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23"/>
  </p:notesMasterIdLst>
  <p:sldIdLst>
    <p:sldId id="299" r:id="rId2"/>
    <p:sldId id="319" r:id="rId3"/>
    <p:sldId id="320" r:id="rId4"/>
    <p:sldId id="321" r:id="rId5"/>
    <p:sldId id="322" r:id="rId6"/>
    <p:sldId id="323" r:id="rId7"/>
    <p:sldId id="306" r:id="rId8"/>
    <p:sldId id="573" r:id="rId9"/>
    <p:sldId id="261" r:id="rId10"/>
    <p:sldId id="578" r:id="rId11"/>
    <p:sldId id="577" r:id="rId12"/>
    <p:sldId id="262" r:id="rId13"/>
    <p:sldId id="341" r:id="rId14"/>
    <p:sldId id="431" r:id="rId15"/>
    <p:sldId id="1796" r:id="rId16"/>
    <p:sldId id="1797" r:id="rId17"/>
    <p:sldId id="1798" r:id="rId18"/>
    <p:sldId id="432" r:id="rId19"/>
    <p:sldId id="433" r:id="rId20"/>
    <p:sldId id="434" r:id="rId21"/>
    <p:sldId id="435" r:id="rId22"/>
    <p:sldId id="436" r:id="rId23"/>
    <p:sldId id="437" r:id="rId24"/>
    <p:sldId id="438" r:id="rId25"/>
    <p:sldId id="439" r:id="rId26"/>
    <p:sldId id="576" r:id="rId27"/>
    <p:sldId id="575" r:id="rId28"/>
    <p:sldId id="503" r:id="rId29"/>
    <p:sldId id="504" r:id="rId30"/>
    <p:sldId id="505" r:id="rId31"/>
    <p:sldId id="506" r:id="rId32"/>
    <p:sldId id="507" r:id="rId33"/>
    <p:sldId id="508" r:id="rId34"/>
    <p:sldId id="509" r:id="rId35"/>
    <p:sldId id="427" r:id="rId36"/>
    <p:sldId id="510" r:id="rId37"/>
    <p:sldId id="511" r:id="rId38"/>
    <p:sldId id="512" r:id="rId39"/>
    <p:sldId id="461" r:id="rId40"/>
    <p:sldId id="536" r:id="rId41"/>
    <p:sldId id="423" r:id="rId42"/>
    <p:sldId id="424" r:id="rId43"/>
    <p:sldId id="449" r:id="rId44"/>
    <p:sldId id="450" r:id="rId45"/>
    <p:sldId id="451" r:id="rId46"/>
    <p:sldId id="452" r:id="rId47"/>
    <p:sldId id="453" r:id="rId48"/>
    <p:sldId id="389" r:id="rId49"/>
    <p:sldId id="390" r:id="rId50"/>
    <p:sldId id="391" r:id="rId51"/>
    <p:sldId id="392" r:id="rId52"/>
    <p:sldId id="393" r:id="rId53"/>
    <p:sldId id="394" r:id="rId54"/>
    <p:sldId id="395" r:id="rId55"/>
    <p:sldId id="396" r:id="rId56"/>
    <p:sldId id="397" r:id="rId57"/>
    <p:sldId id="398" r:id="rId58"/>
    <p:sldId id="399" r:id="rId59"/>
    <p:sldId id="454" r:id="rId60"/>
    <p:sldId id="463" r:id="rId61"/>
    <p:sldId id="464" r:id="rId62"/>
    <p:sldId id="465" r:id="rId63"/>
    <p:sldId id="462" r:id="rId64"/>
    <p:sldId id="466" r:id="rId65"/>
    <p:sldId id="1795" r:id="rId66"/>
    <p:sldId id="574" r:id="rId67"/>
    <p:sldId id="257" r:id="rId68"/>
    <p:sldId id="263" r:id="rId69"/>
    <p:sldId id="264" r:id="rId70"/>
    <p:sldId id="265" r:id="rId71"/>
    <p:sldId id="267" r:id="rId72"/>
    <p:sldId id="275" r:id="rId73"/>
    <p:sldId id="274" r:id="rId74"/>
    <p:sldId id="277" r:id="rId75"/>
    <p:sldId id="296" r:id="rId76"/>
    <p:sldId id="586" r:id="rId77"/>
    <p:sldId id="276" r:id="rId78"/>
    <p:sldId id="278" r:id="rId79"/>
    <p:sldId id="297" r:id="rId80"/>
    <p:sldId id="587" r:id="rId81"/>
    <p:sldId id="298" r:id="rId82"/>
    <p:sldId id="588" r:id="rId83"/>
    <p:sldId id="591" r:id="rId84"/>
    <p:sldId id="592" r:id="rId85"/>
    <p:sldId id="593" r:id="rId86"/>
    <p:sldId id="467" r:id="rId87"/>
    <p:sldId id="478" r:id="rId88"/>
    <p:sldId id="479" r:id="rId89"/>
    <p:sldId id="488" r:id="rId90"/>
    <p:sldId id="489" r:id="rId91"/>
    <p:sldId id="480" r:id="rId92"/>
    <p:sldId id="481" r:id="rId93"/>
    <p:sldId id="482" r:id="rId94"/>
    <p:sldId id="483" r:id="rId95"/>
    <p:sldId id="490" r:id="rId96"/>
    <p:sldId id="491" r:id="rId97"/>
    <p:sldId id="514" r:id="rId98"/>
    <p:sldId id="513" r:id="rId99"/>
    <p:sldId id="515" r:id="rId100"/>
    <p:sldId id="492" r:id="rId101"/>
    <p:sldId id="493" r:id="rId102"/>
    <p:sldId id="484" r:id="rId103"/>
    <p:sldId id="485" r:id="rId104"/>
    <p:sldId id="1791" r:id="rId105"/>
    <p:sldId id="494" r:id="rId106"/>
    <p:sldId id="486" r:id="rId107"/>
    <p:sldId id="497" r:id="rId108"/>
    <p:sldId id="499" r:id="rId109"/>
    <p:sldId id="498" r:id="rId110"/>
    <p:sldId id="1792" r:id="rId111"/>
    <p:sldId id="487" r:id="rId112"/>
    <p:sldId id="495" r:id="rId113"/>
    <p:sldId id="500" r:id="rId114"/>
    <p:sldId id="501" r:id="rId115"/>
    <p:sldId id="502" r:id="rId116"/>
    <p:sldId id="516" r:id="rId117"/>
    <p:sldId id="410" r:id="rId118"/>
    <p:sldId id="518" r:id="rId119"/>
    <p:sldId id="412" r:id="rId120"/>
    <p:sldId id="537" r:id="rId121"/>
    <p:sldId id="413" r:id="rId122"/>
    <p:sldId id="460" r:id="rId123"/>
    <p:sldId id="561" r:id="rId124"/>
    <p:sldId id="562" r:id="rId125"/>
    <p:sldId id="563" r:id="rId126"/>
    <p:sldId id="457" r:id="rId127"/>
    <p:sldId id="520" r:id="rId128"/>
    <p:sldId id="521" r:id="rId129"/>
    <p:sldId id="522" r:id="rId130"/>
    <p:sldId id="459" r:id="rId131"/>
    <p:sldId id="538" r:id="rId132"/>
    <p:sldId id="539" r:id="rId133"/>
    <p:sldId id="542" r:id="rId134"/>
    <p:sldId id="543" r:id="rId135"/>
    <p:sldId id="523" r:id="rId136"/>
    <p:sldId id="524" r:id="rId137"/>
    <p:sldId id="400" r:id="rId138"/>
    <p:sldId id="582" r:id="rId139"/>
    <p:sldId id="583" r:id="rId140"/>
    <p:sldId id="584" r:id="rId141"/>
    <p:sldId id="585" r:id="rId142"/>
    <p:sldId id="405" r:id="rId143"/>
    <p:sldId id="406" r:id="rId144"/>
    <p:sldId id="407" r:id="rId145"/>
    <p:sldId id="409" r:id="rId146"/>
    <p:sldId id="535" r:id="rId147"/>
    <p:sldId id="534" r:id="rId148"/>
    <p:sldId id="456" r:id="rId149"/>
    <p:sldId id="421" r:id="rId150"/>
    <p:sldId id="527" r:id="rId151"/>
    <p:sldId id="564" r:id="rId152"/>
    <p:sldId id="565" r:id="rId153"/>
    <p:sldId id="579" r:id="rId154"/>
    <p:sldId id="526" r:id="rId155"/>
    <p:sldId id="568" r:id="rId156"/>
    <p:sldId id="528" r:id="rId157"/>
    <p:sldId id="1799" r:id="rId158"/>
    <p:sldId id="569" r:id="rId159"/>
    <p:sldId id="570" r:id="rId160"/>
    <p:sldId id="529" r:id="rId161"/>
    <p:sldId id="531" r:id="rId162"/>
    <p:sldId id="1801" r:id="rId163"/>
    <p:sldId id="1800" r:id="rId164"/>
    <p:sldId id="532" r:id="rId165"/>
    <p:sldId id="429" r:id="rId166"/>
    <p:sldId id="430" r:id="rId167"/>
    <p:sldId id="517" r:id="rId168"/>
    <p:sldId id="541" r:id="rId169"/>
    <p:sldId id="540" r:id="rId170"/>
    <p:sldId id="271" r:id="rId171"/>
    <p:sldId id="300" r:id="rId172"/>
    <p:sldId id="301" r:id="rId173"/>
    <p:sldId id="302" r:id="rId174"/>
    <p:sldId id="303" r:id="rId175"/>
    <p:sldId id="304" r:id="rId176"/>
    <p:sldId id="305" r:id="rId177"/>
    <p:sldId id="272" r:id="rId178"/>
    <p:sldId id="273" r:id="rId179"/>
    <p:sldId id="286" r:id="rId180"/>
    <p:sldId id="324" r:id="rId181"/>
    <p:sldId id="307" r:id="rId182"/>
    <p:sldId id="309" r:id="rId183"/>
    <p:sldId id="310" r:id="rId184"/>
    <p:sldId id="311" r:id="rId185"/>
    <p:sldId id="312" r:id="rId186"/>
    <p:sldId id="313" r:id="rId187"/>
    <p:sldId id="314" r:id="rId188"/>
    <p:sldId id="315" r:id="rId189"/>
    <p:sldId id="316" r:id="rId190"/>
    <p:sldId id="317" r:id="rId191"/>
    <p:sldId id="318" r:id="rId192"/>
    <p:sldId id="325" r:id="rId193"/>
    <p:sldId id="327" r:id="rId194"/>
    <p:sldId id="328" r:id="rId195"/>
    <p:sldId id="329" r:id="rId196"/>
    <p:sldId id="347" r:id="rId197"/>
    <p:sldId id="1806" r:id="rId198"/>
    <p:sldId id="1805" r:id="rId199"/>
    <p:sldId id="544" r:id="rId200"/>
    <p:sldId id="545" r:id="rId201"/>
    <p:sldId id="546" r:id="rId202"/>
    <p:sldId id="547" r:id="rId203"/>
    <p:sldId id="548" r:id="rId204"/>
    <p:sldId id="1802" r:id="rId205"/>
    <p:sldId id="549" r:id="rId206"/>
    <p:sldId id="1803" r:id="rId207"/>
    <p:sldId id="550" r:id="rId208"/>
    <p:sldId id="551" r:id="rId209"/>
    <p:sldId id="552" r:id="rId210"/>
    <p:sldId id="1804" r:id="rId211"/>
    <p:sldId id="553" r:id="rId212"/>
    <p:sldId id="554" r:id="rId213"/>
    <p:sldId id="555" r:id="rId214"/>
    <p:sldId id="556" r:id="rId215"/>
    <p:sldId id="557" r:id="rId216"/>
    <p:sldId id="558" r:id="rId217"/>
    <p:sldId id="559" r:id="rId218"/>
    <p:sldId id="326" r:id="rId219"/>
    <p:sldId id="333" r:id="rId220"/>
    <p:sldId id="334" r:id="rId221"/>
    <p:sldId id="560" r:id="rId2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FFFF"/>
    <a:srgbClr val="D8D8EC"/>
    <a:srgbClr val="FFFF99"/>
    <a:srgbClr val="660033"/>
    <a:srgbClr val="00FFCC"/>
    <a:srgbClr val="FF66FF"/>
    <a:srgbClr val="FFCCFF"/>
    <a:srgbClr val="CCFF9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09" autoAdjust="0"/>
    <p:restoredTop sz="74245" autoAdjust="0"/>
  </p:normalViewPr>
  <p:slideViewPr>
    <p:cSldViewPr>
      <p:cViewPr varScale="1">
        <p:scale>
          <a:sx n="72" d="100"/>
          <a:sy n="72" d="100"/>
        </p:scale>
        <p:origin x="13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notesMaster" Target="notesMasters/notesMaster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presProps" Target="presProps.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E90987-3924-4872-A95F-19A709B0877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A11DBBAD-7EB2-4162-A9CC-A01A40423D3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9E8E8839-98D8-45A8-AF48-3A4449112038}" type="datetimeFigureOut">
              <a:rPr lang="en-US"/>
              <a:pPr>
                <a:defRPr/>
              </a:pPr>
              <a:t>11/21/2022</a:t>
            </a:fld>
            <a:endParaRPr lang="en-US"/>
          </a:p>
        </p:txBody>
      </p:sp>
      <p:sp>
        <p:nvSpPr>
          <p:cNvPr id="4" name="Slide Image Placeholder 3">
            <a:extLst>
              <a:ext uri="{FF2B5EF4-FFF2-40B4-BE49-F238E27FC236}">
                <a16:creationId xmlns:a16="http://schemas.microsoft.com/office/drawing/2014/main" id="{138B3645-A329-4AB9-9D19-B0CB7F3A830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FC30D96-7A8A-4D4E-8A68-F970B3E69AF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CED0E89-2BFA-4CE4-B3C2-030C0FE28D6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FFD3244E-D56D-4052-AEDB-42CF76DC336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312B599-F804-41C1-B994-951F07E6DE45}" type="slidenum">
              <a:rPr lang="en-US" altLang="en-US"/>
              <a:pPr>
                <a:defRPr/>
              </a:pPr>
              <a:t>‹#›</a:t>
            </a:fld>
            <a:endParaRPr lang="en-US" altLang="en-US"/>
          </a:p>
        </p:txBody>
      </p:sp>
    </p:spTree>
    <p:extLst>
      <p:ext uri="{BB962C8B-B14F-4D97-AF65-F5344CB8AC3E}">
        <p14:creationId xmlns:p14="http://schemas.microsoft.com/office/powerpoint/2010/main" val="10676769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EDBC716-C905-4C02-AAE0-D9770B1D299F}" type="slidenum">
              <a:rPr lang="en-US" altLang="en-US" smtClean="0"/>
              <a:pPr eaLnBrk="1" hangingPunct="1"/>
              <a:t>13</a:t>
            </a:fld>
            <a:endParaRPr lang="en-US" altLang="en-US"/>
          </a:p>
        </p:txBody>
      </p:sp>
    </p:spTree>
    <p:extLst>
      <p:ext uri="{BB962C8B-B14F-4D97-AF65-F5344CB8AC3E}">
        <p14:creationId xmlns:p14="http://schemas.microsoft.com/office/powerpoint/2010/main" val="3868134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A57D5AFD-3110-4C94-B263-B94868697D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B74068D5-6425-4047-9331-C6F9205E06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9460" name="Slide Number Placeholder 3">
            <a:extLst>
              <a:ext uri="{FF2B5EF4-FFF2-40B4-BE49-F238E27FC236}">
                <a16:creationId xmlns:a16="http://schemas.microsoft.com/office/drawing/2014/main" id="{8A7FFC9F-8ADE-4FFF-8A16-05BFD34ABC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BE2E4D-4965-4609-9297-045C3E80CA09}" type="slidenum">
              <a:rPr lang="en-US" altLang="en-US" smtClean="0">
                <a:latin typeface="Arial" panose="020B0604020202020204" pitchFamily="34" charset="0"/>
              </a:rPr>
              <a:pPr>
                <a:spcBef>
                  <a:spcPct val="0"/>
                </a:spcBef>
              </a:pPr>
              <a:t>79</a:t>
            </a:fld>
            <a:endParaRPr lang="en-US" altLang="en-US">
              <a:latin typeface="Arial" panose="020B0604020202020204" pitchFamily="34" charset="0"/>
            </a:endParaRPr>
          </a:p>
        </p:txBody>
      </p:sp>
    </p:spTree>
    <p:extLst>
      <p:ext uri="{BB962C8B-B14F-4D97-AF65-F5344CB8AC3E}">
        <p14:creationId xmlns:p14="http://schemas.microsoft.com/office/powerpoint/2010/main" val="2148023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A57D5AFD-3110-4C94-B263-B94868697D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B74068D5-6425-4047-9331-C6F9205E06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9460" name="Slide Number Placeholder 3">
            <a:extLst>
              <a:ext uri="{FF2B5EF4-FFF2-40B4-BE49-F238E27FC236}">
                <a16:creationId xmlns:a16="http://schemas.microsoft.com/office/drawing/2014/main" id="{8A7FFC9F-8ADE-4FFF-8A16-05BFD34ABC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BE2E4D-4965-4609-9297-045C3E80CA09}" type="slidenum">
              <a:rPr lang="en-US" altLang="en-US" smtClean="0">
                <a:latin typeface="Arial" panose="020B0604020202020204" pitchFamily="34" charset="0"/>
              </a:rPr>
              <a:pPr>
                <a:spcBef>
                  <a:spcPct val="0"/>
                </a:spcBef>
              </a:pPr>
              <a:t>80</a:t>
            </a:fld>
            <a:endParaRPr lang="en-US" altLang="en-US">
              <a:latin typeface="Arial" panose="020B0604020202020204" pitchFamily="34" charset="0"/>
            </a:endParaRPr>
          </a:p>
        </p:txBody>
      </p:sp>
    </p:spTree>
    <p:extLst>
      <p:ext uri="{BB962C8B-B14F-4D97-AF65-F5344CB8AC3E}">
        <p14:creationId xmlns:p14="http://schemas.microsoft.com/office/powerpoint/2010/main" val="1180423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64CF3981-2777-47C8-9007-493D113C9A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1EECC625-1ED2-4461-A175-F0F2C3AEB9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1508" name="Slide Number Placeholder 3">
            <a:extLst>
              <a:ext uri="{FF2B5EF4-FFF2-40B4-BE49-F238E27FC236}">
                <a16:creationId xmlns:a16="http://schemas.microsoft.com/office/drawing/2014/main" id="{E99905A1-A932-44D3-9600-4E8127F1BC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E256B0-8903-4775-A345-5C224D51AD22}" type="slidenum">
              <a:rPr lang="en-US" altLang="en-US" smtClean="0">
                <a:latin typeface="Arial" panose="020B0604020202020204" pitchFamily="34" charset="0"/>
              </a:rPr>
              <a:pPr>
                <a:spcBef>
                  <a:spcPct val="0"/>
                </a:spcBef>
              </a:pPr>
              <a:t>81</a:t>
            </a:fld>
            <a:endParaRPr lang="en-US" altLang="en-US">
              <a:latin typeface="Arial" panose="020B0604020202020204" pitchFamily="34" charset="0"/>
            </a:endParaRPr>
          </a:p>
        </p:txBody>
      </p:sp>
    </p:spTree>
    <p:extLst>
      <p:ext uri="{BB962C8B-B14F-4D97-AF65-F5344CB8AC3E}">
        <p14:creationId xmlns:p14="http://schemas.microsoft.com/office/powerpoint/2010/main" val="1775737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D61F57F-42AA-4985-BEC7-278AFD43FB4F}" type="slidenum">
              <a:rPr lang="en-US" altLang="en-US" smtClean="0"/>
              <a:pPr/>
              <a:t>137</a:t>
            </a:fld>
            <a:endParaRPr lang="en-US" altLang="en-US"/>
          </a:p>
        </p:txBody>
      </p:sp>
    </p:spTree>
    <p:extLst>
      <p:ext uri="{BB962C8B-B14F-4D97-AF65-F5344CB8AC3E}">
        <p14:creationId xmlns:p14="http://schemas.microsoft.com/office/powerpoint/2010/main" val="4197109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D61F57F-42AA-4985-BEC7-278AFD43FB4F}" type="slidenum">
              <a:rPr lang="en-US" altLang="en-US" smtClean="0"/>
              <a:pPr/>
              <a:t>138</a:t>
            </a:fld>
            <a:endParaRPr lang="en-US" altLang="en-US"/>
          </a:p>
        </p:txBody>
      </p:sp>
    </p:spTree>
    <p:extLst>
      <p:ext uri="{BB962C8B-B14F-4D97-AF65-F5344CB8AC3E}">
        <p14:creationId xmlns:p14="http://schemas.microsoft.com/office/powerpoint/2010/main" val="2611310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D61F57F-42AA-4985-BEC7-278AFD43FB4F}" type="slidenum">
              <a:rPr lang="en-US" altLang="en-US" smtClean="0"/>
              <a:pPr/>
              <a:t>139</a:t>
            </a:fld>
            <a:endParaRPr lang="en-US" altLang="en-US"/>
          </a:p>
        </p:txBody>
      </p:sp>
    </p:spTree>
    <p:extLst>
      <p:ext uri="{BB962C8B-B14F-4D97-AF65-F5344CB8AC3E}">
        <p14:creationId xmlns:p14="http://schemas.microsoft.com/office/powerpoint/2010/main" val="1034562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D61F57F-42AA-4985-BEC7-278AFD43FB4F}" type="slidenum">
              <a:rPr lang="en-US" altLang="en-US" smtClean="0"/>
              <a:pPr/>
              <a:t>140</a:t>
            </a:fld>
            <a:endParaRPr lang="en-US" altLang="en-US"/>
          </a:p>
        </p:txBody>
      </p:sp>
    </p:spTree>
    <p:extLst>
      <p:ext uri="{BB962C8B-B14F-4D97-AF65-F5344CB8AC3E}">
        <p14:creationId xmlns:p14="http://schemas.microsoft.com/office/powerpoint/2010/main" val="1837683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D61F57F-42AA-4985-BEC7-278AFD43FB4F}" type="slidenum">
              <a:rPr lang="en-US" altLang="en-US" smtClean="0"/>
              <a:pPr/>
              <a:t>141</a:t>
            </a:fld>
            <a:endParaRPr lang="en-US" altLang="en-US"/>
          </a:p>
        </p:txBody>
      </p:sp>
    </p:spTree>
    <p:extLst>
      <p:ext uri="{BB962C8B-B14F-4D97-AF65-F5344CB8AC3E}">
        <p14:creationId xmlns:p14="http://schemas.microsoft.com/office/powerpoint/2010/main" val="2500005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E15A25-B5F3-4807-A32A-DFF627C009D8}" type="slidenum">
              <a:rPr lang="en-US" altLang="en-US" smtClean="0"/>
              <a:pPr/>
              <a:t>142</a:t>
            </a:fld>
            <a:endParaRPr lang="en-US" altLang="en-US"/>
          </a:p>
        </p:txBody>
      </p:sp>
    </p:spTree>
    <p:extLst>
      <p:ext uri="{BB962C8B-B14F-4D97-AF65-F5344CB8AC3E}">
        <p14:creationId xmlns:p14="http://schemas.microsoft.com/office/powerpoint/2010/main" val="133423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C1627FF-BE4B-4800-9C70-10E011F28368}" type="slidenum">
              <a:rPr lang="en-US" altLang="en-US" smtClean="0"/>
              <a:pPr/>
              <a:t>143</a:t>
            </a:fld>
            <a:endParaRPr lang="en-US" altLang="en-US"/>
          </a:p>
        </p:txBody>
      </p:sp>
    </p:spTree>
    <p:extLst>
      <p:ext uri="{BB962C8B-B14F-4D97-AF65-F5344CB8AC3E}">
        <p14:creationId xmlns:p14="http://schemas.microsoft.com/office/powerpoint/2010/main" val="3318347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12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0F936A9-9DEF-4D1B-9E4A-B478E0892659}" type="slidenum">
              <a:rPr lang="en-US" altLang="en-US">
                <a:latin typeface="Arial" panose="020B0604020202020204" pitchFamily="34" charset="0"/>
              </a:rPr>
              <a:pPr algn="r" eaLnBrk="1" hangingPunct="1">
                <a:spcBef>
                  <a:spcPct val="0"/>
                </a:spcBef>
              </a:pPr>
              <a:t>14</a:t>
            </a:fld>
            <a:endParaRPr lang="en-US" altLang="en-US">
              <a:latin typeface="Arial" panose="020B0604020202020204" pitchFamily="34" charset="0"/>
            </a:endParaRPr>
          </a:p>
        </p:txBody>
      </p:sp>
    </p:spTree>
    <p:extLst>
      <p:ext uri="{BB962C8B-B14F-4D97-AF65-F5344CB8AC3E}">
        <p14:creationId xmlns:p14="http://schemas.microsoft.com/office/powerpoint/2010/main" val="464059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AA626D6-B09F-4186-82BA-CD0F4E1771D3}" type="slidenum">
              <a:rPr lang="en-US" altLang="en-US" smtClean="0"/>
              <a:pPr/>
              <a:t>144</a:t>
            </a:fld>
            <a:endParaRPr lang="en-US" altLang="en-US"/>
          </a:p>
        </p:txBody>
      </p:sp>
    </p:spTree>
    <p:extLst>
      <p:ext uri="{BB962C8B-B14F-4D97-AF65-F5344CB8AC3E}">
        <p14:creationId xmlns:p14="http://schemas.microsoft.com/office/powerpoint/2010/main" val="1502730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12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0F936A9-9DEF-4D1B-9E4A-B478E0892659}" type="slidenum">
              <a:rPr lang="en-US" altLang="en-US">
                <a:latin typeface="Arial" panose="020B0604020202020204" pitchFamily="34" charset="0"/>
              </a:rPr>
              <a:pPr algn="r" eaLnBrk="1" hangingPunct="1">
                <a:spcBef>
                  <a:spcPct val="0"/>
                </a:spcBef>
              </a:pPr>
              <a:t>15</a:t>
            </a:fld>
            <a:endParaRPr lang="en-US" altLang="en-US">
              <a:latin typeface="Arial" panose="020B0604020202020204" pitchFamily="34" charset="0"/>
            </a:endParaRPr>
          </a:p>
        </p:txBody>
      </p:sp>
    </p:spTree>
    <p:extLst>
      <p:ext uri="{BB962C8B-B14F-4D97-AF65-F5344CB8AC3E}">
        <p14:creationId xmlns:p14="http://schemas.microsoft.com/office/powerpoint/2010/main" val="9796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12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0F936A9-9DEF-4D1B-9E4A-B478E0892659}" type="slidenum">
              <a:rPr lang="en-US" altLang="en-US">
                <a:latin typeface="Arial" panose="020B0604020202020204" pitchFamily="34" charset="0"/>
              </a:rPr>
              <a:pPr algn="r" eaLnBrk="1" hangingPunct="1">
                <a:spcBef>
                  <a:spcPct val="0"/>
                </a:spcBef>
              </a:pPr>
              <a:t>16</a:t>
            </a:fld>
            <a:endParaRPr lang="en-US" altLang="en-US">
              <a:latin typeface="Arial" panose="020B0604020202020204" pitchFamily="34" charset="0"/>
            </a:endParaRPr>
          </a:p>
        </p:txBody>
      </p:sp>
    </p:spTree>
    <p:extLst>
      <p:ext uri="{BB962C8B-B14F-4D97-AF65-F5344CB8AC3E}">
        <p14:creationId xmlns:p14="http://schemas.microsoft.com/office/powerpoint/2010/main" val="1192890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12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0F936A9-9DEF-4D1B-9E4A-B478E0892659}" type="slidenum">
              <a:rPr lang="en-US" altLang="en-US">
                <a:latin typeface="Arial" panose="020B0604020202020204" pitchFamily="34" charset="0"/>
              </a:rPr>
              <a:pPr algn="r" eaLnBrk="1" hangingPunct="1">
                <a:spcBef>
                  <a:spcPct val="0"/>
                </a:spcBef>
              </a:pPr>
              <a:t>17</a:t>
            </a:fld>
            <a:endParaRPr lang="en-US" altLang="en-US">
              <a:latin typeface="Arial" panose="020B0604020202020204" pitchFamily="34" charset="0"/>
            </a:endParaRPr>
          </a:p>
        </p:txBody>
      </p:sp>
    </p:spTree>
    <p:extLst>
      <p:ext uri="{BB962C8B-B14F-4D97-AF65-F5344CB8AC3E}">
        <p14:creationId xmlns:p14="http://schemas.microsoft.com/office/powerpoint/2010/main" val="3174860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CA5D5F9C-6D46-4164-B383-5E771C76FF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AF8E96E4-66B4-487C-B8ED-60A1D12F6C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2292" name="Slide Number Placeholder 3">
            <a:extLst>
              <a:ext uri="{FF2B5EF4-FFF2-40B4-BE49-F238E27FC236}">
                <a16:creationId xmlns:a16="http://schemas.microsoft.com/office/drawing/2014/main" id="{0769F527-FA2D-47F4-9EFC-668E159EDF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F39DCC-4F50-48D7-9991-3118CB0823B9}" type="slidenum">
              <a:rPr lang="en-US" altLang="en-US" smtClean="0">
                <a:latin typeface="Arial" panose="020B0604020202020204" pitchFamily="34" charset="0"/>
              </a:rPr>
              <a:pPr>
                <a:spcBef>
                  <a:spcPct val="0"/>
                </a:spcBef>
              </a:pPr>
              <a:t>74</a:t>
            </a:fld>
            <a:endParaRPr lang="en-US" altLang="en-US">
              <a:latin typeface="Arial" panose="020B0604020202020204" pitchFamily="34" charset="0"/>
            </a:endParaRPr>
          </a:p>
        </p:txBody>
      </p:sp>
    </p:spTree>
    <p:extLst>
      <p:ext uri="{BB962C8B-B14F-4D97-AF65-F5344CB8AC3E}">
        <p14:creationId xmlns:p14="http://schemas.microsoft.com/office/powerpoint/2010/main" val="1157097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62F8BDFB-D13E-4CD5-B061-0B41098B20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D6DB7809-D2C3-485A-B3D0-564C80D4D8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4340" name="Slide Number Placeholder 3">
            <a:extLst>
              <a:ext uri="{FF2B5EF4-FFF2-40B4-BE49-F238E27FC236}">
                <a16:creationId xmlns:a16="http://schemas.microsoft.com/office/drawing/2014/main" id="{64BDEDDD-CB36-491E-850B-96375013C1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6828F3E-F528-42ED-99EB-515FCB18A59C}" type="slidenum">
              <a:rPr lang="en-US" altLang="en-US" smtClean="0">
                <a:latin typeface="Arial" panose="020B0604020202020204" pitchFamily="34" charset="0"/>
              </a:rPr>
              <a:pPr>
                <a:spcBef>
                  <a:spcPct val="0"/>
                </a:spcBef>
              </a:pPr>
              <a:t>75</a:t>
            </a:fld>
            <a:endParaRPr lang="en-US" altLang="en-US">
              <a:latin typeface="Arial" panose="020B0604020202020204" pitchFamily="34" charset="0"/>
            </a:endParaRPr>
          </a:p>
        </p:txBody>
      </p:sp>
    </p:spTree>
    <p:extLst>
      <p:ext uri="{BB962C8B-B14F-4D97-AF65-F5344CB8AC3E}">
        <p14:creationId xmlns:p14="http://schemas.microsoft.com/office/powerpoint/2010/main" val="2359844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62F8BDFB-D13E-4CD5-B061-0B41098B20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D6DB7809-D2C3-485A-B3D0-564C80D4D8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4340" name="Slide Number Placeholder 3">
            <a:extLst>
              <a:ext uri="{FF2B5EF4-FFF2-40B4-BE49-F238E27FC236}">
                <a16:creationId xmlns:a16="http://schemas.microsoft.com/office/drawing/2014/main" id="{64BDEDDD-CB36-491E-850B-96375013C1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6828F3E-F528-42ED-99EB-515FCB18A59C}" type="slidenum">
              <a:rPr lang="en-US" altLang="en-US" smtClean="0">
                <a:latin typeface="Arial" panose="020B0604020202020204" pitchFamily="34" charset="0"/>
              </a:rPr>
              <a:pPr>
                <a:spcBef>
                  <a:spcPct val="0"/>
                </a:spcBef>
              </a:pPr>
              <a:t>76</a:t>
            </a:fld>
            <a:endParaRPr lang="en-US" altLang="en-US">
              <a:latin typeface="Arial" panose="020B0604020202020204" pitchFamily="34" charset="0"/>
            </a:endParaRPr>
          </a:p>
        </p:txBody>
      </p:sp>
    </p:spTree>
    <p:extLst>
      <p:ext uri="{BB962C8B-B14F-4D97-AF65-F5344CB8AC3E}">
        <p14:creationId xmlns:p14="http://schemas.microsoft.com/office/powerpoint/2010/main" val="62004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50FB2F6D-8473-4BB9-908F-958B54EF31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C09B7BB5-DC7F-4670-8D40-A771A3E31B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7412" name="Slide Number Placeholder 3">
            <a:extLst>
              <a:ext uri="{FF2B5EF4-FFF2-40B4-BE49-F238E27FC236}">
                <a16:creationId xmlns:a16="http://schemas.microsoft.com/office/drawing/2014/main" id="{987DB6E1-1229-48EC-8AE0-E3E55F8209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7E87282-8839-4323-8D92-A88091946953}" type="slidenum">
              <a:rPr lang="en-US" altLang="en-US" smtClean="0">
                <a:latin typeface="Arial" panose="020B0604020202020204" pitchFamily="34" charset="0"/>
              </a:rPr>
              <a:pPr>
                <a:spcBef>
                  <a:spcPct val="0"/>
                </a:spcBef>
              </a:pPr>
              <a:t>78</a:t>
            </a:fld>
            <a:endParaRPr lang="en-US" altLang="en-US">
              <a:latin typeface="Arial" panose="020B0604020202020204" pitchFamily="34" charset="0"/>
            </a:endParaRPr>
          </a:p>
        </p:txBody>
      </p:sp>
    </p:spTree>
    <p:extLst>
      <p:ext uri="{BB962C8B-B14F-4D97-AF65-F5344CB8AC3E}">
        <p14:creationId xmlns:p14="http://schemas.microsoft.com/office/powerpoint/2010/main" val="2787513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a:extLst>
              <a:ext uri="{FF2B5EF4-FFF2-40B4-BE49-F238E27FC236}">
                <a16:creationId xmlns:a16="http://schemas.microsoft.com/office/drawing/2014/main" id="{9B1003AF-3C6A-48A0-91AC-D225FAED5993}"/>
              </a:ext>
            </a:extLst>
          </p:cNvPr>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8">
            <a:extLst>
              <a:ext uri="{FF2B5EF4-FFF2-40B4-BE49-F238E27FC236}">
                <a16:creationId xmlns:a16="http://schemas.microsoft.com/office/drawing/2014/main" id="{447195A0-59F5-49B7-A323-D1392DDBDB79}"/>
              </a:ext>
            </a:extLst>
          </p:cNvPr>
          <p:cNvGrpSpPr>
            <a:grpSpLocks/>
          </p:cNvGrpSpPr>
          <p:nvPr/>
        </p:nvGrpSpPr>
        <p:grpSpPr bwMode="auto">
          <a:xfrm>
            <a:off x="7493000" y="2992438"/>
            <a:ext cx="1338263" cy="2189162"/>
            <a:chOff x="4704" y="1885"/>
            <a:chExt cx="843" cy="1379"/>
          </a:xfrm>
        </p:grpSpPr>
        <p:sp>
          <p:nvSpPr>
            <p:cNvPr id="6" name="Oval 9">
              <a:extLst>
                <a:ext uri="{FF2B5EF4-FFF2-40B4-BE49-F238E27FC236}">
                  <a16:creationId xmlns:a16="http://schemas.microsoft.com/office/drawing/2014/main" id="{C8B14006-358A-4965-8010-E8DE24591010}"/>
                </a:ext>
              </a:extLst>
            </p:cNvPr>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7" name="Oval 10">
              <a:extLst>
                <a:ext uri="{FF2B5EF4-FFF2-40B4-BE49-F238E27FC236}">
                  <a16:creationId xmlns:a16="http://schemas.microsoft.com/office/drawing/2014/main" id="{16F14403-5E17-46DD-927A-1274F3347E22}"/>
                </a:ext>
              </a:extLst>
            </p:cNvPr>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8" name="Oval 11">
              <a:extLst>
                <a:ext uri="{FF2B5EF4-FFF2-40B4-BE49-F238E27FC236}">
                  <a16:creationId xmlns:a16="http://schemas.microsoft.com/office/drawing/2014/main" id="{FB9F0D3C-26EF-47DA-AEC6-6E023F4C1B83}"/>
                </a:ext>
              </a:extLst>
            </p:cNvPr>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9" name="Oval 12">
              <a:extLst>
                <a:ext uri="{FF2B5EF4-FFF2-40B4-BE49-F238E27FC236}">
                  <a16:creationId xmlns:a16="http://schemas.microsoft.com/office/drawing/2014/main" id="{791E663F-2507-4667-80A0-99B1743F4DBB}"/>
                </a:ext>
              </a:extLst>
            </p:cNvPr>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 name="Oval 13">
              <a:extLst>
                <a:ext uri="{FF2B5EF4-FFF2-40B4-BE49-F238E27FC236}">
                  <a16:creationId xmlns:a16="http://schemas.microsoft.com/office/drawing/2014/main" id="{6520BDEE-AEFA-4C39-A204-5038E2D7BD9A}"/>
                </a:ext>
              </a:extLst>
            </p:cNvPr>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1" name="Oval 14">
              <a:extLst>
                <a:ext uri="{FF2B5EF4-FFF2-40B4-BE49-F238E27FC236}">
                  <a16:creationId xmlns:a16="http://schemas.microsoft.com/office/drawing/2014/main" id="{5EE50C44-9D31-4F49-8616-661DC1172FC0}"/>
                </a:ext>
              </a:extLst>
            </p:cNvPr>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2" name="Oval 15">
              <a:extLst>
                <a:ext uri="{FF2B5EF4-FFF2-40B4-BE49-F238E27FC236}">
                  <a16:creationId xmlns:a16="http://schemas.microsoft.com/office/drawing/2014/main" id="{66F90323-A829-49CF-8C42-C742DF9E8056}"/>
                </a:ext>
              </a:extLst>
            </p:cNvPr>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3" name="Oval 16">
              <a:extLst>
                <a:ext uri="{FF2B5EF4-FFF2-40B4-BE49-F238E27FC236}">
                  <a16:creationId xmlns:a16="http://schemas.microsoft.com/office/drawing/2014/main" id="{3967B227-A2E7-428D-A380-6A4BC21B5065}"/>
                </a:ext>
              </a:extLst>
            </p:cNvPr>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4" name="Oval 17">
              <a:extLst>
                <a:ext uri="{FF2B5EF4-FFF2-40B4-BE49-F238E27FC236}">
                  <a16:creationId xmlns:a16="http://schemas.microsoft.com/office/drawing/2014/main" id="{1C2480B7-C989-4666-B588-BB8F495BA14A}"/>
                </a:ext>
              </a:extLst>
            </p:cNvPr>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5" name="Oval 18">
              <a:extLst>
                <a:ext uri="{FF2B5EF4-FFF2-40B4-BE49-F238E27FC236}">
                  <a16:creationId xmlns:a16="http://schemas.microsoft.com/office/drawing/2014/main" id="{8853656B-B21E-4AF5-A21A-CA43CF8240D8}"/>
                </a:ext>
              </a:extLst>
            </p:cNvPr>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6" name="Oval 19">
              <a:extLst>
                <a:ext uri="{FF2B5EF4-FFF2-40B4-BE49-F238E27FC236}">
                  <a16:creationId xmlns:a16="http://schemas.microsoft.com/office/drawing/2014/main" id="{1B03FBB2-81D2-42DD-A989-30635850C7D0}"/>
                </a:ext>
              </a:extLst>
            </p:cNvPr>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7" name="Oval 20">
              <a:extLst>
                <a:ext uri="{FF2B5EF4-FFF2-40B4-BE49-F238E27FC236}">
                  <a16:creationId xmlns:a16="http://schemas.microsoft.com/office/drawing/2014/main" id="{7D28EF4E-DEA8-4EAC-B094-20ACE9A00485}"/>
                </a:ext>
              </a:extLst>
            </p:cNvPr>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8" name="Oval 21">
              <a:extLst>
                <a:ext uri="{FF2B5EF4-FFF2-40B4-BE49-F238E27FC236}">
                  <a16:creationId xmlns:a16="http://schemas.microsoft.com/office/drawing/2014/main" id="{E3AA2057-519D-43E7-84BE-C7D849E6ED43}"/>
                </a:ext>
              </a:extLst>
            </p:cNvPr>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9" name="Oval 22">
              <a:extLst>
                <a:ext uri="{FF2B5EF4-FFF2-40B4-BE49-F238E27FC236}">
                  <a16:creationId xmlns:a16="http://schemas.microsoft.com/office/drawing/2014/main" id="{1CBC0C2A-A356-4ACA-A8FE-B6C0B7DE266B}"/>
                </a:ext>
              </a:extLst>
            </p:cNvPr>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0" name="Oval 23">
              <a:extLst>
                <a:ext uri="{FF2B5EF4-FFF2-40B4-BE49-F238E27FC236}">
                  <a16:creationId xmlns:a16="http://schemas.microsoft.com/office/drawing/2014/main" id="{A25BDFE5-F7C0-41D9-B231-B453F62F1166}"/>
                </a:ext>
              </a:extLst>
            </p:cNvPr>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1" name="Oval 24">
              <a:extLst>
                <a:ext uri="{FF2B5EF4-FFF2-40B4-BE49-F238E27FC236}">
                  <a16:creationId xmlns:a16="http://schemas.microsoft.com/office/drawing/2014/main" id="{630FD625-2070-48B2-A5B4-4CD7DF23F547}"/>
                </a:ext>
              </a:extLst>
            </p:cNvPr>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2" name="Oval 25">
              <a:extLst>
                <a:ext uri="{FF2B5EF4-FFF2-40B4-BE49-F238E27FC236}">
                  <a16:creationId xmlns:a16="http://schemas.microsoft.com/office/drawing/2014/main" id="{4AFB3139-F820-4D00-9099-66B266D5124A}"/>
                </a:ext>
              </a:extLst>
            </p:cNvPr>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3" name="Oval 26">
              <a:extLst>
                <a:ext uri="{FF2B5EF4-FFF2-40B4-BE49-F238E27FC236}">
                  <a16:creationId xmlns:a16="http://schemas.microsoft.com/office/drawing/2014/main" id="{0D170AA0-3DBD-4780-8AF9-5EB9F778065C}"/>
                </a:ext>
              </a:extLst>
            </p:cNvPr>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4" name="Oval 27">
              <a:extLst>
                <a:ext uri="{FF2B5EF4-FFF2-40B4-BE49-F238E27FC236}">
                  <a16:creationId xmlns:a16="http://schemas.microsoft.com/office/drawing/2014/main" id="{0A22CF4C-68FB-4426-9100-F96B6ADF3D61}"/>
                </a:ext>
              </a:extLst>
            </p:cNvPr>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5" name="Oval 28">
              <a:extLst>
                <a:ext uri="{FF2B5EF4-FFF2-40B4-BE49-F238E27FC236}">
                  <a16:creationId xmlns:a16="http://schemas.microsoft.com/office/drawing/2014/main" id="{C9ACAA39-F6EA-4427-BA47-750A8A15FF39}"/>
                </a:ext>
              </a:extLst>
            </p:cNvPr>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6" name="Oval 29">
              <a:extLst>
                <a:ext uri="{FF2B5EF4-FFF2-40B4-BE49-F238E27FC236}">
                  <a16:creationId xmlns:a16="http://schemas.microsoft.com/office/drawing/2014/main" id="{F12FECB9-CE35-450C-BB35-DA1E04195806}"/>
                </a:ext>
              </a:extLst>
            </p:cNvPr>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7" name="Oval 30">
              <a:extLst>
                <a:ext uri="{FF2B5EF4-FFF2-40B4-BE49-F238E27FC236}">
                  <a16:creationId xmlns:a16="http://schemas.microsoft.com/office/drawing/2014/main" id="{9D56DA69-F962-42ED-BD08-5B87E7D4EA34}"/>
                </a:ext>
              </a:extLst>
            </p:cNvPr>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8" name="Oval 31">
              <a:extLst>
                <a:ext uri="{FF2B5EF4-FFF2-40B4-BE49-F238E27FC236}">
                  <a16:creationId xmlns:a16="http://schemas.microsoft.com/office/drawing/2014/main" id="{58B3729E-3624-4AD7-87CD-EFBD755D6DAC}"/>
                </a:ext>
              </a:extLst>
            </p:cNvPr>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9" name="Oval 32">
              <a:extLst>
                <a:ext uri="{FF2B5EF4-FFF2-40B4-BE49-F238E27FC236}">
                  <a16:creationId xmlns:a16="http://schemas.microsoft.com/office/drawing/2014/main" id="{2A430D3C-4476-493A-A288-EEA62691366D}"/>
                </a:ext>
              </a:extLst>
            </p:cNvPr>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0" name="Oval 33">
              <a:extLst>
                <a:ext uri="{FF2B5EF4-FFF2-40B4-BE49-F238E27FC236}">
                  <a16:creationId xmlns:a16="http://schemas.microsoft.com/office/drawing/2014/main" id="{B6F33D50-EC9E-4E68-8BD0-9A956A424CDC}"/>
                </a:ext>
              </a:extLst>
            </p:cNvPr>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1" name="Oval 34">
              <a:extLst>
                <a:ext uri="{FF2B5EF4-FFF2-40B4-BE49-F238E27FC236}">
                  <a16:creationId xmlns:a16="http://schemas.microsoft.com/office/drawing/2014/main" id="{D98F6D10-C8BD-44C4-B82E-B37552238C2D}"/>
                </a:ext>
              </a:extLst>
            </p:cNvPr>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2" name="Oval 35">
              <a:extLst>
                <a:ext uri="{FF2B5EF4-FFF2-40B4-BE49-F238E27FC236}">
                  <a16:creationId xmlns:a16="http://schemas.microsoft.com/office/drawing/2014/main" id="{E52300BD-800D-4D99-80A5-F8B7B4A3A617}"/>
                </a:ext>
              </a:extLst>
            </p:cNvPr>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3" name="Oval 36">
              <a:extLst>
                <a:ext uri="{FF2B5EF4-FFF2-40B4-BE49-F238E27FC236}">
                  <a16:creationId xmlns:a16="http://schemas.microsoft.com/office/drawing/2014/main" id="{342E9E9B-68F9-4EBC-A6AD-44C98C5592D6}"/>
                </a:ext>
              </a:extLst>
            </p:cNvPr>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4" name="Oval 37">
              <a:extLst>
                <a:ext uri="{FF2B5EF4-FFF2-40B4-BE49-F238E27FC236}">
                  <a16:creationId xmlns:a16="http://schemas.microsoft.com/office/drawing/2014/main" id="{92C04062-87B2-4246-A75C-57A5526B14FB}"/>
                </a:ext>
              </a:extLst>
            </p:cNvPr>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5" name="Oval 38">
              <a:extLst>
                <a:ext uri="{FF2B5EF4-FFF2-40B4-BE49-F238E27FC236}">
                  <a16:creationId xmlns:a16="http://schemas.microsoft.com/office/drawing/2014/main" id="{A717EB06-6F03-43E8-BE78-CE6B4717A8A0}"/>
                </a:ext>
              </a:extLst>
            </p:cNvPr>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6" name="Oval 39">
              <a:extLst>
                <a:ext uri="{FF2B5EF4-FFF2-40B4-BE49-F238E27FC236}">
                  <a16:creationId xmlns:a16="http://schemas.microsoft.com/office/drawing/2014/main" id="{730D9E78-BF91-4220-998F-2F10BE7B602C}"/>
                </a:ext>
              </a:extLst>
            </p:cNvPr>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grpSp>
      <p:sp>
        <p:nvSpPr>
          <p:cNvPr id="37" name="Line 40">
            <a:extLst>
              <a:ext uri="{FF2B5EF4-FFF2-40B4-BE49-F238E27FC236}">
                <a16:creationId xmlns:a16="http://schemas.microsoft.com/office/drawing/2014/main" id="{64F5CBF6-5F2F-49FD-8F60-5D32924D935A}"/>
              </a:ext>
            </a:extLst>
          </p:cNvPr>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3"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a:t>Click to edit Master title style</a:t>
            </a:r>
          </a:p>
        </p:txBody>
      </p:sp>
      <p:sp>
        <p:nvSpPr>
          <p:cNvPr id="1024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a:t>Click to edit Master subtitle style</a:t>
            </a:r>
          </a:p>
        </p:txBody>
      </p:sp>
      <p:sp>
        <p:nvSpPr>
          <p:cNvPr id="38" name="Rectangle 5">
            <a:extLst>
              <a:ext uri="{FF2B5EF4-FFF2-40B4-BE49-F238E27FC236}">
                <a16:creationId xmlns:a16="http://schemas.microsoft.com/office/drawing/2014/main" id="{A7D83643-E0D8-4957-A5F8-CF3304145CA3}"/>
              </a:ext>
            </a:extLst>
          </p:cNvPr>
          <p:cNvSpPr>
            <a:spLocks noGrp="1" noChangeArrowheads="1"/>
          </p:cNvSpPr>
          <p:nvPr>
            <p:ph type="dt" sz="half" idx="10"/>
          </p:nvPr>
        </p:nvSpPr>
        <p:spPr/>
        <p:txBody>
          <a:bodyPr/>
          <a:lstStyle>
            <a:lvl1pPr>
              <a:defRPr/>
            </a:lvl1pPr>
          </a:lstStyle>
          <a:p>
            <a:pPr>
              <a:defRPr/>
            </a:pPr>
            <a:endParaRPr lang="en-US" altLang="en-US"/>
          </a:p>
        </p:txBody>
      </p:sp>
      <p:sp>
        <p:nvSpPr>
          <p:cNvPr id="39" name="Rectangle 6">
            <a:extLst>
              <a:ext uri="{FF2B5EF4-FFF2-40B4-BE49-F238E27FC236}">
                <a16:creationId xmlns:a16="http://schemas.microsoft.com/office/drawing/2014/main" id="{2F6242AA-A087-4664-85F6-393A89347244}"/>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a:extLst>
              <a:ext uri="{FF2B5EF4-FFF2-40B4-BE49-F238E27FC236}">
                <a16:creationId xmlns:a16="http://schemas.microsoft.com/office/drawing/2014/main" id="{1719BE92-B8F8-4707-BE6B-42A41AD9DB8E}"/>
              </a:ext>
            </a:extLst>
          </p:cNvPr>
          <p:cNvSpPr>
            <a:spLocks noGrp="1" noChangeArrowheads="1"/>
          </p:cNvSpPr>
          <p:nvPr>
            <p:ph type="sldNum" sz="quarter" idx="12"/>
          </p:nvPr>
        </p:nvSpPr>
        <p:spPr/>
        <p:txBody>
          <a:bodyPr/>
          <a:lstStyle>
            <a:lvl1pPr>
              <a:defRPr/>
            </a:lvl1pPr>
          </a:lstStyle>
          <a:p>
            <a:pPr>
              <a:defRPr/>
            </a:pPr>
            <a:fld id="{7F3D7C21-54DD-4E64-8731-E86B806403FF}" type="slidenum">
              <a:rPr lang="en-US" altLang="en-US"/>
              <a:pPr>
                <a:defRPr/>
              </a:pPr>
              <a:t>‹#›</a:t>
            </a:fld>
            <a:endParaRPr lang="en-US" altLang="en-US"/>
          </a:p>
        </p:txBody>
      </p:sp>
    </p:spTree>
    <p:extLst>
      <p:ext uri="{BB962C8B-B14F-4D97-AF65-F5344CB8AC3E}">
        <p14:creationId xmlns:p14="http://schemas.microsoft.com/office/powerpoint/2010/main" val="402885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C4DE680-9E15-4E12-A8FA-B18458554A8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D7CB0718-39A6-40FF-A4E4-7676E200DC2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C94CD92E-720E-4BBE-A6EF-B3B5C2D0FF83}"/>
              </a:ext>
            </a:extLst>
          </p:cNvPr>
          <p:cNvSpPr>
            <a:spLocks noGrp="1" noChangeArrowheads="1"/>
          </p:cNvSpPr>
          <p:nvPr>
            <p:ph type="sldNum" sz="quarter" idx="12"/>
          </p:nvPr>
        </p:nvSpPr>
        <p:spPr>
          <a:ln/>
        </p:spPr>
        <p:txBody>
          <a:bodyPr/>
          <a:lstStyle>
            <a:lvl1pPr>
              <a:defRPr/>
            </a:lvl1pPr>
          </a:lstStyle>
          <a:p>
            <a:pPr>
              <a:defRPr/>
            </a:pPr>
            <a:fld id="{FF8677EF-B5E6-40A8-8918-29AF0673CFF0}" type="slidenum">
              <a:rPr lang="en-US" altLang="en-US"/>
              <a:pPr>
                <a:defRPr/>
              </a:pPr>
              <a:t>‹#›</a:t>
            </a:fld>
            <a:endParaRPr lang="en-US" altLang="en-US"/>
          </a:p>
        </p:txBody>
      </p:sp>
    </p:spTree>
    <p:extLst>
      <p:ext uri="{BB962C8B-B14F-4D97-AF65-F5344CB8AC3E}">
        <p14:creationId xmlns:p14="http://schemas.microsoft.com/office/powerpoint/2010/main" val="1580827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EFE4744B-AB80-46E7-BAD2-8739630049B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44DF3B12-FC16-487C-B5F5-58C5A58CC2D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4314CB1A-765A-4240-A1B1-DFBBD61526E5}"/>
              </a:ext>
            </a:extLst>
          </p:cNvPr>
          <p:cNvSpPr>
            <a:spLocks noGrp="1" noChangeArrowheads="1"/>
          </p:cNvSpPr>
          <p:nvPr>
            <p:ph type="sldNum" sz="quarter" idx="12"/>
          </p:nvPr>
        </p:nvSpPr>
        <p:spPr>
          <a:ln/>
        </p:spPr>
        <p:txBody>
          <a:bodyPr/>
          <a:lstStyle>
            <a:lvl1pPr>
              <a:defRPr/>
            </a:lvl1pPr>
          </a:lstStyle>
          <a:p>
            <a:pPr>
              <a:defRPr/>
            </a:pPr>
            <a:fld id="{72585495-7EA6-42F3-9EAF-1503659DB44C}" type="slidenum">
              <a:rPr lang="en-US" altLang="en-US"/>
              <a:pPr>
                <a:defRPr/>
              </a:pPr>
              <a:t>‹#›</a:t>
            </a:fld>
            <a:endParaRPr lang="en-US" altLang="en-US"/>
          </a:p>
        </p:txBody>
      </p:sp>
    </p:spTree>
    <p:extLst>
      <p:ext uri="{BB962C8B-B14F-4D97-AF65-F5344CB8AC3E}">
        <p14:creationId xmlns:p14="http://schemas.microsoft.com/office/powerpoint/2010/main" val="1939342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22FAD26-030D-4D54-838F-F8D62184263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49E058CE-E921-4B1A-8ED6-DBF7E391893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3731B29E-BDA8-426D-960A-988CB1B9D074}"/>
              </a:ext>
            </a:extLst>
          </p:cNvPr>
          <p:cNvSpPr>
            <a:spLocks noGrp="1" noChangeArrowheads="1"/>
          </p:cNvSpPr>
          <p:nvPr>
            <p:ph type="sldNum" sz="quarter" idx="12"/>
          </p:nvPr>
        </p:nvSpPr>
        <p:spPr>
          <a:ln/>
        </p:spPr>
        <p:txBody>
          <a:bodyPr/>
          <a:lstStyle>
            <a:lvl1pPr>
              <a:defRPr/>
            </a:lvl1pPr>
          </a:lstStyle>
          <a:p>
            <a:pPr>
              <a:defRPr/>
            </a:pPr>
            <a:fld id="{8974726C-10E7-4AD3-A2D2-05279F729B48}" type="slidenum">
              <a:rPr lang="en-US" altLang="en-US"/>
              <a:pPr>
                <a:defRPr/>
              </a:pPr>
              <a:t>‹#›</a:t>
            </a:fld>
            <a:endParaRPr lang="en-US" altLang="en-US"/>
          </a:p>
        </p:txBody>
      </p:sp>
    </p:spTree>
    <p:extLst>
      <p:ext uri="{BB962C8B-B14F-4D97-AF65-F5344CB8AC3E}">
        <p14:creationId xmlns:p14="http://schemas.microsoft.com/office/powerpoint/2010/main" val="3383687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E481FBA4-1D1A-495F-832B-36FFA2F05B6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8A7438A-649F-4018-8F5A-22913D0830F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D7937FE3-59A8-4154-8781-71C6E0E19AF2}"/>
              </a:ext>
            </a:extLst>
          </p:cNvPr>
          <p:cNvSpPr>
            <a:spLocks noGrp="1" noChangeArrowheads="1"/>
          </p:cNvSpPr>
          <p:nvPr>
            <p:ph type="sldNum" sz="quarter" idx="12"/>
          </p:nvPr>
        </p:nvSpPr>
        <p:spPr>
          <a:ln/>
        </p:spPr>
        <p:txBody>
          <a:bodyPr/>
          <a:lstStyle>
            <a:lvl1pPr>
              <a:defRPr/>
            </a:lvl1pPr>
          </a:lstStyle>
          <a:p>
            <a:pPr>
              <a:defRPr/>
            </a:pPr>
            <a:fld id="{09688B81-F04B-4367-994C-9C0F84348D7F}" type="slidenum">
              <a:rPr lang="en-US" altLang="en-US"/>
              <a:pPr>
                <a:defRPr/>
              </a:pPr>
              <a:t>‹#›</a:t>
            </a:fld>
            <a:endParaRPr lang="en-US" altLang="en-US"/>
          </a:p>
        </p:txBody>
      </p:sp>
    </p:spTree>
    <p:extLst>
      <p:ext uri="{BB962C8B-B14F-4D97-AF65-F5344CB8AC3E}">
        <p14:creationId xmlns:p14="http://schemas.microsoft.com/office/powerpoint/2010/main" val="2934856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F6EB0A52-0D1A-467D-8ED7-38B95514FD4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CBEEAEC-8768-4D8F-A2F9-9B0CB5416C9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BBBDC798-8F18-43FB-877B-B1C5C3AC30CD}"/>
              </a:ext>
            </a:extLst>
          </p:cNvPr>
          <p:cNvSpPr>
            <a:spLocks noGrp="1" noChangeArrowheads="1"/>
          </p:cNvSpPr>
          <p:nvPr>
            <p:ph type="sldNum" sz="quarter" idx="12"/>
          </p:nvPr>
        </p:nvSpPr>
        <p:spPr>
          <a:ln/>
        </p:spPr>
        <p:txBody>
          <a:bodyPr/>
          <a:lstStyle>
            <a:lvl1pPr>
              <a:defRPr/>
            </a:lvl1pPr>
          </a:lstStyle>
          <a:p>
            <a:pPr>
              <a:defRPr/>
            </a:pPr>
            <a:fld id="{75CC7A38-5BDB-4B0E-911B-03D13982958B}" type="slidenum">
              <a:rPr lang="en-US" altLang="en-US"/>
              <a:pPr>
                <a:defRPr/>
              </a:pPr>
              <a:t>‹#›</a:t>
            </a:fld>
            <a:endParaRPr lang="en-US" altLang="en-US"/>
          </a:p>
        </p:txBody>
      </p:sp>
    </p:spTree>
    <p:extLst>
      <p:ext uri="{BB962C8B-B14F-4D97-AF65-F5344CB8AC3E}">
        <p14:creationId xmlns:p14="http://schemas.microsoft.com/office/powerpoint/2010/main" val="4048206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656C2999-68A9-4FC0-A3C2-8D6EF7E6312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076105B5-B819-425B-83BF-E593C7BDB12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a:extLst>
              <a:ext uri="{FF2B5EF4-FFF2-40B4-BE49-F238E27FC236}">
                <a16:creationId xmlns:a16="http://schemas.microsoft.com/office/drawing/2014/main" id="{072C5594-EF5C-424A-A0C5-77ABB7B953DA}"/>
              </a:ext>
            </a:extLst>
          </p:cNvPr>
          <p:cNvSpPr>
            <a:spLocks noGrp="1" noChangeArrowheads="1"/>
          </p:cNvSpPr>
          <p:nvPr>
            <p:ph type="sldNum" sz="quarter" idx="12"/>
          </p:nvPr>
        </p:nvSpPr>
        <p:spPr>
          <a:ln/>
        </p:spPr>
        <p:txBody>
          <a:bodyPr/>
          <a:lstStyle>
            <a:lvl1pPr>
              <a:defRPr/>
            </a:lvl1pPr>
          </a:lstStyle>
          <a:p>
            <a:pPr>
              <a:defRPr/>
            </a:pPr>
            <a:fld id="{384F55F4-E627-4997-B5A7-7CE90FF1B12E}" type="slidenum">
              <a:rPr lang="en-US" altLang="en-US"/>
              <a:pPr>
                <a:defRPr/>
              </a:pPr>
              <a:t>‹#›</a:t>
            </a:fld>
            <a:endParaRPr lang="en-US" altLang="en-US"/>
          </a:p>
        </p:txBody>
      </p:sp>
    </p:spTree>
    <p:extLst>
      <p:ext uri="{BB962C8B-B14F-4D97-AF65-F5344CB8AC3E}">
        <p14:creationId xmlns:p14="http://schemas.microsoft.com/office/powerpoint/2010/main" val="1206131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704F0088-9534-4160-A044-60CCF8625F9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44E1648C-F1D9-4C5D-A116-4D243DC5637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7E48F093-AF32-4918-AAD5-8E6393458E14}"/>
              </a:ext>
            </a:extLst>
          </p:cNvPr>
          <p:cNvSpPr>
            <a:spLocks noGrp="1" noChangeArrowheads="1"/>
          </p:cNvSpPr>
          <p:nvPr>
            <p:ph type="sldNum" sz="quarter" idx="12"/>
          </p:nvPr>
        </p:nvSpPr>
        <p:spPr>
          <a:ln/>
        </p:spPr>
        <p:txBody>
          <a:bodyPr/>
          <a:lstStyle>
            <a:lvl1pPr>
              <a:defRPr/>
            </a:lvl1pPr>
          </a:lstStyle>
          <a:p>
            <a:pPr>
              <a:defRPr/>
            </a:pPr>
            <a:fld id="{7BC5D471-72F2-44AE-B1B5-89437B247C60}" type="slidenum">
              <a:rPr lang="en-US" altLang="en-US"/>
              <a:pPr>
                <a:defRPr/>
              </a:pPr>
              <a:t>‹#›</a:t>
            </a:fld>
            <a:endParaRPr lang="en-US" altLang="en-US"/>
          </a:p>
        </p:txBody>
      </p:sp>
    </p:spTree>
    <p:extLst>
      <p:ext uri="{BB962C8B-B14F-4D97-AF65-F5344CB8AC3E}">
        <p14:creationId xmlns:p14="http://schemas.microsoft.com/office/powerpoint/2010/main" val="4220807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AD08941-DA7F-40E1-8033-81F349ED8CD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a:extLst>
              <a:ext uri="{FF2B5EF4-FFF2-40B4-BE49-F238E27FC236}">
                <a16:creationId xmlns:a16="http://schemas.microsoft.com/office/drawing/2014/main" id="{E6856E1F-FD4E-4D3D-8737-C459D74561A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a:extLst>
              <a:ext uri="{FF2B5EF4-FFF2-40B4-BE49-F238E27FC236}">
                <a16:creationId xmlns:a16="http://schemas.microsoft.com/office/drawing/2014/main" id="{A32EF354-4292-4670-8531-621EB40B5723}"/>
              </a:ext>
            </a:extLst>
          </p:cNvPr>
          <p:cNvSpPr>
            <a:spLocks noGrp="1" noChangeArrowheads="1"/>
          </p:cNvSpPr>
          <p:nvPr>
            <p:ph type="sldNum" sz="quarter" idx="12"/>
          </p:nvPr>
        </p:nvSpPr>
        <p:spPr>
          <a:ln/>
        </p:spPr>
        <p:txBody>
          <a:bodyPr/>
          <a:lstStyle>
            <a:lvl1pPr>
              <a:defRPr/>
            </a:lvl1pPr>
          </a:lstStyle>
          <a:p>
            <a:pPr>
              <a:defRPr/>
            </a:pPr>
            <a:fld id="{F93AE8FA-E617-4323-8B9B-9D0F7115DD46}" type="slidenum">
              <a:rPr lang="en-US" altLang="en-US"/>
              <a:pPr>
                <a:defRPr/>
              </a:pPr>
              <a:t>‹#›</a:t>
            </a:fld>
            <a:endParaRPr lang="en-US" altLang="en-US"/>
          </a:p>
        </p:txBody>
      </p:sp>
    </p:spTree>
    <p:extLst>
      <p:ext uri="{BB962C8B-B14F-4D97-AF65-F5344CB8AC3E}">
        <p14:creationId xmlns:p14="http://schemas.microsoft.com/office/powerpoint/2010/main" val="523497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3D0D9F3-1FFF-400E-B46C-0799908C583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82388E4-148F-4342-99CD-571BA04CF6A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A9671532-ECB6-4AC4-84AA-C22517A8294A}"/>
              </a:ext>
            </a:extLst>
          </p:cNvPr>
          <p:cNvSpPr>
            <a:spLocks noGrp="1" noChangeArrowheads="1"/>
          </p:cNvSpPr>
          <p:nvPr>
            <p:ph type="sldNum" sz="quarter" idx="12"/>
          </p:nvPr>
        </p:nvSpPr>
        <p:spPr>
          <a:ln/>
        </p:spPr>
        <p:txBody>
          <a:bodyPr/>
          <a:lstStyle>
            <a:lvl1pPr>
              <a:defRPr/>
            </a:lvl1pPr>
          </a:lstStyle>
          <a:p>
            <a:pPr>
              <a:defRPr/>
            </a:pPr>
            <a:fld id="{FB69EE8F-2F7E-4E56-BAF8-F344DBF761AF}" type="slidenum">
              <a:rPr lang="en-US" altLang="en-US"/>
              <a:pPr>
                <a:defRPr/>
              </a:pPr>
              <a:t>‹#›</a:t>
            </a:fld>
            <a:endParaRPr lang="en-US" altLang="en-US"/>
          </a:p>
        </p:txBody>
      </p:sp>
    </p:spTree>
    <p:extLst>
      <p:ext uri="{BB962C8B-B14F-4D97-AF65-F5344CB8AC3E}">
        <p14:creationId xmlns:p14="http://schemas.microsoft.com/office/powerpoint/2010/main" val="2866263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4AC17C-681C-44FE-A46A-0EEC1157427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A4DCDDA-D865-410C-A999-D6D0AE54374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9A7F8DF0-EE2E-4C6A-A671-1A9AD8156620}"/>
              </a:ext>
            </a:extLst>
          </p:cNvPr>
          <p:cNvSpPr>
            <a:spLocks noGrp="1" noChangeArrowheads="1"/>
          </p:cNvSpPr>
          <p:nvPr>
            <p:ph type="sldNum" sz="quarter" idx="12"/>
          </p:nvPr>
        </p:nvSpPr>
        <p:spPr>
          <a:ln/>
        </p:spPr>
        <p:txBody>
          <a:bodyPr/>
          <a:lstStyle>
            <a:lvl1pPr>
              <a:defRPr/>
            </a:lvl1pPr>
          </a:lstStyle>
          <a:p>
            <a:pPr>
              <a:defRPr/>
            </a:pPr>
            <a:fld id="{58194FEC-91B1-4BC5-A921-54483A41C078}" type="slidenum">
              <a:rPr lang="en-US" altLang="en-US"/>
              <a:pPr>
                <a:defRPr/>
              </a:pPr>
              <a:t>‹#›</a:t>
            </a:fld>
            <a:endParaRPr lang="en-US" altLang="en-US"/>
          </a:p>
        </p:txBody>
      </p:sp>
    </p:spTree>
    <p:extLst>
      <p:ext uri="{BB962C8B-B14F-4D97-AF65-F5344CB8AC3E}">
        <p14:creationId xmlns:p14="http://schemas.microsoft.com/office/powerpoint/2010/main" val="3411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a:extLst>
              <a:ext uri="{FF2B5EF4-FFF2-40B4-BE49-F238E27FC236}">
                <a16:creationId xmlns:a16="http://schemas.microsoft.com/office/drawing/2014/main" id="{80482100-48DC-459F-8B8C-7FF5576FBAE1}"/>
              </a:ext>
            </a:extLst>
          </p:cNvPr>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a:extLst>
              <a:ext uri="{FF2B5EF4-FFF2-40B4-BE49-F238E27FC236}">
                <a16:creationId xmlns:a16="http://schemas.microsoft.com/office/drawing/2014/main" id="{DFBAE1E9-BDF3-4561-AE3F-70E2314B4504}"/>
              </a:ext>
            </a:extLst>
          </p:cNvPr>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B4C12547-E095-46D3-882E-C0DC076FCF74}"/>
              </a:ext>
            </a:extLst>
          </p:cNvPr>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21" name="Rectangle 5">
            <a:extLst>
              <a:ext uri="{FF2B5EF4-FFF2-40B4-BE49-F238E27FC236}">
                <a16:creationId xmlns:a16="http://schemas.microsoft.com/office/drawing/2014/main" id="{912F1E98-E9D8-40BC-97C3-DCA1535D5743}"/>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ltLang="en-US"/>
          </a:p>
        </p:txBody>
      </p:sp>
      <p:sp>
        <p:nvSpPr>
          <p:cNvPr id="9222" name="Rectangle 6">
            <a:extLst>
              <a:ext uri="{FF2B5EF4-FFF2-40B4-BE49-F238E27FC236}">
                <a16:creationId xmlns:a16="http://schemas.microsoft.com/office/drawing/2014/main" id="{4E4B3506-1E6A-4C37-A613-2204BC142E2C}"/>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ltLang="en-US"/>
          </a:p>
        </p:txBody>
      </p:sp>
      <p:sp>
        <p:nvSpPr>
          <p:cNvPr id="9223" name="Rectangle 7">
            <a:extLst>
              <a:ext uri="{FF2B5EF4-FFF2-40B4-BE49-F238E27FC236}">
                <a16:creationId xmlns:a16="http://schemas.microsoft.com/office/drawing/2014/main" id="{DEF0DF88-DB1E-43C8-8069-44733E1C1823}"/>
              </a:ext>
            </a:extLst>
          </p:cNvPr>
          <p:cNvSpPr>
            <a:spLocks noGrp="1" noChangeArrowheads="1"/>
          </p:cNvSpPr>
          <p:nvPr>
            <p:ph type="sldNum" sz="quarter" idx="4"/>
          </p:nvPr>
        </p:nvSpPr>
        <p:spPr bwMode="auto">
          <a:xfrm>
            <a:off x="7010400" y="635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27E82174-B9D9-4BE7-8B60-A26218BCCFDF}" type="slidenum">
              <a:rPr lang="en-US" altLang="en-US"/>
              <a:pPr>
                <a:defRPr/>
              </a:pPr>
              <a:t>‹#›</a:t>
            </a:fld>
            <a:endParaRPr lang="en-US" altLang="en-US"/>
          </a:p>
        </p:txBody>
      </p:sp>
      <p:grpSp>
        <p:nvGrpSpPr>
          <p:cNvPr id="1032" name="Group 8">
            <a:extLst>
              <a:ext uri="{FF2B5EF4-FFF2-40B4-BE49-F238E27FC236}">
                <a16:creationId xmlns:a16="http://schemas.microsoft.com/office/drawing/2014/main" id="{07E43069-C9E6-4352-81FD-50E5D3258331}"/>
              </a:ext>
            </a:extLst>
          </p:cNvPr>
          <p:cNvGrpSpPr>
            <a:grpSpLocks/>
          </p:cNvGrpSpPr>
          <p:nvPr/>
        </p:nvGrpSpPr>
        <p:grpSpPr bwMode="auto">
          <a:xfrm>
            <a:off x="8153400" y="152400"/>
            <a:ext cx="792163" cy="1295400"/>
            <a:chOff x="5136" y="960"/>
            <a:chExt cx="528" cy="864"/>
          </a:xfrm>
        </p:grpSpPr>
        <p:sp>
          <p:nvSpPr>
            <p:cNvPr id="1033" name="Oval 9">
              <a:extLst>
                <a:ext uri="{FF2B5EF4-FFF2-40B4-BE49-F238E27FC236}">
                  <a16:creationId xmlns:a16="http://schemas.microsoft.com/office/drawing/2014/main" id="{C927E9A1-627E-45AE-B597-A7367706C5AB}"/>
                </a:ext>
              </a:extLst>
            </p:cNvPr>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4" name="Oval 10">
              <a:extLst>
                <a:ext uri="{FF2B5EF4-FFF2-40B4-BE49-F238E27FC236}">
                  <a16:creationId xmlns:a16="http://schemas.microsoft.com/office/drawing/2014/main" id="{2091993D-4845-4750-B37A-82497E5B3BE5}"/>
                </a:ext>
              </a:extLst>
            </p:cNvPr>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5" name="Oval 11">
              <a:extLst>
                <a:ext uri="{FF2B5EF4-FFF2-40B4-BE49-F238E27FC236}">
                  <a16:creationId xmlns:a16="http://schemas.microsoft.com/office/drawing/2014/main" id="{B5C83811-20AA-49E3-9F3A-3B930274CC7F}"/>
                </a:ext>
              </a:extLst>
            </p:cNvPr>
            <p:cNvSpPr>
              <a:spLocks noChangeArrowheads="1"/>
            </p:cNvSpPr>
            <p:nvPr/>
          </p:nvSpPr>
          <p:spPr bwMode="auto">
            <a:xfrm>
              <a:off x="5360" y="960"/>
              <a:ext cx="77"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6" name="Oval 12">
              <a:extLst>
                <a:ext uri="{FF2B5EF4-FFF2-40B4-BE49-F238E27FC236}">
                  <a16:creationId xmlns:a16="http://schemas.microsoft.com/office/drawing/2014/main" id="{71A6F800-13F3-457D-B941-7F94082AA2CC}"/>
                </a:ext>
              </a:extLst>
            </p:cNvPr>
            <p:cNvSpPr>
              <a:spLocks noChangeArrowheads="1"/>
            </p:cNvSpPr>
            <p:nvPr/>
          </p:nvSpPr>
          <p:spPr bwMode="auto">
            <a:xfrm>
              <a:off x="5136" y="1072"/>
              <a:ext cx="80"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7" name="Oval 13">
              <a:extLst>
                <a:ext uri="{FF2B5EF4-FFF2-40B4-BE49-F238E27FC236}">
                  <a16:creationId xmlns:a16="http://schemas.microsoft.com/office/drawing/2014/main" id="{86CB1C92-8CDD-4160-A46E-DE9EE79AC1B8}"/>
                </a:ext>
              </a:extLst>
            </p:cNvPr>
            <p:cNvSpPr>
              <a:spLocks noChangeArrowheads="1"/>
            </p:cNvSpPr>
            <p:nvPr/>
          </p:nvSpPr>
          <p:spPr bwMode="auto">
            <a:xfrm>
              <a:off x="5248" y="1072"/>
              <a:ext cx="79"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8" name="Oval 14">
              <a:extLst>
                <a:ext uri="{FF2B5EF4-FFF2-40B4-BE49-F238E27FC236}">
                  <a16:creationId xmlns:a16="http://schemas.microsoft.com/office/drawing/2014/main" id="{2B461654-7945-4BA3-BE68-2E12D209765C}"/>
                </a:ext>
              </a:extLst>
            </p:cNvPr>
            <p:cNvSpPr>
              <a:spLocks noChangeArrowheads="1"/>
            </p:cNvSpPr>
            <p:nvPr/>
          </p:nvSpPr>
          <p:spPr bwMode="auto">
            <a:xfrm>
              <a:off x="5360" y="1072"/>
              <a:ext cx="77"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9" name="Oval 15">
              <a:extLst>
                <a:ext uri="{FF2B5EF4-FFF2-40B4-BE49-F238E27FC236}">
                  <a16:creationId xmlns:a16="http://schemas.microsoft.com/office/drawing/2014/main" id="{C830B5CE-D5D9-44DD-8258-57E51A19545D}"/>
                </a:ext>
              </a:extLst>
            </p:cNvPr>
            <p:cNvSpPr>
              <a:spLocks noChangeArrowheads="1"/>
            </p:cNvSpPr>
            <p:nvPr/>
          </p:nvSpPr>
          <p:spPr bwMode="auto">
            <a:xfrm>
              <a:off x="5472" y="1072"/>
              <a:ext cx="77" cy="7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0" name="Oval 16">
              <a:extLst>
                <a:ext uri="{FF2B5EF4-FFF2-40B4-BE49-F238E27FC236}">
                  <a16:creationId xmlns:a16="http://schemas.microsoft.com/office/drawing/2014/main" id="{808C1DB1-E2B4-4783-98F9-B3F4216901DE}"/>
                </a:ext>
              </a:extLst>
            </p:cNvPr>
            <p:cNvSpPr>
              <a:spLocks noChangeArrowheads="1"/>
            </p:cNvSpPr>
            <p:nvPr/>
          </p:nvSpPr>
          <p:spPr bwMode="auto">
            <a:xfrm>
              <a:off x="5136" y="1184"/>
              <a:ext cx="80"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1" name="Oval 17">
              <a:extLst>
                <a:ext uri="{FF2B5EF4-FFF2-40B4-BE49-F238E27FC236}">
                  <a16:creationId xmlns:a16="http://schemas.microsoft.com/office/drawing/2014/main" id="{7F2D18DE-1457-41D0-AA2C-2AA54BEED3B7}"/>
                </a:ext>
              </a:extLst>
            </p:cNvPr>
            <p:cNvSpPr>
              <a:spLocks noChangeArrowheads="1"/>
            </p:cNvSpPr>
            <p:nvPr/>
          </p:nvSpPr>
          <p:spPr bwMode="auto">
            <a:xfrm>
              <a:off x="5248" y="1184"/>
              <a:ext cx="79"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2" name="Oval 18">
              <a:extLst>
                <a:ext uri="{FF2B5EF4-FFF2-40B4-BE49-F238E27FC236}">
                  <a16:creationId xmlns:a16="http://schemas.microsoft.com/office/drawing/2014/main" id="{97E0E455-A62F-4C3E-8BFB-0B2126EA2B22}"/>
                </a:ext>
              </a:extLst>
            </p:cNvPr>
            <p:cNvSpPr>
              <a:spLocks noChangeArrowheads="1"/>
            </p:cNvSpPr>
            <p:nvPr/>
          </p:nvSpPr>
          <p:spPr bwMode="auto">
            <a:xfrm>
              <a:off x="5360" y="1184"/>
              <a:ext cx="77" cy="7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3" name="Oval 19">
              <a:extLst>
                <a:ext uri="{FF2B5EF4-FFF2-40B4-BE49-F238E27FC236}">
                  <a16:creationId xmlns:a16="http://schemas.microsoft.com/office/drawing/2014/main" id="{B190E229-B807-4FA8-AB4C-6DD91FD29BB1}"/>
                </a:ext>
              </a:extLst>
            </p:cNvPr>
            <p:cNvSpPr>
              <a:spLocks noChangeArrowheads="1"/>
            </p:cNvSpPr>
            <p:nvPr/>
          </p:nvSpPr>
          <p:spPr bwMode="auto">
            <a:xfrm>
              <a:off x="5472" y="1184"/>
              <a:ext cx="77" cy="7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4" name="Oval 20">
              <a:extLst>
                <a:ext uri="{FF2B5EF4-FFF2-40B4-BE49-F238E27FC236}">
                  <a16:creationId xmlns:a16="http://schemas.microsoft.com/office/drawing/2014/main" id="{B4FE89C8-880D-4DC1-A1BB-814F8CD6739D}"/>
                </a:ext>
              </a:extLst>
            </p:cNvPr>
            <p:cNvSpPr>
              <a:spLocks noChangeArrowheads="1"/>
            </p:cNvSpPr>
            <p:nvPr/>
          </p:nvSpPr>
          <p:spPr bwMode="auto">
            <a:xfrm>
              <a:off x="5584" y="1184"/>
              <a:ext cx="80" cy="7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5" name="Oval 21">
              <a:extLst>
                <a:ext uri="{FF2B5EF4-FFF2-40B4-BE49-F238E27FC236}">
                  <a16:creationId xmlns:a16="http://schemas.microsoft.com/office/drawing/2014/main" id="{FA8D6053-0056-4B87-A61B-AFACF94ECDE5}"/>
                </a:ext>
              </a:extLst>
            </p:cNvPr>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6" name="Oval 22">
              <a:extLst>
                <a:ext uri="{FF2B5EF4-FFF2-40B4-BE49-F238E27FC236}">
                  <a16:creationId xmlns:a16="http://schemas.microsoft.com/office/drawing/2014/main" id="{8E2C914A-5F91-44E4-8546-92B55C061D0A}"/>
                </a:ext>
              </a:extLst>
            </p:cNvPr>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7" name="Oval 23">
              <a:extLst>
                <a:ext uri="{FF2B5EF4-FFF2-40B4-BE49-F238E27FC236}">
                  <a16:creationId xmlns:a16="http://schemas.microsoft.com/office/drawing/2014/main" id="{1CE03BE3-A078-48C7-9B50-0156B12439D9}"/>
                </a:ext>
              </a:extLst>
            </p:cNvPr>
            <p:cNvSpPr>
              <a:spLocks noChangeArrowheads="1"/>
            </p:cNvSpPr>
            <p:nvPr/>
          </p:nvSpPr>
          <p:spPr bwMode="auto">
            <a:xfrm>
              <a:off x="5360" y="1296"/>
              <a:ext cx="77"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8" name="Oval 24">
              <a:extLst>
                <a:ext uri="{FF2B5EF4-FFF2-40B4-BE49-F238E27FC236}">
                  <a16:creationId xmlns:a16="http://schemas.microsoft.com/office/drawing/2014/main" id="{11A77340-D390-4D3C-801B-70688086F436}"/>
                </a:ext>
              </a:extLst>
            </p:cNvPr>
            <p:cNvSpPr>
              <a:spLocks noChangeArrowheads="1"/>
            </p:cNvSpPr>
            <p:nvPr/>
          </p:nvSpPr>
          <p:spPr bwMode="auto">
            <a:xfrm>
              <a:off x="5472" y="1296"/>
              <a:ext cx="77"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9" name="Oval 25">
              <a:extLst>
                <a:ext uri="{FF2B5EF4-FFF2-40B4-BE49-F238E27FC236}">
                  <a16:creationId xmlns:a16="http://schemas.microsoft.com/office/drawing/2014/main" id="{F4A805CF-C736-4569-B43A-5F4DF871CC5C}"/>
                </a:ext>
              </a:extLst>
            </p:cNvPr>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0" name="Oval 26">
              <a:extLst>
                <a:ext uri="{FF2B5EF4-FFF2-40B4-BE49-F238E27FC236}">
                  <a16:creationId xmlns:a16="http://schemas.microsoft.com/office/drawing/2014/main" id="{76706F83-9F8E-41BD-9F80-283E70CB43BE}"/>
                </a:ext>
              </a:extLst>
            </p:cNvPr>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1" name="Oval 27">
              <a:extLst>
                <a:ext uri="{FF2B5EF4-FFF2-40B4-BE49-F238E27FC236}">
                  <a16:creationId xmlns:a16="http://schemas.microsoft.com/office/drawing/2014/main" id="{94656432-1C0F-4573-88BC-D709CEB4F540}"/>
                </a:ext>
              </a:extLst>
            </p:cNvPr>
            <p:cNvSpPr>
              <a:spLocks noChangeArrowheads="1"/>
            </p:cNvSpPr>
            <p:nvPr/>
          </p:nvSpPr>
          <p:spPr bwMode="auto">
            <a:xfrm>
              <a:off x="5360" y="1408"/>
              <a:ext cx="77"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2" name="Oval 28">
              <a:extLst>
                <a:ext uri="{FF2B5EF4-FFF2-40B4-BE49-F238E27FC236}">
                  <a16:creationId xmlns:a16="http://schemas.microsoft.com/office/drawing/2014/main" id="{FA8B9DA5-B878-412E-85A7-ED751272DC5C}"/>
                </a:ext>
              </a:extLst>
            </p:cNvPr>
            <p:cNvSpPr>
              <a:spLocks noChangeArrowheads="1"/>
            </p:cNvSpPr>
            <p:nvPr/>
          </p:nvSpPr>
          <p:spPr bwMode="auto">
            <a:xfrm>
              <a:off x="5472" y="1408"/>
              <a:ext cx="77"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3" name="Oval 29">
              <a:extLst>
                <a:ext uri="{FF2B5EF4-FFF2-40B4-BE49-F238E27FC236}">
                  <a16:creationId xmlns:a16="http://schemas.microsoft.com/office/drawing/2014/main" id="{CF4B3E29-0D5D-4E40-8E00-739D7EBC82B1}"/>
                </a:ext>
              </a:extLst>
            </p:cNvPr>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4" name="Oval 30">
              <a:extLst>
                <a:ext uri="{FF2B5EF4-FFF2-40B4-BE49-F238E27FC236}">
                  <a16:creationId xmlns:a16="http://schemas.microsoft.com/office/drawing/2014/main" id="{56FF8614-2B05-458F-9749-7D7348D1F7EA}"/>
                </a:ext>
              </a:extLst>
            </p:cNvPr>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5" name="Oval 31">
              <a:extLst>
                <a:ext uri="{FF2B5EF4-FFF2-40B4-BE49-F238E27FC236}">
                  <a16:creationId xmlns:a16="http://schemas.microsoft.com/office/drawing/2014/main" id="{AFE3F145-27E1-4CA0-B1BC-1E277DC927E2}"/>
                </a:ext>
              </a:extLst>
            </p:cNvPr>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6" name="Oval 32">
              <a:extLst>
                <a:ext uri="{FF2B5EF4-FFF2-40B4-BE49-F238E27FC236}">
                  <a16:creationId xmlns:a16="http://schemas.microsoft.com/office/drawing/2014/main" id="{6D1D042B-77B4-46F5-8FE4-429A071A1F3A}"/>
                </a:ext>
              </a:extLst>
            </p:cNvPr>
            <p:cNvSpPr>
              <a:spLocks noChangeArrowheads="1"/>
            </p:cNvSpPr>
            <p:nvPr/>
          </p:nvSpPr>
          <p:spPr bwMode="auto">
            <a:xfrm>
              <a:off x="5360" y="1520"/>
              <a:ext cx="77"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7" name="Oval 33">
              <a:extLst>
                <a:ext uri="{FF2B5EF4-FFF2-40B4-BE49-F238E27FC236}">
                  <a16:creationId xmlns:a16="http://schemas.microsoft.com/office/drawing/2014/main" id="{D4A4BD38-D08D-49D8-94D5-E6E9395A0E98}"/>
                </a:ext>
              </a:extLst>
            </p:cNvPr>
            <p:cNvSpPr>
              <a:spLocks noChangeArrowheads="1"/>
            </p:cNvSpPr>
            <p:nvPr/>
          </p:nvSpPr>
          <p:spPr bwMode="auto">
            <a:xfrm>
              <a:off x="5472" y="1520"/>
              <a:ext cx="77"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8" name="Oval 34">
              <a:extLst>
                <a:ext uri="{FF2B5EF4-FFF2-40B4-BE49-F238E27FC236}">
                  <a16:creationId xmlns:a16="http://schemas.microsoft.com/office/drawing/2014/main" id="{D7D20BC8-D21D-44D8-B3BD-42C582C0C644}"/>
                </a:ext>
              </a:extLst>
            </p:cNvPr>
            <p:cNvSpPr>
              <a:spLocks noChangeArrowheads="1"/>
            </p:cNvSpPr>
            <p:nvPr/>
          </p:nvSpPr>
          <p:spPr bwMode="auto">
            <a:xfrm>
              <a:off x="5136" y="1632"/>
              <a:ext cx="80" cy="7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9" name="Oval 35">
              <a:extLst>
                <a:ext uri="{FF2B5EF4-FFF2-40B4-BE49-F238E27FC236}">
                  <a16:creationId xmlns:a16="http://schemas.microsoft.com/office/drawing/2014/main" id="{665B5D9B-8474-43E3-B468-C7ADEE278823}"/>
                </a:ext>
              </a:extLst>
            </p:cNvPr>
            <p:cNvSpPr>
              <a:spLocks noChangeArrowheads="1"/>
            </p:cNvSpPr>
            <p:nvPr/>
          </p:nvSpPr>
          <p:spPr bwMode="auto">
            <a:xfrm>
              <a:off x="5248" y="1632"/>
              <a:ext cx="79" cy="7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60" name="Oval 36">
              <a:extLst>
                <a:ext uri="{FF2B5EF4-FFF2-40B4-BE49-F238E27FC236}">
                  <a16:creationId xmlns:a16="http://schemas.microsoft.com/office/drawing/2014/main" id="{E7525911-3DC7-489A-93C5-8DDF4C414695}"/>
                </a:ext>
              </a:extLst>
            </p:cNvPr>
            <p:cNvSpPr>
              <a:spLocks noChangeArrowheads="1"/>
            </p:cNvSpPr>
            <p:nvPr/>
          </p:nvSpPr>
          <p:spPr bwMode="auto">
            <a:xfrm>
              <a:off x="5360" y="1632"/>
              <a:ext cx="77" cy="7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61" name="Oval 37">
              <a:extLst>
                <a:ext uri="{FF2B5EF4-FFF2-40B4-BE49-F238E27FC236}">
                  <a16:creationId xmlns:a16="http://schemas.microsoft.com/office/drawing/2014/main" id="{C7256941-3662-4FC1-9641-B41B25C84487}"/>
                </a:ext>
              </a:extLst>
            </p:cNvPr>
            <p:cNvSpPr>
              <a:spLocks noChangeArrowheads="1"/>
            </p:cNvSpPr>
            <p:nvPr/>
          </p:nvSpPr>
          <p:spPr bwMode="auto">
            <a:xfrm>
              <a:off x="5472" y="1632"/>
              <a:ext cx="77" cy="7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62" name="Oval 38">
              <a:extLst>
                <a:ext uri="{FF2B5EF4-FFF2-40B4-BE49-F238E27FC236}">
                  <a16:creationId xmlns:a16="http://schemas.microsoft.com/office/drawing/2014/main" id="{14A4263D-4A79-46A4-B4A4-BA7CCAD8195A}"/>
                </a:ext>
              </a:extLst>
            </p:cNvPr>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63" name="Oval 39">
              <a:extLst>
                <a:ext uri="{FF2B5EF4-FFF2-40B4-BE49-F238E27FC236}">
                  <a16:creationId xmlns:a16="http://schemas.microsoft.com/office/drawing/2014/main" id="{D7B6AB8B-DDBB-47E9-88D1-849FAFA240B8}"/>
                </a:ext>
              </a:extLst>
            </p:cNvPr>
            <p:cNvSpPr>
              <a:spLocks noChangeArrowheads="1"/>
            </p:cNvSpPr>
            <p:nvPr/>
          </p:nvSpPr>
          <p:spPr bwMode="auto">
            <a:xfrm>
              <a:off x="5472" y="1744"/>
              <a:ext cx="77"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grpSp>
    </p:spTree>
  </p:cSld>
  <p:clrMap bg1="lt1" tx1="dk1" bg2="lt2" tx2="dk2" accent1="accent1" accent2="accent2" accent3="accent3" accent4="accent4" accent5="accent5" accent6="accent6" hlink="hlink" folHlink="folHlink"/>
  <p:sldLayoutIdLst>
    <p:sldLayoutId id="2147483780"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a:extLst>
              <a:ext uri="{FF2B5EF4-FFF2-40B4-BE49-F238E27FC236}">
                <a16:creationId xmlns:a16="http://schemas.microsoft.com/office/drawing/2014/main" id="{E076B0B7-B9FD-4E49-A792-FF3A9178E3A5}"/>
              </a:ext>
            </a:extLst>
          </p:cNvPr>
          <p:cNvSpPr txBox="1">
            <a:spLocks noChangeArrowheads="1"/>
          </p:cNvSpPr>
          <p:nvPr/>
        </p:nvSpPr>
        <p:spPr bwMode="auto">
          <a:xfrm>
            <a:off x="355600" y="1600200"/>
            <a:ext cx="840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Define</a:t>
            </a:r>
            <a:r>
              <a:rPr lang="en-US" altLang="en-US" sz="1600" dirty="0">
                <a:solidFill>
                  <a:srgbClr val="0000FF"/>
                </a:solidFill>
              </a:rPr>
              <a:t> glaucoma.</a:t>
            </a:r>
            <a:endParaRPr lang="en-US" altLang="en-US" sz="1600" b="1" dirty="0">
              <a:solidFill>
                <a:srgbClr val="0000FF"/>
              </a:solidFill>
            </a:endParaRPr>
          </a:p>
        </p:txBody>
      </p:sp>
      <p:sp>
        <p:nvSpPr>
          <p:cNvPr id="7" name="Rectangle 2">
            <a:extLst>
              <a:ext uri="{FF2B5EF4-FFF2-40B4-BE49-F238E27FC236}">
                <a16:creationId xmlns:a16="http://schemas.microsoft.com/office/drawing/2014/main" id="{8836F66A-51F7-4812-8CDD-8941FA400D16}"/>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t>
            </a:r>
          </a:p>
        </p:txBody>
      </p:sp>
      <p:sp>
        <p:nvSpPr>
          <p:cNvPr id="3" name="TextBox 2">
            <a:extLst>
              <a:ext uri="{FF2B5EF4-FFF2-40B4-BE49-F238E27FC236}">
                <a16:creationId xmlns:a16="http://schemas.microsoft.com/office/drawing/2014/main" id="{7B5BA9E2-E4C8-4F4B-B079-BDDF5D00B3D1}"/>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Text Box 8"/>
          <p:cNvSpPr txBox="1">
            <a:spLocks noChangeArrowheads="1"/>
          </p:cNvSpPr>
          <p:nvPr/>
        </p:nvSpPr>
        <p:spPr bwMode="auto">
          <a:xfrm>
            <a:off x="364333" y="1143000"/>
            <a:ext cx="8456609" cy="83099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i="1" dirty="0"/>
              <a:t>Fill in the IOP equation below. </a:t>
            </a:r>
            <a:r>
              <a:rPr lang="en-US" sz="2400" i="1" dirty="0">
                <a:solidFill>
                  <a:srgbClr val="D8D8EC"/>
                </a:solidFill>
              </a:rPr>
              <a:t>What is its eponymous name?</a:t>
            </a:r>
          </a:p>
          <a:p>
            <a:pPr algn="ctr" eaLnBrk="1" hangingPunct="1"/>
            <a:r>
              <a:rPr lang="en-US" sz="2400" dirty="0">
                <a:solidFill>
                  <a:srgbClr val="D8D8EC"/>
                </a:solidFill>
              </a:rPr>
              <a:t>The </a:t>
            </a:r>
            <a:r>
              <a:rPr lang="en-US" sz="2400" b="1" dirty="0" err="1">
                <a:solidFill>
                  <a:srgbClr val="D8D8EC"/>
                </a:solidFill>
              </a:rPr>
              <a:t>Goldmann</a:t>
            </a:r>
            <a:r>
              <a:rPr lang="en-US" sz="2400" b="1" dirty="0">
                <a:solidFill>
                  <a:srgbClr val="D8D8EC"/>
                </a:solidFill>
              </a:rPr>
              <a:t> equation</a:t>
            </a:r>
          </a:p>
        </p:txBody>
      </p:sp>
      <p:sp>
        <p:nvSpPr>
          <p:cNvPr id="17" name="Rectangle 16">
            <a:extLst>
              <a:ext uri="{FF2B5EF4-FFF2-40B4-BE49-F238E27FC236}">
                <a16:creationId xmlns:a16="http://schemas.microsoft.com/office/drawing/2014/main" id="{DA75812F-23BA-47E5-9C8B-3B3ABF4CBC3A}"/>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A</a:t>
            </a:r>
          </a:p>
        </p:txBody>
      </p:sp>
      <p:sp>
        <p:nvSpPr>
          <p:cNvPr id="15" name="TextBox 14">
            <a:extLst>
              <a:ext uri="{FF2B5EF4-FFF2-40B4-BE49-F238E27FC236}">
                <a16:creationId xmlns:a16="http://schemas.microsoft.com/office/drawing/2014/main" id="{94F57A21-951B-449E-BC98-9C04E2C78776}"/>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grpSp>
        <p:nvGrpSpPr>
          <p:cNvPr id="14" name="Group 3">
            <a:extLst>
              <a:ext uri="{FF2B5EF4-FFF2-40B4-BE49-F238E27FC236}">
                <a16:creationId xmlns:a16="http://schemas.microsoft.com/office/drawing/2014/main" id="{81236053-F152-43A6-B6A5-716DC96EB7F0}"/>
              </a:ext>
            </a:extLst>
          </p:cNvPr>
          <p:cNvGrpSpPr>
            <a:grpSpLocks/>
          </p:cNvGrpSpPr>
          <p:nvPr/>
        </p:nvGrpSpPr>
        <p:grpSpPr bwMode="auto">
          <a:xfrm>
            <a:off x="762000" y="2484437"/>
            <a:ext cx="7642225" cy="822325"/>
            <a:chOff x="528" y="726"/>
            <a:chExt cx="4814" cy="518"/>
          </a:xfrm>
        </p:grpSpPr>
        <p:sp>
          <p:nvSpPr>
            <p:cNvPr id="16" name="Text Box 4">
              <a:extLst>
                <a:ext uri="{FF2B5EF4-FFF2-40B4-BE49-F238E27FC236}">
                  <a16:creationId xmlns:a16="http://schemas.microsoft.com/office/drawing/2014/main" id="{EFE3A6E2-65FF-4918-A6A4-0E95385580CC}"/>
                </a:ext>
              </a:extLst>
            </p:cNvPr>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i="1"/>
                <a:t>IOP =</a:t>
              </a:r>
            </a:p>
          </p:txBody>
        </p:sp>
        <p:sp>
          <p:nvSpPr>
            <p:cNvPr id="18" name="Text Box 5">
              <a:extLst>
                <a:ext uri="{FF2B5EF4-FFF2-40B4-BE49-F238E27FC236}">
                  <a16:creationId xmlns:a16="http://schemas.microsoft.com/office/drawing/2014/main" id="{3B9AA0A9-1348-4FA1-9CCC-07BEFA9E955C}"/>
                </a:ext>
              </a:extLst>
            </p:cNvPr>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20000"/>
                </a:lnSpc>
              </a:pPr>
              <a:r>
                <a:rPr lang="en-US" sz="2000" b="1">
                  <a:solidFill>
                    <a:srgbClr val="0066FF"/>
                  </a:solidFill>
                </a:rPr>
                <a:t>Aqueous Formation Rate (</a:t>
              </a:r>
              <a:r>
                <a:rPr lang="en-US" sz="2000" b="1">
                  <a:solidFill>
                    <a:srgbClr val="0066FF"/>
                  </a:solidFill>
                  <a:latin typeface="Symbol" pitchFamily="18" charset="2"/>
                </a:rPr>
                <a:t>m</a:t>
              </a:r>
              <a:r>
                <a:rPr lang="en-US" sz="2000" b="1">
                  <a:solidFill>
                    <a:srgbClr val="0066FF"/>
                  </a:solidFill>
                </a:rPr>
                <a:t>L/min)</a:t>
              </a:r>
            </a:p>
            <a:p>
              <a:pPr algn="ctr" eaLnBrk="1" hangingPunct="1">
                <a:lnSpc>
                  <a:spcPct val="120000"/>
                </a:lnSpc>
              </a:pPr>
              <a:r>
                <a:rPr lang="en-US" sz="2000" b="1">
                  <a:solidFill>
                    <a:schemeClr val="accent2"/>
                  </a:solidFill>
                </a:rPr>
                <a:t>Outflow Facility (</a:t>
              </a:r>
              <a:r>
                <a:rPr lang="en-US" sz="2000" b="1">
                  <a:solidFill>
                    <a:schemeClr val="accent2"/>
                  </a:solidFill>
                  <a:latin typeface="Symbol" pitchFamily="18" charset="2"/>
                </a:rPr>
                <a:t>m</a:t>
              </a:r>
              <a:r>
                <a:rPr lang="en-US" sz="2000" b="1">
                  <a:solidFill>
                    <a:schemeClr val="accent2"/>
                  </a:solidFill>
                </a:rPr>
                <a:t>L/min/mmHg)</a:t>
              </a:r>
            </a:p>
          </p:txBody>
        </p:sp>
        <p:sp>
          <p:nvSpPr>
            <p:cNvPr id="19" name="Text Box 6">
              <a:extLst>
                <a:ext uri="{FF2B5EF4-FFF2-40B4-BE49-F238E27FC236}">
                  <a16:creationId xmlns:a16="http://schemas.microsoft.com/office/drawing/2014/main" id="{2FD3AA3E-E191-4BA7-831D-2F8AC6F56951}"/>
                </a:ext>
              </a:extLst>
            </p:cNvPr>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chemeClr val="accent1"/>
                  </a:solidFill>
                </a:rPr>
                <a:t>+</a:t>
              </a:r>
              <a:endParaRPr lang="en-US" sz="2000">
                <a:solidFill>
                  <a:schemeClr val="accent1"/>
                </a:solidFill>
              </a:endParaRPr>
            </a:p>
          </p:txBody>
        </p:sp>
        <p:sp>
          <p:nvSpPr>
            <p:cNvPr id="20" name="Text Box 7">
              <a:extLst>
                <a:ext uri="{FF2B5EF4-FFF2-40B4-BE49-F238E27FC236}">
                  <a16:creationId xmlns:a16="http://schemas.microsoft.com/office/drawing/2014/main" id="{3D7C471C-3C64-4466-BBAB-9242B1A4892F}"/>
                </a:ext>
              </a:extLst>
            </p:cNvPr>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000" b="1">
                  <a:solidFill>
                    <a:schemeClr val="accent1"/>
                  </a:solidFill>
                </a:rPr>
                <a:t>Episcleral Venous</a:t>
              </a:r>
            </a:p>
            <a:p>
              <a:pPr algn="ctr" eaLnBrk="1" hangingPunct="1">
                <a:lnSpc>
                  <a:spcPct val="90000"/>
                </a:lnSpc>
              </a:pPr>
              <a:r>
                <a:rPr lang="en-US" sz="2000" b="1">
                  <a:solidFill>
                    <a:schemeClr val="accent1"/>
                  </a:solidFill>
                </a:rPr>
                <a:t>Pressure (mmHg)</a:t>
              </a:r>
            </a:p>
          </p:txBody>
        </p:sp>
      </p:grpSp>
      <p:sp>
        <p:nvSpPr>
          <p:cNvPr id="21" name="Line 9">
            <a:extLst>
              <a:ext uri="{FF2B5EF4-FFF2-40B4-BE49-F238E27FC236}">
                <a16:creationId xmlns:a16="http://schemas.microsoft.com/office/drawing/2014/main" id="{5F643CCB-DE09-4224-B780-5DF608A17EB4}"/>
              </a:ext>
            </a:extLst>
          </p:cNvPr>
          <p:cNvSpPr>
            <a:spLocks noChangeShapeType="1"/>
          </p:cNvSpPr>
          <p:nvPr/>
        </p:nvSpPr>
        <p:spPr bwMode="auto">
          <a:xfrm>
            <a:off x="1752600" y="2932112"/>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31866594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100</a:t>
            </a:fld>
            <a:endParaRPr lang="en-US" altLang="en-US" sz="1000"/>
          </a:p>
        </p:txBody>
      </p:sp>
      <p:sp>
        <p:nvSpPr>
          <p:cNvPr id="3" name="TextBox 2"/>
          <p:cNvSpPr txBox="1"/>
          <p:nvPr/>
        </p:nvSpPr>
        <p:spPr>
          <a:xfrm>
            <a:off x="762001" y="849293"/>
            <a:ext cx="7924799" cy="1938992"/>
          </a:xfrm>
          <a:prstGeom prst="rect">
            <a:avLst/>
          </a:prstGeom>
          <a:noFill/>
        </p:spPr>
        <p:txBody>
          <a:bodyPr wrap="square" rtlCol="0">
            <a:spAutoFit/>
          </a:bodyPr>
          <a:lstStyle/>
          <a:p>
            <a:r>
              <a:rPr lang="en-US" sz="1500" i="1" dirty="0">
                <a:solidFill>
                  <a:schemeClr val="bg1">
                    <a:lumMod val="75000"/>
                  </a:schemeClr>
                </a:solidFill>
              </a:rPr>
              <a:t>The optic nerves are composed of what?</a:t>
            </a:r>
          </a:p>
          <a:p>
            <a:r>
              <a:rPr lang="en-US" sz="1500" dirty="0">
                <a:solidFill>
                  <a:schemeClr val="bg1">
                    <a:lumMod val="75000"/>
                  </a:schemeClr>
                </a:solidFill>
              </a:rPr>
              <a:t>The axons of retinal ganglion cells</a:t>
            </a:r>
          </a:p>
          <a:p>
            <a:endParaRPr lang="en-US" sz="1500" i="1" dirty="0">
              <a:solidFill>
                <a:schemeClr val="bg1">
                  <a:lumMod val="75000"/>
                </a:schemeClr>
              </a:solidFill>
            </a:endParaRPr>
          </a:p>
          <a:p>
            <a:r>
              <a:rPr lang="en-US" sz="1500" i="1" dirty="0">
                <a:solidFill>
                  <a:schemeClr val="bg1">
                    <a:lumMod val="75000"/>
                  </a:schemeClr>
                </a:solidFill>
              </a:rPr>
              <a:t>Do they synapse in the region of the optic nerve head?</a:t>
            </a:r>
          </a:p>
          <a:p>
            <a:r>
              <a:rPr lang="en-US" sz="1500" dirty="0">
                <a:solidFill>
                  <a:schemeClr val="bg1">
                    <a:lumMod val="75000"/>
                  </a:schemeClr>
                </a:solidFill>
              </a:rPr>
              <a:t>No</a:t>
            </a:r>
          </a:p>
          <a:p>
            <a:endParaRPr lang="en-US" sz="1500" dirty="0">
              <a:solidFill>
                <a:schemeClr val="bg1">
                  <a:lumMod val="75000"/>
                </a:schemeClr>
              </a:solidFill>
            </a:endParaRPr>
          </a:p>
          <a:p>
            <a:r>
              <a:rPr lang="en-US" sz="1500" i="1" dirty="0">
                <a:solidFill>
                  <a:schemeClr val="bg1">
                    <a:lumMod val="75000"/>
                  </a:schemeClr>
                </a:solidFill>
              </a:rPr>
              <a:t>Where will they synapse?</a:t>
            </a:r>
          </a:p>
          <a:p>
            <a:r>
              <a:rPr lang="en-US" sz="1500" dirty="0">
                <a:solidFill>
                  <a:schemeClr val="bg1">
                    <a:lumMod val="75000"/>
                  </a:schemeClr>
                </a:solidFill>
              </a:rPr>
              <a:t>Most</a:t>
            </a:r>
            <a:r>
              <a:rPr lang="en-US" sz="1500" dirty="0">
                <a:solidFill>
                  <a:srgbClr val="0000FF"/>
                </a:solidFill>
              </a:rPr>
              <a:t> </a:t>
            </a:r>
            <a:r>
              <a:rPr lang="en-US" sz="1500" dirty="0">
                <a:solidFill>
                  <a:schemeClr val="bg1">
                    <a:lumMod val="75000"/>
                  </a:schemeClr>
                </a:solidFill>
              </a:rPr>
              <a:t>will synapse in the lateral geniculate nucleus (LGN)</a:t>
            </a:r>
            <a:endParaRPr lang="en-US" sz="1500" i="1" dirty="0">
              <a:solidFill>
                <a:schemeClr val="bg1">
                  <a:lumMod val="75000"/>
                </a:schemeClr>
              </a:solidFill>
            </a:endParaRPr>
          </a:p>
        </p:txBody>
      </p:sp>
      <p:sp>
        <p:nvSpPr>
          <p:cNvPr id="14" name="Rectangle 13">
            <a:extLst>
              <a:ext uri="{FF2B5EF4-FFF2-40B4-BE49-F238E27FC236}">
                <a16:creationId xmlns:a16="http://schemas.microsoft.com/office/drawing/2014/main" id="{D2CA90DD-3081-4224-A90E-1A80E0FEA578}"/>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Q</a:t>
            </a:r>
          </a:p>
        </p:txBody>
      </p:sp>
      <p:sp>
        <p:nvSpPr>
          <p:cNvPr id="6" name="TextBox 5">
            <a:extLst>
              <a:ext uri="{FF2B5EF4-FFF2-40B4-BE49-F238E27FC236}">
                <a16:creationId xmlns:a16="http://schemas.microsoft.com/office/drawing/2014/main" id="{293A53E9-27E0-4DC0-960E-1A9177C1F736}"/>
              </a:ext>
            </a:extLst>
          </p:cNvPr>
          <p:cNvSpPr txBox="1"/>
          <p:nvPr/>
        </p:nvSpPr>
        <p:spPr>
          <a:xfrm>
            <a:off x="198782" y="3072172"/>
            <a:ext cx="8259418" cy="738664"/>
          </a:xfrm>
          <a:prstGeom prst="rect">
            <a:avLst/>
          </a:prstGeom>
          <a:noFill/>
        </p:spPr>
        <p:txBody>
          <a:bodyPr wrap="square" rtlCol="0">
            <a:spAutoFit/>
          </a:bodyPr>
          <a:lstStyle/>
          <a:p>
            <a:r>
              <a:rPr lang="en-US" sz="1400" i="1" dirty="0">
                <a:solidFill>
                  <a:schemeClr val="bg1">
                    <a:lumMod val="75000"/>
                  </a:schemeClr>
                </a:solidFill>
              </a:rPr>
              <a:t>Most? Where will the others synapse, and what are they responsible for?</a:t>
            </a:r>
          </a:p>
          <a:p>
            <a:r>
              <a:rPr lang="en-US" sz="1400" b="1" dirty="0"/>
              <a:t>Most</a:t>
            </a:r>
            <a:r>
              <a:rPr lang="en-US" sz="1400" dirty="0"/>
              <a:t> </a:t>
            </a:r>
            <a:r>
              <a:rPr lang="en-US" sz="1400" dirty="0">
                <a:solidFill>
                  <a:schemeClr val="bg1">
                    <a:lumMod val="75000"/>
                  </a:schemeClr>
                </a:solidFill>
              </a:rPr>
              <a:t>of the others are involved in the  pupillary light reflex ; they peel off just prior to reaching the LGN, heading instead to the  pretectum  of the  dorsal midbrain  to synapse in the  pretectal nuclei</a:t>
            </a:r>
          </a:p>
        </p:txBody>
      </p:sp>
      <p:sp>
        <p:nvSpPr>
          <p:cNvPr id="7" name="Oval 6">
            <a:extLst>
              <a:ext uri="{FF2B5EF4-FFF2-40B4-BE49-F238E27FC236}">
                <a16:creationId xmlns:a16="http://schemas.microsoft.com/office/drawing/2014/main" id="{C3844A63-4BB7-4E65-AE2A-EBF8C033BAC3}"/>
              </a:ext>
            </a:extLst>
          </p:cNvPr>
          <p:cNvSpPr/>
          <p:nvPr/>
        </p:nvSpPr>
        <p:spPr>
          <a:xfrm>
            <a:off x="742124" y="2438400"/>
            <a:ext cx="685800" cy="407158"/>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7307BCA-1E02-42EE-AF1E-0EEC364018BF}"/>
              </a:ext>
            </a:extLst>
          </p:cNvPr>
          <p:cNvSpPr/>
          <p:nvPr/>
        </p:nvSpPr>
        <p:spPr>
          <a:xfrm>
            <a:off x="152400" y="3237925"/>
            <a:ext cx="685800" cy="4071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12FB6A0-3EE4-43E6-91C3-D0937F582CFF}"/>
              </a:ext>
            </a:extLst>
          </p:cNvPr>
          <p:cNvSpPr txBox="1"/>
          <p:nvPr/>
        </p:nvSpPr>
        <p:spPr>
          <a:xfrm>
            <a:off x="304800" y="3943459"/>
            <a:ext cx="6477000" cy="523220"/>
          </a:xfrm>
          <a:prstGeom prst="rect">
            <a:avLst/>
          </a:prstGeom>
          <a:noFill/>
        </p:spPr>
        <p:txBody>
          <a:bodyPr wrap="square" rtlCol="0">
            <a:spAutoFit/>
          </a:bodyPr>
          <a:lstStyle/>
          <a:p>
            <a:r>
              <a:rPr lang="en-US" sz="1400" i="1" dirty="0"/>
              <a:t>There’s that word again—</a:t>
            </a:r>
            <a:r>
              <a:rPr lang="en-US" sz="1400" dirty="0"/>
              <a:t>’most</a:t>
            </a:r>
            <a:r>
              <a:rPr lang="en-US" sz="1400" i="1" dirty="0"/>
              <a:t>.’ Where will the </a:t>
            </a:r>
            <a:r>
              <a:rPr lang="en-US" sz="1400" dirty="0"/>
              <a:t>others</a:t>
            </a:r>
            <a:r>
              <a:rPr lang="en-US" sz="1400" i="1" dirty="0"/>
              <a:t> synapse, and what are they responsible for?</a:t>
            </a:r>
            <a:endParaRPr lang="en-US" sz="1400" dirty="0"/>
          </a:p>
        </p:txBody>
      </p:sp>
      <p:sp>
        <p:nvSpPr>
          <p:cNvPr id="10" name="TextBox 9">
            <a:extLst>
              <a:ext uri="{FF2B5EF4-FFF2-40B4-BE49-F238E27FC236}">
                <a16:creationId xmlns:a16="http://schemas.microsoft.com/office/drawing/2014/main" id="{7E785BF4-DEB9-472B-8567-07E9FE73263D}"/>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322390639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101</a:t>
            </a:fld>
            <a:endParaRPr lang="en-US" altLang="en-US" sz="1000"/>
          </a:p>
        </p:txBody>
      </p:sp>
      <p:sp>
        <p:nvSpPr>
          <p:cNvPr id="3" name="TextBox 2"/>
          <p:cNvSpPr txBox="1"/>
          <p:nvPr/>
        </p:nvSpPr>
        <p:spPr>
          <a:xfrm>
            <a:off x="762001" y="849293"/>
            <a:ext cx="7924799" cy="1938992"/>
          </a:xfrm>
          <a:prstGeom prst="rect">
            <a:avLst/>
          </a:prstGeom>
          <a:noFill/>
        </p:spPr>
        <p:txBody>
          <a:bodyPr wrap="square" rtlCol="0">
            <a:spAutoFit/>
          </a:bodyPr>
          <a:lstStyle/>
          <a:p>
            <a:r>
              <a:rPr lang="en-US" sz="1500" i="1" dirty="0">
                <a:solidFill>
                  <a:schemeClr val="bg1">
                    <a:lumMod val="75000"/>
                  </a:schemeClr>
                </a:solidFill>
              </a:rPr>
              <a:t>The optic nerves are composed of what?</a:t>
            </a:r>
          </a:p>
          <a:p>
            <a:r>
              <a:rPr lang="en-US" sz="1500" dirty="0">
                <a:solidFill>
                  <a:schemeClr val="bg1">
                    <a:lumMod val="75000"/>
                  </a:schemeClr>
                </a:solidFill>
              </a:rPr>
              <a:t>The axons of retinal ganglion cells</a:t>
            </a:r>
          </a:p>
          <a:p>
            <a:endParaRPr lang="en-US" sz="1500" i="1" dirty="0">
              <a:solidFill>
                <a:schemeClr val="bg1">
                  <a:lumMod val="75000"/>
                </a:schemeClr>
              </a:solidFill>
            </a:endParaRPr>
          </a:p>
          <a:p>
            <a:r>
              <a:rPr lang="en-US" sz="1500" i="1" dirty="0">
                <a:solidFill>
                  <a:schemeClr val="bg1">
                    <a:lumMod val="75000"/>
                  </a:schemeClr>
                </a:solidFill>
              </a:rPr>
              <a:t>Do they synapse in the region of the optic nerve head?</a:t>
            </a:r>
          </a:p>
          <a:p>
            <a:r>
              <a:rPr lang="en-US" sz="1500" dirty="0">
                <a:solidFill>
                  <a:schemeClr val="bg1">
                    <a:lumMod val="75000"/>
                  </a:schemeClr>
                </a:solidFill>
              </a:rPr>
              <a:t>No</a:t>
            </a:r>
          </a:p>
          <a:p>
            <a:endParaRPr lang="en-US" sz="1500" dirty="0">
              <a:solidFill>
                <a:schemeClr val="bg1">
                  <a:lumMod val="75000"/>
                </a:schemeClr>
              </a:solidFill>
            </a:endParaRPr>
          </a:p>
          <a:p>
            <a:r>
              <a:rPr lang="en-US" sz="1500" i="1" dirty="0">
                <a:solidFill>
                  <a:schemeClr val="bg1">
                    <a:lumMod val="75000"/>
                  </a:schemeClr>
                </a:solidFill>
              </a:rPr>
              <a:t>Where will they synapse?</a:t>
            </a:r>
          </a:p>
          <a:p>
            <a:r>
              <a:rPr lang="en-US" sz="1500" dirty="0">
                <a:solidFill>
                  <a:schemeClr val="bg1">
                    <a:lumMod val="75000"/>
                  </a:schemeClr>
                </a:solidFill>
              </a:rPr>
              <a:t>Most</a:t>
            </a:r>
            <a:r>
              <a:rPr lang="en-US" sz="1500" dirty="0">
                <a:solidFill>
                  <a:srgbClr val="0000FF"/>
                </a:solidFill>
              </a:rPr>
              <a:t> </a:t>
            </a:r>
            <a:r>
              <a:rPr lang="en-US" sz="1500" dirty="0">
                <a:solidFill>
                  <a:schemeClr val="bg1">
                    <a:lumMod val="75000"/>
                  </a:schemeClr>
                </a:solidFill>
              </a:rPr>
              <a:t>will synapse in the lateral geniculate nucleus (LGN)</a:t>
            </a:r>
            <a:endParaRPr lang="en-US" sz="1500" i="1" dirty="0">
              <a:solidFill>
                <a:schemeClr val="bg1">
                  <a:lumMod val="75000"/>
                </a:schemeClr>
              </a:solidFill>
            </a:endParaRPr>
          </a:p>
        </p:txBody>
      </p:sp>
      <p:sp>
        <p:nvSpPr>
          <p:cNvPr id="14" name="Rectangle 13">
            <a:extLst>
              <a:ext uri="{FF2B5EF4-FFF2-40B4-BE49-F238E27FC236}">
                <a16:creationId xmlns:a16="http://schemas.microsoft.com/office/drawing/2014/main" id="{D2CA90DD-3081-4224-A90E-1A80E0FEA578}"/>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A</a:t>
            </a:r>
          </a:p>
        </p:txBody>
      </p:sp>
      <p:sp>
        <p:nvSpPr>
          <p:cNvPr id="6" name="TextBox 5">
            <a:extLst>
              <a:ext uri="{FF2B5EF4-FFF2-40B4-BE49-F238E27FC236}">
                <a16:creationId xmlns:a16="http://schemas.microsoft.com/office/drawing/2014/main" id="{293A53E9-27E0-4DC0-960E-1A9177C1F736}"/>
              </a:ext>
            </a:extLst>
          </p:cNvPr>
          <p:cNvSpPr txBox="1"/>
          <p:nvPr/>
        </p:nvSpPr>
        <p:spPr>
          <a:xfrm>
            <a:off x="198782" y="3072172"/>
            <a:ext cx="8259418" cy="738664"/>
          </a:xfrm>
          <a:prstGeom prst="rect">
            <a:avLst/>
          </a:prstGeom>
          <a:noFill/>
        </p:spPr>
        <p:txBody>
          <a:bodyPr wrap="square" rtlCol="0">
            <a:spAutoFit/>
          </a:bodyPr>
          <a:lstStyle/>
          <a:p>
            <a:r>
              <a:rPr lang="en-US" sz="1400" i="1" dirty="0">
                <a:solidFill>
                  <a:schemeClr val="bg1">
                    <a:lumMod val="75000"/>
                  </a:schemeClr>
                </a:solidFill>
              </a:rPr>
              <a:t>Most? Where will the others synapse, and what are they responsible for?</a:t>
            </a:r>
          </a:p>
          <a:p>
            <a:r>
              <a:rPr lang="en-US" sz="1400" b="1" dirty="0"/>
              <a:t>Most</a:t>
            </a:r>
            <a:r>
              <a:rPr lang="en-US" sz="1400" dirty="0"/>
              <a:t> </a:t>
            </a:r>
            <a:r>
              <a:rPr lang="en-US" sz="1400" dirty="0">
                <a:solidFill>
                  <a:schemeClr val="bg1">
                    <a:lumMod val="75000"/>
                  </a:schemeClr>
                </a:solidFill>
              </a:rPr>
              <a:t>of the others are involved in the  pupillary light reflex ; they peel off just prior to reaching the LGN, heading instead to the  pretectum  of the  dorsal midbrain  to synapse in the  pretectal nuclei</a:t>
            </a:r>
          </a:p>
        </p:txBody>
      </p:sp>
      <p:sp>
        <p:nvSpPr>
          <p:cNvPr id="7" name="Oval 6">
            <a:extLst>
              <a:ext uri="{FF2B5EF4-FFF2-40B4-BE49-F238E27FC236}">
                <a16:creationId xmlns:a16="http://schemas.microsoft.com/office/drawing/2014/main" id="{C3844A63-4BB7-4E65-AE2A-EBF8C033BAC3}"/>
              </a:ext>
            </a:extLst>
          </p:cNvPr>
          <p:cNvSpPr/>
          <p:nvPr/>
        </p:nvSpPr>
        <p:spPr>
          <a:xfrm>
            <a:off x="742124" y="2438400"/>
            <a:ext cx="685800" cy="407158"/>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7307BCA-1E02-42EE-AF1E-0EEC364018BF}"/>
              </a:ext>
            </a:extLst>
          </p:cNvPr>
          <p:cNvSpPr/>
          <p:nvPr/>
        </p:nvSpPr>
        <p:spPr>
          <a:xfrm>
            <a:off x="152400" y="3237925"/>
            <a:ext cx="685800" cy="4071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12FB6A0-3EE4-43E6-91C3-D0937F582CFF}"/>
              </a:ext>
            </a:extLst>
          </p:cNvPr>
          <p:cNvSpPr txBox="1"/>
          <p:nvPr/>
        </p:nvSpPr>
        <p:spPr>
          <a:xfrm>
            <a:off x="304800" y="3943459"/>
            <a:ext cx="6477000" cy="738664"/>
          </a:xfrm>
          <a:prstGeom prst="rect">
            <a:avLst/>
          </a:prstGeom>
          <a:noFill/>
        </p:spPr>
        <p:txBody>
          <a:bodyPr wrap="square" rtlCol="0">
            <a:spAutoFit/>
          </a:bodyPr>
          <a:lstStyle/>
          <a:p>
            <a:r>
              <a:rPr lang="en-US" sz="1400" i="1" dirty="0"/>
              <a:t>There’s that word again—</a:t>
            </a:r>
            <a:r>
              <a:rPr lang="en-US" sz="1400" dirty="0"/>
              <a:t>’most</a:t>
            </a:r>
            <a:r>
              <a:rPr lang="en-US" sz="1400" i="1" dirty="0"/>
              <a:t>.’ Where will the </a:t>
            </a:r>
            <a:r>
              <a:rPr lang="en-US" sz="1400" dirty="0"/>
              <a:t>others</a:t>
            </a:r>
            <a:r>
              <a:rPr lang="en-US" sz="1400" i="1" dirty="0"/>
              <a:t> synapse, and what are they responsible for?</a:t>
            </a:r>
          </a:p>
          <a:p>
            <a:r>
              <a:rPr lang="en-US" sz="1400" dirty="0"/>
              <a:t>The hypothalamus, where they are involved in modulating circadian responses</a:t>
            </a:r>
          </a:p>
        </p:txBody>
      </p:sp>
      <p:sp>
        <p:nvSpPr>
          <p:cNvPr id="10" name="TextBox 9">
            <a:extLst>
              <a:ext uri="{FF2B5EF4-FFF2-40B4-BE49-F238E27FC236}">
                <a16:creationId xmlns:a16="http://schemas.microsoft.com/office/drawing/2014/main" id="{5FDCE141-534B-4B24-B468-8DB0E87F2B94}"/>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266063235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102</a:t>
            </a:fld>
            <a:endParaRPr lang="en-US" altLang="en-US" sz="1000"/>
          </a:p>
        </p:txBody>
      </p:sp>
      <p:sp>
        <p:nvSpPr>
          <p:cNvPr id="3" name="TextBox 2"/>
          <p:cNvSpPr txBox="1"/>
          <p:nvPr/>
        </p:nvSpPr>
        <p:spPr>
          <a:xfrm>
            <a:off x="762001" y="849293"/>
            <a:ext cx="7924799" cy="2400657"/>
          </a:xfrm>
          <a:prstGeom prst="rect">
            <a:avLst/>
          </a:prstGeom>
          <a:noFill/>
        </p:spPr>
        <p:txBody>
          <a:bodyPr wrap="square" rtlCol="0">
            <a:spAutoFit/>
          </a:bodyPr>
          <a:lstStyle/>
          <a:p>
            <a:r>
              <a:rPr lang="en-US" sz="1500" i="1" dirty="0">
                <a:solidFill>
                  <a:srgbClr val="0000FF"/>
                </a:solidFill>
              </a:rPr>
              <a:t>The optic nerves are composed of what?</a:t>
            </a:r>
          </a:p>
          <a:p>
            <a:r>
              <a:rPr lang="en-US" sz="1500" dirty="0">
                <a:solidFill>
                  <a:srgbClr val="0000FF"/>
                </a:solidFill>
              </a:rPr>
              <a:t>The axons of retinal ganglion cells</a:t>
            </a:r>
          </a:p>
          <a:p>
            <a:endParaRPr lang="en-US" sz="1500" i="1" dirty="0">
              <a:solidFill>
                <a:srgbClr val="0000FF"/>
              </a:solidFill>
            </a:endParaRPr>
          </a:p>
          <a:p>
            <a:r>
              <a:rPr lang="en-US" sz="1500" i="1" dirty="0">
                <a:solidFill>
                  <a:srgbClr val="0000FF"/>
                </a:solidFill>
              </a:rPr>
              <a:t>Do they synapse in the region of the optic nerve head?</a:t>
            </a:r>
          </a:p>
          <a:p>
            <a:r>
              <a:rPr lang="en-US" sz="1500" dirty="0">
                <a:solidFill>
                  <a:srgbClr val="0000FF"/>
                </a:solidFill>
              </a:rPr>
              <a:t>No</a:t>
            </a:r>
          </a:p>
          <a:p>
            <a:endParaRPr lang="en-US" sz="1500" dirty="0">
              <a:solidFill>
                <a:srgbClr val="0000FF"/>
              </a:solidFill>
            </a:endParaRPr>
          </a:p>
          <a:p>
            <a:r>
              <a:rPr lang="en-US" sz="1500" i="1" dirty="0">
                <a:solidFill>
                  <a:srgbClr val="0000FF"/>
                </a:solidFill>
              </a:rPr>
              <a:t>Where will they synapse?</a:t>
            </a:r>
          </a:p>
          <a:p>
            <a:r>
              <a:rPr lang="en-US" sz="1500" dirty="0">
                <a:solidFill>
                  <a:srgbClr val="0000FF"/>
                </a:solidFill>
              </a:rPr>
              <a:t>Most will synapse in the lateral geniculate nucleus (LGN)</a:t>
            </a:r>
          </a:p>
          <a:p>
            <a:endParaRPr lang="en-US" sz="1500" dirty="0">
              <a:solidFill>
                <a:srgbClr val="0000FF"/>
              </a:solidFill>
            </a:endParaRPr>
          </a:p>
          <a:p>
            <a:r>
              <a:rPr lang="en-US" sz="1500" i="1" dirty="0">
                <a:solidFill>
                  <a:srgbClr val="0000FF"/>
                </a:solidFill>
              </a:rPr>
              <a:t>Anatomically speaking, the optic nerve is considered to have four portions. What are they? </a:t>
            </a:r>
          </a:p>
        </p:txBody>
      </p:sp>
      <p:sp>
        <p:nvSpPr>
          <p:cNvPr id="14" name="Rectangle 13">
            <a:extLst>
              <a:ext uri="{FF2B5EF4-FFF2-40B4-BE49-F238E27FC236}">
                <a16:creationId xmlns:a16="http://schemas.microsoft.com/office/drawing/2014/main" id="{D2CA90DD-3081-4224-A90E-1A80E0FEA578}"/>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Q</a:t>
            </a:r>
          </a:p>
        </p:txBody>
      </p:sp>
      <p:sp>
        <p:nvSpPr>
          <p:cNvPr id="5" name="TextBox 4">
            <a:extLst>
              <a:ext uri="{FF2B5EF4-FFF2-40B4-BE49-F238E27FC236}">
                <a16:creationId xmlns:a16="http://schemas.microsoft.com/office/drawing/2014/main" id="{FC142503-31DB-41FE-946F-A0EC0E59673A}"/>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19594207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103</a:t>
            </a:fld>
            <a:endParaRPr lang="en-US" altLang="en-US" sz="1000"/>
          </a:p>
        </p:txBody>
      </p:sp>
      <p:sp>
        <p:nvSpPr>
          <p:cNvPr id="3" name="TextBox 2"/>
          <p:cNvSpPr txBox="1"/>
          <p:nvPr/>
        </p:nvSpPr>
        <p:spPr>
          <a:xfrm>
            <a:off x="762001" y="849293"/>
            <a:ext cx="7924799" cy="2631490"/>
          </a:xfrm>
          <a:prstGeom prst="rect">
            <a:avLst/>
          </a:prstGeom>
          <a:noFill/>
        </p:spPr>
        <p:txBody>
          <a:bodyPr wrap="square" rtlCol="0">
            <a:spAutoFit/>
          </a:bodyPr>
          <a:lstStyle/>
          <a:p>
            <a:r>
              <a:rPr lang="en-US" sz="1500" i="1" dirty="0">
                <a:solidFill>
                  <a:srgbClr val="0000FF"/>
                </a:solidFill>
              </a:rPr>
              <a:t>The optic nerves are composed of what?</a:t>
            </a:r>
          </a:p>
          <a:p>
            <a:r>
              <a:rPr lang="en-US" sz="1500" dirty="0">
                <a:solidFill>
                  <a:srgbClr val="0000FF"/>
                </a:solidFill>
              </a:rPr>
              <a:t>The axons of retinal ganglion cells</a:t>
            </a:r>
          </a:p>
          <a:p>
            <a:endParaRPr lang="en-US" sz="1500" i="1" dirty="0">
              <a:solidFill>
                <a:srgbClr val="0000FF"/>
              </a:solidFill>
            </a:endParaRPr>
          </a:p>
          <a:p>
            <a:r>
              <a:rPr lang="en-US" sz="1500" i="1" dirty="0">
                <a:solidFill>
                  <a:srgbClr val="0000FF"/>
                </a:solidFill>
              </a:rPr>
              <a:t>Do they synapse in the region of the optic nerve head?</a:t>
            </a:r>
          </a:p>
          <a:p>
            <a:r>
              <a:rPr lang="en-US" sz="1500" dirty="0">
                <a:solidFill>
                  <a:srgbClr val="0000FF"/>
                </a:solidFill>
              </a:rPr>
              <a:t>No</a:t>
            </a:r>
          </a:p>
          <a:p>
            <a:endParaRPr lang="en-US" sz="1500" dirty="0">
              <a:solidFill>
                <a:srgbClr val="0000FF"/>
              </a:solidFill>
            </a:endParaRPr>
          </a:p>
          <a:p>
            <a:r>
              <a:rPr lang="en-US" sz="1500" i="1" dirty="0">
                <a:solidFill>
                  <a:srgbClr val="0000FF"/>
                </a:solidFill>
              </a:rPr>
              <a:t>Where will they synapse?</a:t>
            </a:r>
          </a:p>
          <a:p>
            <a:r>
              <a:rPr lang="en-US" sz="1500" dirty="0">
                <a:solidFill>
                  <a:srgbClr val="0000FF"/>
                </a:solidFill>
              </a:rPr>
              <a:t>Most will synapse in the lateral geniculate nucleus (LGN)</a:t>
            </a:r>
          </a:p>
          <a:p>
            <a:endParaRPr lang="en-US" sz="1500" dirty="0">
              <a:solidFill>
                <a:srgbClr val="0000FF"/>
              </a:solidFill>
            </a:endParaRPr>
          </a:p>
          <a:p>
            <a:r>
              <a:rPr lang="en-US" sz="1500" i="1" dirty="0">
                <a:solidFill>
                  <a:srgbClr val="0000FF"/>
                </a:solidFill>
              </a:rPr>
              <a:t>Anatomically speaking, the optic nerve is considered to have four portions. What are they? </a:t>
            </a:r>
          </a:p>
          <a:p>
            <a:r>
              <a:rPr lang="en-US" sz="1500" dirty="0">
                <a:solidFill>
                  <a:srgbClr val="0000FF"/>
                </a:solidFill>
              </a:rPr>
              <a:t>The </a:t>
            </a:r>
            <a:r>
              <a:rPr lang="en-US" sz="1500" b="1" dirty="0">
                <a:solidFill>
                  <a:srgbClr val="0000FF"/>
                </a:solidFill>
              </a:rPr>
              <a:t>intraocular</a:t>
            </a:r>
            <a:r>
              <a:rPr lang="en-US" sz="1500" dirty="0">
                <a:solidFill>
                  <a:srgbClr val="0000FF"/>
                </a:solidFill>
              </a:rPr>
              <a:t>, </a:t>
            </a:r>
            <a:r>
              <a:rPr lang="en-US" sz="1500" b="1" dirty="0" err="1">
                <a:solidFill>
                  <a:srgbClr val="0000FF"/>
                </a:solidFill>
              </a:rPr>
              <a:t>intraorbital</a:t>
            </a:r>
            <a:r>
              <a:rPr lang="en-US" sz="1500" dirty="0">
                <a:solidFill>
                  <a:srgbClr val="0000FF"/>
                </a:solidFill>
              </a:rPr>
              <a:t>, </a:t>
            </a:r>
            <a:r>
              <a:rPr lang="en-US" sz="1500" b="1" dirty="0">
                <a:solidFill>
                  <a:srgbClr val="0000FF"/>
                </a:solidFill>
              </a:rPr>
              <a:t>intracanalicular</a:t>
            </a:r>
            <a:r>
              <a:rPr lang="en-US" sz="1500" dirty="0">
                <a:solidFill>
                  <a:srgbClr val="0000FF"/>
                </a:solidFill>
              </a:rPr>
              <a:t>, and </a:t>
            </a:r>
            <a:r>
              <a:rPr lang="en-US" sz="1500" b="1" dirty="0">
                <a:solidFill>
                  <a:srgbClr val="0000FF"/>
                </a:solidFill>
              </a:rPr>
              <a:t>intracranial</a:t>
            </a:r>
            <a:endParaRPr lang="en-US" sz="1500" i="1" dirty="0">
              <a:solidFill>
                <a:srgbClr val="FF0000"/>
              </a:solidFill>
            </a:endParaRPr>
          </a:p>
        </p:txBody>
      </p:sp>
      <p:sp>
        <p:nvSpPr>
          <p:cNvPr id="14" name="Rectangle 13">
            <a:extLst>
              <a:ext uri="{FF2B5EF4-FFF2-40B4-BE49-F238E27FC236}">
                <a16:creationId xmlns:a16="http://schemas.microsoft.com/office/drawing/2014/main" id="{D2CA90DD-3081-4224-A90E-1A80E0FEA578}"/>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A</a:t>
            </a:r>
          </a:p>
        </p:txBody>
      </p:sp>
      <p:sp>
        <p:nvSpPr>
          <p:cNvPr id="5" name="TextBox 4">
            <a:extLst>
              <a:ext uri="{FF2B5EF4-FFF2-40B4-BE49-F238E27FC236}">
                <a16:creationId xmlns:a16="http://schemas.microsoft.com/office/drawing/2014/main" id="{093EA775-EEA2-48C4-B0A9-7F9A8CF540C2}"/>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290469989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4B9FE3-B475-4908-BD3F-50CBAC97EA7D}"/>
              </a:ext>
            </a:extLst>
          </p:cNvPr>
          <p:cNvSpPr>
            <a:spLocks noGrp="1"/>
          </p:cNvSpPr>
          <p:nvPr>
            <p:ph type="sldNum" sz="quarter" idx="12"/>
          </p:nvPr>
        </p:nvSpPr>
        <p:spPr/>
        <p:txBody>
          <a:bodyPr/>
          <a:lstStyle/>
          <a:p>
            <a:fld id="{378D6DD7-914A-4B21-BDEA-354922331B71}" type="slidenum">
              <a:rPr lang="en-US" smtClean="0"/>
              <a:t>104</a:t>
            </a:fld>
            <a:endParaRPr lang="en-US"/>
          </a:p>
        </p:txBody>
      </p:sp>
      <p:pic>
        <p:nvPicPr>
          <p:cNvPr id="2050" name="Picture 2" descr="Optic Nerve Portions | Optic nerve, Human anatomy and physiology, Vision eye">
            <a:extLst>
              <a:ext uri="{FF2B5EF4-FFF2-40B4-BE49-F238E27FC236}">
                <a16:creationId xmlns:a16="http://schemas.microsoft.com/office/drawing/2014/main" id="{420706AE-FBF6-48FA-933B-2DC43A1D80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8925" y="864032"/>
            <a:ext cx="3486150" cy="51299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14B47F0-AAA2-4299-B529-BB434A329806}"/>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
        <p:nvSpPr>
          <p:cNvPr id="4" name="TextBox 3">
            <a:extLst>
              <a:ext uri="{FF2B5EF4-FFF2-40B4-BE49-F238E27FC236}">
                <a16:creationId xmlns:a16="http://schemas.microsoft.com/office/drawing/2014/main" id="{785695EA-45CD-423F-A0FD-F9146141D25D}"/>
              </a:ext>
            </a:extLst>
          </p:cNvPr>
          <p:cNvSpPr txBox="1"/>
          <p:nvPr/>
        </p:nvSpPr>
        <p:spPr>
          <a:xfrm>
            <a:off x="1953341" y="6096000"/>
            <a:ext cx="5237331" cy="369332"/>
          </a:xfrm>
          <a:prstGeom prst="rect">
            <a:avLst/>
          </a:prstGeom>
          <a:noFill/>
        </p:spPr>
        <p:txBody>
          <a:bodyPr wrap="none" rtlCol="0">
            <a:spAutoFit/>
          </a:bodyPr>
          <a:lstStyle/>
          <a:p>
            <a:pPr algn="ctr"/>
            <a:r>
              <a:rPr lang="en-US" dirty="0"/>
              <a:t>Optic nerve portions (don’t memorize the lengths)</a:t>
            </a:r>
          </a:p>
        </p:txBody>
      </p:sp>
    </p:spTree>
    <p:extLst>
      <p:ext uri="{BB962C8B-B14F-4D97-AF65-F5344CB8AC3E}">
        <p14:creationId xmlns:p14="http://schemas.microsoft.com/office/powerpoint/2010/main" val="132375826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105</a:t>
            </a:fld>
            <a:endParaRPr lang="en-US" altLang="en-US" sz="1000"/>
          </a:p>
        </p:txBody>
      </p:sp>
      <p:sp>
        <p:nvSpPr>
          <p:cNvPr id="3" name="TextBox 2"/>
          <p:cNvSpPr txBox="1"/>
          <p:nvPr/>
        </p:nvSpPr>
        <p:spPr>
          <a:xfrm>
            <a:off x="762001" y="849293"/>
            <a:ext cx="7924799" cy="3093154"/>
          </a:xfrm>
          <a:prstGeom prst="rect">
            <a:avLst/>
          </a:prstGeom>
          <a:noFill/>
        </p:spPr>
        <p:txBody>
          <a:bodyPr wrap="square" rtlCol="0">
            <a:spAutoFit/>
          </a:bodyPr>
          <a:lstStyle/>
          <a:p>
            <a:r>
              <a:rPr lang="en-US" sz="1500" i="1" dirty="0">
                <a:solidFill>
                  <a:schemeClr val="bg1">
                    <a:lumMod val="75000"/>
                  </a:schemeClr>
                </a:solidFill>
              </a:rPr>
              <a:t>The optic nerves are composed of what?</a:t>
            </a:r>
          </a:p>
          <a:p>
            <a:r>
              <a:rPr lang="en-US" sz="1500" dirty="0">
                <a:solidFill>
                  <a:schemeClr val="bg1">
                    <a:lumMod val="75000"/>
                  </a:schemeClr>
                </a:solidFill>
              </a:rPr>
              <a:t>The axons of retinal ganglion cells</a:t>
            </a:r>
          </a:p>
          <a:p>
            <a:endParaRPr lang="en-US" sz="1500" i="1" dirty="0">
              <a:solidFill>
                <a:schemeClr val="bg1">
                  <a:lumMod val="75000"/>
                </a:schemeClr>
              </a:solidFill>
            </a:endParaRPr>
          </a:p>
          <a:p>
            <a:r>
              <a:rPr lang="en-US" sz="1500" i="1" dirty="0">
                <a:solidFill>
                  <a:schemeClr val="bg1">
                    <a:lumMod val="75000"/>
                  </a:schemeClr>
                </a:solidFill>
              </a:rPr>
              <a:t>Do they synapse in the region of the optic nerve head?</a:t>
            </a:r>
          </a:p>
          <a:p>
            <a:r>
              <a:rPr lang="en-US" sz="1500" dirty="0">
                <a:solidFill>
                  <a:schemeClr val="bg1">
                    <a:lumMod val="75000"/>
                  </a:schemeClr>
                </a:solidFill>
              </a:rPr>
              <a:t>No</a:t>
            </a:r>
          </a:p>
          <a:p>
            <a:endParaRPr lang="en-US" sz="1500" dirty="0">
              <a:solidFill>
                <a:schemeClr val="bg1">
                  <a:lumMod val="75000"/>
                </a:schemeClr>
              </a:solidFill>
            </a:endParaRPr>
          </a:p>
          <a:p>
            <a:r>
              <a:rPr lang="en-US" sz="1500" i="1" dirty="0">
                <a:solidFill>
                  <a:schemeClr val="bg1">
                    <a:lumMod val="75000"/>
                  </a:schemeClr>
                </a:solidFill>
              </a:rPr>
              <a:t>Where will they synapse?</a:t>
            </a:r>
          </a:p>
          <a:p>
            <a:r>
              <a:rPr lang="en-US" sz="1500" dirty="0">
                <a:solidFill>
                  <a:schemeClr val="bg1">
                    <a:lumMod val="75000"/>
                  </a:schemeClr>
                </a:solidFill>
              </a:rPr>
              <a:t>Most will synapse in the lateral geniculate nucleus (LGN)</a:t>
            </a:r>
          </a:p>
          <a:p>
            <a:endParaRPr lang="en-US" sz="1500" dirty="0">
              <a:solidFill>
                <a:schemeClr val="bg1">
                  <a:lumMod val="75000"/>
                </a:schemeClr>
              </a:solidFill>
            </a:endParaRPr>
          </a:p>
          <a:p>
            <a:r>
              <a:rPr lang="en-US" sz="1500" i="1" dirty="0">
                <a:solidFill>
                  <a:schemeClr val="bg1">
                    <a:lumMod val="75000"/>
                  </a:schemeClr>
                </a:solidFill>
              </a:rPr>
              <a:t>Anatomically speaking, the optic nerve is considered to have four portions. What are they? </a:t>
            </a:r>
          </a:p>
          <a:p>
            <a:r>
              <a:rPr lang="en-US" sz="1500" dirty="0">
                <a:solidFill>
                  <a:schemeClr val="bg1">
                    <a:lumMod val="75000"/>
                  </a:schemeClr>
                </a:solidFill>
              </a:rPr>
              <a:t>The </a:t>
            </a:r>
            <a:r>
              <a:rPr lang="en-US" sz="1500" b="1" dirty="0">
                <a:solidFill>
                  <a:srgbClr val="0000FF"/>
                </a:solidFill>
              </a:rPr>
              <a:t>intraocular</a:t>
            </a:r>
            <a:r>
              <a:rPr lang="en-US" sz="1500" dirty="0">
                <a:solidFill>
                  <a:schemeClr val="bg1">
                    <a:lumMod val="75000"/>
                  </a:schemeClr>
                </a:solidFill>
              </a:rPr>
              <a:t>, </a:t>
            </a:r>
            <a:r>
              <a:rPr lang="en-US" sz="1500" b="1" dirty="0" err="1">
                <a:solidFill>
                  <a:schemeClr val="bg1">
                    <a:lumMod val="75000"/>
                  </a:schemeClr>
                </a:solidFill>
              </a:rPr>
              <a:t>intraorbital</a:t>
            </a:r>
            <a:r>
              <a:rPr lang="en-US" sz="1500" dirty="0">
                <a:solidFill>
                  <a:schemeClr val="bg1">
                    <a:lumMod val="75000"/>
                  </a:schemeClr>
                </a:solidFill>
              </a:rPr>
              <a:t>, </a:t>
            </a:r>
            <a:r>
              <a:rPr lang="en-US" sz="1500" b="1" dirty="0">
                <a:solidFill>
                  <a:schemeClr val="bg1">
                    <a:lumMod val="75000"/>
                  </a:schemeClr>
                </a:solidFill>
              </a:rPr>
              <a:t>intracanalicular</a:t>
            </a:r>
            <a:r>
              <a:rPr lang="en-US" sz="1500" dirty="0">
                <a:solidFill>
                  <a:schemeClr val="bg1">
                    <a:lumMod val="75000"/>
                  </a:schemeClr>
                </a:solidFill>
              </a:rPr>
              <a:t>, and </a:t>
            </a:r>
            <a:r>
              <a:rPr lang="en-US" sz="1500" b="1" dirty="0">
                <a:solidFill>
                  <a:schemeClr val="bg1">
                    <a:lumMod val="75000"/>
                  </a:schemeClr>
                </a:solidFill>
              </a:rPr>
              <a:t>intracranial</a:t>
            </a:r>
          </a:p>
          <a:p>
            <a:endParaRPr lang="en-US" sz="1500" dirty="0">
              <a:solidFill>
                <a:schemeClr val="bg1">
                  <a:lumMod val="75000"/>
                </a:schemeClr>
              </a:solidFill>
            </a:endParaRPr>
          </a:p>
          <a:p>
            <a:r>
              <a:rPr lang="en-US" sz="1500" i="1" dirty="0">
                <a:solidFill>
                  <a:srgbClr val="0000FF"/>
                </a:solidFill>
              </a:rPr>
              <a:t>The intraocular portion is also considered to have four portions. What are they?</a:t>
            </a:r>
            <a:endParaRPr lang="en-US" sz="1500" i="1" dirty="0">
              <a:solidFill>
                <a:srgbClr val="FF0000"/>
              </a:solidFill>
            </a:endParaRPr>
          </a:p>
        </p:txBody>
      </p:sp>
      <p:sp>
        <p:nvSpPr>
          <p:cNvPr id="14" name="Rectangle 13">
            <a:extLst>
              <a:ext uri="{FF2B5EF4-FFF2-40B4-BE49-F238E27FC236}">
                <a16:creationId xmlns:a16="http://schemas.microsoft.com/office/drawing/2014/main" id="{D2CA90DD-3081-4224-A90E-1A80E0FEA578}"/>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Q</a:t>
            </a:r>
          </a:p>
        </p:txBody>
      </p:sp>
      <p:graphicFrame>
        <p:nvGraphicFramePr>
          <p:cNvPr id="6" name="Group 49">
            <a:extLst>
              <a:ext uri="{FF2B5EF4-FFF2-40B4-BE49-F238E27FC236}">
                <a16:creationId xmlns:a16="http://schemas.microsoft.com/office/drawing/2014/main" id="{05DF8E17-3AEF-48A2-AD05-0A698593D775}"/>
              </a:ext>
            </a:extLst>
          </p:cNvPr>
          <p:cNvGraphicFramePr>
            <a:graphicFrameLocks noGrp="1"/>
          </p:cNvGraphicFramePr>
          <p:nvPr>
            <p:extLst>
              <p:ext uri="{D42A27DB-BD31-4B8C-83A1-F6EECF244321}">
                <p14:modId xmlns:p14="http://schemas.microsoft.com/office/powerpoint/2010/main" val="1334122189"/>
              </p:ext>
            </p:extLst>
          </p:nvPr>
        </p:nvGraphicFramePr>
        <p:xfrm>
          <a:off x="1752600" y="4267200"/>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D8D8EC"/>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8EC"/>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a:ln>
                            <a:noFill/>
                          </a:ln>
                          <a:solidFill>
                            <a:srgbClr val="0000FF"/>
                          </a:solidFill>
                          <a:effectLst/>
                          <a:latin typeface="Arial" charset="0"/>
                        </a:rPr>
                        <a: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FF99"/>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FF99"/>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FF99"/>
                          </a:solidFill>
                          <a:effectLst/>
                          <a:latin typeface="Arial" charset="0"/>
                        </a:rPr>
                        <a:t>Arterial circle of </a:t>
                      </a:r>
                      <a:r>
                        <a:rPr kumimoji="0" lang="en-US" sz="1600" b="0" i="0" u="none" strike="noStrike" cap="none" normalizeH="0" baseline="0" dirty="0" err="1">
                          <a:ln>
                            <a:noFill/>
                          </a:ln>
                          <a:solidFill>
                            <a:srgbClr val="FFFF99"/>
                          </a:solidFill>
                          <a:effectLst/>
                          <a:latin typeface="Arial" charset="0"/>
                        </a:rPr>
                        <a:t>Zinn</a:t>
                      </a:r>
                      <a:r>
                        <a:rPr kumimoji="0" lang="en-US" sz="1600" b="0" i="0" u="none" strike="noStrike" cap="none" normalizeH="0" baseline="0" dirty="0">
                          <a:ln>
                            <a:noFill/>
                          </a:ln>
                          <a:solidFill>
                            <a:srgbClr val="FFFF99"/>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FF99"/>
                          </a:solidFill>
                          <a:effectLst/>
                          <a:latin typeface="Arial" charset="0"/>
                        </a:rPr>
                        <a:t>Centripetal CRA branches, centrifugal </a:t>
                      </a:r>
                      <a:r>
                        <a:rPr kumimoji="0" lang="en-US" sz="1600" b="0" i="0" u="none" strike="noStrike" cap="none" normalizeH="0" baseline="0" dirty="0" err="1">
                          <a:ln>
                            <a:noFill/>
                          </a:ln>
                          <a:solidFill>
                            <a:srgbClr val="FFFF99"/>
                          </a:solidFill>
                          <a:effectLst/>
                          <a:latin typeface="Arial" charset="0"/>
                        </a:rPr>
                        <a:t>pial</a:t>
                      </a:r>
                      <a:r>
                        <a:rPr kumimoji="0" lang="en-US" sz="1600" b="0" i="0" u="none" strike="noStrike" cap="none" normalizeH="0" baseline="0" dirty="0">
                          <a:ln>
                            <a:noFill/>
                          </a:ln>
                          <a:solidFill>
                            <a:srgbClr val="FFFF99"/>
                          </a:solidFill>
                          <a:effectLst/>
                          <a:latin typeface="Arial" charset="0"/>
                        </a:rPr>
                        <a:t> branches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AAC0B09B-3337-4FAE-9D2F-AC343B8573B9}"/>
              </a:ext>
            </a:extLst>
          </p:cNvPr>
          <p:cNvSpPr txBox="1"/>
          <p:nvPr/>
        </p:nvSpPr>
        <p:spPr>
          <a:xfrm>
            <a:off x="533400" y="4887797"/>
            <a:ext cx="960519" cy="276999"/>
          </a:xfrm>
          <a:prstGeom prst="rect">
            <a:avLst/>
          </a:prstGeom>
          <a:noFill/>
        </p:spPr>
        <p:txBody>
          <a:bodyPr wrap="none" rtlCol="0">
            <a:spAutoFit/>
          </a:bodyPr>
          <a:lstStyle/>
          <a:p>
            <a:r>
              <a:rPr lang="en-US" sz="1200" i="1" dirty="0"/>
              <a:t>(innermost)</a:t>
            </a:r>
          </a:p>
        </p:txBody>
      </p:sp>
      <p:cxnSp>
        <p:nvCxnSpPr>
          <p:cNvPr id="8" name="Straight Arrow Connector 7">
            <a:extLst>
              <a:ext uri="{FF2B5EF4-FFF2-40B4-BE49-F238E27FC236}">
                <a16:creationId xmlns:a16="http://schemas.microsoft.com/office/drawing/2014/main" id="{2D6A4372-B891-4BD2-BB64-A798C5CF512D}"/>
              </a:ext>
            </a:extLst>
          </p:cNvPr>
          <p:cNvCxnSpPr/>
          <p:nvPr/>
        </p:nvCxnSpPr>
        <p:spPr>
          <a:xfrm>
            <a:off x="1447800" y="5026296"/>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79715EC-F4BF-4FC4-A99B-8C142C86CDB9}"/>
              </a:ext>
            </a:extLst>
          </p:cNvPr>
          <p:cNvSpPr txBox="1"/>
          <p:nvPr/>
        </p:nvSpPr>
        <p:spPr>
          <a:xfrm>
            <a:off x="533400" y="6243854"/>
            <a:ext cx="970137" cy="276999"/>
          </a:xfrm>
          <a:prstGeom prst="rect">
            <a:avLst/>
          </a:prstGeom>
          <a:noFill/>
        </p:spPr>
        <p:txBody>
          <a:bodyPr wrap="none" rtlCol="0">
            <a:spAutoFit/>
          </a:bodyPr>
          <a:lstStyle/>
          <a:p>
            <a:r>
              <a:rPr lang="en-US" sz="1200" i="1" dirty="0"/>
              <a:t>(outermost)</a:t>
            </a:r>
          </a:p>
        </p:txBody>
      </p:sp>
      <p:cxnSp>
        <p:nvCxnSpPr>
          <p:cNvPr id="10" name="Straight Arrow Connector 9">
            <a:extLst>
              <a:ext uri="{FF2B5EF4-FFF2-40B4-BE49-F238E27FC236}">
                <a16:creationId xmlns:a16="http://schemas.microsoft.com/office/drawing/2014/main" id="{C080FC9C-7653-4D09-8A0B-9BD4C840DD52}"/>
              </a:ext>
            </a:extLst>
          </p:cNvPr>
          <p:cNvCxnSpPr/>
          <p:nvPr/>
        </p:nvCxnSpPr>
        <p:spPr>
          <a:xfrm>
            <a:off x="1447800" y="6382353"/>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42E931A-4050-470F-9FD8-18E16138B531}"/>
              </a:ext>
            </a:extLst>
          </p:cNvPr>
          <p:cNvCxnSpPr>
            <a:stCxn id="7" idx="2"/>
            <a:endCxn id="9" idx="0"/>
          </p:cNvCxnSpPr>
          <p:nvPr/>
        </p:nvCxnSpPr>
        <p:spPr>
          <a:xfrm>
            <a:off x="1013660" y="5164796"/>
            <a:ext cx="4809" cy="107905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E46617FF-2475-4904-8A8F-083E86C1572A}"/>
              </a:ext>
            </a:extLst>
          </p:cNvPr>
          <p:cNvSpPr/>
          <p:nvPr/>
        </p:nvSpPr>
        <p:spPr>
          <a:xfrm>
            <a:off x="1143000" y="3048000"/>
            <a:ext cx="1219200" cy="4837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8513DFE-3C17-44AE-AEB2-2800DBFB88E5}"/>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424302508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106</a:t>
            </a:fld>
            <a:endParaRPr lang="en-US" altLang="en-US" sz="1000"/>
          </a:p>
        </p:txBody>
      </p:sp>
      <p:sp>
        <p:nvSpPr>
          <p:cNvPr id="14" name="Rectangle 13">
            <a:extLst>
              <a:ext uri="{FF2B5EF4-FFF2-40B4-BE49-F238E27FC236}">
                <a16:creationId xmlns:a16="http://schemas.microsoft.com/office/drawing/2014/main" id="{D2CA90DD-3081-4224-A90E-1A80E0FEA578}"/>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Q/A</a:t>
            </a:r>
          </a:p>
        </p:txBody>
      </p:sp>
      <p:graphicFrame>
        <p:nvGraphicFramePr>
          <p:cNvPr id="6" name="Group 49">
            <a:extLst>
              <a:ext uri="{FF2B5EF4-FFF2-40B4-BE49-F238E27FC236}">
                <a16:creationId xmlns:a16="http://schemas.microsoft.com/office/drawing/2014/main" id="{05DF8E17-3AEF-48A2-AD05-0A698593D775}"/>
              </a:ext>
            </a:extLst>
          </p:cNvPr>
          <p:cNvGraphicFramePr>
            <a:graphicFrameLocks noGrp="1"/>
          </p:cNvGraphicFramePr>
          <p:nvPr>
            <p:extLst>
              <p:ext uri="{D42A27DB-BD31-4B8C-83A1-F6EECF244321}">
                <p14:modId xmlns:p14="http://schemas.microsoft.com/office/powerpoint/2010/main" val="1265532940"/>
              </p:ext>
            </p:extLst>
          </p:nvPr>
        </p:nvGraphicFramePr>
        <p:xfrm>
          <a:off x="1752600" y="4267200"/>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D8D8EC"/>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8EC"/>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FF99"/>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1" u="none" strike="noStrike" cap="none" normalizeH="0" baseline="0" dirty="0">
                          <a:ln>
                            <a:noFill/>
                          </a:ln>
                          <a:solidFill>
                            <a:srgbClr val="0000FF"/>
                          </a:solidFill>
                          <a:effectLst/>
                          <a:latin typeface="Arial" charset="0"/>
                        </a:rPr>
                        <a: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FF99"/>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FF99"/>
                          </a:solidFill>
                          <a:effectLst/>
                          <a:latin typeface="Arial" charset="0"/>
                        </a:rPr>
                        <a:t>Arterial circle of </a:t>
                      </a:r>
                      <a:r>
                        <a:rPr kumimoji="0" lang="en-US" sz="1600" b="0" i="0" u="none" strike="noStrike" cap="none" normalizeH="0" baseline="0" dirty="0" err="1">
                          <a:ln>
                            <a:noFill/>
                          </a:ln>
                          <a:solidFill>
                            <a:srgbClr val="FFFF99"/>
                          </a:solidFill>
                          <a:effectLst/>
                          <a:latin typeface="Arial" charset="0"/>
                        </a:rPr>
                        <a:t>Zinn</a:t>
                      </a:r>
                      <a:r>
                        <a:rPr kumimoji="0" lang="en-US" sz="1600" b="0" i="0" u="none" strike="noStrike" cap="none" normalizeH="0" baseline="0" dirty="0">
                          <a:ln>
                            <a:noFill/>
                          </a:ln>
                          <a:solidFill>
                            <a:srgbClr val="FFFF99"/>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FF99"/>
                          </a:solidFill>
                          <a:effectLst/>
                          <a:latin typeface="Arial" charset="0"/>
                        </a:rPr>
                        <a:t>Centripetal CRA branches, centrifugal </a:t>
                      </a:r>
                      <a:r>
                        <a:rPr kumimoji="0" lang="en-US" sz="1600" b="0" i="0" u="none" strike="noStrike" cap="none" normalizeH="0" baseline="0" dirty="0" err="1">
                          <a:ln>
                            <a:noFill/>
                          </a:ln>
                          <a:solidFill>
                            <a:srgbClr val="FFFF99"/>
                          </a:solidFill>
                          <a:effectLst/>
                          <a:latin typeface="Arial" charset="0"/>
                        </a:rPr>
                        <a:t>pial</a:t>
                      </a:r>
                      <a:r>
                        <a:rPr kumimoji="0" lang="en-US" sz="1600" b="0" i="0" u="none" strike="noStrike" cap="none" normalizeH="0" baseline="0" dirty="0">
                          <a:ln>
                            <a:noFill/>
                          </a:ln>
                          <a:solidFill>
                            <a:srgbClr val="FFFF99"/>
                          </a:solidFill>
                          <a:effectLst/>
                          <a:latin typeface="Arial" charset="0"/>
                        </a:rPr>
                        <a:t> branches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AAC0B09B-3337-4FAE-9D2F-AC343B8573B9}"/>
              </a:ext>
            </a:extLst>
          </p:cNvPr>
          <p:cNvSpPr txBox="1"/>
          <p:nvPr/>
        </p:nvSpPr>
        <p:spPr>
          <a:xfrm>
            <a:off x="533400" y="4887797"/>
            <a:ext cx="960519" cy="276999"/>
          </a:xfrm>
          <a:prstGeom prst="rect">
            <a:avLst/>
          </a:prstGeom>
          <a:noFill/>
        </p:spPr>
        <p:txBody>
          <a:bodyPr wrap="none" rtlCol="0">
            <a:spAutoFit/>
          </a:bodyPr>
          <a:lstStyle/>
          <a:p>
            <a:r>
              <a:rPr lang="en-US" sz="1200" i="1" dirty="0"/>
              <a:t>(innermost)</a:t>
            </a:r>
          </a:p>
        </p:txBody>
      </p:sp>
      <p:cxnSp>
        <p:nvCxnSpPr>
          <p:cNvPr id="8" name="Straight Arrow Connector 7">
            <a:extLst>
              <a:ext uri="{FF2B5EF4-FFF2-40B4-BE49-F238E27FC236}">
                <a16:creationId xmlns:a16="http://schemas.microsoft.com/office/drawing/2014/main" id="{2D6A4372-B891-4BD2-BB64-A798C5CF512D}"/>
              </a:ext>
            </a:extLst>
          </p:cNvPr>
          <p:cNvCxnSpPr/>
          <p:nvPr/>
        </p:nvCxnSpPr>
        <p:spPr>
          <a:xfrm>
            <a:off x="1447800" y="5026296"/>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79715EC-F4BF-4FC4-A99B-8C142C86CDB9}"/>
              </a:ext>
            </a:extLst>
          </p:cNvPr>
          <p:cNvSpPr txBox="1"/>
          <p:nvPr/>
        </p:nvSpPr>
        <p:spPr>
          <a:xfrm>
            <a:off x="533400" y="6243854"/>
            <a:ext cx="970137" cy="276999"/>
          </a:xfrm>
          <a:prstGeom prst="rect">
            <a:avLst/>
          </a:prstGeom>
          <a:noFill/>
        </p:spPr>
        <p:txBody>
          <a:bodyPr wrap="none" rtlCol="0">
            <a:spAutoFit/>
          </a:bodyPr>
          <a:lstStyle/>
          <a:p>
            <a:r>
              <a:rPr lang="en-US" sz="1200" i="1" dirty="0"/>
              <a:t>(outermost)</a:t>
            </a:r>
          </a:p>
        </p:txBody>
      </p:sp>
      <p:cxnSp>
        <p:nvCxnSpPr>
          <p:cNvPr id="10" name="Straight Arrow Connector 9">
            <a:extLst>
              <a:ext uri="{FF2B5EF4-FFF2-40B4-BE49-F238E27FC236}">
                <a16:creationId xmlns:a16="http://schemas.microsoft.com/office/drawing/2014/main" id="{C080FC9C-7653-4D09-8A0B-9BD4C840DD52}"/>
              </a:ext>
            </a:extLst>
          </p:cNvPr>
          <p:cNvCxnSpPr/>
          <p:nvPr/>
        </p:nvCxnSpPr>
        <p:spPr>
          <a:xfrm>
            <a:off x="1447800" y="6382353"/>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42E931A-4050-470F-9FD8-18E16138B531}"/>
              </a:ext>
            </a:extLst>
          </p:cNvPr>
          <p:cNvCxnSpPr>
            <a:stCxn id="7" idx="2"/>
            <a:endCxn id="9" idx="0"/>
          </p:cNvCxnSpPr>
          <p:nvPr/>
        </p:nvCxnSpPr>
        <p:spPr>
          <a:xfrm>
            <a:off x="1013660" y="5164796"/>
            <a:ext cx="4809" cy="107905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287AE35-606B-493C-B60B-167A9457AD75}"/>
              </a:ext>
            </a:extLst>
          </p:cNvPr>
          <p:cNvSpPr txBox="1"/>
          <p:nvPr/>
        </p:nvSpPr>
        <p:spPr>
          <a:xfrm>
            <a:off x="762001" y="849293"/>
            <a:ext cx="7924799" cy="3093154"/>
          </a:xfrm>
          <a:prstGeom prst="rect">
            <a:avLst/>
          </a:prstGeom>
          <a:noFill/>
        </p:spPr>
        <p:txBody>
          <a:bodyPr wrap="square" rtlCol="0">
            <a:spAutoFit/>
          </a:bodyPr>
          <a:lstStyle/>
          <a:p>
            <a:r>
              <a:rPr lang="en-US" sz="1500" i="1" dirty="0">
                <a:solidFill>
                  <a:schemeClr val="bg1">
                    <a:lumMod val="75000"/>
                  </a:schemeClr>
                </a:solidFill>
              </a:rPr>
              <a:t>The optic nerves are composed of what?</a:t>
            </a:r>
          </a:p>
          <a:p>
            <a:r>
              <a:rPr lang="en-US" sz="1500" dirty="0">
                <a:solidFill>
                  <a:schemeClr val="bg1">
                    <a:lumMod val="75000"/>
                  </a:schemeClr>
                </a:solidFill>
              </a:rPr>
              <a:t>The axons of retinal ganglion cells</a:t>
            </a:r>
          </a:p>
          <a:p>
            <a:endParaRPr lang="en-US" sz="1500" i="1" dirty="0">
              <a:solidFill>
                <a:schemeClr val="bg1">
                  <a:lumMod val="75000"/>
                </a:schemeClr>
              </a:solidFill>
            </a:endParaRPr>
          </a:p>
          <a:p>
            <a:r>
              <a:rPr lang="en-US" sz="1500" i="1" dirty="0">
                <a:solidFill>
                  <a:schemeClr val="bg1">
                    <a:lumMod val="75000"/>
                  </a:schemeClr>
                </a:solidFill>
              </a:rPr>
              <a:t>Do they synapse in the region of the optic nerve head?</a:t>
            </a:r>
          </a:p>
          <a:p>
            <a:r>
              <a:rPr lang="en-US" sz="1500" dirty="0">
                <a:solidFill>
                  <a:schemeClr val="bg1">
                    <a:lumMod val="75000"/>
                  </a:schemeClr>
                </a:solidFill>
              </a:rPr>
              <a:t>No</a:t>
            </a:r>
          </a:p>
          <a:p>
            <a:endParaRPr lang="en-US" sz="1500" dirty="0">
              <a:solidFill>
                <a:schemeClr val="bg1">
                  <a:lumMod val="75000"/>
                </a:schemeClr>
              </a:solidFill>
            </a:endParaRPr>
          </a:p>
          <a:p>
            <a:r>
              <a:rPr lang="en-US" sz="1500" i="1" dirty="0">
                <a:solidFill>
                  <a:schemeClr val="bg1">
                    <a:lumMod val="75000"/>
                  </a:schemeClr>
                </a:solidFill>
              </a:rPr>
              <a:t>Where will they synapse?</a:t>
            </a:r>
          </a:p>
          <a:p>
            <a:r>
              <a:rPr lang="en-US" sz="1500" dirty="0">
                <a:solidFill>
                  <a:schemeClr val="bg1">
                    <a:lumMod val="75000"/>
                  </a:schemeClr>
                </a:solidFill>
              </a:rPr>
              <a:t>Most will synapse in the lateral geniculate nucleus (LGN)</a:t>
            </a:r>
          </a:p>
          <a:p>
            <a:endParaRPr lang="en-US" sz="1500" dirty="0">
              <a:solidFill>
                <a:schemeClr val="bg1">
                  <a:lumMod val="75000"/>
                </a:schemeClr>
              </a:solidFill>
            </a:endParaRPr>
          </a:p>
          <a:p>
            <a:r>
              <a:rPr lang="en-US" sz="1500" i="1" dirty="0">
                <a:solidFill>
                  <a:schemeClr val="bg1">
                    <a:lumMod val="75000"/>
                  </a:schemeClr>
                </a:solidFill>
              </a:rPr>
              <a:t>Anatomically speaking, the optic nerve is considered to have four portions. What are they? </a:t>
            </a:r>
          </a:p>
          <a:p>
            <a:r>
              <a:rPr lang="en-US" sz="1500" dirty="0">
                <a:solidFill>
                  <a:schemeClr val="bg1">
                    <a:lumMod val="75000"/>
                  </a:schemeClr>
                </a:solidFill>
              </a:rPr>
              <a:t>The </a:t>
            </a:r>
            <a:r>
              <a:rPr lang="en-US" sz="1500" b="1" dirty="0">
                <a:solidFill>
                  <a:srgbClr val="0000FF"/>
                </a:solidFill>
              </a:rPr>
              <a:t>intraocular</a:t>
            </a:r>
            <a:r>
              <a:rPr lang="en-US" sz="1500" dirty="0">
                <a:solidFill>
                  <a:schemeClr val="bg1">
                    <a:lumMod val="75000"/>
                  </a:schemeClr>
                </a:solidFill>
              </a:rPr>
              <a:t>, </a:t>
            </a:r>
            <a:r>
              <a:rPr lang="en-US" sz="1500" b="1" dirty="0" err="1">
                <a:solidFill>
                  <a:schemeClr val="bg1">
                    <a:lumMod val="75000"/>
                  </a:schemeClr>
                </a:solidFill>
              </a:rPr>
              <a:t>intraorbital</a:t>
            </a:r>
            <a:r>
              <a:rPr lang="en-US" sz="1500" dirty="0">
                <a:solidFill>
                  <a:schemeClr val="bg1">
                    <a:lumMod val="75000"/>
                  </a:schemeClr>
                </a:solidFill>
              </a:rPr>
              <a:t>, </a:t>
            </a:r>
            <a:r>
              <a:rPr lang="en-US" sz="1500" b="1" dirty="0">
                <a:solidFill>
                  <a:schemeClr val="bg1">
                    <a:lumMod val="75000"/>
                  </a:schemeClr>
                </a:solidFill>
              </a:rPr>
              <a:t>intracanalicular</a:t>
            </a:r>
            <a:r>
              <a:rPr lang="en-US" sz="1500" dirty="0">
                <a:solidFill>
                  <a:schemeClr val="bg1">
                    <a:lumMod val="75000"/>
                  </a:schemeClr>
                </a:solidFill>
              </a:rPr>
              <a:t>, and </a:t>
            </a:r>
            <a:r>
              <a:rPr lang="en-US" sz="1500" b="1" dirty="0">
                <a:solidFill>
                  <a:schemeClr val="bg1">
                    <a:lumMod val="75000"/>
                  </a:schemeClr>
                </a:solidFill>
              </a:rPr>
              <a:t>intracranial</a:t>
            </a:r>
          </a:p>
          <a:p>
            <a:endParaRPr lang="en-US" sz="1500" dirty="0">
              <a:solidFill>
                <a:schemeClr val="bg1">
                  <a:lumMod val="75000"/>
                </a:schemeClr>
              </a:solidFill>
            </a:endParaRPr>
          </a:p>
          <a:p>
            <a:r>
              <a:rPr lang="en-US" sz="1500" i="1" dirty="0">
                <a:solidFill>
                  <a:srgbClr val="0000FF"/>
                </a:solidFill>
              </a:rPr>
              <a:t>The intraocular portion is also considered to have four portions. What are they?</a:t>
            </a:r>
            <a:endParaRPr lang="en-US" sz="1500" i="1" dirty="0">
              <a:solidFill>
                <a:srgbClr val="FF0000"/>
              </a:solidFill>
            </a:endParaRPr>
          </a:p>
        </p:txBody>
      </p:sp>
      <p:sp>
        <p:nvSpPr>
          <p:cNvPr id="15" name="Oval 14">
            <a:extLst>
              <a:ext uri="{FF2B5EF4-FFF2-40B4-BE49-F238E27FC236}">
                <a16:creationId xmlns:a16="http://schemas.microsoft.com/office/drawing/2014/main" id="{C1B70E3D-47D1-4D4F-B9F6-AEE0B1DFBC65}"/>
              </a:ext>
            </a:extLst>
          </p:cNvPr>
          <p:cNvSpPr/>
          <p:nvPr/>
        </p:nvSpPr>
        <p:spPr>
          <a:xfrm>
            <a:off x="1143000" y="3048000"/>
            <a:ext cx="1219200" cy="4837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9279A99-55B9-4B8D-B7BC-1306637CCF65}"/>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98150871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107</a:t>
            </a:fld>
            <a:endParaRPr lang="en-US" altLang="en-US" sz="1000"/>
          </a:p>
        </p:txBody>
      </p:sp>
      <p:sp>
        <p:nvSpPr>
          <p:cNvPr id="14" name="Rectangle 13">
            <a:extLst>
              <a:ext uri="{FF2B5EF4-FFF2-40B4-BE49-F238E27FC236}">
                <a16:creationId xmlns:a16="http://schemas.microsoft.com/office/drawing/2014/main" id="{D2CA90DD-3081-4224-A90E-1A80E0FEA578}"/>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Q/A</a:t>
            </a:r>
          </a:p>
        </p:txBody>
      </p:sp>
      <p:graphicFrame>
        <p:nvGraphicFramePr>
          <p:cNvPr id="6" name="Group 49">
            <a:extLst>
              <a:ext uri="{FF2B5EF4-FFF2-40B4-BE49-F238E27FC236}">
                <a16:creationId xmlns:a16="http://schemas.microsoft.com/office/drawing/2014/main" id="{05DF8E17-3AEF-48A2-AD05-0A698593D775}"/>
              </a:ext>
            </a:extLst>
          </p:cNvPr>
          <p:cNvGraphicFramePr>
            <a:graphicFrameLocks noGrp="1"/>
          </p:cNvGraphicFramePr>
          <p:nvPr>
            <p:extLst>
              <p:ext uri="{D42A27DB-BD31-4B8C-83A1-F6EECF244321}">
                <p14:modId xmlns:p14="http://schemas.microsoft.com/office/powerpoint/2010/main" val="2239095062"/>
              </p:ext>
            </p:extLst>
          </p:nvPr>
        </p:nvGraphicFramePr>
        <p:xfrm>
          <a:off x="1752600" y="4267200"/>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D8D8EC"/>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8EC"/>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FF99"/>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FF99"/>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a:ln>
                            <a:noFill/>
                          </a:ln>
                          <a:solidFill>
                            <a:srgbClr val="0000FF"/>
                          </a:solidFill>
                          <a:effectLst/>
                          <a:latin typeface="Arial" charset="0"/>
                        </a:rPr>
                        <a:t>?</a:t>
                      </a:r>
                      <a:endParaRPr kumimoji="0" lang="en-US" sz="1800" b="1" i="1"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FF99"/>
                          </a:solidFill>
                          <a:effectLst/>
                          <a:latin typeface="Arial" charset="0"/>
                        </a:rPr>
                        <a:t>Arterial circle of </a:t>
                      </a:r>
                      <a:r>
                        <a:rPr kumimoji="0" lang="en-US" sz="1600" b="0" i="0" u="none" strike="noStrike" cap="none" normalizeH="0" baseline="0" dirty="0" err="1">
                          <a:ln>
                            <a:noFill/>
                          </a:ln>
                          <a:solidFill>
                            <a:srgbClr val="FFFF99"/>
                          </a:solidFill>
                          <a:effectLst/>
                          <a:latin typeface="Arial" charset="0"/>
                        </a:rPr>
                        <a:t>Zinn</a:t>
                      </a:r>
                      <a:r>
                        <a:rPr kumimoji="0" lang="en-US" sz="1600" b="0" i="0" u="none" strike="noStrike" cap="none" normalizeH="0" baseline="0" dirty="0">
                          <a:ln>
                            <a:noFill/>
                          </a:ln>
                          <a:solidFill>
                            <a:srgbClr val="FFFF99"/>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FF99"/>
                          </a:solidFill>
                          <a:effectLst/>
                          <a:latin typeface="Arial" charset="0"/>
                        </a:rPr>
                        <a:t>Centripetal CRA branches, centrifugal </a:t>
                      </a:r>
                      <a:r>
                        <a:rPr kumimoji="0" lang="en-US" sz="1600" b="0" i="0" u="none" strike="noStrike" cap="none" normalizeH="0" baseline="0" dirty="0" err="1">
                          <a:ln>
                            <a:noFill/>
                          </a:ln>
                          <a:solidFill>
                            <a:srgbClr val="FFFF99"/>
                          </a:solidFill>
                          <a:effectLst/>
                          <a:latin typeface="Arial" charset="0"/>
                        </a:rPr>
                        <a:t>pial</a:t>
                      </a:r>
                      <a:r>
                        <a:rPr kumimoji="0" lang="en-US" sz="1600" b="0" i="0" u="none" strike="noStrike" cap="none" normalizeH="0" baseline="0" dirty="0">
                          <a:ln>
                            <a:noFill/>
                          </a:ln>
                          <a:solidFill>
                            <a:srgbClr val="FFFF99"/>
                          </a:solidFill>
                          <a:effectLst/>
                          <a:latin typeface="Arial" charset="0"/>
                        </a:rPr>
                        <a:t> branches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AAC0B09B-3337-4FAE-9D2F-AC343B8573B9}"/>
              </a:ext>
            </a:extLst>
          </p:cNvPr>
          <p:cNvSpPr txBox="1"/>
          <p:nvPr/>
        </p:nvSpPr>
        <p:spPr>
          <a:xfrm>
            <a:off x="533400" y="4887797"/>
            <a:ext cx="960519" cy="276999"/>
          </a:xfrm>
          <a:prstGeom prst="rect">
            <a:avLst/>
          </a:prstGeom>
          <a:noFill/>
        </p:spPr>
        <p:txBody>
          <a:bodyPr wrap="none" rtlCol="0">
            <a:spAutoFit/>
          </a:bodyPr>
          <a:lstStyle/>
          <a:p>
            <a:r>
              <a:rPr lang="en-US" sz="1200" i="1" dirty="0"/>
              <a:t>(innermost)</a:t>
            </a:r>
          </a:p>
        </p:txBody>
      </p:sp>
      <p:cxnSp>
        <p:nvCxnSpPr>
          <p:cNvPr id="8" name="Straight Arrow Connector 7">
            <a:extLst>
              <a:ext uri="{FF2B5EF4-FFF2-40B4-BE49-F238E27FC236}">
                <a16:creationId xmlns:a16="http://schemas.microsoft.com/office/drawing/2014/main" id="{2D6A4372-B891-4BD2-BB64-A798C5CF512D}"/>
              </a:ext>
            </a:extLst>
          </p:cNvPr>
          <p:cNvCxnSpPr/>
          <p:nvPr/>
        </p:nvCxnSpPr>
        <p:spPr>
          <a:xfrm>
            <a:off x="1447800" y="5026296"/>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79715EC-F4BF-4FC4-A99B-8C142C86CDB9}"/>
              </a:ext>
            </a:extLst>
          </p:cNvPr>
          <p:cNvSpPr txBox="1"/>
          <p:nvPr/>
        </p:nvSpPr>
        <p:spPr>
          <a:xfrm>
            <a:off x="533400" y="6243854"/>
            <a:ext cx="970137" cy="276999"/>
          </a:xfrm>
          <a:prstGeom prst="rect">
            <a:avLst/>
          </a:prstGeom>
          <a:noFill/>
        </p:spPr>
        <p:txBody>
          <a:bodyPr wrap="none" rtlCol="0">
            <a:spAutoFit/>
          </a:bodyPr>
          <a:lstStyle/>
          <a:p>
            <a:r>
              <a:rPr lang="en-US" sz="1200" i="1" dirty="0"/>
              <a:t>(outermost)</a:t>
            </a:r>
          </a:p>
        </p:txBody>
      </p:sp>
      <p:cxnSp>
        <p:nvCxnSpPr>
          <p:cNvPr id="10" name="Straight Arrow Connector 9">
            <a:extLst>
              <a:ext uri="{FF2B5EF4-FFF2-40B4-BE49-F238E27FC236}">
                <a16:creationId xmlns:a16="http://schemas.microsoft.com/office/drawing/2014/main" id="{C080FC9C-7653-4D09-8A0B-9BD4C840DD52}"/>
              </a:ext>
            </a:extLst>
          </p:cNvPr>
          <p:cNvCxnSpPr/>
          <p:nvPr/>
        </p:nvCxnSpPr>
        <p:spPr>
          <a:xfrm>
            <a:off x="1447800" y="6382353"/>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42E931A-4050-470F-9FD8-18E16138B531}"/>
              </a:ext>
            </a:extLst>
          </p:cNvPr>
          <p:cNvCxnSpPr>
            <a:stCxn id="7" idx="2"/>
            <a:endCxn id="9" idx="0"/>
          </p:cNvCxnSpPr>
          <p:nvPr/>
        </p:nvCxnSpPr>
        <p:spPr>
          <a:xfrm>
            <a:off x="1013660" y="5164796"/>
            <a:ext cx="4809" cy="107905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4F26919-7983-4D85-9B1E-FE4EA448181F}"/>
              </a:ext>
            </a:extLst>
          </p:cNvPr>
          <p:cNvSpPr txBox="1"/>
          <p:nvPr/>
        </p:nvSpPr>
        <p:spPr>
          <a:xfrm>
            <a:off x="762001" y="849293"/>
            <a:ext cx="7924799" cy="3093154"/>
          </a:xfrm>
          <a:prstGeom prst="rect">
            <a:avLst/>
          </a:prstGeom>
          <a:noFill/>
        </p:spPr>
        <p:txBody>
          <a:bodyPr wrap="square" rtlCol="0">
            <a:spAutoFit/>
          </a:bodyPr>
          <a:lstStyle/>
          <a:p>
            <a:r>
              <a:rPr lang="en-US" sz="1500" i="1" dirty="0">
                <a:solidFill>
                  <a:schemeClr val="bg1">
                    <a:lumMod val="75000"/>
                  </a:schemeClr>
                </a:solidFill>
              </a:rPr>
              <a:t>The optic nerves are composed of what?</a:t>
            </a:r>
          </a:p>
          <a:p>
            <a:r>
              <a:rPr lang="en-US" sz="1500" dirty="0">
                <a:solidFill>
                  <a:schemeClr val="bg1">
                    <a:lumMod val="75000"/>
                  </a:schemeClr>
                </a:solidFill>
              </a:rPr>
              <a:t>The axons of retinal ganglion cells</a:t>
            </a:r>
          </a:p>
          <a:p>
            <a:endParaRPr lang="en-US" sz="1500" i="1" dirty="0">
              <a:solidFill>
                <a:schemeClr val="bg1">
                  <a:lumMod val="75000"/>
                </a:schemeClr>
              </a:solidFill>
            </a:endParaRPr>
          </a:p>
          <a:p>
            <a:r>
              <a:rPr lang="en-US" sz="1500" i="1" dirty="0">
                <a:solidFill>
                  <a:schemeClr val="bg1">
                    <a:lumMod val="75000"/>
                  </a:schemeClr>
                </a:solidFill>
              </a:rPr>
              <a:t>Do they synapse in the region of the optic nerve head?</a:t>
            </a:r>
          </a:p>
          <a:p>
            <a:r>
              <a:rPr lang="en-US" sz="1500" dirty="0">
                <a:solidFill>
                  <a:schemeClr val="bg1">
                    <a:lumMod val="75000"/>
                  </a:schemeClr>
                </a:solidFill>
              </a:rPr>
              <a:t>No</a:t>
            </a:r>
          </a:p>
          <a:p>
            <a:endParaRPr lang="en-US" sz="1500" dirty="0">
              <a:solidFill>
                <a:schemeClr val="bg1">
                  <a:lumMod val="75000"/>
                </a:schemeClr>
              </a:solidFill>
            </a:endParaRPr>
          </a:p>
          <a:p>
            <a:r>
              <a:rPr lang="en-US" sz="1500" i="1" dirty="0">
                <a:solidFill>
                  <a:schemeClr val="bg1">
                    <a:lumMod val="75000"/>
                  </a:schemeClr>
                </a:solidFill>
              </a:rPr>
              <a:t>Where will they synapse?</a:t>
            </a:r>
          </a:p>
          <a:p>
            <a:r>
              <a:rPr lang="en-US" sz="1500" dirty="0">
                <a:solidFill>
                  <a:schemeClr val="bg1">
                    <a:lumMod val="75000"/>
                  </a:schemeClr>
                </a:solidFill>
              </a:rPr>
              <a:t>Most will synapse in the lateral geniculate nucleus (LGN)</a:t>
            </a:r>
          </a:p>
          <a:p>
            <a:endParaRPr lang="en-US" sz="1500" dirty="0">
              <a:solidFill>
                <a:schemeClr val="bg1">
                  <a:lumMod val="75000"/>
                </a:schemeClr>
              </a:solidFill>
            </a:endParaRPr>
          </a:p>
          <a:p>
            <a:r>
              <a:rPr lang="en-US" sz="1500" i="1" dirty="0">
                <a:solidFill>
                  <a:schemeClr val="bg1">
                    <a:lumMod val="75000"/>
                  </a:schemeClr>
                </a:solidFill>
              </a:rPr>
              <a:t>Anatomically speaking, the optic nerve is considered to have four portions. What are they? </a:t>
            </a:r>
          </a:p>
          <a:p>
            <a:r>
              <a:rPr lang="en-US" sz="1500" dirty="0">
                <a:solidFill>
                  <a:schemeClr val="bg1">
                    <a:lumMod val="75000"/>
                  </a:schemeClr>
                </a:solidFill>
              </a:rPr>
              <a:t>The </a:t>
            </a:r>
            <a:r>
              <a:rPr lang="en-US" sz="1500" b="1" dirty="0">
                <a:solidFill>
                  <a:srgbClr val="0000FF"/>
                </a:solidFill>
              </a:rPr>
              <a:t>intraocular</a:t>
            </a:r>
            <a:r>
              <a:rPr lang="en-US" sz="1500" dirty="0">
                <a:solidFill>
                  <a:schemeClr val="bg1">
                    <a:lumMod val="75000"/>
                  </a:schemeClr>
                </a:solidFill>
              </a:rPr>
              <a:t>, </a:t>
            </a:r>
            <a:r>
              <a:rPr lang="en-US" sz="1500" b="1" dirty="0" err="1">
                <a:solidFill>
                  <a:schemeClr val="bg1">
                    <a:lumMod val="75000"/>
                  </a:schemeClr>
                </a:solidFill>
              </a:rPr>
              <a:t>intraorbital</a:t>
            </a:r>
            <a:r>
              <a:rPr lang="en-US" sz="1500" dirty="0">
                <a:solidFill>
                  <a:schemeClr val="bg1">
                    <a:lumMod val="75000"/>
                  </a:schemeClr>
                </a:solidFill>
              </a:rPr>
              <a:t>, </a:t>
            </a:r>
            <a:r>
              <a:rPr lang="en-US" sz="1500" b="1" dirty="0">
                <a:solidFill>
                  <a:schemeClr val="bg1">
                    <a:lumMod val="75000"/>
                  </a:schemeClr>
                </a:solidFill>
              </a:rPr>
              <a:t>intracanalicular</a:t>
            </a:r>
            <a:r>
              <a:rPr lang="en-US" sz="1500" dirty="0">
                <a:solidFill>
                  <a:schemeClr val="bg1">
                    <a:lumMod val="75000"/>
                  </a:schemeClr>
                </a:solidFill>
              </a:rPr>
              <a:t>, and </a:t>
            </a:r>
            <a:r>
              <a:rPr lang="en-US" sz="1500" b="1" dirty="0">
                <a:solidFill>
                  <a:schemeClr val="bg1">
                    <a:lumMod val="75000"/>
                  </a:schemeClr>
                </a:solidFill>
              </a:rPr>
              <a:t>intracranial</a:t>
            </a:r>
          </a:p>
          <a:p>
            <a:endParaRPr lang="en-US" sz="1500" dirty="0">
              <a:solidFill>
                <a:schemeClr val="bg1">
                  <a:lumMod val="75000"/>
                </a:schemeClr>
              </a:solidFill>
            </a:endParaRPr>
          </a:p>
          <a:p>
            <a:r>
              <a:rPr lang="en-US" sz="1500" i="1" dirty="0">
                <a:solidFill>
                  <a:srgbClr val="0000FF"/>
                </a:solidFill>
              </a:rPr>
              <a:t>The intraocular portion is also considered to have four portions. What are they?</a:t>
            </a:r>
            <a:endParaRPr lang="en-US" sz="1500" i="1" dirty="0">
              <a:solidFill>
                <a:srgbClr val="FF0000"/>
              </a:solidFill>
            </a:endParaRPr>
          </a:p>
        </p:txBody>
      </p:sp>
      <p:sp>
        <p:nvSpPr>
          <p:cNvPr id="15" name="Oval 14">
            <a:extLst>
              <a:ext uri="{FF2B5EF4-FFF2-40B4-BE49-F238E27FC236}">
                <a16:creationId xmlns:a16="http://schemas.microsoft.com/office/drawing/2014/main" id="{49982C88-FEA9-47AB-898F-809586D6BFC5}"/>
              </a:ext>
            </a:extLst>
          </p:cNvPr>
          <p:cNvSpPr/>
          <p:nvPr/>
        </p:nvSpPr>
        <p:spPr>
          <a:xfrm>
            <a:off x="1143000" y="3048000"/>
            <a:ext cx="1219200" cy="4837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C0E46C4-F9FB-4DF9-B6B7-CC5618EF5D50}"/>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217657609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108</a:t>
            </a:fld>
            <a:endParaRPr lang="en-US" altLang="en-US" sz="1000"/>
          </a:p>
        </p:txBody>
      </p:sp>
      <p:sp>
        <p:nvSpPr>
          <p:cNvPr id="14" name="Rectangle 13">
            <a:extLst>
              <a:ext uri="{FF2B5EF4-FFF2-40B4-BE49-F238E27FC236}">
                <a16:creationId xmlns:a16="http://schemas.microsoft.com/office/drawing/2014/main" id="{D2CA90DD-3081-4224-A90E-1A80E0FEA578}"/>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Q/A</a:t>
            </a:r>
          </a:p>
        </p:txBody>
      </p:sp>
      <p:graphicFrame>
        <p:nvGraphicFramePr>
          <p:cNvPr id="6" name="Group 49">
            <a:extLst>
              <a:ext uri="{FF2B5EF4-FFF2-40B4-BE49-F238E27FC236}">
                <a16:creationId xmlns:a16="http://schemas.microsoft.com/office/drawing/2014/main" id="{05DF8E17-3AEF-48A2-AD05-0A698593D775}"/>
              </a:ext>
            </a:extLst>
          </p:cNvPr>
          <p:cNvGraphicFramePr>
            <a:graphicFrameLocks noGrp="1"/>
          </p:cNvGraphicFramePr>
          <p:nvPr>
            <p:extLst>
              <p:ext uri="{D42A27DB-BD31-4B8C-83A1-F6EECF244321}">
                <p14:modId xmlns:p14="http://schemas.microsoft.com/office/powerpoint/2010/main" val="1683125399"/>
              </p:ext>
            </p:extLst>
          </p:nvPr>
        </p:nvGraphicFramePr>
        <p:xfrm>
          <a:off x="1752600" y="4267200"/>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D8D8EC"/>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8EC"/>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FF99"/>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FF99"/>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FF99"/>
                          </a:solidFill>
                          <a:effectLst/>
                          <a:latin typeface="Arial" charset="0"/>
                        </a:rPr>
                        <a:t>Arterial circle of </a:t>
                      </a:r>
                      <a:r>
                        <a:rPr kumimoji="0" lang="en-US" sz="1600" b="0" i="0" u="none" strike="noStrike" cap="none" normalizeH="0" baseline="0" dirty="0" err="1">
                          <a:ln>
                            <a:noFill/>
                          </a:ln>
                          <a:solidFill>
                            <a:srgbClr val="FFFF99"/>
                          </a:solidFill>
                          <a:effectLst/>
                          <a:latin typeface="Arial" charset="0"/>
                        </a:rPr>
                        <a:t>Zinn</a:t>
                      </a:r>
                      <a:r>
                        <a:rPr kumimoji="0" lang="en-US" sz="1600" b="0" i="0" u="none" strike="noStrike" cap="none" normalizeH="0" baseline="0" dirty="0">
                          <a:ln>
                            <a:noFill/>
                          </a:ln>
                          <a:solidFill>
                            <a:srgbClr val="FFFF99"/>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a:ln>
                            <a:noFill/>
                          </a:ln>
                          <a:solidFill>
                            <a:srgbClr val="0000FF"/>
                          </a:solidFill>
                          <a:effectLst/>
                          <a:latin typeface="Arial" charset="0"/>
                        </a:rPr>
                        <a:t>?</a:t>
                      </a:r>
                      <a:endParaRPr kumimoji="0" lang="en-US" sz="1800" b="1" i="1"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FF99"/>
                          </a:solidFill>
                          <a:effectLst/>
                          <a:latin typeface="Arial" charset="0"/>
                        </a:rPr>
                        <a:t>Centripetal CRA branches, centrifugal </a:t>
                      </a:r>
                      <a:r>
                        <a:rPr kumimoji="0" lang="en-US" sz="1600" b="0" i="0" u="none" strike="noStrike" cap="none" normalizeH="0" baseline="0" dirty="0" err="1">
                          <a:ln>
                            <a:noFill/>
                          </a:ln>
                          <a:solidFill>
                            <a:srgbClr val="FFFF99"/>
                          </a:solidFill>
                          <a:effectLst/>
                          <a:latin typeface="Arial" charset="0"/>
                        </a:rPr>
                        <a:t>pial</a:t>
                      </a:r>
                      <a:r>
                        <a:rPr kumimoji="0" lang="en-US" sz="1600" b="0" i="0" u="none" strike="noStrike" cap="none" normalizeH="0" baseline="0" dirty="0">
                          <a:ln>
                            <a:noFill/>
                          </a:ln>
                          <a:solidFill>
                            <a:srgbClr val="FFFF99"/>
                          </a:solidFill>
                          <a:effectLst/>
                          <a:latin typeface="Arial" charset="0"/>
                        </a:rPr>
                        <a:t> branches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AAC0B09B-3337-4FAE-9D2F-AC343B8573B9}"/>
              </a:ext>
            </a:extLst>
          </p:cNvPr>
          <p:cNvSpPr txBox="1"/>
          <p:nvPr/>
        </p:nvSpPr>
        <p:spPr>
          <a:xfrm>
            <a:off x="533400" y="4887797"/>
            <a:ext cx="960519" cy="276999"/>
          </a:xfrm>
          <a:prstGeom prst="rect">
            <a:avLst/>
          </a:prstGeom>
          <a:noFill/>
        </p:spPr>
        <p:txBody>
          <a:bodyPr wrap="none" rtlCol="0">
            <a:spAutoFit/>
          </a:bodyPr>
          <a:lstStyle/>
          <a:p>
            <a:r>
              <a:rPr lang="en-US" sz="1200" i="1" dirty="0"/>
              <a:t>(innermost)</a:t>
            </a:r>
          </a:p>
        </p:txBody>
      </p:sp>
      <p:cxnSp>
        <p:nvCxnSpPr>
          <p:cNvPr id="8" name="Straight Arrow Connector 7">
            <a:extLst>
              <a:ext uri="{FF2B5EF4-FFF2-40B4-BE49-F238E27FC236}">
                <a16:creationId xmlns:a16="http://schemas.microsoft.com/office/drawing/2014/main" id="{2D6A4372-B891-4BD2-BB64-A798C5CF512D}"/>
              </a:ext>
            </a:extLst>
          </p:cNvPr>
          <p:cNvCxnSpPr/>
          <p:nvPr/>
        </p:nvCxnSpPr>
        <p:spPr>
          <a:xfrm>
            <a:off x="1447800" y="5026296"/>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79715EC-F4BF-4FC4-A99B-8C142C86CDB9}"/>
              </a:ext>
            </a:extLst>
          </p:cNvPr>
          <p:cNvSpPr txBox="1"/>
          <p:nvPr/>
        </p:nvSpPr>
        <p:spPr>
          <a:xfrm>
            <a:off x="533400" y="6243854"/>
            <a:ext cx="970137" cy="276999"/>
          </a:xfrm>
          <a:prstGeom prst="rect">
            <a:avLst/>
          </a:prstGeom>
          <a:noFill/>
        </p:spPr>
        <p:txBody>
          <a:bodyPr wrap="none" rtlCol="0">
            <a:spAutoFit/>
          </a:bodyPr>
          <a:lstStyle/>
          <a:p>
            <a:r>
              <a:rPr lang="en-US" sz="1200" i="1" dirty="0"/>
              <a:t>(outermost)</a:t>
            </a:r>
          </a:p>
        </p:txBody>
      </p:sp>
      <p:cxnSp>
        <p:nvCxnSpPr>
          <p:cNvPr id="10" name="Straight Arrow Connector 9">
            <a:extLst>
              <a:ext uri="{FF2B5EF4-FFF2-40B4-BE49-F238E27FC236}">
                <a16:creationId xmlns:a16="http://schemas.microsoft.com/office/drawing/2014/main" id="{C080FC9C-7653-4D09-8A0B-9BD4C840DD52}"/>
              </a:ext>
            </a:extLst>
          </p:cNvPr>
          <p:cNvCxnSpPr/>
          <p:nvPr/>
        </p:nvCxnSpPr>
        <p:spPr>
          <a:xfrm>
            <a:off x="1447800" y="6382353"/>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42E931A-4050-470F-9FD8-18E16138B531}"/>
              </a:ext>
            </a:extLst>
          </p:cNvPr>
          <p:cNvCxnSpPr>
            <a:stCxn id="7" idx="2"/>
            <a:endCxn id="9" idx="0"/>
          </p:cNvCxnSpPr>
          <p:nvPr/>
        </p:nvCxnSpPr>
        <p:spPr>
          <a:xfrm>
            <a:off x="1013660" y="5164796"/>
            <a:ext cx="4809" cy="107905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234576A-B73A-4D6B-A6A7-305E7CBCBED3}"/>
              </a:ext>
            </a:extLst>
          </p:cNvPr>
          <p:cNvSpPr txBox="1"/>
          <p:nvPr/>
        </p:nvSpPr>
        <p:spPr>
          <a:xfrm>
            <a:off x="762001" y="849293"/>
            <a:ext cx="7924799" cy="3093154"/>
          </a:xfrm>
          <a:prstGeom prst="rect">
            <a:avLst/>
          </a:prstGeom>
          <a:noFill/>
        </p:spPr>
        <p:txBody>
          <a:bodyPr wrap="square" rtlCol="0">
            <a:spAutoFit/>
          </a:bodyPr>
          <a:lstStyle/>
          <a:p>
            <a:r>
              <a:rPr lang="en-US" sz="1500" i="1" dirty="0">
                <a:solidFill>
                  <a:schemeClr val="bg1">
                    <a:lumMod val="75000"/>
                  </a:schemeClr>
                </a:solidFill>
              </a:rPr>
              <a:t>The optic nerves are composed of what?</a:t>
            </a:r>
          </a:p>
          <a:p>
            <a:r>
              <a:rPr lang="en-US" sz="1500" dirty="0">
                <a:solidFill>
                  <a:schemeClr val="bg1">
                    <a:lumMod val="75000"/>
                  </a:schemeClr>
                </a:solidFill>
              </a:rPr>
              <a:t>The axons of retinal ganglion cells</a:t>
            </a:r>
          </a:p>
          <a:p>
            <a:endParaRPr lang="en-US" sz="1500" i="1" dirty="0">
              <a:solidFill>
                <a:schemeClr val="bg1">
                  <a:lumMod val="75000"/>
                </a:schemeClr>
              </a:solidFill>
            </a:endParaRPr>
          </a:p>
          <a:p>
            <a:r>
              <a:rPr lang="en-US" sz="1500" i="1" dirty="0">
                <a:solidFill>
                  <a:schemeClr val="bg1">
                    <a:lumMod val="75000"/>
                  </a:schemeClr>
                </a:solidFill>
              </a:rPr>
              <a:t>Do they synapse in the region of the optic nerve head?</a:t>
            </a:r>
          </a:p>
          <a:p>
            <a:r>
              <a:rPr lang="en-US" sz="1500" dirty="0">
                <a:solidFill>
                  <a:schemeClr val="bg1">
                    <a:lumMod val="75000"/>
                  </a:schemeClr>
                </a:solidFill>
              </a:rPr>
              <a:t>No</a:t>
            </a:r>
          </a:p>
          <a:p>
            <a:endParaRPr lang="en-US" sz="1500" dirty="0">
              <a:solidFill>
                <a:schemeClr val="bg1">
                  <a:lumMod val="75000"/>
                </a:schemeClr>
              </a:solidFill>
            </a:endParaRPr>
          </a:p>
          <a:p>
            <a:r>
              <a:rPr lang="en-US" sz="1500" i="1" dirty="0">
                <a:solidFill>
                  <a:schemeClr val="bg1">
                    <a:lumMod val="75000"/>
                  </a:schemeClr>
                </a:solidFill>
              </a:rPr>
              <a:t>Where will they synapse?</a:t>
            </a:r>
          </a:p>
          <a:p>
            <a:r>
              <a:rPr lang="en-US" sz="1500" dirty="0">
                <a:solidFill>
                  <a:schemeClr val="bg1">
                    <a:lumMod val="75000"/>
                  </a:schemeClr>
                </a:solidFill>
              </a:rPr>
              <a:t>Most will synapse in the lateral geniculate nucleus (LGN)</a:t>
            </a:r>
          </a:p>
          <a:p>
            <a:endParaRPr lang="en-US" sz="1500" dirty="0">
              <a:solidFill>
                <a:schemeClr val="bg1">
                  <a:lumMod val="75000"/>
                </a:schemeClr>
              </a:solidFill>
            </a:endParaRPr>
          </a:p>
          <a:p>
            <a:r>
              <a:rPr lang="en-US" sz="1500" i="1" dirty="0">
                <a:solidFill>
                  <a:schemeClr val="bg1">
                    <a:lumMod val="75000"/>
                  </a:schemeClr>
                </a:solidFill>
              </a:rPr>
              <a:t>Anatomically speaking, the optic nerve is considered to have four portions. What are they? </a:t>
            </a:r>
          </a:p>
          <a:p>
            <a:r>
              <a:rPr lang="en-US" sz="1500" dirty="0">
                <a:solidFill>
                  <a:schemeClr val="bg1">
                    <a:lumMod val="75000"/>
                  </a:schemeClr>
                </a:solidFill>
              </a:rPr>
              <a:t>The </a:t>
            </a:r>
            <a:r>
              <a:rPr lang="en-US" sz="1500" b="1" dirty="0">
                <a:solidFill>
                  <a:srgbClr val="0000FF"/>
                </a:solidFill>
              </a:rPr>
              <a:t>intraocular</a:t>
            </a:r>
            <a:r>
              <a:rPr lang="en-US" sz="1500" dirty="0">
                <a:solidFill>
                  <a:schemeClr val="bg1">
                    <a:lumMod val="75000"/>
                  </a:schemeClr>
                </a:solidFill>
              </a:rPr>
              <a:t>, </a:t>
            </a:r>
            <a:r>
              <a:rPr lang="en-US" sz="1500" b="1" dirty="0" err="1">
                <a:solidFill>
                  <a:schemeClr val="bg1">
                    <a:lumMod val="75000"/>
                  </a:schemeClr>
                </a:solidFill>
              </a:rPr>
              <a:t>intraorbital</a:t>
            </a:r>
            <a:r>
              <a:rPr lang="en-US" sz="1500" dirty="0">
                <a:solidFill>
                  <a:schemeClr val="bg1">
                    <a:lumMod val="75000"/>
                  </a:schemeClr>
                </a:solidFill>
              </a:rPr>
              <a:t>, </a:t>
            </a:r>
            <a:r>
              <a:rPr lang="en-US" sz="1500" b="1" dirty="0">
                <a:solidFill>
                  <a:schemeClr val="bg1">
                    <a:lumMod val="75000"/>
                  </a:schemeClr>
                </a:solidFill>
              </a:rPr>
              <a:t>intracanalicular</a:t>
            </a:r>
            <a:r>
              <a:rPr lang="en-US" sz="1500" dirty="0">
                <a:solidFill>
                  <a:schemeClr val="bg1">
                    <a:lumMod val="75000"/>
                  </a:schemeClr>
                </a:solidFill>
              </a:rPr>
              <a:t>, and </a:t>
            </a:r>
            <a:r>
              <a:rPr lang="en-US" sz="1500" b="1" dirty="0">
                <a:solidFill>
                  <a:schemeClr val="bg1">
                    <a:lumMod val="75000"/>
                  </a:schemeClr>
                </a:solidFill>
              </a:rPr>
              <a:t>intracranial</a:t>
            </a:r>
          </a:p>
          <a:p>
            <a:endParaRPr lang="en-US" sz="1500" dirty="0">
              <a:solidFill>
                <a:schemeClr val="bg1">
                  <a:lumMod val="75000"/>
                </a:schemeClr>
              </a:solidFill>
            </a:endParaRPr>
          </a:p>
          <a:p>
            <a:r>
              <a:rPr lang="en-US" sz="1500" i="1" dirty="0">
                <a:solidFill>
                  <a:srgbClr val="0000FF"/>
                </a:solidFill>
              </a:rPr>
              <a:t>The intraocular portion is also considered to have four portions. What are they?</a:t>
            </a:r>
            <a:endParaRPr lang="en-US" sz="1500" i="1" dirty="0">
              <a:solidFill>
                <a:srgbClr val="FF0000"/>
              </a:solidFill>
            </a:endParaRPr>
          </a:p>
        </p:txBody>
      </p:sp>
      <p:sp>
        <p:nvSpPr>
          <p:cNvPr id="15" name="Oval 14">
            <a:extLst>
              <a:ext uri="{FF2B5EF4-FFF2-40B4-BE49-F238E27FC236}">
                <a16:creationId xmlns:a16="http://schemas.microsoft.com/office/drawing/2014/main" id="{7D491C54-78A4-425C-B647-6C0CB325CF22}"/>
              </a:ext>
            </a:extLst>
          </p:cNvPr>
          <p:cNvSpPr/>
          <p:nvPr/>
        </p:nvSpPr>
        <p:spPr>
          <a:xfrm>
            <a:off x="1143000" y="3048000"/>
            <a:ext cx="1219200" cy="4837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B2F29D1-C3AA-43AD-83F2-22546970C64D}"/>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87380540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109</a:t>
            </a:fld>
            <a:endParaRPr lang="en-US" altLang="en-US" sz="1000"/>
          </a:p>
        </p:txBody>
      </p:sp>
      <p:sp>
        <p:nvSpPr>
          <p:cNvPr id="14" name="Rectangle 13">
            <a:extLst>
              <a:ext uri="{FF2B5EF4-FFF2-40B4-BE49-F238E27FC236}">
                <a16:creationId xmlns:a16="http://schemas.microsoft.com/office/drawing/2014/main" id="{D2CA90DD-3081-4224-A90E-1A80E0FEA578}"/>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A</a:t>
            </a:r>
          </a:p>
        </p:txBody>
      </p:sp>
      <p:graphicFrame>
        <p:nvGraphicFramePr>
          <p:cNvPr id="6" name="Group 49">
            <a:extLst>
              <a:ext uri="{FF2B5EF4-FFF2-40B4-BE49-F238E27FC236}">
                <a16:creationId xmlns:a16="http://schemas.microsoft.com/office/drawing/2014/main" id="{05DF8E17-3AEF-48A2-AD05-0A698593D775}"/>
              </a:ext>
            </a:extLst>
          </p:cNvPr>
          <p:cNvGraphicFramePr>
            <a:graphicFrameLocks noGrp="1"/>
          </p:cNvGraphicFramePr>
          <p:nvPr/>
        </p:nvGraphicFramePr>
        <p:xfrm>
          <a:off x="1752600" y="4267200"/>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D8D8EC"/>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D8EC"/>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FF99"/>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FF99"/>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FF99"/>
                          </a:solidFill>
                          <a:effectLst/>
                          <a:latin typeface="Arial" charset="0"/>
                        </a:rPr>
                        <a:t>Arterial circle of </a:t>
                      </a:r>
                      <a:r>
                        <a:rPr kumimoji="0" lang="en-US" sz="1600" b="0" i="0" u="none" strike="noStrike" cap="none" normalizeH="0" baseline="0" dirty="0" err="1">
                          <a:ln>
                            <a:noFill/>
                          </a:ln>
                          <a:solidFill>
                            <a:srgbClr val="FFFF99"/>
                          </a:solidFill>
                          <a:effectLst/>
                          <a:latin typeface="Arial" charset="0"/>
                        </a:rPr>
                        <a:t>Zinn</a:t>
                      </a:r>
                      <a:r>
                        <a:rPr kumimoji="0" lang="en-US" sz="1600" b="0" i="0" u="none" strike="noStrike" cap="none" normalizeH="0" baseline="0" dirty="0">
                          <a:ln>
                            <a:noFill/>
                          </a:ln>
                          <a:solidFill>
                            <a:srgbClr val="FFFF99"/>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FF"/>
                          </a:solidFill>
                          <a:effectLst/>
                          <a:latin typeface="Arial" charset="0"/>
                        </a:rPr>
                        <a:t>Retrolaminar</a:t>
                      </a:r>
                      <a:endParaRPr kumimoji="0" lang="en-US" sz="1800" b="0"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FF99"/>
                          </a:solidFill>
                          <a:effectLst/>
                          <a:latin typeface="Arial" charset="0"/>
                        </a:rPr>
                        <a:t>Centripetal CRA branches, centrifugal </a:t>
                      </a:r>
                      <a:r>
                        <a:rPr kumimoji="0" lang="en-US" sz="1600" b="0" i="0" u="none" strike="noStrike" cap="none" normalizeH="0" baseline="0" dirty="0" err="1">
                          <a:ln>
                            <a:noFill/>
                          </a:ln>
                          <a:solidFill>
                            <a:srgbClr val="FFFF99"/>
                          </a:solidFill>
                          <a:effectLst/>
                          <a:latin typeface="Arial" charset="0"/>
                        </a:rPr>
                        <a:t>pial</a:t>
                      </a:r>
                      <a:r>
                        <a:rPr kumimoji="0" lang="en-US" sz="1600" b="0" i="0" u="none" strike="noStrike" cap="none" normalizeH="0" baseline="0" dirty="0">
                          <a:ln>
                            <a:noFill/>
                          </a:ln>
                          <a:solidFill>
                            <a:srgbClr val="FFFF99"/>
                          </a:solidFill>
                          <a:effectLst/>
                          <a:latin typeface="Arial" charset="0"/>
                        </a:rPr>
                        <a:t> branches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AAC0B09B-3337-4FAE-9D2F-AC343B8573B9}"/>
              </a:ext>
            </a:extLst>
          </p:cNvPr>
          <p:cNvSpPr txBox="1"/>
          <p:nvPr/>
        </p:nvSpPr>
        <p:spPr>
          <a:xfrm>
            <a:off x="533400" y="4887797"/>
            <a:ext cx="960519" cy="276999"/>
          </a:xfrm>
          <a:prstGeom prst="rect">
            <a:avLst/>
          </a:prstGeom>
          <a:noFill/>
        </p:spPr>
        <p:txBody>
          <a:bodyPr wrap="none" rtlCol="0">
            <a:spAutoFit/>
          </a:bodyPr>
          <a:lstStyle/>
          <a:p>
            <a:r>
              <a:rPr lang="en-US" sz="1200" i="1" dirty="0"/>
              <a:t>(innermost)</a:t>
            </a:r>
          </a:p>
        </p:txBody>
      </p:sp>
      <p:cxnSp>
        <p:nvCxnSpPr>
          <p:cNvPr id="8" name="Straight Arrow Connector 7">
            <a:extLst>
              <a:ext uri="{FF2B5EF4-FFF2-40B4-BE49-F238E27FC236}">
                <a16:creationId xmlns:a16="http://schemas.microsoft.com/office/drawing/2014/main" id="{2D6A4372-B891-4BD2-BB64-A798C5CF512D}"/>
              </a:ext>
            </a:extLst>
          </p:cNvPr>
          <p:cNvCxnSpPr/>
          <p:nvPr/>
        </p:nvCxnSpPr>
        <p:spPr>
          <a:xfrm>
            <a:off x="1447800" y="5026296"/>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79715EC-F4BF-4FC4-A99B-8C142C86CDB9}"/>
              </a:ext>
            </a:extLst>
          </p:cNvPr>
          <p:cNvSpPr txBox="1"/>
          <p:nvPr/>
        </p:nvSpPr>
        <p:spPr>
          <a:xfrm>
            <a:off x="533400" y="6243854"/>
            <a:ext cx="970137" cy="276999"/>
          </a:xfrm>
          <a:prstGeom prst="rect">
            <a:avLst/>
          </a:prstGeom>
          <a:noFill/>
        </p:spPr>
        <p:txBody>
          <a:bodyPr wrap="none" rtlCol="0">
            <a:spAutoFit/>
          </a:bodyPr>
          <a:lstStyle/>
          <a:p>
            <a:r>
              <a:rPr lang="en-US" sz="1200" i="1" dirty="0"/>
              <a:t>(outermost)</a:t>
            </a:r>
          </a:p>
        </p:txBody>
      </p:sp>
      <p:cxnSp>
        <p:nvCxnSpPr>
          <p:cNvPr id="10" name="Straight Arrow Connector 9">
            <a:extLst>
              <a:ext uri="{FF2B5EF4-FFF2-40B4-BE49-F238E27FC236}">
                <a16:creationId xmlns:a16="http://schemas.microsoft.com/office/drawing/2014/main" id="{C080FC9C-7653-4D09-8A0B-9BD4C840DD52}"/>
              </a:ext>
            </a:extLst>
          </p:cNvPr>
          <p:cNvCxnSpPr/>
          <p:nvPr/>
        </p:nvCxnSpPr>
        <p:spPr>
          <a:xfrm>
            <a:off x="1447800" y="6382353"/>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42E931A-4050-470F-9FD8-18E16138B531}"/>
              </a:ext>
            </a:extLst>
          </p:cNvPr>
          <p:cNvCxnSpPr>
            <a:stCxn id="7" idx="2"/>
            <a:endCxn id="9" idx="0"/>
          </p:cNvCxnSpPr>
          <p:nvPr/>
        </p:nvCxnSpPr>
        <p:spPr>
          <a:xfrm>
            <a:off x="1013660" y="5164796"/>
            <a:ext cx="4809" cy="107905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7B862F9-3602-4F3E-86AC-B1B91BE6B0B3}"/>
              </a:ext>
            </a:extLst>
          </p:cNvPr>
          <p:cNvSpPr txBox="1"/>
          <p:nvPr/>
        </p:nvSpPr>
        <p:spPr>
          <a:xfrm>
            <a:off x="762001" y="849293"/>
            <a:ext cx="7924799" cy="3093154"/>
          </a:xfrm>
          <a:prstGeom prst="rect">
            <a:avLst/>
          </a:prstGeom>
          <a:noFill/>
        </p:spPr>
        <p:txBody>
          <a:bodyPr wrap="square" rtlCol="0">
            <a:spAutoFit/>
          </a:bodyPr>
          <a:lstStyle/>
          <a:p>
            <a:r>
              <a:rPr lang="en-US" sz="1500" i="1" dirty="0">
                <a:solidFill>
                  <a:schemeClr val="bg1">
                    <a:lumMod val="75000"/>
                  </a:schemeClr>
                </a:solidFill>
              </a:rPr>
              <a:t>The optic nerves are composed of what?</a:t>
            </a:r>
          </a:p>
          <a:p>
            <a:r>
              <a:rPr lang="en-US" sz="1500" dirty="0">
                <a:solidFill>
                  <a:schemeClr val="bg1">
                    <a:lumMod val="75000"/>
                  </a:schemeClr>
                </a:solidFill>
              </a:rPr>
              <a:t>The axons of retinal ganglion cells</a:t>
            </a:r>
          </a:p>
          <a:p>
            <a:endParaRPr lang="en-US" sz="1500" i="1" dirty="0">
              <a:solidFill>
                <a:schemeClr val="bg1">
                  <a:lumMod val="75000"/>
                </a:schemeClr>
              </a:solidFill>
            </a:endParaRPr>
          </a:p>
          <a:p>
            <a:r>
              <a:rPr lang="en-US" sz="1500" i="1" dirty="0">
                <a:solidFill>
                  <a:schemeClr val="bg1">
                    <a:lumMod val="75000"/>
                  </a:schemeClr>
                </a:solidFill>
              </a:rPr>
              <a:t>Do they synapse in the region of the optic nerve head?</a:t>
            </a:r>
          </a:p>
          <a:p>
            <a:r>
              <a:rPr lang="en-US" sz="1500" dirty="0">
                <a:solidFill>
                  <a:schemeClr val="bg1">
                    <a:lumMod val="75000"/>
                  </a:schemeClr>
                </a:solidFill>
              </a:rPr>
              <a:t>No</a:t>
            </a:r>
          </a:p>
          <a:p>
            <a:endParaRPr lang="en-US" sz="1500" dirty="0">
              <a:solidFill>
                <a:schemeClr val="bg1">
                  <a:lumMod val="75000"/>
                </a:schemeClr>
              </a:solidFill>
            </a:endParaRPr>
          </a:p>
          <a:p>
            <a:r>
              <a:rPr lang="en-US" sz="1500" i="1" dirty="0">
                <a:solidFill>
                  <a:schemeClr val="bg1">
                    <a:lumMod val="75000"/>
                  </a:schemeClr>
                </a:solidFill>
              </a:rPr>
              <a:t>Where will they synapse?</a:t>
            </a:r>
          </a:p>
          <a:p>
            <a:r>
              <a:rPr lang="en-US" sz="1500" dirty="0">
                <a:solidFill>
                  <a:schemeClr val="bg1">
                    <a:lumMod val="75000"/>
                  </a:schemeClr>
                </a:solidFill>
              </a:rPr>
              <a:t>Most will synapse in the lateral geniculate nucleus (LGN)</a:t>
            </a:r>
          </a:p>
          <a:p>
            <a:endParaRPr lang="en-US" sz="1500" dirty="0">
              <a:solidFill>
                <a:schemeClr val="bg1">
                  <a:lumMod val="75000"/>
                </a:schemeClr>
              </a:solidFill>
            </a:endParaRPr>
          </a:p>
          <a:p>
            <a:r>
              <a:rPr lang="en-US" sz="1500" i="1" dirty="0">
                <a:solidFill>
                  <a:schemeClr val="bg1">
                    <a:lumMod val="75000"/>
                  </a:schemeClr>
                </a:solidFill>
              </a:rPr>
              <a:t>Anatomically speaking, the optic nerve is considered to have four portions. What are they? </a:t>
            </a:r>
          </a:p>
          <a:p>
            <a:r>
              <a:rPr lang="en-US" sz="1500" dirty="0">
                <a:solidFill>
                  <a:schemeClr val="bg1">
                    <a:lumMod val="75000"/>
                  </a:schemeClr>
                </a:solidFill>
              </a:rPr>
              <a:t>The </a:t>
            </a:r>
            <a:r>
              <a:rPr lang="en-US" sz="1500" b="1" dirty="0">
                <a:solidFill>
                  <a:srgbClr val="0000FF"/>
                </a:solidFill>
              </a:rPr>
              <a:t>intraocular</a:t>
            </a:r>
            <a:r>
              <a:rPr lang="en-US" sz="1500" dirty="0">
                <a:solidFill>
                  <a:schemeClr val="bg1">
                    <a:lumMod val="75000"/>
                  </a:schemeClr>
                </a:solidFill>
              </a:rPr>
              <a:t>, </a:t>
            </a:r>
            <a:r>
              <a:rPr lang="en-US" sz="1500" b="1" dirty="0" err="1">
                <a:solidFill>
                  <a:schemeClr val="bg1">
                    <a:lumMod val="75000"/>
                  </a:schemeClr>
                </a:solidFill>
              </a:rPr>
              <a:t>intraorbital</a:t>
            </a:r>
            <a:r>
              <a:rPr lang="en-US" sz="1500" dirty="0">
                <a:solidFill>
                  <a:schemeClr val="bg1">
                    <a:lumMod val="75000"/>
                  </a:schemeClr>
                </a:solidFill>
              </a:rPr>
              <a:t>, </a:t>
            </a:r>
            <a:r>
              <a:rPr lang="en-US" sz="1500" b="1" dirty="0">
                <a:solidFill>
                  <a:schemeClr val="bg1">
                    <a:lumMod val="75000"/>
                  </a:schemeClr>
                </a:solidFill>
              </a:rPr>
              <a:t>intracanalicular</a:t>
            </a:r>
            <a:r>
              <a:rPr lang="en-US" sz="1500" dirty="0">
                <a:solidFill>
                  <a:schemeClr val="bg1">
                    <a:lumMod val="75000"/>
                  </a:schemeClr>
                </a:solidFill>
              </a:rPr>
              <a:t>, and </a:t>
            </a:r>
            <a:r>
              <a:rPr lang="en-US" sz="1500" b="1" dirty="0">
                <a:solidFill>
                  <a:schemeClr val="bg1">
                    <a:lumMod val="75000"/>
                  </a:schemeClr>
                </a:solidFill>
              </a:rPr>
              <a:t>intracranial</a:t>
            </a:r>
          </a:p>
          <a:p>
            <a:endParaRPr lang="en-US" sz="1500" dirty="0">
              <a:solidFill>
                <a:schemeClr val="bg1">
                  <a:lumMod val="75000"/>
                </a:schemeClr>
              </a:solidFill>
            </a:endParaRPr>
          </a:p>
          <a:p>
            <a:r>
              <a:rPr lang="en-US" sz="1500" i="1" dirty="0">
                <a:solidFill>
                  <a:srgbClr val="0000FF"/>
                </a:solidFill>
              </a:rPr>
              <a:t>The intraocular portion is also considered to have four portions. What are they?</a:t>
            </a:r>
            <a:endParaRPr lang="en-US" sz="1500" i="1" dirty="0">
              <a:solidFill>
                <a:srgbClr val="FF0000"/>
              </a:solidFill>
            </a:endParaRPr>
          </a:p>
        </p:txBody>
      </p:sp>
      <p:sp>
        <p:nvSpPr>
          <p:cNvPr id="15" name="Oval 14">
            <a:extLst>
              <a:ext uri="{FF2B5EF4-FFF2-40B4-BE49-F238E27FC236}">
                <a16:creationId xmlns:a16="http://schemas.microsoft.com/office/drawing/2014/main" id="{070F5230-E47E-4021-A63A-BDF84CB60CDD}"/>
              </a:ext>
            </a:extLst>
          </p:cNvPr>
          <p:cNvSpPr/>
          <p:nvPr/>
        </p:nvSpPr>
        <p:spPr>
          <a:xfrm>
            <a:off x="1143000" y="3048000"/>
            <a:ext cx="1219200" cy="4837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D24D12E-35C1-4D32-B924-9E34CC61BB5C}"/>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277045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Text Box 8"/>
          <p:cNvSpPr txBox="1">
            <a:spLocks noChangeArrowheads="1"/>
          </p:cNvSpPr>
          <p:nvPr/>
        </p:nvSpPr>
        <p:spPr bwMode="auto">
          <a:xfrm>
            <a:off x="364333" y="1143000"/>
            <a:ext cx="8456609" cy="83099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i="1" dirty="0"/>
              <a:t>Fill in the IOP equation below. </a:t>
            </a:r>
            <a:r>
              <a:rPr lang="en-US" sz="2400" i="1" dirty="0">
                <a:solidFill>
                  <a:srgbClr val="0000FF"/>
                </a:solidFill>
              </a:rPr>
              <a:t>What is its eponymous name?</a:t>
            </a:r>
          </a:p>
          <a:p>
            <a:pPr algn="ctr" eaLnBrk="1" hangingPunct="1"/>
            <a:r>
              <a:rPr lang="en-US" sz="2400" dirty="0">
                <a:solidFill>
                  <a:srgbClr val="0000FF"/>
                </a:solidFill>
              </a:rPr>
              <a:t>The </a:t>
            </a:r>
            <a:r>
              <a:rPr lang="en-US" sz="2400" b="1" dirty="0" err="1">
                <a:solidFill>
                  <a:srgbClr val="0000FF"/>
                </a:solidFill>
              </a:rPr>
              <a:t>Goldmann</a:t>
            </a:r>
            <a:r>
              <a:rPr lang="en-US" sz="2400" b="1" dirty="0">
                <a:solidFill>
                  <a:srgbClr val="0000FF"/>
                </a:solidFill>
              </a:rPr>
              <a:t> equation</a:t>
            </a:r>
          </a:p>
        </p:txBody>
      </p:sp>
      <p:sp>
        <p:nvSpPr>
          <p:cNvPr id="71689" name="Rectangle 13"/>
          <p:cNvSpPr>
            <a:spLocks noChangeArrowheads="1"/>
          </p:cNvSpPr>
          <p:nvPr/>
        </p:nvSpPr>
        <p:spPr bwMode="auto">
          <a:xfrm>
            <a:off x="3429000" y="1560512"/>
            <a:ext cx="1600200" cy="3810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Rectangle 16">
            <a:extLst>
              <a:ext uri="{FF2B5EF4-FFF2-40B4-BE49-F238E27FC236}">
                <a16:creationId xmlns:a16="http://schemas.microsoft.com/office/drawing/2014/main" id="{DA75812F-23BA-47E5-9C8B-3B3ABF4CBC3A}"/>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Q</a:t>
            </a:r>
          </a:p>
        </p:txBody>
      </p:sp>
      <p:sp>
        <p:nvSpPr>
          <p:cNvPr id="15" name="TextBox 14">
            <a:extLst>
              <a:ext uri="{FF2B5EF4-FFF2-40B4-BE49-F238E27FC236}">
                <a16:creationId xmlns:a16="http://schemas.microsoft.com/office/drawing/2014/main" id="{94F57A21-951B-449E-BC98-9C04E2C78776}"/>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grpSp>
        <p:nvGrpSpPr>
          <p:cNvPr id="16" name="Group 3">
            <a:extLst>
              <a:ext uri="{FF2B5EF4-FFF2-40B4-BE49-F238E27FC236}">
                <a16:creationId xmlns:a16="http://schemas.microsoft.com/office/drawing/2014/main" id="{63999B68-59A6-4E9C-9674-3CAE76C7C778}"/>
              </a:ext>
            </a:extLst>
          </p:cNvPr>
          <p:cNvGrpSpPr>
            <a:grpSpLocks/>
          </p:cNvGrpSpPr>
          <p:nvPr/>
        </p:nvGrpSpPr>
        <p:grpSpPr bwMode="auto">
          <a:xfrm>
            <a:off x="762000" y="2484437"/>
            <a:ext cx="7642225" cy="822325"/>
            <a:chOff x="528" y="726"/>
            <a:chExt cx="4814" cy="518"/>
          </a:xfrm>
        </p:grpSpPr>
        <p:sp>
          <p:nvSpPr>
            <p:cNvPr id="18" name="Text Box 4">
              <a:extLst>
                <a:ext uri="{FF2B5EF4-FFF2-40B4-BE49-F238E27FC236}">
                  <a16:creationId xmlns:a16="http://schemas.microsoft.com/office/drawing/2014/main" id="{EB6C8B90-294A-4D81-AB04-33C682131888}"/>
                </a:ext>
              </a:extLst>
            </p:cNvPr>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i="1"/>
                <a:t>IOP =</a:t>
              </a:r>
            </a:p>
          </p:txBody>
        </p:sp>
        <p:sp>
          <p:nvSpPr>
            <p:cNvPr id="19" name="Text Box 5">
              <a:extLst>
                <a:ext uri="{FF2B5EF4-FFF2-40B4-BE49-F238E27FC236}">
                  <a16:creationId xmlns:a16="http://schemas.microsoft.com/office/drawing/2014/main" id="{8EE77A8F-25A0-4BC3-ADA9-9A6453F3EB22}"/>
                </a:ext>
              </a:extLst>
            </p:cNvPr>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20000"/>
                </a:lnSpc>
              </a:pPr>
              <a:r>
                <a:rPr lang="en-US" sz="2000" b="1">
                  <a:solidFill>
                    <a:srgbClr val="0066FF"/>
                  </a:solidFill>
                </a:rPr>
                <a:t>Aqueous Formation Rate (</a:t>
              </a:r>
              <a:r>
                <a:rPr lang="en-US" sz="2000" b="1">
                  <a:solidFill>
                    <a:srgbClr val="0066FF"/>
                  </a:solidFill>
                  <a:latin typeface="Symbol" pitchFamily="18" charset="2"/>
                </a:rPr>
                <a:t>m</a:t>
              </a:r>
              <a:r>
                <a:rPr lang="en-US" sz="2000" b="1">
                  <a:solidFill>
                    <a:srgbClr val="0066FF"/>
                  </a:solidFill>
                </a:rPr>
                <a:t>L/min)</a:t>
              </a:r>
            </a:p>
            <a:p>
              <a:pPr algn="ctr" eaLnBrk="1" hangingPunct="1">
                <a:lnSpc>
                  <a:spcPct val="120000"/>
                </a:lnSpc>
              </a:pPr>
              <a:r>
                <a:rPr lang="en-US" sz="2000" b="1">
                  <a:solidFill>
                    <a:schemeClr val="accent2"/>
                  </a:solidFill>
                </a:rPr>
                <a:t>Outflow Facility (</a:t>
              </a:r>
              <a:r>
                <a:rPr lang="en-US" sz="2000" b="1">
                  <a:solidFill>
                    <a:schemeClr val="accent2"/>
                  </a:solidFill>
                  <a:latin typeface="Symbol" pitchFamily="18" charset="2"/>
                </a:rPr>
                <a:t>m</a:t>
              </a:r>
              <a:r>
                <a:rPr lang="en-US" sz="2000" b="1">
                  <a:solidFill>
                    <a:schemeClr val="accent2"/>
                  </a:solidFill>
                </a:rPr>
                <a:t>L/min/mmHg)</a:t>
              </a:r>
            </a:p>
          </p:txBody>
        </p:sp>
        <p:sp>
          <p:nvSpPr>
            <p:cNvPr id="20" name="Text Box 6">
              <a:extLst>
                <a:ext uri="{FF2B5EF4-FFF2-40B4-BE49-F238E27FC236}">
                  <a16:creationId xmlns:a16="http://schemas.microsoft.com/office/drawing/2014/main" id="{BE02B294-3AC8-46B5-BFBE-88B9C654C390}"/>
                </a:ext>
              </a:extLst>
            </p:cNvPr>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chemeClr val="accent1"/>
                  </a:solidFill>
                </a:rPr>
                <a:t>+</a:t>
              </a:r>
              <a:endParaRPr lang="en-US" sz="2000">
                <a:solidFill>
                  <a:schemeClr val="accent1"/>
                </a:solidFill>
              </a:endParaRPr>
            </a:p>
          </p:txBody>
        </p:sp>
        <p:sp>
          <p:nvSpPr>
            <p:cNvPr id="21" name="Text Box 7">
              <a:extLst>
                <a:ext uri="{FF2B5EF4-FFF2-40B4-BE49-F238E27FC236}">
                  <a16:creationId xmlns:a16="http://schemas.microsoft.com/office/drawing/2014/main" id="{6D2B51FF-A248-43FD-A0BB-2156E4B47E0D}"/>
                </a:ext>
              </a:extLst>
            </p:cNvPr>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000" b="1">
                  <a:solidFill>
                    <a:schemeClr val="accent1"/>
                  </a:solidFill>
                </a:rPr>
                <a:t>Episcleral Venous</a:t>
              </a:r>
            </a:p>
            <a:p>
              <a:pPr algn="ctr" eaLnBrk="1" hangingPunct="1">
                <a:lnSpc>
                  <a:spcPct val="90000"/>
                </a:lnSpc>
              </a:pPr>
              <a:r>
                <a:rPr lang="en-US" sz="2000" b="1">
                  <a:solidFill>
                    <a:schemeClr val="accent1"/>
                  </a:solidFill>
                </a:rPr>
                <a:t>Pressure (mmHg)</a:t>
              </a:r>
            </a:p>
          </p:txBody>
        </p:sp>
      </p:grpSp>
      <p:sp>
        <p:nvSpPr>
          <p:cNvPr id="22" name="Line 9">
            <a:extLst>
              <a:ext uri="{FF2B5EF4-FFF2-40B4-BE49-F238E27FC236}">
                <a16:creationId xmlns:a16="http://schemas.microsoft.com/office/drawing/2014/main" id="{7D776E60-F6EF-42AC-B6D3-773668A99004}"/>
              </a:ext>
            </a:extLst>
          </p:cNvPr>
          <p:cNvSpPr>
            <a:spLocks noChangeShapeType="1"/>
          </p:cNvSpPr>
          <p:nvPr/>
        </p:nvSpPr>
        <p:spPr bwMode="auto">
          <a:xfrm>
            <a:off x="1752600" y="2932112"/>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70348825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B22668-BB0F-4CA3-B3FC-32DE1590D8EF}"/>
              </a:ext>
            </a:extLst>
          </p:cNvPr>
          <p:cNvSpPr>
            <a:spLocks noGrp="1"/>
          </p:cNvSpPr>
          <p:nvPr>
            <p:ph type="sldNum" sz="quarter" idx="12"/>
          </p:nvPr>
        </p:nvSpPr>
        <p:spPr/>
        <p:txBody>
          <a:bodyPr/>
          <a:lstStyle/>
          <a:p>
            <a:fld id="{378D6DD7-914A-4B21-BDEA-354922331B71}" type="slidenum">
              <a:rPr lang="en-US" smtClean="0"/>
              <a:t>110</a:t>
            </a:fld>
            <a:endParaRPr lang="en-US"/>
          </a:p>
        </p:txBody>
      </p:sp>
      <p:sp>
        <p:nvSpPr>
          <p:cNvPr id="5" name="TextBox 4">
            <a:extLst>
              <a:ext uri="{FF2B5EF4-FFF2-40B4-BE49-F238E27FC236}">
                <a16:creationId xmlns:a16="http://schemas.microsoft.com/office/drawing/2014/main" id="{0EDF2192-DFD1-4ADE-B835-C6C686EBB796}"/>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pic>
        <p:nvPicPr>
          <p:cNvPr id="3076" name="Picture 4" descr="OPTIC NERVE &amp; ITS DISOREDERS - ppt download">
            <a:extLst>
              <a:ext uri="{FF2B5EF4-FFF2-40B4-BE49-F238E27FC236}">
                <a16:creationId xmlns:a16="http://schemas.microsoft.com/office/drawing/2014/main" id="{DF4263C3-E000-42D2-BAD8-F716920A5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40571"/>
            <a:ext cx="7467600" cy="44118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3BA9DA6-55E6-4318-9F83-BD50D4E7B04B}"/>
              </a:ext>
            </a:extLst>
          </p:cNvPr>
          <p:cNvSpPr/>
          <p:nvPr/>
        </p:nvSpPr>
        <p:spPr>
          <a:xfrm>
            <a:off x="381000" y="990600"/>
            <a:ext cx="1600200" cy="48768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FED15922-2EEE-4A53-BB06-43AE1AA5C602}"/>
              </a:ext>
            </a:extLst>
          </p:cNvPr>
          <p:cNvSpPr/>
          <p:nvPr/>
        </p:nvSpPr>
        <p:spPr>
          <a:xfrm>
            <a:off x="1262270" y="5620386"/>
            <a:ext cx="6705600" cy="381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D4833203-890D-4157-93B2-347FF5168940}"/>
              </a:ext>
            </a:extLst>
          </p:cNvPr>
          <p:cNvSpPr txBox="1"/>
          <p:nvPr/>
        </p:nvSpPr>
        <p:spPr>
          <a:xfrm>
            <a:off x="3158795" y="6096000"/>
            <a:ext cx="2826415" cy="369332"/>
          </a:xfrm>
          <a:prstGeom prst="rect">
            <a:avLst/>
          </a:prstGeom>
          <a:noFill/>
        </p:spPr>
        <p:txBody>
          <a:bodyPr wrap="none" rtlCol="0">
            <a:spAutoFit/>
          </a:bodyPr>
          <a:lstStyle/>
          <a:p>
            <a:pPr algn="ctr"/>
            <a:r>
              <a:rPr lang="en-US" dirty="0"/>
              <a:t>Optic nerve head portions</a:t>
            </a:r>
          </a:p>
        </p:txBody>
      </p:sp>
      <p:sp>
        <p:nvSpPr>
          <p:cNvPr id="6" name="Rectangle 5">
            <a:extLst>
              <a:ext uri="{FF2B5EF4-FFF2-40B4-BE49-F238E27FC236}">
                <a16:creationId xmlns:a16="http://schemas.microsoft.com/office/drawing/2014/main" id="{36A911EA-E23F-4C53-AF69-8FD6BCCC2A99}"/>
              </a:ext>
            </a:extLst>
          </p:cNvPr>
          <p:cNvSpPr/>
          <p:nvPr/>
        </p:nvSpPr>
        <p:spPr>
          <a:xfrm>
            <a:off x="1600200" y="990600"/>
            <a:ext cx="1613095" cy="9906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897293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111</a:t>
            </a:fld>
            <a:endParaRPr lang="en-US" altLang="en-US" sz="1000"/>
          </a:p>
        </p:txBody>
      </p:sp>
      <p:sp>
        <p:nvSpPr>
          <p:cNvPr id="3" name="TextBox 2"/>
          <p:cNvSpPr txBox="1"/>
          <p:nvPr/>
        </p:nvSpPr>
        <p:spPr>
          <a:xfrm>
            <a:off x="762001" y="849293"/>
            <a:ext cx="7924799" cy="3323987"/>
          </a:xfrm>
          <a:prstGeom prst="rect">
            <a:avLst/>
          </a:prstGeom>
          <a:noFill/>
        </p:spPr>
        <p:txBody>
          <a:bodyPr wrap="square" rtlCol="0">
            <a:spAutoFit/>
          </a:bodyPr>
          <a:lstStyle/>
          <a:p>
            <a:r>
              <a:rPr lang="en-US" sz="1500" i="1" dirty="0">
                <a:solidFill>
                  <a:schemeClr val="bg1">
                    <a:lumMod val="75000"/>
                  </a:schemeClr>
                </a:solidFill>
              </a:rPr>
              <a:t>The optic nerves are composed of what?</a:t>
            </a:r>
          </a:p>
          <a:p>
            <a:r>
              <a:rPr lang="en-US" sz="1500" dirty="0">
                <a:solidFill>
                  <a:schemeClr val="bg1">
                    <a:lumMod val="75000"/>
                  </a:schemeClr>
                </a:solidFill>
              </a:rPr>
              <a:t>The axons of retinal ganglion cells</a:t>
            </a:r>
          </a:p>
          <a:p>
            <a:endParaRPr lang="en-US" sz="1500" i="1" dirty="0">
              <a:solidFill>
                <a:schemeClr val="bg1">
                  <a:lumMod val="75000"/>
                </a:schemeClr>
              </a:solidFill>
            </a:endParaRPr>
          </a:p>
          <a:p>
            <a:r>
              <a:rPr lang="en-US" sz="1500" i="1" dirty="0">
                <a:solidFill>
                  <a:schemeClr val="bg1">
                    <a:lumMod val="75000"/>
                  </a:schemeClr>
                </a:solidFill>
              </a:rPr>
              <a:t>Do they synapse in the region of the optic nerve head?</a:t>
            </a:r>
          </a:p>
          <a:p>
            <a:r>
              <a:rPr lang="en-US" sz="1500" dirty="0">
                <a:solidFill>
                  <a:schemeClr val="bg1">
                    <a:lumMod val="75000"/>
                  </a:schemeClr>
                </a:solidFill>
              </a:rPr>
              <a:t>No</a:t>
            </a:r>
          </a:p>
          <a:p>
            <a:endParaRPr lang="en-US" sz="1500" dirty="0">
              <a:solidFill>
                <a:schemeClr val="bg1">
                  <a:lumMod val="75000"/>
                </a:schemeClr>
              </a:solidFill>
            </a:endParaRPr>
          </a:p>
          <a:p>
            <a:r>
              <a:rPr lang="en-US" sz="1500" i="1" dirty="0">
                <a:solidFill>
                  <a:schemeClr val="bg1">
                    <a:lumMod val="75000"/>
                  </a:schemeClr>
                </a:solidFill>
              </a:rPr>
              <a:t>Where will they synapse?</a:t>
            </a:r>
          </a:p>
          <a:p>
            <a:r>
              <a:rPr lang="en-US" sz="1500" dirty="0">
                <a:solidFill>
                  <a:schemeClr val="bg1">
                    <a:lumMod val="75000"/>
                  </a:schemeClr>
                </a:solidFill>
              </a:rPr>
              <a:t>Most will synapse in the lateral geniculate nucleus (LGN)</a:t>
            </a:r>
          </a:p>
          <a:p>
            <a:endParaRPr lang="en-US" sz="1500" dirty="0">
              <a:solidFill>
                <a:schemeClr val="bg1">
                  <a:lumMod val="75000"/>
                </a:schemeClr>
              </a:solidFill>
            </a:endParaRPr>
          </a:p>
          <a:p>
            <a:r>
              <a:rPr lang="en-US" sz="1500" i="1" dirty="0">
                <a:solidFill>
                  <a:schemeClr val="bg1">
                    <a:lumMod val="75000"/>
                  </a:schemeClr>
                </a:solidFill>
              </a:rPr>
              <a:t>Anatomically speaking, the optic nerve is considered to have four portions. What are they? </a:t>
            </a:r>
          </a:p>
          <a:p>
            <a:r>
              <a:rPr lang="en-US" sz="1500" dirty="0">
                <a:solidFill>
                  <a:schemeClr val="bg1">
                    <a:lumMod val="75000"/>
                  </a:schemeClr>
                </a:solidFill>
              </a:rPr>
              <a:t>The </a:t>
            </a:r>
            <a:r>
              <a:rPr lang="en-US" sz="1500" b="1" dirty="0">
                <a:solidFill>
                  <a:srgbClr val="0000FF"/>
                </a:solidFill>
              </a:rPr>
              <a:t>intraocular</a:t>
            </a:r>
            <a:r>
              <a:rPr lang="en-US" sz="1500" dirty="0">
                <a:solidFill>
                  <a:schemeClr val="bg1">
                    <a:lumMod val="75000"/>
                  </a:schemeClr>
                </a:solidFill>
              </a:rPr>
              <a:t>, </a:t>
            </a:r>
            <a:r>
              <a:rPr lang="en-US" sz="1500" b="1" dirty="0" err="1">
                <a:solidFill>
                  <a:schemeClr val="bg1">
                    <a:lumMod val="75000"/>
                  </a:schemeClr>
                </a:solidFill>
              </a:rPr>
              <a:t>intraorbital</a:t>
            </a:r>
            <a:r>
              <a:rPr lang="en-US" sz="1500" dirty="0">
                <a:solidFill>
                  <a:schemeClr val="bg1">
                    <a:lumMod val="75000"/>
                  </a:schemeClr>
                </a:solidFill>
              </a:rPr>
              <a:t>, </a:t>
            </a:r>
            <a:r>
              <a:rPr lang="en-US" sz="1500" b="1" dirty="0">
                <a:solidFill>
                  <a:schemeClr val="bg1">
                    <a:lumMod val="75000"/>
                  </a:schemeClr>
                </a:solidFill>
              </a:rPr>
              <a:t>intracanalicular</a:t>
            </a:r>
            <a:r>
              <a:rPr lang="en-US" sz="1500" dirty="0">
                <a:solidFill>
                  <a:schemeClr val="bg1">
                    <a:lumMod val="75000"/>
                  </a:schemeClr>
                </a:solidFill>
              </a:rPr>
              <a:t>, and </a:t>
            </a:r>
            <a:r>
              <a:rPr lang="en-US" sz="1500" b="1" dirty="0">
                <a:solidFill>
                  <a:schemeClr val="bg1">
                    <a:lumMod val="75000"/>
                  </a:schemeClr>
                </a:solidFill>
              </a:rPr>
              <a:t>intracranial</a:t>
            </a:r>
          </a:p>
          <a:p>
            <a:endParaRPr lang="en-US" sz="1500" dirty="0">
              <a:solidFill>
                <a:schemeClr val="bg1">
                  <a:lumMod val="75000"/>
                </a:schemeClr>
              </a:solidFill>
            </a:endParaRPr>
          </a:p>
          <a:p>
            <a:r>
              <a:rPr lang="en-US" sz="1500" i="1" dirty="0">
                <a:solidFill>
                  <a:schemeClr val="bg1">
                    <a:lumMod val="75000"/>
                  </a:schemeClr>
                </a:solidFill>
              </a:rPr>
              <a:t>The intraocular portion is also considered to have four portions. What are they?</a:t>
            </a:r>
          </a:p>
          <a:p>
            <a:r>
              <a:rPr lang="en-US" sz="1500" b="1" i="1" dirty="0">
                <a:solidFill>
                  <a:srgbClr val="FF0000"/>
                </a:solidFill>
              </a:rPr>
              <a:t>What is the blood supply for each?</a:t>
            </a:r>
          </a:p>
        </p:txBody>
      </p:sp>
      <p:sp>
        <p:nvSpPr>
          <p:cNvPr id="14" name="Rectangle 13">
            <a:extLst>
              <a:ext uri="{FF2B5EF4-FFF2-40B4-BE49-F238E27FC236}">
                <a16:creationId xmlns:a16="http://schemas.microsoft.com/office/drawing/2014/main" id="{D2CA90DD-3081-4224-A90E-1A80E0FEA578}"/>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Q</a:t>
            </a:r>
          </a:p>
        </p:txBody>
      </p:sp>
      <p:graphicFrame>
        <p:nvGraphicFramePr>
          <p:cNvPr id="6" name="Group 49">
            <a:extLst>
              <a:ext uri="{FF2B5EF4-FFF2-40B4-BE49-F238E27FC236}">
                <a16:creationId xmlns:a16="http://schemas.microsoft.com/office/drawing/2014/main" id="{2EE9DB4B-21C0-4838-A1F7-4C89C6806051}"/>
              </a:ext>
            </a:extLst>
          </p:cNvPr>
          <p:cNvGraphicFramePr>
            <a:graphicFrameLocks noGrp="1"/>
          </p:cNvGraphicFramePr>
          <p:nvPr>
            <p:extLst>
              <p:ext uri="{D42A27DB-BD31-4B8C-83A1-F6EECF244321}">
                <p14:modId xmlns:p14="http://schemas.microsoft.com/office/powerpoint/2010/main" val="234980625"/>
              </p:ext>
            </p:extLst>
          </p:nvPr>
        </p:nvGraphicFramePr>
        <p:xfrm>
          <a:off x="1752600" y="4267200"/>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FF0000"/>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2000" b="1" i="1" u="none" strike="noStrike" cap="none" normalizeH="0" baseline="0" dirty="0">
                          <a:ln>
                            <a:noFill/>
                          </a:ln>
                          <a:solidFill>
                            <a:srgbClr val="FF0000"/>
                          </a:solidFill>
                          <a:effectLst/>
                          <a:latin typeface="Arial" charset="0"/>
                        </a:rPr>
                        <a: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1600" b="1" i="1" u="none" strike="noStrike" cap="none" normalizeH="0" baseline="0" dirty="0">
                        <a:ln>
                          <a:noFill/>
                        </a:ln>
                        <a:solidFill>
                          <a:srgbClr val="FF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1600" b="1" i="1" u="none" strike="noStrike" cap="none" normalizeH="0" baseline="0" dirty="0">
                        <a:ln>
                          <a:noFill/>
                        </a:ln>
                        <a:solidFill>
                          <a:srgbClr val="FF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FF"/>
                          </a:solidFill>
                          <a:effectLst/>
                          <a:latin typeface="Arial" charset="0"/>
                        </a:rPr>
                        <a:t>Retrolaminar</a:t>
                      </a:r>
                      <a:endParaRPr kumimoji="0" lang="en-US" sz="1800" b="0"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1600" b="1" i="1" u="none" strike="noStrike" cap="none" normalizeH="0" baseline="0" dirty="0">
                        <a:ln>
                          <a:noFill/>
                        </a:ln>
                        <a:solidFill>
                          <a:srgbClr val="FF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13E49563-137B-432A-AA1B-9E4F576311F8}"/>
              </a:ext>
            </a:extLst>
          </p:cNvPr>
          <p:cNvSpPr txBox="1"/>
          <p:nvPr/>
        </p:nvSpPr>
        <p:spPr>
          <a:xfrm>
            <a:off x="533400" y="4887797"/>
            <a:ext cx="960519" cy="276999"/>
          </a:xfrm>
          <a:prstGeom prst="rect">
            <a:avLst/>
          </a:prstGeom>
          <a:noFill/>
        </p:spPr>
        <p:txBody>
          <a:bodyPr wrap="none" rtlCol="0">
            <a:spAutoFit/>
          </a:bodyPr>
          <a:lstStyle/>
          <a:p>
            <a:r>
              <a:rPr lang="en-US" sz="1200" i="1" dirty="0"/>
              <a:t>(innermost)</a:t>
            </a:r>
          </a:p>
        </p:txBody>
      </p:sp>
      <p:cxnSp>
        <p:nvCxnSpPr>
          <p:cNvPr id="8" name="Straight Arrow Connector 7">
            <a:extLst>
              <a:ext uri="{FF2B5EF4-FFF2-40B4-BE49-F238E27FC236}">
                <a16:creationId xmlns:a16="http://schemas.microsoft.com/office/drawing/2014/main" id="{90495DF2-9EF1-46B2-B4C6-7E77A80C0A54}"/>
              </a:ext>
            </a:extLst>
          </p:cNvPr>
          <p:cNvCxnSpPr/>
          <p:nvPr/>
        </p:nvCxnSpPr>
        <p:spPr>
          <a:xfrm>
            <a:off x="1447800" y="5026296"/>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7C6C571-4EB5-4D91-AA18-C046D139D1C7}"/>
              </a:ext>
            </a:extLst>
          </p:cNvPr>
          <p:cNvSpPr txBox="1"/>
          <p:nvPr/>
        </p:nvSpPr>
        <p:spPr>
          <a:xfrm>
            <a:off x="533400" y="6243854"/>
            <a:ext cx="970137" cy="276999"/>
          </a:xfrm>
          <a:prstGeom prst="rect">
            <a:avLst/>
          </a:prstGeom>
          <a:noFill/>
        </p:spPr>
        <p:txBody>
          <a:bodyPr wrap="none" rtlCol="0">
            <a:spAutoFit/>
          </a:bodyPr>
          <a:lstStyle/>
          <a:p>
            <a:r>
              <a:rPr lang="en-US" sz="1200" i="1" dirty="0"/>
              <a:t>(outermost)</a:t>
            </a:r>
          </a:p>
        </p:txBody>
      </p:sp>
      <p:cxnSp>
        <p:nvCxnSpPr>
          <p:cNvPr id="10" name="Straight Arrow Connector 9">
            <a:extLst>
              <a:ext uri="{FF2B5EF4-FFF2-40B4-BE49-F238E27FC236}">
                <a16:creationId xmlns:a16="http://schemas.microsoft.com/office/drawing/2014/main" id="{FA6F06D6-3D3C-48EF-B1D7-C272B6C53BD7}"/>
              </a:ext>
            </a:extLst>
          </p:cNvPr>
          <p:cNvCxnSpPr/>
          <p:nvPr/>
        </p:nvCxnSpPr>
        <p:spPr>
          <a:xfrm>
            <a:off x="1447800" y="6382353"/>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17E527C-4A34-49E0-83C9-841417B13EF2}"/>
              </a:ext>
            </a:extLst>
          </p:cNvPr>
          <p:cNvCxnSpPr>
            <a:stCxn id="7" idx="2"/>
            <a:endCxn id="9" idx="0"/>
          </p:cNvCxnSpPr>
          <p:nvPr/>
        </p:nvCxnSpPr>
        <p:spPr>
          <a:xfrm>
            <a:off x="1013660" y="5164796"/>
            <a:ext cx="4809" cy="107905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72A4846E-FAC4-4C55-86FE-D20211904F2C}"/>
              </a:ext>
            </a:extLst>
          </p:cNvPr>
          <p:cNvSpPr/>
          <p:nvPr/>
        </p:nvSpPr>
        <p:spPr>
          <a:xfrm>
            <a:off x="1143000" y="3048000"/>
            <a:ext cx="1219200" cy="4837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0C922E8-D65B-4626-B030-B2A968674B9A}"/>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196743899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112</a:t>
            </a:fld>
            <a:endParaRPr lang="en-US" altLang="en-US" sz="1000"/>
          </a:p>
        </p:txBody>
      </p:sp>
      <p:sp>
        <p:nvSpPr>
          <p:cNvPr id="14" name="Rectangle 13">
            <a:extLst>
              <a:ext uri="{FF2B5EF4-FFF2-40B4-BE49-F238E27FC236}">
                <a16:creationId xmlns:a16="http://schemas.microsoft.com/office/drawing/2014/main" id="{D2CA90DD-3081-4224-A90E-1A80E0FEA578}"/>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Q/A</a:t>
            </a:r>
          </a:p>
        </p:txBody>
      </p:sp>
      <p:graphicFrame>
        <p:nvGraphicFramePr>
          <p:cNvPr id="6" name="Group 49">
            <a:extLst>
              <a:ext uri="{FF2B5EF4-FFF2-40B4-BE49-F238E27FC236}">
                <a16:creationId xmlns:a16="http://schemas.microsoft.com/office/drawing/2014/main" id="{2EE9DB4B-21C0-4838-A1F7-4C89C6806051}"/>
              </a:ext>
            </a:extLst>
          </p:cNvPr>
          <p:cNvGraphicFramePr>
            <a:graphicFrameLocks noGrp="1"/>
          </p:cNvGraphicFramePr>
          <p:nvPr>
            <p:extLst>
              <p:ext uri="{D42A27DB-BD31-4B8C-83A1-F6EECF244321}">
                <p14:modId xmlns:p14="http://schemas.microsoft.com/office/powerpoint/2010/main" val="2315244435"/>
              </p:ext>
            </p:extLst>
          </p:nvPr>
        </p:nvGraphicFramePr>
        <p:xfrm>
          <a:off x="1752600" y="4267200"/>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FF0000"/>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2000" b="1" i="1" u="none" strike="noStrike" cap="none" normalizeH="0" baseline="0" dirty="0">
                          <a:ln>
                            <a:noFill/>
                          </a:ln>
                          <a:solidFill>
                            <a:srgbClr val="FF0000"/>
                          </a:solidFill>
                          <a:effectLst/>
                          <a:latin typeface="Arial" charset="0"/>
                        </a:rPr>
                        <a: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1600" b="0" i="0" u="none" strike="noStrike" cap="none" normalizeH="0" baseline="0" dirty="0">
                        <a:ln>
                          <a:noFill/>
                        </a:ln>
                        <a:solidFill>
                          <a:srgbClr val="FF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FF"/>
                          </a:solidFill>
                          <a:effectLst/>
                          <a:latin typeface="Arial" charset="0"/>
                        </a:rPr>
                        <a:t>Retrolaminar</a:t>
                      </a:r>
                      <a:endParaRPr kumimoji="0" lang="en-US" sz="1800" b="0"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1600" b="0" i="0" u="none" strike="noStrike" cap="none" normalizeH="0" baseline="0" dirty="0">
                        <a:ln>
                          <a:noFill/>
                        </a:ln>
                        <a:solidFill>
                          <a:srgbClr val="FF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13E49563-137B-432A-AA1B-9E4F576311F8}"/>
              </a:ext>
            </a:extLst>
          </p:cNvPr>
          <p:cNvSpPr txBox="1"/>
          <p:nvPr/>
        </p:nvSpPr>
        <p:spPr>
          <a:xfrm>
            <a:off x="533400" y="4887797"/>
            <a:ext cx="960519" cy="276999"/>
          </a:xfrm>
          <a:prstGeom prst="rect">
            <a:avLst/>
          </a:prstGeom>
          <a:noFill/>
        </p:spPr>
        <p:txBody>
          <a:bodyPr wrap="none" rtlCol="0">
            <a:spAutoFit/>
          </a:bodyPr>
          <a:lstStyle/>
          <a:p>
            <a:r>
              <a:rPr lang="en-US" sz="1200" i="1" dirty="0"/>
              <a:t>(innermost)</a:t>
            </a:r>
          </a:p>
        </p:txBody>
      </p:sp>
      <p:cxnSp>
        <p:nvCxnSpPr>
          <p:cNvPr id="8" name="Straight Arrow Connector 7">
            <a:extLst>
              <a:ext uri="{FF2B5EF4-FFF2-40B4-BE49-F238E27FC236}">
                <a16:creationId xmlns:a16="http://schemas.microsoft.com/office/drawing/2014/main" id="{90495DF2-9EF1-46B2-B4C6-7E77A80C0A54}"/>
              </a:ext>
            </a:extLst>
          </p:cNvPr>
          <p:cNvCxnSpPr/>
          <p:nvPr/>
        </p:nvCxnSpPr>
        <p:spPr>
          <a:xfrm>
            <a:off x="1447800" y="5026296"/>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7C6C571-4EB5-4D91-AA18-C046D139D1C7}"/>
              </a:ext>
            </a:extLst>
          </p:cNvPr>
          <p:cNvSpPr txBox="1"/>
          <p:nvPr/>
        </p:nvSpPr>
        <p:spPr>
          <a:xfrm>
            <a:off x="533400" y="6243854"/>
            <a:ext cx="970137" cy="276999"/>
          </a:xfrm>
          <a:prstGeom prst="rect">
            <a:avLst/>
          </a:prstGeom>
          <a:noFill/>
        </p:spPr>
        <p:txBody>
          <a:bodyPr wrap="none" rtlCol="0">
            <a:spAutoFit/>
          </a:bodyPr>
          <a:lstStyle/>
          <a:p>
            <a:r>
              <a:rPr lang="en-US" sz="1200" i="1" dirty="0"/>
              <a:t>(outermost)</a:t>
            </a:r>
          </a:p>
        </p:txBody>
      </p:sp>
      <p:cxnSp>
        <p:nvCxnSpPr>
          <p:cNvPr id="10" name="Straight Arrow Connector 9">
            <a:extLst>
              <a:ext uri="{FF2B5EF4-FFF2-40B4-BE49-F238E27FC236}">
                <a16:creationId xmlns:a16="http://schemas.microsoft.com/office/drawing/2014/main" id="{FA6F06D6-3D3C-48EF-B1D7-C272B6C53BD7}"/>
              </a:ext>
            </a:extLst>
          </p:cNvPr>
          <p:cNvCxnSpPr/>
          <p:nvPr/>
        </p:nvCxnSpPr>
        <p:spPr>
          <a:xfrm>
            <a:off x="1447800" y="6382353"/>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17E527C-4A34-49E0-83C9-841417B13EF2}"/>
              </a:ext>
            </a:extLst>
          </p:cNvPr>
          <p:cNvCxnSpPr>
            <a:stCxn id="7" idx="2"/>
            <a:endCxn id="9" idx="0"/>
          </p:cNvCxnSpPr>
          <p:nvPr/>
        </p:nvCxnSpPr>
        <p:spPr>
          <a:xfrm>
            <a:off x="1013660" y="5164796"/>
            <a:ext cx="4809" cy="107905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C89B604-1D9D-443B-916D-C36637CCC987}"/>
              </a:ext>
            </a:extLst>
          </p:cNvPr>
          <p:cNvSpPr txBox="1"/>
          <p:nvPr/>
        </p:nvSpPr>
        <p:spPr>
          <a:xfrm>
            <a:off x="762001" y="849293"/>
            <a:ext cx="7924799" cy="3323987"/>
          </a:xfrm>
          <a:prstGeom prst="rect">
            <a:avLst/>
          </a:prstGeom>
          <a:noFill/>
        </p:spPr>
        <p:txBody>
          <a:bodyPr wrap="square" rtlCol="0">
            <a:spAutoFit/>
          </a:bodyPr>
          <a:lstStyle/>
          <a:p>
            <a:r>
              <a:rPr lang="en-US" sz="1500" i="1" dirty="0">
                <a:solidFill>
                  <a:schemeClr val="bg1">
                    <a:lumMod val="75000"/>
                  </a:schemeClr>
                </a:solidFill>
              </a:rPr>
              <a:t>The optic nerves are composed of what?</a:t>
            </a:r>
          </a:p>
          <a:p>
            <a:r>
              <a:rPr lang="en-US" sz="1500" dirty="0">
                <a:solidFill>
                  <a:schemeClr val="bg1">
                    <a:lumMod val="75000"/>
                  </a:schemeClr>
                </a:solidFill>
              </a:rPr>
              <a:t>The axons of retinal ganglion cells</a:t>
            </a:r>
          </a:p>
          <a:p>
            <a:endParaRPr lang="en-US" sz="1500" i="1" dirty="0">
              <a:solidFill>
                <a:schemeClr val="bg1">
                  <a:lumMod val="75000"/>
                </a:schemeClr>
              </a:solidFill>
            </a:endParaRPr>
          </a:p>
          <a:p>
            <a:r>
              <a:rPr lang="en-US" sz="1500" i="1" dirty="0">
                <a:solidFill>
                  <a:schemeClr val="bg1">
                    <a:lumMod val="75000"/>
                  </a:schemeClr>
                </a:solidFill>
              </a:rPr>
              <a:t>Do they synapse in the region of the optic nerve head?</a:t>
            </a:r>
          </a:p>
          <a:p>
            <a:r>
              <a:rPr lang="en-US" sz="1500" dirty="0">
                <a:solidFill>
                  <a:schemeClr val="bg1">
                    <a:lumMod val="75000"/>
                  </a:schemeClr>
                </a:solidFill>
              </a:rPr>
              <a:t>No</a:t>
            </a:r>
          </a:p>
          <a:p>
            <a:endParaRPr lang="en-US" sz="1500" dirty="0">
              <a:solidFill>
                <a:schemeClr val="bg1">
                  <a:lumMod val="75000"/>
                </a:schemeClr>
              </a:solidFill>
            </a:endParaRPr>
          </a:p>
          <a:p>
            <a:r>
              <a:rPr lang="en-US" sz="1500" i="1" dirty="0">
                <a:solidFill>
                  <a:schemeClr val="bg1">
                    <a:lumMod val="75000"/>
                  </a:schemeClr>
                </a:solidFill>
              </a:rPr>
              <a:t>Where will they synapse?</a:t>
            </a:r>
          </a:p>
          <a:p>
            <a:r>
              <a:rPr lang="en-US" sz="1500" dirty="0">
                <a:solidFill>
                  <a:schemeClr val="bg1">
                    <a:lumMod val="75000"/>
                  </a:schemeClr>
                </a:solidFill>
              </a:rPr>
              <a:t>Most will synapse in the lateral geniculate nucleus (LGN)</a:t>
            </a:r>
          </a:p>
          <a:p>
            <a:endParaRPr lang="en-US" sz="1500" dirty="0">
              <a:solidFill>
                <a:schemeClr val="bg1">
                  <a:lumMod val="75000"/>
                </a:schemeClr>
              </a:solidFill>
            </a:endParaRPr>
          </a:p>
          <a:p>
            <a:r>
              <a:rPr lang="en-US" sz="1500" i="1" dirty="0">
                <a:solidFill>
                  <a:schemeClr val="bg1">
                    <a:lumMod val="75000"/>
                  </a:schemeClr>
                </a:solidFill>
              </a:rPr>
              <a:t>Anatomically speaking, the optic nerve is considered to have four portions. What are they? </a:t>
            </a:r>
          </a:p>
          <a:p>
            <a:r>
              <a:rPr lang="en-US" sz="1500" dirty="0">
                <a:solidFill>
                  <a:schemeClr val="bg1">
                    <a:lumMod val="75000"/>
                  </a:schemeClr>
                </a:solidFill>
              </a:rPr>
              <a:t>The </a:t>
            </a:r>
            <a:r>
              <a:rPr lang="en-US" sz="1500" b="1" dirty="0">
                <a:solidFill>
                  <a:srgbClr val="0000FF"/>
                </a:solidFill>
              </a:rPr>
              <a:t>intraocular</a:t>
            </a:r>
            <a:r>
              <a:rPr lang="en-US" sz="1500" dirty="0">
                <a:solidFill>
                  <a:schemeClr val="bg1">
                    <a:lumMod val="75000"/>
                  </a:schemeClr>
                </a:solidFill>
              </a:rPr>
              <a:t>, </a:t>
            </a:r>
            <a:r>
              <a:rPr lang="en-US" sz="1500" b="1" dirty="0" err="1">
                <a:solidFill>
                  <a:schemeClr val="bg1">
                    <a:lumMod val="75000"/>
                  </a:schemeClr>
                </a:solidFill>
              </a:rPr>
              <a:t>intraorbital</a:t>
            </a:r>
            <a:r>
              <a:rPr lang="en-US" sz="1500" dirty="0">
                <a:solidFill>
                  <a:schemeClr val="bg1">
                    <a:lumMod val="75000"/>
                  </a:schemeClr>
                </a:solidFill>
              </a:rPr>
              <a:t>, </a:t>
            </a:r>
            <a:r>
              <a:rPr lang="en-US" sz="1500" b="1" dirty="0">
                <a:solidFill>
                  <a:schemeClr val="bg1">
                    <a:lumMod val="75000"/>
                  </a:schemeClr>
                </a:solidFill>
              </a:rPr>
              <a:t>intracanalicular</a:t>
            </a:r>
            <a:r>
              <a:rPr lang="en-US" sz="1500" dirty="0">
                <a:solidFill>
                  <a:schemeClr val="bg1">
                    <a:lumMod val="75000"/>
                  </a:schemeClr>
                </a:solidFill>
              </a:rPr>
              <a:t>, and </a:t>
            </a:r>
            <a:r>
              <a:rPr lang="en-US" sz="1500" b="1" dirty="0">
                <a:solidFill>
                  <a:schemeClr val="bg1">
                    <a:lumMod val="75000"/>
                  </a:schemeClr>
                </a:solidFill>
              </a:rPr>
              <a:t>intracranial</a:t>
            </a:r>
          </a:p>
          <a:p>
            <a:endParaRPr lang="en-US" sz="1500" dirty="0">
              <a:solidFill>
                <a:schemeClr val="bg1">
                  <a:lumMod val="75000"/>
                </a:schemeClr>
              </a:solidFill>
            </a:endParaRPr>
          </a:p>
          <a:p>
            <a:r>
              <a:rPr lang="en-US" sz="1500" i="1" dirty="0">
                <a:solidFill>
                  <a:schemeClr val="bg1">
                    <a:lumMod val="75000"/>
                  </a:schemeClr>
                </a:solidFill>
              </a:rPr>
              <a:t>The intraocular portion is also considered to have four portions. What are they?</a:t>
            </a:r>
          </a:p>
          <a:p>
            <a:r>
              <a:rPr lang="en-US" sz="1500" b="1" i="1" dirty="0">
                <a:solidFill>
                  <a:srgbClr val="FF0000"/>
                </a:solidFill>
              </a:rPr>
              <a:t>What is the blood supply for each?</a:t>
            </a:r>
          </a:p>
        </p:txBody>
      </p:sp>
      <p:sp>
        <p:nvSpPr>
          <p:cNvPr id="15" name="Oval 14">
            <a:extLst>
              <a:ext uri="{FF2B5EF4-FFF2-40B4-BE49-F238E27FC236}">
                <a16:creationId xmlns:a16="http://schemas.microsoft.com/office/drawing/2014/main" id="{B4238D1E-E589-4988-850F-D0AE29353985}"/>
              </a:ext>
            </a:extLst>
          </p:cNvPr>
          <p:cNvSpPr/>
          <p:nvPr/>
        </p:nvSpPr>
        <p:spPr>
          <a:xfrm>
            <a:off x="1143000" y="3048000"/>
            <a:ext cx="1219200" cy="4837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B174BA8-9528-46B0-9E01-5834D948F498}"/>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128716781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113</a:t>
            </a:fld>
            <a:endParaRPr lang="en-US" altLang="en-US" sz="1000"/>
          </a:p>
        </p:txBody>
      </p:sp>
      <p:sp>
        <p:nvSpPr>
          <p:cNvPr id="14" name="Rectangle 13">
            <a:extLst>
              <a:ext uri="{FF2B5EF4-FFF2-40B4-BE49-F238E27FC236}">
                <a16:creationId xmlns:a16="http://schemas.microsoft.com/office/drawing/2014/main" id="{D2CA90DD-3081-4224-A90E-1A80E0FEA578}"/>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Q/A</a:t>
            </a:r>
          </a:p>
        </p:txBody>
      </p:sp>
      <p:graphicFrame>
        <p:nvGraphicFramePr>
          <p:cNvPr id="6" name="Group 49">
            <a:extLst>
              <a:ext uri="{FF2B5EF4-FFF2-40B4-BE49-F238E27FC236}">
                <a16:creationId xmlns:a16="http://schemas.microsoft.com/office/drawing/2014/main" id="{2EE9DB4B-21C0-4838-A1F7-4C89C6806051}"/>
              </a:ext>
            </a:extLst>
          </p:cNvPr>
          <p:cNvGraphicFramePr>
            <a:graphicFrameLocks noGrp="1"/>
          </p:cNvGraphicFramePr>
          <p:nvPr>
            <p:extLst>
              <p:ext uri="{D42A27DB-BD31-4B8C-83A1-F6EECF244321}">
                <p14:modId xmlns:p14="http://schemas.microsoft.com/office/powerpoint/2010/main" val="1141345836"/>
              </p:ext>
            </p:extLst>
          </p:nvPr>
        </p:nvGraphicFramePr>
        <p:xfrm>
          <a:off x="1752600" y="4267200"/>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FF0000"/>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2000" b="1" i="1" u="none" strike="noStrike" cap="none" normalizeH="0" baseline="0" dirty="0">
                          <a:ln>
                            <a:noFill/>
                          </a:ln>
                          <a:solidFill>
                            <a:srgbClr val="FF0000"/>
                          </a:solidFill>
                          <a:effectLst/>
                          <a:latin typeface="Arial" charset="0"/>
                        </a:rPr>
                        <a: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FF"/>
                          </a:solidFill>
                          <a:effectLst/>
                          <a:latin typeface="Arial" charset="0"/>
                        </a:rPr>
                        <a:t>Retrolaminar</a:t>
                      </a:r>
                      <a:endParaRPr kumimoji="0" lang="en-US" sz="1800" b="0"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endParaRPr kumimoji="0" lang="en-US" sz="1600" b="0" i="0" u="none" strike="noStrike" cap="none" normalizeH="0" baseline="0" dirty="0">
                        <a:ln>
                          <a:noFill/>
                        </a:ln>
                        <a:solidFill>
                          <a:srgbClr val="FF0000"/>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13E49563-137B-432A-AA1B-9E4F576311F8}"/>
              </a:ext>
            </a:extLst>
          </p:cNvPr>
          <p:cNvSpPr txBox="1"/>
          <p:nvPr/>
        </p:nvSpPr>
        <p:spPr>
          <a:xfrm>
            <a:off x="533400" y="4887797"/>
            <a:ext cx="960519" cy="276999"/>
          </a:xfrm>
          <a:prstGeom prst="rect">
            <a:avLst/>
          </a:prstGeom>
          <a:noFill/>
        </p:spPr>
        <p:txBody>
          <a:bodyPr wrap="none" rtlCol="0">
            <a:spAutoFit/>
          </a:bodyPr>
          <a:lstStyle/>
          <a:p>
            <a:r>
              <a:rPr lang="en-US" sz="1200" i="1" dirty="0"/>
              <a:t>(innermost)</a:t>
            </a:r>
          </a:p>
        </p:txBody>
      </p:sp>
      <p:cxnSp>
        <p:nvCxnSpPr>
          <p:cNvPr id="8" name="Straight Arrow Connector 7">
            <a:extLst>
              <a:ext uri="{FF2B5EF4-FFF2-40B4-BE49-F238E27FC236}">
                <a16:creationId xmlns:a16="http://schemas.microsoft.com/office/drawing/2014/main" id="{90495DF2-9EF1-46B2-B4C6-7E77A80C0A54}"/>
              </a:ext>
            </a:extLst>
          </p:cNvPr>
          <p:cNvCxnSpPr/>
          <p:nvPr/>
        </p:nvCxnSpPr>
        <p:spPr>
          <a:xfrm>
            <a:off x="1447800" y="5026296"/>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7C6C571-4EB5-4D91-AA18-C046D139D1C7}"/>
              </a:ext>
            </a:extLst>
          </p:cNvPr>
          <p:cNvSpPr txBox="1"/>
          <p:nvPr/>
        </p:nvSpPr>
        <p:spPr>
          <a:xfrm>
            <a:off x="533400" y="6243854"/>
            <a:ext cx="970137" cy="276999"/>
          </a:xfrm>
          <a:prstGeom prst="rect">
            <a:avLst/>
          </a:prstGeom>
          <a:noFill/>
        </p:spPr>
        <p:txBody>
          <a:bodyPr wrap="none" rtlCol="0">
            <a:spAutoFit/>
          </a:bodyPr>
          <a:lstStyle/>
          <a:p>
            <a:r>
              <a:rPr lang="en-US" sz="1200" i="1" dirty="0"/>
              <a:t>(outermost)</a:t>
            </a:r>
          </a:p>
        </p:txBody>
      </p:sp>
      <p:cxnSp>
        <p:nvCxnSpPr>
          <p:cNvPr id="10" name="Straight Arrow Connector 9">
            <a:extLst>
              <a:ext uri="{FF2B5EF4-FFF2-40B4-BE49-F238E27FC236}">
                <a16:creationId xmlns:a16="http://schemas.microsoft.com/office/drawing/2014/main" id="{FA6F06D6-3D3C-48EF-B1D7-C272B6C53BD7}"/>
              </a:ext>
            </a:extLst>
          </p:cNvPr>
          <p:cNvCxnSpPr/>
          <p:nvPr/>
        </p:nvCxnSpPr>
        <p:spPr>
          <a:xfrm>
            <a:off x="1447800" y="6382353"/>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17E527C-4A34-49E0-83C9-841417B13EF2}"/>
              </a:ext>
            </a:extLst>
          </p:cNvPr>
          <p:cNvCxnSpPr>
            <a:stCxn id="7" idx="2"/>
            <a:endCxn id="9" idx="0"/>
          </p:cNvCxnSpPr>
          <p:nvPr/>
        </p:nvCxnSpPr>
        <p:spPr>
          <a:xfrm>
            <a:off x="1013660" y="5164796"/>
            <a:ext cx="4809" cy="107905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F48B674-1E1B-4B7F-9D63-987EF1D4ECF5}"/>
              </a:ext>
            </a:extLst>
          </p:cNvPr>
          <p:cNvSpPr txBox="1"/>
          <p:nvPr/>
        </p:nvSpPr>
        <p:spPr>
          <a:xfrm>
            <a:off x="762001" y="849293"/>
            <a:ext cx="7924799" cy="3323987"/>
          </a:xfrm>
          <a:prstGeom prst="rect">
            <a:avLst/>
          </a:prstGeom>
          <a:noFill/>
        </p:spPr>
        <p:txBody>
          <a:bodyPr wrap="square" rtlCol="0">
            <a:spAutoFit/>
          </a:bodyPr>
          <a:lstStyle/>
          <a:p>
            <a:r>
              <a:rPr lang="en-US" sz="1500" i="1" dirty="0">
                <a:solidFill>
                  <a:schemeClr val="bg1">
                    <a:lumMod val="75000"/>
                  </a:schemeClr>
                </a:solidFill>
              </a:rPr>
              <a:t>The optic nerves are composed of what?</a:t>
            </a:r>
          </a:p>
          <a:p>
            <a:r>
              <a:rPr lang="en-US" sz="1500" dirty="0">
                <a:solidFill>
                  <a:schemeClr val="bg1">
                    <a:lumMod val="75000"/>
                  </a:schemeClr>
                </a:solidFill>
              </a:rPr>
              <a:t>The axons of retinal ganglion cells</a:t>
            </a:r>
          </a:p>
          <a:p>
            <a:endParaRPr lang="en-US" sz="1500" i="1" dirty="0">
              <a:solidFill>
                <a:schemeClr val="bg1">
                  <a:lumMod val="75000"/>
                </a:schemeClr>
              </a:solidFill>
            </a:endParaRPr>
          </a:p>
          <a:p>
            <a:r>
              <a:rPr lang="en-US" sz="1500" i="1" dirty="0">
                <a:solidFill>
                  <a:schemeClr val="bg1">
                    <a:lumMod val="75000"/>
                  </a:schemeClr>
                </a:solidFill>
              </a:rPr>
              <a:t>Do they synapse in the region of the optic nerve head?</a:t>
            </a:r>
          </a:p>
          <a:p>
            <a:r>
              <a:rPr lang="en-US" sz="1500" dirty="0">
                <a:solidFill>
                  <a:schemeClr val="bg1">
                    <a:lumMod val="75000"/>
                  </a:schemeClr>
                </a:solidFill>
              </a:rPr>
              <a:t>No</a:t>
            </a:r>
          </a:p>
          <a:p>
            <a:endParaRPr lang="en-US" sz="1500" dirty="0">
              <a:solidFill>
                <a:schemeClr val="bg1">
                  <a:lumMod val="75000"/>
                </a:schemeClr>
              </a:solidFill>
            </a:endParaRPr>
          </a:p>
          <a:p>
            <a:r>
              <a:rPr lang="en-US" sz="1500" i="1" dirty="0">
                <a:solidFill>
                  <a:schemeClr val="bg1">
                    <a:lumMod val="75000"/>
                  </a:schemeClr>
                </a:solidFill>
              </a:rPr>
              <a:t>Where will they synapse?</a:t>
            </a:r>
          </a:p>
          <a:p>
            <a:r>
              <a:rPr lang="en-US" sz="1500" dirty="0">
                <a:solidFill>
                  <a:schemeClr val="bg1">
                    <a:lumMod val="75000"/>
                  </a:schemeClr>
                </a:solidFill>
              </a:rPr>
              <a:t>Most will synapse in the lateral geniculate nucleus (LGN)</a:t>
            </a:r>
          </a:p>
          <a:p>
            <a:endParaRPr lang="en-US" sz="1500" dirty="0">
              <a:solidFill>
                <a:schemeClr val="bg1">
                  <a:lumMod val="75000"/>
                </a:schemeClr>
              </a:solidFill>
            </a:endParaRPr>
          </a:p>
          <a:p>
            <a:r>
              <a:rPr lang="en-US" sz="1500" i="1" dirty="0">
                <a:solidFill>
                  <a:schemeClr val="bg1">
                    <a:lumMod val="75000"/>
                  </a:schemeClr>
                </a:solidFill>
              </a:rPr>
              <a:t>Anatomically speaking, the optic nerve is considered to have four portions. What are they? </a:t>
            </a:r>
          </a:p>
          <a:p>
            <a:r>
              <a:rPr lang="en-US" sz="1500" dirty="0">
                <a:solidFill>
                  <a:schemeClr val="bg1">
                    <a:lumMod val="75000"/>
                  </a:schemeClr>
                </a:solidFill>
              </a:rPr>
              <a:t>The </a:t>
            </a:r>
            <a:r>
              <a:rPr lang="en-US" sz="1500" b="1" dirty="0">
                <a:solidFill>
                  <a:srgbClr val="0000FF"/>
                </a:solidFill>
              </a:rPr>
              <a:t>intraocular</a:t>
            </a:r>
            <a:r>
              <a:rPr lang="en-US" sz="1500" dirty="0">
                <a:solidFill>
                  <a:schemeClr val="bg1">
                    <a:lumMod val="75000"/>
                  </a:schemeClr>
                </a:solidFill>
              </a:rPr>
              <a:t>, </a:t>
            </a:r>
            <a:r>
              <a:rPr lang="en-US" sz="1500" b="1" dirty="0" err="1">
                <a:solidFill>
                  <a:schemeClr val="bg1">
                    <a:lumMod val="75000"/>
                  </a:schemeClr>
                </a:solidFill>
              </a:rPr>
              <a:t>intraorbital</a:t>
            </a:r>
            <a:r>
              <a:rPr lang="en-US" sz="1500" dirty="0">
                <a:solidFill>
                  <a:schemeClr val="bg1">
                    <a:lumMod val="75000"/>
                  </a:schemeClr>
                </a:solidFill>
              </a:rPr>
              <a:t>, </a:t>
            </a:r>
            <a:r>
              <a:rPr lang="en-US" sz="1500" b="1" dirty="0">
                <a:solidFill>
                  <a:schemeClr val="bg1">
                    <a:lumMod val="75000"/>
                  </a:schemeClr>
                </a:solidFill>
              </a:rPr>
              <a:t>intracanalicular</a:t>
            </a:r>
            <a:r>
              <a:rPr lang="en-US" sz="1500" dirty="0">
                <a:solidFill>
                  <a:schemeClr val="bg1">
                    <a:lumMod val="75000"/>
                  </a:schemeClr>
                </a:solidFill>
              </a:rPr>
              <a:t>, and </a:t>
            </a:r>
            <a:r>
              <a:rPr lang="en-US" sz="1500" b="1" dirty="0">
                <a:solidFill>
                  <a:schemeClr val="bg1">
                    <a:lumMod val="75000"/>
                  </a:schemeClr>
                </a:solidFill>
              </a:rPr>
              <a:t>intracranial</a:t>
            </a:r>
          </a:p>
          <a:p>
            <a:endParaRPr lang="en-US" sz="1500" dirty="0">
              <a:solidFill>
                <a:schemeClr val="bg1">
                  <a:lumMod val="75000"/>
                </a:schemeClr>
              </a:solidFill>
            </a:endParaRPr>
          </a:p>
          <a:p>
            <a:r>
              <a:rPr lang="en-US" sz="1500" i="1" dirty="0">
                <a:solidFill>
                  <a:schemeClr val="bg1">
                    <a:lumMod val="75000"/>
                  </a:schemeClr>
                </a:solidFill>
              </a:rPr>
              <a:t>The intraocular portion is also considered to have four portions. What are they?</a:t>
            </a:r>
          </a:p>
          <a:p>
            <a:r>
              <a:rPr lang="en-US" sz="1500" b="1" i="1" dirty="0">
                <a:solidFill>
                  <a:srgbClr val="FF0000"/>
                </a:solidFill>
              </a:rPr>
              <a:t>What is the blood supply for each?</a:t>
            </a:r>
          </a:p>
        </p:txBody>
      </p:sp>
      <p:sp>
        <p:nvSpPr>
          <p:cNvPr id="15" name="Oval 14">
            <a:extLst>
              <a:ext uri="{FF2B5EF4-FFF2-40B4-BE49-F238E27FC236}">
                <a16:creationId xmlns:a16="http://schemas.microsoft.com/office/drawing/2014/main" id="{545F89A8-DE73-4A9D-8C54-18F464771CBA}"/>
              </a:ext>
            </a:extLst>
          </p:cNvPr>
          <p:cNvSpPr/>
          <p:nvPr/>
        </p:nvSpPr>
        <p:spPr>
          <a:xfrm>
            <a:off x="1143000" y="3048000"/>
            <a:ext cx="1219200" cy="4837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AEDC7E8-C375-462A-A4AC-A56657DB15C5}"/>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45127630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114</a:t>
            </a:fld>
            <a:endParaRPr lang="en-US" altLang="en-US" sz="1000"/>
          </a:p>
        </p:txBody>
      </p:sp>
      <p:sp>
        <p:nvSpPr>
          <p:cNvPr id="14" name="Rectangle 13">
            <a:extLst>
              <a:ext uri="{FF2B5EF4-FFF2-40B4-BE49-F238E27FC236}">
                <a16:creationId xmlns:a16="http://schemas.microsoft.com/office/drawing/2014/main" id="{D2CA90DD-3081-4224-A90E-1A80E0FEA578}"/>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Q/A</a:t>
            </a:r>
          </a:p>
        </p:txBody>
      </p:sp>
      <p:graphicFrame>
        <p:nvGraphicFramePr>
          <p:cNvPr id="6" name="Group 49">
            <a:extLst>
              <a:ext uri="{FF2B5EF4-FFF2-40B4-BE49-F238E27FC236}">
                <a16:creationId xmlns:a16="http://schemas.microsoft.com/office/drawing/2014/main" id="{2EE9DB4B-21C0-4838-A1F7-4C89C6806051}"/>
              </a:ext>
            </a:extLst>
          </p:cNvPr>
          <p:cNvGraphicFramePr>
            <a:graphicFrameLocks noGrp="1"/>
          </p:cNvGraphicFramePr>
          <p:nvPr>
            <p:extLst>
              <p:ext uri="{D42A27DB-BD31-4B8C-83A1-F6EECF244321}">
                <p14:modId xmlns:p14="http://schemas.microsoft.com/office/powerpoint/2010/main" val="2795526882"/>
              </p:ext>
            </p:extLst>
          </p:nvPr>
        </p:nvGraphicFramePr>
        <p:xfrm>
          <a:off x="1752600" y="4267200"/>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FF0000"/>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Arterial circle of </a:t>
                      </a:r>
                      <a:r>
                        <a:rPr kumimoji="0" lang="en-US" sz="1600" b="0" i="0" u="none" strike="noStrike" cap="none" normalizeH="0" baseline="0" dirty="0" err="1">
                          <a:ln>
                            <a:noFill/>
                          </a:ln>
                          <a:solidFill>
                            <a:srgbClr val="FF0000"/>
                          </a:solidFill>
                          <a:effectLst/>
                          <a:latin typeface="Arial" charset="0"/>
                        </a:rPr>
                        <a:t>Zinn</a:t>
                      </a:r>
                      <a:r>
                        <a:rPr kumimoji="0" lang="en-US" sz="1600" b="0" i="0" u="none" strike="noStrike" cap="none" normalizeH="0" baseline="0" dirty="0">
                          <a:ln>
                            <a:noFill/>
                          </a:ln>
                          <a:solidFill>
                            <a:srgbClr val="FF0000"/>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FF"/>
                          </a:solidFill>
                          <a:effectLst/>
                          <a:latin typeface="Arial" charset="0"/>
                        </a:rPr>
                        <a:t>Retrolaminar</a:t>
                      </a:r>
                      <a:endParaRPr kumimoji="0" lang="en-US" sz="1800" b="0"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2000" b="1" i="1" u="none" strike="noStrike" cap="none" normalizeH="0" baseline="0" dirty="0">
                          <a:ln>
                            <a:noFill/>
                          </a:ln>
                          <a:solidFill>
                            <a:srgbClr val="FF0000"/>
                          </a:solidFill>
                          <a:effectLst/>
                          <a:latin typeface="Arial" charset="0"/>
                        </a:rPr>
                        <a: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13E49563-137B-432A-AA1B-9E4F576311F8}"/>
              </a:ext>
            </a:extLst>
          </p:cNvPr>
          <p:cNvSpPr txBox="1"/>
          <p:nvPr/>
        </p:nvSpPr>
        <p:spPr>
          <a:xfrm>
            <a:off x="533400" y="4887797"/>
            <a:ext cx="960519" cy="276999"/>
          </a:xfrm>
          <a:prstGeom prst="rect">
            <a:avLst/>
          </a:prstGeom>
          <a:noFill/>
        </p:spPr>
        <p:txBody>
          <a:bodyPr wrap="none" rtlCol="0">
            <a:spAutoFit/>
          </a:bodyPr>
          <a:lstStyle/>
          <a:p>
            <a:r>
              <a:rPr lang="en-US" sz="1200" i="1" dirty="0"/>
              <a:t>(innermost)</a:t>
            </a:r>
          </a:p>
        </p:txBody>
      </p:sp>
      <p:cxnSp>
        <p:nvCxnSpPr>
          <p:cNvPr id="8" name="Straight Arrow Connector 7">
            <a:extLst>
              <a:ext uri="{FF2B5EF4-FFF2-40B4-BE49-F238E27FC236}">
                <a16:creationId xmlns:a16="http://schemas.microsoft.com/office/drawing/2014/main" id="{90495DF2-9EF1-46B2-B4C6-7E77A80C0A54}"/>
              </a:ext>
            </a:extLst>
          </p:cNvPr>
          <p:cNvCxnSpPr/>
          <p:nvPr/>
        </p:nvCxnSpPr>
        <p:spPr>
          <a:xfrm>
            <a:off x="1447800" y="5026296"/>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7C6C571-4EB5-4D91-AA18-C046D139D1C7}"/>
              </a:ext>
            </a:extLst>
          </p:cNvPr>
          <p:cNvSpPr txBox="1"/>
          <p:nvPr/>
        </p:nvSpPr>
        <p:spPr>
          <a:xfrm>
            <a:off x="533400" y="6243854"/>
            <a:ext cx="970137" cy="276999"/>
          </a:xfrm>
          <a:prstGeom prst="rect">
            <a:avLst/>
          </a:prstGeom>
          <a:noFill/>
        </p:spPr>
        <p:txBody>
          <a:bodyPr wrap="none" rtlCol="0">
            <a:spAutoFit/>
          </a:bodyPr>
          <a:lstStyle/>
          <a:p>
            <a:r>
              <a:rPr lang="en-US" sz="1200" i="1" dirty="0"/>
              <a:t>(outermost)</a:t>
            </a:r>
          </a:p>
        </p:txBody>
      </p:sp>
      <p:cxnSp>
        <p:nvCxnSpPr>
          <p:cNvPr id="10" name="Straight Arrow Connector 9">
            <a:extLst>
              <a:ext uri="{FF2B5EF4-FFF2-40B4-BE49-F238E27FC236}">
                <a16:creationId xmlns:a16="http://schemas.microsoft.com/office/drawing/2014/main" id="{FA6F06D6-3D3C-48EF-B1D7-C272B6C53BD7}"/>
              </a:ext>
            </a:extLst>
          </p:cNvPr>
          <p:cNvCxnSpPr/>
          <p:nvPr/>
        </p:nvCxnSpPr>
        <p:spPr>
          <a:xfrm>
            <a:off x="1447800" y="6382353"/>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17E527C-4A34-49E0-83C9-841417B13EF2}"/>
              </a:ext>
            </a:extLst>
          </p:cNvPr>
          <p:cNvCxnSpPr>
            <a:stCxn id="7" idx="2"/>
            <a:endCxn id="9" idx="0"/>
          </p:cNvCxnSpPr>
          <p:nvPr/>
        </p:nvCxnSpPr>
        <p:spPr>
          <a:xfrm>
            <a:off x="1013660" y="5164796"/>
            <a:ext cx="4809" cy="107905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BA195B8-19D0-48E8-937B-A37088A848E2}"/>
              </a:ext>
            </a:extLst>
          </p:cNvPr>
          <p:cNvSpPr txBox="1"/>
          <p:nvPr/>
        </p:nvSpPr>
        <p:spPr>
          <a:xfrm>
            <a:off x="762001" y="849293"/>
            <a:ext cx="7924799" cy="3323987"/>
          </a:xfrm>
          <a:prstGeom prst="rect">
            <a:avLst/>
          </a:prstGeom>
          <a:noFill/>
        </p:spPr>
        <p:txBody>
          <a:bodyPr wrap="square" rtlCol="0">
            <a:spAutoFit/>
          </a:bodyPr>
          <a:lstStyle/>
          <a:p>
            <a:r>
              <a:rPr lang="en-US" sz="1500" i="1" dirty="0">
                <a:solidFill>
                  <a:schemeClr val="bg1">
                    <a:lumMod val="75000"/>
                  </a:schemeClr>
                </a:solidFill>
              </a:rPr>
              <a:t>The optic nerves are composed of what?</a:t>
            </a:r>
          </a:p>
          <a:p>
            <a:r>
              <a:rPr lang="en-US" sz="1500" dirty="0">
                <a:solidFill>
                  <a:schemeClr val="bg1">
                    <a:lumMod val="75000"/>
                  </a:schemeClr>
                </a:solidFill>
              </a:rPr>
              <a:t>The axons of retinal ganglion cells</a:t>
            </a:r>
          </a:p>
          <a:p>
            <a:endParaRPr lang="en-US" sz="1500" i="1" dirty="0">
              <a:solidFill>
                <a:schemeClr val="bg1">
                  <a:lumMod val="75000"/>
                </a:schemeClr>
              </a:solidFill>
            </a:endParaRPr>
          </a:p>
          <a:p>
            <a:r>
              <a:rPr lang="en-US" sz="1500" i="1" dirty="0">
                <a:solidFill>
                  <a:schemeClr val="bg1">
                    <a:lumMod val="75000"/>
                  </a:schemeClr>
                </a:solidFill>
              </a:rPr>
              <a:t>Do they synapse in the region of the optic nerve head?</a:t>
            </a:r>
          </a:p>
          <a:p>
            <a:r>
              <a:rPr lang="en-US" sz="1500" dirty="0">
                <a:solidFill>
                  <a:schemeClr val="bg1">
                    <a:lumMod val="75000"/>
                  </a:schemeClr>
                </a:solidFill>
              </a:rPr>
              <a:t>No</a:t>
            </a:r>
          </a:p>
          <a:p>
            <a:endParaRPr lang="en-US" sz="1500" dirty="0">
              <a:solidFill>
                <a:schemeClr val="bg1">
                  <a:lumMod val="75000"/>
                </a:schemeClr>
              </a:solidFill>
            </a:endParaRPr>
          </a:p>
          <a:p>
            <a:r>
              <a:rPr lang="en-US" sz="1500" i="1" dirty="0">
                <a:solidFill>
                  <a:schemeClr val="bg1">
                    <a:lumMod val="75000"/>
                  </a:schemeClr>
                </a:solidFill>
              </a:rPr>
              <a:t>Where will they synapse?</a:t>
            </a:r>
          </a:p>
          <a:p>
            <a:r>
              <a:rPr lang="en-US" sz="1500" dirty="0">
                <a:solidFill>
                  <a:schemeClr val="bg1">
                    <a:lumMod val="75000"/>
                  </a:schemeClr>
                </a:solidFill>
              </a:rPr>
              <a:t>Most will synapse in the lateral geniculate nucleus (LGN)</a:t>
            </a:r>
          </a:p>
          <a:p>
            <a:endParaRPr lang="en-US" sz="1500" dirty="0">
              <a:solidFill>
                <a:schemeClr val="bg1">
                  <a:lumMod val="75000"/>
                </a:schemeClr>
              </a:solidFill>
            </a:endParaRPr>
          </a:p>
          <a:p>
            <a:r>
              <a:rPr lang="en-US" sz="1500" i="1" dirty="0">
                <a:solidFill>
                  <a:schemeClr val="bg1">
                    <a:lumMod val="75000"/>
                  </a:schemeClr>
                </a:solidFill>
              </a:rPr>
              <a:t>Anatomically speaking, the optic nerve is considered to have four portions. What are they? </a:t>
            </a:r>
          </a:p>
          <a:p>
            <a:r>
              <a:rPr lang="en-US" sz="1500" dirty="0">
                <a:solidFill>
                  <a:schemeClr val="bg1">
                    <a:lumMod val="75000"/>
                  </a:schemeClr>
                </a:solidFill>
              </a:rPr>
              <a:t>The </a:t>
            </a:r>
            <a:r>
              <a:rPr lang="en-US" sz="1500" b="1" dirty="0">
                <a:solidFill>
                  <a:srgbClr val="0000FF"/>
                </a:solidFill>
              </a:rPr>
              <a:t>intraocular</a:t>
            </a:r>
            <a:r>
              <a:rPr lang="en-US" sz="1500" dirty="0">
                <a:solidFill>
                  <a:schemeClr val="bg1">
                    <a:lumMod val="75000"/>
                  </a:schemeClr>
                </a:solidFill>
              </a:rPr>
              <a:t>, </a:t>
            </a:r>
            <a:r>
              <a:rPr lang="en-US" sz="1500" b="1" dirty="0" err="1">
                <a:solidFill>
                  <a:schemeClr val="bg1">
                    <a:lumMod val="75000"/>
                  </a:schemeClr>
                </a:solidFill>
              </a:rPr>
              <a:t>intraorbital</a:t>
            </a:r>
            <a:r>
              <a:rPr lang="en-US" sz="1500" dirty="0">
                <a:solidFill>
                  <a:schemeClr val="bg1">
                    <a:lumMod val="75000"/>
                  </a:schemeClr>
                </a:solidFill>
              </a:rPr>
              <a:t>, </a:t>
            </a:r>
            <a:r>
              <a:rPr lang="en-US" sz="1500" b="1" dirty="0">
                <a:solidFill>
                  <a:schemeClr val="bg1">
                    <a:lumMod val="75000"/>
                  </a:schemeClr>
                </a:solidFill>
              </a:rPr>
              <a:t>intracanalicular</a:t>
            </a:r>
            <a:r>
              <a:rPr lang="en-US" sz="1500" dirty="0">
                <a:solidFill>
                  <a:schemeClr val="bg1">
                    <a:lumMod val="75000"/>
                  </a:schemeClr>
                </a:solidFill>
              </a:rPr>
              <a:t>, and </a:t>
            </a:r>
            <a:r>
              <a:rPr lang="en-US" sz="1500" b="1" dirty="0">
                <a:solidFill>
                  <a:schemeClr val="bg1">
                    <a:lumMod val="75000"/>
                  </a:schemeClr>
                </a:solidFill>
              </a:rPr>
              <a:t>intracranial</a:t>
            </a:r>
          </a:p>
          <a:p>
            <a:endParaRPr lang="en-US" sz="1500" dirty="0">
              <a:solidFill>
                <a:schemeClr val="bg1">
                  <a:lumMod val="75000"/>
                </a:schemeClr>
              </a:solidFill>
            </a:endParaRPr>
          </a:p>
          <a:p>
            <a:r>
              <a:rPr lang="en-US" sz="1500" i="1" dirty="0">
                <a:solidFill>
                  <a:schemeClr val="bg1">
                    <a:lumMod val="75000"/>
                  </a:schemeClr>
                </a:solidFill>
              </a:rPr>
              <a:t>The intraocular portion is also considered to have four portions. What are they?</a:t>
            </a:r>
          </a:p>
          <a:p>
            <a:r>
              <a:rPr lang="en-US" sz="1500" b="1" i="1" dirty="0">
                <a:solidFill>
                  <a:srgbClr val="FF0000"/>
                </a:solidFill>
              </a:rPr>
              <a:t>What is the blood supply for each?</a:t>
            </a:r>
          </a:p>
        </p:txBody>
      </p:sp>
      <p:sp>
        <p:nvSpPr>
          <p:cNvPr id="15" name="Oval 14">
            <a:extLst>
              <a:ext uri="{FF2B5EF4-FFF2-40B4-BE49-F238E27FC236}">
                <a16:creationId xmlns:a16="http://schemas.microsoft.com/office/drawing/2014/main" id="{A480EB65-13CD-4358-B41F-1C0DBBB7F732}"/>
              </a:ext>
            </a:extLst>
          </p:cNvPr>
          <p:cNvSpPr/>
          <p:nvPr/>
        </p:nvSpPr>
        <p:spPr>
          <a:xfrm>
            <a:off x="1143000" y="3048000"/>
            <a:ext cx="1219200" cy="4837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C555F24-DBEC-4FD2-B2E3-A9D006D53A8C}"/>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418860550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115</a:t>
            </a:fld>
            <a:endParaRPr lang="en-US" altLang="en-US" sz="1000"/>
          </a:p>
        </p:txBody>
      </p:sp>
      <p:sp>
        <p:nvSpPr>
          <p:cNvPr id="14" name="Rectangle 13">
            <a:extLst>
              <a:ext uri="{FF2B5EF4-FFF2-40B4-BE49-F238E27FC236}">
                <a16:creationId xmlns:a16="http://schemas.microsoft.com/office/drawing/2014/main" id="{D2CA90DD-3081-4224-A90E-1A80E0FEA578}"/>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A</a:t>
            </a:r>
          </a:p>
        </p:txBody>
      </p:sp>
      <p:graphicFrame>
        <p:nvGraphicFramePr>
          <p:cNvPr id="6" name="Group 49">
            <a:extLst>
              <a:ext uri="{FF2B5EF4-FFF2-40B4-BE49-F238E27FC236}">
                <a16:creationId xmlns:a16="http://schemas.microsoft.com/office/drawing/2014/main" id="{2EE9DB4B-21C0-4838-A1F7-4C89C6806051}"/>
              </a:ext>
            </a:extLst>
          </p:cNvPr>
          <p:cNvGraphicFramePr>
            <a:graphicFrameLocks noGrp="1"/>
          </p:cNvGraphicFramePr>
          <p:nvPr>
            <p:extLst>
              <p:ext uri="{D42A27DB-BD31-4B8C-83A1-F6EECF244321}">
                <p14:modId xmlns:p14="http://schemas.microsoft.com/office/powerpoint/2010/main" val="959163394"/>
              </p:ext>
            </p:extLst>
          </p:nvPr>
        </p:nvGraphicFramePr>
        <p:xfrm>
          <a:off x="1752600" y="4267200"/>
          <a:ext cx="5715000" cy="2435087"/>
        </p:xfrm>
        <a:graphic>
          <a:graphicData uri="http://schemas.openxmlformats.org/drawingml/2006/table">
            <a:tbl>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33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FF0000"/>
                          </a:solidFill>
                          <a:effectLst/>
                          <a:latin typeface="Arial" charset="0"/>
                        </a:rPr>
                        <a:t>Blood supply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NFL portion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Central retinal artery (CRA)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Pre-laminar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Short posterior ciliary arteries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43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FF"/>
                          </a:solidFill>
                          <a:effectLst/>
                          <a:latin typeface="Arial" charset="0"/>
                        </a:rPr>
                        <a:t>Laminar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Arterial circle of </a:t>
                      </a:r>
                      <a:r>
                        <a:rPr kumimoji="0" lang="en-US" sz="1600" b="0" i="0" u="none" strike="noStrike" cap="none" normalizeH="0" baseline="0" dirty="0" err="1">
                          <a:ln>
                            <a:noFill/>
                          </a:ln>
                          <a:solidFill>
                            <a:srgbClr val="FF0000"/>
                          </a:solidFill>
                          <a:effectLst/>
                          <a:latin typeface="Arial" charset="0"/>
                        </a:rPr>
                        <a:t>Zinn</a:t>
                      </a:r>
                      <a:r>
                        <a:rPr kumimoji="0" lang="en-US" sz="1600" b="0" i="0" u="none" strike="noStrike" cap="none" normalizeH="0" baseline="0" dirty="0">
                          <a:ln>
                            <a:noFill/>
                          </a:ln>
                          <a:solidFill>
                            <a:srgbClr val="FF0000"/>
                          </a:solidFill>
                          <a:effectLst/>
                          <a:latin typeface="Arial" charset="0"/>
                        </a:rPr>
                        <a:t> &amp; Haller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0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00FF"/>
                          </a:solidFill>
                          <a:effectLst/>
                          <a:latin typeface="Arial" charset="0"/>
                        </a:rPr>
                        <a:t>Retrolaminar</a:t>
                      </a:r>
                      <a:endParaRPr kumimoji="0" lang="en-US" sz="1800" b="0" i="0" u="none" strike="noStrike" cap="none" normalizeH="0" baseline="0" dirty="0">
                        <a:ln>
                          <a:noFill/>
                        </a:ln>
                        <a:solidFill>
                          <a:srgbClr val="0000FF"/>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Centrifugal CRA branches, centripetal pial branches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13E49563-137B-432A-AA1B-9E4F576311F8}"/>
              </a:ext>
            </a:extLst>
          </p:cNvPr>
          <p:cNvSpPr txBox="1"/>
          <p:nvPr/>
        </p:nvSpPr>
        <p:spPr>
          <a:xfrm>
            <a:off x="533400" y="4887797"/>
            <a:ext cx="960519" cy="276999"/>
          </a:xfrm>
          <a:prstGeom prst="rect">
            <a:avLst/>
          </a:prstGeom>
          <a:noFill/>
        </p:spPr>
        <p:txBody>
          <a:bodyPr wrap="none" rtlCol="0">
            <a:spAutoFit/>
          </a:bodyPr>
          <a:lstStyle/>
          <a:p>
            <a:r>
              <a:rPr lang="en-US" sz="1200" i="1" dirty="0"/>
              <a:t>(innermost)</a:t>
            </a:r>
          </a:p>
        </p:txBody>
      </p:sp>
      <p:cxnSp>
        <p:nvCxnSpPr>
          <p:cNvPr id="8" name="Straight Arrow Connector 7">
            <a:extLst>
              <a:ext uri="{FF2B5EF4-FFF2-40B4-BE49-F238E27FC236}">
                <a16:creationId xmlns:a16="http://schemas.microsoft.com/office/drawing/2014/main" id="{90495DF2-9EF1-46B2-B4C6-7E77A80C0A54}"/>
              </a:ext>
            </a:extLst>
          </p:cNvPr>
          <p:cNvCxnSpPr/>
          <p:nvPr/>
        </p:nvCxnSpPr>
        <p:spPr>
          <a:xfrm>
            <a:off x="1447800" y="5026296"/>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7C6C571-4EB5-4D91-AA18-C046D139D1C7}"/>
              </a:ext>
            </a:extLst>
          </p:cNvPr>
          <p:cNvSpPr txBox="1"/>
          <p:nvPr/>
        </p:nvSpPr>
        <p:spPr>
          <a:xfrm>
            <a:off x="533400" y="6243854"/>
            <a:ext cx="970137" cy="276999"/>
          </a:xfrm>
          <a:prstGeom prst="rect">
            <a:avLst/>
          </a:prstGeom>
          <a:noFill/>
        </p:spPr>
        <p:txBody>
          <a:bodyPr wrap="none" rtlCol="0">
            <a:spAutoFit/>
          </a:bodyPr>
          <a:lstStyle/>
          <a:p>
            <a:r>
              <a:rPr lang="en-US" sz="1200" i="1" dirty="0"/>
              <a:t>(outermost)</a:t>
            </a:r>
          </a:p>
        </p:txBody>
      </p:sp>
      <p:cxnSp>
        <p:nvCxnSpPr>
          <p:cNvPr id="10" name="Straight Arrow Connector 9">
            <a:extLst>
              <a:ext uri="{FF2B5EF4-FFF2-40B4-BE49-F238E27FC236}">
                <a16:creationId xmlns:a16="http://schemas.microsoft.com/office/drawing/2014/main" id="{FA6F06D6-3D3C-48EF-B1D7-C272B6C53BD7}"/>
              </a:ext>
            </a:extLst>
          </p:cNvPr>
          <p:cNvCxnSpPr/>
          <p:nvPr/>
        </p:nvCxnSpPr>
        <p:spPr>
          <a:xfrm>
            <a:off x="1447800" y="6382353"/>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17E527C-4A34-49E0-83C9-841417B13EF2}"/>
              </a:ext>
            </a:extLst>
          </p:cNvPr>
          <p:cNvCxnSpPr>
            <a:stCxn id="7" idx="2"/>
            <a:endCxn id="9" idx="0"/>
          </p:cNvCxnSpPr>
          <p:nvPr/>
        </p:nvCxnSpPr>
        <p:spPr>
          <a:xfrm>
            <a:off x="1013660" y="5164796"/>
            <a:ext cx="4809" cy="107905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5A203DF-5DE0-44C5-A640-D8C05BAF1B98}"/>
              </a:ext>
            </a:extLst>
          </p:cNvPr>
          <p:cNvSpPr txBox="1"/>
          <p:nvPr/>
        </p:nvSpPr>
        <p:spPr>
          <a:xfrm>
            <a:off x="762001" y="849293"/>
            <a:ext cx="7924799" cy="3323987"/>
          </a:xfrm>
          <a:prstGeom prst="rect">
            <a:avLst/>
          </a:prstGeom>
          <a:noFill/>
        </p:spPr>
        <p:txBody>
          <a:bodyPr wrap="square" rtlCol="0">
            <a:spAutoFit/>
          </a:bodyPr>
          <a:lstStyle/>
          <a:p>
            <a:r>
              <a:rPr lang="en-US" sz="1500" i="1" dirty="0">
                <a:solidFill>
                  <a:schemeClr val="bg1">
                    <a:lumMod val="75000"/>
                  </a:schemeClr>
                </a:solidFill>
              </a:rPr>
              <a:t>The optic nerves are composed of what?</a:t>
            </a:r>
          </a:p>
          <a:p>
            <a:r>
              <a:rPr lang="en-US" sz="1500" dirty="0">
                <a:solidFill>
                  <a:schemeClr val="bg1">
                    <a:lumMod val="75000"/>
                  </a:schemeClr>
                </a:solidFill>
              </a:rPr>
              <a:t>The axons of retinal ganglion cells</a:t>
            </a:r>
          </a:p>
          <a:p>
            <a:endParaRPr lang="en-US" sz="1500" i="1" dirty="0">
              <a:solidFill>
                <a:schemeClr val="bg1">
                  <a:lumMod val="75000"/>
                </a:schemeClr>
              </a:solidFill>
            </a:endParaRPr>
          </a:p>
          <a:p>
            <a:r>
              <a:rPr lang="en-US" sz="1500" i="1" dirty="0">
                <a:solidFill>
                  <a:schemeClr val="bg1">
                    <a:lumMod val="75000"/>
                  </a:schemeClr>
                </a:solidFill>
              </a:rPr>
              <a:t>Do they synapse in the region of the optic nerve head?</a:t>
            </a:r>
          </a:p>
          <a:p>
            <a:r>
              <a:rPr lang="en-US" sz="1500" dirty="0">
                <a:solidFill>
                  <a:schemeClr val="bg1">
                    <a:lumMod val="75000"/>
                  </a:schemeClr>
                </a:solidFill>
              </a:rPr>
              <a:t>No</a:t>
            </a:r>
          </a:p>
          <a:p>
            <a:endParaRPr lang="en-US" sz="1500" dirty="0">
              <a:solidFill>
                <a:schemeClr val="bg1">
                  <a:lumMod val="75000"/>
                </a:schemeClr>
              </a:solidFill>
            </a:endParaRPr>
          </a:p>
          <a:p>
            <a:r>
              <a:rPr lang="en-US" sz="1500" i="1" dirty="0">
                <a:solidFill>
                  <a:schemeClr val="bg1">
                    <a:lumMod val="75000"/>
                  </a:schemeClr>
                </a:solidFill>
              </a:rPr>
              <a:t>Where will they synapse?</a:t>
            </a:r>
          </a:p>
          <a:p>
            <a:r>
              <a:rPr lang="en-US" sz="1500" dirty="0">
                <a:solidFill>
                  <a:schemeClr val="bg1">
                    <a:lumMod val="75000"/>
                  </a:schemeClr>
                </a:solidFill>
              </a:rPr>
              <a:t>Most will synapse in the lateral geniculate nucleus (LGN)</a:t>
            </a:r>
          </a:p>
          <a:p>
            <a:endParaRPr lang="en-US" sz="1500" dirty="0">
              <a:solidFill>
                <a:schemeClr val="bg1">
                  <a:lumMod val="75000"/>
                </a:schemeClr>
              </a:solidFill>
            </a:endParaRPr>
          </a:p>
          <a:p>
            <a:r>
              <a:rPr lang="en-US" sz="1500" i="1" dirty="0">
                <a:solidFill>
                  <a:schemeClr val="bg1">
                    <a:lumMod val="75000"/>
                  </a:schemeClr>
                </a:solidFill>
              </a:rPr>
              <a:t>Anatomically speaking, the optic nerve is considered to have four portions. What are they? </a:t>
            </a:r>
          </a:p>
          <a:p>
            <a:r>
              <a:rPr lang="en-US" sz="1500" dirty="0">
                <a:solidFill>
                  <a:schemeClr val="bg1">
                    <a:lumMod val="75000"/>
                  </a:schemeClr>
                </a:solidFill>
              </a:rPr>
              <a:t>The </a:t>
            </a:r>
            <a:r>
              <a:rPr lang="en-US" sz="1500" b="1" dirty="0">
                <a:solidFill>
                  <a:srgbClr val="0000FF"/>
                </a:solidFill>
              </a:rPr>
              <a:t>intraocular</a:t>
            </a:r>
            <a:r>
              <a:rPr lang="en-US" sz="1500" dirty="0">
                <a:solidFill>
                  <a:schemeClr val="bg1">
                    <a:lumMod val="75000"/>
                  </a:schemeClr>
                </a:solidFill>
              </a:rPr>
              <a:t>, </a:t>
            </a:r>
            <a:r>
              <a:rPr lang="en-US" sz="1500" b="1" dirty="0" err="1">
                <a:solidFill>
                  <a:schemeClr val="bg1">
                    <a:lumMod val="75000"/>
                  </a:schemeClr>
                </a:solidFill>
              </a:rPr>
              <a:t>intraorbital</a:t>
            </a:r>
            <a:r>
              <a:rPr lang="en-US" sz="1500" dirty="0">
                <a:solidFill>
                  <a:schemeClr val="bg1">
                    <a:lumMod val="75000"/>
                  </a:schemeClr>
                </a:solidFill>
              </a:rPr>
              <a:t>, </a:t>
            </a:r>
            <a:r>
              <a:rPr lang="en-US" sz="1500" b="1" dirty="0">
                <a:solidFill>
                  <a:schemeClr val="bg1">
                    <a:lumMod val="75000"/>
                  </a:schemeClr>
                </a:solidFill>
              </a:rPr>
              <a:t>intracanalicular</a:t>
            </a:r>
            <a:r>
              <a:rPr lang="en-US" sz="1500" dirty="0">
                <a:solidFill>
                  <a:schemeClr val="bg1">
                    <a:lumMod val="75000"/>
                  </a:schemeClr>
                </a:solidFill>
              </a:rPr>
              <a:t>, and </a:t>
            </a:r>
            <a:r>
              <a:rPr lang="en-US" sz="1500" b="1" dirty="0">
                <a:solidFill>
                  <a:schemeClr val="bg1">
                    <a:lumMod val="75000"/>
                  </a:schemeClr>
                </a:solidFill>
              </a:rPr>
              <a:t>intracranial</a:t>
            </a:r>
          </a:p>
          <a:p>
            <a:endParaRPr lang="en-US" sz="1500" dirty="0">
              <a:solidFill>
                <a:schemeClr val="bg1">
                  <a:lumMod val="75000"/>
                </a:schemeClr>
              </a:solidFill>
            </a:endParaRPr>
          </a:p>
          <a:p>
            <a:r>
              <a:rPr lang="en-US" sz="1500" i="1" dirty="0">
                <a:solidFill>
                  <a:schemeClr val="bg1">
                    <a:lumMod val="75000"/>
                  </a:schemeClr>
                </a:solidFill>
              </a:rPr>
              <a:t>The intraocular portion is also considered to have four portions. What are they?</a:t>
            </a:r>
          </a:p>
          <a:p>
            <a:r>
              <a:rPr lang="en-US" sz="1500" b="1" i="1" dirty="0">
                <a:solidFill>
                  <a:srgbClr val="FF0000"/>
                </a:solidFill>
              </a:rPr>
              <a:t>What is the blood supply for each?</a:t>
            </a:r>
          </a:p>
        </p:txBody>
      </p:sp>
      <p:sp>
        <p:nvSpPr>
          <p:cNvPr id="15" name="Oval 14">
            <a:extLst>
              <a:ext uri="{FF2B5EF4-FFF2-40B4-BE49-F238E27FC236}">
                <a16:creationId xmlns:a16="http://schemas.microsoft.com/office/drawing/2014/main" id="{43B2730B-B0D9-4590-BDA8-A95DB6EC5028}"/>
              </a:ext>
            </a:extLst>
          </p:cNvPr>
          <p:cNvSpPr/>
          <p:nvPr/>
        </p:nvSpPr>
        <p:spPr>
          <a:xfrm>
            <a:off x="1143000" y="3048000"/>
            <a:ext cx="1219200" cy="4837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3416F1F-C011-4227-A3D3-DF2B454DB7F3}"/>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42285732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5E6237-64DA-4142-AAAC-B4E02454A0AB}"/>
              </a:ext>
            </a:extLst>
          </p:cNvPr>
          <p:cNvSpPr>
            <a:spLocks noGrp="1"/>
          </p:cNvSpPr>
          <p:nvPr>
            <p:ph type="sldNum" sz="quarter" idx="12"/>
          </p:nvPr>
        </p:nvSpPr>
        <p:spPr/>
        <p:txBody>
          <a:bodyPr/>
          <a:lstStyle/>
          <a:p>
            <a:pPr>
              <a:defRPr/>
            </a:pPr>
            <a:fld id="{7BC5D471-72F2-44AE-B1B5-89437B247C60}" type="slidenum">
              <a:rPr lang="en-US" altLang="en-US" smtClean="0"/>
              <a:pPr>
                <a:defRPr/>
              </a:pPr>
              <a:t>116</a:t>
            </a:fld>
            <a:endParaRPr lang="en-US" altLang="en-US"/>
          </a:p>
        </p:txBody>
      </p:sp>
      <p:pic>
        <p:nvPicPr>
          <p:cNvPr id="5" name="Picture 4">
            <a:extLst>
              <a:ext uri="{FF2B5EF4-FFF2-40B4-BE49-F238E27FC236}">
                <a16:creationId xmlns:a16="http://schemas.microsoft.com/office/drawing/2014/main" id="{97A515C5-EBDF-4380-A917-E4566D05F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9143" y="1052809"/>
            <a:ext cx="5485714" cy="4752381"/>
          </a:xfrm>
          <a:prstGeom prst="rect">
            <a:avLst/>
          </a:prstGeom>
        </p:spPr>
      </p:pic>
      <p:sp>
        <p:nvSpPr>
          <p:cNvPr id="6" name="TextBox 5">
            <a:extLst>
              <a:ext uri="{FF2B5EF4-FFF2-40B4-BE49-F238E27FC236}">
                <a16:creationId xmlns:a16="http://schemas.microsoft.com/office/drawing/2014/main" id="{7C09FDE7-D3A1-48FE-9CD2-C34C1AD5D007}"/>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
        <p:nvSpPr>
          <p:cNvPr id="2" name="Rectangle 1">
            <a:extLst>
              <a:ext uri="{FF2B5EF4-FFF2-40B4-BE49-F238E27FC236}">
                <a16:creationId xmlns:a16="http://schemas.microsoft.com/office/drawing/2014/main" id="{D9B99A9D-DA95-4BDE-8C43-F2D453E0D923}"/>
              </a:ext>
            </a:extLst>
          </p:cNvPr>
          <p:cNvSpPr/>
          <p:nvPr/>
        </p:nvSpPr>
        <p:spPr>
          <a:xfrm>
            <a:off x="1676400" y="5715000"/>
            <a:ext cx="5867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B5AD046-7A97-432C-B94B-F1BE5F6F735D}"/>
              </a:ext>
            </a:extLst>
          </p:cNvPr>
          <p:cNvSpPr txBox="1"/>
          <p:nvPr/>
        </p:nvSpPr>
        <p:spPr>
          <a:xfrm>
            <a:off x="3608434" y="5805190"/>
            <a:ext cx="1927131" cy="338554"/>
          </a:xfrm>
          <a:prstGeom prst="rect">
            <a:avLst/>
          </a:prstGeom>
          <a:noFill/>
        </p:spPr>
        <p:txBody>
          <a:bodyPr wrap="none" rtlCol="0">
            <a:spAutoFit/>
          </a:bodyPr>
          <a:lstStyle/>
          <a:p>
            <a:r>
              <a:rPr lang="en-US" sz="1600" dirty="0"/>
              <a:t>ONH: Blood supply</a:t>
            </a:r>
          </a:p>
        </p:txBody>
      </p:sp>
    </p:spTree>
    <p:extLst>
      <p:ext uri="{BB962C8B-B14F-4D97-AF65-F5344CB8AC3E}">
        <p14:creationId xmlns:p14="http://schemas.microsoft.com/office/powerpoint/2010/main" val="27769713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44" name="Picture 3" descr="ONH normal , small c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05200"/>
            <a:ext cx="4368800"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53" name="Text Box 9"/>
          <p:cNvSpPr txBox="1">
            <a:spLocks noChangeArrowheads="1"/>
          </p:cNvSpPr>
          <p:nvPr/>
        </p:nvSpPr>
        <p:spPr bwMode="auto">
          <a:xfrm>
            <a:off x="4692650" y="1016000"/>
            <a:ext cx="4070350" cy="2032000"/>
          </a:xfrm>
          <a:prstGeom prst="rect">
            <a:avLst/>
          </a:prstGeom>
          <a:solidFill>
            <a:schemeClr val="accent6">
              <a:lumMod val="40000"/>
              <a:lumOff val="60000"/>
            </a:schemeClr>
          </a:solid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rgbClr val="0000FF"/>
                </a:solidFill>
              </a:rPr>
              <a:t>For reasons that have yet to be fully</a:t>
            </a:r>
          </a:p>
          <a:p>
            <a:pPr eaLnBrk="1" hangingPunct="1">
              <a:spcBef>
                <a:spcPct val="0"/>
              </a:spcBef>
              <a:buClrTx/>
              <a:buSzTx/>
              <a:buFontTx/>
              <a:buNone/>
            </a:pPr>
            <a:r>
              <a:rPr lang="en-US" altLang="en-US" sz="1800" dirty="0">
                <a:solidFill>
                  <a:srgbClr val="0000FF"/>
                </a:solidFill>
              </a:rPr>
              <a:t>elucidated, glaucomatous optic</a:t>
            </a:r>
          </a:p>
          <a:p>
            <a:pPr eaLnBrk="1" hangingPunct="1">
              <a:spcBef>
                <a:spcPct val="0"/>
              </a:spcBef>
              <a:buClrTx/>
              <a:buSzTx/>
              <a:buFontTx/>
              <a:buNone/>
            </a:pPr>
            <a:r>
              <a:rPr lang="en-US" altLang="en-US" sz="1800" dirty="0">
                <a:solidFill>
                  <a:srgbClr val="0000FF"/>
                </a:solidFill>
              </a:rPr>
              <a:t>neuropathy tends to damage the</a:t>
            </a:r>
          </a:p>
          <a:p>
            <a:pPr eaLnBrk="1" hangingPunct="1">
              <a:spcBef>
                <a:spcPct val="0"/>
              </a:spcBef>
              <a:buClrTx/>
              <a:buSzTx/>
              <a:buFontTx/>
              <a:buNone/>
            </a:pPr>
            <a:r>
              <a:rPr lang="en-US" altLang="en-US" sz="1800" dirty="0">
                <a:solidFill>
                  <a:srgbClr val="0000FF"/>
                </a:solidFill>
              </a:rPr>
              <a:t>superior and inferior poles of the ONH</a:t>
            </a:r>
          </a:p>
          <a:p>
            <a:pPr eaLnBrk="1" hangingPunct="1">
              <a:spcBef>
                <a:spcPct val="0"/>
              </a:spcBef>
              <a:buClrTx/>
              <a:buSzTx/>
              <a:buFontTx/>
              <a:buNone/>
            </a:pPr>
            <a:r>
              <a:rPr lang="en-US" altLang="en-US" sz="1800" dirty="0">
                <a:solidFill>
                  <a:srgbClr val="0000FF"/>
                </a:solidFill>
              </a:rPr>
              <a:t>preferentially and early. This leads to</a:t>
            </a:r>
          </a:p>
          <a:p>
            <a:pPr eaLnBrk="1" hangingPunct="1">
              <a:spcBef>
                <a:spcPct val="0"/>
              </a:spcBef>
              <a:buClrTx/>
              <a:buSzTx/>
              <a:buFontTx/>
              <a:buNone/>
            </a:pPr>
            <a:r>
              <a:rPr lang="en-US" altLang="en-US" sz="1800" dirty="0">
                <a:solidFill>
                  <a:srgbClr val="0000FF"/>
                </a:solidFill>
              </a:rPr>
              <a:t>thinning at the poles (focal thinning is</a:t>
            </a:r>
          </a:p>
          <a:p>
            <a:pPr eaLnBrk="1" hangingPunct="1">
              <a:spcBef>
                <a:spcPct val="0"/>
              </a:spcBef>
              <a:buClrTx/>
              <a:buSzTx/>
              <a:buFontTx/>
              <a:buNone/>
            </a:pPr>
            <a:r>
              <a:rPr lang="en-US" altLang="en-US" sz="1800" dirty="0">
                <a:solidFill>
                  <a:srgbClr val="0000FF"/>
                </a:solidFill>
              </a:rPr>
              <a:t>often referred to as a ‘notch.’)</a:t>
            </a:r>
          </a:p>
        </p:txBody>
      </p:sp>
      <p:pic>
        <p:nvPicPr>
          <p:cNvPr id="23" name="Picture 8" descr="ONH OAG inferior notch"/>
          <p:cNvPicPr>
            <a:picLocks noChangeAspect="1" noChangeArrowheads="1"/>
          </p:cNvPicPr>
          <p:nvPr/>
        </p:nvPicPr>
        <p:blipFill rotWithShape="1">
          <a:blip r:embed="rId3">
            <a:extLst>
              <a:ext uri="{28A0092B-C50C-407E-A947-70E740481C1C}">
                <a14:useLocalDpi xmlns:a14="http://schemas.microsoft.com/office/drawing/2010/main" val="0"/>
              </a:ext>
            </a:extLst>
          </a:blip>
          <a:srcRect l="31999" t="11188" r="2001" b="10489"/>
          <a:stretch/>
        </p:blipFill>
        <p:spPr bwMode="auto">
          <a:xfrm>
            <a:off x="536121" y="3505200"/>
            <a:ext cx="3502479"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21"/>
          <p:cNvSpPr txBox="1">
            <a:spLocks noChangeArrowheads="1"/>
          </p:cNvSpPr>
          <p:nvPr/>
        </p:nvSpPr>
        <p:spPr bwMode="auto">
          <a:xfrm>
            <a:off x="1371600" y="6477000"/>
            <a:ext cx="1771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a:t>Glaucomatous ONH</a:t>
            </a:r>
          </a:p>
        </p:txBody>
      </p:sp>
      <p:sp>
        <p:nvSpPr>
          <p:cNvPr id="32" name="TextBox 31">
            <a:extLst>
              <a:ext uri="{FF2B5EF4-FFF2-40B4-BE49-F238E27FC236}">
                <a16:creationId xmlns:a16="http://schemas.microsoft.com/office/drawing/2014/main" id="{106F62C1-DD8B-47E7-8693-A7C948158116}"/>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2" name="TextBox 1">
            <a:extLst>
              <a:ext uri="{FF2B5EF4-FFF2-40B4-BE49-F238E27FC236}">
                <a16:creationId xmlns:a16="http://schemas.microsoft.com/office/drawing/2014/main" id="{D1B99B87-D824-4DC9-AB43-F4EB7EA54567}"/>
              </a:ext>
            </a:extLst>
          </p:cNvPr>
          <p:cNvSpPr txBox="1"/>
          <p:nvPr/>
        </p:nvSpPr>
        <p:spPr>
          <a:xfrm>
            <a:off x="569251" y="6019800"/>
            <a:ext cx="652743" cy="307777"/>
          </a:xfrm>
          <a:prstGeom prst="rect">
            <a:avLst/>
          </a:prstGeom>
          <a:noFill/>
        </p:spPr>
        <p:txBody>
          <a:bodyPr wrap="none" rtlCol="0">
            <a:spAutoFit/>
          </a:bodyPr>
          <a:lstStyle/>
          <a:p>
            <a:r>
              <a:rPr lang="en-US" sz="1400" dirty="0">
                <a:solidFill>
                  <a:schemeClr val="bg1"/>
                </a:solidFill>
              </a:rPr>
              <a:t>Notch</a:t>
            </a:r>
          </a:p>
        </p:txBody>
      </p:sp>
      <p:cxnSp>
        <p:nvCxnSpPr>
          <p:cNvPr id="4" name="Straight Arrow Connector 3">
            <a:extLst>
              <a:ext uri="{FF2B5EF4-FFF2-40B4-BE49-F238E27FC236}">
                <a16:creationId xmlns:a16="http://schemas.microsoft.com/office/drawing/2014/main" id="{68E0FD26-712A-4735-AA96-59AAFF227728}"/>
              </a:ext>
            </a:extLst>
          </p:cNvPr>
          <p:cNvCxnSpPr/>
          <p:nvPr/>
        </p:nvCxnSpPr>
        <p:spPr>
          <a:xfrm flipV="1">
            <a:off x="1221994" y="5638800"/>
            <a:ext cx="530606" cy="3810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3" name="Text Box 11">
            <a:extLst>
              <a:ext uri="{FF2B5EF4-FFF2-40B4-BE49-F238E27FC236}">
                <a16:creationId xmlns:a16="http://schemas.microsoft.com/office/drawing/2014/main" id="{F9C1C344-5C84-46F0-AD5B-036C29A3835D}"/>
              </a:ext>
            </a:extLst>
          </p:cNvPr>
          <p:cNvSpPr txBox="1">
            <a:spLocks noChangeArrowheads="1"/>
          </p:cNvSpPr>
          <p:nvPr/>
        </p:nvSpPr>
        <p:spPr bwMode="auto">
          <a:xfrm>
            <a:off x="6248400" y="6422714"/>
            <a:ext cx="1200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a:t>Normal ONH</a:t>
            </a:r>
          </a:p>
        </p:txBody>
      </p:sp>
    </p:spTree>
    <p:extLst>
      <p:ext uri="{BB962C8B-B14F-4D97-AF65-F5344CB8AC3E}">
        <p14:creationId xmlns:p14="http://schemas.microsoft.com/office/powerpoint/2010/main" val="17117244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44" name="Picture 3" descr="ONH normal , small c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05200"/>
            <a:ext cx="4368800"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5" name="Line 4"/>
          <p:cNvSpPr>
            <a:spLocks noChangeShapeType="1"/>
          </p:cNvSpPr>
          <p:nvPr/>
        </p:nvSpPr>
        <p:spPr bwMode="auto">
          <a:xfrm>
            <a:off x="6248400" y="504983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46" name="Line 5"/>
          <p:cNvSpPr>
            <a:spLocks noChangeShapeType="1"/>
          </p:cNvSpPr>
          <p:nvPr/>
        </p:nvSpPr>
        <p:spPr bwMode="auto">
          <a:xfrm>
            <a:off x="6400800" y="543083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47" name="Line 6"/>
          <p:cNvSpPr>
            <a:spLocks noChangeShapeType="1"/>
          </p:cNvSpPr>
          <p:nvPr/>
        </p:nvSpPr>
        <p:spPr bwMode="auto">
          <a:xfrm>
            <a:off x="6400800" y="436403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48" name="Line 7"/>
          <p:cNvSpPr>
            <a:spLocks noChangeShapeType="1"/>
          </p:cNvSpPr>
          <p:nvPr/>
        </p:nvSpPr>
        <p:spPr bwMode="auto">
          <a:xfrm>
            <a:off x="6248400" y="466883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49" name="Line 8"/>
          <p:cNvSpPr>
            <a:spLocks noChangeShapeType="1"/>
          </p:cNvSpPr>
          <p:nvPr/>
        </p:nvSpPr>
        <p:spPr bwMode="auto">
          <a:xfrm>
            <a:off x="6553200" y="4364038"/>
            <a:ext cx="0" cy="10461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50" name="Line 9"/>
          <p:cNvSpPr>
            <a:spLocks noChangeShapeType="1"/>
          </p:cNvSpPr>
          <p:nvPr/>
        </p:nvSpPr>
        <p:spPr bwMode="auto">
          <a:xfrm>
            <a:off x="6400800" y="4648200"/>
            <a:ext cx="0" cy="3810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52" name="Text Box 22"/>
          <p:cNvSpPr txBox="1">
            <a:spLocks noChangeArrowheads="1"/>
          </p:cNvSpPr>
          <p:nvPr/>
        </p:nvSpPr>
        <p:spPr bwMode="auto">
          <a:xfrm>
            <a:off x="6781800" y="4724400"/>
            <a:ext cx="134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t>VCDR ~.35</a:t>
            </a:r>
          </a:p>
        </p:txBody>
      </p:sp>
      <p:pic>
        <p:nvPicPr>
          <p:cNvPr id="23" name="Picture 8" descr="ONH OAG inferior notch"/>
          <p:cNvPicPr>
            <a:picLocks noChangeAspect="1" noChangeArrowheads="1"/>
          </p:cNvPicPr>
          <p:nvPr/>
        </p:nvPicPr>
        <p:blipFill rotWithShape="1">
          <a:blip r:embed="rId3">
            <a:extLst>
              <a:ext uri="{28A0092B-C50C-407E-A947-70E740481C1C}">
                <a14:useLocalDpi xmlns:a14="http://schemas.microsoft.com/office/drawing/2010/main" val="0"/>
              </a:ext>
            </a:extLst>
          </a:blip>
          <a:srcRect l="31999" t="11188" r="2001" b="10489"/>
          <a:stretch/>
        </p:blipFill>
        <p:spPr bwMode="auto">
          <a:xfrm>
            <a:off x="536121" y="3505200"/>
            <a:ext cx="3502479"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21"/>
          <p:cNvSpPr txBox="1">
            <a:spLocks noChangeArrowheads="1"/>
          </p:cNvSpPr>
          <p:nvPr/>
        </p:nvSpPr>
        <p:spPr bwMode="auto">
          <a:xfrm>
            <a:off x="1371600" y="6477000"/>
            <a:ext cx="1771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a:t>Glaucomatous ONH</a:t>
            </a:r>
          </a:p>
        </p:txBody>
      </p:sp>
      <p:sp>
        <p:nvSpPr>
          <p:cNvPr id="25" name="Line 14"/>
          <p:cNvSpPr>
            <a:spLocks noChangeShapeType="1"/>
          </p:cNvSpPr>
          <p:nvPr/>
        </p:nvSpPr>
        <p:spPr bwMode="auto">
          <a:xfrm>
            <a:off x="2133600" y="56388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15"/>
          <p:cNvSpPr>
            <a:spLocks noChangeShapeType="1"/>
          </p:cNvSpPr>
          <p:nvPr/>
        </p:nvSpPr>
        <p:spPr bwMode="auto">
          <a:xfrm>
            <a:off x="2286000" y="5791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16"/>
          <p:cNvSpPr>
            <a:spLocks noChangeShapeType="1"/>
          </p:cNvSpPr>
          <p:nvPr/>
        </p:nvSpPr>
        <p:spPr bwMode="auto">
          <a:xfrm>
            <a:off x="2286000" y="40386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17"/>
          <p:cNvSpPr>
            <a:spLocks noChangeShapeType="1"/>
          </p:cNvSpPr>
          <p:nvPr/>
        </p:nvSpPr>
        <p:spPr bwMode="auto">
          <a:xfrm>
            <a:off x="2133600" y="41910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18"/>
          <p:cNvSpPr>
            <a:spLocks noChangeShapeType="1"/>
          </p:cNvSpPr>
          <p:nvPr/>
        </p:nvSpPr>
        <p:spPr bwMode="auto">
          <a:xfrm>
            <a:off x="2438400" y="4038599"/>
            <a:ext cx="0" cy="1752601"/>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19"/>
          <p:cNvSpPr>
            <a:spLocks noChangeShapeType="1"/>
          </p:cNvSpPr>
          <p:nvPr/>
        </p:nvSpPr>
        <p:spPr bwMode="auto">
          <a:xfrm flipH="1">
            <a:off x="2286000" y="4191000"/>
            <a:ext cx="6439" cy="14478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Text Box 20"/>
          <p:cNvSpPr txBox="1">
            <a:spLocks noChangeArrowheads="1"/>
          </p:cNvSpPr>
          <p:nvPr/>
        </p:nvSpPr>
        <p:spPr bwMode="auto">
          <a:xfrm>
            <a:off x="990600" y="4738687"/>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dirty="0">
                <a:solidFill>
                  <a:srgbClr val="002060"/>
                </a:solidFill>
              </a:rPr>
              <a:t>VCDR ~.8</a:t>
            </a:r>
          </a:p>
        </p:txBody>
      </p:sp>
      <p:sp>
        <p:nvSpPr>
          <p:cNvPr id="32" name="TextBox 31">
            <a:extLst>
              <a:ext uri="{FF2B5EF4-FFF2-40B4-BE49-F238E27FC236}">
                <a16:creationId xmlns:a16="http://schemas.microsoft.com/office/drawing/2014/main" id="{106F62C1-DD8B-47E7-8693-A7C948158116}"/>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33" name="Text Box 11">
            <a:extLst>
              <a:ext uri="{FF2B5EF4-FFF2-40B4-BE49-F238E27FC236}">
                <a16:creationId xmlns:a16="http://schemas.microsoft.com/office/drawing/2014/main" id="{DA753615-2967-4AF8-85B4-BA0084B3C2AA}"/>
              </a:ext>
            </a:extLst>
          </p:cNvPr>
          <p:cNvSpPr txBox="1">
            <a:spLocks noChangeArrowheads="1"/>
          </p:cNvSpPr>
          <p:nvPr/>
        </p:nvSpPr>
        <p:spPr bwMode="auto">
          <a:xfrm>
            <a:off x="6248400" y="6422714"/>
            <a:ext cx="1200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a:t>Normal ONH</a:t>
            </a:r>
          </a:p>
        </p:txBody>
      </p:sp>
      <p:sp>
        <p:nvSpPr>
          <p:cNvPr id="95235" name="Text Box 32"/>
          <p:cNvSpPr txBox="1">
            <a:spLocks noChangeArrowheads="1"/>
          </p:cNvSpPr>
          <p:nvPr/>
        </p:nvSpPr>
        <p:spPr bwMode="auto">
          <a:xfrm>
            <a:off x="73228" y="2034184"/>
            <a:ext cx="4610100" cy="92333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rgbClr val="0000FF"/>
                </a:solidFill>
              </a:rPr>
              <a:t>Because of this tendency, ophthalmologists focus on the </a:t>
            </a:r>
            <a:r>
              <a:rPr lang="en-US" altLang="en-US" sz="1800" i="1" dirty="0">
                <a:solidFill>
                  <a:srgbClr val="0000FF"/>
                </a:solidFill>
              </a:rPr>
              <a:t>vertical cup-disc ratio</a:t>
            </a:r>
            <a:r>
              <a:rPr lang="en-US" altLang="en-US" sz="1800" dirty="0">
                <a:solidFill>
                  <a:srgbClr val="0000FF"/>
                </a:solidFill>
              </a:rPr>
              <a:t> (VCDR) when assessing a </a:t>
            </a:r>
            <a:r>
              <a:rPr lang="en-US" altLang="en-US" sz="1800" dirty="0" err="1">
                <a:solidFill>
                  <a:srgbClr val="0000FF"/>
                </a:solidFill>
              </a:rPr>
              <a:t>pt’s</a:t>
            </a:r>
            <a:r>
              <a:rPr lang="en-US" altLang="en-US" sz="1800" dirty="0">
                <a:solidFill>
                  <a:srgbClr val="0000FF"/>
                </a:solidFill>
              </a:rPr>
              <a:t> glaucoma status.</a:t>
            </a:r>
          </a:p>
        </p:txBody>
      </p:sp>
      <p:sp>
        <p:nvSpPr>
          <p:cNvPr id="34" name="Text Box 9">
            <a:extLst>
              <a:ext uri="{FF2B5EF4-FFF2-40B4-BE49-F238E27FC236}">
                <a16:creationId xmlns:a16="http://schemas.microsoft.com/office/drawing/2014/main" id="{0557DF75-1B98-46BC-89C6-EB033CCF51D0}"/>
              </a:ext>
            </a:extLst>
          </p:cNvPr>
          <p:cNvSpPr txBox="1">
            <a:spLocks noChangeArrowheads="1"/>
          </p:cNvSpPr>
          <p:nvPr/>
        </p:nvSpPr>
        <p:spPr bwMode="auto">
          <a:xfrm>
            <a:off x="4692650" y="1016000"/>
            <a:ext cx="4070350" cy="2032000"/>
          </a:xfrm>
          <a:prstGeom prst="rect">
            <a:avLst/>
          </a:prstGeom>
          <a:solidFill>
            <a:schemeClr val="accent6">
              <a:lumMod val="40000"/>
              <a:lumOff val="60000"/>
            </a:schemeClr>
          </a:solid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chemeClr val="bg1">
                    <a:lumMod val="65000"/>
                  </a:schemeClr>
                </a:solidFill>
              </a:rPr>
              <a:t>For reasons that have yet to be fully</a:t>
            </a:r>
          </a:p>
          <a:p>
            <a:pPr eaLnBrk="1" hangingPunct="1">
              <a:spcBef>
                <a:spcPct val="0"/>
              </a:spcBef>
              <a:buClrTx/>
              <a:buSzTx/>
              <a:buFontTx/>
              <a:buNone/>
            </a:pPr>
            <a:r>
              <a:rPr lang="en-US" altLang="en-US" sz="1800" dirty="0">
                <a:solidFill>
                  <a:schemeClr val="bg1">
                    <a:lumMod val="65000"/>
                  </a:schemeClr>
                </a:solidFill>
              </a:rPr>
              <a:t>elucidated, </a:t>
            </a:r>
            <a:r>
              <a:rPr lang="en-US" altLang="en-US" sz="1800" u="sng" dirty="0">
                <a:solidFill>
                  <a:srgbClr val="0000FF"/>
                </a:solidFill>
              </a:rPr>
              <a:t>glaucomatous optic</a:t>
            </a:r>
          </a:p>
          <a:p>
            <a:pPr eaLnBrk="1" hangingPunct="1">
              <a:spcBef>
                <a:spcPct val="0"/>
              </a:spcBef>
              <a:buClrTx/>
              <a:buSzTx/>
              <a:buFontTx/>
              <a:buNone/>
            </a:pPr>
            <a:r>
              <a:rPr lang="en-US" altLang="en-US" sz="1800" u="sng" dirty="0">
                <a:solidFill>
                  <a:srgbClr val="0000FF"/>
                </a:solidFill>
              </a:rPr>
              <a:t>neuropathy tends to damage the</a:t>
            </a:r>
          </a:p>
          <a:p>
            <a:pPr eaLnBrk="1" hangingPunct="1">
              <a:spcBef>
                <a:spcPct val="0"/>
              </a:spcBef>
              <a:buClrTx/>
              <a:buSzTx/>
              <a:buFontTx/>
              <a:buNone/>
            </a:pPr>
            <a:r>
              <a:rPr lang="en-US" altLang="en-US" sz="1800" u="sng" dirty="0">
                <a:solidFill>
                  <a:srgbClr val="0000FF"/>
                </a:solidFill>
              </a:rPr>
              <a:t>superior and inferior poles of the ONH</a:t>
            </a:r>
          </a:p>
          <a:p>
            <a:pPr eaLnBrk="1" hangingPunct="1">
              <a:spcBef>
                <a:spcPct val="0"/>
              </a:spcBef>
              <a:buClrTx/>
              <a:buSzTx/>
              <a:buFontTx/>
              <a:buNone/>
            </a:pPr>
            <a:r>
              <a:rPr lang="en-US" altLang="en-US" sz="1800" dirty="0">
                <a:solidFill>
                  <a:schemeClr val="bg1">
                    <a:lumMod val="65000"/>
                  </a:schemeClr>
                </a:solidFill>
              </a:rPr>
              <a:t>preferentially and early. This leads to</a:t>
            </a:r>
          </a:p>
          <a:p>
            <a:pPr eaLnBrk="1" hangingPunct="1">
              <a:spcBef>
                <a:spcPct val="0"/>
              </a:spcBef>
              <a:buClrTx/>
              <a:buSzTx/>
              <a:buFontTx/>
              <a:buNone/>
            </a:pPr>
            <a:r>
              <a:rPr lang="en-US" altLang="en-US" sz="1800" dirty="0">
                <a:solidFill>
                  <a:schemeClr val="bg1">
                    <a:lumMod val="65000"/>
                  </a:schemeClr>
                </a:solidFill>
              </a:rPr>
              <a:t>thinning at the poles (focal thinning is</a:t>
            </a:r>
          </a:p>
          <a:p>
            <a:pPr eaLnBrk="1" hangingPunct="1">
              <a:spcBef>
                <a:spcPct val="0"/>
              </a:spcBef>
              <a:buClrTx/>
              <a:buSzTx/>
              <a:buFontTx/>
              <a:buNone/>
            </a:pPr>
            <a:r>
              <a:rPr lang="en-US" altLang="en-US" sz="1800" dirty="0">
                <a:solidFill>
                  <a:schemeClr val="bg1">
                    <a:lumMod val="65000"/>
                  </a:schemeClr>
                </a:solidFill>
              </a:rPr>
              <a:t>often referred to as a ‘notch.’)</a:t>
            </a:r>
          </a:p>
        </p:txBody>
      </p:sp>
    </p:spTree>
    <p:extLst>
      <p:ext uri="{BB962C8B-B14F-4D97-AF65-F5344CB8AC3E}">
        <p14:creationId xmlns:p14="http://schemas.microsoft.com/office/powerpoint/2010/main" val="208838789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ONH normal, large c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505200"/>
            <a:ext cx="4369648"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3" name="Picture 4" descr="ONH normal , small c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05200"/>
            <a:ext cx="4368800"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Line 5"/>
          <p:cNvSpPr>
            <a:spLocks noChangeShapeType="1"/>
          </p:cNvSpPr>
          <p:nvPr/>
        </p:nvSpPr>
        <p:spPr bwMode="auto">
          <a:xfrm>
            <a:off x="6248400" y="504983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5" name="Line 6"/>
          <p:cNvSpPr>
            <a:spLocks noChangeShapeType="1"/>
          </p:cNvSpPr>
          <p:nvPr/>
        </p:nvSpPr>
        <p:spPr bwMode="auto">
          <a:xfrm>
            <a:off x="6400800" y="543083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6" name="Line 7"/>
          <p:cNvSpPr>
            <a:spLocks noChangeShapeType="1"/>
          </p:cNvSpPr>
          <p:nvPr/>
        </p:nvSpPr>
        <p:spPr bwMode="auto">
          <a:xfrm>
            <a:off x="6400800" y="436403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7" name="Line 8"/>
          <p:cNvSpPr>
            <a:spLocks noChangeShapeType="1"/>
          </p:cNvSpPr>
          <p:nvPr/>
        </p:nvSpPr>
        <p:spPr bwMode="auto">
          <a:xfrm>
            <a:off x="6248400" y="466883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8" name="Line 9"/>
          <p:cNvSpPr>
            <a:spLocks noChangeShapeType="1"/>
          </p:cNvSpPr>
          <p:nvPr/>
        </p:nvSpPr>
        <p:spPr bwMode="auto">
          <a:xfrm>
            <a:off x="6553200" y="4364038"/>
            <a:ext cx="0" cy="10461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9" name="Line 10"/>
          <p:cNvSpPr>
            <a:spLocks noChangeShapeType="1"/>
          </p:cNvSpPr>
          <p:nvPr/>
        </p:nvSpPr>
        <p:spPr bwMode="auto">
          <a:xfrm>
            <a:off x="6400800" y="4648200"/>
            <a:ext cx="0" cy="3810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92" name="Text Box 13"/>
          <p:cNvSpPr txBox="1">
            <a:spLocks noChangeArrowheads="1"/>
          </p:cNvSpPr>
          <p:nvPr/>
        </p:nvSpPr>
        <p:spPr bwMode="auto">
          <a:xfrm>
            <a:off x="128588" y="990600"/>
            <a:ext cx="8812212" cy="1938992"/>
          </a:xfrm>
          <a:prstGeom prst="rect">
            <a:avLst/>
          </a:prstGeom>
          <a:solidFill>
            <a:schemeClr val="accent5">
              <a:lumMod val="75000"/>
            </a:schemeClr>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rgbClr val="0000FF"/>
                </a:solidFill>
              </a:rPr>
              <a:t>Note that the VCDR can be misleading in this regard, as it can be quite pronounced in some normal eyes (especially those with a large disc).</a:t>
            </a:r>
          </a:p>
          <a:p>
            <a:pPr eaLnBrk="1" hangingPunct="1">
              <a:spcBef>
                <a:spcPct val="0"/>
              </a:spcBef>
              <a:buClrTx/>
              <a:buSzTx/>
              <a:buFontTx/>
              <a:buNone/>
            </a:pPr>
            <a:endParaRPr lang="en-US" altLang="en-US" sz="2000" dirty="0">
              <a:solidFill>
                <a:schemeClr val="accent5">
                  <a:lumMod val="75000"/>
                </a:schemeClr>
              </a:solidFill>
            </a:endParaRPr>
          </a:p>
          <a:p>
            <a:pPr eaLnBrk="1" hangingPunct="1">
              <a:spcBef>
                <a:spcPct val="0"/>
              </a:spcBef>
              <a:buClrTx/>
              <a:buSzTx/>
              <a:buFontTx/>
              <a:buNone/>
            </a:pPr>
            <a:r>
              <a:rPr lang="en-US" altLang="en-US" sz="2000" dirty="0">
                <a:solidFill>
                  <a:schemeClr val="accent5">
                    <a:lumMod val="75000"/>
                  </a:schemeClr>
                </a:solidFill>
              </a:rPr>
              <a:t>Thus, in determining the glaucomatous-ness of an ONH, don’t just rely on the VCDR--make sure you also </a:t>
            </a:r>
            <a:r>
              <a:rPr lang="en-US" altLang="en-US" sz="2000" i="1" dirty="0">
                <a:solidFill>
                  <a:schemeClr val="accent5">
                    <a:lumMod val="75000"/>
                  </a:schemeClr>
                </a:solidFill>
              </a:rPr>
              <a:t>inspect and critically evaluate the status of the </a:t>
            </a:r>
            <a:r>
              <a:rPr lang="en-US" altLang="en-US" sz="2000" i="1" dirty="0" err="1">
                <a:solidFill>
                  <a:schemeClr val="accent5">
                    <a:lumMod val="75000"/>
                  </a:schemeClr>
                </a:solidFill>
              </a:rPr>
              <a:t>neuroretinal</a:t>
            </a:r>
            <a:r>
              <a:rPr lang="en-US" altLang="en-US" sz="2000" i="1" dirty="0">
                <a:solidFill>
                  <a:schemeClr val="accent5">
                    <a:lumMod val="75000"/>
                  </a:schemeClr>
                </a:solidFill>
              </a:rPr>
              <a:t> rim.</a:t>
            </a:r>
          </a:p>
        </p:txBody>
      </p:sp>
      <p:sp>
        <p:nvSpPr>
          <p:cNvPr id="97293" name="Text Box 14"/>
          <p:cNvSpPr txBox="1">
            <a:spLocks noChangeArrowheads="1"/>
          </p:cNvSpPr>
          <p:nvPr/>
        </p:nvSpPr>
        <p:spPr bwMode="auto">
          <a:xfrm>
            <a:off x="6781800" y="4724400"/>
            <a:ext cx="134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t>VCDR ~.35</a:t>
            </a:r>
          </a:p>
        </p:txBody>
      </p:sp>
      <p:sp>
        <p:nvSpPr>
          <p:cNvPr id="97294" name="Line 15"/>
          <p:cNvSpPr>
            <a:spLocks noChangeShapeType="1"/>
          </p:cNvSpPr>
          <p:nvPr/>
        </p:nvSpPr>
        <p:spPr bwMode="auto">
          <a:xfrm>
            <a:off x="1905000" y="5057983"/>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95" name="Line 16"/>
          <p:cNvSpPr>
            <a:spLocks noChangeShapeType="1"/>
          </p:cNvSpPr>
          <p:nvPr/>
        </p:nvSpPr>
        <p:spPr bwMode="auto">
          <a:xfrm>
            <a:off x="2057400" y="53340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96" name="Line 17"/>
          <p:cNvSpPr>
            <a:spLocks noChangeShapeType="1"/>
          </p:cNvSpPr>
          <p:nvPr/>
        </p:nvSpPr>
        <p:spPr bwMode="auto">
          <a:xfrm>
            <a:off x="2057400" y="40386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97" name="Line 18"/>
          <p:cNvSpPr>
            <a:spLocks noChangeShapeType="1"/>
          </p:cNvSpPr>
          <p:nvPr/>
        </p:nvSpPr>
        <p:spPr bwMode="auto">
          <a:xfrm>
            <a:off x="1905000" y="4267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98" name="Text Box 19"/>
          <p:cNvSpPr txBox="1">
            <a:spLocks noChangeArrowheads="1"/>
          </p:cNvSpPr>
          <p:nvPr/>
        </p:nvSpPr>
        <p:spPr bwMode="auto">
          <a:xfrm>
            <a:off x="762000" y="44196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t>VCDR ~.7</a:t>
            </a:r>
          </a:p>
        </p:txBody>
      </p:sp>
      <p:sp>
        <p:nvSpPr>
          <p:cNvPr id="97299" name="Line 20"/>
          <p:cNvSpPr>
            <a:spLocks noChangeShapeType="1"/>
          </p:cNvSpPr>
          <p:nvPr/>
        </p:nvSpPr>
        <p:spPr bwMode="auto">
          <a:xfrm>
            <a:off x="2057399" y="4267199"/>
            <a:ext cx="26244" cy="79078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300" name="Line 21"/>
          <p:cNvSpPr>
            <a:spLocks noChangeShapeType="1"/>
          </p:cNvSpPr>
          <p:nvPr/>
        </p:nvSpPr>
        <p:spPr bwMode="auto">
          <a:xfrm flipV="1">
            <a:off x="2209799" y="4038599"/>
            <a:ext cx="1" cy="1295399"/>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TextBox 23">
            <a:extLst>
              <a:ext uri="{FF2B5EF4-FFF2-40B4-BE49-F238E27FC236}">
                <a16:creationId xmlns:a16="http://schemas.microsoft.com/office/drawing/2014/main" id="{FBA8BBDE-B365-44BC-8676-E33336394161}"/>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22" name="Text Box 11">
            <a:extLst>
              <a:ext uri="{FF2B5EF4-FFF2-40B4-BE49-F238E27FC236}">
                <a16:creationId xmlns:a16="http://schemas.microsoft.com/office/drawing/2014/main" id="{C7CFF5E7-0E8F-4BF1-8A3B-F93C413FD504}"/>
              </a:ext>
            </a:extLst>
          </p:cNvPr>
          <p:cNvSpPr txBox="1">
            <a:spLocks noChangeArrowheads="1"/>
          </p:cNvSpPr>
          <p:nvPr/>
        </p:nvSpPr>
        <p:spPr bwMode="auto">
          <a:xfrm>
            <a:off x="6248400" y="6422714"/>
            <a:ext cx="1200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a:t>Normal ONH</a:t>
            </a:r>
          </a:p>
        </p:txBody>
      </p:sp>
      <p:sp>
        <p:nvSpPr>
          <p:cNvPr id="23" name="Text Box 12">
            <a:extLst>
              <a:ext uri="{FF2B5EF4-FFF2-40B4-BE49-F238E27FC236}">
                <a16:creationId xmlns:a16="http://schemas.microsoft.com/office/drawing/2014/main" id="{13B5C253-7D59-4D7D-ACF9-DAB4416045A0}"/>
              </a:ext>
            </a:extLst>
          </p:cNvPr>
          <p:cNvSpPr txBox="1">
            <a:spLocks noChangeArrowheads="1"/>
          </p:cNvSpPr>
          <p:nvPr/>
        </p:nvSpPr>
        <p:spPr bwMode="auto">
          <a:xfrm>
            <a:off x="1752600" y="6400800"/>
            <a:ext cx="1241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t>Normal ONH</a:t>
            </a:r>
          </a:p>
        </p:txBody>
      </p:sp>
    </p:spTree>
    <p:extLst>
      <p:ext uri="{BB962C8B-B14F-4D97-AF65-F5344CB8AC3E}">
        <p14:creationId xmlns:p14="http://schemas.microsoft.com/office/powerpoint/2010/main" val="3993106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7" name="Group 3"/>
          <p:cNvGrpSpPr>
            <a:grpSpLocks/>
          </p:cNvGrpSpPr>
          <p:nvPr/>
        </p:nvGrpSpPr>
        <p:grpSpPr bwMode="auto">
          <a:xfrm>
            <a:off x="762000" y="2484437"/>
            <a:ext cx="7642225" cy="822325"/>
            <a:chOff x="528" y="726"/>
            <a:chExt cx="4814" cy="518"/>
          </a:xfrm>
        </p:grpSpPr>
        <p:sp>
          <p:nvSpPr>
            <p:cNvPr id="72710" name="Text Box 4"/>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i="1"/>
                <a:t>IOP =</a:t>
              </a:r>
            </a:p>
          </p:txBody>
        </p:sp>
        <p:sp>
          <p:nvSpPr>
            <p:cNvPr id="72711" name="Text Box 5"/>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20000"/>
                </a:lnSpc>
              </a:pPr>
              <a:r>
                <a:rPr lang="en-US" sz="2000" b="1">
                  <a:solidFill>
                    <a:srgbClr val="0066FF"/>
                  </a:solidFill>
                </a:rPr>
                <a:t>Aqueous Formation Rate (</a:t>
              </a:r>
              <a:r>
                <a:rPr lang="en-US" sz="2000" b="1">
                  <a:solidFill>
                    <a:srgbClr val="0066FF"/>
                  </a:solidFill>
                  <a:latin typeface="Symbol" pitchFamily="18" charset="2"/>
                </a:rPr>
                <a:t>m</a:t>
              </a:r>
              <a:r>
                <a:rPr lang="en-US" sz="2000" b="1">
                  <a:solidFill>
                    <a:srgbClr val="0066FF"/>
                  </a:solidFill>
                </a:rPr>
                <a:t>L/min)</a:t>
              </a:r>
            </a:p>
            <a:p>
              <a:pPr algn="ctr" eaLnBrk="1" hangingPunct="1">
                <a:lnSpc>
                  <a:spcPct val="120000"/>
                </a:lnSpc>
              </a:pPr>
              <a:r>
                <a:rPr lang="en-US" sz="2000" b="1">
                  <a:solidFill>
                    <a:schemeClr val="accent2"/>
                  </a:solidFill>
                </a:rPr>
                <a:t>Outflow Facility (</a:t>
              </a:r>
              <a:r>
                <a:rPr lang="en-US" sz="2000" b="1">
                  <a:solidFill>
                    <a:schemeClr val="accent2"/>
                  </a:solidFill>
                  <a:latin typeface="Symbol" pitchFamily="18" charset="2"/>
                </a:rPr>
                <a:t>m</a:t>
              </a:r>
              <a:r>
                <a:rPr lang="en-US" sz="2000" b="1">
                  <a:solidFill>
                    <a:schemeClr val="accent2"/>
                  </a:solidFill>
                </a:rPr>
                <a:t>L/min/mmHg)</a:t>
              </a:r>
            </a:p>
          </p:txBody>
        </p:sp>
        <p:sp>
          <p:nvSpPr>
            <p:cNvPr id="72712" name="Text Box 6"/>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chemeClr val="accent1"/>
                  </a:solidFill>
                </a:rPr>
                <a:t>+</a:t>
              </a:r>
              <a:endParaRPr lang="en-US" sz="2000">
                <a:solidFill>
                  <a:schemeClr val="accent1"/>
                </a:solidFill>
              </a:endParaRPr>
            </a:p>
          </p:txBody>
        </p:sp>
        <p:sp>
          <p:nvSpPr>
            <p:cNvPr id="72713" name="Text Box 7"/>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000" b="1">
                  <a:solidFill>
                    <a:schemeClr val="accent1"/>
                  </a:solidFill>
                </a:rPr>
                <a:t>Episcleral Venous</a:t>
              </a:r>
            </a:p>
            <a:p>
              <a:pPr algn="ctr" eaLnBrk="1" hangingPunct="1">
                <a:lnSpc>
                  <a:spcPct val="90000"/>
                </a:lnSpc>
              </a:pPr>
              <a:r>
                <a:rPr lang="en-US" sz="2000" b="1">
                  <a:solidFill>
                    <a:schemeClr val="accent1"/>
                  </a:solidFill>
                </a:rPr>
                <a:t>Pressure (mmHg)</a:t>
              </a:r>
            </a:p>
          </p:txBody>
        </p:sp>
      </p:grpSp>
      <p:sp>
        <p:nvSpPr>
          <p:cNvPr id="72708" name="Text Box 8"/>
          <p:cNvSpPr txBox="1">
            <a:spLocks noChangeArrowheads="1"/>
          </p:cNvSpPr>
          <p:nvPr/>
        </p:nvSpPr>
        <p:spPr bwMode="auto">
          <a:xfrm>
            <a:off x="364333" y="1143000"/>
            <a:ext cx="8456609" cy="83099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i="1" dirty="0"/>
              <a:t>Fill in the IOP equation below. </a:t>
            </a:r>
            <a:r>
              <a:rPr lang="en-US" sz="2400" i="1" dirty="0">
                <a:solidFill>
                  <a:srgbClr val="0000FF"/>
                </a:solidFill>
              </a:rPr>
              <a:t>What is its eponymous name?</a:t>
            </a:r>
          </a:p>
          <a:p>
            <a:pPr algn="ctr" eaLnBrk="1" hangingPunct="1"/>
            <a:r>
              <a:rPr lang="en-US" sz="2400" dirty="0">
                <a:solidFill>
                  <a:srgbClr val="0000FF"/>
                </a:solidFill>
              </a:rPr>
              <a:t>The </a:t>
            </a:r>
            <a:r>
              <a:rPr lang="en-US" sz="2400" b="1" dirty="0" err="1">
                <a:solidFill>
                  <a:srgbClr val="0000FF"/>
                </a:solidFill>
              </a:rPr>
              <a:t>Goldmann</a:t>
            </a:r>
            <a:r>
              <a:rPr lang="en-US" sz="2400" b="1" dirty="0">
                <a:solidFill>
                  <a:srgbClr val="0000FF"/>
                </a:solidFill>
              </a:rPr>
              <a:t> equation</a:t>
            </a:r>
          </a:p>
        </p:txBody>
      </p:sp>
      <p:sp>
        <p:nvSpPr>
          <p:cNvPr id="72709" name="Line 9"/>
          <p:cNvSpPr>
            <a:spLocks noChangeShapeType="1"/>
          </p:cNvSpPr>
          <p:nvPr/>
        </p:nvSpPr>
        <p:spPr bwMode="auto">
          <a:xfrm>
            <a:off x="1752600" y="2932112"/>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Rectangle 12">
            <a:extLst>
              <a:ext uri="{FF2B5EF4-FFF2-40B4-BE49-F238E27FC236}">
                <a16:creationId xmlns:a16="http://schemas.microsoft.com/office/drawing/2014/main" id="{B6A3712E-96EF-4392-B936-1ED895B041E8}"/>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A</a:t>
            </a:r>
          </a:p>
        </p:txBody>
      </p:sp>
      <p:sp>
        <p:nvSpPr>
          <p:cNvPr id="11" name="TextBox 10">
            <a:extLst>
              <a:ext uri="{FF2B5EF4-FFF2-40B4-BE49-F238E27FC236}">
                <a16:creationId xmlns:a16="http://schemas.microsoft.com/office/drawing/2014/main" id="{E5F60093-1BD2-444B-900F-3A5E8039E9EA}"/>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335023952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3" name="Picture 4" descr="ONH normal , small c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05200"/>
            <a:ext cx="4368800"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Line 5"/>
          <p:cNvSpPr>
            <a:spLocks noChangeShapeType="1"/>
          </p:cNvSpPr>
          <p:nvPr/>
        </p:nvSpPr>
        <p:spPr bwMode="auto">
          <a:xfrm>
            <a:off x="6248400" y="504983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5" name="Line 6"/>
          <p:cNvSpPr>
            <a:spLocks noChangeShapeType="1"/>
          </p:cNvSpPr>
          <p:nvPr/>
        </p:nvSpPr>
        <p:spPr bwMode="auto">
          <a:xfrm>
            <a:off x="6400800" y="543083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6" name="Line 7"/>
          <p:cNvSpPr>
            <a:spLocks noChangeShapeType="1"/>
          </p:cNvSpPr>
          <p:nvPr/>
        </p:nvSpPr>
        <p:spPr bwMode="auto">
          <a:xfrm>
            <a:off x="6400800" y="436403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7" name="Line 8"/>
          <p:cNvSpPr>
            <a:spLocks noChangeShapeType="1"/>
          </p:cNvSpPr>
          <p:nvPr/>
        </p:nvSpPr>
        <p:spPr bwMode="auto">
          <a:xfrm>
            <a:off x="6248400" y="466883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8" name="Line 9"/>
          <p:cNvSpPr>
            <a:spLocks noChangeShapeType="1"/>
          </p:cNvSpPr>
          <p:nvPr/>
        </p:nvSpPr>
        <p:spPr bwMode="auto">
          <a:xfrm>
            <a:off x="6553200" y="4364038"/>
            <a:ext cx="0" cy="10461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9" name="Line 10"/>
          <p:cNvSpPr>
            <a:spLocks noChangeShapeType="1"/>
          </p:cNvSpPr>
          <p:nvPr/>
        </p:nvSpPr>
        <p:spPr bwMode="auto">
          <a:xfrm>
            <a:off x="6400800" y="4648200"/>
            <a:ext cx="0" cy="3810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92" name="Text Box 13"/>
          <p:cNvSpPr txBox="1">
            <a:spLocks noChangeArrowheads="1"/>
          </p:cNvSpPr>
          <p:nvPr/>
        </p:nvSpPr>
        <p:spPr bwMode="auto">
          <a:xfrm>
            <a:off x="128588" y="990600"/>
            <a:ext cx="8812212" cy="1938992"/>
          </a:xfrm>
          <a:prstGeom prst="rect">
            <a:avLst/>
          </a:prstGeom>
          <a:solidFill>
            <a:schemeClr val="accent5">
              <a:lumMod val="75000"/>
            </a:schemeClr>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dirty="0">
                <a:solidFill>
                  <a:srgbClr val="0000FF"/>
                </a:solidFill>
              </a:rPr>
              <a:t>Note that the VCDR can be misleading in this regard, as it can be quite pronounced in some normal eyes (especially those with a large disc).</a:t>
            </a:r>
          </a:p>
          <a:p>
            <a:pPr eaLnBrk="1" hangingPunct="1">
              <a:spcBef>
                <a:spcPct val="0"/>
              </a:spcBef>
              <a:buClrTx/>
              <a:buSzTx/>
              <a:buFontTx/>
              <a:buNone/>
            </a:pPr>
            <a:endParaRPr lang="en-US" altLang="en-US" sz="2000" dirty="0">
              <a:solidFill>
                <a:srgbClr val="0000FF"/>
              </a:solidFill>
            </a:endParaRPr>
          </a:p>
          <a:p>
            <a:pPr eaLnBrk="1" hangingPunct="1">
              <a:spcBef>
                <a:spcPct val="0"/>
              </a:spcBef>
              <a:buClrTx/>
              <a:buSzTx/>
              <a:buFontTx/>
              <a:buNone/>
            </a:pPr>
            <a:r>
              <a:rPr lang="en-US" altLang="en-US" sz="2000" dirty="0">
                <a:solidFill>
                  <a:srgbClr val="0000FF"/>
                </a:solidFill>
              </a:rPr>
              <a:t>Thus, in determining the glaucomatous-ness of an ONH, don’t just rely on the VCDR--make sure you also </a:t>
            </a:r>
            <a:r>
              <a:rPr lang="en-US" altLang="en-US" sz="2000" i="1" dirty="0">
                <a:solidFill>
                  <a:schemeClr val="bg1"/>
                </a:solidFill>
              </a:rPr>
              <a:t>inspect and critically evaluate the status of the </a:t>
            </a:r>
            <a:r>
              <a:rPr lang="en-US" altLang="en-US" sz="2000" i="1" dirty="0" err="1">
                <a:solidFill>
                  <a:schemeClr val="bg1"/>
                </a:solidFill>
              </a:rPr>
              <a:t>neuroretinal</a:t>
            </a:r>
            <a:r>
              <a:rPr lang="en-US" altLang="en-US" sz="2000" i="1" dirty="0">
                <a:solidFill>
                  <a:schemeClr val="bg1"/>
                </a:solidFill>
              </a:rPr>
              <a:t> rim.</a:t>
            </a:r>
          </a:p>
        </p:txBody>
      </p:sp>
      <p:sp>
        <p:nvSpPr>
          <p:cNvPr id="97293" name="Text Box 14"/>
          <p:cNvSpPr txBox="1">
            <a:spLocks noChangeArrowheads="1"/>
          </p:cNvSpPr>
          <p:nvPr/>
        </p:nvSpPr>
        <p:spPr bwMode="auto">
          <a:xfrm>
            <a:off x="6781800" y="4724400"/>
            <a:ext cx="134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t>VCDR ~.35</a:t>
            </a:r>
          </a:p>
        </p:txBody>
      </p:sp>
      <p:sp>
        <p:nvSpPr>
          <p:cNvPr id="24" name="TextBox 23">
            <a:extLst>
              <a:ext uri="{FF2B5EF4-FFF2-40B4-BE49-F238E27FC236}">
                <a16:creationId xmlns:a16="http://schemas.microsoft.com/office/drawing/2014/main" id="{FBA8BBDE-B365-44BC-8676-E33336394161}"/>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22" name="Text Box 11">
            <a:extLst>
              <a:ext uri="{FF2B5EF4-FFF2-40B4-BE49-F238E27FC236}">
                <a16:creationId xmlns:a16="http://schemas.microsoft.com/office/drawing/2014/main" id="{C7CFF5E7-0E8F-4BF1-8A3B-F93C413FD504}"/>
              </a:ext>
            </a:extLst>
          </p:cNvPr>
          <p:cNvSpPr txBox="1">
            <a:spLocks noChangeArrowheads="1"/>
          </p:cNvSpPr>
          <p:nvPr/>
        </p:nvSpPr>
        <p:spPr bwMode="auto">
          <a:xfrm>
            <a:off x="6248400" y="6422714"/>
            <a:ext cx="1200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a:t>Normal ONH</a:t>
            </a:r>
          </a:p>
        </p:txBody>
      </p:sp>
      <p:pic>
        <p:nvPicPr>
          <p:cNvPr id="25" name="Picture 2" descr="ONH normal, large cup">
            <a:extLst>
              <a:ext uri="{FF2B5EF4-FFF2-40B4-BE49-F238E27FC236}">
                <a16:creationId xmlns:a16="http://schemas.microsoft.com/office/drawing/2014/main" id="{3A757B90-2D2F-4B4C-8B41-B254F5E873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505200"/>
            <a:ext cx="4369648"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Line 15">
            <a:extLst>
              <a:ext uri="{FF2B5EF4-FFF2-40B4-BE49-F238E27FC236}">
                <a16:creationId xmlns:a16="http://schemas.microsoft.com/office/drawing/2014/main" id="{F2E647C2-7BCB-4B15-9AF9-C7B2A4930EF7}"/>
              </a:ext>
            </a:extLst>
          </p:cNvPr>
          <p:cNvSpPr>
            <a:spLocks noChangeShapeType="1"/>
          </p:cNvSpPr>
          <p:nvPr/>
        </p:nvSpPr>
        <p:spPr bwMode="auto">
          <a:xfrm>
            <a:off x="1905000" y="5057983"/>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16">
            <a:extLst>
              <a:ext uri="{FF2B5EF4-FFF2-40B4-BE49-F238E27FC236}">
                <a16:creationId xmlns:a16="http://schemas.microsoft.com/office/drawing/2014/main" id="{A4ABFA28-3FE9-45C5-BB8E-C139A23C0D79}"/>
              </a:ext>
            </a:extLst>
          </p:cNvPr>
          <p:cNvSpPr>
            <a:spLocks noChangeShapeType="1"/>
          </p:cNvSpPr>
          <p:nvPr/>
        </p:nvSpPr>
        <p:spPr bwMode="auto">
          <a:xfrm>
            <a:off x="2057400" y="53340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17">
            <a:extLst>
              <a:ext uri="{FF2B5EF4-FFF2-40B4-BE49-F238E27FC236}">
                <a16:creationId xmlns:a16="http://schemas.microsoft.com/office/drawing/2014/main" id="{8315D388-6345-490A-A25F-E22F4CD1F747}"/>
              </a:ext>
            </a:extLst>
          </p:cNvPr>
          <p:cNvSpPr>
            <a:spLocks noChangeShapeType="1"/>
          </p:cNvSpPr>
          <p:nvPr/>
        </p:nvSpPr>
        <p:spPr bwMode="auto">
          <a:xfrm>
            <a:off x="2057400" y="40386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18">
            <a:extLst>
              <a:ext uri="{FF2B5EF4-FFF2-40B4-BE49-F238E27FC236}">
                <a16:creationId xmlns:a16="http://schemas.microsoft.com/office/drawing/2014/main" id="{927C6446-A695-4829-83FD-27EEFEF08022}"/>
              </a:ext>
            </a:extLst>
          </p:cNvPr>
          <p:cNvSpPr>
            <a:spLocks noChangeShapeType="1"/>
          </p:cNvSpPr>
          <p:nvPr/>
        </p:nvSpPr>
        <p:spPr bwMode="auto">
          <a:xfrm>
            <a:off x="1905000" y="4267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Text Box 19">
            <a:extLst>
              <a:ext uri="{FF2B5EF4-FFF2-40B4-BE49-F238E27FC236}">
                <a16:creationId xmlns:a16="http://schemas.microsoft.com/office/drawing/2014/main" id="{8F658353-52AE-4AC4-9D3E-3FB686941BFF}"/>
              </a:ext>
            </a:extLst>
          </p:cNvPr>
          <p:cNvSpPr txBox="1">
            <a:spLocks noChangeArrowheads="1"/>
          </p:cNvSpPr>
          <p:nvPr/>
        </p:nvSpPr>
        <p:spPr bwMode="auto">
          <a:xfrm>
            <a:off x="762000" y="44196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t>VCDR ~.7</a:t>
            </a:r>
          </a:p>
        </p:txBody>
      </p:sp>
      <p:sp>
        <p:nvSpPr>
          <p:cNvPr id="31" name="Line 20">
            <a:extLst>
              <a:ext uri="{FF2B5EF4-FFF2-40B4-BE49-F238E27FC236}">
                <a16:creationId xmlns:a16="http://schemas.microsoft.com/office/drawing/2014/main" id="{D4A81D42-AE39-490B-81AB-4AD539684463}"/>
              </a:ext>
            </a:extLst>
          </p:cNvPr>
          <p:cNvSpPr>
            <a:spLocks noChangeShapeType="1"/>
          </p:cNvSpPr>
          <p:nvPr/>
        </p:nvSpPr>
        <p:spPr bwMode="auto">
          <a:xfrm>
            <a:off x="2057399" y="4267199"/>
            <a:ext cx="26244" cy="79078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21">
            <a:extLst>
              <a:ext uri="{FF2B5EF4-FFF2-40B4-BE49-F238E27FC236}">
                <a16:creationId xmlns:a16="http://schemas.microsoft.com/office/drawing/2014/main" id="{0BB5D293-63EB-47A5-9DC3-E3339A64E87A}"/>
              </a:ext>
            </a:extLst>
          </p:cNvPr>
          <p:cNvSpPr>
            <a:spLocks noChangeShapeType="1"/>
          </p:cNvSpPr>
          <p:nvPr/>
        </p:nvSpPr>
        <p:spPr bwMode="auto">
          <a:xfrm flipV="1">
            <a:off x="2209799" y="4038599"/>
            <a:ext cx="1" cy="1295399"/>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Text Box 12">
            <a:extLst>
              <a:ext uri="{FF2B5EF4-FFF2-40B4-BE49-F238E27FC236}">
                <a16:creationId xmlns:a16="http://schemas.microsoft.com/office/drawing/2014/main" id="{91C63C1B-AA24-4979-99DA-C7DC2FBE7ECE}"/>
              </a:ext>
            </a:extLst>
          </p:cNvPr>
          <p:cNvSpPr txBox="1">
            <a:spLocks noChangeArrowheads="1"/>
          </p:cNvSpPr>
          <p:nvPr/>
        </p:nvSpPr>
        <p:spPr bwMode="auto">
          <a:xfrm>
            <a:off x="1752600" y="6400800"/>
            <a:ext cx="1241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t>Normal ONH</a:t>
            </a:r>
          </a:p>
        </p:txBody>
      </p:sp>
    </p:spTree>
    <p:extLst>
      <p:ext uri="{BB962C8B-B14F-4D97-AF65-F5344CB8AC3E}">
        <p14:creationId xmlns:p14="http://schemas.microsoft.com/office/powerpoint/2010/main" val="22541065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3" descr="ONH normal , small c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05200"/>
            <a:ext cx="4368800"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Line 4"/>
          <p:cNvSpPr>
            <a:spLocks noChangeShapeType="1"/>
          </p:cNvSpPr>
          <p:nvPr/>
        </p:nvSpPr>
        <p:spPr bwMode="auto">
          <a:xfrm>
            <a:off x="6248400" y="504983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08" name="Line 5"/>
          <p:cNvSpPr>
            <a:spLocks noChangeShapeType="1"/>
          </p:cNvSpPr>
          <p:nvPr/>
        </p:nvSpPr>
        <p:spPr bwMode="auto">
          <a:xfrm>
            <a:off x="6248400" y="543083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09" name="Line 6"/>
          <p:cNvSpPr>
            <a:spLocks noChangeShapeType="1"/>
          </p:cNvSpPr>
          <p:nvPr/>
        </p:nvSpPr>
        <p:spPr bwMode="auto">
          <a:xfrm>
            <a:off x="6248400" y="436403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0" name="Line 7"/>
          <p:cNvSpPr>
            <a:spLocks noChangeShapeType="1"/>
          </p:cNvSpPr>
          <p:nvPr/>
        </p:nvSpPr>
        <p:spPr bwMode="auto">
          <a:xfrm>
            <a:off x="6248400" y="466883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1" name="Line 8"/>
          <p:cNvSpPr>
            <a:spLocks noChangeShapeType="1"/>
          </p:cNvSpPr>
          <p:nvPr/>
        </p:nvSpPr>
        <p:spPr bwMode="auto">
          <a:xfrm>
            <a:off x="6400800" y="4364038"/>
            <a:ext cx="0" cy="3048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2" name="Line 9"/>
          <p:cNvSpPr>
            <a:spLocks noChangeShapeType="1"/>
          </p:cNvSpPr>
          <p:nvPr/>
        </p:nvSpPr>
        <p:spPr bwMode="auto">
          <a:xfrm>
            <a:off x="6400800" y="5049838"/>
            <a:ext cx="0" cy="3810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8313" name="Group 10"/>
          <p:cNvGrpSpPr>
            <a:grpSpLocks/>
          </p:cNvGrpSpPr>
          <p:nvPr/>
        </p:nvGrpSpPr>
        <p:grpSpPr bwMode="auto">
          <a:xfrm rot="-5400000">
            <a:off x="6591300" y="4706938"/>
            <a:ext cx="228600" cy="304800"/>
            <a:chOff x="4032" y="2976"/>
            <a:chExt cx="240" cy="192"/>
          </a:xfrm>
        </p:grpSpPr>
        <p:sp>
          <p:nvSpPr>
            <p:cNvPr id="98326" name="Line 11"/>
            <p:cNvSpPr>
              <a:spLocks noChangeShapeType="1"/>
            </p:cNvSpPr>
            <p:nvPr/>
          </p:nvSpPr>
          <p:spPr bwMode="auto">
            <a:xfrm>
              <a:off x="4032" y="2976"/>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27" name="Line 12"/>
            <p:cNvSpPr>
              <a:spLocks noChangeShapeType="1"/>
            </p:cNvSpPr>
            <p:nvPr/>
          </p:nvSpPr>
          <p:spPr bwMode="auto">
            <a:xfrm>
              <a:off x="4032" y="3168"/>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28" name="Line 13"/>
            <p:cNvSpPr>
              <a:spLocks noChangeShapeType="1"/>
            </p:cNvSpPr>
            <p:nvPr/>
          </p:nvSpPr>
          <p:spPr bwMode="auto">
            <a:xfrm>
              <a:off x="4128" y="2976"/>
              <a:ext cx="0" cy="19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8314" name="Line 14"/>
          <p:cNvSpPr>
            <a:spLocks noChangeShapeType="1"/>
          </p:cNvSpPr>
          <p:nvPr/>
        </p:nvSpPr>
        <p:spPr bwMode="auto">
          <a:xfrm rot="-5400000">
            <a:off x="5829300" y="485775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5" name="Line 15"/>
          <p:cNvSpPr>
            <a:spLocks noChangeShapeType="1"/>
          </p:cNvSpPr>
          <p:nvPr/>
        </p:nvSpPr>
        <p:spPr bwMode="auto">
          <a:xfrm rot="-5400000">
            <a:off x="6057900" y="485775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6" name="Line 16"/>
          <p:cNvSpPr>
            <a:spLocks noChangeShapeType="1"/>
          </p:cNvSpPr>
          <p:nvPr/>
        </p:nvSpPr>
        <p:spPr bwMode="auto">
          <a:xfrm rot="-5400000">
            <a:off x="6049168" y="4774407"/>
            <a:ext cx="17463" cy="2286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8317" name="Picture 17" descr="ONH OAG isnt rule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685800"/>
            <a:ext cx="60198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8" name="Text Box 18"/>
          <p:cNvSpPr txBox="1">
            <a:spLocks noChangeArrowheads="1"/>
          </p:cNvSpPr>
          <p:nvPr/>
        </p:nvSpPr>
        <p:spPr bwMode="auto">
          <a:xfrm>
            <a:off x="76200" y="3733800"/>
            <a:ext cx="4264025" cy="27082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2000" dirty="0">
                <a:solidFill>
                  <a:srgbClr val="0000FF"/>
                </a:solidFill>
              </a:rPr>
              <a:t>The </a:t>
            </a:r>
            <a:r>
              <a:rPr lang="en-US" altLang="en-US" sz="2000" dirty="0" err="1">
                <a:solidFill>
                  <a:srgbClr val="0000FF"/>
                </a:solidFill>
              </a:rPr>
              <a:t>nonglaucomatous</a:t>
            </a:r>
            <a:r>
              <a:rPr lang="en-US" altLang="en-US" sz="2000" dirty="0">
                <a:solidFill>
                  <a:srgbClr val="0000FF"/>
                </a:solidFill>
              </a:rPr>
              <a:t> </a:t>
            </a:r>
            <a:r>
              <a:rPr lang="en-US" altLang="en-US" sz="2000" dirty="0" err="1">
                <a:solidFill>
                  <a:srgbClr val="0000FF"/>
                </a:solidFill>
              </a:rPr>
              <a:t>neuroretinal</a:t>
            </a:r>
            <a:endParaRPr lang="en-US" altLang="en-US" sz="2000" dirty="0">
              <a:solidFill>
                <a:srgbClr val="0000FF"/>
              </a:solidFill>
            </a:endParaRPr>
          </a:p>
          <a:p>
            <a:pPr eaLnBrk="1" hangingPunct="1">
              <a:lnSpc>
                <a:spcPct val="85000"/>
              </a:lnSpc>
              <a:spcBef>
                <a:spcPct val="0"/>
              </a:spcBef>
              <a:buClrTx/>
              <a:buSzTx/>
              <a:buFontTx/>
              <a:buNone/>
            </a:pPr>
            <a:r>
              <a:rPr lang="en-US" altLang="en-US" sz="2000" dirty="0">
                <a:solidFill>
                  <a:srgbClr val="0000FF"/>
                </a:solidFill>
              </a:rPr>
              <a:t>rim tends to follow what’s known as</a:t>
            </a:r>
          </a:p>
          <a:p>
            <a:pPr eaLnBrk="1" hangingPunct="1">
              <a:lnSpc>
                <a:spcPct val="85000"/>
              </a:lnSpc>
              <a:spcBef>
                <a:spcPct val="0"/>
              </a:spcBef>
              <a:buClrTx/>
              <a:buSzTx/>
              <a:buFontTx/>
              <a:buNone/>
            </a:pPr>
            <a:r>
              <a:rPr lang="en-US" altLang="en-US" sz="2000" dirty="0">
                <a:solidFill>
                  <a:srgbClr val="0000FF"/>
                </a:solidFill>
              </a:rPr>
              <a:t>the </a:t>
            </a:r>
            <a:r>
              <a:rPr lang="en-US" altLang="en-US" sz="2000" b="1" i="1" dirty="0">
                <a:solidFill>
                  <a:schemeClr val="bg1"/>
                </a:solidFill>
              </a:rPr>
              <a:t>ISNT</a:t>
            </a:r>
            <a:r>
              <a:rPr lang="en-US" altLang="en-US" sz="2000" b="1" i="1" dirty="0">
                <a:solidFill>
                  <a:srgbClr val="0000FF"/>
                </a:solidFill>
              </a:rPr>
              <a:t> </a:t>
            </a:r>
            <a:r>
              <a:rPr lang="en-US" altLang="en-US" sz="2000" b="1" i="1" dirty="0">
                <a:solidFill>
                  <a:schemeClr val="bg1"/>
                </a:solidFill>
              </a:rPr>
              <a:t>rule</a:t>
            </a:r>
            <a:r>
              <a:rPr lang="en-US" altLang="en-US" sz="2000" dirty="0">
                <a:solidFill>
                  <a:srgbClr val="0000FF"/>
                </a:solidFill>
              </a:rPr>
              <a:t>: In decreasing order,</a:t>
            </a:r>
          </a:p>
          <a:p>
            <a:pPr eaLnBrk="1" hangingPunct="1">
              <a:lnSpc>
                <a:spcPct val="85000"/>
              </a:lnSpc>
              <a:spcBef>
                <a:spcPct val="0"/>
              </a:spcBef>
              <a:buClrTx/>
              <a:buSzTx/>
              <a:buFontTx/>
              <a:buNone/>
            </a:pPr>
            <a:r>
              <a:rPr lang="en-US" altLang="en-US" sz="2000" dirty="0">
                <a:solidFill>
                  <a:srgbClr val="0000FF"/>
                </a:solidFill>
              </a:rPr>
              <a:t>the rim is thickest at its </a:t>
            </a:r>
          </a:p>
          <a:p>
            <a:pPr eaLnBrk="1" hangingPunct="1">
              <a:lnSpc>
                <a:spcPct val="85000"/>
              </a:lnSpc>
              <a:spcBef>
                <a:spcPct val="0"/>
              </a:spcBef>
              <a:buClrTx/>
              <a:buSzTx/>
              <a:buFontTx/>
              <a:buNone/>
            </a:pPr>
            <a:r>
              <a:rPr lang="en-US" altLang="en-US" sz="2000" b="1" i="1" dirty="0">
                <a:solidFill>
                  <a:schemeClr val="bg1"/>
                </a:solidFill>
              </a:rPr>
              <a:t>I</a:t>
            </a:r>
            <a:r>
              <a:rPr lang="en-US" altLang="en-US" sz="2000" dirty="0">
                <a:solidFill>
                  <a:srgbClr val="0000FF"/>
                </a:solidFill>
              </a:rPr>
              <a:t>nferior, </a:t>
            </a:r>
          </a:p>
          <a:p>
            <a:pPr eaLnBrk="1" hangingPunct="1">
              <a:lnSpc>
                <a:spcPct val="85000"/>
              </a:lnSpc>
              <a:spcBef>
                <a:spcPct val="0"/>
              </a:spcBef>
              <a:buClrTx/>
              <a:buSzTx/>
              <a:buFontTx/>
              <a:buNone/>
            </a:pPr>
            <a:r>
              <a:rPr lang="en-US" altLang="en-US" sz="2000" b="1" i="1" dirty="0">
                <a:solidFill>
                  <a:schemeClr val="bg1"/>
                </a:solidFill>
              </a:rPr>
              <a:t>S</a:t>
            </a:r>
            <a:r>
              <a:rPr lang="en-US" altLang="en-US" sz="2000" dirty="0">
                <a:solidFill>
                  <a:srgbClr val="0000FF"/>
                </a:solidFill>
              </a:rPr>
              <a:t>uperior, </a:t>
            </a:r>
          </a:p>
          <a:p>
            <a:pPr eaLnBrk="1" hangingPunct="1">
              <a:lnSpc>
                <a:spcPct val="85000"/>
              </a:lnSpc>
              <a:spcBef>
                <a:spcPct val="0"/>
              </a:spcBef>
              <a:buClrTx/>
              <a:buSzTx/>
              <a:buFontTx/>
              <a:buNone/>
            </a:pPr>
            <a:r>
              <a:rPr lang="en-US" altLang="en-US" sz="2000" b="1" i="1" dirty="0">
                <a:solidFill>
                  <a:schemeClr val="bg1"/>
                </a:solidFill>
              </a:rPr>
              <a:t>N</a:t>
            </a:r>
            <a:r>
              <a:rPr lang="en-US" altLang="en-US" sz="2000" dirty="0">
                <a:solidFill>
                  <a:srgbClr val="0000FF"/>
                </a:solidFill>
              </a:rPr>
              <a:t>asal, and </a:t>
            </a:r>
          </a:p>
          <a:p>
            <a:pPr eaLnBrk="1" hangingPunct="1">
              <a:lnSpc>
                <a:spcPct val="85000"/>
              </a:lnSpc>
              <a:spcBef>
                <a:spcPct val="0"/>
              </a:spcBef>
              <a:buClrTx/>
              <a:buSzTx/>
              <a:buFontTx/>
              <a:buNone/>
            </a:pPr>
            <a:r>
              <a:rPr lang="en-US" altLang="en-US" sz="2000" b="1" i="1" dirty="0">
                <a:solidFill>
                  <a:schemeClr val="bg1"/>
                </a:solidFill>
              </a:rPr>
              <a:t>T</a:t>
            </a:r>
            <a:r>
              <a:rPr lang="en-US" altLang="en-US" sz="2000" dirty="0">
                <a:solidFill>
                  <a:srgbClr val="0000FF"/>
                </a:solidFill>
              </a:rPr>
              <a:t>emporal </a:t>
            </a:r>
          </a:p>
          <a:p>
            <a:pPr eaLnBrk="1" hangingPunct="1">
              <a:lnSpc>
                <a:spcPct val="85000"/>
              </a:lnSpc>
              <a:spcBef>
                <a:spcPct val="0"/>
              </a:spcBef>
              <a:buClrTx/>
              <a:buSzTx/>
              <a:buFontTx/>
              <a:buNone/>
            </a:pPr>
            <a:r>
              <a:rPr lang="en-US" altLang="en-US" sz="2000" dirty="0">
                <a:solidFill>
                  <a:srgbClr val="0000FF"/>
                </a:solidFill>
              </a:rPr>
              <a:t>portions. If an ONH’s rim adheres to</a:t>
            </a:r>
          </a:p>
          <a:p>
            <a:pPr eaLnBrk="1" hangingPunct="1">
              <a:lnSpc>
                <a:spcPct val="85000"/>
              </a:lnSpc>
              <a:spcBef>
                <a:spcPct val="0"/>
              </a:spcBef>
              <a:buClrTx/>
              <a:buSzTx/>
              <a:buFontTx/>
              <a:buNone/>
            </a:pPr>
            <a:r>
              <a:rPr lang="en-US" altLang="en-US" sz="2000" dirty="0">
                <a:solidFill>
                  <a:srgbClr val="0000FF"/>
                </a:solidFill>
              </a:rPr>
              <a:t>this rule, it </a:t>
            </a:r>
            <a:r>
              <a:rPr lang="en-US" altLang="en-US" sz="2000" b="1" i="1" dirty="0">
                <a:solidFill>
                  <a:schemeClr val="bg1"/>
                </a:solidFill>
              </a:rPr>
              <a:t>ISNT</a:t>
            </a:r>
            <a:r>
              <a:rPr lang="en-US" altLang="en-US" sz="2000" dirty="0">
                <a:solidFill>
                  <a:schemeClr val="bg1"/>
                </a:solidFill>
              </a:rPr>
              <a:t> </a:t>
            </a:r>
            <a:r>
              <a:rPr lang="en-US" altLang="en-US" sz="2000" dirty="0">
                <a:solidFill>
                  <a:srgbClr val="0000FF"/>
                </a:solidFill>
              </a:rPr>
              <a:t>glaucomatous.</a:t>
            </a:r>
          </a:p>
        </p:txBody>
      </p:sp>
      <p:sp>
        <p:nvSpPr>
          <p:cNvPr id="98320" name="Text Box 21"/>
          <p:cNvSpPr txBox="1">
            <a:spLocks noChangeArrowheads="1"/>
          </p:cNvSpPr>
          <p:nvPr/>
        </p:nvSpPr>
        <p:spPr bwMode="auto">
          <a:xfrm>
            <a:off x="6445250" y="5029200"/>
            <a:ext cx="26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latin typeface="Times New Roman" panose="02020603050405020304" pitchFamily="18" charset="0"/>
              </a:rPr>
              <a:t>I</a:t>
            </a:r>
          </a:p>
        </p:txBody>
      </p:sp>
      <p:sp>
        <p:nvSpPr>
          <p:cNvPr id="98321" name="Text Box 22"/>
          <p:cNvSpPr txBox="1">
            <a:spLocks noChangeArrowheads="1"/>
          </p:cNvSpPr>
          <p:nvPr/>
        </p:nvSpPr>
        <p:spPr bwMode="auto">
          <a:xfrm>
            <a:off x="6400800" y="43434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latin typeface="Times New Roman" panose="02020603050405020304" pitchFamily="18" charset="0"/>
              </a:rPr>
              <a:t>S</a:t>
            </a:r>
          </a:p>
        </p:txBody>
      </p:sp>
      <p:sp>
        <p:nvSpPr>
          <p:cNvPr id="98322" name="Text Box 23"/>
          <p:cNvSpPr txBox="1">
            <a:spLocks noChangeArrowheads="1"/>
          </p:cNvSpPr>
          <p:nvPr/>
        </p:nvSpPr>
        <p:spPr bwMode="auto">
          <a:xfrm>
            <a:off x="6902450" y="4662488"/>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latin typeface="Times New Roman" panose="02020603050405020304" pitchFamily="18" charset="0"/>
              </a:rPr>
              <a:t>N</a:t>
            </a:r>
          </a:p>
        </p:txBody>
      </p:sp>
      <p:sp>
        <p:nvSpPr>
          <p:cNvPr id="98323" name="Text Box 24"/>
          <p:cNvSpPr txBox="1">
            <a:spLocks noChangeArrowheads="1"/>
          </p:cNvSpPr>
          <p:nvPr/>
        </p:nvSpPr>
        <p:spPr bwMode="auto">
          <a:xfrm>
            <a:off x="5638800" y="4662488"/>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latin typeface="Times New Roman" panose="02020603050405020304" pitchFamily="18" charset="0"/>
              </a:rPr>
              <a:t>T</a:t>
            </a:r>
          </a:p>
        </p:txBody>
      </p:sp>
      <p:sp>
        <p:nvSpPr>
          <p:cNvPr id="2" name="Rectangle 1"/>
          <p:cNvSpPr/>
          <p:nvPr/>
        </p:nvSpPr>
        <p:spPr>
          <a:xfrm>
            <a:off x="3733800" y="3175000"/>
            <a:ext cx="1600200" cy="27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TextBox 26">
            <a:extLst>
              <a:ext uri="{FF2B5EF4-FFF2-40B4-BE49-F238E27FC236}">
                <a16:creationId xmlns:a16="http://schemas.microsoft.com/office/drawing/2014/main" id="{5131AF2C-3204-4837-B369-92E89D28D721}"/>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25" name="Text Box 11">
            <a:extLst>
              <a:ext uri="{FF2B5EF4-FFF2-40B4-BE49-F238E27FC236}">
                <a16:creationId xmlns:a16="http://schemas.microsoft.com/office/drawing/2014/main" id="{291AF6D8-5C84-4290-A206-4236F391ABAD}"/>
              </a:ext>
            </a:extLst>
          </p:cNvPr>
          <p:cNvSpPr txBox="1">
            <a:spLocks noChangeArrowheads="1"/>
          </p:cNvSpPr>
          <p:nvPr/>
        </p:nvSpPr>
        <p:spPr bwMode="auto">
          <a:xfrm>
            <a:off x="6248400" y="6422714"/>
            <a:ext cx="1200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a:t>Normal ONH</a:t>
            </a:r>
          </a:p>
        </p:txBody>
      </p:sp>
    </p:spTree>
    <p:extLst>
      <p:ext uri="{BB962C8B-B14F-4D97-AF65-F5344CB8AC3E}">
        <p14:creationId xmlns:p14="http://schemas.microsoft.com/office/powerpoint/2010/main" val="83552903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3" descr="ONH normal , small c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05200"/>
            <a:ext cx="4368800"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Line 4"/>
          <p:cNvSpPr>
            <a:spLocks noChangeShapeType="1"/>
          </p:cNvSpPr>
          <p:nvPr/>
        </p:nvSpPr>
        <p:spPr bwMode="auto">
          <a:xfrm>
            <a:off x="6248400" y="504983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08" name="Line 5"/>
          <p:cNvSpPr>
            <a:spLocks noChangeShapeType="1"/>
          </p:cNvSpPr>
          <p:nvPr/>
        </p:nvSpPr>
        <p:spPr bwMode="auto">
          <a:xfrm>
            <a:off x="6248400" y="543083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09" name="Line 6"/>
          <p:cNvSpPr>
            <a:spLocks noChangeShapeType="1"/>
          </p:cNvSpPr>
          <p:nvPr/>
        </p:nvSpPr>
        <p:spPr bwMode="auto">
          <a:xfrm>
            <a:off x="6248400" y="436403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0" name="Line 7"/>
          <p:cNvSpPr>
            <a:spLocks noChangeShapeType="1"/>
          </p:cNvSpPr>
          <p:nvPr/>
        </p:nvSpPr>
        <p:spPr bwMode="auto">
          <a:xfrm>
            <a:off x="6248400" y="466883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1" name="Line 8"/>
          <p:cNvSpPr>
            <a:spLocks noChangeShapeType="1"/>
          </p:cNvSpPr>
          <p:nvPr/>
        </p:nvSpPr>
        <p:spPr bwMode="auto">
          <a:xfrm>
            <a:off x="6400800" y="4364038"/>
            <a:ext cx="0" cy="3048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2" name="Line 9"/>
          <p:cNvSpPr>
            <a:spLocks noChangeShapeType="1"/>
          </p:cNvSpPr>
          <p:nvPr/>
        </p:nvSpPr>
        <p:spPr bwMode="auto">
          <a:xfrm>
            <a:off x="6400800" y="5049838"/>
            <a:ext cx="0" cy="3810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8313" name="Group 10"/>
          <p:cNvGrpSpPr>
            <a:grpSpLocks/>
          </p:cNvGrpSpPr>
          <p:nvPr/>
        </p:nvGrpSpPr>
        <p:grpSpPr bwMode="auto">
          <a:xfrm rot="-5400000">
            <a:off x="6591300" y="4706938"/>
            <a:ext cx="228600" cy="304800"/>
            <a:chOff x="4032" y="2976"/>
            <a:chExt cx="240" cy="192"/>
          </a:xfrm>
        </p:grpSpPr>
        <p:sp>
          <p:nvSpPr>
            <p:cNvPr id="98326" name="Line 11"/>
            <p:cNvSpPr>
              <a:spLocks noChangeShapeType="1"/>
            </p:cNvSpPr>
            <p:nvPr/>
          </p:nvSpPr>
          <p:spPr bwMode="auto">
            <a:xfrm>
              <a:off x="4032" y="2976"/>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27" name="Line 12"/>
            <p:cNvSpPr>
              <a:spLocks noChangeShapeType="1"/>
            </p:cNvSpPr>
            <p:nvPr/>
          </p:nvSpPr>
          <p:spPr bwMode="auto">
            <a:xfrm>
              <a:off x="4032" y="3168"/>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28" name="Line 13"/>
            <p:cNvSpPr>
              <a:spLocks noChangeShapeType="1"/>
            </p:cNvSpPr>
            <p:nvPr/>
          </p:nvSpPr>
          <p:spPr bwMode="auto">
            <a:xfrm>
              <a:off x="4128" y="2976"/>
              <a:ext cx="0" cy="19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8314" name="Line 14"/>
          <p:cNvSpPr>
            <a:spLocks noChangeShapeType="1"/>
          </p:cNvSpPr>
          <p:nvPr/>
        </p:nvSpPr>
        <p:spPr bwMode="auto">
          <a:xfrm rot="-5400000">
            <a:off x="5829300" y="485775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5" name="Line 15"/>
          <p:cNvSpPr>
            <a:spLocks noChangeShapeType="1"/>
          </p:cNvSpPr>
          <p:nvPr/>
        </p:nvSpPr>
        <p:spPr bwMode="auto">
          <a:xfrm rot="-5400000">
            <a:off x="6057900" y="485775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6" name="Line 16"/>
          <p:cNvSpPr>
            <a:spLocks noChangeShapeType="1"/>
          </p:cNvSpPr>
          <p:nvPr/>
        </p:nvSpPr>
        <p:spPr bwMode="auto">
          <a:xfrm rot="-5400000">
            <a:off x="6049168" y="4774407"/>
            <a:ext cx="17463" cy="2286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8317" name="Picture 17" descr="ONH OAG isnt rule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685800"/>
            <a:ext cx="60198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8" name="Text Box 18"/>
          <p:cNvSpPr txBox="1">
            <a:spLocks noChangeArrowheads="1"/>
          </p:cNvSpPr>
          <p:nvPr/>
        </p:nvSpPr>
        <p:spPr bwMode="auto">
          <a:xfrm>
            <a:off x="76200" y="3733800"/>
            <a:ext cx="4264025" cy="27082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2000">
                <a:solidFill>
                  <a:srgbClr val="0000FF"/>
                </a:solidFill>
              </a:rPr>
              <a:t>The nonglaucomatous neuroretinal</a:t>
            </a:r>
          </a:p>
          <a:p>
            <a:pPr eaLnBrk="1" hangingPunct="1">
              <a:lnSpc>
                <a:spcPct val="85000"/>
              </a:lnSpc>
              <a:spcBef>
                <a:spcPct val="0"/>
              </a:spcBef>
              <a:buClrTx/>
              <a:buSzTx/>
              <a:buFontTx/>
              <a:buNone/>
            </a:pPr>
            <a:r>
              <a:rPr lang="en-US" altLang="en-US" sz="2000">
                <a:solidFill>
                  <a:srgbClr val="0000FF"/>
                </a:solidFill>
              </a:rPr>
              <a:t>rim tends to follow what’s known as</a:t>
            </a:r>
          </a:p>
          <a:p>
            <a:pPr eaLnBrk="1" hangingPunct="1">
              <a:lnSpc>
                <a:spcPct val="85000"/>
              </a:lnSpc>
              <a:spcBef>
                <a:spcPct val="0"/>
              </a:spcBef>
              <a:buClrTx/>
              <a:buSzTx/>
              <a:buFontTx/>
              <a:buNone/>
            </a:pPr>
            <a:r>
              <a:rPr lang="en-US" altLang="en-US" sz="2000">
                <a:solidFill>
                  <a:srgbClr val="0000FF"/>
                </a:solidFill>
              </a:rPr>
              <a:t>the </a:t>
            </a:r>
            <a:r>
              <a:rPr lang="en-US" altLang="en-US" sz="2000" b="1" i="1">
                <a:solidFill>
                  <a:schemeClr val="bg1"/>
                </a:solidFill>
              </a:rPr>
              <a:t>ISNT</a:t>
            </a:r>
            <a:r>
              <a:rPr lang="en-US" altLang="en-US" sz="2000" b="1" i="1">
                <a:solidFill>
                  <a:srgbClr val="0000FF"/>
                </a:solidFill>
              </a:rPr>
              <a:t> </a:t>
            </a:r>
            <a:r>
              <a:rPr lang="en-US" altLang="en-US" sz="2000" b="1" i="1">
                <a:solidFill>
                  <a:schemeClr val="bg1"/>
                </a:solidFill>
              </a:rPr>
              <a:t>rule</a:t>
            </a:r>
            <a:r>
              <a:rPr lang="en-US" altLang="en-US" sz="2000">
                <a:solidFill>
                  <a:srgbClr val="0000FF"/>
                </a:solidFill>
              </a:rPr>
              <a:t>: In decreasing order,</a:t>
            </a:r>
          </a:p>
          <a:p>
            <a:pPr eaLnBrk="1" hangingPunct="1">
              <a:lnSpc>
                <a:spcPct val="85000"/>
              </a:lnSpc>
              <a:spcBef>
                <a:spcPct val="0"/>
              </a:spcBef>
              <a:buClrTx/>
              <a:buSzTx/>
              <a:buFontTx/>
              <a:buNone/>
            </a:pPr>
            <a:r>
              <a:rPr lang="en-US" altLang="en-US" sz="2000">
                <a:solidFill>
                  <a:srgbClr val="0000FF"/>
                </a:solidFill>
              </a:rPr>
              <a:t>the rim is thickest at its </a:t>
            </a:r>
          </a:p>
          <a:p>
            <a:pPr eaLnBrk="1" hangingPunct="1">
              <a:lnSpc>
                <a:spcPct val="85000"/>
              </a:lnSpc>
              <a:spcBef>
                <a:spcPct val="0"/>
              </a:spcBef>
              <a:buClrTx/>
              <a:buSzTx/>
              <a:buFontTx/>
              <a:buNone/>
            </a:pPr>
            <a:r>
              <a:rPr lang="en-US" altLang="en-US" sz="2000" b="1" i="1">
                <a:solidFill>
                  <a:schemeClr val="bg1"/>
                </a:solidFill>
              </a:rPr>
              <a:t>I</a:t>
            </a:r>
            <a:r>
              <a:rPr lang="en-US" altLang="en-US" sz="2000">
                <a:solidFill>
                  <a:srgbClr val="0000FF"/>
                </a:solidFill>
              </a:rPr>
              <a:t>nferior, </a:t>
            </a:r>
          </a:p>
          <a:p>
            <a:pPr eaLnBrk="1" hangingPunct="1">
              <a:lnSpc>
                <a:spcPct val="85000"/>
              </a:lnSpc>
              <a:spcBef>
                <a:spcPct val="0"/>
              </a:spcBef>
              <a:buClrTx/>
              <a:buSzTx/>
              <a:buFontTx/>
              <a:buNone/>
            </a:pPr>
            <a:r>
              <a:rPr lang="en-US" altLang="en-US" sz="2000" b="1" i="1">
                <a:solidFill>
                  <a:schemeClr val="bg1"/>
                </a:solidFill>
              </a:rPr>
              <a:t>S</a:t>
            </a:r>
            <a:r>
              <a:rPr lang="en-US" altLang="en-US" sz="2000">
                <a:solidFill>
                  <a:srgbClr val="0000FF"/>
                </a:solidFill>
              </a:rPr>
              <a:t>uperior, </a:t>
            </a:r>
          </a:p>
          <a:p>
            <a:pPr eaLnBrk="1" hangingPunct="1">
              <a:lnSpc>
                <a:spcPct val="85000"/>
              </a:lnSpc>
              <a:spcBef>
                <a:spcPct val="0"/>
              </a:spcBef>
              <a:buClrTx/>
              <a:buSzTx/>
              <a:buFontTx/>
              <a:buNone/>
            </a:pPr>
            <a:r>
              <a:rPr lang="en-US" altLang="en-US" sz="2000" b="1" i="1">
                <a:solidFill>
                  <a:schemeClr val="bg1"/>
                </a:solidFill>
              </a:rPr>
              <a:t>N</a:t>
            </a:r>
            <a:r>
              <a:rPr lang="en-US" altLang="en-US" sz="2000">
                <a:solidFill>
                  <a:srgbClr val="0000FF"/>
                </a:solidFill>
              </a:rPr>
              <a:t>asal, and </a:t>
            </a:r>
          </a:p>
          <a:p>
            <a:pPr eaLnBrk="1" hangingPunct="1">
              <a:lnSpc>
                <a:spcPct val="85000"/>
              </a:lnSpc>
              <a:spcBef>
                <a:spcPct val="0"/>
              </a:spcBef>
              <a:buClrTx/>
              <a:buSzTx/>
              <a:buFontTx/>
              <a:buNone/>
            </a:pPr>
            <a:r>
              <a:rPr lang="en-US" altLang="en-US" sz="2000" b="1" i="1">
                <a:solidFill>
                  <a:schemeClr val="bg1"/>
                </a:solidFill>
              </a:rPr>
              <a:t>T</a:t>
            </a:r>
            <a:r>
              <a:rPr lang="en-US" altLang="en-US" sz="2000">
                <a:solidFill>
                  <a:srgbClr val="0000FF"/>
                </a:solidFill>
              </a:rPr>
              <a:t>emporal </a:t>
            </a:r>
          </a:p>
          <a:p>
            <a:pPr eaLnBrk="1" hangingPunct="1">
              <a:lnSpc>
                <a:spcPct val="85000"/>
              </a:lnSpc>
              <a:spcBef>
                <a:spcPct val="0"/>
              </a:spcBef>
              <a:buClrTx/>
              <a:buSzTx/>
              <a:buFontTx/>
              <a:buNone/>
            </a:pPr>
            <a:r>
              <a:rPr lang="en-US" altLang="en-US" sz="2000">
                <a:solidFill>
                  <a:srgbClr val="0000FF"/>
                </a:solidFill>
              </a:rPr>
              <a:t>portions. If an ONH’s rim adheres to</a:t>
            </a:r>
          </a:p>
          <a:p>
            <a:pPr eaLnBrk="1" hangingPunct="1">
              <a:lnSpc>
                <a:spcPct val="85000"/>
              </a:lnSpc>
              <a:spcBef>
                <a:spcPct val="0"/>
              </a:spcBef>
              <a:buClrTx/>
              <a:buSzTx/>
              <a:buFontTx/>
              <a:buNone/>
            </a:pPr>
            <a:r>
              <a:rPr lang="en-US" altLang="en-US" sz="2000">
                <a:solidFill>
                  <a:srgbClr val="0000FF"/>
                </a:solidFill>
              </a:rPr>
              <a:t>this rule, it </a:t>
            </a:r>
            <a:r>
              <a:rPr lang="en-US" altLang="en-US" sz="2000" b="1" i="1">
                <a:solidFill>
                  <a:schemeClr val="bg1"/>
                </a:solidFill>
              </a:rPr>
              <a:t>ISNT</a:t>
            </a:r>
            <a:r>
              <a:rPr lang="en-US" altLang="en-US" sz="2000">
                <a:solidFill>
                  <a:schemeClr val="bg1"/>
                </a:solidFill>
              </a:rPr>
              <a:t> </a:t>
            </a:r>
            <a:r>
              <a:rPr lang="en-US" altLang="en-US" sz="2000">
                <a:solidFill>
                  <a:srgbClr val="0000FF"/>
                </a:solidFill>
              </a:rPr>
              <a:t>glaucomatous.</a:t>
            </a:r>
          </a:p>
        </p:txBody>
      </p:sp>
      <p:sp>
        <p:nvSpPr>
          <p:cNvPr id="98320" name="Text Box 21"/>
          <p:cNvSpPr txBox="1">
            <a:spLocks noChangeArrowheads="1"/>
          </p:cNvSpPr>
          <p:nvPr/>
        </p:nvSpPr>
        <p:spPr bwMode="auto">
          <a:xfrm>
            <a:off x="6445250" y="5029200"/>
            <a:ext cx="26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latin typeface="Times New Roman" panose="02020603050405020304" pitchFamily="18" charset="0"/>
              </a:rPr>
              <a:t>I</a:t>
            </a:r>
          </a:p>
        </p:txBody>
      </p:sp>
      <p:sp>
        <p:nvSpPr>
          <p:cNvPr id="98321" name="Text Box 22"/>
          <p:cNvSpPr txBox="1">
            <a:spLocks noChangeArrowheads="1"/>
          </p:cNvSpPr>
          <p:nvPr/>
        </p:nvSpPr>
        <p:spPr bwMode="auto">
          <a:xfrm>
            <a:off x="6400800" y="43434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latin typeface="Times New Roman" panose="02020603050405020304" pitchFamily="18" charset="0"/>
              </a:rPr>
              <a:t>S</a:t>
            </a:r>
          </a:p>
        </p:txBody>
      </p:sp>
      <p:sp>
        <p:nvSpPr>
          <p:cNvPr id="98322" name="Text Box 23"/>
          <p:cNvSpPr txBox="1">
            <a:spLocks noChangeArrowheads="1"/>
          </p:cNvSpPr>
          <p:nvPr/>
        </p:nvSpPr>
        <p:spPr bwMode="auto">
          <a:xfrm>
            <a:off x="6902450" y="4662488"/>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latin typeface="Times New Roman" panose="02020603050405020304" pitchFamily="18" charset="0"/>
              </a:rPr>
              <a:t>N</a:t>
            </a:r>
          </a:p>
        </p:txBody>
      </p:sp>
      <p:sp>
        <p:nvSpPr>
          <p:cNvPr id="98323" name="Text Box 24"/>
          <p:cNvSpPr txBox="1">
            <a:spLocks noChangeArrowheads="1"/>
          </p:cNvSpPr>
          <p:nvPr/>
        </p:nvSpPr>
        <p:spPr bwMode="auto">
          <a:xfrm>
            <a:off x="5638800" y="4662488"/>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latin typeface="Times New Roman" panose="02020603050405020304" pitchFamily="18" charset="0"/>
              </a:rPr>
              <a:t>T</a:t>
            </a:r>
          </a:p>
        </p:txBody>
      </p:sp>
      <p:sp>
        <p:nvSpPr>
          <p:cNvPr id="2" name="Rectangle 1"/>
          <p:cNvSpPr/>
          <p:nvPr/>
        </p:nvSpPr>
        <p:spPr>
          <a:xfrm>
            <a:off x="3733800" y="3175000"/>
            <a:ext cx="1600200" cy="27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a:extLst>
              <a:ext uri="{FF2B5EF4-FFF2-40B4-BE49-F238E27FC236}">
                <a16:creationId xmlns:a16="http://schemas.microsoft.com/office/drawing/2014/main" id="{537C5E2D-5589-4237-8C67-369FD0BCE47A}"/>
              </a:ext>
            </a:extLst>
          </p:cNvPr>
          <p:cNvSpPr txBox="1"/>
          <p:nvPr/>
        </p:nvSpPr>
        <p:spPr>
          <a:xfrm>
            <a:off x="1707669" y="4897439"/>
            <a:ext cx="2417554" cy="738664"/>
          </a:xfrm>
          <a:prstGeom prst="rect">
            <a:avLst/>
          </a:prstGeom>
          <a:solidFill>
            <a:schemeClr val="accent5">
              <a:lumMod val="75000"/>
            </a:schemeClr>
          </a:solidFill>
          <a:ln>
            <a:solidFill>
              <a:schemeClr val="tx1"/>
            </a:solidFill>
          </a:ln>
        </p:spPr>
        <p:txBody>
          <a:bodyPr wrap="square" rtlCol="0">
            <a:spAutoFit/>
          </a:bodyPr>
          <a:lstStyle/>
          <a:p>
            <a:r>
              <a:rPr lang="en-US" sz="1400" i="1" dirty="0"/>
              <a:t>Note: Not all glaucoma docs find the ISNT rule to be helpful—YMMV. Ask!</a:t>
            </a:r>
          </a:p>
        </p:txBody>
      </p:sp>
      <p:sp>
        <p:nvSpPr>
          <p:cNvPr id="27" name="TextBox 26">
            <a:extLst>
              <a:ext uri="{FF2B5EF4-FFF2-40B4-BE49-F238E27FC236}">
                <a16:creationId xmlns:a16="http://schemas.microsoft.com/office/drawing/2014/main" id="{C22E7F7A-B191-4199-9F08-99D2B05DEA4A}"/>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26" name="Text Box 11">
            <a:extLst>
              <a:ext uri="{FF2B5EF4-FFF2-40B4-BE49-F238E27FC236}">
                <a16:creationId xmlns:a16="http://schemas.microsoft.com/office/drawing/2014/main" id="{C441D358-ACC7-48B7-BF55-BF7B61F1605B}"/>
              </a:ext>
            </a:extLst>
          </p:cNvPr>
          <p:cNvSpPr txBox="1">
            <a:spLocks noChangeArrowheads="1"/>
          </p:cNvSpPr>
          <p:nvPr/>
        </p:nvSpPr>
        <p:spPr bwMode="auto">
          <a:xfrm>
            <a:off x="6248400" y="6422714"/>
            <a:ext cx="1200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a:t>Normal ONH</a:t>
            </a:r>
          </a:p>
        </p:txBody>
      </p:sp>
    </p:spTree>
    <p:extLst>
      <p:ext uri="{BB962C8B-B14F-4D97-AF65-F5344CB8AC3E}">
        <p14:creationId xmlns:p14="http://schemas.microsoft.com/office/powerpoint/2010/main" val="389799725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461420-1D8B-4CBF-BAC2-7EF56719ACBB}"/>
              </a:ext>
            </a:extLst>
          </p:cNvPr>
          <p:cNvSpPr>
            <a:spLocks noGrp="1"/>
          </p:cNvSpPr>
          <p:nvPr>
            <p:ph type="sldNum" sz="quarter" idx="12"/>
          </p:nvPr>
        </p:nvSpPr>
        <p:spPr/>
        <p:txBody>
          <a:bodyPr/>
          <a:lstStyle/>
          <a:p>
            <a:pPr>
              <a:defRPr/>
            </a:pPr>
            <a:fld id="{7BC5D471-72F2-44AE-B1B5-89437B247C60}" type="slidenum">
              <a:rPr lang="en-US" altLang="en-US" smtClean="0"/>
              <a:pPr>
                <a:defRPr/>
              </a:pPr>
              <a:t>123</a:t>
            </a:fld>
            <a:endParaRPr lang="en-US" altLang="en-US"/>
          </a:p>
        </p:txBody>
      </p:sp>
      <p:sp>
        <p:nvSpPr>
          <p:cNvPr id="4" name="TextBox 3">
            <a:extLst>
              <a:ext uri="{FF2B5EF4-FFF2-40B4-BE49-F238E27FC236}">
                <a16:creationId xmlns:a16="http://schemas.microsoft.com/office/drawing/2014/main" id="{61A8CDE9-393D-4D5E-B3D6-D659DA79B0E5}"/>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5" name="Half Frame 4">
            <a:extLst>
              <a:ext uri="{FF2B5EF4-FFF2-40B4-BE49-F238E27FC236}">
                <a16:creationId xmlns:a16="http://schemas.microsoft.com/office/drawing/2014/main" id="{0C96B121-8BCE-4F5D-ADC6-C70B9AEB4C6A}"/>
              </a:ext>
            </a:extLst>
          </p:cNvPr>
          <p:cNvSpPr/>
          <p:nvPr/>
        </p:nvSpPr>
        <p:spPr>
          <a:xfrm>
            <a:off x="5105400" y="2133600"/>
            <a:ext cx="1514232" cy="1447800"/>
          </a:xfrm>
          <a:prstGeom prst="halfFrame">
            <a:avLst>
              <a:gd name="adj1" fmla="val 3348"/>
              <a:gd name="adj2" fmla="val 274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761016BF-5553-421B-B04C-B496B88C403B}"/>
              </a:ext>
            </a:extLst>
          </p:cNvPr>
          <p:cNvSpPr txBox="1"/>
          <p:nvPr/>
        </p:nvSpPr>
        <p:spPr>
          <a:xfrm>
            <a:off x="4105032" y="990600"/>
            <a:ext cx="697627" cy="369332"/>
          </a:xfrm>
          <a:prstGeom prst="rect">
            <a:avLst/>
          </a:prstGeom>
          <a:noFill/>
        </p:spPr>
        <p:txBody>
          <a:bodyPr wrap="none" rtlCol="0">
            <a:spAutoFit/>
          </a:bodyPr>
          <a:lstStyle/>
          <a:p>
            <a:r>
              <a:rPr lang="en-US" dirty="0">
                <a:solidFill>
                  <a:srgbClr val="0000FF"/>
                </a:solidFill>
              </a:rPr>
              <a:t>ONH</a:t>
            </a:r>
          </a:p>
        </p:txBody>
      </p:sp>
      <p:sp>
        <p:nvSpPr>
          <p:cNvPr id="8" name="Right Brace 7">
            <a:extLst>
              <a:ext uri="{FF2B5EF4-FFF2-40B4-BE49-F238E27FC236}">
                <a16:creationId xmlns:a16="http://schemas.microsoft.com/office/drawing/2014/main" id="{DFB96E69-769C-4CFA-902F-B9034351BD93}"/>
              </a:ext>
            </a:extLst>
          </p:cNvPr>
          <p:cNvSpPr/>
          <p:nvPr/>
        </p:nvSpPr>
        <p:spPr>
          <a:xfrm rot="16200000">
            <a:off x="4267203" y="799994"/>
            <a:ext cx="342900" cy="1409912"/>
          </a:xfrm>
          <a:prstGeom prst="righ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Half Frame 8">
            <a:extLst>
              <a:ext uri="{FF2B5EF4-FFF2-40B4-BE49-F238E27FC236}">
                <a16:creationId xmlns:a16="http://schemas.microsoft.com/office/drawing/2014/main" id="{67281098-247D-4D85-87F3-B24B3CABFC91}"/>
              </a:ext>
            </a:extLst>
          </p:cNvPr>
          <p:cNvSpPr/>
          <p:nvPr/>
        </p:nvSpPr>
        <p:spPr>
          <a:xfrm flipH="1">
            <a:off x="1904998" y="2133600"/>
            <a:ext cx="1875609" cy="1447800"/>
          </a:xfrm>
          <a:prstGeom prst="halfFrame">
            <a:avLst>
              <a:gd name="adj1" fmla="val 3348"/>
              <a:gd name="adj2" fmla="val 274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a:extLst>
              <a:ext uri="{FF2B5EF4-FFF2-40B4-BE49-F238E27FC236}">
                <a16:creationId xmlns:a16="http://schemas.microsoft.com/office/drawing/2014/main" id="{74714341-AE38-42BD-A9FA-8A75D52BDA52}"/>
              </a:ext>
            </a:extLst>
          </p:cNvPr>
          <p:cNvSpPr/>
          <p:nvPr/>
        </p:nvSpPr>
        <p:spPr>
          <a:xfrm flipH="1">
            <a:off x="2183292" y="2057400"/>
            <a:ext cx="1694316" cy="1260685"/>
          </a:xfrm>
          <a:prstGeom prst="halfFrame">
            <a:avLst>
              <a:gd name="adj1" fmla="val 771"/>
              <a:gd name="adj2" fmla="val 8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a:extLst>
              <a:ext uri="{FF2B5EF4-FFF2-40B4-BE49-F238E27FC236}">
                <a16:creationId xmlns:a16="http://schemas.microsoft.com/office/drawing/2014/main" id="{EB9BD179-8362-4130-A38B-F21EC4AAC183}"/>
              </a:ext>
            </a:extLst>
          </p:cNvPr>
          <p:cNvSpPr/>
          <p:nvPr/>
        </p:nvSpPr>
        <p:spPr>
          <a:xfrm flipH="1">
            <a:off x="2362200" y="1981200"/>
            <a:ext cx="1638195" cy="1260685"/>
          </a:xfrm>
          <a:prstGeom prst="halfFrame">
            <a:avLst>
              <a:gd name="adj1" fmla="val 771"/>
              <a:gd name="adj2" fmla="val 8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Half Frame 11">
            <a:extLst>
              <a:ext uri="{FF2B5EF4-FFF2-40B4-BE49-F238E27FC236}">
                <a16:creationId xmlns:a16="http://schemas.microsoft.com/office/drawing/2014/main" id="{A166D8DA-18E9-46DD-9065-837D33EF4045}"/>
              </a:ext>
            </a:extLst>
          </p:cNvPr>
          <p:cNvSpPr/>
          <p:nvPr/>
        </p:nvSpPr>
        <p:spPr>
          <a:xfrm flipH="1">
            <a:off x="2590800" y="1905000"/>
            <a:ext cx="1514232" cy="1260685"/>
          </a:xfrm>
          <a:prstGeom prst="halfFrame">
            <a:avLst>
              <a:gd name="adj1" fmla="val 771"/>
              <a:gd name="adj2" fmla="val 8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Half Frame 12">
            <a:extLst>
              <a:ext uri="{FF2B5EF4-FFF2-40B4-BE49-F238E27FC236}">
                <a16:creationId xmlns:a16="http://schemas.microsoft.com/office/drawing/2014/main" id="{180A3977-0699-4A97-A398-95FEBCC131FB}"/>
              </a:ext>
            </a:extLst>
          </p:cNvPr>
          <p:cNvSpPr/>
          <p:nvPr/>
        </p:nvSpPr>
        <p:spPr>
          <a:xfrm flipH="1">
            <a:off x="2819399" y="1828800"/>
            <a:ext cx="1397443" cy="1260685"/>
          </a:xfrm>
          <a:prstGeom prst="halfFrame">
            <a:avLst>
              <a:gd name="adj1" fmla="val 771"/>
              <a:gd name="adj2" fmla="val 8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lf Frame 13">
            <a:extLst>
              <a:ext uri="{FF2B5EF4-FFF2-40B4-BE49-F238E27FC236}">
                <a16:creationId xmlns:a16="http://schemas.microsoft.com/office/drawing/2014/main" id="{3D18B641-6DFC-48DE-AA96-A1484827957C}"/>
              </a:ext>
            </a:extLst>
          </p:cNvPr>
          <p:cNvSpPr/>
          <p:nvPr/>
        </p:nvSpPr>
        <p:spPr>
          <a:xfrm flipH="1">
            <a:off x="3048000" y="1752600"/>
            <a:ext cx="1275948" cy="1260685"/>
          </a:xfrm>
          <a:prstGeom prst="halfFrame">
            <a:avLst>
              <a:gd name="adj1" fmla="val 771"/>
              <a:gd name="adj2" fmla="val 8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TextBox 38">
            <a:extLst>
              <a:ext uri="{FF2B5EF4-FFF2-40B4-BE49-F238E27FC236}">
                <a16:creationId xmlns:a16="http://schemas.microsoft.com/office/drawing/2014/main" id="{6F7EA5AF-2FF0-48D0-94D1-A8729741A996}"/>
              </a:ext>
            </a:extLst>
          </p:cNvPr>
          <p:cNvSpPr txBox="1"/>
          <p:nvPr/>
        </p:nvSpPr>
        <p:spPr>
          <a:xfrm>
            <a:off x="799996" y="4306367"/>
            <a:ext cx="8115404" cy="584775"/>
          </a:xfrm>
          <a:prstGeom prst="rect">
            <a:avLst/>
          </a:prstGeom>
          <a:noFill/>
        </p:spPr>
        <p:txBody>
          <a:bodyPr wrap="square" rtlCol="0">
            <a:spAutoFit/>
          </a:bodyPr>
          <a:lstStyle/>
          <a:p>
            <a:r>
              <a:rPr lang="en-US" sz="1600" dirty="0">
                <a:solidFill>
                  <a:srgbClr val="0000FF"/>
                </a:solidFill>
              </a:rPr>
              <a:t>Now consider the ONH and retina in cross section. Note that the RNFL and ONH are both organized in a specific fashion:</a:t>
            </a:r>
          </a:p>
        </p:txBody>
      </p:sp>
      <p:sp>
        <p:nvSpPr>
          <p:cNvPr id="41" name="Rectangle 40">
            <a:extLst>
              <a:ext uri="{FF2B5EF4-FFF2-40B4-BE49-F238E27FC236}">
                <a16:creationId xmlns:a16="http://schemas.microsoft.com/office/drawing/2014/main" id="{69BE65DA-B742-43EE-B11D-88CEA9939545}"/>
              </a:ext>
            </a:extLst>
          </p:cNvPr>
          <p:cNvSpPr/>
          <p:nvPr/>
        </p:nvSpPr>
        <p:spPr>
          <a:xfrm>
            <a:off x="3819228" y="1684315"/>
            <a:ext cx="791395" cy="16325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eft Brace 41">
            <a:extLst>
              <a:ext uri="{FF2B5EF4-FFF2-40B4-BE49-F238E27FC236}">
                <a16:creationId xmlns:a16="http://schemas.microsoft.com/office/drawing/2014/main" id="{6BD5DACD-E926-4356-9A75-9A3B8A84683C}"/>
              </a:ext>
            </a:extLst>
          </p:cNvPr>
          <p:cNvSpPr/>
          <p:nvPr/>
        </p:nvSpPr>
        <p:spPr>
          <a:xfrm>
            <a:off x="1752600" y="1676400"/>
            <a:ext cx="169672" cy="457200"/>
          </a:xfrm>
          <a:prstGeom prst="lef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TextBox 42">
            <a:extLst>
              <a:ext uri="{FF2B5EF4-FFF2-40B4-BE49-F238E27FC236}">
                <a16:creationId xmlns:a16="http://schemas.microsoft.com/office/drawing/2014/main" id="{27B14EF0-AE56-4C8F-951D-8355B069105E}"/>
              </a:ext>
            </a:extLst>
          </p:cNvPr>
          <p:cNvSpPr txBox="1"/>
          <p:nvPr/>
        </p:nvSpPr>
        <p:spPr>
          <a:xfrm>
            <a:off x="965205" y="1720334"/>
            <a:ext cx="787395" cy="369332"/>
          </a:xfrm>
          <a:prstGeom prst="rect">
            <a:avLst/>
          </a:prstGeom>
          <a:noFill/>
        </p:spPr>
        <p:txBody>
          <a:bodyPr wrap="none" rtlCol="0">
            <a:spAutoFit/>
          </a:bodyPr>
          <a:lstStyle/>
          <a:p>
            <a:pPr algn="r"/>
            <a:r>
              <a:rPr lang="en-US" dirty="0">
                <a:solidFill>
                  <a:srgbClr val="0000FF"/>
                </a:solidFill>
              </a:rPr>
              <a:t>RNFL</a:t>
            </a:r>
          </a:p>
        </p:txBody>
      </p:sp>
      <p:sp>
        <p:nvSpPr>
          <p:cNvPr id="2" name="TextBox 1">
            <a:extLst>
              <a:ext uri="{FF2B5EF4-FFF2-40B4-BE49-F238E27FC236}">
                <a16:creationId xmlns:a16="http://schemas.microsoft.com/office/drawing/2014/main" id="{ED2456C4-D2F2-825E-3565-303C774ED670}"/>
              </a:ext>
            </a:extLst>
          </p:cNvPr>
          <p:cNvSpPr txBox="1"/>
          <p:nvPr/>
        </p:nvSpPr>
        <p:spPr>
          <a:xfrm>
            <a:off x="3303104" y="6379972"/>
            <a:ext cx="2544286" cy="276999"/>
          </a:xfrm>
          <a:prstGeom prst="rect">
            <a:avLst/>
          </a:prstGeom>
          <a:noFill/>
        </p:spPr>
        <p:txBody>
          <a:bodyPr wrap="none" rtlCol="0">
            <a:spAutoFit/>
          </a:bodyPr>
          <a:lstStyle/>
          <a:p>
            <a:pPr algn="ctr"/>
            <a:r>
              <a:rPr lang="en-US" sz="1200" i="1" dirty="0"/>
              <a:t>No question—proceed when ready</a:t>
            </a:r>
          </a:p>
        </p:txBody>
      </p:sp>
    </p:spTree>
    <p:extLst>
      <p:ext uri="{BB962C8B-B14F-4D97-AF65-F5344CB8AC3E}">
        <p14:creationId xmlns:p14="http://schemas.microsoft.com/office/powerpoint/2010/main" val="395824790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461420-1D8B-4CBF-BAC2-7EF56719ACBB}"/>
              </a:ext>
            </a:extLst>
          </p:cNvPr>
          <p:cNvSpPr>
            <a:spLocks noGrp="1"/>
          </p:cNvSpPr>
          <p:nvPr>
            <p:ph type="sldNum" sz="quarter" idx="12"/>
          </p:nvPr>
        </p:nvSpPr>
        <p:spPr/>
        <p:txBody>
          <a:bodyPr/>
          <a:lstStyle/>
          <a:p>
            <a:pPr>
              <a:defRPr/>
            </a:pPr>
            <a:fld id="{7BC5D471-72F2-44AE-B1B5-89437B247C60}" type="slidenum">
              <a:rPr lang="en-US" altLang="en-US" smtClean="0"/>
              <a:pPr>
                <a:defRPr/>
              </a:pPr>
              <a:t>124</a:t>
            </a:fld>
            <a:endParaRPr lang="en-US" altLang="en-US"/>
          </a:p>
        </p:txBody>
      </p:sp>
      <p:sp>
        <p:nvSpPr>
          <p:cNvPr id="4" name="TextBox 3">
            <a:extLst>
              <a:ext uri="{FF2B5EF4-FFF2-40B4-BE49-F238E27FC236}">
                <a16:creationId xmlns:a16="http://schemas.microsoft.com/office/drawing/2014/main" id="{61A8CDE9-393D-4D5E-B3D6-D659DA79B0E5}"/>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5" name="Half Frame 4">
            <a:extLst>
              <a:ext uri="{FF2B5EF4-FFF2-40B4-BE49-F238E27FC236}">
                <a16:creationId xmlns:a16="http://schemas.microsoft.com/office/drawing/2014/main" id="{0C96B121-8BCE-4F5D-ADC6-C70B9AEB4C6A}"/>
              </a:ext>
            </a:extLst>
          </p:cNvPr>
          <p:cNvSpPr/>
          <p:nvPr/>
        </p:nvSpPr>
        <p:spPr>
          <a:xfrm>
            <a:off x="5105400" y="2133600"/>
            <a:ext cx="1514232" cy="1447800"/>
          </a:xfrm>
          <a:prstGeom prst="halfFrame">
            <a:avLst>
              <a:gd name="adj1" fmla="val 3348"/>
              <a:gd name="adj2" fmla="val 274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761016BF-5553-421B-B04C-B496B88C403B}"/>
              </a:ext>
            </a:extLst>
          </p:cNvPr>
          <p:cNvSpPr txBox="1"/>
          <p:nvPr/>
        </p:nvSpPr>
        <p:spPr>
          <a:xfrm>
            <a:off x="4105032" y="990600"/>
            <a:ext cx="697627" cy="369332"/>
          </a:xfrm>
          <a:prstGeom prst="rect">
            <a:avLst/>
          </a:prstGeom>
          <a:noFill/>
        </p:spPr>
        <p:txBody>
          <a:bodyPr wrap="none" rtlCol="0">
            <a:spAutoFit/>
          </a:bodyPr>
          <a:lstStyle/>
          <a:p>
            <a:r>
              <a:rPr lang="en-US" dirty="0">
                <a:solidFill>
                  <a:srgbClr val="0000FF"/>
                </a:solidFill>
              </a:rPr>
              <a:t>ONH</a:t>
            </a:r>
          </a:p>
        </p:txBody>
      </p:sp>
      <p:sp>
        <p:nvSpPr>
          <p:cNvPr id="8" name="Right Brace 7">
            <a:extLst>
              <a:ext uri="{FF2B5EF4-FFF2-40B4-BE49-F238E27FC236}">
                <a16:creationId xmlns:a16="http://schemas.microsoft.com/office/drawing/2014/main" id="{DFB96E69-769C-4CFA-902F-B9034351BD93}"/>
              </a:ext>
            </a:extLst>
          </p:cNvPr>
          <p:cNvSpPr/>
          <p:nvPr/>
        </p:nvSpPr>
        <p:spPr>
          <a:xfrm rot="16200000">
            <a:off x="4267203" y="799994"/>
            <a:ext cx="342900" cy="1409912"/>
          </a:xfrm>
          <a:prstGeom prst="righ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Half Frame 8">
            <a:extLst>
              <a:ext uri="{FF2B5EF4-FFF2-40B4-BE49-F238E27FC236}">
                <a16:creationId xmlns:a16="http://schemas.microsoft.com/office/drawing/2014/main" id="{67281098-247D-4D85-87F3-B24B3CABFC91}"/>
              </a:ext>
            </a:extLst>
          </p:cNvPr>
          <p:cNvSpPr/>
          <p:nvPr/>
        </p:nvSpPr>
        <p:spPr>
          <a:xfrm flipH="1">
            <a:off x="1904998" y="2133600"/>
            <a:ext cx="1875609" cy="1447800"/>
          </a:xfrm>
          <a:prstGeom prst="halfFrame">
            <a:avLst>
              <a:gd name="adj1" fmla="val 3348"/>
              <a:gd name="adj2" fmla="val 274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a:extLst>
              <a:ext uri="{FF2B5EF4-FFF2-40B4-BE49-F238E27FC236}">
                <a16:creationId xmlns:a16="http://schemas.microsoft.com/office/drawing/2014/main" id="{74714341-AE38-42BD-A9FA-8A75D52BDA52}"/>
              </a:ext>
            </a:extLst>
          </p:cNvPr>
          <p:cNvSpPr/>
          <p:nvPr/>
        </p:nvSpPr>
        <p:spPr>
          <a:xfrm flipH="1">
            <a:off x="2183292" y="2057400"/>
            <a:ext cx="1694316" cy="1260685"/>
          </a:xfrm>
          <a:prstGeom prst="halfFrame">
            <a:avLst>
              <a:gd name="adj1" fmla="val 771"/>
              <a:gd name="adj2" fmla="val 8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a:extLst>
              <a:ext uri="{FF2B5EF4-FFF2-40B4-BE49-F238E27FC236}">
                <a16:creationId xmlns:a16="http://schemas.microsoft.com/office/drawing/2014/main" id="{EB9BD179-8362-4130-A38B-F21EC4AAC183}"/>
              </a:ext>
            </a:extLst>
          </p:cNvPr>
          <p:cNvSpPr/>
          <p:nvPr/>
        </p:nvSpPr>
        <p:spPr>
          <a:xfrm flipH="1">
            <a:off x="2362200" y="1981200"/>
            <a:ext cx="1638195" cy="1260685"/>
          </a:xfrm>
          <a:prstGeom prst="halfFrame">
            <a:avLst>
              <a:gd name="adj1" fmla="val 771"/>
              <a:gd name="adj2" fmla="val 8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Half Frame 11">
            <a:extLst>
              <a:ext uri="{FF2B5EF4-FFF2-40B4-BE49-F238E27FC236}">
                <a16:creationId xmlns:a16="http://schemas.microsoft.com/office/drawing/2014/main" id="{A166D8DA-18E9-46DD-9065-837D33EF4045}"/>
              </a:ext>
            </a:extLst>
          </p:cNvPr>
          <p:cNvSpPr/>
          <p:nvPr/>
        </p:nvSpPr>
        <p:spPr>
          <a:xfrm flipH="1">
            <a:off x="2590800" y="1905000"/>
            <a:ext cx="1514232" cy="1260685"/>
          </a:xfrm>
          <a:prstGeom prst="halfFrame">
            <a:avLst>
              <a:gd name="adj1" fmla="val 771"/>
              <a:gd name="adj2" fmla="val 8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Half Frame 12">
            <a:extLst>
              <a:ext uri="{FF2B5EF4-FFF2-40B4-BE49-F238E27FC236}">
                <a16:creationId xmlns:a16="http://schemas.microsoft.com/office/drawing/2014/main" id="{180A3977-0699-4A97-A398-95FEBCC131FB}"/>
              </a:ext>
            </a:extLst>
          </p:cNvPr>
          <p:cNvSpPr/>
          <p:nvPr/>
        </p:nvSpPr>
        <p:spPr>
          <a:xfrm flipH="1">
            <a:off x="2819399" y="1828800"/>
            <a:ext cx="1397443" cy="1260685"/>
          </a:xfrm>
          <a:prstGeom prst="halfFrame">
            <a:avLst>
              <a:gd name="adj1" fmla="val 771"/>
              <a:gd name="adj2" fmla="val 8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lf Frame 13">
            <a:extLst>
              <a:ext uri="{FF2B5EF4-FFF2-40B4-BE49-F238E27FC236}">
                <a16:creationId xmlns:a16="http://schemas.microsoft.com/office/drawing/2014/main" id="{3D18B641-6DFC-48DE-AA96-A1484827957C}"/>
              </a:ext>
            </a:extLst>
          </p:cNvPr>
          <p:cNvSpPr/>
          <p:nvPr/>
        </p:nvSpPr>
        <p:spPr>
          <a:xfrm flipH="1">
            <a:off x="3048000" y="1752600"/>
            <a:ext cx="1275948" cy="1260685"/>
          </a:xfrm>
          <a:prstGeom prst="halfFrame">
            <a:avLst>
              <a:gd name="adj1" fmla="val 771"/>
              <a:gd name="adj2" fmla="val 8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a:extLst>
              <a:ext uri="{FF2B5EF4-FFF2-40B4-BE49-F238E27FC236}">
                <a16:creationId xmlns:a16="http://schemas.microsoft.com/office/drawing/2014/main" id="{91DC0F81-6DCA-4BB8-8C96-335D81B792C2}"/>
              </a:ext>
            </a:extLst>
          </p:cNvPr>
          <p:cNvCxnSpPr>
            <a:cxnSpLocks/>
            <a:stCxn id="10" idx="0"/>
          </p:cNvCxnSpPr>
          <p:nvPr/>
        </p:nvCxnSpPr>
        <p:spPr>
          <a:xfrm flipH="1">
            <a:off x="2183292" y="2062260"/>
            <a:ext cx="6532" cy="713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7D932BF-B200-432A-9F51-B997ECCF3A93}"/>
              </a:ext>
            </a:extLst>
          </p:cNvPr>
          <p:cNvCxnSpPr>
            <a:cxnSpLocks/>
            <a:stCxn id="11" idx="0"/>
          </p:cNvCxnSpPr>
          <p:nvPr/>
        </p:nvCxnSpPr>
        <p:spPr>
          <a:xfrm flipH="1">
            <a:off x="2362201" y="1986060"/>
            <a:ext cx="6314" cy="1475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A880A9C-EC3D-465F-9DFB-DFB3C609BC48}"/>
              </a:ext>
            </a:extLst>
          </p:cNvPr>
          <p:cNvCxnSpPr>
            <a:cxnSpLocks/>
            <a:stCxn id="12" idx="0"/>
          </p:cNvCxnSpPr>
          <p:nvPr/>
        </p:nvCxnSpPr>
        <p:spPr>
          <a:xfrm flipH="1">
            <a:off x="2590801" y="1909860"/>
            <a:ext cx="5836" cy="223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209D521-F7D4-408D-B5FB-2B79D0333F83}"/>
              </a:ext>
            </a:extLst>
          </p:cNvPr>
          <p:cNvCxnSpPr>
            <a:cxnSpLocks/>
            <a:stCxn id="13" idx="0"/>
          </p:cNvCxnSpPr>
          <p:nvPr/>
        </p:nvCxnSpPr>
        <p:spPr>
          <a:xfrm>
            <a:off x="2824786" y="1833660"/>
            <a:ext cx="3427" cy="299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DD45479-19B3-40C2-B6E1-D8F190C46731}"/>
              </a:ext>
            </a:extLst>
          </p:cNvPr>
          <p:cNvCxnSpPr>
            <a:cxnSpLocks/>
            <a:stCxn id="14" idx="0"/>
          </p:cNvCxnSpPr>
          <p:nvPr/>
        </p:nvCxnSpPr>
        <p:spPr>
          <a:xfrm flipH="1">
            <a:off x="3048001" y="1757460"/>
            <a:ext cx="4918" cy="3761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2F048F0-3087-4893-8823-23E0C9202193}"/>
              </a:ext>
            </a:extLst>
          </p:cNvPr>
          <p:cNvSpPr txBox="1"/>
          <p:nvPr/>
        </p:nvSpPr>
        <p:spPr>
          <a:xfrm>
            <a:off x="2041260" y="2161401"/>
            <a:ext cx="1215397" cy="276999"/>
          </a:xfrm>
          <a:prstGeom prst="rect">
            <a:avLst/>
          </a:prstGeom>
          <a:noFill/>
        </p:spPr>
        <p:txBody>
          <a:bodyPr wrap="none" rtlCol="0">
            <a:spAutoFit/>
          </a:bodyPr>
          <a:lstStyle/>
          <a:p>
            <a:r>
              <a:rPr lang="en-US" sz="1200" i="1" dirty="0"/>
              <a:t>5  4    3   2    1 </a:t>
            </a:r>
          </a:p>
        </p:txBody>
      </p:sp>
      <p:sp>
        <p:nvSpPr>
          <p:cNvPr id="39" name="TextBox 38">
            <a:extLst>
              <a:ext uri="{FF2B5EF4-FFF2-40B4-BE49-F238E27FC236}">
                <a16:creationId xmlns:a16="http://schemas.microsoft.com/office/drawing/2014/main" id="{6F7EA5AF-2FF0-48D0-94D1-A8729741A996}"/>
              </a:ext>
            </a:extLst>
          </p:cNvPr>
          <p:cNvSpPr txBox="1"/>
          <p:nvPr/>
        </p:nvSpPr>
        <p:spPr>
          <a:xfrm>
            <a:off x="799996" y="4306367"/>
            <a:ext cx="8115404" cy="1077218"/>
          </a:xfrm>
          <a:prstGeom prst="rect">
            <a:avLst/>
          </a:prstGeom>
          <a:noFill/>
        </p:spPr>
        <p:txBody>
          <a:bodyPr wrap="square" rtlCol="0">
            <a:spAutoFit/>
          </a:bodyPr>
          <a:lstStyle/>
          <a:p>
            <a:r>
              <a:rPr lang="en-US" sz="1600" dirty="0">
                <a:solidFill>
                  <a:srgbClr val="0000FF"/>
                </a:solidFill>
              </a:rPr>
              <a:t>Now consider the ONH and retina in cross section. Note that the RNFL and ONH are both organized in a specific fashion:</a:t>
            </a:r>
          </a:p>
          <a:p>
            <a:r>
              <a:rPr lang="en-US" sz="1600" dirty="0"/>
              <a:t>--The RNFL is stacked </a:t>
            </a:r>
            <a:r>
              <a:rPr lang="en-US" sz="1600" i="1" dirty="0"/>
              <a:t>vertically</a:t>
            </a:r>
            <a:r>
              <a:rPr lang="en-US" sz="1600" dirty="0"/>
              <a:t>, with fibers that originate at points distant from the ONH running at the bottom (</a:t>
            </a:r>
            <a:r>
              <a:rPr lang="en-US" sz="1600" dirty="0" err="1"/>
              <a:t>ie</a:t>
            </a:r>
            <a:r>
              <a:rPr lang="en-US" sz="1600" dirty="0"/>
              <a:t>, closer to the RPE); and</a:t>
            </a:r>
          </a:p>
        </p:txBody>
      </p:sp>
      <p:sp>
        <p:nvSpPr>
          <p:cNvPr id="26" name="Rectangle 25">
            <a:extLst>
              <a:ext uri="{FF2B5EF4-FFF2-40B4-BE49-F238E27FC236}">
                <a16:creationId xmlns:a16="http://schemas.microsoft.com/office/drawing/2014/main" id="{8F903FE8-0A97-4621-960D-442BE441F7DE}"/>
              </a:ext>
            </a:extLst>
          </p:cNvPr>
          <p:cNvSpPr/>
          <p:nvPr/>
        </p:nvSpPr>
        <p:spPr>
          <a:xfrm>
            <a:off x="3819228" y="1684315"/>
            <a:ext cx="791395" cy="16325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 Brace 26">
            <a:extLst>
              <a:ext uri="{FF2B5EF4-FFF2-40B4-BE49-F238E27FC236}">
                <a16:creationId xmlns:a16="http://schemas.microsoft.com/office/drawing/2014/main" id="{672F1C13-C535-42F3-90AF-1F7E84819DB2}"/>
              </a:ext>
            </a:extLst>
          </p:cNvPr>
          <p:cNvSpPr/>
          <p:nvPr/>
        </p:nvSpPr>
        <p:spPr>
          <a:xfrm>
            <a:off x="1752600" y="1676400"/>
            <a:ext cx="169672" cy="457200"/>
          </a:xfrm>
          <a:prstGeom prst="lef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334A2BF4-5950-4B5A-96C6-F42C715A4ABB}"/>
              </a:ext>
            </a:extLst>
          </p:cNvPr>
          <p:cNvSpPr txBox="1"/>
          <p:nvPr/>
        </p:nvSpPr>
        <p:spPr>
          <a:xfrm>
            <a:off x="965205" y="1720334"/>
            <a:ext cx="787395" cy="369332"/>
          </a:xfrm>
          <a:prstGeom prst="rect">
            <a:avLst/>
          </a:prstGeom>
          <a:noFill/>
        </p:spPr>
        <p:txBody>
          <a:bodyPr wrap="none" rtlCol="0">
            <a:spAutoFit/>
          </a:bodyPr>
          <a:lstStyle/>
          <a:p>
            <a:pPr algn="r"/>
            <a:r>
              <a:rPr lang="en-US" dirty="0">
                <a:solidFill>
                  <a:srgbClr val="0000FF"/>
                </a:solidFill>
              </a:rPr>
              <a:t>RNFL</a:t>
            </a:r>
          </a:p>
        </p:txBody>
      </p:sp>
      <p:sp>
        <p:nvSpPr>
          <p:cNvPr id="2" name="TextBox 1">
            <a:extLst>
              <a:ext uri="{FF2B5EF4-FFF2-40B4-BE49-F238E27FC236}">
                <a16:creationId xmlns:a16="http://schemas.microsoft.com/office/drawing/2014/main" id="{1D5B7593-0135-8633-63FF-5E42928494B3}"/>
              </a:ext>
            </a:extLst>
          </p:cNvPr>
          <p:cNvSpPr txBox="1"/>
          <p:nvPr/>
        </p:nvSpPr>
        <p:spPr>
          <a:xfrm>
            <a:off x="3303104" y="6379972"/>
            <a:ext cx="2544286" cy="276999"/>
          </a:xfrm>
          <a:prstGeom prst="rect">
            <a:avLst/>
          </a:prstGeom>
          <a:noFill/>
        </p:spPr>
        <p:txBody>
          <a:bodyPr wrap="none" rtlCol="0">
            <a:spAutoFit/>
          </a:bodyPr>
          <a:lstStyle/>
          <a:p>
            <a:pPr algn="ctr"/>
            <a:r>
              <a:rPr lang="en-US" sz="1200" i="1" dirty="0"/>
              <a:t>No question—proceed when ready</a:t>
            </a:r>
          </a:p>
        </p:txBody>
      </p:sp>
    </p:spTree>
    <p:extLst>
      <p:ext uri="{BB962C8B-B14F-4D97-AF65-F5344CB8AC3E}">
        <p14:creationId xmlns:p14="http://schemas.microsoft.com/office/powerpoint/2010/main" val="29300433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461420-1D8B-4CBF-BAC2-7EF56719ACBB}"/>
              </a:ext>
            </a:extLst>
          </p:cNvPr>
          <p:cNvSpPr>
            <a:spLocks noGrp="1"/>
          </p:cNvSpPr>
          <p:nvPr>
            <p:ph type="sldNum" sz="quarter" idx="12"/>
          </p:nvPr>
        </p:nvSpPr>
        <p:spPr/>
        <p:txBody>
          <a:bodyPr/>
          <a:lstStyle/>
          <a:p>
            <a:pPr>
              <a:defRPr/>
            </a:pPr>
            <a:fld id="{7BC5D471-72F2-44AE-B1B5-89437B247C60}" type="slidenum">
              <a:rPr lang="en-US" altLang="en-US" smtClean="0"/>
              <a:pPr>
                <a:defRPr/>
              </a:pPr>
              <a:t>125</a:t>
            </a:fld>
            <a:endParaRPr lang="en-US" altLang="en-US"/>
          </a:p>
        </p:txBody>
      </p:sp>
      <p:sp>
        <p:nvSpPr>
          <p:cNvPr id="4" name="TextBox 3">
            <a:extLst>
              <a:ext uri="{FF2B5EF4-FFF2-40B4-BE49-F238E27FC236}">
                <a16:creationId xmlns:a16="http://schemas.microsoft.com/office/drawing/2014/main" id="{61A8CDE9-393D-4D5E-B3D6-D659DA79B0E5}"/>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5" name="Half Frame 4">
            <a:extLst>
              <a:ext uri="{FF2B5EF4-FFF2-40B4-BE49-F238E27FC236}">
                <a16:creationId xmlns:a16="http://schemas.microsoft.com/office/drawing/2014/main" id="{0C96B121-8BCE-4F5D-ADC6-C70B9AEB4C6A}"/>
              </a:ext>
            </a:extLst>
          </p:cNvPr>
          <p:cNvSpPr/>
          <p:nvPr/>
        </p:nvSpPr>
        <p:spPr>
          <a:xfrm>
            <a:off x="5105400" y="2133600"/>
            <a:ext cx="1514232" cy="1447800"/>
          </a:xfrm>
          <a:prstGeom prst="halfFrame">
            <a:avLst>
              <a:gd name="adj1" fmla="val 3348"/>
              <a:gd name="adj2" fmla="val 274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761016BF-5553-421B-B04C-B496B88C403B}"/>
              </a:ext>
            </a:extLst>
          </p:cNvPr>
          <p:cNvSpPr txBox="1"/>
          <p:nvPr/>
        </p:nvSpPr>
        <p:spPr>
          <a:xfrm>
            <a:off x="4105032" y="990600"/>
            <a:ext cx="697627" cy="369332"/>
          </a:xfrm>
          <a:prstGeom prst="rect">
            <a:avLst/>
          </a:prstGeom>
          <a:noFill/>
        </p:spPr>
        <p:txBody>
          <a:bodyPr wrap="none" rtlCol="0">
            <a:spAutoFit/>
          </a:bodyPr>
          <a:lstStyle/>
          <a:p>
            <a:r>
              <a:rPr lang="en-US" dirty="0">
                <a:solidFill>
                  <a:srgbClr val="0000FF"/>
                </a:solidFill>
              </a:rPr>
              <a:t>ONH</a:t>
            </a:r>
          </a:p>
        </p:txBody>
      </p:sp>
      <p:sp>
        <p:nvSpPr>
          <p:cNvPr id="8" name="Right Brace 7">
            <a:extLst>
              <a:ext uri="{FF2B5EF4-FFF2-40B4-BE49-F238E27FC236}">
                <a16:creationId xmlns:a16="http://schemas.microsoft.com/office/drawing/2014/main" id="{DFB96E69-769C-4CFA-902F-B9034351BD93}"/>
              </a:ext>
            </a:extLst>
          </p:cNvPr>
          <p:cNvSpPr/>
          <p:nvPr/>
        </p:nvSpPr>
        <p:spPr>
          <a:xfrm rot="16200000">
            <a:off x="4267203" y="799994"/>
            <a:ext cx="342900" cy="1409912"/>
          </a:xfrm>
          <a:prstGeom prst="righ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Half Frame 8">
            <a:extLst>
              <a:ext uri="{FF2B5EF4-FFF2-40B4-BE49-F238E27FC236}">
                <a16:creationId xmlns:a16="http://schemas.microsoft.com/office/drawing/2014/main" id="{67281098-247D-4D85-87F3-B24B3CABFC91}"/>
              </a:ext>
            </a:extLst>
          </p:cNvPr>
          <p:cNvSpPr/>
          <p:nvPr/>
        </p:nvSpPr>
        <p:spPr>
          <a:xfrm flipH="1">
            <a:off x="1904998" y="2133600"/>
            <a:ext cx="1875609" cy="1447800"/>
          </a:xfrm>
          <a:prstGeom prst="halfFrame">
            <a:avLst>
              <a:gd name="adj1" fmla="val 3348"/>
              <a:gd name="adj2" fmla="val 274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a:extLst>
              <a:ext uri="{FF2B5EF4-FFF2-40B4-BE49-F238E27FC236}">
                <a16:creationId xmlns:a16="http://schemas.microsoft.com/office/drawing/2014/main" id="{74714341-AE38-42BD-A9FA-8A75D52BDA52}"/>
              </a:ext>
            </a:extLst>
          </p:cNvPr>
          <p:cNvSpPr/>
          <p:nvPr/>
        </p:nvSpPr>
        <p:spPr>
          <a:xfrm flipH="1">
            <a:off x="2183292" y="2057400"/>
            <a:ext cx="1694316" cy="1260685"/>
          </a:xfrm>
          <a:prstGeom prst="halfFrame">
            <a:avLst>
              <a:gd name="adj1" fmla="val 771"/>
              <a:gd name="adj2" fmla="val 8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a:extLst>
              <a:ext uri="{FF2B5EF4-FFF2-40B4-BE49-F238E27FC236}">
                <a16:creationId xmlns:a16="http://schemas.microsoft.com/office/drawing/2014/main" id="{EB9BD179-8362-4130-A38B-F21EC4AAC183}"/>
              </a:ext>
            </a:extLst>
          </p:cNvPr>
          <p:cNvSpPr/>
          <p:nvPr/>
        </p:nvSpPr>
        <p:spPr>
          <a:xfrm flipH="1">
            <a:off x="2362200" y="1981200"/>
            <a:ext cx="1638195" cy="1260685"/>
          </a:xfrm>
          <a:prstGeom prst="halfFrame">
            <a:avLst>
              <a:gd name="adj1" fmla="val 771"/>
              <a:gd name="adj2" fmla="val 8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Half Frame 11">
            <a:extLst>
              <a:ext uri="{FF2B5EF4-FFF2-40B4-BE49-F238E27FC236}">
                <a16:creationId xmlns:a16="http://schemas.microsoft.com/office/drawing/2014/main" id="{A166D8DA-18E9-46DD-9065-837D33EF4045}"/>
              </a:ext>
            </a:extLst>
          </p:cNvPr>
          <p:cNvSpPr/>
          <p:nvPr/>
        </p:nvSpPr>
        <p:spPr>
          <a:xfrm flipH="1">
            <a:off x="2590800" y="1905000"/>
            <a:ext cx="1514232" cy="1260685"/>
          </a:xfrm>
          <a:prstGeom prst="halfFrame">
            <a:avLst>
              <a:gd name="adj1" fmla="val 771"/>
              <a:gd name="adj2" fmla="val 8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Half Frame 12">
            <a:extLst>
              <a:ext uri="{FF2B5EF4-FFF2-40B4-BE49-F238E27FC236}">
                <a16:creationId xmlns:a16="http://schemas.microsoft.com/office/drawing/2014/main" id="{180A3977-0699-4A97-A398-95FEBCC131FB}"/>
              </a:ext>
            </a:extLst>
          </p:cNvPr>
          <p:cNvSpPr/>
          <p:nvPr/>
        </p:nvSpPr>
        <p:spPr>
          <a:xfrm flipH="1">
            <a:off x="2819399" y="1828800"/>
            <a:ext cx="1397443" cy="1260685"/>
          </a:xfrm>
          <a:prstGeom prst="halfFrame">
            <a:avLst>
              <a:gd name="adj1" fmla="val 771"/>
              <a:gd name="adj2" fmla="val 8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lf Frame 13">
            <a:extLst>
              <a:ext uri="{FF2B5EF4-FFF2-40B4-BE49-F238E27FC236}">
                <a16:creationId xmlns:a16="http://schemas.microsoft.com/office/drawing/2014/main" id="{3D18B641-6DFC-48DE-AA96-A1484827957C}"/>
              </a:ext>
            </a:extLst>
          </p:cNvPr>
          <p:cNvSpPr/>
          <p:nvPr/>
        </p:nvSpPr>
        <p:spPr>
          <a:xfrm flipH="1">
            <a:off x="3048000" y="1752600"/>
            <a:ext cx="1275948" cy="1260685"/>
          </a:xfrm>
          <a:prstGeom prst="halfFrame">
            <a:avLst>
              <a:gd name="adj1" fmla="val 771"/>
              <a:gd name="adj2" fmla="val 8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a:extLst>
              <a:ext uri="{FF2B5EF4-FFF2-40B4-BE49-F238E27FC236}">
                <a16:creationId xmlns:a16="http://schemas.microsoft.com/office/drawing/2014/main" id="{91DC0F81-6DCA-4BB8-8C96-335D81B792C2}"/>
              </a:ext>
            </a:extLst>
          </p:cNvPr>
          <p:cNvCxnSpPr>
            <a:cxnSpLocks/>
            <a:stCxn id="10" idx="0"/>
          </p:cNvCxnSpPr>
          <p:nvPr/>
        </p:nvCxnSpPr>
        <p:spPr>
          <a:xfrm flipH="1">
            <a:off x="2183292" y="2062260"/>
            <a:ext cx="6532" cy="713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7D932BF-B200-432A-9F51-B997ECCF3A93}"/>
              </a:ext>
            </a:extLst>
          </p:cNvPr>
          <p:cNvCxnSpPr>
            <a:cxnSpLocks/>
            <a:stCxn id="11" idx="0"/>
          </p:cNvCxnSpPr>
          <p:nvPr/>
        </p:nvCxnSpPr>
        <p:spPr>
          <a:xfrm flipH="1">
            <a:off x="2362201" y="1986060"/>
            <a:ext cx="6314" cy="1475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A880A9C-EC3D-465F-9DFB-DFB3C609BC48}"/>
              </a:ext>
            </a:extLst>
          </p:cNvPr>
          <p:cNvCxnSpPr>
            <a:cxnSpLocks/>
            <a:stCxn id="12" idx="0"/>
          </p:cNvCxnSpPr>
          <p:nvPr/>
        </p:nvCxnSpPr>
        <p:spPr>
          <a:xfrm flipH="1">
            <a:off x="2590801" y="1909860"/>
            <a:ext cx="5836" cy="223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209D521-F7D4-408D-B5FB-2B79D0333F83}"/>
              </a:ext>
            </a:extLst>
          </p:cNvPr>
          <p:cNvCxnSpPr>
            <a:cxnSpLocks/>
            <a:stCxn id="13" idx="0"/>
          </p:cNvCxnSpPr>
          <p:nvPr/>
        </p:nvCxnSpPr>
        <p:spPr>
          <a:xfrm>
            <a:off x="2824786" y="1833660"/>
            <a:ext cx="3427" cy="299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DD45479-19B3-40C2-B6E1-D8F190C46731}"/>
              </a:ext>
            </a:extLst>
          </p:cNvPr>
          <p:cNvCxnSpPr>
            <a:cxnSpLocks/>
            <a:stCxn id="14" idx="0"/>
          </p:cNvCxnSpPr>
          <p:nvPr/>
        </p:nvCxnSpPr>
        <p:spPr>
          <a:xfrm flipH="1">
            <a:off x="3048001" y="1757460"/>
            <a:ext cx="4918" cy="3761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2F048F0-3087-4893-8823-23E0C9202193}"/>
              </a:ext>
            </a:extLst>
          </p:cNvPr>
          <p:cNvSpPr txBox="1"/>
          <p:nvPr/>
        </p:nvSpPr>
        <p:spPr>
          <a:xfrm>
            <a:off x="2041260" y="2161401"/>
            <a:ext cx="1215397" cy="276999"/>
          </a:xfrm>
          <a:prstGeom prst="rect">
            <a:avLst/>
          </a:prstGeom>
          <a:noFill/>
        </p:spPr>
        <p:txBody>
          <a:bodyPr wrap="none" rtlCol="0">
            <a:spAutoFit/>
          </a:bodyPr>
          <a:lstStyle/>
          <a:p>
            <a:r>
              <a:rPr lang="en-US" sz="1200" i="1" dirty="0"/>
              <a:t>5  4    3   2    1 </a:t>
            </a:r>
          </a:p>
        </p:txBody>
      </p:sp>
      <p:sp>
        <p:nvSpPr>
          <p:cNvPr id="34" name="TextBox 33">
            <a:extLst>
              <a:ext uri="{FF2B5EF4-FFF2-40B4-BE49-F238E27FC236}">
                <a16:creationId xmlns:a16="http://schemas.microsoft.com/office/drawing/2014/main" id="{7C7ACA04-326A-4C4A-B53D-66B2D7F4DD69}"/>
              </a:ext>
            </a:extLst>
          </p:cNvPr>
          <p:cNvSpPr txBox="1"/>
          <p:nvPr/>
        </p:nvSpPr>
        <p:spPr>
          <a:xfrm>
            <a:off x="3865582" y="3200400"/>
            <a:ext cx="269626" cy="276999"/>
          </a:xfrm>
          <a:prstGeom prst="rect">
            <a:avLst/>
          </a:prstGeom>
          <a:noFill/>
        </p:spPr>
        <p:txBody>
          <a:bodyPr wrap="none" rtlCol="0">
            <a:spAutoFit/>
          </a:bodyPr>
          <a:lstStyle/>
          <a:p>
            <a:r>
              <a:rPr lang="en-US" sz="1200" i="1" dirty="0"/>
              <a:t>4</a:t>
            </a:r>
          </a:p>
        </p:txBody>
      </p:sp>
      <p:sp>
        <p:nvSpPr>
          <p:cNvPr id="35" name="TextBox 34">
            <a:extLst>
              <a:ext uri="{FF2B5EF4-FFF2-40B4-BE49-F238E27FC236}">
                <a16:creationId xmlns:a16="http://schemas.microsoft.com/office/drawing/2014/main" id="{15F7C92D-87AB-41B2-923D-E5D3BB7BA26D}"/>
              </a:ext>
            </a:extLst>
          </p:cNvPr>
          <p:cNvSpPr txBox="1"/>
          <p:nvPr/>
        </p:nvSpPr>
        <p:spPr>
          <a:xfrm>
            <a:off x="3733800" y="3276600"/>
            <a:ext cx="269626" cy="276999"/>
          </a:xfrm>
          <a:prstGeom prst="rect">
            <a:avLst/>
          </a:prstGeom>
          <a:noFill/>
        </p:spPr>
        <p:txBody>
          <a:bodyPr wrap="none" rtlCol="0">
            <a:spAutoFit/>
          </a:bodyPr>
          <a:lstStyle/>
          <a:p>
            <a:r>
              <a:rPr lang="en-US" sz="1200" i="1" dirty="0"/>
              <a:t>5</a:t>
            </a:r>
          </a:p>
        </p:txBody>
      </p:sp>
      <p:sp>
        <p:nvSpPr>
          <p:cNvPr id="36" name="TextBox 35">
            <a:extLst>
              <a:ext uri="{FF2B5EF4-FFF2-40B4-BE49-F238E27FC236}">
                <a16:creationId xmlns:a16="http://schemas.microsoft.com/office/drawing/2014/main" id="{B5883796-E4B7-4F13-A378-527CCF9BF874}"/>
              </a:ext>
            </a:extLst>
          </p:cNvPr>
          <p:cNvSpPr txBox="1"/>
          <p:nvPr/>
        </p:nvSpPr>
        <p:spPr>
          <a:xfrm>
            <a:off x="4099893" y="3075801"/>
            <a:ext cx="269626" cy="276999"/>
          </a:xfrm>
          <a:prstGeom prst="rect">
            <a:avLst/>
          </a:prstGeom>
          <a:noFill/>
        </p:spPr>
        <p:txBody>
          <a:bodyPr wrap="none" rtlCol="0">
            <a:spAutoFit/>
          </a:bodyPr>
          <a:lstStyle/>
          <a:p>
            <a:r>
              <a:rPr lang="en-US" sz="1200" i="1" dirty="0"/>
              <a:t>2</a:t>
            </a:r>
          </a:p>
        </p:txBody>
      </p:sp>
      <p:sp>
        <p:nvSpPr>
          <p:cNvPr id="37" name="TextBox 36">
            <a:extLst>
              <a:ext uri="{FF2B5EF4-FFF2-40B4-BE49-F238E27FC236}">
                <a16:creationId xmlns:a16="http://schemas.microsoft.com/office/drawing/2014/main" id="{008E3F6A-8B11-46FB-8DDC-13EE820FCCC7}"/>
              </a:ext>
            </a:extLst>
          </p:cNvPr>
          <p:cNvSpPr txBox="1"/>
          <p:nvPr/>
        </p:nvSpPr>
        <p:spPr>
          <a:xfrm>
            <a:off x="3968111" y="3152001"/>
            <a:ext cx="269626" cy="276999"/>
          </a:xfrm>
          <a:prstGeom prst="rect">
            <a:avLst/>
          </a:prstGeom>
          <a:noFill/>
        </p:spPr>
        <p:txBody>
          <a:bodyPr wrap="none" rtlCol="0">
            <a:spAutoFit/>
          </a:bodyPr>
          <a:lstStyle/>
          <a:p>
            <a:r>
              <a:rPr lang="en-US" sz="1200" i="1" dirty="0"/>
              <a:t>3</a:t>
            </a:r>
          </a:p>
        </p:txBody>
      </p:sp>
      <p:sp>
        <p:nvSpPr>
          <p:cNvPr id="38" name="TextBox 37">
            <a:extLst>
              <a:ext uri="{FF2B5EF4-FFF2-40B4-BE49-F238E27FC236}">
                <a16:creationId xmlns:a16="http://schemas.microsoft.com/office/drawing/2014/main" id="{EC760B97-54C6-4B49-8FF5-25E44223725D}"/>
              </a:ext>
            </a:extLst>
          </p:cNvPr>
          <p:cNvSpPr txBox="1"/>
          <p:nvPr/>
        </p:nvSpPr>
        <p:spPr>
          <a:xfrm>
            <a:off x="4191000" y="2999601"/>
            <a:ext cx="269626" cy="276999"/>
          </a:xfrm>
          <a:prstGeom prst="rect">
            <a:avLst/>
          </a:prstGeom>
          <a:noFill/>
        </p:spPr>
        <p:txBody>
          <a:bodyPr wrap="none" rtlCol="0">
            <a:spAutoFit/>
          </a:bodyPr>
          <a:lstStyle/>
          <a:p>
            <a:r>
              <a:rPr lang="en-US" sz="1200" i="1" dirty="0"/>
              <a:t>1</a:t>
            </a:r>
          </a:p>
        </p:txBody>
      </p:sp>
      <p:sp>
        <p:nvSpPr>
          <p:cNvPr id="39" name="TextBox 38">
            <a:extLst>
              <a:ext uri="{FF2B5EF4-FFF2-40B4-BE49-F238E27FC236}">
                <a16:creationId xmlns:a16="http://schemas.microsoft.com/office/drawing/2014/main" id="{6F7EA5AF-2FF0-48D0-94D1-A8729741A996}"/>
              </a:ext>
            </a:extLst>
          </p:cNvPr>
          <p:cNvSpPr txBox="1"/>
          <p:nvPr/>
        </p:nvSpPr>
        <p:spPr>
          <a:xfrm>
            <a:off x="799996" y="4306367"/>
            <a:ext cx="8115404" cy="1569660"/>
          </a:xfrm>
          <a:prstGeom prst="rect">
            <a:avLst/>
          </a:prstGeom>
          <a:noFill/>
        </p:spPr>
        <p:txBody>
          <a:bodyPr wrap="square" rtlCol="0">
            <a:spAutoFit/>
          </a:bodyPr>
          <a:lstStyle/>
          <a:p>
            <a:r>
              <a:rPr lang="en-US" sz="1600" dirty="0">
                <a:solidFill>
                  <a:srgbClr val="0000FF"/>
                </a:solidFill>
              </a:rPr>
              <a:t>Now consider the ONH and retina in cross section. Note that the RNFL and ONH are both organized in a specific fashion:</a:t>
            </a:r>
          </a:p>
          <a:p>
            <a:r>
              <a:rPr lang="en-US" sz="1600" dirty="0"/>
              <a:t>--The RNFL is stacked </a:t>
            </a:r>
            <a:r>
              <a:rPr lang="en-US" sz="1600" i="1" dirty="0"/>
              <a:t>vertically</a:t>
            </a:r>
            <a:r>
              <a:rPr lang="en-US" sz="1600" dirty="0"/>
              <a:t>, with fibers that originate at points distant from the ONH running at the bottom (</a:t>
            </a:r>
            <a:r>
              <a:rPr lang="en-US" sz="1600" dirty="0" err="1"/>
              <a:t>ie</a:t>
            </a:r>
            <a:r>
              <a:rPr lang="en-US" sz="1600" dirty="0"/>
              <a:t>, closer to the RPE); and</a:t>
            </a:r>
          </a:p>
          <a:p>
            <a:r>
              <a:rPr lang="en-US" sz="1600" dirty="0">
                <a:solidFill>
                  <a:srgbClr val="0000FF"/>
                </a:solidFill>
              </a:rPr>
              <a:t>--The ONH is stacked </a:t>
            </a:r>
            <a:r>
              <a:rPr lang="en-US" sz="1600" i="1" dirty="0">
                <a:solidFill>
                  <a:srgbClr val="0000FF"/>
                </a:solidFill>
              </a:rPr>
              <a:t>horizontally</a:t>
            </a:r>
            <a:r>
              <a:rPr lang="en-US" sz="1600" dirty="0">
                <a:solidFill>
                  <a:srgbClr val="0000FF"/>
                </a:solidFill>
              </a:rPr>
              <a:t>, with its peripheral-most fibers being those originating in the far retina, and its innermost fibers originating in the peripapillary region.</a:t>
            </a:r>
          </a:p>
        </p:txBody>
      </p:sp>
      <p:sp>
        <p:nvSpPr>
          <p:cNvPr id="26" name="Left Brace 25">
            <a:extLst>
              <a:ext uri="{FF2B5EF4-FFF2-40B4-BE49-F238E27FC236}">
                <a16:creationId xmlns:a16="http://schemas.microsoft.com/office/drawing/2014/main" id="{738FB6DB-8B8D-405E-8C83-5416F0EDEDD2}"/>
              </a:ext>
            </a:extLst>
          </p:cNvPr>
          <p:cNvSpPr/>
          <p:nvPr/>
        </p:nvSpPr>
        <p:spPr>
          <a:xfrm>
            <a:off x="1752600" y="1676400"/>
            <a:ext cx="169672" cy="457200"/>
          </a:xfrm>
          <a:prstGeom prst="lef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2FBD1089-D005-4A2E-B95D-00312955F5A3}"/>
              </a:ext>
            </a:extLst>
          </p:cNvPr>
          <p:cNvSpPr txBox="1"/>
          <p:nvPr/>
        </p:nvSpPr>
        <p:spPr>
          <a:xfrm>
            <a:off x="965205" y="1720334"/>
            <a:ext cx="787395" cy="369332"/>
          </a:xfrm>
          <a:prstGeom prst="rect">
            <a:avLst/>
          </a:prstGeom>
          <a:noFill/>
        </p:spPr>
        <p:txBody>
          <a:bodyPr wrap="none" rtlCol="0">
            <a:spAutoFit/>
          </a:bodyPr>
          <a:lstStyle/>
          <a:p>
            <a:pPr algn="r"/>
            <a:r>
              <a:rPr lang="en-US" dirty="0">
                <a:solidFill>
                  <a:srgbClr val="0000FF"/>
                </a:solidFill>
              </a:rPr>
              <a:t>RNFL</a:t>
            </a:r>
          </a:p>
        </p:txBody>
      </p:sp>
      <p:sp>
        <p:nvSpPr>
          <p:cNvPr id="2" name="TextBox 1">
            <a:extLst>
              <a:ext uri="{FF2B5EF4-FFF2-40B4-BE49-F238E27FC236}">
                <a16:creationId xmlns:a16="http://schemas.microsoft.com/office/drawing/2014/main" id="{786FD183-4737-5687-7E0E-7E7DAFDE19CB}"/>
              </a:ext>
            </a:extLst>
          </p:cNvPr>
          <p:cNvSpPr txBox="1"/>
          <p:nvPr/>
        </p:nvSpPr>
        <p:spPr>
          <a:xfrm>
            <a:off x="3303104" y="6379972"/>
            <a:ext cx="2544286" cy="276999"/>
          </a:xfrm>
          <a:prstGeom prst="rect">
            <a:avLst/>
          </a:prstGeom>
          <a:noFill/>
        </p:spPr>
        <p:txBody>
          <a:bodyPr wrap="none" rtlCol="0">
            <a:spAutoFit/>
          </a:bodyPr>
          <a:lstStyle/>
          <a:p>
            <a:pPr algn="ctr"/>
            <a:r>
              <a:rPr lang="en-US" sz="1200" i="1" dirty="0"/>
              <a:t>No question—proceed when ready</a:t>
            </a:r>
          </a:p>
        </p:txBody>
      </p:sp>
    </p:spTree>
    <p:extLst>
      <p:ext uri="{BB962C8B-B14F-4D97-AF65-F5344CB8AC3E}">
        <p14:creationId xmlns:p14="http://schemas.microsoft.com/office/powerpoint/2010/main" val="31542330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 y="4648200"/>
            <a:ext cx="8610600" cy="523220"/>
          </a:xfrm>
          <a:prstGeom prst="rect">
            <a:avLst/>
          </a:prstGeom>
          <a:noFill/>
        </p:spPr>
        <p:txBody>
          <a:bodyPr wrap="square" rtlCol="0">
            <a:spAutoFit/>
          </a:bodyPr>
          <a:lstStyle/>
          <a:p>
            <a:r>
              <a:rPr lang="en-US" sz="1400" dirty="0"/>
              <a:t>Now let’s look at the </a:t>
            </a:r>
            <a:r>
              <a:rPr lang="en-US" sz="1400" i="1" dirty="0"/>
              <a:t>topography of the retinal nerve fiber layer</a:t>
            </a:r>
            <a:r>
              <a:rPr lang="en-US" sz="1400" dirty="0"/>
              <a:t>, and how that topography relates to the structure of the ONH.</a:t>
            </a:r>
            <a:endParaRPr lang="en-US" sz="1400" dirty="0">
              <a:solidFill>
                <a:srgbClr val="0000FF"/>
              </a:solidFill>
            </a:endParaRPr>
          </a:p>
        </p:txBody>
      </p:sp>
      <p:pic>
        <p:nvPicPr>
          <p:cNvPr id="4" name="Picture 3">
            <a:extLst>
              <a:ext uri="{FF2B5EF4-FFF2-40B4-BE49-F238E27FC236}">
                <a16:creationId xmlns:a16="http://schemas.microsoft.com/office/drawing/2014/main" id="{DECFB6AC-5DEC-47DB-A8AE-977A5348E5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035" y="990600"/>
            <a:ext cx="5143930" cy="3484855"/>
          </a:xfrm>
          <a:prstGeom prst="rect">
            <a:avLst/>
          </a:prstGeom>
        </p:spPr>
      </p:pic>
      <p:sp>
        <p:nvSpPr>
          <p:cNvPr id="8" name="TextBox 7">
            <a:extLst>
              <a:ext uri="{FF2B5EF4-FFF2-40B4-BE49-F238E27FC236}">
                <a16:creationId xmlns:a16="http://schemas.microsoft.com/office/drawing/2014/main" id="{62DEA9DE-2BC6-4293-B185-EF2780C39932}"/>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3" name="TextBox 2">
            <a:extLst>
              <a:ext uri="{FF2B5EF4-FFF2-40B4-BE49-F238E27FC236}">
                <a16:creationId xmlns:a16="http://schemas.microsoft.com/office/drawing/2014/main" id="{CBF149F2-3773-6C00-6AC3-E6371FF2BEAC}"/>
              </a:ext>
            </a:extLst>
          </p:cNvPr>
          <p:cNvSpPr txBox="1"/>
          <p:nvPr/>
        </p:nvSpPr>
        <p:spPr>
          <a:xfrm>
            <a:off x="3303104" y="6379972"/>
            <a:ext cx="2544286" cy="276999"/>
          </a:xfrm>
          <a:prstGeom prst="rect">
            <a:avLst/>
          </a:prstGeom>
          <a:noFill/>
        </p:spPr>
        <p:txBody>
          <a:bodyPr wrap="none" rtlCol="0">
            <a:spAutoFit/>
          </a:bodyPr>
          <a:lstStyle/>
          <a:p>
            <a:pPr algn="ctr"/>
            <a:r>
              <a:rPr lang="en-US" sz="1200" i="1" dirty="0"/>
              <a:t>No question—proceed when ready</a:t>
            </a:r>
          </a:p>
        </p:txBody>
      </p:sp>
    </p:spTree>
    <p:extLst>
      <p:ext uri="{BB962C8B-B14F-4D97-AF65-F5344CB8AC3E}">
        <p14:creationId xmlns:p14="http://schemas.microsoft.com/office/powerpoint/2010/main" val="161996870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 y="4648200"/>
            <a:ext cx="8610600" cy="954107"/>
          </a:xfrm>
          <a:prstGeom prst="rect">
            <a:avLst/>
          </a:prstGeom>
          <a:noFill/>
        </p:spPr>
        <p:txBody>
          <a:bodyPr wrap="square" rtlCol="0">
            <a:spAutoFit/>
          </a:bodyPr>
          <a:lstStyle/>
          <a:p>
            <a:r>
              <a:rPr lang="en-US" sz="1400" dirty="0"/>
              <a:t>Now let’s look at the </a:t>
            </a:r>
            <a:r>
              <a:rPr lang="en-US" sz="1400" i="1" dirty="0"/>
              <a:t>topography of the retinal nerve fiber layer</a:t>
            </a:r>
            <a:r>
              <a:rPr lang="en-US" sz="1400" dirty="0"/>
              <a:t>, and how that topography relates to the structure of the ONH.</a:t>
            </a:r>
          </a:p>
          <a:p>
            <a:r>
              <a:rPr lang="en-US" sz="1400" dirty="0">
                <a:solidFill>
                  <a:srgbClr val="0000FF"/>
                </a:solidFill>
              </a:rPr>
              <a:t>First, take note of the </a:t>
            </a:r>
            <a:r>
              <a:rPr lang="en-US" sz="1400" i="1" dirty="0">
                <a:solidFill>
                  <a:srgbClr val="0000FF"/>
                </a:solidFill>
              </a:rPr>
              <a:t>horizontal </a:t>
            </a:r>
            <a:r>
              <a:rPr lang="en-US" sz="1400" i="1" dirty="0" err="1">
                <a:solidFill>
                  <a:srgbClr val="0000FF"/>
                </a:solidFill>
              </a:rPr>
              <a:t>raphé</a:t>
            </a:r>
            <a:r>
              <a:rPr lang="en-US" sz="1400" dirty="0">
                <a:solidFill>
                  <a:srgbClr val="0000FF"/>
                </a:solidFill>
              </a:rPr>
              <a:t>. Fibers do not cross this anatomic boundary—those superior to it join the superior ONH, and those inferior to it, the inferior ONH.</a:t>
            </a:r>
          </a:p>
        </p:txBody>
      </p:sp>
      <p:pic>
        <p:nvPicPr>
          <p:cNvPr id="4" name="Picture 3">
            <a:extLst>
              <a:ext uri="{FF2B5EF4-FFF2-40B4-BE49-F238E27FC236}">
                <a16:creationId xmlns:a16="http://schemas.microsoft.com/office/drawing/2014/main" id="{DECFB6AC-5DEC-47DB-A8AE-977A5348E5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035" y="990600"/>
            <a:ext cx="5143930" cy="3484855"/>
          </a:xfrm>
          <a:prstGeom prst="rect">
            <a:avLst/>
          </a:prstGeom>
        </p:spPr>
      </p:pic>
      <p:sp>
        <p:nvSpPr>
          <p:cNvPr id="8" name="TextBox 7">
            <a:extLst>
              <a:ext uri="{FF2B5EF4-FFF2-40B4-BE49-F238E27FC236}">
                <a16:creationId xmlns:a16="http://schemas.microsoft.com/office/drawing/2014/main" id="{62DEA9DE-2BC6-4293-B185-EF2780C39932}"/>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3" name="Oval 2">
            <a:extLst>
              <a:ext uri="{FF2B5EF4-FFF2-40B4-BE49-F238E27FC236}">
                <a16:creationId xmlns:a16="http://schemas.microsoft.com/office/drawing/2014/main" id="{C1B5C296-514E-40A3-B238-D3D7DAB05580}"/>
              </a:ext>
            </a:extLst>
          </p:cNvPr>
          <p:cNvSpPr/>
          <p:nvPr/>
        </p:nvSpPr>
        <p:spPr>
          <a:xfrm>
            <a:off x="2000035" y="3086100"/>
            <a:ext cx="11430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39467C0-A72F-A61F-DBCF-BAABE1BFF141}"/>
              </a:ext>
            </a:extLst>
          </p:cNvPr>
          <p:cNvSpPr txBox="1"/>
          <p:nvPr/>
        </p:nvSpPr>
        <p:spPr>
          <a:xfrm>
            <a:off x="3303104" y="6379972"/>
            <a:ext cx="2544286" cy="276999"/>
          </a:xfrm>
          <a:prstGeom prst="rect">
            <a:avLst/>
          </a:prstGeom>
          <a:noFill/>
        </p:spPr>
        <p:txBody>
          <a:bodyPr wrap="none" rtlCol="0">
            <a:spAutoFit/>
          </a:bodyPr>
          <a:lstStyle/>
          <a:p>
            <a:pPr algn="ctr"/>
            <a:r>
              <a:rPr lang="en-US" sz="1200" i="1" dirty="0"/>
              <a:t>No question—proceed when ready</a:t>
            </a:r>
          </a:p>
        </p:txBody>
      </p:sp>
    </p:spTree>
    <p:extLst>
      <p:ext uri="{BB962C8B-B14F-4D97-AF65-F5344CB8AC3E}">
        <p14:creationId xmlns:p14="http://schemas.microsoft.com/office/powerpoint/2010/main" val="386438596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 y="4648200"/>
            <a:ext cx="8610600" cy="1384995"/>
          </a:xfrm>
          <a:prstGeom prst="rect">
            <a:avLst/>
          </a:prstGeom>
          <a:noFill/>
        </p:spPr>
        <p:txBody>
          <a:bodyPr wrap="square" rtlCol="0">
            <a:spAutoFit/>
          </a:bodyPr>
          <a:lstStyle/>
          <a:p>
            <a:r>
              <a:rPr lang="en-US" sz="1400" dirty="0"/>
              <a:t>Now let’s look at the </a:t>
            </a:r>
            <a:r>
              <a:rPr lang="en-US" sz="1400" i="1" dirty="0"/>
              <a:t>topography of the retinal nerve fiber layer</a:t>
            </a:r>
            <a:r>
              <a:rPr lang="en-US" sz="1400" dirty="0"/>
              <a:t>, and how that topography relates to the structure of the ONH.</a:t>
            </a:r>
          </a:p>
          <a:p>
            <a:r>
              <a:rPr lang="en-US" sz="1400" dirty="0">
                <a:solidFill>
                  <a:srgbClr val="0000FF"/>
                </a:solidFill>
              </a:rPr>
              <a:t>First, take note of the </a:t>
            </a:r>
            <a:r>
              <a:rPr lang="en-US" sz="1400" i="1" dirty="0">
                <a:solidFill>
                  <a:srgbClr val="0000FF"/>
                </a:solidFill>
              </a:rPr>
              <a:t>horizontal </a:t>
            </a:r>
            <a:r>
              <a:rPr lang="en-US" sz="1400" i="1" dirty="0" err="1">
                <a:solidFill>
                  <a:srgbClr val="0000FF"/>
                </a:solidFill>
              </a:rPr>
              <a:t>raphé</a:t>
            </a:r>
            <a:r>
              <a:rPr lang="en-US" sz="1400" dirty="0">
                <a:solidFill>
                  <a:srgbClr val="0000FF"/>
                </a:solidFill>
              </a:rPr>
              <a:t>. Fibers do not cross this anatomic boundary—those superior to it join the superior ONH, and those inferior to it, the inferior ONH.</a:t>
            </a:r>
          </a:p>
          <a:p>
            <a:r>
              <a:rPr lang="en-US" sz="1400" dirty="0"/>
              <a:t>Next, the </a:t>
            </a:r>
            <a:r>
              <a:rPr lang="en-US" sz="1400" i="1" dirty="0" err="1"/>
              <a:t>papillomacular</a:t>
            </a:r>
            <a:r>
              <a:rPr lang="en-US" sz="1400" i="1" dirty="0"/>
              <a:t> (PM) bundle</a:t>
            </a:r>
            <a:r>
              <a:rPr lang="en-US" sz="1400" dirty="0"/>
              <a:t>—the swath of nerve fibers originating in the foveal region. Note how this bundle takes up the lion’s share of the temporal ONH.</a:t>
            </a:r>
            <a:endParaRPr lang="en-US" sz="1400" dirty="0">
              <a:solidFill>
                <a:srgbClr val="0000FF"/>
              </a:solidFill>
            </a:endParaRPr>
          </a:p>
        </p:txBody>
      </p:sp>
      <p:pic>
        <p:nvPicPr>
          <p:cNvPr id="4" name="Picture 3">
            <a:extLst>
              <a:ext uri="{FF2B5EF4-FFF2-40B4-BE49-F238E27FC236}">
                <a16:creationId xmlns:a16="http://schemas.microsoft.com/office/drawing/2014/main" id="{DECFB6AC-5DEC-47DB-A8AE-977A5348E5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035" y="990600"/>
            <a:ext cx="5143930" cy="3484855"/>
          </a:xfrm>
          <a:prstGeom prst="rect">
            <a:avLst/>
          </a:prstGeom>
        </p:spPr>
      </p:pic>
      <p:sp>
        <p:nvSpPr>
          <p:cNvPr id="8" name="TextBox 7">
            <a:extLst>
              <a:ext uri="{FF2B5EF4-FFF2-40B4-BE49-F238E27FC236}">
                <a16:creationId xmlns:a16="http://schemas.microsoft.com/office/drawing/2014/main" id="{62DEA9DE-2BC6-4293-B185-EF2780C39932}"/>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5" name="Oval 4">
            <a:extLst>
              <a:ext uri="{FF2B5EF4-FFF2-40B4-BE49-F238E27FC236}">
                <a16:creationId xmlns:a16="http://schemas.microsoft.com/office/drawing/2014/main" id="{966460B1-68EC-4DCF-9232-35A63E12246E}"/>
              </a:ext>
            </a:extLst>
          </p:cNvPr>
          <p:cNvSpPr/>
          <p:nvPr/>
        </p:nvSpPr>
        <p:spPr>
          <a:xfrm>
            <a:off x="5638799" y="904461"/>
            <a:ext cx="1505165" cy="69573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BA23AFD-6677-D8E5-767F-41CE4995B290}"/>
              </a:ext>
            </a:extLst>
          </p:cNvPr>
          <p:cNvSpPr txBox="1"/>
          <p:nvPr/>
        </p:nvSpPr>
        <p:spPr>
          <a:xfrm>
            <a:off x="3303104" y="6379972"/>
            <a:ext cx="2544286" cy="276999"/>
          </a:xfrm>
          <a:prstGeom prst="rect">
            <a:avLst/>
          </a:prstGeom>
          <a:noFill/>
        </p:spPr>
        <p:txBody>
          <a:bodyPr wrap="none" rtlCol="0">
            <a:spAutoFit/>
          </a:bodyPr>
          <a:lstStyle/>
          <a:p>
            <a:pPr algn="ctr"/>
            <a:r>
              <a:rPr lang="en-US" sz="1200" i="1" dirty="0"/>
              <a:t>No question—proceed when ready</a:t>
            </a:r>
          </a:p>
        </p:txBody>
      </p:sp>
    </p:spTree>
    <p:extLst>
      <p:ext uri="{BB962C8B-B14F-4D97-AF65-F5344CB8AC3E}">
        <p14:creationId xmlns:p14="http://schemas.microsoft.com/office/powerpoint/2010/main" val="368001981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 y="4648200"/>
            <a:ext cx="8610600" cy="2031325"/>
          </a:xfrm>
          <a:prstGeom prst="rect">
            <a:avLst/>
          </a:prstGeom>
          <a:noFill/>
        </p:spPr>
        <p:txBody>
          <a:bodyPr wrap="square" rtlCol="0">
            <a:spAutoFit/>
          </a:bodyPr>
          <a:lstStyle/>
          <a:p>
            <a:r>
              <a:rPr lang="en-US" sz="1400" dirty="0"/>
              <a:t>Now let’s look at the </a:t>
            </a:r>
            <a:r>
              <a:rPr lang="en-US" sz="1400" i="1" dirty="0"/>
              <a:t>topography of the retinal nerve fiber layer</a:t>
            </a:r>
            <a:r>
              <a:rPr lang="en-US" sz="1400" dirty="0"/>
              <a:t>, and how that topography relates to the structure of the ONH.</a:t>
            </a:r>
          </a:p>
          <a:p>
            <a:r>
              <a:rPr lang="en-US" sz="1400" dirty="0">
                <a:solidFill>
                  <a:srgbClr val="0000FF"/>
                </a:solidFill>
              </a:rPr>
              <a:t>First, take note of the </a:t>
            </a:r>
            <a:r>
              <a:rPr lang="en-US" sz="1400" i="1" dirty="0">
                <a:solidFill>
                  <a:srgbClr val="0000FF"/>
                </a:solidFill>
              </a:rPr>
              <a:t>horizontal </a:t>
            </a:r>
            <a:r>
              <a:rPr lang="en-US" sz="1400" i="1" dirty="0" err="1">
                <a:solidFill>
                  <a:srgbClr val="0000FF"/>
                </a:solidFill>
              </a:rPr>
              <a:t>raphé</a:t>
            </a:r>
            <a:r>
              <a:rPr lang="en-US" sz="1400" dirty="0">
                <a:solidFill>
                  <a:srgbClr val="0000FF"/>
                </a:solidFill>
              </a:rPr>
              <a:t>. Fibers do not cross this anatomic boundary—those superior to it join the superior ONH, and those inferior to it, the inferior ONH.</a:t>
            </a:r>
          </a:p>
          <a:p>
            <a:r>
              <a:rPr lang="en-US" sz="1400" dirty="0"/>
              <a:t>Next, the </a:t>
            </a:r>
            <a:r>
              <a:rPr lang="en-US" sz="1400" i="1" dirty="0" err="1"/>
              <a:t>papillomacular</a:t>
            </a:r>
            <a:r>
              <a:rPr lang="en-US" sz="1400" i="1" dirty="0"/>
              <a:t> (PM) bundle</a:t>
            </a:r>
            <a:r>
              <a:rPr lang="en-US" sz="1400" dirty="0"/>
              <a:t>—the swath of nerve fibers originating in the foveal region. Note how this bundle takes up the lion’s share of the temporal ONH.</a:t>
            </a:r>
          </a:p>
          <a:p>
            <a:r>
              <a:rPr lang="en-US" sz="1400" dirty="0">
                <a:solidFill>
                  <a:srgbClr val="0000FF"/>
                </a:solidFill>
              </a:rPr>
              <a:t>Finally, note how the PM bundle impacts the structure of the ONH. Because the bundle takes up the temporal ONH, fibers from the temporal perifoveal region and beyond are forced to ‘loop around’ it, and end up joining the ONH near its superior and inferior poles.</a:t>
            </a:r>
          </a:p>
        </p:txBody>
      </p:sp>
      <p:pic>
        <p:nvPicPr>
          <p:cNvPr id="4" name="Picture 3">
            <a:extLst>
              <a:ext uri="{FF2B5EF4-FFF2-40B4-BE49-F238E27FC236}">
                <a16:creationId xmlns:a16="http://schemas.microsoft.com/office/drawing/2014/main" id="{DECFB6AC-5DEC-47DB-A8AE-977A5348E5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035" y="990600"/>
            <a:ext cx="5143930" cy="3484855"/>
          </a:xfrm>
          <a:prstGeom prst="rect">
            <a:avLst/>
          </a:prstGeom>
        </p:spPr>
      </p:pic>
      <p:sp>
        <p:nvSpPr>
          <p:cNvPr id="8" name="TextBox 7">
            <a:extLst>
              <a:ext uri="{FF2B5EF4-FFF2-40B4-BE49-F238E27FC236}">
                <a16:creationId xmlns:a16="http://schemas.microsoft.com/office/drawing/2014/main" id="{62DEA9DE-2BC6-4293-B185-EF2780C39932}"/>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3" name="Freeform: Shape 2">
            <a:extLst>
              <a:ext uri="{FF2B5EF4-FFF2-40B4-BE49-F238E27FC236}">
                <a16:creationId xmlns:a16="http://schemas.microsoft.com/office/drawing/2014/main" id="{CF0C77BF-8E15-43B5-B954-46827716F535}"/>
              </a:ext>
            </a:extLst>
          </p:cNvPr>
          <p:cNvSpPr/>
          <p:nvPr/>
        </p:nvSpPr>
        <p:spPr>
          <a:xfrm>
            <a:off x="4343400" y="2362199"/>
            <a:ext cx="1050235" cy="301487"/>
          </a:xfrm>
          <a:custGeom>
            <a:avLst/>
            <a:gdLst>
              <a:gd name="connsiteX0" fmla="*/ 0 w 1152939"/>
              <a:gd name="connsiteY0" fmla="*/ 346688 h 346688"/>
              <a:gd name="connsiteX1" fmla="*/ 291547 w 1152939"/>
              <a:gd name="connsiteY1" fmla="*/ 2131 h 346688"/>
              <a:gd name="connsiteX2" fmla="*/ 1152939 w 1152939"/>
              <a:gd name="connsiteY2" fmla="*/ 227418 h 346688"/>
            </a:gdLst>
            <a:ahLst/>
            <a:cxnLst>
              <a:cxn ang="0">
                <a:pos x="connsiteX0" y="connsiteY0"/>
              </a:cxn>
              <a:cxn ang="0">
                <a:pos x="connsiteX1" y="connsiteY1"/>
              </a:cxn>
              <a:cxn ang="0">
                <a:pos x="connsiteX2" y="connsiteY2"/>
              </a:cxn>
            </a:cxnLst>
            <a:rect l="l" t="t" r="r" b="b"/>
            <a:pathLst>
              <a:path w="1152939" h="346688">
                <a:moveTo>
                  <a:pt x="0" y="346688"/>
                </a:moveTo>
                <a:cubicBezTo>
                  <a:pt x="49695" y="184348"/>
                  <a:pt x="99391" y="22009"/>
                  <a:pt x="291547" y="2131"/>
                </a:cubicBezTo>
                <a:cubicBezTo>
                  <a:pt x="483703" y="-17747"/>
                  <a:pt x="818321" y="104835"/>
                  <a:pt x="1152939" y="227418"/>
                </a:cubicBezTo>
              </a:path>
            </a:pathLst>
          </a:custGeom>
          <a:noFill/>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5DA77AC7-3FBE-401E-A0D2-CDA55BD3E793}"/>
              </a:ext>
            </a:extLst>
          </p:cNvPr>
          <p:cNvSpPr/>
          <p:nvPr/>
        </p:nvSpPr>
        <p:spPr>
          <a:xfrm>
            <a:off x="3551583" y="1974823"/>
            <a:ext cx="1881808" cy="675612"/>
          </a:xfrm>
          <a:custGeom>
            <a:avLst/>
            <a:gdLst>
              <a:gd name="connsiteX0" fmla="*/ 0 w 1881808"/>
              <a:gd name="connsiteY0" fmla="*/ 675612 h 675612"/>
              <a:gd name="connsiteX1" fmla="*/ 225287 w 1881808"/>
              <a:gd name="connsiteY1" fmla="*/ 238290 h 675612"/>
              <a:gd name="connsiteX2" fmla="*/ 583095 w 1881808"/>
              <a:gd name="connsiteY2" fmla="*/ 52760 h 675612"/>
              <a:gd name="connsiteX3" fmla="*/ 1113182 w 1881808"/>
              <a:gd name="connsiteY3" fmla="*/ 39507 h 675612"/>
              <a:gd name="connsiteX4" fmla="*/ 1881808 w 1881808"/>
              <a:gd name="connsiteY4" fmla="*/ 529838 h 675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1808" h="675612">
                <a:moveTo>
                  <a:pt x="0" y="675612"/>
                </a:moveTo>
                <a:cubicBezTo>
                  <a:pt x="64052" y="508855"/>
                  <a:pt x="128105" y="342099"/>
                  <a:pt x="225287" y="238290"/>
                </a:cubicBezTo>
                <a:cubicBezTo>
                  <a:pt x="322469" y="134481"/>
                  <a:pt x="435112" y="85891"/>
                  <a:pt x="583095" y="52760"/>
                </a:cubicBezTo>
                <a:cubicBezTo>
                  <a:pt x="731078" y="19629"/>
                  <a:pt x="896730" y="-40006"/>
                  <a:pt x="1113182" y="39507"/>
                </a:cubicBezTo>
                <a:cubicBezTo>
                  <a:pt x="1329634" y="119020"/>
                  <a:pt x="1605721" y="324429"/>
                  <a:pt x="1881808" y="529838"/>
                </a:cubicBezTo>
              </a:path>
            </a:pathLst>
          </a:custGeom>
          <a:noFill/>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630E15AA-AF9F-4B85-90C0-CEEFA3823D18}"/>
              </a:ext>
            </a:extLst>
          </p:cNvPr>
          <p:cNvSpPr/>
          <p:nvPr/>
        </p:nvSpPr>
        <p:spPr>
          <a:xfrm>
            <a:off x="3087757" y="1523923"/>
            <a:ext cx="2358886" cy="1139764"/>
          </a:xfrm>
          <a:custGeom>
            <a:avLst/>
            <a:gdLst>
              <a:gd name="connsiteX0" fmla="*/ 0 w 2358886"/>
              <a:gd name="connsiteY0" fmla="*/ 1139764 h 1139764"/>
              <a:gd name="connsiteX1" fmla="*/ 424069 w 2358886"/>
              <a:gd name="connsiteY1" fmla="*/ 371138 h 1139764"/>
              <a:gd name="connsiteX2" fmla="*/ 1205947 w 2358886"/>
              <a:gd name="connsiteY2" fmla="*/ 77 h 1139764"/>
              <a:gd name="connsiteX3" fmla="*/ 2107095 w 2358886"/>
              <a:gd name="connsiteY3" fmla="*/ 397642 h 1139764"/>
              <a:gd name="connsiteX4" fmla="*/ 2358886 w 2358886"/>
              <a:gd name="connsiteY4" fmla="*/ 940981 h 1139764"/>
              <a:gd name="connsiteX5" fmla="*/ 2358886 w 2358886"/>
              <a:gd name="connsiteY5" fmla="*/ 940981 h 113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8886" h="1139764">
                <a:moveTo>
                  <a:pt x="0" y="1139764"/>
                </a:moveTo>
                <a:cubicBezTo>
                  <a:pt x="111539" y="850425"/>
                  <a:pt x="223078" y="561086"/>
                  <a:pt x="424069" y="371138"/>
                </a:cubicBezTo>
                <a:cubicBezTo>
                  <a:pt x="625060" y="181190"/>
                  <a:pt x="925443" y="-4340"/>
                  <a:pt x="1205947" y="77"/>
                </a:cubicBezTo>
                <a:cubicBezTo>
                  <a:pt x="1486451" y="4494"/>
                  <a:pt x="1914939" y="240825"/>
                  <a:pt x="2107095" y="397642"/>
                </a:cubicBezTo>
                <a:cubicBezTo>
                  <a:pt x="2299251" y="554459"/>
                  <a:pt x="2358886" y="940981"/>
                  <a:pt x="2358886" y="940981"/>
                </a:cubicBezTo>
                <a:lnTo>
                  <a:pt x="2358886" y="940981"/>
                </a:lnTo>
              </a:path>
            </a:pathLst>
          </a:custGeom>
          <a:noFill/>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3A7B932-C0C2-47AE-A2CE-18F1C6157C23}"/>
              </a:ext>
            </a:extLst>
          </p:cNvPr>
          <p:cNvSpPr/>
          <p:nvPr/>
        </p:nvSpPr>
        <p:spPr>
          <a:xfrm flipV="1">
            <a:off x="4343400" y="2802834"/>
            <a:ext cx="1050235" cy="298501"/>
          </a:xfrm>
          <a:custGeom>
            <a:avLst/>
            <a:gdLst>
              <a:gd name="connsiteX0" fmla="*/ 0 w 1152939"/>
              <a:gd name="connsiteY0" fmla="*/ 346688 h 346688"/>
              <a:gd name="connsiteX1" fmla="*/ 291547 w 1152939"/>
              <a:gd name="connsiteY1" fmla="*/ 2131 h 346688"/>
              <a:gd name="connsiteX2" fmla="*/ 1152939 w 1152939"/>
              <a:gd name="connsiteY2" fmla="*/ 227418 h 346688"/>
            </a:gdLst>
            <a:ahLst/>
            <a:cxnLst>
              <a:cxn ang="0">
                <a:pos x="connsiteX0" y="connsiteY0"/>
              </a:cxn>
              <a:cxn ang="0">
                <a:pos x="connsiteX1" y="connsiteY1"/>
              </a:cxn>
              <a:cxn ang="0">
                <a:pos x="connsiteX2" y="connsiteY2"/>
              </a:cxn>
            </a:cxnLst>
            <a:rect l="l" t="t" r="r" b="b"/>
            <a:pathLst>
              <a:path w="1152939" h="346688">
                <a:moveTo>
                  <a:pt x="0" y="346688"/>
                </a:moveTo>
                <a:cubicBezTo>
                  <a:pt x="49695" y="184348"/>
                  <a:pt x="99391" y="22009"/>
                  <a:pt x="291547" y="2131"/>
                </a:cubicBezTo>
                <a:cubicBezTo>
                  <a:pt x="483703" y="-17747"/>
                  <a:pt x="818321" y="104835"/>
                  <a:pt x="1152939" y="227418"/>
                </a:cubicBezTo>
              </a:path>
            </a:pathLst>
          </a:custGeom>
          <a:noFill/>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9A9CD4-B70F-450C-A985-3B6CD674C47D}"/>
              </a:ext>
            </a:extLst>
          </p:cNvPr>
          <p:cNvSpPr/>
          <p:nvPr/>
        </p:nvSpPr>
        <p:spPr>
          <a:xfrm flipV="1">
            <a:off x="3460599" y="2755730"/>
            <a:ext cx="2005922" cy="717713"/>
          </a:xfrm>
          <a:custGeom>
            <a:avLst/>
            <a:gdLst>
              <a:gd name="connsiteX0" fmla="*/ 0 w 1881808"/>
              <a:gd name="connsiteY0" fmla="*/ 675612 h 675612"/>
              <a:gd name="connsiteX1" fmla="*/ 225287 w 1881808"/>
              <a:gd name="connsiteY1" fmla="*/ 238290 h 675612"/>
              <a:gd name="connsiteX2" fmla="*/ 583095 w 1881808"/>
              <a:gd name="connsiteY2" fmla="*/ 52760 h 675612"/>
              <a:gd name="connsiteX3" fmla="*/ 1113182 w 1881808"/>
              <a:gd name="connsiteY3" fmla="*/ 39507 h 675612"/>
              <a:gd name="connsiteX4" fmla="*/ 1881808 w 1881808"/>
              <a:gd name="connsiteY4" fmla="*/ 529838 h 675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1808" h="675612">
                <a:moveTo>
                  <a:pt x="0" y="675612"/>
                </a:moveTo>
                <a:cubicBezTo>
                  <a:pt x="64052" y="508855"/>
                  <a:pt x="128105" y="342099"/>
                  <a:pt x="225287" y="238290"/>
                </a:cubicBezTo>
                <a:cubicBezTo>
                  <a:pt x="322469" y="134481"/>
                  <a:pt x="435112" y="85891"/>
                  <a:pt x="583095" y="52760"/>
                </a:cubicBezTo>
                <a:cubicBezTo>
                  <a:pt x="731078" y="19629"/>
                  <a:pt x="896730" y="-40006"/>
                  <a:pt x="1113182" y="39507"/>
                </a:cubicBezTo>
                <a:cubicBezTo>
                  <a:pt x="1329634" y="119020"/>
                  <a:pt x="1605721" y="324429"/>
                  <a:pt x="1881808" y="529838"/>
                </a:cubicBezTo>
              </a:path>
            </a:pathLst>
          </a:custGeom>
          <a:noFill/>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C0D40872-ADB6-4D6B-9A53-A1BDF1E1290E}"/>
              </a:ext>
            </a:extLst>
          </p:cNvPr>
          <p:cNvSpPr/>
          <p:nvPr/>
        </p:nvSpPr>
        <p:spPr>
          <a:xfrm rot="21386097" flipV="1">
            <a:off x="2982211" y="2765314"/>
            <a:ext cx="2527972" cy="1278101"/>
          </a:xfrm>
          <a:custGeom>
            <a:avLst/>
            <a:gdLst>
              <a:gd name="connsiteX0" fmla="*/ 0 w 2358886"/>
              <a:gd name="connsiteY0" fmla="*/ 1139764 h 1139764"/>
              <a:gd name="connsiteX1" fmla="*/ 424069 w 2358886"/>
              <a:gd name="connsiteY1" fmla="*/ 371138 h 1139764"/>
              <a:gd name="connsiteX2" fmla="*/ 1205947 w 2358886"/>
              <a:gd name="connsiteY2" fmla="*/ 77 h 1139764"/>
              <a:gd name="connsiteX3" fmla="*/ 2107095 w 2358886"/>
              <a:gd name="connsiteY3" fmla="*/ 397642 h 1139764"/>
              <a:gd name="connsiteX4" fmla="*/ 2358886 w 2358886"/>
              <a:gd name="connsiteY4" fmla="*/ 940981 h 1139764"/>
              <a:gd name="connsiteX5" fmla="*/ 2358886 w 2358886"/>
              <a:gd name="connsiteY5" fmla="*/ 940981 h 113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8886" h="1139764">
                <a:moveTo>
                  <a:pt x="0" y="1139764"/>
                </a:moveTo>
                <a:cubicBezTo>
                  <a:pt x="111539" y="850425"/>
                  <a:pt x="223078" y="561086"/>
                  <a:pt x="424069" y="371138"/>
                </a:cubicBezTo>
                <a:cubicBezTo>
                  <a:pt x="625060" y="181190"/>
                  <a:pt x="925443" y="-4340"/>
                  <a:pt x="1205947" y="77"/>
                </a:cubicBezTo>
                <a:cubicBezTo>
                  <a:pt x="1486451" y="4494"/>
                  <a:pt x="1914939" y="240825"/>
                  <a:pt x="2107095" y="397642"/>
                </a:cubicBezTo>
                <a:cubicBezTo>
                  <a:pt x="2299251" y="554459"/>
                  <a:pt x="2358886" y="940981"/>
                  <a:pt x="2358886" y="940981"/>
                </a:cubicBezTo>
                <a:lnTo>
                  <a:pt x="2358886" y="940981"/>
                </a:lnTo>
              </a:path>
            </a:pathLst>
          </a:custGeom>
          <a:noFill/>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D1DD336-A8AE-52DA-7646-BC9FA646051F}"/>
              </a:ext>
            </a:extLst>
          </p:cNvPr>
          <p:cNvSpPr txBox="1"/>
          <p:nvPr/>
        </p:nvSpPr>
        <p:spPr>
          <a:xfrm>
            <a:off x="4868517" y="6541025"/>
            <a:ext cx="2544286" cy="276999"/>
          </a:xfrm>
          <a:prstGeom prst="rect">
            <a:avLst/>
          </a:prstGeom>
          <a:noFill/>
        </p:spPr>
        <p:txBody>
          <a:bodyPr wrap="none" rtlCol="0">
            <a:spAutoFit/>
          </a:bodyPr>
          <a:lstStyle/>
          <a:p>
            <a:pPr algn="ctr"/>
            <a:r>
              <a:rPr lang="en-US" sz="1200" i="1" dirty="0"/>
              <a:t>No question—proceed when ready</a:t>
            </a:r>
          </a:p>
        </p:txBody>
      </p:sp>
    </p:spTree>
    <p:extLst>
      <p:ext uri="{BB962C8B-B14F-4D97-AF65-F5344CB8AC3E}">
        <p14:creationId xmlns:p14="http://schemas.microsoft.com/office/powerpoint/2010/main" val="485351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3"/>
          <p:cNvGrpSpPr>
            <a:grpSpLocks/>
          </p:cNvGrpSpPr>
          <p:nvPr/>
        </p:nvGrpSpPr>
        <p:grpSpPr bwMode="auto">
          <a:xfrm>
            <a:off x="762000" y="2484437"/>
            <a:ext cx="7642225" cy="822325"/>
            <a:chOff x="528" y="726"/>
            <a:chExt cx="4814" cy="518"/>
          </a:xfrm>
        </p:grpSpPr>
        <p:sp>
          <p:nvSpPr>
            <p:cNvPr id="7181" name="Text Box 4"/>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i="1"/>
                <a:t>IOP =</a:t>
              </a:r>
            </a:p>
          </p:txBody>
        </p:sp>
        <p:sp>
          <p:nvSpPr>
            <p:cNvPr id="7182" name="Text Box 5"/>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20000"/>
                </a:lnSpc>
              </a:pPr>
              <a:r>
                <a:rPr lang="en-US" altLang="en-US" sz="2000" b="1">
                  <a:solidFill>
                    <a:srgbClr val="0066FF"/>
                  </a:solidFill>
                </a:rPr>
                <a:t>Aqueous Formation Rate (</a:t>
              </a:r>
              <a:r>
                <a:rPr lang="en-US" altLang="en-US" sz="2000" b="1">
                  <a:solidFill>
                    <a:srgbClr val="C0C0C0"/>
                  </a:solidFill>
                  <a:latin typeface="Symbol" pitchFamily="18" charset="2"/>
                </a:rPr>
                <a:t>m</a:t>
              </a:r>
              <a:r>
                <a:rPr lang="en-US" altLang="en-US" sz="2000" b="1">
                  <a:solidFill>
                    <a:srgbClr val="C0C0C0"/>
                  </a:solidFill>
                </a:rPr>
                <a:t>L/min</a:t>
              </a:r>
              <a:r>
                <a:rPr lang="en-US" altLang="en-US" sz="2000" b="1">
                  <a:solidFill>
                    <a:srgbClr val="0066FF"/>
                  </a:solidFill>
                </a:rPr>
                <a:t>)</a:t>
              </a:r>
            </a:p>
            <a:p>
              <a:pPr algn="ctr" eaLnBrk="1" hangingPunct="1">
                <a:lnSpc>
                  <a:spcPct val="120000"/>
                </a:lnSpc>
              </a:pPr>
              <a:r>
                <a:rPr lang="en-US" altLang="en-US" sz="2000" b="1">
                  <a:solidFill>
                    <a:schemeClr val="accent2"/>
                  </a:solidFill>
                </a:rPr>
                <a:t>Outflow Facility (</a:t>
              </a:r>
              <a:r>
                <a:rPr lang="en-US" altLang="en-US" sz="2000" b="1">
                  <a:solidFill>
                    <a:srgbClr val="C0C0C0"/>
                  </a:solidFill>
                  <a:latin typeface="Symbol" pitchFamily="18" charset="2"/>
                </a:rPr>
                <a:t>m</a:t>
              </a:r>
              <a:r>
                <a:rPr lang="en-US" altLang="en-US" sz="2000" b="1">
                  <a:solidFill>
                    <a:srgbClr val="C0C0C0"/>
                  </a:solidFill>
                </a:rPr>
                <a:t>L/min</a:t>
              </a:r>
              <a:r>
                <a:rPr lang="en-US" altLang="en-US" sz="2000" b="1">
                  <a:solidFill>
                    <a:schemeClr val="accent2"/>
                  </a:solidFill>
                </a:rPr>
                <a:t>/</a:t>
              </a:r>
              <a:r>
                <a:rPr lang="en-US" altLang="en-US" sz="2000" b="1" i="1"/>
                <a:t>mmHg</a:t>
              </a:r>
              <a:r>
                <a:rPr lang="en-US" altLang="en-US" sz="2000" b="1">
                  <a:solidFill>
                    <a:schemeClr val="accent2"/>
                  </a:solidFill>
                </a:rPr>
                <a:t>)</a:t>
              </a:r>
            </a:p>
          </p:txBody>
        </p:sp>
        <p:sp>
          <p:nvSpPr>
            <p:cNvPr id="7183" name="Text Box 6"/>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a:solidFill>
                    <a:schemeClr val="accent1"/>
                  </a:solidFill>
                </a:rPr>
                <a:t>+</a:t>
              </a:r>
              <a:endParaRPr lang="en-US" altLang="en-US" sz="2000">
                <a:solidFill>
                  <a:schemeClr val="accent1"/>
                </a:solidFill>
              </a:endParaRPr>
            </a:p>
          </p:txBody>
        </p:sp>
        <p:sp>
          <p:nvSpPr>
            <p:cNvPr id="7184" name="Text Box 7"/>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altLang="en-US" sz="2000" b="1">
                  <a:solidFill>
                    <a:schemeClr val="accent1"/>
                  </a:solidFill>
                </a:rPr>
                <a:t>Episcleral Venous</a:t>
              </a:r>
            </a:p>
            <a:p>
              <a:pPr algn="ctr" eaLnBrk="1" hangingPunct="1">
                <a:lnSpc>
                  <a:spcPct val="90000"/>
                </a:lnSpc>
              </a:pPr>
              <a:r>
                <a:rPr lang="en-US" altLang="en-US" sz="2000" b="1">
                  <a:solidFill>
                    <a:schemeClr val="accent1"/>
                  </a:solidFill>
                </a:rPr>
                <a:t>Pressure (</a:t>
              </a:r>
              <a:r>
                <a:rPr lang="en-US" altLang="en-US" sz="2000" b="1" i="1"/>
                <a:t>mmHg</a:t>
              </a:r>
              <a:r>
                <a:rPr lang="en-US" altLang="en-US" sz="2000" b="1">
                  <a:solidFill>
                    <a:schemeClr val="accent1"/>
                  </a:solidFill>
                </a:rPr>
                <a:t>)</a:t>
              </a:r>
            </a:p>
          </p:txBody>
        </p:sp>
      </p:grpSp>
      <p:sp>
        <p:nvSpPr>
          <p:cNvPr id="7171" name="Text Box 8"/>
          <p:cNvSpPr txBox="1">
            <a:spLocks noChangeArrowheads="1"/>
          </p:cNvSpPr>
          <p:nvPr/>
        </p:nvSpPr>
        <p:spPr bwMode="auto">
          <a:xfrm>
            <a:off x="364333" y="1143000"/>
            <a:ext cx="8456609" cy="83099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400" i="1" dirty="0"/>
              <a:t>Fill in the IOP equation below. </a:t>
            </a:r>
            <a:r>
              <a:rPr lang="en-US" altLang="en-US" sz="2400" i="1" dirty="0">
                <a:solidFill>
                  <a:srgbClr val="0000FF"/>
                </a:solidFill>
              </a:rPr>
              <a:t>What is its eponymous name?</a:t>
            </a:r>
          </a:p>
          <a:p>
            <a:pPr algn="ctr" eaLnBrk="1" hangingPunct="1"/>
            <a:r>
              <a:rPr lang="en-US" altLang="en-US" sz="2400" dirty="0">
                <a:solidFill>
                  <a:srgbClr val="0000FF"/>
                </a:solidFill>
              </a:rPr>
              <a:t>The </a:t>
            </a:r>
            <a:r>
              <a:rPr lang="en-US" altLang="en-US" sz="2400" b="1" dirty="0" err="1">
                <a:solidFill>
                  <a:srgbClr val="0000FF"/>
                </a:solidFill>
              </a:rPr>
              <a:t>Goldmann</a:t>
            </a:r>
            <a:r>
              <a:rPr lang="en-US" altLang="en-US" sz="2400" b="1" dirty="0">
                <a:solidFill>
                  <a:srgbClr val="0000FF"/>
                </a:solidFill>
              </a:rPr>
              <a:t> equation</a:t>
            </a:r>
          </a:p>
        </p:txBody>
      </p:sp>
      <p:sp>
        <p:nvSpPr>
          <p:cNvPr id="7172" name="Line 9"/>
          <p:cNvSpPr>
            <a:spLocks noChangeShapeType="1"/>
          </p:cNvSpPr>
          <p:nvPr/>
        </p:nvSpPr>
        <p:spPr bwMode="auto">
          <a:xfrm>
            <a:off x="1752600" y="2932112"/>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3" name="Line 10"/>
          <p:cNvSpPr>
            <a:spLocks noChangeShapeType="1"/>
          </p:cNvSpPr>
          <p:nvPr/>
        </p:nvSpPr>
        <p:spPr bwMode="auto">
          <a:xfrm flipH="1">
            <a:off x="4876800" y="2627312"/>
            <a:ext cx="99060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4" name="Line 11"/>
          <p:cNvSpPr>
            <a:spLocks noChangeShapeType="1"/>
          </p:cNvSpPr>
          <p:nvPr/>
        </p:nvSpPr>
        <p:spPr bwMode="auto">
          <a:xfrm flipH="1">
            <a:off x="3810000" y="3008312"/>
            <a:ext cx="99060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7" name="Text Box 14"/>
          <p:cNvSpPr txBox="1">
            <a:spLocks noChangeArrowheads="1"/>
          </p:cNvSpPr>
          <p:nvPr/>
        </p:nvSpPr>
        <p:spPr bwMode="auto">
          <a:xfrm>
            <a:off x="1793875" y="4057650"/>
            <a:ext cx="5611813" cy="33972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altLang="en-US" b="1" i="1">
                <a:solidFill>
                  <a:srgbClr val="0000FF"/>
                </a:solidFill>
              </a:rPr>
              <a:t>Note how the </a:t>
            </a:r>
            <a:r>
              <a:rPr lang="en-US" altLang="en-US" b="1">
                <a:solidFill>
                  <a:srgbClr val="B2B2B2"/>
                </a:solidFill>
                <a:latin typeface="Symbol" pitchFamily="18" charset="2"/>
              </a:rPr>
              <a:t>m</a:t>
            </a:r>
            <a:r>
              <a:rPr lang="en-US" altLang="en-US" b="1">
                <a:solidFill>
                  <a:srgbClr val="B2B2B2"/>
                </a:solidFill>
              </a:rPr>
              <a:t>L/min</a:t>
            </a:r>
            <a:r>
              <a:rPr lang="en-US" altLang="en-US" b="1">
                <a:solidFill>
                  <a:srgbClr val="0000FF"/>
                </a:solidFill>
              </a:rPr>
              <a:t> </a:t>
            </a:r>
            <a:r>
              <a:rPr lang="en-US" altLang="en-US" b="1" i="1">
                <a:solidFill>
                  <a:srgbClr val="0000FF"/>
                </a:solidFill>
              </a:rPr>
              <a:t>cancel, leaving IOP in </a:t>
            </a:r>
            <a:r>
              <a:rPr lang="en-US" altLang="en-US" b="1"/>
              <a:t>mmHg</a:t>
            </a:r>
          </a:p>
        </p:txBody>
      </p:sp>
      <p:sp>
        <p:nvSpPr>
          <p:cNvPr id="71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5066FF7-430F-4C26-8A86-C351272C1C77}" type="slidenum">
              <a:rPr lang="en-US" altLang="en-US" smtClean="0"/>
              <a:pPr eaLnBrk="1" hangingPunct="1"/>
              <a:t>13</a:t>
            </a:fld>
            <a:endParaRPr lang="en-US" altLang="en-US"/>
          </a:p>
        </p:txBody>
      </p:sp>
      <p:sp>
        <p:nvSpPr>
          <p:cNvPr id="17" name="TextBox 16">
            <a:extLst>
              <a:ext uri="{FF2B5EF4-FFF2-40B4-BE49-F238E27FC236}">
                <a16:creationId xmlns:a16="http://schemas.microsoft.com/office/drawing/2014/main" id="{DDABA8F1-C07E-424D-B0C3-865C879A6906}"/>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
        <p:nvSpPr>
          <p:cNvPr id="2" name="TextBox 1">
            <a:extLst>
              <a:ext uri="{FF2B5EF4-FFF2-40B4-BE49-F238E27FC236}">
                <a16:creationId xmlns:a16="http://schemas.microsoft.com/office/drawing/2014/main" id="{7FC5BFE4-DD3B-516C-EB6D-2F26C809074F}"/>
              </a:ext>
            </a:extLst>
          </p:cNvPr>
          <p:cNvSpPr txBox="1"/>
          <p:nvPr/>
        </p:nvSpPr>
        <p:spPr>
          <a:xfrm>
            <a:off x="3303104" y="6379972"/>
            <a:ext cx="2544286" cy="276999"/>
          </a:xfrm>
          <a:prstGeom prst="rect">
            <a:avLst/>
          </a:prstGeom>
          <a:noFill/>
        </p:spPr>
        <p:txBody>
          <a:bodyPr wrap="none" rtlCol="0">
            <a:spAutoFit/>
          </a:bodyPr>
          <a:lstStyle/>
          <a:p>
            <a:pPr algn="ctr"/>
            <a:r>
              <a:rPr lang="en-US" sz="1200" i="1" dirty="0"/>
              <a:t>No question—proceed when ready</a:t>
            </a:r>
          </a:p>
        </p:txBody>
      </p:sp>
    </p:spTree>
    <p:extLst>
      <p:ext uri="{BB962C8B-B14F-4D97-AF65-F5344CB8AC3E}">
        <p14:creationId xmlns:p14="http://schemas.microsoft.com/office/powerpoint/2010/main" val="3807533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ext Box 4"/>
          <p:cNvSpPr txBox="1">
            <a:spLocks noChangeArrowheads="1"/>
          </p:cNvSpPr>
          <p:nvPr/>
        </p:nvSpPr>
        <p:spPr bwMode="auto">
          <a:xfrm>
            <a:off x="135837" y="4267200"/>
            <a:ext cx="5245055" cy="1477328"/>
          </a:xfrm>
          <a:prstGeom prst="rect">
            <a:avLst/>
          </a:prstGeom>
          <a:solidFill>
            <a:schemeClr val="accent6">
              <a:lumMod val="60000"/>
              <a:lumOff val="40000"/>
            </a:schemeClr>
          </a:solid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0000FF"/>
                </a:solidFill>
              </a:rPr>
              <a:t>Because there are so many fibers at the superior and inferior poles, the normal ONH rim tends to be thicker at these sites. (This accounts for the relative proportions of the rim segments as captured by the </a:t>
            </a:r>
            <a:r>
              <a:rPr lang="en-US" i="1" dirty="0">
                <a:solidFill>
                  <a:srgbClr val="0000FF"/>
                </a:solidFill>
              </a:rPr>
              <a:t>ISNT rule </a:t>
            </a:r>
            <a:r>
              <a:rPr lang="en-US" dirty="0">
                <a:solidFill>
                  <a:srgbClr val="0000FF"/>
                </a:solidFill>
              </a:rPr>
              <a:t>described previously.)</a:t>
            </a:r>
          </a:p>
        </p:txBody>
      </p:sp>
      <p:pic>
        <p:nvPicPr>
          <p:cNvPr id="82949" name="Picture 1"/>
          <p:cNvPicPr>
            <a:picLocks noChangeAspect="1"/>
          </p:cNvPicPr>
          <p:nvPr/>
        </p:nvPicPr>
        <p:blipFill rotWithShape="1">
          <a:blip r:embed="rId2">
            <a:extLst>
              <a:ext uri="{28A0092B-C50C-407E-A947-70E740481C1C}">
                <a14:useLocalDpi xmlns:a14="http://schemas.microsoft.com/office/drawing/2010/main" val="0"/>
              </a:ext>
            </a:extLst>
          </a:blip>
          <a:srcRect t="10714" b="47768"/>
          <a:stretch/>
        </p:blipFill>
        <p:spPr bwMode="auto">
          <a:xfrm>
            <a:off x="4724400" y="838200"/>
            <a:ext cx="4267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ONH normal , small cup"/>
          <p:cNvPicPr>
            <a:picLocks noChangeAspect="1" noChangeArrowheads="1"/>
          </p:cNvPicPr>
          <p:nvPr/>
        </p:nvPicPr>
        <p:blipFill rotWithShape="1">
          <a:blip r:embed="rId3">
            <a:extLst>
              <a:ext uri="{28A0092B-C50C-407E-A947-70E740481C1C}">
                <a14:useLocalDpi xmlns:a14="http://schemas.microsoft.com/office/drawing/2010/main" val="0"/>
              </a:ext>
            </a:extLst>
          </a:blip>
          <a:srcRect l="19186" t="15679" r="31977" b="16384"/>
          <a:stretch/>
        </p:blipFill>
        <p:spPr bwMode="auto">
          <a:xfrm>
            <a:off x="5732585" y="3524171"/>
            <a:ext cx="295421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3"/>
          <p:cNvSpPr txBox="1">
            <a:spLocks noChangeArrowheads="1"/>
          </p:cNvSpPr>
          <p:nvPr/>
        </p:nvSpPr>
        <p:spPr bwMode="auto">
          <a:xfrm>
            <a:off x="6600093" y="6324600"/>
            <a:ext cx="1200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Normal ONH</a:t>
            </a:r>
          </a:p>
        </p:txBody>
      </p:sp>
      <p:pic>
        <p:nvPicPr>
          <p:cNvPr id="10" name="Picture 9">
            <a:extLst>
              <a:ext uri="{FF2B5EF4-FFF2-40B4-BE49-F238E27FC236}">
                <a16:creationId xmlns:a16="http://schemas.microsoft.com/office/drawing/2014/main" id="{29EA3277-AA7F-4428-B213-BC69E2A605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773258"/>
            <a:ext cx="4343400" cy="2942520"/>
          </a:xfrm>
          <a:prstGeom prst="rect">
            <a:avLst/>
          </a:prstGeom>
        </p:spPr>
      </p:pic>
      <p:sp>
        <p:nvSpPr>
          <p:cNvPr id="11" name="TextBox 10">
            <a:extLst>
              <a:ext uri="{FF2B5EF4-FFF2-40B4-BE49-F238E27FC236}">
                <a16:creationId xmlns:a16="http://schemas.microsoft.com/office/drawing/2014/main" id="{D7367993-3545-42CC-8C03-F173C2B7095E}"/>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Tree>
    <p:extLst>
      <p:ext uri="{BB962C8B-B14F-4D97-AF65-F5344CB8AC3E}">
        <p14:creationId xmlns:p14="http://schemas.microsoft.com/office/powerpoint/2010/main" val="391291195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CFB6AC-5DEC-47DB-A8AE-977A5348E5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035" y="990600"/>
            <a:ext cx="5143930" cy="3484855"/>
          </a:xfrm>
          <a:prstGeom prst="rect">
            <a:avLst/>
          </a:prstGeom>
        </p:spPr>
      </p:pic>
      <p:sp>
        <p:nvSpPr>
          <p:cNvPr id="8" name="TextBox 7">
            <a:extLst>
              <a:ext uri="{FF2B5EF4-FFF2-40B4-BE49-F238E27FC236}">
                <a16:creationId xmlns:a16="http://schemas.microsoft.com/office/drawing/2014/main" id="{62DEA9DE-2BC6-4293-B185-EF2780C39932}"/>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cxnSp>
        <p:nvCxnSpPr>
          <p:cNvPr id="5" name="Straight Connector 4">
            <a:extLst>
              <a:ext uri="{FF2B5EF4-FFF2-40B4-BE49-F238E27FC236}">
                <a16:creationId xmlns:a16="http://schemas.microsoft.com/office/drawing/2014/main" id="{A585564F-640D-456F-B9FF-C3CC120BE306}"/>
              </a:ext>
            </a:extLst>
          </p:cNvPr>
          <p:cNvCxnSpPr>
            <a:cxnSpLocks/>
          </p:cNvCxnSpPr>
          <p:nvPr/>
        </p:nvCxnSpPr>
        <p:spPr>
          <a:xfrm>
            <a:off x="4648200" y="962025"/>
            <a:ext cx="0" cy="35134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1DD0D8E-4501-471E-BADD-8D51493182C7}"/>
              </a:ext>
            </a:extLst>
          </p:cNvPr>
          <p:cNvSpPr txBox="1"/>
          <p:nvPr/>
        </p:nvSpPr>
        <p:spPr>
          <a:xfrm>
            <a:off x="266700" y="4648200"/>
            <a:ext cx="8610600" cy="738664"/>
          </a:xfrm>
          <a:prstGeom prst="rect">
            <a:avLst/>
          </a:prstGeom>
          <a:noFill/>
        </p:spPr>
        <p:txBody>
          <a:bodyPr wrap="square" rtlCol="0">
            <a:spAutoFit/>
          </a:bodyPr>
          <a:lstStyle/>
          <a:p>
            <a:r>
              <a:rPr lang="en-US" sz="1400" dirty="0"/>
              <a:t>Note also that a </a:t>
            </a:r>
            <a:r>
              <a:rPr lang="en-US" sz="1400" i="1" dirty="0"/>
              <a:t>vertical meridian </a:t>
            </a:r>
            <a:r>
              <a:rPr lang="en-US" sz="1400" dirty="0"/>
              <a:t>can be described in the retina as well. Unlike the horizontal </a:t>
            </a:r>
            <a:r>
              <a:rPr lang="en-US" sz="1400" dirty="0" err="1"/>
              <a:t>raphé</a:t>
            </a:r>
            <a:r>
              <a:rPr lang="en-US" sz="1400" dirty="0"/>
              <a:t> (which is physically instantiated in the anatomy of the retina), this vertical meridian is purely functional—it cannot be identified via histological examination of the retina. </a:t>
            </a:r>
          </a:p>
        </p:txBody>
      </p:sp>
      <p:sp>
        <p:nvSpPr>
          <p:cNvPr id="16" name="TextBox 8">
            <a:extLst>
              <a:ext uri="{FF2B5EF4-FFF2-40B4-BE49-F238E27FC236}">
                <a16:creationId xmlns:a16="http://schemas.microsoft.com/office/drawing/2014/main" id="{53441B98-13A9-4CFB-8ED4-A8DD1942463B}"/>
              </a:ext>
            </a:extLst>
          </p:cNvPr>
          <p:cNvSpPr txBox="1">
            <a:spLocks noChangeArrowheads="1"/>
          </p:cNvSpPr>
          <p:nvPr/>
        </p:nvSpPr>
        <p:spPr bwMode="auto">
          <a:xfrm>
            <a:off x="2133600" y="1780384"/>
            <a:ext cx="148630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1600"/>
              </a:lnSpc>
            </a:pPr>
            <a:r>
              <a:rPr lang="en-US" sz="1400" b="1" i="1" dirty="0"/>
              <a:t>Fovea centralis</a:t>
            </a:r>
          </a:p>
          <a:p>
            <a:pPr algn="ctr" eaLnBrk="1" hangingPunct="1">
              <a:lnSpc>
                <a:spcPts val="1600"/>
              </a:lnSpc>
            </a:pPr>
            <a:r>
              <a:rPr lang="en-US" sz="1400" b="1" i="1" dirty="0"/>
              <a:t>(fixation)</a:t>
            </a:r>
          </a:p>
        </p:txBody>
      </p:sp>
      <p:cxnSp>
        <p:nvCxnSpPr>
          <p:cNvPr id="17" name="Straight Arrow Connector 16">
            <a:extLst>
              <a:ext uri="{FF2B5EF4-FFF2-40B4-BE49-F238E27FC236}">
                <a16:creationId xmlns:a16="http://schemas.microsoft.com/office/drawing/2014/main" id="{352FCFB2-48BB-4495-A153-1CEEB580E579}"/>
              </a:ext>
            </a:extLst>
          </p:cNvPr>
          <p:cNvCxnSpPr>
            <a:cxnSpLocks/>
          </p:cNvCxnSpPr>
          <p:nvPr/>
        </p:nvCxnSpPr>
        <p:spPr>
          <a:xfrm>
            <a:off x="3255775" y="2209800"/>
            <a:ext cx="1392425" cy="5056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2203480-0684-5686-B9C7-D234F642E92D}"/>
              </a:ext>
            </a:extLst>
          </p:cNvPr>
          <p:cNvSpPr txBox="1"/>
          <p:nvPr/>
        </p:nvSpPr>
        <p:spPr>
          <a:xfrm>
            <a:off x="3303104" y="6379972"/>
            <a:ext cx="2544286" cy="276999"/>
          </a:xfrm>
          <a:prstGeom prst="rect">
            <a:avLst/>
          </a:prstGeom>
          <a:noFill/>
        </p:spPr>
        <p:txBody>
          <a:bodyPr wrap="none" rtlCol="0">
            <a:spAutoFit/>
          </a:bodyPr>
          <a:lstStyle/>
          <a:p>
            <a:pPr algn="ctr"/>
            <a:r>
              <a:rPr lang="en-US" sz="1200" i="1" dirty="0"/>
              <a:t>No question—proceed when ready</a:t>
            </a:r>
          </a:p>
        </p:txBody>
      </p:sp>
    </p:spTree>
    <p:extLst>
      <p:ext uri="{BB962C8B-B14F-4D97-AF65-F5344CB8AC3E}">
        <p14:creationId xmlns:p14="http://schemas.microsoft.com/office/powerpoint/2010/main" val="170866891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CFB6AC-5DEC-47DB-A8AE-977A5348E5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035" y="990600"/>
            <a:ext cx="5143930" cy="3484855"/>
          </a:xfrm>
          <a:prstGeom prst="rect">
            <a:avLst/>
          </a:prstGeom>
        </p:spPr>
      </p:pic>
      <p:sp>
        <p:nvSpPr>
          <p:cNvPr id="8" name="TextBox 7">
            <a:extLst>
              <a:ext uri="{FF2B5EF4-FFF2-40B4-BE49-F238E27FC236}">
                <a16:creationId xmlns:a16="http://schemas.microsoft.com/office/drawing/2014/main" id="{62DEA9DE-2BC6-4293-B185-EF2780C39932}"/>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cxnSp>
        <p:nvCxnSpPr>
          <p:cNvPr id="5" name="Straight Connector 4">
            <a:extLst>
              <a:ext uri="{FF2B5EF4-FFF2-40B4-BE49-F238E27FC236}">
                <a16:creationId xmlns:a16="http://schemas.microsoft.com/office/drawing/2014/main" id="{A585564F-640D-456F-B9FF-C3CC120BE306}"/>
              </a:ext>
            </a:extLst>
          </p:cNvPr>
          <p:cNvCxnSpPr>
            <a:cxnSpLocks/>
          </p:cNvCxnSpPr>
          <p:nvPr/>
        </p:nvCxnSpPr>
        <p:spPr>
          <a:xfrm>
            <a:off x="4648200" y="962025"/>
            <a:ext cx="0" cy="35134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735004B-68BC-4678-B169-350804FD651A}"/>
              </a:ext>
            </a:extLst>
          </p:cNvPr>
          <p:cNvCxnSpPr/>
          <p:nvPr/>
        </p:nvCxnSpPr>
        <p:spPr>
          <a:xfrm>
            <a:off x="4648200" y="4114800"/>
            <a:ext cx="12954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5A9B65A1-5B5C-434D-A3B6-016609B69797}"/>
              </a:ext>
            </a:extLst>
          </p:cNvPr>
          <p:cNvSpPr txBox="1">
            <a:spLocks noChangeArrowheads="1"/>
          </p:cNvSpPr>
          <p:nvPr/>
        </p:nvSpPr>
        <p:spPr bwMode="auto">
          <a:xfrm>
            <a:off x="2922997" y="3132706"/>
            <a:ext cx="1828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1600"/>
              </a:lnSpc>
            </a:pPr>
            <a:r>
              <a:rPr lang="en-US" sz="1400" b="1" dirty="0"/>
              <a:t>PRs are </a:t>
            </a:r>
            <a:r>
              <a:rPr lang="en-US" sz="1400" b="1" i="1" dirty="0"/>
              <a:t>temporal </a:t>
            </a:r>
            <a:r>
              <a:rPr lang="en-US" sz="1400" b="1" dirty="0"/>
              <a:t>to fovea, so VF is </a:t>
            </a:r>
            <a:r>
              <a:rPr lang="en-US" sz="1400" b="1" i="1" dirty="0"/>
              <a:t>nasal </a:t>
            </a:r>
            <a:r>
              <a:rPr lang="en-US" sz="1400" b="1" dirty="0"/>
              <a:t>to fixation</a:t>
            </a:r>
          </a:p>
        </p:txBody>
      </p:sp>
      <p:cxnSp>
        <p:nvCxnSpPr>
          <p:cNvPr id="12" name="Straight Arrow Connector 11">
            <a:extLst>
              <a:ext uri="{FF2B5EF4-FFF2-40B4-BE49-F238E27FC236}">
                <a16:creationId xmlns:a16="http://schemas.microsoft.com/office/drawing/2014/main" id="{7F711AE4-7904-4498-949B-D2FE2F595C1F}"/>
              </a:ext>
            </a:extLst>
          </p:cNvPr>
          <p:cNvCxnSpPr/>
          <p:nvPr/>
        </p:nvCxnSpPr>
        <p:spPr>
          <a:xfrm>
            <a:off x="3352800" y="4114800"/>
            <a:ext cx="1295400" cy="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4" name="TextBox 7">
            <a:extLst>
              <a:ext uri="{FF2B5EF4-FFF2-40B4-BE49-F238E27FC236}">
                <a16:creationId xmlns:a16="http://schemas.microsoft.com/office/drawing/2014/main" id="{84C994B4-A1E0-45FE-AF3C-0C3CD7DD7458}"/>
              </a:ext>
            </a:extLst>
          </p:cNvPr>
          <p:cNvSpPr txBox="1">
            <a:spLocks noChangeArrowheads="1"/>
          </p:cNvSpPr>
          <p:nvPr/>
        </p:nvSpPr>
        <p:spPr bwMode="auto">
          <a:xfrm>
            <a:off x="4591636" y="3132706"/>
            <a:ext cx="1828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1600"/>
              </a:lnSpc>
            </a:pPr>
            <a:r>
              <a:rPr lang="en-US" sz="1400" b="1" dirty="0"/>
              <a:t>PRs are </a:t>
            </a:r>
            <a:r>
              <a:rPr lang="en-US" sz="1400" b="1" i="1" dirty="0"/>
              <a:t>nasal </a:t>
            </a:r>
            <a:r>
              <a:rPr lang="en-US" sz="1400" b="1" dirty="0"/>
              <a:t>to fovea, so VF is </a:t>
            </a:r>
            <a:r>
              <a:rPr lang="en-US" sz="1400" b="1" i="1" dirty="0"/>
              <a:t>temporal </a:t>
            </a:r>
            <a:r>
              <a:rPr lang="en-US" sz="1400" b="1" dirty="0"/>
              <a:t>to fixation</a:t>
            </a:r>
          </a:p>
        </p:txBody>
      </p:sp>
      <p:sp>
        <p:nvSpPr>
          <p:cNvPr id="15" name="TextBox 14">
            <a:extLst>
              <a:ext uri="{FF2B5EF4-FFF2-40B4-BE49-F238E27FC236}">
                <a16:creationId xmlns:a16="http://schemas.microsoft.com/office/drawing/2014/main" id="{71DD0D8E-4501-471E-BADD-8D51493182C7}"/>
              </a:ext>
            </a:extLst>
          </p:cNvPr>
          <p:cNvSpPr txBox="1"/>
          <p:nvPr/>
        </p:nvSpPr>
        <p:spPr>
          <a:xfrm>
            <a:off x="266700" y="4648200"/>
            <a:ext cx="8610600" cy="1384995"/>
          </a:xfrm>
          <a:prstGeom prst="rect">
            <a:avLst/>
          </a:prstGeom>
          <a:noFill/>
        </p:spPr>
        <p:txBody>
          <a:bodyPr wrap="square" rtlCol="0">
            <a:spAutoFit/>
          </a:bodyPr>
          <a:lstStyle/>
          <a:p>
            <a:r>
              <a:rPr lang="en-US" sz="1400" dirty="0"/>
              <a:t>Note also that a </a:t>
            </a:r>
            <a:r>
              <a:rPr lang="en-US" sz="1400" i="1" dirty="0"/>
              <a:t>vertical meridian </a:t>
            </a:r>
            <a:r>
              <a:rPr lang="en-US" sz="1400" dirty="0"/>
              <a:t>can be described in the retina as well. Unlike the horizontal </a:t>
            </a:r>
            <a:r>
              <a:rPr lang="en-US" sz="1400" dirty="0" err="1"/>
              <a:t>raphé</a:t>
            </a:r>
            <a:r>
              <a:rPr lang="en-US" sz="1400" dirty="0"/>
              <a:t> (which is physically instantiated in the anatomy of the retina), this vertical meridian is purely functional—it cannot be identified via histological examination of the retina. </a:t>
            </a:r>
          </a:p>
          <a:p>
            <a:r>
              <a:rPr lang="en-US" sz="1400" dirty="0">
                <a:solidFill>
                  <a:srgbClr val="0000FF"/>
                </a:solidFill>
              </a:rPr>
              <a:t>Instead, it is identified via </a:t>
            </a:r>
            <a:r>
              <a:rPr lang="en-US" sz="1400" i="1" dirty="0">
                <a:solidFill>
                  <a:srgbClr val="0000FF"/>
                </a:solidFill>
              </a:rPr>
              <a:t>visual field testing</a:t>
            </a:r>
            <a:r>
              <a:rPr lang="en-US" sz="1400" dirty="0">
                <a:solidFill>
                  <a:srgbClr val="0000FF"/>
                </a:solidFill>
              </a:rPr>
              <a:t>. Fixation divides the VF into nasal and temporal fields, with the photoreceptors (PRs) responsible for the temporal VF being nasal to the vertical meridian, and those responsible for the nasal VF located temporal to it.</a:t>
            </a:r>
            <a:endParaRPr lang="en-US" sz="1400" dirty="0"/>
          </a:p>
        </p:txBody>
      </p:sp>
      <p:sp>
        <p:nvSpPr>
          <p:cNvPr id="16" name="TextBox 8">
            <a:extLst>
              <a:ext uri="{FF2B5EF4-FFF2-40B4-BE49-F238E27FC236}">
                <a16:creationId xmlns:a16="http://schemas.microsoft.com/office/drawing/2014/main" id="{53441B98-13A9-4CFB-8ED4-A8DD1942463B}"/>
              </a:ext>
            </a:extLst>
          </p:cNvPr>
          <p:cNvSpPr txBox="1">
            <a:spLocks noChangeArrowheads="1"/>
          </p:cNvSpPr>
          <p:nvPr/>
        </p:nvSpPr>
        <p:spPr bwMode="auto">
          <a:xfrm>
            <a:off x="2133600" y="1780384"/>
            <a:ext cx="148630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1600"/>
              </a:lnSpc>
            </a:pPr>
            <a:r>
              <a:rPr lang="en-US" sz="1400" b="1" i="1" dirty="0"/>
              <a:t>Fovea centralis</a:t>
            </a:r>
          </a:p>
          <a:p>
            <a:pPr algn="ctr" eaLnBrk="1" hangingPunct="1">
              <a:lnSpc>
                <a:spcPts val="1600"/>
              </a:lnSpc>
            </a:pPr>
            <a:r>
              <a:rPr lang="en-US" sz="1400" b="1" i="1" dirty="0"/>
              <a:t>(fixation)</a:t>
            </a:r>
          </a:p>
        </p:txBody>
      </p:sp>
      <p:cxnSp>
        <p:nvCxnSpPr>
          <p:cNvPr id="17" name="Straight Arrow Connector 16">
            <a:extLst>
              <a:ext uri="{FF2B5EF4-FFF2-40B4-BE49-F238E27FC236}">
                <a16:creationId xmlns:a16="http://schemas.microsoft.com/office/drawing/2014/main" id="{352FCFB2-48BB-4495-A153-1CEEB580E579}"/>
              </a:ext>
            </a:extLst>
          </p:cNvPr>
          <p:cNvCxnSpPr>
            <a:cxnSpLocks/>
          </p:cNvCxnSpPr>
          <p:nvPr/>
        </p:nvCxnSpPr>
        <p:spPr>
          <a:xfrm>
            <a:off x="3255775" y="2209800"/>
            <a:ext cx="1392425" cy="5056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490AD7D-DE8F-1F14-7914-77B1A64AABB1}"/>
              </a:ext>
            </a:extLst>
          </p:cNvPr>
          <p:cNvSpPr txBox="1"/>
          <p:nvPr/>
        </p:nvSpPr>
        <p:spPr>
          <a:xfrm>
            <a:off x="3303104" y="6379972"/>
            <a:ext cx="2544286" cy="276999"/>
          </a:xfrm>
          <a:prstGeom prst="rect">
            <a:avLst/>
          </a:prstGeom>
          <a:noFill/>
        </p:spPr>
        <p:txBody>
          <a:bodyPr wrap="none" rtlCol="0">
            <a:spAutoFit/>
          </a:bodyPr>
          <a:lstStyle/>
          <a:p>
            <a:pPr algn="ctr"/>
            <a:r>
              <a:rPr lang="en-US" sz="1200" i="1" dirty="0"/>
              <a:t>No question—proceed when ready</a:t>
            </a:r>
          </a:p>
        </p:txBody>
      </p:sp>
    </p:spTree>
    <p:extLst>
      <p:ext uri="{BB962C8B-B14F-4D97-AF65-F5344CB8AC3E}">
        <p14:creationId xmlns:p14="http://schemas.microsoft.com/office/powerpoint/2010/main" val="27630362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CFB6AC-5DEC-47DB-A8AE-977A5348E5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035" y="990600"/>
            <a:ext cx="5143930" cy="3484855"/>
          </a:xfrm>
          <a:prstGeom prst="rect">
            <a:avLst/>
          </a:prstGeom>
        </p:spPr>
      </p:pic>
      <p:sp>
        <p:nvSpPr>
          <p:cNvPr id="8" name="TextBox 7">
            <a:extLst>
              <a:ext uri="{FF2B5EF4-FFF2-40B4-BE49-F238E27FC236}">
                <a16:creationId xmlns:a16="http://schemas.microsoft.com/office/drawing/2014/main" id="{62DEA9DE-2BC6-4293-B185-EF2780C39932}"/>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cxnSp>
        <p:nvCxnSpPr>
          <p:cNvPr id="5" name="Straight Connector 4">
            <a:extLst>
              <a:ext uri="{FF2B5EF4-FFF2-40B4-BE49-F238E27FC236}">
                <a16:creationId xmlns:a16="http://schemas.microsoft.com/office/drawing/2014/main" id="{A585564F-640D-456F-B9FF-C3CC120BE306}"/>
              </a:ext>
            </a:extLst>
          </p:cNvPr>
          <p:cNvCxnSpPr>
            <a:cxnSpLocks/>
          </p:cNvCxnSpPr>
          <p:nvPr/>
        </p:nvCxnSpPr>
        <p:spPr>
          <a:xfrm>
            <a:off x="4648200" y="962025"/>
            <a:ext cx="0" cy="35134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735004B-68BC-4678-B169-350804FD651A}"/>
              </a:ext>
            </a:extLst>
          </p:cNvPr>
          <p:cNvCxnSpPr/>
          <p:nvPr/>
        </p:nvCxnSpPr>
        <p:spPr>
          <a:xfrm>
            <a:off x="4648200" y="4114800"/>
            <a:ext cx="12954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5A9B65A1-5B5C-434D-A3B6-016609B69797}"/>
              </a:ext>
            </a:extLst>
          </p:cNvPr>
          <p:cNvSpPr txBox="1">
            <a:spLocks noChangeArrowheads="1"/>
          </p:cNvSpPr>
          <p:nvPr/>
        </p:nvSpPr>
        <p:spPr bwMode="auto">
          <a:xfrm>
            <a:off x="2922997" y="3132706"/>
            <a:ext cx="1828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1600"/>
              </a:lnSpc>
            </a:pPr>
            <a:r>
              <a:rPr lang="en-US" sz="1400" b="1" dirty="0"/>
              <a:t>PRs are </a:t>
            </a:r>
            <a:r>
              <a:rPr lang="en-US" sz="1400" b="1" i="1" dirty="0"/>
              <a:t>temporal </a:t>
            </a:r>
            <a:r>
              <a:rPr lang="en-US" sz="1400" b="1" dirty="0"/>
              <a:t>to fovea, so VF is </a:t>
            </a:r>
            <a:r>
              <a:rPr lang="en-US" sz="1400" b="1" i="1" dirty="0"/>
              <a:t>nasal </a:t>
            </a:r>
            <a:r>
              <a:rPr lang="en-US" sz="1400" b="1" dirty="0"/>
              <a:t>to fixation</a:t>
            </a:r>
          </a:p>
        </p:txBody>
      </p:sp>
      <p:cxnSp>
        <p:nvCxnSpPr>
          <p:cNvPr id="12" name="Straight Arrow Connector 11">
            <a:extLst>
              <a:ext uri="{FF2B5EF4-FFF2-40B4-BE49-F238E27FC236}">
                <a16:creationId xmlns:a16="http://schemas.microsoft.com/office/drawing/2014/main" id="{7F711AE4-7904-4498-949B-D2FE2F595C1F}"/>
              </a:ext>
            </a:extLst>
          </p:cNvPr>
          <p:cNvCxnSpPr/>
          <p:nvPr/>
        </p:nvCxnSpPr>
        <p:spPr>
          <a:xfrm>
            <a:off x="3352800" y="4114800"/>
            <a:ext cx="1295400" cy="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4" name="TextBox 7">
            <a:extLst>
              <a:ext uri="{FF2B5EF4-FFF2-40B4-BE49-F238E27FC236}">
                <a16:creationId xmlns:a16="http://schemas.microsoft.com/office/drawing/2014/main" id="{84C994B4-A1E0-45FE-AF3C-0C3CD7DD7458}"/>
              </a:ext>
            </a:extLst>
          </p:cNvPr>
          <p:cNvSpPr txBox="1">
            <a:spLocks noChangeArrowheads="1"/>
          </p:cNvSpPr>
          <p:nvPr/>
        </p:nvSpPr>
        <p:spPr bwMode="auto">
          <a:xfrm>
            <a:off x="4591636" y="3132706"/>
            <a:ext cx="1828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1600"/>
              </a:lnSpc>
            </a:pPr>
            <a:r>
              <a:rPr lang="en-US" sz="1400" b="1" dirty="0"/>
              <a:t>PRs are </a:t>
            </a:r>
            <a:r>
              <a:rPr lang="en-US" sz="1400" b="1" i="1" dirty="0"/>
              <a:t>nasal </a:t>
            </a:r>
            <a:r>
              <a:rPr lang="en-US" sz="1400" b="1" dirty="0"/>
              <a:t>to fovea, so VF is </a:t>
            </a:r>
            <a:r>
              <a:rPr lang="en-US" sz="1400" b="1" i="1" dirty="0"/>
              <a:t>temporal </a:t>
            </a:r>
            <a:r>
              <a:rPr lang="en-US" sz="1400" b="1" dirty="0"/>
              <a:t>to fixation</a:t>
            </a:r>
          </a:p>
        </p:txBody>
      </p:sp>
      <p:sp>
        <p:nvSpPr>
          <p:cNvPr id="15" name="TextBox 14">
            <a:extLst>
              <a:ext uri="{FF2B5EF4-FFF2-40B4-BE49-F238E27FC236}">
                <a16:creationId xmlns:a16="http://schemas.microsoft.com/office/drawing/2014/main" id="{71DD0D8E-4501-471E-BADD-8D51493182C7}"/>
              </a:ext>
            </a:extLst>
          </p:cNvPr>
          <p:cNvSpPr txBox="1"/>
          <p:nvPr/>
        </p:nvSpPr>
        <p:spPr>
          <a:xfrm>
            <a:off x="266700" y="4648200"/>
            <a:ext cx="8610600" cy="1384995"/>
          </a:xfrm>
          <a:prstGeom prst="rect">
            <a:avLst/>
          </a:prstGeom>
          <a:noFill/>
        </p:spPr>
        <p:txBody>
          <a:bodyPr wrap="square" rtlCol="0">
            <a:spAutoFit/>
          </a:bodyPr>
          <a:lstStyle/>
          <a:p>
            <a:r>
              <a:rPr lang="en-US" sz="1400" dirty="0">
                <a:solidFill>
                  <a:schemeClr val="bg1">
                    <a:lumMod val="75000"/>
                  </a:schemeClr>
                </a:solidFill>
              </a:rPr>
              <a:t>Note also that a </a:t>
            </a:r>
            <a:r>
              <a:rPr lang="en-US" sz="1400" i="1" dirty="0">
                <a:solidFill>
                  <a:schemeClr val="bg1">
                    <a:lumMod val="75000"/>
                  </a:schemeClr>
                </a:solidFill>
              </a:rPr>
              <a:t>vertical meridian </a:t>
            </a:r>
            <a:r>
              <a:rPr lang="en-US" sz="1400" dirty="0">
                <a:solidFill>
                  <a:schemeClr val="bg1">
                    <a:lumMod val="75000"/>
                  </a:schemeClr>
                </a:solidFill>
              </a:rPr>
              <a:t>can be described in the retina as well. Unlike the horizontal </a:t>
            </a:r>
            <a:r>
              <a:rPr lang="en-US" sz="1400" dirty="0" err="1">
                <a:solidFill>
                  <a:schemeClr val="bg1">
                    <a:lumMod val="75000"/>
                  </a:schemeClr>
                </a:solidFill>
              </a:rPr>
              <a:t>raphé</a:t>
            </a:r>
            <a:r>
              <a:rPr lang="en-US" sz="1400" dirty="0">
                <a:solidFill>
                  <a:schemeClr val="bg1">
                    <a:lumMod val="75000"/>
                  </a:schemeClr>
                </a:solidFill>
              </a:rPr>
              <a:t> (which is physically instantiated in the anatomy of the retina), this vertical meridian is purely functional—</a:t>
            </a:r>
            <a:r>
              <a:rPr lang="en-US" sz="1400" b="1" dirty="0"/>
              <a:t>it cannot be identified via histological examination of the retina</a:t>
            </a:r>
            <a:r>
              <a:rPr lang="en-US" sz="1400" b="1" dirty="0">
                <a:solidFill>
                  <a:schemeClr val="bg1">
                    <a:lumMod val="75000"/>
                  </a:schemeClr>
                </a:solidFill>
              </a:rPr>
              <a:t>. </a:t>
            </a:r>
          </a:p>
          <a:p>
            <a:r>
              <a:rPr lang="en-US" sz="1400" dirty="0">
                <a:solidFill>
                  <a:schemeClr val="bg1">
                    <a:lumMod val="75000"/>
                  </a:schemeClr>
                </a:solidFill>
              </a:rPr>
              <a:t>Instead, it is identified via </a:t>
            </a:r>
            <a:r>
              <a:rPr lang="en-US" sz="1400" i="1" dirty="0">
                <a:solidFill>
                  <a:schemeClr val="bg1">
                    <a:lumMod val="75000"/>
                  </a:schemeClr>
                </a:solidFill>
              </a:rPr>
              <a:t>visual field testing</a:t>
            </a:r>
            <a:r>
              <a:rPr lang="en-US" sz="1400" dirty="0">
                <a:solidFill>
                  <a:schemeClr val="bg1">
                    <a:lumMod val="75000"/>
                  </a:schemeClr>
                </a:solidFill>
              </a:rPr>
              <a:t>. Fixation divides the VF into nasal and temporal fields, with the photoreceptors (PRs) responsible for the temporal VF being nasal to the vertical meridian, and those responsible for the nasal VF located temporal to it.</a:t>
            </a:r>
          </a:p>
        </p:txBody>
      </p:sp>
      <p:sp>
        <p:nvSpPr>
          <p:cNvPr id="16" name="TextBox 8">
            <a:extLst>
              <a:ext uri="{FF2B5EF4-FFF2-40B4-BE49-F238E27FC236}">
                <a16:creationId xmlns:a16="http://schemas.microsoft.com/office/drawing/2014/main" id="{53441B98-13A9-4CFB-8ED4-A8DD1942463B}"/>
              </a:ext>
            </a:extLst>
          </p:cNvPr>
          <p:cNvSpPr txBox="1">
            <a:spLocks noChangeArrowheads="1"/>
          </p:cNvSpPr>
          <p:nvPr/>
        </p:nvSpPr>
        <p:spPr bwMode="auto">
          <a:xfrm>
            <a:off x="2133600" y="1780384"/>
            <a:ext cx="148630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1600"/>
              </a:lnSpc>
            </a:pPr>
            <a:r>
              <a:rPr lang="en-US" sz="1400" b="1" i="1" dirty="0"/>
              <a:t>Fovea centralis</a:t>
            </a:r>
          </a:p>
          <a:p>
            <a:pPr algn="ctr" eaLnBrk="1" hangingPunct="1">
              <a:lnSpc>
                <a:spcPts val="1600"/>
              </a:lnSpc>
            </a:pPr>
            <a:r>
              <a:rPr lang="en-US" sz="1400" b="1" i="1" dirty="0"/>
              <a:t>(fixation)</a:t>
            </a:r>
          </a:p>
        </p:txBody>
      </p:sp>
      <p:cxnSp>
        <p:nvCxnSpPr>
          <p:cNvPr id="17" name="Straight Arrow Connector 16">
            <a:extLst>
              <a:ext uri="{FF2B5EF4-FFF2-40B4-BE49-F238E27FC236}">
                <a16:creationId xmlns:a16="http://schemas.microsoft.com/office/drawing/2014/main" id="{352FCFB2-48BB-4495-A153-1CEEB580E579}"/>
              </a:ext>
            </a:extLst>
          </p:cNvPr>
          <p:cNvCxnSpPr>
            <a:cxnSpLocks/>
          </p:cNvCxnSpPr>
          <p:nvPr/>
        </p:nvCxnSpPr>
        <p:spPr>
          <a:xfrm>
            <a:off x="3255775" y="2209800"/>
            <a:ext cx="1392425" cy="5056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5A585B3-E570-4F4B-93BC-02595AC95897}"/>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Q</a:t>
            </a:r>
          </a:p>
        </p:txBody>
      </p:sp>
      <p:sp>
        <p:nvSpPr>
          <p:cNvPr id="2" name="TextBox 1">
            <a:extLst>
              <a:ext uri="{FF2B5EF4-FFF2-40B4-BE49-F238E27FC236}">
                <a16:creationId xmlns:a16="http://schemas.microsoft.com/office/drawing/2014/main" id="{62586542-AE29-4FD0-92E9-8AA6E2AE40B3}"/>
              </a:ext>
            </a:extLst>
          </p:cNvPr>
          <p:cNvSpPr txBox="1"/>
          <p:nvPr/>
        </p:nvSpPr>
        <p:spPr>
          <a:xfrm>
            <a:off x="282014" y="5436430"/>
            <a:ext cx="8361584" cy="523220"/>
          </a:xfrm>
          <a:prstGeom prst="rect">
            <a:avLst/>
          </a:prstGeom>
          <a:solidFill>
            <a:schemeClr val="accent5">
              <a:lumMod val="75000"/>
            </a:schemeClr>
          </a:solidFill>
        </p:spPr>
        <p:txBody>
          <a:bodyPr wrap="none" rtlCol="0">
            <a:spAutoFit/>
          </a:bodyPr>
          <a:lstStyle/>
          <a:p>
            <a:r>
              <a:rPr lang="en-US" sz="1400" i="1" dirty="0">
                <a:solidFill>
                  <a:srgbClr val="0000FF"/>
                </a:solidFill>
              </a:rPr>
              <a:t>If not within the retina, where is the anatomic location for the vertical meridian found in the visual fields?</a:t>
            </a:r>
          </a:p>
          <a:p>
            <a:r>
              <a:rPr lang="en-US" sz="1400" dirty="0">
                <a:solidFill>
                  <a:schemeClr val="accent5">
                    <a:lumMod val="75000"/>
                  </a:schemeClr>
                </a:solidFill>
              </a:rPr>
              <a:t>The optic chiasm. Recall that it is there that the visual field is divided vertically.</a:t>
            </a:r>
          </a:p>
        </p:txBody>
      </p:sp>
    </p:spTree>
    <p:extLst>
      <p:ext uri="{BB962C8B-B14F-4D97-AF65-F5344CB8AC3E}">
        <p14:creationId xmlns:p14="http://schemas.microsoft.com/office/powerpoint/2010/main" val="202108117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CFB6AC-5DEC-47DB-A8AE-977A5348E5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035" y="990600"/>
            <a:ext cx="5143930" cy="3484855"/>
          </a:xfrm>
          <a:prstGeom prst="rect">
            <a:avLst/>
          </a:prstGeom>
        </p:spPr>
      </p:pic>
      <p:sp>
        <p:nvSpPr>
          <p:cNvPr id="8" name="TextBox 7">
            <a:extLst>
              <a:ext uri="{FF2B5EF4-FFF2-40B4-BE49-F238E27FC236}">
                <a16:creationId xmlns:a16="http://schemas.microsoft.com/office/drawing/2014/main" id="{62DEA9DE-2BC6-4293-B185-EF2780C39932}"/>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cxnSp>
        <p:nvCxnSpPr>
          <p:cNvPr id="5" name="Straight Connector 4">
            <a:extLst>
              <a:ext uri="{FF2B5EF4-FFF2-40B4-BE49-F238E27FC236}">
                <a16:creationId xmlns:a16="http://schemas.microsoft.com/office/drawing/2014/main" id="{A585564F-640D-456F-B9FF-C3CC120BE306}"/>
              </a:ext>
            </a:extLst>
          </p:cNvPr>
          <p:cNvCxnSpPr>
            <a:cxnSpLocks/>
          </p:cNvCxnSpPr>
          <p:nvPr/>
        </p:nvCxnSpPr>
        <p:spPr>
          <a:xfrm>
            <a:off x="4648200" y="962025"/>
            <a:ext cx="0" cy="35134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735004B-68BC-4678-B169-350804FD651A}"/>
              </a:ext>
            </a:extLst>
          </p:cNvPr>
          <p:cNvCxnSpPr/>
          <p:nvPr/>
        </p:nvCxnSpPr>
        <p:spPr>
          <a:xfrm>
            <a:off x="4648200" y="4114800"/>
            <a:ext cx="12954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5A9B65A1-5B5C-434D-A3B6-016609B69797}"/>
              </a:ext>
            </a:extLst>
          </p:cNvPr>
          <p:cNvSpPr txBox="1">
            <a:spLocks noChangeArrowheads="1"/>
          </p:cNvSpPr>
          <p:nvPr/>
        </p:nvSpPr>
        <p:spPr bwMode="auto">
          <a:xfrm>
            <a:off x="2922997" y="3132706"/>
            <a:ext cx="1828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1600"/>
              </a:lnSpc>
            </a:pPr>
            <a:r>
              <a:rPr lang="en-US" sz="1400" b="1" dirty="0"/>
              <a:t>PRs are </a:t>
            </a:r>
            <a:r>
              <a:rPr lang="en-US" sz="1400" b="1" i="1" dirty="0"/>
              <a:t>temporal </a:t>
            </a:r>
            <a:r>
              <a:rPr lang="en-US" sz="1400" b="1" dirty="0"/>
              <a:t>to fovea, so VF is </a:t>
            </a:r>
            <a:r>
              <a:rPr lang="en-US" sz="1400" b="1" i="1" dirty="0"/>
              <a:t>nasal </a:t>
            </a:r>
            <a:r>
              <a:rPr lang="en-US" sz="1400" b="1" dirty="0"/>
              <a:t>to fixation</a:t>
            </a:r>
          </a:p>
        </p:txBody>
      </p:sp>
      <p:cxnSp>
        <p:nvCxnSpPr>
          <p:cNvPr id="12" name="Straight Arrow Connector 11">
            <a:extLst>
              <a:ext uri="{FF2B5EF4-FFF2-40B4-BE49-F238E27FC236}">
                <a16:creationId xmlns:a16="http://schemas.microsoft.com/office/drawing/2014/main" id="{7F711AE4-7904-4498-949B-D2FE2F595C1F}"/>
              </a:ext>
            </a:extLst>
          </p:cNvPr>
          <p:cNvCxnSpPr/>
          <p:nvPr/>
        </p:nvCxnSpPr>
        <p:spPr>
          <a:xfrm>
            <a:off x="3352800" y="4114800"/>
            <a:ext cx="1295400" cy="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4" name="TextBox 7">
            <a:extLst>
              <a:ext uri="{FF2B5EF4-FFF2-40B4-BE49-F238E27FC236}">
                <a16:creationId xmlns:a16="http://schemas.microsoft.com/office/drawing/2014/main" id="{84C994B4-A1E0-45FE-AF3C-0C3CD7DD7458}"/>
              </a:ext>
            </a:extLst>
          </p:cNvPr>
          <p:cNvSpPr txBox="1">
            <a:spLocks noChangeArrowheads="1"/>
          </p:cNvSpPr>
          <p:nvPr/>
        </p:nvSpPr>
        <p:spPr bwMode="auto">
          <a:xfrm>
            <a:off x="4591636" y="3132706"/>
            <a:ext cx="1828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1600"/>
              </a:lnSpc>
            </a:pPr>
            <a:r>
              <a:rPr lang="en-US" sz="1400" b="1" dirty="0"/>
              <a:t>PRs are </a:t>
            </a:r>
            <a:r>
              <a:rPr lang="en-US" sz="1400" b="1" i="1" dirty="0"/>
              <a:t>nasal </a:t>
            </a:r>
            <a:r>
              <a:rPr lang="en-US" sz="1400" b="1" dirty="0"/>
              <a:t>to fovea, so VF is </a:t>
            </a:r>
            <a:r>
              <a:rPr lang="en-US" sz="1400" b="1" i="1" dirty="0"/>
              <a:t>temporal </a:t>
            </a:r>
            <a:r>
              <a:rPr lang="en-US" sz="1400" b="1" dirty="0"/>
              <a:t>to fixation</a:t>
            </a:r>
          </a:p>
        </p:txBody>
      </p:sp>
      <p:sp>
        <p:nvSpPr>
          <p:cNvPr id="15" name="TextBox 14">
            <a:extLst>
              <a:ext uri="{FF2B5EF4-FFF2-40B4-BE49-F238E27FC236}">
                <a16:creationId xmlns:a16="http://schemas.microsoft.com/office/drawing/2014/main" id="{71DD0D8E-4501-471E-BADD-8D51493182C7}"/>
              </a:ext>
            </a:extLst>
          </p:cNvPr>
          <p:cNvSpPr txBox="1"/>
          <p:nvPr/>
        </p:nvSpPr>
        <p:spPr>
          <a:xfrm>
            <a:off x="266700" y="4648200"/>
            <a:ext cx="8610600" cy="1384995"/>
          </a:xfrm>
          <a:prstGeom prst="rect">
            <a:avLst/>
          </a:prstGeom>
          <a:noFill/>
        </p:spPr>
        <p:txBody>
          <a:bodyPr wrap="square" rtlCol="0">
            <a:spAutoFit/>
          </a:bodyPr>
          <a:lstStyle/>
          <a:p>
            <a:r>
              <a:rPr lang="en-US" sz="1400" dirty="0">
                <a:solidFill>
                  <a:schemeClr val="bg1">
                    <a:lumMod val="75000"/>
                  </a:schemeClr>
                </a:solidFill>
              </a:rPr>
              <a:t>Note also that a </a:t>
            </a:r>
            <a:r>
              <a:rPr lang="en-US" sz="1400" i="1" dirty="0">
                <a:solidFill>
                  <a:schemeClr val="bg1">
                    <a:lumMod val="75000"/>
                  </a:schemeClr>
                </a:solidFill>
              </a:rPr>
              <a:t>vertical meridian </a:t>
            </a:r>
            <a:r>
              <a:rPr lang="en-US" sz="1400" dirty="0">
                <a:solidFill>
                  <a:schemeClr val="bg1">
                    <a:lumMod val="75000"/>
                  </a:schemeClr>
                </a:solidFill>
              </a:rPr>
              <a:t>can be described in the retina as well. Unlike the horizontal </a:t>
            </a:r>
            <a:r>
              <a:rPr lang="en-US" sz="1400" dirty="0" err="1">
                <a:solidFill>
                  <a:schemeClr val="bg1">
                    <a:lumMod val="75000"/>
                  </a:schemeClr>
                </a:solidFill>
              </a:rPr>
              <a:t>raphé</a:t>
            </a:r>
            <a:r>
              <a:rPr lang="en-US" sz="1400" dirty="0">
                <a:solidFill>
                  <a:schemeClr val="bg1">
                    <a:lumMod val="75000"/>
                  </a:schemeClr>
                </a:solidFill>
              </a:rPr>
              <a:t> (which is physically instantiated in the anatomy of the retina), this vertical meridian is purely functional—</a:t>
            </a:r>
            <a:r>
              <a:rPr lang="en-US" sz="1400" b="1" dirty="0"/>
              <a:t>it cannot be identified via histological examination of the retina</a:t>
            </a:r>
            <a:r>
              <a:rPr lang="en-US" sz="1400" b="1" dirty="0">
                <a:solidFill>
                  <a:schemeClr val="bg1">
                    <a:lumMod val="75000"/>
                  </a:schemeClr>
                </a:solidFill>
              </a:rPr>
              <a:t>. </a:t>
            </a:r>
          </a:p>
          <a:p>
            <a:r>
              <a:rPr lang="en-US" sz="1400" dirty="0">
                <a:solidFill>
                  <a:schemeClr val="bg1">
                    <a:lumMod val="75000"/>
                  </a:schemeClr>
                </a:solidFill>
              </a:rPr>
              <a:t>Instead, it is identified via </a:t>
            </a:r>
            <a:r>
              <a:rPr lang="en-US" sz="1400" i="1" dirty="0">
                <a:solidFill>
                  <a:schemeClr val="bg1">
                    <a:lumMod val="75000"/>
                  </a:schemeClr>
                </a:solidFill>
              </a:rPr>
              <a:t>visual field testing</a:t>
            </a:r>
            <a:r>
              <a:rPr lang="en-US" sz="1400" dirty="0">
                <a:solidFill>
                  <a:schemeClr val="bg1">
                    <a:lumMod val="75000"/>
                  </a:schemeClr>
                </a:solidFill>
              </a:rPr>
              <a:t>. Fixation divides the VF into nasal and temporal fields, with the photoreceptors (PRs) responsible for the temporal VF being nasal to the vertical meridian, and those responsible for the nasal VF located temporal to it.</a:t>
            </a:r>
          </a:p>
        </p:txBody>
      </p:sp>
      <p:sp>
        <p:nvSpPr>
          <p:cNvPr id="16" name="TextBox 8">
            <a:extLst>
              <a:ext uri="{FF2B5EF4-FFF2-40B4-BE49-F238E27FC236}">
                <a16:creationId xmlns:a16="http://schemas.microsoft.com/office/drawing/2014/main" id="{53441B98-13A9-4CFB-8ED4-A8DD1942463B}"/>
              </a:ext>
            </a:extLst>
          </p:cNvPr>
          <p:cNvSpPr txBox="1">
            <a:spLocks noChangeArrowheads="1"/>
          </p:cNvSpPr>
          <p:nvPr/>
        </p:nvSpPr>
        <p:spPr bwMode="auto">
          <a:xfrm>
            <a:off x="2133600" y="1780384"/>
            <a:ext cx="148630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1600"/>
              </a:lnSpc>
            </a:pPr>
            <a:r>
              <a:rPr lang="en-US" sz="1400" b="1" i="1" dirty="0"/>
              <a:t>Fovea centralis</a:t>
            </a:r>
          </a:p>
          <a:p>
            <a:pPr algn="ctr" eaLnBrk="1" hangingPunct="1">
              <a:lnSpc>
                <a:spcPts val="1600"/>
              </a:lnSpc>
            </a:pPr>
            <a:r>
              <a:rPr lang="en-US" sz="1400" b="1" i="1" dirty="0"/>
              <a:t>(fixation)</a:t>
            </a:r>
          </a:p>
        </p:txBody>
      </p:sp>
      <p:cxnSp>
        <p:nvCxnSpPr>
          <p:cNvPr id="17" name="Straight Arrow Connector 16">
            <a:extLst>
              <a:ext uri="{FF2B5EF4-FFF2-40B4-BE49-F238E27FC236}">
                <a16:creationId xmlns:a16="http://schemas.microsoft.com/office/drawing/2014/main" id="{352FCFB2-48BB-4495-A153-1CEEB580E579}"/>
              </a:ext>
            </a:extLst>
          </p:cNvPr>
          <p:cNvCxnSpPr>
            <a:cxnSpLocks/>
          </p:cNvCxnSpPr>
          <p:nvPr/>
        </p:nvCxnSpPr>
        <p:spPr>
          <a:xfrm>
            <a:off x="3255775" y="2209800"/>
            <a:ext cx="1392425" cy="5056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5A585B3-E570-4F4B-93BC-02595AC95897}"/>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A</a:t>
            </a:r>
          </a:p>
        </p:txBody>
      </p:sp>
      <p:sp>
        <p:nvSpPr>
          <p:cNvPr id="2" name="TextBox 1">
            <a:extLst>
              <a:ext uri="{FF2B5EF4-FFF2-40B4-BE49-F238E27FC236}">
                <a16:creationId xmlns:a16="http://schemas.microsoft.com/office/drawing/2014/main" id="{62586542-AE29-4FD0-92E9-8AA6E2AE40B3}"/>
              </a:ext>
            </a:extLst>
          </p:cNvPr>
          <p:cNvSpPr txBox="1"/>
          <p:nvPr/>
        </p:nvSpPr>
        <p:spPr>
          <a:xfrm>
            <a:off x="282014" y="5436430"/>
            <a:ext cx="8361584" cy="523220"/>
          </a:xfrm>
          <a:prstGeom prst="rect">
            <a:avLst/>
          </a:prstGeom>
          <a:solidFill>
            <a:schemeClr val="accent5">
              <a:lumMod val="75000"/>
            </a:schemeClr>
          </a:solidFill>
        </p:spPr>
        <p:txBody>
          <a:bodyPr wrap="none" rtlCol="0">
            <a:spAutoFit/>
          </a:bodyPr>
          <a:lstStyle/>
          <a:p>
            <a:r>
              <a:rPr lang="en-US" sz="1400" i="1" dirty="0">
                <a:solidFill>
                  <a:srgbClr val="0000FF"/>
                </a:solidFill>
              </a:rPr>
              <a:t>If not within the retina, where is the anatomic location for the vertical meridian found in the visual fields?</a:t>
            </a:r>
          </a:p>
          <a:p>
            <a:r>
              <a:rPr lang="en-US" sz="1400" dirty="0">
                <a:solidFill>
                  <a:srgbClr val="0000FF"/>
                </a:solidFill>
              </a:rPr>
              <a:t>The optic chiasm. Recall that it is there that the visual field is divided vertically.</a:t>
            </a:r>
          </a:p>
        </p:txBody>
      </p:sp>
    </p:spTree>
    <p:extLst>
      <p:ext uri="{BB962C8B-B14F-4D97-AF65-F5344CB8AC3E}">
        <p14:creationId xmlns:p14="http://schemas.microsoft.com/office/powerpoint/2010/main" val="227579294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CFB6AC-5DEC-47DB-A8AE-977A5348E5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035" y="990600"/>
            <a:ext cx="5143930" cy="3484855"/>
          </a:xfrm>
          <a:prstGeom prst="rect">
            <a:avLst/>
          </a:prstGeom>
        </p:spPr>
      </p:pic>
      <p:sp>
        <p:nvSpPr>
          <p:cNvPr id="8" name="TextBox 7">
            <a:extLst>
              <a:ext uri="{FF2B5EF4-FFF2-40B4-BE49-F238E27FC236}">
                <a16:creationId xmlns:a16="http://schemas.microsoft.com/office/drawing/2014/main" id="{62DEA9DE-2BC6-4293-B185-EF2780C39932}"/>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cxnSp>
        <p:nvCxnSpPr>
          <p:cNvPr id="5" name="Straight Connector 4">
            <a:extLst>
              <a:ext uri="{FF2B5EF4-FFF2-40B4-BE49-F238E27FC236}">
                <a16:creationId xmlns:a16="http://schemas.microsoft.com/office/drawing/2014/main" id="{A585564F-640D-456F-B9FF-C3CC120BE306}"/>
              </a:ext>
            </a:extLst>
          </p:cNvPr>
          <p:cNvCxnSpPr>
            <a:cxnSpLocks/>
          </p:cNvCxnSpPr>
          <p:nvPr/>
        </p:nvCxnSpPr>
        <p:spPr>
          <a:xfrm>
            <a:off x="3657600" y="1752600"/>
            <a:ext cx="0" cy="1933071"/>
          </a:xfrm>
          <a:prstGeom prst="line">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8">
            <a:extLst>
              <a:ext uri="{FF2B5EF4-FFF2-40B4-BE49-F238E27FC236}">
                <a16:creationId xmlns:a16="http://schemas.microsoft.com/office/drawing/2014/main" id="{A1CC5A60-77DA-4A77-B1EA-D4F6D4C1AC32}"/>
              </a:ext>
            </a:extLst>
          </p:cNvPr>
          <p:cNvSpPr txBox="1">
            <a:spLocks noChangeArrowheads="1"/>
          </p:cNvSpPr>
          <p:nvPr/>
        </p:nvSpPr>
        <p:spPr bwMode="auto">
          <a:xfrm>
            <a:off x="2133600" y="1780384"/>
            <a:ext cx="148630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1600"/>
              </a:lnSpc>
            </a:pPr>
            <a:r>
              <a:rPr lang="en-US" sz="1400" b="1" i="1" dirty="0"/>
              <a:t>Fovea centralis</a:t>
            </a:r>
          </a:p>
          <a:p>
            <a:pPr algn="ctr" eaLnBrk="1" hangingPunct="1">
              <a:lnSpc>
                <a:spcPts val="1600"/>
              </a:lnSpc>
            </a:pPr>
            <a:r>
              <a:rPr lang="en-US" sz="1400" b="1" i="1" dirty="0"/>
              <a:t>(fixation)</a:t>
            </a:r>
          </a:p>
        </p:txBody>
      </p:sp>
      <p:cxnSp>
        <p:nvCxnSpPr>
          <p:cNvPr id="9" name="Straight Arrow Connector 8">
            <a:extLst>
              <a:ext uri="{FF2B5EF4-FFF2-40B4-BE49-F238E27FC236}">
                <a16:creationId xmlns:a16="http://schemas.microsoft.com/office/drawing/2014/main" id="{65E6D53B-D16B-4290-B941-763742BD831B}"/>
              </a:ext>
            </a:extLst>
          </p:cNvPr>
          <p:cNvCxnSpPr>
            <a:cxnSpLocks/>
          </p:cNvCxnSpPr>
          <p:nvPr/>
        </p:nvCxnSpPr>
        <p:spPr>
          <a:xfrm>
            <a:off x="3255775" y="2209800"/>
            <a:ext cx="1392425" cy="5056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7">
            <a:extLst>
              <a:ext uri="{FF2B5EF4-FFF2-40B4-BE49-F238E27FC236}">
                <a16:creationId xmlns:a16="http://schemas.microsoft.com/office/drawing/2014/main" id="{5A9B65A1-5B5C-434D-A3B6-016609B69797}"/>
              </a:ext>
            </a:extLst>
          </p:cNvPr>
          <p:cNvSpPr txBox="1">
            <a:spLocks noChangeArrowheads="1"/>
          </p:cNvSpPr>
          <p:nvPr/>
        </p:nvSpPr>
        <p:spPr bwMode="auto">
          <a:xfrm>
            <a:off x="3733800" y="3132706"/>
            <a:ext cx="1828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1600"/>
              </a:lnSpc>
            </a:pPr>
            <a:r>
              <a:rPr lang="en-US" sz="1400" b="1" dirty="0"/>
              <a:t>PRs are </a:t>
            </a:r>
            <a:r>
              <a:rPr lang="en-US" sz="1400" b="1" i="1" dirty="0"/>
              <a:t>inferior </a:t>
            </a:r>
            <a:r>
              <a:rPr lang="en-US" sz="1400" b="1" dirty="0"/>
              <a:t>to fovea, so VF is </a:t>
            </a:r>
            <a:r>
              <a:rPr lang="en-US" sz="1400" b="1" i="1" dirty="0"/>
              <a:t>superior </a:t>
            </a:r>
            <a:r>
              <a:rPr lang="en-US" sz="1400" b="1" dirty="0"/>
              <a:t>to fixation</a:t>
            </a:r>
          </a:p>
        </p:txBody>
      </p:sp>
      <p:cxnSp>
        <p:nvCxnSpPr>
          <p:cNvPr id="12" name="Straight Arrow Connector 11">
            <a:extLst>
              <a:ext uri="{FF2B5EF4-FFF2-40B4-BE49-F238E27FC236}">
                <a16:creationId xmlns:a16="http://schemas.microsoft.com/office/drawing/2014/main" id="{7F711AE4-7904-4498-949B-D2FE2F595C1F}"/>
              </a:ext>
            </a:extLst>
          </p:cNvPr>
          <p:cNvCxnSpPr>
            <a:cxnSpLocks/>
          </p:cNvCxnSpPr>
          <p:nvPr/>
        </p:nvCxnSpPr>
        <p:spPr>
          <a:xfrm>
            <a:off x="2922997" y="2715413"/>
            <a:ext cx="3497439" cy="27787"/>
          </a:xfrm>
          <a:prstGeom prst="straightConnector1">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1DD0D8E-4501-471E-BADD-8D51493182C7}"/>
              </a:ext>
            </a:extLst>
          </p:cNvPr>
          <p:cNvSpPr txBox="1"/>
          <p:nvPr/>
        </p:nvSpPr>
        <p:spPr>
          <a:xfrm>
            <a:off x="266700" y="4648200"/>
            <a:ext cx="8610600" cy="1815882"/>
          </a:xfrm>
          <a:prstGeom prst="rect">
            <a:avLst/>
          </a:prstGeom>
          <a:noFill/>
        </p:spPr>
        <p:txBody>
          <a:bodyPr wrap="square" rtlCol="0">
            <a:spAutoFit/>
          </a:bodyPr>
          <a:lstStyle/>
          <a:p>
            <a:r>
              <a:rPr lang="en-US" sz="1400" dirty="0">
                <a:solidFill>
                  <a:schemeClr val="bg1">
                    <a:lumMod val="75000"/>
                  </a:schemeClr>
                </a:solidFill>
              </a:rPr>
              <a:t>Note also that a </a:t>
            </a:r>
            <a:r>
              <a:rPr lang="en-US" sz="1400" i="1" dirty="0">
                <a:solidFill>
                  <a:schemeClr val="bg1">
                    <a:lumMod val="75000"/>
                  </a:schemeClr>
                </a:solidFill>
              </a:rPr>
              <a:t>vertical meridian </a:t>
            </a:r>
            <a:r>
              <a:rPr lang="en-US" sz="1400" dirty="0">
                <a:solidFill>
                  <a:schemeClr val="bg1">
                    <a:lumMod val="75000"/>
                  </a:schemeClr>
                </a:solidFill>
              </a:rPr>
              <a:t>can be described in the retina as well. Unlike the horizontal </a:t>
            </a:r>
            <a:r>
              <a:rPr lang="en-US" sz="1400" dirty="0" err="1">
                <a:solidFill>
                  <a:schemeClr val="bg1">
                    <a:lumMod val="75000"/>
                  </a:schemeClr>
                </a:solidFill>
              </a:rPr>
              <a:t>raphé</a:t>
            </a:r>
            <a:r>
              <a:rPr lang="en-US" sz="1400" dirty="0">
                <a:solidFill>
                  <a:schemeClr val="bg1">
                    <a:lumMod val="75000"/>
                  </a:schemeClr>
                </a:solidFill>
              </a:rPr>
              <a:t> (which is physically instantiated in the anatomy of the retina), this vertical meridian is purely functional—it cannot be identified via histological examination of the retina. </a:t>
            </a:r>
          </a:p>
          <a:p>
            <a:r>
              <a:rPr lang="en-US" sz="1400" dirty="0">
                <a:solidFill>
                  <a:schemeClr val="bg1">
                    <a:lumMod val="75000"/>
                  </a:schemeClr>
                </a:solidFill>
              </a:rPr>
              <a:t>Instead, it is identified via </a:t>
            </a:r>
            <a:r>
              <a:rPr lang="en-US" sz="1400" i="1" dirty="0">
                <a:solidFill>
                  <a:schemeClr val="bg1">
                    <a:lumMod val="75000"/>
                  </a:schemeClr>
                </a:solidFill>
              </a:rPr>
              <a:t>visual field testing</a:t>
            </a:r>
            <a:r>
              <a:rPr lang="en-US" sz="1400" dirty="0">
                <a:solidFill>
                  <a:schemeClr val="bg1">
                    <a:lumMod val="75000"/>
                  </a:schemeClr>
                </a:solidFill>
              </a:rPr>
              <a:t>. Fixation divides the VF into nasal and temporal fields, with the photoreceptors (PRs) responsible for the temporal VF being nasal to the vertical meridian, and those responsible for the nasal VF located temporal to it.</a:t>
            </a:r>
          </a:p>
          <a:p>
            <a:r>
              <a:rPr lang="en-US" sz="1400" dirty="0"/>
              <a:t>Finally, note that fixation also divides the VF into superior and inferior VFs. The corresponding portions of the retina related topographically to the horizontal </a:t>
            </a:r>
            <a:r>
              <a:rPr lang="en-US" sz="1400" dirty="0" err="1"/>
              <a:t>raphé</a:t>
            </a:r>
            <a:r>
              <a:rPr lang="en-US" sz="1400" dirty="0"/>
              <a:t>.</a:t>
            </a:r>
          </a:p>
        </p:txBody>
      </p:sp>
      <p:sp>
        <p:nvSpPr>
          <p:cNvPr id="18" name="TextBox 7">
            <a:extLst>
              <a:ext uri="{FF2B5EF4-FFF2-40B4-BE49-F238E27FC236}">
                <a16:creationId xmlns:a16="http://schemas.microsoft.com/office/drawing/2014/main" id="{4B076384-BC35-497D-AFC5-8E8BB104FDAB}"/>
              </a:ext>
            </a:extLst>
          </p:cNvPr>
          <p:cNvSpPr txBox="1">
            <a:spLocks noChangeArrowheads="1"/>
          </p:cNvSpPr>
          <p:nvPr/>
        </p:nvSpPr>
        <p:spPr bwMode="auto">
          <a:xfrm>
            <a:off x="3733800" y="1600200"/>
            <a:ext cx="1828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1600"/>
              </a:lnSpc>
            </a:pPr>
            <a:r>
              <a:rPr lang="en-US" sz="1400" b="1" dirty="0"/>
              <a:t>PRs are </a:t>
            </a:r>
            <a:r>
              <a:rPr lang="en-US" sz="1400" b="1" i="1" dirty="0"/>
              <a:t>superior </a:t>
            </a:r>
            <a:r>
              <a:rPr lang="en-US" sz="1400" b="1" dirty="0"/>
              <a:t>to fovea, so VF is </a:t>
            </a:r>
            <a:r>
              <a:rPr lang="en-US" sz="1400" b="1" i="1" dirty="0"/>
              <a:t>inferior </a:t>
            </a:r>
            <a:r>
              <a:rPr lang="en-US" sz="1400" b="1" dirty="0"/>
              <a:t>to fixation</a:t>
            </a:r>
          </a:p>
        </p:txBody>
      </p:sp>
      <p:sp>
        <p:nvSpPr>
          <p:cNvPr id="2" name="TextBox 1">
            <a:extLst>
              <a:ext uri="{FF2B5EF4-FFF2-40B4-BE49-F238E27FC236}">
                <a16:creationId xmlns:a16="http://schemas.microsoft.com/office/drawing/2014/main" id="{6CC9C9A3-86AB-4879-629E-2B3004CC40CF}"/>
              </a:ext>
            </a:extLst>
          </p:cNvPr>
          <p:cNvSpPr txBox="1"/>
          <p:nvPr/>
        </p:nvSpPr>
        <p:spPr>
          <a:xfrm>
            <a:off x="3299857" y="6445271"/>
            <a:ext cx="2544286" cy="276999"/>
          </a:xfrm>
          <a:prstGeom prst="rect">
            <a:avLst/>
          </a:prstGeom>
          <a:noFill/>
        </p:spPr>
        <p:txBody>
          <a:bodyPr wrap="none" rtlCol="0">
            <a:spAutoFit/>
          </a:bodyPr>
          <a:lstStyle/>
          <a:p>
            <a:pPr algn="ctr"/>
            <a:r>
              <a:rPr lang="en-US" sz="1200" i="1" dirty="0"/>
              <a:t>No question—proceed when ready</a:t>
            </a:r>
          </a:p>
        </p:txBody>
      </p:sp>
    </p:spTree>
    <p:extLst>
      <p:ext uri="{BB962C8B-B14F-4D97-AF65-F5344CB8AC3E}">
        <p14:creationId xmlns:p14="http://schemas.microsoft.com/office/powerpoint/2010/main" val="158173886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CFB6AC-5DEC-47DB-A8AE-977A5348E5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035" y="990600"/>
            <a:ext cx="5143930" cy="3484855"/>
          </a:xfrm>
          <a:prstGeom prst="rect">
            <a:avLst/>
          </a:prstGeom>
        </p:spPr>
      </p:pic>
      <p:sp>
        <p:nvSpPr>
          <p:cNvPr id="8" name="TextBox 7">
            <a:extLst>
              <a:ext uri="{FF2B5EF4-FFF2-40B4-BE49-F238E27FC236}">
                <a16:creationId xmlns:a16="http://schemas.microsoft.com/office/drawing/2014/main" id="{62DEA9DE-2BC6-4293-B185-EF2780C39932}"/>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11" name="TextBox 7">
            <a:extLst>
              <a:ext uri="{FF2B5EF4-FFF2-40B4-BE49-F238E27FC236}">
                <a16:creationId xmlns:a16="http://schemas.microsoft.com/office/drawing/2014/main" id="{5A9B65A1-5B5C-434D-A3B6-016609B69797}"/>
              </a:ext>
            </a:extLst>
          </p:cNvPr>
          <p:cNvSpPr txBox="1">
            <a:spLocks noChangeArrowheads="1"/>
          </p:cNvSpPr>
          <p:nvPr/>
        </p:nvSpPr>
        <p:spPr bwMode="auto">
          <a:xfrm>
            <a:off x="3429000" y="2057400"/>
            <a:ext cx="1039399"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1600"/>
              </a:lnSpc>
            </a:pPr>
            <a:r>
              <a:rPr lang="en-US" sz="1400" b="1" dirty="0"/>
              <a:t>S-T PRs</a:t>
            </a:r>
            <a:r>
              <a:rPr lang="en-US" sz="1400" b="1" dirty="0">
                <a:sym typeface="Wingdings" panose="05000000000000000000" pitchFamily="2" charset="2"/>
              </a:rPr>
              <a:t>:</a:t>
            </a:r>
          </a:p>
          <a:p>
            <a:pPr algn="ctr" eaLnBrk="1" hangingPunct="1">
              <a:lnSpc>
                <a:spcPts val="1600"/>
              </a:lnSpc>
            </a:pPr>
            <a:r>
              <a:rPr lang="en-US" sz="1400" b="1" i="1" dirty="0">
                <a:sym typeface="Wingdings" panose="05000000000000000000" pitchFamily="2" charset="2"/>
              </a:rPr>
              <a:t>I-N VF</a:t>
            </a:r>
            <a:endParaRPr lang="en-US" sz="1400" b="1" i="1" dirty="0"/>
          </a:p>
        </p:txBody>
      </p:sp>
      <p:cxnSp>
        <p:nvCxnSpPr>
          <p:cNvPr id="12" name="Straight Arrow Connector 11">
            <a:extLst>
              <a:ext uri="{FF2B5EF4-FFF2-40B4-BE49-F238E27FC236}">
                <a16:creationId xmlns:a16="http://schemas.microsoft.com/office/drawing/2014/main" id="{7F711AE4-7904-4498-949B-D2FE2F595C1F}"/>
              </a:ext>
            </a:extLst>
          </p:cNvPr>
          <p:cNvCxnSpPr>
            <a:cxnSpLocks/>
          </p:cNvCxnSpPr>
          <p:nvPr/>
        </p:nvCxnSpPr>
        <p:spPr>
          <a:xfrm>
            <a:off x="2922997" y="2715413"/>
            <a:ext cx="3497439" cy="27787"/>
          </a:xfrm>
          <a:prstGeom prst="straightConnector1">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8419E7C-0D15-4824-A577-C3412403E6AB}"/>
              </a:ext>
            </a:extLst>
          </p:cNvPr>
          <p:cNvCxnSpPr>
            <a:cxnSpLocks/>
          </p:cNvCxnSpPr>
          <p:nvPr/>
        </p:nvCxnSpPr>
        <p:spPr>
          <a:xfrm>
            <a:off x="4648200" y="962025"/>
            <a:ext cx="0" cy="35134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7">
            <a:extLst>
              <a:ext uri="{FF2B5EF4-FFF2-40B4-BE49-F238E27FC236}">
                <a16:creationId xmlns:a16="http://schemas.microsoft.com/office/drawing/2014/main" id="{0D3FF2EB-FA49-453E-A015-AD22CAB5C5CB}"/>
              </a:ext>
            </a:extLst>
          </p:cNvPr>
          <p:cNvSpPr txBox="1">
            <a:spLocks noChangeArrowheads="1"/>
          </p:cNvSpPr>
          <p:nvPr/>
        </p:nvSpPr>
        <p:spPr bwMode="auto">
          <a:xfrm>
            <a:off x="3429000" y="3002498"/>
            <a:ext cx="1039399"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1600"/>
              </a:lnSpc>
            </a:pPr>
            <a:r>
              <a:rPr lang="en-US" sz="1400" b="1" dirty="0"/>
              <a:t>I-T PRs</a:t>
            </a:r>
            <a:r>
              <a:rPr lang="en-US" sz="1400" b="1" dirty="0">
                <a:sym typeface="Wingdings" panose="05000000000000000000" pitchFamily="2" charset="2"/>
              </a:rPr>
              <a:t>:</a:t>
            </a:r>
          </a:p>
          <a:p>
            <a:pPr algn="ctr" eaLnBrk="1" hangingPunct="1">
              <a:lnSpc>
                <a:spcPts val="1600"/>
              </a:lnSpc>
            </a:pPr>
            <a:r>
              <a:rPr lang="en-US" sz="1400" b="1" i="1" dirty="0">
                <a:sym typeface="Wingdings" panose="05000000000000000000" pitchFamily="2" charset="2"/>
              </a:rPr>
              <a:t>S-N VF</a:t>
            </a:r>
            <a:endParaRPr lang="en-US" sz="1400" b="1" i="1" dirty="0"/>
          </a:p>
        </p:txBody>
      </p:sp>
      <p:sp>
        <p:nvSpPr>
          <p:cNvPr id="16" name="TextBox 7">
            <a:extLst>
              <a:ext uri="{FF2B5EF4-FFF2-40B4-BE49-F238E27FC236}">
                <a16:creationId xmlns:a16="http://schemas.microsoft.com/office/drawing/2014/main" id="{0EC26516-350B-479C-92B9-7A72E3955965}"/>
              </a:ext>
            </a:extLst>
          </p:cNvPr>
          <p:cNvSpPr txBox="1">
            <a:spLocks noChangeArrowheads="1"/>
          </p:cNvSpPr>
          <p:nvPr/>
        </p:nvSpPr>
        <p:spPr bwMode="auto">
          <a:xfrm>
            <a:off x="4904201" y="2057400"/>
            <a:ext cx="1039399"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1600"/>
              </a:lnSpc>
            </a:pPr>
            <a:r>
              <a:rPr lang="en-US" sz="1400" b="1" dirty="0"/>
              <a:t>S-N PRs</a:t>
            </a:r>
            <a:r>
              <a:rPr lang="en-US" sz="1400" b="1" dirty="0">
                <a:sym typeface="Wingdings" panose="05000000000000000000" pitchFamily="2" charset="2"/>
              </a:rPr>
              <a:t>:</a:t>
            </a:r>
          </a:p>
          <a:p>
            <a:pPr algn="ctr" eaLnBrk="1" hangingPunct="1">
              <a:lnSpc>
                <a:spcPts val="1600"/>
              </a:lnSpc>
            </a:pPr>
            <a:r>
              <a:rPr lang="en-US" sz="1400" b="1" i="1" dirty="0">
                <a:sym typeface="Wingdings" panose="05000000000000000000" pitchFamily="2" charset="2"/>
              </a:rPr>
              <a:t>I-T VF</a:t>
            </a:r>
            <a:endParaRPr lang="en-US" sz="1400" b="1" i="1" dirty="0"/>
          </a:p>
        </p:txBody>
      </p:sp>
      <p:sp>
        <p:nvSpPr>
          <p:cNvPr id="17" name="TextBox 7">
            <a:extLst>
              <a:ext uri="{FF2B5EF4-FFF2-40B4-BE49-F238E27FC236}">
                <a16:creationId xmlns:a16="http://schemas.microsoft.com/office/drawing/2014/main" id="{3B3FF5D0-4117-49D0-A767-D8F93B6BF4F2}"/>
              </a:ext>
            </a:extLst>
          </p:cNvPr>
          <p:cNvSpPr txBox="1">
            <a:spLocks noChangeArrowheads="1"/>
          </p:cNvSpPr>
          <p:nvPr/>
        </p:nvSpPr>
        <p:spPr bwMode="auto">
          <a:xfrm>
            <a:off x="4904201" y="3002498"/>
            <a:ext cx="1039399"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1600"/>
              </a:lnSpc>
            </a:pPr>
            <a:r>
              <a:rPr lang="en-US" sz="1400" b="1" dirty="0"/>
              <a:t>I-N PRs</a:t>
            </a:r>
            <a:r>
              <a:rPr lang="en-US" sz="1400" b="1" dirty="0">
                <a:sym typeface="Wingdings" panose="05000000000000000000" pitchFamily="2" charset="2"/>
              </a:rPr>
              <a:t>:</a:t>
            </a:r>
          </a:p>
          <a:p>
            <a:pPr algn="ctr" eaLnBrk="1" hangingPunct="1">
              <a:lnSpc>
                <a:spcPts val="1600"/>
              </a:lnSpc>
            </a:pPr>
            <a:r>
              <a:rPr lang="en-US" sz="1400" b="1" i="1" dirty="0">
                <a:sym typeface="Wingdings" panose="05000000000000000000" pitchFamily="2" charset="2"/>
              </a:rPr>
              <a:t>S-T VF</a:t>
            </a:r>
            <a:endParaRPr lang="en-US" sz="1400" b="1" i="1" dirty="0"/>
          </a:p>
        </p:txBody>
      </p:sp>
      <p:sp>
        <p:nvSpPr>
          <p:cNvPr id="19" name="TextBox 18">
            <a:extLst>
              <a:ext uri="{FF2B5EF4-FFF2-40B4-BE49-F238E27FC236}">
                <a16:creationId xmlns:a16="http://schemas.microsoft.com/office/drawing/2014/main" id="{B624E992-8B66-4FE2-8048-19C3E329E6DA}"/>
              </a:ext>
            </a:extLst>
          </p:cNvPr>
          <p:cNvSpPr txBox="1"/>
          <p:nvPr/>
        </p:nvSpPr>
        <p:spPr>
          <a:xfrm>
            <a:off x="276639" y="4671045"/>
            <a:ext cx="8610600" cy="954107"/>
          </a:xfrm>
          <a:prstGeom prst="rect">
            <a:avLst/>
          </a:prstGeom>
          <a:noFill/>
        </p:spPr>
        <p:txBody>
          <a:bodyPr wrap="square" rtlCol="0">
            <a:spAutoFit/>
          </a:bodyPr>
          <a:lstStyle/>
          <a:p>
            <a:r>
              <a:rPr lang="en-US" sz="1400" b="1" dirty="0">
                <a:solidFill>
                  <a:srgbClr val="0000FF"/>
                </a:solidFill>
              </a:rPr>
              <a:t>Putting it all together: </a:t>
            </a:r>
            <a:r>
              <a:rPr lang="en-US" sz="1400" dirty="0">
                <a:solidFill>
                  <a:srgbClr val="0000FF"/>
                </a:solidFill>
              </a:rPr>
              <a:t>The VF can be divided into four quadrants. Together, retinal topography and ONH structure dictate that each quadrants corresponds with a particular anatomic location on the ONH. This relationship is important to understand as it allows the clinician to determine whether VF changes correlate with structural changes in the ONH as detected via DFE and/or imaging technology. </a:t>
            </a:r>
          </a:p>
        </p:txBody>
      </p:sp>
      <p:sp>
        <p:nvSpPr>
          <p:cNvPr id="2" name="TextBox 1">
            <a:extLst>
              <a:ext uri="{FF2B5EF4-FFF2-40B4-BE49-F238E27FC236}">
                <a16:creationId xmlns:a16="http://schemas.microsoft.com/office/drawing/2014/main" id="{193A686A-634F-69F0-49B5-F2EA002953CE}"/>
              </a:ext>
            </a:extLst>
          </p:cNvPr>
          <p:cNvSpPr txBox="1"/>
          <p:nvPr/>
        </p:nvSpPr>
        <p:spPr>
          <a:xfrm>
            <a:off x="3303104" y="6379972"/>
            <a:ext cx="2544286" cy="276999"/>
          </a:xfrm>
          <a:prstGeom prst="rect">
            <a:avLst/>
          </a:prstGeom>
          <a:noFill/>
        </p:spPr>
        <p:txBody>
          <a:bodyPr wrap="none" rtlCol="0">
            <a:spAutoFit/>
          </a:bodyPr>
          <a:lstStyle/>
          <a:p>
            <a:pPr algn="ctr"/>
            <a:r>
              <a:rPr lang="en-US" sz="1200" i="1" dirty="0"/>
              <a:t>No question—proceed when ready</a:t>
            </a:r>
          </a:p>
        </p:txBody>
      </p:sp>
    </p:spTree>
    <p:extLst>
      <p:ext uri="{BB962C8B-B14F-4D97-AF65-F5344CB8AC3E}">
        <p14:creationId xmlns:p14="http://schemas.microsoft.com/office/powerpoint/2010/main" val="158939273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BFDE094-E63A-4328-9752-F46D95613832}" type="slidenum">
              <a:rPr lang="en-US" altLang="en-US" sz="1000" smtClean="0"/>
              <a:pPr>
                <a:spcBef>
                  <a:spcPct val="0"/>
                </a:spcBef>
                <a:buClrTx/>
                <a:buSzTx/>
                <a:buFontTx/>
                <a:buNone/>
              </a:pPr>
              <a:t>137</a:t>
            </a:fld>
            <a:endParaRPr lang="en-US" altLang="en-US" sz="1000"/>
          </a:p>
        </p:txBody>
      </p:sp>
      <p:sp>
        <p:nvSpPr>
          <p:cNvPr id="4115" name="TextBox 1"/>
          <p:cNvSpPr txBox="1">
            <a:spLocks noChangeArrowheads="1"/>
          </p:cNvSpPr>
          <p:nvPr/>
        </p:nvSpPr>
        <p:spPr bwMode="auto">
          <a:xfrm>
            <a:off x="533400" y="5400675"/>
            <a:ext cx="8097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i="1"/>
              <a:t>Here is a representation of the VF for each eye. Which is OD, and which OS?</a:t>
            </a:r>
          </a:p>
        </p:txBody>
      </p:sp>
      <p:sp>
        <p:nvSpPr>
          <p:cNvPr id="42" name="TextBox 41">
            <a:extLst>
              <a:ext uri="{FF2B5EF4-FFF2-40B4-BE49-F238E27FC236}">
                <a16:creationId xmlns:a16="http://schemas.microsoft.com/office/drawing/2014/main" id="{2D91ABC8-C75E-4324-9C0C-EE8D828EC94E}"/>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44" name="Rectangle 43">
            <a:extLst>
              <a:ext uri="{FF2B5EF4-FFF2-40B4-BE49-F238E27FC236}">
                <a16:creationId xmlns:a16="http://schemas.microsoft.com/office/drawing/2014/main" id="{F899FB01-399C-4402-A8B8-0413612DE585}"/>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Q</a:t>
            </a:r>
          </a:p>
        </p:txBody>
      </p:sp>
      <p:sp>
        <p:nvSpPr>
          <p:cNvPr id="5" name="Teardrop 4"/>
          <p:cNvSpPr/>
          <p:nvPr/>
        </p:nvSpPr>
        <p:spPr bwMode="auto">
          <a:xfrm rot="13681350">
            <a:off x="1323951" y="1815306"/>
            <a:ext cx="2909888" cy="3013075"/>
          </a:xfrm>
          <a:prstGeom prst="teardrop">
            <a:avLst>
              <a:gd name="adj" fmla="val 7502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1" name="Line 70"/>
          <p:cNvSpPr>
            <a:spLocks noChangeShapeType="1"/>
          </p:cNvSpPr>
          <p:nvPr/>
        </p:nvSpPr>
        <p:spPr bwMode="auto">
          <a:xfrm rot="10800000">
            <a:off x="2971800" y="26670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8" name="Straight Connector 7"/>
          <p:cNvCxnSpPr/>
          <p:nvPr/>
        </p:nvCxnSpPr>
        <p:spPr bwMode="auto">
          <a:xfrm flipH="1">
            <a:off x="2971799" y="1752600"/>
            <a:ext cx="3177" cy="309113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103" name="Line 58"/>
          <p:cNvSpPr>
            <a:spLocks noChangeShapeType="1"/>
          </p:cNvSpPr>
          <p:nvPr/>
        </p:nvSpPr>
        <p:spPr bwMode="auto">
          <a:xfrm flipV="1">
            <a:off x="2673350" y="3276600"/>
            <a:ext cx="15589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4" name="Line 62"/>
          <p:cNvSpPr>
            <a:spLocks noChangeShapeType="1"/>
          </p:cNvSpPr>
          <p:nvPr/>
        </p:nvSpPr>
        <p:spPr bwMode="auto">
          <a:xfrm>
            <a:off x="2971800" y="26670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Oval 3"/>
          <p:cNvSpPr/>
          <p:nvPr/>
        </p:nvSpPr>
        <p:spPr bwMode="auto">
          <a:xfrm>
            <a:off x="1600200" y="2133600"/>
            <a:ext cx="2362200" cy="2362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Oval 51"/>
          <p:cNvSpPr/>
          <p:nvPr/>
        </p:nvSpPr>
        <p:spPr bwMode="auto">
          <a:xfrm>
            <a:off x="1905000" y="2362200"/>
            <a:ext cx="1946275" cy="1828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Straight Connector 14"/>
          <p:cNvCxnSpPr/>
          <p:nvPr/>
        </p:nvCxnSpPr>
        <p:spPr bwMode="auto">
          <a:xfrm flipH="1" flipV="1">
            <a:off x="1371600" y="3266335"/>
            <a:ext cx="3030381" cy="10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11" name="Group 2"/>
          <p:cNvGrpSpPr>
            <a:grpSpLocks/>
          </p:cNvGrpSpPr>
          <p:nvPr/>
        </p:nvGrpSpPr>
        <p:grpSpPr bwMode="auto">
          <a:xfrm>
            <a:off x="2251075" y="2667000"/>
            <a:ext cx="1295400" cy="1219200"/>
            <a:chOff x="5029200" y="2667000"/>
            <a:chExt cx="1295400" cy="1219200"/>
          </a:xfrm>
        </p:grpSpPr>
        <p:sp>
          <p:nvSpPr>
            <p:cNvPr id="4134" name="Oval 54"/>
            <p:cNvSpPr>
              <a:spLocks noChangeArrowheads="1"/>
            </p:cNvSpPr>
            <p:nvPr/>
          </p:nvSpPr>
          <p:spPr bwMode="auto">
            <a:xfrm>
              <a:off x="5105400" y="2667000"/>
              <a:ext cx="1219200" cy="12192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135" name="Line 58"/>
            <p:cNvSpPr>
              <a:spLocks noChangeShapeType="1"/>
            </p:cNvSpPr>
            <p:nvPr/>
          </p:nvSpPr>
          <p:spPr bwMode="auto">
            <a:xfrm>
              <a:off x="5029200" y="3276600"/>
              <a:ext cx="1295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Oval 16"/>
            <p:cNvSpPr/>
            <p:nvPr/>
          </p:nvSpPr>
          <p:spPr>
            <a:xfrm>
              <a:off x="5448300" y="3036888"/>
              <a:ext cx="533400" cy="46831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5295900" y="2882900"/>
              <a:ext cx="838200" cy="838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8" name="Teardrop 27"/>
          <p:cNvSpPr/>
          <p:nvPr/>
        </p:nvSpPr>
        <p:spPr bwMode="auto">
          <a:xfrm rot="13516512">
            <a:off x="1456018" y="1981566"/>
            <a:ext cx="2667000" cy="2636838"/>
          </a:xfrm>
          <a:prstGeom prst="teardrop">
            <a:avLst>
              <a:gd name="adj" fmla="val 74166"/>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16" name="TextBox 2"/>
          <p:cNvSpPr txBox="1">
            <a:spLocks noChangeArrowheads="1"/>
          </p:cNvSpPr>
          <p:nvPr/>
        </p:nvSpPr>
        <p:spPr bwMode="auto">
          <a:xfrm>
            <a:off x="2795588" y="4876800"/>
            <a:ext cx="404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i="1" dirty="0"/>
              <a:t>?</a:t>
            </a:r>
          </a:p>
        </p:txBody>
      </p:sp>
      <p:sp>
        <p:nvSpPr>
          <p:cNvPr id="54" name="Oval 64"/>
          <p:cNvSpPr>
            <a:spLocks noChangeArrowheads="1"/>
          </p:cNvSpPr>
          <p:nvPr/>
        </p:nvSpPr>
        <p:spPr bwMode="auto">
          <a:xfrm>
            <a:off x="2479675" y="32004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9" name="Oval 78"/>
          <p:cNvSpPr/>
          <p:nvPr/>
        </p:nvSpPr>
        <p:spPr>
          <a:xfrm>
            <a:off x="942309" y="1719532"/>
            <a:ext cx="3431718" cy="315726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H="1">
            <a:off x="925049" y="3266335"/>
            <a:ext cx="75135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rot="10800000">
            <a:off x="4495801" y="1671022"/>
            <a:ext cx="3476932" cy="3157267"/>
            <a:chOff x="925049" y="1719532"/>
            <a:chExt cx="3476932" cy="3157267"/>
          </a:xfrm>
        </p:grpSpPr>
        <p:sp>
          <p:nvSpPr>
            <p:cNvPr id="112" name="Teardrop 111"/>
            <p:cNvSpPr/>
            <p:nvPr/>
          </p:nvSpPr>
          <p:spPr bwMode="auto">
            <a:xfrm rot="13681350">
              <a:off x="1323951" y="1815306"/>
              <a:ext cx="2909888" cy="3013075"/>
            </a:xfrm>
            <a:prstGeom prst="teardrop">
              <a:avLst>
                <a:gd name="adj" fmla="val 7502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 name="Line 70"/>
            <p:cNvSpPr>
              <a:spLocks noChangeShapeType="1"/>
            </p:cNvSpPr>
            <p:nvPr/>
          </p:nvSpPr>
          <p:spPr bwMode="auto">
            <a:xfrm rot="10800000">
              <a:off x="2971800" y="26670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14" name="Straight Connector 113"/>
            <p:cNvCxnSpPr/>
            <p:nvPr/>
          </p:nvCxnSpPr>
          <p:spPr bwMode="auto">
            <a:xfrm flipH="1">
              <a:off x="2971799" y="1752600"/>
              <a:ext cx="3177" cy="309113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Line 58"/>
            <p:cNvSpPr>
              <a:spLocks noChangeShapeType="1"/>
            </p:cNvSpPr>
            <p:nvPr/>
          </p:nvSpPr>
          <p:spPr bwMode="auto">
            <a:xfrm flipV="1">
              <a:off x="2673350" y="3276600"/>
              <a:ext cx="15589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 name="Line 62"/>
            <p:cNvSpPr>
              <a:spLocks noChangeShapeType="1"/>
            </p:cNvSpPr>
            <p:nvPr/>
          </p:nvSpPr>
          <p:spPr bwMode="auto">
            <a:xfrm>
              <a:off x="2971800" y="26670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 name="Oval 116"/>
            <p:cNvSpPr/>
            <p:nvPr/>
          </p:nvSpPr>
          <p:spPr bwMode="auto">
            <a:xfrm>
              <a:off x="1600200" y="2133600"/>
              <a:ext cx="2362200" cy="2362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 name="Oval 117"/>
            <p:cNvSpPr/>
            <p:nvPr/>
          </p:nvSpPr>
          <p:spPr bwMode="auto">
            <a:xfrm>
              <a:off x="1905000" y="2362200"/>
              <a:ext cx="1946275" cy="1828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9" name="Straight Connector 118"/>
            <p:cNvCxnSpPr/>
            <p:nvPr/>
          </p:nvCxnSpPr>
          <p:spPr bwMode="auto">
            <a:xfrm flipH="1" flipV="1">
              <a:off x="1371600" y="3266335"/>
              <a:ext cx="3030381" cy="10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0" name="Group 2"/>
            <p:cNvGrpSpPr>
              <a:grpSpLocks/>
            </p:cNvGrpSpPr>
            <p:nvPr/>
          </p:nvGrpSpPr>
          <p:grpSpPr bwMode="auto">
            <a:xfrm>
              <a:off x="2251075" y="2667000"/>
              <a:ext cx="1295400" cy="1219200"/>
              <a:chOff x="5029200" y="2667000"/>
              <a:chExt cx="1295400" cy="1219200"/>
            </a:xfrm>
          </p:grpSpPr>
          <p:sp>
            <p:nvSpPr>
              <p:cNvPr id="126" name="Oval 54"/>
              <p:cNvSpPr>
                <a:spLocks noChangeArrowheads="1"/>
              </p:cNvSpPr>
              <p:nvPr/>
            </p:nvSpPr>
            <p:spPr bwMode="auto">
              <a:xfrm>
                <a:off x="5105400" y="2667000"/>
                <a:ext cx="1219200" cy="12192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7" name="Line 58"/>
              <p:cNvSpPr>
                <a:spLocks noChangeShapeType="1"/>
              </p:cNvSpPr>
              <p:nvPr/>
            </p:nvSpPr>
            <p:spPr bwMode="auto">
              <a:xfrm>
                <a:off x="5029200" y="3276600"/>
                <a:ext cx="1295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 name="Oval 127"/>
              <p:cNvSpPr/>
              <p:nvPr/>
            </p:nvSpPr>
            <p:spPr>
              <a:xfrm>
                <a:off x="5448300" y="3036888"/>
                <a:ext cx="533400" cy="46831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 name="Oval 128"/>
              <p:cNvSpPr/>
              <p:nvPr/>
            </p:nvSpPr>
            <p:spPr>
              <a:xfrm>
                <a:off x="5295900" y="2882900"/>
                <a:ext cx="838200" cy="838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21" name="Teardrop 120"/>
            <p:cNvSpPr/>
            <p:nvPr/>
          </p:nvSpPr>
          <p:spPr bwMode="auto">
            <a:xfrm rot="13516512">
              <a:off x="1456018" y="1981566"/>
              <a:ext cx="2667000" cy="2636838"/>
            </a:xfrm>
            <a:prstGeom prst="teardrop">
              <a:avLst>
                <a:gd name="adj" fmla="val 74166"/>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 name="Oval 64"/>
            <p:cNvSpPr>
              <a:spLocks noChangeArrowheads="1"/>
            </p:cNvSpPr>
            <p:nvPr/>
          </p:nvSpPr>
          <p:spPr bwMode="auto">
            <a:xfrm>
              <a:off x="2479675" y="32004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4" name="Oval 123"/>
            <p:cNvSpPr/>
            <p:nvPr/>
          </p:nvSpPr>
          <p:spPr>
            <a:xfrm>
              <a:off x="942309" y="1719532"/>
              <a:ext cx="3431718" cy="315726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Connector 124"/>
            <p:cNvCxnSpPr/>
            <p:nvPr/>
          </p:nvCxnSpPr>
          <p:spPr>
            <a:xfrm flipH="1">
              <a:off x="925049" y="3266335"/>
              <a:ext cx="75135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0" name="TextBox 2"/>
          <p:cNvSpPr txBox="1">
            <a:spLocks noChangeArrowheads="1"/>
          </p:cNvSpPr>
          <p:nvPr/>
        </p:nvSpPr>
        <p:spPr bwMode="auto">
          <a:xfrm>
            <a:off x="5767388" y="4882008"/>
            <a:ext cx="404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i="1" dirty="0"/>
              <a:t>?</a:t>
            </a:r>
          </a:p>
        </p:txBody>
      </p:sp>
    </p:spTree>
    <p:extLst>
      <p:ext uri="{BB962C8B-B14F-4D97-AF65-F5344CB8AC3E}">
        <p14:creationId xmlns:p14="http://schemas.microsoft.com/office/powerpoint/2010/main" val="335274826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BFDE094-E63A-4328-9752-F46D95613832}" type="slidenum">
              <a:rPr lang="en-US" altLang="en-US" sz="1000" smtClean="0"/>
              <a:pPr>
                <a:spcBef>
                  <a:spcPct val="0"/>
                </a:spcBef>
                <a:buClrTx/>
                <a:buSzTx/>
                <a:buFontTx/>
                <a:buNone/>
              </a:pPr>
              <a:t>138</a:t>
            </a:fld>
            <a:endParaRPr lang="en-US" altLang="en-US" sz="1000"/>
          </a:p>
        </p:txBody>
      </p:sp>
      <p:sp>
        <p:nvSpPr>
          <p:cNvPr id="42" name="TextBox 41">
            <a:extLst>
              <a:ext uri="{FF2B5EF4-FFF2-40B4-BE49-F238E27FC236}">
                <a16:creationId xmlns:a16="http://schemas.microsoft.com/office/drawing/2014/main" id="{2D91ABC8-C75E-4324-9C0C-EE8D828EC94E}"/>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44" name="Rectangle 43">
            <a:extLst>
              <a:ext uri="{FF2B5EF4-FFF2-40B4-BE49-F238E27FC236}">
                <a16:creationId xmlns:a16="http://schemas.microsoft.com/office/drawing/2014/main" id="{F899FB01-399C-4402-A8B8-0413612DE585}"/>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A</a:t>
            </a:r>
          </a:p>
        </p:txBody>
      </p:sp>
      <p:sp>
        <p:nvSpPr>
          <p:cNvPr id="5" name="Teardrop 4"/>
          <p:cNvSpPr/>
          <p:nvPr/>
        </p:nvSpPr>
        <p:spPr bwMode="auto">
          <a:xfrm rot="13681350">
            <a:off x="1323951" y="1815306"/>
            <a:ext cx="2909888" cy="3013075"/>
          </a:xfrm>
          <a:prstGeom prst="teardrop">
            <a:avLst>
              <a:gd name="adj" fmla="val 7502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1" name="Line 70"/>
          <p:cNvSpPr>
            <a:spLocks noChangeShapeType="1"/>
          </p:cNvSpPr>
          <p:nvPr/>
        </p:nvSpPr>
        <p:spPr bwMode="auto">
          <a:xfrm rot="10800000">
            <a:off x="2971800" y="26670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8" name="Straight Connector 7"/>
          <p:cNvCxnSpPr/>
          <p:nvPr/>
        </p:nvCxnSpPr>
        <p:spPr bwMode="auto">
          <a:xfrm flipH="1">
            <a:off x="2971799" y="1752600"/>
            <a:ext cx="3177" cy="309113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103" name="Line 58"/>
          <p:cNvSpPr>
            <a:spLocks noChangeShapeType="1"/>
          </p:cNvSpPr>
          <p:nvPr/>
        </p:nvSpPr>
        <p:spPr bwMode="auto">
          <a:xfrm flipV="1">
            <a:off x="2673350" y="3276600"/>
            <a:ext cx="15589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4" name="Line 62"/>
          <p:cNvSpPr>
            <a:spLocks noChangeShapeType="1"/>
          </p:cNvSpPr>
          <p:nvPr/>
        </p:nvSpPr>
        <p:spPr bwMode="auto">
          <a:xfrm>
            <a:off x="2971800" y="26670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Oval 3"/>
          <p:cNvSpPr/>
          <p:nvPr/>
        </p:nvSpPr>
        <p:spPr bwMode="auto">
          <a:xfrm>
            <a:off x="1600200" y="2133600"/>
            <a:ext cx="2362200" cy="2362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Oval 51"/>
          <p:cNvSpPr/>
          <p:nvPr/>
        </p:nvSpPr>
        <p:spPr bwMode="auto">
          <a:xfrm>
            <a:off x="1905000" y="2362200"/>
            <a:ext cx="1946275" cy="1828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Straight Connector 14"/>
          <p:cNvCxnSpPr/>
          <p:nvPr/>
        </p:nvCxnSpPr>
        <p:spPr bwMode="auto">
          <a:xfrm flipH="1" flipV="1">
            <a:off x="1371600" y="3266335"/>
            <a:ext cx="3030381" cy="10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11" name="Group 2"/>
          <p:cNvGrpSpPr>
            <a:grpSpLocks/>
          </p:cNvGrpSpPr>
          <p:nvPr/>
        </p:nvGrpSpPr>
        <p:grpSpPr bwMode="auto">
          <a:xfrm>
            <a:off x="2251075" y="2667000"/>
            <a:ext cx="1295400" cy="1219200"/>
            <a:chOff x="5029200" y="2667000"/>
            <a:chExt cx="1295400" cy="1219200"/>
          </a:xfrm>
        </p:grpSpPr>
        <p:sp>
          <p:nvSpPr>
            <p:cNvPr id="4134" name="Oval 54"/>
            <p:cNvSpPr>
              <a:spLocks noChangeArrowheads="1"/>
            </p:cNvSpPr>
            <p:nvPr/>
          </p:nvSpPr>
          <p:spPr bwMode="auto">
            <a:xfrm>
              <a:off x="5105400" y="2667000"/>
              <a:ext cx="1219200" cy="12192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135" name="Line 58"/>
            <p:cNvSpPr>
              <a:spLocks noChangeShapeType="1"/>
            </p:cNvSpPr>
            <p:nvPr/>
          </p:nvSpPr>
          <p:spPr bwMode="auto">
            <a:xfrm>
              <a:off x="5029200" y="3276600"/>
              <a:ext cx="1295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Oval 16"/>
            <p:cNvSpPr/>
            <p:nvPr/>
          </p:nvSpPr>
          <p:spPr>
            <a:xfrm>
              <a:off x="5448300" y="3036888"/>
              <a:ext cx="533400" cy="46831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5295900" y="2882900"/>
              <a:ext cx="838200" cy="838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8" name="Teardrop 27"/>
          <p:cNvSpPr/>
          <p:nvPr/>
        </p:nvSpPr>
        <p:spPr bwMode="auto">
          <a:xfrm rot="13516512">
            <a:off x="1456018" y="1981566"/>
            <a:ext cx="2667000" cy="2636838"/>
          </a:xfrm>
          <a:prstGeom prst="teardrop">
            <a:avLst>
              <a:gd name="adj" fmla="val 74166"/>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Oval 64"/>
          <p:cNvSpPr>
            <a:spLocks noChangeArrowheads="1"/>
          </p:cNvSpPr>
          <p:nvPr/>
        </p:nvSpPr>
        <p:spPr bwMode="auto">
          <a:xfrm>
            <a:off x="2479675" y="32004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9" name="Oval 78"/>
          <p:cNvSpPr/>
          <p:nvPr/>
        </p:nvSpPr>
        <p:spPr>
          <a:xfrm>
            <a:off x="942309" y="1719532"/>
            <a:ext cx="3431718" cy="315726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H="1">
            <a:off x="925049" y="3266335"/>
            <a:ext cx="75135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rot="10800000">
            <a:off x="4495801" y="1671022"/>
            <a:ext cx="3476932" cy="3157267"/>
            <a:chOff x="925049" y="1719532"/>
            <a:chExt cx="3476932" cy="3157267"/>
          </a:xfrm>
        </p:grpSpPr>
        <p:sp>
          <p:nvSpPr>
            <p:cNvPr id="112" name="Teardrop 111"/>
            <p:cNvSpPr/>
            <p:nvPr/>
          </p:nvSpPr>
          <p:spPr bwMode="auto">
            <a:xfrm rot="13681350">
              <a:off x="1323951" y="1815306"/>
              <a:ext cx="2909888" cy="3013075"/>
            </a:xfrm>
            <a:prstGeom prst="teardrop">
              <a:avLst>
                <a:gd name="adj" fmla="val 7502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 name="Line 70"/>
            <p:cNvSpPr>
              <a:spLocks noChangeShapeType="1"/>
            </p:cNvSpPr>
            <p:nvPr/>
          </p:nvSpPr>
          <p:spPr bwMode="auto">
            <a:xfrm rot="10800000">
              <a:off x="2971800" y="26670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14" name="Straight Connector 113"/>
            <p:cNvCxnSpPr/>
            <p:nvPr/>
          </p:nvCxnSpPr>
          <p:spPr bwMode="auto">
            <a:xfrm flipH="1">
              <a:off x="2971799" y="1752600"/>
              <a:ext cx="3177" cy="309113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Line 58"/>
            <p:cNvSpPr>
              <a:spLocks noChangeShapeType="1"/>
            </p:cNvSpPr>
            <p:nvPr/>
          </p:nvSpPr>
          <p:spPr bwMode="auto">
            <a:xfrm flipV="1">
              <a:off x="2673350" y="3276600"/>
              <a:ext cx="15589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 name="Line 62"/>
            <p:cNvSpPr>
              <a:spLocks noChangeShapeType="1"/>
            </p:cNvSpPr>
            <p:nvPr/>
          </p:nvSpPr>
          <p:spPr bwMode="auto">
            <a:xfrm>
              <a:off x="2971800" y="26670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 name="Oval 116"/>
            <p:cNvSpPr/>
            <p:nvPr/>
          </p:nvSpPr>
          <p:spPr bwMode="auto">
            <a:xfrm>
              <a:off x="1600200" y="2133600"/>
              <a:ext cx="2362200" cy="2362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 name="Oval 117"/>
            <p:cNvSpPr/>
            <p:nvPr/>
          </p:nvSpPr>
          <p:spPr bwMode="auto">
            <a:xfrm>
              <a:off x="1905000" y="2362200"/>
              <a:ext cx="1946275" cy="1828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9" name="Straight Connector 118"/>
            <p:cNvCxnSpPr/>
            <p:nvPr/>
          </p:nvCxnSpPr>
          <p:spPr bwMode="auto">
            <a:xfrm flipH="1" flipV="1">
              <a:off x="1371600" y="3266335"/>
              <a:ext cx="3030381" cy="10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0" name="Group 2"/>
            <p:cNvGrpSpPr>
              <a:grpSpLocks/>
            </p:cNvGrpSpPr>
            <p:nvPr/>
          </p:nvGrpSpPr>
          <p:grpSpPr bwMode="auto">
            <a:xfrm>
              <a:off x="2251075" y="2667000"/>
              <a:ext cx="1295400" cy="1219200"/>
              <a:chOff x="5029200" y="2667000"/>
              <a:chExt cx="1295400" cy="1219200"/>
            </a:xfrm>
          </p:grpSpPr>
          <p:sp>
            <p:nvSpPr>
              <p:cNvPr id="126" name="Oval 54"/>
              <p:cNvSpPr>
                <a:spLocks noChangeArrowheads="1"/>
              </p:cNvSpPr>
              <p:nvPr/>
            </p:nvSpPr>
            <p:spPr bwMode="auto">
              <a:xfrm>
                <a:off x="5105400" y="2667000"/>
                <a:ext cx="1219200" cy="12192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7" name="Line 58"/>
              <p:cNvSpPr>
                <a:spLocks noChangeShapeType="1"/>
              </p:cNvSpPr>
              <p:nvPr/>
            </p:nvSpPr>
            <p:spPr bwMode="auto">
              <a:xfrm>
                <a:off x="5029200" y="3276600"/>
                <a:ext cx="1295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 name="Oval 127"/>
              <p:cNvSpPr/>
              <p:nvPr/>
            </p:nvSpPr>
            <p:spPr>
              <a:xfrm>
                <a:off x="5448300" y="3036888"/>
                <a:ext cx="533400" cy="46831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 name="Oval 128"/>
              <p:cNvSpPr/>
              <p:nvPr/>
            </p:nvSpPr>
            <p:spPr>
              <a:xfrm>
                <a:off x="5295900" y="2882900"/>
                <a:ext cx="838200" cy="838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21" name="Teardrop 120"/>
            <p:cNvSpPr/>
            <p:nvPr/>
          </p:nvSpPr>
          <p:spPr bwMode="auto">
            <a:xfrm rot="13516512">
              <a:off x="1456018" y="1981566"/>
              <a:ext cx="2667000" cy="2636838"/>
            </a:xfrm>
            <a:prstGeom prst="teardrop">
              <a:avLst>
                <a:gd name="adj" fmla="val 74166"/>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 name="Oval 64"/>
            <p:cNvSpPr>
              <a:spLocks noChangeArrowheads="1"/>
            </p:cNvSpPr>
            <p:nvPr/>
          </p:nvSpPr>
          <p:spPr bwMode="auto">
            <a:xfrm>
              <a:off x="2479675" y="32004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4" name="Oval 123"/>
            <p:cNvSpPr/>
            <p:nvPr/>
          </p:nvSpPr>
          <p:spPr>
            <a:xfrm>
              <a:off x="942309" y="1719532"/>
              <a:ext cx="3431718" cy="315726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Connector 124"/>
            <p:cNvCxnSpPr/>
            <p:nvPr/>
          </p:nvCxnSpPr>
          <p:spPr>
            <a:xfrm flipH="1">
              <a:off x="925049" y="3266335"/>
              <a:ext cx="75135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TextBox 2"/>
          <p:cNvSpPr txBox="1">
            <a:spLocks noChangeArrowheads="1"/>
          </p:cNvSpPr>
          <p:nvPr/>
        </p:nvSpPr>
        <p:spPr bwMode="auto">
          <a:xfrm>
            <a:off x="2667000" y="4876800"/>
            <a:ext cx="628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t>OS</a:t>
            </a:r>
          </a:p>
        </p:txBody>
      </p:sp>
      <p:sp>
        <p:nvSpPr>
          <p:cNvPr id="45" name="TextBox 52"/>
          <p:cNvSpPr txBox="1">
            <a:spLocks noChangeArrowheads="1"/>
          </p:cNvSpPr>
          <p:nvPr/>
        </p:nvSpPr>
        <p:spPr bwMode="auto">
          <a:xfrm>
            <a:off x="5638800" y="4876800"/>
            <a:ext cx="6461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OD</a:t>
            </a:r>
          </a:p>
        </p:txBody>
      </p:sp>
      <p:sp>
        <p:nvSpPr>
          <p:cNvPr id="46" name="TextBox 1"/>
          <p:cNvSpPr txBox="1">
            <a:spLocks noChangeArrowheads="1"/>
          </p:cNvSpPr>
          <p:nvPr/>
        </p:nvSpPr>
        <p:spPr bwMode="auto">
          <a:xfrm>
            <a:off x="533400" y="5400675"/>
            <a:ext cx="80978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i="1"/>
              <a:t>Here is a representation of the VF for each eye. Which is OD, and which OS?</a:t>
            </a:r>
          </a:p>
          <a:p>
            <a:pPr eaLnBrk="1" hangingPunct="1"/>
            <a:r>
              <a:rPr lang="en-US" altLang="en-US"/>
              <a:t>Remember, VFs are </a:t>
            </a:r>
            <a:r>
              <a:rPr lang="en-US" altLang="en-US" b="1"/>
              <a:t>not</a:t>
            </a:r>
            <a:r>
              <a:rPr lang="en-US" altLang="en-US"/>
              <a:t> drawn as if the pt is looking at you; they’re drawn as if </a:t>
            </a:r>
            <a:r>
              <a:rPr lang="en-US" altLang="en-US" b="1"/>
              <a:t>you</a:t>
            </a:r>
            <a:r>
              <a:rPr lang="en-US" altLang="en-US"/>
              <a:t> are the pt!</a:t>
            </a:r>
          </a:p>
        </p:txBody>
      </p:sp>
    </p:spTree>
    <p:extLst>
      <p:ext uri="{BB962C8B-B14F-4D97-AF65-F5344CB8AC3E}">
        <p14:creationId xmlns:p14="http://schemas.microsoft.com/office/powerpoint/2010/main" val="49449576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BFDE094-E63A-4328-9752-F46D95613832}" type="slidenum">
              <a:rPr lang="en-US" altLang="en-US" sz="1000" smtClean="0"/>
              <a:pPr>
                <a:spcBef>
                  <a:spcPct val="0"/>
                </a:spcBef>
                <a:buClrTx/>
                <a:buSzTx/>
                <a:buFontTx/>
                <a:buNone/>
              </a:pPr>
              <a:t>139</a:t>
            </a:fld>
            <a:endParaRPr lang="en-US" altLang="en-US" sz="1000"/>
          </a:p>
        </p:txBody>
      </p:sp>
      <p:sp>
        <p:nvSpPr>
          <p:cNvPr id="42" name="TextBox 41">
            <a:extLst>
              <a:ext uri="{FF2B5EF4-FFF2-40B4-BE49-F238E27FC236}">
                <a16:creationId xmlns:a16="http://schemas.microsoft.com/office/drawing/2014/main" id="{2D91ABC8-C75E-4324-9C0C-EE8D828EC94E}"/>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44" name="Rectangle 43">
            <a:extLst>
              <a:ext uri="{FF2B5EF4-FFF2-40B4-BE49-F238E27FC236}">
                <a16:creationId xmlns:a16="http://schemas.microsoft.com/office/drawing/2014/main" id="{F899FB01-399C-4402-A8B8-0413612DE585}"/>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Q</a:t>
            </a:r>
          </a:p>
        </p:txBody>
      </p:sp>
      <p:sp>
        <p:nvSpPr>
          <p:cNvPr id="5" name="Teardrop 4"/>
          <p:cNvSpPr/>
          <p:nvPr/>
        </p:nvSpPr>
        <p:spPr bwMode="auto">
          <a:xfrm rot="13681350">
            <a:off x="1323951" y="1815306"/>
            <a:ext cx="2909888" cy="3013075"/>
          </a:xfrm>
          <a:prstGeom prst="teardrop">
            <a:avLst>
              <a:gd name="adj" fmla="val 7502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1" name="Line 70"/>
          <p:cNvSpPr>
            <a:spLocks noChangeShapeType="1"/>
          </p:cNvSpPr>
          <p:nvPr/>
        </p:nvSpPr>
        <p:spPr bwMode="auto">
          <a:xfrm rot="10800000">
            <a:off x="2971800" y="26670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8" name="Straight Connector 7"/>
          <p:cNvCxnSpPr/>
          <p:nvPr/>
        </p:nvCxnSpPr>
        <p:spPr bwMode="auto">
          <a:xfrm flipH="1">
            <a:off x="2971799" y="1752600"/>
            <a:ext cx="3177" cy="309113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103" name="Line 58"/>
          <p:cNvSpPr>
            <a:spLocks noChangeShapeType="1"/>
          </p:cNvSpPr>
          <p:nvPr/>
        </p:nvSpPr>
        <p:spPr bwMode="auto">
          <a:xfrm flipV="1">
            <a:off x="2673350" y="3276600"/>
            <a:ext cx="15589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4" name="Line 62"/>
          <p:cNvSpPr>
            <a:spLocks noChangeShapeType="1"/>
          </p:cNvSpPr>
          <p:nvPr/>
        </p:nvSpPr>
        <p:spPr bwMode="auto">
          <a:xfrm>
            <a:off x="2971800" y="26670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Oval 3"/>
          <p:cNvSpPr/>
          <p:nvPr/>
        </p:nvSpPr>
        <p:spPr bwMode="auto">
          <a:xfrm>
            <a:off x="1600200" y="2133600"/>
            <a:ext cx="2362200" cy="2362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Oval 51"/>
          <p:cNvSpPr/>
          <p:nvPr/>
        </p:nvSpPr>
        <p:spPr bwMode="auto">
          <a:xfrm>
            <a:off x="1905000" y="2362200"/>
            <a:ext cx="1946275" cy="1828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Straight Connector 14"/>
          <p:cNvCxnSpPr/>
          <p:nvPr/>
        </p:nvCxnSpPr>
        <p:spPr bwMode="auto">
          <a:xfrm flipH="1" flipV="1">
            <a:off x="1371600" y="3266335"/>
            <a:ext cx="3030381" cy="10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11" name="Group 2"/>
          <p:cNvGrpSpPr>
            <a:grpSpLocks/>
          </p:cNvGrpSpPr>
          <p:nvPr/>
        </p:nvGrpSpPr>
        <p:grpSpPr bwMode="auto">
          <a:xfrm>
            <a:off x="2251075" y="2667000"/>
            <a:ext cx="1295400" cy="1219200"/>
            <a:chOff x="5029200" y="2667000"/>
            <a:chExt cx="1295400" cy="1219200"/>
          </a:xfrm>
        </p:grpSpPr>
        <p:sp>
          <p:nvSpPr>
            <p:cNvPr id="4134" name="Oval 54"/>
            <p:cNvSpPr>
              <a:spLocks noChangeArrowheads="1"/>
            </p:cNvSpPr>
            <p:nvPr/>
          </p:nvSpPr>
          <p:spPr bwMode="auto">
            <a:xfrm>
              <a:off x="5105400" y="2667000"/>
              <a:ext cx="1219200" cy="12192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135" name="Line 58"/>
            <p:cNvSpPr>
              <a:spLocks noChangeShapeType="1"/>
            </p:cNvSpPr>
            <p:nvPr/>
          </p:nvSpPr>
          <p:spPr bwMode="auto">
            <a:xfrm>
              <a:off x="5029200" y="3276600"/>
              <a:ext cx="1295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Oval 16"/>
            <p:cNvSpPr/>
            <p:nvPr/>
          </p:nvSpPr>
          <p:spPr>
            <a:xfrm>
              <a:off x="5448300" y="3036888"/>
              <a:ext cx="533400" cy="46831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5295900" y="2882900"/>
              <a:ext cx="838200" cy="838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8" name="Teardrop 27"/>
          <p:cNvSpPr/>
          <p:nvPr/>
        </p:nvSpPr>
        <p:spPr bwMode="auto">
          <a:xfrm rot="13516512">
            <a:off x="1456018" y="1981566"/>
            <a:ext cx="2667000" cy="2636838"/>
          </a:xfrm>
          <a:prstGeom prst="teardrop">
            <a:avLst>
              <a:gd name="adj" fmla="val 74166"/>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Oval 64"/>
          <p:cNvSpPr>
            <a:spLocks noChangeArrowheads="1"/>
          </p:cNvSpPr>
          <p:nvPr/>
        </p:nvSpPr>
        <p:spPr bwMode="auto">
          <a:xfrm>
            <a:off x="2479675" y="32004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9" name="Oval 78"/>
          <p:cNvSpPr/>
          <p:nvPr/>
        </p:nvSpPr>
        <p:spPr>
          <a:xfrm>
            <a:off x="942309" y="1719532"/>
            <a:ext cx="3431718" cy="315726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H="1">
            <a:off x="925049" y="3266335"/>
            <a:ext cx="75135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rot="10800000">
            <a:off x="4495801" y="1671022"/>
            <a:ext cx="3476932" cy="3157267"/>
            <a:chOff x="925049" y="1719532"/>
            <a:chExt cx="3476932" cy="3157267"/>
          </a:xfrm>
        </p:grpSpPr>
        <p:sp>
          <p:nvSpPr>
            <p:cNvPr id="112" name="Teardrop 111"/>
            <p:cNvSpPr/>
            <p:nvPr/>
          </p:nvSpPr>
          <p:spPr bwMode="auto">
            <a:xfrm rot="13681350">
              <a:off x="1323951" y="1815306"/>
              <a:ext cx="2909888" cy="3013075"/>
            </a:xfrm>
            <a:prstGeom prst="teardrop">
              <a:avLst>
                <a:gd name="adj" fmla="val 7502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 name="Line 70"/>
            <p:cNvSpPr>
              <a:spLocks noChangeShapeType="1"/>
            </p:cNvSpPr>
            <p:nvPr/>
          </p:nvSpPr>
          <p:spPr bwMode="auto">
            <a:xfrm rot="10800000">
              <a:off x="2971800" y="26670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14" name="Straight Connector 113"/>
            <p:cNvCxnSpPr/>
            <p:nvPr/>
          </p:nvCxnSpPr>
          <p:spPr bwMode="auto">
            <a:xfrm flipH="1">
              <a:off x="2971799" y="1752600"/>
              <a:ext cx="3177" cy="309113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Line 58"/>
            <p:cNvSpPr>
              <a:spLocks noChangeShapeType="1"/>
            </p:cNvSpPr>
            <p:nvPr/>
          </p:nvSpPr>
          <p:spPr bwMode="auto">
            <a:xfrm flipV="1">
              <a:off x="2673350" y="3276600"/>
              <a:ext cx="15589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 name="Line 62"/>
            <p:cNvSpPr>
              <a:spLocks noChangeShapeType="1"/>
            </p:cNvSpPr>
            <p:nvPr/>
          </p:nvSpPr>
          <p:spPr bwMode="auto">
            <a:xfrm>
              <a:off x="2971800" y="26670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 name="Oval 116"/>
            <p:cNvSpPr/>
            <p:nvPr/>
          </p:nvSpPr>
          <p:spPr bwMode="auto">
            <a:xfrm>
              <a:off x="1600200" y="2133600"/>
              <a:ext cx="2362200" cy="2362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 name="Oval 117"/>
            <p:cNvSpPr/>
            <p:nvPr/>
          </p:nvSpPr>
          <p:spPr bwMode="auto">
            <a:xfrm>
              <a:off x="1905000" y="2362200"/>
              <a:ext cx="1946275" cy="1828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9" name="Straight Connector 118"/>
            <p:cNvCxnSpPr/>
            <p:nvPr/>
          </p:nvCxnSpPr>
          <p:spPr bwMode="auto">
            <a:xfrm flipH="1" flipV="1">
              <a:off x="1371600" y="3266335"/>
              <a:ext cx="3030381" cy="10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0" name="Group 2"/>
            <p:cNvGrpSpPr>
              <a:grpSpLocks/>
            </p:cNvGrpSpPr>
            <p:nvPr/>
          </p:nvGrpSpPr>
          <p:grpSpPr bwMode="auto">
            <a:xfrm>
              <a:off x="2251075" y="2667000"/>
              <a:ext cx="1295400" cy="1219200"/>
              <a:chOff x="5029200" y="2667000"/>
              <a:chExt cx="1295400" cy="1219200"/>
            </a:xfrm>
          </p:grpSpPr>
          <p:sp>
            <p:nvSpPr>
              <p:cNvPr id="126" name="Oval 54"/>
              <p:cNvSpPr>
                <a:spLocks noChangeArrowheads="1"/>
              </p:cNvSpPr>
              <p:nvPr/>
            </p:nvSpPr>
            <p:spPr bwMode="auto">
              <a:xfrm>
                <a:off x="5105400" y="2667000"/>
                <a:ext cx="1219200" cy="12192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7" name="Line 58"/>
              <p:cNvSpPr>
                <a:spLocks noChangeShapeType="1"/>
              </p:cNvSpPr>
              <p:nvPr/>
            </p:nvSpPr>
            <p:spPr bwMode="auto">
              <a:xfrm>
                <a:off x="5029200" y="3276600"/>
                <a:ext cx="1295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 name="Oval 127"/>
              <p:cNvSpPr/>
              <p:nvPr/>
            </p:nvSpPr>
            <p:spPr>
              <a:xfrm>
                <a:off x="5448300" y="3036888"/>
                <a:ext cx="533400" cy="46831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 name="Oval 128"/>
              <p:cNvSpPr/>
              <p:nvPr/>
            </p:nvSpPr>
            <p:spPr>
              <a:xfrm>
                <a:off x="5295900" y="2882900"/>
                <a:ext cx="838200" cy="838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21" name="Teardrop 120"/>
            <p:cNvSpPr/>
            <p:nvPr/>
          </p:nvSpPr>
          <p:spPr bwMode="auto">
            <a:xfrm rot="13516512">
              <a:off x="1456018" y="1981566"/>
              <a:ext cx="2667000" cy="2636838"/>
            </a:xfrm>
            <a:prstGeom prst="teardrop">
              <a:avLst>
                <a:gd name="adj" fmla="val 74166"/>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 name="Oval 64"/>
            <p:cNvSpPr>
              <a:spLocks noChangeArrowheads="1"/>
            </p:cNvSpPr>
            <p:nvPr/>
          </p:nvSpPr>
          <p:spPr bwMode="auto">
            <a:xfrm>
              <a:off x="2479675" y="32004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4" name="Oval 123"/>
            <p:cNvSpPr/>
            <p:nvPr/>
          </p:nvSpPr>
          <p:spPr>
            <a:xfrm>
              <a:off x="942309" y="1719532"/>
              <a:ext cx="3431718" cy="315726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Connector 124"/>
            <p:cNvCxnSpPr/>
            <p:nvPr/>
          </p:nvCxnSpPr>
          <p:spPr>
            <a:xfrm flipH="1">
              <a:off x="925049" y="3266335"/>
              <a:ext cx="75135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TextBox 2"/>
          <p:cNvSpPr txBox="1">
            <a:spLocks noChangeArrowheads="1"/>
          </p:cNvSpPr>
          <p:nvPr/>
        </p:nvSpPr>
        <p:spPr bwMode="auto">
          <a:xfrm>
            <a:off x="2667000" y="4876800"/>
            <a:ext cx="628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t>OS</a:t>
            </a:r>
          </a:p>
        </p:txBody>
      </p:sp>
      <p:sp>
        <p:nvSpPr>
          <p:cNvPr id="45" name="TextBox 52"/>
          <p:cNvSpPr txBox="1">
            <a:spLocks noChangeArrowheads="1"/>
          </p:cNvSpPr>
          <p:nvPr/>
        </p:nvSpPr>
        <p:spPr bwMode="auto">
          <a:xfrm>
            <a:off x="5638800" y="4876800"/>
            <a:ext cx="6461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OD</a:t>
            </a:r>
          </a:p>
        </p:txBody>
      </p:sp>
      <p:sp>
        <p:nvSpPr>
          <p:cNvPr id="47" name="TextBox 1"/>
          <p:cNvSpPr txBox="1">
            <a:spLocks noChangeArrowheads="1"/>
          </p:cNvSpPr>
          <p:nvPr/>
        </p:nvSpPr>
        <p:spPr bwMode="auto">
          <a:xfrm>
            <a:off x="533400" y="5400675"/>
            <a:ext cx="8097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i="1"/>
              <a:t>Measured in degrees from fixation, how far does the normal VF extend superiorly, inferiorly, nasally and temporally?</a:t>
            </a:r>
          </a:p>
          <a:p>
            <a:pPr eaLnBrk="1" hangingPunct="1"/>
            <a:r>
              <a:rPr lang="en-US" altLang="en-US"/>
              <a:t>(Don’t get too fixated on these specific numbers--different sources will give slightly different values.)</a:t>
            </a:r>
          </a:p>
        </p:txBody>
      </p:sp>
      <p:sp>
        <p:nvSpPr>
          <p:cNvPr id="48" name="Up Arrow 47"/>
          <p:cNvSpPr/>
          <p:nvPr/>
        </p:nvSpPr>
        <p:spPr>
          <a:xfrm>
            <a:off x="2678113" y="1828800"/>
            <a:ext cx="598487" cy="1416050"/>
          </a:xfrm>
          <a:prstGeom prst="up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chemeClr val="tx1"/>
              </a:solidFill>
            </a:endParaRPr>
          </a:p>
        </p:txBody>
      </p:sp>
      <p:sp>
        <p:nvSpPr>
          <p:cNvPr id="49" name="Up Arrow 48"/>
          <p:cNvSpPr/>
          <p:nvPr/>
        </p:nvSpPr>
        <p:spPr>
          <a:xfrm rot="10800000">
            <a:off x="2667000" y="3286125"/>
            <a:ext cx="598488" cy="1514475"/>
          </a:xfrm>
          <a:prstGeom prst="up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chemeClr val="tx1"/>
              </a:solidFill>
            </a:endParaRPr>
          </a:p>
        </p:txBody>
      </p:sp>
      <p:sp>
        <p:nvSpPr>
          <p:cNvPr id="50" name="Up Arrow 49"/>
          <p:cNvSpPr/>
          <p:nvPr/>
        </p:nvSpPr>
        <p:spPr>
          <a:xfrm rot="5400000">
            <a:off x="3338513" y="2609850"/>
            <a:ext cx="598487" cy="1331913"/>
          </a:xfrm>
          <a:prstGeom prst="up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chemeClr val="tx1"/>
              </a:solidFill>
            </a:endParaRPr>
          </a:p>
        </p:txBody>
      </p:sp>
      <p:sp>
        <p:nvSpPr>
          <p:cNvPr id="51" name="Up Arrow 50"/>
          <p:cNvSpPr/>
          <p:nvPr/>
        </p:nvSpPr>
        <p:spPr>
          <a:xfrm rot="16200000">
            <a:off x="1644650" y="2282825"/>
            <a:ext cx="598488" cy="1976438"/>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chemeClr val="tx1"/>
              </a:solidFill>
            </a:endParaRPr>
          </a:p>
        </p:txBody>
      </p:sp>
      <p:sp>
        <p:nvSpPr>
          <p:cNvPr id="53" name="Up Arrow 52"/>
          <p:cNvSpPr/>
          <p:nvPr/>
        </p:nvSpPr>
        <p:spPr>
          <a:xfrm>
            <a:off x="5649913" y="1828800"/>
            <a:ext cx="598487" cy="1416050"/>
          </a:xfrm>
          <a:prstGeom prst="up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chemeClr val="tx1"/>
              </a:solidFill>
            </a:endParaRPr>
          </a:p>
        </p:txBody>
      </p:sp>
      <p:sp>
        <p:nvSpPr>
          <p:cNvPr id="55" name="Up Arrow 54"/>
          <p:cNvSpPr/>
          <p:nvPr/>
        </p:nvSpPr>
        <p:spPr>
          <a:xfrm rot="10800000">
            <a:off x="5638800" y="3286125"/>
            <a:ext cx="598488" cy="1514475"/>
          </a:xfrm>
          <a:prstGeom prst="up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chemeClr val="tx1"/>
              </a:solidFill>
            </a:endParaRPr>
          </a:p>
        </p:txBody>
      </p:sp>
      <p:sp>
        <p:nvSpPr>
          <p:cNvPr id="56" name="Up Arrow 55"/>
          <p:cNvSpPr/>
          <p:nvPr/>
        </p:nvSpPr>
        <p:spPr>
          <a:xfrm rot="16200000">
            <a:off x="4938713" y="2609850"/>
            <a:ext cx="598487" cy="1331913"/>
          </a:xfrm>
          <a:prstGeom prst="up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chemeClr val="tx1"/>
              </a:solidFill>
            </a:endParaRPr>
          </a:p>
        </p:txBody>
      </p:sp>
      <p:sp>
        <p:nvSpPr>
          <p:cNvPr id="57" name="Up Arrow 56"/>
          <p:cNvSpPr/>
          <p:nvPr/>
        </p:nvSpPr>
        <p:spPr>
          <a:xfrm rot="5400000">
            <a:off x="6637338" y="2282825"/>
            <a:ext cx="598488" cy="1976437"/>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chemeClr val="tx1"/>
              </a:solidFill>
            </a:endParaRPr>
          </a:p>
        </p:txBody>
      </p:sp>
      <p:sp>
        <p:nvSpPr>
          <p:cNvPr id="58" name="TextBox 9"/>
          <p:cNvSpPr txBox="1">
            <a:spLocks noChangeArrowheads="1"/>
          </p:cNvSpPr>
          <p:nvPr/>
        </p:nvSpPr>
        <p:spPr bwMode="auto">
          <a:xfrm>
            <a:off x="1647509" y="3101975"/>
            <a:ext cx="2936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i="1" dirty="0"/>
              <a:t>?</a:t>
            </a:r>
            <a:endParaRPr lang="en-US" altLang="en-US" sz="1400" b="1" i="1" baseline="30000" dirty="0"/>
          </a:p>
        </p:txBody>
      </p:sp>
      <p:sp>
        <p:nvSpPr>
          <p:cNvPr id="59" name="TextBox 79"/>
          <p:cNvSpPr txBox="1">
            <a:spLocks noChangeArrowheads="1"/>
          </p:cNvSpPr>
          <p:nvPr/>
        </p:nvSpPr>
        <p:spPr bwMode="auto">
          <a:xfrm>
            <a:off x="6997384" y="3124200"/>
            <a:ext cx="2936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i="1" dirty="0"/>
              <a:t>?</a:t>
            </a:r>
            <a:endParaRPr lang="en-US" altLang="en-US" sz="1400" b="1" i="1" baseline="30000" dirty="0"/>
          </a:p>
        </p:txBody>
      </p:sp>
      <p:sp>
        <p:nvSpPr>
          <p:cNvPr id="60" name="TextBox 80"/>
          <p:cNvSpPr txBox="1">
            <a:spLocks noChangeArrowheads="1"/>
          </p:cNvSpPr>
          <p:nvPr/>
        </p:nvSpPr>
        <p:spPr bwMode="auto">
          <a:xfrm>
            <a:off x="3366291" y="3124200"/>
            <a:ext cx="2936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i="1" dirty="0"/>
              <a:t>?</a:t>
            </a:r>
            <a:endParaRPr lang="en-US" altLang="en-US" sz="1400" b="1" i="1" baseline="30000" dirty="0"/>
          </a:p>
        </p:txBody>
      </p:sp>
      <p:sp>
        <p:nvSpPr>
          <p:cNvPr id="61" name="TextBox 81"/>
          <p:cNvSpPr txBox="1">
            <a:spLocks noChangeArrowheads="1"/>
          </p:cNvSpPr>
          <p:nvPr/>
        </p:nvSpPr>
        <p:spPr bwMode="auto">
          <a:xfrm>
            <a:off x="5233191" y="3124200"/>
            <a:ext cx="2936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i="1" dirty="0"/>
              <a:t>?</a:t>
            </a:r>
            <a:endParaRPr lang="en-US" altLang="en-US" sz="1400" b="1" i="1" baseline="30000" dirty="0"/>
          </a:p>
        </p:txBody>
      </p:sp>
      <p:sp>
        <p:nvSpPr>
          <p:cNvPr id="62" name="TextBox 82"/>
          <p:cNvSpPr txBox="1">
            <a:spLocks noChangeArrowheads="1"/>
          </p:cNvSpPr>
          <p:nvPr/>
        </p:nvSpPr>
        <p:spPr bwMode="auto">
          <a:xfrm>
            <a:off x="2824953" y="2362200"/>
            <a:ext cx="2936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i="1" dirty="0"/>
              <a:t>?</a:t>
            </a:r>
            <a:endParaRPr lang="en-US" altLang="en-US" sz="1400" b="1" i="1" baseline="30000" dirty="0"/>
          </a:p>
        </p:txBody>
      </p:sp>
      <p:sp>
        <p:nvSpPr>
          <p:cNvPr id="63" name="TextBox 83"/>
          <p:cNvSpPr txBox="1">
            <a:spLocks noChangeArrowheads="1"/>
          </p:cNvSpPr>
          <p:nvPr/>
        </p:nvSpPr>
        <p:spPr bwMode="auto">
          <a:xfrm>
            <a:off x="5803103" y="2362200"/>
            <a:ext cx="2936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i="1" dirty="0"/>
              <a:t>?</a:t>
            </a:r>
            <a:endParaRPr lang="en-US" altLang="en-US" sz="1400" b="1" i="1" baseline="30000" dirty="0"/>
          </a:p>
        </p:txBody>
      </p:sp>
      <p:sp>
        <p:nvSpPr>
          <p:cNvPr id="64" name="TextBox 84"/>
          <p:cNvSpPr txBox="1">
            <a:spLocks noChangeArrowheads="1"/>
          </p:cNvSpPr>
          <p:nvPr/>
        </p:nvSpPr>
        <p:spPr bwMode="auto">
          <a:xfrm>
            <a:off x="2824953" y="3883025"/>
            <a:ext cx="2936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i="1" dirty="0"/>
              <a:t>?</a:t>
            </a:r>
            <a:endParaRPr lang="en-US" altLang="en-US" sz="1400" b="1" i="1" baseline="30000" dirty="0"/>
          </a:p>
        </p:txBody>
      </p:sp>
      <p:sp>
        <p:nvSpPr>
          <p:cNvPr id="65" name="TextBox 85"/>
          <p:cNvSpPr txBox="1">
            <a:spLocks noChangeArrowheads="1"/>
          </p:cNvSpPr>
          <p:nvPr/>
        </p:nvSpPr>
        <p:spPr bwMode="auto">
          <a:xfrm>
            <a:off x="5803103" y="3883025"/>
            <a:ext cx="2936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i="1" dirty="0"/>
              <a:t>?</a:t>
            </a:r>
            <a:endParaRPr lang="en-US" altLang="en-US" sz="1400" b="1" i="1" baseline="30000" dirty="0"/>
          </a:p>
        </p:txBody>
      </p:sp>
    </p:spTree>
    <p:extLst>
      <p:ext uri="{BB962C8B-B14F-4D97-AF65-F5344CB8AC3E}">
        <p14:creationId xmlns:p14="http://schemas.microsoft.com/office/powerpoint/2010/main" val="1968770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1" name="Text Box 4"/>
          <p:cNvSpPr txBox="1">
            <a:spLocks noChangeArrowheads="1"/>
          </p:cNvSpPr>
          <p:nvPr/>
        </p:nvSpPr>
        <p:spPr bwMode="auto">
          <a:xfrm>
            <a:off x="762000" y="2643188"/>
            <a:ext cx="969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solidFill>
                  <a:schemeClr val="bg1">
                    <a:lumMod val="75000"/>
                  </a:schemeClr>
                </a:solidFill>
              </a:rPr>
              <a:t>IOP =</a:t>
            </a:r>
          </a:p>
        </p:txBody>
      </p:sp>
      <p:sp>
        <p:nvSpPr>
          <p:cNvPr id="10252" name="Text Box 5"/>
          <p:cNvSpPr txBox="1">
            <a:spLocks noChangeArrowheads="1"/>
          </p:cNvSpPr>
          <p:nvPr/>
        </p:nvSpPr>
        <p:spPr bwMode="auto">
          <a:xfrm>
            <a:off x="1652588" y="2484438"/>
            <a:ext cx="42656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dirty="0">
                <a:solidFill>
                  <a:schemeClr val="bg1">
                    <a:lumMod val="75000"/>
                  </a:schemeClr>
                </a:solidFill>
              </a:rPr>
              <a:t>Aqueous Formation Rate (</a:t>
            </a:r>
            <a:r>
              <a:rPr lang="en-US" altLang="en-US" sz="2000" b="1" dirty="0">
                <a:solidFill>
                  <a:schemeClr val="bg1">
                    <a:lumMod val="75000"/>
                  </a:schemeClr>
                </a:solidFill>
                <a:latin typeface="Symbol" panose="05050102010706020507" pitchFamily="18" charset="2"/>
              </a:rPr>
              <a:t>m</a:t>
            </a:r>
            <a:r>
              <a:rPr lang="en-US" altLang="en-US" sz="2000" b="1" dirty="0">
                <a:solidFill>
                  <a:schemeClr val="bg1">
                    <a:lumMod val="75000"/>
                  </a:schemeClr>
                </a:solidFill>
              </a:rPr>
              <a:t>L/min)</a:t>
            </a:r>
          </a:p>
          <a:p>
            <a:pPr algn="ctr" eaLnBrk="1" hangingPunct="1">
              <a:lnSpc>
                <a:spcPct val="120000"/>
              </a:lnSpc>
              <a:spcBef>
                <a:spcPct val="0"/>
              </a:spcBef>
              <a:buClrTx/>
              <a:buSzTx/>
              <a:buFontTx/>
              <a:buNone/>
            </a:pPr>
            <a:r>
              <a:rPr lang="en-US" altLang="en-US" sz="2000" b="1" dirty="0">
                <a:solidFill>
                  <a:schemeClr val="bg1">
                    <a:lumMod val="75000"/>
                  </a:schemeClr>
                </a:solidFill>
              </a:rPr>
              <a:t>Outflow Facility (</a:t>
            </a:r>
            <a:r>
              <a:rPr lang="en-US" altLang="en-US" sz="2000" b="1" dirty="0">
                <a:solidFill>
                  <a:schemeClr val="bg1">
                    <a:lumMod val="75000"/>
                  </a:schemeClr>
                </a:solidFill>
                <a:latin typeface="Symbol" panose="05050102010706020507" pitchFamily="18" charset="2"/>
              </a:rPr>
              <a:t>m</a:t>
            </a:r>
            <a:r>
              <a:rPr lang="en-US" altLang="en-US" sz="2000" b="1" dirty="0">
                <a:solidFill>
                  <a:schemeClr val="bg1">
                    <a:lumMod val="75000"/>
                  </a:schemeClr>
                </a:solidFill>
              </a:rPr>
              <a:t>L/min/</a:t>
            </a:r>
            <a:r>
              <a:rPr lang="en-US" altLang="en-US" sz="2000" b="1" i="1" dirty="0">
                <a:solidFill>
                  <a:schemeClr val="bg1">
                    <a:lumMod val="75000"/>
                  </a:schemeClr>
                </a:solidFill>
              </a:rPr>
              <a:t>mmHg</a:t>
            </a:r>
            <a:r>
              <a:rPr lang="en-US" altLang="en-US" sz="2000" b="1" dirty="0">
                <a:solidFill>
                  <a:schemeClr val="bg1">
                    <a:lumMod val="75000"/>
                  </a:schemeClr>
                </a:solidFill>
              </a:rPr>
              <a:t>)</a:t>
            </a:r>
          </a:p>
        </p:txBody>
      </p:sp>
      <p:sp>
        <p:nvSpPr>
          <p:cNvPr id="10253" name="Text Box 6"/>
          <p:cNvSpPr txBox="1">
            <a:spLocks noChangeArrowheads="1"/>
          </p:cNvSpPr>
          <p:nvPr/>
        </p:nvSpPr>
        <p:spPr bwMode="auto">
          <a:xfrm>
            <a:off x="5802313" y="2643188"/>
            <a:ext cx="36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dirty="0">
                <a:solidFill>
                  <a:schemeClr val="bg1">
                    <a:lumMod val="75000"/>
                  </a:schemeClr>
                </a:solidFill>
              </a:rPr>
              <a:t>+</a:t>
            </a:r>
            <a:endParaRPr lang="en-US" altLang="en-US" sz="2000" dirty="0">
              <a:solidFill>
                <a:schemeClr val="bg1">
                  <a:lumMod val="75000"/>
                </a:schemeClr>
              </a:solidFill>
            </a:endParaRPr>
          </a:p>
        </p:txBody>
      </p:sp>
      <p:sp>
        <p:nvSpPr>
          <p:cNvPr id="10254" name="Text Box 7"/>
          <p:cNvSpPr txBox="1">
            <a:spLocks noChangeArrowheads="1"/>
          </p:cNvSpPr>
          <p:nvPr/>
        </p:nvSpPr>
        <p:spPr bwMode="auto">
          <a:xfrm>
            <a:off x="6032500" y="2544763"/>
            <a:ext cx="23717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dirty="0">
                <a:solidFill>
                  <a:schemeClr val="accent1"/>
                </a:solidFill>
              </a:rPr>
              <a:t>Episcleral Venous</a:t>
            </a:r>
          </a:p>
          <a:p>
            <a:pPr algn="ctr" eaLnBrk="1" hangingPunct="1">
              <a:lnSpc>
                <a:spcPct val="90000"/>
              </a:lnSpc>
              <a:spcBef>
                <a:spcPct val="0"/>
              </a:spcBef>
              <a:buClrTx/>
              <a:buSzTx/>
              <a:buFontTx/>
              <a:buNone/>
            </a:pPr>
            <a:r>
              <a:rPr lang="en-US" altLang="en-US" sz="2000" b="1" dirty="0">
                <a:solidFill>
                  <a:schemeClr val="accent1"/>
                </a:solidFill>
              </a:rPr>
              <a:t>Pressure </a:t>
            </a:r>
            <a:r>
              <a:rPr lang="en-US" altLang="en-US" sz="2000" b="1" dirty="0">
                <a:solidFill>
                  <a:schemeClr val="bg1">
                    <a:lumMod val="75000"/>
                  </a:schemeClr>
                </a:solidFill>
              </a:rPr>
              <a:t>(</a:t>
            </a:r>
            <a:r>
              <a:rPr lang="en-US" altLang="en-US" sz="2000" b="1" i="1" dirty="0">
                <a:solidFill>
                  <a:schemeClr val="bg1">
                    <a:lumMod val="75000"/>
                  </a:schemeClr>
                </a:solidFill>
              </a:rPr>
              <a:t>mmHg</a:t>
            </a:r>
            <a:r>
              <a:rPr lang="en-US" altLang="en-US" sz="2000" b="1" dirty="0">
                <a:solidFill>
                  <a:schemeClr val="bg1">
                    <a:lumMod val="75000"/>
                  </a:schemeClr>
                </a:solidFill>
              </a:rPr>
              <a:t>)</a:t>
            </a:r>
          </a:p>
        </p:txBody>
      </p:sp>
      <p:sp>
        <p:nvSpPr>
          <p:cNvPr id="10243" name="Text Box 8"/>
          <p:cNvSpPr txBox="1">
            <a:spLocks noChangeArrowheads="1"/>
          </p:cNvSpPr>
          <p:nvPr/>
        </p:nvSpPr>
        <p:spPr bwMode="auto">
          <a:xfrm>
            <a:off x="364333" y="1143000"/>
            <a:ext cx="8456609" cy="83099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a:solidFill>
                  <a:schemeClr val="bg1">
                    <a:lumMod val="65000"/>
                  </a:schemeClr>
                </a:solidFill>
              </a:rPr>
              <a:t>Fill in the IOP equation below. What is its eponymous name?</a:t>
            </a:r>
          </a:p>
          <a:p>
            <a:pPr algn="ctr" eaLnBrk="1" hangingPunct="1">
              <a:spcBef>
                <a:spcPct val="0"/>
              </a:spcBef>
              <a:buClrTx/>
              <a:buSzTx/>
              <a:buFontTx/>
              <a:buNone/>
            </a:pPr>
            <a:r>
              <a:rPr lang="en-US" altLang="en-US" sz="2400">
                <a:solidFill>
                  <a:schemeClr val="bg1">
                    <a:lumMod val="65000"/>
                  </a:schemeClr>
                </a:solidFill>
              </a:rPr>
              <a:t>The </a:t>
            </a:r>
            <a:r>
              <a:rPr lang="en-US" altLang="en-US" sz="2400" b="1">
                <a:solidFill>
                  <a:schemeClr val="bg1">
                    <a:lumMod val="65000"/>
                  </a:schemeClr>
                </a:solidFill>
              </a:rPr>
              <a:t>Goldmann equation</a:t>
            </a:r>
          </a:p>
        </p:txBody>
      </p:sp>
      <p:sp>
        <p:nvSpPr>
          <p:cNvPr id="10244" name="Line 9"/>
          <p:cNvSpPr>
            <a:spLocks noChangeShapeType="1"/>
          </p:cNvSpPr>
          <p:nvPr/>
        </p:nvSpPr>
        <p:spPr bwMode="auto">
          <a:xfrm>
            <a:off x="1752600" y="2932113"/>
            <a:ext cx="4038600" cy="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0245" name="Line 10"/>
          <p:cNvSpPr>
            <a:spLocks noChangeShapeType="1"/>
          </p:cNvSpPr>
          <p:nvPr/>
        </p:nvSpPr>
        <p:spPr bwMode="auto">
          <a:xfrm flipH="1">
            <a:off x="4876800" y="2627313"/>
            <a:ext cx="990600" cy="22860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0246" name="Line 11"/>
          <p:cNvSpPr>
            <a:spLocks noChangeShapeType="1"/>
          </p:cNvSpPr>
          <p:nvPr/>
        </p:nvSpPr>
        <p:spPr bwMode="auto">
          <a:xfrm flipH="1">
            <a:off x="3810000" y="3008313"/>
            <a:ext cx="990600" cy="22860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0247" name="Text Box 14"/>
          <p:cNvSpPr txBox="1">
            <a:spLocks noChangeArrowheads="1"/>
          </p:cNvSpPr>
          <p:nvPr/>
        </p:nvSpPr>
        <p:spPr bwMode="auto">
          <a:xfrm>
            <a:off x="1793875" y="4057650"/>
            <a:ext cx="5611813" cy="33972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1800" b="1" i="1">
                <a:solidFill>
                  <a:schemeClr val="bg1">
                    <a:lumMod val="65000"/>
                  </a:schemeClr>
                </a:solidFill>
              </a:rPr>
              <a:t>Note how the </a:t>
            </a:r>
            <a:r>
              <a:rPr lang="en-US" altLang="en-US" sz="1800" b="1">
                <a:solidFill>
                  <a:schemeClr val="bg1">
                    <a:lumMod val="65000"/>
                  </a:schemeClr>
                </a:solidFill>
                <a:latin typeface="Symbol" panose="05050102010706020507" pitchFamily="18" charset="2"/>
              </a:rPr>
              <a:t>m</a:t>
            </a:r>
            <a:r>
              <a:rPr lang="en-US" altLang="en-US" sz="1800" b="1">
                <a:solidFill>
                  <a:schemeClr val="bg1">
                    <a:lumMod val="65000"/>
                  </a:schemeClr>
                </a:solidFill>
              </a:rPr>
              <a:t>L/min </a:t>
            </a:r>
            <a:r>
              <a:rPr lang="en-US" altLang="en-US" sz="1800" b="1" i="1">
                <a:solidFill>
                  <a:schemeClr val="bg1">
                    <a:lumMod val="65000"/>
                  </a:schemeClr>
                </a:solidFill>
              </a:rPr>
              <a:t>cancel, leaving IOP in </a:t>
            </a:r>
            <a:r>
              <a:rPr lang="en-US" altLang="en-US" sz="1800" b="1">
                <a:solidFill>
                  <a:schemeClr val="bg1">
                    <a:lumMod val="65000"/>
                  </a:schemeClr>
                </a:solidFill>
              </a:rPr>
              <a:t>mmHg</a:t>
            </a:r>
          </a:p>
        </p:txBody>
      </p:sp>
      <p:sp>
        <p:nvSpPr>
          <p:cNvPr id="10249"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12087BF8-5DF1-4105-A46B-AAED5C63839D}" type="slidenum">
              <a:rPr lang="en-US" altLang="en-US" sz="1000"/>
              <a:pPr algn="r" eaLnBrk="1" hangingPunct="1">
                <a:spcBef>
                  <a:spcPct val="0"/>
                </a:spcBef>
                <a:buClrTx/>
                <a:buSzTx/>
                <a:buFontTx/>
                <a:buNone/>
              </a:pPr>
              <a:t>14</a:t>
            </a:fld>
            <a:endParaRPr lang="en-US" altLang="en-US" sz="1000"/>
          </a:p>
        </p:txBody>
      </p:sp>
      <p:sp>
        <p:nvSpPr>
          <p:cNvPr id="2" name="TextBox 1"/>
          <p:cNvSpPr txBox="1"/>
          <p:nvPr/>
        </p:nvSpPr>
        <p:spPr>
          <a:xfrm>
            <a:off x="152400" y="3886200"/>
            <a:ext cx="8839200" cy="2031325"/>
          </a:xfrm>
          <a:prstGeom prst="rect">
            <a:avLst/>
          </a:prstGeom>
          <a:solidFill>
            <a:schemeClr val="accent1">
              <a:lumMod val="60000"/>
              <a:lumOff val="40000"/>
            </a:schemeClr>
          </a:solidFill>
        </p:spPr>
        <p:txBody>
          <a:bodyPr>
            <a:spAutoFit/>
          </a:bodyPr>
          <a:lstStyle/>
          <a:p>
            <a:pPr eaLnBrk="1" hangingPunct="1">
              <a:defRPr/>
            </a:pPr>
            <a:r>
              <a:rPr lang="en-US" sz="1400" b="1" dirty="0">
                <a:solidFill>
                  <a:srgbClr val="0000FF"/>
                </a:solidFill>
                <a:latin typeface="Arial" charset="0"/>
              </a:rPr>
              <a:t>Episcleral venous pressure</a:t>
            </a:r>
            <a:r>
              <a:rPr lang="en-US" sz="1400" dirty="0">
                <a:solidFill>
                  <a:srgbClr val="0000FF"/>
                </a:solidFill>
                <a:latin typeface="Arial" charset="0"/>
              </a:rPr>
              <a:t> (EVP) normally measures about  8-12  mmHg (</a:t>
            </a:r>
            <a:r>
              <a:rPr lang="en-US" sz="1400" dirty="0" err="1">
                <a:solidFill>
                  <a:srgbClr val="0000FF"/>
                </a:solidFill>
                <a:latin typeface="Arial" charset="0"/>
              </a:rPr>
              <a:t>ie</a:t>
            </a:r>
            <a:r>
              <a:rPr lang="en-US" sz="1400" dirty="0">
                <a:solidFill>
                  <a:srgbClr val="0000FF"/>
                </a:solidFill>
                <a:latin typeface="Arial" charset="0"/>
              </a:rPr>
              <a:t>, the same as central venous pressure) in an upright pt. </a:t>
            </a:r>
            <a:r>
              <a:rPr lang="en-US" sz="1400" dirty="0">
                <a:solidFill>
                  <a:schemeClr val="accent1">
                    <a:lumMod val="60000"/>
                    <a:lumOff val="40000"/>
                  </a:schemeClr>
                </a:solidFill>
                <a:latin typeface="Arial" charset="0"/>
              </a:rPr>
              <a:t>Looking at the </a:t>
            </a:r>
            <a:r>
              <a:rPr lang="en-US" sz="1400" dirty="0" err="1">
                <a:solidFill>
                  <a:schemeClr val="accent1">
                    <a:lumMod val="60000"/>
                    <a:lumOff val="40000"/>
                  </a:schemeClr>
                </a:solidFill>
                <a:latin typeface="Arial" charset="0"/>
              </a:rPr>
              <a:t>Goldmann</a:t>
            </a:r>
            <a:r>
              <a:rPr lang="en-US" sz="1400" dirty="0">
                <a:solidFill>
                  <a:schemeClr val="accent1">
                    <a:lumMod val="60000"/>
                    <a:lumOff val="40000"/>
                  </a:schemeClr>
                </a:solidFill>
                <a:latin typeface="Arial" charset="0"/>
              </a:rPr>
              <a:t> equation, you can see that, mathematically, it suggests EVP provides a baseline ‘floor’ value for IOP. That is, even if aqueous formation ceased (which would take the first term in the </a:t>
            </a:r>
            <a:r>
              <a:rPr lang="en-US" sz="1400" dirty="0" err="1">
                <a:solidFill>
                  <a:schemeClr val="accent1">
                    <a:lumMod val="60000"/>
                    <a:lumOff val="40000"/>
                  </a:schemeClr>
                </a:solidFill>
                <a:latin typeface="Arial" charset="0"/>
              </a:rPr>
              <a:t>Goldmann</a:t>
            </a:r>
            <a:r>
              <a:rPr lang="en-US" sz="1400" dirty="0">
                <a:solidFill>
                  <a:schemeClr val="accent1">
                    <a:lumMod val="60000"/>
                    <a:lumOff val="40000"/>
                  </a:schemeClr>
                </a:solidFill>
                <a:latin typeface="Arial" charset="0"/>
              </a:rPr>
              <a:t> equation down to zero), IOP should not fall below EVP; rather, it should be equal to zero plus whatever EVP was at the moment. Further, the </a:t>
            </a:r>
            <a:r>
              <a:rPr lang="en-US" sz="1400" dirty="0" err="1">
                <a:solidFill>
                  <a:schemeClr val="accent1">
                    <a:lumMod val="60000"/>
                    <a:lumOff val="40000"/>
                  </a:schemeClr>
                </a:solidFill>
                <a:latin typeface="Arial" charset="0"/>
              </a:rPr>
              <a:t>Goldmann</a:t>
            </a:r>
            <a:r>
              <a:rPr lang="en-US" sz="1400" dirty="0">
                <a:solidFill>
                  <a:schemeClr val="accent1">
                    <a:lumMod val="60000"/>
                    <a:lumOff val="40000"/>
                  </a:schemeClr>
                </a:solidFill>
                <a:latin typeface="Arial" charset="0"/>
              </a:rPr>
              <a:t> equation predicts that IOP should vary on a 1-to-1 basis with EVP—that is, each mmHg change in EVP should result in a mmHg change in IOP. However, none of these extrapolations hold up to empirical scrutiny. The point being, </a:t>
            </a:r>
            <a:r>
              <a:rPr lang="en-US" sz="1400" i="1" dirty="0">
                <a:solidFill>
                  <a:schemeClr val="accent1">
                    <a:lumMod val="60000"/>
                    <a:lumOff val="40000"/>
                  </a:schemeClr>
                </a:solidFill>
                <a:latin typeface="Arial" charset="0"/>
              </a:rPr>
              <a:t>the </a:t>
            </a:r>
            <a:r>
              <a:rPr lang="en-US" sz="1400" i="1" dirty="0" err="1">
                <a:solidFill>
                  <a:schemeClr val="accent1">
                    <a:lumMod val="60000"/>
                    <a:lumOff val="40000"/>
                  </a:schemeClr>
                </a:solidFill>
                <a:latin typeface="Arial" charset="0"/>
              </a:rPr>
              <a:t>Goldmann</a:t>
            </a:r>
            <a:r>
              <a:rPr lang="en-US" sz="1400" i="1" dirty="0">
                <a:solidFill>
                  <a:schemeClr val="accent1">
                    <a:lumMod val="60000"/>
                    <a:lumOff val="40000"/>
                  </a:schemeClr>
                </a:solidFill>
                <a:latin typeface="Arial" charset="0"/>
              </a:rPr>
              <a:t> equation is a simplified, idealized model of IOP determination that does not account for all the real-world factors that influence IOP.</a:t>
            </a:r>
          </a:p>
        </p:txBody>
      </p:sp>
      <p:sp>
        <p:nvSpPr>
          <p:cNvPr id="15" name="TextBox 14">
            <a:extLst>
              <a:ext uri="{FF2B5EF4-FFF2-40B4-BE49-F238E27FC236}">
                <a16:creationId xmlns:a16="http://schemas.microsoft.com/office/drawing/2014/main" id="{B95B70AD-7547-47A0-B5DD-5F9DE5B36FB2}"/>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
        <p:nvSpPr>
          <p:cNvPr id="3" name="Oval 2">
            <a:extLst>
              <a:ext uri="{FF2B5EF4-FFF2-40B4-BE49-F238E27FC236}">
                <a16:creationId xmlns:a16="http://schemas.microsoft.com/office/drawing/2014/main" id="{D7EE7DAB-4A84-43C6-B886-BDFA1DCC69AD}"/>
              </a:ext>
            </a:extLst>
          </p:cNvPr>
          <p:cNvSpPr/>
          <p:nvPr/>
        </p:nvSpPr>
        <p:spPr>
          <a:xfrm>
            <a:off x="5791200" y="2286000"/>
            <a:ext cx="2819400" cy="11414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E4A7E7C-7E9D-6853-4165-35E0564A9030}"/>
              </a:ext>
            </a:extLst>
          </p:cNvPr>
          <p:cNvSpPr/>
          <p:nvPr/>
        </p:nvSpPr>
        <p:spPr>
          <a:xfrm>
            <a:off x="5143500" y="3950142"/>
            <a:ext cx="457200" cy="206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 to #</a:t>
            </a:r>
          </a:p>
        </p:txBody>
      </p:sp>
    </p:spTree>
    <p:extLst>
      <p:ext uri="{BB962C8B-B14F-4D97-AF65-F5344CB8AC3E}">
        <p14:creationId xmlns:p14="http://schemas.microsoft.com/office/powerpoint/2010/main" val="191454803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BFDE094-E63A-4328-9752-F46D95613832}" type="slidenum">
              <a:rPr lang="en-US" altLang="en-US" sz="1000" smtClean="0"/>
              <a:pPr>
                <a:spcBef>
                  <a:spcPct val="0"/>
                </a:spcBef>
                <a:buClrTx/>
                <a:buSzTx/>
                <a:buFontTx/>
                <a:buNone/>
              </a:pPr>
              <a:t>140</a:t>
            </a:fld>
            <a:endParaRPr lang="en-US" altLang="en-US" sz="1000"/>
          </a:p>
        </p:txBody>
      </p:sp>
      <p:sp>
        <p:nvSpPr>
          <p:cNvPr id="42" name="TextBox 41">
            <a:extLst>
              <a:ext uri="{FF2B5EF4-FFF2-40B4-BE49-F238E27FC236}">
                <a16:creationId xmlns:a16="http://schemas.microsoft.com/office/drawing/2014/main" id="{2D91ABC8-C75E-4324-9C0C-EE8D828EC94E}"/>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44" name="Rectangle 43">
            <a:extLst>
              <a:ext uri="{FF2B5EF4-FFF2-40B4-BE49-F238E27FC236}">
                <a16:creationId xmlns:a16="http://schemas.microsoft.com/office/drawing/2014/main" id="{F899FB01-399C-4402-A8B8-0413612DE585}"/>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A</a:t>
            </a:r>
          </a:p>
        </p:txBody>
      </p:sp>
      <p:sp>
        <p:nvSpPr>
          <p:cNvPr id="5" name="Teardrop 4"/>
          <p:cNvSpPr/>
          <p:nvPr/>
        </p:nvSpPr>
        <p:spPr bwMode="auto">
          <a:xfrm rot="13681350">
            <a:off x="1323951" y="1815306"/>
            <a:ext cx="2909888" cy="3013075"/>
          </a:xfrm>
          <a:prstGeom prst="teardrop">
            <a:avLst>
              <a:gd name="adj" fmla="val 7502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1" name="Line 70"/>
          <p:cNvSpPr>
            <a:spLocks noChangeShapeType="1"/>
          </p:cNvSpPr>
          <p:nvPr/>
        </p:nvSpPr>
        <p:spPr bwMode="auto">
          <a:xfrm rot="10800000">
            <a:off x="2971800" y="26670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8" name="Straight Connector 7"/>
          <p:cNvCxnSpPr/>
          <p:nvPr/>
        </p:nvCxnSpPr>
        <p:spPr bwMode="auto">
          <a:xfrm flipH="1">
            <a:off x="2971799" y="1752600"/>
            <a:ext cx="3177" cy="309113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103" name="Line 58"/>
          <p:cNvSpPr>
            <a:spLocks noChangeShapeType="1"/>
          </p:cNvSpPr>
          <p:nvPr/>
        </p:nvSpPr>
        <p:spPr bwMode="auto">
          <a:xfrm flipV="1">
            <a:off x="2673350" y="3276600"/>
            <a:ext cx="15589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4" name="Line 62"/>
          <p:cNvSpPr>
            <a:spLocks noChangeShapeType="1"/>
          </p:cNvSpPr>
          <p:nvPr/>
        </p:nvSpPr>
        <p:spPr bwMode="auto">
          <a:xfrm>
            <a:off x="2971800" y="26670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Oval 3"/>
          <p:cNvSpPr/>
          <p:nvPr/>
        </p:nvSpPr>
        <p:spPr bwMode="auto">
          <a:xfrm>
            <a:off x="1600200" y="2133600"/>
            <a:ext cx="2362200" cy="2362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Oval 51"/>
          <p:cNvSpPr/>
          <p:nvPr/>
        </p:nvSpPr>
        <p:spPr bwMode="auto">
          <a:xfrm>
            <a:off x="1905000" y="2362200"/>
            <a:ext cx="1946275" cy="1828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Straight Connector 14"/>
          <p:cNvCxnSpPr/>
          <p:nvPr/>
        </p:nvCxnSpPr>
        <p:spPr bwMode="auto">
          <a:xfrm flipH="1" flipV="1">
            <a:off x="1371600" y="3266335"/>
            <a:ext cx="3030381" cy="10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11" name="Group 2"/>
          <p:cNvGrpSpPr>
            <a:grpSpLocks/>
          </p:cNvGrpSpPr>
          <p:nvPr/>
        </p:nvGrpSpPr>
        <p:grpSpPr bwMode="auto">
          <a:xfrm>
            <a:off x="2251075" y="2667000"/>
            <a:ext cx="1295400" cy="1219200"/>
            <a:chOff x="5029200" y="2667000"/>
            <a:chExt cx="1295400" cy="1219200"/>
          </a:xfrm>
        </p:grpSpPr>
        <p:sp>
          <p:nvSpPr>
            <p:cNvPr id="4134" name="Oval 54"/>
            <p:cNvSpPr>
              <a:spLocks noChangeArrowheads="1"/>
            </p:cNvSpPr>
            <p:nvPr/>
          </p:nvSpPr>
          <p:spPr bwMode="auto">
            <a:xfrm>
              <a:off x="5105400" y="2667000"/>
              <a:ext cx="1219200" cy="12192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135" name="Line 58"/>
            <p:cNvSpPr>
              <a:spLocks noChangeShapeType="1"/>
            </p:cNvSpPr>
            <p:nvPr/>
          </p:nvSpPr>
          <p:spPr bwMode="auto">
            <a:xfrm>
              <a:off x="5029200" y="3276600"/>
              <a:ext cx="1295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Oval 16"/>
            <p:cNvSpPr/>
            <p:nvPr/>
          </p:nvSpPr>
          <p:spPr>
            <a:xfrm>
              <a:off x="5448300" y="3036888"/>
              <a:ext cx="533400" cy="46831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5295900" y="2882900"/>
              <a:ext cx="838200" cy="838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8" name="Teardrop 27"/>
          <p:cNvSpPr/>
          <p:nvPr/>
        </p:nvSpPr>
        <p:spPr bwMode="auto">
          <a:xfrm rot="13516512">
            <a:off x="1456018" y="1981566"/>
            <a:ext cx="2667000" cy="2636838"/>
          </a:xfrm>
          <a:prstGeom prst="teardrop">
            <a:avLst>
              <a:gd name="adj" fmla="val 74166"/>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Oval 64"/>
          <p:cNvSpPr>
            <a:spLocks noChangeArrowheads="1"/>
          </p:cNvSpPr>
          <p:nvPr/>
        </p:nvSpPr>
        <p:spPr bwMode="auto">
          <a:xfrm>
            <a:off x="2479675" y="32004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9" name="Oval 78"/>
          <p:cNvSpPr/>
          <p:nvPr/>
        </p:nvSpPr>
        <p:spPr>
          <a:xfrm>
            <a:off x="942309" y="1719532"/>
            <a:ext cx="3431718" cy="315726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H="1">
            <a:off x="925049" y="3266335"/>
            <a:ext cx="75135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Teardrop 111"/>
          <p:cNvSpPr/>
          <p:nvPr/>
        </p:nvSpPr>
        <p:spPr bwMode="auto">
          <a:xfrm rot="2881350">
            <a:off x="4663943" y="1719440"/>
            <a:ext cx="2909888" cy="3013075"/>
          </a:xfrm>
          <a:prstGeom prst="teardrop">
            <a:avLst>
              <a:gd name="adj" fmla="val 7502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 name="Line 70"/>
          <p:cNvSpPr>
            <a:spLocks noChangeShapeType="1"/>
          </p:cNvSpPr>
          <p:nvPr/>
        </p:nvSpPr>
        <p:spPr bwMode="auto">
          <a:xfrm>
            <a:off x="5925982" y="2585421"/>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14" name="Straight Connector 113"/>
          <p:cNvCxnSpPr/>
          <p:nvPr/>
        </p:nvCxnSpPr>
        <p:spPr bwMode="auto">
          <a:xfrm rot="10800000" flipH="1">
            <a:off x="5922806" y="1704088"/>
            <a:ext cx="3177" cy="309113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Line 58"/>
          <p:cNvSpPr>
            <a:spLocks noChangeShapeType="1"/>
          </p:cNvSpPr>
          <p:nvPr/>
        </p:nvSpPr>
        <p:spPr bwMode="auto">
          <a:xfrm rot="10800000" flipV="1">
            <a:off x="4665507" y="3271221"/>
            <a:ext cx="15589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 name="Line 62"/>
          <p:cNvSpPr>
            <a:spLocks noChangeShapeType="1"/>
          </p:cNvSpPr>
          <p:nvPr/>
        </p:nvSpPr>
        <p:spPr bwMode="auto">
          <a:xfrm rot="10800000">
            <a:off x="5925982" y="2585421"/>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 name="Oval 116"/>
          <p:cNvSpPr/>
          <p:nvPr/>
        </p:nvSpPr>
        <p:spPr bwMode="auto">
          <a:xfrm rot="10800000">
            <a:off x="4935382" y="2052021"/>
            <a:ext cx="2362200" cy="2362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 name="Oval 117"/>
          <p:cNvSpPr/>
          <p:nvPr/>
        </p:nvSpPr>
        <p:spPr bwMode="auto">
          <a:xfrm rot="10800000">
            <a:off x="5046507" y="2356821"/>
            <a:ext cx="1946275" cy="1828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9" name="Straight Connector 118"/>
          <p:cNvCxnSpPr/>
          <p:nvPr/>
        </p:nvCxnSpPr>
        <p:spPr bwMode="auto">
          <a:xfrm rot="10800000" flipH="1" flipV="1">
            <a:off x="4495801" y="3271220"/>
            <a:ext cx="3030381" cy="10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0" name="Group 2"/>
          <p:cNvGrpSpPr>
            <a:grpSpLocks/>
          </p:cNvGrpSpPr>
          <p:nvPr/>
        </p:nvGrpSpPr>
        <p:grpSpPr bwMode="auto">
          <a:xfrm rot="10800000">
            <a:off x="5351307" y="2661621"/>
            <a:ext cx="1295400" cy="1219200"/>
            <a:chOff x="5029200" y="2667000"/>
            <a:chExt cx="1295400" cy="1219200"/>
          </a:xfrm>
        </p:grpSpPr>
        <p:sp>
          <p:nvSpPr>
            <p:cNvPr id="126" name="Oval 54"/>
            <p:cNvSpPr>
              <a:spLocks noChangeArrowheads="1"/>
            </p:cNvSpPr>
            <p:nvPr/>
          </p:nvSpPr>
          <p:spPr bwMode="auto">
            <a:xfrm>
              <a:off x="5105400" y="2667000"/>
              <a:ext cx="1219200" cy="12192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7" name="Line 58"/>
            <p:cNvSpPr>
              <a:spLocks noChangeShapeType="1"/>
            </p:cNvSpPr>
            <p:nvPr/>
          </p:nvSpPr>
          <p:spPr bwMode="auto">
            <a:xfrm>
              <a:off x="5029200" y="3276600"/>
              <a:ext cx="1295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 name="Oval 127"/>
            <p:cNvSpPr/>
            <p:nvPr/>
          </p:nvSpPr>
          <p:spPr>
            <a:xfrm>
              <a:off x="5448300" y="3036888"/>
              <a:ext cx="533400" cy="46831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 name="Oval 128"/>
            <p:cNvSpPr/>
            <p:nvPr/>
          </p:nvSpPr>
          <p:spPr>
            <a:xfrm>
              <a:off x="5295900" y="2882900"/>
              <a:ext cx="838200" cy="838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21" name="Teardrop 120"/>
          <p:cNvSpPr/>
          <p:nvPr/>
        </p:nvSpPr>
        <p:spPr bwMode="auto">
          <a:xfrm rot="2716512">
            <a:off x="4774764" y="1929417"/>
            <a:ext cx="2667000" cy="2636838"/>
          </a:xfrm>
          <a:prstGeom prst="teardrop">
            <a:avLst>
              <a:gd name="adj" fmla="val 74166"/>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 name="Oval 64"/>
          <p:cNvSpPr>
            <a:spLocks noChangeArrowheads="1"/>
          </p:cNvSpPr>
          <p:nvPr/>
        </p:nvSpPr>
        <p:spPr bwMode="auto">
          <a:xfrm rot="10800000">
            <a:off x="6265707" y="3195021"/>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4" name="Oval 123"/>
          <p:cNvSpPr/>
          <p:nvPr/>
        </p:nvSpPr>
        <p:spPr>
          <a:xfrm rot="10800000">
            <a:off x="4523755" y="1671022"/>
            <a:ext cx="3431718" cy="315726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Connector 124"/>
          <p:cNvCxnSpPr/>
          <p:nvPr/>
        </p:nvCxnSpPr>
        <p:spPr>
          <a:xfrm rot="10800000" flipH="1">
            <a:off x="7221382" y="3281486"/>
            <a:ext cx="75135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2"/>
          <p:cNvSpPr txBox="1">
            <a:spLocks noChangeArrowheads="1"/>
          </p:cNvSpPr>
          <p:nvPr/>
        </p:nvSpPr>
        <p:spPr bwMode="auto">
          <a:xfrm>
            <a:off x="2667000" y="4876800"/>
            <a:ext cx="628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t>OS</a:t>
            </a:r>
          </a:p>
        </p:txBody>
      </p:sp>
      <p:sp>
        <p:nvSpPr>
          <p:cNvPr id="45" name="TextBox 52"/>
          <p:cNvSpPr txBox="1">
            <a:spLocks noChangeArrowheads="1"/>
          </p:cNvSpPr>
          <p:nvPr/>
        </p:nvSpPr>
        <p:spPr bwMode="auto">
          <a:xfrm>
            <a:off x="5638800" y="4876800"/>
            <a:ext cx="6461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OD</a:t>
            </a:r>
          </a:p>
        </p:txBody>
      </p:sp>
      <p:sp>
        <p:nvSpPr>
          <p:cNvPr id="47" name="TextBox 1"/>
          <p:cNvSpPr txBox="1">
            <a:spLocks noChangeArrowheads="1"/>
          </p:cNvSpPr>
          <p:nvPr/>
        </p:nvSpPr>
        <p:spPr bwMode="auto">
          <a:xfrm>
            <a:off x="533400" y="5400675"/>
            <a:ext cx="8097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i="1"/>
              <a:t>Measured in degrees from fixation, how far does the normal VF extend superiorly, inferiorly, nasally and temporally?</a:t>
            </a:r>
          </a:p>
          <a:p>
            <a:pPr eaLnBrk="1" hangingPunct="1"/>
            <a:r>
              <a:rPr lang="en-US" altLang="en-US"/>
              <a:t>(Don’t get too fixated on these specific numbers--different sources will give slightly different values.)</a:t>
            </a:r>
          </a:p>
        </p:txBody>
      </p:sp>
      <p:sp>
        <p:nvSpPr>
          <p:cNvPr id="48" name="Up Arrow 47"/>
          <p:cNvSpPr/>
          <p:nvPr/>
        </p:nvSpPr>
        <p:spPr>
          <a:xfrm>
            <a:off x="2678113" y="1828800"/>
            <a:ext cx="598487" cy="1416050"/>
          </a:xfrm>
          <a:prstGeom prst="up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chemeClr val="tx1"/>
              </a:solidFill>
            </a:endParaRPr>
          </a:p>
        </p:txBody>
      </p:sp>
      <p:sp>
        <p:nvSpPr>
          <p:cNvPr id="49" name="Up Arrow 48"/>
          <p:cNvSpPr/>
          <p:nvPr/>
        </p:nvSpPr>
        <p:spPr>
          <a:xfrm rot="10800000">
            <a:off x="2667000" y="3286125"/>
            <a:ext cx="598488" cy="1514475"/>
          </a:xfrm>
          <a:prstGeom prst="up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chemeClr val="tx1"/>
              </a:solidFill>
            </a:endParaRPr>
          </a:p>
        </p:txBody>
      </p:sp>
      <p:sp>
        <p:nvSpPr>
          <p:cNvPr id="50" name="Up Arrow 49"/>
          <p:cNvSpPr/>
          <p:nvPr/>
        </p:nvSpPr>
        <p:spPr>
          <a:xfrm rot="5400000">
            <a:off x="3338513" y="2609850"/>
            <a:ext cx="598487" cy="1331913"/>
          </a:xfrm>
          <a:prstGeom prst="up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chemeClr val="tx1"/>
              </a:solidFill>
            </a:endParaRPr>
          </a:p>
        </p:txBody>
      </p:sp>
      <p:sp>
        <p:nvSpPr>
          <p:cNvPr id="51" name="Up Arrow 50"/>
          <p:cNvSpPr/>
          <p:nvPr/>
        </p:nvSpPr>
        <p:spPr>
          <a:xfrm rot="16200000">
            <a:off x="1644650" y="2282825"/>
            <a:ext cx="598488" cy="1976438"/>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chemeClr val="tx1"/>
              </a:solidFill>
            </a:endParaRPr>
          </a:p>
        </p:txBody>
      </p:sp>
      <p:sp>
        <p:nvSpPr>
          <p:cNvPr id="53" name="Up Arrow 52"/>
          <p:cNvSpPr/>
          <p:nvPr/>
        </p:nvSpPr>
        <p:spPr>
          <a:xfrm>
            <a:off x="5649913" y="1828800"/>
            <a:ext cx="598487" cy="1416050"/>
          </a:xfrm>
          <a:prstGeom prst="up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chemeClr val="tx1"/>
              </a:solidFill>
            </a:endParaRPr>
          </a:p>
        </p:txBody>
      </p:sp>
      <p:sp>
        <p:nvSpPr>
          <p:cNvPr id="55" name="Up Arrow 54"/>
          <p:cNvSpPr/>
          <p:nvPr/>
        </p:nvSpPr>
        <p:spPr>
          <a:xfrm rot="10800000">
            <a:off x="5638800" y="3286125"/>
            <a:ext cx="598488" cy="1514475"/>
          </a:xfrm>
          <a:prstGeom prst="up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chemeClr val="tx1"/>
              </a:solidFill>
            </a:endParaRPr>
          </a:p>
        </p:txBody>
      </p:sp>
      <p:sp>
        <p:nvSpPr>
          <p:cNvPr id="56" name="Up Arrow 55"/>
          <p:cNvSpPr/>
          <p:nvPr/>
        </p:nvSpPr>
        <p:spPr>
          <a:xfrm rot="16200000">
            <a:off x="4938713" y="2609850"/>
            <a:ext cx="598487" cy="1331913"/>
          </a:xfrm>
          <a:prstGeom prst="up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chemeClr val="tx1"/>
              </a:solidFill>
            </a:endParaRPr>
          </a:p>
        </p:txBody>
      </p:sp>
      <p:sp>
        <p:nvSpPr>
          <p:cNvPr id="57" name="Up Arrow 56"/>
          <p:cNvSpPr/>
          <p:nvPr/>
        </p:nvSpPr>
        <p:spPr>
          <a:xfrm rot="5400000">
            <a:off x="6637338" y="2282825"/>
            <a:ext cx="598488" cy="1976437"/>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chemeClr val="tx1"/>
              </a:solidFill>
            </a:endParaRPr>
          </a:p>
        </p:txBody>
      </p:sp>
      <p:sp>
        <p:nvSpPr>
          <p:cNvPr id="58" name="TextBox 9"/>
          <p:cNvSpPr txBox="1">
            <a:spLocks noChangeArrowheads="1"/>
          </p:cNvSpPr>
          <p:nvPr/>
        </p:nvSpPr>
        <p:spPr bwMode="auto">
          <a:xfrm>
            <a:off x="1516063" y="3101975"/>
            <a:ext cx="5508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t>100</a:t>
            </a:r>
            <a:r>
              <a:rPr lang="en-US" altLang="en-US" sz="1400" baseline="30000"/>
              <a:t>o</a:t>
            </a:r>
          </a:p>
        </p:txBody>
      </p:sp>
      <p:sp>
        <p:nvSpPr>
          <p:cNvPr id="59" name="TextBox 79"/>
          <p:cNvSpPr txBox="1">
            <a:spLocks noChangeArrowheads="1"/>
          </p:cNvSpPr>
          <p:nvPr/>
        </p:nvSpPr>
        <p:spPr bwMode="auto">
          <a:xfrm>
            <a:off x="6865938" y="3124200"/>
            <a:ext cx="5508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t>100</a:t>
            </a:r>
            <a:r>
              <a:rPr lang="en-US" altLang="en-US" sz="1400" baseline="30000"/>
              <a:t>o</a:t>
            </a:r>
          </a:p>
        </p:txBody>
      </p:sp>
      <p:sp>
        <p:nvSpPr>
          <p:cNvPr id="60" name="TextBox 80"/>
          <p:cNvSpPr txBox="1">
            <a:spLocks noChangeArrowheads="1"/>
          </p:cNvSpPr>
          <p:nvPr/>
        </p:nvSpPr>
        <p:spPr bwMode="auto">
          <a:xfrm>
            <a:off x="3284538" y="3124200"/>
            <a:ext cx="450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t>60</a:t>
            </a:r>
            <a:r>
              <a:rPr lang="en-US" altLang="en-US" sz="1400" baseline="30000"/>
              <a:t>o</a:t>
            </a:r>
          </a:p>
        </p:txBody>
      </p:sp>
      <p:sp>
        <p:nvSpPr>
          <p:cNvPr id="61" name="TextBox 81"/>
          <p:cNvSpPr txBox="1">
            <a:spLocks noChangeArrowheads="1"/>
          </p:cNvSpPr>
          <p:nvPr/>
        </p:nvSpPr>
        <p:spPr bwMode="auto">
          <a:xfrm>
            <a:off x="5151438" y="3124200"/>
            <a:ext cx="450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t>60</a:t>
            </a:r>
            <a:r>
              <a:rPr lang="en-US" altLang="en-US" sz="1400" baseline="30000"/>
              <a:t>o</a:t>
            </a:r>
          </a:p>
        </p:txBody>
      </p:sp>
      <p:sp>
        <p:nvSpPr>
          <p:cNvPr id="62" name="TextBox 82"/>
          <p:cNvSpPr txBox="1">
            <a:spLocks noChangeArrowheads="1"/>
          </p:cNvSpPr>
          <p:nvPr/>
        </p:nvSpPr>
        <p:spPr bwMode="auto">
          <a:xfrm>
            <a:off x="2762203" y="2371361"/>
            <a:ext cx="450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t>60</a:t>
            </a:r>
            <a:r>
              <a:rPr lang="en-US" altLang="en-US" sz="1400" baseline="30000" dirty="0"/>
              <a:t>o</a:t>
            </a:r>
          </a:p>
        </p:txBody>
      </p:sp>
      <p:sp>
        <p:nvSpPr>
          <p:cNvPr id="63" name="TextBox 83"/>
          <p:cNvSpPr txBox="1">
            <a:spLocks noChangeArrowheads="1"/>
          </p:cNvSpPr>
          <p:nvPr/>
        </p:nvSpPr>
        <p:spPr bwMode="auto">
          <a:xfrm>
            <a:off x="5740353" y="2371361"/>
            <a:ext cx="450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t>60</a:t>
            </a:r>
            <a:r>
              <a:rPr lang="en-US" altLang="en-US" sz="1400" baseline="30000"/>
              <a:t>o</a:t>
            </a:r>
          </a:p>
        </p:txBody>
      </p:sp>
      <p:sp>
        <p:nvSpPr>
          <p:cNvPr id="64" name="TextBox 84"/>
          <p:cNvSpPr txBox="1">
            <a:spLocks noChangeArrowheads="1"/>
          </p:cNvSpPr>
          <p:nvPr/>
        </p:nvSpPr>
        <p:spPr bwMode="auto">
          <a:xfrm>
            <a:off x="2743200" y="3883025"/>
            <a:ext cx="450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t>70</a:t>
            </a:r>
            <a:r>
              <a:rPr lang="en-US" altLang="en-US" sz="1400" baseline="30000" dirty="0"/>
              <a:t>o</a:t>
            </a:r>
          </a:p>
        </p:txBody>
      </p:sp>
      <p:sp>
        <p:nvSpPr>
          <p:cNvPr id="65" name="TextBox 85"/>
          <p:cNvSpPr txBox="1">
            <a:spLocks noChangeArrowheads="1"/>
          </p:cNvSpPr>
          <p:nvPr/>
        </p:nvSpPr>
        <p:spPr bwMode="auto">
          <a:xfrm>
            <a:off x="5721350" y="3883025"/>
            <a:ext cx="450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t>70</a:t>
            </a:r>
            <a:r>
              <a:rPr lang="en-US" altLang="en-US" sz="1400" baseline="30000"/>
              <a:t>o</a:t>
            </a:r>
          </a:p>
        </p:txBody>
      </p:sp>
    </p:spTree>
    <p:extLst>
      <p:ext uri="{BB962C8B-B14F-4D97-AF65-F5344CB8AC3E}">
        <p14:creationId xmlns:p14="http://schemas.microsoft.com/office/powerpoint/2010/main" val="185298020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BFDE094-E63A-4328-9752-F46D95613832}" type="slidenum">
              <a:rPr lang="en-US" altLang="en-US" sz="1000" smtClean="0"/>
              <a:pPr>
                <a:spcBef>
                  <a:spcPct val="0"/>
                </a:spcBef>
                <a:buClrTx/>
                <a:buSzTx/>
                <a:buFontTx/>
                <a:buNone/>
              </a:pPr>
              <a:t>141</a:t>
            </a:fld>
            <a:endParaRPr lang="en-US" altLang="en-US" sz="1000"/>
          </a:p>
        </p:txBody>
      </p:sp>
      <p:sp>
        <p:nvSpPr>
          <p:cNvPr id="42" name="TextBox 41">
            <a:extLst>
              <a:ext uri="{FF2B5EF4-FFF2-40B4-BE49-F238E27FC236}">
                <a16:creationId xmlns:a16="http://schemas.microsoft.com/office/drawing/2014/main" id="{2D91ABC8-C75E-4324-9C0C-EE8D828EC94E}"/>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44" name="Rectangle 43">
            <a:extLst>
              <a:ext uri="{FF2B5EF4-FFF2-40B4-BE49-F238E27FC236}">
                <a16:creationId xmlns:a16="http://schemas.microsoft.com/office/drawing/2014/main" id="{F899FB01-399C-4402-A8B8-0413612DE585}"/>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Q</a:t>
            </a:r>
          </a:p>
        </p:txBody>
      </p:sp>
      <p:sp>
        <p:nvSpPr>
          <p:cNvPr id="5" name="Teardrop 4"/>
          <p:cNvSpPr/>
          <p:nvPr/>
        </p:nvSpPr>
        <p:spPr bwMode="auto">
          <a:xfrm rot="13681350">
            <a:off x="1323951" y="1815306"/>
            <a:ext cx="2909888" cy="3013075"/>
          </a:xfrm>
          <a:prstGeom prst="teardrop">
            <a:avLst>
              <a:gd name="adj" fmla="val 7502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1" name="Line 70"/>
          <p:cNvSpPr>
            <a:spLocks noChangeShapeType="1"/>
          </p:cNvSpPr>
          <p:nvPr/>
        </p:nvSpPr>
        <p:spPr bwMode="auto">
          <a:xfrm rot="10800000">
            <a:off x="2971800" y="26670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8" name="Straight Connector 7"/>
          <p:cNvCxnSpPr/>
          <p:nvPr/>
        </p:nvCxnSpPr>
        <p:spPr bwMode="auto">
          <a:xfrm flipH="1">
            <a:off x="2971799" y="1752600"/>
            <a:ext cx="3177" cy="309113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103" name="Line 58"/>
          <p:cNvSpPr>
            <a:spLocks noChangeShapeType="1"/>
          </p:cNvSpPr>
          <p:nvPr/>
        </p:nvSpPr>
        <p:spPr bwMode="auto">
          <a:xfrm flipV="1">
            <a:off x="2673350" y="3276600"/>
            <a:ext cx="15589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4" name="Line 62"/>
          <p:cNvSpPr>
            <a:spLocks noChangeShapeType="1"/>
          </p:cNvSpPr>
          <p:nvPr/>
        </p:nvSpPr>
        <p:spPr bwMode="auto">
          <a:xfrm>
            <a:off x="2971800" y="26670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Oval 3"/>
          <p:cNvSpPr/>
          <p:nvPr/>
        </p:nvSpPr>
        <p:spPr bwMode="auto">
          <a:xfrm>
            <a:off x="1600200" y="2133600"/>
            <a:ext cx="2362200" cy="2362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Oval 51"/>
          <p:cNvSpPr/>
          <p:nvPr/>
        </p:nvSpPr>
        <p:spPr bwMode="auto">
          <a:xfrm>
            <a:off x="1905000" y="2362200"/>
            <a:ext cx="1946275" cy="1828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Straight Connector 14"/>
          <p:cNvCxnSpPr/>
          <p:nvPr/>
        </p:nvCxnSpPr>
        <p:spPr bwMode="auto">
          <a:xfrm flipH="1" flipV="1">
            <a:off x="1371600" y="3266335"/>
            <a:ext cx="3030381" cy="10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11" name="Group 2"/>
          <p:cNvGrpSpPr>
            <a:grpSpLocks/>
          </p:cNvGrpSpPr>
          <p:nvPr/>
        </p:nvGrpSpPr>
        <p:grpSpPr bwMode="auto">
          <a:xfrm>
            <a:off x="2251075" y="2667000"/>
            <a:ext cx="1295400" cy="1219200"/>
            <a:chOff x="5029200" y="2667000"/>
            <a:chExt cx="1295400" cy="1219200"/>
          </a:xfrm>
        </p:grpSpPr>
        <p:sp>
          <p:nvSpPr>
            <p:cNvPr id="4134" name="Oval 54"/>
            <p:cNvSpPr>
              <a:spLocks noChangeArrowheads="1"/>
            </p:cNvSpPr>
            <p:nvPr/>
          </p:nvSpPr>
          <p:spPr bwMode="auto">
            <a:xfrm>
              <a:off x="5105400" y="2667000"/>
              <a:ext cx="1219200" cy="12192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135" name="Line 58"/>
            <p:cNvSpPr>
              <a:spLocks noChangeShapeType="1"/>
            </p:cNvSpPr>
            <p:nvPr/>
          </p:nvSpPr>
          <p:spPr bwMode="auto">
            <a:xfrm>
              <a:off x="5029200" y="3276600"/>
              <a:ext cx="1295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Oval 16"/>
            <p:cNvSpPr/>
            <p:nvPr/>
          </p:nvSpPr>
          <p:spPr>
            <a:xfrm>
              <a:off x="5448300" y="3036888"/>
              <a:ext cx="533400" cy="46831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5295900" y="2882900"/>
              <a:ext cx="838200" cy="838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8" name="Teardrop 27"/>
          <p:cNvSpPr/>
          <p:nvPr/>
        </p:nvSpPr>
        <p:spPr bwMode="auto">
          <a:xfrm rot="13516512">
            <a:off x="1456018" y="1981566"/>
            <a:ext cx="2667000" cy="2636838"/>
          </a:xfrm>
          <a:prstGeom prst="teardrop">
            <a:avLst>
              <a:gd name="adj" fmla="val 74166"/>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Oval 64"/>
          <p:cNvSpPr>
            <a:spLocks noChangeArrowheads="1"/>
          </p:cNvSpPr>
          <p:nvPr/>
        </p:nvSpPr>
        <p:spPr bwMode="auto">
          <a:xfrm>
            <a:off x="2479675" y="32004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9" name="Oval 78"/>
          <p:cNvSpPr/>
          <p:nvPr/>
        </p:nvSpPr>
        <p:spPr>
          <a:xfrm>
            <a:off x="942309" y="1719532"/>
            <a:ext cx="3431718" cy="315726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H="1">
            <a:off x="925049" y="3266335"/>
            <a:ext cx="75135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Teardrop 111"/>
          <p:cNvSpPr/>
          <p:nvPr/>
        </p:nvSpPr>
        <p:spPr bwMode="auto">
          <a:xfrm rot="2881350">
            <a:off x="4663943" y="1719440"/>
            <a:ext cx="2909888" cy="3013075"/>
          </a:xfrm>
          <a:prstGeom prst="teardrop">
            <a:avLst>
              <a:gd name="adj" fmla="val 7502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 name="Line 70"/>
          <p:cNvSpPr>
            <a:spLocks noChangeShapeType="1"/>
          </p:cNvSpPr>
          <p:nvPr/>
        </p:nvSpPr>
        <p:spPr bwMode="auto">
          <a:xfrm>
            <a:off x="5925982" y="2585421"/>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14" name="Straight Connector 113"/>
          <p:cNvCxnSpPr/>
          <p:nvPr/>
        </p:nvCxnSpPr>
        <p:spPr bwMode="auto">
          <a:xfrm rot="10800000" flipH="1">
            <a:off x="5922806" y="1704088"/>
            <a:ext cx="3177" cy="309113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Line 58"/>
          <p:cNvSpPr>
            <a:spLocks noChangeShapeType="1"/>
          </p:cNvSpPr>
          <p:nvPr/>
        </p:nvSpPr>
        <p:spPr bwMode="auto">
          <a:xfrm rot="10800000" flipV="1">
            <a:off x="4665507" y="3271221"/>
            <a:ext cx="15589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 name="Line 62"/>
          <p:cNvSpPr>
            <a:spLocks noChangeShapeType="1"/>
          </p:cNvSpPr>
          <p:nvPr/>
        </p:nvSpPr>
        <p:spPr bwMode="auto">
          <a:xfrm rot="10800000">
            <a:off x="5925982" y="2585421"/>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 name="Oval 116"/>
          <p:cNvSpPr/>
          <p:nvPr/>
        </p:nvSpPr>
        <p:spPr bwMode="auto">
          <a:xfrm rot="10800000">
            <a:off x="4935382" y="2052021"/>
            <a:ext cx="2362200" cy="2362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 name="Oval 117"/>
          <p:cNvSpPr/>
          <p:nvPr/>
        </p:nvSpPr>
        <p:spPr bwMode="auto">
          <a:xfrm rot="10800000">
            <a:off x="5046507" y="2356821"/>
            <a:ext cx="1946275" cy="1828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9" name="Straight Connector 118"/>
          <p:cNvCxnSpPr/>
          <p:nvPr/>
        </p:nvCxnSpPr>
        <p:spPr bwMode="auto">
          <a:xfrm rot="10800000" flipH="1" flipV="1">
            <a:off x="4495801" y="3271220"/>
            <a:ext cx="3030381" cy="10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0" name="Group 2"/>
          <p:cNvGrpSpPr>
            <a:grpSpLocks/>
          </p:cNvGrpSpPr>
          <p:nvPr/>
        </p:nvGrpSpPr>
        <p:grpSpPr bwMode="auto">
          <a:xfrm rot="10800000">
            <a:off x="5351307" y="2661621"/>
            <a:ext cx="1295400" cy="1219200"/>
            <a:chOff x="5029200" y="2667000"/>
            <a:chExt cx="1295400" cy="1219200"/>
          </a:xfrm>
        </p:grpSpPr>
        <p:sp>
          <p:nvSpPr>
            <p:cNvPr id="126" name="Oval 54"/>
            <p:cNvSpPr>
              <a:spLocks noChangeArrowheads="1"/>
            </p:cNvSpPr>
            <p:nvPr/>
          </p:nvSpPr>
          <p:spPr bwMode="auto">
            <a:xfrm>
              <a:off x="5105400" y="2667000"/>
              <a:ext cx="1219200" cy="12192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7" name="Line 58"/>
            <p:cNvSpPr>
              <a:spLocks noChangeShapeType="1"/>
            </p:cNvSpPr>
            <p:nvPr/>
          </p:nvSpPr>
          <p:spPr bwMode="auto">
            <a:xfrm>
              <a:off x="5029200" y="3276600"/>
              <a:ext cx="1295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 name="Oval 127"/>
            <p:cNvSpPr/>
            <p:nvPr/>
          </p:nvSpPr>
          <p:spPr>
            <a:xfrm>
              <a:off x="5448300" y="3036888"/>
              <a:ext cx="533400" cy="46831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 name="Oval 128"/>
            <p:cNvSpPr/>
            <p:nvPr/>
          </p:nvSpPr>
          <p:spPr>
            <a:xfrm>
              <a:off x="5295900" y="2882900"/>
              <a:ext cx="838200" cy="838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21" name="Teardrop 120"/>
          <p:cNvSpPr/>
          <p:nvPr/>
        </p:nvSpPr>
        <p:spPr bwMode="auto">
          <a:xfrm rot="2716512">
            <a:off x="4774764" y="1929417"/>
            <a:ext cx="2667000" cy="2636838"/>
          </a:xfrm>
          <a:prstGeom prst="teardrop">
            <a:avLst>
              <a:gd name="adj" fmla="val 74166"/>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 name="Oval 64"/>
          <p:cNvSpPr>
            <a:spLocks noChangeArrowheads="1"/>
          </p:cNvSpPr>
          <p:nvPr/>
        </p:nvSpPr>
        <p:spPr bwMode="auto">
          <a:xfrm rot="10800000">
            <a:off x="6265707" y="3195021"/>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4" name="Oval 123"/>
          <p:cNvSpPr/>
          <p:nvPr/>
        </p:nvSpPr>
        <p:spPr>
          <a:xfrm rot="10800000">
            <a:off x="4523755" y="1671022"/>
            <a:ext cx="3431718" cy="315726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Connector 124"/>
          <p:cNvCxnSpPr/>
          <p:nvPr/>
        </p:nvCxnSpPr>
        <p:spPr>
          <a:xfrm rot="10800000" flipH="1">
            <a:off x="7221382" y="3281486"/>
            <a:ext cx="75135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2"/>
          <p:cNvSpPr txBox="1">
            <a:spLocks noChangeArrowheads="1"/>
          </p:cNvSpPr>
          <p:nvPr/>
        </p:nvSpPr>
        <p:spPr bwMode="auto">
          <a:xfrm>
            <a:off x="2667000" y="4876800"/>
            <a:ext cx="628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t>OS</a:t>
            </a:r>
          </a:p>
        </p:txBody>
      </p:sp>
      <p:sp>
        <p:nvSpPr>
          <p:cNvPr id="45" name="TextBox 52"/>
          <p:cNvSpPr txBox="1">
            <a:spLocks noChangeArrowheads="1"/>
          </p:cNvSpPr>
          <p:nvPr/>
        </p:nvSpPr>
        <p:spPr bwMode="auto">
          <a:xfrm>
            <a:off x="5638800" y="4876800"/>
            <a:ext cx="6461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OD</a:t>
            </a:r>
          </a:p>
        </p:txBody>
      </p:sp>
      <p:sp>
        <p:nvSpPr>
          <p:cNvPr id="66" name="TextBox 80"/>
          <p:cNvSpPr txBox="1">
            <a:spLocks noChangeArrowheads="1"/>
          </p:cNvSpPr>
          <p:nvPr/>
        </p:nvSpPr>
        <p:spPr bwMode="auto">
          <a:xfrm>
            <a:off x="2798763" y="3124200"/>
            <a:ext cx="309562" cy="3381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i="1">
                <a:solidFill>
                  <a:srgbClr val="0000FF"/>
                </a:solidFill>
              </a:rPr>
              <a:t>?</a:t>
            </a:r>
            <a:endParaRPr lang="en-US" altLang="en-US" sz="1600" b="1" i="1" baseline="30000">
              <a:solidFill>
                <a:srgbClr val="0000FF"/>
              </a:solidFill>
            </a:endParaRPr>
          </a:p>
        </p:txBody>
      </p:sp>
      <p:sp>
        <p:nvSpPr>
          <p:cNvPr id="67" name="TextBox 81"/>
          <p:cNvSpPr txBox="1">
            <a:spLocks noChangeArrowheads="1"/>
          </p:cNvSpPr>
          <p:nvPr/>
        </p:nvSpPr>
        <p:spPr bwMode="auto">
          <a:xfrm>
            <a:off x="5770563" y="3124200"/>
            <a:ext cx="309562" cy="3381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i="1">
                <a:solidFill>
                  <a:srgbClr val="0000FF"/>
                </a:solidFill>
              </a:rPr>
              <a:t>?</a:t>
            </a:r>
            <a:endParaRPr lang="en-US" altLang="en-US" sz="1600" b="1" i="1" baseline="30000">
              <a:solidFill>
                <a:srgbClr val="0000FF"/>
              </a:solidFill>
            </a:endParaRPr>
          </a:p>
        </p:txBody>
      </p:sp>
      <p:sp>
        <p:nvSpPr>
          <p:cNvPr id="68" name="TextBox 1"/>
          <p:cNvSpPr txBox="1">
            <a:spLocks noChangeArrowheads="1"/>
          </p:cNvSpPr>
          <p:nvPr/>
        </p:nvSpPr>
        <p:spPr bwMode="auto">
          <a:xfrm>
            <a:off x="533400" y="5400675"/>
            <a:ext cx="8097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i="1" dirty="0"/>
              <a:t>Measured in degrees from fixation, how much of the VF is assessed via the automated </a:t>
            </a:r>
            <a:r>
              <a:rPr lang="en-US" altLang="en-US" i="1" dirty="0" err="1"/>
              <a:t>perimetry</a:t>
            </a:r>
            <a:r>
              <a:rPr lang="en-US" altLang="en-US" i="1" dirty="0"/>
              <a:t> machines found in most ophthalmology practices?</a:t>
            </a:r>
          </a:p>
        </p:txBody>
      </p:sp>
    </p:spTree>
    <p:extLst>
      <p:ext uri="{BB962C8B-B14F-4D97-AF65-F5344CB8AC3E}">
        <p14:creationId xmlns:p14="http://schemas.microsoft.com/office/powerpoint/2010/main" val="338766798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9D15F7F-E725-4B81-8B69-E8D297E0F19F}" type="slidenum">
              <a:rPr lang="en-US" altLang="en-US" sz="1000" smtClean="0"/>
              <a:pPr>
                <a:spcBef>
                  <a:spcPct val="0"/>
                </a:spcBef>
                <a:buClrTx/>
                <a:buSzTx/>
                <a:buFontTx/>
                <a:buNone/>
              </a:pPr>
              <a:t>142</a:t>
            </a:fld>
            <a:endParaRPr lang="en-US" altLang="en-US" sz="1000"/>
          </a:p>
        </p:txBody>
      </p:sp>
      <p:sp>
        <p:nvSpPr>
          <p:cNvPr id="14340" name="Line 70"/>
          <p:cNvSpPr>
            <a:spLocks noChangeShapeType="1"/>
          </p:cNvSpPr>
          <p:nvPr/>
        </p:nvSpPr>
        <p:spPr bwMode="auto">
          <a:xfrm rot="10800000">
            <a:off x="2971800" y="26670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1" name="Line 62"/>
          <p:cNvSpPr>
            <a:spLocks noChangeShapeType="1"/>
          </p:cNvSpPr>
          <p:nvPr/>
        </p:nvSpPr>
        <p:spPr bwMode="auto">
          <a:xfrm>
            <a:off x="2971800" y="26670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2" name="Line 63"/>
          <p:cNvSpPr>
            <a:spLocks noChangeShapeType="1"/>
          </p:cNvSpPr>
          <p:nvPr/>
        </p:nvSpPr>
        <p:spPr bwMode="auto">
          <a:xfrm>
            <a:off x="2286000" y="3276600"/>
            <a:ext cx="1295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Oval 64"/>
          <p:cNvSpPr>
            <a:spLocks noChangeArrowheads="1"/>
          </p:cNvSpPr>
          <p:nvPr/>
        </p:nvSpPr>
        <p:spPr bwMode="auto">
          <a:xfrm>
            <a:off x="2479675" y="32004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nvGrpSpPr>
          <p:cNvPr id="14344" name="Group 2"/>
          <p:cNvGrpSpPr>
            <a:grpSpLocks/>
          </p:cNvGrpSpPr>
          <p:nvPr/>
        </p:nvGrpSpPr>
        <p:grpSpPr bwMode="auto">
          <a:xfrm>
            <a:off x="2251075" y="2667000"/>
            <a:ext cx="1295400" cy="1219200"/>
            <a:chOff x="5029200" y="2667000"/>
            <a:chExt cx="1295400" cy="1219200"/>
          </a:xfrm>
        </p:grpSpPr>
        <p:sp>
          <p:nvSpPr>
            <p:cNvPr id="14363" name="Oval 54"/>
            <p:cNvSpPr>
              <a:spLocks noChangeArrowheads="1"/>
            </p:cNvSpPr>
            <p:nvPr/>
          </p:nvSpPr>
          <p:spPr bwMode="auto">
            <a:xfrm>
              <a:off x="5105400" y="2667000"/>
              <a:ext cx="1219200" cy="12192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364" name="Line 58"/>
            <p:cNvSpPr>
              <a:spLocks noChangeShapeType="1"/>
            </p:cNvSpPr>
            <p:nvPr/>
          </p:nvSpPr>
          <p:spPr bwMode="auto">
            <a:xfrm>
              <a:off x="5029200" y="3276600"/>
              <a:ext cx="1295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Oval 16"/>
            <p:cNvSpPr/>
            <p:nvPr/>
          </p:nvSpPr>
          <p:spPr>
            <a:xfrm>
              <a:off x="5448300" y="3036888"/>
              <a:ext cx="533400" cy="46831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5295900" y="2882900"/>
              <a:ext cx="838200" cy="838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4345" name="Line 70"/>
          <p:cNvSpPr>
            <a:spLocks noChangeShapeType="1"/>
          </p:cNvSpPr>
          <p:nvPr/>
        </p:nvSpPr>
        <p:spPr bwMode="auto">
          <a:xfrm>
            <a:off x="5943600" y="25908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Line 62"/>
          <p:cNvSpPr>
            <a:spLocks noChangeShapeType="1"/>
          </p:cNvSpPr>
          <p:nvPr/>
        </p:nvSpPr>
        <p:spPr bwMode="auto">
          <a:xfrm rot="10800000">
            <a:off x="5943600" y="25908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Line 63"/>
          <p:cNvSpPr>
            <a:spLocks noChangeShapeType="1"/>
          </p:cNvSpPr>
          <p:nvPr/>
        </p:nvSpPr>
        <p:spPr bwMode="auto">
          <a:xfrm rot="10800000">
            <a:off x="5334000" y="3276600"/>
            <a:ext cx="1295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8" name="Oval 64"/>
          <p:cNvSpPr>
            <a:spLocks noChangeArrowheads="1"/>
          </p:cNvSpPr>
          <p:nvPr/>
        </p:nvSpPr>
        <p:spPr bwMode="auto">
          <a:xfrm rot="10800000">
            <a:off x="6283325" y="32004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nvGrpSpPr>
          <p:cNvPr id="14349" name="Group 61"/>
          <p:cNvGrpSpPr>
            <a:grpSpLocks/>
          </p:cNvGrpSpPr>
          <p:nvPr/>
        </p:nvGrpSpPr>
        <p:grpSpPr bwMode="auto">
          <a:xfrm rot="10800000">
            <a:off x="5368925" y="2667000"/>
            <a:ext cx="1295400" cy="1219200"/>
            <a:chOff x="5029200" y="2667000"/>
            <a:chExt cx="1295400" cy="1219200"/>
          </a:xfrm>
        </p:grpSpPr>
        <p:sp>
          <p:nvSpPr>
            <p:cNvPr id="14359" name="Oval 54"/>
            <p:cNvSpPr>
              <a:spLocks noChangeArrowheads="1"/>
            </p:cNvSpPr>
            <p:nvPr/>
          </p:nvSpPr>
          <p:spPr bwMode="auto">
            <a:xfrm>
              <a:off x="5105400" y="2667000"/>
              <a:ext cx="1219200" cy="12192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360" name="Line 58"/>
            <p:cNvSpPr>
              <a:spLocks noChangeShapeType="1"/>
            </p:cNvSpPr>
            <p:nvPr/>
          </p:nvSpPr>
          <p:spPr bwMode="auto">
            <a:xfrm>
              <a:off x="5029200" y="3276600"/>
              <a:ext cx="1295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Oval 67"/>
            <p:cNvSpPr/>
            <p:nvPr/>
          </p:nvSpPr>
          <p:spPr>
            <a:xfrm>
              <a:off x="5457825" y="3046412"/>
              <a:ext cx="533400" cy="46831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p:cNvSpPr/>
            <p:nvPr/>
          </p:nvSpPr>
          <p:spPr>
            <a:xfrm>
              <a:off x="5305425" y="2882900"/>
              <a:ext cx="838200" cy="838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4350" name="TextBox 1"/>
          <p:cNvSpPr txBox="1">
            <a:spLocks noChangeArrowheads="1"/>
          </p:cNvSpPr>
          <p:nvPr/>
        </p:nvSpPr>
        <p:spPr bwMode="auto">
          <a:xfrm>
            <a:off x="533400" y="5400675"/>
            <a:ext cx="80978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i="1"/>
              <a:t>Measured in degrees from fixation, how much of the VF is assessed via the automated perimetry machines found in most ophthalmology practices?</a:t>
            </a:r>
          </a:p>
          <a:p>
            <a:pPr eaLnBrk="1" hangingPunct="1"/>
            <a:r>
              <a:rPr lang="en-US" altLang="en-US"/>
              <a:t>The central 24 degrees</a:t>
            </a:r>
          </a:p>
        </p:txBody>
      </p:sp>
      <p:sp>
        <p:nvSpPr>
          <p:cNvPr id="14351" name="TextBox 2"/>
          <p:cNvSpPr txBox="1">
            <a:spLocks noChangeArrowheads="1"/>
          </p:cNvSpPr>
          <p:nvPr/>
        </p:nvSpPr>
        <p:spPr bwMode="auto">
          <a:xfrm>
            <a:off x="2667000" y="4876800"/>
            <a:ext cx="628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OS</a:t>
            </a:r>
          </a:p>
        </p:txBody>
      </p:sp>
      <p:sp>
        <p:nvSpPr>
          <p:cNvPr id="14352" name="TextBox 52"/>
          <p:cNvSpPr txBox="1">
            <a:spLocks noChangeArrowheads="1"/>
          </p:cNvSpPr>
          <p:nvPr/>
        </p:nvSpPr>
        <p:spPr bwMode="auto">
          <a:xfrm>
            <a:off x="5638800" y="4876800"/>
            <a:ext cx="6461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OD</a:t>
            </a:r>
          </a:p>
        </p:txBody>
      </p:sp>
      <p:cxnSp>
        <p:nvCxnSpPr>
          <p:cNvPr id="3" name="Straight Arrow Connector 2"/>
          <p:cNvCxnSpPr>
            <a:stCxn id="14363" idx="3"/>
            <a:endCxn id="14363" idx="7"/>
          </p:cNvCxnSpPr>
          <p:nvPr/>
        </p:nvCxnSpPr>
        <p:spPr>
          <a:xfrm flipV="1">
            <a:off x="2505075" y="2844800"/>
            <a:ext cx="863600" cy="863600"/>
          </a:xfrm>
          <a:prstGeom prst="straightConnector1">
            <a:avLst/>
          </a:prstGeom>
          <a:ln w="25400">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14363" idx="5"/>
            <a:endCxn id="14363" idx="1"/>
          </p:cNvCxnSpPr>
          <p:nvPr/>
        </p:nvCxnSpPr>
        <p:spPr>
          <a:xfrm flipH="1" flipV="1">
            <a:off x="2505075" y="2844800"/>
            <a:ext cx="863600" cy="863600"/>
          </a:xfrm>
          <a:prstGeom prst="straightConnector1">
            <a:avLst/>
          </a:prstGeom>
          <a:ln w="25400">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5538788" y="2819400"/>
            <a:ext cx="862012" cy="862013"/>
          </a:xfrm>
          <a:prstGeom prst="straightConnector1">
            <a:avLst/>
          </a:prstGeom>
          <a:ln w="25400">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4359" idx="1"/>
          </p:cNvCxnSpPr>
          <p:nvPr/>
        </p:nvCxnSpPr>
        <p:spPr>
          <a:xfrm flipH="1" flipV="1">
            <a:off x="5538788" y="2819400"/>
            <a:ext cx="871537" cy="889000"/>
          </a:xfrm>
          <a:prstGeom prst="straightConnector1">
            <a:avLst/>
          </a:prstGeom>
          <a:ln w="25400">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357" name="TextBox 86"/>
          <p:cNvSpPr txBox="1">
            <a:spLocks noChangeArrowheads="1"/>
          </p:cNvSpPr>
          <p:nvPr/>
        </p:nvSpPr>
        <p:spPr bwMode="auto">
          <a:xfrm>
            <a:off x="2743200" y="3124200"/>
            <a:ext cx="412750" cy="2762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FF"/>
                </a:solidFill>
              </a:rPr>
              <a:t>24</a:t>
            </a:r>
            <a:r>
              <a:rPr lang="en-US" altLang="en-US" sz="1200" baseline="30000">
                <a:solidFill>
                  <a:srgbClr val="0000FF"/>
                </a:solidFill>
              </a:rPr>
              <a:t>o</a:t>
            </a:r>
            <a:endParaRPr lang="en-US" altLang="en-US" sz="1200" b="1" i="1" baseline="30000">
              <a:solidFill>
                <a:srgbClr val="0000FF"/>
              </a:solidFill>
            </a:endParaRPr>
          </a:p>
        </p:txBody>
      </p:sp>
      <p:sp>
        <p:nvSpPr>
          <p:cNvPr id="14358" name="TextBox 87"/>
          <p:cNvSpPr txBox="1">
            <a:spLocks noChangeArrowheads="1"/>
          </p:cNvSpPr>
          <p:nvPr/>
        </p:nvSpPr>
        <p:spPr bwMode="auto">
          <a:xfrm>
            <a:off x="5759450" y="3124200"/>
            <a:ext cx="412750" cy="2762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FF"/>
                </a:solidFill>
              </a:rPr>
              <a:t>24</a:t>
            </a:r>
            <a:r>
              <a:rPr lang="en-US" altLang="en-US" sz="1200" baseline="30000">
                <a:solidFill>
                  <a:srgbClr val="0000FF"/>
                </a:solidFill>
              </a:rPr>
              <a:t>o</a:t>
            </a:r>
          </a:p>
        </p:txBody>
      </p:sp>
      <p:sp>
        <p:nvSpPr>
          <p:cNvPr id="34" name="TextBox 33">
            <a:extLst>
              <a:ext uri="{FF2B5EF4-FFF2-40B4-BE49-F238E27FC236}">
                <a16:creationId xmlns:a16="http://schemas.microsoft.com/office/drawing/2014/main" id="{DF9E1FA5-B88D-41D7-85FC-10CB325EDB07}"/>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35" name="Rectangle 34">
            <a:extLst>
              <a:ext uri="{FF2B5EF4-FFF2-40B4-BE49-F238E27FC236}">
                <a16:creationId xmlns:a16="http://schemas.microsoft.com/office/drawing/2014/main" id="{CCEEF546-1983-4939-9F01-92AA3F47A18C}"/>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A</a:t>
            </a:r>
          </a:p>
        </p:txBody>
      </p:sp>
    </p:spTree>
    <p:extLst>
      <p:ext uri="{BB962C8B-B14F-4D97-AF65-F5344CB8AC3E}">
        <p14:creationId xmlns:p14="http://schemas.microsoft.com/office/powerpoint/2010/main" val="102330808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8030092-D772-44B9-98BF-EC9FFD15D930}" type="slidenum">
              <a:rPr lang="en-US" altLang="en-US" sz="1000" smtClean="0"/>
              <a:pPr>
                <a:spcBef>
                  <a:spcPct val="0"/>
                </a:spcBef>
                <a:buClrTx/>
                <a:buSzTx/>
                <a:buFontTx/>
                <a:buNone/>
              </a:pPr>
              <a:t>143</a:t>
            </a:fld>
            <a:endParaRPr lang="en-US" altLang="en-US" sz="1000"/>
          </a:p>
        </p:txBody>
      </p:sp>
      <p:sp>
        <p:nvSpPr>
          <p:cNvPr id="16388" name="Line 70"/>
          <p:cNvSpPr>
            <a:spLocks noChangeShapeType="1"/>
          </p:cNvSpPr>
          <p:nvPr/>
        </p:nvSpPr>
        <p:spPr bwMode="auto">
          <a:xfrm rot="10800000">
            <a:off x="2971800" y="26670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9" name="Line 62"/>
          <p:cNvSpPr>
            <a:spLocks noChangeShapeType="1"/>
          </p:cNvSpPr>
          <p:nvPr/>
        </p:nvSpPr>
        <p:spPr bwMode="auto">
          <a:xfrm>
            <a:off x="2971800" y="26670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0" name="Line 63"/>
          <p:cNvSpPr>
            <a:spLocks noChangeShapeType="1"/>
          </p:cNvSpPr>
          <p:nvPr/>
        </p:nvSpPr>
        <p:spPr bwMode="auto">
          <a:xfrm>
            <a:off x="2286000" y="3276600"/>
            <a:ext cx="1295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1" name="Oval 64"/>
          <p:cNvSpPr>
            <a:spLocks noChangeArrowheads="1"/>
          </p:cNvSpPr>
          <p:nvPr/>
        </p:nvSpPr>
        <p:spPr bwMode="auto">
          <a:xfrm>
            <a:off x="2479675" y="32004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nvGrpSpPr>
          <p:cNvPr id="16392" name="Group 2"/>
          <p:cNvGrpSpPr>
            <a:grpSpLocks/>
          </p:cNvGrpSpPr>
          <p:nvPr/>
        </p:nvGrpSpPr>
        <p:grpSpPr bwMode="auto">
          <a:xfrm>
            <a:off x="2251075" y="2667000"/>
            <a:ext cx="1295400" cy="1219200"/>
            <a:chOff x="5029200" y="2667000"/>
            <a:chExt cx="1295400" cy="1219200"/>
          </a:xfrm>
        </p:grpSpPr>
        <p:sp>
          <p:nvSpPr>
            <p:cNvPr id="16411" name="Oval 54"/>
            <p:cNvSpPr>
              <a:spLocks noChangeArrowheads="1"/>
            </p:cNvSpPr>
            <p:nvPr/>
          </p:nvSpPr>
          <p:spPr bwMode="auto">
            <a:xfrm>
              <a:off x="5105400" y="2667000"/>
              <a:ext cx="1219200" cy="12192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412" name="Line 58"/>
            <p:cNvSpPr>
              <a:spLocks noChangeShapeType="1"/>
            </p:cNvSpPr>
            <p:nvPr/>
          </p:nvSpPr>
          <p:spPr bwMode="auto">
            <a:xfrm>
              <a:off x="5029200" y="3276600"/>
              <a:ext cx="1295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Oval 16"/>
            <p:cNvSpPr/>
            <p:nvPr/>
          </p:nvSpPr>
          <p:spPr>
            <a:xfrm>
              <a:off x="5448300" y="3036888"/>
              <a:ext cx="533400" cy="46831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5295900" y="2882900"/>
              <a:ext cx="838200" cy="838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6393" name="Line 70"/>
          <p:cNvSpPr>
            <a:spLocks noChangeShapeType="1"/>
          </p:cNvSpPr>
          <p:nvPr/>
        </p:nvSpPr>
        <p:spPr bwMode="auto">
          <a:xfrm>
            <a:off x="5943600" y="25908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4" name="Line 62"/>
          <p:cNvSpPr>
            <a:spLocks noChangeShapeType="1"/>
          </p:cNvSpPr>
          <p:nvPr/>
        </p:nvSpPr>
        <p:spPr bwMode="auto">
          <a:xfrm rot="10800000">
            <a:off x="5943600" y="25908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5" name="Line 63"/>
          <p:cNvSpPr>
            <a:spLocks noChangeShapeType="1"/>
          </p:cNvSpPr>
          <p:nvPr/>
        </p:nvSpPr>
        <p:spPr bwMode="auto">
          <a:xfrm rot="10800000">
            <a:off x="5334000" y="3276600"/>
            <a:ext cx="1295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6" name="Oval 64"/>
          <p:cNvSpPr>
            <a:spLocks noChangeArrowheads="1"/>
          </p:cNvSpPr>
          <p:nvPr/>
        </p:nvSpPr>
        <p:spPr bwMode="auto">
          <a:xfrm rot="10800000">
            <a:off x="6283325" y="32004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nvGrpSpPr>
          <p:cNvPr id="16397" name="Group 61"/>
          <p:cNvGrpSpPr>
            <a:grpSpLocks/>
          </p:cNvGrpSpPr>
          <p:nvPr/>
        </p:nvGrpSpPr>
        <p:grpSpPr bwMode="auto">
          <a:xfrm rot="10800000">
            <a:off x="5368925" y="2667000"/>
            <a:ext cx="1295400" cy="1219200"/>
            <a:chOff x="5029200" y="2667000"/>
            <a:chExt cx="1295400" cy="1219200"/>
          </a:xfrm>
        </p:grpSpPr>
        <p:sp>
          <p:nvSpPr>
            <p:cNvPr id="16407" name="Oval 54"/>
            <p:cNvSpPr>
              <a:spLocks noChangeArrowheads="1"/>
            </p:cNvSpPr>
            <p:nvPr/>
          </p:nvSpPr>
          <p:spPr bwMode="auto">
            <a:xfrm>
              <a:off x="5105400" y="2667000"/>
              <a:ext cx="1219200" cy="12192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408" name="Line 58"/>
            <p:cNvSpPr>
              <a:spLocks noChangeShapeType="1"/>
            </p:cNvSpPr>
            <p:nvPr/>
          </p:nvSpPr>
          <p:spPr bwMode="auto">
            <a:xfrm>
              <a:off x="5029200" y="3276600"/>
              <a:ext cx="1295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Oval 67"/>
            <p:cNvSpPr/>
            <p:nvPr/>
          </p:nvSpPr>
          <p:spPr>
            <a:xfrm>
              <a:off x="5457825" y="3046412"/>
              <a:ext cx="533400" cy="46831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p:cNvSpPr/>
            <p:nvPr/>
          </p:nvSpPr>
          <p:spPr>
            <a:xfrm>
              <a:off x="5305425" y="2882900"/>
              <a:ext cx="838200" cy="838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6398" name="TextBox 1"/>
          <p:cNvSpPr txBox="1">
            <a:spLocks noChangeArrowheads="1"/>
          </p:cNvSpPr>
          <p:nvPr/>
        </p:nvSpPr>
        <p:spPr bwMode="auto">
          <a:xfrm>
            <a:off x="2057400" y="5400675"/>
            <a:ext cx="5226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i="1"/>
              <a:t>How far in degrees from fixation is the blind spot?</a:t>
            </a:r>
          </a:p>
        </p:txBody>
      </p:sp>
      <p:sp>
        <p:nvSpPr>
          <p:cNvPr id="16399" name="TextBox 2"/>
          <p:cNvSpPr txBox="1">
            <a:spLocks noChangeArrowheads="1"/>
          </p:cNvSpPr>
          <p:nvPr/>
        </p:nvSpPr>
        <p:spPr bwMode="auto">
          <a:xfrm>
            <a:off x="2667000" y="4876800"/>
            <a:ext cx="628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OS</a:t>
            </a:r>
          </a:p>
        </p:txBody>
      </p:sp>
      <p:sp>
        <p:nvSpPr>
          <p:cNvPr id="16400" name="TextBox 52"/>
          <p:cNvSpPr txBox="1">
            <a:spLocks noChangeArrowheads="1"/>
          </p:cNvSpPr>
          <p:nvPr/>
        </p:nvSpPr>
        <p:spPr bwMode="auto">
          <a:xfrm>
            <a:off x="5638800" y="4876800"/>
            <a:ext cx="6461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OD</a:t>
            </a:r>
          </a:p>
        </p:txBody>
      </p:sp>
      <p:sp>
        <p:nvSpPr>
          <p:cNvPr id="16401" name="TextBox 86"/>
          <p:cNvSpPr txBox="1">
            <a:spLocks noChangeArrowheads="1"/>
          </p:cNvSpPr>
          <p:nvPr/>
        </p:nvSpPr>
        <p:spPr bwMode="auto">
          <a:xfrm>
            <a:off x="2617788" y="4143375"/>
            <a:ext cx="293687" cy="3079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i="1">
                <a:solidFill>
                  <a:srgbClr val="0000FF"/>
                </a:solidFill>
              </a:rPr>
              <a:t>?</a:t>
            </a:r>
            <a:endParaRPr lang="en-US" altLang="en-US" sz="1400" b="1" i="1" baseline="30000">
              <a:solidFill>
                <a:srgbClr val="0000FF"/>
              </a:solidFill>
            </a:endParaRPr>
          </a:p>
        </p:txBody>
      </p:sp>
      <p:sp>
        <p:nvSpPr>
          <p:cNvPr id="16402" name="TextBox 87"/>
          <p:cNvSpPr txBox="1">
            <a:spLocks noChangeArrowheads="1"/>
          </p:cNvSpPr>
          <p:nvPr/>
        </p:nvSpPr>
        <p:spPr bwMode="auto">
          <a:xfrm>
            <a:off x="5938838" y="4067175"/>
            <a:ext cx="293687" cy="3079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i="1">
                <a:solidFill>
                  <a:srgbClr val="0000FF"/>
                </a:solidFill>
              </a:rPr>
              <a:t>?</a:t>
            </a:r>
            <a:endParaRPr lang="en-US" altLang="en-US" sz="1400" b="1" i="1" baseline="30000">
              <a:solidFill>
                <a:srgbClr val="0000FF"/>
              </a:solidFill>
            </a:endParaRPr>
          </a:p>
        </p:txBody>
      </p:sp>
      <p:sp>
        <p:nvSpPr>
          <p:cNvPr id="16403" name="Line 62"/>
          <p:cNvSpPr>
            <a:spLocks noChangeShapeType="1"/>
          </p:cNvSpPr>
          <p:nvPr/>
        </p:nvSpPr>
        <p:spPr bwMode="auto">
          <a:xfrm>
            <a:off x="2971800" y="31242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4" name="Line 62"/>
          <p:cNvSpPr>
            <a:spLocks noChangeShapeType="1"/>
          </p:cNvSpPr>
          <p:nvPr/>
        </p:nvSpPr>
        <p:spPr bwMode="auto">
          <a:xfrm rot="10800000">
            <a:off x="5943600" y="30480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5" name="Line 62"/>
          <p:cNvSpPr>
            <a:spLocks noChangeShapeType="1"/>
          </p:cNvSpPr>
          <p:nvPr/>
        </p:nvSpPr>
        <p:spPr bwMode="auto">
          <a:xfrm>
            <a:off x="2590800" y="31242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6" name="Line 62"/>
          <p:cNvSpPr>
            <a:spLocks noChangeShapeType="1"/>
          </p:cNvSpPr>
          <p:nvPr/>
        </p:nvSpPr>
        <p:spPr bwMode="auto">
          <a:xfrm rot="10800000">
            <a:off x="6324600" y="30480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TextBox 30">
            <a:extLst>
              <a:ext uri="{FF2B5EF4-FFF2-40B4-BE49-F238E27FC236}">
                <a16:creationId xmlns:a16="http://schemas.microsoft.com/office/drawing/2014/main" id="{DFE2D303-BD71-4E50-8437-B7D2499DFA90}"/>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33" name="Rectangle 32">
            <a:extLst>
              <a:ext uri="{FF2B5EF4-FFF2-40B4-BE49-F238E27FC236}">
                <a16:creationId xmlns:a16="http://schemas.microsoft.com/office/drawing/2014/main" id="{CED27895-2E66-48A0-9FD1-5873860F9702}"/>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Q</a:t>
            </a:r>
          </a:p>
        </p:txBody>
      </p:sp>
    </p:spTree>
    <p:extLst>
      <p:ext uri="{BB962C8B-B14F-4D97-AF65-F5344CB8AC3E}">
        <p14:creationId xmlns:p14="http://schemas.microsoft.com/office/powerpoint/2010/main" val="70839070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C8E6BA4-762C-41E6-8335-A86BC473D109}" type="slidenum">
              <a:rPr lang="en-US" altLang="en-US" sz="1000" smtClean="0"/>
              <a:pPr>
                <a:spcBef>
                  <a:spcPct val="0"/>
                </a:spcBef>
                <a:buClrTx/>
                <a:buSzTx/>
                <a:buFontTx/>
                <a:buNone/>
              </a:pPr>
              <a:t>144</a:t>
            </a:fld>
            <a:endParaRPr lang="en-US" altLang="en-US" sz="1000"/>
          </a:p>
        </p:txBody>
      </p:sp>
      <p:sp>
        <p:nvSpPr>
          <p:cNvPr id="18436" name="Line 70"/>
          <p:cNvSpPr>
            <a:spLocks noChangeShapeType="1"/>
          </p:cNvSpPr>
          <p:nvPr/>
        </p:nvSpPr>
        <p:spPr bwMode="auto">
          <a:xfrm rot="10800000">
            <a:off x="2971800" y="26670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7" name="Line 62"/>
          <p:cNvSpPr>
            <a:spLocks noChangeShapeType="1"/>
          </p:cNvSpPr>
          <p:nvPr/>
        </p:nvSpPr>
        <p:spPr bwMode="auto">
          <a:xfrm>
            <a:off x="2971800" y="26670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Line 63"/>
          <p:cNvSpPr>
            <a:spLocks noChangeShapeType="1"/>
          </p:cNvSpPr>
          <p:nvPr/>
        </p:nvSpPr>
        <p:spPr bwMode="auto">
          <a:xfrm>
            <a:off x="2286000" y="3276600"/>
            <a:ext cx="1295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9" name="Oval 64"/>
          <p:cNvSpPr>
            <a:spLocks noChangeArrowheads="1"/>
          </p:cNvSpPr>
          <p:nvPr/>
        </p:nvSpPr>
        <p:spPr bwMode="auto">
          <a:xfrm>
            <a:off x="2479675" y="32004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nvGrpSpPr>
          <p:cNvPr id="18440" name="Group 2"/>
          <p:cNvGrpSpPr>
            <a:grpSpLocks/>
          </p:cNvGrpSpPr>
          <p:nvPr/>
        </p:nvGrpSpPr>
        <p:grpSpPr bwMode="auto">
          <a:xfrm>
            <a:off x="2251075" y="2667000"/>
            <a:ext cx="1295400" cy="1219200"/>
            <a:chOff x="5029200" y="2667000"/>
            <a:chExt cx="1295400" cy="1219200"/>
          </a:xfrm>
        </p:grpSpPr>
        <p:sp>
          <p:nvSpPr>
            <p:cNvPr id="18459" name="Oval 54"/>
            <p:cNvSpPr>
              <a:spLocks noChangeArrowheads="1"/>
            </p:cNvSpPr>
            <p:nvPr/>
          </p:nvSpPr>
          <p:spPr bwMode="auto">
            <a:xfrm>
              <a:off x="5105400" y="2667000"/>
              <a:ext cx="1219200" cy="12192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460" name="Line 58"/>
            <p:cNvSpPr>
              <a:spLocks noChangeShapeType="1"/>
            </p:cNvSpPr>
            <p:nvPr/>
          </p:nvSpPr>
          <p:spPr bwMode="auto">
            <a:xfrm>
              <a:off x="5029200" y="3276600"/>
              <a:ext cx="1295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Oval 16"/>
            <p:cNvSpPr/>
            <p:nvPr/>
          </p:nvSpPr>
          <p:spPr>
            <a:xfrm>
              <a:off x="5448300" y="3036888"/>
              <a:ext cx="533400" cy="46831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5295900" y="2882900"/>
              <a:ext cx="838200" cy="838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8441" name="Line 70"/>
          <p:cNvSpPr>
            <a:spLocks noChangeShapeType="1"/>
          </p:cNvSpPr>
          <p:nvPr/>
        </p:nvSpPr>
        <p:spPr bwMode="auto">
          <a:xfrm>
            <a:off x="5943600" y="25908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2" name="Line 62"/>
          <p:cNvSpPr>
            <a:spLocks noChangeShapeType="1"/>
          </p:cNvSpPr>
          <p:nvPr/>
        </p:nvSpPr>
        <p:spPr bwMode="auto">
          <a:xfrm rot="10800000">
            <a:off x="5943600" y="25908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3" name="Line 63"/>
          <p:cNvSpPr>
            <a:spLocks noChangeShapeType="1"/>
          </p:cNvSpPr>
          <p:nvPr/>
        </p:nvSpPr>
        <p:spPr bwMode="auto">
          <a:xfrm rot="10800000">
            <a:off x="5334000" y="3276600"/>
            <a:ext cx="1295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4" name="Oval 64"/>
          <p:cNvSpPr>
            <a:spLocks noChangeArrowheads="1"/>
          </p:cNvSpPr>
          <p:nvPr/>
        </p:nvSpPr>
        <p:spPr bwMode="auto">
          <a:xfrm rot="10800000">
            <a:off x="6283325" y="32004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nvGrpSpPr>
          <p:cNvPr id="18445" name="Group 61"/>
          <p:cNvGrpSpPr>
            <a:grpSpLocks/>
          </p:cNvGrpSpPr>
          <p:nvPr/>
        </p:nvGrpSpPr>
        <p:grpSpPr bwMode="auto">
          <a:xfrm rot="10800000">
            <a:off x="5368925" y="2667000"/>
            <a:ext cx="1295400" cy="1219200"/>
            <a:chOff x="5029200" y="2667000"/>
            <a:chExt cx="1295400" cy="1219200"/>
          </a:xfrm>
        </p:grpSpPr>
        <p:sp>
          <p:nvSpPr>
            <p:cNvPr id="18455" name="Oval 54"/>
            <p:cNvSpPr>
              <a:spLocks noChangeArrowheads="1"/>
            </p:cNvSpPr>
            <p:nvPr/>
          </p:nvSpPr>
          <p:spPr bwMode="auto">
            <a:xfrm>
              <a:off x="5105400" y="2667000"/>
              <a:ext cx="1219200" cy="12192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456" name="Line 58"/>
            <p:cNvSpPr>
              <a:spLocks noChangeShapeType="1"/>
            </p:cNvSpPr>
            <p:nvPr/>
          </p:nvSpPr>
          <p:spPr bwMode="auto">
            <a:xfrm>
              <a:off x="5029200" y="3276600"/>
              <a:ext cx="1295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Oval 67"/>
            <p:cNvSpPr/>
            <p:nvPr/>
          </p:nvSpPr>
          <p:spPr>
            <a:xfrm>
              <a:off x="5457825" y="3046412"/>
              <a:ext cx="533400" cy="46831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p:cNvSpPr/>
            <p:nvPr/>
          </p:nvSpPr>
          <p:spPr>
            <a:xfrm>
              <a:off x="5305425" y="2882900"/>
              <a:ext cx="838200" cy="8382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8446" name="TextBox 1"/>
          <p:cNvSpPr txBox="1">
            <a:spLocks noChangeArrowheads="1"/>
          </p:cNvSpPr>
          <p:nvPr/>
        </p:nvSpPr>
        <p:spPr bwMode="auto">
          <a:xfrm>
            <a:off x="2057400" y="5400675"/>
            <a:ext cx="52260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i="1"/>
              <a:t>How far in degrees from fixation is the blind spot?</a:t>
            </a:r>
          </a:p>
          <a:p>
            <a:pPr eaLnBrk="1" hangingPunct="1"/>
            <a:r>
              <a:rPr lang="en-US" altLang="en-US"/>
              <a:t>About 15 (again, don’t get too hung up on that specific number.)</a:t>
            </a:r>
          </a:p>
        </p:txBody>
      </p:sp>
      <p:sp>
        <p:nvSpPr>
          <p:cNvPr id="18447" name="TextBox 2"/>
          <p:cNvSpPr txBox="1">
            <a:spLocks noChangeArrowheads="1"/>
          </p:cNvSpPr>
          <p:nvPr/>
        </p:nvSpPr>
        <p:spPr bwMode="auto">
          <a:xfrm>
            <a:off x="2667000" y="4876800"/>
            <a:ext cx="628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OS</a:t>
            </a:r>
          </a:p>
        </p:txBody>
      </p:sp>
      <p:sp>
        <p:nvSpPr>
          <p:cNvPr id="18448" name="TextBox 52"/>
          <p:cNvSpPr txBox="1">
            <a:spLocks noChangeArrowheads="1"/>
          </p:cNvSpPr>
          <p:nvPr/>
        </p:nvSpPr>
        <p:spPr bwMode="auto">
          <a:xfrm>
            <a:off x="5638800" y="4876800"/>
            <a:ext cx="6461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OD</a:t>
            </a:r>
          </a:p>
        </p:txBody>
      </p:sp>
      <p:sp>
        <p:nvSpPr>
          <p:cNvPr id="18449" name="TextBox 86"/>
          <p:cNvSpPr txBox="1">
            <a:spLocks noChangeArrowheads="1"/>
          </p:cNvSpPr>
          <p:nvPr/>
        </p:nvSpPr>
        <p:spPr bwMode="auto">
          <a:xfrm>
            <a:off x="2590800" y="4143375"/>
            <a:ext cx="412750" cy="2762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FF"/>
                </a:solidFill>
              </a:rPr>
              <a:t>15</a:t>
            </a:r>
            <a:r>
              <a:rPr lang="en-US" altLang="en-US" sz="1200" baseline="30000">
                <a:solidFill>
                  <a:srgbClr val="0000FF"/>
                </a:solidFill>
              </a:rPr>
              <a:t>o</a:t>
            </a:r>
            <a:endParaRPr lang="en-US" altLang="en-US" sz="1200" b="1" i="1" baseline="30000">
              <a:solidFill>
                <a:srgbClr val="0000FF"/>
              </a:solidFill>
            </a:endParaRPr>
          </a:p>
        </p:txBody>
      </p:sp>
      <p:sp>
        <p:nvSpPr>
          <p:cNvPr id="18450" name="TextBox 87"/>
          <p:cNvSpPr txBox="1">
            <a:spLocks noChangeArrowheads="1"/>
          </p:cNvSpPr>
          <p:nvPr/>
        </p:nvSpPr>
        <p:spPr bwMode="auto">
          <a:xfrm>
            <a:off x="5911850" y="4067175"/>
            <a:ext cx="412750" cy="2762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FF"/>
                </a:solidFill>
              </a:rPr>
              <a:t>15</a:t>
            </a:r>
            <a:r>
              <a:rPr lang="en-US" altLang="en-US" sz="1200" baseline="30000">
                <a:solidFill>
                  <a:srgbClr val="0000FF"/>
                </a:solidFill>
              </a:rPr>
              <a:t>o</a:t>
            </a:r>
          </a:p>
        </p:txBody>
      </p:sp>
      <p:sp>
        <p:nvSpPr>
          <p:cNvPr id="18451" name="Line 62"/>
          <p:cNvSpPr>
            <a:spLocks noChangeShapeType="1"/>
          </p:cNvSpPr>
          <p:nvPr/>
        </p:nvSpPr>
        <p:spPr bwMode="auto">
          <a:xfrm>
            <a:off x="2971800" y="31242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2" name="Line 62"/>
          <p:cNvSpPr>
            <a:spLocks noChangeShapeType="1"/>
          </p:cNvSpPr>
          <p:nvPr/>
        </p:nvSpPr>
        <p:spPr bwMode="auto">
          <a:xfrm rot="10800000">
            <a:off x="5943600" y="30480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3" name="Line 62"/>
          <p:cNvSpPr>
            <a:spLocks noChangeShapeType="1"/>
          </p:cNvSpPr>
          <p:nvPr/>
        </p:nvSpPr>
        <p:spPr bwMode="auto">
          <a:xfrm>
            <a:off x="2590800" y="31242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4" name="Line 62"/>
          <p:cNvSpPr>
            <a:spLocks noChangeShapeType="1"/>
          </p:cNvSpPr>
          <p:nvPr/>
        </p:nvSpPr>
        <p:spPr bwMode="auto">
          <a:xfrm rot="10800000">
            <a:off x="6324600" y="3048000"/>
            <a:ext cx="0" cy="1295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TextBox 30">
            <a:extLst>
              <a:ext uri="{FF2B5EF4-FFF2-40B4-BE49-F238E27FC236}">
                <a16:creationId xmlns:a16="http://schemas.microsoft.com/office/drawing/2014/main" id="{DCF5B506-09C1-4BF2-B01D-BD2E164160DC}"/>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33" name="Rectangle 32">
            <a:extLst>
              <a:ext uri="{FF2B5EF4-FFF2-40B4-BE49-F238E27FC236}">
                <a16:creationId xmlns:a16="http://schemas.microsoft.com/office/drawing/2014/main" id="{5512F6DF-82D0-4071-BE1D-88A76095AE1C}"/>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A</a:t>
            </a:r>
          </a:p>
        </p:txBody>
      </p:sp>
    </p:spTree>
    <p:extLst>
      <p:ext uri="{BB962C8B-B14F-4D97-AF65-F5344CB8AC3E}">
        <p14:creationId xmlns:p14="http://schemas.microsoft.com/office/powerpoint/2010/main" val="360825419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3" name="Picture 8" descr="ONH OAG inferior notch"/>
          <p:cNvPicPr>
            <a:picLocks noChangeAspect="1" noChangeArrowheads="1"/>
          </p:cNvPicPr>
          <p:nvPr/>
        </p:nvPicPr>
        <p:blipFill rotWithShape="1">
          <a:blip r:embed="rId2">
            <a:extLst>
              <a:ext uri="{28A0092B-C50C-407E-A947-70E740481C1C}">
                <a14:useLocalDpi xmlns:a14="http://schemas.microsoft.com/office/drawing/2010/main" val="0"/>
              </a:ext>
            </a:extLst>
          </a:blip>
          <a:srcRect l="31999" t="11188" r="2001" b="10489"/>
          <a:stretch/>
        </p:blipFill>
        <p:spPr bwMode="auto">
          <a:xfrm>
            <a:off x="228600" y="3505200"/>
            <a:ext cx="3502479"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1"/>
          <p:cNvSpPr txBox="1">
            <a:spLocks noChangeArrowheads="1"/>
          </p:cNvSpPr>
          <p:nvPr/>
        </p:nvSpPr>
        <p:spPr bwMode="auto">
          <a:xfrm>
            <a:off x="1064079" y="6477000"/>
            <a:ext cx="1771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a:t>Glaucomatous ONH</a:t>
            </a:r>
          </a:p>
        </p:txBody>
      </p:sp>
      <p:sp>
        <p:nvSpPr>
          <p:cNvPr id="9" name="Line 14"/>
          <p:cNvSpPr>
            <a:spLocks noChangeShapeType="1"/>
          </p:cNvSpPr>
          <p:nvPr/>
        </p:nvSpPr>
        <p:spPr bwMode="auto">
          <a:xfrm>
            <a:off x="1826079" y="56388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5"/>
          <p:cNvSpPr>
            <a:spLocks noChangeShapeType="1"/>
          </p:cNvSpPr>
          <p:nvPr/>
        </p:nvSpPr>
        <p:spPr bwMode="auto">
          <a:xfrm>
            <a:off x="1978479" y="5791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6"/>
          <p:cNvSpPr>
            <a:spLocks noChangeShapeType="1"/>
          </p:cNvSpPr>
          <p:nvPr/>
        </p:nvSpPr>
        <p:spPr bwMode="auto">
          <a:xfrm>
            <a:off x="1978479" y="40386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7"/>
          <p:cNvSpPr>
            <a:spLocks noChangeShapeType="1"/>
          </p:cNvSpPr>
          <p:nvPr/>
        </p:nvSpPr>
        <p:spPr bwMode="auto">
          <a:xfrm>
            <a:off x="1826079" y="41910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8"/>
          <p:cNvSpPr>
            <a:spLocks noChangeShapeType="1"/>
          </p:cNvSpPr>
          <p:nvPr/>
        </p:nvSpPr>
        <p:spPr bwMode="auto">
          <a:xfrm>
            <a:off x="2130879" y="4038599"/>
            <a:ext cx="0" cy="1752601"/>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9"/>
          <p:cNvSpPr>
            <a:spLocks noChangeShapeType="1"/>
          </p:cNvSpPr>
          <p:nvPr/>
        </p:nvSpPr>
        <p:spPr bwMode="auto">
          <a:xfrm flipH="1">
            <a:off x="1978479" y="4191000"/>
            <a:ext cx="6439" cy="14478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 Box 20"/>
          <p:cNvSpPr txBox="1">
            <a:spLocks noChangeArrowheads="1"/>
          </p:cNvSpPr>
          <p:nvPr/>
        </p:nvSpPr>
        <p:spPr bwMode="auto">
          <a:xfrm>
            <a:off x="683079" y="4738687"/>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dirty="0">
                <a:solidFill>
                  <a:srgbClr val="002060"/>
                </a:solidFill>
              </a:rPr>
              <a:t>VCDR ~.8</a:t>
            </a:r>
          </a:p>
        </p:txBody>
      </p:sp>
      <p:sp>
        <p:nvSpPr>
          <p:cNvPr id="18" name="TextBox 17">
            <a:extLst>
              <a:ext uri="{FF2B5EF4-FFF2-40B4-BE49-F238E27FC236}">
                <a16:creationId xmlns:a16="http://schemas.microsoft.com/office/drawing/2014/main" id="{9B241214-B3B6-4DBA-89F3-175BFB9A7423}"/>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17" name="TextBox 16">
            <a:extLst>
              <a:ext uri="{FF2B5EF4-FFF2-40B4-BE49-F238E27FC236}">
                <a16:creationId xmlns:a16="http://schemas.microsoft.com/office/drawing/2014/main" id="{6CE2CBE8-C108-43C2-AEF8-2E33E5BC7A97}"/>
              </a:ext>
            </a:extLst>
          </p:cNvPr>
          <p:cNvSpPr txBox="1"/>
          <p:nvPr/>
        </p:nvSpPr>
        <p:spPr>
          <a:xfrm>
            <a:off x="261730" y="6019800"/>
            <a:ext cx="652743" cy="307777"/>
          </a:xfrm>
          <a:prstGeom prst="rect">
            <a:avLst/>
          </a:prstGeom>
          <a:noFill/>
        </p:spPr>
        <p:txBody>
          <a:bodyPr wrap="none" rtlCol="0">
            <a:spAutoFit/>
          </a:bodyPr>
          <a:lstStyle/>
          <a:p>
            <a:r>
              <a:rPr lang="en-US" sz="1400" dirty="0">
                <a:solidFill>
                  <a:schemeClr val="bg1"/>
                </a:solidFill>
              </a:rPr>
              <a:t>Notch</a:t>
            </a:r>
          </a:p>
        </p:txBody>
      </p:sp>
      <p:cxnSp>
        <p:nvCxnSpPr>
          <p:cNvPr id="19" name="Straight Arrow Connector 18">
            <a:extLst>
              <a:ext uri="{FF2B5EF4-FFF2-40B4-BE49-F238E27FC236}">
                <a16:creationId xmlns:a16="http://schemas.microsoft.com/office/drawing/2014/main" id="{FBC8CA0E-0163-4334-958D-D5A090EF3DE8}"/>
              </a:ext>
            </a:extLst>
          </p:cNvPr>
          <p:cNvCxnSpPr/>
          <p:nvPr/>
        </p:nvCxnSpPr>
        <p:spPr>
          <a:xfrm flipV="1">
            <a:off x="914473" y="5638800"/>
            <a:ext cx="530606" cy="3810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6">
            <a:extLst>
              <a:ext uri="{FF2B5EF4-FFF2-40B4-BE49-F238E27FC236}">
                <a16:creationId xmlns:a16="http://schemas.microsoft.com/office/drawing/2014/main" id="{245914B5-C16A-417F-88A3-9568FC56145B}"/>
              </a:ext>
            </a:extLst>
          </p:cNvPr>
          <p:cNvPicPr>
            <a:picLocks noChangeAspect="1"/>
          </p:cNvPicPr>
          <p:nvPr/>
        </p:nvPicPr>
        <p:blipFill>
          <a:blip r:embed="rId3">
            <a:extLst>
              <a:ext uri="{28A0092B-C50C-407E-A947-70E740481C1C}">
                <a14:useLocalDpi xmlns:a14="http://schemas.microsoft.com/office/drawing/2010/main" val="0"/>
              </a:ext>
            </a:extLst>
          </a:blip>
          <a:srcRect l="50000" b="52634"/>
          <a:stretch>
            <a:fillRect/>
          </a:stretch>
        </p:blipFill>
        <p:spPr bwMode="auto">
          <a:xfrm>
            <a:off x="4115007" y="4038600"/>
            <a:ext cx="47672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9">
            <a:extLst>
              <a:ext uri="{FF2B5EF4-FFF2-40B4-BE49-F238E27FC236}">
                <a16:creationId xmlns:a16="http://schemas.microsoft.com/office/drawing/2014/main" id="{B226CC54-92C7-406C-A78F-B125F230EB59}"/>
              </a:ext>
            </a:extLst>
          </p:cNvPr>
          <p:cNvSpPr txBox="1">
            <a:spLocks noChangeArrowheads="1"/>
          </p:cNvSpPr>
          <p:nvPr/>
        </p:nvSpPr>
        <p:spPr bwMode="auto">
          <a:xfrm>
            <a:off x="4114800" y="685800"/>
            <a:ext cx="4724400" cy="1384995"/>
          </a:xfrm>
          <a:prstGeom prst="rect">
            <a:avLst/>
          </a:prstGeom>
          <a:solidFill>
            <a:schemeClr val="accent5">
              <a:lumMod val="75000"/>
            </a:schemeClr>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None/>
            </a:pPr>
            <a:r>
              <a:rPr lang="en-US" altLang="en-US" sz="1400" dirty="0">
                <a:solidFill>
                  <a:srgbClr val="0000FF"/>
                </a:solidFill>
              </a:rPr>
              <a:t>For reasons that have yet to be fully elucidated, glaucoma initially ‘prefers’ to damage the superior and inferior poles of the ONH. This leads to thinning at the poles (focal thinning is referred to as a ‘notch.’) </a:t>
            </a:r>
            <a:r>
              <a:rPr lang="en-US" altLang="en-US" sz="1400" dirty="0">
                <a:solidFill>
                  <a:schemeClr val="accent5">
                    <a:lumMod val="75000"/>
                  </a:schemeClr>
                </a:solidFill>
              </a:rPr>
              <a:t>Specifically, glaucoma tends initially to affect fibers that originate on the temporal side of the vertical meridian.</a:t>
            </a:r>
          </a:p>
        </p:txBody>
      </p:sp>
    </p:spTree>
    <p:extLst>
      <p:ext uri="{BB962C8B-B14F-4D97-AF65-F5344CB8AC3E}">
        <p14:creationId xmlns:p14="http://schemas.microsoft.com/office/powerpoint/2010/main" val="57703887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9912" y="712020"/>
            <a:ext cx="3394334" cy="265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3" name="Picture 8" descr="ONH OAG inferior notch"/>
          <p:cNvPicPr>
            <a:picLocks noChangeAspect="1" noChangeArrowheads="1"/>
          </p:cNvPicPr>
          <p:nvPr/>
        </p:nvPicPr>
        <p:blipFill rotWithShape="1">
          <a:blip r:embed="rId3">
            <a:extLst>
              <a:ext uri="{28A0092B-C50C-407E-A947-70E740481C1C}">
                <a14:useLocalDpi xmlns:a14="http://schemas.microsoft.com/office/drawing/2010/main" val="0"/>
              </a:ext>
            </a:extLst>
          </a:blip>
          <a:srcRect l="31999" t="11188" r="2001" b="10489"/>
          <a:stretch/>
        </p:blipFill>
        <p:spPr bwMode="auto">
          <a:xfrm>
            <a:off x="228600" y="3505200"/>
            <a:ext cx="3502479"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1"/>
          <p:cNvSpPr txBox="1">
            <a:spLocks noChangeArrowheads="1"/>
          </p:cNvSpPr>
          <p:nvPr/>
        </p:nvSpPr>
        <p:spPr bwMode="auto">
          <a:xfrm>
            <a:off x="1064079" y="6477000"/>
            <a:ext cx="1771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a:t>Glaucomatous ONH</a:t>
            </a:r>
          </a:p>
        </p:txBody>
      </p:sp>
      <p:sp>
        <p:nvSpPr>
          <p:cNvPr id="9" name="Line 14"/>
          <p:cNvSpPr>
            <a:spLocks noChangeShapeType="1"/>
          </p:cNvSpPr>
          <p:nvPr/>
        </p:nvSpPr>
        <p:spPr bwMode="auto">
          <a:xfrm>
            <a:off x="1826079" y="56388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5"/>
          <p:cNvSpPr>
            <a:spLocks noChangeShapeType="1"/>
          </p:cNvSpPr>
          <p:nvPr/>
        </p:nvSpPr>
        <p:spPr bwMode="auto">
          <a:xfrm>
            <a:off x="1978479" y="5791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6"/>
          <p:cNvSpPr>
            <a:spLocks noChangeShapeType="1"/>
          </p:cNvSpPr>
          <p:nvPr/>
        </p:nvSpPr>
        <p:spPr bwMode="auto">
          <a:xfrm>
            <a:off x="1978479" y="40386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7"/>
          <p:cNvSpPr>
            <a:spLocks noChangeShapeType="1"/>
          </p:cNvSpPr>
          <p:nvPr/>
        </p:nvSpPr>
        <p:spPr bwMode="auto">
          <a:xfrm>
            <a:off x="1826079" y="41910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8"/>
          <p:cNvSpPr>
            <a:spLocks noChangeShapeType="1"/>
          </p:cNvSpPr>
          <p:nvPr/>
        </p:nvSpPr>
        <p:spPr bwMode="auto">
          <a:xfrm>
            <a:off x="2130879" y="4038599"/>
            <a:ext cx="0" cy="1752601"/>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9"/>
          <p:cNvSpPr>
            <a:spLocks noChangeShapeType="1"/>
          </p:cNvSpPr>
          <p:nvPr/>
        </p:nvSpPr>
        <p:spPr bwMode="auto">
          <a:xfrm flipH="1">
            <a:off x="1978479" y="4191000"/>
            <a:ext cx="6439" cy="14478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 Box 20"/>
          <p:cNvSpPr txBox="1">
            <a:spLocks noChangeArrowheads="1"/>
          </p:cNvSpPr>
          <p:nvPr/>
        </p:nvSpPr>
        <p:spPr bwMode="auto">
          <a:xfrm>
            <a:off x="683079" y="4738687"/>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dirty="0">
                <a:solidFill>
                  <a:srgbClr val="002060"/>
                </a:solidFill>
              </a:rPr>
              <a:t>VCDR ~.8</a:t>
            </a:r>
          </a:p>
        </p:txBody>
      </p:sp>
      <p:sp>
        <p:nvSpPr>
          <p:cNvPr id="18" name="TextBox 17">
            <a:extLst>
              <a:ext uri="{FF2B5EF4-FFF2-40B4-BE49-F238E27FC236}">
                <a16:creationId xmlns:a16="http://schemas.microsoft.com/office/drawing/2014/main" id="{9B241214-B3B6-4DBA-89F3-175BFB9A7423}"/>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17" name="TextBox 16">
            <a:extLst>
              <a:ext uri="{FF2B5EF4-FFF2-40B4-BE49-F238E27FC236}">
                <a16:creationId xmlns:a16="http://schemas.microsoft.com/office/drawing/2014/main" id="{6CE2CBE8-C108-43C2-AEF8-2E33E5BC7A97}"/>
              </a:ext>
            </a:extLst>
          </p:cNvPr>
          <p:cNvSpPr txBox="1"/>
          <p:nvPr/>
        </p:nvSpPr>
        <p:spPr>
          <a:xfrm>
            <a:off x="261730" y="6019800"/>
            <a:ext cx="652743" cy="307777"/>
          </a:xfrm>
          <a:prstGeom prst="rect">
            <a:avLst/>
          </a:prstGeom>
          <a:noFill/>
        </p:spPr>
        <p:txBody>
          <a:bodyPr wrap="none" rtlCol="0">
            <a:spAutoFit/>
          </a:bodyPr>
          <a:lstStyle/>
          <a:p>
            <a:r>
              <a:rPr lang="en-US" sz="1400" dirty="0">
                <a:solidFill>
                  <a:schemeClr val="bg1"/>
                </a:solidFill>
              </a:rPr>
              <a:t>Notch</a:t>
            </a:r>
          </a:p>
        </p:txBody>
      </p:sp>
      <p:cxnSp>
        <p:nvCxnSpPr>
          <p:cNvPr id="19" name="Straight Arrow Connector 18">
            <a:extLst>
              <a:ext uri="{FF2B5EF4-FFF2-40B4-BE49-F238E27FC236}">
                <a16:creationId xmlns:a16="http://schemas.microsoft.com/office/drawing/2014/main" id="{FBC8CA0E-0163-4334-958D-D5A090EF3DE8}"/>
              </a:ext>
            </a:extLst>
          </p:cNvPr>
          <p:cNvCxnSpPr/>
          <p:nvPr/>
        </p:nvCxnSpPr>
        <p:spPr>
          <a:xfrm flipV="1">
            <a:off x="914473" y="5638800"/>
            <a:ext cx="530606" cy="3810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6">
            <a:extLst>
              <a:ext uri="{FF2B5EF4-FFF2-40B4-BE49-F238E27FC236}">
                <a16:creationId xmlns:a16="http://schemas.microsoft.com/office/drawing/2014/main" id="{245914B5-C16A-417F-88A3-9568FC56145B}"/>
              </a:ext>
            </a:extLst>
          </p:cNvPr>
          <p:cNvPicPr>
            <a:picLocks noChangeAspect="1"/>
          </p:cNvPicPr>
          <p:nvPr/>
        </p:nvPicPr>
        <p:blipFill>
          <a:blip r:embed="rId4">
            <a:extLst>
              <a:ext uri="{28A0092B-C50C-407E-A947-70E740481C1C}">
                <a14:useLocalDpi xmlns:a14="http://schemas.microsoft.com/office/drawing/2010/main" val="0"/>
              </a:ext>
            </a:extLst>
          </a:blip>
          <a:srcRect l="50000" b="52634"/>
          <a:stretch>
            <a:fillRect/>
          </a:stretch>
        </p:blipFill>
        <p:spPr bwMode="auto">
          <a:xfrm>
            <a:off x="4115007" y="4038600"/>
            <a:ext cx="47672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9">
            <a:extLst>
              <a:ext uri="{FF2B5EF4-FFF2-40B4-BE49-F238E27FC236}">
                <a16:creationId xmlns:a16="http://schemas.microsoft.com/office/drawing/2014/main" id="{B226CC54-92C7-406C-A78F-B125F230EB59}"/>
              </a:ext>
            </a:extLst>
          </p:cNvPr>
          <p:cNvSpPr txBox="1">
            <a:spLocks noChangeArrowheads="1"/>
          </p:cNvSpPr>
          <p:nvPr/>
        </p:nvSpPr>
        <p:spPr bwMode="auto">
          <a:xfrm>
            <a:off x="4114800" y="685800"/>
            <a:ext cx="4724400" cy="1384995"/>
          </a:xfrm>
          <a:prstGeom prst="rect">
            <a:avLst/>
          </a:prstGeom>
          <a:solidFill>
            <a:schemeClr val="accent5">
              <a:lumMod val="75000"/>
            </a:schemeClr>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None/>
            </a:pPr>
            <a:r>
              <a:rPr lang="en-US" altLang="en-US" sz="1400" dirty="0">
                <a:solidFill>
                  <a:srgbClr val="0000FF"/>
                </a:solidFill>
              </a:rPr>
              <a:t>For reasons that have yet to be fully elucidated, glaucoma initially ‘prefers’ to damage the superior and inferior poles of the ONH. This leads to thinning at the poles (focal thinning is referred to as a ‘notch.’) </a:t>
            </a:r>
            <a:r>
              <a:rPr lang="en-US" altLang="en-US" sz="1400" dirty="0"/>
              <a:t>Specifically, glaucoma tends initially to affect fibers that originate on the temporal side of the vertical meridian.</a:t>
            </a:r>
          </a:p>
        </p:txBody>
      </p:sp>
    </p:spTree>
    <p:extLst>
      <p:ext uri="{BB962C8B-B14F-4D97-AF65-F5344CB8AC3E}">
        <p14:creationId xmlns:p14="http://schemas.microsoft.com/office/powerpoint/2010/main" val="255280430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9912" y="712020"/>
            <a:ext cx="3394334" cy="265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ext Box 9"/>
          <p:cNvSpPr txBox="1">
            <a:spLocks noChangeArrowheads="1"/>
          </p:cNvSpPr>
          <p:nvPr/>
        </p:nvSpPr>
        <p:spPr bwMode="auto">
          <a:xfrm>
            <a:off x="4114800" y="685800"/>
            <a:ext cx="4724400" cy="1384995"/>
          </a:xfrm>
          <a:prstGeom prst="rect">
            <a:avLst/>
          </a:prstGeom>
          <a:solidFill>
            <a:schemeClr val="accent5">
              <a:lumMod val="75000"/>
            </a:schemeClr>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None/>
            </a:pPr>
            <a:r>
              <a:rPr lang="en-US" altLang="en-US" sz="1400" dirty="0">
                <a:solidFill>
                  <a:schemeClr val="bg1">
                    <a:lumMod val="50000"/>
                  </a:schemeClr>
                </a:solidFill>
              </a:rPr>
              <a:t>For reasons that have yet to be fully elucidated, glaucoma initially ‘prefers’ to damage the superior and inferior poles of the ONH. This leads to thinning at the poles (focal thinning is referred to as a ‘notch.’) </a:t>
            </a:r>
            <a:r>
              <a:rPr lang="en-US" altLang="en-US" sz="1400" u="sng" dirty="0"/>
              <a:t>Specifically, glaucoma tends initially to affect fibers that originate on the temporal side of the vertical meridian.</a:t>
            </a:r>
          </a:p>
        </p:txBody>
      </p:sp>
      <p:pic>
        <p:nvPicPr>
          <p:cNvPr id="94213" name="Picture 8" descr="ONH OAG inferior notch"/>
          <p:cNvPicPr>
            <a:picLocks noChangeAspect="1" noChangeArrowheads="1"/>
          </p:cNvPicPr>
          <p:nvPr/>
        </p:nvPicPr>
        <p:blipFill rotWithShape="1">
          <a:blip r:embed="rId3">
            <a:extLst>
              <a:ext uri="{28A0092B-C50C-407E-A947-70E740481C1C}">
                <a14:useLocalDpi xmlns:a14="http://schemas.microsoft.com/office/drawing/2010/main" val="0"/>
              </a:ext>
            </a:extLst>
          </a:blip>
          <a:srcRect l="31999" t="11188" r="2001" b="10489"/>
          <a:stretch/>
        </p:blipFill>
        <p:spPr bwMode="auto">
          <a:xfrm>
            <a:off x="228600" y="3505200"/>
            <a:ext cx="3502479"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1"/>
          <p:cNvSpPr txBox="1">
            <a:spLocks noChangeArrowheads="1"/>
          </p:cNvSpPr>
          <p:nvPr/>
        </p:nvSpPr>
        <p:spPr bwMode="auto">
          <a:xfrm>
            <a:off x="1064079" y="6477000"/>
            <a:ext cx="1771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a:t>Glaucomatous ONH</a:t>
            </a:r>
          </a:p>
        </p:txBody>
      </p:sp>
      <p:sp>
        <p:nvSpPr>
          <p:cNvPr id="9" name="Line 14"/>
          <p:cNvSpPr>
            <a:spLocks noChangeShapeType="1"/>
          </p:cNvSpPr>
          <p:nvPr/>
        </p:nvSpPr>
        <p:spPr bwMode="auto">
          <a:xfrm>
            <a:off x="1826079" y="56388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5"/>
          <p:cNvSpPr>
            <a:spLocks noChangeShapeType="1"/>
          </p:cNvSpPr>
          <p:nvPr/>
        </p:nvSpPr>
        <p:spPr bwMode="auto">
          <a:xfrm>
            <a:off x="1978479" y="5791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6"/>
          <p:cNvSpPr>
            <a:spLocks noChangeShapeType="1"/>
          </p:cNvSpPr>
          <p:nvPr/>
        </p:nvSpPr>
        <p:spPr bwMode="auto">
          <a:xfrm>
            <a:off x="1978479" y="40386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7"/>
          <p:cNvSpPr>
            <a:spLocks noChangeShapeType="1"/>
          </p:cNvSpPr>
          <p:nvPr/>
        </p:nvSpPr>
        <p:spPr bwMode="auto">
          <a:xfrm>
            <a:off x="1826079" y="41910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8"/>
          <p:cNvSpPr>
            <a:spLocks noChangeShapeType="1"/>
          </p:cNvSpPr>
          <p:nvPr/>
        </p:nvSpPr>
        <p:spPr bwMode="auto">
          <a:xfrm>
            <a:off x="2130879" y="4038599"/>
            <a:ext cx="0" cy="1752601"/>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9"/>
          <p:cNvSpPr>
            <a:spLocks noChangeShapeType="1"/>
          </p:cNvSpPr>
          <p:nvPr/>
        </p:nvSpPr>
        <p:spPr bwMode="auto">
          <a:xfrm flipH="1">
            <a:off x="1978479" y="4191000"/>
            <a:ext cx="6439" cy="14478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 Box 20"/>
          <p:cNvSpPr txBox="1">
            <a:spLocks noChangeArrowheads="1"/>
          </p:cNvSpPr>
          <p:nvPr/>
        </p:nvSpPr>
        <p:spPr bwMode="auto">
          <a:xfrm>
            <a:off x="683079" y="4738687"/>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dirty="0">
                <a:solidFill>
                  <a:srgbClr val="002060"/>
                </a:solidFill>
              </a:rPr>
              <a:t>VCDR ~.8</a:t>
            </a:r>
          </a:p>
        </p:txBody>
      </p:sp>
      <p:sp>
        <p:nvSpPr>
          <p:cNvPr id="18" name="TextBox 17">
            <a:extLst>
              <a:ext uri="{FF2B5EF4-FFF2-40B4-BE49-F238E27FC236}">
                <a16:creationId xmlns:a16="http://schemas.microsoft.com/office/drawing/2014/main" id="{9B241214-B3B6-4DBA-89F3-175BFB9A7423}"/>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17" name="TextBox 16">
            <a:extLst>
              <a:ext uri="{FF2B5EF4-FFF2-40B4-BE49-F238E27FC236}">
                <a16:creationId xmlns:a16="http://schemas.microsoft.com/office/drawing/2014/main" id="{6CE2CBE8-C108-43C2-AEF8-2E33E5BC7A97}"/>
              </a:ext>
            </a:extLst>
          </p:cNvPr>
          <p:cNvSpPr txBox="1"/>
          <p:nvPr/>
        </p:nvSpPr>
        <p:spPr>
          <a:xfrm>
            <a:off x="261730" y="6019800"/>
            <a:ext cx="652743" cy="307777"/>
          </a:xfrm>
          <a:prstGeom prst="rect">
            <a:avLst/>
          </a:prstGeom>
          <a:noFill/>
        </p:spPr>
        <p:txBody>
          <a:bodyPr wrap="none" rtlCol="0">
            <a:spAutoFit/>
          </a:bodyPr>
          <a:lstStyle/>
          <a:p>
            <a:r>
              <a:rPr lang="en-US" sz="1400" dirty="0">
                <a:solidFill>
                  <a:schemeClr val="bg1"/>
                </a:solidFill>
              </a:rPr>
              <a:t>Notch</a:t>
            </a:r>
          </a:p>
        </p:txBody>
      </p:sp>
      <p:cxnSp>
        <p:nvCxnSpPr>
          <p:cNvPr id="19" name="Straight Arrow Connector 18">
            <a:extLst>
              <a:ext uri="{FF2B5EF4-FFF2-40B4-BE49-F238E27FC236}">
                <a16:creationId xmlns:a16="http://schemas.microsoft.com/office/drawing/2014/main" id="{FBC8CA0E-0163-4334-958D-D5A090EF3DE8}"/>
              </a:ext>
            </a:extLst>
          </p:cNvPr>
          <p:cNvCxnSpPr/>
          <p:nvPr/>
        </p:nvCxnSpPr>
        <p:spPr>
          <a:xfrm flipV="1">
            <a:off x="914473" y="5638800"/>
            <a:ext cx="530606" cy="3810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2" name="Text Box 9">
            <a:extLst>
              <a:ext uri="{FF2B5EF4-FFF2-40B4-BE49-F238E27FC236}">
                <a16:creationId xmlns:a16="http://schemas.microsoft.com/office/drawing/2014/main" id="{D2EBCEDD-9804-47FB-A763-856D4BF4AD71}"/>
              </a:ext>
            </a:extLst>
          </p:cNvPr>
          <p:cNvSpPr txBox="1">
            <a:spLocks noChangeArrowheads="1"/>
          </p:cNvSpPr>
          <p:nvPr/>
        </p:nvSpPr>
        <p:spPr bwMode="auto">
          <a:xfrm>
            <a:off x="4114800" y="2209800"/>
            <a:ext cx="4724400" cy="584775"/>
          </a:xfrm>
          <a:prstGeom prst="rect">
            <a:avLst/>
          </a:prstGeom>
          <a:solidFill>
            <a:srgbClr val="FFFF00"/>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dirty="0">
                <a:solidFill>
                  <a:srgbClr val="0000FF"/>
                </a:solidFill>
              </a:rPr>
              <a:t>The result of this is that </a:t>
            </a:r>
            <a:r>
              <a:rPr lang="en-US" altLang="en-US" sz="1600" u="sng" dirty="0">
                <a:solidFill>
                  <a:srgbClr val="0000FF"/>
                </a:solidFill>
              </a:rPr>
              <a:t>glaucomatous VF defects appear in and extend from the </a:t>
            </a:r>
            <a:r>
              <a:rPr lang="en-US" altLang="en-US" sz="1600" i="1" u="sng" dirty="0">
                <a:solidFill>
                  <a:srgbClr val="0000FF"/>
                </a:solidFill>
              </a:rPr>
              <a:t>nasal</a:t>
            </a:r>
            <a:r>
              <a:rPr lang="en-US" altLang="en-US" sz="1600" u="sng" dirty="0">
                <a:solidFill>
                  <a:srgbClr val="0000FF"/>
                </a:solidFill>
              </a:rPr>
              <a:t> visual field</a:t>
            </a:r>
            <a:r>
              <a:rPr lang="en-US" altLang="en-US" sz="1600" dirty="0">
                <a:solidFill>
                  <a:srgbClr val="0000FF"/>
                </a:solidFill>
              </a:rPr>
              <a:t>.</a:t>
            </a:r>
          </a:p>
        </p:txBody>
      </p:sp>
      <p:sp>
        <p:nvSpPr>
          <p:cNvPr id="2" name="Arrow: Curved Left 1">
            <a:extLst>
              <a:ext uri="{FF2B5EF4-FFF2-40B4-BE49-F238E27FC236}">
                <a16:creationId xmlns:a16="http://schemas.microsoft.com/office/drawing/2014/main" id="{D0734D95-E87F-4EA2-94ED-19C617A31C2B}"/>
              </a:ext>
            </a:extLst>
          </p:cNvPr>
          <p:cNvSpPr/>
          <p:nvPr/>
        </p:nvSpPr>
        <p:spPr>
          <a:xfrm rot="10800000">
            <a:off x="3646182" y="1664598"/>
            <a:ext cx="450221" cy="81239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 name="Picture 19">
            <a:extLst>
              <a:ext uri="{FF2B5EF4-FFF2-40B4-BE49-F238E27FC236}">
                <a16:creationId xmlns:a16="http://schemas.microsoft.com/office/drawing/2014/main" id="{FB5618B6-FF63-470A-A5A8-776211E32F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6141" y="2933580"/>
            <a:ext cx="3331023" cy="3634345"/>
          </a:xfrm>
          <a:prstGeom prst="rect">
            <a:avLst/>
          </a:prstGeom>
        </p:spPr>
      </p:pic>
    </p:spTree>
    <p:extLst>
      <p:ext uri="{BB962C8B-B14F-4D97-AF65-F5344CB8AC3E}">
        <p14:creationId xmlns:p14="http://schemas.microsoft.com/office/powerpoint/2010/main" val="128319222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a:extLst>
              <a:ext uri="{FF2B5EF4-FFF2-40B4-BE49-F238E27FC236}">
                <a16:creationId xmlns:a16="http://schemas.microsoft.com/office/drawing/2014/main" id="{E076B0B7-B9FD-4E49-A792-FF3A9178E3A5}"/>
              </a:ext>
            </a:extLst>
          </p:cNvPr>
          <p:cNvSpPr txBox="1">
            <a:spLocks noChangeArrowheads="1"/>
          </p:cNvSpPr>
          <p:nvPr/>
        </p:nvSpPr>
        <p:spPr bwMode="auto">
          <a:xfrm>
            <a:off x="355600" y="1600200"/>
            <a:ext cx="8407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Define</a:t>
            </a:r>
            <a:r>
              <a:rPr lang="en-US" altLang="en-US" sz="1600" dirty="0">
                <a:solidFill>
                  <a:schemeClr val="bg1">
                    <a:lumMod val="75000"/>
                  </a:schemeClr>
                </a:solidFill>
              </a:rPr>
              <a:t> glaucoma.</a:t>
            </a:r>
          </a:p>
          <a:p>
            <a:pPr eaLnBrk="1" hangingPunct="1">
              <a:spcBef>
                <a:spcPct val="0"/>
              </a:spcBef>
              <a:buClrTx/>
              <a:buSzTx/>
              <a:buFontTx/>
              <a:buNone/>
            </a:pPr>
            <a:r>
              <a:rPr lang="en-US" altLang="en-US" sz="1600" dirty="0">
                <a:solidFill>
                  <a:schemeClr val="bg1">
                    <a:lumMod val="75000"/>
                  </a:schemeClr>
                </a:solidFill>
              </a:rPr>
              <a:t>A group of optic neuropathies that present with progressive ONH damage and </a:t>
            </a:r>
            <a:r>
              <a:rPr lang="en-US" altLang="en-US" sz="1600" b="1" dirty="0">
                <a:solidFill>
                  <a:srgbClr val="0000FF"/>
                </a:solidFill>
              </a:rPr>
              <a:t>characteristic VF loss</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Why isn’t elevated IOP mentioned above?</a:t>
            </a:r>
          </a:p>
          <a:p>
            <a:pPr eaLnBrk="1" hangingPunct="1">
              <a:spcBef>
                <a:spcPct val="0"/>
              </a:spcBef>
              <a:buClrTx/>
              <a:buSzTx/>
              <a:buFontTx/>
              <a:buNone/>
            </a:pPr>
            <a:r>
              <a:rPr lang="en-US" altLang="en-US" sz="1600" dirty="0">
                <a:solidFill>
                  <a:schemeClr val="bg1">
                    <a:lumMod val="75000"/>
                  </a:schemeClr>
                </a:solidFill>
              </a:rPr>
              <a:t>Elevated IOP is a strong risk factor for glaucoma, but it need not be present—IOP can be normal, or even low</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In addition to being the strongest risk factor for glaucoma, </a:t>
            </a:r>
            <a:r>
              <a:rPr lang="en-US" altLang="en-US" sz="1600" b="1" i="1" dirty="0">
                <a:solidFill>
                  <a:schemeClr val="bg1">
                    <a:lumMod val="75000"/>
                  </a:schemeClr>
                </a:solidFill>
              </a:rPr>
              <a:t>IOP</a:t>
            </a:r>
            <a:r>
              <a:rPr lang="en-US" altLang="en-US" sz="1600" i="1" dirty="0">
                <a:solidFill>
                  <a:schemeClr val="bg1">
                    <a:lumMod val="75000"/>
                  </a:schemeClr>
                </a:solidFill>
              </a:rPr>
              <a:t> has another quality that renders it unique—what is it?</a:t>
            </a:r>
          </a:p>
          <a:p>
            <a:pPr eaLnBrk="1" hangingPunct="1">
              <a:spcBef>
                <a:spcPct val="0"/>
              </a:spcBef>
              <a:buClrTx/>
              <a:buSzTx/>
              <a:buFontTx/>
              <a:buNone/>
            </a:pPr>
            <a:r>
              <a:rPr lang="en-US" altLang="en-US" sz="1600" u="sng" dirty="0">
                <a:solidFill>
                  <a:schemeClr val="bg1">
                    <a:lumMod val="75000"/>
                  </a:schemeClr>
                </a:solidFill>
              </a:rPr>
              <a:t>It is the only risk factor that is </a:t>
            </a:r>
            <a:r>
              <a:rPr lang="en-US" altLang="en-US" sz="1600" b="1" u="sng" dirty="0">
                <a:solidFill>
                  <a:schemeClr val="bg1">
                    <a:lumMod val="75000"/>
                  </a:schemeClr>
                </a:solidFill>
              </a:rPr>
              <a:t>modifiable</a:t>
            </a:r>
            <a:r>
              <a:rPr lang="en-US" altLang="en-US" sz="1600" u="sng" dirty="0">
                <a:solidFill>
                  <a:schemeClr val="bg1">
                    <a:lumMod val="75000"/>
                  </a:schemeClr>
                </a:solidFill>
              </a:rPr>
              <a:t> </a:t>
            </a:r>
            <a:r>
              <a:rPr lang="en-US" altLang="en-US" sz="1600" dirty="0">
                <a:solidFill>
                  <a:schemeClr val="bg1">
                    <a:lumMod val="75000"/>
                  </a:schemeClr>
                </a:solidFill>
              </a:rPr>
              <a:t>in a manner proven to influence the risk of glaucoma progression</a:t>
            </a:r>
          </a:p>
        </p:txBody>
      </p:sp>
      <p:sp>
        <p:nvSpPr>
          <p:cNvPr id="6" name="TextBox 5">
            <a:extLst>
              <a:ext uri="{FF2B5EF4-FFF2-40B4-BE49-F238E27FC236}">
                <a16:creationId xmlns:a16="http://schemas.microsoft.com/office/drawing/2014/main" id="{E3F86F05-F2C4-4CCB-BB9F-E874B8EBD74C}"/>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2" name="Oval 1">
            <a:extLst>
              <a:ext uri="{FF2B5EF4-FFF2-40B4-BE49-F238E27FC236}">
                <a16:creationId xmlns:a16="http://schemas.microsoft.com/office/drawing/2014/main" id="{AA9626F0-797D-40D7-962E-D44CFD9030FC}"/>
              </a:ext>
            </a:extLst>
          </p:cNvPr>
          <p:cNvSpPr/>
          <p:nvPr/>
        </p:nvSpPr>
        <p:spPr>
          <a:xfrm>
            <a:off x="304800" y="1981200"/>
            <a:ext cx="24384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r: 5 Points 2">
            <a:extLst>
              <a:ext uri="{FF2B5EF4-FFF2-40B4-BE49-F238E27FC236}">
                <a16:creationId xmlns:a16="http://schemas.microsoft.com/office/drawing/2014/main" id="{08C6D2AB-454D-483F-A610-1D8D6412641C}"/>
              </a:ext>
            </a:extLst>
          </p:cNvPr>
          <p:cNvSpPr/>
          <p:nvPr/>
        </p:nvSpPr>
        <p:spPr>
          <a:xfrm>
            <a:off x="2438400" y="1676400"/>
            <a:ext cx="533400" cy="400110"/>
          </a:xfrm>
          <a:prstGeom prst="star5">
            <a:avLst/>
          </a:prstGeom>
          <a:solidFill>
            <a:srgbClr val="0000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8" name="Star: 5 Points 7">
            <a:extLst>
              <a:ext uri="{FF2B5EF4-FFF2-40B4-BE49-F238E27FC236}">
                <a16:creationId xmlns:a16="http://schemas.microsoft.com/office/drawing/2014/main" id="{136FC632-E20F-4B5E-9C11-976C7861CDAF}"/>
              </a:ext>
            </a:extLst>
          </p:cNvPr>
          <p:cNvSpPr/>
          <p:nvPr/>
        </p:nvSpPr>
        <p:spPr>
          <a:xfrm>
            <a:off x="42672" y="1676400"/>
            <a:ext cx="533400" cy="400110"/>
          </a:xfrm>
          <a:prstGeom prst="star5">
            <a:avLst/>
          </a:prstGeom>
          <a:solidFill>
            <a:srgbClr val="0000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5" name="TextBox 4">
            <a:extLst>
              <a:ext uri="{FF2B5EF4-FFF2-40B4-BE49-F238E27FC236}">
                <a16:creationId xmlns:a16="http://schemas.microsoft.com/office/drawing/2014/main" id="{095DD6A7-D7BB-4567-BFCD-526D1C60A74C}"/>
              </a:ext>
            </a:extLst>
          </p:cNvPr>
          <p:cNvSpPr txBox="1"/>
          <p:nvPr/>
        </p:nvSpPr>
        <p:spPr>
          <a:xfrm>
            <a:off x="1016000" y="4800600"/>
            <a:ext cx="7086600" cy="1569660"/>
          </a:xfrm>
          <a:prstGeom prst="rect">
            <a:avLst/>
          </a:prstGeom>
          <a:noFill/>
        </p:spPr>
        <p:txBody>
          <a:bodyPr wrap="square" rtlCol="0">
            <a:spAutoFit/>
          </a:bodyPr>
          <a:lstStyle/>
          <a:p>
            <a:r>
              <a:rPr lang="en-US" sz="2400" i="1" dirty="0">
                <a:effectLst>
                  <a:outerShdw blurRad="38100" dist="38100" dir="2700000" algn="tl">
                    <a:srgbClr val="000000">
                      <a:alpha val="43137"/>
                    </a:srgbClr>
                  </a:outerShdw>
                </a:effectLst>
              </a:rPr>
              <a:t>It was noted initially that glaucoma presents with “characteristic VF loss.” That’s what we’re getting at here. </a:t>
            </a:r>
            <a:r>
              <a:rPr lang="en-US" sz="2400" dirty="0">
                <a:solidFill>
                  <a:srgbClr val="0000FF"/>
                </a:solidFill>
              </a:rPr>
              <a:t>Let’s take a detailed look at the way glaucomatous VF defects appear and progress.</a:t>
            </a:r>
          </a:p>
        </p:txBody>
      </p:sp>
    </p:spTree>
    <p:extLst>
      <p:ext uri="{BB962C8B-B14F-4D97-AF65-F5344CB8AC3E}">
        <p14:creationId xmlns:p14="http://schemas.microsoft.com/office/powerpoint/2010/main" val="410159753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F337E5AF-54C6-4D4B-902C-857644DFED4A}"/>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5" name="TextBox 4">
            <a:extLst>
              <a:ext uri="{FF2B5EF4-FFF2-40B4-BE49-F238E27FC236}">
                <a16:creationId xmlns:a16="http://schemas.microsoft.com/office/drawing/2014/main" id="{29BD0FEF-4499-4399-AE65-0C73BE83FCC9}"/>
              </a:ext>
            </a:extLst>
          </p:cNvPr>
          <p:cNvSpPr txBox="1"/>
          <p:nvPr/>
        </p:nvSpPr>
        <p:spPr>
          <a:xfrm>
            <a:off x="533400" y="3840452"/>
            <a:ext cx="8077200" cy="1200329"/>
          </a:xfrm>
          <a:prstGeom prst="rect">
            <a:avLst/>
          </a:prstGeom>
          <a:noFill/>
        </p:spPr>
        <p:txBody>
          <a:bodyPr wrap="square" rtlCol="0">
            <a:spAutoFit/>
          </a:bodyPr>
          <a:lstStyle/>
          <a:p>
            <a:r>
              <a:rPr lang="en-US" dirty="0"/>
              <a:t>Note: The following set of VFs are from a </a:t>
            </a:r>
            <a:r>
              <a:rPr lang="en-US" dirty="0" err="1"/>
              <a:t>pt</a:t>
            </a:r>
            <a:r>
              <a:rPr lang="en-US" dirty="0"/>
              <a:t> who suffered severe, progressive VF loss in a manner classic for glaucomatous optic neuropathy. I am not personally familiar with this case, and thus cannot provide context regarding the clinical circumstances that resulted in such profound, unchecked VF loss. </a:t>
            </a:r>
          </a:p>
        </p:txBody>
      </p:sp>
      <p:sp>
        <p:nvSpPr>
          <p:cNvPr id="42" name="Rectangle 41">
            <a:extLst>
              <a:ext uri="{FF2B5EF4-FFF2-40B4-BE49-F238E27FC236}">
                <a16:creationId xmlns:a16="http://schemas.microsoft.com/office/drawing/2014/main" id="{0F155671-E85B-4143-8899-13092D7934DD}"/>
              </a:ext>
            </a:extLst>
          </p:cNvPr>
          <p:cNvSpPr/>
          <p:nvPr/>
        </p:nvSpPr>
        <p:spPr>
          <a:xfrm>
            <a:off x="5888226" y="959582"/>
            <a:ext cx="3103374" cy="25456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C357DC3-23A7-9F9A-3D55-46FF2C248DE5}"/>
              </a:ext>
            </a:extLst>
          </p:cNvPr>
          <p:cNvSpPr txBox="1"/>
          <p:nvPr/>
        </p:nvSpPr>
        <p:spPr>
          <a:xfrm>
            <a:off x="3303104" y="6379972"/>
            <a:ext cx="2544286" cy="276999"/>
          </a:xfrm>
          <a:prstGeom prst="rect">
            <a:avLst/>
          </a:prstGeom>
          <a:noFill/>
        </p:spPr>
        <p:txBody>
          <a:bodyPr wrap="none" rtlCol="0">
            <a:spAutoFit/>
          </a:bodyPr>
          <a:lstStyle/>
          <a:p>
            <a:pPr algn="ctr"/>
            <a:r>
              <a:rPr lang="en-US" sz="1200" i="1" dirty="0"/>
              <a:t>No question—proceed when ready</a:t>
            </a:r>
          </a:p>
        </p:txBody>
      </p:sp>
    </p:spTree>
    <p:extLst>
      <p:ext uri="{BB962C8B-B14F-4D97-AF65-F5344CB8AC3E}">
        <p14:creationId xmlns:p14="http://schemas.microsoft.com/office/powerpoint/2010/main" val="566396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1" name="Text Box 4"/>
          <p:cNvSpPr txBox="1">
            <a:spLocks noChangeArrowheads="1"/>
          </p:cNvSpPr>
          <p:nvPr/>
        </p:nvSpPr>
        <p:spPr bwMode="auto">
          <a:xfrm>
            <a:off x="762000" y="2643188"/>
            <a:ext cx="969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solidFill>
                  <a:schemeClr val="bg1">
                    <a:lumMod val="75000"/>
                  </a:schemeClr>
                </a:solidFill>
              </a:rPr>
              <a:t>IOP =</a:t>
            </a:r>
          </a:p>
        </p:txBody>
      </p:sp>
      <p:sp>
        <p:nvSpPr>
          <p:cNvPr id="10252" name="Text Box 5"/>
          <p:cNvSpPr txBox="1">
            <a:spLocks noChangeArrowheads="1"/>
          </p:cNvSpPr>
          <p:nvPr/>
        </p:nvSpPr>
        <p:spPr bwMode="auto">
          <a:xfrm>
            <a:off x="1652588" y="2484438"/>
            <a:ext cx="42656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dirty="0">
                <a:solidFill>
                  <a:schemeClr val="bg1">
                    <a:lumMod val="75000"/>
                  </a:schemeClr>
                </a:solidFill>
              </a:rPr>
              <a:t>Aqueous Formation Rate (</a:t>
            </a:r>
            <a:r>
              <a:rPr lang="en-US" altLang="en-US" sz="2000" b="1" dirty="0">
                <a:solidFill>
                  <a:schemeClr val="bg1">
                    <a:lumMod val="75000"/>
                  </a:schemeClr>
                </a:solidFill>
                <a:latin typeface="Symbol" panose="05050102010706020507" pitchFamily="18" charset="2"/>
              </a:rPr>
              <a:t>m</a:t>
            </a:r>
            <a:r>
              <a:rPr lang="en-US" altLang="en-US" sz="2000" b="1" dirty="0">
                <a:solidFill>
                  <a:schemeClr val="bg1">
                    <a:lumMod val="75000"/>
                  </a:schemeClr>
                </a:solidFill>
              </a:rPr>
              <a:t>L/min)</a:t>
            </a:r>
          </a:p>
          <a:p>
            <a:pPr algn="ctr" eaLnBrk="1" hangingPunct="1">
              <a:lnSpc>
                <a:spcPct val="120000"/>
              </a:lnSpc>
              <a:spcBef>
                <a:spcPct val="0"/>
              </a:spcBef>
              <a:buClrTx/>
              <a:buSzTx/>
              <a:buFontTx/>
              <a:buNone/>
            </a:pPr>
            <a:r>
              <a:rPr lang="en-US" altLang="en-US" sz="2000" b="1" dirty="0">
                <a:solidFill>
                  <a:schemeClr val="bg1">
                    <a:lumMod val="75000"/>
                  </a:schemeClr>
                </a:solidFill>
              </a:rPr>
              <a:t>Outflow Facility (</a:t>
            </a:r>
            <a:r>
              <a:rPr lang="en-US" altLang="en-US" sz="2000" b="1" dirty="0">
                <a:solidFill>
                  <a:schemeClr val="bg1">
                    <a:lumMod val="75000"/>
                  </a:schemeClr>
                </a:solidFill>
                <a:latin typeface="Symbol" panose="05050102010706020507" pitchFamily="18" charset="2"/>
              </a:rPr>
              <a:t>m</a:t>
            </a:r>
            <a:r>
              <a:rPr lang="en-US" altLang="en-US" sz="2000" b="1" dirty="0">
                <a:solidFill>
                  <a:schemeClr val="bg1">
                    <a:lumMod val="75000"/>
                  </a:schemeClr>
                </a:solidFill>
              </a:rPr>
              <a:t>L/min/</a:t>
            </a:r>
            <a:r>
              <a:rPr lang="en-US" altLang="en-US" sz="2000" b="1" i="1" dirty="0">
                <a:solidFill>
                  <a:schemeClr val="bg1">
                    <a:lumMod val="75000"/>
                  </a:schemeClr>
                </a:solidFill>
              </a:rPr>
              <a:t>mmHg</a:t>
            </a:r>
            <a:r>
              <a:rPr lang="en-US" altLang="en-US" sz="2000" b="1" dirty="0">
                <a:solidFill>
                  <a:schemeClr val="bg1">
                    <a:lumMod val="75000"/>
                  </a:schemeClr>
                </a:solidFill>
              </a:rPr>
              <a:t>)</a:t>
            </a:r>
          </a:p>
        </p:txBody>
      </p:sp>
      <p:sp>
        <p:nvSpPr>
          <p:cNvPr id="10253" name="Text Box 6"/>
          <p:cNvSpPr txBox="1">
            <a:spLocks noChangeArrowheads="1"/>
          </p:cNvSpPr>
          <p:nvPr/>
        </p:nvSpPr>
        <p:spPr bwMode="auto">
          <a:xfrm>
            <a:off x="5802313" y="2643188"/>
            <a:ext cx="36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dirty="0">
                <a:solidFill>
                  <a:schemeClr val="bg1">
                    <a:lumMod val="75000"/>
                  </a:schemeClr>
                </a:solidFill>
              </a:rPr>
              <a:t>+</a:t>
            </a:r>
            <a:endParaRPr lang="en-US" altLang="en-US" sz="2000" dirty="0">
              <a:solidFill>
                <a:schemeClr val="bg1">
                  <a:lumMod val="75000"/>
                </a:schemeClr>
              </a:solidFill>
            </a:endParaRPr>
          </a:p>
        </p:txBody>
      </p:sp>
      <p:sp>
        <p:nvSpPr>
          <p:cNvPr id="10254" name="Text Box 7"/>
          <p:cNvSpPr txBox="1">
            <a:spLocks noChangeArrowheads="1"/>
          </p:cNvSpPr>
          <p:nvPr/>
        </p:nvSpPr>
        <p:spPr bwMode="auto">
          <a:xfrm>
            <a:off x="6032500" y="2544763"/>
            <a:ext cx="23717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dirty="0">
                <a:solidFill>
                  <a:schemeClr val="accent1"/>
                </a:solidFill>
              </a:rPr>
              <a:t>Episcleral Venous</a:t>
            </a:r>
          </a:p>
          <a:p>
            <a:pPr algn="ctr" eaLnBrk="1" hangingPunct="1">
              <a:lnSpc>
                <a:spcPct val="90000"/>
              </a:lnSpc>
              <a:spcBef>
                <a:spcPct val="0"/>
              </a:spcBef>
              <a:buClrTx/>
              <a:buSzTx/>
              <a:buFontTx/>
              <a:buNone/>
            </a:pPr>
            <a:r>
              <a:rPr lang="en-US" altLang="en-US" sz="2000" b="1" dirty="0">
                <a:solidFill>
                  <a:schemeClr val="accent1"/>
                </a:solidFill>
              </a:rPr>
              <a:t>Pressure </a:t>
            </a:r>
            <a:r>
              <a:rPr lang="en-US" altLang="en-US" sz="2000" b="1" dirty="0">
                <a:solidFill>
                  <a:schemeClr val="bg1">
                    <a:lumMod val="75000"/>
                  </a:schemeClr>
                </a:solidFill>
              </a:rPr>
              <a:t>(</a:t>
            </a:r>
            <a:r>
              <a:rPr lang="en-US" altLang="en-US" sz="2000" b="1" i="1" dirty="0">
                <a:solidFill>
                  <a:schemeClr val="bg1">
                    <a:lumMod val="75000"/>
                  </a:schemeClr>
                </a:solidFill>
              </a:rPr>
              <a:t>mmHg</a:t>
            </a:r>
            <a:r>
              <a:rPr lang="en-US" altLang="en-US" sz="2000" b="1" dirty="0">
                <a:solidFill>
                  <a:schemeClr val="bg1">
                    <a:lumMod val="75000"/>
                  </a:schemeClr>
                </a:solidFill>
              </a:rPr>
              <a:t>)</a:t>
            </a:r>
          </a:p>
        </p:txBody>
      </p:sp>
      <p:sp>
        <p:nvSpPr>
          <p:cNvPr id="10243" name="Text Box 8"/>
          <p:cNvSpPr txBox="1">
            <a:spLocks noChangeArrowheads="1"/>
          </p:cNvSpPr>
          <p:nvPr/>
        </p:nvSpPr>
        <p:spPr bwMode="auto">
          <a:xfrm>
            <a:off x="364333" y="1143000"/>
            <a:ext cx="8456609" cy="83099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a:solidFill>
                  <a:schemeClr val="bg1">
                    <a:lumMod val="65000"/>
                  </a:schemeClr>
                </a:solidFill>
              </a:rPr>
              <a:t>Fill in the IOP equation below. What is its eponymous name?</a:t>
            </a:r>
          </a:p>
          <a:p>
            <a:pPr algn="ctr" eaLnBrk="1" hangingPunct="1">
              <a:spcBef>
                <a:spcPct val="0"/>
              </a:spcBef>
              <a:buClrTx/>
              <a:buSzTx/>
              <a:buFontTx/>
              <a:buNone/>
            </a:pPr>
            <a:r>
              <a:rPr lang="en-US" altLang="en-US" sz="2400">
                <a:solidFill>
                  <a:schemeClr val="bg1">
                    <a:lumMod val="65000"/>
                  </a:schemeClr>
                </a:solidFill>
              </a:rPr>
              <a:t>The </a:t>
            </a:r>
            <a:r>
              <a:rPr lang="en-US" altLang="en-US" sz="2400" b="1">
                <a:solidFill>
                  <a:schemeClr val="bg1">
                    <a:lumMod val="65000"/>
                  </a:schemeClr>
                </a:solidFill>
              </a:rPr>
              <a:t>Goldmann equation</a:t>
            </a:r>
          </a:p>
        </p:txBody>
      </p:sp>
      <p:sp>
        <p:nvSpPr>
          <p:cNvPr id="10244" name="Line 9"/>
          <p:cNvSpPr>
            <a:spLocks noChangeShapeType="1"/>
          </p:cNvSpPr>
          <p:nvPr/>
        </p:nvSpPr>
        <p:spPr bwMode="auto">
          <a:xfrm>
            <a:off x="1752600" y="2932113"/>
            <a:ext cx="4038600" cy="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0245" name="Line 10"/>
          <p:cNvSpPr>
            <a:spLocks noChangeShapeType="1"/>
          </p:cNvSpPr>
          <p:nvPr/>
        </p:nvSpPr>
        <p:spPr bwMode="auto">
          <a:xfrm flipH="1">
            <a:off x="4876800" y="2627313"/>
            <a:ext cx="990600" cy="22860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0246" name="Line 11"/>
          <p:cNvSpPr>
            <a:spLocks noChangeShapeType="1"/>
          </p:cNvSpPr>
          <p:nvPr/>
        </p:nvSpPr>
        <p:spPr bwMode="auto">
          <a:xfrm flipH="1">
            <a:off x="3810000" y="3008313"/>
            <a:ext cx="990600" cy="22860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0247" name="Text Box 14"/>
          <p:cNvSpPr txBox="1">
            <a:spLocks noChangeArrowheads="1"/>
          </p:cNvSpPr>
          <p:nvPr/>
        </p:nvSpPr>
        <p:spPr bwMode="auto">
          <a:xfrm>
            <a:off x="1793875" y="4057650"/>
            <a:ext cx="5611813" cy="33972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1800" b="1" i="1">
                <a:solidFill>
                  <a:schemeClr val="bg1">
                    <a:lumMod val="65000"/>
                  </a:schemeClr>
                </a:solidFill>
              </a:rPr>
              <a:t>Note how the </a:t>
            </a:r>
            <a:r>
              <a:rPr lang="en-US" altLang="en-US" sz="1800" b="1">
                <a:solidFill>
                  <a:schemeClr val="bg1">
                    <a:lumMod val="65000"/>
                  </a:schemeClr>
                </a:solidFill>
                <a:latin typeface="Symbol" panose="05050102010706020507" pitchFamily="18" charset="2"/>
              </a:rPr>
              <a:t>m</a:t>
            </a:r>
            <a:r>
              <a:rPr lang="en-US" altLang="en-US" sz="1800" b="1">
                <a:solidFill>
                  <a:schemeClr val="bg1">
                    <a:lumMod val="65000"/>
                  </a:schemeClr>
                </a:solidFill>
              </a:rPr>
              <a:t>L/min </a:t>
            </a:r>
            <a:r>
              <a:rPr lang="en-US" altLang="en-US" sz="1800" b="1" i="1">
                <a:solidFill>
                  <a:schemeClr val="bg1">
                    <a:lumMod val="65000"/>
                  </a:schemeClr>
                </a:solidFill>
              </a:rPr>
              <a:t>cancel, leaving IOP in </a:t>
            </a:r>
            <a:r>
              <a:rPr lang="en-US" altLang="en-US" sz="1800" b="1">
                <a:solidFill>
                  <a:schemeClr val="bg1">
                    <a:lumMod val="65000"/>
                  </a:schemeClr>
                </a:solidFill>
              </a:rPr>
              <a:t>mmHg</a:t>
            </a:r>
          </a:p>
        </p:txBody>
      </p:sp>
      <p:sp>
        <p:nvSpPr>
          <p:cNvPr id="10249"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12087BF8-5DF1-4105-A46B-AAED5C63839D}" type="slidenum">
              <a:rPr lang="en-US" altLang="en-US" sz="1000"/>
              <a:pPr algn="r" eaLnBrk="1" hangingPunct="1">
                <a:spcBef>
                  <a:spcPct val="0"/>
                </a:spcBef>
                <a:buClrTx/>
                <a:buSzTx/>
                <a:buFontTx/>
                <a:buNone/>
              </a:pPr>
              <a:t>15</a:t>
            </a:fld>
            <a:endParaRPr lang="en-US" altLang="en-US" sz="1000"/>
          </a:p>
        </p:txBody>
      </p:sp>
      <p:sp>
        <p:nvSpPr>
          <p:cNvPr id="2" name="TextBox 1"/>
          <p:cNvSpPr txBox="1"/>
          <p:nvPr/>
        </p:nvSpPr>
        <p:spPr>
          <a:xfrm>
            <a:off x="152400" y="3886200"/>
            <a:ext cx="8839200" cy="2031325"/>
          </a:xfrm>
          <a:prstGeom prst="rect">
            <a:avLst/>
          </a:prstGeom>
          <a:solidFill>
            <a:schemeClr val="accent1">
              <a:lumMod val="60000"/>
              <a:lumOff val="40000"/>
            </a:schemeClr>
          </a:solidFill>
        </p:spPr>
        <p:txBody>
          <a:bodyPr>
            <a:spAutoFit/>
          </a:bodyPr>
          <a:lstStyle/>
          <a:p>
            <a:pPr eaLnBrk="1" hangingPunct="1">
              <a:defRPr/>
            </a:pPr>
            <a:r>
              <a:rPr lang="en-US" sz="1400" b="1" dirty="0">
                <a:solidFill>
                  <a:srgbClr val="0000FF"/>
                </a:solidFill>
                <a:latin typeface="Arial" charset="0"/>
              </a:rPr>
              <a:t>Episcleral venous pressure</a:t>
            </a:r>
            <a:r>
              <a:rPr lang="en-US" sz="1400" dirty="0">
                <a:solidFill>
                  <a:srgbClr val="0000FF"/>
                </a:solidFill>
                <a:latin typeface="Arial" charset="0"/>
              </a:rPr>
              <a:t> (EVP) normally measures about  8-12  mmHg (</a:t>
            </a:r>
            <a:r>
              <a:rPr lang="en-US" sz="1400" dirty="0" err="1">
                <a:solidFill>
                  <a:srgbClr val="0000FF"/>
                </a:solidFill>
                <a:latin typeface="Arial" charset="0"/>
              </a:rPr>
              <a:t>ie</a:t>
            </a:r>
            <a:r>
              <a:rPr lang="en-US" sz="1400" dirty="0">
                <a:solidFill>
                  <a:srgbClr val="0000FF"/>
                </a:solidFill>
                <a:latin typeface="Arial" charset="0"/>
              </a:rPr>
              <a:t>, the same as central venous pressure) in an upright pt. </a:t>
            </a:r>
            <a:r>
              <a:rPr lang="en-US" sz="1400" dirty="0">
                <a:solidFill>
                  <a:schemeClr val="accent1">
                    <a:lumMod val="60000"/>
                    <a:lumOff val="40000"/>
                  </a:schemeClr>
                </a:solidFill>
                <a:latin typeface="Arial" charset="0"/>
              </a:rPr>
              <a:t>Looking at the </a:t>
            </a:r>
            <a:r>
              <a:rPr lang="en-US" sz="1400" dirty="0" err="1">
                <a:solidFill>
                  <a:schemeClr val="accent1">
                    <a:lumMod val="60000"/>
                    <a:lumOff val="40000"/>
                  </a:schemeClr>
                </a:solidFill>
                <a:latin typeface="Arial" charset="0"/>
              </a:rPr>
              <a:t>Goldmann</a:t>
            </a:r>
            <a:r>
              <a:rPr lang="en-US" sz="1400" dirty="0">
                <a:solidFill>
                  <a:schemeClr val="accent1">
                    <a:lumMod val="60000"/>
                    <a:lumOff val="40000"/>
                  </a:schemeClr>
                </a:solidFill>
                <a:latin typeface="Arial" charset="0"/>
              </a:rPr>
              <a:t> equation, you can see that, mathematically, it suggests EVP provides a baseline ‘floor’ value for IOP. That is, even if aqueous formation ceased (which would take the first term in the </a:t>
            </a:r>
            <a:r>
              <a:rPr lang="en-US" sz="1400" dirty="0" err="1">
                <a:solidFill>
                  <a:schemeClr val="accent1">
                    <a:lumMod val="60000"/>
                    <a:lumOff val="40000"/>
                  </a:schemeClr>
                </a:solidFill>
                <a:latin typeface="Arial" charset="0"/>
              </a:rPr>
              <a:t>Goldmann</a:t>
            </a:r>
            <a:r>
              <a:rPr lang="en-US" sz="1400" dirty="0">
                <a:solidFill>
                  <a:schemeClr val="accent1">
                    <a:lumMod val="60000"/>
                    <a:lumOff val="40000"/>
                  </a:schemeClr>
                </a:solidFill>
                <a:latin typeface="Arial" charset="0"/>
              </a:rPr>
              <a:t> equation down to zero), IOP should not fall below EVP; rather, it should be equal to zero plus whatever EVP was at the moment. Further, the </a:t>
            </a:r>
            <a:r>
              <a:rPr lang="en-US" sz="1400" dirty="0" err="1">
                <a:solidFill>
                  <a:schemeClr val="accent1">
                    <a:lumMod val="60000"/>
                    <a:lumOff val="40000"/>
                  </a:schemeClr>
                </a:solidFill>
                <a:latin typeface="Arial" charset="0"/>
              </a:rPr>
              <a:t>Goldmann</a:t>
            </a:r>
            <a:r>
              <a:rPr lang="en-US" sz="1400" dirty="0">
                <a:solidFill>
                  <a:schemeClr val="accent1">
                    <a:lumMod val="60000"/>
                    <a:lumOff val="40000"/>
                  </a:schemeClr>
                </a:solidFill>
                <a:latin typeface="Arial" charset="0"/>
              </a:rPr>
              <a:t> equation predicts that IOP should vary on a 1-to-1 basis with EVP—that is, each mmHg change in EVP should result in a mmHg change in IOP. However, none of these extrapolations hold up to empirical scrutiny. The point being, </a:t>
            </a:r>
            <a:r>
              <a:rPr lang="en-US" sz="1400" i="1" dirty="0">
                <a:solidFill>
                  <a:schemeClr val="accent1">
                    <a:lumMod val="60000"/>
                    <a:lumOff val="40000"/>
                  </a:schemeClr>
                </a:solidFill>
                <a:latin typeface="Arial" charset="0"/>
              </a:rPr>
              <a:t>the </a:t>
            </a:r>
            <a:r>
              <a:rPr lang="en-US" sz="1400" i="1" dirty="0" err="1">
                <a:solidFill>
                  <a:schemeClr val="accent1">
                    <a:lumMod val="60000"/>
                    <a:lumOff val="40000"/>
                  </a:schemeClr>
                </a:solidFill>
                <a:latin typeface="Arial" charset="0"/>
              </a:rPr>
              <a:t>Goldmann</a:t>
            </a:r>
            <a:r>
              <a:rPr lang="en-US" sz="1400" i="1" dirty="0">
                <a:solidFill>
                  <a:schemeClr val="accent1">
                    <a:lumMod val="60000"/>
                    <a:lumOff val="40000"/>
                  </a:schemeClr>
                </a:solidFill>
                <a:latin typeface="Arial" charset="0"/>
              </a:rPr>
              <a:t> equation is a simplified, idealized model of IOP determination that does not account for all the real-world factors that influence IOP.</a:t>
            </a:r>
          </a:p>
        </p:txBody>
      </p:sp>
      <p:sp>
        <p:nvSpPr>
          <p:cNvPr id="15" name="TextBox 14">
            <a:extLst>
              <a:ext uri="{FF2B5EF4-FFF2-40B4-BE49-F238E27FC236}">
                <a16:creationId xmlns:a16="http://schemas.microsoft.com/office/drawing/2014/main" id="{B95B70AD-7547-47A0-B5DD-5F9DE5B36FB2}"/>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
        <p:nvSpPr>
          <p:cNvPr id="3" name="Oval 2">
            <a:extLst>
              <a:ext uri="{FF2B5EF4-FFF2-40B4-BE49-F238E27FC236}">
                <a16:creationId xmlns:a16="http://schemas.microsoft.com/office/drawing/2014/main" id="{D7EE7DAB-4A84-43C6-B886-BDFA1DCC69AD}"/>
              </a:ext>
            </a:extLst>
          </p:cNvPr>
          <p:cNvSpPr/>
          <p:nvPr/>
        </p:nvSpPr>
        <p:spPr>
          <a:xfrm>
            <a:off x="5791200" y="2286000"/>
            <a:ext cx="2819400" cy="11414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79776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3" name="Picture 3"/>
          <p:cNvPicPr>
            <a:picLocks noChangeAspect="1"/>
          </p:cNvPicPr>
          <p:nvPr/>
        </p:nvPicPr>
        <p:blipFill rotWithShape="1">
          <a:blip r:embed="rId2">
            <a:extLst>
              <a:ext uri="{28A0092B-C50C-407E-A947-70E740481C1C}">
                <a14:useLocalDpi xmlns:a14="http://schemas.microsoft.com/office/drawing/2010/main" val="0"/>
              </a:ext>
            </a:extLst>
          </a:blip>
          <a:srcRect b="50114"/>
          <a:stretch/>
        </p:blipFill>
        <p:spPr bwMode="auto">
          <a:xfrm>
            <a:off x="1066800" y="1077912"/>
            <a:ext cx="7086600"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a:extLst>
              <a:ext uri="{FF2B5EF4-FFF2-40B4-BE49-F238E27FC236}">
                <a16:creationId xmlns:a16="http://schemas.microsoft.com/office/drawing/2014/main" id="{F337E5AF-54C6-4D4B-902C-857644DFED4A}"/>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35" name="TextBox 1">
            <a:extLst>
              <a:ext uri="{FF2B5EF4-FFF2-40B4-BE49-F238E27FC236}">
                <a16:creationId xmlns:a16="http://schemas.microsoft.com/office/drawing/2014/main" id="{DE91CF9D-E6F6-4ED8-A88F-68C2DDAAE0A5}"/>
              </a:ext>
            </a:extLst>
          </p:cNvPr>
          <p:cNvSpPr txBox="1">
            <a:spLocks noChangeArrowheads="1"/>
          </p:cNvSpPr>
          <p:nvPr/>
        </p:nvSpPr>
        <p:spPr bwMode="auto">
          <a:xfrm>
            <a:off x="1020868" y="723310"/>
            <a:ext cx="22349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‘Early superior nasal step’</a:t>
            </a:r>
          </a:p>
        </p:txBody>
      </p:sp>
      <p:cxnSp>
        <p:nvCxnSpPr>
          <p:cNvPr id="36" name="Straight Arrow Connector 35">
            <a:extLst>
              <a:ext uri="{FF2B5EF4-FFF2-40B4-BE49-F238E27FC236}">
                <a16:creationId xmlns:a16="http://schemas.microsoft.com/office/drawing/2014/main" id="{EF010F56-E3A2-4DB1-83A7-2FC50F8C610D}"/>
              </a:ext>
            </a:extLst>
          </p:cNvPr>
          <p:cNvCxnSpPr>
            <a:cxnSpLocks/>
            <a:stCxn id="35" idx="2"/>
          </p:cNvCxnSpPr>
          <p:nvPr/>
        </p:nvCxnSpPr>
        <p:spPr>
          <a:xfrm>
            <a:off x="2138322" y="1031087"/>
            <a:ext cx="985878" cy="11025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BF468406-AE83-4747-80F3-26DB45D6539E}"/>
              </a:ext>
            </a:extLst>
          </p:cNvPr>
          <p:cNvCxnSpPr>
            <a:cxnSpLocks/>
          </p:cNvCxnSpPr>
          <p:nvPr/>
        </p:nvCxnSpPr>
        <p:spPr>
          <a:xfrm flipH="1" flipV="1">
            <a:off x="2319130" y="2361789"/>
            <a:ext cx="703262" cy="1219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1">
            <a:extLst>
              <a:ext uri="{FF2B5EF4-FFF2-40B4-BE49-F238E27FC236}">
                <a16:creationId xmlns:a16="http://schemas.microsoft.com/office/drawing/2014/main" id="{1FF8AF4F-7690-4643-9A27-651B8442C7CD}"/>
              </a:ext>
            </a:extLst>
          </p:cNvPr>
          <p:cNvSpPr txBox="1">
            <a:spLocks noChangeArrowheads="1"/>
          </p:cNvSpPr>
          <p:nvPr/>
        </p:nvSpPr>
        <p:spPr bwMode="auto">
          <a:xfrm>
            <a:off x="2218571" y="3576705"/>
            <a:ext cx="246413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i="1" dirty="0"/>
              <a:t>(not real VF loss—going to go away)</a:t>
            </a:r>
          </a:p>
        </p:txBody>
      </p:sp>
      <p:sp>
        <p:nvSpPr>
          <p:cNvPr id="5" name="TextBox 4">
            <a:extLst>
              <a:ext uri="{FF2B5EF4-FFF2-40B4-BE49-F238E27FC236}">
                <a16:creationId xmlns:a16="http://schemas.microsoft.com/office/drawing/2014/main" id="{29BD0FEF-4499-4399-AE65-0C73BE83FCC9}"/>
              </a:ext>
            </a:extLst>
          </p:cNvPr>
          <p:cNvSpPr txBox="1"/>
          <p:nvPr/>
        </p:nvSpPr>
        <p:spPr>
          <a:xfrm>
            <a:off x="762000" y="4419600"/>
            <a:ext cx="7696200" cy="830997"/>
          </a:xfrm>
          <a:prstGeom prst="rect">
            <a:avLst/>
          </a:prstGeom>
          <a:noFill/>
        </p:spPr>
        <p:txBody>
          <a:bodyPr wrap="square" rtlCol="0">
            <a:spAutoFit/>
          </a:bodyPr>
          <a:lstStyle/>
          <a:p>
            <a:r>
              <a:rPr lang="en-US" sz="1600" dirty="0">
                <a:solidFill>
                  <a:srgbClr val="0000FF"/>
                </a:solidFill>
              </a:rPr>
              <a:t>The first location at which glaucomatous VF manifests is near the nasal limit of a 24-2 field, sitting on (or ‘hanging’ just below) the horizontal midline. This pattern of loss is called a </a:t>
            </a:r>
            <a:r>
              <a:rPr lang="en-US" sz="1600" i="1" dirty="0">
                <a:solidFill>
                  <a:srgbClr val="0000FF"/>
                </a:solidFill>
              </a:rPr>
              <a:t>nasal step</a:t>
            </a:r>
            <a:r>
              <a:rPr lang="en-US" sz="1600" dirty="0">
                <a:solidFill>
                  <a:srgbClr val="0000FF"/>
                </a:solidFill>
              </a:rPr>
              <a:t>.</a:t>
            </a:r>
          </a:p>
        </p:txBody>
      </p:sp>
      <p:sp>
        <p:nvSpPr>
          <p:cNvPr id="2" name="Rectangle 1">
            <a:extLst>
              <a:ext uri="{FF2B5EF4-FFF2-40B4-BE49-F238E27FC236}">
                <a16:creationId xmlns:a16="http://schemas.microsoft.com/office/drawing/2014/main" id="{9C37F5D4-53E2-482A-8EF6-46515A7508D2}"/>
              </a:ext>
            </a:extLst>
          </p:cNvPr>
          <p:cNvSpPr/>
          <p:nvPr/>
        </p:nvSpPr>
        <p:spPr>
          <a:xfrm>
            <a:off x="3581400" y="959582"/>
            <a:ext cx="5410200" cy="25456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797DA90-6786-50DE-9470-6953BBB2E629}"/>
              </a:ext>
            </a:extLst>
          </p:cNvPr>
          <p:cNvSpPr txBox="1"/>
          <p:nvPr/>
        </p:nvSpPr>
        <p:spPr>
          <a:xfrm>
            <a:off x="3303104" y="6379972"/>
            <a:ext cx="2544286" cy="276999"/>
          </a:xfrm>
          <a:prstGeom prst="rect">
            <a:avLst/>
          </a:prstGeom>
          <a:noFill/>
        </p:spPr>
        <p:txBody>
          <a:bodyPr wrap="none" rtlCol="0">
            <a:spAutoFit/>
          </a:bodyPr>
          <a:lstStyle/>
          <a:p>
            <a:pPr algn="ctr"/>
            <a:r>
              <a:rPr lang="en-US" sz="1200" i="1" dirty="0"/>
              <a:t>No question—proceed when ready</a:t>
            </a:r>
          </a:p>
        </p:txBody>
      </p:sp>
    </p:spTree>
    <p:extLst>
      <p:ext uri="{BB962C8B-B14F-4D97-AF65-F5344CB8AC3E}">
        <p14:creationId xmlns:p14="http://schemas.microsoft.com/office/powerpoint/2010/main" val="172968138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3" name="Picture 3"/>
          <p:cNvPicPr>
            <a:picLocks noChangeAspect="1"/>
          </p:cNvPicPr>
          <p:nvPr/>
        </p:nvPicPr>
        <p:blipFill rotWithShape="1">
          <a:blip r:embed="rId2">
            <a:extLst>
              <a:ext uri="{28A0092B-C50C-407E-A947-70E740481C1C}">
                <a14:useLocalDpi xmlns:a14="http://schemas.microsoft.com/office/drawing/2010/main" val="0"/>
              </a:ext>
            </a:extLst>
          </a:blip>
          <a:srcRect b="50114"/>
          <a:stretch/>
        </p:blipFill>
        <p:spPr bwMode="auto">
          <a:xfrm>
            <a:off x="1066800" y="1077912"/>
            <a:ext cx="7086600"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a:extLst>
              <a:ext uri="{FF2B5EF4-FFF2-40B4-BE49-F238E27FC236}">
                <a16:creationId xmlns:a16="http://schemas.microsoft.com/office/drawing/2014/main" id="{F337E5AF-54C6-4D4B-902C-857644DFED4A}"/>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35" name="TextBox 1">
            <a:extLst>
              <a:ext uri="{FF2B5EF4-FFF2-40B4-BE49-F238E27FC236}">
                <a16:creationId xmlns:a16="http://schemas.microsoft.com/office/drawing/2014/main" id="{DE91CF9D-E6F6-4ED8-A88F-68C2DDAAE0A5}"/>
              </a:ext>
            </a:extLst>
          </p:cNvPr>
          <p:cNvSpPr txBox="1">
            <a:spLocks noChangeArrowheads="1"/>
          </p:cNvSpPr>
          <p:nvPr/>
        </p:nvSpPr>
        <p:spPr bwMode="auto">
          <a:xfrm>
            <a:off x="1020868" y="723310"/>
            <a:ext cx="22349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‘Early superior nasal step’</a:t>
            </a:r>
          </a:p>
        </p:txBody>
      </p:sp>
      <p:cxnSp>
        <p:nvCxnSpPr>
          <p:cNvPr id="36" name="Straight Arrow Connector 35">
            <a:extLst>
              <a:ext uri="{FF2B5EF4-FFF2-40B4-BE49-F238E27FC236}">
                <a16:creationId xmlns:a16="http://schemas.microsoft.com/office/drawing/2014/main" id="{EF010F56-E3A2-4DB1-83A7-2FC50F8C610D}"/>
              </a:ext>
            </a:extLst>
          </p:cNvPr>
          <p:cNvCxnSpPr>
            <a:cxnSpLocks/>
            <a:stCxn id="35" idx="2"/>
          </p:cNvCxnSpPr>
          <p:nvPr/>
        </p:nvCxnSpPr>
        <p:spPr>
          <a:xfrm>
            <a:off x="2138322" y="1031087"/>
            <a:ext cx="985878" cy="11025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9BD0FEF-4499-4399-AE65-0C73BE83FCC9}"/>
              </a:ext>
            </a:extLst>
          </p:cNvPr>
          <p:cNvSpPr txBox="1"/>
          <p:nvPr/>
        </p:nvSpPr>
        <p:spPr>
          <a:xfrm>
            <a:off x="762000" y="4419600"/>
            <a:ext cx="7696200" cy="830997"/>
          </a:xfrm>
          <a:prstGeom prst="rect">
            <a:avLst/>
          </a:prstGeom>
          <a:noFill/>
        </p:spPr>
        <p:txBody>
          <a:bodyPr wrap="square" rtlCol="0">
            <a:spAutoFit/>
          </a:bodyPr>
          <a:lstStyle/>
          <a:p>
            <a:r>
              <a:rPr lang="en-US" sz="1600" dirty="0">
                <a:solidFill>
                  <a:schemeClr val="bg1">
                    <a:lumMod val="75000"/>
                  </a:schemeClr>
                </a:solidFill>
              </a:rPr>
              <a:t>The first location at which glaucomatous VF manifests is near the nasal limit of a 24-2 field, sitting on (or ‘hanging’ just below) the horizontal midline. This pattern of loss is called a </a:t>
            </a:r>
            <a:r>
              <a:rPr lang="en-US" sz="1600" i="1" dirty="0">
                <a:solidFill>
                  <a:schemeClr val="bg1">
                    <a:lumMod val="75000"/>
                  </a:schemeClr>
                </a:solidFill>
              </a:rPr>
              <a:t>nasal step</a:t>
            </a:r>
            <a:r>
              <a:rPr lang="en-US" sz="1600" dirty="0">
                <a:solidFill>
                  <a:schemeClr val="bg1">
                    <a:lumMod val="75000"/>
                  </a:schemeClr>
                </a:solidFill>
              </a:rPr>
              <a:t>.</a:t>
            </a:r>
          </a:p>
        </p:txBody>
      </p:sp>
      <p:sp>
        <p:nvSpPr>
          <p:cNvPr id="2" name="Rectangle 1">
            <a:extLst>
              <a:ext uri="{FF2B5EF4-FFF2-40B4-BE49-F238E27FC236}">
                <a16:creationId xmlns:a16="http://schemas.microsoft.com/office/drawing/2014/main" id="{9C37F5D4-53E2-482A-8EF6-46515A7508D2}"/>
              </a:ext>
            </a:extLst>
          </p:cNvPr>
          <p:cNvSpPr/>
          <p:nvPr/>
        </p:nvSpPr>
        <p:spPr>
          <a:xfrm>
            <a:off x="3581400" y="959582"/>
            <a:ext cx="5410200" cy="25456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320D50A-EC54-4887-B00D-A65C77726813}"/>
              </a:ext>
            </a:extLst>
          </p:cNvPr>
          <p:cNvSpPr txBox="1"/>
          <p:nvPr/>
        </p:nvSpPr>
        <p:spPr>
          <a:xfrm>
            <a:off x="2057400" y="3352800"/>
            <a:ext cx="5257800" cy="830997"/>
          </a:xfrm>
          <a:prstGeom prst="rect">
            <a:avLst/>
          </a:prstGeom>
          <a:solidFill>
            <a:srgbClr val="002060"/>
          </a:solidFill>
        </p:spPr>
        <p:txBody>
          <a:bodyPr wrap="square" rtlCol="0">
            <a:spAutoFit/>
          </a:bodyPr>
          <a:lstStyle/>
          <a:p>
            <a:r>
              <a:rPr lang="en-US" sz="1600" b="1" dirty="0">
                <a:solidFill>
                  <a:schemeClr val="bg1"/>
                </a:solidFill>
              </a:rPr>
              <a:t>This</a:t>
            </a:r>
            <a:r>
              <a:rPr lang="en-US" sz="1600" dirty="0">
                <a:solidFill>
                  <a:schemeClr val="bg1"/>
                </a:solidFill>
              </a:rPr>
              <a:t> location in the VF…</a:t>
            </a:r>
            <a:r>
              <a:rPr lang="en-US" sz="1600" dirty="0">
                <a:solidFill>
                  <a:srgbClr val="002060"/>
                </a:solidFill>
              </a:rPr>
              <a:t>is</a:t>
            </a:r>
            <a:r>
              <a:rPr lang="en-US" sz="1600" dirty="0">
                <a:solidFill>
                  <a:schemeClr val="bg1"/>
                </a:solidFill>
              </a:rPr>
              <a:t> </a:t>
            </a:r>
            <a:r>
              <a:rPr lang="en-US" sz="1600" dirty="0">
                <a:solidFill>
                  <a:srgbClr val="002060"/>
                </a:solidFill>
              </a:rPr>
              <a:t>associated with </a:t>
            </a:r>
            <a:r>
              <a:rPr lang="en-US" sz="1600" b="1" dirty="0">
                <a:solidFill>
                  <a:srgbClr val="002060"/>
                </a:solidFill>
              </a:rPr>
              <a:t>this</a:t>
            </a:r>
            <a:r>
              <a:rPr lang="en-US" sz="1600" dirty="0">
                <a:solidFill>
                  <a:srgbClr val="002060"/>
                </a:solidFill>
              </a:rPr>
              <a:t> location on the retina, meaning that the affected nerve fibers originated there</a:t>
            </a:r>
          </a:p>
        </p:txBody>
      </p:sp>
      <p:cxnSp>
        <p:nvCxnSpPr>
          <p:cNvPr id="17" name="Straight Arrow Connector 16">
            <a:extLst>
              <a:ext uri="{FF2B5EF4-FFF2-40B4-BE49-F238E27FC236}">
                <a16:creationId xmlns:a16="http://schemas.microsoft.com/office/drawing/2014/main" id="{0294BE4D-E602-4595-A4F1-88773BFFD70B}"/>
              </a:ext>
            </a:extLst>
          </p:cNvPr>
          <p:cNvCxnSpPr>
            <a:cxnSpLocks/>
          </p:cNvCxnSpPr>
          <p:nvPr/>
        </p:nvCxnSpPr>
        <p:spPr>
          <a:xfrm flipV="1">
            <a:off x="2514600" y="2441378"/>
            <a:ext cx="609600" cy="98762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A5A7E78-5DF1-4ACB-73F6-4E29D1A75A98}"/>
              </a:ext>
            </a:extLst>
          </p:cNvPr>
          <p:cNvSpPr txBox="1"/>
          <p:nvPr/>
        </p:nvSpPr>
        <p:spPr>
          <a:xfrm>
            <a:off x="3303104" y="6379972"/>
            <a:ext cx="2544286" cy="276999"/>
          </a:xfrm>
          <a:prstGeom prst="rect">
            <a:avLst/>
          </a:prstGeom>
          <a:noFill/>
        </p:spPr>
        <p:txBody>
          <a:bodyPr wrap="none" rtlCol="0">
            <a:spAutoFit/>
          </a:bodyPr>
          <a:lstStyle/>
          <a:p>
            <a:pPr algn="ctr"/>
            <a:r>
              <a:rPr lang="en-US" sz="1200" i="1" dirty="0"/>
              <a:t>No question—proceed when ready</a:t>
            </a:r>
          </a:p>
        </p:txBody>
      </p:sp>
    </p:spTree>
    <p:extLst>
      <p:ext uri="{BB962C8B-B14F-4D97-AF65-F5344CB8AC3E}">
        <p14:creationId xmlns:p14="http://schemas.microsoft.com/office/powerpoint/2010/main" val="348942423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3" name="Picture 3"/>
          <p:cNvPicPr>
            <a:picLocks noChangeAspect="1"/>
          </p:cNvPicPr>
          <p:nvPr/>
        </p:nvPicPr>
        <p:blipFill rotWithShape="1">
          <a:blip r:embed="rId2">
            <a:extLst>
              <a:ext uri="{28A0092B-C50C-407E-A947-70E740481C1C}">
                <a14:useLocalDpi xmlns:a14="http://schemas.microsoft.com/office/drawing/2010/main" val="0"/>
              </a:ext>
            </a:extLst>
          </a:blip>
          <a:srcRect b="50114"/>
          <a:stretch/>
        </p:blipFill>
        <p:spPr bwMode="auto">
          <a:xfrm>
            <a:off x="1066800" y="1077912"/>
            <a:ext cx="7086600"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a:extLst>
              <a:ext uri="{FF2B5EF4-FFF2-40B4-BE49-F238E27FC236}">
                <a16:creationId xmlns:a16="http://schemas.microsoft.com/office/drawing/2014/main" id="{F337E5AF-54C6-4D4B-902C-857644DFED4A}"/>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35" name="TextBox 1">
            <a:extLst>
              <a:ext uri="{FF2B5EF4-FFF2-40B4-BE49-F238E27FC236}">
                <a16:creationId xmlns:a16="http://schemas.microsoft.com/office/drawing/2014/main" id="{DE91CF9D-E6F6-4ED8-A88F-68C2DDAAE0A5}"/>
              </a:ext>
            </a:extLst>
          </p:cNvPr>
          <p:cNvSpPr txBox="1">
            <a:spLocks noChangeArrowheads="1"/>
          </p:cNvSpPr>
          <p:nvPr/>
        </p:nvSpPr>
        <p:spPr bwMode="auto">
          <a:xfrm>
            <a:off x="1020868" y="723310"/>
            <a:ext cx="22349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‘Early superior nasal step’</a:t>
            </a:r>
          </a:p>
        </p:txBody>
      </p:sp>
      <p:cxnSp>
        <p:nvCxnSpPr>
          <p:cNvPr id="36" name="Straight Arrow Connector 35">
            <a:extLst>
              <a:ext uri="{FF2B5EF4-FFF2-40B4-BE49-F238E27FC236}">
                <a16:creationId xmlns:a16="http://schemas.microsoft.com/office/drawing/2014/main" id="{EF010F56-E3A2-4DB1-83A7-2FC50F8C610D}"/>
              </a:ext>
            </a:extLst>
          </p:cNvPr>
          <p:cNvCxnSpPr>
            <a:cxnSpLocks/>
            <a:stCxn id="35" idx="2"/>
          </p:cNvCxnSpPr>
          <p:nvPr/>
        </p:nvCxnSpPr>
        <p:spPr>
          <a:xfrm>
            <a:off x="2138322" y="1031087"/>
            <a:ext cx="985878" cy="11025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9C37F5D4-53E2-482A-8EF6-46515A7508D2}"/>
              </a:ext>
            </a:extLst>
          </p:cNvPr>
          <p:cNvSpPr/>
          <p:nvPr/>
        </p:nvSpPr>
        <p:spPr>
          <a:xfrm>
            <a:off x="3352800" y="1018747"/>
            <a:ext cx="5410200" cy="25456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0294BE4D-E602-4595-A4F1-88773BFFD70B}"/>
              </a:ext>
            </a:extLst>
          </p:cNvPr>
          <p:cNvCxnSpPr>
            <a:cxnSpLocks/>
          </p:cNvCxnSpPr>
          <p:nvPr/>
        </p:nvCxnSpPr>
        <p:spPr>
          <a:xfrm flipV="1">
            <a:off x="2514600" y="2441378"/>
            <a:ext cx="609600" cy="98762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9BD0FEF-4499-4399-AE65-0C73BE83FCC9}"/>
              </a:ext>
            </a:extLst>
          </p:cNvPr>
          <p:cNvSpPr txBox="1"/>
          <p:nvPr/>
        </p:nvSpPr>
        <p:spPr>
          <a:xfrm>
            <a:off x="762000" y="4419600"/>
            <a:ext cx="7696200" cy="830997"/>
          </a:xfrm>
          <a:prstGeom prst="rect">
            <a:avLst/>
          </a:prstGeom>
          <a:noFill/>
        </p:spPr>
        <p:txBody>
          <a:bodyPr wrap="square" rtlCol="0">
            <a:spAutoFit/>
          </a:bodyPr>
          <a:lstStyle/>
          <a:p>
            <a:r>
              <a:rPr lang="en-US" sz="1600" dirty="0">
                <a:solidFill>
                  <a:schemeClr val="bg1">
                    <a:lumMod val="75000"/>
                  </a:schemeClr>
                </a:solidFill>
              </a:rPr>
              <a:t>The first location at which glaucomatous VF manifests is near the nasal limit of a 24-2 field, sitting on (or ‘hanging’ just below) the horizontal midline. This pattern of loss is called a </a:t>
            </a:r>
            <a:r>
              <a:rPr lang="en-US" sz="1600" i="1" dirty="0">
                <a:solidFill>
                  <a:schemeClr val="bg1">
                    <a:lumMod val="75000"/>
                  </a:schemeClr>
                </a:solidFill>
              </a:rPr>
              <a:t>nasal step</a:t>
            </a:r>
            <a:r>
              <a:rPr lang="en-US" sz="1600" dirty="0">
                <a:solidFill>
                  <a:schemeClr val="bg1">
                    <a:lumMod val="75000"/>
                  </a:schemeClr>
                </a:solidFill>
              </a:rPr>
              <a:t>.</a:t>
            </a:r>
          </a:p>
        </p:txBody>
      </p:sp>
      <p:pic>
        <p:nvPicPr>
          <p:cNvPr id="7" name="Picture 6">
            <a:extLst>
              <a:ext uri="{FF2B5EF4-FFF2-40B4-BE49-F238E27FC236}">
                <a16:creationId xmlns:a16="http://schemas.microsoft.com/office/drawing/2014/main" id="{63DEA864-004F-4B2C-AF08-1D5971201F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28266" y="767144"/>
            <a:ext cx="2659065" cy="2545618"/>
          </a:xfrm>
          <a:prstGeom prst="rect">
            <a:avLst/>
          </a:prstGeom>
        </p:spPr>
      </p:pic>
      <p:sp>
        <p:nvSpPr>
          <p:cNvPr id="4" name="Oval 3">
            <a:extLst>
              <a:ext uri="{FF2B5EF4-FFF2-40B4-BE49-F238E27FC236}">
                <a16:creationId xmlns:a16="http://schemas.microsoft.com/office/drawing/2014/main" id="{401594DD-B8F9-41D4-98D3-CCD0F3008BB6}"/>
              </a:ext>
            </a:extLst>
          </p:cNvPr>
          <p:cNvSpPr/>
          <p:nvPr/>
        </p:nvSpPr>
        <p:spPr>
          <a:xfrm>
            <a:off x="5787766" y="2039953"/>
            <a:ext cx="270134" cy="22818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FC6C4206-5356-4B9C-A24E-EC7584052AE8}"/>
              </a:ext>
            </a:extLst>
          </p:cNvPr>
          <p:cNvCxnSpPr>
            <a:cxnSpLocks/>
          </p:cNvCxnSpPr>
          <p:nvPr/>
        </p:nvCxnSpPr>
        <p:spPr>
          <a:xfrm flipH="1" flipV="1">
            <a:off x="5922833" y="2268142"/>
            <a:ext cx="655545" cy="1770459"/>
          </a:xfrm>
          <a:prstGeom prst="straightConnector1">
            <a:avLst/>
          </a:prstGeom>
          <a:ln w="222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320D50A-EC54-4887-B00D-A65C77726813}"/>
              </a:ext>
            </a:extLst>
          </p:cNvPr>
          <p:cNvSpPr txBox="1"/>
          <p:nvPr/>
        </p:nvSpPr>
        <p:spPr>
          <a:xfrm>
            <a:off x="2057400" y="3352800"/>
            <a:ext cx="5257800" cy="830997"/>
          </a:xfrm>
          <a:prstGeom prst="rect">
            <a:avLst/>
          </a:prstGeom>
          <a:solidFill>
            <a:srgbClr val="002060"/>
          </a:solidFill>
        </p:spPr>
        <p:txBody>
          <a:bodyPr wrap="square" rtlCol="0">
            <a:spAutoFit/>
          </a:bodyPr>
          <a:lstStyle/>
          <a:p>
            <a:r>
              <a:rPr lang="en-US" sz="1600" b="1" dirty="0">
                <a:solidFill>
                  <a:schemeClr val="bg1"/>
                </a:solidFill>
              </a:rPr>
              <a:t>This</a:t>
            </a:r>
            <a:r>
              <a:rPr lang="en-US" sz="1600" dirty="0">
                <a:solidFill>
                  <a:schemeClr val="bg1"/>
                </a:solidFill>
              </a:rPr>
              <a:t> location in the VF…is associated with </a:t>
            </a:r>
            <a:r>
              <a:rPr lang="en-US" sz="1600" b="1" dirty="0">
                <a:solidFill>
                  <a:schemeClr val="bg1"/>
                </a:solidFill>
              </a:rPr>
              <a:t>this</a:t>
            </a:r>
            <a:r>
              <a:rPr lang="en-US" sz="1600" dirty="0">
                <a:solidFill>
                  <a:schemeClr val="bg1"/>
                </a:solidFill>
              </a:rPr>
              <a:t> location on the retina, meaning that the affected nerve fibers originated there…</a:t>
            </a:r>
          </a:p>
        </p:txBody>
      </p:sp>
      <p:sp>
        <p:nvSpPr>
          <p:cNvPr id="3" name="TextBox 2">
            <a:extLst>
              <a:ext uri="{FF2B5EF4-FFF2-40B4-BE49-F238E27FC236}">
                <a16:creationId xmlns:a16="http://schemas.microsoft.com/office/drawing/2014/main" id="{953D8EB1-2B5B-3753-55F9-1FA68FB80B3B}"/>
              </a:ext>
            </a:extLst>
          </p:cNvPr>
          <p:cNvSpPr txBox="1"/>
          <p:nvPr/>
        </p:nvSpPr>
        <p:spPr>
          <a:xfrm>
            <a:off x="3303104" y="6379972"/>
            <a:ext cx="2544286" cy="276999"/>
          </a:xfrm>
          <a:prstGeom prst="rect">
            <a:avLst/>
          </a:prstGeom>
          <a:noFill/>
        </p:spPr>
        <p:txBody>
          <a:bodyPr wrap="none" rtlCol="0">
            <a:spAutoFit/>
          </a:bodyPr>
          <a:lstStyle/>
          <a:p>
            <a:pPr algn="ctr"/>
            <a:r>
              <a:rPr lang="en-US" sz="1200" i="1" dirty="0"/>
              <a:t>No question—proceed when ready</a:t>
            </a:r>
          </a:p>
        </p:txBody>
      </p:sp>
    </p:spTree>
    <p:extLst>
      <p:ext uri="{BB962C8B-B14F-4D97-AF65-F5344CB8AC3E}">
        <p14:creationId xmlns:p14="http://schemas.microsoft.com/office/powerpoint/2010/main" val="278998891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3" name="Picture 3"/>
          <p:cNvPicPr>
            <a:picLocks noChangeAspect="1"/>
          </p:cNvPicPr>
          <p:nvPr/>
        </p:nvPicPr>
        <p:blipFill rotWithShape="1">
          <a:blip r:embed="rId2">
            <a:extLst>
              <a:ext uri="{28A0092B-C50C-407E-A947-70E740481C1C}">
                <a14:useLocalDpi xmlns:a14="http://schemas.microsoft.com/office/drawing/2010/main" val="0"/>
              </a:ext>
            </a:extLst>
          </a:blip>
          <a:srcRect b="50114"/>
          <a:stretch/>
        </p:blipFill>
        <p:spPr bwMode="auto">
          <a:xfrm>
            <a:off x="1066800" y="1077912"/>
            <a:ext cx="7086600"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a:extLst>
              <a:ext uri="{FF2B5EF4-FFF2-40B4-BE49-F238E27FC236}">
                <a16:creationId xmlns:a16="http://schemas.microsoft.com/office/drawing/2014/main" id="{F337E5AF-54C6-4D4B-902C-857644DFED4A}"/>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35" name="TextBox 1">
            <a:extLst>
              <a:ext uri="{FF2B5EF4-FFF2-40B4-BE49-F238E27FC236}">
                <a16:creationId xmlns:a16="http://schemas.microsoft.com/office/drawing/2014/main" id="{DE91CF9D-E6F6-4ED8-A88F-68C2DDAAE0A5}"/>
              </a:ext>
            </a:extLst>
          </p:cNvPr>
          <p:cNvSpPr txBox="1">
            <a:spLocks noChangeArrowheads="1"/>
          </p:cNvSpPr>
          <p:nvPr/>
        </p:nvSpPr>
        <p:spPr bwMode="auto">
          <a:xfrm>
            <a:off x="1020868" y="723310"/>
            <a:ext cx="22349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‘Early superior nasal step’</a:t>
            </a:r>
          </a:p>
        </p:txBody>
      </p:sp>
      <p:cxnSp>
        <p:nvCxnSpPr>
          <p:cNvPr id="36" name="Straight Arrow Connector 35">
            <a:extLst>
              <a:ext uri="{FF2B5EF4-FFF2-40B4-BE49-F238E27FC236}">
                <a16:creationId xmlns:a16="http://schemas.microsoft.com/office/drawing/2014/main" id="{EF010F56-E3A2-4DB1-83A7-2FC50F8C610D}"/>
              </a:ext>
            </a:extLst>
          </p:cNvPr>
          <p:cNvCxnSpPr>
            <a:cxnSpLocks/>
            <a:stCxn id="35" idx="2"/>
          </p:cNvCxnSpPr>
          <p:nvPr/>
        </p:nvCxnSpPr>
        <p:spPr>
          <a:xfrm>
            <a:off x="2138322" y="1031087"/>
            <a:ext cx="985878" cy="11025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9C37F5D4-53E2-482A-8EF6-46515A7508D2}"/>
              </a:ext>
            </a:extLst>
          </p:cNvPr>
          <p:cNvSpPr/>
          <p:nvPr/>
        </p:nvSpPr>
        <p:spPr>
          <a:xfrm>
            <a:off x="3352800" y="1018747"/>
            <a:ext cx="5410200" cy="25456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0294BE4D-E602-4595-A4F1-88773BFFD70B}"/>
              </a:ext>
            </a:extLst>
          </p:cNvPr>
          <p:cNvCxnSpPr>
            <a:cxnSpLocks/>
          </p:cNvCxnSpPr>
          <p:nvPr/>
        </p:nvCxnSpPr>
        <p:spPr>
          <a:xfrm flipV="1">
            <a:off x="2514600" y="2441378"/>
            <a:ext cx="609600" cy="98762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9BD0FEF-4499-4399-AE65-0C73BE83FCC9}"/>
              </a:ext>
            </a:extLst>
          </p:cNvPr>
          <p:cNvSpPr txBox="1"/>
          <p:nvPr/>
        </p:nvSpPr>
        <p:spPr>
          <a:xfrm>
            <a:off x="762000" y="4419600"/>
            <a:ext cx="7696200" cy="830997"/>
          </a:xfrm>
          <a:prstGeom prst="rect">
            <a:avLst/>
          </a:prstGeom>
          <a:noFill/>
        </p:spPr>
        <p:txBody>
          <a:bodyPr wrap="square" rtlCol="0">
            <a:spAutoFit/>
          </a:bodyPr>
          <a:lstStyle/>
          <a:p>
            <a:r>
              <a:rPr lang="en-US" sz="1600" dirty="0">
                <a:solidFill>
                  <a:schemeClr val="bg1">
                    <a:lumMod val="75000"/>
                  </a:schemeClr>
                </a:solidFill>
              </a:rPr>
              <a:t>The first location at which glaucomatous VF manifests is near the nasal limit of a 24-2 field, sitting on (or ‘hanging’ just below) the horizontal midline. This pattern of loss is called a </a:t>
            </a:r>
            <a:r>
              <a:rPr lang="en-US" sz="1600" i="1" dirty="0">
                <a:solidFill>
                  <a:schemeClr val="bg1">
                    <a:lumMod val="75000"/>
                  </a:schemeClr>
                </a:solidFill>
              </a:rPr>
              <a:t>nasal step</a:t>
            </a:r>
            <a:r>
              <a:rPr lang="en-US" sz="1600" dirty="0">
                <a:solidFill>
                  <a:schemeClr val="bg1">
                    <a:lumMod val="75000"/>
                  </a:schemeClr>
                </a:solidFill>
              </a:rPr>
              <a:t>.</a:t>
            </a:r>
          </a:p>
        </p:txBody>
      </p:sp>
      <p:pic>
        <p:nvPicPr>
          <p:cNvPr id="7" name="Picture 6">
            <a:extLst>
              <a:ext uri="{FF2B5EF4-FFF2-40B4-BE49-F238E27FC236}">
                <a16:creationId xmlns:a16="http://schemas.microsoft.com/office/drawing/2014/main" id="{63DEA864-004F-4B2C-AF08-1D5971201F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28266" y="767144"/>
            <a:ext cx="2659065" cy="2545618"/>
          </a:xfrm>
          <a:prstGeom prst="rect">
            <a:avLst/>
          </a:prstGeom>
        </p:spPr>
      </p:pic>
      <p:sp>
        <p:nvSpPr>
          <p:cNvPr id="13" name="Rectangle 12">
            <a:extLst>
              <a:ext uri="{FF2B5EF4-FFF2-40B4-BE49-F238E27FC236}">
                <a16:creationId xmlns:a16="http://schemas.microsoft.com/office/drawing/2014/main" id="{BA8A8AF8-26D4-47D4-8DB9-BA25D85D90ED}"/>
              </a:ext>
            </a:extLst>
          </p:cNvPr>
          <p:cNvSpPr/>
          <p:nvPr/>
        </p:nvSpPr>
        <p:spPr>
          <a:xfrm>
            <a:off x="4904657" y="4390118"/>
            <a:ext cx="4020682" cy="21690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alf Frame 14">
            <a:extLst>
              <a:ext uri="{FF2B5EF4-FFF2-40B4-BE49-F238E27FC236}">
                <a16:creationId xmlns:a16="http://schemas.microsoft.com/office/drawing/2014/main" id="{AA40001F-C581-4A55-9A9E-3043BA11FDB4}"/>
              </a:ext>
            </a:extLst>
          </p:cNvPr>
          <p:cNvSpPr/>
          <p:nvPr/>
        </p:nvSpPr>
        <p:spPr>
          <a:xfrm>
            <a:off x="8199932" y="5456499"/>
            <a:ext cx="606137" cy="888959"/>
          </a:xfrm>
          <a:prstGeom prst="halfFrame">
            <a:avLst>
              <a:gd name="adj1" fmla="val 3348"/>
              <a:gd name="adj2" fmla="val 274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4CB768E1-5D8E-483F-9B75-96ED21FB6529}"/>
              </a:ext>
            </a:extLst>
          </p:cNvPr>
          <p:cNvSpPr txBox="1"/>
          <p:nvPr/>
        </p:nvSpPr>
        <p:spPr>
          <a:xfrm>
            <a:off x="7411486" y="4423567"/>
            <a:ext cx="583814" cy="307777"/>
          </a:xfrm>
          <a:prstGeom prst="rect">
            <a:avLst/>
          </a:prstGeom>
          <a:noFill/>
        </p:spPr>
        <p:txBody>
          <a:bodyPr wrap="none" rtlCol="0">
            <a:spAutoFit/>
          </a:bodyPr>
          <a:lstStyle/>
          <a:p>
            <a:r>
              <a:rPr lang="en-US" sz="1400" dirty="0">
                <a:solidFill>
                  <a:srgbClr val="0000FF"/>
                </a:solidFill>
              </a:rPr>
              <a:t>ONH</a:t>
            </a:r>
          </a:p>
        </p:txBody>
      </p:sp>
      <p:sp>
        <p:nvSpPr>
          <p:cNvPr id="18" name="Right Brace 17">
            <a:extLst>
              <a:ext uri="{FF2B5EF4-FFF2-40B4-BE49-F238E27FC236}">
                <a16:creationId xmlns:a16="http://schemas.microsoft.com/office/drawing/2014/main" id="{2607577F-7762-4A54-B89E-7FE8DC54CABA}"/>
              </a:ext>
            </a:extLst>
          </p:cNvPr>
          <p:cNvSpPr/>
          <p:nvPr/>
        </p:nvSpPr>
        <p:spPr>
          <a:xfrm rot="16200000">
            <a:off x="7519492" y="4332771"/>
            <a:ext cx="309880" cy="1111231"/>
          </a:xfrm>
          <a:prstGeom prst="righ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Half Frame 18">
            <a:extLst>
              <a:ext uri="{FF2B5EF4-FFF2-40B4-BE49-F238E27FC236}">
                <a16:creationId xmlns:a16="http://schemas.microsoft.com/office/drawing/2014/main" id="{40DB7004-3E97-4F74-81A6-DF3C0B403467}"/>
              </a:ext>
            </a:extLst>
          </p:cNvPr>
          <p:cNvSpPr/>
          <p:nvPr/>
        </p:nvSpPr>
        <p:spPr>
          <a:xfrm flipH="1">
            <a:off x="5677514" y="5456499"/>
            <a:ext cx="1478273" cy="888959"/>
          </a:xfrm>
          <a:prstGeom prst="halfFrame">
            <a:avLst>
              <a:gd name="adj1" fmla="val 3348"/>
              <a:gd name="adj2" fmla="val 274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Half Frame 19">
            <a:extLst>
              <a:ext uri="{FF2B5EF4-FFF2-40B4-BE49-F238E27FC236}">
                <a16:creationId xmlns:a16="http://schemas.microsoft.com/office/drawing/2014/main" id="{42C95709-A12E-4075-AD69-C11A029F558E}"/>
              </a:ext>
            </a:extLst>
          </p:cNvPr>
          <p:cNvSpPr/>
          <p:nvPr/>
        </p:nvSpPr>
        <p:spPr>
          <a:xfrm flipH="1">
            <a:off x="5896854" y="5387637"/>
            <a:ext cx="1335386" cy="920332"/>
          </a:xfrm>
          <a:prstGeom prst="halfFrame">
            <a:avLst>
              <a:gd name="adj1" fmla="val 771"/>
              <a:gd name="adj2" fmla="val 8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Half Frame 20">
            <a:extLst>
              <a:ext uri="{FF2B5EF4-FFF2-40B4-BE49-F238E27FC236}">
                <a16:creationId xmlns:a16="http://schemas.microsoft.com/office/drawing/2014/main" id="{6DFDC7B8-89FE-4E8F-A3A1-775C8E1B732F}"/>
              </a:ext>
            </a:extLst>
          </p:cNvPr>
          <p:cNvSpPr/>
          <p:nvPr/>
        </p:nvSpPr>
        <p:spPr>
          <a:xfrm flipH="1">
            <a:off x="6037862" y="5318775"/>
            <a:ext cx="1291154" cy="926581"/>
          </a:xfrm>
          <a:prstGeom prst="halfFrame">
            <a:avLst>
              <a:gd name="adj1" fmla="val 771"/>
              <a:gd name="adj2" fmla="val 8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Half Frame 21">
            <a:extLst>
              <a:ext uri="{FF2B5EF4-FFF2-40B4-BE49-F238E27FC236}">
                <a16:creationId xmlns:a16="http://schemas.microsoft.com/office/drawing/2014/main" id="{0F42261B-19D2-484B-850D-0AA2F10A72BF}"/>
              </a:ext>
            </a:extLst>
          </p:cNvPr>
          <p:cNvSpPr/>
          <p:nvPr/>
        </p:nvSpPr>
        <p:spPr>
          <a:xfrm flipH="1">
            <a:off x="6218034" y="5249913"/>
            <a:ext cx="1193452" cy="920332"/>
          </a:xfrm>
          <a:prstGeom prst="halfFrame">
            <a:avLst>
              <a:gd name="adj1" fmla="val 771"/>
              <a:gd name="adj2" fmla="val 816"/>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Half Frame 22">
            <a:extLst>
              <a:ext uri="{FF2B5EF4-FFF2-40B4-BE49-F238E27FC236}">
                <a16:creationId xmlns:a16="http://schemas.microsoft.com/office/drawing/2014/main" id="{E699EB4E-6367-462E-96C5-388F6D1C99E1}"/>
              </a:ext>
            </a:extLst>
          </p:cNvPr>
          <p:cNvSpPr/>
          <p:nvPr/>
        </p:nvSpPr>
        <p:spPr>
          <a:xfrm flipH="1">
            <a:off x="6398206" y="5181051"/>
            <a:ext cx="1101404" cy="920332"/>
          </a:xfrm>
          <a:prstGeom prst="halfFrame">
            <a:avLst>
              <a:gd name="adj1" fmla="val 771"/>
              <a:gd name="adj2" fmla="val 81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Half Frame 23">
            <a:extLst>
              <a:ext uri="{FF2B5EF4-FFF2-40B4-BE49-F238E27FC236}">
                <a16:creationId xmlns:a16="http://schemas.microsoft.com/office/drawing/2014/main" id="{CFCD84D7-414A-41A1-808D-49C74FFC47BE}"/>
              </a:ext>
            </a:extLst>
          </p:cNvPr>
          <p:cNvSpPr/>
          <p:nvPr/>
        </p:nvSpPr>
        <p:spPr>
          <a:xfrm flipH="1">
            <a:off x="6578378" y="5112188"/>
            <a:ext cx="1005647" cy="920332"/>
          </a:xfrm>
          <a:prstGeom prst="halfFrame">
            <a:avLst>
              <a:gd name="adj1" fmla="val 771"/>
              <a:gd name="adj2" fmla="val 81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 name="Straight Connector 24">
            <a:extLst>
              <a:ext uri="{FF2B5EF4-FFF2-40B4-BE49-F238E27FC236}">
                <a16:creationId xmlns:a16="http://schemas.microsoft.com/office/drawing/2014/main" id="{64BC7130-1092-4F05-9A55-B36711348FD2}"/>
              </a:ext>
            </a:extLst>
          </p:cNvPr>
          <p:cNvCxnSpPr>
            <a:cxnSpLocks/>
            <a:stCxn id="20" idx="0"/>
          </p:cNvCxnSpPr>
          <p:nvPr/>
        </p:nvCxnSpPr>
        <p:spPr>
          <a:xfrm flipH="1">
            <a:off x="5896854" y="5391185"/>
            <a:ext cx="5148" cy="65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DFC29CD-357F-4D5A-B5C4-8F2007CEB8CA}"/>
              </a:ext>
            </a:extLst>
          </p:cNvPr>
          <p:cNvCxnSpPr>
            <a:cxnSpLocks/>
            <a:stCxn id="21" idx="0"/>
          </p:cNvCxnSpPr>
          <p:nvPr/>
        </p:nvCxnSpPr>
        <p:spPr>
          <a:xfrm flipH="1">
            <a:off x="6037863" y="5322347"/>
            <a:ext cx="4976" cy="134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D7FFF3A-0545-4BE8-A970-5D4C09F4CEEE}"/>
              </a:ext>
            </a:extLst>
          </p:cNvPr>
          <p:cNvCxnSpPr>
            <a:cxnSpLocks/>
            <a:stCxn id="22" idx="0"/>
          </p:cNvCxnSpPr>
          <p:nvPr/>
        </p:nvCxnSpPr>
        <p:spPr>
          <a:xfrm flipH="1">
            <a:off x="6218035" y="5253461"/>
            <a:ext cx="4600" cy="2030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4156A79-6B00-4FB7-BAAC-D92A734B00FA}"/>
              </a:ext>
            </a:extLst>
          </p:cNvPr>
          <p:cNvCxnSpPr>
            <a:cxnSpLocks/>
            <a:stCxn id="23" idx="0"/>
          </p:cNvCxnSpPr>
          <p:nvPr/>
        </p:nvCxnSpPr>
        <p:spPr>
          <a:xfrm>
            <a:off x="6402452" y="5184599"/>
            <a:ext cx="2701" cy="271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2AE729A-8CA5-4B3A-AC8D-BCD6E553943F}"/>
              </a:ext>
            </a:extLst>
          </p:cNvPr>
          <p:cNvCxnSpPr>
            <a:cxnSpLocks/>
            <a:stCxn id="24" idx="0"/>
          </p:cNvCxnSpPr>
          <p:nvPr/>
        </p:nvCxnSpPr>
        <p:spPr>
          <a:xfrm flipH="1">
            <a:off x="6578381" y="5115736"/>
            <a:ext cx="3874" cy="34076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D4F0720-1ACB-4FB3-9FC2-F49B9FA08D93}"/>
              </a:ext>
            </a:extLst>
          </p:cNvPr>
          <p:cNvSpPr txBox="1"/>
          <p:nvPr/>
        </p:nvSpPr>
        <p:spPr>
          <a:xfrm>
            <a:off x="5772468" y="5476684"/>
            <a:ext cx="998991" cy="276999"/>
          </a:xfrm>
          <a:prstGeom prst="rect">
            <a:avLst/>
          </a:prstGeom>
          <a:noFill/>
        </p:spPr>
        <p:txBody>
          <a:bodyPr wrap="none" rtlCol="0">
            <a:spAutoFit/>
          </a:bodyPr>
          <a:lstStyle/>
          <a:p>
            <a:r>
              <a:rPr lang="en-US" sz="1200" i="1" dirty="0"/>
              <a:t>5 4  </a:t>
            </a:r>
            <a:r>
              <a:rPr lang="en-US" sz="1200" i="1" dirty="0">
                <a:solidFill>
                  <a:schemeClr val="bg1">
                    <a:lumMod val="75000"/>
                  </a:schemeClr>
                </a:solidFill>
              </a:rPr>
              <a:t>3   2  1 </a:t>
            </a:r>
          </a:p>
        </p:txBody>
      </p:sp>
      <p:sp>
        <p:nvSpPr>
          <p:cNvPr id="31" name="TextBox 30">
            <a:extLst>
              <a:ext uri="{FF2B5EF4-FFF2-40B4-BE49-F238E27FC236}">
                <a16:creationId xmlns:a16="http://schemas.microsoft.com/office/drawing/2014/main" id="{C8E54455-0DAA-4D6F-8610-B992C61E82C8}"/>
              </a:ext>
            </a:extLst>
          </p:cNvPr>
          <p:cNvSpPr txBox="1"/>
          <p:nvPr/>
        </p:nvSpPr>
        <p:spPr>
          <a:xfrm>
            <a:off x="7222762" y="6171083"/>
            <a:ext cx="212507" cy="250325"/>
          </a:xfrm>
          <a:prstGeom prst="rect">
            <a:avLst/>
          </a:prstGeom>
          <a:noFill/>
        </p:spPr>
        <p:txBody>
          <a:bodyPr wrap="none" rtlCol="0">
            <a:spAutoFit/>
          </a:bodyPr>
          <a:lstStyle/>
          <a:p>
            <a:r>
              <a:rPr lang="en-US" sz="1200" i="1" dirty="0"/>
              <a:t>4</a:t>
            </a:r>
          </a:p>
        </p:txBody>
      </p:sp>
      <p:sp>
        <p:nvSpPr>
          <p:cNvPr id="32" name="TextBox 31">
            <a:extLst>
              <a:ext uri="{FF2B5EF4-FFF2-40B4-BE49-F238E27FC236}">
                <a16:creationId xmlns:a16="http://schemas.microsoft.com/office/drawing/2014/main" id="{D1FF58B1-C656-4333-91D8-20F5BE888182}"/>
              </a:ext>
            </a:extLst>
          </p:cNvPr>
          <p:cNvSpPr txBox="1"/>
          <p:nvPr/>
        </p:nvSpPr>
        <p:spPr>
          <a:xfrm>
            <a:off x="7118897" y="6239945"/>
            <a:ext cx="212507" cy="250325"/>
          </a:xfrm>
          <a:prstGeom prst="rect">
            <a:avLst/>
          </a:prstGeom>
          <a:noFill/>
        </p:spPr>
        <p:txBody>
          <a:bodyPr wrap="none" rtlCol="0">
            <a:spAutoFit/>
          </a:bodyPr>
          <a:lstStyle/>
          <a:p>
            <a:r>
              <a:rPr lang="en-US" sz="1200" i="1" dirty="0"/>
              <a:t>5</a:t>
            </a:r>
          </a:p>
        </p:txBody>
      </p:sp>
      <p:sp>
        <p:nvSpPr>
          <p:cNvPr id="33" name="TextBox 32">
            <a:extLst>
              <a:ext uri="{FF2B5EF4-FFF2-40B4-BE49-F238E27FC236}">
                <a16:creationId xmlns:a16="http://schemas.microsoft.com/office/drawing/2014/main" id="{2EC36D85-2A70-4B3E-ACD4-2AD5166C5ECC}"/>
              </a:ext>
            </a:extLst>
          </p:cNvPr>
          <p:cNvSpPr txBox="1"/>
          <p:nvPr/>
        </p:nvSpPr>
        <p:spPr>
          <a:xfrm>
            <a:off x="7407436" y="6058483"/>
            <a:ext cx="269626" cy="276999"/>
          </a:xfrm>
          <a:prstGeom prst="rect">
            <a:avLst/>
          </a:prstGeom>
          <a:noFill/>
        </p:spPr>
        <p:txBody>
          <a:bodyPr wrap="none" rtlCol="0">
            <a:spAutoFit/>
          </a:bodyPr>
          <a:lstStyle/>
          <a:p>
            <a:r>
              <a:rPr lang="en-US" sz="1200" i="1" dirty="0">
                <a:solidFill>
                  <a:schemeClr val="bg1">
                    <a:lumMod val="75000"/>
                  </a:schemeClr>
                </a:solidFill>
              </a:rPr>
              <a:t>2</a:t>
            </a:r>
          </a:p>
        </p:txBody>
      </p:sp>
      <p:sp>
        <p:nvSpPr>
          <p:cNvPr id="37" name="TextBox 36">
            <a:extLst>
              <a:ext uri="{FF2B5EF4-FFF2-40B4-BE49-F238E27FC236}">
                <a16:creationId xmlns:a16="http://schemas.microsoft.com/office/drawing/2014/main" id="{D7BABAF5-5028-46C6-9F97-EB3A9100C6B9}"/>
              </a:ext>
            </a:extLst>
          </p:cNvPr>
          <p:cNvSpPr txBox="1"/>
          <p:nvPr/>
        </p:nvSpPr>
        <p:spPr>
          <a:xfrm>
            <a:off x="7303571" y="6127345"/>
            <a:ext cx="269626" cy="276999"/>
          </a:xfrm>
          <a:prstGeom prst="rect">
            <a:avLst/>
          </a:prstGeom>
          <a:noFill/>
        </p:spPr>
        <p:txBody>
          <a:bodyPr wrap="none" rtlCol="0">
            <a:spAutoFit/>
          </a:bodyPr>
          <a:lstStyle/>
          <a:p>
            <a:r>
              <a:rPr lang="en-US" sz="1200" i="1" dirty="0">
                <a:solidFill>
                  <a:schemeClr val="bg1">
                    <a:lumMod val="75000"/>
                  </a:schemeClr>
                </a:solidFill>
              </a:rPr>
              <a:t>3</a:t>
            </a:r>
          </a:p>
        </p:txBody>
      </p:sp>
      <p:sp>
        <p:nvSpPr>
          <p:cNvPr id="38" name="TextBox 37">
            <a:extLst>
              <a:ext uri="{FF2B5EF4-FFF2-40B4-BE49-F238E27FC236}">
                <a16:creationId xmlns:a16="http://schemas.microsoft.com/office/drawing/2014/main" id="{9EBC2948-185C-4AFE-94F1-0F2D1D4F5FB0}"/>
              </a:ext>
            </a:extLst>
          </p:cNvPr>
          <p:cNvSpPr txBox="1"/>
          <p:nvPr/>
        </p:nvSpPr>
        <p:spPr>
          <a:xfrm>
            <a:off x="7479242" y="5982283"/>
            <a:ext cx="269626" cy="276999"/>
          </a:xfrm>
          <a:prstGeom prst="rect">
            <a:avLst/>
          </a:prstGeom>
          <a:noFill/>
        </p:spPr>
        <p:txBody>
          <a:bodyPr wrap="none" rtlCol="0">
            <a:spAutoFit/>
          </a:bodyPr>
          <a:lstStyle/>
          <a:p>
            <a:r>
              <a:rPr lang="en-US" sz="1200" i="1" dirty="0">
                <a:solidFill>
                  <a:schemeClr val="bg1">
                    <a:lumMod val="75000"/>
                  </a:schemeClr>
                </a:solidFill>
              </a:rPr>
              <a:t>1</a:t>
            </a:r>
          </a:p>
        </p:txBody>
      </p:sp>
      <p:sp>
        <p:nvSpPr>
          <p:cNvPr id="39" name="Left Brace 38">
            <a:extLst>
              <a:ext uri="{FF2B5EF4-FFF2-40B4-BE49-F238E27FC236}">
                <a16:creationId xmlns:a16="http://schemas.microsoft.com/office/drawing/2014/main" id="{51397E53-DAC5-4A2E-9EB3-6262E34F9039}"/>
              </a:ext>
            </a:extLst>
          </p:cNvPr>
          <p:cNvSpPr/>
          <p:nvPr/>
        </p:nvSpPr>
        <p:spPr>
          <a:xfrm>
            <a:off x="5557401" y="5043326"/>
            <a:ext cx="133728" cy="413173"/>
          </a:xfrm>
          <a:prstGeom prst="lef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TextBox 39">
            <a:extLst>
              <a:ext uri="{FF2B5EF4-FFF2-40B4-BE49-F238E27FC236}">
                <a16:creationId xmlns:a16="http://schemas.microsoft.com/office/drawing/2014/main" id="{28F1D8DA-EAE6-4E22-A595-2B7DB9E224B6}"/>
              </a:ext>
            </a:extLst>
          </p:cNvPr>
          <p:cNvSpPr txBox="1"/>
          <p:nvPr/>
        </p:nvSpPr>
        <p:spPr>
          <a:xfrm>
            <a:off x="4904657" y="5083030"/>
            <a:ext cx="652744" cy="307777"/>
          </a:xfrm>
          <a:prstGeom prst="rect">
            <a:avLst/>
          </a:prstGeom>
          <a:noFill/>
        </p:spPr>
        <p:txBody>
          <a:bodyPr wrap="none" rtlCol="0">
            <a:spAutoFit/>
          </a:bodyPr>
          <a:lstStyle/>
          <a:p>
            <a:pPr algn="r"/>
            <a:r>
              <a:rPr lang="en-US" sz="1400" dirty="0">
                <a:solidFill>
                  <a:srgbClr val="0000FF"/>
                </a:solidFill>
              </a:rPr>
              <a:t>RNFL</a:t>
            </a:r>
          </a:p>
        </p:txBody>
      </p:sp>
      <p:sp>
        <p:nvSpPr>
          <p:cNvPr id="41" name="Oval 40">
            <a:extLst>
              <a:ext uri="{FF2B5EF4-FFF2-40B4-BE49-F238E27FC236}">
                <a16:creationId xmlns:a16="http://schemas.microsoft.com/office/drawing/2014/main" id="{1460DC28-4F60-4DE7-9626-DC4B045FD5CE}"/>
              </a:ext>
            </a:extLst>
          </p:cNvPr>
          <p:cNvSpPr/>
          <p:nvPr/>
        </p:nvSpPr>
        <p:spPr>
          <a:xfrm>
            <a:off x="7038152" y="5242826"/>
            <a:ext cx="374260" cy="346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49500E0E-629C-42DE-ACC2-2E37912F9C5A}"/>
              </a:ext>
            </a:extLst>
          </p:cNvPr>
          <p:cNvCxnSpPr>
            <a:cxnSpLocks/>
          </p:cNvCxnSpPr>
          <p:nvPr/>
        </p:nvCxnSpPr>
        <p:spPr>
          <a:xfrm>
            <a:off x="6398206" y="3564365"/>
            <a:ext cx="720610" cy="1678461"/>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sp>
        <p:nvSpPr>
          <p:cNvPr id="46" name="Oval 45">
            <a:extLst>
              <a:ext uri="{FF2B5EF4-FFF2-40B4-BE49-F238E27FC236}">
                <a16:creationId xmlns:a16="http://schemas.microsoft.com/office/drawing/2014/main" id="{96998822-CBBA-4C50-9484-31F4D2B374F7}"/>
              </a:ext>
            </a:extLst>
          </p:cNvPr>
          <p:cNvSpPr/>
          <p:nvPr/>
        </p:nvSpPr>
        <p:spPr>
          <a:xfrm>
            <a:off x="5787766" y="2039953"/>
            <a:ext cx="270134" cy="22818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a:extLst>
              <a:ext uri="{FF2B5EF4-FFF2-40B4-BE49-F238E27FC236}">
                <a16:creationId xmlns:a16="http://schemas.microsoft.com/office/drawing/2014/main" id="{C2943BA1-A7C2-432D-AF41-1C5D889AEFD1}"/>
              </a:ext>
            </a:extLst>
          </p:cNvPr>
          <p:cNvCxnSpPr>
            <a:cxnSpLocks/>
          </p:cNvCxnSpPr>
          <p:nvPr/>
        </p:nvCxnSpPr>
        <p:spPr>
          <a:xfrm flipH="1" flipV="1">
            <a:off x="5922833" y="2268142"/>
            <a:ext cx="655545" cy="1770459"/>
          </a:xfrm>
          <a:prstGeom prst="straightConnector1">
            <a:avLst/>
          </a:prstGeom>
          <a:ln w="222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1F00A84-EBA1-4F46-8307-CB1EB7E5C304}"/>
              </a:ext>
            </a:extLst>
          </p:cNvPr>
          <p:cNvSpPr txBox="1"/>
          <p:nvPr/>
        </p:nvSpPr>
        <p:spPr>
          <a:xfrm>
            <a:off x="2057400" y="3352800"/>
            <a:ext cx="5257800" cy="830997"/>
          </a:xfrm>
          <a:prstGeom prst="rect">
            <a:avLst/>
          </a:prstGeom>
          <a:solidFill>
            <a:srgbClr val="002060"/>
          </a:solidFill>
        </p:spPr>
        <p:txBody>
          <a:bodyPr wrap="square" rtlCol="0">
            <a:spAutoFit/>
          </a:bodyPr>
          <a:lstStyle/>
          <a:p>
            <a:r>
              <a:rPr lang="en-US" sz="1600" b="1" dirty="0">
                <a:solidFill>
                  <a:schemeClr val="bg1"/>
                </a:solidFill>
              </a:rPr>
              <a:t>This</a:t>
            </a:r>
            <a:r>
              <a:rPr lang="en-US" sz="1600" dirty="0">
                <a:solidFill>
                  <a:schemeClr val="bg1"/>
                </a:solidFill>
              </a:rPr>
              <a:t> location in the VF…is associated with </a:t>
            </a:r>
            <a:r>
              <a:rPr lang="en-US" sz="1600" b="1" dirty="0">
                <a:solidFill>
                  <a:schemeClr val="bg1"/>
                </a:solidFill>
              </a:rPr>
              <a:t>this</a:t>
            </a:r>
            <a:r>
              <a:rPr lang="en-US" sz="1600" dirty="0">
                <a:solidFill>
                  <a:schemeClr val="bg1"/>
                </a:solidFill>
              </a:rPr>
              <a:t> location on the retina, meaning that the affected nerve fibers originated there…and entered the ONH peripherally</a:t>
            </a:r>
          </a:p>
        </p:txBody>
      </p:sp>
      <p:sp>
        <p:nvSpPr>
          <p:cNvPr id="3" name="TextBox 2">
            <a:extLst>
              <a:ext uri="{FF2B5EF4-FFF2-40B4-BE49-F238E27FC236}">
                <a16:creationId xmlns:a16="http://schemas.microsoft.com/office/drawing/2014/main" id="{D2A11BB2-CCB7-2B33-3556-67B27BA8036D}"/>
              </a:ext>
            </a:extLst>
          </p:cNvPr>
          <p:cNvSpPr txBox="1"/>
          <p:nvPr/>
        </p:nvSpPr>
        <p:spPr>
          <a:xfrm>
            <a:off x="1983632" y="6392213"/>
            <a:ext cx="2544286" cy="276999"/>
          </a:xfrm>
          <a:prstGeom prst="rect">
            <a:avLst/>
          </a:prstGeom>
          <a:noFill/>
        </p:spPr>
        <p:txBody>
          <a:bodyPr wrap="none" rtlCol="0">
            <a:spAutoFit/>
          </a:bodyPr>
          <a:lstStyle/>
          <a:p>
            <a:pPr algn="ctr"/>
            <a:r>
              <a:rPr lang="en-US" sz="1200" i="1" dirty="0"/>
              <a:t>No question—proceed when ready</a:t>
            </a:r>
          </a:p>
        </p:txBody>
      </p:sp>
    </p:spTree>
    <p:extLst>
      <p:ext uri="{BB962C8B-B14F-4D97-AF65-F5344CB8AC3E}">
        <p14:creationId xmlns:p14="http://schemas.microsoft.com/office/powerpoint/2010/main" val="172679220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3" name="Picture 3"/>
          <p:cNvPicPr>
            <a:picLocks noChangeAspect="1"/>
          </p:cNvPicPr>
          <p:nvPr/>
        </p:nvPicPr>
        <p:blipFill rotWithShape="1">
          <a:blip r:embed="rId2">
            <a:extLst>
              <a:ext uri="{28A0092B-C50C-407E-A947-70E740481C1C}">
                <a14:useLocalDpi xmlns:a14="http://schemas.microsoft.com/office/drawing/2010/main" val="0"/>
              </a:ext>
            </a:extLst>
          </a:blip>
          <a:srcRect b="50114"/>
          <a:stretch/>
        </p:blipFill>
        <p:spPr bwMode="auto">
          <a:xfrm>
            <a:off x="1066800" y="1077912"/>
            <a:ext cx="7086600"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a:extLst>
              <a:ext uri="{FF2B5EF4-FFF2-40B4-BE49-F238E27FC236}">
                <a16:creationId xmlns:a16="http://schemas.microsoft.com/office/drawing/2014/main" id="{F337E5AF-54C6-4D4B-902C-857644DFED4A}"/>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35" name="TextBox 1">
            <a:extLst>
              <a:ext uri="{FF2B5EF4-FFF2-40B4-BE49-F238E27FC236}">
                <a16:creationId xmlns:a16="http://schemas.microsoft.com/office/drawing/2014/main" id="{DE91CF9D-E6F6-4ED8-A88F-68C2DDAAE0A5}"/>
              </a:ext>
            </a:extLst>
          </p:cNvPr>
          <p:cNvSpPr txBox="1">
            <a:spLocks noChangeArrowheads="1"/>
          </p:cNvSpPr>
          <p:nvPr/>
        </p:nvSpPr>
        <p:spPr bwMode="auto">
          <a:xfrm>
            <a:off x="1020868" y="723310"/>
            <a:ext cx="22349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‘Early superior nasal step’</a:t>
            </a:r>
          </a:p>
        </p:txBody>
      </p:sp>
      <p:cxnSp>
        <p:nvCxnSpPr>
          <p:cNvPr id="36" name="Straight Arrow Connector 35">
            <a:extLst>
              <a:ext uri="{FF2B5EF4-FFF2-40B4-BE49-F238E27FC236}">
                <a16:creationId xmlns:a16="http://schemas.microsoft.com/office/drawing/2014/main" id="{EF010F56-E3A2-4DB1-83A7-2FC50F8C610D}"/>
              </a:ext>
            </a:extLst>
          </p:cNvPr>
          <p:cNvCxnSpPr>
            <a:cxnSpLocks/>
            <a:stCxn id="35" idx="2"/>
          </p:cNvCxnSpPr>
          <p:nvPr/>
        </p:nvCxnSpPr>
        <p:spPr>
          <a:xfrm>
            <a:off x="2138322" y="1031087"/>
            <a:ext cx="985878" cy="11025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BF468406-AE83-4747-80F3-26DB45D6539E}"/>
              </a:ext>
            </a:extLst>
          </p:cNvPr>
          <p:cNvCxnSpPr>
            <a:cxnSpLocks/>
          </p:cNvCxnSpPr>
          <p:nvPr/>
        </p:nvCxnSpPr>
        <p:spPr>
          <a:xfrm flipH="1" flipV="1">
            <a:off x="4699063" y="2337109"/>
            <a:ext cx="703262" cy="1219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1">
            <a:extLst>
              <a:ext uri="{FF2B5EF4-FFF2-40B4-BE49-F238E27FC236}">
                <a16:creationId xmlns:a16="http://schemas.microsoft.com/office/drawing/2014/main" id="{1FF8AF4F-7690-4643-9A27-651B8442C7CD}"/>
              </a:ext>
            </a:extLst>
          </p:cNvPr>
          <p:cNvSpPr txBox="1">
            <a:spLocks noChangeArrowheads="1"/>
          </p:cNvSpPr>
          <p:nvPr/>
        </p:nvSpPr>
        <p:spPr bwMode="auto">
          <a:xfrm>
            <a:off x="5098382" y="3552025"/>
            <a:ext cx="69281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i="1" dirty="0"/>
              <a:t>(told </a:t>
            </a:r>
            <a:r>
              <a:rPr lang="en-US" sz="1100" i="1" dirty="0" err="1"/>
              <a:t>ya</a:t>
            </a:r>
            <a:r>
              <a:rPr lang="en-US" sz="1100" i="1" dirty="0"/>
              <a:t>)</a:t>
            </a:r>
          </a:p>
        </p:txBody>
      </p:sp>
      <p:sp>
        <p:nvSpPr>
          <p:cNvPr id="9" name="Rectangle 8">
            <a:extLst>
              <a:ext uri="{FF2B5EF4-FFF2-40B4-BE49-F238E27FC236}">
                <a16:creationId xmlns:a16="http://schemas.microsoft.com/office/drawing/2014/main" id="{6D81659C-CE93-4AF3-A211-55AD1A10A834}"/>
              </a:ext>
            </a:extLst>
          </p:cNvPr>
          <p:cNvSpPr/>
          <p:nvPr/>
        </p:nvSpPr>
        <p:spPr>
          <a:xfrm>
            <a:off x="5888226" y="959582"/>
            <a:ext cx="3103374" cy="25456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79295A8-11E8-432F-A792-E0D7EFE8EDC0}"/>
              </a:ext>
            </a:extLst>
          </p:cNvPr>
          <p:cNvSpPr txBox="1"/>
          <p:nvPr/>
        </p:nvSpPr>
        <p:spPr>
          <a:xfrm>
            <a:off x="762000" y="4419600"/>
            <a:ext cx="7696200" cy="338554"/>
          </a:xfrm>
          <a:prstGeom prst="rect">
            <a:avLst/>
          </a:prstGeom>
          <a:noFill/>
        </p:spPr>
        <p:txBody>
          <a:bodyPr wrap="square" rtlCol="0">
            <a:spAutoFit/>
          </a:bodyPr>
          <a:lstStyle/>
          <a:p>
            <a:r>
              <a:rPr lang="en-US" sz="1600" dirty="0">
                <a:solidFill>
                  <a:srgbClr val="0000FF"/>
                </a:solidFill>
              </a:rPr>
              <a:t>If left untreated, the nasal step will gradually enlarge.</a:t>
            </a:r>
          </a:p>
        </p:txBody>
      </p:sp>
      <p:sp>
        <p:nvSpPr>
          <p:cNvPr id="11" name="TextBox 20">
            <a:extLst>
              <a:ext uri="{FF2B5EF4-FFF2-40B4-BE49-F238E27FC236}">
                <a16:creationId xmlns:a16="http://schemas.microsoft.com/office/drawing/2014/main" id="{CC8E322E-4DD6-4C1C-AF54-9C11EFB3F25B}"/>
              </a:ext>
            </a:extLst>
          </p:cNvPr>
          <p:cNvSpPr txBox="1">
            <a:spLocks noChangeArrowheads="1"/>
          </p:cNvSpPr>
          <p:nvPr/>
        </p:nvSpPr>
        <p:spPr bwMode="auto">
          <a:xfrm>
            <a:off x="3749490" y="685800"/>
            <a:ext cx="18069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t>‘Superior nasal step’</a:t>
            </a:r>
          </a:p>
        </p:txBody>
      </p:sp>
      <p:cxnSp>
        <p:nvCxnSpPr>
          <p:cNvPr id="12" name="Straight Arrow Connector 11">
            <a:extLst>
              <a:ext uri="{FF2B5EF4-FFF2-40B4-BE49-F238E27FC236}">
                <a16:creationId xmlns:a16="http://schemas.microsoft.com/office/drawing/2014/main" id="{B3421EE9-FF9C-4C5F-868B-92D5917B3406}"/>
              </a:ext>
            </a:extLst>
          </p:cNvPr>
          <p:cNvCxnSpPr>
            <a:stCxn id="11" idx="2"/>
          </p:cNvCxnSpPr>
          <p:nvPr/>
        </p:nvCxnSpPr>
        <p:spPr>
          <a:xfrm>
            <a:off x="4652943" y="993577"/>
            <a:ext cx="446107" cy="7590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17B463C-C42D-F922-E3EF-BD709A654669}"/>
              </a:ext>
            </a:extLst>
          </p:cNvPr>
          <p:cNvSpPr txBox="1"/>
          <p:nvPr/>
        </p:nvSpPr>
        <p:spPr>
          <a:xfrm>
            <a:off x="3303104" y="6379972"/>
            <a:ext cx="2544286" cy="276999"/>
          </a:xfrm>
          <a:prstGeom prst="rect">
            <a:avLst/>
          </a:prstGeom>
          <a:noFill/>
        </p:spPr>
        <p:txBody>
          <a:bodyPr wrap="none" rtlCol="0">
            <a:spAutoFit/>
          </a:bodyPr>
          <a:lstStyle/>
          <a:p>
            <a:pPr algn="ctr"/>
            <a:r>
              <a:rPr lang="en-US" sz="1200" i="1" dirty="0"/>
              <a:t>No question—proceed when ready</a:t>
            </a:r>
          </a:p>
        </p:txBody>
      </p:sp>
    </p:spTree>
    <p:extLst>
      <p:ext uri="{BB962C8B-B14F-4D97-AF65-F5344CB8AC3E}">
        <p14:creationId xmlns:p14="http://schemas.microsoft.com/office/powerpoint/2010/main" val="284728856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3" name="Picture 3"/>
          <p:cNvPicPr>
            <a:picLocks noChangeAspect="1"/>
          </p:cNvPicPr>
          <p:nvPr/>
        </p:nvPicPr>
        <p:blipFill rotWithShape="1">
          <a:blip r:embed="rId2">
            <a:extLst>
              <a:ext uri="{28A0092B-C50C-407E-A947-70E740481C1C}">
                <a14:useLocalDpi xmlns:a14="http://schemas.microsoft.com/office/drawing/2010/main" val="0"/>
              </a:ext>
            </a:extLst>
          </a:blip>
          <a:srcRect b="50114"/>
          <a:stretch/>
        </p:blipFill>
        <p:spPr bwMode="auto">
          <a:xfrm>
            <a:off x="1066800" y="1077912"/>
            <a:ext cx="7086600"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a:extLst>
              <a:ext uri="{FF2B5EF4-FFF2-40B4-BE49-F238E27FC236}">
                <a16:creationId xmlns:a16="http://schemas.microsoft.com/office/drawing/2014/main" id="{F337E5AF-54C6-4D4B-902C-857644DFED4A}"/>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35" name="TextBox 1">
            <a:extLst>
              <a:ext uri="{FF2B5EF4-FFF2-40B4-BE49-F238E27FC236}">
                <a16:creationId xmlns:a16="http://schemas.microsoft.com/office/drawing/2014/main" id="{DE91CF9D-E6F6-4ED8-A88F-68C2DDAAE0A5}"/>
              </a:ext>
            </a:extLst>
          </p:cNvPr>
          <p:cNvSpPr txBox="1">
            <a:spLocks noChangeArrowheads="1"/>
          </p:cNvSpPr>
          <p:nvPr/>
        </p:nvSpPr>
        <p:spPr bwMode="auto">
          <a:xfrm>
            <a:off x="1020868" y="723310"/>
            <a:ext cx="22349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‘Early superior nasal step’</a:t>
            </a:r>
          </a:p>
        </p:txBody>
      </p:sp>
      <p:cxnSp>
        <p:nvCxnSpPr>
          <p:cNvPr id="36" name="Straight Arrow Connector 35">
            <a:extLst>
              <a:ext uri="{FF2B5EF4-FFF2-40B4-BE49-F238E27FC236}">
                <a16:creationId xmlns:a16="http://schemas.microsoft.com/office/drawing/2014/main" id="{EF010F56-E3A2-4DB1-83A7-2FC50F8C610D}"/>
              </a:ext>
            </a:extLst>
          </p:cNvPr>
          <p:cNvCxnSpPr>
            <a:cxnSpLocks/>
            <a:stCxn id="35" idx="2"/>
          </p:cNvCxnSpPr>
          <p:nvPr/>
        </p:nvCxnSpPr>
        <p:spPr>
          <a:xfrm>
            <a:off x="2138322" y="1031087"/>
            <a:ext cx="985878" cy="11025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D81659C-CE93-4AF3-A211-55AD1A10A834}"/>
              </a:ext>
            </a:extLst>
          </p:cNvPr>
          <p:cNvSpPr/>
          <p:nvPr/>
        </p:nvSpPr>
        <p:spPr>
          <a:xfrm>
            <a:off x="5888226" y="959582"/>
            <a:ext cx="3103374" cy="25456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79295A8-11E8-432F-A792-E0D7EFE8EDC0}"/>
              </a:ext>
            </a:extLst>
          </p:cNvPr>
          <p:cNvSpPr txBox="1"/>
          <p:nvPr/>
        </p:nvSpPr>
        <p:spPr>
          <a:xfrm>
            <a:off x="762000" y="4419600"/>
            <a:ext cx="7696200" cy="338554"/>
          </a:xfrm>
          <a:prstGeom prst="rect">
            <a:avLst/>
          </a:prstGeom>
          <a:noFill/>
        </p:spPr>
        <p:txBody>
          <a:bodyPr wrap="square" rtlCol="0">
            <a:spAutoFit/>
          </a:bodyPr>
          <a:lstStyle/>
          <a:p>
            <a:r>
              <a:rPr lang="en-US" sz="1600" dirty="0">
                <a:solidFill>
                  <a:srgbClr val="0000FF"/>
                </a:solidFill>
              </a:rPr>
              <a:t>If left untreated, the nasal step will gradually enlarge.</a:t>
            </a:r>
          </a:p>
        </p:txBody>
      </p:sp>
      <p:sp>
        <p:nvSpPr>
          <p:cNvPr id="11" name="TextBox 20">
            <a:extLst>
              <a:ext uri="{FF2B5EF4-FFF2-40B4-BE49-F238E27FC236}">
                <a16:creationId xmlns:a16="http://schemas.microsoft.com/office/drawing/2014/main" id="{CC8E322E-4DD6-4C1C-AF54-9C11EFB3F25B}"/>
              </a:ext>
            </a:extLst>
          </p:cNvPr>
          <p:cNvSpPr txBox="1">
            <a:spLocks noChangeArrowheads="1"/>
          </p:cNvSpPr>
          <p:nvPr/>
        </p:nvSpPr>
        <p:spPr bwMode="auto">
          <a:xfrm>
            <a:off x="3749490" y="685800"/>
            <a:ext cx="18069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t>‘Superior nasal step’</a:t>
            </a:r>
          </a:p>
        </p:txBody>
      </p:sp>
      <p:cxnSp>
        <p:nvCxnSpPr>
          <p:cNvPr id="12" name="Straight Arrow Connector 11">
            <a:extLst>
              <a:ext uri="{FF2B5EF4-FFF2-40B4-BE49-F238E27FC236}">
                <a16:creationId xmlns:a16="http://schemas.microsoft.com/office/drawing/2014/main" id="{B3421EE9-FF9C-4C5F-868B-92D5917B3406}"/>
              </a:ext>
            </a:extLst>
          </p:cNvPr>
          <p:cNvCxnSpPr>
            <a:stCxn id="11" idx="2"/>
          </p:cNvCxnSpPr>
          <p:nvPr/>
        </p:nvCxnSpPr>
        <p:spPr>
          <a:xfrm>
            <a:off x="4652943" y="993577"/>
            <a:ext cx="446107" cy="7590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01B90CE6-BA8F-4434-961E-1D6F3BFDCB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002502" y="976768"/>
            <a:ext cx="2912897" cy="2629576"/>
          </a:xfrm>
          <a:prstGeom prst="rect">
            <a:avLst/>
          </a:prstGeom>
        </p:spPr>
      </p:pic>
      <p:cxnSp>
        <p:nvCxnSpPr>
          <p:cNvPr id="6" name="Straight Arrow Connector 5">
            <a:extLst>
              <a:ext uri="{FF2B5EF4-FFF2-40B4-BE49-F238E27FC236}">
                <a16:creationId xmlns:a16="http://schemas.microsoft.com/office/drawing/2014/main" id="{B484383F-0204-4561-834C-D7F0B30EED18}"/>
              </a:ext>
            </a:extLst>
          </p:cNvPr>
          <p:cNvCxnSpPr>
            <a:cxnSpLocks/>
          </p:cNvCxnSpPr>
          <p:nvPr/>
        </p:nvCxnSpPr>
        <p:spPr>
          <a:xfrm flipV="1">
            <a:off x="7660379" y="2938305"/>
            <a:ext cx="493021" cy="651231"/>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 name="Right Triangle 7">
            <a:extLst>
              <a:ext uri="{FF2B5EF4-FFF2-40B4-BE49-F238E27FC236}">
                <a16:creationId xmlns:a16="http://schemas.microsoft.com/office/drawing/2014/main" id="{378687DD-CBCA-4748-A8FE-6E0AF6704461}"/>
              </a:ext>
            </a:extLst>
          </p:cNvPr>
          <p:cNvSpPr/>
          <p:nvPr/>
        </p:nvSpPr>
        <p:spPr>
          <a:xfrm flipV="1">
            <a:off x="8186397" y="2281352"/>
            <a:ext cx="597668" cy="601506"/>
          </a:xfrm>
          <a:prstGeom prst="r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16F9AC6-E624-461A-8421-040D11973F67}"/>
              </a:ext>
            </a:extLst>
          </p:cNvPr>
          <p:cNvSpPr txBox="1"/>
          <p:nvPr/>
        </p:nvSpPr>
        <p:spPr>
          <a:xfrm>
            <a:off x="6007945" y="3557830"/>
            <a:ext cx="2522474" cy="584775"/>
          </a:xfrm>
          <a:prstGeom prst="rect">
            <a:avLst/>
          </a:prstGeom>
          <a:solidFill>
            <a:srgbClr val="002060"/>
          </a:solidFill>
        </p:spPr>
        <p:txBody>
          <a:bodyPr wrap="square" rtlCol="0">
            <a:spAutoFit/>
          </a:bodyPr>
          <a:lstStyle/>
          <a:p>
            <a:r>
              <a:rPr lang="en-US" sz="1600" i="1" dirty="0">
                <a:solidFill>
                  <a:schemeClr val="bg1"/>
                </a:solidFill>
              </a:rPr>
              <a:t>Note the area of origin for affected fibers has grown </a:t>
            </a:r>
          </a:p>
        </p:txBody>
      </p:sp>
      <p:sp>
        <p:nvSpPr>
          <p:cNvPr id="2" name="TextBox 1">
            <a:extLst>
              <a:ext uri="{FF2B5EF4-FFF2-40B4-BE49-F238E27FC236}">
                <a16:creationId xmlns:a16="http://schemas.microsoft.com/office/drawing/2014/main" id="{AB87D80A-D77C-BAFA-2510-8968059B2481}"/>
              </a:ext>
            </a:extLst>
          </p:cNvPr>
          <p:cNvSpPr txBox="1"/>
          <p:nvPr/>
        </p:nvSpPr>
        <p:spPr>
          <a:xfrm>
            <a:off x="3303104" y="6379972"/>
            <a:ext cx="2544286" cy="276999"/>
          </a:xfrm>
          <a:prstGeom prst="rect">
            <a:avLst/>
          </a:prstGeom>
          <a:noFill/>
        </p:spPr>
        <p:txBody>
          <a:bodyPr wrap="none" rtlCol="0">
            <a:spAutoFit/>
          </a:bodyPr>
          <a:lstStyle/>
          <a:p>
            <a:pPr algn="ctr"/>
            <a:r>
              <a:rPr lang="en-US" sz="1200" i="1" dirty="0"/>
              <a:t>No question—proceed when ready</a:t>
            </a:r>
          </a:p>
        </p:txBody>
      </p:sp>
    </p:spTree>
    <p:extLst>
      <p:ext uri="{BB962C8B-B14F-4D97-AF65-F5344CB8AC3E}">
        <p14:creationId xmlns:p14="http://schemas.microsoft.com/office/powerpoint/2010/main" val="127224818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3" name="Picture 3"/>
          <p:cNvPicPr>
            <a:picLocks noChangeAspect="1"/>
          </p:cNvPicPr>
          <p:nvPr/>
        </p:nvPicPr>
        <p:blipFill rotWithShape="1">
          <a:blip r:embed="rId2">
            <a:extLst>
              <a:ext uri="{28A0092B-C50C-407E-A947-70E740481C1C}">
                <a14:useLocalDpi xmlns:a14="http://schemas.microsoft.com/office/drawing/2010/main" val="0"/>
              </a:ext>
            </a:extLst>
          </a:blip>
          <a:srcRect b="50114"/>
          <a:stretch/>
        </p:blipFill>
        <p:spPr bwMode="auto">
          <a:xfrm>
            <a:off x="1066800" y="1077912"/>
            <a:ext cx="7086600"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a:extLst>
              <a:ext uri="{FF2B5EF4-FFF2-40B4-BE49-F238E27FC236}">
                <a16:creationId xmlns:a16="http://schemas.microsoft.com/office/drawing/2014/main" id="{F337E5AF-54C6-4D4B-902C-857644DFED4A}"/>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35" name="TextBox 1">
            <a:extLst>
              <a:ext uri="{FF2B5EF4-FFF2-40B4-BE49-F238E27FC236}">
                <a16:creationId xmlns:a16="http://schemas.microsoft.com/office/drawing/2014/main" id="{DE91CF9D-E6F6-4ED8-A88F-68C2DDAAE0A5}"/>
              </a:ext>
            </a:extLst>
          </p:cNvPr>
          <p:cNvSpPr txBox="1">
            <a:spLocks noChangeArrowheads="1"/>
          </p:cNvSpPr>
          <p:nvPr/>
        </p:nvSpPr>
        <p:spPr bwMode="auto">
          <a:xfrm>
            <a:off x="1020868" y="723310"/>
            <a:ext cx="22349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‘Early superior nasal step’</a:t>
            </a:r>
          </a:p>
        </p:txBody>
      </p:sp>
      <p:cxnSp>
        <p:nvCxnSpPr>
          <p:cNvPr id="36" name="Straight Arrow Connector 35">
            <a:extLst>
              <a:ext uri="{FF2B5EF4-FFF2-40B4-BE49-F238E27FC236}">
                <a16:creationId xmlns:a16="http://schemas.microsoft.com/office/drawing/2014/main" id="{EF010F56-E3A2-4DB1-83A7-2FC50F8C610D}"/>
              </a:ext>
            </a:extLst>
          </p:cNvPr>
          <p:cNvCxnSpPr>
            <a:cxnSpLocks/>
            <a:stCxn id="35" idx="2"/>
          </p:cNvCxnSpPr>
          <p:nvPr/>
        </p:nvCxnSpPr>
        <p:spPr>
          <a:xfrm>
            <a:off x="2138322" y="1031087"/>
            <a:ext cx="985878" cy="11025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D81659C-CE93-4AF3-A211-55AD1A10A834}"/>
              </a:ext>
            </a:extLst>
          </p:cNvPr>
          <p:cNvSpPr/>
          <p:nvPr/>
        </p:nvSpPr>
        <p:spPr>
          <a:xfrm>
            <a:off x="8123132" y="959582"/>
            <a:ext cx="868468" cy="4882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79295A8-11E8-432F-A792-E0D7EFE8EDC0}"/>
              </a:ext>
            </a:extLst>
          </p:cNvPr>
          <p:cNvSpPr txBox="1"/>
          <p:nvPr/>
        </p:nvSpPr>
        <p:spPr>
          <a:xfrm>
            <a:off x="762000" y="4419600"/>
            <a:ext cx="7010400" cy="1077218"/>
          </a:xfrm>
          <a:prstGeom prst="rect">
            <a:avLst/>
          </a:prstGeom>
          <a:noFill/>
        </p:spPr>
        <p:txBody>
          <a:bodyPr wrap="square" rtlCol="0">
            <a:spAutoFit/>
          </a:bodyPr>
          <a:lstStyle/>
          <a:p>
            <a:r>
              <a:rPr lang="en-US" sz="1600" dirty="0">
                <a:solidFill>
                  <a:srgbClr val="0000FF"/>
                </a:solidFill>
              </a:rPr>
              <a:t>As glaucoma damage progresses, further loss of nerve fibers joining at that portion of the ONH will cause the VF defect to arc toward the blind spot. Once the VF loss has connected to the blind spot, the resulting defect is termed an  </a:t>
            </a:r>
            <a:r>
              <a:rPr lang="en-US" sz="1600" i="1" dirty="0">
                <a:solidFill>
                  <a:srgbClr val="0000FF"/>
                </a:solidFill>
              </a:rPr>
              <a:t>arcuate</a:t>
            </a:r>
            <a:r>
              <a:rPr lang="en-US" sz="1600" dirty="0">
                <a:solidFill>
                  <a:srgbClr val="0000FF"/>
                </a:solidFill>
              </a:rPr>
              <a:t>.</a:t>
            </a:r>
            <a:endParaRPr lang="en-US" sz="1600" dirty="0"/>
          </a:p>
        </p:txBody>
      </p:sp>
      <p:sp>
        <p:nvSpPr>
          <p:cNvPr id="11" name="TextBox 20">
            <a:extLst>
              <a:ext uri="{FF2B5EF4-FFF2-40B4-BE49-F238E27FC236}">
                <a16:creationId xmlns:a16="http://schemas.microsoft.com/office/drawing/2014/main" id="{CC8E322E-4DD6-4C1C-AF54-9C11EFB3F25B}"/>
              </a:ext>
            </a:extLst>
          </p:cNvPr>
          <p:cNvSpPr txBox="1">
            <a:spLocks noChangeArrowheads="1"/>
          </p:cNvSpPr>
          <p:nvPr/>
        </p:nvSpPr>
        <p:spPr bwMode="auto">
          <a:xfrm>
            <a:off x="3749490" y="685800"/>
            <a:ext cx="18069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t>‘Superior nasal step’</a:t>
            </a:r>
          </a:p>
        </p:txBody>
      </p:sp>
      <p:cxnSp>
        <p:nvCxnSpPr>
          <p:cNvPr id="12" name="Straight Arrow Connector 11">
            <a:extLst>
              <a:ext uri="{FF2B5EF4-FFF2-40B4-BE49-F238E27FC236}">
                <a16:creationId xmlns:a16="http://schemas.microsoft.com/office/drawing/2014/main" id="{B3421EE9-FF9C-4C5F-868B-92D5917B3406}"/>
              </a:ext>
            </a:extLst>
          </p:cNvPr>
          <p:cNvCxnSpPr>
            <a:stCxn id="11" idx="2"/>
          </p:cNvCxnSpPr>
          <p:nvPr/>
        </p:nvCxnSpPr>
        <p:spPr>
          <a:xfrm>
            <a:off x="4652943" y="993577"/>
            <a:ext cx="446107" cy="7590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5">
            <a:extLst>
              <a:ext uri="{FF2B5EF4-FFF2-40B4-BE49-F238E27FC236}">
                <a16:creationId xmlns:a16="http://schemas.microsoft.com/office/drawing/2014/main" id="{321EA2A0-59C9-4644-8FE7-A861F46DBAA2}"/>
              </a:ext>
            </a:extLst>
          </p:cNvPr>
          <p:cNvSpPr txBox="1">
            <a:spLocks noChangeArrowheads="1"/>
          </p:cNvSpPr>
          <p:nvPr/>
        </p:nvSpPr>
        <p:spPr bwMode="auto">
          <a:xfrm>
            <a:off x="6414372" y="609600"/>
            <a:ext cx="16369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a:t>‘Superior  arcuate’</a:t>
            </a:r>
          </a:p>
        </p:txBody>
      </p:sp>
      <p:cxnSp>
        <p:nvCxnSpPr>
          <p:cNvPr id="14" name="Straight Arrow Connector 13">
            <a:extLst>
              <a:ext uri="{FF2B5EF4-FFF2-40B4-BE49-F238E27FC236}">
                <a16:creationId xmlns:a16="http://schemas.microsoft.com/office/drawing/2014/main" id="{BD226069-6E28-4533-8B35-08C909ADAD88}"/>
              </a:ext>
            </a:extLst>
          </p:cNvPr>
          <p:cNvCxnSpPr>
            <a:stCxn id="13" idx="2"/>
          </p:cNvCxnSpPr>
          <p:nvPr/>
        </p:nvCxnSpPr>
        <p:spPr>
          <a:xfrm flipH="1">
            <a:off x="7162804" y="917377"/>
            <a:ext cx="70062" cy="7590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22BF538-48B9-55D1-6AE5-F6C726727A58}"/>
              </a:ext>
            </a:extLst>
          </p:cNvPr>
          <p:cNvSpPr/>
          <p:nvPr/>
        </p:nvSpPr>
        <p:spPr>
          <a:xfrm>
            <a:off x="1846070" y="5224909"/>
            <a:ext cx="762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E8FD534-32F7-9190-7E04-0EB9DEBC3F7B}"/>
              </a:ext>
            </a:extLst>
          </p:cNvPr>
          <p:cNvSpPr/>
          <p:nvPr/>
        </p:nvSpPr>
        <p:spPr>
          <a:xfrm>
            <a:off x="7259369" y="645764"/>
            <a:ext cx="762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81A55C6-3AE6-814E-20B9-DF27314EA2C0}"/>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Q</a:t>
            </a:r>
          </a:p>
        </p:txBody>
      </p:sp>
    </p:spTree>
    <p:extLst>
      <p:ext uri="{BB962C8B-B14F-4D97-AF65-F5344CB8AC3E}">
        <p14:creationId xmlns:p14="http://schemas.microsoft.com/office/powerpoint/2010/main" val="334543008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3" name="Picture 3"/>
          <p:cNvPicPr>
            <a:picLocks noChangeAspect="1"/>
          </p:cNvPicPr>
          <p:nvPr/>
        </p:nvPicPr>
        <p:blipFill rotWithShape="1">
          <a:blip r:embed="rId2">
            <a:extLst>
              <a:ext uri="{28A0092B-C50C-407E-A947-70E740481C1C}">
                <a14:useLocalDpi xmlns:a14="http://schemas.microsoft.com/office/drawing/2010/main" val="0"/>
              </a:ext>
            </a:extLst>
          </a:blip>
          <a:srcRect b="50114"/>
          <a:stretch/>
        </p:blipFill>
        <p:spPr bwMode="auto">
          <a:xfrm>
            <a:off x="1066800" y="1077912"/>
            <a:ext cx="7086600"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a:extLst>
              <a:ext uri="{FF2B5EF4-FFF2-40B4-BE49-F238E27FC236}">
                <a16:creationId xmlns:a16="http://schemas.microsoft.com/office/drawing/2014/main" id="{F337E5AF-54C6-4D4B-902C-857644DFED4A}"/>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35" name="TextBox 1">
            <a:extLst>
              <a:ext uri="{FF2B5EF4-FFF2-40B4-BE49-F238E27FC236}">
                <a16:creationId xmlns:a16="http://schemas.microsoft.com/office/drawing/2014/main" id="{DE91CF9D-E6F6-4ED8-A88F-68C2DDAAE0A5}"/>
              </a:ext>
            </a:extLst>
          </p:cNvPr>
          <p:cNvSpPr txBox="1">
            <a:spLocks noChangeArrowheads="1"/>
          </p:cNvSpPr>
          <p:nvPr/>
        </p:nvSpPr>
        <p:spPr bwMode="auto">
          <a:xfrm>
            <a:off x="1020868" y="723310"/>
            <a:ext cx="22349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‘Early superior nasal step’</a:t>
            </a:r>
          </a:p>
        </p:txBody>
      </p:sp>
      <p:cxnSp>
        <p:nvCxnSpPr>
          <p:cNvPr id="36" name="Straight Arrow Connector 35">
            <a:extLst>
              <a:ext uri="{FF2B5EF4-FFF2-40B4-BE49-F238E27FC236}">
                <a16:creationId xmlns:a16="http://schemas.microsoft.com/office/drawing/2014/main" id="{EF010F56-E3A2-4DB1-83A7-2FC50F8C610D}"/>
              </a:ext>
            </a:extLst>
          </p:cNvPr>
          <p:cNvCxnSpPr>
            <a:cxnSpLocks/>
            <a:stCxn id="35" idx="2"/>
          </p:cNvCxnSpPr>
          <p:nvPr/>
        </p:nvCxnSpPr>
        <p:spPr>
          <a:xfrm>
            <a:off x="2138322" y="1031087"/>
            <a:ext cx="985878" cy="11025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D81659C-CE93-4AF3-A211-55AD1A10A834}"/>
              </a:ext>
            </a:extLst>
          </p:cNvPr>
          <p:cNvSpPr/>
          <p:nvPr/>
        </p:nvSpPr>
        <p:spPr>
          <a:xfrm>
            <a:off x="8123132" y="959582"/>
            <a:ext cx="868468" cy="4882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79295A8-11E8-432F-A792-E0D7EFE8EDC0}"/>
              </a:ext>
            </a:extLst>
          </p:cNvPr>
          <p:cNvSpPr txBox="1"/>
          <p:nvPr/>
        </p:nvSpPr>
        <p:spPr>
          <a:xfrm>
            <a:off x="762000" y="4419600"/>
            <a:ext cx="7010400" cy="1077218"/>
          </a:xfrm>
          <a:prstGeom prst="rect">
            <a:avLst/>
          </a:prstGeom>
          <a:noFill/>
        </p:spPr>
        <p:txBody>
          <a:bodyPr wrap="square" rtlCol="0">
            <a:spAutoFit/>
          </a:bodyPr>
          <a:lstStyle/>
          <a:p>
            <a:r>
              <a:rPr lang="en-US" sz="1600" dirty="0">
                <a:solidFill>
                  <a:srgbClr val="0000FF"/>
                </a:solidFill>
              </a:rPr>
              <a:t>As glaucoma damage progresses, further loss of nerve fibers joining at that portion of the ONH will cause the VF defect to arc toward the blind spot. Once the VF loss has connected to the blind spot, the resulting defect is termed an  </a:t>
            </a:r>
            <a:r>
              <a:rPr lang="en-US" sz="1600" i="1" dirty="0">
                <a:solidFill>
                  <a:srgbClr val="0000FF"/>
                </a:solidFill>
              </a:rPr>
              <a:t>arcuate</a:t>
            </a:r>
            <a:r>
              <a:rPr lang="en-US" sz="1600" dirty="0">
                <a:solidFill>
                  <a:srgbClr val="0000FF"/>
                </a:solidFill>
              </a:rPr>
              <a:t>.</a:t>
            </a:r>
            <a:endParaRPr lang="en-US" sz="1600" dirty="0"/>
          </a:p>
        </p:txBody>
      </p:sp>
      <p:sp>
        <p:nvSpPr>
          <p:cNvPr id="11" name="TextBox 20">
            <a:extLst>
              <a:ext uri="{FF2B5EF4-FFF2-40B4-BE49-F238E27FC236}">
                <a16:creationId xmlns:a16="http://schemas.microsoft.com/office/drawing/2014/main" id="{CC8E322E-4DD6-4C1C-AF54-9C11EFB3F25B}"/>
              </a:ext>
            </a:extLst>
          </p:cNvPr>
          <p:cNvSpPr txBox="1">
            <a:spLocks noChangeArrowheads="1"/>
          </p:cNvSpPr>
          <p:nvPr/>
        </p:nvSpPr>
        <p:spPr bwMode="auto">
          <a:xfrm>
            <a:off x="3749490" y="685800"/>
            <a:ext cx="18069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t>‘Superior nasal step’</a:t>
            </a:r>
          </a:p>
        </p:txBody>
      </p:sp>
      <p:cxnSp>
        <p:nvCxnSpPr>
          <p:cNvPr id="12" name="Straight Arrow Connector 11">
            <a:extLst>
              <a:ext uri="{FF2B5EF4-FFF2-40B4-BE49-F238E27FC236}">
                <a16:creationId xmlns:a16="http://schemas.microsoft.com/office/drawing/2014/main" id="{B3421EE9-FF9C-4C5F-868B-92D5917B3406}"/>
              </a:ext>
            </a:extLst>
          </p:cNvPr>
          <p:cNvCxnSpPr>
            <a:stCxn id="11" idx="2"/>
          </p:cNvCxnSpPr>
          <p:nvPr/>
        </p:nvCxnSpPr>
        <p:spPr>
          <a:xfrm>
            <a:off x="4652943" y="993577"/>
            <a:ext cx="446107" cy="7590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5">
            <a:extLst>
              <a:ext uri="{FF2B5EF4-FFF2-40B4-BE49-F238E27FC236}">
                <a16:creationId xmlns:a16="http://schemas.microsoft.com/office/drawing/2014/main" id="{321EA2A0-59C9-4644-8FE7-A861F46DBAA2}"/>
              </a:ext>
            </a:extLst>
          </p:cNvPr>
          <p:cNvSpPr txBox="1">
            <a:spLocks noChangeArrowheads="1"/>
          </p:cNvSpPr>
          <p:nvPr/>
        </p:nvSpPr>
        <p:spPr bwMode="auto">
          <a:xfrm>
            <a:off x="6414372" y="609600"/>
            <a:ext cx="16369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a:t>‘Superior  arcuate’</a:t>
            </a:r>
          </a:p>
        </p:txBody>
      </p:sp>
      <p:cxnSp>
        <p:nvCxnSpPr>
          <p:cNvPr id="14" name="Straight Arrow Connector 13">
            <a:extLst>
              <a:ext uri="{FF2B5EF4-FFF2-40B4-BE49-F238E27FC236}">
                <a16:creationId xmlns:a16="http://schemas.microsoft.com/office/drawing/2014/main" id="{BD226069-6E28-4533-8B35-08C909ADAD88}"/>
              </a:ext>
            </a:extLst>
          </p:cNvPr>
          <p:cNvCxnSpPr>
            <a:stCxn id="13" idx="2"/>
          </p:cNvCxnSpPr>
          <p:nvPr/>
        </p:nvCxnSpPr>
        <p:spPr>
          <a:xfrm flipH="1">
            <a:off x="7162804" y="917377"/>
            <a:ext cx="70062" cy="7590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E94A5C-5616-60C4-811B-DABD9F5049F6}"/>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A</a:t>
            </a:r>
          </a:p>
        </p:txBody>
      </p:sp>
    </p:spTree>
    <p:extLst>
      <p:ext uri="{BB962C8B-B14F-4D97-AF65-F5344CB8AC3E}">
        <p14:creationId xmlns:p14="http://schemas.microsoft.com/office/powerpoint/2010/main" val="396233782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3" name="Picture 3"/>
          <p:cNvPicPr>
            <a:picLocks noChangeAspect="1"/>
          </p:cNvPicPr>
          <p:nvPr/>
        </p:nvPicPr>
        <p:blipFill rotWithShape="1">
          <a:blip r:embed="rId2">
            <a:extLst>
              <a:ext uri="{28A0092B-C50C-407E-A947-70E740481C1C}">
                <a14:useLocalDpi xmlns:a14="http://schemas.microsoft.com/office/drawing/2010/main" val="0"/>
              </a:ext>
            </a:extLst>
          </a:blip>
          <a:srcRect b="50114"/>
          <a:stretch/>
        </p:blipFill>
        <p:spPr bwMode="auto">
          <a:xfrm>
            <a:off x="1066800" y="1077912"/>
            <a:ext cx="7086600"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a:extLst>
              <a:ext uri="{FF2B5EF4-FFF2-40B4-BE49-F238E27FC236}">
                <a16:creationId xmlns:a16="http://schemas.microsoft.com/office/drawing/2014/main" id="{F337E5AF-54C6-4D4B-902C-857644DFED4A}"/>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35" name="TextBox 1">
            <a:extLst>
              <a:ext uri="{FF2B5EF4-FFF2-40B4-BE49-F238E27FC236}">
                <a16:creationId xmlns:a16="http://schemas.microsoft.com/office/drawing/2014/main" id="{DE91CF9D-E6F6-4ED8-A88F-68C2DDAAE0A5}"/>
              </a:ext>
            </a:extLst>
          </p:cNvPr>
          <p:cNvSpPr txBox="1">
            <a:spLocks noChangeArrowheads="1"/>
          </p:cNvSpPr>
          <p:nvPr/>
        </p:nvSpPr>
        <p:spPr bwMode="auto">
          <a:xfrm>
            <a:off x="1020868" y="723310"/>
            <a:ext cx="22349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‘Early superior nasal step’</a:t>
            </a:r>
          </a:p>
        </p:txBody>
      </p:sp>
      <p:cxnSp>
        <p:nvCxnSpPr>
          <p:cNvPr id="36" name="Straight Arrow Connector 35">
            <a:extLst>
              <a:ext uri="{FF2B5EF4-FFF2-40B4-BE49-F238E27FC236}">
                <a16:creationId xmlns:a16="http://schemas.microsoft.com/office/drawing/2014/main" id="{EF010F56-E3A2-4DB1-83A7-2FC50F8C610D}"/>
              </a:ext>
            </a:extLst>
          </p:cNvPr>
          <p:cNvCxnSpPr>
            <a:cxnSpLocks/>
            <a:stCxn id="35" idx="2"/>
          </p:cNvCxnSpPr>
          <p:nvPr/>
        </p:nvCxnSpPr>
        <p:spPr>
          <a:xfrm>
            <a:off x="2138322" y="1031087"/>
            <a:ext cx="985878" cy="11025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D81659C-CE93-4AF3-A211-55AD1A10A834}"/>
              </a:ext>
            </a:extLst>
          </p:cNvPr>
          <p:cNvSpPr/>
          <p:nvPr/>
        </p:nvSpPr>
        <p:spPr>
          <a:xfrm>
            <a:off x="8123132" y="959582"/>
            <a:ext cx="868468" cy="4882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79295A8-11E8-432F-A792-E0D7EFE8EDC0}"/>
              </a:ext>
            </a:extLst>
          </p:cNvPr>
          <p:cNvSpPr txBox="1"/>
          <p:nvPr/>
        </p:nvSpPr>
        <p:spPr>
          <a:xfrm>
            <a:off x="762000" y="4419600"/>
            <a:ext cx="7010400" cy="1077218"/>
          </a:xfrm>
          <a:prstGeom prst="rect">
            <a:avLst/>
          </a:prstGeom>
          <a:noFill/>
        </p:spPr>
        <p:txBody>
          <a:bodyPr wrap="square" rtlCol="0">
            <a:spAutoFit/>
          </a:bodyPr>
          <a:lstStyle/>
          <a:p>
            <a:r>
              <a:rPr lang="en-US" sz="1600" dirty="0">
                <a:solidFill>
                  <a:schemeClr val="bg1">
                    <a:lumMod val="75000"/>
                  </a:schemeClr>
                </a:solidFill>
              </a:rPr>
              <a:t>As glaucoma damage progresses, further loss of nerve fibers joining at that portion of the ONH will cause the VF defect to arc toward the blind spot. Once the VF loss has connected to the blind spot, the resulting defect is termed an  </a:t>
            </a:r>
            <a:r>
              <a:rPr lang="en-US" sz="1600" i="1" dirty="0">
                <a:solidFill>
                  <a:schemeClr val="bg1">
                    <a:lumMod val="75000"/>
                  </a:schemeClr>
                </a:solidFill>
              </a:rPr>
              <a:t>arcuate</a:t>
            </a:r>
            <a:r>
              <a:rPr lang="en-US" sz="1600" dirty="0">
                <a:solidFill>
                  <a:schemeClr val="bg1">
                    <a:lumMod val="75000"/>
                  </a:schemeClr>
                </a:solidFill>
              </a:rPr>
              <a:t>.</a:t>
            </a:r>
          </a:p>
        </p:txBody>
      </p:sp>
      <p:sp>
        <p:nvSpPr>
          <p:cNvPr id="11" name="TextBox 20">
            <a:extLst>
              <a:ext uri="{FF2B5EF4-FFF2-40B4-BE49-F238E27FC236}">
                <a16:creationId xmlns:a16="http://schemas.microsoft.com/office/drawing/2014/main" id="{CC8E322E-4DD6-4C1C-AF54-9C11EFB3F25B}"/>
              </a:ext>
            </a:extLst>
          </p:cNvPr>
          <p:cNvSpPr txBox="1">
            <a:spLocks noChangeArrowheads="1"/>
          </p:cNvSpPr>
          <p:nvPr/>
        </p:nvSpPr>
        <p:spPr bwMode="auto">
          <a:xfrm>
            <a:off x="3749490" y="685800"/>
            <a:ext cx="18069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t>‘Superior nasal step’</a:t>
            </a:r>
          </a:p>
        </p:txBody>
      </p:sp>
      <p:cxnSp>
        <p:nvCxnSpPr>
          <p:cNvPr id="12" name="Straight Arrow Connector 11">
            <a:extLst>
              <a:ext uri="{FF2B5EF4-FFF2-40B4-BE49-F238E27FC236}">
                <a16:creationId xmlns:a16="http://schemas.microsoft.com/office/drawing/2014/main" id="{B3421EE9-FF9C-4C5F-868B-92D5917B3406}"/>
              </a:ext>
            </a:extLst>
          </p:cNvPr>
          <p:cNvCxnSpPr>
            <a:stCxn id="11" idx="2"/>
          </p:cNvCxnSpPr>
          <p:nvPr/>
        </p:nvCxnSpPr>
        <p:spPr>
          <a:xfrm>
            <a:off x="4652943" y="993577"/>
            <a:ext cx="446107" cy="7590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5">
            <a:extLst>
              <a:ext uri="{FF2B5EF4-FFF2-40B4-BE49-F238E27FC236}">
                <a16:creationId xmlns:a16="http://schemas.microsoft.com/office/drawing/2014/main" id="{321EA2A0-59C9-4644-8FE7-A861F46DBAA2}"/>
              </a:ext>
            </a:extLst>
          </p:cNvPr>
          <p:cNvSpPr txBox="1">
            <a:spLocks noChangeArrowheads="1"/>
          </p:cNvSpPr>
          <p:nvPr/>
        </p:nvSpPr>
        <p:spPr bwMode="auto">
          <a:xfrm>
            <a:off x="6414372" y="609600"/>
            <a:ext cx="16369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a:t>‘Superior  arcuate’</a:t>
            </a:r>
          </a:p>
        </p:txBody>
      </p:sp>
      <p:cxnSp>
        <p:nvCxnSpPr>
          <p:cNvPr id="14" name="Straight Arrow Connector 13">
            <a:extLst>
              <a:ext uri="{FF2B5EF4-FFF2-40B4-BE49-F238E27FC236}">
                <a16:creationId xmlns:a16="http://schemas.microsoft.com/office/drawing/2014/main" id="{BD226069-6E28-4533-8B35-08C909ADAD88}"/>
              </a:ext>
            </a:extLst>
          </p:cNvPr>
          <p:cNvCxnSpPr>
            <a:stCxn id="13" idx="2"/>
          </p:cNvCxnSpPr>
          <p:nvPr/>
        </p:nvCxnSpPr>
        <p:spPr>
          <a:xfrm flipH="1">
            <a:off x="7162804" y="917377"/>
            <a:ext cx="70062" cy="7590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B26349FD-4F01-4C7C-AFA3-1A0CD1EA8F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595345" y="3581400"/>
            <a:ext cx="2634255" cy="2629576"/>
          </a:xfrm>
          <a:prstGeom prst="rect">
            <a:avLst/>
          </a:prstGeom>
        </p:spPr>
      </p:pic>
      <p:sp>
        <p:nvSpPr>
          <p:cNvPr id="17" name="TextBox 16">
            <a:extLst>
              <a:ext uri="{FF2B5EF4-FFF2-40B4-BE49-F238E27FC236}">
                <a16:creationId xmlns:a16="http://schemas.microsoft.com/office/drawing/2014/main" id="{C630EE28-AB4A-4F11-B6E0-7296E4C6BAFD}"/>
              </a:ext>
            </a:extLst>
          </p:cNvPr>
          <p:cNvSpPr txBox="1"/>
          <p:nvPr/>
        </p:nvSpPr>
        <p:spPr>
          <a:xfrm>
            <a:off x="5988752" y="5729667"/>
            <a:ext cx="2745528" cy="830997"/>
          </a:xfrm>
          <a:prstGeom prst="rect">
            <a:avLst/>
          </a:prstGeom>
          <a:solidFill>
            <a:srgbClr val="002060"/>
          </a:solidFill>
        </p:spPr>
        <p:txBody>
          <a:bodyPr wrap="square" rtlCol="0">
            <a:spAutoFit/>
          </a:bodyPr>
          <a:lstStyle/>
          <a:p>
            <a:r>
              <a:rPr lang="en-US" sz="1600" i="1" dirty="0">
                <a:solidFill>
                  <a:schemeClr val="bg1"/>
                </a:solidFill>
              </a:rPr>
              <a:t>Note the area of origin for affected fibers now extends all the way to the ONH itself</a:t>
            </a:r>
          </a:p>
        </p:txBody>
      </p:sp>
      <p:sp>
        <p:nvSpPr>
          <p:cNvPr id="2" name="Block Arc 1">
            <a:extLst>
              <a:ext uri="{FF2B5EF4-FFF2-40B4-BE49-F238E27FC236}">
                <a16:creationId xmlns:a16="http://schemas.microsoft.com/office/drawing/2014/main" id="{BB9B138A-9268-42D0-960A-809BD93E0C3E}"/>
              </a:ext>
            </a:extLst>
          </p:cNvPr>
          <p:cNvSpPr/>
          <p:nvPr/>
        </p:nvSpPr>
        <p:spPr>
          <a:xfrm rot="11018335">
            <a:off x="6076566" y="4204573"/>
            <a:ext cx="1893794" cy="1375515"/>
          </a:xfrm>
          <a:prstGeom prst="blockArc">
            <a:avLst>
              <a:gd name="adj1" fmla="val 10643593"/>
              <a:gd name="adj2" fmla="val 21161280"/>
              <a:gd name="adj3" fmla="val 2450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CBCB8AA0-19DD-E15C-477C-E3358A9B856A}"/>
              </a:ext>
            </a:extLst>
          </p:cNvPr>
          <p:cNvSpPr txBox="1"/>
          <p:nvPr/>
        </p:nvSpPr>
        <p:spPr>
          <a:xfrm>
            <a:off x="3303104" y="6379972"/>
            <a:ext cx="2544286" cy="276999"/>
          </a:xfrm>
          <a:prstGeom prst="rect">
            <a:avLst/>
          </a:prstGeom>
          <a:noFill/>
        </p:spPr>
        <p:txBody>
          <a:bodyPr wrap="none" rtlCol="0">
            <a:spAutoFit/>
          </a:bodyPr>
          <a:lstStyle/>
          <a:p>
            <a:pPr algn="ctr"/>
            <a:r>
              <a:rPr lang="en-US" sz="1200" i="1" dirty="0"/>
              <a:t>No question—proceed when ready</a:t>
            </a:r>
          </a:p>
        </p:txBody>
      </p:sp>
    </p:spTree>
    <p:extLst>
      <p:ext uri="{BB962C8B-B14F-4D97-AF65-F5344CB8AC3E}">
        <p14:creationId xmlns:p14="http://schemas.microsoft.com/office/powerpoint/2010/main" val="139517660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3" name="Picture 3"/>
          <p:cNvPicPr>
            <a:picLocks noChangeAspect="1"/>
          </p:cNvPicPr>
          <p:nvPr/>
        </p:nvPicPr>
        <p:blipFill rotWithShape="1">
          <a:blip r:embed="rId2">
            <a:extLst>
              <a:ext uri="{28A0092B-C50C-407E-A947-70E740481C1C}">
                <a14:useLocalDpi xmlns:a14="http://schemas.microsoft.com/office/drawing/2010/main" val="0"/>
              </a:ext>
            </a:extLst>
          </a:blip>
          <a:srcRect b="50114"/>
          <a:stretch/>
        </p:blipFill>
        <p:spPr bwMode="auto">
          <a:xfrm>
            <a:off x="1066800" y="1077912"/>
            <a:ext cx="7086600"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a:extLst>
              <a:ext uri="{FF2B5EF4-FFF2-40B4-BE49-F238E27FC236}">
                <a16:creationId xmlns:a16="http://schemas.microsoft.com/office/drawing/2014/main" id="{F337E5AF-54C6-4D4B-902C-857644DFED4A}"/>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35" name="TextBox 1">
            <a:extLst>
              <a:ext uri="{FF2B5EF4-FFF2-40B4-BE49-F238E27FC236}">
                <a16:creationId xmlns:a16="http://schemas.microsoft.com/office/drawing/2014/main" id="{DE91CF9D-E6F6-4ED8-A88F-68C2DDAAE0A5}"/>
              </a:ext>
            </a:extLst>
          </p:cNvPr>
          <p:cNvSpPr txBox="1">
            <a:spLocks noChangeArrowheads="1"/>
          </p:cNvSpPr>
          <p:nvPr/>
        </p:nvSpPr>
        <p:spPr bwMode="auto">
          <a:xfrm>
            <a:off x="1020868" y="723310"/>
            <a:ext cx="22349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‘Early superior nasal step’</a:t>
            </a:r>
          </a:p>
        </p:txBody>
      </p:sp>
      <p:cxnSp>
        <p:nvCxnSpPr>
          <p:cNvPr id="36" name="Straight Arrow Connector 35">
            <a:extLst>
              <a:ext uri="{FF2B5EF4-FFF2-40B4-BE49-F238E27FC236}">
                <a16:creationId xmlns:a16="http://schemas.microsoft.com/office/drawing/2014/main" id="{EF010F56-E3A2-4DB1-83A7-2FC50F8C610D}"/>
              </a:ext>
            </a:extLst>
          </p:cNvPr>
          <p:cNvCxnSpPr>
            <a:cxnSpLocks/>
            <a:stCxn id="35" idx="2"/>
          </p:cNvCxnSpPr>
          <p:nvPr/>
        </p:nvCxnSpPr>
        <p:spPr>
          <a:xfrm>
            <a:off x="2138322" y="1031087"/>
            <a:ext cx="985878" cy="11025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D81659C-CE93-4AF3-A211-55AD1A10A834}"/>
              </a:ext>
            </a:extLst>
          </p:cNvPr>
          <p:cNvSpPr/>
          <p:nvPr/>
        </p:nvSpPr>
        <p:spPr>
          <a:xfrm>
            <a:off x="8123132" y="959582"/>
            <a:ext cx="868468" cy="4882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79295A8-11E8-432F-A792-E0D7EFE8EDC0}"/>
              </a:ext>
            </a:extLst>
          </p:cNvPr>
          <p:cNvSpPr txBox="1"/>
          <p:nvPr/>
        </p:nvSpPr>
        <p:spPr>
          <a:xfrm>
            <a:off x="762000" y="4419600"/>
            <a:ext cx="7010400" cy="1323439"/>
          </a:xfrm>
          <a:prstGeom prst="rect">
            <a:avLst/>
          </a:prstGeom>
          <a:noFill/>
        </p:spPr>
        <p:txBody>
          <a:bodyPr wrap="square" rtlCol="0">
            <a:spAutoFit/>
          </a:bodyPr>
          <a:lstStyle/>
          <a:p>
            <a:r>
              <a:rPr lang="en-US" sz="1600" dirty="0">
                <a:solidFill>
                  <a:schemeClr val="bg1">
                    <a:lumMod val="75000"/>
                  </a:schemeClr>
                </a:solidFill>
              </a:rPr>
              <a:t>As glaucoma damage progresses, further loss of nerve fibers joining at that portion of the ONH will cause the VF defect to arc toward the blind spot. Once the VF loss has connected to the blind spot, the resulting defect is termed an  </a:t>
            </a:r>
            <a:r>
              <a:rPr lang="en-US" sz="1600" i="1" dirty="0">
                <a:solidFill>
                  <a:schemeClr val="bg1">
                    <a:lumMod val="75000"/>
                  </a:schemeClr>
                </a:solidFill>
              </a:rPr>
              <a:t>arcuate</a:t>
            </a:r>
            <a:r>
              <a:rPr lang="en-US" sz="1600" dirty="0">
                <a:solidFill>
                  <a:schemeClr val="bg1">
                    <a:lumMod val="75000"/>
                  </a:schemeClr>
                </a:solidFill>
              </a:rPr>
              <a:t>.</a:t>
            </a:r>
          </a:p>
          <a:p>
            <a:r>
              <a:rPr lang="en-US" sz="1600" dirty="0"/>
              <a:t>Note also that an early </a:t>
            </a:r>
            <a:r>
              <a:rPr lang="en-US" sz="1600" i="1" dirty="0"/>
              <a:t>inferior</a:t>
            </a:r>
            <a:r>
              <a:rPr lang="en-US" sz="1600" dirty="0"/>
              <a:t> nasal step is now present.</a:t>
            </a:r>
          </a:p>
        </p:txBody>
      </p:sp>
      <p:sp>
        <p:nvSpPr>
          <p:cNvPr id="11" name="TextBox 20">
            <a:extLst>
              <a:ext uri="{FF2B5EF4-FFF2-40B4-BE49-F238E27FC236}">
                <a16:creationId xmlns:a16="http://schemas.microsoft.com/office/drawing/2014/main" id="{CC8E322E-4DD6-4C1C-AF54-9C11EFB3F25B}"/>
              </a:ext>
            </a:extLst>
          </p:cNvPr>
          <p:cNvSpPr txBox="1">
            <a:spLocks noChangeArrowheads="1"/>
          </p:cNvSpPr>
          <p:nvPr/>
        </p:nvSpPr>
        <p:spPr bwMode="auto">
          <a:xfrm>
            <a:off x="3749490" y="685800"/>
            <a:ext cx="18069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t>‘Superior nasal step’</a:t>
            </a:r>
          </a:p>
        </p:txBody>
      </p:sp>
      <p:cxnSp>
        <p:nvCxnSpPr>
          <p:cNvPr id="12" name="Straight Arrow Connector 11">
            <a:extLst>
              <a:ext uri="{FF2B5EF4-FFF2-40B4-BE49-F238E27FC236}">
                <a16:creationId xmlns:a16="http://schemas.microsoft.com/office/drawing/2014/main" id="{B3421EE9-FF9C-4C5F-868B-92D5917B3406}"/>
              </a:ext>
            </a:extLst>
          </p:cNvPr>
          <p:cNvCxnSpPr>
            <a:stCxn id="11" idx="2"/>
          </p:cNvCxnSpPr>
          <p:nvPr/>
        </p:nvCxnSpPr>
        <p:spPr>
          <a:xfrm>
            <a:off x="4652943" y="993577"/>
            <a:ext cx="446107" cy="7590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5">
            <a:extLst>
              <a:ext uri="{FF2B5EF4-FFF2-40B4-BE49-F238E27FC236}">
                <a16:creationId xmlns:a16="http://schemas.microsoft.com/office/drawing/2014/main" id="{321EA2A0-59C9-4644-8FE7-A861F46DBAA2}"/>
              </a:ext>
            </a:extLst>
          </p:cNvPr>
          <p:cNvSpPr txBox="1">
            <a:spLocks noChangeArrowheads="1"/>
          </p:cNvSpPr>
          <p:nvPr/>
        </p:nvSpPr>
        <p:spPr bwMode="auto">
          <a:xfrm>
            <a:off x="6414372" y="609600"/>
            <a:ext cx="16369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a:t>‘Superior  arcuate’</a:t>
            </a:r>
          </a:p>
        </p:txBody>
      </p:sp>
      <p:cxnSp>
        <p:nvCxnSpPr>
          <p:cNvPr id="14" name="Straight Arrow Connector 13">
            <a:extLst>
              <a:ext uri="{FF2B5EF4-FFF2-40B4-BE49-F238E27FC236}">
                <a16:creationId xmlns:a16="http://schemas.microsoft.com/office/drawing/2014/main" id="{BD226069-6E28-4533-8B35-08C909ADAD88}"/>
              </a:ext>
            </a:extLst>
          </p:cNvPr>
          <p:cNvCxnSpPr>
            <a:stCxn id="13" idx="2"/>
          </p:cNvCxnSpPr>
          <p:nvPr/>
        </p:nvCxnSpPr>
        <p:spPr>
          <a:xfrm flipH="1">
            <a:off x="7162804" y="917377"/>
            <a:ext cx="70062" cy="7590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6">
            <a:extLst>
              <a:ext uri="{FF2B5EF4-FFF2-40B4-BE49-F238E27FC236}">
                <a16:creationId xmlns:a16="http://schemas.microsoft.com/office/drawing/2014/main" id="{6F8BEA49-138F-47C2-96BD-277621DCBE13}"/>
              </a:ext>
            </a:extLst>
          </p:cNvPr>
          <p:cNvSpPr txBox="1">
            <a:spLocks noChangeArrowheads="1"/>
          </p:cNvSpPr>
          <p:nvPr/>
        </p:nvSpPr>
        <p:spPr bwMode="auto">
          <a:xfrm>
            <a:off x="6869900" y="2930722"/>
            <a:ext cx="22048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t>‘Early </a:t>
            </a:r>
            <a:r>
              <a:rPr lang="en-US" sz="1400" b="1" dirty="0"/>
              <a:t>inferior</a:t>
            </a:r>
            <a:r>
              <a:rPr lang="en-US" sz="1400" dirty="0"/>
              <a:t> nasal step’</a:t>
            </a:r>
          </a:p>
        </p:txBody>
      </p:sp>
      <p:cxnSp>
        <p:nvCxnSpPr>
          <p:cNvPr id="21" name="Straight Arrow Connector 20">
            <a:extLst>
              <a:ext uri="{FF2B5EF4-FFF2-40B4-BE49-F238E27FC236}">
                <a16:creationId xmlns:a16="http://schemas.microsoft.com/office/drawing/2014/main" id="{72E3CEAB-21D1-4038-86AB-C1B315FF37C8}"/>
              </a:ext>
            </a:extLst>
          </p:cNvPr>
          <p:cNvCxnSpPr>
            <a:cxnSpLocks/>
          </p:cNvCxnSpPr>
          <p:nvPr/>
        </p:nvCxnSpPr>
        <p:spPr>
          <a:xfrm flipV="1">
            <a:off x="7696200" y="2667000"/>
            <a:ext cx="118658" cy="3048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0EA1817-32A7-360A-2566-941AD6C32A29}"/>
              </a:ext>
            </a:extLst>
          </p:cNvPr>
          <p:cNvSpPr txBox="1"/>
          <p:nvPr/>
        </p:nvSpPr>
        <p:spPr>
          <a:xfrm>
            <a:off x="3303104" y="6379972"/>
            <a:ext cx="2544286" cy="276999"/>
          </a:xfrm>
          <a:prstGeom prst="rect">
            <a:avLst/>
          </a:prstGeom>
          <a:noFill/>
        </p:spPr>
        <p:txBody>
          <a:bodyPr wrap="none" rtlCol="0">
            <a:spAutoFit/>
          </a:bodyPr>
          <a:lstStyle/>
          <a:p>
            <a:pPr algn="ctr"/>
            <a:r>
              <a:rPr lang="en-US" sz="1200" i="1" dirty="0"/>
              <a:t>No question—proceed when ready</a:t>
            </a:r>
          </a:p>
        </p:txBody>
      </p:sp>
    </p:spTree>
    <p:extLst>
      <p:ext uri="{BB962C8B-B14F-4D97-AF65-F5344CB8AC3E}">
        <p14:creationId xmlns:p14="http://schemas.microsoft.com/office/powerpoint/2010/main" val="4119948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1" name="Text Box 4"/>
          <p:cNvSpPr txBox="1">
            <a:spLocks noChangeArrowheads="1"/>
          </p:cNvSpPr>
          <p:nvPr/>
        </p:nvSpPr>
        <p:spPr bwMode="auto">
          <a:xfrm>
            <a:off x="762000" y="2643188"/>
            <a:ext cx="969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solidFill>
                  <a:schemeClr val="bg1">
                    <a:lumMod val="75000"/>
                  </a:schemeClr>
                </a:solidFill>
              </a:rPr>
              <a:t>IOP =</a:t>
            </a:r>
          </a:p>
        </p:txBody>
      </p:sp>
      <p:sp>
        <p:nvSpPr>
          <p:cNvPr id="10252" name="Text Box 5"/>
          <p:cNvSpPr txBox="1">
            <a:spLocks noChangeArrowheads="1"/>
          </p:cNvSpPr>
          <p:nvPr/>
        </p:nvSpPr>
        <p:spPr bwMode="auto">
          <a:xfrm>
            <a:off x="1652588" y="2484438"/>
            <a:ext cx="42656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dirty="0">
                <a:solidFill>
                  <a:schemeClr val="bg1">
                    <a:lumMod val="75000"/>
                  </a:schemeClr>
                </a:solidFill>
              </a:rPr>
              <a:t>Aqueous Formation Rate (</a:t>
            </a:r>
            <a:r>
              <a:rPr lang="en-US" altLang="en-US" sz="2000" b="1" dirty="0">
                <a:solidFill>
                  <a:schemeClr val="bg1">
                    <a:lumMod val="75000"/>
                  </a:schemeClr>
                </a:solidFill>
                <a:latin typeface="Symbol" panose="05050102010706020507" pitchFamily="18" charset="2"/>
              </a:rPr>
              <a:t>m</a:t>
            </a:r>
            <a:r>
              <a:rPr lang="en-US" altLang="en-US" sz="2000" b="1" dirty="0">
                <a:solidFill>
                  <a:schemeClr val="bg1">
                    <a:lumMod val="75000"/>
                  </a:schemeClr>
                </a:solidFill>
              </a:rPr>
              <a:t>L/min)</a:t>
            </a:r>
          </a:p>
          <a:p>
            <a:pPr algn="ctr" eaLnBrk="1" hangingPunct="1">
              <a:lnSpc>
                <a:spcPct val="120000"/>
              </a:lnSpc>
              <a:spcBef>
                <a:spcPct val="0"/>
              </a:spcBef>
              <a:buClrTx/>
              <a:buSzTx/>
              <a:buFontTx/>
              <a:buNone/>
            </a:pPr>
            <a:r>
              <a:rPr lang="en-US" altLang="en-US" sz="2000" b="1" dirty="0">
                <a:solidFill>
                  <a:schemeClr val="bg1">
                    <a:lumMod val="75000"/>
                  </a:schemeClr>
                </a:solidFill>
              </a:rPr>
              <a:t>Outflow Facility (</a:t>
            </a:r>
            <a:r>
              <a:rPr lang="en-US" altLang="en-US" sz="2000" b="1" dirty="0">
                <a:solidFill>
                  <a:schemeClr val="bg1">
                    <a:lumMod val="75000"/>
                  </a:schemeClr>
                </a:solidFill>
                <a:latin typeface="Symbol" panose="05050102010706020507" pitchFamily="18" charset="2"/>
              </a:rPr>
              <a:t>m</a:t>
            </a:r>
            <a:r>
              <a:rPr lang="en-US" altLang="en-US" sz="2000" b="1" dirty="0">
                <a:solidFill>
                  <a:schemeClr val="bg1">
                    <a:lumMod val="75000"/>
                  </a:schemeClr>
                </a:solidFill>
              </a:rPr>
              <a:t>L/min/</a:t>
            </a:r>
            <a:r>
              <a:rPr lang="en-US" altLang="en-US" sz="2000" b="1" i="1" dirty="0">
                <a:solidFill>
                  <a:schemeClr val="bg1">
                    <a:lumMod val="75000"/>
                  </a:schemeClr>
                </a:solidFill>
              </a:rPr>
              <a:t>mmHg</a:t>
            </a:r>
            <a:r>
              <a:rPr lang="en-US" altLang="en-US" sz="2000" b="1" dirty="0">
                <a:solidFill>
                  <a:schemeClr val="bg1">
                    <a:lumMod val="75000"/>
                  </a:schemeClr>
                </a:solidFill>
              </a:rPr>
              <a:t>)</a:t>
            </a:r>
          </a:p>
        </p:txBody>
      </p:sp>
      <p:sp>
        <p:nvSpPr>
          <p:cNvPr id="10253" name="Text Box 6"/>
          <p:cNvSpPr txBox="1">
            <a:spLocks noChangeArrowheads="1"/>
          </p:cNvSpPr>
          <p:nvPr/>
        </p:nvSpPr>
        <p:spPr bwMode="auto">
          <a:xfrm>
            <a:off x="5802313" y="2643188"/>
            <a:ext cx="36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dirty="0">
                <a:solidFill>
                  <a:schemeClr val="bg1">
                    <a:lumMod val="75000"/>
                  </a:schemeClr>
                </a:solidFill>
              </a:rPr>
              <a:t>+</a:t>
            </a:r>
            <a:endParaRPr lang="en-US" altLang="en-US" sz="2000" dirty="0">
              <a:solidFill>
                <a:schemeClr val="bg1">
                  <a:lumMod val="75000"/>
                </a:schemeClr>
              </a:solidFill>
            </a:endParaRPr>
          </a:p>
        </p:txBody>
      </p:sp>
      <p:sp>
        <p:nvSpPr>
          <p:cNvPr id="10254" name="Text Box 7"/>
          <p:cNvSpPr txBox="1">
            <a:spLocks noChangeArrowheads="1"/>
          </p:cNvSpPr>
          <p:nvPr/>
        </p:nvSpPr>
        <p:spPr bwMode="auto">
          <a:xfrm>
            <a:off x="6032500" y="2544763"/>
            <a:ext cx="23717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dirty="0">
                <a:solidFill>
                  <a:schemeClr val="accent1"/>
                </a:solidFill>
              </a:rPr>
              <a:t>Episcleral Venous</a:t>
            </a:r>
          </a:p>
          <a:p>
            <a:pPr algn="ctr" eaLnBrk="1" hangingPunct="1">
              <a:lnSpc>
                <a:spcPct val="90000"/>
              </a:lnSpc>
              <a:spcBef>
                <a:spcPct val="0"/>
              </a:spcBef>
              <a:buClrTx/>
              <a:buSzTx/>
              <a:buFontTx/>
              <a:buNone/>
            </a:pPr>
            <a:r>
              <a:rPr lang="en-US" altLang="en-US" sz="2000" b="1" dirty="0">
                <a:solidFill>
                  <a:schemeClr val="accent1"/>
                </a:solidFill>
              </a:rPr>
              <a:t>Pressure </a:t>
            </a:r>
            <a:r>
              <a:rPr lang="en-US" altLang="en-US" sz="2000" b="1" dirty="0">
                <a:solidFill>
                  <a:schemeClr val="bg1">
                    <a:lumMod val="75000"/>
                  </a:schemeClr>
                </a:solidFill>
              </a:rPr>
              <a:t>(</a:t>
            </a:r>
            <a:r>
              <a:rPr lang="en-US" altLang="en-US" sz="2000" b="1" i="1" dirty="0">
                <a:solidFill>
                  <a:schemeClr val="bg1">
                    <a:lumMod val="75000"/>
                  </a:schemeClr>
                </a:solidFill>
              </a:rPr>
              <a:t>mmHg</a:t>
            </a:r>
            <a:r>
              <a:rPr lang="en-US" altLang="en-US" sz="2000" b="1" dirty="0">
                <a:solidFill>
                  <a:schemeClr val="bg1">
                    <a:lumMod val="75000"/>
                  </a:schemeClr>
                </a:solidFill>
              </a:rPr>
              <a:t>)</a:t>
            </a:r>
          </a:p>
        </p:txBody>
      </p:sp>
      <p:sp>
        <p:nvSpPr>
          <p:cNvPr id="10243" name="Text Box 8"/>
          <p:cNvSpPr txBox="1">
            <a:spLocks noChangeArrowheads="1"/>
          </p:cNvSpPr>
          <p:nvPr/>
        </p:nvSpPr>
        <p:spPr bwMode="auto">
          <a:xfrm>
            <a:off x="364333" y="1143000"/>
            <a:ext cx="8456609" cy="83099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a:solidFill>
                  <a:schemeClr val="bg1">
                    <a:lumMod val="65000"/>
                  </a:schemeClr>
                </a:solidFill>
              </a:rPr>
              <a:t>Fill in the IOP equation below. What is its eponymous name?</a:t>
            </a:r>
          </a:p>
          <a:p>
            <a:pPr algn="ctr" eaLnBrk="1" hangingPunct="1">
              <a:spcBef>
                <a:spcPct val="0"/>
              </a:spcBef>
              <a:buClrTx/>
              <a:buSzTx/>
              <a:buFontTx/>
              <a:buNone/>
            </a:pPr>
            <a:r>
              <a:rPr lang="en-US" altLang="en-US" sz="2400">
                <a:solidFill>
                  <a:schemeClr val="bg1">
                    <a:lumMod val="65000"/>
                  </a:schemeClr>
                </a:solidFill>
              </a:rPr>
              <a:t>The </a:t>
            </a:r>
            <a:r>
              <a:rPr lang="en-US" altLang="en-US" sz="2400" b="1">
                <a:solidFill>
                  <a:schemeClr val="bg1">
                    <a:lumMod val="65000"/>
                  </a:schemeClr>
                </a:solidFill>
              </a:rPr>
              <a:t>Goldmann equation</a:t>
            </a:r>
          </a:p>
        </p:txBody>
      </p:sp>
      <p:sp>
        <p:nvSpPr>
          <p:cNvPr id="10244" name="Line 9"/>
          <p:cNvSpPr>
            <a:spLocks noChangeShapeType="1"/>
          </p:cNvSpPr>
          <p:nvPr/>
        </p:nvSpPr>
        <p:spPr bwMode="auto">
          <a:xfrm>
            <a:off x="1752600" y="2932113"/>
            <a:ext cx="4038600" cy="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0245" name="Line 10"/>
          <p:cNvSpPr>
            <a:spLocks noChangeShapeType="1"/>
          </p:cNvSpPr>
          <p:nvPr/>
        </p:nvSpPr>
        <p:spPr bwMode="auto">
          <a:xfrm flipH="1">
            <a:off x="4876800" y="2627313"/>
            <a:ext cx="990600" cy="22860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0246" name="Line 11"/>
          <p:cNvSpPr>
            <a:spLocks noChangeShapeType="1"/>
          </p:cNvSpPr>
          <p:nvPr/>
        </p:nvSpPr>
        <p:spPr bwMode="auto">
          <a:xfrm flipH="1">
            <a:off x="3810000" y="3008313"/>
            <a:ext cx="990600" cy="22860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0247" name="Text Box 14"/>
          <p:cNvSpPr txBox="1">
            <a:spLocks noChangeArrowheads="1"/>
          </p:cNvSpPr>
          <p:nvPr/>
        </p:nvSpPr>
        <p:spPr bwMode="auto">
          <a:xfrm>
            <a:off x="1793875" y="4057650"/>
            <a:ext cx="5611813" cy="33972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1800" b="1" i="1">
                <a:solidFill>
                  <a:schemeClr val="bg1">
                    <a:lumMod val="65000"/>
                  </a:schemeClr>
                </a:solidFill>
              </a:rPr>
              <a:t>Note how the </a:t>
            </a:r>
            <a:r>
              <a:rPr lang="en-US" altLang="en-US" sz="1800" b="1">
                <a:solidFill>
                  <a:schemeClr val="bg1">
                    <a:lumMod val="65000"/>
                  </a:schemeClr>
                </a:solidFill>
                <a:latin typeface="Symbol" panose="05050102010706020507" pitchFamily="18" charset="2"/>
              </a:rPr>
              <a:t>m</a:t>
            </a:r>
            <a:r>
              <a:rPr lang="en-US" altLang="en-US" sz="1800" b="1">
                <a:solidFill>
                  <a:schemeClr val="bg1">
                    <a:lumMod val="65000"/>
                  </a:schemeClr>
                </a:solidFill>
              </a:rPr>
              <a:t>L/min </a:t>
            </a:r>
            <a:r>
              <a:rPr lang="en-US" altLang="en-US" sz="1800" b="1" i="1">
                <a:solidFill>
                  <a:schemeClr val="bg1">
                    <a:lumMod val="65000"/>
                  </a:schemeClr>
                </a:solidFill>
              </a:rPr>
              <a:t>cancel, leaving IOP in </a:t>
            </a:r>
            <a:r>
              <a:rPr lang="en-US" altLang="en-US" sz="1800" b="1">
                <a:solidFill>
                  <a:schemeClr val="bg1">
                    <a:lumMod val="65000"/>
                  </a:schemeClr>
                </a:solidFill>
              </a:rPr>
              <a:t>mmHg</a:t>
            </a:r>
          </a:p>
        </p:txBody>
      </p:sp>
      <p:sp>
        <p:nvSpPr>
          <p:cNvPr id="10249"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12087BF8-5DF1-4105-A46B-AAED5C63839D}" type="slidenum">
              <a:rPr lang="en-US" altLang="en-US" sz="1000"/>
              <a:pPr algn="r" eaLnBrk="1" hangingPunct="1">
                <a:spcBef>
                  <a:spcPct val="0"/>
                </a:spcBef>
                <a:buClrTx/>
                <a:buSzTx/>
                <a:buFontTx/>
                <a:buNone/>
              </a:pPr>
              <a:t>16</a:t>
            </a:fld>
            <a:endParaRPr lang="en-US" altLang="en-US" sz="1000"/>
          </a:p>
        </p:txBody>
      </p:sp>
      <p:sp>
        <p:nvSpPr>
          <p:cNvPr id="2" name="TextBox 1"/>
          <p:cNvSpPr txBox="1"/>
          <p:nvPr/>
        </p:nvSpPr>
        <p:spPr>
          <a:xfrm>
            <a:off x="152400" y="3886200"/>
            <a:ext cx="8839200" cy="2031325"/>
          </a:xfrm>
          <a:prstGeom prst="rect">
            <a:avLst/>
          </a:prstGeom>
          <a:solidFill>
            <a:schemeClr val="accent1">
              <a:lumMod val="60000"/>
              <a:lumOff val="40000"/>
            </a:schemeClr>
          </a:solidFill>
        </p:spPr>
        <p:txBody>
          <a:bodyPr>
            <a:spAutoFit/>
          </a:bodyPr>
          <a:lstStyle/>
          <a:p>
            <a:pPr eaLnBrk="1" hangingPunct="1">
              <a:defRPr/>
            </a:pPr>
            <a:r>
              <a:rPr lang="en-US" sz="1400" b="1" dirty="0">
                <a:solidFill>
                  <a:srgbClr val="0000FF"/>
                </a:solidFill>
                <a:latin typeface="Arial" charset="0"/>
              </a:rPr>
              <a:t>Episcleral venous pressure</a:t>
            </a:r>
            <a:r>
              <a:rPr lang="en-US" sz="1400" dirty="0">
                <a:solidFill>
                  <a:srgbClr val="0000FF"/>
                </a:solidFill>
                <a:latin typeface="Arial" charset="0"/>
              </a:rPr>
              <a:t> (EVP) normally measures about  8-12  mmHg (</a:t>
            </a:r>
            <a:r>
              <a:rPr lang="en-US" sz="1400" dirty="0" err="1">
                <a:solidFill>
                  <a:srgbClr val="0000FF"/>
                </a:solidFill>
                <a:latin typeface="Arial" charset="0"/>
              </a:rPr>
              <a:t>ie</a:t>
            </a:r>
            <a:r>
              <a:rPr lang="en-US" sz="1400" dirty="0">
                <a:solidFill>
                  <a:srgbClr val="0000FF"/>
                </a:solidFill>
                <a:latin typeface="Arial" charset="0"/>
              </a:rPr>
              <a:t>, the same as central venous pressure) in an upright pt. </a:t>
            </a:r>
            <a:r>
              <a:rPr lang="en-US" sz="1400" dirty="0">
                <a:latin typeface="Arial" charset="0"/>
              </a:rPr>
              <a:t>Looking at the </a:t>
            </a:r>
            <a:r>
              <a:rPr lang="en-US" sz="1400" dirty="0" err="1">
                <a:latin typeface="Arial" charset="0"/>
              </a:rPr>
              <a:t>Goldmann</a:t>
            </a:r>
            <a:r>
              <a:rPr lang="en-US" sz="1400" dirty="0">
                <a:latin typeface="Arial" charset="0"/>
              </a:rPr>
              <a:t> equation, you can see that, mathematically, it suggests EVP provides a baseline ‘floor’ value for IOP. That is, even if aqueous formation ceased (which would take the first term in the </a:t>
            </a:r>
            <a:r>
              <a:rPr lang="en-US" sz="1400" dirty="0" err="1">
                <a:latin typeface="Arial" charset="0"/>
              </a:rPr>
              <a:t>Goldmann</a:t>
            </a:r>
            <a:r>
              <a:rPr lang="en-US" sz="1400" dirty="0">
                <a:latin typeface="Arial" charset="0"/>
              </a:rPr>
              <a:t> equation down to zero), IOP should not fall below EVP; rather, it should be equal to zero plus whatever EVP was at the moment. Further, the </a:t>
            </a:r>
            <a:r>
              <a:rPr lang="en-US" sz="1400" dirty="0" err="1">
                <a:latin typeface="Arial" charset="0"/>
              </a:rPr>
              <a:t>Goldmann</a:t>
            </a:r>
            <a:r>
              <a:rPr lang="en-US" sz="1400" dirty="0">
                <a:latin typeface="Arial" charset="0"/>
              </a:rPr>
              <a:t> equation predicts that IOP should vary on a 1-to-1 basis with EVP—that is, each mmHg change in EVP should result in a mmHg change in IOP</a:t>
            </a:r>
            <a:r>
              <a:rPr lang="en-US" sz="1400" dirty="0">
                <a:solidFill>
                  <a:srgbClr val="0000FF"/>
                </a:solidFill>
                <a:latin typeface="Arial" charset="0"/>
              </a:rPr>
              <a:t>. </a:t>
            </a:r>
            <a:r>
              <a:rPr lang="en-US" sz="1400" dirty="0">
                <a:solidFill>
                  <a:schemeClr val="accent1">
                    <a:lumMod val="60000"/>
                    <a:lumOff val="40000"/>
                  </a:schemeClr>
                </a:solidFill>
                <a:latin typeface="Arial" charset="0"/>
              </a:rPr>
              <a:t>However, none of these extrapolations hold up to empirical scrutiny. The point being, </a:t>
            </a:r>
            <a:r>
              <a:rPr lang="en-US" sz="1400" i="1" dirty="0">
                <a:solidFill>
                  <a:schemeClr val="accent1">
                    <a:lumMod val="60000"/>
                    <a:lumOff val="40000"/>
                  </a:schemeClr>
                </a:solidFill>
                <a:latin typeface="Arial" charset="0"/>
              </a:rPr>
              <a:t>the </a:t>
            </a:r>
            <a:r>
              <a:rPr lang="en-US" sz="1400" i="1" dirty="0" err="1">
                <a:solidFill>
                  <a:schemeClr val="accent1">
                    <a:lumMod val="60000"/>
                    <a:lumOff val="40000"/>
                  </a:schemeClr>
                </a:solidFill>
                <a:latin typeface="Arial" charset="0"/>
              </a:rPr>
              <a:t>Goldmann</a:t>
            </a:r>
            <a:r>
              <a:rPr lang="en-US" sz="1400" i="1" dirty="0">
                <a:solidFill>
                  <a:schemeClr val="accent1">
                    <a:lumMod val="60000"/>
                    <a:lumOff val="40000"/>
                  </a:schemeClr>
                </a:solidFill>
                <a:latin typeface="Arial" charset="0"/>
              </a:rPr>
              <a:t> equation is a simplified, idealized model of IOP determination that does not account for all the real-world factors that influence IOP.</a:t>
            </a:r>
          </a:p>
        </p:txBody>
      </p:sp>
      <p:sp>
        <p:nvSpPr>
          <p:cNvPr id="15" name="TextBox 14">
            <a:extLst>
              <a:ext uri="{FF2B5EF4-FFF2-40B4-BE49-F238E27FC236}">
                <a16:creationId xmlns:a16="http://schemas.microsoft.com/office/drawing/2014/main" id="{B95B70AD-7547-47A0-B5DD-5F9DE5B36FB2}"/>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
        <p:nvSpPr>
          <p:cNvPr id="3" name="Oval 2">
            <a:extLst>
              <a:ext uri="{FF2B5EF4-FFF2-40B4-BE49-F238E27FC236}">
                <a16:creationId xmlns:a16="http://schemas.microsoft.com/office/drawing/2014/main" id="{D7EE7DAB-4A84-43C6-B886-BDFA1DCC69AD}"/>
              </a:ext>
            </a:extLst>
          </p:cNvPr>
          <p:cNvSpPr/>
          <p:nvPr/>
        </p:nvSpPr>
        <p:spPr>
          <a:xfrm>
            <a:off x="5791200" y="2286000"/>
            <a:ext cx="2819400" cy="11414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16C03FA-E8AA-7D9C-DFAC-B6186BE051E7}"/>
              </a:ext>
            </a:extLst>
          </p:cNvPr>
          <p:cNvSpPr txBox="1"/>
          <p:nvPr/>
        </p:nvSpPr>
        <p:spPr>
          <a:xfrm>
            <a:off x="3303104" y="6379972"/>
            <a:ext cx="2544286" cy="276999"/>
          </a:xfrm>
          <a:prstGeom prst="rect">
            <a:avLst/>
          </a:prstGeom>
          <a:noFill/>
        </p:spPr>
        <p:txBody>
          <a:bodyPr wrap="none" rtlCol="0">
            <a:spAutoFit/>
          </a:bodyPr>
          <a:lstStyle/>
          <a:p>
            <a:pPr algn="ctr"/>
            <a:r>
              <a:rPr lang="en-US" sz="1200" i="1" dirty="0"/>
              <a:t>No question—proceed when ready</a:t>
            </a:r>
          </a:p>
        </p:txBody>
      </p:sp>
    </p:spTree>
    <p:extLst>
      <p:ext uri="{BB962C8B-B14F-4D97-AF65-F5344CB8AC3E}">
        <p14:creationId xmlns:p14="http://schemas.microsoft.com/office/powerpoint/2010/main" val="25642298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3" name="Picture 3"/>
          <p:cNvPicPr>
            <a:picLocks noChangeAspect="1"/>
          </p:cNvPicPr>
          <p:nvPr/>
        </p:nvPicPr>
        <p:blipFill rotWithShape="1">
          <a:blip r:embed="rId2">
            <a:extLst>
              <a:ext uri="{28A0092B-C50C-407E-A947-70E740481C1C}">
                <a14:useLocalDpi xmlns:a14="http://schemas.microsoft.com/office/drawing/2010/main" val="0"/>
              </a:ext>
            </a:extLst>
          </a:blip>
          <a:srcRect b="50114"/>
          <a:stretch/>
        </p:blipFill>
        <p:spPr bwMode="auto">
          <a:xfrm>
            <a:off x="1066800" y="1077912"/>
            <a:ext cx="7086600"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TextBox 5"/>
          <p:cNvSpPr txBox="1">
            <a:spLocks noChangeArrowheads="1"/>
          </p:cNvSpPr>
          <p:nvPr/>
        </p:nvSpPr>
        <p:spPr bwMode="auto">
          <a:xfrm>
            <a:off x="6414372" y="609600"/>
            <a:ext cx="16369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a:t>‘Superior  arcuate’</a:t>
            </a:r>
          </a:p>
        </p:txBody>
      </p:sp>
      <p:sp>
        <p:nvSpPr>
          <p:cNvPr id="92175" name="TextBox 20"/>
          <p:cNvSpPr txBox="1">
            <a:spLocks noChangeArrowheads="1"/>
          </p:cNvSpPr>
          <p:nvPr/>
        </p:nvSpPr>
        <p:spPr bwMode="auto">
          <a:xfrm>
            <a:off x="3749490" y="685800"/>
            <a:ext cx="18069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t>‘Superior nasal step’</a:t>
            </a:r>
          </a:p>
        </p:txBody>
      </p:sp>
      <p:cxnSp>
        <p:nvCxnSpPr>
          <p:cNvPr id="22" name="Straight Arrow Connector 21"/>
          <p:cNvCxnSpPr>
            <a:stCxn id="92175" idx="2"/>
          </p:cNvCxnSpPr>
          <p:nvPr/>
        </p:nvCxnSpPr>
        <p:spPr>
          <a:xfrm>
            <a:off x="4652943" y="993577"/>
            <a:ext cx="446107" cy="7590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2165" idx="2"/>
          </p:cNvCxnSpPr>
          <p:nvPr/>
        </p:nvCxnSpPr>
        <p:spPr>
          <a:xfrm flipH="1">
            <a:off x="7162804" y="917377"/>
            <a:ext cx="70062" cy="7590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3"/>
          <p:cNvPicPr>
            <a:picLocks noChangeAspect="1"/>
          </p:cNvPicPr>
          <p:nvPr/>
        </p:nvPicPr>
        <p:blipFill rotWithShape="1">
          <a:blip r:embed="rId2">
            <a:extLst>
              <a:ext uri="{28A0092B-C50C-407E-A947-70E740481C1C}">
                <a14:useLocalDpi xmlns:a14="http://schemas.microsoft.com/office/drawing/2010/main" val="0"/>
              </a:ext>
            </a:extLst>
          </a:blip>
          <a:srcRect t="51452"/>
          <a:stretch/>
        </p:blipFill>
        <p:spPr bwMode="auto">
          <a:xfrm>
            <a:off x="1066800" y="3872110"/>
            <a:ext cx="7086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6"/>
          <p:cNvSpPr txBox="1">
            <a:spLocks noChangeArrowheads="1"/>
          </p:cNvSpPr>
          <p:nvPr/>
        </p:nvSpPr>
        <p:spPr bwMode="auto">
          <a:xfrm>
            <a:off x="1066800" y="6474023"/>
            <a:ext cx="21355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t>‘Early inferior nasal step’</a:t>
            </a:r>
          </a:p>
        </p:txBody>
      </p:sp>
      <p:cxnSp>
        <p:nvCxnSpPr>
          <p:cNvPr id="29" name="Straight Arrow Connector 28"/>
          <p:cNvCxnSpPr>
            <a:cxnSpLocks/>
            <a:stCxn id="21" idx="0"/>
          </p:cNvCxnSpPr>
          <p:nvPr/>
        </p:nvCxnSpPr>
        <p:spPr>
          <a:xfrm flipV="1">
            <a:off x="2134561" y="5243710"/>
            <a:ext cx="814323" cy="12303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8"/>
          <p:cNvSpPr txBox="1">
            <a:spLocks noChangeArrowheads="1"/>
          </p:cNvSpPr>
          <p:nvPr/>
        </p:nvSpPr>
        <p:spPr bwMode="auto">
          <a:xfrm>
            <a:off x="0" y="3541691"/>
            <a:ext cx="2133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t>‘Advanced arcuate’</a:t>
            </a:r>
          </a:p>
        </p:txBody>
      </p:sp>
      <p:cxnSp>
        <p:nvCxnSpPr>
          <p:cNvPr id="31" name="Straight Arrow Connector 30"/>
          <p:cNvCxnSpPr>
            <a:stCxn id="19" idx="2"/>
          </p:cNvCxnSpPr>
          <p:nvPr/>
        </p:nvCxnSpPr>
        <p:spPr>
          <a:xfrm>
            <a:off x="1066800" y="3849468"/>
            <a:ext cx="304800" cy="32744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6"/>
          <p:cNvSpPr txBox="1">
            <a:spLocks noChangeArrowheads="1"/>
          </p:cNvSpPr>
          <p:nvPr/>
        </p:nvSpPr>
        <p:spPr bwMode="auto">
          <a:xfrm>
            <a:off x="6869900" y="2930722"/>
            <a:ext cx="22048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t>‘Early </a:t>
            </a:r>
            <a:r>
              <a:rPr lang="en-US" sz="1400" b="1" dirty="0"/>
              <a:t>inferior</a:t>
            </a:r>
            <a:r>
              <a:rPr lang="en-US" sz="1400" dirty="0"/>
              <a:t> nasal step’</a:t>
            </a:r>
          </a:p>
        </p:txBody>
      </p:sp>
      <p:cxnSp>
        <p:nvCxnSpPr>
          <p:cNvPr id="33" name="Straight Arrow Connector 32"/>
          <p:cNvCxnSpPr>
            <a:cxnSpLocks/>
          </p:cNvCxnSpPr>
          <p:nvPr/>
        </p:nvCxnSpPr>
        <p:spPr>
          <a:xfrm flipV="1">
            <a:off x="7696200" y="2667000"/>
            <a:ext cx="118658" cy="3048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337E5AF-54C6-4D4B-902C-857644DFED4A}"/>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35" name="TextBox 1">
            <a:extLst>
              <a:ext uri="{FF2B5EF4-FFF2-40B4-BE49-F238E27FC236}">
                <a16:creationId xmlns:a16="http://schemas.microsoft.com/office/drawing/2014/main" id="{DE91CF9D-E6F6-4ED8-A88F-68C2DDAAE0A5}"/>
              </a:ext>
            </a:extLst>
          </p:cNvPr>
          <p:cNvSpPr txBox="1">
            <a:spLocks noChangeArrowheads="1"/>
          </p:cNvSpPr>
          <p:nvPr/>
        </p:nvSpPr>
        <p:spPr bwMode="auto">
          <a:xfrm>
            <a:off x="1020868" y="723310"/>
            <a:ext cx="22349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‘Early superior nasal step’</a:t>
            </a:r>
          </a:p>
        </p:txBody>
      </p:sp>
      <p:cxnSp>
        <p:nvCxnSpPr>
          <p:cNvPr id="36" name="Straight Arrow Connector 35">
            <a:extLst>
              <a:ext uri="{FF2B5EF4-FFF2-40B4-BE49-F238E27FC236}">
                <a16:creationId xmlns:a16="http://schemas.microsoft.com/office/drawing/2014/main" id="{EF010F56-E3A2-4DB1-83A7-2FC50F8C610D}"/>
              </a:ext>
            </a:extLst>
          </p:cNvPr>
          <p:cNvCxnSpPr>
            <a:cxnSpLocks/>
            <a:stCxn id="35" idx="2"/>
          </p:cNvCxnSpPr>
          <p:nvPr/>
        </p:nvCxnSpPr>
        <p:spPr>
          <a:xfrm>
            <a:off x="2138322" y="1031087"/>
            <a:ext cx="985878" cy="11025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007A3496-B1AF-4326-8EFA-FA3DEBDBE11F}"/>
              </a:ext>
            </a:extLst>
          </p:cNvPr>
          <p:cNvSpPr/>
          <p:nvPr/>
        </p:nvSpPr>
        <p:spPr>
          <a:xfrm>
            <a:off x="8123132" y="959582"/>
            <a:ext cx="868468" cy="4882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C3618C0-8A47-476C-A43F-2F30005827F6}"/>
              </a:ext>
            </a:extLst>
          </p:cNvPr>
          <p:cNvSpPr/>
          <p:nvPr/>
        </p:nvSpPr>
        <p:spPr>
          <a:xfrm>
            <a:off x="3581400" y="3550382"/>
            <a:ext cx="5410200" cy="25456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6A3FB21-EDF5-4C5A-8F48-B1D69D08ACA6}"/>
              </a:ext>
            </a:extLst>
          </p:cNvPr>
          <p:cNvSpPr txBox="1"/>
          <p:nvPr/>
        </p:nvSpPr>
        <p:spPr>
          <a:xfrm>
            <a:off x="3581400" y="4238416"/>
            <a:ext cx="3810000" cy="584775"/>
          </a:xfrm>
          <a:prstGeom prst="rect">
            <a:avLst/>
          </a:prstGeom>
          <a:noFill/>
        </p:spPr>
        <p:txBody>
          <a:bodyPr wrap="square" rtlCol="0">
            <a:spAutoFit/>
          </a:bodyPr>
          <a:lstStyle/>
          <a:p>
            <a:r>
              <a:rPr lang="en-US" sz="1600" dirty="0">
                <a:solidFill>
                  <a:srgbClr val="0000FF"/>
                </a:solidFill>
              </a:rPr>
              <a:t>If left unchecked, an arcuate will expand into the surrounding portion of the VF. </a:t>
            </a:r>
          </a:p>
        </p:txBody>
      </p:sp>
      <p:sp>
        <p:nvSpPr>
          <p:cNvPr id="2" name="TextBox 1">
            <a:extLst>
              <a:ext uri="{FF2B5EF4-FFF2-40B4-BE49-F238E27FC236}">
                <a16:creationId xmlns:a16="http://schemas.microsoft.com/office/drawing/2014/main" id="{FEA9D2ED-B168-9FC7-3DBC-AE80C028BA06}"/>
              </a:ext>
            </a:extLst>
          </p:cNvPr>
          <p:cNvSpPr txBox="1"/>
          <p:nvPr/>
        </p:nvSpPr>
        <p:spPr>
          <a:xfrm>
            <a:off x="3303104" y="6379972"/>
            <a:ext cx="2544286" cy="276999"/>
          </a:xfrm>
          <a:prstGeom prst="rect">
            <a:avLst/>
          </a:prstGeom>
          <a:noFill/>
        </p:spPr>
        <p:txBody>
          <a:bodyPr wrap="none" rtlCol="0">
            <a:spAutoFit/>
          </a:bodyPr>
          <a:lstStyle/>
          <a:p>
            <a:pPr algn="ctr"/>
            <a:r>
              <a:rPr lang="en-US" sz="1200" i="1" dirty="0"/>
              <a:t>No question—proceed when ready</a:t>
            </a:r>
          </a:p>
        </p:txBody>
      </p:sp>
    </p:spTree>
    <p:extLst>
      <p:ext uri="{BB962C8B-B14F-4D97-AF65-F5344CB8AC3E}">
        <p14:creationId xmlns:p14="http://schemas.microsoft.com/office/powerpoint/2010/main" val="233168100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3" name="Picture 3"/>
          <p:cNvPicPr>
            <a:picLocks noChangeAspect="1"/>
          </p:cNvPicPr>
          <p:nvPr/>
        </p:nvPicPr>
        <p:blipFill rotWithShape="1">
          <a:blip r:embed="rId2">
            <a:extLst>
              <a:ext uri="{28A0092B-C50C-407E-A947-70E740481C1C}">
                <a14:useLocalDpi xmlns:a14="http://schemas.microsoft.com/office/drawing/2010/main" val="0"/>
              </a:ext>
            </a:extLst>
          </a:blip>
          <a:srcRect b="50114"/>
          <a:stretch/>
        </p:blipFill>
        <p:spPr bwMode="auto">
          <a:xfrm>
            <a:off x="1066800" y="1077912"/>
            <a:ext cx="7086600"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TextBox 5"/>
          <p:cNvSpPr txBox="1">
            <a:spLocks noChangeArrowheads="1"/>
          </p:cNvSpPr>
          <p:nvPr/>
        </p:nvSpPr>
        <p:spPr bwMode="auto">
          <a:xfrm>
            <a:off x="6414372" y="609600"/>
            <a:ext cx="16369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a:t>‘Superior  arcuate’</a:t>
            </a:r>
          </a:p>
        </p:txBody>
      </p:sp>
      <p:sp>
        <p:nvSpPr>
          <p:cNvPr id="92175" name="TextBox 20"/>
          <p:cNvSpPr txBox="1">
            <a:spLocks noChangeArrowheads="1"/>
          </p:cNvSpPr>
          <p:nvPr/>
        </p:nvSpPr>
        <p:spPr bwMode="auto">
          <a:xfrm>
            <a:off x="3749490" y="685800"/>
            <a:ext cx="18069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t>‘Superior nasal step’</a:t>
            </a:r>
          </a:p>
        </p:txBody>
      </p:sp>
      <p:cxnSp>
        <p:nvCxnSpPr>
          <p:cNvPr id="22" name="Straight Arrow Connector 21"/>
          <p:cNvCxnSpPr>
            <a:stCxn id="92175" idx="2"/>
          </p:cNvCxnSpPr>
          <p:nvPr/>
        </p:nvCxnSpPr>
        <p:spPr>
          <a:xfrm>
            <a:off x="4652943" y="993577"/>
            <a:ext cx="446107" cy="7590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2165" idx="2"/>
          </p:cNvCxnSpPr>
          <p:nvPr/>
        </p:nvCxnSpPr>
        <p:spPr>
          <a:xfrm flipH="1">
            <a:off x="7162804" y="917377"/>
            <a:ext cx="70062" cy="7590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3"/>
          <p:cNvPicPr>
            <a:picLocks noChangeAspect="1"/>
          </p:cNvPicPr>
          <p:nvPr/>
        </p:nvPicPr>
        <p:blipFill rotWithShape="1">
          <a:blip r:embed="rId2">
            <a:extLst>
              <a:ext uri="{28A0092B-C50C-407E-A947-70E740481C1C}">
                <a14:useLocalDpi xmlns:a14="http://schemas.microsoft.com/office/drawing/2010/main" val="0"/>
              </a:ext>
            </a:extLst>
          </a:blip>
          <a:srcRect t="51452"/>
          <a:stretch/>
        </p:blipFill>
        <p:spPr bwMode="auto">
          <a:xfrm>
            <a:off x="1066800" y="3872110"/>
            <a:ext cx="7086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6"/>
          <p:cNvSpPr txBox="1">
            <a:spLocks noChangeArrowheads="1"/>
          </p:cNvSpPr>
          <p:nvPr/>
        </p:nvSpPr>
        <p:spPr bwMode="auto">
          <a:xfrm>
            <a:off x="1066800" y="6474023"/>
            <a:ext cx="21355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t>‘Early inferior nasal step’</a:t>
            </a:r>
          </a:p>
        </p:txBody>
      </p:sp>
      <p:sp>
        <p:nvSpPr>
          <p:cNvPr id="25" name="TextBox 8"/>
          <p:cNvSpPr txBox="1">
            <a:spLocks noChangeArrowheads="1"/>
          </p:cNvSpPr>
          <p:nvPr/>
        </p:nvSpPr>
        <p:spPr bwMode="auto">
          <a:xfrm>
            <a:off x="3750465" y="3653038"/>
            <a:ext cx="16289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t>‘Altitudinal  defect’</a:t>
            </a:r>
          </a:p>
        </p:txBody>
      </p:sp>
      <p:cxnSp>
        <p:nvCxnSpPr>
          <p:cNvPr id="29" name="Straight Arrow Connector 28"/>
          <p:cNvCxnSpPr>
            <a:cxnSpLocks/>
            <a:stCxn id="21" idx="0"/>
          </p:cNvCxnSpPr>
          <p:nvPr/>
        </p:nvCxnSpPr>
        <p:spPr>
          <a:xfrm flipV="1">
            <a:off x="2134561" y="5243710"/>
            <a:ext cx="814323" cy="12303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8"/>
          <p:cNvSpPr txBox="1">
            <a:spLocks noChangeArrowheads="1"/>
          </p:cNvSpPr>
          <p:nvPr/>
        </p:nvSpPr>
        <p:spPr bwMode="auto">
          <a:xfrm>
            <a:off x="0" y="3541691"/>
            <a:ext cx="2133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t>‘Advanced arcuate’</a:t>
            </a:r>
          </a:p>
        </p:txBody>
      </p:sp>
      <p:cxnSp>
        <p:nvCxnSpPr>
          <p:cNvPr id="31" name="Straight Arrow Connector 30"/>
          <p:cNvCxnSpPr>
            <a:stCxn id="19" idx="2"/>
          </p:cNvCxnSpPr>
          <p:nvPr/>
        </p:nvCxnSpPr>
        <p:spPr>
          <a:xfrm>
            <a:off x="1066800" y="3849468"/>
            <a:ext cx="304800" cy="32744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6"/>
          <p:cNvSpPr txBox="1">
            <a:spLocks noChangeArrowheads="1"/>
          </p:cNvSpPr>
          <p:nvPr/>
        </p:nvSpPr>
        <p:spPr bwMode="auto">
          <a:xfrm>
            <a:off x="6869900" y="2930722"/>
            <a:ext cx="22048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t>‘Early </a:t>
            </a:r>
            <a:r>
              <a:rPr lang="en-US" sz="1400" b="1" dirty="0"/>
              <a:t>inferior</a:t>
            </a:r>
            <a:r>
              <a:rPr lang="en-US" sz="1400" dirty="0"/>
              <a:t> nasal step’</a:t>
            </a:r>
          </a:p>
        </p:txBody>
      </p:sp>
      <p:cxnSp>
        <p:nvCxnSpPr>
          <p:cNvPr id="33" name="Straight Arrow Connector 32"/>
          <p:cNvCxnSpPr>
            <a:cxnSpLocks/>
          </p:cNvCxnSpPr>
          <p:nvPr/>
        </p:nvCxnSpPr>
        <p:spPr>
          <a:xfrm flipV="1">
            <a:off x="7696200" y="2667000"/>
            <a:ext cx="118658" cy="3048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337E5AF-54C6-4D4B-902C-857644DFED4A}"/>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35" name="TextBox 1">
            <a:extLst>
              <a:ext uri="{FF2B5EF4-FFF2-40B4-BE49-F238E27FC236}">
                <a16:creationId xmlns:a16="http://schemas.microsoft.com/office/drawing/2014/main" id="{DE91CF9D-E6F6-4ED8-A88F-68C2DDAAE0A5}"/>
              </a:ext>
            </a:extLst>
          </p:cNvPr>
          <p:cNvSpPr txBox="1">
            <a:spLocks noChangeArrowheads="1"/>
          </p:cNvSpPr>
          <p:nvPr/>
        </p:nvSpPr>
        <p:spPr bwMode="auto">
          <a:xfrm>
            <a:off x="1020868" y="723310"/>
            <a:ext cx="22349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‘Early superior nasal step’</a:t>
            </a:r>
          </a:p>
        </p:txBody>
      </p:sp>
      <p:cxnSp>
        <p:nvCxnSpPr>
          <p:cNvPr id="36" name="Straight Arrow Connector 35">
            <a:extLst>
              <a:ext uri="{FF2B5EF4-FFF2-40B4-BE49-F238E27FC236}">
                <a16:creationId xmlns:a16="http://schemas.microsoft.com/office/drawing/2014/main" id="{EF010F56-E3A2-4DB1-83A7-2FC50F8C610D}"/>
              </a:ext>
            </a:extLst>
          </p:cNvPr>
          <p:cNvCxnSpPr>
            <a:cxnSpLocks/>
            <a:stCxn id="35" idx="2"/>
          </p:cNvCxnSpPr>
          <p:nvPr/>
        </p:nvCxnSpPr>
        <p:spPr>
          <a:xfrm>
            <a:off x="2138322" y="1031087"/>
            <a:ext cx="985878" cy="11025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007A3496-B1AF-4326-8EFA-FA3DEBDBE11F}"/>
              </a:ext>
            </a:extLst>
          </p:cNvPr>
          <p:cNvSpPr/>
          <p:nvPr/>
        </p:nvSpPr>
        <p:spPr>
          <a:xfrm>
            <a:off x="8123132" y="959582"/>
            <a:ext cx="868468" cy="4882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7A4839F-62C2-48A6-B834-5AA9E7CE1341}"/>
              </a:ext>
            </a:extLst>
          </p:cNvPr>
          <p:cNvSpPr/>
          <p:nvPr/>
        </p:nvSpPr>
        <p:spPr>
          <a:xfrm>
            <a:off x="5888226" y="3688692"/>
            <a:ext cx="3103374" cy="25456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0092F6-B7C7-4F84-BFF6-A7B1AE2483FC}"/>
              </a:ext>
            </a:extLst>
          </p:cNvPr>
          <p:cNvSpPr txBox="1"/>
          <p:nvPr/>
        </p:nvSpPr>
        <p:spPr>
          <a:xfrm>
            <a:off x="5943600" y="3962400"/>
            <a:ext cx="3131177" cy="1077218"/>
          </a:xfrm>
          <a:prstGeom prst="rect">
            <a:avLst/>
          </a:prstGeom>
          <a:noFill/>
        </p:spPr>
        <p:txBody>
          <a:bodyPr wrap="square" rtlCol="0">
            <a:spAutoFit/>
          </a:bodyPr>
          <a:lstStyle/>
          <a:p>
            <a:r>
              <a:rPr lang="en-US" sz="1600" dirty="0">
                <a:solidFill>
                  <a:srgbClr val="0000FF"/>
                </a:solidFill>
              </a:rPr>
              <a:t>Once an arcuate has expanded sufficiently, it becomes an </a:t>
            </a:r>
            <a:r>
              <a:rPr lang="en-US" sz="1600" i="1" dirty="0">
                <a:solidFill>
                  <a:srgbClr val="0000FF"/>
                </a:solidFill>
              </a:rPr>
              <a:t>altitudinal  defect</a:t>
            </a:r>
            <a:r>
              <a:rPr lang="en-US" sz="1600" dirty="0">
                <a:solidFill>
                  <a:srgbClr val="0000FF"/>
                </a:solidFill>
              </a:rPr>
              <a:t>. The superior visual field is now all but gone. </a:t>
            </a:r>
          </a:p>
        </p:txBody>
      </p:sp>
      <p:sp>
        <p:nvSpPr>
          <p:cNvPr id="40" name="TextBox 11">
            <a:extLst>
              <a:ext uri="{FF2B5EF4-FFF2-40B4-BE49-F238E27FC236}">
                <a16:creationId xmlns:a16="http://schemas.microsoft.com/office/drawing/2014/main" id="{F03E4FD4-DE37-4A49-88F2-89F4C66F21D8}"/>
              </a:ext>
            </a:extLst>
          </p:cNvPr>
          <p:cNvSpPr txBox="1">
            <a:spLocks noChangeArrowheads="1"/>
          </p:cNvSpPr>
          <p:nvPr/>
        </p:nvSpPr>
        <p:spPr bwMode="auto">
          <a:xfrm>
            <a:off x="3581400" y="6462910"/>
            <a:ext cx="16866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t>‘Inferior nasal step’</a:t>
            </a:r>
          </a:p>
        </p:txBody>
      </p:sp>
      <p:cxnSp>
        <p:nvCxnSpPr>
          <p:cNvPr id="41" name="Straight Arrow Connector 40">
            <a:extLst>
              <a:ext uri="{FF2B5EF4-FFF2-40B4-BE49-F238E27FC236}">
                <a16:creationId xmlns:a16="http://schemas.microsoft.com/office/drawing/2014/main" id="{39C9092B-1A64-43C3-9D67-96117CC062EF}"/>
              </a:ext>
            </a:extLst>
          </p:cNvPr>
          <p:cNvCxnSpPr>
            <a:cxnSpLocks/>
            <a:stCxn id="40" idx="0"/>
          </p:cNvCxnSpPr>
          <p:nvPr/>
        </p:nvCxnSpPr>
        <p:spPr>
          <a:xfrm flipV="1">
            <a:off x="4424740" y="5243710"/>
            <a:ext cx="841347" cy="1219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1EE07E3D-FD05-E5A6-110D-A3AF3F71E379}"/>
              </a:ext>
            </a:extLst>
          </p:cNvPr>
          <p:cNvSpPr/>
          <p:nvPr/>
        </p:nvSpPr>
        <p:spPr>
          <a:xfrm>
            <a:off x="5985189" y="4518442"/>
            <a:ext cx="926300" cy="225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09F907F-89FA-936C-E93F-1362F7EECF82}"/>
              </a:ext>
            </a:extLst>
          </p:cNvPr>
          <p:cNvSpPr/>
          <p:nvPr/>
        </p:nvSpPr>
        <p:spPr>
          <a:xfrm>
            <a:off x="3782620" y="3695579"/>
            <a:ext cx="926300" cy="225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309909A-C50A-7B47-2A40-CA3102CEF1EB}"/>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Q</a:t>
            </a:r>
          </a:p>
        </p:txBody>
      </p:sp>
    </p:spTree>
    <p:extLst>
      <p:ext uri="{BB962C8B-B14F-4D97-AF65-F5344CB8AC3E}">
        <p14:creationId xmlns:p14="http://schemas.microsoft.com/office/powerpoint/2010/main" val="22343240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3" name="Picture 3"/>
          <p:cNvPicPr>
            <a:picLocks noChangeAspect="1"/>
          </p:cNvPicPr>
          <p:nvPr/>
        </p:nvPicPr>
        <p:blipFill rotWithShape="1">
          <a:blip r:embed="rId2">
            <a:extLst>
              <a:ext uri="{28A0092B-C50C-407E-A947-70E740481C1C}">
                <a14:useLocalDpi xmlns:a14="http://schemas.microsoft.com/office/drawing/2010/main" val="0"/>
              </a:ext>
            </a:extLst>
          </a:blip>
          <a:srcRect b="50114"/>
          <a:stretch/>
        </p:blipFill>
        <p:spPr bwMode="auto">
          <a:xfrm>
            <a:off x="1066800" y="1077912"/>
            <a:ext cx="7086600"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TextBox 5"/>
          <p:cNvSpPr txBox="1">
            <a:spLocks noChangeArrowheads="1"/>
          </p:cNvSpPr>
          <p:nvPr/>
        </p:nvSpPr>
        <p:spPr bwMode="auto">
          <a:xfrm>
            <a:off x="6414372" y="609600"/>
            <a:ext cx="16369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a:t>‘Superior  arcuate’</a:t>
            </a:r>
          </a:p>
        </p:txBody>
      </p:sp>
      <p:sp>
        <p:nvSpPr>
          <p:cNvPr id="92175" name="TextBox 20"/>
          <p:cNvSpPr txBox="1">
            <a:spLocks noChangeArrowheads="1"/>
          </p:cNvSpPr>
          <p:nvPr/>
        </p:nvSpPr>
        <p:spPr bwMode="auto">
          <a:xfrm>
            <a:off x="3749490" y="685800"/>
            <a:ext cx="18069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t>‘Superior nasal step’</a:t>
            </a:r>
          </a:p>
        </p:txBody>
      </p:sp>
      <p:cxnSp>
        <p:nvCxnSpPr>
          <p:cNvPr id="22" name="Straight Arrow Connector 21"/>
          <p:cNvCxnSpPr>
            <a:stCxn id="92175" idx="2"/>
          </p:cNvCxnSpPr>
          <p:nvPr/>
        </p:nvCxnSpPr>
        <p:spPr>
          <a:xfrm>
            <a:off x="4652943" y="993577"/>
            <a:ext cx="446107" cy="7590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2165" idx="2"/>
          </p:cNvCxnSpPr>
          <p:nvPr/>
        </p:nvCxnSpPr>
        <p:spPr>
          <a:xfrm flipH="1">
            <a:off x="7162804" y="917377"/>
            <a:ext cx="70062" cy="7590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3"/>
          <p:cNvPicPr>
            <a:picLocks noChangeAspect="1"/>
          </p:cNvPicPr>
          <p:nvPr/>
        </p:nvPicPr>
        <p:blipFill rotWithShape="1">
          <a:blip r:embed="rId2">
            <a:extLst>
              <a:ext uri="{28A0092B-C50C-407E-A947-70E740481C1C}">
                <a14:useLocalDpi xmlns:a14="http://schemas.microsoft.com/office/drawing/2010/main" val="0"/>
              </a:ext>
            </a:extLst>
          </a:blip>
          <a:srcRect t="51452"/>
          <a:stretch/>
        </p:blipFill>
        <p:spPr bwMode="auto">
          <a:xfrm>
            <a:off x="1066800" y="3872110"/>
            <a:ext cx="7086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6"/>
          <p:cNvSpPr txBox="1">
            <a:spLocks noChangeArrowheads="1"/>
          </p:cNvSpPr>
          <p:nvPr/>
        </p:nvSpPr>
        <p:spPr bwMode="auto">
          <a:xfrm>
            <a:off x="1066800" y="6474023"/>
            <a:ext cx="21355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t>‘Early inferior nasal step’</a:t>
            </a:r>
          </a:p>
        </p:txBody>
      </p:sp>
      <p:sp>
        <p:nvSpPr>
          <p:cNvPr id="25" name="TextBox 8"/>
          <p:cNvSpPr txBox="1">
            <a:spLocks noChangeArrowheads="1"/>
          </p:cNvSpPr>
          <p:nvPr/>
        </p:nvSpPr>
        <p:spPr bwMode="auto">
          <a:xfrm>
            <a:off x="3750465" y="3653038"/>
            <a:ext cx="16289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t>‘Altitudinal  defect’</a:t>
            </a:r>
          </a:p>
        </p:txBody>
      </p:sp>
      <p:cxnSp>
        <p:nvCxnSpPr>
          <p:cNvPr id="29" name="Straight Arrow Connector 28"/>
          <p:cNvCxnSpPr>
            <a:cxnSpLocks/>
            <a:stCxn id="21" idx="0"/>
          </p:cNvCxnSpPr>
          <p:nvPr/>
        </p:nvCxnSpPr>
        <p:spPr>
          <a:xfrm flipV="1">
            <a:off x="2134561" y="5243710"/>
            <a:ext cx="814323" cy="12303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8"/>
          <p:cNvSpPr txBox="1">
            <a:spLocks noChangeArrowheads="1"/>
          </p:cNvSpPr>
          <p:nvPr/>
        </p:nvSpPr>
        <p:spPr bwMode="auto">
          <a:xfrm>
            <a:off x="0" y="3541691"/>
            <a:ext cx="2133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t>‘Advanced arcuate’</a:t>
            </a:r>
          </a:p>
        </p:txBody>
      </p:sp>
      <p:cxnSp>
        <p:nvCxnSpPr>
          <p:cNvPr id="31" name="Straight Arrow Connector 30"/>
          <p:cNvCxnSpPr>
            <a:stCxn id="19" idx="2"/>
          </p:cNvCxnSpPr>
          <p:nvPr/>
        </p:nvCxnSpPr>
        <p:spPr>
          <a:xfrm>
            <a:off x="1066800" y="3849468"/>
            <a:ext cx="304800" cy="32744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6"/>
          <p:cNvSpPr txBox="1">
            <a:spLocks noChangeArrowheads="1"/>
          </p:cNvSpPr>
          <p:nvPr/>
        </p:nvSpPr>
        <p:spPr bwMode="auto">
          <a:xfrm>
            <a:off x="6869900" y="2930722"/>
            <a:ext cx="22048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t>‘Early </a:t>
            </a:r>
            <a:r>
              <a:rPr lang="en-US" sz="1400" b="1" dirty="0"/>
              <a:t>inferior</a:t>
            </a:r>
            <a:r>
              <a:rPr lang="en-US" sz="1400" dirty="0"/>
              <a:t> nasal step’</a:t>
            </a:r>
          </a:p>
        </p:txBody>
      </p:sp>
      <p:cxnSp>
        <p:nvCxnSpPr>
          <p:cNvPr id="33" name="Straight Arrow Connector 32"/>
          <p:cNvCxnSpPr>
            <a:cxnSpLocks/>
          </p:cNvCxnSpPr>
          <p:nvPr/>
        </p:nvCxnSpPr>
        <p:spPr>
          <a:xfrm flipV="1">
            <a:off x="7696200" y="2667000"/>
            <a:ext cx="118658" cy="3048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337E5AF-54C6-4D4B-902C-857644DFED4A}"/>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35" name="TextBox 1">
            <a:extLst>
              <a:ext uri="{FF2B5EF4-FFF2-40B4-BE49-F238E27FC236}">
                <a16:creationId xmlns:a16="http://schemas.microsoft.com/office/drawing/2014/main" id="{DE91CF9D-E6F6-4ED8-A88F-68C2DDAAE0A5}"/>
              </a:ext>
            </a:extLst>
          </p:cNvPr>
          <p:cNvSpPr txBox="1">
            <a:spLocks noChangeArrowheads="1"/>
          </p:cNvSpPr>
          <p:nvPr/>
        </p:nvSpPr>
        <p:spPr bwMode="auto">
          <a:xfrm>
            <a:off x="1020868" y="723310"/>
            <a:ext cx="22349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‘Early superior nasal step’</a:t>
            </a:r>
          </a:p>
        </p:txBody>
      </p:sp>
      <p:cxnSp>
        <p:nvCxnSpPr>
          <p:cNvPr id="36" name="Straight Arrow Connector 35">
            <a:extLst>
              <a:ext uri="{FF2B5EF4-FFF2-40B4-BE49-F238E27FC236}">
                <a16:creationId xmlns:a16="http://schemas.microsoft.com/office/drawing/2014/main" id="{EF010F56-E3A2-4DB1-83A7-2FC50F8C610D}"/>
              </a:ext>
            </a:extLst>
          </p:cNvPr>
          <p:cNvCxnSpPr>
            <a:cxnSpLocks/>
            <a:stCxn id="35" idx="2"/>
          </p:cNvCxnSpPr>
          <p:nvPr/>
        </p:nvCxnSpPr>
        <p:spPr>
          <a:xfrm>
            <a:off x="2138322" y="1031087"/>
            <a:ext cx="985878" cy="11025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007A3496-B1AF-4326-8EFA-FA3DEBDBE11F}"/>
              </a:ext>
            </a:extLst>
          </p:cNvPr>
          <p:cNvSpPr/>
          <p:nvPr/>
        </p:nvSpPr>
        <p:spPr>
          <a:xfrm>
            <a:off x="8123132" y="959582"/>
            <a:ext cx="868468" cy="4882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7A4839F-62C2-48A6-B834-5AA9E7CE1341}"/>
              </a:ext>
            </a:extLst>
          </p:cNvPr>
          <p:cNvSpPr/>
          <p:nvPr/>
        </p:nvSpPr>
        <p:spPr>
          <a:xfrm>
            <a:off x="5888226" y="3688692"/>
            <a:ext cx="3103374" cy="25456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0092F6-B7C7-4F84-BFF6-A7B1AE2483FC}"/>
              </a:ext>
            </a:extLst>
          </p:cNvPr>
          <p:cNvSpPr txBox="1"/>
          <p:nvPr/>
        </p:nvSpPr>
        <p:spPr>
          <a:xfrm>
            <a:off x="5943600" y="3962400"/>
            <a:ext cx="3131177" cy="1077218"/>
          </a:xfrm>
          <a:prstGeom prst="rect">
            <a:avLst/>
          </a:prstGeom>
          <a:noFill/>
        </p:spPr>
        <p:txBody>
          <a:bodyPr wrap="square" rtlCol="0">
            <a:spAutoFit/>
          </a:bodyPr>
          <a:lstStyle/>
          <a:p>
            <a:r>
              <a:rPr lang="en-US" sz="1600" dirty="0">
                <a:solidFill>
                  <a:srgbClr val="0000FF"/>
                </a:solidFill>
              </a:rPr>
              <a:t>Once an arcuate has expanded sufficiently, it becomes an </a:t>
            </a:r>
            <a:r>
              <a:rPr lang="en-US" sz="1600" i="1" dirty="0">
                <a:solidFill>
                  <a:srgbClr val="0000FF"/>
                </a:solidFill>
              </a:rPr>
              <a:t>altitudinal  defect</a:t>
            </a:r>
            <a:r>
              <a:rPr lang="en-US" sz="1600" dirty="0">
                <a:solidFill>
                  <a:srgbClr val="0000FF"/>
                </a:solidFill>
              </a:rPr>
              <a:t>. The superior visual field is now all but gone. </a:t>
            </a:r>
          </a:p>
        </p:txBody>
      </p:sp>
      <p:sp>
        <p:nvSpPr>
          <p:cNvPr id="40" name="TextBox 11">
            <a:extLst>
              <a:ext uri="{FF2B5EF4-FFF2-40B4-BE49-F238E27FC236}">
                <a16:creationId xmlns:a16="http://schemas.microsoft.com/office/drawing/2014/main" id="{F03E4FD4-DE37-4A49-88F2-89F4C66F21D8}"/>
              </a:ext>
            </a:extLst>
          </p:cNvPr>
          <p:cNvSpPr txBox="1">
            <a:spLocks noChangeArrowheads="1"/>
          </p:cNvSpPr>
          <p:nvPr/>
        </p:nvSpPr>
        <p:spPr bwMode="auto">
          <a:xfrm>
            <a:off x="3581400" y="6462910"/>
            <a:ext cx="16866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t>‘Inferior nasal step’</a:t>
            </a:r>
          </a:p>
        </p:txBody>
      </p:sp>
      <p:cxnSp>
        <p:nvCxnSpPr>
          <p:cNvPr id="41" name="Straight Arrow Connector 40">
            <a:extLst>
              <a:ext uri="{FF2B5EF4-FFF2-40B4-BE49-F238E27FC236}">
                <a16:creationId xmlns:a16="http://schemas.microsoft.com/office/drawing/2014/main" id="{39C9092B-1A64-43C3-9D67-96117CC062EF}"/>
              </a:ext>
            </a:extLst>
          </p:cNvPr>
          <p:cNvCxnSpPr>
            <a:cxnSpLocks/>
            <a:stCxn id="40" idx="0"/>
          </p:cNvCxnSpPr>
          <p:nvPr/>
        </p:nvCxnSpPr>
        <p:spPr>
          <a:xfrm flipV="1">
            <a:off x="4424740" y="5243710"/>
            <a:ext cx="841347" cy="1219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AADE52C-0C5A-C6DD-E259-E4B6EF80485C}"/>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A</a:t>
            </a:r>
          </a:p>
        </p:txBody>
      </p:sp>
    </p:spTree>
    <p:extLst>
      <p:ext uri="{BB962C8B-B14F-4D97-AF65-F5344CB8AC3E}">
        <p14:creationId xmlns:p14="http://schemas.microsoft.com/office/powerpoint/2010/main" val="133721283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3" name="Picture 3"/>
          <p:cNvPicPr>
            <a:picLocks noChangeAspect="1"/>
          </p:cNvPicPr>
          <p:nvPr/>
        </p:nvPicPr>
        <p:blipFill rotWithShape="1">
          <a:blip r:embed="rId2">
            <a:extLst>
              <a:ext uri="{28A0092B-C50C-407E-A947-70E740481C1C}">
                <a14:useLocalDpi xmlns:a14="http://schemas.microsoft.com/office/drawing/2010/main" val="0"/>
              </a:ext>
            </a:extLst>
          </a:blip>
          <a:srcRect b="50114"/>
          <a:stretch/>
        </p:blipFill>
        <p:spPr bwMode="auto">
          <a:xfrm>
            <a:off x="1066800" y="1077912"/>
            <a:ext cx="7086600"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TextBox 5"/>
          <p:cNvSpPr txBox="1">
            <a:spLocks noChangeArrowheads="1"/>
          </p:cNvSpPr>
          <p:nvPr/>
        </p:nvSpPr>
        <p:spPr bwMode="auto">
          <a:xfrm>
            <a:off x="6414372" y="609600"/>
            <a:ext cx="16369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a:t>‘Superior  arcuate’</a:t>
            </a:r>
          </a:p>
        </p:txBody>
      </p:sp>
      <p:sp>
        <p:nvSpPr>
          <p:cNvPr id="92175" name="TextBox 20"/>
          <p:cNvSpPr txBox="1">
            <a:spLocks noChangeArrowheads="1"/>
          </p:cNvSpPr>
          <p:nvPr/>
        </p:nvSpPr>
        <p:spPr bwMode="auto">
          <a:xfrm>
            <a:off x="3749490" y="685800"/>
            <a:ext cx="18069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t>‘Superior nasal step’</a:t>
            </a:r>
          </a:p>
        </p:txBody>
      </p:sp>
      <p:cxnSp>
        <p:nvCxnSpPr>
          <p:cNvPr id="22" name="Straight Arrow Connector 21"/>
          <p:cNvCxnSpPr>
            <a:stCxn id="92175" idx="2"/>
          </p:cNvCxnSpPr>
          <p:nvPr/>
        </p:nvCxnSpPr>
        <p:spPr>
          <a:xfrm>
            <a:off x="4652943" y="993577"/>
            <a:ext cx="446107" cy="7590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2165" idx="2"/>
          </p:cNvCxnSpPr>
          <p:nvPr/>
        </p:nvCxnSpPr>
        <p:spPr>
          <a:xfrm flipH="1">
            <a:off x="7162804" y="917377"/>
            <a:ext cx="70062" cy="7590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3"/>
          <p:cNvPicPr>
            <a:picLocks noChangeAspect="1"/>
          </p:cNvPicPr>
          <p:nvPr/>
        </p:nvPicPr>
        <p:blipFill rotWithShape="1">
          <a:blip r:embed="rId2">
            <a:extLst>
              <a:ext uri="{28A0092B-C50C-407E-A947-70E740481C1C}">
                <a14:useLocalDpi xmlns:a14="http://schemas.microsoft.com/office/drawing/2010/main" val="0"/>
              </a:ext>
            </a:extLst>
          </a:blip>
          <a:srcRect t="51452"/>
          <a:stretch/>
        </p:blipFill>
        <p:spPr bwMode="auto">
          <a:xfrm>
            <a:off x="1066800" y="3872110"/>
            <a:ext cx="7086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6"/>
          <p:cNvSpPr txBox="1">
            <a:spLocks noChangeArrowheads="1"/>
          </p:cNvSpPr>
          <p:nvPr/>
        </p:nvSpPr>
        <p:spPr bwMode="auto">
          <a:xfrm>
            <a:off x="1066800" y="6474023"/>
            <a:ext cx="21355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t>‘Early inferior nasal step’</a:t>
            </a:r>
          </a:p>
        </p:txBody>
      </p:sp>
      <p:sp>
        <p:nvSpPr>
          <p:cNvPr id="25" name="TextBox 8"/>
          <p:cNvSpPr txBox="1">
            <a:spLocks noChangeArrowheads="1"/>
          </p:cNvSpPr>
          <p:nvPr/>
        </p:nvSpPr>
        <p:spPr bwMode="auto">
          <a:xfrm>
            <a:off x="3750465" y="3653038"/>
            <a:ext cx="16289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t>‘Altitudinal  defect’</a:t>
            </a:r>
          </a:p>
        </p:txBody>
      </p:sp>
      <p:cxnSp>
        <p:nvCxnSpPr>
          <p:cNvPr id="29" name="Straight Arrow Connector 28"/>
          <p:cNvCxnSpPr>
            <a:cxnSpLocks/>
            <a:stCxn id="21" idx="0"/>
          </p:cNvCxnSpPr>
          <p:nvPr/>
        </p:nvCxnSpPr>
        <p:spPr>
          <a:xfrm flipV="1">
            <a:off x="2134561" y="5243710"/>
            <a:ext cx="814323" cy="12303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8"/>
          <p:cNvSpPr txBox="1">
            <a:spLocks noChangeArrowheads="1"/>
          </p:cNvSpPr>
          <p:nvPr/>
        </p:nvSpPr>
        <p:spPr bwMode="auto">
          <a:xfrm>
            <a:off x="0" y="3541691"/>
            <a:ext cx="2133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t>‘Advanced arcuate’</a:t>
            </a:r>
          </a:p>
        </p:txBody>
      </p:sp>
      <p:cxnSp>
        <p:nvCxnSpPr>
          <p:cNvPr id="31" name="Straight Arrow Connector 30"/>
          <p:cNvCxnSpPr>
            <a:stCxn id="19" idx="2"/>
          </p:cNvCxnSpPr>
          <p:nvPr/>
        </p:nvCxnSpPr>
        <p:spPr>
          <a:xfrm>
            <a:off x="1066800" y="3849468"/>
            <a:ext cx="304800" cy="32744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6"/>
          <p:cNvSpPr txBox="1">
            <a:spLocks noChangeArrowheads="1"/>
          </p:cNvSpPr>
          <p:nvPr/>
        </p:nvSpPr>
        <p:spPr bwMode="auto">
          <a:xfrm>
            <a:off x="6869900" y="2930722"/>
            <a:ext cx="22048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t>‘Early </a:t>
            </a:r>
            <a:r>
              <a:rPr lang="en-US" sz="1400" b="1" dirty="0"/>
              <a:t>inferior</a:t>
            </a:r>
            <a:r>
              <a:rPr lang="en-US" sz="1400" dirty="0"/>
              <a:t> nasal step’</a:t>
            </a:r>
          </a:p>
        </p:txBody>
      </p:sp>
      <p:cxnSp>
        <p:nvCxnSpPr>
          <p:cNvPr id="33" name="Straight Arrow Connector 32"/>
          <p:cNvCxnSpPr>
            <a:cxnSpLocks/>
          </p:cNvCxnSpPr>
          <p:nvPr/>
        </p:nvCxnSpPr>
        <p:spPr>
          <a:xfrm flipV="1">
            <a:off x="7696200" y="2667000"/>
            <a:ext cx="118658" cy="3048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337E5AF-54C6-4D4B-902C-857644DFED4A}"/>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35" name="TextBox 1">
            <a:extLst>
              <a:ext uri="{FF2B5EF4-FFF2-40B4-BE49-F238E27FC236}">
                <a16:creationId xmlns:a16="http://schemas.microsoft.com/office/drawing/2014/main" id="{DE91CF9D-E6F6-4ED8-A88F-68C2DDAAE0A5}"/>
              </a:ext>
            </a:extLst>
          </p:cNvPr>
          <p:cNvSpPr txBox="1">
            <a:spLocks noChangeArrowheads="1"/>
          </p:cNvSpPr>
          <p:nvPr/>
        </p:nvSpPr>
        <p:spPr bwMode="auto">
          <a:xfrm>
            <a:off x="1020868" y="723310"/>
            <a:ext cx="22349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‘Early superior nasal step’</a:t>
            </a:r>
          </a:p>
        </p:txBody>
      </p:sp>
      <p:cxnSp>
        <p:nvCxnSpPr>
          <p:cNvPr id="36" name="Straight Arrow Connector 35">
            <a:extLst>
              <a:ext uri="{FF2B5EF4-FFF2-40B4-BE49-F238E27FC236}">
                <a16:creationId xmlns:a16="http://schemas.microsoft.com/office/drawing/2014/main" id="{EF010F56-E3A2-4DB1-83A7-2FC50F8C610D}"/>
              </a:ext>
            </a:extLst>
          </p:cNvPr>
          <p:cNvCxnSpPr>
            <a:cxnSpLocks/>
            <a:stCxn id="35" idx="2"/>
          </p:cNvCxnSpPr>
          <p:nvPr/>
        </p:nvCxnSpPr>
        <p:spPr>
          <a:xfrm>
            <a:off x="2138322" y="1031087"/>
            <a:ext cx="985878" cy="11025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007A3496-B1AF-4326-8EFA-FA3DEBDBE11F}"/>
              </a:ext>
            </a:extLst>
          </p:cNvPr>
          <p:cNvSpPr/>
          <p:nvPr/>
        </p:nvSpPr>
        <p:spPr>
          <a:xfrm>
            <a:off x="8123132" y="959582"/>
            <a:ext cx="868468" cy="4882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7A4839F-62C2-48A6-B834-5AA9E7CE1341}"/>
              </a:ext>
            </a:extLst>
          </p:cNvPr>
          <p:cNvSpPr/>
          <p:nvPr/>
        </p:nvSpPr>
        <p:spPr>
          <a:xfrm>
            <a:off x="5888226" y="3688692"/>
            <a:ext cx="3103374" cy="25456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0092F6-B7C7-4F84-BFF6-A7B1AE2483FC}"/>
              </a:ext>
            </a:extLst>
          </p:cNvPr>
          <p:cNvSpPr txBox="1"/>
          <p:nvPr/>
        </p:nvSpPr>
        <p:spPr>
          <a:xfrm>
            <a:off x="5943600" y="3962400"/>
            <a:ext cx="3131177" cy="1569660"/>
          </a:xfrm>
          <a:prstGeom prst="rect">
            <a:avLst/>
          </a:prstGeom>
          <a:noFill/>
        </p:spPr>
        <p:txBody>
          <a:bodyPr wrap="square" rtlCol="0">
            <a:spAutoFit/>
          </a:bodyPr>
          <a:lstStyle/>
          <a:p>
            <a:r>
              <a:rPr lang="en-US" sz="1600" dirty="0">
                <a:solidFill>
                  <a:srgbClr val="0000FF"/>
                </a:solidFill>
              </a:rPr>
              <a:t>Once an arcuate has expanded sufficiently, it becomes an </a:t>
            </a:r>
            <a:r>
              <a:rPr lang="en-US" sz="1600" i="1" dirty="0">
                <a:solidFill>
                  <a:srgbClr val="0000FF"/>
                </a:solidFill>
              </a:rPr>
              <a:t>altitudinal  defect</a:t>
            </a:r>
            <a:r>
              <a:rPr lang="en-US" sz="1600" dirty="0">
                <a:solidFill>
                  <a:srgbClr val="0000FF"/>
                </a:solidFill>
              </a:rPr>
              <a:t>. The superior visual field is now all but gone. </a:t>
            </a:r>
          </a:p>
          <a:p>
            <a:r>
              <a:rPr lang="en-US" sz="1600" dirty="0"/>
              <a:t>Note the inferior nasal step continues to enlarge.</a:t>
            </a:r>
          </a:p>
        </p:txBody>
      </p:sp>
      <p:sp>
        <p:nvSpPr>
          <p:cNvPr id="40" name="TextBox 11">
            <a:extLst>
              <a:ext uri="{FF2B5EF4-FFF2-40B4-BE49-F238E27FC236}">
                <a16:creationId xmlns:a16="http://schemas.microsoft.com/office/drawing/2014/main" id="{F03E4FD4-DE37-4A49-88F2-89F4C66F21D8}"/>
              </a:ext>
            </a:extLst>
          </p:cNvPr>
          <p:cNvSpPr txBox="1">
            <a:spLocks noChangeArrowheads="1"/>
          </p:cNvSpPr>
          <p:nvPr/>
        </p:nvSpPr>
        <p:spPr bwMode="auto">
          <a:xfrm>
            <a:off x="3581400" y="6462910"/>
            <a:ext cx="16866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t>‘Inferior nasal step’</a:t>
            </a:r>
          </a:p>
        </p:txBody>
      </p:sp>
      <p:cxnSp>
        <p:nvCxnSpPr>
          <p:cNvPr id="41" name="Straight Arrow Connector 40">
            <a:extLst>
              <a:ext uri="{FF2B5EF4-FFF2-40B4-BE49-F238E27FC236}">
                <a16:creationId xmlns:a16="http://schemas.microsoft.com/office/drawing/2014/main" id="{39C9092B-1A64-43C3-9D67-96117CC062EF}"/>
              </a:ext>
            </a:extLst>
          </p:cNvPr>
          <p:cNvCxnSpPr>
            <a:cxnSpLocks/>
            <a:stCxn id="40" idx="0"/>
          </p:cNvCxnSpPr>
          <p:nvPr/>
        </p:nvCxnSpPr>
        <p:spPr>
          <a:xfrm flipV="1">
            <a:off x="4424740" y="5243710"/>
            <a:ext cx="841347" cy="1219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05E5605-5AE6-45E6-6232-F3D0629771F1}"/>
              </a:ext>
            </a:extLst>
          </p:cNvPr>
          <p:cNvSpPr txBox="1"/>
          <p:nvPr/>
        </p:nvSpPr>
        <p:spPr>
          <a:xfrm>
            <a:off x="5692361" y="6484827"/>
            <a:ext cx="2544286" cy="276999"/>
          </a:xfrm>
          <a:prstGeom prst="rect">
            <a:avLst/>
          </a:prstGeom>
          <a:noFill/>
        </p:spPr>
        <p:txBody>
          <a:bodyPr wrap="none" rtlCol="0">
            <a:spAutoFit/>
          </a:bodyPr>
          <a:lstStyle/>
          <a:p>
            <a:pPr algn="ctr"/>
            <a:r>
              <a:rPr lang="en-US" sz="1200" i="1" dirty="0"/>
              <a:t>No question—proceed when ready</a:t>
            </a:r>
          </a:p>
        </p:txBody>
      </p:sp>
    </p:spTree>
    <p:extLst>
      <p:ext uri="{BB962C8B-B14F-4D97-AF65-F5344CB8AC3E}">
        <p14:creationId xmlns:p14="http://schemas.microsoft.com/office/powerpoint/2010/main" val="17775908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3" name="Picture 3"/>
          <p:cNvPicPr>
            <a:picLocks noChangeAspect="1"/>
          </p:cNvPicPr>
          <p:nvPr/>
        </p:nvPicPr>
        <p:blipFill rotWithShape="1">
          <a:blip r:embed="rId2">
            <a:extLst>
              <a:ext uri="{28A0092B-C50C-407E-A947-70E740481C1C}">
                <a14:useLocalDpi xmlns:a14="http://schemas.microsoft.com/office/drawing/2010/main" val="0"/>
              </a:ext>
            </a:extLst>
          </a:blip>
          <a:srcRect b="50114"/>
          <a:stretch/>
        </p:blipFill>
        <p:spPr bwMode="auto">
          <a:xfrm>
            <a:off x="1066800" y="1077912"/>
            <a:ext cx="7086600"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TextBox 5"/>
          <p:cNvSpPr txBox="1">
            <a:spLocks noChangeArrowheads="1"/>
          </p:cNvSpPr>
          <p:nvPr/>
        </p:nvSpPr>
        <p:spPr bwMode="auto">
          <a:xfrm>
            <a:off x="6414372" y="609600"/>
            <a:ext cx="16369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a:t>‘Superior  arcuate’</a:t>
            </a:r>
          </a:p>
        </p:txBody>
      </p:sp>
      <p:sp>
        <p:nvSpPr>
          <p:cNvPr id="92175" name="TextBox 20"/>
          <p:cNvSpPr txBox="1">
            <a:spLocks noChangeArrowheads="1"/>
          </p:cNvSpPr>
          <p:nvPr/>
        </p:nvSpPr>
        <p:spPr bwMode="auto">
          <a:xfrm>
            <a:off x="3749490" y="685800"/>
            <a:ext cx="18069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t>‘Superior nasal step’</a:t>
            </a:r>
          </a:p>
        </p:txBody>
      </p:sp>
      <p:cxnSp>
        <p:nvCxnSpPr>
          <p:cNvPr id="22" name="Straight Arrow Connector 21"/>
          <p:cNvCxnSpPr>
            <a:stCxn id="92175" idx="2"/>
          </p:cNvCxnSpPr>
          <p:nvPr/>
        </p:nvCxnSpPr>
        <p:spPr>
          <a:xfrm>
            <a:off x="4652943" y="993577"/>
            <a:ext cx="446107" cy="7590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2165" idx="2"/>
          </p:cNvCxnSpPr>
          <p:nvPr/>
        </p:nvCxnSpPr>
        <p:spPr>
          <a:xfrm flipH="1">
            <a:off x="7162804" y="917377"/>
            <a:ext cx="70062" cy="7590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3"/>
          <p:cNvPicPr>
            <a:picLocks noChangeAspect="1"/>
          </p:cNvPicPr>
          <p:nvPr/>
        </p:nvPicPr>
        <p:blipFill rotWithShape="1">
          <a:blip r:embed="rId2">
            <a:extLst>
              <a:ext uri="{28A0092B-C50C-407E-A947-70E740481C1C}">
                <a14:useLocalDpi xmlns:a14="http://schemas.microsoft.com/office/drawing/2010/main" val="0"/>
              </a:ext>
            </a:extLst>
          </a:blip>
          <a:srcRect t="51452"/>
          <a:stretch/>
        </p:blipFill>
        <p:spPr bwMode="auto">
          <a:xfrm>
            <a:off x="1066800" y="3872110"/>
            <a:ext cx="7086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6"/>
          <p:cNvSpPr txBox="1">
            <a:spLocks noChangeArrowheads="1"/>
          </p:cNvSpPr>
          <p:nvPr/>
        </p:nvSpPr>
        <p:spPr bwMode="auto">
          <a:xfrm>
            <a:off x="1066800" y="6474023"/>
            <a:ext cx="21355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t>‘Early inferior nasal step’</a:t>
            </a:r>
          </a:p>
        </p:txBody>
      </p:sp>
      <p:sp>
        <p:nvSpPr>
          <p:cNvPr id="24" name="TextBox 7"/>
          <p:cNvSpPr txBox="1">
            <a:spLocks noChangeArrowheads="1"/>
          </p:cNvSpPr>
          <p:nvPr/>
        </p:nvSpPr>
        <p:spPr bwMode="auto">
          <a:xfrm>
            <a:off x="5543331" y="6080421"/>
            <a:ext cx="14670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t>‘Inferior arcuate’</a:t>
            </a:r>
          </a:p>
        </p:txBody>
      </p:sp>
      <p:sp>
        <p:nvSpPr>
          <p:cNvPr id="25" name="TextBox 8"/>
          <p:cNvSpPr txBox="1">
            <a:spLocks noChangeArrowheads="1"/>
          </p:cNvSpPr>
          <p:nvPr/>
        </p:nvSpPr>
        <p:spPr bwMode="auto">
          <a:xfrm>
            <a:off x="3750465" y="3653038"/>
            <a:ext cx="16289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t>‘Altitudinal  defect’</a:t>
            </a:r>
          </a:p>
        </p:txBody>
      </p:sp>
      <p:sp>
        <p:nvSpPr>
          <p:cNvPr id="27" name="TextBox 11"/>
          <p:cNvSpPr txBox="1">
            <a:spLocks noChangeArrowheads="1"/>
          </p:cNvSpPr>
          <p:nvPr/>
        </p:nvSpPr>
        <p:spPr bwMode="auto">
          <a:xfrm>
            <a:off x="3581400" y="6462910"/>
            <a:ext cx="16866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t>‘Inferior nasal step’</a:t>
            </a:r>
          </a:p>
        </p:txBody>
      </p:sp>
      <p:cxnSp>
        <p:nvCxnSpPr>
          <p:cNvPr id="28" name="Straight Arrow Connector 27"/>
          <p:cNvCxnSpPr>
            <a:cxnSpLocks/>
            <a:stCxn id="27" idx="0"/>
          </p:cNvCxnSpPr>
          <p:nvPr/>
        </p:nvCxnSpPr>
        <p:spPr>
          <a:xfrm flipV="1">
            <a:off x="4424740" y="5243710"/>
            <a:ext cx="841347" cy="1219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a:stCxn id="21" idx="0"/>
          </p:cNvCxnSpPr>
          <p:nvPr/>
        </p:nvCxnSpPr>
        <p:spPr>
          <a:xfrm flipV="1">
            <a:off x="2134561" y="5243710"/>
            <a:ext cx="814323" cy="12303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p:cNvCxnSpPr>
          <p:nvPr/>
        </p:nvCxnSpPr>
        <p:spPr>
          <a:xfrm flipV="1">
            <a:off x="6193121" y="5686821"/>
            <a:ext cx="181920" cy="4091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8"/>
          <p:cNvSpPr txBox="1">
            <a:spLocks noChangeArrowheads="1"/>
          </p:cNvSpPr>
          <p:nvPr/>
        </p:nvSpPr>
        <p:spPr bwMode="auto">
          <a:xfrm>
            <a:off x="0" y="3541691"/>
            <a:ext cx="2133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t>‘Advanced arcuate’</a:t>
            </a:r>
          </a:p>
        </p:txBody>
      </p:sp>
      <p:cxnSp>
        <p:nvCxnSpPr>
          <p:cNvPr id="31" name="Straight Arrow Connector 30"/>
          <p:cNvCxnSpPr>
            <a:stCxn id="19" idx="2"/>
          </p:cNvCxnSpPr>
          <p:nvPr/>
        </p:nvCxnSpPr>
        <p:spPr>
          <a:xfrm>
            <a:off x="1066800" y="3849468"/>
            <a:ext cx="304800" cy="32744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6"/>
          <p:cNvSpPr txBox="1">
            <a:spLocks noChangeArrowheads="1"/>
          </p:cNvSpPr>
          <p:nvPr/>
        </p:nvSpPr>
        <p:spPr bwMode="auto">
          <a:xfrm>
            <a:off x="6869900" y="2930722"/>
            <a:ext cx="22048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t>‘Early </a:t>
            </a:r>
            <a:r>
              <a:rPr lang="en-US" sz="1400" b="1" dirty="0"/>
              <a:t>inferior</a:t>
            </a:r>
            <a:r>
              <a:rPr lang="en-US" sz="1400" dirty="0"/>
              <a:t> nasal step’</a:t>
            </a:r>
          </a:p>
        </p:txBody>
      </p:sp>
      <p:cxnSp>
        <p:nvCxnSpPr>
          <p:cNvPr id="33" name="Straight Arrow Connector 32"/>
          <p:cNvCxnSpPr>
            <a:cxnSpLocks/>
          </p:cNvCxnSpPr>
          <p:nvPr/>
        </p:nvCxnSpPr>
        <p:spPr>
          <a:xfrm flipV="1">
            <a:off x="7696200" y="2667000"/>
            <a:ext cx="118658" cy="3048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337E5AF-54C6-4D4B-902C-857644DFED4A}"/>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35" name="TextBox 1">
            <a:extLst>
              <a:ext uri="{FF2B5EF4-FFF2-40B4-BE49-F238E27FC236}">
                <a16:creationId xmlns:a16="http://schemas.microsoft.com/office/drawing/2014/main" id="{DE91CF9D-E6F6-4ED8-A88F-68C2DDAAE0A5}"/>
              </a:ext>
            </a:extLst>
          </p:cNvPr>
          <p:cNvSpPr txBox="1">
            <a:spLocks noChangeArrowheads="1"/>
          </p:cNvSpPr>
          <p:nvPr/>
        </p:nvSpPr>
        <p:spPr bwMode="auto">
          <a:xfrm>
            <a:off x="1020868" y="723310"/>
            <a:ext cx="22349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‘Early superior nasal step’</a:t>
            </a:r>
          </a:p>
        </p:txBody>
      </p:sp>
      <p:cxnSp>
        <p:nvCxnSpPr>
          <p:cNvPr id="36" name="Straight Arrow Connector 35">
            <a:extLst>
              <a:ext uri="{FF2B5EF4-FFF2-40B4-BE49-F238E27FC236}">
                <a16:creationId xmlns:a16="http://schemas.microsoft.com/office/drawing/2014/main" id="{EF010F56-E3A2-4DB1-83A7-2FC50F8C610D}"/>
              </a:ext>
            </a:extLst>
          </p:cNvPr>
          <p:cNvCxnSpPr>
            <a:cxnSpLocks/>
            <a:stCxn id="35" idx="2"/>
          </p:cNvCxnSpPr>
          <p:nvPr/>
        </p:nvCxnSpPr>
        <p:spPr>
          <a:xfrm>
            <a:off x="2138322" y="1031087"/>
            <a:ext cx="985878" cy="11025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8">
            <a:extLst>
              <a:ext uri="{FF2B5EF4-FFF2-40B4-BE49-F238E27FC236}">
                <a16:creationId xmlns:a16="http://schemas.microsoft.com/office/drawing/2014/main" id="{1798A796-827A-4E9C-89EC-A059185BCB6A}"/>
              </a:ext>
            </a:extLst>
          </p:cNvPr>
          <p:cNvSpPr txBox="1">
            <a:spLocks noChangeArrowheads="1"/>
          </p:cNvSpPr>
          <p:nvPr/>
        </p:nvSpPr>
        <p:spPr bwMode="auto">
          <a:xfrm>
            <a:off x="6193121" y="3654687"/>
            <a:ext cx="15792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t>‘Altitudinal defect’</a:t>
            </a:r>
          </a:p>
        </p:txBody>
      </p:sp>
      <p:sp>
        <p:nvSpPr>
          <p:cNvPr id="26" name="Rectangle 25">
            <a:extLst>
              <a:ext uri="{FF2B5EF4-FFF2-40B4-BE49-F238E27FC236}">
                <a16:creationId xmlns:a16="http://schemas.microsoft.com/office/drawing/2014/main" id="{007A3496-B1AF-4326-8EFA-FA3DEBDBE11F}"/>
              </a:ext>
            </a:extLst>
          </p:cNvPr>
          <p:cNvSpPr/>
          <p:nvPr/>
        </p:nvSpPr>
        <p:spPr>
          <a:xfrm>
            <a:off x="8123132" y="959582"/>
            <a:ext cx="868468" cy="4882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7D46C79-289C-41F3-AEFA-1CE38502DF3F}"/>
              </a:ext>
            </a:extLst>
          </p:cNvPr>
          <p:cNvSpPr txBox="1"/>
          <p:nvPr/>
        </p:nvSpPr>
        <p:spPr>
          <a:xfrm>
            <a:off x="7078660" y="5181600"/>
            <a:ext cx="2065340" cy="1569660"/>
          </a:xfrm>
          <a:prstGeom prst="rect">
            <a:avLst/>
          </a:prstGeom>
          <a:noFill/>
        </p:spPr>
        <p:txBody>
          <a:bodyPr wrap="square" rtlCol="0">
            <a:spAutoFit/>
          </a:bodyPr>
          <a:lstStyle/>
          <a:p>
            <a:pPr algn="r"/>
            <a:r>
              <a:rPr lang="en-US" sz="1600" dirty="0">
                <a:solidFill>
                  <a:srgbClr val="0000FF"/>
                </a:solidFill>
              </a:rPr>
              <a:t>The inferior</a:t>
            </a:r>
          </a:p>
          <a:p>
            <a:pPr algn="r"/>
            <a:r>
              <a:rPr lang="en-US" sz="1600" dirty="0">
                <a:solidFill>
                  <a:srgbClr val="0000FF"/>
                </a:solidFill>
              </a:rPr>
              <a:t>     step is now an arc, and appears</a:t>
            </a:r>
          </a:p>
          <a:p>
            <a:pPr algn="r"/>
            <a:r>
              <a:rPr lang="en-US" sz="1600" dirty="0">
                <a:solidFill>
                  <a:srgbClr val="0000FF"/>
                </a:solidFill>
              </a:rPr>
              <a:t> destined to become altitudinal, resulting in blindness.</a:t>
            </a:r>
          </a:p>
        </p:txBody>
      </p:sp>
    </p:spTree>
    <p:extLst>
      <p:ext uri="{BB962C8B-B14F-4D97-AF65-F5344CB8AC3E}">
        <p14:creationId xmlns:p14="http://schemas.microsoft.com/office/powerpoint/2010/main" val="206568063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4670" y="1219200"/>
            <a:ext cx="6594659" cy="3566866"/>
          </a:xfrm>
          <a:prstGeom prst="rect">
            <a:avLst/>
          </a:prstGeom>
        </p:spPr>
      </p:pic>
      <p:sp>
        <p:nvSpPr>
          <p:cNvPr id="4" name="TextBox 1"/>
          <p:cNvSpPr txBox="1"/>
          <p:nvPr/>
        </p:nvSpPr>
        <p:spPr>
          <a:xfrm>
            <a:off x="2392433" y="4796005"/>
            <a:ext cx="4359142"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t>A note on the </a:t>
            </a:r>
            <a:r>
              <a:rPr lang="en-US" sz="2000" i="1" dirty="0"/>
              <a:t>‘Glaucoma Continuum’</a:t>
            </a:r>
          </a:p>
        </p:txBody>
      </p:sp>
      <p:sp>
        <p:nvSpPr>
          <p:cNvPr id="5" name="TextBox 4">
            <a:extLst>
              <a:ext uri="{FF2B5EF4-FFF2-40B4-BE49-F238E27FC236}">
                <a16:creationId xmlns:a16="http://schemas.microsoft.com/office/drawing/2014/main" id="{1D74DA4D-5023-4FAD-B5C6-1174B896B6AB}"/>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2" name="TextBox 1">
            <a:extLst>
              <a:ext uri="{FF2B5EF4-FFF2-40B4-BE49-F238E27FC236}">
                <a16:creationId xmlns:a16="http://schemas.microsoft.com/office/drawing/2014/main" id="{16ECE998-BD71-4E73-AE4E-7DE1E2D9337D}"/>
              </a:ext>
            </a:extLst>
          </p:cNvPr>
          <p:cNvSpPr txBox="1"/>
          <p:nvPr/>
        </p:nvSpPr>
        <p:spPr>
          <a:xfrm>
            <a:off x="647699" y="5377623"/>
            <a:ext cx="7848600" cy="830997"/>
          </a:xfrm>
          <a:prstGeom prst="rect">
            <a:avLst/>
          </a:prstGeom>
          <a:noFill/>
        </p:spPr>
        <p:txBody>
          <a:bodyPr wrap="square" rtlCol="0">
            <a:spAutoFit/>
          </a:bodyPr>
          <a:lstStyle/>
          <a:p>
            <a:r>
              <a:rPr lang="en-US" sz="1600" dirty="0"/>
              <a:t>Glaucoma is a progressive condition, passing from undetectable early disease to asymptomatic-but-detectable (via RNFL imaging) disease to functional (</a:t>
            </a:r>
            <a:r>
              <a:rPr lang="en-US" sz="1600" dirty="0" err="1"/>
              <a:t>ie</a:t>
            </a:r>
            <a:r>
              <a:rPr lang="en-US" sz="1600" dirty="0"/>
              <a:t>, marked by VF loss) disease, the last stage of which is severe vision loss and blindness. </a:t>
            </a:r>
          </a:p>
        </p:txBody>
      </p:sp>
      <p:sp>
        <p:nvSpPr>
          <p:cNvPr id="6" name="TextBox 5">
            <a:extLst>
              <a:ext uri="{FF2B5EF4-FFF2-40B4-BE49-F238E27FC236}">
                <a16:creationId xmlns:a16="http://schemas.microsoft.com/office/drawing/2014/main" id="{EF071A64-F85E-884F-1ABA-5D839EAB0D9B}"/>
              </a:ext>
            </a:extLst>
          </p:cNvPr>
          <p:cNvSpPr txBox="1"/>
          <p:nvPr/>
        </p:nvSpPr>
        <p:spPr>
          <a:xfrm>
            <a:off x="3303104" y="6379972"/>
            <a:ext cx="2544286" cy="276999"/>
          </a:xfrm>
          <a:prstGeom prst="rect">
            <a:avLst/>
          </a:prstGeom>
          <a:noFill/>
        </p:spPr>
        <p:txBody>
          <a:bodyPr wrap="none" rtlCol="0">
            <a:spAutoFit/>
          </a:bodyPr>
          <a:lstStyle/>
          <a:p>
            <a:pPr algn="ctr"/>
            <a:r>
              <a:rPr lang="en-US" sz="1200" i="1" dirty="0"/>
              <a:t>No question—proceed when ready</a:t>
            </a:r>
          </a:p>
        </p:txBody>
      </p:sp>
    </p:spTree>
    <p:extLst>
      <p:ext uri="{BB962C8B-B14F-4D97-AF65-F5344CB8AC3E}">
        <p14:creationId xmlns:p14="http://schemas.microsoft.com/office/powerpoint/2010/main" val="399374918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951479-0069-4A4F-B50E-166B35275711}"/>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65592" b="50114"/>
          <a:stretch/>
        </p:blipFill>
        <p:spPr bwMode="auto">
          <a:xfrm>
            <a:off x="762000" y="1306512"/>
            <a:ext cx="2438400"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a:spLocks noChangeArrowheads="1"/>
          </p:cNvSpPr>
          <p:nvPr/>
        </p:nvSpPr>
        <p:spPr bwMode="auto">
          <a:xfrm>
            <a:off x="1066800" y="838200"/>
            <a:ext cx="19287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‘Early nasal step’</a:t>
            </a:r>
          </a:p>
        </p:txBody>
      </p:sp>
      <p:cxnSp>
        <p:nvCxnSpPr>
          <p:cNvPr id="6" name="Straight Arrow Connector 5"/>
          <p:cNvCxnSpPr>
            <a:stCxn id="5" idx="2"/>
          </p:cNvCxnSpPr>
          <p:nvPr/>
        </p:nvCxnSpPr>
        <p:spPr>
          <a:xfrm>
            <a:off x="2031167" y="1207532"/>
            <a:ext cx="846971" cy="1154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C9B73F9-1003-4347-8694-69E5859B50A8}"/>
              </a:ext>
            </a:extLst>
          </p:cNvPr>
          <p:cNvSpPr txBox="1"/>
          <p:nvPr/>
        </p:nvSpPr>
        <p:spPr>
          <a:xfrm>
            <a:off x="1066800" y="4696361"/>
            <a:ext cx="6991350" cy="584775"/>
          </a:xfrm>
          <a:prstGeom prst="rect">
            <a:avLst/>
          </a:prstGeom>
          <a:noFill/>
        </p:spPr>
        <p:txBody>
          <a:bodyPr wrap="square" rtlCol="0">
            <a:spAutoFit/>
          </a:bodyPr>
          <a:lstStyle/>
          <a:p>
            <a:r>
              <a:rPr lang="en-US" sz="1600" i="1" u="sng" dirty="0"/>
              <a:t>In this regard, a word on the notion of ‘early’ glaucoma</a:t>
            </a:r>
            <a:r>
              <a:rPr lang="en-US" sz="1600" dirty="0"/>
              <a:t>. We previously described the above VF defect as an ‘early’ nasal step. </a:t>
            </a:r>
            <a:endParaRPr lang="en-US" sz="1600" i="1" dirty="0">
              <a:solidFill>
                <a:srgbClr val="0000FF"/>
              </a:solidFill>
            </a:endParaRPr>
          </a:p>
        </p:txBody>
      </p:sp>
      <p:sp>
        <p:nvSpPr>
          <p:cNvPr id="2" name="TextBox 1">
            <a:extLst>
              <a:ext uri="{FF2B5EF4-FFF2-40B4-BE49-F238E27FC236}">
                <a16:creationId xmlns:a16="http://schemas.microsoft.com/office/drawing/2014/main" id="{4F481245-9AFE-A83D-A280-159FE326AE0C}"/>
              </a:ext>
            </a:extLst>
          </p:cNvPr>
          <p:cNvSpPr txBox="1"/>
          <p:nvPr/>
        </p:nvSpPr>
        <p:spPr>
          <a:xfrm>
            <a:off x="3303104" y="6379972"/>
            <a:ext cx="2544286" cy="276999"/>
          </a:xfrm>
          <a:prstGeom prst="rect">
            <a:avLst/>
          </a:prstGeom>
          <a:noFill/>
        </p:spPr>
        <p:txBody>
          <a:bodyPr wrap="none" rtlCol="0">
            <a:spAutoFit/>
          </a:bodyPr>
          <a:lstStyle/>
          <a:p>
            <a:pPr algn="ctr"/>
            <a:r>
              <a:rPr lang="en-US" sz="1200" i="1" dirty="0"/>
              <a:t>No question—proceed when ready</a:t>
            </a:r>
          </a:p>
        </p:txBody>
      </p:sp>
    </p:spTree>
    <p:extLst>
      <p:ext uri="{BB962C8B-B14F-4D97-AF65-F5344CB8AC3E}">
        <p14:creationId xmlns:p14="http://schemas.microsoft.com/office/powerpoint/2010/main" val="362440072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951479-0069-4A4F-B50E-166B35275711}"/>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65592" b="50114"/>
          <a:stretch/>
        </p:blipFill>
        <p:spPr bwMode="auto">
          <a:xfrm>
            <a:off x="762000" y="1306512"/>
            <a:ext cx="2438400"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a:spLocks noChangeArrowheads="1"/>
          </p:cNvSpPr>
          <p:nvPr/>
        </p:nvSpPr>
        <p:spPr bwMode="auto">
          <a:xfrm>
            <a:off x="1066800" y="838200"/>
            <a:ext cx="19287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‘Early nasal step’</a:t>
            </a:r>
          </a:p>
        </p:txBody>
      </p:sp>
      <p:cxnSp>
        <p:nvCxnSpPr>
          <p:cNvPr id="6" name="Straight Arrow Connector 5"/>
          <p:cNvCxnSpPr>
            <a:stCxn id="5" idx="2"/>
          </p:cNvCxnSpPr>
          <p:nvPr/>
        </p:nvCxnSpPr>
        <p:spPr>
          <a:xfrm>
            <a:off x="2031167" y="1207532"/>
            <a:ext cx="846971" cy="1154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1059309"/>
            <a:ext cx="5071809" cy="2743200"/>
          </a:xfrm>
          <a:prstGeom prst="rect">
            <a:avLst/>
          </a:prstGeom>
        </p:spPr>
      </p:pic>
      <p:sp>
        <p:nvSpPr>
          <p:cNvPr id="2" name="Right Arrow 1"/>
          <p:cNvSpPr/>
          <p:nvPr/>
        </p:nvSpPr>
        <p:spPr>
          <a:xfrm rot="19287242">
            <a:off x="6155427" y="2697282"/>
            <a:ext cx="1031729" cy="37986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A4D5660-9EFA-4310-A7BD-6B5E1137F2BF}"/>
              </a:ext>
            </a:extLst>
          </p:cNvPr>
          <p:cNvSpPr txBox="1"/>
          <p:nvPr/>
        </p:nvSpPr>
        <p:spPr>
          <a:xfrm>
            <a:off x="1066800" y="4696361"/>
            <a:ext cx="6991350" cy="1323439"/>
          </a:xfrm>
          <a:prstGeom prst="rect">
            <a:avLst/>
          </a:prstGeom>
          <a:noFill/>
        </p:spPr>
        <p:txBody>
          <a:bodyPr wrap="square" rtlCol="0">
            <a:spAutoFit/>
          </a:bodyPr>
          <a:lstStyle/>
          <a:p>
            <a:r>
              <a:rPr lang="en-US" sz="1600" i="1" u="sng" dirty="0"/>
              <a:t>In this regard, a word on the notion of ‘early’ glaucoma</a:t>
            </a:r>
            <a:r>
              <a:rPr lang="en-US" sz="1600" dirty="0"/>
              <a:t>. We previously described the above VF defect as an ‘early’ nasal step. </a:t>
            </a:r>
            <a:r>
              <a:rPr lang="en-US" sz="1600" dirty="0">
                <a:solidFill>
                  <a:srgbClr val="0000FF"/>
                </a:solidFill>
              </a:rPr>
              <a:t>But take note of the point along the glaucoma continuum at which such a VF defect occurs—clearly, it doesn’t qualify as ‘early’ disease with respect to the continuum. </a:t>
            </a:r>
            <a:r>
              <a:rPr lang="en-US" sz="1600" i="1" dirty="0">
                <a:solidFill>
                  <a:srgbClr val="0000FF"/>
                </a:solidFill>
              </a:rPr>
              <a:t>Don’t mistake early VF changes for early disease!</a:t>
            </a:r>
          </a:p>
        </p:txBody>
      </p:sp>
      <p:sp>
        <p:nvSpPr>
          <p:cNvPr id="9" name="TextBox 8">
            <a:extLst>
              <a:ext uri="{FF2B5EF4-FFF2-40B4-BE49-F238E27FC236}">
                <a16:creationId xmlns:a16="http://schemas.microsoft.com/office/drawing/2014/main" id="{3CF3C8AA-DD1D-391E-0F83-312CE573A463}"/>
              </a:ext>
            </a:extLst>
          </p:cNvPr>
          <p:cNvSpPr txBox="1"/>
          <p:nvPr/>
        </p:nvSpPr>
        <p:spPr>
          <a:xfrm>
            <a:off x="3303104" y="6379972"/>
            <a:ext cx="2544286" cy="276999"/>
          </a:xfrm>
          <a:prstGeom prst="rect">
            <a:avLst/>
          </a:prstGeom>
          <a:noFill/>
        </p:spPr>
        <p:txBody>
          <a:bodyPr wrap="none" rtlCol="0">
            <a:spAutoFit/>
          </a:bodyPr>
          <a:lstStyle/>
          <a:p>
            <a:pPr algn="ctr"/>
            <a:r>
              <a:rPr lang="en-US" sz="1200" i="1" dirty="0"/>
              <a:t>No question—proceed when ready</a:t>
            </a:r>
          </a:p>
        </p:txBody>
      </p:sp>
    </p:spTree>
    <p:extLst>
      <p:ext uri="{BB962C8B-B14F-4D97-AF65-F5344CB8AC3E}">
        <p14:creationId xmlns:p14="http://schemas.microsoft.com/office/powerpoint/2010/main" val="422738368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3F86F05-F2C4-4CCB-BB9F-E874B8EBD74C}"/>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5" name="TextBox 4">
            <a:extLst>
              <a:ext uri="{FF2B5EF4-FFF2-40B4-BE49-F238E27FC236}">
                <a16:creationId xmlns:a16="http://schemas.microsoft.com/office/drawing/2014/main" id="{095DD6A7-D7BB-4567-BFCD-526D1C60A74C}"/>
              </a:ext>
            </a:extLst>
          </p:cNvPr>
          <p:cNvSpPr txBox="1"/>
          <p:nvPr/>
        </p:nvSpPr>
        <p:spPr>
          <a:xfrm>
            <a:off x="685800" y="3013501"/>
            <a:ext cx="7772400" cy="830997"/>
          </a:xfrm>
          <a:prstGeom prst="rect">
            <a:avLst/>
          </a:prstGeom>
          <a:noFill/>
        </p:spPr>
        <p:txBody>
          <a:bodyPr wrap="square" rtlCol="0">
            <a:spAutoFit/>
          </a:bodyPr>
          <a:lstStyle/>
          <a:p>
            <a:pPr algn="ctr"/>
            <a:r>
              <a:rPr lang="en-US" sz="2400" i="1" dirty="0">
                <a:effectLst>
                  <a:outerShdw blurRad="38100" dist="38100" dir="2700000" algn="tl">
                    <a:srgbClr val="000000">
                      <a:alpha val="43137"/>
                    </a:srgbClr>
                  </a:outerShdw>
                </a:effectLst>
              </a:rPr>
              <a:t>Finally, let’s look briefly at how one should think through the new glaucoma case sitting in your exam chair</a:t>
            </a:r>
          </a:p>
        </p:txBody>
      </p:sp>
    </p:spTree>
    <p:extLst>
      <p:ext uri="{BB962C8B-B14F-4D97-AF65-F5344CB8AC3E}">
        <p14:creationId xmlns:p14="http://schemas.microsoft.com/office/powerpoint/2010/main" val="229297998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a:extLst>
              <a:ext uri="{FF2B5EF4-FFF2-40B4-BE49-F238E27FC236}">
                <a16:creationId xmlns:a16="http://schemas.microsoft.com/office/drawing/2014/main" id="{E27070FE-91AD-475D-BEA3-19B392A561B4}"/>
              </a:ext>
            </a:extLst>
          </p:cNvPr>
          <p:cNvSpPr txBox="1">
            <a:spLocks noChangeArrowheads="1"/>
          </p:cNvSpPr>
          <p:nvPr/>
        </p:nvSpPr>
        <p:spPr bwMode="auto">
          <a:xfrm>
            <a:off x="3304415" y="788987"/>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a:t>Glaucoma</a:t>
            </a:r>
          </a:p>
        </p:txBody>
      </p:sp>
      <p:sp>
        <p:nvSpPr>
          <p:cNvPr id="11" name="Line 6">
            <a:extLst>
              <a:ext uri="{FF2B5EF4-FFF2-40B4-BE49-F238E27FC236}">
                <a16:creationId xmlns:a16="http://schemas.microsoft.com/office/drawing/2014/main" id="{FFE2B5F3-BAF5-4226-910C-424244B02CAA}"/>
              </a:ext>
            </a:extLst>
          </p:cNvPr>
          <p:cNvSpPr>
            <a:spLocks noChangeShapeType="1"/>
          </p:cNvSpPr>
          <p:nvPr/>
        </p:nvSpPr>
        <p:spPr bwMode="auto">
          <a:xfrm flipH="1">
            <a:off x="1989965" y="1447800"/>
            <a:ext cx="2481263" cy="3698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7">
            <a:extLst>
              <a:ext uri="{FF2B5EF4-FFF2-40B4-BE49-F238E27FC236}">
                <a16:creationId xmlns:a16="http://schemas.microsoft.com/office/drawing/2014/main" id="{5D67AD97-052A-43B7-AD37-A3CA2378B541}"/>
              </a:ext>
            </a:extLst>
          </p:cNvPr>
          <p:cNvSpPr>
            <a:spLocks noChangeShapeType="1"/>
          </p:cNvSpPr>
          <p:nvPr/>
        </p:nvSpPr>
        <p:spPr bwMode="auto">
          <a:xfrm>
            <a:off x="4471228" y="1447800"/>
            <a:ext cx="2438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TextBox 8">
            <a:extLst>
              <a:ext uri="{FF2B5EF4-FFF2-40B4-BE49-F238E27FC236}">
                <a16:creationId xmlns:a16="http://schemas.microsoft.com/office/drawing/2014/main" id="{4DACB966-BE3F-4DE4-878A-92396D447501}"/>
              </a:ext>
            </a:extLst>
          </p:cNvPr>
          <p:cNvSpPr txBox="1">
            <a:spLocks noChangeArrowheads="1"/>
          </p:cNvSpPr>
          <p:nvPr/>
        </p:nvSpPr>
        <p:spPr bwMode="auto">
          <a:xfrm>
            <a:off x="4275965" y="1550987"/>
            <a:ext cx="466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b="1" i="1"/>
              <a:t>?</a:t>
            </a:r>
          </a:p>
        </p:txBody>
      </p:sp>
      <p:sp>
        <p:nvSpPr>
          <p:cNvPr id="9" name="Rectangle 2">
            <a:extLst>
              <a:ext uri="{FF2B5EF4-FFF2-40B4-BE49-F238E27FC236}">
                <a16:creationId xmlns:a16="http://schemas.microsoft.com/office/drawing/2014/main" id="{F5A0E550-5824-4A15-9672-8F0C57C0E555}"/>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t>
            </a:r>
          </a:p>
        </p:txBody>
      </p:sp>
      <p:sp>
        <p:nvSpPr>
          <p:cNvPr id="10" name="TextBox 9">
            <a:extLst>
              <a:ext uri="{FF2B5EF4-FFF2-40B4-BE49-F238E27FC236}">
                <a16:creationId xmlns:a16="http://schemas.microsoft.com/office/drawing/2014/main" id="{5978018B-D1BE-49AA-A35F-0212975D8F81}"/>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14" name="TextBox 7">
            <a:extLst>
              <a:ext uri="{FF2B5EF4-FFF2-40B4-BE49-F238E27FC236}">
                <a16:creationId xmlns:a16="http://schemas.microsoft.com/office/drawing/2014/main" id="{187D685C-5E2E-4C5D-A03B-88D1B140296D}"/>
              </a:ext>
            </a:extLst>
          </p:cNvPr>
          <p:cNvSpPr txBox="1">
            <a:spLocks noChangeArrowheads="1"/>
          </p:cNvSpPr>
          <p:nvPr/>
        </p:nvSpPr>
        <p:spPr bwMode="auto">
          <a:xfrm>
            <a:off x="1861321" y="3048000"/>
            <a:ext cx="52245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rgbClr val="0000FF"/>
                </a:solidFill>
              </a:rPr>
              <a:t>The first thought you should have when</a:t>
            </a:r>
          </a:p>
          <a:p>
            <a:pPr algn="ctr" eaLnBrk="1" hangingPunct="1">
              <a:spcBef>
                <a:spcPct val="0"/>
              </a:spcBef>
              <a:buClrTx/>
              <a:buSzTx/>
              <a:buFontTx/>
              <a:buNone/>
            </a:pPr>
            <a:r>
              <a:rPr lang="en-US" altLang="en-US" sz="1800" dirty="0">
                <a:solidFill>
                  <a:srgbClr val="0000FF"/>
                </a:solidFill>
              </a:rPr>
              <a:t>encountering a </a:t>
            </a:r>
            <a:r>
              <a:rPr lang="en-US" altLang="en-US" sz="1800" dirty="0" err="1">
                <a:solidFill>
                  <a:srgbClr val="0000FF"/>
                </a:solidFill>
              </a:rPr>
              <a:t>pt</a:t>
            </a:r>
            <a:r>
              <a:rPr lang="en-US" altLang="en-US" sz="1800" dirty="0">
                <a:solidFill>
                  <a:srgbClr val="0000FF"/>
                </a:solidFill>
              </a:rPr>
              <a:t> you suspect has glaucoma is…</a:t>
            </a:r>
          </a:p>
        </p:txBody>
      </p:sp>
    </p:spTree>
    <p:extLst>
      <p:ext uri="{BB962C8B-B14F-4D97-AF65-F5344CB8AC3E}">
        <p14:creationId xmlns:p14="http://schemas.microsoft.com/office/powerpoint/2010/main" val="3949941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1" name="Text Box 4"/>
          <p:cNvSpPr txBox="1">
            <a:spLocks noChangeArrowheads="1"/>
          </p:cNvSpPr>
          <p:nvPr/>
        </p:nvSpPr>
        <p:spPr bwMode="auto">
          <a:xfrm>
            <a:off x="762000" y="2643188"/>
            <a:ext cx="969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solidFill>
                  <a:schemeClr val="bg1">
                    <a:lumMod val="75000"/>
                  </a:schemeClr>
                </a:solidFill>
              </a:rPr>
              <a:t>IOP =</a:t>
            </a:r>
          </a:p>
        </p:txBody>
      </p:sp>
      <p:sp>
        <p:nvSpPr>
          <p:cNvPr id="10252" name="Text Box 5"/>
          <p:cNvSpPr txBox="1">
            <a:spLocks noChangeArrowheads="1"/>
          </p:cNvSpPr>
          <p:nvPr/>
        </p:nvSpPr>
        <p:spPr bwMode="auto">
          <a:xfrm>
            <a:off x="1652588" y="2484438"/>
            <a:ext cx="42656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dirty="0">
                <a:solidFill>
                  <a:schemeClr val="bg1">
                    <a:lumMod val="75000"/>
                  </a:schemeClr>
                </a:solidFill>
              </a:rPr>
              <a:t>Aqueous Formation Rate (</a:t>
            </a:r>
            <a:r>
              <a:rPr lang="en-US" altLang="en-US" sz="2000" b="1" dirty="0">
                <a:solidFill>
                  <a:schemeClr val="bg1">
                    <a:lumMod val="75000"/>
                  </a:schemeClr>
                </a:solidFill>
                <a:latin typeface="Symbol" panose="05050102010706020507" pitchFamily="18" charset="2"/>
              </a:rPr>
              <a:t>m</a:t>
            </a:r>
            <a:r>
              <a:rPr lang="en-US" altLang="en-US" sz="2000" b="1" dirty="0">
                <a:solidFill>
                  <a:schemeClr val="bg1">
                    <a:lumMod val="75000"/>
                  </a:schemeClr>
                </a:solidFill>
              </a:rPr>
              <a:t>L/min)</a:t>
            </a:r>
          </a:p>
          <a:p>
            <a:pPr algn="ctr" eaLnBrk="1" hangingPunct="1">
              <a:lnSpc>
                <a:spcPct val="120000"/>
              </a:lnSpc>
              <a:spcBef>
                <a:spcPct val="0"/>
              </a:spcBef>
              <a:buClrTx/>
              <a:buSzTx/>
              <a:buFontTx/>
              <a:buNone/>
            </a:pPr>
            <a:r>
              <a:rPr lang="en-US" altLang="en-US" sz="2000" b="1" dirty="0">
                <a:solidFill>
                  <a:schemeClr val="bg1">
                    <a:lumMod val="75000"/>
                  </a:schemeClr>
                </a:solidFill>
              </a:rPr>
              <a:t>Outflow Facility (</a:t>
            </a:r>
            <a:r>
              <a:rPr lang="en-US" altLang="en-US" sz="2000" b="1" dirty="0">
                <a:solidFill>
                  <a:schemeClr val="bg1">
                    <a:lumMod val="75000"/>
                  </a:schemeClr>
                </a:solidFill>
                <a:latin typeface="Symbol" panose="05050102010706020507" pitchFamily="18" charset="2"/>
              </a:rPr>
              <a:t>m</a:t>
            </a:r>
            <a:r>
              <a:rPr lang="en-US" altLang="en-US" sz="2000" b="1" dirty="0">
                <a:solidFill>
                  <a:schemeClr val="bg1">
                    <a:lumMod val="75000"/>
                  </a:schemeClr>
                </a:solidFill>
              </a:rPr>
              <a:t>L/min/</a:t>
            </a:r>
            <a:r>
              <a:rPr lang="en-US" altLang="en-US" sz="2000" b="1" i="1" dirty="0">
                <a:solidFill>
                  <a:schemeClr val="bg1">
                    <a:lumMod val="75000"/>
                  </a:schemeClr>
                </a:solidFill>
              </a:rPr>
              <a:t>mmHg</a:t>
            </a:r>
            <a:r>
              <a:rPr lang="en-US" altLang="en-US" sz="2000" b="1" dirty="0">
                <a:solidFill>
                  <a:schemeClr val="bg1">
                    <a:lumMod val="75000"/>
                  </a:schemeClr>
                </a:solidFill>
              </a:rPr>
              <a:t>)</a:t>
            </a:r>
          </a:p>
        </p:txBody>
      </p:sp>
      <p:sp>
        <p:nvSpPr>
          <p:cNvPr id="10253" name="Text Box 6"/>
          <p:cNvSpPr txBox="1">
            <a:spLocks noChangeArrowheads="1"/>
          </p:cNvSpPr>
          <p:nvPr/>
        </p:nvSpPr>
        <p:spPr bwMode="auto">
          <a:xfrm>
            <a:off x="5802313" y="2643188"/>
            <a:ext cx="36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dirty="0">
                <a:solidFill>
                  <a:schemeClr val="bg1">
                    <a:lumMod val="75000"/>
                  </a:schemeClr>
                </a:solidFill>
              </a:rPr>
              <a:t>+</a:t>
            </a:r>
            <a:endParaRPr lang="en-US" altLang="en-US" sz="2000" dirty="0">
              <a:solidFill>
                <a:schemeClr val="bg1">
                  <a:lumMod val="75000"/>
                </a:schemeClr>
              </a:solidFill>
            </a:endParaRPr>
          </a:p>
        </p:txBody>
      </p:sp>
      <p:sp>
        <p:nvSpPr>
          <p:cNvPr id="10254" name="Text Box 7"/>
          <p:cNvSpPr txBox="1">
            <a:spLocks noChangeArrowheads="1"/>
          </p:cNvSpPr>
          <p:nvPr/>
        </p:nvSpPr>
        <p:spPr bwMode="auto">
          <a:xfrm>
            <a:off x="6032500" y="2544763"/>
            <a:ext cx="23717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dirty="0">
                <a:solidFill>
                  <a:schemeClr val="accent1"/>
                </a:solidFill>
              </a:rPr>
              <a:t>Episcleral Venous</a:t>
            </a:r>
          </a:p>
          <a:p>
            <a:pPr algn="ctr" eaLnBrk="1" hangingPunct="1">
              <a:lnSpc>
                <a:spcPct val="90000"/>
              </a:lnSpc>
              <a:spcBef>
                <a:spcPct val="0"/>
              </a:spcBef>
              <a:buClrTx/>
              <a:buSzTx/>
              <a:buFontTx/>
              <a:buNone/>
            </a:pPr>
            <a:r>
              <a:rPr lang="en-US" altLang="en-US" sz="2000" b="1" dirty="0">
                <a:solidFill>
                  <a:schemeClr val="accent1"/>
                </a:solidFill>
              </a:rPr>
              <a:t>Pressure </a:t>
            </a:r>
            <a:r>
              <a:rPr lang="en-US" altLang="en-US" sz="2000" b="1" dirty="0">
                <a:solidFill>
                  <a:schemeClr val="bg1">
                    <a:lumMod val="75000"/>
                  </a:schemeClr>
                </a:solidFill>
              </a:rPr>
              <a:t>(</a:t>
            </a:r>
            <a:r>
              <a:rPr lang="en-US" altLang="en-US" sz="2000" b="1" i="1" dirty="0">
                <a:solidFill>
                  <a:schemeClr val="bg1">
                    <a:lumMod val="75000"/>
                  </a:schemeClr>
                </a:solidFill>
              </a:rPr>
              <a:t>mmHg</a:t>
            </a:r>
            <a:r>
              <a:rPr lang="en-US" altLang="en-US" sz="2000" b="1" dirty="0">
                <a:solidFill>
                  <a:schemeClr val="bg1">
                    <a:lumMod val="75000"/>
                  </a:schemeClr>
                </a:solidFill>
              </a:rPr>
              <a:t>)</a:t>
            </a:r>
          </a:p>
        </p:txBody>
      </p:sp>
      <p:sp>
        <p:nvSpPr>
          <p:cNvPr id="10243" name="Text Box 8"/>
          <p:cNvSpPr txBox="1">
            <a:spLocks noChangeArrowheads="1"/>
          </p:cNvSpPr>
          <p:nvPr/>
        </p:nvSpPr>
        <p:spPr bwMode="auto">
          <a:xfrm>
            <a:off x="364333" y="1143000"/>
            <a:ext cx="8456609" cy="83099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a:solidFill>
                  <a:schemeClr val="bg1">
                    <a:lumMod val="65000"/>
                  </a:schemeClr>
                </a:solidFill>
              </a:rPr>
              <a:t>Fill in the IOP equation below. What is its eponymous name?</a:t>
            </a:r>
          </a:p>
          <a:p>
            <a:pPr algn="ctr" eaLnBrk="1" hangingPunct="1">
              <a:spcBef>
                <a:spcPct val="0"/>
              </a:spcBef>
              <a:buClrTx/>
              <a:buSzTx/>
              <a:buFontTx/>
              <a:buNone/>
            </a:pPr>
            <a:r>
              <a:rPr lang="en-US" altLang="en-US" sz="2400">
                <a:solidFill>
                  <a:schemeClr val="bg1">
                    <a:lumMod val="65000"/>
                  </a:schemeClr>
                </a:solidFill>
              </a:rPr>
              <a:t>The </a:t>
            </a:r>
            <a:r>
              <a:rPr lang="en-US" altLang="en-US" sz="2400" b="1">
                <a:solidFill>
                  <a:schemeClr val="bg1">
                    <a:lumMod val="65000"/>
                  </a:schemeClr>
                </a:solidFill>
              </a:rPr>
              <a:t>Goldmann equation</a:t>
            </a:r>
          </a:p>
        </p:txBody>
      </p:sp>
      <p:sp>
        <p:nvSpPr>
          <p:cNvPr id="10244" name="Line 9"/>
          <p:cNvSpPr>
            <a:spLocks noChangeShapeType="1"/>
          </p:cNvSpPr>
          <p:nvPr/>
        </p:nvSpPr>
        <p:spPr bwMode="auto">
          <a:xfrm>
            <a:off x="1752600" y="2932113"/>
            <a:ext cx="4038600" cy="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0245" name="Line 10"/>
          <p:cNvSpPr>
            <a:spLocks noChangeShapeType="1"/>
          </p:cNvSpPr>
          <p:nvPr/>
        </p:nvSpPr>
        <p:spPr bwMode="auto">
          <a:xfrm flipH="1">
            <a:off x="4876800" y="2627313"/>
            <a:ext cx="990600" cy="22860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0246" name="Line 11"/>
          <p:cNvSpPr>
            <a:spLocks noChangeShapeType="1"/>
          </p:cNvSpPr>
          <p:nvPr/>
        </p:nvSpPr>
        <p:spPr bwMode="auto">
          <a:xfrm flipH="1">
            <a:off x="3810000" y="3008313"/>
            <a:ext cx="990600" cy="22860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0247" name="Text Box 14"/>
          <p:cNvSpPr txBox="1">
            <a:spLocks noChangeArrowheads="1"/>
          </p:cNvSpPr>
          <p:nvPr/>
        </p:nvSpPr>
        <p:spPr bwMode="auto">
          <a:xfrm>
            <a:off x="1793875" y="4057650"/>
            <a:ext cx="5611813" cy="33972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1800" b="1" i="1">
                <a:solidFill>
                  <a:schemeClr val="bg1">
                    <a:lumMod val="65000"/>
                  </a:schemeClr>
                </a:solidFill>
              </a:rPr>
              <a:t>Note how the </a:t>
            </a:r>
            <a:r>
              <a:rPr lang="en-US" altLang="en-US" sz="1800" b="1">
                <a:solidFill>
                  <a:schemeClr val="bg1">
                    <a:lumMod val="65000"/>
                  </a:schemeClr>
                </a:solidFill>
                <a:latin typeface="Symbol" panose="05050102010706020507" pitchFamily="18" charset="2"/>
              </a:rPr>
              <a:t>m</a:t>
            </a:r>
            <a:r>
              <a:rPr lang="en-US" altLang="en-US" sz="1800" b="1">
                <a:solidFill>
                  <a:schemeClr val="bg1">
                    <a:lumMod val="65000"/>
                  </a:schemeClr>
                </a:solidFill>
              </a:rPr>
              <a:t>L/min </a:t>
            </a:r>
            <a:r>
              <a:rPr lang="en-US" altLang="en-US" sz="1800" b="1" i="1">
                <a:solidFill>
                  <a:schemeClr val="bg1">
                    <a:lumMod val="65000"/>
                  </a:schemeClr>
                </a:solidFill>
              </a:rPr>
              <a:t>cancel, leaving IOP in </a:t>
            </a:r>
            <a:r>
              <a:rPr lang="en-US" altLang="en-US" sz="1800" b="1">
                <a:solidFill>
                  <a:schemeClr val="bg1">
                    <a:lumMod val="65000"/>
                  </a:schemeClr>
                </a:solidFill>
              </a:rPr>
              <a:t>mmHg</a:t>
            </a:r>
          </a:p>
        </p:txBody>
      </p:sp>
      <p:sp>
        <p:nvSpPr>
          <p:cNvPr id="10249" name="Slide Number Placeholder 1"/>
          <p:cNvSpPr txBox="1">
            <a:spLocks noGrp="1"/>
          </p:cNvSpPr>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12087BF8-5DF1-4105-A46B-AAED5C63839D}" type="slidenum">
              <a:rPr lang="en-US" altLang="en-US" sz="1000"/>
              <a:pPr algn="r" eaLnBrk="1" hangingPunct="1">
                <a:spcBef>
                  <a:spcPct val="0"/>
                </a:spcBef>
                <a:buClrTx/>
                <a:buSzTx/>
                <a:buFontTx/>
                <a:buNone/>
              </a:pPr>
              <a:t>17</a:t>
            </a:fld>
            <a:endParaRPr lang="en-US" altLang="en-US" sz="1000"/>
          </a:p>
        </p:txBody>
      </p:sp>
      <p:sp>
        <p:nvSpPr>
          <p:cNvPr id="2" name="TextBox 1"/>
          <p:cNvSpPr txBox="1"/>
          <p:nvPr/>
        </p:nvSpPr>
        <p:spPr>
          <a:xfrm>
            <a:off x="152400" y="3886200"/>
            <a:ext cx="8839200" cy="2031325"/>
          </a:xfrm>
          <a:prstGeom prst="rect">
            <a:avLst/>
          </a:prstGeom>
          <a:solidFill>
            <a:schemeClr val="accent1">
              <a:lumMod val="60000"/>
              <a:lumOff val="40000"/>
            </a:schemeClr>
          </a:solidFill>
        </p:spPr>
        <p:txBody>
          <a:bodyPr>
            <a:spAutoFit/>
          </a:bodyPr>
          <a:lstStyle/>
          <a:p>
            <a:pPr eaLnBrk="1" hangingPunct="1">
              <a:defRPr/>
            </a:pPr>
            <a:r>
              <a:rPr lang="en-US" sz="1400" b="1" dirty="0">
                <a:solidFill>
                  <a:srgbClr val="0000FF"/>
                </a:solidFill>
                <a:latin typeface="Arial" charset="0"/>
              </a:rPr>
              <a:t>Episcleral venous pressure</a:t>
            </a:r>
            <a:r>
              <a:rPr lang="en-US" sz="1400" dirty="0">
                <a:solidFill>
                  <a:srgbClr val="0000FF"/>
                </a:solidFill>
                <a:latin typeface="Arial" charset="0"/>
              </a:rPr>
              <a:t> (EVP) normally measures about  8-12  mmHg (</a:t>
            </a:r>
            <a:r>
              <a:rPr lang="en-US" sz="1400" dirty="0" err="1">
                <a:solidFill>
                  <a:srgbClr val="0000FF"/>
                </a:solidFill>
                <a:latin typeface="Arial" charset="0"/>
              </a:rPr>
              <a:t>ie</a:t>
            </a:r>
            <a:r>
              <a:rPr lang="en-US" sz="1400" dirty="0">
                <a:solidFill>
                  <a:srgbClr val="0000FF"/>
                </a:solidFill>
                <a:latin typeface="Arial" charset="0"/>
              </a:rPr>
              <a:t>, the same as central venous pressure) in an upright pt. </a:t>
            </a:r>
            <a:r>
              <a:rPr lang="en-US" sz="1400" dirty="0">
                <a:latin typeface="Arial" charset="0"/>
              </a:rPr>
              <a:t>Looking at the </a:t>
            </a:r>
            <a:r>
              <a:rPr lang="en-US" sz="1400" dirty="0" err="1">
                <a:latin typeface="Arial" charset="0"/>
              </a:rPr>
              <a:t>Goldmann</a:t>
            </a:r>
            <a:r>
              <a:rPr lang="en-US" sz="1400" dirty="0">
                <a:latin typeface="Arial" charset="0"/>
              </a:rPr>
              <a:t> equation, you can see that, mathematically, it suggests EVP provides a baseline ‘floor’ value for IOP. That is, even if aqueous formation ceased (which would take the first term in the </a:t>
            </a:r>
            <a:r>
              <a:rPr lang="en-US" sz="1400" dirty="0" err="1">
                <a:latin typeface="Arial" charset="0"/>
              </a:rPr>
              <a:t>Goldmann</a:t>
            </a:r>
            <a:r>
              <a:rPr lang="en-US" sz="1400" dirty="0">
                <a:latin typeface="Arial" charset="0"/>
              </a:rPr>
              <a:t> equation down to zero), IOP should not fall below EVP; rather, it should be equal to zero plus whatever EVP was at the moment. Further, the </a:t>
            </a:r>
            <a:r>
              <a:rPr lang="en-US" sz="1400" dirty="0" err="1">
                <a:latin typeface="Arial" charset="0"/>
              </a:rPr>
              <a:t>Goldmann</a:t>
            </a:r>
            <a:r>
              <a:rPr lang="en-US" sz="1400" dirty="0">
                <a:latin typeface="Arial" charset="0"/>
              </a:rPr>
              <a:t> equation predicts that IOP should vary on a 1-to-1 basis with EVP—that is, each mmHg change in EVP should result in a mmHg change in IOP</a:t>
            </a:r>
            <a:r>
              <a:rPr lang="en-US" sz="1400" dirty="0">
                <a:solidFill>
                  <a:srgbClr val="0000FF"/>
                </a:solidFill>
                <a:latin typeface="Arial" charset="0"/>
              </a:rPr>
              <a:t>. However, none of these extrapolations hold up to empirical scrutiny. The point being, </a:t>
            </a:r>
            <a:r>
              <a:rPr lang="en-US" sz="1400" i="1" dirty="0">
                <a:solidFill>
                  <a:srgbClr val="0000FF"/>
                </a:solidFill>
                <a:latin typeface="Arial" charset="0"/>
              </a:rPr>
              <a:t>the </a:t>
            </a:r>
            <a:r>
              <a:rPr lang="en-US" sz="1400" i="1" dirty="0" err="1">
                <a:solidFill>
                  <a:srgbClr val="0000FF"/>
                </a:solidFill>
                <a:latin typeface="Arial" charset="0"/>
              </a:rPr>
              <a:t>Goldmann</a:t>
            </a:r>
            <a:r>
              <a:rPr lang="en-US" sz="1400" i="1" dirty="0">
                <a:solidFill>
                  <a:srgbClr val="0000FF"/>
                </a:solidFill>
                <a:latin typeface="Arial" charset="0"/>
              </a:rPr>
              <a:t> equation is a simplified, idealized model of IOP determination that does not account for all the real-world factors that influence IOP.</a:t>
            </a:r>
          </a:p>
        </p:txBody>
      </p:sp>
      <p:sp>
        <p:nvSpPr>
          <p:cNvPr id="15" name="TextBox 14">
            <a:extLst>
              <a:ext uri="{FF2B5EF4-FFF2-40B4-BE49-F238E27FC236}">
                <a16:creationId xmlns:a16="http://schemas.microsoft.com/office/drawing/2014/main" id="{B95B70AD-7547-47A0-B5DD-5F9DE5B36FB2}"/>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
        <p:nvSpPr>
          <p:cNvPr id="3" name="Oval 2">
            <a:extLst>
              <a:ext uri="{FF2B5EF4-FFF2-40B4-BE49-F238E27FC236}">
                <a16:creationId xmlns:a16="http://schemas.microsoft.com/office/drawing/2014/main" id="{D7EE7DAB-4A84-43C6-B886-BDFA1DCC69AD}"/>
              </a:ext>
            </a:extLst>
          </p:cNvPr>
          <p:cNvSpPr/>
          <p:nvPr/>
        </p:nvSpPr>
        <p:spPr>
          <a:xfrm>
            <a:off x="5791200" y="2286000"/>
            <a:ext cx="2819400" cy="11414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16C03FA-E8AA-7D9C-DFAC-B6186BE051E7}"/>
              </a:ext>
            </a:extLst>
          </p:cNvPr>
          <p:cNvSpPr txBox="1"/>
          <p:nvPr/>
        </p:nvSpPr>
        <p:spPr>
          <a:xfrm>
            <a:off x="3303104" y="6379972"/>
            <a:ext cx="2544286" cy="276999"/>
          </a:xfrm>
          <a:prstGeom prst="rect">
            <a:avLst/>
          </a:prstGeom>
          <a:noFill/>
        </p:spPr>
        <p:txBody>
          <a:bodyPr wrap="none" rtlCol="0">
            <a:spAutoFit/>
          </a:bodyPr>
          <a:lstStyle/>
          <a:p>
            <a:pPr algn="ctr"/>
            <a:r>
              <a:rPr lang="en-US" sz="1200" i="1" dirty="0"/>
              <a:t>No question—proceed when ready</a:t>
            </a:r>
          </a:p>
        </p:txBody>
      </p:sp>
    </p:spTree>
    <p:extLst>
      <p:ext uri="{BB962C8B-B14F-4D97-AF65-F5344CB8AC3E}">
        <p14:creationId xmlns:p14="http://schemas.microsoft.com/office/powerpoint/2010/main" val="352125763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a:extLst>
              <a:ext uri="{FF2B5EF4-FFF2-40B4-BE49-F238E27FC236}">
                <a16:creationId xmlns:a16="http://schemas.microsoft.com/office/drawing/2014/main" id="{6E971364-0791-4158-8212-6FE2458A49CF}"/>
              </a:ext>
            </a:extLst>
          </p:cNvPr>
          <p:cNvSpPr txBox="1">
            <a:spLocks noChangeArrowheads="1"/>
          </p:cNvSpPr>
          <p:nvPr/>
        </p:nvSpPr>
        <p:spPr bwMode="auto">
          <a:xfrm>
            <a:off x="3304415" y="788987"/>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a:t>Glaucoma</a:t>
            </a:r>
          </a:p>
        </p:txBody>
      </p:sp>
      <p:sp>
        <p:nvSpPr>
          <p:cNvPr id="11" name="Text Box 4">
            <a:extLst>
              <a:ext uri="{FF2B5EF4-FFF2-40B4-BE49-F238E27FC236}">
                <a16:creationId xmlns:a16="http://schemas.microsoft.com/office/drawing/2014/main" id="{4377AD2F-C3BF-4613-B8C0-0E9C77B42BAD}"/>
              </a:ext>
            </a:extLst>
          </p:cNvPr>
          <p:cNvSpPr txBox="1">
            <a:spLocks noChangeArrowheads="1"/>
          </p:cNvSpPr>
          <p:nvPr/>
        </p:nvSpPr>
        <p:spPr bwMode="auto">
          <a:xfrm>
            <a:off x="5753928" y="1960562"/>
            <a:ext cx="22669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2800" i="1"/>
              <a:t>Closed- </a:t>
            </a:r>
            <a:r>
              <a:rPr lang="en-US" altLang="en-US" sz="2800"/>
              <a:t>or</a:t>
            </a:r>
          </a:p>
          <a:p>
            <a:pPr algn="ctr" eaLnBrk="1" hangingPunct="1">
              <a:lnSpc>
                <a:spcPct val="85000"/>
              </a:lnSpc>
              <a:spcBef>
                <a:spcPct val="0"/>
              </a:spcBef>
              <a:buClrTx/>
              <a:buSzTx/>
              <a:buFontTx/>
              <a:buNone/>
            </a:pPr>
            <a:r>
              <a:rPr lang="en-US" altLang="en-US" sz="2800" i="1"/>
              <a:t>narrow-angle</a:t>
            </a:r>
          </a:p>
        </p:txBody>
      </p:sp>
      <p:sp>
        <p:nvSpPr>
          <p:cNvPr id="12" name="Text Box 5">
            <a:extLst>
              <a:ext uri="{FF2B5EF4-FFF2-40B4-BE49-F238E27FC236}">
                <a16:creationId xmlns:a16="http://schemas.microsoft.com/office/drawing/2014/main" id="{4DEDCCD8-1740-4BE2-BED6-271CBE327B85}"/>
              </a:ext>
            </a:extLst>
          </p:cNvPr>
          <p:cNvSpPr txBox="1">
            <a:spLocks noChangeArrowheads="1"/>
          </p:cNvSpPr>
          <p:nvPr/>
        </p:nvSpPr>
        <p:spPr bwMode="auto">
          <a:xfrm>
            <a:off x="999365" y="1905000"/>
            <a:ext cx="2047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a:t>Open-angle</a:t>
            </a:r>
          </a:p>
        </p:txBody>
      </p:sp>
      <p:sp>
        <p:nvSpPr>
          <p:cNvPr id="13" name="Line 6">
            <a:extLst>
              <a:ext uri="{FF2B5EF4-FFF2-40B4-BE49-F238E27FC236}">
                <a16:creationId xmlns:a16="http://schemas.microsoft.com/office/drawing/2014/main" id="{C2888ED0-F0DB-4413-AF8B-95C07E0F57DE}"/>
              </a:ext>
            </a:extLst>
          </p:cNvPr>
          <p:cNvSpPr>
            <a:spLocks noChangeShapeType="1"/>
          </p:cNvSpPr>
          <p:nvPr/>
        </p:nvSpPr>
        <p:spPr bwMode="auto">
          <a:xfrm flipH="1">
            <a:off x="1989965" y="1447800"/>
            <a:ext cx="2481263" cy="3698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7">
            <a:extLst>
              <a:ext uri="{FF2B5EF4-FFF2-40B4-BE49-F238E27FC236}">
                <a16:creationId xmlns:a16="http://schemas.microsoft.com/office/drawing/2014/main" id="{7CB038CD-577C-43E5-9B1D-9671455208D6}"/>
              </a:ext>
            </a:extLst>
          </p:cNvPr>
          <p:cNvSpPr>
            <a:spLocks noChangeShapeType="1"/>
          </p:cNvSpPr>
          <p:nvPr/>
        </p:nvSpPr>
        <p:spPr bwMode="auto">
          <a:xfrm>
            <a:off x="4471228" y="1447800"/>
            <a:ext cx="2438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Box 8">
            <a:extLst>
              <a:ext uri="{FF2B5EF4-FFF2-40B4-BE49-F238E27FC236}">
                <a16:creationId xmlns:a16="http://schemas.microsoft.com/office/drawing/2014/main" id="{D9D8FCC3-8416-4D0E-9B27-EC16D583A6AA}"/>
              </a:ext>
            </a:extLst>
          </p:cNvPr>
          <p:cNvSpPr txBox="1">
            <a:spLocks noChangeArrowheads="1"/>
          </p:cNvSpPr>
          <p:nvPr/>
        </p:nvSpPr>
        <p:spPr bwMode="auto">
          <a:xfrm>
            <a:off x="4275965" y="1550987"/>
            <a:ext cx="466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b="1" i="1"/>
              <a:t>?</a:t>
            </a:r>
          </a:p>
        </p:txBody>
      </p:sp>
      <p:sp>
        <p:nvSpPr>
          <p:cNvPr id="16" name="Rectangle 2">
            <a:extLst>
              <a:ext uri="{FF2B5EF4-FFF2-40B4-BE49-F238E27FC236}">
                <a16:creationId xmlns:a16="http://schemas.microsoft.com/office/drawing/2014/main" id="{7E403A49-0DD8-46FC-A47C-523CD0802C0B}"/>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A</a:t>
            </a:r>
          </a:p>
        </p:txBody>
      </p:sp>
      <p:sp>
        <p:nvSpPr>
          <p:cNvPr id="17" name="TextBox 16">
            <a:extLst>
              <a:ext uri="{FF2B5EF4-FFF2-40B4-BE49-F238E27FC236}">
                <a16:creationId xmlns:a16="http://schemas.microsoft.com/office/drawing/2014/main" id="{401F9A2F-0B12-4E22-9EF1-D76FBE340E5C}"/>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18" name="TextBox 7">
            <a:extLst>
              <a:ext uri="{FF2B5EF4-FFF2-40B4-BE49-F238E27FC236}">
                <a16:creationId xmlns:a16="http://schemas.microsoft.com/office/drawing/2014/main" id="{C9A12ACA-3BC3-4D46-9387-A5F1293492AC}"/>
              </a:ext>
            </a:extLst>
          </p:cNvPr>
          <p:cNvSpPr txBox="1">
            <a:spLocks noChangeArrowheads="1"/>
          </p:cNvSpPr>
          <p:nvPr/>
        </p:nvSpPr>
        <p:spPr bwMode="auto">
          <a:xfrm>
            <a:off x="1860550" y="3048000"/>
            <a:ext cx="52260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rgbClr val="0000FF"/>
                </a:solidFill>
              </a:rPr>
              <a:t>The first thought you should have when</a:t>
            </a:r>
          </a:p>
          <a:p>
            <a:pPr algn="ctr" eaLnBrk="1" hangingPunct="1">
              <a:spcBef>
                <a:spcPct val="0"/>
              </a:spcBef>
              <a:buClrTx/>
              <a:buSzTx/>
              <a:buFontTx/>
              <a:buNone/>
            </a:pPr>
            <a:r>
              <a:rPr lang="en-US" altLang="en-US" sz="1800" dirty="0">
                <a:solidFill>
                  <a:srgbClr val="0000FF"/>
                </a:solidFill>
              </a:rPr>
              <a:t>encountering a </a:t>
            </a:r>
            <a:r>
              <a:rPr lang="en-US" altLang="en-US" sz="1800" dirty="0" err="1">
                <a:solidFill>
                  <a:srgbClr val="0000FF"/>
                </a:solidFill>
              </a:rPr>
              <a:t>pt</a:t>
            </a:r>
            <a:r>
              <a:rPr lang="en-US" altLang="en-US" sz="1800" dirty="0">
                <a:solidFill>
                  <a:srgbClr val="0000FF"/>
                </a:solidFill>
              </a:rPr>
              <a:t> you suspect has glaucoma is…</a:t>
            </a:r>
          </a:p>
          <a:p>
            <a:pPr algn="ctr" eaLnBrk="1" hangingPunct="1">
              <a:spcBef>
                <a:spcPct val="0"/>
              </a:spcBef>
              <a:buClrTx/>
              <a:buSzTx/>
              <a:buFontTx/>
              <a:buNone/>
            </a:pPr>
            <a:r>
              <a:rPr lang="en-US" altLang="en-US" sz="1800" b="1" i="1" dirty="0">
                <a:solidFill>
                  <a:srgbClr val="0000FF"/>
                </a:solidFill>
              </a:rPr>
              <a:t>What is the status of the angle?</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a:extLst>
              <a:ext uri="{FF2B5EF4-FFF2-40B4-BE49-F238E27FC236}">
                <a16:creationId xmlns:a16="http://schemas.microsoft.com/office/drawing/2014/main" id="{6E971364-0791-4158-8212-6FE2458A49CF}"/>
              </a:ext>
            </a:extLst>
          </p:cNvPr>
          <p:cNvSpPr txBox="1">
            <a:spLocks noChangeArrowheads="1"/>
          </p:cNvSpPr>
          <p:nvPr/>
        </p:nvSpPr>
        <p:spPr bwMode="auto">
          <a:xfrm>
            <a:off x="3304415" y="788987"/>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a:t>Glaucoma</a:t>
            </a:r>
          </a:p>
        </p:txBody>
      </p:sp>
      <p:sp>
        <p:nvSpPr>
          <p:cNvPr id="11" name="Text Box 4">
            <a:extLst>
              <a:ext uri="{FF2B5EF4-FFF2-40B4-BE49-F238E27FC236}">
                <a16:creationId xmlns:a16="http://schemas.microsoft.com/office/drawing/2014/main" id="{4377AD2F-C3BF-4613-B8C0-0E9C77B42BAD}"/>
              </a:ext>
            </a:extLst>
          </p:cNvPr>
          <p:cNvSpPr txBox="1">
            <a:spLocks noChangeArrowheads="1"/>
          </p:cNvSpPr>
          <p:nvPr/>
        </p:nvSpPr>
        <p:spPr bwMode="auto">
          <a:xfrm>
            <a:off x="5753928" y="1960562"/>
            <a:ext cx="22669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2800" i="1"/>
              <a:t>Closed- </a:t>
            </a:r>
            <a:r>
              <a:rPr lang="en-US" altLang="en-US" sz="2800"/>
              <a:t>or</a:t>
            </a:r>
          </a:p>
          <a:p>
            <a:pPr algn="ctr" eaLnBrk="1" hangingPunct="1">
              <a:lnSpc>
                <a:spcPct val="85000"/>
              </a:lnSpc>
              <a:spcBef>
                <a:spcPct val="0"/>
              </a:spcBef>
              <a:buClrTx/>
              <a:buSzTx/>
              <a:buFontTx/>
              <a:buNone/>
            </a:pPr>
            <a:r>
              <a:rPr lang="en-US" altLang="en-US" sz="2800" i="1"/>
              <a:t>narrow-angle</a:t>
            </a:r>
          </a:p>
        </p:txBody>
      </p:sp>
      <p:sp>
        <p:nvSpPr>
          <p:cNvPr id="12" name="Text Box 5">
            <a:extLst>
              <a:ext uri="{FF2B5EF4-FFF2-40B4-BE49-F238E27FC236}">
                <a16:creationId xmlns:a16="http://schemas.microsoft.com/office/drawing/2014/main" id="{4DEDCCD8-1740-4BE2-BED6-271CBE327B85}"/>
              </a:ext>
            </a:extLst>
          </p:cNvPr>
          <p:cNvSpPr txBox="1">
            <a:spLocks noChangeArrowheads="1"/>
          </p:cNvSpPr>
          <p:nvPr/>
        </p:nvSpPr>
        <p:spPr bwMode="auto">
          <a:xfrm>
            <a:off x="999365" y="1905000"/>
            <a:ext cx="2047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a:t>Open-angle</a:t>
            </a:r>
          </a:p>
        </p:txBody>
      </p:sp>
      <p:sp>
        <p:nvSpPr>
          <p:cNvPr id="13" name="Line 6">
            <a:extLst>
              <a:ext uri="{FF2B5EF4-FFF2-40B4-BE49-F238E27FC236}">
                <a16:creationId xmlns:a16="http://schemas.microsoft.com/office/drawing/2014/main" id="{C2888ED0-F0DB-4413-AF8B-95C07E0F57DE}"/>
              </a:ext>
            </a:extLst>
          </p:cNvPr>
          <p:cNvSpPr>
            <a:spLocks noChangeShapeType="1"/>
          </p:cNvSpPr>
          <p:nvPr/>
        </p:nvSpPr>
        <p:spPr bwMode="auto">
          <a:xfrm flipH="1">
            <a:off x="1989965" y="1447800"/>
            <a:ext cx="2481263" cy="3698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7">
            <a:extLst>
              <a:ext uri="{FF2B5EF4-FFF2-40B4-BE49-F238E27FC236}">
                <a16:creationId xmlns:a16="http://schemas.microsoft.com/office/drawing/2014/main" id="{7CB038CD-577C-43E5-9B1D-9671455208D6}"/>
              </a:ext>
            </a:extLst>
          </p:cNvPr>
          <p:cNvSpPr>
            <a:spLocks noChangeShapeType="1"/>
          </p:cNvSpPr>
          <p:nvPr/>
        </p:nvSpPr>
        <p:spPr bwMode="auto">
          <a:xfrm>
            <a:off x="4471228" y="1447800"/>
            <a:ext cx="2438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Box 17">
            <a:extLst>
              <a:ext uri="{FF2B5EF4-FFF2-40B4-BE49-F238E27FC236}">
                <a16:creationId xmlns:a16="http://schemas.microsoft.com/office/drawing/2014/main" id="{280D4596-13CF-417C-97D8-F6DF7369EBC5}"/>
              </a:ext>
            </a:extLst>
          </p:cNvPr>
          <p:cNvSpPr txBox="1"/>
          <p:nvPr/>
        </p:nvSpPr>
        <p:spPr>
          <a:xfrm>
            <a:off x="352581" y="4506337"/>
            <a:ext cx="4657044" cy="338554"/>
          </a:xfrm>
          <a:prstGeom prst="rect">
            <a:avLst/>
          </a:prstGeom>
          <a:noFill/>
        </p:spPr>
        <p:txBody>
          <a:bodyPr wrap="none" rtlCol="0">
            <a:spAutoFit/>
          </a:bodyPr>
          <a:lstStyle/>
          <a:p>
            <a:r>
              <a:rPr lang="en-US" sz="1600" i="1" dirty="0">
                <a:solidFill>
                  <a:srgbClr val="0000FF"/>
                </a:solidFill>
              </a:rPr>
              <a:t>How does one determine the status of the angle?</a:t>
            </a:r>
            <a:endParaRPr lang="en-US" sz="1600" dirty="0">
              <a:solidFill>
                <a:srgbClr val="0000FF"/>
              </a:solidFill>
            </a:endParaRPr>
          </a:p>
        </p:txBody>
      </p:sp>
      <p:sp>
        <p:nvSpPr>
          <p:cNvPr id="15" name="Rectangle 2">
            <a:extLst>
              <a:ext uri="{FF2B5EF4-FFF2-40B4-BE49-F238E27FC236}">
                <a16:creationId xmlns:a16="http://schemas.microsoft.com/office/drawing/2014/main" id="{E15E3D5A-5BD4-4A36-9941-489CE8AB7598}"/>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t>
            </a:r>
          </a:p>
        </p:txBody>
      </p:sp>
      <p:sp>
        <p:nvSpPr>
          <p:cNvPr id="19" name="TextBox 18">
            <a:extLst>
              <a:ext uri="{FF2B5EF4-FFF2-40B4-BE49-F238E27FC236}">
                <a16:creationId xmlns:a16="http://schemas.microsoft.com/office/drawing/2014/main" id="{C02E3955-BADF-4164-B333-464B3D083CFC}"/>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20" name="TextBox 7">
            <a:extLst>
              <a:ext uri="{FF2B5EF4-FFF2-40B4-BE49-F238E27FC236}">
                <a16:creationId xmlns:a16="http://schemas.microsoft.com/office/drawing/2014/main" id="{4096DD39-E6E3-46DE-BF8A-F15A6E7F3587}"/>
              </a:ext>
            </a:extLst>
          </p:cNvPr>
          <p:cNvSpPr txBox="1">
            <a:spLocks noChangeArrowheads="1"/>
          </p:cNvSpPr>
          <p:nvPr/>
        </p:nvSpPr>
        <p:spPr bwMode="auto">
          <a:xfrm>
            <a:off x="1860550" y="3048000"/>
            <a:ext cx="52260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lumMod val="75000"/>
                  </a:schemeClr>
                </a:solidFill>
              </a:rPr>
              <a:t>The first thought you should have when</a:t>
            </a:r>
          </a:p>
          <a:p>
            <a:pPr algn="ctr" eaLnBrk="1" hangingPunct="1">
              <a:spcBef>
                <a:spcPct val="0"/>
              </a:spcBef>
              <a:buClrTx/>
              <a:buSzTx/>
              <a:buFontTx/>
              <a:buNone/>
            </a:pPr>
            <a:r>
              <a:rPr lang="en-US" altLang="en-US" sz="1800" dirty="0">
                <a:solidFill>
                  <a:schemeClr val="bg1">
                    <a:lumMod val="75000"/>
                  </a:schemeClr>
                </a:solidFill>
              </a:rPr>
              <a:t>encountering a </a:t>
            </a:r>
            <a:r>
              <a:rPr lang="en-US" altLang="en-US" sz="1800" dirty="0" err="1">
                <a:solidFill>
                  <a:schemeClr val="bg1">
                    <a:lumMod val="75000"/>
                  </a:schemeClr>
                </a:solidFill>
              </a:rPr>
              <a:t>pt</a:t>
            </a:r>
            <a:r>
              <a:rPr lang="en-US" altLang="en-US" sz="1800" dirty="0">
                <a:solidFill>
                  <a:schemeClr val="bg1">
                    <a:lumMod val="75000"/>
                  </a:schemeClr>
                </a:solidFill>
              </a:rPr>
              <a:t> you suspect has glaucoma is…</a:t>
            </a:r>
          </a:p>
          <a:p>
            <a:pPr algn="ctr" eaLnBrk="1" hangingPunct="1">
              <a:spcBef>
                <a:spcPct val="0"/>
              </a:spcBef>
              <a:buClrTx/>
              <a:buSzTx/>
              <a:buFontTx/>
              <a:buNone/>
            </a:pPr>
            <a:r>
              <a:rPr lang="en-US" altLang="en-US" sz="1800" b="1" i="1" dirty="0">
                <a:solidFill>
                  <a:srgbClr val="0000FF"/>
                </a:solidFill>
              </a:rPr>
              <a:t>What is the status of the angle?</a:t>
            </a:r>
          </a:p>
        </p:txBody>
      </p:sp>
      <p:sp>
        <p:nvSpPr>
          <p:cNvPr id="21" name="Oval 20">
            <a:extLst>
              <a:ext uri="{FF2B5EF4-FFF2-40B4-BE49-F238E27FC236}">
                <a16:creationId xmlns:a16="http://schemas.microsoft.com/office/drawing/2014/main" id="{687A6ACF-8A50-4300-94DA-6042CC4B501D}"/>
              </a:ext>
            </a:extLst>
          </p:cNvPr>
          <p:cNvSpPr/>
          <p:nvPr/>
        </p:nvSpPr>
        <p:spPr>
          <a:xfrm>
            <a:off x="2509837" y="3429000"/>
            <a:ext cx="38862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02454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a:extLst>
              <a:ext uri="{FF2B5EF4-FFF2-40B4-BE49-F238E27FC236}">
                <a16:creationId xmlns:a16="http://schemas.microsoft.com/office/drawing/2014/main" id="{6E971364-0791-4158-8212-6FE2458A49CF}"/>
              </a:ext>
            </a:extLst>
          </p:cNvPr>
          <p:cNvSpPr txBox="1">
            <a:spLocks noChangeArrowheads="1"/>
          </p:cNvSpPr>
          <p:nvPr/>
        </p:nvSpPr>
        <p:spPr bwMode="auto">
          <a:xfrm>
            <a:off x="3304415" y="788987"/>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a:t>Glaucoma</a:t>
            </a:r>
          </a:p>
        </p:txBody>
      </p:sp>
      <p:sp>
        <p:nvSpPr>
          <p:cNvPr id="11" name="Text Box 4">
            <a:extLst>
              <a:ext uri="{FF2B5EF4-FFF2-40B4-BE49-F238E27FC236}">
                <a16:creationId xmlns:a16="http://schemas.microsoft.com/office/drawing/2014/main" id="{4377AD2F-C3BF-4613-B8C0-0E9C77B42BAD}"/>
              </a:ext>
            </a:extLst>
          </p:cNvPr>
          <p:cNvSpPr txBox="1">
            <a:spLocks noChangeArrowheads="1"/>
          </p:cNvSpPr>
          <p:nvPr/>
        </p:nvSpPr>
        <p:spPr bwMode="auto">
          <a:xfrm>
            <a:off x="5753928" y="1960562"/>
            <a:ext cx="22669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2800" i="1"/>
              <a:t>Closed- </a:t>
            </a:r>
            <a:r>
              <a:rPr lang="en-US" altLang="en-US" sz="2800"/>
              <a:t>or</a:t>
            </a:r>
          </a:p>
          <a:p>
            <a:pPr algn="ctr" eaLnBrk="1" hangingPunct="1">
              <a:lnSpc>
                <a:spcPct val="85000"/>
              </a:lnSpc>
              <a:spcBef>
                <a:spcPct val="0"/>
              </a:spcBef>
              <a:buClrTx/>
              <a:buSzTx/>
              <a:buFontTx/>
              <a:buNone/>
            </a:pPr>
            <a:r>
              <a:rPr lang="en-US" altLang="en-US" sz="2800" i="1"/>
              <a:t>narrow-angle</a:t>
            </a:r>
          </a:p>
        </p:txBody>
      </p:sp>
      <p:sp>
        <p:nvSpPr>
          <p:cNvPr id="12" name="Text Box 5">
            <a:extLst>
              <a:ext uri="{FF2B5EF4-FFF2-40B4-BE49-F238E27FC236}">
                <a16:creationId xmlns:a16="http://schemas.microsoft.com/office/drawing/2014/main" id="{4DEDCCD8-1740-4BE2-BED6-271CBE327B85}"/>
              </a:ext>
            </a:extLst>
          </p:cNvPr>
          <p:cNvSpPr txBox="1">
            <a:spLocks noChangeArrowheads="1"/>
          </p:cNvSpPr>
          <p:nvPr/>
        </p:nvSpPr>
        <p:spPr bwMode="auto">
          <a:xfrm>
            <a:off x="999365" y="1905000"/>
            <a:ext cx="2047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a:t>Open-angle</a:t>
            </a:r>
          </a:p>
        </p:txBody>
      </p:sp>
      <p:sp>
        <p:nvSpPr>
          <p:cNvPr id="13" name="Line 6">
            <a:extLst>
              <a:ext uri="{FF2B5EF4-FFF2-40B4-BE49-F238E27FC236}">
                <a16:creationId xmlns:a16="http://schemas.microsoft.com/office/drawing/2014/main" id="{C2888ED0-F0DB-4413-AF8B-95C07E0F57DE}"/>
              </a:ext>
            </a:extLst>
          </p:cNvPr>
          <p:cNvSpPr>
            <a:spLocks noChangeShapeType="1"/>
          </p:cNvSpPr>
          <p:nvPr/>
        </p:nvSpPr>
        <p:spPr bwMode="auto">
          <a:xfrm flipH="1">
            <a:off x="1989965" y="1447800"/>
            <a:ext cx="2481263" cy="3698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7">
            <a:extLst>
              <a:ext uri="{FF2B5EF4-FFF2-40B4-BE49-F238E27FC236}">
                <a16:creationId xmlns:a16="http://schemas.microsoft.com/office/drawing/2014/main" id="{7CB038CD-577C-43E5-9B1D-9671455208D6}"/>
              </a:ext>
            </a:extLst>
          </p:cNvPr>
          <p:cNvSpPr>
            <a:spLocks noChangeShapeType="1"/>
          </p:cNvSpPr>
          <p:nvPr/>
        </p:nvSpPr>
        <p:spPr bwMode="auto">
          <a:xfrm>
            <a:off x="4471228" y="1447800"/>
            <a:ext cx="2438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Box 7">
            <a:extLst>
              <a:ext uri="{FF2B5EF4-FFF2-40B4-BE49-F238E27FC236}">
                <a16:creationId xmlns:a16="http://schemas.microsoft.com/office/drawing/2014/main" id="{F09A2A21-1A08-48E1-A851-3560DCD9487F}"/>
              </a:ext>
            </a:extLst>
          </p:cNvPr>
          <p:cNvSpPr txBox="1">
            <a:spLocks noChangeArrowheads="1"/>
          </p:cNvSpPr>
          <p:nvPr/>
        </p:nvSpPr>
        <p:spPr bwMode="auto">
          <a:xfrm>
            <a:off x="1860550" y="3048000"/>
            <a:ext cx="52260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chemeClr val="bg1">
                    <a:lumMod val="75000"/>
                  </a:schemeClr>
                </a:solidFill>
              </a:rPr>
              <a:t>The first thought you should have when</a:t>
            </a:r>
          </a:p>
          <a:p>
            <a:pPr algn="ctr" eaLnBrk="1" hangingPunct="1">
              <a:spcBef>
                <a:spcPct val="0"/>
              </a:spcBef>
              <a:buClrTx/>
              <a:buSzTx/>
              <a:buFontTx/>
              <a:buNone/>
            </a:pPr>
            <a:r>
              <a:rPr lang="en-US" altLang="en-US" sz="1800" dirty="0">
                <a:solidFill>
                  <a:schemeClr val="bg1">
                    <a:lumMod val="75000"/>
                  </a:schemeClr>
                </a:solidFill>
              </a:rPr>
              <a:t>encountering a </a:t>
            </a:r>
            <a:r>
              <a:rPr lang="en-US" altLang="en-US" sz="1800" dirty="0" err="1">
                <a:solidFill>
                  <a:schemeClr val="bg1">
                    <a:lumMod val="75000"/>
                  </a:schemeClr>
                </a:solidFill>
              </a:rPr>
              <a:t>pt</a:t>
            </a:r>
            <a:r>
              <a:rPr lang="en-US" altLang="en-US" sz="1800" dirty="0">
                <a:solidFill>
                  <a:schemeClr val="bg1">
                    <a:lumMod val="75000"/>
                  </a:schemeClr>
                </a:solidFill>
              </a:rPr>
              <a:t> you suspect has glaucoma is…</a:t>
            </a:r>
          </a:p>
          <a:p>
            <a:pPr algn="ctr" eaLnBrk="1" hangingPunct="1">
              <a:spcBef>
                <a:spcPct val="0"/>
              </a:spcBef>
              <a:buClrTx/>
              <a:buSzTx/>
              <a:buFontTx/>
              <a:buNone/>
            </a:pPr>
            <a:r>
              <a:rPr lang="en-US" altLang="en-US" sz="1800" b="1" i="1" dirty="0">
                <a:solidFill>
                  <a:srgbClr val="0000FF"/>
                </a:solidFill>
              </a:rPr>
              <a:t>What is the status of the angle?</a:t>
            </a:r>
          </a:p>
        </p:txBody>
      </p:sp>
      <p:sp>
        <p:nvSpPr>
          <p:cNvPr id="17" name="Oval 16">
            <a:extLst>
              <a:ext uri="{FF2B5EF4-FFF2-40B4-BE49-F238E27FC236}">
                <a16:creationId xmlns:a16="http://schemas.microsoft.com/office/drawing/2014/main" id="{A2BA822B-4406-48FB-930C-A0B5897DA536}"/>
              </a:ext>
            </a:extLst>
          </p:cNvPr>
          <p:cNvSpPr/>
          <p:nvPr/>
        </p:nvSpPr>
        <p:spPr>
          <a:xfrm>
            <a:off x="2509837" y="3429000"/>
            <a:ext cx="38862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80D4596-13CF-417C-97D8-F6DF7369EBC5}"/>
              </a:ext>
            </a:extLst>
          </p:cNvPr>
          <p:cNvSpPr txBox="1"/>
          <p:nvPr/>
        </p:nvSpPr>
        <p:spPr>
          <a:xfrm>
            <a:off x="352581" y="4506337"/>
            <a:ext cx="8589211" cy="584775"/>
          </a:xfrm>
          <a:prstGeom prst="rect">
            <a:avLst/>
          </a:prstGeom>
          <a:noFill/>
        </p:spPr>
        <p:txBody>
          <a:bodyPr wrap="none" rtlCol="0">
            <a:spAutoFit/>
          </a:bodyPr>
          <a:lstStyle/>
          <a:p>
            <a:r>
              <a:rPr lang="en-US" sz="1600" i="1" dirty="0">
                <a:solidFill>
                  <a:srgbClr val="0000FF"/>
                </a:solidFill>
              </a:rPr>
              <a:t>How does one determine the status of the angle?</a:t>
            </a:r>
          </a:p>
          <a:p>
            <a:r>
              <a:rPr lang="en-US" sz="1600" b="1" dirty="0">
                <a:solidFill>
                  <a:srgbClr val="0000FF"/>
                </a:solidFill>
              </a:rPr>
              <a:t>Gonioscopy</a:t>
            </a:r>
            <a:r>
              <a:rPr lang="en-US" sz="1600" dirty="0">
                <a:solidFill>
                  <a:srgbClr val="0000FF"/>
                </a:solidFill>
              </a:rPr>
              <a:t>. Don’t assume your glaucoma </a:t>
            </a:r>
            <a:r>
              <a:rPr lang="en-US" sz="1600" dirty="0" err="1">
                <a:solidFill>
                  <a:srgbClr val="0000FF"/>
                </a:solidFill>
              </a:rPr>
              <a:t>pt</a:t>
            </a:r>
            <a:r>
              <a:rPr lang="en-US" sz="1600" dirty="0">
                <a:solidFill>
                  <a:srgbClr val="0000FF"/>
                </a:solidFill>
              </a:rPr>
              <a:t> has open angles—</a:t>
            </a:r>
            <a:r>
              <a:rPr lang="en-US" sz="1600" b="1" dirty="0">
                <a:solidFill>
                  <a:srgbClr val="0000FF"/>
                </a:solidFill>
              </a:rPr>
              <a:t>prove</a:t>
            </a:r>
            <a:r>
              <a:rPr lang="en-US" sz="1600" dirty="0">
                <a:solidFill>
                  <a:srgbClr val="0000FF"/>
                </a:solidFill>
              </a:rPr>
              <a:t> it by </a:t>
            </a:r>
            <a:r>
              <a:rPr lang="en-US" sz="1600" dirty="0" err="1">
                <a:solidFill>
                  <a:srgbClr val="0000FF"/>
                </a:solidFill>
              </a:rPr>
              <a:t>gonioing</a:t>
            </a:r>
            <a:r>
              <a:rPr lang="en-US" sz="1600" dirty="0">
                <a:solidFill>
                  <a:srgbClr val="0000FF"/>
                </a:solidFill>
              </a:rPr>
              <a:t> them!</a:t>
            </a:r>
          </a:p>
        </p:txBody>
      </p:sp>
      <p:sp>
        <p:nvSpPr>
          <p:cNvPr id="15" name="Rectangle 2">
            <a:extLst>
              <a:ext uri="{FF2B5EF4-FFF2-40B4-BE49-F238E27FC236}">
                <a16:creationId xmlns:a16="http://schemas.microsoft.com/office/drawing/2014/main" id="{A255FBC7-3460-4216-BD9A-B29B8433BED4}"/>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A</a:t>
            </a:r>
          </a:p>
        </p:txBody>
      </p:sp>
      <p:sp>
        <p:nvSpPr>
          <p:cNvPr id="19" name="TextBox 18">
            <a:extLst>
              <a:ext uri="{FF2B5EF4-FFF2-40B4-BE49-F238E27FC236}">
                <a16:creationId xmlns:a16="http://schemas.microsoft.com/office/drawing/2014/main" id="{BDF70BC0-677A-40A1-B00F-DC8A37007F09}"/>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Tree>
    <p:extLst>
      <p:ext uri="{BB962C8B-B14F-4D97-AF65-F5344CB8AC3E}">
        <p14:creationId xmlns:p14="http://schemas.microsoft.com/office/powerpoint/2010/main" val="203717124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78B257B1-88A3-4462-9CA5-55673DC8F7B5}"/>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t>
            </a:r>
          </a:p>
        </p:txBody>
      </p:sp>
      <p:sp>
        <p:nvSpPr>
          <p:cNvPr id="9" name="TextBox 8">
            <a:extLst>
              <a:ext uri="{FF2B5EF4-FFF2-40B4-BE49-F238E27FC236}">
                <a16:creationId xmlns:a16="http://schemas.microsoft.com/office/drawing/2014/main" id="{1A752B41-5AA6-4D3A-9FAC-69A781094E78}"/>
              </a:ext>
            </a:extLst>
          </p:cNvPr>
          <p:cNvSpPr txBox="1">
            <a:spLocks noChangeArrowheads="1"/>
          </p:cNvSpPr>
          <p:nvPr/>
        </p:nvSpPr>
        <p:spPr bwMode="auto">
          <a:xfrm>
            <a:off x="4262437" y="1524000"/>
            <a:ext cx="466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b="1" i="1"/>
              <a:t>?</a:t>
            </a:r>
          </a:p>
        </p:txBody>
      </p:sp>
      <p:sp>
        <p:nvSpPr>
          <p:cNvPr id="10" name="TextBox 9">
            <a:extLst>
              <a:ext uri="{FF2B5EF4-FFF2-40B4-BE49-F238E27FC236}">
                <a16:creationId xmlns:a16="http://schemas.microsoft.com/office/drawing/2014/main" id="{1E8E16CA-6F9E-43D3-BA9F-9932A827C35A}"/>
              </a:ext>
            </a:extLst>
          </p:cNvPr>
          <p:cNvSpPr txBox="1">
            <a:spLocks noChangeArrowheads="1"/>
          </p:cNvSpPr>
          <p:nvPr/>
        </p:nvSpPr>
        <p:spPr bwMode="auto">
          <a:xfrm>
            <a:off x="4262437" y="1524000"/>
            <a:ext cx="466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b="1" i="1"/>
              <a:t>?</a:t>
            </a:r>
          </a:p>
        </p:txBody>
      </p:sp>
      <p:sp>
        <p:nvSpPr>
          <p:cNvPr id="14" name="Line 6">
            <a:extLst>
              <a:ext uri="{FF2B5EF4-FFF2-40B4-BE49-F238E27FC236}">
                <a16:creationId xmlns:a16="http://schemas.microsoft.com/office/drawing/2014/main" id="{2920242A-91ED-4CA8-98A8-38ECFEB86E95}"/>
              </a:ext>
            </a:extLst>
          </p:cNvPr>
          <p:cNvSpPr>
            <a:spLocks noChangeShapeType="1"/>
          </p:cNvSpPr>
          <p:nvPr/>
        </p:nvSpPr>
        <p:spPr bwMode="auto">
          <a:xfrm flipH="1">
            <a:off x="2025650" y="1457326"/>
            <a:ext cx="2481263" cy="3698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7">
            <a:extLst>
              <a:ext uri="{FF2B5EF4-FFF2-40B4-BE49-F238E27FC236}">
                <a16:creationId xmlns:a16="http://schemas.microsoft.com/office/drawing/2014/main" id="{7427BD4B-2624-4E4C-8DE8-4AF171BF038B}"/>
              </a:ext>
            </a:extLst>
          </p:cNvPr>
          <p:cNvSpPr>
            <a:spLocks noChangeShapeType="1"/>
          </p:cNvSpPr>
          <p:nvPr/>
        </p:nvSpPr>
        <p:spPr bwMode="auto">
          <a:xfrm>
            <a:off x="4506913" y="1457326"/>
            <a:ext cx="2438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Text Box 3">
            <a:extLst>
              <a:ext uri="{FF2B5EF4-FFF2-40B4-BE49-F238E27FC236}">
                <a16:creationId xmlns:a16="http://schemas.microsoft.com/office/drawing/2014/main" id="{132095F2-EA58-4E69-A6C4-5929BC186389}"/>
              </a:ext>
            </a:extLst>
          </p:cNvPr>
          <p:cNvSpPr txBox="1">
            <a:spLocks noChangeArrowheads="1"/>
          </p:cNvSpPr>
          <p:nvPr/>
        </p:nvSpPr>
        <p:spPr bwMode="auto">
          <a:xfrm>
            <a:off x="3962400" y="838200"/>
            <a:ext cx="10874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200"/>
              <a:t>OAG</a:t>
            </a:r>
          </a:p>
        </p:txBody>
      </p:sp>
      <p:sp>
        <p:nvSpPr>
          <p:cNvPr id="13" name="TextBox 12">
            <a:extLst>
              <a:ext uri="{FF2B5EF4-FFF2-40B4-BE49-F238E27FC236}">
                <a16:creationId xmlns:a16="http://schemas.microsoft.com/office/drawing/2014/main" id="{6FA8BFDE-A026-4A21-AC8C-46C9F5B0D5AD}"/>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16" name="TextBox 7">
            <a:extLst>
              <a:ext uri="{FF2B5EF4-FFF2-40B4-BE49-F238E27FC236}">
                <a16:creationId xmlns:a16="http://schemas.microsoft.com/office/drawing/2014/main" id="{952526E9-9DDB-48EB-9E60-D9049C291419}"/>
              </a:ext>
            </a:extLst>
          </p:cNvPr>
          <p:cNvSpPr txBox="1">
            <a:spLocks noChangeArrowheads="1"/>
          </p:cNvSpPr>
          <p:nvPr/>
        </p:nvSpPr>
        <p:spPr bwMode="auto">
          <a:xfrm>
            <a:off x="1237456" y="3111362"/>
            <a:ext cx="66690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u="sng" dirty="0"/>
              <a:t>Once you have determined a </a:t>
            </a:r>
            <a:r>
              <a:rPr lang="en-US" altLang="en-US" sz="1800" u="sng" dirty="0" err="1"/>
              <a:t>pt</a:t>
            </a:r>
            <a:r>
              <a:rPr lang="en-US" altLang="en-US" sz="1800" u="sng" dirty="0"/>
              <a:t> has open-angle glaucoma, </a:t>
            </a:r>
          </a:p>
          <a:p>
            <a:pPr algn="ctr" eaLnBrk="1" hangingPunct="1">
              <a:spcBef>
                <a:spcPct val="0"/>
              </a:spcBef>
              <a:buClrTx/>
              <a:buSzTx/>
              <a:buFontTx/>
              <a:buNone/>
            </a:pPr>
            <a:r>
              <a:rPr lang="en-US" altLang="en-US" sz="1800" dirty="0">
                <a:solidFill>
                  <a:srgbClr val="0000FF"/>
                </a:solidFill>
              </a:rPr>
              <a:t>the next ‘first thought’ is to ask…</a:t>
            </a:r>
            <a:endParaRPr lang="en-US" altLang="en-US" sz="1800" b="1" i="1" dirty="0">
              <a:solidFill>
                <a:srgbClr val="0000FF"/>
              </a:solidFill>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a:extLst>
              <a:ext uri="{FF2B5EF4-FFF2-40B4-BE49-F238E27FC236}">
                <a16:creationId xmlns:a16="http://schemas.microsoft.com/office/drawing/2014/main" id="{C4A3637B-BB8B-4D67-8B5A-3E0D596BFABD}"/>
              </a:ext>
            </a:extLst>
          </p:cNvPr>
          <p:cNvSpPr txBox="1">
            <a:spLocks noChangeArrowheads="1"/>
          </p:cNvSpPr>
          <p:nvPr/>
        </p:nvSpPr>
        <p:spPr bwMode="auto">
          <a:xfrm>
            <a:off x="5451475" y="2133600"/>
            <a:ext cx="262572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2600" i="1"/>
              <a:t>Normal-tension</a:t>
            </a:r>
          </a:p>
          <a:p>
            <a:pPr eaLnBrk="1" hangingPunct="1">
              <a:lnSpc>
                <a:spcPct val="85000"/>
              </a:lnSpc>
              <a:spcBef>
                <a:spcPct val="0"/>
              </a:spcBef>
              <a:buClrTx/>
              <a:buSzTx/>
              <a:buFontTx/>
              <a:buNone/>
            </a:pPr>
            <a:r>
              <a:rPr lang="en-US" altLang="en-US" sz="2600" i="1"/>
              <a:t>glaucoma (NTG)</a:t>
            </a:r>
          </a:p>
        </p:txBody>
      </p:sp>
      <p:sp>
        <p:nvSpPr>
          <p:cNvPr id="30723" name="Text Box 5">
            <a:extLst>
              <a:ext uri="{FF2B5EF4-FFF2-40B4-BE49-F238E27FC236}">
                <a16:creationId xmlns:a16="http://schemas.microsoft.com/office/drawing/2014/main" id="{C51039BC-DAD8-492C-95FD-861480CC7303}"/>
              </a:ext>
            </a:extLst>
          </p:cNvPr>
          <p:cNvSpPr txBox="1">
            <a:spLocks noChangeArrowheads="1"/>
          </p:cNvSpPr>
          <p:nvPr/>
        </p:nvSpPr>
        <p:spPr bwMode="auto">
          <a:xfrm>
            <a:off x="1380841" y="2139950"/>
            <a:ext cx="9813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dirty="0"/>
              <a:t>↑IOP</a:t>
            </a:r>
          </a:p>
        </p:txBody>
      </p:sp>
      <p:sp>
        <p:nvSpPr>
          <p:cNvPr id="11" name="TextBox 7">
            <a:extLst>
              <a:ext uri="{FF2B5EF4-FFF2-40B4-BE49-F238E27FC236}">
                <a16:creationId xmlns:a16="http://schemas.microsoft.com/office/drawing/2014/main" id="{D1730CB1-D994-4E5A-AF5E-575C273782EC}"/>
              </a:ext>
            </a:extLst>
          </p:cNvPr>
          <p:cNvSpPr txBox="1">
            <a:spLocks noChangeArrowheads="1"/>
          </p:cNvSpPr>
          <p:nvPr/>
        </p:nvSpPr>
        <p:spPr bwMode="auto">
          <a:xfrm>
            <a:off x="1237456" y="3111362"/>
            <a:ext cx="66690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u="sng" dirty="0"/>
              <a:t>Once you have determined a </a:t>
            </a:r>
            <a:r>
              <a:rPr lang="en-US" altLang="en-US" sz="1800" u="sng" dirty="0" err="1"/>
              <a:t>pt</a:t>
            </a:r>
            <a:r>
              <a:rPr lang="en-US" altLang="en-US" sz="1800" u="sng" dirty="0"/>
              <a:t> has open-angle glaucoma, </a:t>
            </a:r>
          </a:p>
          <a:p>
            <a:pPr algn="ctr" eaLnBrk="1" hangingPunct="1">
              <a:spcBef>
                <a:spcPct val="0"/>
              </a:spcBef>
              <a:buClrTx/>
              <a:buSzTx/>
              <a:buFontTx/>
              <a:buNone/>
            </a:pPr>
            <a:r>
              <a:rPr lang="en-US" altLang="en-US" sz="1800" dirty="0">
                <a:solidFill>
                  <a:srgbClr val="0000FF"/>
                </a:solidFill>
              </a:rPr>
              <a:t>the next ‘first thought’ is to ask…</a:t>
            </a:r>
          </a:p>
          <a:p>
            <a:pPr algn="ctr" eaLnBrk="1" hangingPunct="1">
              <a:spcBef>
                <a:spcPct val="0"/>
              </a:spcBef>
              <a:buClrTx/>
              <a:buSzTx/>
              <a:buFontTx/>
              <a:buNone/>
            </a:pPr>
            <a:r>
              <a:rPr lang="en-US" altLang="en-US" sz="1800" b="1" i="1" dirty="0">
                <a:solidFill>
                  <a:srgbClr val="0000FF"/>
                </a:solidFill>
              </a:rPr>
              <a:t>Is it high-pressure OAG, or low (aka </a:t>
            </a:r>
            <a:r>
              <a:rPr lang="en-US" altLang="en-US" sz="1800" b="1" dirty="0">
                <a:solidFill>
                  <a:srgbClr val="0000FF"/>
                </a:solidFill>
              </a:rPr>
              <a:t>normal</a:t>
            </a:r>
            <a:r>
              <a:rPr lang="en-US" altLang="en-US" sz="1800" b="1" i="1" dirty="0">
                <a:solidFill>
                  <a:srgbClr val="0000FF"/>
                </a:solidFill>
              </a:rPr>
              <a:t>) tension OAG?</a:t>
            </a:r>
          </a:p>
        </p:txBody>
      </p:sp>
      <p:sp>
        <p:nvSpPr>
          <p:cNvPr id="14" name="Rectangle 2">
            <a:extLst>
              <a:ext uri="{FF2B5EF4-FFF2-40B4-BE49-F238E27FC236}">
                <a16:creationId xmlns:a16="http://schemas.microsoft.com/office/drawing/2014/main" id="{D6E3CD81-1187-40D0-A0E1-CE0599DFDEB2}"/>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A</a:t>
            </a:r>
          </a:p>
        </p:txBody>
      </p:sp>
      <p:sp>
        <p:nvSpPr>
          <p:cNvPr id="17" name="Line 6">
            <a:extLst>
              <a:ext uri="{FF2B5EF4-FFF2-40B4-BE49-F238E27FC236}">
                <a16:creationId xmlns:a16="http://schemas.microsoft.com/office/drawing/2014/main" id="{AA4B93DA-1FFE-4DFC-A42B-27914B0998B4}"/>
              </a:ext>
            </a:extLst>
          </p:cNvPr>
          <p:cNvSpPr>
            <a:spLocks noChangeShapeType="1"/>
          </p:cNvSpPr>
          <p:nvPr/>
        </p:nvSpPr>
        <p:spPr bwMode="auto">
          <a:xfrm flipH="1">
            <a:off x="2025650" y="1457326"/>
            <a:ext cx="2481263" cy="3698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7">
            <a:extLst>
              <a:ext uri="{FF2B5EF4-FFF2-40B4-BE49-F238E27FC236}">
                <a16:creationId xmlns:a16="http://schemas.microsoft.com/office/drawing/2014/main" id="{B52F503F-3746-425A-AD4A-EA73514780C1}"/>
              </a:ext>
            </a:extLst>
          </p:cNvPr>
          <p:cNvSpPr>
            <a:spLocks noChangeShapeType="1"/>
          </p:cNvSpPr>
          <p:nvPr/>
        </p:nvSpPr>
        <p:spPr bwMode="auto">
          <a:xfrm>
            <a:off x="4506913" y="1457326"/>
            <a:ext cx="2438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Text Box 3">
            <a:extLst>
              <a:ext uri="{FF2B5EF4-FFF2-40B4-BE49-F238E27FC236}">
                <a16:creationId xmlns:a16="http://schemas.microsoft.com/office/drawing/2014/main" id="{CAAB81F1-BA11-4DBB-9D7B-6EE41B9ABAFB}"/>
              </a:ext>
            </a:extLst>
          </p:cNvPr>
          <p:cNvSpPr txBox="1">
            <a:spLocks noChangeArrowheads="1"/>
          </p:cNvSpPr>
          <p:nvPr/>
        </p:nvSpPr>
        <p:spPr bwMode="auto">
          <a:xfrm>
            <a:off x="3962400" y="838200"/>
            <a:ext cx="10874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200"/>
              <a:t>OAG</a:t>
            </a:r>
          </a:p>
        </p:txBody>
      </p:sp>
      <p:sp>
        <p:nvSpPr>
          <p:cNvPr id="9" name="TextBox 8">
            <a:extLst>
              <a:ext uri="{FF2B5EF4-FFF2-40B4-BE49-F238E27FC236}">
                <a16:creationId xmlns:a16="http://schemas.microsoft.com/office/drawing/2014/main" id="{9F70E7EA-B687-4664-B93F-3FD114FABF06}"/>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1">
            <a:extLst>
              <a:ext uri="{FF2B5EF4-FFF2-40B4-BE49-F238E27FC236}">
                <a16:creationId xmlns:a16="http://schemas.microsoft.com/office/drawing/2014/main" id="{495DED20-1E18-40A1-AB29-07D47544E95E}"/>
              </a:ext>
            </a:extLst>
          </p:cNvPr>
          <p:cNvSpPr txBox="1">
            <a:spLocks noChangeArrowheads="1"/>
          </p:cNvSpPr>
          <p:nvPr/>
        </p:nvSpPr>
        <p:spPr bwMode="auto">
          <a:xfrm>
            <a:off x="304800" y="3609009"/>
            <a:ext cx="2901950" cy="558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a:solidFill>
                  <a:srgbClr val="0000FF"/>
                </a:solidFill>
              </a:rPr>
              <a:t>Untreated IOP consistently</a:t>
            </a:r>
          </a:p>
          <a:p>
            <a:pPr algn="ctr" eaLnBrk="1" hangingPunct="1">
              <a:lnSpc>
                <a:spcPct val="85000"/>
              </a:lnSpc>
              <a:spcBef>
                <a:spcPct val="0"/>
              </a:spcBef>
              <a:buClrTx/>
              <a:buSzTx/>
              <a:buFontTx/>
              <a:buNone/>
            </a:pPr>
            <a:r>
              <a:rPr lang="en-US" altLang="en-US" sz="1800" i="1">
                <a:solidFill>
                  <a:srgbClr val="0000FF"/>
                </a:solidFill>
              </a:rPr>
              <a:t>above</a:t>
            </a:r>
            <a:r>
              <a:rPr lang="en-US" altLang="en-US" sz="1800">
                <a:solidFill>
                  <a:srgbClr val="0000FF"/>
                </a:solidFill>
              </a:rPr>
              <a:t> 22 mmHg</a:t>
            </a:r>
          </a:p>
        </p:txBody>
      </p:sp>
      <p:sp>
        <p:nvSpPr>
          <p:cNvPr id="31747" name="Text Box 12">
            <a:extLst>
              <a:ext uri="{FF2B5EF4-FFF2-40B4-BE49-F238E27FC236}">
                <a16:creationId xmlns:a16="http://schemas.microsoft.com/office/drawing/2014/main" id="{577E54E9-37CE-4EA3-B5DB-901046A6DEEA}"/>
              </a:ext>
            </a:extLst>
          </p:cNvPr>
          <p:cNvSpPr txBox="1">
            <a:spLocks noChangeArrowheads="1"/>
          </p:cNvSpPr>
          <p:nvPr/>
        </p:nvSpPr>
        <p:spPr bwMode="auto">
          <a:xfrm>
            <a:off x="5480050" y="3632200"/>
            <a:ext cx="2901950" cy="558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a:solidFill>
                  <a:srgbClr val="0000FF"/>
                </a:solidFill>
              </a:rPr>
              <a:t>Untreated IOP consistently</a:t>
            </a:r>
          </a:p>
          <a:p>
            <a:pPr algn="ctr" eaLnBrk="1" hangingPunct="1">
              <a:lnSpc>
                <a:spcPct val="85000"/>
              </a:lnSpc>
              <a:spcBef>
                <a:spcPct val="0"/>
              </a:spcBef>
              <a:buClrTx/>
              <a:buSzTx/>
              <a:buFontTx/>
              <a:buNone/>
            </a:pPr>
            <a:r>
              <a:rPr lang="en-US" altLang="en-US" sz="1800" i="1">
                <a:solidFill>
                  <a:srgbClr val="0000FF"/>
                </a:solidFill>
              </a:rPr>
              <a:t>below</a:t>
            </a:r>
            <a:r>
              <a:rPr lang="en-US" altLang="en-US" sz="1800">
                <a:solidFill>
                  <a:srgbClr val="0000FF"/>
                </a:solidFill>
              </a:rPr>
              <a:t> 22 mmHg</a:t>
            </a:r>
          </a:p>
        </p:txBody>
      </p:sp>
      <p:sp>
        <p:nvSpPr>
          <p:cNvPr id="31748" name="Line 13">
            <a:extLst>
              <a:ext uri="{FF2B5EF4-FFF2-40B4-BE49-F238E27FC236}">
                <a16:creationId xmlns:a16="http://schemas.microsoft.com/office/drawing/2014/main" id="{53197AB4-4C99-42F7-878A-2A98AB901709}"/>
              </a:ext>
            </a:extLst>
          </p:cNvPr>
          <p:cNvSpPr>
            <a:spLocks noChangeShapeType="1"/>
          </p:cNvSpPr>
          <p:nvPr/>
        </p:nvSpPr>
        <p:spPr bwMode="auto">
          <a:xfrm flipV="1">
            <a:off x="1752600" y="3005759"/>
            <a:ext cx="0" cy="5334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9" name="Line 14">
            <a:extLst>
              <a:ext uri="{FF2B5EF4-FFF2-40B4-BE49-F238E27FC236}">
                <a16:creationId xmlns:a16="http://schemas.microsoft.com/office/drawing/2014/main" id="{6BDFE3B3-AACE-4901-911D-8044D62CEB5C}"/>
              </a:ext>
            </a:extLst>
          </p:cNvPr>
          <p:cNvSpPr>
            <a:spLocks noChangeShapeType="1"/>
          </p:cNvSpPr>
          <p:nvPr/>
        </p:nvSpPr>
        <p:spPr bwMode="auto">
          <a:xfrm flipV="1">
            <a:off x="6934200" y="3022600"/>
            <a:ext cx="0" cy="5334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0" name="Rectangle 15">
            <a:extLst>
              <a:ext uri="{FF2B5EF4-FFF2-40B4-BE49-F238E27FC236}">
                <a16:creationId xmlns:a16="http://schemas.microsoft.com/office/drawing/2014/main" id="{AD823FDC-D0B3-4A22-A2EE-A6F8F0CE4C1A}"/>
              </a:ext>
            </a:extLst>
          </p:cNvPr>
          <p:cNvSpPr>
            <a:spLocks noChangeArrowheads="1"/>
          </p:cNvSpPr>
          <p:nvPr/>
        </p:nvSpPr>
        <p:spPr bwMode="auto">
          <a:xfrm>
            <a:off x="1600200" y="3881748"/>
            <a:ext cx="3048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a:t>
            </a:r>
          </a:p>
        </p:txBody>
      </p:sp>
      <p:sp>
        <p:nvSpPr>
          <p:cNvPr id="31751" name="Rectangle 16">
            <a:extLst>
              <a:ext uri="{FF2B5EF4-FFF2-40B4-BE49-F238E27FC236}">
                <a16:creationId xmlns:a16="http://schemas.microsoft.com/office/drawing/2014/main" id="{0B4BF84F-09FB-4CB5-9CC0-9C5C65EFEF95}"/>
              </a:ext>
            </a:extLst>
          </p:cNvPr>
          <p:cNvSpPr>
            <a:spLocks noChangeArrowheads="1"/>
          </p:cNvSpPr>
          <p:nvPr/>
        </p:nvSpPr>
        <p:spPr bwMode="auto">
          <a:xfrm>
            <a:off x="6748463" y="3890618"/>
            <a:ext cx="3048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a:t>
            </a:r>
          </a:p>
        </p:txBody>
      </p:sp>
      <p:sp>
        <p:nvSpPr>
          <p:cNvPr id="17" name="Rectangle 2">
            <a:extLst>
              <a:ext uri="{FF2B5EF4-FFF2-40B4-BE49-F238E27FC236}">
                <a16:creationId xmlns:a16="http://schemas.microsoft.com/office/drawing/2014/main" id="{ED671CBC-CA98-4E92-9596-27B6B5DBEC66}"/>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t>
            </a:r>
          </a:p>
        </p:txBody>
      </p:sp>
      <p:sp>
        <p:nvSpPr>
          <p:cNvPr id="19" name="Text Box 4">
            <a:extLst>
              <a:ext uri="{FF2B5EF4-FFF2-40B4-BE49-F238E27FC236}">
                <a16:creationId xmlns:a16="http://schemas.microsoft.com/office/drawing/2014/main" id="{B3FDD68E-2D87-4BD8-A5C5-810767D5E87A}"/>
              </a:ext>
            </a:extLst>
          </p:cNvPr>
          <p:cNvSpPr txBox="1">
            <a:spLocks noChangeArrowheads="1"/>
          </p:cNvSpPr>
          <p:nvPr/>
        </p:nvSpPr>
        <p:spPr bwMode="auto">
          <a:xfrm>
            <a:off x="5451475" y="2133600"/>
            <a:ext cx="262572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2600" i="1"/>
              <a:t>Normal-tension</a:t>
            </a:r>
          </a:p>
          <a:p>
            <a:pPr eaLnBrk="1" hangingPunct="1">
              <a:lnSpc>
                <a:spcPct val="85000"/>
              </a:lnSpc>
              <a:spcBef>
                <a:spcPct val="0"/>
              </a:spcBef>
              <a:buClrTx/>
              <a:buSzTx/>
              <a:buFontTx/>
              <a:buNone/>
            </a:pPr>
            <a:r>
              <a:rPr lang="en-US" altLang="en-US" sz="2600" i="1"/>
              <a:t>glaucoma (NTG)</a:t>
            </a:r>
          </a:p>
        </p:txBody>
      </p:sp>
      <p:sp>
        <p:nvSpPr>
          <p:cNvPr id="20" name="Text Box 5">
            <a:extLst>
              <a:ext uri="{FF2B5EF4-FFF2-40B4-BE49-F238E27FC236}">
                <a16:creationId xmlns:a16="http://schemas.microsoft.com/office/drawing/2014/main" id="{6D1600F0-D8E9-4276-BF33-653C71B09CA0}"/>
              </a:ext>
            </a:extLst>
          </p:cNvPr>
          <p:cNvSpPr txBox="1">
            <a:spLocks noChangeArrowheads="1"/>
          </p:cNvSpPr>
          <p:nvPr/>
        </p:nvSpPr>
        <p:spPr bwMode="auto">
          <a:xfrm>
            <a:off x="1380841" y="2139950"/>
            <a:ext cx="9813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dirty="0"/>
              <a:t>↑IOP</a:t>
            </a:r>
          </a:p>
        </p:txBody>
      </p:sp>
      <p:sp>
        <p:nvSpPr>
          <p:cNvPr id="29" name="Line 6">
            <a:extLst>
              <a:ext uri="{FF2B5EF4-FFF2-40B4-BE49-F238E27FC236}">
                <a16:creationId xmlns:a16="http://schemas.microsoft.com/office/drawing/2014/main" id="{DD86F9B9-2E01-4570-A3C8-8761E6CD10DD}"/>
              </a:ext>
            </a:extLst>
          </p:cNvPr>
          <p:cNvSpPr>
            <a:spLocks noChangeShapeType="1"/>
          </p:cNvSpPr>
          <p:nvPr/>
        </p:nvSpPr>
        <p:spPr bwMode="auto">
          <a:xfrm flipH="1">
            <a:off x="2025650" y="1457326"/>
            <a:ext cx="2481263" cy="3698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7">
            <a:extLst>
              <a:ext uri="{FF2B5EF4-FFF2-40B4-BE49-F238E27FC236}">
                <a16:creationId xmlns:a16="http://schemas.microsoft.com/office/drawing/2014/main" id="{2064586F-4638-40BF-8381-FD01011CA4C7}"/>
              </a:ext>
            </a:extLst>
          </p:cNvPr>
          <p:cNvSpPr>
            <a:spLocks noChangeShapeType="1"/>
          </p:cNvSpPr>
          <p:nvPr/>
        </p:nvSpPr>
        <p:spPr bwMode="auto">
          <a:xfrm>
            <a:off x="4506913" y="1457326"/>
            <a:ext cx="2438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Text Box 3">
            <a:extLst>
              <a:ext uri="{FF2B5EF4-FFF2-40B4-BE49-F238E27FC236}">
                <a16:creationId xmlns:a16="http://schemas.microsoft.com/office/drawing/2014/main" id="{D58AEAB1-E174-47BF-891A-F4DE2CD25E95}"/>
              </a:ext>
            </a:extLst>
          </p:cNvPr>
          <p:cNvSpPr txBox="1">
            <a:spLocks noChangeArrowheads="1"/>
          </p:cNvSpPr>
          <p:nvPr/>
        </p:nvSpPr>
        <p:spPr bwMode="auto">
          <a:xfrm>
            <a:off x="3962400" y="838200"/>
            <a:ext cx="10874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200"/>
              <a:t>OAG</a:t>
            </a:r>
          </a:p>
        </p:txBody>
      </p:sp>
      <p:sp>
        <p:nvSpPr>
          <p:cNvPr id="14" name="TextBox 13">
            <a:extLst>
              <a:ext uri="{FF2B5EF4-FFF2-40B4-BE49-F238E27FC236}">
                <a16:creationId xmlns:a16="http://schemas.microsoft.com/office/drawing/2014/main" id="{1A2BA5D4-518A-49E0-BBDF-CC7E1031396B}"/>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1">
            <a:extLst>
              <a:ext uri="{FF2B5EF4-FFF2-40B4-BE49-F238E27FC236}">
                <a16:creationId xmlns:a16="http://schemas.microsoft.com/office/drawing/2014/main" id="{495DED20-1E18-40A1-AB29-07D47544E95E}"/>
              </a:ext>
            </a:extLst>
          </p:cNvPr>
          <p:cNvSpPr txBox="1">
            <a:spLocks noChangeArrowheads="1"/>
          </p:cNvSpPr>
          <p:nvPr/>
        </p:nvSpPr>
        <p:spPr bwMode="auto">
          <a:xfrm>
            <a:off x="304800" y="3609009"/>
            <a:ext cx="2901950" cy="558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a:solidFill>
                  <a:srgbClr val="0000FF"/>
                </a:solidFill>
              </a:rPr>
              <a:t>Untreated IOP consistently</a:t>
            </a:r>
          </a:p>
          <a:p>
            <a:pPr algn="ctr" eaLnBrk="1" hangingPunct="1">
              <a:lnSpc>
                <a:spcPct val="85000"/>
              </a:lnSpc>
              <a:spcBef>
                <a:spcPct val="0"/>
              </a:spcBef>
              <a:buClrTx/>
              <a:buSzTx/>
              <a:buFontTx/>
              <a:buNone/>
            </a:pPr>
            <a:r>
              <a:rPr lang="en-US" altLang="en-US" sz="1800" i="1">
                <a:solidFill>
                  <a:srgbClr val="0000FF"/>
                </a:solidFill>
              </a:rPr>
              <a:t>above</a:t>
            </a:r>
            <a:r>
              <a:rPr lang="en-US" altLang="en-US" sz="1800">
                <a:solidFill>
                  <a:srgbClr val="0000FF"/>
                </a:solidFill>
              </a:rPr>
              <a:t> 22 mmHg</a:t>
            </a:r>
          </a:p>
        </p:txBody>
      </p:sp>
      <p:sp>
        <p:nvSpPr>
          <p:cNvPr id="31747" name="Text Box 12">
            <a:extLst>
              <a:ext uri="{FF2B5EF4-FFF2-40B4-BE49-F238E27FC236}">
                <a16:creationId xmlns:a16="http://schemas.microsoft.com/office/drawing/2014/main" id="{577E54E9-37CE-4EA3-B5DB-901046A6DEEA}"/>
              </a:ext>
            </a:extLst>
          </p:cNvPr>
          <p:cNvSpPr txBox="1">
            <a:spLocks noChangeArrowheads="1"/>
          </p:cNvSpPr>
          <p:nvPr/>
        </p:nvSpPr>
        <p:spPr bwMode="auto">
          <a:xfrm>
            <a:off x="5480050" y="3632200"/>
            <a:ext cx="2901950" cy="558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5000"/>
              </a:lnSpc>
              <a:spcBef>
                <a:spcPct val="0"/>
              </a:spcBef>
              <a:buClrTx/>
              <a:buSzTx/>
              <a:buFontTx/>
              <a:buNone/>
            </a:pPr>
            <a:r>
              <a:rPr lang="en-US" altLang="en-US" sz="1800">
                <a:solidFill>
                  <a:srgbClr val="0000FF"/>
                </a:solidFill>
              </a:rPr>
              <a:t>Untreated IOP consistently</a:t>
            </a:r>
          </a:p>
          <a:p>
            <a:pPr algn="ctr" eaLnBrk="1" hangingPunct="1">
              <a:lnSpc>
                <a:spcPct val="85000"/>
              </a:lnSpc>
              <a:spcBef>
                <a:spcPct val="0"/>
              </a:spcBef>
              <a:buClrTx/>
              <a:buSzTx/>
              <a:buFontTx/>
              <a:buNone/>
            </a:pPr>
            <a:r>
              <a:rPr lang="en-US" altLang="en-US" sz="1800" i="1">
                <a:solidFill>
                  <a:srgbClr val="0000FF"/>
                </a:solidFill>
              </a:rPr>
              <a:t>below</a:t>
            </a:r>
            <a:r>
              <a:rPr lang="en-US" altLang="en-US" sz="1800">
                <a:solidFill>
                  <a:srgbClr val="0000FF"/>
                </a:solidFill>
              </a:rPr>
              <a:t> 22 mmHg</a:t>
            </a:r>
          </a:p>
        </p:txBody>
      </p:sp>
      <p:sp>
        <p:nvSpPr>
          <p:cNvPr id="31748" name="Line 13">
            <a:extLst>
              <a:ext uri="{FF2B5EF4-FFF2-40B4-BE49-F238E27FC236}">
                <a16:creationId xmlns:a16="http://schemas.microsoft.com/office/drawing/2014/main" id="{53197AB4-4C99-42F7-878A-2A98AB901709}"/>
              </a:ext>
            </a:extLst>
          </p:cNvPr>
          <p:cNvSpPr>
            <a:spLocks noChangeShapeType="1"/>
          </p:cNvSpPr>
          <p:nvPr/>
        </p:nvSpPr>
        <p:spPr bwMode="auto">
          <a:xfrm flipV="1">
            <a:off x="1752600" y="3005759"/>
            <a:ext cx="0" cy="5334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9" name="Line 14">
            <a:extLst>
              <a:ext uri="{FF2B5EF4-FFF2-40B4-BE49-F238E27FC236}">
                <a16:creationId xmlns:a16="http://schemas.microsoft.com/office/drawing/2014/main" id="{6BDFE3B3-AACE-4901-911D-8044D62CEB5C}"/>
              </a:ext>
            </a:extLst>
          </p:cNvPr>
          <p:cNvSpPr>
            <a:spLocks noChangeShapeType="1"/>
          </p:cNvSpPr>
          <p:nvPr/>
        </p:nvSpPr>
        <p:spPr bwMode="auto">
          <a:xfrm flipV="1">
            <a:off x="6934200" y="3022600"/>
            <a:ext cx="0" cy="5334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Rectangle 2">
            <a:extLst>
              <a:ext uri="{FF2B5EF4-FFF2-40B4-BE49-F238E27FC236}">
                <a16:creationId xmlns:a16="http://schemas.microsoft.com/office/drawing/2014/main" id="{ED671CBC-CA98-4E92-9596-27B6B5DBEC66}"/>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A</a:t>
            </a:r>
          </a:p>
        </p:txBody>
      </p:sp>
      <p:sp>
        <p:nvSpPr>
          <p:cNvPr id="19" name="Text Box 4">
            <a:extLst>
              <a:ext uri="{FF2B5EF4-FFF2-40B4-BE49-F238E27FC236}">
                <a16:creationId xmlns:a16="http://schemas.microsoft.com/office/drawing/2014/main" id="{B3FDD68E-2D87-4BD8-A5C5-810767D5E87A}"/>
              </a:ext>
            </a:extLst>
          </p:cNvPr>
          <p:cNvSpPr txBox="1">
            <a:spLocks noChangeArrowheads="1"/>
          </p:cNvSpPr>
          <p:nvPr/>
        </p:nvSpPr>
        <p:spPr bwMode="auto">
          <a:xfrm>
            <a:off x="5451475" y="2133600"/>
            <a:ext cx="262572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5000"/>
              </a:lnSpc>
              <a:spcBef>
                <a:spcPct val="0"/>
              </a:spcBef>
              <a:buClrTx/>
              <a:buSzTx/>
              <a:buFontTx/>
              <a:buNone/>
            </a:pPr>
            <a:r>
              <a:rPr lang="en-US" altLang="en-US" sz="2600" i="1"/>
              <a:t>Normal-tension</a:t>
            </a:r>
          </a:p>
          <a:p>
            <a:pPr eaLnBrk="1" hangingPunct="1">
              <a:lnSpc>
                <a:spcPct val="85000"/>
              </a:lnSpc>
              <a:spcBef>
                <a:spcPct val="0"/>
              </a:spcBef>
              <a:buClrTx/>
              <a:buSzTx/>
              <a:buFontTx/>
              <a:buNone/>
            </a:pPr>
            <a:r>
              <a:rPr lang="en-US" altLang="en-US" sz="2600" i="1"/>
              <a:t>glaucoma (NTG)</a:t>
            </a:r>
          </a:p>
        </p:txBody>
      </p:sp>
      <p:sp>
        <p:nvSpPr>
          <p:cNvPr id="20" name="Text Box 5">
            <a:extLst>
              <a:ext uri="{FF2B5EF4-FFF2-40B4-BE49-F238E27FC236}">
                <a16:creationId xmlns:a16="http://schemas.microsoft.com/office/drawing/2014/main" id="{6D1600F0-D8E9-4276-BF33-653C71B09CA0}"/>
              </a:ext>
            </a:extLst>
          </p:cNvPr>
          <p:cNvSpPr txBox="1">
            <a:spLocks noChangeArrowheads="1"/>
          </p:cNvSpPr>
          <p:nvPr/>
        </p:nvSpPr>
        <p:spPr bwMode="auto">
          <a:xfrm>
            <a:off x="1380841" y="2139950"/>
            <a:ext cx="9813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dirty="0"/>
              <a:t>↑IOP</a:t>
            </a:r>
          </a:p>
        </p:txBody>
      </p:sp>
      <p:sp>
        <p:nvSpPr>
          <p:cNvPr id="27" name="Line 6">
            <a:extLst>
              <a:ext uri="{FF2B5EF4-FFF2-40B4-BE49-F238E27FC236}">
                <a16:creationId xmlns:a16="http://schemas.microsoft.com/office/drawing/2014/main" id="{95EE37E3-6872-48EB-AF25-C6689F11ECBA}"/>
              </a:ext>
            </a:extLst>
          </p:cNvPr>
          <p:cNvSpPr>
            <a:spLocks noChangeShapeType="1"/>
          </p:cNvSpPr>
          <p:nvPr/>
        </p:nvSpPr>
        <p:spPr bwMode="auto">
          <a:xfrm flipH="1">
            <a:off x="2025650" y="1457326"/>
            <a:ext cx="2481263" cy="3698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7">
            <a:extLst>
              <a:ext uri="{FF2B5EF4-FFF2-40B4-BE49-F238E27FC236}">
                <a16:creationId xmlns:a16="http://schemas.microsoft.com/office/drawing/2014/main" id="{0C999BC1-A506-4D6F-830E-4A1886099DFA}"/>
              </a:ext>
            </a:extLst>
          </p:cNvPr>
          <p:cNvSpPr>
            <a:spLocks noChangeShapeType="1"/>
          </p:cNvSpPr>
          <p:nvPr/>
        </p:nvSpPr>
        <p:spPr bwMode="auto">
          <a:xfrm>
            <a:off x="4506913" y="1457326"/>
            <a:ext cx="2438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Text Box 3">
            <a:extLst>
              <a:ext uri="{FF2B5EF4-FFF2-40B4-BE49-F238E27FC236}">
                <a16:creationId xmlns:a16="http://schemas.microsoft.com/office/drawing/2014/main" id="{7CDB0CAF-802A-40EA-9119-DB236D0A90CA}"/>
              </a:ext>
            </a:extLst>
          </p:cNvPr>
          <p:cNvSpPr txBox="1">
            <a:spLocks noChangeArrowheads="1"/>
          </p:cNvSpPr>
          <p:nvPr/>
        </p:nvSpPr>
        <p:spPr bwMode="auto">
          <a:xfrm>
            <a:off x="3962400" y="838200"/>
            <a:ext cx="10874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200"/>
              <a:t>OAG</a:t>
            </a:r>
          </a:p>
        </p:txBody>
      </p:sp>
      <p:sp>
        <p:nvSpPr>
          <p:cNvPr id="12" name="TextBox 12">
            <a:extLst>
              <a:ext uri="{FF2B5EF4-FFF2-40B4-BE49-F238E27FC236}">
                <a16:creationId xmlns:a16="http://schemas.microsoft.com/office/drawing/2014/main" id="{A8D78676-999E-4921-8568-43ED16E9380C}"/>
              </a:ext>
            </a:extLst>
          </p:cNvPr>
          <p:cNvSpPr txBox="1">
            <a:spLocks noChangeArrowheads="1"/>
          </p:cNvSpPr>
          <p:nvPr/>
        </p:nvSpPr>
        <p:spPr bwMode="auto">
          <a:xfrm>
            <a:off x="304800" y="5029200"/>
            <a:ext cx="861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dirty="0"/>
              <a:t>(Note that this distinction is somewhat controversial, as some </a:t>
            </a:r>
            <a:r>
              <a:rPr lang="en-US" altLang="en-US" sz="1800" i="1" dirty="0" err="1"/>
              <a:t>glaucomalogists</a:t>
            </a:r>
            <a:r>
              <a:rPr lang="en-US" altLang="en-US" sz="1800" i="1" dirty="0"/>
              <a:t> </a:t>
            </a:r>
            <a:r>
              <a:rPr lang="en-US" altLang="en-US" sz="1800" i="1"/>
              <a:t>contend NTG </a:t>
            </a:r>
            <a:r>
              <a:rPr lang="en-US" altLang="en-US" sz="1800" i="1" dirty="0"/>
              <a:t>is </a:t>
            </a:r>
            <a:r>
              <a:rPr lang="en-US" altLang="en-US" sz="1800" b="1" i="1" dirty="0"/>
              <a:t>not </a:t>
            </a:r>
            <a:r>
              <a:rPr lang="en-US" altLang="en-US" sz="1800" i="1" dirty="0"/>
              <a:t>a separate condition.) </a:t>
            </a:r>
          </a:p>
        </p:txBody>
      </p:sp>
      <p:sp>
        <p:nvSpPr>
          <p:cNvPr id="13" name="TextBox 12">
            <a:extLst>
              <a:ext uri="{FF2B5EF4-FFF2-40B4-BE49-F238E27FC236}">
                <a16:creationId xmlns:a16="http://schemas.microsoft.com/office/drawing/2014/main" id="{E27F81D7-050E-4A78-B47D-F7E666737427}"/>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Tree>
    <p:extLst>
      <p:ext uri="{BB962C8B-B14F-4D97-AF65-F5344CB8AC3E}">
        <p14:creationId xmlns:p14="http://schemas.microsoft.com/office/powerpoint/2010/main" val="139758306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a:extLst>
              <a:ext uri="{FF2B5EF4-FFF2-40B4-BE49-F238E27FC236}">
                <a16:creationId xmlns:a16="http://schemas.microsoft.com/office/drawing/2014/main" id="{1F341134-E30F-4C83-B246-4B308186EFD0}"/>
              </a:ext>
            </a:extLst>
          </p:cNvPr>
          <p:cNvSpPr txBox="1">
            <a:spLocks noChangeArrowheads="1"/>
          </p:cNvSpPr>
          <p:nvPr/>
        </p:nvSpPr>
        <p:spPr bwMode="auto">
          <a:xfrm>
            <a:off x="3357121" y="838200"/>
            <a:ext cx="229800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3200" dirty="0"/>
              <a:t>↑ IOP OAG</a:t>
            </a:r>
          </a:p>
        </p:txBody>
      </p:sp>
      <p:sp>
        <p:nvSpPr>
          <p:cNvPr id="13316" name="Line 6">
            <a:extLst>
              <a:ext uri="{FF2B5EF4-FFF2-40B4-BE49-F238E27FC236}">
                <a16:creationId xmlns:a16="http://schemas.microsoft.com/office/drawing/2014/main" id="{7A2E2594-93F1-4F56-9AA2-C98EB9BF8D1D}"/>
              </a:ext>
            </a:extLst>
          </p:cNvPr>
          <p:cNvSpPr>
            <a:spLocks noChangeShapeType="1"/>
          </p:cNvSpPr>
          <p:nvPr/>
        </p:nvSpPr>
        <p:spPr bwMode="auto">
          <a:xfrm flipH="1">
            <a:off x="2286000" y="1447800"/>
            <a:ext cx="2209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7" name="Line 7">
            <a:extLst>
              <a:ext uri="{FF2B5EF4-FFF2-40B4-BE49-F238E27FC236}">
                <a16:creationId xmlns:a16="http://schemas.microsoft.com/office/drawing/2014/main" id="{683930DD-A192-42CB-8430-7A487F456533}"/>
              </a:ext>
            </a:extLst>
          </p:cNvPr>
          <p:cNvSpPr>
            <a:spLocks noChangeShapeType="1"/>
          </p:cNvSpPr>
          <p:nvPr/>
        </p:nvSpPr>
        <p:spPr bwMode="auto">
          <a:xfrm>
            <a:off x="4495800" y="1447800"/>
            <a:ext cx="2438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9" name="TextBox 76">
            <a:extLst>
              <a:ext uri="{FF2B5EF4-FFF2-40B4-BE49-F238E27FC236}">
                <a16:creationId xmlns:a16="http://schemas.microsoft.com/office/drawing/2014/main" id="{F326AD2E-1168-47A9-8CF4-D2F1B3263B6A}"/>
              </a:ext>
            </a:extLst>
          </p:cNvPr>
          <p:cNvSpPr txBox="1">
            <a:spLocks noChangeArrowheads="1"/>
          </p:cNvSpPr>
          <p:nvPr/>
        </p:nvSpPr>
        <p:spPr bwMode="auto">
          <a:xfrm>
            <a:off x="4262438" y="1524000"/>
            <a:ext cx="468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b="1" i="1"/>
              <a:t>?</a:t>
            </a:r>
          </a:p>
        </p:txBody>
      </p:sp>
      <p:sp>
        <p:nvSpPr>
          <p:cNvPr id="19" name="TextBox 7">
            <a:extLst>
              <a:ext uri="{FF2B5EF4-FFF2-40B4-BE49-F238E27FC236}">
                <a16:creationId xmlns:a16="http://schemas.microsoft.com/office/drawing/2014/main" id="{F095B415-0272-45C1-8DB3-88FD062D0C30}"/>
              </a:ext>
            </a:extLst>
          </p:cNvPr>
          <p:cNvSpPr txBox="1">
            <a:spLocks noChangeArrowheads="1"/>
          </p:cNvSpPr>
          <p:nvPr/>
        </p:nvSpPr>
        <p:spPr bwMode="auto">
          <a:xfrm>
            <a:off x="676275" y="2967335"/>
            <a:ext cx="76596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u="sng" dirty="0"/>
              <a:t>Once you have determined a </a:t>
            </a:r>
            <a:r>
              <a:rPr lang="en-US" altLang="en-US" sz="1800" u="sng" dirty="0" err="1"/>
              <a:t>pt</a:t>
            </a:r>
            <a:r>
              <a:rPr lang="en-US" altLang="en-US" sz="1800" u="sng" dirty="0"/>
              <a:t> has high-pressure open-angle glaucoma, </a:t>
            </a:r>
            <a:r>
              <a:rPr lang="en-US" altLang="en-US" sz="1800" dirty="0">
                <a:solidFill>
                  <a:srgbClr val="0000FF"/>
                </a:solidFill>
              </a:rPr>
              <a:t>the next ‘first thought’ is to ask…</a:t>
            </a:r>
            <a:endParaRPr lang="en-US" altLang="en-US" sz="1800" b="1" i="1" dirty="0">
              <a:solidFill>
                <a:srgbClr val="0000FF"/>
              </a:solidFill>
            </a:endParaRPr>
          </a:p>
        </p:txBody>
      </p:sp>
      <p:sp>
        <p:nvSpPr>
          <p:cNvPr id="9" name="Rectangle 2">
            <a:extLst>
              <a:ext uri="{FF2B5EF4-FFF2-40B4-BE49-F238E27FC236}">
                <a16:creationId xmlns:a16="http://schemas.microsoft.com/office/drawing/2014/main" id="{1096F545-4301-4DA3-8771-80099B1A5558}"/>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t>
            </a:r>
          </a:p>
        </p:txBody>
      </p:sp>
      <p:sp>
        <p:nvSpPr>
          <p:cNvPr id="10" name="TextBox 9">
            <a:extLst>
              <a:ext uri="{FF2B5EF4-FFF2-40B4-BE49-F238E27FC236}">
                <a16:creationId xmlns:a16="http://schemas.microsoft.com/office/drawing/2014/main" id="{FDF2750B-CA0E-4825-975A-DAC6456FD55C}"/>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5">
            <a:extLst>
              <a:ext uri="{FF2B5EF4-FFF2-40B4-BE49-F238E27FC236}">
                <a16:creationId xmlns:a16="http://schemas.microsoft.com/office/drawing/2014/main" id="{D0A55CA4-26C2-420F-B4E6-46660FF196CC}"/>
              </a:ext>
            </a:extLst>
          </p:cNvPr>
          <p:cNvSpPr txBox="1">
            <a:spLocks noChangeArrowheads="1"/>
          </p:cNvSpPr>
          <p:nvPr/>
        </p:nvSpPr>
        <p:spPr bwMode="auto">
          <a:xfrm>
            <a:off x="1600200" y="1905000"/>
            <a:ext cx="14239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a:t>Primary</a:t>
            </a:r>
          </a:p>
        </p:txBody>
      </p:sp>
      <p:sp>
        <p:nvSpPr>
          <p:cNvPr id="14340" name="Line 6">
            <a:extLst>
              <a:ext uri="{FF2B5EF4-FFF2-40B4-BE49-F238E27FC236}">
                <a16:creationId xmlns:a16="http://schemas.microsoft.com/office/drawing/2014/main" id="{65FD860B-455C-462B-8ECA-75D8856B8872}"/>
              </a:ext>
            </a:extLst>
          </p:cNvPr>
          <p:cNvSpPr>
            <a:spLocks noChangeShapeType="1"/>
          </p:cNvSpPr>
          <p:nvPr/>
        </p:nvSpPr>
        <p:spPr bwMode="auto">
          <a:xfrm flipH="1">
            <a:off x="2286000" y="1447800"/>
            <a:ext cx="2209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1" name="Line 7">
            <a:extLst>
              <a:ext uri="{FF2B5EF4-FFF2-40B4-BE49-F238E27FC236}">
                <a16:creationId xmlns:a16="http://schemas.microsoft.com/office/drawing/2014/main" id="{1671471A-E095-41F1-A00E-6BB154012B29}"/>
              </a:ext>
            </a:extLst>
          </p:cNvPr>
          <p:cNvSpPr>
            <a:spLocks noChangeShapeType="1"/>
          </p:cNvSpPr>
          <p:nvPr/>
        </p:nvSpPr>
        <p:spPr bwMode="auto">
          <a:xfrm>
            <a:off x="4495800" y="1447800"/>
            <a:ext cx="2438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2" name="Text Box 5">
            <a:extLst>
              <a:ext uri="{FF2B5EF4-FFF2-40B4-BE49-F238E27FC236}">
                <a16:creationId xmlns:a16="http://schemas.microsoft.com/office/drawing/2014/main" id="{2B29B8AF-E3EA-4FED-86EB-43BF78BBAD7B}"/>
              </a:ext>
            </a:extLst>
          </p:cNvPr>
          <p:cNvSpPr txBox="1">
            <a:spLocks noChangeArrowheads="1"/>
          </p:cNvSpPr>
          <p:nvPr/>
        </p:nvSpPr>
        <p:spPr bwMode="auto">
          <a:xfrm>
            <a:off x="6019800" y="1905000"/>
            <a:ext cx="1905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a:t>Secondary</a:t>
            </a:r>
          </a:p>
        </p:txBody>
      </p:sp>
      <p:sp>
        <p:nvSpPr>
          <p:cNvPr id="14344" name="TextBox 76">
            <a:extLst>
              <a:ext uri="{FF2B5EF4-FFF2-40B4-BE49-F238E27FC236}">
                <a16:creationId xmlns:a16="http://schemas.microsoft.com/office/drawing/2014/main" id="{C8DE8D56-B683-427C-BDA6-C5B36DB3E265}"/>
              </a:ext>
            </a:extLst>
          </p:cNvPr>
          <p:cNvSpPr txBox="1">
            <a:spLocks noChangeArrowheads="1"/>
          </p:cNvSpPr>
          <p:nvPr/>
        </p:nvSpPr>
        <p:spPr bwMode="auto">
          <a:xfrm>
            <a:off x="4262438" y="1524000"/>
            <a:ext cx="468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b="1" i="1"/>
              <a:t>?</a:t>
            </a:r>
          </a:p>
        </p:txBody>
      </p:sp>
      <p:sp>
        <p:nvSpPr>
          <p:cNvPr id="10" name="TextBox 7">
            <a:extLst>
              <a:ext uri="{FF2B5EF4-FFF2-40B4-BE49-F238E27FC236}">
                <a16:creationId xmlns:a16="http://schemas.microsoft.com/office/drawing/2014/main" id="{69E5F7C1-D3C7-4215-BF05-A758C5B67A06}"/>
              </a:ext>
            </a:extLst>
          </p:cNvPr>
          <p:cNvSpPr txBox="1">
            <a:spLocks noChangeArrowheads="1"/>
          </p:cNvSpPr>
          <p:nvPr/>
        </p:nvSpPr>
        <p:spPr bwMode="auto">
          <a:xfrm>
            <a:off x="676275" y="2967335"/>
            <a:ext cx="76596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u="sng" dirty="0"/>
              <a:t>Once you have determined a </a:t>
            </a:r>
            <a:r>
              <a:rPr lang="en-US" altLang="en-US" sz="1800" u="sng" dirty="0" err="1"/>
              <a:t>pt</a:t>
            </a:r>
            <a:r>
              <a:rPr lang="en-US" altLang="en-US" sz="1800" u="sng" dirty="0"/>
              <a:t> has high-pressure open-angle glaucoma, </a:t>
            </a:r>
            <a:r>
              <a:rPr lang="en-US" altLang="en-US" sz="1800" dirty="0">
                <a:solidFill>
                  <a:srgbClr val="0000FF"/>
                </a:solidFill>
              </a:rPr>
              <a:t>the next ‘first thought’ is to ask…</a:t>
            </a:r>
          </a:p>
          <a:p>
            <a:pPr algn="ctr" eaLnBrk="1" hangingPunct="1">
              <a:spcBef>
                <a:spcPct val="0"/>
              </a:spcBef>
              <a:buClrTx/>
              <a:buSzTx/>
              <a:buFontTx/>
              <a:buNone/>
            </a:pPr>
            <a:r>
              <a:rPr lang="en-US" altLang="en-US" sz="1800" b="1" i="1" dirty="0">
                <a:solidFill>
                  <a:srgbClr val="0000FF"/>
                </a:solidFill>
              </a:rPr>
              <a:t>Is it primary open-angle glaucoma (POAG), or secondary OAG?</a:t>
            </a:r>
          </a:p>
        </p:txBody>
      </p:sp>
      <p:sp>
        <p:nvSpPr>
          <p:cNvPr id="11" name="Rectangle 2">
            <a:extLst>
              <a:ext uri="{FF2B5EF4-FFF2-40B4-BE49-F238E27FC236}">
                <a16:creationId xmlns:a16="http://schemas.microsoft.com/office/drawing/2014/main" id="{8B5C25A0-49E2-4BC5-9FAC-CCDD6C0B9937}"/>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A</a:t>
            </a:r>
          </a:p>
        </p:txBody>
      </p:sp>
      <p:sp>
        <p:nvSpPr>
          <p:cNvPr id="12" name="TextBox 11">
            <a:extLst>
              <a:ext uri="{FF2B5EF4-FFF2-40B4-BE49-F238E27FC236}">
                <a16:creationId xmlns:a16="http://schemas.microsoft.com/office/drawing/2014/main" id="{0E29EA14-3EFD-40B8-9846-080AF9497726}"/>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13" name="Text Box 3">
            <a:extLst>
              <a:ext uri="{FF2B5EF4-FFF2-40B4-BE49-F238E27FC236}">
                <a16:creationId xmlns:a16="http://schemas.microsoft.com/office/drawing/2014/main" id="{D1156417-0D89-4BFD-89A9-55460ACCDA8C}"/>
              </a:ext>
            </a:extLst>
          </p:cNvPr>
          <p:cNvSpPr txBox="1">
            <a:spLocks noChangeArrowheads="1"/>
          </p:cNvSpPr>
          <p:nvPr/>
        </p:nvSpPr>
        <p:spPr bwMode="auto">
          <a:xfrm>
            <a:off x="3357121" y="838200"/>
            <a:ext cx="229800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3200" dirty="0"/>
              <a:t>↑ IOP OAG</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Text Box 5">
            <a:extLst>
              <a:ext uri="{FF2B5EF4-FFF2-40B4-BE49-F238E27FC236}">
                <a16:creationId xmlns:a16="http://schemas.microsoft.com/office/drawing/2014/main" id="{ADD7B143-1CB7-4D54-8BBB-D2053630BF92}"/>
              </a:ext>
            </a:extLst>
          </p:cNvPr>
          <p:cNvSpPr txBox="1">
            <a:spLocks noChangeArrowheads="1"/>
          </p:cNvSpPr>
          <p:nvPr/>
        </p:nvSpPr>
        <p:spPr bwMode="auto">
          <a:xfrm>
            <a:off x="1600200" y="1905000"/>
            <a:ext cx="1520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rgbClr val="0000FF"/>
                </a:solidFill>
              </a:rPr>
              <a:t>Primary</a:t>
            </a:r>
          </a:p>
        </p:txBody>
      </p:sp>
      <p:sp>
        <p:nvSpPr>
          <p:cNvPr id="27657" name="Line 6">
            <a:extLst>
              <a:ext uri="{FF2B5EF4-FFF2-40B4-BE49-F238E27FC236}">
                <a16:creationId xmlns:a16="http://schemas.microsoft.com/office/drawing/2014/main" id="{729F677F-F186-4C9F-9A8C-A574F67AD5EE}"/>
              </a:ext>
            </a:extLst>
          </p:cNvPr>
          <p:cNvSpPr>
            <a:spLocks noChangeShapeType="1"/>
          </p:cNvSpPr>
          <p:nvPr/>
        </p:nvSpPr>
        <p:spPr bwMode="auto">
          <a:xfrm flipH="1">
            <a:off x="2286000" y="1447800"/>
            <a:ext cx="2209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3" name="Line 7">
            <a:extLst>
              <a:ext uri="{FF2B5EF4-FFF2-40B4-BE49-F238E27FC236}">
                <a16:creationId xmlns:a16="http://schemas.microsoft.com/office/drawing/2014/main" id="{04B6D7D1-A4B9-44A0-A80B-DC1927D62602}"/>
              </a:ext>
            </a:extLst>
          </p:cNvPr>
          <p:cNvSpPr>
            <a:spLocks noChangeShapeType="1"/>
          </p:cNvSpPr>
          <p:nvPr/>
        </p:nvSpPr>
        <p:spPr bwMode="auto">
          <a:xfrm>
            <a:off x="4495800" y="1447800"/>
            <a:ext cx="2438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Arial" charset="0"/>
            </a:endParaRPr>
          </a:p>
        </p:txBody>
      </p:sp>
      <p:sp>
        <p:nvSpPr>
          <p:cNvPr id="16" name="Text Box 5">
            <a:extLst>
              <a:ext uri="{FF2B5EF4-FFF2-40B4-BE49-F238E27FC236}">
                <a16:creationId xmlns:a16="http://schemas.microsoft.com/office/drawing/2014/main" id="{2DEBFD6C-5A41-4984-88CF-BCAF320ADC4D}"/>
              </a:ext>
            </a:extLst>
          </p:cNvPr>
          <p:cNvSpPr txBox="1">
            <a:spLocks noChangeArrowheads="1"/>
          </p:cNvSpPr>
          <p:nvPr/>
        </p:nvSpPr>
        <p:spPr bwMode="auto">
          <a:xfrm>
            <a:off x="6019800" y="1905000"/>
            <a:ext cx="1905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i="1" dirty="0">
                <a:solidFill>
                  <a:schemeClr val="bg1">
                    <a:lumMod val="75000"/>
                  </a:schemeClr>
                </a:solidFill>
              </a:rPr>
              <a:t>Secondary</a:t>
            </a:r>
          </a:p>
        </p:txBody>
      </p:sp>
      <p:sp>
        <p:nvSpPr>
          <p:cNvPr id="27660" name="Text Box 3">
            <a:extLst>
              <a:ext uri="{FF2B5EF4-FFF2-40B4-BE49-F238E27FC236}">
                <a16:creationId xmlns:a16="http://schemas.microsoft.com/office/drawing/2014/main" id="{3C001853-5DBB-4ABA-A02C-1AF5395A0D20}"/>
              </a:ext>
            </a:extLst>
          </p:cNvPr>
          <p:cNvSpPr txBox="1">
            <a:spLocks noChangeArrowheads="1"/>
          </p:cNvSpPr>
          <p:nvPr/>
        </p:nvSpPr>
        <p:spPr bwMode="auto">
          <a:xfrm>
            <a:off x="355600" y="2816225"/>
            <a:ext cx="7340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How prevalent is POAG in the US?</a:t>
            </a:r>
            <a:endParaRPr lang="en-US" altLang="en-US" sz="1600" dirty="0">
              <a:solidFill>
                <a:srgbClr val="0000FF"/>
              </a:solidFill>
            </a:endParaRPr>
          </a:p>
        </p:txBody>
      </p:sp>
      <p:sp>
        <p:nvSpPr>
          <p:cNvPr id="15" name="Rectangle 2">
            <a:extLst>
              <a:ext uri="{FF2B5EF4-FFF2-40B4-BE49-F238E27FC236}">
                <a16:creationId xmlns:a16="http://schemas.microsoft.com/office/drawing/2014/main" id="{56F21A76-716C-46D1-8B75-154327E3497D}"/>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t>
            </a:r>
          </a:p>
        </p:txBody>
      </p:sp>
      <p:sp>
        <p:nvSpPr>
          <p:cNvPr id="17" name="TextBox 16">
            <a:extLst>
              <a:ext uri="{FF2B5EF4-FFF2-40B4-BE49-F238E27FC236}">
                <a16:creationId xmlns:a16="http://schemas.microsoft.com/office/drawing/2014/main" id="{83D75767-4AAC-4127-9DC2-AB395E4C06D1}"/>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18" name="Text Box 3">
            <a:extLst>
              <a:ext uri="{FF2B5EF4-FFF2-40B4-BE49-F238E27FC236}">
                <a16:creationId xmlns:a16="http://schemas.microsoft.com/office/drawing/2014/main" id="{63DE26A2-FF9E-45B7-B161-8A58F4BCE9D2}"/>
              </a:ext>
            </a:extLst>
          </p:cNvPr>
          <p:cNvSpPr txBox="1">
            <a:spLocks noChangeArrowheads="1"/>
          </p:cNvSpPr>
          <p:nvPr/>
        </p:nvSpPr>
        <p:spPr bwMode="auto">
          <a:xfrm>
            <a:off x="3357121" y="838200"/>
            <a:ext cx="229800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3200" dirty="0"/>
              <a:t>↑ IOP OAG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3"/>
          <p:cNvGrpSpPr>
            <a:grpSpLocks/>
          </p:cNvGrpSpPr>
          <p:nvPr/>
        </p:nvGrpSpPr>
        <p:grpSpPr bwMode="auto">
          <a:xfrm>
            <a:off x="762000" y="2484438"/>
            <a:ext cx="7642225" cy="822325"/>
            <a:chOff x="528" y="726"/>
            <a:chExt cx="4814" cy="518"/>
          </a:xfrm>
        </p:grpSpPr>
        <p:sp>
          <p:nvSpPr>
            <p:cNvPr id="12301" name="Text Box 4"/>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t>IOP =</a:t>
              </a:r>
            </a:p>
          </p:txBody>
        </p:sp>
        <p:sp>
          <p:nvSpPr>
            <p:cNvPr id="12302" name="Text Box 5"/>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rgbClr val="669999"/>
                  </a:solidFill>
                </a:rPr>
                <a:t>Outflow</a:t>
              </a:r>
              <a:r>
                <a:rPr lang="en-US" altLang="en-US" sz="2000" b="1">
                  <a:solidFill>
                    <a:schemeClr val="accent2"/>
                  </a:solidFill>
                </a:rPr>
                <a:t> </a:t>
              </a:r>
              <a:r>
                <a:rPr lang="en-US" altLang="en-US" sz="2000" b="1">
                  <a:solidFill>
                    <a:srgbClr val="669999"/>
                  </a:solidFill>
                </a:rPr>
                <a:t>Facility</a:t>
              </a:r>
              <a:r>
                <a:rPr lang="en-US" altLang="en-US" sz="2000" b="1">
                  <a:solidFill>
                    <a:schemeClr val="accent2"/>
                  </a:solidFill>
                </a:rPr>
                <a:t>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2303" name="Text Box 6"/>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2304" name="Text Box 7"/>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rgbClr val="CCCC00"/>
                  </a:solidFill>
                </a:rPr>
                <a:t>Episcleral</a:t>
              </a:r>
              <a:r>
                <a:rPr lang="en-US" altLang="en-US" sz="2000" b="1">
                  <a:solidFill>
                    <a:schemeClr val="accent1"/>
                  </a:solidFill>
                </a:rPr>
                <a:t>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2291" name="Text Box 8"/>
          <p:cNvSpPr txBox="1">
            <a:spLocks noChangeArrowheads="1"/>
          </p:cNvSpPr>
          <p:nvPr/>
        </p:nvSpPr>
        <p:spPr bwMode="auto">
          <a:xfrm>
            <a:off x="364333" y="1143000"/>
            <a:ext cx="8456609" cy="83099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Fill in the IOP equation below. </a:t>
            </a:r>
            <a:r>
              <a:rPr lang="en-US" altLang="en-US" sz="2400" i="1" dirty="0">
                <a:solidFill>
                  <a:srgbClr val="0000FF"/>
                </a:solidFill>
              </a:rPr>
              <a:t>What is its eponymous name?</a:t>
            </a:r>
          </a:p>
          <a:p>
            <a:pPr algn="ctr" eaLnBrk="1" hangingPunct="1">
              <a:spcBef>
                <a:spcPct val="0"/>
              </a:spcBef>
              <a:buClrTx/>
              <a:buSzTx/>
              <a:buFontTx/>
              <a:buNone/>
            </a:pPr>
            <a:r>
              <a:rPr lang="en-US" altLang="en-US" sz="2400" dirty="0">
                <a:solidFill>
                  <a:srgbClr val="0000FF"/>
                </a:solidFill>
              </a:rPr>
              <a:t>The </a:t>
            </a:r>
            <a:r>
              <a:rPr lang="en-US" altLang="en-US" sz="2400" b="1" dirty="0" err="1">
                <a:solidFill>
                  <a:srgbClr val="0000FF"/>
                </a:solidFill>
              </a:rPr>
              <a:t>Goldmann</a:t>
            </a:r>
            <a:r>
              <a:rPr lang="en-US" altLang="en-US" sz="2400" b="1" dirty="0">
                <a:solidFill>
                  <a:srgbClr val="0000FF"/>
                </a:solidFill>
              </a:rPr>
              <a:t> equation</a:t>
            </a:r>
          </a:p>
        </p:txBody>
      </p:sp>
      <p:sp>
        <p:nvSpPr>
          <p:cNvPr id="12292" name="Line 9"/>
          <p:cNvSpPr>
            <a:spLocks noChangeShapeType="1"/>
          </p:cNvSpPr>
          <p:nvPr/>
        </p:nvSpPr>
        <p:spPr bwMode="auto">
          <a:xfrm>
            <a:off x="1752600" y="2932113"/>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3" name="Text Box 10"/>
          <p:cNvSpPr txBox="1">
            <a:spLocks noChangeArrowheads="1"/>
          </p:cNvSpPr>
          <p:nvPr/>
        </p:nvSpPr>
        <p:spPr bwMode="auto">
          <a:xfrm>
            <a:off x="2724150" y="4103688"/>
            <a:ext cx="4235450" cy="2105025"/>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t>So to lower IOP, one must:</a:t>
            </a:r>
          </a:p>
          <a:p>
            <a:pPr eaLnBrk="1" hangingPunct="1">
              <a:spcBef>
                <a:spcPct val="0"/>
              </a:spcBef>
              <a:buClrTx/>
              <a:buSzTx/>
              <a:buFontTx/>
              <a:buNone/>
            </a:pPr>
            <a:r>
              <a:rPr lang="en-US" altLang="en-US" sz="1800"/>
              <a:t>--</a:t>
            </a:r>
            <a:r>
              <a:rPr lang="en-US" altLang="en-US" sz="1800">
                <a:solidFill>
                  <a:srgbClr val="0066FF"/>
                </a:solidFill>
              </a:rPr>
              <a:t>decrease aqueous formation</a:t>
            </a:r>
            <a:r>
              <a:rPr lang="en-US" altLang="en-US" sz="1800"/>
              <a:t>, </a:t>
            </a:r>
            <a:r>
              <a:rPr lang="en-US" altLang="en-US" sz="1800" i="1"/>
              <a:t>and/or</a:t>
            </a:r>
          </a:p>
          <a:p>
            <a:pPr eaLnBrk="1" hangingPunct="1">
              <a:spcBef>
                <a:spcPct val="0"/>
              </a:spcBef>
              <a:buClrTx/>
              <a:buSzTx/>
              <a:buFontTx/>
              <a:buNone/>
            </a:pPr>
            <a:r>
              <a:rPr lang="en-US" altLang="en-US" sz="1800"/>
              <a:t>--</a:t>
            </a:r>
            <a:r>
              <a:rPr lang="en-US" altLang="en-US" sz="1800">
                <a:solidFill>
                  <a:srgbClr val="669999"/>
                </a:solidFill>
              </a:rPr>
              <a:t>increase outflow facility</a:t>
            </a:r>
            <a:r>
              <a:rPr lang="en-US" altLang="en-US" sz="1800"/>
              <a:t>, </a:t>
            </a:r>
            <a:r>
              <a:rPr lang="en-US" altLang="en-US" sz="1800" i="1"/>
              <a:t>and/or</a:t>
            </a:r>
          </a:p>
          <a:p>
            <a:pPr eaLnBrk="1" hangingPunct="1">
              <a:spcBef>
                <a:spcPct val="0"/>
              </a:spcBef>
              <a:buClrTx/>
              <a:buSzTx/>
              <a:buFontTx/>
              <a:buNone/>
            </a:pPr>
            <a:r>
              <a:rPr lang="en-US" altLang="en-US" sz="1800"/>
              <a:t>--</a:t>
            </a:r>
            <a:r>
              <a:rPr lang="en-US" altLang="en-US" sz="1800">
                <a:solidFill>
                  <a:srgbClr val="CCCC00"/>
                </a:solidFill>
              </a:rPr>
              <a:t>decrease episcleral venous pressure</a:t>
            </a:r>
          </a:p>
          <a:p>
            <a:pPr eaLnBrk="1" hangingPunct="1">
              <a:spcBef>
                <a:spcPct val="0"/>
              </a:spcBef>
              <a:buClrTx/>
              <a:buSzTx/>
              <a:buFontTx/>
              <a:buNone/>
            </a:pPr>
            <a:endParaRPr lang="en-US" altLang="en-US" sz="1800"/>
          </a:p>
          <a:p>
            <a:pPr eaLnBrk="1" hangingPunct="1">
              <a:spcBef>
                <a:spcPct val="0"/>
              </a:spcBef>
              <a:buClrTx/>
              <a:buSzTx/>
              <a:buFontTx/>
              <a:buNone/>
            </a:pPr>
            <a:r>
              <a:rPr lang="en-US" altLang="en-US" sz="1800">
                <a:solidFill>
                  <a:schemeClr val="bg1"/>
                </a:solidFill>
              </a:rPr>
              <a:t>…and/or </a:t>
            </a:r>
            <a:r>
              <a:rPr lang="en-US" altLang="en-US" sz="1800" b="1">
                <a:solidFill>
                  <a:schemeClr val="bg1"/>
                </a:solidFill>
              </a:rPr>
              <a:t>dehydrate the vitreous</a:t>
            </a:r>
            <a:r>
              <a:rPr lang="en-US" altLang="en-US" sz="1800">
                <a:solidFill>
                  <a:schemeClr val="bg1"/>
                </a:solidFill>
              </a:rPr>
              <a:t> with a</a:t>
            </a:r>
          </a:p>
          <a:p>
            <a:pPr eaLnBrk="1" hangingPunct="1">
              <a:spcBef>
                <a:spcPct val="0"/>
              </a:spcBef>
              <a:buClrTx/>
              <a:buSzTx/>
              <a:buFontTx/>
              <a:buNone/>
            </a:pPr>
            <a:r>
              <a:rPr lang="en-US" altLang="en-US" sz="1800">
                <a:solidFill>
                  <a:schemeClr val="bg1"/>
                </a:solidFill>
              </a:rPr>
              <a:t>   </a:t>
            </a:r>
            <a:r>
              <a:rPr lang="en-US" altLang="en-US" sz="1800" b="1">
                <a:solidFill>
                  <a:schemeClr val="bg1"/>
                </a:solidFill>
              </a:rPr>
              <a:t>hyperosmotic</a:t>
            </a:r>
            <a:r>
              <a:rPr lang="en-US" altLang="en-US" sz="1800">
                <a:solidFill>
                  <a:schemeClr val="bg1"/>
                </a:solidFill>
              </a:rPr>
              <a:t> agent</a:t>
            </a:r>
          </a:p>
        </p:txBody>
      </p:sp>
      <p:sp>
        <p:nvSpPr>
          <p:cNvPr id="12294" name="Text Box 11"/>
          <p:cNvSpPr txBox="1">
            <a:spLocks noChangeArrowheads="1"/>
          </p:cNvSpPr>
          <p:nvPr/>
        </p:nvSpPr>
        <p:spPr bwMode="auto">
          <a:xfrm>
            <a:off x="835025" y="4630738"/>
            <a:ext cx="1730375"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lnSpc>
                <a:spcPct val="85000"/>
              </a:lnSpc>
              <a:spcBef>
                <a:spcPct val="0"/>
              </a:spcBef>
              <a:buClrTx/>
              <a:buSzTx/>
              <a:buFontTx/>
              <a:buNone/>
            </a:pPr>
            <a:r>
              <a:rPr lang="en-US" altLang="en-US" sz="1400" i="1"/>
              <a:t>Three maneuvers</a:t>
            </a:r>
          </a:p>
          <a:p>
            <a:pPr algn="r" eaLnBrk="1" hangingPunct="1">
              <a:lnSpc>
                <a:spcPct val="85000"/>
              </a:lnSpc>
              <a:spcBef>
                <a:spcPct val="0"/>
              </a:spcBef>
              <a:buClrTx/>
              <a:buSzTx/>
              <a:buFontTx/>
              <a:buNone/>
            </a:pPr>
            <a:r>
              <a:rPr lang="en-US" altLang="en-US" sz="1400" i="1"/>
              <a:t>implied by the </a:t>
            </a:r>
          </a:p>
          <a:p>
            <a:pPr algn="r" eaLnBrk="1" hangingPunct="1">
              <a:lnSpc>
                <a:spcPct val="85000"/>
              </a:lnSpc>
              <a:spcBef>
                <a:spcPct val="0"/>
              </a:spcBef>
              <a:buClrTx/>
              <a:buSzTx/>
              <a:buFontTx/>
              <a:buNone/>
            </a:pPr>
            <a:r>
              <a:rPr lang="en-US" altLang="en-US" sz="1400" i="1"/>
              <a:t>Goldmann equation</a:t>
            </a:r>
          </a:p>
        </p:txBody>
      </p:sp>
      <p:sp>
        <p:nvSpPr>
          <p:cNvPr id="12295" name="AutoShape 12"/>
          <p:cNvSpPr>
            <a:spLocks/>
          </p:cNvSpPr>
          <p:nvPr/>
        </p:nvSpPr>
        <p:spPr bwMode="auto">
          <a:xfrm>
            <a:off x="2590800" y="4456113"/>
            <a:ext cx="228600" cy="914400"/>
          </a:xfrm>
          <a:prstGeom prst="leftBrace">
            <a:avLst>
              <a:gd name="adj1" fmla="val 33333"/>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296" name="Rectangle 15"/>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Q</a:t>
            </a:r>
          </a:p>
        </p:txBody>
      </p:sp>
      <p:sp>
        <p:nvSpPr>
          <p:cNvPr id="1229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4DD6FB3-B0FB-41FB-AB01-3E1968EA96DB}" type="slidenum">
              <a:rPr lang="en-US" altLang="en-US" sz="1000"/>
              <a:pPr>
                <a:spcBef>
                  <a:spcPct val="0"/>
                </a:spcBef>
                <a:buClrTx/>
                <a:buSzTx/>
                <a:buFontTx/>
                <a:buNone/>
              </a:pPr>
              <a:t>18</a:t>
            </a:fld>
            <a:endParaRPr lang="en-US" altLang="en-US" sz="1000"/>
          </a:p>
        </p:txBody>
      </p:sp>
      <p:sp>
        <p:nvSpPr>
          <p:cNvPr id="12298" name="Rectangle 16"/>
          <p:cNvSpPr>
            <a:spLocks noChangeArrowheads="1"/>
          </p:cNvSpPr>
          <p:nvPr/>
        </p:nvSpPr>
        <p:spPr bwMode="auto">
          <a:xfrm>
            <a:off x="2971800" y="4516438"/>
            <a:ext cx="2908300" cy="2286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900"/>
              <a:t>the numerator</a:t>
            </a:r>
          </a:p>
        </p:txBody>
      </p:sp>
      <p:sp>
        <p:nvSpPr>
          <p:cNvPr id="12299" name="Rectangle 16"/>
          <p:cNvSpPr>
            <a:spLocks noChangeArrowheads="1"/>
          </p:cNvSpPr>
          <p:nvPr/>
        </p:nvSpPr>
        <p:spPr bwMode="auto">
          <a:xfrm>
            <a:off x="2971800" y="4800600"/>
            <a:ext cx="2362200" cy="304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900"/>
              <a:t>the denominator</a:t>
            </a:r>
          </a:p>
        </p:txBody>
      </p:sp>
      <p:sp>
        <p:nvSpPr>
          <p:cNvPr id="12300" name="Rectangle 16"/>
          <p:cNvSpPr>
            <a:spLocks noChangeArrowheads="1"/>
          </p:cNvSpPr>
          <p:nvPr/>
        </p:nvSpPr>
        <p:spPr bwMode="auto">
          <a:xfrm>
            <a:off x="2971800" y="5141913"/>
            <a:ext cx="3657600" cy="2286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900"/>
              <a:t>the other thing</a:t>
            </a:r>
          </a:p>
        </p:txBody>
      </p:sp>
      <p:sp>
        <p:nvSpPr>
          <p:cNvPr id="18" name="TextBox 17">
            <a:extLst>
              <a:ext uri="{FF2B5EF4-FFF2-40B4-BE49-F238E27FC236}">
                <a16:creationId xmlns:a16="http://schemas.microsoft.com/office/drawing/2014/main" id="{E4A8710C-4C34-4265-87A7-399E85D867D8}"/>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102029723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Text Box 5">
            <a:extLst>
              <a:ext uri="{FF2B5EF4-FFF2-40B4-BE49-F238E27FC236}">
                <a16:creationId xmlns:a16="http://schemas.microsoft.com/office/drawing/2014/main" id="{ADD7B143-1CB7-4D54-8BBB-D2053630BF92}"/>
              </a:ext>
            </a:extLst>
          </p:cNvPr>
          <p:cNvSpPr txBox="1">
            <a:spLocks noChangeArrowheads="1"/>
          </p:cNvSpPr>
          <p:nvPr/>
        </p:nvSpPr>
        <p:spPr bwMode="auto">
          <a:xfrm>
            <a:off x="1600200" y="1905000"/>
            <a:ext cx="1520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rgbClr val="0000FF"/>
                </a:solidFill>
              </a:rPr>
              <a:t>Primary</a:t>
            </a:r>
          </a:p>
        </p:txBody>
      </p:sp>
      <p:sp>
        <p:nvSpPr>
          <p:cNvPr id="27657" name="Line 6">
            <a:extLst>
              <a:ext uri="{FF2B5EF4-FFF2-40B4-BE49-F238E27FC236}">
                <a16:creationId xmlns:a16="http://schemas.microsoft.com/office/drawing/2014/main" id="{729F677F-F186-4C9F-9A8C-A574F67AD5EE}"/>
              </a:ext>
            </a:extLst>
          </p:cNvPr>
          <p:cNvSpPr>
            <a:spLocks noChangeShapeType="1"/>
          </p:cNvSpPr>
          <p:nvPr/>
        </p:nvSpPr>
        <p:spPr bwMode="auto">
          <a:xfrm flipH="1">
            <a:off x="2286000" y="1447800"/>
            <a:ext cx="2209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3" name="Line 7">
            <a:extLst>
              <a:ext uri="{FF2B5EF4-FFF2-40B4-BE49-F238E27FC236}">
                <a16:creationId xmlns:a16="http://schemas.microsoft.com/office/drawing/2014/main" id="{04B6D7D1-A4B9-44A0-A80B-DC1927D62602}"/>
              </a:ext>
            </a:extLst>
          </p:cNvPr>
          <p:cNvSpPr>
            <a:spLocks noChangeShapeType="1"/>
          </p:cNvSpPr>
          <p:nvPr/>
        </p:nvSpPr>
        <p:spPr bwMode="auto">
          <a:xfrm>
            <a:off x="4495800" y="1447800"/>
            <a:ext cx="2438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Arial" charset="0"/>
            </a:endParaRPr>
          </a:p>
        </p:txBody>
      </p:sp>
      <p:sp>
        <p:nvSpPr>
          <p:cNvPr id="16" name="Text Box 5">
            <a:extLst>
              <a:ext uri="{FF2B5EF4-FFF2-40B4-BE49-F238E27FC236}">
                <a16:creationId xmlns:a16="http://schemas.microsoft.com/office/drawing/2014/main" id="{2DEBFD6C-5A41-4984-88CF-BCAF320ADC4D}"/>
              </a:ext>
            </a:extLst>
          </p:cNvPr>
          <p:cNvSpPr txBox="1">
            <a:spLocks noChangeArrowheads="1"/>
          </p:cNvSpPr>
          <p:nvPr/>
        </p:nvSpPr>
        <p:spPr bwMode="auto">
          <a:xfrm>
            <a:off x="6019800" y="1905000"/>
            <a:ext cx="1905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i="1" dirty="0">
                <a:solidFill>
                  <a:schemeClr val="bg1">
                    <a:lumMod val="75000"/>
                  </a:schemeClr>
                </a:solidFill>
              </a:rPr>
              <a:t>Secondary</a:t>
            </a:r>
          </a:p>
        </p:txBody>
      </p:sp>
      <p:sp>
        <p:nvSpPr>
          <p:cNvPr id="27660" name="Text Box 3">
            <a:extLst>
              <a:ext uri="{FF2B5EF4-FFF2-40B4-BE49-F238E27FC236}">
                <a16:creationId xmlns:a16="http://schemas.microsoft.com/office/drawing/2014/main" id="{3C001853-5DBB-4ABA-A02C-1AF5395A0D20}"/>
              </a:ext>
            </a:extLst>
          </p:cNvPr>
          <p:cNvSpPr txBox="1">
            <a:spLocks noChangeArrowheads="1"/>
          </p:cNvSpPr>
          <p:nvPr/>
        </p:nvSpPr>
        <p:spPr bwMode="auto">
          <a:xfrm>
            <a:off x="355600" y="2816225"/>
            <a:ext cx="7340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How prevalent is POAG in the US?</a:t>
            </a:r>
          </a:p>
          <a:p>
            <a:pPr eaLnBrk="1" hangingPunct="1">
              <a:spcBef>
                <a:spcPct val="0"/>
              </a:spcBef>
              <a:buClrTx/>
              <a:buSzTx/>
              <a:buFontTx/>
              <a:buNone/>
            </a:pPr>
            <a:r>
              <a:rPr lang="en-US" altLang="en-US" sz="1600" dirty="0">
                <a:solidFill>
                  <a:srgbClr val="0000FF"/>
                </a:solidFill>
              </a:rPr>
              <a:t>Very. It affects about  2%  of the over-40 population.</a:t>
            </a:r>
          </a:p>
        </p:txBody>
      </p:sp>
      <p:sp>
        <p:nvSpPr>
          <p:cNvPr id="15" name="Rectangle 2">
            <a:extLst>
              <a:ext uri="{FF2B5EF4-FFF2-40B4-BE49-F238E27FC236}">
                <a16:creationId xmlns:a16="http://schemas.microsoft.com/office/drawing/2014/main" id="{56F21A76-716C-46D1-8B75-154327E3497D}"/>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a:t>
            </a:r>
          </a:p>
        </p:txBody>
      </p:sp>
      <p:sp>
        <p:nvSpPr>
          <p:cNvPr id="17" name="TextBox 16">
            <a:extLst>
              <a:ext uri="{FF2B5EF4-FFF2-40B4-BE49-F238E27FC236}">
                <a16:creationId xmlns:a16="http://schemas.microsoft.com/office/drawing/2014/main" id="{83D75767-4AAC-4127-9DC2-AB395E4C06D1}"/>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18" name="Text Box 3">
            <a:extLst>
              <a:ext uri="{FF2B5EF4-FFF2-40B4-BE49-F238E27FC236}">
                <a16:creationId xmlns:a16="http://schemas.microsoft.com/office/drawing/2014/main" id="{63DE26A2-FF9E-45B7-B161-8A58F4BCE9D2}"/>
              </a:ext>
            </a:extLst>
          </p:cNvPr>
          <p:cNvSpPr txBox="1">
            <a:spLocks noChangeArrowheads="1"/>
          </p:cNvSpPr>
          <p:nvPr/>
        </p:nvSpPr>
        <p:spPr bwMode="auto">
          <a:xfrm>
            <a:off x="3357121" y="838200"/>
            <a:ext cx="229800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3200" dirty="0"/>
              <a:t>↑ IOP OAG</a:t>
            </a:r>
          </a:p>
        </p:txBody>
      </p:sp>
      <p:sp>
        <p:nvSpPr>
          <p:cNvPr id="19" name="Rectangle 18">
            <a:extLst>
              <a:ext uri="{FF2B5EF4-FFF2-40B4-BE49-F238E27FC236}">
                <a16:creationId xmlns:a16="http://schemas.microsoft.com/office/drawing/2014/main" id="{9CBD925E-3512-4697-A3C9-17FAB84E18AC}"/>
              </a:ext>
            </a:extLst>
          </p:cNvPr>
          <p:cNvSpPr/>
          <p:nvPr/>
        </p:nvSpPr>
        <p:spPr>
          <a:xfrm>
            <a:off x="2362200" y="3087688"/>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900" dirty="0">
                <a:solidFill>
                  <a:schemeClr val="tx1"/>
                </a:solidFill>
              </a:rPr>
              <a:t>%</a:t>
            </a:r>
          </a:p>
        </p:txBody>
      </p:sp>
    </p:spTree>
    <p:extLst>
      <p:ext uri="{BB962C8B-B14F-4D97-AF65-F5344CB8AC3E}">
        <p14:creationId xmlns:p14="http://schemas.microsoft.com/office/powerpoint/2010/main" val="54122294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CBD925E-3512-4697-A3C9-17FAB84E18AC}"/>
              </a:ext>
            </a:extLst>
          </p:cNvPr>
          <p:cNvSpPr/>
          <p:nvPr/>
        </p:nvSpPr>
        <p:spPr>
          <a:xfrm>
            <a:off x="2362200" y="3087688"/>
            <a:ext cx="304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solidFill>
            </a:endParaRPr>
          </a:p>
        </p:txBody>
      </p:sp>
      <p:sp>
        <p:nvSpPr>
          <p:cNvPr id="27656" name="Text Box 5">
            <a:extLst>
              <a:ext uri="{FF2B5EF4-FFF2-40B4-BE49-F238E27FC236}">
                <a16:creationId xmlns:a16="http://schemas.microsoft.com/office/drawing/2014/main" id="{ADD7B143-1CB7-4D54-8BBB-D2053630BF92}"/>
              </a:ext>
            </a:extLst>
          </p:cNvPr>
          <p:cNvSpPr txBox="1">
            <a:spLocks noChangeArrowheads="1"/>
          </p:cNvSpPr>
          <p:nvPr/>
        </p:nvSpPr>
        <p:spPr bwMode="auto">
          <a:xfrm>
            <a:off x="1600200" y="1905000"/>
            <a:ext cx="1520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rgbClr val="0000FF"/>
                </a:solidFill>
              </a:rPr>
              <a:t>Primary</a:t>
            </a:r>
          </a:p>
        </p:txBody>
      </p:sp>
      <p:sp>
        <p:nvSpPr>
          <p:cNvPr id="27657" name="Line 6">
            <a:extLst>
              <a:ext uri="{FF2B5EF4-FFF2-40B4-BE49-F238E27FC236}">
                <a16:creationId xmlns:a16="http://schemas.microsoft.com/office/drawing/2014/main" id="{729F677F-F186-4C9F-9A8C-A574F67AD5EE}"/>
              </a:ext>
            </a:extLst>
          </p:cNvPr>
          <p:cNvSpPr>
            <a:spLocks noChangeShapeType="1"/>
          </p:cNvSpPr>
          <p:nvPr/>
        </p:nvSpPr>
        <p:spPr bwMode="auto">
          <a:xfrm flipH="1">
            <a:off x="2286000" y="1447800"/>
            <a:ext cx="2209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3" name="Line 7">
            <a:extLst>
              <a:ext uri="{FF2B5EF4-FFF2-40B4-BE49-F238E27FC236}">
                <a16:creationId xmlns:a16="http://schemas.microsoft.com/office/drawing/2014/main" id="{04B6D7D1-A4B9-44A0-A80B-DC1927D62602}"/>
              </a:ext>
            </a:extLst>
          </p:cNvPr>
          <p:cNvSpPr>
            <a:spLocks noChangeShapeType="1"/>
          </p:cNvSpPr>
          <p:nvPr/>
        </p:nvSpPr>
        <p:spPr bwMode="auto">
          <a:xfrm>
            <a:off x="4495800" y="1447800"/>
            <a:ext cx="2438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Arial" charset="0"/>
            </a:endParaRPr>
          </a:p>
        </p:txBody>
      </p:sp>
      <p:sp>
        <p:nvSpPr>
          <p:cNvPr id="16" name="Text Box 5">
            <a:extLst>
              <a:ext uri="{FF2B5EF4-FFF2-40B4-BE49-F238E27FC236}">
                <a16:creationId xmlns:a16="http://schemas.microsoft.com/office/drawing/2014/main" id="{2DEBFD6C-5A41-4984-88CF-BCAF320ADC4D}"/>
              </a:ext>
            </a:extLst>
          </p:cNvPr>
          <p:cNvSpPr txBox="1">
            <a:spLocks noChangeArrowheads="1"/>
          </p:cNvSpPr>
          <p:nvPr/>
        </p:nvSpPr>
        <p:spPr bwMode="auto">
          <a:xfrm>
            <a:off x="6019800" y="1905000"/>
            <a:ext cx="1905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i="1" dirty="0">
                <a:solidFill>
                  <a:schemeClr val="bg1">
                    <a:lumMod val="75000"/>
                  </a:schemeClr>
                </a:solidFill>
              </a:rPr>
              <a:t>Secondary</a:t>
            </a:r>
          </a:p>
        </p:txBody>
      </p:sp>
      <p:sp>
        <p:nvSpPr>
          <p:cNvPr id="27660" name="Text Box 3">
            <a:extLst>
              <a:ext uri="{FF2B5EF4-FFF2-40B4-BE49-F238E27FC236}">
                <a16:creationId xmlns:a16="http://schemas.microsoft.com/office/drawing/2014/main" id="{3C001853-5DBB-4ABA-A02C-1AF5395A0D20}"/>
              </a:ext>
            </a:extLst>
          </p:cNvPr>
          <p:cNvSpPr txBox="1">
            <a:spLocks noChangeArrowheads="1"/>
          </p:cNvSpPr>
          <p:nvPr/>
        </p:nvSpPr>
        <p:spPr bwMode="auto">
          <a:xfrm>
            <a:off x="355600" y="2816225"/>
            <a:ext cx="7340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How prevalent is POAG in the US?</a:t>
            </a:r>
          </a:p>
          <a:p>
            <a:pPr eaLnBrk="1" hangingPunct="1">
              <a:spcBef>
                <a:spcPct val="0"/>
              </a:spcBef>
              <a:buClrTx/>
              <a:buSzTx/>
              <a:buFontTx/>
              <a:buNone/>
            </a:pPr>
            <a:r>
              <a:rPr lang="en-US" altLang="en-US" sz="1600" dirty="0">
                <a:solidFill>
                  <a:srgbClr val="0000FF"/>
                </a:solidFill>
              </a:rPr>
              <a:t>Very. It affects about  2%  of the over-40 population.</a:t>
            </a:r>
          </a:p>
        </p:txBody>
      </p:sp>
      <p:sp>
        <p:nvSpPr>
          <p:cNvPr id="15" name="Rectangle 2">
            <a:extLst>
              <a:ext uri="{FF2B5EF4-FFF2-40B4-BE49-F238E27FC236}">
                <a16:creationId xmlns:a16="http://schemas.microsoft.com/office/drawing/2014/main" id="{56F21A76-716C-46D1-8B75-154327E3497D}"/>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A</a:t>
            </a:r>
          </a:p>
        </p:txBody>
      </p:sp>
      <p:sp>
        <p:nvSpPr>
          <p:cNvPr id="17" name="TextBox 16">
            <a:extLst>
              <a:ext uri="{FF2B5EF4-FFF2-40B4-BE49-F238E27FC236}">
                <a16:creationId xmlns:a16="http://schemas.microsoft.com/office/drawing/2014/main" id="{83D75767-4AAC-4127-9DC2-AB395E4C06D1}"/>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18" name="Text Box 3">
            <a:extLst>
              <a:ext uri="{FF2B5EF4-FFF2-40B4-BE49-F238E27FC236}">
                <a16:creationId xmlns:a16="http://schemas.microsoft.com/office/drawing/2014/main" id="{63DE26A2-FF9E-45B7-B161-8A58F4BCE9D2}"/>
              </a:ext>
            </a:extLst>
          </p:cNvPr>
          <p:cNvSpPr txBox="1">
            <a:spLocks noChangeArrowheads="1"/>
          </p:cNvSpPr>
          <p:nvPr/>
        </p:nvSpPr>
        <p:spPr bwMode="auto">
          <a:xfrm>
            <a:off x="3357121" y="838200"/>
            <a:ext cx="229800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3200" dirty="0"/>
              <a:t>↑ IOP OAG</a:t>
            </a:r>
          </a:p>
        </p:txBody>
      </p:sp>
    </p:spTree>
    <p:extLst>
      <p:ext uri="{BB962C8B-B14F-4D97-AF65-F5344CB8AC3E}">
        <p14:creationId xmlns:p14="http://schemas.microsoft.com/office/powerpoint/2010/main" val="264714759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CBD925E-3512-4697-A3C9-17FAB84E18AC}"/>
              </a:ext>
            </a:extLst>
          </p:cNvPr>
          <p:cNvSpPr/>
          <p:nvPr/>
        </p:nvSpPr>
        <p:spPr>
          <a:xfrm>
            <a:off x="2362200" y="3087688"/>
            <a:ext cx="304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solidFill>
            </a:endParaRPr>
          </a:p>
        </p:txBody>
      </p:sp>
      <p:sp>
        <p:nvSpPr>
          <p:cNvPr id="27656" name="Text Box 5">
            <a:extLst>
              <a:ext uri="{FF2B5EF4-FFF2-40B4-BE49-F238E27FC236}">
                <a16:creationId xmlns:a16="http://schemas.microsoft.com/office/drawing/2014/main" id="{ADD7B143-1CB7-4D54-8BBB-D2053630BF92}"/>
              </a:ext>
            </a:extLst>
          </p:cNvPr>
          <p:cNvSpPr txBox="1">
            <a:spLocks noChangeArrowheads="1"/>
          </p:cNvSpPr>
          <p:nvPr/>
        </p:nvSpPr>
        <p:spPr bwMode="auto">
          <a:xfrm>
            <a:off x="1600200" y="1905000"/>
            <a:ext cx="1520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rgbClr val="0000FF"/>
                </a:solidFill>
              </a:rPr>
              <a:t>Primary</a:t>
            </a:r>
          </a:p>
        </p:txBody>
      </p:sp>
      <p:sp>
        <p:nvSpPr>
          <p:cNvPr id="27657" name="Line 6">
            <a:extLst>
              <a:ext uri="{FF2B5EF4-FFF2-40B4-BE49-F238E27FC236}">
                <a16:creationId xmlns:a16="http://schemas.microsoft.com/office/drawing/2014/main" id="{729F677F-F186-4C9F-9A8C-A574F67AD5EE}"/>
              </a:ext>
            </a:extLst>
          </p:cNvPr>
          <p:cNvSpPr>
            <a:spLocks noChangeShapeType="1"/>
          </p:cNvSpPr>
          <p:nvPr/>
        </p:nvSpPr>
        <p:spPr bwMode="auto">
          <a:xfrm flipH="1">
            <a:off x="2286000" y="1447800"/>
            <a:ext cx="2209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3" name="Line 7">
            <a:extLst>
              <a:ext uri="{FF2B5EF4-FFF2-40B4-BE49-F238E27FC236}">
                <a16:creationId xmlns:a16="http://schemas.microsoft.com/office/drawing/2014/main" id="{04B6D7D1-A4B9-44A0-A80B-DC1927D62602}"/>
              </a:ext>
            </a:extLst>
          </p:cNvPr>
          <p:cNvSpPr>
            <a:spLocks noChangeShapeType="1"/>
          </p:cNvSpPr>
          <p:nvPr/>
        </p:nvSpPr>
        <p:spPr bwMode="auto">
          <a:xfrm>
            <a:off x="4495800" y="1447800"/>
            <a:ext cx="2438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Arial" charset="0"/>
            </a:endParaRPr>
          </a:p>
        </p:txBody>
      </p:sp>
      <p:sp>
        <p:nvSpPr>
          <p:cNvPr id="16" name="Text Box 5">
            <a:extLst>
              <a:ext uri="{FF2B5EF4-FFF2-40B4-BE49-F238E27FC236}">
                <a16:creationId xmlns:a16="http://schemas.microsoft.com/office/drawing/2014/main" id="{2DEBFD6C-5A41-4984-88CF-BCAF320ADC4D}"/>
              </a:ext>
            </a:extLst>
          </p:cNvPr>
          <p:cNvSpPr txBox="1">
            <a:spLocks noChangeArrowheads="1"/>
          </p:cNvSpPr>
          <p:nvPr/>
        </p:nvSpPr>
        <p:spPr bwMode="auto">
          <a:xfrm>
            <a:off x="6019800" y="1905000"/>
            <a:ext cx="1905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i="1" dirty="0">
                <a:solidFill>
                  <a:schemeClr val="bg1">
                    <a:lumMod val="75000"/>
                  </a:schemeClr>
                </a:solidFill>
              </a:rPr>
              <a:t>Secondary</a:t>
            </a:r>
          </a:p>
        </p:txBody>
      </p:sp>
      <p:sp>
        <p:nvSpPr>
          <p:cNvPr id="27660" name="Text Box 3">
            <a:extLst>
              <a:ext uri="{FF2B5EF4-FFF2-40B4-BE49-F238E27FC236}">
                <a16:creationId xmlns:a16="http://schemas.microsoft.com/office/drawing/2014/main" id="{3C001853-5DBB-4ABA-A02C-1AF5395A0D20}"/>
              </a:ext>
            </a:extLst>
          </p:cNvPr>
          <p:cNvSpPr txBox="1">
            <a:spLocks noChangeArrowheads="1"/>
          </p:cNvSpPr>
          <p:nvPr/>
        </p:nvSpPr>
        <p:spPr bwMode="auto">
          <a:xfrm>
            <a:off x="355600" y="2816225"/>
            <a:ext cx="7340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How prevalent is POAG in the US?</a:t>
            </a:r>
          </a:p>
          <a:p>
            <a:pPr eaLnBrk="1" hangingPunct="1">
              <a:spcBef>
                <a:spcPct val="0"/>
              </a:spcBef>
              <a:buClrTx/>
              <a:buSzTx/>
              <a:buFontTx/>
              <a:buNone/>
            </a:pPr>
            <a:r>
              <a:rPr lang="en-US" altLang="en-US" sz="1600" dirty="0">
                <a:solidFill>
                  <a:srgbClr val="0000FF"/>
                </a:solidFill>
              </a:rPr>
              <a:t>Very. It affects about  2%  of the over-40 population.</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Where does POAG rank worldwide as a cause of blindness?</a:t>
            </a:r>
            <a:endParaRPr lang="en-US" altLang="en-US" sz="1600" dirty="0">
              <a:solidFill>
                <a:srgbClr val="0000FF"/>
              </a:solidFill>
            </a:endParaRPr>
          </a:p>
        </p:txBody>
      </p:sp>
      <p:sp>
        <p:nvSpPr>
          <p:cNvPr id="15" name="Rectangle 2">
            <a:extLst>
              <a:ext uri="{FF2B5EF4-FFF2-40B4-BE49-F238E27FC236}">
                <a16:creationId xmlns:a16="http://schemas.microsoft.com/office/drawing/2014/main" id="{56F21A76-716C-46D1-8B75-154327E3497D}"/>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t>
            </a:r>
          </a:p>
        </p:txBody>
      </p:sp>
      <p:sp>
        <p:nvSpPr>
          <p:cNvPr id="17" name="TextBox 16">
            <a:extLst>
              <a:ext uri="{FF2B5EF4-FFF2-40B4-BE49-F238E27FC236}">
                <a16:creationId xmlns:a16="http://schemas.microsoft.com/office/drawing/2014/main" id="{83D75767-4AAC-4127-9DC2-AB395E4C06D1}"/>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18" name="Text Box 3">
            <a:extLst>
              <a:ext uri="{FF2B5EF4-FFF2-40B4-BE49-F238E27FC236}">
                <a16:creationId xmlns:a16="http://schemas.microsoft.com/office/drawing/2014/main" id="{63DE26A2-FF9E-45B7-B161-8A58F4BCE9D2}"/>
              </a:ext>
            </a:extLst>
          </p:cNvPr>
          <p:cNvSpPr txBox="1">
            <a:spLocks noChangeArrowheads="1"/>
          </p:cNvSpPr>
          <p:nvPr/>
        </p:nvSpPr>
        <p:spPr bwMode="auto">
          <a:xfrm>
            <a:off x="3357121" y="838200"/>
            <a:ext cx="229800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3200" dirty="0"/>
              <a:t>↑ IOP OAG</a:t>
            </a:r>
          </a:p>
        </p:txBody>
      </p:sp>
    </p:spTree>
    <p:extLst>
      <p:ext uri="{BB962C8B-B14F-4D97-AF65-F5344CB8AC3E}">
        <p14:creationId xmlns:p14="http://schemas.microsoft.com/office/powerpoint/2010/main" val="407128720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CBD925E-3512-4697-A3C9-17FAB84E18AC}"/>
              </a:ext>
            </a:extLst>
          </p:cNvPr>
          <p:cNvSpPr/>
          <p:nvPr/>
        </p:nvSpPr>
        <p:spPr>
          <a:xfrm>
            <a:off x="2362200" y="3087688"/>
            <a:ext cx="304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solidFill>
            </a:endParaRPr>
          </a:p>
        </p:txBody>
      </p:sp>
      <p:sp>
        <p:nvSpPr>
          <p:cNvPr id="27656" name="Text Box 5">
            <a:extLst>
              <a:ext uri="{FF2B5EF4-FFF2-40B4-BE49-F238E27FC236}">
                <a16:creationId xmlns:a16="http://schemas.microsoft.com/office/drawing/2014/main" id="{ADD7B143-1CB7-4D54-8BBB-D2053630BF92}"/>
              </a:ext>
            </a:extLst>
          </p:cNvPr>
          <p:cNvSpPr txBox="1">
            <a:spLocks noChangeArrowheads="1"/>
          </p:cNvSpPr>
          <p:nvPr/>
        </p:nvSpPr>
        <p:spPr bwMode="auto">
          <a:xfrm>
            <a:off x="1600200" y="1905000"/>
            <a:ext cx="1520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rgbClr val="0000FF"/>
                </a:solidFill>
              </a:rPr>
              <a:t>Primary</a:t>
            </a:r>
          </a:p>
        </p:txBody>
      </p:sp>
      <p:sp>
        <p:nvSpPr>
          <p:cNvPr id="27657" name="Line 6">
            <a:extLst>
              <a:ext uri="{FF2B5EF4-FFF2-40B4-BE49-F238E27FC236}">
                <a16:creationId xmlns:a16="http://schemas.microsoft.com/office/drawing/2014/main" id="{729F677F-F186-4C9F-9A8C-A574F67AD5EE}"/>
              </a:ext>
            </a:extLst>
          </p:cNvPr>
          <p:cNvSpPr>
            <a:spLocks noChangeShapeType="1"/>
          </p:cNvSpPr>
          <p:nvPr/>
        </p:nvSpPr>
        <p:spPr bwMode="auto">
          <a:xfrm flipH="1">
            <a:off x="2286000" y="1447800"/>
            <a:ext cx="2209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3" name="Line 7">
            <a:extLst>
              <a:ext uri="{FF2B5EF4-FFF2-40B4-BE49-F238E27FC236}">
                <a16:creationId xmlns:a16="http://schemas.microsoft.com/office/drawing/2014/main" id="{04B6D7D1-A4B9-44A0-A80B-DC1927D62602}"/>
              </a:ext>
            </a:extLst>
          </p:cNvPr>
          <p:cNvSpPr>
            <a:spLocks noChangeShapeType="1"/>
          </p:cNvSpPr>
          <p:nvPr/>
        </p:nvSpPr>
        <p:spPr bwMode="auto">
          <a:xfrm>
            <a:off x="4495800" y="1447800"/>
            <a:ext cx="2438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Arial" charset="0"/>
            </a:endParaRPr>
          </a:p>
        </p:txBody>
      </p:sp>
      <p:sp>
        <p:nvSpPr>
          <p:cNvPr id="16" name="Text Box 5">
            <a:extLst>
              <a:ext uri="{FF2B5EF4-FFF2-40B4-BE49-F238E27FC236}">
                <a16:creationId xmlns:a16="http://schemas.microsoft.com/office/drawing/2014/main" id="{2DEBFD6C-5A41-4984-88CF-BCAF320ADC4D}"/>
              </a:ext>
            </a:extLst>
          </p:cNvPr>
          <p:cNvSpPr txBox="1">
            <a:spLocks noChangeArrowheads="1"/>
          </p:cNvSpPr>
          <p:nvPr/>
        </p:nvSpPr>
        <p:spPr bwMode="auto">
          <a:xfrm>
            <a:off x="6019800" y="1905000"/>
            <a:ext cx="1905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i="1" dirty="0">
                <a:solidFill>
                  <a:schemeClr val="bg1">
                    <a:lumMod val="75000"/>
                  </a:schemeClr>
                </a:solidFill>
              </a:rPr>
              <a:t>Secondary</a:t>
            </a:r>
          </a:p>
        </p:txBody>
      </p:sp>
      <p:sp>
        <p:nvSpPr>
          <p:cNvPr id="27660" name="Text Box 3">
            <a:extLst>
              <a:ext uri="{FF2B5EF4-FFF2-40B4-BE49-F238E27FC236}">
                <a16:creationId xmlns:a16="http://schemas.microsoft.com/office/drawing/2014/main" id="{3C001853-5DBB-4ABA-A02C-1AF5395A0D20}"/>
              </a:ext>
            </a:extLst>
          </p:cNvPr>
          <p:cNvSpPr txBox="1">
            <a:spLocks noChangeArrowheads="1"/>
          </p:cNvSpPr>
          <p:nvPr/>
        </p:nvSpPr>
        <p:spPr bwMode="auto">
          <a:xfrm>
            <a:off x="355600" y="2816225"/>
            <a:ext cx="7340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How prevalent is POAG in the US?</a:t>
            </a:r>
          </a:p>
          <a:p>
            <a:pPr eaLnBrk="1" hangingPunct="1">
              <a:spcBef>
                <a:spcPct val="0"/>
              </a:spcBef>
              <a:buClrTx/>
              <a:buSzTx/>
              <a:buFontTx/>
              <a:buNone/>
            </a:pPr>
            <a:r>
              <a:rPr lang="en-US" altLang="en-US" sz="1600" dirty="0">
                <a:solidFill>
                  <a:srgbClr val="0000FF"/>
                </a:solidFill>
              </a:rPr>
              <a:t>Very. It affects about  2%  of the over-40 population.</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Where does POAG rank worldwide as a cause of blindness?</a:t>
            </a:r>
          </a:p>
          <a:p>
            <a:pPr eaLnBrk="1" hangingPunct="1">
              <a:spcBef>
                <a:spcPct val="0"/>
              </a:spcBef>
              <a:buClrTx/>
              <a:buSzTx/>
              <a:buFontTx/>
              <a:buNone/>
            </a:pPr>
            <a:r>
              <a:rPr lang="en-US" altLang="en-US" sz="1600" dirty="0">
                <a:solidFill>
                  <a:srgbClr val="0000FF"/>
                </a:solidFill>
              </a:rPr>
              <a:t>It is second only to cataract</a:t>
            </a:r>
          </a:p>
        </p:txBody>
      </p:sp>
      <p:sp>
        <p:nvSpPr>
          <p:cNvPr id="15" name="Rectangle 2">
            <a:extLst>
              <a:ext uri="{FF2B5EF4-FFF2-40B4-BE49-F238E27FC236}">
                <a16:creationId xmlns:a16="http://schemas.microsoft.com/office/drawing/2014/main" id="{56F21A76-716C-46D1-8B75-154327E3497D}"/>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a:t>
            </a:r>
          </a:p>
        </p:txBody>
      </p:sp>
      <p:sp>
        <p:nvSpPr>
          <p:cNvPr id="17" name="TextBox 16">
            <a:extLst>
              <a:ext uri="{FF2B5EF4-FFF2-40B4-BE49-F238E27FC236}">
                <a16:creationId xmlns:a16="http://schemas.microsoft.com/office/drawing/2014/main" id="{83D75767-4AAC-4127-9DC2-AB395E4C06D1}"/>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18" name="Text Box 3">
            <a:extLst>
              <a:ext uri="{FF2B5EF4-FFF2-40B4-BE49-F238E27FC236}">
                <a16:creationId xmlns:a16="http://schemas.microsoft.com/office/drawing/2014/main" id="{63DE26A2-FF9E-45B7-B161-8A58F4BCE9D2}"/>
              </a:ext>
            </a:extLst>
          </p:cNvPr>
          <p:cNvSpPr txBox="1">
            <a:spLocks noChangeArrowheads="1"/>
          </p:cNvSpPr>
          <p:nvPr/>
        </p:nvSpPr>
        <p:spPr bwMode="auto">
          <a:xfrm>
            <a:off x="3357121" y="838200"/>
            <a:ext cx="229800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3200" dirty="0"/>
              <a:t>↑ IOP OAG</a:t>
            </a:r>
          </a:p>
        </p:txBody>
      </p:sp>
      <p:sp>
        <p:nvSpPr>
          <p:cNvPr id="23" name="Rectangle 22">
            <a:extLst>
              <a:ext uri="{FF2B5EF4-FFF2-40B4-BE49-F238E27FC236}">
                <a16:creationId xmlns:a16="http://schemas.microsoft.com/office/drawing/2014/main" id="{01CB1DF6-7D8B-498A-B1B5-0C92E3E2E2A0}"/>
              </a:ext>
            </a:extLst>
          </p:cNvPr>
          <p:cNvSpPr/>
          <p:nvPr/>
        </p:nvSpPr>
        <p:spPr>
          <a:xfrm>
            <a:off x="2171700" y="3855736"/>
            <a:ext cx="876300" cy="24185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260589356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1CB1DF6-7D8B-498A-B1B5-0C92E3E2E2A0}"/>
              </a:ext>
            </a:extLst>
          </p:cNvPr>
          <p:cNvSpPr/>
          <p:nvPr/>
        </p:nvSpPr>
        <p:spPr>
          <a:xfrm>
            <a:off x="2171700" y="3855736"/>
            <a:ext cx="876300" cy="241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Rectangle 18">
            <a:extLst>
              <a:ext uri="{FF2B5EF4-FFF2-40B4-BE49-F238E27FC236}">
                <a16:creationId xmlns:a16="http://schemas.microsoft.com/office/drawing/2014/main" id="{9CBD925E-3512-4697-A3C9-17FAB84E18AC}"/>
              </a:ext>
            </a:extLst>
          </p:cNvPr>
          <p:cNvSpPr/>
          <p:nvPr/>
        </p:nvSpPr>
        <p:spPr>
          <a:xfrm>
            <a:off x="2362200" y="3087688"/>
            <a:ext cx="304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solidFill>
            </a:endParaRPr>
          </a:p>
        </p:txBody>
      </p:sp>
      <p:sp>
        <p:nvSpPr>
          <p:cNvPr id="27656" name="Text Box 5">
            <a:extLst>
              <a:ext uri="{FF2B5EF4-FFF2-40B4-BE49-F238E27FC236}">
                <a16:creationId xmlns:a16="http://schemas.microsoft.com/office/drawing/2014/main" id="{ADD7B143-1CB7-4D54-8BBB-D2053630BF92}"/>
              </a:ext>
            </a:extLst>
          </p:cNvPr>
          <p:cNvSpPr txBox="1">
            <a:spLocks noChangeArrowheads="1"/>
          </p:cNvSpPr>
          <p:nvPr/>
        </p:nvSpPr>
        <p:spPr bwMode="auto">
          <a:xfrm>
            <a:off x="1600200" y="1905000"/>
            <a:ext cx="1520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rgbClr val="0000FF"/>
                </a:solidFill>
              </a:rPr>
              <a:t>Primary</a:t>
            </a:r>
          </a:p>
        </p:txBody>
      </p:sp>
      <p:sp>
        <p:nvSpPr>
          <p:cNvPr id="27657" name="Line 6">
            <a:extLst>
              <a:ext uri="{FF2B5EF4-FFF2-40B4-BE49-F238E27FC236}">
                <a16:creationId xmlns:a16="http://schemas.microsoft.com/office/drawing/2014/main" id="{729F677F-F186-4C9F-9A8C-A574F67AD5EE}"/>
              </a:ext>
            </a:extLst>
          </p:cNvPr>
          <p:cNvSpPr>
            <a:spLocks noChangeShapeType="1"/>
          </p:cNvSpPr>
          <p:nvPr/>
        </p:nvSpPr>
        <p:spPr bwMode="auto">
          <a:xfrm flipH="1">
            <a:off x="2286000" y="1447800"/>
            <a:ext cx="2209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3" name="Line 7">
            <a:extLst>
              <a:ext uri="{FF2B5EF4-FFF2-40B4-BE49-F238E27FC236}">
                <a16:creationId xmlns:a16="http://schemas.microsoft.com/office/drawing/2014/main" id="{04B6D7D1-A4B9-44A0-A80B-DC1927D62602}"/>
              </a:ext>
            </a:extLst>
          </p:cNvPr>
          <p:cNvSpPr>
            <a:spLocks noChangeShapeType="1"/>
          </p:cNvSpPr>
          <p:nvPr/>
        </p:nvSpPr>
        <p:spPr bwMode="auto">
          <a:xfrm>
            <a:off x="4495800" y="1447800"/>
            <a:ext cx="2438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Arial" charset="0"/>
            </a:endParaRPr>
          </a:p>
        </p:txBody>
      </p:sp>
      <p:sp>
        <p:nvSpPr>
          <p:cNvPr id="16" name="Text Box 5">
            <a:extLst>
              <a:ext uri="{FF2B5EF4-FFF2-40B4-BE49-F238E27FC236}">
                <a16:creationId xmlns:a16="http://schemas.microsoft.com/office/drawing/2014/main" id="{2DEBFD6C-5A41-4984-88CF-BCAF320ADC4D}"/>
              </a:ext>
            </a:extLst>
          </p:cNvPr>
          <p:cNvSpPr txBox="1">
            <a:spLocks noChangeArrowheads="1"/>
          </p:cNvSpPr>
          <p:nvPr/>
        </p:nvSpPr>
        <p:spPr bwMode="auto">
          <a:xfrm>
            <a:off x="6019800" y="1905000"/>
            <a:ext cx="1905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i="1" dirty="0">
                <a:solidFill>
                  <a:schemeClr val="bg1">
                    <a:lumMod val="75000"/>
                  </a:schemeClr>
                </a:solidFill>
              </a:rPr>
              <a:t>Secondary</a:t>
            </a:r>
          </a:p>
        </p:txBody>
      </p:sp>
      <p:sp>
        <p:nvSpPr>
          <p:cNvPr id="27660" name="Text Box 3">
            <a:extLst>
              <a:ext uri="{FF2B5EF4-FFF2-40B4-BE49-F238E27FC236}">
                <a16:creationId xmlns:a16="http://schemas.microsoft.com/office/drawing/2014/main" id="{3C001853-5DBB-4ABA-A02C-1AF5395A0D20}"/>
              </a:ext>
            </a:extLst>
          </p:cNvPr>
          <p:cNvSpPr txBox="1">
            <a:spLocks noChangeArrowheads="1"/>
          </p:cNvSpPr>
          <p:nvPr/>
        </p:nvSpPr>
        <p:spPr bwMode="auto">
          <a:xfrm>
            <a:off x="355600" y="2816225"/>
            <a:ext cx="7340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How prevalent is POAG in the US?</a:t>
            </a:r>
          </a:p>
          <a:p>
            <a:pPr eaLnBrk="1" hangingPunct="1">
              <a:spcBef>
                <a:spcPct val="0"/>
              </a:spcBef>
              <a:buClrTx/>
              <a:buSzTx/>
              <a:buFontTx/>
              <a:buNone/>
            </a:pPr>
            <a:r>
              <a:rPr lang="en-US" altLang="en-US" sz="1600" dirty="0">
                <a:solidFill>
                  <a:srgbClr val="0000FF"/>
                </a:solidFill>
              </a:rPr>
              <a:t>Very. It affects about  2%  of the over-40 population.</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Where does POAG rank worldwide as a cause of blindness?</a:t>
            </a:r>
          </a:p>
          <a:p>
            <a:pPr eaLnBrk="1" hangingPunct="1">
              <a:spcBef>
                <a:spcPct val="0"/>
              </a:spcBef>
              <a:buClrTx/>
              <a:buSzTx/>
              <a:buFontTx/>
              <a:buNone/>
            </a:pPr>
            <a:r>
              <a:rPr lang="en-US" altLang="en-US" sz="1600" dirty="0">
                <a:solidFill>
                  <a:srgbClr val="0000FF"/>
                </a:solidFill>
              </a:rPr>
              <a:t>It is second only to cataract</a:t>
            </a:r>
          </a:p>
        </p:txBody>
      </p:sp>
      <p:sp>
        <p:nvSpPr>
          <p:cNvPr id="15" name="Rectangle 2">
            <a:extLst>
              <a:ext uri="{FF2B5EF4-FFF2-40B4-BE49-F238E27FC236}">
                <a16:creationId xmlns:a16="http://schemas.microsoft.com/office/drawing/2014/main" id="{56F21A76-716C-46D1-8B75-154327E3497D}"/>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A</a:t>
            </a:r>
          </a:p>
        </p:txBody>
      </p:sp>
      <p:sp>
        <p:nvSpPr>
          <p:cNvPr id="17" name="TextBox 16">
            <a:extLst>
              <a:ext uri="{FF2B5EF4-FFF2-40B4-BE49-F238E27FC236}">
                <a16:creationId xmlns:a16="http://schemas.microsoft.com/office/drawing/2014/main" id="{83D75767-4AAC-4127-9DC2-AB395E4C06D1}"/>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18" name="Text Box 3">
            <a:extLst>
              <a:ext uri="{FF2B5EF4-FFF2-40B4-BE49-F238E27FC236}">
                <a16:creationId xmlns:a16="http://schemas.microsoft.com/office/drawing/2014/main" id="{63DE26A2-FF9E-45B7-B161-8A58F4BCE9D2}"/>
              </a:ext>
            </a:extLst>
          </p:cNvPr>
          <p:cNvSpPr txBox="1">
            <a:spLocks noChangeArrowheads="1"/>
          </p:cNvSpPr>
          <p:nvPr/>
        </p:nvSpPr>
        <p:spPr bwMode="auto">
          <a:xfrm>
            <a:off x="3357121" y="838200"/>
            <a:ext cx="229800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3200" dirty="0"/>
              <a:t>↑ IOP OAG</a:t>
            </a:r>
          </a:p>
        </p:txBody>
      </p:sp>
    </p:spTree>
    <p:extLst>
      <p:ext uri="{BB962C8B-B14F-4D97-AF65-F5344CB8AC3E}">
        <p14:creationId xmlns:p14="http://schemas.microsoft.com/office/powerpoint/2010/main" val="362456761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1CB1DF6-7D8B-498A-B1B5-0C92E3E2E2A0}"/>
              </a:ext>
            </a:extLst>
          </p:cNvPr>
          <p:cNvSpPr/>
          <p:nvPr/>
        </p:nvSpPr>
        <p:spPr>
          <a:xfrm>
            <a:off x="2171700" y="3855736"/>
            <a:ext cx="876300" cy="241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Rectangle 18">
            <a:extLst>
              <a:ext uri="{FF2B5EF4-FFF2-40B4-BE49-F238E27FC236}">
                <a16:creationId xmlns:a16="http://schemas.microsoft.com/office/drawing/2014/main" id="{9CBD925E-3512-4697-A3C9-17FAB84E18AC}"/>
              </a:ext>
            </a:extLst>
          </p:cNvPr>
          <p:cNvSpPr/>
          <p:nvPr/>
        </p:nvSpPr>
        <p:spPr>
          <a:xfrm>
            <a:off x="2362200" y="3087688"/>
            <a:ext cx="304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solidFill>
            </a:endParaRPr>
          </a:p>
        </p:txBody>
      </p:sp>
      <p:sp>
        <p:nvSpPr>
          <p:cNvPr id="27656" name="Text Box 5">
            <a:extLst>
              <a:ext uri="{FF2B5EF4-FFF2-40B4-BE49-F238E27FC236}">
                <a16:creationId xmlns:a16="http://schemas.microsoft.com/office/drawing/2014/main" id="{ADD7B143-1CB7-4D54-8BBB-D2053630BF92}"/>
              </a:ext>
            </a:extLst>
          </p:cNvPr>
          <p:cNvSpPr txBox="1">
            <a:spLocks noChangeArrowheads="1"/>
          </p:cNvSpPr>
          <p:nvPr/>
        </p:nvSpPr>
        <p:spPr bwMode="auto">
          <a:xfrm>
            <a:off x="1600200" y="1905000"/>
            <a:ext cx="1520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rgbClr val="0000FF"/>
                </a:solidFill>
              </a:rPr>
              <a:t>Primary</a:t>
            </a:r>
          </a:p>
        </p:txBody>
      </p:sp>
      <p:sp>
        <p:nvSpPr>
          <p:cNvPr id="27657" name="Line 6">
            <a:extLst>
              <a:ext uri="{FF2B5EF4-FFF2-40B4-BE49-F238E27FC236}">
                <a16:creationId xmlns:a16="http://schemas.microsoft.com/office/drawing/2014/main" id="{729F677F-F186-4C9F-9A8C-A574F67AD5EE}"/>
              </a:ext>
            </a:extLst>
          </p:cNvPr>
          <p:cNvSpPr>
            <a:spLocks noChangeShapeType="1"/>
          </p:cNvSpPr>
          <p:nvPr/>
        </p:nvSpPr>
        <p:spPr bwMode="auto">
          <a:xfrm flipH="1">
            <a:off x="2286000" y="1447800"/>
            <a:ext cx="2209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3" name="Line 7">
            <a:extLst>
              <a:ext uri="{FF2B5EF4-FFF2-40B4-BE49-F238E27FC236}">
                <a16:creationId xmlns:a16="http://schemas.microsoft.com/office/drawing/2014/main" id="{04B6D7D1-A4B9-44A0-A80B-DC1927D62602}"/>
              </a:ext>
            </a:extLst>
          </p:cNvPr>
          <p:cNvSpPr>
            <a:spLocks noChangeShapeType="1"/>
          </p:cNvSpPr>
          <p:nvPr/>
        </p:nvSpPr>
        <p:spPr bwMode="auto">
          <a:xfrm>
            <a:off x="4495800" y="1447800"/>
            <a:ext cx="2438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Arial" charset="0"/>
            </a:endParaRPr>
          </a:p>
        </p:txBody>
      </p:sp>
      <p:sp>
        <p:nvSpPr>
          <p:cNvPr id="16" name="Text Box 5">
            <a:extLst>
              <a:ext uri="{FF2B5EF4-FFF2-40B4-BE49-F238E27FC236}">
                <a16:creationId xmlns:a16="http://schemas.microsoft.com/office/drawing/2014/main" id="{2DEBFD6C-5A41-4984-88CF-BCAF320ADC4D}"/>
              </a:ext>
            </a:extLst>
          </p:cNvPr>
          <p:cNvSpPr txBox="1">
            <a:spLocks noChangeArrowheads="1"/>
          </p:cNvSpPr>
          <p:nvPr/>
        </p:nvSpPr>
        <p:spPr bwMode="auto">
          <a:xfrm>
            <a:off x="6019800" y="1905000"/>
            <a:ext cx="1905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i="1" dirty="0">
                <a:solidFill>
                  <a:schemeClr val="bg1">
                    <a:lumMod val="75000"/>
                  </a:schemeClr>
                </a:solidFill>
              </a:rPr>
              <a:t>Secondary</a:t>
            </a:r>
          </a:p>
        </p:txBody>
      </p:sp>
      <p:sp>
        <p:nvSpPr>
          <p:cNvPr id="27660" name="Text Box 3">
            <a:extLst>
              <a:ext uri="{FF2B5EF4-FFF2-40B4-BE49-F238E27FC236}">
                <a16:creationId xmlns:a16="http://schemas.microsoft.com/office/drawing/2014/main" id="{3C001853-5DBB-4ABA-A02C-1AF5395A0D20}"/>
              </a:ext>
            </a:extLst>
          </p:cNvPr>
          <p:cNvSpPr txBox="1">
            <a:spLocks noChangeArrowheads="1"/>
          </p:cNvSpPr>
          <p:nvPr/>
        </p:nvSpPr>
        <p:spPr bwMode="auto">
          <a:xfrm>
            <a:off x="355600" y="2816225"/>
            <a:ext cx="7340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How prevalent is POAG in the US?</a:t>
            </a:r>
          </a:p>
          <a:p>
            <a:pPr eaLnBrk="1" hangingPunct="1">
              <a:spcBef>
                <a:spcPct val="0"/>
              </a:spcBef>
              <a:buClrTx/>
              <a:buSzTx/>
              <a:buFontTx/>
              <a:buNone/>
            </a:pPr>
            <a:r>
              <a:rPr lang="en-US" altLang="en-US" sz="1600" dirty="0">
                <a:solidFill>
                  <a:srgbClr val="0000FF"/>
                </a:solidFill>
              </a:rPr>
              <a:t>Very. It affects about  2%  of the over-40 population.</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Where does POAG rank worldwide as a cause of blindness?</a:t>
            </a:r>
          </a:p>
          <a:p>
            <a:pPr eaLnBrk="1" hangingPunct="1">
              <a:spcBef>
                <a:spcPct val="0"/>
              </a:spcBef>
              <a:buClrTx/>
              <a:buSzTx/>
              <a:buFontTx/>
              <a:buNone/>
            </a:pPr>
            <a:r>
              <a:rPr lang="en-US" altLang="en-US" sz="1600" dirty="0">
                <a:solidFill>
                  <a:srgbClr val="0000FF"/>
                </a:solidFill>
              </a:rPr>
              <a:t>It is second only to cataract</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Is there a racial predilection?</a:t>
            </a:r>
            <a:endParaRPr lang="en-US" altLang="en-US" sz="1600" dirty="0">
              <a:solidFill>
                <a:srgbClr val="0000FF"/>
              </a:solidFill>
            </a:endParaRPr>
          </a:p>
        </p:txBody>
      </p:sp>
      <p:sp>
        <p:nvSpPr>
          <p:cNvPr id="15" name="Rectangle 2">
            <a:extLst>
              <a:ext uri="{FF2B5EF4-FFF2-40B4-BE49-F238E27FC236}">
                <a16:creationId xmlns:a16="http://schemas.microsoft.com/office/drawing/2014/main" id="{56F21A76-716C-46D1-8B75-154327E3497D}"/>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t>
            </a:r>
          </a:p>
        </p:txBody>
      </p:sp>
      <p:sp>
        <p:nvSpPr>
          <p:cNvPr id="17" name="TextBox 16">
            <a:extLst>
              <a:ext uri="{FF2B5EF4-FFF2-40B4-BE49-F238E27FC236}">
                <a16:creationId xmlns:a16="http://schemas.microsoft.com/office/drawing/2014/main" id="{83D75767-4AAC-4127-9DC2-AB395E4C06D1}"/>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18" name="Text Box 3">
            <a:extLst>
              <a:ext uri="{FF2B5EF4-FFF2-40B4-BE49-F238E27FC236}">
                <a16:creationId xmlns:a16="http://schemas.microsoft.com/office/drawing/2014/main" id="{63DE26A2-FF9E-45B7-B161-8A58F4BCE9D2}"/>
              </a:ext>
            </a:extLst>
          </p:cNvPr>
          <p:cNvSpPr txBox="1">
            <a:spLocks noChangeArrowheads="1"/>
          </p:cNvSpPr>
          <p:nvPr/>
        </p:nvSpPr>
        <p:spPr bwMode="auto">
          <a:xfrm>
            <a:off x="3357121" y="838200"/>
            <a:ext cx="229800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3200" dirty="0"/>
              <a:t>↑ IOP OAG</a:t>
            </a:r>
          </a:p>
        </p:txBody>
      </p:sp>
    </p:spTree>
    <p:extLst>
      <p:ext uri="{BB962C8B-B14F-4D97-AF65-F5344CB8AC3E}">
        <p14:creationId xmlns:p14="http://schemas.microsoft.com/office/powerpoint/2010/main" val="87724714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1CB1DF6-7D8B-498A-B1B5-0C92E3E2E2A0}"/>
              </a:ext>
            </a:extLst>
          </p:cNvPr>
          <p:cNvSpPr/>
          <p:nvPr/>
        </p:nvSpPr>
        <p:spPr>
          <a:xfrm>
            <a:off x="2171700" y="3855736"/>
            <a:ext cx="876300" cy="241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Rectangle 18">
            <a:extLst>
              <a:ext uri="{FF2B5EF4-FFF2-40B4-BE49-F238E27FC236}">
                <a16:creationId xmlns:a16="http://schemas.microsoft.com/office/drawing/2014/main" id="{9CBD925E-3512-4697-A3C9-17FAB84E18AC}"/>
              </a:ext>
            </a:extLst>
          </p:cNvPr>
          <p:cNvSpPr/>
          <p:nvPr/>
        </p:nvSpPr>
        <p:spPr>
          <a:xfrm>
            <a:off x="2362200" y="3087688"/>
            <a:ext cx="304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solidFill>
            </a:endParaRPr>
          </a:p>
        </p:txBody>
      </p:sp>
      <p:sp>
        <p:nvSpPr>
          <p:cNvPr id="27656" name="Text Box 5">
            <a:extLst>
              <a:ext uri="{FF2B5EF4-FFF2-40B4-BE49-F238E27FC236}">
                <a16:creationId xmlns:a16="http://schemas.microsoft.com/office/drawing/2014/main" id="{ADD7B143-1CB7-4D54-8BBB-D2053630BF92}"/>
              </a:ext>
            </a:extLst>
          </p:cNvPr>
          <p:cNvSpPr txBox="1">
            <a:spLocks noChangeArrowheads="1"/>
          </p:cNvSpPr>
          <p:nvPr/>
        </p:nvSpPr>
        <p:spPr bwMode="auto">
          <a:xfrm>
            <a:off x="1600200" y="1905000"/>
            <a:ext cx="1520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rgbClr val="0000FF"/>
                </a:solidFill>
              </a:rPr>
              <a:t>Primary</a:t>
            </a:r>
          </a:p>
        </p:txBody>
      </p:sp>
      <p:sp>
        <p:nvSpPr>
          <p:cNvPr id="27657" name="Line 6">
            <a:extLst>
              <a:ext uri="{FF2B5EF4-FFF2-40B4-BE49-F238E27FC236}">
                <a16:creationId xmlns:a16="http://schemas.microsoft.com/office/drawing/2014/main" id="{729F677F-F186-4C9F-9A8C-A574F67AD5EE}"/>
              </a:ext>
            </a:extLst>
          </p:cNvPr>
          <p:cNvSpPr>
            <a:spLocks noChangeShapeType="1"/>
          </p:cNvSpPr>
          <p:nvPr/>
        </p:nvSpPr>
        <p:spPr bwMode="auto">
          <a:xfrm flipH="1">
            <a:off x="2286000" y="1447800"/>
            <a:ext cx="2209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3" name="Line 7">
            <a:extLst>
              <a:ext uri="{FF2B5EF4-FFF2-40B4-BE49-F238E27FC236}">
                <a16:creationId xmlns:a16="http://schemas.microsoft.com/office/drawing/2014/main" id="{04B6D7D1-A4B9-44A0-A80B-DC1927D62602}"/>
              </a:ext>
            </a:extLst>
          </p:cNvPr>
          <p:cNvSpPr>
            <a:spLocks noChangeShapeType="1"/>
          </p:cNvSpPr>
          <p:nvPr/>
        </p:nvSpPr>
        <p:spPr bwMode="auto">
          <a:xfrm>
            <a:off x="4495800" y="1447800"/>
            <a:ext cx="2438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Arial" charset="0"/>
            </a:endParaRPr>
          </a:p>
        </p:txBody>
      </p:sp>
      <p:sp>
        <p:nvSpPr>
          <p:cNvPr id="16" name="Text Box 5">
            <a:extLst>
              <a:ext uri="{FF2B5EF4-FFF2-40B4-BE49-F238E27FC236}">
                <a16:creationId xmlns:a16="http://schemas.microsoft.com/office/drawing/2014/main" id="{2DEBFD6C-5A41-4984-88CF-BCAF320ADC4D}"/>
              </a:ext>
            </a:extLst>
          </p:cNvPr>
          <p:cNvSpPr txBox="1">
            <a:spLocks noChangeArrowheads="1"/>
          </p:cNvSpPr>
          <p:nvPr/>
        </p:nvSpPr>
        <p:spPr bwMode="auto">
          <a:xfrm>
            <a:off x="6019800" y="1905000"/>
            <a:ext cx="1905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i="1" dirty="0">
                <a:solidFill>
                  <a:schemeClr val="bg1">
                    <a:lumMod val="75000"/>
                  </a:schemeClr>
                </a:solidFill>
              </a:rPr>
              <a:t>Secondary</a:t>
            </a:r>
          </a:p>
        </p:txBody>
      </p:sp>
      <p:sp>
        <p:nvSpPr>
          <p:cNvPr id="27660" name="Text Box 3">
            <a:extLst>
              <a:ext uri="{FF2B5EF4-FFF2-40B4-BE49-F238E27FC236}">
                <a16:creationId xmlns:a16="http://schemas.microsoft.com/office/drawing/2014/main" id="{3C001853-5DBB-4ABA-A02C-1AF5395A0D20}"/>
              </a:ext>
            </a:extLst>
          </p:cNvPr>
          <p:cNvSpPr txBox="1">
            <a:spLocks noChangeArrowheads="1"/>
          </p:cNvSpPr>
          <p:nvPr/>
        </p:nvSpPr>
        <p:spPr bwMode="auto">
          <a:xfrm>
            <a:off x="355600" y="2816225"/>
            <a:ext cx="7340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How prevalent is POAG in the US?</a:t>
            </a:r>
          </a:p>
          <a:p>
            <a:pPr eaLnBrk="1" hangingPunct="1">
              <a:spcBef>
                <a:spcPct val="0"/>
              </a:spcBef>
              <a:buClrTx/>
              <a:buSzTx/>
              <a:buFontTx/>
              <a:buNone/>
            </a:pPr>
            <a:r>
              <a:rPr lang="en-US" altLang="en-US" sz="1600" dirty="0">
                <a:solidFill>
                  <a:srgbClr val="0000FF"/>
                </a:solidFill>
              </a:rPr>
              <a:t>Very. It affects about  2%  of the over-40 population.</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Where does POAG rank worldwide as a cause of blindness?</a:t>
            </a:r>
          </a:p>
          <a:p>
            <a:pPr eaLnBrk="1" hangingPunct="1">
              <a:spcBef>
                <a:spcPct val="0"/>
              </a:spcBef>
              <a:buClrTx/>
              <a:buSzTx/>
              <a:buFontTx/>
              <a:buNone/>
            </a:pPr>
            <a:r>
              <a:rPr lang="en-US" altLang="en-US" sz="1600" dirty="0">
                <a:solidFill>
                  <a:srgbClr val="0000FF"/>
                </a:solidFill>
              </a:rPr>
              <a:t>It is second only to cataract</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Is there a racial predilection?</a:t>
            </a:r>
          </a:p>
          <a:p>
            <a:pPr eaLnBrk="1" hangingPunct="1">
              <a:spcBef>
                <a:spcPct val="0"/>
              </a:spcBef>
              <a:buClrTx/>
              <a:buSzTx/>
              <a:buFontTx/>
              <a:buNone/>
            </a:pPr>
            <a:r>
              <a:rPr lang="en-US" altLang="en-US" sz="1600" dirty="0">
                <a:solidFill>
                  <a:srgbClr val="0000FF"/>
                </a:solidFill>
              </a:rPr>
              <a:t>Yes, individuals of black and Hispanic heritage are at a 4x greater risk than are whites (and their relative risk of going blind is even higher than that)</a:t>
            </a:r>
          </a:p>
        </p:txBody>
      </p:sp>
      <p:sp>
        <p:nvSpPr>
          <p:cNvPr id="15" name="Rectangle 2">
            <a:extLst>
              <a:ext uri="{FF2B5EF4-FFF2-40B4-BE49-F238E27FC236}">
                <a16:creationId xmlns:a16="http://schemas.microsoft.com/office/drawing/2014/main" id="{56F21A76-716C-46D1-8B75-154327E3497D}"/>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a:t>
            </a:r>
          </a:p>
        </p:txBody>
      </p:sp>
      <p:sp>
        <p:nvSpPr>
          <p:cNvPr id="17" name="TextBox 16">
            <a:extLst>
              <a:ext uri="{FF2B5EF4-FFF2-40B4-BE49-F238E27FC236}">
                <a16:creationId xmlns:a16="http://schemas.microsoft.com/office/drawing/2014/main" id="{83D75767-4AAC-4127-9DC2-AB395E4C06D1}"/>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18" name="Text Box 3">
            <a:extLst>
              <a:ext uri="{FF2B5EF4-FFF2-40B4-BE49-F238E27FC236}">
                <a16:creationId xmlns:a16="http://schemas.microsoft.com/office/drawing/2014/main" id="{63DE26A2-FF9E-45B7-B161-8A58F4BCE9D2}"/>
              </a:ext>
            </a:extLst>
          </p:cNvPr>
          <p:cNvSpPr txBox="1">
            <a:spLocks noChangeArrowheads="1"/>
          </p:cNvSpPr>
          <p:nvPr/>
        </p:nvSpPr>
        <p:spPr bwMode="auto">
          <a:xfrm>
            <a:off x="3357121" y="838200"/>
            <a:ext cx="229800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3200" dirty="0"/>
              <a:t>↑ IOP OAG</a:t>
            </a:r>
          </a:p>
        </p:txBody>
      </p:sp>
      <p:sp>
        <p:nvSpPr>
          <p:cNvPr id="20" name="Rectangle 19">
            <a:extLst>
              <a:ext uri="{FF2B5EF4-FFF2-40B4-BE49-F238E27FC236}">
                <a16:creationId xmlns:a16="http://schemas.microsoft.com/office/drawing/2014/main" id="{E13E94F7-FB1A-4DF2-9945-BDEAC73AD0DA}"/>
              </a:ext>
            </a:extLst>
          </p:cNvPr>
          <p:cNvSpPr/>
          <p:nvPr/>
        </p:nvSpPr>
        <p:spPr>
          <a:xfrm>
            <a:off x="2133600" y="4591300"/>
            <a:ext cx="457200" cy="24185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Rectangle 20">
            <a:extLst>
              <a:ext uri="{FF2B5EF4-FFF2-40B4-BE49-F238E27FC236}">
                <a16:creationId xmlns:a16="http://schemas.microsoft.com/office/drawing/2014/main" id="{7C7B4A91-124F-4749-89FC-A8C39E13B213}"/>
              </a:ext>
            </a:extLst>
          </p:cNvPr>
          <p:cNvSpPr/>
          <p:nvPr/>
        </p:nvSpPr>
        <p:spPr>
          <a:xfrm>
            <a:off x="3048000" y="4591300"/>
            <a:ext cx="762000" cy="24185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Rectangle 21">
            <a:extLst>
              <a:ext uri="{FF2B5EF4-FFF2-40B4-BE49-F238E27FC236}">
                <a16:creationId xmlns:a16="http://schemas.microsoft.com/office/drawing/2014/main" id="{59946BBD-A552-478F-BC56-DDA02FB11339}"/>
              </a:ext>
            </a:extLst>
          </p:cNvPr>
          <p:cNvSpPr/>
          <p:nvPr/>
        </p:nvSpPr>
        <p:spPr>
          <a:xfrm>
            <a:off x="457200" y="4842513"/>
            <a:ext cx="533400" cy="24185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291787568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13E94F7-FB1A-4DF2-9945-BDEAC73AD0DA}"/>
              </a:ext>
            </a:extLst>
          </p:cNvPr>
          <p:cNvSpPr/>
          <p:nvPr/>
        </p:nvSpPr>
        <p:spPr>
          <a:xfrm>
            <a:off x="2133600" y="4591300"/>
            <a:ext cx="457200" cy="241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Rectangle 20">
            <a:extLst>
              <a:ext uri="{FF2B5EF4-FFF2-40B4-BE49-F238E27FC236}">
                <a16:creationId xmlns:a16="http://schemas.microsoft.com/office/drawing/2014/main" id="{7C7B4A91-124F-4749-89FC-A8C39E13B213}"/>
              </a:ext>
            </a:extLst>
          </p:cNvPr>
          <p:cNvSpPr/>
          <p:nvPr/>
        </p:nvSpPr>
        <p:spPr>
          <a:xfrm>
            <a:off x="3048000" y="4591300"/>
            <a:ext cx="762000" cy="241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Rectangle 21">
            <a:extLst>
              <a:ext uri="{FF2B5EF4-FFF2-40B4-BE49-F238E27FC236}">
                <a16:creationId xmlns:a16="http://schemas.microsoft.com/office/drawing/2014/main" id="{59946BBD-A552-478F-BC56-DDA02FB11339}"/>
              </a:ext>
            </a:extLst>
          </p:cNvPr>
          <p:cNvSpPr/>
          <p:nvPr/>
        </p:nvSpPr>
        <p:spPr>
          <a:xfrm>
            <a:off x="457200" y="4842513"/>
            <a:ext cx="533400" cy="241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Rectangle 22">
            <a:extLst>
              <a:ext uri="{FF2B5EF4-FFF2-40B4-BE49-F238E27FC236}">
                <a16:creationId xmlns:a16="http://schemas.microsoft.com/office/drawing/2014/main" id="{01CB1DF6-7D8B-498A-B1B5-0C92E3E2E2A0}"/>
              </a:ext>
            </a:extLst>
          </p:cNvPr>
          <p:cNvSpPr/>
          <p:nvPr/>
        </p:nvSpPr>
        <p:spPr>
          <a:xfrm>
            <a:off x="2171700" y="3855736"/>
            <a:ext cx="876300" cy="241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Rectangle 18">
            <a:extLst>
              <a:ext uri="{FF2B5EF4-FFF2-40B4-BE49-F238E27FC236}">
                <a16:creationId xmlns:a16="http://schemas.microsoft.com/office/drawing/2014/main" id="{9CBD925E-3512-4697-A3C9-17FAB84E18AC}"/>
              </a:ext>
            </a:extLst>
          </p:cNvPr>
          <p:cNvSpPr/>
          <p:nvPr/>
        </p:nvSpPr>
        <p:spPr>
          <a:xfrm>
            <a:off x="2362200" y="3087688"/>
            <a:ext cx="304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solidFill>
            </a:endParaRPr>
          </a:p>
        </p:txBody>
      </p:sp>
      <p:sp>
        <p:nvSpPr>
          <p:cNvPr id="27656" name="Text Box 5">
            <a:extLst>
              <a:ext uri="{FF2B5EF4-FFF2-40B4-BE49-F238E27FC236}">
                <a16:creationId xmlns:a16="http://schemas.microsoft.com/office/drawing/2014/main" id="{ADD7B143-1CB7-4D54-8BBB-D2053630BF92}"/>
              </a:ext>
            </a:extLst>
          </p:cNvPr>
          <p:cNvSpPr txBox="1">
            <a:spLocks noChangeArrowheads="1"/>
          </p:cNvSpPr>
          <p:nvPr/>
        </p:nvSpPr>
        <p:spPr bwMode="auto">
          <a:xfrm>
            <a:off x="1600200" y="1905000"/>
            <a:ext cx="1520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rgbClr val="0000FF"/>
                </a:solidFill>
              </a:rPr>
              <a:t>Primary</a:t>
            </a:r>
          </a:p>
        </p:txBody>
      </p:sp>
      <p:sp>
        <p:nvSpPr>
          <p:cNvPr id="27657" name="Line 6">
            <a:extLst>
              <a:ext uri="{FF2B5EF4-FFF2-40B4-BE49-F238E27FC236}">
                <a16:creationId xmlns:a16="http://schemas.microsoft.com/office/drawing/2014/main" id="{729F677F-F186-4C9F-9A8C-A574F67AD5EE}"/>
              </a:ext>
            </a:extLst>
          </p:cNvPr>
          <p:cNvSpPr>
            <a:spLocks noChangeShapeType="1"/>
          </p:cNvSpPr>
          <p:nvPr/>
        </p:nvSpPr>
        <p:spPr bwMode="auto">
          <a:xfrm flipH="1">
            <a:off x="2286000" y="1447800"/>
            <a:ext cx="2209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3" name="Line 7">
            <a:extLst>
              <a:ext uri="{FF2B5EF4-FFF2-40B4-BE49-F238E27FC236}">
                <a16:creationId xmlns:a16="http://schemas.microsoft.com/office/drawing/2014/main" id="{04B6D7D1-A4B9-44A0-A80B-DC1927D62602}"/>
              </a:ext>
            </a:extLst>
          </p:cNvPr>
          <p:cNvSpPr>
            <a:spLocks noChangeShapeType="1"/>
          </p:cNvSpPr>
          <p:nvPr/>
        </p:nvSpPr>
        <p:spPr bwMode="auto">
          <a:xfrm>
            <a:off x="4495800" y="1447800"/>
            <a:ext cx="2438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Arial" charset="0"/>
            </a:endParaRPr>
          </a:p>
        </p:txBody>
      </p:sp>
      <p:sp>
        <p:nvSpPr>
          <p:cNvPr id="16" name="Text Box 5">
            <a:extLst>
              <a:ext uri="{FF2B5EF4-FFF2-40B4-BE49-F238E27FC236}">
                <a16:creationId xmlns:a16="http://schemas.microsoft.com/office/drawing/2014/main" id="{2DEBFD6C-5A41-4984-88CF-BCAF320ADC4D}"/>
              </a:ext>
            </a:extLst>
          </p:cNvPr>
          <p:cNvSpPr txBox="1">
            <a:spLocks noChangeArrowheads="1"/>
          </p:cNvSpPr>
          <p:nvPr/>
        </p:nvSpPr>
        <p:spPr bwMode="auto">
          <a:xfrm>
            <a:off x="6019800" y="1905000"/>
            <a:ext cx="1905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i="1" dirty="0">
                <a:solidFill>
                  <a:schemeClr val="bg1">
                    <a:lumMod val="75000"/>
                  </a:schemeClr>
                </a:solidFill>
              </a:rPr>
              <a:t>Secondary</a:t>
            </a:r>
          </a:p>
        </p:txBody>
      </p:sp>
      <p:sp>
        <p:nvSpPr>
          <p:cNvPr id="27660" name="Text Box 3">
            <a:extLst>
              <a:ext uri="{FF2B5EF4-FFF2-40B4-BE49-F238E27FC236}">
                <a16:creationId xmlns:a16="http://schemas.microsoft.com/office/drawing/2014/main" id="{3C001853-5DBB-4ABA-A02C-1AF5395A0D20}"/>
              </a:ext>
            </a:extLst>
          </p:cNvPr>
          <p:cNvSpPr txBox="1">
            <a:spLocks noChangeArrowheads="1"/>
          </p:cNvSpPr>
          <p:nvPr/>
        </p:nvSpPr>
        <p:spPr bwMode="auto">
          <a:xfrm>
            <a:off x="355600" y="2816225"/>
            <a:ext cx="7340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How prevalent is POAG in the US?</a:t>
            </a:r>
          </a:p>
          <a:p>
            <a:pPr eaLnBrk="1" hangingPunct="1">
              <a:spcBef>
                <a:spcPct val="0"/>
              </a:spcBef>
              <a:buClrTx/>
              <a:buSzTx/>
              <a:buFontTx/>
              <a:buNone/>
            </a:pPr>
            <a:r>
              <a:rPr lang="en-US" altLang="en-US" sz="1600" dirty="0">
                <a:solidFill>
                  <a:srgbClr val="0000FF"/>
                </a:solidFill>
              </a:rPr>
              <a:t>Very. It affects about  2%  of the over-40 population.</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Where does POAG rank worldwide as a cause of blindness?</a:t>
            </a:r>
          </a:p>
          <a:p>
            <a:pPr eaLnBrk="1" hangingPunct="1">
              <a:spcBef>
                <a:spcPct val="0"/>
              </a:spcBef>
              <a:buClrTx/>
              <a:buSzTx/>
              <a:buFontTx/>
              <a:buNone/>
            </a:pPr>
            <a:r>
              <a:rPr lang="en-US" altLang="en-US" sz="1600" dirty="0">
                <a:solidFill>
                  <a:srgbClr val="0000FF"/>
                </a:solidFill>
              </a:rPr>
              <a:t>It is second only to cataract</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Is there a racial predilection?</a:t>
            </a:r>
          </a:p>
          <a:p>
            <a:pPr eaLnBrk="1" hangingPunct="1">
              <a:spcBef>
                <a:spcPct val="0"/>
              </a:spcBef>
              <a:buClrTx/>
              <a:buSzTx/>
              <a:buFontTx/>
              <a:buNone/>
            </a:pPr>
            <a:r>
              <a:rPr lang="en-US" altLang="en-US" sz="1600" dirty="0">
                <a:solidFill>
                  <a:srgbClr val="0000FF"/>
                </a:solidFill>
              </a:rPr>
              <a:t>Yes, individuals of black and Hispanic heritage are at a 4x greater risk than are whites (and their relative risk of going blind is even higher than that)</a:t>
            </a:r>
          </a:p>
        </p:txBody>
      </p:sp>
      <p:sp>
        <p:nvSpPr>
          <p:cNvPr id="15" name="Rectangle 2">
            <a:extLst>
              <a:ext uri="{FF2B5EF4-FFF2-40B4-BE49-F238E27FC236}">
                <a16:creationId xmlns:a16="http://schemas.microsoft.com/office/drawing/2014/main" id="{56F21A76-716C-46D1-8B75-154327E3497D}"/>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A</a:t>
            </a:r>
          </a:p>
        </p:txBody>
      </p:sp>
      <p:sp>
        <p:nvSpPr>
          <p:cNvPr id="17" name="TextBox 16">
            <a:extLst>
              <a:ext uri="{FF2B5EF4-FFF2-40B4-BE49-F238E27FC236}">
                <a16:creationId xmlns:a16="http://schemas.microsoft.com/office/drawing/2014/main" id="{83D75767-4AAC-4127-9DC2-AB395E4C06D1}"/>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18" name="Text Box 3">
            <a:extLst>
              <a:ext uri="{FF2B5EF4-FFF2-40B4-BE49-F238E27FC236}">
                <a16:creationId xmlns:a16="http://schemas.microsoft.com/office/drawing/2014/main" id="{63DE26A2-FF9E-45B7-B161-8A58F4BCE9D2}"/>
              </a:ext>
            </a:extLst>
          </p:cNvPr>
          <p:cNvSpPr txBox="1">
            <a:spLocks noChangeArrowheads="1"/>
          </p:cNvSpPr>
          <p:nvPr/>
        </p:nvSpPr>
        <p:spPr bwMode="auto">
          <a:xfrm>
            <a:off x="3357121" y="838200"/>
            <a:ext cx="229800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3200" dirty="0"/>
              <a:t>↑ IOP OAG</a:t>
            </a:r>
          </a:p>
        </p:txBody>
      </p:sp>
    </p:spTree>
    <p:extLst>
      <p:ext uri="{BB962C8B-B14F-4D97-AF65-F5344CB8AC3E}">
        <p14:creationId xmlns:p14="http://schemas.microsoft.com/office/powerpoint/2010/main" val="241801043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13E94F7-FB1A-4DF2-9945-BDEAC73AD0DA}"/>
              </a:ext>
            </a:extLst>
          </p:cNvPr>
          <p:cNvSpPr/>
          <p:nvPr/>
        </p:nvSpPr>
        <p:spPr>
          <a:xfrm>
            <a:off x="2133600" y="4591300"/>
            <a:ext cx="457200" cy="241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Rectangle 20">
            <a:extLst>
              <a:ext uri="{FF2B5EF4-FFF2-40B4-BE49-F238E27FC236}">
                <a16:creationId xmlns:a16="http://schemas.microsoft.com/office/drawing/2014/main" id="{7C7B4A91-124F-4749-89FC-A8C39E13B213}"/>
              </a:ext>
            </a:extLst>
          </p:cNvPr>
          <p:cNvSpPr/>
          <p:nvPr/>
        </p:nvSpPr>
        <p:spPr>
          <a:xfrm>
            <a:off x="3048000" y="4591300"/>
            <a:ext cx="762000" cy="241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Rectangle 21">
            <a:extLst>
              <a:ext uri="{FF2B5EF4-FFF2-40B4-BE49-F238E27FC236}">
                <a16:creationId xmlns:a16="http://schemas.microsoft.com/office/drawing/2014/main" id="{59946BBD-A552-478F-BC56-DDA02FB11339}"/>
              </a:ext>
            </a:extLst>
          </p:cNvPr>
          <p:cNvSpPr/>
          <p:nvPr/>
        </p:nvSpPr>
        <p:spPr>
          <a:xfrm>
            <a:off x="457200" y="4842513"/>
            <a:ext cx="533400" cy="241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Rectangle 22">
            <a:extLst>
              <a:ext uri="{FF2B5EF4-FFF2-40B4-BE49-F238E27FC236}">
                <a16:creationId xmlns:a16="http://schemas.microsoft.com/office/drawing/2014/main" id="{01CB1DF6-7D8B-498A-B1B5-0C92E3E2E2A0}"/>
              </a:ext>
            </a:extLst>
          </p:cNvPr>
          <p:cNvSpPr/>
          <p:nvPr/>
        </p:nvSpPr>
        <p:spPr>
          <a:xfrm>
            <a:off x="2171700" y="3855736"/>
            <a:ext cx="876300" cy="241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Rectangle 18">
            <a:extLst>
              <a:ext uri="{FF2B5EF4-FFF2-40B4-BE49-F238E27FC236}">
                <a16:creationId xmlns:a16="http://schemas.microsoft.com/office/drawing/2014/main" id="{9CBD925E-3512-4697-A3C9-17FAB84E18AC}"/>
              </a:ext>
            </a:extLst>
          </p:cNvPr>
          <p:cNvSpPr/>
          <p:nvPr/>
        </p:nvSpPr>
        <p:spPr>
          <a:xfrm>
            <a:off x="2362200" y="3087688"/>
            <a:ext cx="304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solidFill>
            </a:endParaRPr>
          </a:p>
        </p:txBody>
      </p:sp>
      <p:sp>
        <p:nvSpPr>
          <p:cNvPr id="27656" name="Text Box 5">
            <a:extLst>
              <a:ext uri="{FF2B5EF4-FFF2-40B4-BE49-F238E27FC236}">
                <a16:creationId xmlns:a16="http://schemas.microsoft.com/office/drawing/2014/main" id="{ADD7B143-1CB7-4D54-8BBB-D2053630BF92}"/>
              </a:ext>
            </a:extLst>
          </p:cNvPr>
          <p:cNvSpPr txBox="1">
            <a:spLocks noChangeArrowheads="1"/>
          </p:cNvSpPr>
          <p:nvPr/>
        </p:nvSpPr>
        <p:spPr bwMode="auto">
          <a:xfrm>
            <a:off x="1600200" y="1905000"/>
            <a:ext cx="1520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rgbClr val="0000FF"/>
                </a:solidFill>
              </a:rPr>
              <a:t>Primary</a:t>
            </a:r>
          </a:p>
        </p:txBody>
      </p:sp>
      <p:sp>
        <p:nvSpPr>
          <p:cNvPr id="27657" name="Line 6">
            <a:extLst>
              <a:ext uri="{FF2B5EF4-FFF2-40B4-BE49-F238E27FC236}">
                <a16:creationId xmlns:a16="http://schemas.microsoft.com/office/drawing/2014/main" id="{729F677F-F186-4C9F-9A8C-A574F67AD5EE}"/>
              </a:ext>
            </a:extLst>
          </p:cNvPr>
          <p:cNvSpPr>
            <a:spLocks noChangeShapeType="1"/>
          </p:cNvSpPr>
          <p:nvPr/>
        </p:nvSpPr>
        <p:spPr bwMode="auto">
          <a:xfrm flipH="1">
            <a:off x="2286000" y="1447800"/>
            <a:ext cx="2209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3" name="Line 7">
            <a:extLst>
              <a:ext uri="{FF2B5EF4-FFF2-40B4-BE49-F238E27FC236}">
                <a16:creationId xmlns:a16="http://schemas.microsoft.com/office/drawing/2014/main" id="{04B6D7D1-A4B9-44A0-A80B-DC1927D62602}"/>
              </a:ext>
            </a:extLst>
          </p:cNvPr>
          <p:cNvSpPr>
            <a:spLocks noChangeShapeType="1"/>
          </p:cNvSpPr>
          <p:nvPr/>
        </p:nvSpPr>
        <p:spPr bwMode="auto">
          <a:xfrm>
            <a:off x="4495800" y="1447800"/>
            <a:ext cx="2438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Arial" charset="0"/>
            </a:endParaRPr>
          </a:p>
        </p:txBody>
      </p:sp>
      <p:sp>
        <p:nvSpPr>
          <p:cNvPr id="16" name="Text Box 5">
            <a:extLst>
              <a:ext uri="{FF2B5EF4-FFF2-40B4-BE49-F238E27FC236}">
                <a16:creationId xmlns:a16="http://schemas.microsoft.com/office/drawing/2014/main" id="{2DEBFD6C-5A41-4984-88CF-BCAF320ADC4D}"/>
              </a:ext>
            </a:extLst>
          </p:cNvPr>
          <p:cNvSpPr txBox="1">
            <a:spLocks noChangeArrowheads="1"/>
          </p:cNvSpPr>
          <p:nvPr/>
        </p:nvSpPr>
        <p:spPr bwMode="auto">
          <a:xfrm>
            <a:off x="6019800" y="1905000"/>
            <a:ext cx="1905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i="1" dirty="0">
                <a:solidFill>
                  <a:schemeClr val="bg1">
                    <a:lumMod val="75000"/>
                  </a:schemeClr>
                </a:solidFill>
              </a:rPr>
              <a:t>Secondary</a:t>
            </a:r>
          </a:p>
        </p:txBody>
      </p:sp>
      <p:sp>
        <p:nvSpPr>
          <p:cNvPr id="27660" name="Text Box 3">
            <a:extLst>
              <a:ext uri="{FF2B5EF4-FFF2-40B4-BE49-F238E27FC236}">
                <a16:creationId xmlns:a16="http://schemas.microsoft.com/office/drawing/2014/main" id="{3C001853-5DBB-4ABA-A02C-1AF5395A0D20}"/>
              </a:ext>
            </a:extLst>
          </p:cNvPr>
          <p:cNvSpPr txBox="1">
            <a:spLocks noChangeArrowheads="1"/>
          </p:cNvSpPr>
          <p:nvPr/>
        </p:nvSpPr>
        <p:spPr bwMode="auto">
          <a:xfrm>
            <a:off x="355600" y="2816225"/>
            <a:ext cx="73406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How prevalent is POAG in the US?</a:t>
            </a:r>
          </a:p>
          <a:p>
            <a:pPr eaLnBrk="1" hangingPunct="1">
              <a:spcBef>
                <a:spcPct val="0"/>
              </a:spcBef>
              <a:buClrTx/>
              <a:buSzTx/>
              <a:buFontTx/>
              <a:buNone/>
            </a:pPr>
            <a:r>
              <a:rPr lang="en-US" altLang="en-US" sz="1600" dirty="0">
                <a:solidFill>
                  <a:srgbClr val="0000FF"/>
                </a:solidFill>
              </a:rPr>
              <a:t>Very. It affects about  2%  of the over-40 population.</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Where does POAG rank worldwide as a cause of blindness?</a:t>
            </a:r>
          </a:p>
          <a:p>
            <a:pPr eaLnBrk="1" hangingPunct="1">
              <a:spcBef>
                <a:spcPct val="0"/>
              </a:spcBef>
              <a:buClrTx/>
              <a:buSzTx/>
              <a:buFontTx/>
              <a:buNone/>
            </a:pPr>
            <a:r>
              <a:rPr lang="en-US" altLang="en-US" sz="1600" dirty="0">
                <a:solidFill>
                  <a:srgbClr val="0000FF"/>
                </a:solidFill>
              </a:rPr>
              <a:t>It is second only to cataract</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Is there a racial predilection?</a:t>
            </a:r>
          </a:p>
          <a:p>
            <a:pPr eaLnBrk="1" hangingPunct="1">
              <a:spcBef>
                <a:spcPct val="0"/>
              </a:spcBef>
              <a:buClrTx/>
              <a:buSzTx/>
              <a:buFontTx/>
              <a:buNone/>
            </a:pPr>
            <a:r>
              <a:rPr lang="en-US" altLang="en-US" sz="1600" dirty="0">
                <a:solidFill>
                  <a:srgbClr val="0000FF"/>
                </a:solidFill>
              </a:rPr>
              <a:t>Yes, individuals of black and Hispanic heritage are at a 4x greater risk than are whites (and their relative risk of going blind is even higher than that)</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Is age a risk factor?</a:t>
            </a:r>
            <a:endParaRPr lang="en-US" altLang="en-US" sz="1600" dirty="0">
              <a:solidFill>
                <a:srgbClr val="0000FF"/>
              </a:solidFill>
            </a:endParaRPr>
          </a:p>
        </p:txBody>
      </p:sp>
      <p:sp>
        <p:nvSpPr>
          <p:cNvPr id="15" name="Rectangle 2">
            <a:extLst>
              <a:ext uri="{FF2B5EF4-FFF2-40B4-BE49-F238E27FC236}">
                <a16:creationId xmlns:a16="http://schemas.microsoft.com/office/drawing/2014/main" id="{56F21A76-716C-46D1-8B75-154327E3497D}"/>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t>
            </a:r>
          </a:p>
        </p:txBody>
      </p:sp>
      <p:sp>
        <p:nvSpPr>
          <p:cNvPr id="17" name="TextBox 16">
            <a:extLst>
              <a:ext uri="{FF2B5EF4-FFF2-40B4-BE49-F238E27FC236}">
                <a16:creationId xmlns:a16="http://schemas.microsoft.com/office/drawing/2014/main" id="{83D75767-4AAC-4127-9DC2-AB395E4C06D1}"/>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18" name="Text Box 3">
            <a:extLst>
              <a:ext uri="{FF2B5EF4-FFF2-40B4-BE49-F238E27FC236}">
                <a16:creationId xmlns:a16="http://schemas.microsoft.com/office/drawing/2014/main" id="{63DE26A2-FF9E-45B7-B161-8A58F4BCE9D2}"/>
              </a:ext>
            </a:extLst>
          </p:cNvPr>
          <p:cNvSpPr txBox="1">
            <a:spLocks noChangeArrowheads="1"/>
          </p:cNvSpPr>
          <p:nvPr/>
        </p:nvSpPr>
        <p:spPr bwMode="auto">
          <a:xfrm>
            <a:off x="3357121" y="838200"/>
            <a:ext cx="229800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3200" dirty="0"/>
              <a:t>↑ IOP OAG</a:t>
            </a:r>
          </a:p>
        </p:txBody>
      </p:sp>
    </p:spTree>
    <p:extLst>
      <p:ext uri="{BB962C8B-B14F-4D97-AF65-F5344CB8AC3E}">
        <p14:creationId xmlns:p14="http://schemas.microsoft.com/office/powerpoint/2010/main" val="405787032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13E94F7-FB1A-4DF2-9945-BDEAC73AD0DA}"/>
              </a:ext>
            </a:extLst>
          </p:cNvPr>
          <p:cNvSpPr/>
          <p:nvPr/>
        </p:nvSpPr>
        <p:spPr>
          <a:xfrm>
            <a:off x="2133600" y="4591300"/>
            <a:ext cx="457200" cy="241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Rectangle 20">
            <a:extLst>
              <a:ext uri="{FF2B5EF4-FFF2-40B4-BE49-F238E27FC236}">
                <a16:creationId xmlns:a16="http://schemas.microsoft.com/office/drawing/2014/main" id="{7C7B4A91-124F-4749-89FC-A8C39E13B213}"/>
              </a:ext>
            </a:extLst>
          </p:cNvPr>
          <p:cNvSpPr/>
          <p:nvPr/>
        </p:nvSpPr>
        <p:spPr>
          <a:xfrm>
            <a:off x="3048000" y="4591300"/>
            <a:ext cx="762000" cy="241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Rectangle 21">
            <a:extLst>
              <a:ext uri="{FF2B5EF4-FFF2-40B4-BE49-F238E27FC236}">
                <a16:creationId xmlns:a16="http://schemas.microsoft.com/office/drawing/2014/main" id="{59946BBD-A552-478F-BC56-DDA02FB11339}"/>
              </a:ext>
            </a:extLst>
          </p:cNvPr>
          <p:cNvSpPr/>
          <p:nvPr/>
        </p:nvSpPr>
        <p:spPr>
          <a:xfrm>
            <a:off x="457200" y="4842513"/>
            <a:ext cx="533400" cy="241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Rectangle 22">
            <a:extLst>
              <a:ext uri="{FF2B5EF4-FFF2-40B4-BE49-F238E27FC236}">
                <a16:creationId xmlns:a16="http://schemas.microsoft.com/office/drawing/2014/main" id="{01CB1DF6-7D8B-498A-B1B5-0C92E3E2E2A0}"/>
              </a:ext>
            </a:extLst>
          </p:cNvPr>
          <p:cNvSpPr/>
          <p:nvPr/>
        </p:nvSpPr>
        <p:spPr>
          <a:xfrm>
            <a:off x="2171700" y="3855736"/>
            <a:ext cx="876300" cy="241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Rectangle 18">
            <a:extLst>
              <a:ext uri="{FF2B5EF4-FFF2-40B4-BE49-F238E27FC236}">
                <a16:creationId xmlns:a16="http://schemas.microsoft.com/office/drawing/2014/main" id="{9CBD925E-3512-4697-A3C9-17FAB84E18AC}"/>
              </a:ext>
            </a:extLst>
          </p:cNvPr>
          <p:cNvSpPr/>
          <p:nvPr/>
        </p:nvSpPr>
        <p:spPr>
          <a:xfrm>
            <a:off x="2362200" y="3087688"/>
            <a:ext cx="304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solidFill>
            </a:endParaRPr>
          </a:p>
        </p:txBody>
      </p:sp>
      <p:sp>
        <p:nvSpPr>
          <p:cNvPr id="27656" name="Text Box 5">
            <a:extLst>
              <a:ext uri="{FF2B5EF4-FFF2-40B4-BE49-F238E27FC236}">
                <a16:creationId xmlns:a16="http://schemas.microsoft.com/office/drawing/2014/main" id="{ADD7B143-1CB7-4D54-8BBB-D2053630BF92}"/>
              </a:ext>
            </a:extLst>
          </p:cNvPr>
          <p:cNvSpPr txBox="1">
            <a:spLocks noChangeArrowheads="1"/>
          </p:cNvSpPr>
          <p:nvPr/>
        </p:nvSpPr>
        <p:spPr bwMode="auto">
          <a:xfrm>
            <a:off x="1600200" y="1905000"/>
            <a:ext cx="1520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rgbClr val="0000FF"/>
                </a:solidFill>
              </a:rPr>
              <a:t>Primary</a:t>
            </a:r>
          </a:p>
        </p:txBody>
      </p:sp>
      <p:sp>
        <p:nvSpPr>
          <p:cNvPr id="27657" name="Line 6">
            <a:extLst>
              <a:ext uri="{FF2B5EF4-FFF2-40B4-BE49-F238E27FC236}">
                <a16:creationId xmlns:a16="http://schemas.microsoft.com/office/drawing/2014/main" id="{729F677F-F186-4C9F-9A8C-A574F67AD5EE}"/>
              </a:ext>
            </a:extLst>
          </p:cNvPr>
          <p:cNvSpPr>
            <a:spLocks noChangeShapeType="1"/>
          </p:cNvSpPr>
          <p:nvPr/>
        </p:nvSpPr>
        <p:spPr bwMode="auto">
          <a:xfrm flipH="1">
            <a:off x="2286000" y="1447800"/>
            <a:ext cx="2209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3" name="Line 7">
            <a:extLst>
              <a:ext uri="{FF2B5EF4-FFF2-40B4-BE49-F238E27FC236}">
                <a16:creationId xmlns:a16="http://schemas.microsoft.com/office/drawing/2014/main" id="{04B6D7D1-A4B9-44A0-A80B-DC1927D62602}"/>
              </a:ext>
            </a:extLst>
          </p:cNvPr>
          <p:cNvSpPr>
            <a:spLocks noChangeShapeType="1"/>
          </p:cNvSpPr>
          <p:nvPr/>
        </p:nvSpPr>
        <p:spPr bwMode="auto">
          <a:xfrm>
            <a:off x="4495800" y="1447800"/>
            <a:ext cx="2438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Arial" charset="0"/>
            </a:endParaRPr>
          </a:p>
        </p:txBody>
      </p:sp>
      <p:sp>
        <p:nvSpPr>
          <p:cNvPr id="16" name="Text Box 5">
            <a:extLst>
              <a:ext uri="{FF2B5EF4-FFF2-40B4-BE49-F238E27FC236}">
                <a16:creationId xmlns:a16="http://schemas.microsoft.com/office/drawing/2014/main" id="{2DEBFD6C-5A41-4984-88CF-BCAF320ADC4D}"/>
              </a:ext>
            </a:extLst>
          </p:cNvPr>
          <p:cNvSpPr txBox="1">
            <a:spLocks noChangeArrowheads="1"/>
          </p:cNvSpPr>
          <p:nvPr/>
        </p:nvSpPr>
        <p:spPr bwMode="auto">
          <a:xfrm>
            <a:off x="6019800" y="1905000"/>
            <a:ext cx="1905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i="1" dirty="0">
                <a:solidFill>
                  <a:schemeClr val="bg1">
                    <a:lumMod val="75000"/>
                  </a:schemeClr>
                </a:solidFill>
              </a:rPr>
              <a:t>Secondary</a:t>
            </a:r>
          </a:p>
        </p:txBody>
      </p:sp>
      <p:sp>
        <p:nvSpPr>
          <p:cNvPr id="27660" name="Text Box 3">
            <a:extLst>
              <a:ext uri="{FF2B5EF4-FFF2-40B4-BE49-F238E27FC236}">
                <a16:creationId xmlns:a16="http://schemas.microsoft.com/office/drawing/2014/main" id="{3C001853-5DBB-4ABA-A02C-1AF5395A0D20}"/>
              </a:ext>
            </a:extLst>
          </p:cNvPr>
          <p:cNvSpPr txBox="1">
            <a:spLocks noChangeArrowheads="1"/>
          </p:cNvSpPr>
          <p:nvPr/>
        </p:nvSpPr>
        <p:spPr bwMode="auto">
          <a:xfrm>
            <a:off x="355600" y="2816225"/>
            <a:ext cx="7340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How prevalent is POAG in the US?</a:t>
            </a:r>
          </a:p>
          <a:p>
            <a:pPr eaLnBrk="1" hangingPunct="1">
              <a:spcBef>
                <a:spcPct val="0"/>
              </a:spcBef>
              <a:buClrTx/>
              <a:buSzTx/>
              <a:buFontTx/>
              <a:buNone/>
            </a:pPr>
            <a:r>
              <a:rPr lang="en-US" altLang="en-US" sz="1600" dirty="0">
                <a:solidFill>
                  <a:srgbClr val="0000FF"/>
                </a:solidFill>
              </a:rPr>
              <a:t>Very. It affects about  2%  of the over-40 population.</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Where does POAG rank worldwide as a cause of blindness?</a:t>
            </a:r>
          </a:p>
          <a:p>
            <a:pPr eaLnBrk="1" hangingPunct="1">
              <a:spcBef>
                <a:spcPct val="0"/>
              </a:spcBef>
              <a:buClrTx/>
              <a:buSzTx/>
              <a:buFontTx/>
              <a:buNone/>
            </a:pPr>
            <a:r>
              <a:rPr lang="en-US" altLang="en-US" sz="1600" dirty="0">
                <a:solidFill>
                  <a:srgbClr val="0000FF"/>
                </a:solidFill>
              </a:rPr>
              <a:t>It is second only to cataract</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Is there a racial predilection?</a:t>
            </a:r>
          </a:p>
          <a:p>
            <a:pPr eaLnBrk="1" hangingPunct="1">
              <a:spcBef>
                <a:spcPct val="0"/>
              </a:spcBef>
              <a:buClrTx/>
              <a:buSzTx/>
              <a:buFontTx/>
              <a:buNone/>
            </a:pPr>
            <a:r>
              <a:rPr lang="en-US" altLang="en-US" sz="1600" dirty="0">
                <a:solidFill>
                  <a:srgbClr val="0000FF"/>
                </a:solidFill>
              </a:rPr>
              <a:t>Yes, individuals of black and Hispanic heritage are at a 4x greater risk than are whites (and their relative risk of going blind is even higher than that)</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Is age a risk factor?</a:t>
            </a:r>
          </a:p>
          <a:p>
            <a:pPr eaLnBrk="1" hangingPunct="1">
              <a:spcBef>
                <a:spcPct val="0"/>
              </a:spcBef>
              <a:buClrTx/>
              <a:buSzTx/>
              <a:buFontTx/>
              <a:buNone/>
            </a:pPr>
            <a:r>
              <a:rPr lang="en-US" altLang="en-US" sz="1600" dirty="0">
                <a:solidFill>
                  <a:srgbClr val="0000FF"/>
                </a:solidFill>
              </a:rPr>
              <a:t>Yes, POAG rates increase dramatically with age</a:t>
            </a:r>
          </a:p>
        </p:txBody>
      </p:sp>
      <p:sp>
        <p:nvSpPr>
          <p:cNvPr id="15" name="Rectangle 2">
            <a:extLst>
              <a:ext uri="{FF2B5EF4-FFF2-40B4-BE49-F238E27FC236}">
                <a16:creationId xmlns:a16="http://schemas.microsoft.com/office/drawing/2014/main" id="{56F21A76-716C-46D1-8B75-154327E3497D}"/>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A</a:t>
            </a:r>
          </a:p>
        </p:txBody>
      </p:sp>
      <p:sp>
        <p:nvSpPr>
          <p:cNvPr id="17" name="TextBox 16">
            <a:extLst>
              <a:ext uri="{FF2B5EF4-FFF2-40B4-BE49-F238E27FC236}">
                <a16:creationId xmlns:a16="http://schemas.microsoft.com/office/drawing/2014/main" id="{83D75767-4AAC-4127-9DC2-AB395E4C06D1}"/>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18" name="Text Box 3">
            <a:extLst>
              <a:ext uri="{FF2B5EF4-FFF2-40B4-BE49-F238E27FC236}">
                <a16:creationId xmlns:a16="http://schemas.microsoft.com/office/drawing/2014/main" id="{63DE26A2-FF9E-45B7-B161-8A58F4BCE9D2}"/>
              </a:ext>
            </a:extLst>
          </p:cNvPr>
          <p:cNvSpPr txBox="1">
            <a:spLocks noChangeArrowheads="1"/>
          </p:cNvSpPr>
          <p:nvPr/>
        </p:nvSpPr>
        <p:spPr bwMode="auto">
          <a:xfrm>
            <a:off x="3357121" y="838200"/>
            <a:ext cx="229800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3200" dirty="0"/>
              <a:t>↑ IOP OAG</a:t>
            </a:r>
          </a:p>
        </p:txBody>
      </p:sp>
    </p:spTree>
    <p:extLst>
      <p:ext uri="{BB962C8B-B14F-4D97-AF65-F5344CB8AC3E}">
        <p14:creationId xmlns:p14="http://schemas.microsoft.com/office/powerpoint/2010/main" val="1286664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3"/>
          <p:cNvGrpSpPr>
            <a:grpSpLocks/>
          </p:cNvGrpSpPr>
          <p:nvPr/>
        </p:nvGrpSpPr>
        <p:grpSpPr bwMode="auto">
          <a:xfrm>
            <a:off x="762000" y="2484438"/>
            <a:ext cx="7642225" cy="822325"/>
            <a:chOff x="528" y="726"/>
            <a:chExt cx="4814" cy="518"/>
          </a:xfrm>
        </p:grpSpPr>
        <p:sp>
          <p:nvSpPr>
            <p:cNvPr id="13322" name="Text Box 4"/>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t>IOP =</a:t>
              </a:r>
            </a:p>
          </p:txBody>
        </p:sp>
        <p:sp>
          <p:nvSpPr>
            <p:cNvPr id="13323" name="Text Box 5"/>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rgbClr val="669999"/>
                  </a:solidFill>
                </a:rPr>
                <a:t>Outflow</a:t>
              </a:r>
              <a:r>
                <a:rPr lang="en-US" altLang="en-US" sz="2000" b="1">
                  <a:solidFill>
                    <a:schemeClr val="accent2"/>
                  </a:solidFill>
                </a:rPr>
                <a:t> </a:t>
              </a:r>
              <a:r>
                <a:rPr lang="en-US" altLang="en-US" sz="2000" b="1">
                  <a:solidFill>
                    <a:srgbClr val="669999"/>
                  </a:solidFill>
                </a:rPr>
                <a:t>Facility</a:t>
              </a:r>
              <a:r>
                <a:rPr lang="en-US" altLang="en-US" sz="2000" b="1">
                  <a:solidFill>
                    <a:schemeClr val="accent2"/>
                  </a:solidFill>
                </a:rPr>
                <a:t>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3324" name="Text Box 6"/>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3325" name="Text Box 7"/>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rgbClr val="CCCC00"/>
                  </a:solidFill>
                </a:rPr>
                <a:t>Episcleral</a:t>
              </a:r>
              <a:r>
                <a:rPr lang="en-US" altLang="en-US" sz="2000" b="1">
                  <a:solidFill>
                    <a:schemeClr val="accent1"/>
                  </a:solidFill>
                </a:rPr>
                <a:t>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3315" name="Text Box 8"/>
          <p:cNvSpPr txBox="1">
            <a:spLocks noChangeArrowheads="1"/>
          </p:cNvSpPr>
          <p:nvPr/>
        </p:nvSpPr>
        <p:spPr bwMode="auto">
          <a:xfrm>
            <a:off x="364333" y="1143000"/>
            <a:ext cx="8456609" cy="83099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Fill in the IOP equation below. </a:t>
            </a:r>
            <a:r>
              <a:rPr lang="en-US" altLang="en-US" sz="2400" i="1" dirty="0">
                <a:solidFill>
                  <a:srgbClr val="0000FF"/>
                </a:solidFill>
              </a:rPr>
              <a:t>What is its eponymous name?</a:t>
            </a:r>
          </a:p>
          <a:p>
            <a:pPr algn="ctr" eaLnBrk="1" hangingPunct="1">
              <a:spcBef>
                <a:spcPct val="0"/>
              </a:spcBef>
              <a:buClrTx/>
              <a:buSzTx/>
              <a:buFontTx/>
              <a:buNone/>
            </a:pPr>
            <a:r>
              <a:rPr lang="en-US" altLang="en-US" sz="2400" dirty="0">
                <a:solidFill>
                  <a:srgbClr val="0000FF"/>
                </a:solidFill>
              </a:rPr>
              <a:t>The </a:t>
            </a:r>
            <a:r>
              <a:rPr lang="en-US" altLang="en-US" sz="2400" b="1" dirty="0" err="1">
                <a:solidFill>
                  <a:srgbClr val="0000FF"/>
                </a:solidFill>
              </a:rPr>
              <a:t>Goldmann</a:t>
            </a:r>
            <a:r>
              <a:rPr lang="en-US" altLang="en-US" sz="2400" b="1" dirty="0">
                <a:solidFill>
                  <a:srgbClr val="0000FF"/>
                </a:solidFill>
              </a:rPr>
              <a:t> equation</a:t>
            </a:r>
          </a:p>
        </p:txBody>
      </p:sp>
      <p:sp>
        <p:nvSpPr>
          <p:cNvPr id="13316" name="Line 9"/>
          <p:cNvSpPr>
            <a:spLocks noChangeShapeType="1"/>
          </p:cNvSpPr>
          <p:nvPr/>
        </p:nvSpPr>
        <p:spPr bwMode="auto">
          <a:xfrm>
            <a:off x="1752600" y="2932113"/>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7" name="Text Box 10"/>
          <p:cNvSpPr txBox="1">
            <a:spLocks noChangeArrowheads="1"/>
          </p:cNvSpPr>
          <p:nvPr/>
        </p:nvSpPr>
        <p:spPr bwMode="auto">
          <a:xfrm>
            <a:off x="2724150" y="4103688"/>
            <a:ext cx="4235450" cy="2105025"/>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t>So to lower IOP, one must:</a:t>
            </a:r>
          </a:p>
          <a:p>
            <a:pPr eaLnBrk="1" hangingPunct="1">
              <a:spcBef>
                <a:spcPct val="0"/>
              </a:spcBef>
              <a:buClrTx/>
              <a:buSzTx/>
              <a:buFontTx/>
              <a:buNone/>
            </a:pPr>
            <a:r>
              <a:rPr lang="en-US" altLang="en-US" sz="1800"/>
              <a:t>--</a:t>
            </a:r>
            <a:r>
              <a:rPr lang="en-US" altLang="en-US" sz="1800">
                <a:solidFill>
                  <a:srgbClr val="0066FF"/>
                </a:solidFill>
              </a:rPr>
              <a:t>decrease aqueous formation</a:t>
            </a:r>
            <a:r>
              <a:rPr lang="en-US" altLang="en-US" sz="1800"/>
              <a:t>, </a:t>
            </a:r>
            <a:r>
              <a:rPr lang="en-US" altLang="en-US" sz="1800" i="1"/>
              <a:t>and/or</a:t>
            </a:r>
          </a:p>
          <a:p>
            <a:pPr eaLnBrk="1" hangingPunct="1">
              <a:spcBef>
                <a:spcPct val="0"/>
              </a:spcBef>
              <a:buClrTx/>
              <a:buSzTx/>
              <a:buFontTx/>
              <a:buNone/>
            </a:pPr>
            <a:r>
              <a:rPr lang="en-US" altLang="en-US" sz="1800"/>
              <a:t>--</a:t>
            </a:r>
            <a:r>
              <a:rPr lang="en-US" altLang="en-US" sz="1800">
                <a:solidFill>
                  <a:srgbClr val="669999"/>
                </a:solidFill>
              </a:rPr>
              <a:t>increase outflow facility</a:t>
            </a:r>
            <a:r>
              <a:rPr lang="en-US" altLang="en-US" sz="1800"/>
              <a:t>, </a:t>
            </a:r>
            <a:r>
              <a:rPr lang="en-US" altLang="en-US" sz="1800" i="1"/>
              <a:t>and/or</a:t>
            </a:r>
          </a:p>
          <a:p>
            <a:pPr eaLnBrk="1" hangingPunct="1">
              <a:spcBef>
                <a:spcPct val="0"/>
              </a:spcBef>
              <a:buClrTx/>
              <a:buSzTx/>
              <a:buFontTx/>
              <a:buNone/>
            </a:pPr>
            <a:r>
              <a:rPr lang="en-US" altLang="en-US" sz="1800"/>
              <a:t>--</a:t>
            </a:r>
            <a:r>
              <a:rPr lang="en-US" altLang="en-US" sz="1800">
                <a:solidFill>
                  <a:srgbClr val="CCCC00"/>
                </a:solidFill>
              </a:rPr>
              <a:t>decrease episcleral venous pressure</a:t>
            </a:r>
          </a:p>
          <a:p>
            <a:pPr eaLnBrk="1" hangingPunct="1">
              <a:spcBef>
                <a:spcPct val="0"/>
              </a:spcBef>
              <a:buClrTx/>
              <a:buSzTx/>
              <a:buFontTx/>
              <a:buNone/>
            </a:pPr>
            <a:endParaRPr lang="en-US" altLang="en-US" sz="1800"/>
          </a:p>
          <a:p>
            <a:pPr eaLnBrk="1" hangingPunct="1">
              <a:spcBef>
                <a:spcPct val="0"/>
              </a:spcBef>
              <a:buClrTx/>
              <a:buSzTx/>
              <a:buFontTx/>
              <a:buNone/>
            </a:pPr>
            <a:r>
              <a:rPr lang="en-US" altLang="en-US" sz="1800">
                <a:solidFill>
                  <a:schemeClr val="bg1"/>
                </a:solidFill>
              </a:rPr>
              <a:t>…and/or </a:t>
            </a:r>
            <a:r>
              <a:rPr lang="en-US" altLang="en-US" sz="1800" b="1">
                <a:solidFill>
                  <a:schemeClr val="bg1"/>
                </a:solidFill>
              </a:rPr>
              <a:t>dehydrate the vitreous</a:t>
            </a:r>
            <a:r>
              <a:rPr lang="en-US" altLang="en-US" sz="1800">
                <a:solidFill>
                  <a:schemeClr val="bg1"/>
                </a:solidFill>
              </a:rPr>
              <a:t> with a</a:t>
            </a:r>
          </a:p>
          <a:p>
            <a:pPr eaLnBrk="1" hangingPunct="1">
              <a:spcBef>
                <a:spcPct val="0"/>
              </a:spcBef>
              <a:buClrTx/>
              <a:buSzTx/>
              <a:buFontTx/>
              <a:buNone/>
            </a:pPr>
            <a:r>
              <a:rPr lang="en-US" altLang="en-US" sz="1800">
                <a:solidFill>
                  <a:schemeClr val="bg1"/>
                </a:solidFill>
              </a:rPr>
              <a:t>   </a:t>
            </a:r>
            <a:r>
              <a:rPr lang="en-US" altLang="en-US" sz="1800" b="1">
                <a:solidFill>
                  <a:schemeClr val="bg1"/>
                </a:solidFill>
              </a:rPr>
              <a:t>hyperosmotic</a:t>
            </a:r>
            <a:r>
              <a:rPr lang="en-US" altLang="en-US" sz="1800">
                <a:solidFill>
                  <a:schemeClr val="bg1"/>
                </a:solidFill>
              </a:rPr>
              <a:t> agent</a:t>
            </a:r>
          </a:p>
        </p:txBody>
      </p:sp>
      <p:sp>
        <p:nvSpPr>
          <p:cNvPr id="13318" name="Text Box 11"/>
          <p:cNvSpPr txBox="1">
            <a:spLocks noChangeArrowheads="1"/>
          </p:cNvSpPr>
          <p:nvPr/>
        </p:nvSpPr>
        <p:spPr bwMode="auto">
          <a:xfrm>
            <a:off x="835025" y="4630738"/>
            <a:ext cx="1730375"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lnSpc>
                <a:spcPct val="85000"/>
              </a:lnSpc>
              <a:spcBef>
                <a:spcPct val="0"/>
              </a:spcBef>
              <a:buClrTx/>
              <a:buSzTx/>
              <a:buFontTx/>
              <a:buNone/>
            </a:pPr>
            <a:r>
              <a:rPr lang="en-US" altLang="en-US" sz="1400" i="1"/>
              <a:t>Three maneuvers</a:t>
            </a:r>
          </a:p>
          <a:p>
            <a:pPr algn="r" eaLnBrk="1" hangingPunct="1">
              <a:lnSpc>
                <a:spcPct val="85000"/>
              </a:lnSpc>
              <a:spcBef>
                <a:spcPct val="0"/>
              </a:spcBef>
              <a:buClrTx/>
              <a:buSzTx/>
              <a:buFontTx/>
              <a:buNone/>
            </a:pPr>
            <a:r>
              <a:rPr lang="en-US" altLang="en-US" sz="1400" i="1"/>
              <a:t>implied by the </a:t>
            </a:r>
          </a:p>
          <a:p>
            <a:pPr algn="r" eaLnBrk="1" hangingPunct="1">
              <a:lnSpc>
                <a:spcPct val="85000"/>
              </a:lnSpc>
              <a:spcBef>
                <a:spcPct val="0"/>
              </a:spcBef>
              <a:buClrTx/>
              <a:buSzTx/>
              <a:buFontTx/>
              <a:buNone/>
            </a:pPr>
            <a:r>
              <a:rPr lang="en-US" altLang="en-US" sz="1400" i="1"/>
              <a:t>Goldmann equation</a:t>
            </a:r>
          </a:p>
        </p:txBody>
      </p:sp>
      <p:sp>
        <p:nvSpPr>
          <p:cNvPr id="13319" name="AutoShape 12"/>
          <p:cNvSpPr>
            <a:spLocks/>
          </p:cNvSpPr>
          <p:nvPr/>
        </p:nvSpPr>
        <p:spPr bwMode="auto">
          <a:xfrm>
            <a:off x="2590800" y="4456113"/>
            <a:ext cx="228600" cy="914400"/>
          </a:xfrm>
          <a:prstGeom prst="leftBrace">
            <a:avLst>
              <a:gd name="adj1" fmla="val 33333"/>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3320" name="Rectangle 15"/>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A</a:t>
            </a:r>
          </a:p>
        </p:txBody>
      </p:sp>
      <p:sp>
        <p:nvSpPr>
          <p:cNvPr id="1332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DE28D66-CAF1-4EA5-9A44-3B12D3491EA7}" type="slidenum">
              <a:rPr lang="en-US" altLang="en-US" sz="1000"/>
              <a:pPr>
                <a:spcBef>
                  <a:spcPct val="0"/>
                </a:spcBef>
                <a:buClrTx/>
                <a:buSzTx/>
                <a:buFontTx/>
                <a:buNone/>
              </a:pPr>
              <a:t>19</a:t>
            </a:fld>
            <a:endParaRPr lang="en-US" altLang="en-US" sz="1000"/>
          </a:p>
        </p:txBody>
      </p:sp>
      <p:sp>
        <p:nvSpPr>
          <p:cNvPr id="15" name="TextBox 14">
            <a:extLst>
              <a:ext uri="{FF2B5EF4-FFF2-40B4-BE49-F238E27FC236}">
                <a16:creationId xmlns:a16="http://schemas.microsoft.com/office/drawing/2014/main" id="{3C8B46EE-20A5-437E-8E60-4D4EAC6FE7A5}"/>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364929296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13E94F7-FB1A-4DF2-9945-BDEAC73AD0DA}"/>
              </a:ext>
            </a:extLst>
          </p:cNvPr>
          <p:cNvSpPr/>
          <p:nvPr/>
        </p:nvSpPr>
        <p:spPr>
          <a:xfrm>
            <a:off x="2133600" y="4591300"/>
            <a:ext cx="457200" cy="241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Rectangle 20">
            <a:extLst>
              <a:ext uri="{FF2B5EF4-FFF2-40B4-BE49-F238E27FC236}">
                <a16:creationId xmlns:a16="http://schemas.microsoft.com/office/drawing/2014/main" id="{7C7B4A91-124F-4749-89FC-A8C39E13B213}"/>
              </a:ext>
            </a:extLst>
          </p:cNvPr>
          <p:cNvSpPr/>
          <p:nvPr/>
        </p:nvSpPr>
        <p:spPr>
          <a:xfrm>
            <a:off x="3048000" y="4591300"/>
            <a:ext cx="762000" cy="241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Rectangle 21">
            <a:extLst>
              <a:ext uri="{FF2B5EF4-FFF2-40B4-BE49-F238E27FC236}">
                <a16:creationId xmlns:a16="http://schemas.microsoft.com/office/drawing/2014/main" id="{59946BBD-A552-478F-BC56-DDA02FB11339}"/>
              </a:ext>
            </a:extLst>
          </p:cNvPr>
          <p:cNvSpPr/>
          <p:nvPr/>
        </p:nvSpPr>
        <p:spPr>
          <a:xfrm>
            <a:off x="457200" y="4842513"/>
            <a:ext cx="533400" cy="241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Rectangle 22">
            <a:extLst>
              <a:ext uri="{FF2B5EF4-FFF2-40B4-BE49-F238E27FC236}">
                <a16:creationId xmlns:a16="http://schemas.microsoft.com/office/drawing/2014/main" id="{01CB1DF6-7D8B-498A-B1B5-0C92E3E2E2A0}"/>
              </a:ext>
            </a:extLst>
          </p:cNvPr>
          <p:cNvSpPr/>
          <p:nvPr/>
        </p:nvSpPr>
        <p:spPr>
          <a:xfrm>
            <a:off x="2171700" y="3855736"/>
            <a:ext cx="876300" cy="241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Rectangle 18">
            <a:extLst>
              <a:ext uri="{FF2B5EF4-FFF2-40B4-BE49-F238E27FC236}">
                <a16:creationId xmlns:a16="http://schemas.microsoft.com/office/drawing/2014/main" id="{9CBD925E-3512-4697-A3C9-17FAB84E18AC}"/>
              </a:ext>
            </a:extLst>
          </p:cNvPr>
          <p:cNvSpPr/>
          <p:nvPr/>
        </p:nvSpPr>
        <p:spPr>
          <a:xfrm>
            <a:off x="2362200" y="3087688"/>
            <a:ext cx="304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solidFill>
            </a:endParaRPr>
          </a:p>
        </p:txBody>
      </p:sp>
      <p:sp>
        <p:nvSpPr>
          <p:cNvPr id="27656" name="Text Box 5">
            <a:extLst>
              <a:ext uri="{FF2B5EF4-FFF2-40B4-BE49-F238E27FC236}">
                <a16:creationId xmlns:a16="http://schemas.microsoft.com/office/drawing/2014/main" id="{ADD7B143-1CB7-4D54-8BBB-D2053630BF92}"/>
              </a:ext>
            </a:extLst>
          </p:cNvPr>
          <p:cNvSpPr txBox="1">
            <a:spLocks noChangeArrowheads="1"/>
          </p:cNvSpPr>
          <p:nvPr/>
        </p:nvSpPr>
        <p:spPr bwMode="auto">
          <a:xfrm>
            <a:off x="1600200" y="1905000"/>
            <a:ext cx="1520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rgbClr val="0000FF"/>
                </a:solidFill>
              </a:rPr>
              <a:t>Primary</a:t>
            </a:r>
          </a:p>
        </p:txBody>
      </p:sp>
      <p:sp>
        <p:nvSpPr>
          <p:cNvPr id="27657" name="Line 6">
            <a:extLst>
              <a:ext uri="{FF2B5EF4-FFF2-40B4-BE49-F238E27FC236}">
                <a16:creationId xmlns:a16="http://schemas.microsoft.com/office/drawing/2014/main" id="{729F677F-F186-4C9F-9A8C-A574F67AD5EE}"/>
              </a:ext>
            </a:extLst>
          </p:cNvPr>
          <p:cNvSpPr>
            <a:spLocks noChangeShapeType="1"/>
          </p:cNvSpPr>
          <p:nvPr/>
        </p:nvSpPr>
        <p:spPr bwMode="auto">
          <a:xfrm flipH="1">
            <a:off x="2286000" y="1447800"/>
            <a:ext cx="2209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3" name="Line 7">
            <a:extLst>
              <a:ext uri="{FF2B5EF4-FFF2-40B4-BE49-F238E27FC236}">
                <a16:creationId xmlns:a16="http://schemas.microsoft.com/office/drawing/2014/main" id="{04B6D7D1-A4B9-44A0-A80B-DC1927D62602}"/>
              </a:ext>
            </a:extLst>
          </p:cNvPr>
          <p:cNvSpPr>
            <a:spLocks noChangeShapeType="1"/>
          </p:cNvSpPr>
          <p:nvPr/>
        </p:nvSpPr>
        <p:spPr bwMode="auto">
          <a:xfrm>
            <a:off x="4495800" y="1447800"/>
            <a:ext cx="2438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Arial" charset="0"/>
            </a:endParaRPr>
          </a:p>
        </p:txBody>
      </p:sp>
      <p:sp>
        <p:nvSpPr>
          <p:cNvPr id="16" name="Text Box 5">
            <a:extLst>
              <a:ext uri="{FF2B5EF4-FFF2-40B4-BE49-F238E27FC236}">
                <a16:creationId xmlns:a16="http://schemas.microsoft.com/office/drawing/2014/main" id="{2DEBFD6C-5A41-4984-88CF-BCAF320ADC4D}"/>
              </a:ext>
            </a:extLst>
          </p:cNvPr>
          <p:cNvSpPr txBox="1">
            <a:spLocks noChangeArrowheads="1"/>
          </p:cNvSpPr>
          <p:nvPr/>
        </p:nvSpPr>
        <p:spPr bwMode="auto">
          <a:xfrm>
            <a:off x="6019800" y="1905000"/>
            <a:ext cx="1905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i="1" dirty="0">
                <a:solidFill>
                  <a:schemeClr val="bg1">
                    <a:lumMod val="75000"/>
                  </a:schemeClr>
                </a:solidFill>
              </a:rPr>
              <a:t>Secondary</a:t>
            </a:r>
          </a:p>
        </p:txBody>
      </p:sp>
      <p:sp>
        <p:nvSpPr>
          <p:cNvPr id="27660" name="Text Box 3">
            <a:extLst>
              <a:ext uri="{FF2B5EF4-FFF2-40B4-BE49-F238E27FC236}">
                <a16:creationId xmlns:a16="http://schemas.microsoft.com/office/drawing/2014/main" id="{3C001853-5DBB-4ABA-A02C-1AF5395A0D20}"/>
              </a:ext>
            </a:extLst>
          </p:cNvPr>
          <p:cNvSpPr txBox="1">
            <a:spLocks noChangeArrowheads="1"/>
          </p:cNvSpPr>
          <p:nvPr/>
        </p:nvSpPr>
        <p:spPr bwMode="auto">
          <a:xfrm>
            <a:off x="355600" y="2816225"/>
            <a:ext cx="7340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How prevalent is POAG in the US?</a:t>
            </a:r>
          </a:p>
          <a:p>
            <a:pPr eaLnBrk="1" hangingPunct="1">
              <a:spcBef>
                <a:spcPct val="0"/>
              </a:spcBef>
              <a:buClrTx/>
              <a:buSzTx/>
              <a:buFontTx/>
              <a:buNone/>
            </a:pPr>
            <a:r>
              <a:rPr lang="en-US" altLang="en-US" sz="1600" dirty="0">
                <a:solidFill>
                  <a:srgbClr val="0000FF"/>
                </a:solidFill>
              </a:rPr>
              <a:t>Very. It affects about  2%  of the over-40 population.</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Where does POAG rank worldwide as a cause of blindness?</a:t>
            </a:r>
          </a:p>
          <a:p>
            <a:pPr eaLnBrk="1" hangingPunct="1">
              <a:spcBef>
                <a:spcPct val="0"/>
              </a:spcBef>
              <a:buClrTx/>
              <a:buSzTx/>
              <a:buFontTx/>
              <a:buNone/>
            </a:pPr>
            <a:r>
              <a:rPr lang="en-US" altLang="en-US" sz="1600" dirty="0">
                <a:solidFill>
                  <a:srgbClr val="0000FF"/>
                </a:solidFill>
              </a:rPr>
              <a:t>It is second only to cataract</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Is there a racial predilection?</a:t>
            </a:r>
          </a:p>
          <a:p>
            <a:pPr eaLnBrk="1" hangingPunct="1">
              <a:spcBef>
                <a:spcPct val="0"/>
              </a:spcBef>
              <a:buClrTx/>
              <a:buSzTx/>
              <a:buFontTx/>
              <a:buNone/>
            </a:pPr>
            <a:r>
              <a:rPr lang="en-US" altLang="en-US" sz="1600" dirty="0">
                <a:solidFill>
                  <a:srgbClr val="0000FF"/>
                </a:solidFill>
              </a:rPr>
              <a:t>Yes, individuals of black and Hispanic heritage are at a 4x greater risk than are whites (and their relative risk of going blind is even higher than that)</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Is age a risk factor?</a:t>
            </a:r>
          </a:p>
          <a:p>
            <a:pPr eaLnBrk="1" hangingPunct="1">
              <a:spcBef>
                <a:spcPct val="0"/>
              </a:spcBef>
              <a:buClrTx/>
              <a:buSzTx/>
              <a:buFontTx/>
              <a:buNone/>
            </a:pPr>
            <a:r>
              <a:rPr lang="en-US" altLang="en-US" sz="1600" dirty="0">
                <a:solidFill>
                  <a:srgbClr val="0000FF"/>
                </a:solidFill>
              </a:rPr>
              <a:t>Yes, POAG rates increase dramatically with age</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What is the #1 risk factor?</a:t>
            </a:r>
            <a:endParaRPr lang="en-US" altLang="en-US" sz="1600" dirty="0">
              <a:solidFill>
                <a:srgbClr val="0000FF"/>
              </a:solidFill>
            </a:endParaRPr>
          </a:p>
        </p:txBody>
      </p:sp>
      <p:sp>
        <p:nvSpPr>
          <p:cNvPr id="15" name="Rectangle 2">
            <a:extLst>
              <a:ext uri="{FF2B5EF4-FFF2-40B4-BE49-F238E27FC236}">
                <a16:creationId xmlns:a16="http://schemas.microsoft.com/office/drawing/2014/main" id="{56F21A76-716C-46D1-8B75-154327E3497D}"/>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t>
            </a:r>
          </a:p>
        </p:txBody>
      </p:sp>
      <p:sp>
        <p:nvSpPr>
          <p:cNvPr id="17" name="TextBox 16">
            <a:extLst>
              <a:ext uri="{FF2B5EF4-FFF2-40B4-BE49-F238E27FC236}">
                <a16:creationId xmlns:a16="http://schemas.microsoft.com/office/drawing/2014/main" id="{83D75767-4AAC-4127-9DC2-AB395E4C06D1}"/>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18" name="Text Box 3">
            <a:extLst>
              <a:ext uri="{FF2B5EF4-FFF2-40B4-BE49-F238E27FC236}">
                <a16:creationId xmlns:a16="http://schemas.microsoft.com/office/drawing/2014/main" id="{63DE26A2-FF9E-45B7-B161-8A58F4BCE9D2}"/>
              </a:ext>
            </a:extLst>
          </p:cNvPr>
          <p:cNvSpPr txBox="1">
            <a:spLocks noChangeArrowheads="1"/>
          </p:cNvSpPr>
          <p:nvPr/>
        </p:nvSpPr>
        <p:spPr bwMode="auto">
          <a:xfrm>
            <a:off x="3357121" y="838200"/>
            <a:ext cx="229800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3200" dirty="0"/>
              <a:t>↑ IOP OAG</a:t>
            </a:r>
          </a:p>
        </p:txBody>
      </p:sp>
    </p:spTree>
    <p:extLst>
      <p:ext uri="{BB962C8B-B14F-4D97-AF65-F5344CB8AC3E}">
        <p14:creationId xmlns:p14="http://schemas.microsoft.com/office/powerpoint/2010/main" val="247240438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13E94F7-FB1A-4DF2-9945-BDEAC73AD0DA}"/>
              </a:ext>
            </a:extLst>
          </p:cNvPr>
          <p:cNvSpPr/>
          <p:nvPr/>
        </p:nvSpPr>
        <p:spPr>
          <a:xfrm>
            <a:off x="2133600" y="4591300"/>
            <a:ext cx="457200" cy="241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Rectangle 20">
            <a:extLst>
              <a:ext uri="{FF2B5EF4-FFF2-40B4-BE49-F238E27FC236}">
                <a16:creationId xmlns:a16="http://schemas.microsoft.com/office/drawing/2014/main" id="{7C7B4A91-124F-4749-89FC-A8C39E13B213}"/>
              </a:ext>
            </a:extLst>
          </p:cNvPr>
          <p:cNvSpPr/>
          <p:nvPr/>
        </p:nvSpPr>
        <p:spPr>
          <a:xfrm>
            <a:off x="3048000" y="4591300"/>
            <a:ext cx="762000" cy="241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Rectangle 21">
            <a:extLst>
              <a:ext uri="{FF2B5EF4-FFF2-40B4-BE49-F238E27FC236}">
                <a16:creationId xmlns:a16="http://schemas.microsoft.com/office/drawing/2014/main" id="{59946BBD-A552-478F-BC56-DDA02FB11339}"/>
              </a:ext>
            </a:extLst>
          </p:cNvPr>
          <p:cNvSpPr/>
          <p:nvPr/>
        </p:nvSpPr>
        <p:spPr>
          <a:xfrm>
            <a:off x="457200" y="4842513"/>
            <a:ext cx="533400" cy="241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Rectangle 22">
            <a:extLst>
              <a:ext uri="{FF2B5EF4-FFF2-40B4-BE49-F238E27FC236}">
                <a16:creationId xmlns:a16="http://schemas.microsoft.com/office/drawing/2014/main" id="{01CB1DF6-7D8B-498A-B1B5-0C92E3E2E2A0}"/>
              </a:ext>
            </a:extLst>
          </p:cNvPr>
          <p:cNvSpPr/>
          <p:nvPr/>
        </p:nvSpPr>
        <p:spPr>
          <a:xfrm>
            <a:off x="2171700" y="3855736"/>
            <a:ext cx="876300" cy="241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Rectangle 18">
            <a:extLst>
              <a:ext uri="{FF2B5EF4-FFF2-40B4-BE49-F238E27FC236}">
                <a16:creationId xmlns:a16="http://schemas.microsoft.com/office/drawing/2014/main" id="{9CBD925E-3512-4697-A3C9-17FAB84E18AC}"/>
              </a:ext>
            </a:extLst>
          </p:cNvPr>
          <p:cNvSpPr/>
          <p:nvPr/>
        </p:nvSpPr>
        <p:spPr>
          <a:xfrm>
            <a:off x="2362200" y="3087688"/>
            <a:ext cx="304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solidFill>
            </a:endParaRPr>
          </a:p>
        </p:txBody>
      </p:sp>
      <p:sp>
        <p:nvSpPr>
          <p:cNvPr id="27656" name="Text Box 5">
            <a:extLst>
              <a:ext uri="{FF2B5EF4-FFF2-40B4-BE49-F238E27FC236}">
                <a16:creationId xmlns:a16="http://schemas.microsoft.com/office/drawing/2014/main" id="{ADD7B143-1CB7-4D54-8BBB-D2053630BF92}"/>
              </a:ext>
            </a:extLst>
          </p:cNvPr>
          <p:cNvSpPr txBox="1">
            <a:spLocks noChangeArrowheads="1"/>
          </p:cNvSpPr>
          <p:nvPr/>
        </p:nvSpPr>
        <p:spPr bwMode="auto">
          <a:xfrm>
            <a:off x="1600200" y="1905000"/>
            <a:ext cx="1520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rgbClr val="0000FF"/>
                </a:solidFill>
              </a:rPr>
              <a:t>Primary</a:t>
            </a:r>
          </a:p>
        </p:txBody>
      </p:sp>
      <p:sp>
        <p:nvSpPr>
          <p:cNvPr id="27657" name="Line 6">
            <a:extLst>
              <a:ext uri="{FF2B5EF4-FFF2-40B4-BE49-F238E27FC236}">
                <a16:creationId xmlns:a16="http://schemas.microsoft.com/office/drawing/2014/main" id="{729F677F-F186-4C9F-9A8C-A574F67AD5EE}"/>
              </a:ext>
            </a:extLst>
          </p:cNvPr>
          <p:cNvSpPr>
            <a:spLocks noChangeShapeType="1"/>
          </p:cNvSpPr>
          <p:nvPr/>
        </p:nvSpPr>
        <p:spPr bwMode="auto">
          <a:xfrm flipH="1">
            <a:off x="2286000" y="1447800"/>
            <a:ext cx="2209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3" name="Line 7">
            <a:extLst>
              <a:ext uri="{FF2B5EF4-FFF2-40B4-BE49-F238E27FC236}">
                <a16:creationId xmlns:a16="http://schemas.microsoft.com/office/drawing/2014/main" id="{04B6D7D1-A4B9-44A0-A80B-DC1927D62602}"/>
              </a:ext>
            </a:extLst>
          </p:cNvPr>
          <p:cNvSpPr>
            <a:spLocks noChangeShapeType="1"/>
          </p:cNvSpPr>
          <p:nvPr/>
        </p:nvSpPr>
        <p:spPr bwMode="auto">
          <a:xfrm>
            <a:off x="4495800" y="1447800"/>
            <a:ext cx="2438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Arial" charset="0"/>
            </a:endParaRPr>
          </a:p>
        </p:txBody>
      </p:sp>
      <p:sp>
        <p:nvSpPr>
          <p:cNvPr id="16" name="Text Box 5">
            <a:extLst>
              <a:ext uri="{FF2B5EF4-FFF2-40B4-BE49-F238E27FC236}">
                <a16:creationId xmlns:a16="http://schemas.microsoft.com/office/drawing/2014/main" id="{2DEBFD6C-5A41-4984-88CF-BCAF320ADC4D}"/>
              </a:ext>
            </a:extLst>
          </p:cNvPr>
          <p:cNvSpPr txBox="1">
            <a:spLocks noChangeArrowheads="1"/>
          </p:cNvSpPr>
          <p:nvPr/>
        </p:nvSpPr>
        <p:spPr bwMode="auto">
          <a:xfrm>
            <a:off x="6019800" y="1905000"/>
            <a:ext cx="1905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i="1" dirty="0">
                <a:solidFill>
                  <a:schemeClr val="bg1">
                    <a:lumMod val="75000"/>
                  </a:schemeClr>
                </a:solidFill>
              </a:rPr>
              <a:t>Secondary</a:t>
            </a:r>
          </a:p>
        </p:txBody>
      </p:sp>
      <p:sp>
        <p:nvSpPr>
          <p:cNvPr id="27660" name="Text Box 3">
            <a:extLst>
              <a:ext uri="{FF2B5EF4-FFF2-40B4-BE49-F238E27FC236}">
                <a16:creationId xmlns:a16="http://schemas.microsoft.com/office/drawing/2014/main" id="{3C001853-5DBB-4ABA-A02C-1AF5395A0D20}"/>
              </a:ext>
            </a:extLst>
          </p:cNvPr>
          <p:cNvSpPr txBox="1">
            <a:spLocks noChangeArrowheads="1"/>
          </p:cNvSpPr>
          <p:nvPr/>
        </p:nvSpPr>
        <p:spPr bwMode="auto">
          <a:xfrm>
            <a:off x="355600" y="2816225"/>
            <a:ext cx="7340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0000FF"/>
                </a:solidFill>
              </a:rPr>
              <a:t>How prevalent is POAG in the US?</a:t>
            </a:r>
          </a:p>
          <a:p>
            <a:pPr eaLnBrk="1" hangingPunct="1">
              <a:spcBef>
                <a:spcPct val="0"/>
              </a:spcBef>
              <a:buClrTx/>
              <a:buSzTx/>
              <a:buFontTx/>
              <a:buNone/>
            </a:pPr>
            <a:r>
              <a:rPr lang="en-US" altLang="en-US" sz="1600">
                <a:solidFill>
                  <a:srgbClr val="0000FF"/>
                </a:solidFill>
              </a:rPr>
              <a:t>Very. It affects about  2%  of the over-40 population.</a:t>
            </a:r>
          </a:p>
          <a:p>
            <a:pPr eaLnBrk="1" hangingPunct="1">
              <a:spcBef>
                <a:spcPct val="0"/>
              </a:spcBef>
              <a:buClrTx/>
              <a:buSzTx/>
              <a:buFontTx/>
              <a:buNone/>
            </a:pPr>
            <a:endParaRPr lang="en-US" altLang="en-US" sz="1600">
              <a:solidFill>
                <a:srgbClr val="0000FF"/>
              </a:solidFill>
            </a:endParaRPr>
          </a:p>
          <a:p>
            <a:pPr eaLnBrk="1" hangingPunct="1">
              <a:spcBef>
                <a:spcPct val="0"/>
              </a:spcBef>
              <a:buClrTx/>
              <a:buSzTx/>
              <a:buFontTx/>
              <a:buNone/>
            </a:pPr>
            <a:r>
              <a:rPr lang="en-US" altLang="en-US" sz="1600" i="1">
                <a:solidFill>
                  <a:srgbClr val="0000FF"/>
                </a:solidFill>
              </a:rPr>
              <a:t>Where does POAG rank worldwide as a cause of blindness?</a:t>
            </a:r>
          </a:p>
          <a:p>
            <a:pPr eaLnBrk="1" hangingPunct="1">
              <a:spcBef>
                <a:spcPct val="0"/>
              </a:spcBef>
              <a:buClrTx/>
              <a:buSzTx/>
              <a:buFontTx/>
              <a:buNone/>
            </a:pPr>
            <a:r>
              <a:rPr lang="en-US" altLang="en-US" sz="1600">
                <a:solidFill>
                  <a:srgbClr val="0000FF"/>
                </a:solidFill>
              </a:rPr>
              <a:t>It is second only to cataract</a:t>
            </a:r>
          </a:p>
          <a:p>
            <a:pPr eaLnBrk="1" hangingPunct="1">
              <a:spcBef>
                <a:spcPct val="0"/>
              </a:spcBef>
              <a:buClrTx/>
              <a:buSzTx/>
              <a:buFontTx/>
              <a:buNone/>
            </a:pPr>
            <a:endParaRPr lang="en-US" altLang="en-US" sz="1600">
              <a:solidFill>
                <a:srgbClr val="0000FF"/>
              </a:solidFill>
            </a:endParaRPr>
          </a:p>
          <a:p>
            <a:pPr eaLnBrk="1" hangingPunct="1">
              <a:spcBef>
                <a:spcPct val="0"/>
              </a:spcBef>
              <a:buClrTx/>
              <a:buSzTx/>
              <a:buFontTx/>
              <a:buNone/>
            </a:pPr>
            <a:r>
              <a:rPr lang="en-US" altLang="en-US" sz="1600" i="1">
                <a:solidFill>
                  <a:srgbClr val="0000FF"/>
                </a:solidFill>
              </a:rPr>
              <a:t>Is there a racial predilection?</a:t>
            </a:r>
          </a:p>
          <a:p>
            <a:pPr eaLnBrk="1" hangingPunct="1">
              <a:spcBef>
                <a:spcPct val="0"/>
              </a:spcBef>
              <a:buClrTx/>
              <a:buSzTx/>
              <a:buFontTx/>
              <a:buNone/>
            </a:pPr>
            <a:r>
              <a:rPr lang="en-US" altLang="en-US" sz="1600">
                <a:solidFill>
                  <a:srgbClr val="0000FF"/>
                </a:solidFill>
              </a:rPr>
              <a:t>Yes, individuals of black and Hispanic heritage are at a 4x greater risk than are whites (and their relative risk of going blind is even higher than that)</a:t>
            </a:r>
          </a:p>
          <a:p>
            <a:pPr eaLnBrk="1" hangingPunct="1">
              <a:spcBef>
                <a:spcPct val="0"/>
              </a:spcBef>
              <a:buClrTx/>
              <a:buSzTx/>
              <a:buFontTx/>
              <a:buNone/>
            </a:pPr>
            <a:endParaRPr lang="en-US" altLang="en-US" sz="1600">
              <a:solidFill>
                <a:srgbClr val="0000FF"/>
              </a:solidFill>
            </a:endParaRPr>
          </a:p>
          <a:p>
            <a:pPr eaLnBrk="1" hangingPunct="1">
              <a:spcBef>
                <a:spcPct val="0"/>
              </a:spcBef>
              <a:buClrTx/>
              <a:buSzTx/>
              <a:buFontTx/>
              <a:buNone/>
            </a:pPr>
            <a:r>
              <a:rPr lang="en-US" altLang="en-US" sz="1600" i="1">
                <a:solidFill>
                  <a:srgbClr val="0000FF"/>
                </a:solidFill>
              </a:rPr>
              <a:t>Is age a risk factor?</a:t>
            </a:r>
          </a:p>
          <a:p>
            <a:pPr eaLnBrk="1" hangingPunct="1">
              <a:spcBef>
                <a:spcPct val="0"/>
              </a:spcBef>
              <a:buClrTx/>
              <a:buSzTx/>
              <a:buFontTx/>
              <a:buNone/>
            </a:pPr>
            <a:r>
              <a:rPr lang="en-US" altLang="en-US" sz="1600">
                <a:solidFill>
                  <a:srgbClr val="0000FF"/>
                </a:solidFill>
              </a:rPr>
              <a:t>Yes, POAG rates increase dramatically with age</a:t>
            </a:r>
          </a:p>
          <a:p>
            <a:pPr eaLnBrk="1" hangingPunct="1">
              <a:spcBef>
                <a:spcPct val="0"/>
              </a:spcBef>
              <a:buClrTx/>
              <a:buSzTx/>
              <a:buFontTx/>
              <a:buNone/>
            </a:pPr>
            <a:endParaRPr lang="en-US" altLang="en-US" sz="1600">
              <a:solidFill>
                <a:srgbClr val="0000FF"/>
              </a:solidFill>
            </a:endParaRPr>
          </a:p>
          <a:p>
            <a:pPr eaLnBrk="1" hangingPunct="1">
              <a:spcBef>
                <a:spcPct val="0"/>
              </a:spcBef>
              <a:buClrTx/>
              <a:buSzTx/>
              <a:buFontTx/>
              <a:buNone/>
            </a:pPr>
            <a:r>
              <a:rPr lang="en-US" altLang="en-US" sz="1600" i="1">
                <a:solidFill>
                  <a:srgbClr val="0000FF"/>
                </a:solidFill>
              </a:rPr>
              <a:t>What is the #1 risk factor?</a:t>
            </a:r>
          </a:p>
          <a:p>
            <a:pPr eaLnBrk="1" hangingPunct="1">
              <a:spcBef>
                <a:spcPct val="0"/>
              </a:spcBef>
              <a:buClrTx/>
              <a:buSzTx/>
              <a:buFontTx/>
              <a:buNone/>
            </a:pPr>
            <a:r>
              <a:rPr lang="en-US" altLang="en-US" sz="1600">
                <a:solidFill>
                  <a:srgbClr val="0000FF"/>
                </a:solidFill>
              </a:rPr>
              <a:t>Elevated IOP</a:t>
            </a:r>
          </a:p>
        </p:txBody>
      </p:sp>
      <p:sp>
        <p:nvSpPr>
          <p:cNvPr id="15" name="Rectangle 2">
            <a:extLst>
              <a:ext uri="{FF2B5EF4-FFF2-40B4-BE49-F238E27FC236}">
                <a16:creationId xmlns:a16="http://schemas.microsoft.com/office/drawing/2014/main" id="{56F21A76-716C-46D1-8B75-154327E3497D}"/>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A</a:t>
            </a:r>
          </a:p>
        </p:txBody>
      </p:sp>
      <p:sp>
        <p:nvSpPr>
          <p:cNvPr id="17" name="TextBox 16">
            <a:extLst>
              <a:ext uri="{FF2B5EF4-FFF2-40B4-BE49-F238E27FC236}">
                <a16:creationId xmlns:a16="http://schemas.microsoft.com/office/drawing/2014/main" id="{83D75767-4AAC-4127-9DC2-AB395E4C06D1}"/>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18" name="Text Box 3">
            <a:extLst>
              <a:ext uri="{FF2B5EF4-FFF2-40B4-BE49-F238E27FC236}">
                <a16:creationId xmlns:a16="http://schemas.microsoft.com/office/drawing/2014/main" id="{63DE26A2-FF9E-45B7-B161-8A58F4BCE9D2}"/>
              </a:ext>
            </a:extLst>
          </p:cNvPr>
          <p:cNvSpPr txBox="1">
            <a:spLocks noChangeArrowheads="1"/>
          </p:cNvSpPr>
          <p:nvPr/>
        </p:nvSpPr>
        <p:spPr bwMode="auto">
          <a:xfrm>
            <a:off x="3357121" y="838200"/>
            <a:ext cx="229800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3200" dirty="0"/>
              <a:t>↑ IOP OAG</a:t>
            </a:r>
          </a:p>
        </p:txBody>
      </p:sp>
    </p:spTree>
    <p:extLst>
      <p:ext uri="{BB962C8B-B14F-4D97-AF65-F5344CB8AC3E}">
        <p14:creationId xmlns:p14="http://schemas.microsoft.com/office/powerpoint/2010/main" val="332449841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13E94F7-FB1A-4DF2-9945-BDEAC73AD0DA}"/>
              </a:ext>
            </a:extLst>
          </p:cNvPr>
          <p:cNvSpPr/>
          <p:nvPr/>
        </p:nvSpPr>
        <p:spPr>
          <a:xfrm>
            <a:off x="2133600" y="4591300"/>
            <a:ext cx="457200" cy="241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Rectangle 20">
            <a:extLst>
              <a:ext uri="{FF2B5EF4-FFF2-40B4-BE49-F238E27FC236}">
                <a16:creationId xmlns:a16="http://schemas.microsoft.com/office/drawing/2014/main" id="{7C7B4A91-124F-4749-89FC-A8C39E13B213}"/>
              </a:ext>
            </a:extLst>
          </p:cNvPr>
          <p:cNvSpPr/>
          <p:nvPr/>
        </p:nvSpPr>
        <p:spPr>
          <a:xfrm>
            <a:off x="3048000" y="4591300"/>
            <a:ext cx="762000" cy="241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Rectangle 21">
            <a:extLst>
              <a:ext uri="{FF2B5EF4-FFF2-40B4-BE49-F238E27FC236}">
                <a16:creationId xmlns:a16="http://schemas.microsoft.com/office/drawing/2014/main" id="{59946BBD-A552-478F-BC56-DDA02FB11339}"/>
              </a:ext>
            </a:extLst>
          </p:cNvPr>
          <p:cNvSpPr/>
          <p:nvPr/>
        </p:nvSpPr>
        <p:spPr>
          <a:xfrm>
            <a:off x="457200" y="4842513"/>
            <a:ext cx="533400" cy="241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Rectangle 22">
            <a:extLst>
              <a:ext uri="{FF2B5EF4-FFF2-40B4-BE49-F238E27FC236}">
                <a16:creationId xmlns:a16="http://schemas.microsoft.com/office/drawing/2014/main" id="{01CB1DF6-7D8B-498A-B1B5-0C92E3E2E2A0}"/>
              </a:ext>
            </a:extLst>
          </p:cNvPr>
          <p:cNvSpPr/>
          <p:nvPr/>
        </p:nvSpPr>
        <p:spPr>
          <a:xfrm>
            <a:off x="2171700" y="3855736"/>
            <a:ext cx="876300" cy="241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Rectangle 18">
            <a:extLst>
              <a:ext uri="{FF2B5EF4-FFF2-40B4-BE49-F238E27FC236}">
                <a16:creationId xmlns:a16="http://schemas.microsoft.com/office/drawing/2014/main" id="{9CBD925E-3512-4697-A3C9-17FAB84E18AC}"/>
              </a:ext>
            </a:extLst>
          </p:cNvPr>
          <p:cNvSpPr/>
          <p:nvPr/>
        </p:nvSpPr>
        <p:spPr>
          <a:xfrm>
            <a:off x="2362200" y="3087688"/>
            <a:ext cx="304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solidFill>
            </a:endParaRPr>
          </a:p>
        </p:txBody>
      </p:sp>
      <p:sp>
        <p:nvSpPr>
          <p:cNvPr id="27656" name="Text Box 5">
            <a:extLst>
              <a:ext uri="{FF2B5EF4-FFF2-40B4-BE49-F238E27FC236}">
                <a16:creationId xmlns:a16="http://schemas.microsoft.com/office/drawing/2014/main" id="{ADD7B143-1CB7-4D54-8BBB-D2053630BF92}"/>
              </a:ext>
            </a:extLst>
          </p:cNvPr>
          <p:cNvSpPr txBox="1">
            <a:spLocks noChangeArrowheads="1"/>
          </p:cNvSpPr>
          <p:nvPr/>
        </p:nvSpPr>
        <p:spPr bwMode="auto">
          <a:xfrm>
            <a:off x="1600200" y="1905000"/>
            <a:ext cx="1520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rgbClr val="0000FF"/>
                </a:solidFill>
              </a:rPr>
              <a:t>Primary</a:t>
            </a:r>
          </a:p>
        </p:txBody>
      </p:sp>
      <p:sp>
        <p:nvSpPr>
          <p:cNvPr id="27657" name="Line 6">
            <a:extLst>
              <a:ext uri="{FF2B5EF4-FFF2-40B4-BE49-F238E27FC236}">
                <a16:creationId xmlns:a16="http://schemas.microsoft.com/office/drawing/2014/main" id="{729F677F-F186-4C9F-9A8C-A574F67AD5EE}"/>
              </a:ext>
            </a:extLst>
          </p:cNvPr>
          <p:cNvSpPr>
            <a:spLocks noChangeShapeType="1"/>
          </p:cNvSpPr>
          <p:nvPr/>
        </p:nvSpPr>
        <p:spPr bwMode="auto">
          <a:xfrm flipH="1">
            <a:off x="2286000" y="1447800"/>
            <a:ext cx="2209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3" name="Line 7">
            <a:extLst>
              <a:ext uri="{FF2B5EF4-FFF2-40B4-BE49-F238E27FC236}">
                <a16:creationId xmlns:a16="http://schemas.microsoft.com/office/drawing/2014/main" id="{04B6D7D1-A4B9-44A0-A80B-DC1927D62602}"/>
              </a:ext>
            </a:extLst>
          </p:cNvPr>
          <p:cNvSpPr>
            <a:spLocks noChangeShapeType="1"/>
          </p:cNvSpPr>
          <p:nvPr/>
        </p:nvSpPr>
        <p:spPr bwMode="auto">
          <a:xfrm>
            <a:off x="4495800" y="1447800"/>
            <a:ext cx="2438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Arial" charset="0"/>
            </a:endParaRPr>
          </a:p>
        </p:txBody>
      </p:sp>
      <p:sp>
        <p:nvSpPr>
          <p:cNvPr id="16" name="Text Box 5">
            <a:extLst>
              <a:ext uri="{FF2B5EF4-FFF2-40B4-BE49-F238E27FC236}">
                <a16:creationId xmlns:a16="http://schemas.microsoft.com/office/drawing/2014/main" id="{2DEBFD6C-5A41-4984-88CF-BCAF320ADC4D}"/>
              </a:ext>
            </a:extLst>
          </p:cNvPr>
          <p:cNvSpPr txBox="1">
            <a:spLocks noChangeArrowheads="1"/>
          </p:cNvSpPr>
          <p:nvPr/>
        </p:nvSpPr>
        <p:spPr bwMode="auto">
          <a:xfrm>
            <a:off x="6019800" y="1905000"/>
            <a:ext cx="1905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i="1" dirty="0">
                <a:solidFill>
                  <a:schemeClr val="bg1">
                    <a:lumMod val="75000"/>
                  </a:schemeClr>
                </a:solidFill>
              </a:rPr>
              <a:t>Secondary</a:t>
            </a:r>
          </a:p>
        </p:txBody>
      </p:sp>
      <p:sp>
        <p:nvSpPr>
          <p:cNvPr id="27660" name="Text Box 3">
            <a:extLst>
              <a:ext uri="{FF2B5EF4-FFF2-40B4-BE49-F238E27FC236}">
                <a16:creationId xmlns:a16="http://schemas.microsoft.com/office/drawing/2014/main" id="{3C001853-5DBB-4ABA-A02C-1AF5395A0D20}"/>
              </a:ext>
            </a:extLst>
          </p:cNvPr>
          <p:cNvSpPr txBox="1">
            <a:spLocks noChangeArrowheads="1"/>
          </p:cNvSpPr>
          <p:nvPr/>
        </p:nvSpPr>
        <p:spPr bwMode="auto">
          <a:xfrm>
            <a:off x="355600" y="2816225"/>
            <a:ext cx="7340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How prevalent is POAG in the US?</a:t>
            </a:r>
          </a:p>
          <a:p>
            <a:pPr eaLnBrk="1" hangingPunct="1">
              <a:spcBef>
                <a:spcPct val="0"/>
              </a:spcBef>
              <a:buClrTx/>
              <a:buSzTx/>
              <a:buFontTx/>
              <a:buNone/>
            </a:pPr>
            <a:r>
              <a:rPr lang="en-US" altLang="en-US" sz="1600" dirty="0">
                <a:solidFill>
                  <a:schemeClr val="bg1">
                    <a:lumMod val="75000"/>
                  </a:schemeClr>
                </a:solidFill>
              </a:rPr>
              <a:t>Very. It affects about  2%  of the over-40 population.</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Where does POAG rank worldwide as a cause of blindness?</a:t>
            </a:r>
          </a:p>
          <a:p>
            <a:pPr eaLnBrk="1" hangingPunct="1">
              <a:spcBef>
                <a:spcPct val="0"/>
              </a:spcBef>
              <a:buClrTx/>
              <a:buSzTx/>
              <a:buFontTx/>
              <a:buNone/>
            </a:pPr>
            <a:r>
              <a:rPr lang="en-US" altLang="en-US" sz="1600" dirty="0">
                <a:solidFill>
                  <a:schemeClr val="bg1">
                    <a:lumMod val="75000"/>
                  </a:schemeClr>
                </a:solidFill>
              </a:rPr>
              <a:t>It is second only to cataract</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Is there a </a:t>
            </a:r>
            <a:r>
              <a:rPr lang="en-US" altLang="en-US" sz="1600" b="1" i="1" dirty="0">
                <a:solidFill>
                  <a:srgbClr val="0000FF"/>
                </a:solidFill>
              </a:rPr>
              <a:t>racial predilection</a:t>
            </a:r>
            <a:r>
              <a:rPr lang="en-US" altLang="en-US" sz="1600" i="1" dirty="0">
                <a:solidFill>
                  <a:schemeClr val="bg1">
                    <a:lumMod val="75000"/>
                  </a:schemeClr>
                </a:solidFill>
              </a:rPr>
              <a:t>?</a:t>
            </a:r>
          </a:p>
          <a:p>
            <a:pPr eaLnBrk="1" hangingPunct="1">
              <a:spcBef>
                <a:spcPct val="0"/>
              </a:spcBef>
              <a:buClrTx/>
              <a:buSzTx/>
              <a:buFontTx/>
              <a:buNone/>
            </a:pPr>
            <a:r>
              <a:rPr lang="en-US" altLang="en-US" sz="1600" dirty="0">
                <a:solidFill>
                  <a:schemeClr val="bg1">
                    <a:lumMod val="75000"/>
                  </a:schemeClr>
                </a:solidFill>
              </a:rPr>
              <a:t>Yes, individuals of black and Hispanic heritage are at a 4x greater risk than are whites (and their relative risk of going blind is even higher than that)</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Is </a:t>
            </a:r>
            <a:r>
              <a:rPr lang="en-US" altLang="en-US" sz="1600" b="1" i="1" dirty="0">
                <a:solidFill>
                  <a:srgbClr val="0000FF"/>
                </a:solidFill>
              </a:rPr>
              <a:t>age</a:t>
            </a:r>
            <a:r>
              <a:rPr lang="en-US" altLang="en-US" sz="1600" i="1" dirty="0">
                <a:solidFill>
                  <a:schemeClr val="bg1">
                    <a:lumMod val="75000"/>
                  </a:schemeClr>
                </a:solidFill>
              </a:rPr>
              <a:t> a risk factor?</a:t>
            </a:r>
          </a:p>
          <a:p>
            <a:pPr eaLnBrk="1" hangingPunct="1">
              <a:spcBef>
                <a:spcPct val="0"/>
              </a:spcBef>
              <a:buClrTx/>
              <a:buSzTx/>
              <a:buFontTx/>
              <a:buNone/>
            </a:pPr>
            <a:r>
              <a:rPr lang="en-US" altLang="en-US" sz="1600" dirty="0">
                <a:solidFill>
                  <a:schemeClr val="bg1">
                    <a:lumMod val="75000"/>
                  </a:schemeClr>
                </a:solidFill>
              </a:rPr>
              <a:t>Yes, POAG rates increase dramatically with age</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What is the #1 risk factor?</a:t>
            </a:r>
          </a:p>
          <a:p>
            <a:pPr eaLnBrk="1" hangingPunct="1">
              <a:spcBef>
                <a:spcPct val="0"/>
              </a:spcBef>
              <a:buClrTx/>
              <a:buSzTx/>
              <a:buFontTx/>
              <a:buNone/>
            </a:pPr>
            <a:r>
              <a:rPr lang="en-US" altLang="en-US" sz="1600" dirty="0">
                <a:solidFill>
                  <a:schemeClr val="bg1">
                    <a:lumMod val="75000"/>
                  </a:schemeClr>
                </a:solidFill>
              </a:rPr>
              <a:t>Elevated IOP</a:t>
            </a:r>
          </a:p>
        </p:txBody>
      </p:sp>
      <p:sp>
        <p:nvSpPr>
          <p:cNvPr id="15" name="Rectangle 2">
            <a:extLst>
              <a:ext uri="{FF2B5EF4-FFF2-40B4-BE49-F238E27FC236}">
                <a16:creationId xmlns:a16="http://schemas.microsoft.com/office/drawing/2014/main" id="{56F21A76-716C-46D1-8B75-154327E3497D}"/>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t>
            </a:r>
          </a:p>
        </p:txBody>
      </p:sp>
      <p:sp>
        <p:nvSpPr>
          <p:cNvPr id="17" name="TextBox 16">
            <a:extLst>
              <a:ext uri="{FF2B5EF4-FFF2-40B4-BE49-F238E27FC236}">
                <a16:creationId xmlns:a16="http://schemas.microsoft.com/office/drawing/2014/main" id="{83D75767-4AAC-4127-9DC2-AB395E4C06D1}"/>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18" name="Text Box 3">
            <a:extLst>
              <a:ext uri="{FF2B5EF4-FFF2-40B4-BE49-F238E27FC236}">
                <a16:creationId xmlns:a16="http://schemas.microsoft.com/office/drawing/2014/main" id="{63DE26A2-FF9E-45B7-B161-8A58F4BCE9D2}"/>
              </a:ext>
            </a:extLst>
          </p:cNvPr>
          <p:cNvSpPr txBox="1">
            <a:spLocks noChangeArrowheads="1"/>
          </p:cNvSpPr>
          <p:nvPr/>
        </p:nvSpPr>
        <p:spPr bwMode="auto">
          <a:xfrm>
            <a:off x="3357121" y="838200"/>
            <a:ext cx="229800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3200" dirty="0"/>
              <a:t>↑ IOP OAG</a:t>
            </a:r>
          </a:p>
        </p:txBody>
      </p:sp>
      <p:sp>
        <p:nvSpPr>
          <p:cNvPr id="4" name="TextBox 3">
            <a:extLst>
              <a:ext uri="{FF2B5EF4-FFF2-40B4-BE49-F238E27FC236}">
                <a16:creationId xmlns:a16="http://schemas.microsoft.com/office/drawing/2014/main" id="{55E53E02-71D0-42A5-8B03-640BC7A97FDD}"/>
              </a:ext>
            </a:extLst>
          </p:cNvPr>
          <p:cNvSpPr txBox="1"/>
          <p:nvPr/>
        </p:nvSpPr>
        <p:spPr>
          <a:xfrm>
            <a:off x="38100" y="1670164"/>
            <a:ext cx="7543800" cy="2308324"/>
          </a:xfrm>
          <a:prstGeom prst="rect">
            <a:avLst/>
          </a:prstGeom>
          <a:solidFill>
            <a:schemeClr val="accent5">
              <a:lumMod val="75000"/>
            </a:schemeClr>
          </a:solidFill>
        </p:spPr>
        <p:txBody>
          <a:bodyPr wrap="square" rtlCol="0">
            <a:spAutoFit/>
          </a:bodyPr>
          <a:lstStyle/>
          <a:p>
            <a:r>
              <a:rPr lang="en-US" sz="1600" i="1" dirty="0">
                <a:solidFill>
                  <a:srgbClr val="0000FF"/>
                </a:solidFill>
              </a:rPr>
              <a:t>The BCSC </a:t>
            </a:r>
            <a:r>
              <a:rPr lang="en-US" sz="1600" dirty="0">
                <a:solidFill>
                  <a:srgbClr val="0000FF"/>
                </a:solidFill>
              </a:rPr>
              <a:t>Glaucoma</a:t>
            </a:r>
            <a:r>
              <a:rPr lang="en-US" sz="1600" i="1" dirty="0">
                <a:solidFill>
                  <a:srgbClr val="0000FF"/>
                </a:solidFill>
              </a:rPr>
              <a:t> book lists three risk factors for POAG (not including IOP). Two are age and race. What is the third?</a:t>
            </a:r>
            <a:endParaRPr lang="en-US" sz="1600" i="1" dirty="0">
              <a:solidFill>
                <a:schemeClr val="accent5">
                  <a:lumMod val="75000"/>
                </a:schemeClr>
              </a:solidFill>
            </a:endParaRPr>
          </a:p>
          <a:p>
            <a:r>
              <a:rPr lang="en-US" sz="1600" dirty="0">
                <a:solidFill>
                  <a:schemeClr val="accent5">
                    <a:lumMod val="75000"/>
                  </a:schemeClr>
                </a:solidFill>
              </a:rPr>
              <a:t>Family history</a:t>
            </a:r>
          </a:p>
          <a:p>
            <a:endParaRPr lang="en-US" sz="1600" dirty="0">
              <a:solidFill>
                <a:schemeClr val="accent5">
                  <a:lumMod val="75000"/>
                </a:schemeClr>
              </a:solidFill>
            </a:endParaRPr>
          </a:p>
          <a:p>
            <a:r>
              <a:rPr lang="en-US" sz="1600" i="1" dirty="0">
                <a:solidFill>
                  <a:schemeClr val="accent5">
                    <a:lumMod val="75000"/>
                  </a:schemeClr>
                </a:solidFill>
              </a:rPr>
              <a:t>While not listed in the section on risk factors, the </a:t>
            </a:r>
            <a:r>
              <a:rPr lang="en-US" sz="1600" dirty="0">
                <a:solidFill>
                  <a:schemeClr val="accent5">
                    <a:lumMod val="75000"/>
                  </a:schemeClr>
                </a:solidFill>
              </a:rPr>
              <a:t>Glaucoma</a:t>
            </a:r>
            <a:r>
              <a:rPr lang="en-US" sz="1600" i="1" dirty="0">
                <a:solidFill>
                  <a:schemeClr val="accent5">
                    <a:lumMod val="75000"/>
                  </a:schemeClr>
                </a:solidFill>
              </a:rPr>
              <a:t> book alludes to two other variables as being well-established as significant risk factors for POAG. What are they?</a:t>
            </a:r>
          </a:p>
          <a:p>
            <a:r>
              <a:rPr lang="en-US" sz="1600" dirty="0">
                <a:solidFill>
                  <a:schemeClr val="accent5">
                    <a:lumMod val="75000"/>
                  </a:schemeClr>
                </a:solidFill>
              </a:rPr>
              <a:t>--Central corneal thickness (CCT)</a:t>
            </a:r>
          </a:p>
          <a:p>
            <a:r>
              <a:rPr lang="en-US" sz="1600" dirty="0">
                <a:solidFill>
                  <a:schemeClr val="accent5">
                    <a:lumMod val="75000"/>
                  </a:schemeClr>
                </a:solidFill>
              </a:rPr>
              <a:t>--Ocular perfusion pressure (OPP)</a:t>
            </a:r>
          </a:p>
        </p:txBody>
      </p:sp>
      <p:sp>
        <p:nvSpPr>
          <p:cNvPr id="2" name="Oval 1">
            <a:extLst>
              <a:ext uri="{FF2B5EF4-FFF2-40B4-BE49-F238E27FC236}">
                <a16:creationId xmlns:a16="http://schemas.microsoft.com/office/drawing/2014/main" id="{7712E473-3B4F-446D-9564-ADBBC345F2AF}"/>
              </a:ext>
            </a:extLst>
          </p:cNvPr>
          <p:cNvSpPr/>
          <p:nvPr/>
        </p:nvSpPr>
        <p:spPr>
          <a:xfrm>
            <a:off x="1219200" y="4191000"/>
            <a:ext cx="2027583"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E056CA49-BDDE-40FF-9C7B-5A1945EBA327}"/>
              </a:ext>
            </a:extLst>
          </p:cNvPr>
          <p:cNvSpPr/>
          <p:nvPr/>
        </p:nvSpPr>
        <p:spPr>
          <a:xfrm>
            <a:off x="483704" y="5279942"/>
            <a:ext cx="659296" cy="3835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39396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13E94F7-FB1A-4DF2-9945-BDEAC73AD0DA}"/>
              </a:ext>
            </a:extLst>
          </p:cNvPr>
          <p:cNvSpPr/>
          <p:nvPr/>
        </p:nvSpPr>
        <p:spPr>
          <a:xfrm>
            <a:off x="2133600" y="4591300"/>
            <a:ext cx="457200" cy="241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Rectangle 20">
            <a:extLst>
              <a:ext uri="{FF2B5EF4-FFF2-40B4-BE49-F238E27FC236}">
                <a16:creationId xmlns:a16="http://schemas.microsoft.com/office/drawing/2014/main" id="{7C7B4A91-124F-4749-89FC-A8C39E13B213}"/>
              </a:ext>
            </a:extLst>
          </p:cNvPr>
          <p:cNvSpPr/>
          <p:nvPr/>
        </p:nvSpPr>
        <p:spPr>
          <a:xfrm>
            <a:off x="3048000" y="4591300"/>
            <a:ext cx="762000" cy="241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Rectangle 21">
            <a:extLst>
              <a:ext uri="{FF2B5EF4-FFF2-40B4-BE49-F238E27FC236}">
                <a16:creationId xmlns:a16="http://schemas.microsoft.com/office/drawing/2014/main" id="{59946BBD-A552-478F-BC56-DDA02FB11339}"/>
              </a:ext>
            </a:extLst>
          </p:cNvPr>
          <p:cNvSpPr/>
          <p:nvPr/>
        </p:nvSpPr>
        <p:spPr>
          <a:xfrm>
            <a:off x="457200" y="4842513"/>
            <a:ext cx="533400" cy="241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Rectangle 22">
            <a:extLst>
              <a:ext uri="{FF2B5EF4-FFF2-40B4-BE49-F238E27FC236}">
                <a16:creationId xmlns:a16="http://schemas.microsoft.com/office/drawing/2014/main" id="{01CB1DF6-7D8B-498A-B1B5-0C92E3E2E2A0}"/>
              </a:ext>
            </a:extLst>
          </p:cNvPr>
          <p:cNvSpPr/>
          <p:nvPr/>
        </p:nvSpPr>
        <p:spPr>
          <a:xfrm>
            <a:off x="2171700" y="3855736"/>
            <a:ext cx="876300" cy="241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Rectangle 18">
            <a:extLst>
              <a:ext uri="{FF2B5EF4-FFF2-40B4-BE49-F238E27FC236}">
                <a16:creationId xmlns:a16="http://schemas.microsoft.com/office/drawing/2014/main" id="{9CBD925E-3512-4697-A3C9-17FAB84E18AC}"/>
              </a:ext>
            </a:extLst>
          </p:cNvPr>
          <p:cNvSpPr/>
          <p:nvPr/>
        </p:nvSpPr>
        <p:spPr>
          <a:xfrm>
            <a:off x="2362200" y="3087688"/>
            <a:ext cx="304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solidFill>
            </a:endParaRPr>
          </a:p>
        </p:txBody>
      </p:sp>
      <p:sp>
        <p:nvSpPr>
          <p:cNvPr id="27656" name="Text Box 5">
            <a:extLst>
              <a:ext uri="{FF2B5EF4-FFF2-40B4-BE49-F238E27FC236}">
                <a16:creationId xmlns:a16="http://schemas.microsoft.com/office/drawing/2014/main" id="{ADD7B143-1CB7-4D54-8BBB-D2053630BF92}"/>
              </a:ext>
            </a:extLst>
          </p:cNvPr>
          <p:cNvSpPr txBox="1">
            <a:spLocks noChangeArrowheads="1"/>
          </p:cNvSpPr>
          <p:nvPr/>
        </p:nvSpPr>
        <p:spPr bwMode="auto">
          <a:xfrm>
            <a:off x="1600200" y="1905000"/>
            <a:ext cx="1520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rgbClr val="0000FF"/>
                </a:solidFill>
              </a:rPr>
              <a:t>Primary</a:t>
            </a:r>
          </a:p>
        </p:txBody>
      </p:sp>
      <p:sp>
        <p:nvSpPr>
          <p:cNvPr id="27657" name="Line 6">
            <a:extLst>
              <a:ext uri="{FF2B5EF4-FFF2-40B4-BE49-F238E27FC236}">
                <a16:creationId xmlns:a16="http://schemas.microsoft.com/office/drawing/2014/main" id="{729F677F-F186-4C9F-9A8C-A574F67AD5EE}"/>
              </a:ext>
            </a:extLst>
          </p:cNvPr>
          <p:cNvSpPr>
            <a:spLocks noChangeShapeType="1"/>
          </p:cNvSpPr>
          <p:nvPr/>
        </p:nvSpPr>
        <p:spPr bwMode="auto">
          <a:xfrm flipH="1">
            <a:off x="2286000" y="1447800"/>
            <a:ext cx="2209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3" name="Line 7">
            <a:extLst>
              <a:ext uri="{FF2B5EF4-FFF2-40B4-BE49-F238E27FC236}">
                <a16:creationId xmlns:a16="http://schemas.microsoft.com/office/drawing/2014/main" id="{04B6D7D1-A4B9-44A0-A80B-DC1927D62602}"/>
              </a:ext>
            </a:extLst>
          </p:cNvPr>
          <p:cNvSpPr>
            <a:spLocks noChangeShapeType="1"/>
          </p:cNvSpPr>
          <p:nvPr/>
        </p:nvSpPr>
        <p:spPr bwMode="auto">
          <a:xfrm>
            <a:off x="4495800" y="1447800"/>
            <a:ext cx="2438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Arial" charset="0"/>
            </a:endParaRPr>
          </a:p>
        </p:txBody>
      </p:sp>
      <p:sp>
        <p:nvSpPr>
          <p:cNvPr id="16" name="Text Box 5">
            <a:extLst>
              <a:ext uri="{FF2B5EF4-FFF2-40B4-BE49-F238E27FC236}">
                <a16:creationId xmlns:a16="http://schemas.microsoft.com/office/drawing/2014/main" id="{2DEBFD6C-5A41-4984-88CF-BCAF320ADC4D}"/>
              </a:ext>
            </a:extLst>
          </p:cNvPr>
          <p:cNvSpPr txBox="1">
            <a:spLocks noChangeArrowheads="1"/>
          </p:cNvSpPr>
          <p:nvPr/>
        </p:nvSpPr>
        <p:spPr bwMode="auto">
          <a:xfrm>
            <a:off x="6019800" y="1905000"/>
            <a:ext cx="1905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i="1" dirty="0">
                <a:solidFill>
                  <a:schemeClr val="bg1">
                    <a:lumMod val="75000"/>
                  </a:schemeClr>
                </a:solidFill>
              </a:rPr>
              <a:t>Secondary</a:t>
            </a:r>
          </a:p>
        </p:txBody>
      </p:sp>
      <p:sp>
        <p:nvSpPr>
          <p:cNvPr id="27660" name="Text Box 3">
            <a:extLst>
              <a:ext uri="{FF2B5EF4-FFF2-40B4-BE49-F238E27FC236}">
                <a16:creationId xmlns:a16="http://schemas.microsoft.com/office/drawing/2014/main" id="{3C001853-5DBB-4ABA-A02C-1AF5395A0D20}"/>
              </a:ext>
            </a:extLst>
          </p:cNvPr>
          <p:cNvSpPr txBox="1">
            <a:spLocks noChangeArrowheads="1"/>
          </p:cNvSpPr>
          <p:nvPr/>
        </p:nvSpPr>
        <p:spPr bwMode="auto">
          <a:xfrm>
            <a:off x="355600" y="2816225"/>
            <a:ext cx="7340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How prevalent is POAG in the US?</a:t>
            </a:r>
          </a:p>
          <a:p>
            <a:pPr eaLnBrk="1" hangingPunct="1">
              <a:spcBef>
                <a:spcPct val="0"/>
              </a:spcBef>
              <a:buClrTx/>
              <a:buSzTx/>
              <a:buFontTx/>
              <a:buNone/>
            </a:pPr>
            <a:r>
              <a:rPr lang="en-US" altLang="en-US" sz="1600" dirty="0">
                <a:solidFill>
                  <a:schemeClr val="bg1">
                    <a:lumMod val="75000"/>
                  </a:schemeClr>
                </a:solidFill>
              </a:rPr>
              <a:t>Very. It affects about  2%  of the over-40 population.</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Where does POAG rank worldwide as a cause of blindness?</a:t>
            </a:r>
          </a:p>
          <a:p>
            <a:pPr eaLnBrk="1" hangingPunct="1">
              <a:spcBef>
                <a:spcPct val="0"/>
              </a:spcBef>
              <a:buClrTx/>
              <a:buSzTx/>
              <a:buFontTx/>
              <a:buNone/>
            </a:pPr>
            <a:r>
              <a:rPr lang="en-US" altLang="en-US" sz="1600" dirty="0">
                <a:solidFill>
                  <a:schemeClr val="bg1">
                    <a:lumMod val="75000"/>
                  </a:schemeClr>
                </a:solidFill>
              </a:rPr>
              <a:t>It is second only to cataract</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Is there a </a:t>
            </a:r>
            <a:r>
              <a:rPr lang="en-US" altLang="en-US" sz="1600" b="1" i="1" dirty="0">
                <a:solidFill>
                  <a:srgbClr val="0000FF"/>
                </a:solidFill>
              </a:rPr>
              <a:t>racial predilection</a:t>
            </a:r>
            <a:r>
              <a:rPr lang="en-US" altLang="en-US" sz="1600" i="1" dirty="0">
                <a:solidFill>
                  <a:schemeClr val="bg1">
                    <a:lumMod val="75000"/>
                  </a:schemeClr>
                </a:solidFill>
              </a:rPr>
              <a:t>?</a:t>
            </a:r>
          </a:p>
          <a:p>
            <a:pPr eaLnBrk="1" hangingPunct="1">
              <a:spcBef>
                <a:spcPct val="0"/>
              </a:spcBef>
              <a:buClrTx/>
              <a:buSzTx/>
              <a:buFontTx/>
              <a:buNone/>
            </a:pPr>
            <a:r>
              <a:rPr lang="en-US" altLang="en-US" sz="1600" dirty="0">
                <a:solidFill>
                  <a:schemeClr val="bg1">
                    <a:lumMod val="75000"/>
                  </a:schemeClr>
                </a:solidFill>
              </a:rPr>
              <a:t>Yes, individuals of black and Hispanic heritage are at a 4x greater risk than are whites (and their relative risk of going blind is even higher than that)</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Is </a:t>
            </a:r>
            <a:r>
              <a:rPr lang="en-US" altLang="en-US" sz="1600" b="1" i="1" dirty="0">
                <a:solidFill>
                  <a:srgbClr val="0000FF"/>
                </a:solidFill>
              </a:rPr>
              <a:t>age</a:t>
            </a:r>
            <a:r>
              <a:rPr lang="en-US" altLang="en-US" sz="1600" i="1" dirty="0">
                <a:solidFill>
                  <a:schemeClr val="bg1">
                    <a:lumMod val="75000"/>
                  </a:schemeClr>
                </a:solidFill>
              </a:rPr>
              <a:t> a risk factor?</a:t>
            </a:r>
          </a:p>
          <a:p>
            <a:pPr eaLnBrk="1" hangingPunct="1">
              <a:spcBef>
                <a:spcPct val="0"/>
              </a:spcBef>
              <a:buClrTx/>
              <a:buSzTx/>
              <a:buFontTx/>
              <a:buNone/>
            </a:pPr>
            <a:r>
              <a:rPr lang="en-US" altLang="en-US" sz="1600" dirty="0">
                <a:solidFill>
                  <a:schemeClr val="bg1">
                    <a:lumMod val="75000"/>
                  </a:schemeClr>
                </a:solidFill>
              </a:rPr>
              <a:t>Yes, POAG rates increase dramatically with age</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What is the #1 risk factor?</a:t>
            </a:r>
          </a:p>
          <a:p>
            <a:pPr eaLnBrk="1" hangingPunct="1">
              <a:spcBef>
                <a:spcPct val="0"/>
              </a:spcBef>
              <a:buClrTx/>
              <a:buSzTx/>
              <a:buFontTx/>
              <a:buNone/>
            </a:pPr>
            <a:r>
              <a:rPr lang="en-US" altLang="en-US" sz="1600" dirty="0">
                <a:solidFill>
                  <a:schemeClr val="bg1">
                    <a:lumMod val="75000"/>
                  </a:schemeClr>
                </a:solidFill>
              </a:rPr>
              <a:t>Elevated IOP</a:t>
            </a:r>
          </a:p>
        </p:txBody>
      </p:sp>
      <p:sp>
        <p:nvSpPr>
          <p:cNvPr id="15" name="Rectangle 2">
            <a:extLst>
              <a:ext uri="{FF2B5EF4-FFF2-40B4-BE49-F238E27FC236}">
                <a16:creationId xmlns:a16="http://schemas.microsoft.com/office/drawing/2014/main" id="{56F21A76-716C-46D1-8B75-154327E3497D}"/>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A</a:t>
            </a:r>
          </a:p>
        </p:txBody>
      </p:sp>
      <p:sp>
        <p:nvSpPr>
          <p:cNvPr id="17" name="TextBox 16">
            <a:extLst>
              <a:ext uri="{FF2B5EF4-FFF2-40B4-BE49-F238E27FC236}">
                <a16:creationId xmlns:a16="http://schemas.microsoft.com/office/drawing/2014/main" id="{83D75767-4AAC-4127-9DC2-AB395E4C06D1}"/>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18" name="Text Box 3">
            <a:extLst>
              <a:ext uri="{FF2B5EF4-FFF2-40B4-BE49-F238E27FC236}">
                <a16:creationId xmlns:a16="http://schemas.microsoft.com/office/drawing/2014/main" id="{63DE26A2-FF9E-45B7-B161-8A58F4BCE9D2}"/>
              </a:ext>
            </a:extLst>
          </p:cNvPr>
          <p:cNvSpPr txBox="1">
            <a:spLocks noChangeArrowheads="1"/>
          </p:cNvSpPr>
          <p:nvPr/>
        </p:nvSpPr>
        <p:spPr bwMode="auto">
          <a:xfrm>
            <a:off x="3357121" y="838200"/>
            <a:ext cx="229800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3200" dirty="0"/>
              <a:t>↑ IOP OAG</a:t>
            </a:r>
          </a:p>
        </p:txBody>
      </p:sp>
      <p:sp>
        <p:nvSpPr>
          <p:cNvPr id="4" name="TextBox 3">
            <a:extLst>
              <a:ext uri="{FF2B5EF4-FFF2-40B4-BE49-F238E27FC236}">
                <a16:creationId xmlns:a16="http://schemas.microsoft.com/office/drawing/2014/main" id="{55E53E02-71D0-42A5-8B03-640BC7A97FDD}"/>
              </a:ext>
            </a:extLst>
          </p:cNvPr>
          <p:cNvSpPr txBox="1"/>
          <p:nvPr/>
        </p:nvSpPr>
        <p:spPr>
          <a:xfrm>
            <a:off x="38100" y="1670164"/>
            <a:ext cx="7543800" cy="2308324"/>
          </a:xfrm>
          <a:prstGeom prst="rect">
            <a:avLst/>
          </a:prstGeom>
          <a:solidFill>
            <a:schemeClr val="accent5">
              <a:lumMod val="75000"/>
            </a:schemeClr>
          </a:solidFill>
        </p:spPr>
        <p:txBody>
          <a:bodyPr wrap="square" rtlCol="0">
            <a:spAutoFit/>
          </a:bodyPr>
          <a:lstStyle/>
          <a:p>
            <a:r>
              <a:rPr lang="en-US" sz="1600" i="1" dirty="0">
                <a:solidFill>
                  <a:srgbClr val="0000FF"/>
                </a:solidFill>
              </a:rPr>
              <a:t>The BCSC </a:t>
            </a:r>
            <a:r>
              <a:rPr lang="en-US" sz="1600" dirty="0">
                <a:solidFill>
                  <a:srgbClr val="0000FF"/>
                </a:solidFill>
              </a:rPr>
              <a:t>Glaucoma</a:t>
            </a:r>
            <a:r>
              <a:rPr lang="en-US" sz="1600" i="1" dirty="0">
                <a:solidFill>
                  <a:srgbClr val="0000FF"/>
                </a:solidFill>
              </a:rPr>
              <a:t> book lists three risk factors for POAG (not including IOP). Two are age and race. What is the third?</a:t>
            </a:r>
          </a:p>
          <a:p>
            <a:r>
              <a:rPr lang="en-US" sz="1600" dirty="0">
                <a:solidFill>
                  <a:srgbClr val="0000FF"/>
                </a:solidFill>
              </a:rPr>
              <a:t>Family history</a:t>
            </a:r>
            <a:endParaRPr lang="en-US" sz="1600" dirty="0">
              <a:solidFill>
                <a:schemeClr val="accent5">
                  <a:lumMod val="75000"/>
                </a:schemeClr>
              </a:solidFill>
            </a:endParaRPr>
          </a:p>
          <a:p>
            <a:endParaRPr lang="en-US" sz="1600" dirty="0">
              <a:solidFill>
                <a:schemeClr val="accent5">
                  <a:lumMod val="75000"/>
                </a:schemeClr>
              </a:solidFill>
            </a:endParaRPr>
          </a:p>
          <a:p>
            <a:r>
              <a:rPr lang="en-US" sz="1600" i="1" dirty="0">
                <a:solidFill>
                  <a:schemeClr val="accent5">
                    <a:lumMod val="75000"/>
                  </a:schemeClr>
                </a:solidFill>
              </a:rPr>
              <a:t>While not listed in the section on risk factors, the </a:t>
            </a:r>
            <a:r>
              <a:rPr lang="en-US" sz="1600" dirty="0">
                <a:solidFill>
                  <a:schemeClr val="accent5">
                    <a:lumMod val="75000"/>
                  </a:schemeClr>
                </a:solidFill>
              </a:rPr>
              <a:t>Glaucoma</a:t>
            </a:r>
            <a:r>
              <a:rPr lang="en-US" sz="1600" i="1" dirty="0">
                <a:solidFill>
                  <a:schemeClr val="accent5">
                    <a:lumMod val="75000"/>
                  </a:schemeClr>
                </a:solidFill>
              </a:rPr>
              <a:t> book alludes to two other variables as being well-established as significant risk factors for POAG. What are they?</a:t>
            </a:r>
          </a:p>
          <a:p>
            <a:r>
              <a:rPr lang="en-US" sz="1600" dirty="0">
                <a:solidFill>
                  <a:schemeClr val="accent5">
                    <a:lumMod val="75000"/>
                  </a:schemeClr>
                </a:solidFill>
              </a:rPr>
              <a:t>--Central corneal thickness (CCT)</a:t>
            </a:r>
          </a:p>
          <a:p>
            <a:r>
              <a:rPr lang="en-US" sz="1600" dirty="0">
                <a:solidFill>
                  <a:schemeClr val="accent5">
                    <a:lumMod val="75000"/>
                  </a:schemeClr>
                </a:solidFill>
              </a:rPr>
              <a:t>--Ocular perfusion pressure (OPP)</a:t>
            </a:r>
          </a:p>
        </p:txBody>
      </p:sp>
      <p:sp>
        <p:nvSpPr>
          <p:cNvPr id="2" name="Oval 1">
            <a:extLst>
              <a:ext uri="{FF2B5EF4-FFF2-40B4-BE49-F238E27FC236}">
                <a16:creationId xmlns:a16="http://schemas.microsoft.com/office/drawing/2014/main" id="{7712E473-3B4F-446D-9564-ADBBC345F2AF}"/>
              </a:ext>
            </a:extLst>
          </p:cNvPr>
          <p:cNvSpPr/>
          <p:nvPr/>
        </p:nvSpPr>
        <p:spPr>
          <a:xfrm>
            <a:off x="1219200" y="4191000"/>
            <a:ext cx="2027583"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E056CA49-BDDE-40FF-9C7B-5A1945EBA327}"/>
              </a:ext>
            </a:extLst>
          </p:cNvPr>
          <p:cNvSpPr/>
          <p:nvPr/>
        </p:nvSpPr>
        <p:spPr>
          <a:xfrm>
            <a:off x="483704" y="5279942"/>
            <a:ext cx="659296" cy="3835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295846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13E94F7-FB1A-4DF2-9945-BDEAC73AD0DA}"/>
              </a:ext>
            </a:extLst>
          </p:cNvPr>
          <p:cNvSpPr/>
          <p:nvPr/>
        </p:nvSpPr>
        <p:spPr>
          <a:xfrm>
            <a:off x="2133600" y="4591300"/>
            <a:ext cx="457200" cy="241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Rectangle 20">
            <a:extLst>
              <a:ext uri="{FF2B5EF4-FFF2-40B4-BE49-F238E27FC236}">
                <a16:creationId xmlns:a16="http://schemas.microsoft.com/office/drawing/2014/main" id="{7C7B4A91-124F-4749-89FC-A8C39E13B213}"/>
              </a:ext>
            </a:extLst>
          </p:cNvPr>
          <p:cNvSpPr/>
          <p:nvPr/>
        </p:nvSpPr>
        <p:spPr>
          <a:xfrm>
            <a:off x="3048000" y="4591300"/>
            <a:ext cx="762000" cy="241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Rectangle 21">
            <a:extLst>
              <a:ext uri="{FF2B5EF4-FFF2-40B4-BE49-F238E27FC236}">
                <a16:creationId xmlns:a16="http://schemas.microsoft.com/office/drawing/2014/main" id="{59946BBD-A552-478F-BC56-DDA02FB11339}"/>
              </a:ext>
            </a:extLst>
          </p:cNvPr>
          <p:cNvSpPr/>
          <p:nvPr/>
        </p:nvSpPr>
        <p:spPr>
          <a:xfrm>
            <a:off x="457200" y="4842513"/>
            <a:ext cx="533400" cy="241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Rectangle 22">
            <a:extLst>
              <a:ext uri="{FF2B5EF4-FFF2-40B4-BE49-F238E27FC236}">
                <a16:creationId xmlns:a16="http://schemas.microsoft.com/office/drawing/2014/main" id="{01CB1DF6-7D8B-498A-B1B5-0C92E3E2E2A0}"/>
              </a:ext>
            </a:extLst>
          </p:cNvPr>
          <p:cNvSpPr/>
          <p:nvPr/>
        </p:nvSpPr>
        <p:spPr>
          <a:xfrm>
            <a:off x="2171700" y="3855736"/>
            <a:ext cx="876300" cy="241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Rectangle 18">
            <a:extLst>
              <a:ext uri="{FF2B5EF4-FFF2-40B4-BE49-F238E27FC236}">
                <a16:creationId xmlns:a16="http://schemas.microsoft.com/office/drawing/2014/main" id="{9CBD925E-3512-4697-A3C9-17FAB84E18AC}"/>
              </a:ext>
            </a:extLst>
          </p:cNvPr>
          <p:cNvSpPr/>
          <p:nvPr/>
        </p:nvSpPr>
        <p:spPr>
          <a:xfrm>
            <a:off x="2362200" y="3087688"/>
            <a:ext cx="304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solidFill>
            </a:endParaRPr>
          </a:p>
        </p:txBody>
      </p:sp>
      <p:sp>
        <p:nvSpPr>
          <p:cNvPr id="27656" name="Text Box 5">
            <a:extLst>
              <a:ext uri="{FF2B5EF4-FFF2-40B4-BE49-F238E27FC236}">
                <a16:creationId xmlns:a16="http://schemas.microsoft.com/office/drawing/2014/main" id="{ADD7B143-1CB7-4D54-8BBB-D2053630BF92}"/>
              </a:ext>
            </a:extLst>
          </p:cNvPr>
          <p:cNvSpPr txBox="1">
            <a:spLocks noChangeArrowheads="1"/>
          </p:cNvSpPr>
          <p:nvPr/>
        </p:nvSpPr>
        <p:spPr bwMode="auto">
          <a:xfrm>
            <a:off x="1600200" y="1905000"/>
            <a:ext cx="1520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rgbClr val="0000FF"/>
                </a:solidFill>
              </a:rPr>
              <a:t>Primary</a:t>
            </a:r>
          </a:p>
        </p:txBody>
      </p:sp>
      <p:sp>
        <p:nvSpPr>
          <p:cNvPr id="27657" name="Line 6">
            <a:extLst>
              <a:ext uri="{FF2B5EF4-FFF2-40B4-BE49-F238E27FC236}">
                <a16:creationId xmlns:a16="http://schemas.microsoft.com/office/drawing/2014/main" id="{729F677F-F186-4C9F-9A8C-A574F67AD5EE}"/>
              </a:ext>
            </a:extLst>
          </p:cNvPr>
          <p:cNvSpPr>
            <a:spLocks noChangeShapeType="1"/>
          </p:cNvSpPr>
          <p:nvPr/>
        </p:nvSpPr>
        <p:spPr bwMode="auto">
          <a:xfrm flipH="1">
            <a:off x="2286000" y="1447800"/>
            <a:ext cx="2209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3" name="Line 7">
            <a:extLst>
              <a:ext uri="{FF2B5EF4-FFF2-40B4-BE49-F238E27FC236}">
                <a16:creationId xmlns:a16="http://schemas.microsoft.com/office/drawing/2014/main" id="{04B6D7D1-A4B9-44A0-A80B-DC1927D62602}"/>
              </a:ext>
            </a:extLst>
          </p:cNvPr>
          <p:cNvSpPr>
            <a:spLocks noChangeShapeType="1"/>
          </p:cNvSpPr>
          <p:nvPr/>
        </p:nvSpPr>
        <p:spPr bwMode="auto">
          <a:xfrm>
            <a:off x="4495800" y="1447800"/>
            <a:ext cx="2438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Arial" charset="0"/>
            </a:endParaRPr>
          </a:p>
        </p:txBody>
      </p:sp>
      <p:sp>
        <p:nvSpPr>
          <p:cNvPr id="16" name="Text Box 5">
            <a:extLst>
              <a:ext uri="{FF2B5EF4-FFF2-40B4-BE49-F238E27FC236}">
                <a16:creationId xmlns:a16="http://schemas.microsoft.com/office/drawing/2014/main" id="{2DEBFD6C-5A41-4984-88CF-BCAF320ADC4D}"/>
              </a:ext>
            </a:extLst>
          </p:cNvPr>
          <p:cNvSpPr txBox="1">
            <a:spLocks noChangeArrowheads="1"/>
          </p:cNvSpPr>
          <p:nvPr/>
        </p:nvSpPr>
        <p:spPr bwMode="auto">
          <a:xfrm>
            <a:off x="6019800" y="1905000"/>
            <a:ext cx="1905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i="1" dirty="0">
                <a:solidFill>
                  <a:schemeClr val="bg1">
                    <a:lumMod val="75000"/>
                  </a:schemeClr>
                </a:solidFill>
              </a:rPr>
              <a:t>Secondary</a:t>
            </a:r>
          </a:p>
        </p:txBody>
      </p:sp>
      <p:sp>
        <p:nvSpPr>
          <p:cNvPr id="27660" name="Text Box 3">
            <a:extLst>
              <a:ext uri="{FF2B5EF4-FFF2-40B4-BE49-F238E27FC236}">
                <a16:creationId xmlns:a16="http://schemas.microsoft.com/office/drawing/2014/main" id="{3C001853-5DBB-4ABA-A02C-1AF5395A0D20}"/>
              </a:ext>
            </a:extLst>
          </p:cNvPr>
          <p:cNvSpPr txBox="1">
            <a:spLocks noChangeArrowheads="1"/>
          </p:cNvSpPr>
          <p:nvPr/>
        </p:nvSpPr>
        <p:spPr bwMode="auto">
          <a:xfrm>
            <a:off x="355600" y="2816225"/>
            <a:ext cx="7340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How prevalent is POAG in the US?</a:t>
            </a:r>
          </a:p>
          <a:p>
            <a:pPr eaLnBrk="1" hangingPunct="1">
              <a:spcBef>
                <a:spcPct val="0"/>
              </a:spcBef>
              <a:buClrTx/>
              <a:buSzTx/>
              <a:buFontTx/>
              <a:buNone/>
            </a:pPr>
            <a:r>
              <a:rPr lang="en-US" altLang="en-US" sz="1600" dirty="0">
                <a:solidFill>
                  <a:schemeClr val="bg1">
                    <a:lumMod val="75000"/>
                  </a:schemeClr>
                </a:solidFill>
              </a:rPr>
              <a:t>Very. It affects about  2%  of the over-40 population.</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Where does POAG rank worldwide as a cause of blindness?</a:t>
            </a:r>
          </a:p>
          <a:p>
            <a:pPr eaLnBrk="1" hangingPunct="1">
              <a:spcBef>
                <a:spcPct val="0"/>
              </a:spcBef>
              <a:buClrTx/>
              <a:buSzTx/>
              <a:buFontTx/>
              <a:buNone/>
            </a:pPr>
            <a:r>
              <a:rPr lang="en-US" altLang="en-US" sz="1600" dirty="0">
                <a:solidFill>
                  <a:schemeClr val="bg1">
                    <a:lumMod val="75000"/>
                  </a:schemeClr>
                </a:solidFill>
              </a:rPr>
              <a:t>It is second only to cataract</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Is there a </a:t>
            </a:r>
            <a:r>
              <a:rPr lang="en-US" altLang="en-US" sz="1600" b="1" i="1" dirty="0">
                <a:solidFill>
                  <a:srgbClr val="0000FF"/>
                </a:solidFill>
              </a:rPr>
              <a:t>racial predilection</a:t>
            </a:r>
            <a:r>
              <a:rPr lang="en-US" altLang="en-US" sz="1600" i="1" dirty="0">
                <a:solidFill>
                  <a:schemeClr val="bg1">
                    <a:lumMod val="75000"/>
                  </a:schemeClr>
                </a:solidFill>
              </a:rPr>
              <a:t>?</a:t>
            </a:r>
          </a:p>
          <a:p>
            <a:pPr eaLnBrk="1" hangingPunct="1">
              <a:spcBef>
                <a:spcPct val="0"/>
              </a:spcBef>
              <a:buClrTx/>
              <a:buSzTx/>
              <a:buFontTx/>
              <a:buNone/>
            </a:pPr>
            <a:r>
              <a:rPr lang="en-US" altLang="en-US" sz="1600" dirty="0">
                <a:solidFill>
                  <a:schemeClr val="bg1">
                    <a:lumMod val="75000"/>
                  </a:schemeClr>
                </a:solidFill>
              </a:rPr>
              <a:t>Yes, individuals of black and Hispanic heritage are at a 4x greater risk than are whites (and their relative risk of going blind is even higher than that)</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Is </a:t>
            </a:r>
            <a:r>
              <a:rPr lang="en-US" altLang="en-US" sz="1600" b="1" i="1" dirty="0">
                <a:solidFill>
                  <a:srgbClr val="0000FF"/>
                </a:solidFill>
              </a:rPr>
              <a:t>age</a:t>
            </a:r>
            <a:r>
              <a:rPr lang="en-US" altLang="en-US" sz="1600" i="1" dirty="0">
                <a:solidFill>
                  <a:schemeClr val="bg1">
                    <a:lumMod val="75000"/>
                  </a:schemeClr>
                </a:solidFill>
              </a:rPr>
              <a:t> a risk factor?</a:t>
            </a:r>
          </a:p>
          <a:p>
            <a:pPr eaLnBrk="1" hangingPunct="1">
              <a:spcBef>
                <a:spcPct val="0"/>
              </a:spcBef>
              <a:buClrTx/>
              <a:buSzTx/>
              <a:buFontTx/>
              <a:buNone/>
            </a:pPr>
            <a:r>
              <a:rPr lang="en-US" altLang="en-US" sz="1600" dirty="0">
                <a:solidFill>
                  <a:schemeClr val="bg1">
                    <a:lumMod val="75000"/>
                  </a:schemeClr>
                </a:solidFill>
              </a:rPr>
              <a:t>Yes, POAG rates increase dramatically with age</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What is the #1 risk factor?</a:t>
            </a:r>
          </a:p>
          <a:p>
            <a:pPr eaLnBrk="1" hangingPunct="1">
              <a:spcBef>
                <a:spcPct val="0"/>
              </a:spcBef>
              <a:buClrTx/>
              <a:buSzTx/>
              <a:buFontTx/>
              <a:buNone/>
            </a:pPr>
            <a:r>
              <a:rPr lang="en-US" altLang="en-US" sz="1600" dirty="0">
                <a:solidFill>
                  <a:schemeClr val="bg1">
                    <a:lumMod val="75000"/>
                  </a:schemeClr>
                </a:solidFill>
              </a:rPr>
              <a:t>Elevated IOP</a:t>
            </a:r>
          </a:p>
        </p:txBody>
      </p:sp>
      <p:sp>
        <p:nvSpPr>
          <p:cNvPr id="15" name="Rectangle 2">
            <a:extLst>
              <a:ext uri="{FF2B5EF4-FFF2-40B4-BE49-F238E27FC236}">
                <a16:creationId xmlns:a16="http://schemas.microsoft.com/office/drawing/2014/main" id="{56F21A76-716C-46D1-8B75-154327E3497D}"/>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t>
            </a:r>
          </a:p>
        </p:txBody>
      </p:sp>
      <p:sp>
        <p:nvSpPr>
          <p:cNvPr id="17" name="TextBox 16">
            <a:extLst>
              <a:ext uri="{FF2B5EF4-FFF2-40B4-BE49-F238E27FC236}">
                <a16:creationId xmlns:a16="http://schemas.microsoft.com/office/drawing/2014/main" id="{83D75767-4AAC-4127-9DC2-AB395E4C06D1}"/>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18" name="Text Box 3">
            <a:extLst>
              <a:ext uri="{FF2B5EF4-FFF2-40B4-BE49-F238E27FC236}">
                <a16:creationId xmlns:a16="http://schemas.microsoft.com/office/drawing/2014/main" id="{63DE26A2-FF9E-45B7-B161-8A58F4BCE9D2}"/>
              </a:ext>
            </a:extLst>
          </p:cNvPr>
          <p:cNvSpPr txBox="1">
            <a:spLocks noChangeArrowheads="1"/>
          </p:cNvSpPr>
          <p:nvPr/>
        </p:nvSpPr>
        <p:spPr bwMode="auto">
          <a:xfrm>
            <a:off x="3357121" y="838200"/>
            <a:ext cx="229800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3200" dirty="0"/>
              <a:t>↑ IOP OAG</a:t>
            </a:r>
          </a:p>
        </p:txBody>
      </p:sp>
      <p:sp>
        <p:nvSpPr>
          <p:cNvPr id="4" name="TextBox 3">
            <a:extLst>
              <a:ext uri="{FF2B5EF4-FFF2-40B4-BE49-F238E27FC236}">
                <a16:creationId xmlns:a16="http://schemas.microsoft.com/office/drawing/2014/main" id="{55E53E02-71D0-42A5-8B03-640BC7A97FDD}"/>
              </a:ext>
            </a:extLst>
          </p:cNvPr>
          <p:cNvSpPr txBox="1"/>
          <p:nvPr/>
        </p:nvSpPr>
        <p:spPr>
          <a:xfrm>
            <a:off x="38100" y="1670164"/>
            <a:ext cx="7543800" cy="2308324"/>
          </a:xfrm>
          <a:prstGeom prst="rect">
            <a:avLst/>
          </a:prstGeom>
          <a:solidFill>
            <a:schemeClr val="accent5">
              <a:lumMod val="75000"/>
            </a:schemeClr>
          </a:solidFill>
        </p:spPr>
        <p:txBody>
          <a:bodyPr wrap="square" rtlCol="0">
            <a:spAutoFit/>
          </a:bodyPr>
          <a:lstStyle/>
          <a:p>
            <a:r>
              <a:rPr lang="en-US" sz="1600" i="1" dirty="0">
                <a:solidFill>
                  <a:srgbClr val="0000FF"/>
                </a:solidFill>
              </a:rPr>
              <a:t>The BCSC </a:t>
            </a:r>
            <a:r>
              <a:rPr lang="en-US" sz="1600" dirty="0">
                <a:solidFill>
                  <a:srgbClr val="0000FF"/>
                </a:solidFill>
              </a:rPr>
              <a:t>Glaucoma</a:t>
            </a:r>
            <a:r>
              <a:rPr lang="en-US" sz="1600" i="1" dirty="0">
                <a:solidFill>
                  <a:srgbClr val="0000FF"/>
                </a:solidFill>
              </a:rPr>
              <a:t> book lists three risk factors for POAG (not including IOP). Two are age and race. What is the third?</a:t>
            </a:r>
          </a:p>
          <a:p>
            <a:r>
              <a:rPr lang="en-US" sz="1600" dirty="0">
                <a:solidFill>
                  <a:srgbClr val="0000FF"/>
                </a:solidFill>
              </a:rPr>
              <a:t>Family history</a:t>
            </a:r>
          </a:p>
          <a:p>
            <a:endParaRPr lang="en-US" sz="1600" dirty="0">
              <a:solidFill>
                <a:srgbClr val="0000FF"/>
              </a:solidFill>
            </a:endParaRPr>
          </a:p>
          <a:p>
            <a:r>
              <a:rPr lang="en-US" sz="1600" i="1" dirty="0">
                <a:solidFill>
                  <a:srgbClr val="0000FF"/>
                </a:solidFill>
              </a:rPr>
              <a:t>While not listed in the section on risk factors, the </a:t>
            </a:r>
            <a:r>
              <a:rPr lang="en-US" sz="1600" dirty="0">
                <a:solidFill>
                  <a:srgbClr val="0000FF"/>
                </a:solidFill>
              </a:rPr>
              <a:t>Glaucoma</a:t>
            </a:r>
            <a:r>
              <a:rPr lang="en-US" sz="1600" i="1" dirty="0">
                <a:solidFill>
                  <a:srgbClr val="0000FF"/>
                </a:solidFill>
              </a:rPr>
              <a:t> book alludes to two other variables as being well-established as significant risk factors for POAG. What are they?</a:t>
            </a:r>
          </a:p>
          <a:p>
            <a:r>
              <a:rPr lang="en-US" sz="1600" dirty="0">
                <a:solidFill>
                  <a:srgbClr val="0000FF"/>
                </a:solidFill>
              </a:rPr>
              <a:t>--</a:t>
            </a:r>
            <a:r>
              <a:rPr lang="en-US" sz="1600" b="1" i="1" dirty="0">
                <a:solidFill>
                  <a:srgbClr val="0000FF"/>
                </a:solidFill>
              </a:rPr>
              <a:t>?</a:t>
            </a:r>
            <a:endParaRPr lang="en-US" sz="1600" dirty="0">
              <a:solidFill>
                <a:srgbClr val="0000FF"/>
              </a:solidFill>
            </a:endParaRPr>
          </a:p>
          <a:p>
            <a:r>
              <a:rPr lang="en-US" sz="1600" dirty="0">
                <a:solidFill>
                  <a:srgbClr val="0000FF"/>
                </a:solidFill>
              </a:rPr>
              <a:t>--</a:t>
            </a:r>
            <a:r>
              <a:rPr lang="en-US" sz="1600" b="1" i="1" dirty="0">
                <a:solidFill>
                  <a:srgbClr val="0000FF"/>
                </a:solidFill>
              </a:rPr>
              <a:t>?</a:t>
            </a:r>
            <a:endParaRPr lang="en-US" sz="1600" dirty="0">
              <a:solidFill>
                <a:srgbClr val="0000FF"/>
              </a:solidFill>
            </a:endParaRPr>
          </a:p>
        </p:txBody>
      </p:sp>
      <p:sp>
        <p:nvSpPr>
          <p:cNvPr id="2" name="Oval 1">
            <a:extLst>
              <a:ext uri="{FF2B5EF4-FFF2-40B4-BE49-F238E27FC236}">
                <a16:creationId xmlns:a16="http://schemas.microsoft.com/office/drawing/2014/main" id="{7712E473-3B4F-446D-9564-ADBBC345F2AF}"/>
              </a:ext>
            </a:extLst>
          </p:cNvPr>
          <p:cNvSpPr/>
          <p:nvPr/>
        </p:nvSpPr>
        <p:spPr>
          <a:xfrm>
            <a:off x="1219200" y="4191000"/>
            <a:ext cx="2027583"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E056CA49-BDDE-40FF-9C7B-5A1945EBA327}"/>
              </a:ext>
            </a:extLst>
          </p:cNvPr>
          <p:cNvSpPr/>
          <p:nvPr/>
        </p:nvSpPr>
        <p:spPr>
          <a:xfrm>
            <a:off x="483704" y="5279942"/>
            <a:ext cx="659296" cy="3835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210088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13E94F7-FB1A-4DF2-9945-BDEAC73AD0DA}"/>
              </a:ext>
            </a:extLst>
          </p:cNvPr>
          <p:cNvSpPr/>
          <p:nvPr/>
        </p:nvSpPr>
        <p:spPr>
          <a:xfrm>
            <a:off x="2133600" y="4591300"/>
            <a:ext cx="457200" cy="241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Rectangle 20">
            <a:extLst>
              <a:ext uri="{FF2B5EF4-FFF2-40B4-BE49-F238E27FC236}">
                <a16:creationId xmlns:a16="http://schemas.microsoft.com/office/drawing/2014/main" id="{7C7B4A91-124F-4749-89FC-A8C39E13B213}"/>
              </a:ext>
            </a:extLst>
          </p:cNvPr>
          <p:cNvSpPr/>
          <p:nvPr/>
        </p:nvSpPr>
        <p:spPr>
          <a:xfrm>
            <a:off x="3048000" y="4591300"/>
            <a:ext cx="762000" cy="241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Rectangle 21">
            <a:extLst>
              <a:ext uri="{FF2B5EF4-FFF2-40B4-BE49-F238E27FC236}">
                <a16:creationId xmlns:a16="http://schemas.microsoft.com/office/drawing/2014/main" id="{59946BBD-A552-478F-BC56-DDA02FB11339}"/>
              </a:ext>
            </a:extLst>
          </p:cNvPr>
          <p:cNvSpPr/>
          <p:nvPr/>
        </p:nvSpPr>
        <p:spPr>
          <a:xfrm>
            <a:off x="457200" y="4842513"/>
            <a:ext cx="533400" cy="241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Rectangle 22">
            <a:extLst>
              <a:ext uri="{FF2B5EF4-FFF2-40B4-BE49-F238E27FC236}">
                <a16:creationId xmlns:a16="http://schemas.microsoft.com/office/drawing/2014/main" id="{01CB1DF6-7D8B-498A-B1B5-0C92E3E2E2A0}"/>
              </a:ext>
            </a:extLst>
          </p:cNvPr>
          <p:cNvSpPr/>
          <p:nvPr/>
        </p:nvSpPr>
        <p:spPr>
          <a:xfrm>
            <a:off x="2171700" y="3855736"/>
            <a:ext cx="876300" cy="241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Rectangle 18">
            <a:extLst>
              <a:ext uri="{FF2B5EF4-FFF2-40B4-BE49-F238E27FC236}">
                <a16:creationId xmlns:a16="http://schemas.microsoft.com/office/drawing/2014/main" id="{9CBD925E-3512-4697-A3C9-17FAB84E18AC}"/>
              </a:ext>
            </a:extLst>
          </p:cNvPr>
          <p:cNvSpPr/>
          <p:nvPr/>
        </p:nvSpPr>
        <p:spPr>
          <a:xfrm>
            <a:off x="2362200" y="3087688"/>
            <a:ext cx="304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solidFill>
            </a:endParaRPr>
          </a:p>
        </p:txBody>
      </p:sp>
      <p:sp>
        <p:nvSpPr>
          <p:cNvPr id="27656" name="Text Box 5">
            <a:extLst>
              <a:ext uri="{FF2B5EF4-FFF2-40B4-BE49-F238E27FC236}">
                <a16:creationId xmlns:a16="http://schemas.microsoft.com/office/drawing/2014/main" id="{ADD7B143-1CB7-4D54-8BBB-D2053630BF92}"/>
              </a:ext>
            </a:extLst>
          </p:cNvPr>
          <p:cNvSpPr txBox="1">
            <a:spLocks noChangeArrowheads="1"/>
          </p:cNvSpPr>
          <p:nvPr/>
        </p:nvSpPr>
        <p:spPr bwMode="auto">
          <a:xfrm>
            <a:off x="1600200" y="1905000"/>
            <a:ext cx="1520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rgbClr val="0000FF"/>
                </a:solidFill>
              </a:rPr>
              <a:t>Primary</a:t>
            </a:r>
          </a:p>
        </p:txBody>
      </p:sp>
      <p:sp>
        <p:nvSpPr>
          <p:cNvPr id="27657" name="Line 6">
            <a:extLst>
              <a:ext uri="{FF2B5EF4-FFF2-40B4-BE49-F238E27FC236}">
                <a16:creationId xmlns:a16="http://schemas.microsoft.com/office/drawing/2014/main" id="{729F677F-F186-4C9F-9A8C-A574F67AD5EE}"/>
              </a:ext>
            </a:extLst>
          </p:cNvPr>
          <p:cNvSpPr>
            <a:spLocks noChangeShapeType="1"/>
          </p:cNvSpPr>
          <p:nvPr/>
        </p:nvSpPr>
        <p:spPr bwMode="auto">
          <a:xfrm flipH="1">
            <a:off x="2286000" y="1447800"/>
            <a:ext cx="2209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3" name="Line 7">
            <a:extLst>
              <a:ext uri="{FF2B5EF4-FFF2-40B4-BE49-F238E27FC236}">
                <a16:creationId xmlns:a16="http://schemas.microsoft.com/office/drawing/2014/main" id="{04B6D7D1-A4B9-44A0-A80B-DC1927D62602}"/>
              </a:ext>
            </a:extLst>
          </p:cNvPr>
          <p:cNvSpPr>
            <a:spLocks noChangeShapeType="1"/>
          </p:cNvSpPr>
          <p:nvPr/>
        </p:nvSpPr>
        <p:spPr bwMode="auto">
          <a:xfrm>
            <a:off x="4495800" y="1447800"/>
            <a:ext cx="2438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Arial" charset="0"/>
            </a:endParaRPr>
          </a:p>
        </p:txBody>
      </p:sp>
      <p:sp>
        <p:nvSpPr>
          <p:cNvPr id="16" name="Text Box 5">
            <a:extLst>
              <a:ext uri="{FF2B5EF4-FFF2-40B4-BE49-F238E27FC236}">
                <a16:creationId xmlns:a16="http://schemas.microsoft.com/office/drawing/2014/main" id="{2DEBFD6C-5A41-4984-88CF-BCAF320ADC4D}"/>
              </a:ext>
            </a:extLst>
          </p:cNvPr>
          <p:cNvSpPr txBox="1">
            <a:spLocks noChangeArrowheads="1"/>
          </p:cNvSpPr>
          <p:nvPr/>
        </p:nvSpPr>
        <p:spPr bwMode="auto">
          <a:xfrm>
            <a:off x="6019800" y="1905000"/>
            <a:ext cx="1905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i="1" dirty="0">
                <a:solidFill>
                  <a:schemeClr val="bg1">
                    <a:lumMod val="75000"/>
                  </a:schemeClr>
                </a:solidFill>
              </a:rPr>
              <a:t>Secondary</a:t>
            </a:r>
          </a:p>
        </p:txBody>
      </p:sp>
      <p:sp>
        <p:nvSpPr>
          <p:cNvPr id="27660" name="Text Box 3">
            <a:extLst>
              <a:ext uri="{FF2B5EF4-FFF2-40B4-BE49-F238E27FC236}">
                <a16:creationId xmlns:a16="http://schemas.microsoft.com/office/drawing/2014/main" id="{3C001853-5DBB-4ABA-A02C-1AF5395A0D20}"/>
              </a:ext>
            </a:extLst>
          </p:cNvPr>
          <p:cNvSpPr txBox="1">
            <a:spLocks noChangeArrowheads="1"/>
          </p:cNvSpPr>
          <p:nvPr/>
        </p:nvSpPr>
        <p:spPr bwMode="auto">
          <a:xfrm>
            <a:off x="355600" y="2816225"/>
            <a:ext cx="7340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How prevalent is POAG in the US?</a:t>
            </a:r>
          </a:p>
          <a:p>
            <a:pPr eaLnBrk="1" hangingPunct="1">
              <a:spcBef>
                <a:spcPct val="0"/>
              </a:spcBef>
              <a:buClrTx/>
              <a:buSzTx/>
              <a:buFontTx/>
              <a:buNone/>
            </a:pPr>
            <a:r>
              <a:rPr lang="en-US" altLang="en-US" sz="1600" dirty="0">
                <a:solidFill>
                  <a:schemeClr val="bg1">
                    <a:lumMod val="75000"/>
                  </a:schemeClr>
                </a:solidFill>
              </a:rPr>
              <a:t>Very. It affects about  2%  of the over-40 population.</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Where does POAG rank worldwide as a cause of blindness?</a:t>
            </a:r>
          </a:p>
          <a:p>
            <a:pPr eaLnBrk="1" hangingPunct="1">
              <a:spcBef>
                <a:spcPct val="0"/>
              </a:spcBef>
              <a:buClrTx/>
              <a:buSzTx/>
              <a:buFontTx/>
              <a:buNone/>
            </a:pPr>
            <a:r>
              <a:rPr lang="en-US" altLang="en-US" sz="1600" dirty="0">
                <a:solidFill>
                  <a:schemeClr val="bg1">
                    <a:lumMod val="75000"/>
                  </a:schemeClr>
                </a:solidFill>
              </a:rPr>
              <a:t>It is second only to cataract</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Is there a </a:t>
            </a:r>
            <a:r>
              <a:rPr lang="en-US" altLang="en-US" sz="1600" b="1" i="1" dirty="0">
                <a:solidFill>
                  <a:srgbClr val="0000FF"/>
                </a:solidFill>
              </a:rPr>
              <a:t>racial predilection</a:t>
            </a:r>
            <a:r>
              <a:rPr lang="en-US" altLang="en-US" sz="1600" i="1" dirty="0">
                <a:solidFill>
                  <a:schemeClr val="bg1">
                    <a:lumMod val="75000"/>
                  </a:schemeClr>
                </a:solidFill>
              </a:rPr>
              <a:t>?</a:t>
            </a:r>
          </a:p>
          <a:p>
            <a:pPr eaLnBrk="1" hangingPunct="1">
              <a:spcBef>
                <a:spcPct val="0"/>
              </a:spcBef>
              <a:buClrTx/>
              <a:buSzTx/>
              <a:buFontTx/>
              <a:buNone/>
            </a:pPr>
            <a:r>
              <a:rPr lang="en-US" altLang="en-US" sz="1600" dirty="0">
                <a:solidFill>
                  <a:schemeClr val="bg1">
                    <a:lumMod val="75000"/>
                  </a:schemeClr>
                </a:solidFill>
              </a:rPr>
              <a:t>Yes, individuals of black and Hispanic heritage are at a 4x greater risk than are whites (and their relative risk of going blind is even higher than that)</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Is </a:t>
            </a:r>
            <a:r>
              <a:rPr lang="en-US" altLang="en-US" sz="1600" b="1" i="1" dirty="0">
                <a:solidFill>
                  <a:srgbClr val="0000FF"/>
                </a:solidFill>
              </a:rPr>
              <a:t>age</a:t>
            </a:r>
            <a:r>
              <a:rPr lang="en-US" altLang="en-US" sz="1600" i="1" dirty="0">
                <a:solidFill>
                  <a:schemeClr val="bg1">
                    <a:lumMod val="75000"/>
                  </a:schemeClr>
                </a:solidFill>
              </a:rPr>
              <a:t> a risk factor?</a:t>
            </a:r>
          </a:p>
          <a:p>
            <a:pPr eaLnBrk="1" hangingPunct="1">
              <a:spcBef>
                <a:spcPct val="0"/>
              </a:spcBef>
              <a:buClrTx/>
              <a:buSzTx/>
              <a:buFontTx/>
              <a:buNone/>
            </a:pPr>
            <a:r>
              <a:rPr lang="en-US" altLang="en-US" sz="1600" dirty="0">
                <a:solidFill>
                  <a:schemeClr val="bg1">
                    <a:lumMod val="75000"/>
                  </a:schemeClr>
                </a:solidFill>
              </a:rPr>
              <a:t>Yes, POAG rates increase dramatically with age</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What is the #1 risk factor?</a:t>
            </a:r>
          </a:p>
          <a:p>
            <a:pPr eaLnBrk="1" hangingPunct="1">
              <a:spcBef>
                <a:spcPct val="0"/>
              </a:spcBef>
              <a:buClrTx/>
              <a:buSzTx/>
              <a:buFontTx/>
              <a:buNone/>
            </a:pPr>
            <a:r>
              <a:rPr lang="en-US" altLang="en-US" sz="1600" dirty="0">
                <a:solidFill>
                  <a:schemeClr val="bg1">
                    <a:lumMod val="75000"/>
                  </a:schemeClr>
                </a:solidFill>
              </a:rPr>
              <a:t>Elevated IOP</a:t>
            </a:r>
          </a:p>
        </p:txBody>
      </p:sp>
      <p:sp>
        <p:nvSpPr>
          <p:cNvPr id="15" name="Rectangle 2">
            <a:extLst>
              <a:ext uri="{FF2B5EF4-FFF2-40B4-BE49-F238E27FC236}">
                <a16:creationId xmlns:a16="http://schemas.microsoft.com/office/drawing/2014/main" id="{56F21A76-716C-46D1-8B75-154327E3497D}"/>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A</a:t>
            </a:r>
          </a:p>
        </p:txBody>
      </p:sp>
      <p:sp>
        <p:nvSpPr>
          <p:cNvPr id="17" name="TextBox 16">
            <a:extLst>
              <a:ext uri="{FF2B5EF4-FFF2-40B4-BE49-F238E27FC236}">
                <a16:creationId xmlns:a16="http://schemas.microsoft.com/office/drawing/2014/main" id="{83D75767-4AAC-4127-9DC2-AB395E4C06D1}"/>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18" name="Text Box 3">
            <a:extLst>
              <a:ext uri="{FF2B5EF4-FFF2-40B4-BE49-F238E27FC236}">
                <a16:creationId xmlns:a16="http://schemas.microsoft.com/office/drawing/2014/main" id="{63DE26A2-FF9E-45B7-B161-8A58F4BCE9D2}"/>
              </a:ext>
            </a:extLst>
          </p:cNvPr>
          <p:cNvSpPr txBox="1">
            <a:spLocks noChangeArrowheads="1"/>
          </p:cNvSpPr>
          <p:nvPr/>
        </p:nvSpPr>
        <p:spPr bwMode="auto">
          <a:xfrm>
            <a:off x="3357121" y="838200"/>
            <a:ext cx="229800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3200" dirty="0"/>
              <a:t>↑ IOP OAG</a:t>
            </a:r>
          </a:p>
        </p:txBody>
      </p:sp>
      <p:sp>
        <p:nvSpPr>
          <p:cNvPr id="4" name="TextBox 3">
            <a:extLst>
              <a:ext uri="{FF2B5EF4-FFF2-40B4-BE49-F238E27FC236}">
                <a16:creationId xmlns:a16="http://schemas.microsoft.com/office/drawing/2014/main" id="{55E53E02-71D0-42A5-8B03-640BC7A97FDD}"/>
              </a:ext>
            </a:extLst>
          </p:cNvPr>
          <p:cNvSpPr txBox="1"/>
          <p:nvPr/>
        </p:nvSpPr>
        <p:spPr>
          <a:xfrm>
            <a:off x="38100" y="1670164"/>
            <a:ext cx="7543800" cy="2308324"/>
          </a:xfrm>
          <a:prstGeom prst="rect">
            <a:avLst/>
          </a:prstGeom>
          <a:solidFill>
            <a:schemeClr val="accent5">
              <a:lumMod val="75000"/>
            </a:schemeClr>
          </a:solidFill>
        </p:spPr>
        <p:txBody>
          <a:bodyPr wrap="square" rtlCol="0">
            <a:spAutoFit/>
          </a:bodyPr>
          <a:lstStyle/>
          <a:p>
            <a:r>
              <a:rPr lang="en-US" sz="1600" i="1" dirty="0">
                <a:solidFill>
                  <a:srgbClr val="0000FF"/>
                </a:solidFill>
              </a:rPr>
              <a:t>The BCSC </a:t>
            </a:r>
            <a:r>
              <a:rPr lang="en-US" sz="1600" dirty="0">
                <a:solidFill>
                  <a:srgbClr val="0000FF"/>
                </a:solidFill>
              </a:rPr>
              <a:t>Glaucoma</a:t>
            </a:r>
            <a:r>
              <a:rPr lang="en-US" sz="1600" i="1" dirty="0">
                <a:solidFill>
                  <a:srgbClr val="0000FF"/>
                </a:solidFill>
              </a:rPr>
              <a:t> book lists three risk factors for POAG (not including IOP). Two are age and race. What is the third?</a:t>
            </a:r>
          </a:p>
          <a:p>
            <a:r>
              <a:rPr lang="en-US" sz="1600" dirty="0">
                <a:solidFill>
                  <a:srgbClr val="0000FF"/>
                </a:solidFill>
              </a:rPr>
              <a:t>Family history</a:t>
            </a:r>
          </a:p>
          <a:p>
            <a:endParaRPr lang="en-US" sz="1600" dirty="0">
              <a:solidFill>
                <a:srgbClr val="0000FF"/>
              </a:solidFill>
            </a:endParaRPr>
          </a:p>
          <a:p>
            <a:r>
              <a:rPr lang="en-US" sz="1600" i="1" dirty="0">
                <a:solidFill>
                  <a:srgbClr val="0000FF"/>
                </a:solidFill>
              </a:rPr>
              <a:t>While not listed in the section on risk factors, the </a:t>
            </a:r>
            <a:r>
              <a:rPr lang="en-US" sz="1600" dirty="0">
                <a:solidFill>
                  <a:srgbClr val="0000FF"/>
                </a:solidFill>
              </a:rPr>
              <a:t>Glaucoma</a:t>
            </a:r>
            <a:r>
              <a:rPr lang="en-US" sz="1600" i="1" dirty="0">
                <a:solidFill>
                  <a:srgbClr val="0000FF"/>
                </a:solidFill>
              </a:rPr>
              <a:t> book alludes to two other variables as being well-established as significant risk factors for POAG. What are they?</a:t>
            </a:r>
          </a:p>
          <a:p>
            <a:r>
              <a:rPr lang="en-US" sz="1600" dirty="0">
                <a:solidFill>
                  <a:srgbClr val="0000FF"/>
                </a:solidFill>
              </a:rPr>
              <a:t>--Central corneal thickness (CCT)</a:t>
            </a:r>
          </a:p>
          <a:p>
            <a:r>
              <a:rPr lang="en-US" sz="1600" dirty="0">
                <a:solidFill>
                  <a:srgbClr val="0000FF"/>
                </a:solidFill>
              </a:rPr>
              <a:t>--Ocular perfusion pressure (OPP)</a:t>
            </a:r>
          </a:p>
        </p:txBody>
      </p:sp>
      <p:sp>
        <p:nvSpPr>
          <p:cNvPr id="2" name="Oval 1">
            <a:extLst>
              <a:ext uri="{FF2B5EF4-FFF2-40B4-BE49-F238E27FC236}">
                <a16:creationId xmlns:a16="http://schemas.microsoft.com/office/drawing/2014/main" id="{7712E473-3B4F-446D-9564-ADBBC345F2AF}"/>
              </a:ext>
            </a:extLst>
          </p:cNvPr>
          <p:cNvSpPr/>
          <p:nvPr/>
        </p:nvSpPr>
        <p:spPr>
          <a:xfrm>
            <a:off x="1219200" y="4191000"/>
            <a:ext cx="2027583"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E056CA49-BDDE-40FF-9C7B-5A1945EBA327}"/>
              </a:ext>
            </a:extLst>
          </p:cNvPr>
          <p:cNvSpPr/>
          <p:nvPr/>
        </p:nvSpPr>
        <p:spPr>
          <a:xfrm>
            <a:off x="483704" y="5279942"/>
            <a:ext cx="659296" cy="3835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093150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5">
            <a:extLst>
              <a:ext uri="{FF2B5EF4-FFF2-40B4-BE49-F238E27FC236}">
                <a16:creationId xmlns:a16="http://schemas.microsoft.com/office/drawing/2014/main" id="{4601E6B5-AB6C-406F-B756-EFA4597A4DAE}"/>
              </a:ext>
            </a:extLst>
          </p:cNvPr>
          <p:cNvSpPr txBox="1">
            <a:spLocks noChangeArrowheads="1"/>
          </p:cNvSpPr>
          <p:nvPr/>
        </p:nvSpPr>
        <p:spPr bwMode="auto">
          <a:xfrm>
            <a:off x="1600200" y="1905000"/>
            <a:ext cx="14239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a:t>Primary</a:t>
            </a:r>
          </a:p>
        </p:txBody>
      </p:sp>
      <p:sp>
        <p:nvSpPr>
          <p:cNvPr id="28676" name="Line 6">
            <a:extLst>
              <a:ext uri="{FF2B5EF4-FFF2-40B4-BE49-F238E27FC236}">
                <a16:creationId xmlns:a16="http://schemas.microsoft.com/office/drawing/2014/main" id="{22559A49-1AFA-4B77-9CE7-5C45CF0083E1}"/>
              </a:ext>
            </a:extLst>
          </p:cNvPr>
          <p:cNvSpPr>
            <a:spLocks noChangeShapeType="1"/>
          </p:cNvSpPr>
          <p:nvPr/>
        </p:nvSpPr>
        <p:spPr bwMode="auto">
          <a:xfrm flipH="1">
            <a:off x="2286000" y="1447800"/>
            <a:ext cx="22098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7" name="Line 7">
            <a:extLst>
              <a:ext uri="{FF2B5EF4-FFF2-40B4-BE49-F238E27FC236}">
                <a16:creationId xmlns:a16="http://schemas.microsoft.com/office/drawing/2014/main" id="{B8C5E721-F672-43B9-913F-93B361517A28}"/>
              </a:ext>
            </a:extLst>
          </p:cNvPr>
          <p:cNvSpPr>
            <a:spLocks noChangeShapeType="1"/>
          </p:cNvSpPr>
          <p:nvPr/>
        </p:nvSpPr>
        <p:spPr bwMode="auto">
          <a:xfrm>
            <a:off x="4495800" y="1447800"/>
            <a:ext cx="2438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8" name="Text Box 5">
            <a:extLst>
              <a:ext uri="{FF2B5EF4-FFF2-40B4-BE49-F238E27FC236}">
                <a16:creationId xmlns:a16="http://schemas.microsoft.com/office/drawing/2014/main" id="{ACFC9125-8D76-426E-AEC7-55C6B476C58F}"/>
              </a:ext>
            </a:extLst>
          </p:cNvPr>
          <p:cNvSpPr txBox="1">
            <a:spLocks noChangeArrowheads="1"/>
          </p:cNvSpPr>
          <p:nvPr/>
        </p:nvSpPr>
        <p:spPr bwMode="auto">
          <a:xfrm>
            <a:off x="6019800" y="1905000"/>
            <a:ext cx="1905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a:solidFill>
                  <a:schemeClr val="bg1">
                    <a:lumMod val="75000"/>
                  </a:schemeClr>
                </a:solidFill>
              </a:rPr>
              <a:t>Secondary</a:t>
            </a:r>
          </a:p>
        </p:txBody>
      </p:sp>
      <p:sp>
        <p:nvSpPr>
          <p:cNvPr id="61" name="TextBox 60">
            <a:extLst>
              <a:ext uri="{FF2B5EF4-FFF2-40B4-BE49-F238E27FC236}">
                <a16:creationId xmlns:a16="http://schemas.microsoft.com/office/drawing/2014/main" id="{E488A6FF-123A-4EF6-871D-67F142DF534D}"/>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62" name="Text Box 3">
            <a:extLst>
              <a:ext uri="{FF2B5EF4-FFF2-40B4-BE49-F238E27FC236}">
                <a16:creationId xmlns:a16="http://schemas.microsoft.com/office/drawing/2014/main" id="{92F35FB3-7B0A-40D4-A4A8-604D2A53C608}"/>
              </a:ext>
            </a:extLst>
          </p:cNvPr>
          <p:cNvSpPr txBox="1">
            <a:spLocks noChangeArrowheads="1"/>
          </p:cNvSpPr>
          <p:nvPr/>
        </p:nvSpPr>
        <p:spPr bwMode="auto">
          <a:xfrm>
            <a:off x="3357121" y="838200"/>
            <a:ext cx="229800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3200" dirty="0"/>
              <a:t>↑ IOP OAG</a:t>
            </a:r>
          </a:p>
        </p:txBody>
      </p:sp>
      <p:sp>
        <p:nvSpPr>
          <p:cNvPr id="2" name="TextBox 1">
            <a:extLst>
              <a:ext uri="{FF2B5EF4-FFF2-40B4-BE49-F238E27FC236}">
                <a16:creationId xmlns:a16="http://schemas.microsoft.com/office/drawing/2014/main" id="{23DBE71F-41D7-B05B-A10B-37239BF3AAED}"/>
              </a:ext>
            </a:extLst>
          </p:cNvPr>
          <p:cNvSpPr txBox="1"/>
          <p:nvPr/>
        </p:nvSpPr>
        <p:spPr>
          <a:xfrm>
            <a:off x="172589" y="5562600"/>
            <a:ext cx="5542411" cy="707886"/>
          </a:xfrm>
          <a:prstGeom prst="rect">
            <a:avLst/>
          </a:prstGeom>
          <a:noFill/>
        </p:spPr>
        <p:txBody>
          <a:bodyPr wrap="square" rtlCol="0">
            <a:spAutoFit/>
          </a:bodyPr>
          <a:lstStyle/>
          <a:p>
            <a:r>
              <a:rPr lang="en-US" sz="2000" i="1" dirty="0">
                <a:ln w="0"/>
                <a:solidFill>
                  <a:srgbClr val="0000FF"/>
                </a:solidFill>
                <a:effectLst>
                  <a:outerShdw blurRad="38100" dist="19050" dir="2700000" algn="tl" rotWithShape="0">
                    <a:schemeClr val="dk1">
                      <a:alpha val="40000"/>
                    </a:schemeClr>
                  </a:outerShdw>
                </a:effectLst>
              </a:rPr>
              <a:t>It’s critical to note that POAG is a </a:t>
            </a:r>
            <a:r>
              <a:rPr lang="en-US" sz="2000" b="1" dirty="0">
                <a:ln w="0"/>
                <a:solidFill>
                  <a:srgbClr val="0000FF"/>
                </a:solidFill>
                <a:effectLst>
                  <a:outerShdw blurRad="38100" dist="19050" dir="2700000" algn="tl" rotWithShape="0">
                    <a:schemeClr val="dk1">
                      <a:alpha val="40000"/>
                    </a:schemeClr>
                  </a:outerShdw>
                </a:effectLst>
              </a:rPr>
              <a:t>diagnosis of exclusion</a:t>
            </a:r>
            <a:r>
              <a:rPr lang="en-US" sz="2000" i="1" dirty="0">
                <a:ln w="0"/>
                <a:solidFill>
                  <a:srgbClr val="0000FF"/>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118403920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5">
            <a:extLst>
              <a:ext uri="{FF2B5EF4-FFF2-40B4-BE49-F238E27FC236}">
                <a16:creationId xmlns:a16="http://schemas.microsoft.com/office/drawing/2014/main" id="{4601E6B5-AB6C-406F-B756-EFA4597A4DAE}"/>
              </a:ext>
            </a:extLst>
          </p:cNvPr>
          <p:cNvSpPr txBox="1">
            <a:spLocks noChangeArrowheads="1"/>
          </p:cNvSpPr>
          <p:nvPr/>
        </p:nvSpPr>
        <p:spPr bwMode="auto">
          <a:xfrm>
            <a:off x="1600200" y="1905000"/>
            <a:ext cx="14239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a:solidFill>
                  <a:schemeClr val="bg1">
                    <a:lumMod val="75000"/>
                  </a:schemeClr>
                </a:solidFill>
              </a:rPr>
              <a:t>Primary</a:t>
            </a:r>
          </a:p>
        </p:txBody>
      </p:sp>
      <p:sp>
        <p:nvSpPr>
          <p:cNvPr id="28676" name="Line 6">
            <a:extLst>
              <a:ext uri="{FF2B5EF4-FFF2-40B4-BE49-F238E27FC236}">
                <a16:creationId xmlns:a16="http://schemas.microsoft.com/office/drawing/2014/main" id="{22559A49-1AFA-4B77-9CE7-5C45CF0083E1}"/>
              </a:ext>
            </a:extLst>
          </p:cNvPr>
          <p:cNvSpPr>
            <a:spLocks noChangeShapeType="1"/>
          </p:cNvSpPr>
          <p:nvPr/>
        </p:nvSpPr>
        <p:spPr bwMode="auto">
          <a:xfrm flipH="1">
            <a:off x="2286000" y="1447800"/>
            <a:ext cx="22098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7" name="Line 7">
            <a:extLst>
              <a:ext uri="{FF2B5EF4-FFF2-40B4-BE49-F238E27FC236}">
                <a16:creationId xmlns:a16="http://schemas.microsoft.com/office/drawing/2014/main" id="{B8C5E721-F672-43B9-913F-93B361517A28}"/>
              </a:ext>
            </a:extLst>
          </p:cNvPr>
          <p:cNvSpPr>
            <a:spLocks noChangeShapeType="1"/>
          </p:cNvSpPr>
          <p:nvPr/>
        </p:nvSpPr>
        <p:spPr bwMode="auto">
          <a:xfrm>
            <a:off x="4495800" y="1447800"/>
            <a:ext cx="2438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8" name="Text Box 5">
            <a:extLst>
              <a:ext uri="{FF2B5EF4-FFF2-40B4-BE49-F238E27FC236}">
                <a16:creationId xmlns:a16="http://schemas.microsoft.com/office/drawing/2014/main" id="{ACFC9125-8D76-426E-AEC7-55C6B476C58F}"/>
              </a:ext>
            </a:extLst>
          </p:cNvPr>
          <p:cNvSpPr txBox="1">
            <a:spLocks noChangeArrowheads="1"/>
          </p:cNvSpPr>
          <p:nvPr/>
        </p:nvSpPr>
        <p:spPr bwMode="auto">
          <a:xfrm>
            <a:off x="6019800" y="1905000"/>
            <a:ext cx="1905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a:t>Secondary</a:t>
            </a:r>
          </a:p>
        </p:txBody>
      </p:sp>
      <p:sp>
        <p:nvSpPr>
          <p:cNvPr id="28679" name="Text Box 8">
            <a:extLst>
              <a:ext uri="{FF2B5EF4-FFF2-40B4-BE49-F238E27FC236}">
                <a16:creationId xmlns:a16="http://schemas.microsoft.com/office/drawing/2014/main" id="{509475C3-BC8F-4629-B7A1-7C2174A54757}"/>
              </a:ext>
            </a:extLst>
          </p:cNvPr>
          <p:cNvSpPr txBox="1">
            <a:spLocks noChangeArrowheads="1"/>
          </p:cNvSpPr>
          <p:nvPr/>
        </p:nvSpPr>
        <p:spPr bwMode="auto">
          <a:xfrm>
            <a:off x="96837" y="2514600"/>
            <a:ext cx="5889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a:t>PXS</a:t>
            </a:r>
          </a:p>
        </p:txBody>
      </p:sp>
      <p:sp>
        <p:nvSpPr>
          <p:cNvPr id="28680" name="Text Box 9">
            <a:extLst>
              <a:ext uri="{FF2B5EF4-FFF2-40B4-BE49-F238E27FC236}">
                <a16:creationId xmlns:a16="http://schemas.microsoft.com/office/drawing/2014/main" id="{29324D5D-6FFF-4B53-973D-AFA2A2906A59}"/>
              </a:ext>
            </a:extLst>
          </p:cNvPr>
          <p:cNvSpPr txBox="1">
            <a:spLocks noChangeArrowheads="1"/>
          </p:cNvSpPr>
          <p:nvPr/>
        </p:nvSpPr>
        <p:spPr bwMode="auto">
          <a:xfrm>
            <a:off x="0" y="3048000"/>
            <a:ext cx="12906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Pigmentary</a:t>
            </a:r>
          </a:p>
        </p:txBody>
      </p:sp>
      <p:sp>
        <p:nvSpPr>
          <p:cNvPr id="28681" name="Text Box 10">
            <a:extLst>
              <a:ext uri="{FF2B5EF4-FFF2-40B4-BE49-F238E27FC236}">
                <a16:creationId xmlns:a16="http://schemas.microsoft.com/office/drawing/2014/main" id="{EEA3D6E3-A7FC-4CBC-9990-444949DEB2CD}"/>
              </a:ext>
            </a:extLst>
          </p:cNvPr>
          <p:cNvSpPr txBox="1">
            <a:spLocks noChangeArrowheads="1"/>
          </p:cNvSpPr>
          <p:nvPr/>
        </p:nvSpPr>
        <p:spPr bwMode="auto">
          <a:xfrm>
            <a:off x="1031875" y="3773488"/>
            <a:ext cx="962025"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600" b="1"/>
              <a:t>Lens-</a:t>
            </a:r>
          </a:p>
          <a:p>
            <a:pPr algn="ctr" eaLnBrk="1" hangingPunct="1">
              <a:lnSpc>
                <a:spcPct val="80000"/>
              </a:lnSpc>
              <a:spcBef>
                <a:spcPct val="0"/>
              </a:spcBef>
              <a:buClrTx/>
              <a:buSzTx/>
              <a:buFontTx/>
              <a:buNone/>
            </a:pPr>
            <a:r>
              <a:rPr lang="en-US" altLang="en-US" sz="1600" b="1"/>
              <a:t>Induced</a:t>
            </a:r>
          </a:p>
        </p:txBody>
      </p:sp>
      <p:sp>
        <p:nvSpPr>
          <p:cNvPr id="28682" name="Text Box 11">
            <a:extLst>
              <a:ext uri="{FF2B5EF4-FFF2-40B4-BE49-F238E27FC236}">
                <a16:creationId xmlns:a16="http://schemas.microsoft.com/office/drawing/2014/main" id="{D235855D-F63D-4058-8545-4379740502AF}"/>
              </a:ext>
            </a:extLst>
          </p:cNvPr>
          <p:cNvSpPr txBox="1">
            <a:spLocks noChangeArrowheads="1"/>
          </p:cNvSpPr>
          <p:nvPr/>
        </p:nvSpPr>
        <p:spPr bwMode="auto">
          <a:xfrm>
            <a:off x="41275" y="3773488"/>
            <a:ext cx="962025"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600" b="1"/>
              <a:t>Tumor-</a:t>
            </a:r>
          </a:p>
          <a:p>
            <a:pPr algn="ctr" eaLnBrk="1" hangingPunct="1">
              <a:lnSpc>
                <a:spcPct val="80000"/>
              </a:lnSpc>
              <a:spcBef>
                <a:spcPct val="0"/>
              </a:spcBef>
              <a:buClrTx/>
              <a:buSzTx/>
              <a:buFontTx/>
              <a:buNone/>
            </a:pPr>
            <a:r>
              <a:rPr lang="en-US" altLang="en-US" sz="1600" b="1"/>
              <a:t>Induced</a:t>
            </a:r>
          </a:p>
        </p:txBody>
      </p:sp>
      <p:sp>
        <p:nvSpPr>
          <p:cNvPr id="28683" name="Text Box 12">
            <a:extLst>
              <a:ext uri="{FF2B5EF4-FFF2-40B4-BE49-F238E27FC236}">
                <a16:creationId xmlns:a16="http://schemas.microsoft.com/office/drawing/2014/main" id="{13A1C5D3-AF69-4609-8110-F09279BAC1E5}"/>
              </a:ext>
            </a:extLst>
          </p:cNvPr>
          <p:cNvSpPr txBox="1">
            <a:spLocks noChangeArrowheads="1"/>
          </p:cNvSpPr>
          <p:nvPr/>
        </p:nvSpPr>
        <p:spPr bwMode="auto">
          <a:xfrm>
            <a:off x="1181100" y="4419600"/>
            <a:ext cx="993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dirty="0" err="1"/>
              <a:t>Phacolytic</a:t>
            </a:r>
            <a:endParaRPr lang="en-US" altLang="en-US" sz="1400" dirty="0"/>
          </a:p>
        </p:txBody>
      </p:sp>
      <p:sp>
        <p:nvSpPr>
          <p:cNvPr id="28684" name="Text Box 13">
            <a:extLst>
              <a:ext uri="{FF2B5EF4-FFF2-40B4-BE49-F238E27FC236}">
                <a16:creationId xmlns:a16="http://schemas.microsoft.com/office/drawing/2014/main" id="{1A6B986A-BFD6-45D8-A31C-15E7DB4CD4F7}"/>
              </a:ext>
            </a:extLst>
          </p:cNvPr>
          <p:cNvSpPr txBox="1">
            <a:spLocks noChangeArrowheads="1"/>
          </p:cNvSpPr>
          <p:nvPr/>
        </p:nvSpPr>
        <p:spPr bwMode="auto">
          <a:xfrm>
            <a:off x="1155700" y="5029200"/>
            <a:ext cx="11890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Lens particle</a:t>
            </a:r>
          </a:p>
        </p:txBody>
      </p:sp>
      <p:sp>
        <p:nvSpPr>
          <p:cNvPr id="28685" name="Text Box 14">
            <a:extLst>
              <a:ext uri="{FF2B5EF4-FFF2-40B4-BE49-F238E27FC236}">
                <a16:creationId xmlns:a16="http://schemas.microsoft.com/office/drawing/2014/main" id="{F24DFFA4-EFCA-40D0-BB41-BCF82042B192}"/>
              </a:ext>
            </a:extLst>
          </p:cNvPr>
          <p:cNvSpPr txBox="1">
            <a:spLocks noChangeArrowheads="1"/>
          </p:cNvSpPr>
          <p:nvPr/>
        </p:nvSpPr>
        <p:spPr bwMode="auto">
          <a:xfrm>
            <a:off x="1162050" y="4724400"/>
            <a:ext cx="1397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Phacoantigenic</a:t>
            </a:r>
          </a:p>
        </p:txBody>
      </p:sp>
      <p:sp>
        <p:nvSpPr>
          <p:cNvPr id="28686" name="Line 15">
            <a:extLst>
              <a:ext uri="{FF2B5EF4-FFF2-40B4-BE49-F238E27FC236}">
                <a16:creationId xmlns:a16="http://schemas.microsoft.com/office/drawing/2014/main" id="{F59C406A-3208-4013-B24C-3B01324A1712}"/>
              </a:ext>
            </a:extLst>
          </p:cNvPr>
          <p:cNvSpPr>
            <a:spLocks noChangeShapeType="1"/>
          </p:cNvSpPr>
          <p:nvPr/>
        </p:nvSpPr>
        <p:spPr bwMode="auto">
          <a:xfrm>
            <a:off x="1149350" y="4338638"/>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7" name="Line 16">
            <a:extLst>
              <a:ext uri="{FF2B5EF4-FFF2-40B4-BE49-F238E27FC236}">
                <a16:creationId xmlns:a16="http://schemas.microsoft.com/office/drawing/2014/main" id="{FC581954-6625-45FF-9426-309D9DAC909F}"/>
              </a:ext>
            </a:extLst>
          </p:cNvPr>
          <p:cNvSpPr>
            <a:spLocks noChangeShapeType="1"/>
          </p:cNvSpPr>
          <p:nvPr/>
        </p:nvSpPr>
        <p:spPr bwMode="auto">
          <a:xfrm>
            <a:off x="1149350" y="5176838"/>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8" name="Line 17">
            <a:extLst>
              <a:ext uri="{FF2B5EF4-FFF2-40B4-BE49-F238E27FC236}">
                <a16:creationId xmlns:a16="http://schemas.microsoft.com/office/drawing/2014/main" id="{5815ABB5-AD09-4EE4-9887-1E9485999C7C}"/>
              </a:ext>
            </a:extLst>
          </p:cNvPr>
          <p:cNvSpPr>
            <a:spLocks noChangeShapeType="1"/>
          </p:cNvSpPr>
          <p:nvPr/>
        </p:nvSpPr>
        <p:spPr bwMode="auto">
          <a:xfrm>
            <a:off x="1149350" y="4872038"/>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9" name="Line 18">
            <a:extLst>
              <a:ext uri="{FF2B5EF4-FFF2-40B4-BE49-F238E27FC236}">
                <a16:creationId xmlns:a16="http://schemas.microsoft.com/office/drawing/2014/main" id="{0F285469-065E-4BE8-8103-58A1A9705875}"/>
              </a:ext>
            </a:extLst>
          </p:cNvPr>
          <p:cNvSpPr>
            <a:spLocks noChangeShapeType="1"/>
          </p:cNvSpPr>
          <p:nvPr/>
        </p:nvSpPr>
        <p:spPr bwMode="auto">
          <a:xfrm>
            <a:off x="1149350" y="4567238"/>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0" name="Text Box 24">
            <a:extLst>
              <a:ext uri="{FF2B5EF4-FFF2-40B4-BE49-F238E27FC236}">
                <a16:creationId xmlns:a16="http://schemas.microsoft.com/office/drawing/2014/main" id="{F8414AAB-6C1C-45A8-A103-BECECAD46B31}"/>
              </a:ext>
            </a:extLst>
          </p:cNvPr>
          <p:cNvSpPr txBox="1">
            <a:spLocks noChangeArrowheads="1"/>
          </p:cNvSpPr>
          <p:nvPr/>
        </p:nvSpPr>
        <p:spPr bwMode="auto">
          <a:xfrm>
            <a:off x="2208212" y="3773488"/>
            <a:ext cx="15192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600" b="1"/>
              <a:t>Inflammation-</a:t>
            </a:r>
          </a:p>
          <a:p>
            <a:pPr algn="ctr" eaLnBrk="1" hangingPunct="1">
              <a:lnSpc>
                <a:spcPct val="80000"/>
              </a:lnSpc>
              <a:spcBef>
                <a:spcPct val="0"/>
              </a:spcBef>
              <a:buClrTx/>
              <a:buSzTx/>
              <a:buFontTx/>
              <a:buNone/>
            </a:pPr>
            <a:r>
              <a:rPr lang="en-US" altLang="en-US" sz="1600" b="1"/>
              <a:t>Induced</a:t>
            </a:r>
          </a:p>
        </p:txBody>
      </p:sp>
      <p:sp>
        <p:nvSpPr>
          <p:cNvPr id="28691" name="Line 25">
            <a:extLst>
              <a:ext uri="{FF2B5EF4-FFF2-40B4-BE49-F238E27FC236}">
                <a16:creationId xmlns:a16="http://schemas.microsoft.com/office/drawing/2014/main" id="{D8BBD6DF-B332-4D56-9897-1DCF80F281F8}"/>
              </a:ext>
            </a:extLst>
          </p:cNvPr>
          <p:cNvSpPr>
            <a:spLocks noChangeShapeType="1"/>
          </p:cNvSpPr>
          <p:nvPr/>
        </p:nvSpPr>
        <p:spPr bwMode="auto">
          <a:xfrm>
            <a:off x="2624137" y="4338638"/>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2" name="Line 26">
            <a:extLst>
              <a:ext uri="{FF2B5EF4-FFF2-40B4-BE49-F238E27FC236}">
                <a16:creationId xmlns:a16="http://schemas.microsoft.com/office/drawing/2014/main" id="{23D5B897-CCB0-46E5-8640-3698ACE66C61}"/>
              </a:ext>
            </a:extLst>
          </p:cNvPr>
          <p:cNvSpPr>
            <a:spLocks noChangeShapeType="1"/>
          </p:cNvSpPr>
          <p:nvPr/>
        </p:nvSpPr>
        <p:spPr bwMode="auto">
          <a:xfrm>
            <a:off x="2624137" y="5176838"/>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3" name="Line 27">
            <a:extLst>
              <a:ext uri="{FF2B5EF4-FFF2-40B4-BE49-F238E27FC236}">
                <a16:creationId xmlns:a16="http://schemas.microsoft.com/office/drawing/2014/main" id="{92A831B0-C3D0-463A-8696-FA5E1B01658A}"/>
              </a:ext>
            </a:extLst>
          </p:cNvPr>
          <p:cNvSpPr>
            <a:spLocks noChangeShapeType="1"/>
          </p:cNvSpPr>
          <p:nvPr/>
        </p:nvSpPr>
        <p:spPr bwMode="auto">
          <a:xfrm>
            <a:off x="2624137" y="4567238"/>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6" name="Text Box 30">
            <a:extLst>
              <a:ext uri="{FF2B5EF4-FFF2-40B4-BE49-F238E27FC236}">
                <a16:creationId xmlns:a16="http://schemas.microsoft.com/office/drawing/2014/main" id="{FA8B4729-ABE4-45F9-AF94-170AD7F6891F}"/>
              </a:ext>
            </a:extLst>
          </p:cNvPr>
          <p:cNvSpPr txBox="1">
            <a:spLocks noChangeArrowheads="1"/>
          </p:cNvSpPr>
          <p:nvPr/>
        </p:nvSpPr>
        <p:spPr bwMode="auto">
          <a:xfrm>
            <a:off x="2647950" y="4348163"/>
            <a:ext cx="1160895" cy="43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400"/>
              <a:t>Posner-</a:t>
            </a:r>
          </a:p>
          <a:p>
            <a:pPr eaLnBrk="1" hangingPunct="1">
              <a:lnSpc>
                <a:spcPct val="80000"/>
              </a:lnSpc>
              <a:spcBef>
                <a:spcPct val="0"/>
              </a:spcBef>
              <a:buClrTx/>
              <a:buSzTx/>
              <a:buFontTx/>
              <a:buNone/>
            </a:pPr>
            <a:r>
              <a:rPr lang="en-US" altLang="en-US" sz="1400"/>
              <a:t>Schlossman</a:t>
            </a:r>
          </a:p>
        </p:txBody>
      </p:sp>
      <p:sp>
        <p:nvSpPr>
          <p:cNvPr id="28697" name="Text Box 31">
            <a:extLst>
              <a:ext uri="{FF2B5EF4-FFF2-40B4-BE49-F238E27FC236}">
                <a16:creationId xmlns:a16="http://schemas.microsoft.com/office/drawing/2014/main" id="{49E2D294-51F4-4F24-A8B7-02AC73D3018C}"/>
              </a:ext>
            </a:extLst>
          </p:cNvPr>
          <p:cNvSpPr txBox="1">
            <a:spLocks noChangeArrowheads="1"/>
          </p:cNvSpPr>
          <p:nvPr/>
        </p:nvSpPr>
        <p:spPr bwMode="auto">
          <a:xfrm>
            <a:off x="2655887" y="4864100"/>
            <a:ext cx="1306513" cy="60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400"/>
              <a:t>Fuchs</a:t>
            </a:r>
          </a:p>
          <a:p>
            <a:pPr eaLnBrk="1" hangingPunct="1">
              <a:lnSpc>
                <a:spcPct val="80000"/>
              </a:lnSpc>
              <a:spcBef>
                <a:spcPct val="0"/>
              </a:spcBef>
              <a:buClrTx/>
              <a:buSzTx/>
              <a:buFontTx/>
              <a:buNone/>
            </a:pPr>
            <a:r>
              <a:rPr lang="en-US" altLang="en-US" sz="1400"/>
              <a:t>heterochromic</a:t>
            </a:r>
          </a:p>
          <a:p>
            <a:pPr eaLnBrk="1" hangingPunct="1">
              <a:lnSpc>
                <a:spcPct val="80000"/>
              </a:lnSpc>
              <a:spcBef>
                <a:spcPct val="0"/>
              </a:spcBef>
              <a:buClrTx/>
              <a:buSzTx/>
              <a:buFontTx/>
              <a:buNone/>
            </a:pPr>
            <a:r>
              <a:rPr lang="en-US" altLang="en-US" sz="1400"/>
              <a:t>iridocyclitis</a:t>
            </a:r>
          </a:p>
        </p:txBody>
      </p:sp>
      <p:sp>
        <p:nvSpPr>
          <p:cNvPr id="28698" name="Text Box 32">
            <a:extLst>
              <a:ext uri="{FF2B5EF4-FFF2-40B4-BE49-F238E27FC236}">
                <a16:creationId xmlns:a16="http://schemas.microsoft.com/office/drawing/2014/main" id="{B94E51E3-DA84-4D16-8CD8-BAFCABE0A634}"/>
              </a:ext>
            </a:extLst>
          </p:cNvPr>
          <p:cNvSpPr txBox="1">
            <a:spLocks noChangeArrowheads="1"/>
          </p:cNvSpPr>
          <p:nvPr/>
        </p:nvSpPr>
        <p:spPr bwMode="auto">
          <a:xfrm>
            <a:off x="5562600" y="3752850"/>
            <a:ext cx="9858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600" b="1"/>
              <a:t>Trauma-</a:t>
            </a:r>
          </a:p>
          <a:p>
            <a:pPr algn="ctr" eaLnBrk="1" hangingPunct="1">
              <a:lnSpc>
                <a:spcPct val="80000"/>
              </a:lnSpc>
              <a:spcBef>
                <a:spcPct val="0"/>
              </a:spcBef>
              <a:buClrTx/>
              <a:buSzTx/>
              <a:buFontTx/>
              <a:buNone/>
            </a:pPr>
            <a:r>
              <a:rPr lang="en-US" altLang="en-US" sz="1600" b="1"/>
              <a:t>Related</a:t>
            </a:r>
          </a:p>
        </p:txBody>
      </p:sp>
      <p:sp>
        <p:nvSpPr>
          <p:cNvPr id="28706" name="Text Box 40">
            <a:extLst>
              <a:ext uri="{FF2B5EF4-FFF2-40B4-BE49-F238E27FC236}">
                <a16:creationId xmlns:a16="http://schemas.microsoft.com/office/drawing/2014/main" id="{235F1DB6-13CA-4393-8A9D-22061A62B4E6}"/>
              </a:ext>
            </a:extLst>
          </p:cNvPr>
          <p:cNvSpPr txBox="1">
            <a:spLocks noChangeArrowheads="1"/>
          </p:cNvSpPr>
          <p:nvPr/>
        </p:nvSpPr>
        <p:spPr bwMode="auto">
          <a:xfrm>
            <a:off x="7928537" y="3752850"/>
            <a:ext cx="1164101"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600" b="1" dirty="0"/>
              <a:t>Schwartz</a:t>
            </a:r>
          </a:p>
          <a:p>
            <a:pPr algn="ctr" eaLnBrk="1" hangingPunct="1">
              <a:lnSpc>
                <a:spcPct val="80000"/>
              </a:lnSpc>
              <a:spcBef>
                <a:spcPct val="0"/>
              </a:spcBef>
              <a:buClrTx/>
              <a:buSzTx/>
              <a:buFontTx/>
              <a:buNone/>
            </a:pPr>
            <a:r>
              <a:rPr lang="en-US" altLang="en-US" sz="1600" b="1" dirty="0"/>
              <a:t>syndrome</a:t>
            </a:r>
          </a:p>
        </p:txBody>
      </p:sp>
      <p:sp>
        <p:nvSpPr>
          <p:cNvPr id="28707" name="Text Box 41">
            <a:extLst>
              <a:ext uri="{FF2B5EF4-FFF2-40B4-BE49-F238E27FC236}">
                <a16:creationId xmlns:a16="http://schemas.microsoft.com/office/drawing/2014/main" id="{A09FED45-262F-4161-AB39-710EA1D64C96}"/>
              </a:ext>
            </a:extLst>
          </p:cNvPr>
          <p:cNvSpPr txBox="1">
            <a:spLocks noChangeArrowheads="1"/>
          </p:cNvSpPr>
          <p:nvPr/>
        </p:nvSpPr>
        <p:spPr bwMode="auto">
          <a:xfrm>
            <a:off x="5830899" y="4314363"/>
            <a:ext cx="950901" cy="42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300"/>
              </a:lnSpc>
              <a:spcBef>
                <a:spcPct val="0"/>
              </a:spcBef>
              <a:buClrTx/>
              <a:buSzTx/>
              <a:buFontTx/>
              <a:buNone/>
            </a:pPr>
            <a:r>
              <a:rPr lang="en-US" altLang="en-US" sz="1400" dirty="0"/>
              <a:t>Angle</a:t>
            </a:r>
          </a:p>
          <a:p>
            <a:pPr eaLnBrk="1" hangingPunct="1">
              <a:lnSpc>
                <a:spcPts val="1300"/>
              </a:lnSpc>
              <a:spcBef>
                <a:spcPct val="0"/>
              </a:spcBef>
              <a:buClrTx/>
              <a:buSzTx/>
              <a:buFontTx/>
              <a:buNone/>
            </a:pPr>
            <a:r>
              <a:rPr lang="en-US" altLang="en-US" sz="1400" dirty="0"/>
              <a:t>recession</a:t>
            </a:r>
          </a:p>
        </p:txBody>
      </p:sp>
      <p:sp>
        <p:nvSpPr>
          <p:cNvPr id="28708" name="Text Box 42">
            <a:extLst>
              <a:ext uri="{FF2B5EF4-FFF2-40B4-BE49-F238E27FC236}">
                <a16:creationId xmlns:a16="http://schemas.microsoft.com/office/drawing/2014/main" id="{E0EBD1BB-9CD9-4BB7-A676-71CA1AF512F8}"/>
              </a:ext>
            </a:extLst>
          </p:cNvPr>
          <p:cNvSpPr txBox="1">
            <a:spLocks noChangeArrowheads="1"/>
          </p:cNvSpPr>
          <p:nvPr/>
        </p:nvSpPr>
        <p:spPr bwMode="auto">
          <a:xfrm>
            <a:off x="5851525" y="5105400"/>
            <a:ext cx="942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Hyphema</a:t>
            </a:r>
          </a:p>
        </p:txBody>
      </p:sp>
      <p:sp>
        <p:nvSpPr>
          <p:cNvPr id="28709" name="Line 43">
            <a:extLst>
              <a:ext uri="{FF2B5EF4-FFF2-40B4-BE49-F238E27FC236}">
                <a16:creationId xmlns:a16="http://schemas.microsoft.com/office/drawing/2014/main" id="{7200CFC7-C128-471D-9951-290F12BD00C8}"/>
              </a:ext>
            </a:extLst>
          </p:cNvPr>
          <p:cNvSpPr>
            <a:spLocks noChangeShapeType="1"/>
          </p:cNvSpPr>
          <p:nvPr/>
        </p:nvSpPr>
        <p:spPr bwMode="auto">
          <a:xfrm>
            <a:off x="5807075" y="52578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0" name="Line 44">
            <a:extLst>
              <a:ext uri="{FF2B5EF4-FFF2-40B4-BE49-F238E27FC236}">
                <a16:creationId xmlns:a16="http://schemas.microsoft.com/office/drawing/2014/main" id="{E2F990D5-591B-4DEC-9348-35FFD1CD9507}"/>
              </a:ext>
            </a:extLst>
          </p:cNvPr>
          <p:cNvSpPr>
            <a:spLocks noChangeShapeType="1"/>
          </p:cNvSpPr>
          <p:nvPr/>
        </p:nvSpPr>
        <p:spPr bwMode="auto">
          <a:xfrm>
            <a:off x="5807075" y="49530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1" name="Line 45">
            <a:extLst>
              <a:ext uri="{FF2B5EF4-FFF2-40B4-BE49-F238E27FC236}">
                <a16:creationId xmlns:a16="http://schemas.microsoft.com/office/drawing/2014/main" id="{3CC290EC-5727-49C4-967E-7E96EF4EAEC1}"/>
              </a:ext>
            </a:extLst>
          </p:cNvPr>
          <p:cNvSpPr>
            <a:spLocks noChangeShapeType="1"/>
          </p:cNvSpPr>
          <p:nvPr/>
        </p:nvSpPr>
        <p:spPr bwMode="auto">
          <a:xfrm>
            <a:off x="5807075" y="4522788"/>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2" name="Text Box 46">
            <a:extLst>
              <a:ext uri="{FF2B5EF4-FFF2-40B4-BE49-F238E27FC236}">
                <a16:creationId xmlns:a16="http://schemas.microsoft.com/office/drawing/2014/main" id="{3EC98D50-C4F0-4E3D-A722-752B5BC33EB8}"/>
              </a:ext>
            </a:extLst>
          </p:cNvPr>
          <p:cNvSpPr txBox="1">
            <a:spLocks noChangeArrowheads="1"/>
          </p:cNvSpPr>
          <p:nvPr/>
        </p:nvSpPr>
        <p:spPr bwMode="auto">
          <a:xfrm>
            <a:off x="5826539" y="4749800"/>
            <a:ext cx="1221809" cy="42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300"/>
              </a:lnSpc>
              <a:spcBef>
                <a:spcPct val="0"/>
              </a:spcBef>
              <a:buClrTx/>
              <a:buSzTx/>
              <a:buFontTx/>
              <a:buNone/>
            </a:pPr>
            <a:r>
              <a:rPr lang="en-US" altLang="en-US" sz="1400" dirty="0" err="1"/>
              <a:t>Cyclodialysis</a:t>
            </a:r>
            <a:endParaRPr lang="en-US" altLang="en-US" sz="1400" dirty="0"/>
          </a:p>
          <a:p>
            <a:pPr eaLnBrk="1" hangingPunct="1">
              <a:lnSpc>
                <a:spcPts val="1300"/>
              </a:lnSpc>
              <a:spcBef>
                <a:spcPct val="0"/>
              </a:spcBef>
              <a:buClrTx/>
              <a:buSzTx/>
              <a:buFontTx/>
              <a:buNone/>
            </a:pPr>
            <a:r>
              <a:rPr lang="en-US" altLang="en-US" sz="1400" dirty="0"/>
              <a:t>cleft</a:t>
            </a:r>
          </a:p>
        </p:txBody>
      </p:sp>
      <p:sp>
        <p:nvSpPr>
          <p:cNvPr id="28713" name="Line 47">
            <a:extLst>
              <a:ext uri="{FF2B5EF4-FFF2-40B4-BE49-F238E27FC236}">
                <a16:creationId xmlns:a16="http://schemas.microsoft.com/office/drawing/2014/main" id="{C7A87DAA-FB7D-42B3-A4DB-57DB55E512A3}"/>
              </a:ext>
            </a:extLst>
          </p:cNvPr>
          <p:cNvSpPr>
            <a:spLocks noChangeShapeType="1"/>
          </p:cNvSpPr>
          <p:nvPr/>
        </p:nvSpPr>
        <p:spPr bwMode="auto">
          <a:xfrm>
            <a:off x="5807075" y="4294188"/>
            <a:ext cx="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4" name="Text Box 48">
            <a:extLst>
              <a:ext uri="{FF2B5EF4-FFF2-40B4-BE49-F238E27FC236}">
                <a16:creationId xmlns:a16="http://schemas.microsoft.com/office/drawing/2014/main" id="{40ABBA30-892A-432E-9128-D211666F34E5}"/>
              </a:ext>
            </a:extLst>
          </p:cNvPr>
          <p:cNvSpPr txBox="1">
            <a:spLocks noChangeArrowheads="1"/>
          </p:cNvSpPr>
          <p:nvPr/>
        </p:nvSpPr>
        <p:spPr bwMode="auto">
          <a:xfrm>
            <a:off x="5838825" y="5715000"/>
            <a:ext cx="9731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Ghost cell</a:t>
            </a:r>
          </a:p>
        </p:txBody>
      </p:sp>
      <p:sp>
        <p:nvSpPr>
          <p:cNvPr id="28715" name="Line 49">
            <a:extLst>
              <a:ext uri="{FF2B5EF4-FFF2-40B4-BE49-F238E27FC236}">
                <a16:creationId xmlns:a16="http://schemas.microsoft.com/office/drawing/2014/main" id="{6CFFC1EF-46BB-4635-8B32-50A52C027AB8}"/>
              </a:ext>
            </a:extLst>
          </p:cNvPr>
          <p:cNvSpPr>
            <a:spLocks noChangeShapeType="1"/>
          </p:cNvSpPr>
          <p:nvPr/>
        </p:nvSpPr>
        <p:spPr bwMode="auto">
          <a:xfrm>
            <a:off x="5807075" y="58674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6" name="Line 50">
            <a:extLst>
              <a:ext uri="{FF2B5EF4-FFF2-40B4-BE49-F238E27FC236}">
                <a16:creationId xmlns:a16="http://schemas.microsoft.com/office/drawing/2014/main" id="{5D345DAB-F8DE-4300-BE73-ECBD9A1F6D02}"/>
              </a:ext>
            </a:extLst>
          </p:cNvPr>
          <p:cNvSpPr>
            <a:spLocks noChangeShapeType="1"/>
          </p:cNvSpPr>
          <p:nvPr/>
        </p:nvSpPr>
        <p:spPr bwMode="auto">
          <a:xfrm>
            <a:off x="5807075" y="5571986"/>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7" name="Line 51">
            <a:extLst>
              <a:ext uri="{FF2B5EF4-FFF2-40B4-BE49-F238E27FC236}">
                <a16:creationId xmlns:a16="http://schemas.microsoft.com/office/drawing/2014/main" id="{D01D98DE-C164-44A8-B07A-BD8FDDC31C95}"/>
              </a:ext>
            </a:extLst>
          </p:cNvPr>
          <p:cNvSpPr>
            <a:spLocks noChangeShapeType="1"/>
          </p:cNvSpPr>
          <p:nvPr/>
        </p:nvSpPr>
        <p:spPr bwMode="auto">
          <a:xfrm>
            <a:off x="5807075" y="52578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8" name="Text Box 52">
            <a:extLst>
              <a:ext uri="{FF2B5EF4-FFF2-40B4-BE49-F238E27FC236}">
                <a16:creationId xmlns:a16="http://schemas.microsoft.com/office/drawing/2014/main" id="{BF4C1F08-93BB-4B7F-BCD8-D6767808072F}"/>
              </a:ext>
            </a:extLst>
          </p:cNvPr>
          <p:cNvSpPr txBox="1">
            <a:spLocks noChangeArrowheads="1"/>
          </p:cNvSpPr>
          <p:nvPr/>
        </p:nvSpPr>
        <p:spPr bwMode="auto">
          <a:xfrm>
            <a:off x="5851525" y="5410200"/>
            <a:ext cx="9636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t>Hemolytic</a:t>
            </a:r>
          </a:p>
        </p:txBody>
      </p:sp>
      <p:sp>
        <p:nvSpPr>
          <p:cNvPr id="28719" name="Line 53">
            <a:extLst>
              <a:ext uri="{FF2B5EF4-FFF2-40B4-BE49-F238E27FC236}">
                <a16:creationId xmlns:a16="http://schemas.microsoft.com/office/drawing/2014/main" id="{19F5E52C-7477-41F6-8793-951C7E2058BD}"/>
              </a:ext>
            </a:extLst>
          </p:cNvPr>
          <p:cNvSpPr>
            <a:spLocks noChangeShapeType="1"/>
          </p:cNvSpPr>
          <p:nvPr/>
        </p:nvSpPr>
        <p:spPr bwMode="auto">
          <a:xfrm flipH="1">
            <a:off x="588963" y="2428875"/>
            <a:ext cx="6497637" cy="1228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0" name="Line 54">
            <a:extLst>
              <a:ext uri="{FF2B5EF4-FFF2-40B4-BE49-F238E27FC236}">
                <a16:creationId xmlns:a16="http://schemas.microsoft.com/office/drawing/2014/main" id="{4CD8163B-A460-4746-B0BB-D77C50A3230C}"/>
              </a:ext>
            </a:extLst>
          </p:cNvPr>
          <p:cNvSpPr>
            <a:spLocks noChangeShapeType="1"/>
          </p:cNvSpPr>
          <p:nvPr/>
        </p:nvSpPr>
        <p:spPr bwMode="auto">
          <a:xfrm flipH="1">
            <a:off x="1905000" y="2428875"/>
            <a:ext cx="5181591" cy="1228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2" name="Line 56">
            <a:extLst>
              <a:ext uri="{FF2B5EF4-FFF2-40B4-BE49-F238E27FC236}">
                <a16:creationId xmlns:a16="http://schemas.microsoft.com/office/drawing/2014/main" id="{98B122B6-D8EE-4A92-B91E-E59B843F0D30}"/>
              </a:ext>
            </a:extLst>
          </p:cNvPr>
          <p:cNvSpPr>
            <a:spLocks noChangeShapeType="1"/>
          </p:cNvSpPr>
          <p:nvPr/>
        </p:nvSpPr>
        <p:spPr bwMode="auto">
          <a:xfrm flipH="1">
            <a:off x="3494088" y="2428875"/>
            <a:ext cx="3592512" cy="1228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3" name="Line 57">
            <a:extLst>
              <a:ext uri="{FF2B5EF4-FFF2-40B4-BE49-F238E27FC236}">
                <a16:creationId xmlns:a16="http://schemas.microsoft.com/office/drawing/2014/main" id="{BA3E0A4A-AC8E-4333-940F-ED047534223B}"/>
              </a:ext>
            </a:extLst>
          </p:cNvPr>
          <p:cNvSpPr>
            <a:spLocks noChangeShapeType="1"/>
          </p:cNvSpPr>
          <p:nvPr/>
        </p:nvSpPr>
        <p:spPr bwMode="auto">
          <a:xfrm flipH="1">
            <a:off x="6084888" y="2428875"/>
            <a:ext cx="1001712" cy="1228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4" name="Line 58">
            <a:extLst>
              <a:ext uri="{FF2B5EF4-FFF2-40B4-BE49-F238E27FC236}">
                <a16:creationId xmlns:a16="http://schemas.microsoft.com/office/drawing/2014/main" id="{86D07353-181E-4879-940A-F4F9B468D5CD}"/>
              </a:ext>
            </a:extLst>
          </p:cNvPr>
          <p:cNvSpPr>
            <a:spLocks noChangeShapeType="1"/>
          </p:cNvSpPr>
          <p:nvPr/>
        </p:nvSpPr>
        <p:spPr bwMode="auto">
          <a:xfrm>
            <a:off x="7086596" y="2435801"/>
            <a:ext cx="152403" cy="122179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5" name="Line 59">
            <a:extLst>
              <a:ext uri="{FF2B5EF4-FFF2-40B4-BE49-F238E27FC236}">
                <a16:creationId xmlns:a16="http://schemas.microsoft.com/office/drawing/2014/main" id="{7C18BB74-DFEE-474F-8120-B45114477B44}"/>
              </a:ext>
            </a:extLst>
          </p:cNvPr>
          <p:cNvSpPr>
            <a:spLocks noChangeShapeType="1"/>
          </p:cNvSpPr>
          <p:nvPr/>
        </p:nvSpPr>
        <p:spPr bwMode="auto">
          <a:xfrm>
            <a:off x="7086600" y="2428875"/>
            <a:ext cx="1160463" cy="1228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6" name="Line 60">
            <a:extLst>
              <a:ext uri="{FF2B5EF4-FFF2-40B4-BE49-F238E27FC236}">
                <a16:creationId xmlns:a16="http://schemas.microsoft.com/office/drawing/2014/main" id="{FACC9785-F9BC-4380-B7CA-BC65920CC0A3}"/>
              </a:ext>
            </a:extLst>
          </p:cNvPr>
          <p:cNvSpPr>
            <a:spLocks noChangeShapeType="1"/>
          </p:cNvSpPr>
          <p:nvPr/>
        </p:nvSpPr>
        <p:spPr bwMode="auto">
          <a:xfrm flipH="1">
            <a:off x="4800600" y="2428875"/>
            <a:ext cx="2286000" cy="1228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 name="TextBox 60">
            <a:extLst>
              <a:ext uri="{FF2B5EF4-FFF2-40B4-BE49-F238E27FC236}">
                <a16:creationId xmlns:a16="http://schemas.microsoft.com/office/drawing/2014/main" id="{E488A6FF-123A-4EF6-871D-67F142DF534D}"/>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62" name="Text Box 3">
            <a:extLst>
              <a:ext uri="{FF2B5EF4-FFF2-40B4-BE49-F238E27FC236}">
                <a16:creationId xmlns:a16="http://schemas.microsoft.com/office/drawing/2014/main" id="{92F35FB3-7B0A-40D4-A4A8-604D2A53C608}"/>
              </a:ext>
            </a:extLst>
          </p:cNvPr>
          <p:cNvSpPr txBox="1">
            <a:spLocks noChangeArrowheads="1"/>
          </p:cNvSpPr>
          <p:nvPr/>
        </p:nvSpPr>
        <p:spPr bwMode="auto">
          <a:xfrm>
            <a:off x="3357121" y="838200"/>
            <a:ext cx="229800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3200" dirty="0"/>
              <a:t>↑ IOP OAG</a:t>
            </a:r>
          </a:p>
        </p:txBody>
      </p:sp>
      <p:sp>
        <p:nvSpPr>
          <p:cNvPr id="60" name="Line 53">
            <a:extLst>
              <a:ext uri="{FF2B5EF4-FFF2-40B4-BE49-F238E27FC236}">
                <a16:creationId xmlns:a16="http://schemas.microsoft.com/office/drawing/2014/main" id="{CF8A9D2C-E6E9-4973-83B0-D897679F1489}"/>
              </a:ext>
            </a:extLst>
          </p:cNvPr>
          <p:cNvSpPr>
            <a:spLocks noChangeShapeType="1"/>
          </p:cNvSpPr>
          <p:nvPr/>
        </p:nvSpPr>
        <p:spPr bwMode="auto">
          <a:xfrm flipH="1">
            <a:off x="1239832" y="2435801"/>
            <a:ext cx="5846765" cy="7598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Line 53">
            <a:extLst>
              <a:ext uri="{FF2B5EF4-FFF2-40B4-BE49-F238E27FC236}">
                <a16:creationId xmlns:a16="http://schemas.microsoft.com/office/drawing/2014/main" id="{2C8572AD-D421-4CB1-96A5-DFB695242A18}"/>
              </a:ext>
            </a:extLst>
          </p:cNvPr>
          <p:cNvSpPr>
            <a:spLocks noChangeShapeType="1"/>
          </p:cNvSpPr>
          <p:nvPr/>
        </p:nvSpPr>
        <p:spPr bwMode="auto">
          <a:xfrm flipH="1">
            <a:off x="630231" y="2455862"/>
            <a:ext cx="6456361" cy="2365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Text Box 40">
            <a:extLst>
              <a:ext uri="{FF2B5EF4-FFF2-40B4-BE49-F238E27FC236}">
                <a16:creationId xmlns:a16="http://schemas.microsoft.com/office/drawing/2014/main" id="{4AC190F0-09DE-4B5B-AC3A-9C263F8EF2CF}"/>
              </a:ext>
            </a:extLst>
          </p:cNvPr>
          <p:cNvSpPr txBox="1">
            <a:spLocks noChangeArrowheads="1"/>
          </p:cNvSpPr>
          <p:nvPr/>
        </p:nvSpPr>
        <p:spPr bwMode="auto">
          <a:xfrm>
            <a:off x="4114800" y="3753334"/>
            <a:ext cx="962025"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600" b="1"/>
              <a:t>Drug-</a:t>
            </a:r>
          </a:p>
          <a:p>
            <a:pPr algn="ctr" eaLnBrk="1" hangingPunct="1">
              <a:lnSpc>
                <a:spcPct val="80000"/>
              </a:lnSpc>
              <a:spcBef>
                <a:spcPct val="0"/>
              </a:spcBef>
              <a:buClrTx/>
              <a:buSzTx/>
              <a:buFontTx/>
              <a:buNone/>
            </a:pPr>
            <a:r>
              <a:rPr lang="en-US" altLang="en-US" sz="1600" b="1"/>
              <a:t>Induced</a:t>
            </a:r>
          </a:p>
        </p:txBody>
      </p:sp>
      <p:sp>
        <p:nvSpPr>
          <p:cNvPr id="65" name="Line 25">
            <a:extLst>
              <a:ext uri="{FF2B5EF4-FFF2-40B4-BE49-F238E27FC236}">
                <a16:creationId xmlns:a16="http://schemas.microsoft.com/office/drawing/2014/main" id="{DBFDF42B-CB89-4700-9428-24E1C731BDFB}"/>
              </a:ext>
            </a:extLst>
          </p:cNvPr>
          <p:cNvSpPr>
            <a:spLocks noChangeShapeType="1"/>
          </p:cNvSpPr>
          <p:nvPr/>
        </p:nvSpPr>
        <p:spPr bwMode="auto">
          <a:xfrm>
            <a:off x="4421187" y="4246081"/>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Line 26">
            <a:extLst>
              <a:ext uri="{FF2B5EF4-FFF2-40B4-BE49-F238E27FC236}">
                <a16:creationId xmlns:a16="http://schemas.microsoft.com/office/drawing/2014/main" id="{31415ED9-1BD5-4C05-A3FB-01B6F21E8ECE}"/>
              </a:ext>
            </a:extLst>
          </p:cNvPr>
          <p:cNvSpPr>
            <a:spLocks noChangeShapeType="1"/>
          </p:cNvSpPr>
          <p:nvPr/>
        </p:nvSpPr>
        <p:spPr bwMode="auto">
          <a:xfrm>
            <a:off x="4421187" y="5084281"/>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Line 27">
            <a:extLst>
              <a:ext uri="{FF2B5EF4-FFF2-40B4-BE49-F238E27FC236}">
                <a16:creationId xmlns:a16="http://schemas.microsoft.com/office/drawing/2014/main" id="{221444FF-17D3-4502-8EF8-4C1ED4FB27DB}"/>
              </a:ext>
            </a:extLst>
          </p:cNvPr>
          <p:cNvSpPr>
            <a:spLocks noChangeShapeType="1"/>
          </p:cNvSpPr>
          <p:nvPr/>
        </p:nvSpPr>
        <p:spPr bwMode="auto">
          <a:xfrm>
            <a:off x="4421187" y="4562375"/>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Text Box 30">
            <a:extLst>
              <a:ext uri="{FF2B5EF4-FFF2-40B4-BE49-F238E27FC236}">
                <a16:creationId xmlns:a16="http://schemas.microsoft.com/office/drawing/2014/main" id="{EC050E93-4A49-4ECE-9512-F0191821BAF5}"/>
              </a:ext>
            </a:extLst>
          </p:cNvPr>
          <p:cNvSpPr txBox="1">
            <a:spLocks noChangeArrowheads="1"/>
          </p:cNvSpPr>
          <p:nvPr/>
        </p:nvSpPr>
        <p:spPr bwMode="auto">
          <a:xfrm>
            <a:off x="4435889" y="4459712"/>
            <a:ext cx="841897" cy="26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400" dirty="0"/>
              <a:t>Steroids</a:t>
            </a:r>
          </a:p>
        </p:txBody>
      </p:sp>
      <p:sp>
        <p:nvSpPr>
          <p:cNvPr id="69" name="Text Box 31">
            <a:extLst>
              <a:ext uri="{FF2B5EF4-FFF2-40B4-BE49-F238E27FC236}">
                <a16:creationId xmlns:a16="http://schemas.microsoft.com/office/drawing/2014/main" id="{63EA52C6-2466-4AB4-B677-F8A522A47C13}"/>
              </a:ext>
            </a:extLst>
          </p:cNvPr>
          <p:cNvSpPr txBox="1">
            <a:spLocks noChangeArrowheads="1"/>
          </p:cNvSpPr>
          <p:nvPr/>
        </p:nvSpPr>
        <p:spPr bwMode="auto">
          <a:xfrm>
            <a:off x="4459287" y="4939406"/>
            <a:ext cx="990977" cy="26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400" dirty="0"/>
              <a:t>Mydriatics</a:t>
            </a:r>
          </a:p>
        </p:txBody>
      </p:sp>
      <p:sp>
        <p:nvSpPr>
          <p:cNvPr id="70" name="Text Box 28">
            <a:extLst>
              <a:ext uri="{FF2B5EF4-FFF2-40B4-BE49-F238E27FC236}">
                <a16:creationId xmlns:a16="http://schemas.microsoft.com/office/drawing/2014/main" id="{8BB6F829-20EE-4A72-BDFA-EF3B6E0904A5}"/>
              </a:ext>
            </a:extLst>
          </p:cNvPr>
          <p:cNvSpPr txBox="1">
            <a:spLocks noChangeArrowheads="1"/>
          </p:cNvSpPr>
          <p:nvPr/>
        </p:nvSpPr>
        <p:spPr bwMode="auto">
          <a:xfrm>
            <a:off x="7086600" y="3765550"/>
            <a:ext cx="5889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a:t>EVS</a:t>
            </a:r>
          </a:p>
        </p:txBody>
      </p:sp>
      <p:sp>
        <p:nvSpPr>
          <p:cNvPr id="71" name="Line 29">
            <a:extLst>
              <a:ext uri="{FF2B5EF4-FFF2-40B4-BE49-F238E27FC236}">
                <a16:creationId xmlns:a16="http://schemas.microsoft.com/office/drawing/2014/main" id="{48CDBE9B-F5A2-4CF9-AB1C-3FFC26F10569}"/>
              </a:ext>
            </a:extLst>
          </p:cNvPr>
          <p:cNvSpPr>
            <a:spLocks noChangeShapeType="1"/>
          </p:cNvSpPr>
          <p:nvPr/>
        </p:nvSpPr>
        <p:spPr bwMode="auto">
          <a:xfrm flipV="1">
            <a:off x="7086600" y="3810000"/>
            <a:ext cx="0" cy="2921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Text Box 33">
            <a:extLst>
              <a:ext uri="{FF2B5EF4-FFF2-40B4-BE49-F238E27FC236}">
                <a16:creationId xmlns:a16="http://schemas.microsoft.com/office/drawing/2014/main" id="{E1CF983C-9957-46BF-BD8B-FF11811195CC}"/>
              </a:ext>
            </a:extLst>
          </p:cNvPr>
          <p:cNvSpPr txBox="1">
            <a:spLocks noChangeArrowheads="1"/>
          </p:cNvSpPr>
          <p:nvPr/>
        </p:nvSpPr>
        <p:spPr bwMode="auto">
          <a:xfrm>
            <a:off x="7162800" y="4257675"/>
            <a:ext cx="5699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dirty="0"/>
              <a:t>AVM</a:t>
            </a:r>
          </a:p>
        </p:txBody>
      </p:sp>
      <p:sp>
        <p:nvSpPr>
          <p:cNvPr id="73" name="Text Box 34">
            <a:extLst>
              <a:ext uri="{FF2B5EF4-FFF2-40B4-BE49-F238E27FC236}">
                <a16:creationId xmlns:a16="http://schemas.microsoft.com/office/drawing/2014/main" id="{714E6CED-777E-4814-823B-7E757D576E58}"/>
              </a:ext>
            </a:extLst>
          </p:cNvPr>
          <p:cNvSpPr txBox="1">
            <a:spLocks noChangeArrowheads="1"/>
          </p:cNvSpPr>
          <p:nvPr/>
        </p:nvSpPr>
        <p:spPr bwMode="auto">
          <a:xfrm>
            <a:off x="7156450" y="4884028"/>
            <a:ext cx="1377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dirty="0"/>
              <a:t>SVC syndrome</a:t>
            </a:r>
          </a:p>
        </p:txBody>
      </p:sp>
      <p:sp>
        <p:nvSpPr>
          <p:cNvPr id="74" name="Line 35">
            <a:extLst>
              <a:ext uri="{FF2B5EF4-FFF2-40B4-BE49-F238E27FC236}">
                <a16:creationId xmlns:a16="http://schemas.microsoft.com/office/drawing/2014/main" id="{CE16DA08-8F83-470C-82D8-8986AEFE7190}"/>
              </a:ext>
            </a:extLst>
          </p:cNvPr>
          <p:cNvSpPr>
            <a:spLocks noChangeShapeType="1"/>
          </p:cNvSpPr>
          <p:nvPr/>
        </p:nvSpPr>
        <p:spPr bwMode="auto">
          <a:xfrm>
            <a:off x="7118350" y="4195762"/>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36">
            <a:extLst>
              <a:ext uri="{FF2B5EF4-FFF2-40B4-BE49-F238E27FC236}">
                <a16:creationId xmlns:a16="http://schemas.microsoft.com/office/drawing/2014/main" id="{E1A197B7-74AF-4240-8AE2-3088D6417232}"/>
              </a:ext>
            </a:extLst>
          </p:cNvPr>
          <p:cNvSpPr>
            <a:spLocks noChangeShapeType="1"/>
          </p:cNvSpPr>
          <p:nvPr/>
        </p:nvSpPr>
        <p:spPr bwMode="auto">
          <a:xfrm>
            <a:off x="7118350" y="5033962"/>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37">
            <a:extLst>
              <a:ext uri="{FF2B5EF4-FFF2-40B4-BE49-F238E27FC236}">
                <a16:creationId xmlns:a16="http://schemas.microsoft.com/office/drawing/2014/main" id="{94D9E1A7-D50B-4465-B7E2-CBA6ECA3A68E}"/>
              </a:ext>
            </a:extLst>
          </p:cNvPr>
          <p:cNvSpPr>
            <a:spLocks noChangeShapeType="1"/>
          </p:cNvSpPr>
          <p:nvPr/>
        </p:nvSpPr>
        <p:spPr bwMode="auto">
          <a:xfrm>
            <a:off x="7118350" y="4729162"/>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Line 38">
            <a:extLst>
              <a:ext uri="{FF2B5EF4-FFF2-40B4-BE49-F238E27FC236}">
                <a16:creationId xmlns:a16="http://schemas.microsoft.com/office/drawing/2014/main" id="{5E8EC0C5-F8CC-457C-BE2B-D717A93090A8}"/>
              </a:ext>
            </a:extLst>
          </p:cNvPr>
          <p:cNvSpPr>
            <a:spLocks noChangeShapeType="1"/>
          </p:cNvSpPr>
          <p:nvPr/>
        </p:nvSpPr>
        <p:spPr bwMode="auto">
          <a:xfrm>
            <a:off x="7118350" y="4424362"/>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Text Box 39">
            <a:extLst>
              <a:ext uri="{FF2B5EF4-FFF2-40B4-BE49-F238E27FC236}">
                <a16:creationId xmlns:a16="http://schemas.microsoft.com/office/drawing/2014/main" id="{9415C765-AB7E-490F-A163-E784E5861126}"/>
              </a:ext>
            </a:extLst>
          </p:cNvPr>
          <p:cNvSpPr txBox="1">
            <a:spLocks noChangeArrowheads="1"/>
          </p:cNvSpPr>
          <p:nvPr/>
        </p:nvSpPr>
        <p:spPr bwMode="auto">
          <a:xfrm>
            <a:off x="7162800" y="4521200"/>
            <a:ext cx="1059906" cy="42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300"/>
              </a:lnSpc>
              <a:spcBef>
                <a:spcPct val="0"/>
              </a:spcBef>
              <a:buClrTx/>
              <a:buSzTx/>
              <a:buFontTx/>
              <a:buNone/>
            </a:pPr>
            <a:r>
              <a:rPr lang="en-US" altLang="en-US" sz="1400" dirty="0"/>
              <a:t>Venous</a:t>
            </a:r>
          </a:p>
          <a:p>
            <a:pPr eaLnBrk="1" hangingPunct="1">
              <a:lnSpc>
                <a:spcPts val="1300"/>
              </a:lnSpc>
              <a:spcBef>
                <a:spcPct val="0"/>
              </a:spcBef>
              <a:buClrTx/>
              <a:buSzTx/>
              <a:buFontTx/>
              <a:buNone/>
            </a:pPr>
            <a:r>
              <a:rPr lang="en-US" altLang="en-US" sz="1400" dirty="0"/>
              <a:t>obstruction</a:t>
            </a:r>
          </a:p>
        </p:txBody>
      </p:sp>
      <p:sp>
        <p:nvSpPr>
          <p:cNvPr id="79" name="Text Box 61">
            <a:extLst>
              <a:ext uri="{FF2B5EF4-FFF2-40B4-BE49-F238E27FC236}">
                <a16:creationId xmlns:a16="http://schemas.microsoft.com/office/drawing/2014/main" id="{0BFC3B58-0761-41E4-8464-E36E9D4504FA}"/>
              </a:ext>
            </a:extLst>
          </p:cNvPr>
          <p:cNvSpPr txBox="1">
            <a:spLocks noChangeArrowheads="1"/>
          </p:cNvSpPr>
          <p:nvPr/>
        </p:nvSpPr>
        <p:spPr bwMode="auto">
          <a:xfrm>
            <a:off x="7162800" y="5175558"/>
            <a:ext cx="1012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C-C fistula</a:t>
            </a:r>
          </a:p>
        </p:txBody>
      </p:sp>
      <p:sp>
        <p:nvSpPr>
          <p:cNvPr id="80" name="Line 62">
            <a:extLst>
              <a:ext uri="{FF2B5EF4-FFF2-40B4-BE49-F238E27FC236}">
                <a16:creationId xmlns:a16="http://schemas.microsoft.com/office/drawing/2014/main" id="{A8B6BAC4-4E54-49DE-9176-3BC0C3BA25C5}"/>
              </a:ext>
            </a:extLst>
          </p:cNvPr>
          <p:cNvSpPr>
            <a:spLocks noChangeShapeType="1"/>
          </p:cNvSpPr>
          <p:nvPr/>
        </p:nvSpPr>
        <p:spPr bwMode="auto">
          <a:xfrm>
            <a:off x="7118350" y="4500562"/>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 name="Line 63">
            <a:extLst>
              <a:ext uri="{FF2B5EF4-FFF2-40B4-BE49-F238E27FC236}">
                <a16:creationId xmlns:a16="http://schemas.microsoft.com/office/drawing/2014/main" id="{D4A0C204-EECF-4734-9E5E-302F849ADE19}"/>
              </a:ext>
            </a:extLst>
          </p:cNvPr>
          <p:cNvSpPr>
            <a:spLocks noChangeShapeType="1"/>
          </p:cNvSpPr>
          <p:nvPr/>
        </p:nvSpPr>
        <p:spPr bwMode="auto">
          <a:xfrm>
            <a:off x="7118350" y="5338762"/>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23DBE71F-41D7-B05B-A10B-37239BF3AAED}"/>
              </a:ext>
            </a:extLst>
          </p:cNvPr>
          <p:cNvSpPr txBox="1"/>
          <p:nvPr/>
        </p:nvSpPr>
        <p:spPr>
          <a:xfrm>
            <a:off x="172589" y="5562600"/>
            <a:ext cx="5542411" cy="1015663"/>
          </a:xfrm>
          <a:prstGeom prst="rect">
            <a:avLst/>
          </a:prstGeom>
          <a:noFill/>
        </p:spPr>
        <p:txBody>
          <a:bodyPr wrap="square" rtlCol="0">
            <a:spAutoFit/>
          </a:bodyPr>
          <a:lstStyle/>
          <a:p>
            <a:r>
              <a:rPr lang="en-US" sz="2000" i="1" dirty="0">
                <a:ln w="0"/>
                <a:solidFill>
                  <a:srgbClr val="0000FF"/>
                </a:solidFill>
                <a:effectLst>
                  <a:outerShdw blurRad="38100" dist="19050" dir="2700000" algn="tl" rotWithShape="0">
                    <a:schemeClr val="dk1">
                      <a:alpha val="40000"/>
                    </a:schemeClr>
                  </a:outerShdw>
                </a:effectLst>
              </a:rPr>
              <a:t>It’s critical to note that POAG is a </a:t>
            </a:r>
            <a:r>
              <a:rPr lang="en-US" sz="2000" b="1" dirty="0">
                <a:ln w="0"/>
                <a:solidFill>
                  <a:srgbClr val="0000FF"/>
                </a:solidFill>
                <a:effectLst>
                  <a:outerShdw blurRad="38100" dist="19050" dir="2700000" algn="tl" rotWithShape="0">
                    <a:schemeClr val="dk1">
                      <a:alpha val="40000"/>
                    </a:schemeClr>
                  </a:outerShdw>
                </a:effectLst>
              </a:rPr>
              <a:t>diagnosis of exclusion</a:t>
            </a:r>
            <a:r>
              <a:rPr lang="en-US" sz="2000" i="1" dirty="0">
                <a:ln w="0"/>
                <a:solidFill>
                  <a:srgbClr val="0000FF"/>
                </a:solidFill>
                <a:effectLst>
                  <a:outerShdw blurRad="38100" dist="19050" dir="2700000" algn="tl" rotWithShape="0">
                    <a:schemeClr val="dk1">
                      <a:alpha val="40000"/>
                    </a:schemeClr>
                  </a:outerShdw>
                </a:effectLst>
              </a:rPr>
              <a:t>—it can only be made once secondary causes of OAG have been ruled out!</a:t>
            </a:r>
          </a:p>
        </p:txBody>
      </p:sp>
    </p:spTree>
    <p:extLst>
      <p:ext uri="{BB962C8B-B14F-4D97-AF65-F5344CB8AC3E}">
        <p14:creationId xmlns:p14="http://schemas.microsoft.com/office/powerpoint/2010/main" val="351834938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5">
            <a:extLst>
              <a:ext uri="{FF2B5EF4-FFF2-40B4-BE49-F238E27FC236}">
                <a16:creationId xmlns:a16="http://schemas.microsoft.com/office/drawing/2014/main" id="{4601E6B5-AB6C-406F-B756-EFA4597A4DAE}"/>
              </a:ext>
            </a:extLst>
          </p:cNvPr>
          <p:cNvSpPr txBox="1">
            <a:spLocks noChangeArrowheads="1"/>
          </p:cNvSpPr>
          <p:nvPr/>
        </p:nvSpPr>
        <p:spPr bwMode="auto">
          <a:xfrm>
            <a:off x="1600200" y="1905000"/>
            <a:ext cx="14239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a:solidFill>
                  <a:schemeClr val="bg1">
                    <a:lumMod val="75000"/>
                  </a:schemeClr>
                </a:solidFill>
              </a:rPr>
              <a:t>Primary</a:t>
            </a:r>
          </a:p>
        </p:txBody>
      </p:sp>
      <p:sp>
        <p:nvSpPr>
          <p:cNvPr id="28676" name="Line 6">
            <a:extLst>
              <a:ext uri="{FF2B5EF4-FFF2-40B4-BE49-F238E27FC236}">
                <a16:creationId xmlns:a16="http://schemas.microsoft.com/office/drawing/2014/main" id="{22559A49-1AFA-4B77-9CE7-5C45CF0083E1}"/>
              </a:ext>
            </a:extLst>
          </p:cNvPr>
          <p:cNvSpPr>
            <a:spLocks noChangeShapeType="1"/>
          </p:cNvSpPr>
          <p:nvPr/>
        </p:nvSpPr>
        <p:spPr bwMode="auto">
          <a:xfrm flipH="1">
            <a:off x="2286000" y="1447800"/>
            <a:ext cx="22098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7" name="Line 7">
            <a:extLst>
              <a:ext uri="{FF2B5EF4-FFF2-40B4-BE49-F238E27FC236}">
                <a16:creationId xmlns:a16="http://schemas.microsoft.com/office/drawing/2014/main" id="{B8C5E721-F672-43B9-913F-93B361517A28}"/>
              </a:ext>
            </a:extLst>
          </p:cNvPr>
          <p:cNvSpPr>
            <a:spLocks noChangeShapeType="1"/>
          </p:cNvSpPr>
          <p:nvPr/>
        </p:nvSpPr>
        <p:spPr bwMode="auto">
          <a:xfrm>
            <a:off x="4495800" y="1447800"/>
            <a:ext cx="2438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8" name="Text Box 5">
            <a:extLst>
              <a:ext uri="{FF2B5EF4-FFF2-40B4-BE49-F238E27FC236}">
                <a16:creationId xmlns:a16="http://schemas.microsoft.com/office/drawing/2014/main" id="{ACFC9125-8D76-426E-AEC7-55C6B476C58F}"/>
              </a:ext>
            </a:extLst>
          </p:cNvPr>
          <p:cNvSpPr txBox="1">
            <a:spLocks noChangeArrowheads="1"/>
          </p:cNvSpPr>
          <p:nvPr/>
        </p:nvSpPr>
        <p:spPr bwMode="auto">
          <a:xfrm>
            <a:off x="6019800" y="1905000"/>
            <a:ext cx="1905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a:t>Secondary</a:t>
            </a:r>
          </a:p>
        </p:txBody>
      </p:sp>
      <p:sp>
        <p:nvSpPr>
          <p:cNvPr id="28679" name="Text Box 8">
            <a:extLst>
              <a:ext uri="{FF2B5EF4-FFF2-40B4-BE49-F238E27FC236}">
                <a16:creationId xmlns:a16="http://schemas.microsoft.com/office/drawing/2014/main" id="{509475C3-BC8F-4629-B7A1-7C2174A54757}"/>
              </a:ext>
            </a:extLst>
          </p:cNvPr>
          <p:cNvSpPr txBox="1">
            <a:spLocks noChangeArrowheads="1"/>
          </p:cNvSpPr>
          <p:nvPr/>
        </p:nvSpPr>
        <p:spPr bwMode="auto">
          <a:xfrm>
            <a:off x="96837" y="2514600"/>
            <a:ext cx="5889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a:t>PXS</a:t>
            </a:r>
          </a:p>
        </p:txBody>
      </p:sp>
      <p:sp>
        <p:nvSpPr>
          <p:cNvPr id="28680" name="Text Box 9">
            <a:extLst>
              <a:ext uri="{FF2B5EF4-FFF2-40B4-BE49-F238E27FC236}">
                <a16:creationId xmlns:a16="http://schemas.microsoft.com/office/drawing/2014/main" id="{29324D5D-6FFF-4B53-973D-AFA2A2906A59}"/>
              </a:ext>
            </a:extLst>
          </p:cNvPr>
          <p:cNvSpPr txBox="1">
            <a:spLocks noChangeArrowheads="1"/>
          </p:cNvSpPr>
          <p:nvPr/>
        </p:nvSpPr>
        <p:spPr bwMode="auto">
          <a:xfrm>
            <a:off x="0" y="3048000"/>
            <a:ext cx="12906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dirty="0"/>
              <a:t>Pigmentary</a:t>
            </a:r>
          </a:p>
        </p:txBody>
      </p:sp>
      <p:sp>
        <p:nvSpPr>
          <p:cNvPr id="28681" name="Text Box 10">
            <a:extLst>
              <a:ext uri="{FF2B5EF4-FFF2-40B4-BE49-F238E27FC236}">
                <a16:creationId xmlns:a16="http://schemas.microsoft.com/office/drawing/2014/main" id="{EEA3D6E3-A7FC-4CBC-9990-444949DEB2CD}"/>
              </a:ext>
            </a:extLst>
          </p:cNvPr>
          <p:cNvSpPr txBox="1">
            <a:spLocks noChangeArrowheads="1"/>
          </p:cNvSpPr>
          <p:nvPr/>
        </p:nvSpPr>
        <p:spPr bwMode="auto">
          <a:xfrm>
            <a:off x="1031875" y="3773488"/>
            <a:ext cx="962025"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600" b="1"/>
              <a:t>Lens-</a:t>
            </a:r>
          </a:p>
          <a:p>
            <a:pPr algn="ctr" eaLnBrk="1" hangingPunct="1">
              <a:lnSpc>
                <a:spcPct val="80000"/>
              </a:lnSpc>
              <a:spcBef>
                <a:spcPct val="0"/>
              </a:spcBef>
              <a:buClrTx/>
              <a:buSzTx/>
              <a:buFontTx/>
              <a:buNone/>
            </a:pPr>
            <a:r>
              <a:rPr lang="en-US" altLang="en-US" sz="1600" b="1"/>
              <a:t>Induced</a:t>
            </a:r>
          </a:p>
        </p:txBody>
      </p:sp>
      <p:sp>
        <p:nvSpPr>
          <p:cNvPr id="28682" name="Text Box 11">
            <a:extLst>
              <a:ext uri="{FF2B5EF4-FFF2-40B4-BE49-F238E27FC236}">
                <a16:creationId xmlns:a16="http://schemas.microsoft.com/office/drawing/2014/main" id="{D235855D-F63D-4058-8545-4379740502AF}"/>
              </a:ext>
            </a:extLst>
          </p:cNvPr>
          <p:cNvSpPr txBox="1">
            <a:spLocks noChangeArrowheads="1"/>
          </p:cNvSpPr>
          <p:nvPr/>
        </p:nvSpPr>
        <p:spPr bwMode="auto">
          <a:xfrm>
            <a:off x="41275" y="3773488"/>
            <a:ext cx="962025"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600" b="1"/>
              <a:t>Tumor-</a:t>
            </a:r>
          </a:p>
          <a:p>
            <a:pPr algn="ctr" eaLnBrk="1" hangingPunct="1">
              <a:lnSpc>
                <a:spcPct val="80000"/>
              </a:lnSpc>
              <a:spcBef>
                <a:spcPct val="0"/>
              </a:spcBef>
              <a:buClrTx/>
              <a:buSzTx/>
              <a:buFontTx/>
              <a:buNone/>
            </a:pPr>
            <a:r>
              <a:rPr lang="en-US" altLang="en-US" sz="1600" b="1"/>
              <a:t>Induced</a:t>
            </a:r>
          </a:p>
        </p:txBody>
      </p:sp>
      <p:sp>
        <p:nvSpPr>
          <p:cNvPr id="28683" name="Text Box 12">
            <a:extLst>
              <a:ext uri="{FF2B5EF4-FFF2-40B4-BE49-F238E27FC236}">
                <a16:creationId xmlns:a16="http://schemas.microsoft.com/office/drawing/2014/main" id="{13A1C5D3-AF69-4609-8110-F09279BAC1E5}"/>
              </a:ext>
            </a:extLst>
          </p:cNvPr>
          <p:cNvSpPr txBox="1">
            <a:spLocks noChangeArrowheads="1"/>
          </p:cNvSpPr>
          <p:nvPr/>
        </p:nvSpPr>
        <p:spPr bwMode="auto">
          <a:xfrm>
            <a:off x="1181100" y="4419600"/>
            <a:ext cx="993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dirty="0" err="1"/>
              <a:t>Phacolytic</a:t>
            </a:r>
            <a:endParaRPr lang="en-US" altLang="en-US" sz="1400" dirty="0"/>
          </a:p>
        </p:txBody>
      </p:sp>
      <p:sp>
        <p:nvSpPr>
          <p:cNvPr id="28684" name="Text Box 13">
            <a:extLst>
              <a:ext uri="{FF2B5EF4-FFF2-40B4-BE49-F238E27FC236}">
                <a16:creationId xmlns:a16="http://schemas.microsoft.com/office/drawing/2014/main" id="{1A6B986A-BFD6-45D8-A31C-15E7DB4CD4F7}"/>
              </a:ext>
            </a:extLst>
          </p:cNvPr>
          <p:cNvSpPr txBox="1">
            <a:spLocks noChangeArrowheads="1"/>
          </p:cNvSpPr>
          <p:nvPr/>
        </p:nvSpPr>
        <p:spPr bwMode="auto">
          <a:xfrm>
            <a:off x="1155700" y="5029200"/>
            <a:ext cx="11890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Lens particle</a:t>
            </a:r>
          </a:p>
        </p:txBody>
      </p:sp>
      <p:sp>
        <p:nvSpPr>
          <p:cNvPr id="28685" name="Text Box 14">
            <a:extLst>
              <a:ext uri="{FF2B5EF4-FFF2-40B4-BE49-F238E27FC236}">
                <a16:creationId xmlns:a16="http://schemas.microsoft.com/office/drawing/2014/main" id="{F24DFFA4-EFCA-40D0-BB41-BCF82042B192}"/>
              </a:ext>
            </a:extLst>
          </p:cNvPr>
          <p:cNvSpPr txBox="1">
            <a:spLocks noChangeArrowheads="1"/>
          </p:cNvSpPr>
          <p:nvPr/>
        </p:nvSpPr>
        <p:spPr bwMode="auto">
          <a:xfrm>
            <a:off x="1162050" y="4724400"/>
            <a:ext cx="1397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Phacoantigenic</a:t>
            </a:r>
          </a:p>
        </p:txBody>
      </p:sp>
      <p:sp>
        <p:nvSpPr>
          <p:cNvPr id="28686" name="Line 15">
            <a:extLst>
              <a:ext uri="{FF2B5EF4-FFF2-40B4-BE49-F238E27FC236}">
                <a16:creationId xmlns:a16="http://schemas.microsoft.com/office/drawing/2014/main" id="{F59C406A-3208-4013-B24C-3B01324A1712}"/>
              </a:ext>
            </a:extLst>
          </p:cNvPr>
          <p:cNvSpPr>
            <a:spLocks noChangeShapeType="1"/>
          </p:cNvSpPr>
          <p:nvPr/>
        </p:nvSpPr>
        <p:spPr bwMode="auto">
          <a:xfrm>
            <a:off x="1149350" y="4338638"/>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7" name="Line 16">
            <a:extLst>
              <a:ext uri="{FF2B5EF4-FFF2-40B4-BE49-F238E27FC236}">
                <a16:creationId xmlns:a16="http://schemas.microsoft.com/office/drawing/2014/main" id="{FC581954-6625-45FF-9426-309D9DAC909F}"/>
              </a:ext>
            </a:extLst>
          </p:cNvPr>
          <p:cNvSpPr>
            <a:spLocks noChangeShapeType="1"/>
          </p:cNvSpPr>
          <p:nvPr/>
        </p:nvSpPr>
        <p:spPr bwMode="auto">
          <a:xfrm>
            <a:off x="1149350" y="5176838"/>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8" name="Line 17">
            <a:extLst>
              <a:ext uri="{FF2B5EF4-FFF2-40B4-BE49-F238E27FC236}">
                <a16:creationId xmlns:a16="http://schemas.microsoft.com/office/drawing/2014/main" id="{5815ABB5-AD09-4EE4-9887-1E9485999C7C}"/>
              </a:ext>
            </a:extLst>
          </p:cNvPr>
          <p:cNvSpPr>
            <a:spLocks noChangeShapeType="1"/>
          </p:cNvSpPr>
          <p:nvPr/>
        </p:nvSpPr>
        <p:spPr bwMode="auto">
          <a:xfrm>
            <a:off x="1149350" y="4872038"/>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9" name="Line 18">
            <a:extLst>
              <a:ext uri="{FF2B5EF4-FFF2-40B4-BE49-F238E27FC236}">
                <a16:creationId xmlns:a16="http://schemas.microsoft.com/office/drawing/2014/main" id="{0F285469-065E-4BE8-8103-58A1A9705875}"/>
              </a:ext>
            </a:extLst>
          </p:cNvPr>
          <p:cNvSpPr>
            <a:spLocks noChangeShapeType="1"/>
          </p:cNvSpPr>
          <p:nvPr/>
        </p:nvSpPr>
        <p:spPr bwMode="auto">
          <a:xfrm>
            <a:off x="1149350" y="4567238"/>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0" name="Text Box 24">
            <a:extLst>
              <a:ext uri="{FF2B5EF4-FFF2-40B4-BE49-F238E27FC236}">
                <a16:creationId xmlns:a16="http://schemas.microsoft.com/office/drawing/2014/main" id="{F8414AAB-6C1C-45A8-A103-BECECAD46B31}"/>
              </a:ext>
            </a:extLst>
          </p:cNvPr>
          <p:cNvSpPr txBox="1">
            <a:spLocks noChangeArrowheads="1"/>
          </p:cNvSpPr>
          <p:nvPr/>
        </p:nvSpPr>
        <p:spPr bwMode="auto">
          <a:xfrm>
            <a:off x="2208212" y="3773488"/>
            <a:ext cx="15192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600" b="1"/>
              <a:t>Inflammation-</a:t>
            </a:r>
          </a:p>
          <a:p>
            <a:pPr algn="ctr" eaLnBrk="1" hangingPunct="1">
              <a:lnSpc>
                <a:spcPct val="80000"/>
              </a:lnSpc>
              <a:spcBef>
                <a:spcPct val="0"/>
              </a:spcBef>
              <a:buClrTx/>
              <a:buSzTx/>
              <a:buFontTx/>
              <a:buNone/>
            </a:pPr>
            <a:r>
              <a:rPr lang="en-US" altLang="en-US" sz="1600" b="1"/>
              <a:t>Induced</a:t>
            </a:r>
          </a:p>
        </p:txBody>
      </p:sp>
      <p:sp>
        <p:nvSpPr>
          <p:cNvPr id="28691" name="Line 25">
            <a:extLst>
              <a:ext uri="{FF2B5EF4-FFF2-40B4-BE49-F238E27FC236}">
                <a16:creationId xmlns:a16="http://schemas.microsoft.com/office/drawing/2014/main" id="{D8BBD6DF-B332-4D56-9897-1DCF80F281F8}"/>
              </a:ext>
            </a:extLst>
          </p:cNvPr>
          <p:cNvSpPr>
            <a:spLocks noChangeShapeType="1"/>
          </p:cNvSpPr>
          <p:nvPr/>
        </p:nvSpPr>
        <p:spPr bwMode="auto">
          <a:xfrm>
            <a:off x="2624137" y="4338638"/>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2" name="Line 26">
            <a:extLst>
              <a:ext uri="{FF2B5EF4-FFF2-40B4-BE49-F238E27FC236}">
                <a16:creationId xmlns:a16="http://schemas.microsoft.com/office/drawing/2014/main" id="{23D5B897-CCB0-46E5-8640-3698ACE66C61}"/>
              </a:ext>
            </a:extLst>
          </p:cNvPr>
          <p:cNvSpPr>
            <a:spLocks noChangeShapeType="1"/>
          </p:cNvSpPr>
          <p:nvPr/>
        </p:nvSpPr>
        <p:spPr bwMode="auto">
          <a:xfrm>
            <a:off x="2624137" y="5176838"/>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3" name="Line 27">
            <a:extLst>
              <a:ext uri="{FF2B5EF4-FFF2-40B4-BE49-F238E27FC236}">
                <a16:creationId xmlns:a16="http://schemas.microsoft.com/office/drawing/2014/main" id="{92A831B0-C3D0-463A-8696-FA5E1B01658A}"/>
              </a:ext>
            </a:extLst>
          </p:cNvPr>
          <p:cNvSpPr>
            <a:spLocks noChangeShapeType="1"/>
          </p:cNvSpPr>
          <p:nvPr/>
        </p:nvSpPr>
        <p:spPr bwMode="auto">
          <a:xfrm>
            <a:off x="2624137" y="4567238"/>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6" name="Text Box 30">
            <a:extLst>
              <a:ext uri="{FF2B5EF4-FFF2-40B4-BE49-F238E27FC236}">
                <a16:creationId xmlns:a16="http://schemas.microsoft.com/office/drawing/2014/main" id="{FA8B4729-ABE4-45F9-AF94-170AD7F6891F}"/>
              </a:ext>
            </a:extLst>
          </p:cNvPr>
          <p:cNvSpPr txBox="1">
            <a:spLocks noChangeArrowheads="1"/>
          </p:cNvSpPr>
          <p:nvPr/>
        </p:nvSpPr>
        <p:spPr bwMode="auto">
          <a:xfrm>
            <a:off x="2647950" y="4348163"/>
            <a:ext cx="1160895" cy="43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400"/>
              <a:t>Posner-</a:t>
            </a:r>
          </a:p>
          <a:p>
            <a:pPr eaLnBrk="1" hangingPunct="1">
              <a:lnSpc>
                <a:spcPct val="80000"/>
              </a:lnSpc>
              <a:spcBef>
                <a:spcPct val="0"/>
              </a:spcBef>
              <a:buClrTx/>
              <a:buSzTx/>
              <a:buFontTx/>
              <a:buNone/>
            </a:pPr>
            <a:r>
              <a:rPr lang="en-US" altLang="en-US" sz="1400"/>
              <a:t>Schlossman</a:t>
            </a:r>
          </a:p>
        </p:txBody>
      </p:sp>
      <p:sp>
        <p:nvSpPr>
          <p:cNvPr id="28697" name="Text Box 31">
            <a:extLst>
              <a:ext uri="{FF2B5EF4-FFF2-40B4-BE49-F238E27FC236}">
                <a16:creationId xmlns:a16="http://schemas.microsoft.com/office/drawing/2014/main" id="{49E2D294-51F4-4F24-A8B7-02AC73D3018C}"/>
              </a:ext>
            </a:extLst>
          </p:cNvPr>
          <p:cNvSpPr txBox="1">
            <a:spLocks noChangeArrowheads="1"/>
          </p:cNvSpPr>
          <p:nvPr/>
        </p:nvSpPr>
        <p:spPr bwMode="auto">
          <a:xfrm>
            <a:off x="2655887" y="4864100"/>
            <a:ext cx="1306513" cy="60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400"/>
              <a:t>Fuchs</a:t>
            </a:r>
          </a:p>
          <a:p>
            <a:pPr eaLnBrk="1" hangingPunct="1">
              <a:lnSpc>
                <a:spcPct val="80000"/>
              </a:lnSpc>
              <a:spcBef>
                <a:spcPct val="0"/>
              </a:spcBef>
              <a:buClrTx/>
              <a:buSzTx/>
              <a:buFontTx/>
              <a:buNone/>
            </a:pPr>
            <a:r>
              <a:rPr lang="en-US" altLang="en-US" sz="1400"/>
              <a:t>heterochromic</a:t>
            </a:r>
          </a:p>
          <a:p>
            <a:pPr eaLnBrk="1" hangingPunct="1">
              <a:lnSpc>
                <a:spcPct val="80000"/>
              </a:lnSpc>
              <a:spcBef>
                <a:spcPct val="0"/>
              </a:spcBef>
              <a:buClrTx/>
              <a:buSzTx/>
              <a:buFontTx/>
              <a:buNone/>
            </a:pPr>
            <a:r>
              <a:rPr lang="en-US" altLang="en-US" sz="1400"/>
              <a:t>iridocyclitis</a:t>
            </a:r>
          </a:p>
        </p:txBody>
      </p:sp>
      <p:sp>
        <p:nvSpPr>
          <p:cNvPr id="28698" name="Text Box 32">
            <a:extLst>
              <a:ext uri="{FF2B5EF4-FFF2-40B4-BE49-F238E27FC236}">
                <a16:creationId xmlns:a16="http://schemas.microsoft.com/office/drawing/2014/main" id="{B94E51E3-DA84-4D16-8CD8-BAFCABE0A634}"/>
              </a:ext>
            </a:extLst>
          </p:cNvPr>
          <p:cNvSpPr txBox="1">
            <a:spLocks noChangeArrowheads="1"/>
          </p:cNvSpPr>
          <p:nvPr/>
        </p:nvSpPr>
        <p:spPr bwMode="auto">
          <a:xfrm>
            <a:off x="5562600" y="3752850"/>
            <a:ext cx="9858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600" b="1"/>
              <a:t>Trauma-</a:t>
            </a:r>
          </a:p>
          <a:p>
            <a:pPr algn="ctr" eaLnBrk="1" hangingPunct="1">
              <a:lnSpc>
                <a:spcPct val="80000"/>
              </a:lnSpc>
              <a:spcBef>
                <a:spcPct val="0"/>
              </a:spcBef>
              <a:buClrTx/>
              <a:buSzTx/>
              <a:buFontTx/>
              <a:buNone/>
            </a:pPr>
            <a:r>
              <a:rPr lang="en-US" altLang="en-US" sz="1600" b="1"/>
              <a:t>Related</a:t>
            </a:r>
          </a:p>
        </p:txBody>
      </p:sp>
      <p:sp>
        <p:nvSpPr>
          <p:cNvPr id="28706" name="Text Box 40">
            <a:extLst>
              <a:ext uri="{FF2B5EF4-FFF2-40B4-BE49-F238E27FC236}">
                <a16:creationId xmlns:a16="http://schemas.microsoft.com/office/drawing/2014/main" id="{235F1DB6-13CA-4393-8A9D-22061A62B4E6}"/>
              </a:ext>
            </a:extLst>
          </p:cNvPr>
          <p:cNvSpPr txBox="1">
            <a:spLocks noChangeArrowheads="1"/>
          </p:cNvSpPr>
          <p:nvPr/>
        </p:nvSpPr>
        <p:spPr bwMode="auto">
          <a:xfrm>
            <a:off x="7928537" y="3752850"/>
            <a:ext cx="1164101"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600" b="1" dirty="0"/>
              <a:t>Schwartz</a:t>
            </a:r>
          </a:p>
          <a:p>
            <a:pPr algn="ctr" eaLnBrk="1" hangingPunct="1">
              <a:lnSpc>
                <a:spcPct val="80000"/>
              </a:lnSpc>
              <a:spcBef>
                <a:spcPct val="0"/>
              </a:spcBef>
              <a:buClrTx/>
              <a:buSzTx/>
              <a:buFontTx/>
              <a:buNone/>
            </a:pPr>
            <a:r>
              <a:rPr lang="en-US" altLang="en-US" sz="1600" b="1" dirty="0"/>
              <a:t>syndrome</a:t>
            </a:r>
          </a:p>
        </p:txBody>
      </p:sp>
      <p:sp>
        <p:nvSpPr>
          <p:cNvPr id="28707" name="Text Box 41">
            <a:extLst>
              <a:ext uri="{FF2B5EF4-FFF2-40B4-BE49-F238E27FC236}">
                <a16:creationId xmlns:a16="http://schemas.microsoft.com/office/drawing/2014/main" id="{A09FED45-262F-4161-AB39-710EA1D64C96}"/>
              </a:ext>
            </a:extLst>
          </p:cNvPr>
          <p:cNvSpPr txBox="1">
            <a:spLocks noChangeArrowheads="1"/>
          </p:cNvSpPr>
          <p:nvPr/>
        </p:nvSpPr>
        <p:spPr bwMode="auto">
          <a:xfrm>
            <a:off x="5830899" y="4314363"/>
            <a:ext cx="950901" cy="42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300"/>
              </a:lnSpc>
              <a:spcBef>
                <a:spcPct val="0"/>
              </a:spcBef>
              <a:buClrTx/>
              <a:buSzTx/>
              <a:buFontTx/>
              <a:buNone/>
            </a:pPr>
            <a:r>
              <a:rPr lang="en-US" altLang="en-US" sz="1400" dirty="0"/>
              <a:t>Angle</a:t>
            </a:r>
          </a:p>
          <a:p>
            <a:pPr eaLnBrk="1" hangingPunct="1">
              <a:lnSpc>
                <a:spcPts val="1300"/>
              </a:lnSpc>
              <a:spcBef>
                <a:spcPct val="0"/>
              </a:spcBef>
              <a:buClrTx/>
              <a:buSzTx/>
              <a:buFontTx/>
              <a:buNone/>
            </a:pPr>
            <a:r>
              <a:rPr lang="en-US" altLang="en-US" sz="1400" dirty="0"/>
              <a:t>recession</a:t>
            </a:r>
          </a:p>
        </p:txBody>
      </p:sp>
      <p:sp>
        <p:nvSpPr>
          <p:cNvPr id="28708" name="Text Box 42">
            <a:extLst>
              <a:ext uri="{FF2B5EF4-FFF2-40B4-BE49-F238E27FC236}">
                <a16:creationId xmlns:a16="http://schemas.microsoft.com/office/drawing/2014/main" id="{E0EBD1BB-9CD9-4BB7-A676-71CA1AF512F8}"/>
              </a:ext>
            </a:extLst>
          </p:cNvPr>
          <p:cNvSpPr txBox="1">
            <a:spLocks noChangeArrowheads="1"/>
          </p:cNvSpPr>
          <p:nvPr/>
        </p:nvSpPr>
        <p:spPr bwMode="auto">
          <a:xfrm>
            <a:off x="5851525" y="5105400"/>
            <a:ext cx="942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Hyphema</a:t>
            </a:r>
          </a:p>
        </p:txBody>
      </p:sp>
      <p:sp>
        <p:nvSpPr>
          <p:cNvPr id="28709" name="Line 43">
            <a:extLst>
              <a:ext uri="{FF2B5EF4-FFF2-40B4-BE49-F238E27FC236}">
                <a16:creationId xmlns:a16="http://schemas.microsoft.com/office/drawing/2014/main" id="{7200CFC7-C128-471D-9951-290F12BD00C8}"/>
              </a:ext>
            </a:extLst>
          </p:cNvPr>
          <p:cNvSpPr>
            <a:spLocks noChangeShapeType="1"/>
          </p:cNvSpPr>
          <p:nvPr/>
        </p:nvSpPr>
        <p:spPr bwMode="auto">
          <a:xfrm>
            <a:off x="5807075" y="52578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0" name="Line 44">
            <a:extLst>
              <a:ext uri="{FF2B5EF4-FFF2-40B4-BE49-F238E27FC236}">
                <a16:creationId xmlns:a16="http://schemas.microsoft.com/office/drawing/2014/main" id="{E2F990D5-591B-4DEC-9348-35FFD1CD9507}"/>
              </a:ext>
            </a:extLst>
          </p:cNvPr>
          <p:cNvSpPr>
            <a:spLocks noChangeShapeType="1"/>
          </p:cNvSpPr>
          <p:nvPr/>
        </p:nvSpPr>
        <p:spPr bwMode="auto">
          <a:xfrm>
            <a:off x="5807075" y="49530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1" name="Line 45">
            <a:extLst>
              <a:ext uri="{FF2B5EF4-FFF2-40B4-BE49-F238E27FC236}">
                <a16:creationId xmlns:a16="http://schemas.microsoft.com/office/drawing/2014/main" id="{3CC290EC-5727-49C4-967E-7E96EF4EAEC1}"/>
              </a:ext>
            </a:extLst>
          </p:cNvPr>
          <p:cNvSpPr>
            <a:spLocks noChangeShapeType="1"/>
          </p:cNvSpPr>
          <p:nvPr/>
        </p:nvSpPr>
        <p:spPr bwMode="auto">
          <a:xfrm>
            <a:off x="5807075" y="4522788"/>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2" name="Text Box 46">
            <a:extLst>
              <a:ext uri="{FF2B5EF4-FFF2-40B4-BE49-F238E27FC236}">
                <a16:creationId xmlns:a16="http://schemas.microsoft.com/office/drawing/2014/main" id="{3EC98D50-C4F0-4E3D-A722-752B5BC33EB8}"/>
              </a:ext>
            </a:extLst>
          </p:cNvPr>
          <p:cNvSpPr txBox="1">
            <a:spLocks noChangeArrowheads="1"/>
          </p:cNvSpPr>
          <p:nvPr/>
        </p:nvSpPr>
        <p:spPr bwMode="auto">
          <a:xfrm>
            <a:off x="5826539" y="4749800"/>
            <a:ext cx="1221809" cy="42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300"/>
              </a:lnSpc>
              <a:spcBef>
                <a:spcPct val="0"/>
              </a:spcBef>
              <a:buClrTx/>
              <a:buSzTx/>
              <a:buFontTx/>
              <a:buNone/>
            </a:pPr>
            <a:r>
              <a:rPr lang="en-US" altLang="en-US" sz="1400" dirty="0" err="1"/>
              <a:t>Cyclodialysis</a:t>
            </a:r>
            <a:endParaRPr lang="en-US" altLang="en-US" sz="1400" dirty="0"/>
          </a:p>
          <a:p>
            <a:pPr eaLnBrk="1" hangingPunct="1">
              <a:lnSpc>
                <a:spcPts val="1300"/>
              </a:lnSpc>
              <a:spcBef>
                <a:spcPct val="0"/>
              </a:spcBef>
              <a:buClrTx/>
              <a:buSzTx/>
              <a:buFontTx/>
              <a:buNone/>
            </a:pPr>
            <a:r>
              <a:rPr lang="en-US" altLang="en-US" sz="1400" dirty="0"/>
              <a:t>cleft</a:t>
            </a:r>
          </a:p>
        </p:txBody>
      </p:sp>
      <p:sp>
        <p:nvSpPr>
          <p:cNvPr id="28713" name="Line 47">
            <a:extLst>
              <a:ext uri="{FF2B5EF4-FFF2-40B4-BE49-F238E27FC236}">
                <a16:creationId xmlns:a16="http://schemas.microsoft.com/office/drawing/2014/main" id="{C7A87DAA-FB7D-42B3-A4DB-57DB55E512A3}"/>
              </a:ext>
            </a:extLst>
          </p:cNvPr>
          <p:cNvSpPr>
            <a:spLocks noChangeShapeType="1"/>
          </p:cNvSpPr>
          <p:nvPr/>
        </p:nvSpPr>
        <p:spPr bwMode="auto">
          <a:xfrm>
            <a:off x="5807075" y="4294188"/>
            <a:ext cx="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4" name="Text Box 48">
            <a:extLst>
              <a:ext uri="{FF2B5EF4-FFF2-40B4-BE49-F238E27FC236}">
                <a16:creationId xmlns:a16="http://schemas.microsoft.com/office/drawing/2014/main" id="{40ABBA30-892A-432E-9128-D211666F34E5}"/>
              </a:ext>
            </a:extLst>
          </p:cNvPr>
          <p:cNvSpPr txBox="1">
            <a:spLocks noChangeArrowheads="1"/>
          </p:cNvSpPr>
          <p:nvPr/>
        </p:nvSpPr>
        <p:spPr bwMode="auto">
          <a:xfrm>
            <a:off x="5838825" y="5715000"/>
            <a:ext cx="9731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Ghost cell</a:t>
            </a:r>
          </a:p>
        </p:txBody>
      </p:sp>
      <p:sp>
        <p:nvSpPr>
          <p:cNvPr id="28715" name="Line 49">
            <a:extLst>
              <a:ext uri="{FF2B5EF4-FFF2-40B4-BE49-F238E27FC236}">
                <a16:creationId xmlns:a16="http://schemas.microsoft.com/office/drawing/2014/main" id="{6CFFC1EF-46BB-4635-8B32-50A52C027AB8}"/>
              </a:ext>
            </a:extLst>
          </p:cNvPr>
          <p:cNvSpPr>
            <a:spLocks noChangeShapeType="1"/>
          </p:cNvSpPr>
          <p:nvPr/>
        </p:nvSpPr>
        <p:spPr bwMode="auto">
          <a:xfrm>
            <a:off x="5807075" y="58674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6" name="Line 50">
            <a:extLst>
              <a:ext uri="{FF2B5EF4-FFF2-40B4-BE49-F238E27FC236}">
                <a16:creationId xmlns:a16="http://schemas.microsoft.com/office/drawing/2014/main" id="{5D345DAB-F8DE-4300-BE73-ECBD9A1F6D02}"/>
              </a:ext>
            </a:extLst>
          </p:cNvPr>
          <p:cNvSpPr>
            <a:spLocks noChangeShapeType="1"/>
          </p:cNvSpPr>
          <p:nvPr/>
        </p:nvSpPr>
        <p:spPr bwMode="auto">
          <a:xfrm>
            <a:off x="5807075" y="5571986"/>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7" name="Line 51">
            <a:extLst>
              <a:ext uri="{FF2B5EF4-FFF2-40B4-BE49-F238E27FC236}">
                <a16:creationId xmlns:a16="http://schemas.microsoft.com/office/drawing/2014/main" id="{D01D98DE-C164-44A8-B07A-BD8FDDC31C95}"/>
              </a:ext>
            </a:extLst>
          </p:cNvPr>
          <p:cNvSpPr>
            <a:spLocks noChangeShapeType="1"/>
          </p:cNvSpPr>
          <p:nvPr/>
        </p:nvSpPr>
        <p:spPr bwMode="auto">
          <a:xfrm>
            <a:off x="5807075" y="52578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8" name="Text Box 52">
            <a:extLst>
              <a:ext uri="{FF2B5EF4-FFF2-40B4-BE49-F238E27FC236}">
                <a16:creationId xmlns:a16="http://schemas.microsoft.com/office/drawing/2014/main" id="{BF4C1F08-93BB-4B7F-BCD8-D6767808072F}"/>
              </a:ext>
            </a:extLst>
          </p:cNvPr>
          <p:cNvSpPr txBox="1">
            <a:spLocks noChangeArrowheads="1"/>
          </p:cNvSpPr>
          <p:nvPr/>
        </p:nvSpPr>
        <p:spPr bwMode="auto">
          <a:xfrm>
            <a:off x="5851525" y="5410200"/>
            <a:ext cx="9636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t>Hemolytic</a:t>
            </a:r>
          </a:p>
        </p:txBody>
      </p:sp>
      <p:sp>
        <p:nvSpPr>
          <p:cNvPr id="28719" name="Line 53">
            <a:extLst>
              <a:ext uri="{FF2B5EF4-FFF2-40B4-BE49-F238E27FC236}">
                <a16:creationId xmlns:a16="http://schemas.microsoft.com/office/drawing/2014/main" id="{19F5E52C-7477-41F6-8793-951C7E2058BD}"/>
              </a:ext>
            </a:extLst>
          </p:cNvPr>
          <p:cNvSpPr>
            <a:spLocks noChangeShapeType="1"/>
          </p:cNvSpPr>
          <p:nvPr/>
        </p:nvSpPr>
        <p:spPr bwMode="auto">
          <a:xfrm flipH="1">
            <a:off x="588963" y="2428875"/>
            <a:ext cx="6497637" cy="1228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0" name="Line 54">
            <a:extLst>
              <a:ext uri="{FF2B5EF4-FFF2-40B4-BE49-F238E27FC236}">
                <a16:creationId xmlns:a16="http://schemas.microsoft.com/office/drawing/2014/main" id="{4CD8163B-A460-4746-B0BB-D77C50A3230C}"/>
              </a:ext>
            </a:extLst>
          </p:cNvPr>
          <p:cNvSpPr>
            <a:spLocks noChangeShapeType="1"/>
          </p:cNvSpPr>
          <p:nvPr/>
        </p:nvSpPr>
        <p:spPr bwMode="auto">
          <a:xfrm flipH="1">
            <a:off x="1905000" y="2428875"/>
            <a:ext cx="5181591" cy="1228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2" name="Line 56">
            <a:extLst>
              <a:ext uri="{FF2B5EF4-FFF2-40B4-BE49-F238E27FC236}">
                <a16:creationId xmlns:a16="http://schemas.microsoft.com/office/drawing/2014/main" id="{98B122B6-D8EE-4A92-B91E-E59B843F0D30}"/>
              </a:ext>
            </a:extLst>
          </p:cNvPr>
          <p:cNvSpPr>
            <a:spLocks noChangeShapeType="1"/>
          </p:cNvSpPr>
          <p:nvPr/>
        </p:nvSpPr>
        <p:spPr bwMode="auto">
          <a:xfrm flipH="1">
            <a:off x="3494088" y="2428875"/>
            <a:ext cx="3592512" cy="1228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3" name="Line 57">
            <a:extLst>
              <a:ext uri="{FF2B5EF4-FFF2-40B4-BE49-F238E27FC236}">
                <a16:creationId xmlns:a16="http://schemas.microsoft.com/office/drawing/2014/main" id="{BA3E0A4A-AC8E-4333-940F-ED047534223B}"/>
              </a:ext>
            </a:extLst>
          </p:cNvPr>
          <p:cNvSpPr>
            <a:spLocks noChangeShapeType="1"/>
          </p:cNvSpPr>
          <p:nvPr/>
        </p:nvSpPr>
        <p:spPr bwMode="auto">
          <a:xfrm flipH="1">
            <a:off x="6084888" y="2428875"/>
            <a:ext cx="1001712" cy="1228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4" name="Line 58">
            <a:extLst>
              <a:ext uri="{FF2B5EF4-FFF2-40B4-BE49-F238E27FC236}">
                <a16:creationId xmlns:a16="http://schemas.microsoft.com/office/drawing/2014/main" id="{86D07353-181E-4879-940A-F4F9B468D5CD}"/>
              </a:ext>
            </a:extLst>
          </p:cNvPr>
          <p:cNvSpPr>
            <a:spLocks noChangeShapeType="1"/>
          </p:cNvSpPr>
          <p:nvPr/>
        </p:nvSpPr>
        <p:spPr bwMode="auto">
          <a:xfrm>
            <a:off x="7086596" y="2435801"/>
            <a:ext cx="152403" cy="122179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5" name="Line 59">
            <a:extLst>
              <a:ext uri="{FF2B5EF4-FFF2-40B4-BE49-F238E27FC236}">
                <a16:creationId xmlns:a16="http://schemas.microsoft.com/office/drawing/2014/main" id="{7C18BB74-DFEE-474F-8120-B45114477B44}"/>
              </a:ext>
            </a:extLst>
          </p:cNvPr>
          <p:cNvSpPr>
            <a:spLocks noChangeShapeType="1"/>
          </p:cNvSpPr>
          <p:nvPr/>
        </p:nvSpPr>
        <p:spPr bwMode="auto">
          <a:xfrm>
            <a:off x="7086600" y="2428875"/>
            <a:ext cx="1160463" cy="1228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6" name="Line 60">
            <a:extLst>
              <a:ext uri="{FF2B5EF4-FFF2-40B4-BE49-F238E27FC236}">
                <a16:creationId xmlns:a16="http://schemas.microsoft.com/office/drawing/2014/main" id="{FACC9785-F9BC-4380-B7CA-BC65920CC0A3}"/>
              </a:ext>
            </a:extLst>
          </p:cNvPr>
          <p:cNvSpPr>
            <a:spLocks noChangeShapeType="1"/>
          </p:cNvSpPr>
          <p:nvPr/>
        </p:nvSpPr>
        <p:spPr bwMode="auto">
          <a:xfrm flipH="1">
            <a:off x="4800600" y="2428875"/>
            <a:ext cx="2286000" cy="1228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 name="TextBox 60">
            <a:extLst>
              <a:ext uri="{FF2B5EF4-FFF2-40B4-BE49-F238E27FC236}">
                <a16:creationId xmlns:a16="http://schemas.microsoft.com/office/drawing/2014/main" id="{E488A6FF-123A-4EF6-871D-67F142DF534D}"/>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62" name="Text Box 3">
            <a:extLst>
              <a:ext uri="{FF2B5EF4-FFF2-40B4-BE49-F238E27FC236}">
                <a16:creationId xmlns:a16="http://schemas.microsoft.com/office/drawing/2014/main" id="{92F35FB3-7B0A-40D4-A4A8-604D2A53C608}"/>
              </a:ext>
            </a:extLst>
          </p:cNvPr>
          <p:cNvSpPr txBox="1">
            <a:spLocks noChangeArrowheads="1"/>
          </p:cNvSpPr>
          <p:nvPr/>
        </p:nvSpPr>
        <p:spPr bwMode="auto">
          <a:xfrm>
            <a:off x="3357121" y="838200"/>
            <a:ext cx="229800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3200" dirty="0"/>
              <a:t>↑ IOP OAG</a:t>
            </a:r>
          </a:p>
        </p:txBody>
      </p:sp>
      <p:sp>
        <p:nvSpPr>
          <p:cNvPr id="60" name="Line 53">
            <a:extLst>
              <a:ext uri="{FF2B5EF4-FFF2-40B4-BE49-F238E27FC236}">
                <a16:creationId xmlns:a16="http://schemas.microsoft.com/office/drawing/2014/main" id="{CF8A9D2C-E6E9-4973-83B0-D897679F1489}"/>
              </a:ext>
            </a:extLst>
          </p:cNvPr>
          <p:cNvSpPr>
            <a:spLocks noChangeShapeType="1"/>
          </p:cNvSpPr>
          <p:nvPr/>
        </p:nvSpPr>
        <p:spPr bwMode="auto">
          <a:xfrm flipH="1">
            <a:off x="1239832" y="2435801"/>
            <a:ext cx="5846765" cy="7598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Line 53">
            <a:extLst>
              <a:ext uri="{FF2B5EF4-FFF2-40B4-BE49-F238E27FC236}">
                <a16:creationId xmlns:a16="http://schemas.microsoft.com/office/drawing/2014/main" id="{2C8572AD-D421-4CB1-96A5-DFB695242A18}"/>
              </a:ext>
            </a:extLst>
          </p:cNvPr>
          <p:cNvSpPr>
            <a:spLocks noChangeShapeType="1"/>
          </p:cNvSpPr>
          <p:nvPr/>
        </p:nvSpPr>
        <p:spPr bwMode="auto">
          <a:xfrm flipH="1">
            <a:off x="630231" y="2455862"/>
            <a:ext cx="6456361" cy="2365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Text Box 40">
            <a:extLst>
              <a:ext uri="{FF2B5EF4-FFF2-40B4-BE49-F238E27FC236}">
                <a16:creationId xmlns:a16="http://schemas.microsoft.com/office/drawing/2014/main" id="{4AC190F0-09DE-4B5B-AC3A-9C263F8EF2CF}"/>
              </a:ext>
            </a:extLst>
          </p:cNvPr>
          <p:cNvSpPr txBox="1">
            <a:spLocks noChangeArrowheads="1"/>
          </p:cNvSpPr>
          <p:nvPr/>
        </p:nvSpPr>
        <p:spPr bwMode="auto">
          <a:xfrm>
            <a:off x="4114800" y="3753334"/>
            <a:ext cx="962025"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600" b="1"/>
              <a:t>Drug-</a:t>
            </a:r>
          </a:p>
          <a:p>
            <a:pPr algn="ctr" eaLnBrk="1" hangingPunct="1">
              <a:lnSpc>
                <a:spcPct val="80000"/>
              </a:lnSpc>
              <a:spcBef>
                <a:spcPct val="0"/>
              </a:spcBef>
              <a:buClrTx/>
              <a:buSzTx/>
              <a:buFontTx/>
              <a:buNone/>
            </a:pPr>
            <a:r>
              <a:rPr lang="en-US" altLang="en-US" sz="1600" b="1"/>
              <a:t>Induced</a:t>
            </a:r>
          </a:p>
        </p:txBody>
      </p:sp>
      <p:sp>
        <p:nvSpPr>
          <p:cNvPr id="65" name="Line 25">
            <a:extLst>
              <a:ext uri="{FF2B5EF4-FFF2-40B4-BE49-F238E27FC236}">
                <a16:creationId xmlns:a16="http://schemas.microsoft.com/office/drawing/2014/main" id="{DBFDF42B-CB89-4700-9428-24E1C731BDFB}"/>
              </a:ext>
            </a:extLst>
          </p:cNvPr>
          <p:cNvSpPr>
            <a:spLocks noChangeShapeType="1"/>
          </p:cNvSpPr>
          <p:nvPr/>
        </p:nvSpPr>
        <p:spPr bwMode="auto">
          <a:xfrm>
            <a:off x="4421187" y="4246081"/>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Line 26">
            <a:extLst>
              <a:ext uri="{FF2B5EF4-FFF2-40B4-BE49-F238E27FC236}">
                <a16:creationId xmlns:a16="http://schemas.microsoft.com/office/drawing/2014/main" id="{31415ED9-1BD5-4C05-A3FB-01B6F21E8ECE}"/>
              </a:ext>
            </a:extLst>
          </p:cNvPr>
          <p:cNvSpPr>
            <a:spLocks noChangeShapeType="1"/>
          </p:cNvSpPr>
          <p:nvPr/>
        </p:nvSpPr>
        <p:spPr bwMode="auto">
          <a:xfrm>
            <a:off x="4421187" y="5084281"/>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Line 27">
            <a:extLst>
              <a:ext uri="{FF2B5EF4-FFF2-40B4-BE49-F238E27FC236}">
                <a16:creationId xmlns:a16="http://schemas.microsoft.com/office/drawing/2014/main" id="{221444FF-17D3-4502-8EF8-4C1ED4FB27DB}"/>
              </a:ext>
            </a:extLst>
          </p:cNvPr>
          <p:cNvSpPr>
            <a:spLocks noChangeShapeType="1"/>
          </p:cNvSpPr>
          <p:nvPr/>
        </p:nvSpPr>
        <p:spPr bwMode="auto">
          <a:xfrm>
            <a:off x="4421187" y="4562375"/>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Text Box 30">
            <a:extLst>
              <a:ext uri="{FF2B5EF4-FFF2-40B4-BE49-F238E27FC236}">
                <a16:creationId xmlns:a16="http://schemas.microsoft.com/office/drawing/2014/main" id="{EC050E93-4A49-4ECE-9512-F0191821BAF5}"/>
              </a:ext>
            </a:extLst>
          </p:cNvPr>
          <p:cNvSpPr txBox="1">
            <a:spLocks noChangeArrowheads="1"/>
          </p:cNvSpPr>
          <p:nvPr/>
        </p:nvSpPr>
        <p:spPr bwMode="auto">
          <a:xfrm>
            <a:off x="4435889" y="4459712"/>
            <a:ext cx="841897" cy="26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400" dirty="0"/>
              <a:t>Steroids</a:t>
            </a:r>
          </a:p>
        </p:txBody>
      </p:sp>
      <p:sp>
        <p:nvSpPr>
          <p:cNvPr id="69" name="Text Box 31">
            <a:extLst>
              <a:ext uri="{FF2B5EF4-FFF2-40B4-BE49-F238E27FC236}">
                <a16:creationId xmlns:a16="http://schemas.microsoft.com/office/drawing/2014/main" id="{63EA52C6-2466-4AB4-B677-F8A522A47C13}"/>
              </a:ext>
            </a:extLst>
          </p:cNvPr>
          <p:cNvSpPr txBox="1">
            <a:spLocks noChangeArrowheads="1"/>
          </p:cNvSpPr>
          <p:nvPr/>
        </p:nvSpPr>
        <p:spPr bwMode="auto">
          <a:xfrm>
            <a:off x="4459287" y="4939406"/>
            <a:ext cx="990977" cy="26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400" dirty="0"/>
              <a:t>Mydriatics</a:t>
            </a:r>
          </a:p>
        </p:txBody>
      </p:sp>
      <p:sp>
        <p:nvSpPr>
          <p:cNvPr id="70" name="Text Box 28">
            <a:extLst>
              <a:ext uri="{FF2B5EF4-FFF2-40B4-BE49-F238E27FC236}">
                <a16:creationId xmlns:a16="http://schemas.microsoft.com/office/drawing/2014/main" id="{8BB6F829-20EE-4A72-BDFA-EF3B6E0904A5}"/>
              </a:ext>
            </a:extLst>
          </p:cNvPr>
          <p:cNvSpPr txBox="1">
            <a:spLocks noChangeArrowheads="1"/>
          </p:cNvSpPr>
          <p:nvPr/>
        </p:nvSpPr>
        <p:spPr bwMode="auto">
          <a:xfrm>
            <a:off x="7086600" y="3765550"/>
            <a:ext cx="5889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b="1"/>
              <a:t>EVS</a:t>
            </a:r>
          </a:p>
        </p:txBody>
      </p:sp>
      <p:sp>
        <p:nvSpPr>
          <p:cNvPr id="71" name="Line 29">
            <a:extLst>
              <a:ext uri="{FF2B5EF4-FFF2-40B4-BE49-F238E27FC236}">
                <a16:creationId xmlns:a16="http://schemas.microsoft.com/office/drawing/2014/main" id="{48CDBE9B-F5A2-4CF9-AB1C-3FFC26F10569}"/>
              </a:ext>
            </a:extLst>
          </p:cNvPr>
          <p:cNvSpPr>
            <a:spLocks noChangeShapeType="1"/>
          </p:cNvSpPr>
          <p:nvPr/>
        </p:nvSpPr>
        <p:spPr bwMode="auto">
          <a:xfrm flipV="1">
            <a:off x="7086600" y="3810000"/>
            <a:ext cx="0" cy="2921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Text Box 33">
            <a:extLst>
              <a:ext uri="{FF2B5EF4-FFF2-40B4-BE49-F238E27FC236}">
                <a16:creationId xmlns:a16="http://schemas.microsoft.com/office/drawing/2014/main" id="{E1CF983C-9957-46BF-BD8B-FF11811195CC}"/>
              </a:ext>
            </a:extLst>
          </p:cNvPr>
          <p:cNvSpPr txBox="1">
            <a:spLocks noChangeArrowheads="1"/>
          </p:cNvSpPr>
          <p:nvPr/>
        </p:nvSpPr>
        <p:spPr bwMode="auto">
          <a:xfrm>
            <a:off x="7162800" y="4257675"/>
            <a:ext cx="5699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dirty="0"/>
              <a:t>AVM</a:t>
            </a:r>
          </a:p>
        </p:txBody>
      </p:sp>
      <p:sp>
        <p:nvSpPr>
          <p:cNvPr id="73" name="Text Box 34">
            <a:extLst>
              <a:ext uri="{FF2B5EF4-FFF2-40B4-BE49-F238E27FC236}">
                <a16:creationId xmlns:a16="http://schemas.microsoft.com/office/drawing/2014/main" id="{714E6CED-777E-4814-823B-7E757D576E58}"/>
              </a:ext>
            </a:extLst>
          </p:cNvPr>
          <p:cNvSpPr txBox="1">
            <a:spLocks noChangeArrowheads="1"/>
          </p:cNvSpPr>
          <p:nvPr/>
        </p:nvSpPr>
        <p:spPr bwMode="auto">
          <a:xfrm>
            <a:off x="7156450" y="4884028"/>
            <a:ext cx="1377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dirty="0"/>
              <a:t>SVC syndrome</a:t>
            </a:r>
          </a:p>
        </p:txBody>
      </p:sp>
      <p:sp>
        <p:nvSpPr>
          <p:cNvPr id="74" name="Line 35">
            <a:extLst>
              <a:ext uri="{FF2B5EF4-FFF2-40B4-BE49-F238E27FC236}">
                <a16:creationId xmlns:a16="http://schemas.microsoft.com/office/drawing/2014/main" id="{CE16DA08-8F83-470C-82D8-8986AEFE7190}"/>
              </a:ext>
            </a:extLst>
          </p:cNvPr>
          <p:cNvSpPr>
            <a:spLocks noChangeShapeType="1"/>
          </p:cNvSpPr>
          <p:nvPr/>
        </p:nvSpPr>
        <p:spPr bwMode="auto">
          <a:xfrm>
            <a:off x="7118350" y="4195762"/>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36">
            <a:extLst>
              <a:ext uri="{FF2B5EF4-FFF2-40B4-BE49-F238E27FC236}">
                <a16:creationId xmlns:a16="http://schemas.microsoft.com/office/drawing/2014/main" id="{E1A197B7-74AF-4240-8AE2-3088D6417232}"/>
              </a:ext>
            </a:extLst>
          </p:cNvPr>
          <p:cNvSpPr>
            <a:spLocks noChangeShapeType="1"/>
          </p:cNvSpPr>
          <p:nvPr/>
        </p:nvSpPr>
        <p:spPr bwMode="auto">
          <a:xfrm>
            <a:off x="7118350" y="5033962"/>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37">
            <a:extLst>
              <a:ext uri="{FF2B5EF4-FFF2-40B4-BE49-F238E27FC236}">
                <a16:creationId xmlns:a16="http://schemas.microsoft.com/office/drawing/2014/main" id="{94D9E1A7-D50B-4465-B7E2-CBA6ECA3A68E}"/>
              </a:ext>
            </a:extLst>
          </p:cNvPr>
          <p:cNvSpPr>
            <a:spLocks noChangeShapeType="1"/>
          </p:cNvSpPr>
          <p:nvPr/>
        </p:nvSpPr>
        <p:spPr bwMode="auto">
          <a:xfrm>
            <a:off x="7118350" y="4729162"/>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Line 38">
            <a:extLst>
              <a:ext uri="{FF2B5EF4-FFF2-40B4-BE49-F238E27FC236}">
                <a16:creationId xmlns:a16="http://schemas.microsoft.com/office/drawing/2014/main" id="{5E8EC0C5-F8CC-457C-BE2B-D717A93090A8}"/>
              </a:ext>
            </a:extLst>
          </p:cNvPr>
          <p:cNvSpPr>
            <a:spLocks noChangeShapeType="1"/>
          </p:cNvSpPr>
          <p:nvPr/>
        </p:nvSpPr>
        <p:spPr bwMode="auto">
          <a:xfrm>
            <a:off x="7118350" y="4424362"/>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Text Box 39">
            <a:extLst>
              <a:ext uri="{FF2B5EF4-FFF2-40B4-BE49-F238E27FC236}">
                <a16:creationId xmlns:a16="http://schemas.microsoft.com/office/drawing/2014/main" id="{9415C765-AB7E-490F-A163-E784E5861126}"/>
              </a:ext>
            </a:extLst>
          </p:cNvPr>
          <p:cNvSpPr txBox="1">
            <a:spLocks noChangeArrowheads="1"/>
          </p:cNvSpPr>
          <p:nvPr/>
        </p:nvSpPr>
        <p:spPr bwMode="auto">
          <a:xfrm>
            <a:off x="7162800" y="4521200"/>
            <a:ext cx="1059906" cy="42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ts val="1300"/>
              </a:lnSpc>
              <a:spcBef>
                <a:spcPct val="0"/>
              </a:spcBef>
              <a:buClrTx/>
              <a:buSzTx/>
              <a:buFontTx/>
              <a:buNone/>
            </a:pPr>
            <a:r>
              <a:rPr lang="en-US" altLang="en-US" sz="1400" dirty="0"/>
              <a:t>Venous</a:t>
            </a:r>
          </a:p>
          <a:p>
            <a:pPr eaLnBrk="1" hangingPunct="1">
              <a:lnSpc>
                <a:spcPts val="1300"/>
              </a:lnSpc>
              <a:spcBef>
                <a:spcPct val="0"/>
              </a:spcBef>
              <a:buClrTx/>
              <a:buSzTx/>
              <a:buFontTx/>
              <a:buNone/>
            </a:pPr>
            <a:r>
              <a:rPr lang="en-US" altLang="en-US" sz="1400" dirty="0"/>
              <a:t>obstruction</a:t>
            </a:r>
          </a:p>
        </p:txBody>
      </p:sp>
      <p:sp>
        <p:nvSpPr>
          <p:cNvPr id="79" name="Text Box 61">
            <a:extLst>
              <a:ext uri="{FF2B5EF4-FFF2-40B4-BE49-F238E27FC236}">
                <a16:creationId xmlns:a16="http://schemas.microsoft.com/office/drawing/2014/main" id="{0BFC3B58-0761-41E4-8464-E36E9D4504FA}"/>
              </a:ext>
            </a:extLst>
          </p:cNvPr>
          <p:cNvSpPr txBox="1">
            <a:spLocks noChangeArrowheads="1"/>
          </p:cNvSpPr>
          <p:nvPr/>
        </p:nvSpPr>
        <p:spPr bwMode="auto">
          <a:xfrm>
            <a:off x="7162800" y="5175558"/>
            <a:ext cx="1012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a:t>C-C fistula</a:t>
            </a:r>
          </a:p>
        </p:txBody>
      </p:sp>
      <p:sp>
        <p:nvSpPr>
          <p:cNvPr id="80" name="Line 62">
            <a:extLst>
              <a:ext uri="{FF2B5EF4-FFF2-40B4-BE49-F238E27FC236}">
                <a16:creationId xmlns:a16="http://schemas.microsoft.com/office/drawing/2014/main" id="{A8B6BAC4-4E54-49DE-9176-3BC0C3BA25C5}"/>
              </a:ext>
            </a:extLst>
          </p:cNvPr>
          <p:cNvSpPr>
            <a:spLocks noChangeShapeType="1"/>
          </p:cNvSpPr>
          <p:nvPr/>
        </p:nvSpPr>
        <p:spPr bwMode="auto">
          <a:xfrm>
            <a:off x="7118350" y="4500562"/>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 name="Line 63">
            <a:extLst>
              <a:ext uri="{FF2B5EF4-FFF2-40B4-BE49-F238E27FC236}">
                <a16:creationId xmlns:a16="http://schemas.microsoft.com/office/drawing/2014/main" id="{D4A0C204-EECF-4734-9E5E-302F849ADE19}"/>
              </a:ext>
            </a:extLst>
          </p:cNvPr>
          <p:cNvSpPr>
            <a:spLocks noChangeShapeType="1"/>
          </p:cNvSpPr>
          <p:nvPr/>
        </p:nvSpPr>
        <p:spPr bwMode="auto">
          <a:xfrm>
            <a:off x="7118350" y="5338762"/>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TextBox 81">
            <a:extLst>
              <a:ext uri="{FF2B5EF4-FFF2-40B4-BE49-F238E27FC236}">
                <a16:creationId xmlns:a16="http://schemas.microsoft.com/office/drawing/2014/main" id="{FE5C79FA-792A-48D7-9129-1CF173AB57D4}"/>
              </a:ext>
            </a:extLst>
          </p:cNvPr>
          <p:cNvSpPr txBox="1"/>
          <p:nvPr/>
        </p:nvSpPr>
        <p:spPr>
          <a:xfrm>
            <a:off x="1600200" y="6081852"/>
            <a:ext cx="5859060" cy="707886"/>
          </a:xfrm>
          <a:prstGeom prst="rect">
            <a:avLst/>
          </a:prstGeom>
          <a:noFill/>
        </p:spPr>
        <p:txBody>
          <a:bodyPr wrap="square" rtlCol="0">
            <a:spAutoFit/>
          </a:bodyPr>
          <a:lstStyle/>
          <a:p>
            <a:pPr algn="ctr"/>
            <a:r>
              <a:rPr lang="en-US" sz="2000" i="1" dirty="0">
                <a:ln w="0"/>
                <a:solidFill>
                  <a:srgbClr val="0000FF"/>
                </a:solidFill>
                <a:effectLst>
                  <a:outerShdw blurRad="38100" dist="19050" dir="2700000" algn="tl" rotWithShape="0">
                    <a:schemeClr val="dk1">
                      <a:alpha val="40000"/>
                    </a:schemeClr>
                  </a:outerShdw>
                </a:effectLst>
              </a:rPr>
              <a:t>(Most of these conditions are addressed in detail in other slide-sets—see the Table of Contents)</a:t>
            </a:r>
          </a:p>
        </p:txBody>
      </p:sp>
    </p:spTree>
    <p:extLst>
      <p:ext uri="{BB962C8B-B14F-4D97-AF65-F5344CB8AC3E}">
        <p14:creationId xmlns:p14="http://schemas.microsoft.com/office/powerpoint/2010/main" val="347999919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209800" y="838200"/>
            <a:ext cx="47180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200"/>
              <a:t>Angle-Closure Glaucoma</a:t>
            </a:r>
          </a:p>
        </p:txBody>
      </p:sp>
      <p:sp>
        <p:nvSpPr>
          <p:cNvPr id="13315" name="Line 3"/>
          <p:cNvSpPr>
            <a:spLocks noChangeShapeType="1"/>
          </p:cNvSpPr>
          <p:nvPr/>
        </p:nvSpPr>
        <p:spPr bwMode="auto">
          <a:xfrm flipH="1">
            <a:off x="1600200" y="1447800"/>
            <a:ext cx="2971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6" name="Line 4"/>
          <p:cNvSpPr>
            <a:spLocks noChangeShapeType="1"/>
          </p:cNvSpPr>
          <p:nvPr/>
        </p:nvSpPr>
        <p:spPr bwMode="auto">
          <a:xfrm>
            <a:off x="4572000" y="1447800"/>
            <a:ext cx="1676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9" name="TextBox 8"/>
          <p:cNvSpPr txBox="1">
            <a:spLocks noChangeArrowheads="1"/>
          </p:cNvSpPr>
          <p:nvPr/>
        </p:nvSpPr>
        <p:spPr bwMode="auto">
          <a:xfrm>
            <a:off x="4338638" y="1524000"/>
            <a:ext cx="468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b="1" i="1"/>
              <a:t>?</a:t>
            </a:r>
          </a:p>
        </p:txBody>
      </p:sp>
      <p:sp>
        <p:nvSpPr>
          <p:cNvPr id="8" name="Rectangle 2">
            <a:extLst>
              <a:ext uri="{FF2B5EF4-FFF2-40B4-BE49-F238E27FC236}">
                <a16:creationId xmlns:a16="http://schemas.microsoft.com/office/drawing/2014/main" id="{BBE493FE-34CA-410A-A4CC-DCB7D7B45CB6}"/>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t>
            </a:r>
          </a:p>
        </p:txBody>
      </p:sp>
      <p:sp>
        <p:nvSpPr>
          <p:cNvPr id="10" name="TextBox 9">
            <a:extLst>
              <a:ext uri="{FF2B5EF4-FFF2-40B4-BE49-F238E27FC236}">
                <a16:creationId xmlns:a16="http://schemas.microsoft.com/office/drawing/2014/main" id="{97E74A8F-9CFF-468C-995F-0E14CAF57A63}"/>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11" name="TextBox 7">
            <a:extLst>
              <a:ext uri="{FF2B5EF4-FFF2-40B4-BE49-F238E27FC236}">
                <a16:creationId xmlns:a16="http://schemas.microsoft.com/office/drawing/2014/main" id="{D1015717-F155-4258-A627-191161E5B241}"/>
              </a:ext>
            </a:extLst>
          </p:cNvPr>
          <p:cNvSpPr txBox="1">
            <a:spLocks noChangeArrowheads="1"/>
          </p:cNvSpPr>
          <p:nvPr/>
        </p:nvSpPr>
        <p:spPr bwMode="auto">
          <a:xfrm>
            <a:off x="1237456" y="3111362"/>
            <a:ext cx="66690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u="sng" dirty="0"/>
              <a:t>Once you have determined a </a:t>
            </a:r>
            <a:r>
              <a:rPr lang="en-US" altLang="en-US" sz="1800" u="sng" dirty="0" err="1"/>
              <a:t>pt</a:t>
            </a:r>
            <a:r>
              <a:rPr lang="en-US" altLang="en-US" sz="1800" u="sng" dirty="0"/>
              <a:t> has angle-closure glaucoma, </a:t>
            </a:r>
          </a:p>
          <a:p>
            <a:pPr algn="ctr" eaLnBrk="1" hangingPunct="1">
              <a:spcBef>
                <a:spcPct val="0"/>
              </a:spcBef>
              <a:buClrTx/>
              <a:buSzTx/>
              <a:buFontTx/>
              <a:buNone/>
            </a:pPr>
            <a:r>
              <a:rPr lang="en-US" altLang="en-US" sz="1800" dirty="0">
                <a:solidFill>
                  <a:srgbClr val="0000FF"/>
                </a:solidFill>
              </a:rPr>
              <a:t>the next ‘first thought’ is to ask…</a:t>
            </a:r>
            <a:endParaRPr lang="en-US" altLang="en-US" sz="1800" b="1" i="1" dirty="0">
              <a:solidFill>
                <a:srgbClr val="0000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a:extLst>
              <a:ext uri="{FF2B5EF4-FFF2-40B4-BE49-F238E27FC236}">
                <a16:creationId xmlns:a16="http://schemas.microsoft.com/office/drawing/2014/main" id="{E076B0B7-B9FD-4E49-A792-FF3A9178E3A5}"/>
              </a:ext>
            </a:extLst>
          </p:cNvPr>
          <p:cNvSpPr txBox="1">
            <a:spLocks noChangeArrowheads="1"/>
          </p:cNvSpPr>
          <p:nvPr/>
        </p:nvSpPr>
        <p:spPr bwMode="auto">
          <a:xfrm>
            <a:off x="355600" y="1600200"/>
            <a:ext cx="8407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Define</a:t>
            </a:r>
            <a:r>
              <a:rPr lang="en-US" altLang="en-US" sz="1600" dirty="0">
                <a:solidFill>
                  <a:srgbClr val="0000FF"/>
                </a:solidFill>
              </a:rPr>
              <a:t> glaucoma.</a:t>
            </a:r>
          </a:p>
          <a:p>
            <a:pPr eaLnBrk="1" hangingPunct="1">
              <a:spcBef>
                <a:spcPct val="0"/>
              </a:spcBef>
              <a:buClrTx/>
              <a:buSzTx/>
              <a:buFontTx/>
              <a:buNone/>
            </a:pPr>
            <a:r>
              <a:rPr lang="en-US" altLang="en-US" sz="1600" dirty="0">
                <a:solidFill>
                  <a:srgbClr val="0000FF"/>
                </a:solidFill>
              </a:rPr>
              <a:t>A group of optic neuropathies that present with progressive ONH damage and characteristic VF loss</a:t>
            </a:r>
            <a:endParaRPr lang="en-US" altLang="en-US" sz="1600" b="1" dirty="0">
              <a:solidFill>
                <a:srgbClr val="0000FF"/>
              </a:solidFill>
            </a:endParaRPr>
          </a:p>
        </p:txBody>
      </p:sp>
      <p:sp>
        <p:nvSpPr>
          <p:cNvPr id="7" name="Rectangle 2">
            <a:extLst>
              <a:ext uri="{FF2B5EF4-FFF2-40B4-BE49-F238E27FC236}">
                <a16:creationId xmlns:a16="http://schemas.microsoft.com/office/drawing/2014/main" id="{8836F66A-51F7-4812-8CDD-8941FA400D16}"/>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A</a:t>
            </a:r>
          </a:p>
        </p:txBody>
      </p:sp>
      <p:sp>
        <p:nvSpPr>
          <p:cNvPr id="6" name="TextBox 5">
            <a:extLst>
              <a:ext uri="{FF2B5EF4-FFF2-40B4-BE49-F238E27FC236}">
                <a16:creationId xmlns:a16="http://schemas.microsoft.com/office/drawing/2014/main" id="{F9278176-514D-46D0-899D-C74C22D550C6}"/>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1887323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3"/>
          <p:cNvGrpSpPr>
            <a:grpSpLocks/>
          </p:cNvGrpSpPr>
          <p:nvPr/>
        </p:nvGrpSpPr>
        <p:grpSpPr bwMode="auto">
          <a:xfrm>
            <a:off x="762000" y="2484438"/>
            <a:ext cx="7642225" cy="822325"/>
            <a:chOff x="528" y="726"/>
            <a:chExt cx="4814" cy="518"/>
          </a:xfrm>
        </p:grpSpPr>
        <p:sp>
          <p:nvSpPr>
            <p:cNvPr id="14350" name="Text Box 4"/>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t>IOP =</a:t>
              </a:r>
            </a:p>
          </p:txBody>
        </p:sp>
        <p:sp>
          <p:nvSpPr>
            <p:cNvPr id="14351" name="Text Box 5"/>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rgbClr val="669999"/>
                  </a:solidFill>
                </a:rPr>
                <a:t>Outflow</a:t>
              </a:r>
              <a:r>
                <a:rPr lang="en-US" altLang="en-US" sz="2000" b="1">
                  <a:solidFill>
                    <a:schemeClr val="accent2"/>
                  </a:solidFill>
                </a:rPr>
                <a:t> </a:t>
              </a:r>
              <a:r>
                <a:rPr lang="en-US" altLang="en-US" sz="2000" b="1">
                  <a:solidFill>
                    <a:srgbClr val="669999"/>
                  </a:solidFill>
                </a:rPr>
                <a:t>Facility</a:t>
              </a:r>
              <a:r>
                <a:rPr lang="en-US" altLang="en-US" sz="2000" b="1">
                  <a:solidFill>
                    <a:schemeClr val="accent2"/>
                  </a:solidFill>
                </a:rPr>
                <a:t>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4352" name="Text Box 6"/>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4353" name="Text Box 7"/>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rgbClr val="CCCC00"/>
                  </a:solidFill>
                </a:rPr>
                <a:t>Episcleral</a:t>
              </a:r>
              <a:r>
                <a:rPr lang="en-US" altLang="en-US" sz="2000" b="1">
                  <a:solidFill>
                    <a:schemeClr val="accent1"/>
                  </a:solidFill>
                </a:rPr>
                <a:t>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4339" name="Text Box 8"/>
          <p:cNvSpPr txBox="1">
            <a:spLocks noChangeArrowheads="1"/>
          </p:cNvSpPr>
          <p:nvPr/>
        </p:nvSpPr>
        <p:spPr bwMode="auto">
          <a:xfrm>
            <a:off x="364333" y="1143000"/>
            <a:ext cx="8456609" cy="83099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Fill in the IOP equation below. </a:t>
            </a:r>
            <a:r>
              <a:rPr lang="en-US" altLang="en-US" sz="2400" i="1" dirty="0">
                <a:solidFill>
                  <a:srgbClr val="0000FF"/>
                </a:solidFill>
              </a:rPr>
              <a:t>What is its eponymous name?</a:t>
            </a:r>
          </a:p>
          <a:p>
            <a:pPr algn="ctr" eaLnBrk="1" hangingPunct="1">
              <a:spcBef>
                <a:spcPct val="0"/>
              </a:spcBef>
              <a:buClrTx/>
              <a:buSzTx/>
              <a:buFontTx/>
              <a:buNone/>
            </a:pPr>
            <a:r>
              <a:rPr lang="en-US" altLang="en-US" sz="2400" dirty="0">
                <a:solidFill>
                  <a:srgbClr val="0000FF"/>
                </a:solidFill>
              </a:rPr>
              <a:t>The </a:t>
            </a:r>
            <a:r>
              <a:rPr lang="en-US" altLang="en-US" sz="2400" b="1" dirty="0" err="1">
                <a:solidFill>
                  <a:srgbClr val="0000FF"/>
                </a:solidFill>
              </a:rPr>
              <a:t>Goldmann</a:t>
            </a:r>
            <a:r>
              <a:rPr lang="en-US" altLang="en-US" sz="2400" b="1" dirty="0">
                <a:solidFill>
                  <a:srgbClr val="0000FF"/>
                </a:solidFill>
              </a:rPr>
              <a:t> equation</a:t>
            </a:r>
          </a:p>
        </p:txBody>
      </p:sp>
      <p:sp>
        <p:nvSpPr>
          <p:cNvPr id="14340" name="Line 9"/>
          <p:cNvSpPr>
            <a:spLocks noChangeShapeType="1"/>
          </p:cNvSpPr>
          <p:nvPr/>
        </p:nvSpPr>
        <p:spPr bwMode="auto">
          <a:xfrm>
            <a:off x="1752600" y="2932113"/>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1" name="Text Box 10"/>
          <p:cNvSpPr txBox="1">
            <a:spLocks noChangeArrowheads="1"/>
          </p:cNvSpPr>
          <p:nvPr/>
        </p:nvSpPr>
        <p:spPr bwMode="auto">
          <a:xfrm>
            <a:off x="2724150" y="4103688"/>
            <a:ext cx="4235450" cy="2105025"/>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t>So to lower IOP, one must:</a:t>
            </a:r>
          </a:p>
          <a:p>
            <a:pPr eaLnBrk="1" hangingPunct="1">
              <a:spcBef>
                <a:spcPct val="0"/>
              </a:spcBef>
              <a:buClrTx/>
              <a:buSzTx/>
              <a:buFontTx/>
              <a:buNone/>
            </a:pPr>
            <a:r>
              <a:rPr lang="en-US" altLang="en-US" sz="1800"/>
              <a:t>--</a:t>
            </a:r>
            <a:r>
              <a:rPr lang="en-US" altLang="en-US" sz="1800">
                <a:solidFill>
                  <a:srgbClr val="0066FF"/>
                </a:solidFill>
              </a:rPr>
              <a:t>decrease aqueous formation</a:t>
            </a:r>
            <a:r>
              <a:rPr lang="en-US" altLang="en-US" sz="1800"/>
              <a:t>, </a:t>
            </a:r>
            <a:r>
              <a:rPr lang="en-US" altLang="en-US" sz="1800" i="1"/>
              <a:t>and/or</a:t>
            </a:r>
          </a:p>
          <a:p>
            <a:pPr eaLnBrk="1" hangingPunct="1">
              <a:spcBef>
                <a:spcPct val="0"/>
              </a:spcBef>
              <a:buClrTx/>
              <a:buSzTx/>
              <a:buFontTx/>
              <a:buNone/>
            </a:pPr>
            <a:r>
              <a:rPr lang="en-US" altLang="en-US" sz="1800"/>
              <a:t>--</a:t>
            </a:r>
            <a:r>
              <a:rPr lang="en-US" altLang="en-US" sz="1800">
                <a:solidFill>
                  <a:srgbClr val="669999"/>
                </a:solidFill>
              </a:rPr>
              <a:t>increase outflow facility</a:t>
            </a:r>
            <a:r>
              <a:rPr lang="en-US" altLang="en-US" sz="1800"/>
              <a:t>, </a:t>
            </a:r>
            <a:r>
              <a:rPr lang="en-US" altLang="en-US" sz="1800" i="1"/>
              <a:t>and/or</a:t>
            </a:r>
          </a:p>
          <a:p>
            <a:pPr eaLnBrk="1" hangingPunct="1">
              <a:spcBef>
                <a:spcPct val="0"/>
              </a:spcBef>
              <a:buClrTx/>
              <a:buSzTx/>
              <a:buFontTx/>
              <a:buNone/>
            </a:pPr>
            <a:r>
              <a:rPr lang="en-US" altLang="en-US" sz="1800"/>
              <a:t>--</a:t>
            </a:r>
            <a:r>
              <a:rPr lang="en-US" altLang="en-US" sz="1800">
                <a:solidFill>
                  <a:srgbClr val="CCCC00"/>
                </a:solidFill>
              </a:rPr>
              <a:t>decrease episcleral venous pressure</a:t>
            </a:r>
          </a:p>
          <a:p>
            <a:pPr eaLnBrk="1" hangingPunct="1">
              <a:spcBef>
                <a:spcPct val="0"/>
              </a:spcBef>
              <a:buClrTx/>
              <a:buSzTx/>
              <a:buFontTx/>
              <a:buNone/>
            </a:pPr>
            <a:endParaRPr lang="en-US" altLang="en-US" sz="1800"/>
          </a:p>
          <a:p>
            <a:pPr eaLnBrk="1" hangingPunct="1">
              <a:spcBef>
                <a:spcPct val="0"/>
              </a:spcBef>
              <a:buClrTx/>
              <a:buSzTx/>
              <a:buFontTx/>
              <a:buNone/>
            </a:pPr>
            <a:r>
              <a:rPr lang="en-US" altLang="en-US" sz="1800"/>
              <a:t>…</a:t>
            </a:r>
            <a:r>
              <a:rPr lang="en-US" altLang="en-US" sz="1800" i="1"/>
              <a:t>and/or</a:t>
            </a:r>
            <a:r>
              <a:rPr lang="en-US" altLang="en-US" sz="1800"/>
              <a:t> </a:t>
            </a:r>
            <a:r>
              <a:rPr lang="en-US" altLang="en-US" sz="1800" b="1">
                <a:solidFill>
                  <a:srgbClr val="FF0000"/>
                </a:solidFill>
              </a:rPr>
              <a:t>dehydrate the vitreous</a:t>
            </a:r>
            <a:r>
              <a:rPr lang="en-US" altLang="en-US" sz="1800"/>
              <a:t> with a</a:t>
            </a:r>
          </a:p>
          <a:p>
            <a:pPr eaLnBrk="1" hangingPunct="1">
              <a:spcBef>
                <a:spcPct val="0"/>
              </a:spcBef>
              <a:buClrTx/>
              <a:buSzTx/>
              <a:buFontTx/>
              <a:buNone/>
            </a:pPr>
            <a:r>
              <a:rPr lang="en-US" altLang="en-US" sz="1800"/>
              <a:t>   </a:t>
            </a:r>
            <a:r>
              <a:rPr lang="en-US" altLang="en-US" sz="1800" b="1">
                <a:solidFill>
                  <a:srgbClr val="FF0000"/>
                </a:solidFill>
              </a:rPr>
              <a:t>hyperosmotic</a:t>
            </a:r>
            <a:r>
              <a:rPr lang="en-US" altLang="en-US" sz="1800"/>
              <a:t> agent</a:t>
            </a:r>
          </a:p>
        </p:txBody>
      </p:sp>
      <p:sp>
        <p:nvSpPr>
          <p:cNvPr id="14342" name="Text Box 11"/>
          <p:cNvSpPr txBox="1">
            <a:spLocks noChangeArrowheads="1"/>
          </p:cNvSpPr>
          <p:nvPr/>
        </p:nvSpPr>
        <p:spPr bwMode="auto">
          <a:xfrm>
            <a:off x="835025" y="4630738"/>
            <a:ext cx="1730375"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lnSpc>
                <a:spcPct val="85000"/>
              </a:lnSpc>
              <a:spcBef>
                <a:spcPct val="0"/>
              </a:spcBef>
              <a:buClrTx/>
              <a:buSzTx/>
              <a:buFontTx/>
              <a:buNone/>
            </a:pPr>
            <a:r>
              <a:rPr lang="en-US" altLang="en-US" sz="1400" i="1"/>
              <a:t>Three maneuvers</a:t>
            </a:r>
          </a:p>
          <a:p>
            <a:pPr algn="r" eaLnBrk="1" hangingPunct="1">
              <a:lnSpc>
                <a:spcPct val="85000"/>
              </a:lnSpc>
              <a:spcBef>
                <a:spcPct val="0"/>
              </a:spcBef>
              <a:buClrTx/>
              <a:buSzTx/>
              <a:buFontTx/>
              <a:buNone/>
            </a:pPr>
            <a:r>
              <a:rPr lang="en-US" altLang="en-US" sz="1400" i="1"/>
              <a:t>implied by the </a:t>
            </a:r>
          </a:p>
          <a:p>
            <a:pPr algn="r" eaLnBrk="1" hangingPunct="1">
              <a:lnSpc>
                <a:spcPct val="85000"/>
              </a:lnSpc>
              <a:spcBef>
                <a:spcPct val="0"/>
              </a:spcBef>
              <a:buClrTx/>
              <a:buSzTx/>
              <a:buFontTx/>
              <a:buNone/>
            </a:pPr>
            <a:r>
              <a:rPr lang="en-US" altLang="en-US" sz="1400" i="1"/>
              <a:t>Goldmann equation</a:t>
            </a:r>
          </a:p>
        </p:txBody>
      </p:sp>
      <p:sp>
        <p:nvSpPr>
          <p:cNvPr id="14343" name="AutoShape 12"/>
          <p:cNvSpPr>
            <a:spLocks/>
          </p:cNvSpPr>
          <p:nvPr/>
        </p:nvSpPr>
        <p:spPr bwMode="auto">
          <a:xfrm>
            <a:off x="2590800" y="4456113"/>
            <a:ext cx="228600" cy="914400"/>
          </a:xfrm>
          <a:prstGeom prst="leftBrace">
            <a:avLst>
              <a:gd name="adj1" fmla="val 33333"/>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344" name="Rectangle 13"/>
          <p:cNvSpPr>
            <a:spLocks noChangeArrowheads="1"/>
          </p:cNvSpPr>
          <p:nvPr/>
        </p:nvSpPr>
        <p:spPr bwMode="auto">
          <a:xfrm>
            <a:off x="2971800" y="5903913"/>
            <a:ext cx="1524000" cy="304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900"/>
              <a:t>one word</a:t>
            </a:r>
          </a:p>
        </p:txBody>
      </p:sp>
      <p:sp>
        <p:nvSpPr>
          <p:cNvPr id="14345" name="Text Box 14"/>
          <p:cNvSpPr txBox="1">
            <a:spLocks noChangeArrowheads="1"/>
          </p:cNvSpPr>
          <p:nvPr/>
        </p:nvSpPr>
        <p:spPr bwMode="auto">
          <a:xfrm>
            <a:off x="806337" y="5599113"/>
            <a:ext cx="1784463" cy="64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lnSpc>
                <a:spcPct val="85000"/>
              </a:lnSpc>
              <a:spcBef>
                <a:spcPct val="0"/>
              </a:spcBef>
              <a:buClrTx/>
              <a:buSzTx/>
              <a:buFontTx/>
              <a:buNone/>
            </a:pPr>
            <a:r>
              <a:rPr lang="en-US" altLang="en-US" sz="1400" i="1" dirty="0"/>
              <a:t>Important maneuver</a:t>
            </a:r>
          </a:p>
          <a:p>
            <a:pPr algn="r" eaLnBrk="1" hangingPunct="1">
              <a:lnSpc>
                <a:spcPct val="85000"/>
              </a:lnSpc>
              <a:spcBef>
                <a:spcPct val="0"/>
              </a:spcBef>
              <a:buClrTx/>
              <a:buSzTx/>
              <a:buFontTx/>
              <a:buNone/>
            </a:pPr>
            <a:r>
              <a:rPr lang="en-US" altLang="en-US" sz="1400" b="1" i="1" dirty="0"/>
              <a:t>not</a:t>
            </a:r>
            <a:r>
              <a:rPr lang="en-US" altLang="en-US" sz="1400" i="1" dirty="0"/>
              <a:t> implied by the </a:t>
            </a:r>
          </a:p>
          <a:p>
            <a:pPr algn="r" eaLnBrk="1" hangingPunct="1">
              <a:lnSpc>
                <a:spcPct val="85000"/>
              </a:lnSpc>
              <a:spcBef>
                <a:spcPct val="0"/>
              </a:spcBef>
              <a:buClrTx/>
              <a:buSzTx/>
              <a:buFontTx/>
              <a:buNone/>
            </a:pPr>
            <a:r>
              <a:rPr lang="en-US" altLang="en-US" sz="1400" i="1" dirty="0" err="1"/>
              <a:t>Goldmann</a:t>
            </a:r>
            <a:r>
              <a:rPr lang="en-US" altLang="en-US" sz="1400" i="1" dirty="0"/>
              <a:t> equation</a:t>
            </a:r>
          </a:p>
        </p:txBody>
      </p:sp>
      <p:sp>
        <p:nvSpPr>
          <p:cNvPr id="14346" name="AutoShape 15"/>
          <p:cNvSpPr>
            <a:spLocks noChangeArrowheads="1"/>
          </p:cNvSpPr>
          <p:nvPr/>
        </p:nvSpPr>
        <p:spPr bwMode="auto">
          <a:xfrm>
            <a:off x="2514600" y="5751513"/>
            <a:ext cx="304800" cy="228600"/>
          </a:xfrm>
          <a:prstGeom prst="rightArrow">
            <a:avLst>
              <a:gd name="adj1" fmla="val 50000"/>
              <a:gd name="adj2" fmla="val 33333"/>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4347" name="Rectangle 16"/>
          <p:cNvSpPr>
            <a:spLocks noChangeArrowheads="1"/>
          </p:cNvSpPr>
          <p:nvPr/>
        </p:nvSpPr>
        <p:spPr bwMode="auto">
          <a:xfrm>
            <a:off x="3733800" y="5599113"/>
            <a:ext cx="2438400" cy="304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900"/>
              <a:t>three words</a:t>
            </a:r>
          </a:p>
        </p:txBody>
      </p:sp>
      <p:sp>
        <p:nvSpPr>
          <p:cNvPr id="14348" name="Rectangle 17"/>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Q</a:t>
            </a:r>
          </a:p>
        </p:txBody>
      </p:sp>
      <p:sp>
        <p:nvSpPr>
          <p:cNvPr id="14349"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AEDC7CD-2899-488B-9673-9C8792C106C3}" type="slidenum">
              <a:rPr lang="en-US" altLang="en-US" sz="1000"/>
              <a:pPr>
                <a:spcBef>
                  <a:spcPct val="0"/>
                </a:spcBef>
                <a:buClrTx/>
                <a:buSzTx/>
                <a:buFontTx/>
                <a:buNone/>
              </a:pPr>
              <a:t>20</a:t>
            </a:fld>
            <a:endParaRPr lang="en-US" altLang="en-US" sz="1000"/>
          </a:p>
        </p:txBody>
      </p:sp>
      <p:sp>
        <p:nvSpPr>
          <p:cNvPr id="19" name="TextBox 18">
            <a:extLst>
              <a:ext uri="{FF2B5EF4-FFF2-40B4-BE49-F238E27FC236}">
                <a16:creationId xmlns:a16="http://schemas.microsoft.com/office/drawing/2014/main" id="{3E8BA7F3-8A0B-452F-BA24-4ECD5F1CB7F2}"/>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3384921704"/>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5329238" y="1908175"/>
            <a:ext cx="18875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a:t>Secondary</a:t>
            </a:r>
          </a:p>
        </p:txBody>
      </p:sp>
      <p:sp>
        <p:nvSpPr>
          <p:cNvPr id="14339" name="Text Box 3"/>
          <p:cNvSpPr txBox="1">
            <a:spLocks noChangeArrowheads="1"/>
          </p:cNvSpPr>
          <p:nvPr/>
        </p:nvSpPr>
        <p:spPr bwMode="auto">
          <a:xfrm>
            <a:off x="914400" y="1905000"/>
            <a:ext cx="14112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a:t>Primary</a:t>
            </a:r>
          </a:p>
        </p:txBody>
      </p:sp>
      <p:sp>
        <p:nvSpPr>
          <p:cNvPr id="14340" name="Line 4"/>
          <p:cNvSpPr>
            <a:spLocks noChangeShapeType="1"/>
          </p:cNvSpPr>
          <p:nvPr/>
        </p:nvSpPr>
        <p:spPr bwMode="auto">
          <a:xfrm flipH="1">
            <a:off x="1600200" y="1447800"/>
            <a:ext cx="2971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1" name="Line 5"/>
          <p:cNvSpPr>
            <a:spLocks noChangeShapeType="1"/>
          </p:cNvSpPr>
          <p:nvPr/>
        </p:nvSpPr>
        <p:spPr bwMode="auto">
          <a:xfrm>
            <a:off x="4572000" y="1447800"/>
            <a:ext cx="1676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2" name="Text Box 13"/>
          <p:cNvSpPr txBox="1">
            <a:spLocks noChangeArrowheads="1"/>
          </p:cNvSpPr>
          <p:nvPr/>
        </p:nvSpPr>
        <p:spPr bwMode="auto">
          <a:xfrm>
            <a:off x="2209800" y="838200"/>
            <a:ext cx="47180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200"/>
              <a:t>Angle-Closure Glaucoma</a:t>
            </a:r>
          </a:p>
        </p:txBody>
      </p:sp>
      <p:sp>
        <p:nvSpPr>
          <p:cNvPr id="14345" name="TextBox 8"/>
          <p:cNvSpPr txBox="1">
            <a:spLocks noChangeArrowheads="1"/>
          </p:cNvSpPr>
          <p:nvPr/>
        </p:nvSpPr>
        <p:spPr bwMode="auto">
          <a:xfrm>
            <a:off x="4338638" y="1524000"/>
            <a:ext cx="468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b="1" i="1"/>
              <a:t>?</a:t>
            </a:r>
          </a:p>
        </p:txBody>
      </p:sp>
      <p:sp>
        <p:nvSpPr>
          <p:cNvPr id="10" name="Rectangle 2">
            <a:extLst>
              <a:ext uri="{FF2B5EF4-FFF2-40B4-BE49-F238E27FC236}">
                <a16:creationId xmlns:a16="http://schemas.microsoft.com/office/drawing/2014/main" id="{4564DC08-E961-47E9-A46C-A3961DBA1759}"/>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A</a:t>
            </a:r>
          </a:p>
        </p:txBody>
      </p:sp>
      <p:sp>
        <p:nvSpPr>
          <p:cNvPr id="12" name="TextBox 11">
            <a:extLst>
              <a:ext uri="{FF2B5EF4-FFF2-40B4-BE49-F238E27FC236}">
                <a16:creationId xmlns:a16="http://schemas.microsoft.com/office/drawing/2014/main" id="{4D2DBF6B-BDFD-4FDE-95B7-D5EEF1CE842F}"/>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13" name="TextBox 7">
            <a:extLst>
              <a:ext uri="{FF2B5EF4-FFF2-40B4-BE49-F238E27FC236}">
                <a16:creationId xmlns:a16="http://schemas.microsoft.com/office/drawing/2014/main" id="{EAF7FAEE-8621-4A9E-AF99-A623DA04A427}"/>
              </a:ext>
            </a:extLst>
          </p:cNvPr>
          <p:cNvSpPr txBox="1">
            <a:spLocks noChangeArrowheads="1"/>
          </p:cNvSpPr>
          <p:nvPr/>
        </p:nvSpPr>
        <p:spPr bwMode="auto">
          <a:xfrm>
            <a:off x="1237456" y="3111362"/>
            <a:ext cx="66690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u="sng" dirty="0"/>
              <a:t>Once you have determined a </a:t>
            </a:r>
            <a:r>
              <a:rPr lang="en-US" altLang="en-US" sz="1800" u="sng" dirty="0" err="1"/>
              <a:t>pt</a:t>
            </a:r>
            <a:r>
              <a:rPr lang="en-US" altLang="en-US" sz="1800" u="sng" dirty="0"/>
              <a:t> has angle-closure glaucoma, </a:t>
            </a:r>
          </a:p>
          <a:p>
            <a:pPr algn="ctr" eaLnBrk="1" hangingPunct="1">
              <a:spcBef>
                <a:spcPct val="0"/>
              </a:spcBef>
              <a:buClrTx/>
              <a:buSzTx/>
              <a:buFontTx/>
              <a:buNone/>
            </a:pPr>
            <a:r>
              <a:rPr lang="en-US" altLang="en-US" sz="1800" dirty="0">
                <a:solidFill>
                  <a:srgbClr val="0000FF"/>
                </a:solidFill>
              </a:rPr>
              <a:t>the next ‘first thought’ is to ask…</a:t>
            </a:r>
          </a:p>
          <a:p>
            <a:pPr algn="ctr" eaLnBrk="1" hangingPunct="1">
              <a:spcBef>
                <a:spcPct val="0"/>
              </a:spcBef>
              <a:buClrTx/>
              <a:buSzTx/>
              <a:buNone/>
            </a:pPr>
            <a:r>
              <a:rPr lang="en-US" altLang="en-US" sz="1800" b="1" i="1" dirty="0">
                <a:solidFill>
                  <a:srgbClr val="0000FF"/>
                </a:solidFill>
              </a:rPr>
              <a:t>is it primary or secondary?</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5329238" y="1908175"/>
            <a:ext cx="18875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i="1">
                <a:solidFill>
                  <a:schemeClr val="bg1">
                    <a:lumMod val="75000"/>
                  </a:schemeClr>
                </a:solidFill>
              </a:rPr>
              <a:t>Secondary</a:t>
            </a:r>
          </a:p>
        </p:txBody>
      </p:sp>
      <p:sp>
        <p:nvSpPr>
          <p:cNvPr id="15363" name="Text Box 3"/>
          <p:cNvSpPr txBox="1">
            <a:spLocks noChangeArrowheads="1"/>
          </p:cNvSpPr>
          <p:nvPr/>
        </p:nvSpPr>
        <p:spPr bwMode="auto">
          <a:xfrm>
            <a:off x="914400" y="1905000"/>
            <a:ext cx="1520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rgbClr val="0000FF"/>
                </a:solidFill>
              </a:rPr>
              <a:t>Primary</a:t>
            </a:r>
          </a:p>
        </p:txBody>
      </p:sp>
      <p:sp>
        <p:nvSpPr>
          <p:cNvPr id="15364" name="Line 4"/>
          <p:cNvSpPr>
            <a:spLocks noChangeShapeType="1"/>
          </p:cNvSpPr>
          <p:nvPr/>
        </p:nvSpPr>
        <p:spPr bwMode="auto">
          <a:xfrm flipH="1">
            <a:off x="1600200" y="1447800"/>
            <a:ext cx="2971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05" name="Line 5"/>
          <p:cNvSpPr>
            <a:spLocks noChangeShapeType="1"/>
          </p:cNvSpPr>
          <p:nvPr/>
        </p:nvSpPr>
        <p:spPr bwMode="auto">
          <a:xfrm>
            <a:off x="4572000" y="1447800"/>
            <a:ext cx="1676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Arial" charset="0"/>
            </a:endParaRPr>
          </a:p>
        </p:txBody>
      </p:sp>
      <p:sp>
        <p:nvSpPr>
          <p:cNvPr id="15366" name="Text Box 13"/>
          <p:cNvSpPr txBox="1">
            <a:spLocks noChangeArrowheads="1"/>
          </p:cNvSpPr>
          <p:nvPr/>
        </p:nvSpPr>
        <p:spPr bwMode="auto">
          <a:xfrm>
            <a:off x="2209800" y="838200"/>
            <a:ext cx="47180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200"/>
              <a:t>Angle-Closure Glaucoma</a:t>
            </a:r>
          </a:p>
        </p:txBody>
      </p:sp>
      <p:sp>
        <p:nvSpPr>
          <p:cNvPr id="15368" name="Text Box 3"/>
          <p:cNvSpPr txBox="1">
            <a:spLocks noChangeArrowheads="1"/>
          </p:cNvSpPr>
          <p:nvPr/>
        </p:nvSpPr>
        <p:spPr bwMode="auto">
          <a:xfrm>
            <a:off x="355600" y="2816225"/>
            <a:ext cx="8407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Is there a racial predilection regarding the risk of PACG?</a:t>
            </a:r>
          </a:p>
        </p:txBody>
      </p:sp>
      <p:sp>
        <p:nvSpPr>
          <p:cNvPr id="9" name="Rectangle 2">
            <a:extLst>
              <a:ext uri="{FF2B5EF4-FFF2-40B4-BE49-F238E27FC236}">
                <a16:creationId xmlns:a16="http://schemas.microsoft.com/office/drawing/2014/main" id="{120385D9-E87A-4D80-9FE4-7B365A61AFDC}"/>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t>
            </a:r>
          </a:p>
        </p:txBody>
      </p:sp>
      <p:sp>
        <p:nvSpPr>
          <p:cNvPr id="11" name="TextBox 10">
            <a:extLst>
              <a:ext uri="{FF2B5EF4-FFF2-40B4-BE49-F238E27FC236}">
                <a16:creationId xmlns:a16="http://schemas.microsoft.com/office/drawing/2014/main" id="{D5710F86-3A34-47E5-838E-D3DC8863870A}"/>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5329238" y="1908175"/>
            <a:ext cx="18875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i="1">
                <a:solidFill>
                  <a:schemeClr val="bg1">
                    <a:lumMod val="75000"/>
                  </a:schemeClr>
                </a:solidFill>
              </a:rPr>
              <a:t>Secondary</a:t>
            </a:r>
          </a:p>
        </p:txBody>
      </p:sp>
      <p:sp>
        <p:nvSpPr>
          <p:cNvPr id="16387" name="Text Box 3"/>
          <p:cNvSpPr txBox="1">
            <a:spLocks noChangeArrowheads="1"/>
          </p:cNvSpPr>
          <p:nvPr/>
        </p:nvSpPr>
        <p:spPr bwMode="auto">
          <a:xfrm>
            <a:off x="914400" y="1905000"/>
            <a:ext cx="1520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rgbClr val="0000FF"/>
                </a:solidFill>
              </a:rPr>
              <a:t>Primary</a:t>
            </a:r>
          </a:p>
        </p:txBody>
      </p:sp>
      <p:sp>
        <p:nvSpPr>
          <p:cNvPr id="16388" name="Line 4"/>
          <p:cNvSpPr>
            <a:spLocks noChangeShapeType="1"/>
          </p:cNvSpPr>
          <p:nvPr/>
        </p:nvSpPr>
        <p:spPr bwMode="auto">
          <a:xfrm flipH="1">
            <a:off x="1600200" y="1447800"/>
            <a:ext cx="2971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05" name="Line 5"/>
          <p:cNvSpPr>
            <a:spLocks noChangeShapeType="1"/>
          </p:cNvSpPr>
          <p:nvPr/>
        </p:nvSpPr>
        <p:spPr bwMode="auto">
          <a:xfrm>
            <a:off x="4572000" y="1447800"/>
            <a:ext cx="1676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Arial" charset="0"/>
            </a:endParaRPr>
          </a:p>
        </p:txBody>
      </p:sp>
      <p:sp>
        <p:nvSpPr>
          <p:cNvPr id="16390" name="Text Box 13"/>
          <p:cNvSpPr txBox="1">
            <a:spLocks noChangeArrowheads="1"/>
          </p:cNvSpPr>
          <p:nvPr/>
        </p:nvSpPr>
        <p:spPr bwMode="auto">
          <a:xfrm>
            <a:off x="2209800" y="838200"/>
            <a:ext cx="47180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200"/>
              <a:t>Angle-Closure Glaucoma</a:t>
            </a:r>
          </a:p>
        </p:txBody>
      </p:sp>
      <p:sp>
        <p:nvSpPr>
          <p:cNvPr id="16392" name="Text Box 3"/>
          <p:cNvSpPr txBox="1">
            <a:spLocks noChangeArrowheads="1"/>
          </p:cNvSpPr>
          <p:nvPr/>
        </p:nvSpPr>
        <p:spPr bwMode="auto">
          <a:xfrm>
            <a:off x="355600" y="2816225"/>
            <a:ext cx="840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Is there a racial predilection regarding the risk of PACG?</a:t>
            </a:r>
          </a:p>
          <a:p>
            <a:pPr eaLnBrk="1" hangingPunct="1">
              <a:spcBef>
                <a:spcPct val="0"/>
              </a:spcBef>
              <a:buClrTx/>
              <a:buSzTx/>
              <a:buFontTx/>
              <a:buNone/>
            </a:pPr>
            <a:r>
              <a:rPr lang="en-US" altLang="en-US" sz="1400" dirty="0">
                <a:solidFill>
                  <a:srgbClr val="0000FF"/>
                </a:solidFill>
              </a:rPr>
              <a:t>Yes, individuals of  Inuit  heritage have the highest known risk of PACG</a:t>
            </a:r>
          </a:p>
        </p:txBody>
      </p:sp>
      <p:sp>
        <p:nvSpPr>
          <p:cNvPr id="2" name="Rectangle 1"/>
          <p:cNvSpPr/>
          <p:nvPr/>
        </p:nvSpPr>
        <p:spPr>
          <a:xfrm>
            <a:off x="1905000" y="3048000"/>
            <a:ext cx="457200" cy="228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ectangle 2">
            <a:extLst>
              <a:ext uri="{FF2B5EF4-FFF2-40B4-BE49-F238E27FC236}">
                <a16:creationId xmlns:a16="http://schemas.microsoft.com/office/drawing/2014/main" id="{F42CAF08-50A7-4CBD-BAC7-A300F593342F}"/>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a:t>
            </a:r>
          </a:p>
        </p:txBody>
      </p:sp>
      <p:sp>
        <p:nvSpPr>
          <p:cNvPr id="13" name="TextBox 12">
            <a:extLst>
              <a:ext uri="{FF2B5EF4-FFF2-40B4-BE49-F238E27FC236}">
                <a16:creationId xmlns:a16="http://schemas.microsoft.com/office/drawing/2014/main" id="{2BFD836B-3FEB-4A82-9AA4-B763E494EE71}"/>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3048000"/>
            <a:ext cx="4572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2402" name="Text Box 2"/>
          <p:cNvSpPr txBox="1">
            <a:spLocks noChangeArrowheads="1"/>
          </p:cNvSpPr>
          <p:nvPr/>
        </p:nvSpPr>
        <p:spPr bwMode="auto">
          <a:xfrm>
            <a:off x="5329238" y="1908175"/>
            <a:ext cx="18875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i="1">
                <a:solidFill>
                  <a:schemeClr val="bg1">
                    <a:lumMod val="75000"/>
                  </a:schemeClr>
                </a:solidFill>
              </a:rPr>
              <a:t>Secondary</a:t>
            </a:r>
          </a:p>
        </p:txBody>
      </p:sp>
      <p:sp>
        <p:nvSpPr>
          <p:cNvPr id="17413" name="Text Box 3"/>
          <p:cNvSpPr txBox="1">
            <a:spLocks noChangeArrowheads="1"/>
          </p:cNvSpPr>
          <p:nvPr/>
        </p:nvSpPr>
        <p:spPr bwMode="auto">
          <a:xfrm>
            <a:off x="914400" y="1905000"/>
            <a:ext cx="1520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rgbClr val="0000FF"/>
                </a:solidFill>
              </a:rPr>
              <a:t>Primary</a:t>
            </a:r>
          </a:p>
        </p:txBody>
      </p:sp>
      <p:sp>
        <p:nvSpPr>
          <p:cNvPr id="17414" name="Line 4"/>
          <p:cNvSpPr>
            <a:spLocks noChangeShapeType="1"/>
          </p:cNvSpPr>
          <p:nvPr/>
        </p:nvSpPr>
        <p:spPr bwMode="auto">
          <a:xfrm flipH="1">
            <a:off x="1600200" y="1447800"/>
            <a:ext cx="2971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05" name="Line 5"/>
          <p:cNvSpPr>
            <a:spLocks noChangeShapeType="1"/>
          </p:cNvSpPr>
          <p:nvPr/>
        </p:nvSpPr>
        <p:spPr bwMode="auto">
          <a:xfrm>
            <a:off x="4572000" y="1447800"/>
            <a:ext cx="1676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Arial" charset="0"/>
            </a:endParaRPr>
          </a:p>
        </p:txBody>
      </p:sp>
      <p:sp>
        <p:nvSpPr>
          <p:cNvPr id="17416" name="Text Box 13"/>
          <p:cNvSpPr txBox="1">
            <a:spLocks noChangeArrowheads="1"/>
          </p:cNvSpPr>
          <p:nvPr/>
        </p:nvSpPr>
        <p:spPr bwMode="auto">
          <a:xfrm>
            <a:off x="2209800" y="838200"/>
            <a:ext cx="47180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200"/>
              <a:t>Angle-Closure Glaucoma</a:t>
            </a:r>
          </a:p>
        </p:txBody>
      </p:sp>
      <p:sp>
        <p:nvSpPr>
          <p:cNvPr id="17418" name="Text Box 3"/>
          <p:cNvSpPr txBox="1">
            <a:spLocks noChangeArrowheads="1"/>
          </p:cNvSpPr>
          <p:nvPr/>
        </p:nvSpPr>
        <p:spPr bwMode="auto">
          <a:xfrm>
            <a:off x="355600" y="2816225"/>
            <a:ext cx="840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Is there a racial predilection regarding the risk of PACG?</a:t>
            </a:r>
          </a:p>
          <a:p>
            <a:pPr eaLnBrk="1" hangingPunct="1">
              <a:spcBef>
                <a:spcPct val="0"/>
              </a:spcBef>
              <a:buClrTx/>
              <a:buSzTx/>
              <a:buFontTx/>
              <a:buNone/>
            </a:pPr>
            <a:r>
              <a:rPr lang="en-US" altLang="en-US" sz="1400" dirty="0">
                <a:solidFill>
                  <a:srgbClr val="0000FF"/>
                </a:solidFill>
              </a:rPr>
              <a:t>Yes, individuals of  Inuit  heritage have the highest known risk of PACG</a:t>
            </a:r>
          </a:p>
        </p:txBody>
      </p:sp>
      <p:sp>
        <p:nvSpPr>
          <p:cNvPr id="11" name="Rectangle 2">
            <a:extLst>
              <a:ext uri="{FF2B5EF4-FFF2-40B4-BE49-F238E27FC236}">
                <a16:creationId xmlns:a16="http://schemas.microsoft.com/office/drawing/2014/main" id="{A4D9276C-5928-49E5-8392-BA97679D8FE9}"/>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A</a:t>
            </a:r>
          </a:p>
        </p:txBody>
      </p:sp>
      <p:sp>
        <p:nvSpPr>
          <p:cNvPr id="13" name="TextBox 12">
            <a:extLst>
              <a:ext uri="{FF2B5EF4-FFF2-40B4-BE49-F238E27FC236}">
                <a16:creationId xmlns:a16="http://schemas.microsoft.com/office/drawing/2014/main" id="{513BBFAA-CF49-4D1B-BA5B-B140F07B840A}"/>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F4B915-6409-6A0A-6C08-C5994DCADAF1}"/>
              </a:ext>
            </a:extLst>
          </p:cNvPr>
          <p:cNvSpPr/>
          <p:nvPr/>
        </p:nvSpPr>
        <p:spPr>
          <a:xfrm>
            <a:off x="1905000" y="3048000"/>
            <a:ext cx="4572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2402" name="Text Box 2"/>
          <p:cNvSpPr txBox="1">
            <a:spLocks noChangeArrowheads="1"/>
          </p:cNvSpPr>
          <p:nvPr/>
        </p:nvSpPr>
        <p:spPr bwMode="auto">
          <a:xfrm>
            <a:off x="5329238" y="1908175"/>
            <a:ext cx="18875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i="1">
                <a:solidFill>
                  <a:schemeClr val="bg1">
                    <a:lumMod val="75000"/>
                  </a:schemeClr>
                </a:solidFill>
              </a:rPr>
              <a:t>Secondary</a:t>
            </a:r>
          </a:p>
        </p:txBody>
      </p:sp>
      <p:sp>
        <p:nvSpPr>
          <p:cNvPr id="16387" name="Text Box 3"/>
          <p:cNvSpPr txBox="1">
            <a:spLocks noChangeArrowheads="1"/>
          </p:cNvSpPr>
          <p:nvPr/>
        </p:nvSpPr>
        <p:spPr bwMode="auto">
          <a:xfrm>
            <a:off x="914400" y="1905000"/>
            <a:ext cx="1520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rgbClr val="0000FF"/>
                </a:solidFill>
              </a:rPr>
              <a:t>Primary</a:t>
            </a:r>
          </a:p>
        </p:txBody>
      </p:sp>
      <p:sp>
        <p:nvSpPr>
          <p:cNvPr id="16388" name="Line 4"/>
          <p:cNvSpPr>
            <a:spLocks noChangeShapeType="1"/>
          </p:cNvSpPr>
          <p:nvPr/>
        </p:nvSpPr>
        <p:spPr bwMode="auto">
          <a:xfrm flipH="1">
            <a:off x="1600200" y="1447800"/>
            <a:ext cx="2971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05" name="Line 5"/>
          <p:cNvSpPr>
            <a:spLocks noChangeShapeType="1"/>
          </p:cNvSpPr>
          <p:nvPr/>
        </p:nvSpPr>
        <p:spPr bwMode="auto">
          <a:xfrm>
            <a:off x="4572000" y="1447800"/>
            <a:ext cx="1676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Arial" charset="0"/>
            </a:endParaRPr>
          </a:p>
        </p:txBody>
      </p:sp>
      <p:sp>
        <p:nvSpPr>
          <p:cNvPr id="16390" name="Text Box 13"/>
          <p:cNvSpPr txBox="1">
            <a:spLocks noChangeArrowheads="1"/>
          </p:cNvSpPr>
          <p:nvPr/>
        </p:nvSpPr>
        <p:spPr bwMode="auto">
          <a:xfrm>
            <a:off x="2209800" y="838200"/>
            <a:ext cx="47180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200"/>
              <a:t>Angle-Closure Glaucoma</a:t>
            </a:r>
          </a:p>
        </p:txBody>
      </p:sp>
      <p:sp>
        <p:nvSpPr>
          <p:cNvPr id="16392" name="Text Box 3"/>
          <p:cNvSpPr txBox="1">
            <a:spLocks noChangeArrowheads="1"/>
          </p:cNvSpPr>
          <p:nvPr/>
        </p:nvSpPr>
        <p:spPr bwMode="auto">
          <a:xfrm>
            <a:off x="355600" y="2816225"/>
            <a:ext cx="8407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Is there a racial predilection regarding the risk of PACG?</a:t>
            </a:r>
          </a:p>
          <a:p>
            <a:pPr eaLnBrk="1" hangingPunct="1">
              <a:spcBef>
                <a:spcPct val="0"/>
              </a:spcBef>
              <a:buClrTx/>
              <a:buSzTx/>
              <a:buFontTx/>
              <a:buNone/>
            </a:pPr>
            <a:r>
              <a:rPr lang="en-US" altLang="en-US" sz="1400" dirty="0">
                <a:solidFill>
                  <a:srgbClr val="0000FF"/>
                </a:solidFill>
              </a:rPr>
              <a:t>Yes, individuals of  Inuit  heritage have the highest known risk of PACG--</a:t>
            </a:r>
            <a:r>
              <a:rPr lang="en-US" altLang="en-US" sz="1400" dirty="0"/>
              <a:t>their relative risk has been estimated to be as high as  40x  that of whites. </a:t>
            </a:r>
          </a:p>
          <a:p>
            <a:pPr eaLnBrk="1" hangingPunct="1">
              <a:spcBef>
                <a:spcPct val="0"/>
              </a:spcBef>
              <a:buClrTx/>
              <a:buSzTx/>
              <a:buFontTx/>
              <a:buNone/>
            </a:pPr>
            <a:endParaRPr lang="en-US" altLang="en-US" sz="1400" dirty="0">
              <a:solidFill>
                <a:srgbClr val="0000FF"/>
              </a:solidFill>
            </a:endParaRPr>
          </a:p>
        </p:txBody>
      </p:sp>
      <p:sp>
        <p:nvSpPr>
          <p:cNvPr id="10" name="Rectangle 9"/>
          <p:cNvSpPr/>
          <p:nvPr/>
        </p:nvSpPr>
        <p:spPr>
          <a:xfrm>
            <a:off x="2514600" y="3276600"/>
            <a:ext cx="457200" cy="228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900" dirty="0">
                <a:solidFill>
                  <a:schemeClr val="tx1"/>
                </a:solidFill>
              </a:rPr>
              <a:t>#x</a:t>
            </a:r>
          </a:p>
        </p:txBody>
      </p:sp>
      <p:sp>
        <p:nvSpPr>
          <p:cNvPr id="11" name="Rectangle 2">
            <a:extLst>
              <a:ext uri="{FF2B5EF4-FFF2-40B4-BE49-F238E27FC236}">
                <a16:creationId xmlns:a16="http://schemas.microsoft.com/office/drawing/2014/main" id="{F42CAF08-50A7-4CBD-BAC7-A300F593342F}"/>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t>
            </a:r>
          </a:p>
        </p:txBody>
      </p:sp>
      <p:sp>
        <p:nvSpPr>
          <p:cNvPr id="13" name="TextBox 12">
            <a:extLst>
              <a:ext uri="{FF2B5EF4-FFF2-40B4-BE49-F238E27FC236}">
                <a16:creationId xmlns:a16="http://schemas.microsoft.com/office/drawing/2014/main" id="{2BFD836B-3FEB-4A82-9AA4-B763E494EE71}"/>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Tree>
    <p:extLst>
      <p:ext uri="{BB962C8B-B14F-4D97-AF65-F5344CB8AC3E}">
        <p14:creationId xmlns:p14="http://schemas.microsoft.com/office/powerpoint/2010/main" val="346875050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3048000"/>
            <a:ext cx="4572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2514600" y="3276600"/>
            <a:ext cx="4572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solidFill>
            </a:endParaRPr>
          </a:p>
        </p:txBody>
      </p:sp>
      <p:sp>
        <p:nvSpPr>
          <p:cNvPr id="102402" name="Text Box 2"/>
          <p:cNvSpPr txBox="1">
            <a:spLocks noChangeArrowheads="1"/>
          </p:cNvSpPr>
          <p:nvPr/>
        </p:nvSpPr>
        <p:spPr bwMode="auto">
          <a:xfrm>
            <a:off x="5329238" y="1908175"/>
            <a:ext cx="18875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i="1">
                <a:solidFill>
                  <a:schemeClr val="bg1">
                    <a:lumMod val="75000"/>
                  </a:schemeClr>
                </a:solidFill>
              </a:rPr>
              <a:t>Secondary</a:t>
            </a:r>
          </a:p>
        </p:txBody>
      </p:sp>
      <p:sp>
        <p:nvSpPr>
          <p:cNvPr id="18437" name="Text Box 3"/>
          <p:cNvSpPr txBox="1">
            <a:spLocks noChangeArrowheads="1"/>
          </p:cNvSpPr>
          <p:nvPr/>
        </p:nvSpPr>
        <p:spPr bwMode="auto">
          <a:xfrm>
            <a:off x="914400" y="1905000"/>
            <a:ext cx="1520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rgbClr val="0000FF"/>
                </a:solidFill>
              </a:rPr>
              <a:t>Primary</a:t>
            </a:r>
          </a:p>
        </p:txBody>
      </p:sp>
      <p:sp>
        <p:nvSpPr>
          <p:cNvPr id="18438" name="Line 4"/>
          <p:cNvSpPr>
            <a:spLocks noChangeShapeType="1"/>
          </p:cNvSpPr>
          <p:nvPr/>
        </p:nvSpPr>
        <p:spPr bwMode="auto">
          <a:xfrm flipH="1">
            <a:off x="1600200" y="1447800"/>
            <a:ext cx="2971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05" name="Line 5"/>
          <p:cNvSpPr>
            <a:spLocks noChangeShapeType="1"/>
          </p:cNvSpPr>
          <p:nvPr/>
        </p:nvSpPr>
        <p:spPr bwMode="auto">
          <a:xfrm>
            <a:off x="4572000" y="1447800"/>
            <a:ext cx="1676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Arial" charset="0"/>
            </a:endParaRPr>
          </a:p>
        </p:txBody>
      </p:sp>
      <p:sp>
        <p:nvSpPr>
          <p:cNvPr id="18440" name="Text Box 13"/>
          <p:cNvSpPr txBox="1">
            <a:spLocks noChangeArrowheads="1"/>
          </p:cNvSpPr>
          <p:nvPr/>
        </p:nvSpPr>
        <p:spPr bwMode="auto">
          <a:xfrm>
            <a:off x="2209800" y="838200"/>
            <a:ext cx="47180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200"/>
              <a:t>Angle-Closure Glaucoma</a:t>
            </a:r>
          </a:p>
        </p:txBody>
      </p:sp>
      <p:sp>
        <p:nvSpPr>
          <p:cNvPr id="18442" name="Text Box 3"/>
          <p:cNvSpPr txBox="1">
            <a:spLocks noChangeArrowheads="1"/>
          </p:cNvSpPr>
          <p:nvPr/>
        </p:nvSpPr>
        <p:spPr bwMode="auto">
          <a:xfrm>
            <a:off x="355600" y="2816225"/>
            <a:ext cx="8407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Is there a racial predilection regarding the risk of PACG?</a:t>
            </a:r>
          </a:p>
          <a:p>
            <a:pPr eaLnBrk="1" hangingPunct="1">
              <a:spcBef>
                <a:spcPct val="0"/>
              </a:spcBef>
              <a:buClrTx/>
              <a:buSzTx/>
              <a:buFontTx/>
              <a:buNone/>
            </a:pPr>
            <a:r>
              <a:rPr lang="en-US" altLang="en-US" sz="1400" dirty="0">
                <a:solidFill>
                  <a:srgbClr val="0000FF"/>
                </a:solidFill>
              </a:rPr>
              <a:t>Yes, individuals of  Inuit  heritage have the highest known risk of PACG--</a:t>
            </a:r>
            <a:r>
              <a:rPr lang="en-US" altLang="en-US" sz="1400" dirty="0"/>
              <a:t>their relative risk has been estimated to be as high as  40x  that of whites. </a:t>
            </a:r>
          </a:p>
          <a:p>
            <a:pPr eaLnBrk="1" hangingPunct="1">
              <a:spcBef>
                <a:spcPct val="0"/>
              </a:spcBef>
              <a:buClrTx/>
              <a:buSzTx/>
              <a:buFontTx/>
              <a:buNone/>
            </a:pPr>
            <a:endParaRPr lang="en-US" altLang="en-US" sz="1400" dirty="0">
              <a:solidFill>
                <a:srgbClr val="0000FF"/>
              </a:solidFill>
            </a:endParaRPr>
          </a:p>
        </p:txBody>
      </p:sp>
      <p:sp>
        <p:nvSpPr>
          <p:cNvPr id="11" name="Rectangle 2">
            <a:extLst>
              <a:ext uri="{FF2B5EF4-FFF2-40B4-BE49-F238E27FC236}">
                <a16:creationId xmlns:a16="http://schemas.microsoft.com/office/drawing/2014/main" id="{595F2857-709A-4EE3-B6B7-86434564B8D9}"/>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A</a:t>
            </a:r>
          </a:p>
        </p:txBody>
      </p:sp>
      <p:sp>
        <p:nvSpPr>
          <p:cNvPr id="13" name="TextBox 12">
            <a:extLst>
              <a:ext uri="{FF2B5EF4-FFF2-40B4-BE49-F238E27FC236}">
                <a16:creationId xmlns:a16="http://schemas.microsoft.com/office/drawing/2014/main" id="{BECD5CA4-226B-4954-8406-F9BC7202C33C}"/>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3048000"/>
            <a:ext cx="4572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2514600" y="3276600"/>
            <a:ext cx="4572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solidFill>
            </a:endParaRPr>
          </a:p>
        </p:txBody>
      </p:sp>
      <p:sp>
        <p:nvSpPr>
          <p:cNvPr id="102402" name="Text Box 2"/>
          <p:cNvSpPr txBox="1">
            <a:spLocks noChangeArrowheads="1"/>
          </p:cNvSpPr>
          <p:nvPr/>
        </p:nvSpPr>
        <p:spPr bwMode="auto">
          <a:xfrm>
            <a:off x="5329238" y="1908175"/>
            <a:ext cx="18875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i="1">
                <a:solidFill>
                  <a:schemeClr val="bg1">
                    <a:lumMod val="75000"/>
                  </a:schemeClr>
                </a:solidFill>
              </a:rPr>
              <a:t>Secondary</a:t>
            </a:r>
          </a:p>
        </p:txBody>
      </p:sp>
      <p:sp>
        <p:nvSpPr>
          <p:cNvPr id="18437" name="Text Box 3"/>
          <p:cNvSpPr txBox="1">
            <a:spLocks noChangeArrowheads="1"/>
          </p:cNvSpPr>
          <p:nvPr/>
        </p:nvSpPr>
        <p:spPr bwMode="auto">
          <a:xfrm>
            <a:off x="914400" y="1905000"/>
            <a:ext cx="1520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rgbClr val="0000FF"/>
                </a:solidFill>
              </a:rPr>
              <a:t>Primary</a:t>
            </a:r>
          </a:p>
        </p:txBody>
      </p:sp>
      <p:sp>
        <p:nvSpPr>
          <p:cNvPr id="18438" name="Line 4"/>
          <p:cNvSpPr>
            <a:spLocks noChangeShapeType="1"/>
          </p:cNvSpPr>
          <p:nvPr/>
        </p:nvSpPr>
        <p:spPr bwMode="auto">
          <a:xfrm flipH="1">
            <a:off x="1600200" y="1447800"/>
            <a:ext cx="2971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05" name="Line 5"/>
          <p:cNvSpPr>
            <a:spLocks noChangeShapeType="1"/>
          </p:cNvSpPr>
          <p:nvPr/>
        </p:nvSpPr>
        <p:spPr bwMode="auto">
          <a:xfrm>
            <a:off x="4572000" y="1447800"/>
            <a:ext cx="1676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Arial" charset="0"/>
            </a:endParaRPr>
          </a:p>
        </p:txBody>
      </p:sp>
      <p:sp>
        <p:nvSpPr>
          <p:cNvPr id="18440" name="Text Box 13"/>
          <p:cNvSpPr txBox="1">
            <a:spLocks noChangeArrowheads="1"/>
          </p:cNvSpPr>
          <p:nvPr/>
        </p:nvSpPr>
        <p:spPr bwMode="auto">
          <a:xfrm>
            <a:off x="2209800" y="838200"/>
            <a:ext cx="47180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200"/>
              <a:t>Angle-Closure Glaucoma</a:t>
            </a:r>
          </a:p>
        </p:txBody>
      </p:sp>
      <p:sp>
        <p:nvSpPr>
          <p:cNvPr id="18442" name="Text Box 3"/>
          <p:cNvSpPr txBox="1">
            <a:spLocks noChangeArrowheads="1"/>
          </p:cNvSpPr>
          <p:nvPr/>
        </p:nvSpPr>
        <p:spPr bwMode="auto">
          <a:xfrm>
            <a:off x="355600" y="2816225"/>
            <a:ext cx="84074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Is there a racial predilection regarding the risk of PACG?</a:t>
            </a:r>
          </a:p>
          <a:p>
            <a:pPr eaLnBrk="1" hangingPunct="1">
              <a:spcBef>
                <a:spcPct val="0"/>
              </a:spcBef>
              <a:buClrTx/>
              <a:buSzTx/>
              <a:buFontTx/>
              <a:buNone/>
            </a:pPr>
            <a:r>
              <a:rPr lang="en-US" altLang="en-US" sz="1400" dirty="0">
                <a:solidFill>
                  <a:srgbClr val="0000FF"/>
                </a:solidFill>
              </a:rPr>
              <a:t>Yes, individuals of  Inuit  heritage have the highest known risk of PACG--</a:t>
            </a:r>
            <a:r>
              <a:rPr lang="en-US" altLang="en-US" sz="1400" dirty="0"/>
              <a:t>their relative risk has been estimated to be as high as  40x  that of whites. </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about people of Asian descent?</a:t>
            </a:r>
          </a:p>
        </p:txBody>
      </p:sp>
      <p:sp>
        <p:nvSpPr>
          <p:cNvPr id="11" name="Rectangle 2">
            <a:extLst>
              <a:ext uri="{FF2B5EF4-FFF2-40B4-BE49-F238E27FC236}">
                <a16:creationId xmlns:a16="http://schemas.microsoft.com/office/drawing/2014/main" id="{595F2857-709A-4EE3-B6B7-86434564B8D9}"/>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t>
            </a:r>
          </a:p>
        </p:txBody>
      </p:sp>
      <p:sp>
        <p:nvSpPr>
          <p:cNvPr id="13" name="TextBox 12">
            <a:extLst>
              <a:ext uri="{FF2B5EF4-FFF2-40B4-BE49-F238E27FC236}">
                <a16:creationId xmlns:a16="http://schemas.microsoft.com/office/drawing/2014/main" id="{BECD5CA4-226B-4954-8406-F9BC7202C33C}"/>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Tree>
    <p:extLst>
      <p:ext uri="{BB962C8B-B14F-4D97-AF65-F5344CB8AC3E}">
        <p14:creationId xmlns:p14="http://schemas.microsoft.com/office/powerpoint/2010/main" val="108036624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3048000"/>
            <a:ext cx="4572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2514600" y="3276600"/>
            <a:ext cx="4572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solidFill>
            </a:endParaRPr>
          </a:p>
        </p:txBody>
      </p:sp>
      <p:sp>
        <p:nvSpPr>
          <p:cNvPr id="102402" name="Text Box 2"/>
          <p:cNvSpPr txBox="1">
            <a:spLocks noChangeArrowheads="1"/>
          </p:cNvSpPr>
          <p:nvPr/>
        </p:nvSpPr>
        <p:spPr bwMode="auto">
          <a:xfrm>
            <a:off x="5329238" y="1908175"/>
            <a:ext cx="18875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i="1">
                <a:solidFill>
                  <a:schemeClr val="bg1">
                    <a:lumMod val="75000"/>
                  </a:schemeClr>
                </a:solidFill>
              </a:rPr>
              <a:t>Secondary</a:t>
            </a:r>
          </a:p>
        </p:txBody>
      </p:sp>
      <p:sp>
        <p:nvSpPr>
          <p:cNvPr id="19461" name="Text Box 3"/>
          <p:cNvSpPr txBox="1">
            <a:spLocks noChangeArrowheads="1"/>
          </p:cNvSpPr>
          <p:nvPr/>
        </p:nvSpPr>
        <p:spPr bwMode="auto">
          <a:xfrm>
            <a:off x="914400" y="1905000"/>
            <a:ext cx="1520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rgbClr val="0000FF"/>
                </a:solidFill>
              </a:rPr>
              <a:t>Primary</a:t>
            </a:r>
          </a:p>
        </p:txBody>
      </p:sp>
      <p:sp>
        <p:nvSpPr>
          <p:cNvPr id="19462" name="Line 4"/>
          <p:cNvSpPr>
            <a:spLocks noChangeShapeType="1"/>
          </p:cNvSpPr>
          <p:nvPr/>
        </p:nvSpPr>
        <p:spPr bwMode="auto">
          <a:xfrm flipH="1">
            <a:off x="1600200" y="1447800"/>
            <a:ext cx="2971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05" name="Line 5"/>
          <p:cNvSpPr>
            <a:spLocks noChangeShapeType="1"/>
          </p:cNvSpPr>
          <p:nvPr/>
        </p:nvSpPr>
        <p:spPr bwMode="auto">
          <a:xfrm>
            <a:off x="4572000" y="1447800"/>
            <a:ext cx="1676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Arial" charset="0"/>
            </a:endParaRPr>
          </a:p>
        </p:txBody>
      </p:sp>
      <p:sp>
        <p:nvSpPr>
          <p:cNvPr id="19464" name="Text Box 13"/>
          <p:cNvSpPr txBox="1">
            <a:spLocks noChangeArrowheads="1"/>
          </p:cNvSpPr>
          <p:nvPr/>
        </p:nvSpPr>
        <p:spPr bwMode="auto">
          <a:xfrm>
            <a:off x="2209800" y="838200"/>
            <a:ext cx="47180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200"/>
              <a:t>Angle-Closure Glaucoma</a:t>
            </a:r>
          </a:p>
        </p:txBody>
      </p:sp>
      <p:sp>
        <p:nvSpPr>
          <p:cNvPr id="19466" name="Text Box 3"/>
          <p:cNvSpPr txBox="1">
            <a:spLocks noChangeArrowheads="1"/>
          </p:cNvSpPr>
          <p:nvPr/>
        </p:nvSpPr>
        <p:spPr bwMode="auto">
          <a:xfrm>
            <a:off x="355600" y="2816225"/>
            <a:ext cx="8407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Is there a racial predilection regarding the risk of PACG?</a:t>
            </a:r>
          </a:p>
          <a:p>
            <a:pPr eaLnBrk="1" hangingPunct="1">
              <a:spcBef>
                <a:spcPct val="0"/>
              </a:spcBef>
              <a:buClrTx/>
              <a:buSzTx/>
              <a:buFontTx/>
              <a:buNone/>
            </a:pPr>
            <a:r>
              <a:rPr lang="en-US" altLang="en-US" sz="1400" dirty="0">
                <a:solidFill>
                  <a:srgbClr val="0000FF"/>
                </a:solidFill>
              </a:rPr>
              <a:t>Yes, individuals of  Inuit  heritage have the highest known risk of PACG--</a:t>
            </a:r>
            <a:r>
              <a:rPr lang="en-US" altLang="en-US" sz="1400" dirty="0"/>
              <a:t>their relative risk has been estimated to be as high as  40x  that of whites. </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about people of Asian descent?</a:t>
            </a:r>
          </a:p>
          <a:p>
            <a:pPr eaLnBrk="1" hangingPunct="1">
              <a:spcBef>
                <a:spcPct val="0"/>
              </a:spcBef>
              <a:buClrTx/>
              <a:buSzTx/>
              <a:buFontTx/>
              <a:buNone/>
            </a:pPr>
            <a:r>
              <a:rPr lang="en-US" altLang="en-US" sz="1400" dirty="0">
                <a:solidFill>
                  <a:srgbClr val="0000FF"/>
                </a:solidFill>
              </a:rPr>
              <a:t>Their relative risk is somewhere between that of the Inuit and whites</a:t>
            </a:r>
          </a:p>
          <a:p>
            <a:pPr eaLnBrk="1" hangingPunct="1">
              <a:spcBef>
                <a:spcPct val="0"/>
              </a:spcBef>
              <a:buClrTx/>
              <a:buSzTx/>
              <a:buFontTx/>
              <a:buNone/>
            </a:pPr>
            <a:endParaRPr lang="en-US" altLang="en-US" sz="1400" dirty="0">
              <a:solidFill>
                <a:srgbClr val="0000FF"/>
              </a:solidFill>
            </a:endParaRPr>
          </a:p>
        </p:txBody>
      </p:sp>
      <p:sp>
        <p:nvSpPr>
          <p:cNvPr id="11" name="Rectangle 2">
            <a:extLst>
              <a:ext uri="{FF2B5EF4-FFF2-40B4-BE49-F238E27FC236}">
                <a16:creationId xmlns:a16="http://schemas.microsoft.com/office/drawing/2014/main" id="{CB76E984-A994-484F-BC89-BEAD7A7476A9}"/>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A</a:t>
            </a:r>
          </a:p>
        </p:txBody>
      </p:sp>
      <p:sp>
        <p:nvSpPr>
          <p:cNvPr id="13" name="TextBox 12">
            <a:extLst>
              <a:ext uri="{FF2B5EF4-FFF2-40B4-BE49-F238E27FC236}">
                <a16:creationId xmlns:a16="http://schemas.microsoft.com/office/drawing/2014/main" id="{E89E076F-D5C6-4C3A-BCB1-537C08DC04AF}"/>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3048000"/>
            <a:ext cx="4572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2514600" y="3276600"/>
            <a:ext cx="4572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solidFill>
            </a:endParaRPr>
          </a:p>
        </p:txBody>
      </p:sp>
      <p:sp>
        <p:nvSpPr>
          <p:cNvPr id="102402" name="Text Box 2"/>
          <p:cNvSpPr txBox="1">
            <a:spLocks noChangeArrowheads="1"/>
          </p:cNvSpPr>
          <p:nvPr/>
        </p:nvSpPr>
        <p:spPr bwMode="auto">
          <a:xfrm>
            <a:off x="5329238" y="1908175"/>
            <a:ext cx="18875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i="1">
                <a:solidFill>
                  <a:schemeClr val="bg1">
                    <a:lumMod val="75000"/>
                  </a:schemeClr>
                </a:solidFill>
              </a:rPr>
              <a:t>Secondary</a:t>
            </a:r>
          </a:p>
        </p:txBody>
      </p:sp>
      <p:sp>
        <p:nvSpPr>
          <p:cNvPr id="20485" name="Text Box 3"/>
          <p:cNvSpPr txBox="1">
            <a:spLocks noChangeArrowheads="1"/>
          </p:cNvSpPr>
          <p:nvPr/>
        </p:nvSpPr>
        <p:spPr bwMode="auto">
          <a:xfrm>
            <a:off x="914400" y="1905000"/>
            <a:ext cx="1520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rgbClr val="0000FF"/>
                </a:solidFill>
              </a:rPr>
              <a:t>Primary</a:t>
            </a:r>
          </a:p>
        </p:txBody>
      </p:sp>
      <p:sp>
        <p:nvSpPr>
          <p:cNvPr id="20486" name="Line 4"/>
          <p:cNvSpPr>
            <a:spLocks noChangeShapeType="1"/>
          </p:cNvSpPr>
          <p:nvPr/>
        </p:nvSpPr>
        <p:spPr bwMode="auto">
          <a:xfrm flipH="1">
            <a:off x="1600200" y="1447800"/>
            <a:ext cx="2971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05" name="Line 5"/>
          <p:cNvSpPr>
            <a:spLocks noChangeShapeType="1"/>
          </p:cNvSpPr>
          <p:nvPr/>
        </p:nvSpPr>
        <p:spPr bwMode="auto">
          <a:xfrm>
            <a:off x="4572000" y="1447800"/>
            <a:ext cx="1676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Arial" charset="0"/>
            </a:endParaRPr>
          </a:p>
        </p:txBody>
      </p:sp>
      <p:sp>
        <p:nvSpPr>
          <p:cNvPr id="20488" name="Text Box 13"/>
          <p:cNvSpPr txBox="1">
            <a:spLocks noChangeArrowheads="1"/>
          </p:cNvSpPr>
          <p:nvPr/>
        </p:nvSpPr>
        <p:spPr bwMode="auto">
          <a:xfrm>
            <a:off x="2209800" y="838200"/>
            <a:ext cx="47180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200"/>
              <a:t>Angle-Closure Glaucoma</a:t>
            </a:r>
          </a:p>
        </p:txBody>
      </p:sp>
      <p:sp>
        <p:nvSpPr>
          <p:cNvPr id="20490" name="Text Box 3"/>
          <p:cNvSpPr txBox="1">
            <a:spLocks noChangeArrowheads="1"/>
          </p:cNvSpPr>
          <p:nvPr/>
        </p:nvSpPr>
        <p:spPr bwMode="auto">
          <a:xfrm>
            <a:off x="355600" y="2816225"/>
            <a:ext cx="8407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Is there a racial predilection regarding the risk of PACG?</a:t>
            </a:r>
          </a:p>
          <a:p>
            <a:pPr eaLnBrk="1" hangingPunct="1">
              <a:spcBef>
                <a:spcPct val="0"/>
              </a:spcBef>
              <a:buClrTx/>
              <a:buSzTx/>
              <a:buFontTx/>
              <a:buNone/>
            </a:pPr>
            <a:r>
              <a:rPr lang="en-US" altLang="en-US" sz="1400" dirty="0">
                <a:solidFill>
                  <a:srgbClr val="0000FF"/>
                </a:solidFill>
              </a:rPr>
              <a:t>Yes, individuals of  Inuit  heritage have the highest known risk of PACG--</a:t>
            </a:r>
            <a:r>
              <a:rPr lang="en-US" altLang="en-US" sz="1400" dirty="0"/>
              <a:t>their relative risk has been estimated to be as high as  40x  that of whites. </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about people of Asian descent?</a:t>
            </a:r>
          </a:p>
          <a:p>
            <a:pPr eaLnBrk="1" hangingPunct="1">
              <a:spcBef>
                <a:spcPct val="0"/>
              </a:spcBef>
              <a:buClrTx/>
              <a:buSzTx/>
              <a:buFontTx/>
              <a:buNone/>
            </a:pPr>
            <a:r>
              <a:rPr lang="en-US" altLang="en-US" sz="1400" dirty="0">
                <a:solidFill>
                  <a:srgbClr val="0000FF"/>
                </a:solidFill>
              </a:rPr>
              <a:t>Their relative risk is somewhere between that of the Inuit and whites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age a risk factor?</a:t>
            </a:r>
          </a:p>
        </p:txBody>
      </p:sp>
      <p:sp>
        <p:nvSpPr>
          <p:cNvPr id="11" name="Rectangle 2">
            <a:extLst>
              <a:ext uri="{FF2B5EF4-FFF2-40B4-BE49-F238E27FC236}">
                <a16:creationId xmlns:a16="http://schemas.microsoft.com/office/drawing/2014/main" id="{B0415B0C-C1E8-4570-AC4D-0BF76790DE11}"/>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t>
            </a:r>
          </a:p>
        </p:txBody>
      </p:sp>
      <p:sp>
        <p:nvSpPr>
          <p:cNvPr id="13" name="TextBox 12">
            <a:extLst>
              <a:ext uri="{FF2B5EF4-FFF2-40B4-BE49-F238E27FC236}">
                <a16:creationId xmlns:a16="http://schemas.microsoft.com/office/drawing/2014/main" id="{88093F35-6CCF-4C22-BF0A-D238FC1762F8}"/>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3048000"/>
            <a:ext cx="4572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2514600" y="3276600"/>
            <a:ext cx="4572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solidFill>
            </a:endParaRPr>
          </a:p>
        </p:txBody>
      </p:sp>
      <p:sp>
        <p:nvSpPr>
          <p:cNvPr id="102402" name="Text Box 2"/>
          <p:cNvSpPr txBox="1">
            <a:spLocks noChangeArrowheads="1"/>
          </p:cNvSpPr>
          <p:nvPr/>
        </p:nvSpPr>
        <p:spPr bwMode="auto">
          <a:xfrm>
            <a:off x="5329238" y="1908175"/>
            <a:ext cx="18875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i="1">
                <a:solidFill>
                  <a:schemeClr val="bg1">
                    <a:lumMod val="75000"/>
                  </a:schemeClr>
                </a:solidFill>
              </a:rPr>
              <a:t>Secondary</a:t>
            </a:r>
          </a:p>
        </p:txBody>
      </p:sp>
      <p:sp>
        <p:nvSpPr>
          <p:cNvPr id="21509" name="Text Box 3"/>
          <p:cNvSpPr txBox="1">
            <a:spLocks noChangeArrowheads="1"/>
          </p:cNvSpPr>
          <p:nvPr/>
        </p:nvSpPr>
        <p:spPr bwMode="auto">
          <a:xfrm>
            <a:off x="914400" y="1905000"/>
            <a:ext cx="1520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rgbClr val="0000FF"/>
                </a:solidFill>
              </a:rPr>
              <a:t>Primary</a:t>
            </a:r>
          </a:p>
        </p:txBody>
      </p:sp>
      <p:sp>
        <p:nvSpPr>
          <p:cNvPr id="21510" name="Line 4"/>
          <p:cNvSpPr>
            <a:spLocks noChangeShapeType="1"/>
          </p:cNvSpPr>
          <p:nvPr/>
        </p:nvSpPr>
        <p:spPr bwMode="auto">
          <a:xfrm flipH="1">
            <a:off x="1600200" y="1447800"/>
            <a:ext cx="2971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05" name="Line 5"/>
          <p:cNvSpPr>
            <a:spLocks noChangeShapeType="1"/>
          </p:cNvSpPr>
          <p:nvPr/>
        </p:nvSpPr>
        <p:spPr bwMode="auto">
          <a:xfrm>
            <a:off x="4572000" y="1447800"/>
            <a:ext cx="1676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Arial" charset="0"/>
            </a:endParaRPr>
          </a:p>
        </p:txBody>
      </p:sp>
      <p:sp>
        <p:nvSpPr>
          <p:cNvPr id="21512" name="Text Box 13"/>
          <p:cNvSpPr txBox="1">
            <a:spLocks noChangeArrowheads="1"/>
          </p:cNvSpPr>
          <p:nvPr/>
        </p:nvSpPr>
        <p:spPr bwMode="auto">
          <a:xfrm>
            <a:off x="2209800" y="838200"/>
            <a:ext cx="47180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200"/>
              <a:t>Angle-Closure Glaucoma</a:t>
            </a:r>
          </a:p>
        </p:txBody>
      </p:sp>
      <p:sp>
        <p:nvSpPr>
          <p:cNvPr id="21514" name="Text Box 3"/>
          <p:cNvSpPr txBox="1">
            <a:spLocks noChangeArrowheads="1"/>
          </p:cNvSpPr>
          <p:nvPr/>
        </p:nvSpPr>
        <p:spPr bwMode="auto">
          <a:xfrm>
            <a:off x="355600" y="2816225"/>
            <a:ext cx="8407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Is there a racial predilection regarding the risk of PACG?</a:t>
            </a:r>
          </a:p>
          <a:p>
            <a:pPr eaLnBrk="1" hangingPunct="1">
              <a:spcBef>
                <a:spcPct val="0"/>
              </a:spcBef>
              <a:buClrTx/>
              <a:buSzTx/>
              <a:buFontTx/>
              <a:buNone/>
            </a:pPr>
            <a:r>
              <a:rPr lang="en-US" altLang="en-US" sz="1400" dirty="0">
                <a:solidFill>
                  <a:srgbClr val="0000FF"/>
                </a:solidFill>
              </a:rPr>
              <a:t>Yes, individuals of  Inuit  heritage have the highest known risk of PACG--</a:t>
            </a:r>
            <a:r>
              <a:rPr lang="en-US" altLang="en-US" sz="1400" dirty="0"/>
              <a:t>their relative risk has been estimated to be as high as  40x  that of whites. </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about people of Asian descent?</a:t>
            </a:r>
          </a:p>
          <a:p>
            <a:pPr eaLnBrk="1" hangingPunct="1">
              <a:spcBef>
                <a:spcPct val="0"/>
              </a:spcBef>
              <a:buClrTx/>
              <a:buSzTx/>
              <a:buFontTx/>
              <a:buNone/>
            </a:pPr>
            <a:r>
              <a:rPr lang="en-US" altLang="en-US" sz="1400" dirty="0">
                <a:solidFill>
                  <a:srgbClr val="0000FF"/>
                </a:solidFill>
              </a:rPr>
              <a:t>Their relative risk is somewhere between that of the Inuit and whites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age a risk factor?</a:t>
            </a:r>
          </a:p>
          <a:p>
            <a:pPr eaLnBrk="1" hangingPunct="1">
              <a:spcBef>
                <a:spcPct val="0"/>
              </a:spcBef>
              <a:buClrTx/>
              <a:buSzTx/>
              <a:buFontTx/>
              <a:buNone/>
            </a:pPr>
            <a:r>
              <a:rPr lang="en-US" altLang="en-US" sz="1400" dirty="0">
                <a:solidFill>
                  <a:srgbClr val="0000FF"/>
                </a:solidFill>
              </a:rPr>
              <a:t>Yes, the incidence  increases  with age</a:t>
            </a:r>
          </a:p>
          <a:p>
            <a:pPr eaLnBrk="1" hangingPunct="1">
              <a:spcBef>
                <a:spcPct val="0"/>
              </a:spcBef>
              <a:buClrTx/>
              <a:buSzTx/>
              <a:buFontTx/>
              <a:buNone/>
            </a:pPr>
            <a:endParaRPr lang="en-US" altLang="en-US" sz="1400" dirty="0">
              <a:solidFill>
                <a:srgbClr val="0000FF"/>
              </a:solidFill>
            </a:endParaRPr>
          </a:p>
        </p:txBody>
      </p:sp>
      <p:sp>
        <p:nvSpPr>
          <p:cNvPr id="11" name="Rectangle 2">
            <a:extLst>
              <a:ext uri="{FF2B5EF4-FFF2-40B4-BE49-F238E27FC236}">
                <a16:creationId xmlns:a16="http://schemas.microsoft.com/office/drawing/2014/main" id="{5B2044B8-3B77-49FE-8710-2EC066999774}"/>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a:t>
            </a:r>
          </a:p>
        </p:txBody>
      </p:sp>
      <p:sp>
        <p:nvSpPr>
          <p:cNvPr id="13" name="TextBox 12">
            <a:extLst>
              <a:ext uri="{FF2B5EF4-FFF2-40B4-BE49-F238E27FC236}">
                <a16:creationId xmlns:a16="http://schemas.microsoft.com/office/drawing/2014/main" id="{60BEF967-5A8D-45D5-AED5-7581EAB1FC87}"/>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3" name="Rectangle 2">
            <a:extLst>
              <a:ext uri="{FF2B5EF4-FFF2-40B4-BE49-F238E27FC236}">
                <a16:creationId xmlns:a16="http://schemas.microsoft.com/office/drawing/2014/main" id="{780345B7-BF40-ED0B-A092-192A8EC61CF2}"/>
              </a:ext>
            </a:extLst>
          </p:cNvPr>
          <p:cNvSpPr/>
          <p:nvPr/>
        </p:nvSpPr>
        <p:spPr>
          <a:xfrm>
            <a:off x="1934817" y="4572000"/>
            <a:ext cx="854765"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ts val="700"/>
              </a:lnSpc>
              <a:defRPr/>
            </a:pPr>
            <a:r>
              <a:rPr lang="en-US" sz="800" dirty="0">
                <a:solidFill>
                  <a:schemeClr val="tx1"/>
                </a:solidFill>
              </a:rPr>
              <a:t>increases vs decreases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3"/>
          <p:cNvGrpSpPr>
            <a:grpSpLocks/>
          </p:cNvGrpSpPr>
          <p:nvPr/>
        </p:nvGrpSpPr>
        <p:grpSpPr bwMode="auto">
          <a:xfrm>
            <a:off x="762000" y="2484438"/>
            <a:ext cx="7642225" cy="822325"/>
            <a:chOff x="528" y="726"/>
            <a:chExt cx="4814" cy="518"/>
          </a:xfrm>
        </p:grpSpPr>
        <p:sp>
          <p:nvSpPr>
            <p:cNvPr id="15372" name="Text Box 4"/>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t>IOP =</a:t>
              </a:r>
            </a:p>
          </p:txBody>
        </p:sp>
        <p:sp>
          <p:nvSpPr>
            <p:cNvPr id="15373" name="Text Box 5"/>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rgbClr val="669999"/>
                  </a:solidFill>
                </a:rPr>
                <a:t>Outflow</a:t>
              </a:r>
              <a:r>
                <a:rPr lang="en-US" altLang="en-US" sz="2000" b="1">
                  <a:solidFill>
                    <a:schemeClr val="accent2"/>
                  </a:solidFill>
                </a:rPr>
                <a:t> </a:t>
              </a:r>
              <a:r>
                <a:rPr lang="en-US" altLang="en-US" sz="2000" b="1">
                  <a:solidFill>
                    <a:srgbClr val="669999"/>
                  </a:solidFill>
                </a:rPr>
                <a:t>Facility</a:t>
              </a:r>
              <a:r>
                <a:rPr lang="en-US" altLang="en-US" sz="2000" b="1">
                  <a:solidFill>
                    <a:schemeClr val="accent2"/>
                  </a:solidFill>
                </a:rPr>
                <a:t>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5374" name="Text Box 6"/>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5375" name="Text Box 7"/>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rgbClr val="CCCC00"/>
                  </a:solidFill>
                </a:rPr>
                <a:t>Episcleral</a:t>
              </a:r>
              <a:r>
                <a:rPr lang="en-US" altLang="en-US" sz="2000" b="1">
                  <a:solidFill>
                    <a:schemeClr val="accent1"/>
                  </a:solidFill>
                </a:rPr>
                <a:t>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5363" name="Text Box 8"/>
          <p:cNvSpPr txBox="1">
            <a:spLocks noChangeArrowheads="1"/>
          </p:cNvSpPr>
          <p:nvPr/>
        </p:nvSpPr>
        <p:spPr bwMode="auto">
          <a:xfrm>
            <a:off x="364333" y="1143000"/>
            <a:ext cx="8456609" cy="83099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Fill in the IOP equation below. </a:t>
            </a:r>
            <a:r>
              <a:rPr lang="en-US" altLang="en-US" sz="2400" i="1" dirty="0">
                <a:solidFill>
                  <a:srgbClr val="0000FF"/>
                </a:solidFill>
              </a:rPr>
              <a:t>What is its eponymous name?</a:t>
            </a:r>
          </a:p>
          <a:p>
            <a:pPr algn="ctr" eaLnBrk="1" hangingPunct="1">
              <a:spcBef>
                <a:spcPct val="0"/>
              </a:spcBef>
              <a:buClrTx/>
              <a:buSzTx/>
              <a:buFontTx/>
              <a:buNone/>
            </a:pPr>
            <a:r>
              <a:rPr lang="en-US" altLang="en-US" sz="2400" dirty="0">
                <a:solidFill>
                  <a:srgbClr val="0000FF"/>
                </a:solidFill>
              </a:rPr>
              <a:t>The </a:t>
            </a:r>
            <a:r>
              <a:rPr lang="en-US" altLang="en-US" sz="2400" b="1" dirty="0" err="1">
                <a:solidFill>
                  <a:srgbClr val="0000FF"/>
                </a:solidFill>
              </a:rPr>
              <a:t>Goldmann</a:t>
            </a:r>
            <a:r>
              <a:rPr lang="en-US" altLang="en-US" sz="2400" b="1" dirty="0">
                <a:solidFill>
                  <a:srgbClr val="0000FF"/>
                </a:solidFill>
              </a:rPr>
              <a:t> equation</a:t>
            </a:r>
          </a:p>
        </p:txBody>
      </p:sp>
      <p:sp>
        <p:nvSpPr>
          <p:cNvPr id="15364" name="Line 9"/>
          <p:cNvSpPr>
            <a:spLocks noChangeShapeType="1"/>
          </p:cNvSpPr>
          <p:nvPr/>
        </p:nvSpPr>
        <p:spPr bwMode="auto">
          <a:xfrm>
            <a:off x="1752600" y="2932113"/>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5" name="Text Box 10"/>
          <p:cNvSpPr txBox="1">
            <a:spLocks noChangeArrowheads="1"/>
          </p:cNvSpPr>
          <p:nvPr/>
        </p:nvSpPr>
        <p:spPr bwMode="auto">
          <a:xfrm>
            <a:off x="2724150" y="4103688"/>
            <a:ext cx="4235450" cy="2105025"/>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t>So to lower IOP, one must:</a:t>
            </a:r>
          </a:p>
          <a:p>
            <a:pPr eaLnBrk="1" hangingPunct="1">
              <a:spcBef>
                <a:spcPct val="0"/>
              </a:spcBef>
              <a:buClrTx/>
              <a:buSzTx/>
              <a:buFontTx/>
              <a:buNone/>
            </a:pPr>
            <a:r>
              <a:rPr lang="en-US" altLang="en-US" sz="1800"/>
              <a:t>--</a:t>
            </a:r>
            <a:r>
              <a:rPr lang="en-US" altLang="en-US" sz="1800">
                <a:solidFill>
                  <a:srgbClr val="0066FF"/>
                </a:solidFill>
              </a:rPr>
              <a:t>decrease aqueous formation</a:t>
            </a:r>
            <a:r>
              <a:rPr lang="en-US" altLang="en-US" sz="1800"/>
              <a:t>, </a:t>
            </a:r>
            <a:r>
              <a:rPr lang="en-US" altLang="en-US" sz="1800" i="1"/>
              <a:t>and/or</a:t>
            </a:r>
          </a:p>
          <a:p>
            <a:pPr eaLnBrk="1" hangingPunct="1">
              <a:spcBef>
                <a:spcPct val="0"/>
              </a:spcBef>
              <a:buClrTx/>
              <a:buSzTx/>
              <a:buFontTx/>
              <a:buNone/>
            </a:pPr>
            <a:r>
              <a:rPr lang="en-US" altLang="en-US" sz="1800"/>
              <a:t>--</a:t>
            </a:r>
            <a:r>
              <a:rPr lang="en-US" altLang="en-US" sz="1800">
                <a:solidFill>
                  <a:srgbClr val="669999"/>
                </a:solidFill>
              </a:rPr>
              <a:t>increase outflow facility</a:t>
            </a:r>
            <a:r>
              <a:rPr lang="en-US" altLang="en-US" sz="1800"/>
              <a:t>, </a:t>
            </a:r>
            <a:r>
              <a:rPr lang="en-US" altLang="en-US" sz="1800" i="1"/>
              <a:t>and/or</a:t>
            </a:r>
          </a:p>
          <a:p>
            <a:pPr eaLnBrk="1" hangingPunct="1">
              <a:spcBef>
                <a:spcPct val="0"/>
              </a:spcBef>
              <a:buClrTx/>
              <a:buSzTx/>
              <a:buFontTx/>
              <a:buNone/>
            </a:pPr>
            <a:r>
              <a:rPr lang="en-US" altLang="en-US" sz="1800"/>
              <a:t>--</a:t>
            </a:r>
            <a:r>
              <a:rPr lang="en-US" altLang="en-US" sz="1800">
                <a:solidFill>
                  <a:srgbClr val="CCCC00"/>
                </a:solidFill>
              </a:rPr>
              <a:t>decrease episcleral venous pressure</a:t>
            </a:r>
          </a:p>
          <a:p>
            <a:pPr eaLnBrk="1" hangingPunct="1">
              <a:spcBef>
                <a:spcPct val="0"/>
              </a:spcBef>
              <a:buClrTx/>
              <a:buSzTx/>
              <a:buFontTx/>
              <a:buNone/>
            </a:pPr>
            <a:endParaRPr lang="en-US" altLang="en-US" sz="1800"/>
          </a:p>
          <a:p>
            <a:pPr eaLnBrk="1" hangingPunct="1">
              <a:spcBef>
                <a:spcPct val="0"/>
              </a:spcBef>
              <a:buClrTx/>
              <a:buSzTx/>
              <a:buFontTx/>
              <a:buNone/>
            </a:pPr>
            <a:r>
              <a:rPr lang="en-US" altLang="en-US" sz="1800"/>
              <a:t>…</a:t>
            </a:r>
            <a:r>
              <a:rPr lang="en-US" altLang="en-US" sz="1800" i="1"/>
              <a:t>and/or</a:t>
            </a:r>
            <a:r>
              <a:rPr lang="en-US" altLang="en-US" sz="1800"/>
              <a:t> </a:t>
            </a:r>
            <a:r>
              <a:rPr lang="en-US" altLang="en-US" sz="1800" b="1">
                <a:solidFill>
                  <a:srgbClr val="FF0000"/>
                </a:solidFill>
              </a:rPr>
              <a:t>dehydrate the vitreous</a:t>
            </a:r>
            <a:r>
              <a:rPr lang="en-US" altLang="en-US" sz="1800"/>
              <a:t> with a</a:t>
            </a:r>
          </a:p>
          <a:p>
            <a:pPr eaLnBrk="1" hangingPunct="1">
              <a:spcBef>
                <a:spcPct val="0"/>
              </a:spcBef>
              <a:buClrTx/>
              <a:buSzTx/>
              <a:buFontTx/>
              <a:buNone/>
            </a:pPr>
            <a:r>
              <a:rPr lang="en-US" altLang="en-US" sz="1800"/>
              <a:t>   </a:t>
            </a:r>
            <a:r>
              <a:rPr lang="en-US" altLang="en-US" sz="1800" b="1">
                <a:solidFill>
                  <a:srgbClr val="FF0000"/>
                </a:solidFill>
              </a:rPr>
              <a:t>hyperosmotic</a:t>
            </a:r>
            <a:r>
              <a:rPr lang="en-US" altLang="en-US" sz="1800"/>
              <a:t> agent</a:t>
            </a:r>
          </a:p>
        </p:txBody>
      </p:sp>
      <p:sp>
        <p:nvSpPr>
          <p:cNvPr id="15366" name="Text Box 11"/>
          <p:cNvSpPr txBox="1">
            <a:spLocks noChangeArrowheads="1"/>
          </p:cNvSpPr>
          <p:nvPr/>
        </p:nvSpPr>
        <p:spPr bwMode="auto">
          <a:xfrm>
            <a:off x="835025" y="4630738"/>
            <a:ext cx="1730375"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lnSpc>
                <a:spcPct val="85000"/>
              </a:lnSpc>
              <a:spcBef>
                <a:spcPct val="0"/>
              </a:spcBef>
              <a:buClrTx/>
              <a:buSzTx/>
              <a:buFontTx/>
              <a:buNone/>
            </a:pPr>
            <a:r>
              <a:rPr lang="en-US" altLang="en-US" sz="1400" i="1"/>
              <a:t>Three maneuvers</a:t>
            </a:r>
          </a:p>
          <a:p>
            <a:pPr algn="r" eaLnBrk="1" hangingPunct="1">
              <a:lnSpc>
                <a:spcPct val="85000"/>
              </a:lnSpc>
              <a:spcBef>
                <a:spcPct val="0"/>
              </a:spcBef>
              <a:buClrTx/>
              <a:buSzTx/>
              <a:buFontTx/>
              <a:buNone/>
            </a:pPr>
            <a:r>
              <a:rPr lang="en-US" altLang="en-US" sz="1400" i="1"/>
              <a:t>implied by the </a:t>
            </a:r>
          </a:p>
          <a:p>
            <a:pPr algn="r" eaLnBrk="1" hangingPunct="1">
              <a:lnSpc>
                <a:spcPct val="85000"/>
              </a:lnSpc>
              <a:spcBef>
                <a:spcPct val="0"/>
              </a:spcBef>
              <a:buClrTx/>
              <a:buSzTx/>
              <a:buFontTx/>
              <a:buNone/>
            </a:pPr>
            <a:r>
              <a:rPr lang="en-US" altLang="en-US" sz="1400" i="1"/>
              <a:t>Goldmann equation</a:t>
            </a:r>
          </a:p>
        </p:txBody>
      </p:sp>
      <p:sp>
        <p:nvSpPr>
          <p:cNvPr id="15367" name="AutoShape 12"/>
          <p:cNvSpPr>
            <a:spLocks/>
          </p:cNvSpPr>
          <p:nvPr/>
        </p:nvSpPr>
        <p:spPr bwMode="auto">
          <a:xfrm>
            <a:off x="2590800" y="4456113"/>
            <a:ext cx="228600" cy="914400"/>
          </a:xfrm>
          <a:prstGeom prst="leftBrace">
            <a:avLst>
              <a:gd name="adj1" fmla="val 33333"/>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368" name="Text Box 14"/>
          <p:cNvSpPr txBox="1">
            <a:spLocks noChangeArrowheads="1"/>
          </p:cNvSpPr>
          <p:nvPr/>
        </p:nvSpPr>
        <p:spPr bwMode="auto">
          <a:xfrm>
            <a:off x="806337" y="5599113"/>
            <a:ext cx="1784463" cy="64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lnSpc>
                <a:spcPct val="85000"/>
              </a:lnSpc>
              <a:spcBef>
                <a:spcPct val="0"/>
              </a:spcBef>
              <a:buClrTx/>
              <a:buSzTx/>
              <a:buFontTx/>
              <a:buNone/>
            </a:pPr>
            <a:r>
              <a:rPr lang="en-US" altLang="en-US" sz="1400" i="1" dirty="0"/>
              <a:t>Important maneuver</a:t>
            </a:r>
          </a:p>
          <a:p>
            <a:pPr algn="r" eaLnBrk="1" hangingPunct="1">
              <a:lnSpc>
                <a:spcPct val="85000"/>
              </a:lnSpc>
              <a:spcBef>
                <a:spcPct val="0"/>
              </a:spcBef>
              <a:buClrTx/>
              <a:buSzTx/>
              <a:buFontTx/>
              <a:buNone/>
            </a:pPr>
            <a:r>
              <a:rPr lang="en-US" altLang="en-US" sz="1400" b="1" i="1" dirty="0"/>
              <a:t>not</a:t>
            </a:r>
            <a:r>
              <a:rPr lang="en-US" altLang="en-US" sz="1400" i="1" dirty="0"/>
              <a:t> implied by the </a:t>
            </a:r>
          </a:p>
          <a:p>
            <a:pPr algn="r" eaLnBrk="1" hangingPunct="1">
              <a:lnSpc>
                <a:spcPct val="85000"/>
              </a:lnSpc>
              <a:spcBef>
                <a:spcPct val="0"/>
              </a:spcBef>
              <a:buClrTx/>
              <a:buSzTx/>
              <a:buFontTx/>
              <a:buNone/>
            </a:pPr>
            <a:r>
              <a:rPr lang="en-US" altLang="en-US" sz="1400" i="1" dirty="0" err="1"/>
              <a:t>Goldmann</a:t>
            </a:r>
            <a:r>
              <a:rPr lang="en-US" altLang="en-US" sz="1400" i="1" dirty="0"/>
              <a:t> equation</a:t>
            </a:r>
          </a:p>
        </p:txBody>
      </p:sp>
      <p:sp>
        <p:nvSpPr>
          <p:cNvPr id="15369" name="AutoShape 15"/>
          <p:cNvSpPr>
            <a:spLocks noChangeArrowheads="1"/>
          </p:cNvSpPr>
          <p:nvPr/>
        </p:nvSpPr>
        <p:spPr bwMode="auto">
          <a:xfrm>
            <a:off x="2514600" y="5751513"/>
            <a:ext cx="304800" cy="228600"/>
          </a:xfrm>
          <a:prstGeom prst="rightArrow">
            <a:avLst>
              <a:gd name="adj1" fmla="val 50000"/>
              <a:gd name="adj2" fmla="val 33333"/>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370" name="Rectangle 17"/>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A</a:t>
            </a:r>
          </a:p>
        </p:txBody>
      </p:sp>
      <p:sp>
        <p:nvSpPr>
          <p:cNvPr id="15371"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45EB9DB-7F78-49F8-8009-D8D9850A590C}" type="slidenum">
              <a:rPr lang="en-US" altLang="en-US" sz="1000"/>
              <a:pPr>
                <a:spcBef>
                  <a:spcPct val="0"/>
                </a:spcBef>
                <a:buClrTx/>
                <a:buSzTx/>
                <a:buFontTx/>
                <a:buNone/>
              </a:pPr>
              <a:t>21</a:t>
            </a:fld>
            <a:endParaRPr lang="en-US" altLang="en-US" sz="1000"/>
          </a:p>
        </p:txBody>
      </p:sp>
      <p:sp>
        <p:nvSpPr>
          <p:cNvPr id="17" name="TextBox 16">
            <a:extLst>
              <a:ext uri="{FF2B5EF4-FFF2-40B4-BE49-F238E27FC236}">
                <a16:creationId xmlns:a16="http://schemas.microsoft.com/office/drawing/2014/main" id="{48DBCC60-2A1D-44C3-B713-E779297013D2}"/>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507487261"/>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3048000"/>
            <a:ext cx="4572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2514600" y="3276600"/>
            <a:ext cx="4572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solidFill>
            </a:endParaRPr>
          </a:p>
        </p:txBody>
      </p:sp>
      <p:sp>
        <p:nvSpPr>
          <p:cNvPr id="102402" name="Text Box 2"/>
          <p:cNvSpPr txBox="1">
            <a:spLocks noChangeArrowheads="1"/>
          </p:cNvSpPr>
          <p:nvPr/>
        </p:nvSpPr>
        <p:spPr bwMode="auto">
          <a:xfrm>
            <a:off x="5329238" y="1908175"/>
            <a:ext cx="18875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i="1">
                <a:solidFill>
                  <a:schemeClr val="bg1">
                    <a:lumMod val="75000"/>
                  </a:schemeClr>
                </a:solidFill>
              </a:rPr>
              <a:t>Secondary</a:t>
            </a:r>
          </a:p>
        </p:txBody>
      </p:sp>
      <p:sp>
        <p:nvSpPr>
          <p:cNvPr id="21509" name="Text Box 3"/>
          <p:cNvSpPr txBox="1">
            <a:spLocks noChangeArrowheads="1"/>
          </p:cNvSpPr>
          <p:nvPr/>
        </p:nvSpPr>
        <p:spPr bwMode="auto">
          <a:xfrm>
            <a:off x="914400" y="1905000"/>
            <a:ext cx="1520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rgbClr val="0000FF"/>
                </a:solidFill>
              </a:rPr>
              <a:t>Primary</a:t>
            </a:r>
          </a:p>
        </p:txBody>
      </p:sp>
      <p:sp>
        <p:nvSpPr>
          <p:cNvPr id="21510" name="Line 4"/>
          <p:cNvSpPr>
            <a:spLocks noChangeShapeType="1"/>
          </p:cNvSpPr>
          <p:nvPr/>
        </p:nvSpPr>
        <p:spPr bwMode="auto">
          <a:xfrm flipH="1">
            <a:off x="1600200" y="1447800"/>
            <a:ext cx="2971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05" name="Line 5"/>
          <p:cNvSpPr>
            <a:spLocks noChangeShapeType="1"/>
          </p:cNvSpPr>
          <p:nvPr/>
        </p:nvSpPr>
        <p:spPr bwMode="auto">
          <a:xfrm>
            <a:off x="4572000" y="1447800"/>
            <a:ext cx="1676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Arial" charset="0"/>
            </a:endParaRPr>
          </a:p>
        </p:txBody>
      </p:sp>
      <p:sp>
        <p:nvSpPr>
          <p:cNvPr id="21512" name="Text Box 13"/>
          <p:cNvSpPr txBox="1">
            <a:spLocks noChangeArrowheads="1"/>
          </p:cNvSpPr>
          <p:nvPr/>
        </p:nvSpPr>
        <p:spPr bwMode="auto">
          <a:xfrm>
            <a:off x="2209800" y="838200"/>
            <a:ext cx="47180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200"/>
              <a:t>Angle-Closure Glaucoma</a:t>
            </a:r>
          </a:p>
        </p:txBody>
      </p:sp>
      <p:sp>
        <p:nvSpPr>
          <p:cNvPr id="21514" name="Text Box 3"/>
          <p:cNvSpPr txBox="1">
            <a:spLocks noChangeArrowheads="1"/>
          </p:cNvSpPr>
          <p:nvPr/>
        </p:nvSpPr>
        <p:spPr bwMode="auto">
          <a:xfrm>
            <a:off x="355600" y="2816225"/>
            <a:ext cx="8407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Is there a racial predilection regarding the risk of PACG?</a:t>
            </a:r>
          </a:p>
          <a:p>
            <a:pPr eaLnBrk="1" hangingPunct="1">
              <a:spcBef>
                <a:spcPct val="0"/>
              </a:spcBef>
              <a:buClrTx/>
              <a:buSzTx/>
              <a:buFontTx/>
              <a:buNone/>
            </a:pPr>
            <a:r>
              <a:rPr lang="en-US" altLang="en-US" sz="1400" dirty="0">
                <a:solidFill>
                  <a:srgbClr val="0000FF"/>
                </a:solidFill>
              </a:rPr>
              <a:t>Yes, individuals of  Inuit  heritage have the highest known risk of PACG--</a:t>
            </a:r>
            <a:r>
              <a:rPr lang="en-US" altLang="en-US" sz="1400" dirty="0"/>
              <a:t>their relative risk has been estimated to be as high as  40x  that of whites. </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about people of Asian descent?</a:t>
            </a:r>
          </a:p>
          <a:p>
            <a:pPr eaLnBrk="1" hangingPunct="1">
              <a:spcBef>
                <a:spcPct val="0"/>
              </a:spcBef>
              <a:buClrTx/>
              <a:buSzTx/>
              <a:buFontTx/>
              <a:buNone/>
            </a:pPr>
            <a:r>
              <a:rPr lang="en-US" altLang="en-US" sz="1400" dirty="0">
                <a:solidFill>
                  <a:srgbClr val="0000FF"/>
                </a:solidFill>
              </a:rPr>
              <a:t>Their relative risk is somewhere between that of the Inuit and whites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age a risk factor?</a:t>
            </a:r>
          </a:p>
          <a:p>
            <a:pPr eaLnBrk="1" hangingPunct="1">
              <a:spcBef>
                <a:spcPct val="0"/>
              </a:spcBef>
              <a:buClrTx/>
              <a:buSzTx/>
              <a:buFontTx/>
              <a:buNone/>
            </a:pPr>
            <a:r>
              <a:rPr lang="en-US" altLang="en-US" sz="1400" dirty="0">
                <a:solidFill>
                  <a:srgbClr val="0000FF"/>
                </a:solidFill>
              </a:rPr>
              <a:t>Yes, the incidence  increases  with age</a:t>
            </a:r>
          </a:p>
          <a:p>
            <a:pPr eaLnBrk="1" hangingPunct="1">
              <a:spcBef>
                <a:spcPct val="0"/>
              </a:spcBef>
              <a:buClrTx/>
              <a:buSzTx/>
              <a:buFontTx/>
              <a:buNone/>
            </a:pPr>
            <a:endParaRPr lang="en-US" altLang="en-US" sz="1400" dirty="0">
              <a:solidFill>
                <a:srgbClr val="0000FF"/>
              </a:solidFill>
            </a:endParaRPr>
          </a:p>
        </p:txBody>
      </p:sp>
      <p:sp>
        <p:nvSpPr>
          <p:cNvPr id="11" name="Rectangle 2">
            <a:extLst>
              <a:ext uri="{FF2B5EF4-FFF2-40B4-BE49-F238E27FC236}">
                <a16:creationId xmlns:a16="http://schemas.microsoft.com/office/drawing/2014/main" id="{5B2044B8-3B77-49FE-8710-2EC066999774}"/>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A</a:t>
            </a:r>
          </a:p>
        </p:txBody>
      </p:sp>
      <p:sp>
        <p:nvSpPr>
          <p:cNvPr id="13" name="TextBox 12">
            <a:extLst>
              <a:ext uri="{FF2B5EF4-FFF2-40B4-BE49-F238E27FC236}">
                <a16:creationId xmlns:a16="http://schemas.microsoft.com/office/drawing/2014/main" id="{60BEF967-5A8D-45D5-AED5-7581EAB1FC87}"/>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Tree>
    <p:extLst>
      <p:ext uri="{BB962C8B-B14F-4D97-AF65-F5344CB8AC3E}">
        <p14:creationId xmlns:p14="http://schemas.microsoft.com/office/powerpoint/2010/main" val="2968697467"/>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3048000"/>
            <a:ext cx="4572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2514600" y="3276600"/>
            <a:ext cx="4572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solidFill>
            </a:endParaRPr>
          </a:p>
        </p:txBody>
      </p:sp>
      <p:sp>
        <p:nvSpPr>
          <p:cNvPr id="102402" name="Text Box 2"/>
          <p:cNvSpPr txBox="1">
            <a:spLocks noChangeArrowheads="1"/>
          </p:cNvSpPr>
          <p:nvPr/>
        </p:nvSpPr>
        <p:spPr bwMode="auto">
          <a:xfrm>
            <a:off x="5329238" y="1908175"/>
            <a:ext cx="18875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i="1">
                <a:solidFill>
                  <a:schemeClr val="bg1">
                    <a:lumMod val="75000"/>
                  </a:schemeClr>
                </a:solidFill>
              </a:rPr>
              <a:t>Secondary</a:t>
            </a:r>
          </a:p>
        </p:txBody>
      </p:sp>
      <p:sp>
        <p:nvSpPr>
          <p:cNvPr id="22533" name="Text Box 3"/>
          <p:cNvSpPr txBox="1">
            <a:spLocks noChangeArrowheads="1"/>
          </p:cNvSpPr>
          <p:nvPr/>
        </p:nvSpPr>
        <p:spPr bwMode="auto">
          <a:xfrm>
            <a:off x="914400" y="1905000"/>
            <a:ext cx="1520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rgbClr val="0000FF"/>
                </a:solidFill>
              </a:rPr>
              <a:t>Primary</a:t>
            </a:r>
          </a:p>
        </p:txBody>
      </p:sp>
      <p:sp>
        <p:nvSpPr>
          <p:cNvPr id="22534" name="Line 4"/>
          <p:cNvSpPr>
            <a:spLocks noChangeShapeType="1"/>
          </p:cNvSpPr>
          <p:nvPr/>
        </p:nvSpPr>
        <p:spPr bwMode="auto">
          <a:xfrm flipH="1">
            <a:off x="1600200" y="1447800"/>
            <a:ext cx="2971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05" name="Line 5"/>
          <p:cNvSpPr>
            <a:spLocks noChangeShapeType="1"/>
          </p:cNvSpPr>
          <p:nvPr/>
        </p:nvSpPr>
        <p:spPr bwMode="auto">
          <a:xfrm>
            <a:off x="4572000" y="1447800"/>
            <a:ext cx="1676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Arial" charset="0"/>
            </a:endParaRPr>
          </a:p>
        </p:txBody>
      </p:sp>
      <p:sp>
        <p:nvSpPr>
          <p:cNvPr id="22536" name="Text Box 13"/>
          <p:cNvSpPr txBox="1">
            <a:spLocks noChangeArrowheads="1"/>
          </p:cNvSpPr>
          <p:nvPr/>
        </p:nvSpPr>
        <p:spPr bwMode="auto">
          <a:xfrm>
            <a:off x="2209800" y="838200"/>
            <a:ext cx="47180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200"/>
              <a:t>Angle-Closure Glaucoma</a:t>
            </a:r>
          </a:p>
        </p:txBody>
      </p:sp>
      <p:sp>
        <p:nvSpPr>
          <p:cNvPr id="22538" name="Text Box 3"/>
          <p:cNvSpPr txBox="1">
            <a:spLocks noChangeArrowheads="1"/>
          </p:cNvSpPr>
          <p:nvPr/>
        </p:nvSpPr>
        <p:spPr bwMode="auto">
          <a:xfrm>
            <a:off x="355600" y="2816225"/>
            <a:ext cx="8407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Is there a racial predilection regarding the risk of PACG?</a:t>
            </a:r>
          </a:p>
          <a:p>
            <a:pPr eaLnBrk="1" hangingPunct="1">
              <a:spcBef>
                <a:spcPct val="0"/>
              </a:spcBef>
              <a:buClrTx/>
              <a:buSzTx/>
              <a:buFontTx/>
              <a:buNone/>
            </a:pPr>
            <a:r>
              <a:rPr lang="en-US" altLang="en-US" sz="1400" dirty="0">
                <a:solidFill>
                  <a:srgbClr val="0000FF"/>
                </a:solidFill>
              </a:rPr>
              <a:t>Yes, individuals of  Inuit  heritage have the highest known risk of PACG--</a:t>
            </a:r>
            <a:r>
              <a:rPr lang="en-US" altLang="en-US" sz="1400" dirty="0"/>
              <a:t>their relative risk has been estimated to be as high as  40x  that of whites. </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about people of Asian descent?</a:t>
            </a:r>
          </a:p>
          <a:p>
            <a:pPr eaLnBrk="1" hangingPunct="1">
              <a:spcBef>
                <a:spcPct val="0"/>
              </a:spcBef>
              <a:buClrTx/>
              <a:buSzTx/>
              <a:buFontTx/>
              <a:buNone/>
            </a:pPr>
            <a:r>
              <a:rPr lang="en-US" altLang="en-US" sz="1400" dirty="0">
                <a:solidFill>
                  <a:srgbClr val="0000FF"/>
                </a:solidFill>
              </a:rPr>
              <a:t>Their relative risk is somewhere between that of the Inuit and whites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age a risk factor?</a:t>
            </a:r>
          </a:p>
          <a:p>
            <a:pPr eaLnBrk="1" hangingPunct="1">
              <a:spcBef>
                <a:spcPct val="0"/>
              </a:spcBef>
              <a:buClrTx/>
              <a:buSzTx/>
              <a:buFontTx/>
              <a:buNone/>
            </a:pPr>
            <a:r>
              <a:rPr lang="en-US" altLang="en-US" sz="1400" dirty="0">
                <a:solidFill>
                  <a:srgbClr val="0000FF"/>
                </a:solidFill>
              </a:rPr>
              <a:t>Yes, the incidence  increases  with age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gender a risk factor?</a:t>
            </a:r>
          </a:p>
        </p:txBody>
      </p:sp>
      <p:sp>
        <p:nvSpPr>
          <p:cNvPr id="11" name="Rectangle 2">
            <a:extLst>
              <a:ext uri="{FF2B5EF4-FFF2-40B4-BE49-F238E27FC236}">
                <a16:creationId xmlns:a16="http://schemas.microsoft.com/office/drawing/2014/main" id="{36387918-7425-4B28-8A4E-1E61BC4B6887}"/>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t>
            </a:r>
          </a:p>
        </p:txBody>
      </p:sp>
      <p:sp>
        <p:nvSpPr>
          <p:cNvPr id="13" name="TextBox 12">
            <a:extLst>
              <a:ext uri="{FF2B5EF4-FFF2-40B4-BE49-F238E27FC236}">
                <a16:creationId xmlns:a16="http://schemas.microsoft.com/office/drawing/2014/main" id="{F7EA71B3-0AC9-4E1C-BC4B-D9F8E660A5F8}"/>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3048000"/>
            <a:ext cx="4572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2514600" y="3276600"/>
            <a:ext cx="4572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solidFill>
            </a:endParaRPr>
          </a:p>
        </p:txBody>
      </p:sp>
      <p:sp>
        <p:nvSpPr>
          <p:cNvPr id="102402" name="Text Box 2"/>
          <p:cNvSpPr txBox="1">
            <a:spLocks noChangeArrowheads="1"/>
          </p:cNvSpPr>
          <p:nvPr/>
        </p:nvSpPr>
        <p:spPr bwMode="auto">
          <a:xfrm>
            <a:off x="5329238" y="1908175"/>
            <a:ext cx="18875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i="1">
                <a:solidFill>
                  <a:schemeClr val="bg1">
                    <a:lumMod val="75000"/>
                  </a:schemeClr>
                </a:solidFill>
              </a:rPr>
              <a:t>Secondary</a:t>
            </a:r>
          </a:p>
        </p:txBody>
      </p:sp>
      <p:sp>
        <p:nvSpPr>
          <p:cNvPr id="23557" name="Text Box 3"/>
          <p:cNvSpPr txBox="1">
            <a:spLocks noChangeArrowheads="1"/>
          </p:cNvSpPr>
          <p:nvPr/>
        </p:nvSpPr>
        <p:spPr bwMode="auto">
          <a:xfrm>
            <a:off x="914400" y="1905000"/>
            <a:ext cx="1520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rgbClr val="0000FF"/>
                </a:solidFill>
              </a:rPr>
              <a:t>Primary</a:t>
            </a:r>
          </a:p>
        </p:txBody>
      </p:sp>
      <p:sp>
        <p:nvSpPr>
          <p:cNvPr id="23558" name="Line 4"/>
          <p:cNvSpPr>
            <a:spLocks noChangeShapeType="1"/>
          </p:cNvSpPr>
          <p:nvPr/>
        </p:nvSpPr>
        <p:spPr bwMode="auto">
          <a:xfrm flipH="1">
            <a:off x="1600200" y="1447800"/>
            <a:ext cx="2971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05" name="Line 5"/>
          <p:cNvSpPr>
            <a:spLocks noChangeShapeType="1"/>
          </p:cNvSpPr>
          <p:nvPr/>
        </p:nvSpPr>
        <p:spPr bwMode="auto">
          <a:xfrm>
            <a:off x="4572000" y="1447800"/>
            <a:ext cx="1676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Arial" charset="0"/>
            </a:endParaRPr>
          </a:p>
        </p:txBody>
      </p:sp>
      <p:sp>
        <p:nvSpPr>
          <p:cNvPr id="23560" name="Text Box 13"/>
          <p:cNvSpPr txBox="1">
            <a:spLocks noChangeArrowheads="1"/>
          </p:cNvSpPr>
          <p:nvPr/>
        </p:nvSpPr>
        <p:spPr bwMode="auto">
          <a:xfrm>
            <a:off x="2209800" y="838200"/>
            <a:ext cx="47180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200"/>
              <a:t>Angle-Closure Glaucoma</a:t>
            </a:r>
          </a:p>
        </p:txBody>
      </p:sp>
      <p:sp>
        <p:nvSpPr>
          <p:cNvPr id="23562" name="Text Box 3"/>
          <p:cNvSpPr txBox="1">
            <a:spLocks noChangeArrowheads="1"/>
          </p:cNvSpPr>
          <p:nvPr/>
        </p:nvSpPr>
        <p:spPr bwMode="auto">
          <a:xfrm>
            <a:off x="355600" y="2816225"/>
            <a:ext cx="8407400"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Is there a racial predilection regarding the risk of PACG?</a:t>
            </a:r>
          </a:p>
          <a:p>
            <a:pPr eaLnBrk="1" hangingPunct="1">
              <a:spcBef>
                <a:spcPct val="0"/>
              </a:spcBef>
              <a:buClrTx/>
              <a:buSzTx/>
              <a:buFontTx/>
              <a:buNone/>
            </a:pPr>
            <a:r>
              <a:rPr lang="en-US" altLang="en-US" sz="1400" dirty="0">
                <a:solidFill>
                  <a:srgbClr val="0000FF"/>
                </a:solidFill>
              </a:rPr>
              <a:t>Yes, individuals of  Inuit  heritage have the highest known risk of PACG--</a:t>
            </a:r>
            <a:r>
              <a:rPr lang="en-US" altLang="en-US" sz="1400" dirty="0"/>
              <a:t>their relative risk has been estimated to be as high as  40x  that of whites. </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about people of Asian descent?</a:t>
            </a:r>
          </a:p>
          <a:p>
            <a:pPr eaLnBrk="1" hangingPunct="1">
              <a:spcBef>
                <a:spcPct val="0"/>
              </a:spcBef>
              <a:buClrTx/>
              <a:buSzTx/>
              <a:buFontTx/>
              <a:buNone/>
            </a:pPr>
            <a:r>
              <a:rPr lang="en-US" altLang="en-US" sz="1400" dirty="0">
                <a:solidFill>
                  <a:srgbClr val="0000FF"/>
                </a:solidFill>
              </a:rPr>
              <a:t>Their relative risk is somewhere between that of the Inuit and whites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age a risk factor?</a:t>
            </a:r>
          </a:p>
          <a:p>
            <a:pPr eaLnBrk="1" hangingPunct="1">
              <a:spcBef>
                <a:spcPct val="0"/>
              </a:spcBef>
              <a:buClrTx/>
              <a:buSzTx/>
              <a:buFontTx/>
              <a:buNone/>
            </a:pPr>
            <a:r>
              <a:rPr lang="en-US" altLang="en-US" sz="1400" dirty="0">
                <a:solidFill>
                  <a:srgbClr val="0000FF"/>
                </a:solidFill>
              </a:rPr>
              <a:t>Yes, the incidence  increases  with age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gender a risk factor?</a:t>
            </a:r>
          </a:p>
          <a:p>
            <a:pPr eaLnBrk="1" hangingPunct="1">
              <a:spcBef>
                <a:spcPct val="0"/>
              </a:spcBef>
              <a:buClrTx/>
              <a:buSzTx/>
              <a:buFontTx/>
              <a:buNone/>
            </a:pPr>
            <a:r>
              <a:rPr lang="en-US" altLang="en-US" sz="1400" dirty="0">
                <a:solidFill>
                  <a:srgbClr val="0000FF"/>
                </a:solidFill>
              </a:rPr>
              <a:t>Yes,  women  are at higher risk</a:t>
            </a:r>
          </a:p>
          <a:p>
            <a:pPr eaLnBrk="1" hangingPunct="1">
              <a:spcBef>
                <a:spcPct val="0"/>
              </a:spcBef>
              <a:buClrTx/>
              <a:buSzTx/>
              <a:buFontTx/>
              <a:buNone/>
            </a:pPr>
            <a:endParaRPr lang="en-US" altLang="en-US" sz="1400" dirty="0">
              <a:solidFill>
                <a:srgbClr val="0000FF"/>
              </a:solidFill>
            </a:endParaRPr>
          </a:p>
        </p:txBody>
      </p:sp>
      <p:sp>
        <p:nvSpPr>
          <p:cNvPr id="3" name="Rectangle 2"/>
          <p:cNvSpPr/>
          <p:nvPr/>
        </p:nvSpPr>
        <p:spPr>
          <a:xfrm>
            <a:off x="881270" y="5257800"/>
            <a:ext cx="609600" cy="228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Rectangle 2">
            <a:extLst>
              <a:ext uri="{FF2B5EF4-FFF2-40B4-BE49-F238E27FC236}">
                <a16:creationId xmlns:a16="http://schemas.microsoft.com/office/drawing/2014/main" id="{5C9E79EC-762C-4B1C-824A-69742B166502}"/>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a:t>
            </a:r>
          </a:p>
        </p:txBody>
      </p:sp>
      <p:sp>
        <p:nvSpPr>
          <p:cNvPr id="14" name="TextBox 13">
            <a:extLst>
              <a:ext uri="{FF2B5EF4-FFF2-40B4-BE49-F238E27FC236}">
                <a16:creationId xmlns:a16="http://schemas.microsoft.com/office/drawing/2014/main" id="{14CBF82B-9E26-4F22-AC3D-54A6EB24F555}"/>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5181600"/>
            <a:ext cx="6096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Rectangle 1"/>
          <p:cNvSpPr/>
          <p:nvPr/>
        </p:nvSpPr>
        <p:spPr>
          <a:xfrm>
            <a:off x="1905000" y="3048000"/>
            <a:ext cx="4572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2514600" y="3276600"/>
            <a:ext cx="4572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solidFill>
            </a:endParaRPr>
          </a:p>
        </p:txBody>
      </p:sp>
      <p:sp>
        <p:nvSpPr>
          <p:cNvPr id="102402" name="Text Box 2"/>
          <p:cNvSpPr txBox="1">
            <a:spLocks noChangeArrowheads="1"/>
          </p:cNvSpPr>
          <p:nvPr/>
        </p:nvSpPr>
        <p:spPr bwMode="auto">
          <a:xfrm>
            <a:off x="5329238" y="1908175"/>
            <a:ext cx="18875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i="1">
                <a:solidFill>
                  <a:schemeClr val="bg1">
                    <a:lumMod val="75000"/>
                  </a:schemeClr>
                </a:solidFill>
              </a:rPr>
              <a:t>Secondary</a:t>
            </a:r>
          </a:p>
        </p:txBody>
      </p:sp>
      <p:sp>
        <p:nvSpPr>
          <p:cNvPr id="24582" name="Text Box 3"/>
          <p:cNvSpPr txBox="1">
            <a:spLocks noChangeArrowheads="1"/>
          </p:cNvSpPr>
          <p:nvPr/>
        </p:nvSpPr>
        <p:spPr bwMode="auto">
          <a:xfrm>
            <a:off x="914400" y="1905000"/>
            <a:ext cx="1520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rgbClr val="0000FF"/>
                </a:solidFill>
              </a:rPr>
              <a:t>Primary</a:t>
            </a:r>
          </a:p>
        </p:txBody>
      </p:sp>
      <p:sp>
        <p:nvSpPr>
          <p:cNvPr id="24583" name="Line 4"/>
          <p:cNvSpPr>
            <a:spLocks noChangeShapeType="1"/>
          </p:cNvSpPr>
          <p:nvPr/>
        </p:nvSpPr>
        <p:spPr bwMode="auto">
          <a:xfrm flipH="1">
            <a:off x="1600200" y="1447800"/>
            <a:ext cx="2971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05" name="Line 5"/>
          <p:cNvSpPr>
            <a:spLocks noChangeShapeType="1"/>
          </p:cNvSpPr>
          <p:nvPr/>
        </p:nvSpPr>
        <p:spPr bwMode="auto">
          <a:xfrm>
            <a:off x="4572000" y="1447800"/>
            <a:ext cx="1676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Arial" charset="0"/>
            </a:endParaRPr>
          </a:p>
        </p:txBody>
      </p:sp>
      <p:sp>
        <p:nvSpPr>
          <p:cNvPr id="24585" name="Text Box 13"/>
          <p:cNvSpPr txBox="1">
            <a:spLocks noChangeArrowheads="1"/>
          </p:cNvSpPr>
          <p:nvPr/>
        </p:nvSpPr>
        <p:spPr bwMode="auto">
          <a:xfrm>
            <a:off x="2209800" y="838200"/>
            <a:ext cx="47180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200"/>
              <a:t>Angle-Closure Glaucoma</a:t>
            </a:r>
          </a:p>
        </p:txBody>
      </p:sp>
      <p:sp>
        <p:nvSpPr>
          <p:cNvPr id="24587" name="Text Box 3"/>
          <p:cNvSpPr txBox="1">
            <a:spLocks noChangeArrowheads="1"/>
          </p:cNvSpPr>
          <p:nvPr/>
        </p:nvSpPr>
        <p:spPr bwMode="auto">
          <a:xfrm>
            <a:off x="355600" y="2816225"/>
            <a:ext cx="8407400"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Is there a racial predilection regarding the risk of PACG?</a:t>
            </a:r>
          </a:p>
          <a:p>
            <a:pPr eaLnBrk="1" hangingPunct="1">
              <a:spcBef>
                <a:spcPct val="0"/>
              </a:spcBef>
              <a:buClrTx/>
              <a:buSzTx/>
              <a:buFontTx/>
              <a:buNone/>
            </a:pPr>
            <a:r>
              <a:rPr lang="en-US" altLang="en-US" sz="1400" dirty="0">
                <a:solidFill>
                  <a:srgbClr val="0000FF"/>
                </a:solidFill>
              </a:rPr>
              <a:t>Yes, individuals of  Inuit  heritage have the highest known risk of PACG--</a:t>
            </a:r>
            <a:r>
              <a:rPr lang="en-US" altLang="en-US" sz="1400" dirty="0"/>
              <a:t>their relative risk has been estimated to be as high as  40x  that of whites. </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about people of Asian descent?</a:t>
            </a:r>
          </a:p>
          <a:p>
            <a:pPr eaLnBrk="1" hangingPunct="1">
              <a:spcBef>
                <a:spcPct val="0"/>
              </a:spcBef>
              <a:buClrTx/>
              <a:buSzTx/>
              <a:buFontTx/>
              <a:buNone/>
            </a:pPr>
            <a:r>
              <a:rPr lang="en-US" altLang="en-US" sz="1400" dirty="0">
                <a:solidFill>
                  <a:srgbClr val="0000FF"/>
                </a:solidFill>
              </a:rPr>
              <a:t>Their relative risk is somewhere between that of the Inuit and whites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age a risk factor?</a:t>
            </a:r>
          </a:p>
          <a:p>
            <a:pPr eaLnBrk="1" hangingPunct="1">
              <a:spcBef>
                <a:spcPct val="0"/>
              </a:spcBef>
              <a:buClrTx/>
              <a:buSzTx/>
              <a:buFontTx/>
              <a:buNone/>
            </a:pPr>
            <a:r>
              <a:rPr lang="en-US" altLang="en-US" sz="1400" dirty="0">
                <a:solidFill>
                  <a:srgbClr val="0000FF"/>
                </a:solidFill>
              </a:rPr>
              <a:t>Yes, the incidence  increases  with age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gender a risk factor?</a:t>
            </a:r>
          </a:p>
          <a:p>
            <a:pPr eaLnBrk="1" hangingPunct="1">
              <a:spcBef>
                <a:spcPct val="0"/>
              </a:spcBef>
              <a:buClrTx/>
              <a:buSzTx/>
              <a:buFontTx/>
              <a:buNone/>
            </a:pPr>
            <a:r>
              <a:rPr lang="en-US" altLang="en-US" sz="1400" dirty="0">
                <a:solidFill>
                  <a:srgbClr val="0000FF"/>
                </a:solidFill>
              </a:rPr>
              <a:t>Yes,  women  are at higher risk</a:t>
            </a:r>
          </a:p>
          <a:p>
            <a:pPr eaLnBrk="1" hangingPunct="1">
              <a:spcBef>
                <a:spcPct val="0"/>
              </a:spcBef>
              <a:buClrTx/>
              <a:buSzTx/>
              <a:buFontTx/>
              <a:buNone/>
            </a:pPr>
            <a:endParaRPr lang="en-US" altLang="en-US" sz="1400" dirty="0">
              <a:solidFill>
                <a:srgbClr val="0000FF"/>
              </a:solidFill>
            </a:endParaRPr>
          </a:p>
        </p:txBody>
      </p:sp>
      <p:sp>
        <p:nvSpPr>
          <p:cNvPr id="12" name="Rectangle 2">
            <a:extLst>
              <a:ext uri="{FF2B5EF4-FFF2-40B4-BE49-F238E27FC236}">
                <a16:creationId xmlns:a16="http://schemas.microsoft.com/office/drawing/2014/main" id="{869D3BBB-91F9-4440-BCB7-7BE3510CCFB8}"/>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A</a:t>
            </a:r>
          </a:p>
        </p:txBody>
      </p:sp>
      <p:sp>
        <p:nvSpPr>
          <p:cNvPr id="14" name="TextBox 13">
            <a:extLst>
              <a:ext uri="{FF2B5EF4-FFF2-40B4-BE49-F238E27FC236}">
                <a16:creationId xmlns:a16="http://schemas.microsoft.com/office/drawing/2014/main" id="{ACC0D2E2-C1FD-4BBA-8900-C2AEBA4CDD00}"/>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5181600"/>
            <a:ext cx="6096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Rectangle 1"/>
          <p:cNvSpPr/>
          <p:nvPr/>
        </p:nvSpPr>
        <p:spPr>
          <a:xfrm>
            <a:off x="1905000" y="3048000"/>
            <a:ext cx="4572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2514600" y="3276600"/>
            <a:ext cx="4572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solidFill>
            </a:endParaRPr>
          </a:p>
        </p:txBody>
      </p:sp>
      <p:sp>
        <p:nvSpPr>
          <p:cNvPr id="102402" name="Text Box 2"/>
          <p:cNvSpPr txBox="1">
            <a:spLocks noChangeArrowheads="1"/>
          </p:cNvSpPr>
          <p:nvPr/>
        </p:nvSpPr>
        <p:spPr bwMode="auto">
          <a:xfrm>
            <a:off x="5329238" y="1908175"/>
            <a:ext cx="18875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i="1">
                <a:solidFill>
                  <a:schemeClr val="bg1">
                    <a:lumMod val="75000"/>
                  </a:schemeClr>
                </a:solidFill>
              </a:rPr>
              <a:t>Secondary</a:t>
            </a:r>
          </a:p>
        </p:txBody>
      </p:sp>
      <p:sp>
        <p:nvSpPr>
          <p:cNvPr id="25606" name="Text Box 3"/>
          <p:cNvSpPr txBox="1">
            <a:spLocks noChangeArrowheads="1"/>
          </p:cNvSpPr>
          <p:nvPr/>
        </p:nvSpPr>
        <p:spPr bwMode="auto">
          <a:xfrm>
            <a:off x="914400" y="1905000"/>
            <a:ext cx="1520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rgbClr val="0000FF"/>
                </a:solidFill>
              </a:rPr>
              <a:t>Primary</a:t>
            </a:r>
          </a:p>
        </p:txBody>
      </p:sp>
      <p:sp>
        <p:nvSpPr>
          <p:cNvPr id="25607" name="Line 4"/>
          <p:cNvSpPr>
            <a:spLocks noChangeShapeType="1"/>
          </p:cNvSpPr>
          <p:nvPr/>
        </p:nvSpPr>
        <p:spPr bwMode="auto">
          <a:xfrm flipH="1">
            <a:off x="1600200" y="1447800"/>
            <a:ext cx="2971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05" name="Line 5"/>
          <p:cNvSpPr>
            <a:spLocks noChangeShapeType="1"/>
          </p:cNvSpPr>
          <p:nvPr/>
        </p:nvSpPr>
        <p:spPr bwMode="auto">
          <a:xfrm>
            <a:off x="4572000" y="1447800"/>
            <a:ext cx="1676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Arial" charset="0"/>
            </a:endParaRPr>
          </a:p>
        </p:txBody>
      </p:sp>
      <p:sp>
        <p:nvSpPr>
          <p:cNvPr id="25609" name="Text Box 13"/>
          <p:cNvSpPr txBox="1">
            <a:spLocks noChangeArrowheads="1"/>
          </p:cNvSpPr>
          <p:nvPr/>
        </p:nvSpPr>
        <p:spPr bwMode="auto">
          <a:xfrm>
            <a:off x="2209800" y="838200"/>
            <a:ext cx="47180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200"/>
              <a:t>Angle-Closure Glaucoma</a:t>
            </a:r>
          </a:p>
        </p:txBody>
      </p:sp>
      <p:sp>
        <p:nvSpPr>
          <p:cNvPr id="25611" name="Text Box 3"/>
          <p:cNvSpPr txBox="1">
            <a:spLocks noChangeArrowheads="1"/>
          </p:cNvSpPr>
          <p:nvPr/>
        </p:nvSpPr>
        <p:spPr bwMode="auto">
          <a:xfrm>
            <a:off x="355600" y="2816225"/>
            <a:ext cx="84074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Is there a racial predilection regarding the risk of PACG?</a:t>
            </a:r>
          </a:p>
          <a:p>
            <a:pPr eaLnBrk="1" hangingPunct="1">
              <a:spcBef>
                <a:spcPct val="0"/>
              </a:spcBef>
              <a:buClrTx/>
              <a:buSzTx/>
              <a:buFontTx/>
              <a:buNone/>
            </a:pPr>
            <a:r>
              <a:rPr lang="en-US" altLang="en-US" sz="1400" dirty="0">
                <a:solidFill>
                  <a:srgbClr val="0000FF"/>
                </a:solidFill>
              </a:rPr>
              <a:t>Yes, individuals of  Inuit  heritage have the highest known risk of PACG--</a:t>
            </a:r>
            <a:r>
              <a:rPr lang="en-US" altLang="en-US" sz="1400" dirty="0"/>
              <a:t>their relative risk has been estimated to be as high as  40x  that of whites. </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about people of Asian descent?</a:t>
            </a:r>
          </a:p>
          <a:p>
            <a:pPr eaLnBrk="1" hangingPunct="1">
              <a:spcBef>
                <a:spcPct val="0"/>
              </a:spcBef>
              <a:buClrTx/>
              <a:buSzTx/>
              <a:buFontTx/>
              <a:buNone/>
            </a:pPr>
            <a:r>
              <a:rPr lang="en-US" altLang="en-US" sz="1400" dirty="0">
                <a:solidFill>
                  <a:srgbClr val="0000FF"/>
                </a:solidFill>
              </a:rPr>
              <a:t>Their relative risk is somewhere between that of the Inuit and whites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age a risk factor?</a:t>
            </a:r>
          </a:p>
          <a:p>
            <a:pPr eaLnBrk="1" hangingPunct="1">
              <a:spcBef>
                <a:spcPct val="0"/>
              </a:spcBef>
              <a:buClrTx/>
              <a:buSzTx/>
              <a:buFontTx/>
              <a:buNone/>
            </a:pPr>
            <a:r>
              <a:rPr lang="en-US" altLang="en-US" sz="1400" dirty="0">
                <a:solidFill>
                  <a:srgbClr val="0000FF"/>
                </a:solidFill>
              </a:rPr>
              <a:t>Yes, the incidence  increases  with age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gender a risk factor?</a:t>
            </a:r>
          </a:p>
          <a:p>
            <a:pPr eaLnBrk="1" hangingPunct="1">
              <a:spcBef>
                <a:spcPct val="0"/>
              </a:spcBef>
              <a:buClrTx/>
              <a:buSzTx/>
              <a:buFontTx/>
              <a:buNone/>
            </a:pPr>
            <a:r>
              <a:rPr lang="en-US" altLang="en-US" sz="1400" dirty="0">
                <a:solidFill>
                  <a:srgbClr val="0000FF"/>
                </a:solidFill>
              </a:rPr>
              <a:t>Yes,  women  are at higher risk</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refraction a risk factor?</a:t>
            </a:r>
          </a:p>
        </p:txBody>
      </p:sp>
      <p:sp>
        <p:nvSpPr>
          <p:cNvPr id="12" name="Rectangle 2">
            <a:extLst>
              <a:ext uri="{FF2B5EF4-FFF2-40B4-BE49-F238E27FC236}">
                <a16:creationId xmlns:a16="http://schemas.microsoft.com/office/drawing/2014/main" id="{0CFE82D4-122B-490C-A180-B099895DD937}"/>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t>
            </a:r>
          </a:p>
        </p:txBody>
      </p:sp>
      <p:sp>
        <p:nvSpPr>
          <p:cNvPr id="14" name="TextBox 13">
            <a:extLst>
              <a:ext uri="{FF2B5EF4-FFF2-40B4-BE49-F238E27FC236}">
                <a16:creationId xmlns:a16="http://schemas.microsoft.com/office/drawing/2014/main" id="{50F8A109-C208-4D6E-BD32-9C233630F9C9}"/>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5181600"/>
            <a:ext cx="6096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Rectangle 1"/>
          <p:cNvSpPr/>
          <p:nvPr/>
        </p:nvSpPr>
        <p:spPr>
          <a:xfrm>
            <a:off x="1905000" y="3048000"/>
            <a:ext cx="4572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2514600" y="3276600"/>
            <a:ext cx="4572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solidFill>
            </a:endParaRPr>
          </a:p>
        </p:txBody>
      </p:sp>
      <p:sp>
        <p:nvSpPr>
          <p:cNvPr id="102402" name="Text Box 2"/>
          <p:cNvSpPr txBox="1">
            <a:spLocks noChangeArrowheads="1"/>
          </p:cNvSpPr>
          <p:nvPr/>
        </p:nvSpPr>
        <p:spPr bwMode="auto">
          <a:xfrm>
            <a:off x="5329238" y="1908175"/>
            <a:ext cx="18875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i="1">
                <a:solidFill>
                  <a:schemeClr val="bg1">
                    <a:lumMod val="75000"/>
                  </a:schemeClr>
                </a:solidFill>
              </a:rPr>
              <a:t>Secondary</a:t>
            </a:r>
          </a:p>
        </p:txBody>
      </p:sp>
      <p:sp>
        <p:nvSpPr>
          <p:cNvPr id="26630" name="Text Box 3"/>
          <p:cNvSpPr txBox="1">
            <a:spLocks noChangeArrowheads="1"/>
          </p:cNvSpPr>
          <p:nvPr/>
        </p:nvSpPr>
        <p:spPr bwMode="auto">
          <a:xfrm>
            <a:off x="914400" y="1905000"/>
            <a:ext cx="1520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rgbClr val="0000FF"/>
                </a:solidFill>
              </a:rPr>
              <a:t>Primary</a:t>
            </a:r>
          </a:p>
        </p:txBody>
      </p:sp>
      <p:sp>
        <p:nvSpPr>
          <p:cNvPr id="26631" name="Line 4"/>
          <p:cNvSpPr>
            <a:spLocks noChangeShapeType="1"/>
          </p:cNvSpPr>
          <p:nvPr/>
        </p:nvSpPr>
        <p:spPr bwMode="auto">
          <a:xfrm flipH="1">
            <a:off x="1600200" y="1447800"/>
            <a:ext cx="2971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05" name="Line 5"/>
          <p:cNvSpPr>
            <a:spLocks noChangeShapeType="1"/>
          </p:cNvSpPr>
          <p:nvPr/>
        </p:nvSpPr>
        <p:spPr bwMode="auto">
          <a:xfrm>
            <a:off x="4572000" y="1447800"/>
            <a:ext cx="1676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Arial" charset="0"/>
            </a:endParaRPr>
          </a:p>
        </p:txBody>
      </p:sp>
      <p:sp>
        <p:nvSpPr>
          <p:cNvPr id="26633" name="Text Box 13"/>
          <p:cNvSpPr txBox="1">
            <a:spLocks noChangeArrowheads="1"/>
          </p:cNvSpPr>
          <p:nvPr/>
        </p:nvSpPr>
        <p:spPr bwMode="auto">
          <a:xfrm>
            <a:off x="2209800" y="838200"/>
            <a:ext cx="47180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200"/>
              <a:t>Angle-Closure Glaucoma</a:t>
            </a:r>
          </a:p>
        </p:txBody>
      </p:sp>
      <p:sp>
        <p:nvSpPr>
          <p:cNvPr id="26635" name="Text Box 3"/>
          <p:cNvSpPr txBox="1">
            <a:spLocks noChangeArrowheads="1"/>
          </p:cNvSpPr>
          <p:nvPr/>
        </p:nvSpPr>
        <p:spPr bwMode="auto">
          <a:xfrm>
            <a:off x="355600" y="2816225"/>
            <a:ext cx="84074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Is there a racial predilection regarding the risk of PACG?</a:t>
            </a:r>
          </a:p>
          <a:p>
            <a:pPr eaLnBrk="1" hangingPunct="1">
              <a:spcBef>
                <a:spcPct val="0"/>
              </a:spcBef>
              <a:buClrTx/>
              <a:buSzTx/>
              <a:buFontTx/>
              <a:buNone/>
            </a:pPr>
            <a:r>
              <a:rPr lang="en-US" altLang="en-US" sz="1400" dirty="0">
                <a:solidFill>
                  <a:srgbClr val="0000FF"/>
                </a:solidFill>
              </a:rPr>
              <a:t>Yes, individuals of  Inuit  heritage have the highest known risk of PACG--</a:t>
            </a:r>
            <a:r>
              <a:rPr lang="en-US" altLang="en-US" sz="1400" dirty="0"/>
              <a:t>their relative risk has been estimated to be as high as  40x  that of whites. </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about people of Asian descent?</a:t>
            </a:r>
          </a:p>
          <a:p>
            <a:pPr eaLnBrk="1" hangingPunct="1">
              <a:spcBef>
                <a:spcPct val="0"/>
              </a:spcBef>
              <a:buClrTx/>
              <a:buSzTx/>
              <a:buFontTx/>
              <a:buNone/>
            </a:pPr>
            <a:r>
              <a:rPr lang="en-US" altLang="en-US" sz="1400" dirty="0">
                <a:solidFill>
                  <a:srgbClr val="0000FF"/>
                </a:solidFill>
              </a:rPr>
              <a:t>Their relative risk is somewhere between that of the Inuit and whites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age a risk factor?</a:t>
            </a:r>
          </a:p>
          <a:p>
            <a:pPr eaLnBrk="1" hangingPunct="1">
              <a:spcBef>
                <a:spcPct val="0"/>
              </a:spcBef>
              <a:buClrTx/>
              <a:buSzTx/>
              <a:buFontTx/>
              <a:buNone/>
            </a:pPr>
            <a:r>
              <a:rPr lang="en-US" altLang="en-US" sz="1400" dirty="0">
                <a:solidFill>
                  <a:srgbClr val="0000FF"/>
                </a:solidFill>
              </a:rPr>
              <a:t>Yes, the incidence  increases  with age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gender a risk factor?</a:t>
            </a:r>
          </a:p>
          <a:p>
            <a:pPr eaLnBrk="1" hangingPunct="1">
              <a:spcBef>
                <a:spcPct val="0"/>
              </a:spcBef>
              <a:buClrTx/>
              <a:buSzTx/>
              <a:buFontTx/>
              <a:buNone/>
            </a:pPr>
            <a:r>
              <a:rPr lang="en-US" altLang="en-US" sz="1400" dirty="0">
                <a:solidFill>
                  <a:srgbClr val="0000FF"/>
                </a:solidFill>
              </a:rPr>
              <a:t>Yes,  women  are at higher risk</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refraction a risk factor?</a:t>
            </a:r>
          </a:p>
          <a:p>
            <a:pPr eaLnBrk="1" hangingPunct="1">
              <a:spcBef>
                <a:spcPct val="0"/>
              </a:spcBef>
              <a:buClrTx/>
              <a:buSzTx/>
              <a:buFontTx/>
              <a:buNone/>
            </a:pPr>
            <a:r>
              <a:rPr lang="en-US" altLang="en-US" sz="1400" dirty="0">
                <a:solidFill>
                  <a:srgbClr val="0000FF"/>
                </a:solidFill>
              </a:rPr>
              <a:t>Yes; PACG is more likely to occur in hyperopes</a:t>
            </a:r>
          </a:p>
        </p:txBody>
      </p:sp>
      <p:sp>
        <p:nvSpPr>
          <p:cNvPr id="4" name="Rectangle 3"/>
          <p:cNvSpPr/>
          <p:nvPr/>
        </p:nvSpPr>
        <p:spPr>
          <a:xfrm>
            <a:off x="3314700" y="5822950"/>
            <a:ext cx="952500" cy="2730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Rectangle 2">
            <a:extLst>
              <a:ext uri="{FF2B5EF4-FFF2-40B4-BE49-F238E27FC236}">
                <a16:creationId xmlns:a16="http://schemas.microsoft.com/office/drawing/2014/main" id="{C89F7FB6-4FDA-4405-8E6E-4E93DBCAAD83}"/>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a:t>
            </a:r>
          </a:p>
        </p:txBody>
      </p:sp>
      <p:sp>
        <p:nvSpPr>
          <p:cNvPr id="15" name="TextBox 14">
            <a:extLst>
              <a:ext uri="{FF2B5EF4-FFF2-40B4-BE49-F238E27FC236}">
                <a16:creationId xmlns:a16="http://schemas.microsoft.com/office/drawing/2014/main" id="{6B49FA83-08DC-48FC-8BC9-7F5A569AB5D9}"/>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314700" y="5822950"/>
            <a:ext cx="952500" cy="2730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Rectangle 2"/>
          <p:cNvSpPr/>
          <p:nvPr/>
        </p:nvSpPr>
        <p:spPr>
          <a:xfrm>
            <a:off x="838200" y="5181600"/>
            <a:ext cx="6096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Rectangle 1"/>
          <p:cNvSpPr/>
          <p:nvPr/>
        </p:nvSpPr>
        <p:spPr>
          <a:xfrm>
            <a:off x="1905000" y="3048000"/>
            <a:ext cx="4572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2514600" y="3276600"/>
            <a:ext cx="4572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900" dirty="0">
              <a:solidFill>
                <a:schemeClr val="tx1"/>
              </a:solidFill>
            </a:endParaRPr>
          </a:p>
        </p:txBody>
      </p:sp>
      <p:sp>
        <p:nvSpPr>
          <p:cNvPr id="102402" name="Text Box 2"/>
          <p:cNvSpPr txBox="1">
            <a:spLocks noChangeArrowheads="1"/>
          </p:cNvSpPr>
          <p:nvPr/>
        </p:nvSpPr>
        <p:spPr bwMode="auto">
          <a:xfrm>
            <a:off x="5329238" y="1908175"/>
            <a:ext cx="18875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i="1">
                <a:solidFill>
                  <a:schemeClr val="bg1">
                    <a:lumMod val="75000"/>
                  </a:schemeClr>
                </a:solidFill>
              </a:rPr>
              <a:t>Secondary</a:t>
            </a:r>
          </a:p>
        </p:txBody>
      </p:sp>
      <p:sp>
        <p:nvSpPr>
          <p:cNvPr id="27655" name="Text Box 3"/>
          <p:cNvSpPr txBox="1">
            <a:spLocks noChangeArrowheads="1"/>
          </p:cNvSpPr>
          <p:nvPr/>
        </p:nvSpPr>
        <p:spPr bwMode="auto">
          <a:xfrm>
            <a:off x="914400" y="1905000"/>
            <a:ext cx="1520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i="1">
                <a:solidFill>
                  <a:srgbClr val="0000FF"/>
                </a:solidFill>
              </a:rPr>
              <a:t>Primary</a:t>
            </a:r>
          </a:p>
        </p:txBody>
      </p:sp>
      <p:sp>
        <p:nvSpPr>
          <p:cNvPr id="27656" name="Line 4"/>
          <p:cNvSpPr>
            <a:spLocks noChangeShapeType="1"/>
          </p:cNvSpPr>
          <p:nvPr/>
        </p:nvSpPr>
        <p:spPr bwMode="auto">
          <a:xfrm flipH="1">
            <a:off x="1600200" y="1447800"/>
            <a:ext cx="2971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05" name="Line 5"/>
          <p:cNvSpPr>
            <a:spLocks noChangeShapeType="1"/>
          </p:cNvSpPr>
          <p:nvPr/>
        </p:nvSpPr>
        <p:spPr bwMode="auto">
          <a:xfrm>
            <a:off x="4572000" y="1447800"/>
            <a:ext cx="16764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atin typeface="Arial" charset="0"/>
            </a:endParaRPr>
          </a:p>
        </p:txBody>
      </p:sp>
      <p:sp>
        <p:nvSpPr>
          <p:cNvPr id="27658" name="Text Box 13"/>
          <p:cNvSpPr txBox="1">
            <a:spLocks noChangeArrowheads="1"/>
          </p:cNvSpPr>
          <p:nvPr/>
        </p:nvSpPr>
        <p:spPr bwMode="auto">
          <a:xfrm>
            <a:off x="2209800" y="838200"/>
            <a:ext cx="47180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200"/>
              <a:t>Angle-Closure Glaucoma</a:t>
            </a:r>
          </a:p>
        </p:txBody>
      </p:sp>
      <p:sp>
        <p:nvSpPr>
          <p:cNvPr id="27660" name="Text Box 3"/>
          <p:cNvSpPr txBox="1">
            <a:spLocks noChangeArrowheads="1"/>
          </p:cNvSpPr>
          <p:nvPr/>
        </p:nvSpPr>
        <p:spPr bwMode="auto">
          <a:xfrm>
            <a:off x="355600" y="2816225"/>
            <a:ext cx="84074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Is there a racial predilection regarding the risk of PACG?</a:t>
            </a:r>
          </a:p>
          <a:p>
            <a:pPr eaLnBrk="1" hangingPunct="1">
              <a:spcBef>
                <a:spcPct val="0"/>
              </a:spcBef>
              <a:buClrTx/>
              <a:buSzTx/>
              <a:buFontTx/>
              <a:buNone/>
            </a:pPr>
            <a:r>
              <a:rPr lang="en-US" altLang="en-US" sz="1400" dirty="0">
                <a:solidFill>
                  <a:srgbClr val="0000FF"/>
                </a:solidFill>
              </a:rPr>
              <a:t>Yes, individuals of  Inuit  heritage have the highest known risk of PACG--</a:t>
            </a:r>
            <a:r>
              <a:rPr lang="en-US" altLang="en-US" sz="1400" dirty="0"/>
              <a:t>their relative risk has been estimated to be as high as  40x  that of whites. </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about people of Asian descent?</a:t>
            </a:r>
          </a:p>
          <a:p>
            <a:pPr eaLnBrk="1" hangingPunct="1">
              <a:spcBef>
                <a:spcPct val="0"/>
              </a:spcBef>
              <a:buClrTx/>
              <a:buSzTx/>
              <a:buFontTx/>
              <a:buNone/>
            </a:pPr>
            <a:r>
              <a:rPr lang="en-US" altLang="en-US" sz="1400" dirty="0">
                <a:solidFill>
                  <a:srgbClr val="0000FF"/>
                </a:solidFill>
              </a:rPr>
              <a:t>Their relative risk is somewhere between that of the Inuit and whites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age a risk factor?</a:t>
            </a:r>
          </a:p>
          <a:p>
            <a:pPr eaLnBrk="1" hangingPunct="1">
              <a:spcBef>
                <a:spcPct val="0"/>
              </a:spcBef>
              <a:buClrTx/>
              <a:buSzTx/>
              <a:buFontTx/>
              <a:buNone/>
            </a:pPr>
            <a:r>
              <a:rPr lang="en-US" altLang="en-US" sz="1400" dirty="0">
                <a:solidFill>
                  <a:srgbClr val="0000FF"/>
                </a:solidFill>
              </a:rPr>
              <a:t>Yes, the incidence  increases  with age</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gender a risk factor?</a:t>
            </a:r>
          </a:p>
          <a:p>
            <a:pPr eaLnBrk="1" hangingPunct="1">
              <a:spcBef>
                <a:spcPct val="0"/>
              </a:spcBef>
              <a:buClrTx/>
              <a:buSzTx/>
              <a:buFontTx/>
              <a:buNone/>
            </a:pPr>
            <a:r>
              <a:rPr lang="en-US" altLang="en-US" sz="1400" dirty="0">
                <a:solidFill>
                  <a:srgbClr val="0000FF"/>
                </a:solidFill>
              </a:rPr>
              <a:t>Yes,  women  are at higher risk</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Is refraction a risk factor?</a:t>
            </a:r>
          </a:p>
          <a:p>
            <a:pPr eaLnBrk="1" hangingPunct="1">
              <a:spcBef>
                <a:spcPct val="0"/>
              </a:spcBef>
              <a:buClrTx/>
              <a:buSzTx/>
              <a:buFontTx/>
              <a:buNone/>
            </a:pPr>
            <a:r>
              <a:rPr lang="en-US" altLang="en-US" sz="1400" dirty="0">
                <a:solidFill>
                  <a:srgbClr val="0000FF"/>
                </a:solidFill>
              </a:rPr>
              <a:t>Yes; PACG is more likely to occur in hyperopes</a:t>
            </a:r>
          </a:p>
        </p:txBody>
      </p:sp>
      <p:sp>
        <p:nvSpPr>
          <p:cNvPr id="13" name="Rectangle 2">
            <a:extLst>
              <a:ext uri="{FF2B5EF4-FFF2-40B4-BE49-F238E27FC236}">
                <a16:creationId xmlns:a16="http://schemas.microsoft.com/office/drawing/2014/main" id="{FF7C595C-42E6-4B65-883F-FC7D1D5F8E95}"/>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A</a:t>
            </a:r>
          </a:p>
        </p:txBody>
      </p:sp>
      <p:sp>
        <p:nvSpPr>
          <p:cNvPr id="15" name="TextBox 14">
            <a:extLst>
              <a:ext uri="{FF2B5EF4-FFF2-40B4-BE49-F238E27FC236}">
                <a16:creationId xmlns:a16="http://schemas.microsoft.com/office/drawing/2014/main" id="{FD1209B9-3DEE-4B93-AABD-4B10C5A08AEF}"/>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5329238" y="1908175"/>
            <a:ext cx="18875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a:t>Secondary</a:t>
            </a:r>
          </a:p>
        </p:txBody>
      </p:sp>
      <p:sp>
        <p:nvSpPr>
          <p:cNvPr id="28675" name="Text Box 3"/>
          <p:cNvSpPr txBox="1">
            <a:spLocks noChangeArrowheads="1"/>
          </p:cNvSpPr>
          <p:nvPr/>
        </p:nvSpPr>
        <p:spPr bwMode="auto">
          <a:xfrm>
            <a:off x="914400" y="1905000"/>
            <a:ext cx="14112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a:t>Primary</a:t>
            </a:r>
          </a:p>
        </p:txBody>
      </p:sp>
      <p:sp>
        <p:nvSpPr>
          <p:cNvPr id="28676" name="Line 4"/>
          <p:cNvSpPr>
            <a:spLocks noChangeShapeType="1"/>
          </p:cNvSpPr>
          <p:nvPr/>
        </p:nvSpPr>
        <p:spPr bwMode="auto">
          <a:xfrm flipH="1">
            <a:off x="1600200" y="1447800"/>
            <a:ext cx="2971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7" name="Line 5"/>
          <p:cNvSpPr>
            <a:spLocks noChangeShapeType="1"/>
          </p:cNvSpPr>
          <p:nvPr/>
        </p:nvSpPr>
        <p:spPr bwMode="auto">
          <a:xfrm>
            <a:off x="4572000" y="1447800"/>
            <a:ext cx="1676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8" name="Line 6"/>
          <p:cNvSpPr>
            <a:spLocks noChangeShapeType="1"/>
          </p:cNvSpPr>
          <p:nvPr/>
        </p:nvSpPr>
        <p:spPr bwMode="auto">
          <a:xfrm>
            <a:off x="1143000" y="2362200"/>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9" name="Line 7"/>
          <p:cNvSpPr>
            <a:spLocks noChangeShapeType="1"/>
          </p:cNvSpPr>
          <p:nvPr/>
        </p:nvSpPr>
        <p:spPr bwMode="auto">
          <a:xfrm>
            <a:off x="1143000" y="2590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0" name="Line 8"/>
          <p:cNvSpPr>
            <a:spLocks noChangeShapeType="1"/>
          </p:cNvSpPr>
          <p:nvPr/>
        </p:nvSpPr>
        <p:spPr bwMode="auto">
          <a:xfrm>
            <a:off x="1143000" y="3733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1" name="Line 9"/>
          <p:cNvSpPr>
            <a:spLocks noChangeShapeType="1"/>
          </p:cNvSpPr>
          <p:nvPr/>
        </p:nvSpPr>
        <p:spPr bwMode="auto">
          <a:xfrm>
            <a:off x="1143000" y="3352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2" name="Line 10"/>
          <p:cNvSpPr>
            <a:spLocks noChangeShapeType="1"/>
          </p:cNvSpPr>
          <p:nvPr/>
        </p:nvSpPr>
        <p:spPr bwMode="auto">
          <a:xfrm>
            <a:off x="1143000" y="2971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3" name="Text Box 13"/>
          <p:cNvSpPr txBox="1">
            <a:spLocks noChangeArrowheads="1"/>
          </p:cNvSpPr>
          <p:nvPr/>
        </p:nvSpPr>
        <p:spPr bwMode="auto">
          <a:xfrm>
            <a:off x="2209800" y="838200"/>
            <a:ext cx="47180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200"/>
              <a:t>Angle-Closure Glaucoma</a:t>
            </a:r>
          </a:p>
        </p:txBody>
      </p:sp>
      <p:sp>
        <p:nvSpPr>
          <p:cNvPr id="13" name="Right Brace 12"/>
          <p:cNvSpPr/>
          <p:nvPr/>
        </p:nvSpPr>
        <p:spPr>
          <a:xfrm>
            <a:off x="2514600" y="2427288"/>
            <a:ext cx="419100" cy="145891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28686" name="TextBox 13"/>
          <p:cNvSpPr txBox="1">
            <a:spLocks noChangeArrowheads="1"/>
          </p:cNvSpPr>
          <p:nvPr/>
        </p:nvSpPr>
        <p:spPr bwMode="auto">
          <a:xfrm>
            <a:off x="2933700" y="3014663"/>
            <a:ext cx="36179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0000FF"/>
                </a:solidFill>
              </a:rPr>
              <a:t>What are the four subtypes of PACG?</a:t>
            </a:r>
          </a:p>
        </p:txBody>
      </p:sp>
      <p:sp>
        <p:nvSpPr>
          <p:cNvPr id="28687" name="Text Box 4"/>
          <p:cNvSpPr txBox="1">
            <a:spLocks noChangeArrowheads="1"/>
          </p:cNvSpPr>
          <p:nvPr/>
        </p:nvSpPr>
        <p:spPr bwMode="auto">
          <a:xfrm>
            <a:off x="1266825" y="2362200"/>
            <a:ext cx="34131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b="1" i="1">
                <a:solidFill>
                  <a:srgbClr val="0000FF"/>
                </a:solidFill>
              </a:rPr>
              <a:t>?</a:t>
            </a:r>
          </a:p>
        </p:txBody>
      </p:sp>
      <p:sp>
        <p:nvSpPr>
          <p:cNvPr id="28688" name="Text Box 5"/>
          <p:cNvSpPr txBox="1">
            <a:spLocks noChangeArrowheads="1"/>
          </p:cNvSpPr>
          <p:nvPr/>
        </p:nvSpPr>
        <p:spPr bwMode="auto">
          <a:xfrm>
            <a:off x="1273175" y="3124200"/>
            <a:ext cx="34131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b="1" i="1">
                <a:solidFill>
                  <a:srgbClr val="0000FF"/>
                </a:solidFill>
              </a:rPr>
              <a:t>?</a:t>
            </a:r>
          </a:p>
        </p:txBody>
      </p:sp>
      <p:sp>
        <p:nvSpPr>
          <p:cNvPr id="28689" name="Text Box 15"/>
          <p:cNvSpPr txBox="1">
            <a:spLocks noChangeArrowheads="1"/>
          </p:cNvSpPr>
          <p:nvPr/>
        </p:nvSpPr>
        <p:spPr bwMode="auto">
          <a:xfrm>
            <a:off x="1266825" y="2743200"/>
            <a:ext cx="34131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b="1" i="1">
                <a:solidFill>
                  <a:srgbClr val="0000FF"/>
                </a:solidFill>
              </a:rPr>
              <a:t>?</a:t>
            </a:r>
          </a:p>
        </p:txBody>
      </p:sp>
      <p:sp>
        <p:nvSpPr>
          <p:cNvPr id="28690" name="Text Box 16"/>
          <p:cNvSpPr txBox="1">
            <a:spLocks noChangeArrowheads="1"/>
          </p:cNvSpPr>
          <p:nvPr/>
        </p:nvSpPr>
        <p:spPr bwMode="auto">
          <a:xfrm>
            <a:off x="1260475" y="3489325"/>
            <a:ext cx="34131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b="1" i="1">
                <a:solidFill>
                  <a:srgbClr val="0000FF"/>
                </a:solidFill>
              </a:rPr>
              <a:t>?</a:t>
            </a:r>
          </a:p>
        </p:txBody>
      </p:sp>
      <p:sp>
        <p:nvSpPr>
          <p:cNvPr id="19" name="Rectangle 2">
            <a:extLst>
              <a:ext uri="{FF2B5EF4-FFF2-40B4-BE49-F238E27FC236}">
                <a16:creationId xmlns:a16="http://schemas.microsoft.com/office/drawing/2014/main" id="{8C4D5BC0-AED7-42F6-BEFA-7ABA3EBDB859}"/>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t>
            </a:r>
          </a:p>
        </p:txBody>
      </p:sp>
      <p:sp>
        <p:nvSpPr>
          <p:cNvPr id="21" name="TextBox 20">
            <a:extLst>
              <a:ext uri="{FF2B5EF4-FFF2-40B4-BE49-F238E27FC236}">
                <a16:creationId xmlns:a16="http://schemas.microsoft.com/office/drawing/2014/main" id="{BB7FC3B0-98F3-499D-9012-2B0439F324FE}"/>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5329238" y="1908175"/>
            <a:ext cx="18875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a:t>Secondary</a:t>
            </a:r>
          </a:p>
        </p:txBody>
      </p:sp>
      <p:sp>
        <p:nvSpPr>
          <p:cNvPr id="29699" name="Text Box 3"/>
          <p:cNvSpPr txBox="1">
            <a:spLocks noChangeArrowheads="1"/>
          </p:cNvSpPr>
          <p:nvPr/>
        </p:nvSpPr>
        <p:spPr bwMode="auto">
          <a:xfrm>
            <a:off x="914400" y="1905000"/>
            <a:ext cx="14112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a:t>Primary</a:t>
            </a:r>
          </a:p>
        </p:txBody>
      </p:sp>
      <p:sp>
        <p:nvSpPr>
          <p:cNvPr id="29700" name="Line 4"/>
          <p:cNvSpPr>
            <a:spLocks noChangeShapeType="1"/>
          </p:cNvSpPr>
          <p:nvPr/>
        </p:nvSpPr>
        <p:spPr bwMode="auto">
          <a:xfrm flipH="1">
            <a:off x="1600200" y="1447800"/>
            <a:ext cx="2971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1" name="Line 5"/>
          <p:cNvSpPr>
            <a:spLocks noChangeShapeType="1"/>
          </p:cNvSpPr>
          <p:nvPr/>
        </p:nvSpPr>
        <p:spPr bwMode="auto">
          <a:xfrm>
            <a:off x="4572000" y="1447800"/>
            <a:ext cx="1676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2" name="Text Box 13"/>
          <p:cNvSpPr txBox="1">
            <a:spLocks noChangeArrowheads="1"/>
          </p:cNvSpPr>
          <p:nvPr/>
        </p:nvSpPr>
        <p:spPr bwMode="auto">
          <a:xfrm>
            <a:off x="2209800" y="838200"/>
            <a:ext cx="47180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200"/>
              <a:t>Angle-Closure Glaucoma</a:t>
            </a:r>
          </a:p>
        </p:txBody>
      </p:sp>
      <p:sp>
        <p:nvSpPr>
          <p:cNvPr id="29704" name="Text Box 4"/>
          <p:cNvSpPr txBox="1">
            <a:spLocks noChangeArrowheads="1"/>
          </p:cNvSpPr>
          <p:nvPr/>
        </p:nvSpPr>
        <p:spPr bwMode="auto">
          <a:xfrm>
            <a:off x="1219200" y="2362200"/>
            <a:ext cx="833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solidFill>
                  <a:srgbClr val="0000FF"/>
                </a:solidFill>
              </a:rPr>
              <a:t>Acute</a:t>
            </a:r>
          </a:p>
        </p:txBody>
      </p:sp>
      <p:sp>
        <p:nvSpPr>
          <p:cNvPr id="29705" name="Text Box 5"/>
          <p:cNvSpPr txBox="1">
            <a:spLocks noChangeArrowheads="1"/>
          </p:cNvSpPr>
          <p:nvPr/>
        </p:nvSpPr>
        <p:spPr bwMode="auto">
          <a:xfrm>
            <a:off x="1225550" y="3124200"/>
            <a:ext cx="1060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solidFill>
                  <a:srgbClr val="0000FF"/>
                </a:solidFill>
              </a:rPr>
              <a:t>Chronic</a:t>
            </a:r>
          </a:p>
        </p:txBody>
      </p:sp>
      <p:sp>
        <p:nvSpPr>
          <p:cNvPr id="29706" name="Text Box 15"/>
          <p:cNvSpPr txBox="1">
            <a:spLocks noChangeArrowheads="1"/>
          </p:cNvSpPr>
          <p:nvPr/>
        </p:nvSpPr>
        <p:spPr bwMode="auto">
          <a:xfrm>
            <a:off x="1219200" y="2743200"/>
            <a:ext cx="1257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solidFill>
                  <a:srgbClr val="0000FF"/>
                </a:solidFill>
              </a:rPr>
              <a:t>Subacute</a:t>
            </a:r>
          </a:p>
        </p:txBody>
      </p:sp>
      <p:sp>
        <p:nvSpPr>
          <p:cNvPr id="29707" name="Text Box 16"/>
          <p:cNvSpPr txBox="1">
            <a:spLocks noChangeArrowheads="1"/>
          </p:cNvSpPr>
          <p:nvPr/>
        </p:nvSpPr>
        <p:spPr bwMode="auto">
          <a:xfrm>
            <a:off x="1212850" y="3489325"/>
            <a:ext cx="145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solidFill>
                  <a:srgbClr val="0000FF"/>
                </a:solidFill>
              </a:rPr>
              <a:t>Plateau Iris</a:t>
            </a:r>
          </a:p>
        </p:txBody>
      </p:sp>
      <p:sp>
        <p:nvSpPr>
          <p:cNvPr id="29708" name="Line 17"/>
          <p:cNvSpPr>
            <a:spLocks noChangeShapeType="1"/>
          </p:cNvSpPr>
          <p:nvPr/>
        </p:nvSpPr>
        <p:spPr bwMode="auto">
          <a:xfrm>
            <a:off x="1143000" y="2362200"/>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9" name="Line 18"/>
          <p:cNvSpPr>
            <a:spLocks noChangeShapeType="1"/>
          </p:cNvSpPr>
          <p:nvPr/>
        </p:nvSpPr>
        <p:spPr bwMode="auto">
          <a:xfrm>
            <a:off x="1143000" y="2590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0" name="Line 19"/>
          <p:cNvSpPr>
            <a:spLocks noChangeShapeType="1"/>
          </p:cNvSpPr>
          <p:nvPr/>
        </p:nvSpPr>
        <p:spPr bwMode="auto">
          <a:xfrm>
            <a:off x="1143000" y="3733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1" name="Line 20"/>
          <p:cNvSpPr>
            <a:spLocks noChangeShapeType="1"/>
          </p:cNvSpPr>
          <p:nvPr/>
        </p:nvSpPr>
        <p:spPr bwMode="auto">
          <a:xfrm>
            <a:off x="1143000" y="3352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2" name="Line 21"/>
          <p:cNvSpPr>
            <a:spLocks noChangeShapeType="1"/>
          </p:cNvSpPr>
          <p:nvPr/>
        </p:nvSpPr>
        <p:spPr bwMode="auto">
          <a:xfrm>
            <a:off x="1143000" y="2971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Right Brace 1"/>
          <p:cNvSpPr/>
          <p:nvPr/>
        </p:nvSpPr>
        <p:spPr>
          <a:xfrm>
            <a:off x="2514600" y="2427288"/>
            <a:ext cx="419100" cy="145891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29714" name="TextBox 2"/>
          <p:cNvSpPr txBox="1">
            <a:spLocks noChangeArrowheads="1"/>
          </p:cNvSpPr>
          <p:nvPr/>
        </p:nvSpPr>
        <p:spPr bwMode="auto">
          <a:xfrm>
            <a:off x="2933700" y="3014663"/>
            <a:ext cx="36179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0000FF"/>
                </a:solidFill>
              </a:rPr>
              <a:t>What are the four subtypes of PACG?</a:t>
            </a:r>
          </a:p>
        </p:txBody>
      </p:sp>
      <p:sp>
        <p:nvSpPr>
          <p:cNvPr id="19" name="Rectangle 2">
            <a:extLst>
              <a:ext uri="{FF2B5EF4-FFF2-40B4-BE49-F238E27FC236}">
                <a16:creationId xmlns:a16="http://schemas.microsoft.com/office/drawing/2014/main" id="{B876E562-D402-4B10-AE56-DA6AB78145EE}"/>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A</a:t>
            </a:r>
          </a:p>
        </p:txBody>
      </p:sp>
      <p:sp>
        <p:nvSpPr>
          <p:cNvPr id="21" name="TextBox 20">
            <a:extLst>
              <a:ext uri="{FF2B5EF4-FFF2-40B4-BE49-F238E27FC236}">
                <a16:creationId xmlns:a16="http://schemas.microsoft.com/office/drawing/2014/main" id="{F4A87C38-6412-4C93-8C94-73152CCCDD88}"/>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5329238" y="1908175"/>
            <a:ext cx="18875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a:t>Secondary</a:t>
            </a:r>
          </a:p>
        </p:txBody>
      </p:sp>
      <p:sp>
        <p:nvSpPr>
          <p:cNvPr id="35843" name="Text Box 3"/>
          <p:cNvSpPr txBox="1">
            <a:spLocks noChangeArrowheads="1"/>
          </p:cNvSpPr>
          <p:nvPr/>
        </p:nvSpPr>
        <p:spPr bwMode="auto">
          <a:xfrm>
            <a:off x="914400" y="1905000"/>
            <a:ext cx="14112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a:t>Primary</a:t>
            </a:r>
          </a:p>
        </p:txBody>
      </p:sp>
      <p:sp>
        <p:nvSpPr>
          <p:cNvPr id="35844" name="Text Box 4"/>
          <p:cNvSpPr txBox="1">
            <a:spLocks noChangeArrowheads="1"/>
          </p:cNvSpPr>
          <p:nvPr/>
        </p:nvSpPr>
        <p:spPr bwMode="auto">
          <a:xfrm>
            <a:off x="1219200" y="2362200"/>
            <a:ext cx="833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solidFill>
                  <a:srgbClr val="0000FF"/>
                </a:solidFill>
              </a:rPr>
              <a:t>Acute</a:t>
            </a:r>
          </a:p>
        </p:txBody>
      </p:sp>
      <p:sp>
        <p:nvSpPr>
          <p:cNvPr id="35845" name="Text Box 5"/>
          <p:cNvSpPr txBox="1">
            <a:spLocks noChangeArrowheads="1"/>
          </p:cNvSpPr>
          <p:nvPr/>
        </p:nvSpPr>
        <p:spPr bwMode="auto">
          <a:xfrm>
            <a:off x="1225550" y="3124200"/>
            <a:ext cx="1060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solidFill>
                  <a:srgbClr val="0000FF"/>
                </a:solidFill>
              </a:rPr>
              <a:t>Chronic</a:t>
            </a:r>
          </a:p>
        </p:txBody>
      </p:sp>
      <p:sp>
        <p:nvSpPr>
          <p:cNvPr id="35846" name="Line 6"/>
          <p:cNvSpPr>
            <a:spLocks noChangeShapeType="1"/>
          </p:cNvSpPr>
          <p:nvPr/>
        </p:nvSpPr>
        <p:spPr bwMode="auto">
          <a:xfrm flipH="1">
            <a:off x="1600200" y="1447800"/>
            <a:ext cx="2971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7" name="Line 7"/>
          <p:cNvSpPr>
            <a:spLocks noChangeShapeType="1"/>
          </p:cNvSpPr>
          <p:nvPr/>
        </p:nvSpPr>
        <p:spPr bwMode="auto">
          <a:xfrm>
            <a:off x="4572000" y="1447800"/>
            <a:ext cx="1676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8" name="Text Box 15"/>
          <p:cNvSpPr txBox="1">
            <a:spLocks noChangeArrowheads="1"/>
          </p:cNvSpPr>
          <p:nvPr/>
        </p:nvSpPr>
        <p:spPr bwMode="auto">
          <a:xfrm>
            <a:off x="1219200" y="2743200"/>
            <a:ext cx="1257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solidFill>
                  <a:srgbClr val="0000FF"/>
                </a:solidFill>
              </a:rPr>
              <a:t>Subacute</a:t>
            </a:r>
          </a:p>
        </p:txBody>
      </p:sp>
      <p:sp>
        <p:nvSpPr>
          <p:cNvPr id="35849" name="Text Box 16"/>
          <p:cNvSpPr txBox="1">
            <a:spLocks noChangeArrowheads="1"/>
          </p:cNvSpPr>
          <p:nvPr/>
        </p:nvSpPr>
        <p:spPr bwMode="auto">
          <a:xfrm>
            <a:off x="1212850" y="3489325"/>
            <a:ext cx="145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solidFill>
                  <a:srgbClr val="0000FF"/>
                </a:solidFill>
              </a:rPr>
              <a:t>Plateau Iris</a:t>
            </a:r>
          </a:p>
        </p:txBody>
      </p:sp>
      <p:sp>
        <p:nvSpPr>
          <p:cNvPr id="35850" name="Line 17"/>
          <p:cNvSpPr>
            <a:spLocks noChangeShapeType="1"/>
          </p:cNvSpPr>
          <p:nvPr/>
        </p:nvSpPr>
        <p:spPr bwMode="auto">
          <a:xfrm>
            <a:off x="1143000" y="2362200"/>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FF"/>
              </a:solidFill>
            </a:endParaRPr>
          </a:p>
        </p:txBody>
      </p:sp>
      <p:sp>
        <p:nvSpPr>
          <p:cNvPr id="35851" name="Line 18"/>
          <p:cNvSpPr>
            <a:spLocks noChangeShapeType="1"/>
          </p:cNvSpPr>
          <p:nvPr/>
        </p:nvSpPr>
        <p:spPr bwMode="auto">
          <a:xfrm>
            <a:off x="1143000" y="2590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FF"/>
              </a:solidFill>
            </a:endParaRPr>
          </a:p>
        </p:txBody>
      </p:sp>
      <p:sp>
        <p:nvSpPr>
          <p:cNvPr id="35852" name="Line 19"/>
          <p:cNvSpPr>
            <a:spLocks noChangeShapeType="1"/>
          </p:cNvSpPr>
          <p:nvPr/>
        </p:nvSpPr>
        <p:spPr bwMode="auto">
          <a:xfrm>
            <a:off x="1143000" y="3733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FF"/>
              </a:solidFill>
            </a:endParaRPr>
          </a:p>
        </p:txBody>
      </p:sp>
      <p:sp>
        <p:nvSpPr>
          <p:cNvPr id="35853" name="Line 20"/>
          <p:cNvSpPr>
            <a:spLocks noChangeShapeType="1"/>
          </p:cNvSpPr>
          <p:nvPr/>
        </p:nvSpPr>
        <p:spPr bwMode="auto">
          <a:xfrm>
            <a:off x="1143000" y="3352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FF"/>
              </a:solidFill>
            </a:endParaRPr>
          </a:p>
        </p:txBody>
      </p:sp>
      <p:sp>
        <p:nvSpPr>
          <p:cNvPr id="35854" name="Line 21"/>
          <p:cNvSpPr>
            <a:spLocks noChangeShapeType="1"/>
          </p:cNvSpPr>
          <p:nvPr/>
        </p:nvSpPr>
        <p:spPr bwMode="auto">
          <a:xfrm>
            <a:off x="1143000" y="2971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FF"/>
              </a:solidFill>
            </a:endParaRPr>
          </a:p>
        </p:txBody>
      </p:sp>
      <p:sp>
        <p:nvSpPr>
          <p:cNvPr id="35855" name="Line 32"/>
          <p:cNvSpPr>
            <a:spLocks noChangeShapeType="1"/>
          </p:cNvSpPr>
          <p:nvPr/>
        </p:nvSpPr>
        <p:spPr bwMode="auto">
          <a:xfrm flipH="1">
            <a:off x="4854575" y="2514600"/>
            <a:ext cx="1447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6" name="Line 33"/>
          <p:cNvSpPr>
            <a:spLocks noChangeShapeType="1"/>
          </p:cNvSpPr>
          <p:nvPr/>
        </p:nvSpPr>
        <p:spPr bwMode="auto">
          <a:xfrm>
            <a:off x="6302375" y="2514600"/>
            <a:ext cx="1295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7" name="Text Box 34"/>
          <p:cNvSpPr txBox="1">
            <a:spLocks noChangeArrowheads="1"/>
          </p:cNvSpPr>
          <p:nvPr/>
        </p:nvSpPr>
        <p:spPr bwMode="auto">
          <a:xfrm>
            <a:off x="2209800" y="838200"/>
            <a:ext cx="47180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200"/>
              <a:t>Angle-Closure Glaucoma</a:t>
            </a:r>
          </a:p>
        </p:txBody>
      </p:sp>
      <p:sp>
        <p:nvSpPr>
          <p:cNvPr id="35859" name="TextBox 20"/>
          <p:cNvSpPr txBox="1">
            <a:spLocks noChangeArrowheads="1"/>
          </p:cNvSpPr>
          <p:nvPr/>
        </p:nvSpPr>
        <p:spPr bwMode="auto">
          <a:xfrm>
            <a:off x="3627438" y="3733800"/>
            <a:ext cx="5516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a:solidFill>
                  <a:srgbClr val="0000FF"/>
                </a:solidFill>
              </a:rPr>
              <a:t>The first thought you should have when encountering a pt you suspect has secondary angle-closure glaucoma is…</a:t>
            </a:r>
          </a:p>
        </p:txBody>
      </p:sp>
      <p:sp>
        <p:nvSpPr>
          <p:cNvPr id="35860" name="TextBox 21"/>
          <p:cNvSpPr txBox="1">
            <a:spLocks noChangeArrowheads="1"/>
          </p:cNvSpPr>
          <p:nvPr/>
        </p:nvSpPr>
        <p:spPr bwMode="auto">
          <a:xfrm>
            <a:off x="6091238" y="2540000"/>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200" b="1" i="1"/>
              <a:t>?</a:t>
            </a:r>
          </a:p>
        </p:txBody>
      </p:sp>
      <p:sp>
        <p:nvSpPr>
          <p:cNvPr id="21" name="Rectangle 2">
            <a:extLst>
              <a:ext uri="{FF2B5EF4-FFF2-40B4-BE49-F238E27FC236}">
                <a16:creationId xmlns:a16="http://schemas.microsoft.com/office/drawing/2014/main" id="{39CFD38D-127C-4BB5-996B-11E958F88FC0}"/>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t>
            </a:r>
          </a:p>
        </p:txBody>
      </p:sp>
      <p:sp>
        <p:nvSpPr>
          <p:cNvPr id="23" name="TextBox 22">
            <a:extLst>
              <a:ext uri="{FF2B5EF4-FFF2-40B4-BE49-F238E27FC236}">
                <a16:creationId xmlns:a16="http://schemas.microsoft.com/office/drawing/2014/main" id="{405A9F30-78B9-479A-8EAD-EA1A97B685BF}"/>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3"/>
          <p:cNvSpPr txBox="1">
            <a:spLocks noChangeArrowheads="1"/>
          </p:cNvSpPr>
          <p:nvPr/>
        </p:nvSpPr>
        <p:spPr bwMode="auto">
          <a:xfrm>
            <a:off x="304800" y="3389313"/>
            <a:ext cx="2320925" cy="1421928"/>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Which classes of meds decrease aqueous formation?</a:t>
            </a:r>
          </a:p>
          <a:p>
            <a:pPr eaLnBrk="1" hangingPunct="1">
              <a:lnSpc>
                <a:spcPct val="90000"/>
              </a:lnSpc>
              <a:spcBef>
                <a:spcPct val="0"/>
              </a:spcBef>
              <a:buClrTx/>
              <a:buSzTx/>
              <a:buFontTx/>
              <a:buNone/>
            </a:pPr>
            <a:r>
              <a:rPr lang="en-US" altLang="en-US" sz="1600" i="1" dirty="0">
                <a:solidFill>
                  <a:srgbClr val="0000FF"/>
                </a:solidFill>
              </a:rPr>
              <a:t>--</a:t>
            </a:r>
            <a:r>
              <a:rPr lang="en-US" altLang="en-US" sz="1600" b="1" i="1" dirty="0">
                <a:solidFill>
                  <a:srgbClr val="FFCCFF"/>
                </a:solidFill>
                <a:latin typeface="Symbol" panose="05050102010706020507" pitchFamily="18" charset="2"/>
              </a:rPr>
              <a:t>b</a:t>
            </a:r>
            <a:r>
              <a:rPr lang="en-US" altLang="en-US" sz="1600" b="1" i="1" dirty="0">
                <a:solidFill>
                  <a:srgbClr val="FFCCFF"/>
                </a:solidFill>
              </a:rPr>
              <a:t> blockers</a:t>
            </a:r>
          </a:p>
          <a:p>
            <a:pPr eaLnBrk="1" hangingPunct="1">
              <a:lnSpc>
                <a:spcPct val="90000"/>
              </a:lnSpc>
              <a:spcBef>
                <a:spcPct val="0"/>
              </a:spcBef>
              <a:buClrTx/>
              <a:buSzTx/>
              <a:buFontTx/>
              <a:buNone/>
            </a:pPr>
            <a:r>
              <a:rPr lang="en-US" altLang="en-US" sz="1600" i="1" dirty="0">
                <a:solidFill>
                  <a:srgbClr val="0000FF"/>
                </a:solidFill>
              </a:rPr>
              <a:t>--</a:t>
            </a:r>
            <a:r>
              <a:rPr lang="en-US" altLang="en-US" sz="1600" b="1" i="1" dirty="0">
                <a:solidFill>
                  <a:srgbClr val="FFCCFF"/>
                </a:solidFill>
              </a:rPr>
              <a:t>CAIs</a:t>
            </a:r>
          </a:p>
          <a:p>
            <a:pPr eaLnBrk="1" hangingPunct="1">
              <a:lnSpc>
                <a:spcPct val="90000"/>
              </a:lnSpc>
              <a:spcBef>
                <a:spcPct val="0"/>
              </a:spcBef>
              <a:buClrTx/>
              <a:buSzTx/>
              <a:buFontTx/>
              <a:buNone/>
            </a:pPr>
            <a:r>
              <a:rPr lang="en-US" altLang="en-US" sz="1600" i="1" dirty="0">
                <a:solidFill>
                  <a:srgbClr val="0000FF"/>
                </a:solidFill>
              </a:rPr>
              <a:t>--</a:t>
            </a:r>
            <a:r>
              <a:rPr lang="en-US" altLang="en-US" sz="1600" b="1" i="1" dirty="0">
                <a:solidFill>
                  <a:srgbClr val="FFCCFF"/>
                </a:solidFill>
                <a:latin typeface="Symbol" panose="05050102010706020507" pitchFamily="18" charset="2"/>
              </a:rPr>
              <a:t>a</a:t>
            </a:r>
            <a:r>
              <a:rPr lang="en-US" altLang="en-US" sz="1600" b="1" i="1" dirty="0">
                <a:solidFill>
                  <a:srgbClr val="FFCCFF"/>
                </a:solidFill>
              </a:rPr>
              <a:t> agonists</a:t>
            </a:r>
            <a:endParaRPr lang="en-US" altLang="en-US" sz="1600" b="1" dirty="0">
              <a:solidFill>
                <a:srgbClr val="FFCCFF"/>
              </a:solidFill>
            </a:endParaRPr>
          </a:p>
        </p:txBody>
      </p:sp>
      <p:grpSp>
        <p:nvGrpSpPr>
          <p:cNvPr id="16386" name="Group 3"/>
          <p:cNvGrpSpPr>
            <a:grpSpLocks/>
          </p:cNvGrpSpPr>
          <p:nvPr/>
        </p:nvGrpSpPr>
        <p:grpSpPr bwMode="auto">
          <a:xfrm>
            <a:off x="762000" y="2484438"/>
            <a:ext cx="7642225" cy="822325"/>
            <a:chOff x="528" y="726"/>
            <a:chExt cx="4814" cy="518"/>
          </a:xfrm>
        </p:grpSpPr>
        <p:sp>
          <p:nvSpPr>
            <p:cNvPr id="16394" name="Text Box 4"/>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t>IOP =</a:t>
              </a:r>
            </a:p>
          </p:txBody>
        </p:sp>
        <p:sp>
          <p:nvSpPr>
            <p:cNvPr id="16395" name="Text Box 5"/>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rgbClr val="669999"/>
                  </a:solidFill>
                </a:rPr>
                <a:t>Outflow</a:t>
              </a:r>
              <a:r>
                <a:rPr lang="en-US" altLang="en-US" sz="2000" b="1">
                  <a:solidFill>
                    <a:schemeClr val="accent2"/>
                  </a:solidFill>
                </a:rPr>
                <a:t> </a:t>
              </a:r>
              <a:r>
                <a:rPr lang="en-US" altLang="en-US" sz="2000" b="1">
                  <a:solidFill>
                    <a:srgbClr val="669999"/>
                  </a:solidFill>
                </a:rPr>
                <a:t>Facility</a:t>
              </a:r>
              <a:r>
                <a:rPr lang="en-US" altLang="en-US" sz="2000" b="1">
                  <a:solidFill>
                    <a:schemeClr val="accent2"/>
                  </a:solidFill>
                </a:rPr>
                <a:t>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6396" name="Text Box 6"/>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6397" name="Text Box 7"/>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rgbClr val="CCCC00"/>
                  </a:solidFill>
                </a:rPr>
                <a:t>Episcleral</a:t>
              </a:r>
              <a:r>
                <a:rPr lang="en-US" altLang="en-US" sz="2000" b="1">
                  <a:solidFill>
                    <a:schemeClr val="accent1"/>
                  </a:solidFill>
                </a:rPr>
                <a:t>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6387" name="Text Box 8"/>
          <p:cNvSpPr txBox="1">
            <a:spLocks noChangeArrowheads="1"/>
          </p:cNvSpPr>
          <p:nvPr/>
        </p:nvSpPr>
        <p:spPr bwMode="auto">
          <a:xfrm>
            <a:off x="364333" y="1143000"/>
            <a:ext cx="8456609" cy="83099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Fill in the IOP equation below. </a:t>
            </a:r>
            <a:r>
              <a:rPr lang="en-US" altLang="en-US" sz="2400" i="1" dirty="0">
                <a:solidFill>
                  <a:srgbClr val="0000FF"/>
                </a:solidFill>
              </a:rPr>
              <a:t>What is its eponymous name?</a:t>
            </a:r>
          </a:p>
          <a:p>
            <a:pPr algn="ctr" eaLnBrk="1" hangingPunct="1">
              <a:spcBef>
                <a:spcPct val="0"/>
              </a:spcBef>
              <a:buClrTx/>
              <a:buSzTx/>
              <a:buFontTx/>
              <a:buNone/>
            </a:pPr>
            <a:r>
              <a:rPr lang="en-US" altLang="en-US" sz="2400" dirty="0">
                <a:solidFill>
                  <a:srgbClr val="0000FF"/>
                </a:solidFill>
              </a:rPr>
              <a:t>The </a:t>
            </a:r>
            <a:r>
              <a:rPr lang="en-US" altLang="en-US" sz="2400" b="1" dirty="0" err="1">
                <a:solidFill>
                  <a:srgbClr val="0000FF"/>
                </a:solidFill>
              </a:rPr>
              <a:t>Goldmann</a:t>
            </a:r>
            <a:r>
              <a:rPr lang="en-US" altLang="en-US" sz="2400" b="1" dirty="0">
                <a:solidFill>
                  <a:srgbClr val="0000FF"/>
                </a:solidFill>
              </a:rPr>
              <a:t> equation</a:t>
            </a:r>
          </a:p>
        </p:txBody>
      </p:sp>
      <p:sp>
        <p:nvSpPr>
          <p:cNvPr id="16388" name="Line 9"/>
          <p:cNvSpPr>
            <a:spLocks noChangeShapeType="1"/>
          </p:cNvSpPr>
          <p:nvPr/>
        </p:nvSpPr>
        <p:spPr bwMode="auto">
          <a:xfrm>
            <a:off x="1752600" y="2932113"/>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9" name="Text Box 10"/>
          <p:cNvSpPr txBox="1">
            <a:spLocks noChangeArrowheads="1"/>
          </p:cNvSpPr>
          <p:nvPr/>
        </p:nvSpPr>
        <p:spPr bwMode="auto">
          <a:xfrm>
            <a:off x="2724150" y="4103688"/>
            <a:ext cx="4235450" cy="2105025"/>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dirty="0"/>
              <a:t>So to lower IOP, one must:</a:t>
            </a:r>
          </a:p>
          <a:p>
            <a:pPr eaLnBrk="1" hangingPunct="1">
              <a:spcBef>
                <a:spcPct val="0"/>
              </a:spcBef>
              <a:buClrTx/>
              <a:buSzTx/>
              <a:buFontTx/>
              <a:buNone/>
            </a:pPr>
            <a:r>
              <a:rPr lang="en-US" altLang="en-US" sz="1800" dirty="0"/>
              <a:t>--</a:t>
            </a:r>
            <a:r>
              <a:rPr lang="en-US" altLang="en-US" sz="1800" b="1" dirty="0">
                <a:solidFill>
                  <a:srgbClr val="0066FF"/>
                </a:solidFill>
              </a:rPr>
              <a:t>decrease aqueous formation</a:t>
            </a:r>
            <a:r>
              <a:rPr lang="en-US" altLang="en-US" sz="1800" dirty="0">
                <a:solidFill>
                  <a:schemeClr val="bg1">
                    <a:lumMod val="75000"/>
                  </a:schemeClr>
                </a:solidFill>
              </a:rPr>
              <a:t>, </a:t>
            </a:r>
            <a:r>
              <a:rPr lang="en-US" altLang="en-US" sz="1800" i="1" dirty="0">
                <a:solidFill>
                  <a:schemeClr val="bg1">
                    <a:lumMod val="75000"/>
                  </a:schemeClr>
                </a:solidFill>
              </a:rPr>
              <a:t>and/or</a:t>
            </a:r>
          </a:p>
          <a:p>
            <a:pPr eaLnBrk="1" hangingPunct="1">
              <a:spcBef>
                <a:spcPct val="0"/>
              </a:spcBef>
              <a:buClrTx/>
              <a:buSzTx/>
              <a:buFontTx/>
              <a:buNone/>
            </a:pPr>
            <a:r>
              <a:rPr lang="en-US" altLang="en-US" sz="1800" dirty="0">
                <a:solidFill>
                  <a:schemeClr val="bg1">
                    <a:lumMod val="75000"/>
                  </a:schemeClr>
                </a:solidFill>
              </a:rPr>
              <a:t>--increase outflow facility, </a:t>
            </a:r>
            <a:r>
              <a:rPr lang="en-US" altLang="en-US" sz="1800" i="1" dirty="0">
                <a:solidFill>
                  <a:schemeClr val="bg1">
                    <a:lumMod val="75000"/>
                  </a:schemeClr>
                </a:solidFill>
              </a:rPr>
              <a:t>and/or</a:t>
            </a:r>
          </a:p>
          <a:p>
            <a:pPr eaLnBrk="1" hangingPunct="1">
              <a:spcBef>
                <a:spcPct val="0"/>
              </a:spcBef>
              <a:buClrTx/>
              <a:buSzTx/>
              <a:buFontTx/>
              <a:buNone/>
            </a:pPr>
            <a:r>
              <a:rPr lang="en-US" altLang="en-US" sz="1800" dirty="0">
                <a:solidFill>
                  <a:schemeClr val="bg1">
                    <a:lumMod val="75000"/>
                  </a:schemeClr>
                </a:solidFill>
              </a:rPr>
              <a:t>--decrease </a:t>
            </a:r>
            <a:r>
              <a:rPr lang="en-US" altLang="en-US" sz="1800" dirty="0" err="1">
                <a:solidFill>
                  <a:schemeClr val="bg1">
                    <a:lumMod val="75000"/>
                  </a:schemeClr>
                </a:solidFill>
              </a:rPr>
              <a:t>episcleral</a:t>
            </a:r>
            <a:r>
              <a:rPr lang="en-US" altLang="en-US" sz="1800" dirty="0">
                <a:solidFill>
                  <a:schemeClr val="bg1">
                    <a:lumMod val="75000"/>
                  </a:schemeClr>
                </a:solidFill>
              </a:rPr>
              <a:t> venous pressure</a:t>
            </a:r>
          </a:p>
          <a:p>
            <a:pPr eaLnBrk="1" hangingPunct="1">
              <a:spcBef>
                <a:spcPct val="0"/>
              </a:spcBef>
              <a:buClrTx/>
              <a:buSzTx/>
              <a:buFontTx/>
              <a:buNone/>
            </a:pPr>
            <a:endParaRPr lang="en-US" altLang="en-US" sz="1800" dirty="0">
              <a:solidFill>
                <a:schemeClr val="bg1">
                  <a:lumMod val="75000"/>
                </a:schemeClr>
              </a:solidFill>
            </a:endParaRPr>
          </a:p>
          <a:p>
            <a:pPr eaLnBrk="1" hangingPunct="1">
              <a:spcBef>
                <a:spcPct val="0"/>
              </a:spcBef>
              <a:buClrTx/>
              <a:buSzTx/>
              <a:buFontTx/>
              <a:buNone/>
            </a:pPr>
            <a:r>
              <a:rPr lang="en-US" altLang="en-US" sz="1800" dirty="0">
                <a:solidFill>
                  <a:schemeClr val="bg1">
                    <a:lumMod val="75000"/>
                  </a:schemeClr>
                </a:solidFill>
              </a:rPr>
              <a:t>…</a:t>
            </a:r>
            <a:r>
              <a:rPr lang="en-US" altLang="en-US" sz="1800" i="1" dirty="0">
                <a:solidFill>
                  <a:schemeClr val="bg1">
                    <a:lumMod val="75000"/>
                  </a:schemeClr>
                </a:solidFill>
              </a:rPr>
              <a:t>and/or</a:t>
            </a:r>
            <a:r>
              <a:rPr lang="en-US" altLang="en-US" sz="1800" dirty="0">
                <a:solidFill>
                  <a:schemeClr val="bg1">
                    <a:lumMod val="75000"/>
                  </a:schemeClr>
                </a:solidFill>
              </a:rPr>
              <a:t> </a:t>
            </a:r>
            <a:r>
              <a:rPr lang="en-US" altLang="en-US" sz="1800" b="1" dirty="0">
                <a:solidFill>
                  <a:schemeClr val="bg1">
                    <a:lumMod val="75000"/>
                  </a:schemeClr>
                </a:solidFill>
              </a:rPr>
              <a:t>dehydrate the vitreous</a:t>
            </a:r>
            <a:r>
              <a:rPr lang="en-US" altLang="en-US" sz="1800" dirty="0">
                <a:solidFill>
                  <a:schemeClr val="bg1">
                    <a:lumMod val="75000"/>
                  </a:schemeClr>
                </a:solidFill>
              </a:rPr>
              <a:t> with a</a:t>
            </a:r>
          </a:p>
          <a:p>
            <a:pPr eaLnBrk="1" hangingPunct="1">
              <a:spcBef>
                <a:spcPct val="0"/>
              </a:spcBef>
              <a:buClrTx/>
              <a:buSzTx/>
              <a:buFontTx/>
              <a:buNone/>
            </a:pPr>
            <a:r>
              <a:rPr lang="en-US" altLang="en-US" sz="1800" dirty="0">
                <a:solidFill>
                  <a:schemeClr val="bg1">
                    <a:lumMod val="75000"/>
                  </a:schemeClr>
                </a:solidFill>
              </a:rPr>
              <a:t>   </a:t>
            </a:r>
            <a:r>
              <a:rPr lang="en-US" altLang="en-US" sz="1800" b="1" dirty="0">
                <a:solidFill>
                  <a:schemeClr val="bg1">
                    <a:lumMod val="75000"/>
                  </a:schemeClr>
                </a:solidFill>
              </a:rPr>
              <a:t>hyperosmotic</a:t>
            </a:r>
            <a:r>
              <a:rPr lang="en-US" altLang="en-US" sz="1800" dirty="0">
                <a:solidFill>
                  <a:schemeClr val="bg1">
                    <a:lumMod val="75000"/>
                  </a:schemeClr>
                </a:solidFill>
              </a:rPr>
              <a:t> agent</a:t>
            </a:r>
          </a:p>
        </p:txBody>
      </p:sp>
      <p:sp>
        <p:nvSpPr>
          <p:cNvPr id="16391" name="Line 14"/>
          <p:cNvSpPr>
            <a:spLocks noChangeShapeType="1"/>
          </p:cNvSpPr>
          <p:nvPr/>
        </p:nvSpPr>
        <p:spPr bwMode="auto">
          <a:xfrm>
            <a:off x="1905000" y="3998913"/>
            <a:ext cx="990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2" name="Rectangle 15"/>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Q</a:t>
            </a:r>
          </a:p>
        </p:txBody>
      </p:sp>
      <p:sp>
        <p:nvSpPr>
          <p:cNvPr id="1639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C7B21F1-12BE-4763-9253-CD0011A2E917}" type="slidenum">
              <a:rPr lang="en-US" altLang="en-US" sz="1000"/>
              <a:pPr>
                <a:spcBef>
                  <a:spcPct val="0"/>
                </a:spcBef>
                <a:buClrTx/>
                <a:buSzTx/>
                <a:buFontTx/>
                <a:buNone/>
              </a:pPr>
              <a:t>22</a:t>
            </a:fld>
            <a:endParaRPr lang="en-US" altLang="en-US" sz="1000"/>
          </a:p>
        </p:txBody>
      </p:sp>
      <p:sp>
        <p:nvSpPr>
          <p:cNvPr id="16" name="TextBox 15">
            <a:extLst>
              <a:ext uri="{FF2B5EF4-FFF2-40B4-BE49-F238E27FC236}">
                <a16:creationId xmlns:a16="http://schemas.microsoft.com/office/drawing/2014/main" id="{61623470-9D73-4A97-B4F6-EF344A8479B3}"/>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135512080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5329238" y="1908175"/>
            <a:ext cx="18875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a:t>Secondary</a:t>
            </a:r>
          </a:p>
        </p:txBody>
      </p:sp>
      <p:sp>
        <p:nvSpPr>
          <p:cNvPr id="36867" name="Text Box 3"/>
          <p:cNvSpPr txBox="1">
            <a:spLocks noChangeArrowheads="1"/>
          </p:cNvSpPr>
          <p:nvPr/>
        </p:nvSpPr>
        <p:spPr bwMode="auto">
          <a:xfrm>
            <a:off x="914400" y="1905000"/>
            <a:ext cx="14112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a:t>Primary</a:t>
            </a:r>
          </a:p>
        </p:txBody>
      </p:sp>
      <p:sp>
        <p:nvSpPr>
          <p:cNvPr id="36868" name="Text Box 4"/>
          <p:cNvSpPr txBox="1">
            <a:spLocks noChangeArrowheads="1"/>
          </p:cNvSpPr>
          <p:nvPr/>
        </p:nvSpPr>
        <p:spPr bwMode="auto">
          <a:xfrm>
            <a:off x="1219200" y="2362200"/>
            <a:ext cx="833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solidFill>
                  <a:srgbClr val="0000FF"/>
                </a:solidFill>
              </a:rPr>
              <a:t>Acute</a:t>
            </a:r>
          </a:p>
        </p:txBody>
      </p:sp>
      <p:sp>
        <p:nvSpPr>
          <p:cNvPr id="36869" name="Text Box 5"/>
          <p:cNvSpPr txBox="1">
            <a:spLocks noChangeArrowheads="1"/>
          </p:cNvSpPr>
          <p:nvPr/>
        </p:nvSpPr>
        <p:spPr bwMode="auto">
          <a:xfrm>
            <a:off x="1225550" y="3124200"/>
            <a:ext cx="1060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solidFill>
                  <a:srgbClr val="0000FF"/>
                </a:solidFill>
              </a:rPr>
              <a:t>Chronic</a:t>
            </a:r>
          </a:p>
        </p:txBody>
      </p:sp>
      <p:sp>
        <p:nvSpPr>
          <p:cNvPr id="36870" name="Line 6"/>
          <p:cNvSpPr>
            <a:spLocks noChangeShapeType="1"/>
          </p:cNvSpPr>
          <p:nvPr/>
        </p:nvSpPr>
        <p:spPr bwMode="auto">
          <a:xfrm flipH="1">
            <a:off x="1600200" y="1447800"/>
            <a:ext cx="2971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1" name="Line 7"/>
          <p:cNvSpPr>
            <a:spLocks noChangeShapeType="1"/>
          </p:cNvSpPr>
          <p:nvPr/>
        </p:nvSpPr>
        <p:spPr bwMode="auto">
          <a:xfrm>
            <a:off x="4572000" y="1447800"/>
            <a:ext cx="1676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2" name="Text Box 15"/>
          <p:cNvSpPr txBox="1">
            <a:spLocks noChangeArrowheads="1"/>
          </p:cNvSpPr>
          <p:nvPr/>
        </p:nvSpPr>
        <p:spPr bwMode="auto">
          <a:xfrm>
            <a:off x="1219200" y="2743200"/>
            <a:ext cx="1257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solidFill>
                  <a:srgbClr val="0000FF"/>
                </a:solidFill>
              </a:rPr>
              <a:t>Subacute</a:t>
            </a:r>
          </a:p>
        </p:txBody>
      </p:sp>
      <p:sp>
        <p:nvSpPr>
          <p:cNvPr id="36873" name="Text Box 16"/>
          <p:cNvSpPr txBox="1">
            <a:spLocks noChangeArrowheads="1"/>
          </p:cNvSpPr>
          <p:nvPr/>
        </p:nvSpPr>
        <p:spPr bwMode="auto">
          <a:xfrm>
            <a:off x="1212850" y="3489325"/>
            <a:ext cx="145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solidFill>
                  <a:srgbClr val="0000FF"/>
                </a:solidFill>
              </a:rPr>
              <a:t>Plateau Iris</a:t>
            </a:r>
          </a:p>
        </p:txBody>
      </p:sp>
      <p:sp>
        <p:nvSpPr>
          <p:cNvPr id="36874" name="Line 17"/>
          <p:cNvSpPr>
            <a:spLocks noChangeShapeType="1"/>
          </p:cNvSpPr>
          <p:nvPr/>
        </p:nvSpPr>
        <p:spPr bwMode="auto">
          <a:xfrm>
            <a:off x="1143000" y="2362200"/>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FF"/>
              </a:solidFill>
            </a:endParaRPr>
          </a:p>
        </p:txBody>
      </p:sp>
      <p:sp>
        <p:nvSpPr>
          <p:cNvPr id="36875" name="Line 18"/>
          <p:cNvSpPr>
            <a:spLocks noChangeShapeType="1"/>
          </p:cNvSpPr>
          <p:nvPr/>
        </p:nvSpPr>
        <p:spPr bwMode="auto">
          <a:xfrm>
            <a:off x="1143000" y="2590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FF"/>
              </a:solidFill>
            </a:endParaRPr>
          </a:p>
        </p:txBody>
      </p:sp>
      <p:sp>
        <p:nvSpPr>
          <p:cNvPr id="36876" name="Line 19"/>
          <p:cNvSpPr>
            <a:spLocks noChangeShapeType="1"/>
          </p:cNvSpPr>
          <p:nvPr/>
        </p:nvSpPr>
        <p:spPr bwMode="auto">
          <a:xfrm>
            <a:off x="1143000" y="3733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FF"/>
              </a:solidFill>
            </a:endParaRPr>
          </a:p>
        </p:txBody>
      </p:sp>
      <p:sp>
        <p:nvSpPr>
          <p:cNvPr id="36877" name="Line 20"/>
          <p:cNvSpPr>
            <a:spLocks noChangeShapeType="1"/>
          </p:cNvSpPr>
          <p:nvPr/>
        </p:nvSpPr>
        <p:spPr bwMode="auto">
          <a:xfrm>
            <a:off x="1143000" y="3352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FF"/>
              </a:solidFill>
            </a:endParaRPr>
          </a:p>
        </p:txBody>
      </p:sp>
      <p:sp>
        <p:nvSpPr>
          <p:cNvPr id="36878" name="Line 21"/>
          <p:cNvSpPr>
            <a:spLocks noChangeShapeType="1"/>
          </p:cNvSpPr>
          <p:nvPr/>
        </p:nvSpPr>
        <p:spPr bwMode="auto">
          <a:xfrm>
            <a:off x="1143000" y="2971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FF"/>
              </a:solidFill>
            </a:endParaRPr>
          </a:p>
        </p:txBody>
      </p:sp>
      <p:sp>
        <p:nvSpPr>
          <p:cNvPr id="36879" name="Text Box 22"/>
          <p:cNvSpPr txBox="1">
            <a:spLocks noChangeArrowheads="1"/>
          </p:cNvSpPr>
          <p:nvPr/>
        </p:nvSpPr>
        <p:spPr bwMode="auto">
          <a:xfrm>
            <a:off x="3768725" y="3124200"/>
            <a:ext cx="2176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i="1"/>
              <a:t>w/ Pupillary Block</a:t>
            </a:r>
          </a:p>
        </p:txBody>
      </p:sp>
      <p:sp>
        <p:nvSpPr>
          <p:cNvPr id="36880" name="Text Box 23"/>
          <p:cNvSpPr txBox="1">
            <a:spLocks noChangeArrowheads="1"/>
          </p:cNvSpPr>
          <p:nvPr/>
        </p:nvSpPr>
        <p:spPr bwMode="auto">
          <a:xfrm>
            <a:off x="6423025" y="3124200"/>
            <a:ext cx="2317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i="1"/>
              <a:t>w/o Pupillary Block</a:t>
            </a:r>
          </a:p>
        </p:txBody>
      </p:sp>
      <p:sp>
        <p:nvSpPr>
          <p:cNvPr id="36881" name="Line 32"/>
          <p:cNvSpPr>
            <a:spLocks noChangeShapeType="1"/>
          </p:cNvSpPr>
          <p:nvPr/>
        </p:nvSpPr>
        <p:spPr bwMode="auto">
          <a:xfrm flipH="1">
            <a:off x="4854575" y="2514600"/>
            <a:ext cx="1447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2" name="Line 33"/>
          <p:cNvSpPr>
            <a:spLocks noChangeShapeType="1"/>
          </p:cNvSpPr>
          <p:nvPr/>
        </p:nvSpPr>
        <p:spPr bwMode="auto">
          <a:xfrm>
            <a:off x="6302375" y="2514600"/>
            <a:ext cx="1295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3" name="Text Box 34"/>
          <p:cNvSpPr txBox="1">
            <a:spLocks noChangeArrowheads="1"/>
          </p:cNvSpPr>
          <p:nvPr/>
        </p:nvSpPr>
        <p:spPr bwMode="auto">
          <a:xfrm>
            <a:off x="2209800" y="838200"/>
            <a:ext cx="47180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200"/>
              <a:t>Angle-Closure Glaucoma</a:t>
            </a:r>
          </a:p>
        </p:txBody>
      </p:sp>
      <p:sp>
        <p:nvSpPr>
          <p:cNvPr id="36885" name="TextBox 20"/>
          <p:cNvSpPr txBox="1">
            <a:spLocks noChangeArrowheads="1"/>
          </p:cNvSpPr>
          <p:nvPr/>
        </p:nvSpPr>
        <p:spPr bwMode="auto">
          <a:xfrm>
            <a:off x="3627438" y="3733800"/>
            <a:ext cx="55165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dirty="0">
                <a:solidFill>
                  <a:srgbClr val="0000FF"/>
                </a:solidFill>
              </a:rPr>
              <a:t>The first thought you should have when encountering a </a:t>
            </a:r>
            <a:r>
              <a:rPr lang="en-US" altLang="en-US" sz="1600" dirty="0" err="1">
                <a:solidFill>
                  <a:srgbClr val="0000FF"/>
                </a:solidFill>
              </a:rPr>
              <a:t>pt</a:t>
            </a:r>
            <a:r>
              <a:rPr lang="en-US" altLang="en-US" sz="1600" dirty="0">
                <a:solidFill>
                  <a:srgbClr val="0000FF"/>
                </a:solidFill>
              </a:rPr>
              <a:t> you suspect has secondary angle-closure glaucoma is…</a:t>
            </a:r>
          </a:p>
          <a:p>
            <a:pPr algn="ctr" eaLnBrk="1" hangingPunct="1">
              <a:spcBef>
                <a:spcPct val="0"/>
              </a:spcBef>
              <a:buClrTx/>
              <a:buSzTx/>
              <a:buFontTx/>
              <a:buNone/>
            </a:pPr>
            <a:r>
              <a:rPr lang="en-US" altLang="en-US" sz="1600" b="1" i="1" dirty="0">
                <a:solidFill>
                  <a:srgbClr val="0000FF"/>
                </a:solidFill>
              </a:rPr>
              <a:t>is it with or without pupillary block</a:t>
            </a:r>
          </a:p>
        </p:txBody>
      </p:sp>
      <p:sp>
        <p:nvSpPr>
          <p:cNvPr id="36886" name="TextBox 21"/>
          <p:cNvSpPr txBox="1">
            <a:spLocks noChangeArrowheads="1"/>
          </p:cNvSpPr>
          <p:nvPr/>
        </p:nvSpPr>
        <p:spPr bwMode="auto">
          <a:xfrm>
            <a:off x="6091238" y="2540000"/>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200" b="1" i="1"/>
              <a:t>?</a:t>
            </a:r>
          </a:p>
        </p:txBody>
      </p:sp>
      <p:sp>
        <p:nvSpPr>
          <p:cNvPr id="23" name="Rectangle 2">
            <a:extLst>
              <a:ext uri="{FF2B5EF4-FFF2-40B4-BE49-F238E27FC236}">
                <a16:creationId xmlns:a16="http://schemas.microsoft.com/office/drawing/2014/main" id="{05B1E16F-08D1-4CE2-B250-B1CEF8F19BB6}"/>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A</a:t>
            </a:r>
          </a:p>
        </p:txBody>
      </p:sp>
      <p:sp>
        <p:nvSpPr>
          <p:cNvPr id="25" name="TextBox 24">
            <a:extLst>
              <a:ext uri="{FF2B5EF4-FFF2-40B4-BE49-F238E27FC236}">
                <a16:creationId xmlns:a16="http://schemas.microsoft.com/office/drawing/2014/main" id="{4FA52530-3EAF-4C19-B9C8-413688F451C3}"/>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5329238" y="1908175"/>
            <a:ext cx="18875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a:t>Secondary</a:t>
            </a:r>
          </a:p>
        </p:txBody>
      </p:sp>
      <p:sp>
        <p:nvSpPr>
          <p:cNvPr id="36867" name="Text Box 3"/>
          <p:cNvSpPr txBox="1">
            <a:spLocks noChangeArrowheads="1"/>
          </p:cNvSpPr>
          <p:nvPr/>
        </p:nvSpPr>
        <p:spPr bwMode="auto">
          <a:xfrm>
            <a:off x="914400" y="1905000"/>
            <a:ext cx="14112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i="1"/>
              <a:t>Primary</a:t>
            </a:r>
          </a:p>
        </p:txBody>
      </p:sp>
      <p:sp>
        <p:nvSpPr>
          <p:cNvPr id="36868" name="Text Box 4"/>
          <p:cNvSpPr txBox="1">
            <a:spLocks noChangeArrowheads="1"/>
          </p:cNvSpPr>
          <p:nvPr/>
        </p:nvSpPr>
        <p:spPr bwMode="auto">
          <a:xfrm>
            <a:off x="1219200" y="2362200"/>
            <a:ext cx="833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solidFill>
                  <a:srgbClr val="0000FF"/>
                </a:solidFill>
              </a:rPr>
              <a:t>Acute</a:t>
            </a:r>
          </a:p>
        </p:txBody>
      </p:sp>
      <p:sp>
        <p:nvSpPr>
          <p:cNvPr id="36869" name="Text Box 5"/>
          <p:cNvSpPr txBox="1">
            <a:spLocks noChangeArrowheads="1"/>
          </p:cNvSpPr>
          <p:nvPr/>
        </p:nvSpPr>
        <p:spPr bwMode="auto">
          <a:xfrm>
            <a:off x="1225550" y="3124200"/>
            <a:ext cx="1060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solidFill>
                  <a:srgbClr val="0000FF"/>
                </a:solidFill>
              </a:rPr>
              <a:t>Chronic</a:t>
            </a:r>
          </a:p>
        </p:txBody>
      </p:sp>
      <p:sp>
        <p:nvSpPr>
          <p:cNvPr id="36870" name="Line 6"/>
          <p:cNvSpPr>
            <a:spLocks noChangeShapeType="1"/>
          </p:cNvSpPr>
          <p:nvPr/>
        </p:nvSpPr>
        <p:spPr bwMode="auto">
          <a:xfrm flipH="1">
            <a:off x="1600200" y="1447800"/>
            <a:ext cx="2971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1" name="Line 7"/>
          <p:cNvSpPr>
            <a:spLocks noChangeShapeType="1"/>
          </p:cNvSpPr>
          <p:nvPr/>
        </p:nvSpPr>
        <p:spPr bwMode="auto">
          <a:xfrm>
            <a:off x="4572000" y="1447800"/>
            <a:ext cx="1676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2" name="Text Box 15"/>
          <p:cNvSpPr txBox="1">
            <a:spLocks noChangeArrowheads="1"/>
          </p:cNvSpPr>
          <p:nvPr/>
        </p:nvSpPr>
        <p:spPr bwMode="auto">
          <a:xfrm>
            <a:off x="1219200" y="2743200"/>
            <a:ext cx="1257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solidFill>
                  <a:srgbClr val="0000FF"/>
                </a:solidFill>
              </a:rPr>
              <a:t>Subacute</a:t>
            </a:r>
          </a:p>
        </p:txBody>
      </p:sp>
      <p:sp>
        <p:nvSpPr>
          <p:cNvPr id="36873" name="Text Box 16"/>
          <p:cNvSpPr txBox="1">
            <a:spLocks noChangeArrowheads="1"/>
          </p:cNvSpPr>
          <p:nvPr/>
        </p:nvSpPr>
        <p:spPr bwMode="auto">
          <a:xfrm>
            <a:off x="1212850" y="3489325"/>
            <a:ext cx="145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solidFill>
                  <a:srgbClr val="0000FF"/>
                </a:solidFill>
              </a:rPr>
              <a:t>Plateau Iris</a:t>
            </a:r>
          </a:p>
        </p:txBody>
      </p:sp>
      <p:sp>
        <p:nvSpPr>
          <p:cNvPr id="36874" name="Line 17"/>
          <p:cNvSpPr>
            <a:spLocks noChangeShapeType="1"/>
          </p:cNvSpPr>
          <p:nvPr/>
        </p:nvSpPr>
        <p:spPr bwMode="auto">
          <a:xfrm>
            <a:off x="1143000" y="2362200"/>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FF"/>
              </a:solidFill>
            </a:endParaRPr>
          </a:p>
        </p:txBody>
      </p:sp>
      <p:sp>
        <p:nvSpPr>
          <p:cNvPr id="36875" name="Line 18"/>
          <p:cNvSpPr>
            <a:spLocks noChangeShapeType="1"/>
          </p:cNvSpPr>
          <p:nvPr/>
        </p:nvSpPr>
        <p:spPr bwMode="auto">
          <a:xfrm>
            <a:off x="1143000" y="2590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FF"/>
              </a:solidFill>
            </a:endParaRPr>
          </a:p>
        </p:txBody>
      </p:sp>
      <p:sp>
        <p:nvSpPr>
          <p:cNvPr id="36876" name="Line 19"/>
          <p:cNvSpPr>
            <a:spLocks noChangeShapeType="1"/>
          </p:cNvSpPr>
          <p:nvPr/>
        </p:nvSpPr>
        <p:spPr bwMode="auto">
          <a:xfrm>
            <a:off x="1143000" y="3733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FF"/>
              </a:solidFill>
            </a:endParaRPr>
          </a:p>
        </p:txBody>
      </p:sp>
      <p:sp>
        <p:nvSpPr>
          <p:cNvPr id="36877" name="Line 20"/>
          <p:cNvSpPr>
            <a:spLocks noChangeShapeType="1"/>
          </p:cNvSpPr>
          <p:nvPr/>
        </p:nvSpPr>
        <p:spPr bwMode="auto">
          <a:xfrm>
            <a:off x="1143000" y="3352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FF"/>
              </a:solidFill>
            </a:endParaRPr>
          </a:p>
        </p:txBody>
      </p:sp>
      <p:sp>
        <p:nvSpPr>
          <p:cNvPr id="36878" name="Line 21"/>
          <p:cNvSpPr>
            <a:spLocks noChangeShapeType="1"/>
          </p:cNvSpPr>
          <p:nvPr/>
        </p:nvSpPr>
        <p:spPr bwMode="auto">
          <a:xfrm>
            <a:off x="1143000" y="2971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FF"/>
              </a:solidFill>
            </a:endParaRPr>
          </a:p>
        </p:txBody>
      </p:sp>
      <p:sp>
        <p:nvSpPr>
          <p:cNvPr id="36879" name="Text Box 22"/>
          <p:cNvSpPr txBox="1">
            <a:spLocks noChangeArrowheads="1"/>
          </p:cNvSpPr>
          <p:nvPr/>
        </p:nvSpPr>
        <p:spPr bwMode="auto">
          <a:xfrm>
            <a:off x="3768725" y="3124200"/>
            <a:ext cx="2176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i="1"/>
              <a:t>w/ Pupillary Block</a:t>
            </a:r>
          </a:p>
        </p:txBody>
      </p:sp>
      <p:sp>
        <p:nvSpPr>
          <p:cNvPr id="36880" name="Text Box 23"/>
          <p:cNvSpPr txBox="1">
            <a:spLocks noChangeArrowheads="1"/>
          </p:cNvSpPr>
          <p:nvPr/>
        </p:nvSpPr>
        <p:spPr bwMode="auto">
          <a:xfrm>
            <a:off x="6423025" y="3124200"/>
            <a:ext cx="2317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i="1"/>
              <a:t>w/o Pupillary Block</a:t>
            </a:r>
          </a:p>
        </p:txBody>
      </p:sp>
      <p:sp>
        <p:nvSpPr>
          <p:cNvPr id="36881" name="Line 32"/>
          <p:cNvSpPr>
            <a:spLocks noChangeShapeType="1"/>
          </p:cNvSpPr>
          <p:nvPr/>
        </p:nvSpPr>
        <p:spPr bwMode="auto">
          <a:xfrm flipH="1">
            <a:off x="4854575" y="2514600"/>
            <a:ext cx="1447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2" name="Line 33"/>
          <p:cNvSpPr>
            <a:spLocks noChangeShapeType="1"/>
          </p:cNvSpPr>
          <p:nvPr/>
        </p:nvSpPr>
        <p:spPr bwMode="auto">
          <a:xfrm>
            <a:off x="6302375" y="2514600"/>
            <a:ext cx="1295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3" name="Text Box 34"/>
          <p:cNvSpPr txBox="1">
            <a:spLocks noChangeArrowheads="1"/>
          </p:cNvSpPr>
          <p:nvPr/>
        </p:nvSpPr>
        <p:spPr bwMode="auto">
          <a:xfrm>
            <a:off x="2209800" y="838200"/>
            <a:ext cx="47180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200"/>
              <a:t>Angle-Closure Glaucoma</a:t>
            </a:r>
          </a:p>
        </p:txBody>
      </p:sp>
      <p:sp>
        <p:nvSpPr>
          <p:cNvPr id="36885" name="TextBox 20"/>
          <p:cNvSpPr txBox="1">
            <a:spLocks noChangeArrowheads="1"/>
          </p:cNvSpPr>
          <p:nvPr/>
        </p:nvSpPr>
        <p:spPr bwMode="auto">
          <a:xfrm>
            <a:off x="3627438" y="3733800"/>
            <a:ext cx="55165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dirty="0">
                <a:solidFill>
                  <a:srgbClr val="0000FF"/>
                </a:solidFill>
              </a:rPr>
              <a:t>The first thought you should have when encountering a </a:t>
            </a:r>
            <a:r>
              <a:rPr lang="en-US" altLang="en-US" sz="1600" dirty="0" err="1">
                <a:solidFill>
                  <a:srgbClr val="0000FF"/>
                </a:solidFill>
              </a:rPr>
              <a:t>pt</a:t>
            </a:r>
            <a:r>
              <a:rPr lang="en-US" altLang="en-US" sz="1600" dirty="0">
                <a:solidFill>
                  <a:srgbClr val="0000FF"/>
                </a:solidFill>
              </a:rPr>
              <a:t> you suspect has secondary angle-closure glaucoma is…</a:t>
            </a:r>
          </a:p>
          <a:p>
            <a:pPr algn="ctr" eaLnBrk="1" hangingPunct="1">
              <a:spcBef>
                <a:spcPct val="0"/>
              </a:spcBef>
              <a:buClrTx/>
              <a:buSzTx/>
              <a:buFontTx/>
              <a:buNone/>
            </a:pPr>
            <a:r>
              <a:rPr lang="en-US" altLang="en-US" sz="1600" b="1" i="1" dirty="0">
                <a:solidFill>
                  <a:srgbClr val="0000FF"/>
                </a:solidFill>
              </a:rPr>
              <a:t>is it with or without pupillary block</a:t>
            </a:r>
          </a:p>
        </p:txBody>
      </p:sp>
      <p:sp>
        <p:nvSpPr>
          <p:cNvPr id="36886" name="TextBox 21"/>
          <p:cNvSpPr txBox="1">
            <a:spLocks noChangeArrowheads="1"/>
          </p:cNvSpPr>
          <p:nvPr/>
        </p:nvSpPr>
        <p:spPr bwMode="auto">
          <a:xfrm>
            <a:off x="6091238" y="2540000"/>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200" b="1" i="1"/>
              <a:t>?</a:t>
            </a:r>
          </a:p>
        </p:txBody>
      </p:sp>
      <p:sp>
        <p:nvSpPr>
          <p:cNvPr id="25" name="TextBox 24">
            <a:extLst>
              <a:ext uri="{FF2B5EF4-FFF2-40B4-BE49-F238E27FC236}">
                <a16:creationId xmlns:a16="http://schemas.microsoft.com/office/drawing/2014/main" id="{4FA52530-3EAF-4C19-B9C8-413688F451C3}"/>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3" name="TextBox 2">
            <a:extLst>
              <a:ext uri="{FF2B5EF4-FFF2-40B4-BE49-F238E27FC236}">
                <a16:creationId xmlns:a16="http://schemas.microsoft.com/office/drawing/2014/main" id="{0C86B27F-B354-4AE1-9C88-B1B2548BE790}"/>
              </a:ext>
            </a:extLst>
          </p:cNvPr>
          <p:cNvSpPr txBox="1"/>
          <p:nvPr/>
        </p:nvSpPr>
        <p:spPr>
          <a:xfrm>
            <a:off x="1485900" y="5249863"/>
            <a:ext cx="6438900" cy="646331"/>
          </a:xfrm>
          <a:prstGeom prst="rect">
            <a:avLst/>
          </a:prstGeom>
          <a:noFill/>
        </p:spPr>
        <p:txBody>
          <a:bodyPr wrap="square" rtlCol="0">
            <a:spAutoFit/>
          </a:bodyPr>
          <a:lstStyle/>
          <a:p>
            <a:r>
              <a:rPr lang="en-US" i="1" dirty="0">
                <a:effectLst>
                  <a:outerShdw blurRad="38100" dist="38100" dir="2700000" algn="tl">
                    <a:srgbClr val="000000">
                      <a:alpha val="43137"/>
                    </a:srgbClr>
                  </a:outerShdw>
                </a:effectLst>
              </a:rPr>
              <a:t>More information is available regarding the various forms of angle-closure glaucoma, check the </a:t>
            </a:r>
            <a:r>
              <a:rPr lang="en-US" dirty="0">
                <a:effectLst>
                  <a:outerShdw blurRad="38100" dist="38100" dir="2700000" algn="tl">
                    <a:srgbClr val="000000">
                      <a:alpha val="43137"/>
                    </a:srgbClr>
                  </a:outerShdw>
                </a:effectLst>
              </a:rPr>
              <a:t>Table of Contents </a:t>
            </a:r>
            <a:r>
              <a:rPr lang="en-US" i="1" dirty="0">
                <a:effectLst>
                  <a:outerShdw blurRad="38100" dist="38100" dir="2700000" algn="tl">
                    <a:srgbClr val="000000">
                      <a:alpha val="43137"/>
                    </a:srgbClr>
                  </a:outerShdw>
                </a:effectLst>
              </a:rPr>
              <a:t>to find it</a:t>
            </a:r>
          </a:p>
        </p:txBody>
      </p:sp>
    </p:spTree>
    <p:extLst>
      <p:ext uri="{BB962C8B-B14F-4D97-AF65-F5344CB8AC3E}">
        <p14:creationId xmlns:p14="http://schemas.microsoft.com/office/powerpoint/2010/main" val="2149427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3"/>
          <p:cNvSpPr txBox="1">
            <a:spLocks noChangeArrowheads="1"/>
          </p:cNvSpPr>
          <p:nvPr/>
        </p:nvSpPr>
        <p:spPr bwMode="auto">
          <a:xfrm>
            <a:off x="304800" y="3389313"/>
            <a:ext cx="2320925" cy="1421928"/>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Which classes of meds decrease aqueous formation?</a:t>
            </a:r>
          </a:p>
          <a:p>
            <a:pPr eaLnBrk="1" hangingPunct="1">
              <a:lnSpc>
                <a:spcPct val="90000"/>
              </a:lnSpc>
              <a:spcBef>
                <a:spcPct val="0"/>
              </a:spcBef>
              <a:buClrTx/>
              <a:buSzTx/>
              <a:buFontTx/>
              <a:buNone/>
            </a:pPr>
            <a:r>
              <a:rPr lang="en-US" altLang="en-US" sz="1600" i="1" dirty="0">
                <a:solidFill>
                  <a:srgbClr val="0000FF"/>
                </a:solidFill>
              </a:rPr>
              <a:t>--</a:t>
            </a:r>
            <a:r>
              <a:rPr lang="en-US" altLang="en-US" sz="1600" b="1" i="1" dirty="0">
                <a:solidFill>
                  <a:srgbClr val="0000FF"/>
                </a:solidFill>
                <a:latin typeface="Symbol" panose="05050102010706020507" pitchFamily="18" charset="2"/>
              </a:rPr>
              <a:t>b</a:t>
            </a:r>
            <a:r>
              <a:rPr lang="en-US" altLang="en-US" sz="1600" b="1" i="1" dirty="0">
                <a:solidFill>
                  <a:srgbClr val="0000FF"/>
                </a:solidFill>
              </a:rPr>
              <a:t> blockers</a:t>
            </a:r>
          </a:p>
          <a:p>
            <a:pPr eaLnBrk="1" hangingPunct="1">
              <a:lnSpc>
                <a:spcPct val="90000"/>
              </a:lnSpc>
              <a:spcBef>
                <a:spcPct val="0"/>
              </a:spcBef>
              <a:buClrTx/>
              <a:buSzTx/>
              <a:buFontTx/>
              <a:buNone/>
            </a:pPr>
            <a:r>
              <a:rPr lang="en-US" altLang="en-US" sz="1600" i="1" dirty="0">
                <a:solidFill>
                  <a:srgbClr val="0000FF"/>
                </a:solidFill>
              </a:rPr>
              <a:t>--</a:t>
            </a:r>
            <a:r>
              <a:rPr lang="en-US" altLang="en-US" sz="1600" b="1" i="1" dirty="0">
                <a:solidFill>
                  <a:srgbClr val="0000FF"/>
                </a:solidFill>
              </a:rPr>
              <a:t>CAIs</a:t>
            </a:r>
          </a:p>
          <a:p>
            <a:pPr eaLnBrk="1" hangingPunct="1">
              <a:lnSpc>
                <a:spcPct val="90000"/>
              </a:lnSpc>
              <a:spcBef>
                <a:spcPct val="0"/>
              </a:spcBef>
              <a:buClrTx/>
              <a:buSzTx/>
              <a:buFontTx/>
              <a:buNone/>
            </a:pPr>
            <a:r>
              <a:rPr lang="en-US" altLang="en-US" sz="1600" i="1" dirty="0">
                <a:solidFill>
                  <a:srgbClr val="0000FF"/>
                </a:solidFill>
              </a:rPr>
              <a:t>--</a:t>
            </a:r>
            <a:r>
              <a:rPr lang="en-US" altLang="en-US" sz="1600" b="1" i="1" dirty="0">
                <a:solidFill>
                  <a:srgbClr val="0000FF"/>
                </a:solidFill>
                <a:latin typeface="Symbol" panose="05050102010706020507" pitchFamily="18" charset="2"/>
              </a:rPr>
              <a:t>a</a:t>
            </a:r>
            <a:r>
              <a:rPr lang="en-US" altLang="en-US" sz="1600" b="1" i="1" dirty="0">
                <a:solidFill>
                  <a:srgbClr val="0000FF"/>
                </a:solidFill>
              </a:rPr>
              <a:t> agonists</a:t>
            </a:r>
            <a:endParaRPr lang="en-US" altLang="en-US" sz="1600" b="1" dirty="0">
              <a:solidFill>
                <a:srgbClr val="0000FF"/>
              </a:solidFill>
            </a:endParaRPr>
          </a:p>
        </p:txBody>
      </p:sp>
      <p:sp>
        <p:nvSpPr>
          <p:cNvPr id="17410" name="Text Box 2"/>
          <p:cNvSpPr txBox="1">
            <a:spLocks noChangeArrowheads="1"/>
          </p:cNvSpPr>
          <p:nvPr/>
        </p:nvSpPr>
        <p:spPr bwMode="auto">
          <a:xfrm>
            <a:off x="2724150" y="4103688"/>
            <a:ext cx="4235450" cy="2105025"/>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dirty="0"/>
              <a:t>So to lower IOP, one must:</a:t>
            </a:r>
          </a:p>
          <a:p>
            <a:pPr eaLnBrk="1" hangingPunct="1">
              <a:spcBef>
                <a:spcPct val="0"/>
              </a:spcBef>
              <a:buClrTx/>
              <a:buSzTx/>
              <a:buFontTx/>
              <a:buNone/>
            </a:pPr>
            <a:r>
              <a:rPr lang="en-US" altLang="en-US" sz="1800" dirty="0"/>
              <a:t>--</a:t>
            </a:r>
            <a:r>
              <a:rPr lang="en-US" altLang="en-US" sz="1800" b="1" dirty="0">
                <a:solidFill>
                  <a:srgbClr val="0066FF"/>
                </a:solidFill>
              </a:rPr>
              <a:t>decrease aqueous formation</a:t>
            </a:r>
            <a:r>
              <a:rPr lang="en-US" altLang="en-US" sz="1800" dirty="0">
                <a:solidFill>
                  <a:schemeClr val="bg1">
                    <a:lumMod val="75000"/>
                  </a:schemeClr>
                </a:solidFill>
              </a:rPr>
              <a:t>, </a:t>
            </a:r>
            <a:r>
              <a:rPr lang="en-US" altLang="en-US" sz="1800" i="1" dirty="0">
                <a:solidFill>
                  <a:schemeClr val="bg1">
                    <a:lumMod val="75000"/>
                  </a:schemeClr>
                </a:solidFill>
              </a:rPr>
              <a:t>and/or</a:t>
            </a:r>
          </a:p>
          <a:p>
            <a:pPr eaLnBrk="1" hangingPunct="1">
              <a:spcBef>
                <a:spcPct val="0"/>
              </a:spcBef>
              <a:buClrTx/>
              <a:buSzTx/>
              <a:buFontTx/>
              <a:buNone/>
            </a:pPr>
            <a:r>
              <a:rPr lang="en-US" altLang="en-US" sz="1800" dirty="0">
                <a:solidFill>
                  <a:schemeClr val="bg1">
                    <a:lumMod val="75000"/>
                  </a:schemeClr>
                </a:solidFill>
              </a:rPr>
              <a:t>--increase outflow facility, </a:t>
            </a:r>
            <a:r>
              <a:rPr lang="en-US" altLang="en-US" sz="1800" i="1" dirty="0">
                <a:solidFill>
                  <a:schemeClr val="bg1">
                    <a:lumMod val="75000"/>
                  </a:schemeClr>
                </a:solidFill>
              </a:rPr>
              <a:t>and/or</a:t>
            </a:r>
          </a:p>
          <a:p>
            <a:pPr eaLnBrk="1" hangingPunct="1">
              <a:spcBef>
                <a:spcPct val="0"/>
              </a:spcBef>
              <a:buClrTx/>
              <a:buSzTx/>
              <a:buFontTx/>
              <a:buNone/>
            </a:pPr>
            <a:r>
              <a:rPr lang="en-US" altLang="en-US" sz="1800" dirty="0">
                <a:solidFill>
                  <a:schemeClr val="bg1">
                    <a:lumMod val="75000"/>
                  </a:schemeClr>
                </a:solidFill>
              </a:rPr>
              <a:t>--decrease </a:t>
            </a:r>
            <a:r>
              <a:rPr lang="en-US" altLang="en-US" sz="1800" dirty="0" err="1">
                <a:solidFill>
                  <a:schemeClr val="bg1">
                    <a:lumMod val="75000"/>
                  </a:schemeClr>
                </a:solidFill>
              </a:rPr>
              <a:t>episcleral</a:t>
            </a:r>
            <a:r>
              <a:rPr lang="en-US" altLang="en-US" sz="1800" dirty="0">
                <a:solidFill>
                  <a:schemeClr val="bg1">
                    <a:lumMod val="75000"/>
                  </a:schemeClr>
                </a:solidFill>
              </a:rPr>
              <a:t> venous pressure</a:t>
            </a:r>
          </a:p>
          <a:p>
            <a:pPr eaLnBrk="1" hangingPunct="1">
              <a:spcBef>
                <a:spcPct val="0"/>
              </a:spcBef>
              <a:buClrTx/>
              <a:buSzTx/>
              <a:buFontTx/>
              <a:buNone/>
            </a:pPr>
            <a:endParaRPr lang="en-US" altLang="en-US" sz="1800" dirty="0">
              <a:solidFill>
                <a:schemeClr val="bg1">
                  <a:lumMod val="75000"/>
                </a:schemeClr>
              </a:solidFill>
            </a:endParaRPr>
          </a:p>
          <a:p>
            <a:pPr eaLnBrk="1" hangingPunct="1">
              <a:spcBef>
                <a:spcPct val="0"/>
              </a:spcBef>
              <a:buClrTx/>
              <a:buSzTx/>
              <a:buFontTx/>
              <a:buNone/>
            </a:pPr>
            <a:r>
              <a:rPr lang="en-US" altLang="en-US" sz="1800" dirty="0">
                <a:solidFill>
                  <a:schemeClr val="bg1">
                    <a:lumMod val="75000"/>
                  </a:schemeClr>
                </a:solidFill>
              </a:rPr>
              <a:t>…and/or </a:t>
            </a:r>
            <a:r>
              <a:rPr lang="en-US" altLang="en-US" sz="1800" b="1" dirty="0">
                <a:solidFill>
                  <a:schemeClr val="bg1">
                    <a:lumMod val="75000"/>
                  </a:schemeClr>
                </a:solidFill>
              </a:rPr>
              <a:t>dehydrate the vitreous</a:t>
            </a:r>
            <a:r>
              <a:rPr lang="en-US" altLang="en-US" sz="1800" dirty="0">
                <a:solidFill>
                  <a:schemeClr val="bg1">
                    <a:lumMod val="75000"/>
                  </a:schemeClr>
                </a:solidFill>
              </a:rPr>
              <a:t> with a</a:t>
            </a:r>
          </a:p>
          <a:p>
            <a:pPr eaLnBrk="1" hangingPunct="1">
              <a:spcBef>
                <a:spcPct val="0"/>
              </a:spcBef>
              <a:buClrTx/>
              <a:buSzTx/>
              <a:buFontTx/>
              <a:buNone/>
            </a:pPr>
            <a:r>
              <a:rPr lang="en-US" altLang="en-US" sz="1800" dirty="0">
                <a:solidFill>
                  <a:schemeClr val="bg1">
                    <a:lumMod val="75000"/>
                  </a:schemeClr>
                </a:solidFill>
              </a:rPr>
              <a:t>   </a:t>
            </a:r>
            <a:r>
              <a:rPr lang="en-US" altLang="en-US" sz="1800" b="1" dirty="0">
                <a:solidFill>
                  <a:schemeClr val="bg1">
                    <a:lumMod val="75000"/>
                  </a:schemeClr>
                </a:solidFill>
              </a:rPr>
              <a:t>hyperosmotic</a:t>
            </a:r>
            <a:r>
              <a:rPr lang="en-US" altLang="en-US" sz="1800" dirty="0">
                <a:solidFill>
                  <a:schemeClr val="bg1">
                    <a:lumMod val="75000"/>
                  </a:schemeClr>
                </a:solidFill>
              </a:rPr>
              <a:t> agent</a:t>
            </a:r>
          </a:p>
        </p:txBody>
      </p:sp>
      <p:grpSp>
        <p:nvGrpSpPr>
          <p:cNvPr id="17411" name="Group 4"/>
          <p:cNvGrpSpPr>
            <a:grpSpLocks/>
          </p:cNvGrpSpPr>
          <p:nvPr/>
        </p:nvGrpSpPr>
        <p:grpSpPr bwMode="auto">
          <a:xfrm>
            <a:off x="762000" y="2484438"/>
            <a:ext cx="7642225" cy="822325"/>
            <a:chOff x="528" y="726"/>
            <a:chExt cx="4814" cy="518"/>
          </a:xfrm>
        </p:grpSpPr>
        <p:sp>
          <p:nvSpPr>
            <p:cNvPr id="17418" name="Text Box 5"/>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t>IOP =</a:t>
              </a:r>
            </a:p>
          </p:txBody>
        </p:sp>
        <p:sp>
          <p:nvSpPr>
            <p:cNvPr id="17419" name="Text Box 6"/>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rgbClr val="669999"/>
                  </a:solidFill>
                </a:rPr>
                <a:t>Outflow</a:t>
              </a:r>
              <a:r>
                <a:rPr lang="en-US" altLang="en-US" sz="2000" b="1">
                  <a:solidFill>
                    <a:schemeClr val="accent2"/>
                  </a:solidFill>
                </a:rPr>
                <a:t> </a:t>
              </a:r>
              <a:r>
                <a:rPr lang="en-US" altLang="en-US" sz="2000" b="1">
                  <a:solidFill>
                    <a:srgbClr val="669999"/>
                  </a:solidFill>
                </a:rPr>
                <a:t>Facility</a:t>
              </a:r>
              <a:r>
                <a:rPr lang="en-US" altLang="en-US" sz="2000" b="1">
                  <a:solidFill>
                    <a:schemeClr val="accent2"/>
                  </a:solidFill>
                </a:rPr>
                <a:t>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7420" name="Text Box 7"/>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7421" name="Text Box 8"/>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rgbClr val="CCCC00"/>
                  </a:solidFill>
                </a:rPr>
                <a:t>Episcleral</a:t>
              </a:r>
              <a:r>
                <a:rPr lang="en-US" altLang="en-US" sz="2000" b="1">
                  <a:solidFill>
                    <a:schemeClr val="accent1"/>
                  </a:solidFill>
                </a:rPr>
                <a:t>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7412" name="Text Box 9"/>
          <p:cNvSpPr txBox="1">
            <a:spLocks noChangeArrowheads="1"/>
          </p:cNvSpPr>
          <p:nvPr/>
        </p:nvSpPr>
        <p:spPr bwMode="auto">
          <a:xfrm>
            <a:off x="364333" y="1143000"/>
            <a:ext cx="8456609" cy="83099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Fill in the IOP equation below. </a:t>
            </a:r>
            <a:r>
              <a:rPr lang="en-US" altLang="en-US" sz="2400" i="1" dirty="0">
                <a:solidFill>
                  <a:srgbClr val="0000FF"/>
                </a:solidFill>
              </a:rPr>
              <a:t>What is its eponymous name?</a:t>
            </a:r>
          </a:p>
          <a:p>
            <a:pPr algn="ctr" eaLnBrk="1" hangingPunct="1">
              <a:spcBef>
                <a:spcPct val="0"/>
              </a:spcBef>
              <a:buClrTx/>
              <a:buSzTx/>
              <a:buFontTx/>
              <a:buNone/>
            </a:pPr>
            <a:r>
              <a:rPr lang="en-US" altLang="en-US" sz="2400" dirty="0">
                <a:solidFill>
                  <a:srgbClr val="0000FF"/>
                </a:solidFill>
              </a:rPr>
              <a:t>The </a:t>
            </a:r>
            <a:r>
              <a:rPr lang="en-US" altLang="en-US" sz="2400" b="1" dirty="0" err="1">
                <a:solidFill>
                  <a:srgbClr val="0000FF"/>
                </a:solidFill>
              </a:rPr>
              <a:t>Goldmann</a:t>
            </a:r>
            <a:r>
              <a:rPr lang="en-US" altLang="en-US" sz="2400" b="1" dirty="0">
                <a:solidFill>
                  <a:srgbClr val="0000FF"/>
                </a:solidFill>
              </a:rPr>
              <a:t> equation</a:t>
            </a:r>
          </a:p>
        </p:txBody>
      </p:sp>
      <p:sp>
        <p:nvSpPr>
          <p:cNvPr id="17413" name="Line 10"/>
          <p:cNvSpPr>
            <a:spLocks noChangeShapeType="1"/>
          </p:cNvSpPr>
          <p:nvPr/>
        </p:nvSpPr>
        <p:spPr bwMode="auto">
          <a:xfrm>
            <a:off x="1752600" y="2932113"/>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5" name="Line 14"/>
          <p:cNvSpPr>
            <a:spLocks noChangeShapeType="1"/>
          </p:cNvSpPr>
          <p:nvPr/>
        </p:nvSpPr>
        <p:spPr bwMode="auto">
          <a:xfrm>
            <a:off x="1905000" y="3998913"/>
            <a:ext cx="990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6" name="Rectangle 15"/>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A</a:t>
            </a:r>
          </a:p>
        </p:txBody>
      </p:sp>
      <p:sp>
        <p:nvSpPr>
          <p:cNvPr id="1741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6FF8723-2549-46B9-9715-93F222E1AC95}" type="slidenum">
              <a:rPr lang="en-US" altLang="en-US" sz="1000"/>
              <a:pPr>
                <a:spcBef>
                  <a:spcPct val="0"/>
                </a:spcBef>
                <a:buClrTx/>
                <a:buSzTx/>
                <a:buFontTx/>
                <a:buNone/>
              </a:pPr>
              <a:t>23</a:t>
            </a:fld>
            <a:endParaRPr lang="en-US" altLang="en-US" sz="1000"/>
          </a:p>
        </p:txBody>
      </p:sp>
      <p:sp>
        <p:nvSpPr>
          <p:cNvPr id="16" name="TextBox 15">
            <a:extLst>
              <a:ext uri="{FF2B5EF4-FFF2-40B4-BE49-F238E27FC236}">
                <a16:creationId xmlns:a16="http://schemas.microsoft.com/office/drawing/2014/main" id="{A0BC48C1-36BD-47B9-889B-8483A6B47FC3}"/>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619500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1"/>
          <p:cNvSpPr txBox="1">
            <a:spLocks noChangeArrowheads="1"/>
          </p:cNvSpPr>
          <p:nvPr/>
        </p:nvSpPr>
        <p:spPr bwMode="auto">
          <a:xfrm>
            <a:off x="76200" y="5386388"/>
            <a:ext cx="2549525" cy="974725"/>
          </a:xfrm>
          <a:prstGeom prst="rect">
            <a:avLst/>
          </a:prstGeom>
          <a:solidFill>
            <a:srgbClr val="0000FF"/>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chemeClr val="bg1"/>
                </a:solidFill>
              </a:rPr>
              <a:t>What are the two types of </a:t>
            </a:r>
          </a:p>
          <a:p>
            <a:pPr eaLnBrk="1" hangingPunct="1">
              <a:lnSpc>
                <a:spcPct val="90000"/>
              </a:lnSpc>
              <a:spcBef>
                <a:spcPct val="0"/>
              </a:spcBef>
              <a:buClrTx/>
              <a:buSzTx/>
              <a:buFontTx/>
              <a:buNone/>
            </a:pPr>
            <a:r>
              <a:rPr lang="en-US" altLang="en-US" sz="1600" i="1" dirty="0">
                <a:solidFill>
                  <a:schemeClr val="bg1"/>
                </a:solidFill>
              </a:rPr>
              <a:t>outflow?</a:t>
            </a:r>
          </a:p>
          <a:p>
            <a:pPr eaLnBrk="1" hangingPunct="1">
              <a:lnSpc>
                <a:spcPct val="90000"/>
              </a:lnSpc>
              <a:spcBef>
                <a:spcPct val="0"/>
              </a:spcBef>
              <a:buClrTx/>
              <a:buSzTx/>
              <a:buFontTx/>
              <a:buNone/>
            </a:pPr>
            <a:r>
              <a:rPr lang="en-US" altLang="en-US" sz="1600" i="1" dirty="0">
                <a:solidFill>
                  <a:schemeClr val="bg1"/>
                </a:solidFill>
              </a:rPr>
              <a:t>--</a:t>
            </a:r>
            <a:r>
              <a:rPr lang="en-US" altLang="en-US" sz="1600" b="1" i="1" dirty="0">
                <a:solidFill>
                  <a:srgbClr val="0000FF"/>
                </a:solidFill>
              </a:rPr>
              <a:t>Trabecular meshwork</a:t>
            </a:r>
          </a:p>
          <a:p>
            <a:pPr eaLnBrk="1" hangingPunct="1">
              <a:lnSpc>
                <a:spcPct val="90000"/>
              </a:lnSpc>
              <a:spcBef>
                <a:spcPct val="0"/>
              </a:spcBef>
              <a:buClrTx/>
              <a:buSzTx/>
              <a:buFontTx/>
              <a:buNone/>
            </a:pPr>
            <a:r>
              <a:rPr lang="en-US" altLang="en-US" sz="1600" i="1" dirty="0">
                <a:solidFill>
                  <a:schemeClr val="bg1"/>
                </a:solidFill>
              </a:rPr>
              <a:t>--</a:t>
            </a:r>
            <a:r>
              <a:rPr lang="en-US" altLang="en-US" sz="1600" b="1" i="1" dirty="0" err="1">
                <a:solidFill>
                  <a:srgbClr val="0000FF"/>
                </a:solidFill>
              </a:rPr>
              <a:t>Uveoscleral</a:t>
            </a:r>
            <a:endParaRPr lang="en-US" altLang="en-US" sz="1600" b="1" dirty="0">
              <a:solidFill>
                <a:srgbClr val="0000FF"/>
              </a:solidFill>
            </a:endParaRPr>
          </a:p>
        </p:txBody>
      </p:sp>
      <p:sp>
        <p:nvSpPr>
          <p:cNvPr id="17" name="Text Box 13"/>
          <p:cNvSpPr txBox="1">
            <a:spLocks noChangeArrowheads="1"/>
          </p:cNvSpPr>
          <p:nvPr/>
        </p:nvSpPr>
        <p:spPr bwMode="auto">
          <a:xfrm>
            <a:off x="304800" y="3389313"/>
            <a:ext cx="2320925" cy="1421928"/>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Which classes of meds decrease aqueous formation?</a:t>
            </a:r>
          </a:p>
          <a:p>
            <a:pPr eaLnBrk="1" hangingPunct="1">
              <a:lnSpc>
                <a:spcPct val="90000"/>
              </a:lnSpc>
              <a:spcBef>
                <a:spcPct val="0"/>
              </a:spcBef>
              <a:buClrTx/>
              <a:buSzTx/>
              <a:buFontTx/>
              <a:buNone/>
            </a:pPr>
            <a:r>
              <a:rPr lang="en-US" altLang="en-US" sz="1600" i="1" dirty="0">
                <a:solidFill>
                  <a:srgbClr val="0000FF"/>
                </a:solidFill>
              </a:rPr>
              <a:t>--</a:t>
            </a:r>
            <a:r>
              <a:rPr lang="en-US" altLang="en-US" sz="1600" b="1" i="1" dirty="0">
                <a:solidFill>
                  <a:srgbClr val="0000FF"/>
                </a:solidFill>
                <a:latin typeface="Symbol" panose="05050102010706020507" pitchFamily="18" charset="2"/>
              </a:rPr>
              <a:t>b</a:t>
            </a:r>
            <a:r>
              <a:rPr lang="en-US" altLang="en-US" sz="1600" b="1" i="1" dirty="0">
                <a:solidFill>
                  <a:srgbClr val="0000FF"/>
                </a:solidFill>
              </a:rPr>
              <a:t> blockers</a:t>
            </a:r>
          </a:p>
          <a:p>
            <a:pPr eaLnBrk="1" hangingPunct="1">
              <a:lnSpc>
                <a:spcPct val="90000"/>
              </a:lnSpc>
              <a:spcBef>
                <a:spcPct val="0"/>
              </a:spcBef>
              <a:buClrTx/>
              <a:buSzTx/>
              <a:buFontTx/>
              <a:buNone/>
            </a:pPr>
            <a:r>
              <a:rPr lang="en-US" altLang="en-US" sz="1600" i="1" dirty="0">
                <a:solidFill>
                  <a:srgbClr val="0000FF"/>
                </a:solidFill>
              </a:rPr>
              <a:t>--</a:t>
            </a:r>
            <a:r>
              <a:rPr lang="en-US" altLang="en-US" sz="1600" b="1" i="1" dirty="0">
                <a:solidFill>
                  <a:srgbClr val="0000FF"/>
                </a:solidFill>
              </a:rPr>
              <a:t>CAIs</a:t>
            </a:r>
          </a:p>
          <a:p>
            <a:pPr eaLnBrk="1" hangingPunct="1">
              <a:lnSpc>
                <a:spcPct val="90000"/>
              </a:lnSpc>
              <a:spcBef>
                <a:spcPct val="0"/>
              </a:spcBef>
              <a:buClrTx/>
              <a:buSzTx/>
              <a:buFontTx/>
              <a:buNone/>
            </a:pPr>
            <a:r>
              <a:rPr lang="en-US" altLang="en-US" sz="1600" i="1" dirty="0">
                <a:solidFill>
                  <a:srgbClr val="0000FF"/>
                </a:solidFill>
              </a:rPr>
              <a:t>--</a:t>
            </a:r>
            <a:r>
              <a:rPr lang="en-US" altLang="en-US" sz="1600" b="1" i="1" dirty="0">
                <a:solidFill>
                  <a:srgbClr val="0000FF"/>
                </a:solidFill>
                <a:latin typeface="Symbol" panose="05050102010706020507" pitchFamily="18" charset="2"/>
              </a:rPr>
              <a:t>a</a:t>
            </a:r>
            <a:r>
              <a:rPr lang="en-US" altLang="en-US" sz="1600" b="1" i="1" dirty="0">
                <a:solidFill>
                  <a:srgbClr val="0000FF"/>
                </a:solidFill>
              </a:rPr>
              <a:t> agonists</a:t>
            </a:r>
            <a:endParaRPr lang="en-US" altLang="en-US" sz="1600" b="1" dirty="0">
              <a:solidFill>
                <a:srgbClr val="0000FF"/>
              </a:solidFill>
            </a:endParaRPr>
          </a:p>
        </p:txBody>
      </p:sp>
      <p:grpSp>
        <p:nvGrpSpPr>
          <p:cNvPr id="18435" name="Group 3"/>
          <p:cNvGrpSpPr>
            <a:grpSpLocks/>
          </p:cNvGrpSpPr>
          <p:nvPr/>
        </p:nvGrpSpPr>
        <p:grpSpPr bwMode="auto">
          <a:xfrm>
            <a:off x="762000" y="2484438"/>
            <a:ext cx="7642225" cy="822325"/>
            <a:chOff x="528" y="726"/>
            <a:chExt cx="4814" cy="518"/>
          </a:xfrm>
        </p:grpSpPr>
        <p:sp>
          <p:nvSpPr>
            <p:cNvPr id="18444" name="Text Box 4"/>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t>IOP =</a:t>
              </a:r>
            </a:p>
          </p:txBody>
        </p:sp>
        <p:sp>
          <p:nvSpPr>
            <p:cNvPr id="18445" name="Text Box 5"/>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rgbClr val="669999"/>
                  </a:solidFill>
                </a:rPr>
                <a:t>Outflow</a:t>
              </a:r>
              <a:r>
                <a:rPr lang="en-US" altLang="en-US" sz="2000" b="1">
                  <a:solidFill>
                    <a:schemeClr val="accent2"/>
                  </a:solidFill>
                </a:rPr>
                <a:t> </a:t>
              </a:r>
              <a:r>
                <a:rPr lang="en-US" altLang="en-US" sz="2000" b="1">
                  <a:solidFill>
                    <a:srgbClr val="669999"/>
                  </a:solidFill>
                </a:rPr>
                <a:t>Facility</a:t>
              </a:r>
              <a:r>
                <a:rPr lang="en-US" altLang="en-US" sz="2000" b="1">
                  <a:solidFill>
                    <a:schemeClr val="accent2"/>
                  </a:solidFill>
                </a:rPr>
                <a:t>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8446" name="Text Box 6"/>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8447" name="Text Box 7"/>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rgbClr val="CCCC00"/>
                  </a:solidFill>
                </a:rPr>
                <a:t>Episcleral</a:t>
              </a:r>
              <a:r>
                <a:rPr lang="en-US" altLang="en-US" sz="2000" b="1">
                  <a:solidFill>
                    <a:schemeClr val="accent1"/>
                  </a:solidFill>
                </a:rPr>
                <a:t>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8436" name="Text Box 8"/>
          <p:cNvSpPr txBox="1">
            <a:spLocks noChangeArrowheads="1"/>
          </p:cNvSpPr>
          <p:nvPr/>
        </p:nvSpPr>
        <p:spPr bwMode="auto">
          <a:xfrm>
            <a:off x="364333" y="1143000"/>
            <a:ext cx="8456609" cy="83099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Fill in the IOP equation below. </a:t>
            </a:r>
            <a:r>
              <a:rPr lang="en-US" altLang="en-US" sz="2400" i="1" dirty="0">
                <a:solidFill>
                  <a:srgbClr val="0000FF"/>
                </a:solidFill>
              </a:rPr>
              <a:t>What is its eponymous name?</a:t>
            </a:r>
          </a:p>
          <a:p>
            <a:pPr algn="ctr" eaLnBrk="1" hangingPunct="1">
              <a:spcBef>
                <a:spcPct val="0"/>
              </a:spcBef>
              <a:buClrTx/>
              <a:buSzTx/>
              <a:buFontTx/>
              <a:buNone/>
            </a:pPr>
            <a:r>
              <a:rPr lang="en-US" altLang="en-US" sz="2400" dirty="0">
                <a:solidFill>
                  <a:srgbClr val="0000FF"/>
                </a:solidFill>
              </a:rPr>
              <a:t>The </a:t>
            </a:r>
            <a:r>
              <a:rPr lang="en-US" altLang="en-US" sz="2400" b="1" dirty="0" err="1">
                <a:solidFill>
                  <a:srgbClr val="0000FF"/>
                </a:solidFill>
              </a:rPr>
              <a:t>Goldmann</a:t>
            </a:r>
            <a:r>
              <a:rPr lang="en-US" altLang="en-US" sz="2400" b="1" dirty="0">
                <a:solidFill>
                  <a:srgbClr val="0000FF"/>
                </a:solidFill>
              </a:rPr>
              <a:t> equation</a:t>
            </a:r>
          </a:p>
        </p:txBody>
      </p:sp>
      <p:sp>
        <p:nvSpPr>
          <p:cNvPr id="18437" name="Line 9"/>
          <p:cNvSpPr>
            <a:spLocks noChangeShapeType="1"/>
          </p:cNvSpPr>
          <p:nvPr/>
        </p:nvSpPr>
        <p:spPr bwMode="auto">
          <a:xfrm>
            <a:off x="1752600" y="2932113"/>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Text Box 10"/>
          <p:cNvSpPr txBox="1">
            <a:spLocks noChangeArrowheads="1"/>
          </p:cNvSpPr>
          <p:nvPr/>
        </p:nvSpPr>
        <p:spPr bwMode="auto">
          <a:xfrm>
            <a:off x="2724150" y="4103688"/>
            <a:ext cx="4235450" cy="2105025"/>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dirty="0"/>
              <a:t>So to lower IOP, one must:</a:t>
            </a:r>
          </a:p>
          <a:p>
            <a:pPr eaLnBrk="1" hangingPunct="1">
              <a:spcBef>
                <a:spcPct val="0"/>
              </a:spcBef>
              <a:buClrTx/>
              <a:buSzTx/>
              <a:buFontTx/>
              <a:buNone/>
            </a:pPr>
            <a:r>
              <a:rPr lang="en-US" altLang="en-US" sz="1800" dirty="0"/>
              <a:t>--</a:t>
            </a:r>
            <a:r>
              <a:rPr lang="en-US" altLang="en-US" sz="1800" dirty="0">
                <a:solidFill>
                  <a:srgbClr val="0066FF"/>
                </a:solidFill>
              </a:rPr>
              <a:t>decrease aqueous formation</a:t>
            </a:r>
            <a:r>
              <a:rPr lang="en-US" altLang="en-US" sz="1800" dirty="0"/>
              <a:t>, </a:t>
            </a:r>
            <a:r>
              <a:rPr lang="en-US" altLang="en-US" sz="1800" i="1" dirty="0"/>
              <a:t>and/or</a:t>
            </a:r>
          </a:p>
          <a:p>
            <a:pPr eaLnBrk="1" hangingPunct="1">
              <a:spcBef>
                <a:spcPct val="0"/>
              </a:spcBef>
              <a:buClrTx/>
              <a:buSzTx/>
              <a:buFontTx/>
              <a:buNone/>
            </a:pPr>
            <a:r>
              <a:rPr lang="en-US" altLang="en-US" sz="1800" dirty="0"/>
              <a:t>--</a:t>
            </a:r>
            <a:r>
              <a:rPr lang="en-US" altLang="en-US" sz="1800" b="1" dirty="0">
                <a:solidFill>
                  <a:srgbClr val="669999"/>
                </a:solidFill>
              </a:rPr>
              <a:t>increase outflow facility</a:t>
            </a:r>
            <a:r>
              <a:rPr lang="en-US" altLang="en-US" sz="1800" dirty="0">
                <a:solidFill>
                  <a:schemeClr val="bg1">
                    <a:lumMod val="75000"/>
                  </a:schemeClr>
                </a:solidFill>
              </a:rPr>
              <a:t>, </a:t>
            </a:r>
            <a:r>
              <a:rPr lang="en-US" altLang="en-US" sz="1800" i="1" dirty="0">
                <a:solidFill>
                  <a:schemeClr val="bg1">
                    <a:lumMod val="75000"/>
                  </a:schemeClr>
                </a:solidFill>
              </a:rPr>
              <a:t>and/or</a:t>
            </a:r>
          </a:p>
          <a:p>
            <a:pPr eaLnBrk="1" hangingPunct="1">
              <a:spcBef>
                <a:spcPct val="0"/>
              </a:spcBef>
              <a:buClrTx/>
              <a:buSzTx/>
              <a:buFontTx/>
              <a:buNone/>
            </a:pPr>
            <a:r>
              <a:rPr lang="en-US" altLang="en-US" sz="1800" dirty="0">
                <a:solidFill>
                  <a:schemeClr val="bg1">
                    <a:lumMod val="75000"/>
                  </a:schemeClr>
                </a:solidFill>
              </a:rPr>
              <a:t>--decrease </a:t>
            </a:r>
            <a:r>
              <a:rPr lang="en-US" altLang="en-US" sz="1800" dirty="0" err="1">
                <a:solidFill>
                  <a:schemeClr val="bg1">
                    <a:lumMod val="75000"/>
                  </a:schemeClr>
                </a:solidFill>
              </a:rPr>
              <a:t>episcleral</a:t>
            </a:r>
            <a:r>
              <a:rPr lang="en-US" altLang="en-US" sz="1800" dirty="0">
                <a:solidFill>
                  <a:schemeClr val="bg1">
                    <a:lumMod val="75000"/>
                  </a:schemeClr>
                </a:solidFill>
              </a:rPr>
              <a:t> venous pressure</a:t>
            </a:r>
          </a:p>
          <a:p>
            <a:pPr eaLnBrk="1" hangingPunct="1">
              <a:spcBef>
                <a:spcPct val="0"/>
              </a:spcBef>
              <a:buClrTx/>
              <a:buSzTx/>
              <a:buFontTx/>
              <a:buNone/>
            </a:pPr>
            <a:endParaRPr lang="en-US" altLang="en-US" sz="1800" dirty="0">
              <a:solidFill>
                <a:schemeClr val="bg1">
                  <a:lumMod val="75000"/>
                </a:schemeClr>
              </a:solidFill>
            </a:endParaRPr>
          </a:p>
          <a:p>
            <a:pPr eaLnBrk="1" hangingPunct="1">
              <a:spcBef>
                <a:spcPct val="0"/>
              </a:spcBef>
              <a:buClrTx/>
              <a:buSzTx/>
              <a:buFontTx/>
              <a:buNone/>
            </a:pPr>
            <a:r>
              <a:rPr lang="en-US" altLang="en-US" sz="1800" dirty="0">
                <a:solidFill>
                  <a:schemeClr val="bg1">
                    <a:lumMod val="75000"/>
                  </a:schemeClr>
                </a:solidFill>
              </a:rPr>
              <a:t>…</a:t>
            </a:r>
            <a:r>
              <a:rPr lang="en-US" altLang="en-US" sz="1800" i="1" dirty="0">
                <a:solidFill>
                  <a:schemeClr val="bg1">
                    <a:lumMod val="75000"/>
                  </a:schemeClr>
                </a:solidFill>
              </a:rPr>
              <a:t>and/or</a:t>
            </a:r>
            <a:r>
              <a:rPr lang="en-US" altLang="en-US" sz="1800" dirty="0">
                <a:solidFill>
                  <a:schemeClr val="bg1">
                    <a:lumMod val="75000"/>
                  </a:schemeClr>
                </a:solidFill>
              </a:rPr>
              <a:t> </a:t>
            </a:r>
            <a:r>
              <a:rPr lang="en-US" altLang="en-US" sz="1800" b="1" dirty="0">
                <a:solidFill>
                  <a:schemeClr val="bg1">
                    <a:lumMod val="75000"/>
                  </a:schemeClr>
                </a:solidFill>
              </a:rPr>
              <a:t>dehydrate the vitreous</a:t>
            </a:r>
            <a:r>
              <a:rPr lang="en-US" altLang="en-US" sz="1800" dirty="0">
                <a:solidFill>
                  <a:schemeClr val="bg1">
                    <a:lumMod val="75000"/>
                  </a:schemeClr>
                </a:solidFill>
              </a:rPr>
              <a:t> with a</a:t>
            </a:r>
          </a:p>
          <a:p>
            <a:pPr eaLnBrk="1" hangingPunct="1">
              <a:spcBef>
                <a:spcPct val="0"/>
              </a:spcBef>
              <a:buClrTx/>
              <a:buSzTx/>
              <a:buFontTx/>
              <a:buNone/>
            </a:pPr>
            <a:r>
              <a:rPr lang="en-US" altLang="en-US" sz="1800" dirty="0">
                <a:solidFill>
                  <a:schemeClr val="bg1">
                    <a:lumMod val="75000"/>
                  </a:schemeClr>
                </a:solidFill>
              </a:rPr>
              <a:t>   </a:t>
            </a:r>
            <a:r>
              <a:rPr lang="en-US" altLang="en-US" sz="1800" b="1" dirty="0">
                <a:solidFill>
                  <a:schemeClr val="bg1">
                    <a:lumMod val="75000"/>
                  </a:schemeClr>
                </a:solidFill>
              </a:rPr>
              <a:t>hyperosmotic</a:t>
            </a:r>
            <a:r>
              <a:rPr lang="en-US" altLang="en-US" sz="1800" dirty="0">
                <a:solidFill>
                  <a:schemeClr val="bg1">
                    <a:lumMod val="75000"/>
                  </a:schemeClr>
                </a:solidFill>
              </a:rPr>
              <a:t> agent</a:t>
            </a:r>
          </a:p>
        </p:txBody>
      </p:sp>
      <p:sp>
        <p:nvSpPr>
          <p:cNvPr id="18440" name="Line 13"/>
          <p:cNvSpPr>
            <a:spLocks noChangeShapeType="1"/>
          </p:cNvSpPr>
          <p:nvPr/>
        </p:nvSpPr>
        <p:spPr bwMode="auto">
          <a:xfrm flipV="1">
            <a:off x="2438400" y="4989513"/>
            <a:ext cx="381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Line 14"/>
          <p:cNvSpPr>
            <a:spLocks noChangeShapeType="1"/>
          </p:cNvSpPr>
          <p:nvPr/>
        </p:nvSpPr>
        <p:spPr bwMode="auto">
          <a:xfrm>
            <a:off x="1905000" y="3998913"/>
            <a:ext cx="990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2" name="Rectangle 16"/>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Q</a:t>
            </a:r>
          </a:p>
        </p:txBody>
      </p:sp>
      <p:sp>
        <p:nvSpPr>
          <p:cNvPr id="18443"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B7BA764-7F66-4263-BA6E-8A9CB6B88F1A}" type="slidenum">
              <a:rPr lang="en-US" altLang="en-US" sz="1000"/>
              <a:pPr>
                <a:spcBef>
                  <a:spcPct val="0"/>
                </a:spcBef>
                <a:buClrTx/>
                <a:buSzTx/>
                <a:buFontTx/>
                <a:buNone/>
              </a:pPr>
              <a:t>24</a:t>
            </a:fld>
            <a:endParaRPr lang="en-US" altLang="en-US" sz="1000"/>
          </a:p>
        </p:txBody>
      </p:sp>
      <p:sp>
        <p:nvSpPr>
          <p:cNvPr id="19" name="TextBox 18">
            <a:extLst>
              <a:ext uri="{FF2B5EF4-FFF2-40B4-BE49-F238E27FC236}">
                <a16:creationId xmlns:a16="http://schemas.microsoft.com/office/drawing/2014/main" id="{1E6D71CC-2F37-4F9C-80FC-D0C23BFC3DFD}"/>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1776200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724150" y="4103688"/>
            <a:ext cx="4235450" cy="2105025"/>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dirty="0"/>
              <a:t>So to lower IOP, one must:</a:t>
            </a:r>
          </a:p>
          <a:p>
            <a:pPr eaLnBrk="1" hangingPunct="1">
              <a:spcBef>
                <a:spcPct val="0"/>
              </a:spcBef>
              <a:buClrTx/>
              <a:buSzTx/>
              <a:buFontTx/>
              <a:buNone/>
            </a:pPr>
            <a:r>
              <a:rPr lang="en-US" altLang="en-US" sz="1800" dirty="0"/>
              <a:t>--</a:t>
            </a:r>
            <a:r>
              <a:rPr lang="en-US" altLang="en-US" sz="1800" dirty="0">
                <a:solidFill>
                  <a:srgbClr val="0066FF"/>
                </a:solidFill>
              </a:rPr>
              <a:t>decrease aqueous formation</a:t>
            </a:r>
            <a:r>
              <a:rPr lang="en-US" altLang="en-US" sz="1800" dirty="0"/>
              <a:t>, </a:t>
            </a:r>
            <a:r>
              <a:rPr lang="en-US" altLang="en-US" sz="1800" i="1" dirty="0"/>
              <a:t>and/or</a:t>
            </a:r>
          </a:p>
          <a:p>
            <a:pPr eaLnBrk="1" hangingPunct="1">
              <a:spcBef>
                <a:spcPct val="0"/>
              </a:spcBef>
              <a:buClrTx/>
              <a:buSzTx/>
              <a:buFontTx/>
              <a:buNone/>
            </a:pPr>
            <a:r>
              <a:rPr lang="en-US" altLang="en-US" sz="1800" dirty="0"/>
              <a:t>--</a:t>
            </a:r>
            <a:r>
              <a:rPr lang="en-US" altLang="en-US" sz="1800" b="1" dirty="0">
                <a:solidFill>
                  <a:srgbClr val="669999"/>
                </a:solidFill>
              </a:rPr>
              <a:t>increase outflow facility</a:t>
            </a:r>
            <a:r>
              <a:rPr lang="en-US" altLang="en-US" sz="1800" dirty="0">
                <a:solidFill>
                  <a:schemeClr val="bg1">
                    <a:lumMod val="75000"/>
                  </a:schemeClr>
                </a:solidFill>
              </a:rPr>
              <a:t>, </a:t>
            </a:r>
            <a:r>
              <a:rPr lang="en-US" altLang="en-US" sz="1800" i="1" dirty="0">
                <a:solidFill>
                  <a:schemeClr val="bg1">
                    <a:lumMod val="75000"/>
                  </a:schemeClr>
                </a:solidFill>
              </a:rPr>
              <a:t>and/or</a:t>
            </a:r>
          </a:p>
          <a:p>
            <a:pPr eaLnBrk="1" hangingPunct="1">
              <a:spcBef>
                <a:spcPct val="0"/>
              </a:spcBef>
              <a:buClrTx/>
              <a:buSzTx/>
              <a:buFontTx/>
              <a:buNone/>
            </a:pPr>
            <a:r>
              <a:rPr lang="en-US" altLang="en-US" sz="1800" dirty="0">
                <a:solidFill>
                  <a:schemeClr val="bg1">
                    <a:lumMod val="75000"/>
                  </a:schemeClr>
                </a:solidFill>
              </a:rPr>
              <a:t>--decrease </a:t>
            </a:r>
            <a:r>
              <a:rPr lang="en-US" altLang="en-US" sz="1800" dirty="0" err="1">
                <a:solidFill>
                  <a:schemeClr val="bg1">
                    <a:lumMod val="75000"/>
                  </a:schemeClr>
                </a:solidFill>
              </a:rPr>
              <a:t>episcleral</a:t>
            </a:r>
            <a:r>
              <a:rPr lang="en-US" altLang="en-US" sz="1800" dirty="0">
                <a:solidFill>
                  <a:schemeClr val="bg1">
                    <a:lumMod val="75000"/>
                  </a:schemeClr>
                </a:solidFill>
              </a:rPr>
              <a:t> venous pressure</a:t>
            </a:r>
          </a:p>
          <a:p>
            <a:pPr eaLnBrk="1" hangingPunct="1">
              <a:spcBef>
                <a:spcPct val="0"/>
              </a:spcBef>
              <a:buClrTx/>
              <a:buSzTx/>
              <a:buFontTx/>
              <a:buNone/>
            </a:pPr>
            <a:endParaRPr lang="en-US" altLang="en-US" sz="1800" dirty="0">
              <a:solidFill>
                <a:schemeClr val="bg1">
                  <a:lumMod val="75000"/>
                </a:schemeClr>
              </a:solidFill>
            </a:endParaRPr>
          </a:p>
          <a:p>
            <a:pPr eaLnBrk="1" hangingPunct="1">
              <a:spcBef>
                <a:spcPct val="0"/>
              </a:spcBef>
              <a:buClrTx/>
              <a:buSzTx/>
              <a:buFontTx/>
              <a:buNone/>
            </a:pPr>
            <a:r>
              <a:rPr lang="en-US" altLang="en-US" sz="1800" dirty="0">
                <a:solidFill>
                  <a:schemeClr val="bg1">
                    <a:lumMod val="75000"/>
                  </a:schemeClr>
                </a:solidFill>
              </a:rPr>
              <a:t>…and/or </a:t>
            </a:r>
            <a:r>
              <a:rPr lang="en-US" altLang="en-US" sz="1800" b="1" dirty="0">
                <a:solidFill>
                  <a:schemeClr val="bg1">
                    <a:lumMod val="75000"/>
                  </a:schemeClr>
                </a:solidFill>
              </a:rPr>
              <a:t>dehydrate the vitreous</a:t>
            </a:r>
            <a:r>
              <a:rPr lang="en-US" altLang="en-US" sz="1800" dirty="0">
                <a:solidFill>
                  <a:schemeClr val="bg1">
                    <a:lumMod val="75000"/>
                  </a:schemeClr>
                </a:solidFill>
              </a:rPr>
              <a:t> with a</a:t>
            </a:r>
          </a:p>
          <a:p>
            <a:pPr eaLnBrk="1" hangingPunct="1">
              <a:spcBef>
                <a:spcPct val="0"/>
              </a:spcBef>
              <a:buClrTx/>
              <a:buSzTx/>
              <a:buFontTx/>
              <a:buNone/>
            </a:pPr>
            <a:r>
              <a:rPr lang="en-US" altLang="en-US" sz="1800" dirty="0">
                <a:solidFill>
                  <a:schemeClr val="bg1">
                    <a:lumMod val="75000"/>
                  </a:schemeClr>
                </a:solidFill>
              </a:rPr>
              <a:t>   </a:t>
            </a:r>
            <a:r>
              <a:rPr lang="en-US" altLang="en-US" sz="1800" b="1" dirty="0">
                <a:solidFill>
                  <a:schemeClr val="bg1">
                    <a:lumMod val="75000"/>
                  </a:schemeClr>
                </a:solidFill>
              </a:rPr>
              <a:t>hyperosmotic</a:t>
            </a:r>
            <a:r>
              <a:rPr lang="en-US" altLang="en-US" sz="1800" dirty="0">
                <a:solidFill>
                  <a:schemeClr val="bg1">
                    <a:lumMod val="75000"/>
                  </a:schemeClr>
                </a:solidFill>
              </a:rPr>
              <a:t> agent</a:t>
            </a:r>
          </a:p>
        </p:txBody>
      </p:sp>
      <p:grpSp>
        <p:nvGrpSpPr>
          <p:cNvPr id="19459" name="Group 4"/>
          <p:cNvGrpSpPr>
            <a:grpSpLocks/>
          </p:cNvGrpSpPr>
          <p:nvPr/>
        </p:nvGrpSpPr>
        <p:grpSpPr bwMode="auto">
          <a:xfrm>
            <a:off x="762000" y="2484438"/>
            <a:ext cx="7642225" cy="822325"/>
            <a:chOff x="528" y="726"/>
            <a:chExt cx="4814" cy="518"/>
          </a:xfrm>
        </p:grpSpPr>
        <p:sp>
          <p:nvSpPr>
            <p:cNvPr id="19468" name="Text Box 5"/>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t>IOP =</a:t>
              </a:r>
            </a:p>
          </p:txBody>
        </p:sp>
        <p:sp>
          <p:nvSpPr>
            <p:cNvPr id="19469" name="Text Box 6"/>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a:solidFill>
                    <a:srgbClr val="0066FF"/>
                  </a:solidFill>
                </a:rPr>
                <a:t>Aqueous Formation Rate (</a:t>
              </a:r>
              <a:r>
                <a:rPr lang="en-US" altLang="en-US" sz="2000" b="1">
                  <a:solidFill>
                    <a:srgbClr val="0066FF"/>
                  </a:solidFill>
                  <a:latin typeface="Symbol" panose="05050102010706020507" pitchFamily="18" charset="2"/>
                </a:rPr>
                <a:t>m</a:t>
              </a:r>
              <a:r>
                <a:rPr lang="en-US" altLang="en-US" sz="2000" b="1">
                  <a:solidFill>
                    <a:srgbClr val="0066FF"/>
                  </a:solidFill>
                </a:rPr>
                <a:t>L/min)</a:t>
              </a:r>
            </a:p>
            <a:p>
              <a:pPr algn="ctr" eaLnBrk="1" hangingPunct="1">
                <a:lnSpc>
                  <a:spcPct val="120000"/>
                </a:lnSpc>
                <a:spcBef>
                  <a:spcPct val="0"/>
                </a:spcBef>
                <a:buClrTx/>
                <a:buSzTx/>
                <a:buFontTx/>
                <a:buNone/>
              </a:pPr>
              <a:r>
                <a:rPr lang="en-US" altLang="en-US" sz="2000" b="1">
                  <a:solidFill>
                    <a:srgbClr val="669999"/>
                  </a:solidFill>
                </a:rPr>
                <a:t>Outflow</a:t>
              </a:r>
              <a:r>
                <a:rPr lang="en-US" altLang="en-US" sz="2000" b="1">
                  <a:solidFill>
                    <a:schemeClr val="accent2"/>
                  </a:solidFill>
                </a:rPr>
                <a:t> </a:t>
              </a:r>
              <a:r>
                <a:rPr lang="en-US" altLang="en-US" sz="2000" b="1">
                  <a:solidFill>
                    <a:srgbClr val="669999"/>
                  </a:solidFill>
                </a:rPr>
                <a:t>Facility</a:t>
              </a:r>
              <a:r>
                <a:rPr lang="en-US" altLang="en-US" sz="2000" b="1">
                  <a:solidFill>
                    <a:schemeClr val="accent2"/>
                  </a:solidFill>
                </a:rPr>
                <a:t> (</a:t>
              </a:r>
              <a:r>
                <a:rPr lang="en-US" altLang="en-US" sz="2000" b="1">
                  <a:solidFill>
                    <a:schemeClr val="accent2"/>
                  </a:solidFill>
                  <a:latin typeface="Symbol" panose="05050102010706020507" pitchFamily="18" charset="2"/>
                </a:rPr>
                <a:t>m</a:t>
              </a:r>
              <a:r>
                <a:rPr lang="en-US" altLang="en-US" sz="2000" b="1">
                  <a:solidFill>
                    <a:schemeClr val="accent2"/>
                  </a:solidFill>
                </a:rPr>
                <a:t>L/min/mmHg)</a:t>
              </a:r>
            </a:p>
          </p:txBody>
        </p:sp>
        <p:sp>
          <p:nvSpPr>
            <p:cNvPr id="19470" name="Text Box 7"/>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9471" name="Text Box 8"/>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rgbClr val="CCCC00"/>
                  </a:solidFill>
                </a:rPr>
                <a:t>Episcleral</a:t>
              </a:r>
              <a:r>
                <a:rPr lang="en-US" altLang="en-US" sz="2000" b="1">
                  <a:solidFill>
                    <a:schemeClr val="accent1"/>
                  </a:solidFill>
                </a:rPr>
                <a:t> Venous</a:t>
              </a:r>
            </a:p>
            <a:p>
              <a:pPr algn="ctr" eaLnBrk="1" hangingPunct="1">
                <a:lnSpc>
                  <a:spcPct val="90000"/>
                </a:lnSpc>
                <a:spcBef>
                  <a:spcPct val="0"/>
                </a:spcBef>
                <a:buClrTx/>
                <a:buSzTx/>
                <a:buFontTx/>
                <a:buNone/>
              </a:pPr>
              <a:r>
                <a:rPr lang="en-US" altLang="en-US" sz="2000" b="1">
                  <a:solidFill>
                    <a:schemeClr val="accent1"/>
                  </a:solidFill>
                </a:rPr>
                <a:t>Pressure (mmHg)</a:t>
              </a:r>
            </a:p>
          </p:txBody>
        </p:sp>
      </p:grpSp>
      <p:sp>
        <p:nvSpPr>
          <p:cNvPr id="19460" name="Text Box 9"/>
          <p:cNvSpPr txBox="1">
            <a:spLocks noChangeArrowheads="1"/>
          </p:cNvSpPr>
          <p:nvPr/>
        </p:nvSpPr>
        <p:spPr bwMode="auto">
          <a:xfrm>
            <a:off x="364333" y="1143000"/>
            <a:ext cx="8456609" cy="83099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dirty="0"/>
              <a:t>Fill in the IOP equation below. </a:t>
            </a:r>
            <a:r>
              <a:rPr lang="en-US" altLang="en-US" sz="2400" i="1" dirty="0">
                <a:solidFill>
                  <a:srgbClr val="0000FF"/>
                </a:solidFill>
              </a:rPr>
              <a:t>What is its eponymous name?</a:t>
            </a:r>
          </a:p>
          <a:p>
            <a:pPr algn="ctr" eaLnBrk="1" hangingPunct="1">
              <a:spcBef>
                <a:spcPct val="0"/>
              </a:spcBef>
              <a:buClrTx/>
              <a:buSzTx/>
              <a:buFontTx/>
              <a:buNone/>
            </a:pPr>
            <a:r>
              <a:rPr lang="en-US" altLang="en-US" sz="2400" dirty="0">
                <a:solidFill>
                  <a:srgbClr val="0000FF"/>
                </a:solidFill>
              </a:rPr>
              <a:t>The </a:t>
            </a:r>
            <a:r>
              <a:rPr lang="en-US" altLang="en-US" sz="2400" b="1" dirty="0" err="1">
                <a:solidFill>
                  <a:srgbClr val="0000FF"/>
                </a:solidFill>
              </a:rPr>
              <a:t>Goldmann</a:t>
            </a:r>
            <a:r>
              <a:rPr lang="en-US" altLang="en-US" sz="2400" b="1" dirty="0">
                <a:solidFill>
                  <a:srgbClr val="0000FF"/>
                </a:solidFill>
              </a:rPr>
              <a:t> equation</a:t>
            </a:r>
          </a:p>
        </p:txBody>
      </p:sp>
      <p:sp>
        <p:nvSpPr>
          <p:cNvPr id="19461" name="Line 10"/>
          <p:cNvSpPr>
            <a:spLocks noChangeShapeType="1"/>
          </p:cNvSpPr>
          <p:nvPr/>
        </p:nvSpPr>
        <p:spPr bwMode="auto">
          <a:xfrm>
            <a:off x="1752600" y="2932113"/>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2" name="Text Box 11"/>
          <p:cNvSpPr txBox="1">
            <a:spLocks noChangeArrowheads="1"/>
          </p:cNvSpPr>
          <p:nvPr/>
        </p:nvSpPr>
        <p:spPr bwMode="auto">
          <a:xfrm>
            <a:off x="76200" y="5386388"/>
            <a:ext cx="2549525" cy="974725"/>
          </a:xfrm>
          <a:prstGeom prst="rect">
            <a:avLst/>
          </a:prstGeom>
          <a:solidFill>
            <a:srgbClr val="0000FF"/>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chemeClr val="bg1"/>
                </a:solidFill>
              </a:rPr>
              <a:t>What are the two types of </a:t>
            </a:r>
          </a:p>
          <a:p>
            <a:pPr eaLnBrk="1" hangingPunct="1">
              <a:lnSpc>
                <a:spcPct val="90000"/>
              </a:lnSpc>
              <a:spcBef>
                <a:spcPct val="0"/>
              </a:spcBef>
              <a:buClrTx/>
              <a:buSzTx/>
              <a:buFontTx/>
              <a:buNone/>
            </a:pPr>
            <a:r>
              <a:rPr lang="en-US" altLang="en-US" sz="1600" i="1" dirty="0">
                <a:solidFill>
                  <a:schemeClr val="bg1"/>
                </a:solidFill>
              </a:rPr>
              <a:t>outflow?</a:t>
            </a:r>
          </a:p>
          <a:p>
            <a:pPr eaLnBrk="1" hangingPunct="1">
              <a:lnSpc>
                <a:spcPct val="90000"/>
              </a:lnSpc>
              <a:spcBef>
                <a:spcPct val="0"/>
              </a:spcBef>
              <a:buClrTx/>
              <a:buSzTx/>
              <a:buFontTx/>
              <a:buNone/>
            </a:pPr>
            <a:r>
              <a:rPr lang="en-US" altLang="en-US" sz="1600" i="1" dirty="0">
                <a:solidFill>
                  <a:schemeClr val="bg1"/>
                </a:solidFill>
              </a:rPr>
              <a:t>--</a:t>
            </a:r>
            <a:r>
              <a:rPr lang="en-US" altLang="en-US" sz="1600" b="1" i="1" dirty="0">
                <a:solidFill>
                  <a:schemeClr val="bg1"/>
                </a:solidFill>
              </a:rPr>
              <a:t>Trabecular meshwork</a:t>
            </a:r>
          </a:p>
          <a:p>
            <a:pPr eaLnBrk="1" hangingPunct="1">
              <a:lnSpc>
                <a:spcPct val="90000"/>
              </a:lnSpc>
              <a:spcBef>
                <a:spcPct val="0"/>
              </a:spcBef>
              <a:buClrTx/>
              <a:buSzTx/>
              <a:buFontTx/>
              <a:buNone/>
            </a:pPr>
            <a:r>
              <a:rPr lang="en-US" altLang="en-US" sz="1600" i="1" dirty="0">
                <a:solidFill>
                  <a:schemeClr val="bg1"/>
                </a:solidFill>
              </a:rPr>
              <a:t>--</a:t>
            </a:r>
            <a:r>
              <a:rPr lang="en-US" altLang="en-US" sz="1600" b="1" i="1" dirty="0" err="1">
                <a:solidFill>
                  <a:schemeClr val="bg1"/>
                </a:solidFill>
              </a:rPr>
              <a:t>Uveoscleral</a:t>
            </a:r>
            <a:endParaRPr lang="en-US" altLang="en-US" sz="1600" b="1" dirty="0">
              <a:solidFill>
                <a:schemeClr val="bg1"/>
              </a:solidFill>
            </a:endParaRPr>
          </a:p>
        </p:txBody>
      </p:sp>
      <p:sp>
        <p:nvSpPr>
          <p:cNvPr id="19463" name="Line 12"/>
          <p:cNvSpPr>
            <a:spLocks noChangeShapeType="1"/>
          </p:cNvSpPr>
          <p:nvPr/>
        </p:nvSpPr>
        <p:spPr bwMode="auto">
          <a:xfrm flipV="1">
            <a:off x="2438400" y="4989513"/>
            <a:ext cx="381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4" name="Text Box 13"/>
          <p:cNvSpPr txBox="1">
            <a:spLocks noChangeArrowheads="1"/>
          </p:cNvSpPr>
          <p:nvPr/>
        </p:nvSpPr>
        <p:spPr bwMode="auto">
          <a:xfrm>
            <a:off x="304800" y="3389313"/>
            <a:ext cx="2320925" cy="1421928"/>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rgbClr val="0000FF"/>
                </a:solidFill>
              </a:rPr>
              <a:t>Which classes of meds decrease aqueous formation?</a:t>
            </a:r>
          </a:p>
          <a:p>
            <a:pPr eaLnBrk="1" hangingPunct="1">
              <a:lnSpc>
                <a:spcPct val="90000"/>
              </a:lnSpc>
              <a:spcBef>
                <a:spcPct val="0"/>
              </a:spcBef>
              <a:buClrTx/>
              <a:buSzTx/>
              <a:buFontTx/>
              <a:buNone/>
            </a:pPr>
            <a:r>
              <a:rPr lang="en-US" altLang="en-US" sz="1600" i="1" dirty="0">
                <a:solidFill>
                  <a:srgbClr val="0000FF"/>
                </a:solidFill>
              </a:rPr>
              <a:t>--</a:t>
            </a:r>
            <a:r>
              <a:rPr lang="en-US" altLang="en-US" sz="1600" b="1" i="1" dirty="0">
                <a:solidFill>
                  <a:srgbClr val="0000FF"/>
                </a:solidFill>
                <a:latin typeface="Symbol" panose="05050102010706020507" pitchFamily="18" charset="2"/>
              </a:rPr>
              <a:t>b</a:t>
            </a:r>
            <a:r>
              <a:rPr lang="en-US" altLang="en-US" sz="1600" b="1" i="1" dirty="0">
                <a:solidFill>
                  <a:srgbClr val="0000FF"/>
                </a:solidFill>
              </a:rPr>
              <a:t> blockers</a:t>
            </a:r>
          </a:p>
          <a:p>
            <a:pPr eaLnBrk="1" hangingPunct="1">
              <a:lnSpc>
                <a:spcPct val="90000"/>
              </a:lnSpc>
              <a:spcBef>
                <a:spcPct val="0"/>
              </a:spcBef>
              <a:buClrTx/>
              <a:buSzTx/>
              <a:buFontTx/>
              <a:buNone/>
            </a:pPr>
            <a:r>
              <a:rPr lang="en-US" altLang="en-US" sz="1600" i="1" dirty="0">
                <a:solidFill>
                  <a:srgbClr val="0000FF"/>
                </a:solidFill>
              </a:rPr>
              <a:t>--</a:t>
            </a:r>
            <a:r>
              <a:rPr lang="en-US" altLang="en-US" sz="1600" b="1" i="1" dirty="0">
                <a:solidFill>
                  <a:srgbClr val="0000FF"/>
                </a:solidFill>
              </a:rPr>
              <a:t>CAIs</a:t>
            </a:r>
          </a:p>
          <a:p>
            <a:pPr eaLnBrk="1" hangingPunct="1">
              <a:lnSpc>
                <a:spcPct val="90000"/>
              </a:lnSpc>
              <a:spcBef>
                <a:spcPct val="0"/>
              </a:spcBef>
              <a:buClrTx/>
              <a:buSzTx/>
              <a:buFontTx/>
              <a:buNone/>
            </a:pPr>
            <a:r>
              <a:rPr lang="en-US" altLang="en-US" sz="1600" i="1" dirty="0">
                <a:solidFill>
                  <a:srgbClr val="0000FF"/>
                </a:solidFill>
              </a:rPr>
              <a:t>--</a:t>
            </a:r>
            <a:r>
              <a:rPr lang="en-US" altLang="en-US" sz="1600" b="1" i="1" dirty="0">
                <a:solidFill>
                  <a:srgbClr val="0000FF"/>
                </a:solidFill>
                <a:latin typeface="Symbol" panose="05050102010706020507" pitchFamily="18" charset="2"/>
              </a:rPr>
              <a:t>a</a:t>
            </a:r>
            <a:r>
              <a:rPr lang="en-US" altLang="en-US" sz="1600" b="1" i="1" dirty="0">
                <a:solidFill>
                  <a:srgbClr val="0000FF"/>
                </a:solidFill>
              </a:rPr>
              <a:t> agonists</a:t>
            </a:r>
            <a:endParaRPr lang="en-US" altLang="en-US" sz="1600" b="1" dirty="0">
              <a:solidFill>
                <a:srgbClr val="0000FF"/>
              </a:solidFill>
            </a:endParaRPr>
          </a:p>
        </p:txBody>
      </p:sp>
      <p:sp>
        <p:nvSpPr>
          <p:cNvPr id="19465" name="Line 14"/>
          <p:cNvSpPr>
            <a:spLocks noChangeShapeType="1"/>
          </p:cNvSpPr>
          <p:nvPr/>
        </p:nvSpPr>
        <p:spPr bwMode="auto">
          <a:xfrm>
            <a:off x="1905000" y="3998913"/>
            <a:ext cx="990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6" name="Rectangle 15"/>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a:solidFill>
                  <a:schemeClr val="tx2"/>
                </a:solidFill>
              </a:rPr>
              <a:t>A</a:t>
            </a:r>
          </a:p>
        </p:txBody>
      </p:sp>
      <p:sp>
        <p:nvSpPr>
          <p:cNvPr id="1946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D86F3D8-3A11-4310-B3B8-96512F469B03}" type="slidenum">
              <a:rPr lang="en-US" altLang="en-US" sz="1000"/>
              <a:pPr>
                <a:spcBef>
                  <a:spcPct val="0"/>
                </a:spcBef>
                <a:buClrTx/>
                <a:buSzTx/>
                <a:buFontTx/>
                <a:buNone/>
              </a:pPr>
              <a:t>25</a:t>
            </a:fld>
            <a:endParaRPr lang="en-US" altLang="en-US" sz="1000"/>
          </a:p>
        </p:txBody>
      </p:sp>
      <p:sp>
        <p:nvSpPr>
          <p:cNvPr id="17" name="TextBox 16">
            <a:extLst>
              <a:ext uri="{FF2B5EF4-FFF2-40B4-BE49-F238E27FC236}">
                <a16:creationId xmlns:a16="http://schemas.microsoft.com/office/drawing/2014/main" id="{4C8C0A90-760D-4B4E-8E58-B495EA0BAA85}"/>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3189902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724150" y="4103688"/>
            <a:ext cx="4235450" cy="2105025"/>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dirty="0">
                <a:solidFill>
                  <a:schemeClr val="bg1">
                    <a:lumMod val="75000"/>
                  </a:schemeClr>
                </a:solidFill>
              </a:rPr>
              <a:t>So to lower IOP, one must:</a:t>
            </a:r>
          </a:p>
          <a:p>
            <a:pPr eaLnBrk="1" hangingPunct="1">
              <a:spcBef>
                <a:spcPct val="0"/>
              </a:spcBef>
              <a:buClrTx/>
              <a:buSzTx/>
              <a:buFontTx/>
              <a:buNone/>
            </a:pPr>
            <a:r>
              <a:rPr lang="en-US" altLang="en-US" sz="1800" dirty="0">
                <a:solidFill>
                  <a:schemeClr val="bg1">
                    <a:lumMod val="75000"/>
                  </a:schemeClr>
                </a:solidFill>
              </a:rPr>
              <a:t>--decrease aqueous formation, </a:t>
            </a:r>
            <a:r>
              <a:rPr lang="en-US" altLang="en-US" sz="1800" i="1" dirty="0">
                <a:solidFill>
                  <a:schemeClr val="bg1">
                    <a:lumMod val="75000"/>
                  </a:schemeClr>
                </a:solidFill>
              </a:rPr>
              <a:t>and/or</a:t>
            </a:r>
          </a:p>
          <a:p>
            <a:pPr eaLnBrk="1" hangingPunct="1">
              <a:spcBef>
                <a:spcPct val="0"/>
              </a:spcBef>
              <a:buClrTx/>
              <a:buSzTx/>
              <a:buFontTx/>
              <a:buNone/>
            </a:pPr>
            <a:r>
              <a:rPr lang="en-US" altLang="en-US" sz="1800" dirty="0">
                <a:solidFill>
                  <a:schemeClr val="bg1">
                    <a:lumMod val="75000"/>
                  </a:schemeClr>
                </a:solidFill>
              </a:rPr>
              <a:t>--</a:t>
            </a:r>
            <a:r>
              <a:rPr lang="en-US" altLang="en-US" sz="1800" b="1" dirty="0">
                <a:solidFill>
                  <a:schemeClr val="bg1">
                    <a:lumMod val="75000"/>
                  </a:schemeClr>
                </a:solidFill>
              </a:rPr>
              <a:t>increase outflow facility</a:t>
            </a:r>
            <a:r>
              <a:rPr lang="en-US" altLang="en-US" sz="1800" dirty="0">
                <a:solidFill>
                  <a:schemeClr val="bg1">
                    <a:lumMod val="75000"/>
                  </a:schemeClr>
                </a:solidFill>
              </a:rPr>
              <a:t>, </a:t>
            </a:r>
            <a:r>
              <a:rPr lang="en-US" altLang="en-US" sz="1800" i="1" dirty="0">
                <a:solidFill>
                  <a:schemeClr val="bg1">
                    <a:lumMod val="75000"/>
                  </a:schemeClr>
                </a:solidFill>
              </a:rPr>
              <a:t>and/or</a:t>
            </a:r>
          </a:p>
          <a:p>
            <a:pPr eaLnBrk="1" hangingPunct="1">
              <a:spcBef>
                <a:spcPct val="0"/>
              </a:spcBef>
              <a:buClrTx/>
              <a:buSzTx/>
              <a:buFontTx/>
              <a:buNone/>
            </a:pPr>
            <a:r>
              <a:rPr lang="en-US" altLang="en-US" sz="1800" dirty="0">
                <a:solidFill>
                  <a:schemeClr val="bg1">
                    <a:lumMod val="75000"/>
                  </a:schemeClr>
                </a:solidFill>
              </a:rPr>
              <a:t>--decrease </a:t>
            </a:r>
            <a:r>
              <a:rPr lang="en-US" altLang="en-US" sz="1800" dirty="0" err="1">
                <a:solidFill>
                  <a:schemeClr val="bg1">
                    <a:lumMod val="75000"/>
                  </a:schemeClr>
                </a:solidFill>
              </a:rPr>
              <a:t>episcleral</a:t>
            </a:r>
            <a:r>
              <a:rPr lang="en-US" altLang="en-US" sz="1800" dirty="0">
                <a:solidFill>
                  <a:schemeClr val="bg1">
                    <a:lumMod val="75000"/>
                  </a:schemeClr>
                </a:solidFill>
              </a:rPr>
              <a:t> venous pressure</a:t>
            </a:r>
          </a:p>
          <a:p>
            <a:pPr eaLnBrk="1" hangingPunct="1">
              <a:spcBef>
                <a:spcPct val="0"/>
              </a:spcBef>
              <a:buClrTx/>
              <a:buSzTx/>
              <a:buFontTx/>
              <a:buNone/>
            </a:pPr>
            <a:endParaRPr lang="en-US" altLang="en-US" sz="1800" dirty="0">
              <a:solidFill>
                <a:schemeClr val="bg1">
                  <a:lumMod val="75000"/>
                </a:schemeClr>
              </a:solidFill>
            </a:endParaRPr>
          </a:p>
          <a:p>
            <a:pPr eaLnBrk="1" hangingPunct="1">
              <a:spcBef>
                <a:spcPct val="0"/>
              </a:spcBef>
              <a:buClrTx/>
              <a:buSzTx/>
              <a:buFontTx/>
              <a:buNone/>
            </a:pPr>
            <a:r>
              <a:rPr lang="en-US" altLang="en-US" sz="1800" dirty="0">
                <a:solidFill>
                  <a:schemeClr val="bg1">
                    <a:lumMod val="75000"/>
                  </a:schemeClr>
                </a:solidFill>
              </a:rPr>
              <a:t>…and/or </a:t>
            </a:r>
            <a:r>
              <a:rPr lang="en-US" altLang="en-US" sz="1800" b="1" dirty="0">
                <a:solidFill>
                  <a:schemeClr val="bg1">
                    <a:lumMod val="75000"/>
                  </a:schemeClr>
                </a:solidFill>
              </a:rPr>
              <a:t>dehydrate the vitreous</a:t>
            </a:r>
            <a:r>
              <a:rPr lang="en-US" altLang="en-US" sz="1800" dirty="0">
                <a:solidFill>
                  <a:schemeClr val="bg1">
                    <a:lumMod val="75000"/>
                  </a:schemeClr>
                </a:solidFill>
              </a:rPr>
              <a:t> with a</a:t>
            </a:r>
          </a:p>
          <a:p>
            <a:pPr eaLnBrk="1" hangingPunct="1">
              <a:spcBef>
                <a:spcPct val="0"/>
              </a:spcBef>
              <a:buClrTx/>
              <a:buSzTx/>
              <a:buFontTx/>
              <a:buNone/>
            </a:pPr>
            <a:r>
              <a:rPr lang="en-US" altLang="en-US" sz="1800" dirty="0">
                <a:solidFill>
                  <a:schemeClr val="bg1">
                    <a:lumMod val="75000"/>
                  </a:schemeClr>
                </a:solidFill>
              </a:rPr>
              <a:t>   </a:t>
            </a:r>
            <a:r>
              <a:rPr lang="en-US" altLang="en-US" sz="1800" b="1" dirty="0">
                <a:solidFill>
                  <a:schemeClr val="bg1">
                    <a:lumMod val="75000"/>
                  </a:schemeClr>
                </a:solidFill>
              </a:rPr>
              <a:t>hyperosmotic</a:t>
            </a:r>
            <a:r>
              <a:rPr lang="en-US" altLang="en-US" sz="1800" dirty="0">
                <a:solidFill>
                  <a:schemeClr val="bg1">
                    <a:lumMod val="75000"/>
                  </a:schemeClr>
                </a:solidFill>
              </a:rPr>
              <a:t> agent</a:t>
            </a:r>
          </a:p>
        </p:txBody>
      </p:sp>
      <p:sp>
        <p:nvSpPr>
          <p:cNvPr id="19468" name="Text Box 5"/>
          <p:cNvSpPr txBox="1">
            <a:spLocks noChangeArrowheads="1"/>
          </p:cNvSpPr>
          <p:nvPr/>
        </p:nvSpPr>
        <p:spPr bwMode="auto">
          <a:xfrm>
            <a:off x="762000" y="2643188"/>
            <a:ext cx="969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i="1">
                <a:solidFill>
                  <a:schemeClr val="bg1">
                    <a:lumMod val="75000"/>
                  </a:schemeClr>
                </a:solidFill>
              </a:rPr>
              <a:t>IOP =</a:t>
            </a:r>
          </a:p>
        </p:txBody>
      </p:sp>
      <p:sp>
        <p:nvSpPr>
          <p:cNvPr id="19469" name="Text Box 6"/>
          <p:cNvSpPr txBox="1">
            <a:spLocks noChangeArrowheads="1"/>
          </p:cNvSpPr>
          <p:nvPr/>
        </p:nvSpPr>
        <p:spPr bwMode="auto">
          <a:xfrm>
            <a:off x="1652588" y="2484438"/>
            <a:ext cx="42656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dirty="0">
                <a:solidFill>
                  <a:srgbClr val="0066FF"/>
                </a:solidFill>
              </a:rPr>
              <a:t>Aqueous </a:t>
            </a:r>
            <a:r>
              <a:rPr lang="en-US" altLang="en-US" sz="2000" b="1" dirty="0">
                <a:solidFill>
                  <a:schemeClr val="bg1">
                    <a:lumMod val="75000"/>
                  </a:schemeClr>
                </a:solidFill>
              </a:rPr>
              <a:t>Formation Rate (</a:t>
            </a:r>
            <a:r>
              <a:rPr lang="en-US" altLang="en-US" sz="2000" b="1" dirty="0">
                <a:solidFill>
                  <a:schemeClr val="bg1">
                    <a:lumMod val="75000"/>
                  </a:schemeClr>
                </a:solidFill>
                <a:latin typeface="Symbol" panose="05050102010706020507" pitchFamily="18" charset="2"/>
              </a:rPr>
              <a:t>m</a:t>
            </a:r>
            <a:r>
              <a:rPr lang="en-US" altLang="en-US" sz="2000" b="1" dirty="0">
                <a:solidFill>
                  <a:schemeClr val="bg1">
                    <a:lumMod val="75000"/>
                  </a:schemeClr>
                </a:solidFill>
              </a:rPr>
              <a:t>L/min)</a:t>
            </a:r>
          </a:p>
          <a:p>
            <a:pPr algn="ctr" eaLnBrk="1" hangingPunct="1">
              <a:lnSpc>
                <a:spcPct val="120000"/>
              </a:lnSpc>
              <a:spcBef>
                <a:spcPct val="0"/>
              </a:spcBef>
              <a:buClrTx/>
              <a:buSzTx/>
              <a:buFontTx/>
              <a:buNone/>
            </a:pPr>
            <a:r>
              <a:rPr lang="en-US" altLang="en-US" sz="2000" b="1" dirty="0">
                <a:solidFill>
                  <a:schemeClr val="bg1">
                    <a:lumMod val="75000"/>
                  </a:schemeClr>
                </a:solidFill>
              </a:rPr>
              <a:t>Outflow Facility (</a:t>
            </a:r>
            <a:r>
              <a:rPr lang="en-US" altLang="en-US" sz="2000" b="1" dirty="0">
                <a:solidFill>
                  <a:schemeClr val="bg1">
                    <a:lumMod val="75000"/>
                  </a:schemeClr>
                </a:solidFill>
                <a:latin typeface="Symbol" panose="05050102010706020507" pitchFamily="18" charset="2"/>
              </a:rPr>
              <a:t>m</a:t>
            </a:r>
            <a:r>
              <a:rPr lang="en-US" altLang="en-US" sz="2000" b="1" dirty="0">
                <a:solidFill>
                  <a:schemeClr val="bg1">
                    <a:lumMod val="75000"/>
                  </a:schemeClr>
                </a:solidFill>
              </a:rPr>
              <a:t>L/min/mmHg)</a:t>
            </a:r>
          </a:p>
        </p:txBody>
      </p:sp>
      <p:sp>
        <p:nvSpPr>
          <p:cNvPr id="19470" name="Text Box 7"/>
          <p:cNvSpPr txBox="1">
            <a:spLocks noChangeArrowheads="1"/>
          </p:cNvSpPr>
          <p:nvPr/>
        </p:nvSpPr>
        <p:spPr bwMode="auto">
          <a:xfrm>
            <a:off x="5802313" y="2643188"/>
            <a:ext cx="36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accent1"/>
                </a:solidFill>
              </a:rPr>
              <a:t>+</a:t>
            </a:r>
            <a:endParaRPr lang="en-US" altLang="en-US" sz="2000">
              <a:solidFill>
                <a:schemeClr val="accent1"/>
              </a:solidFill>
            </a:endParaRPr>
          </a:p>
        </p:txBody>
      </p:sp>
      <p:sp>
        <p:nvSpPr>
          <p:cNvPr id="19471" name="Text Box 8"/>
          <p:cNvSpPr txBox="1">
            <a:spLocks noChangeArrowheads="1"/>
          </p:cNvSpPr>
          <p:nvPr/>
        </p:nvSpPr>
        <p:spPr bwMode="auto">
          <a:xfrm>
            <a:off x="6032500" y="2544763"/>
            <a:ext cx="23717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dirty="0">
                <a:solidFill>
                  <a:schemeClr val="bg1">
                    <a:lumMod val="75000"/>
                  </a:schemeClr>
                </a:solidFill>
              </a:rPr>
              <a:t>Episcleral Venous</a:t>
            </a:r>
          </a:p>
          <a:p>
            <a:pPr algn="ctr" eaLnBrk="1" hangingPunct="1">
              <a:lnSpc>
                <a:spcPct val="90000"/>
              </a:lnSpc>
              <a:spcBef>
                <a:spcPct val="0"/>
              </a:spcBef>
              <a:buClrTx/>
              <a:buSzTx/>
              <a:buFontTx/>
              <a:buNone/>
            </a:pPr>
            <a:r>
              <a:rPr lang="en-US" altLang="en-US" sz="2000" b="1" dirty="0">
                <a:solidFill>
                  <a:schemeClr val="bg1">
                    <a:lumMod val="75000"/>
                  </a:schemeClr>
                </a:solidFill>
              </a:rPr>
              <a:t>Pressure (mmHg)</a:t>
            </a:r>
          </a:p>
        </p:txBody>
      </p:sp>
      <p:sp>
        <p:nvSpPr>
          <p:cNvPr id="19460" name="Text Box 9"/>
          <p:cNvSpPr txBox="1">
            <a:spLocks noChangeArrowheads="1"/>
          </p:cNvSpPr>
          <p:nvPr/>
        </p:nvSpPr>
        <p:spPr bwMode="auto">
          <a:xfrm>
            <a:off x="364333" y="1143000"/>
            <a:ext cx="8456609" cy="83099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a:solidFill>
                  <a:schemeClr val="bg1">
                    <a:lumMod val="75000"/>
                  </a:schemeClr>
                </a:solidFill>
              </a:rPr>
              <a:t>Fill in the IOP equation below. What is its eponymous name?</a:t>
            </a:r>
          </a:p>
          <a:p>
            <a:pPr algn="ctr" eaLnBrk="1" hangingPunct="1">
              <a:spcBef>
                <a:spcPct val="0"/>
              </a:spcBef>
              <a:buClrTx/>
              <a:buSzTx/>
              <a:buFontTx/>
              <a:buNone/>
            </a:pPr>
            <a:r>
              <a:rPr lang="en-US" altLang="en-US" sz="2400">
                <a:solidFill>
                  <a:schemeClr val="bg1">
                    <a:lumMod val="75000"/>
                  </a:schemeClr>
                </a:solidFill>
              </a:rPr>
              <a:t>The </a:t>
            </a:r>
            <a:r>
              <a:rPr lang="en-US" altLang="en-US" sz="2400" b="1">
                <a:solidFill>
                  <a:schemeClr val="bg1">
                    <a:lumMod val="75000"/>
                  </a:schemeClr>
                </a:solidFill>
              </a:rPr>
              <a:t>Goldmann equation</a:t>
            </a:r>
          </a:p>
        </p:txBody>
      </p:sp>
      <p:sp>
        <p:nvSpPr>
          <p:cNvPr id="19461" name="Line 10"/>
          <p:cNvSpPr>
            <a:spLocks noChangeShapeType="1"/>
          </p:cNvSpPr>
          <p:nvPr/>
        </p:nvSpPr>
        <p:spPr bwMode="auto">
          <a:xfrm>
            <a:off x="1752600" y="2932113"/>
            <a:ext cx="4038600" cy="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9462" name="Text Box 11"/>
          <p:cNvSpPr txBox="1">
            <a:spLocks noChangeArrowheads="1"/>
          </p:cNvSpPr>
          <p:nvPr/>
        </p:nvSpPr>
        <p:spPr bwMode="auto">
          <a:xfrm>
            <a:off x="76200" y="5386388"/>
            <a:ext cx="2549525" cy="974725"/>
          </a:xfrm>
          <a:prstGeom prst="rect">
            <a:avLst/>
          </a:prstGeom>
          <a:solidFill>
            <a:srgbClr val="0000FF"/>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chemeClr val="tx1">
                    <a:lumMod val="50000"/>
                    <a:lumOff val="50000"/>
                  </a:schemeClr>
                </a:solidFill>
              </a:rPr>
              <a:t>What are the two types of </a:t>
            </a:r>
          </a:p>
          <a:p>
            <a:pPr eaLnBrk="1" hangingPunct="1">
              <a:lnSpc>
                <a:spcPct val="90000"/>
              </a:lnSpc>
              <a:spcBef>
                <a:spcPct val="0"/>
              </a:spcBef>
              <a:buClrTx/>
              <a:buSzTx/>
              <a:buFontTx/>
              <a:buNone/>
            </a:pPr>
            <a:r>
              <a:rPr lang="en-US" altLang="en-US" sz="1600" i="1" dirty="0">
                <a:solidFill>
                  <a:schemeClr val="tx1">
                    <a:lumMod val="50000"/>
                    <a:lumOff val="50000"/>
                  </a:schemeClr>
                </a:solidFill>
              </a:rPr>
              <a:t>outflow?</a:t>
            </a:r>
          </a:p>
          <a:p>
            <a:pPr eaLnBrk="1" hangingPunct="1">
              <a:lnSpc>
                <a:spcPct val="90000"/>
              </a:lnSpc>
              <a:spcBef>
                <a:spcPct val="0"/>
              </a:spcBef>
              <a:buClrTx/>
              <a:buSzTx/>
              <a:buFontTx/>
              <a:buNone/>
            </a:pPr>
            <a:r>
              <a:rPr lang="en-US" altLang="en-US" sz="1600" i="1" dirty="0">
                <a:solidFill>
                  <a:schemeClr val="tx1">
                    <a:lumMod val="50000"/>
                    <a:lumOff val="50000"/>
                  </a:schemeClr>
                </a:solidFill>
              </a:rPr>
              <a:t>--</a:t>
            </a:r>
            <a:r>
              <a:rPr lang="en-US" altLang="en-US" sz="1600" b="1" i="1" dirty="0">
                <a:solidFill>
                  <a:schemeClr val="tx1">
                    <a:lumMod val="50000"/>
                    <a:lumOff val="50000"/>
                  </a:schemeClr>
                </a:solidFill>
              </a:rPr>
              <a:t>Trabecular meshwork</a:t>
            </a:r>
          </a:p>
          <a:p>
            <a:pPr eaLnBrk="1" hangingPunct="1">
              <a:lnSpc>
                <a:spcPct val="90000"/>
              </a:lnSpc>
              <a:spcBef>
                <a:spcPct val="0"/>
              </a:spcBef>
              <a:buClrTx/>
              <a:buSzTx/>
              <a:buFontTx/>
              <a:buNone/>
            </a:pPr>
            <a:r>
              <a:rPr lang="en-US" altLang="en-US" sz="1600" i="1" dirty="0">
                <a:solidFill>
                  <a:schemeClr val="tx1">
                    <a:lumMod val="50000"/>
                    <a:lumOff val="50000"/>
                  </a:schemeClr>
                </a:solidFill>
              </a:rPr>
              <a:t>--</a:t>
            </a:r>
            <a:r>
              <a:rPr lang="en-US" altLang="en-US" sz="1600" b="1" i="1" dirty="0" err="1">
                <a:solidFill>
                  <a:schemeClr val="tx1">
                    <a:lumMod val="50000"/>
                    <a:lumOff val="50000"/>
                  </a:schemeClr>
                </a:solidFill>
              </a:rPr>
              <a:t>Uveoscleral</a:t>
            </a:r>
            <a:endParaRPr lang="en-US" altLang="en-US" sz="1600" b="1" dirty="0">
              <a:solidFill>
                <a:schemeClr val="tx1">
                  <a:lumMod val="50000"/>
                  <a:lumOff val="50000"/>
                </a:schemeClr>
              </a:solidFill>
            </a:endParaRPr>
          </a:p>
        </p:txBody>
      </p:sp>
      <p:sp>
        <p:nvSpPr>
          <p:cNvPr id="19463" name="Line 12"/>
          <p:cNvSpPr>
            <a:spLocks noChangeShapeType="1"/>
          </p:cNvSpPr>
          <p:nvPr/>
        </p:nvSpPr>
        <p:spPr bwMode="auto">
          <a:xfrm flipV="1">
            <a:off x="2438400" y="4989513"/>
            <a:ext cx="381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9464" name="Text Box 13"/>
          <p:cNvSpPr txBox="1">
            <a:spLocks noChangeArrowheads="1"/>
          </p:cNvSpPr>
          <p:nvPr/>
        </p:nvSpPr>
        <p:spPr bwMode="auto">
          <a:xfrm>
            <a:off x="304800" y="3389313"/>
            <a:ext cx="2320925" cy="1421928"/>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chemeClr val="bg1">
                    <a:lumMod val="75000"/>
                  </a:schemeClr>
                </a:solidFill>
              </a:rPr>
              <a:t>Which classes of meds decrease aqueous formation?</a:t>
            </a:r>
          </a:p>
          <a:p>
            <a:pPr eaLnBrk="1" hangingPunct="1">
              <a:lnSpc>
                <a:spcPct val="90000"/>
              </a:lnSpc>
              <a:spcBef>
                <a:spcPct val="0"/>
              </a:spcBef>
              <a:buClrTx/>
              <a:buSzTx/>
              <a:buFontTx/>
              <a:buNone/>
            </a:pPr>
            <a:r>
              <a:rPr lang="en-US" altLang="en-US" sz="1600" i="1" dirty="0">
                <a:solidFill>
                  <a:schemeClr val="bg1">
                    <a:lumMod val="75000"/>
                  </a:schemeClr>
                </a:solidFill>
              </a:rPr>
              <a:t>--</a:t>
            </a:r>
            <a:r>
              <a:rPr lang="en-US" altLang="en-US" sz="1600" b="1" i="1" dirty="0">
                <a:solidFill>
                  <a:schemeClr val="bg1">
                    <a:lumMod val="75000"/>
                  </a:schemeClr>
                </a:solidFill>
                <a:latin typeface="Symbol" panose="05050102010706020507" pitchFamily="18" charset="2"/>
              </a:rPr>
              <a:t>b</a:t>
            </a:r>
            <a:r>
              <a:rPr lang="en-US" altLang="en-US" sz="1600" b="1" i="1" dirty="0">
                <a:solidFill>
                  <a:schemeClr val="bg1">
                    <a:lumMod val="75000"/>
                  </a:schemeClr>
                </a:solidFill>
              </a:rPr>
              <a:t> blockers</a:t>
            </a:r>
          </a:p>
          <a:p>
            <a:pPr eaLnBrk="1" hangingPunct="1">
              <a:lnSpc>
                <a:spcPct val="90000"/>
              </a:lnSpc>
              <a:spcBef>
                <a:spcPct val="0"/>
              </a:spcBef>
              <a:buClrTx/>
              <a:buSzTx/>
              <a:buFontTx/>
              <a:buNone/>
            </a:pPr>
            <a:r>
              <a:rPr lang="en-US" altLang="en-US" sz="1600" i="1" dirty="0">
                <a:solidFill>
                  <a:schemeClr val="bg1">
                    <a:lumMod val="75000"/>
                  </a:schemeClr>
                </a:solidFill>
              </a:rPr>
              <a:t>--</a:t>
            </a:r>
            <a:r>
              <a:rPr lang="en-US" altLang="en-US" sz="1600" b="1" i="1" dirty="0">
                <a:solidFill>
                  <a:schemeClr val="bg1">
                    <a:lumMod val="75000"/>
                  </a:schemeClr>
                </a:solidFill>
              </a:rPr>
              <a:t>CAIs</a:t>
            </a:r>
          </a:p>
          <a:p>
            <a:pPr eaLnBrk="1" hangingPunct="1">
              <a:lnSpc>
                <a:spcPct val="90000"/>
              </a:lnSpc>
              <a:spcBef>
                <a:spcPct val="0"/>
              </a:spcBef>
              <a:buClrTx/>
              <a:buSzTx/>
              <a:buFontTx/>
              <a:buNone/>
            </a:pPr>
            <a:r>
              <a:rPr lang="en-US" altLang="en-US" sz="1600" i="1" dirty="0">
                <a:solidFill>
                  <a:schemeClr val="bg1">
                    <a:lumMod val="75000"/>
                  </a:schemeClr>
                </a:solidFill>
              </a:rPr>
              <a:t>--</a:t>
            </a:r>
            <a:r>
              <a:rPr lang="en-US" altLang="en-US" sz="1600" b="1" i="1" dirty="0">
                <a:solidFill>
                  <a:schemeClr val="bg1">
                    <a:lumMod val="75000"/>
                  </a:schemeClr>
                </a:solidFill>
                <a:latin typeface="Symbol" panose="05050102010706020507" pitchFamily="18" charset="2"/>
              </a:rPr>
              <a:t>a</a:t>
            </a:r>
            <a:r>
              <a:rPr lang="en-US" altLang="en-US" sz="1600" b="1" i="1" dirty="0">
                <a:solidFill>
                  <a:schemeClr val="bg1">
                    <a:lumMod val="75000"/>
                  </a:schemeClr>
                </a:solidFill>
              </a:rPr>
              <a:t> agonists</a:t>
            </a:r>
            <a:endParaRPr lang="en-US" altLang="en-US" sz="1600" b="1" dirty="0">
              <a:solidFill>
                <a:schemeClr val="bg1">
                  <a:lumMod val="75000"/>
                </a:schemeClr>
              </a:solidFill>
            </a:endParaRPr>
          </a:p>
        </p:txBody>
      </p:sp>
      <p:sp>
        <p:nvSpPr>
          <p:cNvPr id="19465" name="Line 14"/>
          <p:cNvSpPr>
            <a:spLocks noChangeShapeType="1"/>
          </p:cNvSpPr>
          <p:nvPr/>
        </p:nvSpPr>
        <p:spPr bwMode="auto">
          <a:xfrm>
            <a:off x="1905000" y="3998913"/>
            <a:ext cx="990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946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D86F3D8-3A11-4310-B3B8-96512F469B03}" type="slidenum">
              <a:rPr lang="en-US" altLang="en-US" sz="1000"/>
              <a:pPr>
                <a:spcBef>
                  <a:spcPct val="0"/>
                </a:spcBef>
                <a:buClrTx/>
                <a:buSzTx/>
                <a:buFontTx/>
                <a:buNone/>
              </a:pPr>
              <a:t>26</a:t>
            </a:fld>
            <a:endParaRPr lang="en-US" altLang="en-US" sz="1000"/>
          </a:p>
        </p:txBody>
      </p:sp>
      <p:sp>
        <p:nvSpPr>
          <p:cNvPr id="17" name="TextBox 16">
            <a:extLst>
              <a:ext uri="{FF2B5EF4-FFF2-40B4-BE49-F238E27FC236}">
                <a16:creationId xmlns:a16="http://schemas.microsoft.com/office/drawing/2014/main" id="{4C8C0A90-760D-4B4E-8E58-B495EA0BAA85}"/>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
        <p:nvSpPr>
          <p:cNvPr id="18" name="Oval 17">
            <a:extLst>
              <a:ext uri="{FF2B5EF4-FFF2-40B4-BE49-F238E27FC236}">
                <a16:creationId xmlns:a16="http://schemas.microsoft.com/office/drawing/2014/main" id="{DC17B698-A419-41B9-A4BB-110D58BFA354}"/>
              </a:ext>
            </a:extLst>
          </p:cNvPr>
          <p:cNvSpPr/>
          <p:nvPr/>
        </p:nvSpPr>
        <p:spPr>
          <a:xfrm>
            <a:off x="1538289" y="2384058"/>
            <a:ext cx="1416050" cy="69093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85F6F26-AA0B-4057-A9E5-6FA5FFA6CDF5}"/>
              </a:ext>
            </a:extLst>
          </p:cNvPr>
          <p:cNvSpPr txBox="1"/>
          <p:nvPr/>
        </p:nvSpPr>
        <p:spPr>
          <a:xfrm>
            <a:off x="1280111" y="3265488"/>
            <a:ext cx="7295954" cy="830997"/>
          </a:xfrm>
          <a:prstGeom prst="rect">
            <a:avLst/>
          </a:prstGeom>
          <a:solidFill>
            <a:schemeClr val="bg1"/>
          </a:solidFill>
        </p:spPr>
        <p:txBody>
          <a:bodyPr wrap="square" rtlCol="0">
            <a:spAutoFit/>
          </a:bodyPr>
          <a:lstStyle/>
          <a:p>
            <a:r>
              <a:rPr lang="en-US" sz="2400" i="1" dirty="0">
                <a:effectLst>
                  <a:outerShdw blurRad="38100" dist="38100" dir="2700000" algn="tl">
                    <a:srgbClr val="000000">
                      <a:alpha val="43137"/>
                    </a:srgbClr>
                  </a:outerShdw>
                </a:effectLst>
              </a:rPr>
              <a:t>Obviously, aqueous-humor dynamics play a central role in glaucoma. Let’s delve into its production…</a:t>
            </a:r>
          </a:p>
        </p:txBody>
      </p:sp>
      <p:sp>
        <p:nvSpPr>
          <p:cNvPr id="20" name="Star: 5 Points 19">
            <a:extLst>
              <a:ext uri="{FF2B5EF4-FFF2-40B4-BE49-F238E27FC236}">
                <a16:creationId xmlns:a16="http://schemas.microsoft.com/office/drawing/2014/main" id="{641F5D03-45A3-4839-8F74-9CC8F9CADD6D}"/>
              </a:ext>
            </a:extLst>
          </p:cNvPr>
          <p:cNvSpPr/>
          <p:nvPr/>
        </p:nvSpPr>
        <p:spPr>
          <a:xfrm>
            <a:off x="2819400" y="2464916"/>
            <a:ext cx="533400" cy="400110"/>
          </a:xfrm>
          <a:prstGeom prst="star5">
            <a:avLst/>
          </a:prstGeom>
          <a:solidFill>
            <a:srgbClr val="0000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21" name="Star: 5 Points 20">
            <a:extLst>
              <a:ext uri="{FF2B5EF4-FFF2-40B4-BE49-F238E27FC236}">
                <a16:creationId xmlns:a16="http://schemas.microsoft.com/office/drawing/2014/main" id="{62D62830-5CB2-4973-BB20-12BCD71CD672}"/>
              </a:ext>
            </a:extLst>
          </p:cNvPr>
          <p:cNvSpPr/>
          <p:nvPr/>
        </p:nvSpPr>
        <p:spPr>
          <a:xfrm>
            <a:off x="1119188" y="2464916"/>
            <a:ext cx="533400" cy="400110"/>
          </a:xfrm>
          <a:prstGeom prst="star5">
            <a:avLst/>
          </a:prstGeom>
          <a:solidFill>
            <a:srgbClr val="0000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Tree>
    <p:extLst>
      <p:ext uri="{BB962C8B-B14F-4D97-AF65-F5344CB8AC3E}">
        <p14:creationId xmlns:p14="http://schemas.microsoft.com/office/powerpoint/2010/main" val="1252894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1" name="Group 3"/>
          <p:cNvGrpSpPr>
            <a:grpSpLocks/>
          </p:cNvGrpSpPr>
          <p:nvPr/>
        </p:nvGrpSpPr>
        <p:grpSpPr bwMode="auto">
          <a:xfrm>
            <a:off x="762000" y="2484437"/>
            <a:ext cx="7642225" cy="822325"/>
            <a:chOff x="528" y="726"/>
            <a:chExt cx="4814" cy="518"/>
          </a:xfrm>
        </p:grpSpPr>
        <p:sp>
          <p:nvSpPr>
            <p:cNvPr id="73739" name="Text Box 4"/>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i="1" dirty="0">
                  <a:solidFill>
                    <a:schemeClr val="bg1">
                      <a:lumMod val="75000"/>
                    </a:schemeClr>
                  </a:solidFill>
                </a:rPr>
                <a:t>IOP =</a:t>
              </a:r>
            </a:p>
          </p:txBody>
        </p:sp>
        <p:sp>
          <p:nvSpPr>
            <p:cNvPr id="73740" name="Text Box 5"/>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20000"/>
                </a:lnSpc>
              </a:pPr>
              <a:r>
                <a:rPr lang="en-US" sz="2000" b="1" dirty="0">
                  <a:solidFill>
                    <a:srgbClr val="0066FF"/>
                  </a:solidFill>
                </a:rPr>
                <a:t>Aqueous Formation Rate (</a:t>
              </a:r>
              <a:r>
                <a:rPr lang="en-US" sz="2000" b="1" dirty="0">
                  <a:solidFill>
                    <a:srgbClr val="0066FF"/>
                  </a:solidFill>
                  <a:latin typeface="Symbol" pitchFamily="18" charset="2"/>
                </a:rPr>
                <a:t>m</a:t>
              </a:r>
              <a:r>
                <a:rPr lang="en-US" sz="2000" b="1" dirty="0">
                  <a:solidFill>
                    <a:srgbClr val="0066FF"/>
                  </a:solidFill>
                </a:rPr>
                <a:t>L/min)</a:t>
              </a:r>
            </a:p>
            <a:p>
              <a:pPr algn="ctr" eaLnBrk="1" hangingPunct="1">
                <a:lnSpc>
                  <a:spcPct val="120000"/>
                </a:lnSpc>
              </a:pPr>
              <a:r>
                <a:rPr lang="en-US" sz="2000" b="1" dirty="0">
                  <a:solidFill>
                    <a:schemeClr val="bg1">
                      <a:lumMod val="75000"/>
                    </a:schemeClr>
                  </a:solidFill>
                </a:rPr>
                <a:t>Outflow Facility (</a:t>
              </a:r>
              <a:r>
                <a:rPr lang="en-US" sz="2000" b="1" dirty="0">
                  <a:solidFill>
                    <a:schemeClr val="bg1">
                      <a:lumMod val="75000"/>
                    </a:schemeClr>
                  </a:solidFill>
                  <a:latin typeface="Symbol" pitchFamily="18" charset="2"/>
                </a:rPr>
                <a:t>m</a:t>
              </a:r>
              <a:r>
                <a:rPr lang="en-US" sz="2000" b="1" dirty="0">
                  <a:solidFill>
                    <a:schemeClr val="bg1">
                      <a:lumMod val="75000"/>
                    </a:schemeClr>
                  </a:solidFill>
                </a:rPr>
                <a:t>L/min/mmHg)</a:t>
              </a:r>
            </a:p>
          </p:txBody>
        </p:sp>
        <p:sp>
          <p:nvSpPr>
            <p:cNvPr id="73741" name="Text Box 6"/>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solidFill>
                    <a:schemeClr val="bg1">
                      <a:lumMod val="75000"/>
                    </a:schemeClr>
                  </a:solidFill>
                </a:rPr>
                <a:t>+</a:t>
              </a:r>
              <a:endParaRPr lang="en-US" sz="2000" dirty="0">
                <a:solidFill>
                  <a:schemeClr val="bg1">
                    <a:lumMod val="75000"/>
                  </a:schemeClr>
                </a:solidFill>
              </a:endParaRPr>
            </a:p>
          </p:txBody>
        </p:sp>
        <p:sp>
          <p:nvSpPr>
            <p:cNvPr id="73742" name="Text Box 7"/>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000" b="1" dirty="0" err="1">
                  <a:solidFill>
                    <a:schemeClr val="bg1">
                      <a:lumMod val="75000"/>
                    </a:schemeClr>
                  </a:solidFill>
                </a:rPr>
                <a:t>Episcleral</a:t>
              </a:r>
              <a:r>
                <a:rPr lang="en-US" sz="2000" b="1" dirty="0">
                  <a:solidFill>
                    <a:schemeClr val="bg1">
                      <a:lumMod val="75000"/>
                    </a:schemeClr>
                  </a:solidFill>
                </a:rPr>
                <a:t> Venous</a:t>
              </a:r>
            </a:p>
            <a:p>
              <a:pPr algn="ctr" eaLnBrk="1" hangingPunct="1">
                <a:lnSpc>
                  <a:spcPct val="90000"/>
                </a:lnSpc>
              </a:pPr>
              <a:r>
                <a:rPr lang="en-US" sz="2000" b="1" dirty="0">
                  <a:solidFill>
                    <a:schemeClr val="bg1">
                      <a:lumMod val="75000"/>
                    </a:schemeClr>
                  </a:solidFill>
                </a:rPr>
                <a:t>Pressure (mmHg)</a:t>
              </a:r>
            </a:p>
          </p:txBody>
        </p:sp>
      </p:grpSp>
      <p:sp>
        <p:nvSpPr>
          <p:cNvPr id="73732" name="Text Box 8"/>
          <p:cNvSpPr txBox="1">
            <a:spLocks noChangeArrowheads="1"/>
          </p:cNvSpPr>
          <p:nvPr/>
        </p:nvSpPr>
        <p:spPr bwMode="auto">
          <a:xfrm>
            <a:off x="364333" y="1143000"/>
            <a:ext cx="8456609" cy="83099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i="1" dirty="0"/>
              <a:t>Fill in the IOP equation below. </a:t>
            </a:r>
            <a:r>
              <a:rPr lang="en-US" sz="2400" i="1" dirty="0">
                <a:solidFill>
                  <a:srgbClr val="0000FF"/>
                </a:solidFill>
              </a:rPr>
              <a:t>What is its eponymous name?</a:t>
            </a:r>
          </a:p>
          <a:p>
            <a:pPr algn="ctr" eaLnBrk="1" hangingPunct="1"/>
            <a:r>
              <a:rPr lang="en-US" sz="2400" dirty="0">
                <a:solidFill>
                  <a:srgbClr val="0000FF"/>
                </a:solidFill>
              </a:rPr>
              <a:t>The </a:t>
            </a:r>
            <a:r>
              <a:rPr lang="en-US" sz="2400" b="1" dirty="0" err="1">
                <a:solidFill>
                  <a:srgbClr val="0000FF"/>
                </a:solidFill>
              </a:rPr>
              <a:t>Goldmann</a:t>
            </a:r>
            <a:r>
              <a:rPr lang="en-US" sz="2400" b="1" dirty="0">
                <a:solidFill>
                  <a:srgbClr val="0000FF"/>
                </a:solidFill>
              </a:rPr>
              <a:t> equation</a:t>
            </a:r>
          </a:p>
        </p:txBody>
      </p:sp>
      <p:sp>
        <p:nvSpPr>
          <p:cNvPr id="73733" name="Line 9"/>
          <p:cNvSpPr>
            <a:spLocks noChangeShapeType="1"/>
          </p:cNvSpPr>
          <p:nvPr/>
        </p:nvSpPr>
        <p:spPr bwMode="auto">
          <a:xfrm>
            <a:off x="1752600" y="2932112"/>
            <a:ext cx="4038600" cy="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p:cNvSpPr txBox="1"/>
          <p:nvPr/>
        </p:nvSpPr>
        <p:spPr>
          <a:xfrm>
            <a:off x="457200" y="3541712"/>
            <a:ext cx="3724096" cy="338554"/>
          </a:xfrm>
          <a:prstGeom prst="rect">
            <a:avLst/>
          </a:prstGeom>
          <a:noFill/>
        </p:spPr>
        <p:txBody>
          <a:bodyPr wrap="none" rtlCol="0">
            <a:spAutoFit/>
          </a:bodyPr>
          <a:lstStyle/>
          <a:p>
            <a:r>
              <a:rPr lang="en-US" sz="1600" i="1" dirty="0">
                <a:solidFill>
                  <a:srgbClr val="0000FF"/>
                </a:solidFill>
              </a:rPr>
              <a:t>What is the rate of aqueous formation?</a:t>
            </a:r>
            <a:endParaRPr lang="en-US" sz="1600" dirty="0">
              <a:solidFill>
                <a:srgbClr val="0000FF"/>
              </a:solidFill>
            </a:endParaRPr>
          </a:p>
        </p:txBody>
      </p:sp>
      <p:sp>
        <p:nvSpPr>
          <p:cNvPr id="12" name="Oval 11"/>
          <p:cNvSpPr/>
          <p:nvPr/>
        </p:nvSpPr>
        <p:spPr>
          <a:xfrm>
            <a:off x="1631950" y="2246312"/>
            <a:ext cx="4400551" cy="9398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5">
            <a:extLst>
              <a:ext uri="{FF2B5EF4-FFF2-40B4-BE49-F238E27FC236}">
                <a16:creationId xmlns:a16="http://schemas.microsoft.com/office/drawing/2014/main" id="{D72201C1-CB47-4151-A222-9E6C3CC62EE7}"/>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Q</a:t>
            </a:r>
          </a:p>
        </p:txBody>
      </p:sp>
      <p:sp>
        <p:nvSpPr>
          <p:cNvPr id="15" name="TextBox 14">
            <a:extLst>
              <a:ext uri="{FF2B5EF4-FFF2-40B4-BE49-F238E27FC236}">
                <a16:creationId xmlns:a16="http://schemas.microsoft.com/office/drawing/2014/main" id="{63E13DD0-BE60-4DEF-A9D2-3899DCB95710}"/>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4009131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1" name="Group 3"/>
          <p:cNvGrpSpPr>
            <a:grpSpLocks/>
          </p:cNvGrpSpPr>
          <p:nvPr/>
        </p:nvGrpSpPr>
        <p:grpSpPr bwMode="auto">
          <a:xfrm>
            <a:off x="762000" y="2484437"/>
            <a:ext cx="7642225" cy="822325"/>
            <a:chOff x="528" y="726"/>
            <a:chExt cx="4814" cy="518"/>
          </a:xfrm>
        </p:grpSpPr>
        <p:sp>
          <p:nvSpPr>
            <p:cNvPr id="73739" name="Text Box 4"/>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i="1" dirty="0">
                  <a:solidFill>
                    <a:schemeClr val="bg1">
                      <a:lumMod val="75000"/>
                    </a:schemeClr>
                  </a:solidFill>
                </a:rPr>
                <a:t>IOP =</a:t>
              </a:r>
            </a:p>
          </p:txBody>
        </p:sp>
        <p:sp>
          <p:nvSpPr>
            <p:cNvPr id="73740" name="Text Box 5"/>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20000"/>
                </a:lnSpc>
              </a:pPr>
              <a:r>
                <a:rPr lang="en-US" sz="2000" b="1" dirty="0">
                  <a:solidFill>
                    <a:srgbClr val="0066FF"/>
                  </a:solidFill>
                </a:rPr>
                <a:t>Aqueous Formation Rate (</a:t>
              </a:r>
              <a:r>
                <a:rPr lang="en-US" sz="2000" b="1" dirty="0">
                  <a:solidFill>
                    <a:srgbClr val="0066FF"/>
                  </a:solidFill>
                  <a:latin typeface="Symbol" pitchFamily="18" charset="2"/>
                </a:rPr>
                <a:t>m</a:t>
              </a:r>
              <a:r>
                <a:rPr lang="en-US" sz="2000" b="1" dirty="0">
                  <a:solidFill>
                    <a:srgbClr val="0066FF"/>
                  </a:solidFill>
                </a:rPr>
                <a:t>L/min)</a:t>
              </a:r>
            </a:p>
            <a:p>
              <a:pPr algn="ctr" eaLnBrk="1" hangingPunct="1">
                <a:lnSpc>
                  <a:spcPct val="120000"/>
                </a:lnSpc>
              </a:pPr>
              <a:r>
                <a:rPr lang="en-US" sz="2000" b="1" dirty="0">
                  <a:solidFill>
                    <a:schemeClr val="bg1">
                      <a:lumMod val="75000"/>
                    </a:schemeClr>
                  </a:solidFill>
                </a:rPr>
                <a:t>Outflow Facility (</a:t>
              </a:r>
              <a:r>
                <a:rPr lang="en-US" sz="2000" b="1" dirty="0">
                  <a:solidFill>
                    <a:schemeClr val="bg1">
                      <a:lumMod val="75000"/>
                    </a:schemeClr>
                  </a:solidFill>
                  <a:latin typeface="Symbol" pitchFamily="18" charset="2"/>
                </a:rPr>
                <a:t>m</a:t>
              </a:r>
              <a:r>
                <a:rPr lang="en-US" sz="2000" b="1" dirty="0">
                  <a:solidFill>
                    <a:schemeClr val="bg1">
                      <a:lumMod val="75000"/>
                    </a:schemeClr>
                  </a:solidFill>
                </a:rPr>
                <a:t>L/min/mmHg)</a:t>
              </a:r>
            </a:p>
          </p:txBody>
        </p:sp>
        <p:sp>
          <p:nvSpPr>
            <p:cNvPr id="73741" name="Text Box 6"/>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solidFill>
                    <a:schemeClr val="bg1">
                      <a:lumMod val="75000"/>
                    </a:schemeClr>
                  </a:solidFill>
                </a:rPr>
                <a:t>+</a:t>
              </a:r>
              <a:endParaRPr lang="en-US" sz="2000" dirty="0">
                <a:solidFill>
                  <a:schemeClr val="bg1">
                    <a:lumMod val="75000"/>
                  </a:schemeClr>
                </a:solidFill>
              </a:endParaRPr>
            </a:p>
          </p:txBody>
        </p:sp>
        <p:sp>
          <p:nvSpPr>
            <p:cNvPr id="73742" name="Text Box 7"/>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000" b="1" dirty="0" err="1">
                  <a:solidFill>
                    <a:schemeClr val="bg1">
                      <a:lumMod val="75000"/>
                    </a:schemeClr>
                  </a:solidFill>
                </a:rPr>
                <a:t>Episcleral</a:t>
              </a:r>
              <a:r>
                <a:rPr lang="en-US" sz="2000" b="1" dirty="0">
                  <a:solidFill>
                    <a:schemeClr val="bg1">
                      <a:lumMod val="75000"/>
                    </a:schemeClr>
                  </a:solidFill>
                </a:rPr>
                <a:t> Venous</a:t>
              </a:r>
            </a:p>
            <a:p>
              <a:pPr algn="ctr" eaLnBrk="1" hangingPunct="1">
                <a:lnSpc>
                  <a:spcPct val="90000"/>
                </a:lnSpc>
              </a:pPr>
              <a:r>
                <a:rPr lang="en-US" sz="2000" b="1" dirty="0">
                  <a:solidFill>
                    <a:schemeClr val="bg1">
                      <a:lumMod val="75000"/>
                    </a:schemeClr>
                  </a:solidFill>
                </a:rPr>
                <a:t>Pressure (mmHg)</a:t>
              </a:r>
            </a:p>
          </p:txBody>
        </p:sp>
      </p:grpSp>
      <p:sp>
        <p:nvSpPr>
          <p:cNvPr id="73732" name="Text Box 8"/>
          <p:cNvSpPr txBox="1">
            <a:spLocks noChangeArrowheads="1"/>
          </p:cNvSpPr>
          <p:nvPr/>
        </p:nvSpPr>
        <p:spPr bwMode="auto">
          <a:xfrm>
            <a:off x="364333" y="1143000"/>
            <a:ext cx="8456609" cy="83099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i="1" dirty="0"/>
              <a:t>Fill in the IOP equation below. </a:t>
            </a:r>
            <a:r>
              <a:rPr lang="en-US" sz="2400" i="1" dirty="0">
                <a:solidFill>
                  <a:srgbClr val="0000FF"/>
                </a:solidFill>
              </a:rPr>
              <a:t>What is its eponymous name?</a:t>
            </a:r>
          </a:p>
          <a:p>
            <a:pPr algn="ctr" eaLnBrk="1" hangingPunct="1"/>
            <a:r>
              <a:rPr lang="en-US" sz="2400" dirty="0">
                <a:solidFill>
                  <a:srgbClr val="0000FF"/>
                </a:solidFill>
              </a:rPr>
              <a:t>The </a:t>
            </a:r>
            <a:r>
              <a:rPr lang="en-US" sz="2400" b="1" dirty="0" err="1">
                <a:solidFill>
                  <a:srgbClr val="0000FF"/>
                </a:solidFill>
              </a:rPr>
              <a:t>Goldmann</a:t>
            </a:r>
            <a:r>
              <a:rPr lang="en-US" sz="2400" b="1" dirty="0">
                <a:solidFill>
                  <a:srgbClr val="0000FF"/>
                </a:solidFill>
              </a:rPr>
              <a:t> equation</a:t>
            </a:r>
          </a:p>
        </p:txBody>
      </p:sp>
      <p:sp>
        <p:nvSpPr>
          <p:cNvPr id="73733" name="Line 9"/>
          <p:cNvSpPr>
            <a:spLocks noChangeShapeType="1"/>
          </p:cNvSpPr>
          <p:nvPr/>
        </p:nvSpPr>
        <p:spPr bwMode="auto">
          <a:xfrm>
            <a:off x="1752600" y="2932112"/>
            <a:ext cx="4038600" cy="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p:cNvSpPr txBox="1"/>
          <p:nvPr/>
        </p:nvSpPr>
        <p:spPr>
          <a:xfrm>
            <a:off x="457200" y="3541712"/>
            <a:ext cx="3724096" cy="584775"/>
          </a:xfrm>
          <a:prstGeom prst="rect">
            <a:avLst/>
          </a:prstGeom>
          <a:noFill/>
        </p:spPr>
        <p:txBody>
          <a:bodyPr wrap="none" rtlCol="0">
            <a:spAutoFit/>
          </a:bodyPr>
          <a:lstStyle/>
          <a:p>
            <a:r>
              <a:rPr lang="en-US" sz="1600" i="1" dirty="0">
                <a:solidFill>
                  <a:srgbClr val="0000FF"/>
                </a:solidFill>
              </a:rPr>
              <a:t>What is the rate of aqueous formation?</a:t>
            </a:r>
          </a:p>
          <a:p>
            <a:r>
              <a:rPr lang="en-US" sz="1600" dirty="0">
                <a:solidFill>
                  <a:srgbClr val="0000FF"/>
                </a:solidFill>
              </a:rPr>
              <a:t>2-3 </a:t>
            </a:r>
            <a:r>
              <a:rPr lang="en-US" sz="1600" dirty="0">
                <a:solidFill>
                  <a:srgbClr val="0000FF"/>
                </a:solidFill>
                <a:latin typeface="Symbol" panose="05050102010706020507" pitchFamily="18" charset="2"/>
              </a:rPr>
              <a:t>m</a:t>
            </a:r>
            <a:r>
              <a:rPr lang="en-US" sz="1600" dirty="0">
                <a:solidFill>
                  <a:srgbClr val="0000FF"/>
                </a:solidFill>
              </a:rPr>
              <a:t>L/min</a:t>
            </a:r>
          </a:p>
        </p:txBody>
      </p:sp>
      <p:sp>
        <p:nvSpPr>
          <p:cNvPr id="12" name="Oval 11"/>
          <p:cNvSpPr/>
          <p:nvPr/>
        </p:nvSpPr>
        <p:spPr>
          <a:xfrm>
            <a:off x="1631950" y="2246312"/>
            <a:ext cx="4400551" cy="9398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5">
            <a:extLst>
              <a:ext uri="{FF2B5EF4-FFF2-40B4-BE49-F238E27FC236}">
                <a16:creationId xmlns:a16="http://schemas.microsoft.com/office/drawing/2014/main" id="{D72201C1-CB47-4151-A222-9E6C3CC62EE7}"/>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A</a:t>
            </a:r>
          </a:p>
        </p:txBody>
      </p:sp>
      <p:sp>
        <p:nvSpPr>
          <p:cNvPr id="15" name="TextBox 14">
            <a:extLst>
              <a:ext uri="{FF2B5EF4-FFF2-40B4-BE49-F238E27FC236}">
                <a16:creationId xmlns:a16="http://schemas.microsoft.com/office/drawing/2014/main" id="{63E13DD0-BE60-4DEF-A9D2-3899DCB95710}"/>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374771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1" name="Group 3"/>
          <p:cNvGrpSpPr>
            <a:grpSpLocks/>
          </p:cNvGrpSpPr>
          <p:nvPr/>
        </p:nvGrpSpPr>
        <p:grpSpPr bwMode="auto">
          <a:xfrm>
            <a:off x="762000" y="2484437"/>
            <a:ext cx="7642225" cy="822325"/>
            <a:chOff x="528" y="726"/>
            <a:chExt cx="4814" cy="518"/>
          </a:xfrm>
        </p:grpSpPr>
        <p:sp>
          <p:nvSpPr>
            <p:cNvPr id="73739" name="Text Box 4"/>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i="1" dirty="0">
                  <a:solidFill>
                    <a:schemeClr val="bg1">
                      <a:lumMod val="75000"/>
                    </a:schemeClr>
                  </a:solidFill>
                </a:rPr>
                <a:t>IOP =</a:t>
              </a:r>
            </a:p>
          </p:txBody>
        </p:sp>
        <p:sp>
          <p:nvSpPr>
            <p:cNvPr id="73740" name="Text Box 5"/>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20000"/>
                </a:lnSpc>
              </a:pPr>
              <a:r>
                <a:rPr lang="en-US" sz="2000" b="1" dirty="0">
                  <a:solidFill>
                    <a:srgbClr val="0066FF"/>
                  </a:solidFill>
                </a:rPr>
                <a:t>Aqueous Formation Rate (</a:t>
              </a:r>
              <a:r>
                <a:rPr lang="en-US" sz="2000" b="1" dirty="0">
                  <a:solidFill>
                    <a:srgbClr val="0066FF"/>
                  </a:solidFill>
                  <a:latin typeface="Symbol" pitchFamily="18" charset="2"/>
                </a:rPr>
                <a:t>m</a:t>
              </a:r>
              <a:r>
                <a:rPr lang="en-US" sz="2000" b="1" dirty="0">
                  <a:solidFill>
                    <a:srgbClr val="0066FF"/>
                  </a:solidFill>
                </a:rPr>
                <a:t>L/min)</a:t>
              </a:r>
            </a:p>
            <a:p>
              <a:pPr algn="ctr" eaLnBrk="1" hangingPunct="1">
                <a:lnSpc>
                  <a:spcPct val="120000"/>
                </a:lnSpc>
              </a:pPr>
              <a:r>
                <a:rPr lang="en-US" sz="2000" b="1" dirty="0">
                  <a:solidFill>
                    <a:schemeClr val="bg1">
                      <a:lumMod val="75000"/>
                    </a:schemeClr>
                  </a:solidFill>
                </a:rPr>
                <a:t>Outflow Facility (</a:t>
              </a:r>
              <a:r>
                <a:rPr lang="en-US" sz="2000" b="1" dirty="0">
                  <a:solidFill>
                    <a:schemeClr val="bg1">
                      <a:lumMod val="75000"/>
                    </a:schemeClr>
                  </a:solidFill>
                  <a:latin typeface="Symbol" pitchFamily="18" charset="2"/>
                </a:rPr>
                <a:t>m</a:t>
              </a:r>
              <a:r>
                <a:rPr lang="en-US" sz="2000" b="1" dirty="0">
                  <a:solidFill>
                    <a:schemeClr val="bg1">
                      <a:lumMod val="75000"/>
                    </a:schemeClr>
                  </a:solidFill>
                </a:rPr>
                <a:t>L/min/mmHg)</a:t>
              </a:r>
            </a:p>
          </p:txBody>
        </p:sp>
        <p:sp>
          <p:nvSpPr>
            <p:cNvPr id="73741" name="Text Box 6"/>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solidFill>
                    <a:schemeClr val="bg1">
                      <a:lumMod val="75000"/>
                    </a:schemeClr>
                  </a:solidFill>
                </a:rPr>
                <a:t>+</a:t>
              </a:r>
              <a:endParaRPr lang="en-US" sz="2000" dirty="0">
                <a:solidFill>
                  <a:schemeClr val="bg1">
                    <a:lumMod val="75000"/>
                  </a:schemeClr>
                </a:solidFill>
              </a:endParaRPr>
            </a:p>
          </p:txBody>
        </p:sp>
        <p:sp>
          <p:nvSpPr>
            <p:cNvPr id="73742" name="Text Box 7"/>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000" b="1" dirty="0" err="1">
                  <a:solidFill>
                    <a:schemeClr val="bg1">
                      <a:lumMod val="75000"/>
                    </a:schemeClr>
                  </a:solidFill>
                </a:rPr>
                <a:t>Episcleral</a:t>
              </a:r>
              <a:r>
                <a:rPr lang="en-US" sz="2000" b="1" dirty="0">
                  <a:solidFill>
                    <a:schemeClr val="bg1">
                      <a:lumMod val="75000"/>
                    </a:schemeClr>
                  </a:solidFill>
                </a:rPr>
                <a:t> Venous</a:t>
              </a:r>
            </a:p>
            <a:p>
              <a:pPr algn="ctr" eaLnBrk="1" hangingPunct="1">
                <a:lnSpc>
                  <a:spcPct val="90000"/>
                </a:lnSpc>
              </a:pPr>
              <a:r>
                <a:rPr lang="en-US" sz="2000" b="1" dirty="0">
                  <a:solidFill>
                    <a:schemeClr val="bg1">
                      <a:lumMod val="75000"/>
                    </a:schemeClr>
                  </a:solidFill>
                </a:rPr>
                <a:t>Pressure (mmHg)</a:t>
              </a:r>
            </a:p>
          </p:txBody>
        </p:sp>
      </p:grpSp>
      <p:sp>
        <p:nvSpPr>
          <p:cNvPr id="73732" name="Text Box 8"/>
          <p:cNvSpPr txBox="1">
            <a:spLocks noChangeArrowheads="1"/>
          </p:cNvSpPr>
          <p:nvPr/>
        </p:nvSpPr>
        <p:spPr bwMode="auto">
          <a:xfrm>
            <a:off x="364333" y="1143000"/>
            <a:ext cx="8456609" cy="83099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i="1" dirty="0"/>
              <a:t>Fill in the IOP equation below. </a:t>
            </a:r>
            <a:r>
              <a:rPr lang="en-US" sz="2400" i="1" dirty="0">
                <a:solidFill>
                  <a:srgbClr val="0000FF"/>
                </a:solidFill>
              </a:rPr>
              <a:t>What is its eponymous name?</a:t>
            </a:r>
          </a:p>
          <a:p>
            <a:pPr algn="ctr" eaLnBrk="1" hangingPunct="1"/>
            <a:r>
              <a:rPr lang="en-US" sz="2400" dirty="0">
                <a:solidFill>
                  <a:srgbClr val="0000FF"/>
                </a:solidFill>
              </a:rPr>
              <a:t>The </a:t>
            </a:r>
            <a:r>
              <a:rPr lang="en-US" sz="2400" b="1" dirty="0" err="1">
                <a:solidFill>
                  <a:srgbClr val="0000FF"/>
                </a:solidFill>
              </a:rPr>
              <a:t>Goldmann</a:t>
            </a:r>
            <a:r>
              <a:rPr lang="en-US" sz="2400" b="1" dirty="0">
                <a:solidFill>
                  <a:srgbClr val="0000FF"/>
                </a:solidFill>
              </a:rPr>
              <a:t> equation</a:t>
            </a:r>
          </a:p>
        </p:txBody>
      </p:sp>
      <p:sp>
        <p:nvSpPr>
          <p:cNvPr id="73733" name="Line 9"/>
          <p:cNvSpPr>
            <a:spLocks noChangeShapeType="1"/>
          </p:cNvSpPr>
          <p:nvPr/>
        </p:nvSpPr>
        <p:spPr bwMode="auto">
          <a:xfrm>
            <a:off x="1752600" y="2932112"/>
            <a:ext cx="4038600" cy="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p:cNvSpPr txBox="1"/>
          <p:nvPr/>
        </p:nvSpPr>
        <p:spPr>
          <a:xfrm>
            <a:off x="457200" y="3541712"/>
            <a:ext cx="5069016" cy="1077218"/>
          </a:xfrm>
          <a:prstGeom prst="rect">
            <a:avLst/>
          </a:prstGeom>
          <a:noFill/>
        </p:spPr>
        <p:txBody>
          <a:bodyPr wrap="none" rtlCol="0">
            <a:spAutoFit/>
          </a:bodyPr>
          <a:lstStyle/>
          <a:p>
            <a:r>
              <a:rPr lang="en-US" sz="1600" i="1" dirty="0">
                <a:solidFill>
                  <a:srgbClr val="0000FF"/>
                </a:solidFill>
              </a:rPr>
              <a:t>What is the rate of aqueous formation?</a:t>
            </a:r>
          </a:p>
          <a:p>
            <a:r>
              <a:rPr lang="en-US" sz="1600" dirty="0">
                <a:solidFill>
                  <a:srgbClr val="0000FF"/>
                </a:solidFill>
              </a:rPr>
              <a:t>2-3 </a:t>
            </a:r>
            <a:r>
              <a:rPr lang="en-US" sz="1600" dirty="0">
                <a:solidFill>
                  <a:srgbClr val="0000FF"/>
                </a:solidFill>
                <a:latin typeface="Symbol" panose="05050102010706020507" pitchFamily="18" charset="2"/>
              </a:rPr>
              <a:t>m</a:t>
            </a:r>
            <a:r>
              <a:rPr lang="en-US" sz="1600" dirty="0">
                <a:solidFill>
                  <a:srgbClr val="0000FF"/>
                </a:solidFill>
              </a:rPr>
              <a:t>L/min</a:t>
            </a:r>
          </a:p>
          <a:p>
            <a:endParaRPr lang="en-US" sz="1600" dirty="0">
              <a:solidFill>
                <a:srgbClr val="0000FF"/>
              </a:solidFill>
            </a:endParaRPr>
          </a:p>
          <a:p>
            <a:r>
              <a:rPr lang="en-US" sz="1600" i="1" dirty="0">
                <a:solidFill>
                  <a:srgbClr val="0000FF"/>
                </a:solidFill>
              </a:rPr>
              <a:t>What is the aqueous volume of the anterior chamber?</a:t>
            </a:r>
            <a:endParaRPr lang="en-US" sz="1600" dirty="0">
              <a:solidFill>
                <a:srgbClr val="0000FF"/>
              </a:solidFill>
            </a:endParaRPr>
          </a:p>
        </p:txBody>
      </p:sp>
      <p:sp>
        <p:nvSpPr>
          <p:cNvPr id="12" name="Oval 11"/>
          <p:cNvSpPr/>
          <p:nvPr/>
        </p:nvSpPr>
        <p:spPr>
          <a:xfrm>
            <a:off x="1631950" y="2246312"/>
            <a:ext cx="4400551" cy="9398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5">
            <a:extLst>
              <a:ext uri="{FF2B5EF4-FFF2-40B4-BE49-F238E27FC236}">
                <a16:creationId xmlns:a16="http://schemas.microsoft.com/office/drawing/2014/main" id="{D72201C1-CB47-4151-A222-9E6C3CC62EE7}"/>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Q</a:t>
            </a:r>
          </a:p>
        </p:txBody>
      </p:sp>
      <p:sp>
        <p:nvSpPr>
          <p:cNvPr id="15" name="TextBox 14">
            <a:extLst>
              <a:ext uri="{FF2B5EF4-FFF2-40B4-BE49-F238E27FC236}">
                <a16:creationId xmlns:a16="http://schemas.microsoft.com/office/drawing/2014/main" id="{63E13DD0-BE60-4DEF-A9D2-3899DCB95710}"/>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1936991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a:extLst>
              <a:ext uri="{FF2B5EF4-FFF2-40B4-BE49-F238E27FC236}">
                <a16:creationId xmlns:a16="http://schemas.microsoft.com/office/drawing/2014/main" id="{E076B0B7-B9FD-4E49-A792-FF3A9178E3A5}"/>
              </a:ext>
            </a:extLst>
          </p:cNvPr>
          <p:cNvSpPr txBox="1">
            <a:spLocks noChangeArrowheads="1"/>
          </p:cNvSpPr>
          <p:nvPr/>
        </p:nvSpPr>
        <p:spPr bwMode="auto">
          <a:xfrm>
            <a:off x="355600" y="1600200"/>
            <a:ext cx="8407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Define</a:t>
            </a:r>
            <a:r>
              <a:rPr lang="en-US" altLang="en-US" sz="1600" dirty="0">
                <a:solidFill>
                  <a:srgbClr val="0000FF"/>
                </a:solidFill>
              </a:rPr>
              <a:t> glaucoma.</a:t>
            </a:r>
          </a:p>
          <a:p>
            <a:pPr eaLnBrk="1" hangingPunct="1">
              <a:spcBef>
                <a:spcPct val="0"/>
              </a:spcBef>
              <a:buClrTx/>
              <a:buSzTx/>
              <a:buFontTx/>
              <a:buNone/>
            </a:pPr>
            <a:r>
              <a:rPr lang="en-US" altLang="en-US" sz="1600" dirty="0">
                <a:solidFill>
                  <a:srgbClr val="0000FF"/>
                </a:solidFill>
              </a:rPr>
              <a:t>A group of optic neuropathies that present with progressive ONH damage and characteristic VF loss</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Why isn’t elevated IOP mentioned above?</a:t>
            </a:r>
            <a:endParaRPr lang="en-US" altLang="en-US" sz="1600" b="1" dirty="0">
              <a:solidFill>
                <a:srgbClr val="0000FF"/>
              </a:solidFill>
            </a:endParaRPr>
          </a:p>
        </p:txBody>
      </p:sp>
      <p:sp>
        <p:nvSpPr>
          <p:cNvPr id="7" name="Rectangle 2">
            <a:extLst>
              <a:ext uri="{FF2B5EF4-FFF2-40B4-BE49-F238E27FC236}">
                <a16:creationId xmlns:a16="http://schemas.microsoft.com/office/drawing/2014/main" id="{8836F66A-51F7-4812-8CDD-8941FA400D16}"/>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t>
            </a:r>
          </a:p>
        </p:txBody>
      </p:sp>
      <p:sp>
        <p:nvSpPr>
          <p:cNvPr id="5" name="TextBox 4">
            <a:extLst>
              <a:ext uri="{FF2B5EF4-FFF2-40B4-BE49-F238E27FC236}">
                <a16:creationId xmlns:a16="http://schemas.microsoft.com/office/drawing/2014/main" id="{F5CD037E-72A3-4087-ABD5-FCBE37D907DE}"/>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26694405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1" name="Group 3"/>
          <p:cNvGrpSpPr>
            <a:grpSpLocks/>
          </p:cNvGrpSpPr>
          <p:nvPr/>
        </p:nvGrpSpPr>
        <p:grpSpPr bwMode="auto">
          <a:xfrm>
            <a:off x="762000" y="2484437"/>
            <a:ext cx="7642225" cy="822325"/>
            <a:chOff x="528" y="726"/>
            <a:chExt cx="4814" cy="518"/>
          </a:xfrm>
        </p:grpSpPr>
        <p:sp>
          <p:nvSpPr>
            <p:cNvPr id="73739" name="Text Box 4"/>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i="1" dirty="0">
                  <a:solidFill>
                    <a:schemeClr val="bg1">
                      <a:lumMod val="75000"/>
                    </a:schemeClr>
                  </a:solidFill>
                </a:rPr>
                <a:t>IOP =</a:t>
              </a:r>
            </a:p>
          </p:txBody>
        </p:sp>
        <p:sp>
          <p:nvSpPr>
            <p:cNvPr id="73740" name="Text Box 5"/>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20000"/>
                </a:lnSpc>
              </a:pPr>
              <a:r>
                <a:rPr lang="en-US" sz="2000" b="1" dirty="0">
                  <a:solidFill>
                    <a:srgbClr val="0066FF"/>
                  </a:solidFill>
                </a:rPr>
                <a:t>Aqueous Formation Rate (</a:t>
              </a:r>
              <a:r>
                <a:rPr lang="en-US" sz="2000" b="1" dirty="0">
                  <a:solidFill>
                    <a:srgbClr val="0066FF"/>
                  </a:solidFill>
                  <a:latin typeface="Symbol" pitchFamily="18" charset="2"/>
                </a:rPr>
                <a:t>m</a:t>
              </a:r>
              <a:r>
                <a:rPr lang="en-US" sz="2000" b="1" dirty="0">
                  <a:solidFill>
                    <a:srgbClr val="0066FF"/>
                  </a:solidFill>
                </a:rPr>
                <a:t>L/min)</a:t>
              </a:r>
            </a:p>
            <a:p>
              <a:pPr algn="ctr" eaLnBrk="1" hangingPunct="1">
                <a:lnSpc>
                  <a:spcPct val="120000"/>
                </a:lnSpc>
              </a:pPr>
              <a:r>
                <a:rPr lang="en-US" sz="2000" b="1" dirty="0">
                  <a:solidFill>
                    <a:schemeClr val="bg1">
                      <a:lumMod val="75000"/>
                    </a:schemeClr>
                  </a:solidFill>
                </a:rPr>
                <a:t>Outflow Facility (</a:t>
              </a:r>
              <a:r>
                <a:rPr lang="en-US" sz="2000" b="1" dirty="0">
                  <a:solidFill>
                    <a:schemeClr val="bg1">
                      <a:lumMod val="75000"/>
                    </a:schemeClr>
                  </a:solidFill>
                  <a:latin typeface="Symbol" pitchFamily="18" charset="2"/>
                </a:rPr>
                <a:t>m</a:t>
              </a:r>
              <a:r>
                <a:rPr lang="en-US" sz="2000" b="1" dirty="0">
                  <a:solidFill>
                    <a:schemeClr val="bg1">
                      <a:lumMod val="75000"/>
                    </a:schemeClr>
                  </a:solidFill>
                </a:rPr>
                <a:t>L/min/mmHg)</a:t>
              </a:r>
            </a:p>
          </p:txBody>
        </p:sp>
        <p:sp>
          <p:nvSpPr>
            <p:cNvPr id="73741" name="Text Box 6"/>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solidFill>
                    <a:schemeClr val="bg1">
                      <a:lumMod val="75000"/>
                    </a:schemeClr>
                  </a:solidFill>
                </a:rPr>
                <a:t>+</a:t>
              </a:r>
              <a:endParaRPr lang="en-US" sz="2000" dirty="0">
                <a:solidFill>
                  <a:schemeClr val="bg1">
                    <a:lumMod val="75000"/>
                  </a:schemeClr>
                </a:solidFill>
              </a:endParaRPr>
            </a:p>
          </p:txBody>
        </p:sp>
        <p:sp>
          <p:nvSpPr>
            <p:cNvPr id="73742" name="Text Box 7"/>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000" b="1" dirty="0" err="1">
                  <a:solidFill>
                    <a:schemeClr val="bg1">
                      <a:lumMod val="75000"/>
                    </a:schemeClr>
                  </a:solidFill>
                </a:rPr>
                <a:t>Episcleral</a:t>
              </a:r>
              <a:r>
                <a:rPr lang="en-US" sz="2000" b="1" dirty="0">
                  <a:solidFill>
                    <a:schemeClr val="bg1">
                      <a:lumMod val="75000"/>
                    </a:schemeClr>
                  </a:solidFill>
                </a:rPr>
                <a:t> Venous</a:t>
              </a:r>
            </a:p>
            <a:p>
              <a:pPr algn="ctr" eaLnBrk="1" hangingPunct="1">
                <a:lnSpc>
                  <a:spcPct val="90000"/>
                </a:lnSpc>
              </a:pPr>
              <a:r>
                <a:rPr lang="en-US" sz="2000" b="1" dirty="0">
                  <a:solidFill>
                    <a:schemeClr val="bg1">
                      <a:lumMod val="75000"/>
                    </a:schemeClr>
                  </a:solidFill>
                </a:rPr>
                <a:t>Pressure (mmHg)</a:t>
              </a:r>
            </a:p>
          </p:txBody>
        </p:sp>
      </p:grpSp>
      <p:sp>
        <p:nvSpPr>
          <p:cNvPr id="73732" name="Text Box 8"/>
          <p:cNvSpPr txBox="1">
            <a:spLocks noChangeArrowheads="1"/>
          </p:cNvSpPr>
          <p:nvPr/>
        </p:nvSpPr>
        <p:spPr bwMode="auto">
          <a:xfrm>
            <a:off x="364333" y="1143000"/>
            <a:ext cx="8456609" cy="83099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i="1" dirty="0"/>
              <a:t>Fill in the IOP equation below. </a:t>
            </a:r>
            <a:r>
              <a:rPr lang="en-US" sz="2400" i="1" dirty="0">
                <a:solidFill>
                  <a:srgbClr val="0000FF"/>
                </a:solidFill>
              </a:rPr>
              <a:t>What is its eponymous name?</a:t>
            </a:r>
          </a:p>
          <a:p>
            <a:pPr algn="ctr" eaLnBrk="1" hangingPunct="1"/>
            <a:r>
              <a:rPr lang="en-US" sz="2400" dirty="0">
                <a:solidFill>
                  <a:srgbClr val="0000FF"/>
                </a:solidFill>
              </a:rPr>
              <a:t>The </a:t>
            </a:r>
            <a:r>
              <a:rPr lang="en-US" sz="2400" b="1" dirty="0" err="1">
                <a:solidFill>
                  <a:srgbClr val="0000FF"/>
                </a:solidFill>
              </a:rPr>
              <a:t>Goldmann</a:t>
            </a:r>
            <a:r>
              <a:rPr lang="en-US" sz="2400" b="1" dirty="0">
                <a:solidFill>
                  <a:srgbClr val="0000FF"/>
                </a:solidFill>
              </a:rPr>
              <a:t> equation</a:t>
            </a:r>
          </a:p>
        </p:txBody>
      </p:sp>
      <p:sp>
        <p:nvSpPr>
          <p:cNvPr id="73733" name="Line 9"/>
          <p:cNvSpPr>
            <a:spLocks noChangeShapeType="1"/>
          </p:cNvSpPr>
          <p:nvPr/>
        </p:nvSpPr>
        <p:spPr bwMode="auto">
          <a:xfrm>
            <a:off x="1752600" y="2932112"/>
            <a:ext cx="4038600" cy="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p:cNvSpPr txBox="1"/>
          <p:nvPr/>
        </p:nvSpPr>
        <p:spPr>
          <a:xfrm>
            <a:off x="457200" y="3541712"/>
            <a:ext cx="5069016" cy="1323439"/>
          </a:xfrm>
          <a:prstGeom prst="rect">
            <a:avLst/>
          </a:prstGeom>
          <a:noFill/>
        </p:spPr>
        <p:txBody>
          <a:bodyPr wrap="none" rtlCol="0">
            <a:spAutoFit/>
          </a:bodyPr>
          <a:lstStyle/>
          <a:p>
            <a:r>
              <a:rPr lang="en-US" sz="1600" i="1" dirty="0">
                <a:solidFill>
                  <a:srgbClr val="0000FF"/>
                </a:solidFill>
              </a:rPr>
              <a:t>What is the rate of aqueous formation?</a:t>
            </a:r>
          </a:p>
          <a:p>
            <a:r>
              <a:rPr lang="en-US" sz="1600" dirty="0">
                <a:solidFill>
                  <a:srgbClr val="0000FF"/>
                </a:solidFill>
              </a:rPr>
              <a:t>2-3 </a:t>
            </a:r>
            <a:r>
              <a:rPr lang="en-US" sz="1600" dirty="0">
                <a:solidFill>
                  <a:srgbClr val="0000FF"/>
                </a:solidFill>
                <a:latin typeface="Symbol" panose="05050102010706020507" pitchFamily="18" charset="2"/>
              </a:rPr>
              <a:t>m</a:t>
            </a:r>
            <a:r>
              <a:rPr lang="en-US" sz="1600" dirty="0">
                <a:solidFill>
                  <a:srgbClr val="0000FF"/>
                </a:solidFill>
              </a:rPr>
              <a:t>L/min</a:t>
            </a:r>
          </a:p>
          <a:p>
            <a:endParaRPr lang="en-US" sz="1600" dirty="0">
              <a:solidFill>
                <a:srgbClr val="0000FF"/>
              </a:solidFill>
            </a:endParaRPr>
          </a:p>
          <a:p>
            <a:r>
              <a:rPr lang="en-US" sz="1600" i="1" dirty="0">
                <a:solidFill>
                  <a:srgbClr val="0000FF"/>
                </a:solidFill>
              </a:rPr>
              <a:t>What is the aqueous volume of the anterior chamber?</a:t>
            </a:r>
          </a:p>
          <a:p>
            <a:r>
              <a:rPr lang="en-US" sz="1600" dirty="0">
                <a:solidFill>
                  <a:srgbClr val="0000FF"/>
                </a:solidFill>
              </a:rPr>
              <a:t>200-300 </a:t>
            </a:r>
            <a:r>
              <a:rPr lang="en-US" sz="1600" dirty="0">
                <a:solidFill>
                  <a:srgbClr val="0000FF"/>
                </a:solidFill>
                <a:latin typeface="Symbol" panose="05050102010706020507" pitchFamily="18" charset="2"/>
              </a:rPr>
              <a:t>m</a:t>
            </a:r>
            <a:r>
              <a:rPr lang="en-US" sz="1600" dirty="0">
                <a:solidFill>
                  <a:srgbClr val="0000FF"/>
                </a:solidFill>
              </a:rPr>
              <a:t>L</a:t>
            </a:r>
          </a:p>
        </p:txBody>
      </p:sp>
      <p:sp>
        <p:nvSpPr>
          <p:cNvPr id="12" name="Oval 11"/>
          <p:cNvSpPr/>
          <p:nvPr/>
        </p:nvSpPr>
        <p:spPr>
          <a:xfrm>
            <a:off x="1631950" y="2246312"/>
            <a:ext cx="4400551" cy="9398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5">
            <a:extLst>
              <a:ext uri="{FF2B5EF4-FFF2-40B4-BE49-F238E27FC236}">
                <a16:creationId xmlns:a16="http://schemas.microsoft.com/office/drawing/2014/main" id="{D72201C1-CB47-4151-A222-9E6C3CC62EE7}"/>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A</a:t>
            </a:r>
          </a:p>
        </p:txBody>
      </p:sp>
      <p:sp>
        <p:nvSpPr>
          <p:cNvPr id="15" name="TextBox 14">
            <a:extLst>
              <a:ext uri="{FF2B5EF4-FFF2-40B4-BE49-F238E27FC236}">
                <a16:creationId xmlns:a16="http://schemas.microsoft.com/office/drawing/2014/main" id="{63E13DD0-BE60-4DEF-A9D2-3899DCB95710}"/>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2807761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1" name="Group 3"/>
          <p:cNvGrpSpPr>
            <a:grpSpLocks/>
          </p:cNvGrpSpPr>
          <p:nvPr/>
        </p:nvGrpSpPr>
        <p:grpSpPr bwMode="auto">
          <a:xfrm>
            <a:off x="762000" y="2484437"/>
            <a:ext cx="7642225" cy="822325"/>
            <a:chOff x="528" y="726"/>
            <a:chExt cx="4814" cy="518"/>
          </a:xfrm>
        </p:grpSpPr>
        <p:sp>
          <p:nvSpPr>
            <p:cNvPr id="73739" name="Text Box 4"/>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i="1" dirty="0">
                  <a:solidFill>
                    <a:schemeClr val="bg1">
                      <a:lumMod val="75000"/>
                    </a:schemeClr>
                  </a:solidFill>
                </a:rPr>
                <a:t>IOP =</a:t>
              </a:r>
            </a:p>
          </p:txBody>
        </p:sp>
        <p:sp>
          <p:nvSpPr>
            <p:cNvPr id="73740" name="Text Box 5"/>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20000"/>
                </a:lnSpc>
              </a:pPr>
              <a:r>
                <a:rPr lang="en-US" sz="2000" b="1" dirty="0">
                  <a:solidFill>
                    <a:srgbClr val="0066FF"/>
                  </a:solidFill>
                </a:rPr>
                <a:t>Aqueous Formation Rate (</a:t>
              </a:r>
              <a:r>
                <a:rPr lang="en-US" sz="2000" b="1" dirty="0">
                  <a:solidFill>
                    <a:srgbClr val="0066FF"/>
                  </a:solidFill>
                  <a:latin typeface="Symbol" pitchFamily="18" charset="2"/>
                </a:rPr>
                <a:t>m</a:t>
              </a:r>
              <a:r>
                <a:rPr lang="en-US" sz="2000" b="1" dirty="0">
                  <a:solidFill>
                    <a:srgbClr val="0066FF"/>
                  </a:solidFill>
                </a:rPr>
                <a:t>L/min)</a:t>
              </a:r>
            </a:p>
            <a:p>
              <a:pPr algn="ctr" eaLnBrk="1" hangingPunct="1">
                <a:lnSpc>
                  <a:spcPct val="120000"/>
                </a:lnSpc>
              </a:pPr>
              <a:r>
                <a:rPr lang="en-US" sz="2000" b="1" dirty="0">
                  <a:solidFill>
                    <a:schemeClr val="bg1">
                      <a:lumMod val="75000"/>
                    </a:schemeClr>
                  </a:solidFill>
                </a:rPr>
                <a:t>Outflow Facility (</a:t>
              </a:r>
              <a:r>
                <a:rPr lang="en-US" sz="2000" b="1" dirty="0">
                  <a:solidFill>
                    <a:schemeClr val="bg1">
                      <a:lumMod val="75000"/>
                    </a:schemeClr>
                  </a:solidFill>
                  <a:latin typeface="Symbol" pitchFamily="18" charset="2"/>
                </a:rPr>
                <a:t>m</a:t>
              </a:r>
              <a:r>
                <a:rPr lang="en-US" sz="2000" b="1" dirty="0">
                  <a:solidFill>
                    <a:schemeClr val="bg1">
                      <a:lumMod val="75000"/>
                    </a:schemeClr>
                  </a:solidFill>
                </a:rPr>
                <a:t>L/min/mmHg)</a:t>
              </a:r>
            </a:p>
          </p:txBody>
        </p:sp>
        <p:sp>
          <p:nvSpPr>
            <p:cNvPr id="73741" name="Text Box 6"/>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solidFill>
                    <a:schemeClr val="bg1">
                      <a:lumMod val="75000"/>
                    </a:schemeClr>
                  </a:solidFill>
                </a:rPr>
                <a:t>+</a:t>
              </a:r>
              <a:endParaRPr lang="en-US" sz="2000" dirty="0">
                <a:solidFill>
                  <a:schemeClr val="bg1">
                    <a:lumMod val="75000"/>
                  </a:schemeClr>
                </a:solidFill>
              </a:endParaRPr>
            </a:p>
          </p:txBody>
        </p:sp>
        <p:sp>
          <p:nvSpPr>
            <p:cNvPr id="73742" name="Text Box 7"/>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000" b="1" dirty="0" err="1">
                  <a:solidFill>
                    <a:schemeClr val="bg1">
                      <a:lumMod val="75000"/>
                    </a:schemeClr>
                  </a:solidFill>
                </a:rPr>
                <a:t>Episcleral</a:t>
              </a:r>
              <a:r>
                <a:rPr lang="en-US" sz="2000" b="1" dirty="0">
                  <a:solidFill>
                    <a:schemeClr val="bg1">
                      <a:lumMod val="75000"/>
                    </a:schemeClr>
                  </a:solidFill>
                </a:rPr>
                <a:t> Venous</a:t>
              </a:r>
            </a:p>
            <a:p>
              <a:pPr algn="ctr" eaLnBrk="1" hangingPunct="1">
                <a:lnSpc>
                  <a:spcPct val="90000"/>
                </a:lnSpc>
              </a:pPr>
              <a:r>
                <a:rPr lang="en-US" sz="2000" b="1" dirty="0">
                  <a:solidFill>
                    <a:schemeClr val="bg1">
                      <a:lumMod val="75000"/>
                    </a:schemeClr>
                  </a:solidFill>
                </a:rPr>
                <a:t>Pressure (mmHg)</a:t>
              </a:r>
            </a:p>
          </p:txBody>
        </p:sp>
      </p:grpSp>
      <p:sp>
        <p:nvSpPr>
          <p:cNvPr id="73732" name="Text Box 8"/>
          <p:cNvSpPr txBox="1">
            <a:spLocks noChangeArrowheads="1"/>
          </p:cNvSpPr>
          <p:nvPr/>
        </p:nvSpPr>
        <p:spPr bwMode="auto">
          <a:xfrm>
            <a:off x="364333" y="1143000"/>
            <a:ext cx="8456609" cy="83099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i="1" dirty="0"/>
              <a:t>Fill in the IOP equation below. </a:t>
            </a:r>
            <a:r>
              <a:rPr lang="en-US" sz="2400" i="1" dirty="0">
                <a:solidFill>
                  <a:srgbClr val="0000FF"/>
                </a:solidFill>
              </a:rPr>
              <a:t>What is its eponymous name?</a:t>
            </a:r>
          </a:p>
          <a:p>
            <a:pPr algn="ctr" eaLnBrk="1" hangingPunct="1"/>
            <a:r>
              <a:rPr lang="en-US" sz="2400" dirty="0">
                <a:solidFill>
                  <a:srgbClr val="0000FF"/>
                </a:solidFill>
              </a:rPr>
              <a:t>The </a:t>
            </a:r>
            <a:r>
              <a:rPr lang="en-US" sz="2400" b="1" dirty="0" err="1">
                <a:solidFill>
                  <a:srgbClr val="0000FF"/>
                </a:solidFill>
              </a:rPr>
              <a:t>Goldmann</a:t>
            </a:r>
            <a:r>
              <a:rPr lang="en-US" sz="2400" b="1" dirty="0">
                <a:solidFill>
                  <a:srgbClr val="0000FF"/>
                </a:solidFill>
              </a:rPr>
              <a:t> equation</a:t>
            </a:r>
          </a:p>
        </p:txBody>
      </p:sp>
      <p:sp>
        <p:nvSpPr>
          <p:cNvPr id="73733" name="Line 9"/>
          <p:cNvSpPr>
            <a:spLocks noChangeShapeType="1"/>
          </p:cNvSpPr>
          <p:nvPr/>
        </p:nvSpPr>
        <p:spPr bwMode="auto">
          <a:xfrm>
            <a:off x="1752600" y="2932112"/>
            <a:ext cx="4038600" cy="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p:cNvSpPr txBox="1"/>
          <p:nvPr/>
        </p:nvSpPr>
        <p:spPr>
          <a:xfrm>
            <a:off x="457200" y="3541712"/>
            <a:ext cx="6197402" cy="1815882"/>
          </a:xfrm>
          <a:prstGeom prst="rect">
            <a:avLst/>
          </a:prstGeom>
          <a:noFill/>
        </p:spPr>
        <p:txBody>
          <a:bodyPr wrap="none" rtlCol="0">
            <a:spAutoFit/>
          </a:bodyPr>
          <a:lstStyle/>
          <a:p>
            <a:r>
              <a:rPr lang="en-US" sz="1600" i="1" dirty="0">
                <a:solidFill>
                  <a:srgbClr val="0000FF"/>
                </a:solidFill>
              </a:rPr>
              <a:t>What is the rate of aqueous formation?</a:t>
            </a:r>
          </a:p>
          <a:p>
            <a:r>
              <a:rPr lang="en-US" sz="1600" dirty="0">
                <a:solidFill>
                  <a:srgbClr val="0000FF"/>
                </a:solidFill>
              </a:rPr>
              <a:t>2-3 </a:t>
            </a:r>
            <a:r>
              <a:rPr lang="en-US" sz="1600" dirty="0">
                <a:solidFill>
                  <a:srgbClr val="0000FF"/>
                </a:solidFill>
                <a:latin typeface="Symbol" panose="05050102010706020507" pitchFamily="18" charset="2"/>
              </a:rPr>
              <a:t>m</a:t>
            </a:r>
            <a:r>
              <a:rPr lang="en-US" sz="1600" dirty="0">
                <a:solidFill>
                  <a:srgbClr val="0000FF"/>
                </a:solidFill>
              </a:rPr>
              <a:t>L/min</a:t>
            </a:r>
          </a:p>
          <a:p>
            <a:endParaRPr lang="en-US" sz="1600" dirty="0">
              <a:solidFill>
                <a:srgbClr val="0000FF"/>
              </a:solidFill>
            </a:endParaRPr>
          </a:p>
          <a:p>
            <a:r>
              <a:rPr lang="en-US" sz="1600" i="1" dirty="0">
                <a:solidFill>
                  <a:srgbClr val="0000FF"/>
                </a:solidFill>
              </a:rPr>
              <a:t>What is the aqueous volume of the anterior chamber?</a:t>
            </a:r>
          </a:p>
          <a:p>
            <a:r>
              <a:rPr lang="en-US" sz="1600" dirty="0">
                <a:solidFill>
                  <a:srgbClr val="0000FF"/>
                </a:solidFill>
              </a:rPr>
              <a:t>200-300 </a:t>
            </a:r>
            <a:r>
              <a:rPr lang="en-US" sz="1600" dirty="0">
                <a:solidFill>
                  <a:srgbClr val="0000FF"/>
                </a:solidFill>
                <a:latin typeface="Symbol" panose="05050102010706020507" pitchFamily="18" charset="2"/>
              </a:rPr>
              <a:t>m</a:t>
            </a:r>
            <a:r>
              <a:rPr lang="en-US" sz="1600" dirty="0">
                <a:solidFill>
                  <a:srgbClr val="0000FF"/>
                </a:solidFill>
              </a:rPr>
              <a:t>L</a:t>
            </a:r>
          </a:p>
          <a:p>
            <a:endParaRPr lang="en-US" sz="1600" dirty="0">
              <a:solidFill>
                <a:srgbClr val="0000FF"/>
              </a:solidFill>
            </a:endParaRPr>
          </a:p>
          <a:p>
            <a:r>
              <a:rPr lang="en-US" sz="1600" i="1" dirty="0">
                <a:solidFill>
                  <a:srgbClr val="0000FF"/>
                </a:solidFill>
              </a:rPr>
              <a:t>So then, what percent of AC volume is ‘turned over’ every minute?</a:t>
            </a:r>
            <a:endParaRPr lang="en-US" sz="1600" dirty="0">
              <a:solidFill>
                <a:srgbClr val="0000FF"/>
              </a:solidFill>
            </a:endParaRPr>
          </a:p>
        </p:txBody>
      </p:sp>
      <p:sp>
        <p:nvSpPr>
          <p:cNvPr id="12" name="Oval 11"/>
          <p:cNvSpPr/>
          <p:nvPr/>
        </p:nvSpPr>
        <p:spPr>
          <a:xfrm>
            <a:off x="1631950" y="2246312"/>
            <a:ext cx="4400551" cy="9398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5">
            <a:extLst>
              <a:ext uri="{FF2B5EF4-FFF2-40B4-BE49-F238E27FC236}">
                <a16:creationId xmlns:a16="http://schemas.microsoft.com/office/drawing/2014/main" id="{D72201C1-CB47-4151-A222-9E6C3CC62EE7}"/>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Q</a:t>
            </a:r>
          </a:p>
        </p:txBody>
      </p:sp>
      <p:sp>
        <p:nvSpPr>
          <p:cNvPr id="15" name="TextBox 14">
            <a:extLst>
              <a:ext uri="{FF2B5EF4-FFF2-40B4-BE49-F238E27FC236}">
                <a16:creationId xmlns:a16="http://schemas.microsoft.com/office/drawing/2014/main" id="{63E13DD0-BE60-4DEF-A9D2-3899DCB95710}"/>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3297498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1" name="Group 3"/>
          <p:cNvGrpSpPr>
            <a:grpSpLocks/>
          </p:cNvGrpSpPr>
          <p:nvPr/>
        </p:nvGrpSpPr>
        <p:grpSpPr bwMode="auto">
          <a:xfrm>
            <a:off x="762000" y="2484437"/>
            <a:ext cx="7642225" cy="822325"/>
            <a:chOff x="528" y="726"/>
            <a:chExt cx="4814" cy="518"/>
          </a:xfrm>
        </p:grpSpPr>
        <p:sp>
          <p:nvSpPr>
            <p:cNvPr id="73739" name="Text Box 4"/>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i="1" dirty="0">
                  <a:solidFill>
                    <a:schemeClr val="bg1">
                      <a:lumMod val="75000"/>
                    </a:schemeClr>
                  </a:solidFill>
                </a:rPr>
                <a:t>IOP =</a:t>
              </a:r>
            </a:p>
          </p:txBody>
        </p:sp>
        <p:sp>
          <p:nvSpPr>
            <p:cNvPr id="73740" name="Text Box 5"/>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20000"/>
                </a:lnSpc>
              </a:pPr>
              <a:r>
                <a:rPr lang="en-US" sz="2000" b="1" dirty="0">
                  <a:solidFill>
                    <a:srgbClr val="0066FF"/>
                  </a:solidFill>
                </a:rPr>
                <a:t>Aqueous Formation Rate (</a:t>
              </a:r>
              <a:r>
                <a:rPr lang="en-US" sz="2000" b="1" dirty="0">
                  <a:solidFill>
                    <a:srgbClr val="0066FF"/>
                  </a:solidFill>
                  <a:latin typeface="Symbol" pitchFamily="18" charset="2"/>
                </a:rPr>
                <a:t>m</a:t>
              </a:r>
              <a:r>
                <a:rPr lang="en-US" sz="2000" b="1" dirty="0">
                  <a:solidFill>
                    <a:srgbClr val="0066FF"/>
                  </a:solidFill>
                </a:rPr>
                <a:t>L/min)</a:t>
              </a:r>
            </a:p>
            <a:p>
              <a:pPr algn="ctr" eaLnBrk="1" hangingPunct="1">
                <a:lnSpc>
                  <a:spcPct val="120000"/>
                </a:lnSpc>
              </a:pPr>
              <a:r>
                <a:rPr lang="en-US" sz="2000" b="1" dirty="0">
                  <a:solidFill>
                    <a:schemeClr val="bg1">
                      <a:lumMod val="75000"/>
                    </a:schemeClr>
                  </a:solidFill>
                </a:rPr>
                <a:t>Outflow Facility (</a:t>
              </a:r>
              <a:r>
                <a:rPr lang="en-US" sz="2000" b="1" dirty="0">
                  <a:solidFill>
                    <a:schemeClr val="bg1">
                      <a:lumMod val="75000"/>
                    </a:schemeClr>
                  </a:solidFill>
                  <a:latin typeface="Symbol" pitchFamily="18" charset="2"/>
                </a:rPr>
                <a:t>m</a:t>
              </a:r>
              <a:r>
                <a:rPr lang="en-US" sz="2000" b="1" dirty="0">
                  <a:solidFill>
                    <a:schemeClr val="bg1">
                      <a:lumMod val="75000"/>
                    </a:schemeClr>
                  </a:solidFill>
                </a:rPr>
                <a:t>L/min/mmHg)</a:t>
              </a:r>
            </a:p>
          </p:txBody>
        </p:sp>
        <p:sp>
          <p:nvSpPr>
            <p:cNvPr id="73741" name="Text Box 6"/>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solidFill>
                    <a:schemeClr val="bg1">
                      <a:lumMod val="75000"/>
                    </a:schemeClr>
                  </a:solidFill>
                </a:rPr>
                <a:t>+</a:t>
              </a:r>
              <a:endParaRPr lang="en-US" sz="2000" dirty="0">
                <a:solidFill>
                  <a:schemeClr val="bg1">
                    <a:lumMod val="75000"/>
                  </a:schemeClr>
                </a:solidFill>
              </a:endParaRPr>
            </a:p>
          </p:txBody>
        </p:sp>
        <p:sp>
          <p:nvSpPr>
            <p:cNvPr id="73742" name="Text Box 7"/>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000" b="1" dirty="0" err="1">
                  <a:solidFill>
                    <a:schemeClr val="bg1">
                      <a:lumMod val="75000"/>
                    </a:schemeClr>
                  </a:solidFill>
                </a:rPr>
                <a:t>Episcleral</a:t>
              </a:r>
              <a:r>
                <a:rPr lang="en-US" sz="2000" b="1" dirty="0">
                  <a:solidFill>
                    <a:schemeClr val="bg1">
                      <a:lumMod val="75000"/>
                    </a:schemeClr>
                  </a:solidFill>
                </a:rPr>
                <a:t> Venous</a:t>
              </a:r>
            </a:p>
            <a:p>
              <a:pPr algn="ctr" eaLnBrk="1" hangingPunct="1">
                <a:lnSpc>
                  <a:spcPct val="90000"/>
                </a:lnSpc>
              </a:pPr>
              <a:r>
                <a:rPr lang="en-US" sz="2000" b="1" dirty="0">
                  <a:solidFill>
                    <a:schemeClr val="bg1">
                      <a:lumMod val="75000"/>
                    </a:schemeClr>
                  </a:solidFill>
                </a:rPr>
                <a:t>Pressure (mmHg)</a:t>
              </a:r>
            </a:p>
          </p:txBody>
        </p:sp>
      </p:grpSp>
      <p:sp>
        <p:nvSpPr>
          <p:cNvPr id="73732" name="Text Box 8"/>
          <p:cNvSpPr txBox="1">
            <a:spLocks noChangeArrowheads="1"/>
          </p:cNvSpPr>
          <p:nvPr/>
        </p:nvSpPr>
        <p:spPr bwMode="auto">
          <a:xfrm>
            <a:off x="364333" y="1143000"/>
            <a:ext cx="8456609" cy="83099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i="1" dirty="0"/>
              <a:t>Fill in the IOP equation below. </a:t>
            </a:r>
            <a:r>
              <a:rPr lang="en-US" sz="2400" i="1" dirty="0">
                <a:solidFill>
                  <a:srgbClr val="0000FF"/>
                </a:solidFill>
              </a:rPr>
              <a:t>What is its eponymous name?</a:t>
            </a:r>
          </a:p>
          <a:p>
            <a:pPr algn="ctr" eaLnBrk="1" hangingPunct="1"/>
            <a:r>
              <a:rPr lang="en-US" sz="2400" dirty="0">
                <a:solidFill>
                  <a:srgbClr val="0000FF"/>
                </a:solidFill>
              </a:rPr>
              <a:t>The </a:t>
            </a:r>
            <a:r>
              <a:rPr lang="en-US" sz="2400" b="1" dirty="0" err="1">
                <a:solidFill>
                  <a:srgbClr val="0000FF"/>
                </a:solidFill>
              </a:rPr>
              <a:t>Goldmann</a:t>
            </a:r>
            <a:r>
              <a:rPr lang="en-US" sz="2400" b="1" dirty="0">
                <a:solidFill>
                  <a:srgbClr val="0000FF"/>
                </a:solidFill>
              </a:rPr>
              <a:t> equation</a:t>
            </a:r>
          </a:p>
        </p:txBody>
      </p:sp>
      <p:sp>
        <p:nvSpPr>
          <p:cNvPr id="73733" name="Line 9"/>
          <p:cNvSpPr>
            <a:spLocks noChangeShapeType="1"/>
          </p:cNvSpPr>
          <p:nvPr/>
        </p:nvSpPr>
        <p:spPr bwMode="auto">
          <a:xfrm>
            <a:off x="1752600" y="2932112"/>
            <a:ext cx="4038600" cy="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p:cNvSpPr txBox="1"/>
          <p:nvPr/>
        </p:nvSpPr>
        <p:spPr>
          <a:xfrm>
            <a:off x="457200" y="3541712"/>
            <a:ext cx="6197402" cy="2062103"/>
          </a:xfrm>
          <a:prstGeom prst="rect">
            <a:avLst/>
          </a:prstGeom>
          <a:noFill/>
        </p:spPr>
        <p:txBody>
          <a:bodyPr wrap="none" rtlCol="0">
            <a:spAutoFit/>
          </a:bodyPr>
          <a:lstStyle/>
          <a:p>
            <a:r>
              <a:rPr lang="en-US" sz="1600" i="1" dirty="0">
                <a:solidFill>
                  <a:srgbClr val="0000FF"/>
                </a:solidFill>
              </a:rPr>
              <a:t>What is the rate of aqueous formation?</a:t>
            </a:r>
          </a:p>
          <a:p>
            <a:r>
              <a:rPr lang="en-US" sz="1600" dirty="0">
                <a:solidFill>
                  <a:srgbClr val="0000FF"/>
                </a:solidFill>
              </a:rPr>
              <a:t>2-3 </a:t>
            </a:r>
            <a:r>
              <a:rPr lang="en-US" sz="1600" dirty="0">
                <a:solidFill>
                  <a:srgbClr val="0000FF"/>
                </a:solidFill>
                <a:latin typeface="Symbol" panose="05050102010706020507" pitchFamily="18" charset="2"/>
              </a:rPr>
              <a:t>m</a:t>
            </a:r>
            <a:r>
              <a:rPr lang="en-US" sz="1600" dirty="0">
                <a:solidFill>
                  <a:srgbClr val="0000FF"/>
                </a:solidFill>
              </a:rPr>
              <a:t>L/min</a:t>
            </a:r>
          </a:p>
          <a:p>
            <a:endParaRPr lang="en-US" sz="1600" dirty="0">
              <a:solidFill>
                <a:srgbClr val="0000FF"/>
              </a:solidFill>
            </a:endParaRPr>
          </a:p>
          <a:p>
            <a:r>
              <a:rPr lang="en-US" sz="1600" i="1" dirty="0">
                <a:solidFill>
                  <a:srgbClr val="0000FF"/>
                </a:solidFill>
              </a:rPr>
              <a:t>What is the aqueous volume of the anterior chamber?</a:t>
            </a:r>
          </a:p>
          <a:p>
            <a:r>
              <a:rPr lang="en-US" sz="1600" dirty="0">
                <a:solidFill>
                  <a:srgbClr val="0000FF"/>
                </a:solidFill>
              </a:rPr>
              <a:t>200-300 </a:t>
            </a:r>
            <a:r>
              <a:rPr lang="en-US" sz="1600" dirty="0">
                <a:solidFill>
                  <a:srgbClr val="0000FF"/>
                </a:solidFill>
                <a:latin typeface="Symbol" panose="05050102010706020507" pitchFamily="18" charset="2"/>
              </a:rPr>
              <a:t>m</a:t>
            </a:r>
            <a:r>
              <a:rPr lang="en-US" sz="1600" dirty="0">
                <a:solidFill>
                  <a:srgbClr val="0000FF"/>
                </a:solidFill>
              </a:rPr>
              <a:t>L</a:t>
            </a:r>
          </a:p>
          <a:p>
            <a:endParaRPr lang="en-US" sz="1600" dirty="0">
              <a:solidFill>
                <a:srgbClr val="0000FF"/>
              </a:solidFill>
            </a:endParaRPr>
          </a:p>
          <a:p>
            <a:r>
              <a:rPr lang="en-US" sz="1600" i="1" dirty="0">
                <a:solidFill>
                  <a:srgbClr val="0000FF"/>
                </a:solidFill>
              </a:rPr>
              <a:t>So then, what percent of AC volume is ‘turned over’ every minute?</a:t>
            </a:r>
          </a:p>
          <a:p>
            <a:r>
              <a:rPr lang="en-US" sz="1600" dirty="0">
                <a:solidFill>
                  <a:srgbClr val="0000FF"/>
                </a:solidFill>
              </a:rPr>
              <a:t>About 1%</a:t>
            </a:r>
          </a:p>
        </p:txBody>
      </p:sp>
      <p:sp>
        <p:nvSpPr>
          <p:cNvPr id="12" name="Oval 11"/>
          <p:cNvSpPr/>
          <p:nvPr/>
        </p:nvSpPr>
        <p:spPr>
          <a:xfrm>
            <a:off x="1631950" y="2246312"/>
            <a:ext cx="4400551" cy="9398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5">
            <a:extLst>
              <a:ext uri="{FF2B5EF4-FFF2-40B4-BE49-F238E27FC236}">
                <a16:creationId xmlns:a16="http://schemas.microsoft.com/office/drawing/2014/main" id="{D72201C1-CB47-4151-A222-9E6C3CC62EE7}"/>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A</a:t>
            </a:r>
          </a:p>
        </p:txBody>
      </p:sp>
      <p:sp>
        <p:nvSpPr>
          <p:cNvPr id="15" name="TextBox 14">
            <a:extLst>
              <a:ext uri="{FF2B5EF4-FFF2-40B4-BE49-F238E27FC236}">
                <a16:creationId xmlns:a16="http://schemas.microsoft.com/office/drawing/2014/main" id="{63E13DD0-BE60-4DEF-A9D2-3899DCB95710}"/>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2281263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1" name="Group 3"/>
          <p:cNvGrpSpPr>
            <a:grpSpLocks/>
          </p:cNvGrpSpPr>
          <p:nvPr/>
        </p:nvGrpSpPr>
        <p:grpSpPr bwMode="auto">
          <a:xfrm>
            <a:off x="762000" y="2484437"/>
            <a:ext cx="7642225" cy="822325"/>
            <a:chOff x="528" y="726"/>
            <a:chExt cx="4814" cy="518"/>
          </a:xfrm>
        </p:grpSpPr>
        <p:sp>
          <p:nvSpPr>
            <p:cNvPr id="73739" name="Text Box 4"/>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i="1" dirty="0">
                  <a:solidFill>
                    <a:schemeClr val="bg1">
                      <a:lumMod val="75000"/>
                    </a:schemeClr>
                  </a:solidFill>
                </a:rPr>
                <a:t>IOP =</a:t>
              </a:r>
            </a:p>
          </p:txBody>
        </p:sp>
        <p:sp>
          <p:nvSpPr>
            <p:cNvPr id="73740" name="Text Box 5"/>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20000"/>
                </a:lnSpc>
              </a:pPr>
              <a:r>
                <a:rPr lang="en-US" sz="2000" b="1" dirty="0">
                  <a:solidFill>
                    <a:srgbClr val="0066FF"/>
                  </a:solidFill>
                </a:rPr>
                <a:t>Aqueous Formation Rate (</a:t>
              </a:r>
              <a:r>
                <a:rPr lang="en-US" sz="2000" b="1" dirty="0">
                  <a:solidFill>
                    <a:srgbClr val="0066FF"/>
                  </a:solidFill>
                  <a:latin typeface="Symbol" pitchFamily="18" charset="2"/>
                </a:rPr>
                <a:t>m</a:t>
              </a:r>
              <a:r>
                <a:rPr lang="en-US" sz="2000" b="1" dirty="0">
                  <a:solidFill>
                    <a:srgbClr val="0066FF"/>
                  </a:solidFill>
                </a:rPr>
                <a:t>L/min)</a:t>
              </a:r>
            </a:p>
            <a:p>
              <a:pPr algn="ctr" eaLnBrk="1" hangingPunct="1">
                <a:lnSpc>
                  <a:spcPct val="120000"/>
                </a:lnSpc>
              </a:pPr>
              <a:r>
                <a:rPr lang="en-US" sz="2000" b="1" dirty="0">
                  <a:solidFill>
                    <a:schemeClr val="bg1">
                      <a:lumMod val="75000"/>
                    </a:schemeClr>
                  </a:solidFill>
                </a:rPr>
                <a:t>Outflow Facility (</a:t>
              </a:r>
              <a:r>
                <a:rPr lang="en-US" sz="2000" b="1" dirty="0">
                  <a:solidFill>
                    <a:schemeClr val="bg1">
                      <a:lumMod val="75000"/>
                    </a:schemeClr>
                  </a:solidFill>
                  <a:latin typeface="Symbol" pitchFamily="18" charset="2"/>
                </a:rPr>
                <a:t>m</a:t>
              </a:r>
              <a:r>
                <a:rPr lang="en-US" sz="2000" b="1" dirty="0">
                  <a:solidFill>
                    <a:schemeClr val="bg1">
                      <a:lumMod val="75000"/>
                    </a:schemeClr>
                  </a:solidFill>
                </a:rPr>
                <a:t>L/min/mmHg)</a:t>
              </a:r>
            </a:p>
          </p:txBody>
        </p:sp>
        <p:sp>
          <p:nvSpPr>
            <p:cNvPr id="73741" name="Text Box 6"/>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solidFill>
                    <a:schemeClr val="bg1">
                      <a:lumMod val="75000"/>
                    </a:schemeClr>
                  </a:solidFill>
                </a:rPr>
                <a:t>+</a:t>
              </a:r>
              <a:endParaRPr lang="en-US" sz="2000" dirty="0">
                <a:solidFill>
                  <a:schemeClr val="bg1">
                    <a:lumMod val="75000"/>
                  </a:schemeClr>
                </a:solidFill>
              </a:endParaRPr>
            </a:p>
          </p:txBody>
        </p:sp>
        <p:sp>
          <p:nvSpPr>
            <p:cNvPr id="73742" name="Text Box 7"/>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000" b="1" dirty="0" err="1">
                  <a:solidFill>
                    <a:schemeClr val="bg1">
                      <a:lumMod val="75000"/>
                    </a:schemeClr>
                  </a:solidFill>
                </a:rPr>
                <a:t>Episcleral</a:t>
              </a:r>
              <a:r>
                <a:rPr lang="en-US" sz="2000" b="1" dirty="0">
                  <a:solidFill>
                    <a:schemeClr val="bg1">
                      <a:lumMod val="75000"/>
                    </a:schemeClr>
                  </a:solidFill>
                </a:rPr>
                <a:t> Venous</a:t>
              </a:r>
            </a:p>
            <a:p>
              <a:pPr algn="ctr" eaLnBrk="1" hangingPunct="1">
                <a:lnSpc>
                  <a:spcPct val="90000"/>
                </a:lnSpc>
              </a:pPr>
              <a:r>
                <a:rPr lang="en-US" sz="2000" b="1" dirty="0">
                  <a:solidFill>
                    <a:schemeClr val="bg1">
                      <a:lumMod val="75000"/>
                    </a:schemeClr>
                  </a:solidFill>
                </a:rPr>
                <a:t>Pressure (mmHg)</a:t>
              </a:r>
            </a:p>
          </p:txBody>
        </p:sp>
      </p:grpSp>
      <p:sp>
        <p:nvSpPr>
          <p:cNvPr id="73732" name="Text Box 8"/>
          <p:cNvSpPr txBox="1">
            <a:spLocks noChangeArrowheads="1"/>
          </p:cNvSpPr>
          <p:nvPr/>
        </p:nvSpPr>
        <p:spPr bwMode="auto">
          <a:xfrm>
            <a:off x="364333" y="1143000"/>
            <a:ext cx="8456609" cy="83099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i="1" dirty="0"/>
              <a:t>Fill in the IOP equation below. </a:t>
            </a:r>
            <a:r>
              <a:rPr lang="en-US" sz="2400" i="1" dirty="0">
                <a:solidFill>
                  <a:srgbClr val="0000FF"/>
                </a:solidFill>
              </a:rPr>
              <a:t>What is its eponymous name?</a:t>
            </a:r>
          </a:p>
          <a:p>
            <a:pPr algn="ctr" eaLnBrk="1" hangingPunct="1"/>
            <a:r>
              <a:rPr lang="en-US" sz="2400" dirty="0">
                <a:solidFill>
                  <a:srgbClr val="0000FF"/>
                </a:solidFill>
              </a:rPr>
              <a:t>The </a:t>
            </a:r>
            <a:r>
              <a:rPr lang="en-US" sz="2400" b="1" dirty="0" err="1">
                <a:solidFill>
                  <a:srgbClr val="0000FF"/>
                </a:solidFill>
              </a:rPr>
              <a:t>Goldmann</a:t>
            </a:r>
            <a:r>
              <a:rPr lang="en-US" sz="2400" b="1" dirty="0">
                <a:solidFill>
                  <a:srgbClr val="0000FF"/>
                </a:solidFill>
              </a:rPr>
              <a:t> equation</a:t>
            </a:r>
          </a:p>
        </p:txBody>
      </p:sp>
      <p:sp>
        <p:nvSpPr>
          <p:cNvPr id="73733" name="Line 9"/>
          <p:cNvSpPr>
            <a:spLocks noChangeShapeType="1"/>
          </p:cNvSpPr>
          <p:nvPr/>
        </p:nvSpPr>
        <p:spPr bwMode="auto">
          <a:xfrm>
            <a:off x="1752600" y="2932112"/>
            <a:ext cx="4038600" cy="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p:cNvSpPr txBox="1"/>
          <p:nvPr/>
        </p:nvSpPr>
        <p:spPr>
          <a:xfrm>
            <a:off x="457200" y="3541712"/>
            <a:ext cx="8153579" cy="2554545"/>
          </a:xfrm>
          <a:prstGeom prst="rect">
            <a:avLst/>
          </a:prstGeom>
          <a:noFill/>
        </p:spPr>
        <p:txBody>
          <a:bodyPr wrap="none" rtlCol="0">
            <a:spAutoFit/>
          </a:bodyPr>
          <a:lstStyle/>
          <a:p>
            <a:r>
              <a:rPr lang="en-US" sz="1600" i="1" dirty="0">
                <a:solidFill>
                  <a:srgbClr val="0000FF"/>
                </a:solidFill>
              </a:rPr>
              <a:t>What is the rate of aqueous formation?</a:t>
            </a:r>
          </a:p>
          <a:p>
            <a:r>
              <a:rPr lang="en-US" sz="1600" dirty="0">
                <a:solidFill>
                  <a:srgbClr val="0000FF"/>
                </a:solidFill>
              </a:rPr>
              <a:t>2-3 </a:t>
            </a:r>
            <a:r>
              <a:rPr lang="en-US" sz="1600" dirty="0">
                <a:solidFill>
                  <a:srgbClr val="0000FF"/>
                </a:solidFill>
                <a:latin typeface="Symbol" panose="05050102010706020507" pitchFamily="18" charset="2"/>
              </a:rPr>
              <a:t>m</a:t>
            </a:r>
            <a:r>
              <a:rPr lang="en-US" sz="1600" dirty="0">
                <a:solidFill>
                  <a:srgbClr val="0000FF"/>
                </a:solidFill>
              </a:rPr>
              <a:t>L/min</a:t>
            </a:r>
          </a:p>
          <a:p>
            <a:endParaRPr lang="en-US" sz="1600" dirty="0">
              <a:solidFill>
                <a:srgbClr val="0000FF"/>
              </a:solidFill>
            </a:endParaRPr>
          </a:p>
          <a:p>
            <a:r>
              <a:rPr lang="en-US" sz="1600" i="1" dirty="0">
                <a:solidFill>
                  <a:srgbClr val="0000FF"/>
                </a:solidFill>
              </a:rPr>
              <a:t>What is the aqueous volume of the anterior chamber?</a:t>
            </a:r>
          </a:p>
          <a:p>
            <a:r>
              <a:rPr lang="en-US" sz="1600" dirty="0">
                <a:solidFill>
                  <a:srgbClr val="0000FF"/>
                </a:solidFill>
              </a:rPr>
              <a:t>200-300 </a:t>
            </a:r>
            <a:r>
              <a:rPr lang="en-US" sz="1600" dirty="0">
                <a:solidFill>
                  <a:srgbClr val="0000FF"/>
                </a:solidFill>
                <a:latin typeface="Symbol" panose="05050102010706020507" pitchFamily="18" charset="2"/>
              </a:rPr>
              <a:t>m</a:t>
            </a:r>
            <a:r>
              <a:rPr lang="en-US" sz="1600" dirty="0">
                <a:solidFill>
                  <a:srgbClr val="0000FF"/>
                </a:solidFill>
              </a:rPr>
              <a:t>L</a:t>
            </a:r>
          </a:p>
          <a:p>
            <a:endParaRPr lang="en-US" sz="1600" dirty="0">
              <a:solidFill>
                <a:srgbClr val="0000FF"/>
              </a:solidFill>
            </a:endParaRPr>
          </a:p>
          <a:p>
            <a:r>
              <a:rPr lang="en-US" sz="1600" i="1" dirty="0">
                <a:solidFill>
                  <a:srgbClr val="0000FF"/>
                </a:solidFill>
              </a:rPr>
              <a:t>So then, what percent of AC volume is ‘turned over’ every minute?</a:t>
            </a:r>
          </a:p>
          <a:p>
            <a:r>
              <a:rPr lang="en-US" sz="1600" dirty="0">
                <a:solidFill>
                  <a:srgbClr val="0000FF"/>
                </a:solidFill>
              </a:rPr>
              <a:t>About 1%</a:t>
            </a:r>
          </a:p>
          <a:p>
            <a:endParaRPr lang="en-US" sz="1600" dirty="0">
              <a:solidFill>
                <a:srgbClr val="0000FF"/>
              </a:solidFill>
            </a:endParaRPr>
          </a:p>
          <a:p>
            <a:r>
              <a:rPr lang="en-US" sz="1600" i="1" dirty="0">
                <a:solidFill>
                  <a:srgbClr val="0000FF"/>
                </a:solidFill>
              </a:rPr>
              <a:t>Given this, how long does it take for the aqueous content of the AC to be fully replaced?</a:t>
            </a:r>
          </a:p>
        </p:txBody>
      </p:sp>
      <p:sp>
        <p:nvSpPr>
          <p:cNvPr id="12" name="Oval 11"/>
          <p:cNvSpPr/>
          <p:nvPr/>
        </p:nvSpPr>
        <p:spPr>
          <a:xfrm>
            <a:off x="1631950" y="2246312"/>
            <a:ext cx="4400551" cy="9398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5">
            <a:extLst>
              <a:ext uri="{FF2B5EF4-FFF2-40B4-BE49-F238E27FC236}">
                <a16:creationId xmlns:a16="http://schemas.microsoft.com/office/drawing/2014/main" id="{D72201C1-CB47-4151-A222-9E6C3CC62EE7}"/>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Q</a:t>
            </a:r>
          </a:p>
        </p:txBody>
      </p:sp>
      <p:sp>
        <p:nvSpPr>
          <p:cNvPr id="15" name="TextBox 14">
            <a:extLst>
              <a:ext uri="{FF2B5EF4-FFF2-40B4-BE49-F238E27FC236}">
                <a16:creationId xmlns:a16="http://schemas.microsoft.com/office/drawing/2014/main" id="{63E13DD0-BE60-4DEF-A9D2-3899DCB95710}"/>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401783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1" name="Group 3"/>
          <p:cNvGrpSpPr>
            <a:grpSpLocks/>
          </p:cNvGrpSpPr>
          <p:nvPr/>
        </p:nvGrpSpPr>
        <p:grpSpPr bwMode="auto">
          <a:xfrm>
            <a:off x="762000" y="2484437"/>
            <a:ext cx="7642225" cy="822325"/>
            <a:chOff x="528" y="726"/>
            <a:chExt cx="4814" cy="518"/>
          </a:xfrm>
        </p:grpSpPr>
        <p:sp>
          <p:nvSpPr>
            <p:cNvPr id="73739" name="Text Box 4"/>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i="1" dirty="0">
                  <a:solidFill>
                    <a:schemeClr val="bg1">
                      <a:lumMod val="75000"/>
                    </a:schemeClr>
                  </a:solidFill>
                </a:rPr>
                <a:t>IOP =</a:t>
              </a:r>
            </a:p>
          </p:txBody>
        </p:sp>
        <p:sp>
          <p:nvSpPr>
            <p:cNvPr id="73740" name="Text Box 5"/>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20000"/>
                </a:lnSpc>
              </a:pPr>
              <a:r>
                <a:rPr lang="en-US" sz="2000" b="1" dirty="0">
                  <a:solidFill>
                    <a:srgbClr val="0066FF"/>
                  </a:solidFill>
                </a:rPr>
                <a:t>Aqueous Formation Rate (</a:t>
              </a:r>
              <a:r>
                <a:rPr lang="en-US" sz="2000" b="1" dirty="0">
                  <a:solidFill>
                    <a:srgbClr val="0066FF"/>
                  </a:solidFill>
                  <a:latin typeface="Symbol" pitchFamily="18" charset="2"/>
                </a:rPr>
                <a:t>m</a:t>
              </a:r>
              <a:r>
                <a:rPr lang="en-US" sz="2000" b="1" dirty="0">
                  <a:solidFill>
                    <a:srgbClr val="0066FF"/>
                  </a:solidFill>
                </a:rPr>
                <a:t>L/min)</a:t>
              </a:r>
            </a:p>
            <a:p>
              <a:pPr algn="ctr" eaLnBrk="1" hangingPunct="1">
                <a:lnSpc>
                  <a:spcPct val="120000"/>
                </a:lnSpc>
              </a:pPr>
              <a:r>
                <a:rPr lang="en-US" sz="2000" b="1" dirty="0">
                  <a:solidFill>
                    <a:schemeClr val="bg1">
                      <a:lumMod val="75000"/>
                    </a:schemeClr>
                  </a:solidFill>
                </a:rPr>
                <a:t>Outflow Facility (</a:t>
              </a:r>
              <a:r>
                <a:rPr lang="en-US" sz="2000" b="1" dirty="0">
                  <a:solidFill>
                    <a:schemeClr val="bg1">
                      <a:lumMod val="75000"/>
                    </a:schemeClr>
                  </a:solidFill>
                  <a:latin typeface="Symbol" pitchFamily="18" charset="2"/>
                </a:rPr>
                <a:t>m</a:t>
              </a:r>
              <a:r>
                <a:rPr lang="en-US" sz="2000" b="1" dirty="0">
                  <a:solidFill>
                    <a:schemeClr val="bg1">
                      <a:lumMod val="75000"/>
                    </a:schemeClr>
                  </a:solidFill>
                </a:rPr>
                <a:t>L/min/mmHg)</a:t>
              </a:r>
            </a:p>
          </p:txBody>
        </p:sp>
        <p:sp>
          <p:nvSpPr>
            <p:cNvPr id="73741" name="Text Box 6"/>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solidFill>
                    <a:schemeClr val="bg1">
                      <a:lumMod val="75000"/>
                    </a:schemeClr>
                  </a:solidFill>
                </a:rPr>
                <a:t>+</a:t>
              </a:r>
              <a:endParaRPr lang="en-US" sz="2000" dirty="0">
                <a:solidFill>
                  <a:schemeClr val="bg1">
                    <a:lumMod val="75000"/>
                  </a:schemeClr>
                </a:solidFill>
              </a:endParaRPr>
            </a:p>
          </p:txBody>
        </p:sp>
        <p:sp>
          <p:nvSpPr>
            <p:cNvPr id="73742" name="Text Box 7"/>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000" b="1" dirty="0" err="1">
                  <a:solidFill>
                    <a:schemeClr val="bg1">
                      <a:lumMod val="75000"/>
                    </a:schemeClr>
                  </a:solidFill>
                </a:rPr>
                <a:t>Episcleral</a:t>
              </a:r>
              <a:r>
                <a:rPr lang="en-US" sz="2000" b="1" dirty="0">
                  <a:solidFill>
                    <a:schemeClr val="bg1">
                      <a:lumMod val="75000"/>
                    </a:schemeClr>
                  </a:solidFill>
                </a:rPr>
                <a:t> Venous</a:t>
              </a:r>
            </a:p>
            <a:p>
              <a:pPr algn="ctr" eaLnBrk="1" hangingPunct="1">
                <a:lnSpc>
                  <a:spcPct val="90000"/>
                </a:lnSpc>
              </a:pPr>
              <a:r>
                <a:rPr lang="en-US" sz="2000" b="1" dirty="0">
                  <a:solidFill>
                    <a:schemeClr val="bg1">
                      <a:lumMod val="75000"/>
                    </a:schemeClr>
                  </a:solidFill>
                </a:rPr>
                <a:t>Pressure (mmHg)</a:t>
              </a:r>
            </a:p>
          </p:txBody>
        </p:sp>
      </p:grpSp>
      <p:sp>
        <p:nvSpPr>
          <p:cNvPr id="73732" name="Text Box 8"/>
          <p:cNvSpPr txBox="1">
            <a:spLocks noChangeArrowheads="1"/>
          </p:cNvSpPr>
          <p:nvPr/>
        </p:nvSpPr>
        <p:spPr bwMode="auto">
          <a:xfrm>
            <a:off x="364333" y="1143000"/>
            <a:ext cx="8456609" cy="83099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i="1" dirty="0"/>
              <a:t>Fill in the IOP equation below. </a:t>
            </a:r>
            <a:r>
              <a:rPr lang="en-US" sz="2400" i="1" dirty="0">
                <a:solidFill>
                  <a:srgbClr val="0000FF"/>
                </a:solidFill>
              </a:rPr>
              <a:t>What is its eponymous name?</a:t>
            </a:r>
          </a:p>
          <a:p>
            <a:pPr algn="ctr" eaLnBrk="1" hangingPunct="1"/>
            <a:r>
              <a:rPr lang="en-US" sz="2400" dirty="0">
                <a:solidFill>
                  <a:srgbClr val="0000FF"/>
                </a:solidFill>
              </a:rPr>
              <a:t>The </a:t>
            </a:r>
            <a:r>
              <a:rPr lang="en-US" sz="2400" b="1" dirty="0" err="1">
                <a:solidFill>
                  <a:srgbClr val="0000FF"/>
                </a:solidFill>
              </a:rPr>
              <a:t>Goldmann</a:t>
            </a:r>
            <a:r>
              <a:rPr lang="en-US" sz="2400" b="1" dirty="0">
                <a:solidFill>
                  <a:srgbClr val="0000FF"/>
                </a:solidFill>
              </a:rPr>
              <a:t> equation</a:t>
            </a:r>
          </a:p>
        </p:txBody>
      </p:sp>
      <p:sp>
        <p:nvSpPr>
          <p:cNvPr id="73733" name="Line 9"/>
          <p:cNvSpPr>
            <a:spLocks noChangeShapeType="1"/>
          </p:cNvSpPr>
          <p:nvPr/>
        </p:nvSpPr>
        <p:spPr bwMode="auto">
          <a:xfrm>
            <a:off x="1752600" y="2932112"/>
            <a:ext cx="4038600" cy="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p:cNvSpPr txBox="1"/>
          <p:nvPr/>
        </p:nvSpPr>
        <p:spPr>
          <a:xfrm>
            <a:off x="457200" y="3541712"/>
            <a:ext cx="8149860" cy="2800767"/>
          </a:xfrm>
          <a:prstGeom prst="rect">
            <a:avLst/>
          </a:prstGeom>
          <a:noFill/>
        </p:spPr>
        <p:txBody>
          <a:bodyPr wrap="none" rtlCol="0">
            <a:spAutoFit/>
          </a:bodyPr>
          <a:lstStyle/>
          <a:p>
            <a:r>
              <a:rPr lang="en-US" sz="1600" i="1" dirty="0">
                <a:solidFill>
                  <a:srgbClr val="0000FF"/>
                </a:solidFill>
              </a:rPr>
              <a:t>What is the rate of aqueous formation?</a:t>
            </a:r>
          </a:p>
          <a:p>
            <a:r>
              <a:rPr lang="en-US" sz="1600" dirty="0">
                <a:solidFill>
                  <a:srgbClr val="0000FF"/>
                </a:solidFill>
              </a:rPr>
              <a:t>2-3 </a:t>
            </a:r>
            <a:r>
              <a:rPr lang="en-US" sz="1600" dirty="0">
                <a:solidFill>
                  <a:srgbClr val="0000FF"/>
                </a:solidFill>
                <a:latin typeface="Symbol" panose="05050102010706020507" pitchFamily="18" charset="2"/>
              </a:rPr>
              <a:t>m</a:t>
            </a:r>
            <a:r>
              <a:rPr lang="en-US" sz="1600" dirty="0">
                <a:solidFill>
                  <a:srgbClr val="0000FF"/>
                </a:solidFill>
              </a:rPr>
              <a:t>L/min</a:t>
            </a:r>
          </a:p>
          <a:p>
            <a:endParaRPr lang="en-US" sz="1600" dirty="0">
              <a:solidFill>
                <a:srgbClr val="0000FF"/>
              </a:solidFill>
            </a:endParaRPr>
          </a:p>
          <a:p>
            <a:r>
              <a:rPr lang="en-US" sz="1600" i="1" dirty="0">
                <a:solidFill>
                  <a:srgbClr val="0000FF"/>
                </a:solidFill>
              </a:rPr>
              <a:t>What is the aqueous volume of the anterior chamber?</a:t>
            </a:r>
          </a:p>
          <a:p>
            <a:r>
              <a:rPr lang="en-US" sz="1600" dirty="0">
                <a:solidFill>
                  <a:srgbClr val="0000FF"/>
                </a:solidFill>
              </a:rPr>
              <a:t>200-300 </a:t>
            </a:r>
            <a:r>
              <a:rPr lang="en-US" sz="1600" dirty="0">
                <a:solidFill>
                  <a:srgbClr val="0000FF"/>
                </a:solidFill>
                <a:latin typeface="Symbol" panose="05050102010706020507" pitchFamily="18" charset="2"/>
              </a:rPr>
              <a:t>m</a:t>
            </a:r>
            <a:r>
              <a:rPr lang="en-US" sz="1600" dirty="0">
                <a:solidFill>
                  <a:srgbClr val="0000FF"/>
                </a:solidFill>
              </a:rPr>
              <a:t>L</a:t>
            </a:r>
          </a:p>
          <a:p>
            <a:endParaRPr lang="en-US" sz="1600" dirty="0">
              <a:solidFill>
                <a:srgbClr val="0000FF"/>
              </a:solidFill>
            </a:endParaRPr>
          </a:p>
          <a:p>
            <a:r>
              <a:rPr lang="en-US" sz="1600" i="1" dirty="0">
                <a:solidFill>
                  <a:srgbClr val="0000FF"/>
                </a:solidFill>
              </a:rPr>
              <a:t>So then, what percent of AC volume is ‘turned over’ every minute?</a:t>
            </a:r>
          </a:p>
          <a:p>
            <a:r>
              <a:rPr lang="en-US" sz="1600" dirty="0">
                <a:solidFill>
                  <a:srgbClr val="0000FF"/>
                </a:solidFill>
              </a:rPr>
              <a:t>About 1%</a:t>
            </a:r>
          </a:p>
          <a:p>
            <a:endParaRPr lang="en-US" sz="1600" dirty="0">
              <a:solidFill>
                <a:srgbClr val="0000FF"/>
              </a:solidFill>
            </a:endParaRPr>
          </a:p>
          <a:p>
            <a:r>
              <a:rPr lang="en-US" sz="1600" i="1" dirty="0">
                <a:solidFill>
                  <a:srgbClr val="0000FF"/>
                </a:solidFill>
              </a:rPr>
              <a:t>Given this, how long does it take for the aqueous content of the AC to be fully replaced?</a:t>
            </a:r>
          </a:p>
          <a:p>
            <a:r>
              <a:rPr lang="en-US" sz="1600" dirty="0">
                <a:solidFill>
                  <a:srgbClr val="0000FF"/>
                </a:solidFill>
              </a:rPr>
              <a:t>Roughly 100 minutes</a:t>
            </a:r>
          </a:p>
        </p:txBody>
      </p:sp>
      <p:sp>
        <p:nvSpPr>
          <p:cNvPr id="12" name="Oval 11"/>
          <p:cNvSpPr/>
          <p:nvPr/>
        </p:nvSpPr>
        <p:spPr>
          <a:xfrm>
            <a:off x="1631950" y="2246312"/>
            <a:ext cx="4400551" cy="9398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5">
            <a:extLst>
              <a:ext uri="{FF2B5EF4-FFF2-40B4-BE49-F238E27FC236}">
                <a16:creationId xmlns:a16="http://schemas.microsoft.com/office/drawing/2014/main" id="{D72201C1-CB47-4151-A222-9E6C3CC62EE7}"/>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A</a:t>
            </a:r>
          </a:p>
        </p:txBody>
      </p:sp>
      <p:sp>
        <p:nvSpPr>
          <p:cNvPr id="15" name="TextBox 14">
            <a:extLst>
              <a:ext uri="{FF2B5EF4-FFF2-40B4-BE49-F238E27FC236}">
                <a16:creationId xmlns:a16="http://schemas.microsoft.com/office/drawing/2014/main" id="{63E13DD0-BE60-4DEF-A9D2-3899DCB95710}"/>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2323325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2724150" y="4103687"/>
            <a:ext cx="4235450" cy="2105025"/>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chemeClr val="bg1">
                    <a:lumMod val="75000"/>
                  </a:schemeClr>
                </a:solidFill>
              </a:rPr>
              <a:t>So to lower IOP, one must:</a:t>
            </a:r>
          </a:p>
          <a:p>
            <a:pPr eaLnBrk="1" hangingPunct="1"/>
            <a:r>
              <a:rPr lang="en-US">
                <a:solidFill>
                  <a:schemeClr val="bg1">
                    <a:lumMod val="75000"/>
                  </a:schemeClr>
                </a:solidFill>
              </a:rPr>
              <a:t>--decrease aqueous formation, </a:t>
            </a:r>
            <a:r>
              <a:rPr lang="en-US" i="1">
                <a:solidFill>
                  <a:schemeClr val="bg1">
                    <a:lumMod val="75000"/>
                  </a:schemeClr>
                </a:solidFill>
              </a:rPr>
              <a:t>and/or</a:t>
            </a:r>
          </a:p>
          <a:p>
            <a:pPr eaLnBrk="1" hangingPunct="1"/>
            <a:r>
              <a:rPr lang="en-US">
                <a:solidFill>
                  <a:schemeClr val="bg1">
                    <a:lumMod val="75000"/>
                  </a:schemeClr>
                </a:solidFill>
              </a:rPr>
              <a:t>--increase outflow facility, </a:t>
            </a:r>
            <a:r>
              <a:rPr lang="en-US" i="1">
                <a:solidFill>
                  <a:schemeClr val="bg1">
                    <a:lumMod val="75000"/>
                  </a:schemeClr>
                </a:solidFill>
              </a:rPr>
              <a:t>and/or</a:t>
            </a:r>
          </a:p>
          <a:p>
            <a:pPr eaLnBrk="1" hangingPunct="1"/>
            <a:r>
              <a:rPr lang="en-US">
                <a:solidFill>
                  <a:schemeClr val="bg1">
                    <a:lumMod val="75000"/>
                  </a:schemeClr>
                </a:solidFill>
              </a:rPr>
              <a:t>--decrease episcleral venous pressure</a:t>
            </a:r>
          </a:p>
          <a:p>
            <a:pPr eaLnBrk="1" hangingPunct="1"/>
            <a:endParaRPr lang="en-US">
              <a:solidFill>
                <a:schemeClr val="bg1">
                  <a:lumMod val="75000"/>
                </a:schemeClr>
              </a:solidFill>
            </a:endParaRPr>
          </a:p>
          <a:p>
            <a:pPr eaLnBrk="1" hangingPunct="1"/>
            <a:r>
              <a:rPr lang="en-US">
                <a:solidFill>
                  <a:schemeClr val="bg1">
                    <a:lumMod val="75000"/>
                  </a:schemeClr>
                </a:solidFill>
              </a:rPr>
              <a:t>…and/or </a:t>
            </a:r>
            <a:r>
              <a:rPr lang="en-US" b="1">
                <a:solidFill>
                  <a:schemeClr val="bg1">
                    <a:lumMod val="75000"/>
                  </a:schemeClr>
                </a:solidFill>
              </a:rPr>
              <a:t>dehydrate the vitreous</a:t>
            </a:r>
            <a:r>
              <a:rPr lang="en-US">
                <a:solidFill>
                  <a:schemeClr val="bg1">
                    <a:lumMod val="75000"/>
                  </a:schemeClr>
                </a:solidFill>
              </a:rPr>
              <a:t> with a</a:t>
            </a:r>
          </a:p>
          <a:p>
            <a:pPr eaLnBrk="1" hangingPunct="1"/>
            <a:r>
              <a:rPr lang="en-US">
                <a:solidFill>
                  <a:schemeClr val="bg1">
                    <a:lumMod val="75000"/>
                  </a:schemeClr>
                </a:solidFill>
              </a:rPr>
              <a:t>   </a:t>
            </a:r>
            <a:r>
              <a:rPr lang="en-US" b="1">
                <a:solidFill>
                  <a:schemeClr val="bg1">
                    <a:lumMod val="75000"/>
                  </a:schemeClr>
                </a:solidFill>
              </a:rPr>
              <a:t>hyperosmotic</a:t>
            </a:r>
            <a:r>
              <a:rPr lang="en-US">
                <a:solidFill>
                  <a:schemeClr val="bg1">
                    <a:lumMod val="75000"/>
                  </a:schemeClr>
                </a:solidFill>
              </a:rPr>
              <a:t> agent</a:t>
            </a:r>
          </a:p>
        </p:txBody>
      </p:sp>
      <p:grpSp>
        <p:nvGrpSpPr>
          <p:cNvPr id="79876" name="Group 4"/>
          <p:cNvGrpSpPr>
            <a:grpSpLocks/>
          </p:cNvGrpSpPr>
          <p:nvPr/>
        </p:nvGrpSpPr>
        <p:grpSpPr bwMode="auto">
          <a:xfrm>
            <a:off x="762000" y="2484438"/>
            <a:ext cx="7642225" cy="830263"/>
            <a:chOff x="528" y="726"/>
            <a:chExt cx="4814" cy="523"/>
          </a:xfrm>
        </p:grpSpPr>
        <p:sp>
          <p:nvSpPr>
            <p:cNvPr id="79884" name="Text Box 5"/>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i="1" dirty="0">
                  <a:solidFill>
                    <a:schemeClr val="bg1">
                      <a:lumMod val="75000"/>
                    </a:schemeClr>
                  </a:solidFill>
                </a:rPr>
                <a:t>IOP =</a:t>
              </a:r>
            </a:p>
          </p:txBody>
        </p:sp>
        <p:sp>
          <p:nvSpPr>
            <p:cNvPr id="79885" name="Text Box 6"/>
            <p:cNvSpPr txBox="1">
              <a:spLocks noChangeArrowheads="1"/>
            </p:cNvSpPr>
            <p:nvPr/>
          </p:nvSpPr>
          <p:spPr bwMode="auto">
            <a:xfrm>
              <a:off x="1076" y="726"/>
              <a:ext cx="2712"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20000"/>
                </a:lnSpc>
              </a:pPr>
              <a:r>
                <a:rPr lang="en-US" sz="2000" b="1" dirty="0">
                  <a:solidFill>
                    <a:srgbClr val="0066FF"/>
                  </a:solidFill>
                </a:rPr>
                <a:t>Aqueous Formation Rate (</a:t>
              </a:r>
              <a:r>
                <a:rPr lang="en-US" sz="2000" b="1" dirty="0">
                  <a:solidFill>
                    <a:srgbClr val="0066FF"/>
                  </a:solidFill>
                  <a:latin typeface="Symbol" pitchFamily="18" charset="2"/>
                </a:rPr>
                <a:t>m</a:t>
              </a:r>
              <a:r>
                <a:rPr lang="en-US" sz="2000" b="1" dirty="0">
                  <a:solidFill>
                    <a:srgbClr val="0066FF"/>
                  </a:solidFill>
                </a:rPr>
                <a:t>L/min)</a:t>
              </a:r>
            </a:p>
            <a:p>
              <a:pPr algn="ctr" eaLnBrk="1" hangingPunct="1">
                <a:lnSpc>
                  <a:spcPct val="120000"/>
                </a:lnSpc>
              </a:pPr>
              <a:r>
                <a:rPr lang="en-US" sz="2000" b="1" dirty="0">
                  <a:solidFill>
                    <a:schemeClr val="bg1">
                      <a:lumMod val="75000"/>
                    </a:schemeClr>
                  </a:solidFill>
                </a:rPr>
                <a:t>Outflow Facility (</a:t>
              </a:r>
              <a:r>
                <a:rPr lang="en-US" sz="2000" b="1" dirty="0">
                  <a:solidFill>
                    <a:schemeClr val="bg1">
                      <a:lumMod val="75000"/>
                    </a:schemeClr>
                  </a:solidFill>
                  <a:latin typeface="Symbol" pitchFamily="18" charset="2"/>
                </a:rPr>
                <a:t>m</a:t>
              </a:r>
              <a:r>
                <a:rPr lang="en-US" sz="2000" b="1" dirty="0">
                  <a:solidFill>
                    <a:schemeClr val="bg1">
                      <a:lumMod val="75000"/>
                    </a:schemeClr>
                  </a:solidFill>
                </a:rPr>
                <a:t>L/min/mmHg)</a:t>
              </a:r>
            </a:p>
          </p:txBody>
        </p:sp>
        <p:sp>
          <p:nvSpPr>
            <p:cNvPr id="79886" name="Text Box 7"/>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solidFill>
                    <a:schemeClr val="bg1">
                      <a:lumMod val="75000"/>
                    </a:schemeClr>
                  </a:solidFill>
                </a:rPr>
                <a:t>+</a:t>
              </a:r>
              <a:endParaRPr lang="en-US" sz="2000" dirty="0">
                <a:solidFill>
                  <a:schemeClr val="bg1">
                    <a:lumMod val="75000"/>
                  </a:schemeClr>
                </a:solidFill>
              </a:endParaRPr>
            </a:p>
          </p:txBody>
        </p:sp>
        <p:sp>
          <p:nvSpPr>
            <p:cNvPr id="79887" name="Text Box 8"/>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000" b="1" dirty="0" err="1">
                  <a:solidFill>
                    <a:schemeClr val="bg1">
                      <a:lumMod val="75000"/>
                    </a:schemeClr>
                  </a:solidFill>
                </a:rPr>
                <a:t>Episcleral</a:t>
              </a:r>
              <a:r>
                <a:rPr lang="en-US" sz="2000" b="1" dirty="0">
                  <a:solidFill>
                    <a:schemeClr val="bg1">
                      <a:lumMod val="75000"/>
                    </a:schemeClr>
                  </a:solidFill>
                </a:rPr>
                <a:t> Venous</a:t>
              </a:r>
            </a:p>
            <a:p>
              <a:pPr algn="ctr" eaLnBrk="1" hangingPunct="1">
                <a:lnSpc>
                  <a:spcPct val="90000"/>
                </a:lnSpc>
              </a:pPr>
              <a:r>
                <a:rPr lang="en-US" sz="2000" b="1" dirty="0">
                  <a:solidFill>
                    <a:schemeClr val="bg1">
                      <a:lumMod val="75000"/>
                    </a:schemeClr>
                  </a:solidFill>
                </a:rPr>
                <a:t>Pressure (mmHg)</a:t>
              </a:r>
            </a:p>
          </p:txBody>
        </p:sp>
      </p:grpSp>
      <p:sp>
        <p:nvSpPr>
          <p:cNvPr id="79877" name="Text Box 9"/>
          <p:cNvSpPr txBox="1">
            <a:spLocks noChangeArrowheads="1"/>
          </p:cNvSpPr>
          <p:nvPr/>
        </p:nvSpPr>
        <p:spPr bwMode="auto">
          <a:xfrm>
            <a:off x="364333" y="1143000"/>
            <a:ext cx="8456609" cy="83099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i="1">
                <a:solidFill>
                  <a:schemeClr val="bg1">
                    <a:lumMod val="75000"/>
                  </a:schemeClr>
                </a:solidFill>
              </a:rPr>
              <a:t>Fill in the IOP equation below. What is its eponymous name?</a:t>
            </a:r>
          </a:p>
          <a:p>
            <a:pPr algn="ctr" eaLnBrk="1" hangingPunct="1"/>
            <a:r>
              <a:rPr lang="en-US" sz="2400">
                <a:solidFill>
                  <a:schemeClr val="bg1">
                    <a:lumMod val="75000"/>
                  </a:schemeClr>
                </a:solidFill>
              </a:rPr>
              <a:t>The </a:t>
            </a:r>
            <a:r>
              <a:rPr lang="en-US" sz="2400" b="1">
                <a:solidFill>
                  <a:schemeClr val="bg1">
                    <a:lumMod val="75000"/>
                  </a:schemeClr>
                </a:solidFill>
              </a:rPr>
              <a:t>Goldmann equation</a:t>
            </a:r>
          </a:p>
        </p:txBody>
      </p:sp>
      <p:sp>
        <p:nvSpPr>
          <p:cNvPr id="79878" name="Line 10"/>
          <p:cNvSpPr>
            <a:spLocks noChangeShapeType="1"/>
          </p:cNvSpPr>
          <p:nvPr/>
        </p:nvSpPr>
        <p:spPr bwMode="auto">
          <a:xfrm>
            <a:off x="1752600" y="2932112"/>
            <a:ext cx="4038600" cy="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79" name="Text Box 11"/>
          <p:cNvSpPr txBox="1">
            <a:spLocks noChangeArrowheads="1"/>
          </p:cNvSpPr>
          <p:nvPr/>
        </p:nvSpPr>
        <p:spPr bwMode="auto">
          <a:xfrm>
            <a:off x="76200" y="5386387"/>
            <a:ext cx="2549525" cy="974725"/>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sz="1600" i="1">
                <a:solidFill>
                  <a:schemeClr val="bg1">
                    <a:lumMod val="75000"/>
                  </a:schemeClr>
                </a:solidFill>
              </a:rPr>
              <a:t>What are the two types of </a:t>
            </a:r>
          </a:p>
          <a:p>
            <a:pPr eaLnBrk="1" hangingPunct="1">
              <a:lnSpc>
                <a:spcPct val="90000"/>
              </a:lnSpc>
            </a:pPr>
            <a:r>
              <a:rPr lang="en-US" sz="1600" i="1">
                <a:solidFill>
                  <a:schemeClr val="bg1">
                    <a:lumMod val="75000"/>
                  </a:schemeClr>
                </a:solidFill>
              </a:rPr>
              <a:t>outflow?</a:t>
            </a:r>
          </a:p>
          <a:p>
            <a:pPr eaLnBrk="1" hangingPunct="1">
              <a:lnSpc>
                <a:spcPct val="90000"/>
              </a:lnSpc>
            </a:pPr>
            <a:r>
              <a:rPr lang="en-US" sz="1600" i="1">
                <a:solidFill>
                  <a:schemeClr val="bg1">
                    <a:lumMod val="75000"/>
                  </a:schemeClr>
                </a:solidFill>
              </a:rPr>
              <a:t>--</a:t>
            </a:r>
            <a:r>
              <a:rPr lang="en-US" sz="1600" b="1" i="1">
                <a:solidFill>
                  <a:schemeClr val="bg1">
                    <a:lumMod val="75000"/>
                  </a:schemeClr>
                </a:solidFill>
              </a:rPr>
              <a:t>Trabecular meshwork</a:t>
            </a:r>
          </a:p>
          <a:p>
            <a:pPr eaLnBrk="1" hangingPunct="1">
              <a:lnSpc>
                <a:spcPct val="90000"/>
              </a:lnSpc>
            </a:pPr>
            <a:r>
              <a:rPr lang="en-US" sz="1600" i="1">
                <a:solidFill>
                  <a:schemeClr val="bg1">
                    <a:lumMod val="75000"/>
                  </a:schemeClr>
                </a:solidFill>
              </a:rPr>
              <a:t>--</a:t>
            </a:r>
            <a:r>
              <a:rPr lang="en-US" sz="1600" b="1" i="1">
                <a:solidFill>
                  <a:schemeClr val="bg1">
                    <a:lumMod val="75000"/>
                  </a:schemeClr>
                </a:solidFill>
              </a:rPr>
              <a:t>Uveoscleral</a:t>
            </a:r>
            <a:endParaRPr lang="en-US" sz="1600" b="1">
              <a:solidFill>
                <a:schemeClr val="bg1">
                  <a:lumMod val="75000"/>
                </a:schemeClr>
              </a:solidFill>
            </a:endParaRPr>
          </a:p>
        </p:txBody>
      </p:sp>
      <p:sp>
        <p:nvSpPr>
          <p:cNvPr id="79880" name="Line 12"/>
          <p:cNvSpPr>
            <a:spLocks noChangeShapeType="1"/>
          </p:cNvSpPr>
          <p:nvPr/>
        </p:nvSpPr>
        <p:spPr bwMode="auto">
          <a:xfrm flipV="1">
            <a:off x="2438400" y="4989512"/>
            <a:ext cx="3810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9881" name="Text Box 13"/>
          <p:cNvSpPr txBox="1">
            <a:spLocks noChangeArrowheads="1"/>
          </p:cNvSpPr>
          <p:nvPr/>
        </p:nvSpPr>
        <p:spPr bwMode="auto">
          <a:xfrm>
            <a:off x="304800" y="3389312"/>
            <a:ext cx="2193925" cy="1195388"/>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sz="1600" i="1">
                <a:solidFill>
                  <a:schemeClr val="bg1">
                    <a:lumMod val="75000"/>
                  </a:schemeClr>
                </a:solidFill>
              </a:rPr>
              <a:t>Which meds decrease</a:t>
            </a:r>
          </a:p>
          <a:p>
            <a:pPr eaLnBrk="1" hangingPunct="1">
              <a:lnSpc>
                <a:spcPct val="90000"/>
              </a:lnSpc>
            </a:pPr>
            <a:r>
              <a:rPr lang="en-US" sz="1600" i="1">
                <a:solidFill>
                  <a:schemeClr val="bg1">
                    <a:lumMod val="75000"/>
                  </a:schemeClr>
                </a:solidFill>
              </a:rPr>
              <a:t>aqueous formation?</a:t>
            </a:r>
          </a:p>
          <a:p>
            <a:pPr eaLnBrk="1" hangingPunct="1">
              <a:lnSpc>
                <a:spcPct val="90000"/>
              </a:lnSpc>
            </a:pPr>
            <a:r>
              <a:rPr lang="en-US" sz="1600" i="1">
                <a:solidFill>
                  <a:schemeClr val="bg1">
                    <a:lumMod val="75000"/>
                  </a:schemeClr>
                </a:solidFill>
              </a:rPr>
              <a:t>--</a:t>
            </a:r>
            <a:r>
              <a:rPr lang="en-US" sz="1600" b="1" i="1">
                <a:solidFill>
                  <a:schemeClr val="bg1">
                    <a:lumMod val="75000"/>
                  </a:schemeClr>
                </a:solidFill>
                <a:latin typeface="Symbol" pitchFamily="18" charset="2"/>
              </a:rPr>
              <a:t>b</a:t>
            </a:r>
            <a:r>
              <a:rPr lang="en-US" sz="1600" b="1" i="1">
                <a:solidFill>
                  <a:schemeClr val="bg1">
                    <a:lumMod val="75000"/>
                  </a:schemeClr>
                </a:solidFill>
              </a:rPr>
              <a:t> blockers</a:t>
            </a:r>
          </a:p>
          <a:p>
            <a:pPr eaLnBrk="1" hangingPunct="1">
              <a:lnSpc>
                <a:spcPct val="90000"/>
              </a:lnSpc>
            </a:pPr>
            <a:r>
              <a:rPr lang="en-US" sz="1600" i="1">
                <a:solidFill>
                  <a:schemeClr val="bg1">
                    <a:lumMod val="75000"/>
                  </a:schemeClr>
                </a:solidFill>
              </a:rPr>
              <a:t>--</a:t>
            </a:r>
            <a:r>
              <a:rPr lang="en-US" sz="1600" b="1" i="1">
                <a:solidFill>
                  <a:schemeClr val="bg1">
                    <a:lumMod val="75000"/>
                  </a:schemeClr>
                </a:solidFill>
              </a:rPr>
              <a:t>CAIs</a:t>
            </a:r>
          </a:p>
          <a:p>
            <a:pPr eaLnBrk="1" hangingPunct="1">
              <a:lnSpc>
                <a:spcPct val="90000"/>
              </a:lnSpc>
            </a:pPr>
            <a:r>
              <a:rPr lang="en-US" sz="1600" i="1">
                <a:solidFill>
                  <a:schemeClr val="bg1">
                    <a:lumMod val="75000"/>
                  </a:schemeClr>
                </a:solidFill>
              </a:rPr>
              <a:t>--</a:t>
            </a:r>
            <a:r>
              <a:rPr lang="en-US" sz="1600" b="1" i="1">
                <a:solidFill>
                  <a:schemeClr val="bg1">
                    <a:lumMod val="75000"/>
                  </a:schemeClr>
                </a:solidFill>
                <a:latin typeface="Symbol" pitchFamily="18" charset="2"/>
              </a:rPr>
              <a:t>a</a:t>
            </a:r>
            <a:r>
              <a:rPr lang="en-US" sz="1600" b="1" i="1">
                <a:solidFill>
                  <a:schemeClr val="bg1">
                    <a:lumMod val="75000"/>
                  </a:schemeClr>
                </a:solidFill>
              </a:rPr>
              <a:t> agonists</a:t>
            </a:r>
            <a:endParaRPr lang="en-US" sz="1600" b="1">
              <a:solidFill>
                <a:schemeClr val="bg1">
                  <a:lumMod val="75000"/>
                </a:schemeClr>
              </a:solidFill>
            </a:endParaRPr>
          </a:p>
        </p:txBody>
      </p:sp>
      <p:sp>
        <p:nvSpPr>
          <p:cNvPr id="79882" name="Line 14"/>
          <p:cNvSpPr>
            <a:spLocks noChangeShapeType="1"/>
          </p:cNvSpPr>
          <p:nvPr/>
        </p:nvSpPr>
        <p:spPr bwMode="auto">
          <a:xfrm>
            <a:off x="1905000" y="3998912"/>
            <a:ext cx="990600" cy="6096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9883" name="TextBox 1"/>
          <p:cNvSpPr txBox="1">
            <a:spLocks noChangeArrowheads="1"/>
          </p:cNvSpPr>
          <p:nvPr/>
        </p:nvSpPr>
        <p:spPr bwMode="auto">
          <a:xfrm>
            <a:off x="228600" y="3412648"/>
            <a:ext cx="8704627" cy="1477328"/>
          </a:xfrm>
          <a:prstGeom prst="rect">
            <a:avLst/>
          </a:prstGeom>
          <a:solidFill>
            <a:srgbClr val="FFC000"/>
          </a:solid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i="1" dirty="0">
                <a:solidFill>
                  <a:srgbClr val="0000FF"/>
                </a:solidFill>
              </a:rPr>
              <a:t>Speaking of aqueous formation…What specific tissue makes aqueous?</a:t>
            </a:r>
          </a:p>
          <a:p>
            <a:pPr eaLnBrk="1" hangingPunct="1"/>
            <a:r>
              <a:rPr lang="en-US" dirty="0">
                <a:solidFill>
                  <a:srgbClr val="FFC000"/>
                </a:solidFill>
              </a:rPr>
              <a:t>The </a:t>
            </a:r>
            <a:r>
              <a:rPr lang="en-US" b="1" dirty="0" err="1">
                <a:solidFill>
                  <a:srgbClr val="FFC000"/>
                </a:solidFill>
              </a:rPr>
              <a:t>nonpigmented</a:t>
            </a:r>
            <a:r>
              <a:rPr lang="en-US" dirty="0">
                <a:solidFill>
                  <a:srgbClr val="FFC000"/>
                </a:solidFill>
              </a:rPr>
              <a:t> epithelium of the pars </a:t>
            </a:r>
            <a:r>
              <a:rPr lang="en-US" dirty="0" err="1">
                <a:solidFill>
                  <a:srgbClr val="FFC000"/>
                </a:solidFill>
              </a:rPr>
              <a:t>plicata</a:t>
            </a:r>
            <a:r>
              <a:rPr lang="en-US" dirty="0">
                <a:solidFill>
                  <a:srgbClr val="FFC000"/>
                </a:solidFill>
              </a:rPr>
              <a:t> portion of the ciliary body</a:t>
            </a:r>
          </a:p>
          <a:p>
            <a:pPr eaLnBrk="1" hangingPunct="1"/>
            <a:endParaRPr lang="en-US" dirty="0">
              <a:solidFill>
                <a:srgbClr val="FFC000"/>
              </a:solidFill>
            </a:endParaRPr>
          </a:p>
          <a:p>
            <a:pPr eaLnBrk="1" hangingPunct="1"/>
            <a:r>
              <a:rPr lang="en-US" i="1" dirty="0">
                <a:solidFill>
                  <a:srgbClr val="FFC000"/>
                </a:solidFill>
              </a:rPr>
              <a:t>What is implied by the fact that aqueous is made by the ‘</a:t>
            </a:r>
            <a:r>
              <a:rPr lang="en-US" dirty="0" err="1">
                <a:solidFill>
                  <a:srgbClr val="FFC000"/>
                </a:solidFill>
              </a:rPr>
              <a:t>nonpigmented</a:t>
            </a:r>
            <a:r>
              <a:rPr lang="en-US" dirty="0">
                <a:solidFill>
                  <a:srgbClr val="FFC000"/>
                </a:solidFill>
              </a:rPr>
              <a:t>’</a:t>
            </a:r>
            <a:r>
              <a:rPr lang="en-US" i="1" dirty="0">
                <a:solidFill>
                  <a:srgbClr val="FFC000"/>
                </a:solidFill>
              </a:rPr>
              <a:t> epithelium?</a:t>
            </a:r>
          </a:p>
          <a:p>
            <a:pPr eaLnBrk="1" hangingPunct="1"/>
            <a:r>
              <a:rPr lang="en-US" dirty="0">
                <a:solidFill>
                  <a:srgbClr val="FFC000"/>
                </a:solidFill>
              </a:rPr>
              <a:t>The presence of a </a:t>
            </a:r>
            <a:r>
              <a:rPr lang="en-US" b="1" dirty="0">
                <a:solidFill>
                  <a:srgbClr val="FFC000"/>
                </a:solidFill>
              </a:rPr>
              <a:t>pigmented</a:t>
            </a:r>
            <a:r>
              <a:rPr lang="en-US" dirty="0">
                <a:solidFill>
                  <a:srgbClr val="FFC000"/>
                </a:solidFill>
              </a:rPr>
              <a:t> epithelium</a:t>
            </a:r>
          </a:p>
        </p:txBody>
      </p:sp>
      <p:sp>
        <p:nvSpPr>
          <p:cNvPr id="2" name="Oval 1"/>
          <p:cNvSpPr/>
          <p:nvPr/>
        </p:nvSpPr>
        <p:spPr>
          <a:xfrm>
            <a:off x="1631950" y="2246312"/>
            <a:ext cx="4400551" cy="9398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5">
            <a:extLst>
              <a:ext uri="{FF2B5EF4-FFF2-40B4-BE49-F238E27FC236}">
                <a16:creationId xmlns:a16="http://schemas.microsoft.com/office/drawing/2014/main" id="{188E7DC4-D1EA-48EC-95CE-B3345C3EA7C6}"/>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Q</a:t>
            </a:r>
          </a:p>
        </p:txBody>
      </p:sp>
      <p:sp>
        <p:nvSpPr>
          <p:cNvPr id="18" name="TextBox 17">
            <a:extLst>
              <a:ext uri="{FF2B5EF4-FFF2-40B4-BE49-F238E27FC236}">
                <a16:creationId xmlns:a16="http://schemas.microsoft.com/office/drawing/2014/main" id="{2C3B99BA-A90E-4603-B256-2D42ABBA4D6D}"/>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3505398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2724150" y="4103687"/>
            <a:ext cx="4235450" cy="2105025"/>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chemeClr val="bg1">
                    <a:lumMod val="75000"/>
                  </a:schemeClr>
                </a:solidFill>
              </a:rPr>
              <a:t>So to lower IOP, one must:</a:t>
            </a:r>
          </a:p>
          <a:p>
            <a:pPr eaLnBrk="1" hangingPunct="1"/>
            <a:r>
              <a:rPr lang="en-US">
                <a:solidFill>
                  <a:schemeClr val="bg1">
                    <a:lumMod val="75000"/>
                  </a:schemeClr>
                </a:solidFill>
              </a:rPr>
              <a:t>--decrease aqueous formation, </a:t>
            </a:r>
            <a:r>
              <a:rPr lang="en-US" i="1">
                <a:solidFill>
                  <a:schemeClr val="bg1">
                    <a:lumMod val="75000"/>
                  </a:schemeClr>
                </a:solidFill>
              </a:rPr>
              <a:t>and/or</a:t>
            </a:r>
          </a:p>
          <a:p>
            <a:pPr eaLnBrk="1" hangingPunct="1"/>
            <a:r>
              <a:rPr lang="en-US">
                <a:solidFill>
                  <a:schemeClr val="bg1">
                    <a:lumMod val="75000"/>
                  </a:schemeClr>
                </a:solidFill>
              </a:rPr>
              <a:t>--increase outflow facility, </a:t>
            </a:r>
            <a:r>
              <a:rPr lang="en-US" i="1">
                <a:solidFill>
                  <a:schemeClr val="bg1">
                    <a:lumMod val="75000"/>
                  </a:schemeClr>
                </a:solidFill>
              </a:rPr>
              <a:t>and/or</a:t>
            </a:r>
          </a:p>
          <a:p>
            <a:pPr eaLnBrk="1" hangingPunct="1"/>
            <a:r>
              <a:rPr lang="en-US">
                <a:solidFill>
                  <a:schemeClr val="bg1">
                    <a:lumMod val="75000"/>
                  </a:schemeClr>
                </a:solidFill>
              </a:rPr>
              <a:t>--decrease episcleral venous pressure</a:t>
            </a:r>
          </a:p>
          <a:p>
            <a:pPr eaLnBrk="1" hangingPunct="1"/>
            <a:endParaRPr lang="en-US">
              <a:solidFill>
                <a:schemeClr val="bg1">
                  <a:lumMod val="75000"/>
                </a:schemeClr>
              </a:solidFill>
            </a:endParaRPr>
          </a:p>
          <a:p>
            <a:pPr eaLnBrk="1" hangingPunct="1"/>
            <a:r>
              <a:rPr lang="en-US">
                <a:solidFill>
                  <a:schemeClr val="bg1">
                    <a:lumMod val="75000"/>
                  </a:schemeClr>
                </a:solidFill>
              </a:rPr>
              <a:t>…and/or </a:t>
            </a:r>
            <a:r>
              <a:rPr lang="en-US" b="1">
                <a:solidFill>
                  <a:schemeClr val="bg1">
                    <a:lumMod val="75000"/>
                  </a:schemeClr>
                </a:solidFill>
              </a:rPr>
              <a:t>dehydrate the vitreous</a:t>
            </a:r>
            <a:r>
              <a:rPr lang="en-US">
                <a:solidFill>
                  <a:schemeClr val="bg1">
                    <a:lumMod val="75000"/>
                  </a:schemeClr>
                </a:solidFill>
              </a:rPr>
              <a:t> with a</a:t>
            </a:r>
          </a:p>
          <a:p>
            <a:pPr eaLnBrk="1" hangingPunct="1"/>
            <a:r>
              <a:rPr lang="en-US">
                <a:solidFill>
                  <a:schemeClr val="bg1">
                    <a:lumMod val="75000"/>
                  </a:schemeClr>
                </a:solidFill>
              </a:rPr>
              <a:t>   </a:t>
            </a:r>
            <a:r>
              <a:rPr lang="en-US" b="1">
                <a:solidFill>
                  <a:schemeClr val="bg1">
                    <a:lumMod val="75000"/>
                  </a:schemeClr>
                </a:solidFill>
              </a:rPr>
              <a:t>hyperosmotic</a:t>
            </a:r>
            <a:r>
              <a:rPr lang="en-US">
                <a:solidFill>
                  <a:schemeClr val="bg1">
                    <a:lumMod val="75000"/>
                  </a:schemeClr>
                </a:solidFill>
              </a:rPr>
              <a:t> agent</a:t>
            </a:r>
          </a:p>
        </p:txBody>
      </p:sp>
      <p:grpSp>
        <p:nvGrpSpPr>
          <p:cNvPr id="79876" name="Group 4"/>
          <p:cNvGrpSpPr>
            <a:grpSpLocks/>
          </p:cNvGrpSpPr>
          <p:nvPr/>
        </p:nvGrpSpPr>
        <p:grpSpPr bwMode="auto">
          <a:xfrm>
            <a:off x="762000" y="2484438"/>
            <a:ext cx="7642225" cy="830263"/>
            <a:chOff x="528" y="726"/>
            <a:chExt cx="4814" cy="523"/>
          </a:xfrm>
        </p:grpSpPr>
        <p:sp>
          <p:nvSpPr>
            <p:cNvPr id="79884" name="Text Box 5"/>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i="1" dirty="0">
                  <a:solidFill>
                    <a:schemeClr val="bg1">
                      <a:lumMod val="75000"/>
                    </a:schemeClr>
                  </a:solidFill>
                </a:rPr>
                <a:t>IOP =</a:t>
              </a:r>
            </a:p>
          </p:txBody>
        </p:sp>
        <p:sp>
          <p:nvSpPr>
            <p:cNvPr id="79885" name="Text Box 6"/>
            <p:cNvSpPr txBox="1">
              <a:spLocks noChangeArrowheads="1"/>
            </p:cNvSpPr>
            <p:nvPr/>
          </p:nvSpPr>
          <p:spPr bwMode="auto">
            <a:xfrm>
              <a:off x="1076" y="726"/>
              <a:ext cx="2712"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20000"/>
                </a:lnSpc>
              </a:pPr>
              <a:r>
                <a:rPr lang="en-US" sz="2000" b="1" dirty="0">
                  <a:solidFill>
                    <a:srgbClr val="0066FF"/>
                  </a:solidFill>
                </a:rPr>
                <a:t>Aqueous Formation Rate (</a:t>
              </a:r>
              <a:r>
                <a:rPr lang="en-US" sz="2000" b="1" dirty="0">
                  <a:solidFill>
                    <a:srgbClr val="0066FF"/>
                  </a:solidFill>
                  <a:latin typeface="Symbol" pitchFamily="18" charset="2"/>
                </a:rPr>
                <a:t>m</a:t>
              </a:r>
              <a:r>
                <a:rPr lang="en-US" sz="2000" b="1" dirty="0">
                  <a:solidFill>
                    <a:srgbClr val="0066FF"/>
                  </a:solidFill>
                </a:rPr>
                <a:t>L/min)</a:t>
              </a:r>
            </a:p>
            <a:p>
              <a:pPr algn="ctr" eaLnBrk="1" hangingPunct="1">
                <a:lnSpc>
                  <a:spcPct val="120000"/>
                </a:lnSpc>
              </a:pPr>
              <a:r>
                <a:rPr lang="en-US" sz="2000" b="1" dirty="0">
                  <a:solidFill>
                    <a:schemeClr val="bg1">
                      <a:lumMod val="75000"/>
                    </a:schemeClr>
                  </a:solidFill>
                </a:rPr>
                <a:t>Outflow Facility (</a:t>
              </a:r>
              <a:r>
                <a:rPr lang="en-US" sz="2000" b="1" dirty="0">
                  <a:solidFill>
                    <a:schemeClr val="bg1">
                      <a:lumMod val="75000"/>
                    </a:schemeClr>
                  </a:solidFill>
                  <a:latin typeface="Symbol" pitchFamily="18" charset="2"/>
                </a:rPr>
                <a:t>m</a:t>
              </a:r>
              <a:r>
                <a:rPr lang="en-US" sz="2000" b="1" dirty="0">
                  <a:solidFill>
                    <a:schemeClr val="bg1">
                      <a:lumMod val="75000"/>
                    </a:schemeClr>
                  </a:solidFill>
                </a:rPr>
                <a:t>L/min/mmHg)</a:t>
              </a:r>
            </a:p>
          </p:txBody>
        </p:sp>
        <p:sp>
          <p:nvSpPr>
            <p:cNvPr id="79886" name="Text Box 7"/>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solidFill>
                    <a:schemeClr val="bg1">
                      <a:lumMod val="75000"/>
                    </a:schemeClr>
                  </a:solidFill>
                </a:rPr>
                <a:t>+</a:t>
              </a:r>
              <a:endParaRPr lang="en-US" sz="2000" dirty="0">
                <a:solidFill>
                  <a:schemeClr val="bg1">
                    <a:lumMod val="75000"/>
                  </a:schemeClr>
                </a:solidFill>
              </a:endParaRPr>
            </a:p>
          </p:txBody>
        </p:sp>
        <p:sp>
          <p:nvSpPr>
            <p:cNvPr id="79887" name="Text Box 8"/>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000" b="1" dirty="0" err="1">
                  <a:solidFill>
                    <a:schemeClr val="bg1">
                      <a:lumMod val="75000"/>
                    </a:schemeClr>
                  </a:solidFill>
                </a:rPr>
                <a:t>Episcleral</a:t>
              </a:r>
              <a:r>
                <a:rPr lang="en-US" sz="2000" b="1" dirty="0">
                  <a:solidFill>
                    <a:schemeClr val="bg1">
                      <a:lumMod val="75000"/>
                    </a:schemeClr>
                  </a:solidFill>
                </a:rPr>
                <a:t> Venous</a:t>
              </a:r>
            </a:p>
            <a:p>
              <a:pPr algn="ctr" eaLnBrk="1" hangingPunct="1">
                <a:lnSpc>
                  <a:spcPct val="90000"/>
                </a:lnSpc>
              </a:pPr>
              <a:r>
                <a:rPr lang="en-US" sz="2000" b="1" dirty="0">
                  <a:solidFill>
                    <a:schemeClr val="bg1">
                      <a:lumMod val="75000"/>
                    </a:schemeClr>
                  </a:solidFill>
                </a:rPr>
                <a:t>Pressure (mmHg)</a:t>
              </a:r>
            </a:p>
          </p:txBody>
        </p:sp>
      </p:grpSp>
      <p:sp>
        <p:nvSpPr>
          <p:cNvPr id="79877" name="Text Box 9"/>
          <p:cNvSpPr txBox="1">
            <a:spLocks noChangeArrowheads="1"/>
          </p:cNvSpPr>
          <p:nvPr/>
        </p:nvSpPr>
        <p:spPr bwMode="auto">
          <a:xfrm>
            <a:off x="364333" y="1143000"/>
            <a:ext cx="8456609" cy="83099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i="1">
                <a:solidFill>
                  <a:schemeClr val="bg1">
                    <a:lumMod val="75000"/>
                  </a:schemeClr>
                </a:solidFill>
              </a:rPr>
              <a:t>Fill in the IOP equation below. What is its eponymous name?</a:t>
            </a:r>
          </a:p>
          <a:p>
            <a:pPr algn="ctr" eaLnBrk="1" hangingPunct="1"/>
            <a:r>
              <a:rPr lang="en-US" sz="2400">
                <a:solidFill>
                  <a:schemeClr val="bg1">
                    <a:lumMod val="75000"/>
                  </a:schemeClr>
                </a:solidFill>
              </a:rPr>
              <a:t>The </a:t>
            </a:r>
            <a:r>
              <a:rPr lang="en-US" sz="2400" b="1">
                <a:solidFill>
                  <a:schemeClr val="bg1">
                    <a:lumMod val="75000"/>
                  </a:schemeClr>
                </a:solidFill>
              </a:rPr>
              <a:t>Goldmann equation</a:t>
            </a:r>
          </a:p>
        </p:txBody>
      </p:sp>
      <p:sp>
        <p:nvSpPr>
          <p:cNvPr id="79878" name="Line 10"/>
          <p:cNvSpPr>
            <a:spLocks noChangeShapeType="1"/>
          </p:cNvSpPr>
          <p:nvPr/>
        </p:nvSpPr>
        <p:spPr bwMode="auto">
          <a:xfrm>
            <a:off x="1752600" y="2932112"/>
            <a:ext cx="4038600" cy="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79" name="Text Box 11"/>
          <p:cNvSpPr txBox="1">
            <a:spLocks noChangeArrowheads="1"/>
          </p:cNvSpPr>
          <p:nvPr/>
        </p:nvSpPr>
        <p:spPr bwMode="auto">
          <a:xfrm>
            <a:off x="76200" y="5386387"/>
            <a:ext cx="2549525" cy="974725"/>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sz="1600" i="1">
                <a:solidFill>
                  <a:schemeClr val="bg1">
                    <a:lumMod val="75000"/>
                  </a:schemeClr>
                </a:solidFill>
              </a:rPr>
              <a:t>What are the two types of </a:t>
            </a:r>
          </a:p>
          <a:p>
            <a:pPr eaLnBrk="1" hangingPunct="1">
              <a:lnSpc>
                <a:spcPct val="90000"/>
              </a:lnSpc>
            </a:pPr>
            <a:r>
              <a:rPr lang="en-US" sz="1600" i="1">
                <a:solidFill>
                  <a:schemeClr val="bg1">
                    <a:lumMod val="75000"/>
                  </a:schemeClr>
                </a:solidFill>
              </a:rPr>
              <a:t>outflow?</a:t>
            </a:r>
          </a:p>
          <a:p>
            <a:pPr eaLnBrk="1" hangingPunct="1">
              <a:lnSpc>
                <a:spcPct val="90000"/>
              </a:lnSpc>
            </a:pPr>
            <a:r>
              <a:rPr lang="en-US" sz="1600" i="1">
                <a:solidFill>
                  <a:schemeClr val="bg1">
                    <a:lumMod val="75000"/>
                  </a:schemeClr>
                </a:solidFill>
              </a:rPr>
              <a:t>--</a:t>
            </a:r>
            <a:r>
              <a:rPr lang="en-US" sz="1600" b="1" i="1">
                <a:solidFill>
                  <a:schemeClr val="bg1">
                    <a:lumMod val="75000"/>
                  </a:schemeClr>
                </a:solidFill>
              </a:rPr>
              <a:t>Trabecular meshwork</a:t>
            </a:r>
          </a:p>
          <a:p>
            <a:pPr eaLnBrk="1" hangingPunct="1">
              <a:lnSpc>
                <a:spcPct val="90000"/>
              </a:lnSpc>
            </a:pPr>
            <a:r>
              <a:rPr lang="en-US" sz="1600" i="1">
                <a:solidFill>
                  <a:schemeClr val="bg1">
                    <a:lumMod val="75000"/>
                  </a:schemeClr>
                </a:solidFill>
              </a:rPr>
              <a:t>--</a:t>
            </a:r>
            <a:r>
              <a:rPr lang="en-US" sz="1600" b="1" i="1">
                <a:solidFill>
                  <a:schemeClr val="bg1">
                    <a:lumMod val="75000"/>
                  </a:schemeClr>
                </a:solidFill>
              </a:rPr>
              <a:t>Uveoscleral</a:t>
            </a:r>
            <a:endParaRPr lang="en-US" sz="1600" b="1">
              <a:solidFill>
                <a:schemeClr val="bg1">
                  <a:lumMod val="75000"/>
                </a:schemeClr>
              </a:solidFill>
            </a:endParaRPr>
          </a:p>
        </p:txBody>
      </p:sp>
      <p:sp>
        <p:nvSpPr>
          <p:cNvPr id="79880" name="Line 12"/>
          <p:cNvSpPr>
            <a:spLocks noChangeShapeType="1"/>
          </p:cNvSpPr>
          <p:nvPr/>
        </p:nvSpPr>
        <p:spPr bwMode="auto">
          <a:xfrm flipV="1">
            <a:off x="2438400" y="4989512"/>
            <a:ext cx="3810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9881" name="Text Box 13"/>
          <p:cNvSpPr txBox="1">
            <a:spLocks noChangeArrowheads="1"/>
          </p:cNvSpPr>
          <p:nvPr/>
        </p:nvSpPr>
        <p:spPr bwMode="auto">
          <a:xfrm>
            <a:off x="304800" y="3389312"/>
            <a:ext cx="2193925" cy="1195388"/>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sz="1600" i="1">
                <a:solidFill>
                  <a:schemeClr val="bg1">
                    <a:lumMod val="75000"/>
                  </a:schemeClr>
                </a:solidFill>
              </a:rPr>
              <a:t>Which meds decrease</a:t>
            </a:r>
          </a:p>
          <a:p>
            <a:pPr eaLnBrk="1" hangingPunct="1">
              <a:lnSpc>
                <a:spcPct val="90000"/>
              </a:lnSpc>
            </a:pPr>
            <a:r>
              <a:rPr lang="en-US" sz="1600" i="1">
                <a:solidFill>
                  <a:schemeClr val="bg1">
                    <a:lumMod val="75000"/>
                  </a:schemeClr>
                </a:solidFill>
              </a:rPr>
              <a:t>aqueous formation?</a:t>
            </a:r>
          </a:p>
          <a:p>
            <a:pPr eaLnBrk="1" hangingPunct="1">
              <a:lnSpc>
                <a:spcPct val="90000"/>
              </a:lnSpc>
            </a:pPr>
            <a:r>
              <a:rPr lang="en-US" sz="1600" i="1">
                <a:solidFill>
                  <a:schemeClr val="bg1">
                    <a:lumMod val="75000"/>
                  </a:schemeClr>
                </a:solidFill>
              </a:rPr>
              <a:t>--</a:t>
            </a:r>
            <a:r>
              <a:rPr lang="en-US" sz="1600" b="1" i="1">
                <a:solidFill>
                  <a:schemeClr val="bg1">
                    <a:lumMod val="75000"/>
                  </a:schemeClr>
                </a:solidFill>
                <a:latin typeface="Symbol" pitchFamily="18" charset="2"/>
              </a:rPr>
              <a:t>b</a:t>
            </a:r>
            <a:r>
              <a:rPr lang="en-US" sz="1600" b="1" i="1">
                <a:solidFill>
                  <a:schemeClr val="bg1">
                    <a:lumMod val="75000"/>
                  </a:schemeClr>
                </a:solidFill>
              </a:rPr>
              <a:t> blockers</a:t>
            </a:r>
          </a:p>
          <a:p>
            <a:pPr eaLnBrk="1" hangingPunct="1">
              <a:lnSpc>
                <a:spcPct val="90000"/>
              </a:lnSpc>
            </a:pPr>
            <a:r>
              <a:rPr lang="en-US" sz="1600" i="1">
                <a:solidFill>
                  <a:schemeClr val="bg1">
                    <a:lumMod val="75000"/>
                  </a:schemeClr>
                </a:solidFill>
              </a:rPr>
              <a:t>--</a:t>
            </a:r>
            <a:r>
              <a:rPr lang="en-US" sz="1600" b="1" i="1">
                <a:solidFill>
                  <a:schemeClr val="bg1">
                    <a:lumMod val="75000"/>
                  </a:schemeClr>
                </a:solidFill>
              </a:rPr>
              <a:t>CAIs</a:t>
            </a:r>
          </a:p>
          <a:p>
            <a:pPr eaLnBrk="1" hangingPunct="1">
              <a:lnSpc>
                <a:spcPct val="90000"/>
              </a:lnSpc>
            </a:pPr>
            <a:r>
              <a:rPr lang="en-US" sz="1600" i="1">
                <a:solidFill>
                  <a:schemeClr val="bg1">
                    <a:lumMod val="75000"/>
                  </a:schemeClr>
                </a:solidFill>
              </a:rPr>
              <a:t>--</a:t>
            </a:r>
            <a:r>
              <a:rPr lang="en-US" sz="1600" b="1" i="1">
                <a:solidFill>
                  <a:schemeClr val="bg1">
                    <a:lumMod val="75000"/>
                  </a:schemeClr>
                </a:solidFill>
                <a:latin typeface="Symbol" pitchFamily="18" charset="2"/>
              </a:rPr>
              <a:t>a</a:t>
            </a:r>
            <a:r>
              <a:rPr lang="en-US" sz="1600" b="1" i="1">
                <a:solidFill>
                  <a:schemeClr val="bg1">
                    <a:lumMod val="75000"/>
                  </a:schemeClr>
                </a:solidFill>
              </a:rPr>
              <a:t> agonists</a:t>
            </a:r>
            <a:endParaRPr lang="en-US" sz="1600" b="1">
              <a:solidFill>
                <a:schemeClr val="bg1">
                  <a:lumMod val="75000"/>
                </a:schemeClr>
              </a:solidFill>
            </a:endParaRPr>
          </a:p>
        </p:txBody>
      </p:sp>
      <p:sp>
        <p:nvSpPr>
          <p:cNvPr id="79882" name="Line 14"/>
          <p:cNvSpPr>
            <a:spLocks noChangeShapeType="1"/>
          </p:cNvSpPr>
          <p:nvPr/>
        </p:nvSpPr>
        <p:spPr bwMode="auto">
          <a:xfrm>
            <a:off x="1905000" y="3998912"/>
            <a:ext cx="990600" cy="6096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9883" name="TextBox 1"/>
          <p:cNvSpPr txBox="1">
            <a:spLocks noChangeArrowheads="1"/>
          </p:cNvSpPr>
          <p:nvPr/>
        </p:nvSpPr>
        <p:spPr bwMode="auto">
          <a:xfrm>
            <a:off x="228600" y="3412648"/>
            <a:ext cx="8704627" cy="1477328"/>
          </a:xfrm>
          <a:prstGeom prst="rect">
            <a:avLst/>
          </a:prstGeom>
          <a:solidFill>
            <a:srgbClr val="FFC000"/>
          </a:solid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i="1" dirty="0">
                <a:solidFill>
                  <a:srgbClr val="0000FF"/>
                </a:solidFill>
              </a:rPr>
              <a:t>Speaking of aqueous formation…What specific tissue makes aqueous?</a:t>
            </a:r>
          </a:p>
          <a:p>
            <a:pPr eaLnBrk="1" hangingPunct="1"/>
            <a:r>
              <a:rPr lang="en-US" dirty="0">
                <a:solidFill>
                  <a:srgbClr val="0000FF"/>
                </a:solidFill>
              </a:rPr>
              <a:t>The </a:t>
            </a:r>
            <a:r>
              <a:rPr lang="en-US" b="1" dirty="0" err="1">
                <a:solidFill>
                  <a:schemeClr val="bg1"/>
                </a:solidFill>
              </a:rPr>
              <a:t>nonpigmented</a:t>
            </a:r>
            <a:r>
              <a:rPr lang="en-US" dirty="0">
                <a:solidFill>
                  <a:schemeClr val="bg1"/>
                </a:solidFill>
              </a:rPr>
              <a:t> </a:t>
            </a:r>
            <a:r>
              <a:rPr lang="en-US" dirty="0">
                <a:solidFill>
                  <a:srgbClr val="0000FF"/>
                </a:solidFill>
              </a:rPr>
              <a:t>epithelium of the pars </a:t>
            </a:r>
            <a:r>
              <a:rPr lang="en-US" dirty="0" err="1">
                <a:solidFill>
                  <a:srgbClr val="0000FF"/>
                </a:solidFill>
              </a:rPr>
              <a:t>plicata</a:t>
            </a:r>
            <a:r>
              <a:rPr lang="en-US" dirty="0">
                <a:solidFill>
                  <a:srgbClr val="0000FF"/>
                </a:solidFill>
              </a:rPr>
              <a:t> portion of the ciliary body</a:t>
            </a:r>
          </a:p>
          <a:p>
            <a:pPr eaLnBrk="1" hangingPunct="1"/>
            <a:endParaRPr lang="en-US" dirty="0">
              <a:solidFill>
                <a:srgbClr val="FFC000"/>
              </a:solidFill>
            </a:endParaRPr>
          </a:p>
          <a:p>
            <a:pPr eaLnBrk="1" hangingPunct="1"/>
            <a:r>
              <a:rPr lang="en-US" i="1" dirty="0">
                <a:solidFill>
                  <a:srgbClr val="FFC000"/>
                </a:solidFill>
              </a:rPr>
              <a:t>What is implied by the fact that aqueous is made by the ‘</a:t>
            </a:r>
            <a:r>
              <a:rPr lang="en-US" dirty="0" err="1">
                <a:solidFill>
                  <a:srgbClr val="FFC000"/>
                </a:solidFill>
              </a:rPr>
              <a:t>nonpigmented</a:t>
            </a:r>
            <a:r>
              <a:rPr lang="en-US" dirty="0">
                <a:solidFill>
                  <a:srgbClr val="FFC000"/>
                </a:solidFill>
              </a:rPr>
              <a:t>’</a:t>
            </a:r>
            <a:r>
              <a:rPr lang="en-US" i="1" dirty="0">
                <a:solidFill>
                  <a:srgbClr val="FFC000"/>
                </a:solidFill>
              </a:rPr>
              <a:t> epithelium?</a:t>
            </a:r>
          </a:p>
          <a:p>
            <a:pPr eaLnBrk="1" hangingPunct="1"/>
            <a:r>
              <a:rPr lang="en-US" dirty="0">
                <a:solidFill>
                  <a:srgbClr val="FFC000"/>
                </a:solidFill>
              </a:rPr>
              <a:t>The presence of a </a:t>
            </a:r>
            <a:r>
              <a:rPr lang="en-US" b="1" dirty="0">
                <a:solidFill>
                  <a:srgbClr val="FFC000"/>
                </a:solidFill>
              </a:rPr>
              <a:t>pigmented</a:t>
            </a:r>
            <a:r>
              <a:rPr lang="en-US" dirty="0">
                <a:solidFill>
                  <a:srgbClr val="FFC000"/>
                </a:solidFill>
              </a:rPr>
              <a:t> epithelium</a:t>
            </a:r>
          </a:p>
        </p:txBody>
      </p:sp>
      <p:sp>
        <p:nvSpPr>
          <p:cNvPr id="2" name="Oval 1"/>
          <p:cNvSpPr/>
          <p:nvPr/>
        </p:nvSpPr>
        <p:spPr>
          <a:xfrm>
            <a:off x="1631950" y="2246312"/>
            <a:ext cx="4400551" cy="9398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5">
            <a:extLst>
              <a:ext uri="{FF2B5EF4-FFF2-40B4-BE49-F238E27FC236}">
                <a16:creationId xmlns:a16="http://schemas.microsoft.com/office/drawing/2014/main" id="{188E7DC4-D1EA-48EC-95CE-B3345C3EA7C6}"/>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A</a:t>
            </a:r>
          </a:p>
        </p:txBody>
      </p:sp>
      <p:sp>
        <p:nvSpPr>
          <p:cNvPr id="18" name="TextBox 17">
            <a:extLst>
              <a:ext uri="{FF2B5EF4-FFF2-40B4-BE49-F238E27FC236}">
                <a16:creationId xmlns:a16="http://schemas.microsoft.com/office/drawing/2014/main" id="{2C3B99BA-A90E-4603-B256-2D42ABBA4D6D}"/>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2181971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2724150" y="4103687"/>
            <a:ext cx="4235450" cy="2105025"/>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chemeClr val="bg1">
                    <a:lumMod val="75000"/>
                  </a:schemeClr>
                </a:solidFill>
              </a:rPr>
              <a:t>So to lower IOP, one must:</a:t>
            </a:r>
          </a:p>
          <a:p>
            <a:pPr eaLnBrk="1" hangingPunct="1"/>
            <a:r>
              <a:rPr lang="en-US">
                <a:solidFill>
                  <a:schemeClr val="bg1">
                    <a:lumMod val="75000"/>
                  </a:schemeClr>
                </a:solidFill>
              </a:rPr>
              <a:t>--decrease aqueous formation, </a:t>
            </a:r>
            <a:r>
              <a:rPr lang="en-US" i="1">
                <a:solidFill>
                  <a:schemeClr val="bg1">
                    <a:lumMod val="75000"/>
                  </a:schemeClr>
                </a:solidFill>
              </a:rPr>
              <a:t>and/or</a:t>
            </a:r>
          </a:p>
          <a:p>
            <a:pPr eaLnBrk="1" hangingPunct="1"/>
            <a:r>
              <a:rPr lang="en-US">
                <a:solidFill>
                  <a:schemeClr val="bg1">
                    <a:lumMod val="75000"/>
                  </a:schemeClr>
                </a:solidFill>
              </a:rPr>
              <a:t>--increase outflow facility, </a:t>
            </a:r>
            <a:r>
              <a:rPr lang="en-US" i="1">
                <a:solidFill>
                  <a:schemeClr val="bg1">
                    <a:lumMod val="75000"/>
                  </a:schemeClr>
                </a:solidFill>
              </a:rPr>
              <a:t>and/or</a:t>
            </a:r>
          </a:p>
          <a:p>
            <a:pPr eaLnBrk="1" hangingPunct="1"/>
            <a:r>
              <a:rPr lang="en-US">
                <a:solidFill>
                  <a:schemeClr val="bg1">
                    <a:lumMod val="75000"/>
                  </a:schemeClr>
                </a:solidFill>
              </a:rPr>
              <a:t>--decrease episcleral venous pressure</a:t>
            </a:r>
          </a:p>
          <a:p>
            <a:pPr eaLnBrk="1" hangingPunct="1"/>
            <a:endParaRPr lang="en-US">
              <a:solidFill>
                <a:schemeClr val="bg1">
                  <a:lumMod val="75000"/>
                </a:schemeClr>
              </a:solidFill>
            </a:endParaRPr>
          </a:p>
          <a:p>
            <a:pPr eaLnBrk="1" hangingPunct="1"/>
            <a:r>
              <a:rPr lang="en-US">
                <a:solidFill>
                  <a:schemeClr val="bg1">
                    <a:lumMod val="75000"/>
                  </a:schemeClr>
                </a:solidFill>
              </a:rPr>
              <a:t>…and/or </a:t>
            </a:r>
            <a:r>
              <a:rPr lang="en-US" b="1">
                <a:solidFill>
                  <a:schemeClr val="bg1">
                    <a:lumMod val="75000"/>
                  </a:schemeClr>
                </a:solidFill>
              </a:rPr>
              <a:t>dehydrate the vitreous</a:t>
            </a:r>
            <a:r>
              <a:rPr lang="en-US">
                <a:solidFill>
                  <a:schemeClr val="bg1">
                    <a:lumMod val="75000"/>
                  </a:schemeClr>
                </a:solidFill>
              </a:rPr>
              <a:t> with a</a:t>
            </a:r>
          </a:p>
          <a:p>
            <a:pPr eaLnBrk="1" hangingPunct="1"/>
            <a:r>
              <a:rPr lang="en-US">
                <a:solidFill>
                  <a:schemeClr val="bg1">
                    <a:lumMod val="75000"/>
                  </a:schemeClr>
                </a:solidFill>
              </a:rPr>
              <a:t>   </a:t>
            </a:r>
            <a:r>
              <a:rPr lang="en-US" b="1">
                <a:solidFill>
                  <a:schemeClr val="bg1">
                    <a:lumMod val="75000"/>
                  </a:schemeClr>
                </a:solidFill>
              </a:rPr>
              <a:t>hyperosmotic</a:t>
            </a:r>
            <a:r>
              <a:rPr lang="en-US">
                <a:solidFill>
                  <a:schemeClr val="bg1">
                    <a:lumMod val="75000"/>
                  </a:schemeClr>
                </a:solidFill>
              </a:rPr>
              <a:t> agent</a:t>
            </a:r>
          </a:p>
        </p:txBody>
      </p:sp>
      <p:grpSp>
        <p:nvGrpSpPr>
          <p:cNvPr id="79876" name="Group 4"/>
          <p:cNvGrpSpPr>
            <a:grpSpLocks/>
          </p:cNvGrpSpPr>
          <p:nvPr/>
        </p:nvGrpSpPr>
        <p:grpSpPr bwMode="auto">
          <a:xfrm>
            <a:off x="762000" y="2484438"/>
            <a:ext cx="7642225" cy="830263"/>
            <a:chOff x="528" y="726"/>
            <a:chExt cx="4814" cy="523"/>
          </a:xfrm>
        </p:grpSpPr>
        <p:sp>
          <p:nvSpPr>
            <p:cNvPr id="79884" name="Text Box 5"/>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i="1" dirty="0">
                  <a:solidFill>
                    <a:schemeClr val="bg1">
                      <a:lumMod val="75000"/>
                    </a:schemeClr>
                  </a:solidFill>
                </a:rPr>
                <a:t>IOP =</a:t>
              </a:r>
            </a:p>
          </p:txBody>
        </p:sp>
        <p:sp>
          <p:nvSpPr>
            <p:cNvPr id="79885" name="Text Box 6"/>
            <p:cNvSpPr txBox="1">
              <a:spLocks noChangeArrowheads="1"/>
            </p:cNvSpPr>
            <p:nvPr/>
          </p:nvSpPr>
          <p:spPr bwMode="auto">
            <a:xfrm>
              <a:off x="1076" y="726"/>
              <a:ext cx="2712"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20000"/>
                </a:lnSpc>
              </a:pPr>
              <a:r>
                <a:rPr lang="en-US" sz="2000" b="1" dirty="0">
                  <a:solidFill>
                    <a:srgbClr val="0066FF"/>
                  </a:solidFill>
                </a:rPr>
                <a:t>Aqueous Formation Rate (</a:t>
              </a:r>
              <a:r>
                <a:rPr lang="en-US" sz="2000" b="1" dirty="0">
                  <a:solidFill>
                    <a:srgbClr val="0066FF"/>
                  </a:solidFill>
                  <a:latin typeface="Symbol" pitchFamily="18" charset="2"/>
                </a:rPr>
                <a:t>m</a:t>
              </a:r>
              <a:r>
                <a:rPr lang="en-US" sz="2000" b="1" dirty="0">
                  <a:solidFill>
                    <a:srgbClr val="0066FF"/>
                  </a:solidFill>
                </a:rPr>
                <a:t>L/min)</a:t>
              </a:r>
            </a:p>
            <a:p>
              <a:pPr algn="ctr" eaLnBrk="1" hangingPunct="1">
                <a:lnSpc>
                  <a:spcPct val="120000"/>
                </a:lnSpc>
              </a:pPr>
              <a:r>
                <a:rPr lang="en-US" sz="2000" b="1" dirty="0">
                  <a:solidFill>
                    <a:schemeClr val="bg1">
                      <a:lumMod val="75000"/>
                    </a:schemeClr>
                  </a:solidFill>
                </a:rPr>
                <a:t>Outflow Facility (</a:t>
              </a:r>
              <a:r>
                <a:rPr lang="en-US" sz="2000" b="1" dirty="0">
                  <a:solidFill>
                    <a:schemeClr val="bg1">
                      <a:lumMod val="75000"/>
                    </a:schemeClr>
                  </a:solidFill>
                  <a:latin typeface="Symbol" pitchFamily="18" charset="2"/>
                </a:rPr>
                <a:t>m</a:t>
              </a:r>
              <a:r>
                <a:rPr lang="en-US" sz="2000" b="1" dirty="0">
                  <a:solidFill>
                    <a:schemeClr val="bg1">
                      <a:lumMod val="75000"/>
                    </a:schemeClr>
                  </a:solidFill>
                </a:rPr>
                <a:t>L/min/mmHg)</a:t>
              </a:r>
            </a:p>
          </p:txBody>
        </p:sp>
        <p:sp>
          <p:nvSpPr>
            <p:cNvPr id="79886" name="Text Box 7"/>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solidFill>
                    <a:schemeClr val="bg1">
                      <a:lumMod val="75000"/>
                    </a:schemeClr>
                  </a:solidFill>
                </a:rPr>
                <a:t>+</a:t>
              </a:r>
              <a:endParaRPr lang="en-US" sz="2000" dirty="0">
                <a:solidFill>
                  <a:schemeClr val="bg1">
                    <a:lumMod val="75000"/>
                  </a:schemeClr>
                </a:solidFill>
              </a:endParaRPr>
            </a:p>
          </p:txBody>
        </p:sp>
        <p:sp>
          <p:nvSpPr>
            <p:cNvPr id="79887" name="Text Box 8"/>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000" b="1" dirty="0" err="1">
                  <a:solidFill>
                    <a:schemeClr val="bg1">
                      <a:lumMod val="75000"/>
                    </a:schemeClr>
                  </a:solidFill>
                </a:rPr>
                <a:t>Episcleral</a:t>
              </a:r>
              <a:r>
                <a:rPr lang="en-US" sz="2000" b="1" dirty="0">
                  <a:solidFill>
                    <a:schemeClr val="bg1">
                      <a:lumMod val="75000"/>
                    </a:schemeClr>
                  </a:solidFill>
                </a:rPr>
                <a:t> Venous</a:t>
              </a:r>
            </a:p>
            <a:p>
              <a:pPr algn="ctr" eaLnBrk="1" hangingPunct="1">
                <a:lnSpc>
                  <a:spcPct val="90000"/>
                </a:lnSpc>
              </a:pPr>
              <a:r>
                <a:rPr lang="en-US" sz="2000" b="1" dirty="0">
                  <a:solidFill>
                    <a:schemeClr val="bg1">
                      <a:lumMod val="75000"/>
                    </a:schemeClr>
                  </a:solidFill>
                </a:rPr>
                <a:t>Pressure (mmHg)</a:t>
              </a:r>
            </a:p>
          </p:txBody>
        </p:sp>
      </p:grpSp>
      <p:sp>
        <p:nvSpPr>
          <p:cNvPr id="79877" name="Text Box 9"/>
          <p:cNvSpPr txBox="1">
            <a:spLocks noChangeArrowheads="1"/>
          </p:cNvSpPr>
          <p:nvPr/>
        </p:nvSpPr>
        <p:spPr bwMode="auto">
          <a:xfrm>
            <a:off x="364333" y="1143000"/>
            <a:ext cx="8456609" cy="83099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i="1">
                <a:solidFill>
                  <a:schemeClr val="bg1">
                    <a:lumMod val="75000"/>
                  </a:schemeClr>
                </a:solidFill>
              </a:rPr>
              <a:t>Fill in the IOP equation below. What is its eponymous name?</a:t>
            </a:r>
          </a:p>
          <a:p>
            <a:pPr algn="ctr" eaLnBrk="1" hangingPunct="1"/>
            <a:r>
              <a:rPr lang="en-US" sz="2400">
                <a:solidFill>
                  <a:schemeClr val="bg1">
                    <a:lumMod val="75000"/>
                  </a:schemeClr>
                </a:solidFill>
              </a:rPr>
              <a:t>The </a:t>
            </a:r>
            <a:r>
              <a:rPr lang="en-US" sz="2400" b="1">
                <a:solidFill>
                  <a:schemeClr val="bg1">
                    <a:lumMod val="75000"/>
                  </a:schemeClr>
                </a:solidFill>
              </a:rPr>
              <a:t>Goldmann equation</a:t>
            </a:r>
          </a:p>
        </p:txBody>
      </p:sp>
      <p:sp>
        <p:nvSpPr>
          <p:cNvPr id="79878" name="Line 10"/>
          <p:cNvSpPr>
            <a:spLocks noChangeShapeType="1"/>
          </p:cNvSpPr>
          <p:nvPr/>
        </p:nvSpPr>
        <p:spPr bwMode="auto">
          <a:xfrm>
            <a:off x="1752600" y="2932112"/>
            <a:ext cx="4038600" cy="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79" name="Text Box 11"/>
          <p:cNvSpPr txBox="1">
            <a:spLocks noChangeArrowheads="1"/>
          </p:cNvSpPr>
          <p:nvPr/>
        </p:nvSpPr>
        <p:spPr bwMode="auto">
          <a:xfrm>
            <a:off x="76200" y="5386387"/>
            <a:ext cx="2549525" cy="974725"/>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sz="1600" i="1">
                <a:solidFill>
                  <a:schemeClr val="bg1">
                    <a:lumMod val="75000"/>
                  </a:schemeClr>
                </a:solidFill>
              </a:rPr>
              <a:t>What are the two types of </a:t>
            </a:r>
          </a:p>
          <a:p>
            <a:pPr eaLnBrk="1" hangingPunct="1">
              <a:lnSpc>
                <a:spcPct val="90000"/>
              </a:lnSpc>
            </a:pPr>
            <a:r>
              <a:rPr lang="en-US" sz="1600" i="1">
                <a:solidFill>
                  <a:schemeClr val="bg1">
                    <a:lumMod val="75000"/>
                  </a:schemeClr>
                </a:solidFill>
              </a:rPr>
              <a:t>outflow?</a:t>
            </a:r>
          </a:p>
          <a:p>
            <a:pPr eaLnBrk="1" hangingPunct="1">
              <a:lnSpc>
                <a:spcPct val="90000"/>
              </a:lnSpc>
            </a:pPr>
            <a:r>
              <a:rPr lang="en-US" sz="1600" i="1">
                <a:solidFill>
                  <a:schemeClr val="bg1">
                    <a:lumMod val="75000"/>
                  </a:schemeClr>
                </a:solidFill>
              </a:rPr>
              <a:t>--</a:t>
            </a:r>
            <a:r>
              <a:rPr lang="en-US" sz="1600" b="1" i="1">
                <a:solidFill>
                  <a:schemeClr val="bg1">
                    <a:lumMod val="75000"/>
                  </a:schemeClr>
                </a:solidFill>
              </a:rPr>
              <a:t>Trabecular meshwork</a:t>
            </a:r>
          </a:p>
          <a:p>
            <a:pPr eaLnBrk="1" hangingPunct="1">
              <a:lnSpc>
                <a:spcPct val="90000"/>
              </a:lnSpc>
            </a:pPr>
            <a:r>
              <a:rPr lang="en-US" sz="1600" i="1">
                <a:solidFill>
                  <a:schemeClr val="bg1">
                    <a:lumMod val="75000"/>
                  </a:schemeClr>
                </a:solidFill>
              </a:rPr>
              <a:t>--</a:t>
            </a:r>
            <a:r>
              <a:rPr lang="en-US" sz="1600" b="1" i="1">
                <a:solidFill>
                  <a:schemeClr val="bg1">
                    <a:lumMod val="75000"/>
                  </a:schemeClr>
                </a:solidFill>
              </a:rPr>
              <a:t>Uveoscleral</a:t>
            </a:r>
            <a:endParaRPr lang="en-US" sz="1600" b="1">
              <a:solidFill>
                <a:schemeClr val="bg1">
                  <a:lumMod val="75000"/>
                </a:schemeClr>
              </a:solidFill>
            </a:endParaRPr>
          </a:p>
        </p:txBody>
      </p:sp>
      <p:sp>
        <p:nvSpPr>
          <p:cNvPr id="79880" name="Line 12"/>
          <p:cNvSpPr>
            <a:spLocks noChangeShapeType="1"/>
          </p:cNvSpPr>
          <p:nvPr/>
        </p:nvSpPr>
        <p:spPr bwMode="auto">
          <a:xfrm flipV="1">
            <a:off x="2438400" y="4989512"/>
            <a:ext cx="3810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9881" name="Text Box 13"/>
          <p:cNvSpPr txBox="1">
            <a:spLocks noChangeArrowheads="1"/>
          </p:cNvSpPr>
          <p:nvPr/>
        </p:nvSpPr>
        <p:spPr bwMode="auto">
          <a:xfrm>
            <a:off x="304800" y="3389312"/>
            <a:ext cx="2193925" cy="1195388"/>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sz="1600" i="1">
                <a:solidFill>
                  <a:schemeClr val="bg1">
                    <a:lumMod val="75000"/>
                  </a:schemeClr>
                </a:solidFill>
              </a:rPr>
              <a:t>Which meds decrease</a:t>
            </a:r>
          </a:p>
          <a:p>
            <a:pPr eaLnBrk="1" hangingPunct="1">
              <a:lnSpc>
                <a:spcPct val="90000"/>
              </a:lnSpc>
            </a:pPr>
            <a:r>
              <a:rPr lang="en-US" sz="1600" i="1">
                <a:solidFill>
                  <a:schemeClr val="bg1">
                    <a:lumMod val="75000"/>
                  </a:schemeClr>
                </a:solidFill>
              </a:rPr>
              <a:t>aqueous formation?</a:t>
            </a:r>
          </a:p>
          <a:p>
            <a:pPr eaLnBrk="1" hangingPunct="1">
              <a:lnSpc>
                <a:spcPct val="90000"/>
              </a:lnSpc>
            </a:pPr>
            <a:r>
              <a:rPr lang="en-US" sz="1600" i="1">
                <a:solidFill>
                  <a:schemeClr val="bg1">
                    <a:lumMod val="75000"/>
                  </a:schemeClr>
                </a:solidFill>
              </a:rPr>
              <a:t>--</a:t>
            </a:r>
            <a:r>
              <a:rPr lang="en-US" sz="1600" b="1" i="1">
                <a:solidFill>
                  <a:schemeClr val="bg1">
                    <a:lumMod val="75000"/>
                  </a:schemeClr>
                </a:solidFill>
                <a:latin typeface="Symbol" pitchFamily="18" charset="2"/>
              </a:rPr>
              <a:t>b</a:t>
            </a:r>
            <a:r>
              <a:rPr lang="en-US" sz="1600" b="1" i="1">
                <a:solidFill>
                  <a:schemeClr val="bg1">
                    <a:lumMod val="75000"/>
                  </a:schemeClr>
                </a:solidFill>
              </a:rPr>
              <a:t> blockers</a:t>
            </a:r>
          </a:p>
          <a:p>
            <a:pPr eaLnBrk="1" hangingPunct="1">
              <a:lnSpc>
                <a:spcPct val="90000"/>
              </a:lnSpc>
            </a:pPr>
            <a:r>
              <a:rPr lang="en-US" sz="1600" i="1">
                <a:solidFill>
                  <a:schemeClr val="bg1">
                    <a:lumMod val="75000"/>
                  </a:schemeClr>
                </a:solidFill>
              </a:rPr>
              <a:t>--</a:t>
            </a:r>
            <a:r>
              <a:rPr lang="en-US" sz="1600" b="1" i="1">
                <a:solidFill>
                  <a:schemeClr val="bg1">
                    <a:lumMod val="75000"/>
                  </a:schemeClr>
                </a:solidFill>
              </a:rPr>
              <a:t>CAIs</a:t>
            </a:r>
          </a:p>
          <a:p>
            <a:pPr eaLnBrk="1" hangingPunct="1">
              <a:lnSpc>
                <a:spcPct val="90000"/>
              </a:lnSpc>
            </a:pPr>
            <a:r>
              <a:rPr lang="en-US" sz="1600" i="1">
                <a:solidFill>
                  <a:schemeClr val="bg1">
                    <a:lumMod val="75000"/>
                  </a:schemeClr>
                </a:solidFill>
              </a:rPr>
              <a:t>--</a:t>
            </a:r>
            <a:r>
              <a:rPr lang="en-US" sz="1600" b="1" i="1">
                <a:solidFill>
                  <a:schemeClr val="bg1">
                    <a:lumMod val="75000"/>
                  </a:schemeClr>
                </a:solidFill>
                <a:latin typeface="Symbol" pitchFamily="18" charset="2"/>
              </a:rPr>
              <a:t>a</a:t>
            </a:r>
            <a:r>
              <a:rPr lang="en-US" sz="1600" b="1" i="1">
                <a:solidFill>
                  <a:schemeClr val="bg1">
                    <a:lumMod val="75000"/>
                  </a:schemeClr>
                </a:solidFill>
              </a:rPr>
              <a:t> agonists</a:t>
            </a:r>
            <a:endParaRPr lang="en-US" sz="1600" b="1">
              <a:solidFill>
                <a:schemeClr val="bg1">
                  <a:lumMod val="75000"/>
                </a:schemeClr>
              </a:solidFill>
            </a:endParaRPr>
          </a:p>
        </p:txBody>
      </p:sp>
      <p:sp>
        <p:nvSpPr>
          <p:cNvPr id="79882" name="Line 14"/>
          <p:cNvSpPr>
            <a:spLocks noChangeShapeType="1"/>
          </p:cNvSpPr>
          <p:nvPr/>
        </p:nvSpPr>
        <p:spPr bwMode="auto">
          <a:xfrm>
            <a:off x="1905000" y="3998912"/>
            <a:ext cx="990600" cy="6096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9883" name="TextBox 1"/>
          <p:cNvSpPr txBox="1">
            <a:spLocks noChangeArrowheads="1"/>
          </p:cNvSpPr>
          <p:nvPr/>
        </p:nvSpPr>
        <p:spPr bwMode="auto">
          <a:xfrm>
            <a:off x="228600" y="3412648"/>
            <a:ext cx="8704627" cy="1477328"/>
          </a:xfrm>
          <a:prstGeom prst="rect">
            <a:avLst/>
          </a:prstGeom>
          <a:solidFill>
            <a:srgbClr val="FFC000"/>
          </a:solid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i="1" dirty="0">
                <a:solidFill>
                  <a:srgbClr val="0000FF"/>
                </a:solidFill>
              </a:rPr>
              <a:t>Speaking of aqueous formation…What specific tissue makes aqueous?</a:t>
            </a:r>
          </a:p>
          <a:p>
            <a:pPr eaLnBrk="1" hangingPunct="1"/>
            <a:r>
              <a:rPr lang="en-US" dirty="0">
                <a:solidFill>
                  <a:srgbClr val="0000FF"/>
                </a:solidFill>
              </a:rPr>
              <a:t>The </a:t>
            </a:r>
            <a:r>
              <a:rPr lang="en-US" b="1" dirty="0" err="1">
                <a:solidFill>
                  <a:schemeClr val="bg1"/>
                </a:solidFill>
              </a:rPr>
              <a:t>nonpigmented</a:t>
            </a:r>
            <a:r>
              <a:rPr lang="en-US" dirty="0">
                <a:solidFill>
                  <a:schemeClr val="bg1"/>
                </a:solidFill>
              </a:rPr>
              <a:t> </a:t>
            </a:r>
            <a:r>
              <a:rPr lang="en-US" dirty="0">
                <a:solidFill>
                  <a:srgbClr val="0000FF"/>
                </a:solidFill>
              </a:rPr>
              <a:t>epithelium of the pars </a:t>
            </a:r>
            <a:r>
              <a:rPr lang="en-US" dirty="0" err="1">
                <a:solidFill>
                  <a:srgbClr val="0000FF"/>
                </a:solidFill>
              </a:rPr>
              <a:t>plicata</a:t>
            </a:r>
            <a:r>
              <a:rPr lang="en-US" dirty="0">
                <a:solidFill>
                  <a:srgbClr val="0000FF"/>
                </a:solidFill>
              </a:rPr>
              <a:t> portion of the ciliary body</a:t>
            </a:r>
          </a:p>
          <a:p>
            <a:pPr eaLnBrk="1" hangingPunct="1"/>
            <a:endParaRPr lang="en-US" dirty="0">
              <a:solidFill>
                <a:srgbClr val="0000FF"/>
              </a:solidFill>
            </a:endParaRPr>
          </a:p>
          <a:p>
            <a:pPr eaLnBrk="1" hangingPunct="1"/>
            <a:r>
              <a:rPr lang="en-US" i="1" dirty="0">
                <a:solidFill>
                  <a:srgbClr val="0000FF"/>
                </a:solidFill>
              </a:rPr>
              <a:t>What is implied by the fact that aqueous is made by the ‘</a:t>
            </a:r>
            <a:r>
              <a:rPr lang="en-US" dirty="0" err="1">
                <a:solidFill>
                  <a:srgbClr val="0000FF"/>
                </a:solidFill>
              </a:rPr>
              <a:t>nonpigmented</a:t>
            </a:r>
            <a:r>
              <a:rPr lang="en-US" dirty="0">
                <a:solidFill>
                  <a:srgbClr val="0000FF"/>
                </a:solidFill>
              </a:rPr>
              <a:t>’</a:t>
            </a:r>
            <a:r>
              <a:rPr lang="en-US" i="1" dirty="0">
                <a:solidFill>
                  <a:srgbClr val="0000FF"/>
                </a:solidFill>
              </a:rPr>
              <a:t> epithelium?</a:t>
            </a:r>
          </a:p>
          <a:p>
            <a:pPr eaLnBrk="1" hangingPunct="1"/>
            <a:r>
              <a:rPr lang="en-US" dirty="0">
                <a:solidFill>
                  <a:srgbClr val="FFC000"/>
                </a:solidFill>
              </a:rPr>
              <a:t>The presence of a </a:t>
            </a:r>
            <a:r>
              <a:rPr lang="en-US" b="1" dirty="0">
                <a:solidFill>
                  <a:srgbClr val="FFC000"/>
                </a:solidFill>
              </a:rPr>
              <a:t>pigmented</a:t>
            </a:r>
            <a:r>
              <a:rPr lang="en-US" dirty="0">
                <a:solidFill>
                  <a:srgbClr val="FFC000"/>
                </a:solidFill>
              </a:rPr>
              <a:t> epithelium</a:t>
            </a:r>
          </a:p>
        </p:txBody>
      </p:sp>
      <p:sp>
        <p:nvSpPr>
          <p:cNvPr id="2" name="Oval 1"/>
          <p:cNvSpPr/>
          <p:nvPr/>
        </p:nvSpPr>
        <p:spPr>
          <a:xfrm>
            <a:off x="1631950" y="2246312"/>
            <a:ext cx="4400551" cy="9398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5">
            <a:extLst>
              <a:ext uri="{FF2B5EF4-FFF2-40B4-BE49-F238E27FC236}">
                <a16:creationId xmlns:a16="http://schemas.microsoft.com/office/drawing/2014/main" id="{188E7DC4-D1EA-48EC-95CE-B3345C3EA7C6}"/>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Q</a:t>
            </a:r>
          </a:p>
        </p:txBody>
      </p:sp>
      <p:sp>
        <p:nvSpPr>
          <p:cNvPr id="18" name="TextBox 17">
            <a:extLst>
              <a:ext uri="{FF2B5EF4-FFF2-40B4-BE49-F238E27FC236}">
                <a16:creationId xmlns:a16="http://schemas.microsoft.com/office/drawing/2014/main" id="{2C3B99BA-A90E-4603-B256-2D42ABBA4D6D}"/>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3813876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2724150" y="4103687"/>
            <a:ext cx="4235450" cy="2105025"/>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chemeClr val="bg1">
                    <a:lumMod val="75000"/>
                  </a:schemeClr>
                </a:solidFill>
              </a:rPr>
              <a:t>So to lower IOP, one must:</a:t>
            </a:r>
          </a:p>
          <a:p>
            <a:pPr eaLnBrk="1" hangingPunct="1"/>
            <a:r>
              <a:rPr lang="en-US">
                <a:solidFill>
                  <a:schemeClr val="bg1">
                    <a:lumMod val="75000"/>
                  </a:schemeClr>
                </a:solidFill>
              </a:rPr>
              <a:t>--decrease aqueous formation, </a:t>
            </a:r>
            <a:r>
              <a:rPr lang="en-US" i="1">
                <a:solidFill>
                  <a:schemeClr val="bg1">
                    <a:lumMod val="75000"/>
                  </a:schemeClr>
                </a:solidFill>
              </a:rPr>
              <a:t>and/or</a:t>
            </a:r>
          </a:p>
          <a:p>
            <a:pPr eaLnBrk="1" hangingPunct="1"/>
            <a:r>
              <a:rPr lang="en-US">
                <a:solidFill>
                  <a:schemeClr val="bg1">
                    <a:lumMod val="75000"/>
                  </a:schemeClr>
                </a:solidFill>
              </a:rPr>
              <a:t>--increase outflow facility, </a:t>
            </a:r>
            <a:r>
              <a:rPr lang="en-US" i="1">
                <a:solidFill>
                  <a:schemeClr val="bg1">
                    <a:lumMod val="75000"/>
                  </a:schemeClr>
                </a:solidFill>
              </a:rPr>
              <a:t>and/or</a:t>
            </a:r>
          </a:p>
          <a:p>
            <a:pPr eaLnBrk="1" hangingPunct="1"/>
            <a:r>
              <a:rPr lang="en-US">
                <a:solidFill>
                  <a:schemeClr val="bg1">
                    <a:lumMod val="75000"/>
                  </a:schemeClr>
                </a:solidFill>
              </a:rPr>
              <a:t>--decrease episcleral venous pressure</a:t>
            </a:r>
          </a:p>
          <a:p>
            <a:pPr eaLnBrk="1" hangingPunct="1"/>
            <a:endParaRPr lang="en-US">
              <a:solidFill>
                <a:schemeClr val="bg1">
                  <a:lumMod val="75000"/>
                </a:schemeClr>
              </a:solidFill>
            </a:endParaRPr>
          </a:p>
          <a:p>
            <a:pPr eaLnBrk="1" hangingPunct="1"/>
            <a:r>
              <a:rPr lang="en-US">
                <a:solidFill>
                  <a:schemeClr val="bg1">
                    <a:lumMod val="75000"/>
                  </a:schemeClr>
                </a:solidFill>
              </a:rPr>
              <a:t>…and/or </a:t>
            </a:r>
            <a:r>
              <a:rPr lang="en-US" b="1">
                <a:solidFill>
                  <a:schemeClr val="bg1">
                    <a:lumMod val="75000"/>
                  </a:schemeClr>
                </a:solidFill>
              </a:rPr>
              <a:t>dehydrate the vitreous</a:t>
            </a:r>
            <a:r>
              <a:rPr lang="en-US">
                <a:solidFill>
                  <a:schemeClr val="bg1">
                    <a:lumMod val="75000"/>
                  </a:schemeClr>
                </a:solidFill>
              </a:rPr>
              <a:t> with a</a:t>
            </a:r>
          </a:p>
          <a:p>
            <a:pPr eaLnBrk="1" hangingPunct="1"/>
            <a:r>
              <a:rPr lang="en-US">
                <a:solidFill>
                  <a:schemeClr val="bg1">
                    <a:lumMod val="75000"/>
                  </a:schemeClr>
                </a:solidFill>
              </a:rPr>
              <a:t>   </a:t>
            </a:r>
            <a:r>
              <a:rPr lang="en-US" b="1">
                <a:solidFill>
                  <a:schemeClr val="bg1">
                    <a:lumMod val="75000"/>
                  </a:schemeClr>
                </a:solidFill>
              </a:rPr>
              <a:t>hyperosmotic</a:t>
            </a:r>
            <a:r>
              <a:rPr lang="en-US">
                <a:solidFill>
                  <a:schemeClr val="bg1">
                    <a:lumMod val="75000"/>
                  </a:schemeClr>
                </a:solidFill>
              </a:rPr>
              <a:t> agent</a:t>
            </a:r>
          </a:p>
        </p:txBody>
      </p:sp>
      <p:grpSp>
        <p:nvGrpSpPr>
          <p:cNvPr id="79876" name="Group 4"/>
          <p:cNvGrpSpPr>
            <a:grpSpLocks/>
          </p:cNvGrpSpPr>
          <p:nvPr/>
        </p:nvGrpSpPr>
        <p:grpSpPr bwMode="auto">
          <a:xfrm>
            <a:off x="762000" y="2484438"/>
            <a:ext cx="7642225" cy="830263"/>
            <a:chOff x="528" y="726"/>
            <a:chExt cx="4814" cy="523"/>
          </a:xfrm>
        </p:grpSpPr>
        <p:sp>
          <p:nvSpPr>
            <p:cNvPr id="79884" name="Text Box 5"/>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i="1" dirty="0">
                  <a:solidFill>
                    <a:schemeClr val="bg1">
                      <a:lumMod val="75000"/>
                    </a:schemeClr>
                  </a:solidFill>
                </a:rPr>
                <a:t>IOP =</a:t>
              </a:r>
            </a:p>
          </p:txBody>
        </p:sp>
        <p:sp>
          <p:nvSpPr>
            <p:cNvPr id="79885" name="Text Box 6"/>
            <p:cNvSpPr txBox="1">
              <a:spLocks noChangeArrowheads="1"/>
            </p:cNvSpPr>
            <p:nvPr/>
          </p:nvSpPr>
          <p:spPr bwMode="auto">
            <a:xfrm>
              <a:off x="1076" y="726"/>
              <a:ext cx="2712"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20000"/>
                </a:lnSpc>
              </a:pPr>
              <a:r>
                <a:rPr lang="en-US" sz="2000" b="1" dirty="0">
                  <a:solidFill>
                    <a:srgbClr val="0066FF"/>
                  </a:solidFill>
                </a:rPr>
                <a:t>Aqueous Formation Rate (</a:t>
              </a:r>
              <a:r>
                <a:rPr lang="en-US" sz="2000" b="1" dirty="0">
                  <a:solidFill>
                    <a:srgbClr val="0066FF"/>
                  </a:solidFill>
                  <a:latin typeface="Symbol" pitchFamily="18" charset="2"/>
                </a:rPr>
                <a:t>m</a:t>
              </a:r>
              <a:r>
                <a:rPr lang="en-US" sz="2000" b="1" dirty="0">
                  <a:solidFill>
                    <a:srgbClr val="0066FF"/>
                  </a:solidFill>
                </a:rPr>
                <a:t>L/min)</a:t>
              </a:r>
            </a:p>
            <a:p>
              <a:pPr algn="ctr" eaLnBrk="1" hangingPunct="1">
                <a:lnSpc>
                  <a:spcPct val="120000"/>
                </a:lnSpc>
              </a:pPr>
              <a:r>
                <a:rPr lang="en-US" sz="2000" b="1" dirty="0">
                  <a:solidFill>
                    <a:schemeClr val="bg1">
                      <a:lumMod val="75000"/>
                    </a:schemeClr>
                  </a:solidFill>
                </a:rPr>
                <a:t>Outflow Facility (</a:t>
              </a:r>
              <a:r>
                <a:rPr lang="en-US" sz="2000" b="1" dirty="0">
                  <a:solidFill>
                    <a:schemeClr val="bg1">
                      <a:lumMod val="75000"/>
                    </a:schemeClr>
                  </a:solidFill>
                  <a:latin typeface="Symbol" pitchFamily="18" charset="2"/>
                </a:rPr>
                <a:t>m</a:t>
              </a:r>
              <a:r>
                <a:rPr lang="en-US" sz="2000" b="1" dirty="0">
                  <a:solidFill>
                    <a:schemeClr val="bg1">
                      <a:lumMod val="75000"/>
                    </a:schemeClr>
                  </a:solidFill>
                </a:rPr>
                <a:t>L/min/mmHg)</a:t>
              </a:r>
            </a:p>
          </p:txBody>
        </p:sp>
        <p:sp>
          <p:nvSpPr>
            <p:cNvPr id="79886" name="Text Box 7"/>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solidFill>
                    <a:schemeClr val="bg1">
                      <a:lumMod val="75000"/>
                    </a:schemeClr>
                  </a:solidFill>
                </a:rPr>
                <a:t>+</a:t>
              </a:r>
              <a:endParaRPr lang="en-US" sz="2000" dirty="0">
                <a:solidFill>
                  <a:schemeClr val="bg1">
                    <a:lumMod val="75000"/>
                  </a:schemeClr>
                </a:solidFill>
              </a:endParaRPr>
            </a:p>
          </p:txBody>
        </p:sp>
        <p:sp>
          <p:nvSpPr>
            <p:cNvPr id="79887" name="Text Box 8"/>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000" b="1" dirty="0" err="1">
                  <a:solidFill>
                    <a:schemeClr val="bg1">
                      <a:lumMod val="75000"/>
                    </a:schemeClr>
                  </a:solidFill>
                </a:rPr>
                <a:t>Episcleral</a:t>
              </a:r>
              <a:r>
                <a:rPr lang="en-US" sz="2000" b="1" dirty="0">
                  <a:solidFill>
                    <a:schemeClr val="bg1">
                      <a:lumMod val="75000"/>
                    </a:schemeClr>
                  </a:solidFill>
                </a:rPr>
                <a:t> Venous</a:t>
              </a:r>
            </a:p>
            <a:p>
              <a:pPr algn="ctr" eaLnBrk="1" hangingPunct="1">
                <a:lnSpc>
                  <a:spcPct val="90000"/>
                </a:lnSpc>
              </a:pPr>
              <a:r>
                <a:rPr lang="en-US" sz="2000" b="1" dirty="0">
                  <a:solidFill>
                    <a:schemeClr val="bg1">
                      <a:lumMod val="75000"/>
                    </a:schemeClr>
                  </a:solidFill>
                </a:rPr>
                <a:t>Pressure (mmHg)</a:t>
              </a:r>
            </a:p>
          </p:txBody>
        </p:sp>
      </p:grpSp>
      <p:sp>
        <p:nvSpPr>
          <p:cNvPr id="79877" name="Text Box 9"/>
          <p:cNvSpPr txBox="1">
            <a:spLocks noChangeArrowheads="1"/>
          </p:cNvSpPr>
          <p:nvPr/>
        </p:nvSpPr>
        <p:spPr bwMode="auto">
          <a:xfrm>
            <a:off x="364333" y="1143000"/>
            <a:ext cx="8456609" cy="83099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i="1">
                <a:solidFill>
                  <a:schemeClr val="bg1">
                    <a:lumMod val="75000"/>
                  </a:schemeClr>
                </a:solidFill>
              </a:rPr>
              <a:t>Fill in the IOP equation below. What is its eponymous name?</a:t>
            </a:r>
          </a:p>
          <a:p>
            <a:pPr algn="ctr" eaLnBrk="1" hangingPunct="1"/>
            <a:r>
              <a:rPr lang="en-US" sz="2400">
                <a:solidFill>
                  <a:schemeClr val="bg1">
                    <a:lumMod val="75000"/>
                  </a:schemeClr>
                </a:solidFill>
              </a:rPr>
              <a:t>The </a:t>
            </a:r>
            <a:r>
              <a:rPr lang="en-US" sz="2400" b="1">
                <a:solidFill>
                  <a:schemeClr val="bg1">
                    <a:lumMod val="75000"/>
                  </a:schemeClr>
                </a:solidFill>
              </a:rPr>
              <a:t>Goldmann equation</a:t>
            </a:r>
          </a:p>
        </p:txBody>
      </p:sp>
      <p:sp>
        <p:nvSpPr>
          <p:cNvPr id="79878" name="Line 10"/>
          <p:cNvSpPr>
            <a:spLocks noChangeShapeType="1"/>
          </p:cNvSpPr>
          <p:nvPr/>
        </p:nvSpPr>
        <p:spPr bwMode="auto">
          <a:xfrm>
            <a:off x="1752600" y="2932112"/>
            <a:ext cx="4038600" cy="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79" name="Text Box 11"/>
          <p:cNvSpPr txBox="1">
            <a:spLocks noChangeArrowheads="1"/>
          </p:cNvSpPr>
          <p:nvPr/>
        </p:nvSpPr>
        <p:spPr bwMode="auto">
          <a:xfrm>
            <a:off x="76200" y="5386387"/>
            <a:ext cx="2549525" cy="974725"/>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sz="1600" i="1">
                <a:solidFill>
                  <a:schemeClr val="bg1">
                    <a:lumMod val="75000"/>
                  </a:schemeClr>
                </a:solidFill>
              </a:rPr>
              <a:t>What are the two types of </a:t>
            </a:r>
          </a:p>
          <a:p>
            <a:pPr eaLnBrk="1" hangingPunct="1">
              <a:lnSpc>
                <a:spcPct val="90000"/>
              </a:lnSpc>
            </a:pPr>
            <a:r>
              <a:rPr lang="en-US" sz="1600" i="1">
                <a:solidFill>
                  <a:schemeClr val="bg1">
                    <a:lumMod val="75000"/>
                  </a:schemeClr>
                </a:solidFill>
              </a:rPr>
              <a:t>outflow?</a:t>
            </a:r>
          </a:p>
          <a:p>
            <a:pPr eaLnBrk="1" hangingPunct="1">
              <a:lnSpc>
                <a:spcPct val="90000"/>
              </a:lnSpc>
            </a:pPr>
            <a:r>
              <a:rPr lang="en-US" sz="1600" i="1">
                <a:solidFill>
                  <a:schemeClr val="bg1">
                    <a:lumMod val="75000"/>
                  </a:schemeClr>
                </a:solidFill>
              </a:rPr>
              <a:t>--</a:t>
            </a:r>
            <a:r>
              <a:rPr lang="en-US" sz="1600" b="1" i="1">
                <a:solidFill>
                  <a:schemeClr val="bg1">
                    <a:lumMod val="75000"/>
                  </a:schemeClr>
                </a:solidFill>
              </a:rPr>
              <a:t>Trabecular meshwork</a:t>
            </a:r>
          </a:p>
          <a:p>
            <a:pPr eaLnBrk="1" hangingPunct="1">
              <a:lnSpc>
                <a:spcPct val="90000"/>
              </a:lnSpc>
            </a:pPr>
            <a:r>
              <a:rPr lang="en-US" sz="1600" i="1">
                <a:solidFill>
                  <a:schemeClr val="bg1">
                    <a:lumMod val="75000"/>
                  </a:schemeClr>
                </a:solidFill>
              </a:rPr>
              <a:t>--</a:t>
            </a:r>
            <a:r>
              <a:rPr lang="en-US" sz="1600" b="1" i="1">
                <a:solidFill>
                  <a:schemeClr val="bg1">
                    <a:lumMod val="75000"/>
                  </a:schemeClr>
                </a:solidFill>
              </a:rPr>
              <a:t>Uveoscleral</a:t>
            </a:r>
            <a:endParaRPr lang="en-US" sz="1600" b="1">
              <a:solidFill>
                <a:schemeClr val="bg1">
                  <a:lumMod val="75000"/>
                </a:schemeClr>
              </a:solidFill>
            </a:endParaRPr>
          </a:p>
        </p:txBody>
      </p:sp>
      <p:sp>
        <p:nvSpPr>
          <p:cNvPr id="79880" name="Line 12"/>
          <p:cNvSpPr>
            <a:spLocks noChangeShapeType="1"/>
          </p:cNvSpPr>
          <p:nvPr/>
        </p:nvSpPr>
        <p:spPr bwMode="auto">
          <a:xfrm flipV="1">
            <a:off x="2438400" y="4989512"/>
            <a:ext cx="3810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9881" name="Text Box 13"/>
          <p:cNvSpPr txBox="1">
            <a:spLocks noChangeArrowheads="1"/>
          </p:cNvSpPr>
          <p:nvPr/>
        </p:nvSpPr>
        <p:spPr bwMode="auto">
          <a:xfrm>
            <a:off x="304800" y="3389312"/>
            <a:ext cx="2193925" cy="1195388"/>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sz="1600" i="1">
                <a:solidFill>
                  <a:schemeClr val="bg1">
                    <a:lumMod val="75000"/>
                  </a:schemeClr>
                </a:solidFill>
              </a:rPr>
              <a:t>Which meds decrease</a:t>
            </a:r>
          </a:p>
          <a:p>
            <a:pPr eaLnBrk="1" hangingPunct="1">
              <a:lnSpc>
                <a:spcPct val="90000"/>
              </a:lnSpc>
            </a:pPr>
            <a:r>
              <a:rPr lang="en-US" sz="1600" i="1">
                <a:solidFill>
                  <a:schemeClr val="bg1">
                    <a:lumMod val="75000"/>
                  </a:schemeClr>
                </a:solidFill>
              </a:rPr>
              <a:t>aqueous formation?</a:t>
            </a:r>
          </a:p>
          <a:p>
            <a:pPr eaLnBrk="1" hangingPunct="1">
              <a:lnSpc>
                <a:spcPct val="90000"/>
              </a:lnSpc>
            </a:pPr>
            <a:r>
              <a:rPr lang="en-US" sz="1600" i="1">
                <a:solidFill>
                  <a:schemeClr val="bg1">
                    <a:lumMod val="75000"/>
                  </a:schemeClr>
                </a:solidFill>
              </a:rPr>
              <a:t>--</a:t>
            </a:r>
            <a:r>
              <a:rPr lang="en-US" sz="1600" b="1" i="1">
                <a:solidFill>
                  <a:schemeClr val="bg1">
                    <a:lumMod val="75000"/>
                  </a:schemeClr>
                </a:solidFill>
                <a:latin typeface="Symbol" pitchFamily="18" charset="2"/>
              </a:rPr>
              <a:t>b</a:t>
            </a:r>
            <a:r>
              <a:rPr lang="en-US" sz="1600" b="1" i="1">
                <a:solidFill>
                  <a:schemeClr val="bg1">
                    <a:lumMod val="75000"/>
                  </a:schemeClr>
                </a:solidFill>
              </a:rPr>
              <a:t> blockers</a:t>
            </a:r>
          </a:p>
          <a:p>
            <a:pPr eaLnBrk="1" hangingPunct="1">
              <a:lnSpc>
                <a:spcPct val="90000"/>
              </a:lnSpc>
            </a:pPr>
            <a:r>
              <a:rPr lang="en-US" sz="1600" i="1">
                <a:solidFill>
                  <a:schemeClr val="bg1">
                    <a:lumMod val="75000"/>
                  </a:schemeClr>
                </a:solidFill>
              </a:rPr>
              <a:t>--</a:t>
            </a:r>
            <a:r>
              <a:rPr lang="en-US" sz="1600" b="1" i="1">
                <a:solidFill>
                  <a:schemeClr val="bg1">
                    <a:lumMod val="75000"/>
                  </a:schemeClr>
                </a:solidFill>
              </a:rPr>
              <a:t>CAIs</a:t>
            </a:r>
          </a:p>
          <a:p>
            <a:pPr eaLnBrk="1" hangingPunct="1">
              <a:lnSpc>
                <a:spcPct val="90000"/>
              </a:lnSpc>
            </a:pPr>
            <a:r>
              <a:rPr lang="en-US" sz="1600" i="1">
                <a:solidFill>
                  <a:schemeClr val="bg1">
                    <a:lumMod val="75000"/>
                  </a:schemeClr>
                </a:solidFill>
              </a:rPr>
              <a:t>--</a:t>
            </a:r>
            <a:r>
              <a:rPr lang="en-US" sz="1600" b="1" i="1">
                <a:solidFill>
                  <a:schemeClr val="bg1">
                    <a:lumMod val="75000"/>
                  </a:schemeClr>
                </a:solidFill>
                <a:latin typeface="Symbol" pitchFamily="18" charset="2"/>
              </a:rPr>
              <a:t>a</a:t>
            </a:r>
            <a:r>
              <a:rPr lang="en-US" sz="1600" b="1" i="1">
                <a:solidFill>
                  <a:schemeClr val="bg1">
                    <a:lumMod val="75000"/>
                  </a:schemeClr>
                </a:solidFill>
              </a:rPr>
              <a:t> agonists</a:t>
            </a:r>
            <a:endParaRPr lang="en-US" sz="1600" b="1">
              <a:solidFill>
                <a:schemeClr val="bg1">
                  <a:lumMod val="75000"/>
                </a:schemeClr>
              </a:solidFill>
            </a:endParaRPr>
          </a:p>
        </p:txBody>
      </p:sp>
      <p:sp>
        <p:nvSpPr>
          <p:cNvPr id="79882" name="Line 14"/>
          <p:cNvSpPr>
            <a:spLocks noChangeShapeType="1"/>
          </p:cNvSpPr>
          <p:nvPr/>
        </p:nvSpPr>
        <p:spPr bwMode="auto">
          <a:xfrm>
            <a:off x="1905000" y="3998912"/>
            <a:ext cx="990600" cy="6096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79883" name="TextBox 1"/>
          <p:cNvSpPr txBox="1">
            <a:spLocks noChangeArrowheads="1"/>
          </p:cNvSpPr>
          <p:nvPr/>
        </p:nvSpPr>
        <p:spPr bwMode="auto">
          <a:xfrm>
            <a:off x="228600" y="3412648"/>
            <a:ext cx="8704627" cy="1477328"/>
          </a:xfrm>
          <a:prstGeom prst="rect">
            <a:avLst/>
          </a:prstGeom>
          <a:solidFill>
            <a:srgbClr val="FFC000"/>
          </a:solid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i="1" dirty="0">
                <a:solidFill>
                  <a:srgbClr val="0000FF"/>
                </a:solidFill>
              </a:rPr>
              <a:t>Speaking of aqueous formation…What specific tissue makes aqueous?</a:t>
            </a:r>
          </a:p>
          <a:p>
            <a:pPr eaLnBrk="1" hangingPunct="1"/>
            <a:r>
              <a:rPr lang="en-US" dirty="0">
                <a:solidFill>
                  <a:srgbClr val="0000FF"/>
                </a:solidFill>
              </a:rPr>
              <a:t>The </a:t>
            </a:r>
            <a:r>
              <a:rPr lang="en-US" b="1" dirty="0" err="1">
                <a:solidFill>
                  <a:schemeClr val="bg1"/>
                </a:solidFill>
              </a:rPr>
              <a:t>nonpigmented</a:t>
            </a:r>
            <a:r>
              <a:rPr lang="en-US" dirty="0">
                <a:solidFill>
                  <a:schemeClr val="bg1"/>
                </a:solidFill>
              </a:rPr>
              <a:t> </a:t>
            </a:r>
            <a:r>
              <a:rPr lang="en-US" dirty="0">
                <a:solidFill>
                  <a:srgbClr val="0000FF"/>
                </a:solidFill>
              </a:rPr>
              <a:t>epithelium of the pars </a:t>
            </a:r>
            <a:r>
              <a:rPr lang="en-US" dirty="0" err="1">
                <a:solidFill>
                  <a:srgbClr val="0000FF"/>
                </a:solidFill>
              </a:rPr>
              <a:t>plicata</a:t>
            </a:r>
            <a:r>
              <a:rPr lang="en-US" dirty="0">
                <a:solidFill>
                  <a:srgbClr val="0000FF"/>
                </a:solidFill>
              </a:rPr>
              <a:t> portion of the ciliary body</a:t>
            </a:r>
          </a:p>
          <a:p>
            <a:pPr eaLnBrk="1" hangingPunct="1"/>
            <a:endParaRPr lang="en-US" dirty="0">
              <a:solidFill>
                <a:srgbClr val="0000FF"/>
              </a:solidFill>
            </a:endParaRPr>
          </a:p>
          <a:p>
            <a:pPr eaLnBrk="1" hangingPunct="1"/>
            <a:r>
              <a:rPr lang="en-US" i="1" dirty="0">
                <a:solidFill>
                  <a:srgbClr val="0000FF"/>
                </a:solidFill>
              </a:rPr>
              <a:t>What is implied by the fact that aqueous is made by the ‘</a:t>
            </a:r>
            <a:r>
              <a:rPr lang="en-US" dirty="0" err="1">
                <a:solidFill>
                  <a:srgbClr val="0000FF"/>
                </a:solidFill>
              </a:rPr>
              <a:t>nonpigmented</a:t>
            </a:r>
            <a:r>
              <a:rPr lang="en-US" dirty="0">
                <a:solidFill>
                  <a:srgbClr val="0000FF"/>
                </a:solidFill>
              </a:rPr>
              <a:t>’</a:t>
            </a:r>
            <a:r>
              <a:rPr lang="en-US" i="1" dirty="0">
                <a:solidFill>
                  <a:srgbClr val="0000FF"/>
                </a:solidFill>
              </a:rPr>
              <a:t> epithelium?</a:t>
            </a:r>
          </a:p>
          <a:p>
            <a:pPr eaLnBrk="1" hangingPunct="1"/>
            <a:r>
              <a:rPr lang="en-US" dirty="0">
                <a:solidFill>
                  <a:srgbClr val="0000FF"/>
                </a:solidFill>
              </a:rPr>
              <a:t>The presence of a </a:t>
            </a:r>
            <a:r>
              <a:rPr lang="en-US" b="1" dirty="0"/>
              <a:t>pigmented</a:t>
            </a:r>
            <a:r>
              <a:rPr lang="en-US" dirty="0">
                <a:solidFill>
                  <a:srgbClr val="0000FF"/>
                </a:solidFill>
              </a:rPr>
              <a:t> epithelium</a:t>
            </a:r>
          </a:p>
        </p:txBody>
      </p:sp>
      <p:sp>
        <p:nvSpPr>
          <p:cNvPr id="2" name="Oval 1"/>
          <p:cNvSpPr/>
          <p:nvPr/>
        </p:nvSpPr>
        <p:spPr>
          <a:xfrm>
            <a:off x="1631950" y="2246312"/>
            <a:ext cx="4400551" cy="9398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5">
            <a:extLst>
              <a:ext uri="{FF2B5EF4-FFF2-40B4-BE49-F238E27FC236}">
                <a16:creationId xmlns:a16="http://schemas.microsoft.com/office/drawing/2014/main" id="{188E7DC4-D1EA-48EC-95CE-B3345C3EA7C6}"/>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A</a:t>
            </a:r>
          </a:p>
        </p:txBody>
      </p:sp>
      <p:sp>
        <p:nvSpPr>
          <p:cNvPr id="18" name="TextBox 17">
            <a:extLst>
              <a:ext uri="{FF2B5EF4-FFF2-40B4-BE49-F238E27FC236}">
                <a16:creationId xmlns:a16="http://schemas.microsoft.com/office/drawing/2014/main" id="{2C3B99BA-A90E-4603-B256-2D42ABBA4D6D}"/>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3777042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0001" t="18333" r="13333" b="13333"/>
          <a:stretch/>
        </p:blipFill>
        <p:spPr>
          <a:xfrm>
            <a:off x="838200" y="1066800"/>
            <a:ext cx="7822580" cy="4648200"/>
          </a:xfrm>
          <a:prstGeom prst="rect">
            <a:avLst/>
          </a:prstGeom>
        </p:spPr>
      </p:pic>
      <p:sp>
        <p:nvSpPr>
          <p:cNvPr id="3" name="TextBox 2"/>
          <p:cNvSpPr txBox="1"/>
          <p:nvPr/>
        </p:nvSpPr>
        <p:spPr>
          <a:xfrm>
            <a:off x="5791200" y="2362200"/>
            <a:ext cx="3134192" cy="369332"/>
          </a:xfrm>
          <a:prstGeom prst="rect">
            <a:avLst/>
          </a:prstGeom>
          <a:solidFill>
            <a:schemeClr val="bg1"/>
          </a:solidFill>
        </p:spPr>
        <p:txBody>
          <a:bodyPr wrap="none" rtlCol="0">
            <a:spAutoFit/>
          </a:bodyPr>
          <a:lstStyle/>
          <a:p>
            <a:pPr algn="ctr"/>
            <a:r>
              <a:rPr lang="en-US" i="1" dirty="0">
                <a:solidFill>
                  <a:srgbClr val="0000FF"/>
                </a:solidFill>
              </a:rPr>
              <a:t>This part is the…</a:t>
            </a:r>
            <a:r>
              <a:rPr lang="en-US" dirty="0">
                <a:solidFill>
                  <a:schemeClr val="bg1"/>
                </a:solidFill>
              </a:rPr>
              <a:t>Pars </a:t>
            </a:r>
            <a:r>
              <a:rPr lang="en-US" dirty="0" err="1">
                <a:solidFill>
                  <a:schemeClr val="bg1"/>
                </a:solidFill>
              </a:rPr>
              <a:t>plicata</a:t>
            </a:r>
            <a:endParaRPr lang="en-US" dirty="0">
              <a:solidFill>
                <a:schemeClr val="bg1"/>
              </a:solidFill>
            </a:endParaRPr>
          </a:p>
        </p:txBody>
      </p:sp>
      <p:cxnSp>
        <p:nvCxnSpPr>
          <p:cNvPr id="6" name="Straight Arrow Connector 5"/>
          <p:cNvCxnSpPr>
            <a:cxnSpLocks/>
          </p:cNvCxnSpPr>
          <p:nvPr/>
        </p:nvCxnSpPr>
        <p:spPr>
          <a:xfrm flipH="1">
            <a:off x="7629262" y="2731532"/>
            <a:ext cx="143138" cy="849868"/>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142632" y="5117068"/>
            <a:ext cx="3031599" cy="369332"/>
          </a:xfrm>
          <a:prstGeom prst="rect">
            <a:avLst/>
          </a:prstGeom>
          <a:solidFill>
            <a:schemeClr val="bg1"/>
          </a:solidFill>
        </p:spPr>
        <p:txBody>
          <a:bodyPr wrap="none" rtlCol="0">
            <a:spAutoFit/>
          </a:bodyPr>
          <a:lstStyle/>
          <a:p>
            <a:pPr algn="r"/>
            <a:r>
              <a:rPr lang="en-US" i="1" dirty="0">
                <a:solidFill>
                  <a:srgbClr val="0000FF"/>
                </a:solidFill>
              </a:rPr>
              <a:t>This part is the…</a:t>
            </a:r>
            <a:r>
              <a:rPr lang="en-US" dirty="0">
                <a:solidFill>
                  <a:schemeClr val="bg1"/>
                </a:solidFill>
              </a:rPr>
              <a:t>Pars plana</a:t>
            </a:r>
          </a:p>
        </p:txBody>
      </p:sp>
      <p:cxnSp>
        <p:nvCxnSpPr>
          <p:cNvPr id="8" name="Straight Arrow Connector 7"/>
          <p:cNvCxnSpPr/>
          <p:nvPr/>
        </p:nvCxnSpPr>
        <p:spPr>
          <a:xfrm flipV="1">
            <a:off x="8040254" y="4329310"/>
            <a:ext cx="417946" cy="787758"/>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9DDAC88-BB05-4079-BA7D-328E22535EEA}"/>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Q</a:t>
            </a:r>
          </a:p>
        </p:txBody>
      </p:sp>
      <p:sp>
        <p:nvSpPr>
          <p:cNvPr id="11" name="TextBox 10">
            <a:extLst>
              <a:ext uri="{FF2B5EF4-FFF2-40B4-BE49-F238E27FC236}">
                <a16:creationId xmlns:a16="http://schemas.microsoft.com/office/drawing/2014/main" id="{B6C3407A-F385-4A39-A13B-3F6E832D6642}"/>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
        <p:nvSpPr>
          <p:cNvPr id="9" name="TextBox 8">
            <a:extLst>
              <a:ext uri="{FF2B5EF4-FFF2-40B4-BE49-F238E27FC236}">
                <a16:creationId xmlns:a16="http://schemas.microsoft.com/office/drawing/2014/main" id="{CEFF7788-C3CA-4C20-8CFC-25415B0C86B2}"/>
              </a:ext>
            </a:extLst>
          </p:cNvPr>
          <p:cNvSpPr txBox="1"/>
          <p:nvPr/>
        </p:nvSpPr>
        <p:spPr>
          <a:xfrm>
            <a:off x="2203403" y="5738191"/>
            <a:ext cx="4737194" cy="369332"/>
          </a:xfrm>
          <a:prstGeom prst="rect">
            <a:avLst/>
          </a:prstGeom>
          <a:noFill/>
        </p:spPr>
        <p:txBody>
          <a:bodyPr wrap="none" rtlCol="0">
            <a:spAutoFit/>
          </a:bodyPr>
          <a:lstStyle/>
          <a:p>
            <a:pPr algn="ctr"/>
            <a:r>
              <a:rPr lang="en-US" dirty="0"/>
              <a:t>Ciliary body: One perspective, two questions</a:t>
            </a:r>
          </a:p>
        </p:txBody>
      </p:sp>
    </p:spTree>
    <p:extLst>
      <p:ext uri="{BB962C8B-B14F-4D97-AF65-F5344CB8AC3E}">
        <p14:creationId xmlns:p14="http://schemas.microsoft.com/office/powerpoint/2010/main" val="1068772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a:extLst>
              <a:ext uri="{FF2B5EF4-FFF2-40B4-BE49-F238E27FC236}">
                <a16:creationId xmlns:a16="http://schemas.microsoft.com/office/drawing/2014/main" id="{E076B0B7-B9FD-4E49-A792-FF3A9178E3A5}"/>
              </a:ext>
            </a:extLst>
          </p:cNvPr>
          <p:cNvSpPr txBox="1">
            <a:spLocks noChangeArrowheads="1"/>
          </p:cNvSpPr>
          <p:nvPr/>
        </p:nvSpPr>
        <p:spPr bwMode="auto">
          <a:xfrm>
            <a:off x="355600" y="1600200"/>
            <a:ext cx="84074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Define</a:t>
            </a:r>
            <a:r>
              <a:rPr lang="en-US" altLang="en-US" sz="1600" dirty="0">
                <a:solidFill>
                  <a:srgbClr val="0000FF"/>
                </a:solidFill>
              </a:rPr>
              <a:t> glaucoma.</a:t>
            </a:r>
          </a:p>
          <a:p>
            <a:pPr eaLnBrk="1" hangingPunct="1">
              <a:spcBef>
                <a:spcPct val="0"/>
              </a:spcBef>
              <a:buClrTx/>
              <a:buSzTx/>
              <a:buFontTx/>
              <a:buNone/>
            </a:pPr>
            <a:r>
              <a:rPr lang="en-US" altLang="en-US" sz="1600" dirty="0">
                <a:solidFill>
                  <a:srgbClr val="0000FF"/>
                </a:solidFill>
              </a:rPr>
              <a:t>A group of optic neuropathies that present with progressive ONH damage and characteristic VF loss</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Why isn’t elevated IOP mentioned above?</a:t>
            </a:r>
          </a:p>
          <a:p>
            <a:pPr eaLnBrk="1" hangingPunct="1">
              <a:spcBef>
                <a:spcPct val="0"/>
              </a:spcBef>
              <a:buClrTx/>
              <a:buSzTx/>
              <a:buFontTx/>
              <a:buNone/>
            </a:pPr>
            <a:r>
              <a:rPr lang="en-US" altLang="en-US" sz="1600" dirty="0">
                <a:solidFill>
                  <a:srgbClr val="0000FF"/>
                </a:solidFill>
              </a:rPr>
              <a:t>Elevated IOP is a strong risk factor for glaucoma, but it need not be present—IOP can be normal, or even low</a:t>
            </a:r>
          </a:p>
          <a:p>
            <a:pPr eaLnBrk="1" hangingPunct="1">
              <a:spcBef>
                <a:spcPct val="0"/>
              </a:spcBef>
              <a:buClrTx/>
              <a:buSzTx/>
              <a:buFontTx/>
              <a:buNone/>
            </a:pPr>
            <a:endParaRPr lang="en-US" altLang="en-US" sz="1600" b="1" dirty="0">
              <a:solidFill>
                <a:srgbClr val="0000FF"/>
              </a:solidFill>
            </a:endParaRPr>
          </a:p>
        </p:txBody>
      </p:sp>
      <p:sp>
        <p:nvSpPr>
          <p:cNvPr id="7" name="Rectangle 2">
            <a:extLst>
              <a:ext uri="{FF2B5EF4-FFF2-40B4-BE49-F238E27FC236}">
                <a16:creationId xmlns:a16="http://schemas.microsoft.com/office/drawing/2014/main" id="{8836F66A-51F7-4812-8CDD-8941FA400D16}"/>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A</a:t>
            </a:r>
          </a:p>
        </p:txBody>
      </p:sp>
      <p:sp>
        <p:nvSpPr>
          <p:cNvPr id="5" name="TextBox 4">
            <a:extLst>
              <a:ext uri="{FF2B5EF4-FFF2-40B4-BE49-F238E27FC236}">
                <a16:creationId xmlns:a16="http://schemas.microsoft.com/office/drawing/2014/main" id="{96EEA1F4-143A-4753-8D1D-6ACD1D288310}"/>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15751716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0001" t="18333" r="13333" b="13333"/>
          <a:stretch/>
        </p:blipFill>
        <p:spPr>
          <a:xfrm>
            <a:off x="838200" y="1066800"/>
            <a:ext cx="7822580" cy="4648200"/>
          </a:xfrm>
          <a:prstGeom prst="rect">
            <a:avLst/>
          </a:prstGeom>
        </p:spPr>
      </p:pic>
      <p:sp>
        <p:nvSpPr>
          <p:cNvPr id="3" name="TextBox 2"/>
          <p:cNvSpPr txBox="1"/>
          <p:nvPr/>
        </p:nvSpPr>
        <p:spPr>
          <a:xfrm>
            <a:off x="5791200" y="2362200"/>
            <a:ext cx="3134192" cy="369332"/>
          </a:xfrm>
          <a:prstGeom prst="rect">
            <a:avLst/>
          </a:prstGeom>
          <a:solidFill>
            <a:schemeClr val="bg1"/>
          </a:solidFill>
        </p:spPr>
        <p:txBody>
          <a:bodyPr wrap="none" rtlCol="0">
            <a:spAutoFit/>
          </a:bodyPr>
          <a:lstStyle/>
          <a:p>
            <a:pPr algn="ctr"/>
            <a:r>
              <a:rPr lang="en-US" i="1" dirty="0">
                <a:solidFill>
                  <a:srgbClr val="0000FF"/>
                </a:solidFill>
              </a:rPr>
              <a:t>This part is the…</a:t>
            </a:r>
            <a:r>
              <a:rPr lang="en-US" dirty="0">
                <a:solidFill>
                  <a:srgbClr val="0000FF"/>
                </a:solidFill>
              </a:rPr>
              <a:t>Pars </a:t>
            </a:r>
            <a:r>
              <a:rPr lang="en-US" dirty="0" err="1">
                <a:solidFill>
                  <a:srgbClr val="0000FF"/>
                </a:solidFill>
              </a:rPr>
              <a:t>plicata</a:t>
            </a:r>
            <a:endParaRPr lang="en-US" dirty="0">
              <a:solidFill>
                <a:srgbClr val="0000FF"/>
              </a:solidFill>
            </a:endParaRPr>
          </a:p>
        </p:txBody>
      </p:sp>
      <p:cxnSp>
        <p:nvCxnSpPr>
          <p:cNvPr id="6" name="Straight Arrow Connector 5"/>
          <p:cNvCxnSpPr>
            <a:cxnSpLocks/>
          </p:cNvCxnSpPr>
          <p:nvPr/>
        </p:nvCxnSpPr>
        <p:spPr>
          <a:xfrm flipH="1">
            <a:off x="7629262" y="2731532"/>
            <a:ext cx="143138" cy="849868"/>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142632" y="5117068"/>
            <a:ext cx="3031599" cy="369332"/>
          </a:xfrm>
          <a:prstGeom prst="rect">
            <a:avLst/>
          </a:prstGeom>
          <a:solidFill>
            <a:schemeClr val="bg1"/>
          </a:solidFill>
        </p:spPr>
        <p:txBody>
          <a:bodyPr wrap="none" rtlCol="0">
            <a:spAutoFit/>
          </a:bodyPr>
          <a:lstStyle/>
          <a:p>
            <a:pPr algn="r"/>
            <a:r>
              <a:rPr lang="en-US" i="1" dirty="0">
                <a:solidFill>
                  <a:srgbClr val="0000FF"/>
                </a:solidFill>
              </a:rPr>
              <a:t>This part is the…</a:t>
            </a:r>
            <a:r>
              <a:rPr lang="en-US" dirty="0">
                <a:solidFill>
                  <a:srgbClr val="0000FF"/>
                </a:solidFill>
              </a:rPr>
              <a:t>Pars plana</a:t>
            </a:r>
          </a:p>
        </p:txBody>
      </p:sp>
      <p:cxnSp>
        <p:nvCxnSpPr>
          <p:cNvPr id="8" name="Straight Arrow Connector 7"/>
          <p:cNvCxnSpPr/>
          <p:nvPr/>
        </p:nvCxnSpPr>
        <p:spPr>
          <a:xfrm flipV="1">
            <a:off x="8040254" y="4329310"/>
            <a:ext cx="417946" cy="787758"/>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9DDAC88-BB05-4079-BA7D-328E22535EEA}"/>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A</a:t>
            </a:r>
          </a:p>
        </p:txBody>
      </p:sp>
      <p:sp>
        <p:nvSpPr>
          <p:cNvPr id="11" name="TextBox 10">
            <a:extLst>
              <a:ext uri="{FF2B5EF4-FFF2-40B4-BE49-F238E27FC236}">
                <a16:creationId xmlns:a16="http://schemas.microsoft.com/office/drawing/2014/main" id="{B6C3407A-F385-4A39-A13B-3F6E832D6642}"/>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
        <p:nvSpPr>
          <p:cNvPr id="9" name="TextBox 8">
            <a:extLst>
              <a:ext uri="{FF2B5EF4-FFF2-40B4-BE49-F238E27FC236}">
                <a16:creationId xmlns:a16="http://schemas.microsoft.com/office/drawing/2014/main" id="{CEFF7788-C3CA-4C20-8CFC-25415B0C86B2}"/>
              </a:ext>
            </a:extLst>
          </p:cNvPr>
          <p:cNvSpPr txBox="1"/>
          <p:nvPr/>
        </p:nvSpPr>
        <p:spPr>
          <a:xfrm>
            <a:off x="2203403" y="5738191"/>
            <a:ext cx="4737194" cy="369332"/>
          </a:xfrm>
          <a:prstGeom prst="rect">
            <a:avLst/>
          </a:prstGeom>
          <a:noFill/>
        </p:spPr>
        <p:txBody>
          <a:bodyPr wrap="none" rtlCol="0">
            <a:spAutoFit/>
          </a:bodyPr>
          <a:lstStyle/>
          <a:p>
            <a:pPr algn="ctr"/>
            <a:r>
              <a:rPr lang="en-US" dirty="0"/>
              <a:t>Ciliary body: One perspective, two questions</a:t>
            </a:r>
          </a:p>
        </p:txBody>
      </p:sp>
    </p:spTree>
    <p:extLst>
      <p:ext uri="{BB962C8B-B14F-4D97-AF65-F5344CB8AC3E}">
        <p14:creationId xmlns:p14="http://schemas.microsoft.com/office/powerpoint/2010/main" val="40239789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7500" t="1735" r="3334" b="9780"/>
          <a:stretch/>
        </p:blipFill>
        <p:spPr>
          <a:xfrm>
            <a:off x="689264" y="1181100"/>
            <a:ext cx="7765471" cy="4495800"/>
          </a:xfrm>
          <a:prstGeom prst="rect">
            <a:avLst/>
          </a:prstGeom>
        </p:spPr>
      </p:pic>
      <p:sp>
        <p:nvSpPr>
          <p:cNvPr id="3" name="TextBox 2">
            <a:extLst>
              <a:ext uri="{FF2B5EF4-FFF2-40B4-BE49-F238E27FC236}">
                <a16:creationId xmlns:a16="http://schemas.microsoft.com/office/drawing/2014/main" id="{43788F5B-DAF7-4A98-9976-D1C12D3BA18A}"/>
              </a:ext>
            </a:extLst>
          </p:cNvPr>
          <p:cNvSpPr txBox="1"/>
          <p:nvPr/>
        </p:nvSpPr>
        <p:spPr>
          <a:xfrm>
            <a:off x="2793275" y="5802868"/>
            <a:ext cx="3557449" cy="369332"/>
          </a:xfrm>
          <a:prstGeom prst="rect">
            <a:avLst/>
          </a:prstGeom>
          <a:noFill/>
        </p:spPr>
        <p:txBody>
          <a:bodyPr wrap="none" rtlCol="0">
            <a:spAutoFit/>
          </a:bodyPr>
          <a:lstStyle/>
          <a:p>
            <a:pPr algn="ctr"/>
            <a:r>
              <a:rPr lang="en-US" dirty="0"/>
              <a:t>Ciliary body: Another perspective</a:t>
            </a:r>
          </a:p>
        </p:txBody>
      </p:sp>
      <p:sp>
        <p:nvSpPr>
          <p:cNvPr id="5" name="TextBox 4">
            <a:extLst>
              <a:ext uri="{FF2B5EF4-FFF2-40B4-BE49-F238E27FC236}">
                <a16:creationId xmlns:a16="http://schemas.microsoft.com/office/drawing/2014/main" id="{5BD925B5-32AC-410B-8E47-DCB9AD02E8A8}"/>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2986823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1636" y="1162050"/>
            <a:ext cx="6280727" cy="4533900"/>
          </a:xfrm>
          <a:prstGeom prst="rect">
            <a:avLst/>
          </a:prstGeom>
        </p:spPr>
      </p:pic>
      <p:sp>
        <p:nvSpPr>
          <p:cNvPr id="4" name="TextBox 3">
            <a:extLst>
              <a:ext uri="{FF2B5EF4-FFF2-40B4-BE49-F238E27FC236}">
                <a16:creationId xmlns:a16="http://schemas.microsoft.com/office/drawing/2014/main" id="{597159E8-D4FA-4978-A8AE-804625E4E50F}"/>
              </a:ext>
            </a:extLst>
          </p:cNvPr>
          <p:cNvSpPr txBox="1"/>
          <p:nvPr/>
        </p:nvSpPr>
        <p:spPr>
          <a:xfrm>
            <a:off x="3415241" y="5802868"/>
            <a:ext cx="2313518" cy="369332"/>
          </a:xfrm>
          <a:prstGeom prst="rect">
            <a:avLst/>
          </a:prstGeom>
          <a:noFill/>
        </p:spPr>
        <p:txBody>
          <a:bodyPr wrap="none" rtlCol="0">
            <a:spAutoFit/>
          </a:bodyPr>
          <a:lstStyle/>
          <a:p>
            <a:pPr algn="ctr"/>
            <a:r>
              <a:rPr lang="en-US" dirty="0"/>
              <a:t>Ciliary body: Another</a:t>
            </a:r>
          </a:p>
        </p:txBody>
      </p:sp>
      <p:sp>
        <p:nvSpPr>
          <p:cNvPr id="6" name="TextBox 5">
            <a:extLst>
              <a:ext uri="{FF2B5EF4-FFF2-40B4-BE49-F238E27FC236}">
                <a16:creationId xmlns:a16="http://schemas.microsoft.com/office/drawing/2014/main" id="{E63F0863-7A40-4B9D-862C-B3850F046C9F}"/>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9765188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8612"/>
          <a:stretch/>
        </p:blipFill>
        <p:spPr>
          <a:xfrm>
            <a:off x="623455" y="1363936"/>
            <a:ext cx="8063345" cy="3665264"/>
          </a:xfrm>
          <a:prstGeom prst="rect">
            <a:avLst/>
          </a:prstGeom>
        </p:spPr>
      </p:pic>
      <p:sp>
        <p:nvSpPr>
          <p:cNvPr id="5" name="TextBox 4">
            <a:extLst>
              <a:ext uri="{FF2B5EF4-FFF2-40B4-BE49-F238E27FC236}">
                <a16:creationId xmlns:a16="http://schemas.microsoft.com/office/drawing/2014/main" id="{B2394AE4-BCF7-4B7B-B478-7BB81770306C}"/>
              </a:ext>
            </a:extLst>
          </p:cNvPr>
          <p:cNvSpPr txBox="1"/>
          <p:nvPr/>
        </p:nvSpPr>
        <p:spPr>
          <a:xfrm>
            <a:off x="3415241" y="5802868"/>
            <a:ext cx="2313518" cy="369332"/>
          </a:xfrm>
          <a:prstGeom prst="rect">
            <a:avLst/>
          </a:prstGeom>
          <a:noFill/>
        </p:spPr>
        <p:txBody>
          <a:bodyPr wrap="none" rtlCol="0">
            <a:spAutoFit/>
          </a:bodyPr>
          <a:lstStyle/>
          <a:p>
            <a:pPr algn="ctr"/>
            <a:r>
              <a:rPr lang="en-US" dirty="0"/>
              <a:t>Ciliary body: Another</a:t>
            </a:r>
          </a:p>
        </p:txBody>
      </p:sp>
      <p:sp>
        <p:nvSpPr>
          <p:cNvPr id="7" name="TextBox 6">
            <a:extLst>
              <a:ext uri="{FF2B5EF4-FFF2-40B4-BE49-F238E27FC236}">
                <a16:creationId xmlns:a16="http://schemas.microsoft.com/office/drawing/2014/main" id="{BB46DF54-D74C-49C2-A005-8B178896C850}"/>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21355913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EB1C550-DA8D-431A-90F0-18BE68DA1798}"/>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514600"/>
            <a:ext cx="5591415" cy="4187537"/>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20000"/>
          <a:stretch/>
        </p:blipFill>
        <p:spPr>
          <a:xfrm>
            <a:off x="5486400" y="76200"/>
            <a:ext cx="3581400" cy="1600200"/>
          </a:xfrm>
          <a:prstGeom prst="rect">
            <a:avLst/>
          </a:prstGeom>
        </p:spPr>
      </p:pic>
      <p:sp>
        <p:nvSpPr>
          <p:cNvPr id="3" name="TextBox 2"/>
          <p:cNvSpPr txBox="1"/>
          <p:nvPr/>
        </p:nvSpPr>
        <p:spPr>
          <a:xfrm>
            <a:off x="457200" y="5867400"/>
            <a:ext cx="684803" cy="369332"/>
          </a:xfrm>
          <a:prstGeom prst="rect">
            <a:avLst/>
          </a:prstGeom>
          <a:noFill/>
        </p:spPr>
        <p:txBody>
          <a:bodyPr wrap="none" rtlCol="0">
            <a:spAutoFit/>
          </a:bodyPr>
          <a:lstStyle/>
          <a:p>
            <a:r>
              <a:rPr lang="en-US" dirty="0"/>
              <a:t>Lens</a:t>
            </a:r>
          </a:p>
        </p:txBody>
      </p:sp>
      <p:sp>
        <p:nvSpPr>
          <p:cNvPr id="5" name="TextBox 4"/>
          <p:cNvSpPr txBox="1"/>
          <p:nvPr/>
        </p:nvSpPr>
        <p:spPr>
          <a:xfrm>
            <a:off x="1371600" y="3200400"/>
            <a:ext cx="492443" cy="369332"/>
          </a:xfrm>
          <a:prstGeom prst="rect">
            <a:avLst/>
          </a:prstGeom>
          <a:noFill/>
        </p:spPr>
        <p:txBody>
          <a:bodyPr wrap="none" rtlCol="0">
            <a:spAutoFit/>
          </a:bodyPr>
          <a:lstStyle/>
          <a:p>
            <a:r>
              <a:rPr lang="en-US" dirty="0"/>
              <a:t>Iris</a:t>
            </a:r>
          </a:p>
        </p:txBody>
      </p:sp>
      <p:sp>
        <p:nvSpPr>
          <p:cNvPr id="7" name="TextBox 6"/>
          <p:cNvSpPr txBox="1"/>
          <p:nvPr/>
        </p:nvSpPr>
        <p:spPr>
          <a:xfrm>
            <a:off x="4038600" y="4724400"/>
            <a:ext cx="838200" cy="646331"/>
          </a:xfrm>
          <a:prstGeom prst="rect">
            <a:avLst/>
          </a:prstGeom>
          <a:noFill/>
        </p:spPr>
        <p:txBody>
          <a:bodyPr wrap="square" rtlCol="0">
            <a:spAutoFit/>
          </a:bodyPr>
          <a:lstStyle/>
          <a:p>
            <a:pPr algn="r"/>
            <a:r>
              <a:rPr lang="en-US" dirty="0"/>
              <a:t>Ciliary body</a:t>
            </a:r>
          </a:p>
        </p:txBody>
      </p:sp>
      <p:sp>
        <p:nvSpPr>
          <p:cNvPr id="8" name="TextBox 7">
            <a:extLst>
              <a:ext uri="{FF2B5EF4-FFF2-40B4-BE49-F238E27FC236}">
                <a16:creationId xmlns:a16="http://schemas.microsoft.com/office/drawing/2014/main" id="{0CCA5E18-791C-4F7C-98FA-9F491A4D7366}"/>
              </a:ext>
            </a:extLst>
          </p:cNvPr>
          <p:cNvSpPr txBox="1"/>
          <p:nvPr/>
        </p:nvSpPr>
        <p:spPr>
          <a:xfrm>
            <a:off x="6096000" y="4146703"/>
            <a:ext cx="2819400" cy="923330"/>
          </a:xfrm>
          <a:prstGeom prst="rect">
            <a:avLst/>
          </a:prstGeom>
          <a:noFill/>
        </p:spPr>
        <p:txBody>
          <a:bodyPr wrap="square" rtlCol="0">
            <a:spAutoFit/>
          </a:bodyPr>
          <a:lstStyle/>
          <a:p>
            <a:r>
              <a:rPr lang="en-US" dirty="0">
                <a:solidFill>
                  <a:srgbClr val="0000FF"/>
                </a:solidFill>
              </a:rPr>
              <a:t>Now let’s look at the CB epithelium. </a:t>
            </a:r>
            <a:r>
              <a:rPr lang="en-US" b="1" dirty="0">
                <a:solidFill>
                  <a:srgbClr val="0000FF"/>
                </a:solidFill>
              </a:rPr>
              <a:t>Low power </a:t>
            </a:r>
            <a:r>
              <a:rPr lang="en-US" dirty="0">
                <a:solidFill>
                  <a:srgbClr val="0000FF"/>
                </a:solidFill>
              </a:rPr>
              <a:t>photomicrograph.</a:t>
            </a:r>
          </a:p>
        </p:txBody>
      </p:sp>
    </p:spTree>
    <p:extLst>
      <p:ext uri="{BB962C8B-B14F-4D97-AF65-F5344CB8AC3E}">
        <p14:creationId xmlns:p14="http://schemas.microsoft.com/office/powerpoint/2010/main" val="25924855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A5F47D6-0A57-45D1-AE31-AA7BACB2EB16}"/>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519652"/>
            <a:ext cx="5488110" cy="4109748"/>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20000"/>
          <a:stretch/>
        </p:blipFill>
        <p:spPr>
          <a:xfrm>
            <a:off x="5486400" y="76200"/>
            <a:ext cx="3581400" cy="1600200"/>
          </a:xfrm>
          <a:prstGeom prst="rect">
            <a:avLst/>
          </a:prstGeom>
        </p:spPr>
      </p:pic>
      <p:sp>
        <p:nvSpPr>
          <p:cNvPr id="6" name="TextBox 5">
            <a:extLst>
              <a:ext uri="{FF2B5EF4-FFF2-40B4-BE49-F238E27FC236}">
                <a16:creationId xmlns:a16="http://schemas.microsoft.com/office/drawing/2014/main" id="{4C8C8772-FDF6-4CD2-A0A0-ABC70EF27279}"/>
              </a:ext>
            </a:extLst>
          </p:cNvPr>
          <p:cNvSpPr txBox="1"/>
          <p:nvPr/>
        </p:nvSpPr>
        <p:spPr>
          <a:xfrm>
            <a:off x="6096000" y="4146703"/>
            <a:ext cx="2819400" cy="646331"/>
          </a:xfrm>
          <a:prstGeom prst="rect">
            <a:avLst/>
          </a:prstGeom>
          <a:noFill/>
        </p:spPr>
        <p:txBody>
          <a:bodyPr wrap="square" rtlCol="0">
            <a:spAutoFit/>
          </a:bodyPr>
          <a:lstStyle/>
          <a:p>
            <a:r>
              <a:rPr lang="en-US" dirty="0">
                <a:solidFill>
                  <a:srgbClr val="0000FF"/>
                </a:solidFill>
              </a:rPr>
              <a:t>Now let’s look at the CB epithelium. </a:t>
            </a:r>
            <a:r>
              <a:rPr lang="en-US" b="1" dirty="0">
                <a:solidFill>
                  <a:srgbClr val="0000FF"/>
                </a:solidFill>
              </a:rPr>
              <a:t>Higher</a:t>
            </a:r>
            <a:r>
              <a:rPr lang="en-US" dirty="0">
                <a:solidFill>
                  <a:srgbClr val="0000FF"/>
                </a:solidFill>
              </a:rPr>
              <a:t>.</a:t>
            </a:r>
          </a:p>
        </p:txBody>
      </p:sp>
    </p:spTree>
    <p:extLst>
      <p:ext uri="{BB962C8B-B14F-4D97-AF65-F5344CB8AC3E}">
        <p14:creationId xmlns:p14="http://schemas.microsoft.com/office/powerpoint/2010/main" val="20993125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BCEBDD8-0E8A-4526-8A67-831A337D6E0A}"/>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5974"/>
          <a:stretch/>
        </p:blipFill>
        <p:spPr>
          <a:xfrm>
            <a:off x="228600" y="1981200"/>
            <a:ext cx="4343400" cy="4400550"/>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20000"/>
          <a:stretch/>
        </p:blipFill>
        <p:spPr>
          <a:xfrm>
            <a:off x="5486400" y="76200"/>
            <a:ext cx="3581400" cy="1600200"/>
          </a:xfrm>
          <a:prstGeom prst="rect">
            <a:avLst/>
          </a:prstGeom>
        </p:spPr>
      </p:pic>
      <p:sp>
        <p:nvSpPr>
          <p:cNvPr id="10" name="TextBox 1"/>
          <p:cNvSpPr txBox="1">
            <a:spLocks noChangeArrowheads="1"/>
          </p:cNvSpPr>
          <p:nvPr/>
        </p:nvSpPr>
        <p:spPr bwMode="auto">
          <a:xfrm>
            <a:off x="228600" y="814626"/>
            <a:ext cx="4894289" cy="861774"/>
          </a:xfrm>
          <a:prstGeom prst="rect">
            <a:avLst/>
          </a:prstGeom>
          <a:solidFill>
            <a:srgbClr val="FFC000"/>
          </a:solid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i="1" dirty="0">
                <a:solidFill>
                  <a:srgbClr val="0000FF"/>
                </a:solidFill>
              </a:rPr>
              <a:t>Speaking of aqueous formation…What specific tissue makes aqueous?</a:t>
            </a:r>
          </a:p>
          <a:p>
            <a:pPr eaLnBrk="1" hangingPunct="1"/>
            <a:r>
              <a:rPr lang="en-US" sz="1000" dirty="0">
                <a:solidFill>
                  <a:srgbClr val="0000FF"/>
                </a:solidFill>
              </a:rPr>
              <a:t>The </a:t>
            </a:r>
            <a:r>
              <a:rPr lang="en-US" sz="1000" b="1" dirty="0" err="1">
                <a:solidFill>
                  <a:schemeClr val="bg1"/>
                </a:solidFill>
              </a:rPr>
              <a:t>nonpigmented</a:t>
            </a:r>
            <a:r>
              <a:rPr lang="en-US" sz="1000" dirty="0">
                <a:solidFill>
                  <a:schemeClr val="bg1"/>
                </a:solidFill>
              </a:rPr>
              <a:t> </a:t>
            </a:r>
            <a:r>
              <a:rPr lang="en-US" sz="1000" dirty="0">
                <a:solidFill>
                  <a:srgbClr val="0000FF"/>
                </a:solidFill>
              </a:rPr>
              <a:t>epithelium of the pars </a:t>
            </a:r>
            <a:r>
              <a:rPr lang="en-US" sz="1000" dirty="0" err="1">
                <a:solidFill>
                  <a:srgbClr val="0000FF"/>
                </a:solidFill>
              </a:rPr>
              <a:t>plicata</a:t>
            </a:r>
            <a:r>
              <a:rPr lang="en-US" sz="1000" dirty="0">
                <a:solidFill>
                  <a:srgbClr val="0000FF"/>
                </a:solidFill>
              </a:rPr>
              <a:t> portion of the ciliary body</a:t>
            </a:r>
          </a:p>
          <a:p>
            <a:pPr eaLnBrk="1" hangingPunct="1"/>
            <a:endParaRPr lang="en-US" sz="1000" dirty="0">
              <a:solidFill>
                <a:srgbClr val="0000FF"/>
              </a:solidFill>
            </a:endParaRPr>
          </a:p>
          <a:p>
            <a:pPr eaLnBrk="1" hangingPunct="1"/>
            <a:r>
              <a:rPr lang="en-US" sz="1000" i="1" dirty="0">
                <a:solidFill>
                  <a:srgbClr val="0000FF"/>
                </a:solidFill>
              </a:rPr>
              <a:t>What is implied by the fact that aqueous is made by the ‘</a:t>
            </a:r>
            <a:r>
              <a:rPr lang="en-US" sz="1000" dirty="0" err="1">
                <a:solidFill>
                  <a:srgbClr val="0000FF"/>
                </a:solidFill>
              </a:rPr>
              <a:t>nonpigmented</a:t>
            </a:r>
            <a:r>
              <a:rPr lang="en-US" sz="1000" dirty="0">
                <a:solidFill>
                  <a:srgbClr val="0000FF"/>
                </a:solidFill>
              </a:rPr>
              <a:t>’</a:t>
            </a:r>
            <a:r>
              <a:rPr lang="en-US" sz="1000" i="1" dirty="0">
                <a:solidFill>
                  <a:srgbClr val="0000FF"/>
                </a:solidFill>
              </a:rPr>
              <a:t> epithelium?</a:t>
            </a:r>
          </a:p>
          <a:p>
            <a:pPr eaLnBrk="1" hangingPunct="1"/>
            <a:r>
              <a:rPr lang="en-US" sz="1000" dirty="0">
                <a:solidFill>
                  <a:srgbClr val="0000FF"/>
                </a:solidFill>
              </a:rPr>
              <a:t>The presence of a </a:t>
            </a:r>
            <a:r>
              <a:rPr lang="en-US" sz="1000" b="1" dirty="0"/>
              <a:t>pigmented</a:t>
            </a:r>
            <a:r>
              <a:rPr lang="en-US" sz="1000" dirty="0">
                <a:solidFill>
                  <a:srgbClr val="0000FF"/>
                </a:solidFill>
              </a:rPr>
              <a:t> epithelium</a:t>
            </a:r>
          </a:p>
        </p:txBody>
      </p:sp>
      <p:sp>
        <p:nvSpPr>
          <p:cNvPr id="6" name="TextBox 5">
            <a:extLst>
              <a:ext uri="{FF2B5EF4-FFF2-40B4-BE49-F238E27FC236}">
                <a16:creationId xmlns:a16="http://schemas.microsoft.com/office/drawing/2014/main" id="{DD9C165D-7AD8-4756-BCFB-C765644464C3}"/>
              </a:ext>
            </a:extLst>
          </p:cNvPr>
          <p:cNvSpPr txBox="1"/>
          <p:nvPr/>
        </p:nvSpPr>
        <p:spPr>
          <a:xfrm>
            <a:off x="6096000" y="4146703"/>
            <a:ext cx="2819400" cy="646331"/>
          </a:xfrm>
          <a:prstGeom prst="rect">
            <a:avLst/>
          </a:prstGeom>
          <a:noFill/>
        </p:spPr>
        <p:txBody>
          <a:bodyPr wrap="square" rtlCol="0">
            <a:spAutoFit/>
          </a:bodyPr>
          <a:lstStyle/>
          <a:p>
            <a:r>
              <a:rPr lang="en-US" dirty="0">
                <a:solidFill>
                  <a:srgbClr val="0000FF"/>
                </a:solidFill>
              </a:rPr>
              <a:t>Now let’s look at the CB epithelium. </a:t>
            </a:r>
            <a:r>
              <a:rPr lang="en-US" b="1" dirty="0">
                <a:solidFill>
                  <a:srgbClr val="0000FF"/>
                </a:solidFill>
              </a:rPr>
              <a:t>High</a:t>
            </a:r>
            <a:r>
              <a:rPr lang="en-US" dirty="0">
                <a:solidFill>
                  <a:srgbClr val="0000FF"/>
                </a:solidFill>
              </a:rPr>
              <a:t>.</a:t>
            </a:r>
          </a:p>
        </p:txBody>
      </p:sp>
      <p:sp>
        <p:nvSpPr>
          <p:cNvPr id="2" name="TextBox 1">
            <a:extLst>
              <a:ext uri="{FF2B5EF4-FFF2-40B4-BE49-F238E27FC236}">
                <a16:creationId xmlns:a16="http://schemas.microsoft.com/office/drawing/2014/main" id="{D8F44B9D-7F78-9301-AE29-F0FC66AC9D89}"/>
              </a:ext>
            </a:extLst>
          </p:cNvPr>
          <p:cNvSpPr txBox="1"/>
          <p:nvPr/>
        </p:nvSpPr>
        <p:spPr>
          <a:xfrm>
            <a:off x="3303104" y="6379972"/>
            <a:ext cx="2544286" cy="276999"/>
          </a:xfrm>
          <a:prstGeom prst="rect">
            <a:avLst/>
          </a:prstGeom>
          <a:noFill/>
        </p:spPr>
        <p:txBody>
          <a:bodyPr wrap="none" rtlCol="0">
            <a:spAutoFit/>
          </a:bodyPr>
          <a:lstStyle/>
          <a:p>
            <a:pPr algn="ctr"/>
            <a:r>
              <a:rPr lang="en-US" sz="1200" i="1" dirty="0"/>
              <a:t>No question—proceed when ready</a:t>
            </a:r>
          </a:p>
        </p:txBody>
      </p:sp>
    </p:spTree>
    <p:extLst>
      <p:ext uri="{BB962C8B-B14F-4D97-AF65-F5344CB8AC3E}">
        <p14:creationId xmlns:p14="http://schemas.microsoft.com/office/powerpoint/2010/main" val="13064871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B05DD70-15C2-49ED-B3ED-DACA818972BA}"/>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974"/>
          <a:stretch/>
        </p:blipFill>
        <p:spPr>
          <a:xfrm>
            <a:off x="228600" y="1981200"/>
            <a:ext cx="4343400" cy="4400550"/>
          </a:xfrm>
          <a:prstGeom prst="rect">
            <a:avLst/>
          </a:prstGeom>
        </p:spPr>
      </p:pic>
      <p:sp>
        <p:nvSpPr>
          <p:cNvPr id="6" name="TextBox 5"/>
          <p:cNvSpPr txBox="1"/>
          <p:nvPr/>
        </p:nvSpPr>
        <p:spPr>
          <a:xfrm>
            <a:off x="5201986" y="1981200"/>
            <a:ext cx="3865814" cy="492443"/>
          </a:xfrm>
          <a:prstGeom prst="rect">
            <a:avLst/>
          </a:prstGeom>
          <a:noFill/>
        </p:spPr>
        <p:txBody>
          <a:bodyPr wrap="square" rtlCol="0">
            <a:spAutoFit/>
          </a:bodyPr>
          <a:lstStyle/>
          <a:p>
            <a:r>
              <a:rPr lang="en-US" sz="1300" i="1" dirty="0">
                <a:solidFill>
                  <a:srgbClr val="0000FF"/>
                </a:solidFill>
              </a:rPr>
              <a:t>From what embryonic tissue do the two epithelia of the CB derive?</a:t>
            </a:r>
            <a:endParaRPr lang="en-US" sz="1300" b="1" dirty="0">
              <a:solidFill>
                <a:srgbClr val="0000FF"/>
              </a:solidFil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20000"/>
          <a:stretch/>
        </p:blipFill>
        <p:spPr>
          <a:xfrm>
            <a:off x="5486400" y="76200"/>
            <a:ext cx="3581400" cy="1600200"/>
          </a:xfrm>
          <a:prstGeom prst="rect">
            <a:avLst/>
          </a:prstGeom>
        </p:spPr>
      </p:pic>
      <p:sp>
        <p:nvSpPr>
          <p:cNvPr id="3" name="Arrow: Up 2">
            <a:extLst>
              <a:ext uri="{FF2B5EF4-FFF2-40B4-BE49-F238E27FC236}">
                <a16:creationId xmlns:a16="http://schemas.microsoft.com/office/drawing/2014/main" id="{D4928BF9-112F-46A3-95F4-53BEE6980A93}"/>
              </a:ext>
            </a:extLst>
          </p:cNvPr>
          <p:cNvSpPr/>
          <p:nvPr/>
        </p:nvSpPr>
        <p:spPr>
          <a:xfrm>
            <a:off x="6755296" y="2549843"/>
            <a:ext cx="457200" cy="2438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1FE4EFC-B8DB-463D-8698-959F9C9D0833}"/>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Q</a:t>
            </a:r>
          </a:p>
        </p:txBody>
      </p:sp>
      <p:sp>
        <p:nvSpPr>
          <p:cNvPr id="12" name="TextBox 1">
            <a:extLst>
              <a:ext uri="{FF2B5EF4-FFF2-40B4-BE49-F238E27FC236}">
                <a16:creationId xmlns:a16="http://schemas.microsoft.com/office/drawing/2014/main" id="{20F4EA85-7756-4FCF-AB8E-1B4AAA5E4CDC}"/>
              </a:ext>
            </a:extLst>
          </p:cNvPr>
          <p:cNvSpPr txBox="1">
            <a:spLocks noChangeArrowheads="1"/>
          </p:cNvSpPr>
          <p:nvPr/>
        </p:nvSpPr>
        <p:spPr bwMode="auto">
          <a:xfrm>
            <a:off x="228600" y="814626"/>
            <a:ext cx="4894289" cy="861774"/>
          </a:xfrm>
          <a:prstGeom prst="rect">
            <a:avLst/>
          </a:prstGeom>
          <a:solidFill>
            <a:srgbClr val="FFC000"/>
          </a:solid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i="1" dirty="0">
                <a:solidFill>
                  <a:srgbClr val="0000FF"/>
                </a:solidFill>
              </a:rPr>
              <a:t>Speaking of aqueous formation…What specific tissue makes aqueous?</a:t>
            </a:r>
          </a:p>
          <a:p>
            <a:pPr eaLnBrk="1" hangingPunct="1"/>
            <a:r>
              <a:rPr lang="en-US" sz="1000" dirty="0">
                <a:solidFill>
                  <a:srgbClr val="0000FF"/>
                </a:solidFill>
              </a:rPr>
              <a:t>The </a:t>
            </a:r>
            <a:r>
              <a:rPr lang="en-US" sz="1000" b="1" dirty="0" err="1">
                <a:solidFill>
                  <a:schemeClr val="bg1"/>
                </a:solidFill>
              </a:rPr>
              <a:t>nonpigmented</a:t>
            </a:r>
            <a:r>
              <a:rPr lang="en-US" sz="1000" dirty="0">
                <a:solidFill>
                  <a:schemeClr val="bg1"/>
                </a:solidFill>
              </a:rPr>
              <a:t> </a:t>
            </a:r>
            <a:r>
              <a:rPr lang="en-US" sz="1000" dirty="0">
                <a:solidFill>
                  <a:srgbClr val="0000FF"/>
                </a:solidFill>
              </a:rPr>
              <a:t>epithelium of the pars </a:t>
            </a:r>
            <a:r>
              <a:rPr lang="en-US" sz="1000" dirty="0" err="1">
                <a:solidFill>
                  <a:srgbClr val="0000FF"/>
                </a:solidFill>
              </a:rPr>
              <a:t>plicata</a:t>
            </a:r>
            <a:r>
              <a:rPr lang="en-US" sz="1000" dirty="0">
                <a:solidFill>
                  <a:srgbClr val="0000FF"/>
                </a:solidFill>
              </a:rPr>
              <a:t> portion of the ciliary body</a:t>
            </a:r>
          </a:p>
          <a:p>
            <a:pPr eaLnBrk="1" hangingPunct="1"/>
            <a:endParaRPr lang="en-US" sz="1000" dirty="0">
              <a:solidFill>
                <a:srgbClr val="0000FF"/>
              </a:solidFill>
            </a:endParaRPr>
          </a:p>
          <a:p>
            <a:pPr eaLnBrk="1" hangingPunct="1"/>
            <a:r>
              <a:rPr lang="en-US" sz="1000" i="1" dirty="0">
                <a:solidFill>
                  <a:srgbClr val="0000FF"/>
                </a:solidFill>
              </a:rPr>
              <a:t>What is implied by the fact that aqueous is made by the ‘</a:t>
            </a:r>
            <a:r>
              <a:rPr lang="en-US" sz="1000" dirty="0" err="1">
                <a:solidFill>
                  <a:srgbClr val="0000FF"/>
                </a:solidFill>
              </a:rPr>
              <a:t>nonpigmented</a:t>
            </a:r>
            <a:r>
              <a:rPr lang="en-US" sz="1000" dirty="0">
                <a:solidFill>
                  <a:srgbClr val="0000FF"/>
                </a:solidFill>
              </a:rPr>
              <a:t>’</a:t>
            </a:r>
            <a:r>
              <a:rPr lang="en-US" sz="1000" i="1" dirty="0">
                <a:solidFill>
                  <a:srgbClr val="0000FF"/>
                </a:solidFill>
              </a:rPr>
              <a:t> epithelium?</a:t>
            </a:r>
          </a:p>
          <a:p>
            <a:pPr eaLnBrk="1" hangingPunct="1"/>
            <a:r>
              <a:rPr lang="en-US" sz="1000" dirty="0">
                <a:solidFill>
                  <a:srgbClr val="0000FF"/>
                </a:solidFill>
              </a:rPr>
              <a:t>The presence of a </a:t>
            </a:r>
            <a:r>
              <a:rPr lang="en-US" sz="1000" b="1" dirty="0"/>
              <a:t>pigmented</a:t>
            </a:r>
            <a:r>
              <a:rPr lang="en-US" sz="1000" dirty="0">
                <a:solidFill>
                  <a:srgbClr val="0000FF"/>
                </a:solidFill>
              </a:rPr>
              <a:t> epithelium</a:t>
            </a:r>
          </a:p>
        </p:txBody>
      </p:sp>
    </p:spTree>
    <p:extLst>
      <p:ext uri="{BB962C8B-B14F-4D97-AF65-F5344CB8AC3E}">
        <p14:creationId xmlns:p14="http://schemas.microsoft.com/office/powerpoint/2010/main" val="19618408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A45B562-9157-40DA-AE6D-6DB234BF11AF}"/>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974"/>
          <a:stretch/>
        </p:blipFill>
        <p:spPr>
          <a:xfrm>
            <a:off x="228600" y="1981200"/>
            <a:ext cx="4343400" cy="4400550"/>
          </a:xfrm>
          <a:prstGeom prst="rect">
            <a:avLst/>
          </a:prstGeom>
        </p:spPr>
      </p:pic>
      <p:sp>
        <p:nvSpPr>
          <p:cNvPr id="6" name="TextBox 5"/>
          <p:cNvSpPr txBox="1"/>
          <p:nvPr/>
        </p:nvSpPr>
        <p:spPr>
          <a:xfrm>
            <a:off x="5201986" y="1981200"/>
            <a:ext cx="3865814" cy="692497"/>
          </a:xfrm>
          <a:prstGeom prst="rect">
            <a:avLst/>
          </a:prstGeom>
          <a:noFill/>
        </p:spPr>
        <p:txBody>
          <a:bodyPr wrap="square" rtlCol="0">
            <a:spAutoFit/>
          </a:bodyPr>
          <a:lstStyle/>
          <a:p>
            <a:r>
              <a:rPr lang="en-US" sz="1300" i="1" dirty="0">
                <a:solidFill>
                  <a:srgbClr val="0000FF"/>
                </a:solidFill>
              </a:rPr>
              <a:t>From what embryonic tissue do the two epithelia of the CB derive?</a:t>
            </a:r>
          </a:p>
          <a:p>
            <a:r>
              <a:rPr lang="en-US" sz="1300" b="1" dirty="0" err="1">
                <a:solidFill>
                  <a:srgbClr val="0000FF"/>
                </a:solidFill>
              </a:rPr>
              <a:t>Neuroectoderm</a:t>
            </a:r>
            <a:endParaRPr lang="en-US" sz="1300" b="1" dirty="0">
              <a:solidFill>
                <a:srgbClr val="0000FF"/>
              </a:solidFil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20000"/>
          <a:stretch/>
        </p:blipFill>
        <p:spPr>
          <a:xfrm>
            <a:off x="5486400" y="76200"/>
            <a:ext cx="3581400" cy="1600200"/>
          </a:xfrm>
          <a:prstGeom prst="rect">
            <a:avLst/>
          </a:prstGeom>
        </p:spPr>
      </p:pic>
      <p:sp>
        <p:nvSpPr>
          <p:cNvPr id="10" name="Rectangle 9">
            <a:extLst>
              <a:ext uri="{FF2B5EF4-FFF2-40B4-BE49-F238E27FC236}">
                <a16:creationId xmlns:a16="http://schemas.microsoft.com/office/drawing/2014/main" id="{C7BD50DB-0F21-473A-9D1B-30EFE8FB97B2}"/>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A</a:t>
            </a:r>
          </a:p>
        </p:txBody>
      </p:sp>
      <p:sp>
        <p:nvSpPr>
          <p:cNvPr id="11" name="TextBox 1">
            <a:extLst>
              <a:ext uri="{FF2B5EF4-FFF2-40B4-BE49-F238E27FC236}">
                <a16:creationId xmlns:a16="http://schemas.microsoft.com/office/drawing/2014/main" id="{7AA0F934-79E1-4080-8BB5-C35A770345CE}"/>
              </a:ext>
            </a:extLst>
          </p:cNvPr>
          <p:cNvSpPr txBox="1">
            <a:spLocks noChangeArrowheads="1"/>
          </p:cNvSpPr>
          <p:nvPr/>
        </p:nvSpPr>
        <p:spPr bwMode="auto">
          <a:xfrm>
            <a:off x="228600" y="814626"/>
            <a:ext cx="4894289" cy="861774"/>
          </a:xfrm>
          <a:prstGeom prst="rect">
            <a:avLst/>
          </a:prstGeom>
          <a:solidFill>
            <a:srgbClr val="FFC000"/>
          </a:solid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i="1" dirty="0">
                <a:solidFill>
                  <a:srgbClr val="0000FF"/>
                </a:solidFill>
              </a:rPr>
              <a:t>Speaking of aqueous formation…What specific tissue makes aqueous?</a:t>
            </a:r>
          </a:p>
          <a:p>
            <a:pPr eaLnBrk="1" hangingPunct="1"/>
            <a:r>
              <a:rPr lang="en-US" sz="1000" dirty="0">
                <a:solidFill>
                  <a:srgbClr val="0000FF"/>
                </a:solidFill>
              </a:rPr>
              <a:t>The </a:t>
            </a:r>
            <a:r>
              <a:rPr lang="en-US" sz="1000" b="1" dirty="0" err="1">
                <a:solidFill>
                  <a:schemeClr val="bg1"/>
                </a:solidFill>
              </a:rPr>
              <a:t>nonpigmented</a:t>
            </a:r>
            <a:r>
              <a:rPr lang="en-US" sz="1000" dirty="0">
                <a:solidFill>
                  <a:schemeClr val="bg1"/>
                </a:solidFill>
              </a:rPr>
              <a:t> </a:t>
            </a:r>
            <a:r>
              <a:rPr lang="en-US" sz="1000" dirty="0">
                <a:solidFill>
                  <a:srgbClr val="0000FF"/>
                </a:solidFill>
              </a:rPr>
              <a:t>epithelium of the pars </a:t>
            </a:r>
            <a:r>
              <a:rPr lang="en-US" sz="1000" dirty="0" err="1">
                <a:solidFill>
                  <a:srgbClr val="0000FF"/>
                </a:solidFill>
              </a:rPr>
              <a:t>plicata</a:t>
            </a:r>
            <a:r>
              <a:rPr lang="en-US" sz="1000" dirty="0">
                <a:solidFill>
                  <a:srgbClr val="0000FF"/>
                </a:solidFill>
              </a:rPr>
              <a:t> portion of the ciliary body</a:t>
            </a:r>
          </a:p>
          <a:p>
            <a:pPr eaLnBrk="1" hangingPunct="1"/>
            <a:endParaRPr lang="en-US" sz="1000" dirty="0">
              <a:solidFill>
                <a:srgbClr val="0000FF"/>
              </a:solidFill>
            </a:endParaRPr>
          </a:p>
          <a:p>
            <a:pPr eaLnBrk="1" hangingPunct="1"/>
            <a:r>
              <a:rPr lang="en-US" sz="1000" i="1" dirty="0">
                <a:solidFill>
                  <a:srgbClr val="0000FF"/>
                </a:solidFill>
              </a:rPr>
              <a:t>What is implied by the fact that aqueous is made by the ‘</a:t>
            </a:r>
            <a:r>
              <a:rPr lang="en-US" sz="1000" dirty="0" err="1">
                <a:solidFill>
                  <a:srgbClr val="0000FF"/>
                </a:solidFill>
              </a:rPr>
              <a:t>nonpigmented</a:t>
            </a:r>
            <a:r>
              <a:rPr lang="en-US" sz="1000" dirty="0">
                <a:solidFill>
                  <a:srgbClr val="0000FF"/>
                </a:solidFill>
              </a:rPr>
              <a:t>’</a:t>
            </a:r>
            <a:r>
              <a:rPr lang="en-US" sz="1000" i="1" dirty="0">
                <a:solidFill>
                  <a:srgbClr val="0000FF"/>
                </a:solidFill>
              </a:rPr>
              <a:t> epithelium?</a:t>
            </a:r>
          </a:p>
          <a:p>
            <a:pPr eaLnBrk="1" hangingPunct="1"/>
            <a:r>
              <a:rPr lang="en-US" sz="1000" dirty="0">
                <a:solidFill>
                  <a:srgbClr val="0000FF"/>
                </a:solidFill>
              </a:rPr>
              <a:t>The presence of a </a:t>
            </a:r>
            <a:r>
              <a:rPr lang="en-US" sz="1000" b="1" dirty="0"/>
              <a:t>pigmented</a:t>
            </a:r>
            <a:r>
              <a:rPr lang="en-US" sz="1000" dirty="0">
                <a:solidFill>
                  <a:srgbClr val="0000FF"/>
                </a:solidFill>
              </a:rPr>
              <a:t> epithelium</a:t>
            </a:r>
          </a:p>
        </p:txBody>
      </p:sp>
    </p:spTree>
    <p:extLst>
      <p:ext uri="{BB962C8B-B14F-4D97-AF65-F5344CB8AC3E}">
        <p14:creationId xmlns:p14="http://schemas.microsoft.com/office/powerpoint/2010/main" val="3158757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D7C2EA-7D66-4A48-B3BF-178CA6300493}"/>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974"/>
          <a:stretch/>
        </p:blipFill>
        <p:spPr>
          <a:xfrm>
            <a:off x="228600" y="1981200"/>
            <a:ext cx="4343400" cy="4400550"/>
          </a:xfrm>
          <a:prstGeom prst="rect">
            <a:avLst/>
          </a:prstGeom>
        </p:spPr>
      </p:pic>
      <p:sp>
        <p:nvSpPr>
          <p:cNvPr id="6" name="TextBox 5"/>
          <p:cNvSpPr txBox="1"/>
          <p:nvPr/>
        </p:nvSpPr>
        <p:spPr>
          <a:xfrm>
            <a:off x="5201986" y="1981200"/>
            <a:ext cx="3865814" cy="1292662"/>
          </a:xfrm>
          <a:prstGeom prst="rect">
            <a:avLst/>
          </a:prstGeom>
          <a:noFill/>
        </p:spPr>
        <p:txBody>
          <a:bodyPr wrap="square" rtlCol="0">
            <a:spAutoFit/>
          </a:bodyPr>
          <a:lstStyle/>
          <a:p>
            <a:r>
              <a:rPr lang="en-US" sz="1300" i="1" dirty="0">
                <a:solidFill>
                  <a:srgbClr val="0000FF"/>
                </a:solidFill>
              </a:rPr>
              <a:t>From what embryonic tissue do the two epithelia of the CB derive?</a:t>
            </a:r>
          </a:p>
          <a:p>
            <a:r>
              <a:rPr lang="en-US" sz="1300" b="1" dirty="0" err="1">
                <a:solidFill>
                  <a:srgbClr val="0000FF"/>
                </a:solidFill>
              </a:rPr>
              <a:t>Neuroectoderm</a:t>
            </a:r>
            <a:endParaRPr lang="en-US" sz="1300" b="1" dirty="0">
              <a:solidFill>
                <a:srgbClr val="0000FF"/>
              </a:solidFill>
            </a:endParaRPr>
          </a:p>
          <a:p>
            <a:endParaRPr lang="en-US" sz="1300" i="1" dirty="0">
              <a:solidFill>
                <a:srgbClr val="0000FF"/>
              </a:solidFill>
            </a:endParaRPr>
          </a:p>
          <a:p>
            <a:r>
              <a:rPr lang="en-US" sz="1300" i="1" dirty="0">
                <a:solidFill>
                  <a:srgbClr val="0000FF"/>
                </a:solidFill>
              </a:rPr>
              <a:t>What other portion of the eye derives from </a:t>
            </a:r>
            <a:r>
              <a:rPr lang="en-US" sz="1300" i="1" dirty="0" err="1">
                <a:solidFill>
                  <a:srgbClr val="0000FF"/>
                </a:solidFill>
              </a:rPr>
              <a:t>neuroectoderm</a:t>
            </a:r>
            <a:r>
              <a:rPr lang="en-US" sz="1300" i="1" dirty="0">
                <a:solidFill>
                  <a:srgbClr val="0000FF"/>
                </a:solidFill>
              </a:rPr>
              <a:t>?</a:t>
            </a:r>
            <a:endParaRPr lang="en-US" sz="1300" b="1" dirty="0">
              <a:solidFill>
                <a:srgbClr val="0000FF"/>
              </a:solidFil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20000"/>
          <a:stretch/>
        </p:blipFill>
        <p:spPr>
          <a:xfrm>
            <a:off x="5486400" y="76200"/>
            <a:ext cx="3581400" cy="1600200"/>
          </a:xfrm>
          <a:prstGeom prst="rect">
            <a:avLst/>
          </a:prstGeom>
        </p:spPr>
      </p:pic>
      <p:sp>
        <p:nvSpPr>
          <p:cNvPr id="10" name="Rectangle 9">
            <a:extLst>
              <a:ext uri="{FF2B5EF4-FFF2-40B4-BE49-F238E27FC236}">
                <a16:creationId xmlns:a16="http://schemas.microsoft.com/office/drawing/2014/main" id="{3A761EC2-6BC9-4FFF-B6EC-089E2966D637}"/>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Q</a:t>
            </a:r>
          </a:p>
        </p:txBody>
      </p:sp>
      <p:sp>
        <p:nvSpPr>
          <p:cNvPr id="11" name="TextBox 1">
            <a:extLst>
              <a:ext uri="{FF2B5EF4-FFF2-40B4-BE49-F238E27FC236}">
                <a16:creationId xmlns:a16="http://schemas.microsoft.com/office/drawing/2014/main" id="{7B2D75DC-8391-48EC-A4B4-A2572071C809}"/>
              </a:ext>
            </a:extLst>
          </p:cNvPr>
          <p:cNvSpPr txBox="1">
            <a:spLocks noChangeArrowheads="1"/>
          </p:cNvSpPr>
          <p:nvPr/>
        </p:nvSpPr>
        <p:spPr bwMode="auto">
          <a:xfrm>
            <a:off x="228600" y="814626"/>
            <a:ext cx="4894289" cy="861774"/>
          </a:xfrm>
          <a:prstGeom prst="rect">
            <a:avLst/>
          </a:prstGeom>
          <a:solidFill>
            <a:srgbClr val="FFC000"/>
          </a:solid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i="1" dirty="0">
                <a:solidFill>
                  <a:srgbClr val="0000FF"/>
                </a:solidFill>
              </a:rPr>
              <a:t>Speaking of aqueous formation…What specific tissue makes aqueous?</a:t>
            </a:r>
          </a:p>
          <a:p>
            <a:pPr eaLnBrk="1" hangingPunct="1"/>
            <a:r>
              <a:rPr lang="en-US" sz="1000" dirty="0">
                <a:solidFill>
                  <a:srgbClr val="0000FF"/>
                </a:solidFill>
              </a:rPr>
              <a:t>The </a:t>
            </a:r>
            <a:r>
              <a:rPr lang="en-US" sz="1000" b="1" dirty="0" err="1">
                <a:solidFill>
                  <a:schemeClr val="bg1"/>
                </a:solidFill>
              </a:rPr>
              <a:t>nonpigmented</a:t>
            </a:r>
            <a:r>
              <a:rPr lang="en-US" sz="1000" dirty="0">
                <a:solidFill>
                  <a:schemeClr val="bg1"/>
                </a:solidFill>
              </a:rPr>
              <a:t> </a:t>
            </a:r>
            <a:r>
              <a:rPr lang="en-US" sz="1000" dirty="0">
                <a:solidFill>
                  <a:srgbClr val="0000FF"/>
                </a:solidFill>
              </a:rPr>
              <a:t>epithelium of the pars </a:t>
            </a:r>
            <a:r>
              <a:rPr lang="en-US" sz="1000" dirty="0" err="1">
                <a:solidFill>
                  <a:srgbClr val="0000FF"/>
                </a:solidFill>
              </a:rPr>
              <a:t>plicata</a:t>
            </a:r>
            <a:r>
              <a:rPr lang="en-US" sz="1000" dirty="0">
                <a:solidFill>
                  <a:srgbClr val="0000FF"/>
                </a:solidFill>
              </a:rPr>
              <a:t> portion of the ciliary body</a:t>
            </a:r>
          </a:p>
          <a:p>
            <a:pPr eaLnBrk="1" hangingPunct="1"/>
            <a:endParaRPr lang="en-US" sz="1000" dirty="0">
              <a:solidFill>
                <a:srgbClr val="0000FF"/>
              </a:solidFill>
            </a:endParaRPr>
          </a:p>
          <a:p>
            <a:pPr eaLnBrk="1" hangingPunct="1"/>
            <a:r>
              <a:rPr lang="en-US" sz="1000" i="1" dirty="0">
                <a:solidFill>
                  <a:srgbClr val="0000FF"/>
                </a:solidFill>
              </a:rPr>
              <a:t>What is implied by the fact that aqueous is made by the ‘</a:t>
            </a:r>
            <a:r>
              <a:rPr lang="en-US" sz="1000" dirty="0" err="1">
                <a:solidFill>
                  <a:srgbClr val="0000FF"/>
                </a:solidFill>
              </a:rPr>
              <a:t>nonpigmented</a:t>
            </a:r>
            <a:r>
              <a:rPr lang="en-US" sz="1000" dirty="0">
                <a:solidFill>
                  <a:srgbClr val="0000FF"/>
                </a:solidFill>
              </a:rPr>
              <a:t>’</a:t>
            </a:r>
            <a:r>
              <a:rPr lang="en-US" sz="1000" i="1" dirty="0">
                <a:solidFill>
                  <a:srgbClr val="0000FF"/>
                </a:solidFill>
              </a:rPr>
              <a:t> epithelium?</a:t>
            </a:r>
          </a:p>
          <a:p>
            <a:pPr eaLnBrk="1" hangingPunct="1"/>
            <a:r>
              <a:rPr lang="en-US" sz="1000" dirty="0">
                <a:solidFill>
                  <a:srgbClr val="0000FF"/>
                </a:solidFill>
              </a:rPr>
              <a:t>The presence of a </a:t>
            </a:r>
            <a:r>
              <a:rPr lang="en-US" sz="1000" b="1" dirty="0"/>
              <a:t>pigmented</a:t>
            </a:r>
            <a:r>
              <a:rPr lang="en-US" sz="1000" dirty="0">
                <a:solidFill>
                  <a:srgbClr val="0000FF"/>
                </a:solidFill>
              </a:rPr>
              <a:t> epithelium</a:t>
            </a:r>
          </a:p>
        </p:txBody>
      </p:sp>
    </p:spTree>
    <p:extLst>
      <p:ext uri="{BB962C8B-B14F-4D97-AF65-F5344CB8AC3E}">
        <p14:creationId xmlns:p14="http://schemas.microsoft.com/office/powerpoint/2010/main" val="3256552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a:extLst>
              <a:ext uri="{FF2B5EF4-FFF2-40B4-BE49-F238E27FC236}">
                <a16:creationId xmlns:a16="http://schemas.microsoft.com/office/drawing/2014/main" id="{E076B0B7-B9FD-4E49-A792-FF3A9178E3A5}"/>
              </a:ext>
            </a:extLst>
          </p:cNvPr>
          <p:cNvSpPr txBox="1">
            <a:spLocks noChangeArrowheads="1"/>
          </p:cNvSpPr>
          <p:nvPr/>
        </p:nvSpPr>
        <p:spPr bwMode="auto">
          <a:xfrm>
            <a:off x="355600" y="1600200"/>
            <a:ext cx="8407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Define</a:t>
            </a:r>
            <a:r>
              <a:rPr lang="en-US" altLang="en-US" sz="1600" dirty="0">
                <a:solidFill>
                  <a:srgbClr val="0000FF"/>
                </a:solidFill>
              </a:rPr>
              <a:t> glaucoma.</a:t>
            </a:r>
          </a:p>
          <a:p>
            <a:pPr eaLnBrk="1" hangingPunct="1">
              <a:spcBef>
                <a:spcPct val="0"/>
              </a:spcBef>
              <a:buClrTx/>
              <a:buSzTx/>
              <a:buFontTx/>
              <a:buNone/>
            </a:pPr>
            <a:r>
              <a:rPr lang="en-US" altLang="en-US" sz="1600" dirty="0">
                <a:solidFill>
                  <a:srgbClr val="0000FF"/>
                </a:solidFill>
              </a:rPr>
              <a:t>A group of optic neuropathies that present with progressive ONH damage and characteristic VF loss</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Why isn’t elevated IOP mentioned above?</a:t>
            </a:r>
          </a:p>
          <a:p>
            <a:pPr eaLnBrk="1" hangingPunct="1">
              <a:spcBef>
                <a:spcPct val="0"/>
              </a:spcBef>
              <a:buClrTx/>
              <a:buSzTx/>
              <a:buFontTx/>
              <a:buNone/>
            </a:pPr>
            <a:r>
              <a:rPr lang="en-US" altLang="en-US" sz="1600" dirty="0">
                <a:solidFill>
                  <a:srgbClr val="0000FF"/>
                </a:solidFill>
              </a:rPr>
              <a:t>Elevated IOP is a strong risk factor for glaucoma, but it need not be present—IOP can be normal, or even low</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In addition to being the strongest risk factor for glaucoma, IOP has another quality that renders it unique—what is it?</a:t>
            </a:r>
            <a:endParaRPr lang="en-US" altLang="en-US" sz="1600" b="1" dirty="0">
              <a:solidFill>
                <a:srgbClr val="0000FF"/>
              </a:solidFill>
            </a:endParaRPr>
          </a:p>
        </p:txBody>
      </p:sp>
      <p:sp>
        <p:nvSpPr>
          <p:cNvPr id="7" name="Rectangle 2">
            <a:extLst>
              <a:ext uri="{FF2B5EF4-FFF2-40B4-BE49-F238E27FC236}">
                <a16:creationId xmlns:a16="http://schemas.microsoft.com/office/drawing/2014/main" id="{8836F66A-51F7-4812-8CDD-8941FA400D16}"/>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Q</a:t>
            </a:r>
          </a:p>
        </p:txBody>
      </p:sp>
      <p:sp>
        <p:nvSpPr>
          <p:cNvPr id="5" name="TextBox 4">
            <a:extLst>
              <a:ext uri="{FF2B5EF4-FFF2-40B4-BE49-F238E27FC236}">
                <a16:creationId xmlns:a16="http://schemas.microsoft.com/office/drawing/2014/main" id="{B3490AAF-7BB8-4828-9696-70384ABBF3A5}"/>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42509893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8B4AA9A-4C2C-4107-A92F-77ABD31CFAB4}"/>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974"/>
          <a:stretch/>
        </p:blipFill>
        <p:spPr>
          <a:xfrm>
            <a:off x="228600" y="1981200"/>
            <a:ext cx="4343400" cy="4400550"/>
          </a:xfrm>
          <a:prstGeom prst="rect">
            <a:avLst/>
          </a:prstGeom>
        </p:spPr>
      </p:pic>
      <p:sp>
        <p:nvSpPr>
          <p:cNvPr id="6" name="TextBox 5"/>
          <p:cNvSpPr txBox="1"/>
          <p:nvPr/>
        </p:nvSpPr>
        <p:spPr>
          <a:xfrm>
            <a:off x="5201986" y="1981200"/>
            <a:ext cx="3865814" cy="1492716"/>
          </a:xfrm>
          <a:prstGeom prst="rect">
            <a:avLst/>
          </a:prstGeom>
          <a:noFill/>
        </p:spPr>
        <p:txBody>
          <a:bodyPr wrap="square" rtlCol="0">
            <a:spAutoFit/>
          </a:bodyPr>
          <a:lstStyle/>
          <a:p>
            <a:r>
              <a:rPr lang="en-US" sz="1300" i="1" dirty="0">
                <a:solidFill>
                  <a:srgbClr val="0000FF"/>
                </a:solidFill>
              </a:rPr>
              <a:t>From what embryonic tissue do the two epithelia of the CB derive?</a:t>
            </a:r>
          </a:p>
          <a:p>
            <a:r>
              <a:rPr lang="en-US" sz="1300" b="1" dirty="0" err="1">
                <a:solidFill>
                  <a:srgbClr val="0000FF"/>
                </a:solidFill>
              </a:rPr>
              <a:t>Neuroectoderm</a:t>
            </a:r>
            <a:endParaRPr lang="en-US" sz="1300" b="1" dirty="0">
              <a:solidFill>
                <a:srgbClr val="0000FF"/>
              </a:solidFill>
            </a:endParaRPr>
          </a:p>
          <a:p>
            <a:endParaRPr lang="en-US" sz="1300" i="1" dirty="0">
              <a:solidFill>
                <a:srgbClr val="0000FF"/>
              </a:solidFill>
            </a:endParaRPr>
          </a:p>
          <a:p>
            <a:r>
              <a:rPr lang="en-US" sz="1300" i="1" dirty="0">
                <a:solidFill>
                  <a:srgbClr val="0000FF"/>
                </a:solidFill>
              </a:rPr>
              <a:t>What other portion of the eye derives from </a:t>
            </a:r>
            <a:r>
              <a:rPr lang="en-US" sz="1300" i="1" dirty="0" err="1">
                <a:solidFill>
                  <a:srgbClr val="0000FF"/>
                </a:solidFill>
              </a:rPr>
              <a:t>neuroectoderm</a:t>
            </a:r>
            <a:r>
              <a:rPr lang="en-US" sz="1300" i="1" dirty="0">
                <a:solidFill>
                  <a:srgbClr val="0000FF"/>
                </a:solidFill>
              </a:rPr>
              <a:t>?</a:t>
            </a:r>
          </a:p>
          <a:p>
            <a:r>
              <a:rPr lang="en-US" sz="1300" b="1" dirty="0">
                <a:solidFill>
                  <a:srgbClr val="0000FF"/>
                </a:solidFill>
              </a:rPr>
              <a:t>The retina (</a:t>
            </a:r>
            <a:r>
              <a:rPr lang="en-US" sz="1300" b="1" dirty="0" err="1">
                <a:solidFill>
                  <a:srgbClr val="0000FF"/>
                </a:solidFill>
              </a:rPr>
              <a:t>ie</a:t>
            </a:r>
            <a:r>
              <a:rPr lang="en-US" sz="1300" b="1" dirty="0">
                <a:solidFill>
                  <a:srgbClr val="0000FF"/>
                </a:solidFill>
              </a:rPr>
              <a:t>, the neurosensory retina + RPE)</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20000"/>
          <a:stretch/>
        </p:blipFill>
        <p:spPr>
          <a:xfrm>
            <a:off x="5486400" y="76200"/>
            <a:ext cx="3581400" cy="1600200"/>
          </a:xfrm>
          <a:prstGeom prst="rect">
            <a:avLst/>
          </a:prstGeom>
        </p:spPr>
      </p:pic>
      <p:sp>
        <p:nvSpPr>
          <p:cNvPr id="10" name="Rectangle 9">
            <a:extLst>
              <a:ext uri="{FF2B5EF4-FFF2-40B4-BE49-F238E27FC236}">
                <a16:creationId xmlns:a16="http://schemas.microsoft.com/office/drawing/2014/main" id="{F924EF3B-73C8-41E7-B398-BEB045337E8F}"/>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A</a:t>
            </a:r>
          </a:p>
        </p:txBody>
      </p:sp>
      <p:sp>
        <p:nvSpPr>
          <p:cNvPr id="11" name="TextBox 1">
            <a:extLst>
              <a:ext uri="{FF2B5EF4-FFF2-40B4-BE49-F238E27FC236}">
                <a16:creationId xmlns:a16="http://schemas.microsoft.com/office/drawing/2014/main" id="{DF0CBB91-E553-4820-BCEA-CF5A8537BEA0}"/>
              </a:ext>
            </a:extLst>
          </p:cNvPr>
          <p:cNvSpPr txBox="1">
            <a:spLocks noChangeArrowheads="1"/>
          </p:cNvSpPr>
          <p:nvPr/>
        </p:nvSpPr>
        <p:spPr bwMode="auto">
          <a:xfrm>
            <a:off x="228600" y="814626"/>
            <a:ext cx="4894289" cy="861774"/>
          </a:xfrm>
          <a:prstGeom prst="rect">
            <a:avLst/>
          </a:prstGeom>
          <a:solidFill>
            <a:srgbClr val="FFC000"/>
          </a:solid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i="1" dirty="0">
                <a:solidFill>
                  <a:srgbClr val="0000FF"/>
                </a:solidFill>
              </a:rPr>
              <a:t>Speaking of aqueous formation…What specific tissue makes aqueous?</a:t>
            </a:r>
          </a:p>
          <a:p>
            <a:pPr eaLnBrk="1" hangingPunct="1"/>
            <a:r>
              <a:rPr lang="en-US" sz="1000" dirty="0">
                <a:solidFill>
                  <a:srgbClr val="0000FF"/>
                </a:solidFill>
              </a:rPr>
              <a:t>The </a:t>
            </a:r>
            <a:r>
              <a:rPr lang="en-US" sz="1000" b="1" dirty="0" err="1">
                <a:solidFill>
                  <a:schemeClr val="bg1"/>
                </a:solidFill>
              </a:rPr>
              <a:t>nonpigmented</a:t>
            </a:r>
            <a:r>
              <a:rPr lang="en-US" sz="1000" dirty="0">
                <a:solidFill>
                  <a:schemeClr val="bg1"/>
                </a:solidFill>
              </a:rPr>
              <a:t> </a:t>
            </a:r>
            <a:r>
              <a:rPr lang="en-US" sz="1000" dirty="0">
                <a:solidFill>
                  <a:srgbClr val="0000FF"/>
                </a:solidFill>
              </a:rPr>
              <a:t>epithelium of the pars </a:t>
            </a:r>
            <a:r>
              <a:rPr lang="en-US" sz="1000" dirty="0" err="1">
                <a:solidFill>
                  <a:srgbClr val="0000FF"/>
                </a:solidFill>
              </a:rPr>
              <a:t>plicata</a:t>
            </a:r>
            <a:r>
              <a:rPr lang="en-US" sz="1000" dirty="0">
                <a:solidFill>
                  <a:srgbClr val="0000FF"/>
                </a:solidFill>
              </a:rPr>
              <a:t> portion of the ciliary body</a:t>
            </a:r>
          </a:p>
          <a:p>
            <a:pPr eaLnBrk="1" hangingPunct="1"/>
            <a:endParaRPr lang="en-US" sz="1000" dirty="0">
              <a:solidFill>
                <a:srgbClr val="0000FF"/>
              </a:solidFill>
            </a:endParaRPr>
          </a:p>
          <a:p>
            <a:pPr eaLnBrk="1" hangingPunct="1"/>
            <a:r>
              <a:rPr lang="en-US" sz="1000" i="1" dirty="0">
                <a:solidFill>
                  <a:srgbClr val="0000FF"/>
                </a:solidFill>
              </a:rPr>
              <a:t>What is implied by the fact that aqueous is made by the ‘</a:t>
            </a:r>
            <a:r>
              <a:rPr lang="en-US" sz="1000" dirty="0" err="1">
                <a:solidFill>
                  <a:srgbClr val="0000FF"/>
                </a:solidFill>
              </a:rPr>
              <a:t>nonpigmented</a:t>
            </a:r>
            <a:r>
              <a:rPr lang="en-US" sz="1000" dirty="0">
                <a:solidFill>
                  <a:srgbClr val="0000FF"/>
                </a:solidFill>
              </a:rPr>
              <a:t>’</a:t>
            </a:r>
            <a:r>
              <a:rPr lang="en-US" sz="1000" i="1" dirty="0">
                <a:solidFill>
                  <a:srgbClr val="0000FF"/>
                </a:solidFill>
              </a:rPr>
              <a:t> epithelium?</a:t>
            </a:r>
          </a:p>
          <a:p>
            <a:pPr eaLnBrk="1" hangingPunct="1"/>
            <a:r>
              <a:rPr lang="en-US" sz="1000" dirty="0">
                <a:solidFill>
                  <a:srgbClr val="0000FF"/>
                </a:solidFill>
              </a:rPr>
              <a:t>The presence of a </a:t>
            </a:r>
            <a:r>
              <a:rPr lang="en-US" sz="1000" b="1" dirty="0"/>
              <a:t>pigmented</a:t>
            </a:r>
            <a:r>
              <a:rPr lang="en-US" sz="1000" dirty="0">
                <a:solidFill>
                  <a:srgbClr val="0000FF"/>
                </a:solidFill>
              </a:rPr>
              <a:t> epithelium</a:t>
            </a:r>
          </a:p>
        </p:txBody>
      </p:sp>
    </p:spTree>
    <p:extLst>
      <p:ext uri="{BB962C8B-B14F-4D97-AF65-F5344CB8AC3E}">
        <p14:creationId xmlns:p14="http://schemas.microsoft.com/office/powerpoint/2010/main" val="19198723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06B49CF-5781-4EDE-B7D2-E2124C4A7CD1}"/>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974"/>
          <a:stretch/>
        </p:blipFill>
        <p:spPr>
          <a:xfrm>
            <a:off x="228600" y="1981200"/>
            <a:ext cx="4343400" cy="4400550"/>
          </a:xfrm>
          <a:prstGeom prst="rect">
            <a:avLst/>
          </a:prstGeom>
        </p:spPr>
      </p:pic>
      <p:sp>
        <p:nvSpPr>
          <p:cNvPr id="6" name="TextBox 5"/>
          <p:cNvSpPr txBox="1"/>
          <p:nvPr/>
        </p:nvSpPr>
        <p:spPr>
          <a:xfrm>
            <a:off x="5201986" y="1981200"/>
            <a:ext cx="3865814" cy="2092881"/>
          </a:xfrm>
          <a:prstGeom prst="rect">
            <a:avLst/>
          </a:prstGeom>
          <a:noFill/>
        </p:spPr>
        <p:txBody>
          <a:bodyPr wrap="square" rtlCol="0">
            <a:spAutoFit/>
          </a:bodyPr>
          <a:lstStyle/>
          <a:p>
            <a:r>
              <a:rPr lang="en-US" sz="1300" i="1" dirty="0">
                <a:solidFill>
                  <a:srgbClr val="0000FF"/>
                </a:solidFill>
              </a:rPr>
              <a:t>From what embryonic tissue do the two epithelia of the CB derive?</a:t>
            </a:r>
          </a:p>
          <a:p>
            <a:r>
              <a:rPr lang="en-US" sz="1300" b="1" dirty="0" err="1">
                <a:solidFill>
                  <a:srgbClr val="0000FF"/>
                </a:solidFill>
              </a:rPr>
              <a:t>Neuroectoderm</a:t>
            </a:r>
            <a:endParaRPr lang="en-US" sz="1300" b="1" dirty="0">
              <a:solidFill>
                <a:srgbClr val="0000FF"/>
              </a:solidFill>
            </a:endParaRPr>
          </a:p>
          <a:p>
            <a:endParaRPr lang="en-US" sz="1300" i="1" dirty="0">
              <a:solidFill>
                <a:srgbClr val="0000FF"/>
              </a:solidFill>
            </a:endParaRPr>
          </a:p>
          <a:p>
            <a:r>
              <a:rPr lang="en-US" sz="1300" i="1" dirty="0">
                <a:solidFill>
                  <a:srgbClr val="0000FF"/>
                </a:solidFill>
              </a:rPr>
              <a:t>What other portion of the eye derives from </a:t>
            </a:r>
            <a:r>
              <a:rPr lang="en-US" sz="1300" i="1" dirty="0" err="1">
                <a:solidFill>
                  <a:srgbClr val="0000FF"/>
                </a:solidFill>
              </a:rPr>
              <a:t>neuroectoderm</a:t>
            </a:r>
            <a:r>
              <a:rPr lang="en-US" sz="1300" i="1" dirty="0">
                <a:solidFill>
                  <a:srgbClr val="0000FF"/>
                </a:solidFill>
              </a:rPr>
              <a:t>?</a:t>
            </a:r>
          </a:p>
          <a:p>
            <a:r>
              <a:rPr lang="en-US" sz="1300" b="1" dirty="0">
                <a:solidFill>
                  <a:srgbClr val="0000FF"/>
                </a:solidFill>
              </a:rPr>
              <a:t>The retina (</a:t>
            </a:r>
            <a:r>
              <a:rPr lang="en-US" sz="1300" b="1" dirty="0" err="1">
                <a:solidFill>
                  <a:srgbClr val="0000FF"/>
                </a:solidFill>
              </a:rPr>
              <a:t>ie</a:t>
            </a:r>
            <a:r>
              <a:rPr lang="en-US" sz="1300" b="1" dirty="0">
                <a:solidFill>
                  <a:srgbClr val="0000FF"/>
                </a:solidFill>
              </a:rPr>
              <a:t>, the neurosensory retina + RPE)</a:t>
            </a:r>
          </a:p>
          <a:p>
            <a:endParaRPr lang="en-US" sz="1300" dirty="0">
              <a:solidFill>
                <a:srgbClr val="0000FF"/>
              </a:solidFill>
            </a:endParaRPr>
          </a:p>
          <a:p>
            <a:r>
              <a:rPr lang="en-US" sz="1300" i="1" dirty="0">
                <a:solidFill>
                  <a:srgbClr val="0000FF"/>
                </a:solidFill>
              </a:rPr>
              <a:t>How are the neurosensory retinal and RPE cells oriented with respect to one another?</a:t>
            </a:r>
            <a:endParaRPr lang="en-US" sz="1300" b="1" dirty="0">
              <a:solidFill>
                <a:srgbClr val="0000FF"/>
              </a:solidFil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20000"/>
          <a:stretch/>
        </p:blipFill>
        <p:spPr>
          <a:xfrm>
            <a:off x="5486400" y="76200"/>
            <a:ext cx="3581400" cy="1600200"/>
          </a:xfrm>
          <a:prstGeom prst="rect">
            <a:avLst/>
          </a:prstGeom>
        </p:spPr>
      </p:pic>
      <p:sp>
        <p:nvSpPr>
          <p:cNvPr id="10" name="Rectangle 9">
            <a:extLst>
              <a:ext uri="{FF2B5EF4-FFF2-40B4-BE49-F238E27FC236}">
                <a16:creationId xmlns:a16="http://schemas.microsoft.com/office/drawing/2014/main" id="{FE4F23CC-6AC3-4BAE-8F62-612EC60F589A}"/>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Q</a:t>
            </a:r>
          </a:p>
        </p:txBody>
      </p:sp>
      <p:sp>
        <p:nvSpPr>
          <p:cNvPr id="11" name="TextBox 1">
            <a:extLst>
              <a:ext uri="{FF2B5EF4-FFF2-40B4-BE49-F238E27FC236}">
                <a16:creationId xmlns:a16="http://schemas.microsoft.com/office/drawing/2014/main" id="{A6256526-1FD8-448A-8CF7-50A6397C67D8}"/>
              </a:ext>
            </a:extLst>
          </p:cNvPr>
          <p:cNvSpPr txBox="1">
            <a:spLocks noChangeArrowheads="1"/>
          </p:cNvSpPr>
          <p:nvPr/>
        </p:nvSpPr>
        <p:spPr bwMode="auto">
          <a:xfrm>
            <a:off x="228600" y="814626"/>
            <a:ext cx="4894289" cy="861774"/>
          </a:xfrm>
          <a:prstGeom prst="rect">
            <a:avLst/>
          </a:prstGeom>
          <a:solidFill>
            <a:srgbClr val="FFC000"/>
          </a:solid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i="1" dirty="0">
                <a:solidFill>
                  <a:srgbClr val="0000FF"/>
                </a:solidFill>
              </a:rPr>
              <a:t>Speaking of aqueous formation…What specific tissue makes aqueous?</a:t>
            </a:r>
          </a:p>
          <a:p>
            <a:pPr eaLnBrk="1" hangingPunct="1"/>
            <a:r>
              <a:rPr lang="en-US" sz="1000" dirty="0">
                <a:solidFill>
                  <a:srgbClr val="0000FF"/>
                </a:solidFill>
              </a:rPr>
              <a:t>The </a:t>
            </a:r>
            <a:r>
              <a:rPr lang="en-US" sz="1000" b="1" dirty="0" err="1">
                <a:solidFill>
                  <a:schemeClr val="bg1"/>
                </a:solidFill>
              </a:rPr>
              <a:t>nonpigmented</a:t>
            </a:r>
            <a:r>
              <a:rPr lang="en-US" sz="1000" dirty="0">
                <a:solidFill>
                  <a:schemeClr val="bg1"/>
                </a:solidFill>
              </a:rPr>
              <a:t> </a:t>
            </a:r>
            <a:r>
              <a:rPr lang="en-US" sz="1000" dirty="0">
                <a:solidFill>
                  <a:srgbClr val="0000FF"/>
                </a:solidFill>
              </a:rPr>
              <a:t>epithelium of the pars </a:t>
            </a:r>
            <a:r>
              <a:rPr lang="en-US" sz="1000" dirty="0" err="1">
                <a:solidFill>
                  <a:srgbClr val="0000FF"/>
                </a:solidFill>
              </a:rPr>
              <a:t>plicata</a:t>
            </a:r>
            <a:r>
              <a:rPr lang="en-US" sz="1000" dirty="0">
                <a:solidFill>
                  <a:srgbClr val="0000FF"/>
                </a:solidFill>
              </a:rPr>
              <a:t> portion of the ciliary body</a:t>
            </a:r>
          </a:p>
          <a:p>
            <a:pPr eaLnBrk="1" hangingPunct="1"/>
            <a:endParaRPr lang="en-US" sz="1000" dirty="0">
              <a:solidFill>
                <a:srgbClr val="0000FF"/>
              </a:solidFill>
            </a:endParaRPr>
          </a:p>
          <a:p>
            <a:pPr eaLnBrk="1" hangingPunct="1"/>
            <a:r>
              <a:rPr lang="en-US" sz="1000" i="1" dirty="0">
                <a:solidFill>
                  <a:srgbClr val="0000FF"/>
                </a:solidFill>
              </a:rPr>
              <a:t>What is implied by the fact that aqueous is made by the ‘</a:t>
            </a:r>
            <a:r>
              <a:rPr lang="en-US" sz="1000" dirty="0" err="1">
                <a:solidFill>
                  <a:srgbClr val="0000FF"/>
                </a:solidFill>
              </a:rPr>
              <a:t>nonpigmented</a:t>
            </a:r>
            <a:r>
              <a:rPr lang="en-US" sz="1000" dirty="0">
                <a:solidFill>
                  <a:srgbClr val="0000FF"/>
                </a:solidFill>
              </a:rPr>
              <a:t>’</a:t>
            </a:r>
            <a:r>
              <a:rPr lang="en-US" sz="1000" i="1" dirty="0">
                <a:solidFill>
                  <a:srgbClr val="0000FF"/>
                </a:solidFill>
              </a:rPr>
              <a:t> epithelium?</a:t>
            </a:r>
          </a:p>
          <a:p>
            <a:pPr eaLnBrk="1" hangingPunct="1"/>
            <a:r>
              <a:rPr lang="en-US" sz="1000" dirty="0">
                <a:solidFill>
                  <a:srgbClr val="0000FF"/>
                </a:solidFill>
              </a:rPr>
              <a:t>The presence of a </a:t>
            </a:r>
            <a:r>
              <a:rPr lang="en-US" sz="1000" b="1" dirty="0"/>
              <a:t>pigmented</a:t>
            </a:r>
            <a:r>
              <a:rPr lang="en-US" sz="1000" dirty="0">
                <a:solidFill>
                  <a:srgbClr val="0000FF"/>
                </a:solidFill>
              </a:rPr>
              <a:t> epithelium</a:t>
            </a:r>
          </a:p>
        </p:txBody>
      </p:sp>
    </p:spTree>
    <p:extLst>
      <p:ext uri="{BB962C8B-B14F-4D97-AF65-F5344CB8AC3E}">
        <p14:creationId xmlns:p14="http://schemas.microsoft.com/office/powerpoint/2010/main" val="22740061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FE5329E-D2F8-4F4F-840B-0D16FE11B123}"/>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974"/>
          <a:stretch/>
        </p:blipFill>
        <p:spPr>
          <a:xfrm>
            <a:off x="228600" y="1981200"/>
            <a:ext cx="4343400" cy="4400550"/>
          </a:xfrm>
          <a:prstGeom prst="rect">
            <a:avLst/>
          </a:prstGeom>
        </p:spPr>
      </p:pic>
      <p:sp>
        <p:nvSpPr>
          <p:cNvPr id="6" name="TextBox 5"/>
          <p:cNvSpPr txBox="1"/>
          <p:nvPr/>
        </p:nvSpPr>
        <p:spPr>
          <a:xfrm>
            <a:off x="5201986" y="1981200"/>
            <a:ext cx="3865814" cy="2292935"/>
          </a:xfrm>
          <a:prstGeom prst="rect">
            <a:avLst/>
          </a:prstGeom>
          <a:noFill/>
        </p:spPr>
        <p:txBody>
          <a:bodyPr wrap="square" rtlCol="0">
            <a:spAutoFit/>
          </a:bodyPr>
          <a:lstStyle/>
          <a:p>
            <a:r>
              <a:rPr lang="en-US" sz="1300" i="1" dirty="0">
                <a:solidFill>
                  <a:srgbClr val="0000FF"/>
                </a:solidFill>
              </a:rPr>
              <a:t>From what embryonic tissue do the two epithelia of the CB derive?</a:t>
            </a:r>
          </a:p>
          <a:p>
            <a:r>
              <a:rPr lang="en-US" sz="1300" b="1" dirty="0" err="1">
                <a:solidFill>
                  <a:srgbClr val="0000FF"/>
                </a:solidFill>
              </a:rPr>
              <a:t>Neuroectoderm</a:t>
            </a:r>
            <a:endParaRPr lang="en-US" sz="1300" b="1" dirty="0">
              <a:solidFill>
                <a:srgbClr val="0000FF"/>
              </a:solidFill>
            </a:endParaRPr>
          </a:p>
          <a:p>
            <a:endParaRPr lang="en-US" sz="1300" i="1" dirty="0">
              <a:solidFill>
                <a:srgbClr val="0000FF"/>
              </a:solidFill>
            </a:endParaRPr>
          </a:p>
          <a:p>
            <a:r>
              <a:rPr lang="en-US" sz="1300" i="1" dirty="0">
                <a:solidFill>
                  <a:srgbClr val="0000FF"/>
                </a:solidFill>
              </a:rPr>
              <a:t>What other portion of the eye derives from </a:t>
            </a:r>
            <a:r>
              <a:rPr lang="en-US" sz="1300" i="1" dirty="0" err="1">
                <a:solidFill>
                  <a:srgbClr val="0000FF"/>
                </a:solidFill>
              </a:rPr>
              <a:t>neuroectoderm</a:t>
            </a:r>
            <a:r>
              <a:rPr lang="en-US" sz="1300" i="1" dirty="0">
                <a:solidFill>
                  <a:srgbClr val="0000FF"/>
                </a:solidFill>
              </a:rPr>
              <a:t>?</a:t>
            </a:r>
          </a:p>
          <a:p>
            <a:r>
              <a:rPr lang="en-US" sz="1300" b="1" dirty="0">
                <a:solidFill>
                  <a:srgbClr val="0000FF"/>
                </a:solidFill>
              </a:rPr>
              <a:t>The retina (</a:t>
            </a:r>
            <a:r>
              <a:rPr lang="en-US" sz="1300" b="1" dirty="0" err="1">
                <a:solidFill>
                  <a:srgbClr val="0000FF"/>
                </a:solidFill>
              </a:rPr>
              <a:t>ie</a:t>
            </a:r>
            <a:r>
              <a:rPr lang="en-US" sz="1300" b="1" dirty="0">
                <a:solidFill>
                  <a:srgbClr val="0000FF"/>
                </a:solidFill>
              </a:rPr>
              <a:t>, the neurosensory retina + RPE)</a:t>
            </a:r>
          </a:p>
          <a:p>
            <a:endParaRPr lang="en-US" sz="1300" dirty="0">
              <a:solidFill>
                <a:srgbClr val="0000FF"/>
              </a:solidFill>
            </a:endParaRPr>
          </a:p>
          <a:p>
            <a:r>
              <a:rPr lang="en-US" sz="1300" i="1" dirty="0">
                <a:solidFill>
                  <a:srgbClr val="0000FF"/>
                </a:solidFill>
              </a:rPr>
              <a:t>How are the neurosensory retinal and RPE cells oriented with respect to one another?</a:t>
            </a:r>
          </a:p>
          <a:p>
            <a:r>
              <a:rPr lang="en-US" sz="1300" b="1" dirty="0">
                <a:solidFill>
                  <a:srgbClr val="0000FF"/>
                </a:solidFill>
              </a:rPr>
              <a:t>Apex-to-apex</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20000"/>
          <a:stretch/>
        </p:blipFill>
        <p:spPr>
          <a:xfrm>
            <a:off x="5486400" y="76200"/>
            <a:ext cx="3581400" cy="1600200"/>
          </a:xfrm>
          <a:prstGeom prst="rect">
            <a:avLst/>
          </a:prstGeom>
        </p:spPr>
      </p:pic>
      <p:sp>
        <p:nvSpPr>
          <p:cNvPr id="10" name="Rectangle 9">
            <a:extLst>
              <a:ext uri="{FF2B5EF4-FFF2-40B4-BE49-F238E27FC236}">
                <a16:creationId xmlns:a16="http://schemas.microsoft.com/office/drawing/2014/main" id="{2E029179-6FFA-4F84-97DB-8A955F3ED300}"/>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A</a:t>
            </a:r>
          </a:p>
        </p:txBody>
      </p:sp>
      <p:sp>
        <p:nvSpPr>
          <p:cNvPr id="11" name="TextBox 1">
            <a:extLst>
              <a:ext uri="{FF2B5EF4-FFF2-40B4-BE49-F238E27FC236}">
                <a16:creationId xmlns:a16="http://schemas.microsoft.com/office/drawing/2014/main" id="{CA8FAC1C-CB7F-4583-A8FF-50EA822158DC}"/>
              </a:ext>
            </a:extLst>
          </p:cNvPr>
          <p:cNvSpPr txBox="1">
            <a:spLocks noChangeArrowheads="1"/>
          </p:cNvSpPr>
          <p:nvPr/>
        </p:nvSpPr>
        <p:spPr bwMode="auto">
          <a:xfrm>
            <a:off x="228600" y="814626"/>
            <a:ext cx="4894289" cy="861774"/>
          </a:xfrm>
          <a:prstGeom prst="rect">
            <a:avLst/>
          </a:prstGeom>
          <a:solidFill>
            <a:srgbClr val="FFC000"/>
          </a:solid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i="1" dirty="0">
                <a:solidFill>
                  <a:srgbClr val="0000FF"/>
                </a:solidFill>
              </a:rPr>
              <a:t>Speaking of aqueous formation…What specific tissue makes aqueous?</a:t>
            </a:r>
          </a:p>
          <a:p>
            <a:pPr eaLnBrk="1" hangingPunct="1"/>
            <a:r>
              <a:rPr lang="en-US" sz="1000" dirty="0">
                <a:solidFill>
                  <a:srgbClr val="0000FF"/>
                </a:solidFill>
              </a:rPr>
              <a:t>The </a:t>
            </a:r>
            <a:r>
              <a:rPr lang="en-US" sz="1000" b="1" dirty="0" err="1">
                <a:solidFill>
                  <a:schemeClr val="bg1"/>
                </a:solidFill>
              </a:rPr>
              <a:t>nonpigmented</a:t>
            </a:r>
            <a:r>
              <a:rPr lang="en-US" sz="1000" dirty="0">
                <a:solidFill>
                  <a:schemeClr val="bg1"/>
                </a:solidFill>
              </a:rPr>
              <a:t> </a:t>
            </a:r>
            <a:r>
              <a:rPr lang="en-US" sz="1000" dirty="0">
                <a:solidFill>
                  <a:srgbClr val="0000FF"/>
                </a:solidFill>
              </a:rPr>
              <a:t>epithelium of the pars </a:t>
            </a:r>
            <a:r>
              <a:rPr lang="en-US" sz="1000" dirty="0" err="1">
                <a:solidFill>
                  <a:srgbClr val="0000FF"/>
                </a:solidFill>
              </a:rPr>
              <a:t>plicata</a:t>
            </a:r>
            <a:r>
              <a:rPr lang="en-US" sz="1000" dirty="0">
                <a:solidFill>
                  <a:srgbClr val="0000FF"/>
                </a:solidFill>
              </a:rPr>
              <a:t> portion of the ciliary body</a:t>
            </a:r>
          </a:p>
          <a:p>
            <a:pPr eaLnBrk="1" hangingPunct="1"/>
            <a:endParaRPr lang="en-US" sz="1000" dirty="0">
              <a:solidFill>
                <a:srgbClr val="0000FF"/>
              </a:solidFill>
            </a:endParaRPr>
          </a:p>
          <a:p>
            <a:pPr eaLnBrk="1" hangingPunct="1"/>
            <a:r>
              <a:rPr lang="en-US" sz="1000" i="1" dirty="0">
                <a:solidFill>
                  <a:srgbClr val="0000FF"/>
                </a:solidFill>
              </a:rPr>
              <a:t>What is implied by the fact that aqueous is made by the ‘</a:t>
            </a:r>
            <a:r>
              <a:rPr lang="en-US" sz="1000" dirty="0" err="1">
                <a:solidFill>
                  <a:srgbClr val="0000FF"/>
                </a:solidFill>
              </a:rPr>
              <a:t>nonpigmented</a:t>
            </a:r>
            <a:r>
              <a:rPr lang="en-US" sz="1000" dirty="0">
                <a:solidFill>
                  <a:srgbClr val="0000FF"/>
                </a:solidFill>
              </a:rPr>
              <a:t>’</a:t>
            </a:r>
            <a:r>
              <a:rPr lang="en-US" sz="1000" i="1" dirty="0">
                <a:solidFill>
                  <a:srgbClr val="0000FF"/>
                </a:solidFill>
              </a:rPr>
              <a:t> epithelium?</a:t>
            </a:r>
          </a:p>
          <a:p>
            <a:pPr eaLnBrk="1" hangingPunct="1"/>
            <a:r>
              <a:rPr lang="en-US" sz="1000" dirty="0">
                <a:solidFill>
                  <a:srgbClr val="0000FF"/>
                </a:solidFill>
              </a:rPr>
              <a:t>The presence of a </a:t>
            </a:r>
            <a:r>
              <a:rPr lang="en-US" sz="1000" b="1" dirty="0"/>
              <a:t>pigmented</a:t>
            </a:r>
            <a:r>
              <a:rPr lang="en-US" sz="1000" dirty="0">
                <a:solidFill>
                  <a:srgbClr val="0000FF"/>
                </a:solidFill>
              </a:rPr>
              <a:t> epithelium</a:t>
            </a:r>
          </a:p>
        </p:txBody>
      </p:sp>
    </p:spTree>
    <p:extLst>
      <p:ext uri="{BB962C8B-B14F-4D97-AF65-F5344CB8AC3E}">
        <p14:creationId xmlns:p14="http://schemas.microsoft.com/office/powerpoint/2010/main" val="13213620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4516CAE-1323-4980-8662-C2347C86EECB}"/>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974"/>
          <a:stretch/>
        </p:blipFill>
        <p:spPr>
          <a:xfrm>
            <a:off x="228600" y="1981200"/>
            <a:ext cx="4343400" cy="4400550"/>
          </a:xfrm>
          <a:prstGeom prst="rect">
            <a:avLst/>
          </a:prstGeom>
        </p:spPr>
      </p:pic>
      <p:sp>
        <p:nvSpPr>
          <p:cNvPr id="6" name="TextBox 5"/>
          <p:cNvSpPr txBox="1"/>
          <p:nvPr/>
        </p:nvSpPr>
        <p:spPr>
          <a:xfrm>
            <a:off x="5201986" y="1981200"/>
            <a:ext cx="3865814" cy="2893100"/>
          </a:xfrm>
          <a:prstGeom prst="rect">
            <a:avLst/>
          </a:prstGeom>
          <a:noFill/>
        </p:spPr>
        <p:txBody>
          <a:bodyPr wrap="square" rtlCol="0">
            <a:spAutoFit/>
          </a:bodyPr>
          <a:lstStyle/>
          <a:p>
            <a:r>
              <a:rPr lang="en-US" sz="1300" i="1" dirty="0">
                <a:solidFill>
                  <a:srgbClr val="0000FF"/>
                </a:solidFill>
              </a:rPr>
              <a:t>From what embryonic tissue do the two epithelia of the CB derive?</a:t>
            </a:r>
          </a:p>
          <a:p>
            <a:r>
              <a:rPr lang="en-US" sz="1300" b="1" dirty="0" err="1">
                <a:solidFill>
                  <a:srgbClr val="0000FF"/>
                </a:solidFill>
              </a:rPr>
              <a:t>Neuroectoderm</a:t>
            </a:r>
            <a:endParaRPr lang="en-US" sz="1300" b="1" dirty="0">
              <a:solidFill>
                <a:srgbClr val="0000FF"/>
              </a:solidFill>
            </a:endParaRPr>
          </a:p>
          <a:p>
            <a:endParaRPr lang="en-US" sz="1300" i="1" dirty="0">
              <a:solidFill>
                <a:srgbClr val="0000FF"/>
              </a:solidFill>
            </a:endParaRPr>
          </a:p>
          <a:p>
            <a:r>
              <a:rPr lang="en-US" sz="1300" i="1" dirty="0">
                <a:solidFill>
                  <a:srgbClr val="0000FF"/>
                </a:solidFill>
              </a:rPr>
              <a:t>What other portion of the eye derives from </a:t>
            </a:r>
            <a:r>
              <a:rPr lang="en-US" sz="1300" i="1" dirty="0" err="1">
                <a:solidFill>
                  <a:srgbClr val="0000FF"/>
                </a:solidFill>
              </a:rPr>
              <a:t>neuroectoderm</a:t>
            </a:r>
            <a:r>
              <a:rPr lang="en-US" sz="1300" i="1" dirty="0">
                <a:solidFill>
                  <a:srgbClr val="0000FF"/>
                </a:solidFill>
              </a:rPr>
              <a:t>?</a:t>
            </a:r>
          </a:p>
          <a:p>
            <a:r>
              <a:rPr lang="en-US" sz="1300" b="1" dirty="0">
                <a:solidFill>
                  <a:srgbClr val="0000FF"/>
                </a:solidFill>
              </a:rPr>
              <a:t>The retina (</a:t>
            </a:r>
            <a:r>
              <a:rPr lang="en-US" sz="1300" b="1" dirty="0" err="1">
                <a:solidFill>
                  <a:srgbClr val="0000FF"/>
                </a:solidFill>
              </a:rPr>
              <a:t>ie</a:t>
            </a:r>
            <a:r>
              <a:rPr lang="en-US" sz="1300" b="1" dirty="0">
                <a:solidFill>
                  <a:srgbClr val="0000FF"/>
                </a:solidFill>
              </a:rPr>
              <a:t>, the neurosensory retina + RPE)</a:t>
            </a:r>
          </a:p>
          <a:p>
            <a:endParaRPr lang="en-US" sz="1300" dirty="0">
              <a:solidFill>
                <a:srgbClr val="0000FF"/>
              </a:solidFill>
            </a:endParaRPr>
          </a:p>
          <a:p>
            <a:r>
              <a:rPr lang="en-US" sz="1300" i="1" dirty="0">
                <a:solidFill>
                  <a:srgbClr val="0000FF"/>
                </a:solidFill>
              </a:rPr>
              <a:t>How are the neurosensory retinal and RPE cells oriented with respect to one another?</a:t>
            </a:r>
          </a:p>
          <a:p>
            <a:r>
              <a:rPr lang="en-US" sz="1300" b="1" dirty="0">
                <a:solidFill>
                  <a:srgbClr val="0000FF"/>
                </a:solidFill>
              </a:rPr>
              <a:t>Apex-to-apex</a:t>
            </a:r>
          </a:p>
          <a:p>
            <a:endParaRPr lang="en-US" sz="1300" dirty="0">
              <a:solidFill>
                <a:srgbClr val="0000FF"/>
              </a:solidFill>
            </a:endParaRPr>
          </a:p>
          <a:p>
            <a:r>
              <a:rPr lang="en-US" sz="1300" i="1" dirty="0">
                <a:solidFill>
                  <a:srgbClr val="0000FF"/>
                </a:solidFill>
              </a:rPr>
              <a:t>How are the two epithelial layers of the CB oriented with respect to one another?</a:t>
            </a:r>
            <a:endParaRPr lang="en-US" sz="1300" b="1" dirty="0">
              <a:solidFill>
                <a:srgbClr val="0000FF"/>
              </a:solidFil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20000"/>
          <a:stretch/>
        </p:blipFill>
        <p:spPr>
          <a:xfrm>
            <a:off x="5486400" y="76200"/>
            <a:ext cx="3581400" cy="1600200"/>
          </a:xfrm>
          <a:prstGeom prst="rect">
            <a:avLst/>
          </a:prstGeom>
        </p:spPr>
      </p:pic>
      <p:sp>
        <p:nvSpPr>
          <p:cNvPr id="10" name="Rectangle 9">
            <a:extLst>
              <a:ext uri="{FF2B5EF4-FFF2-40B4-BE49-F238E27FC236}">
                <a16:creationId xmlns:a16="http://schemas.microsoft.com/office/drawing/2014/main" id="{1099E2B3-888A-4958-9021-BE1DABD857EA}"/>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Q</a:t>
            </a:r>
          </a:p>
        </p:txBody>
      </p:sp>
      <p:sp>
        <p:nvSpPr>
          <p:cNvPr id="11" name="TextBox 1">
            <a:extLst>
              <a:ext uri="{FF2B5EF4-FFF2-40B4-BE49-F238E27FC236}">
                <a16:creationId xmlns:a16="http://schemas.microsoft.com/office/drawing/2014/main" id="{E28E0217-3EDB-40B3-B6D2-C29599F7C8B0}"/>
              </a:ext>
            </a:extLst>
          </p:cNvPr>
          <p:cNvSpPr txBox="1">
            <a:spLocks noChangeArrowheads="1"/>
          </p:cNvSpPr>
          <p:nvPr/>
        </p:nvSpPr>
        <p:spPr bwMode="auto">
          <a:xfrm>
            <a:off x="228600" y="814626"/>
            <a:ext cx="4894289" cy="861774"/>
          </a:xfrm>
          <a:prstGeom prst="rect">
            <a:avLst/>
          </a:prstGeom>
          <a:solidFill>
            <a:srgbClr val="FFC000"/>
          </a:solid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i="1" dirty="0">
                <a:solidFill>
                  <a:srgbClr val="0000FF"/>
                </a:solidFill>
              </a:rPr>
              <a:t>Speaking of aqueous formation…What specific tissue makes aqueous?</a:t>
            </a:r>
          </a:p>
          <a:p>
            <a:pPr eaLnBrk="1" hangingPunct="1"/>
            <a:r>
              <a:rPr lang="en-US" sz="1000" dirty="0">
                <a:solidFill>
                  <a:srgbClr val="0000FF"/>
                </a:solidFill>
              </a:rPr>
              <a:t>The </a:t>
            </a:r>
            <a:r>
              <a:rPr lang="en-US" sz="1000" b="1" dirty="0" err="1">
                <a:solidFill>
                  <a:schemeClr val="bg1"/>
                </a:solidFill>
              </a:rPr>
              <a:t>nonpigmented</a:t>
            </a:r>
            <a:r>
              <a:rPr lang="en-US" sz="1000" dirty="0">
                <a:solidFill>
                  <a:schemeClr val="bg1"/>
                </a:solidFill>
              </a:rPr>
              <a:t> </a:t>
            </a:r>
            <a:r>
              <a:rPr lang="en-US" sz="1000" dirty="0">
                <a:solidFill>
                  <a:srgbClr val="0000FF"/>
                </a:solidFill>
              </a:rPr>
              <a:t>epithelium of the pars </a:t>
            </a:r>
            <a:r>
              <a:rPr lang="en-US" sz="1000" dirty="0" err="1">
                <a:solidFill>
                  <a:srgbClr val="0000FF"/>
                </a:solidFill>
              </a:rPr>
              <a:t>plicata</a:t>
            </a:r>
            <a:r>
              <a:rPr lang="en-US" sz="1000" dirty="0">
                <a:solidFill>
                  <a:srgbClr val="0000FF"/>
                </a:solidFill>
              </a:rPr>
              <a:t> portion of the ciliary body</a:t>
            </a:r>
          </a:p>
          <a:p>
            <a:pPr eaLnBrk="1" hangingPunct="1"/>
            <a:endParaRPr lang="en-US" sz="1000" dirty="0">
              <a:solidFill>
                <a:srgbClr val="0000FF"/>
              </a:solidFill>
            </a:endParaRPr>
          </a:p>
          <a:p>
            <a:pPr eaLnBrk="1" hangingPunct="1"/>
            <a:r>
              <a:rPr lang="en-US" sz="1000" i="1" dirty="0">
                <a:solidFill>
                  <a:srgbClr val="0000FF"/>
                </a:solidFill>
              </a:rPr>
              <a:t>What is implied by the fact that aqueous is made by the ‘</a:t>
            </a:r>
            <a:r>
              <a:rPr lang="en-US" sz="1000" dirty="0" err="1">
                <a:solidFill>
                  <a:srgbClr val="0000FF"/>
                </a:solidFill>
              </a:rPr>
              <a:t>nonpigmented</a:t>
            </a:r>
            <a:r>
              <a:rPr lang="en-US" sz="1000" dirty="0">
                <a:solidFill>
                  <a:srgbClr val="0000FF"/>
                </a:solidFill>
              </a:rPr>
              <a:t>’</a:t>
            </a:r>
            <a:r>
              <a:rPr lang="en-US" sz="1000" i="1" dirty="0">
                <a:solidFill>
                  <a:srgbClr val="0000FF"/>
                </a:solidFill>
              </a:rPr>
              <a:t> epithelium?</a:t>
            </a:r>
          </a:p>
          <a:p>
            <a:pPr eaLnBrk="1" hangingPunct="1"/>
            <a:r>
              <a:rPr lang="en-US" sz="1000" dirty="0">
                <a:solidFill>
                  <a:srgbClr val="0000FF"/>
                </a:solidFill>
              </a:rPr>
              <a:t>The presence of a </a:t>
            </a:r>
            <a:r>
              <a:rPr lang="en-US" sz="1000" b="1" dirty="0"/>
              <a:t>pigmented</a:t>
            </a:r>
            <a:r>
              <a:rPr lang="en-US" sz="1000" dirty="0">
                <a:solidFill>
                  <a:srgbClr val="0000FF"/>
                </a:solidFill>
              </a:rPr>
              <a:t> epithelium</a:t>
            </a:r>
          </a:p>
        </p:txBody>
      </p:sp>
    </p:spTree>
    <p:extLst>
      <p:ext uri="{BB962C8B-B14F-4D97-AF65-F5344CB8AC3E}">
        <p14:creationId xmlns:p14="http://schemas.microsoft.com/office/powerpoint/2010/main" val="4934501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ECF0F1B-0F2C-4A8F-A9A9-DAE7875390D3}"/>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974"/>
          <a:stretch/>
        </p:blipFill>
        <p:spPr>
          <a:xfrm>
            <a:off x="228600" y="1981200"/>
            <a:ext cx="4343400" cy="4400550"/>
          </a:xfrm>
          <a:prstGeom prst="rect">
            <a:avLst/>
          </a:prstGeom>
        </p:spPr>
      </p:pic>
      <p:sp>
        <p:nvSpPr>
          <p:cNvPr id="6" name="TextBox 5"/>
          <p:cNvSpPr txBox="1"/>
          <p:nvPr/>
        </p:nvSpPr>
        <p:spPr>
          <a:xfrm>
            <a:off x="5201986" y="1981200"/>
            <a:ext cx="3865814" cy="3093154"/>
          </a:xfrm>
          <a:prstGeom prst="rect">
            <a:avLst/>
          </a:prstGeom>
          <a:noFill/>
        </p:spPr>
        <p:txBody>
          <a:bodyPr wrap="square" rtlCol="0">
            <a:spAutoFit/>
          </a:bodyPr>
          <a:lstStyle/>
          <a:p>
            <a:r>
              <a:rPr lang="en-US" sz="1300" i="1" dirty="0">
                <a:solidFill>
                  <a:srgbClr val="0000FF"/>
                </a:solidFill>
              </a:rPr>
              <a:t>From what embryonic tissue do the two epithelia of the CB derive?</a:t>
            </a:r>
          </a:p>
          <a:p>
            <a:r>
              <a:rPr lang="en-US" sz="1300" b="1" dirty="0" err="1">
                <a:solidFill>
                  <a:srgbClr val="0000FF"/>
                </a:solidFill>
              </a:rPr>
              <a:t>Neuroectoderm</a:t>
            </a:r>
            <a:endParaRPr lang="en-US" sz="1300" b="1" dirty="0">
              <a:solidFill>
                <a:srgbClr val="0000FF"/>
              </a:solidFill>
            </a:endParaRPr>
          </a:p>
          <a:p>
            <a:endParaRPr lang="en-US" sz="1300" i="1" dirty="0">
              <a:solidFill>
                <a:srgbClr val="0000FF"/>
              </a:solidFill>
            </a:endParaRPr>
          </a:p>
          <a:p>
            <a:r>
              <a:rPr lang="en-US" sz="1300" i="1" dirty="0">
                <a:solidFill>
                  <a:srgbClr val="0000FF"/>
                </a:solidFill>
              </a:rPr>
              <a:t>What other portion of the eye derives from </a:t>
            </a:r>
            <a:r>
              <a:rPr lang="en-US" sz="1300" i="1" dirty="0" err="1">
                <a:solidFill>
                  <a:srgbClr val="0000FF"/>
                </a:solidFill>
              </a:rPr>
              <a:t>neuroectoderm</a:t>
            </a:r>
            <a:r>
              <a:rPr lang="en-US" sz="1300" i="1" dirty="0">
                <a:solidFill>
                  <a:srgbClr val="0000FF"/>
                </a:solidFill>
              </a:rPr>
              <a:t>?</a:t>
            </a:r>
          </a:p>
          <a:p>
            <a:r>
              <a:rPr lang="en-US" sz="1300" b="1" dirty="0">
                <a:solidFill>
                  <a:srgbClr val="0000FF"/>
                </a:solidFill>
              </a:rPr>
              <a:t>The retina (</a:t>
            </a:r>
            <a:r>
              <a:rPr lang="en-US" sz="1300" b="1" dirty="0" err="1">
                <a:solidFill>
                  <a:srgbClr val="0000FF"/>
                </a:solidFill>
              </a:rPr>
              <a:t>ie</a:t>
            </a:r>
            <a:r>
              <a:rPr lang="en-US" sz="1300" b="1" dirty="0">
                <a:solidFill>
                  <a:srgbClr val="0000FF"/>
                </a:solidFill>
              </a:rPr>
              <a:t>, the neurosensory retina + RPE)</a:t>
            </a:r>
          </a:p>
          <a:p>
            <a:endParaRPr lang="en-US" sz="1300" dirty="0">
              <a:solidFill>
                <a:srgbClr val="0000FF"/>
              </a:solidFill>
            </a:endParaRPr>
          </a:p>
          <a:p>
            <a:r>
              <a:rPr lang="en-US" sz="1300" i="1" dirty="0">
                <a:solidFill>
                  <a:srgbClr val="0000FF"/>
                </a:solidFill>
              </a:rPr>
              <a:t>How are the neurosensory retinal and RPE cells oriented with respect to one another?</a:t>
            </a:r>
          </a:p>
          <a:p>
            <a:r>
              <a:rPr lang="en-US" sz="1300" b="1" dirty="0">
                <a:solidFill>
                  <a:srgbClr val="0000FF"/>
                </a:solidFill>
              </a:rPr>
              <a:t>Apex-to-apex</a:t>
            </a:r>
          </a:p>
          <a:p>
            <a:endParaRPr lang="en-US" sz="1300" dirty="0">
              <a:solidFill>
                <a:srgbClr val="0000FF"/>
              </a:solidFill>
            </a:endParaRPr>
          </a:p>
          <a:p>
            <a:r>
              <a:rPr lang="en-US" sz="1300" i="1" dirty="0">
                <a:solidFill>
                  <a:srgbClr val="0000FF"/>
                </a:solidFill>
              </a:rPr>
              <a:t>How are the two epithelial layers of the CB oriented with respect to one another?</a:t>
            </a:r>
          </a:p>
          <a:p>
            <a:r>
              <a:rPr lang="en-US" sz="1300" b="1" dirty="0">
                <a:solidFill>
                  <a:srgbClr val="0000FF"/>
                </a:solidFill>
              </a:rPr>
              <a:t>The same way--apex-to-apex</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20000"/>
          <a:stretch/>
        </p:blipFill>
        <p:spPr>
          <a:xfrm>
            <a:off x="5486400" y="76200"/>
            <a:ext cx="3581400" cy="1600200"/>
          </a:xfrm>
          <a:prstGeom prst="rect">
            <a:avLst/>
          </a:prstGeom>
        </p:spPr>
      </p:pic>
      <p:sp>
        <p:nvSpPr>
          <p:cNvPr id="10" name="Rectangle 9">
            <a:extLst>
              <a:ext uri="{FF2B5EF4-FFF2-40B4-BE49-F238E27FC236}">
                <a16:creationId xmlns:a16="http://schemas.microsoft.com/office/drawing/2014/main" id="{E41B5D5F-15E8-4199-B946-664533E5BA93}"/>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A</a:t>
            </a:r>
          </a:p>
        </p:txBody>
      </p:sp>
      <p:sp>
        <p:nvSpPr>
          <p:cNvPr id="11" name="TextBox 1">
            <a:extLst>
              <a:ext uri="{FF2B5EF4-FFF2-40B4-BE49-F238E27FC236}">
                <a16:creationId xmlns:a16="http://schemas.microsoft.com/office/drawing/2014/main" id="{72387E3A-D805-407B-9D66-6E0A96CF6084}"/>
              </a:ext>
            </a:extLst>
          </p:cNvPr>
          <p:cNvSpPr txBox="1">
            <a:spLocks noChangeArrowheads="1"/>
          </p:cNvSpPr>
          <p:nvPr/>
        </p:nvSpPr>
        <p:spPr bwMode="auto">
          <a:xfrm>
            <a:off x="228600" y="814626"/>
            <a:ext cx="4894289" cy="861774"/>
          </a:xfrm>
          <a:prstGeom prst="rect">
            <a:avLst/>
          </a:prstGeom>
          <a:solidFill>
            <a:srgbClr val="FFC000"/>
          </a:solid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i="1" dirty="0">
                <a:solidFill>
                  <a:srgbClr val="0000FF"/>
                </a:solidFill>
              </a:rPr>
              <a:t>Speaking of aqueous formation…What specific tissue makes aqueous?</a:t>
            </a:r>
          </a:p>
          <a:p>
            <a:pPr eaLnBrk="1" hangingPunct="1"/>
            <a:r>
              <a:rPr lang="en-US" sz="1000" dirty="0">
                <a:solidFill>
                  <a:srgbClr val="0000FF"/>
                </a:solidFill>
              </a:rPr>
              <a:t>The </a:t>
            </a:r>
            <a:r>
              <a:rPr lang="en-US" sz="1000" b="1" dirty="0" err="1">
                <a:solidFill>
                  <a:schemeClr val="bg1"/>
                </a:solidFill>
              </a:rPr>
              <a:t>nonpigmented</a:t>
            </a:r>
            <a:r>
              <a:rPr lang="en-US" sz="1000" dirty="0">
                <a:solidFill>
                  <a:schemeClr val="bg1"/>
                </a:solidFill>
              </a:rPr>
              <a:t> </a:t>
            </a:r>
            <a:r>
              <a:rPr lang="en-US" sz="1000" dirty="0">
                <a:solidFill>
                  <a:srgbClr val="0000FF"/>
                </a:solidFill>
              </a:rPr>
              <a:t>epithelium of the pars </a:t>
            </a:r>
            <a:r>
              <a:rPr lang="en-US" sz="1000" dirty="0" err="1">
                <a:solidFill>
                  <a:srgbClr val="0000FF"/>
                </a:solidFill>
              </a:rPr>
              <a:t>plicata</a:t>
            </a:r>
            <a:r>
              <a:rPr lang="en-US" sz="1000" dirty="0">
                <a:solidFill>
                  <a:srgbClr val="0000FF"/>
                </a:solidFill>
              </a:rPr>
              <a:t> portion of the ciliary body</a:t>
            </a:r>
          </a:p>
          <a:p>
            <a:pPr eaLnBrk="1" hangingPunct="1"/>
            <a:endParaRPr lang="en-US" sz="1000" dirty="0">
              <a:solidFill>
                <a:srgbClr val="0000FF"/>
              </a:solidFill>
            </a:endParaRPr>
          </a:p>
          <a:p>
            <a:pPr eaLnBrk="1" hangingPunct="1"/>
            <a:r>
              <a:rPr lang="en-US" sz="1000" i="1" dirty="0">
                <a:solidFill>
                  <a:srgbClr val="0000FF"/>
                </a:solidFill>
              </a:rPr>
              <a:t>What is implied by the fact that aqueous is made by the ‘</a:t>
            </a:r>
            <a:r>
              <a:rPr lang="en-US" sz="1000" dirty="0" err="1">
                <a:solidFill>
                  <a:srgbClr val="0000FF"/>
                </a:solidFill>
              </a:rPr>
              <a:t>nonpigmented</a:t>
            </a:r>
            <a:r>
              <a:rPr lang="en-US" sz="1000" dirty="0">
                <a:solidFill>
                  <a:srgbClr val="0000FF"/>
                </a:solidFill>
              </a:rPr>
              <a:t>’</a:t>
            </a:r>
            <a:r>
              <a:rPr lang="en-US" sz="1000" i="1" dirty="0">
                <a:solidFill>
                  <a:srgbClr val="0000FF"/>
                </a:solidFill>
              </a:rPr>
              <a:t> epithelium?</a:t>
            </a:r>
          </a:p>
          <a:p>
            <a:pPr eaLnBrk="1" hangingPunct="1"/>
            <a:r>
              <a:rPr lang="en-US" sz="1000" dirty="0">
                <a:solidFill>
                  <a:srgbClr val="0000FF"/>
                </a:solidFill>
              </a:rPr>
              <a:t>The presence of a </a:t>
            </a:r>
            <a:r>
              <a:rPr lang="en-US" sz="1000" b="1" dirty="0"/>
              <a:t>pigmented</a:t>
            </a:r>
            <a:r>
              <a:rPr lang="en-US" sz="1000" dirty="0">
                <a:solidFill>
                  <a:srgbClr val="0000FF"/>
                </a:solidFill>
              </a:rPr>
              <a:t> epithelium</a:t>
            </a:r>
          </a:p>
        </p:txBody>
      </p:sp>
    </p:spTree>
    <p:extLst>
      <p:ext uri="{BB962C8B-B14F-4D97-AF65-F5344CB8AC3E}">
        <p14:creationId xmlns:p14="http://schemas.microsoft.com/office/powerpoint/2010/main" val="21426944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10C93C2-D2C5-4979-8B87-460888ED716A}"/>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974"/>
          <a:stretch/>
        </p:blipFill>
        <p:spPr>
          <a:xfrm>
            <a:off x="228600" y="1981200"/>
            <a:ext cx="4343400" cy="4400550"/>
          </a:xfrm>
          <a:prstGeom prst="rect">
            <a:avLst/>
          </a:prstGeom>
        </p:spPr>
      </p:pic>
      <p:sp>
        <p:nvSpPr>
          <p:cNvPr id="6" name="TextBox 5"/>
          <p:cNvSpPr txBox="1"/>
          <p:nvPr/>
        </p:nvSpPr>
        <p:spPr>
          <a:xfrm>
            <a:off x="5201986" y="1981200"/>
            <a:ext cx="3865814" cy="3693319"/>
          </a:xfrm>
          <a:prstGeom prst="rect">
            <a:avLst/>
          </a:prstGeom>
          <a:noFill/>
        </p:spPr>
        <p:txBody>
          <a:bodyPr wrap="square" rtlCol="0">
            <a:spAutoFit/>
          </a:bodyPr>
          <a:lstStyle/>
          <a:p>
            <a:r>
              <a:rPr lang="en-US" sz="1300" i="1" dirty="0">
                <a:solidFill>
                  <a:srgbClr val="0000FF"/>
                </a:solidFill>
              </a:rPr>
              <a:t>From what embryonic tissue do the two epithelia of the CB derive?</a:t>
            </a:r>
          </a:p>
          <a:p>
            <a:r>
              <a:rPr lang="en-US" sz="1300" b="1" dirty="0" err="1">
                <a:solidFill>
                  <a:srgbClr val="0000FF"/>
                </a:solidFill>
              </a:rPr>
              <a:t>Neuroectoderm</a:t>
            </a:r>
            <a:endParaRPr lang="en-US" sz="1300" b="1" dirty="0">
              <a:solidFill>
                <a:srgbClr val="0000FF"/>
              </a:solidFill>
            </a:endParaRPr>
          </a:p>
          <a:p>
            <a:endParaRPr lang="en-US" sz="1300" i="1" dirty="0">
              <a:solidFill>
                <a:srgbClr val="0000FF"/>
              </a:solidFill>
            </a:endParaRPr>
          </a:p>
          <a:p>
            <a:r>
              <a:rPr lang="en-US" sz="1300" i="1" dirty="0">
                <a:solidFill>
                  <a:srgbClr val="0000FF"/>
                </a:solidFill>
              </a:rPr>
              <a:t>What other portion of the eye derives from </a:t>
            </a:r>
            <a:r>
              <a:rPr lang="en-US" sz="1300" i="1" dirty="0" err="1">
                <a:solidFill>
                  <a:srgbClr val="0000FF"/>
                </a:solidFill>
              </a:rPr>
              <a:t>neuroectoderm</a:t>
            </a:r>
            <a:r>
              <a:rPr lang="en-US" sz="1300" i="1" dirty="0">
                <a:solidFill>
                  <a:srgbClr val="0000FF"/>
                </a:solidFill>
              </a:rPr>
              <a:t>?</a:t>
            </a:r>
          </a:p>
          <a:p>
            <a:r>
              <a:rPr lang="en-US" sz="1300" b="1" dirty="0">
                <a:solidFill>
                  <a:srgbClr val="0000FF"/>
                </a:solidFill>
              </a:rPr>
              <a:t>The retina (</a:t>
            </a:r>
            <a:r>
              <a:rPr lang="en-US" sz="1300" b="1" dirty="0" err="1">
                <a:solidFill>
                  <a:srgbClr val="0000FF"/>
                </a:solidFill>
              </a:rPr>
              <a:t>ie</a:t>
            </a:r>
            <a:r>
              <a:rPr lang="en-US" sz="1300" b="1" dirty="0">
                <a:solidFill>
                  <a:srgbClr val="0000FF"/>
                </a:solidFill>
              </a:rPr>
              <a:t>, the neurosensory retina + RPE)</a:t>
            </a:r>
          </a:p>
          <a:p>
            <a:endParaRPr lang="en-US" sz="1300" dirty="0">
              <a:solidFill>
                <a:srgbClr val="0000FF"/>
              </a:solidFill>
            </a:endParaRPr>
          </a:p>
          <a:p>
            <a:r>
              <a:rPr lang="en-US" sz="1300" i="1" dirty="0">
                <a:solidFill>
                  <a:srgbClr val="0000FF"/>
                </a:solidFill>
              </a:rPr>
              <a:t>How are the neurosensory retinal and RPE cells oriented with respect to one another?</a:t>
            </a:r>
          </a:p>
          <a:p>
            <a:r>
              <a:rPr lang="en-US" sz="1300" b="1" dirty="0">
                <a:solidFill>
                  <a:srgbClr val="0000FF"/>
                </a:solidFill>
              </a:rPr>
              <a:t>Apex-to-apex</a:t>
            </a:r>
          </a:p>
          <a:p>
            <a:endParaRPr lang="en-US" sz="1300" dirty="0">
              <a:solidFill>
                <a:srgbClr val="0000FF"/>
              </a:solidFill>
            </a:endParaRPr>
          </a:p>
          <a:p>
            <a:r>
              <a:rPr lang="en-US" sz="1300" i="1" dirty="0">
                <a:solidFill>
                  <a:srgbClr val="0000FF"/>
                </a:solidFill>
              </a:rPr>
              <a:t>How are the two epithelial layers of the CB oriented with respect to one another?</a:t>
            </a:r>
          </a:p>
          <a:p>
            <a:r>
              <a:rPr lang="en-US" sz="1300" b="1" dirty="0">
                <a:solidFill>
                  <a:srgbClr val="0000FF"/>
                </a:solidFill>
              </a:rPr>
              <a:t>The same way--apex-to-apex</a:t>
            </a:r>
          </a:p>
          <a:p>
            <a:endParaRPr lang="en-US" sz="1300" dirty="0">
              <a:solidFill>
                <a:srgbClr val="0000FF"/>
              </a:solidFill>
            </a:endParaRPr>
          </a:p>
          <a:p>
            <a:r>
              <a:rPr lang="en-US" sz="1300" i="1" dirty="0">
                <a:solidFill>
                  <a:srgbClr val="0000FF"/>
                </a:solidFill>
              </a:rPr>
              <a:t>Which CB epithelial layer is pigmented--the inner, or the outer?</a:t>
            </a:r>
            <a:endParaRPr lang="en-US" sz="1300" b="1" dirty="0">
              <a:solidFill>
                <a:srgbClr val="0000FF"/>
              </a:solidFil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20000"/>
          <a:stretch/>
        </p:blipFill>
        <p:spPr>
          <a:xfrm>
            <a:off x="5486400" y="76200"/>
            <a:ext cx="3581400" cy="1600200"/>
          </a:xfrm>
          <a:prstGeom prst="rect">
            <a:avLst/>
          </a:prstGeom>
        </p:spPr>
      </p:pic>
      <p:sp>
        <p:nvSpPr>
          <p:cNvPr id="10" name="Rectangle 9">
            <a:extLst>
              <a:ext uri="{FF2B5EF4-FFF2-40B4-BE49-F238E27FC236}">
                <a16:creationId xmlns:a16="http://schemas.microsoft.com/office/drawing/2014/main" id="{CC96C18B-90A5-4096-878C-F933E89C8BDE}"/>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Q</a:t>
            </a:r>
          </a:p>
        </p:txBody>
      </p:sp>
      <p:sp>
        <p:nvSpPr>
          <p:cNvPr id="11" name="TextBox 1">
            <a:extLst>
              <a:ext uri="{FF2B5EF4-FFF2-40B4-BE49-F238E27FC236}">
                <a16:creationId xmlns:a16="http://schemas.microsoft.com/office/drawing/2014/main" id="{B09A569B-0F29-43B7-8DDF-CCC044342A31}"/>
              </a:ext>
            </a:extLst>
          </p:cNvPr>
          <p:cNvSpPr txBox="1">
            <a:spLocks noChangeArrowheads="1"/>
          </p:cNvSpPr>
          <p:nvPr/>
        </p:nvSpPr>
        <p:spPr bwMode="auto">
          <a:xfrm>
            <a:off x="228600" y="814626"/>
            <a:ext cx="4894289" cy="861774"/>
          </a:xfrm>
          <a:prstGeom prst="rect">
            <a:avLst/>
          </a:prstGeom>
          <a:solidFill>
            <a:srgbClr val="FFC000"/>
          </a:solid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i="1" dirty="0">
                <a:solidFill>
                  <a:srgbClr val="0000FF"/>
                </a:solidFill>
              </a:rPr>
              <a:t>Speaking of aqueous formation…What specific tissue makes aqueous?</a:t>
            </a:r>
          </a:p>
          <a:p>
            <a:pPr eaLnBrk="1" hangingPunct="1"/>
            <a:r>
              <a:rPr lang="en-US" sz="1000" dirty="0">
                <a:solidFill>
                  <a:srgbClr val="0000FF"/>
                </a:solidFill>
              </a:rPr>
              <a:t>The </a:t>
            </a:r>
            <a:r>
              <a:rPr lang="en-US" sz="1000" b="1" dirty="0" err="1">
                <a:solidFill>
                  <a:schemeClr val="bg1"/>
                </a:solidFill>
              </a:rPr>
              <a:t>nonpigmented</a:t>
            </a:r>
            <a:r>
              <a:rPr lang="en-US" sz="1000" dirty="0">
                <a:solidFill>
                  <a:schemeClr val="bg1"/>
                </a:solidFill>
              </a:rPr>
              <a:t> </a:t>
            </a:r>
            <a:r>
              <a:rPr lang="en-US" sz="1000" dirty="0">
                <a:solidFill>
                  <a:srgbClr val="0000FF"/>
                </a:solidFill>
              </a:rPr>
              <a:t>epithelium of the pars </a:t>
            </a:r>
            <a:r>
              <a:rPr lang="en-US" sz="1000" dirty="0" err="1">
                <a:solidFill>
                  <a:srgbClr val="0000FF"/>
                </a:solidFill>
              </a:rPr>
              <a:t>plicata</a:t>
            </a:r>
            <a:r>
              <a:rPr lang="en-US" sz="1000" dirty="0">
                <a:solidFill>
                  <a:srgbClr val="0000FF"/>
                </a:solidFill>
              </a:rPr>
              <a:t> portion of the ciliary body</a:t>
            </a:r>
          </a:p>
          <a:p>
            <a:pPr eaLnBrk="1" hangingPunct="1"/>
            <a:endParaRPr lang="en-US" sz="1000" dirty="0">
              <a:solidFill>
                <a:srgbClr val="0000FF"/>
              </a:solidFill>
            </a:endParaRPr>
          </a:p>
          <a:p>
            <a:pPr eaLnBrk="1" hangingPunct="1"/>
            <a:r>
              <a:rPr lang="en-US" sz="1000" i="1" dirty="0">
                <a:solidFill>
                  <a:srgbClr val="0000FF"/>
                </a:solidFill>
              </a:rPr>
              <a:t>What is implied by the fact that aqueous is made by the ‘</a:t>
            </a:r>
            <a:r>
              <a:rPr lang="en-US" sz="1000" dirty="0" err="1">
                <a:solidFill>
                  <a:srgbClr val="0000FF"/>
                </a:solidFill>
              </a:rPr>
              <a:t>nonpigmented</a:t>
            </a:r>
            <a:r>
              <a:rPr lang="en-US" sz="1000" dirty="0">
                <a:solidFill>
                  <a:srgbClr val="0000FF"/>
                </a:solidFill>
              </a:rPr>
              <a:t>’</a:t>
            </a:r>
            <a:r>
              <a:rPr lang="en-US" sz="1000" i="1" dirty="0">
                <a:solidFill>
                  <a:srgbClr val="0000FF"/>
                </a:solidFill>
              </a:rPr>
              <a:t> epithelium?</a:t>
            </a:r>
          </a:p>
          <a:p>
            <a:pPr eaLnBrk="1" hangingPunct="1"/>
            <a:r>
              <a:rPr lang="en-US" sz="1000" dirty="0">
                <a:solidFill>
                  <a:srgbClr val="0000FF"/>
                </a:solidFill>
              </a:rPr>
              <a:t>The presence of a </a:t>
            </a:r>
            <a:r>
              <a:rPr lang="en-US" sz="1000" b="1" dirty="0"/>
              <a:t>pigmented</a:t>
            </a:r>
            <a:r>
              <a:rPr lang="en-US" sz="1000" dirty="0">
                <a:solidFill>
                  <a:srgbClr val="0000FF"/>
                </a:solidFill>
              </a:rPr>
              <a:t> epithelium</a:t>
            </a:r>
          </a:p>
        </p:txBody>
      </p:sp>
    </p:spTree>
    <p:extLst>
      <p:ext uri="{BB962C8B-B14F-4D97-AF65-F5344CB8AC3E}">
        <p14:creationId xmlns:p14="http://schemas.microsoft.com/office/powerpoint/2010/main" val="33408511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E8E8F2F-E7BA-4C13-9E7F-942D1E618C0C}"/>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974"/>
          <a:stretch/>
        </p:blipFill>
        <p:spPr>
          <a:xfrm>
            <a:off x="228600" y="1981200"/>
            <a:ext cx="4343400" cy="4400550"/>
          </a:xfrm>
          <a:prstGeom prst="rect">
            <a:avLst/>
          </a:prstGeom>
        </p:spPr>
      </p:pic>
      <p:sp>
        <p:nvSpPr>
          <p:cNvPr id="6" name="TextBox 5"/>
          <p:cNvSpPr txBox="1"/>
          <p:nvPr/>
        </p:nvSpPr>
        <p:spPr>
          <a:xfrm>
            <a:off x="5201986" y="1981200"/>
            <a:ext cx="3865814" cy="3893374"/>
          </a:xfrm>
          <a:prstGeom prst="rect">
            <a:avLst/>
          </a:prstGeom>
          <a:noFill/>
        </p:spPr>
        <p:txBody>
          <a:bodyPr wrap="square" rtlCol="0">
            <a:spAutoFit/>
          </a:bodyPr>
          <a:lstStyle/>
          <a:p>
            <a:r>
              <a:rPr lang="en-US" sz="1300" i="1" dirty="0">
                <a:solidFill>
                  <a:srgbClr val="0000FF"/>
                </a:solidFill>
              </a:rPr>
              <a:t>From what embryonic tissue do the two epithelia of the CB derive?</a:t>
            </a:r>
          </a:p>
          <a:p>
            <a:r>
              <a:rPr lang="en-US" sz="1300" b="1" dirty="0" err="1">
                <a:solidFill>
                  <a:srgbClr val="0000FF"/>
                </a:solidFill>
              </a:rPr>
              <a:t>Neuroectoderm</a:t>
            </a:r>
            <a:endParaRPr lang="en-US" sz="1300" b="1" dirty="0">
              <a:solidFill>
                <a:srgbClr val="0000FF"/>
              </a:solidFill>
            </a:endParaRPr>
          </a:p>
          <a:p>
            <a:endParaRPr lang="en-US" sz="1300" i="1" dirty="0">
              <a:solidFill>
                <a:srgbClr val="0000FF"/>
              </a:solidFill>
            </a:endParaRPr>
          </a:p>
          <a:p>
            <a:r>
              <a:rPr lang="en-US" sz="1300" i="1" dirty="0">
                <a:solidFill>
                  <a:srgbClr val="0000FF"/>
                </a:solidFill>
              </a:rPr>
              <a:t>What other portion of the eye derives from </a:t>
            </a:r>
            <a:r>
              <a:rPr lang="en-US" sz="1300" i="1" dirty="0" err="1">
                <a:solidFill>
                  <a:srgbClr val="0000FF"/>
                </a:solidFill>
              </a:rPr>
              <a:t>neuroectoderm</a:t>
            </a:r>
            <a:r>
              <a:rPr lang="en-US" sz="1300" i="1" dirty="0">
                <a:solidFill>
                  <a:srgbClr val="0000FF"/>
                </a:solidFill>
              </a:rPr>
              <a:t>?</a:t>
            </a:r>
          </a:p>
          <a:p>
            <a:r>
              <a:rPr lang="en-US" sz="1300" b="1" dirty="0">
                <a:solidFill>
                  <a:srgbClr val="0000FF"/>
                </a:solidFill>
              </a:rPr>
              <a:t>The retina (</a:t>
            </a:r>
            <a:r>
              <a:rPr lang="en-US" sz="1300" b="1" dirty="0" err="1">
                <a:solidFill>
                  <a:srgbClr val="0000FF"/>
                </a:solidFill>
              </a:rPr>
              <a:t>ie</a:t>
            </a:r>
            <a:r>
              <a:rPr lang="en-US" sz="1300" b="1" dirty="0">
                <a:solidFill>
                  <a:srgbClr val="0000FF"/>
                </a:solidFill>
              </a:rPr>
              <a:t>, the neurosensory retina + RPE)</a:t>
            </a:r>
          </a:p>
          <a:p>
            <a:endParaRPr lang="en-US" sz="1300" dirty="0">
              <a:solidFill>
                <a:srgbClr val="0000FF"/>
              </a:solidFill>
            </a:endParaRPr>
          </a:p>
          <a:p>
            <a:r>
              <a:rPr lang="en-US" sz="1300" i="1" dirty="0">
                <a:solidFill>
                  <a:srgbClr val="0000FF"/>
                </a:solidFill>
              </a:rPr>
              <a:t>How are the neurosensory retinal and RPE cells oriented with respect to one another?</a:t>
            </a:r>
          </a:p>
          <a:p>
            <a:r>
              <a:rPr lang="en-US" sz="1300" b="1" dirty="0">
                <a:solidFill>
                  <a:srgbClr val="0000FF"/>
                </a:solidFill>
              </a:rPr>
              <a:t>Apex-to-apex</a:t>
            </a:r>
          </a:p>
          <a:p>
            <a:endParaRPr lang="en-US" sz="1300" dirty="0">
              <a:solidFill>
                <a:srgbClr val="0000FF"/>
              </a:solidFill>
            </a:endParaRPr>
          </a:p>
          <a:p>
            <a:r>
              <a:rPr lang="en-US" sz="1300" i="1" dirty="0">
                <a:solidFill>
                  <a:srgbClr val="0000FF"/>
                </a:solidFill>
              </a:rPr>
              <a:t>How are the two epithelial layers of the CB oriented with respect to one another?</a:t>
            </a:r>
          </a:p>
          <a:p>
            <a:r>
              <a:rPr lang="en-US" sz="1300" b="1" dirty="0">
                <a:solidFill>
                  <a:srgbClr val="0000FF"/>
                </a:solidFill>
              </a:rPr>
              <a:t>The same way--apex-to-apex</a:t>
            </a:r>
          </a:p>
          <a:p>
            <a:endParaRPr lang="en-US" sz="1300" dirty="0">
              <a:solidFill>
                <a:srgbClr val="0000FF"/>
              </a:solidFill>
            </a:endParaRPr>
          </a:p>
          <a:p>
            <a:r>
              <a:rPr lang="en-US" sz="1300" i="1" dirty="0">
                <a:solidFill>
                  <a:srgbClr val="0000FF"/>
                </a:solidFill>
              </a:rPr>
              <a:t>Which CB epithelial layer is pigmented--the inner, or the outer?</a:t>
            </a:r>
          </a:p>
          <a:p>
            <a:r>
              <a:rPr lang="en-US" sz="1300" b="1" dirty="0">
                <a:solidFill>
                  <a:srgbClr val="0000FF"/>
                </a:solidFill>
              </a:rPr>
              <a:t>The outer</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20000"/>
          <a:stretch/>
        </p:blipFill>
        <p:spPr>
          <a:xfrm>
            <a:off x="5486400" y="76200"/>
            <a:ext cx="3581400" cy="1600200"/>
          </a:xfrm>
          <a:prstGeom prst="rect">
            <a:avLst/>
          </a:prstGeom>
        </p:spPr>
      </p:pic>
      <p:sp>
        <p:nvSpPr>
          <p:cNvPr id="10" name="Rectangle 9">
            <a:extLst>
              <a:ext uri="{FF2B5EF4-FFF2-40B4-BE49-F238E27FC236}">
                <a16:creationId xmlns:a16="http://schemas.microsoft.com/office/drawing/2014/main" id="{B60455A3-4F6E-4BD5-9B42-6263288EB12F}"/>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A</a:t>
            </a:r>
          </a:p>
        </p:txBody>
      </p:sp>
      <p:sp>
        <p:nvSpPr>
          <p:cNvPr id="11" name="TextBox 1">
            <a:extLst>
              <a:ext uri="{FF2B5EF4-FFF2-40B4-BE49-F238E27FC236}">
                <a16:creationId xmlns:a16="http://schemas.microsoft.com/office/drawing/2014/main" id="{CB1AB781-02FA-461C-9E7E-66F3B1503BF1}"/>
              </a:ext>
            </a:extLst>
          </p:cNvPr>
          <p:cNvSpPr txBox="1">
            <a:spLocks noChangeArrowheads="1"/>
          </p:cNvSpPr>
          <p:nvPr/>
        </p:nvSpPr>
        <p:spPr bwMode="auto">
          <a:xfrm>
            <a:off x="228600" y="814626"/>
            <a:ext cx="4894289" cy="861774"/>
          </a:xfrm>
          <a:prstGeom prst="rect">
            <a:avLst/>
          </a:prstGeom>
          <a:solidFill>
            <a:srgbClr val="FFC000"/>
          </a:solid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i="1" dirty="0">
                <a:solidFill>
                  <a:srgbClr val="0000FF"/>
                </a:solidFill>
              </a:rPr>
              <a:t>Speaking of aqueous formation…What specific tissue makes aqueous?</a:t>
            </a:r>
          </a:p>
          <a:p>
            <a:pPr eaLnBrk="1" hangingPunct="1"/>
            <a:r>
              <a:rPr lang="en-US" sz="1000" dirty="0">
                <a:solidFill>
                  <a:srgbClr val="0000FF"/>
                </a:solidFill>
              </a:rPr>
              <a:t>The </a:t>
            </a:r>
            <a:r>
              <a:rPr lang="en-US" sz="1000" b="1" dirty="0" err="1">
                <a:solidFill>
                  <a:schemeClr val="bg1"/>
                </a:solidFill>
              </a:rPr>
              <a:t>nonpigmented</a:t>
            </a:r>
            <a:r>
              <a:rPr lang="en-US" sz="1000" dirty="0">
                <a:solidFill>
                  <a:schemeClr val="bg1"/>
                </a:solidFill>
              </a:rPr>
              <a:t> </a:t>
            </a:r>
            <a:r>
              <a:rPr lang="en-US" sz="1000" dirty="0">
                <a:solidFill>
                  <a:srgbClr val="0000FF"/>
                </a:solidFill>
              </a:rPr>
              <a:t>epithelium of the pars </a:t>
            </a:r>
            <a:r>
              <a:rPr lang="en-US" sz="1000" dirty="0" err="1">
                <a:solidFill>
                  <a:srgbClr val="0000FF"/>
                </a:solidFill>
              </a:rPr>
              <a:t>plicata</a:t>
            </a:r>
            <a:r>
              <a:rPr lang="en-US" sz="1000" dirty="0">
                <a:solidFill>
                  <a:srgbClr val="0000FF"/>
                </a:solidFill>
              </a:rPr>
              <a:t> portion of the ciliary body</a:t>
            </a:r>
          </a:p>
          <a:p>
            <a:pPr eaLnBrk="1" hangingPunct="1"/>
            <a:endParaRPr lang="en-US" sz="1000" dirty="0">
              <a:solidFill>
                <a:srgbClr val="0000FF"/>
              </a:solidFill>
            </a:endParaRPr>
          </a:p>
          <a:p>
            <a:pPr eaLnBrk="1" hangingPunct="1"/>
            <a:r>
              <a:rPr lang="en-US" sz="1000" i="1" dirty="0">
                <a:solidFill>
                  <a:srgbClr val="0000FF"/>
                </a:solidFill>
              </a:rPr>
              <a:t>What is implied by the fact that aqueous is made by the ‘</a:t>
            </a:r>
            <a:r>
              <a:rPr lang="en-US" sz="1000" dirty="0" err="1">
                <a:solidFill>
                  <a:srgbClr val="0000FF"/>
                </a:solidFill>
              </a:rPr>
              <a:t>nonpigmented</a:t>
            </a:r>
            <a:r>
              <a:rPr lang="en-US" sz="1000" dirty="0">
                <a:solidFill>
                  <a:srgbClr val="0000FF"/>
                </a:solidFill>
              </a:rPr>
              <a:t>’</a:t>
            </a:r>
            <a:r>
              <a:rPr lang="en-US" sz="1000" i="1" dirty="0">
                <a:solidFill>
                  <a:srgbClr val="0000FF"/>
                </a:solidFill>
              </a:rPr>
              <a:t> epithelium?</a:t>
            </a:r>
          </a:p>
          <a:p>
            <a:pPr eaLnBrk="1" hangingPunct="1"/>
            <a:r>
              <a:rPr lang="en-US" sz="1000" dirty="0">
                <a:solidFill>
                  <a:srgbClr val="0000FF"/>
                </a:solidFill>
              </a:rPr>
              <a:t>The presence of a </a:t>
            </a:r>
            <a:r>
              <a:rPr lang="en-US" sz="1000" b="1" dirty="0"/>
              <a:t>pigmented</a:t>
            </a:r>
            <a:r>
              <a:rPr lang="en-US" sz="1000" dirty="0">
                <a:solidFill>
                  <a:srgbClr val="0000FF"/>
                </a:solidFill>
              </a:rPr>
              <a:t> epithelium</a:t>
            </a:r>
          </a:p>
        </p:txBody>
      </p:sp>
    </p:spTree>
    <p:extLst>
      <p:ext uri="{BB962C8B-B14F-4D97-AF65-F5344CB8AC3E}">
        <p14:creationId xmlns:p14="http://schemas.microsoft.com/office/powerpoint/2010/main" val="22127331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61E4AD1-0316-4151-B512-703FBAA5EE75}"/>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974"/>
          <a:stretch/>
        </p:blipFill>
        <p:spPr>
          <a:xfrm>
            <a:off x="228600" y="1981200"/>
            <a:ext cx="4343400" cy="4400550"/>
          </a:xfrm>
          <a:prstGeom prst="rect">
            <a:avLst/>
          </a:prstGeom>
        </p:spPr>
      </p:pic>
      <p:sp>
        <p:nvSpPr>
          <p:cNvPr id="6" name="TextBox 5"/>
          <p:cNvSpPr txBox="1"/>
          <p:nvPr/>
        </p:nvSpPr>
        <p:spPr>
          <a:xfrm>
            <a:off x="5201986" y="1981200"/>
            <a:ext cx="3865814" cy="4493538"/>
          </a:xfrm>
          <a:prstGeom prst="rect">
            <a:avLst/>
          </a:prstGeom>
          <a:noFill/>
        </p:spPr>
        <p:txBody>
          <a:bodyPr wrap="square" rtlCol="0">
            <a:spAutoFit/>
          </a:bodyPr>
          <a:lstStyle/>
          <a:p>
            <a:r>
              <a:rPr lang="en-US" sz="1300" i="1" dirty="0">
                <a:solidFill>
                  <a:srgbClr val="0000FF"/>
                </a:solidFill>
              </a:rPr>
              <a:t>From what embryonic tissue do the two epithelia of the CB derive?</a:t>
            </a:r>
          </a:p>
          <a:p>
            <a:r>
              <a:rPr lang="en-US" sz="1300" b="1" dirty="0" err="1">
                <a:solidFill>
                  <a:srgbClr val="0000FF"/>
                </a:solidFill>
              </a:rPr>
              <a:t>Neuroectoderm</a:t>
            </a:r>
            <a:endParaRPr lang="en-US" sz="1300" b="1" dirty="0">
              <a:solidFill>
                <a:srgbClr val="0000FF"/>
              </a:solidFill>
            </a:endParaRPr>
          </a:p>
          <a:p>
            <a:endParaRPr lang="en-US" sz="1300" i="1" dirty="0">
              <a:solidFill>
                <a:srgbClr val="0000FF"/>
              </a:solidFill>
            </a:endParaRPr>
          </a:p>
          <a:p>
            <a:r>
              <a:rPr lang="en-US" sz="1300" i="1" dirty="0">
                <a:solidFill>
                  <a:srgbClr val="0000FF"/>
                </a:solidFill>
              </a:rPr>
              <a:t>What other portion of the eye derives from </a:t>
            </a:r>
            <a:r>
              <a:rPr lang="en-US" sz="1300" i="1" dirty="0" err="1">
                <a:solidFill>
                  <a:srgbClr val="0000FF"/>
                </a:solidFill>
              </a:rPr>
              <a:t>neuroectoderm</a:t>
            </a:r>
            <a:r>
              <a:rPr lang="en-US" sz="1300" i="1" dirty="0">
                <a:solidFill>
                  <a:srgbClr val="0000FF"/>
                </a:solidFill>
              </a:rPr>
              <a:t>?</a:t>
            </a:r>
          </a:p>
          <a:p>
            <a:r>
              <a:rPr lang="en-US" sz="1300" b="1" dirty="0">
                <a:solidFill>
                  <a:srgbClr val="0000FF"/>
                </a:solidFill>
              </a:rPr>
              <a:t>The retina (</a:t>
            </a:r>
            <a:r>
              <a:rPr lang="en-US" sz="1300" b="1" dirty="0" err="1">
                <a:solidFill>
                  <a:srgbClr val="0000FF"/>
                </a:solidFill>
              </a:rPr>
              <a:t>ie</a:t>
            </a:r>
            <a:r>
              <a:rPr lang="en-US" sz="1300" b="1" dirty="0">
                <a:solidFill>
                  <a:srgbClr val="0000FF"/>
                </a:solidFill>
              </a:rPr>
              <a:t>, the neurosensory retina + RPE)</a:t>
            </a:r>
          </a:p>
          <a:p>
            <a:endParaRPr lang="en-US" sz="1300" dirty="0">
              <a:solidFill>
                <a:srgbClr val="0000FF"/>
              </a:solidFill>
            </a:endParaRPr>
          </a:p>
          <a:p>
            <a:r>
              <a:rPr lang="en-US" sz="1300" i="1" dirty="0">
                <a:solidFill>
                  <a:srgbClr val="0000FF"/>
                </a:solidFill>
              </a:rPr>
              <a:t>How are the neurosensory retinal and RPE cells oriented with respect to one another?</a:t>
            </a:r>
          </a:p>
          <a:p>
            <a:r>
              <a:rPr lang="en-US" sz="1300" b="1" dirty="0">
                <a:solidFill>
                  <a:srgbClr val="0000FF"/>
                </a:solidFill>
              </a:rPr>
              <a:t>Apex-to-apex</a:t>
            </a:r>
          </a:p>
          <a:p>
            <a:endParaRPr lang="en-US" sz="1300" dirty="0">
              <a:solidFill>
                <a:srgbClr val="0000FF"/>
              </a:solidFill>
            </a:endParaRPr>
          </a:p>
          <a:p>
            <a:r>
              <a:rPr lang="en-US" sz="1300" i="1" dirty="0">
                <a:solidFill>
                  <a:srgbClr val="0000FF"/>
                </a:solidFill>
              </a:rPr>
              <a:t>How are the two epithelial layers of the CB oriented with respect to one another?</a:t>
            </a:r>
          </a:p>
          <a:p>
            <a:r>
              <a:rPr lang="en-US" sz="1300" b="1" dirty="0">
                <a:solidFill>
                  <a:srgbClr val="0000FF"/>
                </a:solidFill>
              </a:rPr>
              <a:t>The same way--apex-to-apex</a:t>
            </a:r>
          </a:p>
          <a:p>
            <a:endParaRPr lang="en-US" sz="1300" dirty="0">
              <a:solidFill>
                <a:srgbClr val="0000FF"/>
              </a:solidFill>
            </a:endParaRPr>
          </a:p>
          <a:p>
            <a:r>
              <a:rPr lang="en-US" sz="1300" i="1" dirty="0">
                <a:solidFill>
                  <a:srgbClr val="0000FF"/>
                </a:solidFill>
              </a:rPr>
              <a:t>Which CB epithelial layer is pigmented--the inner, or the outer?</a:t>
            </a:r>
          </a:p>
          <a:p>
            <a:r>
              <a:rPr lang="en-US" sz="1300" b="1" dirty="0">
                <a:solidFill>
                  <a:srgbClr val="0000FF"/>
                </a:solidFill>
              </a:rPr>
              <a:t>The outer</a:t>
            </a:r>
          </a:p>
          <a:p>
            <a:endParaRPr lang="en-US" sz="1300" dirty="0">
              <a:solidFill>
                <a:srgbClr val="0000FF"/>
              </a:solidFill>
            </a:endParaRPr>
          </a:p>
          <a:p>
            <a:r>
              <a:rPr lang="en-US" sz="1300" i="1" dirty="0">
                <a:solidFill>
                  <a:srgbClr val="0000FF"/>
                </a:solidFill>
              </a:rPr>
              <a:t>Which portion of the retina is contiguous with the pigmented layer of the CB epithelium?</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20000"/>
          <a:stretch/>
        </p:blipFill>
        <p:spPr>
          <a:xfrm>
            <a:off x="5486400" y="76200"/>
            <a:ext cx="3581400" cy="1600200"/>
          </a:xfrm>
          <a:prstGeom prst="rect">
            <a:avLst/>
          </a:prstGeom>
        </p:spPr>
      </p:pic>
      <p:sp>
        <p:nvSpPr>
          <p:cNvPr id="10" name="Rectangle 9">
            <a:extLst>
              <a:ext uri="{FF2B5EF4-FFF2-40B4-BE49-F238E27FC236}">
                <a16:creationId xmlns:a16="http://schemas.microsoft.com/office/drawing/2014/main" id="{1163F9E0-55D7-4763-B1A4-C1E4ACA6A81C}"/>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Q</a:t>
            </a:r>
          </a:p>
        </p:txBody>
      </p:sp>
      <p:sp>
        <p:nvSpPr>
          <p:cNvPr id="11" name="TextBox 1">
            <a:extLst>
              <a:ext uri="{FF2B5EF4-FFF2-40B4-BE49-F238E27FC236}">
                <a16:creationId xmlns:a16="http://schemas.microsoft.com/office/drawing/2014/main" id="{F15C7611-A57B-4FDC-8833-D5945AC37B3C}"/>
              </a:ext>
            </a:extLst>
          </p:cNvPr>
          <p:cNvSpPr txBox="1">
            <a:spLocks noChangeArrowheads="1"/>
          </p:cNvSpPr>
          <p:nvPr/>
        </p:nvSpPr>
        <p:spPr bwMode="auto">
          <a:xfrm>
            <a:off x="228600" y="814626"/>
            <a:ext cx="4894289" cy="861774"/>
          </a:xfrm>
          <a:prstGeom prst="rect">
            <a:avLst/>
          </a:prstGeom>
          <a:solidFill>
            <a:srgbClr val="FFC000"/>
          </a:solid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i="1" dirty="0">
                <a:solidFill>
                  <a:srgbClr val="0000FF"/>
                </a:solidFill>
              </a:rPr>
              <a:t>Speaking of aqueous formation…What specific tissue makes aqueous?</a:t>
            </a:r>
          </a:p>
          <a:p>
            <a:pPr eaLnBrk="1" hangingPunct="1"/>
            <a:r>
              <a:rPr lang="en-US" sz="1000" dirty="0">
                <a:solidFill>
                  <a:srgbClr val="0000FF"/>
                </a:solidFill>
              </a:rPr>
              <a:t>The </a:t>
            </a:r>
            <a:r>
              <a:rPr lang="en-US" sz="1000" b="1" dirty="0" err="1">
                <a:solidFill>
                  <a:schemeClr val="bg1"/>
                </a:solidFill>
              </a:rPr>
              <a:t>nonpigmented</a:t>
            </a:r>
            <a:r>
              <a:rPr lang="en-US" sz="1000" dirty="0">
                <a:solidFill>
                  <a:schemeClr val="bg1"/>
                </a:solidFill>
              </a:rPr>
              <a:t> </a:t>
            </a:r>
            <a:r>
              <a:rPr lang="en-US" sz="1000" dirty="0">
                <a:solidFill>
                  <a:srgbClr val="0000FF"/>
                </a:solidFill>
              </a:rPr>
              <a:t>epithelium of the pars </a:t>
            </a:r>
            <a:r>
              <a:rPr lang="en-US" sz="1000" dirty="0" err="1">
                <a:solidFill>
                  <a:srgbClr val="0000FF"/>
                </a:solidFill>
              </a:rPr>
              <a:t>plicata</a:t>
            </a:r>
            <a:r>
              <a:rPr lang="en-US" sz="1000" dirty="0">
                <a:solidFill>
                  <a:srgbClr val="0000FF"/>
                </a:solidFill>
              </a:rPr>
              <a:t> portion of the ciliary body</a:t>
            </a:r>
          </a:p>
          <a:p>
            <a:pPr eaLnBrk="1" hangingPunct="1"/>
            <a:endParaRPr lang="en-US" sz="1000" dirty="0">
              <a:solidFill>
                <a:srgbClr val="0000FF"/>
              </a:solidFill>
            </a:endParaRPr>
          </a:p>
          <a:p>
            <a:pPr eaLnBrk="1" hangingPunct="1"/>
            <a:r>
              <a:rPr lang="en-US" sz="1000" i="1" dirty="0">
                <a:solidFill>
                  <a:srgbClr val="0000FF"/>
                </a:solidFill>
              </a:rPr>
              <a:t>What is implied by the fact that aqueous is made by the ‘</a:t>
            </a:r>
            <a:r>
              <a:rPr lang="en-US" sz="1000" dirty="0" err="1">
                <a:solidFill>
                  <a:srgbClr val="0000FF"/>
                </a:solidFill>
              </a:rPr>
              <a:t>nonpigmented</a:t>
            </a:r>
            <a:r>
              <a:rPr lang="en-US" sz="1000" dirty="0">
                <a:solidFill>
                  <a:srgbClr val="0000FF"/>
                </a:solidFill>
              </a:rPr>
              <a:t>’</a:t>
            </a:r>
            <a:r>
              <a:rPr lang="en-US" sz="1000" i="1" dirty="0">
                <a:solidFill>
                  <a:srgbClr val="0000FF"/>
                </a:solidFill>
              </a:rPr>
              <a:t> epithelium?</a:t>
            </a:r>
          </a:p>
          <a:p>
            <a:pPr eaLnBrk="1" hangingPunct="1"/>
            <a:r>
              <a:rPr lang="en-US" sz="1000" dirty="0">
                <a:solidFill>
                  <a:srgbClr val="0000FF"/>
                </a:solidFill>
              </a:rPr>
              <a:t>The presence of a </a:t>
            </a:r>
            <a:r>
              <a:rPr lang="en-US" sz="1000" b="1" dirty="0"/>
              <a:t>pigmented</a:t>
            </a:r>
            <a:r>
              <a:rPr lang="en-US" sz="1000" dirty="0">
                <a:solidFill>
                  <a:srgbClr val="0000FF"/>
                </a:solidFill>
              </a:rPr>
              <a:t> epithelium</a:t>
            </a:r>
          </a:p>
        </p:txBody>
      </p:sp>
    </p:spTree>
    <p:extLst>
      <p:ext uri="{BB962C8B-B14F-4D97-AF65-F5344CB8AC3E}">
        <p14:creationId xmlns:p14="http://schemas.microsoft.com/office/powerpoint/2010/main" val="4971411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4648E4C-81F0-4905-8EA9-9621CDA3EC12}"/>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974"/>
          <a:stretch/>
        </p:blipFill>
        <p:spPr>
          <a:xfrm>
            <a:off x="228600" y="1981200"/>
            <a:ext cx="4343400" cy="4400550"/>
          </a:xfrm>
          <a:prstGeom prst="rect">
            <a:avLst/>
          </a:prstGeom>
        </p:spPr>
      </p:pic>
      <p:sp>
        <p:nvSpPr>
          <p:cNvPr id="6" name="TextBox 5"/>
          <p:cNvSpPr txBox="1"/>
          <p:nvPr/>
        </p:nvSpPr>
        <p:spPr>
          <a:xfrm>
            <a:off x="5201986" y="1981200"/>
            <a:ext cx="3865814" cy="4693593"/>
          </a:xfrm>
          <a:prstGeom prst="rect">
            <a:avLst/>
          </a:prstGeom>
          <a:noFill/>
        </p:spPr>
        <p:txBody>
          <a:bodyPr wrap="square" rtlCol="0">
            <a:spAutoFit/>
          </a:bodyPr>
          <a:lstStyle/>
          <a:p>
            <a:r>
              <a:rPr lang="en-US" sz="1300" i="1" dirty="0">
                <a:solidFill>
                  <a:srgbClr val="0000FF"/>
                </a:solidFill>
              </a:rPr>
              <a:t>From what embryonic tissue do the two epithelia of the CB derive?</a:t>
            </a:r>
          </a:p>
          <a:p>
            <a:r>
              <a:rPr lang="en-US" sz="1300" b="1" dirty="0" err="1">
                <a:solidFill>
                  <a:srgbClr val="0000FF"/>
                </a:solidFill>
              </a:rPr>
              <a:t>Neuroectoderm</a:t>
            </a:r>
            <a:endParaRPr lang="en-US" sz="1300" b="1" dirty="0">
              <a:solidFill>
                <a:srgbClr val="0000FF"/>
              </a:solidFill>
            </a:endParaRPr>
          </a:p>
          <a:p>
            <a:endParaRPr lang="en-US" sz="1300" i="1" dirty="0">
              <a:solidFill>
                <a:srgbClr val="0000FF"/>
              </a:solidFill>
            </a:endParaRPr>
          </a:p>
          <a:p>
            <a:r>
              <a:rPr lang="en-US" sz="1300" i="1" dirty="0">
                <a:solidFill>
                  <a:srgbClr val="0000FF"/>
                </a:solidFill>
              </a:rPr>
              <a:t>What other portion of the eye derives from </a:t>
            </a:r>
            <a:r>
              <a:rPr lang="en-US" sz="1300" i="1" dirty="0" err="1">
                <a:solidFill>
                  <a:srgbClr val="0000FF"/>
                </a:solidFill>
              </a:rPr>
              <a:t>neuroectoderm</a:t>
            </a:r>
            <a:r>
              <a:rPr lang="en-US" sz="1300" i="1" dirty="0">
                <a:solidFill>
                  <a:srgbClr val="0000FF"/>
                </a:solidFill>
              </a:rPr>
              <a:t>?</a:t>
            </a:r>
          </a:p>
          <a:p>
            <a:r>
              <a:rPr lang="en-US" sz="1300" b="1" dirty="0">
                <a:solidFill>
                  <a:srgbClr val="0000FF"/>
                </a:solidFill>
              </a:rPr>
              <a:t>The retina (</a:t>
            </a:r>
            <a:r>
              <a:rPr lang="en-US" sz="1300" b="1" dirty="0" err="1">
                <a:solidFill>
                  <a:srgbClr val="0000FF"/>
                </a:solidFill>
              </a:rPr>
              <a:t>ie</a:t>
            </a:r>
            <a:r>
              <a:rPr lang="en-US" sz="1300" b="1" dirty="0">
                <a:solidFill>
                  <a:srgbClr val="0000FF"/>
                </a:solidFill>
              </a:rPr>
              <a:t>, the neurosensory retina + RPE)</a:t>
            </a:r>
          </a:p>
          <a:p>
            <a:endParaRPr lang="en-US" sz="1300" dirty="0">
              <a:solidFill>
                <a:srgbClr val="0000FF"/>
              </a:solidFill>
            </a:endParaRPr>
          </a:p>
          <a:p>
            <a:r>
              <a:rPr lang="en-US" sz="1300" i="1" dirty="0">
                <a:solidFill>
                  <a:srgbClr val="0000FF"/>
                </a:solidFill>
              </a:rPr>
              <a:t>How are the neurosensory retinal and RPE cells oriented with respect to one another?</a:t>
            </a:r>
          </a:p>
          <a:p>
            <a:r>
              <a:rPr lang="en-US" sz="1300" b="1" dirty="0">
                <a:solidFill>
                  <a:srgbClr val="0000FF"/>
                </a:solidFill>
              </a:rPr>
              <a:t>Apex-to-apex</a:t>
            </a:r>
          </a:p>
          <a:p>
            <a:endParaRPr lang="en-US" sz="1300" dirty="0">
              <a:solidFill>
                <a:srgbClr val="0000FF"/>
              </a:solidFill>
            </a:endParaRPr>
          </a:p>
          <a:p>
            <a:r>
              <a:rPr lang="en-US" sz="1300" i="1" dirty="0">
                <a:solidFill>
                  <a:srgbClr val="0000FF"/>
                </a:solidFill>
              </a:rPr>
              <a:t>How are the two epithelial layers of the CB oriented with respect to one another?</a:t>
            </a:r>
          </a:p>
          <a:p>
            <a:r>
              <a:rPr lang="en-US" sz="1300" b="1" dirty="0">
                <a:solidFill>
                  <a:srgbClr val="0000FF"/>
                </a:solidFill>
              </a:rPr>
              <a:t>The same way--apex-to-apex</a:t>
            </a:r>
          </a:p>
          <a:p>
            <a:endParaRPr lang="en-US" sz="1300" dirty="0">
              <a:solidFill>
                <a:srgbClr val="0000FF"/>
              </a:solidFill>
            </a:endParaRPr>
          </a:p>
          <a:p>
            <a:r>
              <a:rPr lang="en-US" sz="1300" i="1" dirty="0">
                <a:solidFill>
                  <a:srgbClr val="0000FF"/>
                </a:solidFill>
              </a:rPr>
              <a:t>Which CB epithelial layer is pigmented--the inner, or the outer?</a:t>
            </a:r>
          </a:p>
          <a:p>
            <a:r>
              <a:rPr lang="en-US" sz="1300" b="1" dirty="0">
                <a:solidFill>
                  <a:srgbClr val="0000FF"/>
                </a:solidFill>
              </a:rPr>
              <a:t>The outer</a:t>
            </a:r>
          </a:p>
          <a:p>
            <a:endParaRPr lang="en-US" sz="1300" dirty="0">
              <a:solidFill>
                <a:srgbClr val="0000FF"/>
              </a:solidFill>
            </a:endParaRPr>
          </a:p>
          <a:p>
            <a:r>
              <a:rPr lang="en-US" sz="1300" i="1" dirty="0">
                <a:solidFill>
                  <a:srgbClr val="0000FF"/>
                </a:solidFill>
              </a:rPr>
              <a:t>Which portion of the retina is contiguous with the pigmented layer of the CB epithelium?</a:t>
            </a:r>
          </a:p>
          <a:p>
            <a:r>
              <a:rPr lang="en-US" sz="1300" b="1" dirty="0">
                <a:solidFill>
                  <a:srgbClr val="0000FF"/>
                </a:solidFill>
              </a:rPr>
              <a:t>The RPE, </a:t>
            </a:r>
            <a:r>
              <a:rPr lang="en-US" sz="1300" b="1" dirty="0" err="1">
                <a:solidFill>
                  <a:srgbClr val="0000FF"/>
                </a:solidFill>
              </a:rPr>
              <a:t>ie</a:t>
            </a:r>
            <a:r>
              <a:rPr lang="en-US" sz="1300" b="1" dirty="0">
                <a:solidFill>
                  <a:srgbClr val="0000FF"/>
                </a:solidFill>
              </a:rPr>
              <a:t>, the outer</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20000"/>
          <a:stretch/>
        </p:blipFill>
        <p:spPr>
          <a:xfrm>
            <a:off x="5486400" y="76200"/>
            <a:ext cx="3581400" cy="1600200"/>
          </a:xfrm>
          <a:prstGeom prst="rect">
            <a:avLst/>
          </a:prstGeom>
        </p:spPr>
      </p:pic>
      <p:sp>
        <p:nvSpPr>
          <p:cNvPr id="10" name="Rectangle 9">
            <a:extLst>
              <a:ext uri="{FF2B5EF4-FFF2-40B4-BE49-F238E27FC236}">
                <a16:creationId xmlns:a16="http://schemas.microsoft.com/office/drawing/2014/main" id="{9A7DBB7A-B598-4E0D-B357-E7D2549DADC6}"/>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A</a:t>
            </a:r>
          </a:p>
        </p:txBody>
      </p:sp>
      <p:sp>
        <p:nvSpPr>
          <p:cNvPr id="11" name="TextBox 1">
            <a:extLst>
              <a:ext uri="{FF2B5EF4-FFF2-40B4-BE49-F238E27FC236}">
                <a16:creationId xmlns:a16="http://schemas.microsoft.com/office/drawing/2014/main" id="{FEE3091E-C5CD-41F2-8105-C95467878760}"/>
              </a:ext>
            </a:extLst>
          </p:cNvPr>
          <p:cNvSpPr txBox="1">
            <a:spLocks noChangeArrowheads="1"/>
          </p:cNvSpPr>
          <p:nvPr/>
        </p:nvSpPr>
        <p:spPr bwMode="auto">
          <a:xfrm>
            <a:off x="228600" y="814626"/>
            <a:ext cx="4894289" cy="861774"/>
          </a:xfrm>
          <a:prstGeom prst="rect">
            <a:avLst/>
          </a:prstGeom>
          <a:solidFill>
            <a:srgbClr val="FFC000"/>
          </a:solid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i="1" dirty="0">
                <a:solidFill>
                  <a:srgbClr val="0000FF"/>
                </a:solidFill>
              </a:rPr>
              <a:t>Speaking of aqueous formation…What specific tissue makes aqueous?</a:t>
            </a:r>
          </a:p>
          <a:p>
            <a:pPr eaLnBrk="1" hangingPunct="1"/>
            <a:r>
              <a:rPr lang="en-US" sz="1000" dirty="0">
                <a:solidFill>
                  <a:srgbClr val="0000FF"/>
                </a:solidFill>
              </a:rPr>
              <a:t>The </a:t>
            </a:r>
            <a:r>
              <a:rPr lang="en-US" sz="1000" b="1" dirty="0" err="1">
                <a:solidFill>
                  <a:schemeClr val="bg1"/>
                </a:solidFill>
              </a:rPr>
              <a:t>nonpigmented</a:t>
            </a:r>
            <a:r>
              <a:rPr lang="en-US" sz="1000" dirty="0">
                <a:solidFill>
                  <a:schemeClr val="bg1"/>
                </a:solidFill>
              </a:rPr>
              <a:t> </a:t>
            </a:r>
            <a:r>
              <a:rPr lang="en-US" sz="1000" dirty="0">
                <a:solidFill>
                  <a:srgbClr val="0000FF"/>
                </a:solidFill>
              </a:rPr>
              <a:t>epithelium of the pars </a:t>
            </a:r>
            <a:r>
              <a:rPr lang="en-US" sz="1000" dirty="0" err="1">
                <a:solidFill>
                  <a:srgbClr val="0000FF"/>
                </a:solidFill>
              </a:rPr>
              <a:t>plicata</a:t>
            </a:r>
            <a:r>
              <a:rPr lang="en-US" sz="1000" dirty="0">
                <a:solidFill>
                  <a:srgbClr val="0000FF"/>
                </a:solidFill>
              </a:rPr>
              <a:t> portion of the ciliary body</a:t>
            </a:r>
          </a:p>
          <a:p>
            <a:pPr eaLnBrk="1" hangingPunct="1"/>
            <a:endParaRPr lang="en-US" sz="1000" dirty="0">
              <a:solidFill>
                <a:srgbClr val="0000FF"/>
              </a:solidFill>
            </a:endParaRPr>
          </a:p>
          <a:p>
            <a:pPr eaLnBrk="1" hangingPunct="1"/>
            <a:r>
              <a:rPr lang="en-US" sz="1000" i="1" dirty="0">
                <a:solidFill>
                  <a:srgbClr val="0000FF"/>
                </a:solidFill>
              </a:rPr>
              <a:t>What is implied by the fact that aqueous is made by the ‘</a:t>
            </a:r>
            <a:r>
              <a:rPr lang="en-US" sz="1000" dirty="0" err="1">
                <a:solidFill>
                  <a:srgbClr val="0000FF"/>
                </a:solidFill>
              </a:rPr>
              <a:t>nonpigmented</a:t>
            </a:r>
            <a:r>
              <a:rPr lang="en-US" sz="1000" dirty="0">
                <a:solidFill>
                  <a:srgbClr val="0000FF"/>
                </a:solidFill>
              </a:rPr>
              <a:t>’</a:t>
            </a:r>
            <a:r>
              <a:rPr lang="en-US" sz="1000" i="1" dirty="0">
                <a:solidFill>
                  <a:srgbClr val="0000FF"/>
                </a:solidFill>
              </a:rPr>
              <a:t> epithelium?</a:t>
            </a:r>
          </a:p>
          <a:p>
            <a:pPr eaLnBrk="1" hangingPunct="1"/>
            <a:r>
              <a:rPr lang="en-US" sz="1000" dirty="0">
                <a:solidFill>
                  <a:srgbClr val="0000FF"/>
                </a:solidFill>
              </a:rPr>
              <a:t>The presence of a </a:t>
            </a:r>
            <a:r>
              <a:rPr lang="en-US" sz="1000" b="1" dirty="0"/>
              <a:t>pigmented</a:t>
            </a:r>
            <a:r>
              <a:rPr lang="en-US" sz="1000" dirty="0">
                <a:solidFill>
                  <a:srgbClr val="0000FF"/>
                </a:solidFill>
              </a:rPr>
              <a:t> epithelium</a:t>
            </a:r>
          </a:p>
        </p:txBody>
      </p:sp>
    </p:spTree>
    <p:extLst>
      <p:ext uri="{BB962C8B-B14F-4D97-AF65-F5344CB8AC3E}">
        <p14:creationId xmlns:p14="http://schemas.microsoft.com/office/powerpoint/2010/main" val="31895344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9544" y="5410200"/>
            <a:ext cx="623456"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05982" y="1459468"/>
            <a:ext cx="4232249" cy="400110"/>
          </a:xfrm>
          <a:prstGeom prst="rect">
            <a:avLst/>
          </a:prstGeom>
          <a:noFill/>
        </p:spPr>
        <p:txBody>
          <a:bodyPr wrap="none" rtlCol="0">
            <a:spAutoFit/>
          </a:bodyPr>
          <a:lstStyle/>
          <a:p>
            <a:r>
              <a:rPr lang="en-US" sz="2000" dirty="0" err="1"/>
              <a:t>Nonpigmented</a:t>
            </a:r>
            <a:r>
              <a:rPr lang="en-US" sz="2000" dirty="0"/>
              <a:t> epithelium of the CB</a:t>
            </a:r>
          </a:p>
        </p:txBody>
      </p:sp>
      <p:sp>
        <p:nvSpPr>
          <p:cNvPr id="7" name="TextBox 6"/>
          <p:cNvSpPr txBox="1"/>
          <p:nvPr/>
        </p:nvSpPr>
        <p:spPr>
          <a:xfrm>
            <a:off x="2260180" y="1073143"/>
            <a:ext cx="3789820" cy="400110"/>
          </a:xfrm>
          <a:prstGeom prst="rect">
            <a:avLst/>
          </a:prstGeom>
          <a:noFill/>
        </p:spPr>
        <p:txBody>
          <a:bodyPr wrap="none" rtlCol="0">
            <a:spAutoFit/>
          </a:bodyPr>
          <a:lstStyle/>
          <a:p>
            <a:r>
              <a:rPr lang="en-US" sz="2000" dirty="0"/>
              <a:t>Pigmented epithelium of the CB</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51921"/>
          <a:stretch/>
        </p:blipFill>
        <p:spPr>
          <a:xfrm>
            <a:off x="762000" y="2057400"/>
            <a:ext cx="6934200" cy="3880842"/>
          </a:xfrm>
          <a:prstGeom prst="rect">
            <a:avLst/>
          </a:prstGeom>
        </p:spPr>
      </p:pic>
      <p:cxnSp>
        <p:nvCxnSpPr>
          <p:cNvPr id="9" name="Straight Connector 8"/>
          <p:cNvCxnSpPr/>
          <p:nvPr/>
        </p:nvCxnSpPr>
        <p:spPr>
          <a:xfrm>
            <a:off x="2667000" y="1504030"/>
            <a:ext cx="538982" cy="13153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652018" y="1902320"/>
            <a:ext cx="386582" cy="10694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B1D37F4-7689-496B-B3DB-F460E07F6810}"/>
              </a:ext>
            </a:extLst>
          </p:cNvPr>
          <p:cNvSpPr txBox="1"/>
          <p:nvPr/>
        </p:nvSpPr>
        <p:spPr>
          <a:xfrm>
            <a:off x="3946430" y="4495800"/>
            <a:ext cx="5141310" cy="2246769"/>
          </a:xfrm>
          <a:prstGeom prst="rect">
            <a:avLst/>
          </a:prstGeom>
          <a:solidFill>
            <a:schemeClr val="accent5">
              <a:lumMod val="75000"/>
            </a:schemeClr>
          </a:solidFill>
        </p:spPr>
        <p:txBody>
          <a:bodyPr wrap="square" rtlCol="0">
            <a:spAutoFit/>
          </a:bodyPr>
          <a:lstStyle/>
          <a:p>
            <a:r>
              <a:rPr lang="en-US" sz="1400" dirty="0"/>
              <a:t>Embryology of the optic vesicle as it invaginates. What you want to take note of is:</a:t>
            </a:r>
          </a:p>
          <a:p>
            <a:r>
              <a:rPr lang="en-US" sz="1400" dirty="0">
                <a:solidFill>
                  <a:srgbClr val="0000FF"/>
                </a:solidFill>
              </a:rPr>
              <a:t>--</a:t>
            </a:r>
            <a:r>
              <a:rPr lang="en-US" sz="1400" dirty="0">
                <a:solidFill>
                  <a:schemeClr val="accent5">
                    <a:lumMod val="75000"/>
                  </a:schemeClr>
                </a:solidFill>
              </a:rPr>
              <a:t>The pigmented layer of the CB epi derives from the same structure as the RPE (which is, as its name indicates, also pigmented), and </a:t>
            </a:r>
          </a:p>
          <a:p>
            <a:r>
              <a:rPr lang="en-US" sz="1400" dirty="0">
                <a:solidFill>
                  <a:srgbClr val="0000FF"/>
                </a:solidFill>
              </a:rPr>
              <a:t>--</a:t>
            </a:r>
            <a:r>
              <a:rPr lang="en-US" sz="1400" dirty="0">
                <a:solidFill>
                  <a:schemeClr val="accent5">
                    <a:lumMod val="75000"/>
                  </a:schemeClr>
                </a:solidFill>
              </a:rPr>
              <a:t>the nonpigmented CB epi derives from the same structure that gives rise to the neurosensory retina. </a:t>
            </a:r>
          </a:p>
          <a:p>
            <a:r>
              <a:rPr lang="en-US" sz="1400" dirty="0">
                <a:solidFill>
                  <a:schemeClr val="accent5">
                    <a:lumMod val="75000"/>
                  </a:schemeClr>
                </a:solidFill>
              </a:rPr>
              <a:t>In other words, what you already know about eye </a:t>
            </a:r>
            <a:r>
              <a:rPr lang="en-US" sz="1400" i="1" dirty="0">
                <a:solidFill>
                  <a:schemeClr val="accent5">
                    <a:lumMod val="75000"/>
                  </a:schemeClr>
                </a:solidFill>
              </a:rPr>
              <a:t>anatomy</a:t>
            </a:r>
            <a:r>
              <a:rPr lang="en-US" sz="1400" dirty="0">
                <a:solidFill>
                  <a:schemeClr val="accent5">
                    <a:lumMod val="75000"/>
                  </a:schemeClr>
                </a:solidFill>
              </a:rPr>
              <a:t> can help you understand and remember eye embryology. (For more, see the </a:t>
            </a:r>
            <a:r>
              <a:rPr lang="en-US" sz="1400" i="1" dirty="0">
                <a:solidFill>
                  <a:schemeClr val="accent5">
                    <a:lumMod val="75000"/>
                  </a:schemeClr>
                </a:solidFill>
              </a:rPr>
              <a:t>Embryology made simply ridiculous </a:t>
            </a:r>
            <a:r>
              <a:rPr lang="en-US" sz="1400" dirty="0">
                <a:solidFill>
                  <a:schemeClr val="accent5">
                    <a:lumMod val="75000"/>
                  </a:schemeClr>
                </a:solidFill>
              </a:rPr>
              <a:t>slide-set.)</a:t>
            </a:r>
          </a:p>
        </p:txBody>
      </p:sp>
      <p:sp>
        <p:nvSpPr>
          <p:cNvPr id="8" name="TextBox 7">
            <a:extLst>
              <a:ext uri="{FF2B5EF4-FFF2-40B4-BE49-F238E27FC236}">
                <a16:creationId xmlns:a16="http://schemas.microsoft.com/office/drawing/2014/main" id="{C5CB1A63-EF8A-46F1-9A9A-B312D42FBAEE}"/>
              </a:ext>
            </a:extLst>
          </p:cNvPr>
          <p:cNvSpPr txBox="1"/>
          <p:nvPr/>
        </p:nvSpPr>
        <p:spPr>
          <a:xfrm>
            <a:off x="5374988" y="1993152"/>
            <a:ext cx="1553630" cy="276999"/>
          </a:xfrm>
          <a:prstGeom prst="rect">
            <a:avLst/>
          </a:prstGeom>
          <a:noFill/>
        </p:spPr>
        <p:txBody>
          <a:bodyPr wrap="none" rtlCol="0">
            <a:spAutoFit/>
          </a:bodyPr>
          <a:lstStyle/>
          <a:p>
            <a:r>
              <a:rPr lang="en-US" sz="1200" i="1" dirty="0"/>
              <a:t>Note: </a:t>
            </a:r>
            <a:r>
              <a:rPr lang="en-US" sz="1200" b="1" i="1" dirty="0"/>
              <a:t>This</a:t>
            </a:r>
            <a:r>
              <a:rPr lang="en-US" sz="1200" i="1" dirty="0"/>
              <a:t> vesicle...</a:t>
            </a:r>
          </a:p>
        </p:txBody>
      </p:sp>
      <p:sp>
        <p:nvSpPr>
          <p:cNvPr id="13" name="TextBox 12">
            <a:extLst>
              <a:ext uri="{FF2B5EF4-FFF2-40B4-BE49-F238E27FC236}">
                <a16:creationId xmlns:a16="http://schemas.microsoft.com/office/drawing/2014/main" id="{481DA4E2-C9C9-45DF-908D-189F3BA03941}"/>
              </a:ext>
            </a:extLst>
          </p:cNvPr>
          <p:cNvSpPr txBox="1"/>
          <p:nvPr/>
        </p:nvSpPr>
        <p:spPr>
          <a:xfrm>
            <a:off x="2362200" y="5938242"/>
            <a:ext cx="1202573" cy="276999"/>
          </a:xfrm>
          <a:prstGeom prst="rect">
            <a:avLst/>
          </a:prstGeom>
          <a:noFill/>
        </p:spPr>
        <p:txBody>
          <a:bodyPr wrap="none" rtlCol="0">
            <a:spAutoFit/>
          </a:bodyPr>
          <a:lstStyle/>
          <a:p>
            <a:r>
              <a:rPr lang="en-US" sz="1200" b="1" i="1" dirty="0"/>
              <a:t>…not</a:t>
            </a:r>
            <a:r>
              <a:rPr lang="en-US" sz="1200" i="1" dirty="0"/>
              <a:t> this one!</a:t>
            </a:r>
          </a:p>
        </p:txBody>
      </p:sp>
      <p:sp>
        <p:nvSpPr>
          <p:cNvPr id="14" name="TextBox 13">
            <a:extLst>
              <a:ext uri="{FF2B5EF4-FFF2-40B4-BE49-F238E27FC236}">
                <a16:creationId xmlns:a16="http://schemas.microsoft.com/office/drawing/2014/main" id="{DFCB7D7B-E2B8-4E80-BB20-41C148F1389F}"/>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15" name="Rectangle 14">
            <a:extLst>
              <a:ext uri="{FF2B5EF4-FFF2-40B4-BE49-F238E27FC236}">
                <a16:creationId xmlns:a16="http://schemas.microsoft.com/office/drawing/2014/main" id="{84B26D90-F2D9-4079-9605-A5985CCB3077}"/>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Q</a:t>
            </a:r>
          </a:p>
        </p:txBody>
      </p:sp>
    </p:spTree>
    <p:extLst>
      <p:ext uri="{BB962C8B-B14F-4D97-AF65-F5344CB8AC3E}">
        <p14:creationId xmlns:p14="http://schemas.microsoft.com/office/powerpoint/2010/main" val="286112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a:extLst>
              <a:ext uri="{FF2B5EF4-FFF2-40B4-BE49-F238E27FC236}">
                <a16:creationId xmlns:a16="http://schemas.microsoft.com/office/drawing/2014/main" id="{E076B0B7-B9FD-4E49-A792-FF3A9178E3A5}"/>
              </a:ext>
            </a:extLst>
          </p:cNvPr>
          <p:cNvSpPr txBox="1">
            <a:spLocks noChangeArrowheads="1"/>
          </p:cNvSpPr>
          <p:nvPr/>
        </p:nvSpPr>
        <p:spPr bwMode="auto">
          <a:xfrm>
            <a:off x="355600" y="1600200"/>
            <a:ext cx="84074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Define</a:t>
            </a:r>
            <a:r>
              <a:rPr lang="en-US" altLang="en-US" sz="1600" dirty="0">
                <a:solidFill>
                  <a:srgbClr val="0000FF"/>
                </a:solidFill>
              </a:rPr>
              <a:t> glaucoma.</a:t>
            </a:r>
          </a:p>
          <a:p>
            <a:pPr eaLnBrk="1" hangingPunct="1">
              <a:spcBef>
                <a:spcPct val="0"/>
              </a:spcBef>
              <a:buClrTx/>
              <a:buSzTx/>
              <a:buFontTx/>
              <a:buNone/>
            </a:pPr>
            <a:r>
              <a:rPr lang="en-US" altLang="en-US" sz="1600" dirty="0">
                <a:solidFill>
                  <a:srgbClr val="0000FF"/>
                </a:solidFill>
              </a:rPr>
              <a:t>A group of optic neuropathies that present with progressive ONH damage and characteristic VF loss</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Why isn’t elevated IOP mentioned above?</a:t>
            </a:r>
          </a:p>
          <a:p>
            <a:pPr eaLnBrk="1" hangingPunct="1">
              <a:spcBef>
                <a:spcPct val="0"/>
              </a:spcBef>
              <a:buClrTx/>
              <a:buSzTx/>
              <a:buFontTx/>
              <a:buNone/>
            </a:pPr>
            <a:r>
              <a:rPr lang="en-US" altLang="en-US" sz="1600" dirty="0">
                <a:solidFill>
                  <a:srgbClr val="0000FF"/>
                </a:solidFill>
              </a:rPr>
              <a:t>Elevated IOP is a strong risk factor for glaucoma, but it need not be present—IOP can be normal, or even low</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In addition to being the strongest risk factor for glaucoma, IOP has another quality that renders it unique—what is it?</a:t>
            </a:r>
          </a:p>
          <a:p>
            <a:pPr eaLnBrk="1" hangingPunct="1">
              <a:spcBef>
                <a:spcPct val="0"/>
              </a:spcBef>
              <a:buClrTx/>
              <a:buSzTx/>
              <a:buFontTx/>
              <a:buNone/>
            </a:pPr>
            <a:r>
              <a:rPr lang="en-US" altLang="en-US" sz="1600" dirty="0">
                <a:solidFill>
                  <a:srgbClr val="0000FF"/>
                </a:solidFill>
              </a:rPr>
              <a:t>It is the only risk factor that is modifiable in a manner proven to influence the risk of glaucoma progression</a:t>
            </a:r>
          </a:p>
          <a:p>
            <a:pPr eaLnBrk="1" hangingPunct="1">
              <a:spcBef>
                <a:spcPct val="0"/>
              </a:spcBef>
              <a:buClrTx/>
              <a:buSzTx/>
              <a:buFontTx/>
              <a:buNone/>
            </a:pPr>
            <a:endParaRPr lang="en-US" altLang="en-US" sz="1600" b="1" dirty="0">
              <a:solidFill>
                <a:srgbClr val="0000FF"/>
              </a:solidFill>
            </a:endParaRPr>
          </a:p>
          <a:p>
            <a:pPr eaLnBrk="1" hangingPunct="1">
              <a:spcBef>
                <a:spcPct val="0"/>
              </a:spcBef>
              <a:buClrTx/>
              <a:buSzTx/>
              <a:buFontTx/>
              <a:buNone/>
            </a:pPr>
            <a:endParaRPr lang="en-US" altLang="en-US" sz="1600" b="1" dirty="0">
              <a:solidFill>
                <a:srgbClr val="0000FF"/>
              </a:solidFill>
            </a:endParaRPr>
          </a:p>
        </p:txBody>
      </p:sp>
      <p:sp>
        <p:nvSpPr>
          <p:cNvPr id="7" name="Rectangle 2">
            <a:extLst>
              <a:ext uri="{FF2B5EF4-FFF2-40B4-BE49-F238E27FC236}">
                <a16:creationId xmlns:a16="http://schemas.microsoft.com/office/drawing/2014/main" id="{8836F66A-51F7-4812-8CDD-8941FA400D16}"/>
              </a:ext>
            </a:extLst>
          </p:cNvPr>
          <p:cNvSpPr>
            <a:spLocks noGrp="1" noChangeArrowheads="1"/>
          </p:cNvSpPr>
          <p:nvPr>
            <p:ph type="title"/>
          </p:nvPr>
        </p:nvSpPr>
        <p:spPr>
          <a:xfrm>
            <a:off x="457200" y="304800"/>
            <a:ext cx="7543800" cy="563562"/>
          </a:xfrm>
        </p:spPr>
        <p:txBody>
          <a:bodyPr/>
          <a:lstStyle/>
          <a:p>
            <a:pPr eaLnBrk="1" hangingPunct="1"/>
            <a:r>
              <a:rPr lang="en-US" altLang="en-US" sz="3500" dirty="0"/>
              <a:t>A</a:t>
            </a:r>
          </a:p>
        </p:txBody>
      </p:sp>
      <p:sp>
        <p:nvSpPr>
          <p:cNvPr id="5" name="TextBox 4">
            <a:extLst>
              <a:ext uri="{FF2B5EF4-FFF2-40B4-BE49-F238E27FC236}">
                <a16:creationId xmlns:a16="http://schemas.microsoft.com/office/drawing/2014/main" id="{A3069F84-8692-4F2A-B57C-BF58EF3CA914}"/>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7895568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9544" y="5410200"/>
            <a:ext cx="623456"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05982" y="1459468"/>
            <a:ext cx="4232249" cy="400110"/>
          </a:xfrm>
          <a:prstGeom prst="rect">
            <a:avLst/>
          </a:prstGeom>
          <a:noFill/>
        </p:spPr>
        <p:txBody>
          <a:bodyPr wrap="none" rtlCol="0">
            <a:spAutoFit/>
          </a:bodyPr>
          <a:lstStyle/>
          <a:p>
            <a:r>
              <a:rPr lang="en-US" sz="2000" dirty="0" err="1"/>
              <a:t>Nonpigmented</a:t>
            </a:r>
            <a:r>
              <a:rPr lang="en-US" sz="2000" dirty="0"/>
              <a:t> epithelium of the CB</a:t>
            </a:r>
          </a:p>
        </p:txBody>
      </p:sp>
      <p:sp>
        <p:nvSpPr>
          <p:cNvPr id="7" name="TextBox 6"/>
          <p:cNvSpPr txBox="1"/>
          <p:nvPr/>
        </p:nvSpPr>
        <p:spPr>
          <a:xfrm>
            <a:off x="2260180" y="1073143"/>
            <a:ext cx="3789820" cy="400110"/>
          </a:xfrm>
          <a:prstGeom prst="rect">
            <a:avLst/>
          </a:prstGeom>
          <a:noFill/>
        </p:spPr>
        <p:txBody>
          <a:bodyPr wrap="none" rtlCol="0">
            <a:spAutoFit/>
          </a:bodyPr>
          <a:lstStyle/>
          <a:p>
            <a:r>
              <a:rPr lang="en-US" sz="2000" dirty="0"/>
              <a:t>Pigmented epithelium of the CB</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51921"/>
          <a:stretch/>
        </p:blipFill>
        <p:spPr>
          <a:xfrm>
            <a:off x="762000" y="2057400"/>
            <a:ext cx="6934200" cy="3880842"/>
          </a:xfrm>
          <a:prstGeom prst="rect">
            <a:avLst/>
          </a:prstGeom>
        </p:spPr>
      </p:pic>
      <p:cxnSp>
        <p:nvCxnSpPr>
          <p:cNvPr id="9" name="Straight Connector 8"/>
          <p:cNvCxnSpPr/>
          <p:nvPr/>
        </p:nvCxnSpPr>
        <p:spPr>
          <a:xfrm>
            <a:off x="2667000" y="1504030"/>
            <a:ext cx="538982" cy="13153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652018" y="1902320"/>
            <a:ext cx="386582" cy="10694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B1D37F4-7689-496B-B3DB-F460E07F6810}"/>
              </a:ext>
            </a:extLst>
          </p:cNvPr>
          <p:cNvSpPr txBox="1"/>
          <p:nvPr/>
        </p:nvSpPr>
        <p:spPr>
          <a:xfrm>
            <a:off x="3946430" y="4495800"/>
            <a:ext cx="5141310" cy="2246769"/>
          </a:xfrm>
          <a:prstGeom prst="rect">
            <a:avLst/>
          </a:prstGeom>
          <a:solidFill>
            <a:schemeClr val="accent5">
              <a:lumMod val="75000"/>
            </a:schemeClr>
          </a:solidFill>
        </p:spPr>
        <p:txBody>
          <a:bodyPr wrap="square" rtlCol="0">
            <a:spAutoFit/>
          </a:bodyPr>
          <a:lstStyle/>
          <a:p>
            <a:r>
              <a:rPr lang="en-US" sz="1400" dirty="0"/>
              <a:t>Embryology of the optic vesicle as it invaginates. What you want to take note of is:</a:t>
            </a:r>
          </a:p>
          <a:p>
            <a:r>
              <a:rPr lang="en-US" sz="1400" dirty="0">
                <a:solidFill>
                  <a:srgbClr val="0000FF"/>
                </a:solidFill>
              </a:rPr>
              <a:t>--The pigmented layer of the CB epi derives from the same structure as the RPE (which is, as its name indicates, also pigmented), and </a:t>
            </a:r>
          </a:p>
          <a:p>
            <a:r>
              <a:rPr lang="en-US" sz="1400" dirty="0">
                <a:solidFill>
                  <a:srgbClr val="0000FF"/>
                </a:solidFill>
              </a:rPr>
              <a:t>--</a:t>
            </a:r>
            <a:r>
              <a:rPr lang="en-US" sz="1400" dirty="0">
                <a:solidFill>
                  <a:schemeClr val="accent5">
                    <a:lumMod val="75000"/>
                  </a:schemeClr>
                </a:solidFill>
              </a:rPr>
              <a:t>the nonpigmented CB epi derives from the same structure that gives rise to the neurosensory retina. </a:t>
            </a:r>
          </a:p>
          <a:p>
            <a:r>
              <a:rPr lang="en-US" sz="1400" dirty="0">
                <a:solidFill>
                  <a:schemeClr val="accent5">
                    <a:lumMod val="75000"/>
                  </a:schemeClr>
                </a:solidFill>
              </a:rPr>
              <a:t>In other words, what you already know about eye </a:t>
            </a:r>
            <a:r>
              <a:rPr lang="en-US" sz="1400" i="1" dirty="0">
                <a:solidFill>
                  <a:schemeClr val="accent5">
                    <a:lumMod val="75000"/>
                  </a:schemeClr>
                </a:solidFill>
              </a:rPr>
              <a:t>anatomy</a:t>
            </a:r>
            <a:r>
              <a:rPr lang="en-US" sz="1400" dirty="0">
                <a:solidFill>
                  <a:schemeClr val="accent5">
                    <a:lumMod val="75000"/>
                  </a:schemeClr>
                </a:solidFill>
              </a:rPr>
              <a:t> can help you understand and remember eye embryology. (For more, see the </a:t>
            </a:r>
            <a:r>
              <a:rPr lang="en-US" sz="1400" i="1" dirty="0">
                <a:solidFill>
                  <a:schemeClr val="accent5">
                    <a:lumMod val="75000"/>
                  </a:schemeClr>
                </a:solidFill>
              </a:rPr>
              <a:t>Embryology made simply ridiculous </a:t>
            </a:r>
            <a:r>
              <a:rPr lang="en-US" sz="1400" dirty="0">
                <a:solidFill>
                  <a:schemeClr val="accent5">
                    <a:lumMod val="75000"/>
                  </a:schemeClr>
                </a:solidFill>
              </a:rPr>
              <a:t>slide-set.)</a:t>
            </a:r>
          </a:p>
        </p:txBody>
      </p:sp>
      <p:sp>
        <p:nvSpPr>
          <p:cNvPr id="8" name="TextBox 7">
            <a:extLst>
              <a:ext uri="{FF2B5EF4-FFF2-40B4-BE49-F238E27FC236}">
                <a16:creationId xmlns:a16="http://schemas.microsoft.com/office/drawing/2014/main" id="{C5CB1A63-EF8A-46F1-9A9A-B312D42FBAEE}"/>
              </a:ext>
            </a:extLst>
          </p:cNvPr>
          <p:cNvSpPr txBox="1"/>
          <p:nvPr/>
        </p:nvSpPr>
        <p:spPr>
          <a:xfrm>
            <a:off x="5374988" y="1993152"/>
            <a:ext cx="1553630" cy="276999"/>
          </a:xfrm>
          <a:prstGeom prst="rect">
            <a:avLst/>
          </a:prstGeom>
          <a:noFill/>
        </p:spPr>
        <p:txBody>
          <a:bodyPr wrap="none" rtlCol="0">
            <a:spAutoFit/>
          </a:bodyPr>
          <a:lstStyle/>
          <a:p>
            <a:r>
              <a:rPr lang="en-US" sz="1200" i="1" dirty="0"/>
              <a:t>Note: </a:t>
            </a:r>
            <a:r>
              <a:rPr lang="en-US" sz="1200" b="1" i="1" dirty="0"/>
              <a:t>This</a:t>
            </a:r>
            <a:r>
              <a:rPr lang="en-US" sz="1200" i="1" dirty="0"/>
              <a:t> vesicle...</a:t>
            </a:r>
          </a:p>
        </p:txBody>
      </p:sp>
      <p:sp>
        <p:nvSpPr>
          <p:cNvPr id="13" name="TextBox 12">
            <a:extLst>
              <a:ext uri="{FF2B5EF4-FFF2-40B4-BE49-F238E27FC236}">
                <a16:creationId xmlns:a16="http://schemas.microsoft.com/office/drawing/2014/main" id="{481DA4E2-C9C9-45DF-908D-189F3BA03941}"/>
              </a:ext>
            </a:extLst>
          </p:cNvPr>
          <p:cNvSpPr txBox="1"/>
          <p:nvPr/>
        </p:nvSpPr>
        <p:spPr>
          <a:xfrm>
            <a:off x="2362200" y="5938242"/>
            <a:ext cx="1202573" cy="276999"/>
          </a:xfrm>
          <a:prstGeom prst="rect">
            <a:avLst/>
          </a:prstGeom>
          <a:noFill/>
        </p:spPr>
        <p:txBody>
          <a:bodyPr wrap="none" rtlCol="0">
            <a:spAutoFit/>
          </a:bodyPr>
          <a:lstStyle/>
          <a:p>
            <a:r>
              <a:rPr lang="en-US" sz="1200" b="1" i="1" dirty="0"/>
              <a:t>…not</a:t>
            </a:r>
            <a:r>
              <a:rPr lang="en-US" sz="1200" i="1" dirty="0"/>
              <a:t> this one!</a:t>
            </a:r>
          </a:p>
        </p:txBody>
      </p:sp>
      <p:sp>
        <p:nvSpPr>
          <p:cNvPr id="14" name="Star: 5 Points 13">
            <a:extLst>
              <a:ext uri="{FF2B5EF4-FFF2-40B4-BE49-F238E27FC236}">
                <a16:creationId xmlns:a16="http://schemas.microsoft.com/office/drawing/2014/main" id="{D9748C29-8496-43E0-BAE9-78F6B16E053E}"/>
              </a:ext>
            </a:extLst>
          </p:cNvPr>
          <p:cNvSpPr/>
          <p:nvPr/>
        </p:nvSpPr>
        <p:spPr>
          <a:xfrm>
            <a:off x="5897600" y="1060562"/>
            <a:ext cx="304800" cy="304800"/>
          </a:xfrm>
          <a:prstGeom prst="star5">
            <a:avLst/>
          </a:prstGeom>
          <a:solidFill>
            <a:srgbClr val="0000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81E13FFF-378B-4204-889E-DD4FBBEFC9FF}"/>
              </a:ext>
            </a:extLst>
          </p:cNvPr>
          <p:cNvSpPr/>
          <p:nvPr/>
        </p:nvSpPr>
        <p:spPr>
          <a:xfrm>
            <a:off x="6019800" y="3289524"/>
            <a:ext cx="304800" cy="304800"/>
          </a:xfrm>
          <a:prstGeom prst="star5">
            <a:avLst/>
          </a:prstGeom>
          <a:solidFill>
            <a:srgbClr val="0000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61AA8B-9BB6-448A-8322-FE677DC8BCB5}"/>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18" name="Rectangle 17">
            <a:extLst>
              <a:ext uri="{FF2B5EF4-FFF2-40B4-BE49-F238E27FC236}">
                <a16:creationId xmlns:a16="http://schemas.microsoft.com/office/drawing/2014/main" id="{DE56DD5C-4B20-4E9B-B0F6-4A3EFEAE497E}"/>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A</a:t>
            </a:r>
          </a:p>
        </p:txBody>
      </p:sp>
    </p:spTree>
    <p:extLst>
      <p:ext uri="{BB962C8B-B14F-4D97-AF65-F5344CB8AC3E}">
        <p14:creationId xmlns:p14="http://schemas.microsoft.com/office/powerpoint/2010/main" val="13941021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9544" y="5410200"/>
            <a:ext cx="623456"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05982" y="1459468"/>
            <a:ext cx="4232249" cy="400110"/>
          </a:xfrm>
          <a:prstGeom prst="rect">
            <a:avLst/>
          </a:prstGeom>
          <a:noFill/>
        </p:spPr>
        <p:txBody>
          <a:bodyPr wrap="none" rtlCol="0">
            <a:spAutoFit/>
          </a:bodyPr>
          <a:lstStyle/>
          <a:p>
            <a:r>
              <a:rPr lang="en-US" sz="2000" dirty="0" err="1"/>
              <a:t>Nonpigmented</a:t>
            </a:r>
            <a:r>
              <a:rPr lang="en-US" sz="2000" dirty="0"/>
              <a:t> epithelium of the CB</a:t>
            </a:r>
          </a:p>
        </p:txBody>
      </p:sp>
      <p:sp>
        <p:nvSpPr>
          <p:cNvPr id="7" name="TextBox 6"/>
          <p:cNvSpPr txBox="1"/>
          <p:nvPr/>
        </p:nvSpPr>
        <p:spPr>
          <a:xfrm>
            <a:off x="2260180" y="1073143"/>
            <a:ext cx="3789820" cy="400110"/>
          </a:xfrm>
          <a:prstGeom prst="rect">
            <a:avLst/>
          </a:prstGeom>
          <a:noFill/>
        </p:spPr>
        <p:txBody>
          <a:bodyPr wrap="none" rtlCol="0">
            <a:spAutoFit/>
          </a:bodyPr>
          <a:lstStyle/>
          <a:p>
            <a:r>
              <a:rPr lang="en-US" sz="2000" dirty="0"/>
              <a:t>Pigmented epithelium of the CB</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51921"/>
          <a:stretch/>
        </p:blipFill>
        <p:spPr>
          <a:xfrm>
            <a:off x="762000" y="2057400"/>
            <a:ext cx="6934200" cy="3880842"/>
          </a:xfrm>
          <a:prstGeom prst="rect">
            <a:avLst/>
          </a:prstGeom>
        </p:spPr>
      </p:pic>
      <p:cxnSp>
        <p:nvCxnSpPr>
          <p:cNvPr id="9" name="Straight Connector 8"/>
          <p:cNvCxnSpPr/>
          <p:nvPr/>
        </p:nvCxnSpPr>
        <p:spPr>
          <a:xfrm>
            <a:off x="2667000" y="1504030"/>
            <a:ext cx="538982" cy="13153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652018" y="1902320"/>
            <a:ext cx="386582" cy="10694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B1D37F4-7689-496B-B3DB-F460E07F6810}"/>
              </a:ext>
            </a:extLst>
          </p:cNvPr>
          <p:cNvSpPr txBox="1"/>
          <p:nvPr/>
        </p:nvSpPr>
        <p:spPr>
          <a:xfrm>
            <a:off x="3946430" y="4495800"/>
            <a:ext cx="5141310" cy="2246769"/>
          </a:xfrm>
          <a:prstGeom prst="rect">
            <a:avLst/>
          </a:prstGeom>
          <a:solidFill>
            <a:schemeClr val="accent5">
              <a:lumMod val="75000"/>
            </a:schemeClr>
          </a:solidFill>
        </p:spPr>
        <p:txBody>
          <a:bodyPr wrap="square" rtlCol="0">
            <a:spAutoFit/>
          </a:bodyPr>
          <a:lstStyle/>
          <a:p>
            <a:r>
              <a:rPr lang="en-US" sz="1400" dirty="0"/>
              <a:t>Embryology of the optic vesicle as it invaginates. What you want to take note of is:</a:t>
            </a:r>
          </a:p>
          <a:p>
            <a:r>
              <a:rPr lang="en-US" sz="1400" dirty="0">
                <a:solidFill>
                  <a:srgbClr val="0000FF"/>
                </a:solidFill>
              </a:rPr>
              <a:t>--The pigmented layer of the CB epi derives from the same structure as the RPE (which is, as its name indicates, also pigmented), and </a:t>
            </a:r>
          </a:p>
          <a:p>
            <a:r>
              <a:rPr lang="en-US" sz="1400" dirty="0">
                <a:solidFill>
                  <a:srgbClr val="0000FF"/>
                </a:solidFill>
              </a:rPr>
              <a:t>--the nonpigmented CB epi derives from the same structure that gives rise to the neurosensory retina. </a:t>
            </a:r>
            <a:endParaRPr lang="en-US" sz="1400" dirty="0">
              <a:solidFill>
                <a:schemeClr val="accent5">
                  <a:lumMod val="75000"/>
                </a:schemeClr>
              </a:solidFill>
            </a:endParaRPr>
          </a:p>
          <a:p>
            <a:r>
              <a:rPr lang="en-US" sz="1400" dirty="0">
                <a:solidFill>
                  <a:schemeClr val="accent5">
                    <a:lumMod val="75000"/>
                  </a:schemeClr>
                </a:solidFill>
              </a:rPr>
              <a:t>In other words, what you already know about eye </a:t>
            </a:r>
            <a:r>
              <a:rPr lang="en-US" sz="1400" i="1" dirty="0">
                <a:solidFill>
                  <a:schemeClr val="accent5">
                    <a:lumMod val="75000"/>
                  </a:schemeClr>
                </a:solidFill>
              </a:rPr>
              <a:t>anatomy</a:t>
            </a:r>
            <a:r>
              <a:rPr lang="en-US" sz="1400" dirty="0">
                <a:solidFill>
                  <a:schemeClr val="accent5">
                    <a:lumMod val="75000"/>
                  </a:schemeClr>
                </a:solidFill>
              </a:rPr>
              <a:t> can help you understand and remember eye embryology. (For more, see the </a:t>
            </a:r>
            <a:r>
              <a:rPr lang="en-US" sz="1400" i="1" dirty="0">
                <a:solidFill>
                  <a:schemeClr val="accent5">
                    <a:lumMod val="75000"/>
                  </a:schemeClr>
                </a:solidFill>
              </a:rPr>
              <a:t>Embryology made simply ridiculous </a:t>
            </a:r>
            <a:r>
              <a:rPr lang="en-US" sz="1400" dirty="0">
                <a:solidFill>
                  <a:schemeClr val="accent5">
                    <a:lumMod val="75000"/>
                  </a:schemeClr>
                </a:solidFill>
              </a:rPr>
              <a:t>slide-set.)</a:t>
            </a:r>
          </a:p>
        </p:txBody>
      </p:sp>
      <p:sp>
        <p:nvSpPr>
          <p:cNvPr id="8" name="TextBox 7">
            <a:extLst>
              <a:ext uri="{FF2B5EF4-FFF2-40B4-BE49-F238E27FC236}">
                <a16:creationId xmlns:a16="http://schemas.microsoft.com/office/drawing/2014/main" id="{C5CB1A63-EF8A-46F1-9A9A-B312D42FBAEE}"/>
              </a:ext>
            </a:extLst>
          </p:cNvPr>
          <p:cNvSpPr txBox="1"/>
          <p:nvPr/>
        </p:nvSpPr>
        <p:spPr>
          <a:xfrm>
            <a:off x="5374988" y="1993152"/>
            <a:ext cx="1553630" cy="276999"/>
          </a:xfrm>
          <a:prstGeom prst="rect">
            <a:avLst/>
          </a:prstGeom>
          <a:noFill/>
        </p:spPr>
        <p:txBody>
          <a:bodyPr wrap="none" rtlCol="0">
            <a:spAutoFit/>
          </a:bodyPr>
          <a:lstStyle/>
          <a:p>
            <a:r>
              <a:rPr lang="en-US" sz="1200" i="1" dirty="0"/>
              <a:t>Note: </a:t>
            </a:r>
            <a:r>
              <a:rPr lang="en-US" sz="1200" b="1" i="1" dirty="0"/>
              <a:t>This</a:t>
            </a:r>
            <a:r>
              <a:rPr lang="en-US" sz="1200" i="1" dirty="0"/>
              <a:t> vesicle...</a:t>
            </a:r>
          </a:p>
        </p:txBody>
      </p:sp>
      <p:sp>
        <p:nvSpPr>
          <p:cNvPr id="13" name="TextBox 12">
            <a:extLst>
              <a:ext uri="{FF2B5EF4-FFF2-40B4-BE49-F238E27FC236}">
                <a16:creationId xmlns:a16="http://schemas.microsoft.com/office/drawing/2014/main" id="{481DA4E2-C9C9-45DF-908D-189F3BA03941}"/>
              </a:ext>
            </a:extLst>
          </p:cNvPr>
          <p:cNvSpPr txBox="1"/>
          <p:nvPr/>
        </p:nvSpPr>
        <p:spPr>
          <a:xfrm>
            <a:off x="2362200" y="5938242"/>
            <a:ext cx="1202573" cy="276999"/>
          </a:xfrm>
          <a:prstGeom prst="rect">
            <a:avLst/>
          </a:prstGeom>
          <a:noFill/>
        </p:spPr>
        <p:txBody>
          <a:bodyPr wrap="none" rtlCol="0">
            <a:spAutoFit/>
          </a:bodyPr>
          <a:lstStyle/>
          <a:p>
            <a:r>
              <a:rPr lang="en-US" sz="1200" b="1" i="1" dirty="0"/>
              <a:t>…not</a:t>
            </a:r>
            <a:r>
              <a:rPr lang="en-US" sz="1200" i="1" dirty="0"/>
              <a:t> this one!</a:t>
            </a:r>
          </a:p>
        </p:txBody>
      </p:sp>
      <p:sp>
        <p:nvSpPr>
          <p:cNvPr id="3" name="Star: 5 Points 2">
            <a:extLst>
              <a:ext uri="{FF2B5EF4-FFF2-40B4-BE49-F238E27FC236}">
                <a16:creationId xmlns:a16="http://schemas.microsoft.com/office/drawing/2014/main" id="{58DAA7E6-6BDF-49C3-B7D3-786C022D9D60}"/>
              </a:ext>
            </a:extLst>
          </p:cNvPr>
          <p:cNvSpPr/>
          <p:nvPr/>
        </p:nvSpPr>
        <p:spPr>
          <a:xfrm>
            <a:off x="7334041" y="1447800"/>
            <a:ext cx="304800" cy="304800"/>
          </a:xfrm>
          <a:prstGeom prst="star5">
            <a:avLst/>
          </a:prstGeom>
          <a:solidFill>
            <a:srgbClr val="0000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4873D0F9-895C-49D4-AE16-DBA2B34B4FE2}"/>
              </a:ext>
            </a:extLst>
          </p:cNvPr>
          <p:cNvSpPr/>
          <p:nvPr/>
        </p:nvSpPr>
        <p:spPr>
          <a:xfrm>
            <a:off x="7696200" y="2819400"/>
            <a:ext cx="304800" cy="304800"/>
          </a:xfrm>
          <a:prstGeom prst="star5">
            <a:avLst/>
          </a:prstGeom>
          <a:solidFill>
            <a:srgbClr val="0000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6A0E2313-244D-4C0A-B9DD-13506FF7986D}"/>
              </a:ext>
            </a:extLst>
          </p:cNvPr>
          <p:cNvSpPr/>
          <p:nvPr/>
        </p:nvSpPr>
        <p:spPr>
          <a:xfrm>
            <a:off x="5897600" y="1060562"/>
            <a:ext cx="304800" cy="304800"/>
          </a:xfrm>
          <a:prstGeom prst="star5">
            <a:avLst/>
          </a:prstGeom>
          <a:solidFill>
            <a:srgbClr val="0000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F1E26BB1-AF6C-4C16-869E-C342D6507E25}"/>
              </a:ext>
            </a:extLst>
          </p:cNvPr>
          <p:cNvSpPr/>
          <p:nvPr/>
        </p:nvSpPr>
        <p:spPr>
          <a:xfrm>
            <a:off x="6019800" y="3289524"/>
            <a:ext cx="304800" cy="304800"/>
          </a:xfrm>
          <a:prstGeom prst="star5">
            <a:avLst/>
          </a:prstGeom>
          <a:solidFill>
            <a:srgbClr val="0000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A5D0471-850F-4F1E-8BE9-72C0C2BD5F4A}"/>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19" name="Rectangle 18">
            <a:extLst>
              <a:ext uri="{FF2B5EF4-FFF2-40B4-BE49-F238E27FC236}">
                <a16:creationId xmlns:a16="http://schemas.microsoft.com/office/drawing/2014/main" id="{544F8876-1879-4FBA-B6E5-3D58DBA5DA7A}"/>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A</a:t>
            </a:r>
          </a:p>
        </p:txBody>
      </p:sp>
    </p:spTree>
    <p:extLst>
      <p:ext uri="{BB962C8B-B14F-4D97-AF65-F5344CB8AC3E}">
        <p14:creationId xmlns:p14="http://schemas.microsoft.com/office/powerpoint/2010/main" val="36168645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9544" y="5410200"/>
            <a:ext cx="623456"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05982" y="1459468"/>
            <a:ext cx="4232249" cy="400110"/>
          </a:xfrm>
          <a:prstGeom prst="rect">
            <a:avLst/>
          </a:prstGeom>
          <a:noFill/>
        </p:spPr>
        <p:txBody>
          <a:bodyPr wrap="none" rtlCol="0">
            <a:spAutoFit/>
          </a:bodyPr>
          <a:lstStyle/>
          <a:p>
            <a:r>
              <a:rPr lang="en-US" sz="2000" dirty="0" err="1"/>
              <a:t>Nonpigmented</a:t>
            </a:r>
            <a:r>
              <a:rPr lang="en-US" sz="2000" dirty="0"/>
              <a:t> epithelium of the CB</a:t>
            </a:r>
          </a:p>
        </p:txBody>
      </p:sp>
      <p:sp>
        <p:nvSpPr>
          <p:cNvPr id="7" name="TextBox 6"/>
          <p:cNvSpPr txBox="1"/>
          <p:nvPr/>
        </p:nvSpPr>
        <p:spPr>
          <a:xfrm>
            <a:off x="2260180" y="1073143"/>
            <a:ext cx="3789820" cy="400110"/>
          </a:xfrm>
          <a:prstGeom prst="rect">
            <a:avLst/>
          </a:prstGeom>
          <a:noFill/>
        </p:spPr>
        <p:txBody>
          <a:bodyPr wrap="none" rtlCol="0">
            <a:spAutoFit/>
          </a:bodyPr>
          <a:lstStyle/>
          <a:p>
            <a:r>
              <a:rPr lang="en-US" sz="2000" dirty="0"/>
              <a:t>Pigmented epithelium of the CB</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51921"/>
          <a:stretch/>
        </p:blipFill>
        <p:spPr>
          <a:xfrm>
            <a:off x="762000" y="2057400"/>
            <a:ext cx="6934200" cy="3880842"/>
          </a:xfrm>
          <a:prstGeom prst="rect">
            <a:avLst/>
          </a:prstGeom>
        </p:spPr>
      </p:pic>
      <p:cxnSp>
        <p:nvCxnSpPr>
          <p:cNvPr id="9" name="Straight Connector 8"/>
          <p:cNvCxnSpPr/>
          <p:nvPr/>
        </p:nvCxnSpPr>
        <p:spPr>
          <a:xfrm>
            <a:off x="2667000" y="1504030"/>
            <a:ext cx="538982" cy="13153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652018" y="1902320"/>
            <a:ext cx="386582" cy="10694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B1D37F4-7689-496B-B3DB-F460E07F6810}"/>
              </a:ext>
            </a:extLst>
          </p:cNvPr>
          <p:cNvSpPr txBox="1"/>
          <p:nvPr/>
        </p:nvSpPr>
        <p:spPr>
          <a:xfrm>
            <a:off x="3946430" y="4495800"/>
            <a:ext cx="5141310" cy="2246769"/>
          </a:xfrm>
          <a:prstGeom prst="rect">
            <a:avLst/>
          </a:prstGeom>
          <a:solidFill>
            <a:schemeClr val="accent5">
              <a:lumMod val="75000"/>
            </a:schemeClr>
          </a:solidFill>
        </p:spPr>
        <p:txBody>
          <a:bodyPr wrap="square" rtlCol="0">
            <a:spAutoFit/>
          </a:bodyPr>
          <a:lstStyle/>
          <a:p>
            <a:r>
              <a:rPr lang="en-US" sz="1400" dirty="0"/>
              <a:t>Embryology of the optic vesicle as it invaginates. What you want to take note of is:</a:t>
            </a:r>
          </a:p>
          <a:p>
            <a:r>
              <a:rPr lang="en-US" sz="1400" dirty="0">
                <a:solidFill>
                  <a:srgbClr val="0000FF"/>
                </a:solidFill>
              </a:rPr>
              <a:t>--The pigmented layer of the CB epi derives from the same structure as the RPE (which is, as its name indicates, also pigmented), and </a:t>
            </a:r>
          </a:p>
          <a:p>
            <a:r>
              <a:rPr lang="en-US" sz="1400" dirty="0">
                <a:solidFill>
                  <a:srgbClr val="0000FF"/>
                </a:solidFill>
              </a:rPr>
              <a:t>--the nonpigmented CB epi derives from the same structure that gives rise to the neurosensory retina. </a:t>
            </a:r>
          </a:p>
          <a:p>
            <a:r>
              <a:rPr lang="en-US" sz="1400" dirty="0"/>
              <a:t>In other words, what you already know about eye </a:t>
            </a:r>
            <a:r>
              <a:rPr lang="en-US" sz="1400" i="1" dirty="0"/>
              <a:t>anatomy</a:t>
            </a:r>
            <a:r>
              <a:rPr lang="en-US" sz="1400" dirty="0"/>
              <a:t> can help you understand and remember eye </a:t>
            </a:r>
            <a:r>
              <a:rPr lang="en-US" sz="1400" i="1" dirty="0"/>
              <a:t>embryology</a:t>
            </a:r>
            <a:r>
              <a:rPr lang="en-US" sz="1400" dirty="0"/>
              <a:t>. (For more, see the </a:t>
            </a:r>
            <a:r>
              <a:rPr lang="en-US" sz="1400" i="1" dirty="0"/>
              <a:t>Embryology made simply ridiculous </a:t>
            </a:r>
            <a:r>
              <a:rPr lang="en-US" sz="1400" dirty="0"/>
              <a:t>slide-set.)</a:t>
            </a:r>
          </a:p>
        </p:txBody>
      </p:sp>
      <p:sp>
        <p:nvSpPr>
          <p:cNvPr id="8" name="TextBox 7">
            <a:extLst>
              <a:ext uri="{FF2B5EF4-FFF2-40B4-BE49-F238E27FC236}">
                <a16:creationId xmlns:a16="http://schemas.microsoft.com/office/drawing/2014/main" id="{C5CB1A63-EF8A-46F1-9A9A-B312D42FBAEE}"/>
              </a:ext>
            </a:extLst>
          </p:cNvPr>
          <p:cNvSpPr txBox="1"/>
          <p:nvPr/>
        </p:nvSpPr>
        <p:spPr>
          <a:xfrm>
            <a:off x="5374988" y="1993152"/>
            <a:ext cx="1553630" cy="276999"/>
          </a:xfrm>
          <a:prstGeom prst="rect">
            <a:avLst/>
          </a:prstGeom>
          <a:noFill/>
        </p:spPr>
        <p:txBody>
          <a:bodyPr wrap="none" rtlCol="0">
            <a:spAutoFit/>
          </a:bodyPr>
          <a:lstStyle/>
          <a:p>
            <a:r>
              <a:rPr lang="en-US" sz="1200" i="1" dirty="0"/>
              <a:t>Note: </a:t>
            </a:r>
            <a:r>
              <a:rPr lang="en-US" sz="1200" b="1" i="1" dirty="0"/>
              <a:t>This</a:t>
            </a:r>
            <a:r>
              <a:rPr lang="en-US" sz="1200" i="1" dirty="0"/>
              <a:t> vesicle...</a:t>
            </a:r>
          </a:p>
        </p:txBody>
      </p:sp>
      <p:sp>
        <p:nvSpPr>
          <p:cNvPr id="13" name="TextBox 12">
            <a:extLst>
              <a:ext uri="{FF2B5EF4-FFF2-40B4-BE49-F238E27FC236}">
                <a16:creationId xmlns:a16="http://schemas.microsoft.com/office/drawing/2014/main" id="{481DA4E2-C9C9-45DF-908D-189F3BA03941}"/>
              </a:ext>
            </a:extLst>
          </p:cNvPr>
          <p:cNvSpPr txBox="1"/>
          <p:nvPr/>
        </p:nvSpPr>
        <p:spPr>
          <a:xfrm>
            <a:off x="2362200" y="5938242"/>
            <a:ext cx="1202573" cy="276999"/>
          </a:xfrm>
          <a:prstGeom prst="rect">
            <a:avLst/>
          </a:prstGeom>
          <a:noFill/>
        </p:spPr>
        <p:txBody>
          <a:bodyPr wrap="none" rtlCol="0">
            <a:spAutoFit/>
          </a:bodyPr>
          <a:lstStyle/>
          <a:p>
            <a:r>
              <a:rPr lang="en-US" sz="1200" b="1" i="1" dirty="0"/>
              <a:t>…not</a:t>
            </a:r>
            <a:r>
              <a:rPr lang="en-US" sz="1200" i="1" dirty="0"/>
              <a:t> this one!</a:t>
            </a:r>
          </a:p>
        </p:txBody>
      </p:sp>
      <p:sp>
        <p:nvSpPr>
          <p:cNvPr id="14" name="Star: 5 Points 13">
            <a:extLst>
              <a:ext uri="{FF2B5EF4-FFF2-40B4-BE49-F238E27FC236}">
                <a16:creationId xmlns:a16="http://schemas.microsoft.com/office/drawing/2014/main" id="{E423FC71-52BC-4931-82B7-F33201D84DBD}"/>
              </a:ext>
            </a:extLst>
          </p:cNvPr>
          <p:cNvSpPr/>
          <p:nvPr/>
        </p:nvSpPr>
        <p:spPr>
          <a:xfrm>
            <a:off x="7334041" y="1447800"/>
            <a:ext cx="304800" cy="304800"/>
          </a:xfrm>
          <a:prstGeom prst="star5">
            <a:avLst/>
          </a:prstGeom>
          <a:solidFill>
            <a:srgbClr val="0000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0BBB4624-D80A-41AA-88CD-C25118E6B358}"/>
              </a:ext>
            </a:extLst>
          </p:cNvPr>
          <p:cNvSpPr/>
          <p:nvPr/>
        </p:nvSpPr>
        <p:spPr>
          <a:xfrm>
            <a:off x="7696200" y="2819400"/>
            <a:ext cx="304800" cy="304800"/>
          </a:xfrm>
          <a:prstGeom prst="star5">
            <a:avLst/>
          </a:prstGeom>
          <a:solidFill>
            <a:srgbClr val="0000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861510F8-72B2-4483-8760-C99087212310}"/>
              </a:ext>
            </a:extLst>
          </p:cNvPr>
          <p:cNvSpPr/>
          <p:nvPr/>
        </p:nvSpPr>
        <p:spPr>
          <a:xfrm>
            <a:off x="5897600" y="1060562"/>
            <a:ext cx="304800" cy="304800"/>
          </a:xfrm>
          <a:prstGeom prst="star5">
            <a:avLst/>
          </a:prstGeom>
          <a:solidFill>
            <a:srgbClr val="0000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04D794CD-4BDB-4D3F-ACFA-CFB8A00E5A48}"/>
              </a:ext>
            </a:extLst>
          </p:cNvPr>
          <p:cNvSpPr/>
          <p:nvPr/>
        </p:nvSpPr>
        <p:spPr>
          <a:xfrm>
            <a:off x="6019800" y="3289524"/>
            <a:ext cx="304800" cy="304800"/>
          </a:xfrm>
          <a:prstGeom prst="star5">
            <a:avLst/>
          </a:prstGeom>
          <a:solidFill>
            <a:srgbClr val="0000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D107FE0-0251-4A1A-9EE6-4C03265E04AE}"/>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
        <p:nvSpPr>
          <p:cNvPr id="19" name="Rectangle 18">
            <a:extLst>
              <a:ext uri="{FF2B5EF4-FFF2-40B4-BE49-F238E27FC236}">
                <a16:creationId xmlns:a16="http://schemas.microsoft.com/office/drawing/2014/main" id="{E34E0D9A-74CA-4535-ADEF-11DFA92284AE}"/>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A</a:t>
            </a:r>
          </a:p>
        </p:txBody>
      </p:sp>
    </p:spTree>
    <p:extLst>
      <p:ext uri="{BB962C8B-B14F-4D97-AF65-F5344CB8AC3E}">
        <p14:creationId xmlns:p14="http://schemas.microsoft.com/office/powerpoint/2010/main" val="6773444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F40462D-3AE6-4972-9503-D21241E004C6}"/>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974"/>
          <a:stretch/>
        </p:blipFill>
        <p:spPr>
          <a:xfrm>
            <a:off x="228600" y="1981200"/>
            <a:ext cx="4343400" cy="4400550"/>
          </a:xfrm>
          <a:prstGeom prst="rect">
            <a:avLst/>
          </a:prstGeom>
        </p:spPr>
      </p:pic>
      <p:sp>
        <p:nvSpPr>
          <p:cNvPr id="6" name="TextBox 5"/>
          <p:cNvSpPr txBox="1"/>
          <p:nvPr/>
        </p:nvSpPr>
        <p:spPr>
          <a:xfrm>
            <a:off x="5201986" y="1981200"/>
            <a:ext cx="3865814" cy="4693593"/>
          </a:xfrm>
          <a:prstGeom prst="rect">
            <a:avLst/>
          </a:prstGeom>
          <a:noFill/>
        </p:spPr>
        <p:txBody>
          <a:bodyPr wrap="square" rtlCol="0">
            <a:spAutoFit/>
          </a:bodyPr>
          <a:lstStyle/>
          <a:p>
            <a:r>
              <a:rPr lang="en-US" sz="1300" i="1" dirty="0">
                <a:solidFill>
                  <a:schemeClr val="bg1">
                    <a:lumMod val="75000"/>
                  </a:schemeClr>
                </a:solidFill>
              </a:rPr>
              <a:t>From what embryonic tissue do the two epithelia of the CB derive?</a:t>
            </a:r>
          </a:p>
          <a:p>
            <a:r>
              <a:rPr lang="en-US" sz="1300" b="1" dirty="0" err="1">
                <a:solidFill>
                  <a:schemeClr val="bg1">
                    <a:lumMod val="75000"/>
                  </a:schemeClr>
                </a:solidFill>
              </a:rPr>
              <a:t>Neuroectoderm</a:t>
            </a:r>
            <a:endParaRPr lang="en-US" sz="1300" b="1" dirty="0">
              <a:solidFill>
                <a:schemeClr val="bg1">
                  <a:lumMod val="75000"/>
                </a:schemeClr>
              </a:solidFill>
            </a:endParaRPr>
          </a:p>
          <a:p>
            <a:endParaRPr lang="en-US" sz="1300" i="1" dirty="0">
              <a:solidFill>
                <a:schemeClr val="bg1">
                  <a:lumMod val="75000"/>
                </a:schemeClr>
              </a:solidFill>
            </a:endParaRPr>
          </a:p>
          <a:p>
            <a:r>
              <a:rPr lang="en-US" sz="1300" i="1" dirty="0">
                <a:solidFill>
                  <a:schemeClr val="bg1">
                    <a:lumMod val="75000"/>
                  </a:schemeClr>
                </a:solidFill>
              </a:rPr>
              <a:t>What other portion of the eye derives from </a:t>
            </a:r>
            <a:r>
              <a:rPr lang="en-US" sz="1300" i="1" dirty="0" err="1">
                <a:solidFill>
                  <a:schemeClr val="bg1">
                    <a:lumMod val="75000"/>
                  </a:schemeClr>
                </a:solidFill>
              </a:rPr>
              <a:t>neuroectoderm</a:t>
            </a:r>
            <a:r>
              <a:rPr lang="en-US" sz="1300" i="1" dirty="0">
                <a:solidFill>
                  <a:schemeClr val="bg1">
                    <a:lumMod val="75000"/>
                  </a:schemeClr>
                </a:solidFill>
              </a:rPr>
              <a:t>?</a:t>
            </a:r>
          </a:p>
          <a:p>
            <a:r>
              <a:rPr lang="en-US" sz="1300" b="1" dirty="0">
                <a:solidFill>
                  <a:schemeClr val="bg1">
                    <a:lumMod val="75000"/>
                  </a:schemeClr>
                </a:solidFill>
              </a:rPr>
              <a:t>The retina (</a:t>
            </a:r>
            <a:r>
              <a:rPr lang="en-US" sz="1300" b="1" dirty="0" err="1">
                <a:solidFill>
                  <a:schemeClr val="bg1">
                    <a:lumMod val="75000"/>
                  </a:schemeClr>
                </a:solidFill>
              </a:rPr>
              <a:t>ie</a:t>
            </a:r>
            <a:r>
              <a:rPr lang="en-US" sz="1300" b="1" dirty="0">
                <a:solidFill>
                  <a:schemeClr val="bg1">
                    <a:lumMod val="75000"/>
                  </a:schemeClr>
                </a:solidFill>
              </a:rPr>
              <a:t>, the neurosensory retina + RPE)</a:t>
            </a:r>
          </a:p>
          <a:p>
            <a:endParaRPr lang="en-US" sz="1300" dirty="0">
              <a:solidFill>
                <a:schemeClr val="bg1">
                  <a:lumMod val="75000"/>
                </a:schemeClr>
              </a:solidFill>
            </a:endParaRPr>
          </a:p>
          <a:p>
            <a:r>
              <a:rPr lang="en-US" sz="1300" i="1" dirty="0">
                <a:solidFill>
                  <a:schemeClr val="bg1">
                    <a:lumMod val="75000"/>
                  </a:schemeClr>
                </a:solidFill>
              </a:rPr>
              <a:t>How are the neurosensory retinal and RPE cells oriented with respect to one another?</a:t>
            </a:r>
          </a:p>
          <a:p>
            <a:r>
              <a:rPr lang="en-US" sz="1300" b="1" dirty="0">
                <a:solidFill>
                  <a:schemeClr val="bg1">
                    <a:lumMod val="75000"/>
                  </a:schemeClr>
                </a:solidFill>
              </a:rPr>
              <a:t>Apex-to-apex</a:t>
            </a:r>
          </a:p>
          <a:p>
            <a:endParaRPr lang="en-US" sz="1300" dirty="0">
              <a:solidFill>
                <a:schemeClr val="bg1">
                  <a:lumMod val="75000"/>
                </a:schemeClr>
              </a:solidFill>
            </a:endParaRPr>
          </a:p>
          <a:p>
            <a:r>
              <a:rPr lang="en-US" sz="1300" i="1" dirty="0">
                <a:solidFill>
                  <a:schemeClr val="bg1">
                    <a:lumMod val="75000"/>
                  </a:schemeClr>
                </a:solidFill>
              </a:rPr>
              <a:t>How are the two epithelial layers of the CB oriented with respect to one another?</a:t>
            </a:r>
          </a:p>
          <a:p>
            <a:r>
              <a:rPr lang="en-US" sz="1300" b="1" dirty="0">
                <a:solidFill>
                  <a:schemeClr val="bg1">
                    <a:lumMod val="75000"/>
                  </a:schemeClr>
                </a:solidFill>
              </a:rPr>
              <a:t>The same way--apex-to-apex</a:t>
            </a:r>
          </a:p>
          <a:p>
            <a:endParaRPr lang="en-US" sz="1300" dirty="0">
              <a:solidFill>
                <a:srgbClr val="0000FF"/>
              </a:solidFill>
            </a:endParaRPr>
          </a:p>
          <a:p>
            <a:r>
              <a:rPr lang="en-US" sz="1300" i="1" dirty="0">
                <a:solidFill>
                  <a:srgbClr val="0000FF"/>
                </a:solidFill>
              </a:rPr>
              <a:t>Which CB epithelial layer is pigmented--the inner, or the outer?</a:t>
            </a:r>
          </a:p>
          <a:p>
            <a:r>
              <a:rPr lang="en-US" sz="1300" b="1" dirty="0">
                <a:solidFill>
                  <a:srgbClr val="0000FF"/>
                </a:solidFill>
              </a:rPr>
              <a:t>The </a:t>
            </a:r>
            <a:r>
              <a:rPr lang="en-US" sz="1300" b="1" i="1" dirty="0">
                <a:solidFill>
                  <a:srgbClr val="0000FF"/>
                </a:solidFill>
              </a:rPr>
              <a:t>outer?</a:t>
            </a:r>
            <a:endParaRPr lang="en-US" sz="1300" b="1" i="1" dirty="0">
              <a:solidFill>
                <a:schemeClr val="bg1">
                  <a:lumMod val="75000"/>
                </a:schemeClr>
              </a:solidFill>
            </a:endParaRPr>
          </a:p>
          <a:p>
            <a:endParaRPr lang="en-US" sz="1300" dirty="0">
              <a:solidFill>
                <a:schemeClr val="bg1">
                  <a:lumMod val="75000"/>
                </a:schemeClr>
              </a:solidFill>
            </a:endParaRPr>
          </a:p>
          <a:p>
            <a:r>
              <a:rPr lang="en-US" sz="1300" i="1" dirty="0">
                <a:solidFill>
                  <a:schemeClr val="bg1">
                    <a:lumMod val="75000"/>
                  </a:schemeClr>
                </a:solidFill>
              </a:rPr>
              <a:t>Which portion of the retina is contiguous with the pigmented layer of the CB epithelium?</a:t>
            </a:r>
          </a:p>
          <a:p>
            <a:r>
              <a:rPr lang="en-US" sz="1300" b="1" dirty="0">
                <a:solidFill>
                  <a:schemeClr val="bg1">
                    <a:lumMod val="75000"/>
                  </a:schemeClr>
                </a:solidFill>
              </a:rPr>
              <a:t>The RPE, </a:t>
            </a:r>
            <a:r>
              <a:rPr lang="en-US" sz="1300" b="1" dirty="0" err="1">
                <a:solidFill>
                  <a:schemeClr val="bg1">
                    <a:lumMod val="75000"/>
                  </a:schemeClr>
                </a:solidFill>
              </a:rPr>
              <a:t>ie</a:t>
            </a:r>
            <a:r>
              <a:rPr lang="en-US" sz="1300" b="1" dirty="0">
                <a:solidFill>
                  <a:schemeClr val="bg1">
                    <a:lumMod val="75000"/>
                  </a:schemeClr>
                </a:solidFill>
              </a:rPr>
              <a:t>, the outer</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20000"/>
          <a:stretch/>
        </p:blipFill>
        <p:spPr>
          <a:xfrm>
            <a:off x="5486400" y="76200"/>
            <a:ext cx="3581400" cy="1600200"/>
          </a:xfrm>
          <a:prstGeom prst="rect">
            <a:avLst/>
          </a:prstGeom>
        </p:spPr>
      </p:pic>
      <p:sp>
        <p:nvSpPr>
          <p:cNvPr id="9" name="TextBox 1"/>
          <p:cNvSpPr txBox="1">
            <a:spLocks noChangeArrowheads="1"/>
          </p:cNvSpPr>
          <p:nvPr/>
        </p:nvSpPr>
        <p:spPr bwMode="auto">
          <a:xfrm>
            <a:off x="228600" y="814626"/>
            <a:ext cx="4894289" cy="861774"/>
          </a:xfrm>
          <a:prstGeom prst="rect">
            <a:avLst/>
          </a:prstGeom>
          <a:solidFill>
            <a:srgbClr val="FFC000"/>
          </a:solid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i="1" dirty="0">
                <a:solidFill>
                  <a:srgbClr val="0000FF"/>
                </a:solidFill>
              </a:rPr>
              <a:t>Which intraocular structure makes aqueous?</a:t>
            </a:r>
          </a:p>
          <a:p>
            <a:pPr eaLnBrk="1" hangingPunct="1"/>
            <a:r>
              <a:rPr lang="en-US" sz="1000" dirty="0">
                <a:solidFill>
                  <a:srgbClr val="0000FF"/>
                </a:solidFill>
              </a:rPr>
              <a:t>The </a:t>
            </a:r>
            <a:r>
              <a:rPr lang="en-US" sz="1000" b="1" dirty="0" err="1">
                <a:solidFill>
                  <a:schemeClr val="bg1"/>
                </a:solidFill>
              </a:rPr>
              <a:t>nonpigmented</a:t>
            </a:r>
            <a:r>
              <a:rPr lang="en-US" sz="1000" dirty="0">
                <a:solidFill>
                  <a:schemeClr val="bg1"/>
                </a:solidFill>
              </a:rPr>
              <a:t> </a:t>
            </a:r>
            <a:r>
              <a:rPr lang="en-US" sz="1000" dirty="0">
                <a:solidFill>
                  <a:srgbClr val="0000FF"/>
                </a:solidFill>
              </a:rPr>
              <a:t>epithelium of the pars </a:t>
            </a:r>
            <a:r>
              <a:rPr lang="en-US" sz="1000" dirty="0" err="1">
                <a:solidFill>
                  <a:srgbClr val="0000FF"/>
                </a:solidFill>
              </a:rPr>
              <a:t>plicata</a:t>
            </a:r>
            <a:r>
              <a:rPr lang="en-US" sz="1000" dirty="0">
                <a:solidFill>
                  <a:srgbClr val="0000FF"/>
                </a:solidFill>
              </a:rPr>
              <a:t> portion of the ciliary body</a:t>
            </a:r>
          </a:p>
          <a:p>
            <a:pPr eaLnBrk="1" hangingPunct="1"/>
            <a:endParaRPr lang="en-US" sz="1000" dirty="0">
              <a:solidFill>
                <a:srgbClr val="0000FF"/>
              </a:solidFill>
            </a:endParaRPr>
          </a:p>
          <a:p>
            <a:pPr eaLnBrk="1" hangingPunct="1"/>
            <a:r>
              <a:rPr lang="en-US" sz="1000" i="1" dirty="0">
                <a:solidFill>
                  <a:srgbClr val="0000FF"/>
                </a:solidFill>
              </a:rPr>
              <a:t>What is implied by the fact that aqueous is made by the ‘</a:t>
            </a:r>
            <a:r>
              <a:rPr lang="en-US" sz="1000" dirty="0" err="1">
                <a:solidFill>
                  <a:srgbClr val="0000FF"/>
                </a:solidFill>
              </a:rPr>
              <a:t>nonpigmented</a:t>
            </a:r>
            <a:r>
              <a:rPr lang="en-US" sz="1000" dirty="0">
                <a:solidFill>
                  <a:srgbClr val="0000FF"/>
                </a:solidFill>
              </a:rPr>
              <a:t>’</a:t>
            </a:r>
            <a:r>
              <a:rPr lang="en-US" sz="1000" i="1" dirty="0">
                <a:solidFill>
                  <a:srgbClr val="0000FF"/>
                </a:solidFill>
              </a:rPr>
              <a:t> epithelium?</a:t>
            </a:r>
          </a:p>
          <a:p>
            <a:pPr eaLnBrk="1" hangingPunct="1"/>
            <a:r>
              <a:rPr lang="en-US" sz="1000" dirty="0">
                <a:solidFill>
                  <a:srgbClr val="0000FF"/>
                </a:solidFill>
              </a:rPr>
              <a:t>The presence of a </a:t>
            </a:r>
            <a:r>
              <a:rPr lang="en-US" sz="1000" b="1" dirty="0"/>
              <a:t>pigmented</a:t>
            </a:r>
            <a:r>
              <a:rPr lang="en-US" sz="1000" dirty="0">
                <a:solidFill>
                  <a:srgbClr val="0000FF"/>
                </a:solidFill>
              </a:rPr>
              <a:t> epithelium</a:t>
            </a:r>
          </a:p>
        </p:txBody>
      </p:sp>
      <p:sp>
        <p:nvSpPr>
          <p:cNvPr id="3" name="TextBox 2">
            <a:extLst>
              <a:ext uri="{FF2B5EF4-FFF2-40B4-BE49-F238E27FC236}">
                <a16:creationId xmlns:a16="http://schemas.microsoft.com/office/drawing/2014/main" id="{A551E5AC-1211-44D2-9872-7B01A0CEC938}"/>
              </a:ext>
            </a:extLst>
          </p:cNvPr>
          <p:cNvSpPr txBox="1"/>
          <p:nvPr/>
        </p:nvSpPr>
        <p:spPr>
          <a:xfrm>
            <a:off x="4229100" y="2770866"/>
            <a:ext cx="4343400" cy="2031325"/>
          </a:xfrm>
          <a:prstGeom prst="rect">
            <a:avLst/>
          </a:prstGeom>
          <a:solidFill>
            <a:srgbClr val="66FFFF"/>
          </a:solidFill>
        </p:spPr>
        <p:txBody>
          <a:bodyPr wrap="square" rtlCol="0">
            <a:spAutoFit/>
          </a:bodyPr>
          <a:lstStyle/>
          <a:p>
            <a:r>
              <a:rPr lang="en-US" sz="1400" i="1" dirty="0" err="1">
                <a:solidFill>
                  <a:srgbClr val="660033"/>
                </a:solidFill>
              </a:rPr>
              <a:t>Hol</a:t>
            </a:r>
            <a:r>
              <a:rPr lang="en-US" sz="1400" i="1" dirty="0">
                <a:solidFill>
                  <a:srgbClr val="660033"/>
                </a:solidFill>
              </a:rPr>
              <a:t> up Dr Flynn. Looking at this photomicrograph, the pigmented epi layer appears to be the inner one. Did you make a mistake?</a:t>
            </a:r>
            <a:endParaRPr lang="en-US" sz="1400" i="1" dirty="0">
              <a:solidFill>
                <a:srgbClr val="66FFFF"/>
              </a:solidFill>
            </a:endParaRPr>
          </a:p>
          <a:p>
            <a:r>
              <a:rPr lang="en-US" sz="1400" dirty="0">
                <a:solidFill>
                  <a:srgbClr val="66FFFF"/>
                </a:solidFill>
              </a:rPr>
              <a:t>Silly rabbit—mistakes are for residents! Remember, for us eye dentists the terms </a:t>
            </a:r>
            <a:r>
              <a:rPr lang="en-US" sz="1400" i="1" dirty="0">
                <a:solidFill>
                  <a:srgbClr val="66FFFF"/>
                </a:solidFill>
              </a:rPr>
              <a:t>inner</a:t>
            </a:r>
            <a:r>
              <a:rPr lang="en-US" sz="1400" dirty="0">
                <a:solidFill>
                  <a:srgbClr val="66FFFF"/>
                </a:solidFill>
              </a:rPr>
              <a:t> and </a:t>
            </a:r>
            <a:r>
              <a:rPr lang="en-US" sz="1400" i="1" dirty="0">
                <a:solidFill>
                  <a:srgbClr val="66FFFF"/>
                </a:solidFill>
              </a:rPr>
              <a:t>outer </a:t>
            </a:r>
            <a:r>
              <a:rPr lang="en-US" sz="1400" dirty="0">
                <a:solidFill>
                  <a:srgbClr val="66FFFF"/>
                </a:solidFill>
              </a:rPr>
              <a:t>are in relation</a:t>
            </a:r>
            <a:r>
              <a:rPr lang="en-US" sz="1400" i="1" dirty="0">
                <a:solidFill>
                  <a:srgbClr val="66FFFF"/>
                </a:solidFill>
              </a:rPr>
              <a:t> </a:t>
            </a:r>
            <a:r>
              <a:rPr lang="en-US" sz="1400" dirty="0">
                <a:solidFill>
                  <a:srgbClr val="66FFFF"/>
                </a:solidFill>
              </a:rPr>
              <a:t>to the </a:t>
            </a:r>
            <a:r>
              <a:rPr lang="en-US" sz="1400" b="1" dirty="0">
                <a:solidFill>
                  <a:srgbClr val="66FFFF"/>
                </a:solidFill>
              </a:rPr>
              <a:t>globe itself</a:t>
            </a:r>
            <a:r>
              <a:rPr lang="en-US" sz="1400" dirty="0">
                <a:solidFill>
                  <a:srgbClr val="66FFFF"/>
                </a:solidFill>
              </a:rPr>
              <a:t>; </a:t>
            </a:r>
            <a:r>
              <a:rPr lang="en-US" sz="1400" dirty="0" err="1">
                <a:solidFill>
                  <a:srgbClr val="66FFFF"/>
                </a:solidFill>
              </a:rPr>
              <a:t>ie</a:t>
            </a:r>
            <a:r>
              <a:rPr lang="en-US" sz="1400" dirty="0">
                <a:solidFill>
                  <a:srgbClr val="66FFFF"/>
                </a:solidFill>
              </a:rPr>
              <a:t>, inner means ‘closer to, or of, the inner aspect of the globe.’ Because the nonpigmented layer faces the vitreous cavity, it is the ‘inner’ layer of the two.</a:t>
            </a:r>
          </a:p>
        </p:txBody>
      </p:sp>
      <p:sp>
        <p:nvSpPr>
          <p:cNvPr id="11" name="Rectangle 10">
            <a:extLst>
              <a:ext uri="{FF2B5EF4-FFF2-40B4-BE49-F238E27FC236}">
                <a16:creationId xmlns:a16="http://schemas.microsoft.com/office/drawing/2014/main" id="{80086B57-483F-43B4-82F4-30C99262484B}"/>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Q</a:t>
            </a:r>
          </a:p>
        </p:txBody>
      </p:sp>
    </p:spTree>
    <p:extLst>
      <p:ext uri="{BB962C8B-B14F-4D97-AF65-F5344CB8AC3E}">
        <p14:creationId xmlns:p14="http://schemas.microsoft.com/office/powerpoint/2010/main" val="13523305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7C7A894-5A80-49FF-B253-043F5E0AB592}"/>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974"/>
          <a:stretch/>
        </p:blipFill>
        <p:spPr>
          <a:xfrm>
            <a:off x="228600" y="1981200"/>
            <a:ext cx="4343400" cy="4400550"/>
          </a:xfrm>
          <a:prstGeom prst="rect">
            <a:avLst/>
          </a:prstGeom>
        </p:spPr>
      </p:pic>
      <p:sp>
        <p:nvSpPr>
          <p:cNvPr id="6" name="TextBox 5"/>
          <p:cNvSpPr txBox="1"/>
          <p:nvPr/>
        </p:nvSpPr>
        <p:spPr>
          <a:xfrm>
            <a:off x="5201986" y="1981200"/>
            <a:ext cx="3865814" cy="4693593"/>
          </a:xfrm>
          <a:prstGeom prst="rect">
            <a:avLst/>
          </a:prstGeom>
          <a:noFill/>
        </p:spPr>
        <p:txBody>
          <a:bodyPr wrap="square" rtlCol="0">
            <a:spAutoFit/>
          </a:bodyPr>
          <a:lstStyle/>
          <a:p>
            <a:r>
              <a:rPr lang="en-US" sz="1300" i="1" dirty="0">
                <a:solidFill>
                  <a:schemeClr val="bg1">
                    <a:lumMod val="75000"/>
                  </a:schemeClr>
                </a:solidFill>
              </a:rPr>
              <a:t>From what embryonic tissue do the two epithelia of the CB derive?</a:t>
            </a:r>
          </a:p>
          <a:p>
            <a:r>
              <a:rPr lang="en-US" sz="1300" b="1" dirty="0" err="1">
                <a:solidFill>
                  <a:schemeClr val="bg1">
                    <a:lumMod val="75000"/>
                  </a:schemeClr>
                </a:solidFill>
              </a:rPr>
              <a:t>Neuroectoderm</a:t>
            </a:r>
            <a:endParaRPr lang="en-US" sz="1300" b="1" dirty="0">
              <a:solidFill>
                <a:schemeClr val="bg1">
                  <a:lumMod val="75000"/>
                </a:schemeClr>
              </a:solidFill>
            </a:endParaRPr>
          </a:p>
          <a:p>
            <a:endParaRPr lang="en-US" sz="1300" i="1" dirty="0">
              <a:solidFill>
                <a:schemeClr val="bg1">
                  <a:lumMod val="75000"/>
                </a:schemeClr>
              </a:solidFill>
            </a:endParaRPr>
          </a:p>
          <a:p>
            <a:r>
              <a:rPr lang="en-US" sz="1300" i="1" dirty="0">
                <a:solidFill>
                  <a:schemeClr val="bg1">
                    <a:lumMod val="75000"/>
                  </a:schemeClr>
                </a:solidFill>
              </a:rPr>
              <a:t>What other portion of the eye derives from </a:t>
            </a:r>
            <a:r>
              <a:rPr lang="en-US" sz="1300" i="1" dirty="0" err="1">
                <a:solidFill>
                  <a:schemeClr val="bg1">
                    <a:lumMod val="75000"/>
                  </a:schemeClr>
                </a:solidFill>
              </a:rPr>
              <a:t>neuroectoderm</a:t>
            </a:r>
            <a:r>
              <a:rPr lang="en-US" sz="1300" i="1" dirty="0">
                <a:solidFill>
                  <a:schemeClr val="bg1">
                    <a:lumMod val="75000"/>
                  </a:schemeClr>
                </a:solidFill>
              </a:rPr>
              <a:t>?</a:t>
            </a:r>
          </a:p>
          <a:p>
            <a:r>
              <a:rPr lang="en-US" sz="1300" b="1" dirty="0">
                <a:solidFill>
                  <a:schemeClr val="bg1">
                    <a:lumMod val="75000"/>
                  </a:schemeClr>
                </a:solidFill>
              </a:rPr>
              <a:t>The retina (</a:t>
            </a:r>
            <a:r>
              <a:rPr lang="en-US" sz="1300" b="1" dirty="0" err="1">
                <a:solidFill>
                  <a:schemeClr val="bg1">
                    <a:lumMod val="75000"/>
                  </a:schemeClr>
                </a:solidFill>
              </a:rPr>
              <a:t>ie</a:t>
            </a:r>
            <a:r>
              <a:rPr lang="en-US" sz="1300" b="1" dirty="0">
                <a:solidFill>
                  <a:schemeClr val="bg1">
                    <a:lumMod val="75000"/>
                  </a:schemeClr>
                </a:solidFill>
              </a:rPr>
              <a:t>, the neurosensory retina + RPE)</a:t>
            </a:r>
          </a:p>
          <a:p>
            <a:endParaRPr lang="en-US" sz="1300" dirty="0">
              <a:solidFill>
                <a:schemeClr val="bg1">
                  <a:lumMod val="75000"/>
                </a:schemeClr>
              </a:solidFill>
            </a:endParaRPr>
          </a:p>
          <a:p>
            <a:r>
              <a:rPr lang="en-US" sz="1300" i="1" dirty="0">
                <a:solidFill>
                  <a:schemeClr val="bg1">
                    <a:lumMod val="75000"/>
                  </a:schemeClr>
                </a:solidFill>
              </a:rPr>
              <a:t>How are the neurosensory retinal and RPE cells oriented with respect to one another?</a:t>
            </a:r>
          </a:p>
          <a:p>
            <a:r>
              <a:rPr lang="en-US" sz="1300" b="1" dirty="0">
                <a:solidFill>
                  <a:schemeClr val="bg1">
                    <a:lumMod val="75000"/>
                  </a:schemeClr>
                </a:solidFill>
              </a:rPr>
              <a:t>Apex-to-apex</a:t>
            </a:r>
          </a:p>
          <a:p>
            <a:endParaRPr lang="en-US" sz="1300" dirty="0">
              <a:solidFill>
                <a:schemeClr val="bg1">
                  <a:lumMod val="75000"/>
                </a:schemeClr>
              </a:solidFill>
            </a:endParaRPr>
          </a:p>
          <a:p>
            <a:r>
              <a:rPr lang="en-US" sz="1300" i="1" dirty="0">
                <a:solidFill>
                  <a:schemeClr val="bg1">
                    <a:lumMod val="75000"/>
                  </a:schemeClr>
                </a:solidFill>
              </a:rPr>
              <a:t>How are the two epithelial layers of the CB oriented with respect to one another?</a:t>
            </a:r>
          </a:p>
          <a:p>
            <a:r>
              <a:rPr lang="en-US" sz="1300" b="1" dirty="0">
                <a:solidFill>
                  <a:schemeClr val="bg1">
                    <a:lumMod val="75000"/>
                  </a:schemeClr>
                </a:solidFill>
              </a:rPr>
              <a:t>The same way--apex-to-apex</a:t>
            </a:r>
          </a:p>
          <a:p>
            <a:endParaRPr lang="en-US" sz="1300" dirty="0">
              <a:solidFill>
                <a:srgbClr val="0000FF"/>
              </a:solidFill>
            </a:endParaRPr>
          </a:p>
          <a:p>
            <a:r>
              <a:rPr lang="en-US" sz="1300" i="1" dirty="0">
                <a:solidFill>
                  <a:srgbClr val="0000FF"/>
                </a:solidFill>
              </a:rPr>
              <a:t>Which CB epithelial layer is pigmented--the inner, or the outer?</a:t>
            </a:r>
          </a:p>
          <a:p>
            <a:r>
              <a:rPr lang="en-US" sz="1300" b="1" dirty="0">
                <a:solidFill>
                  <a:srgbClr val="0000FF"/>
                </a:solidFill>
              </a:rPr>
              <a:t>That’s what I said--the outer!</a:t>
            </a:r>
            <a:endParaRPr lang="en-US" sz="1300" b="1" dirty="0">
              <a:solidFill>
                <a:schemeClr val="bg1">
                  <a:lumMod val="75000"/>
                </a:schemeClr>
              </a:solidFill>
            </a:endParaRPr>
          </a:p>
          <a:p>
            <a:endParaRPr lang="en-US" sz="1300" dirty="0">
              <a:solidFill>
                <a:schemeClr val="bg1">
                  <a:lumMod val="75000"/>
                </a:schemeClr>
              </a:solidFill>
            </a:endParaRPr>
          </a:p>
          <a:p>
            <a:r>
              <a:rPr lang="en-US" sz="1300" i="1" dirty="0">
                <a:solidFill>
                  <a:schemeClr val="bg1">
                    <a:lumMod val="75000"/>
                  </a:schemeClr>
                </a:solidFill>
              </a:rPr>
              <a:t>Which portion of the retina is contiguous with the pigmented layer of the CB epithelium?</a:t>
            </a:r>
          </a:p>
          <a:p>
            <a:r>
              <a:rPr lang="en-US" sz="1300" b="1" dirty="0">
                <a:solidFill>
                  <a:schemeClr val="bg1">
                    <a:lumMod val="75000"/>
                  </a:schemeClr>
                </a:solidFill>
              </a:rPr>
              <a:t>The RPE, </a:t>
            </a:r>
            <a:r>
              <a:rPr lang="en-US" sz="1300" b="1" dirty="0" err="1">
                <a:solidFill>
                  <a:schemeClr val="bg1">
                    <a:lumMod val="75000"/>
                  </a:schemeClr>
                </a:solidFill>
              </a:rPr>
              <a:t>ie</a:t>
            </a:r>
            <a:r>
              <a:rPr lang="en-US" sz="1300" b="1" dirty="0">
                <a:solidFill>
                  <a:schemeClr val="bg1">
                    <a:lumMod val="75000"/>
                  </a:schemeClr>
                </a:solidFill>
              </a:rPr>
              <a:t> the outer</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20000"/>
          <a:stretch/>
        </p:blipFill>
        <p:spPr>
          <a:xfrm>
            <a:off x="5486400" y="76200"/>
            <a:ext cx="3581400" cy="1600200"/>
          </a:xfrm>
          <a:prstGeom prst="rect">
            <a:avLst/>
          </a:prstGeom>
        </p:spPr>
      </p:pic>
      <p:sp>
        <p:nvSpPr>
          <p:cNvPr id="9" name="TextBox 1"/>
          <p:cNvSpPr txBox="1">
            <a:spLocks noChangeArrowheads="1"/>
          </p:cNvSpPr>
          <p:nvPr/>
        </p:nvSpPr>
        <p:spPr bwMode="auto">
          <a:xfrm>
            <a:off x="228600" y="814626"/>
            <a:ext cx="4894289" cy="861774"/>
          </a:xfrm>
          <a:prstGeom prst="rect">
            <a:avLst/>
          </a:prstGeom>
          <a:solidFill>
            <a:srgbClr val="FFC000"/>
          </a:solid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i="1" dirty="0">
                <a:solidFill>
                  <a:srgbClr val="0000FF"/>
                </a:solidFill>
              </a:rPr>
              <a:t>Which intraocular structure makes aqueous?</a:t>
            </a:r>
          </a:p>
          <a:p>
            <a:pPr eaLnBrk="1" hangingPunct="1"/>
            <a:r>
              <a:rPr lang="en-US" sz="1000" dirty="0">
                <a:solidFill>
                  <a:srgbClr val="0000FF"/>
                </a:solidFill>
              </a:rPr>
              <a:t>The </a:t>
            </a:r>
            <a:r>
              <a:rPr lang="en-US" sz="1000" b="1" dirty="0" err="1">
                <a:solidFill>
                  <a:schemeClr val="bg1"/>
                </a:solidFill>
              </a:rPr>
              <a:t>nonpigmented</a:t>
            </a:r>
            <a:r>
              <a:rPr lang="en-US" sz="1000" dirty="0">
                <a:solidFill>
                  <a:schemeClr val="bg1"/>
                </a:solidFill>
              </a:rPr>
              <a:t> </a:t>
            </a:r>
            <a:r>
              <a:rPr lang="en-US" sz="1000" dirty="0">
                <a:solidFill>
                  <a:srgbClr val="0000FF"/>
                </a:solidFill>
              </a:rPr>
              <a:t>epithelium of the pars </a:t>
            </a:r>
            <a:r>
              <a:rPr lang="en-US" sz="1000" dirty="0" err="1">
                <a:solidFill>
                  <a:srgbClr val="0000FF"/>
                </a:solidFill>
              </a:rPr>
              <a:t>plicata</a:t>
            </a:r>
            <a:r>
              <a:rPr lang="en-US" sz="1000" dirty="0">
                <a:solidFill>
                  <a:srgbClr val="0000FF"/>
                </a:solidFill>
              </a:rPr>
              <a:t> portion of the ciliary body</a:t>
            </a:r>
          </a:p>
          <a:p>
            <a:pPr eaLnBrk="1" hangingPunct="1"/>
            <a:endParaRPr lang="en-US" sz="1000" dirty="0">
              <a:solidFill>
                <a:srgbClr val="0000FF"/>
              </a:solidFill>
            </a:endParaRPr>
          </a:p>
          <a:p>
            <a:pPr eaLnBrk="1" hangingPunct="1"/>
            <a:r>
              <a:rPr lang="en-US" sz="1000" i="1" dirty="0">
                <a:solidFill>
                  <a:srgbClr val="0000FF"/>
                </a:solidFill>
              </a:rPr>
              <a:t>What is implied by the fact that aqueous is made by the ‘</a:t>
            </a:r>
            <a:r>
              <a:rPr lang="en-US" sz="1000" dirty="0" err="1">
                <a:solidFill>
                  <a:srgbClr val="0000FF"/>
                </a:solidFill>
              </a:rPr>
              <a:t>nonpigmented</a:t>
            </a:r>
            <a:r>
              <a:rPr lang="en-US" sz="1000" dirty="0">
                <a:solidFill>
                  <a:srgbClr val="0000FF"/>
                </a:solidFill>
              </a:rPr>
              <a:t>’</a:t>
            </a:r>
            <a:r>
              <a:rPr lang="en-US" sz="1000" i="1" dirty="0">
                <a:solidFill>
                  <a:srgbClr val="0000FF"/>
                </a:solidFill>
              </a:rPr>
              <a:t> epithelium?</a:t>
            </a:r>
          </a:p>
          <a:p>
            <a:pPr eaLnBrk="1" hangingPunct="1"/>
            <a:r>
              <a:rPr lang="en-US" sz="1000" dirty="0">
                <a:solidFill>
                  <a:srgbClr val="0000FF"/>
                </a:solidFill>
              </a:rPr>
              <a:t>The presence of a </a:t>
            </a:r>
            <a:r>
              <a:rPr lang="en-US" sz="1000" b="1" dirty="0"/>
              <a:t>pigmented</a:t>
            </a:r>
            <a:r>
              <a:rPr lang="en-US" sz="1000" dirty="0">
                <a:solidFill>
                  <a:srgbClr val="0000FF"/>
                </a:solidFill>
              </a:rPr>
              <a:t> epithelium</a:t>
            </a:r>
          </a:p>
        </p:txBody>
      </p:sp>
      <p:sp>
        <p:nvSpPr>
          <p:cNvPr id="3" name="TextBox 2">
            <a:extLst>
              <a:ext uri="{FF2B5EF4-FFF2-40B4-BE49-F238E27FC236}">
                <a16:creationId xmlns:a16="http://schemas.microsoft.com/office/drawing/2014/main" id="{A551E5AC-1211-44D2-9872-7B01A0CEC938}"/>
              </a:ext>
            </a:extLst>
          </p:cNvPr>
          <p:cNvSpPr txBox="1"/>
          <p:nvPr/>
        </p:nvSpPr>
        <p:spPr>
          <a:xfrm>
            <a:off x="4229100" y="2770866"/>
            <a:ext cx="4343400" cy="2031325"/>
          </a:xfrm>
          <a:prstGeom prst="rect">
            <a:avLst/>
          </a:prstGeom>
          <a:solidFill>
            <a:srgbClr val="66FFFF"/>
          </a:solidFill>
        </p:spPr>
        <p:txBody>
          <a:bodyPr wrap="square" rtlCol="0">
            <a:spAutoFit/>
          </a:bodyPr>
          <a:lstStyle/>
          <a:p>
            <a:r>
              <a:rPr lang="en-US" sz="1400" i="1" dirty="0" err="1">
                <a:solidFill>
                  <a:srgbClr val="660033"/>
                </a:solidFill>
              </a:rPr>
              <a:t>Hol</a:t>
            </a:r>
            <a:r>
              <a:rPr lang="en-US" sz="1400" i="1" dirty="0">
                <a:solidFill>
                  <a:srgbClr val="660033"/>
                </a:solidFill>
              </a:rPr>
              <a:t> up Dr Flynn. Looking at this photomicrograph, the pigmented epi layer appears to be the inner one. Did you make a mistake?</a:t>
            </a:r>
          </a:p>
          <a:p>
            <a:r>
              <a:rPr lang="en-US" sz="1400" dirty="0">
                <a:solidFill>
                  <a:srgbClr val="660033"/>
                </a:solidFill>
              </a:rPr>
              <a:t>Silly rabbit—mistakes are for residents! Remember, for us eye dentists the terms </a:t>
            </a:r>
            <a:r>
              <a:rPr lang="en-US" sz="1400" i="1" dirty="0">
                <a:solidFill>
                  <a:srgbClr val="660033"/>
                </a:solidFill>
              </a:rPr>
              <a:t>inner</a:t>
            </a:r>
            <a:r>
              <a:rPr lang="en-US" sz="1400" dirty="0">
                <a:solidFill>
                  <a:srgbClr val="660033"/>
                </a:solidFill>
              </a:rPr>
              <a:t> and </a:t>
            </a:r>
            <a:r>
              <a:rPr lang="en-US" sz="1400" i="1" dirty="0">
                <a:solidFill>
                  <a:srgbClr val="660033"/>
                </a:solidFill>
              </a:rPr>
              <a:t>outer </a:t>
            </a:r>
            <a:r>
              <a:rPr lang="en-US" sz="1400" dirty="0">
                <a:solidFill>
                  <a:srgbClr val="660033"/>
                </a:solidFill>
              </a:rPr>
              <a:t>are in relation</a:t>
            </a:r>
            <a:r>
              <a:rPr lang="en-US" sz="1400" i="1" dirty="0">
                <a:solidFill>
                  <a:srgbClr val="660033"/>
                </a:solidFill>
              </a:rPr>
              <a:t> </a:t>
            </a:r>
            <a:r>
              <a:rPr lang="en-US" sz="1400" dirty="0">
                <a:solidFill>
                  <a:srgbClr val="660033"/>
                </a:solidFill>
              </a:rPr>
              <a:t>to the </a:t>
            </a:r>
            <a:r>
              <a:rPr lang="en-US" sz="1400" b="1" dirty="0">
                <a:solidFill>
                  <a:srgbClr val="660033"/>
                </a:solidFill>
              </a:rPr>
              <a:t>globe itself</a:t>
            </a:r>
            <a:r>
              <a:rPr lang="en-US" sz="1400" dirty="0">
                <a:solidFill>
                  <a:srgbClr val="660033"/>
                </a:solidFill>
              </a:rPr>
              <a:t>; </a:t>
            </a:r>
            <a:r>
              <a:rPr lang="en-US" sz="1400" dirty="0" err="1">
                <a:solidFill>
                  <a:srgbClr val="660033"/>
                </a:solidFill>
              </a:rPr>
              <a:t>ie</a:t>
            </a:r>
            <a:r>
              <a:rPr lang="en-US" sz="1400" dirty="0">
                <a:solidFill>
                  <a:srgbClr val="660033"/>
                </a:solidFill>
              </a:rPr>
              <a:t>, inner means ‘closer to, or of, the inner aspect of the globe.’ </a:t>
            </a:r>
            <a:r>
              <a:rPr lang="en-US" sz="1400" dirty="0">
                <a:solidFill>
                  <a:srgbClr val="66FFFF"/>
                </a:solidFill>
              </a:rPr>
              <a:t>Because the nonpigmented layer faces the vitreous cavity, it is the ‘inner’ layer of the two.</a:t>
            </a:r>
          </a:p>
        </p:txBody>
      </p:sp>
      <p:sp>
        <p:nvSpPr>
          <p:cNvPr id="11" name="Rectangle 10">
            <a:extLst>
              <a:ext uri="{FF2B5EF4-FFF2-40B4-BE49-F238E27FC236}">
                <a16:creationId xmlns:a16="http://schemas.microsoft.com/office/drawing/2014/main" id="{5A83E319-10C2-4190-B4FE-09921ECAE93A}"/>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A</a:t>
            </a:r>
          </a:p>
        </p:txBody>
      </p:sp>
    </p:spTree>
    <p:extLst>
      <p:ext uri="{BB962C8B-B14F-4D97-AF65-F5344CB8AC3E}">
        <p14:creationId xmlns:p14="http://schemas.microsoft.com/office/powerpoint/2010/main" val="28564565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7C7A894-5A80-49FF-B253-043F5E0AB592}"/>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974"/>
          <a:stretch/>
        </p:blipFill>
        <p:spPr>
          <a:xfrm>
            <a:off x="228600" y="1981200"/>
            <a:ext cx="4343400" cy="4400550"/>
          </a:xfrm>
          <a:prstGeom prst="rect">
            <a:avLst/>
          </a:prstGeom>
        </p:spPr>
      </p:pic>
      <p:sp>
        <p:nvSpPr>
          <p:cNvPr id="6" name="TextBox 5"/>
          <p:cNvSpPr txBox="1"/>
          <p:nvPr/>
        </p:nvSpPr>
        <p:spPr>
          <a:xfrm>
            <a:off x="5201986" y="1981200"/>
            <a:ext cx="3865814" cy="4693593"/>
          </a:xfrm>
          <a:prstGeom prst="rect">
            <a:avLst/>
          </a:prstGeom>
          <a:noFill/>
        </p:spPr>
        <p:txBody>
          <a:bodyPr wrap="square" rtlCol="0">
            <a:spAutoFit/>
          </a:bodyPr>
          <a:lstStyle/>
          <a:p>
            <a:r>
              <a:rPr lang="en-US" sz="1300" i="1" dirty="0">
                <a:solidFill>
                  <a:schemeClr val="bg1">
                    <a:lumMod val="75000"/>
                  </a:schemeClr>
                </a:solidFill>
              </a:rPr>
              <a:t>From what embryonic tissue do the two epithelia of the CB derive?</a:t>
            </a:r>
          </a:p>
          <a:p>
            <a:r>
              <a:rPr lang="en-US" sz="1300" b="1" dirty="0" err="1">
                <a:solidFill>
                  <a:schemeClr val="bg1">
                    <a:lumMod val="75000"/>
                  </a:schemeClr>
                </a:solidFill>
              </a:rPr>
              <a:t>Neuroectoderm</a:t>
            </a:r>
            <a:endParaRPr lang="en-US" sz="1300" b="1" dirty="0">
              <a:solidFill>
                <a:schemeClr val="bg1">
                  <a:lumMod val="75000"/>
                </a:schemeClr>
              </a:solidFill>
            </a:endParaRPr>
          </a:p>
          <a:p>
            <a:endParaRPr lang="en-US" sz="1300" i="1" dirty="0">
              <a:solidFill>
                <a:schemeClr val="bg1">
                  <a:lumMod val="75000"/>
                </a:schemeClr>
              </a:solidFill>
            </a:endParaRPr>
          </a:p>
          <a:p>
            <a:r>
              <a:rPr lang="en-US" sz="1300" i="1" dirty="0">
                <a:solidFill>
                  <a:schemeClr val="bg1">
                    <a:lumMod val="75000"/>
                  </a:schemeClr>
                </a:solidFill>
              </a:rPr>
              <a:t>What other portion of the eye derives from </a:t>
            </a:r>
            <a:r>
              <a:rPr lang="en-US" sz="1300" i="1" dirty="0" err="1">
                <a:solidFill>
                  <a:schemeClr val="bg1">
                    <a:lumMod val="75000"/>
                  </a:schemeClr>
                </a:solidFill>
              </a:rPr>
              <a:t>neuroectoderm</a:t>
            </a:r>
            <a:r>
              <a:rPr lang="en-US" sz="1300" i="1" dirty="0">
                <a:solidFill>
                  <a:schemeClr val="bg1">
                    <a:lumMod val="75000"/>
                  </a:schemeClr>
                </a:solidFill>
              </a:rPr>
              <a:t>?</a:t>
            </a:r>
          </a:p>
          <a:p>
            <a:r>
              <a:rPr lang="en-US" sz="1300" b="1" dirty="0">
                <a:solidFill>
                  <a:schemeClr val="bg1">
                    <a:lumMod val="75000"/>
                  </a:schemeClr>
                </a:solidFill>
              </a:rPr>
              <a:t>The retina (</a:t>
            </a:r>
            <a:r>
              <a:rPr lang="en-US" sz="1300" b="1" dirty="0" err="1">
                <a:solidFill>
                  <a:schemeClr val="bg1">
                    <a:lumMod val="75000"/>
                  </a:schemeClr>
                </a:solidFill>
              </a:rPr>
              <a:t>ie</a:t>
            </a:r>
            <a:r>
              <a:rPr lang="en-US" sz="1300" b="1" dirty="0">
                <a:solidFill>
                  <a:schemeClr val="bg1">
                    <a:lumMod val="75000"/>
                  </a:schemeClr>
                </a:solidFill>
              </a:rPr>
              <a:t>, the neurosensory retina + RPE)</a:t>
            </a:r>
          </a:p>
          <a:p>
            <a:endParaRPr lang="en-US" sz="1300" dirty="0">
              <a:solidFill>
                <a:schemeClr val="bg1">
                  <a:lumMod val="75000"/>
                </a:schemeClr>
              </a:solidFill>
            </a:endParaRPr>
          </a:p>
          <a:p>
            <a:r>
              <a:rPr lang="en-US" sz="1300" i="1" dirty="0">
                <a:solidFill>
                  <a:schemeClr val="bg1">
                    <a:lumMod val="75000"/>
                  </a:schemeClr>
                </a:solidFill>
              </a:rPr>
              <a:t>How are the neurosensory retinal and RPE cells oriented with respect to one another?</a:t>
            </a:r>
          </a:p>
          <a:p>
            <a:r>
              <a:rPr lang="en-US" sz="1300" b="1" dirty="0">
                <a:solidFill>
                  <a:schemeClr val="bg1">
                    <a:lumMod val="75000"/>
                  </a:schemeClr>
                </a:solidFill>
              </a:rPr>
              <a:t>Apex-to-apex</a:t>
            </a:r>
          </a:p>
          <a:p>
            <a:endParaRPr lang="en-US" sz="1300" dirty="0">
              <a:solidFill>
                <a:schemeClr val="bg1">
                  <a:lumMod val="75000"/>
                </a:schemeClr>
              </a:solidFill>
            </a:endParaRPr>
          </a:p>
          <a:p>
            <a:r>
              <a:rPr lang="en-US" sz="1300" i="1" dirty="0">
                <a:solidFill>
                  <a:schemeClr val="bg1">
                    <a:lumMod val="75000"/>
                  </a:schemeClr>
                </a:solidFill>
              </a:rPr>
              <a:t>How are the two epithelial layers of the CB oriented with respect to one another?</a:t>
            </a:r>
          </a:p>
          <a:p>
            <a:r>
              <a:rPr lang="en-US" sz="1300" b="1" dirty="0">
                <a:solidFill>
                  <a:schemeClr val="bg1">
                    <a:lumMod val="75000"/>
                  </a:schemeClr>
                </a:solidFill>
              </a:rPr>
              <a:t>The same way--apex-to-apex</a:t>
            </a:r>
          </a:p>
          <a:p>
            <a:endParaRPr lang="en-US" sz="1300" dirty="0">
              <a:solidFill>
                <a:srgbClr val="0000FF"/>
              </a:solidFill>
            </a:endParaRPr>
          </a:p>
          <a:p>
            <a:r>
              <a:rPr lang="en-US" sz="1300" i="1" dirty="0">
                <a:solidFill>
                  <a:srgbClr val="0000FF"/>
                </a:solidFill>
              </a:rPr>
              <a:t>Which CB epithelial layer is pigmented--the inner, or the outer?</a:t>
            </a:r>
          </a:p>
          <a:p>
            <a:r>
              <a:rPr lang="en-US" sz="1300" b="1" dirty="0">
                <a:solidFill>
                  <a:srgbClr val="0000FF"/>
                </a:solidFill>
              </a:rPr>
              <a:t>That’s what I said--the outer!</a:t>
            </a:r>
            <a:endParaRPr lang="en-US" sz="1300" b="1" dirty="0">
              <a:solidFill>
                <a:schemeClr val="bg1">
                  <a:lumMod val="75000"/>
                </a:schemeClr>
              </a:solidFill>
            </a:endParaRPr>
          </a:p>
          <a:p>
            <a:endParaRPr lang="en-US" sz="1300" dirty="0">
              <a:solidFill>
                <a:schemeClr val="bg1">
                  <a:lumMod val="75000"/>
                </a:schemeClr>
              </a:solidFill>
            </a:endParaRPr>
          </a:p>
          <a:p>
            <a:r>
              <a:rPr lang="en-US" sz="1300" i="1" dirty="0">
                <a:solidFill>
                  <a:schemeClr val="bg1">
                    <a:lumMod val="75000"/>
                  </a:schemeClr>
                </a:solidFill>
              </a:rPr>
              <a:t>Which portion of the retina is contiguous with the pigmented layer of the CB epithelium?</a:t>
            </a:r>
          </a:p>
          <a:p>
            <a:r>
              <a:rPr lang="en-US" sz="1300" b="1" dirty="0">
                <a:solidFill>
                  <a:schemeClr val="bg1">
                    <a:lumMod val="75000"/>
                  </a:schemeClr>
                </a:solidFill>
              </a:rPr>
              <a:t>The RPE, </a:t>
            </a:r>
            <a:r>
              <a:rPr lang="en-US" sz="1300" b="1" dirty="0" err="1">
                <a:solidFill>
                  <a:schemeClr val="bg1">
                    <a:lumMod val="75000"/>
                  </a:schemeClr>
                </a:solidFill>
              </a:rPr>
              <a:t>ie</a:t>
            </a:r>
            <a:r>
              <a:rPr lang="en-US" sz="1300" b="1" dirty="0">
                <a:solidFill>
                  <a:schemeClr val="bg1">
                    <a:lumMod val="75000"/>
                  </a:schemeClr>
                </a:solidFill>
              </a:rPr>
              <a:t> the outer</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20000"/>
          <a:stretch/>
        </p:blipFill>
        <p:spPr>
          <a:xfrm>
            <a:off x="5486400" y="76200"/>
            <a:ext cx="3581400" cy="1600200"/>
          </a:xfrm>
          <a:prstGeom prst="rect">
            <a:avLst/>
          </a:prstGeom>
        </p:spPr>
      </p:pic>
      <p:sp>
        <p:nvSpPr>
          <p:cNvPr id="9" name="TextBox 1"/>
          <p:cNvSpPr txBox="1">
            <a:spLocks noChangeArrowheads="1"/>
          </p:cNvSpPr>
          <p:nvPr/>
        </p:nvSpPr>
        <p:spPr bwMode="auto">
          <a:xfrm>
            <a:off x="228600" y="814626"/>
            <a:ext cx="4894289" cy="861774"/>
          </a:xfrm>
          <a:prstGeom prst="rect">
            <a:avLst/>
          </a:prstGeom>
          <a:solidFill>
            <a:srgbClr val="FFC000"/>
          </a:solid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i="1" dirty="0">
                <a:solidFill>
                  <a:srgbClr val="0000FF"/>
                </a:solidFill>
              </a:rPr>
              <a:t>Which intraocular structure makes aqueous?</a:t>
            </a:r>
          </a:p>
          <a:p>
            <a:pPr eaLnBrk="1" hangingPunct="1"/>
            <a:r>
              <a:rPr lang="en-US" sz="1000" dirty="0">
                <a:solidFill>
                  <a:srgbClr val="0000FF"/>
                </a:solidFill>
              </a:rPr>
              <a:t>The </a:t>
            </a:r>
            <a:r>
              <a:rPr lang="en-US" sz="1000" b="1" dirty="0" err="1">
                <a:solidFill>
                  <a:schemeClr val="bg1"/>
                </a:solidFill>
              </a:rPr>
              <a:t>nonpigmented</a:t>
            </a:r>
            <a:r>
              <a:rPr lang="en-US" sz="1000" dirty="0">
                <a:solidFill>
                  <a:schemeClr val="bg1"/>
                </a:solidFill>
              </a:rPr>
              <a:t> </a:t>
            </a:r>
            <a:r>
              <a:rPr lang="en-US" sz="1000" dirty="0">
                <a:solidFill>
                  <a:srgbClr val="0000FF"/>
                </a:solidFill>
              </a:rPr>
              <a:t>epithelium of the pars </a:t>
            </a:r>
            <a:r>
              <a:rPr lang="en-US" sz="1000" dirty="0" err="1">
                <a:solidFill>
                  <a:srgbClr val="0000FF"/>
                </a:solidFill>
              </a:rPr>
              <a:t>plicata</a:t>
            </a:r>
            <a:r>
              <a:rPr lang="en-US" sz="1000" dirty="0">
                <a:solidFill>
                  <a:srgbClr val="0000FF"/>
                </a:solidFill>
              </a:rPr>
              <a:t> portion of the ciliary body</a:t>
            </a:r>
          </a:p>
          <a:p>
            <a:pPr eaLnBrk="1" hangingPunct="1"/>
            <a:endParaRPr lang="en-US" sz="1000" dirty="0">
              <a:solidFill>
                <a:srgbClr val="0000FF"/>
              </a:solidFill>
            </a:endParaRPr>
          </a:p>
          <a:p>
            <a:pPr eaLnBrk="1" hangingPunct="1"/>
            <a:r>
              <a:rPr lang="en-US" sz="1000" i="1" dirty="0">
                <a:solidFill>
                  <a:srgbClr val="0000FF"/>
                </a:solidFill>
              </a:rPr>
              <a:t>What is implied by the fact that aqueous is made by the ‘</a:t>
            </a:r>
            <a:r>
              <a:rPr lang="en-US" sz="1000" dirty="0" err="1">
                <a:solidFill>
                  <a:srgbClr val="0000FF"/>
                </a:solidFill>
              </a:rPr>
              <a:t>nonpigmented</a:t>
            </a:r>
            <a:r>
              <a:rPr lang="en-US" sz="1000" dirty="0">
                <a:solidFill>
                  <a:srgbClr val="0000FF"/>
                </a:solidFill>
              </a:rPr>
              <a:t>’</a:t>
            </a:r>
            <a:r>
              <a:rPr lang="en-US" sz="1000" i="1" dirty="0">
                <a:solidFill>
                  <a:srgbClr val="0000FF"/>
                </a:solidFill>
              </a:rPr>
              <a:t> epithelium?</a:t>
            </a:r>
          </a:p>
          <a:p>
            <a:pPr eaLnBrk="1" hangingPunct="1"/>
            <a:r>
              <a:rPr lang="en-US" sz="1000" dirty="0">
                <a:solidFill>
                  <a:srgbClr val="0000FF"/>
                </a:solidFill>
              </a:rPr>
              <a:t>The presence of a </a:t>
            </a:r>
            <a:r>
              <a:rPr lang="en-US" sz="1000" b="1" dirty="0"/>
              <a:t>pigmented</a:t>
            </a:r>
            <a:r>
              <a:rPr lang="en-US" sz="1000" dirty="0">
                <a:solidFill>
                  <a:srgbClr val="0000FF"/>
                </a:solidFill>
              </a:rPr>
              <a:t> epithelium</a:t>
            </a:r>
          </a:p>
        </p:txBody>
      </p:sp>
      <p:sp>
        <p:nvSpPr>
          <p:cNvPr id="3" name="TextBox 2">
            <a:extLst>
              <a:ext uri="{FF2B5EF4-FFF2-40B4-BE49-F238E27FC236}">
                <a16:creationId xmlns:a16="http://schemas.microsoft.com/office/drawing/2014/main" id="{A551E5AC-1211-44D2-9872-7B01A0CEC938}"/>
              </a:ext>
            </a:extLst>
          </p:cNvPr>
          <p:cNvSpPr txBox="1"/>
          <p:nvPr/>
        </p:nvSpPr>
        <p:spPr>
          <a:xfrm>
            <a:off x="4229100" y="2770866"/>
            <a:ext cx="4343400" cy="2031325"/>
          </a:xfrm>
          <a:prstGeom prst="rect">
            <a:avLst/>
          </a:prstGeom>
          <a:solidFill>
            <a:srgbClr val="66FFFF"/>
          </a:solidFill>
        </p:spPr>
        <p:txBody>
          <a:bodyPr wrap="square" rtlCol="0">
            <a:spAutoFit/>
          </a:bodyPr>
          <a:lstStyle/>
          <a:p>
            <a:r>
              <a:rPr lang="en-US" sz="1400" i="1" dirty="0" err="1">
                <a:solidFill>
                  <a:srgbClr val="660033"/>
                </a:solidFill>
              </a:rPr>
              <a:t>Hol</a:t>
            </a:r>
            <a:r>
              <a:rPr lang="en-US" sz="1400" i="1" dirty="0">
                <a:solidFill>
                  <a:srgbClr val="660033"/>
                </a:solidFill>
              </a:rPr>
              <a:t> up Dr Flynn. Looking at this photomicrograph, the pigmented epi layer appears to be the inner one. Did you make a mistake?</a:t>
            </a:r>
          </a:p>
          <a:p>
            <a:r>
              <a:rPr lang="en-US" sz="1400" dirty="0">
                <a:solidFill>
                  <a:srgbClr val="660033"/>
                </a:solidFill>
              </a:rPr>
              <a:t>Silly rabbit—mistakes are for residents! Remember, for us eye dentists the terms </a:t>
            </a:r>
            <a:r>
              <a:rPr lang="en-US" sz="1400" i="1" dirty="0">
                <a:solidFill>
                  <a:srgbClr val="660033"/>
                </a:solidFill>
              </a:rPr>
              <a:t>inner</a:t>
            </a:r>
            <a:r>
              <a:rPr lang="en-US" sz="1400" dirty="0">
                <a:solidFill>
                  <a:srgbClr val="660033"/>
                </a:solidFill>
              </a:rPr>
              <a:t> and </a:t>
            </a:r>
            <a:r>
              <a:rPr lang="en-US" sz="1400" i="1" dirty="0">
                <a:solidFill>
                  <a:srgbClr val="660033"/>
                </a:solidFill>
              </a:rPr>
              <a:t>outer </a:t>
            </a:r>
            <a:r>
              <a:rPr lang="en-US" sz="1400" dirty="0">
                <a:solidFill>
                  <a:srgbClr val="660033"/>
                </a:solidFill>
              </a:rPr>
              <a:t>are in relation</a:t>
            </a:r>
            <a:r>
              <a:rPr lang="en-US" sz="1400" i="1" dirty="0">
                <a:solidFill>
                  <a:srgbClr val="660033"/>
                </a:solidFill>
              </a:rPr>
              <a:t> </a:t>
            </a:r>
            <a:r>
              <a:rPr lang="en-US" sz="1400" dirty="0">
                <a:solidFill>
                  <a:srgbClr val="660033"/>
                </a:solidFill>
              </a:rPr>
              <a:t>to the </a:t>
            </a:r>
            <a:r>
              <a:rPr lang="en-US" sz="1400" b="1" dirty="0">
                <a:solidFill>
                  <a:srgbClr val="660033"/>
                </a:solidFill>
              </a:rPr>
              <a:t>globe itself</a:t>
            </a:r>
            <a:r>
              <a:rPr lang="en-US" sz="1400" dirty="0">
                <a:solidFill>
                  <a:srgbClr val="660033"/>
                </a:solidFill>
              </a:rPr>
              <a:t>; </a:t>
            </a:r>
            <a:r>
              <a:rPr lang="en-US" sz="1400" dirty="0" err="1">
                <a:solidFill>
                  <a:srgbClr val="660033"/>
                </a:solidFill>
              </a:rPr>
              <a:t>ie</a:t>
            </a:r>
            <a:r>
              <a:rPr lang="en-US" sz="1400" dirty="0">
                <a:solidFill>
                  <a:srgbClr val="660033"/>
                </a:solidFill>
              </a:rPr>
              <a:t>, inner means ‘closer to, or of, the inner aspect of the globe.’ </a:t>
            </a:r>
            <a:r>
              <a:rPr lang="en-US" sz="1400" dirty="0">
                <a:solidFill>
                  <a:srgbClr val="0000FF"/>
                </a:solidFill>
              </a:rPr>
              <a:t>Because the nonpigmented layer faces the vitreous cavity, it is the ‘inner’ layer of the two.</a:t>
            </a:r>
          </a:p>
        </p:txBody>
      </p:sp>
      <p:sp>
        <p:nvSpPr>
          <p:cNvPr id="11" name="Rectangle 10">
            <a:extLst>
              <a:ext uri="{FF2B5EF4-FFF2-40B4-BE49-F238E27FC236}">
                <a16:creationId xmlns:a16="http://schemas.microsoft.com/office/drawing/2014/main" id="{5A83E319-10C2-4190-B4FE-09921ECAE93A}"/>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A</a:t>
            </a:r>
          </a:p>
        </p:txBody>
      </p:sp>
    </p:spTree>
    <p:extLst>
      <p:ext uri="{BB962C8B-B14F-4D97-AF65-F5344CB8AC3E}">
        <p14:creationId xmlns:p14="http://schemas.microsoft.com/office/powerpoint/2010/main" val="32668729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724150" y="4103688"/>
            <a:ext cx="4235450" cy="2105025"/>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dirty="0">
                <a:solidFill>
                  <a:schemeClr val="bg1">
                    <a:lumMod val="75000"/>
                  </a:schemeClr>
                </a:solidFill>
              </a:rPr>
              <a:t>So to lower IOP, one must:</a:t>
            </a:r>
          </a:p>
          <a:p>
            <a:pPr eaLnBrk="1" hangingPunct="1">
              <a:spcBef>
                <a:spcPct val="0"/>
              </a:spcBef>
              <a:buClrTx/>
              <a:buSzTx/>
              <a:buFontTx/>
              <a:buNone/>
            </a:pPr>
            <a:r>
              <a:rPr lang="en-US" altLang="en-US" sz="1800" dirty="0">
                <a:solidFill>
                  <a:schemeClr val="bg1">
                    <a:lumMod val="75000"/>
                  </a:schemeClr>
                </a:solidFill>
              </a:rPr>
              <a:t>--decrease aqueous formation, </a:t>
            </a:r>
            <a:r>
              <a:rPr lang="en-US" altLang="en-US" sz="1800" i="1" dirty="0">
                <a:solidFill>
                  <a:schemeClr val="bg1">
                    <a:lumMod val="75000"/>
                  </a:schemeClr>
                </a:solidFill>
              </a:rPr>
              <a:t>and/or</a:t>
            </a:r>
          </a:p>
          <a:p>
            <a:pPr eaLnBrk="1" hangingPunct="1">
              <a:spcBef>
                <a:spcPct val="0"/>
              </a:spcBef>
              <a:buClrTx/>
              <a:buSzTx/>
              <a:buFontTx/>
              <a:buNone/>
            </a:pPr>
            <a:r>
              <a:rPr lang="en-US" altLang="en-US" sz="1800" dirty="0">
                <a:solidFill>
                  <a:schemeClr val="bg1">
                    <a:lumMod val="75000"/>
                  </a:schemeClr>
                </a:solidFill>
              </a:rPr>
              <a:t>--</a:t>
            </a:r>
            <a:r>
              <a:rPr lang="en-US" altLang="en-US" sz="1800" b="1" dirty="0">
                <a:solidFill>
                  <a:schemeClr val="bg1">
                    <a:lumMod val="75000"/>
                  </a:schemeClr>
                </a:solidFill>
              </a:rPr>
              <a:t>increase outflow facility</a:t>
            </a:r>
            <a:r>
              <a:rPr lang="en-US" altLang="en-US" sz="1800" dirty="0">
                <a:solidFill>
                  <a:schemeClr val="bg1">
                    <a:lumMod val="75000"/>
                  </a:schemeClr>
                </a:solidFill>
              </a:rPr>
              <a:t>, </a:t>
            </a:r>
            <a:r>
              <a:rPr lang="en-US" altLang="en-US" sz="1800" i="1" dirty="0">
                <a:solidFill>
                  <a:schemeClr val="bg1">
                    <a:lumMod val="75000"/>
                  </a:schemeClr>
                </a:solidFill>
              </a:rPr>
              <a:t>and/or</a:t>
            </a:r>
          </a:p>
          <a:p>
            <a:pPr eaLnBrk="1" hangingPunct="1">
              <a:spcBef>
                <a:spcPct val="0"/>
              </a:spcBef>
              <a:buClrTx/>
              <a:buSzTx/>
              <a:buFontTx/>
              <a:buNone/>
            </a:pPr>
            <a:r>
              <a:rPr lang="en-US" altLang="en-US" sz="1800" dirty="0">
                <a:solidFill>
                  <a:schemeClr val="bg1">
                    <a:lumMod val="75000"/>
                  </a:schemeClr>
                </a:solidFill>
              </a:rPr>
              <a:t>--decrease </a:t>
            </a:r>
            <a:r>
              <a:rPr lang="en-US" altLang="en-US" sz="1800" dirty="0" err="1">
                <a:solidFill>
                  <a:schemeClr val="bg1">
                    <a:lumMod val="75000"/>
                  </a:schemeClr>
                </a:solidFill>
              </a:rPr>
              <a:t>episcleral</a:t>
            </a:r>
            <a:r>
              <a:rPr lang="en-US" altLang="en-US" sz="1800" dirty="0">
                <a:solidFill>
                  <a:schemeClr val="bg1">
                    <a:lumMod val="75000"/>
                  </a:schemeClr>
                </a:solidFill>
              </a:rPr>
              <a:t> venous pressure</a:t>
            </a:r>
          </a:p>
          <a:p>
            <a:pPr eaLnBrk="1" hangingPunct="1">
              <a:spcBef>
                <a:spcPct val="0"/>
              </a:spcBef>
              <a:buClrTx/>
              <a:buSzTx/>
              <a:buFontTx/>
              <a:buNone/>
            </a:pPr>
            <a:endParaRPr lang="en-US" altLang="en-US" sz="1800" dirty="0">
              <a:solidFill>
                <a:schemeClr val="bg1">
                  <a:lumMod val="75000"/>
                </a:schemeClr>
              </a:solidFill>
            </a:endParaRPr>
          </a:p>
          <a:p>
            <a:pPr eaLnBrk="1" hangingPunct="1">
              <a:spcBef>
                <a:spcPct val="0"/>
              </a:spcBef>
              <a:buClrTx/>
              <a:buSzTx/>
              <a:buFontTx/>
              <a:buNone/>
            </a:pPr>
            <a:r>
              <a:rPr lang="en-US" altLang="en-US" sz="1800" dirty="0">
                <a:solidFill>
                  <a:schemeClr val="bg1">
                    <a:lumMod val="75000"/>
                  </a:schemeClr>
                </a:solidFill>
              </a:rPr>
              <a:t>…and/or </a:t>
            </a:r>
            <a:r>
              <a:rPr lang="en-US" altLang="en-US" sz="1800" b="1" dirty="0">
                <a:solidFill>
                  <a:schemeClr val="bg1">
                    <a:lumMod val="75000"/>
                  </a:schemeClr>
                </a:solidFill>
              </a:rPr>
              <a:t>dehydrate the vitreous</a:t>
            </a:r>
            <a:r>
              <a:rPr lang="en-US" altLang="en-US" sz="1800" dirty="0">
                <a:solidFill>
                  <a:schemeClr val="bg1">
                    <a:lumMod val="75000"/>
                  </a:schemeClr>
                </a:solidFill>
              </a:rPr>
              <a:t> with a</a:t>
            </a:r>
          </a:p>
          <a:p>
            <a:pPr eaLnBrk="1" hangingPunct="1">
              <a:spcBef>
                <a:spcPct val="0"/>
              </a:spcBef>
              <a:buClrTx/>
              <a:buSzTx/>
              <a:buFontTx/>
              <a:buNone/>
            </a:pPr>
            <a:r>
              <a:rPr lang="en-US" altLang="en-US" sz="1800" dirty="0">
                <a:solidFill>
                  <a:schemeClr val="bg1">
                    <a:lumMod val="75000"/>
                  </a:schemeClr>
                </a:solidFill>
              </a:rPr>
              <a:t>   </a:t>
            </a:r>
            <a:r>
              <a:rPr lang="en-US" altLang="en-US" sz="1800" b="1" dirty="0">
                <a:solidFill>
                  <a:schemeClr val="bg1">
                    <a:lumMod val="75000"/>
                  </a:schemeClr>
                </a:solidFill>
              </a:rPr>
              <a:t>hyperosmotic</a:t>
            </a:r>
            <a:r>
              <a:rPr lang="en-US" altLang="en-US" sz="1800" dirty="0">
                <a:solidFill>
                  <a:schemeClr val="bg1">
                    <a:lumMod val="75000"/>
                  </a:schemeClr>
                </a:solidFill>
              </a:rPr>
              <a:t> agent</a:t>
            </a:r>
          </a:p>
        </p:txBody>
      </p:sp>
      <p:sp>
        <p:nvSpPr>
          <p:cNvPr id="19468" name="Text Box 5"/>
          <p:cNvSpPr txBox="1">
            <a:spLocks noChangeArrowheads="1"/>
          </p:cNvSpPr>
          <p:nvPr/>
        </p:nvSpPr>
        <p:spPr bwMode="auto">
          <a:xfrm>
            <a:off x="762000" y="2643188"/>
            <a:ext cx="969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i="1" dirty="0"/>
              <a:t>IOP</a:t>
            </a:r>
            <a:r>
              <a:rPr lang="en-US" altLang="en-US" sz="2400" i="1" dirty="0"/>
              <a:t> </a:t>
            </a:r>
            <a:r>
              <a:rPr lang="en-US" altLang="en-US" sz="2400" i="1" dirty="0">
                <a:solidFill>
                  <a:schemeClr val="bg1">
                    <a:lumMod val="75000"/>
                  </a:schemeClr>
                </a:solidFill>
              </a:rPr>
              <a:t>=</a:t>
            </a:r>
          </a:p>
        </p:txBody>
      </p:sp>
      <p:sp>
        <p:nvSpPr>
          <p:cNvPr id="19469" name="Text Box 6"/>
          <p:cNvSpPr txBox="1">
            <a:spLocks noChangeArrowheads="1"/>
          </p:cNvSpPr>
          <p:nvPr/>
        </p:nvSpPr>
        <p:spPr bwMode="auto">
          <a:xfrm>
            <a:off x="1652588" y="2484438"/>
            <a:ext cx="42656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20000"/>
              </a:lnSpc>
              <a:spcBef>
                <a:spcPct val="0"/>
              </a:spcBef>
              <a:buClrTx/>
              <a:buSzTx/>
              <a:buFontTx/>
              <a:buNone/>
            </a:pPr>
            <a:r>
              <a:rPr lang="en-US" altLang="en-US" sz="2000" b="1" dirty="0">
                <a:solidFill>
                  <a:schemeClr val="bg1">
                    <a:lumMod val="75000"/>
                  </a:schemeClr>
                </a:solidFill>
              </a:rPr>
              <a:t>Aqueous Formation Rate (</a:t>
            </a:r>
            <a:r>
              <a:rPr lang="en-US" altLang="en-US" sz="2000" b="1" dirty="0">
                <a:solidFill>
                  <a:schemeClr val="bg1">
                    <a:lumMod val="75000"/>
                  </a:schemeClr>
                </a:solidFill>
                <a:latin typeface="Symbol" panose="05050102010706020507" pitchFamily="18" charset="2"/>
              </a:rPr>
              <a:t>m</a:t>
            </a:r>
            <a:r>
              <a:rPr lang="en-US" altLang="en-US" sz="2000" b="1" dirty="0">
                <a:solidFill>
                  <a:schemeClr val="bg1">
                    <a:lumMod val="75000"/>
                  </a:schemeClr>
                </a:solidFill>
              </a:rPr>
              <a:t>L/min)</a:t>
            </a:r>
          </a:p>
          <a:p>
            <a:pPr algn="ctr" eaLnBrk="1" hangingPunct="1">
              <a:lnSpc>
                <a:spcPct val="120000"/>
              </a:lnSpc>
              <a:spcBef>
                <a:spcPct val="0"/>
              </a:spcBef>
              <a:buClrTx/>
              <a:buSzTx/>
              <a:buFontTx/>
              <a:buNone/>
            </a:pPr>
            <a:r>
              <a:rPr lang="en-US" altLang="en-US" sz="2000" b="1" dirty="0">
                <a:solidFill>
                  <a:schemeClr val="bg1">
                    <a:lumMod val="75000"/>
                  </a:schemeClr>
                </a:solidFill>
              </a:rPr>
              <a:t>Outflow Facility (</a:t>
            </a:r>
            <a:r>
              <a:rPr lang="en-US" altLang="en-US" sz="2000" b="1" dirty="0">
                <a:solidFill>
                  <a:schemeClr val="bg1">
                    <a:lumMod val="75000"/>
                  </a:schemeClr>
                </a:solidFill>
                <a:latin typeface="Symbol" panose="05050102010706020507" pitchFamily="18" charset="2"/>
              </a:rPr>
              <a:t>m</a:t>
            </a:r>
            <a:r>
              <a:rPr lang="en-US" altLang="en-US" sz="2000" b="1" dirty="0">
                <a:solidFill>
                  <a:schemeClr val="bg1">
                    <a:lumMod val="75000"/>
                  </a:schemeClr>
                </a:solidFill>
              </a:rPr>
              <a:t>L/min/mmHg)</a:t>
            </a:r>
          </a:p>
        </p:txBody>
      </p:sp>
      <p:sp>
        <p:nvSpPr>
          <p:cNvPr id="19470" name="Text Box 7"/>
          <p:cNvSpPr txBox="1">
            <a:spLocks noChangeArrowheads="1"/>
          </p:cNvSpPr>
          <p:nvPr/>
        </p:nvSpPr>
        <p:spPr bwMode="auto">
          <a:xfrm>
            <a:off x="5802313" y="2643188"/>
            <a:ext cx="36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solidFill>
                  <a:schemeClr val="bg1">
                    <a:lumMod val="75000"/>
                  </a:schemeClr>
                </a:solidFill>
              </a:rPr>
              <a:t>+</a:t>
            </a:r>
            <a:endParaRPr lang="en-US" altLang="en-US" sz="2000">
              <a:solidFill>
                <a:schemeClr val="bg1">
                  <a:lumMod val="75000"/>
                </a:schemeClr>
              </a:solidFill>
            </a:endParaRPr>
          </a:p>
        </p:txBody>
      </p:sp>
      <p:sp>
        <p:nvSpPr>
          <p:cNvPr id="19471" name="Text Box 8"/>
          <p:cNvSpPr txBox="1">
            <a:spLocks noChangeArrowheads="1"/>
          </p:cNvSpPr>
          <p:nvPr/>
        </p:nvSpPr>
        <p:spPr bwMode="auto">
          <a:xfrm>
            <a:off x="6032500" y="2544763"/>
            <a:ext cx="23717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en-US" sz="2000" b="1">
                <a:solidFill>
                  <a:schemeClr val="bg1">
                    <a:lumMod val="75000"/>
                  </a:schemeClr>
                </a:solidFill>
              </a:rPr>
              <a:t>Episcleral Venous</a:t>
            </a:r>
          </a:p>
          <a:p>
            <a:pPr algn="ctr" eaLnBrk="1" hangingPunct="1">
              <a:lnSpc>
                <a:spcPct val="90000"/>
              </a:lnSpc>
              <a:spcBef>
                <a:spcPct val="0"/>
              </a:spcBef>
              <a:buClrTx/>
              <a:buSzTx/>
              <a:buFontTx/>
              <a:buNone/>
            </a:pPr>
            <a:r>
              <a:rPr lang="en-US" altLang="en-US" sz="2000" b="1">
                <a:solidFill>
                  <a:schemeClr val="bg1">
                    <a:lumMod val="75000"/>
                  </a:schemeClr>
                </a:solidFill>
              </a:rPr>
              <a:t>Pressure (mmHg)</a:t>
            </a:r>
          </a:p>
        </p:txBody>
      </p:sp>
      <p:sp>
        <p:nvSpPr>
          <p:cNvPr id="19460" name="Text Box 9"/>
          <p:cNvSpPr txBox="1">
            <a:spLocks noChangeArrowheads="1"/>
          </p:cNvSpPr>
          <p:nvPr/>
        </p:nvSpPr>
        <p:spPr bwMode="auto">
          <a:xfrm>
            <a:off x="364333" y="1143000"/>
            <a:ext cx="8456609" cy="83099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i="1">
                <a:solidFill>
                  <a:schemeClr val="bg1">
                    <a:lumMod val="65000"/>
                  </a:schemeClr>
                </a:solidFill>
              </a:rPr>
              <a:t>Fill in the IOP equation below. What is its eponymous name?</a:t>
            </a:r>
          </a:p>
          <a:p>
            <a:pPr algn="ctr" eaLnBrk="1" hangingPunct="1">
              <a:spcBef>
                <a:spcPct val="0"/>
              </a:spcBef>
              <a:buClrTx/>
              <a:buSzTx/>
              <a:buFontTx/>
              <a:buNone/>
            </a:pPr>
            <a:r>
              <a:rPr lang="en-US" altLang="en-US" sz="2400">
                <a:solidFill>
                  <a:schemeClr val="bg1">
                    <a:lumMod val="65000"/>
                  </a:schemeClr>
                </a:solidFill>
              </a:rPr>
              <a:t>The </a:t>
            </a:r>
            <a:r>
              <a:rPr lang="en-US" altLang="en-US" sz="2400" b="1">
                <a:solidFill>
                  <a:schemeClr val="bg1">
                    <a:lumMod val="65000"/>
                  </a:schemeClr>
                </a:solidFill>
              </a:rPr>
              <a:t>Goldmann equation</a:t>
            </a:r>
          </a:p>
        </p:txBody>
      </p:sp>
      <p:sp>
        <p:nvSpPr>
          <p:cNvPr id="19461" name="Line 10"/>
          <p:cNvSpPr>
            <a:spLocks noChangeShapeType="1"/>
          </p:cNvSpPr>
          <p:nvPr/>
        </p:nvSpPr>
        <p:spPr bwMode="auto">
          <a:xfrm>
            <a:off x="1752600" y="2932113"/>
            <a:ext cx="4038600" cy="0"/>
          </a:xfrm>
          <a:prstGeom prst="line">
            <a:avLst/>
          </a:prstGeom>
          <a:noFill/>
          <a:ln w="2857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65000"/>
                </a:schemeClr>
              </a:solidFill>
            </a:endParaRPr>
          </a:p>
        </p:txBody>
      </p:sp>
      <p:sp>
        <p:nvSpPr>
          <p:cNvPr id="19462" name="Text Box 11"/>
          <p:cNvSpPr txBox="1">
            <a:spLocks noChangeArrowheads="1"/>
          </p:cNvSpPr>
          <p:nvPr/>
        </p:nvSpPr>
        <p:spPr bwMode="auto">
          <a:xfrm>
            <a:off x="76200" y="5386388"/>
            <a:ext cx="2549525" cy="974725"/>
          </a:xfrm>
          <a:prstGeom prst="rect">
            <a:avLst/>
          </a:prstGeom>
          <a:solidFill>
            <a:srgbClr val="0000FF"/>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chemeClr val="tx1">
                    <a:lumMod val="65000"/>
                    <a:lumOff val="35000"/>
                  </a:schemeClr>
                </a:solidFill>
              </a:rPr>
              <a:t>What are the two types of </a:t>
            </a:r>
          </a:p>
          <a:p>
            <a:pPr eaLnBrk="1" hangingPunct="1">
              <a:lnSpc>
                <a:spcPct val="90000"/>
              </a:lnSpc>
              <a:spcBef>
                <a:spcPct val="0"/>
              </a:spcBef>
              <a:buClrTx/>
              <a:buSzTx/>
              <a:buFontTx/>
              <a:buNone/>
            </a:pPr>
            <a:r>
              <a:rPr lang="en-US" altLang="en-US" sz="1600" i="1" dirty="0">
                <a:solidFill>
                  <a:schemeClr val="tx1">
                    <a:lumMod val="65000"/>
                    <a:lumOff val="35000"/>
                  </a:schemeClr>
                </a:solidFill>
              </a:rPr>
              <a:t>outflow?</a:t>
            </a:r>
          </a:p>
          <a:p>
            <a:pPr eaLnBrk="1" hangingPunct="1">
              <a:lnSpc>
                <a:spcPct val="90000"/>
              </a:lnSpc>
              <a:spcBef>
                <a:spcPct val="0"/>
              </a:spcBef>
              <a:buClrTx/>
              <a:buSzTx/>
              <a:buFontTx/>
              <a:buNone/>
            </a:pPr>
            <a:r>
              <a:rPr lang="en-US" altLang="en-US" sz="1600" i="1" dirty="0">
                <a:solidFill>
                  <a:schemeClr val="tx1">
                    <a:lumMod val="65000"/>
                    <a:lumOff val="35000"/>
                  </a:schemeClr>
                </a:solidFill>
              </a:rPr>
              <a:t>--</a:t>
            </a:r>
            <a:r>
              <a:rPr lang="en-US" altLang="en-US" sz="1600" b="1" i="1" dirty="0">
                <a:solidFill>
                  <a:schemeClr val="tx1">
                    <a:lumMod val="65000"/>
                    <a:lumOff val="35000"/>
                  </a:schemeClr>
                </a:solidFill>
              </a:rPr>
              <a:t>Trabecular meshwork</a:t>
            </a:r>
          </a:p>
          <a:p>
            <a:pPr eaLnBrk="1" hangingPunct="1">
              <a:lnSpc>
                <a:spcPct val="90000"/>
              </a:lnSpc>
              <a:spcBef>
                <a:spcPct val="0"/>
              </a:spcBef>
              <a:buClrTx/>
              <a:buSzTx/>
              <a:buFontTx/>
              <a:buNone/>
            </a:pPr>
            <a:r>
              <a:rPr lang="en-US" altLang="en-US" sz="1600" i="1" dirty="0">
                <a:solidFill>
                  <a:schemeClr val="tx1">
                    <a:lumMod val="65000"/>
                    <a:lumOff val="35000"/>
                  </a:schemeClr>
                </a:solidFill>
              </a:rPr>
              <a:t>--</a:t>
            </a:r>
            <a:r>
              <a:rPr lang="en-US" altLang="en-US" sz="1600" b="1" i="1" dirty="0" err="1">
                <a:solidFill>
                  <a:schemeClr val="tx1">
                    <a:lumMod val="65000"/>
                    <a:lumOff val="35000"/>
                  </a:schemeClr>
                </a:solidFill>
              </a:rPr>
              <a:t>Uveoscleral</a:t>
            </a:r>
            <a:endParaRPr lang="en-US" altLang="en-US" sz="1600" b="1" dirty="0">
              <a:solidFill>
                <a:schemeClr val="tx1">
                  <a:lumMod val="65000"/>
                  <a:lumOff val="35000"/>
                </a:schemeClr>
              </a:solidFill>
            </a:endParaRPr>
          </a:p>
        </p:txBody>
      </p:sp>
      <p:sp>
        <p:nvSpPr>
          <p:cNvPr id="19463" name="Line 12"/>
          <p:cNvSpPr>
            <a:spLocks noChangeShapeType="1"/>
          </p:cNvSpPr>
          <p:nvPr/>
        </p:nvSpPr>
        <p:spPr bwMode="auto">
          <a:xfrm flipV="1">
            <a:off x="2438400" y="4989513"/>
            <a:ext cx="381000" cy="381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9464" name="Text Box 13"/>
          <p:cNvSpPr txBox="1">
            <a:spLocks noChangeArrowheads="1"/>
          </p:cNvSpPr>
          <p:nvPr/>
        </p:nvSpPr>
        <p:spPr bwMode="auto">
          <a:xfrm>
            <a:off x="304800" y="3389313"/>
            <a:ext cx="2320925" cy="1421928"/>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i="1" dirty="0">
                <a:solidFill>
                  <a:schemeClr val="bg1">
                    <a:lumMod val="65000"/>
                  </a:schemeClr>
                </a:solidFill>
              </a:rPr>
              <a:t>Which classes of meds decrease aqueous formation?</a:t>
            </a:r>
          </a:p>
          <a:p>
            <a:pPr eaLnBrk="1" hangingPunct="1">
              <a:lnSpc>
                <a:spcPct val="90000"/>
              </a:lnSpc>
              <a:spcBef>
                <a:spcPct val="0"/>
              </a:spcBef>
              <a:buClrTx/>
              <a:buSzTx/>
              <a:buFontTx/>
              <a:buNone/>
            </a:pPr>
            <a:r>
              <a:rPr lang="en-US" altLang="en-US" sz="1600" i="1" dirty="0">
                <a:solidFill>
                  <a:schemeClr val="bg1">
                    <a:lumMod val="65000"/>
                  </a:schemeClr>
                </a:solidFill>
              </a:rPr>
              <a:t>--</a:t>
            </a:r>
            <a:r>
              <a:rPr lang="en-US" altLang="en-US" sz="1600" b="1" i="1" dirty="0">
                <a:solidFill>
                  <a:schemeClr val="bg1">
                    <a:lumMod val="65000"/>
                  </a:schemeClr>
                </a:solidFill>
                <a:latin typeface="Symbol" panose="05050102010706020507" pitchFamily="18" charset="2"/>
              </a:rPr>
              <a:t>b</a:t>
            </a:r>
            <a:r>
              <a:rPr lang="en-US" altLang="en-US" sz="1600" b="1" i="1" dirty="0">
                <a:solidFill>
                  <a:schemeClr val="bg1">
                    <a:lumMod val="65000"/>
                  </a:schemeClr>
                </a:solidFill>
              </a:rPr>
              <a:t> blockers</a:t>
            </a:r>
          </a:p>
          <a:p>
            <a:pPr eaLnBrk="1" hangingPunct="1">
              <a:lnSpc>
                <a:spcPct val="90000"/>
              </a:lnSpc>
              <a:spcBef>
                <a:spcPct val="0"/>
              </a:spcBef>
              <a:buClrTx/>
              <a:buSzTx/>
              <a:buFontTx/>
              <a:buNone/>
            </a:pPr>
            <a:r>
              <a:rPr lang="en-US" altLang="en-US" sz="1600" i="1" dirty="0">
                <a:solidFill>
                  <a:schemeClr val="bg1">
                    <a:lumMod val="65000"/>
                  </a:schemeClr>
                </a:solidFill>
              </a:rPr>
              <a:t>--</a:t>
            </a:r>
            <a:r>
              <a:rPr lang="en-US" altLang="en-US" sz="1600" b="1" i="1" dirty="0">
                <a:solidFill>
                  <a:schemeClr val="bg1">
                    <a:lumMod val="65000"/>
                  </a:schemeClr>
                </a:solidFill>
              </a:rPr>
              <a:t>CAIs</a:t>
            </a:r>
          </a:p>
          <a:p>
            <a:pPr eaLnBrk="1" hangingPunct="1">
              <a:lnSpc>
                <a:spcPct val="90000"/>
              </a:lnSpc>
              <a:spcBef>
                <a:spcPct val="0"/>
              </a:spcBef>
              <a:buClrTx/>
              <a:buSzTx/>
              <a:buFontTx/>
              <a:buNone/>
            </a:pPr>
            <a:r>
              <a:rPr lang="en-US" altLang="en-US" sz="1600" i="1" dirty="0">
                <a:solidFill>
                  <a:schemeClr val="bg1">
                    <a:lumMod val="65000"/>
                  </a:schemeClr>
                </a:solidFill>
              </a:rPr>
              <a:t>--</a:t>
            </a:r>
            <a:r>
              <a:rPr lang="en-US" altLang="en-US" sz="1600" b="1" i="1" dirty="0">
                <a:solidFill>
                  <a:schemeClr val="bg1">
                    <a:lumMod val="65000"/>
                  </a:schemeClr>
                </a:solidFill>
                <a:latin typeface="Symbol" panose="05050102010706020507" pitchFamily="18" charset="2"/>
              </a:rPr>
              <a:t>a</a:t>
            </a:r>
            <a:r>
              <a:rPr lang="en-US" altLang="en-US" sz="1600" b="1" i="1" dirty="0">
                <a:solidFill>
                  <a:schemeClr val="bg1">
                    <a:lumMod val="65000"/>
                  </a:schemeClr>
                </a:solidFill>
              </a:rPr>
              <a:t> agonists</a:t>
            </a:r>
            <a:endParaRPr lang="en-US" altLang="en-US" sz="1600" b="1" dirty="0">
              <a:solidFill>
                <a:schemeClr val="bg1">
                  <a:lumMod val="65000"/>
                </a:schemeClr>
              </a:solidFill>
            </a:endParaRPr>
          </a:p>
        </p:txBody>
      </p:sp>
      <p:sp>
        <p:nvSpPr>
          <p:cNvPr id="19465" name="Line 14"/>
          <p:cNvSpPr>
            <a:spLocks noChangeShapeType="1"/>
          </p:cNvSpPr>
          <p:nvPr/>
        </p:nvSpPr>
        <p:spPr bwMode="auto">
          <a:xfrm>
            <a:off x="1905000" y="3998913"/>
            <a:ext cx="990600" cy="6096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946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D86F3D8-3A11-4310-B3B8-96512F469B03}" type="slidenum">
              <a:rPr lang="en-US" altLang="en-US" sz="1000"/>
              <a:pPr>
                <a:spcBef>
                  <a:spcPct val="0"/>
                </a:spcBef>
                <a:buClrTx/>
                <a:buSzTx/>
                <a:buFontTx/>
                <a:buNone/>
              </a:pPr>
              <a:t>66</a:t>
            </a:fld>
            <a:endParaRPr lang="en-US" altLang="en-US" sz="1000"/>
          </a:p>
        </p:txBody>
      </p:sp>
      <p:sp>
        <p:nvSpPr>
          <p:cNvPr id="17" name="TextBox 16">
            <a:extLst>
              <a:ext uri="{FF2B5EF4-FFF2-40B4-BE49-F238E27FC236}">
                <a16:creationId xmlns:a16="http://schemas.microsoft.com/office/drawing/2014/main" id="{4C8C0A90-760D-4B4E-8E58-B495EA0BAA85}"/>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
        <p:nvSpPr>
          <p:cNvPr id="2" name="Oval 1">
            <a:extLst>
              <a:ext uri="{FF2B5EF4-FFF2-40B4-BE49-F238E27FC236}">
                <a16:creationId xmlns:a16="http://schemas.microsoft.com/office/drawing/2014/main" id="{5A6673F5-E972-4883-BE35-A4FE7ABF46AB}"/>
              </a:ext>
            </a:extLst>
          </p:cNvPr>
          <p:cNvSpPr/>
          <p:nvPr/>
        </p:nvSpPr>
        <p:spPr>
          <a:xfrm>
            <a:off x="739775" y="2587625"/>
            <a:ext cx="798514" cy="5556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99D76F-C423-4E3E-910B-AF856F17BB2F}"/>
              </a:ext>
            </a:extLst>
          </p:cNvPr>
          <p:cNvSpPr txBox="1"/>
          <p:nvPr/>
        </p:nvSpPr>
        <p:spPr>
          <a:xfrm>
            <a:off x="2983395" y="3259138"/>
            <a:ext cx="5347908" cy="830997"/>
          </a:xfrm>
          <a:prstGeom prst="rect">
            <a:avLst/>
          </a:prstGeom>
          <a:solidFill>
            <a:schemeClr val="bg1"/>
          </a:solidFill>
        </p:spPr>
        <p:txBody>
          <a:bodyPr wrap="square" rtlCol="0">
            <a:spAutoFit/>
          </a:bodyPr>
          <a:lstStyle/>
          <a:p>
            <a:r>
              <a:rPr lang="en-US" sz="2400" i="1" dirty="0">
                <a:effectLst>
                  <a:outerShdw blurRad="38100" dist="38100" dir="2700000" algn="tl">
                    <a:srgbClr val="000000">
                      <a:alpha val="43137"/>
                    </a:srgbClr>
                  </a:outerShdw>
                </a:effectLst>
              </a:rPr>
              <a:t>Now let’s look at IOP measurement via </a:t>
            </a:r>
            <a:r>
              <a:rPr lang="en-US" sz="2400" i="1" dirty="0" err="1">
                <a:solidFill>
                  <a:srgbClr val="0000FF"/>
                </a:solidFill>
                <a:effectLst>
                  <a:outerShdw blurRad="38100" dist="38100" dir="2700000" algn="tl">
                    <a:srgbClr val="000000">
                      <a:alpha val="43137"/>
                    </a:srgbClr>
                  </a:outerShdw>
                </a:effectLst>
              </a:rPr>
              <a:t>Goldmann</a:t>
            </a:r>
            <a:r>
              <a:rPr lang="en-US" sz="2400" i="1" dirty="0">
                <a:solidFill>
                  <a:srgbClr val="0000FF"/>
                </a:solidFill>
                <a:effectLst>
                  <a:outerShdw blurRad="38100" dist="38100" dir="2700000" algn="tl">
                    <a:srgbClr val="000000">
                      <a:alpha val="43137"/>
                    </a:srgbClr>
                  </a:outerShdw>
                </a:effectLst>
              </a:rPr>
              <a:t> applanation tonometry</a:t>
            </a:r>
          </a:p>
        </p:txBody>
      </p:sp>
      <p:cxnSp>
        <p:nvCxnSpPr>
          <p:cNvPr id="4" name="Straight Arrow Connector 3">
            <a:extLst>
              <a:ext uri="{FF2B5EF4-FFF2-40B4-BE49-F238E27FC236}">
                <a16:creationId xmlns:a16="http://schemas.microsoft.com/office/drawing/2014/main" id="{61D8795F-1F2D-4D6D-8A9F-69363B8E278E}"/>
              </a:ext>
            </a:extLst>
          </p:cNvPr>
          <p:cNvCxnSpPr>
            <a:endCxn id="2" idx="5"/>
          </p:cNvCxnSpPr>
          <p:nvPr/>
        </p:nvCxnSpPr>
        <p:spPr>
          <a:xfrm flipH="1" flipV="1">
            <a:off x="1421349" y="3061881"/>
            <a:ext cx="1474251" cy="5719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2043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2FAF9DC-3511-4660-BBE7-049F3D7ADFD8}"/>
              </a:ext>
            </a:extLst>
          </p:cNvPr>
          <p:cNvSpPr>
            <a:spLocks noChangeArrowheads="1"/>
          </p:cNvSpPr>
          <p:nvPr/>
        </p:nvSpPr>
        <p:spPr bwMode="auto">
          <a:xfrm>
            <a:off x="7772400" y="1143000"/>
            <a:ext cx="13716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099" name="Rectangle 4">
            <a:extLst>
              <a:ext uri="{FF2B5EF4-FFF2-40B4-BE49-F238E27FC236}">
                <a16:creationId xmlns:a16="http://schemas.microsoft.com/office/drawing/2014/main" id="{7C851713-0BFE-4777-AE81-B02DA63AAB35}"/>
              </a:ext>
            </a:extLst>
          </p:cNvPr>
          <p:cNvSpPr>
            <a:spLocks noGrp="1" noChangeArrowheads="1"/>
          </p:cNvSpPr>
          <p:nvPr>
            <p:ph type="body" idx="1"/>
          </p:nvPr>
        </p:nvSpPr>
        <p:spPr>
          <a:xfrm>
            <a:off x="228600" y="1295400"/>
            <a:ext cx="8686800" cy="5410200"/>
          </a:xfrm>
          <a:noFill/>
        </p:spPr>
        <p:txBody>
          <a:bodyPr/>
          <a:lstStyle/>
          <a:p>
            <a:pPr eaLnBrk="1" hangingPunct="1">
              <a:lnSpc>
                <a:spcPct val="90000"/>
              </a:lnSpc>
            </a:pPr>
            <a:r>
              <a:rPr lang="en-US" altLang="en-US" dirty="0"/>
              <a:t>Based on the </a:t>
            </a:r>
            <a:r>
              <a:rPr lang="en-US" altLang="en-US" i="1" dirty="0"/>
              <a:t>Imbert-Fick principle</a:t>
            </a:r>
            <a:r>
              <a:rPr lang="en-US" altLang="en-US" dirty="0"/>
              <a:t>: </a:t>
            </a:r>
            <a:r>
              <a:rPr lang="en-US" altLang="en-US" b="1" dirty="0"/>
              <a:t>P = F / A</a:t>
            </a:r>
            <a:endParaRPr lang="en-US" altLang="en-US" dirty="0">
              <a:solidFill>
                <a:schemeClr val="bg1"/>
              </a:solidFill>
            </a:endParaRPr>
          </a:p>
        </p:txBody>
      </p:sp>
      <p:sp>
        <p:nvSpPr>
          <p:cNvPr id="4100" name="Rectangle 5">
            <a:extLst>
              <a:ext uri="{FF2B5EF4-FFF2-40B4-BE49-F238E27FC236}">
                <a16:creationId xmlns:a16="http://schemas.microsoft.com/office/drawing/2014/main" id="{35642A4A-FB74-4F80-A73F-134C5A543C1A}"/>
              </a:ext>
            </a:extLst>
          </p:cNvPr>
          <p:cNvSpPr>
            <a:spLocks noChangeArrowheads="1"/>
          </p:cNvSpPr>
          <p:nvPr/>
        </p:nvSpPr>
        <p:spPr bwMode="auto">
          <a:xfrm>
            <a:off x="2971800" y="1295400"/>
            <a:ext cx="1981200" cy="4572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two-name eponym</a:t>
            </a:r>
          </a:p>
        </p:txBody>
      </p:sp>
      <p:sp>
        <p:nvSpPr>
          <p:cNvPr id="4101" name="Rectangle 6">
            <a:extLst>
              <a:ext uri="{FF2B5EF4-FFF2-40B4-BE49-F238E27FC236}">
                <a16:creationId xmlns:a16="http://schemas.microsoft.com/office/drawing/2014/main" id="{64758036-AFBA-48E6-89F7-B979A1CCD121}"/>
              </a:ext>
            </a:extLst>
          </p:cNvPr>
          <p:cNvSpPr>
            <a:spLocks noChangeArrowheads="1"/>
          </p:cNvSpPr>
          <p:nvPr/>
        </p:nvSpPr>
        <p:spPr bwMode="auto">
          <a:xfrm>
            <a:off x="7315200" y="1295400"/>
            <a:ext cx="228600" cy="4572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102" name="Rectangle 10">
            <a:extLst>
              <a:ext uri="{FF2B5EF4-FFF2-40B4-BE49-F238E27FC236}">
                <a16:creationId xmlns:a16="http://schemas.microsoft.com/office/drawing/2014/main" id="{7186FD07-9F92-4081-9602-1B6B1BAC4756}"/>
              </a:ext>
            </a:extLst>
          </p:cNvPr>
          <p:cNvSpPr>
            <a:spLocks noChangeArrowheads="1"/>
          </p:cNvSpPr>
          <p:nvPr/>
        </p:nvSpPr>
        <p:spPr bwMode="auto">
          <a:xfrm>
            <a:off x="7848600" y="1295400"/>
            <a:ext cx="304800" cy="4572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103" name="Text Box 24">
            <a:extLst>
              <a:ext uri="{FF2B5EF4-FFF2-40B4-BE49-F238E27FC236}">
                <a16:creationId xmlns:a16="http://schemas.microsoft.com/office/drawing/2014/main" id="{05AF2BF1-08EE-4EA8-B70E-26DA83EAFEED}"/>
              </a:ext>
            </a:extLst>
          </p:cNvPr>
          <p:cNvSpPr txBox="1">
            <a:spLocks noChangeArrowheads="1"/>
          </p:cNvSpPr>
          <p:nvPr/>
        </p:nvSpPr>
        <p:spPr bwMode="auto">
          <a:xfrm>
            <a:off x="5775325" y="874713"/>
            <a:ext cx="2025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i="1"/>
              <a:t>(P </a:t>
            </a:r>
            <a:r>
              <a:rPr lang="en-US" altLang="en-US" sz="1800"/>
              <a:t>is for</a:t>
            </a:r>
            <a:r>
              <a:rPr lang="en-US" altLang="en-US" sz="1800" i="1"/>
              <a:t> Pressure)</a:t>
            </a:r>
          </a:p>
        </p:txBody>
      </p:sp>
      <p:sp>
        <p:nvSpPr>
          <p:cNvPr id="4104" name="Slide Number Placeholder 1">
            <a:extLst>
              <a:ext uri="{FF2B5EF4-FFF2-40B4-BE49-F238E27FC236}">
                <a16:creationId xmlns:a16="http://schemas.microsoft.com/office/drawing/2014/main" id="{69DA2E15-9968-4E59-885D-5F57586F961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4D8F38A-6B0F-4795-B4D5-BB92F73AF66C}" type="slidenum">
              <a:rPr lang="en-US" altLang="en-US" sz="1000" smtClean="0"/>
              <a:pPr>
                <a:spcBef>
                  <a:spcPct val="0"/>
                </a:spcBef>
                <a:buClrTx/>
                <a:buSzTx/>
                <a:buFontTx/>
                <a:buNone/>
              </a:pPr>
              <a:t>67</a:t>
            </a:fld>
            <a:endParaRPr lang="en-US" altLang="en-US" sz="1000"/>
          </a:p>
        </p:txBody>
      </p:sp>
      <p:sp>
        <p:nvSpPr>
          <p:cNvPr id="4105" name="Rectangle 2">
            <a:extLst>
              <a:ext uri="{FF2B5EF4-FFF2-40B4-BE49-F238E27FC236}">
                <a16:creationId xmlns:a16="http://schemas.microsoft.com/office/drawing/2014/main" id="{2BFE3620-E67E-4E2A-B18F-90C1F337E0D8}"/>
              </a:ext>
            </a:extLst>
          </p:cNvPr>
          <p:cNvSpPr>
            <a:spLocks noGrp="1" noChangeArrowheads="1"/>
          </p:cNvSpPr>
          <p:nvPr>
            <p:ph type="title"/>
          </p:nvPr>
        </p:nvSpPr>
        <p:spPr>
          <a:xfrm>
            <a:off x="457200" y="122238"/>
            <a:ext cx="7543800" cy="639762"/>
          </a:xfrm>
        </p:spPr>
        <p:txBody>
          <a:bodyPr/>
          <a:lstStyle/>
          <a:p>
            <a:pPr eaLnBrk="1" hangingPunct="1"/>
            <a:r>
              <a:rPr lang="en-US" altLang="en-US" sz="3500"/>
              <a:t>Q</a:t>
            </a:r>
          </a:p>
        </p:txBody>
      </p:sp>
      <p:sp>
        <p:nvSpPr>
          <p:cNvPr id="11" name="TextBox 10">
            <a:extLst>
              <a:ext uri="{FF2B5EF4-FFF2-40B4-BE49-F238E27FC236}">
                <a16:creationId xmlns:a16="http://schemas.microsoft.com/office/drawing/2014/main" id="{AA79B3FE-A8AF-415C-BB58-1338C62B3363}"/>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42215249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AC4F277-F53C-4D9D-9E05-B212CE1CFCD0}"/>
              </a:ext>
            </a:extLst>
          </p:cNvPr>
          <p:cNvSpPr>
            <a:spLocks noChangeArrowheads="1"/>
          </p:cNvSpPr>
          <p:nvPr/>
        </p:nvSpPr>
        <p:spPr bwMode="auto">
          <a:xfrm>
            <a:off x="7772400" y="1143000"/>
            <a:ext cx="13716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3" name="Rectangle 5">
            <a:extLst>
              <a:ext uri="{FF2B5EF4-FFF2-40B4-BE49-F238E27FC236}">
                <a16:creationId xmlns:a16="http://schemas.microsoft.com/office/drawing/2014/main" id="{A093C7CF-CE2E-454A-8FDA-F5C5ED607785}"/>
              </a:ext>
            </a:extLst>
          </p:cNvPr>
          <p:cNvSpPr>
            <a:spLocks noChangeArrowheads="1"/>
          </p:cNvSpPr>
          <p:nvPr/>
        </p:nvSpPr>
        <p:spPr bwMode="auto">
          <a:xfrm>
            <a:off x="2971800" y="1295400"/>
            <a:ext cx="19812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5124" name="Rectangle 6">
            <a:extLst>
              <a:ext uri="{FF2B5EF4-FFF2-40B4-BE49-F238E27FC236}">
                <a16:creationId xmlns:a16="http://schemas.microsoft.com/office/drawing/2014/main" id="{B34A46FF-61BC-444C-84FB-4164E967FB5A}"/>
              </a:ext>
            </a:extLst>
          </p:cNvPr>
          <p:cNvSpPr>
            <a:spLocks noChangeArrowheads="1"/>
          </p:cNvSpPr>
          <p:nvPr/>
        </p:nvSpPr>
        <p:spPr bwMode="auto">
          <a:xfrm>
            <a:off x="7315200" y="1295400"/>
            <a:ext cx="2286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5" name="Rectangle 10">
            <a:extLst>
              <a:ext uri="{FF2B5EF4-FFF2-40B4-BE49-F238E27FC236}">
                <a16:creationId xmlns:a16="http://schemas.microsoft.com/office/drawing/2014/main" id="{9150B051-BB0B-47E3-9BD1-67B1C46F2A5F}"/>
              </a:ext>
            </a:extLst>
          </p:cNvPr>
          <p:cNvSpPr>
            <a:spLocks noChangeArrowheads="1"/>
          </p:cNvSpPr>
          <p:nvPr/>
        </p:nvSpPr>
        <p:spPr bwMode="auto">
          <a:xfrm>
            <a:off x="7848600" y="1295400"/>
            <a:ext cx="3048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6" name="Rectangle 4">
            <a:extLst>
              <a:ext uri="{FF2B5EF4-FFF2-40B4-BE49-F238E27FC236}">
                <a16:creationId xmlns:a16="http://schemas.microsoft.com/office/drawing/2014/main" id="{6DDE082D-066B-4C87-A12C-D626B8A82CDD}"/>
              </a:ext>
            </a:extLst>
          </p:cNvPr>
          <p:cNvSpPr>
            <a:spLocks noGrp="1" noChangeArrowheads="1"/>
          </p:cNvSpPr>
          <p:nvPr>
            <p:ph type="body" idx="1"/>
          </p:nvPr>
        </p:nvSpPr>
        <p:spPr>
          <a:xfrm>
            <a:off x="228600" y="1295400"/>
            <a:ext cx="8686800" cy="5410200"/>
          </a:xfrm>
          <a:noFill/>
        </p:spPr>
        <p:txBody>
          <a:bodyPr/>
          <a:lstStyle/>
          <a:p>
            <a:pPr eaLnBrk="1" hangingPunct="1">
              <a:lnSpc>
                <a:spcPct val="90000"/>
              </a:lnSpc>
            </a:pPr>
            <a:r>
              <a:rPr lang="en-US" altLang="en-US"/>
              <a:t>Based on the </a:t>
            </a:r>
            <a:r>
              <a:rPr lang="en-US" altLang="en-US" i="1">
                <a:solidFill>
                  <a:srgbClr val="0000FF"/>
                </a:solidFill>
              </a:rPr>
              <a:t>Imbert-Fick</a:t>
            </a:r>
            <a:r>
              <a:rPr lang="en-US" altLang="en-US" i="1"/>
              <a:t> principle</a:t>
            </a:r>
            <a:r>
              <a:rPr lang="en-US" altLang="en-US"/>
              <a:t>: </a:t>
            </a:r>
            <a:r>
              <a:rPr lang="en-US" altLang="en-US" b="1"/>
              <a:t>P = F / A</a:t>
            </a:r>
            <a:endParaRPr lang="en-US" altLang="en-US"/>
          </a:p>
        </p:txBody>
      </p:sp>
      <p:sp>
        <p:nvSpPr>
          <p:cNvPr id="5127" name="Slide Number Placeholder 1">
            <a:extLst>
              <a:ext uri="{FF2B5EF4-FFF2-40B4-BE49-F238E27FC236}">
                <a16:creationId xmlns:a16="http://schemas.microsoft.com/office/drawing/2014/main" id="{E9DF0396-3394-4885-8C52-8727CB9FD68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31D2A91-984D-4B6F-98AD-5E84F2A8BB67}" type="slidenum">
              <a:rPr lang="en-US" altLang="en-US" sz="1000" smtClean="0"/>
              <a:pPr>
                <a:spcBef>
                  <a:spcPct val="0"/>
                </a:spcBef>
                <a:buClrTx/>
                <a:buSzTx/>
                <a:buFontTx/>
                <a:buNone/>
              </a:pPr>
              <a:t>68</a:t>
            </a:fld>
            <a:endParaRPr lang="en-US" altLang="en-US" sz="1000"/>
          </a:p>
        </p:txBody>
      </p:sp>
      <p:sp>
        <p:nvSpPr>
          <p:cNvPr id="5128" name="Rectangle 2">
            <a:extLst>
              <a:ext uri="{FF2B5EF4-FFF2-40B4-BE49-F238E27FC236}">
                <a16:creationId xmlns:a16="http://schemas.microsoft.com/office/drawing/2014/main" id="{1C5762C0-FDA7-4D86-84C6-28EEED17E852}"/>
              </a:ext>
            </a:extLst>
          </p:cNvPr>
          <p:cNvSpPr>
            <a:spLocks noGrp="1" noChangeArrowheads="1"/>
          </p:cNvSpPr>
          <p:nvPr>
            <p:ph type="title"/>
          </p:nvPr>
        </p:nvSpPr>
        <p:spPr>
          <a:xfrm>
            <a:off x="457200" y="122238"/>
            <a:ext cx="7543800" cy="639762"/>
          </a:xfrm>
        </p:spPr>
        <p:txBody>
          <a:bodyPr/>
          <a:lstStyle/>
          <a:p>
            <a:pPr eaLnBrk="1" hangingPunct="1"/>
            <a:r>
              <a:rPr lang="en-US" altLang="en-US" sz="3500"/>
              <a:t>A</a:t>
            </a:r>
          </a:p>
        </p:txBody>
      </p:sp>
      <p:sp>
        <p:nvSpPr>
          <p:cNvPr id="10" name="TextBox 9">
            <a:extLst>
              <a:ext uri="{FF2B5EF4-FFF2-40B4-BE49-F238E27FC236}">
                <a16:creationId xmlns:a16="http://schemas.microsoft.com/office/drawing/2014/main" id="{44157398-7E40-49A3-8460-94FC8290B317}"/>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11750860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05E7B78-5A44-468F-A95E-32729946194E}"/>
              </a:ext>
            </a:extLst>
          </p:cNvPr>
          <p:cNvSpPr>
            <a:spLocks noChangeArrowheads="1"/>
          </p:cNvSpPr>
          <p:nvPr/>
        </p:nvSpPr>
        <p:spPr bwMode="auto">
          <a:xfrm>
            <a:off x="7772400" y="1143000"/>
            <a:ext cx="13716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47" name="Rectangle 3">
            <a:extLst>
              <a:ext uri="{FF2B5EF4-FFF2-40B4-BE49-F238E27FC236}">
                <a16:creationId xmlns:a16="http://schemas.microsoft.com/office/drawing/2014/main" id="{F2B95E7B-FC42-4C49-980B-5F5EFED283F9}"/>
              </a:ext>
            </a:extLst>
          </p:cNvPr>
          <p:cNvSpPr>
            <a:spLocks noChangeArrowheads="1"/>
          </p:cNvSpPr>
          <p:nvPr/>
        </p:nvSpPr>
        <p:spPr bwMode="auto">
          <a:xfrm>
            <a:off x="2971800" y="1295400"/>
            <a:ext cx="19812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6148" name="Rectangle 4">
            <a:extLst>
              <a:ext uri="{FF2B5EF4-FFF2-40B4-BE49-F238E27FC236}">
                <a16:creationId xmlns:a16="http://schemas.microsoft.com/office/drawing/2014/main" id="{1C789FDC-DD33-4FF3-913B-7BF2F1A89EF1}"/>
              </a:ext>
            </a:extLst>
          </p:cNvPr>
          <p:cNvSpPr>
            <a:spLocks noChangeArrowheads="1"/>
          </p:cNvSpPr>
          <p:nvPr/>
        </p:nvSpPr>
        <p:spPr bwMode="auto">
          <a:xfrm>
            <a:off x="7315200" y="1295400"/>
            <a:ext cx="2286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49" name="Rectangle 5">
            <a:extLst>
              <a:ext uri="{FF2B5EF4-FFF2-40B4-BE49-F238E27FC236}">
                <a16:creationId xmlns:a16="http://schemas.microsoft.com/office/drawing/2014/main" id="{12D6AFFA-C664-4BA0-B8FA-6CCEB588FC3E}"/>
              </a:ext>
            </a:extLst>
          </p:cNvPr>
          <p:cNvSpPr>
            <a:spLocks noChangeArrowheads="1"/>
          </p:cNvSpPr>
          <p:nvPr/>
        </p:nvSpPr>
        <p:spPr bwMode="auto">
          <a:xfrm>
            <a:off x="7848600" y="1295400"/>
            <a:ext cx="3048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150" name="Rectangle 7">
            <a:extLst>
              <a:ext uri="{FF2B5EF4-FFF2-40B4-BE49-F238E27FC236}">
                <a16:creationId xmlns:a16="http://schemas.microsoft.com/office/drawing/2014/main" id="{D5958A74-5E35-4E18-BDA0-2737F732C859}"/>
              </a:ext>
            </a:extLst>
          </p:cNvPr>
          <p:cNvSpPr>
            <a:spLocks noGrp="1" noChangeArrowheads="1"/>
          </p:cNvSpPr>
          <p:nvPr>
            <p:ph type="body" idx="1"/>
          </p:nvPr>
        </p:nvSpPr>
        <p:spPr>
          <a:xfrm>
            <a:off x="228600" y="1295400"/>
            <a:ext cx="8686800" cy="5410200"/>
          </a:xfrm>
          <a:noFill/>
        </p:spPr>
        <p:txBody>
          <a:bodyPr/>
          <a:lstStyle/>
          <a:p>
            <a:pPr eaLnBrk="1" hangingPunct="1">
              <a:lnSpc>
                <a:spcPct val="90000"/>
              </a:lnSpc>
            </a:pPr>
            <a:r>
              <a:rPr lang="en-US" altLang="en-US"/>
              <a:t>Based on the </a:t>
            </a:r>
            <a:r>
              <a:rPr lang="en-US" altLang="en-US" i="1">
                <a:solidFill>
                  <a:srgbClr val="0000FF"/>
                </a:solidFill>
              </a:rPr>
              <a:t>Imbert-Fick</a:t>
            </a:r>
            <a:r>
              <a:rPr lang="en-US" altLang="en-US" i="1"/>
              <a:t> principle</a:t>
            </a:r>
            <a:r>
              <a:rPr lang="en-US" altLang="en-US"/>
              <a:t>: </a:t>
            </a:r>
            <a:r>
              <a:rPr lang="en-US" altLang="en-US" b="1"/>
              <a:t>P = F / A</a:t>
            </a:r>
          </a:p>
          <a:p>
            <a:pPr lvl="1" eaLnBrk="1" hangingPunct="1">
              <a:lnSpc>
                <a:spcPct val="90000"/>
              </a:lnSpc>
            </a:pPr>
            <a:r>
              <a:rPr lang="en-US" altLang="en-US"/>
              <a:t>Pressure inside a sphere equals force needed to flatten its surface divided by the area of flattening</a:t>
            </a:r>
            <a:endParaRPr lang="en-US" altLang="en-US">
              <a:solidFill>
                <a:schemeClr val="bg1"/>
              </a:solidFill>
            </a:endParaRPr>
          </a:p>
        </p:txBody>
      </p:sp>
      <p:sp>
        <p:nvSpPr>
          <p:cNvPr id="6151" name="Rectangle 8">
            <a:extLst>
              <a:ext uri="{FF2B5EF4-FFF2-40B4-BE49-F238E27FC236}">
                <a16:creationId xmlns:a16="http://schemas.microsoft.com/office/drawing/2014/main" id="{9D55D4B0-F1CD-41F3-9FE9-85D9A5669AFE}"/>
              </a:ext>
            </a:extLst>
          </p:cNvPr>
          <p:cNvSpPr>
            <a:spLocks noChangeArrowheads="1"/>
          </p:cNvSpPr>
          <p:nvPr/>
        </p:nvSpPr>
        <p:spPr bwMode="auto">
          <a:xfrm>
            <a:off x="5791200" y="1828800"/>
            <a:ext cx="2438400" cy="3048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what the…</a:t>
            </a:r>
          </a:p>
        </p:txBody>
      </p:sp>
      <p:sp>
        <p:nvSpPr>
          <p:cNvPr id="6152" name="Rectangle 9">
            <a:extLst>
              <a:ext uri="{FF2B5EF4-FFF2-40B4-BE49-F238E27FC236}">
                <a16:creationId xmlns:a16="http://schemas.microsoft.com/office/drawing/2014/main" id="{AC136309-FE45-4824-A44E-D1C002667D32}"/>
              </a:ext>
            </a:extLst>
          </p:cNvPr>
          <p:cNvSpPr>
            <a:spLocks noChangeArrowheads="1"/>
          </p:cNvSpPr>
          <p:nvPr/>
        </p:nvSpPr>
        <p:spPr bwMode="auto">
          <a:xfrm>
            <a:off x="990600" y="2209800"/>
            <a:ext cx="2590800" cy="3048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a:t>
            </a:r>
            <a:r>
              <a:rPr lang="en-US" altLang="en-US" sz="1000" b="1" i="1"/>
              <a:t>F</a:t>
            </a:r>
            <a:r>
              <a:rPr lang="en-US" altLang="en-US" sz="1000"/>
              <a:t> stands for</a:t>
            </a:r>
          </a:p>
        </p:txBody>
      </p:sp>
      <p:sp>
        <p:nvSpPr>
          <p:cNvPr id="6153" name="Rectangle 10">
            <a:extLst>
              <a:ext uri="{FF2B5EF4-FFF2-40B4-BE49-F238E27FC236}">
                <a16:creationId xmlns:a16="http://schemas.microsoft.com/office/drawing/2014/main" id="{51E6C4C9-C293-498E-ADCC-6EEA92A9CDE3}"/>
              </a:ext>
            </a:extLst>
          </p:cNvPr>
          <p:cNvSpPr>
            <a:spLocks noChangeArrowheads="1"/>
          </p:cNvSpPr>
          <p:nvPr/>
        </p:nvSpPr>
        <p:spPr bwMode="auto">
          <a:xfrm>
            <a:off x="5715000" y="2209800"/>
            <a:ext cx="2514600" cy="381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what the </a:t>
            </a:r>
            <a:r>
              <a:rPr lang="en-US" altLang="en-US" sz="1000" b="1" i="1"/>
              <a:t>A </a:t>
            </a:r>
            <a:r>
              <a:rPr lang="en-US" altLang="en-US" sz="1000"/>
              <a:t>stands for</a:t>
            </a:r>
          </a:p>
        </p:txBody>
      </p:sp>
      <p:sp>
        <p:nvSpPr>
          <p:cNvPr id="6154" name="Line 22">
            <a:extLst>
              <a:ext uri="{FF2B5EF4-FFF2-40B4-BE49-F238E27FC236}">
                <a16:creationId xmlns:a16="http://schemas.microsoft.com/office/drawing/2014/main" id="{4EB68163-80DA-46DC-907C-A5E83DD375D5}"/>
              </a:ext>
            </a:extLst>
          </p:cNvPr>
          <p:cNvSpPr>
            <a:spLocks noChangeShapeType="1"/>
          </p:cNvSpPr>
          <p:nvPr/>
        </p:nvSpPr>
        <p:spPr bwMode="auto">
          <a:xfrm flipV="1">
            <a:off x="762000" y="2057400"/>
            <a:ext cx="228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5" name="Slide Number Placeholder 1">
            <a:extLst>
              <a:ext uri="{FF2B5EF4-FFF2-40B4-BE49-F238E27FC236}">
                <a16:creationId xmlns:a16="http://schemas.microsoft.com/office/drawing/2014/main" id="{2F5F6543-D7CF-4410-AB4C-B63D03C8F55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8680D83-D21A-4038-A383-BC72B39E904D}" type="slidenum">
              <a:rPr lang="en-US" altLang="en-US" sz="1000" smtClean="0"/>
              <a:pPr>
                <a:spcBef>
                  <a:spcPct val="0"/>
                </a:spcBef>
                <a:buClrTx/>
                <a:buSzTx/>
                <a:buFontTx/>
                <a:buNone/>
              </a:pPr>
              <a:t>69</a:t>
            </a:fld>
            <a:endParaRPr lang="en-US" altLang="en-US" sz="1000"/>
          </a:p>
        </p:txBody>
      </p:sp>
      <p:sp>
        <p:nvSpPr>
          <p:cNvPr id="6156" name="Text Box 21">
            <a:extLst>
              <a:ext uri="{FF2B5EF4-FFF2-40B4-BE49-F238E27FC236}">
                <a16:creationId xmlns:a16="http://schemas.microsoft.com/office/drawing/2014/main" id="{A49B4946-8CB0-44C1-9516-DF62AEB045D8}"/>
              </a:ext>
            </a:extLst>
          </p:cNvPr>
          <p:cNvSpPr txBox="1">
            <a:spLocks noChangeArrowheads="1"/>
          </p:cNvSpPr>
          <p:nvPr/>
        </p:nvSpPr>
        <p:spPr bwMode="auto">
          <a:xfrm>
            <a:off x="73025" y="2359025"/>
            <a:ext cx="771365" cy="38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200" i="1" dirty="0"/>
              <a:t>Principle</a:t>
            </a:r>
          </a:p>
          <a:p>
            <a:pPr eaLnBrk="1" hangingPunct="1">
              <a:lnSpc>
                <a:spcPct val="80000"/>
              </a:lnSpc>
              <a:spcBef>
                <a:spcPct val="0"/>
              </a:spcBef>
              <a:buClrTx/>
              <a:buSzTx/>
              <a:buFontTx/>
              <a:buNone/>
            </a:pPr>
            <a:r>
              <a:rPr lang="en-US" altLang="en-US" sz="1200" i="1" dirty="0"/>
              <a:t>in words</a:t>
            </a:r>
          </a:p>
        </p:txBody>
      </p:sp>
      <p:sp>
        <p:nvSpPr>
          <p:cNvPr id="6157" name="Rectangle 2">
            <a:extLst>
              <a:ext uri="{FF2B5EF4-FFF2-40B4-BE49-F238E27FC236}">
                <a16:creationId xmlns:a16="http://schemas.microsoft.com/office/drawing/2014/main" id="{3D845A68-9FAF-4AAE-9CF9-EAEB554DF66C}"/>
              </a:ext>
            </a:extLst>
          </p:cNvPr>
          <p:cNvSpPr>
            <a:spLocks noGrp="1" noChangeArrowheads="1"/>
          </p:cNvSpPr>
          <p:nvPr>
            <p:ph type="title"/>
          </p:nvPr>
        </p:nvSpPr>
        <p:spPr>
          <a:xfrm>
            <a:off x="457200" y="122238"/>
            <a:ext cx="7543800" cy="639762"/>
          </a:xfrm>
        </p:spPr>
        <p:txBody>
          <a:bodyPr/>
          <a:lstStyle/>
          <a:p>
            <a:pPr eaLnBrk="1" hangingPunct="1"/>
            <a:r>
              <a:rPr lang="en-US" altLang="en-US" sz="3500"/>
              <a:t>Q</a:t>
            </a:r>
          </a:p>
        </p:txBody>
      </p:sp>
      <p:sp>
        <p:nvSpPr>
          <p:cNvPr id="15" name="TextBox 14">
            <a:extLst>
              <a:ext uri="{FF2B5EF4-FFF2-40B4-BE49-F238E27FC236}">
                <a16:creationId xmlns:a16="http://schemas.microsoft.com/office/drawing/2014/main" id="{58FADB19-B83E-4288-909C-7C373BDFB7BC}"/>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148638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a:extLst>
              <a:ext uri="{FF2B5EF4-FFF2-40B4-BE49-F238E27FC236}">
                <a16:creationId xmlns:a16="http://schemas.microsoft.com/office/drawing/2014/main" id="{E076B0B7-B9FD-4E49-A792-FF3A9178E3A5}"/>
              </a:ext>
            </a:extLst>
          </p:cNvPr>
          <p:cNvSpPr txBox="1">
            <a:spLocks noChangeArrowheads="1"/>
          </p:cNvSpPr>
          <p:nvPr/>
        </p:nvSpPr>
        <p:spPr bwMode="auto">
          <a:xfrm>
            <a:off x="355600" y="1600200"/>
            <a:ext cx="84074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rgbClr val="0000FF"/>
                </a:solidFill>
              </a:rPr>
              <a:t>Define</a:t>
            </a:r>
            <a:r>
              <a:rPr lang="en-US" altLang="en-US" sz="1600" dirty="0">
                <a:solidFill>
                  <a:srgbClr val="0000FF"/>
                </a:solidFill>
              </a:rPr>
              <a:t> glaucoma.</a:t>
            </a:r>
          </a:p>
          <a:p>
            <a:pPr eaLnBrk="1" hangingPunct="1">
              <a:spcBef>
                <a:spcPct val="0"/>
              </a:spcBef>
              <a:buClrTx/>
              <a:buSzTx/>
              <a:buFontTx/>
              <a:buNone/>
            </a:pPr>
            <a:r>
              <a:rPr lang="en-US" altLang="en-US" sz="1600" dirty="0">
                <a:solidFill>
                  <a:srgbClr val="0000FF"/>
                </a:solidFill>
              </a:rPr>
              <a:t>A group of optic neuropathies that present with progressive ONH damage and characteristic VF loss</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Why isn’t elevated IOP mentioned above?</a:t>
            </a:r>
          </a:p>
          <a:p>
            <a:pPr eaLnBrk="1" hangingPunct="1">
              <a:spcBef>
                <a:spcPct val="0"/>
              </a:spcBef>
              <a:buClrTx/>
              <a:buSzTx/>
              <a:buFontTx/>
              <a:buNone/>
            </a:pPr>
            <a:r>
              <a:rPr lang="en-US" altLang="en-US" sz="1600" dirty="0">
                <a:solidFill>
                  <a:srgbClr val="0000FF"/>
                </a:solidFill>
              </a:rPr>
              <a:t>Elevated IOP is a strong risk factor for glaucoma, but it need not be present—IOP can be normal, or even low</a:t>
            </a: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In addition to being the strongest risk factor for glaucoma, IOP has another quality that renders it unique—what is it?</a:t>
            </a:r>
          </a:p>
          <a:p>
            <a:pPr eaLnBrk="1" hangingPunct="1">
              <a:spcBef>
                <a:spcPct val="0"/>
              </a:spcBef>
              <a:buClrTx/>
              <a:buSzTx/>
              <a:buFontTx/>
              <a:buNone/>
            </a:pPr>
            <a:r>
              <a:rPr lang="en-US" altLang="en-US" sz="1600" u="sng" dirty="0">
                <a:solidFill>
                  <a:srgbClr val="0000FF"/>
                </a:solidFill>
              </a:rPr>
              <a:t>It is the only risk factor that is </a:t>
            </a:r>
            <a:r>
              <a:rPr lang="en-US" altLang="en-US" sz="1600" b="1" u="sng" dirty="0">
                <a:solidFill>
                  <a:srgbClr val="0000FF"/>
                </a:solidFill>
              </a:rPr>
              <a:t>modifiable</a:t>
            </a:r>
            <a:r>
              <a:rPr lang="en-US" altLang="en-US" sz="1600" u="sng" dirty="0">
                <a:solidFill>
                  <a:srgbClr val="0000FF"/>
                </a:solidFill>
              </a:rPr>
              <a:t> </a:t>
            </a:r>
            <a:r>
              <a:rPr lang="en-US" altLang="en-US" sz="1600" dirty="0">
                <a:solidFill>
                  <a:srgbClr val="0000FF"/>
                </a:solidFill>
              </a:rPr>
              <a:t>in a manner proven to influence the risk of glaucoma progression</a:t>
            </a:r>
          </a:p>
          <a:p>
            <a:pPr eaLnBrk="1" hangingPunct="1">
              <a:spcBef>
                <a:spcPct val="0"/>
              </a:spcBef>
              <a:buClrTx/>
              <a:buSzTx/>
              <a:buFontTx/>
              <a:buNone/>
            </a:pPr>
            <a:endParaRPr lang="en-US" altLang="en-US" sz="1600" b="1" dirty="0">
              <a:solidFill>
                <a:srgbClr val="0000FF"/>
              </a:solidFill>
            </a:endParaRPr>
          </a:p>
          <a:p>
            <a:pPr eaLnBrk="1" hangingPunct="1">
              <a:spcBef>
                <a:spcPct val="0"/>
              </a:spcBef>
              <a:buClrTx/>
              <a:buSzTx/>
              <a:buFontTx/>
              <a:buNone/>
            </a:pPr>
            <a:endParaRPr lang="en-US" altLang="en-US" sz="1600" b="1" dirty="0">
              <a:solidFill>
                <a:srgbClr val="0000FF"/>
              </a:solidFill>
            </a:endParaRPr>
          </a:p>
        </p:txBody>
      </p:sp>
      <p:sp>
        <p:nvSpPr>
          <p:cNvPr id="10244" name="Text Box 4">
            <a:extLst>
              <a:ext uri="{FF2B5EF4-FFF2-40B4-BE49-F238E27FC236}">
                <a16:creationId xmlns:a16="http://schemas.microsoft.com/office/drawing/2014/main" id="{C8CCA0D9-C9F9-4D8A-B199-17481705CC20}"/>
              </a:ext>
            </a:extLst>
          </p:cNvPr>
          <p:cNvSpPr txBox="1">
            <a:spLocks noChangeArrowheads="1"/>
          </p:cNvSpPr>
          <p:nvPr/>
        </p:nvSpPr>
        <p:spPr bwMode="auto">
          <a:xfrm>
            <a:off x="685800" y="5149850"/>
            <a:ext cx="7626350" cy="3365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a:solidFill>
                  <a:srgbClr val="0000FF"/>
                </a:solidFill>
              </a:rPr>
              <a:t>That’s why glaucoma management concerns nothing but IOP-lowering maneuvers!</a:t>
            </a:r>
          </a:p>
        </p:txBody>
      </p:sp>
      <p:sp>
        <p:nvSpPr>
          <p:cNvPr id="10245" name="Line 5">
            <a:extLst>
              <a:ext uri="{FF2B5EF4-FFF2-40B4-BE49-F238E27FC236}">
                <a16:creationId xmlns:a16="http://schemas.microsoft.com/office/drawing/2014/main" id="{45BF896E-9A22-426E-B4D2-612E661FB961}"/>
              </a:ext>
            </a:extLst>
          </p:cNvPr>
          <p:cNvSpPr>
            <a:spLocks noChangeShapeType="1"/>
          </p:cNvSpPr>
          <p:nvPr/>
        </p:nvSpPr>
        <p:spPr bwMode="auto">
          <a:xfrm flipV="1">
            <a:off x="3276600" y="4414837"/>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extBox 6">
            <a:extLst>
              <a:ext uri="{FF2B5EF4-FFF2-40B4-BE49-F238E27FC236}">
                <a16:creationId xmlns:a16="http://schemas.microsoft.com/office/drawing/2014/main" id="{E81010C6-7C59-429F-A54C-AD78A79024C9}"/>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
        <p:nvSpPr>
          <p:cNvPr id="2" name="TextBox 1">
            <a:extLst>
              <a:ext uri="{FF2B5EF4-FFF2-40B4-BE49-F238E27FC236}">
                <a16:creationId xmlns:a16="http://schemas.microsoft.com/office/drawing/2014/main" id="{88919074-8EAA-A557-0A69-81F732FCBD68}"/>
              </a:ext>
            </a:extLst>
          </p:cNvPr>
          <p:cNvSpPr txBox="1"/>
          <p:nvPr/>
        </p:nvSpPr>
        <p:spPr>
          <a:xfrm>
            <a:off x="3303104" y="6379972"/>
            <a:ext cx="2544286" cy="276999"/>
          </a:xfrm>
          <a:prstGeom prst="rect">
            <a:avLst/>
          </a:prstGeom>
          <a:noFill/>
        </p:spPr>
        <p:txBody>
          <a:bodyPr wrap="none" rtlCol="0">
            <a:spAutoFit/>
          </a:bodyPr>
          <a:lstStyle/>
          <a:p>
            <a:pPr algn="ctr"/>
            <a:r>
              <a:rPr lang="en-US" sz="1200" i="1" dirty="0"/>
              <a:t>No question—proceed when ready</a:t>
            </a:r>
          </a:p>
        </p:txBody>
      </p:sp>
    </p:spTree>
    <p:extLst>
      <p:ext uri="{BB962C8B-B14F-4D97-AF65-F5344CB8AC3E}">
        <p14:creationId xmlns:p14="http://schemas.microsoft.com/office/powerpoint/2010/main" val="16626036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a:extLst>
              <a:ext uri="{FF2B5EF4-FFF2-40B4-BE49-F238E27FC236}">
                <a16:creationId xmlns:a16="http://schemas.microsoft.com/office/drawing/2014/main" id="{D6D05201-B6D3-42F9-99B5-74BE86CDE72F}"/>
              </a:ext>
            </a:extLst>
          </p:cNvPr>
          <p:cNvSpPr>
            <a:spLocks noChangeArrowheads="1"/>
          </p:cNvSpPr>
          <p:nvPr/>
        </p:nvSpPr>
        <p:spPr bwMode="auto">
          <a:xfrm>
            <a:off x="5791200" y="1828800"/>
            <a:ext cx="2438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171" name="Rectangle 9">
            <a:extLst>
              <a:ext uri="{FF2B5EF4-FFF2-40B4-BE49-F238E27FC236}">
                <a16:creationId xmlns:a16="http://schemas.microsoft.com/office/drawing/2014/main" id="{D67F887C-361C-4A6C-88CF-FE96F933A3CD}"/>
              </a:ext>
            </a:extLst>
          </p:cNvPr>
          <p:cNvSpPr>
            <a:spLocks noChangeArrowheads="1"/>
          </p:cNvSpPr>
          <p:nvPr/>
        </p:nvSpPr>
        <p:spPr bwMode="auto">
          <a:xfrm>
            <a:off x="990600" y="2209800"/>
            <a:ext cx="25908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172" name="Rectangle 10">
            <a:extLst>
              <a:ext uri="{FF2B5EF4-FFF2-40B4-BE49-F238E27FC236}">
                <a16:creationId xmlns:a16="http://schemas.microsoft.com/office/drawing/2014/main" id="{C9365D82-6B5D-4F85-9205-8C3B01C911C7}"/>
              </a:ext>
            </a:extLst>
          </p:cNvPr>
          <p:cNvSpPr>
            <a:spLocks noChangeArrowheads="1"/>
          </p:cNvSpPr>
          <p:nvPr/>
        </p:nvSpPr>
        <p:spPr bwMode="auto">
          <a:xfrm>
            <a:off x="5715000" y="2209800"/>
            <a:ext cx="2514600" cy="3810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173" name="Rectangle 2">
            <a:extLst>
              <a:ext uri="{FF2B5EF4-FFF2-40B4-BE49-F238E27FC236}">
                <a16:creationId xmlns:a16="http://schemas.microsoft.com/office/drawing/2014/main" id="{F7B3DCAA-5F8C-4D04-A0F0-2D681E399484}"/>
              </a:ext>
            </a:extLst>
          </p:cNvPr>
          <p:cNvSpPr>
            <a:spLocks noChangeArrowheads="1"/>
          </p:cNvSpPr>
          <p:nvPr/>
        </p:nvSpPr>
        <p:spPr bwMode="auto">
          <a:xfrm>
            <a:off x="7772400" y="1143000"/>
            <a:ext cx="13716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174" name="Rectangle 3">
            <a:extLst>
              <a:ext uri="{FF2B5EF4-FFF2-40B4-BE49-F238E27FC236}">
                <a16:creationId xmlns:a16="http://schemas.microsoft.com/office/drawing/2014/main" id="{92FEC2F0-B2D7-47D6-A27D-8C25C8ED469D}"/>
              </a:ext>
            </a:extLst>
          </p:cNvPr>
          <p:cNvSpPr>
            <a:spLocks noChangeArrowheads="1"/>
          </p:cNvSpPr>
          <p:nvPr/>
        </p:nvSpPr>
        <p:spPr bwMode="auto">
          <a:xfrm>
            <a:off x="2971800" y="1295400"/>
            <a:ext cx="19812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7175" name="Rectangle 4">
            <a:extLst>
              <a:ext uri="{FF2B5EF4-FFF2-40B4-BE49-F238E27FC236}">
                <a16:creationId xmlns:a16="http://schemas.microsoft.com/office/drawing/2014/main" id="{3F33922F-D84E-41A0-AD0F-6DE9E7DD9F45}"/>
              </a:ext>
            </a:extLst>
          </p:cNvPr>
          <p:cNvSpPr>
            <a:spLocks noChangeArrowheads="1"/>
          </p:cNvSpPr>
          <p:nvPr/>
        </p:nvSpPr>
        <p:spPr bwMode="auto">
          <a:xfrm>
            <a:off x="7315200" y="1295400"/>
            <a:ext cx="2286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176" name="Rectangle 5">
            <a:extLst>
              <a:ext uri="{FF2B5EF4-FFF2-40B4-BE49-F238E27FC236}">
                <a16:creationId xmlns:a16="http://schemas.microsoft.com/office/drawing/2014/main" id="{E8324259-CE0A-4CBC-89AD-983D23302C4C}"/>
              </a:ext>
            </a:extLst>
          </p:cNvPr>
          <p:cNvSpPr>
            <a:spLocks noChangeArrowheads="1"/>
          </p:cNvSpPr>
          <p:nvPr/>
        </p:nvSpPr>
        <p:spPr bwMode="auto">
          <a:xfrm>
            <a:off x="7848600" y="1295400"/>
            <a:ext cx="3048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177" name="Rectangle 7">
            <a:extLst>
              <a:ext uri="{FF2B5EF4-FFF2-40B4-BE49-F238E27FC236}">
                <a16:creationId xmlns:a16="http://schemas.microsoft.com/office/drawing/2014/main" id="{99D03AE9-7E9A-4297-AF6F-C25DC3630834}"/>
              </a:ext>
            </a:extLst>
          </p:cNvPr>
          <p:cNvSpPr>
            <a:spLocks noGrp="1" noChangeArrowheads="1"/>
          </p:cNvSpPr>
          <p:nvPr>
            <p:ph type="body" idx="1"/>
          </p:nvPr>
        </p:nvSpPr>
        <p:spPr>
          <a:xfrm>
            <a:off x="228600" y="1295400"/>
            <a:ext cx="8686800" cy="5410200"/>
          </a:xfrm>
          <a:noFill/>
        </p:spPr>
        <p:txBody>
          <a:bodyPr/>
          <a:lstStyle/>
          <a:p>
            <a:pPr eaLnBrk="1" hangingPunct="1">
              <a:lnSpc>
                <a:spcPct val="90000"/>
              </a:lnSpc>
            </a:pPr>
            <a:r>
              <a:rPr lang="en-US" altLang="en-US"/>
              <a:t>Based on the </a:t>
            </a:r>
            <a:r>
              <a:rPr lang="en-US" altLang="en-US" i="1">
                <a:solidFill>
                  <a:srgbClr val="0000FF"/>
                </a:solidFill>
              </a:rPr>
              <a:t>Imbert-Fick</a:t>
            </a:r>
            <a:r>
              <a:rPr lang="en-US" altLang="en-US" i="1"/>
              <a:t> principle</a:t>
            </a:r>
            <a:r>
              <a:rPr lang="en-US" altLang="en-US"/>
              <a:t>: </a:t>
            </a:r>
            <a:r>
              <a:rPr lang="en-US" altLang="en-US" b="1"/>
              <a:t>P = F / A</a:t>
            </a:r>
          </a:p>
          <a:p>
            <a:pPr lvl="1" eaLnBrk="1" hangingPunct="1">
              <a:lnSpc>
                <a:spcPct val="90000"/>
              </a:lnSpc>
            </a:pPr>
            <a:r>
              <a:rPr lang="en-US" altLang="en-US"/>
              <a:t>Pressure inside a sphere equals </a:t>
            </a:r>
            <a:r>
              <a:rPr lang="en-US" altLang="en-US">
                <a:solidFill>
                  <a:srgbClr val="0000FF"/>
                </a:solidFill>
              </a:rPr>
              <a:t>force needed to flatten its surface</a:t>
            </a:r>
            <a:r>
              <a:rPr lang="en-US" altLang="en-US"/>
              <a:t> divided by the </a:t>
            </a:r>
            <a:r>
              <a:rPr lang="en-US" altLang="en-US">
                <a:solidFill>
                  <a:srgbClr val="0000FF"/>
                </a:solidFill>
              </a:rPr>
              <a:t>area of flattening</a:t>
            </a:r>
            <a:endParaRPr lang="en-US" altLang="en-US">
              <a:solidFill>
                <a:schemeClr val="bg1"/>
              </a:solidFill>
            </a:endParaRPr>
          </a:p>
        </p:txBody>
      </p:sp>
      <p:sp>
        <p:nvSpPr>
          <p:cNvPr id="7178" name="Line 22">
            <a:extLst>
              <a:ext uri="{FF2B5EF4-FFF2-40B4-BE49-F238E27FC236}">
                <a16:creationId xmlns:a16="http://schemas.microsoft.com/office/drawing/2014/main" id="{E79ACCB9-A55C-4336-8089-5CCD959EF7E4}"/>
              </a:ext>
            </a:extLst>
          </p:cNvPr>
          <p:cNvSpPr>
            <a:spLocks noChangeShapeType="1"/>
          </p:cNvSpPr>
          <p:nvPr/>
        </p:nvSpPr>
        <p:spPr bwMode="auto">
          <a:xfrm flipV="1">
            <a:off x="762000" y="2057400"/>
            <a:ext cx="228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9" name="Slide Number Placeholder 1">
            <a:extLst>
              <a:ext uri="{FF2B5EF4-FFF2-40B4-BE49-F238E27FC236}">
                <a16:creationId xmlns:a16="http://schemas.microsoft.com/office/drawing/2014/main" id="{C041DDF6-BA95-41B4-9F6E-C1C9480B6EE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4C7DACC-0DB0-4E41-BB83-5A7653939446}" type="slidenum">
              <a:rPr lang="en-US" altLang="en-US" sz="1000" smtClean="0"/>
              <a:pPr>
                <a:spcBef>
                  <a:spcPct val="0"/>
                </a:spcBef>
                <a:buClrTx/>
                <a:buSzTx/>
                <a:buFontTx/>
                <a:buNone/>
              </a:pPr>
              <a:t>70</a:t>
            </a:fld>
            <a:endParaRPr lang="en-US" altLang="en-US" sz="1000"/>
          </a:p>
        </p:txBody>
      </p:sp>
      <p:sp>
        <p:nvSpPr>
          <p:cNvPr id="7180" name="Text Box 21">
            <a:extLst>
              <a:ext uri="{FF2B5EF4-FFF2-40B4-BE49-F238E27FC236}">
                <a16:creationId xmlns:a16="http://schemas.microsoft.com/office/drawing/2014/main" id="{5A79A890-6613-47A4-898D-6510F96E89AD}"/>
              </a:ext>
            </a:extLst>
          </p:cNvPr>
          <p:cNvSpPr txBox="1">
            <a:spLocks noChangeArrowheads="1"/>
          </p:cNvSpPr>
          <p:nvPr/>
        </p:nvSpPr>
        <p:spPr bwMode="auto">
          <a:xfrm>
            <a:off x="73025" y="2359025"/>
            <a:ext cx="100171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en-US" altLang="en-US" sz="1200" i="1"/>
              <a:t>I-F Principle</a:t>
            </a:r>
          </a:p>
          <a:p>
            <a:pPr eaLnBrk="1" hangingPunct="1">
              <a:lnSpc>
                <a:spcPct val="80000"/>
              </a:lnSpc>
              <a:spcBef>
                <a:spcPct val="0"/>
              </a:spcBef>
              <a:buClrTx/>
              <a:buSzTx/>
              <a:buFontTx/>
              <a:buNone/>
            </a:pPr>
            <a:r>
              <a:rPr lang="en-US" altLang="en-US" sz="1200" i="1"/>
              <a:t>in words</a:t>
            </a:r>
          </a:p>
        </p:txBody>
      </p:sp>
      <p:sp>
        <p:nvSpPr>
          <p:cNvPr id="7181" name="Rectangle 2">
            <a:extLst>
              <a:ext uri="{FF2B5EF4-FFF2-40B4-BE49-F238E27FC236}">
                <a16:creationId xmlns:a16="http://schemas.microsoft.com/office/drawing/2014/main" id="{E558FD69-427B-4DD7-A934-E496A7ED7C22}"/>
              </a:ext>
            </a:extLst>
          </p:cNvPr>
          <p:cNvSpPr>
            <a:spLocks noGrp="1" noChangeArrowheads="1"/>
          </p:cNvSpPr>
          <p:nvPr>
            <p:ph type="title"/>
          </p:nvPr>
        </p:nvSpPr>
        <p:spPr>
          <a:xfrm>
            <a:off x="457200" y="122238"/>
            <a:ext cx="7543800" cy="639762"/>
          </a:xfrm>
        </p:spPr>
        <p:txBody>
          <a:bodyPr/>
          <a:lstStyle/>
          <a:p>
            <a:pPr eaLnBrk="1" hangingPunct="1"/>
            <a:r>
              <a:rPr lang="en-US" altLang="en-US" sz="3500"/>
              <a:t>A</a:t>
            </a:r>
          </a:p>
        </p:txBody>
      </p:sp>
      <p:sp>
        <p:nvSpPr>
          <p:cNvPr id="15" name="TextBox 14">
            <a:extLst>
              <a:ext uri="{FF2B5EF4-FFF2-40B4-BE49-F238E27FC236}">
                <a16:creationId xmlns:a16="http://schemas.microsoft.com/office/drawing/2014/main" id="{E1BAD168-A950-4724-88DA-C7C351999D36}"/>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16244075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31BD295-6F86-4A1C-9E09-18D1E854E8FE}"/>
              </a:ext>
            </a:extLst>
          </p:cNvPr>
          <p:cNvSpPr>
            <a:spLocks noChangeArrowheads="1"/>
          </p:cNvSpPr>
          <p:nvPr/>
        </p:nvSpPr>
        <p:spPr bwMode="auto">
          <a:xfrm>
            <a:off x="5791200" y="1828800"/>
            <a:ext cx="2438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8195" name="Rectangle 3">
            <a:extLst>
              <a:ext uri="{FF2B5EF4-FFF2-40B4-BE49-F238E27FC236}">
                <a16:creationId xmlns:a16="http://schemas.microsoft.com/office/drawing/2014/main" id="{54FA56CF-9B7C-428C-B013-D60E4DE2F53D}"/>
              </a:ext>
            </a:extLst>
          </p:cNvPr>
          <p:cNvSpPr>
            <a:spLocks noChangeArrowheads="1"/>
          </p:cNvSpPr>
          <p:nvPr/>
        </p:nvSpPr>
        <p:spPr bwMode="auto">
          <a:xfrm>
            <a:off x="990600" y="2209800"/>
            <a:ext cx="25908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8196" name="Rectangle 4">
            <a:extLst>
              <a:ext uri="{FF2B5EF4-FFF2-40B4-BE49-F238E27FC236}">
                <a16:creationId xmlns:a16="http://schemas.microsoft.com/office/drawing/2014/main" id="{9A91509D-65D2-4DC5-BAB9-2EE34819EBD2}"/>
              </a:ext>
            </a:extLst>
          </p:cNvPr>
          <p:cNvSpPr>
            <a:spLocks noChangeArrowheads="1"/>
          </p:cNvSpPr>
          <p:nvPr/>
        </p:nvSpPr>
        <p:spPr bwMode="auto">
          <a:xfrm>
            <a:off x="5715000" y="2209800"/>
            <a:ext cx="2514600" cy="3810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8197" name="Rectangle 5">
            <a:extLst>
              <a:ext uri="{FF2B5EF4-FFF2-40B4-BE49-F238E27FC236}">
                <a16:creationId xmlns:a16="http://schemas.microsoft.com/office/drawing/2014/main" id="{086CD698-FDDD-4E3F-B4A8-BFCD2E5A9D66}"/>
              </a:ext>
            </a:extLst>
          </p:cNvPr>
          <p:cNvSpPr>
            <a:spLocks noChangeArrowheads="1"/>
          </p:cNvSpPr>
          <p:nvPr/>
        </p:nvSpPr>
        <p:spPr bwMode="auto">
          <a:xfrm>
            <a:off x="7772400" y="1143000"/>
            <a:ext cx="13716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198" name="Rectangle 6">
            <a:extLst>
              <a:ext uri="{FF2B5EF4-FFF2-40B4-BE49-F238E27FC236}">
                <a16:creationId xmlns:a16="http://schemas.microsoft.com/office/drawing/2014/main" id="{28696E36-01BB-44DF-A30D-C41BB54FB037}"/>
              </a:ext>
            </a:extLst>
          </p:cNvPr>
          <p:cNvSpPr>
            <a:spLocks noChangeArrowheads="1"/>
          </p:cNvSpPr>
          <p:nvPr/>
        </p:nvSpPr>
        <p:spPr bwMode="auto">
          <a:xfrm>
            <a:off x="2971800" y="1295400"/>
            <a:ext cx="19812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8199" name="Rectangle 7">
            <a:extLst>
              <a:ext uri="{FF2B5EF4-FFF2-40B4-BE49-F238E27FC236}">
                <a16:creationId xmlns:a16="http://schemas.microsoft.com/office/drawing/2014/main" id="{753BE80D-B6E3-4851-B302-AFA99D966663}"/>
              </a:ext>
            </a:extLst>
          </p:cNvPr>
          <p:cNvSpPr>
            <a:spLocks noChangeArrowheads="1"/>
          </p:cNvSpPr>
          <p:nvPr/>
        </p:nvSpPr>
        <p:spPr bwMode="auto">
          <a:xfrm>
            <a:off x="7315200" y="1295400"/>
            <a:ext cx="2286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200" name="Rectangle 8">
            <a:extLst>
              <a:ext uri="{FF2B5EF4-FFF2-40B4-BE49-F238E27FC236}">
                <a16:creationId xmlns:a16="http://schemas.microsoft.com/office/drawing/2014/main" id="{07AEAC55-8138-422B-AA37-7ACC8BA6F503}"/>
              </a:ext>
            </a:extLst>
          </p:cNvPr>
          <p:cNvSpPr>
            <a:spLocks noChangeArrowheads="1"/>
          </p:cNvSpPr>
          <p:nvPr/>
        </p:nvSpPr>
        <p:spPr bwMode="auto">
          <a:xfrm>
            <a:off x="7848600" y="1295400"/>
            <a:ext cx="3048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201" name="Rectangle 10">
            <a:extLst>
              <a:ext uri="{FF2B5EF4-FFF2-40B4-BE49-F238E27FC236}">
                <a16:creationId xmlns:a16="http://schemas.microsoft.com/office/drawing/2014/main" id="{B7414225-0ABE-4F3F-B2A4-F9434962626A}"/>
              </a:ext>
            </a:extLst>
          </p:cNvPr>
          <p:cNvSpPr>
            <a:spLocks noGrp="1" noChangeArrowheads="1"/>
          </p:cNvSpPr>
          <p:nvPr>
            <p:ph type="body" idx="1"/>
          </p:nvPr>
        </p:nvSpPr>
        <p:spPr>
          <a:xfrm>
            <a:off x="228600" y="1295400"/>
            <a:ext cx="8686800" cy="5410200"/>
          </a:xfrm>
        </p:spPr>
        <p:txBody>
          <a:bodyPr/>
          <a:lstStyle/>
          <a:p>
            <a:pPr eaLnBrk="1" hangingPunct="1">
              <a:lnSpc>
                <a:spcPct val="90000"/>
              </a:lnSpc>
            </a:pPr>
            <a:r>
              <a:rPr lang="en-US" altLang="en-US"/>
              <a:t>Based on the </a:t>
            </a:r>
            <a:r>
              <a:rPr lang="en-US" altLang="en-US" i="1">
                <a:solidFill>
                  <a:srgbClr val="0000FF"/>
                </a:solidFill>
              </a:rPr>
              <a:t>Imbert-Fick</a:t>
            </a:r>
            <a:r>
              <a:rPr lang="en-US" altLang="en-US" i="1"/>
              <a:t> principle</a:t>
            </a:r>
            <a:r>
              <a:rPr lang="en-US" altLang="en-US"/>
              <a:t>: </a:t>
            </a:r>
            <a:r>
              <a:rPr lang="en-US" altLang="en-US" b="1"/>
              <a:t>P = F / A</a:t>
            </a:r>
          </a:p>
          <a:p>
            <a:pPr lvl="1" eaLnBrk="1" hangingPunct="1">
              <a:lnSpc>
                <a:spcPct val="90000"/>
              </a:lnSpc>
            </a:pPr>
            <a:r>
              <a:rPr lang="en-US" altLang="en-US"/>
              <a:t>Pressure inside a sphere equals </a:t>
            </a:r>
            <a:r>
              <a:rPr lang="en-US" altLang="en-US">
                <a:solidFill>
                  <a:srgbClr val="0000FF"/>
                </a:solidFill>
              </a:rPr>
              <a:t>force needed to flatten its surface</a:t>
            </a:r>
            <a:r>
              <a:rPr lang="en-US" altLang="en-US"/>
              <a:t> divided by the </a:t>
            </a:r>
            <a:r>
              <a:rPr lang="en-US" altLang="en-US">
                <a:solidFill>
                  <a:srgbClr val="0000FF"/>
                </a:solidFill>
              </a:rPr>
              <a:t>area of flattening</a:t>
            </a:r>
          </a:p>
          <a:p>
            <a:pPr lvl="1" eaLnBrk="1" hangingPunct="1">
              <a:lnSpc>
                <a:spcPct val="90000"/>
              </a:lnSpc>
            </a:pPr>
            <a:r>
              <a:rPr lang="en-US" altLang="en-US"/>
              <a:t>Assumes surface is infinitely thin, and dry (cornea is neither, obviously)</a:t>
            </a:r>
            <a:endParaRPr lang="en-US" altLang="en-US">
              <a:solidFill>
                <a:schemeClr val="bg1"/>
              </a:solidFill>
            </a:endParaRPr>
          </a:p>
        </p:txBody>
      </p:sp>
      <p:sp>
        <p:nvSpPr>
          <p:cNvPr id="8202" name="Rectangle 11">
            <a:extLst>
              <a:ext uri="{FF2B5EF4-FFF2-40B4-BE49-F238E27FC236}">
                <a16:creationId xmlns:a16="http://schemas.microsoft.com/office/drawing/2014/main" id="{17D8ECBD-B3CF-475F-B796-A8E705AAB7A9}"/>
              </a:ext>
            </a:extLst>
          </p:cNvPr>
          <p:cNvSpPr>
            <a:spLocks noChangeArrowheads="1"/>
          </p:cNvSpPr>
          <p:nvPr/>
        </p:nvSpPr>
        <p:spPr bwMode="auto">
          <a:xfrm>
            <a:off x="3886200" y="2590800"/>
            <a:ext cx="1905000" cy="381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two words</a:t>
            </a:r>
          </a:p>
        </p:txBody>
      </p:sp>
      <p:sp>
        <p:nvSpPr>
          <p:cNvPr id="8203" name="Rectangle 12">
            <a:extLst>
              <a:ext uri="{FF2B5EF4-FFF2-40B4-BE49-F238E27FC236}">
                <a16:creationId xmlns:a16="http://schemas.microsoft.com/office/drawing/2014/main" id="{B75B099A-4FA7-423C-8854-20AD319646EA}"/>
              </a:ext>
            </a:extLst>
          </p:cNvPr>
          <p:cNvSpPr>
            <a:spLocks noChangeArrowheads="1"/>
          </p:cNvSpPr>
          <p:nvPr/>
        </p:nvSpPr>
        <p:spPr bwMode="auto">
          <a:xfrm>
            <a:off x="6553200" y="2590800"/>
            <a:ext cx="533400" cy="381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204" name="Slide Number Placeholder 1">
            <a:extLst>
              <a:ext uri="{FF2B5EF4-FFF2-40B4-BE49-F238E27FC236}">
                <a16:creationId xmlns:a16="http://schemas.microsoft.com/office/drawing/2014/main" id="{B6783155-6BAA-421E-930C-48FC82825B3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122A5B0-FB9B-4607-9DC8-53423B0C86FE}" type="slidenum">
              <a:rPr lang="en-US" altLang="en-US" sz="1000" smtClean="0"/>
              <a:pPr>
                <a:spcBef>
                  <a:spcPct val="0"/>
                </a:spcBef>
                <a:buClrTx/>
                <a:buSzTx/>
                <a:buFontTx/>
                <a:buNone/>
              </a:pPr>
              <a:t>71</a:t>
            </a:fld>
            <a:endParaRPr lang="en-US" altLang="en-US" sz="1000"/>
          </a:p>
        </p:txBody>
      </p:sp>
      <p:sp>
        <p:nvSpPr>
          <p:cNvPr id="8205" name="Rectangle 2">
            <a:extLst>
              <a:ext uri="{FF2B5EF4-FFF2-40B4-BE49-F238E27FC236}">
                <a16:creationId xmlns:a16="http://schemas.microsoft.com/office/drawing/2014/main" id="{460D90AE-A431-4AF2-B7C5-17DC99884A18}"/>
              </a:ext>
            </a:extLst>
          </p:cNvPr>
          <p:cNvSpPr>
            <a:spLocks noGrp="1" noChangeArrowheads="1"/>
          </p:cNvSpPr>
          <p:nvPr>
            <p:ph type="title"/>
          </p:nvPr>
        </p:nvSpPr>
        <p:spPr>
          <a:xfrm>
            <a:off x="457200" y="122238"/>
            <a:ext cx="7543800" cy="639762"/>
          </a:xfrm>
        </p:spPr>
        <p:txBody>
          <a:bodyPr/>
          <a:lstStyle/>
          <a:p>
            <a:pPr eaLnBrk="1" hangingPunct="1"/>
            <a:r>
              <a:rPr lang="en-US" altLang="en-US" sz="3500"/>
              <a:t>Q</a:t>
            </a:r>
          </a:p>
        </p:txBody>
      </p:sp>
      <p:sp>
        <p:nvSpPr>
          <p:cNvPr id="15" name="TextBox 14">
            <a:extLst>
              <a:ext uri="{FF2B5EF4-FFF2-40B4-BE49-F238E27FC236}">
                <a16:creationId xmlns:a16="http://schemas.microsoft.com/office/drawing/2014/main" id="{7AAC65E1-605C-48E1-A73D-7A3045460AC3}"/>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29662873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1D141870-3130-4B5B-94CF-5152B2796A22}"/>
              </a:ext>
            </a:extLst>
          </p:cNvPr>
          <p:cNvSpPr>
            <a:spLocks noChangeArrowheads="1"/>
          </p:cNvSpPr>
          <p:nvPr/>
        </p:nvSpPr>
        <p:spPr bwMode="auto">
          <a:xfrm>
            <a:off x="3886200" y="2590800"/>
            <a:ext cx="1905000" cy="381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9219" name="Rectangle 12">
            <a:extLst>
              <a:ext uri="{FF2B5EF4-FFF2-40B4-BE49-F238E27FC236}">
                <a16:creationId xmlns:a16="http://schemas.microsoft.com/office/drawing/2014/main" id="{C7B236FE-FC82-4127-8E00-06361C3B8ACB}"/>
              </a:ext>
            </a:extLst>
          </p:cNvPr>
          <p:cNvSpPr>
            <a:spLocks noChangeArrowheads="1"/>
          </p:cNvSpPr>
          <p:nvPr/>
        </p:nvSpPr>
        <p:spPr bwMode="auto">
          <a:xfrm>
            <a:off x="6553200" y="2590800"/>
            <a:ext cx="533400" cy="381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20" name="Rectangle 2">
            <a:extLst>
              <a:ext uri="{FF2B5EF4-FFF2-40B4-BE49-F238E27FC236}">
                <a16:creationId xmlns:a16="http://schemas.microsoft.com/office/drawing/2014/main" id="{F9AACD78-DB84-4C48-B202-AD3EF3FB15F3}"/>
              </a:ext>
            </a:extLst>
          </p:cNvPr>
          <p:cNvSpPr>
            <a:spLocks noChangeArrowheads="1"/>
          </p:cNvSpPr>
          <p:nvPr/>
        </p:nvSpPr>
        <p:spPr bwMode="auto">
          <a:xfrm>
            <a:off x="5791200" y="1828800"/>
            <a:ext cx="2438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9221" name="Rectangle 3">
            <a:extLst>
              <a:ext uri="{FF2B5EF4-FFF2-40B4-BE49-F238E27FC236}">
                <a16:creationId xmlns:a16="http://schemas.microsoft.com/office/drawing/2014/main" id="{811D0FBB-8B0F-4D8D-8DEE-7BD6B672E889}"/>
              </a:ext>
            </a:extLst>
          </p:cNvPr>
          <p:cNvSpPr>
            <a:spLocks noChangeArrowheads="1"/>
          </p:cNvSpPr>
          <p:nvPr/>
        </p:nvSpPr>
        <p:spPr bwMode="auto">
          <a:xfrm>
            <a:off x="990600" y="2209800"/>
            <a:ext cx="25908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9222" name="Rectangle 4">
            <a:extLst>
              <a:ext uri="{FF2B5EF4-FFF2-40B4-BE49-F238E27FC236}">
                <a16:creationId xmlns:a16="http://schemas.microsoft.com/office/drawing/2014/main" id="{9918E397-F627-4B48-9B40-9B7E7410056C}"/>
              </a:ext>
            </a:extLst>
          </p:cNvPr>
          <p:cNvSpPr>
            <a:spLocks noChangeArrowheads="1"/>
          </p:cNvSpPr>
          <p:nvPr/>
        </p:nvSpPr>
        <p:spPr bwMode="auto">
          <a:xfrm>
            <a:off x="5715000" y="2209800"/>
            <a:ext cx="2514600" cy="3810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9223" name="Rectangle 5">
            <a:extLst>
              <a:ext uri="{FF2B5EF4-FFF2-40B4-BE49-F238E27FC236}">
                <a16:creationId xmlns:a16="http://schemas.microsoft.com/office/drawing/2014/main" id="{B7B76320-56F7-4924-B840-F94D5F835827}"/>
              </a:ext>
            </a:extLst>
          </p:cNvPr>
          <p:cNvSpPr>
            <a:spLocks noChangeArrowheads="1"/>
          </p:cNvSpPr>
          <p:nvPr/>
        </p:nvSpPr>
        <p:spPr bwMode="auto">
          <a:xfrm>
            <a:off x="7772400" y="1143000"/>
            <a:ext cx="13716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24" name="Rectangle 6">
            <a:extLst>
              <a:ext uri="{FF2B5EF4-FFF2-40B4-BE49-F238E27FC236}">
                <a16:creationId xmlns:a16="http://schemas.microsoft.com/office/drawing/2014/main" id="{42BA22F1-B24B-46DA-AC26-2B5ED7336DF9}"/>
              </a:ext>
            </a:extLst>
          </p:cNvPr>
          <p:cNvSpPr>
            <a:spLocks noChangeArrowheads="1"/>
          </p:cNvSpPr>
          <p:nvPr/>
        </p:nvSpPr>
        <p:spPr bwMode="auto">
          <a:xfrm>
            <a:off x="2971800" y="1295400"/>
            <a:ext cx="19812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9225" name="Rectangle 7">
            <a:extLst>
              <a:ext uri="{FF2B5EF4-FFF2-40B4-BE49-F238E27FC236}">
                <a16:creationId xmlns:a16="http://schemas.microsoft.com/office/drawing/2014/main" id="{CD978A57-948D-4220-8024-8579F3C77E7F}"/>
              </a:ext>
            </a:extLst>
          </p:cNvPr>
          <p:cNvSpPr>
            <a:spLocks noChangeArrowheads="1"/>
          </p:cNvSpPr>
          <p:nvPr/>
        </p:nvSpPr>
        <p:spPr bwMode="auto">
          <a:xfrm>
            <a:off x="7315200" y="1295400"/>
            <a:ext cx="2286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26" name="Rectangle 8">
            <a:extLst>
              <a:ext uri="{FF2B5EF4-FFF2-40B4-BE49-F238E27FC236}">
                <a16:creationId xmlns:a16="http://schemas.microsoft.com/office/drawing/2014/main" id="{F6A1F329-3F66-4072-9E3B-BF5E7F0ECE95}"/>
              </a:ext>
            </a:extLst>
          </p:cNvPr>
          <p:cNvSpPr>
            <a:spLocks noChangeArrowheads="1"/>
          </p:cNvSpPr>
          <p:nvPr/>
        </p:nvSpPr>
        <p:spPr bwMode="auto">
          <a:xfrm>
            <a:off x="7848600" y="1295400"/>
            <a:ext cx="3048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9227" name="Rectangle 10">
            <a:extLst>
              <a:ext uri="{FF2B5EF4-FFF2-40B4-BE49-F238E27FC236}">
                <a16:creationId xmlns:a16="http://schemas.microsoft.com/office/drawing/2014/main" id="{0DA8BBDF-9BC2-4D29-A07C-FCF9FF662684}"/>
              </a:ext>
            </a:extLst>
          </p:cNvPr>
          <p:cNvSpPr>
            <a:spLocks noGrp="1" noChangeArrowheads="1"/>
          </p:cNvSpPr>
          <p:nvPr>
            <p:ph type="body" idx="1"/>
          </p:nvPr>
        </p:nvSpPr>
        <p:spPr>
          <a:xfrm>
            <a:off x="228600" y="1295400"/>
            <a:ext cx="8686800" cy="5410200"/>
          </a:xfrm>
        </p:spPr>
        <p:txBody>
          <a:bodyPr/>
          <a:lstStyle/>
          <a:p>
            <a:pPr eaLnBrk="1" hangingPunct="1">
              <a:lnSpc>
                <a:spcPct val="90000"/>
              </a:lnSpc>
            </a:pPr>
            <a:r>
              <a:rPr lang="en-US" altLang="en-US"/>
              <a:t>Based on the </a:t>
            </a:r>
            <a:r>
              <a:rPr lang="en-US" altLang="en-US" i="1">
                <a:solidFill>
                  <a:srgbClr val="0000FF"/>
                </a:solidFill>
              </a:rPr>
              <a:t>Imbert-Fick</a:t>
            </a:r>
            <a:r>
              <a:rPr lang="en-US" altLang="en-US" i="1"/>
              <a:t> principle</a:t>
            </a:r>
            <a:r>
              <a:rPr lang="en-US" altLang="en-US"/>
              <a:t>: </a:t>
            </a:r>
            <a:r>
              <a:rPr lang="en-US" altLang="en-US" b="1"/>
              <a:t>P = F / A</a:t>
            </a:r>
          </a:p>
          <a:p>
            <a:pPr lvl="1" eaLnBrk="1" hangingPunct="1">
              <a:lnSpc>
                <a:spcPct val="90000"/>
              </a:lnSpc>
            </a:pPr>
            <a:r>
              <a:rPr lang="en-US" altLang="en-US"/>
              <a:t>Pressure inside a sphere equals </a:t>
            </a:r>
            <a:r>
              <a:rPr lang="en-US" altLang="en-US">
                <a:solidFill>
                  <a:srgbClr val="0000FF"/>
                </a:solidFill>
              </a:rPr>
              <a:t>force needed to flatten its surface</a:t>
            </a:r>
            <a:r>
              <a:rPr lang="en-US" altLang="en-US"/>
              <a:t> divided by the </a:t>
            </a:r>
            <a:r>
              <a:rPr lang="en-US" altLang="en-US">
                <a:solidFill>
                  <a:srgbClr val="0000FF"/>
                </a:solidFill>
              </a:rPr>
              <a:t>area of flattening</a:t>
            </a:r>
          </a:p>
          <a:p>
            <a:pPr lvl="1" eaLnBrk="1" hangingPunct="1">
              <a:lnSpc>
                <a:spcPct val="90000"/>
              </a:lnSpc>
            </a:pPr>
            <a:r>
              <a:rPr lang="en-US" altLang="en-US"/>
              <a:t>Assumes surface is </a:t>
            </a:r>
            <a:r>
              <a:rPr lang="en-US" altLang="en-US">
                <a:solidFill>
                  <a:srgbClr val="0000FF"/>
                </a:solidFill>
              </a:rPr>
              <a:t>infinitely thin</a:t>
            </a:r>
            <a:r>
              <a:rPr lang="en-US" altLang="en-US"/>
              <a:t>, and </a:t>
            </a:r>
            <a:r>
              <a:rPr lang="en-US" altLang="en-US">
                <a:solidFill>
                  <a:srgbClr val="0000FF"/>
                </a:solidFill>
              </a:rPr>
              <a:t>dry</a:t>
            </a:r>
            <a:r>
              <a:rPr lang="en-US" altLang="en-US"/>
              <a:t> (cornea is neither, obviously)</a:t>
            </a:r>
            <a:endParaRPr lang="en-US" altLang="en-US">
              <a:solidFill>
                <a:schemeClr val="bg1"/>
              </a:solidFill>
            </a:endParaRPr>
          </a:p>
        </p:txBody>
      </p:sp>
      <p:sp>
        <p:nvSpPr>
          <p:cNvPr id="9228" name="Slide Number Placeholder 1">
            <a:extLst>
              <a:ext uri="{FF2B5EF4-FFF2-40B4-BE49-F238E27FC236}">
                <a16:creationId xmlns:a16="http://schemas.microsoft.com/office/drawing/2014/main" id="{E806E87B-B4BB-4985-BA97-0AD2549364C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9283D4F-78A8-4071-9800-47CAB106B33D}" type="slidenum">
              <a:rPr lang="en-US" altLang="en-US" sz="1000" smtClean="0"/>
              <a:pPr>
                <a:spcBef>
                  <a:spcPct val="0"/>
                </a:spcBef>
                <a:buClrTx/>
                <a:buSzTx/>
                <a:buFontTx/>
                <a:buNone/>
              </a:pPr>
              <a:t>72</a:t>
            </a:fld>
            <a:endParaRPr lang="en-US" altLang="en-US" sz="1000"/>
          </a:p>
        </p:txBody>
      </p:sp>
      <p:sp>
        <p:nvSpPr>
          <p:cNvPr id="9229" name="Rectangle 2">
            <a:extLst>
              <a:ext uri="{FF2B5EF4-FFF2-40B4-BE49-F238E27FC236}">
                <a16:creationId xmlns:a16="http://schemas.microsoft.com/office/drawing/2014/main" id="{6020D0E9-347A-4940-A9A3-CB611BD5D373}"/>
              </a:ext>
            </a:extLst>
          </p:cNvPr>
          <p:cNvSpPr>
            <a:spLocks noGrp="1" noChangeArrowheads="1"/>
          </p:cNvSpPr>
          <p:nvPr>
            <p:ph type="title"/>
          </p:nvPr>
        </p:nvSpPr>
        <p:spPr>
          <a:xfrm>
            <a:off x="457200" y="122238"/>
            <a:ext cx="7543800" cy="639762"/>
          </a:xfrm>
        </p:spPr>
        <p:txBody>
          <a:bodyPr/>
          <a:lstStyle/>
          <a:p>
            <a:pPr eaLnBrk="1" hangingPunct="1"/>
            <a:r>
              <a:rPr lang="en-US" altLang="en-US" sz="3500"/>
              <a:t>A</a:t>
            </a:r>
          </a:p>
        </p:txBody>
      </p:sp>
      <p:sp>
        <p:nvSpPr>
          <p:cNvPr id="15" name="TextBox 14">
            <a:extLst>
              <a:ext uri="{FF2B5EF4-FFF2-40B4-BE49-F238E27FC236}">
                <a16:creationId xmlns:a16="http://schemas.microsoft.com/office/drawing/2014/main" id="{C99FDF18-4F7D-451E-A5B8-A00923144940}"/>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37393352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1">
            <a:extLst>
              <a:ext uri="{FF2B5EF4-FFF2-40B4-BE49-F238E27FC236}">
                <a16:creationId xmlns:a16="http://schemas.microsoft.com/office/drawing/2014/main" id="{32EC0125-FDBA-4C78-9934-5CEABFDCBABE}"/>
              </a:ext>
            </a:extLst>
          </p:cNvPr>
          <p:cNvSpPr>
            <a:spLocks noChangeArrowheads="1"/>
          </p:cNvSpPr>
          <p:nvPr/>
        </p:nvSpPr>
        <p:spPr bwMode="auto">
          <a:xfrm>
            <a:off x="3886200" y="2590800"/>
            <a:ext cx="1905000" cy="381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0243" name="Rectangle 12">
            <a:extLst>
              <a:ext uri="{FF2B5EF4-FFF2-40B4-BE49-F238E27FC236}">
                <a16:creationId xmlns:a16="http://schemas.microsoft.com/office/drawing/2014/main" id="{1ABBF35B-DBE0-4424-8797-0A7ACAB55E30}"/>
              </a:ext>
            </a:extLst>
          </p:cNvPr>
          <p:cNvSpPr>
            <a:spLocks noChangeArrowheads="1"/>
          </p:cNvSpPr>
          <p:nvPr/>
        </p:nvSpPr>
        <p:spPr bwMode="auto">
          <a:xfrm>
            <a:off x="6553200" y="2590800"/>
            <a:ext cx="533400" cy="381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244" name="Rectangle 2">
            <a:extLst>
              <a:ext uri="{FF2B5EF4-FFF2-40B4-BE49-F238E27FC236}">
                <a16:creationId xmlns:a16="http://schemas.microsoft.com/office/drawing/2014/main" id="{5ED04190-F680-4401-912E-FDC9F16F61CD}"/>
              </a:ext>
            </a:extLst>
          </p:cNvPr>
          <p:cNvSpPr>
            <a:spLocks noChangeArrowheads="1"/>
          </p:cNvSpPr>
          <p:nvPr/>
        </p:nvSpPr>
        <p:spPr bwMode="auto">
          <a:xfrm>
            <a:off x="5791200" y="1828800"/>
            <a:ext cx="2438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0245" name="Rectangle 3">
            <a:extLst>
              <a:ext uri="{FF2B5EF4-FFF2-40B4-BE49-F238E27FC236}">
                <a16:creationId xmlns:a16="http://schemas.microsoft.com/office/drawing/2014/main" id="{CB109B7B-EFE5-4A51-809C-F9D03D8FCCEC}"/>
              </a:ext>
            </a:extLst>
          </p:cNvPr>
          <p:cNvSpPr>
            <a:spLocks noChangeArrowheads="1"/>
          </p:cNvSpPr>
          <p:nvPr/>
        </p:nvSpPr>
        <p:spPr bwMode="auto">
          <a:xfrm>
            <a:off x="990600" y="2209800"/>
            <a:ext cx="25908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0246" name="Rectangle 4">
            <a:extLst>
              <a:ext uri="{FF2B5EF4-FFF2-40B4-BE49-F238E27FC236}">
                <a16:creationId xmlns:a16="http://schemas.microsoft.com/office/drawing/2014/main" id="{8BAC7362-389D-4FD1-8C35-C2FFBBF690DD}"/>
              </a:ext>
            </a:extLst>
          </p:cNvPr>
          <p:cNvSpPr>
            <a:spLocks noChangeArrowheads="1"/>
          </p:cNvSpPr>
          <p:nvPr/>
        </p:nvSpPr>
        <p:spPr bwMode="auto">
          <a:xfrm>
            <a:off x="5715000" y="2209800"/>
            <a:ext cx="2514600" cy="3810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0247" name="Rectangle 5">
            <a:extLst>
              <a:ext uri="{FF2B5EF4-FFF2-40B4-BE49-F238E27FC236}">
                <a16:creationId xmlns:a16="http://schemas.microsoft.com/office/drawing/2014/main" id="{0A34A66E-CCDF-4CCC-97B3-FEB0FD5058F9}"/>
              </a:ext>
            </a:extLst>
          </p:cNvPr>
          <p:cNvSpPr>
            <a:spLocks noChangeArrowheads="1"/>
          </p:cNvSpPr>
          <p:nvPr/>
        </p:nvSpPr>
        <p:spPr bwMode="auto">
          <a:xfrm>
            <a:off x="7772400" y="1143000"/>
            <a:ext cx="13716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248" name="Rectangle 6">
            <a:extLst>
              <a:ext uri="{FF2B5EF4-FFF2-40B4-BE49-F238E27FC236}">
                <a16:creationId xmlns:a16="http://schemas.microsoft.com/office/drawing/2014/main" id="{EF95A6BD-5B48-47B9-B014-64425847892E}"/>
              </a:ext>
            </a:extLst>
          </p:cNvPr>
          <p:cNvSpPr>
            <a:spLocks noChangeArrowheads="1"/>
          </p:cNvSpPr>
          <p:nvPr/>
        </p:nvSpPr>
        <p:spPr bwMode="auto">
          <a:xfrm>
            <a:off x="2971800" y="1295400"/>
            <a:ext cx="19812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0249" name="Rectangle 7">
            <a:extLst>
              <a:ext uri="{FF2B5EF4-FFF2-40B4-BE49-F238E27FC236}">
                <a16:creationId xmlns:a16="http://schemas.microsoft.com/office/drawing/2014/main" id="{9DCEA311-BB45-489C-A889-E3F2B4B0860E}"/>
              </a:ext>
            </a:extLst>
          </p:cNvPr>
          <p:cNvSpPr>
            <a:spLocks noChangeArrowheads="1"/>
          </p:cNvSpPr>
          <p:nvPr/>
        </p:nvSpPr>
        <p:spPr bwMode="auto">
          <a:xfrm>
            <a:off x="7315200" y="1295400"/>
            <a:ext cx="2286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250" name="Rectangle 8">
            <a:extLst>
              <a:ext uri="{FF2B5EF4-FFF2-40B4-BE49-F238E27FC236}">
                <a16:creationId xmlns:a16="http://schemas.microsoft.com/office/drawing/2014/main" id="{91858B5F-3B51-4948-B4C8-B5C31C02CB8F}"/>
              </a:ext>
            </a:extLst>
          </p:cNvPr>
          <p:cNvSpPr>
            <a:spLocks noChangeArrowheads="1"/>
          </p:cNvSpPr>
          <p:nvPr/>
        </p:nvSpPr>
        <p:spPr bwMode="auto">
          <a:xfrm>
            <a:off x="7848600" y="1295400"/>
            <a:ext cx="3048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0251" name="Rectangle 10">
            <a:extLst>
              <a:ext uri="{FF2B5EF4-FFF2-40B4-BE49-F238E27FC236}">
                <a16:creationId xmlns:a16="http://schemas.microsoft.com/office/drawing/2014/main" id="{D2531247-AB07-4F4B-9FD3-DFA1E7C06835}"/>
              </a:ext>
            </a:extLst>
          </p:cNvPr>
          <p:cNvSpPr>
            <a:spLocks noGrp="1" noChangeArrowheads="1"/>
          </p:cNvSpPr>
          <p:nvPr>
            <p:ph type="body" idx="1"/>
          </p:nvPr>
        </p:nvSpPr>
        <p:spPr>
          <a:xfrm>
            <a:off x="228600" y="1295400"/>
            <a:ext cx="8686800" cy="5410200"/>
          </a:xfrm>
        </p:spPr>
        <p:txBody>
          <a:bodyPr/>
          <a:lstStyle/>
          <a:p>
            <a:pPr eaLnBrk="1" hangingPunct="1">
              <a:lnSpc>
                <a:spcPct val="90000"/>
              </a:lnSpc>
            </a:pPr>
            <a:r>
              <a:rPr lang="en-US" altLang="en-US"/>
              <a:t>Based on the </a:t>
            </a:r>
            <a:r>
              <a:rPr lang="en-US" altLang="en-US" i="1">
                <a:solidFill>
                  <a:srgbClr val="0000FF"/>
                </a:solidFill>
              </a:rPr>
              <a:t>Imbert-Fick</a:t>
            </a:r>
            <a:r>
              <a:rPr lang="en-US" altLang="en-US" i="1"/>
              <a:t> principle</a:t>
            </a:r>
            <a:r>
              <a:rPr lang="en-US" altLang="en-US"/>
              <a:t>: </a:t>
            </a:r>
            <a:r>
              <a:rPr lang="en-US" altLang="en-US" b="1"/>
              <a:t>P = F / A</a:t>
            </a:r>
          </a:p>
          <a:p>
            <a:pPr lvl="1" eaLnBrk="1" hangingPunct="1">
              <a:lnSpc>
                <a:spcPct val="90000"/>
              </a:lnSpc>
            </a:pPr>
            <a:r>
              <a:rPr lang="en-US" altLang="en-US"/>
              <a:t>Pressure inside a sphere equals </a:t>
            </a:r>
            <a:r>
              <a:rPr lang="en-US" altLang="en-US">
                <a:solidFill>
                  <a:srgbClr val="0000FF"/>
                </a:solidFill>
              </a:rPr>
              <a:t>force needed to flatten its surface</a:t>
            </a:r>
            <a:r>
              <a:rPr lang="en-US" altLang="en-US"/>
              <a:t> divided by the </a:t>
            </a:r>
            <a:r>
              <a:rPr lang="en-US" altLang="en-US">
                <a:solidFill>
                  <a:srgbClr val="0000FF"/>
                </a:solidFill>
              </a:rPr>
              <a:t>area of flattening</a:t>
            </a:r>
          </a:p>
          <a:p>
            <a:pPr lvl="1" eaLnBrk="1" hangingPunct="1">
              <a:lnSpc>
                <a:spcPct val="90000"/>
              </a:lnSpc>
            </a:pPr>
            <a:r>
              <a:rPr lang="en-US" altLang="en-US"/>
              <a:t>Assumes surface is </a:t>
            </a:r>
            <a:r>
              <a:rPr lang="en-US" altLang="en-US">
                <a:solidFill>
                  <a:srgbClr val="0000FF"/>
                </a:solidFill>
              </a:rPr>
              <a:t>infinitely thin</a:t>
            </a:r>
            <a:r>
              <a:rPr lang="en-US" altLang="en-US"/>
              <a:t>, and </a:t>
            </a:r>
            <a:r>
              <a:rPr lang="en-US" altLang="en-US">
                <a:solidFill>
                  <a:srgbClr val="0000FF"/>
                </a:solidFill>
              </a:rPr>
              <a:t>dry</a:t>
            </a:r>
            <a:r>
              <a:rPr lang="en-US" altLang="en-US"/>
              <a:t> (cornea is neither, obviously)</a:t>
            </a:r>
          </a:p>
          <a:p>
            <a:pPr lvl="2" eaLnBrk="1" hangingPunct="1">
              <a:lnSpc>
                <a:spcPct val="90000"/>
              </a:lnSpc>
            </a:pPr>
            <a:r>
              <a:rPr lang="en-US" altLang="en-US"/>
              <a:t>K thickness</a:t>
            </a:r>
            <a:r>
              <a:rPr lang="en-US" altLang="en-US">
                <a:sym typeface="Wingdings" panose="05000000000000000000" pitchFamily="2" charset="2"/>
              </a:rPr>
              <a:t>r</a:t>
            </a:r>
            <a:r>
              <a:rPr lang="en-US" altLang="en-US"/>
              <a:t>esists applanation</a:t>
            </a:r>
            <a:r>
              <a:rPr lang="en-US" altLang="en-US">
                <a:sym typeface="Wingdings" panose="05000000000000000000" pitchFamily="2" charset="2"/>
              </a:rPr>
              <a:t></a:t>
            </a:r>
            <a:r>
              <a:rPr lang="en-US" altLang="en-US" i="1">
                <a:sym typeface="Wingdings" panose="05000000000000000000" pitchFamily="2" charset="2"/>
              </a:rPr>
              <a:t>increases</a:t>
            </a:r>
            <a:r>
              <a:rPr lang="en-US" altLang="en-US">
                <a:sym typeface="Wingdings" panose="05000000000000000000" pitchFamily="2" charset="2"/>
              </a:rPr>
              <a:t> IOP reading</a:t>
            </a:r>
            <a:endParaRPr lang="en-US" altLang="en-US">
              <a:solidFill>
                <a:schemeClr val="bg1"/>
              </a:solidFill>
            </a:endParaRPr>
          </a:p>
        </p:txBody>
      </p:sp>
      <p:sp>
        <p:nvSpPr>
          <p:cNvPr id="10252" name="Rectangle 13">
            <a:extLst>
              <a:ext uri="{FF2B5EF4-FFF2-40B4-BE49-F238E27FC236}">
                <a16:creationId xmlns:a16="http://schemas.microsoft.com/office/drawing/2014/main" id="{B5A76387-89E3-4EB1-A35E-A2F5613B6332}"/>
              </a:ext>
            </a:extLst>
          </p:cNvPr>
          <p:cNvSpPr>
            <a:spLocks noChangeArrowheads="1"/>
          </p:cNvSpPr>
          <p:nvPr/>
        </p:nvSpPr>
        <p:spPr bwMode="auto">
          <a:xfrm>
            <a:off x="5791200" y="3352800"/>
            <a:ext cx="1295400" cy="381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increase vs</a:t>
            </a:r>
          </a:p>
          <a:p>
            <a:pPr algn="ctr" eaLnBrk="1" hangingPunct="1">
              <a:spcBef>
                <a:spcPct val="0"/>
              </a:spcBef>
              <a:buClrTx/>
              <a:buSzTx/>
              <a:buFontTx/>
              <a:buNone/>
            </a:pPr>
            <a:r>
              <a:rPr lang="en-US" altLang="en-US" sz="1000"/>
              <a:t>decrease</a:t>
            </a:r>
          </a:p>
        </p:txBody>
      </p:sp>
      <p:sp>
        <p:nvSpPr>
          <p:cNvPr id="10253" name="Slide Number Placeholder 1">
            <a:extLst>
              <a:ext uri="{FF2B5EF4-FFF2-40B4-BE49-F238E27FC236}">
                <a16:creationId xmlns:a16="http://schemas.microsoft.com/office/drawing/2014/main" id="{2B6F11C1-11DA-4B4C-AB0C-ECF875B7745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4447D75-4A2A-47E0-97AD-409A1F57A14E}" type="slidenum">
              <a:rPr lang="en-US" altLang="en-US" sz="1000" smtClean="0"/>
              <a:pPr>
                <a:spcBef>
                  <a:spcPct val="0"/>
                </a:spcBef>
                <a:buClrTx/>
                <a:buSzTx/>
                <a:buFontTx/>
                <a:buNone/>
              </a:pPr>
              <a:t>73</a:t>
            </a:fld>
            <a:endParaRPr lang="en-US" altLang="en-US" sz="1000"/>
          </a:p>
        </p:txBody>
      </p:sp>
      <p:sp>
        <p:nvSpPr>
          <p:cNvPr id="10254" name="Rectangle 2">
            <a:extLst>
              <a:ext uri="{FF2B5EF4-FFF2-40B4-BE49-F238E27FC236}">
                <a16:creationId xmlns:a16="http://schemas.microsoft.com/office/drawing/2014/main" id="{C34E859B-782C-4C17-9F7F-A2884E367AA6}"/>
              </a:ext>
            </a:extLst>
          </p:cNvPr>
          <p:cNvSpPr>
            <a:spLocks noGrp="1" noChangeArrowheads="1"/>
          </p:cNvSpPr>
          <p:nvPr>
            <p:ph type="title"/>
          </p:nvPr>
        </p:nvSpPr>
        <p:spPr>
          <a:xfrm>
            <a:off x="457200" y="122238"/>
            <a:ext cx="7543800" cy="639762"/>
          </a:xfrm>
        </p:spPr>
        <p:txBody>
          <a:bodyPr/>
          <a:lstStyle/>
          <a:p>
            <a:pPr eaLnBrk="1" hangingPunct="1"/>
            <a:r>
              <a:rPr lang="en-US" altLang="en-US" sz="3500"/>
              <a:t>Q</a:t>
            </a:r>
          </a:p>
        </p:txBody>
      </p:sp>
      <p:sp>
        <p:nvSpPr>
          <p:cNvPr id="16" name="TextBox 15">
            <a:extLst>
              <a:ext uri="{FF2B5EF4-FFF2-40B4-BE49-F238E27FC236}">
                <a16:creationId xmlns:a16="http://schemas.microsoft.com/office/drawing/2014/main" id="{D34E546D-8E67-42F3-927C-B32326FF3A4D}"/>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9932615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3">
            <a:extLst>
              <a:ext uri="{FF2B5EF4-FFF2-40B4-BE49-F238E27FC236}">
                <a16:creationId xmlns:a16="http://schemas.microsoft.com/office/drawing/2014/main" id="{9B45243F-1D64-43B7-A068-98247CAE7945}"/>
              </a:ext>
            </a:extLst>
          </p:cNvPr>
          <p:cNvSpPr>
            <a:spLocks noChangeArrowheads="1"/>
          </p:cNvSpPr>
          <p:nvPr/>
        </p:nvSpPr>
        <p:spPr bwMode="auto">
          <a:xfrm>
            <a:off x="5715000" y="3352800"/>
            <a:ext cx="1371600" cy="381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1267" name="Rectangle 11">
            <a:extLst>
              <a:ext uri="{FF2B5EF4-FFF2-40B4-BE49-F238E27FC236}">
                <a16:creationId xmlns:a16="http://schemas.microsoft.com/office/drawing/2014/main" id="{408BA6BC-3EEF-4E9B-A673-FFD60E3F6901}"/>
              </a:ext>
            </a:extLst>
          </p:cNvPr>
          <p:cNvSpPr>
            <a:spLocks noChangeArrowheads="1"/>
          </p:cNvSpPr>
          <p:nvPr/>
        </p:nvSpPr>
        <p:spPr bwMode="auto">
          <a:xfrm>
            <a:off x="3886200" y="2590800"/>
            <a:ext cx="1905000" cy="381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1268" name="Rectangle 12">
            <a:extLst>
              <a:ext uri="{FF2B5EF4-FFF2-40B4-BE49-F238E27FC236}">
                <a16:creationId xmlns:a16="http://schemas.microsoft.com/office/drawing/2014/main" id="{99B34DFB-64B1-4DBD-9D6B-BDDC100EADFD}"/>
              </a:ext>
            </a:extLst>
          </p:cNvPr>
          <p:cNvSpPr>
            <a:spLocks noChangeArrowheads="1"/>
          </p:cNvSpPr>
          <p:nvPr/>
        </p:nvSpPr>
        <p:spPr bwMode="auto">
          <a:xfrm>
            <a:off x="6553200" y="2590800"/>
            <a:ext cx="533400" cy="381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1269" name="Rectangle 2">
            <a:extLst>
              <a:ext uri="{FF2B5EF4-FFF2-40B4-BE49-F238E27FC236}">
                <a16:creationId xmlns:a16="http://schemas.microsoft.com/office/drawing/2014/main" id="{AA11E760-B051-473E-BE4B-8E2C2A3D51AD}"/>
              </a:ext>
            </a:extLst>
          </p:cNvPr>
          <p:cNvSpPr>
            <a:spLocks noChangeArrowheads="1"/>
          </p:cNvSpPr>
          <p:nvPr/>
        </p:nvSpPr>
        <p:spPr bwMode="auto">
          <a:xfrm>
            <a:off x="5791200" y="1828800"/>
            <a:ext cx="2438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1270" name="Rectangle 3">
            <a:extLst>
              <a:ext uri="{FF2B5EF4-FFF2-40B4-BE49-F238E27FC236}">
                <a16:creationId xmlns:a16="http://schemas.microsoft.com/office/drawing/2014/main" id="{36CD1B39-4294-4394-A285-8EBF6A820098}"/>
              </a:ext>
            </a:extLst>
          </p:cNvPr>
          <p:cNvSpPr>
            <a:spLocks noChangeArrowheads="1"/>
          </p:cNvSpPr>
          <p:nvPr/>
        </p:nvSpPr>
        <p:spPr bwMode="auto">
          <a:xfrm>
            <a:off x="990600" y="2209800"/>
            <a:ext cx="25908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1271" name="Rectangle 4">
            <a:extLst>
              <a:ext uri="{FF2B5EF4-FFF2-40B4-BE49-F238E27FC236}">
                <a16:creationId xmlns:a16="http://schemas.microsoft.com/office/drawing/2014/main" id="{E59CA976-E283-4717-90C2-6E4921B6E83C}"/>
              </a:ext>
            </a:extLst>
          </p:cNvPr>
          <p:cNvSpPr>
            <a:spLocks noChangeArrowheads="1"/>
          </p:cNvSpPr>
          <p:nvPr/>
        </p:nvSpPr>
        <p:spPr bwMode="auto">
          <a:xfrm>
            <a:off x="5715000" y="2209800"/>
            <a:ext cx="2514600" cy="3810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1272" name="Rectangle 5">
            <a:extLst>
              <a:ext uri="{FF2B5EF4-FFF2-40B4-BE49-F238E27FC236}">
                <a16:creationId xmlns:a16="http://schemas.microsoft.com/office/drawing/2014/main" id="{C95B663E-BEFE-4C0B-90D3-45907CADA979}"/>
              </a:ext>
            </a:extLst>
          </p:cNvPr>
          <p:cNvSpPr>
            <a:spLocks noChangeArrowheads="1"/>
          </p:cNvSpPr>
          <p:nvPr/>
        </p:nvSpPr>
        <p:spPr bwMode="auto">
          <a:xfrm>
            <a:off x="7772400" y="1143000"/>
            <a:ext cx="13716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1273" name="Rectangle 6">
            <a:extLst>
              <a:ext uri="{FF2B5EF4-FFF2-40B4-BE49-F238E27FC236}">
                <a16:creationId xmlns:a16="http://schemas.microsoft.com/office/drawing/2014/main" id="{5E3D56D7-64D6-4F46-A5C4-A3B69CADFF82}"/>
              </a:ext>
            </a:extLst>
          </p:cNvPr>
          <p:cNvSpPr>
            <a:spLocks noChangeArrowheads="1"/>
          </p:cNvSpPr>
          <p:nvPr/>
        </p:nvSpPr>
        <p:spPr bwMode="auto">
          <a:xfrm>
            <a:off x="2971800" y="1295400"/>
            <a:ext cx="19812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1274" name="Rectangle 7">
            <a:extLst>
              <a:ext uri="{FF2B5EF4-FFF2-40B4-BE49-F238E27FC236}">
                <a16:creationId xmlns:a16="http://schemas.microsoft.com/office/drawing/2014/main" id="{374E4AFA-5B4A-46FC-9D52-42EBA2EDABC6}"/>
              </a:ext>
            </a:extLst>
          </p:cNvPr>
          <p:cNvSpPr>
            <a:spLocks noChangeArrowheads="1"/>
          </p:cNvSpPr>
          <p:nvPr/>
        </p:nvSpPr>
        <p:spPr bwMode="auto">
          <a:xfrm>
            <a:off x="7315200" y="1295400"/>
            <a:ext cx="2286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1275" name="Rectangle 8">
            <a:extLst>
              <a:ext uri="{FF2B5EF4-FFF2-40B4-BE49-F238E27FC236}">
                <a16:creationId xmlns:a16="http://schemas.microsoft.com/office/drawing/2014/main" id="{C5C5B836-AFBE-4FAB-89C6-0DAAA25C43E9}"/>
              </a:ext>
            </a:extLst>
          </p:cNvPr>
          <p:cNvSpPr>
            <a:spLocks noChangeArrowheads="1"/>
          </p:cNvSpPr>
          <p:nvPr/>
        </p:nvSpPr>
        <p:spPr bwMode="auto">
          <a:xfrm>
            <a:off x="7848600" y="1295400"/>
            <a:ext cx="3048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1276" name="Rectangle 10">
            <a:extLst>
              <a:ext uri="{FF2B5EF4-FFF2-40B4-BE49-F238E27FC236}">
                <a16:creationId xmlns:a16="http://schemas.microsoft.com/office/drawing/2014/main" id="{979E8B3D-E41A-458E-98AE-3E28B0A156C8}"/>
              </a:ext>
            </a:extLst>
          </p:cNvPr>
          <p:cNvSpPr>
            <a:spLocks noGrp="1" noChangeArrowheads="1"/>
          </p:cNvSpPr>
          <p:nvPr>
            <p:ph type="body" idx="1"/>
          </p:nvPr>
        </p:nvSpPr>
        <p:spPr>
          <a:xfrm>
            <a:off x="228600" y="1295400"/>
            <a:ext cx="8915400" cy="5410200"/>
          </a:xfrm>
        </p:spPr>
        <p:txBody>
          <a:bodyPr/>
          <a:lstStyle/>
          <a:p>
            <a:pPr eaLnBrk="1" hangingPunct="1">
              <a:lnSpc>
                <a:spcPct val="90000"/>
              </a:lnSpc>
            </a:pPr>
            <a:r>
              <a:rPr lang="en-US" altLang="en-US"/>
              <a:t>Based on the </a:t>
            </a:r>
            <a:r>
              <a:rPr lang="en-US" altLang="en-US" i="1">
                <a:solidFill>
                  <a:srgbClr val="0000FF"/>
                </a:solidFill>
              </a:rPr>
              <a:t>Imbert-Fick</a:t>
            </a:r>
            <a:r>
              <a:rPr lang="en-US" altLang="en-US" i="1"/>
              <a:t> principle</a:t>
            </a:r>
            <a:r>
              <a:rPr lang="en-US" altLang="en-US"/>
              <a:t>: </a:t>
            </a:r>
            <a:r>
              <a:rPr lang="en-US" altLang="en-US" b="1"/>
              <a:t>P = F / A</a:t>
            </a:r>
          </a:p>
          <a:p>
            <a:pPr lvl="1" eaLnBrk="1" hangingPunct="1">
              <a:lnSpc>
                <a:spcPct val="90000"/>
              </a:lnSpc>
            </a:pPr>
            <a:r>
              <a:rPr lang="en-US" altLang="en-US"/>
              <a:t>Pressure inside a sphere equals </a:t>
            </a:r>
            <a:r>
              <a:rPr lang="en-US" altLang="en-US">
                <a:solidFill>
                  <a:srgbClr val="0000FF"/>
                </a:solidFill>
              </a:rPr>
              <a:t>force needed to flatten its surface</a:t>
            </a:r>
            <a:r>
              <a:rPr lang="en-US" altLang="en-US"/>
              <a:t> divided by the </a:t>
            </a:r>
            <a:r>
              <a:rPr lang="en-US" altLang="en-US">
                <a:solidFill>
                  <a:srgbClr val="0000FF"/>
                </a:solidFill>
              </a:rPr>
              <a:t>area of flattening</a:t>
            </a:r>
          </a:p>
          <a:p>
            <a:pPr lvl="1" eaLnBrk="1" hangingPunct="1">
              <a:lnSpc>
                <a:spcPct val="90000"/>
              </a:lnSpc>
            </a:pPr>
            <a:r>
              <a:rPr lang="en-US" altLang="en-US"/>
              <a:t>Assumes surface is </a:t>
            </a:r>
            <a:r>
              <a:rPr lang="en-US" altLang="en-US">
                <a:solidFill>
                  <a:srgbClr val="0000FF"/>
                </a:solidFill>
              </a:rPr>
              <a:t>infinitely thin</a:t>
            </a:r>
            <a:r>
              <a:rPr lang="en-US" altLang="en-US"/>
              <a:t>, and </a:t>
            </a:r>
            <a:r>
              <a:rPr lang="en-US" altLang="en-US">
                <a:solidFill>
                  <a:srgbClr val="0000FF"/>
                </a:solidFill>
              </a:rPr>
              <a:t>dry</a:t>
            </a:r>
            <a:r>
              <a:rPr lang="en-US" altLang="en-US"/>
              <a:t> (cornea is neither, obviously)</a:t>
            </a:r>
          </a:p>
          <a:p>
            <a:pPr lvl="2" eaLnBrk="1" hangingPunct="1">
              <a:lnSpc>
                <a:spcPct val="90000"/>
              </a:lnSpc>
            </a:pPr>
            <a:r>
              <a:rPr lang="en-US" altLang="en-US"/>
              <a:t>K thickness</a:t>
            </a:r>
            <a:r>
              <a:rPr lang="en-US" altLang="en-US">
                <a:sym typeface="Wingdings" panose="05000000000000000000" pitchFamily="2" charset="2"/>
              </a:rPr>
              <a:t>r</a:t>
            </a:r>
            <a:r>
              <a:rPr lang="en-US" altLang="en-US"/>
              <a:t>esists applanation</a:t>
            </a:r>
            <a:r>
              <a:rPr lang="en-US" altLang="en-US">
                <a:sym typeface="Wingdings" panose="05000000000000000000" pitchFamily="2" charset="2"/>
              </a:rPr>
              <a:t></a:t>
            </a:r>
            <a:r>
              <a:rPr lang="en-US" altLang="en-US" i="1">
                <a:solidFill>
                  <a:srgbClr val="0000FF"/>
                </a:solidFill>
                <a:sym typeface="Wingdings" panose="05000000000000000000" pitchFamily="2" charset="2"/>
              </a:rPr>
              <a:t>increases</a:t>
            </a:r>
            <a:r>
              <a:rPr lang="en-US" altLang="en-US">
                <a:solidFill>
                  <a:srgbClr val="0000FF"/>
                </a:solidFill>
                <a:sym typeface="Wingdings" panose="05000000000000000000" pitchFamily="2" charset="2"/>
              </a:rPr>
              <a:t> </a:t>
            </a:r>
            <a:r>
              <a:rPr lang="en-US" altLang="en-US">
                <a:sym typeface="Wingdings" panose="05000000000000000000" pitchFamily="2" charset="2"/>
              </a:rPr>
              <a:t>IOP reading</a:t>
            </a:r>
            <a:endParaRPr lang="en-US" altLang="en-US">
              <a:solidFill>
                <a:schemeClr val="bg1"/>
              </a:solidFill>
            </a:endParaRPr>
          </a:p>
        </p:txBody>
      </p:sp>
      <p:sp>
        <p:nvSpPr>
          <p:cNvPr id="11277" name="Slide Number Placeholder 1">
            <a:extLst>
              <a:ext uri="{FF2B5EF4-FFF2-40B4-BE49-F238E27FC236}">
                <a16:creationId xmlns:a16="http://schemas.microsoft.com/office/drawing/2014/main" id="{16509B4A-DA09-42A4-A4D6-6A278F1C21F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0DB2E6E-5AD1-4E2A-8EED-0BB7A8A1B170}" type="slidenum">
              <a:rPr lang="en-US" altLang="en-US" sz="1000" smtClean="0"/>
              <a:pPr>
                <a:spcBef>
                  <a:spcPct val="0"/>
                </a:spcBef>
                <a:buClrTx/>
                <a:buSzTx/>
                <a:buFontTx/>
                <a:buNone/>
              </a:pPr>
              <a:t>74</a:t>
            </a:fld>
            <a:endParaRPr lang="en-US" altLang="en-US" sz="1000"/>
          </a:p>
        </p:txBody>
      </p:sp>
      <p:sp>
        <p:nvSpPr>
          <p:cNvPr id="11278" name="Rectangle 2">
            <a:extLst>
              <a:ext uri="{FF2B5EF4-FFF2-40B4-BE49-F238E27FC236}">
                <a16:creationId xmlns:a16="http://schemas.microsoft.com/office/drawing/2014/main" id="{F1F2C8A7-E9CD-47BD-9B2F-E037B1267BC6}"/>
              </a:ext>
            </a:extLst>
          </p:cNvPr>
          <p:cNvSpPr>
            <a:spLocks noGrp="1" noChangeArrowheads="1"/>
          </p:cNvSpPr>
          <p:nvPr>
            <p:ph type="title"/>
          </p:nvPr>
        </p:nvSpPr>
        <p:spPr>
          <a:xfrm>
            <a:off x="457200" y="122238"/>
            <a:ext cx="7543800" cy="639762"/>
          </a:xfrm>
        </p:spPr>
        <p:txBody>
          <a:bodyPr/>
          <a:lstStyle/>
          <a:p>
            <a:pPr eaLnBrk="1" hangingPunct="1"/>
            <a:r>
              <a:rPr lang="en-US" altLang="en-US" sz="3500"/>
              <a:t>A</a:t>
            </a:r>
          </a:p>
        </p:txBody>
      </p:sp>
      <p:sp>
        <p:nvSpPr>
          <p:cNvPr id="16" name="TextBox 15">
            <a:extLst>
              <a:ext uri="{FF2B5EF4-FFF2-40B4-BE49-F238E27FC236}">
                <a16:creationId xmlns:a16="http://schemas.microsoft.com/office/drawing/2014/main" id="{76156BF2-6A5F-48A5-9C99-CE22748B3EE3}"/>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32550102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3">
            <a:extLst>
              <a:ext uri="{FF2B5EF4-FFF2-40B4-BE49-F238E27FC236}">
                <a16:creationId xmlns:a16="http://schemas.microsoft.com/office/drawing/2014/main" id="{5BDF451F-CCA2-48B5-9F5D-ED33E98803DE}"/>
              </a:ext>
            </a:extLst>
          </p:cNvPr>
          <p:cNvSpPr>
            <a:spLocks noChangeArrowheads="1"/>
          </p:cNvSpPr>
          <p:nvPr/>
        </p:nvSpPr>
        <p:spPr bwMode="auto">
          <a:xfrm>
            <a:off x="5715000" y="3352800"/>
            <a:ext cx="1371600" cy="381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3315" name="Rectangle 11">
            <a:extLst>
              <a:ext uri="{FF2B5EF4-FFF2-40B4-BE49-F238E27FC236}">
                <a16:creationId xmlns:a16="http://schemas.microsoft.com/office/drawing/2014/main" id="{9BDCB2D0-EE32-4A3C-8FF4-04271EFE7BF6}"/>
              </a:ext>
            </a:extLst>
          </p:cNvPr>
          <p:cNvSpPr>
            <a:spLocks noChangeArrowheads="1"/>
          </p:cNvSpPr>
          <p:nvPr/>
        </p:nvSpPr>
        <p:spPr bwMode="auto">
          <a:xfrm>
            <a:off x="3886200" y="2590800"/>
            <a:ext cx="1905000" cy="381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3316" name="Rectangle 12">
            <a:extLst>
              <a:ext uri="{FF2B5EF4-FFF2-40B4-BE49-F238E27FC236}">
                <a16:creationId xmlns:a16="http://schemas.microsoft.com/office/drawing/2014/main" id="{1C2F9F84-2CF2-48D6-BE29-C7ECD1E47CA9}"/>
              </a:ext>
            </a:extLst>
          </p:cNvPr>
          <p:cNvSpPr>
            <a:spLocks noChangeArrowheads="1"/>
          </p:cNvSpPr>
          <p:nvPr/>
        </p:nvSpPr>
        <p:spPr bwMode="auto">
          <a:xfrm>
            <a:off x="6553200" y="2590800"/>
            <a:ext cx="533400" cy="381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3317" name="Rectangle 2">
            <a:extLst>
              <a:ext uri="{FF2B5EF4-FFF2-40B4-BE49-F238E27FC236}">
                <a16:creationId xmlns:a16="http://schemas.microsoft.com/office/drawing/2014/main" id="{218D94DC-5683-4415-8249-9E357CD850BC}"/>
              </a:ext>
            </a:extLst>
          </p:cNvPr>
          <p:cNvSpPr>
            <a:spLocks noChangeArrowheads="1"/>
          </p:cNvSpPr>
          <p:nvPr/>
        </p:nvSpPr>
        <p:spPr bwMode="auto">
          <a:xfrm>
            <a:off x="5791200" y="1828800"/>
            <a:ext cx="2438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3318" name="Rectangle 3">
            <a:extLst>
              <a:ext uri="{FF2B5EF4-FFF2-40B4-BE49-F238E27FC236}">
                <a16:creationId xmlns:a16="http://schemas.microsoft.com/office/drawing/2014/main" id="{24E9F998-77A2-486E-A3D4-075FF34E2AD4}"/>
              </a:ext>
            </a:extLst>
          </p:cNvPr>
          <p:cNvSpPr>
            <a:spLocks noChangeArrowheads="1"/>
          </p:cNvSpPr>
          <p:nvPr/>
        </p:nvSpPr>
        <p:spPr bwMode="auto">
          <a:xfrm>
            <a:off x="990600" y="2209800"/>
            <a:ext cx="25908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3319" name="Rectangle 4">
            <a:extLst>
              <a:ext uri="{FF2B5EF4-FFF2-40B4-BE49-F238E27FC236}">
                <a16:creationId xmlns:a16="http://schemas.microsoft.com/office/drawing/2014/main" id="{515F5D45-2A30-4D79-9C40-C814709A9F51}"/>
              </a:ext>
            </a:extLst>
          </p:cNvPr>
          <p:cNvSpPr>
            <a:spLocks noChangeArrowheads="1"/>
          </p:cNvSpPr>
          <p:nvPr/>
        </p:nvSpPr>
        <p:spPr bwMode="auto">
          <a:xfrm>
            <a:off x="5715000" y="2209800"/>
            <a:ext cx="2514600" cy="3810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3320" name="Rectangle 5">
            <a:extLst>
              <a:ext uri="{FF2B5EF4-FFF2-40B4-BE49-F238E27FC236}">
                <a16:creationId xmlns:a16="http://schemas.microsoft.com/office/drawing/2014/main" id="{BC3812E2-CF48-47C4-A805-E0C25CE98435}"/>
              </a:ext>
            </a:extLst>
          </p:cNvPr>
          <p:cNvSpPr>
            <a:spLocks noChangeArrowheads="1"/>
          </p:cNvSpPr>
          <p:nvPr/>
        </p:nvSpPr>
        <p:spPr bwMode="auto">
          <a:xfrm>
            <a:off x="7772400" y="1143000"/>
            <a:ext cx="13716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3321" name="Rectangle 6">
            <a:extLst>
              <a:ext uri="{FF2B5EF4-FFF2-40B4-BE49-F238E27FC236}">
                <a16:creationId xmlns:a16="http://schemas.microsoft.com/office/drawing/2014/main" id="{1D45E8AD-3B6F-4481-8E45-0508D5FE7B07}"/>
              </a:ext>
            </a:extLst>
          </p:cNvPr>
          <p:cNvSpPr>
            <a:spLocks noChangeArrowheads="1"/>
          </p:cNvSpPr>
          <p:nvPr/>
        </p:nvSpPr>
        <p:spPr bwMode="auto">
          <a:xfrm>
            <a:off x="2971800" y="1295400"/>
            <a:ext cx="19812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3322" name="Rectangle 7">
            <a:extLst>
              <a:ext uri="{FF2B5EF4-FFF2-40B4-BE49-F238E27FC236}">
                <a16:creationId xmlns:a16="http://schemas.microsoft.com/office/drawing/2014/main" id="{9939E6E8-45A5-467D-92EF-E5BF79151233}"/>
              </a:ext>
            </a:extLst>
          </p:cNvPr>
          <p:cNvSpPr>
            <a:spLocks noChangeArrowheads="1"/>
          </p:cNvSpPr>
          <p:nvPr/>
        </p:nvSpPr>
        <p:spPr bwMode="auto">
          <a:xfrm>
            <a:off x="7315200" y="1295400"/>
            <a:ext cx="2286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3323" name="Rectangle 8">
            <a:extLst>
              <a:ext uri="{FF2B5EF4-FFF2-40B4-BE49-F238E27FC236}">
                <a16:creationId xmlns:a16="http://schemas.microsoft.com/office/drawing/2014/main" id="{9A765A10-6BE4-4B0A-8C2F-B1D51E58B3A0}"/>
              </a:ext>
            </a:extLst>
          </p:cNvPr>
          <p:cNvSpPr>
            <a:spLocks noChangeArrowheads="1"/>
          </p:cNvSpPr>
          <p:nvPr/>
        </p:nvSpPr>
        <p:spPr bwMode="auto">
          <a:xfrm>
            <a:off x="7848600" y="1295400"/>
            <a:ext cx="3048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418" name="Rectangle 10">
            <a:extLst>
              <a:ext uri="{FF2B5EF4-FFF2-40B4-BE49-F238E27FC236}">
                <a16:creationId xmlns:a16="http://schemas.microsoft.com/office/drawing/2014/main" id="{6C749731-99E5-4810-9088-AD2C315C5C03}"/>
              </a:ext>
            </a:extLst>
          </p:cNvPr>
          <p:cNvSpPr>
            <a:spLocks noGrp="1" noChangeArrowheads="1"/>
          </p:cNvSpPr>
          <p:nvPr>
            <p:ph type="body" idx="1"/>
          </p:nvPr>
        </p:nvSpPr>
        <p:spPr>
          <a:xfrm>
            <a:off x="228600" y="1295400"/>
            <a:ext cx="8839200" cy="5410200"/>
          </a:xfrm>
        </p:spPr>
        <p:txBody>
          <a:bodyPr/>
          <a:lstStyle/>
          <a:p>
            <a:pPr eaLnBrk="1" hangingPunct="1">
              <a:lnSpc>
                <a:spcPct val="90000"/>
              </a:lnSpc>
              <a:defRPr/>
            </a:pPr>
            <a:r>
              <a:rPr lang="en-US" dirty="0"/>
              <a:t>Based on the </a:t>
            </a:r>
            <a:r>
              <a:rPr lang="en-US" i="1" dirty="0" err="1">
                <a:solidFill>
                  <a:srgbClr val="0000FF"/>
                </a:solidFill>
              </a:rPr>
              <a:t>Imbert</a:t>
            </a:r>
            <a:r>
              <a:rPr lang="en-US" i="1" dirty="0">
                <a:solidFill>
                  <a:srgbClr val="0000FF"/>
                </a:solidFill>
              </a:rPr>
              <a:t>-Fick</a:t>
            </a:r>
            <a:r>
              <a:rPr lang="en-US" i="1" dirty="0"/>
              <a:t> principle</a:t>
            </a:r>
            <a:r>
              <a:rPr lang="en-US" dirty="0"/>
              <a:t>: </a:t>
            </a:r>
            <a:r>
              <a:rPr lang="en-US" b="1" dirty="0"/>
              <a:t>P = F / A</a:t>
            </a:r>
          </a:p>
          <a:p>
            <a:pPr lvl="1" eaLnBrk="1" hangingPunct="1">
              <a:lnSpc>
                <a:spcPct val="90000"/>
              </a:lnSpc>
              <a:defRPr/>
            </a:pPr>
            <a:r>
              <a:rPr lang="en-US" dirty="0">
                <a:solidFill>
                  <a:schemeClr val="bg1">
                    <a:lumMod val="75000"/>
                  </a:schemeClr>
                </a:solidFill>
              </a:rPr>
              <a:t>Pressure inside a sphere equals force needed to flatten its surface divided by the area of flattening</a:t>
            </a:r>
          </a:p>
          <a:p>
            <a:pPr lvl="1" eaLnBrk="1" hangingPunct="1">
              <a:lnSpc>
                <a:spcPct val="90000"/>
              </a:lnSpc>
              <a:defRPr/>
            </a:pPr>
            <a:r>
              <a:rPr lang="en-US" dirty="0">
                <a:solidFill>
                  <a:schemeClr val="bg1">
                    <a:lumMod val="75000"/>
                  </a:schemeClr>
                </a:solidFill>
              </a:rPr>
              <a:t>Assumes surface is infinitely thin, and dry</a:t>
            </a:r>
            <a:r>
              <a:rPr lang="en-US" b="1" dirty="0">
                <a:solidFill>
                  <a:schemeClr val="bg1">
                    <a:lumMod val="75000"/>
                  </a:schemeClr>
                </a:solidFill>
              </a:rPr>
              <a:t> </a:t>
            </a:r>
            <a:r>
              <a:rPr lang="en-US" dirty="0">
                <a:solidFill>
                  <a:schemeClr val="bg1">
                    <a:lumMod val="75000"/>
                  </a:schemeClr>
                </a:solidFill>
              </a:rPr>
              <a:t>(cornea is neither, obviously)</a:t>
            </a:r>
          </a:p>
          <a:p>
            <a:pPr lvl="2" eaLnBrk="1" hangingPunct="1">
              <a:lnSpc>
                <a:spcPct val="90000"/>
              </a:lnSpc>
              <a:defRPr/>
            </a:pPr>
            <a:r>
              <a:rPr lang="en-US" dirty="0"/>
              <a:t>K </a:t>
            </a:r>
            <a:r>
              <a:rPr lang="en-US" dirty="0" err="1"/>
              <a:t>thickness</a:t>
            </a:r>
            <a:r>
              <a:rPr lang="en-US" dirty="0" err="1">
                <a:sym typeface="Wingdings" pitchFamily="2" charset="2"/>
              </a:rPr>
              <a:t>r</a:t>
            </a:r>
            <a:r>
              <a:rPr lang="en-US" dirty="0" err="1"/>
              <a:t>esists</a:t>
            </a:r>
            <a:r>
              <a:rPr lang="en-US" dirty="0"/>
              <a:t> </a:t>
            </a:r>
            <a:r>
              <a:rPr lang="en-US" dirty="0" err="1"/>
              <a:t>applanation</a:t>
            </a:r>
            <a:r>
              <a:rPr lang="en-US" dirty="0" err="1">
                <a:sym typeface="Wingdings" pitchFamily="2" charset="2"/>
              </a:rPr>
              <a:t></a:t>
            </a:r>
            <a:r>
              <a:rPr lang="en-US" i="1" dirty="0" err="1">
                <a:solidFill>
                  <a:srgbClr val="0000FF"/>
                </a:solidFill>
                <a:sym typeface="Wingdings" pitchFamily="2" charset="2"/>
              </a:rPr>
              <a:t>increases</a:t>
            </a:r>
            <a:r>
              <a:rPr lang="en-US" dirty="0">
                <a:solidFill>
                  <a:srgbClr val="0000FF"/>
                </a:solidFill>
                <a:sym typeface="Wingdings" pitchFamily="2" charset="2"/>
              </a:rPr>
              <a:t> </a:t>
            </a:r>
            <a:r>
              <a:rPr lang="en-US" dirty="0">
                <a:sym typeface="Wingdings" pitchFamily="2" charset="2"/>
              </a:rPr>
              <a:t>IOP reading</a:t>
            </a:r>
            <a:endParaRPr lang="en-US" dirty="0">
              <a:solidFill>
                <a:schemeClr val="bg1"/>
              </a:solidFill>
            </a:endParaRPr>
          </a:p>
        </p:txBody>
      </p:sp>
      <p:sp>
        <p:nvSpPr>
          <p:cNvPr id="13325" name="Slide Number Placeholder 1">
            <a:extLst>
              <a:ext uri="{FF2B5EF4-FFF2-40B4-BE49-F238E27FC236}">
                <a16:creationId xmlns:a16="http://schemas.microsoft.com/office/drawing/2014/main" id="{ECD20392-7324-4744-88DB-F021D77F557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CDFFB41-ECD6-437D-A211-F37808B52820}" type="slidenum">
              <a:rPr lang="en-US" altLang="en-US" sz="1000" smtClean="0"/>
              <a:pPr>
                <a:spcBef>
                  <a:spcPct val="0"/>
                </a:spcBef>
                <a:buClrTx/>
                <a:buSzTx/>
                <a:buFontTx/>
                <a:buNone/>
              </a:pPr>
              <a:t>75</a:t>
            </a:fld>
            <a:endParaRPr lang="en-US" altLang="en-US" sz="1000"/>
          </a:p>
        </p:txBody>
      </p:sp>
      <p:sp>
        <p:nvSpPr>
          <p:cNvPr id="13326" name="TextBox 1">
            <a:extLst>
              <a:ext uri="{FF2B5EF4-FFF2-40B4-BE49-F238E27FC236}">
                <a16:creationId xmlns:a16="http://schemas.microsoft.com/office/drawing/2014/main" id="{C81D0FB2-9802-4613-9118-9B4FE57C8A30}"/>
              </a:ext>
            </a:extLst>
          </p:cNvPr>
          <p:cNvSpPr txBox="1">
            <a:spLocks noChangeArrowheads="1"/>
          </p:cNvSpPr>
          <p:nvPr/>
        </p:nvSpPr>
        <p:spPr bwMode="auto">
          <a:xfrm>
            <a:off x="73025" y="4108450"/>
            <a:ext cx="8994775" cy="11699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rgbClr val="0000FF"/>
                </a:solidFill>
              </a:rPr>
              <a:t>For the Imbert-Fick principle to hold, the </a:t>
            </a:r>
            <a:r>
              <a:rPr lang="en-US" altLang="en-US" sz="1400" b="1" dirty="0">
                <a:solidFill>
                  <a:srgbClr val="0000FF"/>
                </a:solidFill>
              </a:rPr>
              <a:t>only</a:t>
            </a:r>
            <a:r>
              <a:rPr lang="en-US" altLang="en-US" sz="1400" dirty="0">
                <a:solidFill>
                  <a:srgbClr val="0000FF"/>
                </a:solidFill>
              </a:rPr>
              <a:t> force resisting applanation should be the pressure within the sphere. However, real objects such as the cornea have </a:t>
            </a:r>
            <a:r>
              <a:rPr lang="en-US" altLang="en-US" sz="1400" i="1" dirty="0">
                <a:solidFill>
                  <a:srgbClr val="0000FF"/>
                </a:solidFill>
              </a:rPr>
              <a:t>intrinsic</a:t>
            </a:r>
            <a:r>
              <a:rPr lang="en-US" altLang="en-US" sz="1400" dirty="0">
                <a:solidFill>
                  <a:srgbClr val="0000FF"/>
                </a:solidFill>
              </a:rPr>
              <a:t> resistance to deformation owing to their physical nature, </a:t>
            </a:r>
            <a:r>
              <a:rPr lang="en-US" altLang="en-US" sz="1400" dirty="0" err="1">
                <a:solidFill>
                  <a:srgbClr val="0000FF"/>
                </a:solidFill>
              </a:rPr>
              <a:t>ie</a:t>
            </a:r>
            <a:r>
              <a:rPr lang="en-US" altLang="en-US" sz="1400" dirty="0">
                <a:solidFill>
                  <a:srgbClr val="0000FF"/>
                </a:solidFill>
              </a:rPr>
              <a:t>, because they’re made of ‘stuff.’ </a:t>
            </a:r>
            <a:r>
              <a:rPr lang="en-US" altLang="en-US" sz="1400" dirty="0">
                <a:solidFill>
                  <a:srgbClr val="FFFF00"/>
                </a:solidFill>
              </a:rPr>
              <a:t>This inherent structural resistance of the cornea will be additive to whatever pressure is inside the eye, thereby causing the pressure reading to be falsely </a:t>
            </a:r>
            <a:r>
              <a:rPr lang="en-US" altLang="en-US" sz="1400" b="1" dirty="0">
                <a:solidFill>
                  <a:srgbClr val="FFFF00"/>
                </a:solidFill>
              </a:rPr>
              <a:t>high</a:t>
            </a:r>
            <a:r>
              <a:rPr lang="en-US" altLang="en-US" sz="1400" dirty="0">
                <a:solidFill>
                  <a:srgbClr val="FFFF00"/>
                </a:solidFill>
              </a:rPr>
              <a:t>. (And the thicker the cornea is, the higher the reading will be.)</a:t>
            </a:r>
          </a:p>
        </p:txBody>
      </p:sp>
      <p:sp>
        <p:nvSpPr>
          <p:cNvPr id="16" name="TextBox 15">
            <a:extLst>
              <a:ext uri="{FF2B5EF4-FFF2-40B4-BE49-F238E27FC236}">
                <a16:creationId xmlns:a16="http://schemas.microsoft.com/office/drawing/2014/main" id="{C95C6FB1-C0B4-44DC-9E2E-644A62C995F5}"/>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
        <p:nvSpPr>
          <p:cNvPr id="2" name="TextBox 1">
            <a:extLst>
              <a:ext uri="{FF2B5EF4-FFF2-40B4-BE49-F238E27FC236}">
                <a16:creationId xmlns:a16="http://schemas.microsoft.com/office/drawing/2014/main" id="{CD10E29C-87DB-8D2D-6445-A1DAED6AA93F}"/>
              </a:ext>
            </a:extLst>
          </p:cNvPr>
          <p:cNvSpPr txBox="1"/>
          <p:nvPr/>
        </p:nvSpPr>
        <p:spPr>
          <a:xfrm>
            <a:off x="3303104" y="6379972"/>
            <a:ext cx="2544286" cy="276999"/>
          </a:xfrm>
          <a:prstGeom prst="rect">
            <a:avLst/>
          </a:prstGeom>
          <a:noFill/>
        </p:spPr>
        <p:txBody>
          <a:bodyPr wrap="none" rtlCol="0">
            <a:spAutoFit/>
          </a:bodyPr>
          <a:lstStyle/>
          <a:p>
            <a:pPr algn="ctr"/>
            <a:r>
              <a:rPr lang="en-US" sz="1200" i="1" dirty="0"/>
              <a:t>No question—proceed when ready</a:t>
            </a:r>
          </a:p>
        </p:txBody>
      </p:sp>
    </p:spTree>
    <p:extLst>
      <p:ext uri="{BB962C8B-B14F-4D97-AF65-F5344CB8AC3E}">
        <p14:creationId xmlns:p14="http://schemas.microsoft.com/office/powerpoint/2010/main" val="33111847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3">
            <a:extLst>
              <a:ext uri="{FF2B5EF4-FFF2-40B4-BE49-F238E27FC236}">
                <a16:creationId xmlns:a16="http://schemas.microsoft.com/office/drawing/2014/main" id="{5BDF451F-CCA2-48B5-9F5D-ED33E98803DE}"/>
              </a:ext>
            </a:extLst>
          </p:cNvPr>
          <p:cNvSpPr>
            <a:spLocks noChangeArrowheads="1"/>
          </p:cNvSpPr>
          <p:nvPr/>
        </p:nvSpPr>
        <p:spPr bwMode="auto">
          <a:xfrm>
            <a:off x="5715000" y="3352800"/>
            <a:ext cx="1371600" cy="381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3315" name="Rectangle 11">
            <a:extLst>
              <a:ext uri="{FF2B5EF4-FFF2-40B4-BE49-F238E27FC236}">
                <a16:creationId xmlns:a16="http://schemas.microsoft.com/office/drawing/2014/main" id="{9BDCB2D0-EE32-4A3C-8FF4-04271EFE7BF6}"/>
              </a:ext>
            </a:extLst>
          </p:cNvPr>
          <p:cNvSpPr>
            <a:spLocks noChangeArrowheads="1"/>
          </p:cNvSpPr>
          <p:nvPr/>
        </p:nvSpPr>
        <p:spPr bwMode="auto">
          <a:xfrm>
            <a:off x="3886200" y="2590800"/>
            <a:ext cx="1905000" cy="381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3316" name="Rectangle 12">
            <a:extLst>
              <a:ext uri="{FF2B5EF4-FFF2-40B4-BE49-F238E27FC236}">
                <a16:creationId xmlns:a16="http://schemas.microsoft.com/office/drawing/2014/main" id="{1C2F9F84-2CF2-48D6-BE29-C7ECD1E47CA9}"/>
              </a:ext>
            </a:extLst>
          </p:cNvPr>
          <p:cNvSpPr>
            <a:spLocks noChangeArrowheads="1"/>
          </p:cNvSpPr>
          <p:nvPr/>
        </p:nvSpPr>
        <p:spPr bwMode="auto">
          <a:xfrm>
            <a:off x="6553200" y="2590800"/>
            <a:ext cx="533400" cy="381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3317" name="Rectangle 2">
            <a:extLst>
              <a:ext uri="{FF2B5EF4-FFF2-40B4-BE49-F238E27FC236}">
                <a16:creationId xmlns:a16="http://schemas.microsoft.com/office/drawing/2014/main" id="{218D94DC-5683-4415-8249-9E357CD850BC}"/>
              </a:ext>
            </a:extLst>
          </p:cNvPr>
          <p:cNvSpPr>
            <a:spLocks noChangeArrowheads="1"/>
          </p:cNvSpPr>
          <p:nvPr/>
        </p:nvSpPr>
        <p:spPr bwMode="auto">
          <a:xfrm>
            <a:off x="5791200" y="1828800"/>
            <a:ext cx="2438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3318" name="Rectangle 3">
            <a:extLst>
              <a:ext uri="{FF2B5EF4-FFF2-40B4-BE49-F238E27FC236}">
                <a16:creationId xmlns:a16="http://schemas.microsoft.com/office/drawing/2014/main" id="{24E9F998-77A2-486E-A3D4-075FF34E2AD4}"/>
              </a:ext>
            </a:extLst>
          </p:cNvPr>
          <p:cNvSpPr>
            <a:spLocks noChangeArrowheads="1"/>
          </p:cNvSpPr>
          <p:nvPr/>
        </p:nvSpPr>
        <p:spPr bwMode="auto">
          <a:xfrm>
            <a:off x="990600" y="2209800"/>
            <a:ext cx="25908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3319" name="Rectangle 4">
            <a:extLst>
              <a:ext uri="{FF2B5EF4-FFF2-40B4-BE49-F238E27FC236}">
                <a16:creationId xmlns:a16="http://schemas.microsoft.com/office/drawing/2014/main" id="{515F5D45-2A30-4D79-9C40-C814709A9F51}"/>
              </a:ext>
            </a:extLst>
          </p:cNvPr>
          <p:cNvSpPr>
            <a:spLocks noChangeArrowheads="1"/>
          </p:cNvSpPr>
          <p:nvPr/>
        </p:nvSpPr>
        <p:spPr bwMode="auto">
          <a:xfrm>
            <a:off x="5715000" y="2209800"/>
            <a:ext cx="2514600" cy="3810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3320" name="Rectangle 5">
            <a:extLst>
              <a:ext uri="{FF2B5EF4-FFF2-40B4-BE49-F238E27FC236}">
                <a16:creationId xmlns:a16="http://schemas.microsoft.com/office/drawing/2014/main" id="{BC3812E2-CF48-47C4-A805-E0C25CE98435}"/>
              </a:ext>
            </a:extLst>
          </p:cNvPr>
          <p:cNvSpPr>
            <a:spLocks noChangeArrowheads="1"/>
          </p:cNvSpPr>
          <p:nvPr/>
        </p:nvSpPr>
        <p:spPr bwMode="auto">
          <a:xfrm>
            <a:off x="7772400" y="1143000"/>
            <a:ext cx="13716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3321" name="Rectangle 6">
            <a:extLst>
              <a:ext uri="{FF2B5EF4-FFF2-40B4-BE49-F238E27FC236}">
                <a16:creationId xmlns:a16="http://schemas.microsoft.com/office/drawing/2014/main" id="{1D45E8AD-3B6F-4481-8E45-0508D5FE7B07}"/>
              </a:ext>
            </a:extLst>
          </p:cNvPr>
          <p:cNvSpPr>
            <a:spLocks noChangeArrowheads="1"/>
          </p:cNvSpPr>
          <p:nvPr/>
        </p:nvSpPr>
        <p:spPr bwMode="auto">
          <a:xfrm>
            <a:off x="2971800" y="1295400"/>
            <a:ext cx="19812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3322" name="Rectangle 7">
            <a:extLst>
              <a:ext uri="{FF2B5EF4-FFF2-40B4-BE49-F238E27FC236}">
                <a16:creationId xmlns:a16="http://schemas.microsoft.com/office/drawing/2014/main" id="{9939E6E8-45A5-467D-92EF-E5BF79151233}"/>
              </a:ext>
            </a:extLst>
          </p:cNvPr>
          <p:cNvSpPr>
            <a:spLocks noChangeArrowheads="1"/>
          </p:cNvSpPr>
          <p:nvPr/>
        </p:nvSpPr>
        <p:spPr bwMode="auto">
          <a:xfrm>
            <a:off x="7315200" y="1295400"/>
            <a:ext cx="2286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3323" name="Rectangle 8">
            <a:extLst>
              <a:ext uri="{FF2B5EF4-FFF2-40B4-BE49-F238E27FC236}">
                <a16:creationId xmlns:a16="http://schemas.microsoft.com/office/drawing/2014/main" id="{9A765A10-6BE4-4B0A-8C2F-B1D51E58B3A0}"/>
              </a:ext>
            </a:extLst>
          </p:cNvPr>
          <p:cNvSpPr>
            <a:spLocks noChangeArrowheads="1"/>
          </p:cNvSpPr>
          <p:nvPr/>
        </p:nvSpPr>
        <p:spPr bwMode="auto">
          <a:xfrm>
            <a:off x="7848600" y="1295400"/>
            <a:ext cx="3048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418" name="Rectangle 10">
            <a:extLst>
              <a:ext uri="{FF2B5EF4-FFF2-40B4-BE49-F238E27FC236}">
                <a16:creationId xmlns:a16="http://schemas.microsoft.com/office/drawing/2014/main" id="{6C749731-99E5-4810-9088-AD2C315C5C03}"/>
              </a:ext>
            </a:extLst>
          </p:cNvPr>
          <p:cNvSpPr>
            <a:spLocks noGrp="1" noChangeArrowheads="1"/>
          </p:cNvSpPr>
          <p:nvPr>
            <p:ph type="body" idx="1"/>
          </p:nvPr>
        </p:nvSpPr>
        <p:spPr>
          <a:xfrm>
            <a:off x="228600" y="1295400"/>
            <a:ext cx="8839200" cy="5410200"/>
          </a:xfrm>
        </p:spPr>
        <p:txBody>
          <a:bodyPr/>
          <a:lstStyle/>
          <a:p>
            <a:pPr eaLnBrk="1" hangingPunct="1">
              <a:lnSpc>
                <a:spcPct val="90000"/>
              </a:lnSpc>
              <a:defRPr/>
            </a:pPr>
            <a:r>
              <a:rPr lang="en-US" dirty="0"/>
              <a:t>Based on the </a:t>
            </a:r>
            <a:r>
              <a:rPr lang="en-US" i="1" dirty="0" err="1">
                <a:solidFill>
                  <a:srgbClr val="0000FF"/>
                </a:solidFill>
              </a:rPr>
              <a:t>Imbert</a:t>
            </a:r>
            <a:r>
              <a:rPr lang="en-US" i="1" dirty="0">
                <a:solidFill>
                  <a:srgbClr val="0000FF"/>
                </a:solidFill>
              </a:rPr>
              <a:t>-Fick</a:t>
            </a:r>
            <a:r>
              <a:rPr lang="en-US" i="1" dirty="0"/>
              <a:t> principle</a:t>
            </a:r>
            <a:r>
              <a:rPr lang="en-US" dirty="0"/>
              <a:t>: </a:t>
            </a:r>
            <a:r>
              <a:rPr lang="en-US" b="1" dirty="0"/>
              <a:t>P = F / A</a:t>
            </a:r>
          </a:p>
          <a:p>
            <a:pPr lvl="1" eaLnBrk="1" hangingPunct="1">
              <a:lnSpc>
                <a:spcPct val="90000"/>
              </a:lnSpc>
              <a:defRPr/>
            </a:pPr>
            <a:r>
              <a:rPr lang="en-US" dirty="0">
                <a:solidFill>
                  <a:schemeClr val="bg1">
                    <a:lumMod val="75000"/>
                  </a:schemeClr>
                </a:solidFill>
              </a:rPr>
              <a:t>Pressure inside a sphere equals force needed to flatten its surface divided by the area of flattening</a:t>
            </a:r>
          </a:p>
          <a:p>
            <a:pPr lvl="1" eaLnBrk="1" hangingPunct="1">
              <a:lnSpc>
                <a:spcPct val="90000"/>
              </a:lnSpc>
              <a:defRPr/>
            </a:pPr>
            <a:r>
              <a:rPr lang="en-US" dirty="0">
                <a:solidFill>
                  <a:schemeClr val="bg1">
                    <a:lumMod val="75000"/>
                  </a:schemeClr>
                </a:solidFill>
              </a:rPr>
              <a:t>Assumes surface is infinitely thin, and dry</a:t>
            </a:r>
            <a:r>
              <a:rPr lang="en-US" b="1" dirty="0">
                <a:solidFill>
                  <a:schemeClr val="bg1">
                    <a:lumMod val="75000"/>
                  </a:schemeClr>
                </a:solidFill>
              </a:rPr>
              <a:t> </a:t>
            </a:r>
            <a:r>
              <a:rPr lang="en-US" dirty="0">
                <a:solidFill>
                  <a:schemeClr val="bg1">
                    <a:lumMod val="75000"/>
                  </a:schemeClr>
                </a:solidFill>
              </a:rPr>
              <a:t>(cornea is neither, obviously)</a:t>
            </a:r>
          </a:p>
          <a:p>
            <a:pPr lvl="2" eaLnBrk="1" hangingPunct="1">
              <a:lnSpc>
                <a:spcPct val="90000"/>
              </a:lnSpc>
              <a:defRPr/>
            </a:pPr>
            <a:r>
              <a:rPr lang="en-US" dirty="0"/>
              <a:t>K </a:t>
            </a:r>
            <a:r>
              <a:rPr lang="en-US" dirty="0" err="1"/>
              <a:t>thickness</a:t>
            </a:r>
            <a:r>
              <a:rPr lang="en-US" dirty="0" err="1">
                <a:sym typeface="Wingdings" pitchFamily="2" charset="2"/>
              </a:rPr>
              <a:t>r</a:t>
            </a:r>
            <a:r>
              <a:rPr lang="en-US" dirty="0" err="1"/>
              <a:t>esists</a:t>
            </a:r>
            <a:r>
              <a:rPr lang="en-US" dirty="0"/>
              <a:t> </a:t>
            </a:r>
            <a:r>
              <a:rPr lang="en-US" dirty="0" err="1"/>
              <a:t>applanation</a:t>
            </a:r>
            <a:r>
              <a:rPr lang="en-US" dirty="0" err="1">
                <a:sym typeface="Wingdings" pitchFamily="2" charset="2"/>
              </a:rPr>
              <a:t></a:t>
            </a:r>
            <a:r>
              <a:rPr lang="en-US" i="1" dirty="0" err="1">
                <a:solidFill>
                  <a:srgbClr val="0000FF"/>
                </a:solidFill>
                <a:sym typeface="Wingdings" pitchFamily="2" charset="2"/>
              </a:rPr>
              <a:t>increases</a:t>
            </a:r>
            <a:r>
              <a:rPr lang="en-US" dirty="0">
                <a:solidFill>
                  <a:srgbClr val="0000FF"/>
                </a:solidFill>
                <a:sym typeface="Wingdings" pitchFamily="2" charset="2"/>
              </a:rPr>
              <a:t> </a:t>
            </a:r>
            <a:r>
              <a:rPr lang="en-US" dirty="0">
                <a:sym typeface="Wingdings" pitchFamily="2" charset="2"/>
              </a:rPr>
              <a:t>IOP reading</a:t>
            </a:r>
            <a:endParaRPr lang="en-US" dirty="0">
              <a:solidFill>
                <a:schemeClr val="bg1"/>
              </a:solidFill>
            </a:endParaRPr>
          </a:p>
        </p:txBody>
      </p:sp>
      <p:sp>
        <p:nvSpPr>
          <p:cNvPr id="13325" name="Slide Number Placeholder 1">
            <a:extLst>
              <a:ext uri="{FF2B5EF4-FFF2-40B4-BE49-F238E27FC236}">
                <a16:creationId xmlns:a16="http://schemas.microsoft.com/office/drawing/2014/main" id="{ECD20392-7324-4744-88DB-F021D77F557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CDFFB41-ECD6-437D-A211-F37808B52820}" type="slidenum">
              <a:rPr lang="en-US" altLang="en-US" sz="1000" smtClean="0"/>
              <a:pPr>
                <a:spcBef>
                  <a:spcPct val="0"/>
                </a:spcBef>
                <a:buClrTx/>
                <a:buSzTx/>
                <a:buFontTx/>
                <a:buNone/>
              </a:pPr>
              <a:t>76</a:t>
            </a:fld>
            <a:endParaRPr lang="en-US" altLang="en-US" sz="1000"/>
          </a:p>
        </p:txBody>
      </p:sp>
      <p:sp>
        <p:nvSpPr>
          <p:cNvPr id="13326" name="TextBox 1">
            <a:extLst>
              <a:ext uri="{FF2B5EF4-FFF2-40B4-BE49-F238E27FC236}">
                <a16:creationId xmlns:a16="http://schemas.microsoft.com/office/drawing/2014/main" id="{C81D0FB2-9802-4613-9118-9B4FE57C8A30}"/>
              </a:ext>
            </a:extLst>
          </p:cNvPr>
          <p:cNvSpPr txBox="1">
            <a:spLocks noChangeArrowheads="1"/>
          </p:cNvSpPr>
          <p:nvPr/>
        </p:nvSpPr>
        <p:spPr bwMode="auto">
          <a:xfrm>
            <a:off x="73025" y="4108450"/>
            <a:ext cx="8994775" cy="11699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dirty="0">
                <a:solidFill>
                  <a:srgbClr val="0000FF"/>
                </a:solidFill>
              </a:rPr>
              <a:t>For the Imbert-Fick principle to hold, the </a:t>
            </a:r>
            <a:r>
              <a:rPr lang="en-US" altLang="en-US" sz="1400" b="1" dirty="0">
                <a:solidFill>
                  <a:srgbClr val="0000FF"/>
                </a:solidFill>
              </a:rPr>
              <a:t>only</a:t>
            </a:r>
            <a:r>
              <a:rPr lang="en-US" altLang="en-US" sz="1400" dirty="0">
                <a:solidFill>
                  <a:srgbClr val="0000FF"/>
                </a:solidFill>
              </a:rPr>
              <a:t> force resisting applanation should be the pressure within the sphere. However, real objects such as the cornea have </a:t>
            </a:r>
            <a:r>
              <a:rPr lang="en-US" altLang="en-US" sz="1400" i="1" dirty="0">
                <a:solidFill>
                  <a:srgbClr val="0000FF"/>
                </a:solidFill>
              </a:rPr>
              <a:t>intrinsic</a:t>
            </a:r>
            <a:r>
              <a:rPr lang="en-US" altLang="en-US" sz="1400" dirty="0">
                <a:solidFill>
                  <a:srgbClr val="0000FF"/>
                </a:solidFill>
              </a:rPr>
              <a:t> resistance to deformation owing to their physical nature, </a:t>
            </a:r>
            <a:r>
              <a:rPr lang="en-US" altLang="en-US" sz="1400" dirty="0" err="1">
                <a:solidFill>
                  <a:srgbClr val="0000FF"/>
                </a:solidFill>
              </a:rPr>
              <a:t>ie</a:t>
            </a:r>
            <a:r>
              <a:rPr lang="en-US" altLang="en-US" sz="1400" dirty="0">
                <a:solidFill>
                  <a:srgbClr val="0000FF"/>
                </a:solidFill>
              </a:rPr>
              <a:t>, because they’re made of ‘stuff.’ </a:t>
            </a:r>
            <a:r>
              <a:rPr lang="en-US" altLang="en-US" sz="1400" dirty="0"/>
              <a:t>This inherent structural resistance of the cornea will be additive to whatever pressure is inside the eye, thereby causing the pressure reading to be falsely </a:t>
            </a:r>
            <a:r>
              <a:rPr lang="en-US" altLang="en-US" sz="1400" b="1" dirty="0"/>
              <a:t>high</a:t>
            </a:r>
            <a:r>
              <a:rPr lang="en-US" altLang="en-US" sz="1400" dirty="0"/>
              <a:t>. (And the thicker the cornea is, the higher the reading will be.)</a:t>
            </a:r>
          </a:p>
        </p:txBody>
      </p:sp>
      <p:sp>
        <p:nvSpPr>
          <p:cNvPr id="16" name="TextBox 15">
            <a:extLst>
              <a:ext uri="{FF2B5EF4-FFF2-40B4-BE49-F238E27FC236}">
                <a16:creationId xmlns:a16="http://schemas.microsoft.com/office/drawing/2014/main" id="{C95C6FB1-C0B4-44DC-9E2E-644A62C995F5}"/>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
        <p:nvSpPr>
          <p:cNvPr id="2" name="TextBox 1">
            <a:extLst>
              <a:ext uri="{FF2B5EF4-FFF2-40B4-BE49-F238E27FC236}">
                <a16:creationId xmlns:a16="http://schemas.microsoft.com/office/drawing/2014/main" id="{3AFFAE21-A3B3-83AB-FB12-C9BA7D50DB02}"/>
              </a:ext>
            </a:extLst>
          </p:cNvPr>
          <p:cNvSpPr txBox="1"/>
          <p:nvPr/>
        </p:nvSpPr>
        <p:spPr>
          <a:xfrm>
            <a:off x="3303104" y="6379972"/>
            <a:ext cx="2544286" cy="276999"/>
          </a:xfrm>
          <a:prstGeom prst="rect">
            <a:avLst/>
          </a:prstGeom>
          <a:noFill/>
        </p:spPr>
        <p:txBody>
          <a:bodyPr wrap="none" rtlCol="0">
            <a:spAutoFit/>
          </a:bodyPr>
          <a:lstStyle/>
          <a:p>
            <a:pPr algn="ctr"/>
            <a:r>
              <a:rPr lang="en-US" sz="1200" i="1" dirty="0"/>
              <a:t>No question—proceed when ready</a:t>
            </a:r>
          </a:p>
        </p:txBody>
      </p:sp>
    </p:spTree>
    <p:extLst>
      <p:ext uri="{BB962C8B-B14F-4D97-AF65-F5344CB8AC3E}">
        <p14:creationId xmlns:p14="http://schemas.microsoft.com/office/powerpoint/2010/main" val="35012683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3">
            <a:extLst>
              <a:ext uri="{FF2B5EF4-FFF2-40B4-BE49-F238E27FC236}">
                <a16:creationId xmlns:a16="http://schemas.microsoft.com/office/drawing/2014/main" id="{8D9BA2F9-DADA-4EC0-A4CC-DC0ACB51A377}"/>
              </a:ext>
            </a:extLst>
          </p:cNvPr>
          <p:cNvSpPr>
            <a:spLocks noChangeArrowheads="1"/>
          </p:cNvSpPr>
          <p:nvPr/>
        </p:nvSpPr>
        <p:spPr bwMode="auto">
          <a:xfrm>
            <a:off x="5715000" y="3352800"/>
            <a:ext cx="1371600" cy="381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5363" name="Rectangle 11">
            <a:extLst>
              <a:ext uri="{FF2B5EF4-FFF2-40B4-BE49-F238E27FC236}">
                <a16:creationId xmlns:a16="http://schemas.microsoft.com/office/drawing/2014/main" id="{F66D787F-385A-4E82-89E9-C47B8035F82E}"/>
              </a:ext>
            </a:extLst>
          </p:cNvPr>
          <p:cNvSpPr>
            <a:spLocks noChangeArrowheads="1"/>
          </p:cNvSpPr>
          <p:nvPr/>
        </p:nvSpPr>
        <p:spPr bwMode="auto">
          <a:xfrm>
            <a:off x="3886200" y="2590800"/>
            <a:ext cx="1905000" cy="381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5364" name="Rectangle 12">
            <a:extLst>
              <a:ext uri="{FF2B5EF4-FFF2-40B4-BE49-F238E27FC236}">
                <a16:creationId xmlns:a16="http://schemas.microsoft.com/office/drawing/2014/main" id="{D8F214F9-EE73-4A5B-88F6-13C6920A3411}"/>
              </a:ext>
            </a:extLst>
          </p:cNvPr>
          <p:cNvSpPr>
            <a:spLocks noChangeArrowheads="1"/>
          </p:cNvSpPr>
          <p:nvPr/>
        </p:nvSpPr>
        <p:spPr bwMode="auto">
          <a:xfrm>
            <a:off x="6553200" y="2590800"/>
            <a:ext cx="533400" cy="381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365" name="Rectangle 2">
            <a:extLst>
              <a:ext uri="{FF2B5EF4-FFF2-40B4-BE49-F238E27FC236}">
                <a16:creationId xmlns:a16="http://schemas.microsoft.com/office/drawing/2014/main" id="{6F1AEA48-2E00-4603-8DAE-6E064A294DC2}"/>
              </a:ext>
            </a:extLst>
          </p:cNvPr>
          <p:cNvSpPr>
            <a:spLocks noChangeArrowheads="1"/>
          </p:cNvSpPr>
          <p:nvPr/>
        </p:nvSpPr>
        <p:spPr bwMode="auto">
          <a:xfrm>
            <a:off x="5791200" y="1828800"/>
            <a:ext cx="2438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5366" name="Rectangle 3">
            <a:extLst>
              <a:ext uri="{FF2B5EF4-FFF2-40B4-BE49-F238E27FC236}">
                <a16:creationId xmlns:a16="http://schemas.microsoft.com/office/drawing/2014/main" id="{86A44D23-B354-4AAB-A86A-5F89C8BF7ED0}"/>
              </a:ext>
            </a:extLst>
          </p:cNvPr>
          <p:cNvSpPr>
            <a:spLocks noChangeArrowheads="1"/>
          </p:cNvSpPr>
          <p:nvPr/>
        </p:nvSpPr>
        <p:spPr bwMode="auto">
          <a:xfrm>
            <a:off x="990600" y="2209800"/>
            <a:ext cx="25908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5367" name="Rectangle 4">
            <a:extLst>
              <a:ext uri="{FF2B5EF4-FFF2-40B4-BE49-F238E27FC236}">
                <a16:creationId xmlns:a16="http://schemas.microsoft.com/office/drawing/2014/main" id="{21A7A7D2-908A-43CE-8D1B-6417A3CF1BEE}"/>
              </a:ext>
            </a:extLst>
          </p:cNvPr>
          <p:cNvSpPr>
            <a:spLocks noChangeArrowheads="1"/>
          </p:cNvSpPr>
          <p:nvPr/>
        </p:nvSpPr>
        <p:spPr bwMode="auto">
          <a:xfrm>
            <a:off x="5715000" y="2209800"/>
            <a:ext cx="2514600" cy="3810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5368" name="Rectangle 5">
            <a:extLst>
              <a:ext uri="{FF2B5EF4-FFF2-40B4-BE49-F238E27FC236}">
                <a16:creationId xmlns:a16="http://schemas.microsoft.com/office/drawing/2014/main" id="{23B89B9B-5985-4263-8E18-D1F3AB051998}"/>
              </a:ext>
            </a:extLst>
          </p:cNvPr>
          <p:cNvSpPr>
            <a:spLocks noChangeArrowheads="1"/>
          </p:cNvSpPr>
          <p:nvPr/>
        </p:nvSpPr>
        <p:spPr bwMode="auto">
          <a:xfrm>
            <a:off x="7772400" y="1143000"/>
            <a:ext cx="13716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369" name="Rectangle 6">
            <a:extLst>
              <a:ext uri="{FF2B5EF4-FFF2-40B4-BE49-F238E27FC236}">
                <a16:creationId xmlns:a16="http://schemas.microsoft.com/office/drawing/2014/main" id="{19FF468B-3D2F-4FBB-80C2-F53DF0BB8ACF}"/>
              </a:ext>
            </a:extLst>
          </p:cNvPr>
          <p:cNvSpPr>
            <a:spLocks noChangeArrowheads="1"/>
          </p:cNvSpPr>
          <p:nvPr/>
        </p:nvSpPr>
        <p:spPr bwMode="auto">
          <a:xfrm>
            <a:off x="2971800" y="1295400"/>
            <a:ext cx="19812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5370" name="Rectangle 7">
            <a:extLst>
              <a:ext uri="{FF2B5EF4-FFF2-40B4-BE49-F238E27FC236}">
                <a16:creationId xmlns:a16="http://schemas.microsoft.com/office/drawing/2014/main" id="{597BF4E1-308A-4FC3-A495-875392E174D6}"/>
              </a:ext>
            </a:extLst>
          </p:cNvPr>
          <p:cNvSpPr>
            <a:spLocks noChangeArrowheads="1"/>
          </p:cNvSpPr>
          <p:nvPr/>
        </p:nvSpPr>
        <p:spPr bwMode="auto">
          <a:xfrm>
            <a:off x="7315200" y="1295400"/>
            <a:ext cx="2286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371" name="Rectangle 8">
            <a:extLst>
              <a:ext uri="{FF2B5EF4-FFF2-40B4-BE49-F238E27FC236}">
                <a16:creationId xmlns:a16="http://schemas.microsoft.com/office/drawing/2014/main" id="{C17DA6D0-DA29-4B36-899A-86150E3A0F60}"/>
              </a:ext>
            </a:extLst>
          </p:cNvPr>
          <p:cNvSpPr>
            <a:spLocks noChangeArrowheads="1"/>
          </p:cNvSpPr>
          <p:nvPr/>
        </p:nvSpPr>
        <p:spPr bwMode="auto">
          <a:xfrm>
            <a:off x="7848600" y="1295400"/>
            <a:ext cx="3048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372" name="Rectangle 10">
            <a:extLst>
              <a:ext uri="{FF2B5EF4-FFF2-40B4-BE49-F238E27FC236}">
                <a16:creationId xmlns:a16="http://schemas.microsoft.com/office/drawing/2014/main" id="{65C80E25-D639-4F1D-882F-CEF6F9ACE480}"/>
              </a:ext>
            </a:extLst>
          </p:cNvPr>
          <p:cNvSpPr>
            <a:spLocks noGrp="1" noChangeArrowheads="1"/>
          </p:cNvSpPr>
          <p:nvPr>
            <p:ph type="body" idx="1"/>
          </p:nvPr>
        </p:nvSpPr>
        <p:spPr>
          <a:xfrm>
            <a:off x="228600" y="1295400"/>
            <a:ext cx="8915400" cy="5410200"/>
          </a:xfrm>
          <a:noFill/>
        </p:spPr>
        <p:txBody>
          <a:bodyPr/>
          <a:lstStyle/>
          <a:p>
            <a:pPr eaLnBrk="1" hangingPunct="1">
              <a:lnSpc>
                <a:spcPct val="90000"/>
              </a:lnSpc>
            </a:pPr>
            <a:r>
              <a:rPr lang="en-US" altLang="en-US"/>
              <a:t>Based on the </a:t>
            </a:r>
            <a:r>
              <a:rPr lang="en-US" altLang="en-US" i="1">
                <a:solidFill>
                  <a:srgbClr val="0000FF"/>
                </a:solidFill>
              </a:rPr>
              <a:t>Imbert-Fick</a:t>
            </a:r>
            <a:r>
              <a:rPr lang="en-US" altLang="en-US" i="1"/>
              <a:t> principle</a:t>
            </a:r>
            <a:r>
              <a:rPr lang="en-US" altLang="en-US"/>
              <a:t>: </a:t>
            </a:r>
            <a:r>
              <a:rPr lang="en-US" altLang="en-US" b="1"/>
              <a:t>P = F / A</a:t>
            </a:r>
          </a:p>
          <a:p>
            <a:pPr lvl="1" eaLnBrk="1" hangingPunct="1">
              <a:lnSpc>
                <a:spcPct val="90000"/>
              </a:lnSpc>
            </a:pPr>
            <a:r>
              <a:rPr lang="en-US" altLang="en-US"/>
              <a:t>Pressure inside a sphere equals </a:t>
            </a:r>
            <a:r>
              <a:rPr lang="en-US" altLang="en-US">
                <a:solidFill>
                  <a:srgbClr val="0000FF"/>
                </a:solidFill>
              </a:rPr>
              <a:t>force needed to flatten its surface</a:t>
            </a:r>
            <a:r>
              <a:rPr lang="en-US" altLang="en-US"/>
              <a:t> divided by the </a:t>
            </a:r>
            <a:r>
              <a:rPr lang="en-US" altLang="en-US">
                <a:solidFill>
                  <a:srgbClr val="0000FF"/>
                </a:solidFill>
              </a:rPr>
              <a:t>area of flattening</a:t>
            </a:r>
          </a:p>
          <a:p>
            <a:pPr lvl="1" eaLnBrk="1" hangingPunct="1">
              <a:lnSpc>
                <a:spcPct val="90000"/>
              </a:lnSpc>
            </a:pPr>
            <a:r>
              <a:rPr lang="en-US" altLang="en-US"/>
              <a:t>Assumes surface is </a:t>
            </a:r>
            <a:r>
              <a:rPr lang="en-US" altLang="en-US">
                <a:solidFill>
                  <a:srgbClr val="0000FF"/>
                </a:solidFill>
              </a:rPr>
              <a:t>infinitely thin</a:t>
            </a:r>
            <a:r>
              <a:rPr lang="en-US" altLang="en-US"/>
              <a:t>, and </a:t>
            </a:r>
            <a:r>
              <a:rPr lang="en-US" altLang="en-US">
                <a:solidFill>
                  <a:srgbClr val="0000FF"/>
                </a:solidFill>
              </a:rPr>
              <a:t>dry</a:t>
            </a:r>
            <a:r>
              <a:rPr lang="en-US" altLang="en-US"/>
              <a:t> (cornea is neither, obviously)</a:t>
            </a:r>
          </a:p>
          <a:p>
            <a:pPr lvl="2" eaLnBrk="1" hangingPunct="1">
              <a:lnSpc>
                <a:spcPct val="90000"/>
              </a:lnSpc>
            </a:pPr>
            <a:r>
              <a:rPr lang="en-US" altLang="en-US"/>
              <a:t>K thickness</a:t>
            </a:r>
            <a:r>
              <a:rPr lang="en-US" altLang="en-US">
                <a:sym typeface="Wingdings" panose="05000000000000000000" pitchFamily="2" charset="2"/>
              </a:rPr>
              <a:t>r</a:t>
            </a:r>
            <a:r>
              <a:rPr lang="en-US" altLang="en-US"/>
              <a:t>esists applanation</a:t>
            </a:r>
            <a:r>
              <a:rPr lang="en-US" altLang="en-US">
                <a:sym typeface="Wingdings" panose="05000000000000000000" pitchFamily="2" charset="2"/>
              </a:rPr>
              <a:t></a:t>
            </a:r>
            <a:r>
              <a:rPr lang="en-US" altLang="en-US" i="1">
                <a:solidFill>
                  <a:srgbClr val="0000FF"/>
                </a:solidFill>
                <a:sym typeface="Wingdings" panose="05000000000000000000" pitchFamily="2" charset="2"/>
              </a:rPr>
              <a:t>increases</a:t>
            </a:r>
            <a:r>
              <a:rPr lang="en-US" altLang="en-US">
                <a:solidFill>
                  <a:srgbClr val="0000FF"/>
                </a:solidFill>
                <a:sym typeface="Wingdings" panose="05000000000000000000" pitchFamily="2" charset="2"/>
              </a:rPr>
              <a:t> </a:t>
            </a:r>
            <a:r>
              <a:rPr lang="en-US" altLang="en-US">
                <a:sym typeface="Wingdings" panose="05000000000000000000" pitchFamily="2" charset="2"/>
              </a:rPr>
              <a:t>IOP reading</a:t>
            </a:r>
          </a:p>
          <a:p>
            <a:pPr lvl="2" eaLnBrk="1" hangingPunct="1">
              <a:lnSpc>
                <a:spcPct val="90000"/>
              </a:lnSpc>
            </a:pPr>
            <a:r>
              <a:rPr lang="en-US" altLang="en-US">
                <a:sym typeface="Wingdings" panose="05000000000000000000" pitchFamily="2" charset="2"/>
              </a:rPr>
              <a:t>Tear filmcapillary attraction</a:t>
            </a:r>
            <a:r>
              <a:rPr lang="en-US" altLang="en-US" i="1">
                <a:sym typeface="Wingdings" panose="05000000000000000000" pitchFamily="2" charset="2"/>
              </a:rPr>
              <a:t>decreases</a:t>
            </a:r>
            <a:r>
              <a:rPr lang="en-US" altLang="en-US">
                <a:sym typeface="Wingdings" panose="05000000000000000000" pitchFamily="2" charset="2"/>
              </a:rPr>
              <a:t> IOP reading</a:t>
            </a:r>
            <a:endParaRPr lang="en-US" altLang="en-US">
              <a:solidFill>
                <a:schemeClr val="bg1"/>
              </a:solidFill>
            </a:endParaRPr>
          </a:p>
        </p:txBody>
      </p:sp>
      <p:sp>
        <p:nvSpPr>
          <p:cNvPr id="15373" name="Rectangle 13">
            <a:extLst>
              <a:ext uri="{FF2B5EF4-FFF2-40B4-BE49-F238E27FC236}">
                <a16:creationId xmlns:a16="http://schemas.microsoft.com/office/drawing/2014/main" id="{9A58C429-457F-44B4-A5B8-E487B6D97BA9}"/>
              </a:ext>
            </a:extLst>
          </p:cNvPr>
          <p:cNvSpPr>
            <a:spLocks noChangeArrowheads="1"/>
          </p:cNvSpPr>
          <p:nvPr/>
        </p:nvSpPr>
        <p:spPr bwMode="auto">
          <a:xfrm>
            <a:off x="5334000" y="3733800"/>
            <a:ext cx="1371600" cy="381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increase vs</a:t>
            </a:r>
          </a:p>
          <a:p>
            <a:pPr algn="ctr" eaLnBrk="1" hangingPunct="1">
              <a:spcBef>
                <a:spcPct val="0"/>
              </a:spcBef>
              <a:buClrTx/>
              <a:buSzTx/>
              <a:buFontTx/>
              <a:buNone/>
            </a:pPr>
            <a:r>
              <a:rPr lang="en-US" altLang="en-US" sz="1000"/>
              <a:t>decrease</a:t>
            </a:r>
          </a:p>
        </p:txBody>
      </p:sp>
      <p:sp>
        <p:nvSpPr>
          <p:cNvPr id="15374" name="Slide Number Placeholder 1">
            <a:extLst>
              <a:ext uri="{FF2B5EF4-FFF2-40B4-BE49-F238E27FC236}">
                <a16:creationId xmlns:a16="http://schemas.microsoft.com/office/drawing/2014/main" id="{9FE61644-4337-4370-A035-9A5ECC57F52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C730E28-8CF2-4567-811D-01FDCBA28A78}" type="slidenum">
              <a:rPr lang="en-US" altLang="en-US" sz="1000" smtClean="0"/>
              <a:pPr>
                <a:spcBef>
                  <a:spcPct val="0"/>
                </a:spcBef>
                <a:buClrTx/>
                <a:buSzTx/>
                <a:buFontTx/>
                <a:buNone/>
              </a:pPr>
              <a:t>77</a:t>
            </a:fld>
            <a:endParaRPr lang="en-US" altLang="en-US" sz="1000"/>
          </a:p>
        </p:txBody>
      </p:sp>
      <p:sp>
        <p:nvSpPr>
          <p:cNvPr id="15375" name="Rectangle 2">
            <a:extLst>
              <a:ext uri="{FF2B5EF4-FFF2-40B4-BE49-F238E27FC236}">
                <a16:creationId xmlns:a16="http://schemas.microsoft.com/office/drawing/2014/main" id="{86E71F5E-9DDC-4787-8BDE-171D77E1C93A}"/>
              </a:ext>
            </a:extLst>
          </p:cNvPr>
          <p:cNvSpPr>
            <a:spLocks noGrp="1" noChangeArrowheads="1"/>
          </p:cNvSpPr>
          <p:nvPr>
            <p:ph type="title"/>
          </p:nvPr>
        </p:nvSpPr>
        <p:spPr>
          <a:xfrm>
            <a:off x="457200" y="122238"/>
            <a:ext cx="7543800" cy="639762"/>
          </a:xfrm>
        </p:spPr>
        <p:txBody>
          <a:bodyPr/>
          <a:lstStyle/>
          <a:p>
            <a:pPr eaLnBrk="1" hangingPunct="1"/>
            <a:r>
              <a:rPr lang="en-US" altLang="en-US" sz="3500"/>
              <a:t>Q</a:t>
            </a:r>
          </a:p>
        </p:txBody>
      </p:sp>
      <p:sp>
        <p:nvSpPr>
          <p:cNvPr id="17" name="TextBox 16">
            <a:extLst>
              <a:ext uri="{FF2B5EF4-FFF2-40B4-BE49-F238E27FC236}">
                <a16:creationId xmlns:a16="http://schemas.microsoft.com/office/drawing/2014/main" id="{47E3DEDD-00F3-4986-9093-F7EE69CF4240}"/>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17328851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3">
            <a:extLst>
              <a:ext uri="{FF2B5EF4-FFF2-40B4-BE49-F238E27FC236}">
                <a16:creationId xmlns:a16="http://schemas.microsoft.com/office/drawing/2014/main" id="{B0C3A816-ACFF-42D6-93C6-F781AE885D9F}"/>
              </a:ext>
            </a:extLst>
          </p:cNvPr>
          <p:cNvSpPr>
            <a:spLocks noChangeArrowheads="1"/>
          </p:cNvSpPr>
          <p:nvPr/>
        </p:nvSpPr>
        <p:spPr bwMode="auto">
          <a:xfrm>
            <a:off x="5334000" y="3733800"/>
            <a:ext cx="1371600" cy="381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6387" name="Rectangle 13">
            <a:extLst>
              <a:ext uri="{FF2B5EF4-FFF2-40B4-BE49-F238E27FC236}">
                <a16:creationId xmlns:a16="http://schemas.microsoft.com/office/drawing/2014/main" id="{99A32AA7-38E9-417C-AB28-FF5AA534EDC8}"/>
              </a:ext>
            </a:extLst>
          </p:cNvPr>
          <p:cNvSpPr>
            <a:spLocks noChangeArrowheads="1"/>
          </p:cNvSpPr>
          <p:nvPr/>
        </p:nvSpPr>
        <p:spPr bwMode="auto">
          <a:xfrm>
            <a:off x="5715000" y="3352800"/>
            <a:ext cx="1371600" cy="381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6388" name="Rectangle 11">
            <a:extLst>
              <a:ext uri="{FF2B5EF4-FFF2-40B4-BE49-F238E27FC236}">
                <a16:creationId xmlns:a16="http://schemas.microsoft.com/office/drawing/2014/main" id="{34F5BF49-3275-40B8-A4C4-C8DDB28F781C}"/>
              </a:ext>
            </a:extLst>
          </p:cNvPr>
          <p:cNvSpPr>
            <a:spLocks noChangeArrowheads="1"/>
          </p:cNvSpPr>
          <p:nvPr/>
        </p:nvSpPr>
        <p:spPr bwMode="auto">
          <a:xfrm>
            <a:off x="3886200" y="2590800"/>
            <a:ext cx="1905000" cy="381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6389" name="Rectangle 12">
            <a:extLst>
              <a:ext uri="{FF2B5EF4-FFF2-40B4-BE49-F238E27FC236}">
                <a16:creationId xmlns:a16="http://schemas.microsoft.com/office/drawing/2014/main" id="{2B20991E-FA37-4A8E-8005-242140C26B58}"/>
              </a:ext>
            </a:extLst>
          </p:cNvPr>
          <p:cNvSpPr>
            <a:spLocks noChangeArrowheads="1"/>
          </p:cNvSpPr>
          <p:nvPr/>
        </p:nvSpPr>
        <p:spPr bwMode="auto">
          <a:xfrm>
            <a:off x="6553200" y="2590800"/>
            <a:ext cx="533400" cy="381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390" name="Rectangle 2">
            <a:extLst>
              <a:ext uri="{FF2B5EF4-FFF2-40B4-BE49-F238E27FC236}">
                <a16:creationId xmlns:a16="http://schemas.microsoft.com/office/drawing/2014/main" id="{C2628552-C552-4D57-9F74-206CF04D7778}"/>
              </a:ext>
            </a:extLst>
          </p:cNvPr>
          <p:cNvSpPr>
            <a:spLocks noChangeArrowheads="1"/>
          </p:cNvSpPr>
          <p:nvPr/>
        </p:nvSpPr>
        <p:spPr bwMode="auto">
          <a:xfrm>
            <a:off x="5791200" y="1828800"/>
            <a:ext cx="2438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6391" name="Rectangle 3">
            <a:extLst>
              <a:ext uri="{FF2B5EF4-FFF2-40B4-BE49-F238E27FC236}">
                <a16:creationId xmlns:a16="http://schemas.microsoft.com/office/drawing/2014/main" id="{722E9BE3-745E-41BE-9C3E-8B089665A0FB}"/>
              </a:ext>
            </a:extLst>
          </p:cNvPr>
          <p:cNvSpPr>
            <a:spLocks noChangeArrowheads="1"/>
          </p:cNvSpPr>
          <p:nvPr/>
        </p:nvSpPr>
        <p:spPr bwMode="auto">
          <a:xfrm>
            <a:off x="990600" y="2209800"/>
            <a:ext cx="25908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6392" name="Rectangle 4">
            <a:extLst>
              <a:ext uri="{FF2B5EF4-FFF2-40B4-BE49-F238E27FC236}">
                <a16:creationId xmlns:a16="http://schemas.microsoft.com/office/drawing/2014/main" id="{4FE90978-E2B8-4151-BF3C-11FB2EAE1780}"/>
              </a:ext>
            </a:extLst>
          </p:cNvPr>
          <p:cNvSpPr>
            <a:spLocks noChangeArrowheads="1"/>
          </p:cNvSpPr>
          <p:nvPr/>
        </p:nvSpPr>
        <p:spPr bwMode="auto">
          <a:xfrm>
            <a:off x="5715000" y="2209800"/>
            <a:ext cx="2514600" cy="3810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6393" name="Rectangle 5">
            <a:extLst>
              <a:ext uri="{FF2B5EF4-FFF2-40B4-BE49-F238E27FC236}">
                <a16:creationId xmlns:a16="http://schemas.microsoft.com/office/drawing/2014/main" id="{62EDB282-8E7A-465A-AC67-B9314EF5546A}"/>
              </a:ext>
            </a:extLst>
          </p:cNvPr>
          <p:cNvSpPr>
            <a:spLocks noChangeArrowheads="1"/>
          </p:cNvSpPr>
          <p:nvPr/>
        </p:nvSpPr>
        <p:spPr bwMode="auto">
          <a:xfrm>
            <a:off x="7772400" y="1143000"/>
            <a:ext cx="13716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394" name="Rectangle 6">
            <a:extLst>
              <a:ext uri="{FF2B5EF4-FFF2-40B4-BE49-F238E27FC236}">
                <a16:creationId xmlns:a16="http://schemas.microsoft.com/office/drawing/2014/main" id="{F0B4279B-9B4B-4D87-BC01-1B9676E367E7}"/>
              </a:ext>
            </a:extLst>
          </p:cNvPr>
          <p:cNvSpPr>
            <a:spLocks noChangeArrowheads="1"/>
          </p:cNvSpPr>
          <p:nvPr/>
        </p:nvSpPr>
        <p:spPr bwMode="auto">
          <a:xfrm>
            <a:off x="2971800" y="1295400"/>
            <a:ext cx="19812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6395" name="Rectangle 7">
            <a:extLst>
              <a:ext uri="{FF2B5EF4-FFF2-40B4-BE49-F238E27FC236}">
                <a16:creationId xmlns:a16="http://schemas.microsoft.com/office/drawing/2014/main" id="{3BD386D2-4A7B-4B74-8296-286DFB0989A8}"/>
              </a:ext>
            </a:extLst>
          </p:cNvPr>
          <p:cNvSpPr>
            <a:spLocks noChangeArrowheads="1"/>
          </p:cNvSpPr>
          <p:nvPr/>
        </p:nvSpPr>
        <p:spPr bwMode="auto">
          <a:xfrm>
            <a:off x="7315200" y="1295400"/>
            <a:ext cx="2286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396" name="Rectangle 8">
            <a:extLst>
              <a:ext uri="{FF2B5EF4-FFF2-40B4-BE49-F238E27FC236}">
                <a16:creationId xmlns:a16="http://schemas.microsoft.com/office/drawing/2014/main" id="{E94AD556-DEE5-479B-8C2D-7AE7B7EE787C}"/>
              </a:ext>
            </a:extLst>
          </p:cNvPr>
          <p:cNvSpPr>
            <a:spLocks noChangeArrowheads="1"/>
          </p:cNvSpPr>
          <p:nvPr/>
        </p:nvSpPr>
        <p:spPr bwMode="auto">
          <a:xfrm>
            <a:off x="7848600" y="1295400"/>
            <a:ext cx="3048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397" name="Rectangle 10">
            <a:extLst>
              <a:ext uri="{FF2B5EF4-FFF2-40B4-BE49-F238E27FC236}">
                <a16:creationId xmlns:a16="http://schemas.microsoft.com/office/drawing/2014/main" id="{A94183AD-5A8F-4FFD-BF41-E8C3D2F65ED9}"/>
              </a:ext>
            </a:extLst>
          </p:cNvPr>
          <p:cNvSpPr>
            <a:spLocks noGrp="1" noChangeArrowheads="1"/>
          </p:cNvSpPr>
          <p:nvPr>
            <p:ph type="body" idx="1"/>
          </p:nvPr>
        </p:nvSpPr>
        <p:spPr>
          <a:xfrm>
            <a:off x="228600" y="1295400"/>
            <a:ext cx="8686800" cy="5410200"/>
          </a:xfrm>
          <a:noFill/>
        </p:spPr>
        <p:txBody>
          <a:bodyPr/>
          <a:lstStyle/>
          <a:p>
            <a:pPr eaLnBrk="1" hangingPunct="1">
              <a:lnSpc>
                <a:spcPct val="90000"/>
              </a:lnSpc>
            </a:pPr>
            <a:r>
              <a:rPr lang="en-US" altLang="en-US"/>
              <a:t>Based on the </a:t>
            </a:r>
            <a:r>
              <a:rPr lang="en-US" altLang="en-US" i="1">
                <a:solidFill>
                  <a:srgbClr val="0000FF"/>
                </a:solidFill>
              </a:rPr>
              <a:t>Imbert-Fick</a:t>
            </a:r>
            <a:r>
              <a:rPr lang="en-US" altLang="en-US" i="1"/>
              <a:t> principle</a:t>
            </a:r>
            <a:r>
              <a:rPr lang="en-US" altLang="en-US"/>
              <a:t>: </a:t>
            </a:r>
            <a:r>
              <a:rPr lang="en-US" altLang="en-US" b="1"/>
              <a:t>P = F / A</a:t>
            </a:r>
          </a:p>
          <a:p>
            <a:pPr lvl="1" eaLnBrk="1" hangingPunct="1">
              <a:lnSpc>
                <a:spcPct val="90000"/>
              </a:lnSpc>
            </a:pPr>
            <a:r>
              <a:rPr lang="en-US" altLang="en-US"/>
              <a:t>Pressure inside a sphere equals </a:t>
            </a:r>
            <a:r>
              <a:rPr lang="en-US" altLang="en-US">
                <a:solidFill>
                  <a:srgbClr val="0000FF"/>
                </a:solidFill>
              </a:rPr>
              <a:t>force needed to flatten its surface</a:t>
            </a:r>
            <a:r>
              <a:rPr lang="en-US" altLang="en-US"/>
              <a:t> divided by the </a:t>
            </a:r>
            <a:r>
              <a:rPr lang="en-US" altLang="en-US">
                <a:solidFill>
                  <a:srgbClr val="0000FF"/>
                </a:solidFill>
              </a:rPr>
              <a:t>area of flattening</a:t>
            </a:r>
          </a:p>
          <a:p>
            <a:pPr lvl="1" eaLnBrk="1" hangingPunct="1">
              <a:lnSpc>
                <a:spcPct val="90000"/>
              </a:lnSpc>
            </a:pPr>
            <a:r>
              <a:rPr lang="en-US" altLang="en-US"/>
              <a:t>Assumes surface is </a:t>
            </a:r>
            <a:r>
              <a:rPr lang="en-US" altLang="en-US">
                <a:solidFill>
                  <a:srgbClr val="0000FF"/>
                </a:solidFill>
              </a:rPr>
              <a:t>infinitely thin</a:t>
            </a:r>
            <a:r>
              <a:rPr lang="en-US" altLang="en-US"/>
              <a:t>, and </a:t>
            </a:r>
            <a:r>
              <a:rPr lang="en-US" altLang="en-US">
                <a:solidFill>
                  <a:srgbClr val="0000FF"/>
                </a:solidFill>
              </a:rPr>
              <a:t>dry</a:t>
            </a:r>
            <a:r>
              <a:rPr lang="en-US" altLang="en-US"/>
              <a:t> (cornea is neither, obviously)</a:t>
            </a:r>
          </a:p>
          <a:p>
            <a:pPr lvl="2" eaLnBrk="1" hangingPunct="1">
              <a:lnSpc>
                <a:spcPct val="90000"/>
              </a:lnSpc>
            </a:pPr>
            <a:r>
              <a:rPr lang="en-US" altLang="en-US"/>
              <a:t>K thickness</a:t>
            </a:r>
            <a:r>
              <a:rPr lang="en-US" altLang="en-US">
                <a:sym typeface="Wingdings" panose="05000000000000000000" pitchFamily="2" charset="2"/>
              </a:rPr>
              <a:t>r</a:t>
            </a:r>
            <a:r>
              <a:rPr lang="en-US" altLang="en-US"/>
              <a:t>esists applanation</a:t>
            </a:r>
            <a:r>
              <a:rPr lang="en-US" altLang="en-US">
                <a:sym typeface="Wingdings" panose="05000000000000000000" pitchFamily="2" charset="2"/>
              </a:rPr>
              <a:t></a:t>
            </a:r>
            <a:r>
              <a:rPr lang="en-US" altLang="en-US" i="1">
                <a:solidFill>
                  <a:srgbClr val="0000FF"/>
                </a:solidFill>
                <a:sym typeface="Wingdings" panose="05000000000000000000" pitchFamily="2" charset="2"/>
              </a:rPr>
              <a:t>increases</a:t>
            </a:r>
            <a:r>
              <a:rPr lang="en-US" altLang="en-US">
                <a:solidFill>
                  <a:srgbClr val="0000FF"/>
                </a:solidFill>
                <a:sym typeface="Wingdings" panose="05000000000000000000" pitchFamily="2" charset="2"/>
              </a:rPr>
              <a:t> </a:t>
            </a:r>
            <a:r>
              <a:rPr lang="en-US" altLang="en-US">
                <a:sym typeface="Wingdings" panose="05000000000000000000" pitchFamily="2" charset="2"/>
              </a:rPr>
              <a:t>IOP reading</a:t>
            </a:r>
          </a:p>
          <a:p>
            <a:pPr lvl="2" eaLnBrk="1" hangingPunct="1">
              <a:lnSpc>
                <a:spcPct val="90000"/>
              </a:lnSpc>
            </a:pPr>
            <a:r>
              <a:rPr lang="en-US" altLang="en-US">
                <a:sym typeface="Wingdings" panose="05000000000000000000" pitchFamily="2" charset="2"/>
              </a:rPr>
              <a:t>Tear filmcapillary attraction</a:t>
            </a:r>
            <a:r>
              <a:rPr lang="en-US" altLang="en-US" i="1">
                <a:solidFill>
                  <a:srgbClr val="0000FF"/>
                </a:solidFill>
                <a:sym typeface="Wingdings" panose="05000000000000000000" pitchFamily="2" charset="2"/>
              </a:rPr>
              <a:t>decreases</a:t>
            </a:r>
            <a:r>
              <a:rPr lang="en-US" altLang="en-US">
                <a:solidFill>
                  <a:srgbClr val="0000FF"/>
                </a:solidFill>
                <a:sym typeface="Wingdings" panose="05000000000000000000" pitchFamily="2" charset="2"/>
              </a:rPr>
              <a:t> </a:t>
            </a:r>
            <a:r>
              <a:rPr lang="en-US" altLang="en-US">
                <a:sym typeface="Wingdings" panose="05000000000000000000" pitchFamily="2" charset="2"/>
              </a:rPr>
              <a:t>IOP reading</a:t>
            </a:r>
            <a:endParaRPr lang="en-US" altLang="en-US">
              <a:solidFill>
                <a:schemeClr val="bg1"/>
              </a:solidFill>
            </a:endParaRPr>
          </a:p>
        </p:txBody>
      </p:sp>
      <p:sp>
        <p:nvSpPr>
          <p:cNvPr id="16398" name="Slide Number Placeholder 1">
            <a:extLst>
              <a:ext uri="{FF2B5EF4-FFF2-40B4-BE49-F238E27FC236}">
                <a16:creationId xmlns:a16="http://schemas.microsoft.com/office/drawing/2014/main" id="{EE4C1520-7C10-45D4-8BC5-33D193003FB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279058C-DAB4-4877-A71D-92992EA2C5CF}" type="slidenum">
              <a:rPr lang="en-US" altLang="en-US" sz="1000" smtClean="0"/>
              <a:pPr>
                <a:spcBef>
                  <a:spcPct val="0"/>
                </a:spcBef>
                <a:buClrTx/>
                <a:buSzTx/>
                <a:buFontTx/>
                <a:buNone/>
              </a:pPr>
              <a:t>78</a:t>
            </a:fld>
            <a:endParaRPr lang="en-US" altLang="en-US" sz="1000"/>
          </a:p>
        </p:txBody>
      </p:sp>
      <p:sp>
        <p:nvSpPr>
          <p:cNvPr id="16399" name="Rectangle 2">
            <a:extLst>
              <a:ext uri="{FF2B5EF4-FFF2-40B4-BE49-F238E27FC236}">
                <a16:creationId xmlns:a16="http://schemas.microsoft.com/office/drawing/2014/main" id="{EA914818-C376-4798-AA32-219C3838BC41}"/>
              </a:ext>
            </a:extLst>
          </p:cNvPr>
          <p:cNvSpPr>
            <a:spLocks noGrp="1" noChangeArrowheads="1"/>
          </p:cNvSpPr>
          <p:nvPr>
            <p:ph type="title"/>
          </p:nvPr>
        </p:nvSpPr>
        <p:spPr>
          <a:xfrm>
            <a:off x="457200" y="122238"/>
            <a:ext cx="7543800" cy="639762"/>
          </a:xfrm>
        </p:spPr>
        <p:txBody>
          <a:bodyPr/>
          <a:lstStyle/>
          <a:p>
            <a:pPr eaLnBrk="1" hangingPunct="1"/>
            <a:r>
              <a:rPr lang="en-US" altLang="en-US" sz="3500"/>
              <a:t>A</a:t>
            </a:r>
          </a:p>
        </p:txBody>
      </p:sp>
      <p:sp>
        <p:nvSpPr>
          <p:cNvPr id="17" name="TextBox 16">
            <a:extLst>
              <a:ext uri="{FF2B5EF4-FFF2-40B4-BE49-F238E27FC236}">
                <a16:creationId xmlns:a16="http://schemas.microsoft.com/office/drawing/2014/main" id="{7642F49E-6428-4AF0-B322-7AB13E1DDE87}"/>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33776512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3">
            <a:extLst>
              <a:ext uri="{FF2B5EF4-FFF2-40B4-BE49-F238E27FC236}">
                <a16:creationId xmlns:a16="http://schemas.microsoft.com/office/drawing/2014/main" id="{D7DF98E5-80AF-4ED0-AB9E-5E0DB2607082}"/>
              </a:ext>
            </a:extLst>
          </p:cNvPr>
          <p:cNvSpPr>
            <a:spLocks noChangeArrowheads="1"/>
          </p:cNvSpPr>
          <p:nvPr/>
        </p:nvSpPr>
        <p:spPr bwMode="auto">
          <a:xfrm>
            <a:off x="5334000" y="3733800"/>
            <a:ext cx="1371600" cy="381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8435" name="Rectangle 13">
            <a:extLst>
              <a:ext uri="{FF2B5EF4-FFF2-40B4-BE49-F238E27FC236}">
                <a16:creationId xmlns:a16="http://schemas.microsoft.com/office/drawing/2014/main" id="{5AF35D38-F743-4165-80D1-E5FBFB8F7274}"/>
              </a:ext>
            </a:extLst>
          </p:cNvPr>
          <p:cNvSpPr>
            <a:spLocks noChangeArrowheads="1"/>
          </p:cNvSpPr>
          <p:nvPr/>
        </p:nvSpPr>
        <p:spPr bwMode="auto">
          <a:xfrm>
            <a:off x="5715000" y="3352800"/>
            <a:ext cx="1371600" cy="381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8436" name="Rectangle 11">
            <a:extLst>
              <a:ext uri="{FF2B5EF4-FFF2-40B4-BE49-F238E27FC236}">
                <a16:creationId xmlns:a16="http://schemas.microsoft.com/office/drawing/2014/main" id="{36A68618-D8E3-4080-B2E1-1F7386D7812E}"/>
              </a:ext>
            </a:extLst>
          </p:cNvPr>
          <p:cNvSpPr>
            <a:spLocks noChangeArrowheads="1"/>
          </p:cNvSpPr>
          <p:nvPr/>
        </p:nvSpPr>
        <p:spPr bwMode="auto">
          <a:xfrm>
            <a:off x="3886200" y="2590800"/>
            <a:ext cx="1905000" cy="381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8437" name="Rectangle 12">
            <a:extLst>
              <a:ext uri="{FF2B5EF4-FFF2-40B4-BE49-F238E27FC236}">
                <a16:creationId xmlns:a16="http://schemas.microsoft.com/office/drawing/2014/main" id="{F185F26C-F932-450A-93AB-30934F6554D3}"/>
              </a:ext>
            </a:extLst>
          </p:cNvPr>
          <p:cNvSpPr>
            <a:spLocks noChangeArrowheads="1"/>
          </p:cNvSpPr>
          <p:nvPr/>
        </p:nvSpPr>
        <p:spPr bwMode="auto">
          <a:xfrm>
            <a:off x="6553200" y="2590800"/>
            <a:ext cx="533400" cy="381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438" name="Rectangle 2">
            <a:extLst>
              <a:ext uri="{FF2B5EF4-FFF2-40B4-BE49-F238E27FC236}">
                <a16:creationId xmlns:a16="http://schemas.microsoft.com/office/drawing/2014/main" id="{E42978F1-0738-4903-912D-08B6388CA38C}"/>
              </a:ext>
            </a:extLst>
          </p:cNvPr>
          <p:cNvSpPr>
            <a:spLocks noChangeArrowheads="1"/>
          </p:cNvSpPr>
          <p:nvPr/>
        </p:nvSpPr>
        <p:spPr bwMode="auto">
          <a:xfrm>
            <a:off x="5791200" y="1828800"/>
            <a:ext cx="2438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8439" name="Rectangle 3">
            <a:extLst>
              <a:ext uri="{FF2B5EF4-FFF2-40B4-BE49-F238E27FC236}">
                <a16:creationId xmlns:a16="http://schemas.microsoft.com/office/drawing/2014/main" id="{D7908F3F-CBA5-457E-8D11-2BA85B430627}"/>
              </a:ext>
            </a:extLst>
          </p:cNvPr>
          <p:cNvSpPr>
            <a:spLocks noChangeArrowheads="1"/>
          </p:cNvSpPr>
          <p:nvPr/>
        </p:nvSpPr>
        <p:spPr bwMode="auto">
          <a:xfrm>
            <a:off x="990600" y="2209800"/>
            <a:ext cx="25908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8440" name="Rectangle 4">
            <a:extLst>
              <a:ext uri="{FF2B5EF4-FFF2-40B4-BE49-F238E27FC236}">
                <a16:creationId xmlns:a16="http://schemas.microsoft.com/office/drawing/2014/main" id="{5FE1EF95-E563-4FEF-A6A0-7F11D3459096}"/>
              </a:ext>
            </a:extLst>
          </p:cNvPr>
          <p:cNvSpPr>
            <a:spLocks noChangeArrowheads="1"/>
          </p:cNvSpPr>
          <p:nvPr/>
        </p:nvSpPr>
        <p:spPr bwMode="auto">
          <a:xfrm>
            <a:off x="5715000" y="2209800"/>
            <a:ext cx="2514600" cy="3810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8441" name="Rectangle 5">
            <a:extLst>
              <a:ext uri="{FF2B5EF4-FFF2-40B4-BE49-F238E27FC236}">
                <a16:creationId xmlns:a16="http://schemas.microsoft.com/office/drawing/2014/main" id="{47CB6271-8BD5-46FA-9F6C-7B1C664F2C0F}"/>
              </a:ext>
            </a:extLst>
          </p:cNvPr>
          <p:cNvSpPr>
            <a:spLocks noChangeArrowheads="1"/>
          </p:cNvSpPr>
          <p:nvPr/>
        </p:nvSpPr>
        <p:spPr bwMode="auto">
          <a:xfrm>
            <a:off x="7772400" y="1143000"/>
            <a:ext cx="13716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442" name="Rectangle 6">
            <a:extLst>
              <a:ext uri="{FF2B5EF4-FFF2-40B4-BE49-F238E27FC236}">
                <a16:creationId xmlns:a16="http://schemas.microsoft.com/office/drawing/2014/main" id="{533FAFB9-F852-47DB-9A4E-DB0F46DE84B1}"/>
              </a:ext>
            </a:extLst>
          </p:cNvPr>
          <p:cNvSpPr>
            <a:spLocks noChangeArrowheads="1"/>
          </p:cNvSpPr>
          <p:nvPr/>
        </p:nvSpPr>
        <p:spPr bwMode="auto">
          <a:xfrm>
            <a:off x="2971800" y="1295400"/>
            <a:ext cx="19812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8443" name="Rectangle 7">
            <a:extLst>
              <a:ext uri="{FF2B5EF4-FFF2-40B4-BE49-F238E27FC236}">
                <a16:creationId xmlns:a16="http://schemas.microsoft.com/office/drawing/2014/main" id="{33DFF0EB-0F95-4C42-ADC7-D86AD8A433A3}"/>
              </a:ext>
            </a:extLst>
          </p:cNvPr>
          <p:cNvSpPr>
            <a:spLocks noChangeArrowheads="1"/>
          </p:cNvSpPr>
          <p:nvPr/>
        </p:nvSpPr>
        <p:spPr bwMode="auto">
          <a:xfrm>
            <a:off x="7315200" y="1295400"/>
            <a:ext cx="2286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444" name="Rectangle 8">
            <a:extLst>
              <a:ext uri="{FF2B5EF4-FFF2-40B4-BE49-F238E27FC236}">
                <a16:creationId xmlns:a16="http://schemas.microsoft.com/office/drawing/2014/main" id="{DBC2914C-50DB-4EFD-813C-8E298768C5AA}"/>
              </a:ext>
            </a:extLst>
          </p:cNvPr>
          <p:cNvSpPr>
            <a:spLocks noChangeArrowheads="1"/>
          </p:cNvSpPr>
          <p:nvPr/>
        </p:nvSpPr>
        <p:spPr bwMode="auto">
          <a:xfrm>
            <a:off x="7848600" y="1295400"/>
            <a:ext cx="3048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302" name="Rectangle 10">
            <a:extLst>
              <a:ext uri="{FF2B5EF4-FFF2-40B4-BE49-F238E27FC236}">
                <a16:creationId xmlns:a16="http://schemas.microsoft.com/office/drawing/2014/main" id="{78821CA7-A59A-4DF2-A094-990CE3AFBB6E}"/>
              </a:ext>
            </a:extLst>
          </p:cNvPr>
          <p:cNvSpPr>
            <a:spLocks noGrp="1" noChangeArrowheads="1"/>
          </p:cNvSpPr>
          <p:nvPr>
            <p:ph type="body" idx="1"/>
          </p:nvPr>
        </p:nvSpPr>
        <p:spPr>
          <a:xfrm>
            <a:off x="228600" y="1295400"/>
            <a:ext cx="8686800" cy="5410200"/>
          </a:xfrm>
        </p:spPr>
        <p:txBody>
          <a:bodyPr/>
          <a:lstStyle/>
          <a:p>
            <a:pPr eaLnBrk="1" hangingPunct="1">
              <a:lnSpc>
                <a:spcPct val="90000"/>
              </a:lnSpc>
              <a:defRPr/>
            </a:pPr>
            <a:r>
              <a:rPr lang="en-US" altLang="en-US" dirty="0"/>
              <a:t>Based on the </a:t>
            </a:r>
            <a:r>
              <a:rPr lang="en-US" altLang="en-US" i="1" dirty="0" err="1">
                <a:solidFill>
                  <a:srgbClr val="0000FF"/>
                </a:solidFill>
              </a:rPr>
              <a:t>Imbert</a:t>
            </a:r>
            <a:r>
              <a:rPr lang="en-US" altLang="en-US" i="1" dirty="0">
                <a:solidFill>
                  <a:srgbClr val="0000FF"/>
                </a:solidFill>
              </a:rPr>
              <a:t>-Fick</a:t>
            </a:r>
            <a:r>
              <a:rPr lang="en-US" altLang="en-US" i="1" dirty="0"/>
              <a:t> principle</a:t>
            </a:r>
            <a:r>
              <a:rPr lang="en-US" altLang="en-US" dirty="0"/>
              <a:t>: </a:t>
            </a:r>
            <a:r>
              <a:rPr lang="en-US" altLang="en-US" b="1" dirty="0"/>
              <a:t>P = F / A</a:t>
            </a:r>
          </a:p>
          <a:p>
            <a:pPr lvl="1" eaLnBrk="1" hangingPunct="1">
              <a:lnSpc>
                <a:spcPct val="90000"/>
              </a:lnSpc>
              <a:defRPr/>
            </a:pPr>
            <a:r>
              <a:rPr lang="en-US" altLang="en-US" dirty="0">
                <a:solidFill>
                  <a:schemeClr val="bg1">
                    <a:lumMod val="75000"/>
                  </a:schemeClr>
                </a:solidFill>
              </a:rPr>
              <a:t>Pressure inside a sphere equals force needed to flatten its surface divided by the area of flattening</a:t>
            </a:r>
          </a:p>
          <a:p>
            <a:pPr lvl="1" eaLnBrk="1" hangingPunct="1">
              <a:lnSpc>
                <a:spcPct val="90000"/>
              </a:lnSpc>
              <a:defRPr/>
            </a:pPr>
            <a:r>
              <a:rPr lang="en-US" altLang="en-US" dirty="0">
                <a:solidFill>
                  <a:schemeClr val="bg1">
                    <a:lumMod val="75000"/>
                  </a:schemeClr>
                </a:solidFill>
              </a:rPr>
              <a:t>Assumes surface is infinitely thin, and dry (cornea is neither, obviously)</a:t>
            </a:r>
          </a:p>
          <a:p>
            <a:pPr lvl="2" eaLnBrk="1" hangingPunct="1">
              <a:lnSpc>
                <a:spcPct val="90000"/>
              </a:lnSpc>
              <a:defRPr/>
            </a:pPr>
            <a:r>
              <a:rPr lang="en-US" altLang="en-US" dirty="0">
                <a:solidFill>
                  <a:schemeClr val="bg1">
                    <a:lumMod val="75000"/>
                  </a:schemeClr>
                </a:solidFill>
              </a:rPr>
              <a:t>K </a:t>
            </a:r>
            <a:r>
              <a:rPr lang="en-US" altLang="en-US" dirty="0" err="1">
                <a:solidFill>
                  <a:schemeClr val="bg1">
                    <a:lumMod val="75000"/>
                  </a:schemeClr>
                </a:solidFill>
              </a:rPr>
              <a:t>thickness</a:t>
            </a:r>
            <a:r>
              <a:rPr lang="en-US" altLang="en-US" dirty="0" err="1">
                <a:solidFill>
                  <a:schemeClr val="bg1">
                    <a:lumMod val="75000"/>
                  </a:schemeClr>
                </a:solidFill>
                <a:sym typeface="Wingdings" panose="05000000000000000000" pitchFamily="2" charset="2"/>
              </a:rPr>
              <a:t>r</a:t>
            </a:r>
            <a:r>
              <a:rPr lang="en-US" altLang="en-US" dirty="0" err="1">
                <a:solidFill>
                  <a:schemeClr val="bg1">
                    <a:lumMod val="75000"/>
                  </a:schemeClr>
                </a:solidFill>
              </a:rPr>
              <a:t>esists</a:t>
            </a:r>
            <a:r>
              <a:rPr lang="en-US" altLang="en-US" dirty="0">
                <a:solidFill>
                  <a:schemeClr val="bg1">
                    <a:lumMod val="75000"/>
                  </a:schemeClr>
                </a:solidFill>
              </a:rPr>
              <a:t> </a:t>
            </a:r>
            <a:r>
              <a:rPr lang="en-US" altLang="en-US" dirty="0" err="1">
                <a:solidFill>
                  <a:schemeClr val="bg1">
                    <a:lumMod val="75000"/>
                  </a:schemeClr>
                </a:solidFill>
              </a:rPr>
              <a:t>applanation</a:t>
            </a:r>
            <a:r>
              <a:rPr lang="en-US" altLang="en-US" dirty="0" err="1">
                <a:solidFill>
                  <a:schemeClr val="bg1">
                    <a:lumMod val="75000"/>
                  </a:schemeClr>
                </a:solidFill>
                <a:sym typeface="Wingdings" panose="05000000000000000000" pitchFamily="2" charset="2"/>
              </a:rPr>
              <a:t></a:t>
            </a:r>
            <a:r>
              <a:rPr lang="en-US" altLang="en-US" i="1" dirty="0" err="1">
                <a:solidFill>
                  <a:schemeClr val="bg1">
                    <a:lumMod val="75000"/>
                  </a:schemeClr>
                </a:solidFill>
                <a:sym typeface="Wingdings" panose="05000000000000000000" pitchFamily="2" charset="2"/>
              </a:rPr>
              <a:t>increases</a:t>
            </a:r>
            <a:r>
              <a:rPr lang="en-US" altLang="en-US" dirty="0">
                <a:solidFill>
                  <a:schemeClr val="bg1">
                    <a:lumMod val="75000"/>
                  </a:schemeClr>
                </a:solidFill>
                <a:sym typeface="Wingdings" panose="05000000000000000000" pitchFamily="2" charset="2"/>
              </a:rPr>
              <a:t> IOP reading</a:t>
            </a:r>
          </a:p>
          <a:p>
            <a:pPr lvl="2" eaLnBrk="1" hangingPunct="1">
              <a:lnSpc>
                <a:spcPct val="90000"/>
              </a:lnSpc>
              <a:defRPr/>
            </a:pPr>
            <a:r>
              <a:rPr lang="en-US" altLang="en-US" dirty="0">
                <a:sym typeface="Wingdings" panose="05000000000000000000" pitchFamily="2" charset="2"/>
              </a:rPr>
              <a:t>Tear </a:t>
            </a:r>
            <a:r>
              <a:rPr lang="en-US" altLang="en-US" dirty="0" err="1">
                <a:sym typeface="Wingdings" panose="05000000000000000000" pitchFamily="2" charset="2"/>
              </a:rPr>
              <a:t>filmcapillary</a:t>
            </a:r>
            <a:r>
              <a:rPr lang="en-US" altLang="en-US" dirty="0">
                <a:sym typeface="Wingdings" panose="05000000000000000000" pitchFamily="2" charset="2"/>
              </a:rPr>
              <a:t> </a:t>
            </a:r>
            <a:r>
              <a:rPr lang="en-US" altLang="en-US" dirty="0" err="1">
                <a:sym typeface="Wingdings" panose="05000000000000000000" pitchFamily="2" charset="2"/>
              </a:rPr>
              <a:t>attraction</a:t>
            </a:r>
            <a:r>
              <a:rPr lang="en-US" altLang="en-US" i="1" dirty="0" err="1">
                <a:solidFill>
                  <a:srgbClr val="0000FF"/>
                </a:solidFill>
                <a:sym typeface="Wingdings" panose="05000000000000000000" pitchFamily="2" charset="2"/>
              </a:rPr>
              <a:t>decreases</a:t>
            </a:r>
            <a:r>
              <a:rPr lang="en-US" altLang="en-US" dirty="0">
                <a:solidFill>
                  <a:srgbClr val="0000FF"/>
                </a:solidFill>
                <a:sym typeface="Wingdings" panose="05000000000000000000" pitchFamily="2" charset="2"/>
              </a:rPr>
              <a:t> </a:t>
            </a:r>
            <a:r>
              <a:rPr lang="en-US" altLang="en-US" dirty="0">
                <a:sym typeface="Wingdings" panose="05000000000000000000" pitchFamily="2" charset="2"/>
              </a:rPr>
              <a:t>IOP reading</a:t>
            </a:r>
            <a:endParaRPr lang="en-US" altLang="en-US" dirty="0">
              <a:solidFill>
                <a:schemeClr val="bg1"/>
              </a:solidFill>
            </a:endParaRPr>
          </a:p>
        </p:txBody>
      </p:sp>
      <p:sp>
        <p:nvSpPr>
          <p:cNvPr id="18446" name="Slide Number Placeholder 1">
            <a:extLst>
              <a:ext uri="{FF2B5EF4-FFF2-40B4-BE49-F238E27FC236}">
                <a16:creationId xmlns:a16="http://schemas.microsoft.com/office/drawing/2014/main" id="{3DDC43FA-7B72-45E8-A487-113E4BD3536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2690D82-4950-4CE9-8C1A-98675976373C}" type="slidenum">
              <a:rPr lang="en-US" altLang="en-US" sz="1000" smtClean="0"/>
              <a:pPr>
                <a:spcBef>
                  <a:spcPct val="0"/>
                </a:spcBef>
                <a:buClrTx/>
                <a:buSzTx/>
                <a:buFontTx/>
                <a:buNone/>
              </a:pPr>
              <a:t>79</a:t>
            </a:fld>
            <a:endParaRPr lang="en-US" altLang="en-US" sz="1000"/>
          </a:p>
        </p:txBody>
      </p:sp>
      <p:sp>
        <p:nvSpPr>
          <p:cNvPr id="18447" name="TextBox 1">
            <a:extLst>
              <a:ext uri="{FF2B5EF4-FFF2-40B4-BE49-F238E27FC236}">
                <a16:creationId xmlns:a16="http://schemas.microsoft.com/office/drawing/2014/main" id="{50EB4859-F0A6-4C28-BE10-04DD09184606}"/>
              </a:ext>
            </a:extLst>
          </p:cNvPr>
          <p:cNvSpPr txBox="1">
            <a:spLocks noChangeArrowheads="1"/>
          </p:cNvSpPr>
          <p:nvPr/>
        </p:nvSpPr>
        <p:spPr bwMode="auto">
          <a:xfrm>
            <a:off x="177800" y="4379913"/>
            <a:ext cx="8763000" cy="11699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t>On the other hand: </a:t>
            </a:r>
            <a:r>
              <a:rPr lang="en-US" altLang="en-US" sz="1400" dirty="0">
                <a:solidFill>
                  <a:srgbClr val="0000FF"/>
                </a:solidFill>
              </a:rPr>
              <a:t>The first ocular structure encountered by the applanator tip is the tear film. When contact with the tear film is made, a fluid bridge forms between the cornea and the tip. Surface tension of the water in this fluid bridge produces </a:t>
            </a:r>
            <a:r>
              <a:rPr lang="en-US" altLang="en-US" sz="1400" i="1" dirty="0">
                <a:solidFill>
                  <a:srgbClr val="0000FF"/>
                </a:solidFill>
              </a:rPr>
              <a:t>capillary attraction</a:t>
            </a:r>
            <a:r>
              <a:rPr lang="en-US" altLang="en-US" sz="1400" dirty="0">
                <a:solidFill>
                  <a:srgbClr val="0000FF"/>
                </a:solidFill>
              </a:rPr>
              <a:t>, which exerts a slight ‘pull’ on the applanator tip, drawing it toward the cornea. </a:t>
            </a:r>
            <a:r>
              <a:rPr lang="en-US" altLang="en-US" sz="1400" dirty="0">
                <a:solidFill>
                  <a:srgbClr val="FFFF00"/>
                </a:solidFill>
              </a:rPr>
              <a:t>Because this force is drawing the applanator tip forward, it is causing the pressure reading to be falsely </a:t>
            </a:r>
            <a:r>
              <a:rPr lang="en-US" altLang="en-US" sz="1400" b="1" dirty="0">
                <a:solidFill>
                  <a:srgbClr val="FFFF00"/>
                </a:solidFill>
              </a:rPr>
              <a:t>low</a:t>
            </a:r>
            <a:r>
              <a:rPr lang="en-US" altLang="en-US" sz="1400" dirty="0">
                <a:solidFill>
                  <a:srgbClr val="FFFF00"/>
                </a:solidFill>
              </a:rPr>
              <a:t>.</a:t>
            </a:r>
          </a:p>
        </p:txBody>
      </p:sp>
      <p:sp>
        <p:nvSpPr>
          <p:cNvPr id="17" name="TextBox 16">
            <a:extLst>
              <a:ext uri="{FF2B5EF4-FFF2-40B4-BE49-F238E27FC236}">
                <a16:creationId xmlns:a16="http://schemas.microsoft.com/office/drawing/2014/main" id="{9926E7E6-B04B-4110-9C77-34F2F9C8F929}"/>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
        <p:nvSpPr>
          <p:cNvPr id="2" name="TextBox 1">
            <a:extLst>
              <a:ext uri="{FF2B5EF4-FFF2-40B4-BE49-F238E27FC236}">
                <a16:creationId xmlns:a16="http://schemas.microsoft.com/office/drawing/2014/main" id="{9EF522B7-7B11-2342-9745-C54FFC299567}"/>
              </a:ext>
            </a:extLst>
          </p:cNvPr>
          <p:cNvSpPr txBox="1"/>
          <p:nvPr/>
        </p:nvSpPr>
        <p:spPr>
          <a:xfrm>
            <a:off x="3303104" y="6379972"/>
            <a:ext cx="2544286" cy="276999"/>
          </a:xfrm>
          <a:prstGeom prst="rect">
            <a:avLst/>
          </a:prstGeom>
          <a:noFill/>
        </p:spPr>
        <p:txBody>
          <a:bodyPr wrap="none" rtlCol="0">
            <a:spAutoFit/>
          </a:bodyPr>
          <a:lstStyle/>
          <a:p>
            <a:pPr algn="ctr"/>
            <a:r>
              <a:rPr lang="en-US" sz="1200" i="1" dirty="0"/>
              <a:t>No question—proceed when ready</a:t>
            </a:r>
          </a:p>
        </p:txBody>
      </p:sp>
    </p:spTree>
    <p:extLst>
      <p:ext uri="{BB962C8B-B14F-4D97-AF65-F5344CB8AC3E}">
        <p14:creationId xmlns:p14="http://schemas.microsoft.com/office/powerpoint/2010/main" val="1325113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a:extLst>
              <a:ext uri="{FF2B5EF4-FFF2-40B4-BE49-F238E27FC236}">
                <a16:creationId xmlns:a16="http://schemas.microsoft.com/office/drawing/2014/main" id="{E076B0B7-B9FD-4E49-A792-FF3A9178E3A5}"/>
              </a:ext>
            </a:extLst>
          </p:cNvPr>
          <p:cNvSpPr txBox="1">
            <a:spLocks noChangeArrowheads="1"/>
          </p:cNvSpPr>
          <p:nvPr/>
        </p:nvSpPr>
        <p:spPr bwMode="auto">
          <a:xfrm>
            <a:off x="355600" y="1600200"/>
            <a:ext cx="8407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Define</a:t>
            </a:r>
            <a:r>
              <a:rPr lang="en-US" altLang="en-US" sz="1600" dirty="0">
                <a:solidFill>
                  <a:schemeClr val="bg1">
                    <a:lumMod val="75000"/>
                  </a:schemeClr>
                </a:solidFill>
              </a:rPr>
              <a:t> glaucoma.</a:t>
            </a:r>
          </a:p>
          <a:p>
            <a:pPr eaLnBrk="1" hangingPunct="1">
              <a:spcBef>
                <a:spcPct val="0"/>
              </a:spcBef>
              <a:buClrTx/>
              <a:buSzTx/>
              <a:buFontTx/>
              <a:buNone/>
            </a:pPr>
            <a:r>
              <a:rPr lang="en-US" altLang="en-US" sz="1600" dirty="0">
                <a:solidFill>
                  <a:schemeClr val="bg1">
                    <a:lumMod val="75000"/>
                  </a:schemeClr>
                </a:solidFill>
              </a:rPr>
              <a:t>A group of optic neuropathies that present with progressive ONH damage and characteristic VF loss</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Why isn’t elevated IOP mentioned above?</a:t>
            </a:r>
          </a:p>
          <a:p>
            <a:pPr eaLnBrk="1" hangingPunct="1">
              <a:spcBef>
                <a:spcPct val="0"/>
              </a:spcBef>
              <a:buClrTx/>
              <a:buSzTx/>
              <a:buFontTx/>
              <a:buNone/>
            </a:pPr>
            <a:r>
              <a:rPr lang="en-US" altLang="en-US" sz="1600" dirty="0">
                <a:solidFill>
                  <a:schemeClr val="bg1">
                    <a:lumMod val="75000"/>
                  </a:schemeClr>
                </a:solidFill>
              </a:rPr>
              <a:t>Elevated IOP is a strong risk factor for glaucoma, but it need not be present—IOP can be normal, or even low</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In addition to being the strongest risk factor for glaucoma, </a:t>
            </a:r>
            <a:r>
              <a:rPr lang="en-US" altLang="en-US" sz="1600" b="1" i="1" dirty="0">
                <a:solidFill>
                  <a:srgbClr val="0000FF"/>
                </a:solidFill>
              </a:rPr>
              <a:t>IOP</a:t>
            </a:r>
            <a:r>
              <a:rPr lang="en-US" altLang="en-US" sz="1600" i="1" dirty="0">
                <a:solidFill>
                  <a:schemeClr val="bg1">
                    <a:lumMod val="75000"/>
                  </a:schemeClr>
                </a:solidFill>
              </a:rPr>
              <a:t> has another quality that renders it unique—what is it?</a:t>
            </a:r>
          </a:p>
          <a:p>
            <a:pPr eaLnBrk="1" hangingPunct="1">
              <a:spcBef>
                <a:spcPct val="0"/>
              </a:spcBef>
              <a:buClrTx/>
              <a:buSzTx/>
              <a:buFontTx/>
              <a:buNone/>
            </a:pPr>
            <a:r>
              <a:rPr lang="en-US" altLang="en-US" sz="1600" u="sng" dirty="0">
                <a:solidFill>
                  <a:schemeClr val="bg1">
                    <a:lumMod val="75000"/>
                  </a:schemeClr>
                </a:solidFill>
              </a:rPr>
              <a:t>It is the only risk factor that is </a:t>
            </a:r>
            <a:r>
              <a:rPr lang="en-US" altLang="en-US" sz="1600" b="1" u="sng" dirty="0">
                <a:solidFill>
                  <a:schemeClr val="bg1">
                    <a:lumMod val="75000"/>
                  </a:schemeClr>
                </a:solidFill>
              </a:rPr>
              <a:t>modifiable</a:t>
            </a:r>
            <a:r>
              <a:rPr lang="en-US" altLang="en-US" sz="1600" u="sng" dirty="0">
                <a:solidFill>
                  <a:schemeClr val="bg1">
                    <a:lumMod val="75000"/>
                  </a:schemeClr>
                </a:solidFill>
              </a:rPr>
              <a:t> </a:t>
            </a:r>
            <a:r>
              <a:rPr lang="en-US" altLang="en-US" sz="1600" dirty="0">
                <a:solidFill>
                  <a:schemeClr val="bg1">
                    <a:lumMod val="75000"/>
                  </a:schemeClr>
                </a:solidFill>
              </a:rPr>
              <a:t>in a manner proven to influence the risk of glaucoma progression</a:t>
            </a:r>
          </a:p>
        </p:txBody>
      </p:sp>
      <p:sp>
        <p:nvSpPr>
          <p:cNvPr id="2" name="Oval 1">
            <a:extLst>
              <a:ext uri="{FF2B5EF4-FFF2-40B4-BE49-F238E27FC236}">
                <a16:creationId xmlns:a16="http://schemas.microsoft.com/office/drawing/2014/main" id="{AA9626F0-797D-40D7-962E-D44CFD9030FC}"/>
              </a:ext>
            </a:extLst>
          </p:cNvPr>
          <p:cNvSpPr/>
          <p:nvPr/>
        </p:nvSpPr>
        <p:spPr>
          <a:xfrm>
            <a:off x="5562600" y="3429000"/>
            <a:ext cx="6096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r: 5 Points 2">
            <a:extLst>
              <a:ext uri="{FF2B5EF4-FFF2-40B4-BE49-F238E27FC236}">
                <a16:creationId xmlns:a16="http://schemas.microsoft.com/office/drawing/2014/main" id="{08C6D2AB-454D-483F-A610-1D8D6412641C}"/>
              </a:ext>
            </a:extLst>
          </p:cNvPr>
          <p:cNvSpPr/>
          <p:nvPr/>
        </p:nvSpPr>
        <p:spPr>
          <a:xfrm>
            <a:off x="6172200" y="3444240"/>
            <a:ext cx="533400" cy="400110"/>
          </a:xfrm>
          <a:prstGeom prst="star5">
            <a:avLst/>
          </a:prstGeom>
          <a:solidFill>
            <a:srgbClr val="0000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8" name="Star: 5 Points 7">
            <a:extLst>
              <a:ext uri="{FF2B5EF4-FFF2-40B4-BE49-F238E27FC236}">
                <a16:creationId xmlns:a16="http://schemas.microsoft.com/office/drawing/2014/main" id="{136FC632-E20F-4B5E-9C11-976C7861CDAF}"/>
              </a:ext>
            </a:extLst>
          </p:cNvPr>
          <p:cNvSpPr/>
          <p:nvPr/>
        </p:nvSpPr>
        <p:spPr>
          <a:xfrm>
            <a:off x="5029200" y="3444240"/>
            <a:ext cx="533400" cy="400110"/>
          </a:xfrm>
          <a:prstGeom prst="star5">
            <a:avLst/>
          </a:prstGeom>
          <a:solidFill>
            <a:srgbClr val="0000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5" name="TextBox 4">
            <a:extLst>
              <a:ext uri="{FF2B5EF4-FFF2-40B4-BE49-F238E27FC236}">
                <a16:creationId xmlns:a16="http://schemas.microsoft.com/office/drawing/2014/main" id="{095DD6A7-D7BB-4567-BFCD-526D1C60A74C}"/>
              </a:ext>
            </a:extLst>
          </p:cNvPr>
          <p:cNvSpPr txBox="1"/>
          <p:nvPr/>
        </p:nvSpPr>
        <p:spPr>
          <a:xfrm>
            <a:off x="58969" y="4876800"/>
            <a:ext cx="9026061" cy="461665"/>
          </a:xfrm>
          <a:prstGeom prst="rect">
            <a:avLst/>
          </a:prstGeom>
          <a:noFill/>
        </p:spPr>
        <p:txBody>
          <a:bodyPr wrap="none" rtlCol="0">
            <a:spAutoFit/>
          </a:bodyPr>
          <a:lstStyle/>
          <a:p>
            <a:r>
              <a:rPr lang="en-US" sz="2400" i="1" dirty="0">
                <a:effectLst>
                  <a:outerShdw blurRad="38100" dist="38100" dir="2700000" algn="tl">
                    <a:srgbClr val="000000">
                      <a:alpha val="43137"/>
                    </a:srgbClr>
                  </a:outerShdw>
                </a:effectLst>
              </a:rPr>
              <a:t>Speaking of IOP…Let’s drill down on the factors that determine it</a:t>
            </a:r>
          </a:p>
        </p:txBody>
      </p:sp>
      <p:sp>
        <p:nvSpPr>
          <p:cNvPr id="9" name="TextBox 8">
            <a:extLst>
              <a:ext uri="{FF2B5EF4-FFF2-40B4-BE49-F238E27FC236}">
                <a16:creationId xmlns:a16="http://schemas.microsoft.com/office/drawing/2014/main" id="{C03C974A-7131-425A-9439-6A9740C1C7CC}"/>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
        <p:nvSpPr>
          <p:cNvPr id="4" name="TextBox 3">
            <a:extLst>
              <a:ext uri="{FF2B5EF4-FFF2-40B4-BE49-F238E27FC236}">
                <a16:creationId xmlns:a16="http://schemas.microsoft.com/office/drawing/2014/main" id="{DA1F5DC6-68DA-58DF-E35C-45BD7C8C841D}"/>
              </a:ext>
            </a:extLst>
          </p:cNvPr>
          <p:cNvSpPr txBox="1"/>
          <p:nvPr/>
        </p:nvSpPr>
        <p:spPr>
          <a:xfrm>
            <a:off x="3303104" y="6379972"/>
            <a:ext cx="2544286" cy="276999"/>
          </a:xfrm>
          <a:prstGeom prst="rect">
            <a:avLst/>
          </a:prstGeom>
          <a:noFill/>
        </p:spPr>
        <p:txBody>
          <a:bodyPr wrap="none" rtlCol="0">
            <a:spAutoFit/>
          </a:bodyPr>
          <a:lstStyle/>
          <a:p>
            <a:pPr algn="ctr"/>
            <a:r>
              <a:rPr lang="en-US" sz="1200" i="1" dirty="0"/>
              <a:t>No question—proceed when ready</a:t>
            </a:r>
          </a:p>
        </p:txBody>
      </p:sp>
    </p:spTree>
    <p:extLst>
      <p:ext uri="{BB962C8B-B14F-4D97-AF65-F5344CB8AC3E}">
        <p14:creationId xmlns:p14="http://schemas.microsoft.com/office/powerpoint/2010/main" val="27853018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3">
            <a:extLst>
              <a:ext uri="{FF2B5EF4-FFF2-40B4-BE49-F238E27FC236}">
                <a16:creationId xmlns:a16="http://schemas.microsoft.com/office/drawing/2014/main" id="{D7DF98E5-80AF-4ED0-AB9E-5E0DB2607082}"/>
              </a:ext>
            </a:extLst>
          </p:cNvPr>
          <p:cNvSpPr>
            <a:spLocks noChangeArrowheads="1"/>
          </p:cNvSpPr>
          <p:nvPr/>
        </p:nvSpPr>
        <p:spPr bwMode="auto">
          <a:xfrm>
            <a:off x="5334000" y="3733800"/>
            <a:ext cx="1371600" cy="381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8435" name="Rectangle 13">
            <a:extLst>
              <a:ext uri="{FF2B5EF4-FFF2-40B4-BE49-F238E27FC236}">
                <a16:creationId xmlns:a16="http://schemas.microsoft.com/office/drawing/2014/main" id="{5AF35D38-F743-4165-80D1-E5FBFB8F7274}"/>
              </a:ext>
            </a:extLst>
          </p:cNvPr>
          <p:cNvSpPr>
            <a:spLocks noChangeArrowheads="1"/>
          </p:cNvSpPr>
          <p:nvPr/>
        </p:nvSpPr>
        <p:spPr bwMode="auto">
          <a:xfrm>
            <a:off x="5715000" y="3352800"/>
            <a:ext cx="1371600" cy="381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8436" name="Rectangle 11">
            <a:extLst>
              <a:ext uri="{FF2B5EF4-FFF2-40B4-BE49-F238E27FC236}">
                <a16:creationId xmlns:a16="http://schemas.microsoft.com/office/drawing/2014/main" id="{36A68618-D8E3-4080-B2E1-1F7386D7812E}"/>
              </a:ext>
            </a:extLst>
          </p:cNvPr>
          <p:cNvSpPr>
            <a:spLocks noChangeArrowheads="1"/>
          </p:cNvSpPr>
          <p:nvPr/>
        </p:nvSpPr>
        <p:spPr bwMode="auto">
          <a:xfrm>
            <a:off x="3886200" y="2590800"/>
            <a:ext cx="1905000" cy="381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8437" name="Rectangle 12">
            <a:extLst>
              <a:ext uri="{FF2B5EF4-FFF2-40B4-BE49-F238E27FC236}">
                <a16:creationId xmlns:a16="http://schemas.microsoft.com/office/drawing/2014/main" id="{F185F26C-F932-450A-93AB-30934F6554D3}"/>
              </a:ext>
            </a:extLst>
          </p:cNvPr>
          <p:cNvSpPr>
            <a:spLocks noChangeArrowheads="1"/>
          </p:cNvSpPr>
          <p:nvPr/>
        </p:nvSpPr>
        <p:spPr bwMode="auto">
          <a:xfrm>
            <a:off x="6553200" y="2590800"/>
            <a:ext cx="533400" cy="381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438" name="Rectangle 2">
            <a:extLst>
              <a:ext uri="{FF2B5EF4-FFF2-40B4-BE49-F238E27FC236}">
                <a16:creationId xmlns:a16="http://schemas.microsoft.com/office/drawing/2014/main" id="{E42978F1-0738-4903-912D-08B6388CA38C}"/>
              </a:ext>
            </a:extLst>
          </p:cNvPr>
          <p:cNvSpPr>
            <a:spLocks noChangeArrowheads="1"/>
          </p:cNvSpPr>
          <p:nvPr/>
        </p:nvSpPr>
        <p:spPr bwMode="auto">
          <a:xfrm>
            <a:off x="5791200" y="1828800"/>
            <a:ext cx="2438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8439" name="Rectangle 3">
            <a:extLst>
              <a:ext uri="{FF2B5EF4-FFF2-40B4-BE49-F238E27FC236}">
                <a16:creationId xmlns:a16="http://schemas.microsoft.com/office/drawing/2014/main" id="{D7908F3F-CBA5-457E-8D11-2BA85B430627}"/>
              </a:ext>
            </a:extLst>
          </p:cNvPr>
          <p:cNvSpPr>
            <a:spLocks noChangeArrowheads="1"/>
          </p:cNvSpPr>
          <p:nvPr/>
        </p:nvSpPr>
        <p:spPr bwMode="auto">
          <a:xfrm>
            <a:off x="990600" y="2209800"/>
            <a:ext cx="25908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8440" name="Rectangle 4">
            <a:extLst>
              <a:ext uri="{FF2B5EF4-FFF2-40B4-BE49-F238E27FC236}">
                <a16:creationId xmlns:a16="http://schemas.microsoft.com/office/drawing/2014/main" id="{5FE1EF95-E563-4FEF-A6A0-7F11D3459096}"/>
              </a:ext>
            </a:extLst>
          </p:cNvPr>
          <p:cNvSpPr>
            <a:spLocks noChangeArrowheads="1"/>
          </p:cNvSpPr>
          <p:nvPr/>
        </p:nvSpPr>
        <p:spPr bwMode="auto">
          <a:xfrm>
            <a:off x="5715000" y="2209800"/>
            <a:ext cx="2514600" cy="3810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8441" name="Rectangle 5">
            <a:extLst>
              <a:ext uri="{FF2B5EF4-FFF2-40B4-BE49-F238E27FC236}">
                <a16:creationId xmlns:a16="http://schemas.microsoft.com/office/drawing/2014/main" id="{47CB6271-8BD5-46FA-9F6C-7B1C664F2C0F}"/>
              </a:ext>
            </a:extLst>
          </p:cNvPr>
          <p:cNvSpPr>
            <a:spLocks noChangeArrowheads="1"/>
          </p:cNvSpPr>
          <p:nvPr/>
        </p:nvSpPr>
        <p:spPr bwMode="auto">
          <a:xfrm>
            <a:off x="7772400" y="1143000"/>
            <a:ext cx="13716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442" name="Rectangle 6">
            <a:extLst>
              <a:ext uri="{FF2B5EF4-FFF2-40B4-BE49-F238E27FC236}">
                <a16:creationId xmlns:a16="http://schemas.microsoft.com/office/drawing/2014/main" id="{533FAFB9-F852-47DB-9A4E-DB0F46DE84B1}"/>
              </a:ext>
            </a:extLst>
          </p:cNvPr>
          <p:cNvSpPr>
            <a:spLocks noChangeArrowheads="1"/>
          </p:cNvSpPr>
          <p:nvPr/>
        </p:nvSpPr>
        <p:spPr bwMode="auto">
          <a:xfrm>
            <a:off x="2971800" y="1295400"/>
            <a:ext cx="19812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18443" name="Rectangle 7">
            <a:extLst>
              <a:ext uri="{FF2B5EF4-FFF2-40B4-BE49-F238E27FC236}">
                <a16:creationId xmlns:a16="http://schemas.microsoft.com/office/drawing/2014/main" id="{33DFF0EB-0F95-4C42-ADC7-D86AD8A433A3}"/>
              </a:ext>
            </a:extLst>
          </p:cNvPr>
          <p:cNvSpPr>
            <a:spLocks noChangeArrowheads="1"/>
          </p:cNvSpPr>
          <p:nvPr/>
        </p:nvSpPr>
        <p:spPr bwMode="auto">
          <a:xfrm>
            <a:off x="7315200" y="1295400"/>
            <a:ext cx="2286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444" name="Rectangle 8">
            <a:extLst>
              <a:ext uri="{FF2B5EF4-FFF2-40B4-BE49-F238E27FC236}">
                <a16:creationId xmlns:a16="http://schemas.microsoft.com/office/drawing/2014/main" id="{DBC2914C-50DB-4EFD-813C-8E298768C5AA}"/>
              </a:ext>
            </a:extLst>
          </p:cNvPr>
          <p:cNvSpPr>
            <a:spLocks noChangeArrowheads="1"/>
          </p:cNvSpPr>
          <p:nvPr/>
        </p:nvSpPr>
        <p:spPr bwMode="auto">
          <a:xfrm>
            <a:off x="7848600" y="1295400"/>
            <a:ext cx="3048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302" name="Rectangle 10">
            <a:extLst>
              <a:ext uri="{FF2B5EF4-FFF2-40B4-BE49-F238E27FC236}">
                <a16:creationId xmlns:a16="http://schemas.microsoft.com/office/drawing/2014/main" id="{78821CA7-A59A-4DF2-A094-990CE3AFBB6E}"/>
              </a:ext>
            </a:extLst>
          </p:cNvPr>
          <p:cNvSpPr>
            <a:spLocks noGrp="1" noChangeArrowheads="1"/>
          </p:cNvSpPr>
          <p:nvPr>
            <p:ph type="body" idx="1"/>
          </p:nvPr>
        </p:nvSpPr>
        <p:spPr>
          <a:xfrm>
            <a:off x="228600" y="1295400"/>
            <a:ext cx="8686800" cy="5410200"/>
          </a:xfrm>
        </p:spPr>
        <p:txBody>
          <a:bodyPr/>
          <a:lstStyle/>
          <a:p>
            <a:pPr eaLnBrk="1" hangingPunct="1">
              <a:lnSpc>
                <a:spcPct val="90000"/>
              </a:lnSpc>
              <a:defRPr/>
            </a:pPr>
            <a:r>
              <a:rPr lang="en-US" altLang="en-US" dirty="0"/>
              <a:t>Based on the </a:t>
            </a:r>
            <a:r>
              <a:rPr lang="en-US" altLang="en-US" i="1" dirty="0" err="1">
                <a:solidFill>
                  <a:srgbClr val="0000FF"/>
                </a:solidFill>
              </a:rPr>
              <a:t>Imbert</a:t>
            </a:r>
            <a:r>
              <a:rPr lang="en-US" altLang="en-US" i="1" dirty="0">
                <a:solidFill>
                  <a:srgbClr val="0000FF"/>
                </a:solidFill>
              </a:rPr>
              <a:t>-Fick</a:t>
            </a:r>
            <a:r>
              <a:rPr lang="en-US" altLang="en-US" i="1" dirty="0"/>
              <a:t> principle</a:t>
            </a:r>
            <a:r>
              <a:rPr lang="en-US" altLang="en-US" dirty="0"/>
              <a:t>: </a:t>
            </a:r>
            <a:r>
              <a:rPr lang="en-US" altLang="en-US" b="1" dirty="0"/>
              <a:t>P = F / A</a:t>
            </a:r>
          </a:p>
          <a:p>
            <a:pPr lvl="1" eaLnBrk="1" hangingPunct="1">
              <a:lnSpc>
                <a:spcPct val="90000"/>
              </a:lnSpc>
              <a:defRPr/>
            </a:pPr>
            <a:r>
              <a:rPr lang="en-US" altLang="en-US" dirty="0">
                <a:solidFill>
                  <a:schemeClr val="bg1">
                    <a:lumMod val="75000"/>
                  </a:schemeClr>
                </a:solidFill>
              </a:rPr>
              <a:t>Pressure inside a sphere equals force needed to flatten its surface divided by the area of flattening</a:t>
            </a:r>
          </a:p>
          <a:p>
            <a:pPr lvl="1" eaLnBrk="1" hangingPunct="1">
              <a:lnSpc>
                <a:spcPct val="90000"/>
              </a:lnSpc>
              <a:defRPr/>
            </a:pPr>
            <a:r>
              <a:rPr lang="en-US" altLang="en-US" dirty="0">
                <a:solidFill>
                  <a:schemeClr val="bg1">
                    <a:lumMod val="75000"/>
                  </a:schemeClr>
                </a:solidFill>
              </a:rPr>
              <a:t>Assumes surface is infinitely thin, and dry (cornea is neither, obviously)</a:t>
            </a:r>
          </a:p>
          <a:p>
            <a:pPr lvl="2" eaLnBrk="1" hangingPunct="1">
              <a:lnSpc>
                <a:spcPct val="90000"/>
              </a:lnSpc>
              <a:defRPr/>
            </a:pPr>
            <a:r>
              <a:rPr lang="en-US" altLang="en-US" dirty="0">
                <a:solidFill>
                  <a:schemeClr val="bg1">
                    <a:lumMod val="75000"/>
                  </a:schemeClr>
                </a:solidFill>
              </a:rPr>
              <a:t>K </a:t>
            </a:r>
            <a:r>
              <a:rPr lang="en-US" altLang="en-US" dirty="0" err="1">
                <a:solidFill>
                  <a:schemeClr val="bg1">
                    <a:lumMod val="75000"/>
                  </a:schemeClr>
                </a:solidFill>
              </a:rPr>
              <a:t>thickness</a:t>
            </a:r>
            <a:r>
              <a:rPr lang="en-US" altLang="en-US" dirty="0" err="1">
                <a:solidFill>
                  <a:schemeClr val="bg1">
                    <a:lumMod val="75000"/>
                  </a:schemeClr>
                </a:solidFill>
                <a:sym typeface="Wingdings" panose="05000000000000000000" pitchFamily="2" charset="2"/>
              </a:rPr>
              <a:t>r</a:t>
            </a:r>
            <a:r>
              <a:rPr lang="en-US" altLang="en-US" dirty="0" err="1">
                <a:solidFill>
                  <a:schemeClr val="bg1">
                    <a:lumMod val="75000"/>
                  </a:schemeClr>
                </a:solidFill>
              </a:rPr>
              <a:t>esists</a:t>
            </a:r>
            <a:r>
              <a:rPr lang="en-US" altLang="en-US" dirty="0">
                <a:solidFill>
                  <a:schemeClr val="bg1">
                    <a:lumMod val="75000"/>
                  </a:schemeClr>
                </a:solidFill>
              </a:rPr>
              <a:t> </a:t>
            </a:r>
            <a:r>
              <a:rPr lang="en-US" altLang="en-US" dirty="0" err="1">
                <a:solidFill>
                  <a:schemeClr val="bg1">
                    <a:lumMod val="75000"/>
                  </a:schemeClr>
                </a:solidFill>
              </a:rPr>
              <a:t>applanation</a:t>
            </a:r>
            <a:r>
              <a:rPr lang="en-US" altLang="en-US" dirty="0" err="1">
                <a:solidFill>
                  <a:schemeClr val="bg1">
                    <a:lumMod val="75000"/>
                  </a:schemeClr>
                </a:solidFill>
                <a:sym typeface="Wingdings" panose="05000000000000000000" pitchFamily="2" charset="2"/>
              </a:rPr>
              <a:t></a:t>
            </a:r>
            <a:r>
              <a:rPr lang="en-US" altLang="en-US" i="1" dirty="0" err="1">
                <a:solidFill>
                  <a:schemeClr val="bg1">
                    <a:lumMod val="75000"/>
                  </a:schemeClr>
                </a:solidFill>
                <a:sym typeface="Wingdings" panose="05000000000000000000" pitchFamily="2" charset="2"/>
              </a:rPr>
              <a:t>increases</a:t>
            </a:r>
            <a:r>
              <a:rPr lang="en-US" altLang="en-US" dirty="0">
                <a:solidFill>
                  <a:schemeClr val="bg1">
                    <a:lumMod val="75000"/>
                  </a:schemeClr>
                </a:solidFill>
                <a:sym typeface="Wingdings" panose="05000000000000000000" pitchFamily="2" charset="2"/>
              </a:rPr>
              <a:t> IOP reading</a:t>
            </a:r>
          </a:p>
          <a:p>
            <a:pPr lvl="2" eaLnBrk="1" hangingPunct="1">
              <a:lnSpc>
                <a:spcPct val="90000"/>
              </a:lnSpc>
              <a:defRPr/>
            </a:pPr>
            <a:r>
              <a:rPr lang="en-US" altLang="en-US" dirty="0">
                <a:sym typeface="Wingdings" panose="05000000000000000000" pitchFamily="2" charset="2"/>
              </a:rPr>
              <a:t>Tear </a:t>
            </a:r>
            <a:r>
              <a:rPr lang="en-US" altLang="en-US" dirty="0" err="1">
                <a:sym typeface="Wingdings" panose="05000000000000000000" pitchFamily="2" charset="2"/>
              </a:rPr>
              <a:t>filmcapillary</a:t>
            </a:r>
            <a:r>
              <a:rPr lang="en-US" altLang="en-US" dirty="0">
                <a:sym typeface="Wingdings" panose="05000000000000000000" pitchFamily="2" charset="2"/>
              </a:rPr>
              <a:t> </a:t>
            </a:r>
            <a:r>
              <a:rPr lang="en-US" altLang="en-US" dirty="0" err="1">
                <a:sym typeface="Wingdings" panose="05000000000000000000" pitchFamily="2" charset="2"/>
              </a:rPr>
              <a:t>attraction</a:t>
            </a:r>
            <a:r>
              <a:rPr lang="en-US" altLang="en-US" i="1" dirty="0" err="1">
                <a:solidFill>
                  <a:srgbClr val="0000FF"/>
                </a:solidFill>
                <a:sym typeface="Wingdings" panose="05000000000000000000" pitchFamily="2" charset="2"/>
              </a:rPr>
              <a:t>decreases</a:t>
            </a:r>
            <a:r>
              <a:rPr lang="en-US" altLang="en-US" dirty="0">
                <a:solidFill>
                  <a:srgbClr val="0000FF"/>
                </a:solidFill>
                <a:sym typeface="Wingdings" panose="05000000000000000000" pitchFamily="2" charset="2"/>
              </a:rPr>
              <a:t> </a:t>
            </a:r>
            <a:r>
              <a:rPr lang="en-US" altLang="en-US" dirty="0">
                <a:sym typeface="Wingdings" panose="05000000000000000000" pitchFamily="2" charset="2"/>
              </a:rPr>
              <a:t>IOP reading</a:t>
            </a:r>
            <a:endParaRPr lang="en-US" altLang="en-US" dirty="0">
              <a:solidFill>
                <a:schemeClr val="bg1"/>
              </a:solidFill>
            </a:endParaRPr>
          </a:p>
        </p:txBody>
      </p:sp>
      <p:sp>
        <p:nvSpPr>
          <p:cNvPr id="18446" name="Slide Number Placeholder 1">
            <a:extLst>
              <a:ext uri="{FF2B5EF4-FFF2-40B4-BE49-F238E27FC236}">
                <a16:creationId xmlns:a16="http://schemas.microsoft.com/office/drawing/2014/main" id="{3DDC43FA-7B72-45E8-A487-113E4BD3536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2690D82-4950-4CE9-8C1A-98675976373C}" type="slidenum">
              <a:rPr lang="en-US" altLang="en-US" sz="1000" smtClean="0"/>
              <a:pPr>
                <a:spcBef>
                  <a:spcPct val="0"/>
                </a:spcBef>
                <a:buClrTx/>
                <a:buSzTx/>
                <a:buFontTx/>
                <a:buNone/>
              </a:pPr>
              <a:t>80</a:t>
            </a:fld>
            <a:endParaRPr lang="en-US" altLang="en-US" sz="1000"/>
          </a:p>
        </p:txBody>
      </p:sp>
      <p:sp>
        <p:nvSpPr>
          <p:cNvPr id="18447" name="TextBox 1">
            <a:extLst>
              <a:ext uri="{FF2B5EF4-FFF2-40B4-BE49-F238E27FC236}">
                <a16:creationId xmlns:a16="http://schemas.microsoft.com/office/drawing/2014/main" id="{50EB4859-F0A6-4C28-BE10-04DD09184606}"/>
              </a:ext>
            </a:extLst>
          </p:cNvPr>
          <p:cNvSpPr txBox="1">
            <a:spLocks noChangeArrowheads="1"/>
          </p:cNvSpPr>
          <p:nvPr/>
        </p:nvSpPr>
        <p:spPr bwMode="auto">
          <a:xfrm>
            <a:off x="177800" y="4379913"/>
            <a:ext cx="8763000" cy="11699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t>On the other hand: </a:t>
            </a:r>
            <a:r>
              <a:rPr lang="en-US" altLang="en-US" sz="1400" dirty="0">
                <a:solidFill>
                  <a:srgbClr val="0000FF"/>
                </a:solidFill>
              </a:rPr>
              <a:t>The first ocular structure encountered by the applanator tip is the tear film. When contact with the tear film is made, a fluid bridge forms between the cornea and the tip. Surface tension of the water in this fluid bridge produces </a:t>
            </a:r>
            <a:r>
              <a:rPr lang="en-US" altLang="en-US" sz="1400" i="1" dirty="0">
                <a:solidFill>
                  <a:srgbClr val="0000FF"/>
                </a:solidFill>
              </a:rPr>
              <a:t>capillary attraction</a:t>
            </a:r>
            <a:r>
              <a:rPr lang="en-US" altLang="en-US" sz="1400" dirty="0">
                <a:solidFill>
                  <a:srgbClr val="0000FF"/>
                </a:solidFill>
              </a:rPr>
              <a:t>, which exerts a slight ‘pull’ on the applanator tip, drawing it toward the cornea. </a:t>
            </a:r>
            <a:r>
              <a:rPr lang="en-US" altLang="en-US" sz="1400" dirty="0"/>
              <a:t>Because this force is drawing the applanator tip forward, it is causing the pressure reading to be falsely </a:t>
            </a:r>
            <a:r>
              <a:rPr lang="en-US" altLang="en-US" sz="1400" b="1" dirty="0"/>
              <a:t>low</a:t>
            </a:r>
            <a:r>
              <a:rPr lang="en-US" altLang="en-US" sz="1400" dirty="0"/>
              <a:t>.</a:t>
            </a:r>
          </a:p>
        </p:txBody>
      </p:sp>
      <p:sp>
        <p:nvSpPr>
          <p:cNvPr id="17" name="TextBox 16">
            <a:extLst>
              <a:ext uri="{FF2B5EF4-FFF2-40B4-BE49-F238E27FC236}">
                <a16:creationId xmlns:a16="http://schemas.microsoft.com/office/drawing/2014/main" id="{9926E7E6-B04B-4110-9C77-34F2F9C8F929}"/>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
        <p:nvSpPr>
          <p:cNvPr id="2" name="TextBox 1">
            <a:extLst>
              <a:ext uri="{FF2B5EF4-FFF2-40B4-BE49-F238E27FC236}">
                <a16:creationId xmlns:a16="http://schemas.microsoft.com/office/drawing/2014/main" id="{615CD97D-9E17-7FCE-39FA-1DD8E72DFB6C}"/>
              </a:ext>
            </a:extLst>
          </p:cNvPr>
          <p:cNvSpPr txBox="1"/>
          <p:nvPr/>
        </p:nvSpPr>
        <p:spPr>
          <a:xfrm>
            <a:off x="3303104" y="6379972"/>
            <a:ext cx="2544286" cy="276999"/>
          </a:xfrm>
          <a:prstGeom prst="rect">
            <a:avLst/>
          </a:prstGeom>
          <a:noFill/>
        </p:spPr>
        <p:txBody>
          <a:bodyPr wrap="none" rtlCol="0">
            <a:spAutoFit/>
          </a:bodyPr>
          <a:lstStyle/>
          <a:p>
            <a:pPr algn="ctr"/>
            <a:r>
              <a:rPr lang="en-US" sz="1200" i="1" dirty="0"/>
              <a:t>No question—proceed when ready</a:t>
            </a:r>
          </a:p>
        </p:txBody>
      </p:sp>
    </p:spTree>
    <p:extLst>
      <p:ext uri="{BB962C8B-B14F-4D97-AF65-F5344CB8AC3E}">
        <p14:creationId xmlns:p14="http://schemas.microsoft.com/office/powerpoint/2010/main" val="25468342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3">
            <a:extLst>
              <a:ext uri="{FF2B5EF4-FFF2-40B4-BE49-F238E27FC236}">
                <a16:creationId xmlns:a16="http://schemas.microsoft.com/office/drawing/2014/main" id="{D4FB76DB-6ED2-456D-BDA0-D37132B09745}"/>
              </a:ext>
            </a:extLst>
          </p:cNvPr>
          <p:cNvSpPr>
            <a:spLocks noChangeArrowheads="1"/>
          </p:cNvSpPr>
          <p:nvPr/>
        </p:nvSpPr>
        <p:spPr bwMode="auto">
          <a:xfrm>
            <a:off x="5334000" y="3733800"/>
            <a:ext cx="1371600" cy="381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3" name="Rectangle 13">
            <a:extLst>
              <a:ext uri="{FF2B5EF4-FFF2-40B4-BE49-F238E27FC236}">
                <a16:creationId xmlns:a16="http://schemas.microsoft.com/office/drawing/2014/main" id="{293E1DE9-1F34-4B5C-9EB3-4D1CAA5706BD}"/>
              </a:ext>
            </a:extLst>
          </p:cNvPr>
          <p:cNvSpPr>
            <a:spLocks noChangeArrowheads="1"/>
          </p:cNvSpPr>
          <p:nvPr/>
        </p:nvSpPr>
        <p:spPr bwMode="auto">
          <a:xfrm>
            <a:off x="5715000" y="3352800"/>
            <a:ext cx="1371600" cy="381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4" name="Rectangle 11">
            <a:extLst>
              <a:ext uri="{FF2B5EF4-FFF2-40B4-BE49-F238E27FC236}">
                <a16:creationId xmlns:a16="http://schemas.microsoft.com/office/drawing/2014/main" id="{D0685392-3FEB-4731-B28C-7C23E1A0899B}"/>
              </a:ext>
            </a:extLst>
          </p:cNvPr>
          <p:cNvSpPr>
            <a:spLocks noChangeArrowheads="1"/>
          </p:cNvSpPr>
          <p:nvPr/>
        </p:nvSpPr>
        <p:spPr bwMode="auto">
          <a:xfrm>
            <a:off x="3886200" y="2590800"/>
            <a:ext cx="1905000" cy="381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5" name="Rectangle 12">
            <a:extLst>
              <a:ext uri="{FF2B5EF4-FFF2-40B4-BE49-F238E27FC236}">
                <a16:creationId xmlns:a16="http://schemas.microsoft.com/office/drawing/2014/main" id="{BAF19854-67C6-4B44-AC7E-465E4D07ABD1}"/>
              </a:ext>
            </a:extLst>
          </p:cNvPr>
          <p:cNvSpPr>
            <a:spLocks noChangeArrowheads="1"/>
          </p:cNvSpPr>
          <p:nvPr/>
        </p:nvSpPr>
        <p:spPr bwMode="auto">
          <a:xfrm>
            <a:off x="6553200" y="2590800"/>
            <a:ext cx="533400" cy="381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86" name="Rectangle 2">
            <a:extLst>
              <a:ext uri="{FF2B5EF4-FFF2-40B4-BE49-F238E27FC236}">
                <a16:creationId xmlns:a16="http://schemas.microsoft.com/office/drawing/2014/main" id="{45E0BBAB-EA1B-486B-BBE7-7993782ED006}"/>
              </a:ext>
            </a:extLst>
          </p:cNvPr>
          <p:cNvSpPr>
            <a:spLocks noChangeArrowheads="1"/>
          </p:cNvSpPr>
          <p:nvPr/>
        </p:nvSpPr>
        <p:spPr bwMode="auto">
          <a:xfrm>
            <a:off x="5791200" y="1828800"/>
            <a:ext cx="2438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7" name="Rectangle 3">
            <a:extLst>
              <a:ext uri="{FF2B5EF4-FFF2-40B4-BE49-F238E27FC236}">
                <a16:creationId xmlns:a16="http://schemas.microsoft.com/office/drawing/2014/main" id="{E1612713-F9E3-446E-A1F9-5D36065840AA}"/>
              </a:ext>
            </a:extLst>
          </p:cNvPr>
          <p:cNvSpPr>
            <a:spLocks noChangeArrowheads="1"/>
          </p:cNvSpPr>
          <p:nvPr/>
        </p:nvSpPr>
        <p:spPr bwMode="auto">
          <a:xfrm>
            <a:off x="990600" y="2209800"/>
            <a:ext cx="25908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8" name="Rectangle 4">
            <a:extLst>
              <a:ext uri="{FF2B5EF4-FFF2-40B4-BE49-F238E27FC236}">
                <a16:creationId xmlns:a16="http://schemas.microsoft.com/office/drawing/2014/main" id="{55800B8E-642B-4FBB-96FE-B0BFD0270ACC}"/>
              </a:ext>
            </a:extLst>
          </p:cNvPr>
          <p:cNvSpPr>
            <a:spLocks noChangeArrowheads="1"/>
          </p:cNvSpPr>
          <p:nvPr/>
        </p:nvSpPr>
        <p:spPr bwMode="auto">
          <a:xfrm>
            <a:off x="5715000" y="2209800"/>
            <a:ext cx="2514600" cy="3810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89" name="Rectangle 5">
            <a:extLst>
              <a:ext uri="{FF2B5EF4-FFF2-40B4-BE49-F238E27FC236}">
                <a16:creationId xmlns:a16="http://schemas.microsoft.com/office/drawing/2014/main" id="{F29E665B-1D3B-4373-87D3-CCFE4A13ABB2}"/>
              </a:ext>
            </a:extLst>
          </p:cNvPr>
          <p:cNvSpPr>
            <a:spLocks noChangeArrowheads="1"/>
          </p:cNvSpPr>
          <p:nvPr/>
        </p:nvSpPr>
        <p:spPr bwMode="auto">
          <a:xfrm>
            <a:off x="7772400" y="1143000"/>
            <a:ext cx="13716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90" name="Rectangle 6">
            <a:extLst>
              <a:ext uri="{FF2B5EF4-FFF2-40B4-BE49-F238E27FC236}">
                <a16:creationId xmlns:a16="http://schemas.microsoft.com/office/drawing/2014/main" id="{40A13C51-72B0-4133-ABE5-1B66FD8A031A}"/>
              </a:ext>
            </a:extLst>
          </p:cNvPr>
          <p:cNvSpPr>
            <a:spLocks noChangeArrowheads="1"/>
          </p:cNvSpPr>
          <p:nvPr/>
        </p:nvSpPr>
        <p:spPr bwMode="auto">
          <a:xfrm>
            <a:off x="2971800" y="1295400"/>
            <a:ext cx="19812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0491" name="Rectangle 7">
            <a:extLst>
              <a:ext uri="{FF2B5EF4-FFF2-40B4-BE49-F238E27FC236}">
                <a16:creationId xmlns:a16="http://schemas.microsoft.com/office/drawing/2014/main" id="{9A69EE40-B0A7-4162-B0C1-3B049D92155E}"/>
              </a:ext>
            </a:extLst>
          </p:cNvPr>
          <p:cNvSpPr>
            <a:spLocks noChangeArrowheads="1"/>
          </p:cNvSpPr>
          <p:nvPr/>
        </p:nvSpPr>
        <p:spPr bwMode="auto">
          <a:xfrm>
            <a:off x="7315200" y="1295400"/>
            <a:ext cx="2286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92" name="Rectangle 8">
            <a:extLst>
              <a:ext uri="{FF2B5EF4-FFF2-40B4-BE49-F238E27FC236}">
                <a16:creationId xmlns:a16="http://schemas.microsoft.com/office/drawing/2014/main" id="{7E602EC1-A953-4509-AC9F-372211218B17}"/>
              </a:ext>
            </a:extLst>
          </p:cNvPr>
          <p:cNvSpPr>
            <a:spLocks noChangeArrowheads="1"/>
          </p:cNvSpPr>
          <p:nvPr/>
        </p:nvSpPr>
        <p:spPr bwMode="auto">
          <a:xfrm>
            <a:off x="7848600" y="1295400"/>
            <a:ext cx="3048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302" name="Rectangle 10">
            <a:extLst>
              <a:ext uri="{FF2B5EF4-FFF2-40B4-BE49-F238E27FC236}">
                <a16:creationId xmlns:a16="http://schemas.microsoft.com/office/drawing/2014/main" id="{0E2A3A47-289D-46CC-9535-35337D688061}"/>
              </a:ext>
            </a:extLst>
          </p:cNvPr>
          <p:cNvSpPr>
            <a:spLocks noGrp="1" noChangeArrowheads="1"/>
          </p:cNvSpPr>
          <p:nvPr>
            <p:ph type="body" idx="1"/>
          </p:nvPr>
        </p:nvSpPr>
        <p:spPr>
          <a:xfrm>
            <a:off x="228600" y="1295400"/>
            <a:ext cx="8686800" cy="5410200"/>
          </a:xfrm>
        </p:spPr>
        <p:txBody>
          <a:bodyPr/>
          <a:lstStyle/>
          <a:p>
            <a:pPr eaLnBrk="1" hangingPunct="1">
              <a:lnSpc>
                <a:spcPct val="90000"/>
              </a:lnSpc>
              <a:defRPr/>
            </a:pPr>
            <a:r>
              <a:rPr lang="en-US" altLang="en-US" dirty="0"/>
              <a:t>Based on the </a:t>
            </a:r>
            <a:r>
              <a:rPr lang="en-US" altLang="en-US" i="1" dirty="0" err="1">
                <a:solidFill>
                  <a:srgbClr val="0000FF"/>
                </a:solidFill>
              </a:rPr>
              <a:t>Imbert</a:t>
            </a:r>
            <a:r>
              <a:rPr lang="en-US" altLang="en-US" i="1" dirty="0">
                <a:solidFill>
                  <a:srgbClr val="0000FF"/>
                </a:solidFill>
              </a:rPr>
              <a:t>-Fick</a:t>
            </a:r>
            <a:r>
              <a:rPr lang="en-US" altLang="en-US" i="1" dirty="0"/>
              <a:t> principle</a:t>
            </a:r>
            <a:r>
              <a:rPr lang="en-US" altLang="en-US" dirty="0"/>
              <a:t>: </a:t>
            </a:r>
            <a:r>
              <a:rPr lang="en-US" altLang="en-US" b="1" dirty="0"/>
              <a:t>P = F / A</a:t>
            </a:r>
          </a:p>
          <a:p>
            <a:pPr lvl="1" eaLnBrk="1" hangingPunct="1">
              <a:lnSpc>
                <a:spcPct val="90000"/>
              </a:lnSpc>
              <a:defRPr/>
            </a:pPr>
            <a:r>
              <a:rPr lang="en-US" altLang="en-US" dirty="0">
                <a:solidFill>
                  <a:schemeClr val="bg1">
                    <a:lumMod val="75000"/>
                  </a:schemeClr>
                </a:solidFill>
              </a:rPr>
              <a:t>Pressure inside a sphere equals force needed to flatten its surface divided by the area of flattening</a:t>
            </a:r>
          </a:p>
          <a:p>
            <a:pPr lvl="1" eaLnBrk="1" hangingPunct="1">
              <a:lnSpc>
                <a:spcPct val="90000"/>
              </a:lnSpc>
              <a:defRPr/>
            </a:pPr>
            <a:r>
              <a:rPr lang="en-US" altLang="en-US" dirty="0">
                <a:solidFill>
                  <a:schemeClr val="bg1">
                    <a:lumMod val="75000"/>
                  </a:schemeClr>
                </a:solidFill>
              </a:rPr>
              <a:t>Assumes surface is infinitely thin, and dry (cornea is neither, obviously)</a:t>
            </a:r>
          </a:p>
          <a:p>
            <a:pPr lvl="2" eaLnBrk="1" hangingPunct="1">
              <a:lnSpc>
                <a:spcPct val="90000"/>
              </a:lnSpc>
              <a:defRPr/>
            </a:pPr>
            <a:r>
              <a:rPr lang="en-US" altLang="en-US" dirty="0"/>
              <a:t>K </a:t>
            </a:r>
            <a:r>
              <a:rPr lang="en-US" altLang="en-US" dirty="0" err="1"/>
              <a:t>thickness</a:t>
            </a:r>
            <a:r>
              <a:rPr lang="en-US" altLang="en-US" dirty="0" err="1">
                <a:sym typeface="Wingdings" panose="05000000000000000000" pitchFamily="2" charset="2"/>
              </a:rPr>
              <a:t>r</a:t>
            </a:r>
            <a:r>
              <a:rPr lang="en-US" altLang="en-US" dirty="0" err="1"/>
              <a:t>esists</a:t>
            </a:r>
            <a:r>
              <a:rPr lang="en-US" altLang="en-US" dirty="0"/>
              <a:t> </a:t>
            </a:r>
            <a:r>
              <a:rPr lang="en-US" altLang="en-US" dirty="0" err="1"/>
              <a:t>applanation</a:t>
            </a:r>
            <a:r>
              <a:rPr lang="en-US" altLang="en-US" dirty="0" err="1">
                <a:sym typeface="Wingdings" panose="05000000000000000000" pitchFamily="2" charset="2"/>
              </a:rPr>
              <a:t></a:t>
            </a:r>
            <a:r>
              <a:rPr lang="en-US" altLang="en-US" i="1" dirty="0" err="1">
                <a:solidFill>
                  <a:srgbClr val="0000FF"/>
                </a:solidFill>
                <a:sym typeface="Wingdings" panose="05000000000000000000" pitchFamily="2" charset="2"/>
              </a:rPr>
              <a:t>increases</a:t>
            </a:r>
            <a:r>
              <a:rPr lang="en-US" altLang="en-US" dirty="0">
                <a:solidFill>
                  <a:srgbClr val="0000FF"/>
                </a:solidFill>
                <a:sym typeface="Wingdings" panose="05000000000000000000" pitchFamily="2" charset="2"/>
              </a:rPr>
              <a:t> </a:t>
            </a:r>
            <a:r>
              <a:rPr lang="en-US" altLang="en-US" dirty="0">
                <a:sym typeface="Wingdings" panose="05000000000000000000" pitchFamily="2" charset="2"/>
              </a:rPr>
              <a:t>IOP reading</a:t>
            </a:r>
          </a:p>
          <a:p>
            <a:pPr lvl="2" eaLnBrk="1" hangingPunct="1">
              <a:lnSpc>
                <a:spcPct val="90000"/>
              </a:lnSpc>
              <a:defRPr/>
            </a:pPr>
            <a:r>
              <a:rPr lang="en-US" altLang="en-US" dirty="0">
                <a:sym typeface="Wingdings" panose="05000000000000000000" pitchFamily="2" charset="2"/>
              </a:rPr>
              <a:t>Tear </a:t>
            </a:r>
            <a:r>
              <a:rPr lang="en-US" altLang="en-US" dirty="0" err="1">
                <a:sym typeface="Wingdings" panose="05000000000000000000" pitchFamily="2" charset="2"/>
              </a:rPr>
              <a:t>filmcapillary</a:t>
            </a:r>
            <a:r>
              <a:rPr lang="en-US" altLang="en-US" dirty="0">
                <a:sym typeface="Wingdings" panose="05000000000000000000" pitchFamily="2" charset="2"/>
              </a:rPr>
              <a:t> </a:t>
            </a:r>
            <a:r>
              <a:rPr lang="en-US" altLang="en-US" dirty="0" err="1">
                <a:sym typeface="Wingdings" panose="05000000000000000000" pitchFamily="2" charset="2"/>
              </a:rPr>
              <a:t>attraction</a:t>
            </a:r>
            <a:r>
              <a:rPr lang="en-US" altLang="en-US" i="1" dirty="0" err="1">
                <a:solidFill>
                  <a:srgbClr val="0000FF"/>
                </a:solidFill>
                <a:sym typeface="Wingdings" panose="05000000000000000000" pitchFamily="2" charset="2"/>
              </a:rPr>
              <a:t>decreases</a:t>
            </a:r>
            <a:r>
              <a:rPr lang="en-US" altLang="en-US" dirty="0">
                <a:solidFill>
                  <a:srgbClr val="0000FF"/>
                </a:solidFill>
                <a:sym typeface="Wingdings" panose="05000000000000000000" pitchFamily="2" charset="2"/>
              </a:rPr>
              <a:t> </a:t>
            </a:r>
            <a:r>
              <a:rPr lang="en-US" altLang="en-US" dirty="0">
                <a:sym typeface="Wingdings" panose="05000000000000000000" pitchFamily="2" charset="2"/>
              </a:rPr>
              <a:t>IOP reading</a:t>
            </a:r>
            <a:endParaRPr lang="en-US" altLang="en-US" dirty="0"/>
          </a:p>
        </p:txBody>
      </p:sp>
      <p:sp>
        <p:nvSpPr>
          <p:cNvPr id="20494" name="Slide Number Placeholder 1">
            <a:extLst>
              <a:ext uri="{FF2B5EF4-FFF2-40B4-BE49-F238E27FC236}">
                <a16:creationId xmlns:a16="http://schemas.microsoft.com/office/drawing/2014/main" id="{09603FEB-69C3-48D0-A153-DB895CE467F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E6F45D9-5594-4F0C-BC8E-179E71F3454F}" type="slidenum">
              <a:rPr lang="en-US" altLang="en-US" sz="1000" smtClean="0"/>
              <a:pPr>
                <a:spcBef>
                  <a:spcPct val="0"/>
                </a:spcBef>
                <a:buClrTx/>
                <a:buSzTx/>
                <a:buFontTx/>
                <a:buNone/>
              </a:pPr>
              <a:t>81</a:t>
            </a:fld>
            <a:endParaRPr lang="en-US" altLang="en-US" sz="1000"/>
          </a:p>
        </p:txBody>
      </p:sp>
      <p:sp>
        <p:nvSpPr>
          <p:cNvPr id="2" name="Oval 1">
            <a:extLst>
              <a:ext uri="{FF2B5EF4-FFF2-40B4-BE49-F238E27FC236}">
                <a16:creationId xmlns:a16="http://schemas.microsoft.com/office/drawing/2014/main" id="{D6DE9006-C652-4A8D-9455-AEBA9151E8D0}"/>
              </a:ext>
            </a:extLst>
          </p:cNvPr>
          <p:cNvSpPr/>
          <p:nvPr/>
        </p:nvSpPr>
        <p:spPr>
          <a:xfrm>
            <a:off x="762000" y="2895600"/>
            <a:ext cx="8305800" cy="1676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498" name="TextBox 2">
            <a:extLst>
              <a:ext uri="{FF2B5EF4-FFF2-40B4-BE49-F238E27FC236}">
                <a16:creationId xmlns:a16="http://schemas.microsoft.com/office/drawing/2014/main" id="{19711B19-8F64-4D90-B1BE-01A3572916E7}"/>
              </a:ext>
            </a:extLst>
          </p:cNvPr>
          <p:cNvSpPr txBox="1">
            <a:spLocks noChangeArrowheads="1"/>
          </p:cNvSpPr>
          <p:nvPr/>
        </p:nvSpPr>
        <p:spPr bwMode="auto">
          <a:xfrm>
            <a:off x="304800" y="5135563"/>
            <a:ext cx="8474075" cy="708025"/>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2000" i="1" dirty="0">
                <a:solidFill>
                  <a:srgbClr val="0000FF"/>
                </a:solidFill>
                <a:effectLst>
                  <a:outerShdw blurRad="38100" dist="38100" dir="2700000" algn="tl">
                    <a:srgbClr val="000000">
                      <a:alpha val="43137"/>
                    </a:srgbClr>
                  </a:outerShdw>
                </a:effectLst>
              </a:rPr>
              <a:t>To be useful, an applanator-type device has to account for these factors. </a:t>
            </a:r>
            <a:r>
              <a:rPr lang="en-US" altLang="en-US" sz="2000" dirty="0">
                <a:solidFill>
                  <a:srgbClr val="0000FF"/>
                </a:solidFill>
              </a:rPr>
              <a:t>Fortunately, the brilliant Dr. </a:t>
            </a:r>
            <a:r>
              <a:rPr lang="en-US" altLang="en-US" sz="2000" dirty="0" err="1">
                <a:solidFill>
                  <a:srgbClr val="0000FF"/>
                </a:solidFill>
              </a:rPr>
              <a:t>Goldmann</a:t>
            </a:r>
            <a:r>
              <a:rPr lang="en-US" altLang="en-US" sz="2000" dirty="0">
                <a:solidFill>
                  <a:srgbClr val="0000FF"/>
                </a:solidFill>
              </a:rPr>
              <a:t> was (mostly) up to the challenge…</a:t>
            </a:r>
          </a:p>
        </p:txBody>
      </p:sp>
      <p:sp>
        <p:nvSpPr>
          <p:cNvPr id="18" name="TextBox 17">
            <a:extLst>
              <a:ext uri="{FF2B5EF4-FFF2-40B4-BE49-F238E27FC236}">
                <a16:creationId xmlns:a16="http://schemas.microsoft.com/office/drawing/2014/main" id="{3FCC8A70-80B1-403C-9134-362422A8A3BB}"/>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
        <p:nvSpPr>
          <p:cNvPr id="3" name="TextBox 2">
            <a:extLst>
              <a:ext uri="{FF2B5EF4-FFF2-40B4-BE49-F238E27FC236}">
                <a16:creationId xmlns:a16="http://schemas.microsoft.com/office/drawing/2014/main" id="{1C058FE0-D56D-D361-3EEC-EAD5BCC09DDD}"/>
              </a:ext>
            </a:extLst>
          </p:cNvPr>
          <p:cNvSpPr txBox="1"/>
          <p:nvPr/>
        </p:nvSpPr>
        <p:spPr>
          <a:xfrm>
            <a:off x="3303104" y="6379972"/>
            <a:ext cx="2544286" cy="276999"/>
          </a:xfrm>
          <a:prstGeom prst="rect">
            <a:avLst/>
          </a:prstGeom>
          <a:noFill/>
        </p:spPr>
        <p:txBody>
          <a:bodyPr wrap="none" rtlCol="0">
            <a:spAutoFit/>
          </a:bodyPr>
          <a:lstStyle/>
          <a:p>
            <a:pPr algn="ctr"/>
            <a:r>
              <a:rPr lang="en-US" sz="1200" i="1" dirty="0"/>
              <a:t>No question—proceed when ready</a:t>
            </a:r>
          </a:p>
        </p:txBody>
      </p:sp>
    </p:spTree>
    <p:extLst>
      <p:ext uri="{BB962C8B-B14F-4D97-AF65-F5344CB8AC3E}">
        <p14:creationId xmlns:p14="http://schemas.microsoft.com/office/powerpoint/2010/main" val="16860086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3">
            <a:extLst>
              <a:ext uri="{FF2B5EF4-FFF2-40B4-BE49-F238E27FC236}">
                <a16:creationId xmlns:a16="http://schemas.microsoft.com/office/drawing/2014/main" id="{7F570109-8455-4A00-B200-AAF402EB3FE2}"/>
              </a:ext>
            </a:extLst>
          </p:cNvPr>
          <p:cNvSpPr>
            <a:spLocks noChangeArrowheads="1"/>
          </p:cNvSpPr>
          <p:nvPr/>
        </p:nvSpPr>
        <p:spPr bwMode="auto">
          <a:xfrm>
            <a:off x="5334000" y="3733800"/>
            <a:ext cx="1371600" cy="381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6627" name="Rectangle 13">
            <a:extLst>
              <a:ext uri="{FF2B5EF4-FFF2-40B4-BE49-F238E27FC236}">
                <a16:creationId xmlns:a16="http://schemas.microsoft.com/office/drawing/2014/main" id="{984A4041-5DDE-40C1-9C95-CB0A677A702B}"/>
              </a:ext>
            </a:extLst>
          </p:cNvPr>
          <p:cNvSpPr>
            <a:spLocks noChangeArrowheads="1"/>
          </p:cNvSpPr>
          <p:nvPr/>
        </p:nvSpPr>
        <p:spPr bwMode="auto">
          <a:xfrm>
            <a:off x="5715000" y="3352800"/>
            <a:ext cx="1371600" cy="381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6628" name="Rectangle 2">
            <a:extLst>
              <a:ext uri="{FF2B5EF4-FFF2-40B4-BE49-F238E27FC236}">
                <a16:creationId xmlns:a16="http://schemas.microsoft.com/office/drawing/2014/main" id="{ECBC5E84-8C04-4E49-9900-DC3FC529F34A}"/>
              </a:ext>
            </a:extLst>
          </p:cNvPr>
          <p:cNvSpPr>
            <a:spLocks noChangeArrowheads="1"/>
          </p:cNvSpPr>
          <p:nvPr/>
        </p:nvSpPr>
        <p:spPr bwMode="auto">
          <a:xfrm>
            <a:off x="3886200" y="2590800"/>
            <a:ext cx="1905000" cy="3810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6629" name="Rectangle 3">
            <a:extLst>
              <a:ext uri="{FF2B5EF4-FFF2-40B4-BE49-F238E27FC236}">
                <a16:creationId xmlns:a16="http://schemas.microsoft.com/office/drawing/2014/main" id="{D891FEDC-6FD4-4E54-95A4-303D429699C9}"/>
              </a:ext>
            </a:extLst>
          </p:cNvPr>
          <p:cNvSpPr>
            <a:spLocks noChangeArrowheads="1"/>
          </p:cNvSpPr>
          <p:nvPr/>
        </p:nvSpPr>
        <p:spPr bwMode="auto">
          <a:xfrm>
            <a:off x="6553200" y="2590800"/>
            <a:ext cx="533400" cy="3810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6630" name="Rectangle 6">
            <a:extLst>
              <a:ext uri="{FF2B5EF4-FFF2-40B4-BE49-F238E27FC236}">
                <a16:creationId xmlns:a16="http://schemas.microsoft.com/office/drawing/2014/main" id="{88BF53FF-649D-4C32-8EDD-5DCDB06A23EC}"/>
              </a:ext>
            </a:extLst>
          </p:cNvPr>
          <p:cNvSpPr>
            <a:spLocks noChangeArrowheads="1"/>
          </p:cNvSpPr>
          <p:nvPr/>
        </p:nvSpPr>
        <p:spPr bwMode="auto">
          <a:xfrm>
            <a:off x="5791200" y="1828800"/>
            <a:ext cx="2438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6631" name="Rectangle 7">
            <a:extLst>
              <a:ext uri="{FF2B5EF4-FFF2-40B4-BE49-F238E27FC236}">
                <a16:creationId xmlns:a16="http://schemas.microsoft.com/office/drawing/2014/main" id="{7BD465F9-8946-492F-B78F-B4AA3CC1CB34}"/>
              </a:ext>
            </a:extLst>
          </p:cNvPr>
          <p:cNvSpPr>
            <a:spLocks noChangeArrowheads="1"/>
          </p:cNvSpPr>
          <p:nvPr/>
        </p:nvSpPr>
        <p:spPr bwMode="auto">
          <a:xfrm>
            <a:off x="990600" y="2209800"/>
            <a:ext cx="25908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6632" name="Rectangle 8">
            <a:extLst>
              <a:ext uri="{FF2B5EF4-FFF2-40B4-BE49-F238E27FC236}">
                <a16:creationId xmlns:a16="http://schemas.microsoft.com/office/drawing/2014/main" id="{A673773B-D52D-43BE-A2DE-786F578BA418}"/>
              </a:ext>
            </a:extLst>
          </p:cNvPr>
          <p:cNvSpPr>
            <a:spLocks noChangeArrowheads="1"/>
          </p:cNvSpPr>
          <p:nvPr/>
        </p:nvSpPr>
        <p:spPr bwMode="auto">
          <a:xfrm>
            <a:off x="5715000" y="2209800"/>
            <a:ext cx="2514600" cy="3810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6633" name="Rectangle 9">
            <a:extLst>
              <a:ext uri="{FF2B5EF4-FFF2-40B4-BE49-F238E27FC236}">
                <a16:creationId xmlns:a16="http://schemas.microsoft.com/office/drawing/2014/main" id="{C5CF7574-1E65-4558-89EC-943E794C0D3C}"/>
              </a:ext>
            </a:extLst>
          </p:cNvPr>
          <p:cNvSpPr>
            <a:spLocks noChangeArrowheads="1"/>
          </p:cNvSpPr>
          <p:nvPr/>
        </p:nvSpPr>
        <p:spPr bwMode="auto">
          <a:xfrm>
            <a:off x="7772400" y="1143000"/>
            <a:ext cx="13716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6634" name="Rectangle 10">
            <a:extLst>
              <a:ext uri="{FF2B5EF4-FFF2-40B4-BE49-F238E27FC236}">
                <a16:creationId xmlns:a16="http://schemas.microsoft.com/office/drawing/2014/main" id="{3187A906-BFA5-4AE0-8E4C-FE6E0A0DBA5C}"/>
              </a:ext>
            </a:extLst>
          </p:cNvPr>
          <p:cNvSpPr>
            <a:spLocks noChangeArrowheads="1"/>
          </p:cNvSpPr>
          <p:nvPr/>
        </p:nvSpPr>
        <p:spPr bwMode="auto">
          <a:xfrm>
            <a:off x="2971800" y="1295400"/>
            <a:ext cx="19812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6635" name="Rectangle 11">
            <a:extLst>
              <a:ext uri="{FF2B5EF4-FFF2-40B4-BE49-F238E27FC236}">
                <a16:creationId xmlns:a16="http://schemas.microsoft.com/office/drawing/2014/main" id="{40D782E5-73AE-4F38-9B95-EB8C212CC9A8}"/>
              </a:ext>
            </a:extLst>
          </p:cNvPr>
          <p:cNvSpPr>
            <a:spLocks noChangeArrowheads="1"/>
          </p:cNvSpPr>
          <p:nvPr/>
        </p:nvSpPr>
        <p:spPr bwMode="auto">
          <a:xfrm>
            <a:off x="7315200" y="1295400"/>
            <a:ext cx="2286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6636" name="Rectangle 12">
            <a:extLst>
              <a:ext uri="{FF2B5EF4-FFF2-40B4-BE49-F238E27FC236}">
                <a16:creationId xmlns:a16="http://schemas.microsoft.com/office/drawing/2014/main" id="{D80EE638-719D-4773-BD27-DBE3AE4CCC1F}"/>
              </a:ext>
            </a:extLst>
          </p:cNvPr>
          <p:cNvSpPr>
            <a:spLocks noChangeArrowheads="1"/>
          </p:cNvSpPr>
          <p:nvPr/>
        </p:nvSpPr>
        <p:spPr bwMode="auto">
          <a:xfrm>
            <a:off x="7848600" y="1295400"/>
            <a:ext cx="3048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6640" name="Rectangle 14">
            <a:extLst>
              <a:ext uri="{FF2B5EF4-FFF2-40B4-BE49-F238E27FC236}">
                <a16:creationId xmlns:a16="http://schemas.microsoft.com/office/drawing/2014/main" id="{43D7AB2C-F776-48A7-BA38-78B4126E87E1}"/>
              </a:ext>
            </a:extLst>
          </p:cNvPr>
          <p:cNvSpPr>
            <a:spLocks noGrp="1" noChangeArrowheads="1"/>
          </p:cNvSpPr>
          <p:nvPr>
            <p:ph type="body" idx="1"/>
          </p:nvPr>
        </p:nvSpPr>
        <p:spPr>
          <a:xfrm>
            <a:off x="228600" y="1295400"/>
            <a:ext cx="8686800" cy="4724400"/>
          </a:xfrm>
        </p:spPr>
        <p:txBody>
          <a:bodyPr/>
          <a:lstStyle/>
          <a:p>
            <a:pPr eaLnBrk="1" hangingPunct="1">
              <a:lnSpc>
                <a:spcPct val="90000"/>
              </a:lnSpc>
              <a:defRPr/>
            </a:pPr>
            <a:r>
              <a:rPr lang="en-US" altLang="en-US" dirty="0"/>
              <a:t>Based on the </a:t>
            </a:r>
            <a:r>
              <a:rPr lang="en-US" altLang="en-US" i="1" dirty="0">
                <a:solidFill>
                  <a:srgbClr val="0000FF"/>
                </a:solidFill>
              </a:rPr>
              <a:t>Imbert-Fick</a:t>
            </a:r>
            <a:r>
              <a:rPr lang="en-US" altLang="en-US" i="1" dirty="0"/>
              <a:t> principle</a:t>
            </a:r>
            <a:r>
              <a:rPr lang="en-US" altLang="en-US" dirty="0"/>
              <a:t>: </a:t>
            </a:r>
            <a:r>
              <a:rPr lang="en-US" altLang="en-US" b="1" dirty="0"/>
              <a:t>P = F / A</a:t>
            </a:r>
          </a:p>
          <a:p>
            <a:pPr lvl="1" eaLnBrk="1" hangingPunct="1">
              <a:lnSpc>
                <a:spcPct val="90000"/>
              </a:lnSpc>
              <a:defRPr/>
            </a:pPr>
            <a:r>
              <a:rPr lang="en-US" altLang="en-US" dirty="0">
                <a:solidFill>
                  <a:schemeClr val="bg1">
                    <a:lumMod val="75000"/>
                  </a:schemeClr>
                </a:solidFill>
              </a:rPr>
              <a:t>Pressure inside a sphere equals force needed to flatten its surface divided by the area of flattening</a:t>
            </a:r>
          </a:p>
          <a:p>
            <a:pPr lvl="1" eaLnBrk="1" hangingPunct="1">
              <a:lnSpc>
                <a:spcPct val="90000"/>
              </a:lnSpc>
              <a:defRPr/>
            </a:pPr>
            <a:r>
              <a:rPr lang="en-US" altLang="en-US" dirty="0">
                <a:solidFill>
                  <a:schemeClr val="bg1">
                    <a:lumMod val="75000"/>
                  </a:schemeClr>
                </a:solidFill>
              </a:rPr>
              <a:t>Assumes surface is infinitely thin, and dry (cornea is neither, obviously)</a:t>
            </a:r>
          </a:p>
          <a:p>
            <a:pPr lvl="2" eaLnBrk="1" hangingPunct="1">
              <a:lnSpc>
                <a:spcPct val="90000"/>
              </a:lnSpc>
              <a:defRPr/>
            </a:pPr>
            <a:r>
              <a:rPr lang="en-US" altLang="en-US" dirty="0">
                <a:solidFill>
                  <a:schemeClr val="bg1">
                    <a:lumMod val="75000"/>
                  </a:schemeClr>
                </a:solidFill>
              </a:rPr>
              <a:t>K </a:t>
            </a:r>
            <a:r>
              <a:rPr lang="en-US" altLang="en-US" dirty="0" err="1">
                <a:solidFill>
                  <a:schemeClr val="bg1">
                    <a:lumMod val="75000"/>
                  </a:schemeClr>
                </a:solidFill>
              </a:rPr>
              <a:t>thickness</a:t>
            </a:r>
            <a:r>
              <a:rPr lang="en-US" altLang="en-US" dirty="0" err="1">
                <a:solidFill>
                  <a:schemeClr val="bg1">
                    <a:lumMod val="75000"/>
                  </a:schemeClr>
                </a:solidFill>
                <a:sym typeface="Wingdings" panose="05000000000000000000" pitchFamily="2" charset="2"/>
              </a:rPr>
              <a:t>r</a:t>
            </a:r>
            <a:r>
              <a:rPr lang="en-US" altLang="en-US" dirty="0" err="1">
                <a:solidFill>
                  <a:schemeClr val="bg1">
                    <a:lumMod val="75000"/>
                  </a:schemeClr>
                </a:solidFill>
              </a:rPr>
              <a:t>esists</a:t>
            </a:r>
            <a:r>
              <a:rPr lang="en-US" altLang="en-US" dirty="0">
                <a:solidFill>
                  <a:schemeClr val="bg1">
                    <a:lumMod val="75000"/>
                  </a:schemeClr>
                </a:solidFill>
              </a:rPr>
              <a:t> </a:t>
            </a:r>
            <a:r>
              <a:rPr lang="en-US" altLang="en-US" dirty="0" err="1">
                <a:solidFill>
                  <a:schemeClr val="bg1">
                    <a:lumMod val="75000"/>
                  </a:schemeClr>
                </a:solidFill>
              </a:rPr>
              <a:t>applanation</a:t>
            </a:r>
            <a:r>
              <a:rPr lang="en-US" altLang="en-US" dirty="0" err="1">
                <a:solidFill>
                  <a:schemeClr val="bg1">
                    <a:lumMod val="75000"/>
                  </a:schemeClr>
                </a:solidFill>
                <a:sym typeface="Wingdings" panose="05000000000000000000" pitchFamily="2" charset="2"/>
              </a:rPr>
              <a:t></a:t>
            </a:r>
            <a:r>
              <a:rPr lang="en-US" altLang="en-US" i="1" dirty="0" err="1">
                <a:solidFill>
                  <a:schemeClr val="bg1">
                    <a:lumMod val="75000"/>
                  </a:schemeClr>
                </a:solidFill>
                <a:sym typeface="Wingdings" panose="05000000000000000000" pitchFamily="2" charset="2"/>
              </a:rPr>
              <a:t>increases</a:t>
            </a:r>
            <a:r>
              <a:rPr lang="en-US" altLang="en-US" dirty="0">
                <a:solidFill>
                  <a:schemeClr val="bg1">
                    <a:lumMod val="75000"/>
                  </a:schemeClr>
                </a:solidFill>
                <a:sym typeface="Wingdings" panose="05000000000000000000" pitchFamily="2" charset="2"/>
              </a:rPr>
              <a:t> IOP reading</a:t>
            </a:r>
          </a:p>
          <a:p>
            <a:pPr lvl="2" eaLnBrk="1" hangingPunct="1">
              <a:lnSpc>
                <a:spcPct val="90000"/>
              </a:lnSpc>
              <a:defRPr/>
            </a:pPr>
            <a:r>
              <a:rPr lang="en-US" altLang="en-US" dirty="0">
                <a:solidFill>
                  <a:schemeClr val="bg1">
                    <a:lumMod val="75000"/>
                  </a:schemeClr>
                </a:solidFill>
                <a:sym typeface="Wingdings" panose="05000000000000000000" pitchFamily="2" charset="2"/>
              </a:rPr>
              <a:t>Tear </a:t>
            </a:r>
            <a:r>
              <a:rPr lang="en-US" altLang="en-US" dirty="0" err="1">
                <a:solidFill>
                  <a:schemeClr val="bg1">
                    <a:lumMod val="75000"/>
                  </a:schemeClr>
                </a:solidFill>
                <a:sym typeface="Wingdings" panose="05000000000000000000" pitchFamily="2" charset="2"/>
              </a:rPr>
              <a:t>filmcapillary</a:t>
            </a:r>
            <a:r>
              <a:rPr lang="en-US" altLang="en-US" dirty="0">
                <a:solidFill>
                  <a:schemeClr val="bg1">
                    <a:lumMod val="75000"/>
                  </a:schemeClr>
                </a:solidFill>
                <a:sym typeface="Wingdings" panose="05000000000000000000" pitchFamily="2" charset="2"/>
              </a:rPr>
              <a:t> </a:t>
            </a:r>
            <a:r>
              <a:rPr lang="en-US" altLang="en-US" dirty="0" err="1">
                <a:solidFill>
                  <a:schemeClr val="bg1">
                    <a:lumMod val="75000"/>
                  </a:schemeClr>
                </a:solidFill>
                <a:sym typeface="Wingdings" panose="05000000000000000000" pitchFamily="2" charset="2"/>
              </a:rPr>
              <a:t>attraction</a:t>
            </a:r>
            <a:r>
              <a:rPr lang="en-US" altLang="en-US" i="1" dirty="0" err="1">
                <a:solidFill>
                  <a:schemeClr val="bg1">
                    <a:lumMod val="75000"/>
                  </a:schemeClr>
                </a:solidFill>
                <a:sym typeface="Wingdings" panose="05000000000000000000" pitchFamily="2" charset="2"/>
              </a:rPr>
              <a:t>decreases</a:t>
            </a:r>
            <a:r>
              <a:rPr lang="en-US" altLang="en-US" dirty="0">
                <a:solidFill>
                  <a:schemeClr val="bg1">
                    <a:lumMod val="75000"/>
                  </a:schemeClr>
                </a:solidFill>
                <a:sym typeface="Wingdings" panose="05000000000000000000" pitchFamily="2" charset="2"/>
              </a:rPr>
              <a:t> IOP reading</a:t>
            </a:r>
            <a:endParaRPr lang="en-US" altLang="en-US" dirty="0">
              <a:solidFill>
                <a:schemeClr val="bg1">
                  <a:lumMod val="75000"/>
                </a:schemeClr>
              </a:solidFill>
            </a:endParaRPr>
          </a:p>
          <a:p>
            <a:pPr lvl="1" eaLnBrk="1" hangingPunct="1">
              <a:lnSpc>
                <a:spcPct val="90000"/>
              </a:lnSpc>
              <a:defRPr/>
            </a:pPr>
            <a:r>
              <a:rPr lang="en-US" altLang="en-US" dirty="0"/>
              <a:t>Dr </a:t>
            </a:r>
            <a:r>
              <a:rPr lang="en-US" altLang="en-US" dirty="0" err="1"/>
              <a:t>Goldmann</a:t>
            </a:r>
            <a:r>
              <a:rPr lang="en-US" altLang="en-US" dirty="0"/>
              <a:t> realized if the diameter of the circle applanated by the device is</a:t>
            </a:r>
            <a:r>
              <a:rPr lang="en-US" altLang="en-US" dirty="0">
                <a:solidFill>
                  <a:srgbClr val="0000FF"/>
                </a:solidFill>
              </a:rPr>
              <a:t> 3.06 </a:t>
            </a:r>
            <a:r>
              <a:rPr lang="en-US" altLang="en-US" dirty="0"/>
              <a:t>mm, capillary attraction and corneal thickness would cancel each other out (assuming CCT is </a:t>
            </a:r>
            <a:r>
              <a:rPr lang="en-US" altLang="en-US" dirty="0">
                <a:solidFill>
                  <a:srgbClr val="0000FF"/>
                </a:solidFill>
              </a:rPr>
              <a:t>520 </a:t>
            </a:r>
            <a:r>
              <a:rPr lang="en-US" altLang="en-US" dirty="0">
                <a:latin typeface="Symbol" panose="05050102010706020507" pitchFamily="18" charset="2"/>
              </a:rPr>
              <a:t>m</a:t>
            </a:r>
            <a:r>
              <a:rPr lang="en-US" altLang="en-US" dirty="0"/>
              <a:t>m)</a:t>
            </a:r>
          </a:p>
        </p:txBody>
      </p:sp>
      <p:sp>
        <p:nvSpPr>
          <p:cNvPr id="26638" name="Slide Number Placeholder 1">
            <a:extLst>
              <a:ext uri="{FF2B5EF4-FFF2-40B4-BE49-F238E27FC236}">
                <a16:creationId xmlns:a16="http://schemas.microsoft.com/office/drawing/2014/main" id="{5EEEDB95-4007-486F-8CF3-F6BB174D1CA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F7B45B7-4944-4EAF-A999-ABD89D158C8E}" type="slidenum">
              <a:rPr lang="en-US" altLang="en-US" sz="1000" smtClean="0"/>
              <a:pPr>
                <a:spcBef>
                  <a:spcPct val="0"/>
                </a:spcBef>
                <a:buClrTx/>
                <a:buSzTx/>
                <a:buFontTx/>
                <a:buNone/>
              </a:pPr>
              <a:t>82</a:t>
            </a:fld>
            <a:endParaRPr lang="en-US" altLang="en-US" sz="1000"/>
          </a:p>
        </p:txBody>
      </p:sp>
      <p:sp>
        <p:nvSpPr>
          <p:cNvPr id="2" name="Rectangle 15">
            <a:extLst>
              <a:ext uri="{FF2B5EF4-FFF2-40B4-BE49-F238E27FC236}">
                <a16:creationId xmlns:a16="http://schemas.microsoft.com/office/drawing/2014/main" id="{5E231AFA-BA33-401E-B7FA-FB1AF460A4A1}"/>
              </a:ext>
            </a:extLst>
          </p:cNvPr>
          <p:cNvSpPr>
            <a:spLocks noChangeArrowheads="1"/>
          </p:cNvSpPr>
          <p:nvPr/>
        </p:nvSpPr>
        <p:spPr bwMode="auto">
          <a:xfrm>
            <a:off x="5105400" y="4572000"/>
            <a:ext cx="685800" cy="3048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a:t>
            </a:r>
          </a:p>
        </p:txBody>
      </p:sp>
      <p:sp>
        <p:nvSpPr>
          <p:cNvPr id="26641" name="Rectangle 18">
            <a:extLst>
              <a:ext uri="{FF2B5EF4-FFF2-40B4-BE49-F238E27FC236}">
                <a16:creationId xmlns:a16="http://schemas.microsoft.com/office/drawing/2014/main" id="{00CB9689-DD83-4219-A0A6-8166BD3FA002}"/>
              </a:ext>
            </a:extLst>
          </p:cNvPr>
          <p:cNvSpPr>
            <a:spLocks noChangeArrowheads="1"/>
          </p:cNvSpPr>
          <p:nvPr/>
        </p:nvSpPr>
        <p:spPr bwMode="auto">
          <a:xfrm>
            <a:off x="5073650" y="5230813"/>
            <a:ext cx="641350" cy="381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00"/>
              <a:t>#</a:t>
            </a:r>
          </a:p>
        </p:txBody>
      </p:sp>
      <p:sp>
        <p:nvSpPr>
          <p:cNvPr id="26642" name="TextBox 1">
            <a:extLst>
              <a:ext uri="{FF2B5EF4-FFF2-40B4-BE49-F238E27FC236}">
                <a16:creationId xmlns:a16="http://schemas.microsoft.com/office/drawing/2014/main" id="{19F17486-7A36-47AE-9422-F2F7B89A7C74}"/>
              </a:ext>
            </a:extLst>
          </p:cNvPr>
          <p:cNvSpPr txBox="1">
            <a:spLocks noChangeArrowheads="1"/>
          </p:cNvSpPr>
          <p:nvPr/>
        </p:nvSpPr>
        <p:spPr bwMode="auto">
          <a:xfrm>
            <a:off x="3189288" y="5646738"/>
            <a:ext cx="2500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i="1"/>
              <a:t>(CCT = Central corneal thickness)</a:t>
            </a:r>
          </a:p>
        </p:txBody>
      </p:sp>
      <p:sp>
        <p:nvSpPr>
          <p:cNvPr id="19" name="TextBox 18">
            <a:extLst>
              <a:ext uri="{FF2B5EF4-FFF2-40B4-BE49-F238E27FC236}">
                <a16:creationId xmlns:a16="http://schemas.microsoft.com/office/drawing/2014/main" id="{82324B3F-7C4D-4C44-BF3B-00031AB99A0A}"/>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
        <p:nvSpPr>
          <p:cNvPr id="3" name="Rectangle 2">
            <a:extLst>
              <a:ext uri="{FF2B5EF4-FFF2-40B4-BE49-F238E27FC236}">
                <a16:creationId xmlns:a16="http://schemas.microsoft.com/office/drawing/2014/main" id="{562A868A-4101-911E-85FD-5356620F25E4}"/>
              </a:ext>
            </a:extLst>
          </p:cNvPr>
          <p:cNvSpPr>
            <a:spLocks noGrp="1" noChangeArrowheads="1"/>
          </p:cNvSpPr>
          <p:nvPr>
            <p:ph type="title"/>
          </p:nvPr>
        </p:nvSpPr>
        <p:spPr>
          <a:xfrm>
            <a:off x="457200" y="122238"/>
            <a:ext cx="7543800" cy="639762"/>
          </a:xfrm>
        </p:spPr>
        <p:txBody>
          <a:bodyPr/>
          <a:lstStyle/>
          <a:p>
            <a:pPr eaLnBrk="1" hangingPunct="1"/>
            <a:r>
              <a:rPr lang="en-US" altLang="en-US" sz="3500" dirty="0"/>
              <a:t>Q</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5">
            <a:extLst>
              <a:ext uri="{FF2B5EF4-FFF2-40B4-BE49-F238E27FC236}">
                <a16:creationId xmlns:a16="http://schemas.microsoft.com/office/drawing/2014/main" id="{B04C7B2B-6A76-4E63-B017-CF2E728947D9}"/>
              </a:ext>
            </a:extLst>
          </p:cNvPr>
          <p:cNvSpPr>
            <a:spLocks noChangeArrowheads="1"/>
          </p:cNvSpPr>
          <p:nvPr/>
        </p:nvSpPr>
        <p:spPr bwMode="auto">
          <a:xfrm>
            <a:off x="5105400" y="4572000"/>
            <a:ext cx="685800" cy="3048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7651" name="Rectangle 18">
            <a:extLst>
              <a:ext uri="{FF2B5EF4-FFF2-40B4-BE49-F238E27FC236}">
                <a16:creationId xmlns:a16="http://schemas.microsoft.com/office/drawing/2014/main" id="{12DA11EA-86B6-4791-AE52-647D6E112A14}"/>
              </a:ext>
            </a:extLst>
          </p:cNvPr>
          <p:cNvSpPr>
            <a:spLocks noChangeArrowheads="1"/>
          </p:cNvSpPr>
          <p:nvPr/>
        </p:nvSpPr>
        <p:spPr bwMode="auto">
          <a:xfrm>
            <a:off x="5073650" y="5230813"/>
            <a:ext cx="641350" cy="381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7652" name="Rectangle 13">
            <a:extLst>
              <a:ext uri="{FF2B5EF4-FFF2-40B4-BE49-F238E27FC236}">
                <a16:creationId xmlns:a16="http://schemas.microsoft.com/office/drawing/2014/main" id="{E1919956-5BCC-41E9-B2E7-81701507BB6A}"/>
              </a:ext>
            </a:extLst>
          </p:cNvPr>
          <p:cNvSpPr>
            <a:spLocks noChangeArrowheads="1"/>
          </p:cNvSpPr>
          <p:nvPr/>
        </p:nvSpPr>
        <p:spPr bwMode="auto">
          <a:xfrm>
            <a:off x="5334000" y="3733800"/>
            <a:ext cx="1371600" cy="381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7653" name="Rectangle 13">
            <a:extLst>
              <a:ext uri="{FF2B5EF4-FFF2-40B4-BE49-F238E27FC236}">
                <a16:creationId xmlns:a16="http://schemas.microsoft.com/office/drawing/2014/main" id="{712EE321-0503-44FF-BBDD-91DE76F2128C}"/>
              </a:ext>
            </a:extLst>
          </p:cNvPr>
          <p:cNvSpPr>
            <a:spLocks noChangeArrowheads="1"/>
          </p:cNvSpPr>
          <p:nvPr/>
        </p:nvSpPr>
        <p:spPr bwMode="auto">
          <a:xfrm>
            <a:off x="5715000" y="3352800"/>
            <a:ext cx="1371600" cy="381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7654" name="Rectangle 2">
            <a:extLst>
              <a:ext uri="{FF2B5EF4-FFF2-40B4-BE49-F238E27FC236}">
                <a16:creationId xmlns:a16="http://schemas.microsoft.com/office/drawing/2014/main" id="{6F83D3CC-7D5B-4105-8211-14FF38659CF1}"/>
              </a:ext>
            </a:extLst>
          </p:cNvPr>
          <p:cNvSpPr>
            <a:spLocks noChangeArrowheads="1"/>
          </p:cNvSpPr>
          <p:nvPr/>
        </p:nvSpPr>
        <p:spPr bwMode="auto">
          <a:xfrm>
            <a:off x="3886200" y="2590800"/>
            <a:ext cx="1905000" cy="3810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7655" name="Rectangle 3">
            <a:extLst>
              <a:ext uri="{FF2B5EF4-FFF2-40B4-BE49-F238E27FC236}">
                <a16:creationId xmlns:a16="http://schemas.microsoft.com/office/drawing/2014/main" id="{E808924B-F1F5-4F69-86BB-0C2449C151F0}"/>
              </a:ext>
            </a:extLst>
          </p:cNvPr>
          <p:cNvSpPr>
            <a:spLocks noChangeArrowheads="1"/>
          </p:cNvSpPr>
          <p:nvPr/>
        </p:nvSpPr>
        <p:spPr bwMode="auto">
          <a:xfrm>
            <a:off x="6553200" y="2590800"/>
            <a:ext cx="533400" cy="3810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7656" name="Rectangle 6">
            <a:extLst>
              <a:ext uri="{FF2B5EF4-FFF2-40B4-BE49-F238E27FC236}">
                <a16:creationId xmlns:a16="http://schemas.microsoft.com/office/drawing/2014/main" id="{941CEB88-1F70-4698-9B79-A4F2B696B0DA}"/>
              </a:ext>
            </a:extLst>
          </p:cNvPr>
          <p:cNvSpPr>
            <a:spLocks noChangeArrowheads="1"/>
          </p:cNvSpPr>
          <p:nvPr/>
        </p:nvSpPr>
        <p:spPr bwMode="auto">
          <a:xfrm>
            <a:off x="5791200" y="1828800"/>
            <a:ext cx="2438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7657" name="Rectangle 7">
            <a:extLst>
              <a:ext uri="{FF2B5EF4-FFF2-40B4-BE49-F238E27FC236}">
                <a16:creationId xmlns:a16="http://schemas.microsoft.com/office/drawing/2014/main" id="{2AA05796-0E8C-4CC9-AA96-98C06F52701F}"/>
              </a:ext>
            </a:extLst>
          </p:cNvPr>
          <p:cNvSpPr>
            <a:spLocks noChangeArrowheads="1"/>
          </p:cNvSpPr>
          <p:nvPr/>
        </p:nvSpPr>
        <p:spPr bwMode="auto">
          <a:xfrm>
            <a:off x="990600" y="2209800"/>
            <a:ext cx="25908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7658" name="Rectangle 8">
            <a:extLst>
              <a:ext uri="{FF2B5EF4-FFF2-40B4-BE49-F238E27FC236}">
                <a16:creationId xmlns:a16="http://schemas.microsoft.com/office/drawing/2014/main" id="{2DA40C40-C8BB-4B43-B698-D1305293C1F8}"/>
              </a:ext>
            </a:extLst>
          </p:cNvPr>
          <p:cNvSpPr>
            <a:spLocks noChangeArrowheads="1"/>
          </p:cNvSpPr>
          <p:nvPr/>
        </p:nvSpPr>
        <p:spPr bwMode="auto">
          <a:xfrm>
            <a:off x="5715000" y="2209800"/>
            <a:ext cx="2514600" cy="3810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7659" name="Rectangle 9">
            <a:extLst>
              <a:ext uri="{FF2B5EF4-FFF2-40B4-BE49-F238E27FC236}">
                <a16:creationId xmlns:a16="http://schemas.microsoft.com/office/drawing/2014/main" id="{9278E47A-A30A-4B21-927E-BD79979575C7}"/>
              </a:ext>
            </a:extLst>
          </p:cNvPr>
          <p:cNvSpPr>
            <a:spLocks noChangeArrowheads="1"/>
          </p:cNvSpPr>
          <p:nvPr/>
        </p:nvSpPr>
        <p:spPr bwMode="auto">
          <a:xfrm>
            <a:off x="7772400" y="1143000"/>
            <a:ext cx="13716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7660" name="Rectangle 10">
            <a:extLst>
              <a:ext uri="{FF2B5EF4-FFF2-40B4-BE49-F238E27FC236}">
                <a16:creationId xmlns:a16="http://schemas.microsoft.com/office/drawing/2014/main" id="{41FC6109-BB30-4BB0-9960-7AC8378CB1F8}"/>
              </a:ext>
            </a:extLst>
          </p:cNvPr>
          <p:cNvSpPr>
            <a:spLocks noChangeArrowheads="1"/>
          </p:cNvSpPr>
          <p:nvPr/>
        </p:nvSpPr>
        <p:spPr bwMode="auto">
          <a:xfrm>
            <a:off x="2971800" y="1295400"/>
            <a:ext cx="19812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7661" name="Rectangle 11">
            <a:extLst>
              <a:ext uri="{FF2B5EF4-FFF2-40B4-BE49-F238E27FC236}">
                <a16:creationId xmlns:a16="http://schemas.microsoft.com/office/drawing/2014/main" id="{24C8DEE2-0101-48FA-85D2-A05DED64938A}"/>
              </a:ext>
            </a:extLst>
          </p:cNvPr>
          <p:cNvSpPr>
            <a:spLocks noChangeArrowheads="1"/>
          </p:cNvSpPr>
          <p:nvPr/>
        </p:nvSpPr>
        <p:spPr bwMode="auto">
          <a:xfrm>
            <a:off x="7315200" y="1295400"/>
            <a:ext cx="2286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7662" name="Rectangle 12">
            <a:extLst>
              <a:ext uri="{FF2B5EF4-FFF2-40B4-BE49-F238E27FC236}">
                <a16:creationId xmlns:a16="http://schemas.microsoft.com/office/drawing/2014/main" id="{562C4AA4-DE45-4A63-8BA6-02BA64B146D5}"/>
              </a:ext>
            </a:extLst>
          </p:cNvPr>
          <p:cNvSpPr>
            <a:spLocks noChangeArrowheads="1"/>
          </p:cNvSpPr>
          <p:nvPr/>
        </p:nvSpPr>
        <p:spPr bwMode="auto">
          <a:xfrm>
            <a:off x="7848600" y="1295400"/>
            <a:ext cx="3048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6640" name="Rectangle 14">
            <a:extLst>
              <a:ext uri="{FF2B5EF4-FFF2-40B4-BE49-F238E27FC236}">
                <a16:creationId xmlns:a16="http://schemas.microsoft.com/office/drawing/2014/main" id="{E60F157C-C971-4BE9-A337-1EE53F78B7B0}"/>
              </a:ext>
            </a:extLst>
          </p:cNvPr>
          <p:cNvSpPr>
            <a:spLocks noGrp="1" noChangeArrowheads="1"/>
          </p:cNvSpPr>
          <p:nvPr>
            <p:ph type="body" idx="1"/>
          </p:nvPr>
        </p:nvSpPr>
        <p:spPr>
          <a:xfrm>
            <a:off x="228600" y="1295400"/>
            <a:ext cx="8686800" cy="5410200"/>
          </a:xfrm>
        </p:spPr>
        <p:txBody>
          <a:bodyPr/>
          <a:lstStyle/>
          <a:p>
            <a:pPr eaLnBrk="1" hangingPunct="1">
              <a:lnSpc>
                <a:spcPct val="90000"/>
              </a:lnSpc>
              <a:defRPr/>
            </a:pPr>
            <a:r>
              <a:rPr lang="en-US" altLang="en-US" dirty="0"/>
              <a:t>Based on the </a:t>
            </a:r>
            <a:r>
              <a:rPr lang="en-US" altLang="en-US" i="1" dirty="0">
                <a:solidFill>
                  <a:srgbClr val="0000FF"/>
                </a:solidFill>
              </a:rPr>
              <a:t>Imbert-Fick</a:t>
            </a:r>
            <a:r>
              <a:rPr lang="en-US" altLang="en-US" i="1" dirty="0"/>
              <a:t> principle</a:t>
            </a:r>
            <a:r>
              <a:rPr lang="en-US" altLang="en-US" dirty="0"/>
              <a:t>: </a:t>
            </a:r>
            <a:r>
              <a:rPr lang="en-US" altLang="en-US" b="1" dirty="0"/>
              <a:t>P = F / A</a:t>
            </a:r>
          </a:p>
          <a:p>
            <a:pPr lvl="1" eaLnBrk="1" hangingPunct="1">
              <a:lnSpc>
                <a:spcPct val="90000"/>
              </a:lnSpc>
              <a:defRPr/>
            </a:pPr>
            <a:r>
              <a:rPr lang="en-US" altLang="en-US" dirty="0">
                <a:solidFill>
                  <a:schemeClr val="bg1">
                    <a:lumMod val="75000"/>
                  </a:schemeClr>
                </a:solidFill>
              </a:rPr>
              <a:t>Pressure inside a sphere equals force needed to flatten its surface divided by the area of flattening</a:t>
            </a:r>
          </a:p>
          <a:p>
            <a:pPr lvl="1" eaLnBrk="1" hangingPunct="1">
              <a:lnSpc>
                <a:spcPct val="90000"/>
              </a:lnSpc>
              <a:defRPr/>
            </a:pPr>
            <a:r>
              <a:rPr lang="en-US" altLang="en-US" dirty="0">
                <a:solidFill>
                  <a:schemeClr val="bg1">
                    <a:lumMod val="75000"/>
                  </a:schemeClr>
                </a:solidFill>
              </a:rPr>
              <a:t>Assumes surface is infinitely thin, and dry (cornea is neither, obviously)</a:t>
            </a:r>
          </a:p>
          <a:p>
            <a:pPr lvl="2" eaLnBrk="1" hangingPunct="1">
              <a:lnSpc>
                <a:spcPct val="90000"/>
              </a:lnSpc>
              <a:defRPr/>
            </a:pPr>
            <a:r>
              <a:rPr lang="en-US" altLang="en-US" dirty="0">
                <a:solidFill>
                  <a:schemeClr val="bg1">
                    <a:lumMod val="75000"/>
                  </a:schemeClr>
                </a:solidFill>
              </a:rPr>
              <a:t>K </a:t>
            </a:r>
            <a:r>
              <a:rPr lang="en-US" altLang="en-US" dirty="0" err="1">
                <a:solidFill>
                  <a:schemeClr val="bg1">
                    <a:lumMod val="75000"/>
                  </a:schemeClr>
                </a:solidFill>
              </a:rPr>
              <a:t>thickness</a:t>
            </a:r>
            <a:r>
              <a:rPr lang="en-US" altLang="en-US" dirty="0" err="1">
                <a:solidFill>
                  <a:schemeClr val="bg1">
                    <a:lumMod val="75000"/>
                  </a:schemeClr>
                </a:solidFill>
                <a:sym typeface="Wingdings" panose="05000000000000000000" pitchFamily="2" charset="2"/>
              </a:rPr>
              <a:t>r</a:t>
            </a:r>
            <a:r>
              <a:rPr lang="en-US" altLang="en-US" dirty="0" err="1">
                <a:solidFill>
                  <a:schemeClr val="bg1">
                    <a:lumMod val="75000"/>
                  </a:schemeClr>
                </a:solidFill>
              </a:rPr>
              <a:t>esists</a:t>
            </a:r>
            <a:r>
              <a:rPr lang="en-US" altLang="en-US" dirty="0">
                <a:solidFill>
                  <a:schemeClr val="bg1">
                    <a:lumMod val="75000"/>
                  </a:schemeClr>
                </a:solidFill>
              </a:rPr>
              <a:t> </a:t>
            </a:r>
            <a:r>
              <a:rPr lang="en-US" altLang="en-US" dirty="0" err="1">
                <a:solidFill>
                  <a:schemeClr val="bg1">
                    <a:lumMod val="75000"/>
                  </a:schemeClr>
                </a:solidFill>
              </a:rPr>
              <a:t>applanation</a:t>
            </a:r>
            <a:r>
              <a:rPr lang="en-US" altLang="en-US" dirty="0" err="1">
                <a:solidFill>
                  <a:schemeClr val="bg1">
                    <a:lumMod val="75000"/>
                  </a:schemeClr>
                </a:solidFill>
                <a:sym typeface="Wingdings" panose="05000000000000000000" pitchFamily="2" charset="2"/>
              </a:rPr>
              <a:t></a:t>
            </a:r>
            <a:r>
              <a:rPr lang="en-US" altLang="en-US" i="1" dirty="0" err="1">
                <a:solidFill>
                  <a:schemeClr val="bg1">
                    <a:lumMod val="75000"/>
                  </a:schemeClr>
                </a:solidFill>
                <a:sym typeface="Wingdings" panose="05000000000000000000" pitchFamily="2" charset="2"/>
              </a:rPr>
              <a:t>increases</a:t>
            </a:r>
            <a:r>
              <a:rPr lang="en-US" altLang="en-US" dirty="0">
                <a:solidFill>
                  <a:schemeClr val="bg1">
                    <a:lumMod val="75000"/>
                  </a:schemeClr>
                </a:solidFill>
                <a:sym typeface="Wingdings" panose="05000000000000000000" pitchFamily="2" charset="2"/>
              </a:rPr>
              <a:t> IOP reading</a:t>
            </a:r>
          </a:p>
          <a:p>
            <a:pPr lvl="2" eaLnBrk="1" hangingPunct="1">
              <a:lnSpc>
                <a:spcPct val="90000"/>
              </a:lnSpc>
              <a:defRPr/>
            </a:pPr>
            <a:r>
              <a:rPr lang="en-US" altLang="en-US" dirty="0">
                <a:solidFill>
                  <a:schemeClr val="bg1">
                    <a:lumMod val="75000"/>
                  </a:schemeClr>
                </a:solidFill>
                <a:sym typeface="Wingdings" panose="05000000000000000000" pitchFamily="2" charset="2"/>
              </a:rPr>
              <a:t>Tear </a:t>
            </a:r>
            <a:r>
              <a:rPr lang="en-US" altLang="en-US" dirty="0" err="1">
                <a:solidFill>
                  <a:schemeClr val="bg1">
                    <a:lumMod val="75000"/>
                  </a:schemeClr>
                </a:solidFill>
                <a:sym typeface="Wingdings" panose="05000000000000000000" pitchFamily="2" charset="2"/>
              </a:rPr>
              <a:t>filmcapillary</a:t>
            </a:r>
            <a:r>
              <a:rPr lang="en-US" altLang="en-US" dirty="0">
                <a:solidFill>
                  <a:schemeClr val="bg1">
                    <a:lumMod val="75000"/>
                  </a:schemeClr>
                </a:solidFill>
                <a:sym typeface="Wingdings" panose="05000000000000000000" pitchFamily="2" charset="2"/>
              </a:rPr>
              <a:t> </a:t>
            </a:r>
            <a:r>
              <a:rPr lang="en-US" altLang="en-US" dirty="0" err="1">
                <a:solidFill>
                  <a:schemeClr val="bg1">
                    <a:lumMod val="75000"/>
                  </a:schemeClr>
                </a:solidFill>
                <a:sym typeface="Wingdings" panose="05000000000000000000" pitchFamily="2" charset="2"/>
              </a:rPr>
              <a:t>attraction</a:t>
            </a:r>
            <a:r>
              <a:rPr lang="en-US" altLang="en-US" i="1" dirty="0" err="1">
                <a:solidFill>
                  <a:schemeClr val="bg1">
                    <a:lumMod val="75000"/>
                  </a:schemeClr>
                </a:solidFill>
                <a:sym typeface="Wingdings" panose="05000000000000000000" pitchFamily="2" charset="2"/>
              </a:rPr>
              <a:t>decreases</a:t>
            </a:r>
            <a:r>
              <a:rPr lang="en-US" altLang="en-US" dirty="0">
                <a:solidFill>
                  <a:schemeClr val="bg1">
                    <a:lumMod val="75000"/>
                  </a:schemeClr>
                </a:solidFill>
                <a:sym typeface="Wingdings" panose="05000000000000000000" pitchFamily="2" charset="2"/>
              </a:rPr>
              <a:t> IOP reading</a:t>
            </a:r>
            <a:endParaRPr lang="en-US" altLang="en-US" dirty="0">
              <a:solidFill>
                <a:schemeClr val="bg1">
                  <a:lumMod val="75000"/>
                </a:schemeClr>
              </a:solidFill>
            </a:endParaRPr>
          </a:p>
          <a:p>
            <a:pPr lvl="1" eaLnBrk="1" hangingPunct="1">
              <a:lnSpc>
                <a:spcPct val="90000"/>
              </a:lnSpc>
              <a:defRPr/>
            </a:pPr>
            <a:r>
              <a:rPr lang="en-US" altLang="en-US" dirty="0"/>
              <a:t>Dr </a:t>
            </a:r>
            <a:r>
              <a:rPr lang="en-US" altLang="en-US" dirty="0" err="1"/>
              <a:t>Goldmann</a:t>
            </a:r>
            <a:r>
              <a:rPr lang="en-US" altLang="en-US" dirty="0"/>
              <a:t> realized if the diameter of the circle applanated by the device is</a:t>
            </a:r>
            <a:r>
              <a:rPr lang="en-US" altLang="en-US" dirty="0">
                <a:solidFill>
                  <a:srgbClr val="0000FF"/>
                </a:solidFill>
              </a:rPr>
              <a:t> 3.06 </a:t>
            </a:r>
            <a:r>
              <a:rPr lang="en-US" altLang="en-US" dirty="0"/>
              <a:t>mm, capillary attraction and corneal thickness would cancel each other out (assuming CCT is </a:t>
            </a:r>
            <a:r>
              <a:rPr lang="en-US" altLang="en-US" dirty="0">
                <a:solidFill>
                  <a:srgbClr val="0000FF"/>
                </a:solidFill>
              </a:rPr>
              <a:t>520 </a:t>
            </a:r>
            <a:r>
              <a:rPr lang="en-US" altLang="en-US" dirty="0">
                <a:latin typeface="Symbol" panose="05050102010706020507" pitchFamily="18" charset="2"/>
              </a:rPr>
              <a:t>m</a:t>
            </a:r>
            <a:r>
              <a:rPr lang="en-US" altLang="en-US" dirty="0"/>
              <a:t>m)</a:t>
            </a:r>
          </a:p>
        </p:txBody>
      </p:sp>
      <p:sp>
        <p:nvSpPr>
          <p:cNvPr id="27664" name="Slide Number Placeholder 1">
            <a:extLst>
              <a:ext uri="{FF2B5EF4-FFF2-40B4-BE49-F238E27FC236}">
                <a16:creationId xmlns:a16="http://schemas.microsoft.com/office/drawing/2014/main" id="{FAF0E494-258E-42D2-A131-C94956D56F4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E342D92-072C-4555-825C-834CB3B17906}" type="slidenum">
              <a:rPr lang="en-US" altLang="en-US" sz="1000" smtClean="0"/>
              <a:pPr>
                <a:spcBef>
                  <a:spcPct val="0"/>
                </a:spcBef>
                <a:buClrTx/>
                <a:buSzTx/>
                <a:buFontTx/>
                <a:buNone/>
              </a:pPr>
              <a:t>83</a:t>
            </a:fld>
            <a:endParaRPr lang="en-US" altLang="en-US" sz="1000"/>
          </a:p>
        </p:txBody>
      </p:sp>
      <p:sp>
        <p:nvSpPr>
          <p:cNvPr id="27666" name="TextBox 1">
            <a:extLst>
              <a:ext uri="{FF2B5EF4-FFF2-40B4-BE49-F238E27FC236}">
                <a16:creationId xmlns:a16="http://schemas.microsoft.com/office/drawing/2014/main" id="{5BC307CB-0E9C-4855-B88E-27D2436D0B5C}"/>
              </a:ext>
            </a:extLst>
          </p:cNvPr>
          <p:cNvSpPr txBox="1">
            <a:spLocks noChangeArrowheads="1"/>
          </p:cNvSpPr>
          <p:nvPr/>
        </p:nvSpPr>
        <p:spPr bwMode="auto">
          <a:xfrm>
            <a:off x="3189288" y="5646738"/>
            <a:ext cx="2500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i="1"/>
              <a:t>(CCT = Central corneal thickness)</a:t>
            </a:r>
          </a:p>
        </p:txBody>
      </p:sp>
      <p:sp>
        <p:nvSpPr>
          <p:cNvPr id="19" name="TextBox 18">
            <a:extLst>
              <a:ext uri="{FF2B5EF4-FFF2-40B4-BE49-F238E27FC236}">
                <a16:creationId xmlns:a16="http://schemas.microsoft.com/office/drawing/2014/main" id="{6DF6171B-F32D-4D3F-8538-47455F2D9278}"/>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
        <p:nvSpPr>
          <p:cNvPr id="2" name="Rectangle 2">
            <a:extLst>
              <a:ext uri="{FF2B5EF4-FFF2-40B4-BE49-F238E27FC236}">
                <a16:creationId xmlns:a16="http://schemas.microsoft.com/office/drawing/2014/main" id="{A4EC921D-5ECA-BFC3-177F-C404DCCD0A1E}"/>
              </a:ext>
            </a:extLst>
          </p:cNvPr>
          <p:cNvSpPr>
            <a:spLocks noGrp="1" noChangeArrowheads="1"/>
          </p:cNvSpPr>
          <p:nvPr>
            <p:ph type="title"/>
          </p:nvPr>
        </p:nvSpPr>
        <p:spPr>
          <a:xfrm>
            <a:off x="457200" y="122238"/>
            <a:ext cx="7543800" cy="639762"/>
          </a:xfrm>
        </p:spPr>
        <p:txBody>
          <a:bodyPr/>
          <a:lstStyle/>
          <a:p>
            <a:pPr eaLnBrk="1" hangingPunct="1"/>
            <a:r>
              <a:rPr lang="en-US" altLang="en-US" sz="3500" dirty="0"/>
              <a:t>A</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5">
            <a:extLst>
              <a:ext uri="{FF2B5EF4-FFF2-40B4-BE49-F238E27FC236}">
                <a16:creationId xmlns:a16="http://schemas.microsoft.com/office/drawing/2014/main" id="{135C4CEB-742C-47AE-99E6-DEF5CB252333}"/>
              </a:ext>
            </a:extLst>
          </p:cNvPr>
          <p:cNvSpPr>
            <a:spLocks noChangeArrowheads="1"/>
          </p:cNvSpPr>
          <p:nvPr/>
        </p:nvSpPr>
        <p:spPr bwMode="auto">
          <a:xfrm>
            <a:off x="5105400" y="4572000"/>
            <a:ext cx="685800" cy="3048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8675" name="Rectangle 18">
            <a:extLst>
              <a:ext uri="{FF2B5EF4-FFF2-40B4-BE49-F238E27FC236}">
                <a16:creationId xmlns:a16="http://schemas.microsoft.com/office/drawing/2014/main" id="{98CFE905-E520-40B0-920F-432E304EB996}"/>
              </a:ext>
            </a:extLst>
          </p:cNvPr>
          <p:cNvSpPr>
            <a:spLocks noChangeArrowheads="1"/>
          </p:cNvSpPr>
          <p:nvPr/>
        </p:nvSpPr>
        <p:spPr bwMode="auto">
          <a:xfrm>
            <a:off x="5073650" y="5230813"/>
            <a:ext cx="641350" cy="381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8676" name="Rectangle 13">
            <a:extLst>
              <a:ext uri="{FF2B5EF4-FFF2-40B4-BE49-F238E27FC236}">
                <a16:creationId xmlns:a16="http://schemas.microsoft.com/office/drawing/2014/main" id="{C7B52911-3AC5-4FA9-BDDC-5DB0E894AAC8}"/>
              </a:ext>
            </a:extLst>
          </p:cNvPr>
          <p:cNvSpPr>
            <a:spLocks noChangeArrowheads="1"/>
          </p:cNvSpPr>
          <p:nvPr/>
        </p:nvSpPr>
        <p:spPr bwMode="auto">
          <a:xfrm>
            <a:off x="5334000" y="3733800"/>
            <a:ext cx="1371600" cy="381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8677" name="Rectangle 13">
            <a:extLst>
              <a:ext uri="{FF2B5EF4-FFF2-40B4-BE49-F238E27FC236}">
                <a16:creationId xmlns:a16="http://schemas.microsoft.com/office/drawing/2014/main" id="{D4A932EE-1DD3-4B3A-833C-CF8A54E8C5A9}"/>
              </a:ext>
            </a:extLst>
          </p:cNvPr>
          <p:cNvSpPr>
            <a:spLocks noChangeArrowheads="1"/>
          </p:cNvSpPr>
          <p:nvPr/>
        </p:nvSpPr>
        <p:spPr bwMode="auto">
          <a:xfrm>
            <a:off x="5715000" y="3352800"/>
            <a:ext cx="1371600" cy="381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8678" name="Rectangle 2">
            <a:extLst>
              <a:ext uri="{FF2B5EF4-FFF2-40B4-BE49-F238E27FC236}">
                <a16:creationId xmlns:a16="http://schemas.microsoft.com/office/drawing/2014/main" id="{5796A861-33C2-458A-830C-85971BE9B241}"/>
              </a:ext>
            </a:extLst>
          </p:cNvPr>
          <p:cNvSpPr>
            <a:spLocks noChangeArrowheads="1"/>
          </p:cNvSpPr>
          <p:nvPr/>
        </p:nvSpPr>
        <p:spPr bwMode="auto">
          <a:xfrm>
            <a:off x="3886200" y="2590800"/>
            <a:ext cx="1905000" cy="3810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8679" name="Rectangle 3">
            <a:extLst>
              <a:ext uri="{FF2B5EF4-FFF2-40B4-BE49-F238E27FC236}">
                <a16:creationId xmlns:a16="http://schemas.microsoft.com/office/drawing/2014/main" id="{311AB84A-9678-41C8-8B11-8A0B6E6FD968}"/>
              </a:ext>
            </a:extLst>
          </p:cNvPr>
          <p:cNvSpPr>
            <a:spLocks noChangeArrowheads="1"/>
          </p:cNvSpPr>
          <p:nvPr/>
        </p:nvSpPr>
        <p:spPr bwMode="auto">
          <a:xfrm>
            <a:off x="6553200" y="2590800"/>
            <a:ext cx="533400" cy="3810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8680" name="Rectangle 6">
            <a:extLst>
              <a:ext uri="{FF2B5EF4-FFF2-40B4-BE49-F238E27FC236}">
                <a16:creationId xmlns:a16="http://schemas.microsoft.com/office/drawing/2014/main" id="{92FB0534-626B-4FE7-9112-B28CFF9E9A95}"/>
              </a:ext>
            </a:extLst>
          </p:cNvPr>
          <p:cNvSpPr>
            <a:spLocks noChangeArrowheads="1"/>
          </p:cNvSpPr>
          <p:nvPr/>
        </p:nvSpPr>
        <p:spPr bwMode="auto">
          <a:xfrm>
            <a:off x="5791200" y="1828800"/>
            <a:ext cx="2438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8681" name="Rectangle 7">
            <a:extLst>
              <a:ext uri="{FF2B5EF4-FFF2-40B4-BE49-F238E27FC236}">
                <a16:creationId xmlns:a16="http://schemas.microsoft.com/office/drawing/2014/main" id="{94E19FB0-ECA0-4624-9CF3-12EE32EB5278}"/>
              </a:ext>
            </a:extLst>
          </p:cNvPr>
          <p:cNvSpPr>
            <a:spLocks noChangeArrowheads="1"/>
          </p:cNvSpPr>
          <p:nvPr/>
        </p:nvSpPr>
        <p:spPr bwMode="auto">
          <a:xfrm>
            <a:off x="990600" y="2209800"/>
            <a:ext cx="25908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8682" name="Rectangle 8">
            <a:extLst>
              <a:ext uri="{FF2B5EF4-FFF2-40B4-BE49-F238E27FC236}">
                <a16:creationId xmlns:a16="http://schemas.microsoft.com/office/drawing/2014/main" id="{14C2C579-F9E3-408D-9AC1-B9E609AA8301}"/>
              </a:ext>
            </a:extLst>
          </p:cNvPr>
          <p:cNvSpPr>
            <a:spLocks noChangeArrowheads="1"/>
          </p:cNvSpPr>
          <p:nvPr/>
        </p:nvSpPr>
        <p:spPr bwMode="auto">
          <a:xfrm>
            <a:off x="5715000" y="2209800"/>
            <a:ext cx="2514600" cy="3810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8683" name="Rectangle 9">
            <a:extLst>
              <a:ext uri="{FF2B5EF4-FFF2-40B4-BE49-F238E27FC236}">
                <a16:creationId xmlns:a16="http://schemas.microsoft.com/office/drawing/2014/main" id="{8743BD07-3141-4DAF-8D78-BDF446883C11}"/>
              </a:ext>
            </a:extLst>
          </p:cNvPr>
          <p:cNvSpPr>
            <a:spLocks noChangeArrowheads="1"/>
          </p:cNvSpPr>
          <p:nvPr/>
        </p:nvSpPr>
        <p:spPr bwMode="auto">
          <a:xfrm>
            <a:off x="7772400" y="1143000"/>
            <a:ext cx="13716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8684" name="Rectangle 10">
            <a:extLst>
              <a:ext uri="{FF2B5EF4-FFF2-40B4-BE49-F238E27FC236}">
                <a16:creationId xmlns:a16="http://schemas.microsoft.com/office/drawing/2014/main" id="{411B04D6-2B58-46D6-89C4-B1DA0ADD71AD}"/>
              </a:ext>
            </a:extLst>
          </p:cNvPr>
          <p:cNvSpPr>
            <a:spLocks noChangeArrowheads="1"/>
          </p:cNvSpPr>
          <p:nvPr/>
        </p:nvSpPr>
        <p:spPr bwMode="auto">
          <a:xfrm>
            <a:off x="2971800" y="1295400"/>
            <a:ext cx="19812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8685" name="Rectangle 11">
            <a:extLst>
              <a:ext uri="{FF2B5EF4-FFF2-40B4-BE49-F238E27FC236}">
                <a16:creationId xmlns:a16="http://schemas.microsoft.com/office/drawing/2014/main" id="{622A6370-1CE4-47D5-9C89-868129F81B82}"/>
              </a:ext>
            </a:extLst>
          </p:cNvPr>
          <p:cNvSpPr>
            <a:spLocks noChangeArrowheads="1"/>
          </p:cNvSpPr>
          <p:nvPr/>
        </p:nvSpPr>
        <p:spPr bwMode="auto">
          <a:xfrm>
            <a:off x="7315200" y="1295400"/>
            <a:ext cx="2286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8686" name="Rectangle 12">
            <a:extLst>
              <a:ext uri="{FF2B5EF4-FFF2-40B4-BE49-F238E27FC236}">
                <a16:creationId xmlns:a16="http://schemas.microsoft.com/office/drawing/2014/main" id="{AD448937-6125-40F7-B9F1-29C696FD3269}"/>
              </a:ext>
            </a:extLst>
          </p:cNvPr>
          <p:cNvSpPr>
            <a:spLocks noChangeArrowheads="1"/>
          </p:cNvSpPr>
          <p:nvPr/>
        </p:nvSpPr>
        <p:spPr bwMode="auto">
          <a:xfrm>
            <a:off x="7848600" y="1295400"/>
            <a:ext cx="3048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6640" name="Rectangle 14">
            <a:extLst>
              <a:ext uri="{FF2B5EF4-FFF2-40B4-BE49-F238E27FC236}">
                <a16:creationId xmlns:a16="http://schemas.microsoft.com/office/drawing/2014/main" id="{E13FBFEC-1064-4EBB-BABA-12FCB37E76FA}"/>
              </a:ext>
            </a:extLst>
          </p:cNvPr>
          <p:cNvSpPr>
            <a:spLocks noGrp="1" noChangeArrowheads="1"/>
          </p:cNvSpPr>
          <p:nvPr>
            <p:ph type="body" idx="1"/>
          </p:nvPr>
        </p:nvSpPr>
        <p:spPr>
          <a:xfrm>
            <a:off x="228600" y="1295400"/>
            <a:ext cx="8686800" cy="5410200"/>
          </a:xfrm>
        </p:spPr>
        <p:txBody>
          <a:bodyPr/>
          <a:lstStyle/>
          <a:p>
            <a:pPr eaLnBrk="1" hangingPunct="1">
              <a:lnSpc>
                <a:spcPct val="90000"/>
              </a:lnSpc>
              <a:defRPr/>
            </a:pPr>
            <a:r>
              <a:rPr lang="en-US" altLang="en-US" dirty="0"/>
              <a:t>Based on the </a:t>
            </a:r>
            <a:r>
              <a:rPr lang="en-US" altLang="en-US" i="1" dirty="0">
                <a:solidFill>
                  <a:srgbClr val="0000FF"/>
                </a:solidFill>
              </a:rPr>
              <a:t>Imbert-Fick</a:t>
            </a:r>
            <a:r>
              <a:rPr lang="en-US" altLang="en-US" i="1" dirty="0"/>
              <a:t> principle</a:t>
            </a:r>
            <a:r>
              <a:rPr lang="en-US" altLang="en-US" dirty="0"/>
              <a:t>: </a:t>
            </a:r>
            <a:r>
              <a:rPr lang="en-US" altLang="en-US" b="1" dirty="0"/>
              <a:t>P = F / A</a:t>
            </a:r>
          </a:p>
          <a:p>
            <a:pPr lvl="1" eaLnBrk="1" hangingPunct="1">
              <a:lnSpc>
                <a:spcPct val="90000"/>
              </a:lnSpc>
              <a:defRPr/>
            </a:pPr>
            <a:r>
              <a:rPr lang="en-US" altLang="en-US" dirty="0">
                <a:solidFill>
                  <a:schemeClr val="bg1">
                    <a:lumMod val="75000"/>
                  </a:schemeClr>
                </a:solidFill>
              </a:rPr>
              <a:t>Pressure inside a sphere equals force needed to flatten its surface divided by the area of flattening</a:t>
            </a:r>
          </a:p>
          <a:p>
            <a:pPr lvl="1" eaLnBrk="1" hangingPunct="1">
              <a:lnSpc>
                <a:spcPct val="90000"/>
              </a:lnSpc>
              <a:defRPr/>
            </a:pPr>
            <a:r>
              <a:rPr lang="en-US" altLang="en-US" dirty="0">
                <a:solidFill>
                  <a:schemeClr val="bg1">
                    <a:lumMod val="75000"/>
                  </a:schemeClr>
                </a:solidFill>
              </a:rPr>
              <a:t>Assumes surface is infinitely thin, and dry (cornea is neither, obviously)</a:t>
            </a:r>
          </a:p>
          <a:p>
            <a:pPr lvl="2" eaLnBrk="1" hangingPunct="1">
              <a:lnSpc>
                <a:spcPct val="90000"/>
              </a:lnSpc>
              <a:defRPr/>
            </a:pPr>
            <a:r>
              <a:rPr lang="en-US" altLang="en-US" dirty="0">
                <a:solidFill>
                  <a:schemeClr val="bg1">
                    <a:lumMod val="75000"/>
                  </a:schemeClr>
                </a:solidFill>
              </a:rPr>
              <a:t>K </a:t>
            </a:r>
            <a:r>
              <a:rPr lang="en-US" altLang="en-US" dirty="0" err="1">
                <a:solidFill>
                  <a:schemeClr val="bg1">
                    <a:lumMod val="75000"/>
                  </a:schemeClr>
                </a:solidFill>
              </a:rPr>
              <a:t>thickness</a:t>
            </a:r>
            <a:r>
              <a:rPr lang="en-US" altLang="en-US" dirty="0" err="1">
                <a:solidFill>
                  <a:schemeClr val="bg1">
                    <a:lumMod val="75000"/>
                  </a:schemeClr>
                </a:solidFill>
                <a:sym typeface="Wingdings" panose="05000000000000000000" pitchFamily="2" charset="2"/>
              </a:rPr>
              <a:t>r</a:t>
            </a:r>
            <a:r>
              <a:rPr lang="en-US" altLang="en-US" dirty="0" err="1">
                <a:solidFill>
                  <a:schemeClr val="bg1">
                    <a:lumMod val="75000"/>
                  </a:schemeClr>
                </a:solidFill>
              </a:rPr>
              <a:t>esists</a:t>
            </a:r>
            <a:r>
              <a:rPr lang="en-US" altLang="en-US" dirty="0">
                <a:solidFill>
                  <a:schemeClr val="bg1">
                    <a:lumMod val="75000"/>
                  </a:schemeClr>
                </a:solidFill>
              </a:rPr>
              <a:t> </a:t>
            </a:r>
            <a:r>
              <a:rPr lang="en-US" altLang="en-US" dirty="0" err="1">
                <a:solidFill>
                  <a:schemeClr val="bg1">
                    <a:lumMod val="75000"/>
                  </a:schemeClr>
                </a:solidFill>
              </a:rPr>
              <a:t>applanation</a:t>
            </a:r>
            <a:r>
              <a:rPr lang="en-US" altLang="en-US" dirty="0" err="1">
                <a:solidFill>
                  <a:schemeClr val="bg1">
                    <a:lumMod val="75000"/>
                  </a:schemeClr>
                </a:solidFill>
                <a:sym typeface="Wingdings" panose="05000000000000000000" pitchFamily="2" charset="2"/>
              </a:rPr>
              <a:t></a:t>
            </a:r>
            <a:r>
              <a:rPr lang="en-US" altLang="en-US" i="1" dirty="0" err="1">
                <a:solidFill>
                  <a:schemeClr val="bg1">
                    <a:lumMod val="75000"/>
                  </a:schemeClr>
                </a:solidFill>
                <a:sym typeface="Wingdings" panose="05000000000000000000" pitchFamily="2" charset="2"/>
              </a:rPr>
              <a:t>increases</a:t>
            </a:r>
            <a:r>
              <a:rPr lang="en-US" altLang="en-US" dirty="0">
                <a:solidFill>
                  <a:schemeClr val="bg1">
                    <a:lumMod val="75000"/>
                  </a:schemeClr>
                </a:solidFill>
                <a:sym typeface="Wingdings" panose="05000000000000000000" pitchFamily="2" charset="2"/>
              </a:rPr>
              <a:t> IOP reading</a:t>
            </a:r>
          </a:p>
          <a:p>
            <a:pPr lvl="2" eaLnBrk="1" hangingPunct="1">
              <a:lnSpc>
                <a:spcPct val="90000"/>
              </a:lnSpc>
              <a:defRPr/>
            </a:pPr>
            <a:r>
              <a:rPr lang="en-US" altLang="en-US" dirty="0">
                <a:solidFill>
                  <a:schemeClr val="bg1">
                    <a:lumMod val="75000"/>
                  </a:schemeClr>
                </a:solidFill>
                <a:sym typeface="Wingdings" panose="05000000000000000000" pitchFamily="2" charset="2"/>
              </a:rPr>
              <a:t>Tear </a:t>
            </a:r>
            <a:r>
              <a:rPr lang="en-US" altLang="en-US" dirty="0" err="1">
                <a:solidFill>
                  <a:schemeClr val="bg1">
                    <a:lumMod val="75000"/>
                  </a:schemeClr>
                </a:solidFill>
                <a:sym typeface="Wingdings" panose="05000000000000000000" pitchFamily="2" charset="2"/>
              </a:rPr>
              <a:t>filmcapillary</a:t>
            </a:r>
            <a:r>
              <a:rPr lang="en-US" altLang="en-US" dirty="0">
                <a:solidFill>
                  <a:schemeClr val="bg1">
                    <a:lumMod val="75000"/>
                  </a:schemeClr>
                </a:solidFill>
                <a:sym typeface="Wingdings" panose="05000000000000000000" pitchFamily="2" charset="2"/>
              </a:rPr>
              <a:t> </a:t>
            </a:r>
            <a:r>
              <a:rPr lang="en-US" altLang="en-US" dirty="0" err="1">
                <a:solidFill>
                  <a:schemeClr val="bg1">
                    <a:lumMod val="75000"/>
                  </a:schemeClr>
                </a:solidFill>
                <a:sym typeface="Wingdings" panose="05000000000000000000" pitchFamily="2" charset="2"/>
              </a:rPr>
              <a:t>attraction</a:t>
            </a:r>
            <a:r>
              <a:rPr lang="en-US" altLang="en-US" i="1" dirty="0" err="1">
                <a:solidFill>
                  <a:schemeClr val="bg1">
                    <a:lumMod val="75000"/>
                  </a:schemeClr>
                </a:solidFill>
                <a:sym typeface="Wingdings" panose="05000000000000000000" pitchFamily="2" charset="2"/>
              </a:rPr>
              <a:t>decreases</a:t>
            </a:r>
            <a:r>
              <a:rPr lang="en-US" altLang="en-US" dirty="0">
                <a:solidFill>
                  <a:schemeClr val="bg1">
                    <a:lumMod val="75000"/>
                  </a:schemeClr>
                </a:solidFill>
                <a:sym typeface="Wingdings" panose="05000000000000000000" pitchFamily="2" charset="2"/>
              </a:rPr>
              <a:t> IOP reading</a:t>
            </a:r>
            <a:endParaRPr lang="en-US" altLang="en-US" dirty="0">
              <a:solidFill>
                <a:schemeClr val="bg1">
                  <a:lumMod val="75000"/>
                </a:schemeClr>
              </a:solidFill>
            </a:endParaRPr>
          </a:p>
          <a:p>
            <a:pPr lvl="1" eaLnBrk="1" hangingPunct="1">
              <a:lnSpc>
                <a:spcPct val="90000"/>
              </a:lnSpc>
              <a:defRPr/>
            </a:pPr>
            <a:r>
              <a:rPr lang="en-US" altLang="en-US" dirty="0"/>
              <a:t>Dr </a:t>
            </a:r>
            <a:r>
              <a:rPr lang="en-US" altLang="en-US" dirty="0" err="1"/>
              <a:t>Goldmann</a:t>
            </a:r>
            <a:r>
              <a:rPr lang="en-US" altLang="en-US" dirty="0"/>
              <a:t> realized if the diameter of the circle applanated by the device is</a:t>
            </a:r>
            <a:r>
              <a:rPr lang="en-US" altLang="en-US" dirty="0">
                <a:solidFill>
                  <a:srgbClr val="0000FF"/>
                </a:solidFill>
              </a:rPr>
              <a:t> 3.06 </a:t>
            </a:r>
            <a:r>
              <a:rPr lang="en-US" altLang="en-US" dirty="0"/>
              <a:t>mm, capillary attraction and corneal thickness would cancel each other out (assuming CCT is </a:t>
            </a:r>
            <a:r>
              <a:rPr lang="en-US" altLang="en-US" dirty="0">
                <a:solidFill>
                  <a:srgbClr val="0000FF"/>
                </a:solidFill>
              </a:rPr>
              <a:t>520 </a:t>
            </a:r>
            <a:r>
              <a:rPr lang="en-US" altLang="en-US" dirty="0">
                <a:latin typeface="Symbol" panose="05050102010706020507" pitchFamily="18" charset="2"/>
              </a:rPr>
              <a:t>m</a:t>
            </a:r>
            <a:r>
              <a:rPr lang="en-US" altLang="en-US" dirty="0"/>
              <a:t>m)</a:t>
            </a:r>
          </a:p>
          <a:p>
            <a:pPr lvl="2" eaLnBrk="1" hangingPunct="1">
              <a:lnSpc>
                <a:spcPct val="90000"/>
              </a:lnSpc>
              <a:defRPr/>
            </a:pPr>
            <a:r>
              <a:rPr lang="en-US" altLang="en-US" dirty="0" err="1"/>
              <a:t>Goldmann</a:t>
            </a:r>
            <a:r>
              <a:rPr lang="en-US" altLang="en-US" dirty="0"/>
              <a:t> believed CCT was ~520, with little variation</a:t>
            </a:r>
          </a:p>
          <a:p>
            <a:pPr marL="693737" lvl="2" indent="0" eaLnBrk="1" hangingPunct="1">
              <a:lnSpc>
                <a:spcPct val="90000"/>
              </a:lnSpc>
              <a:buFont typeface="Wingdings" panose="05000000000000000000" pitchFamily="2" charset="2"/>
              <a:buNone/>
              <a:defRPr/>
            </a:pPr>
            <a:endParaRPr lang="en-US" altLang="en-US" dirty="0"/>
          </a:p>
        </p:txBody>
      </p:sp>
      <p:sp>
        <p:nvSpPr>
          <p:cNvPr id="28688" name="Slide Number Placeholder 1">
            <a:extLst>
              <a:ext uri="{FF2B5EF4-FFF2-40B4-BE49-F238E27FC236}">
                <a16:creationId xmlns:a16="http://schemas.microsoft.com/office/drawing/2014/main" id="{E7E670F3-ED45-4D9A-B853-6E50703D11D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A2E3C86-7620-4210-9C2D-F51392FBA486}" type="slidenum">
              <a:rPr lang="en-US" altLang="en-US" sz="1000" smtClean="0"/>
              <a:pPr>
                <a:spcBef>
                  <a:spcPct val="0"/>
                </a:spcBef>
                <a:buClrTx/>
                <a:buSzTx/>
                <a:buFontTx/>
                <a:buNone/>
              </a:pPr>
              <a:t>84</a:t>
            </a:fld>
            <a:endParaRPr lang="en-US" altLang="en-US" sz="1000"/>
          </a:p>
        </p:txBody>
      </p:sp>
      <p:sp>
        <p:nvSpPr>
          <p:cNvPr id="28690" name="TextBox 1">
            <a:extLst>
              <a:ext uri="{FF2B5EF4-FFF2-40B4-BE49-F238E27FC236}">
                <a16:creationId xmlns:a16="http://schemas.microsoft.com/office/drawing/2014/main" id="{8322E980-67C0-4D4F-B5AD-F7FC0728528B}"/>
              </a:ext>
            </a:extLst>
          </p:cNvPr>
          <p:cNvSpPr txBox="1">
            <a:spLocks noChangeArrowheads="1"/>
          </p:cNvSpPr>
          <p:nvPr/>
        </p:nvSpPr>
        <p:spPr bwMode="auto">
          <a:xfrm>
            <a:off x="533400" y="6019800"/>
            <a:ext cx="83058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700">
                <a:solidFill>
                  <a:srgbClr val="0000FF"/>
                </a:solidFill>
              </a:rPr>
              <a:t>(We now know that CCT </a:t>
            </a:r>
            <a:r>
              <a:rPr lang="en-US" altLang="en-US" sz="1700" i="1">
                <a:solidFill>
                  <a:srgbClr val="0000FF"/>
                </a:solidFill>
              </a:rPr>
              <a:t>averages</a:t>
            </a:r>
            <a:r>
              <a:rPr lang="en-US" altLang="en-US" sz="1700">
                <a:solidFill>
                  <a:srgbClr val="0000FF"/>
                </a:solidFill>
              </a:rPr>
              <a:t> about 550, with wide variation among individuals)</a:t>
            </a:r>
          </a:p>
        </p:txBody>
      </p:sp>
      <p:sp>
        <p:nvSpPr>
          <p:cNvPr id="19" name="TextBox 18">
            <a:extLst>
              <a:ext uri="{FF2B5EF4-FFF2-40B4-BE49-F238E27FC236}">
                <a16:creationId xmlns:a16="http://schemas.microsoft.com/office/drawing/2014/main" id="{B8F4D32D-363C-4482-8AED-B9455C27DF71}"/>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
        <p:nvSpPr>
          <p:cNvPr id="2" name="TextBox 1">
            <a:extLst>
              <a:ext uri="{FF2B5EF4-FFF2-40B4-BE49-F238E27FC236}">
                <a16:creationId xmlns:a16="http://schemas.microsoft.com/office/drawing/2014/main" id="{67531C12-7585-DD67-EAF2-FC724B3EECAB}"/>
              </a:ext>
            </a:extLst>
          </p:cNvPr>
          <p:cNvSpPr txBox="1"/>
          <p:nvPr/>
        </p:nvSpPr>
        <p:spPr>
          <a:xfrm>
            <a:off x="3303104" y="6379972"/>
            <a:ext cx="2544286" cy="276999"/>
          </a:xfrm>
          <a:prstGeom prst="rect">
            <a:avLst/>
          </a:prstGeom>
          <a:noFill/>
        </p:spPr>
        <p:txBody>
          <a:bodyPr wrap="none" rtlCol="0">
            <a:spAutoFit/>
          </a:bodyPr>
          <a:lstStyle/>
          <a:p>
            <a:pPr algn="ctr"/>
            <a:r>
              <a:rPr lang="en-US" sz="1200" i="1" dirty="0"/>
              <a:t>No question—proceed when ready</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5">
            <a:extLst>
              <a:ext uri="{FF2B5EF4-FFF2-40B4-BE49-F238E27FC236}">
                <a16:creationId xmlns:a16="http://schemas.microsoft.com/office/drawing/2014/main" id="{9D66731F-13E4-4CBD-8F5E-4755DA176CED}"/>
              </a:ext>
            </a:extLst>
          </p:cNvPr>
          <p:cNvSpPr>
            <a:spLocks noChangeArrowheads="1"/>
          </p:cNvSpPr>
          <p:nvPr/>
        </p:nvSpPr>
        <p:spPr bwMode="auto">
          <a:xfrm>
            <a:off x="5105400" y="4572000"/>
            <a:ext cx="685800" cy="3048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9699" name="Rectangle 18">
            <a:extLst>
              <a:ext uri="{FF2B5EF4-FFF2-40B4-BE49-F238E27FC236}">
                <a16:creationId xmlns:a16="http://schemas.microsoft.com/office/drawing/2014/main" id="{9CEEC6B5-17CC-4E98-ADEC-13213B2EB800}"/>
              </a:ext>
            </a:extLst>
          </p:cNvPr>
          <p:cNvSpPr>
            <a:spLocks noChangeArrowheads="1"/>
          </p:cNvSpPr>
          <p:nvPr/>
        </p:nvSpPr>
        <p:spPr bwMode="auto">
          <a:xfrm>
            <a:off x="5073650" y="5230813"/>
            <a:ext cx="641350" cy="381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9700" name="Rectangle 13">
            <a:extLst>
              <a:ext uri="{FF2B5EF4-FFF2-40B4-BE49-F238E27FC236}">
                <a16:creationId xmlns:a16="http://schemas.microsoft.com/office/drawing/2014/main" id="{E9A48F41-7498-4D89-8F22-308AB373EAD8}"/>
              </a:ext>
            </a:extLst>
          </p:cNvPr>
          <p:cNvSpPr>
            <a:spLocks noChangeArrowheads="1"/>
          </p:cNvSpPr>
          <p:nvPr/>
        </p:nvSpPr>
        <p:spPr bwMode="auto">
          <a:xfrm>
            <a:off x="5334000" y="3733800"/>
            <a:ext cx="1371600" cy="381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9701" name="Rectangle 13">
            <a:extLst>
              <a:ext uri="{FF2B5EF4-FFF2-40B4-BE49-F238E27FC236}">
                <a16:creationId xmlns:a16="http://schemas.microsoft.com/office/drawing/2014/main" id="{EC34DCFD-74FA-419C-B1B0-30A7D380D7FF}"/>
              </a:ext>
            </a:extLst>
          </p:cNvPr>
          <p:cNvSpPr>
            <a:spLocks noChangeArrowheads="1"/>
          </p:cNvSpPr>
          <p:nvPr/>
        </p:nvSpPr>
        <p:spPr bwMode="auto">
          <a:xfrm>
            <a:off x="5715000" y="3352800"/>
            <a:ext cx="1371600" cy="381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9702" name="Rectangle 2">
            <a:extLst>
              <a:ext uri="{FF2B5EF4-FFF2-40B4-BE49-F238E27FC236}">
                <a16:creationId xmlns:a16="http://schemas.microsoft.com/office/drawing/2014/main" id="{059E7851-7505-41D7-98FA-C53623D1ED64}"/>
              </a:ext>
            </a:extLst>
          </p:cNvPr>
          <p:cNvSpPr>
            <a:spLocks noChangeArrowheads="1"/>
          </p:cNvSpPr>
          <p:nvPr/>
        </p:nvSpPr>
        <p:spPr bwMode="auto">
          <a:xfrm>
            <a:off x="3886200" y="2590800"/>
            <a:ext cx="1905000" cy="3810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9703" name="Rectangle 3">
            <a:extLst>
              <a:ext uri="{FF2B5EF4-FFF2-40B4-BE49-F238E27FC236}">
                <a16:creationId xmlns:a16="http://schemas.microsoft.com/office/drawing/2014/main" id="{0B72A28C-B3FE-4CA0-BB8D-5BDCF588CAAE}"/>
              </a:ext>
            </a:extLst>
          </p:cNvPr>
          <p:cNvSpPr>
            <a:spLocks noChangeArrowheads="1"/>
          </p:cNvSpPr>
          <p:nvPr/>
        </p:nvSpPr>
        <p:spPr bwMode="auto">
          <a:xfrm>
            <a:off x="6553200" y="2590800"/>
            <a:ext cx="533400" cy="3810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9704" name="Rectangle 6">
            <a:extLst>
              <a:ext uri="{FF2B5EF4-FFF2-40B4-BE49-F238E27FC236}">
                <a16:creationId xmlns:a16="http://schemas.microsoft.com/office/drawing/2014/main" id="{FFF0B8B6-FE49-4919-85F6-5FB472813EC2}"/>
              </a:ext>
            </a:extLst>
          </p:cNvPr>
          <p:cNvSpPr>
            <a:spLocks noChangeArrowheads="1"/>
          </p:cNvSpPr>
          <p:nvPr/>
        </p:nvSpPr>
        <p:spPr bwMode="auto">
          <a:xfrm>
            <a:off x="5791200" y="1828800"/>
            <a:ext cx="2438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9705" name="Rectangle 7">
            <a:extLst>
              <a:ext uri="{FF2B5EF4-FFF2-40B4-BE49-F238E27FC236}">
                <a16:creationId xmlns:a16="http://schemas.microsoft.com/office/drawing/2014/main" id="{96A26FA9-8A5B-4FBB-BDC3-7DE3273F4EFE}"/>
              </a:ext>
            </a:extLst>
          </p:cNvPr>
          <p:cNvSpPr>
            <a:spLocks noChangeArrowheads="1"/>
          </p:cNvSpPr>
          <p:nvPr/>
        </p:nvSpPr>
        <p:spPr bwMode="auto">
          <a:xfrm>
            <a:off x="990600" y="2209800"/>
            <a:ext cx="25908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9706" name="Rectangle 8">
            <a:extLst>
              <a:ext uri="{FF2B5EF4-FFF2-40B4-BE49-F238E27FC236}">
                <a16:creationId xmlns:a16="http://schemas.microsoft.com/office/drawing/2014/main" id="{7F6B7083-6442-4FF3-99CF-BD174150697A}"/>
              </a:ext>
            </a:extLst>
          </p:cNvPr>
          <p:cNvSpPr>
            <a:spLocks noChangeArrowheads="1"/>
          </p:cNvSpPr>
          <p:nvPr/>
        </p:nvSpPr>
        <p:spPr bwMode="auto">
          <a:xfrm>
            <a:off x="5715000" y="2209800"/>
            <a:ext cx="2514600" cy="3810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9707" name="Rectangle 9">
            <a:extLst>
              <a:ext uri="{FF2B5EF4-FFF2-40B4-BE49-F238E27FC236}">
                <a16:creationId xmlns:a16="http://schemas.microsoft.com/office/drawing/2014/main" id="{0CA956EE-8837-4826-8A6B-214A9CE4DA31}"/>
              </a:ext>
            </a:extLst>
          </p:cNvPr>
          <p:cNvSpPr>
            <a:spLocks noChangeArrowheads="1"/>
          </p:cNvSpPr>
          <p:nvPr/>
        </p:nvSpPr>
        <p:spPr bwMode="auto">
          <a:xfrm>
            <a:off x="7772400" y="1143000"/>
            <a:ext cx="13716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9708" name="Rectangle 10">
            <a:extLst>
              <a:ext uri="{FF2B5EF4-FFF2-40B4-BE49-F238E27FC236}">
                <a16:creationId xmlns:a16="http://schemas.microsoft.com/office/drawing/2014/main" id="{891694DA-4F20-4C27-922B-EE12ECFEDE01}"/>
              </a:ext>
            </a:extLst>
          </p:cNvPr>
          <p:cNvSpPr>
            <a:spLocks noChangeArrowheads="1"/>
          </p:cNvSpPr>
          <p:nvPr/>
        </p:nvSpPr>
        <p:spPr bwMode="auto">
          <a:xfrm>
            <a:off x="2971800" y="1295400"/>
            <a:ext cx="19812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9709" name="Rectangle 11">
            <a:extLst>
              <a:ext uri="{FF2B5EF4-FFF2-40B4-BE49-F238E27FC236}">
                <a16:creationId xmlns:a16="http://schemas.microsoft.com/office/drawing/2014/main" id="{DB16672B-9D9C-41A8-8D7F-4CFD849C78DA}"/>
              </a:ext>
            </a:extLst>
          </p:cNvPr>
          <p:cNvSpPr>
            <a:spLocks noChangeArrowheads="1"/>
          </p:cNvSpPr>
          <p:nvPr/>
        </p:nvSpPr>
        <p:spPr bwMode="auto">
          <a:xfrm>
            <a:off x="7315200" y="1295400"/>
            <a:ext cx="2286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9710" name="Rectangle 12">
            <a:extLst>
              <a:ext uri="{FF2B5EF4-FFF2-40B4-BE49-F238E27FC236}">
                <a16:creationId xmlns:a16="http://schemas.microsoft.com/office/drawing/2014/main" id="{A6548ABF-CB23-4371-8043-BBB6D8120CB6}"/>
              </a:ext>
            </a:extLst>
          </p:cNvPr>
          <p:cNvSpPr>
            <a:spLocks noChangeArrowheads="1"/>
          </p:cNvSpPr>
          <p:nvPr/>
        </p:nvSpPr>
        <p:spPr bwMode="auto">
          <a:xfrm>
            <a:off x="7848600" y="1295400"/>
            <a:ext cx="30480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6640" name="Rectangle 14">
            <a:extLst>
              <a:ext uri="{FF2B5EF4-FFF2-40B4-BE49-F238E27FC236}">
                <a16:creationId xmlns:a16="http://schemas.microsoft.com/office/drawing/2014/main" id="{8D4E56B0-F423-46D8-A2DA-889CF1801E56}"/>
              </a:ext>
            </a:extLst>
          </p:cNvPr>
          <p:cNvSpPr>
            <a:spLocks noGrp="1" noChangeArrowheads="1"/>
          </p:cNvSpPr>
          <p:nvPr>
            <p:ph type="body" idx="1"/>
          </p:nvPr>
        </p:nvSpPr>
        <p:spPr>
          <a:xfrm>
            <a:off x="228600" y="1295400"/>
            <a:ext cx="8686800" cy="5410200"/>
          </a:xfrm>
        </p:spPr>
        <p:txBody>
          <a:bodyPr/>
          <a:lstStyle/>
          <a:p>
            <a:pPr eaLnBrk="1" hangingPunct="1">
              <a:lnSpc>
                <a:spcPct val="90000"/>
              </a:lnSpc>
              <a:defRPr/>
            </a:pPr>
            <a:r>
              <a:rPr lang="en-US" altLang="en-US" dirty="0"/>
              <a:t>Based on the </a:t>
            </a:r>
            <a:r>
              <a:rPr lang="en-US" altLang="en-US" i="1" dirty="0">
                <a:solidFill>
                  <a:srgbClr val="0000FF"/>
                </a:solidFill>
              </a:rPr>
              <a:t>Imbert-Fick</a:t>
            </a:r>
            <a:r>
              <a:rPr lang="en-US" altLang="en-US" i="1" dirty="0"/>
              <a:t> principle</a:t>
            </a:r>
            <a:r>
              <a:rPr lang="en-US" altLang="en-US" dirty="0"/>
              <a:t>: </a:t>
            </a:r>
            <a:r>
              <a:rPr lang="en-US" altLang="en-US" b="1" dirty="0"/>
              <a:t>P = F / A</a:t>
            </a:r>
          </a:p>
          <a:p>
            <a:pPr lvl="1" eaLnBrk="1" hangingPunct="1">
              <a:lnSpc>
                <a:spcPct val="90000"/>
              </a:lnSpc>
              <a:defRPr/>
            </a:pPr>
            <a:r>
              <a:rPr lang="en-US" altLang="en-US" dirty="0">
                <a:solidFill>
                  <a:schemeClr val="bg1">
                    <a:lumMod val="75000"/>
                  </a:schemeClr>
                </a:solidFill>
              </a:rPr>
              <a:t>Pressure inside a sphere equals force needed to flatten its surface divided by the area of flattening</a:t>
            </a:r>
          </a:p>
          <a:p>
            <a:pPr lvl="1" eaLnBrk="1" hangingPunct="1">
              <a:lnSpc>
                <a:spcPct val="90000"/>
              </a:lnSpc>
              <a:defRPr/>
            </a:pPr>
            <a:r>
              <a:rPr lang="en-US" altLang="en-US" dirty="0">
                <a:solidFill>
                  <a:schemeClr val="bg1">
                    <a:lumMod val="75000"/>
                  </a:schemeClr>
                </a:solidFill>
              </a:rPr>
              <a:t>Assumes surface is infinitely thin, and dry (cornea is neither, obviously)</a:t>
            </a:r>
          </a:p>
          <a:p>
            <a:pPr lvl="2" eaLnBrk="1" hangingPunct="1">
              <a:lnSpc>
                <a:spcPct val="90000"/>
              </a:lnSpc>
              <a:defRPr/>
            </a:pPr>
            <a:r>
              <a:rPr lang="en-US" altLang="en-US" dirty="0">
                <a:solidFill>
                  <a:schemeClr val="bg1">
                    <a:lumMod val="75000"/>
                  </a:schemeClr>
                </a:solidFill>
              </a:rPr>
              <a:t>K </a:t>
            </a:r>
            <a:r>
              <a:rPr lang="en-US" altLang="en-US" dirty="0" err="1">
                <a:solidFill>
                  <a:schemeClr val="bg1">
                    <a:lumMod val="75000"/>
                  </a:schemeClr>
                </a:solidFill>
              </a:rPr>
              <a:t>thickness</a:t>
            </a:r>
            <a:r>
              <a:rPr lang="en-US" altLang="en-US" dirty="0" err="1">
                <a:solidFill>
                  <a:schemeClr val="bg1">
                    <a:lumMod val="75000"/>
                  </a:schemeClr>
                </a:solidFill>
                <a:sym typeface="Wingdings" panose="05000000000000000000" pitchFamily="2" charset="2"/>
              </a:rPr>
              <a:t>r</a:t>
            </a:r>
            <a:r>
              <a:rPr lang="en-US" altLang="en-US" dirty="0" err="1">
                <a:solidFill>
                  <a:schemeClr val="bg1">
                    <a:lumMod val="75000"/>
                  </a:schemeClr>
                </a:solidFill>
              </a:rPr>
              <a:t>esists</a:t>
            </a:r>
            <a:r>
              <a:rPr lang="en-US" altLang="en-US" dirty="0">
                <a:solidFill>
                  <a:schemeClr val="bg1">
                    <a:lumMod val="75000"/>
                  </a:schemeClr>
                </a:solidFill>
              </a:rPr>
              <a:t> </a:t>
            </a:r>
            <a:r>
              <a:rPr lang="en-US" altLang="en-US" dirty="0" err="1">
                <a:solidFill>
                  <a:schemeClr val="bg1">
                    <a:lumMod val="75000"/>
                  </a:schemeClr>
                </a:solidFill>
              </a:rPr>
              <a:t>applanation</a:t>
            </a:r>
            <a:r>
              <a:rPr lang="en-US" altLang="en-US" dirty="0" err="1">
                <a:solidFill>
                  <a:schemeClr val="bg1">
                    <a:lumMod val="75000"/>
                  </a:schemeClr>
                </a:solidFill>
                <a:sym typeface="Wingdings" panose="05000000000000000000" pitchFamily="2" charset="2"/>
              </a:rPr>
              <a:t></a:t>
            </a:r>
            <a:r>
              <a:rPr lang="en-US" altLang="en-US" i="1" dirty="0" err="1">
                <a:solidFill>
                  <a:schemeClr val="bg1">
                    <a:lumMod val="75000"/>
                  </a:schemeClr>
                </a:solidFill>
                <a:sym typeface="Wingdings" panose="05000000000000000000" pitchFamily="2" charset="2"/>
              </a:rPr>
              <a:t>increases</a:t>
            </a:r>
            <a:r>
              <a:rPr lang="en-US" altLang="en-US" dirty="0">
                <a:solidFill>
                  <a:schemeClr val="bg1">
                    <a:lumMod val="75000"/>
                  </a:schemeClr>
                </a:solidFill>
                <a:sym typeface="Wingdings" panose="05000000000000000000" pitchFamily="2" charset="2"/>
              </a:rPr>
              <a:t> IOP reading</a:t>
            </a:r>
          </a:p>
          <a:p>
            <a:pPr lvl="2" eaLnBrk="1" hangingPunct="1">
              <a:lnSpc>
                <a:spcPct val="90000"/>
              </a:lnSpc>
              <a:defRPr/>
            </a:pPr>
            <a:r>
              <a:rPr lang="en-US" altLang="en-US" dirty="0">
                <a:solidFill>
                  <a:schemeClr val="bg1">
                    <a:lumMod val="75000"/>
                  </a:schemeClr>
                </a:solidFill>
                <a:sym typeface="Wingdings" panose="05000000000000000000" pitchFamily="2" charset="2"/>
              </a:rPr>
              <a:t>Tear </a:t>
            </a:r>
            <a:r>
              <a:rPr lang="en-US" altLang="en-US" dirty="0" err="1">
                <a:solidFill>
                  <a:schemeClr val="bg1">
                    <a:lumMod val="75000"/>
                  </a:schemeClr>
                </a:solidFill>
                <a:sym typeface="Wingdings" panose="05000000000000000000" pitchFamily="2" charset="2"/>
              </a:rPr>
              <a:t>filmcapillary</a:t>
            </a:r>
            <a:r>
              <a:rPr lang="en-US" altLang="en-US" dirty="0">
                <a:solidFill>
                  <a:schemeClr val="bg1">
                    <a:lumMod val="75000"/>
                  </a:schemeClr>
                </a:solidFill>
                <a:sym typeface="Wingdings" panose="05000000000000000000" pitchFamily="2" charset="2"/>
              </a:rPr>
              <a:t> </a:t>
            </a:r>
            <a:r>
              <a:rPr lang="en-US" altLang="en-US" dirty="0" err="1">
                <a:solidFill>
                  <a:schemeClr val="bg1">
                    <a:lumMod val="75000"/>
                  </a:schemeClr>
                </a:solidFill>
                <a:sym typeface="Wingdings" panose="05000000000000000000" pitchFamily="2" charset="2"/>
              </a:rPr>
              <a:t>attraction</a:t>
            </a:r>
            <a:r>
              <a:rPr lang="en-US" altLang="en-US" i="1" dirty="0" err="1">
                <a:solidFill>
                  <a:schemeClr val="bg1">
                    <a:lumMod val="75000"/>
                  </a:schemeClr>
                </a:solidFill>
                <a:sym typeface="Wingdings" panose="05000000000000000000" pitchFamily="2" charset="2"/>
              </a:rPr>
              <a:t>decreases</a:t>
            </a:r>
            <a:r>
              <a:rPr lang="en-US" altLang="en-US" dirty="0">
                <a:solidFill>
                  <a:schemeClr val="bg1">
                    <a:lumMod val="75000"/>
                  </a:schemeClr>
                </a:solidFill>
                <a:sym typeface="Wingdings" panose="05000000000000000000" pitchFamily="2" charset="2"/>
              </a:rPr>
              <a:t> IOP reading</a:t>
            </a:r>
            <a:endParaRPr lang="en-US" altLang="en-US" dirty="0">
              <a:solidFill>
                <a:schemeClr val="bg1">
                  <a:lumMod val="75000"/>
                </a:schemeClr>
              </a:solidFill>
            </a:endParaRPr>
          </a:p>
          <a:p>
            <a:pPr lvl="1" eaLnBrk="1" hangingPunct="1">
              <a:lnSpc>
                <a:spcPct val="90000"/>
              </a:lnSpc>
              <a:defRPr/>
            </a:pPr>
            <a:r>
              <a:rPr lang="en-US" altLang="en-US" dirty="0"/>
              <a:t>Dr </a:t>
            </a:r>
            <a:r>
              <a:rPr lang="en-US" altLang="en-US" dirty="0" err="1"/>
              <a:t>Goldmann</a:t>
            </a:r>
            <a:r>
              <a:rPr lang="en-US" altLang="en-US" dirty="0"/>
              <a:t> realized if the diameter of the circle applanated by the device is</a:t>
            </a:r>
            <a:r>
              <a:rPr lang="en-US" altLang="en-US" dirty="0">
                <a:solidFill>
                  <a:srgbClr val="0000FF"/>
                </a:solidFill>
              </a:rPr>
              <a:t> 3.06 </a:t>
            </a:r>
            <a:r>
              <a:rPr lang="en-US" altLang="en-US" dirty="0"/>
              <a:t>mm, capillary attraction and corneal thickness would cancel each other out (assuming CCT is </a:t>
            </a:r>
            <a:r>
              <a:rPr lang="en-US" altLang="en-US" dirty="0">
                <a:solidFill>
                  <a:srgbClr val="0000FF"/>
                </a:solidFill>
              </a:rPr>
              <a:t>520 </a:t>
            </a:r>
            <a:r>
              <a:rPr lang="en-US" altLang="en-US" dirty="0">
                <a:latin typeface="Symbol" panose="05050102010706020507" pitchFamily="18" charset="2"/>
              </a:rPr>
              <a:t>m</a:t>
            </a:r>
            <a:r>
              <a:rPr lang="en-US" altLang="en-US" dirty="0"/>
              <a:t>m)</a:t>
            </a:r>
          </a:p>
          <a:p>
            <a:pPr lvl="2" eaLnBrk="1" hangingPunct="1">
              <a:lnSpc>
                <a:spcPct val="90000"/>
              </a:lnSpc>
              <a:defRPr/>
            </a:pPr>
            <a:r>
              <a:rPr lang="en-US" altLang="en-US" dirty="0" err="1"/>
              <a:t>Goldmann</a:t>
            </a:r>
            <a:r>
              <a:rPr lang="en-US" altLang="en-US" dirty="0"/>
              <a:t> believed CCT was ~520, with little variation</a:t>
            </a:r>
          </a:p>
          <a:p>
            <a:pPr lvl="2" eaLnBrk="1" hangingPunct="1">
              <a:lnSpc>
                <a:spcPct val="90000"/>
              </a:lnSpc>
              <a:defRPr/>
            </a:pPr>
            <a:r>
              <a:rPr lang="en-US" altLang="en-US" dirty="0">
                <a:solidFill>
                  <a:srgbClr val="0000FF"/>
                </a:solidFill>
              </a:rPr>
              <a:t>When the mires line up, the diameter of the applanated area is 3.06 mm</a:t>
            </a:r>
            <a:endParaRPr lang="en-US" altLang="en-US" baseline="30000" dirty="0">
              <a:solidFill>
                <a:srgbClr val="0000FF"/>
              </a:solidFill>
            </a:endParaRPr>
          </a:p>
          <a:p>
            <a:pPr lvl="2" eaLnBrk="1" hangingPunct="1">
              <a:lnSpc>
                <a:spcPct val="90000"/>
              </a:lnSpc>
              <a:defRPr/>
            </a:pPr>
            <a:endParaRPr lang="en-US" altLang="en-US" dirty="0"/>
          </a:p>
        </p:txBody>
      </p:sp>
      <p:sp>
        <p:nvSpPr>
          <p:cNvPr id="29712" name="Slide Number Placeholder 1">
            <a:extLst>
              <a:ext uri="{FF2B5EF4-FFF2-40B4-BE49-F238E27FC236}">
                <a16:creationId xmlns:a16="http://schemas.microsoft.com/office/drawing/2014/main" id="{A4C45135-1F81-4B37-A79C-50638CA97EB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EF0B238-3957-4AD6-9A19-5895D556E65A}" type="slidenum">
              <a:rPr lang="en-US" altLang="en-US" sz="1000" smtClean="0"/>
              <a:pPr>
                <a:spcBef>
                  <a:spcPct val="0"/>
                </a:spcBef>
                <a:buClrTx/>
                <a:buSzTx/>
                <a:buFontTx/>
                <a:buNone/>
              </a:pPr>
              <a:t>85</a:t>
            </a:fld>
            <a:endParaRPr lang="en-US" altLang="en-US" sz="1000"/>
          </a:p>
        </p:txBody>
      </p:sp>
      <p:sp>
        <p:nvSpPr>
          <p:cNvPr id="18" name="TextBox 17">
            <a:extLst>
              <a:ext uri="{FF2B5EF4-FFF2-40B4-BE49-F238E27FC236}">
                <a16:creationId xmlns:a16="http://schemas.microsoft.com/office/drawing/2014/main" id="{1F3793BC-96CF-461B-8377-D6FB906A5238}"/>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
        <p:nvSpPr>
          <p:cNvPr id="2" name="TextBox 1">
            <a:extLst>
              <a:ext uri="{FF2B5EF4-FFF2-40B4-BE49-F238E27FC236}">
                <a16:creationId xmlns:a16="http://schemas.microsoft.com/office/drawing/2014/main" id="{2743B328-928A-BBFA-C9E1-31815CE2A8D4}"/>
              </a:ext>
            </a:extLst>
          </p:cNvPr>
          <p:cNvSpPr txBox="1"/>
          <p:nvPr/>
        </p:nvSpPr>
        <p:spPr>
          <a:xfrm>
            <a:off x="3680857" y="6486638"/>
            <a:ext cx="2544286" cy="276999"/>
          </a:xfrm>
          <a:prstGeom prst="rect">
            <a:avLst/>
          </a:prstGeom>
          <a:noFill/>
        </p:spPr>
        <p:txBody>
          <a:bodyPr wrap="none" rtlCol="0">
            <a:spAutoFit/>
          </a:bodyPr>
          <a:lstStyle/>
          <a:p>
            <a:pPr algn="ctr"/>
            <a:r>
              <a:rPr lang="en-US" sz="1200" i="1" dirty="0"/>
              <a:t>No question—proceed when ready</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a:extLst>
              <a:ext uri="{FF2B5EF4-FFF2-40B4-BE49-F238E27FC236}">
                <a16:creationId xmlns:a16="http://schemas.microsoft.com/office/drawing/2014/main" id="{E076B0B7-B9FD-4E49-A792-FF3A9178E3A5}"/>
              </a:ext>
            </a:extLst>
          </p:cNvPr>
          <p:cNvSpPr txBox="1">
            <a:spLocks noChangeArrowheads="1"/>
          </p:cNvSpPr>
          <p:nvPr/>
        </p:nvSpPr>
        <p:spPr bwMode="auto">
          <a:xfrm>
            <a:off x="355600" y="1600200"/>
            <a:ext cx="8407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i="1" dirty="0">
                <a:solidFill>
                  <a:schemeClr val="bg1">
                    <a:lumMod val="75000"/>
                  </a:schemeClr>
                </a:solidFill>
              </a:rPr>
              <a:t>Define</a:t>
            </a:r>
            <a:r>
              <a:rPr lang="en-US" altLang="en-US" sz="1600" dirty="0">
                <a:solidFill>
                  <a:schemeClr val="bg1">
                    <a:lumMod val="75000"/>
                  </a:schemeClr>
                </a:solidFill>
              </a:rPr>
              <a:t> glaucoma.</a:t>
            </a:r>
          </a:p>
          <a:p>
            <a:pPr eaLnBrk="1" hangingPunct="1">
              <a:spcBef>
                <a:spcPct val="0"/>
              </a:spcBef>
              <a:buClrTx/>
              <a:buSzTx/>
              <a:buFontTx/>
              <a:buNone/>
            </a:pPr>
            <a:r>
              <a:rPr lang="en-US" altLang="en-US" sz="1600" dirty="0">
                <a:solidFill>
                  <a:schemeClr val="bg1">
                    <a:lumMod val="75000"/>
                  </a:schemeClr>
                </a:solidFill>
              </a:rPr>
              <a:t>A group of optic neuropathies that present with progressive </a:t>
            </a:r>
            <a:r>
              <a:rPr lang="en-US" altLang="en-US" sz="1600" b="1" dirty="0">
                <a:solidFill>
                  <a:srgbClr val="0000FF"/>
                </a:solidFill>
              </a:rPr>
              <a:t>ONH</a:t>
            </a:r>
            <a:r>
              <a:rPr lang="en-US" altLang="en-US" sz="1600" dirty="0">
                <a:solidFill>
                  <a:schemeClr val="bg1">
                    <a:lumMod val="75000"/>
                  </a:schemeClr>
                </a:solidFill>
              </a:rPr>
              <a:t> damage and characteristic VF loss</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Why isn’t elevated IOP mentioned above?</a:t>
            </a:r>
          </a:p>
          <a:p>
            <a:pPr eaLnBrk="1" hangingPunct="1">
              <a:spcBef>
                <a:spcPct val="0"/>
              </a:spcBef>
              <a:buClrTx/>
              <a:buSzTx/>
              <a:buFontTx/>
              <a:buNone/>
            </a:pPr>
            <a:r>
              <a:rPr lang="en-US" altLang="en-US" sz="1600" dirty="0">
                <a:solidFill>
                  <a:schemeClr val="bg1">
                    <a:lumMod val="75000"/>
                  </a:schemeClr>
                </a:solidFill>
              </a:rPr>
              <a:t>Elevated IOP is a strong risk factor for glaucoma, but it need not be present—IOP can be normal, or even low</a:t>
            </a: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In addition to being the strongest risk factor for glaucoma, </a:t>
            </a:r>
            <a:r>
              <a:rPr lang="en-US" altLang="en-US" sz="1600" b="1" i="1" dirty="0">
                <a:solidFill>
                  <a:schemeClr val="bg1">
                    <a:lumMod val="75000"/>
                  </a:schemeClr>
                </a:solidFill>
              </a:rPr>
              <a:t>IOP</a:t>
            </a:r>
            <a:r>
              <a:rPr lang="en-US" altLang="en-US" sz="1600" i="1" dirty="0">
                <a:solidFill>
                  <a:schemeClr val="bg1">
                    <a:lumMod val="75000"/>
                  </a:schemeClr>
                </a:solidFill>
              </a:rPr>
              <a:t> has another quality that renders it unique—what is it?</a:t>
            </a:r>
          </a:p>
          <a:p>
            <a:pPr eaLnBrk="1" hangingPunct="1">
              <a:spcBef>
                <a:spcPct val="0"/>
              </a:spcBef>
              <a:buClrTx/>
              <a:buSzTx/>
              <a:buFontTx/>
              <a:buNone/>
            </a:pPr>
            <a:r>
              <a:rPr lang="en-US" altLang="en-US" sz="1600" u="sng" dirty="0">
                <a:solidFill>
                  <a:schemeClr val="bg1">
                    <a:lumMod val="75000"/>
                  </a:schemeClr>
                </a:solidFill>
              </a:rPr>
              <a:t>It is the only risk factor that is </a:t>
            </a:r>
            <a:r>
              <a:rPr lang="en-US" altLang="en-US" sz="1600" b="1" u="sng" dirty="0">
                <a:solidFill>
                  <a:schemeClr val="bg1">
                    <a:lumMod val="75000"/>
                  </a:schemeClr>
                </a:solidFill>
              </a:rPr>
              <a:t>modifiable</a:t>
            </a:r>
            <a:r>
              <a:rPr lang="en-US" altLang="en-US" sz="1600" u="sng" dirty="0">
                <a:solidFill>
                  <a:schemeClr val="bg1">
                    <a:lumMod val="75000"/>
                  </a:schemeClr>
                </a:solidFill>
              </a:rPr>
              <a:t> </a:t>
            </a:r>
            <a:r>
              <a:rPr lang="en-US" altLang="en-US" sz="1600" dirty="0">
                <a:solidFill>
                  <a:schemeClr val="bg1">
                    <a:lumMod val="75000"/>
                  </a:schemeClr>
                </a:solidFill>
              </a:rPr>
              <a:t>in a manner proven to influence the risk of glaucoma progression</a:t>
            </a:r>
          </a:p>
        </p:txBody>
      </p:sp>
      <p:sp>
        <p:nvSpPr>
          <p:cNvPr id="6" name="TextBox 5">
            <a:extLst>
              <a:ext uri="{FF2B5EF4-FFF2-40B4-BE49-F238E27FC236}">
                <a16:creationId xmlns:a16="http://schemas.microsoft.com/office/drawing/2014/main" id="{E3F86F05-F2C4-4CCB-BB9F-E874B8EBD74C}"/>
              </a:ext>
            </a:extLst>
          </p:cNvPr>
          <p:cNvSpPr txBox="1"/>
          <p:nvPr/>
        </p:nvSpPr>
        <p:spPr>
          <a:xfrm>
            <a:off x="3255775" y="224220"/>
            <a:ext cx="263245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endParaRPr lang="en-US" sz="2000" b="1" i="1" dirty="0"/>
          </a:p>
        </p:txBody>
      </p:sp>
      <p:sp>
        <p:nvSpPr>
          <p:cNvPr id="2" name="Oval 1">
            <a:extLst>
              <a:ext uri="{FF2B5EF4-FFF2-40B4-BE49-F238E27FC236}">
                <a16:creationId xmlns:a16="http://schemas.microsoft.com/office/drawing/2014/main" id="{AA9626F0-797D-40D7-962E-D44CFD9030FC}"/>
              </a:ext>
            </a:extLst>
          </p:cNvPr>
          <p:cNvSpPr/>
          <p:nvPr/>
        </p:nvSpPr>
        <p:spPr>
          <a:xfrm>
            <a:off x="5638800" y="1809690"/>
            <a:ext cx="762000" cy="4001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r: 5 Points 2">
            <a:extLst>
              <a:ext uri="{FF2B5EF4-FFF2-40B4-BE49-F238E27FC236}">
                <a16:creationId xmlns:a16="http://schemas.microsoft.com/office/drawing/2014/main" id="{08C6D2AB-454D-483F-A610-1D8D6412641C}"/>
              </a:ext>
            </a:extLst>
          </p:cNvPr>
          <p:cNvSpPr/>
          <p:nvPr/>
        </p:nvSpPr>
        <p:spPr>
          <a:xfrm>
            <a:off x="6196893" y="1504890"/>
            <a:ext cx="533400" cy="400110"/>
          </a:xfrm>
          <a:prstGeom prst="star5">
            <a:avLst/>
          </a:prstGeom>
          <a:solidFill>
            <a:srgbClr val="0000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8" name="Star: 5 Points 7">
            <a:extLst>
              <a:ext uri="{FF2B5EF4-FFF2-40B4-BE49-F238E27FC236}">
                <a16:creationId xmlns:a16="http://schemas.microsoft.com/office/drawing/2014/main" id="{136FC632-E20F-4B5E-9C11-976C7861CDAF}"/>
              </a:ext>
            </a:extLst>
          </p:cNvPr>
          <p:cNvSpPr/>
          <p:nvPr/>
        </p:nvSpPr>
        <p:spPr>
          <a:xfrm>
            <a:off x="5257800" y="1504890"/>
            <a:ext cx="533400" cy="400110"/>
          </a:xfrm>
          <a:prstGeom prst="star5">
            <a:avLst/>
          </a:prstGeom>
          <a:solidFill>
            <a:srgbClr val="0000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5" name="TextBox 4">
            <a:extLst>
              <a:ext uri="{FF2B5EF4-FFF2-40B4-BE49-F238E27FC236}">
                <a16:creationId xmlns:a16="http://schemas.microsoft.com/office/drawing/2014/main" id="{095DD6A7-D7BB-4567-BFCD-526D1C60A74C}"/>
              </a:ext>
            </a:extLst>
          </p:cNvPr>
          <p:cNvSpPr txBox="1"/>
          <p:nvPr/>
        </p:nvSpPr>
        <p:spPr>
          <a:xfrm>
            <a:off x="1524000" y="5022893"/>
            <a:ext cx="6096000" cy="1200329"/>
          </a:xfrm>
          <a:prstGeom prst="rect">
            <a:avLst/>
          </a:prstGeom>
          <a:noFill/>
        </p:spPr>
        <p:txBody>
          <a:bodyPr wrap="square" rtlCol="0">
            <a:spAutoFit/>
          </a:bodyPr>
          <a:lstStyle/>
          <a:p>
            <a:r>
              <a:rPr lang="en-US" sz="2400" i="1" dirty="0">
                <a:effectLst>
                  <a:outerShdw blurRad="38100" dist="38100" dir="2700000" algn="tl">
                    <a:srgbClr val="000000">
                      <a:alpha val="43137"/>
                    </a:srgbClr>
                  </a:outerShdw>
                </a:effectLst>
              </a:rPr>
              <a:t>We mentioned previously that glaucoma presents with “progressive ONH damage.” Let’s drill down on the structure of the ONH.</a:t>
            </a:r>
          </a:p>
        </p:txBody>
      </p:sp>
    </p:spTree>
    <p:extLst>
      <p:ext uri="{BB962C8B-B14F-4D97-AF65-F5344CB8AC3E}">
        <p14:creationId xmlns:p14="http://schemas.microsoft.com/office/powerpoint/2010/main" val="21819427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87</a:t>
            </a:fld>
            <a:endParaRPr lang="en-US" altLang="en-US" sz="1000"/>
          </a:p>
        </p:txBody>
      </p:sp>
      <p:sp>
        <p:nvSpPr>
          <p:cNvPr id="3" name="TextBox 2"/>
          <p:cNvSpPr txBox="1"/>
          <p:nvPr/>
        </p:nvSpPr>
        <p:spPr>
          <a:xfrm>
            <a:off x="762001" y="849293"/>
            <a:ext cx="7924799" cy="323165"/>
          </a:xfrm>
          <a:prstGeom prst="rect">
            <a:avLst/>
          </a:prstGeom>
          <a:noFill/>
        </p:spPr>
        <p:txBody>
          <a:bodyPr wrap="square" rtlCol="0">
            <a:spAutoFit/>
          </a:bodyPr>
          <a:lstStyle/>
          <a:p>
            <a:r>
              <a:rPr lang="en-US" sz="1500" i="1" dirty="0">
                <a:solidFill>
                  <a:srgbClr val="0000FF"/>
                </a:solidFill>
              </a:rPr>
              <a:t>The optic nerves are composed of what?</a:t>
            </a:r>
            <a:endParaRPr lang="en-US" sz="1500" i="1" dirty="0">
              <a:solidFill>
                <a:srgbClr val="FF0000"/>
              </a:solidFill>
            </a:endParaRPr>
          </a:p>
        </p:txBody>
      </p:sp>
      <p:sp>
        <p:nvSpPr>
          <p:cNvPr id="14" name="Rectangle 13">
            <a:extLst>
              <a:ext uri="{FF2B5EF4-FFF2-40B4-BE49-F238E27FC236}">
                <a16:creationId xmlns:a16="http://schemas.microsoft.com/office/drawing/2014/main" id="{D2CA90DD-3081-4224-A90E-1A80E0FEA578}"/>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Q</a:t>
            </a:r>
          </a:p>
        </p:txBody>
      </p:sp>
      <p:sp>
        <p:nvSpPr>
          <p:cNvPr id="5" name="TextBox 4">
            <a:extLst>
              <a:ext uri="{FF2B5EF4-FFF2-40B4-BE49-F238E27FC236}">
                <a16:creationId xmlns:a16="http://schemas.microsoft.com/office/drawing/2014/main" id="{9CA84030-8EE9-4B41-9CE4-B3493BF99C73}"/>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40224016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88</a:t>
            </a:fld>
            <a:endParaRPr lang="en-US" altLang="en-US" sz="1000"/>
          </a:p>
        </p:txBody>
      </p:sp>
      <p:sp>
        <p:nvSpPr>
          <p:cNvPr id="3" name="TextBox 2"/>
          <p:cNvSpPr txBox="1"/>
          <p:nvPr/>
        </p:nvSpPr>
        <p:spPr>
          <a:xfrm>
            <a:off x="762001" y="849293"/>
            <a:ext cx="7924799" cy="553998"/>
          </a:xfrm>
          <a:prstGeom prst="rect">
            <a:avLst/>
          </a:prstGeom>
          <a:noFill/>
        </p:spPr>
        <p:txBody>
          <a:bodyPr wrap="square" rtlCol="0">
            <a:spAutoFit/>
          </a:bodyPr>
          <a:lstStyle/>
          <a:p>
            <a:r>
              <a:rPr lang="en-US" sz="1500" i="1" dirty="0">
                <a:solidFill>
                  <a:srgbClr val="0000FF"/>
                </a:solidFill>
              </a:rPr>
              <a:t>The optic nerves are composed of what?</a:t>
            </a:r>
          </a:p>
          <a:p>
            <a:r>
              <a:rPr lang="en-US" sz="1500" dirty="0">
                <a:solidFill>
                  <a:srgbClr val="0000FF"/>
                </a:solidFill>
              </a:rPr>
              <a:t>The axons of retinal ganglion cells</a:t>
            </a:r>
            <a:endParaRPr lang="en-US" sz="1500" i="1" dirty="0">
              <a:solidFill>
                <a:srgbClr val="FF0000"/>
              </a:solidFill>
            </a:endParaRPr>
          </a:p>
        </p:txBody>
      </p:sp>
      <p:sp>
        <p:nvSpPr>
          <p:cNvPr id="14" name="Rectangle 13">
            <a:extLst>
              <a:ext uri="{FF2B5EF4-FFF2-40B4-BE49-F238E27FC236}">
                <a16:creationId xmlns:a16="http://schemas.microsoft.com/office/drawing/2014/main" id="{D2CA90DD-3081-4224-A90E-1A80E0FEA578}"/>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A</a:t>
            </a:r>
          </a:p>
        </p:txBody>
      </p:sp>
      <p:sp>
        <p:nvSpPr>
          <p:cNvPr id="5" name="TextBox 4">
            <a:extLst>
              <a:ext uri="{FF2B5EF4-FFF2-40B4-BE49-F238E27FC236}">
                <a16:creationId xmlns:a16="http://schemas.microsoft.com/office/drawing/2014/main" id="{0087A7D4-106D-4B20-B4B6-ED57751DABDC}"/>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38157124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89</a:t>
            </a:fld>
            <a:endParaRPr lang="en-US" altLang="en-US" sz="1000"/>
          </a:p>
        </p:txBody>
      </p:sp>
      <p:sp>
        <p:nvSpPr>
          <p:cNvPr id="3" name="TextBox 2"/>
          <p:cNvSpPr txBox="1"/>
          <p:nvPr/>
        </p:nvSpPr>
        <p:spPr>
          <a:xfrm>
            <a:off x="762001" y="849293"/>
            <a:ext cx="7924799" cy="553998"/>
          </a:xfrm>
          <a:prstGeom prst="rect">
            <a:avLst/>
          </a:prstGeom>
          <a:noFill/>
        </p:spPr>
        <p:txBody>
          <a:bodyPr wrap="square" rtlCol="0">
            <a:spAutoFit/>
          </a:bodyPr>
          <a:lstStyle/>
          <a:p>
            <a:r>
              <a:rPr lang="en-US" sz="1500" i="1" dirty="0">
                <a:solidFill>
                  <a:schemeClr val="bg1">
                    <a:lumMod val="75000"/>
                  </a:schemeClr>
                </a:solidFill>
              </a:rPr>
              <a:t>The optic nerves are composed of what?</a:t>
            </a:r>
          </a:p>
          <a:p>
            <a:r>
              <a:rPr lang="en-US" sz="1500" dirty="0">
                <a:solidFill>
                  <a:schemeClr val="bg1">
                    <a:lumMod val="75000"/>
                  </a:schemeClr>
                </a:solidFill>
              </a:rPr>
              <a:t>The </a:t>
            </a:r>
            <a:r>
              <a:rPr lang="en-US" sz="1500" b="1" dirty="0">
                <a:solidFill>
                  <a:srgbClr val="0000FF"/>
                </a:solidFill>
              </a:rPr>
              <a:t>axons of retinal ganglion cells</a:t>
            </a:r>
            <a:endParaRPr lang="en-US" sz="1500" b="1" i="1" dirty="0">
              <a:solidFill>
                <a:srgbClr val="FF0000"/>
              </a:solidFill>
            </a:endParaRPr>
          </a:p>
        </p:txBody>
      </p:sp>
      <p:sp>
        <p:nvSpPr>
          <p:cNvPr id="14" name="Rectangle 13">
            <a:extLst>
              <a:ext uri="{FF2B5EF4-FFF2-40B4-BE49-F238E27FC236}">
                <a16:creationId xmlns:a16="http://schemas.microsoft.com/office/drawing/2014/main" id="{D2CA90DD-3081-4224-A90E-1A80E0FEA578}"/>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Q</a:t>
            </a:r>
          </a:p>
        </p:txBody>
      </p:sp>
      <p:sp>
        <p:nvSpPr>
          <p:cNvPr id="6" name="TextBox 5">
            <a:extLst>
              <a:ext uri="{FF2B5EF4-FFF2-40B4-BE49-F238E27FC236}">
                <a16:creationId xmlns:a16="http://schemas.microsoft.com/office/drawing/2014/main" id="{C4725A01-010F-4AE6-9278-11C81D2494F0}"/>
              </a:ext>
            </a:extLst>
          </p:cNvPr>
          <p:cNvSpPr txBox="1"/>
          <p:nvPr/>
        </p:nvSpPr>
        <p:spPr>
          <a:xfrm>
            <a:off x="457200" y="1522546"/>
            <a:ext cx="5295901" cy="307777"/>
          </a:xfrm>
          <a:prstGeom prst="rect">
            <a:avLst/>
          </a:prstGeom>
          <a:noFill/>
        </p:spPr>
        <p:txBody>
          <a:bodyPr wrap="square" rtlCol="0">
            <a:spAutoFit/>
          </a:bodyPr>
          <a:lstStyle/>
          <a:p>
            <a:r>
              <a:rPr lang="en-US" sz="1400" i="1" dirty="0"/>
              <a:t>How many fibers (axons) comprise an optic nerve?</a:t>
            </a:r>
            <a:endParaRPr lang="en-US" sz="1400" dirty="0"/>
          </a:p>
        </p:txBody>
      </p:sp>
      <p:sp>
        <p:nvSpPr>
          <p:cNvPr id="7" name="TextBox 6">
            <a:extLst>
              <a:ext uri="{FF2B5EF4-FFF2-40B4-BE49-F238E27FC236}">
                <a16:creationId xmlns:a16="http://schemas.microsoft.com/office/drawing/2014/main" id="{07D64405-0B15-4EB1-BA32-492B78D9896F}"/>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3665427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3" name="Group 3"/>
          <p:cNvGrpSpPr>
            <a:grpSpLocks/>
          </p:cNvGrpSpPr>
          <p:nvPr/>
        </p:nvGrpSpPr>
        <p:grpSpPr bwMode="auto">
          <a:xfrm>
            <a:off x="762000" y="2484437"/>
            <a:ext cx="7642225" cy="822325"/>
            <a:chOff x="528" y="726"/>
            <a:chExt cx="4814" cy="518"/>
          </a:xfrm>
        </p:grpSpPr>
        <p:sp>
          <p:nvSpPr>
            <p:cNvPr id="71690" name="Text Box 4"/>
            <p:cNvSpPr txBox="1">
              <a:spLocks noChangeArrowheads="1"/>
            </p:cNvSpPr>
            <p:nvPr/>
          </p:nvSpPr>
          <p:spPr bwMode="auto">
            <a:xfrm>
              <a:off x="528" y="826"/>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i="1"/>
                <a:t>IOP =</a:t>
              </a:r>
            </a:p>
          </p:txBody>
        </p:sp>
        <p:sp>
          <p:nvSpPr>
            <p:cNvPr id="71691" name="Text Box 5"/>
            <p:cNvSpPr txBox="1">
              <a:spLocks noChangeArrowheads="1"/>
            </p:cNvSpPr>
            <p:nvPr/>
          </p:nvSpPr>
          <p:spPr bwMode="auto">
            <a:xfrm>
              <a:off x="1089" y="726"/>
              <a:ext cx="268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20000"/>
                </a:lnSpc>
              </a:pPr>
              <a:r>
                <a:rPr lang="en-US" sz="2000" b="1">
                  <a:solidFill>
                    <a:srgbClr val="0066FF"/>
                  </a:solidFill>
                </a:rPr>
                <a:t>Aqueous Formation Rate (</a:t>
              </a:r>
              <a:r>
                <a:rPr lang="en-US" sz="2000" b="1">
                  <a:solidFill>
                    <a:srgbClr val="0066FF"/>
                  </a:solidFill>
                  <a:latin typeface="Symbol" pitchFamily="18" charset="2"/>
                </a:rPr>
                <a:t>m</a:t>
              </a:r>
              <a:r>
                <a:rPr lang="en-US" sz="2000" b="1">
                  <a:solidFill>
                    <a:srgbClr val="0066FF"/>
                  </a:solidFill>
                </a:rPr>
                <a:t>L/min)</a:t>
              </a:r>
            </a:p>
            <a:p>
              <a:pPr algn="ctr" eaLnBrk="1" hangingPunct="1">
                <a:lnSpc>
                  <a:spcPct val="120000"/>
                </a:lnSpc>
              </a:pPr>
              <a:r>
                <a:rPr lang="en-US" sz="2000" b="1">
                  <a:solidFill>
                    <a:schemeClr val="accent2"/>
                  </a:solidFill>
                </a:rPr>
                <a:t>Outflow Facility (</a:t>
              </a:r>
              <a:r>
                <a:rPr lang="en-US" sz="2000" b="1">
                  <a:solidFill>
                    <a:schemeClr val="accent2"/>
                  </a:solidFill>
                  <a:latin typeface="Symbol" pitchFamily="18" charset="2"/>
                </a:rPr>
                <a:t>m</a:t>
              </a:r>
              <a:r>
                <a:rPr lang="en-US" sz="2000" b="1">
                  <a:solidFill>
                    <a:schemeClr val="accent2"/>
                  </a:solidFill>
                </a:rPr>
                <a:t>L/min/mmHg)</a:t>
              </a:r>
            </a:p>
          </p:txBody>
        </p:sp>
        <p:sp>
          <p:nvSpPr>
            <p:cNvPr id="71692" name="Text Box 6"/>
            <p:cNvSpPr txBox="1">
              <a:spLocks noChangeArrowheads="1"/>
            </p:cNvSpPr>
            <p:nvPr/>
          </p:nvSpPr>
          <p:spPr bwMode="auto">
            <a:xfrm>
              <a:off x="3703" y="82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chemeClr val="accent1"/>
                  </a:solidFill>
                </a:rPr>
                <a:t>+</a:t>
              </a:r>
              <a:endParaRPr lang="en-US" sz="2000">
                <a:solidFill>
                  <a:schemeClr val="accent1"/>
                </a:solidFill>
              </a:endParaRPr>
            </a:p>
          </p:txBody>
        </p:sp>
        <p:sp>
          <p:nvSpPr>
            <p:cNvPr id="71693" name="Text Box 7"/>
            <p:cNvSpPr txBox="1">
              <a:spLocks noChangeArrowheads="1"/>
            </p:cNvSpPr>
            <p:nvPr/>
          </p:nvSpPr>
          <p:spPr bwMode="auto">
            <a:xfrm>
              <a:off x="3848" y="764"/>
              <a:ext cx="14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000" b="1">
                  <a:solidFill>
                    <a:schemeClr val="accent1"/>
                  </a:solidFill>
                </a:rPr>
                <a:t>Episcleral Venous</a:t>
              </a:r>
            </a:p>
            <a:p>
              <a:pPr algn="ctr" eaLnBrk="1" hangingPunct="1">
                <a:lnSpc>
                  <a:spcPct val="90000"/>
                </a:lnSpc>
              </a:pPr>
              <a:r>
                <a:rPr lang="en-US" sz="2000" b="1">
                  <a:solidFill>
                    <a:schemeClr val="accent1"/>
                  </a:solidFill>
                </a:rPr>
                <a:t>Pressure (EVP)</a:t>
              </a:r>
            </a:p>
          </p:txBody>
        </p:sp>
      </p:grpSp>
      <p:sp>
        <p:nvSpPr>
          <p:cNvPr id="71684" name="Text Box 8"/>
          <p:cNvSpPr txBox="1">
            <a:spLocks noChangeArrowheads="1"/>
          </p:cNvSpPr>
          <p:nvPr/>
        </p:nvSpPr>
        <p:spPr bwMode="auto">
          <a:xfrm>
            <a:off x="364333" y="1143000"/>
            <a:ext cx="8456609" cy="83099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i="1" dirty="0"/>
              <a:t>Fill in the IOP equation below. </a:t>
            </a:r>
            <a:r>
              <a:rPr lang="en-US" sz="2400" i="1" dirty="0">
                <a:solidFill>
                  <a:srgbClr val="D8D8EC"/>
                </a:solidFill>
              </a:rPr>
              <a:t>What is its eponymous name?</a:t>
            </a:r>
          </a:p>
          <a:p>
            <a:pPr algn="ctr" eaLnBrk="1" hangingPunct="1"/>
            <a:r>
              <a:rPr lang="en-US" sz="2400" dirty="0">
                <a:solidFill>
                  <a:srgbClr val="D8D8EC"/>
                </a:solidFill>
              </a:rPr>
              <a:t>The </a:t>
            </a:r>
            <a:r>
              <a:rPr lang="en-US" sz="2400" b="1" dirty="0" err="1">
                <a:solidFill>
                  <a:srgbClr val="D8D8EC"/>
                </a:solidFill>
              </a:rPr>
              <a:t>Goldmann</a:t>
            </a:r>
            <a:r>
              <a:rPr lang="en-US" sz="2400" b="1" dirty="0">
                <a:solidFill>
                  <a:srgbClr val="D8D8EC"/>
                </a:solidFill>
              </a:rPr>
              <a:t> equation</a:t>
            </a:r>
          </a:p>
        </p:txBody>
      </p:sp>
      <p:sp>
        <p:nvSpPr>
          <p:cNvPr id="71685" name="Line 9"/>
          <p:cNvSpPr>
            <a:spLocks noChangeShapeType="1"/>
          </p:cNvSpPr>
          <p:nvPr/>
        </p:nvSpPr>
        <p:spPr bwMode="auto">
          <a:xfrm>
            <a:off x="1752600" y="2932112"/>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86" name="Rectangle 10"/>
          <p:cNvSpPr>
            <a:spLocks noChangeArrowheads="1"/>
          </p:cNvSpPr>
          <p:nvPr/>
        </p:nvSpPr>
        <p:spPr bwMode="auto">
          <a:xfrm>
            <a:off x="1676400" y="2551112"/>
            <a:ext cx="4191000" cy="3048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71687" name="Rectangle 11"/>
          <p:cNvSpPr>
            <a:spLocks noChangeArrowheads="1"/>
          </p:cNvSpPr>
          <p:nvPr/>
        </p:nvSpPr>
        <p:spPr bwMode="auto">
          <a:xfrm>
            <a:off x="1676400" y="3008312"/>
            <a:ext cx="4191000" cy="3048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8" name="Rectangle 12"/>
          <p:cNvSpPr>
            <a:spLocks noChangeArrowheads="1"/>
          </p:cNvSpPr>
          <p:nvPr/>
        </p:nvSpPr>
        <p:spPr bwMode="auto">
          <a:xfrm>
            <a:off x="6096000" y="2551112"/>
            <a:ext cx="2209800" cy="6096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7" name="Rectangle 16">
            <a:extLst>
              <a:ext uri="{FF2B5EF4-FFF2-40B4-BE49-F238E27FC236}">
                <a16:creationId xmlns:a16="http://schemas.microsoft.com/office/drawing/2014/main" id="{DA75812F-23BA-47E5-9C8B-3B3ABF4CBC3A}"/>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Q</a:t>
            </a:r>
          </a:p>
        </p:txBody>
      </p:sp>
      <p:sp>
        <p:nvSpPr>
          <p:cNvPr id="15" name="TextBox 14">
            <a:extLst>
              <a:ext uri="{FF2B5EF4-FFF2-40B4-BE49-F238E27FC236}">
                <a16:creationId xmlns:a16="http://schemas.microsoft.com/office/drawing/2014/main" id="{94F57A21-951B-449E-BC98-9C04E2C78776}"/>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23353879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90</a:t>
            </a:fld>
            <a:endParaRPr lang="en-US" altLang="en-US" sz="1000"/>
          </a:p>
        </p:txBody>
      </p:sp>
      <p:sp>
        <p:nvSpPr>
          <p:cNvPr id="3" name="TextBox 2"/>
          <p:cNvSpPr txBox="1"/>
          <p:nvPr/>
        </p:nvSpPr>
        <p:spPr>
          <a:xfrm>
            <a:off x="762001" y="849293"/>
            <a:ext cx="7924799" cy="553998"/>
          </a:xfrm>
          <a:prstGeom prst="rect">
            <a:avLst/>
          </a:prstGeom>
          <a:noFill/>
        </p:spPr>
        <p:txBody>
          <a:bodyPr wrap="square" rtlCol="0">
            <a:spAutoFit/>
          </a:bodyPr>
          <a:lstStyle/>
          <a:p>
            <a:r>
              <a:rPr lang="en-US" sz="1500" i="1" dirty="0">
                <a:solidFill>
                  <a:schemeClr val="bg1">
                    <a:lumMod val="75000"/>
                  </a:schemeClr>
                </a:solidFill>
              </a:rPr>
              <a:t>The optic nerves are composed of what?</a:t>
            </a:r>
          </a:p>
          <a:p>
            <a:r>
              <a:rPr lang="en-US" sz="1500" dirty="0">
                <a:solidFill>
                  <a:schemeClr val="bg1">
                    <a:lumMod val="75000"/>
                  </a:schemeClr>
                </a:solidFill>
              </a:rPr>
              <a:t>The </a:t>
            </a:r>
            <a:r>
              <a:rPr lang="en-US" sz="1500" b="1" dirty="0">
                <a:solidFill>
                  <a:srgbClr val="0000FF"/>
                </a:solidFill>
              </a:rPr>
              <a:t>axons of retinal ganglion cells</a:t>
            </a:r>
            <a:endParaRPr lang="en-US" sz="1500" b="1" i="1" dirty="0">
              <a:solidFill>
                <a:srgbClr val="FF0000"/>
              </a:solidFill>
            </a:endParaRPr>
          </a:p>
        </p:txBody>
      </p:sp>
      <p:sp>
        <p:nvSpPr>
          <p:cNvPr id="14" name="Rectangle 13">
            <a:extLst>
              <a:ext uri="{FF2B5EF4-FFF2-40B4-BE49-F238E27FC236}">
                <a16:creationId xmlns:a16="http://schemas.microsoft.com/office/drawing/2014/main" id="{D2CA90DD-3081-4224-A90E-1A80E0FEA578}"/>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A</a:t>
            </a:r>
          </a:p>
        </p:txBody>
      </p:sp>
      <p:sp>
        <p:nvSpPr>
          <p:cNvPr id="6" name="TextBox 5">
            <a:extLst>
              <a:ext uri="{FF2B5EF4-FFF2-40B4-BE49-F238E27FC236}">
                <a16:creationId xmlns:a16="http://schemas.microsoft.com/office/drawing/2014/main" id="{C4725A01-010F-4AE6-9278-11C81D2494F0}"/>
              </a:ext>
            </a:extLst>
          </p:cNvPr>
          <p:cNvSpPr txBox="1"/>
          <p:nvPr/>
        </p:nvSpPr>
        <p:spPr>
          <a:xfrm>
            <a:off x="457200" y="1522546"/>
            <a:ext cx="5295901" cy="523220"/>
          </a:xfrm>
          <a:prstGeom prst="rect">
            <a:avLst/>
          </a:prstGeom>
          <a:noFill/>
        </p:spPr>
        <p:txBody>
          <a:bodyPr wrap="square" rtlCol="0">
            <a:spAutoFit/>
          </a:bodyPr>
          <a:lstStyle/>
          <a:p>
            <a:r>
              <a:rPr lang="en-US" sz="1400" i="1" dirty="0"/>
              <a:t>How many fibers (axons) comprise an optic nerve?</a:t>
            </a:r>
          </a:p>
          <a:p>
            <a:r>
              <a:rPr lang="en-US" sz="1400" dirty="0"/>
              <a:t>Depends upon which book you ask, but the answer </a:t>
            </a:r>
            <a:r>
              <a:rPr lang="en-US" sz="1400" b="1" dirty="0"/>
              <a:t>1.2M </a:t>
            </a:r>
            <a:r>
              <a:rPr lang="en-US" sz="1400" dirty="0"/>
              <a:t>works</a:t>
            </a:r>
          </a:p>
        </p:txBody>
      </p:sp>
      <p:sp>
        <p:nvSpPr>
          <p:cNvPr id="7" name="TextBox 6">
            <a:extLst>
              <a:ext uri="{FF2B5EF4-FFF2-40B4-BE49-F238E27FC236}">
                <a16:creationId xmlns:a16="http://schemas.microsoft.com/office/drawing/2014/main" id="{09C555AE-A8CA-4AE2-9ADA-1EC212ACE34E}"/>
              </a:ext>
            </a:extLst>
          </p:cNvPr>
          <p:cNvSpPr txBox="1"/>
          <p:nvPr/>
        </p:nvSpPr>
        <p:spPr>
          <a:xfrm>
            <a:off x="5774986" y="1448247"/>
            <a:ext cx="3015569" cy="830997"/>
          </a:xfrm>
          <a:prstGeom prst="rect">
            <a:avLst/>
          </a:prstGeom>
          <a:noFill/>
        </p:spPr>
        <p:txBody>
          <a:bodyPr wrap="none" rtlCol="0">
            <a:spAutoFit/>
          </a:bodyPr>
          <a:lstStyle/>
          <a:p>
            <a:r>
              <a:rPr lang="en-US" sz="1200" dirty="0"/>
              <a:t>Per the…</a:t>
            </a:r>
          </a:p>
          <a:p>
            <a:r>
              <a:rPr lang="en-US" sz="1200" i="1" dirty="0"/>
              <a:t>Glaucoma </a:t>
            </a:r>
            <a:r>
              <a:rPr lang="en-US" sz="1200" dirty="0"/>
              <a:t>book: 1.2-1.5M</a:t>
            </a:r>
          </a:p>
          <a:p>
            <a:r>
              <a:rPr lang="en-US" sz="1200" i="1" dirty="0"/>
              <a:t>Neuro </a:t>
            </a:r>
            <a:r>
              <a:rPr lang="en-US" sz="1200" dirty="0"/>
              <a:t>book: 1-1.2M</a:t>
            </a:r>
          </a:p>
          <a:p>
            <a:r>
              <a:rPr lang="en-US" sz="1200" i="1" dirty="0"/>
              <a:t>Fundamentals </a:t>
            </a:r>
            <a:r>
              <a:rPr lang="en-US" sz="1200" dirty="0"/>
              <a:t>book: “more than a million”</a:t>
            </a:r>
          </a:p>
        </p:txBody>
      </p:sp>
      <p:sp>
        <p:nvSpPr>
          <p:cNvPr id="8" name="TextBox 7">
            <a:extLst>
              <a:ext uri="{FF2B5EF4-FFF2-40B4-BE49-F238E27FC236}">
                <a16:creationId xmlns:a16="http://schemas.microsoft.com/office/drawing/2014/main" id="{FC3E89C0-A4FB-4236-85DB-1813E518495C}"/>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9493227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91</a:t>
            </a:fld>
            <a:endParaRPr lang="en-US" altLang="en-US" sz="1000"/>
          </a:p>
        </p:txBody>
      </p:sp>
      <p:sp>
        <p:nvSpPr>
          <p:cNvPr id="3" name="TextBox 2"/>
          <p:cNvSpPr txBox="1"/>
          <p:nvPr/>
        </p:nvSpPr>
        <p:spPr>
          <a:xfrm>
            <a:off x="762001" y="849293"/>
            <a:ext cx="7924799" cy="1015663"/>
          </a:xfrm>
          <a:prstGeom prst="rect">
            <a:avLst/>
          </a:prstGeom>
          <a:noFill/>
        </p:spPr>
        <p:txBody>
          <a:bodyPr wrap="square" rtlCol="0">
            <a:spAutoFit/>
          </a:bodyPr>
          <a:lstStyle/>
          <a:p>
            <a:r>
              <a:rPr lang="en-US" sz="1500" i="1" dirty="0">
                <a:solidFill>
                  <a:srgbClr val="0000FF"/>
                </a:solidFill>
              </a:rPr>
              <a:t>The optic nerves are composed of what?</a:t>
            </a:r>
          </a:p>
          <a:p>
            <a:r>
              <a:rPr lang="en-US" sz="1500" dirty="0">
                <a:solidFill>
                  <a:srgbClr val="0000FF"/>
                </a:solidFill>
              </a:rPr>
              <a:t>The axons of retinal ganglion cells</a:t>
            </a:r>
          </a:p>
          <a:p>
            <a:endParaRPr lang="en-US" sz="1500" i="1" dirty="0">
              <a:solidFill>
                <a:srgbClr val="0000FF"/>
              </a:solidFill>
            </a:endParaRPr>
          </a:p>
          <a:p>
            <a:r>
              <a:rPr lang="en-US" sz="1500" i="1" dirty="0">
                <a:solidFill>
                  <a:srgbClr val="0000FF"/>
                </a:solidFill>
              </a:rPr>
              <a:t>Do they synapse in the region of the optic nerve head?</a:t>
            </a:r>
            <a:endParaRPr lang="en-US" sz="1500" i="1" dirty="0">
              <a:solidFill>
                <a:srgbClr val="FF0000"/>
              </a:solidFill>
            </a:endParaRPr>
          </a:p>
        </p:txBody>
      </p:sp>
      <p:sp>
        <p:nvSpPr>
          <p:cNvPr id="14" name="Rectangle 13">
            <a:extLst>
              <a:ext uri="{FF2B5EF4-FFF2-40B4-BE49-F238E27FC236}">
                <a16:creationId xmlns:a16="http://schemas.microsoft.com/office/drawing/2014/main" id="{D2CA90DD-3081-4224-A90E-1A80E0FEA578}"/>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Q</a:t>
            </a:r>
          </a:p>
        </p:txBody>
      </p:sp>
      <p:sp>
        <p:nvSpPr>
          <p:cNvPr id="5" name="TextBox 4">
            <a:extLst>
              <a:ext uri="{FF2B5EF4-FFF2-40B4-BE49-F238E27FC236}">
                <a16:creationId xmlns:a16="http://schemas.microsoft.com/office/drawing/2014/main" id="{6B0B3FFA-7E5C-4EAD-8121-E929AAD185E3}"/>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16759159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92</a:t>
            </a:fld>
            <a:endParaRPr lang="en-US" altLang="en-US" sz="1000"/>
          </a:p>
        </p:txBody>
      </p:sp>
      <p:sp>
        <p:nvSpPr>
          <p:cNvPr id="3" name="TextBox 2"/>
          <p:cNvSpPr txBox="1"/>
          <p:nvPr/>
        </p:nvSpPr>
        <p:spPr>
          <a:xfrm>
            <a:off x="762001" y="849293"/>
            <a:ext cx="7924799" cy="1246495"/>
          </a:xfrm>
          <a:prstGeom prst="rect">
            <a:avLst/>
          </a:prstGeom>
          <a:noFill/>
        </p:spPr>
        <p:txBody>
          <a:bodyPr wrap="square" rtlCol="0">
            <a:spAutoFit/>
          </a:bodyPr>
          <a:lstStyle/>
          <a:p>
            <a:r>
              <a:rPr lang="en-US" sz="1500" i="1" dirty="0">
                <a:solidFill>
                  <a:srgbClr val="0000FF"/>
                </a:solidFill>
              </a:rPr>
              <a:t>The optic nerves are composed of what?</a:t>
            </a:r>
          </a:p>
          <a:p>
            <a:r>
              <a:rPr lang="en-US" sz="1500" dirty="0">
                <a:solidFill>
                  <a:srgbClr val="0000FF"/>
                </a:solidFill>
              </a:rPr>
              <a:t>The axons of retinal ganglion cells</a:t>
            </a:r>
          </a:p>
          <a:p>
            <a:endParaRPr lang="en-US" sz="1500" i="1" dirty="0">
              <a:solidFill>
                <a:srgbClr val="0000FF"/>
              </a:solidFill>
            </a:endParaRPr>
          </a:p>
          <a:p>
            <a:r>
              <a:rPr lang="en-US" sz="1500" i="1" dirty="0">
                <a:solidFill>
                  <a:srgbClr val="0000FF"/>
                </a:solidFill>
              </a:rPr>
              <a:t>Do they synapse in the region of the optic nerve head?</a:t>
            </a:r>
          </a:p>
          <a:p>
            <a:r>
              <a:rPr lang="en-US" sz="1500" dirty="0">
                <a:solidFill>
                  <a:srgbClr val="0000FF"/>
                </a:solidFill>
              </a:rPr>
              <a:t>No</a:t>
            </a:r>
            <a:endParaRPr lang="en-US" sz="1500" i="1" dirty="0">
              <a:solidFill>
                <a:srgbClr val="FF0000"/>
              </a:solidFill>
            </a:endParaRPr>
          </a:p>
        </p:txBody>
      </p:sp>
      <p:sp>
        <p:nvSpPr>
          <p:cNvPr id="14" name="Rectangle 13">
            <a:extLst>
              <a:ext uri="{FF2B5EF4-FFF2-40B4-BE49-F238E27FC236}">
                <a16:creationId xmlns:a16="http://schemas.microsoft.com/office/drawing/2014/main" id="{D2CA90DD-3081-4224-A90E-1A80E0FEA578}"/>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A</a:t>
            </a:r>
          </a:p>
        </p:txBody>
      </p:sp>
      <p:sp>
        <p:nvSpPr>
          <p:cNvPr id="5" name="TextBox 4">
            <a:extLst>
              <a:ext uri="{FF2B5EF4-FFF2-40B4-BE49-F238E27FC236}">
                <a16:creationId xmlns:a16="http://schemas.microsoft.com/office/drawing/2014/main" id="{77667A06-F542-43D8-B315-076A9DA9380D}"/>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11657757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93</a:t>
            </a:fld>
            <a:endParaRPr lang="en-US" altLang="en-US" sz="1000"/>
          </a:p>
        </p:txBody>
      </p:sp>
      <p:sp>
        <p:nvSpPr>
          <p:cNvPr id="3" name="TextBox 2"/>
          <p:cNvSpPr txBox="1"/>
          <p:nvPr/>
        </p:nvSpPr>
        <p:spPr>
          <a:xfrm>
            <a:off x="762001" y="849293"/>
            <a:ext cx="7924799" cy="1708160"/>
          </a:xfrm>
          <a:prstGeom prst="rect">
            <a:avLst/>
          </a:prstGeom>
          <a:noFill/>
        </p:spPr>
        <p:txBody>
          <a:bodyPr wrap="square" rtlCol="0">
            <a:spAutoFit/>
          </a:bodyPr>
          <a:lstStyle/>
          <a:p>
            <a:r>
              <a:rPr lang="en-US" sz="1500" i="1" dirty="0">
                <a:solidFill>
                  <a:srgbClr val="0000FF"/>
                </a:solidFill>
              </a:rPr>
              <a:t>The optic nerves are composed of what?</a:t>
            </a:r>
          </a:p>
          <a:p>
            <a:r>
              <a:rPr lang="en-US" sz="1500" dirty="0">
                <a:solidFill>
                  <a:srgbClr val="0000FF"/>
                </a:solidFill>
              </a:rPr>
              <a:t>The axons of retinal ganglion cells</a:t>
            </a:r>
          </a:p>
          <a:p>
            <a:endParaRPr lang="en-US" sz="1500" i="1" dirty="0">
              <a:solidFill>
                <a:srgbClr val="0000FF"/>
              </a:solidFill>
            </a:endParaRPr>
          </a:p>
          <a:p>
            <a:r>
              <a:rPr lang="en-US" sz="1500" i="1" dirty="0">
                <a:solidFill>
                  <a:srgbClr val="0000FF"/>
                </a:solidFill>
              </a:rPr>
              <a:t>Do they synapse in the region of the optic nerve head?</a:t>
            </a:r>
          </a:p>
          <a:p>
            <a:r>
              <a:rPr lang="en-US" sz="1500" dirty="0">
                <a:solidFill>
                  <a:srgbClr val="0000FF"/>
                </a:solidFill>
              </a:rPr>
              <a:t>No</a:t>
            </a:r>
          </a:p>
          <a:p>
            <a:endParaRPr lang="en-US" sz="1500" dirty="0">
              <a:solidFill>
                <a:srgbClr val="0000FF"/>
              </a:solidFill>
            </a:endParaRPr>
          </a:p>
          <a:p>
            <a:r>
              <a:rPr lang="en-US" sz="1500" i="1" dirty="0">
                <a:solidFill>
                  <a:srgbClr val="0000FF"/>
                </a:solidFill>
              </a:rPr>
              <a:t>Where will they synapse?</a:t>
            </a:r>
            <a:endParaRPr lang="en-US" sz="1500" i="1" dirty="0">
              <a:solidFill>
                <a:srgbClr val="FF0000"/>
              </a:solidFill>
            </a:endParaRPr>
          </a:p>
        </p:txBody>
      </p:sp>
      <p:sp>
        <p:nvSpPr>
          <p:cNvPr id="14" name="Rectangle 13">
            <a:extLst>
              <a:ext uri="{FF2B5EF4-FFF2-40B4-BE49-F238E27FC236}">
                <a16:creationId xmlns:a16="http://schemas.microsoft.com/office/drawing/2014/main" id="{D2CA90DD-3081-4224-A90E-1A80E0FEA578}"/>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Q</a:t>
            </a:r>
          </a:p>
        </p:txBody>
      </p:sp>
      <p:sp>
        <p:nvSpPr>
          <p:cNvPr id="5" name="TextBox 4">
            <a:extLst>
              <a:ext uri="{FF2B5EF4-FFF2-40B4-BE49-F238E27FC236}">
                <a16:creationId xmlns:a16="http://schemas.microsoft.com/office/drawing/2014/main" id="{09C4A9D1-CD30-4554-B386-87157311EC37}"/>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25303118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94</a:t>
            </a:fld>
            <a:endParaRPr lang="en-US" altLang="en-US" sz="1000"/>
          </a:p>
        </p:txBody>
      </p:sp>
      <p:sp>
        <p:nvSpPr>
          <p:cNvPr id="3" name="TextBox 2"/>
          <p:cNvSpPr txBox="1"/>
          <p:nvPr/>
        </p:nvSpPr>
        <p:spPr>
          <a:xfrm>
            <a:off x="762001" y="849293"/>
            <a:ext cx="7924799" cy="1938992"/>
          </a:xfrm>
          <a:prstGeom prst="rect">
            <a:avLst/>
          </a:prstGeom>
          <a:noFill/>
        </p:spPr>
        <p:txBody>
          <a:bodyPr wrap="square" rtlCol="0">
            <a:spAutoFit/>
          </a:bodyPr>
          <a:lstStyle/>
          <a:p>
            <a:r>
              <a:rPr lang="en-US" sz="1500" i="1" dirty="0">
                <a:solidFill>
                  <a:srgbClr val="0000FF"/>
                </a:solidFill>
              </a:rPr>
              <a:t>The optic nerves are composed of what?</a:t>
            </a:r>
          </a:p>
          <a:p>
            <a:r>
              <a:rPr lang="en-US" sz="1500" dirty="0">
                <a:solidFill>
                  <a:srgbClr val="0000FF"/>
                </a:solidFill>
              </a:rPr>
              <a:t>The axons of retinal ganglion cells</a:t>
            </a:r>
          </a:p>
          <a:p>
            <a:endParaRPr lang="en-US" sz="1500" i="1" dirty="0">
              <a:solidFill>
                <a:srgbClr val="0000FF"/>
              </a:solidFill>
            </a:endParaRPr>
          </a:p>
          <a:p>
            <a:r>
              <a:rPr lang="en-US" sz="1500" i="1" dirty="0">
                <a:solidFill>
                  <a:srgbClr val="0000FF"/>
                </a:solidFill>
              </a:rPr>
              <a:t>Do they synapse in the region of the optic nerve head?</a:t>
            </a:r>
          </a:p>
          <a:p>
            <a:r>
              <a:rPr lang="en-US" sz="1500" dirty="0">
                <a:solidFill>
                  <a:srgbClr val="0000FF"/>
                </a:solidFill>
              </a:rPr>
              <a:t>No</a:t>
            </a:r>
          </a:p>
          <a:p>
            <a:endParaRPr lang="en-US" sz="1500" dirty="0">
              <a:solidFill>
                <a:srgbClr val="0000FF"/>
              </a:solidFill>
            </a:endParaRPr>
          </a:p>
          <a:p>
            <a:r>
              <a:rPr lang="en-US" sz="1500" i="1" dirty="0">
                <a:solidFill>
                  <a:srgbClr val="0000FF"/>
                </a:solidFill>
              </a:rPr>
              <a:t>Where will they synapse?</a:t>
            </a:r>
          </a:p>
          <a:p>
            <a:r>
              <a:rPr lang="en-US" sz="1500" dirty="0">
                <a:solidFill>
                  <a:srgbClr val="0000FF"/>
                </a:solidFill>
              </a:rPr>
              <a:t>Most will synapse in the lateral geniculate nucleus (LGN)</a:t>
            </a:r>
            <a:endParaRPr lang="en-US" sz="1500" i="1" dirty="0">
              <a:solidFill>
                <a:srgbClr val="FF0000"/>
              </a:solidFill>
            </a:endParaRPr>
          </a:p>
        </p:txBody>
      </p:sp>
      <p:sp>
        <p:nvSpPr>
          <p:cNvPr id="14" name="Rectangle 13">
            <a:extLst>
              <a:ext uri="{FF2B5EF4-FFF2-40B4-BE49-F238E27FC236}">
                <a16:creationId xmlns:a16="http://schemas.microsoft.com/office/drawing/2014/main" id="{D2CA90DD-3081-4224-A90E-1A80E0FEA578}"/>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A</a:t>
            </a:r>
          </a:p>
        </p:txBody>
      </p:sp>
      <p:sp>
        <p:nvSpPr>
          <p:cNvPr id="5" name="TextBox 4">
            <a:extLst>
              <a:ext uri="{FF2B5EF4-FFF2-40B4-BE49-F238E27FC236}">
                <a16:creationId xmlns:a16="http://schemas.microsoft.com/office/drawing/2014/main" id="{F4EF6F8E-A616-417D-8A33-97473A7BA078}"/>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42543121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95</a:t>
            </a:fld>
            <a:endParaRPr lang="en-US" altLang="en-US" sz="1000"/>
          </a:p>
        </p:txBody>
      </p:sp>
      <p:sp>
        <p:nvSpPr>
          <p:cNvPr id="3" name="TextBox 2"/>
          <p:cNvSpPr txBox="1"/>
          <p:nvPr/>
        </p:nvSpPr>
        <p:spPr>
          <a:xfrm>
            <a:off x="762001" y="849293"/>
            <a:ext cx="7924799" cy="1938992"/>
          </a:xfrm>
          <a:prstGeom prst="rect">
            <a:avLst/>
          </a:prstGeom>
          <a:noFill/>
        </p:spPr>
        <p:txBody>
          <a:bodyPr wrap="square" rtlCol="0">
            <a:spAutoFit/>
          </a:bodyPr>
          <a:lstStyle/>
          <a:p>
            <a:r>
              <a:rPr lang="en-US" sz="1500" i="1" dirty="0">
                <a:solidFill>
                  <a:schemeClr val="bg1">
                    <a:lumMod val="75000"/>
                  </a:schemeClr>
                </a:solidFill>
              </a:rPr>
              <a:t>The optic nerves are composed of what?</a:t>
            </a:r>
          </a:p>
          <a:p>
            <a:r>
              <a:rPr lang="en-US" sz="1500" dirty="0">
                <a:solidFill>
                  <a:schemeClr val="bg1">
                    <a:lumMod val="75000"/>
                  </a:schemeClr>
                </a:solidFill>
              </a:rPr>
              <a:t>The axons of retinal ganglion cells</a:t>
            </a:r>
          </a:p>
          <a:p>
            <a:endParaRPr lang="en-US" sz="1500" i="1" dirty="0">
              <a:solidFill>
                <a:schemeClr val="bg1">
                  <a:lumMod val="75000"/>
                </a:schemeClr>
              </a:solidFill>
            </a:endParaRPr>
          </a:p>
          <a:p>
            <a:r>
              <a:rPr lang="en-US" sz="1500" i="1" dirty="0">
                <a:solidFill>
                  <a:schemeClr val="bg1">
                    <a:lumMod val="75000"/>
                  </a:schemeClr>
                </a:solidFill>
              </a:rPr>
              <a:t>Do they synapse in the region of the optic nerve head?</a:t>
            </a:r>
          </a:p>
          <a:p>
            <a:r>
              <a:rPr lang="en-US" sz="1500" dirty="0">
                <a:solidFill>
                  <a:schemeClr val="bg1">
                    <a:lumMod val="75000"/>
                  </a:schemeClr>
                </a:solidFill>
              </a:rPr>
              <a:t>No</a:t>
            </a:r>
          </a:p>
          <a:p>
            <a:endParaRPr lang="en-US" sz="1500" dirty="0">
              <a:solidFill>
                <a:schemeClr val="bg1">
                  <a:lumMod val="75000"/>
                </a:schemeClr>
              </a:solidFill>
            </a:endParaRPr>
          </a:p>
          <a:p>
            <a:r>
              <a:rPr lang="en-US" sz="1500" i="1" dirty="0">
                <a:solidFill>
                  <a:schemeClr val="bg1">
                    <a:lumMod val="75000"/>
                  </a:schemeClr>
                </a:solidFill>
              </a:rPr>
              <a:t>Where will they synapse?</a:t>
            </a:r>
          </a:p>
          <a:p>
            <a:r>
              <a:rPr lang="en-US" sz="1500" b="1" dirty="0">
                <a:solidFill>
                  <a:srgbClr val="0000FF"/>
                </a:solidFill>
              </a:rPr>
              <a:t>Most</a:t>
            </a:r>
            <a:r>
              <a:rPr lang="en-US" sz="1500" dirty="0">
                <a:solidFill>
                  <a:srgbClr val="0000FF"/>
                </a:solidFill>
              </a:rPr>
              <a:t> </a:t>
            </a:r>
            <a:r>
              <a:rPr lang="en-US" sz="1500" dirty="0">
                <a:solidFill>
                  <a:schemeClr val="bg1">
                    <a:lumMod val="75000"/>
                  </a:schemeClr>
                </a:solidFill>
              </a:rPr>
              <a:t>will synapse in the lateral geniculate nucleus (LGN)</a:t>
            </a:r>
            <a:endParaRPr lang="en-US" sz="1500" i="1" dirty="0">
              <a:solidFill>
                <a:schemeClr val="bg1">
                  <a:lumMod val="75000"/>
                </a:schemeClr>
              </a:solidFill>
            </a:endParaRPr>
          </a:p>
        </p:txBody>
      </p:sp>
      <p:sp>
        <p:nvSpPr>
          <p:cNvPr id="14" name="Rectangle 13">
            <a:extLst>
              <a:ext uri="{FF2B5EF4-FFF2-40B4-BE49-F238E27FC236}">
                <a16:creationId xmlns:a16="http://schemas.microsoft.com/office/drawing/2014/main" id="{D2CA90DD-3081-4224-A90E-1A80E0FEA578}"/>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Q</a:t>
            </a:r>
          </a:p>
        </p:txBody>
      </p:sp>
      <p:sp>
        <p:nvSpPr>
          <p:cNvPr id="6" name="TextBox 5">
            <a:extLst>
              <a:ext uri="{FF2B5EF4-FFF2-40B4-BE49-F238E27FC236}">
                <a16:creationId xmlns:a16="http://schemas.microsoft.com/office/drawing/2014/main" id="{293A53E9-27E0-4DC0-960E-1A9177C1F736}"/>
              </a:ext>
            </a:extLst>
          </p:cNvPr>
          <p:cNvSpPr txBox="1"/>
          <p:nvPr/>
        </p:nvSpPr>
        <p:spPr>
          <a:xfrm>
            <a:off x="198782" y="3072172"/>
            <a:ext cx="8229600" cy="307777"/>
          </a:xfrm>
          <a:prstGeom prst="rect">
            <a:avLst/>
          </a:prstGeom>
          <a:noFill/>
        </p:spPr>
        <p:txBody>
          <a:bodyPr wrap="square" rtlCol="0">
            <a:spAutoFit/>
          </a:bodyPr>
          <a:lstStyle/>
          <a:p>
            <a:r>
              <a:rPr lang="en-US" sz="1400" i="1" dirty="0"/>
              <a:t>Most? Where will the others synapse, and what are they responsible for?</a:t>
            </a:r>
            <a:endParaRPr lang="en-US" sz="1400" dirty="0"/>
          </a:p>
        </p:txBody>
      </p:sp>
      <p:sp>
        <p:nvSpPr>
          <p:cNvPr id="7" name="Oval 6">
            <a:extLst>
              <a:ext uri="{FF2B5EF4-FFF2-40B4-BE49-F238E27FC236}">
                <a16:creationId xmlns:a16="http://schemas.microsoft.com/office/drawing/2014/main" id="{C3844A63-4BB7-4E65-AE2A-EBF8C033BAC3}"/>
              </a:ext>
            </a:extLst>
          </p:cNvPr>
          <p:cNvSpPr/>
          <p:nvPr/>
        </p:nvSpPr>
        <p:spPr>
          <a:xfrm>
            <a:off x="742124" y="2438400"/>
            <a:ext cx="685800" cy="4071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00458FF-ED48-40EF-AE5C-8797B72AD462}"/>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391742585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96</a:t>
            </a:fld>
            <a:endParaRPr lang="en-US" altLang="en-US" sz="1000"/>
          </a:p>
        </p:txBody>
      </p:sp>
      <p:sp>
        <p:nvSpPr>
          <p:cNvPr id="3" name="TextBox 2"/>
          <p:cNvSpPr txBox="1"/>
          <p:nvPr/>
        </p:nvSpPr>
        <p:spPr>
          <a:xfrm>
            <a:off x="762001" y="849293"/>
            <a:ext cx="7924799" cy="1938992"/>
          </a:xfrm>
          <a:prstGeom prst="rect">
            <a:avLst/>
          </a:prstGeom>
          <a:noFill/>
        </p:spPr>
        <p:txBody>
          <a:bodyPr wrap="square" rtlCol="0">
            <a:spAutoFit/>
          </a:bodyPr>
          <a:lstStyle/>
          <a:p>
            <a:r>
              <a:rPr lang="en-US" sz="1500" i="1" dirty="0">
                <a:solidFill>
                  <a:schemeClr val="bg1">
                    <a:lumMod val="75000"/>
                  </a:schemeClr>
                </a:solidFill>
              </a:rPr>
              <a:t>The optic nerves are composed of what?</a:t>
            </a:r>
          </a:p>
          <a:p>
            <a:r>
              <a:rPr lang="en-US" sz="1500" dirty="0">
                <a:solidFill>
                  <a:schemeClr val="bg1">
                    <a:lumMod val="75000"/>
                  </a:schemeClr>
                </a:solidFill>
              </a:rPr>
              <a:t>The axons of retinal ganglion cells</a:t>
            </a:r>
          </a:p>
          <a:p>
            <a:endParaRPr lang="en-US" sz="1500" i="1" dirty="0">
              <a:solidFill>
                <a:schemeClr val="bg1">
                  <a:lumMod val="75000"/>
                </a:schemeClr>
              </a:solidFill>
            </a:endParaRPr>
          </a:p>
          <a:p>
            <a:r>
              <a:rPr lang="en-US" sz="1500" i="1" dirty="0">
                <a:solidFill>
                  <a:schemeClr val="bg1">
                    <a:lumMod val="75000"/>
                  </a:schemeClr>
                </a:solidFill>
              </a:rPr>
              <a:t>Do they synapse in the region of the optic nerve head?</a:t>
            </a:r>
          </a:p>
          <a:p>
            <a:r>
              <a:rPr lang="en-US" sz="1500" dirty="0">
                <a:solidFill>
                  <a:schemeClr val="bg1">
                    <a:lumMod val="75000"/>
                  </a:schemeClr>
                </a:solidFill>
              </a:rPr>
              <a:t>No</a:t>
            </a:r>
          </a:p>
          <a:p>
            <a:endParaRPr lang="en-US" sz="1500" dirty="0">
              <a:solidFill>
                <a:schemeClr val="bg1">
                  <a:lumMod val="75000"/>
                </a:schemeClr>
              </a:solidFill>
            </a:endParaRPr>
          </a:p>
          <a:p>
            <a:r>
              <a:rPr lang="en-US" sz="1500" i="1" dirty="0">
                <a:solidFill>
                  <a:schemeClr val="bg1">
                    <a:lumMod val="75000"/>
                  </a:schemeClr>
                </a:solidFill>
              </a:rPr>
              <a:t>Where will they synapse?</a:t>
            </a:r>
          </a:p>
          <a:p>
            <a:r>
              <a:rPr lang="en-US" sz="1500" b="1" dirty="0">
                <a:solidFill>
                  <a:srgbClr val="0000FF"/>
                </a:solidFill>
              </a:rPr>
              <a:t>Most</a:t>
            </a:r>
            <a:r>
              <a:rPr lang="en-US" sz="1500" dirty="0">
                <a:solidFill>
                  <a:srgbClr val="0000FF"/>
                </a:solidFill>
              </a:rPr>
              <a:t> </a:t>
            </a:r>
            <a:r>
              <a:rPr lang="en-US" sz="1500" dirty="0">
                <a:solidFill>
                  <a:schemeClr val="bg1">
                    <a:lumMod val="75000"/>
                  </a:schemeClr>
                </a:solidFill>
              </a:rPr>
              <a:t>will synapse in the lateral geniculate nucleus (LGN)</a:t>
            </a:r>
            <a:endParaRPr lang="en-US" sz="1500" i="1" dirty="0">
              <a:solidFill>
                <a:schemeClr val="bg1">
                  <a:lumMod val="75000"/>
                </a:schemeClr>
              </a:solidFill>
            </a:endParaRPr>
          </a:p>
        </p:txBody>
      </p:sp>
      <p:sp>
        <p:nvSpPr>
          <p:cNvPr id="14" name="Rectangle 13">
            <a:extLst>
              <a:ext uri="{FF2B5EF4-FFF2-40B4-BE49-F238E27FC236}">
                <a16:creationId xmlns:a16="http://schemas.microsoft.com/office/drawing/2014/main" id="{D2CA90DD-3081-4224-A90E-1A80E0FEA578}"/>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Q/A</a:t>
            </a:r>
          </a:p>
        </p:txBody>
      </p:sp>
      <p:sp>
        <p:nvSpPr>
          <p:cNvPr id="6" name="TextBox 5">
            <a:extLst>
              <a:ext uri="{FF2B5EF4-FFF2-40B4-BE49-F238E27FC236}">
                <a16:creationId xmlns:a16="http://schemas.microsoft.com/office/drawing/2014/main" id="{293A53E9-27E0-4DC0-960E-1A9177C1F736}"/>
              </a:ext>
            </a:extLst>
          </p:cNvPr>
          <p:cNvSpPr txBox="1"/>
          <p:nvPr/>
        </p:nvSpPr>
        <p:spPr>
          <a:xfrm>
            <a:off x="198782" y="3072172"/>
            <a:ext cx="8229600" cy="523220"/>
          </a:xfrm>
          <a:prstGeom prst="rect">
            <a:avLst/>
          </a:prstGeom>
          <a:noFill/>
        </p:spPr>
        <p:txBody>
          <a:bodyPr wrap="square" rtlCol="0">
            <a:spAutoFit/>
          </a:bodyPr>
          <a:lstStyle/>
          <a:p>
            <a:r>
              <a:rPr lang="en-US" sz="1400" i="1" dirty="0"/>
              <a:t>Most? Where will the others synapse, and what are they responsible for?</a:t>
            </a:r>
          </a:p>
          <a:p>
            <a:r>
              <a:rPr lang="en-US" sz="1400" dirty="0"/>
              <a:t>Most of the others are involved in the  pupillary light reflex</a:t>
            </a:r>
          </a:p>
        </p:txBody>
      </p:sp>
      <p:sp>
        <p:nvSpPr>
          <p:cNvPr id="7" name="Oval 6">
            <a:extLst>
              <a:ext uri="{FF2B5EF4-FFF2-40B4-BE49-F238E27FC236}">
                <a16:creationId xmlns:a16="http://schemas.microsoft.com/office/drawing/2014/main" id="{C3844A63-4BB7-4E65-AE2A-EBF8C033BAC3}"/>
              </a:ext>
            </a:extLst>
          </p:cNvPr>
          <p:cNvSpPr/>
          <p:nvPr/>
        </p:nvSpPr>
        <p:spPr>
          <a:xfrm>
            <a:off x="742124" y="2438400"/>
            <a:ext cx="685800" cy="4071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8165E8C-5CB7-4C6D-92CF-2BC8EC6E231D}"/>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
        <p:nvSpPr>
          <p:cNvPr id="2" name="Rectangle 1">
            <a:extLst>
              <a:ext uri="{FF2B5EF4-FFF2-40B4-BE49-F238E27FC236}">
                <a16:creationId xmlns:a16="http://schemas.microsoft.com/office/drawing/2014/main" id="{0C543EB1-A0F2-466B-8830-61A8CA0C398A}"/>
              </a:ext>
            </a:extLst>
          </p:cNvPr>
          <p:cNvSpPr/>
          <p:nvPr/>
        </p:nvSpPr>
        <p:spPr>
          <a:xfrm>
            <a:off x="3213295" y="3327204"/>
            <a:ext cx="1587305"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three words</a:t>
            </a:r>
          </a:p>
        </p:txBody>
      </p:sp>
    </p:spTree>
    <p:extLst>
      <p:ext uri="{BB962C8B-B14F-4D97-AF65-F5344CB8AC3E}">
        <p14:creationId xmlns:p14="http://schemas.microsoft.com/office/powerpoint/2010/main" val="338947720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97</a:t>
            </a:fld>
            <a:endParaRPr lang="en-US" altLang="en-US" sz="1000"/>
          </a:p>
        </p:txBody>
      </p:sp>
      <p:sp>
        <p:nvSpPr>
          <p:cNvPr id="3" name="TextBox 2"/>
          <p:cNvSpPr txBox="1"/>
          <p:nvPr/>
        </p:nvSpPr>
        <p:spPr>
          <a:xfrm>
            <a:off x="762001" y="849293"/>
            <a:ext cx="7924799" cy="1938992"/>
          </a:xfrm>
          <a:prstGeom prst="rect">
            <a:avLst/>
          </a:prstGeom>
          <a:noFill/>
        </p:spPr>
        <p:txBody>
          <a:bodyPr wrap="square" rtlCol="0">
            <a:spAutoFit/>
          </a:bodyPr>
          <a:lstStyle/>
          <a:p>
            <a:r>
              <a:rPr lang="en-US" sz="1500" i="1" dirty="0">
                <a:solidFill>
                  <a:schemeClr val="bg1">
                    <a:lumMod val="75000"/>
                  </a:schemeClr>
                </a:solidFill>
              </a:rPr>
              <a:t>The optic nerves are composed of what?</a:t>
            </a:r>
          </a:p>
          <a:p>
            <a:r>
              <a:rPr lang="en-US" sz="1500" dirty="0">
                <a:solidFill>
                  <a:schemeClr val="bg1">
                    <a:lumMod val="75000"/>
                  </a:schemeClr>
                </a:solidFill>
              </a:rPr>
              <a:t>The axons of retinal ganglion cells</a:t>
            </a:r>
          </a:p>
          <a:p>
            <a:endParaRPr lang="en-US" sz="1500" i="1" dirty="0">
              <a:solidFill>
                <a:schemeClr val="bg1">
                  <a:lumMod val="75000"/>
                </a:schemeClr>
              </a:solidFill>
            </a:endParaRPr>
          </a:p>
          <a:p>
            <a:r>
              <a:rPr lang="en-US" sz="1500" i="1" dirty="0">
                <a:solidFill>
                  <a:schemeClr val="bg1">
                    <a:lumMod val="75000"/>
                  </a:schemeClr>
                </a:solidFill>
              </a:rPr>
              <a:t>Do they synapse in the region of the optic nerve head?</a:t>
            </a:r>
          </a:p>
          <a:p>
            <a:r>
              <a:rPr lang="en-US" sz="1500" dirty="0">
                <a:solidFill>
                  <a:schemeClr val="bg1">
                    <a:lumMod val="75000"/>
                  </a:schemeClr>
                </a:solidFill>
              </a:rPr>
              <a:t>No</a:t>
            </a:r>
          </a:p>
          <a:p>
            <a:endParaRPr lang="en-US" sz="1500" dirty="0">
              <a:solidFill>
                <a:schemeClr val="bg1">
                  <a:lumMod val="75000"/>
                </a:schemeClr>
              </a:solidFill>
            </a:endParaRPr>
          </a:p>
          <a:p>
            <a:r>
              <a:rPr lang="en-US" sz="1500" i="1" dirty="0">
                <a:solidFill>
                  <a:schemeClr val="bg1">
                    <a:lumMod val="75000"/>
                  </a:schemeClr>
                </a:solidFill>
              </a:rPr>
              <a:t>Where will they synapse?</a:t>
            </a:r>
          </a:p>
          <a:p>
            <a:r>
              <a:rPr lang="en-US" sz="1500" b="1" dirty="0">
                <a:solidFill>
                  <a:srgbClr val="0000FF"/>
                </a:solidFill>
              </a:rPr>
              <a:t>Most</a:t>
            </a:r>
            <a:r>
              <a:rPr lang="en-US" sz="1500" dirty="0">
                <a:solidFill>
                  <a:srgbClr val="0000FF"/>
                </a:solidFill>
              </a:rPr>
              <a:t> </a:t>
            </a:r>
            <a:r>
              <a:rPr lang="en-US" sz="1500" dirty="0">
                <a:solidFill>
                  <a:schemeClr val="bg1">
                    <a:lumMod val="75000"/>
                  </a:schemeClr>
                </a:solidFill>
              </a:rPr>
              <a:t>will synapse in the lateral geniculate nucleus (LGN)</a:t>
            </a:r>
            <a:endParaRPr lang="en-US" sz="1500" i="1" dirty="0">
              <a:solidFill>
                <a:schemeClr val="bg1">
                  <a:lumMod val="75000"/>
                </a:schemeClr>
              </a:solidFill>
            </a:endParaRPr>
          </a:p>
        </p:txBody>
      </p:sp>
      <p:sp>
        <p:nvSpPr>
          <p:cNvPr id="14" name="Rectangle 13">
            <a:extLst>
              <a:ext uri="{FF2B5EF4-FFF2-40B4-BE49-F238E27FC236}">
                <a16:creationId xmlns:a16="http://schemas.microsoft.com/office/drawing/2014/main" id="{D2CA90DD-3081-4224-A90E-1A80E0FEA578}"/>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A</a:t>
            </a:r>
          </a:p>
        </p:txBody>
      </p:sp>
      <p:sp>
        <p:nvSpPr>
          <p:cNvPr id="6" name="TextBox 5">
            <a:extLst>
              <a:ext uri="{FF2B5EF4-FFF2-40B4-BE49-F238E27FC236}">
                <a16:creationId xmlns:a16="http://schemas.microsoft.com/office/drawing/2014/main" id="{293A53E9-27E0-4DC0-960E-1A9177C1F736}"/>
              </a:ext>
            </a:extLst>
          </p:cNvPr>
          <p:cNvSpPr txBox="1"/>
          <p:nvPr/>
        </p:nvSpPr>
        <p:spPr>
          <a:xfrm>
            <a:off x="198782" y="3072172"/>
            <a:ext cx="8229600" cy="523220"/>
          </a:xfrm>
          <a:prstGeom prst="rect">
            <a:avLst/>
          </a:prstGeom>
          <a:noFill/>
        </p:spPr>
        <p:txBody>
          <a:bodyPr wrap="square" rtlCol="0">
            <a:spAutoFit/>
          </a:bodyPr>
          <a:lstStyle/>
          <a:p>
            <a:r>
              <a:rPr lang="en-US" sz="1400" i="1" dirty="0"/>
              <a:t>Most? Where will the others synapse, and what are they responsible for?</a:t>
            </a:r>
          </a:p>
          <a:p>
            <a:r>
              <a:rPr lang="en-US" sz="1400" dirty="0"/>
              <a:t>Most of the others are involved in the  pupillary light reflex</a:t>
            </a:r>
          </a:p>
        </p:txBody>
      </p:sp>
      <p:sp>
        <p:nvSpPr>
          <p:cNvPr id="7" name="Oval 6">
            <a:extLst>
              <a:ext uri="{FF2B5EF4-FFF2-40B4-BE49-F238E27FC236}">
                <a16:creationId xmlns:a16="http://schemas.microsoft.com/office/drawing/2014/main" id="{C3844A63-4BB7-4E65-AE2A-EBF8C033BAC3}"/>
              </a:ext>
            </a:extLst>
          </p:cNvPr>
          <p:cNvSpPr/>
          <p:nvPr/>
        </p:nvSpPr>
        <p:spPr>
          <a:xfrm>
            <a:off x="742124" y="2438400"/>
            <a:ext cx="685800" cy="4071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8165E8C-5CB7-4C6D-92CF-2BC8EC6E231D}"/>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398549146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98</a:t>
            </a:fld>
            <a:endParaRPr lang="en-US" altLang="en-US" sz="1000"/>
          </a:p>
        </p:txBody>
      </p:sp>
      <p:sp>
        <p:nvSpPr>
          <p:cNvPr id="3" name="TextBox 2"/>
          <p:cNvSpPr txBox="1"/>
          <p:nvPr/>
        </p:nvSpPr>
        <p:spPr>
          <a:xfrm>
            <a:off x="762001" y="849293"/>
            <a:ext cx="7924799" cy="1938992"/>
          </a:xfrm>
          <a:prstGeom prst="rect">
            <a:avLst/>
          </a:prstGeom>
          <a:noFill/>
        </p:spPr>
        <p:txBody>
          <a:bodyPr wrap="square" rtlCol="0">
            <a:spAutoFit/>
          </a:bodyPr>
          <a:lstStyle/>
          <a:p>
            <a:r>
              <a:rPr lang="en-US" sz="1500" i="1" dirty="0">
                <a:solidFill>
                  <a:schemeClr val="bg1">
                    <a:lumMod val="75000"/>
                  </a:schemeClr>
                </a:solidFill>
              </a:rPr>
              <a:t>The optic nerves are composed of what?</a:t>
            </a:r>
          </a:p>
          <a:p>
            <a:r>
              <a:rPr lang="en-US" sz="1500" dirty="0">
                <a:solidFill>
                  <a:schemeClr val="bg1">
                    <a:lumMod val="75000"/>
                  </a:schemeClr>
                </a:solidFill>
              </a:rPr>
              <a:t>The axons of retinal ganglion cells</a:t>
            </a:r>
          </a:p>
          <a:p>
            <a:endParaRPr lang="en-US" sz="1500" i="1" dirty="0">
              <a:solidFill>
                <a:schemeClr val="bg1">
                  <a:lumMod val="75000"/>
                </a:schemeClr>
              </a:solidFill>
            </a:endParaRPr>
          </a:p>
          <a:p>
            <a:r>
              <a:rPr lang="en-US" sz="1500" i="1" dirty="0">
                <a:solidFill>
                  <a:schemeClr val="bg1">
                    <a:lumMod val="75000"/>
                  </a:schemeClr>
                </a:solidFill>
              </a:rPr>
              <a:t>Do they synapse in the region of the optic nerve head?</a:t>
            </a:r>
          </a:p>
          <a:p>
            <a:r>
              <a:rPr lang="en-US" sz="1500" dirty="0">
                <a:solidFill>
                  <a:schemeClr val="bg1">
                    <a:lumMod val="75000"/>
                  </a:schemeClr>
                </a:solidFill>
              </a:rPr>
              <a:t>No</a:t>
            </a:r>
          </a:p>
          <a:p>
            <a:endParaRPr lang="en-US" sz="1500" dirty="0">
              <a:solidFill>
                <a:schemeClr val="bg1">
                  <a:lumMod val="75000"/>
                </a:schemeClr>
              </a:solidFill>
            </a:endParaRPr>
          </a:p>
          <a:p>
            <a:r>
              <a:rPr lang="en-US" sz="1500" i="1" dirty="0">
                <a:solidFill>
                  <a:schemeClr val="bg1">
                    <a:lumMod val="75000"/>
                  </a:schemeClr>
                </a:solidFill>
              </a:rPr>
              <a:t>Where will they synapse?</a:t>
            </a:r>
          </a:p>
          <a:p>
            <a:r>
              <a:rPr lang="en-US" sz="1500" b="1" dirty="0">
                <a:solidFill>
                  <a:srgbClr val="0000FF"/>
                </a:solidFill>
              </a:rPr>
              <a:t>Most</a:t>
            </a:r>
            <a:r>
              <a:rPr lang="en-US" sz="1500" dirty="0">
                <a:solidFill>
                  <a:srgbClr val="0000FF"/>
                </a:solidFill>
              </a:rPr>
              <a:t> </a:t>
            </a:r>
            <a:r>
              <a:rPr lang="en-US" sz="1500" dirty="0">
                <a:solidFill>
                  <a:schemeClr val="bg1">
                    <a:lumMod val="75000"/>
                  </a:schemeClr>
                </a:solidFill>
              </a:rPr>
              <a:t>will synapse in the lateral geniculate nucleus (LGN)</a:t>
            </a:r>
            <a:endParaRPr lang="en-US" sz="1500" i="1" dirty="0">
              <a:solidFill>
                <a:schemeClr val="bg1">
                  <a:lumMod val="75000"/>
                </a:schemeClr>
              </a:solidFill>
            </a:endParaRPr>
          </a:p>
        </p:txBody>
      </p:sp>
      <p:sp>
        <p:nvSpPr>
          <p:cNvPr id="14" name="Rectangle 13">
            <a:extLst>
              <a:ext uri="{FF2B5EF4-FFF2-40B4-BE49-F238E27FC236}">
                <a16:creationId xmlns:a16="http://schemas.microsoft.com/office/drawing/2014/main" id="{D2CA90DD-3081-4224-A90E-1A80E0FEA578}"/>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Q/A</a:t>
            </a:r>
          </a:p>
        </p:txBody>
      </p:sp>
      <p:sp>
        <p:nvSpPr>
          <p:cNvPr id="6" name="TextBox 5">
            <a:extLst>
              <a:ext uri="{FF2B5EF4-FFF2-40B4-BE49-F238E27FC236}">
                <a16:creationId xmlns:a16="http://schemas.microsoft.com/office/drawing/2014/main" id="{293A53E9-27E0-4DC0-960E-1A9177C1F736}"/>
              </a:ext>
            </a:extLst>
          </p:cNvPr>
          <p:cNvSpPr txBox="1"/>
          <p:nvPr/>
        </p:nvSpPr>
        <p:spPr>
          <a:xfrm>
            <a:off x="198782" y="3072172"/>
            <a:ext cx="8229600" cy="738664"/>
          </a:xfrm>
          <a:prstGeom prst="rect">
            <a:avLst/>
          </a:prstGeom>
          <a:noFill/>
        </p:spPr>
        <p:txBody>
          <a:bodyPr wrap="square" rtlCol="0">
            <a:spAutoFit/>
          </a:bodyPr>
          <a:lstStyle/>
          <a:p>
            <a:r>
              <a:rPr lang="en-US" sz="1400" i="1" dirty="0"/>
              <a:t>Most? Where will the others synapse, and what are they responsible for?</a:t>
            </a:r>
          </a:p>
          <a:p>
            <a:r>
              <a:rPr lang="en-US" sz="1400" dirty="0"/>
              <a:t>Most of the others are involved in the  pupillary light reflex</a:t>
            </a:r>
            <a:r>
              <a:rPr lang="en-US" sz="1400" dirty="0">
                <a:solidFill>
                  <a:srgbClr val="0000FF"/>
                </a:solidFill>
              </a:rPr>
              <a:t> ; they peel off just prior to reaching the LGN, heading instead to the  pretectum  of the  dorsal midbrain  to synapse in the  pretectal nuclei</a:t>
            </a:r>
          </a:p>
        </p:txBody>
      </p:sp>
      <p:sp>
        <p:nvSpPr>
          <p:cNvPr id="7" name="Oval 6">
            <a:extLst>
              <a:ext uri="{FF2B5EF4-FFF2-40B4-BE49-F238E27FC236}">
                <a16:creationId xmlns:a16="http://schemas.microsoft.com/office/drawing/2014/main" id="{C3844A63-4BB7-4E65-AE2A-EBF8C033BAC3}"/>
              </a:ext>
            </a:extLst>
          </p:cNvPr>
          <p:cNvSpPr/>
          <p:nvPr/>
        </p:nvSpPr>
        <p:spPr>
          <a:xfrm>
            <a:off x="742124" y="2438400"/>
            <a:ext cx="685800" cy="4071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8165E8C-5CB7-4C6D-92CF-2BC8EC6E231D}"/>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
        <p:nvSpPr>
          <p:cNvPr id="2" name="Rectangle 1">
            <a:extLst>
              <a:ext uri="{FF2B5EF4-FFF2-40B4-BE49-F238E27FC236}">
                <a16:creationId xmlns:a16="http://schemas.microsoft.com/office/drawing/2014/main" id="{0C543EB1-A0F2-466B-8830-61A8CA0C398A}"/>
              </a:ext>
            </a:extLst>
          </p:cNvPr>
          <p:cNvSpPr/>
          <p:nvPr/>
        </p:nvSpPr>
        <p:spPr>
          <a:xfrm>
            <a:off x="6248400" y="3582236"/>
            <a:ext cx="1403253"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9" name="Rectangle 8">
            <a:extLst>
              <a:ext uri="{FF2B5EF4-FFF2-40B4-BE49-F238E27FC236}">
                <a16:creationId xmlns:a16="http://schemas.microsoft.com/office/drawing/2014/main" id="{160125BB-A04A-4D3B-8238-57A2C6609FB7}"/>
              </a:ext>
            </a:extLst>
          </p:cNvPr>
          <p:cNvSpPr/>
          <p:nvPr/>
        </p:nvSpPr>
        <p:spPr>
          <a:xfrm>
            <a:off x="3527473" y="3556252"/>
            <a:ext cx="1273127" cy="254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10" name="Rectangle 9">
            <a:extLst>
              <a:ext uri="{FF2B5EF4-FFF2-40B4-BE49-F238E27FC236}">
                <a16:creationId xmlns:a16="http://schemas.microsoft.com/office/drawing/2014/main" id="{B8179245-DBDA-4D68-A222-DC41A7C01713}"/>
              </a:ext>
            </a:extLst>
          </p:cNvPr>
          <p:cNvSpPr/>
          <p:nvPr/>
        </p:nvSpPr>
        <p:spPr>
          <a:xfrm>
            <a:off x="2114181" y="3543835"/>
            <a:ext cx="857620" cy="2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one word</a:t>
            </a:r>
          </a:p>
        </p:txBody>
      </p:sp>
    </p:spTree>
    <p:extLst>
      <p:ext uri="{BB962C8B-B14F-4D97-AF65-F5344CB8AC3E}">
        <p14:creationId xmlns:p14="http://schemas.microsoft.com/office/powerpoint/2010/main" val="163123368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7" name="Slide Number Placeholder 1"/>
          <p:cNvSpPr>
            <a:spLocks noGrp="1"/>
          </p:cNvSpPr>
          <p:nvPr>
            <p:ph type="sldNum" sz="quarter" idx="12"/>
          </p:nvPr>
        </p:nvSpPr>
        <p:spPr>
          <a:noFill/>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50B948-0F64-4AEE-A11A-2FA716572830}" type="slidenum">
              <a:rPr lang="en-US" altLang="en-US" sz="1000"/>
              <a:pPr>
                <a:spcBef>
                  <a:spcPct val="0"/>
                </a:spcBef>
                <a:buClrTx/>
                <a:buSzTx/>
                <a:buFontTx/>
                <a:buNone/>
              </a:pPr>
              <a:t>99</a:t>
            </a:fld>
            <a:endParaRPr lang="en-US" altLang="en-US" sz="1000"/>
          </a:p>
        </p:txBody>
      </p:sp>
      <p:sp>
        <p:nvSpPr>
          <p:cNvPr id="3" name="TextBox 2"/>
          <p:cNvSpPr txBox="1"/>
          <p:nvPr/>
        </p:nvSpPr>
        <p:spPr>
          <a:xfrm>
            <a:off x="762001" y="849293"/>
            <a:ext cx="7924799" cy="1938992"/>
          </a:xfrm>
          <a:prstGeom prst="rect">
            <a:avLst/>
          </a:prstGeom>
          <a:noFill/>
        </p:spPr>
        <p:txBody>
          <a:bodyPr wrap="square" rtlCol="0">
            <a:spAutoFit/>
          </a:bodyPr>
          <a:lstStyle/>
          <a:p>
            <a:r>
              <a:rPr lang="en-US" sz="1500" i="1" dirty="0">
                <a:solidFill>
                  <a:schemeClr val="bg1">
                    <a:lumMod val="75000"/>
                  </a:schemeClr>
                </a:solidFill>
              </a:rPr>
              <a:t>The optic nerves are composed of what?</a:t>
            </a:r>
          </a:p>
          <a:p>
            <a:r>
              <a:rPr lang="en-US" sz="1500" dirty="0">
                <a:solidFill>
                  <a:schemeClr val="bg1">
                    <a:lumMod val="75000"/>
                  </a:schemeClr>
                </a:solidFill>
              </a:rPr>
              <a:t>The axons of retinal ganglion cells</a:t>
            </a:r>
          </a:p>
          <a:p>
            <a:endParaRPr lang="en-US" sz="1500" i="1" dirty="0">
              <a:solidFill>
                <a:schemeClr val="bg1">
                  <a:lumMod val="75000"/>
                </a:schemeClr>
              </a:solidFill>
            </a:endParaRPr>
          </a:p>
          <a:p>
            <a:r>
              <a:rPr lang="en-US" sz="1500" i="1" dirty="0">
                <a:solidFill>
                  <a:schemeClr val="bg1">
                    <a:lumMod val="75000"/>
                  </a:schemeClr>
                </a:solidFill>
              </a:rPr>
              <a:t>Do they synapse in the region of the optic nerve head?</a:t>
            </a:r>
          </a:p>
          <a:p>
            <a:r>
              <a:rPr lang="en-US" sz="1500" dirty="0">
                <a:solidFill>
                  <a:schemeClr val="bg1">
                    <a:lumMod val="75000"/>
                  </a:schemeClr>
                </a:solidFill>
              </a:rPr>
              <a:t>No</a:t>
            </a:r>
          </a:p>
          <a:p>
            <a:endParaRPr lang="en-US" sz="1500" dirty="0">
              <a:solidFill>
                <a:schemeClr val="bg1">
                  <a:lumMod val="75000"/>
                </a:schemeClr>
              </a:solidFill>
            </a:endParaRPr>
          </a:p>
          <a:p>
            <a:r>
              <a:rPr lang="en-US" sz="1500" i="1" dirty="0">
                <a:solidFill>
                  <a:schemeClr val="bg1">
                    <a:lumMod val="75000"/>
                  </a:schemeClr>
                </a:solidFill>
              </a:rPr>
              <a:t>Where will they synapse?</a:t>
            </a:r>
          </a:p>
          <a:p>
            <a:r>
              <a:rPr lang="en-US" sz="1500" b="1" dirty="0">
                <a:solidFill>
                  <a:srgbClr val="0000FF"/>
                </a:solidFill>
              </a:rPr>
              <a:t>Most</a:t>
            </a:r>
            <a:r>
              <a:rPr lang="en-US" sz="1500" dirty="0">
                <a:solidFill>
                  <a:srgbClr val="0000FF"/>
                </a:solidFill>
              </a:rPr>
              <a:t> </a:t>
            </a:r>
            <a:r>
              <a:rPr lang="en-US" sz="1500" dirty="0">
                <a:solidFill>
                  <a:schemeClr val="bg1">
                    <a:lumMod val="75000"/>
                  </a:schemeClr>
                </a:solidFill>
              </a:rPr>
              <a:t>will synapse in the lateral geniculate nucleus (LGN)</a:t>
            </a:r>
            <a:endParaRPr lang="en-US" sz="1500" i="1" dirty="0">
              <a:solidFill>
                <a:schemeClr val="bg1">
                  <a:lumMod val="75000"/>
                </a:schemeClr>
              </a:solidFill>
            </a:endParaRPr>
          </a:p>
        </p:txBody>
      </p:sp>
      <p:sp>
        <p:nvSpPr>
          <p:cNvPr id="14" name="Rectangle 13">
            <a:extLst>
              <a:ext uri="{FF2B5EF4-FFF2-40B4-BE49-F238E27FC236}">
                <a16:creationId xmlns:a16="http://schemas.microsoft.com/office/drawing/2014/main" id="{D2CA90DD-3081-4224-A90E-1A80E0FEA578}"/>
              </a:ext>
            </a:extLst>
          </p:cNvPr>
          <p:cNvSpPr>
            <a:spLocks noChangeArrowheads="1"/>
          </p:cNvSpPr>
          <p:nvPr/>
        </p:nvSpPr>
        <p:spPr bwMode="auto">
          <a:xfrm>
            <a:off x="457200" y="1222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900" b="1" dirty="0">
                <a:solidFill>
                  <a:schemeClr val="tx2"/>
                </a:solidFill>
              </a:rPr>
              <a:t>A</a:t>
            </a:r>
          </a:p>
        </p:txBody>
      </p:sp>
      <p:sp>
        <p:nvSpPr>
          <p:cNvPr id="6" name="TextBox 5">
            <a:extLst>
              <a:ext uri="{FF2B5EF4-FFF2-40B4-BE49-F238E27FC236}">
                <a16:creationId xmlns:a16="http://schemas.microsoft.com/office/drawing/2014/main" id="{293A53E9-27E0-4DC0-960E-1A9177C1F736}"/>
              </a:ext>
            </a:extLst>
          </p:cNvPr>
          <p:cNvSpPr txBox="1"/>
          <p:nvPr/>
        </p:nvSpPr>
        <p:spPr>
          <a:xfrm>
            <a:off x="198782" y="3072172"/>
            <a:ext cx="8229600" cy="738664"/>
          </a:xfrm>
          <a:prstGeom prst="rect">
            <a:avLst/>
          </a:prstGeom>
          <a:noFill/>
        </p:spPr>
        <p:txBody>
          <a:bodyPr wrap="square" rtlCol="0">
            <a:spAutoFit/>
          </a:bodyPr>
          <a:lstStyle/>
          <a:p>
            <a:r>
              <a:rPr lang="en-US" sz="1400" i="1" dirty="0"/>
              <a:t>Most? Where will the others synapse, and what are they responsible for?</a:t>
            </a:r>
          </a:p>
          <a:p>
            <a:r>
              <a:rPr lang="en-US" sz="1400" dirty="0"/>
              <a:t>Most of the others are involved in the  pupillary light </a:t>
            </a:r>
            <a:r>
              <a:rPr lang="en-US" sz="1400" dirty="0">
                <a:solidFill>
                  <a:srgbClr val="0000FF"/>
                </a:solidFill>
              </a:rPr>
              <a:t>reflex ; they peel off just prior to reaching the LGN, heading instead to the  pretectum  of the  dorsal midbrain  to synapse in the  pretectal nuclei</a:t>
            </a:r>
          </a:p>
        </p:txBody>
      </p:sp>
      <p:sp>
        <p:nvSpPr>
          <p:cNvPr id="7" name="Oval 6">
            <a:extLst>
              <a:ext uri="{FF2B5EF4-FFF2-40B4-BE49-F238E27FC236}">
                <a16:creationId xmlns:a16="http://schemas.microsoft.com/office/drawing/2014/main" id="{C3844A63-4BB7-4E65-AE2A-EBF8C033BAC3}"/>
              </a:ext>
            </a:extLst>
          </p:cNvPr>
          <p:cNvSpPr/>
          <p:nvPr/>
        </p:nvSpPr>
        <p:spPr>
          <a:xfrm>
            <a:off x="742124" y="2438400"/>
            <a:ext cx="685800" cy="4071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8165E8C-5CB7-4C6D-92CF-2BC8EC6E231D}"/>
              </a:ext>
            </a:extLst>
          </p:cNvPr>
          <p:cNvSpPr txBox="1"/>
          <p:nvPr/>
        </p:nvSpPr>
        <p:spPr>
          <a:xfrm>
            <a:off x="3213295" y="224220"/>
            <a:ext cx="2717411" cy="400110"/>
          </a:xfrm>
          <a:prstGeom prst="rect">
            <a:avLst/>
          </a:prstGeom>
          <a:solidFill>
            <a:schemeClr val="accent1">
              <a:lumMod val="60000"/>
              <a:lumOff val="40000"/>
            </a:schemeClr>
          </a:solidFill>
        </p:spPr>
        <p:txBody>
          <a:bodyPr wrap="none" rtlCol="0">
            <a:spAutoFit/>
          </a:bodyPr>
          <a:lstStyle/>
          <a:p>
            <a:pPr algn="ctr"/>
            <a:r>
              <a:rPr lang="en-US" sz="2000" b="1" dirty="0"/>
              <a:t>Glaucoma Overview</a:t>
            </a:r>
          </a:p>
        </p:txBody>
      </p:sp>
    </p:spTree>
    <p:extLst>
      <p:ext uri="{BB962C8B-B14F-4D97-AF65-F5344CB8AC3E}">
        <p14:creationId xmlns:p14="http://schemas.microsoft.com/office/powerpoint/2010/main" val="2912934658"/>
      </p:ext>
    </p:extLst>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1307</TotalTime>
  <Words>18123</Words>
  <Application>Microsoft Office PowerPoint</Application>
  <PresentationFormat>On-screen Show (4:3)</PresentationFormat>
  <Paragraphs>2782</Paragraphs>
  <Slides>221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221</vt:i4>
      </vt:variant>
    </vt:vector>
  </HeadingPairs>
  <TitlesOfParts>
    <vt:vector size="227" baseType="lpstr">
      <vt:lpstr>Arial</vt:lpstr>
      <vt:lpstr>Calibri</vt:lpstr>
      <vt:lpstr>Symbol</vt:lpstr>
      <vt:lpstr>Times New Roman</vt:lpstr>
      <vt:lpstr>Wingdings</vt:lpstr>
      <vt:lpstr>Network</vt:lpstr>
      <vt:lpstr>Q</vt:lpstr>
      <vt:lpstr>A</vt:lpstr>
      <vt:lpstr>Q</vt:lpstr>
      <vt:lpstr>A</vt:lpstr>
      <vt:lpstr>Q</vt:lpstr>
      <vt:lpst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vt:lpstr>
      <vt:lpstr>A</vt:lpstr>
      <vt:lpstr>Q</vt:lpstr>
      <vt:lpstr>A</vt:lpstr>
      <vt:lpstr>Q</vt:lpstr>
      <vt:lpstr>A</vt:lpstr>
      <vt:lpstr>Q</vt:lpstr>
      <vt:lpstr>A</vt:lpstr>
      <vt:lpstr>PowerPoint Presentation</vt:lpstr>
      <vt:lpstr>PowerPoint Presentation</vt:lpstr>
      <vt:lpstr>Q</vt:lpstr>
      <vt:lpstr>A</vt:lpstr>
      <vt:lpstr>PowerPoint Presentation</vt:lpstr>
      <vt:lpstr>PowerPoint Presentation</vt:lpstr>
      <vt:lpstr>PowerPoint Presentation</vt:lpstr>
      <vt:lpstr>Q</vt:lpstr>
      <vt:lpst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vt:lpstr>
      <vt:lpstr>A</vt:lpstr>
      <vt:lpstr>Q</vt:lpstr>
      <vt:lpstr>A</vt:lpstr>
      <vt:lpstr>Q</vt:lpstr>
      <vt:lpstr>A</vt:lpstr>
      <vt:lpstr>Q</vt:lpstr>
      <vt:lpstr>A</vt:lpstr>
      <vt:lpstr>Q</vt:lpstr>
      <vt:lpstr>A</vt:lpstr>
      <vt:lpstr>Q</vt:lpstr>
      <vt:lpstr>Q/A</vt:lpstr>
      <vt:lpstr>A</vt:lpstr>
      <vt:lpstr>Q</vt:lpstr>
      <vt:lpstr>Q/A</vt:lpstr>
      <vt:lpstr>A</vt:lpstr>
      <vt:lpstr>Q</vt:lpstr>
      <vt:lpstr>Q/A</vt:lpstr>
      <vt:lpstr>A</vt:lpstr>
      <vt:lpstr>Q</vt:lpstr>
      <vt:lpstr>A</vt:lpstr>
      <vt:lpstr>Q</vt:lpstr>
      <vt:lpstr>A</vt:lpstr>
      <vt:lpstr>Q</vt:lpstr>
      <vt:lpstr>A</vt:lpstr>
      <vt:lpstr>Q</vt:lpstr>
      <vt:lpstr>A</vt:lpstr>
      <vt:lpstr>PowerPoint Presentation</vt:lpstr>
      <vt:lpstr>PowerPoint Presentation</vt:lpstr>
      <vt:lpstr>PowerPoint Presentation</vt:lpstr>
      <vt:lpstr>Q</vt:lpstr>
      <vt:lpstr>A</vt:lpstr>
      <vt:lpstr>Q</vt:lpstr>
      <vt:lpstr>Q/A</vt:lpstr>
      <vt:lpstr>A</vt:lpstr>
      <vt:lpstr>Q</vt:lpstr>
      <vt:lpstr>A</vt:lpstr>
      <vt:lpstr>Q</vt:lpstr>
      <vt:lpstr>A</vt:lpstr>
      <vt:lpstr>Q</vt:lpstr>
      <vt:lpstr>Q/A</vt:lpstr>
      <vt:lpstr>A</vt:lpstr>
      <vt:lpstr>Q</vt:lpstr>
      <vt:lpstr>Q/A</vt:lpstr>
      <vt:lpstr>A</vt:lpstr>
      <vt:lpstr>Q</vt:lpstr>
      <vt:lpstr>Q/A</vt:lpstr>
      <vt:lpstr>A</vt:lpstr>
      <vt:lpstr>Q</vt:lpstr>
      <vt:lpstr>A</vt:lpstr>
      <vt:lpstr>Q</vt:lpstr>
      <vt:lpstr>A</vt:lpstr>
      <vt:lpstr>PowerPoint Presentation</vt:lpstr>
    </vt:vector>
  </TitlesOfParts>
  <Company>LSU Health Sciences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Guide: OAG</dc:title>
  <dc:creator>Steven Flynn</dc:creator>
  <cp:lastModifiedBy>Steven Flynn</cp:lastModifiedBy>
  <cp:revision>176</cp:revision>
  <dcterms:created xsi:type="dcterms:W3CDTF">2008-09-11T18:22:05Z</dcterms:created>
  <dcterms:modified xsi:type="dcterms:W3CDTF">2022-11-22T03:15:57Z</dcterms:modified>
</cp:coreProperties>
</file>