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641"/>
  </p:notesMasterIdLst>
  <p:sldIdLst>
    <p:sldId id="2235" r:id="rId2"/>
    <p:sldId id="1737" r:id="rId3"/>
    <p:sldId id="1740" r:id="rId4"/>
    <p:sldId id="1739" r:id="rId5"/>
    <p:sldId id="1738" r:id="rId6"/>
    <p:sldId id="1746" r:id="rId7"/>
    <p:sldId id="1748" r:id="rId8"/>
    <p:sldId id="1747" r:id="rId9"/>
    <p:sldId id="1097" r:id="rId10"/>
    <p:sldId id="1744" r:id="rId11"/>
    <p:sldId id="1062" r:id="rId12"/>
    <p:sldId id="1098" r:id="rId13"/>
    <p:sldId id="1099" r:id="rId14"/>
    <p:sldId id="1100" r:id="rId15"/>
    <p:sldId id="1104" r:id="rId16"/>
    <p:sldId id="1101" r:id="rId17"/>
    <p:sldId id="1105" r:id="rId18"/>
    <p:sldId id="1102" r:id="rId19"/>
    <p:sldId id="1103" r:id="rId20"/>
    <p:sldId id="1106" r:id="rId21"/>
    <p:sldId id="1095" r:id="rId22"/>
    <p:sldId id="1155" r:id="rId23"/>
    <p:sldId id="1063" r:id="rId24"/>
    <p:sldId id="1107" r:id="rId25"/>
    <p:sldId id="1108" r:id="rId26"/>
    <p:sldId id="1652" r:id="rId27"/>
    <p:sldId id="1653" r:id="rId28"/>
    <p:sldId id="1065" r:id="rId29"/>
    <p:sldId id="1109" r:id="rId30"/>
    <p:sldId id="1160" r:id="rId31"/>
    <p:sldId id="1161" r:id="rId32"/>
    <p:sldId id="1066" r:id="rId33"/>
    <p:sldId id="1068" r:id="rId34"/>
    <p:sldId id="962" r:id="rId35"/>
    <p:sldId id="1067" r:id="rId36"/>
    <p:sldId id="1069" r:id="rId37"/>
    <p:sldId id="963" r:id="rId38"/>
    <p:sldId id="1070" r:id="rId39"/>
    <p:sldId id="1158" r:id="rId40"/>
    <p:sldId id="1110" r:id="rId41"/>
    <p:sldId id="1159" r:id="rId42"/>
    <p:sldId id="1073" r:id="rId43"/>
    <p:sldId id="1111" r:id="rId44"/>
    <p:sldId id="1118" r:id="rId45"/>
    <p:sldId id="1112" r:id="rId46"/>
    <p:sldId id="1113" r:id="rId47"/>
    <p:sldId id="1114" r:id="rId48"/>
    <p:sldId id="1115" r:id="rId49"/>
    <p:sldId id="1119" r:id="rId50"/>
    <p:sldId id="1094" r:id="rId51"/>
    <p:sldId id="1116" r:id="rId52"/>
    <p:sldId id="1117" r:id="rId53"/>
    <p:sldId id="1072" r:id="rId54"/>
    <p:sldId id="1120" r:id="rId55"/>
    <p:sldId id="1163" r:id="rId56"/>
    <p:sldId id="1162" r:id="rId57"/>
    <p:sldId id="1124" r:id="rId58"/>
    <p:sldId id="1121" r:id="rId59"/>
    <p:sldId id="1125" r:id="rId60"/>
    <p:sldId id="1122" r:id="rId61"/>
    <p:sldId id="1123" r:id="rId62"/>
    <p:sldId id="1126" r:id="rId63"/>
    <p:sldId id="1129" r:id="rId64"/>
    <p:sldId id="1733" r:id="rId65"/>
    <p:sldId id="1732" r:id="rId66"/>
    <p:sldId id="1130" r:id="rId67"/>
    <p:sldId id="1128" r:id="rId68"/>
    <p:sldId id="1132" r:id="rId69"/>
    <p:sldId id="1096" r:id="rId70"/>
    <p:sldId id="1735" r:id="rId71"/>
    <p:sldId id="1734" r:id="rId72"/>
    <p:sldId id="1134" r:id="rId73"/>
    <p:sldId id="1137" r:id="rId74"/>
    <p:sldId id="1138" r:id="rId75"/>
    <p:sldId id="1139" r:id="rId76"/>
    <p:sldId id="1131" r:id="rId77"/>
    <p:sldId id="1133" r:id="rId78"/>
    <p:sldId id="1136" r:id="rId79"/>
    <p:sldId id="1148" r:id="rId80"/>
    <p:sldId id="1149" r:id="rId81"/>
    <p:sldId id="1150" r:id="rId82"/>
    <p:sldId id="1141" r:id="rId83"/>
    <p:sldId id="1736" r:id="rId84"/>
    <p:sldId id="1076" r:id="rId85"/>
    <p:sldId id="1144" r:id="rId86"/>
    <p:sldId id="1143" r:id="rId87"/>
    <p:sldId id="1142" r:id="rId88"/>
    <p:sldId id="1146" r:id="rId89"/>
    <p:sldId id="1147" r:id="rId90"/>
    <p:sldId id="1077" r:id="rId91"/>
    <p:sldId id="2104" r:id="rId92"/>
    <p:sldId id="1080" r:id="rId93"/>
    <p:sldId id="1079" r:id="rId94"/>
    <p:sldId id="1081" r:id="rId95"/>
    <p:sldId id="1151" r:id="rId96"/>
    <p:sldId id="1152" r:id="rId97"/>
    <p:sldId id="1654" r:id="rId98"/>
    <p:sldId id="1655" r:id="rId99"/>
    <p:sldId id="1656" r:id="rId100"/>
    <p:sldId id="1657" r:id="rId101"/>
    <p:sldId id="1164" r:id="rId102"/>
    <p:sldId id="1165" r:id="rId103"/>
    <p:sldId id="1166" r:id="rId104"/>
    <p:sldId id="1168" r:id="rId105"/>
    <p:sldId id="1169" r:id="rId106"/>
    <p:sldId id="1170" r:id="rId107"/>
    <p:sldId id="1171" r:id="rId108"/>
    <p:sldId id="1172" r:id="rId109"/>
    <p:sldId id="1184" r:id="rId110"/>
    <p:sldId id="1156" r:id="rId111"/>
    <p:sldId id="1176" r:id="rId112"/>
    <p:sldId id="1177" r:id="rId113"/>
    <p:sldId id="1178" r:id="rId114"/>
    <p:sldId id="1179" r:id="rId115"/>
    <p:sldId id="1175" r:id="rId116"/>
    <p:sldId id="1180" r:id="rId117"/>
    <p:sldId id="1186" r:id="rId118"/>
    <p:sldId id="1187" r:id="rId119"/>
    <p:sldId id="1750" r:id="rId120"/>
    <p:sldId id="1751" r:id="rId121"/>
    <p:sldId id="1753" r:id="rId122"/>
    <p:sldId id="1754" r:id="rId123"/>
    <p:sldId id="1188" r:id="rId124"/>
    <p:sldId id="1189" r:id="rId125"/>
    <p:sldId id="1190" r:id="rId126"/>
    <p:sldId id="1191" r:id="rId127"/>
    <p:sldId id="1192" r:id="rId128"/>
    <p:sldId id="1181" r:id="rId129"/>
    <p:sldId id="1182" r:id="rId130"/>
    <p:sldId id="1693" r:id="rId131"/>
    <p:sldId id="1976" r:id="rId132"/>
    <p:sldId id="1183" r:id="rId133"/>
    <p:sldId id="1193" r:id="rId134"/>
    <p:sldId id="1650" r:id="rId135"/>
    <p:sldId id="1194" r:id="rId136"/>
    <p:sldId id="1195" r:id="rId137"/>
    <p:sldId id="1196" r:id="rId138"/>
    <p:sldId id="1197" r:id="rId139"/>
    <p:sldId id="1198" r:id="rId140"/>
    <p:sldId id="1632" r:id="rId141"/>
    <p:sldId id="1638" r:id="rId142"/>
    <p:sldId id="1651" r:id="rId143"/>
    <p:sldId id="1658" r:id="rId144"/>
    <p:sldId id="1661" r:id="rId145"/>
    <p:sldId id="1662" r:id="rId146"/>
    <p:sldId id="1663" r:id="rId147"/>
    <p:sldId id="1664" r:id="rId148"/>
    <p:sldId id="1625" r:id="rId149"/>
    <p:sldId id="1665" r:id="rId150"/>
    <p:sldId id="1666" r:id="rId151"/>
    <p:sldId id="1667" r:id="rId152"/>
    <p:sldId id="1668" r:id="rId153"/>
    <p:sldId id="1669" r:id="rId154"/>
    <p:sldId id="1670" r:id="rId155"/>
    <p:sldId id="1671" r:id="rId156"/>
    <p:sldId id="1672" r:id="rId157"/>
    <p:sldId id="1673" r:id="rId158"/>
    <p:sldId id="1674" r:id="rId159"/>
    <p:sldId id="1675" r:id="rId160"/>
    <p:sldId id="1676" r:id="rId161"/>
    <p:sldId id="1615" r:id="rId162"/>
    <p:sldId id="1677" r:id="rId163"/>
    <p:sldId id="1678" r:id="rId164"/>
    <p:sldId id="1679" r:id="rId165"/>
    <p:sldId id="1621" r:id="rId166"/>
    <p:sldId id="1680" r:id="rId167"/>
    <p:sldId id="1681" r:id="rId168"/>
    <p:sldId id="1624" r:id="rId169"/>
    <p:sldId id="1682" r:id="rId170"/>
    <p:sldId id="1683" r:id="rId171"/>
    <p:sldId id="1684" r:id="rId172"/>
    <p:sldId id="1685" r:id="rId173"/>
    <p:sldId id="1623" r:id="rId174"/>
    <p:sldId id="1660" r:id="rId175"/>
    <p:sldId id="1686" r:id="rId176"/>
    <p:sldId id="1687" r:id="rId177"/>
    <p:sldId id="1688" r:id="rId178"/>
    <p:sldId id="1689" r:id="rId179"/>
    <p:sldId id="1690" r:id="rId180"/>
    <p:sldId id="1626" r:id="rId181"/>
    <p:sldId id="1691" r:id="rId182"/>
    <p:sldId id="1692" r:id="rId183"/>
    <p:sldId id="1153" r:id="rId184"/>
    <p:sldId id="1695" r:id="rId185"/>
    <p:sldId id="1696" r:id="rId186"/>
    <p:sldId id="1697" r:id="rId187"/>
    <p:sldId id="1698" r:id="rId188"/>
    <p:sldId id="1700" r:id="rId189"/>
    <p:sldId id="1717" r:id="rId190"/>
    <p:sldId id="1718" r:id="rId191"/>
    <p:sldId id="1719" r:id="rId192"/>
    <p:sldId id="1720" r:id="rId193"/>
    <p:sldId id="1701" r:id="rId194"/>
    <p:sldId id="1702" r:id="rId195"/>
    <p:sldId id="1014" r:id="rId196"/>
    <p:sldId id="1722" r:id="rId197"/>
    <p:sldId id="1723" r:id="rId198"/>
    <p:sldId id="1721" r:id="rId199"/>
    <p:sldId id="1703" r:id="rId200"/>
    <p:sldId id="1704" r:id="rId201"/>
    <p:sldId id="1705" r:id="rId202"/>
    <p:sldId id="1706" r:id="rId203"/>
    <p:sldId id="1707" r:id="rId204"/>
    <p:sldId id="1708" r:id="rId205"/>
    <p:sldId id="1699" r:id="rId206"/>
    <p:sldId id="1716" r:id="rId207"/>
    <p:sldId id="1713" r:id="rId208"/>
    <p:sldId id="1724" r:id="rId209"/>
    <p:sldId id="1714" r:id="rId210"/>
    <p:sldId id="1715" r:id="rId211"/>
    <p:sldId id="1727" r:id="rId212"/>
    <p:sldId id="1730" r:id="rId213"/>
    <p:sldId id="1731" r:id="rId214"/>
    <p:sldId id="2234" r:id="rId215"/>
    <p:sldId id="1725" r:id="rId216"/>
    <p:sldId id="2237" r:id="rId217"/>
    <p:sldId id="1078" r:id="rId218"/>
    <p:sldId id="2105" r:id="rId219"/>
    <p:sldId id="1083" r:id="rId220"/>
    <p:sldId id="1084" r:id="rId221"/>
    <p:sldId id="1085" r:id="rId222"/>
    <p:sldId id="1768" r:id="rId223"/>
    <p:sldId id="1728" r:id="rId224"/>
    <p:sldId id="1745" r:id="rId225"/>
    <p:sldId id="1755" r:id="rId226"/>
    <p:sldId id="1762" r:id="rId227"/>
    <p:sldId id="1763" r:id="rId228"/>
    <p:sldId id="1764" r:id="rId229"/>
    <p:sldId id="1767" r:id="rId230"/>
    <p:sldId id="1765" r:id="rId231"/>
    <p:sldId id="1766" r:id="rId232"/>
    <p:sldId id="1761" r:id="rId233"/>
    <p:sldId id="1757" r:id="rId234"/>
    <p:sldId id="1769" r:id="rId235"/>
    <p:sldId id="1908" r:id="rId236"/>
    <p:sldId id="1729" r:id="rId237"/>
    <p:sldId id="1779" r:id="rId238"/>
    <p:sldId id="1819" r:id="rId239"/>
    <p:sldId id="1836" r:id="rId240"/>
    <p:sldId id="1835" r:id="rId241"/>
    <p:sldId id="1837" r:id="rId242"/>
    <p:sldId id="1770" r:id="rId243"/>
    <p:sldId id="1780" r:id="rId244"/>
    <p:sldId id="1778" r:id="rId245"/>
    <p:sldId id="1781" r:id="rId246"/>
    <p:sldId id="1782" r:id="rId247"/>
    <p:sldId id="1783" r:id="rId248"/>
    <p:sldId id="1784" r:id="rId249"/>
    <p:sldId id="1785" r:id="rId250"/>
    <p:sldId id="1786" r:id="rId251"/>
    <p:sldId id="1787" r:id="rId252"/>
    <p:sldId id="1774" r:id="rId253"/>
    <p:sldId id="1775" r:id="rId254"/>
    <p:sldId id="1776" r:id="rId255"/>
    <p:sldId id="1777" r:id="rId256"/>
    <p:sldId id="1756" r:id="rId257"/>
    <p:sldId id="1790" r:id="rId258"/>
    <p:sldId id="1791" r:id="rId259"/>
    <p:sldId id="1788" r:id="rId260"/>
    <p:sldId id="1833" r:id="rId261"/>
    <p:sldId id="1902" r:id="rId262"/>
    <p:sldId id="1792" r:id="rId263"/>
    <p:sldId id="1794" r:id="rId264"/>
    <p:sldId id="1795" r:id="rId265"/>
    <p:sldId id="1793" r:id="rId266"/>
    <p:sldId id="1796" r:id="rId267"/>
    <p:sldId id="1800" r:id="rId268"/>
    <p:sldId id="1801" r:id="rId269"/>
    <p:sldId id="1802" r:id="rId270"/>
    <p:sldId id="1803" r:id="rId271"/>
    <p:sldId id="1804" r:id="rId272"/>
    <p:sldId id="1797" r:id="rId273"/>
    <p:sldId id="1798" r:id="rId274"/>
    <p:sldId id="1805" r:id="rId275"/>
    <p:sldId id="1807" r:id="rId276"/>
    <p:sldId id="1808" r:id="rId277"/>
    <p:sldId id="1806" r:id="rId278"/>
    <p:sldId id="1809" r:id="rId279"/>
    <p:sldId id="1811" r:id="rId280"/>
    <p:sldId id="1810" r:id="rId281"/>
    <p:sldId id="1812" r:id="rId282"/>
    <p:sldId id="1813" r:id="rId283"/>
    <p:sldId id="1814" r:id="rId284"/>
    <p:sldId id="1815" r:id="rId285"/>
    <p:sldId id="1816" r:id="rId286"/>
    <p:sldId id="1817" r:id="rId287"/>
    <p:sldId id="1749" r:id="rId288"/>
    <p:sldId id="1821" r:id="rId289"/>
    <p:sldId id="987" r:id="rId290"/>
    <p:sldId id="1822" r:id="rId291"/>
    <p:sldId id="1831" r:id="rId292"/>
    <p:sldId id="1912" r:id="rId293"/>
    <p:sldId id="1913" r:id="rId294"/>
    <p:sldId id="1914" r:id="rId295"/>
    <p:sldId id="1915" r:id="rId296"/>
    <p:sldId id="1916" r:id="rId297"/>
    <p:sldId id="1917" r:id="rId298"/>
    <p:sldId id="1918" r:id="rId299"/>
    <p:sldId id="1919" r:id="rId300"/>
    <p:sldId id="1082" r:id="rId301"/>
    <p:sldId id="2106" r:id="rId302"/>
    <p:sldId id="1088" r:id="rId303"/>
    <p:sldId id="1089" r:id="rId304"/>
    <p:sldId id="1090" r:id="rId305"/>
    <p:sldId id="1832" r:id="rId306"/>
    <p:sldId id="1841" r:id="rId307"/>
    <p:sldId id="1842" r:id="rId308"/>
    <p:sldId id="1843" r:id="rId309"/>
    <p:sldId id="1844" r:id="rId310"/>
    <p:sldId id="1850" r:id="rId311"/>
    <p:sldId id="1845" r:id="rId312"/>
    <p:sldId id="1851" r:id="rId313"/>
    <p:sldId id="1838" r:id="rId314"/>
    <p:sldId id="1846" r:id="rId315"/>
    <p:sldId id="1852" r:id="rId316"/>
    <p:sldId id="1839" r:id="rId317"/>
    <p:sldId id="1847" r:id="rId318"/>
    <p:sldId id="1853" r:id="rId319"/>
    <p:sldId id="1877" r:id="rId320"/>
    <p:sldId id="1878" r:id="rId321"/>
    <p:sldId id="1840" r:id="rId322"/>
    <p:sldId id="1848" r:id="rId323"/>
    <p:sldId id="1854" r:id="rId324"/>
    <p:sldId id="1849" r:id="rId325"/>
    <p:sldId id="1856" r:id="rId326"/>
    <p:sldId id="1974" r:id="rId327"/>
    <p:sldId id="1975" r:id="rId328"/>
    <p:sldId id="1855" r:id="rId329"/>
    <p:sldId id="1857" r:id="rId330"/>
    <p:sldId id="1858" r:id="rId331"/>
    <p:sldId id="1860" r:id="rId332"/>
    <p:sldId id="1859" r:id="rId333"/>
    <p:sldId id="1861" r:id="rId334"/>
    <p:sldId id="1862" r:id="rId335"/>
    <p:sldId id="1863" r:id="rId336"/>
    <p:sldId id="1871" r:id="rId337"/>
    <p:sldId id="1872" r:id="rId338"/>
    <p:sldId id="1873" r:id="rId339"/>
    <p:sldId id="1874" r:id="rId340"/>
    <p:sldId id="1875" r:id="rId341"/>
    <p:sldId id="1876" r:id="rId342"/>
    <p:sldId id="1879" r:id="rId343"/>
    <p:sldId id="1880" r:id="rId344"/>
    <p:sldId id="1881" r:id="rId345"/>
    <p:sldId id="1882" r:id="rId346"/>
    <p:sldId id="1834" r:id="rId347"/>
    <p:sldId id="1891" r:id="rId348"/>
    <p:sldId id="1892" r:id="rId349"/>
    <p:sldId id="1981" r:id="rId350"/>
    <p:sldId id="1027" r:id="rId351"/>
    <p:sldId id="1893" r:id="rId352"/>
    <p:sldId id="1982" r:id="rId353"/>
    <p:sldId id="1983" r:id="rId354"/>
    <p:sldId id="1984" r:id="rId355"/>
    <p:sldId id="1909" r:id="rId356"/>
    <p:sldId id="1910" r:id="rId357"/>
    <p:sldId id="1935" r:id="rId358"/>
    <p:sldId id="1936" r:id="rId359"/>
    <p:sldId id="1937" r:id="rId360"/>
    <p:sldId id="1938" r:id="rId361"/>
    <p:sldId id="1939" r:id="rId362"/>
    <p:sldId id="1940" r:id="rId363"/>
    <p:sldId id="1024" r:id="rId364"/>
    <p:sldId id="754" r:id="rId365"/>
    <p:sldId id="1941" r:id="rId366"/>
    <p:sldId id="1942" r:id="rId367"/>
    <p:sldId id="1943" r:id="rId368"/>
    <p:sldId id="1932" r:id="rId369"/>
    <p:sldId id="1944" r:id="rId370"/>
    <p:sldId id="1945" r:id="rId371"/>
    <p:sldId id="1946" r:id="rId372"/>
    <p:sldId id="1947" r:id="rId373"/>
    <p:sldId id="1948" r:id="rId374"/>
    <p:sldId id="1949" r:id="rId375"/>
    <p:sldId id="1950" r:id="rId376"/>
    <p:sldId id="1965" r:id="rId377"/>
    <p:sldId id="1951" r:id="rId378"/>
    <p:sldId id="1955" r:id="rId379"/>
    <p:sldId id="1956" r:id="rId380"/>
    <p:sldId id="1957" r:id="rId381"/>
    <p:sldId id="1958" r:id="rId382"/>
    <p:sldId id="1961" r:id="rId383"/>
    <p:sldId id="1962" r:id="rId384"/>
    <p:sldId id="1968" r:id="rId385"/>
    <p:sldId id="1970" r:id="rId386"/>
    <p:sldId id="1985" r:id="rId387"/>
    <p:sldId id="1986" r:id="rId388"/>
    <p:sldId id="2035" r:id="rId389"/>
    <p:sldId id="1987" r:id="rId390"/>
    <p:sldId id="1988" r:id="rId391"/>
    <p:sldId id="1963" r:id="rId392"/>
    <p:sldId id="1964" r:id="rId393"/>
    <p:sldId id="1894" r:id="rId394"/>
    <p:sldId id="1895" r:id="rId395"/>
    <p:sldId id="1896" r:id="rId396"/>
    <p:sldId id="1897" r:id="rId397"/>
    <p:sldId id="1898" r:id="rId398"/>
    <p:sldId id="1028" r:id="rId399"/>
    <p:sldId id="1933" r:id="rId400"/>
    <p:sldId id="1934" r:id="rId401"/>
    <p:sldId id="1883" r:id="rId402"/>
    <p:sldId id="1885" r:id="rId403"/>
    <p:sldId id="1886" r:id="rId404"/>
    <p:sldId id="1887" r:id="rId405"/>
    <p:sldId id="1884" r:id="rId406"/>
    <p:sldId id="1888" r:id="rId407"/>
    <p:sldId id="1903" r:id="rId408"/>
    <p:sldId id="1904" r:id="rId409"/>
    <p:sldId id="1889" r:id="rId410"/>
    <p:sldId id="1905" r:id="rId411"/>
    <p:sldId id="1906" r:id="rId412"/>
    <p:sldId id="1890" r:id="rId413"/>
    <p:sldId id="1907" r:id="rId414"/>
    <p:sldId id="2238" r:id="rId415"/>
    <p:sldId id="1087" r:id="rId416"/>
    <p:sldId id="2107" r:id="rId417"/>
    <p:sldId id="1092" r:id="rId418"/>
    <p:sldId id="1091" r:id="rId419"/>
    <p:sldId id="1093" r:id="rId420"/>
    <p:sldId id="2032" r:id="rId421"/>
    <p:sldId id="2033" r:id="rId422"/>
    <p:sldId id="2003" r:id="rId423"/>
    <p:sldId id="2004" r:id="rId424"/>
    <p:sldId id="2017" r:id="rId425"/>
    <p:sldId id="2018" r:id="rId426"/>
    <p:sldId id="2005" r:id="rId427"/>
    <p:sldId id="2006" r:id="rId428"/>
    <p:sldId id="2007" r:id="rId429"/>
    <p:sldId id="1978" r:id="rId430"/>
    <p:sldId id="1992" r:id="rId431"/>
    <p:sldId id="2008" r:id="rId432"/>
    <p:sldId id="2009" r:id="rId433"/>
    <p:sldId id="2010" r:id="rId434"/>
    <p:sldId id="2011" r:id="rId435"/>
    <p:sldId id="2012" r:id="rId436"/>
    <p:sldId id="2013" r:id="rId437"/>
    <p:sldId id="2014" r:id="rId438"/>
    <p:sldId id="1977" r:id="rId439"/>
    <p:sldId id="1979" r:id="rId440"/>
    <p:sldId id="2019" r:id="rId441"/>
    <p:sldId id="2020" r:id="rId442"/>
    <p:sldId id="2021" r:id="rId443"/>
    <p:sldId id="2022" r:id="rId444"/>
    <p:sldId id="2101" r:id="rId445"/>
    <p:sldId id="2102" r:id="rId446"/>
    <p:sldId id="2103" r:id="rId447"/>
    <p:sldId id="2015" r:id="rId448"/>
    <p:sldId id="2016" r:id="rId449"/>
    <p:sldId id="2023" r:id="rId450"/>
    <p:sldId id="2024" r:id="rId451"/>
    <p:sldId id="2031" r:id="rId452"/>
    <p:sldId id="2025" r:id="rId453"/>
    <p:sldId id="2026" r:id="rId454"/>
    <p:sldId id="2027" r:id="rId455"/>
    <p:sldId id="2028" r:id="rId456"/>
    <p:sldId id="2029" r:id="rId457"/>
    <p:sldId id="1967" r:id="rId458"/>
    <p:sldId id="2040" r:id="rId459"/>
    <p:sldId id="2041" r:id="rId460"/>
    <p:sldId id="2042" r:id="rId461"/>
    <p:sldId id="2043" r:id="rId462"/>
    <p:sldId id="2099" r:id="rId463"/>
    <p:sldId id="2051" r:id="rId464"/>
    <p:sldId id="2052" r:id="rId465"/>
    <p:sldId id="2054" r:id="rId466"/>
    <p:sldId id="2053" r:id="rId467"/>
    <p:sldId id="2056" r:id="rId468"/>
    <p:sldId id="748" r:id="rId469"/>
    <p:sldId id="2055" r:id="rId470"/>
    <p:sldId id="2058" r:id="rId471"/>
    <p:sldId id="2062" r:id="rId472"/>
    <p:sldId id="2063" r:id="rId473"/>
    <p:sldId id="2064" r:id="rId474"/>
    <p:sldId id="2065" r:id="rId475"/>
    <p:sldId id="2066" r:id="rId476"/>
    <p:sldId id="2057" r:id="rId477"/>
    <p:sldId id="2060" r:id="rId478"/>
    <p:sldId id="2059" r:id="rId479"/>
    <p:sldId id="2061" r:id="rId480"/>
    <p:sldId id="600" r:id="rId481"/>
    <p:sldId id="2044" r:id="rId482"/>
    <p:sldId id="2045" r:id="rId483"/>
    <p:sldId id="2036" r:id="rId484"/>
    <p:sldId id="2046" r:id="rId485"/>
    <p:sldId id="2047" r:id="rId486"/>
    <p:sldId id="2048" r:id="rId487"/>
    <p:sldId id="2049" r:id="rId488"/>
    <p:sldId id="2067" r:id="rId489"/>
    <p:sldId id="2071" r:id="rId490"/>
    <p:sldId id="2073" r:id="rId491"/>
    <p:sldId id="2074" r:id="rId492"/>
    <p:sldId id="2070" r:id="rId493"/>
    <p:sldId id="2077" r:id="rId494"/>
    <p:sldId id="2082" r:id="rId495"/>
    <p:sldId id="2083" r:id="rId496"/>
    <p:sldId id="2085" r:id="rId497"/>
    <p:sldId id="2084" r:id="rId498"/>
    <p:sldId id="2087" r:id="rId499"/>
    <p:sldId id="2086" r:id="rId500"/>
    <p:sldId id="2088" r:id="rId501"/>
    <p:sldId id="593" r:id="rId502"/>
    <p:sldId id="2076" r:id="rId503"/>
    <p:sldId id="2079" r:id="rId504"/>
    <p:sldId id="2078" r:id="rId505"/>
    <p:sldId id="2080" r:id="rId506"/>
    <p:sldId id="2075" r:id="rId507"/>
    <p:sldId id="2081" r:id="rId508"/>
    <p:sldId id="2069" r:id="rId509"/>
    <p:sldId id="2090" r:id="rId510"/>
    <p:sldId id="2091" r:id="rId511"/>
    <p:sldId id="2089" r:id="rId512"/>
    <p:sldId id="2093" r:id="rId513"/>
    <p:sldId id="2109" r:id="rId514"/>
    <p:sldId id="2094" r:id="rId515"/>
    <p:sldId id="2110" r:id="rId516"/>
    <p:sldId id="2111" r:id="rId517"/>
    <p:sldId id="2095" r:id="rId518"/>
    <p:sldId id="2112" r:id="rId519"/>
    <p:sldId id="2113" r:id="rId520"/>
    <p:sldId id="2115" r:id="rId521"/>
    <p:sldId id="2114" r:id="rId522"/>
    <p:sldId id="2116" r:id="rId523"/>
    <p:sldId id="2098" r:id="rId524"/>
    <p:sldId id="2118" r:id="rId525"/>
    <p:sldId id="2117" r:id="rId526"/>
    <p:sldId id="2119" r:id="rId527"/>
    <p:sldId id="2120" r:id="rId528"/>
    <p:sldId id="2122" r:id="rId529"/>
    <p:sldId id="2121" r:id="rId530"/>
    <p:sldId id="1086" r:id="rId531"/>
    <p:sldId id="2123" r:id="rId532"/>
    <p:sldId id="2126" r:id="rId533"/>
    <p:sldId id="2127" r:id="rId534"/>
    <p:sldId id="2128" r:id="rId535"/>
    <p:sldId id="2135" r:id="rId536"/>
    <p:sldId id="2136" r:id="rId537"/>
    <p:sldId id="2129" r:id="rId538"/>
    <p:sldId id="2130" r:id="rId539"/>
    <p:sldId id="2131" r:id="rId540"/>
    <p:sldId id="2132" r:id="rId541"/>
    <p:sldId id="2133" r:id="rId542"/>
    <p:sldId id="2134" r:id="rId543"/>
    <p:sldId id="2137" r:id="rId544"/>
    <p:sldId id="2138" r:id="rId545"/>
    <p:sldId id="2139" r:id="rId546"/>
    <p:sldId id="2144" r:id="rId547"/>
    <p:sldId id="2141" r:id="rId548"/>
    <p:sldId id="2142" r:id="rId549"/>
    <p:sldId id="2145" r:id="rId550"/>
    <p:sldId id="2140" r:id="rId551"/>
    <p:sldId id="2143" r:id="rId552"/>
    <p:sldId id="2146" r:id="rId553"/>
    <p:sldId id="2147" r:id="rId554"/>
    <p:sldId id="2148" r:id="rId555"/>
    <p:sldId id="2149" r:id="rId556"/>
    <p:sldId id="2150" r:id="rId557"/>
    <p:sldId id="2151" r:id="rId558"/>
    <p:sldId id="2152" r:id="rId559"/>
    <p:sldId id="2153" r:id="rId560"/>
    <p:sldId id="2154" r:id="rId561"/>
    <p:sldId id="2156" r:id="rId562"/>
    <p:sldId id="2157" r:id="rId563"/>
    <p:sldId id="2155" r:id="rId564"/>
    <p:sldId id="2158" r:id="rId565"/>
    <p:sldId id="2159" r:id="rId566"/>
    <p:sldId id="2030" r:id="rId567"/>
    <p:sldId id="2162" r:id="rId568"/>
    <p:sldId id="2163" r:id="rId569"/>
    <p:sldId id="2164" r:id="rId570"/>
    <p:sldId id="2165" r:id="rId571"/>
    <p:sldId id="2166" r:id="rId572"/>
    <p:sldId id="2167" r:id="rId573"/>
    <p:sldId id="2168" r:id="rId574"/>
    <p:sldId id="2169" r:id="rId575"/>
    <p:sldId id="2170" r:id="rId576"/>
    <p:sldId id="2171" r:id="rId577"/>
    <p:sldId id="2172" r:id="rId578"/>
    <p:sldId id="2173" r:id="rId579"/>
    <p:sldId id="2184" r:id="rId580"/>
    <p:sldId id="2185" r:id="rId581"/>
    <p:sldId id="2186" r:id="rId582"/>
    <p:sldId id="2187" r:id="rId583"/>
    <p:sldId id="2188" r:id="rId584"/>
    <p:sldId id="2189" r:id="rId585"/>
    <p:sldId id="2190" r:id="rId586"/>
    <p:sldId id="2191" r:id="rId587"/>
    <p:sldId id="2192" r:id="rId588"/>
    <p:sldId id="2174" r:id="rId589"/>
    <p:sldId id="2175" r:id="rId590"/>
    <p:sldId id="2178" r:id="rId591"/>
    <p:sldId id="2176" r:id="rId592"/>
    <p:sldId id="2177" r:id="rId593"/>
    <p:sldId id="2179" r:id="rId594"/>
    <p:sldId id="2182" r:id="rId595"/>
    <p:sldId id="2180" r:id="rId596"/>
    <p:sldId id="2181" r:id="rId597"/>
    <p:sldId id="2183" r:id="rId598"/>
    <p:sldId id="2193" r:id="rId599"/>
    <p:sldId id="2194" r:id="rId600"/>
    <p:sldId id="2195" r:id="rId601"/>
    <p:sldId id="2196" r:id="rId602"/>
    <p:sldId id="2197" r:id="rId603"/>
    <p:sldId id="2198" r:id="rId604"/>
    <p:sldId id="2199" r:id="rId605"/>
    <p:sldId id="2200" r:id="rId606"/>
    <p:sldId id="2201" r:id="rId607"/>
    <p:sldId id="2202" r:id="rId608"/>
    <p:sldId id="2203" r:id="rId609"/>
    <p:sldId id="2204" r:id="rId610"/>
    <p:sldId id="2214" r:id="rId611"/>
    <p:sldId id="2215" r:id="rId612"/>
    <p:sldId id="2216" r:id="rId613"/>
    <p:sldId id="2217" r:id="rId614"/>
    <p:sldId id="2218" r:id="rId615"/>
    <p:sldId id="2219" r:id="rId616"/>
    <p:sldId id="2220" r:id="rId617"/>
    <p:sldId id="2205" r:id="rId618"/>
    <p:sldId id="2206" r:id="rId619"/>
    <p:sldId id="2207" r:id="rId620"/>
    <p:sldId id="2208" r:id="rId621"/>
    <p:sldId id="2209" r:id="rId622"/>
    <p:sldId id="2210" r:id="rId623"/>
    <p:sldId id="2211" r:id="rId624"/>
    <p:sldId id="2212" r:id="rId625"/>
    <p:sldId id="2213" r:id="rId626"/>
    <p:sldId id="2221" r:id="rId627"/>
    <p:sldId id="2222" r:id="rId628"/>
    <p:sldId id="2223" r:id="rId629"/>
    <p:sldId id="2224" r:id="rId630"/>
    <p:sldId id="2225" r:id="rId631"/>
    <p:sldId id="2226" r:id="rId632"/>
    <p:sldId id="2227" r:id="rId633"/>
    <p:sldId id="2228" r:id="rId634"/>
    <p:sldId id="2229" r:id="rId635"/>
    <p:sldId id="2230" r:id="rId636"/>
    <p:sldId id="2231" r:id="rId637"/>
    <p:sldId id="603" r:id="rId638"/>
    <p:sldId id="2232" r:id="rId639"/>
    <p:sldId id="2233" r:id="rId640"/>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FF99FF"/>
    <a:srgbClr val="CCFFCC"/>
    <a:srgbClr val="727026"/>
    <a:srgbClr val="99FF99"/>
    <a:srgbClr val="AE78D6"/>
    <a:srgbClr val="954ECA"/>
    <a:srgbClr val="FFCCFF"/>
    <a:srgbClr val="5C5B1F"/>
    <a:srgbClr val="FFE07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735" autoAdjust="0"/>
    <p:restoredTop sz="94494" autoAdjust="0"/>
  </p:normalViewPr>
  <p:slideViewPr>
    <p:cSldViewPr>
      <p:cViewPr varScale="1">
        <p:scale>
          <a:sx n="72" d="100"/>
          <a:sy n="72" d="100"/>
        </p:scale>
        <p:origin x="1320" y="78"/>
      </p:cViewPr>
      <p:guideLst>
        <p:guide orient="horz" pos="2160"/>
        <p:guide pos="2880"/>
      </p:guideLst>
    </p:cSldViewPr>
  </p:slideViewPr>
  <p:notesTextViewPr>
    <p:cViewPr>
      <p:scale>
        <a:sx n="100" d="100"/>
        <a:sy n="100" d="100"/>
      </p:scale>
      <p:origin x="0" y="0"/>
    </p:cViewPr>
  </p:notesTextViewPr>
  <p:sorterViewPr>
    <p:cViewPr>
      <p:scale>
        <a:sx n="100" d="100"/>
        <a:sy n="100" d="100"/>
      </p:scale>
      <p:origin x="0" y="-13107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324" Type="http://schemas.openxmlformats.org/officeDocument/2006/relationships/slide" Target="slides/slide323.xml"/><Relationship Id="rId531" Type="http://schemas.openxmlformats.org/officeDocument/2006/relationships/slide" Target="slides/slide530.xml"/><Relationship Id="rId629" Type="http://schemas.openxmlformats.org/officeDocument/2006/relationships/slide" Target="slides/slide628.xml"/><Relationship Id="rId170" Type="http://schemas.openxmlformats.org/officeDocument/2006/relationships/slide" Target="slides/slide169.xml"/><Relationship Id="rId268" Type="http://schemas.openxmlformats.org/officeDocument/2006/relationships/slide" Target="slides/slide267.xml"/><Relationship Id="rId475" Type="http://schemas.openxmlformats.org/officeDocument/2006/relationships/slide" Target="slides/slide474.xml"/><Relationship Id="rId32" Type="http://schemas.openxmlformats.org/officeDocument/2006/relationships/slide" Target="slides/slide3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181" Type="http://schemas.openxmlformats.org/officeDocument/2006/relationships/slide" Target="slides/slide180.xml"/><Relationship Id="rId402" Type="http://schemas.openxmlformats.org/officeDocument/2006/relationships/slide" Target="slides/slide401.xml"/><Relationship Id="rId279" Type="http://schemas.openxmlformats.org/officeDocument/2006/relationships/slide" Target="slides/slide278.xml"/><Relationship Id="rId486" Type="http://schemas.openxmlformats.org/officeDocument/2006/relationships/slide" Target="slides/slide485.xml"/><Relationship Id="rId43" Type="http://schemas.openxmlformats.org/officeDocument/2006/relationships/slide" Target="slides/slide4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497" Type="http://schemas.openxmlformats.org/officeDocument/2006/relationships/slide" Target="slides/slide496.xml"/><Relationship Id="rId620" Type="http://schemas.openxmlformats.org/officeDocument/2006/relationships/slide" Target="slides/slide619.xml"/><Relationship Id="rId357" Type="http://schemas.openxmlformats.org/officeDocument/2006/relationships/slide" Target="slides/slide356.xml"/><Relationship Id="rId54" Type="http://schemas.openxmlformats.org/officeDocument/2006/relationships/slide" Target="slides/slide53.xml"/><Relationship Id="rId217" Type="http://schemas.openxmlformats.org/officeDocument/2006/relationships/slide" Target="slides/slide216.xml"/><Relationship Id="rId564" Type="http://schemas.openxmlformats.org/officeDocument/2006/relationships/slide" Target="slides/slide563.xml"/><Relationship Id="rId424" Type="http://schemas.openxmlformats.org/officeDocument/2006/relationships/slide" Target="slides/slide423.xml"/><Relationship Id="rId631" Type="http://schemas.openxmlformats.org/officeDocument/2006/relationships/slide" Target="slides/slide630.xml"/><Relationship Id="rId270" Type="http://schemas.openxmlformats.org/officeDocument/2006/relationships/slide" Target="slides/slide269.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228" Type="http://schemas.openxmlformats.org/officeDocument/2006/relationships/slide" Target="slides/slide227.xml"/><Relationship Id="rId435" Type="http://schemas.openxmlformats.org/officeDocument/2006/relationships/slide" Target="slides/slide434.xml"/><Relationship Id="rId642" Type="http://schemas.openxmlformats.org/officeDocument/2006/relationships/presProps" Target="presProps.xml"/><Relationship Id="rId281" Type="http://schemas.openxmlformats.org/officeDocument/2006/relationships/slide" Target="slides/slide280.xml"/><Relationship Id="rId502" Type="http://schemas.openxmlformats.org/officeDocument/2006/relationships/slide" Target="slides/slide501.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86" Type="http://schemas.openxmlformats.org/officeDocument/2006/relationships/slide" Target="slides/slide585.xml"/><Relationship Id="rId7" Type="http://schemas.openxmlformats.org/officeDocument/2006/relationships/slide" Target="slides/slide6.xml"/><Relationship Id="rId239" Type="http://schemas.openxmlformats.org/officeDocument/2006/relationships/slide" Target="slides/slide238.xml"/><Relationship Id="rId446" Type="http://schemas.openxmlformats.org/officeDocument/2006/relationships/slide" Target="slides/slide445.xml"/><Relationship Id="rId292" Type="http://schemas.openxmlformats.org/officeDocument/2006/relationships/slide" Target="slides/slide291.xml"/><Relationship Id="rId306" Type="http://schemas.openxmlformats.org/officeDocument/2006/relationships/slide" Target="slides/slide305.xml"/><Relationship Id="rId87" Type="http://schemas.openxmlformats.org/officeDocument/2006/relationships/slide" Target="slides/slide86.xml"/><Relationship Id="rId513" Type="http://schemas.openxmlformats.org/officeDocument/2006/relationships/slide" Target="slides/slide512.xml"/><Relationship Id="rId597" Type="http://schemas.openxmlformats.org/officeDocument/2006/relationships/slide" Target="slides/slide596.xml"/><Relationship Id="rId152" Type="http://schemas.openxmlformats.org/officeDocument/2006/relationships/slide" Target="slides/slide151.xml"/><Relationship Id="rId457" Type="http://schemas.openxmlformats.org/officeDocument/2006/relationships/slide" Target="slides/slide456.xml"/><Relationship Id="rId14" Type="http://schemas.openxmlformats.org/officeDocument/2006/relationships/slide" Target="slides/slide13.xml"/><Relationship Id="rId317" Type="http://schemas.openxmlformats.org/officeDocument/2006/relationships/slide" Target="slides/slide316.xml"/><Relationship Id="rId524" Type="http://schemas.openxmlformats.org/officeDocument/2006/relationships/slide" Target="slides/slide523.xml"/><Relationship Id="rId98" Type="http://schemas.openxmlformats.org/officeDocument/2006/relationships/slide" Target="slides/slide97.xml"/><Relationship Id="rId163" Type="http://schemas.openxmlformats.org/officeDocument/2006/relationships/slide" Target="slides/slide162.xml"/><Relationship Id="rId370" Type="http://schemas.openxmlformats.org/officeDocument/2006/relationships/slide" Target="slides/slide369.xml"/><Relationship Id="rId230" Type="http://schemas.openxmlformats.org/officeDocument/2006/relationships/slide" Target="slides/slide229.xml"/><Relationship Id="rId468" Type="http://schemas.openxmlformats.org/officeDocument/2006/relationships/slide" Target="slides/slide467.xml"/><Relationship Id="rId25" Type="http://schemas.openxmlformats.org/officeDocument/2006/relationships/slide" Target="slides/slide24.xml"/><Relationship Id="rId328" Type="http://schemas.openxmlformats.org/officeDocument/2006/relationships/slide" Target="slides/slide327.xml"/><Relationship Id="rId535" Type="http://schemas.openxmlformats.org/officeDocument/2006/relationships/slide" Target="slides/slide534.xml"/><Relationship Id="rId174" Type="http://schemas.openxmlformats.org/officeDocument/2006/relationships/slide" Target="slides/slide173.xml"/><Relationship Id="rId381" Type="http://schemas.openxmlformats.org/officeDocument/2006/relationships/slide" Target="slides/slide380.xml"/><Relationship Id="rId602" Type="http://schemas.openxmlformats.org/officeDocument/2006/relationships/slide" Target="slides/slide601.xml"/><Relationship Id="rId241" Type="http://schemas.openxmlformats.org/officeDocument/2006/relationships/slide" Target="slides/slide240.xml"/><Relationship Id="rId479" Type="http://schemas.openxmlformats.org/officeDocument/2006/relationships/slide" Target="slides/slide478.xml"/><Relationship Id="rId36" Type="http://schemas.openxmlformats.org/officeDocument/2006/relationships/slide" Target="slides/slide35.xml"/><Relationship Id="rId339" Type="http://schemas.openxmlformats.org/officeDocument/2006/relationships/slide" Target="slides/slide338.xml"/><Relationship Id="rId546" Type="http://schemas.openxmlformats.org/officeDocument/2006/relationships/slide" Target="slides/slide545.xml"/><Relationship Id="rId101" Type="http://schemas.openxmlformats.org/officeDocument/2006/relationships/slide" Target="slides/slide100.xml"/><Relationship Id="rId185" Type="http://schemas.openxmlformats.org/officeDocument/2006/relationships/slide" Target="slides/slide184.xml"/><Relationship Id="rId406" Type="http://schemas.openxmlformats.org/officeDocument/2006/relationships/slide" Target="slides/slide405.xml"/><Relationship Id="rId392" Type="http://schemas.openxmlformats.org/officeDocument/2006/relationships/slide" Target="slides/slide391.xml"/><Relationship Id="rId613" Type="http://schemas.openxmlformats.org/officeDocument/2006/relationships/slide" Target="slides/slide612.xml"/><Relationship Id="rId252" Type="http://schemas.openxmlformats.org/officeDocument/2006/relationships/slide" Target="slides/slide251.xml"/><Relationship Id="rId47" Type="http://schemas.openxmlformats.org/officeDocument/2006/relationships/slide" Target="slides/slide46.xml"/><Relationship Id="rId112" Type="http://schemas.openxmlformats.org/officeDocument/2006/relationships/slide" Target="slides/slide111.xml"/><Relationship Id="rId557" Type="http://schemas.openxmlformats.org/officeDocument/2006/relationships/slide" Target="slides/slide556.xml"/><Relationship Id="rId196" Type="http://schemas.openxmlformats.org/officeDocument/2006/relationships/slide" Target="slides/slide195.xml"/><Relationship Id="rId417" Type="http://schemas.openxmlformats.org/officeDocument/2006/relationships/slide" Target="slides/slide416.xml"/><Relationship Id="rId459" Type="http://schemas.openxmlformats.org/officeDocument/2006/relationships/slide" Target="slides/slide458.xml"/><Relationship Id="rId624" Type="http://schemas.openxmlformats.org/officeDocument/2006/relationships/slide" Target="slides/slide623.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470" Type="http://schemas.openxmlformats.org/officeDocument/2006/relationships/slide" Target="slides/slide469.xml"/><Relationship Id="rId526" Type="http://schemas.openxmlformats.org/officeDocument/2006/relationships/slide" Target="slides/slide525.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635" Type="http://schemas.openxmlformats.org/officeDocument/2006/relationships/slide" Target="slides/slide634.xml"/><Relationship Id="rId232" Type="http://schemas.openxmlformats.org/officeDocument/2006/relationships/slide" Target="slides/slide231.xml"/><Relationship Id="rId274" Type="http://schemas.openxmlformats.org/officeDocument/2006/relationships/slide" Target="slides/slide273.xml"/><Relationship Id="rId481" Type="http://schemas.openxmlformats.org/officeDocument/2006/relationships/slide" Target="slides/slide480.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537" Type="http://schemas.openxmlformats.org/officeDocument/2006/relationships/slide" Target="slides/slide536.xml"/><Relationship Id="rId579" Type="http://schemas.openxmlformats.org/officeDocument/2006/relationships/slide" Target="slides/slide578.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590" Type="http://schemas.openxmlformats.org/officeDocument/2006/relationships/slide" Target="slides/slide589.xml"/><Relationship Id="rId604" Type="http://schemas.openxmlformats.org/officeDocument/2006/relationships/slide" Target="slides/slide603.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slide" Target="slides/slide449.xml"/><Relationship Id="rId506" Type="http://schemas.openxmlformats.org/officeDocument/2006/relationships/slide" Target="slides/slide505.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492" Type="http://schemas.openxmlformats.org/officeDocument/2006/relationships/slide" Target="slides/slide491.xml"/><Relationship Id="rId548" Type="http://schemas.openxmlformats.org/officeDocument/2006/relationships/slide" Target="slides/slide547.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615" Type="http://schemas.openxmlformats.org/officeDocument/2006/relationships/slide" Target="slides/slide614.xml"/><Relationship Id="rId212" Type="http://schemas.openxmlformats.org/officeDocument/2006/relationships/slide" Target="slides/slide211.xml"/><Relationship Id="rId254" Type="http://schemas.openxmlformats.org/officeDocument/2006/relationships/slide" Target="slides/slide25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461" Type="http://schemas.openxmlformats.org/officeDocument/2006/relationships/slide" Target="slides/slide460.xml"/><Relationship Id="rId517" Type="http://schemas.openxmlformats.org/officeDocument/2006/relationships/slide" Target="slides/slide516.xml"/><Relationship Id="rId559" Type="http://schemas.openxmlformats.org/officeDocument/2006/relationships/slide" Target="slides/slide558.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570" Type="http://schemas.openxmlformats.org/officeDocument/2006/relationships/slide" Target="slides/slide569.xml"/><Relationship Id="rId626" Type="http://schemas.openxmlformats.org/officeDocument/2006/relationships/slide" Target="slides/slide625.xml"/><Relationship Id="rId223" Type="http://schemas.openxmlformats.org/officeDocument/2006/relationships/slide" Target="slides/slide222.xml"/><Relationship Id="rId430" Type="http://schemas.openxmlformats.org/officeDocument/2006/relationships/slide" Target="slides/slide429.xml"/><Relationship Id="rId18" Type="http://schemas.openxmlformats.org/officeDocument/2006/relationships/slide" Target="slides/slide17.xml"/><Relationship Id="rId265" Type="http://schemas.openxmlformats.org/officeDocument/2006/relationships/slide" Target="slides/slide264.xml"/><Relationship Id="rId472" Type="http://schemas.openxmlformats.org/officeDocument/2006/relationships/slide" Target="slides/slide471.xml"/><Relationship Id="rId528" Type="http://schemas.openxmlformats.org/officeDocument/2006/relationships/slide" Target="slides/slide527.xml"/><Relationship Id="rId125" Type="http://schemas.openxmlformats.org/officeDocument/2006/relationships/slide" Target="slides/slide124.xml"/><Relationship Id="rId167" Type="http://schemas.openxmlformats.org/officeDocument/2006/relationships/slide" Target="slides/slide166.xml"/><Relationship Id="rId332" Type="http://schemas.openxmlformats.org/officeDocument/2006/relationships/slide" Target="slides/slide331.xml"/><Relationship Id="rId374" Type="http://schemas.openxmlformats.org/officeDocument/2006/relationships/slide" Target="slides/slide373.xml"/><Relationship Id="rId581" Type="http://schemas.openxmlformats.org/officeDocument/2006/relationships/slide" Target="slides/slide580.xml"/><Relationship Id="rId71" Type="http://schemas.openxmlformats.org/officeDocument/2006/relationships/slide" Target="slides/slide70.xml"/><Relationship Id="rId234" Type="http://schemas.openxmlformats.org/officeDocument/2006/relationships/slide" Target="slides/slide233.xml"/><Relationship Id="rId637" Type="http://schemas.openxmlformats.org/officeDocument/2006/relationships/slide" Target="slides/slide636.xml"/><Relationship Id="rId2" Type="http://schemas.openxmlformats.org/officeDocument/2006/relationships/slide" Target="slides/slide1.xml"/><Relationship Id="rId29" Type="http://schemas.openxmlformats.org/officeDocument/2006/relationships/slide" Target="slides/slide28.xml"/><Relationship Id="rId276" Type="http://schemas.openxmlformats.org/officeDocument/2006/relationships/slide" Target="slides/slide275.xml"/><Relationship Id="rId441" Type="http://schemas.openxmlformats.org/officeDocument/2006/relationships/slide" Target="slides/slide440.xml"/><Relationship Id="rId483" Type="http://schemas.openxmlformats.org/officeDocument/2006/relationships/slide" Target="slides/slide482.xml"/><Relationship Id="rId539" Type="http://schemas.openxmlformats.org/officeDocument/2006/relationships/slide" Target="slides/slide538.xml"/><Relationship Id="rId40" Type="http://schemas.openxmlformats.org/officeDocument/2006/relationships/slide" Target="slides/slide39.xml"/><Relationship Id="rId136" Type="http://schemas.openxmlformats.org/officeDocument/2006/relationships/slide" Target="slides/slide135.xml"/><Relationship Id="rId178" Type="http://schemas.openxmlformats.org/officeDocument/2006/relationships/slide" Target="slides/slide177.xml"/><Relationship Id="rId301" Type="http://schemas.openxmlformats.org/officeDocument/2006/relationships/slide" Target="slides/slide300.xml"/><Relationship Id="rId343" Type="http://schemas.openxmlformats.org/officeDocument/2006/relationships/slide" Target="slides/slide342.xml"/><Relationship Id="rId550" Type="http://schemas.openxmlformats.org/officeDocument/2006/relationships/slide" Target="slides/slide549.xml"/><Relationship Id="rId82" Type="http://schemas.openxmlformats.org/officeDocument/2006/relationships/slide" Target="slides/slide81.xml"/><Relationship Id="rId203" Type="http://schemas.openxmlformats.org/officeDocument/2006/relationships/slide" Target="slides/slide202.xml"/><Relationship Id="rId385" Type="http://schemas.openxmlformats.org/officeDocument/2006/relationships/slide" Target="slides/slide384.xml"/><Relationship Id="rId592" Type="http://schemas.openxmlformats.org/officeDocument/2006/relationships/slide" Target="slides/slide591.xml"/><Relationship Id="rId606" Type="http://schemas.openxmlformats.org/officeDocument/2006/relationships/slide" Target="slides/slide605.xml"/><Relationship Id="rId245" Type="http://schemas.openxmlformats.org/officeDocument/2006/relationships/slide" Target="slides/slide244.xml"/><Relationship Id="rId287" Type="http://schemas.openxmlformats.org/officeDocument/2006/relationships/slide" Target="slides/slide286.xml"/><Relationship Id="rId410" Type="http://schemas.openxmlformats.org/officeDocument/2006/relationships/slide" Target="slides/slide409.xml"/><Relationship Id="rId452" Type="http://schemas.openxmlformats.org/officeDocument/2006/relationships/slide" Target="slides/slide451.xml"/><Relationship Id="rId494" Type="http://schemas.openxmlformats.org/officeDocument/2006/relationships/slide" Target="slides/slide493.xml"/><Relationship Id="rId508" Type="http://schemas.openxmlformats.org/officeDocument/2006/relationships/slide" Target="slides/slide507.xml"/><Relationship Id="rId105" Type="http://schemas.openxmlformats.org/officeDocument/2006/relationships/slide" Target="slides/slide104.xml"/><Relationship Id="rId147" Type="http://schemas.openxmlformats.org/officeDocument/2006/relationships/slide" Target="slides/slide146.xml"/><Relationship Id="rId312" Type="http://schemas.openxmlformats.org/officeDocument/2006/relationships/slide" Target="slides/slide311.xml"/><Relationship Id="rId354" Type="http://schemas.openxmlformats.org/officeDocument/2006/relationships/slide" Target="slides/slide353.xml"/><Relationship Id="rId51" Type="http://schemas.openxmlformats.org/officeDocument/2006/relationships/slide" Target="slides/slide50.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561" Type="http://schemas.openxmlformats.org/officeDocument/2006/relationships/slide" Target="slides/slide560.xml"/><Relationship Id="rId617" Type="http://schemas.openxmlformats.org/officeDocument/2006/relationships/slide" Target="slides/slide616.xml"/><Relationship Id="rId214" Type="http://schemas.openxmlformats.org/officeDocument/2006/relationships/slide" Target="slides/slide213.xml"/><Relationship Id="rId256" Type="http://schemas.openxmlformats.org/officeDocument/2006/relationships/slide" Target="slides/slide255.xml"/><Relationship Id="rId298" Type="http://schemas.openxmlformats.org/officeDocument/2006/relationships/slide" Target="slides/slide297.xml"/><Relationship Id="rId421" Type="http://schemas.openxmlformats.org/officeDocument/2006/relationships/slide" Target="slides/slide420.xml"/><Relationship Id="rId463" Type="http://schemas.openxmlformats.org/officeDocument/2006/relationships/slide" Target="slides/slide462.xml"/><Relationship Id="rId519" Type="http://schemas.openxmlformats.org/officeDocument/2006/relationships/slide" Target="slides/slide518.xml"/><Relationship Id="rId116" Type="http://schemas.openxmlformats.org/officeDocument/2006/relationships/slide" Target="slides/slide115.xml"/><Relationship Id="rId158" Type="http://schemas.openxmlformats.org/officeDocument/2006/relationships/slide" Target="slides/slide157.xml"/><Relationship Id="rId323" Type="http://schemas.openxmlformats.org/officeDocument/2006/relationships/slide" Target="slides/slide322.xml"/><Relationship Id="rId530" Type="http://schemas.openxmlformats.org/officeDocument/2006/relationships/slide" Target="slides/slide529.xml"/><Relationship Id="rId20" Type="http://schemas.openxmlformats.org/officeDocument/2006/relationships/slide" Target="slides/slide19.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slide" Target="slides/slide571.xml"/><Relationship Id="rId628" Type="http://schemas.openxmlformats.org/officeDocument/2006/relationships/slide" Target="slides/slide627.xml"/><Relationship Id="rId225" Type="http://schemas.openxmlformats.org/officeDocument/2006/relationships/slide" Target="slides/slide224.xml"/><Relationship Id="rId267" Type="http://schemas.openxmlformats.org/officeDocument/2006/relationships/slide" Target="slides/slide266.xml"/><Relationship Id="rId432" Type="http://schemas.openxmlformats.org/officeDocument/2006/relationships/slide" Target="slides/slide431.xml"/><Relationship Id="rId474" Type="http://schemas.openxmlformats.org/officeDocument/2006/relationships/slide" Target="slides/slide473.xml"/><Relationship Id="rId127" Type="http://schemas.openxmlformats.org/officeDocument/2006/relationships/slide" Target="slides/slide126.xml"/><Relationship Id="rId31" Type="http://schemas.openxmlformats.org/officeDocument/2006/relationships/slide" Target="slides/slide30.xml"/><Relationship Id="rId73" Type="http://schemas.openxmlformats.org/officeDocument/2006/relationships/slide" Target="slides/slide72.xml"/><Relationship Id="rId169" Type="http://schemas.openxmlformats.org/officeDocument/2006/relationships/slide" Target="slides/slide168.xml"/><Relationship Id="rId334" Type="http://schemas.openxmlformats.org/officeDocument/2006/relationships/slide" Target="slides/slide333.xml"/><Relationship Id="rId376" Type="http://schemas.openxmlformats.org/officeDocument/2006/relationships/slide" Target="slides/slide375.xml"/><Relationship Id="rId541" Type="http://schemas.openxmlformats.org/officeDocument/2006/relationships/slide" Target="slides/slide540.xml"/><Relationship Id="rId583" Type="http://schemas.openxmlformats.org/officeDocument/2006/relationships/slide" Target="slides/slide582.xml"/><Relationship Id="rId639" Type="http://schemas.openxmlformats.org/officeDocument/2006/relationships/slide" Target="slides/slide638.xml"/><Relationship Id="rId4" Type="http://schemas.openxmlformats.org/officeDocument/2006/relationships/slide" Target="slides/slide3.xml"/><Relationship Id="rId180" Type="http://schemas.openxmlformats.org/officeDocument/2006/relationships/slide" Target="slides/slide179.xml"/><Relationship Id="rId236" Type="http://schemas.openxmlformats.org/officeDocument/2006/relationships/slide" Target="slides/slide235.xml"/><Relationship Id="rId278" Type="http://schemas.openxmlformats.org/officeDocument/2006/relationships/slide" Target="slides/slide277.xml"/><Relationship Id="rId401" Type="http://schemas.openxmlformats.org/officeDocument/2006/relationships/slide" Target="slides/slide400.xml"/><Relationship Id="rId443" Type="http://schemas.openxmlformats.org/officeDocument/2006/relationships/slide" Target="slides/slide442.xml"/><Relationship Id="rId303" Type="http://schemas.openxmlformats.org/officeDocument/2006/relationships/slide" Target="slides/slide302.xml"/><Relationship Id="rId485" Type="http://schemas.openxmlformats.org/officeDocument/2006/relationships/slide" Target="slides/slide484.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510" Type="http://schemas.openxmlformats.org/officeDocument/2006/relationships/slide" Target="slides/slide509.xml"/><Relationship Id="rId552" Type="http://schemas.openxmlformats.org/officeDocument/2006/relationships/slide" Target="slides/slide551.xml"/><Relationship Id="rId594" Type="http://schemas.openxmlformats.org/officeDocument/2006/relationships/slide" Target="slides/slide593.xml"/><Relationship Id="rId608" Type="http://schemas.openxmlformats.org/officeDocument/2006/relationships/slide" Target="slides/slide60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496" Type="http://schemas.openxmlformats.org/officeDocument/2006/relationships/slide" Target="slides/slide495.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521" Type="http://schemas.openxmlformats.org/officeDocument/2006/relationships/slide" Target="slides/slide520.xml"/><Relationship Id="rId563" Type="http://schemas.openxmlformats.org/officeDocument/2006/relationships/slide" Target="slides/slide562.xml"/><Relationship Id="rId619" Type="http://schemas.openxmlformats.org/officeDocument/2006/relationships/slide" Target="slides/slide61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465" Type="http://schemas.openxmlformats.org/officeDocument/2006/relationships/slide" Target="slides/slide464.xml"/><Relationship Id="rId630" Type="http://schemas.openxmlformats.org/officeDocument/2006/relationships/slide" Target="slides/slide629.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532" Type="http://schemas.openxmlformats.org/officeDocument/2006/relationships/slide" Target="slides/slide531.xml"/><Relationship Id="rId574" Type="http://schemas.openxmlformats.org/officeDocument/2006/relationships/slide" Target="slides/slide573.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641" Type="http://schemas.openxmlformats.org/officeDocument/2006/relationships/notesMaster" Target="notesMasters/notesMaster1.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501" Type="http://schemas.openxmlformats.org/officeDocument/2006/relationships/slide" Target="slides/slide500.xml"/><Relationship Id="rId543" Type="http://schemas.openxmlformats.org/officeDocument/2006/relationships/slide" Target="slides/slide542.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585" Type="http://schemas.openxmlformats.org/officeDocument/2006/relationships/slide" Target="slides/slide584.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610" Type="http://schemas.openxmlformats.org/officeDocument/2006/relationships/slide" Target="slides/slide609.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512" Type="http://schemas.openxmlformats.org/officeDocument/2006/relationships/slide" Target="slides/slide511.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54" Type="http://schemas.openxmlformats.org/officeDocument/2006/relationships/slide" Target="slides/slide553.xml"/><Relationship Id="rId596" Type="http://schemas.openxmlformats.org/officeDocument/2006/relationships/slide" Target="slides/slide595.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498" Type="http://schemas.openxmlformats.org/officeDocument/2006/relationships/slide" Target="slides/slide497.xml"/><Relationship Id="rId621" Type="http://schemas.openxmlformats.org/officeDocument/2006/relationships/slide" Target="slides/slide620.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23" Type="http://schemas.openxmlformats.org/officeDocument/2006/relationships/slide" Target="slides/slide522.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632" Type="http://schemas.openxmlformats.org/officeDocument/2006/relationships/slide" Target="slides/slide631.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576" Type="http://schemas.openxmlformats.org/officeDocument/2006/relationships/slide" Target="slides/slide575.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601" Type="http://schemas.openxmlformats.org/officeDocument/2006/relationships/slide" Target="slides/slide600.xml"/><Relationship Id="rId643" Type="http://schemas.openxmlformats.org/officeDocument/2006/relationships/viewProps" Target="viewProps.xml"/><Relationship Id="rId240" Type="http://schemas.openxmlformats.org/officeDocument/2006/relationships/slide" Target="slides/slide239.xml"/><Relationship Id="rId478" Type="http://schemas.openxmlformats.org/officeDocument/2006/relationships/slide" Target="slides/slide477.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587" Type="http://schemas.openxmlformats.org/officeDocument/2006/relationships/slide" Target="slides/slide586.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612" Type="http://schemas.openxmlformats.org/officeDocument/2006/relationships/slide" Target="slides/slide611.xml"/><Relationship Id="rId251" Type="http://schemas.openxmlformats.org/officeDocument/2006/relationships/slide" Target="slides/slide250.xml"/><Relationship Id="rId489" Type="http://schemas.openxmlformats.org/officeDocument/2006/relationships/slide" Target="slides/slide488.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598" Type="http://schemas.openxmlformats.org/officeDocument/2006/relationships/slide" Target="slides/slide597.xml"/><Relationship Id="rId220" Type="http://schemas.openxmlformats.org/officeDocument/2006/relationships/slide" Target="slides/slide219.xml"/><Relationship Id="rId458" Type="http://schemas.openxmlformats.org/officeDocument/2006/relationships/slide" Target="slides/slide457.xml"/><Relationship Id="rId623" Type="http://schemas.openxmlformats.org/officeDocument/2006/relationships/slide" Target="slides/slide622.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469" Type="http://schemas.openxmlformats.org/officeDocument/2006/relationships/slide" Target="slides/slide468.xml"/><Relationship Id="rId634" Type="http://schemas.openxmlformats.org/officeDocument/2006/relationships/slide" Target="slides/slide633.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578" Type="http://schemas.openxmlformats.org/officeDocument/2006/relationships/slide" Target="slides/slide577.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603" Type="http://schemas.openxmlformats.org/officeDocument/2006/relationships/slide" Target="slides/slide602.xml"/><Relationship Id="rId645" Type="http://schemas.openxmlformats.org/officeDocument/2006/relationships/tableStyles" Target="tableStyles.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589" Type="http://schemas.openxmlformats.org/officeDocument/2006/relationships/slide" Target="slides/slide588.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614" Type="http://schemas.openxmlformats.org/officeDocument/2006/relationships/slide" Target="slides/slide613.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625" Type="http://schemas.openxmlformats.org/officeDocument/2006/relationships/slide" Target="slides/slide624.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527" Type="http://schemas.openxmlformats.org/officeDocument/2006/relationships/slide" Target="slides/slide526.xml"/><Relationship Id="rId569" Type="http://schemas.openxmlformats.org/officeDocument/2006/relationships/slide" Target="slides/slide568.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580" Type="http://schemas.openxmlformats.org/officeDocument/2006/relationships/slide" Target="slides/slide579.xml"/><Relationship Id="rId636" Type="http://schemas.openxmlformats.org/officeDocument/2006/relationships/slide" Target="slides/slide635.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482" Type="http://schemas.openxmlformats.org/officeDocument/2006/relationships/slide" Target="slides/slide481.xml"/><Relationship Id="rId538" Type="http://schemas.openxmlformats.org/officeDocument/2006/relationships/slide" Target="slides/slide537.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591" Type="http://schemas.openxmlformats.org/officeDocument/2006/relationships/slide" Target="slides/slide590.xml"/><Relationship Id="rId605" Type="http://schemas.openxmlformats.org/officeDocument/2006/relationships/slide" Target="slides/slide604.xml"/><Relationship Id="rId202" Type="http://schemas.openxmlformats.org/officeDocument/2006/relationships/slide" Target="slides/slide201.xml"/><Relationship Id="rId244" Type="http://schemas.openxmlformats.org/officeDocument/2006/relationships/slide" Target="slides/slide243.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493" Type="http://schemas.openxmlformats.org/officeDocument/2006/relationships/slide" Target="slides/slide492.xml"/><Relationship Id="rId507" Type="http://schemas.openxmlformats.org/officeDocument/2006/relationships/slide" Target="slides/slide506.xml"/><Relationship Id="rId549" Type="http://schemas.openxmlformats.org/officeDocument/2006/relationships/slide" Target="slides/slide548.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 Id="rId616" Type="http://schemas.openxmlformats.org/officeDocument/2006/relationships/slide" Target="slides/slide615.xml"/><Relationship Id="rId255" Type="http://schemas.openxmlformats.org/officeDocument/2006/relationships/slide" Target="slides/slide254.xml"/><Relationship Id="rId297" Type="http://schemas.openxmlformats.org/officeDocument/2006/relationships/slide" Target="slides/slide296.xml"/><Relationship Id="rId462" Type="http://schemas.openxmlformats.org/officeDocument/2006/relationships/slide" Target="slides/slide461.xml"/><Relationship Id="rId518" Type="http://schemas.openxmlformats.org/officeDocument/2006/relationships/slide" Target="slides/slide517.xml"/><Relationship Id="rId115" Type="http://schemas.openxmlformats.org/officeDocument/2006/relationships/slide" Target="slides/slide114.xml"/><Relationship Id="rId157" Type="http://schemas.openxmlformats.org/officeDocument/2006/relationships/slide" Target="slides/slide156.xml"/><Relationship Id="rId322" Type="http://schemas.openxmlformats.org/officeDocument/2006/relationships/slide" Target="slides/slide321.xml"/><Relationship Id="rId364" Type="http://schemas.openxmlformats.org/officeDocument/2006/relationships/slide" Target="slides/slide363.xml"/><Relationship Id="rId61" Type="http://schemas.openxmlformats.org/officeDocument/2006/relationships/slide" Target="slides/slide60.xml"/><Relationship Id="rId199" Type="http://schemas.openxmlformats.org/officeDocument/2006/relationships/slide" Target="slides/slide198.xml"/><Relationship Id="rId571" Type="http://schemas.openxmlformats.org/officeDocument/2006/relationships/slide" Target="slides/slide570.xml"/><Relationship Id="rId627" Type="http://schemas.openxmlformats.org/officeDocument/2006/relationships/slide" Target="slides/slide626.xml"/><Relationship Id="rId19" Type="http://schemas.openxmlformats.org/officeDocument/2006/relationships/slide" Target="slides/slide18.xml"/><Relationship Id="rId224" Type="http://schemas.openxmlformats.org/officeDocument/2006/relationships/slide" Target="slides/slide223.xml"/><Relationship Id="rId266" Type="http://schemas.openxmlformats.org/officeDocument/2006/relationships/slide" Target="slides/slide265.xml"/><Relationship Id="rId431" Type="http://schemas.openxmlformats.org/officeDocument/2006/relationships/slide" Target="slides/slide430.xml"/><Relationship Id="rId473" Type="http://schemas.openxmlformats.org/officeDocument/2006/relationships/slide" Target="slides/slide472.xml"/><Relationship Id="rId529" Type="http://schemas.openxmlformats.org/officeDocument/2006/relationships/slide" Target="slides/slide528.xml"/><Relationship Id="rId30" Type="http://schemas.openxmlformats.org/officeDocument/2006/relationships/slide" Target="slides/slide29.xml"/><Relationship Id="rId126" Type="http://schemas.openxmlformats.org/officeDocument/2006/relationships/slide" Target="slides/slide125.xml"/><Relationship Id="rId168" Type="http://schemas.openxmlformats.org/officeDocument/2006/relationships/slide" Target="slides/slide167.xml"/><Relationship Id="rId333" Type="http://schemas.openxmlformats.org/officeDocument/2006/relationships/slide" Target="slides/slide332.xml"/><Relationship Id="rId540" Type="http://schemas.openxmlformats.org/officeDocument/2006/relationships/slide" Target="slides/slide539.xml"/><Relationship Id="rId72" Type="http://schemas.openxmlformats.org/officeDocument/2006/relationships/slide" Target="slides/slide71.xml"/><Relationship Id="rId375" Type="http://schemas.openxmlformats.org/officeDocument/2006/relationships/slide" Target="slides/slide374.xml"/><Relationship Id="rId582" Type="http://schemas.openxmlformats.org/officeDocument/2006/relationships/slide" Target="slides/slide581.xml"/><Relationship Id="rId638" Type="http://schemas.openxmlformats.org/officeDocument/2006/relationships/slide" Target="slides/slide637.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51" Type="http://schemas.openxmlformats.org/officeDocument/2006/relationships/slide" Target="slides/slide550.xml"/><Relationship Id="rId593" Type="http://schemas.openxmlformats.org/officeDocument/2006/relationships/slide" Target="slides/slide592.xml"/><Relationship Id="rId607" Type="http://schemas.openxmlformats.org/officeDocument/2006/relationships/slide" Target="slides/slide606.xml"/><Relationship Id="rId190" Type="http://schemas.openxmlformats.org/officeDocument/2006/relationships/slide" Target="slides/slide189.xml"/><Relationship Id="rId204" Type="http://schemas.openxmlformats.org/officeDocument/2006/relationships/slide" Target="slides/slide203.xml"/><Relationship Id="rId246" Type="http://schemas.openxmlformats.org/officeDocument/2006/relationships/slide" Target="slides/slide245.xml"/><Relationship Id="rId288" Type="http://schemas.openxmlformats.org/officeDocument/2006/relationships/slide" Target="slides/slide287.xml"/><Relationship Id="rId411" Type="http://schemas.openxmlformats.org/officeDocument/2006/relationships/slide" Target="slides/slide410.xml"/><Relationship Id="rId453" Type="http://schemas.openxmlformats.org/officeDocument/2006/relationships/slide" Target="slides/slide452.xml"/><Relationship Id="rId509" Type="http://schemas.openxmlformats.org/officeDocument/2006/relationships/slide" Target="slides/slide508.xml"/><Relationship Id="rId106" Type="http://schemas.openxmlformats.org/officeDocument/2006/relationships/slide" Target="slides/slide105.xml"/><Relationship Id="rId313" Type="http://schemas.openxmlformats.org/officeDocument/2006/relationships/slide" Target="slides/slide312.xml"/><Relationship Id="rId495" Type="http://schemas.openxmlformats.org/officeDocument/2006/relationships/slide" Target="slides/slide494.xml"/><Relationship Id="rId10" Type="http://schemas.openxmlformats.org/officeDocument/2006/relationships/slide" Target="slides/slide9.xml"/><Relationship Id="rId52" Type="http://schemas.openxmlformats.org/officeDocument/2006/relationships/slide" Target="slides/slide51.xml"/><Relationship Id="rId94" Type="http://schemas.openxmlformats.org/officeDocument/2006/relationships/slide" Target="slides/slide93.xml"/><Relationship Id="rId148" Type="http://schemas.openxmlformats.org/officeDocument/2006/relationships/slide" Target="slides/slide147.xml"/><Relationship Id="rId355" Type="http://schemas.openxmlformats.org/officeDocument/2006/relationships/slide" Target="slides/slide354.xml"/><Relationship Id="rId397" Type="http://schemas.openxmlformats.org/officeDocument/2006/relationships/slide" Target="slides/slide396.xml"/><Relationship Id="rId520" Type="http://schemas.openxmlformats.org/officeDocument/2006/relationships/slide" Target="slides/slide519.xml"/><Relationship Id="rId562" Type="http://schemas.openxmlformats.org/officeDocument/2006/relationships/slide" Target="slides/slide561.xml"/><Relationship Id="rId618" Type="http://schemas.openxmlformats.org/officeDocument/2006/relationships/slide" Target="slides/slide617.xml"/><Relationship Id="rId215" Type="http://schemas.openxmlformats.org/officeDocument/2006/relationships/slide" Target="slides/slide214.xml"/><Relationship Id="rId257" Type="http://schemas.openxmlformats.org/officeDocument/2006/relationships/slide" Target="slides/slide256.xml"/><Relationship Id="rId422" Type="http://schemas.openxmlformats.org/officeDocument/2006/relationships/slide" Target="slides/slide421.xml"/><Relationship Id="rId464" Type="http://schemas.openxmlformats.org/officeDocument/2006/relationships/slide" Target="slides/slide463.xml"/><Relationship Id="rId299" Type="http://schemas.openxmlformats.org/officeDocument/2006/relationships/slide" Target="slides/slide298.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226" Type="http://schemas.openxmlformats.org/officeDocument/2006/relationships/slide" Target="slides/slide225.xml"/><Relationship Id="rId433" Type="http://schemas.openxmlformats.org/officeDocument/2006/relationships/slide" Target="slides/slide432.xml"/><Relationship Id="rId640" Type="http://schemas.openxmlformats.org/officeDocument/2006/relationships/slide" Target="slides/slide639.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84" Type="http://schemas.openxmlformats.org/officeDocument/2006/relationships/slide" Target="slides/slide583.xml"/><Relationship Id="rId5" Type="http://schemas.openxmlformats.org/officeDocument/2006/relationships/slide" Target="slides/slide4.xml"/><Relationship Id="rId237" Type="http://schemas.openxmlformats.org/officeDocument/2006/relationships/slide" Target="slides/slide236.xml"/><Relationship Id="rId444" Type="http://schemas.openxmlformats.org/officeDocument/2006/relationships/slide" Target="slides/slide443.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609" Type="http://schemas.openxmlformats.org/officeDocument/2006/relationships/slide" Target="slides/slide608.xml"/><Relationship Id="rId85" Type="http://schemas.openxmlformats.org/officeDocument/2006/relationships/slide" Target="slides/slide84.xml"/><Relationship Id="rId150" Type="http://schemas.openxmlformats.org/officeDocument/2006/relationships/slide" Target="slides/slide149.xml"/><Relationship Id="rId595" Type="http://schemas.openxmlformats.org/officeDocument/2006/relationships/slide" Target="slides/slide594.xml"/><Relationship Id="rId248" Type="http://schemas.openxmlformats.org/officeDocument/2006/relationships/slide" Target="slides/slide247.xml"/><Relationship Id="rId455" Type="http://schemas.openxmlformats.org/officeDocument/2006/relationships/slide" Target="slides/slide454.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259" Type="http://schemas.openxmlformats.org/officeDocument/2006/relationships/slide" Target="slides/slide258.xml"/><Relationship Id="rId466" Type="http://schemas.openxmlformats.org/officeDocument/2006/relationships/slide" Target="slides/slide465.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172" Type="http://schemas.openxmlformats.org/officeDocument/2006/relationships/slide" Target="slides/slide171.xml"/><Relationship Id="rId477" Type="http://schemas.openxmlformats.org/officeDocument/2006/relationships/slide" Target="slides/slide476.xml"/><Relationship Id="rId600" Type="http://schemas.openxmlformats.org/officeDocument/2006/relationships/slide" Target="slides/slide599.xml"/><Relationship Id="rId337" Type="http://schemas.openxmlformats.org/officeDocument/2006/relationships/slide" Target="slides/slide336.xml"/><Relationship Id="rId34" Type="http://schemas.openxmlformats.org/officeDocument/2006/relationships/slide" Target="slides/slide33.xml"/><Relationship Id="rId544" Type="http://schemas.openxmlformats.org/officeDocument/2006/relationships/slide" Target="slides/slide543.xml"/><Relationship Id="rId183" Type="http://schemas.openxmlformats.org/officeDocument/2006/relationships/slide" Target="slides/slide182.xml"/><Relationship Id="rId390" Type="http://schemas.openxmlformats.org/officeDocument/2006/relationships/slide" Target="slides/slide389.xml"/><Relationship Id="rId404" Type="http://schemas.openxmlformats.org/officeDocument/2006/relationships/slide" Target="slides/slide403.xml"/><Relationship Id="rId611" Type="http://schemas.openxmlformats.org/officeDocument/2006/relationships/slide" Target="slides/slide610.xml"/><Relationship Id="rId250" Type="http://schemas.openxmlformats.org/officeDocument/2006/relationships/slide" Target="slides/slide249.xml"/><Relationship Id="rId488" Type="http://schemas.openxmlformats.org/officeDocument/2006/relationships/slide" Target="slides/slide487.xml"/><Relationship Id="rId45" Type="http://schemas.openxmlformats.org/officeDocument/2006/relationships/slide" Target="slides/slide44.xml"/><Relationship Id="rId110" Type="http://schemas.openxmlformats.org/officeDocument/2006/relationships/slide" Target="slides/slide109.xml"/><Relationship Id="rId348" Type="http://schemas.openxmlformats.org/officeDocument/2006/relationships/slide" Target="slides/slide347.xml"/><Relationship Id="rId555" Type="http://schemas.openxmlformats.org/officeDocument/2006/relationships/slide" Target="slides/slide554.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622" Type="http://schemas.openxmlformats.org/officeDocument/2006/relationships/slide" Target="slides/slide621.xml"/><Relationship Id="rId261" Type="http://schemas.openxmlformats.org/officeDocument/2006/relationships/slide" Target="slides/slide260.xml"/><Relationship Id="rId499" Type="http://schemas.openxmlformats.org/officeDocument/2006/relationships/slide" Target="slides/slide498.xml"/><Relationship Id="rId56" Type="http://schemas.openxmlformats.org/officeDocument/2006/relationships/slide" Target="slides/slide55.xml"/><Relationship Id="rId359" Type="http://schemas.openxmlformats.org/officeDocument/2006/relationships/slide" Target="slides/slide358.xml"/><Relationship Id="rId566" Type="http://schemas.openxmlformats.org/officeDocument/2006/relationships/slide" Target="slides/slide565.xml"/><Relationship Id="rId121" Type="http://schemas.openxmlformats.org/officeDocument/2006/relationships/slide" Target="slides/slide120.xml"/><Relationship Id="rId219" Type="http://schemas.openxmlformats.org/officeDocument/2006/relationships/slide" Target="slides/slide218.xml"/><Relationship Id="rId426" Type="http://schemas.openxmlformats.org/officeDocument/2006/relationships/slide" Target="slides/slide425.xml"/><Relationship Id="rId633" Type="http://schemas.openxmlformats.org/officeDocument/2006/relationships/slide" Target="slides/slide632.xml"/><Relationship Id="rId67" Type="http://schemas.openxmlformats.org/officeDocument/2006/relationships/slide" Target="slides/slide66.xml"/><Relationship Id="rId272" Type="http://schemas.openxmlformats.org/officeDocument/2006/relationships/slide" Target="slides/slide271.xml"/><Relationship Id="rId577" Type="http://schemas.openxmlformats.org/officeDocument/2006/relationships/slide" Target="slides/slide576.xml"/><Relationship Id="rId132" Type="http://schemas.openxmlformats.org/officeDocument/2006/relationships/slide" Target="slides/slide131.xml"/><Relationship Id="rId437" Type="http://schemas.openxmlformats.org/officeDocument/2006/relationships/slide" Target="slides/slide436.xml"/><Relationship Id="rId644" Type="http://schemas.openxmlformats.org/officeDocument/2006/relationships/theme" Target="theme/theme1.xml"/><Relationship Id="rId283" Type="http://schemas.openxmlformats.org/officeDocument/2006/relationships/slide" Target="slides/slide282.xml"/><Relationship Id="rId490" Type="http://schemas.openxmlformats.org/officeDocument/2006/relationships/slide" Target="slides/slide489.xml"/><Relationship Id="rId504" Type="http://schemas.openxmlformats.org/officeDocument/2006/relationships/slide" Target="slides/slide503.xml"/><Relationship Id="rId78" Type="http://schemas.openxmlformats.org/officeDocument/2006/relationships/slide" Target="slides/slide77.xml"/><Relationship Id="rId143" Type="http://schemas.openxmlformats.org/officeDocument/2006/relationships/slide" Target="slides/slide142.xml"/><Relationship Id="rId350" Type="http://schemas.openxmlformats.org/officeDocument/2006/relationships/slide" Target="slides/slide349.xml"/><Relationship Id="rId588" Type="http://schemas.openxmlformats.org/officeDocument/2006/relationships/slide" Target="slides/slide587.xml"/><Relationship Id="rId9" Type="http://schemas.openxmlformats.org/officeDocument/2006/relationships/slide" Target="slides/slide8.xml"/><Relationship Id="rId210" Type="http://schemas.openxmlformats.org/officeDocument/2006/relationships/slide" Target="slides/slide209.xml"/><Relationship Id="rId448" Type="http://schemas.openxmlformats.org/officeDocument/2006/relationships/slide" Target="slides/slide447.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89" Type="http://schemas.openxmlformats.org/officeDocument/2006/relationships/slide" Target="slides/slide88.xml"/><Relationship Id="rId154" Type="http://schemas.openxmlformats.org/officeDocument/2006/relationships/slide" Target="slides/slide153.xml"/><Relationship Id="rId361" Type="http://schemas.openxmlformats.org/officeDocument/2006/relationships/slide" Target="slides/slide360.xml"/><Relationship Id="rId599" Type="http://schemas.openxmlformats.org/officeDocument/2006/relationships/slide" Target="slides/slide59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27B40BB7-3D8B-4BC7-A7B4-8556219B4309}"/>
              </a:ext>
            </a:extLst>
          </p:cNvPr>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Arial" charset="0"/>
              </a:defRPr>
            </a:lvl1pPr>
          </a:lstStyle>
          <a:p>
            <a:pPr>
              <a:defRPr/>
            </a:pPr>
            <a:endParaRPr lang="en-US"/>
          </a:p>
        </p:txBody>
      </p:sp>
      <p:sp>
        <p:nvSpPr>
          <p:cNvPr id="3" name="Date Placeholder 2">
            <a:extLst>
              <a:ext uri="{FF2B5EF4-FFF2-40B4-BE49-F238E27FC236}">
                <a16:creationId xmlns:a16="http://schemas.microsoft.com/office/drawing/2014/main" id="{FEA4E499-0139-4404-BA93-6653060FB521}"/>
              </a:ext>
            </a:extLst>
          </p:cNvPr>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Arial" charset="0"/>
              </a:defRPr>
            </a:lvl1pPr>
          </a:lstStyle>
          <a:p>
            <a:pPr>
              <a:defRPr/>
            </a:pPr>
            <a:fld id="{7E5E4898-9240-471D-A103-8CD42409679C}" type="datetimeFigureOut">
              <a:rPr lang="en-US"/>
              <a:pPr>
                <a:defRPr/>
              </a:pPr>
              <a:t>3/1/2022</a:t>
            </a:fld>
            <a:endParaRPr lang="en-US"/>
          </a:p>
        </p:txBody>
      </p:sp>
      <p:sp>
        <p:nvSpPr>
          <p:cNvPr id="4" name="Slide Image Placeholder 3">
            <a:extLst>
              <a:ext uri="{FF2B5EF4-FFF2-40B4-BE49-F238E27FC236}">
                <a16:creationId xmlns:a16="http://schemas.microsoft.com/office/drawing/2014/main" id="{87C8851A-A106-458E-95EA-8856E9B25249}"/>
              </a:ext>
            </a:extLst>
          </p:cNvPr>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804543AB-FCB4-40AF-A91B-FF3333B60019}"/>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52D6E187-C53C-4A4D-A0F8-305B9B126903}"/>
              </a:ext>
            </a:extLst>
          </p:cNvPr>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Arial" charset="0"/>
              </a:defRPr>
            </a:lvl1pPr>
          </a:lstStyle>
          <a:p>
            <a:pPr>
              <a:defRPr/>
            </a:pPr>
            <a:endParaRPr lang="en-US"/>
          </a:p>
        </p:txBody>
      </p:sp>
      <p:sp>
        <p:nvSpPr>
          <p:cNvPr id="7" name="Slide Number Placeholder 6">
            <a:extLst>
              <a:ext uri="{FF2B5EF4-FFF2-40B4-BE49-F238E27FC236}">
                <a16:creationId xmlns:a16="http://schemas.microsoft.com/office/drawing/2014/main" id="{3F7D2D20-748D-45D6-B76C-4D563BA3542D}"/>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26BB8B6C-00E4-4367-828B-2C4FC6E1C13D}"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2">
            <a:extLst>
              <a:ext uri="{FF2B5EF4-FFF2-40B4-BE49-F238E27FC236}">
                <a16:creationId xmlns:a16="http://schemas.microsoft.com/office/drawing/2014/main" id="{2ECF105F-F864-42ED-AE65-B0EB83353E10}"/>
              </a:ext>
            </a:extLst>
          </p:cNvPr>
          <p:cNvSpPr>
            <a:spLocks noChangeShapeType="1"/>
          </p:cNvSpPr>
          <p:nvPr/>
        </p:nvSpPr>
        <p:spPr bwMode="auto">
          <a:xfrm>
            <a:off x="7315200" y="1066800"/>
            <a:ext cx="0" cy="449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 name="Group 8">
            <a:extLst>
              <a:ext uri="{FF2B5EF4-FFF2-40B4-BE49-F238E27FC236}">
                <a16:creationId xmlns:a16="http://schemas.microsoft.com/office/drawing/2014/main" id="{4FE0690D-D82B-473B-AAA7-45BCC2CE53BE}"/>
              </a:ext>
            </a:extLst>
          </p:cNvPr>
          <p:cNvGrpSpPr>
            <a:grpSpLocks/>
          </p:cNvGrpSpPr>
          <p:nvPr/>
        </p:nvGrpSpPr>
        <p:grpSpPr bwMode="auto">
          <a:xfrm>
            <a:off x="7493000" y="2992438"/>
            <a:ext cx="1338263" cy="2189162"/>
            <a:chOff x="4704" y="1885"/>
            <a:chExt cx="843" cy="1379"/>
          </a:xfrm>
        </p:grpSpPr>
        <p:sp>
          <p:nvSpPr>
            <p:cNvPr id="6" name="Oval 9">
              <a:extLst>
                <a:ext uri="{FF2B5EF4-FFF2-40B4-BE49-F238E27FC236}">
                  <a16:creationId xmlns:a16="http://schemas.microsoft.com/office/drawing/2014/main" id="{4903EB10-4625-49F0-8B41-F89E153F6E17}"/>
                </a:ext>
              </a:extLst>
            </p:cNvPr>
            <p:cNvSpPr>
              <a:spLocks noChangeArrowheads="1"/>
            </p:cNvSpPr>
            <p:nvPr/>
          </p:nvSpPr>
          <p:spPr bwMode="auto">
            <a:xfrm>
              <a:off x="4704"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7" name="Oval 10">
              <a:extLst>
                <a:ext uri="{FF2B5EF4-FFF2-40B4-BE49-F238E27FC236}">
                  <a16:creationId xmlns:a16="http://schemas.microsoft.com/office/drawing/2014/main" id="{10190023-2F4F-4465-9C25-BFA9939A7038}"/>
                </a:ext>
              </a:extLst>
            </p:cNvPr>
            <p:cNvSpPr>
              <a:spLocks noChangeArrowheads="1"/>
            </p:cNvSpPr>
            <p:nvPr/>
          </p:nvSpPr>
          <p:spPr bwMode="auto">
            <a:xfrm>
              <a:off x="4883"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8" name="Oval 11">
              <a:extLst>
                <a:ext uri="{FF2B5EF4-FFF2-40B4-BE49-F238E27FC236}">
                  <a16:creationId xmlns:a16="http://schemas.microsoft.com/office/drawing/2014/main" id="{1968FF13-530F-4759-B747-D272BDB8F27F}"/>
                </a:ext>
              </a:extLst>
            </p:cNvPr>
            <p:cNvSpPr>
              <a:spLocks noChangeArrowheads="1"/>
            </p:cNvSpPr>
            <p:nvPr/>
          </p:nvSpPr>
          <p:spPr bwMode="auto">
            <a:xfrm>
              <a:off x="5062"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9" name="Oval 12">
              <a:extLst>
                <a:ext uri="{FF2B5EF4-FFF2-40B4-BE49-F238E27FC236}">
                  <a16:creationId xmlns:a16="http://schemas.microsoft.com/office/drawing/2014/main" id="{99C1EDD8-3AC3-4A5F-BAC7-B07F3695DB57}"/>
                </a:ext>
              </a:extLst>
            </p:cNvPr>
            <p:cNvSpPr>
              <a:spLocks noChangeArrowheads="1"/>
            </p:cNvSpPr>
            <p:nvPr/>
          </p:nvSpPr>
          <p:spPr bwMode="auto">
            <a:xfrm>
              <a:off x="4704"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 name="Oval 13">
              <a:extLst>
                <a:ext uri="{FF2B5EF4-FFF2-40B4-BE49-F238E27FC236}">
                  <a16:creationId xmlns:a16="http://schemas.microsoft.com/office/drawing/2014/main" id="{1C893314-B7A0-43E0-89A2-4F206A4FC4B2}"/>
                </a:ext>
              </a:extLst>
            </p:cNvPr>
            <p:cNvSpPr>
              <a:spLocks noChangeArrowheads="1"/>
            </p:cNvSpPr>
            <p:nvPr/>
          </p:nvSpPr>
          <p:spPr bwMode="auto">
            <a:xfrm>
              <a:off x="4883"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1" name="Oval 14">
              <a:extLst>
                <a:ext uri="{FF2B5EF4-FFF2-40B4-BE49-F238E27FC236}">
                  <a16:creationId xmlns:a16="http://schemas.microsoft.com/office/drawing/2014/main" id="{2EB72EFA-E0AD-444D-8C9B-D5D44FA0964A}"/>
                </a:ext>
              </a:extLst>
            </p:cNvPr>
            <p:cNvSpPr>
              <a:spLocks noChangeArrowheads="1"/>
            </p:cNvSpPr>
            <p:nvPr/>
          </p:nvSpPr>
          <p:spPr bwMode="auto">
            <a:xfrm>
              <a:off x="5062"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2" name="Oval 15">
              <a:extLst>
                <a:ext uri="{FF2B5EF4-FFF2-40B4-BE49-F238E27FC236}">
                  <a16:creationId xmlns:a16="http://schemas.microsoft.com/office/drawing/2014/main" id="{90588A40-F9E8-4383-BEF6-061A44040A86}"/>
                </a:ext>
              </a:extLst>
            </p:cNvPr>
            <p:cNvSpPr>
              <a:spLocks noChangeArrowheads="1"/>
            </p:cNvSpPr>
            <p:nvPr/>
          </p:nvSpPr>
          <p:spPr bwMode="auto">
            <a:xfrm>
              <a:off x="5241" y="2064"/>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3" name="Oval 16">
              <a:extLst>
                <a:ext uri="{FF2B5EF4-FFF2-40B4-BE49-F238E27FC236}">
                  <a16:creationId xmlns:a16="http://schemas.microsoft.com/office/drawing/2014/main" id="{2D53FDAF-00C9-44B5-97A1-3BA41807715D}"/>
                </a:ext>
              </a:extLst>
            </p:cNvPr>
            <p:cNvSpPr>
              <a:spLocks noChangeArrowheads="1"/>
            </p:cNvSpPr>
            <p:nvPr/>
          </p:nvSpPr>
          <p:spPr bwMode="auto">
            <a:xfrm>
              <a:off x="4704"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4" name="Oval 17">
              <a:extLst>
                <a:ext uri="{FF2B5EF4-FFF2-40B4-BE49-F238E27FC236}">
                  <a16:creationId xmlns:a16="http://schemas.microsoft.com/office/drawing/2014/main" id="{0A4BADC1-72A9-4C9B-9718-BABBF2B44BE5}"/>
                </a:ext>
              </a:extLst>
            </p:cNvPr>
            <p:cNvSpPr>
              <a:spLocks noChangeArrowheads="1"/>
            </p:cNvSpPr>
            <p:nvPr/>
          </p:nvSpPr>
          <p:spPr bwMode="auto">
            <a:xfrm>
              <a:off x="4883"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5" name="Oval 18">
              <a:extLst>
                <a:ext uri="{FF2B5EF4-FFF2-40B4-BE49-F238E27FC236}">
                  <a16:creationId xmlns:a16="http://schemas.microsoft.com/office/drawing/2014/main" id="{E232FA61-05FB-4154-ADC5-C06763F6B4F9}"/>
                </a:ext>
              </a:extLst>
            </p:cNvPr>
            <p:cNvSpPr>
              <a:spLocks noChangeArrowheads="1"/>
            </p:cNvSpPr>
            <p:nvPr/>
          </p:nvSpPr>
          <p:spPr bwMode="auto">
            <a:xfrm>
              <a:off x="5062"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6" name="Oval 19">
              <a:extLst>
                <a:ext uri="{FF2B5EF4-FFF2-40B4-BE49-F238E27FC236}">
                  <a16:creationId xmlns:a16="http://schemas.microsoft.com/office/drawing/2014/main" id="{92883C90-7C52-43E9-A2E0-7DDAECCB6282}"/>
                </a:ext>
              </a:extLst>
            </p:cNvPr>
            <p:cNvSpPr>
              <a:spLocks noChangeArrowheads="1"/>
            </p:cNvSpPr>
            <p:nvPr/>
          </p:nvSpPr>
          <p:spPr bwMode="auto">
            <a:xfrm>
              <a:off x="5241"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7" name="Oval 20">
              <a:extLst>
                <a:ext uri="{FF2B5EF4-FFF2-40B4-BE49-F238E27FC236}">
                  <a16:creationId xmlns:a16="http://schemas.microsoft.com/office/drawing/2014/main" id="{3F2CF1D9-48EC-454E-8E2B-127E1F179257}"/>
                </a:ext>
              </a:extLst>
            </p:cNvPr>
            <p:cNvSpPr>
              <a:spLocks noChangeArrowheads="1"/>
            </p:cNvSpPr>
            <p:nvPr/>
          </p:nvSpPr>
          <p:spPr bwMode="auto">
            <a:xfrm>
              <a:off x="5420" y="2243"/>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8" name="Oval 21">
              <a:extLst>
                <a:ext uri="{FF2B5EF4-FFF2-40B4-BE49-F238E27FC236}">
                  <a16:creationId xmlns:a16="http://schemas.microsoft.com/office/drawing/2014/main" id="{4391CD28-66D7-4B69-AD3A-7A46DAAED068}"/>
                </a:ext>
              </a:extLst>
            </p:cNvPr>
            <p:cNvSpPr>
              <a:spLocks noChangeArrowheads="1"/>
            </p:cNvSpPr>
            <p:nvPr/>
          </p:nvSpPr>
          <p:spPr bwMode="auto">
            <a:xfrm>
              <a:off x="4704" y="2421"/>
              <a:ext cx="127" cy="12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9" name="Oval 22">
              <a:extLst>
                <a:ext uri="{FF2B5EF4-FFF2-40B4-BE49-F238E27FC236}">
                  <a16:creationId xmlns:a16="http://schemas.microsoft.com/office/drawing/2014/main" id="{F91A04F4-7A59-4DB0-BABD-DC5C39E62906}"/>
                </a:ext>
              </a:extLst>
            </p:cNvPr>
            <p:cNvSpPr>
              <a:spLocks noChangeArrowheads="1"/>
            </p:cNvSpPr>
            <p:nvPr/>
          </p:nvSpPr>
          <p:spPr bwMode="auto">
            <a:xfrm>
              <a:off x="4883"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0" name="Oval 23">
              <a:extLst>
                <a:ext uri="{FF2B5EF4-FFF2-40B4-BE49-F238E27FC236}">
                  <a16:creationId xmlns:a16="http://schemas.microsoft.com/office/drawing/2014/main" id="{03774ADC-6DEF-42D7-8360-F590DA275ECD}"/>
                </a:ext>
              </a:extLst>
            </p:cNvPr>
            <p:cNvSpPr>
              <a:spLocks noChangeArrowheads="1"/>
            </p:cNvSpPr>
            <p:nvPr/>
          </p:nvSpPr>
          <p:spPr bwMode="auto">
            <a:xfrm>
              <a:off x="5062"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1" name="Oval 24">
              <a:extLst>
                <a:ext uri="{FF2B5EF4-FFF2-40B4-BE49-F238E27FC236}">
                  <a16:creationId xmlns:a16="http://schemas.microsoft.com/office/drawing/2014/main" id="{DFAC4094-B8DD-48AA-AE1A-E547EB30FAA2}"/>
                </a:ext>
              </a:extLst>
            </p:cNvPr>
            <p:cNvSpPr>
              <a:spLocks noChangeArrowheads="1"/>
            </p:cNvSpPr>
            <p:nvPr/>
          </p:nvSpPr>
          <p:spPr bwMode="auto">
            <a:xfrm>
              <a:off x="5241" y="2421"/>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2" name="Oval 25">
              <a:extLst>
                <a:ext uri="{FF2B5EF4-FFF2-40B4-BE49-F238E27FC236}">
                  <a16:creationId xmlns:a16="http://schemas.microsoft.com/office/drawing/2014/main" id="{5A0BB6F7-7804-42DA-AB64-BC2DBE474E04}"/>
                </a:ext>
              </a:extLst>
            </p:cNvPr>
            <p:cNvSpPr>
              <a:spLocks noChangeArrowheads="1"/>
            </p:cNvSpPr>
            <p:nvPr/>
          </p:nvSpPr>
          <p:spPr bwMode="auto">
            <a:xfrm>
              <a:off x="4704"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3" name="Oval 26">
              <a:extLst>
                <a:ext uri="{FF2B5EF4-FFF2-40B4-BE49-F238E27FC236}">
                  <a16:creationId xmlns:a16="http://schemas.microsoft.com/office/drawing/2014/main" id="{5A30E6FD-7896-4DE1-8EAD-25D1A25D9E92}"/>
                </a:ext>
              </a:extLst>
            </p:cNvPr>
            <p:cNvSpPr>
              <a:spLocks noChangeArrowheads="1"/>
            </p:cNvSpPr>
            <p:nvPr/>
          </p:nvSpPr>
          <p:spPr bwMode="auto">
            <a:xfrm>
              <a:off x="4883"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4" name="Oval 27">
              <a:extLst>
                <a:ext uri="{FF2B5EF4-FFF2-40B4-BE49-F238E27FC236}">
                  <a16:creationId xmlns:a16="http://schemas.microsoft.com/office/drawing/2014/main" id="{23DECA33-65E3-497B-A29F-CBEFA6E2CA6F}"/>
                </a:ext>
              </a:extLst>
            </p:cNvPr>
            <p:cNvSpPr>
              <a:spLocks noChangeArrowheads="1"/>
            </p:cNvSpPr>
            <p:nvPr/>
          </p:nvSpPr>
          <p:spPr bwMode="auto">
            <a:xfrm>
              <a:off x="5062"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5" name="Oval 28">
              <a:extLst>
                <a:ext uri="{FF2B5EF4-FFF2-40B4-BE49-F238E27FC236}">
                  <a16:creationId xmlns:a16="http://schemas.microsoft.com/office/drawing/2014/main" id="{87C2ED1A-8131-4D3A-86ED-A9B5E93D4966}"/>
                </a:ext>
              </a:extLst>
            </p:cNvPr>
            <p:cNvSpPr>
              <a:spLocks noChangeArrowheads="1"/>
            </p:cNvSpPr>
            <p:nvPr/>
          </p:nvSpPr>
          <p:spPr bwMode="auto">
            <a:xfrm>
              <a:off x="5241"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6" name="Oval 29">
              <a:extLst>
                <a:ext uri="{FF2B5EF4-FFF2-40B4-BE49-F238E27FC236}">
                  <a16:creationId xmlns:a16="http://schemas.microsoft.com/office/drawing/2014/main" id="{EAA8DC66-4ACA-4705-8D69-431E12D77C0F}"/>
                </a:ext>
              </a:extLst>
            </p:cNvPr>
            <p:cNvSpPr>
              <a:spLocks noChangeArrowheads="1"/>
            </p:cNvSpPr>
            <p:nvPr/>
          </p:nvSpPr>
          <p:spPr bwMode="auto">
            <a:xfrm>
              <a:off x="5420" y="2600"/>
              <a:ext cx="127" cy="12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7" name="Oval 30">
              <a:extLst>
                <a:ext uri="{FF2B5EF4-FFF2-40B4-BE49-F238E27FC236}">
                  <a16:creationId xmlns:a16="http://schemas.microsoft.com/office/drawing/2014/main" id="{E511C2E9-41AF-4230-A8EE-44D8B823133C}"/>
                </a:ext>
              </a:extLst>
            </p:cNvPr>
            <p:cNvSpPr>
              <a:spLocks noChangeArrowheads="1"/>
            </p:cNvSpPr>
            <p:nvPr/>
          </p:nvSpPr>
          <p:spPr bwMode="auto">
            <a:xfrm>
              <a:off x="4704" y="2779"/>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8" name="Oval 31">
              <a:extLst>
                <a:ext uri="{FF2B5EF4-FFF2-40B4-BE49-F238E27FC236}">
                  <a16:creationId xmlns:a16="http://schemas.microsoft.com/office/drawing/2014/main" id="{22BF2451-C2FD-48C5-B53B-4743001BFD3B}"/>
                </a:ext>
              </a:extLst>
            </p:cNvPr>
            <p:cNvSpPr>
              <a:spLocks noChangeArrowheads="1"/>
            </p:cNvSpPr>
            <p:nvPr/>
          </p:nvSpPr>
          <p:spPr bwMode="auto">
            <a:xfrm>
              <a:off x="4883"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9" name="Oval 32">
              <a:extLst>
                <a:ext uri="{FF2B5EF4-FFF2-40B4-BE49-F238E27FC236}">
                  <a16:creationId xmlns:a16="http://schemas.microsoft.com/office/drawing/2014/main" id="{56F7EB03-1446-48E0-A64E-7A5133061465}"/>
                </a:ext>
              </a:extLst>
            </p:cNvPr>
            <p:cNvSpPr>
              <a:spLocks noChangeArrowheads="1"/>
            </p:cNvSpPr>
            <p:nvPr/>
          </p:nvSpPr>
          <p:spPr bwMode="auto">
            <a:xfrm>
              <a:off x="5062"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0" name="Oval 33">
              <a:extLst>
                <a:ext uri="{FF2B5EF4-FFF2-40B4-BE49-F238E27FC236}">
                  <a16:creationId xmlns:a16="http://schemas.microsoft.com/office/drawing/2014/main" id="{AD2B9C40-9AAA-4808-BBF0-24F47B7A2AC8}"/>
                </a:ext>
              </a:extLst>
            </p:cNvPr>
            <p:cNvSpPr>
              <a:spLocks noChangeArrowheads="1"/>
            </p:cNvSpPr>
            <p:nvPr/>
          </p:nvSpPr>
          <p:spPr bwMode="auto">
            <a:xfrm>
              <a:off x="5241" y="2779"/>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1" name="Oval 34">
              <a:extLst>
                <a:ext uri="{FF2B5EF4-FFF2-40B4-BE49-F238E27FC236}">
                  <a16:creationId xmlns:a16="http://schemas.microsoft.com/office/drawing/2014/main" id="{9E6C1712-9615-4E7E-8EB8-4540CFBF13B0}"/>
                </a:ext>
              </a:extLst>
            </p:cNvPr>
            <p:cNvSpPr>
              <a:spLocks noChangeArrowheads="1"/>
            </p:cNvSpPr>
            <p:nvPr/>
          </p:nvSpPr>
          <p:spPr bwMode="auto">
            <a:xfrm>
              <a:off x="4704"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2" name="Oval 35">
              <a:extLst>
                <a:ext uri="{FF2B5EF4-FFF2-40B4-BE49-F238E27FC236}">
                  <a16:creationId xmlns:a16="http://schemas.microsoft.com/office/drawing/2014/main" id="{D23B04ED-B89A-48E0-A57F-2D3C78A3B8BE}"/>
                </a:ext>
              </a:extLst>
            </p:cNvPr>
            <p:cNvSpPr>
              <a:spLocks noChangeArrowheads="1"/>
            </p:cNvSpPr>
            <p:nvPr/>
          </p:nvSpPr>
          <p:spPr bwMode="auto">
            <a:xfrm>
              <a:off x="4883"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3" name="Oval 36">
              <a:extLst>
                <a:ext uri="{FF2B5EF4-FFF2-40B4-BE49-F238E27FC236}">
                  <a16:creationId xmlns:a16="http://schemas.microsoft.com/office/drawing/2014/main" id="{BB787F86-850F-4C26-8163-3F6F9A72A83B}"/>
                </a:ext>
              </a:extLst>
            </p:cNvPr>
            <p:cNvSpPr>
              <a:spLocks noChangeArrowheads="1"/>
            </p:cNvSpPr>
            <p:nvPr/>
          </p:nvSpPr>
          <p:spPr bwMode="auto">
            <a:xfrm>
              <a:off x="5062"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4" name="Oval 37">
              <a:extLst>
                <a:ext uri="{FF2B5EF4-FFF2-40B4-BE49-F238E27FC236}">
                  <a16:creationId xmlns:a16="http://schemas.microsoft.com/office/drawing/2014/main" id="{ED611398-511C-41F2-BA4A-05F0CF8FF468}"/>
                </a:ext>
              </a:extLst>
            </p:cNvPr>
            <p:cNvSpPr>
              <a:spLocks noChangeArrowheads="1"/>
            </p:cNvSpPr>
            <p:nvPr/>
          </p:nvSpPr>
          <p:spPr bwMode="auto">
            <a:xfrm>
              <a:off x="5241"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5" name="Oval 38">
              <a:extLst>
                <a:ext uri="{FF2B5EF4-FFF2-40B4-BE49-F238E27FC236}">
                  <a16:creationId xmlns:a16="http://schemas.microsoft.com/office/drawing/2014/main" id="{9014583B-644D-4935-8E4C-EA660042B313}"/>
                </a:ext>
              </a:extLst>
            </p:cNvPr>
            <p:cNvSpPr>
              <a:spLocks noChangeArrowheads="1"/>
            </p:cNvSpPr>
            <p:nvPr/>
          </p:nvSpPr>
          <p:spPr bwMode="auto">
            <a:xfrm>
              <a:off x="4883"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6" name="Oval 39">
              <a:extLst>
                <a:ext uri="{FF2B5EF4-FFF2-40B4-BE49-F238E27FC236}">
                  <a16:creationId xmlns:a16="http://schemas.microsoft.com/office/drawing/2014/main" id="{8355C69C-5629-4A78-B744-E7FDF2BB19D9}"/>
                </a:ext>
              </a:extLst>
            </p:cNvPr>
            <p:cNvSpPr>
              <a:spLocks noChangeArrowheads="1"/>
            </p:cNvSpPr>
            <p:nvPr/>
          </p:nvSpPr>
          <p:spPr bwMode="auto">
            <a:xfrm>
              <a:off x="5241"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
        <p:nvSpPr>
          <p:cNvPr id="37" name="Line 40">
            <a:extLst>
              <a:ext uri="{FF2B5EF4-FFF2-40B4-BE49-F238E27FC236}">
                <a16:creationId xmlns:a16="http://schemas.microsoft.com/office/drawing/2014/main" id="{F0DA815A-6FA6-4F6C-B8D0-9D10D6B2F5E6}"/>
              </a:ext>
            </a:extLst>
          </p:cNvPr>
          <p:cNvSpPr>
            <a:spLocks noChangeShapeType="1"/>
          </p:cNvSpPr>
          <p:nvPr/>
        </p:nvSpPr>
        <p:spPr bwMode="auto">
          <a:xfrm>
            <a:off x="304800" y="2819400"/>
            <a:ext cx="8229600" cy="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 name="Rectangle 3"/>
          <p:cNvSpPr>
            <a:spLocks noGrp="1" noChangeArrowheads="1"/>
          </p:cNvSpPr>
          <p:nvPr>
            <p:ph type="ctrTitle"/>
          </p:nvPr>
        </p:nvSpPr>
        <p:spPr>
          <a:xfrm>
            <a:off x="315913" y="466725"/>
            <a:ext cx="6781800" cy="2133600"/>
          </a:xfrm>
        </p:spPr>
        <p:txBody>
          <a:bodyPr/>
          <a:lstStyle>
            <a:lvl1pPr algn="r">
              <a:defRPr sz="4800"/>
            </a:lvl1pPr>
          </a:lstStyle>
          <a:p>
            <a:pPr lvl="0"/>
            <a:r>
              <a:rPr lang="en-US" altLang="en-US" noProof="0"/>
              <a:t>Click to edit Master title style</a:t>
            </a:r>
          </a:p>
        </p:txBody>
      </p:sp>
      <p:sp>
        <p:nvSpPr>
          <p:cNvPr id="11268" name="Rectangle 4"/>
          <p:cNvSpPr>
            <a:spLocks noGrp="1" noChangeArrowheads="1"/>
          </p:cNvSpPr>
          <p:nvPr>
            <p:ph type="subTitle" idx="1"/>
          </p:nvPr>
        </p:nvSpPr>
        <p:spPr>
          <a:xfrm>
            <a:off x="849313" y="3049588"/>
            <a:ext cx="6248400" cy="2362200"/>
          </a:xfrm>
        </p:spPr>
        <p:txBody>
          <a:bodyPr/>
          <a:lstStyle>
            <a:lvl1pPr marL="0" indent="0" algn="r">
              <a:buFont typeface="Wingdings" pitchFamily="2" charset="2"/>
              <a:buNone/>
              <a:defRPr sz="3200"/>
            </a:lvl1pPr>
          </a:lstStyle>
          <a:p>
            <a:pPr lvl="0"/>
            <a:r>
              <a:rPr lang="en-US" altLang="en-US" noProof="0"/>
              <a:t>Click to edit Master subtitle style</a:t>
            </a:r>
          </a:p>
        </p:txBody>
      </p:sp>
      <p:sp>
        <p:nvSpPr>
          <p:cNvPr id="38" name="Rectangle 5">
            <a:extLst>
              <a:ext uri="{FF2B5EF4-FFF2-40B4-BE49-F238E27FC236}">
                <a16:creationId xmlns:a16="http://schemas.microsoft.com/office/drawing/2014/main" id="{9C0EA433-4F7A-4177-B7CF-75301B3A004A}"/>
              </a:ext>
            </a:extLst>
          </p:cNvPr>
          <p:cNvSpPr>
            <a:spLocks noGrp="1" noChangeArrowheads="1"/>
          </p:cNvSpPr>
          <p:nvPr>
            <p:ph type="dt" sz="half" idx="10"/>
          </p:nvPr>
        </p:nvSpPr>
        <p:spPr/>
        <p:txBody>
          <a:bodyPr/>
          <a:lstStyle>
            <a:lvl1pPr>
              <a:defRPr/>
            </a:lvl1pPr>
          </a:lstStyle>
          <a:p>
            <a:pPr>
              <a:defRPr/>
            </a:pPr>
            <a:endParaRPr lang="en-US" altLang="en-US"/>
          </a:p>
        </p:txBody>
      </p:sp>
      <p:sp>
        <p:nvSpPr>
          <p:cNvPr id="39" name="Rectangle 6">
            <a:extLst>
              <a:ext uri="{FF2B5EF4-FFF2-40B4-BE49-F238E27FC236}">
                <a16:creationId xmlns:a16="http://schemas.microsoft.com/office/drawing/2014/main" id="{B53CBB4F-69B2-49EE-A310-BD5375C3A775}"/>
              </a:ext>
            </a:extLst>
          </p:cNvPr>
          <p:cNvSpPr>
            <a:spLocks noGrp="1" noChangeArrowheads="1"/>
          </p:cNvSpPr>
          <p:nvPr>
            <p:ph type="ftr" sz="quarter" idx="11"/>
          </p:nvPr>
        </p:nvSpPr>
        <p:spPr/>
        <p:txBody>
          <a:bodyPr/>
          <a:lstStyle>
            <a:lvl1pPr>
              <a:defRPr/>
            </a:lvl1pPr>
          </a:lstStyle>
          <a:p>
            <a:pPr>
              <a:defRPr/>
            </a:pPr>
            <a:endParaRPr lang="en-US" altLang="en-US"/>
          </a:p>
        </p:txBody>
      </p:sp>
      <p:sp>
        <p:nvSpPr>
          <p:cNvPr id="40" name="Rectangle 7">
            <a:extLst>
              <a:ext uri="{FF2B5EF4-FFF2-40B4-BE49-F238E27FC236}">
                <a16:creationId xmlns:a16="http://schemas.microsoft.com/office/drawing/2014/main" id="{4EDAFCED-5560-47F1-A600-D6CE24F11CC9}"/>
              </a:ext>
            </a:extLst>
          </p:cNvPr>
          <p:cNvSpPr>
            <a:spLocks noGrp="1" noChangeArrowheads="1"/>
          </p:cNvSpPr>
          <p:nvPr>
            <p:ph type="sldNum" sz="quarter" idx="12"/>
          </p:nvPr>
        </p:nvSpPr>
        <p:spPr/>
        <p:txBody>
          <a:bodyPr/>
          <a:lstStyle>
            <a:lvl1pPr>
              <a:defRPr/>
            </a:lvl1pPr>
          </a:lstStyle>
          <a:p>
            <a:fld id="{E32AC889-F670-4088-9BDD-19456C665107}" type="slidenum">
              <a:rPr lang="en-US" altLang="en-US"/>
              <a:pPr/>
              <a:t>‹#›</a:t>
            </a:fld>
            <a:endParaRPr lang="en-US" altLang="en-US"/>
          </a:p>
        </p:txBody>
      </p:sp>
    </p:spTree>
    <p:extLst>
      <p:ext uri="{BB962C8B-B14F-4D97-AF65-F5344CB8AC3E}">
        <p14:creationId xmlns:p14="http://schemas.microsoft.com/office/powerpoint/2010/main" val="37423327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D4274292-49CC-4692-8E74-D165F7953E45}"/>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CDB08700-65AC-4E98-B093-9829BD669FDF}"/>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01AF9888-91B1-4ACD-A23D-4E6E5D97B8BB}"/>
              </a:ext>
            </a:extLst>
          </p:cNvPr>
          <p:cNvSpPr>
            <a:spLocks noGrp="1" noChangeArrowheads="1"/>
          </p:cNvSpPr>
          <p:nvPr>
            <p:ph type="sldNum" sz="quarter" idx="12"/>
          </p:nvPr>
        </p:nvSpPr>
        <p:spPr>
          <a:ln/>
        </p:spPr>
        <p:txBody>
          <a:bodyPr/>
          <a:lstStyle>
            <a:lvl1pPr>
              <a:defRPr/>
            </a:lvl1pPr>
          </a:lstStyle>
          <a:p>
            <a:fld id="{EE002698-9D3B-4604-853E-CC9436E1E3FF}" type="slidenum">
              <a:rPr lang="en-US" altLang="en-US"/>
              <a:pPr/>
              <a:t>‹#›</a:t>
            </a:fld>
            <a:endParaRPr lang="en-US" altLang="en-US"/>
          </a:p>
        </p:txBody>
      </p:sp>
    </p:spTree>
    <p:extLst>
      <p:ext uri="{BB962C8B-B14F-4D97-AF65-F5344CB8AC3E}">
        <p14:creationId xmlns:p14="http://schemas.microsoft.com/office/powerpoint/2010/main" val="238492742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22238"/>
            <a:ext cx="2057400" cy="60086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22238"/>
            <a:ext cx="6019800" cy="60086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A042B403-B211-4BB4-9482-304910DF50C2}"/>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B129A523-39FE-404A-B3DE-29079A5DD64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0C1DCCF5-6659-47B5-B41E-E69CB6408BC0}"/>
              </a:ext>
            </a:extLst>
          </p:cNvPr>
          <p:cNvSpPr>
            <a:spLocks noGrp="1" noChangeArrowheads="1"/>
          </p:cNvSpPr>
          <p:nvPr>
            <p:ph type="sldNum" sz="quarter" idx="12"/>
          </p:nvPr>
        </p:nvSpPr>
        <p:spPr>
          <a:ln/>
        </p:spPr>
        <p:txBody>
          <a:bodyPr/>
          <a:lstStyle>
            <a:lvl1pPr>
              <a:defRPr/>
            </a:lvl1pPr>
          </a:lstStyle>
          <a:p>
            <a:fld id="{64880FB6-5FED-4CC0-9652-5CA8CA8F44CF}" type="slidenum">
              <a:rPr lang="en-US" altLang="en-US"/>
              <a:pPr/>
              <a:t>‹#›</a:t>
            </a:fld>
            <a:endParaRPr lang="en-US" altLang="en-US"/>
          </a:p>
        </p:txBody>
      </p:sp>
    </p:spTree>
    <p:extLst>
      <p:ext uri="{BB962C8B-B14F-4D97-AF65-F5344CB8AC3E}">
        <p14:creationId xmlns:p14="http://schemas.microsoft.com/office/powerpoint/2010/main" val="9321395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80A1C736-A867-43F2-8CD1-EC2A2B756D5C}"/>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968E0D65-F1B0-434C-A3F2-7628F4661E08}"/>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BC1674EE-03E7-42BA-8653-217A78785DD1}"/>
              </a:ext>
            </a:extLst>
          </p:cNvPr>
          <p:cNvSpPr>
            <a:spLocks noGrp="1" noChangeArrowheads="1"/>
          </p:cNvSpPr>
          <p:nvPr>
            <p:ph type="sldNum" sz="quarter" idx="12"/>
          </p:nvPr>
        </p:nvSpPr>
        <p:spPr>
          <a:ln/>
        </p:spPr>
        <p:txBody>
          <a:bodyPr/>
          <a:lstStyle>
            <a:lvl1pPr>
              <a:defRPr/>
            </a:lvl1pPr>
          </a:lstStyle>
          <a:p>
            <a:fld id="{B1A48CE4-D809-4CCF-9A39-D3B1B14DA952}" type="slidenum">
              <a:rPr lang="en-US" altLang="en-US"/>
              <a:pPr/>
              <a:t>‹#›</a:t>
            </a:fld>
            <a:endParaRPr lang="en-US" altLang="en-US"/>
          </a:p>
        </p:txBody>
      </p:sp>
    </p:spTree>
    <p:extLst>
      <p:ext uri="{BB962C8B-B14F-4D97-AF65-F5344CB8AC3E}">
        <p14:creationId xmlns:p14="http://schemas.microsoft.com/office/powerpoint/2010/main" val="13743504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047BAEF9-53C4-40BE-9D89-A229E1457540}"/>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D6C482F2-8252-4452-82BC-3D853584263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78A15372-B385-44C2-8C7E-CA3607096AD8}"/>
              </a:ext>
            </a:extLst>
          </p:cNvPr>
          <p:cNvSpPr>
            <a:spLocks noGrp="1" noChangeArrowheads="1"/>
          </p:cNvSpPr>
          <p:nvPr>
            <p:ph type="sldNum" sz="quarter" idx="12"/>
          </p:nvPr>
        </p:nvSpPr>
        <p:spPr>
          <a:ln/>
        </p:spPr>
        <p:txBody>
          <a:bodyPr/>
          <a:lstStyle>
            <a:lvl1pPr>
              <a:defRPr/>
            </a:lvl1pPr>
          </a:lstStyle>
          <a:p>
            <a:fld id="{B4F649CE-F251-4378-AC00-C2F1100723CC}" type="slidenum">
              <a:rPr lang="en-US" altLang="en-US"/>
              <a:pPr/>
              <a:t>‹#›</a:t>
            </a:fld>
            <a:endParaRPr lang="en-US" altLang="en-US"/>
          </a:p>
        </p:txBody>
      </p:sp>
    </p:spTree>
    <p:extLst>
      <p:ext uri="{BB962C8B-B14F-4D97-AF65-F5344CB8AC3E}">
        <p14:creationId xmlns:p14="http://schemas.microsoft.com/office/powerpoint/2010/main" val="34482988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44A2DAC7-3CE5-4C1F-871E-211074FEA675}"/>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487AD5A3-CC63-4D14-A55F-E8DE589400B2}"/>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41038D6C-1611-4641-A1AA-4A11AC6DD28A}"/>
              </a:ext>
            </a:extLst>
          </p:cNvPr>
          <p:cNvSpPr>
            <a:spLocks noGrp="1" noChangeArrowheads="1"/>
          </p:cNvSpPr>
          <p:nvPr>
            <p:ph type="sldNum" sz="quarter" idx="12"/>
          </p:nvPr>
        </p:nvSpPr>
        <p:spPr>
          <a:ln/>
        </p:spPr>
        <p:txBody>
          <a:bodyPr/>
          <a:lstStyle>
            <a:lvl1pPr>
              <a:defRPr/>
            </a:lvl1pPr>
          </a:lstStyle>
          <a:p>
            <a:fld id="{40918C16-10E1-475C-8CE3-D9521742DCFF}" type="slidenum">
              <a:rPr lang="en-US" altLang="en-US"/>
              <a:pPr/>
              <a:t>‹#›</a:t>
            </a:fld>
            <a:endParaRPr lang="en-US" altLang="en-US"/>
          </a:p>
        </p:txBody>
      </p:sp>
    </p:spTree>
    <p:extLst>
      <p:ext uri="{BB962C8B-B14F-4D97-AF65-F5344CB8AC3E}">
        <p14:creationId xmlns:p14="http://schemas.microsoft.com/office/powerpoint/2010/main" val="33382077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70F9D712-245C-4BD4-9A7A-A3A496B729D5}"/>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6">
            <a:extLst>
              <a:ext uri="{FF2B5EF4-FFF2-40B4-BE49-F238E27FC236}">
                <a16:creationId xmlns:a16="http://schemas.microsoft.com/office/drawing/2014/main" id="{38FABD5E-2539-40CB-9FAA-7F0EBD940679}"/>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7">
            <a:extLst>
              <a:ext uri="{FF2B5EF4-FFF2-40B4-BE49-F238E27FC236}">
                <a16:creationId xmlns:a16="http://schemas.microsoft.com/office/drawing/2014/main" id="{E1D65FA6-AD84-471B-8A1C-DB58D547011E}"/>
              </a:ext>
            </a:extLst>
          </p:cNvPr>
          <p:cNvSpPr>
            <a:spLocks noGrp="1" noChangeArrowheads="1"/>
          </p:cNvSpPr>
          <p:nvPr>
            <p:ph type="sldNum" sz="quarter" idx="12"/>
          </p:nvPr>
        </p:nvSpPr>
        <p:spPr>
          <a:ln/>
        </p:spPr>
        <p:txBody>
          <a:bodyPr/>
          <a:lstStyle>
            <a:lvl1pPr>
              <a:defRPr/>
            </a:lvl1pPr>
          </a:lstStyle>
          <a:p>
            <a:fld id="{6053AA04-722E-4D31-B6F1-6A4930B50FDD}" type="slidenum">
              <a:rPr lang="en-US" altLang="en-US"/>
              <a:pPr/>
              <a:t>‹#›</a:t>
            </a:fld>
            <a:endParaRPr lang="en-US" altLang="en-US"/>
          </a:p>
        </p:txBody>
      </p:sp>
    </p:spTree>
    <p:extLst>
      <p:ext uri="{BB962C8B-B14F-4D97-AF65-F5344CB8AC3E}">
        <p14:creationId xmlns:p14="http://schemas.microsoft.com/office/powerpoint/2010/main" val="32544093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6F05FDB4-0F12-4BF6-872D-B35F64E99942}"/>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6">
            <a:extLst>
              <a:ext uri="{FF2B5EF4-FFF2-40B4-BE49-F238E27FC236}">
                <a16:creationId xmlns:a16="http://schemas.microsoft.com/office/drawing/2014/main" id="{2238D7FD-EDAE-4375-9D89-581BEBDDF83A}"/>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7">
            <a:extLst>
              <a:ext uri="{FF2B5EF4-FFF2-40B4-BE49-F238E27FC236}">
                <a16:creationId xmlns:a16="http://schemas.microsoft.com/office/drawing/2014/main" id="{C1354B13-EC1C-4AB1-AFFF-0666FFDB1143}"/>
              </a:ext>
            </a:extLst>
          </p:cNvPr>
          <p:cNvSpPr>
            <a:spLocks noGrp="1" noChangeArrowheads="1"/>
          </p:cNvSpPr>
          <p:nvPr>
            <p:ph type="sldNum" sz="quarter" idx="12"/>
          </p:nvPr>
        </p:nvSpPr>
        <p:spPr>
          <a:ln/>
        </p:spPr>
        <p:txBody>
          <a:bodyPr/>
          <a:lstStyle>
            <a:lvl1pPr>
              <a:defRPr/>
            </a:lvl1pPr>
          </a:lstStyle>
          <a:p>
            <a:fld id="{7A17DF9F-6C24-421B-8716-B1EB6C40901E}" type="slidenum">
              <a:rPr lang="en-US" altLang="en-US"/>
              <a:pPr/>
              <a:t>‹#›</a:t>
            </a:fld>
            <a:endParaRPr lang="en-US" altLang="en-US"/>
          </a:p>
        </p:txBody>
      </p:sp>
    </p:spTree>
    <p:extLst>
      <p:ext uri="{BB962C8B-B14F-4D97-AF65-F5344CB8AC3E}">
        <p14:creationId xmlns:p14="http://schemas.microsoft.com/office/powerpoint/2010/main" val="17596184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603F0648-47BB-49E9-9C57-B46CBD7EB7FF}"/>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6">
            <a:extLst>
              <a:ext uri="{FF2B5EF4-FFF2-40B4-BE49-F238E27FC236}">
                <a16:creationId xmlns:a16="http://schemas.microsoft.com/office/drawing/2014/main" id="{EE556361-F341-400F-BBC7-50321468BC7F}"/>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7">
            <a:extLst>
              <a:ext uri="{FF2B5EF4-FFF2-40B4-BE49-F238E27FC236}">
                <a16:creationId xmlns:a16="http://schemas.microsoft.com/office/drawing/2014/main" id="{893EEA4D-C11C-4790-AC2A-685EEEF08718}"/>
              </a:ext>
            </a:extLst>
          </p:cNvPr>
          <p:cNvSpPr>
            <a:spLocks noGrp="1" noChangeArrowheads="1"/>
          </p:cNvSpPr>
          <p:nvPr>
            <p:ph type="sldNum" sz="quarter" idx="12"/>
          </p:nvPr>
        </p:nvSpPr>
        <p:spPr>
          <a:ln/>
        </p:spPr>
        <p:txBody>
          <a:bodyPr/>
          <a:lstStyle>
            <a:lvl1pPr>
              <a:defRPr/>
            </a:lvl1pPr>
          </a:lstStyle>
          <a:p>
            <a:fld id="{116DF635-BF2B-4ED9-8F65-8D2B632AD3E3}" type="slidenum">
              <a:rPr lang="en-US" altLang="en-US"/>
              <a:pPr/>
              <a:t>‹#›</a:t>
            </a:fld>
            <a:endParaRPr lang="en-US" altLang="en-US"/>
          </a:p>
        </p:txBody>
      </p:sp>
    </p:spTree>
    <p:extLst>
      <p:ext uri="{BB962C8B-B14F-4D97-AF65-F5344CB8AC3E}">
        <p14:creationId xmlns:p14="http://schemas.microsoft.com/office/powerpoint/2010/main" val="16689501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163B8064-368D-413D-A2E0-59448336571D}"/>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C2A11021-D757-4EC7-9554-51BD6F366575}"/>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F80A1735-7E7A-4F01-B657-401293F4FFEC}"/>
              </a:ext>
            </a:extLst>
          </p:cNvPr>
          <p:cNvSpPr>
            <a:spLocks noGrp="1" noChangeArrowheads="1"/>
          </p:cNvSpPr>
          <p:nvPr>
            <p:ph type="sldNum" sz="quarter" idx="12"/>
          </p:nvPr>
        </p:nvSpPr>
        <p:spPr>
          <a:ln/>
        </p:spPr>
        <p:txBody>
          <a:bodyPr/>
          <a:lstStyle>
            <a:lvl1pPr>
              <a:defRPr/>
            </a:lvl1pPr>
          </a:lstStyle>
          <a:p>
            <a:fld id="{7557B284-5FA2-4343-9766-733C728E3BB8}" type="slidenum">
              <a:rPr lang="en-US" altLang="en-US"/>
              <a:pPr/>
              <a:t>‹#›</a:t>
            </a:fld>
            <a:endParaRPr lang="en-US" altLang="en-US"/>
          </a:p>
        </p:txBody>
      </p:sp>
    </p:spTree>
    <p:extLst>
      <p:ext uri="{BB962C8B-B14F-4D97-AF65-F5344CB8AC3E}">
        <p14:creationId xmlns:p14="http://schemas.microsoft.com/office/powerpoint/2010/main" val="19573504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BB8C03F8-A258-44F3-81E2-6B1B9AD567F8}"/>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7759ED69-BEC6-445C-AD59-51591EE4DCD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6A8BB890-FF7D-465D-AE59-BBCCEB777C53}"/>
              </a:ext>
            </a:extLst>
          </p:cNvPr>
          <p:cNvSpPr>
            <a:spLocks noGrp="1" noChangeArrowheads="1"/>
          </p:cNvSpPr>
          <p:nvPr>
            <p:ph type="sldNum" sz="quarter" idx="12"/>
          </p:nvPr>
        </p:nvSpPr>
        <p:spPr>
          <a:ln/>
        </p:spPr>
        <p:txBody>
          <a:bodyPr/>
          <a:lstStyle>
            <a:lvl1pPr>
              <a:defRPr/>
            </a:lvl1pPr>
          </a:lstStyle>
          <a:p>
            <a:fld id="{D707A261-5510-42D3-898B-C8AEA18D5553}" type="slidenum">
              <a:rPr lang="en-US" altLang="en-US"/>
              <a:pPr/>
              <a:t>‹#›</a:t>
            </a:fld>
            <a:endParaRPr lang="en-US" altLang="en-US"/>
          </a:p>
        </p:txBody>
      </p:sp>
    </p:spTree>
    <p:extLst>
      <p:ext uri="{BB962C8B-B14F-4D97-AF65-F5344CB8AC3E}">
        <p14:creationId xmlns:p14="http://schemas.microsoft.com/office/powerpoint/2010/main" val="39997532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Line 2">
            <a:extLst>
              <a:ext uri="{FF2B5EF4-FFF2-40B4-BE49-F238E27FC236}">
                <a16:creationId xmlns:a16="http://schemas.microsoft.com/office/drawing/2014/main" id="{2E99F76B-6BFF-4D70-8332-BB5F77D675A7}"/>
              </a:ext>
            </a:extLst>
          </p:cNvPr>
          <p:cNvSpPr>
            <a:spLocks noChangeShapeType="1"/>
          </p:cNvSpPr>
          <p:nvPr/>
        </p:nvSpPr>
        <p:spPr bwMode="auto">
          <a:xfrm>
            <a:off x="7962900" y="152400"/>
            <a:ext cx="0" cy="1524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7" name="Rectangle 3">
            <a:extLst>
              <a:ext uri="{FF2B5EF4-FFF2-40B4-BE49-F238E27FC236}">
                <a16:creationId xmlns:a16="http://schemas.microsoft.com/office/drawing/2014/main" id="{61603019-5CC8-4DEA-8C51-1248CD452648}"/>
              </a:ext>
            </a:extLst>
          </p:cNvPr>
          <p:cNvSpPr>
            <a:spLocks noGrp="1" noChangeArrowheads="1"/>
          </p:cNvSpPr>
          <p:nvPr>
            <p:ph type="title"/>
          </p:nvPr>
        </p:nvSpPr>
        <p:spPr bwMode="auto">
          <a:xfrm>
            <a:off x="457200" y="122238"/>
            <a:ext cx="75438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028" name="Rectangle 4">
            <a:extLst>
              <a:ext uri="{FF2B5EF4-FFF2-40B4-BE49-F238E27FC236}">
                <a16:creationId xmlns:a16="http://schemas.microsoft.com/office/drawing/2014/main" id="{627D132F-E3C3-480A-9E90-50559A2C6039}"/>
              </a:ext>
            </a:extLst>
          </p:cNvPr>
          <p:cNvSpPr>
            <a:spLocks noGrp="1" noChangeArrowheads="1"/>
          </p:cNvSpPr>
          <p:nvPr>
            <p:ph type="body" idx="1"/>
          </p:nvPr>
        </p:nvSpPr>
        <p:spPr bwMode="auto">
          <a:xfrm>
            <a:off x="457200" y="1719263"/>
            <a:ext cx="8229600" cy="4411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45" name="Rectangle 5">
            <a:extLst>
              <a:ext uri="{FF2B5EF4-FFF2-40B4-BE49-F238E27FC236}">
                <a16:creationId xmlns:a16="http://schemas.microsoft.com/office/drawing/2014/main" id="{9272E533-2F8C-41D4-9014-0458CFE79E1F}"/>
              </a:ext>
            </a:extLst>
          </p:cNvPr>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000">
                <a:latin typeface="Arial" charset="0"/>
              </a:defRPr>
            </a:lvl1pPr>
          </a:lstStyle>
          <a:p>
            <a:pPr>
              <a:defRPr/>
            </a:pPr>
            <a:endParaRPr lang="en-US" altLang="en-US"/>
          </a:p>
        </p:txBody>
      </p:sp>
      <p:sp>
        <p:nvSpPr>
          <p:cNvPr id="10246" name="Rectangle 6">
            <a:extLst>
              <a:ext uri="{FF2B5EF4-FFF2-40B4-BE49-F238E27FC236}">
                <a16:creationId xmlns:a16="http://schemas.microsoft.com/office/drawing/2014/main" id="{106999D6-9972-4C51-88A7-9B9A4A9AFF42}"/>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000">
                <a:latin typeface="Arial" charset="0"/>
              </a:defRPr>
            </a:lvl1pPr>
          </a:lstStyle>
          <a:p>
            <a:pPr>
              <a:defRPr/>
            </a:pPr>
            <a:endParaRPr lang="en-US" altLang="en-US"/>
          </a:p>
        </p:txBody>
      </p:sp>
      <p:sp>
        <p:nvSpPr>
          <p:cNvPr id="10247" name="Rectangle 7">
            <a:extLst>
              <a:ext uri="{FF2B5EF4-FFF2-40B4-BE49-F238E27FC236}">
                <a16:creationId xmlns:a16="http://schemas.microsoft.com/office/drawing/2014/main" id="{160ED32F-3D56-4ADA-AE72-9FBC78B52EC6}"/>
              </a:ext>
            </a:extLst>
          </p:cNvPr>
          <p:cNvSpPr>
            <a:spLocks noGrp="1" noChangeArrowheads="1"/>
          </p:cNvSpPr>
          <p:nvPr>
            <p:ph type="sldNum" sz="quarter" idx="4"/>
          </p:nvPr>
        </p:nvSpPr>
        <p:spPr bwMode="auto">
          <a:xfrm>
            <a:off x="7010400" y="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000"/>
            </a:lvl1pPr>
          </a:lstStyle>
          <a:p>
            <a:fld id="{E3C01B7B-0037-47B4-8707-CE81654F6DA0}" type="slidenum">
              <a:rPr lang="en-US" altLang="en-US"/>
              <a:pPr/>
              <a:t>‹#›</a:t>
            </a:fld>
            <a:endParaRPr lang="en-US" altLang="en-US"/>
          </a:p>
        </p:txBody>
      </p:sp>
      <p:grpSp>
        <p:nvGrpSpPr>
          <p:cNvPr id="1032" name="Group 8">
            <a:extLst>
              <a:ext uri="{FF2B5EF4-FFF2-40B4-BE49-F238E27FC236}">
                <a16:creationId xmlns:a16="http://schemas.microsoft.com/office/drawing/2014/main" id="{2AA8BD46-B389-4AC7-BC58-0E24961AACF3}"/>
              </a:ext>
            </a:extLst>
          </p:cNvPr>
          <p:cNvGrpSpPr>
            <a:grpSpLocks/>
          </p:cNvGrpSpPr>
          <p:nvPr/>
        </p:nvGrpSpPr>
        <p:grpSpPr bwMode="auto">
          <a:xfrm>
            <a:off x="8153400" y="152400"/>
            <a:ext cx="792163" cy="1295400"/>
            <a:chOff x="5136" y="960"/>
            <a:chExt cx="528" cy="864"/>
          </a:xfrm>
        </p:grpSpPr>
        <p:sp>
          <p:nvSpPr>
            <p:cNvPr id="1033" name="Oval 9">
              <a:extLst>
                <a:ext uri="{FF2B5EF4-FFF2-40B4-BE49-F238E27FC236}">
                  <a16:creationId xmlns:a16="http://schemas.microsoft.com/office/drawing/2014/main" id="{E49DC240-631B-4867-95EA-F3EB3228B49F}"/>
                </a:ext>
              </a:extLst>
            </p:cNvPr>
            <p:cNvSpPr>
              <a:spLocks noChangeArrowheads="1"/>
            </p:cNvSpPr>
            <p:nvPr/>
          </p:nvSpPr>
          <p:spPr bwMode="auto">
            <a:xfrm>
              <a:off x="5136" y="960"/>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4" name="Oval 10">
              <a:extLst>
                <a:ext uri="{FF2B5EF4-FFF2-40B4-BE49-F238E27FC236}">
                  <a16:creationId xmlns:a16="http://schemas.microsoft.com/office/drawing/2014/main" id="{52A27BBA-7A08-42D5-A6D3-3A866E71B1D4}"/>
                </a:ext>
              </a:extLst>
            </p:cNvPr>
            <p:cNvSpPr>
              <a:spLocks noChangeArrowheads="1"/>
            </p:cNvSpPr>
            <p:nvPr/>
          </p:nvSpPr>
          <p:spPr bwMode="auto">
            <a:xfrm>
              <a:off x="5248" y="960"/>
              <a:ext cx="79"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5" name="Oval 11">
              <a:extLst>
                <a:ext uri="{FF2B5EF4-FFF2-40B4-BE49-F238E27FC236}">
                  <a16:creationId xmlns:a16="http://schemas.microsoft.com/office/drawing/2014/main" id="{79997FF6-33DF-4F6D-906B-65619EF296CC}"/>
                </a:ext>
              </a:extLst>
            </p:cNvPr>
            <p:cNvSpPr>
              <a:spLocks noChangeArrowheads="1"/>
            </p:cNvSpPr>
            <p:nvPr/>
          </p:nvSpPr>
          <p:spPr bwMode="auto">
            <a:xfrm>
              <a:off x="5360" y="960"/>
              <a:ext cx="79"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6" name="Oval 12">
              <a:extLst>
                <a:ext uri="{FF2B5EF4-FFF2-40B4-BE49-F238E27FC236}">
                  <a16:creationId xmlns:a16="http://schemas.microsoft.com/office/drawing/2014/main" id="{5E758111-5EF2-4106-B004-919B135CE1CE}"/>
                </a:ext>
              </a:extLst>
            </p:cNvPr>
            <p:cNvSpPr>
              <a:spLocks noChangeArrowheads="1"/>
            </p:cNvSpPr>
            <p:nvPr/>
          </p:nvSpPr>
          <p:spPr bwMode="auto">
            <a:xfrm>
              <a:off x="5136" y="1072"/>
              <a:ext cx="80" cy="79"/>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7" name="Oval 13">
              <a:extLst>
                <a:ext uri="{FF2B5EF4-FFF2-40B4-BE49-F238E27FC236}">
                  <a16:creationId xmlns:a16="http://schemas.microsoft.com/office/drawing/2014/main" id="{1616480C-E571-471F-A89F-EB097399727F}"/>
                </a:ext>
              </a:extLst>
            </p:cNvPr>
            <p:cNvSpPr>
              <a:spLocks noChangeArrowheads="1"/>
            </p:cNvSpPr>
            <p:nvPr/>
          </p:nvSpPr>
          <p:spPr bwMode="auto">
            <a:xfrm>
              <a:off x="5248" y="1072"/>
              <a:ext cx="79" cy="79"/>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8" name="Oval 14">
              <a:extLst>
                <a:ext uri="{FF2B5EF4-FFF2-40B4-BE49-F238E27FC236}">
                  <a16:creationId xmlns:a16="http://schemas.microsoft.com/office/drawing/2014/main" id="{DDDEDF2F-DF57-4D6E-845A-DCF7E50C52BE}"/>
                </a:ext>
              </a:extLst>
            </p:cNvPr>
            <p:cNvSpPr>
              <a:spLocks noChangeArrowheads="1"/>
            </p:cNvSpPr>
            <p:nvPr/>
          </p:nvSpPr>
          <p:spPr bwMode="auto">
            <a:xfrm>
              <a:off x="5360" y="1072"/>
              <a:ext cx="79" cy="79"/>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9" name="Oval 15">
              <a:extLst>
                <a:ext uri="{FF2B5EF4-FFF2-40B4-BE49-F238E27FC236}">
                  <a16:creationId xmlns:a16="http://schemas.microsoft.com/office/drawing/2014/main" id="{69A5BFE8-DC91-4CDE-9ED9-A2DAA553F699}"/>
                </a:ext>
              </a:extLst>
            </p:cNvPr>
            <p:cNvSpPr>
              <a:spLocks noChangeArrowheads="1"/>
            </p:cNvSpPr>
            <p:nvPr/>
          </p:nvSpPr>
          <p:spPr bwMode="auto">
            <a:xfrm>
              <a:off x="5472" y="1072"/>
              <a:ext cx="79"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0" name="Oval 16">
              <a:extLst>
                <a:ext uri="{FF2B5EF4-FFF2-40B4-BE49-F238E27FC236}">
                  <a16:creationId xmlns:a16="http://schemas.microsoft.com/office/drawing/2014/main" id="{CD5BC533-51FD-4D78-AA6E-31F1816436A7}"/>
                </a:ext>
              </a:extLst>
            </p:cNvPr>
            <p:cNvSpPr>
              <a:spLocks noChangeArrowheads="1"/>
            </p:cNvSpPr>
            <p:nvPr/>
          </p:nvSpPr>
          <p:spPr bwMode="auto">
            <a:xfrm>
              <a:off x="5136" y="1184"/>
              <a:ext cx="80" cy="79"/>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1" name="Oval 17">
              <a:extLst>
                <a:ext uri="{FF2B5EF4-FFF2-40B4-BE49-F238E27FC236}">
                  <a16:creationId xmlns:a16="http://schemas.microsoft.com/office/drawing/2014/main" id="{7C0FEDD5-061B-4D60-99BE-4373BFACC92D}"/>
                </a:ext>
              </a:extLst>
            </p:cNvPr>
            <p:cNvSpPr>
              <a:spLocks noChangeArrowheads="1"/>
            </p:cNvSpPr>
            <p:nvPr/>
          </p:nvSpPr>
          <p:spPr bwMode="auto">
            <a:xfrm>
              <a:off x="5248" y="1184"/>
              <a:ext cx="79" cy="79"/>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2" name="Oval 18">
              <a:extLst>
                <a:ext uri="{FF2B5EF4-FFF2-40B4-BE49-F238E27FC236}">
                  <a16:creationId xmlns:a16="http://schemas.microsoft.com/office/drawing/2014/main" id="{30CF7D74-F852-4546-94A2-CC78367646BC}"/>
                </a:ext>
              </a:extLst>
            </p:cNvPr>
            <p:cNvSpPr>
              <a:spLocks noChangeArrowheads="1"/>
            </p:cNvSpPr>
            <p:nvPr/>
          </p:nvSpPr>
          <p:spPr bwMode="auto">
            <a:xfrm>
              <a:off x="5360" y="1184"/>
              <a:ext cx="79"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3" name="Oval 19">
              <a:extLst>
                <a:ext uri="{FF2B5EF4-FFF2-40B4-BE49-F238E27FC236}">
                  <a16:creationId xmlns:a16="http://schemas.microsoft.com/office/drawing/2014/main" id="{3721D512-74AC-4FC6-8E51-2AE8FA42CD0A}"/>
                </a:ext>
              </a:extLst>
            </p:cNvPr>
            <p:cNvSpPr>
              <a:spLocks noChangeArrowheads="1"/>
            </p:cNvSpPr>
            <p:nvPr/>
          </p:nvSpPr>
          <p:spPr bwMode="auto">
            <a:xfrm>
              <a:off x="5472" y="1184"/>
              <a:ext cx="79"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4" name="Oval 20">
              <a:extLst>
                <a:ext uri="{FF2B5EF4-FFF2-40B4-BE49-F238E27FC236}">
                  <a16:creationId xmlns:a16="http://schemas.microsoft.com/office/drawing/2014/main" id="{D59509C7-7E74-4EE5-844A-4CD82718CFE6}"/>
                </a:ext>
              </a:extLst>
            </p:cNvPr>
            <p:cNvSpPr>
              <a:spLocks noChangeArrowheads="1"/>
            </p:cNvSpPr>
            <p:nvPr/>
          </p:nvSpPr>
          <p:spPr bwMode="auto">
            <a:xfrm>
              <a:off x="5584" y="1184"/>
              <a:ext cx="80"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5" name="Oval 21">
              <a:extLst>
                <a:ext uri="{FF2B5EF4-FFF2-40B4-BE49-F238E27FC236}">
                  <a16:creationId xmlns:a16="http://schemas.microsoft.com/office/drawing/2014/main" id="{019DABDA-3476-48C9-A2BA-EF784254A9C1}"/>
                </a:ext>
              </a:extLst>
            </p:cNvPr>
            <p:cNvSpPr>
              <a:spLocks noChangeArrowheads="1"/>
            </p:cNvSpPr>
            <p:nvPr/>
          </p:nvSpPr>
          <p:spPr bwMode="auto">
            <a:xfrm>
              <a:off x="5136" y="1296"/>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6" name="Oval 22">
              <a:extLst>
                <a:ext uri="{FF2B5EF4-FFF2-40B4-BE49-F238E27FC236}">
                  <a16:creationId xmlns:a16="http://schemas.microsoft.com/office/drawing/2014/main" id="{94D575E2-15EE-4A22-8732-B7EB8B798296}"/>
                </a:ext>
              </a:extLst>
            </p:cNvPr>
            <p:cNvSpPr>
              <a:spLocks noChangeArrowheads="1"/>
            </p:cNvSpPr>
            <p:nvPr/>
          </p:nvSpPr>
          <p:spPr bwMode="auto">
            <a:xfrm>
              <a:off x="5248" y="1296"/>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7" name="Oval 23">
              <a:extLst>
                <a:ext uri="{FF2B5EF4-FFF2-40B4-BE49-F238E27FC236}">
                  <a16:creationId xmlns:a16="http://schemas.microsoft.com/office/drawing/2014/main" id="{641A2665-57F3-4BB6-97A6-3A0C0370B300}"/>
                </a:ext>
              </a:extLst>
            </p:cNvPr>
            <p:cNvSpPr>
              <a:spLocks noChangeArrowheads="1"/>
            </p:cNvSpPr>
            <p:nvPr/>
          </p:nvSpPr>
          <p:spPr bwMode="auto">
            <a:xfrm>
              <a:off x="5360" y="1296"/>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8" name="Oval 24">
              <a:extLst>
                <a:ext uri="{FF2B5EF4-FFF2-40B4-BE49-F238E27FC236}">
                  <a16:creationId xmlns:a16="http://schemas.microsoft.com/office/drawing/2014/main" id="{8709F11E-E4B7-4724-8A61-3D400B7ED9AD}"/>
                </a:ext>
              </a:extLst>
            </p:cNvPr>
            <p:cNvSpPr>
              <a:spLocks noChangeArrowheads="1"/>
            </p:cNvSpPr>
            <p:nvPr/>
          </p:nvSpPr>
          <p:spPr bwMode="auto">
            <a:xfrm>
              <a:off x="5472" y="1296"/>
              <a:ext cx="79"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9" name="Oval 25">
              <a:extLst>
                <a:ext uri="{FF2B5EF4-FFF2-40B4-BE49-F238E27FC236}">
                  <a16:creationId xmlns:a16="http://schemas.microsoft.com/office/drawing/2014/main" id="{AF32AF97-D707-41CA-923B-B2D44BE739BF}"/>
                </a:ext>
              </a:extLst>
            </p:cNvPr>
            <p:cNvSpPr>
              <a:spLocks noChangeArrowheads="1"/>
            </p:cNvSpPr>
            <p:nvPr/>
          </p:nvSpPr>
          <p:spPr bwMode="auto">
            <a:xfrm>
              <a:off x="5136" y="1408"/>
              <a:ext cx="80"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0" name="Oval 26">
              <a:extLst>
                <a:ext uri="{FF2B5EF4-FFF2-40B4-BE49-F238E27FC236}">
                  <a16:creationId xmlns:a16="http://schemas.microsoft.com/office/drawing/2014/main" id="{8E2B124D-B15C-4403-8E2C-912EA5F7A7EA}"/>
                </a:ext>
              </a:extLst>
            </p:cNvPr>
            <p:cNvSpPr>
              <a:spLocks noChangeArrowheads="1"/>
            </p:cNvSpPr>
            <p:nvPr/>
          </p:nvSpPr>
          <p:spPr bwMode="auto">
            <a:xfrm>
              <a:off x="5248" y="1408"/>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1" name="Oval 27">
              <a:extLst>
                <a:ext uri="{FF2B5EF4-FFF2-40B4-BE49-F238E27FC236}">
                  <a16:creationId xmlns:a16="http://schemas.microsoft.com/office/drawing/2014/main" id="{B62FE53B-989D-414B-972A-3025BE1DC0EA}"/>
                </a:ext>
              </a:extLst>
            </p:cNvPr>
            <p:cNvSpPr>
              <a:spLocks noChangeArrowheads="1"/>
            </p:cNvSpPr>
            <p:nvPr/>
          </p:nvSpPr>
          <p:spPr bwMode="auto">
            <a:xfrm>
              <a:off x="5360" y="1408"/>
              <a:ext cx="79"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2" name="Oval 28">
              <a:extLst>
                <a:ext uri="{FF2B5EF4-FFF2-40B4-BE49-F238E27FC236}">
                  <a16:creationId xmlns:a16="http://schemas.microsoft.com/office/drawing/2014/main" id="{C6F4E4C6-1B4E-4738-BFB7-FA1F379B8B8C}"/>
                </a:ext>
              </a:extLst>
            </p:cNvPr>
            <p:cNvSpPr>
              <a:spLocks noChangeArrowheads="1"/>
            </p:cNvSpPr>
            <p:nvPr/>
          </p:nvSpPr>
          <p:spPr bwMode="auto">
            <a:xfrm>
              <a:off x="5472" y="1408"/>
              <a:ext cx="79"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3" name="Oval 29">
              <a:extLst>
                <a:ext uri="{FF2B5EF4-FFF2-40B4-BE49-F238E27FC236}">
                  <a16:creationId xmlns:a16="http://schemas.microsoft.com/office/drawing/2014/main" id="{F25E9B34-5A2E-4B4A-BDDD-FAE91EFBAE93}"/>
                </a:ext>
              </a:extLst>
            </p:cNvPr>
            <p:cNvSpPr>
              <a:spLocks noChangeArrowheads="1"/>
            </p:cNvSpPr>
            <p:nvPr/>
          </p:nvSpPr>
          <p:spPr bwMode="auto">
            <a:xfrm>
              <a:off x="5584" y="1408"/>
              <a:ext cx="80"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4" name="Oval 30">
              <a:extLst>
                <a:ext uri="{FF2B5EF4-FFF2-40B4-BE49-F238E27FC236}">
                  <a16:creationId xmlns:a16="http://schemas.microsoft.com/office/drawing/2014/main" id="{CFF6F91E-EE0C-47CF-A118-A1A5E7A34482}"/>
                </a:ext>
              </a:extLst>
            </p:cNvPr>
            <p:cNvSpPr>
              <a:spLocks noChangeArrowheads="1"/>
            </p:cNvSpPr>
            <p:nvPr/>
          </p:nvSpPr>
          <p:spPr bwMode="auto">
            <a:xfrm>
              <a:off x="5136" y="1520"/>
              <a:ext cx="80"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5" name="Oval 31">
              <a:extLst>
                <a:ext uri="{FF2B5EF4-FFF2-40B4-BE49-F238E27FC236}">
                  <a16:creationId xmlns:a16="http://schemas.microsoft.com/office/drawing/2014/main" id="{8275F0B8-0C47-4A1A-934F-3E40EA9BA37C}"/>
                </a:ext>
              </a:extLst>
            </p:cNvPr>
            <p:cNvSpPr>
              <a:spLocks noChangeArrowheads="1"/>
            </p:cNvSpPr>
            <p:nvPr/>
          </p:nvSpPr>
          <p:spPr bwMode="auto">
            <a:xfrm>
              <a:off x="5248" y="1520"/>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6" name="Oval 32">
              <a:extLst>
                <a:ext uri="{FF2B5EF4-FFF2-40B4-BE49-F238E27FC236}">
                  <a16:creationId xmlns:a16="http://schemas.microsoft.com/office/drawing/2014/main" id="{41C53B76-E0A3-4900-B7A3-292E8DA28103}"/>
                </a:ext>
              </a:extLst>
            </p:cNvPr>
            <p:cNvSpPr>
              <a:spLocks noChangeArrowheads="1"/>
            </p:cNvSpPr>
            <p:nvPr/>
          </p:nvSpPr>
          <p:spPr bwMode="auto">
            <a:xfrm>
              <a:off x="5360" y="1520"/>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7" name="Oval 33">
              <a:extLst>
                <a:ext uri="{FF2B5EF4-FFF2-40B4-BE49-F238E27FC236}">
                  <a16:creationId xmlns:a16="http://schemas.microsoft.com/office/drawing/2014/main" id="{798AF15D-5733-4997-BAF2-B4CB88299288}"/>
                </a:ext>
              </a:extLst>
            </p:cNvPr>
            <p:cNvSpPr>
              <a:spLocks noChangeArrowheads="1"/>
            </p:cNvSpPr>
            <p:nvPr/>
          </p:nvSpPr>
          <p:spPr bwMode="auto">
            <a:xfrm>
              <a:off x="5472" y="1520"/>
              <a:ext cx="79"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8" name="Oval 34">
              <a:extLst>
                <a:ext uri="{FF2B5EF4-FFF2-40B4-BE49-F238E27FC236}">
                  <a16:creationId xmlns:a16="http://schemas.microsoft.com/office/drawing/2014/main" id="{7CEA0921-C17F-44C5-A2BC-451BFB94E6F0}"/>
                </a:ext>
              </a:extLst>
            </p:cNvPr>
            <p:cNvSpPr>
              <a:spLocks noChangeArrowheads="1"/>
            </p:cNvSpPr>
            <p:nvPr/>
          </p:nvSpPr>
          <p:spPr bwMode="auto">
            <a:xfrm>
              <a:off x="5136" y="1632"/>
              <a:ext cx="80"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9" name="Oval 35">
              <a:extLst>
                <a:ext uri="{FF2B5EF4-FFF2-40B4-BE49-F238E27FC236}">
                  <a16:creationId xmlns:a16="http://schemas.microsoft.com/office/drawing/2014/main" id="{68E3AA6E-FE1E-4C4E-886A-2FCF97D68E41}"/>
                </a:ext>
              </a:extLst>
            </p:cNvPr>
            <p:cNvSpPr>
              <a:spLocks noChangeArrowheads="1"/>
            </p:cNvSpPr>
            <p:nvPr/>
          </p:nvSpPr>
          <p:spPr bwMode="auto">
            <a:xfrm>
              <a:off x="5248" y="1632"/>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0" name="Oval 36">
              <a:extLst>
                <a:ext uri="{FF2B5EF4-FFF2-40B4-BE49-F238E27FC236}">
                  <a16:creationId xmlns:a16="http://schemas.microsoft.com/office/drawing/2014/main" id="{FD5597B5-719F-4058-BE53-58BC5C07CE0B}"/>
                </a:ext>
              </a:extLst>
            </p:cNvPr>
            <p:cNvSpPr>
              <a:spLocks noChangeArrowheads="1"/>
            </p:cNvSpPr>
            <p:nvPr/>
          </p:nvSpPr>
          <p:spPr bwMode="auto">
            <a:xfrm>
              <a:off x="5360" y="1632"/>
              <a:ext cx="79"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1" name="Oval 37">
              <a:extLst>
                <a:ext uri="{FF2B5EF4-FFF2-40B4-BE49-F238E27FC236}">
                  <a16:creationId xmlns:a16="http://schemas.microsoft.com/office/drawing/2014/main" id="{DD42CE7C-A0CE-4A5D-97BB-5566E08E20D8}"/>
                </a:ext>
              </a:extLst>
            </p:cNvPr>
            <p:cNvSpPr>
              <a:spLocks noChangeArrowheads="1"/>
            </p:cNvSpPr>
            <p:nvPr/>
          </p:nvSpPr>
          <p:spPr bwMode="auto">
            <a:xfrm>
              <a:off x="5472" y="1632"/>
              <a:ext cx="79"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2" name="Oval 38">
              <a:extLst>
                <a:ext uri="{FF2B5EF4-FFF2-40B4-BE49-F238E27FC236}">
                  <a16:creationId xmlns:a16="http://schemas.microsoft.com/office/drawing/2014/main" id="{9B9635F4-A04F-405B-B137-83B47E609209}"/>
                </a:ext>
              </a:extLst>
            </p:cNvPr>
            <p:cNvSpPr>
              <a:spLocks noChangeArrowheads="1"/>
            </p:cNvSpPr>
            <p:nvPr/>
          </p:nvSpPr>
          <p:spPr bwMode="auto">
            <a:xfrm>
              <a:off x="5248" y="1744"/>
              <a:ext cx="79"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3" name="Oval 39">
              <a:extLst>
                <a:ext uri="{FF2B5EF4-FFF2-40B4-BE49-F238E27FC236}">
                  <a16:creationId xmlns:a16="http://schemas.microsoft.com/office/drawing/2014/main" id="{F21B87ED-146C-4910-A945-2A17CC209BCD}"/>
                </a:ext>
              </a:extLst>
            </p:cNvPr>
            <p:cNvSpPr>
              <a:spLocks noChangeArrowheads="1"/>
            </p:cNvSpPr>
            <p:nvPr/>
          </p:nvSpPr>
          <p:spPr bwMode="auto">
            <a:xfrm>
              <a:off x="5472" y="1744"/>
              <a:ext cx="79"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Tree>
  </p:cSld>
  <p:clrMap bg1="lt1" tx1="dk1" bg2="lt2" tx2="dk2" accent1="accent1" accent2="accent2" accent3="accent3" accent4="accent4" accent5="accent5" accent6="accent6" hlink="hlink" folHlink="folHlink"/>
  <p:sldLayoutIdLst>
    <p:sldLayoutId id="2147483768"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hf hdr="0" ftr="0" dt="0"/>
  <p:txStyles>
    <p:title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2"/>
        </a:buClr>
        <a:buSzPct val="70000"/>
        <a:buFont typeface="Wingdings" panose="05000000000000000000" pitchFamily="2" charset="2"/>
        <a:buChar char="l"/>
        <a:defRPr sz="3000">
          <a:solidFill>
            <a:schemeClr val="tx1"/>
          </a:solidFill>
          <a:latin typeface="+mn-lt"/>
          <a:ea typeface="+mn-ea"/>
          <a:cs typeface="+mn-cs"/>
        </a:defRPr>
      </a:lvl1pPr>
      <a:lvl2pPr marL="692150" indent="-347663" algn="l" rtl="0" eaLnBrk="0" fontAlgn="base" hangingPunct="0">
        <a:spcBef>
          <a:spcPct val="20000"/>
        </a:spcBef>
        <a:spcAft>
          <a:spcPct val="0"/>
        </a:spcAft>
        <a:buClr>
          <a:schemeClr val="accent2"/>
        </a:buClr>
        <a:buSzPct val="70000"/>
        <a:buFont typeface="Wingdings" panose="05000000000000000000" pitchFamily="2" charset="2"/>
        <a:buChar char="l"/>
        <a:defRPr sz="2600">
          <a:solidFill>
            <a:schemeClr val="tx1"/>
          </a:solidFill>
          <a:latin typeface="+mn-lt"/>
        </a:defRPr>
      </a:lvl2pPr>
      <a:lvl3pPr marL="987425" indent="-293688" algn="l" rtl="0" eaLnBrk="0" fontAlgn="base" hangingPunct="0">
        <a:spcBef>
          <a:spcPct val="20000"/>
        </a:spcBef>
        <a:spcAft>
          <a:spcPct val="0"/>
        </a:spcAft>
        <a:buClr>
          <a:schemeClr val="accent1"/>
        </a:buClr>
        <a:buSzPct val="70000"/>
        <a:buFont typeface="Wingdings" panose="05000000000000000000" pitchFamily="2" charset="2"/>
        <a:buChar char="l"/>
        <a:defRPr sz="2300">
          <a:solidFill>
            <a:schemeClr val="tx1"/>
          </a:solidFill>
          <a:latin typeface="+mn-lt"/>
        </a:defRPr>
      </a:lvl3pPr>
      <a:lvl4pPr marL="1281113" indent="-292100" algn="l" rtl="0" eaLnBrk="0" fontAlgn="base" hangingPunct="0">
        <a:spcBef>
          <a:spcPct val="20000"/>
        </a:spcBef>
        <a:spcAft>
          <a:spcPct val="0"/>
        </a:spcAft>
        <a:buClr>
          <a:schemeClr val="tx2"/>
        </a:buClr>
        <a:buSzPct val="75000"/>
        <a:buFont typeface="Wingdings" panose="05000000000000000000" pitchFamily="2" charset="2"/>
        <a:buChar char="§"/>
        <a:defRPr sz="2000">
          <a:solidFill>
            <a:schemeClr val="tx1"/>
          </a:solidFill>
          <a:latin typeface="+mn-lt"/>
        </a:defRPr>
      </a:lvl4pPr>
      <a:lvl5pPr marL="1598613" indent="-315913" algn="l" rtl="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mn-lt"/>
        </a:defRPr>
      </a:lvl5pPr>
      <a:lvl6pPr marL="20558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6pPr>
      <a:lvl7pPr marL="25130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7pPr>
      <a:lvl8pPr marL="29702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8pPr>
      <a:lvl9pPr marL="34274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6.xml"/></Relationships>
</file>

<file path=ppt/slides/_rels/slide21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6.xml"/></Relationships>
</file>

<file path=ppt/slides/_rels/slide26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4.jpeg"/></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jpeg"/><Relationship Id="rId1" Type="http://schemas.openxmlformats.org/officeDocument/2006/relationships/slideLayout" Target="../slideLayouts/slideLayout6.xml"/><Relationship Id="rId4" Type="http://schemas.openxmlformats.org/officeDocument/2006/relationships/image" Target="../media/image45.png"/></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6.xml"/></Relationships>
</file>

<file path=ppt/slides/_rels/slide36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6.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2.xml"/><Relationship Id="rId5" Type="http://schemas.openxmlformats.org/officeDocument/2006/relationships/image" Target="../media/image9.jpeg"/><Relationship Id="rId4" Type="http://schemas.openxmlformats.org/officeDocument/2006/relationships/image" Target="../media/image8.jpeg"/></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6.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6.xml"/></Relationships>
</file>

<file path=ppt/slides/_rels/slide399.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6.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6.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0.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6.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3.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6.xml"/></Relationships>
</file>

<file path=ppt/slides/_rels/slide41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9.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xml"/></Relationships>
</file>

<file path=ppt/slides/_rels/slide43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6.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7.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1.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6.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8.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6.xml"/></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0.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6.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6.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1.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6.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8.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0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7.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6.xml"/></Relationships>
</file>

<file path=ppt/slides/_rels/slide638.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6.xml"/></Relationships>
</file>

<file path=ppt/slides/_rels/slide639.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9BA16E9-5B41-4BED-B5D3-921F5E0A3165}"/>
              </a:ext>
            </a:extLst>
          </p:cNvPr>
          <p:cNvSpPr>
            <a:spLocks noGrp="1"/>
          </p:cNvSpPr>
          <p:nvPr>
            <p:ph type="sldNum" sz="quarter" idx="12"/>
          </p:nvPr>
        </p:nvSpPr>
        <p:spPr/>
        <p:txBody>
          <a:bodyPr/>
          <a:lstStyle/>
          <a:p>
            <a:pPr>
              <a:defRPr/>
            </a:pPr>
            <a:fld id="{7C1F3EFF-1FE8-4731-82AA-DCC6F22450C8}" type="slidenum">
              <a:rPr lang="en-US" altLang="en-US" smtClean="0"/>
              <a:pPr>
                <a:defRPr/>
              </a:pPr>
              <a:t>1</a:t>
            </a:fld>
            <a:endParaRPr lang="en-US" altLang="en-US"/>
          </a:p>
        </p:txBody>
      </p:sp>
      <p:sp>
        <p:nvSpPr>
          <p:cNvPr id="5" name="TextBox 4">
            <a:extLst>
              <a:ext uri="{FF2B5EF4-FFF2-40B4-BE49-F238E27FC236}">
                <a16:creationId xmlns:a16="http://schemas.microsoft.com/office/drawing/2014/main" id="{9F8D3770-3C6C-45F5-B169-58EB6DA58764}"/>
              </a:ext>
            </a:extLst>
          </p:cNvPr>
          <p:cNvSpPr txBox="1"/>
          <p:nvPr/>
        </p:nvSpPr>
        <p:spPr>
          <a:xfrm>
            <a:off x="571204" y="2967335"/>
            <a:ext cx="8001591" cy="923330"/>
          </a:xfrm>
          <a:prstGeom prst="rect">
            <a:avLst/>
          </a:prstGeom>
          <a:noFill/>
        </p:spPr>
        <p:txBody>
          <a:bodyPr wrap="square" rtlCol="0">
            <a:spAutoFit/>
          </a:bodyPr>
          <a:lstStyle/>
          <a:p>
            <a:r>
              <a:rPr lang="en-US" dirty="0">
                <a:latin typeface="+mn-lt"/>
              </a:rPr>
              <a:t>Before you begin: This is a big topic, and big topics beget big slide-sets. There’s a couple of natural breaks (around slide 215, and again around 415); I placed </a:t>
            </a:r>
            <a:r>
              <a:rPr lang="en-US" i="1" dirty="0">
                <a:latin typeface="+mn-lt"/>
              </a:rPr>
              <a:t>break time! </a:t>
            </a:r>
            <a:r>
              <a:rPr lang="en-US" dirty="0">
                <a:latin typeface="+mn-lt"/>
              </a:rPr>
              <a:t>slides at those locations.</a:t>
            </a:r>
          </a:p>
        </p:txBody>
      </p:sp>
    </p:spTree>
    <p:extLst>
      <p:ext uri="{BB962C8B-B14F-4D97-AF65-F5344CB8AC3E}">
        <p14:creationId xmlns:p14="http://schemas.microsoft.com/office/powerpoint/2010/main" val="7772432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10</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614848" y="1371600"/>
            <a:ext cx="1914307" cy="461665"/>
          </a:xfrm>
          <a:prstGeom prst="rect">
            <a:avLst/>
          </a:prstGeom>
          <a:noFill/>
        </p:spPr>
        <p:txBody>
          <a:bodyPr wrap="none" rtlCol="0">
            <a:spAutoFit/>
          </a:bodyPr>
          <a:lstStyle/>
          <a:p>
            <a:pPr algn="ctr"/>
            <a:r>
              <a:rPr lang="en-US" sz="2400"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7" name="TextBox 6">
            <a:extLst>
              <a:ext uri="{FF2B5EF4-FFF2-40B4-BE49-F238E27FC236}">
                <a16:creationId xmlns:a16="http://schemas.microsoft.com/office/drawing/2014/main" id="{11C74F9C-3A53-46EC-9DD5-2D6831A2F439}"/>
              </a:ext>
            </a:extLst>
          </p:cNvPr>
          <p:cNvSpPr txBox="1"/>
          <p:nvPr/>
        </p:nvSpPr>
        <p:spPr>
          <a:xfrm>
            <a:off x="419099" y="1868557"/>
            <a:ext cx="8343901" cy="584775"/>
          </a:xfrm>
          <a:prstGeom prst="rect">
            <a:avLst/>
          </a:prstGeom>
          <a:noFill/>
        </p:spPr>
        <p:txBody>
          <a:bodyPr wrap="square" rtlCol="0">
            <a:spAutoFit/>
          </a:bodyPr>
          <a:lstStyle/>
          <a:p>
            <a:r>
              <a:rPr lang="en-US" sz="1600" i="1" dirty="0">
                <a:solidFill>
                  <a:srgbClr val="0000FF"/>
                </a:solidFill>
              </a:rPr>
              <a:t>All </a:t>
            </a:r>
            <a:r>
              <a:rPr lang="en-US" sz="1600" i="1" dirty="0">
                <a:solidFill>
                  <a:srgbClr val="990033"/>
                </a:solidFill>
              </a:rPr>
              <a:t>melanocytic</a:t>
            </a:r>
            <a:r>
              <a:rPr lang="en-US" sz="1600" i="1" dirty="0">
                <a:solidFill>
                  <a:srgbClr val="0000FF"/>
                </a:solidFill>
              </a:rPr>
              <a:t> lesions of the eyelid and epibulbar tissue arise from one of two cell types—what are they?</a:t>
            </a:r>
          </a:p>
        </p:txBody>
      </p:sp>
      <p:sp>
        <p:nvSpPr>
          <p:cNvPr id="8" name="TextBox 7">
            <a:extLst>
              <a:ext uri="{FF2B5EF4-FFF2-40B4-BE49-F238E27FC236}">
                <a16:creationId xmlns:a16="http://schemas.microsoft.com/office/drawing/2014/main" id="{D1CE63E4-B626-4CCE-85FC-817DA687E543}"/>
              </a:ext>
            </a:extLst>
          </p:cNvPr>
          <p:cNvSpPr txBox="1"/>
          <p:nvPr/>
        </p:nvSpPr>
        <p:spPr>
          <a:xfrm>
            <a:off x="2933445" y="3633856"/>
            <a:ext cx="3467355" cy="276999"/>
          </a:xfrm>
          <a:prstGeom prst="rect">
            <a:avLst/>
          </a:prstGeom>
          <a:noFill/>
        </p:spPr>
        <p:txBody>
          <a:bodyPr wrap="square" rtlCol="0">
            <a:spAutoFit/>
          </a:bodyPr>
          <a:lstStyle/>
          <a:p>
            <a:r>
              <a:rPr lang="en-US" sz="1200" i="1" dirty="0">
                <a:effectLst>
                  <a:outerShdw blurRad="38100" dist="38100" dir="2700000" algn="tl">
                    <a:srgbClr val="000000">
                      <a:alpha val="43137"/>
                    </a:srgbClr>
                  </a:outerShdw>
                </a:effectLst>
              </a:rPr>
              <a:t>(OTOH, this question only has one legit answer)</a:t>
            </a:r>
          </a:p>
        </p:txBody>
      </p:sp>
    </p:spTree>
    <p:extLst>
      <p:ext uri="{BB962C8B-B14F-4D97-AF65-F5344CB8AC3E}">
        <p14:creationId xmlns:p14="http://schemas.microsoft.com/office/powerpoint/2010/main" val="166218195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100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lumMod val="65000"/>
                  </a:schemeClr>
                </a:solidFill>
              </a:rPr>
              <a:t>What is the layperson word for ephelis?</a:t>
            </a:r>
          </a:p>
          <a:p>
            <a:r>
              <a:rPr lang="en-US" sz="1400" b="1" dirty="0">
                <a:solidFill>
                  <a:schemeClr val="bg1"/>
                </a:solidFill>
              </a:rPr>
              <a:t>‘Freckle’</a:t>
            </a:r>
            <a:endParaRPr lang="en-US" sz="1400" b="1" dirty="0">
              <a:solidFill>
                <a:srgbClr val="0070C0"/>
              </a:solidFill>
            </a:endParaRPr>
          </a:p>
          <a:p>
            <a:endParaRPr lang="en-US" sz="1400" i="1" dirty="0">
              <a:solidFill>
                <a:srgbClr val="0070C0"/>
              </a:solidFill>
            </a:endParaRPr>
          </a:p>
          <a:p>
            <a:r>
              <a:rPr lang="en-US" sz="1400" i="1" dirty="0">
                <a:solidFill>
                  <a:srgbClr val="0070C0"/>
                </a:solidFill>
              </a:rPr>
              <a:t>What is the plural of </a:t>
            </a:r>
            <a:r>
              <a:rPr lang="en-US" sz="1400" dirty="0">
                <a:solidFill>
                  <a:srgbClr val="0070C0"/>
                </a:solidFill>
              </a:rPr>
              <a:t>ephelis</a:t>
            </a:r>
            <a:r>
              <a:rPr lang="en-US" sz="1400" i="1" dirty="0">
                <a:solidFill>
                  <a:srgbClr val="0070C0"/>
                </a:solidFill>
              </a:rPr>
              <a:t>?</a:t>
            </a:r>
          </a:p>
          <a:p>
            <a:r>
              <a:rPr lang="en-US" sz="1400" dirty="0">
                <a:solidFill>
                  <a:srgbClr val="0070C0"/>
                </a:solidFill>
              </a:rPr>
              <a:t>‘Ephelides’</a:t>
            </a:r>
          </a:p>
        </p:txBody>
      </p:sp>
      <p:sp>
        <p:nvSpPr>
          <p:cNvPr id="26" name="TextBox 25">
            <a:extLst>
              <a:ext uri="{FF2B5EF4-FFF2-40B4-BE49-F238E27FC236}">
                <a16:creationId xmlns:a16="http://schemas.microsoft.com/office/drawing/2014/main" id="{A176C1FC-916F-4C89-9CD7-2D25CF446143}"/>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27" name="TextBox 26">
            <a:extLst>
              <a:ext uri="{FF2B5EF4-FFF2-40B4-BE49-F238E27FC236}">
                <a16:creationId xmlns:a16="http://schemas.microsoft.com/office/drawing/2014/main" id="{BBEC0BE2-64E0-42F4-BF84-B8C252DF8D3A}"/>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28" name="TextBox 27">
            <a:extLst>
              <a:ext uri="{FF2B5EF4-FFF2-40B4-BE49-F238E27FC236}">
                <a16:creationId xmlns:a16="http://schemas.microsoft.com/office/drawing/2014/main" id="{9CC41A00-9439-405D-B061-BB20F5291200}"/>
              </a:ext>
            </a:extLst>
          </p:cNvPr>
          <p:cNvSpPr txBox="1"/>
          <p:nvPr/>
        </p:nvSpPr>
        <p:spPr>
          <a:xfrm>
            <a:off x="2122556" y="4739190"/>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29" name="TextBox 28">
            <a:extLst>
              <a:ext uri="{FF2B5EF4-FFF2-40B4-BE49-F238E27FC236}">
                <a16:creationId xmlns:a16="http://schemas.microsoft.com/office/drawing/2014/main" id="{1EB49E39-72C2-4BDC-A9EA-6F5E79A8287A}"/>
              </a:ext>
            </a:extLst>
          </p:cNvPr>
          <p:cNvSpPr txBox="1"/>
          <p:nvPr/>
        </p:nvSpPr>
        <p:spPr>
          <a:xfrm>
            <a:off x="2111512" y="5035177"/>
            <a:ext cx="593432"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30" name="TextBox 29">
            <a:extLst>
              <a:ext uri="{FF2B5EF4-FFF2-40B4-BE49-F238E27FC236}">
                <a16:creationId xmlns:a16="http://schemas.microsoft.com/office/drawing/2014/main" id="{12C67692-B4BB-4EED-BBED-58704018EDA2}"/>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31" name="TextBox 30">
            <a:extLst>
              <a:ext uri="{FF2B5EF4-FFF2-40B4-BE49-F238E27FC236}">
                <a16:creationId xmlns:a16="http://schemas.microsoft.com/office/drawing/2014/main" id="{9E4A8156-5C5D-493C-B682-0C2253A470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3" name="Oval 32">
            <a:extLst>
              <a:ext uri="{FF2B5EF4-FFF2-40B4-BE49-F238E27FC236}">
                <a16:creationId xmlns:a16="http://schemas.microsoft.com/office/drawing/2014/main" id="{A98E4240-75DD-4333-A940-A072ABE6AA4E}"/>
              </a:ext>
            </a:extLst>
          </p:cNvPr>
          <p:cNvSpPr/>
          <p:nvPr/>
        </p:nvSpPr>
        <p:spPr>
          <a:xfrm>
            <a:off x="2081761" y="4687669"/>
            <a:ext cx="872898"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Arrow: Curved Left 5">
            <a:extLst>
              <a:ext uri="{FF2B5EF4-FFF2-40B4-BE49-F238E27FC236}">
                <a16:creationId xmlns:a16="http://schemas.microsoft.com/office/drawing/2014/main" id="{4924AE96-CE54-4A7F-B55B-13E3CC02E59E}"/>
              </a:ext>
            </a:extLst>
          </p:cNvPr>
          <p:cNvSpPr/>
          <p:nvPr/>
        </p:nvSpPr>
        <p:spPr>
          <a:xfrm rot="20033839">
            <a:off x="2385265" y="1956539"/>
            <a:ext cx="1143262" cy="2918985"/>
          </a:xfrm>
          <a:prstGeom prst="curvedLef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TextBox 33">
            <a:extLst>
              <a:ext uri="{FF2B5EF4-FFF2-40B4-BE49-F238E27FC236}">
                <a16:creationId xmlns:a16="http://schemas.microsoft.com/office/drawing/2014/main" id="{676BCDCE-3E40-43B4-BAC5-B21110AAF8D4}"/>
              </a:ext>
            </a:extLst>
          </p:cNvPr>
          <p:cNvSpPr txBox="1"/>
          <p:nvPr/>
        </p:nvSpPr>
        <p:spPr>
          <a:xfrm>
            <a:off x="3753160" y="3733800"/>
            <a:ext cx="5262938" cy="1600438"/>
          </a:xfrm>
          <a:prstGeom prst="rect">
            <a:avLst/>
          </a:prstGeom>
          <a:solidFill>
            <a:srgbClr val="002060"/>
          </a:solidFill>
        </p:spPr>
        <p:txBody>
          <a:bodyPr wrap="square" rtlCol="0">
            <a:spAutoFit/>
          </a:bodyPr>
          <a:lstStyle/>
          <a:p>
            <a:r>
              <a:rPr lang="en-US" sz="1400" i="1" dirty="0" err="1">
                <a:solidFill>
                  <a:schemeClr val="bg1"/>
                </a:solidFill>
              </a:rPr>
              <a:t>Hol</a:t>
            </a:r>
            <a:r>
              <a:rPr lang="en-US" sz="1400" i="1" dirty="0">
                <a:solidFill>
                  <a:schemeClr val="bg1"/>
                </a:solidFill>
              </a:rPr>
              <a:t> up…You’re saying freckles of the ocular surface are a thing?</a:t>
            </a:r>
          </a:p>
          <a:p>
            <a:r>
              <a:rPr lang="en-US" sz="1400" dirty="0">
                <a:solidFill>
                  <a:schemeClr val="bg1"/>
                </a:solidFill>
              </a:rPr>
              <a:t>Apparently, yes</a:t>
            </a:r>
          </a:p>
          <a:p>
            <a:endParaRPr lang="en-US" sz="1400" i="1" dirty="0">
              <a:solidFill>
                <a:schemeClr val="bg1"/>
              </a:solidFill>
            </a:endParaRPr>
          </a:p>
          <a:p>
            <a:r>
              <a:rPr lang="en-US" sz="1400" i="1" dirty="0">
                <a:solidFill>
                  <a:schemeClr val="bg1"/>
                </a:solidFill>
              </a:rPr>
              <a:t>Are they, like, a big deal?</a:t>
            </a:r>
          </a:p>
          <a:p>
            <a:r>
              <a:rPr lang="en-US" sz="1400" dirty="0">
                <a:solidFill>
                  <a:schemeClr val="bg1"/>
                </a:solidFill>
              </a:rPr>
              <a:t>Apparently, no—the </a:t>
            </a:r>
            <a:r>
              <a:rPr lang="en-US" sz="1400" i="1" dirty="0">
                <a:solidFill>
                  <a:schemeClr val="bg1"/>
                </a:solidFill>
              </a:rPr>
              <a:t>External </a:t>
            </a:r>
            <a:r>
              <a:rPr lang="en-US" sz="1400" i="1" dirty="0" err="1">
                <a:solidFill>
                  <a:schemeClr val="bg1"/>
                </a:solidFill>
              </a:rPr>
              <a:t>Dz</a:t>
            </a:r>
            <a:r>
              <a:rPr lang="en-US" sz="1400" i="1" dirty="0">
                <a:solidFill>
                  <a:schemeClr val="bg1"/>
                </a:solidFill>
              </a:rPr>
              <a:t> </a:t>
            </a:r>
            <a:r>
              <a:rPr lang="en-US" sz="1400" dirty="0">
                <a:solidFill>
                  <a:schemeClr val="bg1"/>
                </a:solidFill>
              </a:rPr>
              <a:t>book mentions ‘ocular-surface ephelis’ in a Table, but doesn’t address them at all in text. </a:t>
            </a:r>
            <a:r>
              <a:rPr lang="en-US" sz="1400" b="1" dirty="0">
                <a:solidFill>
                  <a:srgbClr val="FFFF00"/>
                </a:solidFill>
              </a:rPr>
              <a:t>Because the book doesn’t delve into them, neither will we.</a:t>
            </a:r>
          </a:p>
        </p:txBody>
      </p:sp>
    </p:spTree>
    <p:extLst>
      <p:ext uri="{BB962C8B-B14F-4D97-AF65-F5344CB8AC3E}">
        <p14:creationId xmlns:p14="http://schemas.microsoft.com/office/powerpoint/2010/main" val="27615572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101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solidFill>
              </a:rPr>
              <a:t>What is the layperson word for ephelis?</a:t>
            </a:r>
          </a:p>
          <a:p>
            <a:r>
              <a:rPr lang="en-US" sz="1400" dirty="0">
                <a:solidFill>
                  <a:schemeClr val="bg1"/>
                </a:solidFill>
              </a:rPr>
              <a:t>‘Freckle’</a:t>
            </a:r>
          </a:p>
          <a:p>
            <a:endParaRPr lang="en-US" sz="1400" i="1" dirty="0">
              <a:solidFill>
                <a:schemeClr val="bg1"/>
              </a:solidFill>
            </a:endParaRPr>
          </a:p>
          <a:p>
            <a:r>
              <a:rPr lang="en-US" sz="1400" i="1" dirty="0">
                <a:solidFill>
                  <a:schemeClr val="bg1"/>
                </a:solidFill>
              </a:rPr>
              <a:t>What is the plural of </a:t>
            </a:r>
            <a:r>
              <a:rPr lang="en-US" sz="1400" dirty="0">
                <a:solidFill>
                  <a:schemeClr val="bg1"/>
                </a:solidFill>
              </a:rPr>
              <a:t>ephelis</a:t>
            </a:r>
            <a:r>
              <a:rPr lang="en-US" sz="1400" i="1" dirty="0">
                <a:solidFill>
                  <a:schemeClr val="bg1"/>
                </a:solidFill>
              </a:rPr>
              <a:t>?</a:t>
            </a:r>
            <a:endParaRPr lang="en-US" sz="1400" i="1" dirty="0">
              <a:solidFill>
                <a:srgbClr val="0070C0"/>
              </a:solidFill>
            </a:endParaRPr>
          </a:p>
          <a:p>
            <a:r>
              <a:rPr lang="en-US" sz="1400" dirty="0">
                <a:solidFill>
                  <a:srgbClr val="0070C0"/>
                </a:solidFill>
              </a:rPr>
              <a:t>‘Ephelides’</a:t>
            </a:r>
          </a:p>
        </p:txBody>
      </p:sp>
      <p:sp>
        <p:nvSpPr>
          <p:cNvPr id="24" name="TextBox 23">
            <a:extLst>
              <a:ext uri="{FF2B5EF4-FFF2-40B4-BE49-F238E27FC236}">
                <a16:creationId xmlns:a16="http://schemas.microsoft.com/office/drawing/2014/main" id="{DF86A22D-3CEB-43E2-AC0B-87E3868FADA2}"/>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7601BAFA-D1AB-412A-B76B-9CBA9F82E124}"/>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6" name="Arrow: Left 5">
            <a:extLst>
              <a:ext uri="{FF2B5EF4-FFF2-40B4-BE49-F238E27FC236}">
                <a16:creationId xmlns:a16="http://schemas.microsoft.com/office/drawing/2014/main" id="{B3E73190-9E9C-4B62-91C4-D933DB750F56}"/>
              </a:ext>
            </a:extLst>
          </p:cNvPr>
          <p:cNvSpPr/>
          <p:nvPr/>
        </p:nvSpPr>
        <p:spPr>
          <a:xfrm>
            <a:off x="3940212" y="2743200"/>
            <a:ext cx="1810688" cy="45720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i="1" dirty="0">
                <a:solidFill>
                  <a:schemeClr val="tx1"/>
                </a:solidFill>
              </a:rPr>
              <a:t>Next Q</a:t>
            </a:r>
          </a:p>
        </p:txBody>
      </p:sp>
    </p:spTree>
    <p:extLst>
      <p:ext uri="{BB962C8B-B14F-4D97-AF65-F5344CB8AC3E}">
        <p14:creationId xmlns:p14="http://schemas.microsoft.com/office/powerpoint/2010/main" val="132538408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102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solidFill>
              </a:rPr>
              <a:t>What is the layperson word for ephelis?</a:t>
            </a:r>
          </a:p>
          <a:p>
            <a:r>
              <a:rPr lang="en-US" sz="1400" dirty="0">
                <a:solidFill>
                  <a:schemeClr val="bg1"/>
                </a:solidFill>
              </a:rPr>
              <a:t>‘Freckle’</a:t>
            </a:r>
          </a:p>
          <a:p>
            <a:endParaRPr lang="en-US" sz="1400" i="1" dirty="0">
              <a:solidFill>
                <a:schemeClr val="bg1"/>
              </a:solidFill>
            </a:endParaRPr>
          </a:p>
          <a:p>
            <a:r>
              <a:rPr lang="en-US" sz="1400" i="1" dirty="0">
                <a:solidFill>
                  <a:schemeClr val="bg1"/>
                </a:solidFill>
              </a:rPr>
              <a:t>What is the plural of </a:t>
            </a:r>
            <a:r>
              <a:rPr lang="en-US" sz="1400" dirty="0">
                <a:solidFill>
                  <a:schemeClr val="bg1"/>
                </a:solidFill>
              </a:rPr>
              <a:t>ephelis</a:t>
            </a:r>
            <a:r>
              <a:rPr lang="en-US" sz="1400" i="1" dirty="0">
                <a:solidFill>
                  <a:schemeClr val="bg1"/>
                </a:solidFill>
              </a:rPr>
              <a:t>?</a:t>
            </a:r>
          </a:p>
          <a:p>
            <a:r>
              <a:rPr lang="en-US" sz="1400" dirty="0">
                <a:solidFill>
                  <a:schemeClr val="bg1"/>
                </a:solidFill>
              </a:rPr>
              <a:t>‘Ephelides’</a:t>
            </a:r>
          </a:p>
        </p:txBody>
      </p:sp>
      <p:sp>
        <p:nvSpPr>
          <p:cNvPr id="24" name="TextBox 23">
            <a:extLst>
              <a:ext uri="{FF2B5EF4-FFF2-40B4-BE49-F238E27FC236}">
                <a16:creationId xmlns:a16="http://schemas.microsoft.com/office/drawing/2014/main" id="{10EE5049-EDBD-4711-9B4C-5FA3F902D74E}"/>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04DA58A9-03BB-470D-8765-8575DB0A5C9E}"/>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Tree>
    <p:extLst>
      <p:ext uri="{BB962C8B-B14F-4D97-AF65-F5344CB8AC3E}">
        <p14:creationId xmlns:p14="http://schemas.microsoft.com/office/powerpoint/2010/main" val="173592488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103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lumMod val="65000"/>
                  </a:schemeClr>
                </a:solidFill>
              </a:rPr>
              <a:t>What is the layperson word for ephelis?</a:t>
            </a:r>
          </a:p>
          <a:p>
            <a:r>
              <a:rPr lang="en-US" sz="1400" dirty="0">
                <a:solidFill>
                  <a:schemeClr val="bg1">
                    <a:lumMod val="65000"/>
                  </a:schemeClr>
                </a:solidFill>
              </a:rPr>
              <a:t>‘Freckle’</a:t>
            </a:r>
          </a:p>
          <a:p>
            <a:endParaRPr lang="en-US" sz="1400" i="1" dirty="0">
              <a:solidFill>
                <a:schemeClr val="bg1">
                  <a:lumMod val="65000"/>
                </a:schemeClr>
              </a:solidFill>
            </a:endParaRPr>
          </a:p>
          <a:p>
            <a:r>
              <a:rPr lang="en-US" sz="1400" i="1" dirty="0">
                <a:solidFill>
                  <a:schemeClr val="bg1">
                    <a:lumMod val="65000"/>
                  </a:schemeClr>
                </a:solidFill>
              </a:rPr>
              <a:t>What is the plural of </a:t>
            </a:r>
            <a:r>
              <a:rPr lang="en-US" sz="1400" dirty="0">
                <a:solidFill>
                  <a:schemeClr val="bg1">
                    <a:lumMod val="65000"/>
                  </a:schemeClr>
                </a:solidFill>
              </a:rPr>
              <a:t>ephelis</a:t>
            </a:r>
            <a:r>
              <a:rPr lang="en-US" sz="1400" i="1" dirty="0">
                <a:solidFill>
                  <a:schemeClr val="bg1">
                    <a:lumMod val="65000"/>
                  </a:schemeClr>
                </a:solidFill>
              </a:rPr>
              <a:t>?</a:t>
            </a:r>
          </a:p>
          <a:p>
            <a:r>
              <a:rPr lang="en-US" sz="1400" dirty="0">
                <a:solidFill>
                  <a:schemeClr val="bg1">
                    <a:lumMod val="65000"/>
                  </a:schemeClr>
                </a:solidFill>
              </a:rPr>
              <a:t>‘Ephelides’</a:t>
            </a:r>
          </a:p>
        </p:txBody>
      </p:sp>
      <p:sp>
        <p:nvSpPr>
          <p:cNvPr id="24" name="TextBox 23">
            <a:extLst>
              <a:ext uri="{FF2B5EF4-FFF2-40B4-BE49-F238E27FC236}">
                <a16:creationId xmlns:a16="http://schemas.microsoft.com/office/drawing/2014/main" id="{10EE5049-EDBD-4711-9B4C-5FA3F902D74E}"/>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04DA58A9-03BB-470D-8765-8575DB0A5C9E}"/>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6" name="TextBox 5">
            <a:extLst>
              <a:ext uri="{FF2B5EF4-FFF2-40B4-BE49-F238E27FC236}">
                <a16:creationId xmlns:a16="http://schemas.microsoft.com/office/drawing/2014/main" id="{EC1076A2-AC7A-4CB6-B7B0-3F05CA0A5E5C}"/>
              </a:ext>
            </a:extLst>
          </p:cNvPr>
          <p:cNvSpPr txBox="1"/>
          <p:nvPr/>
        </p:nvSpPr>
        <p:spPr>
          <a:xfrm>
            <a:off x="1158037" y="2118810"/>
            <a:ext cx="5623763"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basic issue (</a:t>
            </a:r>
            <a:r>
              <a:rPr lang="en-US" sz="1400" i="1" dirty="0" err="1">
                <a:solidFill>
                  <a:srgbClr val="0000FF"/>
                </a:solidFill>
              </a:rPr>
              <a:t>ie</a:t>
            </a:r>
            <a:r>
              <a:rPr lang="en-US" sz="1400" i="1" dirty="0">
                <a:solidFill>
                  <a:srgbClr val="0000FF"/>
                </a:solidFill>
              </a:rPr>
              <a:t>, cause) underlying ephelides?</a:t>
            </a:r>
            <a:endParaRPr lang="en-US" sz="1400" i="1" dirty="0">
              <a:solidFill>
                <a:schemeClr val="accent5">
                  <a:lumMod val="75000"/>
                </a:schemeClr>
              </a:solidFill>
            </a:endParaRPr>
          </a:p>
          <a:p>
            <a:r>
              <a:rPr lang="en-US" sz="1400" dirty="0">
                <a:solidFill>
                  <a:schemeClr val="accent5">
                    <a:lumMod val="75000"/>
                  </a:schemeClr>
                </a:solidFill>
              </a:rPr>
              <a:t>Simply an increase in the production of melanin by typical melanocytes typically located (</a:t>
            </a:r>
            <a:r>
              <a:rPr lang="en-US" sz="1400" dirty="0" err="1">
                <a:solidFill>
                  <a:schemeClr val="accent5">
                    <a:lumMod val="75000"/>
                  </a:schemeClr>
                </a:solidFill>
              </a:rPr>
              <a:t>ie</a:t>
            </a:r>
            <a:r>
              <a:rPr lang="en-US" sz="1400" dirty="0">
                <a:solidFill>
                  <a:schemeClr val="accent5">
                    <a:lumMod val="75000"/>
                  </a:schemeClr>
                </a:solidFill>
              </a:rPr>
              <a:t>, in the basal layer of the epidermis)</a:t>
            </a:r>
          </a:p>
          <a:p>
            <a:endParaRPr lang="en-US" sz="1400" dirty="0">
              <a:solidFill>
                <a:schemeClr val="accent5">
                  <a:lumMod val="75000"/>
                </a:schemeClr>
              </a:solidFill>
            </a:endParaRPr>
          </a:p>
          <a:p>
            <a:r>
              <a:rPr lang="en-US" sz="1400" i="1" dirty="0">
                <a:solidFill>
                  <a:schemeClr val="accent5">
                    <a:lumMod val="75000"/>
                  </a:schemeClr>
                </a:solidFill>
              </a:rPr>
              <a:t>Are ephelides more likely in fair-skinned, or dark-skinned individuals?</a:t>
            </a:r>
          </a:p>
          <a:p>
            <a:r>
              <a:rPr lang="en-US" sz="1400" dirty="0">
                <a:solidFill>
                  <a:schemeClr val="accent5">
                    <a:lumMod val="75000"/>
                  </a:schemeClr>
                </a:solidFill>
              </a:rPr>
              <a:t>Fair skinned</a:t>
            </a:r>
          </a:p>
          <a:p>
            <a:endParaRPr lang="en-US" sz="1400" i="1" dirty="0">
              <a:solidFill>
                <a:schemeClr val="accent5">
                  <a:lumMod val="75000"/>
                </a:schemeClr>
              </a:solidFill>
            </a:endParaRPr>
          </a:p>
          <a:p>
            <a:r>
              <a:rPr lang="en-US" sz="1400" i="1" dirty="0">
                <a:solidFill>
                  <a:schemeClr val="accent5">
                    <a:lumMod val="75000"/>
                  </a:schemeClr>
                </a:solidFill>
              </a:rPr>
              <a:t>Do ephelides change in response to sunlight exposure?</a:t>
            </a:r>
          </a:p>
          <a:p>
            <a:r>
              <a:rPr lang="en-US" sz="1400" dirty="0">
                <a:solidFill>
                  <a:schemeClr val="accent5">
                    <a:lumMod val="75000"/>
                  </a:schemeClr>
                </a:solidFill>
              </a:rPr>
              <a:t>Yes—they darken</a:t>
            </a:r>
          </a:p>
        </p:txBody>
      </p:sp>
    </p:spTree>
    <p:extLst>
      <p:ext uri="{BB962C8B-B14F-4D97-AF65-F5344CB8AC3E}">
        <p14:creationId xmlns:p14="http://schemas.microsoft.com/office/powerpoint/2010/main" val="162114717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104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lumMod val="65000"/>
                  </a:schemeClr>
                </a:solidFill>
              </a:rPr>
              <a:t>What is the layperson word for ephelis?</a:t>
            </a:r>
          </a:p>
          <a:p>
            <a:r>
              <a:rPr lang="en-US" sz="1400" dirty="0">
                <a:solidFill>
                  <a:schemeClr val="bg1">
                    <a:lumMod val="65000"/>
                  </a:schemeClr>
                </a:solidFill>
              </a:rPr>
              <a:t>‘Freckle’</a:t>
            </a:r>
          </a:p>
          <a:p>
            <a:endParaRPr lang="en-US" sz="1400" i="1" dirty="0">
              <a:solidFill>
                <a:schemeClr val="bg1">
                  <a:lumMod val="65000"/>
                </a:schemeClr>
              </a:solidFill>
            </a:endParaRPr>
          </a:p>
          <a:p>
            <a:r>
              <a:rPr lang="en-US" sz="1400" i="1" dirty="0">
                <a:solidFill>
                  <a:schemeClr val="bg1">
                    <a:lumMod val="65000"/>
                  </a:schemeClr>
                </a:solidFill>
              </a:rPr>
              <a:t>What is the plural of </a:t>
            </a:r>
            <a:r>
              <a:rPr lang="en-US" sz="1400" dirty="0">
                <a:solidFill>
                  <a:schemeClr val="bg1">
                    <a:lumMod val="65000"/>
                  </a:schemeClr>
                </a:solidFill>
              </a:rPr>
              <a:t>ephelis</a:t>
            </a:r>
            <a:r>
              <a:rPr lang="en-US" sz="1400" i="1" dirty="0">
                <a:solidFill>
                  <a:schemeClr val="bg1">
                    <a:lumMod val="65000"/>
                  </a:schemeClr>
                </a:solidFill>
              </a:rPr>
              <a:t>?</a:t>
            </a:r>
          </a:p>
          <a:p>
            <a:r>
              <a:rPr lang="en-US" sz="1400" dirty="0">
                <a:solidFill>
                  <a:schemeClr val="bg1">
                    <a:lumMod val="65000"/>
                  </a:schemeClr>
                </a:solidFill>
              </a:rPr>
              <a:t>‘Ephelides’</a:t>
            </a:r>
          </a:p>
        </p:txBody>
      </p:sp>
      <p:sp>
        <p:nvSpPr>
          <p:cNvPr id="24" name="TextBox 23">
            <a:extLst>
              <a:ext uri="{FF2B5EF4-FFF2-40B4-BE49-F238E27FC236}">
                <a16:creationId xmlns:a16="http://schemas.microsoft.com/office/drawing/2014/main" id="{10EE5049-EDBD-4711-9B4C-5FA3F902D74E}"/>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04DA58A9-03BB-470D-8765-8575DB0A5C9E}"/>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6" name="TextBox 5">
            <a:extLst>
              <a:ext uri="{FF2B5EF4-FFF2-40B4-BE49-F238E27FC236}">
                <a16:creationId xmlns:a16="http://schemas.microsoft.com/office/drawing/2014/main" id="{EC1076A2-AC7A-4CB6-B7B0-3F05CA0A5E5C}"/>
              </a:ext>
            </a:extLst>
          </p:cNvPr>
          <p:cNvSpPr txBox="1"/>
          <p:nvPr/>
        </p:nvSpPr>
        <p:spPr>
          <a:xfrm>
            <a:off x="1158037" y="2118810"/>
            <a:ext cx="5623763"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basic issue (</a:t>
            </a:r>
            <a:r>
              <a:rPr lang="en-US" sz="1400" i="1" dirty="0" err="1">
                <a:solidFill>
                  <a:srgbClr val="0000FF"/>
                </a:solidFill>
              </a:rPr>
              <a:t>ie</a:t>
            </a:r>
            <a:r>
              <a:rPr lang="en-US" sz="1400" i="1" dirty="0">
                <a:solidFill>
                  <a:srgbClr val="0000FF"/>
                </a:solidFill>
              </a:rPr>
              <a:t>, cause) underlying ephelides?</a:t>
            </a:r>
          </a:p>
          <a:p>
            <a:r>
              <a:rPr lang="en-US" sz="1400" dirty="0">
                <a:solidFill>
                  <a:srgbClr val="0000FF"/>
                </a:solidFill>
              </a:rPr>
              <a:t>Simply an increase in the production of melanin by typical melanocytes typically located (</a:t>
            </a:r>
            <a:r>
              <a:rPr lang="en-US" sz="1400" dirty="0" err="1">
                <a:solidFill>
                  <a:srgbClr val="0000FF"/>
                </a:solidFill>
              </a:rPr>
              <a:t>ie</a:t>
            </a:r>
            <a:r>
              <a:rPr lang="en-US" sz="1400" dirty="0">
                <a:solidFill>
                  <a:srgbClr val="0000FF"/>
                </a:solidFill>
              </a:rPr>
              <a:t>, in the basal layer of the epidermis)</a:t>
            </a:r>
          </a:p>
          <a:p>
            <a:endParaRPr lang="en-US" sz="1400" dirty="0">
              <a:solidFill>
                <a:schemeClr val="accent5">
                  <a:lumMod val="75000"/>
                </a:schemeClr>
              </a:solidFill>
            </a:endParaRPr>
          </a:p>
          <a:p>
            <a:r>
              <a:rPr lang="en-US" sz="1400" i="1" dirty="0">
                <a:solidFill>
                  <a:schemeClr val="accent5">
                    <a:lumMod val="75000"/>
                  </a:schemeClr>
                </a:solidFill>
              </a:rPr>
              <a:t>Are ephelides more likely in fair-skinned, or dark-skinned individuals?</a:t>
            </a:r>
          </a:p>
          <a:p>
            <a:r>
              <a:rPr lang="en-US" sz="1400" dirty="0">
                <a:solidFill>
                  <a:schemeClr val="accent5">
                    <a:lumMod val="75000"/>
                  </a:schemeClr>
                </a:solidFill>
              </a:rPr>
              <a:t>Fair skinned</a:t>
            </a:r>
          </a:p>
          <a:p>
            <a:endParaRPr lang="en-US" sz="1400" i="1" dirty="0">
              <a:solidFill>
                <a:schemeClr val="accent5">
                  <a:lumMod val="75000"/>
                </a:schemeClr>
              </a:solidFill>
            </a:endParaRPr>
          </a:p>
          <a:p>
            <a:r>
              <a:rPr lang="en-US" sz="1400" i="1" dirty="0">
                <a:solidFill>
                  <a:schemeClr val="accent5">
                    <a:lumMod val="75000"/>
                  </a:schemeClr>
                </a:solidFill>
              </a:rPr>
              <a:t>Do ephelides change in response to sunlight exposure?</a:t>
            </a:r>
          </a:p>
          <a:p>
            <a:r>
              <a:rPr lang="en-US" sz="1400" dirty="0">
                <a:solidFill>
                  <a:schemeClr val="accent5">
                    <a:lumMod val="75000"/>
                  </a:schemeClr>
                </a:solidFill>
              </a:rPr>
              <a:t>Yes—they darken</a:t>
            </a:r>
          </a:p>
        </p:txBody>
      </p:sp>
    </p:spTree>
    <p:extLst>
      <p:ext uri="{BB962C8B-B14F-4D97-AF65-F5344CB8AC3E}">
        <p14:creationId xmlns:p14="http://schemas.microsoft.com/office/powerpoint/2010/main" val="228461467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105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lumMod val="65000"/>
                  </a:schemeClr>
                </a:solidFill>
              </a:rPr>
              <a:t>What is the layperson word for ephelis?</a:t>
            </a:r>
          </a:p>
          <a:p>
            <a:r>
              <a:rPr lang="en-US" sz="1400" dirty="0">
                <a:solidFill>
                  <a:schemeClr val="bg1">
                    <a:lumMod val="65000"/>
                  </a:schemeClr>
                </a:solidFill>
              </a:rPr>
              <a:t>‘Freckle’</a:t>
            </a:r>
          </a:p>
          <a:p>
            <a:endParaRPr lang="en-US" sz="1400" i="1" dirty="0">
              <a:solidFill>
                <a:schemeClr val="bg1">
                  <a:lumMod val="65000"/>
                </a:schemeClr>
              </a:solidFill>
            </a:endParaRPr>
          </a:p>
          <a:p>
            <a:r>
              <a:rPr lang="en-US" sz="1400" i="1" dirty="0">
                <a:solidFill>
                  <a:schemeClr val="bg1">
                    <a:lumMod val="65000"/>
                  </a:schemeClr>
                </a:solidFill>
              </a:rPr>
              <a:t>What is the plural of </a:t>
            </a:r>
            <a:r>
              <a:rPr lang="en-US" sz="1400" dirty="0">
                <a:solidFill>
                  <a:schemeClr val="bg1">
                    <a:lumMod val="65000"/>
                  </a:schemeClr>
                </a:solidFill>
              </a:rPr>
              <a:t>ephelis</a:t>
            </a:r>
            <a:r>
              <a:rPr lang="en-US" sz="1400" i="1" dirty="0">
                <a:solidFill>
                  <a:schemeClr val="bg1">
                    <a:lumMod val="65000"/>
                  </a:schemeClr>
                </a:solidFill>
              </a:rPr>
              <a:t>?</a:t>
            </a:r>
          </a:p>
          <a:p>
            <a:r>
              <a:rPr lang="en-US" sz="1400" dirty="0">
                <a:solidFill>
                  <a:schemeClr val="bg1">
                    <a:lumMod val="65000"/>
                  </a:schemeClr>
                </a:solidFill>
              </a:rPr>
              <a:t>‘Ephelides’</a:t>
            </a:r>
          </a:p>
        </p:txBody>
      </p:sp>
      <p:sp>
        <p:nvSpPr>
          <p:cNvPr id="24" name="TextBox 23">
            <a:extLst>
              <a:ext uri="{FF2B5EF4-FFF2-40B4-BE49-F238E27FC236}">
                <a16:creationId xmlns:a16="http://schemas.microsoft.com/office/drawing/2014/main" id="{10EE5049-EDBD-4711-9B4C-5FA3F902D74E}"/>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04DA58A9-03BB-470D-8765-8575DB0A5C9E}"/>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6" name="TextBox 5">
            <a:extLst>
              <a:ext uri="{FF2B5EF4-FFF2-40B4-BE49-F238E27FC236}">
                <a16:creationId xmlns:a16="http://schemas.microsoft.com/office/drawing/2014/main" id="{EC1076A2-AC7A-4CB6-B7B0-3F05CA0A5E5C}"/>
              </a:ext>
            </a:extLst>
          </p:cNvPr>
          <p:cNvSpPr txBox="1"/>
          <p:nvPr/>
        </p:nvSpPr>
        <p:spPr>
          <a:xfrm>
            <a:off x="1158037" y="2118810"/>
            <a:ext cx="5623763"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basic issue (</a:t>
            </a:r>
            <a:r>
              <a:rPr lang="en-US" sz="1400" i="1" dirty="0" err="1">
                <a:solidFill>
                  <a:srgbClr val="0000FF"/>
                </a:solidFill>
              </a:rPr>
              <a:t>ie</a:t>
            </a:r>
            <a:r>
              <a:rPr lang="en-US" sz="1400" i="1" dirty="0">
                <a:solidFill>
                  <a:srgbClr val="0000FF"/>
                </a:solidFill>
              </a:rPr>
              <a:t>, cause) underlying ephelides?</a:t>
            </a:r>
          </a:p>
          <a:p>
            <a:r>
              <a:rPr lang="en-US" sz="1400" dirty="0">
                <a:solidFill>
                  <a:srgbClr val="0000FF"/>
                </a:solidFill>
              </a:rPr>
              <a:t>Simply an increase in the production of melanin by typical melanocytes typically located (</a:t>
            </a:r>
            <a:r>
              <a:rPr lang="en-US" sz="1400" dirty="0" err="1">
                <a:solidFill>
                  <a:srgbClr val="0000FF"/>
                </a:solidFill>
              </a:rPr>
              <a:t>ie</a:t>
            </a:r>
            <a:r>
              <a:rPr lang="en-US" sz="1400" dirty="0">
                <a:solidFill>
                  <a:srgbClr val="0000FF"/>
                </a:solidFill>
              </a:rPr>
              <a:t>, in the basal layer of the epidermis)</a:t>
            </a:r>
          </a:p>
          <a:p>
            <a:endParaRPr lang="en-US" sz="1400" dirty="0">
              <a:solidFill>
                <a:srgbClr val="0000FF"/>
              </a:solidFill>
            </a:endParaRPr>
          </a:p>
          <a:p>
            <a:r>
              <a:rPr lang="en-US" sz="1400" i="1" dirty="0">
                <a:solidFill>
                  <a:srgbClr val="0000FF"/>
                </a:solidFill>
              </a:rPr>
              <a:t>Are ephelides more likely in fair-skinned, or dark-skinned individuals?</a:t>
            </a:r>
          </a:p>
          <a:p>
            <a:r>
              <a:rPr lang="en-US" sz="1400" dirty="0">
                <a:solidFill>
                  <a:schemeClr val="accent5">
                    <a:lumMod val="75000"/>
                  </a:schemeClr>
                </a:solidFill>
              </a:rPr>
              <a:t>Fair skinned</a:t>
            </a:r>
          </a:p>
          <a:p>
            <a:endParaRPr lang="en-US" sz="1400" i="1" dirty="0">
              <a:solidFill>
                <a:schemeClr val="accent5">
                  <a:lumMod val="75000"/>
                </a:schemeClr>
              </a:solidFill>
            </a:endParaRPr>
          </a:p>
          <a:p>
            <a:r>
              <a:rPr lang="en-US" sz="1400" i="1" dirty="0">
                <a:solidFill>
                  <a:schemeClr val="accent5">
                    <a:lumMod val="75000"/>
                  </a:schemeClr>
                </a:solidFill>
              </a:rPr>
              <a:t>Do ephelides change in response to sunlight exposure?</a:t>
            </a:r>
          </a:p>
          <a:p>
            <a:r>
              <a:rPr lang="en-US" sz="1400" dirty="0">
                <a:solidFill>
                  <a:schemeClr val="accent5">
                    <a:lumMod val="75000"/>
                  </a:schemeClr>
                </a:solidFill>
              </a:rPr>
              <a:t>Yes—they darken</a:t>
            </a:r>
          </a:p>
        </p:txBody>
      </p:sp>
    </p:spTree>
    <p:extLst>
      <p:ext uri="{BB962C8B-B14F-4D97-AF65-F5344CB8AC3E}">
        <p14:creationId xmlns:p14="http://schemas.microsoft.com/office/powerpoint/2010/main" val="3348442981"/>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106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lumMod val="65000"/>
                  </a:schemeClr>
                </a:solidFill>
              </a:rPr>
              <a:t>What is the layperson word for ephelis?</a:t>
            </a:r>
          </a:p>
          <a:p>
            <a:r>
              <a:rPr lang="en-US" sz="1400" dirty="0">
                <a:solidFill>
                  <a:schemeClr val="bg1">
                    <a:lumMod val="65000"/>
                  </a:schemeClr>
                </a:solidFill>
              </a:rPr>
              <a:t>‘Freckle’</a:t>
            </a:r>
          </a:p>
          <a:p>
            <a:endParaRPr lang="en-US" sz="1400" i="1" dirty="0">
              <a:solidFill>
                <a:schemeClr val="bg1">
                  <a:lumMod val="65000"/>
                </a:schemeClr>
              </a:solidFill>
            </a:endParaRPr>
          </a:p>
          <a:p>
            <a:r>
              <a:rPr lang="en-US" sz="1400" i="1" dirty="0">
                <a:solidFill>
                  <a:schemeClr val="bg1">
                    <a:lumMod val="65000"/>
                  </a:schemeClr>
                </a:solidFill>
              </a:rPr>
              <a:t>What is the plural of </a:t>
            </a:r>
            <a:r>
              <a:rPr lang="en-US" sz="1400" dirty="0">
                <a:solidFill>
                  <a:schemeClr val="bg1">
                    <a:lumMod val="65000"/>
                  </a:schemeClr>
                </a:solidFill>
              </a:rPr>
              <a:t>ephelis</a:t>
            </a:r>
            <a:r>
              <a:rPr lang="en-US" sz="1400" i="1" dirty="0">
                <a:solidFill>
                  <a:schemeClr val="bg1">
                    <a:lumMod val="65000"/>
                  </a:schemeClr>
                </a:solidFill>
              </a:rPr>
              <a:t>?</a:t>
            </a:r>
          </a:p>
          <a:p>
            <a:r>
              <a:rPr lang="en-US" sz="1400" dirty="0">
                <a:solidFill>
                  <a:schemeClr val="bg1">
                    <a:lumMod val="65000"/>
                  </a:schemeClr>
                </a:solidFill>
              </a:rPr>
              <a:t>‘Ephelides’</a:t>
            </a:r>
          </a:p>
        </p:txBody>
      </p:sp>
      <p:sp>
        <p:nvSpPr>
          <p:cNvPr id="24" name="TextBox 23">
            <a:extLst>
              <a:ext uri="{FF2B5EF4-FFF2-40B4-BE49-F238E27FC236}">
                <a16:creationId xmlns:a16="http://schemas.microsoft.com/office/drawing/2014/main" id="{10EE5049-EDBD-4711-9B4C-5FA3F902D74E}"/>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04DA58A9-03BB-470D-8765-8575DB0A5C9E}"/>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6" name="TextBox 5">
            <a:extLst>
              <a:ext uri="{FF2B5EF4-FFF2-40B4-BE49-F238E27FC236}">
                <a16:creationId xmlns:a16="http://schemas.microsoft.com/office/drawing/2014/main" id="{EC1076A2-AC7A-4CB6-B7B0-3F05CA0A5E5C}"/>
              </a:ext>
            </a:extLst>
          </p:cNvPr>
          <p:cNvSpPr txBox="1"/>
          <p:nvPr/>
        </p:nvSpPr>
        <p:spPr>
          <a:xfrm>
            <a:off x="1158037" y="2118810"/>
            <a:ext cx="5623763"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basic issue (</a:t>
            </a:r>
            <a:r>
              <a:rPr lang="en-US" sz="1400" i="1" dirty="0" err="1">
                <a:solidFill>
                  <a:srgbClr val="0000FF"/>
                </a:solidFill>
              </a:rPr>
              <a:t>ie</a:t>
            </a:r>
            <a:r>
              <a:rPr lang="en-US" sz="1400" i="1" dirty="0">
                <a:solidFill>
                  <a:srgbClr val="0000FF"/>
                </a:solidFill>
              </a:rPr>
              <a:t>, cause) underlying ephelides?</a:t>
            </a:r>
          </a:p>
          <a:p>
            <a:r>
              <a:rPr lang="en-US" sz="1400" dirty="0">
                <a:solidFill>
                  <a:srgbClr val="0000FF"/>
                </a:solidFill>
              </a:rPr>
              <a:t>Simply an increase in the production of melanin by typical melanocytes typically located (</a:t>
            </a:r>
            <a:r>
              <a:rPr lang="en-US" sz="1400" dirty="0" err="1">
                <a:solidFill>
                  <a:srgbClr val="0000FF"/>
                </a:solidFill>
              </a:rPr>
              <a:t>ie</a:t>
            </a:r>
            <a:r>
              <a:rPr lang="en-US" sz="1400" dirty="0">
                <a:solidFill>
                  <a:srgbClr val="0000FF"/>
                </a:solidFill>
              </a:rPr>
              <a:t>, in the basal layer of the epidermis)</a:t>
            </a:r>
          </a:p>
          <a:p>
            <a:endParaRPr lang="en-US" sz="1400" dirty="0">
              <a:solidFill>
                <a:srgbClr val="0000FF"/>
              </a:solidFill>
            </a:endParaRPr>
          </a:p>
          <a:p>
            <a:r>
              <a:rPr lang="en-US" sz="1400" i="1" dirty="0">
                <a:solidFill>
                  <a:srgbClr val="0000FF"/>
                </a:solidFill>
              </a:rPr>
              <a:t>Are ephelides more likely in fair-skinned, or dark-skinned individuals?</a:t>
            </a:r>
          </a:p>
          <a:p>
            <a:r>
              <a:rPr lang="en-US" sz="1400" dirty="0">
                <a:solidFill>
                  <a:srgbClr val="0000FF"/>
                </a:solidFill>
              </a:rPr>
              <a:t>Fair skinned</a:t>
            </a:r>
            <a:endParaRPr lang="en-US" sz="1400"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Do ephelides change in response to sunlight exposure?</a:t>
            </a:r>
          </a:p>
          <a:p>
            <a:r>
              <a:rPr lang="en-US" sz="1400" dirty="0">
                <a:solidFill>
                  <a:schemeClr val="accent5">
                    <a:lumMod val="75000"/>
                  </a:schemeClr>
                </a:solidFill>
              </a:rPr>
              <a:t>Yes—they darken</a:t>
            </a:r>
          </a:p>
        </p:txBody>
      </p:sp>
    </p:spTree>
    <p:extLst>
      <p:ext uri="{BB962C8B-B14F-4D97-AF65-F5344CB8AC3E}">
        <p14:creationId xmlns:p14="http://schemas.microsoft.com/office/powerpoint/2010/main" val="132834880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107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lumMod val="65000"/>
                  </a:schemeClr>
                </a:solidFill>
              </a:rPr>
              <a:t>What is the layperson word for ephelis?</a:t>
            </a:r>
          </a:p>
          <a:p>
            <a:r>
              <a:rPr lang="en-US" sz="1400" dirty="0">
                <a:solidFill>
                  <a:schemeClr val="bg1">
                    <a:lumMod val="65000"/>
                  </a:schemeClr>
                </a:solidFill>
              </a:rPr>
              <a:t>‘Freckle’</a:t>
            </a:r>
          </a:p>
          <a:p>
            <a:endParaRPr lang="en-US" sz="1400" i="1" dirty="0">
              <a:solidFill>
                <a:schemeClr val="bg1">
                  <a:lumMod val="65000"/>
                </a:schemeClr>
              </a:solidFill>
            </a:endParaRPr>
          </a:p>
          <a:p>
            <a:r>
              <a:rPr lang="en-US" sz="1400" i="1" dirty="0">
                <a:solidFill>
                  <a:schemeClr val="bg1">
                    <a:lumMod val="65000"/>
                  </a:schemeClr>
                </a:solidFill>
              </a:rPr>
              <a:t>What is the plural of </a:t>
            </a:r>
            <a:r>
              <a:rPr lang="en-US" sz="1400" dirty="0">
                <a:solidFill>
                  <a:schemeClr val="bg1">
                    <a:lumMod val="65000"/>
                  </a:schemeClr>
                </a:solidFill>
              </a:rPr>
              <a:t>ephelis</a:t>
            </a:r>
            <a:r>
              <a:rPr lang="en-US" sz="1400" i="1" dirty="0">
                <a:solidFill>
                  <a:schemeClr val="bg1">
                    <a:lumMod val="65000"/>
                  </a:schemeClr>
                </a:solidFill>
              </a:rPr>
              <a:t>?</a:t>
            </a:r>
          </a:p>
          <a:p>
            <a:r>
              <a:rPr lang="en-US" sz="1400" dirty="0">
                <a:solidFill>
                  <a:schemeClr val="bg1">
                    <a:lumMod val="65000"/>
                  </a:schemeClr>
                </a:solidFill>
              </a:rPr>
              <a:t>‘Ephelides’</a:t>
            </a:r>
          </a:p>
        </p:txBody>
      </p:sp>
      <p:sp>
        <p:nvSpPr>
          <p:cNvPr id="24" name="TextBox 23">
            <a:extLst>
              <a:ext uri="{FF2B5EF4-FFF2-40B4-BE49-F238E27FC236}">
                <a16:creationId xmlns:a16="http://schemas.microsoft.com/office/drawing/2014/main" id="{10EE5049-EDBD-4711-9B4C-5FA3F902D74E}"/>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04DA58A9-03BB-470D-8765-8575DB0A5C9E}"/>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6" name="TextBox 5">
            <a:extLst>
              <a:ext uri="{FF2B5EF4-FFF2-40B4-BE49-F238E27FC236}">
                <a16:creationId xmlns:a16="http://schemas.microsoft.com/office/drawing/2014/main" id="{EC1076A2-AC7A-4CB6-B7B0-3F05CA0A5E5C}"/>
              </a:ext>
            </a:extLst>
          </p:cNvPr>
          <p:cNvSpPr txBox="1"/>
          <p:nvPr/>
        </p:nvSpPr>
        <p:spPr>
          <a:xfrm>
            <a:off x="1158037" y="2118810"/>
            <a:ext cx="5623763"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basic issue (</a:t>
            </a:r>
            <a:r>
              <a:rPr lang="en-US" sz="1400" i="1" dirty="0" err="1">
                <a:solidFill>
                  <a:srgbClr val="0000FF"/>
                </a:solidFill>
              </a:rPr>
              <a:t>ie</a:t>
            </a:r>
            <a:r>
              <a:rPr lang="en-US" sz="1400" i="1" dirty="0">
                <a:solidFill>
                  <a:srgbClr val="0000FF"/>
                </a:solidFill>
              </a:rPr>
              <a:t>, cause) underlying ephelides?</a:t>
            </a:r>
          </a:p>
          <a:p>
            <a:r>
              <a:rPr lang="en-US" sz="1400" dirty="0">
                <a:solidFill>
                  <a:srgbClr val="0000FF"/>
                </a:solidFill>
              </a:rPr>
              <a:t>Simply an increase in the production of melanin by typical melanocytes typically located (</a:t>
            </a:r>
            <a:r>
              <a:rPr lang="en-US" sz="1400" dirty="0" err="1">
                <a:solidFill>
                  <a:srgbClr val="0000FF"/>
                </a:solidFill>
              </a:rPr>
              <a:t>ie</a:t>
            </a:r>
            <a:r>
              <a:rPr lang="en-US" sz="1400" dirty="0">
                <a:solidFill>
                  <a:srgbClr val="0000FF"/>
                </a:solidFill>
              </a:rPr>
              <a:t>, in the basal layer of the epidermis)</a:t>
            </a:r>
          </a:p>
          <a:p>
            <a:endParaRPr lang="en-US" sz="1400" dirty="0">
              <a:solidFill>
                <a:srgbClr val="0000FF"/>
              </a:solidFill>
            </a:endParaRPr>
          </a:p>
          <a:p>
            <a:r>
              <a:rPr lang="en-US" sz="1400" i="1" dirty="0">
                <a:solidFill>
                  <a:srgbClr val="0000FF"/>
                </a:solidFill>
              </a:rPr>
              <a:t>Are ephelides more likely in fair-skinned, or dark-skinned individuals?</a:t>
            </a:r>
          </a:p>
          <a:p>
            <a:r>
              <a:rPr lang="en-US" sz="1400" dirty="0">
                <a:solidFill>
                  <a:srgbClr val="0000FF"/>
                </a:solidFill>
              </a:rPr>
              <a:t>Fair skinned</a:t>
            </a:r>
          </a:p>
          <a:p>
            <a:endParaRPr lang="en-US" sz="1400" i="1" dirty="0">
              <a:solidFill>
                <a:srgbClr val="0000FF"/>
              </a:solidFill>
            </a:endParaRPr>
          </a:p>
          <a:p>
            <a:r>
              <a:rPr lang="en-US" sz="1400" i="1" dirty="0">
                <a:solidFill>
                  <a:srgbClr val="0000FF"/>
                </a:solidFill>
              </a:rPr>
              <a:t>Do ephelides change in response to sunlight exposure?</a:t>
            </a:r>
            <a:endParaRPr lang="en-US" sz="1400" i="1" dirty="0">
              <a:solidFill>
                <a:schemeClr val="accent5">
                  <a:lumMod val="75000"/>
                </a:schemeClr>
              </a:solidFill>
            </a:endParaRPr>
          </a:p>
          <a:p>
            <a:r>
              <a:rPr lang="en-US" sz="1400" dirty="0">
                <a:solidFill>
                  <a:schemeClr val="accent5">
                    <a:lumMod val="75000"/>
                  </a:schemeClr>
                </a:solidFill>
              </a:rPr>
              <a:t>Yes—they darken</a:t>
            </a:r>
          </a:p>
        </p:txBody>
      </p:sp>
    </p:spTree>
    <p:extLst>
      <p:ext uri="{BB962C8B-B14F-4D97-AF65-F5344CB8AC3E}">
        <p14:creationId xmlns:p14="http://schemas.microsoft.com/office/powerpoint/2010/main" val="127350353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108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lumMod val="65000"/>
                  </a:schemeClr>
                </a:solidFill>
              </a:rPr>
              <a:t>What is the layperson word for ephelis?</a:t>
            </a:r>
          </a:p>
          <a:p>
            <a:r>
              <a:rPr lang="en-US" sz="1400" dirty="0">
                <a:solidFill>
                  <a:schemeClr val="bg1">
                    <a:lumMod val="65000"/>
                  </a:schemeClr>
                </a:solidFill>
              </a:rPr>
              <a:t>‘Freckle’</a:t>
            </a:r>
          </a:p>
          <a:p>
            <a:endParaRPr lang="en-US" sz="1400" i="1" dirty="0">
              <a:solidFill>
                <a:schemeClr val="bg1">
                  <a:lumMod val="65000"/>
                </a:schemeClr>
              </a:solidFill>
            </a:endParaRPr>
          </a:p>
          <a:p>
            <a:r>
              <a:rPr lang="en-US" sz="1400" i="1" dirty="0">
                <a:solidFill>
                  <a:schemeClr val="bg1">
                    <a:lumMod val="65000"/>
                  </a:schemeClr>
                </a:solidFill>
              </a:rPr>
              <a:t>What is the plural of </a:t>
            </a:r>
            <a:r>
              <a:rPr lang="en-US" sz="1400" dirty="0">
                <a:solidFill>
                  <a:schemeClr val="bg1">
                    <a:lumMod val="65000"/>
                  </a:schemeClr>
                </a:solidFill>
              </a:rPr>
              <a:t>ephelis</a:t>
            </a:r>
            <a:r>
              <a:rPr lang="en-US" sz="1400" i="1" dirty="0">
                <a:solidFill>
                  <a:schemeClr val="bg1">
                    <a:lumMod val="65000"/>
                  </a:schemeClr>
                </a:solidFill>
              </a:rPr>
              <a:t>?</a:t>
            </a:r>
          </a:p>
          <a:p>
            <a:r>
              <a:rPr lang="en-US" sz="1400" dirty="0">
                <a:solidFill>
                  <a:schemeClr val="bg1">
                    <a:lumMod val="65000"/>
                  </a:schemeClr>
                </a:solidFill>
              </a:rPr>
              <a:t>‘Ephelides’</a:t>
            </a:r>
          </a:p>
        </p:txBody>
      </p:sp>
      <p:sp>
        <p:nvSpPr>
          <p:cNvPr id="24" name="TextBox 23">
            <a:extLst>
              <a:ext uri="{FF2B5EF4-FFF2-40B4-BE49-F238E27FC236}">
                <a16:creationId xmlns:a16="http://schemas.microsoft.com/office/drawing/2014/main" id="{10EE5049-EDBD-4711-9B4C-5FA3F902D74E}"/>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04DA58A9-03BB-470D-8765-8575DB0A5C9E}"/>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6" name="TextBox 5">
            <a:extLst>
              <a:ext uri="{FF2B5EF4-FFF2-40B4-BE49-F238E27FC236}">
                <a16:creationId xmlns:a16="http://schemas.microsoft.com/office/drawing/2014/main" id="{EC1076A2-AC7A-4CB6-B7B0-3F05CA0A5E5C}"/>
              </a:ext>
            </a:extLst>
          </p:cNvPr>
          <p:cNvSpPr txBox="1"/>
          <p:nvPr/>
        </p:nvSpPr>
        <p:spPr>
          <a:xfrm>
            <a:off x="1158037" y="2118810"/>
            <a:ext cx="5623763" cy="2031325"/>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basic issue (</a:t>
            </a:r>
            <a:r>
              <a:rPr lang="en-US" sz="1400" i="1" dirty="0" err="1">
                <a:solidFill>
                  <a:srgbClr val="0000FF"/>
                </a:solidFill>
              </a:rPr>
              <a:t>ie</a:t>
            </a:r>
            <a:r>
              <a:rPr lang="en-US" sz="1400" i="1" dirty="0">
                <a:solidFill>
                  <a:srgbClr val="0000FF"/>
                </a:solidFill>
              </a:rPr>
              <a:t>, cause) underlying ephelides?</a:t>
            </a:r>
          </a:p>
          <a:p>
            <a:r>
              <a:rPr lang="en-US" sz="1400" dirty="0">
                <a:solidFill>
                  <a:srgbClr val="0000FF"/>
                </a:solidFill>
              </a:rPr>
              <a:t>Simply an increase in the production of melanin by typical melanocytes typically located (</a:t>
            </a:r>
            <a:r>
              <a:rPr lang="en-US" sz="1400" dirty="0" err="1">
                <a:solidFill>
                  <a:srgbClr val="0000FF"/>
                </a:solidFill>
              </a:rPr>
              <a:t>ie</a:t>
            </a:r>
            <a:r>
              <a:rPr lang="en-US" sz="1400" dirty="0">
                <a:solidFill>
                  <a:srgbClr val="0000FF"/>
                </a:solidFill>
              </a:rPr>
              <a:t>, in the basal layer of the epidermis)</a:t>
            </a:r>
          </a:p>
          <a:p>
            <a:endParaRPr lang="en-US" sz="1400" dirty="0">
              <a:solidFill>
                <a:srgbClr val="0000FF"/>
              </a:solidFill>
            </a:endParaRPr>
          </a:p>
          <a:p>
            <a:r>
              <a:rPr lang="en-US" sz="1400" i="1" dirty="0">
                <a:solidFill>
                  <a:srgbClr val="0000FF"/>
                </a:solidFill>
              </a:rPr>
              <a:t>Are ephelides more likely in fair-skinned, or dark-skinned individuals?</a:t>
            </a:r>
          </a:p>
          <a:p>
            <a:r>
              <a:rPr lang="en-US" sz="1400" dirty="0">
                <a:solidFill>
                  <a:srgbClr val="0000FF"/>
                </a:solidFill>
              </a:rPr>
              <a:t>Fair skinned</a:t>
            </a:r>
          </a:p>
          <a:p>
            <a:endParaRPr lang="en-US" sz="1400" i="1" dirty="0">
              <a:solidFill>
                <a:srgbClr val="0000FF"/>
              </a:solidFill>
            </a:endParaRPr>
          </a:p>
          <a:p>
            <a:r>
              <a:rPr lang="en-US" sz="1400" i="1" dirty="0">
                <a:solidFill>
                  <a:srgbClr val="0000FF"/>
                </a:solidFill>
              </a:rPr>
              <a:t>Do ephelides change in response to sunlight exposure?</a:t>
            </a:r>
          </a:p>
          <a:p>
            <a:r>
              <a:rPr lang="en-US" sz="1400" dirty="0">
                <a:solidFill>
                  <a:srgbClr val="0000FF"/>
                </a:solidFill>
              </a:rPr>
              <a:t>Yes—they darken (and in the absence of exposure, they fade)</a:t>
            </a:r>
          </a:p>
        </p:txBody>
      </p:sp>
    </p:spTree>
    <p:extLst>
      <p:ext uri="{BB962C8B-B14F-4D97-AF65-F5344CB8AC3E}">
        <p14:creationId xmlns:p14="http://schemas.microsoft.com/office/powerpoint/2010/main" val="113836260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321F480-9B02-4294-906F-F228C1A562CF}"/>
              </a:ext>
            </a:extLst>
          </p:cNvPr>
          <p:cNvSpPr>
            <a:spLocks noGrp="1"/>
          </p:cNvSpPr>
          <p:nvPr>
            <p:ph type="sldNum" sz="quarter" idx="12"/>
          </p:nvPr>
        </p:nvSpPr>
        <p:spPr/>
        <p:txBody>
          <a:bodyPr/>
          <a:lstStyle/>
          <a:p>
            <a:fld id="{116DF635-BF2B-4ED9-8F65-8D2B632AD3E3}" type="slidenum">
              <a:rPr lang="en-US" altLang="en-US" smtClean="0"/>
              <a:pPr/>
              <a:t>109</a:t>
            </a:fld>
            <a:endParaRPr lang="en-US" altLang="en-US"/>
          </a:p>
        </p:txBody>
      </p:sp>
      <p:pic>
        <p:nvPicPr>
          <p:cNvPr id="4" name="Picture 3">
            <a:extLst>
              <a:ext uri="{FF2B5EF4-FFF2-40B4-BE49-F238E27FC236}">
                <a16:creationId xmlns:a16="http://schemas.microsoft.com/office/drawing/2014/main" id="{046448A5-B989-4053-8793-6A8422A172F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97838" y="1380107"/>
            <a:ext cx="3948323" cy="4097786"/>
          </a:xfrm>
          <a:prstGeom prst="rect">
            <a:avLst/>
          </a:prstGeom>
        </p:spPr>
      </p:pic>
      <p:sp>
        <p:nvSpPr>
          <p:cNvPr id="5" name="TextBox 4">
            <a:extLst>
              <a:ext uri="{FF2B5EF4-FFF2-40B4-BE49-F238E27FC236}">
                <a16:creationId xmlns:a16="http://schemas.microsoft.com/office/drawing/2014/main" id="{BB66F8F4-9DE3-46FC-90FA-17E239B42088}"/>
              </a:ext>
            </a:extLst>
          </p:cNvPr>
          <p:cNvSpPr txBox="1"/>
          <p:nvPr/>
        </p:nvSpPr>
        <p:spPr>
          <a:xfrm>
            <a:off x="927411" y="6031468"/>
            <a:ext cx="7289175" cy="369332"/>
          </a:xfrm>
          <a:prstGeom prst="rect">
            <a:avLst/>
          </a:prstGeom>
          <a:noFill/>
        </p:spPr>
        <p:txBody>
          <a:bodyPr wrap="none" rtlCol="0">
            <a:spAutoFit/>
          </a:bodyPr>
          <a:lstStyle/>
          <a:p>
            <a:pPr algn="ctr"/>
            <a:r>
              <a:rPr lang="en-US" dirty="0"/>
              <a:t>Classic ephelides concentration across the sun-exposed malar region</a:t>
            </a:r>
          </a:p>
        </p:txBody>
      </p:sp>
      <p:sp>
        <p:nvSpPr>
          <p:cNvPr id="6" name="TextBox 5">
            <a:extLst>
              <a:ext uri="{FF2B5EF4-FFF2-40B4-BE49-F238E27FC236}">
                <a16:creationId xmlns:a16="http://schemas.microsoft.com/office/drawing/2014/main" id="{DF84FFF5-12F0-4269-B4C3-ABFDBE992611}"/>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38614858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11</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t>Let’s consider the embryology of melanocytes. From which primordial cell do they derive?</a:t>
            </a:r>
          </a:p>
          <a:p>
            <a:r>
              <a:rPr lang="en-US" sz="1600" dirty="0">
                <a:solidFill>
                  <a:schemeClr val="accent6">
                    <a:lumMod val="20000"/>
                    <a:lumOff val="80000"/>
                  </a:schemeClr>
                </a:solidFill>
              </a:rPr>
              <a:t>Neural crest cells (NCCs)</a:t>
            </a:r>
          </a:p>
          <a:p>
            <a:endParaRPr lang="en-US" sz="1600" dirty="0">
              <a:solidFill>
                <a:schemeClr val="accent6">
                  <a:lumMod val="20000"/>
                  <a:lumOff val="80000"/>
                </a:schemeClr>
              </a:solidFill>
            </a:endParaRPr>
          </a:p>
          <a:p>
            <a:r>
              <a:rPr lang="en-US" sz="1600" i="1" dirty="0">
                <a:solidFill>
                  <a:schemeClr val="accent6">
                    <a:lumMod val="20000"/>
                    <a:lumOff val="80000"/>
                  </a:schemeClr>
                </a:solidFill>
              </a:rPr>
              <a:t>Briefly, what’s the backstory on neural crest cells?</a:t>
            </a:r>
          </a:p>
          <a:p>
            <a:r>
              <a:rPr lang="en-US" sz="1600" dirty="0">
                <a:solidFill>
                  <a:schemeClr val="accent6">
                    <a:lumMod val="20000"/>
                    <a:lumOff val="80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
        <p:nvSpPr>
          <p:cNvPr id="7" name="TextBox 6">
            <a:extLst>
              <a:ext uri="{FF2B5EF4-FFF2-40B4-BE49-F238E27FC236}">
                <a16:creationId xmlns:a16="http://schemas.microsoft.com/office/drawing/2014/main" id="{81A4CE69-76BC-4C31-8334-CE745F406767}"/>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8402919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110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rgbClr val="949432"/>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1795633" y="1668934"/>
            <a:ext cx="1673487" cy="61275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3505200" y="1627582"/>
            <a:ext cx="5629239" cy="954107"/>
          </a:xfrm>
          <a:prstGeom prst="rect">
            <a:avLst/>
          </a:prstGeom>
          <a:solidFill>
            <a:schemeClr val="tx1"/>
          </a:solidFill>
        </p:spPr>
        <p:txBody>
          <a:bodyPr wrap="square" rtlCol="0">
            <a:spAutoFit/>
          </a:bodyPr>
          <a:lstStyle/>
          <a:p>
            <a:r>
              <a:rPr lang="en-US" sz="1400" i="1" dirty="0">
                <a:solidFill>
                  <a:schemeClr val="bg1"/>
                </a:solidFill>
              </a:rPr>
              <a:t>In what fundamental ways do lentigines differ from ephelides?</a:t>
            </a:r>
          </a:p>
          <a:p>
            <a:r>
              <a:rPr lang="en-US" sz="1400" dirty="0">
                <a:solidFill>
                  <a:schemeClr val="bg1"/>
                </a:solidFill>
              </a:rPr>
              <a:t>--</a:t>
            </a:r>
            <a:r>
              <a:rPr lang="en-US" sz="1400" dirty="0"/>
              <a:t>Lentigines are  larger</a:t>
            </a:r>
          </a:p>
          <a:p>
            <a:r>
              <a:rPr lang="en-US" sz="1400" dirty="0">
                <a:solidFill>
                  <a:schemeClr val="bg1"/>
                </a:solidFill>
              </a:rPr>
              <a:t>--</a:t>
            </a:r>
            <a:r>
              <a:rPr lang="en-US" sz="1400" dirty="0"/>
              <a:t>Unlike the normal number in ephelides, the number of melanocytes in lentigines is  increased</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Tree>
    <p:extLst>
      <p:ext uri="{BB962C8B-B14F-4D97-AF65-F5344CB8AC3E}">
        <p14:creationId xmlns:p14="http://schemas.microsoft.com/office/powerpoint/2010/main" val="121802621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111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rgbClr val="949432"/>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1795633" y="1668934"/>
            <a:ext cx="1673487" cy="61275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3505200" y="1627582"/>
            <a:ext cx="5629239" cy="954107"/>
          </a:xfrm>
          <a:prstGeom prst="rect">
            <a:avLst/>
          </a:prstGeom>
          <a:solidFill>
            <a:schemeClr val="tx1"/>
          </a:solidFill>
        </p:spPr>
        <p:txBody>
          <a:bodyPr wrap="square" rtlCol="0">
            <a:spAutoFit/>
          </a:bodyPr>
          <a:lstStyle/>
          <a:p>
            <a:r>
              <a:rPr lang="en-US" sz="1400" i="1" dirty="0">
                <a:solidFill>
                  <a:schemeClr val="bg1"/>
                </a:solidFill>
              </a:rPr>
              <a:t>In what fundamental ways do lentigines differ from ephelides?</a:t>
            </a:r>
          </a:p>
          <a:p>
            <a:r>
              <a:rPr lang="en-US" sz="1400" dirty="0">
                <a:solidFill>
                  <a:schemeClr val="bg1"/>
                </a:solidFill>
              </a:rPr>
              <a:t>--Lentigines are a little  larger</a:t>
            </a:r>
          </a:p>
          <a:p>
            <a:r>
              <a:rPr lang="en-US" sz="1400" dirty="0">
                <a:solidFill>
                  <a:schemeClr val="bg1"/>
                </a:solidFill>
              </a:rPr>
              <a:t>--</a:t>
            </a:r>
            <a:r>
              <a:rPr lang="en-US" sz="1400" dirty="0"/>
              <a:t>Unlike the normal number in ephelides, the number of melanocytes in lentigines is  increased</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6" name="Rectangle 5">
            <a:extLst>
              <a:ext uri="{FF2B5EF4-FFF2-40B4-BE49-F238E27FC236}">
                <a16:creationId xmlns:a16="http://schemas.microsoft.com/office/drawing/2014/main" id="{724799CE-D094-4166-BD53-EB70F49266FE}"/>
              </a:ext>
            </a:extLst>
          </p:cNvPr>
          <p:cNvSpPr/>
          <p:nvPr/>
        </p:nvSpPr>
        <p:spPr>
          <a:xfrm>
            <a:off x="5410200" y="1875361"/>
            <a:ext cx="762000" cy="28474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larger </a:t>
            </a:r>
            <a:r>
              <a:rPr lang="en-US" sz="800" i="1" dirty="0">
                <a:solidFill>
                  <a:schemeClr val="tx1"/>
                </a:solidFill>
              </a:rPr>
              <a:t>vs</a:t>
            </a:r>
            <a:r>
              <a:rPr lang="en-US" sz="800" dirty="0">
                <a:solidFill>
                  <a:schemeClr val="tx1"/>
                </a:solidFill>
              </a:rPr>
              <a:t> smaller</a:t>
            </a:r>
          </a:p>
        </p:txBody>
      </p:sp>
    </p:spTree>
    <p:extLst>
      <p:ext uri="{BB962C8B-B14F-4D97-AF65-F5344CB8AC3E}">
        <p14:creationId xmlns:p14="http://schemas.microsoft.com/office/powerpoint/2010/main" val="165831307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112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rgbClr val="949432"/>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1795633" y="1668934"/>
            <a:ext cx="1673487" cy="61275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3505200" y="1627582"/>
            <a:ext cx="5629239" cy="954107"/>
          </a:xfrm>
          <a:prstGeom prst="rect">
            <a:avLst/>
          </a:prstGeom>
          <a:solidFill>
            <a:schemeClr val="tx1"/>
          </a:solidFill>
        </p:spPr>
        <p:txBody>
          <a:bodyPr wrap="square" rtlCol="0">
            <a:spAutoFit/>
          </a:bodyPr>
          <a:lstStyle/>
          <a:p>
            <a:r>
              <a:rPr lang="en-US" sz="1400" i="1" dirty="0">
                <a:solidFill>
                  <a:schemeClr val="bg1"/>
                </a:solidFill>
              </a:rPr>
              <a:t>In what fundamental ways do lentigines differ from ephelides?</a:t>
            </a:r>
          </a:p>
          <a:p>
            <a:r>
              <a:rPr lang="en-US" sz="1400" dirty="0">
                <a:solidFill>
                  <a:schemeClr val="bg1"/>
                </a:solidFill>
              </a:rPr>
              <a:t>--Lentigines are a little  larger</a:t>
            </a:r>
          </a:p>
          <a:p>
            <a:r>
              <a:rPr lang="en-US" sz="1400" dirty="0">
                <a:solidFill>
                  <a:schemeClr val="bg1"/>
                </a:solidFill>
              </a:rPr>
              <a:t>--</a:t>
            </a:r>
            <a:r>
              <a:rPr lang="en-US" sz="1400" dirty="0"/>
              <a:t>Unlike the normal number in ephelides, the number of melanocytes in lentigines is  increased</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Tree>
    <p:extLst>
      <p:ext uri="{BB962C8B-B14F-4D97-AF65-F5344CB8AC3E}">
        <p14:creationId xmlns:p14="http://schemas.microsoft.com/office/powerpoint/2010/main" val="4220548107"/>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113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rgbClr val="949432"/>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1795633" y="1668934"/>
            <a:ext cx="1673487" cy="61275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3505200" y="1627582"/>
            <a:ext cx="5629239" cy="954107"/>
          </a:xfrm>
          <a:prstGeom prst="rect">
            <a:avLst/>
          </a:prstGeom>
          <a:solidFill>
            <a:schemeClr val="tx1"/>
          </a:solidFill>
        </p:spPr>
        <p:txBody>
          <a:bodyPr wrap="square" rtlCol="0">
            <a:spAutoFit/>
          </a:bodyPr>
          <a:lstStyle/>
          <a:p>
            <a:r>
              <a:rPr lang="en-US" sz="1400" i="1" dirty="0">
                <a:solidFill>
                  <a:schemeClr val="bg1"/>
                </a:solidFill>
              </a:rPr>
              <a:t>In what fundamental ways do lentigines differ from ephelides?</a:t>
            </a:r>
          </a:p>
          <a:p>
            <a:r>
              <a:rPr lang="en-US" sz="1400" dirty="0">
                <a:solidFill>
                  <a:schemeClr val="bg1"/>
                </a:solidFill>
              </a:rPr>
              <a:t>--Lentigines are a little  larger</a:t>
            </a:r>
          </a:p>
          <a:p>
            <a:r>
              <a:rPr lang="en-US" sz="1400" dirty="0">
                <a:solidFill>
                  <a:schemeClr val="bg1"/>
                </a:solidFill>
              </a:rPr>
              <a:t>--Unlike the normal number in ephelides, the number of melanocytes in lentigines is  increased</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Rectangle 25">
            <a:extLst>
              <a:ext uri="{FF2B5EF4-FFF2-40B4-BE49-F238E27FC236}">
                <a16:creationId xmlns:a16="http://schemas.microsoft.com/office/drawing/2014/main" id="{F1D6ABCE-026C-4F2B-9266-4E24E1184EAF}"/>
              </a:ext>
            </a:extLst>
          </p:cNvPr>
          <p:cNvSpPr/>
          <p:nvPr/>
        </p:nvSpPr>
        <p:spPr>
          <a:xfrm>
            <a:off x="4778738" y="2343500"/>
            <a:ext cx="860061" cy="30494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increased </a:t>
            </a:r>
            <a:r>
              <a:rPr lang="en-US" sz="800" i="1" dirty="0">
                <a:solidFill>
                  <a:schemeClr val="tx1"/>
                </a:solidFill>
              </a:rPr>
              <a:t>vs</a:t>
            </a:r>
            <a:r>
              <a:rPr lang="en-US" sz="800" dirty="0">
                <a:solidFill>
                  <a:schemeClr val="tx1"/>
                </a:solidFill>
              </a:rPr>
              <a:t> decreased</a:t>
            </a:r>
          </a:p>
        </p:txBody>
      </p:sp>
    </p:spTree>
    <p:extLst>
      <p:ext uri="{BB962C8B-B14F-4D97-AF65-F5344CB8AC3E}">
        <p14:creationId xmlns:p14="http://schemas.microsoft.com/office/powerpoint/2010/main" val="3194072817"/>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114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rgbClr val="949432"/>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1795633" y="1668934"/>
            <a:ext cx="1673487" cy="61275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3505200" y="1627582"/>
            <a:ext cx="5629239" cy="954107"/>
          </a:xfrm>
          <a:prstGeom prst="rect">
            <a:avLst/>
          </a:prstGeom>
          <a:solidFill>
            <a:schemeClr val="tx1"/>
          </a:solidFill>
        </p:spPr>
        <p:txBody>
          <a:bodyPr wrap="square" rtlCol="0">
            <a:spAutoFit/>
          </a:bodyPr>
          <a:lstStyle/>
          <a:p>
            <a:r>
              <a:rPr lang="en-US" sz="1400" i="1" dirty="0">
                <a:solidFill>
                  <a:schemeClr val="bg1"/>
                </a:solidFill>
              </a:rPr>
              <a:t>In what fundamental ways do lentigines differ from ephelides?</a:t>
            </a:r>
          </a:p>
          <a:p>
            <a:r>
              <a:rPr lang="en-US" sz="1400" dirty="0">
                <a:solidFill>
                  <a:schemeClr val="bg1"/>
                </a:solidFill>
              </a:rPr>
              <a:t>--Lentigines are a little  larger</a:t>
            </a:r>
          </a:p>
          <a:p>
            <a:r>
              <a:rPr lang="en-US" sz="1400" dirty="0">
                <a:solidFill>
                  <a:schemeClr val="bg1"/>
                </a:solidFill>
              </a:rPr>
              <a:t>--Unlike the normal number in ephelides, the number of melanocytes in lentigines is  increased</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Tree>
    <p:extLst>
      <p:ext uri="{BB962C8B-B14F-4D97-AF65-F5344CB8AC3E}">
        <p14:creationId xmlns:p14="http://schemas.microsoft.com/office/powerpoint/2010/main" val="56223317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115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rgbClr val="949432"/>
                </a:solidFill>
              </a:rPr>
              <a:t>There are two basic types of lentigines—what are they?</a:t>
            </a:r>
          </a:p>
          <a:p>
            <a:r>
              <a:rPr lang="en-US" sz="1400" dirty="0">
                <a:solidFill>
                  <a:srgbClr val="C0D7D6"/>
                </a:solidFill>
              </a:rPr>
              <a:t>Simple lentigo and solar lentigo</a:t>
            </a: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Tree>
    <p:extLst>
      <p:ext uri="{BB962C8B-B14F-4D97-AF65-F5344CB8AC3E}">
        <p14:creationId xmlns:p14="http://schemas.microsoft.com/office/powerpoint/2010/main" val="223520236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116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rgbClr val="949432"/>
                </a:solidFill>
              </a:rPr>
              <a:t>There are two basic types of lentigines—what are they?</a:t>
            </a:r>
          </a:p>
          <a:p>
            <a:r>
              <a:rPr lang="en-US" sz="1400" dirty="0">
                <a:solidFill>
                  <a:srgbClr val="949432"/>
                </a:solidFill>
              </a:rPr>
              <a:t>Simple lentigo and solar lentigo</a:t>
            </a:r>
            <a:endParaRPr lang="en-US" sz="1400"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Tree>
    <p:extLst>
      <p:ext uri="{BB962C8B-B14F-4D97-AF65-F5344CB8AC3E}">
        <p14:creationId xmlns:p14="http://schemas.microsoft.com/office/powerpoint/2010/main" val="242267317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117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rgbClr val="949432"/>
                </a:solidFill>
              </a:rPr>
              <a:t>and </a:t>
            </a:r>
            <a:r>
              <a:rPr lang="en-US" sz="1400" b="1" dirty="0">
                <a:solidFill>
                  <a:srgbClr val="949432"/>
                </a:solidFill>
              </a:rPr>
              <a:t>solar lentigo</a:t>
            </a:r>
            <a:endParaRPr lang="en-US" sz="1400" b="1"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TextBox 25">
            <a:extLst>
              <a:ext uri="{FF2B5EF4-FFF2-40B4-BE49-F238E27FC236}">
                <a16:creationId xmlns:a16="http://schemas.microsoft.com/office/drawing/2014/main" id="{AFAC82AD-A2B2-4E8B-AD2A-1C11AD8CBCDA}"/>
              </a:ext>
            </a:extLst>
          </p:cNvPr>
          <p:cNvSpPr txBox="1"/>
          <p:nvPr/>
        </p:nvSpPr>
        <p:spPr>
          <a:xfrm>
            <a:off x="820301" y="2932863"/>
            <a:ext cx="3911986" cy="1600438"/>
          </a:xfrm>
          <a:prstGeom prst="rect">
            <a:avLst/>
          </a:prstGeom>
          <a:solidFill>
            <a:schemeClr val="accent5">
              <a:lumMod val="75000"/>
            </a:schemeClr>
          </a:solidFill>
        </p:spPr>
        <p:txBody>
          <a:bodyPr wrap="square" rtlCol="0">
            <a:spAutoFit/>
          </a:bodyPr>
          <a:lstStyle/>
          <a:p>
            <a:r>
              <a:rPr lang="en-US" sz="1400" i="1" dirty="0"/>
              <a:t>By what variants of the terms </a:t>
            </a:r>
            <a:r>
              <a:rPr lang="en-US" sz="1400" dirty="0"/>
              <a:t>simple lentigo </a:t>
            </a:r>
            <a:r>
              <a:rPr lang="en-US" sz="1400" i="1" dirty="0"/>
              <a:t>and </a:t>
            </a:r>
            <a:r>
              <a:rPr lang="en-US" sz="1400" dirty="0"/>
              <a:t>solar lentigo</a:t>
            </a:r>
            <a:r>
              <a:rPr lang="en-US" sz="1400" i="1" dirty="0"/>
              <a:t> are these also known?</a:t>
            </a:r>
            <a:endParaRPr lang="en-US" sz="1400" i="1" dirty="0">
              <a:solidFill>
                <a:schemeClr val="accent5">
                  <a:lumMod val="75000"/>
                </a:schemeClr>
              </a:solidFill>
            </a:endParaRPr>
          </a:p>
          <a:p>
            <a:r>
              <a:rPr lang="en-US" sz="1400" dirty="0">
                <a:solidFill>
                  <a:schemeClr val="accent5">
                    <a:lumMod val="75000"/>
                  </a:schemeClr>
                </a:solidFill>
              </a:rPr>
              <a:t>‘Lentigo simplex’ and ‘solar lentigo’</a:t>
            </a:r>
          </a:p>
          <a:p>
            <a:endParaRPr lang="en-US" sz="1400" dirty="0">
              <a:solidFill>
                <a:schemeClr val="accent5">
                  <a:lumMod val="75000"/>
                </a:schemeClr>
              </a:solidFill>
            </a:endParaRPr>
          </a:p>
          <a:p>
            <a:r>
              <a:rPr lang="en-US" sz="1400" i="1" dirty="0">
                <a:solidFill>
                  <a:schemeClr val="accent5">
                    <a:lumMod val="75000"/>
                  </a:schemeClr>
                </a:solidFill>
              </a:rPr>
              <a:t>Does lentigo simplex and/or solar lentigo have malignant potential?</a:t>
            </a:r>
          </a:p>
          <a:p>
            <a:r>
              <a:rPr lang="en-US" sz="1400" dirty="0">
                <a:solidFill>
                  <a:schemeClr val="accent5">
                    <a:lumMod val="75000"/>
                  </a:schemeClr>
                </a:solidFill>
              </a:rPr>
              <a:t>No</a:t>
            </a:r>
          </a:p>
        </p:txBody>
      </p:sp>
    </p:spTree>
    <p:extLst>
      <p:ext uri="{BB962C8B-B14F-4D97-AF65-F5344CB8AC3E}">
        <p14:creationId xmlns:p14="http://schemas.microsoft.com/office/powerpoint/2010/main" val="127855144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118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rgbClr val="949432"/>
                </a:solidFill>
              </a:rPr>
              <a:t>and </a:t>
            </a:r>
            <a:r>
              <a:rPr lang="en-US" sz="1400" b="1" dirty="0">
                <a:solidFill>
                  <a:srgbClr val="949432"/>
                </a:solidFill>
              </a:rPr>
              <a:t>solar lentigo</a:t>
            </a:r>
            <a:endParaRPr lang="en-US" sz="1400" b="1"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TextBox 25">
            <a:extLst>
              <a:ext uri="{FF2B5EF4-FFF2-40B4-BE49-F238E27FC236}">
                <a16:creationId xmlns:a16="http://schemas.microsoft.com/office/drawing/2014/main" id="{AFAC82AD-A2B2-4E8B-AD2A-1C11AD8CBCDA}"/>
              </a:ext>
            </a:extLst>
          </p:cNvPr>
          <p:cNvSpPr txBox="1"/>
          <p:nvPr/>
        </p:nvSpPr>
        <p:spPr>
          <a:xfrm>
            <a:off x="820301" y="2932863"/>
            <a:ext cx="3911986" cy="1600438"/>
          </a:xfrm>
          <a:prstGeom prst="rect">
            <a:avLst/>
          </a:prstGeom>
          <a:solidFill>
            <a:schemeClr val="accent5">
              <a:lumMod val="75000"/>
            </a:schemeClr>
          </a:solidFill>
        </p:spPr>
        <p:txBody>
          <a:bodyPr wrap="square" rtlCol="0">
            <a:spAutoFit/>
          </a:bodyPr>
          <a:lstStyle/>
          <a:p>
            <a:r>
              <a:rPr lang="en-US" sz="1400" i="1" dirty="0"/>
              <a:t>By what variants of the terms </a:t>
            </a:r>
            <a:r>
              <a:rPr lang="en-US" sz="1400" dirty="0"/>
              <a:t>simple lentigo </a:t>
            </a:r>
            <a:r>
              <a:rPr lang="en-US" sz="1400" i="1" dirty="0"/>
              <a:t>and </a:t>
            </a:r>
            <a:r>
              <a:rPr lang="en-US" sz="1400" dirty="0"/>
              <a:t>solar lentigo</a:t>
            </a:r>
            <a:r>
              <a:rPr lang="en-US" sz="1400" i="1" dirty="0"/>
              <a:t> are these also known?</a:t>
            </a:r>
          </a:p>
          <a:p>
            <a:r>
              <a:rPr lang="en-US" sz="1400" dirty="0"/>
              <a:t>‘Lentigo simplex’ and ‘senile lentigo’</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Does lentigo simplex and/or solar lentigo have malignant potential?</a:t>
            </a:r>
          </a:p>
          <a:p>
            <a:r>
              <a:rPr lang="en-US" sz="1400" dirty="0">
                <a:solidFill>
                  <a:schemeClr val="accent5">
                    <a:lumMod val="75000"/>
                  </a:schemeClr>
                </a:solidFill>
              </a:rPr>
              <a:t>No</a:t>
            </a:r>
          </a:p>
        </p:txBody>
      </p:sp>
    </p:spTree>
    <p:extLst>
      <p:ext uri="{BB962C8B-B14F-4D97-AF65-F5344CB8AC3E}">
        <p14:creationId xmlns:p14="http://schemas.microsoft.com/office/powerpoint/2010/main" val="11642775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119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rgbClr val="949432"/>
                </a:solidFill>
              </a:rPr>
              <a:t>and </a:t>
            </a:r>
            <a:r>
              <a:rPr lang="en-US" sz="1400" b="1" dirty="0">
                <a:solidFill>
                  <a:srgbClr val="949432"/>
                </a:solidFill>
              </a:rPr>
              <a:t>solar lentigo</a:t>
            </a:r>
            <a:endParaRPr lang="en-US" sz="1400" b="1"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TextBox 25">
            <a:extLst>
              <a:ext uri="{FF2B5EF4-FFF2-40B4-BE49-F238E27FC236}">
                <a16:creationId xmlns:a16="http://schemas.microsoft.com/office/drawing/2014/main" id="{AFAC82AD-A2B2-4E8B-AD2A-1C11AD8CBCDA}"/>
              </a:ext>
            </a:extLst>
          </p:cNvPr>
          <p:cNvSpPr txBox="1"/>
          <p:nvPr/>
        </p:nvSpPr>
        <p:spPr>
          <a:xfrm>
            <a:off x="820301" y="2932863"/>
            <a:ext cx="3911986"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By what variants of the terms </a:t>
            </a:r>
            <a:r>
              <a:rPr lang="en-US" sz="1400" dirty="0">
                <a:solidFill>
                  <a:schemeClr val="bg1">
                    <a:lumMod val="50000"/>
                  </a:schemeClr>
                </a:solidFill>
              </a:rPr>
              <a:t>simple lentigo </a:t>
            </a:r>
            <a:r>
              <a:rPr lang="en-US" sz="1400" i="1" dirty="0">
                <a:solidFill>
                  <a:schemeClr val="bg1">
                    <a:lumMod val="50000"/>
                  </a:schemeClr>
                </a:solidFill>
              </a:rPr>
              <a:t>and </a:t>
            </a:r>
            <a:r>
              <a:rPr lang="en-US" sz="1400" dirty="0">
                <a:solidFill>
                  <a:schemeClr val="bg1">
                    <a:lumMod val="50000"/>
                  </a:schemeClr>
                </a:solidFill>
              </a:rPr>
              <a:t>solar lentigo</a:t>
            </a:r>
            <a:r>
              <a:rPr lang="en-US" sz="1400" i="1" dirty="0">
                <a:solidFill>
                  <a:schemeClr val="bg1">
                    <a:lumMod val="50000"/>
                  </a:schemeClr>
                </a:solidFill>
              </a:rPr>
              <a:t> are these also known?</a:t>
            </a:r>
          </a:p>
          <a:p>
            <a:r>
              <a:rPr lang="en-US" sz="1400" dirty="0">
                <a:solidFill>
                  <a:schemeClr val="bg1">
                    <a:lumMod val="50000"/>
                  </a:schemeClr>
                </a:solidFill>
              </a:rPr>
              <a:t>‘Lentigo simplex’ and </a:t>
            </a:r>
            <a:r>
              <a:rPr lang="en-US" sz="1400" dirty="0"/>
              <a:t>‘</a:t>
            </a:r>
            <a:r>
              <a:rPr lang="en-US" sz="1400" b="1" dirty="0"/>
              <a:t>senile lentigo</a:t>
            </a:r>
            <a:r>
              <a:rPr lang="en-US" sz="1400" dirty="0"/>
              <a:t>’</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Does lentigo simplex and/or solar lentigo have malignant potential?</a:t>
            </a:r>
          </a:p>
          <a:p>
            <a:r>
              <a:rPr lang="en-US" sz="1400" dirty="0">
                <a:solidFill>
                  <a:schemeClr val="accent5">
                    <a:lumMod val="75000"/>
                  </a:schemeClr>
                </a:solidFill>
              </a:rPr>
              <a:t>No</a:t>
            </a:r>
          </a:p>
        </p:txBody>
      </p:sp>
      <p:sp>
        <p:nvSpPr>
          <p:cNvPr id="27" name="Oval 26">
            <a:extLst>
              <a:ext uri="{FF2B5EF4-FFF2-40B4-BE49-F238E27FC236}">
                <a16:creationId xmlns:a16="http://schemas.microsoft.com/office/drawing/2014/main" id="{273D9AC8-2B45-4C20-A8F6-3E52BF480A2E}"/>
              </a:ext>
            </a:extLst>
          </p:cNvPr>
          <p:cNvSpPr/>
          <p:nvPr/>
        </p:nvSpPr>
        <p:spPr>
          <a:xfrm>
            <a:off x="2432087" y="3273430"/>
            <a:ext cx="1584825" cy="4737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A3DF4EEE-8A51-4FD2-B564-86939D651BD1}"/>
              </a:ext>
            </a:extLst>
          </p:cNvPr>
          <p:cNvSpPr txBox="1"/>
          <p:nvPr/>
        </p:nvSpPr>
        <p:spPr>
          <a:xfrm>
            <a:off x="1897609" y="3844267"/>
            <a:ext cx="3507692" cy="523220"/>
          </a:xfrm>
          <a:prstGeom prst="rect">
            <a:avLst/>
          </a:prstGeom>
          <a:solidFill>
            <a:schemeClr val="accent1">
              <a:lumMod val="40000"/>
              <a:lumOff val="60000"/>
            </a:schemeClr>
          </a:solidFill>
        </p:spPr>
        <p:txBody>
          <a:bodyPr wrap="none" rtlCol="0">
            <a:spAutoFit/>
          </a:bodyPr>
          <a:lstStyle/>
          <a:p>
            <a:r>
              <a:rPr lang="en-US" sz="1400" i="1" dirty="0">
                <a:solidFill>
                  <a:srgbClr val="0000FF"/>
                </a:solidFill>
              </a:rPr>
              <a:t>Why is it called </a:t>
            </a:r>
            <a:r>
              <a:rPr lang="en-US" sz="1400" b="1" dirty="0">
                <a:solidFill>
                  <a:srgbClr val="0000FF"/>
                </a:solidFill>
              </a:rPr>
              <a:t>senile</a:t>
            </a:r>
            <a:r>
              <a:rPr lang="en-US" sz="1400" i="1" dirty="0">
                <a:solidFill>
                  <a:srgbClr val="0000FF"/>
                </a:solidFill>
              </a:rPr>
              <a:t> lentigo?</a:t>
            </a:r>
            <a:endParaRPr lang="en-US" sz="1400" i="1" dirty="0">
              <a:solidFill>
                <a:schemeClr val="accent1">
                  <a:lumMod val="40000"/>
                  <a:lumOff val="60000"/>
                </a:schemeClr>
              </a:solidFill>
            </a:endParaRPr>
          </a:p>
          <a:p>
            <a:r>
              <a:rPr lang="en-US" sz="1400" dirty="0">
                <a:solidFill>
                  <a:schemeClr val="accent1">
                    <a:lumMod val="40000"/>
                    <a:lumOff val="60000"/>
                  </a:schemeClr>
                </a:solidFill>
              </a:rPr>
              <a:t>Because it is more common in the elderly</a:t>
            </a:r>
          </a:p>
        </p:txBody>
      </p:sp>
    </p:spTree>
    <p:extLst>
      <p:ext uri="{BB962C8B-B14F-4D97-AF65-F5344CB8AC3E}">
        <p14:creationId xmlns:p14="http://schemas.microsoft.com/office/powerpoint/2010/main" val="306573455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12</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t>Let’s consider the embryology of melanocytes. From which primordial cell do they derive?</a:t>
            </a:r>
          </a:p>
          <a:p>
            <a:r>
              <a:rPr lang="en-US" sz="1600" dirty="0"/>
              <a:t>Neural crest cells (NCCs)</a:t>
            </a:r>
            <a:endParaRPr lang="en-US" sz="1600" dirty="0">
              <a:solidFill>
                <a:schemeClr val="accent6">
                  <a:lumMod val="20000"/>
                  <a:lumOff val="80000"/>
                </a:schemeClr>
              </a:solidFill>
            </a:endParaRPr>
          </a:p>
          <a:p>
            <a:endParaRPr lang="en-US" sz="1600" dirty="0">
              <a:solidFill>
                <a:schemeClr val="accent6">
                  <a:lumMod val="20000"/>
                  <a:lumOff val="80000"/>
                </a:schemeClr>
              </a:solidFill>
            </a:endParaRPr>
          </a:p>
          <a:p>
            <a:r>
              <a:rPr lang="en-US" sz="1600" i="1" dirty="0">
                <a:solidFill>
                  <a:schemeClr val="accent6">
                    <a:lumMod val="20000"/>
                    <a:lumOff val="80000"/>
                  </a:schemeClr>
                </a:solidFill>
              </a:rPr>
              <a:t>Briefly, what’s the backstory on neural crest cells?</a:t>
            </a:r>
          </a:p>
          <a:p>
            <a:r>
              <a:rPr lang="en-US" sz="1600" dirty="0">
                <a:solidFill>
                  <a:schemeClr val="accent6">
                    <a:lumMod val="20000"/>
                    <a:lumOff val="80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
        <p:nvSpPr>
          <p:cNvPr id="7" name="TextBox 6">
            <a:extLst>
              <a:ext uri="{FF2B5EF4-FFF2-40B4-BE49-F238E27FC236}">
                <a16:creationId xmlns:a16="http://schemas.microsoft.com/office/drawing/2014/main" id="{4F73F115-666D-4C09-80BB-06D0F53395B1}"/>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36538965"/>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120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rgbClr val="949432"/>
                </a:solidFill>
              </a:rPr>
              <a:t>and </a:t>
            </a:r>
            <a:r>
              <a:rPr lang="en-US" sz="1400" b="1" dirty="0">
                <a:solidFill>
                  <a:srgbClr val="949432"/>
                </a:solidFill>
              </a:rPr>
              <a:t>solar lentigo</a:t>
            </a:r>
            <a:endParaRPr lang="en-US" sz="1400" b="1"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TextBox 25">
            <a:extLst>
              <a:ext uri="{FF2B5EF4-FFF2-40B4-BE49-F238E27FC236}">
                <a16:creationId xmlns:a16="http://schemas.microsoft.com/office/drawing/2014/main" id="{AFAC82AD-A2B2-4E8B-AD2A-1C11AD8CBCDA}"/>
              </a:ext>
            </a:extLst>
          </p:cNvPr>
          <p:cNvSpPr txBox="1"/>
          <p:nvPr/>
        </p:nvSpPr>
        <p:spPr>
          <a:xfrm>
            <a:off x="820301" y="2932863"/>
            <a:ext cx="3911986"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By what variants of the terms </a:t>
            </a:r>
            <a:r>
              <a:rPr lang="en-US" sz="1400" dirty="0">
                <a:solidFill>
                  <a:schemeClr val="bg1">
                    <a:lumMod val="50000"/>
                  </a:schemeClr>
                </a:solidFill>
              </a:rPr>
              <a:t>simple lentigo </a:t>
            </a:r>
            <a:r>
              <a:rPr lang="en-US" sz="1400" i="1" dirty="0">
                <a:solidFill>
                  <a:schemeClr val="bg1">
                    <a:lumMod val="50000"/>
                  </a:schemeClr>
                </a:solidFill>
              </a:rPr>
              <a:t>and </a:t>
            </a:r>
            <a:r>
              <a:rPr lang="en-US" sz="1400" dirty="0">
                <a:solidFill>
                  <a:schemeClr val="bg1">
                    <a:lumMod val="50000"/>
                  </a:schemeClr>
                </a:solidFill>
              </a:rPr>
              <a:t>solar lentigo</a:t>
            </a:r>
            <a:r>
              <a:rPr lang="en-US" sz="1400" i="1" dirty="0">
                <a:solidFill>
                  <a:schemeClr val="bg1">
                    <a:lumMod val="50000"/>
                  </a:schemeClr>
                </a:solidFill>
              </a:rPr>
              <a:t> are these also known?</a:t>
            </a:r>
          </a:p>
          <a:p>
            <a:r>
              <a:rPr lang="en-US" sz="1400" dirty="0">
                <a:solidFill>
                  <a:schemeClr val="bg1">
                    <a:lumMod val="50000"/>
                  </a:schemeClr>
                </a:solidFill>
              </a:rPr>
              <a:t>‘Lentigo simplex’ and </a:t>
            </a:r>
            <a:r>
              <a:rPr lang="en-US" sz="1400" dirty="0"/>
              <a:t>‘</a:t>
            </a:r>
            <a:r>
              <a:rPr lang="en-US" sz="1400" b="1" dirty="0"/>
              <a:t>senile lentigo</a:t>
            </a:r>
            <a:r>
              <a:rPr lang="en-US" sz="1400" dirty="0"/>
              <a:t>’</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Does lentigo simplex and/or solar lentigo have malignant potential?</a:t>
            </a:r>
          </a:p>
          <a:p>
            <a:r>
              <a:rPr lang="en-US" sz="1400" dirty="0">
                <a:solidFill>
                  <a:schemeClr val="accent5">
                    <a:lumMod val="75000"/>
                  </a:schemeClr>
                </a:solidFill>
              </a:rPr>
              <a:t>No</a:t>
            </a:r>
          </a:p>
        </p:txBody>
      </p:sp>
      <p:sp>
        <p:nvSpPr>
          <p:cNvPr id="27" name="Oval 26">
            <a:extLst>
              <a:ext uri="{FF2B5EF4-FFF2-40B4-BE49-F238E27FC236}">
                <a16:creationId xmlns:a16="http://schemas.microsoft.com/office/drawing/2014/main" id="{273D9AC8-2B45-4C20-A8F6-3E52BF480A2E}"/>
              </a:ext>
            </a:extLst>
          </p:cNvPr>
          <p:cNvSpPr/>
          <p:nvPr/>
        </p:nvSpPr>
        <p:spPr>
          <a:xfrm>
            <a:off x="2432087" y="3273430"/>
            <a:ext cx="1584825" cy="4737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A3DF4EEE-8A51-4FD2-B564-86939D651BD1}"/>
              </a:ext>
            </a:extLst>
          </p:cNvPr>
          <p:cNvSpPr txBox="1"/>
          <p:nvPr/>
        </p:nvSpPr>
        <p:spPr>
          <a:xfrm>
            <a:off x="1897609" y="3844267"/>
            <a:ext cx="3507692" cy="523220"/>
          </a:xfrm>
          <a:prstGeom prst="rect">
            <a:avLst/>
          </a:prstGeom>
          <a:solidFill>
            <a:schemeClr val="accent1">
              <a:lumMod val="40000"/>
              <a:lumOff val="60000"/>
            </a:schemeClr>
          </a:solidFill>
        </p:spPr>
        <p:txBody>
          <a:bodyPr wrap="none" rtlCol="0">
            <a:spAutoFit/>
          </a:bodyPr>
          <a:lstStyle/>
          <a:p>
            <a:r>
              <a:rPr lang="en-US" sz="1400" i="1" dirty="0">
                <a:solidFill>
                  <a:srgbClr val="0000FF"/>
                </a:solidFill>
              </a:rPr>
              <a:t>Why is it called </a:t>
            </a:r>
            <a:r>
              <a:rPr lang="en-US" sz="1400" b="1" dirty="0">
                <a:solidFill>
                  <a:srgbClr val="0000FF"/>
                </a:solidFill>
              </a:rPr>
              <a:t>senile</a:t>
            </a:r>
            <a:r>
              <a:rPr lang="en-US" sz="1400" i="1" dirty="0">
                <a:solidFill>
                  <a:srgbClr val="0000FF"/>
                </a:solidFill>
              </a:rPr>
              <a:t> lentigo?</a:t>
            </a:r>
          </a:p>
          <a:p>
            <a:r>
              <a:rPr lang="en-US" sz="1400" dirty="0">
                <a:solidFill>
                  <a:srgbClr val="0000FF"/>
                </a:solidFill>
              </a:rPr>
              <a:t>Because it is more common in the elderly</a:t>
            </a:r>
          </a:p>
        </p:txBody>
      </p:sp>
    </p:spTree>
    <p:extLst>
      <p:ext uri="{BB962C8B-B14F-4D97-AF65-F5344CB8AC3E}">
        <p14:creationId xmlns:p14="http://schemas.microsoft.com/office/powerpoint/2010/main" val="54697215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121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rgbClr val="949432"/>
                </a:solidFill>
              </a:rPr>
              <a:t>and </a:t>
            </a:r>
            <a:r>
              <a:rPr lang="en-US" sz="1400" b="1" dirty="0">
                <a:solidFill>
                  <a:srgbClr val="949432"/>
                </a:solidFill>
              </a:rPr>
              <a:t>solar lentigo</a:t>
            </a:r>
            <a:endParaRPr lang="en-US" sz="1400" b="1"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TextBox 25">
            <a:extLst>
              <a:ext uri="{FF2B5EF4-FFF2-40B4-BE49-F238E27FC236}">
                <a16:creationId xmlns:a16="http://schemas.microsoft.com/office/drawing/2014/main" id="{AFAC82AD-A2B2-4E8B-AD2A-1C11AD8CBCDA}"/>
              </a:ext>
            </a:extLst>
          </p:cNvPr>
          <p:cNvSpPr txBox="1"/>
          <p:nvPr/>
        </p:nvSpPr>
        <p:spPr>
          <a:xfrm>
            <a:off x="820301" y="2932863"/>
            <a:ext cx="3911986"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By what variants of the terms </a:t>
            </a:r>
            <a:r>
              <a:rPr lang="en-US" sz="1400" dirty="0">
                <a:solidFill>
                  <a:schemeClr val="bg1">
                    <a:lumMod val="50000"/>
                  </a:schemeClr>
                </a:solidFill>
              </a:rPr>
              <a:t>simple lentigo </a:t>
            </a:r>
            <a:r>
              <a:rPr lang="en-US" sz="1400" i="1" dirty="0">
                <a:solidFill>
                  <a:schemeClr val="bg1">
                    <a:lumMod val="50000"/>
                  </a:schemeClr>
                </a:solidFill>
              </a:rPr>
              <a:t>and </a:t>
            </a:r>
            <a:r>
              <a:rPr lang="en-US" sz="1400" dirty="0">
                <a:solidFill>
                  <a:schemeClr val="bg1">
                    <a:lumMod val="50000"/>
                  </a:schemeClr>
                </a:solidFill>
              </a:rPr>
              <a:t>solar lentigo</a:t>
            </a:r>
            <a:r>
              <a:rPr lang="en-US" sz="1400" i="1" dirty="0">
                <a:solidFill>
                  <a:schemeClr val="bg1">
                    <a:lumMod val="50000"/>
                  </a:schemeClr>
                </a:solidFill>
              </a:rPr>
              <a:t> are these also known?</a:t>
            </a:r>
          </a:p>
          <a:p>
            <a:r>
              <a:rPr lang="en-US" sz="1400" dirty="0">
                <a:solidFill>
                  <a:schemeClr val="bg1">
                    <a:lumMod val="50000"/>
                  </a:schemeClr>
                </a:solidFill>
              </a:rPr>
              <a:t>‘Lentigo simplex’ and </a:t>
            </a:r>
            <a:r>
              <a:rPr lang="en-US" sz="1400" dirty="0"/>
              <a:t>‘</a:t>
            </a:r>
            <a:r>
              <a:rPr lang="en-US" sz="1400" b="1" dirty="0"/>
              <a:t>senile lentigo</a:t>
            </a:r>
            <a:r>
              <a:rPr lang="en-US" sz="1400" dirty="0"/>
              <a:t>’</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Does lentigo simplex and/or solar lentigo have malignant potential?</a:t>
            </a:r>
          </a:p>
          <a:p>
            <a:r>
              <a:rPr lang="en-US" sz="1400" dirty="0">
                <a:solidFill>
                  <a:schemeClr val="accent5">
                    <a:lumMod val="75000"/>
                  </a:schemeClr>
                </a:solidFill>
              </a:rPr>
              <a:t>No</a:t>
            </a:r>
          </a:p>
        </p:txBody>
      </p:sp>
      <p:sp>
        <p:nvSpPr>
          <p:cNvPr id="27" name="Oval 26">
            <a:extLst>
              <a:ext uri="{FF2B5EF4-FFF2-40B4-BE49-F238E27FC236}">
                <a16:creationId xmlns:a16="http://schemas.microsoft.com/office/drawing/2014/main" id="{273D9AC8-2B45-4C20-A8F6-3E52BF480A2E}"/>
              </a:ext>
            </a:extLst>
          </p:cNvPr>
          <p:cNvSpPr/>
          <p:nvPr/>
        </p:nvSpPr>
        <p:spPr>
          <a:xfrm>
            <a:off x="2432087" y="3273430"/>
            <a:ext cx="1584825" cy="4737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A3DF4EEE-8A51-4FD2-B564-86939D651BD1}"/>
              </a:ext>
            </a:extLst>
          </p:cNvPr>
          <p:cNvSpPr txBox="1"/>
          <p:nvPr/>
        </p:nvSpPr>
        <p:spPr>
          <a:xfrm>
            <a:off x="1897609" y="3844267"/>
            <a:ext cx="3507692" cy="523220"/>
          </a:xfrm>
          <a:prstGeom prst="rect">
            <a:avLst/>
          </a:prstGeom>
          <a:solidFill>
            <a:schemeClr val="accent1">
              <a:lumMod val="40000"/>
              <a:lumOff val="60000"/>
            </a:schemeClr>
          </a:solidFill>
        </p:spPr>
        <p:txBody>
          <a:bodyPr wrap="none" rtlCol="0">
            <a:spAutoFit/>
          </a:bodyPr>
          <a:lstStyle/>
          <a:p>
            <a:r>
              <a:rPr lang="en-US" sz="1400" i="1" dirty="0">
                <a:solidFill>
                  <a:schemeClr val="bg1">
                    <a:lumMod val="75000"/>
                  </a:schemeClr>
                </a:solidFill>
              </a:rPr>
              <a:t>Why is it called </a:t>
            </a:r>
            <a:r>
              <a:rPr lang="en-US" sz="1400" b="1" dirty="0">
                <a:solidFill>
                  <a:schemeClr val="bg1">
                    <a:lumMod val="75000"/>
                  </a:schemeClr>
                </a:solidFill>
              </a:rPr>
              <a:t>senile</a:t>
            </a:r>
            <a:r>
              <a:rPr lang="en-US" sz="1400" i="1" dirty="0">
                <a:solidFill>
                  <a:schemeClr val="bg1">
                    <a:lumMod val="75000"/>
                  </a:schemeClr>
                </a:solidFill>
              </a:rPr>
              <a:t> lentigo?</a:t>
            </a:r>
          </a:p>
          <a:p>
            <a:r>
              <a:rPr lang="en-US" sz="1400" dirty="0">
                <a:solidFill>
                  <a:schemeClr val="bg1">
                    <a:lumMod val="75000"/>
                  </a:schemeClr>
                </a:solidFill>
              </a:rPr>
              <a:t>Because it is more common in </a:t>
            </a:r>
            <a:r>
              <a:rPr lang="en-US" sz="1400" b="1" dirty="0">
                <a:solidFill>
                  <a:srgbClr val="0000FF"/>
                </a:solidFill>
              </a:rPr>
              <a:t>the</a:t>
            </a:r>
            <a:r>
              <a:rPr lang="en-US" sz="1400" dirty="0">
                <a:solidFill>
                  <a:schemeClr val="bg1">
                    <a:lumMod val="75000"/>
                  </a:schemeClr>
                </a:solidFill>
              </a:rPr>
              <a:t> </a:t>
            </a:r>
            <a:r>
              <a:rPr lang="en-US" sz="1400" b="1" dirty="0">
                <a:solidFill>
                  <a:srgbClr val="0000FF"/>
                </a:solidFill>
              </a:rPr>
              <a:t>elderly</a:t>
            </a:r>
          </a:p>
        </p:txBody>
      </p:sp>
      <p:sp>
        <p:nvSpPr>
          <p:cNvPr id="28" name="Oval 27">
            <a:extLst>
              <a:ext uri="{FF2B5EF4-FFF2-40B4-BE49-F238E27FC236}">
                <a16:creationId xmlns:a16="http://schemas.microsoft.com/office/drawing/2014/main" id="{45C501E3-FE31-49EC-96AD-47E9570E9A00}"/>
              </a:ext>
            </a:extLst>
          </p:cNvPr>
          <p:cNvSpPr/>
          <p:nvPr/>
        </p:nvSpPr>
        <p:spPr>
          <a:xfrm>
            <a:off x="4267200" y="4005183"/>
            <a:ext cx="1176209" cy="4737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66D167B2-1E7B-46F7-AA6C-3B13EA9BA860}"/>
              </a:ext>
            </a:extLst>
          </p:cNvPr>
          <p:cNvSpPr txBox="1"/>
          <p:nvPr/>
        </p:nvSpPr>
        <p:spPr>
          <a:xfrm>
            <a:off x="4038600" y="4600059"/>
            <a:ext cx="3140183" cy="738664"/>
          </a:xfrm>
          <a:prstGeom prst="rect">
            <a:avLst/>
          </a:prstGeom>
          <a:solidFill>
            <a:schemeClr val="accent6">
              <a:lumMod val="75000"/>
            </a:schemeClr>
          </a:solidFill>
        </p:spPr>
        <p:txBody>
          <a:bodyPr wrap="square" rtlCol="0">
            <a:spAutoFit/>
          </a:bodyPr>
          <a:lstStyle/>
          <a:p>
            <a:r>
              <a:rPr lang="en-US" sz="1400" i="1" dirty="0">
                <a:solidFill>
                  <a:schemeClr val="bg1"/>
                </a:solidFill>
              </a:rPr>
              <a:t>Speaking of the elderly…What does Grandma call these lesions?</a:t>
            </a:r>
            <a:endParaRPr lang="en-US" sz="1400" i="1" dirty="0">
              <a:solidFill>
                <a:schemeClr val="accent6">
                  <a:lumMod val="75000"/>
                </a:schemeClr>
              </a:solidFill>
            </a:endParaRPr>
          </a:p>
          <a:p>
            <a:r>
              <a:rPr lang="en-US" sz="1400" dirty="0">
                <a:solidFill>
                  <a:schemeClr val="accent6">
                    <a:lumMod val="75000"/>
                  </a:schemeClr>
                </a:solidFill>
              </a:rPr>
              <a:t>‘Liver spots’</a:t>
            </a:r>
          </a:p>
        </p:txBody>
      </p:sp>
    </p:spTree>
    <p:extLst>
      <p:ext uri="{BB962C8B-B14F-4D97-AF65-F5344CB8AC3E}">
        <p14:creationId xmlns:p14="http://schemas.microsoft.com/office/powerpoint/2010/main" val="210234157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122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rgbClr val="949432"/>
                </a:solidFill>
              </a:rPr>
              <a:t>and </a:t>
            </a:r>
            <a:r>
              <a:rPr lang="en-US" sz="1400" b="1" dirty="0">
                <a:solidFill>
                  <a:srgbClr val="949432"/>
                </a:solidFill>
              </a:rPr>
              <a:t>solar lentigo</a:t>
            </a:r>
            <a:endParaRPr lang="en-US" sz="1400" b="1"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TextBox 25">
            <a:extLst>
              <a:ext uri="{FF2B5EF4-FFF2-40B4-BE49-F238E27FC236}">
                <a16:creationId xmlns:a16="http://schemas.microsoft.com/office/drawing/2014/main" id="{AFAC82AD-A2B2-4E8B-AD2A-1C11AD8CBCDA}"/>
              </a:ext>
            </a:extLst>
          </p:cNvPr>
          <p:cNvSpPr txBox="1"/>
          <p:nvPr/>
        </p:nvSpPr>
        <p:spPr>
          <a:xfrm>
            <a:off x="820301" y="2932863"/>
            <a:ext cx="3911986"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By what variants of the terms </a:t>
            </a:r>
            <a:r>
              <a:rPr lang="en-US" sz="1400" dirty="0">
                <a:solidFill>
                  <a:schemeClr val="bg1">
                    <a:lumMod val="50000"/>
                  </a:schemeClr>
                </a:solidFill>
              </a:rPr>
              <a:t>simple lentigo </a:t>
            </a:r>
            <a:r>
              <a:rPr lang="en-US" sz="1400" i="1" dirty="0">
                <a:solidFill>
                  <a:schemeClr val="bg1">
                    <a:lumMod val="50000"/>
                  </a:schemeClr>
                </a:solidFill>
              </a:rPr>
              <a:t>and </a:t>
            </a:r>
            <a:r>
              <a:rPr lang="en-US" sz="1400" dirty="0">
                <a:solidFill>
                  <a:schemeClr val="bg1">
                    <a:lumMod val="50000"/>
                  </a:schemeClr>
                </a:solidFill>
              </a:rPr>
              <a:t>solar lentigo</a:t>
            </a:r>
            <a:r>
              <a:rPr lang="en-US" sz="1400" i="1" dirty="0">
                <a:solidFill>
                  <a:schemeClr val="bg1">
                    <a:lumMod val="50000"/>
                  </a:schemeClr>
                </a:solidFill>
              </a:rPr>
              <a:t> are these also known?</a:t>
            </a:r>
          </a:p>
          <a:p>
            <a:r>
              <a:rPr lang="en-US" sz="1400" dirty="0">
                <a:solidFill>
                  <a:schemeClr val="bg1">
                    <a:lumMod val="50000"/>
                  </a:schemeClr>
                </a:solidFill>
              </a:rPr>
              <a:t>‘Lentigo simplex’ and </a:t>
            </a:r>
            <a:r>
              <a:rPr lang="en-US" sz="1400" dirty="0"/>
              <a:t>‘</a:t>
            </a:r>
            <a:r>
              <a:rPr lang="en-US" sz="1400" b="1" dirty="0"/>
              <a:t>senile lentigo</a:t>
            </a:r>
            <a:r>
              <a:rPr lang="en-US" sz="1400" dirty="0"/>
              <a:t>’</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Does lentigo simplex and/or solar lentigo have malignant potential?</a:t>
            </a:r>
          </a:p>
          <a:p>
            <a:r>
              <a:rPr lang="en-US" sz="1400" dirty="0">
                <a:solidFill>
                  <a:schemeClr val="accent5">
                    <a:lumMod val="75000"/>
                  </a:schemeClr>
                </a:solidFill>
              </a:rPr>
              <a:t>No</a:t>
            </a:r>
          </a:p>
        </p:txBody>
      </p:sp>
      <p:sp>
        <p:nvSpPr>
          <p:cNvPr id="27" name="Oval 26">
            <a:extLst>
              <a:ext uri="{FF2B5EF4-FFF2-40B4-BE49-F238E27FC236}">
                <a16:creationId xmlns:a16="http://schemas.microsoft.com/office/drawing/2014/main" id="{273D9AC8-2B45-4C20-A8F6-3E52BF480A2E}"/>
              </a:ext>
            </a:extLst>
          </p:cNvPr>
          <p:cNvSpPr/>
          <p:nvPr/>
        </p:nvSpPr>
        <p:spPr>
          <a:xfrm>
            <a:off x="2432087" y="3273430"/>
            <a:ext cx="1584825" cy="4737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A3DF4EEE-8A51-4FD2-B564-86939D651BD1}"/>
              </a:ext>
            </a:extLst>
          </p:cNvPr>
          <p:cNvSpPr txBox="1"/>
          <p:nvPr/>
        </p:nvSpPr>
        <p:spPr>
          <a:xfrm>
            <a:off x="1897609" y="3844267"/>
            <a:ext cx="3507692" cy="523220"/>
          </a:xfrm>
          <a:prstGeom prst="rect">
            <a:avLst/>
          </a:prstGeom>
          <a:solidFill>
            <a:schemeClr val="accent1">
              <a:lumMod val="40000"/>
              <a:lumOff val="60000"/>
            </a:schemeClr>
          </a:solidFill>
        </p:spPr>
        <p:txBody>
          <a:bodyPr wrap="none" rtlCol="0">
            <a:spAutoFit/>
          </a:bodyPr>
          <a:lstStyle/>
          <a:p>
            <a:r>
              <a:rPr lang="en-US" sz="1400" i="1" dirty="0">
                <a:solidFill>
                  <a:schemeClr val="bg1">
                    <a:lumMod val="75000"/>
                  </a:schemeClr>
                </a:solidFill>
              </a:rPr>
              <a:t>Why is it called </a:t>
            </a:r>
            <a:r>
              <a:rPr lang="en-US" sz="1400" b="1" dirty="0">
                <a:solidFill>
                  <a:schemeClr val="bg1">
                    <a:lumMod val="75000"/>
                  </a:schemeClr>
                </a:solidFill>
              </a:rPr>
              <a:t>senile</a:t>
            </a:r>
            <a:r>
              <a:rPr lang="en-US" sz="1400" i="1" dirty="0">
                <a:solidFill>
                  <a:schemeClr val="bg1">
                    <a:lumMod val="75000"/>
                  </a:schemeClr>
                </a:solidFill>
              </a:rPr>
              <a:t> lentigo?</a:t>
            </a:r>
          </a:p>
          <a:p>
            <a:r>
              <a:rPr lang="en-US" sz="1400" dirty="0">
                <a:solidFill>
                  <a:schemeClr val="bg1">
                    <a:lumMod val="75000"/>
                  </a:schemeClr>
                </a:solidFill>
              </a:rPr>
              <a:t>Because it is more common in </a:t>
            </a:r>
            <a:r>
              <a:rPr lang="en-US" sz="1400" b="1" dirty="0">
                <a:solidFill>
                  <a:srgbClr val="0000FF"/>
                </a:solidFill>
              </a:rPr>
              <a:t>the</a:t>
            </a:r>
            <a:r>
              <a:rPr lang="en-US" sz="1400" dirty="0">
                <a:solidFill>
                  <a:schemeClr val="bg1">
                    <a:lumMod val="75000"/>
                  </a:schemeClr>
                </a:solidFill>
              </a:rPr>
              <a:t> </a:t>
            </a:r>
            <a:r>
              <a:rPr lang="en-US" sz="1400" b="1" dirty="0">
                <a:solidFill>
                  <a:srgbClr val="0000FF"/>
                </a:solidFill>
              </a:rPr>
              <a:t>elderly</a:t>
            </a:r>
          </a:p>
        </p:txBody>
      </p:sp>
      <p:sp>
        <p:nvSpPr>
          <p:cNvPr id="28" name="Oval 27">
            <a:extLst>
              <a:ext uri="{FF2B5EF4-FFF2-40B4-BE49-F238E27FC236}">
                <a16:creationId xmlns:a16="http://schemas.microsoft.com/office/drawing/2014/main" id="{45C501E3-FE31-49EC-96AD-47E9570E9A00}"/>
              </a:ext>
            </a:extLst>
          </p:cNvPr>
          <p:cNvSpPr/>
          <p:nvPr/>
        </p:nvSpPr>
        <p:spPr>
          <a:xfrm>
            <a:off x="4267200" y="4005183"/>
            <a:ext cx="1176209" cy="4737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66D167B2-1E7B-46F7-AA6C-3B13EA9BA860}"/>
              </a:ext>
            </a:extLst>
          </p:cNvPr>
          <p:cNvSpPr txBox="1"/>
          <p:nvPr/>
        </p:nvSpPr>
        <p:spPr>
          <a:xfrm>
            <a:off x="4038600" y="4600059"/>
            <a:ext cx="3140183" cy="738664"/>
          </a:xfrm>
          <a:prstGeom prst="rect">
            <a:avLst/>
          </a:prstGeom>
          <a:solidFill>
            <a:schemeClr val="accent6">
              <a:lumMod val="75000"/>
            </a:schemeClr>
          </a:solidFill>
        </p:spPr>
        <p:txBody>
          <a:bodyPr wrap="square" rtlCol="0">
            <a:spAutoFit/>
          </a:bodyPr>
          <a:lstStyle/>
          <a:p>
            <a:r>
              <a:rPr lang="en-US" sz="1400" i="1" dirty="0">
                <a:solidFill>
                  <a:schemeClr val="bg1"/>
                </a:solidFill>
              </a:rPr>
              <a:t>Speaking of the elderly…What does Grandma call these lesions?</a:t>
            </a:r>
          </a:p>
          <a:p>
            <a:r>
              <a:rPr lang="en-US" sz="1400" dirty="0">
                <a:solidFill>
                  <a:schemeClr val="bg1"/>
                </a:solidFill>
              </a:rPr>
              <a:t>‘Liver spots’</a:t>
            </a:r>
          </a:p>
        </p:txBody>
      </p:sp>
    </p:spTree>
    <p:extLst>
      <p:ext uri="{BB962C8B-B14F-4D97-AF65-F5344CB8AC3E}">
        <p14:creationId xmlns:p14="http://schemas.microsoft.com/office/powerpoint/2010/main" val="401951924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123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rgbClr val="949432"/>
                </a:solidFill>
              </a:rPr>
              <a:t>and </a:t>
            </a:r>
            <a:r>
              <a:rPr lang="en-US" sz="1400" b="1" dirty="0">
                <a:solidFill>
                  <a:srgbClr val="949432"/>
                </a:solidFill>
              </a:rPr>
              <a:t>solar lentigo</a:t>
            </a:r>
            <a:endParaRPr lang="en-US" sz="1400" b="1"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TextBox 25">
            <a:extLst>
              <a:ext uri="{FF2B5EF4-FFF2-40B4-BE49-F238E27FC236}">
                <a16:creationId xmlns:a16="http://schemas.microsoft.com/office/drawing/2014/main" id="{AFAC82AD-A2B2-4E8B-AD2A-1C11AD8CBCDA}"/>
              </a:ext>
            </a:extLst>
          </p:cNvPr>
          <p:cNvSpPr txBox="1"/>
          <p:nvPr/>
        </p:nvSpPr>
        <p:spPr>
          <a:xfrm>
            <a:off x="820301" y="2932863"/>
            <a:ext cx="3911986" cy="1600438"/>
          </a:xfrm>
          <a:prstGeom prst="rect">
            <a:avLst/>
          </a:prstGeom>
          <a:solidFill>
            <a:schemeClr val="accent5">
              <a:lumMod val="75000"/>
            </a:schemeClr>
          </a:solidFill>
        </p:spPr>
        <p:txBody>
          <a:bodyPr wrap="square" rtlCol="0">
            <a:spAutoFit/>
          </a:bodyPr>
          <a:lstStyle/>
          <a:p>
            <a:r>
              <a:rPr lang="en-US" sz="1400" i="1" dirty="0"/>
              <a:t>By what variants of the terms </a:t>
            </a:r>
            <a:r>
              <a:rPr lang="en-US" sz="1400" dirty="0"/>
              <a:t>simple lentigo </a:t>
            </a:r>
            <a:r>
              <a:rPr lang="en-US" sz="1400" i="1" dirty="0"/>
              <a:t>and </a:t>
            </a:r>
            <a:r>
              <a:rPr lang="en-US" sz="1400" dirty="0"/>
              <a:t>solar lentigo</a:t>
            </a:r>
            <a:r>
              <a:rPr lang="en-US" sz="1400" i="1" dirty="0"/>
              <a:t> are these also known?</a:t>
            </a:r>
          </a:p>
          <a:p>
            <a:r>
              <a:rPr lang="en-US" sz="1400" dirty="0"/>
              <a:t>‘Lentigo simplex’ and ‘senile lentigo’</a:t>
            </a:r>
          </a:p>
          <a:p>
            <a:endParaRPr lang="en-US" sz="1400" dirty="0"/>
          </a:p>
          <a:p>
            <a:r>
              <a:rPr lang="en-US" sz="1400" i="1" dirty="0"/>
              <a:t>Does lentigo simplex and/or solar lentigo have malignant potential?</a:t>
            </a:r>
            <a:endParaRPr lang="en-US" sz="1400" i="1" dirty="0">
              <a:solidFill>
                <a:schemeClr val="accent5">
                  <a:lumMod val="75000"/>
                </a:schemeClr>
              </a:solidFill>
            </a:endParaRPr>
          </a:p>
          <a:p>
            <a:r>
              <a:rPr lang="en-US" sz="1400" dirty="0">
                <a:solidFill>
                  <a:schemeClr val="accent5">
                    <a:lumMod val="75000"/>
                  </a:schemeClr>
                </a:solidFill>
              </a:rPr>
              <a:t>No</a:t>
            </a:r>
          </a:p>
        </p:txBody>
      </p:sp>
    </p:spTree>
    <p:extLst>
      <p:ext uri="{BB962C8B-B14F-4D97-AF65-F5344CB8AC3E}">
        <p14:creationId xmlns:p14="http://schemas.microsoft.com/office/powerpoint/2010/main" val="68063863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124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rgbClr val="949432"/>
                </a:solidFill>
              </a:rPr>
              <a:t>and </a:t>
            </a:r>
            <a:r>
              <a:rPr lang="en-US" sz="1400" b="1" dirty="0">
                <a:solidFill>
                  <a:srgbClr val="949432"/>
                </a:solidFill>
              </a:rPr>
              <a:t>solar lentigo</a:t>
            </a:r>
            <a:endParaRPr lang="en-US" sz="1400" b="1"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TextBox 25">
            <a:extLst>
              <a:ext uri="{FF2B5EF4-FFF2-40B4-BE49-F238E27FC236}">
                <a16:creationId xmlns:a16="http://schemas.microsoft.com/office/drawing/2014/main" id="{AFAC82AD-A2B2-4E8B-AD2A-1C11AD8CBCDA}"/>
              </a:ext>
            </a:extLst>
          </p:cNvPr>
          <p:cNvSpPr txBox="1"/>
          <p:nvPr/>
        </p:nvSpPr>
        <p:spPr>
          <a:xfrm>
            <a:off x="820301" y="2932863"/>
            <a:ext cx="3911986" cy="1600438"/>
          </a:xfrm>
          <a:prstGeom prst="rect">
            <a:avLst/>
          </a:prstGeom>
          <a:solidFill>
            <a:schemeClr val="accent5">
              <a:lumMod val="75000"/>
            </a:schemeClr>
          </a:solidFill>
        </p:spPr>
        <p:txBody>
          <a:bodyPr wrap="square" rtlCol="0">
            <a:spAutoFit/>
          </a:bodyPr>
          <a:lstStyle/>
          <a:p>
            <a:r>
              <a:rPr lang="en-US" sz="1400" i="1" dirty="0"/>
              <a:t>By what variants of the terms </a:t>
            </a:r>
            <a:r>
              <a:rPr lang="en-US" sz="1400" dirty="0"/>
              <a:t>simple lentigo </a:t>
            </a:r>
            <a:r>
              <a:rPr lang="en-US" sz="1400" i="1" dirty="0"/>
              <a:t>and </a:t>
            </a:r>
            <a:r>
              <a:rPr lang="en-US" sz="1400" dirty="0"/>
              <a:t>solar lentigo</a:t>
            </a:r>
            <a:r>
              <a:rPr lang="en-US" sz="1400" i="1" dirty="0"/>
              <a:t> are these also known?</a:t>
            </a:r>
          </a:p>
          <a:p>
            <a:r>
              <a:rPr lang="en-US" sz="1400" dirty="0"/>
              <a:t>‘Lentigo simplex’ and ‘senile lentigo’</a:t>
            </a:r>
          </a:p>
          <a:p>
            <a:endParaRPr lang="en-US" sz="1400" dirty="0"/>
          </a:p>
          <a:p>
            <a:r>
              <a:rPr lang="en-US" sz="1400" i="1" dirty="0"/>
              <a:t>Does lentigo simplex and/or solar lentigo have malignant potential?</a:t>
            </a:r>
          </a:p>
          <a:p>
            <a:r>
              <a:rPr lang="en-US" sz="1400" dirty="0"/>
              <a:t>No</a:t>
            </a:r>
          </a:p>
        </p:txBody>
      </p:sp>
    </p:spTree>
    <p:extLst>
      <p:ext uri="{BB962C8B-B14F-4D97-AF65-F5344CB8AC3E}">
        <p14:creationId xmlns:p14="http://schemas.microsoft.com/office/powerpoint/2010/main" val="190085234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125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rgbClr val="949432"/>
                </a:solidFill>
              </a:rPr>
              <a:t>and </a:t>
            </a:r>
            <a:r>
              <a:rPr lang="en-US" sz="1400" b="1" dirty="0">
                <a:solidFill>
                  <a:srgbClr val="949432"/>
                </a:solidFill>
              </a:rPr>
              <a:t>solar lentigo</a:t>
            </a:r>
            <a:endParaRPr lang="en-US" sz="1400" b="1"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TextBox 25">
            <a:extLst>
              <a:ext uri="{FF2B5EF4-FFF2-40B4-BE49-F238E27FC236}">
                <a16:creationId xmlns:a16="http://schemas.microsoft.com/office/drawing/2014/main" id="{AFAC82AD-A2B2-4E8B-AD2A-1C11AD8CBCDA}"/>
              </a:ext>
            </a:extLst>
          </p:cNvPr>
          <p:cNvSpPr txBox="1"/>
          <p:nvPr/>
        </p:nvSpPr>
        <p:spPr>
          <a:xfrm>
            <a:off x="820301" y="2932863"/>
            <a:ext cx="3911986"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By what variants of the terms </a:t>
            </a:r>
            <a:r>
              <a:rPr lang="en-US" sz="1400" dirty="0">
                <a:solidFill>
                  <a:schemeClr val="bg1">
                    <a:lumMod val="50000"/>
                  </a:schemeClr>
                </a:solidFill>
              </a:rPr>
              <a:t>simple lentigo </a:t>
            </a:r>
            <a:r>
              <a:rPr lang="en-US" sz="1400" i="1" dirty="0">
                <a:solidFill>
                  <a:schemeClr val="bg1">
                    <a:lumMod val="50000"/>
                  </a:schemeClr>
                </a:solidFill>
              </a:rPr>
              <a:t>and </a:t>
            </a:r>
            <a:r>
              <a:rPr lang="en-US" sz="1400" dirty="0">
                <a:solidFill>
                  <a:schemeClr val="bg1">
                    <a:lumMod val="50000"/>
                  </a:schemeClr>
                </a:solidFill>
              </a:rPr>
              <a:t>solar lentigo</a:t>
            </a:r>
            <a:r>
              <a:rPr lang="en-US" sz="1400" i="1" dirty="0">
                <a:solidFill>
                  <a:schemeClr val="bg1">
                    <a:lumMod val="50000"/>
                  </a:schemeClr>
                </a:solidFill>
              </a:rPr>
              <a:t> are these also known?</a:t>
            </a:r>
          </a:p>
          <a:p>
            <a:r>
              <a:rPr lang="en-US" sz="1400" dirty="0">
                <a:solidFill>
                  <a:schemeClr val="bg1">
                    <a:lumMod val="50000"/>
                  </a:schemeClr>
                </a:solidFill>
              </a:rPr>
              <a:t>‘Lentigo simplex’ and ‘senile lentigo’</a:t>
            </a:r>
          </a:p>
          <a:p>
            <a:endParaRPr lang="en-US" sz="1400" dirty="0"/>
          </a:p>
          <a:p>
            <a:r>
              <a:rPr lang="en-US" sz="1400" b="1" i="1" dirty="0"/>
              <a:t>Does lentigo simplex </a:t>
            </a:r>
            <a:r>
              <a:rPr lang="en-US" sz="1400" i="1" dirty="0">
                <a:solidFill>
                  <a:schemeClr val="bg1">
                    <a:lumMod val="50000"/>
                  </a:schemeClr>
                </a:solidFill>
              </a:rPr>
              <a:t>and/or solar lentigo </a:t>
            </a:r>
            <a:r>
              <a:rPr lang="en-US" sz="1400" b="1" i="1" dirty="0"/>
              <a:t>have malignant potential?</a:t>
            </a:r>
          </a:p>
          <a:p>
            <a:r>
              <a:rPr lang="en-US" sz="1400" b="1" dirty="0"/>
              <a:t>No</a:t>
            </a:r>
          </a:p>
        </p:txBody>
      </p:sp>
      <p:sp>
        <p:nvSpPr>
          <p:cNvPr id="6" name="Frame 5">
            <a:extLst>
              <a:ext uri="{FF2B5EF4-FFF2-40B4-BE49-F238E27FC236}">
                <a16:creationId xmlns:a16="http://schemas.microsoft.com/office/drawing/2014/main" id="{BAE5DBB7-0B89-408D-914C-C38B1872E3AD}"/>
              </a:ext>
            </a:extLst>
          </p:cNvPr>
          <p:cNvSpPr/>
          <p:nvPr/>
        </p:nvSpPr>
        <p:spPr>
          <a:xfrm>
            <a:off x="689114" y="3631096"/>
            <a:ext cx="2619904" cy="1032780"/>
          </a:xfrm>
          <a:prstGeom prst="frame">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27" name="TextBox 26">
            <a:extLst>
              <a:ext uri="{FF2B5EF4-FFF2-40B4-BE49-F238E27FC236}">
                <a16:creationId xmlns:a16="http://schemas.microsoft.com/office/drawing/2014/main" id="{CA8FDBDF-2B33-4181-8AB0-E74C70F3945D}"/>
              </a:ext>
            </a:extLst>
          </p:cNvPr>
          <p:cNvSpPr txBox="1"/>
          <p:nvPr/>
        </p:nvSpPr>
        <p:spPr>
          <a:xfrm>
            <a:off x="3539599" y="3642480"/>
            <a:ext cx="4590770" cy="954107"/>
          </a:xfrm>
          <a:prstGeom prst="rect">
            <a:avLst/>
          </a:prstGeom>
          <a:solidFill>
            <a:srgbClr val="0070C0"/>
          </a:solidFill>
        </p:spPr>
        <p:txBody>
          <a:bodyPr wrap="square" rtlCol="0">
            <a:spAutoFit/>
          </a:bodyPr>
          <a:lstStyle/>
          <a:p>
            <a:r>
              <a:rPr lang="en-US" sz="1400" i="1" dirty="0">
                <a:solidFill>
                  <a:schemeClr val="bg1"/>
                </a:solidFill>
              </a:rPr>
              <a:t>I </a:t>
            </a:r>
            <a:r>
              <a:rPr lang="en-US" sz="1400" i="1" dirty="0" err="1">
                <a:solidFill>
                  <a:schemeClr val="bg1"/>
                </a:solidFill>
              </a:rPr>
              <a:t>coulda</a:t>
            </a:r>
            <a:r>
              <a:rPr lang="en-US" sz="1400" i="1" dirty="0">
                <a:solidFill>
                  <a:schemeClr val="bg1"/>
                </a:solidFill>
              </a:rPr>
              <a:t> sworn lentigo simplex had malignant potential. You sure about this?</a:t>
            </a:r>
            <a:endParaRPr lang="en-US" sz="1400" i="1" dirty="0">
              <a:solidFill>
                <a:srgbClr val="0070C0"/>
              </a:solidFill>
            </a:endParaRPr>
          </a:p>
          <a:p>
            <a:r>
              <a:rPr lang="en-US" sz="1400" dirty="0">
                <a:solidFill>
                  <a:srgbClr val="0070C0"/>
                </a:solidFill>
              </a:rPr>
              <a:t>Yes, I’m sure. You’re thinking of  </a:t>
            </a:r>
            <a:r>
              <a:rPr lang="en-US" sz="1400" b="1" dirty="0">
                <a:solidFill>
                  <a:srgbClr val="0070C0"/>
                </a:solidFill>
              </a:rPr>
              <a:t>lentigo </a:t>
            </a:r>
            <a:r>
              <a:rPr lang="en-US" sz="1400" b="1" dirty="0" err="1">
                <a:solidFill>
                  <a:srgbClr val="0070C0"/>
                </a:solidFill>
              </a:rPr>
              <a:t>maligna</a:t>
            </a:r>
            <a:r>
              <a:rPr lang="en-US" sz="1400" b="1" dirty="0">
                <a:solidFill>
                  <a:srgbClr val="0070C0"/>
                </a:solidFill>
              </a:rPr>
              <a:t> </a:t>
            </a:r>
            <a:r>
              <a:rPr lang="en-US" sz="1400" dirty="0">
                <a:solidFill>
                  <a:srgbClr val="0070C0"/>
                </a:solidFill>
              </a:rPr>
              <a:t>,        a pre-malignant melanocytic lesion of the skin.</a:t>
            </a:r>
          </a:p>
        </p:txBody>
      </p:sp>
    </p:spTree>
    <p:extLst>
      <p:ext uri="{BB962C8B-B14F-4D97-AF65-F5344CB8AC3E}">
        <p14:creationId xmlns:p14="http://schemas.microsoft.com/office/powerpoint/2010/main" val="243749702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126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rgbClr val="949432"/>
                </a:solidFill>
              </a:rPr>
              <a:t>and </a:t>
            </a:r>
            <a:r>
              <a:rPr lang="en-US" sz="1400" b="1" dirty="0">
                <a:solidFill>
                  <a:srgbClr val="949432"/>
                </a:solidFill>
              </a:rPr>
              <a:t>solar lentigo</a:t>
            </a:r>
            <a:endParaRPr lang="en-US" sz="1400" b="1"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TextBox 25">
            <a:extLst>
              <a:ext uri="{FF2B5EF4-FFF2-40B4-BE49-F238E27FC236}">
                <a16:creationId xmlns:a16="http://schemas.microsoft.com/office/drawing/2014/main" id="{AFAC82AD-A2B2-4E8B-AD2A-1C11AD8CBCDA}"/>
              </a:ext>
            </a:extLst>
          </p:cNvPr>
          <p:cNvSpPr txBox="1"/>
          <p:nvPr/>
        </p:nvSpPr>
        <p:spPr>
          <a:xfrm>
            <a:off x="820301" y="2932863"/>
            <a:ext cx="3911986"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By what variants of the terms </a:t>
            </a:r>
            <a:r>
              <a:rPr lang="en-US" sz="1400" dirty="0">
                <a:solidFill>
                  <a:schemeClr val="bg1">
                    <a:lumMod val="50000"/>
                  </a:schemeClr>
                </a:solidFill>
              </a:rPr>
              <a:t>simple lentigo </a:t>
            </a:r>
            <a:r>
              <a:rPr lang="en-US" sz="1400" i="1" dirty="0">
                <a:solidFill>
                  <a:schemeClr val="bg1">
                    <a:lumMod val="50000"/>
                  </a:schemeClr>
                </a:solidFill>
              </a:rPr>
              <a:t>and </a:t>
            </a:r>
            <a:r>
              <a:rPr lang="en-US" sz="1400" dirty="0">
                <a:solidFill>
                  <a:schemeClr val="bg1">
                    <a:lumMod val="50000"/>
                  </a:schemeClr>
                </a:solidFill>
              </a:rPr>
              <a:t>solar lentigo</a:t>
            </a:r>
            <a:r>
              <a:rPr lang="en-US" sz="1400" i="1" dirty="0">
                <a:solidFill>
                  <a:schemeClr val="bg1">
                    <a:lumMod val="50000"/>
                  </a:schemeClr>
                </a:solidFill>
              </a:rPr>
              <a:t> are these also known?</a:t>
            </a:r>
          </a:p>
          <a:p>
            <a:r>
              <a:rPr lang="en-US" sz="1400" dirty="0">
                <a:solidFill>
                  <a:schemeClr val="bg1">
                    <a:lumMod val="50000"/>
                  </a:schemeClr>
                </a:solidFill>
              </a:rPr>
              <a:t>‘Lentigo simplex’ and ‘senile lentigo’</a:t>
            </a:r>
          </a:p>
          <a:p>
            <a:endParaRPr lang="en-US" sz="1400" dirty="0"/>
          </a:p>
          <a:p>
            <a:r>
              <a:rPr lang="en-US" sz="1400" b="1" i="1" dirty="0"/>
              <a:t>Does lentigo simplex </a:t>
            </a:r>
            <a:r>
              <a:rPr lang="en-US" sz="1400" i="1" dirty="0">
                <a:solidFill>
                  <a:schemeClr val="bg1">
                    <a:lumMod val="50000"/>
                  </a:schemeClr>
                </a:solidFill>
              </a:rPr>
              <a:t>and/or solar lentigo </a:t>
            </a:r>
            <a:r>
              <a:rPr lang="en-US" sz="1400" b="1" i="1" dirty="0"/>
              <a:t>have malignant potential?</a:t>
            </a:r>
          </a:p>
          <a:p>
            <a:r>
              <a:rPr lang="en-US" sz="1400" b="1" dirty="0"/>
              <a:t>No</a:t>
            </a:r>
          </a:p>
        </p:txBody>
      </p:sp>
      <p:sp>
        <p:nvSpPr>
          <p:cNvPr id="6" name="Frame 5">
            <a:extLst>
              <a:ext uri="{FF2B5EF4-FFF2-40B4-BE49-F238E27FC236}">
                <a16:creationId xmlns:a16="http://schemas.microsoft.com/office/drawing/2014/main" id="{BAE5DBB7-0B89-408D-914C-C38B1872E3AD}"/>
              </a:ext>
            </a:extLst>
          </p:cNvPr>
          <p:cNvSpPr/>
          <p:nvPr/>
        </p:nvSpPr>
        <p:spPr>
          <a:xfrm>
            <a:off x="689114" y="3631096"/>
            <a:ext cx="2619904" cy="1032780"/>
          </a:xfrm>
          <a:prstGeom prst="frame">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27" name="TextBox 26">
            <a:extLst>
              <a:ext uri="{FF2B5EF4-FFF2-40B4-BE49-F238E27FC236}">
                <a16:creationId xmlns:a16="http://schemas.microsoft.com/office/drawing/2014/main" id="{CA8FDBDF-2B33-4181-8AB0-E74C70F3945D}"/>
              </a:ext>
            </a:extLst>
          </p:cNvPr>
          <p:cNvSpPr txBox="1"/>
          <p:nvPr/>
        </p:nvSpPr>
        <p:spPr>
          <a:xfrm>
            <a:off x="3539599" y="3642480"/>
            <a:ext cx="4590770" cy="954107"/>
          </a:xfrm>
          <a:prstGeom prst="rect">
            <a:avLst/>
          </a:prstGeom>
          <a:solidFill>
            <a:srgbClr val="0070C0"/>
          </a:solidFill>
        </p:spPr>
        <p:txBody>
          <a:bodyPr wrap="square" rtlCol="0">
            <a:spAutoFit/>
          </a:bodyPr>
          <a:lstStyle/>
          <a:p>
            <a:r>
              <a:rPr lang="en-US" sz="1400" i="1" dirty="0">
                <a:solidFill>
                  <a:schemeClr val="bg1"/>
                </a:solidFill>
              </a:rPr>
              <a:t>I </a:t>
            </a:r>
            <a:r>
              <a:rPr lang="en-US" sz="1400" i="1" dirty="0" err="1">
                <a:solidFill>
                  <a:schemeClr val="bg1"/>
                </a:solidFill>
              </a:rPr>
              <a:t>coulda</a:t>
            </a:r>
            <a:r>
              <a:rPr lang="en-US" sz="1400" i="1" dirty="0">
                <a:solidFill>
                  <a:schemeClr val="bg1"/>
                </a:solidFill>
              </a:rPr>
              <a:t> sworn lentigo simplex had malignant potential. You sure about this?</a:t>
            </a:r>
          </a:p>
          <a:p>
            <a:r>
              <a:rPr lang="en-US" sz="1400" dirty="0">
                <a:solidFill>
                  <a:schemeClr val="bg1"/>
                </a:solidFill>
              </a:rPr>
              <a:t>Yes, I’m sure. You’re thinking of  </a:t>
            </a:r>
            <a:r>
              <a:rPr lang="en-US" sz="1400" b="1" dirty="0"/>
              <a:t>lentigo </a:t>
            </a:r>
            <a:r>
              <a:rPr lang="en-US" sz="1400" b="1" dirty="0" err="1"/>
              <a:t>maligna</a:t>
            </a:r>
            <a:r>
              <a:rPr lang="en-US" sz="1400" b="1" dirty="0"/>
              <a:t> </a:t>
            </a:r>
            <a:r>
              <a:rPr lang="en-US" sz="1400" dirty="0">
                <a:solidFill>
                  <a:schemeClr val="bg1"/>
                </a:solidFill>
              </a:rPr>
              <a:t>,        a pre-malignant melanocytic lesion of the skin.</a:t>
            </a:r>
          </a:p>
        </p:txBody>
      </p:sp>
      <p:sp>
        <p:nvSpPr>
          <p:cNvPr id="28" name="Rectangle 27">
            <a:extLst>
              <a:ext uri="{FF2B5EF4-FFF2-40B4-BE49-F238E27FC236}">
                <a16:creationId xmlns:a16="http://schemas.microsoft.com/office/drawing/2014/main" id="{70DA922B-923D-4A0F-891C-29D1269B56E5}"/>
              </a:ext>
            </a:extLst>
          </p:cNvPr>
          <p:cNvSpPr/>
          <p:nvPr/>
        </p:nvSpPr>
        <p:spPr>
          <a:xfrm>
            <a:off x="6172758" y="4108991"/>
            <a:ext cx="1371600" cy="2432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532396104"/>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127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rgbClr val="949432"/>
                </a:solidFill>
              </a:rPr>
              <a:t>and </a:t>
            </a:r>
            <a:r>
              <a:rPr lang="en-US" sz="1400" b="1" dirty="0">
                <a:solidFill>
                  <a:srgbClr val="949432"/>
                </a:solidFill>
              </a:rPr>
              <a:t>solar lentigo</a:t>
            </a:r>
            <a:endParaRPr lang="en-US" sz="1400" b="1" dirty="0">
              <a:solidFill>
                <a:srgbClr val="C0D7D6"/>
              </a:solidFill>
            </a:endParaRPr>
          </a:p>
          <a:p>
            <a:endParaRPr lang="en-US" sz="1400" dirty="0">
              <a:solidFill>
                <a:srgbClr val="C0D7D6"/>
              </a:solidFill>
            </a:endParaRPr>
          </a:p>
          <a:p>
            <a:r>
              <a:rPr lang="en-US" sz="1400" i="1" dirty="0">
                <a:solidFill>
                  <a:srgbClr val="C0D7D6"/>
                </a:solidFill>
              </a:rPr>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TextBox 25">
            <a:extLst>
              <a:ext uri="{FF2B5EF4-FFF2-40B4-BE49-F238E27FC236}">
                <a16:creationId xmlns:a16="http://schemas.microsoft.com/office/drawing/2014/main" id="{AFAC82AD-A2B2-4E8B-AD2A-1C11AD8CBCDA}"/>
              </a:ext>
            </a:extLst>
          </p:cNvPr>
          <p:cNvSpPr txBox="1"/>
          <p:nvPr/>
        </p:nvSpPr>
        <p:spPr>
          <a:xfrm>
            <a:off x="820301" y="2932863"/>
            <a:ext cx="3911986"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By what variants of the terms </a:t>
            </a:r>
            <a:r>
              <a:rPr lang="en-US" sz="1400" dirty="0">
                <a:solidFill>
                  <a:schemeClr val="bg1">
                    <a:lumMod val="50000"/>
                  </a:schemeClr>
                </a:solidFill>
              </a:rPr>
              <a:t>simple lentigo </a:t>
            </a:r>
            <a:r>
              <a:rPr lang="en-US" sz="1400" i="1" dirty="0">
                <a:solidFill>
                  <a:schemeClr val="bg1">
                    <a:lumMod val="50000"/>
                  </a:schemeClr>
                </a:solidFill>
              </a:rPr>
              <a:t>and </a:t>
            </a:r>
            <a:r>
              <a:rPr lang="en-US" sz="1400" dirty="0">
                <a:solidFill>
                  <a:schemeClr val="bg1">
                    <a:lumMod val="50000"/>
                  </a:schemeClr>
                </a:solidFill>
              </a:rPr>
              <a:t>solar lentigo</a:t>
            </a:r>
            <a:r>
              <a:rPr lang="en-US" sz="1400" i="1" dirty="0">
                <a:solidFill>
                  <a:schemeClr val="bg1">
                    <a:lumMod val="50000"/>
                  </a:schemeClr>
                </a:solidFill>
              </a:rPr>
              <a:t> are these also known?</a:t>
            </a:r>
          </a:p>
          <a:p>
            <a:r>
              <a:rPr lang="en-US" sz="1400" dirty="0">
                <a:solidFill>
                  <a:schemeClr val="bg1">
                    <a:lumMod val="50000"/>
                  </a:schemeClr>
                </a:solidFill>
              </a:rPr>
              <a:t>‘Lentigo simplex’ and ‘senile lentigo’</a:t>
            </a:r>
          </a:p>
          <a:p>
            <a:endParaRPr lang="en-US" sz="1400" dirty="0"/>
          </a:p>
          <a:p>
            <a:r>
              <a:rPr lang="en-US" sz="1400" b="1" i="1" dirty="0"/>
              <a:t>Does lentigo simplex </a:t>
            </a:r>
            <a:r>
              <a:rPr lang="en-US" sz="1400" i="1" dirty="0">
                <a:solidFill>
                  <a:schemeClr val="bg1">
                    <a:lumMod val="50000"/>
                  </a:schemeClr>
                </a:solidFill>
              </a:rPr>
              <a:t>and/or solar lentigo </a:t>
            </a:r>
            <a:r>
              <a:rPr lang="en-US" sz="1400" b="1" i="1" dirty="0"/>
              <a:t>have malignant potential?</a:t>
            </a:r>
          </a:p>
          <a:p>
            <a:r>
              <a:rPr lang="en-US" sz="1400" b="1" dirty="0"/>
              <a:t>No</a:t>
            </a:r>
          </a:p>
        </p:txBody>
      </p:sp>
      <p:sp>
        <p:nvSpPr>
          <p:cNvPr id="6" name="Frame 5">
            <a:extLst>
              <a:ext uri="{FF2B5EF4-FFF2-40B4-BE49-F238E27FC236}">
                <a16:creationId xmlns:a16="http://schemas.microsoft.com/office/drawing/2014/main" id="{BAE5DBB7-0B89-408D-914C-C38B1872E3AD}"/>
              </a:ext>
            </a:extLst>
          </p:cNvPr>
          <p:cNvSpPr/>
          <p:nvPr/>
        </p:nvSpPr>
        <p:spPr>
          <a:xfrm>
            <a:off x="689114" y="3631096"/>
            <a:ext cx="2619904" cy="1032780"/>
          </a:xfrm>
          <a:prstGeom prst="frame">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27" name="TextBox 26">
            <a:extLst>
              <a:ext uri="{FF2B5EF4-FFF2-40B4-BE49-F238E27FC236}">
                <a16:creationId xmlns:a16="http://schemas.microsoft.com/office/drawing/2014/main" id="{CA8FDBDF-2B33-4181-8AB0-E74C70F3945D}"/>
              </a:ext>
            </a:extLst>
          </p:cNvPr>
          <p:cNvSpPr txBox="1"/>
          <p:nvPr/>
        </p:nvSpPr>
        <p:spPr>
          <a:xfrm>
            <a:off x="3539599" y="3642480"/>
            <a:ext cx="4590770" cy="954107"/>
          </a:xfrm>
          <a:prstGeom prst="rect">
            <a:avLst/>
          </a:prstGeom>
          <a:solidFill>
            <a:srgbClr val="0070C0"/>
          </a:solidFill>
        </p:spPr>
        <p:txBody>
          <a:bodyPr wrap="square" rtlCol="0">
            <a:spAutoFit/>
          </a:bodyPr>
          <a:lstStyle/>
          <a:p>
            <a:r>
              <a:rPr lang="en-US" sz="1400" i="1" dirty="0">
                <a:solidFill>
                  <a:schemeClr val="bg1"/>
                </a:solidFill>
              </a:rPr>
              <a:t>I </a:t>
            </a:r>
            <a:r>
              <a:rPr lang="en-US" sz="1400" i="1" dirty="0" err="1">
                <a:solidFill>
                  <a:schemeClr val="bg1"/>
                </a:solidFill>
              </a:rPr>
              <a:t>coulda</a:t>
            </a:r>
            <a:r>
              <a:rPr lang="en-US" sz="1400" i="1" dirty="0">
                <a:solidFill>
                  <a:schemeClr val="bg1"/>
                </a:solidFill>
              </a:rPr>
              <a:t> sworn lentigo simplex had malignant potential. You sure about this?</a:t>
            </a:r>
          </a:p>
          <a:p>
            <a:r>
              <a:rPr lang="en-US" sz="1400" dirty="0">
                <a:solidFill>
                  <a:schemeClr val="bg1"/>
                </a:solidFill>
              </a:rPr>
              <a:t>Yes, I’m sure. You’re thinking of  </a:t>
            </a:r>
            <a:r>
              <a:rPr lang="en-US" sz="1400" b="1" dirty="0"/>
              <a:t>lentigo </a:t>
            </a:r>
            <a:r>
              <a:rPr lang="en-US" sz="1400" b="1" dirty="0" err="1"/>
              <a:t>maligna</a:t>
            </a:r>
            <a:r>
              <a:rPr lang="en-US" sz="1400" b="1" dirty="0"/>
              <a:t> </a:t>
            </a:r>
            <a:r>
              <a:rPr lang="en-US" sz="1400" dirty="0">
                <a:solidFill>
                  <a:schemeClr val="bg1"/>
                </a:solidFill>
              </a:rPr>
              <a:t>,        a pre-malignant melanocytic lesion of the skin.</a:t>
            </a:r>
          </a:p>
        </p:txBody>
      </p:sp>
    </p:spTree>
    <p:extLst>
      <p:ext uri="{BB962C8B-B14F-4D97-AF65-F5344CB8AC3E}">
        <p14:creationId xmlns:p14="http://schemas.microsoft.com/office/powerpoint/2010/main" val="278107358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128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rgbClr val="949432"/>
                </a:solidFill>
              </a:rPr>
              <a:t>There are two basic types of lentigines—what are they?</a:t>
            </a:r>
          </a:p>
          <a:p>
            <a:r>
              <a:rPr lang="en-US" sz="1400" dirty="0">
                <a:solidFill>
                  <a:srgbClr val="949432"/>
                </a:solidFill>
              </a:rPr>
              <a:t>Simple lentigo and solar lentigo</a:t>
            </a:r>
          </a:p>
          <a:p>
            <a:endParaRPr lang="en-US" sz="1400" dirty="0">
              <a:solidFill>
                <a:srgbClr val="949432"/>
              </a:solidFill>
            </a:endParaRPr>
          </a:p>
          <a:p>
            <a:r>
              <a:rPr lang="en-US" sz="1400" i="1" dirty="0"/>
              <a:t>In what fundamental way do they differ?</a:t>
            </a:r>
          </a:p>
          <a:p>
            <a:r>
              <a:rPr lang="en-US" sz="1400" dirty="0">
                <a:solidFill>
                  <a:srgbClr val="C0D7D6"/>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Tree>
    <p:extLst>
      <p:ext uri="{BB962C8B-B14F-4D97-AF65-F5344CB8AC3E}">
        <p14:creationId xmlns:p14="http://schemas.microsoft.com/office/powerpoint/2010/main" val="2055940321"/>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129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rgbClr val="949432"/>
                </a:solidFill>
              </a:rPr>
              <a:t>There are two basic types of lentigines—what are they?</a:t>
            </a:r>
          </a:p>
          <a:p>
            <a:r>
              <a:rPr lang="en-US" sz="1400" dirty="0">
                <a:solidFill>
                  <a:srgbClr val="949432"/>
                </a:solidFill>
              </a:rPr>
              <a:t>Simple lentigo and solar lentigo</a:t>
            </a:r>
          </a:p>
          <a:p>
            <a:endParaRPr lang="en-US" sz="1400" dirty="0"/>
          </a:p>
          <a:p>
            <a:r>
              <a:rPr lang="en-US" sz="1400" i="1" dirty="0"/>
              <a:t>In what fundamental way do they differ?</a:t>
            </a:r>
          </a:p>
          <a:p>
            <a:r>
              <a:rPr lang="en-US" sz="1400" dirty="0"/>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Tree>
    <p:extLst>
      <p:ext uri="{BB962C8B-B14F-4D97-AF65-F5344CB8AC3E}">
        <p14:creationId xmlns:p14="http://schemas.microsoft.com/office/powerpoint/2010/main" val="179367743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13</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t>Let’s consider the embryology of melanocytes. From which primordial cell do they derive?</a:t>
            </a:r>
          </a:p>
          <a:p>
            <a:r>
              <a:rPr lang="en-US" sz="1600" dirty="0"/>
              <a:t>Neural crest cells (NCCs)</a:t>
            </a:r>
          </a:p>
          <a:p>
            <a:endParaRPr lang="en-US" sz="1600" dirty="0"/>
          </a:p>
          <a:p>
            <a:r>
              <a:rPr lang="en-US" sz="1600" i="1" dirty="0"/>
              <a:t>Briefly, what’s the backstory on neural crest cells?</a:t>
            </a:r>
            <a:endParaRPr lang="en-US" sz="1600" i="1" dirty="0">
              <a:solidFill>
                <a:schemeClr val="accent6">
                  <a:lumMod val="20000"/>
                  <a:lumOff val="80000"/>
                </a:schemeClr>
              </a:solidFill>
            </a:endParaRPr>
          </a:p>
          <a:p>
            <a:r>
              <a:rPr lang="en-US" sz="1600" dirty="0">
                <a:solidFill>
                  <a:schemeClr val="accent6">
                    <a:lumMod val="20000"/>
                    <a:lumOff val="80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
        <p:nvSpPr>
          <p:cNvPr id="7" name="TextBox 6">
            <a:extLst>
              <a:ext uri="{FF2B5EF4-FFF2-40B4-BE49-F238E27FC236}">
                <a16:creationId xmlns:a16="http://schemas.microsoft.com/office/drawing/2014/main" id="{ED41AFDB-4651-40C4-9D30-D33D596342F0}"/>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79783026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1A00470-9D7B-4D06-AA62-BAAE6FA82891}"/>
              </a:ext>
            </a:extLst>
          </p:cNvPr>
          <p:cNvSpPr>
            <a:spLocks noGrp="1"/>
          </p:cNvSpPr>
          <p:nvPr>
            <p:ph type="sldNum" sz="quarter" idx="12"/>
          </p:nvPr>
        </p:nvSpPr>
        <p:spPr/>
        <p:txBody>
          <a:bodyPr/>
          <a:lstStyle/>
          <a:p>
            <a:pPr>
              <a:defRPr/>
            </a:pPr>
            <a:fld id="{E21F5367-E769-4F7D-9670-9C7F735E91F6}" type="slidenum">
              <a:rPr lang="en-US" altLang="en-US" smtClean="0"/>
              <a:pPr>
                <a:defRPr/>
              </a:pPr>
              <a:t>130</a:t>
            </a:fld>
            <a:endParaRPr lang="en-US" altLang="en-US"/>
          </a:p>
        </p:txBody>
      </p:sp>
      <p:sp>
        <p:nvSpPr>
          <p:cNvPr id="5" name="TextBox 4">
            <a:extLst>
              <a:ext uri="{FF2B5EF4-FFF2-40B4-BE49-F238E27FC236}">
                <a16:creationId xmlns:a16="http://schemas.microsoft.com/office/drawing/2014/main" id="{C2B2F9A4-3E91-4332-BDC8-D87FB6881BFD}"/>
              </a:ext>
            </a:extLst>
          </p:cNvPr>
          <p:cNvSpPr txBox="1"/>
          <p:nvPr/>
        </p:nvSpPr>
        <p:spPr>
          <a:xfrm>
            <a:off x="1722512" y="6019800"/>
            <a:ext cx="5698997" cy="369332"/>
          </a:xfrm>
          <a:prstGeom prst="rect">
            <a:avLst/>
          </a:prstGeom>
          <a:noFill/>
        </p:spPr>
        <p:txBody>
          <a:bodyPr wrap="none" rtlCol="0">
            <a:spAutoFit/>
          </a:bodyPr>
          <a:lstStyle/>
          <a:p>
            <a:pPr algn="ctr"/>
            <a:r>
              <a:rPr lang="en-US" b="0" i="0" dirty="0">
                <a:solidFill>
                  <a:srgbClr val="232323"/>
                </a:solidFill>
                <a:effectLst/>
                <a:latin typeface="+mn-lt"/>
              </a:rPr>
              <a:t>Solar lentigines: Classic location (dorsum of the hand)</a:t>
            </a:r>
            <a:endParaRPr lang="en-US" dirty="0">
              <a:latin typeface="+mn-lt"/>
            </a:endParaRPr>
          </a:p>
        </p:txBody>
      </p:sp>
      <p:sp>
        <p:nvSpPr>
          <p:cNvPr id="7" name="TextBox 6">
            <a:extLst>
              <a:ext uri="{FF2B5EF4-FFF2-40B4-BE49-F238E27FC236}">
                <a16:creationId xmlns:a16="http://schemas.microsoft.com/office/drawing/2014/main" id="{5EB23F1E-012A-42E1-BFF3-018546EC000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1026" name="Picture 2" descr="Freckles &amp;amp; Solar Lentigos | Stratum Dermatology Clinics">
            <a:extLst>
              <a:ext uri="{FF2B5EF4-FFF2-40B4-BE49-F238E27FC236}">
                <a16:creationId xmlns:a16="http://schemas.microsoft.com/office/drawing/2014/main" id="{D705A714-57B1-4991-8418-57C6E9AE350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9299" y="1514475"/>
            <a:ext cx="5105400" cy="38290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3119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131</a:t>
            </a:fld>
            <a:endParaRPr lang="en-US" altLang="en-US"/>
          </a:p>
        </p:txBody>
      </p:sp>
      <p:sp>
        <p:nvSpPr>
          <p:cNvPr id="5" name="TextBox 4">
            <a:extLst>
              <a:ext uri="{FF2B5EF4-FFF2-40B4-BE49-F238E27FC236}">
                <a16:creationId xmlns:a16="http://schemas.microsoft.com/office/drawing/2014/main" id="{2BC1B4A0-593A-4C91-831F-6B8E5946C539}"/>
              </a:ext>
            </a:extLst>
          </p:cNvPr>
          <p:cNvSpPr txBox="1"/>
          <p:nvPr/>
        </p:nvSpPr>
        <p:spPr>
          <a:xfrm>
            <a:off x="3235741" y="6031468"/>
            <a:ext cx="2672526" cy="369332"/>
          </a:xfrm>
          <a:prstGeom prst="rect">
            <a:avLst/>
          </a:prstGeom>
          <a:noFill/>
        </p:spPr>
        <p:txBody>
          <a:bodyPr wrap="none" rtlCol="0">
            <a:spAutoFit/>
          </a:bodyPr>
          <a:lstStyle/>
          <a:p>
            <a:pPr algn="ctr"/>
            <a:r>
              <a:rPr lang="en-US" b="0" i="0" dirty="0">
                <a:effectLst/>
                <a:latin typeface="+mn-lt"/>
              </a:rPr>
              <a:t>Solar lentigo of upper lid</a:t>
            </a:r>
          </a:p>
        </p:txBody>
      </p:sp>
      <p:sp>
        <p:nvSpPr>
          <p:cNvPr id="11" name="TextBox 10">
            <a:extLst>
              <a:ext uri="{FF2B5EF4-FFF2-40B4-BE49-F238E27FC236}">
                <a16:creationId xmlns:a16="http://schemas.microsoft.com/office/drawing/2014/main" id="{9E7A3DF4-EF10-4774-A08A-3B1900A311A6}"/>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14" name="Picture 2">
            <a:extLst>
              <a:ext uri="{FF2B5EF4-FFF2-40B4-BE49-F238E27FC236}">
                <a16:creationId xmlns:a16="http://schemas.microsoft.com/office/drawing/2014/main" id="{F7C64BFC-2626-4B8B-AEB1-A6855EA86D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24101" y="1514474"/>
            <a:ext cx="5295796" cy="38290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3150452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132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7" y="3048344"/>
            <a:ext cx="5410200" cy="738664"/>
          </a:xfrm>
          <a:prstGeom prst="rect">
            <a:avLst/>
          </a:prstGeom>
          <a:solidFill>
            <a:srgbClr val="FFFF00"/>
          </a:solidFill>
        </p:spPr>
        <p:txBody>
          <a:bodyPr wrap="square" rtlCol="0">
            <a:spAutoFit/>
          </a:bodyPr>
          <a:lstStyle/>
          <a:p>
            <a:r>
              <a:rPr lang="en-US" sz="1400" i="1" dirty="0">
                <a:solidFill>
                  <a:srgbClr val="0000FF"/>
                </a:solidFill>
              </a:rPr>
              <a:t>Simple lentigines have a syndromic association with colon cancer. What is the name of this syndrome?</a:t>
            </a:r>
            <a:endParaRPr lang="en-US" sz="1400" i="1" dirty="0">
              <a:solidFill>
                <a:srgbClr val="FFFF00"/>
              </a:solidFill>
            </a:endParaRPr>
          </a:p>
          <a:p>
            <a:r>
              <a:rPr lang="en-US" sz="1400" dirty="0" err="1">
                <a:solidFill>
                  <a:srgbClr val="FFFF00"/>
                </a:solidFill>
              </a:rPr>
              <a:t>Peutz-Jeghers</a:t>
            </a:r>
            <a:r>
              <a:rPr lang="en-US" sz="1400" dirty="0">
                <a:solidFill>
                  <a:srgbClr val="FFFF00"/>
                </a:solidFill>
              </a:rPr>
              <a:t> syndrome</a:t>
            </a:r>
          </a:p>
        </p:txBody>
      </p:sp>
    </p:spTree>
    <p:extLst>
      <p:ext uri="{BB962C8B-B14F-4D97-AF65-F5344CB8AC3E}">
        <p14:creationId xmlns:p14="http://schemas.microsoft.com/office/powerpoint/2010/main" val="2239144931"/>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133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7" y="3048344"/>
            <a:ext cx="5410200" cy="738664"/>
          </a:xfrm>
          <a:prstGeom prst="rect">
            <a:avLst/>
          </a:prstGeom>
          <a:solidFill>
            <a:srgbClr val="FFFF00"/>
          </a:solidFill>
        </p:spPr>
        <p:txBody>
          <a:bodyPr wrap="square" rtlCol="0">
            <a:spAutoFit/>
          </a:bodyPr>
          <a:lstStyle/>
          <a:p>
            <a:r>
              <a:rPr lang="en-US" sz="1400" i="1" dirty="0">
                <a:solidFill>
                  <a:srgbClr val="0000FF"/>
                </a:solidFill>
              </a:rPr>
              <a:t>Simple lentigines have a syndromic association with colon cancer. What is the name of this syndrome?</a:t>
            </a:r>
          </a:p>
          <a:p>
            <a:r>
              <a:rPr lang="en-US" sz="1400" dirty="0" err="1">
                <a:solidFill>
                  <a:srgbClr val="0000FF"/>
                </a:solidFill>
              </a:rPr>
              <a:t>Peutz-Jeghers</a:t>
            </a:r>
            <a:r>
              <a:rPr lang="en-US" sz="1400" dirty="0">
                <a:solidFill>
                  <a:srgbClr val="0000FF"/>
                </a:solidFill>
              </a:rPr>
              <a:t> syndrome</a:t>
            </a:r>
          </a:p>
        </p:txBody>
      </p:sp>
    </p:spTree>
    <p:extLst>
      <p:ext uri="{BB962C8B-B14F-4D97-AF65-F5344CB8AC3E}">
        <p14:creationId xmlns:p14="http://schemas.microsoft.com/office/powerpoint/2010/main" val="329421504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1A00470-9D7B-4D06-AA62-BAAE6FA82891}"/>
              </a:ext>
            </a:extLst>
          </p:cNvPr>
          <p:cNvSpPr>
            <a:spLocks noGrp="1"/>
          </p:cNvSpPr>
          <p:nvPr>
            <p:ph type="sldNum" sz="quarter" idx="12"/>
          </p:nvPr>
        </p:nvSpPr>
        <p:spPr/>
        <p:txBody>
          <a:bodyPr/>
          <a:lstStyle/>
          <a:p>
            <a:pPr>
              <a:defRPr/>
            </a:pPr>
            <a:fld id="{E21F5367-E769-4F7D-9670-9C7F735E91F6}" type="slidenum">
              <a:rPr lang="en-US" altLang="en-US" smtClean="0"/>
              <a:pPr>
                <a:defRPr/>
              </a:pPr>
              <a:t>134</a:t>
            </a:fld>
            <a:endParaRPr lang="en-US" altLang="en-US"/>
          </a:p>
        </p:txBody>
      </p:sp>
      <p:sp>
        <p:nvSpPr>
          <p:cNvPr id="5" name="TextBox 4">
            <a:extLst>
              <a:ext uri="{FF2B5EF4-FFF2-40B4-BE49-F238E27FC236}">
                <a16:creationId xmlns:a16="http://schemas.microsoft.com/office/drawing/2014/main" id="{C2B2F9A4-3E91-4332-BDC8-D87FB6881BFD}"/>
              </a:ext>
            </a:extLst>
          </p:cNvPr>
          <p:cNvSpPr txBox="1"/>
          <p:nvPr/>
        </p:nvSpPr>
        <p:spPr>
          <a:xfrm>
            <a:off x="1902042" y="6019800"/>
            <a:ext cx="5339923" cy="369332"/>
          </a:xfrm>
          <a:prstGeom prst="rect">
            <a:avLst/>
          </a:prstGeom>
          <a:noFill/>
        </p:spPr>
        <p:txBody>
          <a:bodyPr wrap="none" rtlCol="0">
            <a:spAutoFit/>
          </a:bodyPr>
          <a:lstStyle/>
          <a:p>
            <a:pPr algn="ctr"/>
            <a:r>
              <a:rPr lang="en-US" b="0" i="0" dirty="0">
                <a:solidFill>
                  <a:srgbClr val="232323"/>
                </a:solidFill>
                <a:effectLst/>
                <a:latin typeface="+mn-lt"/>
              </a:rPr>
              <a:t> </a:t>
            </a:r>
            <a:r>
              <a:rPr lang="en-US" b="0" i="0" dirty="0" err="1">
                <a:solidFill>
                  <a:srgbClr val="232323"/>
                </a:solidFill>
                <a:effectLst/>
                <a:latin typeface="+mn-lt"/>
              </a:rPr>
              <a:t>Peutz-Jeghers</a:t>
            </a:r>
            <a:r>
              <a:rPr lang="en-US" b="0" i="0" dirty="0">
                <a:solidFill>
                  <a:srgbClr val="232323"/>
                </a:solidFill>
                <a:effectLst/>
                <a:latin typeface="+mn-lt"/>
              </a:rPr>
              <a:t> syndrome: Eyelid simple lentigines</a:t>
            </a:r>
            <a:endParaRPr lang="en-US" dirty="0">
              <a:latin typeface="+mn-lt"/>
            </a:endParaRPr>
          </a:p>
        </p:txBody>
      </p:sp>
      <p:pic>
        <p:nvPicPr>
          <p:cNvPr id="3" name="Picture 2">
            <a:extLst>
              <a:ext uri="{FF2B5EF4-FFF2-40B4-BE49-F238E27FC236}">
                <a16:creationId xmlns:a16="http://schemas.microsoft.com/office/drawing/2014/main" id="{DF0F3DD1-743C-48FA-B551-D84D35FA746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80759" y="1352260"/>
            <a:ext cx="5782482" cy="4153480"/>
          </a:xfrm>
          <a:prstGeom prst="rect">
            <a:avLst/>
          </a:prstGeom>
        </p:spPr>
      </p:pic>
      <p:sp>
        <p:nvSpPr>
          <p:cNvPr id="7" name="TextBox 6">
            <a:extLst>
              <a:ext uri="{FF2B5EF4-FFF2-40B4-BE49-F238E27FC236}">
                <a16:creationId xmlns:a16="http://schemas.microsoft.com/office/drawing/2014/main" id="{5EB23F1E-012A-42E1-BFF3-018546EC000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82235439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135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7" y="3048344"/>
            <a:ext cx="5410200"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syndromic association with colon cancer. What is the name of this syndrome?</a:t>
            </a:r>
          </a:p>
          <a:p>
            <a:r>
              <a:rPr lang="en-US" sz="1400" b="1" dirty="0" err="1">
                <a:solidFill>
                  <a:srgbClr val="0000FF"/>
                </a:solidFill>
              </a:rPr>
              <a:t>Peutz-Jeghers</a:t>
            </a:r>
            <a:r>
              <a:rPr lang="en-US" sz="1400" b="1" dirty="0">
                <a:solidFill>
                  <a:srgbClr val="0000FF"/>
                </a:solidFill>
              </a:rPr>
              <a:t> syndrome</a:t>
            </a:r>
          </a:p>
        </p:txBody>
      </p:sp>
      <p:sp>
        <p:nvSpPr>
          <p:cNvPr id="27" name="Oval 26">
            <a:extLst>
              <a:ext uri="{FF2B5EF4-FFF2-40B4-BE49-F238E27FC236}">
                <a16:creationId xmlns:a16="http://schemas.microsoft.com/office/drawing/2014/main" id="{BDF6F97A-A806-4592-9676-817C11A523D5}"/>
              </a:ext>
            </a:extLst>
          </p:cNvPr>
          <p:cNvSpPr/>
          <p:nvPr/>
        </p:nvSpPr>
        <p:spPr>
          <a:xfrm>
            <a:off x="175572" y="3352800"/>
            <a:ext cx="2519754"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68EBC75-2B54-4E9E-AC27-E6C86589D161}"/>
              </a:ext>
            </a:extLst>
          </p:cNvPr>
          <p:cNvSpPr txBox="1"/>
          <p:nvPr/>
        </p:nvSpPr>
        <p:spPr>
          <a:xfrm>
            <a:off x="2926621" y="3301350"/>
            <a:ext cx="3432350" cy="584775"/>
          </a:xfrm>
          <a:prstGeom prst="rect">
            <a:avLst/>
          </a:prstGeom>
          <a:solidFill>
            <a:schemeClr val="accent6">
              <a:lumMod val="50000"/>
            </a:schemeClr>
          </a:solidFill>
        </p:spPr>
        <p:txBody>
          <a:bodyPr wrap="none" rtlCol="0">
            <a:spAutoFit/>
          </a:bodyPr>
          <a:lstStyle/>
          <a:p>
            <a:r>
              <a:rPr lang="en-US" sz="1600" i="1" dirty="0">
                <a:solidFill>
                  <a:schemeClr val="bg1"/>
                </a:solidFill>
              </a:rPr>
              <a:t>How is </a:t>
            </a:r>
            <a:r>
              <a:rPr lang="en-US" sz="1600" dirty="0" err="1">
                <a:solidFill>
                  <a:schemeClr val="bg1"/>
                </a:solidFill>
              </a:rPr>
              <a:t>Peutz-Jeghers</a:t>
            </a:r>
            <a:r>
              <a:rPr lang="en-US" sz="1600" i="1" dirty="0">
                <a:solidFill>
                  <a:schemeClr val="bg1"/>
                </a:solidFill>
              </a:rPr>
              <a:t> pronounced?</a:t>
            </a:r>
          </a:p>
          <a:p>
            <a:r>
              <a:rPr lang="en-US" sz="1600" b="1" dirty="0" err="1">
                <a:solidFill>
                  <a:schemeClr val="accent6">
                    <a:lumMod val="50000"/>
                  </a:schemeClr>
                </a:solidFill>
                <a:latin typeface="Roboto" panose="02000000000000000000" pitchFamily="2" charset="0"/>
              </a:rPr>
              <a:t>P</a:t>
            </a:r>
            <a:r>
              <a:rPr lang="en-US" sz="1600" b="1" i="0" dirty="0" err="1">
                <a:solidFill>
                  <a:schemeClr val="accent6">
                    <a:lumMod val="50000"/>
                  </a:schemeClr>
                </a:solidFill>
                <a:effectLst/>
                <a:latin typeface="Roboto" panose="02000000000000000000" pitchFamily="2" charset="0"/>
              </a:rPr>
              <a:t>yoots</a:t>
            </a:r>
            <a:r>
              <a:rPr lang="en-US" sz="1600" b="0" i="0" dirty="0">
                <a:solidFill>
                  <a:schemeClr val="accent6">
                    <a:lumMod val="50000"/>
                  </a:schemeClr>
                </a:solidFill>
                <a:effectLst/>
                <a:latin typeface="Roboto" panose="02000000000000000000" pitchFamily="2" charset="0"/>
              </a:rPr>
              <a:t> </a:t>
            </a:r>
            <a:r>
              <a:rPr lang="en-US" sz="1600" b="1" i="0" dirty="0" err="1">
                <a:solidFill>
                  <a:schemeClr val="accent6">
                    <a:lumMod val="50000"/>
                  </a:schemeClr>
                </a:solidFill>
                <a:effectLst/>
                <a:latin typeface="Roboto" panose="02000000000000000000" pitchFamily="2" charset="0"/>
              </a:rPr>
              <a:t>jeh</a:t>
            </a:r>
            <a:r>
              <a:rPr lang="en-US" sz="1600" b="0" i="0" dirty="0" err="1">
                <a:solidFill>
                  <a:schemeClr val="accent6">
                    <a:lumMod val="50000"/>
                  </a:schemeClr>
                </a:solidFill>
                <a:effectLst/>
                <a:latin typeface="Roboto" panose="02000000000000000000" pitchFamily="2" charset="0"/>
              </a:rPr>
              <a:t>·grz</a:t>
            </a:r>
            <a:endParaRPr lang="en-US" sz="1600" dirty="0">
              <a:solidFill>
                <a:schemeClr val="accent6">
                  <a:lumMod val="50000"/>
                </a:schemeClr>
              </a:solidFill>
            </a:endParaRPr>
          </a:p>
        </p:txBody>
      </p:sp>
    </p:spTree>
    <p:extLst>
      <p:ext uri="{BB962C8B-B14F-4D97-AF65-F5344CB8AC3E}">
        <p14:creationId xmlns:p14="http://schemas.microsoft.com/office/powerpoint/2010/main" val="362665793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136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7" y="3048344"/>
            <a:ext cx="5410200"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syndromic association with colon cancer. What is the name of this syndrome?</a:t>
            </a:r>
          </a:p>
          <a:p>
            <a:r>
              <a:rPr lang="en-US" sz="1400" b="1" dirty="0" err="1">
                <a:solidFill>
                  <a:srgbClr val="0000FF"/>
                </a:solidFill>
              </a:rPr>
              <a:t>Peutz-Jeghers</a:t>
            </a:r>
            <a:r>
              <a:rPr lang="en-US" sz="1400" b="1" dirty="0">
                <a:solidFill>
                  <a:srgbClr val="0000FF"/>
                </a:solidFill>
              </a:rPr>
              <a:t> syndrome</a:t>
            </a:r>
          </a:p>
        </p:txBody>
      </p:sp>
      <p:sp>
        <p:nvSpPr>
          <p:cNvPr id="27" name="Oval 26">
            <a:extLst>
              <a:ext uri="{FF2B5EF4-FFF2-40B4-BE49-F238E27FC236}">
                <a16:creationId xmlns:a16="http://schemas.microsoft.com/office/drawing/2014/main" id="{BDF6F97A-A806-4592-9676-817C11A523D5}"/>
              </a:ext>
            </a:extLst>
          </p:cNvPr>
          <p:cNvSpPr/>
          <p:nvPr/>
        </p:nvSpPr>
        <p:spPr>
          <a:xfrm>
            <a:off x="175572" y="3352800"/>
            <a:ext cx="2519754"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68EBC75-2B54-4E9E-AC27-E6C86589D161}"/>
              </a:ext>
            </a:extLst>
          </p:cNvPr>
          <p:cNvSpPr txBox="1"/>
          <p:nvPr/>
        </p:nvSpPr>
        <p:spPr>
          <a:xfrm>
            <a:off x="2926621" y="3301350"/>
            <a:ext cx="3432350" cy="584775"/>
          </a:xfrm>
          <a:prstGeom prst="rect">
            <a:avLst/>
          </a:prstGeom>
          <a:solidFill>
            <a:schemeClr val="accent6">
              <a:lumMod val="50000"/>
            </a:schemeClr>
          </a:solidFill>
        </p:spPr>
        <p:txBody>
          <a:bodyPr wrap="none" rtlCol="0">
            <a:spAutoFit/>
          </a:bodyPr>
          <a:lstStyle/>
          <a:p>
            <a:r>
              <a:rPr lang="en-US" sz="1600" i="1" dirty="0">
                <a:solidFill>
                  <a:schemeClr val="bg1"/>
                </a:solidFill>
              </a:rPr>
              <a:t>How is </a:t>
            </a:r>
            <a:r>
              <a:rPr lang="en-US" sz="1600" dirty="0" err="1">
                <a:solidFill>
                  <a:schemeClr val="bg1"/>
                </a:solidFill>
              </a:rPr>
              <a:t>Peutz-Jeghers</a:t>
            </a:r>
            <a:r>
              <a:rPr lang="en-US" sz="1600" i="1" dirty="0">
                <a:solidFill>
                  <a:schemeClr val="bg1"/>
                </a:solidFill>
              </a:rPr>
              <a:t> pronounced?</a:t>
            </a:r>
          </a:p>
          <a:p>
            <a:r>
              <a:rPr lang="en-US" sz="1600" b="1" dirty="0" err="1">
                <a:solidFill>
                  <a:schemeClr val="bg1"/>
                </a:solidFill>
                <a:latin typeface="Roboto" panose="02000000000000000000" pitchFamily="2" charset="0"/>
              </a:rPr>
              <a:t>P</a:t>
            </a:r>
            <a:r>
              <a:rPr lang="en-US" sz="1600" b="1" i="0" dirty="0" err="1">
                <a:solidFill>
                  <a:schemeClr val="bg1"/>
                </a:solidFill>
                <a:effectLst/>
                <a:latin typeface="Roboto" panose="02000000000000000000" pitchFamily="2" charset="0"/>
              </a:rPr>
              <a:t>yoots</a:t>
            </a:r>
            <a:r>
              <a:rPr lang="en-US" sz="1600" b="0" i="0" dirty="0">
                <a:solidFill>
                  <a:schemeClr val="bg1"/>
                </a:solidFill>
                <a:effectLst/>
                <a:latin typeface="Roboto" panose="02000000000000000000" pitchFamily="2" charset="0"/>
              </a:rPr>
              <a:t> </a:t>
            </a:r>
            <a:r>
              <a:rPr lang="en-US" sz="1600" b="1" i="0" dirty="0" err="1">
                <a:solidFill>
                  <a:schemeClr val="bg1"/>
                </a:solidFill>
                <a:effectLst/>
                <a:latin typeface="Roboto" panose="02000000000000000000" pitchFamily="2" charset="0"/>
              </a:rPr>
              <a:t>jeh</a:t>
            </a:r>
            <a:r>
              <a:rPr lang="en-US" sz="1600" dirty="0" err="1">
                <a:solidFill>
                  <a:schemeClr val="bg1"/>
                </a:solidFill>
                <a:latin typeface="Roboto" panose="02000000000000000000" pitchFamily="2" charset="0"/>
              </a:rPr>
              <a:t>-</a:t>
            </a:r>
            <a:r>
              <a:rPr lang="en-US" sz="1600" b="0" i="0" dirty="0" err="1">
                <a:solidFill>
                  <a:schemeClr val="bg1"/>
                </a:solidFill>
                <a:effectLst/>
                <a:latin typeface="Roboto" panose="02000000000000000000" pitchFamily="2" charset="0"/>
              </a:rPr>
              <a:t>grrz</a:t>
            </a:r>
            <a:endParaRPr lang="en-US" sz="1600" dirty="0">
              <a:solidFill>
                <a:schemeClr val="bg1"/>
              </a:solidFill>
            </a:endParaRPr>
          </a:p>
        </p:txBody>
      </p:sp>
    </p:spTree>
    <p:extLst>
      <p:ext uri="{BB962C8B-B14F-4D97-AF65-F5344CB8AC3E}">
        <p14:creationId xmlns:p14="http://schemas.microsoft.com/office/powerpoint/2010/main" val="3119634824"/>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137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7" y="3048344"/>
            <a:ext cx="5410200"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syndromic association with colon cancer. What is the name of this syndrome?</a:t>
            </a:r>
          </a:p>
          <a:p>
            <a:r>
              <a:rPr lang="en-US" sz="1400" b="1" dirty="0" err="1">
                <a:solidFill>
                  <a:srgbClr val="0000FF"/>
                </a:solidFill>
              </a:rPr>
              <a:t>Peutz-Jeghers</a:t>
            </a:r>
            <a:r>
              <a:rPr lang="en-US" sz="1400" b="1" dirty="0">
                <a:solidFill>
                  <a:srgbClr val="0000FF"/>
                </a:solidFill>
              </a:rPr>
              <a:t> syndrome</a:t>
            </a:r>
          </a:p>
        </p:txBody>
      </p:sp>
      <p:sp>
        <p:nvSpPr>
          <p:cNvPr id="27" name="Oval 26">
            <a:extLst>
              <a:ext uri="{FF2B5EF4-FFF2-40B4-BE49-F238E27FC236}">
                <a16:creationId xmlns:a16="http://schemas.microsoft.com/office/drawing/2014/main" id="{BDF6F97A-A806-4592-9676-817C11A523D5}"/>
              </a:ext>
            </a:extLst>
          </p:cNvPr>
          <p:cNvSpPr/>
          <p:nvPr/>
        </p:nvSpPr>
        <p:spPr>
          <a:xfrm>
            <a:off x="175572" y="3352800"/>
            <a:ext cx="2519754"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B9DA8C52-47D8-4561-AE1D-C73B286A8739}"/>
              </a:ext>
            </a:extLst>
          </p:cNvPr>
          <p:cNvSpPr txBox="1"/>
          <p:nvPr/>
        </p:nvSpPr>
        <p:spPr>
          <a:xfrm>
            <a:off x="44156" y="4036775"/>
            <a:ext cx="6851556" cy="523220"/>
          </a:xfrm>
          <a:prstGeom prst="rect">
            <a:avLst/>
          </a:prstGeom>
          <a:solidFill>
            <a:srgbClr val="0070C0"/>
          </a:solidFill>
        </p:spPr>
        <p:txBody>
          <a:bodyPr wrap="none" rtlCol="0">
            <a:spAutoFit/>
          </a:bodyPr>
          <a:lstStyle/>
          <a:p>
            <a:r>
              <a:rPr lang="en-US" sz="1400" i="1" dirty="0">
                <a:solidFill>
                  <a:schemeClr val="bg1"/>
                </a:solidFill>
              </a:rPr>
              <a:t>Are lentigo simplex eyelid lesions the classic harbinger of </a:t>
            </a:r>
            <a:r>
              <a:rPr lang="en-US" sz="1400" i="1" dirty="0" err="1">
                <a:solidFill>
                  <a:schemeClr val="bg1"/>
                </a:solidFill>
              </a:rPr>
              <a:t>Peutz-Jeghers</a:t>
            </a:r>
            <a:r>
              <a:rPr lang="en-US" sz="1400" i="1" dirty="0">
                <a:solidFill>
                  <a:schemeClr val="bg1"/>
                </a:solidFill>
              </a:rPr>
              <a:t> syndrome?</a:t>
            </a:r>
          </a:p>
          <a:p>
            <a:r>
              <a:rPr lang="en-US" sz="1400" dirty="0">
                <a:solidFill>
                  <a:srgbClr val="0070C0"/>
                </a:solidFill>
              </a:rPr>
              <a:t>No, pigmented lesions of the  perioral  region are the classic/most common finding</a:t>
            </a:r>
          </a:p>
        </p:txBody>
      </p:sp>
    </p:spTree>
    <p:extLst>
      <p:ext uri="{BB962C8B-B14F-4D97-AF65-F5344CB8AC3E}">
        <p14:creationId xmlns:p14="http://schemas.microsoft.com/office/powerpoint/2010/main" val="427302071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138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7" y="3048344"/>
            <a:ext cx="5410200"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syndromic association with colon cancer. What is the name of this syndrome?</a:t>
            </a:r>
          </a:p>
          <a:p>
            <a:r>
              <a:rPr lang="en-US" sz="1400" b="1" dirty="0" err="1">
                <a:solidFill>
                  <a:srgbClr val="0000FF"/>
                </a:solidFill>
              </a:rPr>
              <a:t>Peutz-Jeghers</a:t>
            </a:r>
            <a:r>
              <a:rPr lang="en-US" sz="1400" b="1" dirty="0">
                <a:solidFill>
                  <a:srgbClr val="0000FF"/>
                </a:solidFill>
              </a:rPr>
              <a:t> syndrome</a:t>
            </a:r>
          </a:p>
        </p:txBody>
      </p:sp>
      <p:sp>
        <p:nvSpPr>
          <p:cNvPr id="27" name="Oval 26">
            <a:extLst>
              <a:ext uri="{FF2B5EF4-FFF2-40B4-BE49-F238E27FC236}">
                <a16:creationId xmlns:a16="http://schemas.microsoft.com/office/drawing/2014/main" id="{BDF6F97A-A806-4592-9676-817C11A523D5}"/>
              </a:ext>
            </a:extLst>
          </p:cNvPr>
          <p:cNvSpPr/>
          <p:nvPr/>
        </p:nvSpPr>
        <p:spPr>
          <a:xfrm>
            <a:off x="175572" y="3352800"/>
            <a:ext cx="2519754"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B9DA8C52-47D8-4561-AE1D-C73B286A8739}"/>
              </a:ext>
            </a:extLst>
          </p:cNvPr>
          <p:cNvSpPr txBox="1"/>
          <p:nvPr/>
        </p:nvSpPr>
        <p:spPr>
          <a:xfrm>
            <a:off x="44156" y="4036775"/>
            <a:ext cx="6851556" cy="523220"/>
          </a:xfrm>
          <a:prstGeom prst="rect">
            <a:avLst/>
          </a:prstGeom>
          <a:solidFill>
            <a:srgbClr val="0070C0"/>
          </a:solidFill>
        </p:spPr>
        <p:txBody>
          <a:bodyPr wrap="none" rtlCol="0">
            <a:spAutoFit/>
          </a:bodyPr>
          <a:lstStyle/>
          <a:p>
            <a:r>
              <a:rPr lang="en-US" sz="1400" i="1" dirty="0">
                <a:solidFill>
                  <a:schemeClr val="bg1"/>
                </a:solidFill>
              </a:rPr>
              <a:t>Are lentigo simplex eyelid lesions the classic harbinger of </a:t>
            </a:r>
            <a:r>
              <a:rPr lang="en-US" sz="1400" i="1" dirty="0" err="1">
                <a:solidFill>
                  <a:schemeClr val="bg1"/>
                </a:solidFill>
              </a:rPr>
              <a:t>Peutz-Jeghers</a:t>
            </a:r>
            <a:r>
              <a:rPr lang="en-US" sz="1400" i="1" dirty="0">
                <a:solidFill>
                  <a:schemeClr val="bg1"/>
                </a:solidFill>
              </a:rPr>
              <a:t> syndrome?</a:t>
            </a:r>
          </a:p>
          <a:p>
            <a:r>
              <a:rPr lang="en-US" sz="1400" dirty="0">
                <a:solidFill>
                  <a:schemeClr val="bg1"/>
                </a:solidFill>
              </a:rPr>
              <a:t>No, pigmented lesions of the  perioral  region are the classic/most common finding</a:t>
            </a:r>
          </a:p>
        </p:txBody>
      </p:sp>
      <p:sp>
        <p:nvSpPr>
          <p:cNvPr id="30" name="Rectangle 29">
            <a:extLst>
              <a:ext uri="{FF2B5EF4-FFF2-40B4-BE49-F238E27FC236}">
                <a16:creationId xmlns:a16="http://schemas.microsoft.com/office/drawing/2014/main" id="{12CF2063-B19B-4EC9-9718-18877AF08AE5}"/>
              </a:ext>
            </a:extLst>
          </p:cNvPr>
          <p:cNvSpPr/>
          <p:nvPr/>
        </p:nvSpPr>
        <p:spPr>
          <a:xfrm>
            <a:off x="2412019" y="4308285"/>
            <a:ext cx="708025" cy="2135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5374593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139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rgbClr val="949432"/>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rgbClr val="949432"/>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7" y="3048344"/>
            <a:ext cx="5410200"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syndromic association with colon cancer. What is the name of this syndrome?</a:t>
            </a:r>
          </a:p>
          <a:p>
            <a:r>
              <a:rPr lang="en-US" sz="1400" b="1" dirty="0" err="1">
                <a:solidFill>
                  <a:srgbClr val="0000FF"/>
                </a:solidFill>
              </a:rPr>
              <a:t>Peutz-Jeghers</a:t>
            </a:r>
            <a:r>
              <a:rPr lang="en-US" sz="1400" b="1" dirty="0">
                <a:solidFill>
                  <a:srgbClr val="0000FF"/>
                </a:solidFill>
              </a:rPr>
              <a:t> syndrome</a:t>
            </a:r>
          </a:p>
        </p:txBody>
      </p:sp>
      <p:sp>
        <p:nvSpPr>
          <p:cNvPr id="27" name="Oval 26">
            <a:extLst>
              <a:ext uri="{FF2B5EF4-FFF2-40B4-BE49-F238E27FC236}">
                <a16:creationId xmlns:a16="http://schemas.microsoft.com/office/drawing/2014/main" id="{BDF6F97A-A806-4592-9676-817C11A523D5}"/>
              </a:ext>
            </a:extLst>
          </p:cNvPr>
          <p:cNvSpPr/>
          <p:nvPr/>
        </p:nvSpPr>
        <p:spPr>
          <a:xfrm>
            <a:off x="175572" y="3352800"/>
            <a:ext cx="2519754"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B9DA8C52-47D8-4561-AE1D-C73B286A8739}"/>
              </a:ext>
            </a:extLst>
          </p:cNvPr>
          <p:cNvSpPr txBox="1"/>
          <p:nvPr/>
        </p:nvSpPr>
        <p:spPr>
          <a:xfrm>
            <a:off x="44156" y="4036775"/>
            <a:ext cx="6851556" cy="523220"/>
          </a:xfrm>
          <a:prstGeom prst="rect">
            <a:avLst/>
          </a:prstGeom>
          <a:solidFill>
            <a:srgbClr val="0070C0"/>
          </a:solidFill>
        </p:spPr>
        <p:txBody>
          <a:bodyPr wrap="none" rtlCol="0">
            <a:spAutoFit/>
          </a:bodyPr>
          <a:lstStyle/>
          <a:p>
            <a:r>
              <a:rPr lang="en-US" sz="1400" i="1" dirty="0">
                <a:solidFill>
                  <a:schemeClr val="bg1"/>
                </a:solidFill>
              </a:rPr>
              <a:t>Are lentigo simplex eyelid lesions the classic harbinger of </a:t>
            </a:r>
            <a:r>
              <a:rPr lang="en-US" sz="1400" i="1" dirty="0" err="1">
                <a:solidFill>
                  <a:schemeClr val="bg1"/>
                </a:solidFill>
              </a:rPr>
              <a:t>Peutz-Jeghers</a:t>
            </a:r>
            <a:r>
              <a:rPr lang="en-US" sz="1400" i="1" dirty="0">
                <a:solidFill>
                  <a:schemeClr val="bg1"/>
                </a:solidFill>
              </a:rPr>
              <a:t> syndrome?</a:t>
            </a:r>
          </a:p>
          <a:p>
            <a:r>
              <a:rPr lang="en-US" sz="1400" dirty="0">
                <a:solidFill>
                  <a:schemeClr val="bg1"/>
                </a:solidFill>
              </a:rPr>
              <a:t>No, pigmented lesions of the  perioral  region are the classic/most common finding</a:t>
            </a:r>
          </a:p>
        </p:txBody>
      </p:sp>
    </p:spTree>
    <p:extLst>
      <p:ext uri="{BB962C8B-B14F-4D97-AF65-F5344CB8AC3E}">
        <p14:creationId xmlns:p14="http://schemas.microsoft.com/office/powerpoint/2010/main" val="72529966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14</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t>Let’s consider the embryology of melanocytes. From which primordial cell do they derive?</a:t>
            </a:r>
          </a:p>
          <a:p>
            <a:r>
              <a:rPr lang="en-US" sz="1600" dirty="0"/>
              <a:t>Neural crest cells (NCCs)</a:t>
            </a:r>
          </a:p>
          <a:p>
            <a:endParaRPr lang="en-US" sz="1600" dirty="0"/>
          </a:p>
          <a:p>
            <a:r>
              <a:rPr lang="en-US" sz="1600" i="1" dirty="0"/>
              <a:t>Briefly, what’s the backstory on neural crest cells?</a:t>
            </a:r>
          </a:p>
          <a:p>
            <a:r>
              <a:rPr lang="en-US" sz="1600" dirty="0"/>
              <a:t>NCCs are a subtype of  neuroectodermal  cells.  </a:t>
            </a:r>
            <a:r>
              <a:rPr lang="en-US" sz="1600" dirty="0">
                <a:solidFill>
                  <a:schemeClr val="accent6">
                    <a:lumMod val="20000"/>
                    <a:lumOff val="80000"/>
                  </a:schemeClr>
                </a:solidFill>
              </a:rPr>
              <a:t>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
        <p:nvSpPr>
          <p:cNvPr id="3" name="Rectangle 2">
            <a:extLst>
              <a:ext uri="{FF2B5EF4-FFF2-40B4-BE49-F238E27FC236}">
                <a16:creationId xmlns:a16="http://schemas.microsoft.com/office/drawing/2014/main" id="{380DE4A6-D878-4DB5-8857-797FC5D575E2}"/>
              </a:ext>
            </a:extLst>
          </p:cNvPr>
          <p:cNvSpPr/>
          <p:nvPr/>
        </p:nvSpPr>
        <p:spPr>
          <a:xfrm>
            <a:off x="2667000" y="2994991"/>
            <a:ext cx="1600200" cy="2771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embryo cell type</a:t>
            </a:r>
          </a:p>
        </p:txBody>
      </p:sp>
    </p:spTree>
    <p:extLst>
      <p:ext uri="{BB962C8B-B14F-4D97-AF65-F5344CB8AC3E}">
        <p14:creationId xmlns:p14="http://schemas.microsoft.com/office/powerpoint/2010/main" val="7522391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1A00470-9D7B-4D06-AA62-BAAE6FA82891}"/>
              </a:ext>
            </a:extLst>
          </p:cNvPr>
          <p:cNvSpPr>
            <a:spLocks noGrp="1"/>
          </p:cNvSpPr>
          <p:nvPr>
            <p:ph type="sldNum" sz="quarter" idx="12"/>
          </p:nvPr>
        </p:nvSpPr>
        <p:spPr/>
        <p:txBody>
          <a:bodyPr/>
          <a:lstStyle/>
          <a:p>
            <a:pPr>
              <a:defRPr/>
            </a:pPr>
            <a:fld id="{E21F5367-E769-4F7D-9670-9C7F735E91F6}" type="slidenum">
              <a:rPr lang="en-US" altLang="en-US" smtClean="0"/>
              <a:pPr>
                <a:defRPr/>
              </a:pPr>
              <a:t>140</a:t>
            </a:fld>
            <a:endParaRPr lang="en-US" altLang="en-US"/>
          </a:p>
        </p:txBody>
      </p:sp>
      <p:pic>
        <p:nvPicPr>
          <p:cNvPr id="1026" name="Picture 2" descr="Image">
            <a:extLst>
              <a:ext uri="{FF2B5EF4-FFF2-40B4-BE49-F238E27FC236}">
                <a16:creationId xmlns:a16="http://schemas.microsoft.com/office/drawing/2014/main" id="{A5DFA682-05D1-4FD2-8559-CE892E1473B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38645" y="1343080"/>
            <a:ext cx="5266710" cy="417183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2B2F9A4-3E91-4332-BDC8-D87FB6881BFD}"/>
              </a:ext>
            </a:extLst>
          </p:cNvPr>
          <p:cNvSpPr txBox="1"/>
          <p:nvPr/>
        </p:nvSpPr>
        <p:spPr>
          <a:xfrm>
            <a:off x="337507" y="6031468"/>
            <a:ext cx="8468986" cy="369332"/>
          </a:xfrm>
          <a:prstGeom prst="rect">
            <a:avLst/>
          </a:prstGeom>
          <a:noFill/>
        </p:spPr>
        <p:txBody>
          <a:bodyPr wrap="none" rtlCol="0">
            <a:spAutoFit/>
          </a:bodyPr>
          <a:lstStyle/>
          <a:p>
            <a:pPr algn="ctr"/>
            <a:r>
              <a:rPr lang="en-US" b="0" i="0" dirty="0">
                <a:solidFill>
                  <a:srgbClr val="232323"/>
                </a:solidFill>
                <a:effectLst/>
                <a:latin typeface="+mn-lt"/>
              </a:rPr>
              <a:t> Characteristic circumoral pigmentation in a patient with </a:t>
            </a:r>
            <a:r>
              <a:rPr lang="en-US" b="0" i="0" dirty="0" err="1">
                <a:solidFill>
                  <a:srgbClr val="232323"/>
                </a:solidFill>
                <a:effectLst/>
                <a:latin typeface="+mn-lt"/>
              </a:rPr>
              <a:t>Peutz-Jeghers</a:t>
            </a:r>
            <a:r>
              <a:rPr lang="en-US" b="0" i="0" dirty="0">
                <a:solidFill>
                  <a:srgbClr val="232323"/>
                </a:solidFill>
                <a:effectLst/>
                <a:latin typeface="+mn-lt"/>
              </a:rPr>
              <a:t> syndrome</a:t>
            </a:r>
            <a:endParaRPr lang="en-US" dirty="0">
              <a:latin typeface="+mn-lt"/>
            </a:endParaRPr>
          </a:p>
        </p:txBody>
      </p:sp>
      <p:sp>
        <p:nvSpPr>
          <p:cNvPr id="7" name="TextBox 6">
            <a:extLst>
              <a:ext uri="{FF2B5EF4-FFF2-40B4-BE49-F238E27FC236}">
                <a16:creationId xmlns:a16="http://schemas.microsoft.com/office/drawing/2014/main" id="{5572857A-8BC7-46C5-9901-979BA10232AF}"/>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424378797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1A00470-9D7B-4D06-AA62-BAAE6FA82891}"/>
              </a:ext>
            </a:extLst>
          </p:cNvPr>
          <p:cNvSpPr>
            <a:spLocks noGrp="1"/>
          </p:cNvSpPr>
          <p:nvPr>
            <p:ph type="sldNum" sz="quarter" idx="12"/>
          </p:nvPr>
        </p:nvSpPr>
        <p:spPr/>
        <p:txBody>
          <a:bodyPr/>
          <a:lstStyle/>
          <a:p>
            <a:pPr>
              <a:defRPr/>
            </a:pPr>
            <a:fld id="{E21F5367-E769-4F7D-9670-9C7F735E91F6}" type="slidenum">
              <a:rPr lang="en-US" altLang="en-US" smtClean="0"/>
              <a:pPr>
                <a:defRPr/>
              </a:pPr>
              <a:t>141</a:t>
            </a:fld>
            <a:endParaRPr lang="en-US" altLang="en-US"/>
          </a:p>
        </p:txBody>
      </p:sp>
      <p:sp>
        <p:nvSpPr>
          <p:cNvPr id="5" name="TextBox 4">
            <a:extLst>
              <a:ext uri="{FF2B5EF4-FFF2-40B4-BE49-F238E27FC236}">
                <a16:creationId xmlns:a16="http://schemas.microsoft.com/office/drawing/2014/main" id="{C2B2F9A4-3E91-4332-BDC8-D87FB6881BFD}"/>
              </a:ext>
            </a:extLst>
          </p:cNvPr>
          <p:cNvSpPr txBox="1"/>
          <p:nvPr/>
        </p:nvSpPr>
        <p:spPr>
          <a:xfrm>
            <a:off x="1119788" y="6031468"/>
            <a:ext cx="6904455" cy="369332"/>
          </a:xfrm>
          <a:prstGeom prst="rect">
            <a:avLst/>
          </a:prstGeom>
          <a:noFill/>
        </p:spPr>
        <p:txBody>
          <a:bodyPr wrap="none" rtlCol="0">
            <a:spAutoFit/>
          </a:bodyPr>
          <a:lstStyle/>
          <a:p>
            <a:pPr algn="ctr"/>
            <a:r>
              <a:rPr lang="en-US" b="0" i="1" dirty="0">
                <a:solidFill>
                  <a:srgbClr val="232323"/>
                </a:solidFill>
                <a:effectLst/>
                <a:latin typeface="+mn-lt"/>
              </a:rPr>
              <a:t> </a:t>
            </a:r>
            <a:r>
              <a:rPr lang="en-US" b="1" dirty="0">
                <a:solidFill>
                  <a:srgbClr val="232323"/>
                </a:solidFill>
                <a:effectLst/>
                <a:latin typeface="+mn-lt"/>
              </a:rPr>
              <a:t>Speaking of</a:t>
            </a:r>
            <a:r>
              <a:rPr lang="en-US" b="0" i="1" dirty="0">
                <a:solidFill>
                  <a:srgbClr val="232323"/>
                </a:solidFill>
                <a:effectLst/>
                <a:latin typeface="+mn-lt"/>
              </a:rPr>
              <a:t>: </a:t>
            </a:r>
            <a:r>
              <a:rPr lang="en-US" b="0" dirty="0">
                <a:solidFill>
                  <a:srgbClr val="232323"/>
                </a:solidFill>
                <a:effectLst/>
                <a:latin typeface="+mn-lt"/>
              </a:rPr>
              <a:t>Did you notice the pigmented lip lesions in this pic?</a:t>
            </a:r>
            <a:endParaRPr lang="en-US" dirty="0">
              <a:latin typeface="+mn-lt"/>
            </a:endParaRPr>
          </a:p>
        </p:txBody>
      </p:sp>
      <p:pic>
        <p:nvPicPr>
          <p:cNvPr id="3" name="Picture 2">
            <a:extLst>
              <a:ext uri="{FF2B5EF4-FFF2-40B4-BE49-F238E27FC236}">
                <a16:creationId xmlns:a16="http://schemas.microsoft.com/office/drawing/2014/main" id="{DF0F3DD1-743C-48FA-B551-D84D35FA746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80759" y="1352260"/>
            <a:ext cx="5782482" cy="4153480"/>
          </a:xfrm>
          <a:prstGeom prst="rect">
            <a:avLst/>
          </a:prstGeom>
        </p:spPr>
      </p:pic>
      <p:sp>
        <p:nvSpPr>
          <p:cNvPr id="7" name="TextBox 6">
            <a:extLst>
              <a:ext uri="{FF2B5EF4-FFF2-40B4-BE49-F238E27FC236}">
                <a16:creationId xmlns:a16="http://schemas.microsoft.com/office/drawing/2014/main" id="{33D14B9C-22C4-4990-A779-643812BD117E}"/>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48458302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142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When ‘colon cancer + ophthalmic issue’ is mentioned, three syndromes should come to mind. One is </a:t>
            </a:r>
            <a:r>
              <a:rPr lang="en-US" altLang="en-US" sz="1400" i="1" dirty="0" err="1">
                <a:solidFill>
                  <a:srgbClr val="0000FF"/>
                </a:solidFill>
              </a:rPr>
              <a:t>Peutz-Jeghers</a:t>
            </a:r>
            <a:r>
              <a:rPr lang="en-US" altLang="en-US" sz="1400" i="1" dirty="0">
                <a:solidFill>
                  <a:srgbClr val="0000FF"/>
                </a:solidFill>
              </a:rPr>
              <a:t> syndrome. What are the other two?</a:t>
            </a:r>
            <a:endParaRPr lang="en-US" altLang="en-US" sz="1400" i="1" dirty="0">
              <a:solidFill>
                <a:schemeClr val="accent5">
                  <a:lumMod val="60000"/>
                  <a:lumOff val="40000"/>
                </a:schemeClr>
              </a:solidFill>
            </a:endParaRPr>
          </a:p>
          <a:p>
            <a:pPr eaLnBrk="1" hangingPunct="1">
              <a:spcBef>
                <a:spcPct val="0"/>
              </a:spcBef>
              <a:buClrTx/>
              <a:buSzTx/>
              <a:buFontTx/>
              <a:buNone/>
            </a:pPr>
            <a:r>
              <a:rPr lang="en-US" altLang="en-US" sz="1400" dirty="0">
                <a:solidFill>
                  <a:schemeClr val="accent5">
                    <a:lumMod val="60000"/>
                    <a:lumOff val="40000"/>
                  </a:schemeClr>
                </a:solidFill>
              </a:rPr>
              <a:t>Gardner syndrome and Muir-Torre syndrome</a:t>
            </a:r>
          </a:p>
        </p:txBody>
      </p:sp>
    </p:spTree>
    <p:extLst>
      <p:ext uri="{BB962C8B-B14F-4D97-AF65-F5344CB8AC3E}">
        <p14:creationId xmlns:p14="http://schemas.microsoft.com/office/powerpoint/2010/main" val="314071657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143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When ‘colon cancer + ophthalmic issue’ is mentioned, three syndromes should come to mind. One is </a:t>
            </a:r>
            <a:r>
              <a:rPr lang="en-US" altLang="en-US" sz="1400" i="1" dirty="0" err="1">
                <a:solidFill>
                  <a:srgbClr val="0000FF"/>
                </a:solidFill>
              </a:rPr>
              <a:t>Peutz-Jeghers</a:t>
            </a:r>
            <a:r>
              <a:rPr lang="en-US" altLang="en-US" sz="1400" i="1" dirty="0">
                <a:solidFill>
                  <a:srgbClr val="0000FF"/>
                </a:solidFill>
              </a:rPr>
              <a:t> syndrome. What are the other two?</a:t>
            </a:r>
          </a:p>
          <a:p>
            <a:pPr eaLnBrk="1" hangingPunct="1">
              <a:spcBef>
                <a:spcPct val="0"/>
              </a:spcBef>
              <a:buClrTx/>
              <a:buSzTx/>
              <a:buFontTx/>
              <a:buNone/>
            </a:pPr>
            <a:r>
              <a:rPr lang="en-US" altLang="en-US" sz="1400" dirty="0">
                <a:solidFill>
                  <a:srgbClr val="0000FF"/>
                </a:solidFill>
              </a:rPr>
              <a:t>Gardner syndrome and Muir-Torre syndrome</a:t>
            </a:r>
          </a:p>
        </p:txBody>
      </p:sp>
    </p:spTree>
    <p:extLst>
      <p:ext uri="{BB962C8B-B14F-4D97-AF65-F5344CB8AC3E}">
        <p14:creationId xmlns:p14="http://schemas.microsoft.com/office/powerpoint/2010/main" val="383493552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144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Gardner syndrome is an important subtype of what class of condition?</a:t>
            </a:r>
            <a:endParaRPr lang="en-US" altLang="en-US" sz="1400" i="1" dirty="0">
              <a:solidFill>
                <a:srgbClr val="FF99FF"/>
              </a:solidFill>
            </a:endParaRPr>
          </a:p>
          <a:p>
            <a:pPr eaLnBrk="1" hangingPunct="1">
              <a:defRPr/>
            </a:pPr>
            <a:r>
              <a:rPr lang="en-US" altLang="en-US" sz="1400" dirty="0">
                <a:solidFill>
                  <a:srgbClr val="FF99FF"/>
                </a:solidFill>
              </a:rPr>
              <a:t>It is a form of ‘familial adenomatous polyposis’</a:t>
            </a:r>
          </a:p>
          <a:p>
            <a:pPr eaLnBrk="1" hangingPunct="1">
              <a:defRPr/>
            </a:pPr>
            <a:endParaRPr lang="en-US" altLang="en-US" sz="1400" b="1" dirty="0">
              <a:solidFill>
                <a:srgbClr val="FF99FF"/>
              </a:solidFill>
            </a:endParaRPr>
          </a:p>
          <a:p>
            <a:pPr eaLnBrk="1" hangingPunct="1">
              <a:spcBef>
                <a:spcPct val="0"/>
              </a:spcBef>
              <a:buClrTx/>
              <a:buSzTx/>
              <a:buFontTx/>
              <a:buNone/>
            </a:pPr>
            <a:r>
              <a:rPr lang="en-US" altLang="en-US" sz="1400" i="1" dirty="0">
                <a:solidFill>
                  <a:srgbClr val="FF99FF"/>
                </a:solidFill>
              </a:rPr>
              <a:t>What transpires in a familial adenomatous polyposis that is concerning?</a:t>
            </a:r>
          </a:p>
          <a:p>
            <a:pPr eaLnBrk="1" hangingPunct="1">
              <a:spcBef>
                <a:spcPct val="0"/>
              </a:spcBef>
              <a:buClrTx/>
              <a:buSzTx/>
              <a:buFontTx/>
              <a:buNone/>
            </a:pPr>
            <a:r>
              <a:rPr lang="en-US" altLang="en-US" sz="1400" dirty="0">
                <a:solidFill>
                  <a:srgbClr val="FF99FF"/>
                </a:solidFill>
              </a:rPr>
              <a:t>Pts develop hundreds of colonic polyps, a significant number of which are malignant</a:t>
            </a: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proportion of untreated Gardner syndrome pts will develop colon cancer?</a:t>
            </a:r>
          </a:p>
          <a:p>
            <a:r>
              <a:rPr lang="en-US" sz="1400" b="1" dirty="0">
                <a:solidFill>
                  <a:srgbClr val="FF99FF"/>
                </a:solidFill>
              </a:rPr>
              <a:t>All</a:t>
            </a:r>
            <a:r>
              <a:rPr lang="en-US" sz="1400" dirty="0">
                <a:solidFill>
                  <a:srgbClr val="FF99FF"/>
                </a:solidFill>
              </a:rPr>
              <a:t> of them</a:t>
            </a:r>
          </a:p>
          <a:p>
            <a:endParaRPr lang="en-US" sz="1400" dirty="0">
              <a:solidFill>
                <a:srgbClr val="FF99FF"/>
              </a:solidFill>
            </a:endParaRPr>
          </a:p>
          <a:p>
            <a:r>
              <a:rPr lang="en-US" sz="1400" i="1" dirty="0">
                <a:solidFill>
                  <a:srgbClr val="FF99FF"/>
                </a:solidFill>
              </a:rPr>
              <a:t>By what age will this occur?</a:t>
            </a:r>
          </a:p>
          <a:p>
            <a:r>
              <a:rPr lang="en-US" sz="1400" dirty="0">
                <a:solidFill>
                  <a:srgbClr val="FF99FF"/>
                </a:solidFill>
              </a:rPr>
              <a:t>40, maybe a little later</a:t>
            </a: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is the treatment of choice?</a:t>
            </a:r>
          </a:p>
          <a:p>
            <a:r>
              <a:rPr lang="en-US" sz="1400" dirty="0">
                <a:solidFill>
                  <a:srgbClr val="FF99FF"/>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0375791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145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Gardner syndrome is an important subtype of what class of condition?</a:t>
            </a:r>
          </a:p>
          <a:p>
            <a:pPr eaLnBrk="1" hangingPunct="1">
              <a:defRPr/>
            </a:pPr>
            <a:r>
              <a:rPr lang="en-US" altLang="en-US" sz="1400" dirty="0">
                <a:solidFill>
                  <a:srgbClr val="0000FF"/>
                </a:solidFill>
              </a:rPr>
              <a:t>It is a form of ‘familial adenomatous polyposis’</a:t>
            </a:r>
            <a:endParaRPr lang="en-US" altLang="en-US" sz="1400" dirty="0">
              <a:solidFill>
                <a:srgbClr val="FF99FF"/>
              </a:solidFill>
            </a:endParaRPr>
          </a:p>
          <a:p>
            <a:pPr eaLnBrk="1" hangingPunct="1">
              <a:defRPr/>
            </a:pPr>
            <a:endParaRPr lang="en-US" altLang="en-US" sz="1400" b="1" dirty="0">
              <a:solidFill>
                <a:srgbClr val="FF99FF"/>
              </a:solidFill>
            </a:endParaRPr>
          </a:p>
          <a:p>
            <a:pPr eaLnBrk="1" hangingPunct="1">
              <a:spcBef>
                <a:spcPct val="0"/>
              </a:spcBef>
              <a:buClrTx/>
              <a:buSzTx/>
              <a:buFontTx/>
              <a:buNone/>
            </a:pPr>
            <a:r>
              <a:rPr lang="en-US" altLang="en-US" sz="1400" i="1" dirty="0">
                <a:solidFill>
                  <a:srgbClr val="FF99FF"/>
                </a:solidFill>
              </a:rPr>
              <a:t>What transpires in a familial adenomatous polyposis that is concerning?</a:t>
            </a:r>
          </a:p>
          <a:p>
            <a:pPr eaLnBrk="1" hangingPunct="1">
              <a:spcBef>
                <a:spcPct val="0"/>
              </a:spcBef>
              <a:buClrTx/>
              <a:buSzTx/>
              <a:buFontTx/>
              <a:buNone/>
            </a:pPr>
            <a:r>
              <a:rPr lang="en-US" altLang="en-US" sz="1400" dirty="0">
                <a:solidFill>
                  <a:srgbClr val="FF99FF"/>
                </a:solidFill>
              </a:rPr>
              <a:t>Pts develop hundreds of colonic polyps, a significant number of which are malignant</a:t>
            </a: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proportion of untreated Gardner syndrome pts will develop colon cancer?</a:t>
            </a:r>
          </a:p>
          <a:p>
            <a:r>
              <a:rPr lang="en-US" sz="1400" b="1" dirty="0">
                <a:solidFill>
                  <a:srgbClr val="FF99FF"/>
                </a:solidFill>
              </a:rPr>
              <a:t>All</a:t>
            </a:r>
            <a:r>
              <a:rPr lang="en-US" sz="1400" dirty="0">
                <a:solidFill>
                  <a:srgbClr val="FF99FF"/>
                </a:solidFill>
              </a:rPr>
              <a:t> of them</a:t>
            </a:r>
          </a:p>
          <a:p>
            <a:endParaRPr lang="en-US" sz="1400" dirty="0">
              <a:solidFill>
                <a:srgbClr val="FF99FF"/>
              </a:solidFill>
            </a:endParaRPr>
          </a:p>
          <a:p>
            <a:r>
              <a:rPr lang="en-US" sz="1400" i="1" dirty="0">
                <a:solidFill>
                  <a:srgbClr val="FF99FF"/>
                </a:solidFill>
              </a:rPr>
              <a:t>By what age will this occur?</a:t>
            </a:r>
          </a:p>
          <a:p>
            <a:r>
              <a:rPr lang="en-US" sz="1400" dirty="0">
                <a:solidFill>
                  <a:srgbClr val="FF99FF"/>
                </a:solidFill>
              </a:rPr>
              <a:t>40, maybe a little later</a:t>
            </a: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is the treatment of choice?</a:t>
            </a:r>
          </a:p>
          <a:p>
            <a:r>
              <a:rPr lang="en-US" sz="1400" dirty="0">
                <a:solidFill>
                  <a:srgbClr val="FF99FF"/>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96741037"/>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146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Gardner syndrome is an important subtype of what class of condition?</a:t>
            </a:r>
          </a:p>
          <a:p>
            <a:pPr eaLnBrk="1" hangingPunct="1">
              <a:defRPr/>
            </a:pPr>
            <a:r>
              <a:rPr lang="en-US" altLang="en-US" sz="1400" dirty="0">
                <a:solidFill>
                  <a:srgbClr val="0000FF"/>
                </a:solidFill>
              </a:rPr>
              <a:t>It is a form of ‘familial adenomatous polyposis’</a:t>
            </a:r>
          </a:p>
          <a:p>
            <a:pPr eaLnBrk="1" hangingPunct="1">
              <a:defRPr/>
            </a:pPr>
            <a:endParaRPr lang="en-US" altLang="en-US" sz="1400" b="1" dirty="0">
              <a:solidFill>
                <a:srgbClr val="0000FF"/>
              </a:solidFill>
            </a:endParaRPr>
          </a:p>
          <a:p>
            <a:pPr eaLnBrk="1" hangingPunct="1">
              <a:spcBef>
                <a:spcPct val="0"/>
              </a:spcBef>
              <a:buClrTx/>
              <a:buSzTx/>
              <a:buFontTx/>
              <a:buNone/>
            </a:pPr>
            <a:r>
              <a:rPr lang="en-US" altLang="en-US" sz="1400" i="1" dirty="0">
                <a:solidFill>
                  <a:srgbClr val="0000FF"/>
                </a:solidFill>
              </a:rPr>
              <a:t>What transpires in a familial adenomatous polyposis that is concerning?</a:t>
            </a:r>
            <a:endParaRPr lang="en-US" altLang="en-US" sz="1400" i="1" dirty="0">
              <a:solidFill>
                <a:srgbClr val="FF99FF"/>
              </a:solidFill>
            </a:endParaRPr>
          </a:p>
          <a:p>
            <a:pPr eaLnBrk="1" hangingPunct="1">
              <a:spcBef>
                <a:spcPct val="0"/>
              </a:spcBef>
              <a:buClrTx/>
              <a:buSzTx/>
              <a:buFontTx/>
              <a:buNone/>
            </a:pPr>
            <a:r>
              <a:rPr lang="en-US" altLang="en-US" sz="1400" dirty="0">
                <a:solidFill>
                  <a:srgbClr val="FF99FF"/>
                </a:solidFill>
              </a:rPr>
              <a:t>Pts develop hundreds of colonic polyps, a significant number of which are malignant</a:t>
            </a: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proportion of untreated Gardner syndrome pts will develop colon cancer?</a:t>
            </a:r>
          </a:p>
          <a:p>
            <a:r>
              <a:rPr lang="en-US" sz="1400" b="1" dirty="0">
                <a:solidFill>
                  <a:srgbClr val="FF99FF"/>
                </a:solidFill>
              </a:rPr>
              <a:t>All</a:t>
            </a:r>
            <a:r>
              <a:rPr lang="en-US" sz="1400" dirty="0">
                <a:solidFill>
                  <a:srgbClr val="FF99FF"/>
                </a:solidFill>
              </a:rPr>
              <a:t> of them</a:t>
            </a:r>
          </a:p>
          <a:p>
            <a:endParaRPr lang="en-US" sz="1400" dirty="0">
              <a:solidFill>
                <a:srgbClr val="FF99FF"/>
              </a:solidFill>
            </a:endParaRPr>
          </a:p>
          <a:p>
            <a:r>
              <a:rPr lang="en-US" sz="1400" i="1" dirty="0">
                <a:solidFill>
                  <a:srgbClr val="FF99FF"/>
                </a:solidFill>
              </a:rPr>
              <a:t>By what age will this occur?</a:t>
            </a:r>
          </a:p>
          <a:p>
            <a:r>
              <a:rPr lang="en-US" sz="1400" dirty="0">
                <a:solidFill>
                  <a:srgbClr val="FF99FF"/>
                </a:solidFill>
              </a:rPr>
              <a:t>40, maybe a little later</a:t>
            </a: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is the treatment of choice?</a:t>
            </a:r>
          </a:p>
          <a:p>
            <a:r>
              <a:rPr lang="en-US" sz="1400" dirty="0">
                <a:solidFill>
                  <a:srgbClr val="FF99FF"/>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1189783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147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Gardner syndrome is an important subtype of what class of condition?</a:t>
            </a:r>
          </a:p>
          <a:p>
            <a:pPr eaLnBrk="1" hangingPunct="1">
              <a:defRPr/>
            </a:pPr>
            <a:r>
              <a:rPr lang="en-US" altLang="en-US" sz="1400" dirty="0">
                <a:solidFill>
                  <a:srgbClr val="0000FF"/>
                </a:solidFill>
              </a:rPr>
              <a:t>It is a form of ‘familial adenomatous polyposis’</a:t>
            </a:r>
          </a:p>
          <a:p>
            <a:pPr eaLnBrk="1" hangingPunct="1">
              <a:defRPr/>
            </a:pPr>
            <a:endParaRPr lang="en-US" altLang="en-US" sz="1400" b="1" dirty="0">
              <a:solidFill>
                <a:srgbClr val="0000FF"/>
              </a:solidFill>
            </a:endParaRPr>
          </a:p>
          <a:p>
            <a:pPr eaLnBrk="1" hangingPunct="1">
              <a:spcBef>
                <a:spcPct val="0"/>
              </a:spcBef>
              <a:buClrTx/>
              <a:buSzTx/>
              <a:buFontTx/>
              <a:buNone/>
            </a:pPr>
            <a:r>
              <a:rPr lang="en-US" altLang="en-US" sz="1400" i="1" dirty="0">
                <a:solidFill>
                  <a:srgbClr val="0000FF"/>
                </a:solidFill>
              </a:rPr>
              <a:t>What transpires in a familial adenomatous polyposis that is concerning?</a:t>
            </a:r>
          </a:p>
          <a:p>
            <a:pPr eaLnBrk="1" hangingPunct="1">
              <a:spcBef>
                <a:spcPct val="0"/>
              </a:spcBef>
              <a:buClrTx/>
              <a:buSzTx/>
              <a:buFontTx/>
              <a:buNone/>
            </a:pPr>
            <a:r>
              <a:rPr lang="en-US" altLang="en-US" sz="1400" dirty="0">
                <a:solidFill>
                  <a:srgbClr val="0000FF"/>
                </a:solidFill>
              </a:rPr>
              <a:t>Pts develop hundreds of colonic polyps, a significant number of which are malignant</a:t>
            </a: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proportion of untreated Gardner syndrome pts will develop colon cancer?</a:t>
            </a:r>
          </a:p>
          <a:p>
            <a:r>
              <a:rPr lang="en-US" sz="1400" b="1" dirty="0">
                <a:solidFill>
                  <a:srgbClr val="FF99FF"/>
                </a:solidFill>
              </a:rPr>
              <a:t>All</a:t>
            </a:r>
            <a:r>
              <a:rPr lang="en-US" sz="1400" dirty="0">
                <a:solidFill>
                  <a:srgbClr val="FF99FF"/>
                </a:solidFill>
              </a:rPr>
              <a:t> of them</a:t>
            </a:r>
          </a:p>
          <a:p>
            <a:endParaRPr lang="en-US" sz="1400" dirty="0">
              <a:solidFill>
                <a:srgbClr val="FF99FF"/>
              </a:solidFill>
            </a:endParaRPr>
          </a:p>
          <a:p>
            <a:r>
              <a:rPr lang="en-US" sz="1400" i="1" dirty="0">
                <a:solidFill>
                  <a:srgbClr val="FF99FF"/>
                </a:solidFill>
              </a:rPr>
              <a:t>By what age will this occur?</a:t>
            </a:r>
          </a:p>
          <a:p>
            <a:r>
              <a:rPr lang="en-US" sz="1400" dirty="0">
                <a:solidFill>
                  <a:srgbClr val="FF99FF"/>
                </a:solidFill>
              </a:rPr>
              <a:t>40, maybe a little later</a:t>
            </a: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is the treatment of choice?</a:t>
            </a:r>
          </a:p>
          <a:p>
            <a:r>
              <a:rPr lang="en-US" sz="1400" dirty="0">
                <a:solidFill>
                  <a:srgbClr val="FF99FF"/>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0688009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20D5793-E922-4203-9AC9-F0154374F4CC}"/>
              </a:ext>
            </a:extLst>
          </p:cNvPr>
          <p:cNvSpPr>
            <a:spLocks noGrp="1"/>
          </p:cNvSpPr>
          <p:nvPr>
            <p:ph type="sldNum" sz="quarter" idx="12"/>
          </p:nvPr>
        </p:nvSpPr>
        <p:spPr/>
        <p:txBody>
          <a:bodyPr/>
          <a:lstStyle/>
          <a:p>
            <a:pPr>
              <a:defRPr/>
            </a:pPr>
            <a:fld id="{E21F5367-E769-4F7D-9670-9C7F735E91F6}" type="slidenum">
              <a:rPr lang="en-US" altLang="en-US" smtClean="0"/>
              <a:pPr>
                <a:defRPr/>
              </a:pPr>
              <a:t>148</a:t>
            </a:fld>
            <a:endParaRPr lang="en-US" altLang="en-US"/>
          </a:p>
        </p:txBody>
      </p:sp>
      <p:sp>
        <p:nvSpPr>
          <p:cNvPr id="6" name="TextBox 5">
            <a:extLst>
              <a:ext uri="{FF2B5EF4-FFF2-40B4-BE49-F238E27FC236}">
                <a16:creationId xmlns:a16="http://schemas.microsoft.com/office/drawing/2014/main" id="{B084A3F4-218D-486B-A8E7-F6B93EC27472}"/>
              </a:ext>
            </a:extLst>
          </p:cNvPr>
          <p:cNvSpPr txBox="1"/>
          <p:nvPr/>
        </p:nvSpPr>
        <p:spPr>
          <a:xfrm>
            <a:off x="2795930" y="6019800"/>
            <a:ext cx="3736921" cy="369332"/>
          </a:xfrm>
          <a:prstGeom prst="rect">
            <a:avLst/>
          </a:prstGeom>
          <a:noFill/>
        </p:spPr>
        <p:txBody>
          <a:bodyPr wrap="none" rtlCol="0">
            <a:spAutoFit/>
          </a:bodyPr>
          <a:lstStyle/>
          <a:p>
            <a:pPr algn="ctr"/>
            <a:r>
              <a:rPr lang="en-US" dirty="0"/>
              <a:t>Gardner syndrome: Colonic polyps</a:t>
            </a:r>
          </a:p>
        </p:txBody>
      </p:sp>
      <p:pic>
        <p:nvPicPr>
          <p:cNvPr id="14338" name="Picture 2" descr="Familial Adenomatous Polyposis - Gastrointestinal - Medbullets Step 1">
            <a:extLst>
              <a:ext uri="{FF2B5EF4-FFF2-40B4-BE49-F238E27FC236}">
                <a16:creationId xmlns:a16="http://schemas.microsoft.com/office/drawing/2014/main" id="{22789735-F957-473E-AE4C-37B33052CC5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07356" y="1048521"/>
            <a:ext cx="5729287" cy="476095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3">
            <a:extLst>
              <a:ext uri="{FF2B5EF4-FFF2-40B4-BE49-F238E27FC236}">
                <a16:creationId xmlns:a16="http://schemas.microsoft.com/office/drawing/2014/main" id="{4715EFC6-AD9E-41C6-9342-19E4B002F24E}"/>
              </a:ext>
            </a:extLst>
          </p:cNvPr>
          <p:cNvSpPr>
            <a:spLocks noChangeArrowheads="1"/>
          </p:cNvSpPr>
          <p:nvPr/>
        </p:nvSpPr>
        <p:spPr bwMode="auto">
          <a:xfrm>
            <a:off x="76200" y="122238"/>
            <a:ext cx="8610600" cy="563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b="1" dirty="0">
                <a:solidFill>
                  <a:schemeClr val="tx2"/>
                </a:solidFill>
              </a:rPr>
              <a:t>     Intraocular Tumors of Childhood </a:t>
            </a:r>
          </a:p>
        </p:txBody>
      </p:sp>
    </p:spTree>
    <p:extLst>
      <p:ext uri="{BB962C8B-B14F-4D97-AF65-F5344CB8AC3E}">
        <p14:creationId xmlns:p14="http://schemas.microsoft.com/office/powerpoint/2010/main" val="345186077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149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Gardner syndrome is an important subtype of what class of condition?</a:t>
            </a:r>
          </a:p>
          <a:p>
            <a:pPr eaLnBrk="1" hangingPunct="1">
              <a:defRPr/>
            </a:pPr>
            <a:r>
              <a:rPr lang="en-US" altLang="en-US" sz="1400" dirty="0">
                <a:solidFill>
                  <a:srgbClr val="0000FF"/>
                </a:solidFill>
              </a:rPr>
              <a:t>It is a form of ‘familial adenomatous polyposis’</a:t>
            </a:r>
          </a:p>
          <a:p>
            <a:pPr eaLnBrk="1" hangingPunct="1">
              <a:defRPr/>
            </a:pPr>
            <a:endParaRPr lang="en-US" altLang="en-US" sz="1400" b="1" dirty="0">
              <a:solidFill>
                <a:srgbClr val="0000FF"/>
              </a:solidFill>
            </a:endParaRPr>
          </a:p>
          <a:p>
            <a:pPr eaLnBrk="1" hangingPunct="1">
              <a:spcBef>
                <a:spcPct val="0"/>
              </a:spcBef>
              <a:buClrTx/>
              <a:buSzTx/>
              <a:buFontTx/>
              <a:buNone/>
            </a:pPr>
            <a:r>
              <a:rPr lang="en-US" altLang="en-US" sz="1400" i="1" dirty="0">
                <a:solidFill>
                  <a:srgbClr val="0000FF"/>
                </a:solidFill>
              </a:rPr>
              <a:t>What transpires in a familial adenomatous polyposis that is concerning?</a:t>
            </a:r>
          </a:p>
          <a:p>
            <a:pPr eaLnBrk="1" hangingPunct="1">
              <a:spcBef>
                <a:spcPct val="0"/>
              </a:spcBef>
              <a:buClrTx/>
              <a:buSzTx/>
              <a:buFontTx/>
              <a:buNone/>
            </a:pPr>
            <a:r>
              <a:rPr lang="en-US" altLang="en-US" sz="1400" dirty="0">
                <a:solidFill>
                  <a:srgbClr val="0000FF"/>
                </a:solidFill>
              </a:rPr>
              <a:t>Pts develop hundreds of colonic polyps, a significant number of which are malignant</a:t>
            </a:r>
          </a:p>
          <a:p>
            <a:pPr eaLnBrk="1" hangingPunct="1">
              <a:spcBef>
                <a:spcPct val="0"/>
              </a:spcBef>
              <a:buClrTx/>
              <a:buSzTx/>
              <a:buFontTx/>
              <a:buNone/>
            </a:pPr>
            <a:endParaRPr lang="en-US" altLang="en-US" sz="1400" dirty="0">
              <a:solidFill>
                <a:srgbClr val="0000FF"/>
              </a:solidFill>
            </a:endParaRPr>
          </a:p>
          <a:p>
            <a:r>
              <a:rPr lang="en-US" sz="1400" i="1" dirty="0">
                <a:solidFill>
                  <a:srgbClr val="0000FF"/>
                </a:solidFill>
              </a:rPr>
              <a:t>What proportion of untreated Gardner syndrome pts will develop colon cancer?</a:t>
            </a:r>
            <a:endParaRPr lang="en-US" sz="1400" i="1" dirty="0">
              <a:solidFill>
                <a:srgbClr val="FF99FF"/>
              </a:solidFill>
            </a:endParaRPr>
          </a:p>
          <a:p>
            <a:r>
              <a:rPr lang="en-US" sz="1400" b="1" dirty="0">
                <a:solidFill>
                  <a:srgbClr val="FF99FF"/>
                </a:solidFill>
              </a:rPr>
              <a:t>All</a:t>
            </a:r>
            <a:r>
              <a:rPr lang="en-US" sz="1400" dirty="0">
                <a:solidFill>
                  <a:srgbClr val="FF99FF"/>
                </a:solidFill>
              </a:rPr>
              <a:t> of them</a:t>
            </a:r>
          </a:p>
          <a:p>
            <a:endParaRPr lang="en-US" sz="1400" dirty="0">
              <a:solidFill>
                <a:srgbClr val="FF99FF"/>
              </a:solidFill>
            </a:endParaRPr>
          </a:p>
          <a:p>
            <a:r>
              <a:rPr lang="en-US" sz="1400" i="1" dirty="0">
                <a:solidFill>
                  <a:srgbClr val="FF99FF"/>
                </a:solidFill>
              </a:rPr>
              <a:t>By what age will this occur?</a:t>
            </a:r>
          </a:p>
          <a:p>
            <a:r>
              <a:rPr lang="en-US" sz="1400" dirty="0">
                <a:solidFill>
                  <a:srgbClr val="FF99FF"/>
                </a:solidFill>
              </a:rPr>
              <a:t>40, maybe a little later</a:t>
            </a: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is the treatment of choice?</a:t>
            </a:r>
          </a:p>
          <a:p>
            <a:r>
              <a:rPr lang="en-US" sz="1400" dirty="0">
                <a:solidFill>
                  <a:srgbClr val="FF99FF"/>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4796123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15</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t>Let’s consider the embryology of melanocytes. From which primordial cell do they derive?</a:t>
            </a:r>
          </a:p>
          <a:p>
            <a:r>
              <a:rPr lang="en-US" sz="1600" dirty="0"/>
              <a:t>Neural crest cells (NCCs)</a:t>
            </a:r>
          </a:p>
          <a:p>
            <a:endParaRPr lang="en-US" sz="1600" dirty="0"/>
          </a:p>
          <a:p>
            <a:r>
              <a:rPr lang="en-US" sz="1600" i="1" dirty="0"/>
              <a:t>Briefly, what’s the backstory on neural crest cells?</a:t>
            </a:r>
          </a:p>
          <a:p>
            <a:r>
              <a:rPr lang="en-US" sz="1600" dirty="0"/>
              <a:t>NCCs are a subtype of  neuroectodermal  cells.  </a:t>
            </a:r>
            <a:r>
              <a:rPr lang="en-US" sz="1600" dirty="0">
                <a:solidFill>
                  <a:schemeClr val="accent6">
                    <a:lumMod val="20000"/>
                    <a:lumOff val="80000"/>
                  </a:schemeClr>
                </a:solidFill>
              </a:rPr>
              <a:t>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Tree>
    <p:extLst>
      <p:ext uri="{BB962C8B-B14F-4D97-AF65-F5344CB8AC3E}">
        <p14:creationId xmlns:p14="http://schemas.microsoft.com/office/powerpoint/2010/main" val="374825591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150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Gardner syndrome is an important subtype of what class of condition?</a:t>
            </a:r>
          </a:p>
          <a:p>
            <a:pPr eaLnBrk="1" hangingPunct="1">
              <a:defRPr/>
            </a:pPr>
            <a:r>
              <a:rPr lang="en-US" altLang="en-US" sz="1400" dirty="0">
                <a:solidFill>
                  <a:srgbClr val="0000FF"/>
                </a:solidFill>
              </a:rPr>
              <a:t>It is a form of ‘familial adenomatous polyposis’</a:t>
            </a:r>
          </a:p>
          <a:p>
            <a:pPr eaLnBrk="1" hangingPunct="1">
              <a:defRPr/>
            </a:pPr>
            <a:endParaRPr lang="en-US" altLang="en-US" sz="1400" b="1" dirty="0">
              <a:solidFill>
                <a:srgbClr val="0000FF"/>
              </a:solidFill>
            </a:endParaRPr>
          </a:p>
          <a:p>
            <a:pPr eaLnBrk="1" hangingPunct="1">
              <a:spcBef>
                <a:spcPct val="0"/>
              </a:spcBef>
              <a:buClrTx/>
              <a:buSzTx/>
              <a:buFontTx/>
              <a:buNone/>
            </a:pPr>
            <a:r>
              <a:rPr lang="en-US" altLang="en-US" sz="1400" i="1" dirty="0">
                <a:solidFill>
                  <a:srgbClr val="0000FF"/>
                </a:solidFill>
              </a:rPr>
              <a:t>What transpires in a familial adenomatous polyposis that is concerning?</a:t>
            </a:r>
          </a:p>
          <a:p>
            <a:pPr eaLnBrk="1" hangingPunct="1">
              <a:spcBef>
                <a:spcPct val="0"/>
              </a:spcBef>
              <a:buClrTx/>
              <a:buSzTx/>
              <a:buFontTx/>
              <a:buNone/>
            </a:pPr>
            <a:r>
              <a:rPr lang="en-US" altLang="en-US" sz="1400" dirty="0">
                <a:solidFill>
                  <a:srgbClr val="0000FF"/>
                </a:solidFill>
              </a:rPr>
              <a:t>Pts develop hundreds of colonic polyps, a significant number of which are malignant</a:t>
            </a:r>
          </a:p>
          <a:p>
            <a:pPr eaLnBrk="1" hangingPunct="1">
              <a:spcBef>
                <a:spcPct val="0"/>
              </a:spcBef>
              <a:buClrTx/>
              <a:buSzTx/>
              <a:buFontTx/>
              <a:buNone/>
            </a:pPr>
            <a:endParaRPr lang="en-US" altLang="en-US" sz="1400" dirty="0">
              <a:solidFill>
                <a:srgbClr val="0000FF"/>
              </a:solidFill>
            </a:endParaRPr>
          </a:p>
          <a:p>
            <a:r>
              <a:rPr lang="en-US" sz="1400" i="1" dirty="0">
                <a:solidFill>
                  <a:srgbClr val="0000FF"/>
                </a:solidFill>
              </a:rPr>
              <a:t>What proportion of untreated Gardner syndrome pts will develop colon cancer?</a:t>
            </a:r>
          </a:p>
          <a:p>
            <a:r>
              <a:rPr lang="en-US" sz="1400" b="1" dirty="0">
                <a:solidFill>
                  <a:srgbClr val="0000FF"/>
                </a:solidFill>
              </a:rPr>
              <a:t>All</a:t>
            </a:r>
            <a:r>
              <a:rPr lang="en-US" sz="1400" dirty="0">
                <a:solidFill>
                  <a:srgbClr val="0000FF"/>
                </a:solidFill>
              </a:rPr>
              <a:t> of them</a:t>
            </a:r>
            <a:endParaRPr lang="en-US" sz="1400" dirty="0">
              <a:solidFill>
                <a:srgbClr val="FF99FF"/>
              </a:solidFill>
            </a:endParaRPr>
          </a:p>
          <a:p>
            <a:endParaRPr lang="en-US" sz="1400" dirty="0">
              <a:solidFill>
                <a:srgbClr val="FF99FF"/>
              </a:solidFill>
            </a:endParaRPr>
          </a:p>
          <a:p>
            <a:r>
              <a:rPr lang="en-US" sz="1400" i="1" dirty="0">
                <a:solidFill>
                  <a:srgbClr val="FF99FF"/>
                </a:solidFill>
              </a:rPr>
              <a:t>By what age will this occur?</a:t>
            </a:r>
          </a:p>
          <a:p>
            <a:r>
              <a:rPr lang="en-US" sz="1400" dirty="0">
                <a:solidFill>
                  <a:srgbClr val="FF99FF"/>
                </a:solidFill>
              </a:rPr>
              <a:t>40, maybe a little later</a:t>
            </a: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is the treatment of choice?</a:t>
            </a:r>
          </a:p>
          <a:p>
            <a:r>
              <a:rPr lang="en-US" sz="1400" dirty="0">
                <a:solidFill>
                  <a:srgbClr val="FF99FF"/>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0136111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151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Gardner syndrome is an important subtype of what class of condition?</a:t>
            </a:r>
          </a:p>
          <a:p>
            <a:pPr eaLnBrk="1" hangingPunct="1">
              <a:defRPr/>
            </a:pPr>
            <a:r>
              <a:rPr lang="en-US" altLang="en-US" sz="1400" dirty="0">
                <a:solidFill>
                  <a:srgbClr val="0000FF"/>
                </a:solidFill>
              </a:rPr>
              <a:t>It is a form of ‘familial adenomatous polyposis’</a:t>
            </a:r>
          </a:p>
          <a:p>
            <a:pPr eaLnBrk="1" hangingPunct="1">
              <a:defRPr/>
            </a:pPr>
            <a:endParaRPr lang="en-US" altLang="en-US" sz="1400" b="1" dirty="0">
              <a:solidFill>
                <a:srgbClr val="0000FF"/>
              </a:solidFill>
            </a:endParaRPr>
          </a:p>
          <a:p>
            <a:pPr eaLnBrk="1" hangingPunct="1">
              <a:spcBef>
                <a:spcPct val="0"/>
              </a:spcBef>
              <a:buClrTx/>
              <a:buSzTx/>
              <a:buFontTx/>
              <a:buNone/>
            </a:pPr>
            <a:r>
              <a:rPr lang="en-US" altLang="en-US" sz="1400" i="1" dirty="0">
                <a:solidFill>
                  <a:srgbClr val="0000FF"/>
                </a:solidFill>
              </a:rPr>
              <a:t>What transpires in a familial adenomatous polyposis that is concerning?</a:t>
            </a:r>
          </a:p>
          <a:p>
            <a:pPr eaLnBrk="1" hangingPunct="1">
              <a:spcBef>
                <a:spcPct val="0"/>
              </a:spcBef>
              <a:buClrTx/>
              <a:buSzTx/>
              <a:buFontTx/>
              <a:buNone/>
            </a:pPr>
            <a:r>
              <a:rPr lang="en-US" altLang="en-US" sz="1400" dirty="0">
                <a:solidFill>
                  <a:srgbClr val="0000FF"/>
                </a:solidFill>
              </a:rPr>
              <a:t>Pts develop hundreds of colonic polyps, a significant number of which are malignant</a:t>
            </a:r>
          </a:p>
          <a:p>
            <a:pPr eaLnBrk="1" hangingPunct="1">
              <a:spcBef>
                <a:spcPct val="0"/>
              </a:spcBef>
              <a:buClrTx/>
              <a:buSzTx/>
              <a:buFontTx/>
              <a:buNone/>
            </a:pPr>
            <a:endParaRPr lang="en-US" altLang="en-US" sz="1400" dirty="0">
              <a:solidFill>
                <a:srgbClr val="0000FF"/>
              </a:solidFill>
            </a:endParaRPr>
          </a:p>
          <a:p>
            <a:r>
              <a:rPr lang="en-US" sz="1400" i="1" dirty="0">
                <a:solidFill>
                  <a:srgbClr val="0000FF"/>
                </a:solidFill>
              </a:rPr>
              <a:t>What proportion of untreated Gardner syndrome pts will develop colon cancer?</a:t>
            </a:r>
          </a:p>
          <a:p>
            <a:r>
              <a:rPr lang="en-US" sz="1400" b="1" dirty="0">
                <a:solidFill>
                  <a:srgbClr val="0000FF"/>
                </a:solidFill>
              </a:rPr>
              <a:t>All</a:t>
            </a:r>
            <a:r>
              <a:rPr lang="en-US" sz="1400" dirty="0">
                <a:solidFill>
                  <a:srgbClr val="0000FF"/>
                </a:solidFill>
              </a:rPr>
              <a:t> of them</a:t>
            </a:r>
          </a:p>
          <a:p>
            <a:endParaRPr lang="en-US" sz="1400" dirty="0">
              <a:solidFill>
                <a:srgbClr val="0000FF"/>
              </a:solidFill>
            </a:endParaRPr>
          </a:p>
          <a:p>
            <a:r>
              <a:rPr lang="en-US" sz="1400" i="1" dirty="0">
                <a:solidFill>
                  <a:srgbClr val="0000FF"/>
                </a:solidFill>
              </a:rPr>
              <a:t>By what age will this occur?</a:t>
            </a:r>
            <a:endParaRPr lang="en-US" sz="1400" i="1" dirty="0">
              <a:solidFill>
                <a:srgbClr val="FF99FF"/>
              </a:solidFill>
            </a:endParaRPr>
          </a:p>
          <a:p>
            <a:r>
              <a:rPr lang="en-US" sz="1400" dirty="0">
                <a:solidFill>
                  <a:srgbClr val="FF99FF"/>
                </a:solidFill>
              </a:rPr>
              <a:t>40, maybe a little later</a:t>
            </a: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is the treatment of choice?</a:t>
            </a:r>
          </a:p>
          <a:p>
            <a:r>
              <a:rPr lang="en-US" sz="1400" dirty="0">
                <a:solidFill>
                  <a:srgbClr val="FF99FF"/>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82563268"/>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152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Gardner syndrome is an important subtype of what class of condition?</a:t>
            </a:r>
          </a:p>
          <a:p>
            <a:pPr eaLnBrk="1" hangingPunct="1">
              <a:defRPr/>
            </a:pPr>
            <a:r>
              <a:rPr lang="en-US" altLang="en-US" sz="1400" dirty="0">
                <a:solidFill>
                  <a:srgbClr val="0000FF"/>
                </a:solidFill>
              </a:rPr>
              <a:t>It is a form of ‘familial adenomatous polyposis’</a:t>
            </a:r>
          </a:p>
          <a:p>
            <a:pPr eaLnBrk="1" hangingPunct="1">
              <a:defRPr/>
            </a:pPr>
            <a:endParaRPr lang="en-US" altLang="en-US" sz="1400" b="1" dirty="0">
              <a:solidFill>
                <a:srgbClr val="0000FF"/>
              </a:solidFill>
            </a:endParaRPr>
          </a:p>
          <a:p>
            <a:pPr eaLnBrk="1" hangingPunct="1">
              <a:spcBef>
                <a:spcPct val="0"/>
              </a:spcBef>
              <a:buClrTx/>
              <a:buSzTx/>
              <a:buFontTx/>
              <a:buNone/>
            </a:pPr>
            <a:r>
              <a:rPr lang="en-US" altLang="en-US" sz="1400" i="1" dirty="0">
                <a:solidFill>
                  <a:srgbClr val="0000FF"/>
                </a:solidFill>
              </a:rPr>
              <a:t>What transpires in a familial adenomatous polyposis that is concerning?</a:t>
            </a:r>
          </a:p>
          <a:p>
            <a:pPr eaLnBrk="1" hangingPunct="1">
              <a:spcBef>
                <a:spcPct val="0"/>
              </a:spcBef>
              <a:buClrTx/>
              <a:buSzTx/>
              <a:buFontTx/>
              <a:buNone/>
            </a:pPr>
            <a:r>
              <a:rPr lang="en-US" altLang="en-US" sz="1400" dirty="0">
                <a:solidFill>
                  <a:srgbClr val="0000FF"/>
                </a:solidFill>
              </a:rPr>
              <a:t>Pts develop hundreds of colonic polyps, a significant number of which are malignant</a:t>
            </a:r>
          </a:p>
          <a:p>
            <a:pPr eaLnBrk="1" hangingPunct="1">
              <a:spcBef>
                <a:spcPct val="0"/>
              </a:spcBef>
              <a:buClrTx/>
              <a:buSzTx/>
              <a:buFontTx/>
              <a:buNone/>
            </a:pPr>
            <a:endParaRPr lang="en-US" altLang="en-US" sz="1400" dirty="0">
              <a:solidFill>
                <a:srgbClr val="0000FF"/>
              </a:solidFill>
            </a:endParaRPr>
          </a:p>
          <a:p>
            <a:r>
              <a:rPr lang="en-US" sz="1400" i="1" dirty="0">
                <a:solidFill>
                  <a:srgbClr val="0000FF"/>
                </a:solidFill>
              </a:rPr>
              <a:t>What proportion of untreated Gardner syndrome pts will develop colon cancer?</a:t>
            </a:r>
          </a:p>
          <a:p>
            <a:r>
              <a:rPr lang="en-US" sz="1400" b="1" dirty="0">
                <a:solidFill>
                  <a:srgbClr val="0000FF"/>
                </a:solidFill>
              </a:rPr>
              <a:t>All</a:t>
            </a:r>
            <a:r>
              <a:rPr lang="en-US" sz="1400" dirty="0">
                <a:solidFill>
                  <a:srgbClr val="0000FF"/>
                </a:solidFill>
              </a:rPr>
              <a:t> of them</a:t>
            </a:r>
          </a:p>
          <a:p>
            <a:endParaRPr lang="en-US" sz="1400" dirty="0">
              <a:solidFill>
                <a:srgbClr val="0000FF"/>
              </a:solidFill>
            </a:endParaRPr>
          </a:p>
          <a:p>
            <a:r>
              <a:rPr lang="en-US" sz="1400" i="1" dirty="0">
                <a:solidFill>
                  <a:srgbClr val="0000FF"/>
                </a:solidFill>
              </a:rPr>
              <a:t>By what age will this occur?</a:t>
            </a:r>
          </a:p>
          <a:p>
            <a:r>
              <a:rPr lang="en-US" sz="1400" dirty="0">
                <a:solidFill>
                  <a:srgbClr val="0000FF"/>
                </a:solidFill>
              </a:rPr>
              <a:t>40, maybe a little later</a:t>
            </a:r>
            <a:endParaRPr lang="en-US" sz="1400" dirty="0">
              <a:solidFill>
                <a:srgbClr val="FF99FF"/>
              </a:solidFill>
            </a:endParaRPr>
          </a:p>
          <a:p>
            <a:pPr eaLnBrk="1" hangingPunct="1">
              <a:spcBef>
                <a:spcPct val="0"/>
              </a:spcBef>
              <a:buClrTx/>
              <a:buSzTx/>
              <a:buFontTx/>
              <a:buNone/>
            </a:pPr>
            <a:endParaRPr lang="en-US" altLang="en-US" sz="1400" dirty="0">
              <a:solidFill>
                <a:srgbClr val="FF99FF"/>
              </a:solidFill>
            </a:endParaRPr>
          </a:p>
          <a:p>
            <a:r>
              <a:rPr lang="en-US" sz="1400" i="1" dirty="0">
                <a:solidFill>
                  <a:srgbClr val="FF99FF"/>
                </a:solidFill>
              </a:rPr>
              <a:t>What is the treatment of choice?</a:t>
            </a:r>
          </a:p>
          <a:p>
            <a:r>
              <a:rPr lang="en-US" sz="1400" dirty="0">
                <a:solidFill>
                  <a:srgbClr val="FF99FF"/>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3977579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153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Gardner syndrome is an important subtype of what class of condition?</a:t>
            </a:r>
          </a:p>
          <a:p>
            <a:pPr eaLnBrk="1" hangingPunct="1">
              <a:defRPr/>
            </a:pPr>
            <a:r>
              <a:rPr lang="en-US" altLang="en-US" sz="1400" dirty="0">
                <a:solidFill>
                  <a:srgbClr val="0000FF"/>
                </a:solidFill>
              </a:rPr>
              <a:t>It is a form of ‘familial adenomatous polyposis’</a:t>
            </a:r>
          </a:p>
          <a:p>
            <a:pPr eaLnBrk="1" hangingPunct="1">
              <a:defRPr/>
            </a:pPr>
            <a:endParaRPr lang="en-US" altLang="en-US" sz="1400" b="1" dirty="0">
              <a:solidFill>
                <a:srgbClr val="0000FF"/>
              </a:solidFill>
            </a:endParaRPr>
          </a:p>
          <a:p>
            <a:pPr eaLnBrk="1" hangingPunct="1">
              <a:spcBef>
                <a:spcPct val="0"/>
              </a:spcBef>
              <a:buClrTx/>
              <a:buSzTx/>
              <a:buFontTx/>
              <a:buNone/>
            </a:pPr>
            <a:r>
              <a:rPr lang="en-US" altLang="en-US" sz="1400" i="1" dirty="0">
                <a:solidFill>
                  <a:srgbClr val="0000FF"/>
                </a:solidFill>
              </a:rPr>
              <a:t>What transpires in a familial adenomatous polyposis that is concerning?</a:t>
            </a:r>
          </a:p>
          <a:p>
            <a:pPr eaLnBrk="1" hangingPunct="1">
              <a:spcBef>
                <a:spcPct val="0"/>
              </a:spcBef>
              <a:buClrTx/>
              <a:buSzTx/>
              <a:buFontTx/>
              <a:buNone/>
            </a:pPr>
            <a:r>
              <a:rPr lang="en-US" altLang="en-US" sz="1400" dirty="0">
                <a:solidFill>
                  <a:srgbClr val="0000FF"/>
                </a:solidFill>
              </a:rPr>
              <a:t>Pts develop hundreds of colonic polyps, a significant number of which are malignant</a:t>
            </a:r>
          </a:p>
          <a:p>
            <a:pPr eaLnBrk="1" hangingPunct="1">
              <a:spcBef>
                <a:spcPct val="0"/>
              </a:spcBef>
              <a:buClrTx/>
              <a:buSzTx/>
              <a:buFontTx/>
              <a:buNone/>
            </a:pPr>
            <a:endParaRPr lang="en-US" altLang="en-US" sz="1400" dirty="0">
              <a:solidFill>
                <a:srgbClr val="0000FF"/>
              </a:solidFill>
            </a:endParaRPr>
          </a:p>
          <a:p>
            <a:r>
              <a:rPr lang="en-US" sz="1400" i="1" dirty="0">
                <a:solidFill>
                  <a:srgbClr val="0000FF"/>
                </a:solidFill>
              </a:rPr>
              <a:t>What proportion of untreated Gardner syndrome pts will develop colon cancer?</a:t>
            </a:r>
          </a:p>
          <a:p>
            <a:r>
              <a:rPr lang="en-US" sz="1400" b="1" dirty="0">
                <a:solidFill>
                  <a:srgbClr val="0000FF"/>
                </a:solidFill>
              </a:rPr>
              <a:t>All</a:t>
            </a:r>
            <a:r>
              <a:rPr lang="en-US" sz="1400" dirty="0">
                <a:solidFill>
                  <a:srgbClr val="0000FF"/>
                </a:solidFill>
              </a:rPr>
              <a:t> of them</a:t>
            </a:r>
          </a:p>
          <a:p>
            <a:endParaRPr lang="en-US" sz="1400" dirty="0">
              <a:solidFill>
                <a:srgbClr val="0000FF"/>
              </a:solidFill>
            </a:endParaRPr>
          </a:p>
          <a:p>
            <a:r>
              <a:rPr lang="en-US" sz="1400" i="1" dirty="0">
                <a:solidFill>
                  <a:srgbClr val="0000FF"/>
                </a:solidFill>
              </a:rPr>
              <a:t>By what age will this occur?</a:t>
            </a:r>
          </a:p>
          <a:p>
            <a:r>
              <a:rPr lang="en-US" sz="1400" dirty="0">
                <a:solidFill>
                  <a:srgbClr val="0000FF"/>
                </a:solidFill>
              </a:rPr>
              <a:t>40, maybe a little later</a:t>
            </a:r>
          </a:p>
          <a:p>
            <a:pPr eaLnBrk="1" hangingPunct="1">
              <a:spcBef>
                <a:spcPct val="0"/>
              </a:spcBef>
              <a:buClrTx/>
              <a:buSzTx/>
              <a:buFontTx/>
              <a:buNone/>
            </a:pPr>
            <a:endParaRPr lang="en-US" altLang="en-US" sz="1400" dirty="0">
              <a:solidFill>
                <a:srgbClr val="0000FF"/>
              </a:solidFill>
            </a:endParaRPr>
          </a:p>
          <a:p>
            <a:r>
              <a:rPr lang="en-US" sz="1400" i="1" dirty="0">
                <a:solidFill>
                  <a:srgbClr val="0000FF"/>
                </a:solidFill>
              </a:rPr>
              <a:t>What is the treatment of choice?</a:t>
            </a:r>
            <a:endParaRPr lang="en-US" sz="1400" i="1" dirty="0">
              <a:solidFill>
                <a:srgbClr val="FF99FF"/>
              </a:solidFill>
            </a:endParaRPr>
          </a:p>
          <a:p>
            <a:r>
              <a:rPr lang="en-US" sz="1400" dirty="0">
                <a:solidFill>
                  <a:srgbClr val="FF99FF"/>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0462464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154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Gardner syndrome is an important subtype of what class of condition?</a:t>
            </a:r>
          </a:p>
          <a:p>
            <a:pPr eaLnBrk="1" hangingPunct="1">
              <a:defRPr/>
            </a:pPr>
            <a:r>
              <a:rPr lang="en-US" altLang="en-US" sz="1400" dirty="0">
                <a:solidFill>
                  <a:srgbClr val="0000FF"/>
                </a:solidFill>
              </a:rPr>
              <a:t>It is a form of ‘familial adenomatous polyposis’</a:t>
            </a:r>
          </a:p>
          <a:p>
            <a:pPr eaLnBrk="1" hangingPunct="1">
              <a:defRPr/>
            </a:pPr>
            <a:endParaRPr lang="en-US" altLang="en-US" sz="1400" b="1" dirty="0">
              <a:solidFill>
                <a:srgbClr val="0000FF"/>
              </a:solidFill>
            </a:endParaRPr>
          </a:p>
          <a:p>
            <a:pPr eaLnBrk="1" hangingPunct="1">
              <a:spcBef>
                <a:spcPct val="0"/>
              </a:spcBef>
              <a:buClrTx/>
              <a:buSzTx/>
              <a:buFontTx/>
              <a:buNone/>
            </a:pPr>
            <a:r>
              <a:rPr lang="en-US" altLang="en-US" sz="1400" i="1" dirty="0">
                <a:solidFill>
                  <a:srgbClr val="0000FF"/>
                </a:solidFill>
              </a:rPr>
              <a:t>What transpires in a familial adenomatous polyposis that is concerning?</a:t>
            </a:r>
          </a:p>
          <a:p>
            <a:pPr eaLnBrk="1" hangingPunct="1">
              <a:spcBef>
                <a:spcPct val="0"/>
              </a:spcBef>
              <a:buClrTx/>
              <a:buSzTx/>
              <a:buFontTx/>
              <a:buNone/>
            </a:pPr>
            <a:r>
              <a:rPr lang="en-US" altLang="en-US" sz="1400" dirty="0">
                <a:solidFill>
                  <a:srgbClr val="0000FF"/>
                </a:solidFill>
              </a:rPr>
              <a:t>Pts develop hundreds of colonic polyps, a significant number of which are malignant</a:t>
            </a:r>
          </a:p>
          <a:p>
            <a:pPr eaLnBrk="1" hangingPunct="1">
              <a:spcBef>
                <a:spcPct val="0"/>
              </a:spcBef>
              <a:buClrTx/>
              <a:buSzTx/>
              <a:buFontTx/>
              <a:buNone/>
            </a:pPr>
            <a:endParaRPr lang="en-US" altLang="en-US" sz="1400" dirty="0">
              <a:solidFill>
                <a:srgbClr val="0000FF"/>
              </a:solidFill>
            </a:endParaRPr>
          </a:p>
          <a:p>
            <a:r>
              <a:rPr lang="en-US" sz="1400" i="1" dirty="0">
                <a:solidFill>
                  <a:srgbClr val="0000FF"/>
                </a:solidFill>
              </a:rPr>
              <a:t>What proportion of untreated Gardner syndrome pts will develop colon cancer?</a:t>
            </a:r>
          </a:p>
          <a:p>
            <a:r>
              <a:rPr lang="en-US" sz="1400" b="1" dirty="0">
                <a:solidFill>
                  <a:srgbClr val="0000FF"/>
                </a:solidFill>
              </a:rPr>
              <a:t>All</a:t>
            </a:r>
            <a:r>
              <a:rPr lang="en-US" sz="1400" dirty="0">
                <a:solidFill>
                  <a:srgbClr val="0000FF"/>
                </a:solidFill>
              </a:rPr>
              <a:t> of them</a:t>
            </a:r>
          </a:p>
          <a:p>
            <a:endParaRPr lang="en-US" sz="1400" dirty="0">
              <a:solidFill>
                <a:srgbClr val="0000FF"/>
              </a:solidFill>
            </a:endParaRPr>
          </a:p>
          <a:p>
            <a:r>
              <a:rPr lang="en-US" sz="1400" i="1" dirty="0">
                <a:solidFill>
                  <a:srgbClr val="0000FF"/>
                </a:solidFill>
              </a:rPr>
              <a:t>By what age will this occur?</a:t>
            </a:r>
          </a:p>
          <a:p>
            <a:r>
              <a:rPr lang="en-US" sz="1400" dirty="0">
                <a:solidFill>
                  <a:srgbClr val="0000FF"/>
                </a:solidFill>
              </a:rPr>
              <a:t>40, maybe a little later</a:t>
            </a:r>
          </a:p>
          <a:p>
            <a:pPr eaLnBrk="1" hangingPunct="1">
              <a:spcBef>
                <a:spcPct val="0"/>
              </a:spcBef>
              <a:buClrTx/>
              <a:buSzTx/>
              <a:buFontTx/>
              <a:buNone/>
            </a:pPr>
            <a:endParaRPr lang="en-US" altLang="en-US" sz="1400" dirty="0">
              <a:solidFill>
                <a:srgbClr val="0000FF"/>
              </a:solidFill>
            </a:endParaRPr>
          </a:p>
          <a:p>
            <a:r>
              <a:rPr lang="en-US" sz="1400" i="1" dirty="0">
                <a:solidFill>
                  <a:srgbClr val="0000FF"/>
                </a:solidFill>
              </a:rPr>
              <a:t>What is the treatment of choice?</a:t>
            </a:r>
          </a:p>
          <a:p>
            <a:r>
              <a:rPr lang="en-US" sz="1400" dirty="0">
                <a:solidFill>
                  <a:srgbClr val="0000FF"/>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72023461"/>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155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rgbClr val="0000FF"/>
                </a:solidFill>
              </a:rPr>
              <a:t>What ocular finding is associated with Gardner syndrome?</a:t>
            </a:r>
          </a:p>
          <a:p>
            <a:pPr>
              <a:defRPr/>
            </a:pPr>
            <a:r>
              <a:rPr lang="en-US" sz="1400" dirty="0">
                <a:solidFill>
                  <a:schemeClr val="bg2">
                    <a:lumMod val="20000"/>
                    <a:lumOff val="80000"/>
                  </a:schemeClr>
                </a:solidFill>
              </a:rPr>
              <a:t>CHRPE-like lesions</a:t>
            </a:r>
          </a:p>
          <a:p>
            <a:pPr>
              <a:defRPr/>
            </a:pPr>
            <a:endParaRPr lang="en-US" sz="1400" i="1" dirty="0">
              <a:solidFill>
                <a:schemeClr val="bg2">
                  <a:lumMod val="20000"/>
                  <a:lumOff val="80000"/>
                </a:schemeClr>
              </a:solidFill>
            </a:endParaRPr>
          </a:p>
          <a:p>
            <a:pPr>
              <a:defRPr/>
            </a:pPr>
            <a:r>
              <a:rPr lang="en-US" sz="1400" i="1" dirty="0">
                <a:solidFill>
                  <a:schemeClr val="bg2">
                    <a:lumMod val="20000"/>
                    <a:lumOff val="80000"/>
                  </a:schemeClr>
                </a:solidFill>
              </a:rPr>
              <a:t>What does </a:t>
            </a:r>
            <a:r>
              <a:rPr lang="en-US" sz="1400" dirty="0">
                <a:solidFill>
                  <a:schemeClr val="bg2">
                    <a:lumMod val="20000"/>
                    <a:lumOff val="80000"/>
                  </a:schemeClr>
                </a:solidFill>
              </a:rPr>
              <a:t>CHRPE</a:t>
            </a:r>
            <a:r>
              <a:rPr lang="en-US" sz="1400" i="1" dirty="0">
                <a:solidFill>
                  <a:schemeClr val="bg2">
                    <a:lumMod val="20000"/>
                    <a:lumOff val="80000"/>
                  </a:schemeClr>
                </a:solidFill>
              </a:rPr>
              <a:t> stand for in this context?</a:t>
            </a:r>
          </a:p>
          <a:p>
            <a:pPr>
              <a:defRPr/>
            </a:pPr>
            <a:r>
              <a:rPr lang="en-US" sz="1400" dirty="0">
                <a:solidFill>
                  <a:schemeClr val="bg2">
                    <a:lumMod val="20000"/>
                    <a:lumOff val="80000"/>
                  </a:schemeClr>
                </a:solidFill>
              </a:rPr>
              <a:t>Congenital hypertrophy of the RPE</a:t>
            </a:r>
          </a:p>
          <a:p>
            <a:pPr>
              <a:defRPr/>
            </a:pPr>
            <a:endParaRPr lang="en-US" sz="1400" i="1" dirty="0">
              <a:solidFill>
                <a:schemeClr val="bg2">
                  <a:lumMod val="20000"/>
                  <a:lumOff val="80000"/>
                </a:schemeClr>
              </a:solidFill>
            </a:endParaRPr>
          </a:p>
          <a:p>
            <a:pPr>
              <a:defRPr/>
            </a:pPr>
            <a:r>
              <a:rPr lang="en-US" sz="1400" i="1" dirty="0">
                <a:solidFill>
                  <a:schemeClr val="bg2">
                    <a:lumMod val="20000"/>
                    <a:lumOff val="80000"/>
                  </a:schemeClr>
                </a:solidFill>
              </a:rPr>
              <a:t>How does CHRPE present?</a:t>
            </a:r>
          </a:p>
          <a:p>
            <a:pPr>
              <a:defRPr/>
            </a:pPr>
            <a:r>
              <a:rPr lang="en-US" sz="1400" dirty="0">
                <a:solidFill>
                  <a:schemeClr val="bg2">
                    <a:lumMod val="20000"/>
                    <a:lumOff val="80000"/>
                  </a:schemeClr>
                </a:solidFill>
              </a:rPr>
              <a:t>As solitary or grouped hyperpigmented lesions</a:t>
            </a:r>
          </a:p>
        </p:txBody>
      </p:sp>
    </p:spTree>
    <p:extLst>
      <p:ext uri="{BB962C8B-B14F-4D97-AF65-F5344CB8AC3E}">
        <p14:creationId xmlns:p14="http://schemas.microsoft.com/office/powerpoint/2010/main" val="2525413419"/>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156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rgbClr val="0000FF"/>
                </a:solidFill>
              </a:rPr>
              <a:t>What ocular finding is associated with Gardner syndrome?</a:t>
            </a:r>
          </a:p>
          <a:p>
            <a:pPr>
              <a:defRPr/>
            </a:pPr>
            <a:r>
              <a:rPr lang="en-US" sz="1400" dirty="0">
                <a:solidFill>
                  <a:srgbClr val="0000FF"/>
                </a:solidFill>
              </a:rPr>
              <a:t>CHRPE-like lesions</a:t>
            </a:r>
            <a:endParaRPr lang="en-US" sz="1400" dirty="0">
              <a:solidFill>
                <a:schemeClr val="bg2">
                  <a:lumMod val="20000"/>
                  <a:lumOff val="80000"/>
                </a:schemeClr>
              </a:solidFill>
            </a:endParaRPr>
          </a:p>
          <a:p>
            <a:pPr>
              <a:defRPr/>
            </a:pPr>
            <a:endParaRPr lang="en-US" sz="1400" i="1" dirty="0">
              <a:solidFill>
                <a:schemeClr val="bg2">
                  <a:lumMod val="20000"/>
                  <a:lumOff val="80000"/>
                </a:schemeClr>
              </a:solidFill>
            </a:endParaRPr>
          </a:p>
          <a:p>
            <a:pPr>
              <a:defRPr/>
            </a:pPr>
            <a:r>
              <a:rPr lang="en-US" sz="1400" i="1" dirty="0">
                <a:solidFill>
                  <a:schemeClr val="bg2">
                    <a:lumMod val="20000"/>
                    <a:lumOff val="80000"/>
                  </a:schemeClr>
                </a:solidFill>
              </a:rPr>
              <a:t>What does </a:t>
            </a:r>
            <a:r>
              <a:rPr lang="en-US" sz="1400" dirty="0">
                <a:solidFill>
                  <a:schemeClr val="bg2">
                    <a:lumMod val="20000"/>
                    <a:lumOff val="80000"/>
                  </a:schemeClr>
                </a:solidFill>
              </a:rPr>
              <a:t>CHRPE</a:t>
            </a:r>
            <a:r>
              <a:rPr lang="en-US" sz="1400" i="1" dirty="0">
                <a:solidFill>
                  <a:schemeClr val="bg2">
                    <a:lumMod val="20000"/>
                    <a:lumOff val="80000"/>
                  </a:schemeClr>
                </a:solidFill>
              </a:rPr>
              <a:t> stand for in this context?</a:t>
            </a:r>
          </a:p>
          <a:p>
            <a:pPr>
              <a:defRPr/>
            </a:pPr>
            <a:r>
              <a:rPr lang="en-US" sz="1400" dirty="0">
                <a:solidFill>
                  <a:schemeClr val="bg2">
                    <a:lumMod val="20000"/>
                    <a:lumOff val="80000"/>
                  </a:schemeClr>
                </a:solidFill>
              </a:rPr>
              <a:t>Congenital hypertrophy of the RPE</a:t>
            </a:r>
          </a:p>
          <a:p>
            <a:pPr>
              <a:defRPr/>
            </a:pPr>
            <a:endParaRPr lang="en-US" sz="1400" i="1" dirty="0">
              <a:solidFill>
                <a:schemeClr val="bg2">
                  <a:lumMod val="20000"/>
                  <a:lumOff val="80000"/>
                </a:schemeClr>
              </a:solidFill>
            </a:endParaRPr>
          </a:p>
          <a:p>
            <a:pPr>
              <a:defRPr/>
            </a:pPr>
            <a:r>
              <a:rPr lang="en-US" sz="1400" i="1" dirty="0">
                <a:solidFill>
                  <a:schemeClr val="bg2">
                    <a:lumMod val="20000"/>
                    <a:lumOff val="80000"/>
                  </a:schemeClr>
                </a:solidFill>
              </a:rPr>
              <a:t>How does CHRPE present?</a:t>
            </a:r>
          </a:p>
          <a:p>
            <a:pPr>
              <a:defRPr/>
            </a:pPr>
            <a:r>
              <a:rPr lang="en-US" sz="1400" dirty="0">
                <a:solidFill>
                  <a:schemeClr val="bg2">
                    <a:lumMod val="20000"/>
                    <a:lumOff val="80000"/>
                  </a:schemeClr>
                </a:solidFill>
              </a:rPr>
              <a:t>As solitary or grouped hyperpigmented lesions</a:t>
            </a:r>
          </a:p>
        </p:txBody>
      </p:sp>
    </p:spTree>
    <p:extLst>
      <p:ext uri="{BB962C8B-B14F-4D97-AF65-F5344CB8AC3E}">
        <p14:creationId xmlns:p14="http://schemas.microsoft.com/office/powerpoint/2010/main" val="199747540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157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rgbClr val="0000FF"/>
                </a:solidFill>
              </a:rPr>
              <a:t>What ocular finding is associated with Gardner syndrome?</a:t>
            </a:r>
          </a:p>
          <a:p>
            <a:pPr>
              <a:defRPr/>
            </a:pPr>
            <a:r>
              <a:rPr lang="en-US" sz="1400" dirty="0">
                <a:solidFill>
                  <a:srgbClr val="0000FF"/>
                </a:solidFill>
              </a:rPr>
              <a:t>CHRPE-like lesions</a:t>
            </a:r>
          </a:p>
          <a:p>
            <a:pPr>
              <a:defRPr/>
            </a:pPr>
            <a:endParaRPr lang="en-US" sz="1400" i="1" dirty="0">
              <a:solidFill>
                <a:srgbClr val="0000FF"/>
              </a:solidFill>
            </a:endParaRPr>
          </a:p>
          <a:p>
            <a:pPr>
              <a:defRPr/>
            </a:pPr>
            <a:r>
              <a:rPr lang="en-US" sz="1400" i="1" dirty="0">
                <a:solidFill>
                  <a:srgbClr val="0000FF"/>
                </a:solidFill>
              </a:rPr>
              <a:t>What does </a:t>
            </a:r>
            <a:r>
              <a:rPr lang="en-US" sz="1400" dirty="0">
                <a:solidFill>
                  <a:srgbClr val="0000FF"/>
                </a:solidFill>
              </a:rPr>
              <a:t>CHRPE</a:t>
            </a:r>
            <a:r>
              <a:rPr lang="en-US" sz="1400" i="1" dirty="0">
                <a:solidFill>
                  <a:srgbClr val="0000FF"/>
                </a:solidFill>
              </a:rPr>
              <a:t> stand for in this context?</a:t>
            </a:r>
            <a:endParaRPr lang="en-US" sz="1400" i="1" dirty="0">
              <a:solidFill>
                <a:schemeClr val="bg2">
                  <a:lumMod val="20000"/>
                  <a:lumOff val="80000"/>
                </a:schemeClr>
              </a:solidFill>
            </a:endParaRPr>
          </a:p>
          <a:p>
            <a:pPr>
              <a:defRPr/>
            </a:pPr>
            <a:r>
              <a:rPr lang="en-US" sz="1400" dirty="0">
                <a:solidFill>
                  <a:schemeClr val="bg2">
                    <a:lumMod val="20000"/>
                    <a:lumOff val="80000"/>
                  </a:schemeClr>
                </a:solidFill>
              </a:rPr>
              <a:t>Congenital hypertrophy of the RPE</a:t>
            </a:r>
          </a:p>
          <a:p>
            <a:pPr>
              <a:defRPr/>
            </a:pPr>
            <a:endParaRPr lang="en-US" sz="1400" i="1" dirty="0">
              <a:solidFill>
                <a:schemeClr val="bg2">
                  <a:lumMod val="20000"/>
                  <a:lumOff val="80000"/>
                </a:schemeClr>
              </a:solidFill>
            </a:endParaRPr>
          </a:p>
          <a:p>
            <a:pPr>
              <a:defRPr/>
            </a:pPr>
            <a:r>
              <a:rPr lang="en-US" sz="1400" i="1" dirty="0">
                <a:solidFill>
                  <a:schemeClr val="bg2">
                    <a:lumMod val="20000"/>
                    <a:lumOff val="80000"/>
                  </a:schemeClr>
                </a:solidFill>
              </a:rPr>
              <a:t>How does CHRPE present?</a:t>
            </a:r>
          </a:p>
          <a:p>
            <a:pPr>
              <a:defRPr/>
            </a:pPr>
            <a:r>
              <a:rPr lang="en-US" sz="1400" dirty="0">
                <a:solidFill>
                  <a:schemeClr val="bg2">
                    <a:lumMod val="20000"/>
                    <a:lumOff val="80000"/>
                  </a:schemeClr>
                </a:solidFill>
              </a:rPr>
              <a:t>As solitary or grouped hyperpigmented lesions</a:t>
            </a:r>
          </a:p>
        </p:txBody>
      </p:sp>
    </p:spTree>
    <p:extLst>
      <p:ext uri="{BB962C8B-B14F-4D97-AF65-F5344CB8AC3E}">
        <p14:creationId xmlns:p14="http://schemas.microsoft.com/office/powerpoint/2010/main" val="233419918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158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rgbClr val="0000FF"/>
                </a:solidFill>
              </a:rPr>
              <a:t>What ocular finding is associated with Gardner syndrome?</a:t>
            </a:r>
          </a:p>
          <a:p>
            <a:pPr>
              <a:defRPr/>
            </a:pPr>
            <a:r>
              <a:rPr lang="en-US" sz="1400" dirty="0">
                <a:solidFill>
                  <a:srgbClr val="0000FF"/>
                </a:solidFill>
              </a:rPr>
              <a:t>CHRPE-like lesions</a:t>
            </a:r>
          </a:p>
          <a:p>
            <a:pPr>
              <a:defRPr/>
            </a:pPr>
            <a:endParaRPr lang="en-US" sz="1400" i="1" dirty="0">
              <a:solidFill>
                <a:srgbClr val="0000FF"/>
              </a:solidFill>
            </a:endParaRPr>
          </a:p>
          <a:p>
            <a:pPr>
              <a:defRPr/>
            </a:pPr>
            <a:r>
              <a:rPr lang="en-US" sz="1400" i="1" dirty="0">
                <a:solidFill>
                  <a:srgbClr val="0000FF"/>
                </a:solidFill>
              </a:rPr>
              <a:t>What does </a:t>
            </a:r>
            <a:r>
              <a:rPr lang="en-US" sz="1400" dirty="0">
                <a:solidFill>
                  <a:srgbClr val="0000FF"/>
                </a:solidFill>
              </a:rPr>
              <a:t>CHRPE</a:t>
            </a:r>
            <a:r>
              <a:rPr lang="en-US" sz="1400" i="1" dirty="0">
                <a:solidFill>
                  <a:srgbClr val="0000FF"/>
                </a:solidFill>
              </a:rPr>
              <a:t> stand for in this context?</a:t>
            </a:r>
          </a:p>
          <a:p>
            <a:pPr>
              <a:defRPr/>
            </a:pPr>
            <a:r>
              <a:rPr lang="en-US" sz="1400" dirty="0">
                <a:solidFill>
                  <a:srgbClr val="0000FF"/>
                </a:solidFill>
              </a:rPr>
              <a:t>Congenital hypertrophy of the RPE</a:t>
            </a:r>
            <a:endParaRPr lang="en-US" sz="1400" dirty="0">
              <a:solidFill>
                <a:schemeClr val="bg2">
                  <a:lumMod val="20000"/>
                  <a:lumOff val="80000"/>
                </a:schemeClr>
              </a:solidFill>
            </a:endParaRPr>
          </a:p>
          <a:p>
            <a:pPr>
              <a:defRPr/>
            </a:pPr>
            <a:endParaRPr lang="en-US" sz="1400" i="1" dirty="0">
              <a:solidFill>
                <a:schemeClr val="bg2">
                  <a:lumMod val="20000"/>
                  <a:lumOff val="80000"/>
                </a:schemeClr>
              </a:solidFill>
            </a:endParaRPr>
          </a:p>
          <a:p>
            <a:pPr>
              <a:defRPr/>
            </a:pPr>
            <a:r>
              <a:rPr lang="en-US" sz="1400" i="1" dirty="0">
                <a:solidFill>
                  <a:schemeClr val="bg2">
                    <a:lumMod val="20000"/>
                    <a:lumOff val="80000"/>
                  </a:schemeClr>
                </a:solidFill>
              </a:rPr>
              <a:t>How does CHRPE present?</a:t>
            </a:r>
          </a:p>
          <a:p>
            <a:pPr>
              <a:defRPr/>
            </a:pPr>
            <a:r>
              <a:rPr lang="en-US" sz="1400" dirty="0">
                <a:solidFill>
                  <a:schemeClr val="bg2">
                    <a:lumMod val="20000"/>
                    <a:lumOff val="80000"/>
                  </a:schemeClr>
                </a:solidFill>
              </a:rPr>
              <a:t>As solitary or grouped hyperpigmented lesions</a:t>
            </a:r>
          </a:p>
        </p:txBody>
      </p:sp>
    </p:spTree>
    <p:extLst>
      <p:ext uri="{BB962C8B-B14F-4D97-AF65-F5344CB8AC3E}">
        <p14:creationId xmlns:p14="http://schemas.microsoft.com/office/powerpoint/2010/main" val="154577540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159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rgbClr val="0000FF"/>
                </a:solidFill>
              </a:rPr>
              <a:t>What ocular finding is associated with Gardner syndrome?</a:t>
            </a:r>
          </a:p>
          <a:p>
            <a:pPr>
              <a:defRPr/>
            </a:pPr>
            <a:r>
              <a:rPr lang="en-US" sz="1400" dirty="0">
                <a:solidFill>
                  <a:srgbClr val="0000FF"/>
                </a:solidFill>
              </a:rPr>
              <a:t>CHRPE-like lesions</a:t>
            </a:r>
          </a:p>
          <a:p>
            <a:pPr>
              <a:defRPr/>
            </a:pPr>
            <a:endParaRPr lang="en-US" sz="1400" i="1" dirty="0">
              <a:solidFill>
                <a:srgbClr val="0000FF"/>
              </a:solidFill>
            </a:endParaRPr>
          </a:p>
          <a:p>
            <a:pPr>
              <a:defRPr/>
            </a:pPr>
            <a:r>
              <a:rPr lang="en-US" sz="1400" i="1" dirty="0">
                <a:solidFill>
                  <a:srgbClr val="0000FF"/>
                </a:solidFill>
              </a:rPr>
              <a:t>What does </a:t>
            </a:r>
            <a:r>
              <a:rPr lang="en-US" sz="1400" dirty="0">
                <a:solidFill>
                  <a:srgbClr val="0000FF"/>
                </a:solidFill>
              </a:rPr>
              <a:t>CHRPE</a:t>
            </a:r>
            <a:r>
              <a:rPr lang="en-US" sz="1400" i="1" dirty="0">
                <a:solidFill>
                  <a:srgbClr val="0000FF"/>
                </a:solidFill>
              </a:rPr>
              <a:t> stand for in this context?</a:t>
            </a:r>
          </a:p>
          <a:p>
            <a:pPr>
              <a:defRPr/>
            </a:pPr>
            <a:r>
              <a:rPr lang="en-US" sz="1400" dirty="0">
                <a:solidFill>
                  <a:srgbClr val="0000FF"/>
                </a:solidFill>
              </a:rPr>
              <a:t>Congenital hypertrophy of the RPE</a:t>
            </a:r>
          </a:p>
          <a:p>
            <a:pPr>
              <a:defRPr/>
            </a:pPr>
            <a:endParaRPr lang="en-US" sz="1400" i="1" dirty="0">
              <a:solidFill>
                <a:srgbClr val="0000FF"/>
              </a:solidFill>
            </a:endParaRPr>
          </a:p>
          <a:p>
            <a:pPr>
              <a:defRPr/>
            </a:pPr>
            <a:r>
              <a:rPr lang="en-US" sz="1400" i="1" dirty="0">
                <a:solidFill>
                  <a:srgbClr val="0000FF"/>
                </a:solidFill>
              </a:rPr>
              <a:t>How does CHRPE present?</a:t>
            </a:r>
            <a:endParaRPr lang="en-US" sz="1400" i="1" dirty="0">
              <a:solidFill>
                <a:schemeClr val="bg2">
                  <a:lumMod val="20000"/>
                  <a:lumOff val="80000"/>
                </a:schemeClr>
              </a:solidFill>
            </a:endParaRPr>
          </a:p>
          <a:p>
            <a:pPr>
              <a:defRPr/>
            </a:pPr>
            <a:r>
              <a:rPr lang="en-US" sz="1400" dirty="0">
                <a:solidFill>
                  <a:schemeClr val="bg2">
                    <a:lumMod val="20000"/>
                    <a:lumOff val="80000"/>
                  </a:schemeClr>
                </a:solidFill>
              </a:rPr>
              <a:t>As solitary or grouped hyperpigmented lesions</a:t>
            </a:r>
          </a:p>
        </p:txBody>
      </p:sp>
    </p:spTree>
    <p:extLst>
      <p:ext uri="{BB962C8B-B14F-4D97-AF65-F5344CB8AC3E}">
        <p14:creationId xmlns:p14="http://schemas.microsoft.com/office/powerpoint/2010/main" val="385844714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16</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t>Let’s consider the embryology of melanocytes. From which primordial cell do they derive?</a:t>
            </a:r>
          </a:p>
          <a:p>
            <a:r>
              <a:rPr lang="en-US" sz="1600" dirty="0"/>
              <a:t>Neural crest cells (NCCs)</a:t>
            </a:r>
          </a:p>
          <a:p>
            <a:endParaRPr lang="en-US" sz="1600" dirty="0"/>
          </a:p>
          <a:p>
            <a:r>
              <a:rPr lang="en-US" sz="1600" i="1" dirty="0"/>
              <a:t>Briefly, what’s the backstory on neural crest cells?</a:t>
            </a:r>
          </a:p>
          <a:p>
            <a:r>
              <a:rPr lang="en-US" sz="1600" dirty="0"/>
              <a:t>NCCs are a subtype of  neuroectodermal  cells.  </a:t>
            </a:r>
            <a:r>
              <a:rPr lang="en-US" sz="1600" dirty="0">
                <a:solidFill>
                  <a:srgbClr val="0000FF"/>
                </a:solidFill>
              </a:rPr>
              <a:t>Early  in embryogenesis, some of the neuroectodermal cells located along the  dorsal  aspect of the  neural tube  are induced to transition into NCCs. </a:t>
            </a:r>
            <a:r>
              <a:rPr lang="en-US" sz="1600" dirty="0">
                <a:solidFill>
                  <a:schemeClr val="accent6">
                    <a:lumMod val="20000"/>
                    <a:lumOff val="80000"/>
                  </a:schemeClr>
                </a:solidFill>
              </a:rPr>
              <a:t>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
        <p:nvSpPr>
          <p:cNvPr id="8" name="Rectangle 7">
            <a:extLst>
              <a:ext uri="{FF2B5EF4-FFF2-40B4-BE49-F238E27FC236}">
                <a16:creationId xmlns:a16="http://schemas.microsoft.com/office/drawing/2014/main" id="{4FC0F6D8-6396-4D9A-8C7F-7F6ECE4A2C07}"/>
              </a:ext>
            </a:extLst>
          </p:cNvPr>
          <p:cNvSpPr/>
          <p:nvPr/>
        </p:nvSpPr>
        <p:spPr>
          <a:xfrm>
            <a:off x="6095612" y="3286538"/>
            <a:ext cx="1143388" cy="2517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structure (two words)</a:t>
            </a:r>
          </a:p>
        </p:txBody>
      </p:sp>
      <p:sp>
        <p:nvSpPr>
          <p:cNvPr id="9" name="Rectangle 8">
            <a:extLst>
              <a:ext uri="{FF2B5EF4-FFF2-40B4-BE49-F238E27FC236}">
                <a16:creationId xmlns:a16="http://schemas.microsoft.com/office/drawing/2014/main" id="{FB7842DF-BCDF-4A73-93C7-F23072AF097D}"/>
              </a:ext>
            </a:extLst>
          </p:cNvPr>
          <p:cNvSpPr/>
          <p:nvPr/>
        </p:nvSpPr>
        <p:spPr>
          <a:xfrm>
            <a:off x="4850296" y="2981738"/>
            <a:ext cx="610237" cy="26504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700"/>
              </a:lnSpc>
            </a:pPr>
            <a:r>
              <a:rPr lang="en-US" sz="800" dirty="0">
                <a:solidFill>
                  <a:schemeClr val="tx1"/>
                </a:solidFill>
              </a:rPr>
              <a:t>Early v Late</a:t>
            </a:r>
          </a:p>
        </p:txBody>
      </p:sp>
      <p:sp>
        <p:nvSpPr>
          <p:cNvPr id="11" name="Rectangle 10">
            <a:extLst>
              <a:ext uri="{FF2B5EF4-FFF2-40B4-BE49-F238E27FC236}">
                <a16:creationId xmlns:a16="http://schemas.microsoft.com/office/drawing/2014/main" id="{3FE71428-41DE-4F53-94C5-CFC18370CF21}"/>
              </a:ext>
            </a:extLst>
          </p:cNvPr>
          <p:cNvSpPr/>
          <p:nvPr/>
        </p:nvSpPr>
        <p:spPr>
          <a:xfrm>
            <a:off x="4157231" y="3270871"/>
            <a:ext cx="659934" cy="2476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700"/>
              </a:lnSpc>
            </a:pPr>
            <a:r>
              <a:rPr lang="en-US" sz="800" dirty="0">
                <a:solidFill>
                  <a:schemeClr val="tx1"/>
                </a:solidFill>
              </a:rPr>
              <a:t>dorsal v ventral</a:t>
            </a:r>
          </a:p>
        </p:txBody>
      </p:sp>
    </p:spTree>
    <p:extLst>
      <p:ext uri="{BB962C8B-B14F-4D97-AF65-F5344CB8AC3E}">
        <p14:creationId xmlns:p14="http://schemas.microsoft.com/office/powerpoint/2010/main" val="281121489"/>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160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rgbClr val="0000FF"/>
                </a:solidFill>
              </a:rPr>
              <a:t>What ocular finding is associated with Gardner syndrome?</a:t>
            </a:r>
          </a:p>
          <a:p>
            <a:pPr>
              <a:defRPr/>
            </a:pPr>
            <a:r>
              <a:rPr lang="en-US" sz="1400" dirty="0">
                <a:solidFill>
                  <a:srgbClr val="0000FF"/>
                </a:solidFill>
              </a:rPr>
              <a:t>CHRPE-like lesions</a:t>
            </a:r>
          </a:p>
          <a:p>
            <a:pPr>
              <a:defRPr/>
            </a:pPr>
            <a:endParaRPr lang="en-US" sz="1400" i="1" dirty="0">
              <a:solidFill>
                <a:srgbClr val="0000FF"/>
              </a:solidFill>
            </a:endParaRPr>
          </a:p>
          <a:p>
            <a:pPr>
              <a:defRPr/>
            </a:pPr>
            <a:r>
              <a:rPr lang="en-US" sz="1400" i="1" dirty="0">
                <a:solidFill>
                  <a:srgbClr val="0000FF"/>
                </a:solidFill>
              </a:rPr>
              <a:t>What does </a:t>
            </a:r>
            <a:r>
              <a:rPr lang="en-US" sz="1400" dirty="0">
                <a:solidFill>
                  <a:srgbClr val="0000FF"/>
                </a:solidFill>
              </a:rPr>
              <a:t>CHRPE</a:t>
            </a:r>
            <a:r>
              <a:rPr lang="en-US" sz="1400" i="1" dirty="0">
                <a:solidFill>
                  <a:srgbClr val="0000FF"/>
                </a:solidFill>
              </a:rPr>
              <a:t> stand for in this context?</a:t>
            </a:r>
          </a:p>
          <a:p>
            <a:pPr>
              <a:defRPr/>
            </a:pPr>
            <a:r>
              <a:rPr lang="en-US" sz="1400" dirty="0">
                <a:solidFill>
                  <a:srgbClr val="0000FF"/>
                </a:solidFill>
              </a:rPr>
              <a:t>Congenital hypertrophy of the RPE</a:t>
            </a:r>
          </a:p>
          <a:p>
            <a:pPr>
              <a:defRPr/>
            </a:pPr>
            <a:endParaRPr lang="en-US" sz="1400" i="1" dirty="0">
              <a:solidFill>
                <a:srgbClr val="0000FF"/>
              </a:solidFill>
            </a:endParaRPr>
          </a:p>
          <a:p>
            <a:pPr>
              <a:defRPr/>
            </a:pPr>
            <a:r>
              <a:rPr lang="en-US" sz="1400" i="1" dirty="0">
                <a:solidFill>
                  <a:srgbClr val="0000FF"/>
                </a:solidFill>
              </a:rPr>
              <a:t>How does CHRPE present?</a:t>
            </a:r>
          </a:p>
          <a:p>
            <a:pPr>
              <a:defRPr/>
            </a:pPr>
            <a:r>
              <a:rPr lang="en-US" sz="1400" dirty="0">
                <a:solidFill>
                  <a:srgbClr val="0000FF"/>
                </a:solidFill>
              </a:rPr>
              <a:t>As solitary or grouped hyperpigmented lesions</a:t>
            </a:r>
          </a:p>
        </p:txBody>
      </p:sp>
    </p:spTree>
    <p:extLst>
      <p:ext uri="{BB962C8B-B14F-4D97-AF65-F5344CB8AC3E}">
        <p14:creationId xmlns:p14="http://schemas.microsoft.com/office/powerpoint/2010/main" val="153306976"/>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B4CD5B6-97F5-44F2-B95F-C2BC9E7F5C5F}"/>
              </a:ext>
            </a:extLst>
          </p:cNvPr>
          <p:cNvSpPr>
            <a:spLocks noGrp="1"/>
          </p:cNvSpPr>
          <p:nvPr>
            <p:ph type="sldNum" sz="quarter" idx="12"/>
          </p:nvPr>
        </p:nvSpPr>
        <p:spPr/>
        <p:txBody>
          <a:bodyPr/>
          <a:lstStyle/>
          <a:p>
            <a:pPr>
              <a:defRPr/>
            </a:pPr>
            <a:fld id="{E21F5367-E769-4F7D-9670-9C7F735E91F6}" type="slidenum">
              <a:rPr lang="en-US" altLang="en-US" smtClean="0"/>
              <a:pPr>
                <a:defRPr/>
              </a:pPr>
              <a:t>161</a:t>
            </a:fld>
            <a:endParaRPr lang="en-US" altLang="en-US"/>
          </a:p>
        </p:txBody>
      </p:sp>
      <p:pic>
        <p:nvPicPr>
          <p:cNvPr id="7172" name="Picture 4" descr="Congenital Hypertrophy of the Retinal Pigment Epithelium (CHRPE)">
            <a:extLst>
              <a:ext uri="{FF2B5EF4-FFF2-40B4-BE49-F238E27FC236}">
                <a16:creationId xmlns:a16="http://schemas.microsoft.com/office/drawing/2014/main" id="{EE12296E-17B4-4167-B0B8-5903845E920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1389" y="1295400"/>
            <a:ext cx="3699611" cy="3724275"/>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45FEE89E-448A-46B1-B0A2-700165664A9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00600" y="1295400"/>
            <a:ext cx="3882756" cy="3724275"/>
          </a:xfrm>
          <a:prstGeom prst="rect">
            <a:avLst/>
          </a:prstGeom>
        </p:spPr>
      </p:pic>
      <p:sp>
        <p:nvSpPr>
          <p:cNvPr id="7" name="TextBox 6">
            <a:extLst>
              <a:ext uri="{FF2B5EF4-FFF2-40B4-BE49-F238E27FC236}">
                <a16:creationId xmlns:a16="http://schemas.microsoft.com/office/drawing/2014/main" id="{9FB18FCD-B61B-4A3A-B7BD-C533D5702405}"/>
              </a:ext>
            </a:extLst>
          </p:cNvPr>
          <p:cNvSpPr txBox="1"/>
          <p:nvPr/>
        </p:nvSpPr>
        <p:spPr>
          <a:xfrm>
            <a:off x="4075710" y="6031468"/>
            <a:ext cx="992579" cy="369332"/>
          </a:xfrm>
          <a:prstGeom prst="rect">
            <a:avLst/>
          </a:prstGeom>
          <a:noFill/>
        </p:spPr>
        <p:txBody>
          <a:bodyPr wrap="none" rtlCol="0">
            <a:spAutoFit/>
          </a:bodyPr>
          <a:lstStyle/>
          <a:p>
            <a:pPr algn="ctr"/>
            <a:r>
              <a:rPr lang="en-US" dirty="0"/>
              <a:t>CHRPE</a:t>
            </a:r>
          </a:p>
        </p:txBody>
      </p:sp>
      <p:sp>
        <p:nvSpPr>
          <p:cNvPr id="8" name="TextBox 7">
            <a:extLst>
              <a:ext uri="{FF2B5EF4-FFF2-40B4-BE49-F238E27FC236}">
                <a16:creationId xmlns:a16="http://schemas.microsoft.com/office/drawing/2014/main" id="{14479C6A-33EC-4019-9F17-F0575336509A}"/>
              </a:ext>
            </a:extLst>
          </p:cNvPr>
          <p:cNvSpPr txBox="1"/>
          <p:nvPr/>
        </p:nvSpPr>
        <p:spPr>
          <a:xfrm>
            <a:off x="1907421" y="5019675"/>
            <a:ext cx="867545" cy="338554"/>
          </a:xfrm>
          <a:prstGeom prst="rect">
            <a:avLst/>
          </a:prstGeom>
          <a:noFill/>
        </p:spPr>
        <p:txBody>
          <a:bodyPr wrap="none" rtlCol="0">
            <a:spAutoFit/>
          </a:bodyPr>
          <a:lstStyle/>
          <a:p>
            <a:pPr algn="ctr"/>
            <a:r>
              <a:rPr lang="en-US" sz="1600" dirty="0"/>
              <a:t>Solitary</a:t>
            </a:r>
          </a:p>
        </p:txBody>
      </p:sp>
      <p:sp>
        <p:nvSpPr>
          <p:cNvPr id="10" name="TextBox 9">
            <a:extLst>
              <a:ext uri="{FF2B5EF4-FFF2-40B4-BE49-F238E27FC236}">
                <a16:creationId xmlns:a16="http://schemas.microsoft.com/office/drawing/2014/main" id="{25481EC4-4839-4BB5-A920-ECFE03396D67}"/>
              </a:ext>
            </a:extLst>
          </p:cNvPr>
          <p:cNvSpPr txBox="1"/>
          <p:nvPr/>
        </p:nvSpPr>
        <p:spPr>
          <a:xfrm>
            <a:off x="6250498" y="5019675"/>
            <a:ext cx="982962" cy="338554"/>
          </a:xfrm>
          <a:prstGeom prst="rect">
            <a:avLst/>
          </a:prstGeom>
          <a:noFill/>
        </p:spPr>
        <p:txBody>
          <a:bodyPr wrap="none" rtlCol="0">
            <a:spAutoFit/>
          </a:bodyPr>
          <a:lstStyle/>
          <a:p>
            <a:pPr algn="ctr"/>
            <a:r>
              <a:rPr lang="en-US" sz="1600" dirty="0"/>
              <a:t>Grouped</a:t>
            </a:r>
          </a:p>
        </p:txBody>
      </p:sp>
      <p:sp>
        <p:nvSpPr>
          <p:cNvPr id="11" name="Rectangle 13">
            <a:extLst>
              <a:ext uri="{FF2B5EF4-FFF2-40B4-BE49-F238E27FC236}">
                <a16:creationId xmlns:a16="http://schemas.microsoft.com/office/drawing/2014/main" id="{3466D74A-BB44-4B18-B62B-996307FB25DB}"/>
              </a:ext>
            </a:extLst>
          </p:cNvPr>
          <p:cNvSpPr>
            <a:spLocks noChangeArrowheads="1"/>
          </p:cNvSpPr>
          <p:nvPr/>
        </p:nvSpPr>
        <p:spPr bwMode="auto">
          <a:xfrm>
            <a:off x="76200" y="122238"/>
            <a:ext cx="8610600" cy="563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b="1" dirty="0">
                <a:solidFill>
                  <a:schemeClr val="tx2"/>
                </a:solidFill>
              </a:rPr>
              <a:t>     Intraocular Tumors of Childhood </a:t>
            </a:r>
          </a:p>
        </p:txBody>
      </p:sp>
    </p:spTree>
    <p:extLst>
      <p:ext uri="{BB962C8B-B14F-4D97-AF65-F5344CB8AC3E}">
        <p14:creationId xmlns:p14="http://schemas.microsoft.com/office/powerpoint/2010/main" val="3336583151"/>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162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chemeClr val="bg1">
                    <a:lumMod val="75000"/>
                  </a:schemeClr>
                </a:solidFill>
              </a:rPr>
              <a:t>What ocular finding is associated with Gardner syndrome?</a:t>
            </a:r>
          </a:p>
          <a:p>
            <a:pPr>
              <a:defRPr/>
            </a:pPr>
            <a:r>
              <a:rPr lang="en-US" sz="1400" dirty="0">
                <a:solidFill>
                  <a:schemeClr val="bg1">
                    <a:lumMod val="75000"/>
                  </a:schemeClr>
                </a:solidFill>
              </a:rPr>
              <a:t>CHRPE-like lesions</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What does </a:t>
            </a:r>
            <a:r>
              <a:rPr lang="en-US" sz="1400" dirty="0">
                <a:solidFill>
                  <a:schemeClr val="bg1">
                    <a:lumMod val="75000"/>
                  </a:schemeClr>
                </a:solidFill>
              </a:rPr>
              <a:t>CHRPE</a:t>
            </a:r>
            <a:r>
              <a:rPr lang="en-US" sz="1400" i="1" dirty="0">
                <a:solidFill>
                  <a:schemeClr val="bg1">
                    <a:lumMod val="75000"/>
                  </a:schemeClr>
                </a:solidFill>
              </a:rPr>
              <a:t> stand for in this context?</a:t>
            </a:r>
          </a:p>
          <a:p>
            <a:pPr>
              <a:defRPr/>
            </a:pPr>
            <a:r>
              <a:rPr lang="en-US" sz="1400" dirty="0">
                <a:solidFill>
                  <a:schemeClr val="bg1">
                    <a:lumMod val="75000"/>
                  </a:schemeClr>
                </a:solidFill>
              </a:rPr>
              <a:t>Congenital hypertrophy of the RPE</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How does CHRPE present?</a:t>
            </a:r>
          </a:p>
          <a:p>
            <a:pPr>
              <a:defRPr/>
            </a:pPr>
            <a:r>
              <a:rPr lang="en-US" sz="1400" dirty="0">
                <a:solidFill>
                  <a:schemeClr val="bg1">
                    <a:lumMod val="75000"/>
                  </a:schemeClr>
                </a:solidFill>
              </a:rPr>
              <a:t>As solitary or grouped hyperpigmented lesions</a:t>
            </a:r>
          </a:p>
        </p:txBody>
      </p:sp>
      <p:sp>
        <p:nvSpPr>
          <p:cNvPr id="33" name="TextBox 1">
            <a:extLst>
              <a:ext uri="{FF2B5EF4-FFF2-40B4-BE49-F238E27FC236}">
                <a16:creationId xmlns:a16="http://schemas.microsoft.com/office/drawing/2014/main" id="{FFF56CD5-E97B-4E51-BE7C-DE130D421A2D}"/>
              </a:ext>
            </a:extLst>
          </p:cNvPr>
          <p:cNvSpPr txBox="1">
            <a:spLocks noChangeArrowheads="1"/>
          </p:cNvSpPr>
          <p:nvPr/>
        </p:nvSpPr>
        <p:spPr bwMode="auto">
          <a:xfrm>
            <a:off x="885808" y="4774049"/>
            <a:ext cx="7191392" cy="1169551"/>
          </a:xfrm>
          <a:prstGeom prst="rect">
            <a:avLst/>
          </a:prstGeom>
          <a:solidFill>
            <a:schemeClr val="accent1">
              <a:lumMod val="40000"/>
              <a:lumOff val="60000"/>
            </a:schemeClr>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What characteristics of a CHRPE-like presentation increase the likelihood that it is actually a manifestation of Gardner syndrome?</a:t>
            </a:r>
          </a:p>
          <a:p>
            <a:pPr eaLnBrk="1" hangingPunct="1">
              <a:defRPr/>
            </a:pPr>
            <a:r>
              <a:rPr lang="en-US" altLang="en-US" sz="1400" dirty="0">
                <a:solidFill>
                  <a:srgbClr val="0000FF"/>
                </a:solidFill>
              </a:rPr>
              <a:t>--</a:t>
            </a:r>
            <a:r>
              <a:rPr lang="en-US" altLang="en-US" sz="1400" b="1" i="1" dirty="0">
                <a:solidFill>
                  <a:srgbClr val="0000FF"/>
                </a:solidFill>
              </a:rPr>
              <a:t>?</a:t>
            </a:r>
            <a:endParaRPr lang="en-US" altLang="en-US" sz="1400" dirty="0">
              <a:solidFill>
                <a:srgbClr val="0000FF"/>
              </a:solidFill>
            </a:endParaRPr>
          </a:p>
          <a:p>
            <a:pPr eaLnBrk="1" hangingPunct="1">
              <a:defRPr/>
            </a:pPr>
            <a:r>
              <a:rPr lang="en-US" altLang="en-US" sz="1400" dirty="0">
                <a:solidFill>
                  <a:srgbClr val="0000FF"/>
                </a:solidFill>
              </a:rPr>
              <a:t>--</a:t>
            </a:r>
            <a:r>
              <a:rPr lang="en-US" altLang="en-US" sz="1400" b="1" i="1" dirty="0">
                <a:solidFill>
                  <a:srgbClr val="0000FF"/>
                </a:solidFill>
              </a:rPr>
              <a:t>?</a:t>
            </a:r>
            <a:endParaRPr lang="en-US" altLang="en-US" sz="1400" dirty="0">
              <a:solidFill>
                <a:srgbClr val="0000FF"/>
              </a:solidFill>
            </a:endParaRPr>
          </a:p>
          <a:p>
            <a:pPr eaLnBrk="1" hangingPunct="1">
              <a:defRPr/>
            </a:pPr>
            <a:r>
              <a:rPr lang="en-US" altLang="en-US" sz="1400" dirty="0">
                <a:solidFill>
                  <a:srgbClr val="0000FF"/>
                </a:solidFill>
              </a:rPr>
              <a:t>--</a:t>
            </a:r>
            <a:r>
              <a:rPr lang="en-US" altLang="en-US" sz="1400" b="1" i="1" dirty="0">
                <a:solidFill>
                  <a:srgbClr val="0000FF"/>
                </a:solidFill>
              </a:rPr>
              <a:t>?</a:t>
            </a:r>
            <a:endParaRPr lang="en-US" altLang="en-US" sz="1400" dirty="0">
              <a:solidFill>
                <a:srgbClr val="0000FF"/>
              </a:solidFill>
            </a:endParaRPr>
          </a:p>
        </p:txBody>
      </p:sp>
    </p:spTree>
    <p:extLst>
      <p:ext uri="{BB962C8B-B14F-4D97-AF65-F5344CB8AC3E}">
        <p14:creationId xmlns:p14="http://schemas.microsoft.com/office/powerpoint/2010/main" val="2815161561"/>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163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chemeClr val="bg1">
                    <a:lumMod val="75000"/>
                  </a:schemeClr>
                </a:solidFill>
              </a:rPr>
              <a:t>What ocular finding is associated with Gardner syndrome?</a:t>
            </a:r>
          </a:p>
          <a:p>
            <a:pPr>
              <a:defRPr/>
            </a:pPr>
            <a:r>
              <a:rPr lang="en-US" sz="1400" dirty="0">
                <a:solidFill>
                  <a:schemeClr val="bg1">
                    <a:lumMod val="75000"/>
                  </a:schemeClr>
                </a:solidFill>
              </a:rPr>
              <a:t>CHRPE-like lesions</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What does </a:t>
            </a:r>
            <a:r>
              <a:rPr lang="en-US" sz="1400" dirty="0">
                <a:solidFill>
                  <a:schemeClr val="bg1">
                    <a:lumMod val="75000"/>
                  </a:schemeClr>
                </a:solidFill>
              </a:rPr>
              <a:t>CHRPE</a:t>
            </a:r>
            <a:r>
              <a:rPr lang="en-US" sz="1400" i="1" dirty="0">
                <a:solidFill>
                  <a:schemeClr val="bg1">
                    <a:lumMod val="75000"/>
                  </a:schemeClr>
                </a:solidFill>
              </a:rPr>
              <a:t> stand for in this context?</a:t>
            </a:r>
          </a:p>
          <a:p>
            <a:pPr>
              <a:defRPr/>
            </a:pPr>
            <a:r>
              <a:rPr lang="en-US" sz="1400" dirty="0">
                <a:solidFill>
                  <a:schemeClr val="bg1">
                    <a:lumMod val="75000"/>
                  </a:schemeClr>
                </a:solidFill>
              </a:rPr>
              <a:t>Congenital hypertrophy of the RPE</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How does CHRPE present?</a:t>
            </a:r>
          </a:p>
          <a:p>
            <a:pPr>
              <a:defRPr/>
            </a:pPr>
            <a:r>
              <a:rPr lang="en-US" sz="1400" dirty="0">
                <a:solidFill>
                  <a:schemeClr val="bg1">
                    <a:lumMod val="75000"/>
                  </a:schemeClr>
                </a:solidFill>
              </a:rPr>
              <a:t>As solitary or grouped hyperpigmented lesions</a:t>
            </a:r>
          </a:p>
        </p:txBody>
      </p:sp>
      <p:sp>
        <p:nvSpPr>
          <p:cNvPr id="33" name="TextBox 1">
            <a:extLst>
              <a:ext uri="{FF2B5EF4-FFF2-40B4-BE49-F238E27FC236}">
                <a16:creationId xmlns:a16="http://schemas.microsoft.com/office/drawing/2014/main" id="{FFF56CD5-E97B-4E51-BE7C-DE130D421A2D}"/>
              </a:ext>
            </a:extLst>
          </p:cNvPr>
          <p:cNvSpPr txBox="1">
            <a:spLocks noChangeArrowheads="1"/>
          </p:cNvSpPr>
          <p:nvPr/>
        </p:nvSpPr>
        <p:spPr bwMode="auto">
          <a:xfrm>
            <a:off x="885808" y="4774049"/>
            <a:ext cx="7191392" cy="1169551"/>
          </a:xfrm>
          <a:prstGeom prst="rect">
            <a:avLst/>
          </a:prstGeom>
          <a:solidFill>
            <a:schemeClr val="accent1">
              <a:lumMod val="40000"/>
              <a:lumOff val="60000"/>
            </a:schemeClr>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What characteristics of a CHRPE-like presentation increase the likelihood that it is actually a manifestation of Gardner syndrome?</a:t>
            </a:r>
          </a:p>
          <a:p>
            <a:pPr eaLnBrk="1" hangingPunct="1">
              <a:defRPr/>
            </a:pPr>
            <a:r>
              <a:rPr lang="en-US" altLang="en-US" sz="1400" dirty="0">
                <a:solidFill>
                  <a:srgbClr val="0000FF"/>
                </a:solidFill>
              </a:rPr>
              <a:t>--If it is  bilateral  (regular CHRPE is almost always  unilateral )</a:t>
            </a:r>
          </a:p>
          <a:p>
            <a:pPr eaLnBrk="1" hangingPunct="1">
              <a:defRPr/>
            </a:pPr>
            <a:r>
              <a:rPr lang="en-US" altLang="en-US" sz="1400" dirty="0">
                <a:solidFill>
                  <a:schemeClr val="bg1">
                    <a:lumMod val="75000"/>
                  </a:schemeClr>
                </a:solidFill>
              </a:rPr>
              <a:t>--</a:t>
            </a:r>
            <a:r>
              <a:rPr lang="en-US" altLang="en-US" sz="1400" b="1" i="1" dirty="0">
                <a:solidFill>
                  <a:schemeClr val="bg1">
                    <a:lumMod val="75000"/>
                  </a:schemeClr>
                </a:solidFill>
              </a:rPr>
              <a:t>?</a:t>
            </a:r>
            <a:endParaRPr lang="en-US" altLang="en-US" sz="1400" dirty="0">
              <a:solidFill>
                <a:schemeClr val="bg1">
                  <a:lumMod val="75000"/>
                </a:schemeClr>
              </a:solidFill>
            </a:endParaRPr>
          </a:p>
          <a:p>
            <a:pPr eaLnBrk="1" hangingPunct="1">
              <a:defRPr/>
            </a:pPr>
            <a:r>
              <a:rPr lang="en-US" altLang="en-US" sz="1400" dirty="0">
                <a:solidFill>
                  <a:schemeClr val="bg1">
                    <a:lumMod val="75000"/>
                  </a:schemeClr>
                </a:solidFill>
              </a:rPr>
              <a:t>--</a:t>
            </a:r>
            <a:r>
              <a:rPr lang="en-US" altLang="en-US" sz="1400" b="1" i="1" dirty="0">
                <a:solidFill>
                  <a:schemeClr val="bg1">
                    <a:lumMod val="75000"/>
                  </a:schemeClr>
                </a:solidFill>
              </a:rPr>
              <a:t>?</a:t>
            </a:r>
            <a:endParaRPr lang="en-US" altLang="en-US" sz="1400" dirty="0">
              <a:solidFill>
                <a:schemeClr val="bg1">
                  <a:lumMod val="75000"/>
                </a:schemeClr>
              </a:solidFill>
            </a:endParaRPr>
          </a:p>
        </p:txBody>
      </p:sp>
      <p:sp>
        <p:nvSpPr>
          <p:cNvPr id="36" name="Rectangle 35">
            <a:extLst>
              <a:ext uri="{FF2B5EF4-FFF2-40B4-BE49-F238E27FC236}">
                <a16:creationId xmlns:a16="http://schemas.microsoft.com/office/drawing/2014/main" id="{61F0BD77-593D-4B87-9B17-0E387537779B}"/>
              </a:ext>
            </a:extLst>
          </p:cNvPr>
          <p:cNvSpPr/>
          <p:nvPr/>
        </p:nvSpPr>
        <p:spPr>
          <a:xfrm>
            <a:off x="5047351" y="5228555"/>
            <a:ext cx="761573" cy="1936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tx1"/>
                </a:solidFill>
              </a:rPr>
              <a:t>bi- v unilateral</a:t>
            </a:r>
          </a:p>
        </p:txBody>
      </p:sp>
      <p:sp>
        <p:nvSpPr>
          <p:cNvPr id="38" name="Rectangle 37">
            <a:extLst>
              <a:ext uri="{FF2B5EF4-FFF2-40B4-BE49-F238E27FC236}">
                <a16:creationId xmlns:a16="http://schemas.microsoft.com/office/drawing/2014/main" id="{B85BEB03-DC97-475C-9B95-FE6D506BED97}"/>
              </a:ext>
            </a:extLst>
          </p:cNvPr>
          <p:cNvSpPr/>
          <p:nvPr/>
        </p:nvSpPr>
        <p:spPr>
          <a:xfrm>
            <a:off x="1543530" y="5276453"/>
            <a:ext cx="761573" cy="1936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tx1"/>
                </a:solidFill>
              </a:rPr>
              <a:t>bi- v unilateral</a:t>
            </a:r>
          </a:p>
        </p:txBody>
      </p:sp>
    </p:spTree>
    <p:extLst>
      <p:ext uri="{BB962C8B-B14F-4D97-AF65-F5344CB8AC3E}">
        <p14:creationId xmlns:p14="http://schemas.microsoft.com/office/powerpoint/2010/main" val="109029373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164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chemeClr val="bg1">
                    <a:lumMod val="75000"/>
                  </a:schemeClr>
                </a:solidFill>
              </a:rPr>
              <a:t>What ocular finding is associated with Gardner syndrome?</a:t>
            </a:r>
          </a:p>
          <a:p>
            <a:pPr>
              <a:defRPr/>
            </a:pPr>
            <a:r>
              <a:rPr lang="en-US" sz="1400" dirty="0">
                <a:solidFill>
                  <a:schemeClr val="bg1">
                    <a:lumMod val="75000"/>
                  </a:schemeClr>
                </a:solidFill>
              </a:rPr>
              <a:t>CHRPE-like lesions</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What does </a:t>
            </a:r>
            <a:r>
              <a:rPr lang="en-US" sz="1400" dirty="0">
                <a:solidFill>
                  <a:schemeClr val="bg1">
                    <a:lumMod val="75000"/>
                  </a:schemeClr>
                </a:solidFill>
              </a:rPr>
              <a:t>CHRPE</a:t>
            </a:r>
            <a:r>
              <a:rPr lang="en-US" sz="1400" i="1" dirty="0">
                <a:solidFill>
                  <a:schemeClr val="bg1">
                    <a:lumMod val="75000"/>
                  </a:schemeClr>
                </a:solidFill>
              </a:rPr>
              <a:t> stand for in this context?</a:t>
            </a:r>
          </a:p>
          <a:p>
            <a:pPr>
              <a:defRPr/>
            </a:pPr>
            <a:r>
              <a:rPr lang="en-US" sz="1400" dirty="0">
                <a:solidFill>
                  <a:schemeClr val="bg1">
                    <a:lumMod val="75000"/>
                  </a:schemeClr>
                </a:solidFill>
              </a:rPr>
              <a:t>Congenital hypertrophy of the RPE</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How does CHRPE present?</a:t>
            </a:r>
          </a:p>
          <a:p>
            <a:pPr>
              <a:defRPr/>
            </a:pPr>
            <a:r>
              <a:rPr lang="en-US" sz="1400" dirty="0">
                <a:solidFill>
                  <a:schemeClr val="bg1">
                    <a:lumMod val="75000"/>
                  </a:schemeClr>
                </a:solidFill>
              </a:rPr>
              <a:t>As solitary or </a:t>
            </a:r>
            <a:r>
              <a:rPr lang="en-US" sz="1400">
                <a:solidFill>
                  <a:schemeClr val="bg1">
                    <a:lumMod val="75000"/>
                  </a:schemeClr>
                </a:solidFill>
              </a:rPr>
              <a:t>grouped hyperpigmented </a:t>
            </a:r>
            <a:r>
              <a:rPr lang="en-US" sz="1400" dirty="0">
                <a:solidFill>
                  <a:schemeClr val="bg1">
                    <a:lumMod val="75000"/>
                  </a:schemeClr>
                </a:solidFill>
              </a:rPr>
              <a:t>lesions</a:t>
            </a:r>
          </a:p>
        </p:txBody>
      </p:sp>
      <p:sp>
        <p:nvSpPr>
          <p:cNvPr id="33" name="TextBox 1">
            <a:extLst>
              <a:ext uri="{FF2B5EF4-FFF2-40B4-BE49-F238E27FC236}">
                <a16:creationId xmlns:a16="http://schemas.microsoft.com/office/drawing/2014/main" id="{FFF56CD5-E97B-4E51-BE7C-DE130D421A2D}"/>
              </a:ext>
            </a:extLst>
          </p:cNvPr>
          <p:cNvSpPr txBox="1">
            <a:spLocks noChangeArrowheads="1"/>
          </p:cNvSpPr>
          <p:nvPr/>
        </p:nvSpPr>
        <p:spPr bwMode="auto">
          <a:xfrm>
            <a:off x="885808" y="4774049"/>
            <a:ext cx="7191392" cy="1169551"/>
          </a:xfrm>
          <a:prstGeom prst="rect">
            <a:avLst/>
          </a:prstGeom>
          <a:solidFill>
            <a:schemeClr val="accent1">
              <a:lumMod val="40000"/>
              <a:lumOff val="60000"/>
            </a:schemeClr>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What characteristics of a CHRPE-like presentation increase the likelihood that it is actually a manifestation of Gardner syndrome?</a:t>
            </a:r>
          </a:p>
          <a:p>
            <a:pPr eaLnBrk="1" hangingPunct="1">
              <a:defRPr/>
            </a:pPr>
            <a:r>
              <a:rPr lang="en-US" altLang="en-US" sz="1400" dirty="0">
                <a:solidFill>
                  <a:srgbClr val="0000FF"/>
                </a:solidFill>
              </a:rPr>
              <a:t>--If it is  bilateral  (regular CHRPE is almost always  unilateral )</a:t>
            </a:r>
          </a:p>
          <a:p>
            <a:pPr eaLnBrk="1" hangingPunct="1">
              <a:defRPr/>
            </a:pPr>
            <a:r>
              <a:rPr lang="en-US" altLang="en-US" sz="1400" dirty="0">
                <a:solidFill>
                  <a:schemeClr val="bg1">
                    <a:lumMod val="75000"/>
                  </a:schemeClr>
                </a:solidFill>
              </a:rPr>
              <a:t>--</a:t>
            </a:r>
            <a:r>
              <a:rPr lang="en-US" altLang="en-US" sz="1400" b="1" i="1" dirty="0">
                <a:solidFill>
                  <a:schemeClr val="bg1">
                    <a:lumMod val="75000"/>
                  </a:schemeClr>
                </a:solidFill>
              </a:rPr>
              <a:t>?</a:t>
            </a:r>
          </a:p>
          <a:p>
            <a:pPr eaLnBrk="1" hangingPunct="1">
              <a:defRPr/>
            </a:pPr>
            <a:r>
              <a:rPr lang="en-US" altLang="en-US" sz="1400" dirty="0">
                <a:solidFill>
                  <a:schemeClr val="bg1">
                    <a:lumMod val="75000"/>
                  </a:schemeClr>
                </a:solidFill>
              </a:rPr>
              <a:t>--</a:t>
            </a:r>
            <a:r>
              <a:rPr lang="en-US" altLang="en-US" sz="1400" b="1" i="1" dirty="0">
                <a:solidFill>
                  <a:schemeClr val="bg1">
                    <a:lumMod val="75000"/>
                  </a:schemeClr>
                </a:solidFill>
              </a:rPr>
              <a:t>?</a:t>
            </a:r>
            <a:endParaRPr lang="en-US" altLang="en-US" sz="1400" dirty="0">
              <a:solidFill>
                <a:schemeClr val="bg1">
                  <a:lumMod val="75000"/>
                </a:schemeClr>
              </a:solidFill>
            </a:endParaRPr>
          </a:p>
        </p:txBody>
      </p:sp>
    </p:spTree>
    <p:extLst>
      <p:ext uri="{BB962C8B-B14F-4D97-AF65-F5344CB8AC3E}">
        <p14:creationId xmlns:p14="http://schemas.microsoft.com/office/powerpoint/2010/main" val="241029843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876E2B5-F43B-4F1C-8821-116A5E2D1A5E}"/>
              </a:ext>
            </a:extLst>
          </p:cNvPr>
          <p:cNvSpPr>
            <a:spLocks noGrp="1"/>
          </p:cNvSpPr>
          <p:nvPr>
            <p:ph type="sldNum" sz="quarter" idx="12"/>
          </p:nvPr>
        </p:nvSpPr>
        <p:spPr/>
        <p:txBody>
          <a:bodyPr/>
          <a:lstStyle/>
          <a:p>
            <a:pPr>
              <a:defRPr/>
            </a:pPr>
            <a:fld id="{E21F5367-E769-4F7D-9670-9C7F735E91F6}" type="slidenum">
              <a:rPr lang="en-US" altLang="en-US" smtClean="0"/>
              <a:pPr>
                <a:defRPr/>
              </a:pPr>
              <a:t>165</a:t>
            </a:fld>
            <a:endParaRPr lang="en-US" altLang="en-US"/>
          </a:p>
        </p:txBody>
      </p:sp>
      <p:pic>
        <p:nvPicPr>
          <p:cNvPr id="9218" name="Picture 2" descr="Congenital Retinal Pigment Epithelial Hypertrophy (CHRPE) Associated with Gardner's  Syndrome - Retina Image Bank">
            <a:extLst>
              <a:ext uri="{FF2B5EF4-FFF2-40B4-BE49-F238E27FC236}">
                <a16:creationId xmlns:a16="http://schemas.microsoft.com/office/drawing/2014/main" id="{B6BFAF9B-A9A3-458F-8691-EA22E43A57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7947" y="1750218"/>
            <a:ext cx="7908106" cy="3357563"/>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4ECDD2E-5D49-4E1D-A24C-1FBDBF6C7506}"/>
              </a:ext>
            </a:extLst>
          </p:cNvPr>
          <p:cNvSpPr txBox="1"/>
          <p:nvPr/>
        </p:nvSpPr>
        <p:spPr>
          <a:xfrm>
            <a:off x="1295509" y="6019800"/>
            <a:ext cx="6737742" cy="369332"/>
          </a:xfrm>
          <a:prstGeom prst="rect">
            <a:avLst/>
          </a:prstGeom>
          <a:noFill/>
        </p:spPr>
        <p:txBody>
          <a:bodyPr wrap="none" rtlCol="0">
            <a:spAutoFit/>
          </a:bodyPr>
          <a:lstStyle/>
          <a:p>
            <a:pPr algn="ctr"/>
            <a:r>
              <a:rPr lang="en-US" dirty="0"/>
              <a:t>CHRPE-like lesions of Gardner syndrome: Bilateral presentation</a:t>
            </a:r>
          </a:p>
        </p:txBody>
      </p:sp>
      <p:sp>
        <p:nvSpPr>
          <p:cNvPr id="7" name="TextBox 6">
            <a:extLst>
              <a:ext uri="{FF2B5EF4-FFF2-40B4-BE49-F238E27FC236}">
                <a16:creationId xmlns:a16="http://schemas.microsoft.com/office/drawing/2014/main" id="{8A1F16D4-2194-450C-BEE8-25B00FED2705}"/>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89871871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166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chemeClr val="bg1">
                    <a:lumMod val="75000"/>
                  </a:schemeClr>
                </a:solidFill>
              </a:rPr>
              <a:t>What ocular finding is associated with Gardner syndrome?</a:t>
            </a:r>
          </a:p>
          <a:p>
            <a:pPr>
              <a:defRPr/>
            </a:pPr>
            <a:r>
              <a:rPr lang="en-US" sz="1400" dirty="0">
                <a:solidFill>
                  <a:schemeClr val="bg1">
                    <a:lumMod val="75000"/>
                  </a:schemeClr>
                </a:solidFill>
              </a:rPr>
              <a:t>CHRPE-like lesions</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What does </a:t>
            </a:r>
            <a:r>
              <a:rPr lang="en-US" sz="1400" dirty="0">
                <a:solidFill>
                  <a:schemeClr val="bg1">
                    <a:lumMod val="75000"/>
                  </a:schemeClr>
                </a:solidFill>
              </a:rPr>
              <a:t>CHRPE</a:t>
            </a:r>
            <a:r>
              <a:rPr lang="en-US" sz="1400" i="1" dirty="0">
                <a:solidFill>
                  <a:schemeClr val="bg1">
                    <a:lumMod val="75000"/>
                  </a:schemeClr>
                </a:solidFill>
              </a:rPr>
              <a:t> stand for in this context?</a:t>
            </a:r>
          </a:p>
          <a:p>
            <a:pPr>
              <a:defRPr/>
            </a:pPr>
            <a:r>
              <a:rPr lang="en-US" sz="1400" dirty="0">
                <a:solidFill>
                  <a:schemeClr val="bg1">
                    <a:lumMod val="75000"/>
                  </a:schemeClr>
                </a:solidFill>
              </a:rPr>
              <a:t>Congenital hypertrophy of the RPE</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How does CHRPE present?</a:t>
            </a:r>
          </a:p>
          <a:p>
            <a:pPr>
              <a:defRPr/>
            </a:pPr>
            <a:r>
              <a:rPr lang="en-US" sz="1400" dirty="0">
                <a:solidFill>
                  <a:schemeClr val="bg1">
                    <a:lumMod val="75000"/>
                  </a:schemeClr>
                </a:solidFill>
              </a:rPr>
              <a:t>As solitary or </a:t>
            </a:r>
            <a:r>
              <a:rPr lang="en-US" sz="1400">
                <a:solidFill>
                  <a:schemeClr val="bg1">
                    <a:lumMod val="75000"/>
                  </a:schemeClr>
                </a:solidFill>
              </a:rPr>
              <a:t>grouped hyperpigmented </a:t>
            </a:r>
            <a:r>
              <a:rPr lang="en-US" sz="1400" dirty="0">
                <a:solidFill>
                  <a:schemeClr val="bg1">
                    <a:lumMod val="75000"/>
                  </a:schemeClr>
                </a:solidFill>
              </a:rPr>
              <a:t>lesions</a:t>
            </a:r>
          </a:p>
        </p:txBody>
      </p:sp>
      <p:sp>
        <p:nvSpPr>
          <p:cNvPr id="33" name="TextBox 1">
            <a:extLst>
              <a:ext uri="{FF2B5EF4-FFF2-40B4-BE49-F238E27FC236}">
                <a16:creationId xmlns:a16="http://schemas.microsoft.com/office/drawing/2014/main" id="{FFF56CD5-E97B-4E51-BE7C-DE130D421A2D}"/>
              </a:ext>
            </a:extLst>
          </p:cNvPr>
          <p:cNvSpPr txBox="1">
            <a:spLocks noChangeArrowheads="1"/>
          </p:cNvSpPr>
          <p:nvPr/>
        </p:nvSpPr>
        <p:spPr bwMode="auto">
          <a:xfrm>
            <a:off x="885808" y="4774049"/>
            <a:ext cx="7191392" cy="1169551"/>
          </a:xfrm>
          <a:prstGeom prst="rect">
            <a:avLst/>
          </a:prstGeom>
          <a:solidFill>
            <a:schemeClr val="accent1">
              <a:lumMod val="40000"/>
              <a:lumOff val="60000"/>
            </a:schemeClr>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What characteristics of a CHRPE-like presentation increase the likelihood that it is actually a manifestation of Gardner syndrome?</a:t>
            </a:r>
          </a:p>
          <a:p>
            <a:pPr eaLnBrk="1" hangingPunct="1">
              <a:defRPr/>
            </a:pPr>
            <a:r>
              <a:rPr lang="en-US" altLang="en-US" sz="1400" dirty="0">
                <a:solidFill>
                  <a:srgbClr val="0000FF"/>
                </a:solidFill>
              </a:rPr>
              <a:t>--If it is  bilateral  (regular CHRPE is almost always  unilateral )</a:t>
            </a:r>
          </a:p>
          <a:p>
            <a:pPr eaLnBrk="1" hangingPunct="1">
              <a:defRPr/>
            </a:pPr>
            <a:r>
              <a:rPr lang="en-US" altLang="en-US" sz="1400" dirty="0">
                <a:solidFill>
                  <a:srgbClr val="0000FF"/>
                </a:solidFill>
              </a:rPr>
              <a:t>--If the lesions are  scattered throughout multiple sectors of the eyes (</a:t>
            </a:r>
            <a:r>
              <a:rPr lang="en-US" altLang="en-US" sz="1400" dirty="0" err="1">
                <a:solidFill>
                  <a:srgbClr val="0000FF"/>
                </a:solidFill>
              </a:rPr>
              <a:t>ie</a:t>
            </a:r>
            <a:r>
              <a:rPr lang="en-US" altLang="en-US" sz="1400" dirty="0">
                <a:solidFill>
                  <a:srgbClr val="0000FF"/>
                </a:solidFill>
              </a:rPr>
              <a:t>, not ‘grouped’)</a:t>
            </a:r>
          </a:p>
          <a:p>
            <a:pPr eaLnBrk="1" hangingPunct="1">
              <a:defRPr/>
            </a:pPr>
            <a:r>
              <a:rPr lang="en-US" altLang="en-US" sz="1400" dirty="0">
                <a:solidFill>
                  <a:schemeClr val="bg1">
                    <a:lumMod val="75000"/>
                  </a:schemeClr>
                </a:solidFill>
              </a:rPr>
              <a:t>--</a:t>
            </a:r>
            <a:r>
              <a:rPr lang="en-US" altLang="en-US" sz="1400" b="1" i="1" dirty="0">
                <a:solidFill>
                  <a:schemeClr val="bg1">
                    <a:lumMod val="75000"/>
                  </a:schemeClr>
                </a:solidFill>
              </a:rPr>
              <a:t>?</a:t>
            </a:r>
            <a:endParaRPr lang="en-US" altLang="en-US" sz="1400" dirty="0">
              <a:solidFill>
                <a:schemeClr val="bg1">
                  <a:lumMod val="75000"/>
                </a:schemeClr>
              </a:solidFill>
            </a:endParaRPr>
          </a:p>
        </p:txBody>
      </p:sp>
      <p:sp>
        <p:nvSpPr>
          <p:cNvPr id="39" name="Rectangle 38">
            <a:extLst>
              <a:ext uri="{FF2B5EF4-FFF2-40B4-BE49-F238E27FC236}">
                <a16:creationId xmlns:a16="http://schemas.microsoft.com/office/drawing/2014/main" id="{B37BB51E-9374-492E-950C-F56F571A7BFE}"/>
              </a:ext>
            </a:extLst>
          </p:cNvPr>
          <p:cNvSpPr/>
          <p:nvPr/>
        </p:nvSpPr>
        <p:spPr>
          <a:xfrm>
            <a:off x="2458143" y="5489241"/>
            <a:ext cx="5333573" cy="1936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tx1"/>
                </a:solidFill>
              </a:rPr>
              <a:t>distribution pattern</a:t>
            </a:r>
          </a:p>
        </p:txBody>
      </p:sp>
    </p:spTree>
    <p:extLst>
      <p:ext uri="{BB962C8B-B14F-4D97-AF65-F5344CB8AC3E}">
        <p14:creationId xmlns:p14="http://schemas.microsoft.com/office/powerpoint/2010/main" val="186729143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167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chemeClr val="bg1">
                    <a:lumMod val="75000"/>
                  </a:schemeClr>
                </a:solidFill>
              </a:rPr>
              <a:t>What ocular finding is associated with Gardner syndrome?</a:t>
            </a:r>
          </a:p>
          <a:p>
            <a:pPr>
              <a:defRPr/>
            </a:pPr>
            <a:r>
              <a:rPr lang="en-US" sz="1400" dirty="0">
                <a:solidFill>
                  <a:schemeClr val="bg1">
                    <a:lumMod val="75000"/>
                  </a:schemeClr>
                </a:solidFill>
              </a:rPr>
              <a:t>CHRPE-like lesions</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What does </a:t>
            </a:r>
            <a:r>
              <a:rPr lang="en-US" sz="1400" dirty="0">
                <a:solidFill>
                  <a:schemeClr val="bg1">
                    <a:lumMod val="75000"/>
                  </a:schemeClr>
                </a:solidFill>
              </a:rPr>
              <a:t>CHRPE</a:t>
            </a:r>
            <a:r>
              <a:rPr lang="en-US" sz="1400" i="1" dirty="0">
                <a:solidFill>
                  <a:schemeClr val="bg1">
                    <a:lumMod val="75000"/>
                  </a:schemeClr>
                </a:solidFill>
              </a:rPr>
              <a:t> stand for in this context?</a:t>
            </a:r>
          </a:p>
          <a:p>
            <a:pPr>
              <a:defRPr/>
            </a:pPr>
            <a:r>
              <a:rPr lang="en-US" sz="1400" dirty="0">
                <a:solidFill>
                  <a:schemeClr val="bg1">
                    <a:lumMod val="75000"/>
                  </a:schemeClr>
                </a:solidFill>
              </a:rPr>
              <a:t>Congenital hypertrophy of the RPE</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How does CHRPE present?</a:t>
            </a:r>
          </a:p>
          <a:p>
            <a:pPr>
              <a:defRPr/>
            </a:pPr>
            <a:r>
              <a:rPr lang="en-US" sz="1400" dirty="0">
                <a:solidFill>
                  <a:schemeClr val="bg1">
                    <a:lumMod val="75000"/>
                  </a:schemeClr>
                </a:solidFill>
              </a:rPr>
              <a:t>As solitary or </a:t>
            </a:r>
            <a:r>
              <a:rPr lang="en-US" sz="1400">
                <a:solidFill>
                  <a:schemeClr val="bg1">
                    <a:lumMod val="75000"/>
                  </a:schemeClr>
                </a:solidFill>
              </a:rPr>
              <a:t>grouped hyperpigmented </a:t>
            </a:r>
            <a:r>
              <a:rPr lang="en-US" sz="1400" dirty="0">
                <a:solidFill>
                  <a:schemeClr val="bg1">
                    <a:lumMod val="75000"/>
                  </a:schemeClr>
                </a:solidFill>
              </a:rPr>
              <a:t>lesions</a:t>
            </a:r>
          </a:p>
        </p:txBody>
      </p:sp>
      <p:sp>
        <p:nvSpPr>
          <p:cNvPr id="33" name="TextBox 1">
            <a:extLst>
              <a:ext uri="{FF2B5EF4-FFF2-40B4-BE49-F238E27FC236}">
                <a16:creationId xmlns:a16="http://schemas.microsoft.com/office/drawing/2014/main" id="{FFF56CD5-E97B-4E51-BE7C-DE130D421A2D}"/>
              </a:ext>
            </a:extLst>
          </p:cNvPr>
          <p:cNvSpPr txBox="1">
            <a:spLocks noChangeArrowheads="1"/>
          </p:cNvSpPr>
          <p:nvPr/>
        </p:nvSpPr>
        <p:spPr bwMode="auto">
          <a:xfrm>
            <a:off x="885808" y="4774049"/>
            <a:ext cx="7191392" cy="1169551"/>
          </a:xfrm>
          <a:prstGeom prst="rect">
            <a:avLst/>
          </a:prstGeom>
          <a:solidFill>
            <a:schemeClr val="accent1">
              <a:lumMod val="40000"/>
              <a:lumOff val="60000"/>
            </a:schemeClr>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What characteristics of a CHRPE-like presentation increase the likelihood that it is actually a manifestation of Gardner syndrome?</a:t>
            </a:r>
          </a:p>
          <a:p>
            <a:pPr eaLnBrk="1" hangingPunct="1">
              <a:defRPr/>
            </a:pPr>
            <a:r>
              <a:rPr lang="en-US" altLang="en-US" sz="1400" dirty="0">
                <a:solidFill>
                  <a:srgbClr val="0000FF"/>
                </a:solidFill>
              </a:rPr>
              <a:t>--If it is  bilateral  (regular CHRPE is almost always  unilateral )</a:t>
            </a:r>
          </a:p>
          <a:p>
            <a:pPr eaLnBrk="1" hangingPunct="1">
              <a:defRPr/>
            </a:pPr>
            <a:r>
              <a:rPr lang="en-US" altLang="en-US" sz="1400" dirty="0">
                <a:solidFill>
                  <a:srgbClr val="0000FF"/>
                </a:solidFill>
              </a:rPr>
              <a:t>--If the lesions are  scattered throughout multiple sectors of the eyes (</a:t>
            </a:r>
            <a:r>
              <a:rPr lang="en-US" altLang="en-US" sz="1400" dirty="0" err="1">
                <a:solidFill>
                  <a:srgbClr val="0000FF"/>
                </a:solidFill>
              </a:rPr>
              <a:t>ie</a:t>
            </a:r>
            <a:r>
              <a:rPr lang="en-US" altLang="en-US" sz="1400" dirty="0">
                <a:solidFill>
                  <a:srgbClr val="0000FF"/>
                </a:solidFill>
              </a:rPr>
              <a:t>, not ‘grouped’)</a:t>
            </a:r>
          </a:p>
          <a:p>
            <a:pPr eaLnBrk="1" hangingPunct="1">
              <a:defRPr/>
            </a:pPr>
            <a:r>
              <a:rPr lang="en-US" altLang="en-US" sz="1400" dirty="0">
                <a:solidFill>
                  <a:schemeClr val="bg1">
                    <a:lumMod val="75000"/>
                  </a:schemeClr>
                </a:solidFill>
              </a:rPr>
              <a:t>--</a:t>
            </a:r>
            <a:r>
              <a:rPr lang="en-US" altLang="en-US" sz="1400" b="1" i="1" dirty="0">
                <a:solidFill>
                  <a:schemeClr val="bg1">
                    <a:lumMod val="75000"/>
                  </a:schemeClr>
                </a:solidFill>
              </a:rPr>
              <a:t>?</a:t>
            </a:r>
            <a:endParaRPr lang="en-US" altLang="en-US" sz="1400" dirty="0">
              <a:solidFill>
                <a:schemeClr val="bg1">
                  <a:lumMod val="75000"/>
                </a:schemeClr>
              </a:solidFill>
            </a:endParaRPr>
          </a:p>
        </p:txBody>
      </p:sp>
    </p:spTree>
    <p:extLst>
      <p:ext uri="{BB962C8B-B14F-4D97-AF65-F5344CB8AC3E}">
        <p14:creationId xmlns:p14="http://schemas.microsoft.com/office/powerpoint/2010/main" val="231337445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AA98A7F3-0621-4E07-8512-BCD64B3C588A}"/>
              </a:ext>
            </a:extLst>
          </p:cNvPr>
          <p:cNvSpPr>
            <a:spLocks noGrp="1"/>
          </p:cNvSpPr>
          <p:nvPr>
            <p:ph type="sldNum" sz="quarter" idx="12"/>
          </p:nvPr>
        </p:nvSpPr>
        <p:spPr/>
        <p:txBody>
          <a:bodyPr/>
          <a:lstStyle/>
          <a:p>
            <a:pPr>
              <a:defRPr/>
            </a:pPr>
            <a:fld id="{E21F5367-E769-4F7D-9670-9C7F735E91F6}" type="slidenum">
              <a:rPr lang="en-US" altLang="en-US" smtClean="0"/>
              <a:pPr>
                <a:defRPr/>
              </a:pPr>
              <a:t>168</a:t>
            </a:fld>
            <a:endParaRPr lang="en-US" altLang="en-US"/>
          </a:p>
        </p:txBody>
      </p:sp>
      <p:sp>
        <p:nvSpPr>
          <p:cNvPr id="6" name="TextBox 5">
            <a:extLst>
              <a:ext uri="{FF2B5EF4-FFF2-40B4-BE49-F238E27FC236}">
                <a16:creationId xmlns:a16="http://schemas.microsoft.com/office/drawing/2014/main" id="{00214207-2E1B-4C90-B3E0-BDA5838921B8}"/>
              </a:ext>
            </a:extLst>
          </p:cNvPr>
          <p:cNvSpPr txBox="1"/>
          <p:nvPr/>
        </p:nvSpPr>
        <p:spPr>
          <a:xfrm>
            <a:off x="1295512" y="6019800"/>
            <a:ext cx="6737742" cy="369332"/>
          </a:xfrm>
          <a:prstGeom prst="rect">
            <a:avLst/>
          </a:prstGeom>
          <a:noFill/>
        </p:spPr>
        <p:txBody>
          <a:bodyPr wrap="none" rtlCol="0">
            <a:spAutoFit/>
          </a:bodyPr>
          <a:lstStyle/>
          <a:p>
            <a:pPr algn="ctr"/>
            <a:r>
              <a:rPr lang="en-US" dirty="0"/>
              <a:t>CHRPE-like lesions of Gardner syndrome: Scattered distribution</a:t>
            </a:r>
          </a:p>
        </p:txBody>
      </p:sp>
      <p:pic>
        <p:nvPicPr>
          <p:cNvPr id="11266" name="Picture 2" descr="PAMJ">
            <a:extLst>
              <a:ext uri="{FF2B5EF4-FFF2-40B4-BE49-F238E27FC236}">
                <a16:creationId xmlns:a16="http://schemas.microsoft.com/office/drawing/2014/main" id="{D7515545-BA9A-4896-A2F8-96039644563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62520" y="1050131"/>
            <a:ext cx="6218960" cy="4757738"/>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EB4506AA-C360-4FC2-AE29-AEE5019A46F5}"/>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412469890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169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chemeClr val="bg1">
                    <a:lumMod val="75000"/>
                  </a:schemeClr>
                </a:solidFill>
              </a:rPr>
              <a:t>What ocular finding is associated with Gardner syndrome?</a:t>
            </a:r>
          </a:p>
          <a:p>
            <a:pPr>
              <a:defRPr/>
            </a:pPr>
            <a:r>
              <a:rPr lang="en-US" sz="1400" dirty="0">
                <a:solidFill>
                  <a:schemeClr val="bg1">
                    <a:lumMod val="75000"/>
                  </a:schemeClr>
                </a:solidFill>
              </a:rPr>
              <a:t>CHRPE-like lesions</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What does </a:t>
            </a:r>
            <a:r>
              <a:rPr lang="en-US" sz="1400" dirty="0">
                <a:solidFill>
                  <a:schemeClr val="bg1">
                    <a:lumMod val="75000"/>
                  </a:schemeClr>
                </a:solidFill>
              </a:rPr>
              <a:t>CHRPE</a:t>
            </a:r>
            <a:r>
              <a:rPr lang="en-US" sz="1400" i="1" dirty="0">
                <a:solidFill>
                  <a:schemeClr val="bg1">
                    <a:lumMod val="75000"/>
                  </a:schemeClr>
                </a:solidFill>
              </a:rPr>
              <a:t> stand for in this context?</a:t>
            </a:r>
          </a:p>
          <a:p>
            <a:pPr>
              <a:defRPr/>
            </a:pPr>
            <a:r>
              <a:rPr lang="en-US" sz="1400" dirty="0">
                <a:solidFill>
                  <a:schemeClr val="bg1">
                    <a:lumMod val="75000"/>
                  </a:schemeClr>
                </a:solidFill>
              </a:rPr>
              <a:t>Congenital hypertrophy of the RPE</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How does CHRPE present?</a:t>
            </a:r>
          </a:p>
          <a:p>
            <a:pPr>
              <a:defRPr/>
            </a:pPr>
            <a:r>
              <a:rPr lang="en-US" sz="1400" dirty="0">
                <a:solidFill>
                  <a:schemeClr val="bg1">
                    <a:lumMod val="75000"/>
                  </a:schemeClr>
                </a:solidFill>
              </a:rPr>
              <a:t>As solitary or </a:t>
            </a:r>
            <a:r>
              <a:rPr lang="en-US" sz="1400">
                <a:solidFill>
                  <a:schemeClr val="bg1">
                    <a:lumMod val="75000"/>
                  </a:schemeClr>
                </a:solidFill>
              </a:rPr>
              <a:t>grouped hyperpigmented </a:t>
            </a:r>
            <a:r>
              <a:rPr lang="en-US" sz="1400" dirty="0">
                <a:solidFill>
                  <a:schemeClr val="bg1">
                    <a:lumMod val="75000"/>
                  </a:schemeClr>
                </a:solidFill>
              </a:rPr>
              <a:t>lesions</a:t>
            </a:r>
          </a:p>
        </p:txBody>
      </p:sp>
      <p:sp>
        <p:nvSpPr>
          <p:cNvPr id="33" name="TextBox 1">
            <a:extLst>
              <a:ext uri="{FF2B5EF4-FFF2-40B4-BE49-F238E27FC236}">
                <a16:creationId xmlns:a16="http://schemas.microsoft.com/office/drawing/2014/main" id="{FFF56CD5-E97B-4E51-BE7C-DE130D421A2D}"/>
              </a:ext>
            </a:extLst>
          </p:cNvPr>
          <p:cNvSpPr txBox="1">
            <a:spLocks noChangeArrowheads="1"/>
          </p:cNvSpPr>
          <p:nvPr/>
        </p:nvSpPr>
        <p:spPr bwMode="auto">
          <a:xfrm>
            <a:off x="885808" y="4774049"/>
            <a:ext cx="7191392" cy="1169551"/>
          </a:xfrm>
          <a:prstGeom prst="rect">
            <a:avLst/>
          </a:prstGeom>
          <a:solidFill>
            <a:schemeClr val="accent1">
              <a:lumMod val="40000"/>
              <a:lumOff val="60000"/>
            </a:schemeClr>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What characteristics of a CHRPE-like presentation increase the likelihood that it is actually a manifestation of Gardner syndrome?</a:t>
            </a:r>
          </a:p>
          <a:p>
            <a:pPr eaLnBrk="1" hangingPunct="1">
              <a:defRPr/>
            </a:pPr>
            <a:r>
              <a:rPr lang="en-US" altLang="en-US" sz="1400" dirty="0">
                <a:solidFill>
                  <a:srgbClr val="0000FF"/>
                </a:solidFill>
              </a:rPr>
              <a:t>--If it is  bilateral  (regular CHRPE is almost always  unilateral )</a:t>
            </a:r>
          </a:p>
          <a:p>
            <a:pPr eaLnBrk="1" hangingPunct="1">
              <a:defRPr/>
            </a:pPr>
            <a:r>
              <a:rPr lang="en-US" altLang="en-US" sz="1400" dirty="0">
                <a:solidFill>
                  <a:srgbClr val="0000FF"/>
                </a:solidFill>
              </a:rPr>
              <a:t>--If the lesions are  scattered throughout multiple sectors of the eyes (</a:t>
            </a:r>
            <a:r>
              <a:rPr lang="en-US" altLang="en-US" sz="1400" dirty="0" err="1">
                <a:solidFill>
                  <a:srgbClr val="0000FF"/>
                </a:solidFill>
              </a:rPr>
              <a:t>ie</a:t>
            </a:r>
            <a:r>
              <a:rPr lang="en-US" altLang="en-US" sz="1400" dirty="0">
                <a:solidFill>
                  <a:srgbClr val="0000FF"/>
                </a:solidFill>
              </a:rPr>
              <a:t>, not ‘grouped’)</a:t>
            </a:r>
          </a:p>
          <a:p>
            <a:pPr eaLnBrk="1" hangingPunct="1">
              <a:defRPr/>
            </a:pPr>
            <a:r>
              <a:rPr lang="en-US" altLang="en-US" sz="1400" dirty="0">
                <a:solidFill>
                  <a:srgbClr val="0000FF"/>
                </a:solidFill>
              </a:rPr>
              <a:t>--If the shape of the lesions is  </a:t>
            </a:r>
            <a:r>
              <a:rPr lang="en-US" altLang="en-US" sz="1400" dirty="0" err="1">
                <a:solidFill>
                  <a:srgbClr val="0000FF"/>
                </a:solidFill>
              </a:rPr>
              <a:t>pisciform</a:t>
            </a:r>
            <a:endParaRPr lang="en-US" altLang="en-US" sz="1400" dirty="0">
              <a:solidFill>
                <a:srgbClr val="0000FF"/>
              </a:solidFill>
            </a:endParaRPr>
          </a:p>
        </p:txBody>
      </p:sp>
      <p:sp>
        <p:nvSpPr>
          <p:cNvPr id="34" name="Rectangle 33">
            <a:extLst>
              <a:ext uri="{FF2B5EF4-FFF2-40B4-BE49-F238E27FC236}">
                <a16:creationId xmlns:a16="http://schemas.microsoft.com/office/drawing/2014/main" id="{17C3DE89-5663-44A9-BA7E-05D646D8EE3C}"/>
              </a:ext>
            </a:extLst>
          </p:cNvPr>
          <p:cNvSpPr/>
          <p:nvPr/>
        </p:nvSpPr>
        <p:spPr>
          <a:xfrm>
            <a:off x="3357272" y="5712601"/>
            <a:ext cx="761573" cy="1936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chemeClr val="tx1"/>
              </a:solidFill>
            </a:endParaRPr>
          </a:p>
        </p:txBody>
      </p:sp>
    </p:spTree>
    <p:extLst>
      <p:ext uri="{BB962C8B-B14F-4D97-AF65-F5344CB8AC3E}">
        <p14:creationId xmlns:p14="http://schemas.microsoft.com/office/powerpoint/2010/main" val="336057560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17</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t>Let’s consider the embryology of melanocytes. From which primordial cell do they derive?</a:t>
            </a:r>
          </a:p>
          <a:p>
            <a:r>
              <a:rPr lang="en-US" sz="1600" dirty="0"/>
              <a:t>Neural crest cells (NCCs)</a:t>
            </a:r>
          </a:p>
          <a:p>
            <a:endParaRPr lang="en-US" sz="1600" dirty="0"/>
          </a:p>
          <a:p>
            <a:r>
              <a:rPr lang="en-US" sz="1600" i="1" dirty="0"/>
              <a:t>Briefly, what’s the backstory on neural crest cells?</a:t>
            </a:r>
          </a:p>
          <a:p>
            <a:r>
              <a:rPr lang="en-US" sz="1600" dirty="0"/>
              <a:t>NCCs are a subtype of  neuroectodermal  cells.  </a:t>
            </a:r>
            <a:r>
              <a:rPr lang="en-US" sz="1600" dirty="0">
                <a:solidFill>
                  <a:srgbClr val="0000FF"/>
                </a:solidFill>
              </a:rPr>
              <a:t>Early  in embryogenesis, some of the neuroectodermal cells located along the  dorsal  aspect of the  neural tube  are induced to transition into NCCs. </a:t>
            </a:r>
            <a:r>
              <a:rPr lang="en-US" sz="1600" dirty="0">
                <a:solidFill>
                  <a:schemeClr val="accent6">
                    <a:lumMod val="20000"/>
                    <a:lumOff val="80000"/>
                  </a:schemeClr>
                </a:solidFill>
              </a:rPr>
              <a:t>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Tree>
    <p:extLst>
      <p:ext uri="{BB962C8B-B14F-4D97-AF65-F5344CB8AC3E}">
        <p14:creationId xmlns:p14="http://schemas.microsoft.com/office/powerpoint/2010/main" val="42537036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170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chemeClr val="bg1">
                    <a:lumMod val="75000"/>
                  </a:schemeClr>
                </a:solidFill>
              </a:rPr>
              <a:t>What ocular finding is associated with Gardner syndrome?</a:t>
            </a:r>
          </a:p>
          <a:p>
            <a:pPr>
              <a:defRPr/>
            </a:pPr>
            <a:r>
              <a:rPr lang="en-US" sz="1400" dirty="0">
                <a:solidFill>
                  <a:schemeClr val="bg1">
                    <a:lumMod val="75000"/>
                  </a:schemeClr>
                </a:solidFill>
              </a:rPr>
              <a:t>CHRPE-like lesions</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What does </a:t>
            </a:r>
            <a:r>
              <a:rPr lang="en-US" sz="1400" dirty="0">
                <a:solidFill>
                  <a:schemeClr val="bg1">
                    <a:lumMod val="75000"/>
                  </a:schemeClr>
                </a:solidFill>
              </a:rPr>
              <a:t>CHRPE</a:t>
            </a:r>
            <a:r>
              <a:rPr lang="en-US" sz="1400" i="1" dirty="0">
                <a:solidFill>
                  <a:schemeClr val="bg1">
                    <a:lumMod val="75000"/>
                  </a:schemeClr>
                </a:solidFill>
              </a:rPr>
              <a:t> stand for in this context?</a:t>
            </a:r>
          </a:p>
          <a:p>
            <a:pPr>
              <a:defRPr/>
            </a:pPr>
            <a:r>
              <a:rPr lang="en-US" sz="1400" dirty="0">
                <a:solidFill>
                  <a:schemeClr val="bg1">
                    <a:lumMod val="75000"/>
                  </a:schemeClr>
                </a:solidFill>
              </a:rPr>
              <a:t>Congenital hypertrophy of the RPE</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How does CHRPE present?</a:t>
            </a:r>
          </a:p>
          <a:p>
            <a:pPr>
              <a:defRPr/>
            </a:pPr>
            <a:r>
              <a:rPr lang="en-US" sz="1400" dirty="0">
                <a:solidFill>
                  <a:schemeClr val="bg1">
                    <a:lumMod val="75000"/>
                  </a:schemeClr>
                </a:solidFill>
              </a:rPr>
              <a:t>As solitary or </a:t>
            </a:r>
            <a:r>
              <a:rPr lang="en-US" sz="1400">
                <a:solidFill>
                  <a:schemeClr val="bg1">
                    <a:lumMod val="75000"/>
                  </a:schemeClr>
                </a:solidFill>
              </a:rPr>
              <a:t>grouped hyperpigmented </a:t>
            </a:r>
            <a:r>
              <a:rPr lang="en-US" sz="1400" dirty="0">
                <a:solidFill>
                  <a:schemeClr val="bg1">
                    <a:lumMod val="75000"/>
                  </a:schemeClr>
                </a:solidFill>
              </a:rPr>
              <a:t>lesions</a:t>
            </a:r>
          </a:p>
        </p:txBody>
      </p:sp>
      <p:sp>
        <p:nvSpPr>
          <p:cNvPr id="33" name="TextBox 1">
            <a:extLst>
              <a:ext uri="{FF2B5EF4-FFF2-40B4-BE49-F238E27FC236}">
                <a16:creationId xmlns:a16="http://schemas.microsoft.com/office/drawing/2014/main" id="{FFF56CD5-E97B-4E51-BE7C-DE130D421A2D}"/>
              </a:ext>
            </a:extLst>
          </p:cNvPr>
          <p:cNvSpPr txBox="1">
            <a:spLocks noChangeArrowheads="1"/>
          </p:cNvSpPr>
          <p:nvPr/>
        </p:nvSpPr>
        <p:spPr bwMode="auto">
          <a:xfrm>
            <a:off x="885808" y="4774049"/>
            <a:ext cx="7191392" cy="1169551"/>
          </a:xfrm>
          <a:prstGeom prst="rect">
            <a:avLst/>
          </a:prstGeom>
          <a:solidFill>
            <a:schemeClr val="accent1">
              <a:lumMod val="40000"/>
              <a:lumOff val="60000"/>
            </a:schemeClr>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What characteristics of a CHRPE-like presentation increase the likelihood that it is actually a manifestation of Gardner syndrome?</a:t>
            </a:r>
          </a:p>
          <a:p>
            <a:pPr eaLnBrk="1" hangingPunct="1">
              <a:defRPr/>
            </a:pPr>
            <a:r>
              <a:rPr lang="en-US" altLang="en-US" sz="1400" dirty="0">
                <a:solidFill>
                  <a:srgbClr val="0000FF"/>
                </a:solidFill>
              </a:rPr>
              <a:t>--If it is  bilateral  (regular CHRPE is almost always  unilateral )</a:t>
            </a:r>
          </a:p>
          <a:p>
            <a:pPr eaLnBrk="1" hangingPunct="1">
              <a:defRPr/>
            </a:pPr>
            <a:r>
              <a:rPr lang="en-US" altLang="en-US" sz="1400" dirty="0">
                <a:solidFill>
                  <a:srgbClr val="0000FF"/>
                </a:solidFill>
              </a:rPr>
              <a:t>--If the lesions are  scattered throughout multiple sectors of the eyes (</a:t>
            </a:r>
            <a:r>
              <a:rPr lang="en-US" altLang="en-US" sz="1400" dirty="0" err="1">
                <a:solidFill>
                  <a:srgbClr val="0000FF"/>
                </a:solidFill>
              </a:rPr>
              <a:t>ie</a:t>
            </a:r>
            <a:r>
              <a:rPr lang="en-US" altLang="en-US" sz="1400" dirty="0">
                <a:solidFill>
                  <a:srgbClr val="0000FF"/>
                </a:solidFill>
              </a:rPr>
              <a:t>, not ‘grouped’)</a:t>
            </a:r>
          </a:p>
          <a:p>
            <a:pPr eaLnBrk="1" hangingPunct="1">
              <a:defRPr/>
            </a:pPr>
            <a:r>
              <a:rPr lang="en-US" altLang="en-US" sz="1400" dirty="0">
                <a:solidFill>
                  <a:srgbClr val="0000FF"/>
                </a:solidFill>
              </a:rPr>
              <a:t>--If the shape of the lesions is  </a:t>
            </a:r>
            <a:r>
              <a:rPr lang="en-US" altLang="en-US" sz="1400" dirty="0" err="1">
                <a:solidFill>
                  <a:srgbClr val="0000FF"/>
                </a:solidFill>
              </a:rPr>
              <a:t>pisciform</a:t>
            </a:r>
            <a:endParaRPr lang="en-US" altLang="en-US" sz="1400" dirty="0">
              <a:solidFill>
                <a:srgbClr val="0000FF"/>
              </a:solidFill>
            </a:endParaRPr>
          </a:p>
        </p:txBody>
      </p:sp>
    </p:spTree>
    <p:extLst>
      <p:ext uri="{BB962C8B-B14F-4D97-AF65-F5344CB8AC3E}">
        <p14:creationId xmlns:p14="http://schemas.microsoft.com/office/powerpoint/2010/main" val="329622649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171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chemeClr val="bg1">
                    <a:lumMod val="75000"/>
                  </a:schemeClr>
                </a:solidFill>
              </a:rPr>
              <a:t>What ocular finding is associated with Gardner syndrome?</a:t>
            </a:r>
          </a:p>
          <a:p>
            <a:pPr>
              <a:defRPr/>
            </a:pPr>
            <a:r>
              <a:rPr lang="en-US" sz="1400" dirty="0">
                <a:solidFill>
                  <a:schemeClr val="bg1">
                    <a:lumMod val="75000"/>
                  </a:schemeClr>
                </a:solidFill>
              </a:rPr>
              <a:t>CHRPE-like lesions</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What does </a:t>
            </a:r>
            <a:r>
              <a:rPr lang="en-US" sz="1400" dirty="0">
                <a:solidFill>
                  <a:schemeClr val="bg1">
                    <a:lumMod val="75000"/>
                  </a:schemeClr>
                </a:solidFill>
              </a:rPr>
              <a:t>CHRPE</a:t>
            </a:r>
            <a:r>
              <a:rPr lang="en-US" sz="1400" i="1" dirty="0">
                <a:solidFill>
                  <a:schemeClr val="bg1">
                    <a:lumMod val="75000"/>
                  </a:schemeClr>
                </a:solidFill>
              </a:rPr>
              <a:t> stand for in this context?</a:t>
            </a:r>
          </a:p>
          <a:p>
            <a:pPr>
              <a:defRPr/>
            </a:pPr>
            <a:r>
              <a:rPr lang="en-US" sz="1400" dirty="0">
                <a:solidFill>
                  <a:schemeClr val="bg1">
                    <a:lumMod val="75000"/>
                  </a:schemeClr>
                </a:solidFill>
              </a:rPr>
              <a:t>Congenital hypertrophy of the RPE</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How does CHRPE present?</a:t>
            </a:r>
          </a:p>
          <a:p>
            <a:pPr>
              <a:defRPr/>
            </a:pPr>
            <a:r>
              <a:rPr lang="en-US" sz="1400" dirty="0">
                <a:solidFill>
                  <a:schemeClr val="bg1">
                    <a:lumMod val="75000"/>
                  </a:schemeClr>
                </a:solidFill>
              </a:rPr>
              <a:t>As solitary or </a:t>
            </a:r>
            <a:r>
              <a:rPr lang="en-US" sz="1400">
                <a:solidFill>
                  <a:schemeClr val="bg1">
                    <a:lumMod val="75000"/>
                  </a:schemeClr>
                </a:solidFill>
              </a:rPr>
              <a:t>grouped hyperpigmented </a:t>
            </a:r>
            <a:r>
              <a:rPr lang="en-US" sz="1400" dirty="0">
                <a:solidFill>
                  <a:schemeClr val="bg1">
                    <a:lumMod val="75000"/>
                  </a:schemeClr>
                </a:solidFill>
              </a:rPr>
              <a:t>lesions</a:t>
            </a:r>
          </a:p>
        </p:txBody>
      </p:sp>
      <p:sp>
        <p:nvSpPr>
          <p:cNvPr id="33" name="TextBox 1">
            <a:extLst>
              <a:ext uri="{FF2B5EF4-FFF2-40B4-BE49-F238E27FC236}">
                <a16:creationId xmlns:a16="http://schemas.microsoft.com/office/drawing/2014/main" id="{FFF56CD5-E97B-4E51-BE7C-DE130D421A2D}"/>
              </a:ext>
            </a:extLst>
          </p:cNvPr>
          <p:cNvSpPr txBox="1">
            <a:spLocks noChangeArrowheads="1"/>
          </p:cNvSpPr>
          <p:nvPr/>
        </p:nvSpPr>
        <p:spPr bwMode="auto">
          <a:xfrm>
            <a:off x="885808" y="4774049"/>
            <a:ext cx="7191392" cy="1169551"/>
          </a:xfrm>
          <a:prstGeom prst="rect">
            <a:avLst/>
          </a:prstGeom>
          <a:solidFill>
            <a:schemeClr val="accent1">
              <a:lumMod val="40000"/>
              <a:lumOff val="60000"/>
            </a:schemeClr>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75000"/>
                  </a:schemeClr>
                </a:solidFill>
              </a:rPr>
              <a:t>What characteristics of a CHRPE-like presentation increase the likelihood that it is actually a manifestation of Gardner syndrome?</a:t>
            </a:r>
          </a:p>
          <a:p>
            <a:pPr eaLnBrk="1" hangingPunct="1">
              <a:defRPr/>
            </a:pPr>
            <a:r>
              <a:rPr lang="en-US" altLang="en-US" sz="1400" dirty="0">
                <a:solidFill>
                  <a:schemeClr val="bg1">
                    <a:lumMod val="75000"/>
                  </a:schemeClr>
                </a:solidFill>
              </a:rPr>
              <a:t>--If it is  bilateral  (regular CHRPE is almost always  unilateral )</a:t>
            </a:r>
          </a:p>
          <a:p>
            <a:pPr eaLnBrk="1" hangingPunct="1">
              <a:defRPr/>
            </a:pPr>
            <a:r>
              <a:rPr lang="en-US" altLang="en-US" sz="1400" dirty="0">
                <a:solidFill>
                  <a:schemeClr val="bg1">
                    <a:lumMod val="75000"/>
                  </a:schemeClr>
                </a:solidFill>
              </a:rPr>
              <a:t>--If the lesions are  scattered throughout multiple sectors of the eyes (</a:t>
            </a:r>
            <a:r>
              <a:rPr lang="en-US" altLang="en-US" sz="1400" dirty="0" err="1">
                <a:solidFill>
                  <a:schemeClr val="bg1">
                    <a:lumMod val="75000"/>
                  </a:schemeClr>
                </a:solidFill>
              </a:rPr>
              <a:t>ie</a:t>
            </a:r>
            <a:r>
              <a:rPr lang="en-US" altLang="en-US" sz="1400" dirty="0">
                <a:solidFill>
                  <a:schemeClr val="bg1">
                    <a:lumMod val="75000"/>
                  </a:schemeClr>
                </a:solidFill>
              </a:rPr>
              <a:t>, not ‘grouped’)</a:t>
            </a:r>
          </a:p>
          <a:p>
            <a:pPr eaLnBrk="1" hangingPunct="1">
              <a:defRPr/>
            </a:pPr>
            <a:r>
              <a:rPr lang="en-US" altLang="en-US" sz="1400" dirty="0">
                <a:solidFill>
                  <a:srgbClr val="0000FF"/>
                </a:solidFill>
              </a:rPr>
              <a:t>--If the shape of the lesions is  </a:t>
            </a:r>
            <a:r>
              <a:rPr lang="en-US" altLang="en-US" sz="1400" b="1" dirty="0" err="1">
                <a:solidFill>
                  <a:srgbClr val="0000FF"/>
                </a:solidFill>
              </a:rPr>
              <a:t>pisciform</a:t>
            </a:r>
            <a:endParaRPr lang="en-US" altLang="en-US" sz="1400" b="1" dirty="0">
              <a:solidFill>
                <a:srgbClr val="0000FF"/>
              </a:solidFill>
            </a:endParaRPr>
          </a:p>
        </p:txBody>
      </p:sp>
      <p:sp>
        <p:nvSpPr>
          <p:cNvPr id="36" name="TextBox 16">
            <a:extLst>
              <a:ext uri="{FF2B5EF4-FFF2-40B4-BE49-F238E27FC236}">
                <a16:creationId xmlns:a16="http://schemas.microsoft.com/office/drawing/2014/main" id="{742A9C22-6E05-443E-9FBD-5D4A5D01985A}"/>
              </a:ext>
            </a:extLst>
          </p:cNvPr>
          <p:cNvSpPr txBox="1">
            <a:spLocks noChangeArrowheads="1"/>
          </p:cNvSpPr>
          <p:nvPr/>
        </p:nvSpPr>
        <p:spPr bwMode="auto">
          <a:xfrm>
            <a:off x="4375527" y="5554930"/>
            <a:ext cx="2452688" cy="523875"/>
          </a:xfrm>
          <a:prstGeom prst="rect">
            <a:avLst/>
          </a:prstGeom>
          <a:solidFill>
            <a:schemeClr val="accent5">
              <a:lumMod val="75000"/>
            </a:schemeClr>
          </a:solid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does </a:t>
            </a:r>
            <a:r>
              <a:rPr lang="en-US" altLang="en-US" sz="1400" dirty="0" err="1">
                <a:solidFill>
                  <a:srgbClr val="0000FF"/>
                </a:solidFill>
              </a:rPr>
              <a:t>pisciform</a:t>
            </a:r>
            <a:r>
              <a:rPr lang="en-US" altLang="en-US" sz="1400" i="1" dirty="0">
                <a:solidFill>
                  <a:srgbClr val="0000FF"/>
                </a:solidFill>
              </a:rPr>
              <a:t> mean?</a:t>
            </a:r>
          </a:p>
          <a:p>
            <a:pPr eaLnBrk="1" hangingPunct="1">
              <a:spcBef>
                <a:spcPct val="0"/>
              </a:spcBef>
              <a:buClrTx/>
              <a:buSzTx/>
              <a:buFontTx/>
              <a:buNone/>
            </a:pPr>
            <a:r>
              <a:rPr lang="en-US" altLang="en-US" sz="1400" dirty="0">
                <a:solidFill>
                  <a:schemeClr val="accent5">
                    <a:lumMod val="75000"/>
                  </a:schemeClr>
                </a:solidFill>
              </a:rPr>
              <a:t>It means ‘fish-shaped’</a:t>
            </a:r>
          </a:p>
        </p:txBody>
      </p:sp>
    </p:spTree>
    <p:extLst>
      <p:ext uri="{BB962C8B-B14F-4D97-AF65-F5344CB8AC3E}">
        <p14:creationId xmlns:p14="http://schemas.microsoft.com/office/powerpoint/2010/main" val="333359503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172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b="1" dirty="0">
                <a:solidFill>
                  <a:srgbClr val="0000FF"/>
                </a:solidFill>
              </a:rPr>
              <a:t>Gardner syndrome </a:t>
            </a:r>
            <a:r>
              <a:rPr lang="en-US" altLang="en-US" sz="1400" dirty="0">
                <a:solidFill>
                  <a:schemeClr val="bg1">
                    <a:lumMod val="75000"/>
                  </a:schemeClr>
                </a:solidFill>
              </a:rPr>
              <a:t>and Muir-Torre syndrome</a:t>
            </a:r>
          </a:p>
        </p:txBody>
      </p:sp>
      <p:sp>
        <p:nvSpPr>
          <p:cNvPr id="29" name="TextBox 1">
            <a:extLst>
              <a:ext uri="{FF2B5EF4-FFF2-40B4-BE49-F238E27FC236}">
                <a16:creationId xmlns:a16="http://schemas.microsoft.com/office/drawing/2014/main" id="{735361F4-80B3-47D6-99C2-7C909553A4D0}"/>
              </a:ext>
            </a:extLst>
          </p:cNvPr>
          <p:cNvSpPr txBox="1">
            <a:spLocks noChangeArrowheads="1"/>
          </p:cNvSpPr>
          <p:nvPr/>
        </p:nvSpPr>
        <p:spPr bwMode="auto">
          <a:xfrm>
            <a:off x="1938842" y="3428368"/>
            <a:ext cx="6813592" cy="3108543"/>
          </a:xfrm>
          <a:prstGeom prst="rect">
            <a:avLst/>
          </a:prstGeom>
          <a:solidFill>
            <a:srgbClr val="FF99FF"/>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65000"/>
                  </a:schemeClr>
                </a:solidFill>
              </a:rPr>
              <a:t>Gardner syndrome is an important subtype of what class of condition?</a:t>
            </a:r>
          </a:p>
          <a:p>
            <a:pPr eaLnBrk="1" hangingPunct="1">
              <a:defRPr/>
            </a:pPr>
            <a:r>
              <a:rPr lang="en-US" altLang="en-US" sz="1400" dirty="0">
                <a:solidFill>
                  <a:schemeClr val="bg1">
                    <a:lumMod val="65000"/>
                  </a:schemeClr>
                </a:solidFill>
              </a:rPr>
              <a:t>It is a form of ‘familial adenomatous polyposis’</a:t>
            </a:r>
          </a:p>
          <a:p>
            <a:pPr eaLnBrk="1" hangingPunct="1">
              <a:defRPr/>
            </a:pPr>
            <a:endParaRPr lang="en-US" altLang="en-US" sz="1400" b="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What transpires in a familial adenomatous polyposis that is concerning?</a:t>
            </a:r>
          </a:p>
          <a:p>
            <a:pPr eaLnBrk="1" hangingPunct="1">
              <a:spcBef>
                <a:spcPct val="0"/>
              </a:spcBef>
              <a:buClrTx/>
              <a:buSzTx/>
              <a:buFontTx/>
              <a:buNone/>
            </a:pPr>
            <a:r>
              <a:rPr lang="en-US" altLang="en-US" sz="1400" dirty="0">
                <a:solidFill>
                  <a:schemeClr val="bg1">
                    <a:lumMod val="65000"/>
                  </a:schemeClr>
                </a:solidFill>
              </a:rPr>
              <a:t>Pts develop hundreds of colonic polyps, a significant number of which are malignant</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proportion of untreated Gardner syndrome pts will develop colon cancer?</a:t>
            </a:r>
          </a:p>
          <a:p>
            <a:r>
              <a:rPr lang="en-US" sz="1400" b="1" dirty="0">
                <a:solidFill>
                  <a:schemeClr val="bg1">
                    <a:lumMod val="65000"/>
                  </a:schemeClr>
                </a:solidFill>
              </a:rPr>
              <a:t>All</a:t>
            </a:r>
            <a:r>
              <a:rPr lang="en-US" sz="1400" dirty="0">
                <a:solidFill>
                  <a:schemeClr val="bg1">
                    <a:lumMod val="65000"/>
                  </a:schemeClr>
                </a:solidFill>
              </a:rPr>
              <a:t> of them</a:t>
            </a:r>
          </a:p>
          <a:p>
            <a:endParaRPr lang="en-US" sz="1400" dirty="0">
              <a:solidFill>
                <a:schemeClr val="bg1">
                  <a:lumMod val="65000"/>
                </a:schemeClr>
              </a:solidFill>
            </a:endParaRPr>
          </a:p>
          <a:p>
            <a:r>
              <a:rPr lang="en-US" sz="1400" i="1" dirty="0">
                <a:solidFill>
                  <a:schemeClr val="bg1">
                    <a:lumMod val="65000"/>
                  </a:schemeClr>
                </a:solidFill>
              </a:rPr>
              <a:t>By what age will this occur?</a:t>
            </a:r>
          </a:p>
          <a:p>
            <a:r>
              <a:rPr lang="en-US" sz="1400" dirty="0">
                <a:solidFill>
                  <a:schemeClr val="bg1">
                    <a:lumMod val="65000"/>
                  </a:schemeClr>
                </a:solidFill>
              </a:rPr>
              <a:t>40, maybe a little later</a:t>
            </a: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What is the treatment of choice?</a:t>
            </a:r>
          </a:p>
          <a:p>
            <a:r>
              <a:rPr lang="en-US" sz="1400" dirty="0">
                <a:solidFill>
                  <a:schemeClr val="bg1">
                    <a:lumMod val="65000"/>
                  </a:schemeClr>
                </a:solidFill>
              </a:rPr>
              <a:t>Prophylactic colectomy</a:t>
            </a:r>
          </a:p>
        </p:txBody>
      </p:sp>
      <p:sp>
        <p:nvSpPr>
          <p:cNvPr id="7" name="Oval 6">
            <a:extLst>
              <a:ext uri="{FF2B5EF4-FFF2-40B4-BE49-F238E27FC236}">
                <a16:creationId xmlns:a16="http://schemas.microsoft.com/office/drawing/2014/main" id="{2F808A7B-756C-47F4-B732-25684369B091}"/>
              </a:ext>
            </a:extLst>
          </p:cNvPr>
          <p:cNvSpPr/>
          <p:nvPr/>
        </p:nvSpPr>
        <p:spPr>
          <a:xfrm>
            <a:off x="152400" y="3787008"/>
            <a:ext cx="1890682"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1">
            <a:extLst>
              <a:ext uri="{FF2B5EF4-FFF2-40B4-BE49-F238E27FC236}">
                <a16:creationId xmlns:a16="http://schemas.microsoft.com/office/drawing/2014/main" id="{82C792A5-B277-4D93-9B8D-0CD55E253D10}"/>
              </a:ext>
            </a:extLst>
          </p:cNvPr>
          <p:cNvSpPr txBox="1">
            <a:spLocks noChangeArrowheads="1"/>
          </p:cNvSpPr>
          <p:nvPr/>
        </p:nvSpPr>
        <p:spPr bwMode="auto">
          <a:xfrm>
            <a:off x="230841" y="4379676"/>
            <a:ext cx="4810932" cy="1815882"/>
          </a:xfrm>
          <a:prstGeom prst="rect">
            <a:avLst/>
          </a:prstGeom>
          <a:solidFill>
            <a:schemeClr val="bg2">
              <a:lumMod val="20000"/>
              <a:lumOff val="80000"/>
            </a:schemeClr>
          </a:solidFill>
          <a:ln>
            <a:noFill/>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defRPr/>
            </a:pPr>
            <a:r>
              <a:rPr lang="en-US" sz="1400" i="1" dirty="0">
                <a:solidFill>
                  <a:schemeClr val="bg1">
                    <a:lumMod val="75000"/>
                  </a:schemeClr>
                </a:solidFill>
              </a:rPr>
              <a:t>What ocular finding is associated with Gardner syndrome?</a:t>
            </a:r>
          </a:p>
          <a:p>
            <a:pPr>
              <a:defRPr/>
            </a:pPr>
            <a:r>
              <a:rPr lang="en-US" sz="1400" dirty="0">
                <a:solidFill>
                  <a:schemeClr val="bg1">
                    <a:lumMod val="75000"/>
                  </a:schemeClr>
                </a:solidFill>
              </a:rPr>
              <a:t>CHRPE-like lesions</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What does </a:t>
            </a:r>
            <a:r>
              <a:rPr lang="en-US" sz="1400" dirty="0">
                <a:solidFill>
                  <a:schemeClr val="bg1">
                    <a:lumMod val="75000"/>
                  </a:schemeClr>
                </a:solidFill>
              </a:rPr>
              <a:t>CHRPE</a:t>
            </a:r>
            <a:r>
              <a:rPr lang="en-US" sz="1400" i="1" dirty="0">
                <a:solidFill>
                  <a:schemeClr val="bg1">
                    <a:lumMod val="75000"/>
                  </a:schemeClr>
                </a:solidFill>
              </a:rPr>
              <a:t> stand for in this context?</a:t>
            </a:r>
          </a:p>
          <a:p>
            <a:pPr>
              <a:defRPr/>
            </a:pPr>
            <a:r>
              <a:rPr lang="en-US" sz="1400" dirty="0">
                <a:solidFill>
                  <a:schemeClr val="bg1">
                    <a:lumMod val="75000"/>
                  </a:schemeClr>
                </a:solidFill>
              </a:rPr>
              <a:t>Congenital hypertrophy of the RPE</a:t>
            </a:r>
          </a:p>
          <a:p>
            <a:pPr>
              <a:defRPr/>
            </a:pPr>
            <a:endParaRPr lang="en-US" sz="1400" i="1" dirty="0">
              <a:solidFill>
                <a:schemeClr val="bg1">
                  <a:lumMod val="75000"/>
                </a:schemeClr>
              </a:solidFill>
            </a:endParaRPr>
          </a:p>
          <a:p>
            <a:pPr>
              <a:defRPr/>
            </a:pPr>
            <a:r>
              <a:rPr lang="en-US" sz="1400" i="1" dirty="0">
                <a:solidFill>
                  <a:schemeClr val="bg1">
                    <a:lumMod val="75000"/>
                  </a:schemeClr>
                </a:solidFill>
              </a:rPr>
              <a:t>How does CHRPE present?</a:t>
            </a:r>
          </a:p>
          <a:p>
            <a:pPr>
              <a:defRPr/>
            </a:pPr>
            <a:r>
              <a:rPr lang="en-US" sz="1400" dirty="0">
                <a:solidFill>
                  <a:schemeClr val="bg1">
                    <a:lumMod val="75000"/>
                  </a:schemeClr>
                </a:solidFill>
              </a:rPr>
              <a:t>As solitary or </a:t>
            </a:r>
            <a:r>
              <a:rPr lang="en-US" sz="1400">
                <a:solidFill>
                  <a:schemeClr val="bg1">
                    <a:lumMod val="75000"/>
                  </a:schemeClr>
                </a:solidFill>
              </a:rPr>
              <a:t>grouped hyperpigmented </a:t>
            </a:r>
            <a:r>
              <a:rPr lang="en-US" sz="1400" dirty="0">
                <a:solidFill>
                  <a:schemeClr val="bg1">
                    <a:lumMod val="75000"/>
                  </a:schemeClr>
                </a:solidFill>
              </a:rPr>
              <a:t>lesions</a:t>
            </a:r>
          </a:p>
        </p:txBody>
      </p:sp>
      <p:sp>
        <p:nvSpPr>
          <p:cNvPr id="33" name="TextBox 1">
            <a:extLst>
              <a:ext uri="{FF2B5EF4-FFF2-40B4-BE49-F238E27FC236}">
                <a16:creationId xmlns:a16="http://schemas.microsoft.com/office/drawing/2014/main" id="{FFF56CD5-E97B-4E51-BE7C-DE130D421A2D}"/>
              </a:ext>
            </a:extLst>
          </p:cNvPr>
          <p:cNvSpPr txBox="1">
            <a:spLocks noChangeArrowheads="1"/>
          </p:cNvSpPr>
          <p:nvPr/>
        </p:nvSpPr>
        <p:spPr bwMode="auto">
          <a:xfrm>
            <a:off x="885808" y="4774049"/>
            <a:ext cx="7191392" cy="1169551"/>
          </a:xfrm>
          <a:prstGeom prst="rect">
            <a:avLst/>
          </a:prstGeom>
          <a:solidFill>
            <a:schemeClr val="accent1">
              <a:lumMod val="40000"/>
              <a:lumOff val="60000"/>
            </a:schemeClr>
          </a:solidFill>
          <a:ln>
            <a:noFill/>
          </a:ln>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chemeClr val="bg1">
                    <a:lumMod val="75000"/>
                  </a:schemeClr>
                </a:solidFill>
              </a:rPr>
              <a:t>What characteristics of a CHRPE-like presentation increase the likelihood that it is actually a manifestation of Gardner syndrome?</a:t>
            </a:r>
          </a:p>
          <a:p>
            <a:pPr eaLnBrk="1" hangingPunct="1">
              <a:defRPr/>
            </a:pPr>
            <a:r>
              <a:rPr lang="en-US" altLang="en-US" sz="1400" dirty="0">
                <a:solidFill>
                  <a:schemeClr val="bg1">
                    <a:lumMod val="75000"/>
                  </a:schemeClr>
                </a:solidFill>
              </a:rPr>
              <a:t>--If it is  bilateral  (regular CHRPE is almost always  unilateral )</a:t>
            </a:r>
          </a:p>
          <a:p>
            <a:pPr eaLnBrk="1" hangingPunct="1">
              <a:defRPr/>
            </a:pPr>
            <a:r>
              <a:rPr lang="en-US" altLang="en-US" sz="1400" dirty="0">
                <a:solidFill>
                  <a:schemeClr val="bg1">
                    <a:lumMod val="75000"/>
                  </a:schemeClr>
                </a:solidFill>
              </a:rPr>
              <a:t>--If the lesions are  scattered throughout multiple sectors of the eyes (</a:t>
            </a:r>
            <a:r>
              <a:rPr lang="en-US" altLang="en-US" sz="1400" dirty="0" err="1">
                <a:solidFill>
                  <a:schemeClr val="bg1">
                    <a:lumMod val="75000"/>
                  </a:schemeClr>
                </a:solidFill>
              </a:rPr>
              <a:t>ie</a:t>
            </a:r>
            <a:r>
              <a:rPr lang="en-US" altLang="en-US" sz="1400" dirty="0">
                <a:solidFill>
                  <a:schemeClr val="bg1">
                    <a:lumMod val="75000"/>
                  </a:schemeClr>
                </a:solidFill>
              </a:rPr>
              <a:t>, not ‘grouped’)</a:t>
            </a:r>
          </a:p>
          <a:p>
            <a:pPr eaLnBrk="1" hangingPunct="1">
              <a:defRPr/>
            </a:pPr>
            <a:r>
              <a:rPr lang="en-US" altLang="en-US" sz="1400" dirty="0">
                <a:solidFill>
                  <a:srgbClr val="0000FF"/>
                </a:solidFill>
              </a:rPr>
              <a:t>--If the shape of the lesions is  </a:t>
            </a:r>
            <a:r>
              <a:rPr lang="en-US" altLang="en-US" sz="1400" b="1" dirty="0" err="1">
                <a:solidFill>
                  <a:srgbClr val="0000FF"/>
                </a:solidFill>
              </a:rPr>
              <a:t>pisciform</a:t>
            </a:r>
            <a:endParaRPr lang="en-US" altLang="en-US" sz="1400" b="1" dirty="0">
              <a:solidFill>
                <a:srgbClr val="0000FF"/>
              </a:solidFill>
            </a:endParaRPr>
          </a:p>
        </p:txBody>
      </p:sp>
      <p:sp>
        <p:nvSpPr>
          <p:cNvPr id="34" name="TextBox 16">
            <a:extLst>
              <a:ext uri="{FF2B5EF4-FFF2-40B4-BE49-F238E27FC236}">
                <a16:creationId xmlns:a16="http://schemas.microsoft.com/office/drawing/2014/main" id="{DAA50555-0516-45A5-A505-B5F6E9B8A7B5}"/>
              </a:ext>
            </a:extLst>
          </p:cNvPr>
          <p:cNvSpPr txBox="1">
            <a:spLocks noChangeArrowheads="1"/>
          </p:cNvSpPr>
          <p:nvPr/>
        </p:nvSpPr>
        <p:spPr bwMode="auto">
          <a:xfrm>
            <a:off x="4375527" y="5554930"/>
            <a:ext cx="2452688" cy="523875"/>
          </a:xfrm>
          <a:prstGeom prst="rect">
            <a:avLst/>
          </a:prstGeom>
          <a:solidFill>
            <a:schemeClr val="accent5">
              <a:lumMod val="75000"/>
            </a:schemeClr>
          </a:solid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does </a:t>
            </a:r>
            <a:r>
              <a:rPr lang="en-US" altLang="en-US" sz="1400" dirty="0" err="1">
                <a:solidFill>
                  <a:srgbClr val="0000FF"/>
                </a:solidFill>
              </a:rPr>
              <a:t>pisciform</a:t>
            </a:r>
            <a:r>
              <a:rPr lang="en-US" altLang="en-US" sz="1400" i="1" dirty="0">
                <a:solidFill>
                  <a:srgbClr val="0000FF"/>
                </a:solidFill>
              </a:rPr>
              <a:t> mean?</a:t>
            </a:r>
          </a:p>
          <a:p>
            <a:pPr eaLnBrk="1" hangingPunct="1">
              <a:spcBef>
                <a:spcPct val="0"/>
              </a:spcBef>
              <a:buClrTx/>
              <a:buSzTx/>
              <a:buFontTx/>
              <a:buNone/>
            </a:pPr>
            <a:r>
              <a:rPr lang="en-US" altLang="en-US" sz="1400" dirty="0">
                <a:solidFill>
                  <a:srgbClr val="0000FF"/>
                </a:solidFill>
              </a:rPr>
              <a:t>It means ‘fish-shaped’</a:t>
            </a:r>
          </a:p>
        </p:txBody>
      </p:sp>
    </p:spTree>
    <p:extLst>
      <p:ext uri="{BB962C8B-B14F-4D97-AF65-F5344CB8AC3E}">
        <p14:creationId xmlns:p14="http://schemas.microsoft.com/office/powerpoint/2010/main" val="433694994"/>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F0E29D1-4F35-4373-A1EE-202495314026}"/>
              </a:ext>
            </a:extLst>
          </p:cNvPr>
          <p:cNvSpPr>
            <a:spLocks noGrp="1"/>
          </p:cNvSpPr>
          <p:nvPr>
            <p:ph type="sldNum" sz="quarter" idx="12"/>
          </p:nvPr>
        </p:nvSpPr>
        <p:spPr/>
        <p:txBody>
          <a:bodyPr/>
          <a:lstStyle/>
          <a:p>
            <a:pPr>
              <a:defRPr/>
            </a:pPr>
            <a:fld id="{E21F5367-E769-4F7D-9670-9C7F735E91F6}" type="slidenum">
              <a:rPr lang="en-US" altLang="en-US" smtClean="0"/>
              <a:pPr>
                <a:defRPr/>
              </a:pPr>
              <a:t>173</a:t>
            </a:fld>
            <a:endParaRPr lang="en-US" altLang="en-US"/>
          </a:p>
        </p:txBody>
      </p:sp>
      <p:pic>
        <p:nvPicPr>
          <p:cNvPr id="8194" name="Picture 2" descr="Fig. 1">
            <a:extLst>
              <a:ext uri="{FF2B5EF4-FFF2-40B4-BE49-F238E27FC236}">
                <a16:creationId xmlns:a16="http://schemas.microsoft.com/office/drawing/2014/main" id="{9EF2A8A7-DFAF-4850-8DC8-99FB5A7030E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35994" y="1092994"/>
            <a:ext cx="4672012" cy="467201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2BEF5F5C-243E-4A0A-825D-3D35A93A659D}"/>
              </a:ext>
            </a:extLst>
          </p:cNvPr>
          <p:cNvSpPr txBox="1"/>
          <p:nvPr/>
        </p:nvSpPr>
        <p:spPr>
          <a:xfrm>
            <a:off x="1558404" y="6019800"/>
            <a:ext cx="6211958" cy="369332"/>
          </a:xfrm>
          <a:prstGeom prst="rect">
            <a:avLst/>
          </a:prstGeom>
          <a:noFill/>
        </p:spPr>
        <p:txBody>
          <a:bodyPr wrap="none" rtlCol="0">
            <a:spAutoFit/>
          </a:bodyPr>
          <a:lstStyle/>
          <a:p>
            <a:pPr algn="ctr"/>
            <a:r>
              <a:rPr lang="en-US" dirty="0"/>
              <a:t>CHRPE-like lesions of Gardner syndrome: </a:t>
            </a:r>
            <a:r>
              <a:rPr lang="en-US" dirty="0" err="1"/>
              <a:t>Pisciform</a:t>
            </a:r>
            <a:r>
              <a:rPr lang="en-US" dirty="0"/>
              <a:t> shape</a:t>
            </a:r>
          </a:p>
        </p:txBody>
      </p:sp>
      <p:sp>
        <p:nvSpPr>
          <p:cNvPr id="6" name="TextBox 5">
            <a:extLst>
              <a:ext uri="{FF2B5EF4-FFF2-40B4-BE49-F238E27FC236}">
                <a16:creationId xmlns:a16="http://schemas.microsoft.com/office/drawing/2014/main" id="{740AA4CC-EB59-47EC-9A0E-128450BA17EF}"/>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271723914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174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dirty="0">
                <a:solidFill>
                  <a:schemeClr val="bg1">
                    <a:lumMod val="75000"/>
                  </a:schemeClr>
                </a:solidFill>
              </a:rPr>
              <a:t>Gardner syndrome and </a:t>
            </a:r>
            <a:r>
              <a:rPr lang="en-US" altLang="en-US" sz="1400" b="1" dirty="0">
                <a:solidFill>
                  <a:srgbClr val="0000FF"/>
                </a:solidFill>
              </a:rPr>
              <a:t>Muir-Torre syndrome</a:t>
            </a:r>
          </a:p>
        </p:txBody>
      </p:sp>
      <p:sp>
        <p:nvSpPr>
          <p:cNvPr id="28" name="Oval 27">
            <a:extLst>
              <a:ext uri="{FF2B5EF4-FFF2-40B4-BE49-F238E27FC236}">
                <a16:creationId xmlns:a16="http://schemas.microsoft.com/office/drawing/2014/main" id="{0AFAA0EB-0DEB-4101-8436-7B27D1CEF48B}"/>
              </a:ext>
            </a:extLst>
          </p:cNvPr>
          <p:cNvSpPr/>
          <p:nvPr/>
        </p:nvSpPr>
        <p:spPr>
          <a:xfrm>
            <a:off x="1981200" y="3787008"/>
            <a:ext cx="2203363"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7F9E1B9C-6A64-43E6-8CD5-4B93EEF1C9CF}"/>
              </a:ext>
            </a:extLst>
          </p:cNvPr>
          <p:cNvSpPr txBox="1"/>
          <p:nvPr/>
        </p:nvSpPr>
        <p:spPr>
          <a:xfrm>
            <a:off x="4246445" y="3704555"/>
            <a:ext cx="3256020" cy="584775"/>
          </a:xfrm>
          <a:prstGeom prst="rect">
            <a:avLst/>
          </a:prstGeom>
          <a:solidFill>
            <a:schemeClr val="accent6">
              <a:lumMod val="50000"/>
            </a:schemeClr>
          </a:solidFill>
        </p:spPr>
        <p:txBody>
          <a:bodyPr wrap="none" rtlCol="0">
            <a:spAutoFit/>
          </a:bodyPr>
          <a:lstStyle/>
          <a:p>
            <a:r>
              <a:rPr lang="en-US" sz="1600" i="1" dirty="0">
                <a:solidFill>
                  <a:schemeClr val="bg1"/>
                </a:solidFill>
              </a:rPr>
              <a:t>How is </a:t>
            </a:r>
            <a:r>
              <a:rPr lang="en-US" sz="1600" dirty="0">
                <a:solidFill>
                  <a:schemeClr val="bg1"/>
                </a:solidFill>
              </a:rPr>
              <a:t>Muir-Torre</a:t>
            </a:r>
            <a:r>
              <a:rPr lang="en-US" sz="1600" i="1" dirty="0">
                <a:solidFill>
                  <a:schemeClr val="bg1"/>
                </a:solidFill>
              </a:rPr>
              <a:t> pronounced?</a:t>
            </a:r>
          </a:p>
          <a:p>
            <a:r>
              <a:rPr lang="en-US" sz="1600" dirty="0" err="1">
                <a:solidFill>
                  <a:schemeClr val="accent6">
                    <a:lumMod val="50000"/>
                  </a:schemeClr>
                </a:solidFill>
              </a:rPr>
              <a:t>mure</a:t>
            </a:r>
            <a:r>
              <a:rPr lang="en-US" sz="1600" dirty="0">
                <a:solidFill>
                  <a:schemeClr val="accent6">
                    <a:lumMod val="50000"/>
                  </a:schemeClr>
                </a:solidFill>
              </a:rPr>
              <a:t> (rhymes with ‘pure’) tore-</a:t>
            </a:r>
            <a:r>
              <a:rPr lang="en-US" sz="1600" b="1" dirty="0">
                <a:solidFill>
                  <a:schemeClr val="accent6">
                    <a:lumMod val="50000"/>
                  </a:schemeClr>
                </a:solidFill>
              </a:rPr>
              <a:t>ay</a:t>
            </a:r>
            <a:r>
              <a:rPr lang="en-US" sz="1600" dirty="0">
                <a:solidFill>
                  <a:schemeClr val="accent6">
                    <a:lumMod val="50000"/>
                  </a:schemeClr>
                </a:solidFill>
              </a:rPr>
              <a:t> </a:t>
            </a:r>
          </a:p>
        </p:txBody>
      </p:sp>
    </p:spTree>
    <p:extLst>
      <p:ext uri="{BB962C8B-B14F-4D97-AF65-F5344CB8AC3E}">
        <p14:creationId xmlns:p14="http://schemas.microsoft.com/office/powerpoint/2010/main" val="3884373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175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dirty="0">
                <a:solidFill>
                  <a:schemeClr val="bg1">
                    <a:lumMod val="75000"/>
                  </a:schemeClr>
                </a:solidFill>
              </a:rPr>
              <a:t>Gardner syndrome and </a:t>
            </a:r>
            <a:r>
              <a:rPr lang="en-US" altLang="en-US" sz="1400" b="1" dirty="0">
                <a:solidFill>
                  <a:srgbClr val="0000FF"/>
                </a:solidFill>
              </a:rPr>
              <a:t>Muir-Torre syndrome</a:t>
            </a:r>
          </a:p>
        </p:txBody>
      </p:sp>
      <p:sp>
        <p:nvSpPr>
          <p:cNvPr id="28" name="Oval 27">
            <a:extLst>
              <a:ext uri="{FF2B5EF4-FFF2-40B4-BE49-F238E27FC236}">
                <a16:creationId xmlns:a16="http://schemas.microsoft.com/office/drawing/2014/main" id="{0AFAA0EB-0DEB-4101-8436-7B27D1CEF48B}"/>
              </a:ext>
            </a:extLst>
          </p:cNvPr>
          <p:cNvSpPr/>
          <p:nvPr/>
        </p:nvSpPr>
        <p:spPr>
          <a:xfrm>
            <a:off x="1981200" y="3787008"/>
            <a:ext cx="2203363"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7F9E1B9C-6A64-43E6-8CD5-4B93EEF1C9CF}"/>
              </a:ext>
            </a:extLst>
          </p:cNvPr>
          <p:cNvSpPr txBox="1"/>
          <p:nvPr/>
        </p:nvSpPr>
        <p:spPr>
          <a:xfrm>
            <a:off x="4246445" y="3704555"/>
            <a:ext cx="3267241" cy="584775"/>
          </a:xfrm>
          <a:prstGeom prst="rect">
            <a:avLst/>
          </a:prstGeom>
          <a:solidFill>
            <a:schemeClr val="accent6">
              <a:lumMod val="50000"/>
            </a:schemeClr>
          </a:solidFill>
        </p:spPr>
        <p:txBody>
          <a:bodyPr wrap="none" rtlCol="0">
            <a:spAutoFit/>
          </a:bodyPr>
          <a:lstStyle/>
          <a:p>
            <a:r>
              <a:rPr lang="en-US" sz="1600" i="1" dirty="0">
                <a:solidFill>
                  <a:schemeClr val="bg1"/>
                </a:solidFill>
              </a:rPr>
              <a:t>How is </a:t>
            </a:r>
            <a:r>
              <a:rPr lang="en-US" sz="1600" dirty="0">
                <a:solidFill>
                  <a:schemeClr val="bg1"/>
                </a:solidFill>
              </a:rPr>
              <a:t>Muir-Torre</a:t>
            </a:r>
            <a:r>
              <a:rPr lang="en-US" sz="1600" i="1" dirty="0">
                <a:solidFill>
                  <a:schemeClr val="bg1"/>
                </a:solidFill>
              </a:rPr>
              <a:t> pronounced?</a:t>
            </a:r>
          </a:p>
          <a:p>
            <a:r>
              <a:rPr lang="en-US" sz="1600" dirty="0" err="1">
                <a:solidFill>
                  <a:schemeClr val="bg1"/>
                </a:solidFill>
              </a:rPr>
              <a:t>Mure</a:t>
            </a:r>
            <a:r>
              <a:rPr lang="en-US" sz="1600" dirty="0">
                <a:solidFill>
                  <a:schemeClr val="bg1"/>
                </a:solidFill>
              </a:rPr>
              <a:t> (rhymes with </a:t>
            </a:r>
            <a:r>
              <a:rPr lang="en-US" sz="1600" i="1" dirty="0">
                <a:solidFill>
                  <a:schemeClr val="bg1"/>
                </a:solidFill>
              </a:rPr>
              <a:t>pure</a:t>
            </a:r>
            <a:r>
              <a:rPr lang="en-US" sz="1600" dirty="0">
                <a:solidFill>
                  <a:schemeClr val="bg1"/>
                </a:solidFill>
              </a:rPr>
              <a:t>) tore-</a:t>
            </a:r>
            <a:r>
              <a:rPr lang="en-US" sz="1600" b="1" dirty="0">
                <a:solidFill>
                  <a:schemeClr val="bg1"/>
                </a:solidFill>
              </a:rPr>
              <a:t>ay</a:t>
            </a:r>
            <a:r>
              <a:rPr lang="en-US" sz="1600" dirty="0">
                <a:solidFill>
                  <a:schemeClr val="bg1"/>
                </a:solidFill>
              </a:rPr>
              <a:t> </a:t>
            </a:r>
          </a:p>
        </p:txBody>
      </p:sp>
    </p:spTree>
    <p:extLst>
      <p:ext uri="{BB962C8B-B14F-4D97-AF65-F5344CB8AC3E}">
        <p14:creationId xmlns:p14="http://schemas.microsoft.com/office/powerpoint/2010/main" val="396696554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176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dirty="0">
                <a:solidFill>
                  <a:schemeClr val="bg1">
                    <a:lumMod val="75000"/>
                  </a:schemeClr>
                </a:solidFill>
              </a:rPr>
              <a:t>Gardner syndrome and </a:t>
            </a:r>
            <a:r>
              <a:rPr lang="en-US" altLang="en-US" sz="1400" b="1" dirty="0">
                <a:solidFill>
                  <a:srgbClr val="0000FF"/>
                </a:solidFill>
              </a:rPr>
              <a:t>Muir-Torre syndrome</a:t>
            </a:r>
          </a:p>
        </p:txBody>
      </p:sp>
      <p:sp>
        <p:nvSpPr>
          <p:cNvPr id="28" name="Oval 27">
            <a:extLst>
              <a:ext uri="{FF2B5EF4-FFF2-40B4-BE49-F238E27FC236}">
                <a16:creationId xmlns:a16="http://schemas.microsoft.com/office/drawing/2014/main" id="{0AFAA0EB-0DEB-4101-8436-7B27D1CEF48B}"/>
              </a:ext>
            </a:extLst>
          </p:cNvPr>
          <p:cNvSpPr/>
          <p:nvPr/>
        </p:nvSpPr>
        <p:spPr>
          <a:xfrm>
            <a:off x="1981200" y="3787008"/>
            <a:ext cx="2203363"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
            <a:extLst>
              <a:ext uri="{FF2B5EF4-FFF2-40B4-BE49-F238E27FC236}">
                <a16:creationId xmlns:a16="http://schemas.microsoft.com/office/drawing/2014/main" id="{87D6F09C-31A5-400B-BDAB-D94AD81CA77A}"/>
              </a:ext>
            </a:extLst>
          </p:cNvPr>
          <p:cNvSpPr txBox="1">
            <a:spLocks noChangeArrowheads="1"/>
          </p:cNvSpPr>
          <p:nvPr/>
        </p:nvSpPr>
        <p:spPr bwMode="auto">
          <a:xfrm>
            <a:off x="609600" y="4382631"/>
            <a:ext cx="5943600" cy="2246769"/>
          </a:xfrm>
          <a:prstGeom prst="rect">
            <a:avLst/>
          </a:prstGeom>
          <a:solidFill>
            <a:srgbClr val="99FF99"/>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main ophthalmic manifestation of Muir-Torre syndrome?</a:t>
            </a:r>
          </a:p>
          <a:p>
            <a:pPr eaLnBrk="1" hangingPunct="1">
              <a:spcBef>
                <a:spcPct val="0"/>
              </a:spcBef>
              <a:buClrTx/>
              <a:buSzTx/>
              <a:buFontTx/>
              <a:buNone/>
            </a:pPr>
            <a:r>
              <a:rPr lang="en-US" altLang="en-US" sz="1400" dirty="0">
                <a:solidFill>
                  <a:srgbClr val="99FF99"/>
                </a:solidFill>
              </a:rPr>
              <a:t>Multiple sebaceous lesions of (but not necessarily limited to) the eyelids </a:t>
            </a:r>
          </a:p>
          <a:p>
            <a:pPr eaLnBrk="1" hangingPunct="1">
              <a:spcBef>
                <a:spcPct val="0"/>
              </a:spcBef>
              <a:buClrTx/>
              <a:buSzTx/>
              <a:buFontTx/>
              <a:buNone/>
            </a:pPr>
            <a:endParaRPr lang="en-US" altLang="en-US" sz="1400" i="1" dirty="0">
              <a:solidFill>
                <a:srgbClr val="99FF99"/>
              </a:solidFill>
            </a:endParaRPr>
          </a:p>
          <a:p>
            <a:pPr eaLnBrk="1" hangingPunct="1">
              <a:spcBef>
                <a:spcPct val="0"/>
              </a:spcBef>
              <a:buClrTx/>
              <a:buSzTx/>
              <a:buFontTx/>
              <a:buNone/>
            </a:pPr>
            <a:r>
              <a:rPr lang="en-US" altLang="en-US" sz="1400" i="1" dirty="0">
                <a:solidFill>
                  <a:srgbClr val="99FF99"/>
                </a:solidFill>
              </a:rPr>
              <a:t>What sort of sebaceous lesions?</a:t>
            </a:r>
          </a:p>
          <a:p>
            <a:pPr eaLnBrk="1" hangingPunct="1">
              <a:spcBef>
                <a:spcPct val="0"/>
              </a:spcBef>
              <a:buClrTx/>
              <a:buSzTx/>
              <a:buFontTx/>
              <a:buNone/>
            </a:pPr>
            <a:r>
              <a:rPr lang="en-US" altLang="en-US" sz="1400" dirty="0">
                <a:solidFill>
                  <a:srgbClr val="99FF99"/>
                </a:solidFill>
              </a:rPr>
              <a:t>Mainly sebaceous-cell adenomas and carcinomas</a:t>
            </a:r>
          </a:p>
          <a:p>
            <a:pPr eaLnBrk="1" hangingPunct="1">
              <a:spcBef>
                <a:spcPct val="0"/>
              </a:spcBef>
              <a:buClrTx/>
              <a:buSzTx/>
              <a:buFontTx/>
              <a:buNone/>
            </a:pPr>
            <a:endParaRPr lang="en-US" altLang="en-US" sz="1400" dirty="0">
              <a:solidFill>
                <a:srgbClr val="99FF99"/>
              </a:solidFill>
            </a:endParaRPr>
          </a:p>
          <a:p>
            <a:pPr eaLnBrk="1" hangingPunct="1">
              <a:spcBef>
                <a:spcPct val="0"/>
              </a:spcBef>
              <a:buClrTx/>
              <a:buSzTx/>
              <a:buFontTx/>
              <a:buNone/>
            </a:pPr>
            <a:r>
              <a:rPr lang="en-US" altLang="en-US" sz="1400" i="1" dirty="0">
                <a:solidFill>
                  <a:srgbClr val="99FF99"/>
                </a:solidFill>
              </a:rPr>
              <a:t>Does Muir-Torre present with multiple adenomatous polyps of the colon as in </a:t>
            </a:r>
            <a:r>
              <a:rPr lang="en-US" altLang="en-US" sz="1400" i="1" dirty="0" err="1">
                <a:solidFill>
                  <a:srgbClr val="99FF99"/>
                </a:solidFill>
              </a:rPr>
              <a:t>Peutz-Jeghers</a:t>
            </a:r>
            <a:r>
              <a:rPr lang="en-US" altLang="en-US" sz="1400" i="1" dirty="0">
                <a:solidFill>
                  <a:srgbClr val="99FF99"/>
                </a:solidFill>
              </a:rPr>
              <a:t> and Gardner syndrome?</a:t>
            </a:r>
          </a:p>
          <a:p>
            <a:pPr eaLnBrk="1" hangingPunct="1">
              <a:spcBef>
                <a:spcPct val="0"/>
              </a:spcBef>
              <a:buClrTx/>
              <a:buSzTx/>
              <a:buFontTx/>
              <a:buNone/>
            </a:pPr>
            <a:r>
              <a:rPr lang="en-US" altLang="en-US" sz="1400" dirty="0">
                <a:solidFill>
                  <a:srgbClr val="99FF99"/>
                </a:solidFill>
              </a:rPr>
              <a:t>No; Muir-Torre is an example of a disease spectrum called Hereditary </a:t>
            </a:r>
            <a:r>
              <a:rPr lang="en-US" altLang="en-US" sz="1400" i="1" dirty="0">
                <a:solidFill>
                  <a:srgbClr val="99FF99"/>
                </a:solidFill>
              </a:rPr>
              <a:t>Non</a:t>
            </a:r>
            <a:r>
              <a:rPr lang="en-US" altLang="en-US" sz="1400" dirty="0">
                <a:solidFill>
                  <a:srgbClr val="99FF99"/>
                </a:solidFill>
              </a:rPr>
              <a:t>-Polyposis Colorectal Cancer</a:t>
            </a:r>
          </a:p>
        </p:txBody>
      </p:sp>
    </p:spTree>
    <p:extLst>
      <p:ext uri="{BB962C8B-B14F-4D97-AF65-F5344CB8AC3E}">
        <p14:creationId xmlns:p14="http://schemas.microsoft.com/office/powerpoint/2010/main" val="176905754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177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dirty="0">
                <a:solidFill>
                  <a:schemeClr val="bg1">
                    <a:lumMod val="75000"/>
                  </a:schemeClr>
                </a:solidFill>
              </a:rPr>
              <a:t>Gardner syndrome and </a:t>
            </a:r>
            <a:r>
              <a:rPr lang="en-US" altLang="en-US" sz="1400" b="1" dirty="0">
                <a:solidFill>
                  <a:srgbClr val="0000FF"/>
                </a:solidFill>
              </a:rPr>
              <a:t>Muir-Torre syndrome</a:t>
            </a:r>
          </a:p>
        </p:txBody>
      </p:sp>
      <p:sp>
        <p:nvSpPr>
          <p:cNvPr id="28" name="Oval 27">
            <a:extLst>
              <a:ext uri="{FF2B5EF4-FFF2-40B4-BE49-F238E27FC236}">
                <a16:creationId xmlns:a16="http://schemas.microsoft.com/office/drawing/2014/main" id="{0AFAA0EB-0DEB-4101-8436-7B27D1CEF48B}"/>
              </a:ext>
            </a:extLst>
          </p:cNvPr>
          <p:cNvSpPr/>
          <p:nvPr/>
        </p:nvSpPr>
        <p:spPr>
          <a:xfrm>
            <a:off x="1981200" y="3787008"/>
            <a:ext cx="2203363"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
            <a:extLst>
              <a:ext uri="{FF2B5EF4-FFF2-40B4-BE49-F238E27FC236}">
                <a16:creationId xmlns:a16="http://schemas.microsoft.com/office/drawing/2014/main" id="{87D6F09C-31A5-400B-BDAB-D94AD81CA77A}"/>
              </a:ext>
            </a:extLst>
          </p:cNvPr>
          <p:cNvSpPr txBox="1">
            <a:spLocks noChangeArrowheads="1"/>
          </p:cNvSpPr>
          <p:nvPr/>
        </p:nvSpPr>
        <p:spPr bwMode="auto">
          <a:xfrm>
            <a:off x="609600" y="4382631"/>
            <a:ext cx="5943600" cy="2246769"/>
          </a:xfrm>
          <a:prstGeom prst="rect">
            <a:avLst/>
          </a:prstGeom>
          <a:solidFill>
            <a:srgbClr val="99FF99"/>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main ophthalmic manifestation of Muir-Torre syndrome?</a:t>
            </a:r>
          </a:p>
          <a:p>
            <a:pPr eaLnBrk="1" hangingPunct="1">
              <a:spcBef>
                <a:spcPct val="0"/>
              </a:spcBef>
              <a:buClrTx/>
              <a:buSzTx/>
              <a:buFontTx/>
              <a:buNone/>
            </a:pPr>
            <a:r>
              <a:rPr lang="en-US" altLang="en-US" sz="1400" dirty="0">
                <a:solidFill>
                  <a:srgbClr val="0000FF"/>
                </a:solidFill>
              </a:rPr>
              <a:t>Multiple sebaceous lesions of (but not necessarily limited to) the eyelids </a:t>
            </a:r>
          </a:p>
          <a:p>
            <a:pPr eaLnBrk="1" hangingPunct="1">
              <a:spcBef>
                <a:spcPct val="0"/>
              </a:spcBef>
              <a:buClrTx/>
              <a:buSzTx/>
              <a:buFontTx/>
              <a:buNone/>
            </a:pPr>
            <a:endParaRPr lang="en-US" altLang="en-US" sz="1400" i="1" dirty="0">
              <a:solidFill>
                <a:srgbClr val="99FF99"/>
              </a:solidFill>
            </a:endParaRPr>
          </a:p>
          <a:p>
            <a:pPr eaLnBrk="1" hangingPunct="1">
              <a:spcBef>
                <a:spcPct val="0"/>
              </a:spcBef>
              <a:buClrTx/>
              <a:buSzTx/>
              <a:buFontTx/>
              <a:buNone/>
            </a:pPr>
            <a:r>
              <a:rPr lang="en-US" altLang="en-US" sz="1400" i="1" dirty="0">
                <a:solidFill>
                  <a:srgbClr val="99FF99"/>
                </a:solidFill>
              </a:rPr>
              <a:t>What sort of sebaceous lesions?</a:t>
            </a:r>
          </a:p>
          <a:p>
            <a:pPr eaLnBrk="1" hangingPunct="1">
              <a:spcBef>
                <a:spcPct val="0"/>
              </a:spcBef>
              <a:buClrTx/>
              <a:buSzTx/>
              <a:buFontTx/>
              <a:buNone/>
            </a:pPr>
            <a:r>
              <a:rPr lang="en-US" altLang="en-US" sz="1400" dirty="0">
                <a:solidFill>
                  <a:srgbClr val="99FF99"/>
                </a:solidFill>
              </a:rPr>
              <a:t>Mainly sebaceous-cell adenomas and carcinomas</a:t>
            </a:r>
          </a:p>
          <a:p>
            <a:pPr eaLnBrk="1" hangingPunct="1">
              <a:spcBef>
                <a:spcPct val="0"/>
              </a:spcBef>
              <a:buClrTx/>
              <a:buSzTx/>
              <a:buFontTx/>
              <a:buNone/>
            </a:pPr>
            <a:endParaRPr lang="en-US" altLang="en-US" sz="1400" dirty="0">
              <a:solidFill>
                <a:srgbClr val="99FF99"/>
              </a:solidFill>
            </a:endParaRPr>
          </a:p>
          <a:p>
            <a:pPr eaLnBrk="1" hangingPunct="1">
              <a:spcBef>
                <a:spcPct val="0"/>
              </a:spcBef>
              <a:buClrTx/>
              <a:buSzTx/>
              <a:buFontTx/>
              <a:buNone/>
            </a:pPr>
            <a:r>
              <a:rPr lang="en-US" altLang="en-US" sz="1400" i="1" dirty="0">
                <a:solidFill>
                  <a:srgbClr val="99FF99"/>
                </a:solidFill>
              </a:rPr>
              <a:t>Does Muir-Torre present with multiple adenomatous polyps of the colon as in </a:t>
            </a:r>
            <a:r>
              <a:rPr lang="en-US" altLang="en-US" sz="1400" i="1" dirty="0" err="1">
                <a:solidFill>
                  <a:srgbClr val="99FF99"/>
                </a:solidFill>
              </a:rPr>
              <a:t>Peutz-Jeghers</a:t>
            </a:r>
            <a:r>
              <a:rPr lang="en-US" altLang="en-US" sz="1400" i="1" dirty="0">
                <a:solidFill>
                  <a:srgbClr val="99FF99"/>
                </a:solidFill>
              </a:rPr>
              <a:t> and Gardner syndrome?</a:t>
            </a:r>
          </a:p>
          <a:p>
            <a:pPr eaLnBrk="1" hangingPunct="1">
              <a:spcBef>
                <a:spcPct val="0"/>
              </a:spcBef>
              <a:buClrTx/>
              <a:buSzTx/>
              <a:buFontTx/>
              <a:buNone/>
            </a:pPr>
            <a:r>
              <a:rPr lang="en-US" altLang="en-US" sz="1400" dirty="0">
                <a:solidFill>
                  <a:srgbClr val="99FF99"/>
                </a:solidFill>
              </a:rPr>
              <a:t>No; Muir-Torre is an example of a disease spectrum called Hereditary </a:t>
            </a:r>
            <a:r>
              <a:rPr lang="en-US" altLang="en-US" sz="1400" i="1" dirty="0">
                <a:solidFill>
                  <a:srgbClr val="99FF99"/>
                </a:solidFill>
              </a:rPr>
              <a:t>Non</a:t>
            </a:r>
            <a:r>
              <a:rPr lang="en-US" altLang="en-US" sz="1400" dirty="0">
                <a:solidFill>
                  <a:srgbClr val="99FF99"/>
                </a:solidFill>
              </a:rPr>
              <a:t>-Polyposis Colorectal Cancer</a:t>
            </a:r>
          </a:p>
        </p:txBody>
      </p:sp>
    </p:spTree>
    <p:extLst>
      <p:ext uri="{BB962C8B-B14F-4D97-AF65-F5344CB8AC3E}">
        <p14:creationId xmlns:p14="http://schemas.microsoft.com/office/powerpoint/2010/main" val="3562336504"/>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178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dirty="0">
                <a:solidFill>
                  <a:schemeClr val="bg1">
                    <a:lumMod val="75000"/>
                  </a:schemeClr>
                </a:solidFill>
              </a:rPr>
              <a:t>Gardner syndrome and </a:t>
            </a:r>
            <a:r>
              <a:rPr lang="en-US" altLang="en-US" sz="1400" b="1" dirty="0">
                <a:solidFill>
                  <a:srgbClr val="0000FF"/>
                </a:solidFill>
              </a:rPr>
              <a:t>Muir-Torre syndrome</a:t>
            </a:r>
          </a:p>
        </p:txBody>
      </p:sp>
      <p:sp>
        <p:nvSpPr>
          <p:cNvPr id="28" name="Oval 27">
            <a:extLst>
              <a:ext uri="{FF2B5EF4-FFF2-40B4-BE49-F238E27FC236}">
                <a16:creationId xmlns:a16="http://schemas.microsoft.com/office/drawing/2014/main" id="{0AFAA0EB-0DEB-4101-8436-7B27D1CEF48B}"/>
              </a:ext>
            </a:extLst>
          </p:cNvPr>
          <p:cNvSpPr/>
          <p:nvPr/>
        </p:nvSpPr>
        <p:spPr>
          <a:xfrm>
            <a:off x="1981200" y="3787008"/>
            <a:ext cx="2203363"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
            <a:extLst>
              <a:ext uri="{FF2B5EF4-FFF2-40B4-BE49-F238E27FC236}">
                <a16:creationId xmlns:a16="http://schemas.microsoft.com/office/drawing/2014/main" id="{87D6F09C-31A5-400B-BDAB-D94AD81CA77A}"/>
              </a:ext>
            </a:extLst>
          </p:cNvPr>
          <p:cNvSpPr txBox="1">
            <a:spLocks noChangeArrowheads="1"/>
          </p:cNvSpPr>
          <p:nvPr/>
        </p:nvSpPr>
        <p:spPr bwMode="auto">
          <a:xfrm>
            <a:off x="609600" y="4382631"/>
            <a:ext cx="5943600" cy="2246769"/>
          </a:xfrm>
          <a:prstGeom prst="rect">
            <a:avLst/>
          </a:prstGeom>
          <a:solidFill>
            <a:srgbClr val="99FF99"/>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main ophthalmic manifestation of Muir-Torre syndrome?</a:t>
            </a:r>
          </a:p>
          <a:p>
            <a:pPr eaLnBrk="1" hangingPunct="1">
              <a:spcBef>
                <a:spcPct val="0"/>
              </a:spcBef>
              <a:buClrTx/>
              <a:buSzTx/>
              <a:buFontTx/>
              <a:buNone/>
            </a:pPr>
            <a:r>
              <a:rPr lang="en-US" altLang="en-US" sz="1400" dirty="0">
                <a:solidFill>
                  <a:srgbClr val="0000FF"/>
                </a:solidFill>
              </a:rPr>
              <a:t>Multiple sebaceous lesions of (but not necessarily limited to) the eyelids </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What sort of sebaceous lesions?</a:t>
            </a:r>
            <a:endParaRPr lang="en-US" altLang="en-US" sz="1400" i="1" dirty="0">
              <a:solidFill>
                <a:srgbClr val="99FF99"/>
              </a:solidFill>
            </a:endParaRPr>
          </a:p>
          <a:p>
            <a:pPr eaLnBrk="1" hangingPunct="1">
              <a:spcBef>
                <a:spcPct val="0"/>
              </a:spcBef>
              <a:buClrTx/>
              <a:buSzTx/>
              <a:buFontTx/>
              <a:buNone/>
            </a:pPr>
            <a:r>
              <a:rPr lang="en-US" altLang="en-US" sz="1400" dirty="0">
                <a:solidFill>
                  <a:srgbClr val="99FF99"/>
                </a:solidFill>
              </a:rPr>
              <a:t>Mainly sebaceous-cell adenomas and carcinomas</a:t>
            </a:r>
          </a:p>
          <a:p>
            <a:pPr eaLnBrk="1" hangingPunct="1">
              <a:spcBef>
                <a:spcPct val="0"/>
              </a:spcBef>
              <a:buClrTx/>
              <a:buSzTx/>
              <a:buFontTx/>
              <a:buNone/>
            </a:pPr>
            <a:endParaRPr lang="en-US" altLang="en-US" sz="1400" dirty="0">
              <a:solidFill>
                <a:srgbClr val="99FF99"/>
              </a:solidFill>
            </a:endParaRPr>
          </a:p>
          <a:p>
            <a:pPr eaLnBrk="1" hangingPunct="1">
              <a:spcBef>
                <a:spcPct val="0"/>
              </a:spcBef>
              <a:buClrTx/>
              <a:buSzTx/>
              <a:buFontTx/>
              <a:buNone/>
            </a:pPr>
            <a:r>
              <a:rPr lang="en-US" altLang="en-US" sz="1400" i="1" dirty="0">
                <a:solidFill>
                  <a:srgbClr val="99FF99"/>
                </a:solidFill>
              </a:rPr>
              <a:t>Does Muir-Torre present with multiple adenomatous polyps of the colon as in </a:t>
            </a:r>
            <a:r>
              <a:rPr lang="en-US" altLang="en-US" sz="1400" i="1" dirty="0" err="1">
                <a:solidFill>
                  <a:srgbClr val="99FF99"/>
                </a:solidFill>
              </a:rPr>
              <a:t>Peutz-Jeghers</a:t>
            </a:r>
            <a:r>
              <a:rPr lang="en-US" altLang="en-US" sz="1400" i="1" dirty="0">
                <a:solidFill>
                  <a:srgbClr val="99FF99"/>
                </a:solidFill>
              </a:rPr>
              <a:t> and Gardner syndrome?</a:t>
            </a:r>
          </a:p>
          <a:p>
            <a:pPr eaLnBrk="1" hangingPunct="1">
              <a:spcBef>
                <a:spcPct val="0"/>
              </a:spcBef>
              <a:buClrTx/>
              <a:buSzTx/>
              <a:buFontTx/>
              <a:buNone/>
            </a:pPr>
            <a:r>
              <a:rPr lang="en-US" altLang="en-US" sz="1400" dirty="0">
                <a:solidFill>
                  <a:srgbClr val="99FF99"/>
                </a:solidFill>
              </a:rPr>
              <a:t>No; Muir-Torre is an example of a disease spectrum called Hereditary </a:t>
            </a:r>
            <a:r>
              <a:rPr lang="en-US" altLang="en-US" sz="1400" i="1" dirty="0">
                <a:solidFill>
                  <a:srgbClr val="99FF99"/>
                </a:solidFill>
              </a:rPr>
              <a:t>Non</a:t>
            </a:r>
            <a:r>
              <a:rPr lang="en-US" altLang="en-US" sz="1400" dirty="0">
                <a:solidFill>
                  <a:srgbClr val="99FF99"/>
                </a:solidFill>
              </a:rPr>
              <a:t>-Polyposis Colorectal Cancer</a:t>
            </a:r>
          </a:p>
        </p:txBody>
      </p:sp>
    </p:spTree>
    <p:extLst>
      <p:ext uri="{BB962C8B-B14F-4D97-AF65-F5344CB8AC3E}">
        <p14:creationId xmlns:p14="http://schemas.microsoft.com/office/powerpoint/2010/main" val="169328769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179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dirty="0">
                <a:solidFill>
                  <a:schemeClr val="bg1">
                    <a:lumMod val="75000"/>
                  </a:schemeClr>
                </a:solidFill>
              </a:rPr>
              <a:t>Gardner syndrome and </a:t>
            </a:r>
            <a:r>
              <a:rPr lang="en-US" altLang="en-US" sz="1400" b="1" dirty="0">
                <a:solidFill>
                  <a:srgbClr val="0000FF"/>
                </a:solidFill>
              </a:rPr>
              <a:t>Muir-Torre syndrome</a:t>
            </a:r>
          </a:p>
        </p:txBody>
      </p:sp>
      <p:sp>
        <p:nvSpPr>
          <p:cNvPr id="28" name="Oval 27">
            <a:extLst>
              <a:ext uri="{FF2B5EF4-FFF2-40B4-BE49-F238E27FC236}">
                <a16:creationId xmlns:a16="http://schemas.microsoft.com/office/drawing/2014/main" id="{0AFAA0EB-0DEB-4101-8436-7B27D1CEF48B}"/>
              </a:ext>
            </a:extLst>
          </p:cNvPr>
          <p:cNvSpPr/>
          <p:nvPr/>
        </p:nvSpPr>
        <p:spPr>
          <a:xfrm>
            <a:off x="1981200" y="3787008"/>
            <a:ext cx="2203363"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
            <a:extLst>
              <a:ext uri="{FF2B5EF4-FFF2-40B4-BE49-F238E27FC236}">
                <a16:creationId xmlns:a16="http://schemas.microsoft.com/office/drawing/2014/main" id="{87D6F09C-31A5-400B-BDAB-D94AD81CA77A}"/>
              </a:ext>
            </a:extLst>
          </p:cNvPr>
          <p:cNvSpPr txBox="1">
            <a:spLocks noChangeArrowheads="1"/>
          </p:cNvSpPr>
          <p:nvPr/>
        </p:nvSpPr>
        <p:spPr bwMode="auto">
          <a:xfrm>
            <a:off x="609600" y="4382631"/>
            <a:ext cx="5943600" cy="2246769"/>
          </a:xfrm>
          <a:prstGeom prst="rect">
            <a:avLst/>
          </a:prstGeom>
          <a:solidFill>
            <a:srgbClr val="99FF99"/>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main ophthalmic manifestation of Muir-Torre syndrome?</a:t>
            </a:r>
          </a:p>
          <a:p>
            <a:pPr eaLnBrk="1" hangingPunct="1">
              <a:spcBef>
                <a:spcPct val="0"/>
              </a:spcBef>
              <a:buClrTx/>
              <a:buSzTx/>
              <a:buFontTx/>
              <a:buNone/>
            </a:pPr>
            <a:r>
              <a:rPr lang="en-US" altLang="en-US" sz="1400" dirty="0">
                <a:solidFill>
                  <a:srgbClr val="0000FF"/>
                </a:solidFill>
              </a:rPr>
              <a:t>Multiple sebaceous lesions of (but not necessarily limited to) the eyelids </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What sort of sebaceous lesions?</a:t>
            </a:r>
          </a:p>
          <a:p>
            <a:pPr eaLnBrk="1" hangingPunct="1">
              <a:spcBef>
                <a:spcPct val="0"/>
              </a:spcBef>
              <a:buClrTx/>
              <a:buSzTx/>
              <a:buFontTx/>
              <a:buNone/>
            </a:pPr>
            <a:r>
              <a:rPr lang="en-US" altLang="en-US" sz="1400" dirty="0">
                <a:solidFill>
                  <a:srgbClr val="0000FF"/>
                </a:solidFill>
              </a:rPr>
              <a:t>Mainly sebaceous-cell adenomas and carcinomas</a:t>
            </a:r>
            <a:endParaRPr lang="en-US" altLang="en-US" sz="1400" dirty="0">
              <a:solidFill>
                <a:srgbClr val="99FF99"/>
              </a:solidFill>
            </a:endParaRPr>
          </a:p>
          <a:p>
            <a:pPr eaLnBrk="1" hangingPunct="1">
              <a:spcBef>
                <a:spcPct val="0"/>
              </a:spcBef>
              <a:buClrTx/>
              <a:buSzTx/>
              <a:buFontTx/>
              <a:buNone/>
            </a:pPr>
            <a:endParaRPr lang="en-US" altLang="en-US" sz="1400" dirty="0">
              <a:solidFill>
                <a:srgbClr val="99FF99"/>
              </a:solidFill>
            </a:endParaRPr>
          </a:p>
          <a:p>
            <a:pPr eaLnBrk="1" hangingPunct="1">
              <a:spcBef>
                <a:spcPct val="0"/>
              </a:spcBef>
              <a:buClrTx/>
              <a:buSzTx/>
              <a:buFontTx/>
              <a:buNone/>
            </a:pPr>
            <a:r>
              <a:rPr lang="en-US" altLang="en-US" sz="1400" i="1" dirty="0">
                <a:solidFill>
                  <a:srgbClr val="99FF99"/>
                </a:solidFill>
              </a:rPr>
              <a:t>Does Muir-Torre present with multiple adenomatous polyps of the colon as in </a:t>
            </a:r>
            <a:r>
              <a:rPr lang="en-US" altLang="en-US" sz="1400" i="1" dirty="0" err="1">
                <a:solidFill>
                  <a:srgbClr val="99FF99"/>
                </a:solidFill>
              </a:rPr>
              <a:t>Peutz-Jeghers</a:t>
            </a:r>
            <a:r>
              <a:rPr lang="en-US" altLang="en-US" sz="1400" i="1" dirty="0">
                <a:solidFill>
                  <a:srgbClr val="99FF99"/>
                </a:solidFill>
              </a:rPr>
              <a:t> and Gardner syndrome?</a:t>
            </a:r>
          </a:p>
          <a:p>
            <a:pPr eaLnBrk="1" hangingPunct="1">
              <a:spcBef>
                <a:spcPct val="0"/>
              </a:spcBef>
              <a:buClrTx/>
              <a:buSzTx/>
              <a:buFontTx/>
              <a:buNone/>
            </a:pPr>
            <a:r>
              <a:rPr lang="en-US" altLang="en-US" sz="1400" dirty="0">
                <a:solidFill>
                  <a:srgbClr val="99FF99"/>
                </a:solidFill>
              </a:rPr>
              <a:t>No; Muir-Torre is an example of a disease spectrum called Hereditary </a:t>
            </a:r>
            <a:r>
              <a:rPr lang="en-US" altLang="en-US" sz="1400" i="1" dirty="0">
                <a:solidFill>
                  <a:srgbClr val="99FF99"/>
                </a:solidFill>
              </a:rPr>
              <a:t>Non</a:t>
            </a:r>
            <a:r>
              <a:rPr lang="en-US" altLang="en-US" sz="1400" dirty="0">
                <a:solidFill>
                  <a:srgbClr val="99FF99"/>
                </a:solidFill>
              </a:rPr>
              <a:t>-Polyposis Colorectal Cancer</a:t>
            </a:r>
          </a:p>
        </p:txBody>
      </p:sp>
    </p:spTree>
    <p:extLst>
      <p:ext uri="{BB962C8B-B14F-4D97-AF65-F5344CB8AC3E}">
        <p14:creationId xmlns:p14="http://schemas.microsoft.com/office/powerpoint/2010/main" val="344361150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18</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t>Let’s consider the embryology of melanocytes. From which primordial cell do they derive?</a:t>
            </a:r>
          </a:p>
          <a:p>
            <a:r>
              <a:rPr lang="en-US" sz="1600" dirty="0"/>
              <a:t>Neural crest cells (NCCs)</a:t>
            </a:r>
          </a:p>
          <a:p>
            <a:endParaRPr lang="en-US" sz="1600" dirty="0"/>
          </a:p>
          <a:p>
            <a:r>
              <a:rPr lang="en-US" sz="1600" i="1" dirty="0"/>
              <a:t>Briefly, what’s the backstory on neural crest cells?</a:t>
            </a:r>
          </a:p>
          <a:p>
            <a:r>
              <a:rPr lang="en-US" sz="1600" dirty="0"/>
              <a:t>NCCs are a subtype of  neuroectodermal  cells.  </a:t>
            </a:r>
            <a:r>
              <a:rPr lang="en-US" sz="1600" dirty="0">
                <a:solidFill>
                  <a:srgbClr val="0000FF"/>
                </a:solidFill>
              </a:rPr>
              <a:t>Early  in embryogenesis, some of the neuroectodermal cells located along the  dorsal  aspect of the  neural tube  are induced to transition into NCCs. </a:t>
            </a:r>
            <a:r>
              <a:rPr lang="en-US" sz="1600" dirty="0"/>
              <a:t>NCCs then migrate widely across the embryo, and upon arriving at their destination they proliferate and differentiate into specialized tissues and cells, including melanocytes. </a:t>
            </a:r>
            <a:r>
              <a:rPr lang="en-US" sz="1600" dirty="0">
                <a:solidFill>
                  <a:schemeClr val="accent6">
                    <a:lumMod val="20000"/>
                    <a:lumOff val="80000"/>
                  </a:schemeClr>
                </a:solidFill>
              </a:rPr>
              <a:t>The cohort of NCCs from which melanocytes derive gives rise also to  neurons  and  glial  cells. </a:t>
            </a:r>
          </a:p>
        </p:txBody>
      </p:sp>
    </p:spTree>
    <p:extLst>
      <p:ext uri="{BB962C8B-B14F-4D97-AF65-F5344CB8AC3E}">
        <p14:creationId xmlns:p14="http://schemas.microsoft.com/office/powerpoint/2010/main" val="3787554437"/>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AC132FC-5B7D-4AAC-B40F-7CD4C9A9949B}"/>
              </a:ext>
            </a:extLst>
          </p:cNvPr>
          <p:cNvSpPr>
            <a:spLocks noGrp="1"/>
          </p:cNvSpPr>
          <p:nvPr>
            <p:ph type="sldNum" sz="quarter" idx="12"/>
          </p:nvPr>
        </p:nvSpPr>
        <p:spPr/>
        <p:txBody>
          <a:bodyPr/>
          <a:lstStyle/>
          <a:p>
            <a:pPr>
              <a:defRPr/>
            </a:pPr>
            <a:fld id="{E21F5367-E769-4F7D-9670-9C7F735E91F6}" type="slidenum">
              <a:rPr lang="en-US" altLang="en-US" smtClean="0"/>
              <a:pPr>
                <a:defRPr/>
              </a:pPr>
              <a:t>180</a:t>
            </a:fld>
            <a:endParaRPr lang="en-US" altLang="en-US"/>
          </a:p>
        </p:txBody>
      </p:sp>
      <p:pic>
        <p:nvPicPr>
          <p:cNvPr id="15362" name="Picture 2" descr="Muir Torre syndrome">
            <a:extLst>
              <a:ext uri="{FF2B5EF4-FFF2-40B4-BE49-F238E27FC236}">
                <a16:creationId xmlns:a16="http://schemas.microsoft.com/office/drawing/2014/main" id="{3D4DA0A2-C5D1-417C-ABDC-EC26A08F22A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385794"/>
            <a:ext cx="6248400" cy="4086411"/>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81935F4-28D0-4C3A-8193-A57E37FA24B3}"/>
              </a:ext>
            </a:extLst>
          </p:cNvPr>
          <p:cNvSpPr txBox="1"/>
          <p:nvPr/>
        </p:nvSpPr>
        <p:spPr>
          <a:xfrm>
            <a:off x="800101" y="5662135"/>
            <a:ext cx="7505700" cy="738664"/>
          </a:xfrm>
          <a:prstGeom prst="rect">
            <a:avLst/>
          </a:prstGeom>
          <a:noFill/>
        </p:spPr>
        <p:txBody>
          <a:bodyPr wrap="square" rtlCol="0">
            <a:spAutoFit/>
          </a:bodyPr>
          <a:lstStyle/>
          <a:p>
            <a:r>
              <a:rPr lang="en-US" sz="1400" b="0" i="0" dirty="0">
                <a:solidFill>
                  <a:srgbClr val="222222"/>
                </a:solidFill>
                <a:effectLst/>
                <a:latin typeface="+mn-lt"/>
              </a:rPr>
              <a:t>Multiple skin-colored to yellow–pink papules (arrows) on the face of a 64-year-old woman with a history of colon and cervical cancer. A skin biopsy confirmed a diagnosis of sebaceous adenoma resulting from Muir–Torre syndrome</a:t>
            </a:r>
            <a:endParaRPr lang="en-US" sz="1400" dirty="0">
              <a:latin typeface="+mn-lt"/>
            </a:endParaRPr>
          </a:p>
        </p:txBody>
      </p:sp>
      <p:sp>
        <p:nvSpPr>
          <p:cNvPr id="7" name="TextBox 6">
            <a:extLst>
              <a:ext uri="{FF2B5EF4-FFF2-40B4-BE49-F238E27FC236}">
                <a16:creationId xmlns:a16="http://schemas.microsoft.com/office/drawing/2014/main" id="{20D08A79-5436-4EFA-8A59-F912678B753C}"/>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328781986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181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dirty="0">
                <a:solidFill>
                  <a:schemeClr val="bg1">
                    <a:lumMod val="75000"/>
                  </a:schemeClr>
                </a:solidFill>
              </a:rPr>
              <a:t>Gardner syndrome and </a:t>
            </a:r>
            <a:r>
              <a:rPr lang="en-US" altLang="en-US" sz="1400" b="1" dirty="0">
                <a:solidFill>
                  <a:srgbClr val="0000FF"/>
                </a:solidFill>
              </a:rPr>
              <a:t>Muir-Torre syndrome</a:t>
            </a:r>
          </a:p>
        </p:txBody>
      </p:sp>
      <p:sp>
        <p:nvSpPr>
          <p:cNvPr id="28" name="Oval 27">
            <a:extLst>
              <a:ext uri="{FF2B5EF4-FFF2-40B4-BE49-F238E27FC236}">
                <a16:creationId xmlns:a16="http://schemas.microsoft.com/office/drawing/2014/main" id="{0AFAA0EB-0DEB-4101-8436-7B27D1CEF48B}"/>
              </a:ext>
            </a:extLst>
          </p:cNvPr>
          <p:cNvSpPr/>
          <p:nvPr/>
        </p:nvSpPr>
        <p:spPr>
          <a:xfrm>
            <a:off x="1981200" y="3787008"/>
            <a:ext cx="2203363"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
            <a:extLst>
              <a:ext uri="{FF2B5EF4-FFF2-40B4-BE49-F238E27FC236}">
                <a16:creationId xmlns:a16="http://schemas.microsoft.com/office/drawing/2014/main" id="{87D6F09C-31A5-400B-BDAB-D94AD81CA77A}"/>
              </a:ext>
            </a:extLst>
          </p:cNvPr>
          <p:cNvSpPr txBox="1">
            <a:spLocks noChangeArrowheads="1"/>
          </p:cNvSpPr>
          <p:nvPr/>
        </p:nvSpPr>
        <p:spPr bwMode="auto">
          <a:xfrm>
            <a:off x="609600" y="4382631"/>
            <a:ext cx="5943600" cy="2246769"/>
          </a:xfrm>
          <a:prstGeom prst="rect">
            <a:avLst/>
          </a:prstGeom>
          <a:solidFill>
            <a:srgbClr val="99FF99"/>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main ophthalmic manifestation of Muir-Torre syndrome?</a:t>
            </a:r>
          </a:p>
          <a:p>
            <a:pPr eaLnBrk="1" hangingPunct="1">
              <a:spcBef>
                <a:spcPct val="0"/>
              </a:spcBef>
              <a:buClrTx/>
              <a:buSzTx/>
              <a:buFontTx/>
              <a:buNone/>
            </a:pPr>
            <a:r>
              <a:rPr lang="en-US" altLang="en-US" sz="1400" dirty="0">
                <a:solidFill>
                  <a:srgbClr val="0000FF"/>
                </a:solidFill>
              </a:rPr>
              <a:t>Multiple sebaceous lesions of (but not necessarily limited to) the eyelids </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What sort of sebaceous lesions?</a:t>
            </a:r>
          </a:p>
          <a:p>
            <a:pPr eaLnBrk="1" hangingPunct="1">
              <a:spcBef>
                <a:spcPct val="0"/>
              </a:spcBef>
              <a:buClrTx/>
              <a:buSzTx/>
              <a:buFontTx/>
              <a:buNone/>
            </a:pPr>
            <a:r>
              <a:rPr lang="en-US" altLang="en-US" sz="1400" dirty="0">
                <a:solidFill>
                  <a:srgbClr val="0000FF"/>
                </a:solidFill>
              </a:rPr>
              <a:t>Mainly sebaceous-cell adenomas and carcinomas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Does Muir-Torre present with multiple adenomatous polyps of the colon as in </a:t>
            </a:r>
            <a:r>
              <a:rPr lang="en-US" altLang="en-US" sz="1400" i="1" dirty="0" err="1">
                <a:solidFill>
                  <a:srgbClr val="0000FF"/>
                </a:solidFill>
              </a:rPr>
              <a:t>Peutz-Jeghers</a:t>
            </a:r>
            <a:r>
              <a:rPr lang="en-US" altLang="en-US" sz="1400" i="1" dirty="0">
                <a:solidFill>
                  <a:srgbClr val="0000FF"/>
                </a:solidFill>
              </a:rPr>
              <a:t> and Gardner syndrome?</a:t>
            </a:r>
            <a:endParaRPr lang="en-US" altLang="en-US" sz="1400" i="1" dirty="0">
              <a:solidFill>
                <a:srgbClr val="99FF99"/>
              </a:solidFill>
            </a:endParaRPr>
          </a:p>
          <a:p>
            <a:pPr eaLnBrk="1" hangingPunct="1">
              <a:spcBef>
                <a:spcPct val="0"/>
              </a:spcBef>
              <a:buClrTx/>
              <a:buSzTx/>
              <a:buFontTx/>
              <a:buNone/>
            </a:pPr>
            <a:r>
              <a:rPr lang="en-US" altLang="en-US" sz="1400" dirty="0">
                <a:solidFill>
                  <a:srgbClr val="99FF99"/>
                </a:solidFill>
              </a:rPr>
              <a:t>No; Muir-Torre is an example of a disease spectrum called Hereditary </a:t>
            </a:r>
            <a:r>
              <a:rPr lang="en-US" altLang="en-US" sz="1400" i="1" dirty="0">
                <a:solidFill>
                  <a:srgbClr val="99FF99"/>
                </a:solidFill>
              </a:rPr>
              <a:t>Non</a:t>
            </a:r>
            <a:r>
              <a:rPr lang="en-US" altLang="en-US" sz="1400" dirty="0">
                <a:solidFill>
                  <a:srgbClr val="99FF99"/>
                </a:solidFill>
              </a:rPr>
              <a:t>-Polyposis Colorectal Cancer</a:t>
            </a:r>
          </a:p>
        </p:txBody>
      </p:sp>
    </p:spTree>
    <p:extLst>
      <p:ext uri="{BB962C8B-B14F-4D97-AF65-F5344CB8AC3E}">
        <p14:creationId xmlns:p14="http://schemas.microsoft.com/office/powerpoint/2010/main" val="66189213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182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77539" cy="307777"/>
          </a:xfrm>
          <a:prstGeom prst="rect">
            <a:avLst/>
          </a:prstGeom>
          <a:noFill/>
        </p:spPr>
        <p:txBody>
          <a:bodyPr wrap="none" rtlCol="0">
            <a:spAutoFit/>
          </a:bodyPr>
          <a:lstStyle/>
          <a:p>
            <a:r>
              <a:rPr lang="en-US" sz="1400" b="1"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22804" y="1893514"/>
            <a:ext cx="1286213" cy="388179"/>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8" name="TextBox 7">
            <a:extLst>
              <a:ext uri="{FF2B5EF4-FFF2-40B4-BE49-F238E27FC236}">
                <a16:creationId xmlns:a16="http://schemas.microsoft.com/office/drawing/2014/main" id="{CF8BE0F9-0229-42DB-80BF-720C47806950}"/>
              </a:ext>
            </a:extLst>
          </p:cNvPr>
          <p:cNvSpPr txBox="1"/>
          <p:nvPr/>
        </p:nvSpPr>
        <p:spPr>
          <a:xfrm>
            <a:off x="1066800" y="2362200"/>
            <a:ext cx="4647427" cy="1384995"/>
          </a:xfrm>
          <a:prstGeom prst="rect">
            <a:avLst/>
          </a:prstGeom>
          <a:solidFill>
            <a:srgbClr val="C0D7D6"/>
          </a:solidFill>
        </p:spPr>
        <p:txBody>
          <a:bodyPr wrap="square" rtlCol="0">
            <a:spAutoFit/>
          </a:bodyPr>
          <a:lstStyle/>
          <a:p>
            <a:r>
              <a:rPr lang="en-US" sz="1400" i="1" dirty="0">
                <a:solidFill>
                  <a:schemeClr val="bg1">
                    <a:lumMod val="65000"/>
                  </a:schemeClr>
                </a:solidFill>
              </a:rPr>
              <a:t>There are two basic types of lentigines—what are they?</a:t>
            </a:r>
          </a:p>
          <a:p>
            <a:r>
              <a:rPr lang="en-US" sz="1400" b="1" dirty="0">
                <a:solidFill>
                  <a:schemeClr val="bg1">
                    <a:lumMod val="65000"/>
                  </a:schemeClr>
                </a:solidFill>
              </a:rPr>
              <a:t>Simple lentigo </a:t>
            </a:r>
            <a:r>
              <a:rPr lang="en-US" sz="1400" dirty="0">
                <a:solidFill>
                  <a:schemeClr val="bg1">
                    <a:lumMod val="65000"/>
                  </a:schemeClr>
                </a:solidFill>
              </a:rPr>
              <a:t>and solar lentigo</a:t>
            </a:r>
          </a:p>
          <a:p>
            <a:endParaRPr lang="en-US" sz="1400" dirty="0">
              <a:solidFill>
                <a:schemeClr val="bg1">
                  <a:lumMod val="65000"/>
                </a:schemeClr>
              </a:solidFill>
            </a:endParaRPr>
          </a:p>
          <a:p>
            <a:r>
              <a:rPr lang="en-US" sz="1400" i="1" dirty="0">
                <a:solidFill>
                  <a:schemeClr val="bg1">
                    <a:lumMod val="65000"/>
                  </a:schemeClr>
                </a:solidFill>
              </a:rPr>
              <a:t>In what fundamental way do they differ?</a:t>
            </a:r>
          </a:p>
          <a:p>
            <a:r>
              <a:rPr lang="en-US" sz="1400" dirty="0">
                <a:solidFill>
                  <a:schemeClr val="bg1">
                    <a:lumMod val="65000"/>
                  </a:schemeClr>
                </a:solidFill>
              </a:rPr>
              <a:t>Simple lentigines are not related to sun exposure, whereas solar lentigines are</a:t>
            </a:r>
          </a:p>
        </p:txBody>
      </p:sp>
      <p:sp>
        <p:nvSpPr>
          <p:cNvPr id="24" name="TextBox 23">
            <a:extLst>
              <a:ext uri="{FF2B5EF4-FFF2-40B4-BE49-F238E27FC236}">
                <a16:creationId xmlns:a16="http://schemas.microsoft.com/office/drawing/2014/main" id="{8B43EC7A-B743-4678-B359-CB273D23FEAF}"/>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E3AE56D7-C0D4-4BE1-8AC5-EC4BFF67E0C5}"/>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26" name="Oval 25">
            <a:extLst>
              <a:ext uri="{FF2B5EF4-FFF2-40B4-BE49-F238E27FC236}">
                <a16:creationId xmlns:a16="http://schemas.microsoft.com/office/drawing/2014/main" id="{422C30DB-1396-4DE5-9216-4D60BC96133F}"/>
              </a:ext>
            </a:extLst>
          </p:cNvPr>
          <p:cNvSpPr/>
          <p:nvPr/>
        </p:nvSpPr>
        <p:spPr>
          <a:xfrm>
            <a:off x="993913" y="2540726"/>
            <a:ext cx="1520687" cy="3881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2830B44-C8B6-44A5-BD71-2EC8322C9B5D}"/>
              </a:ext>
            </a:extLst>
          </p:cNvPr>
          <p:cNvSpPr txBox="1"/>
          <p:nvPr/>
        </p:nvSpPr>
        <p:spPr>
          <a:xfrm>
            <a:off x="304026" y="3048344"/>
            <a:ext cx="5710273" cy="738664"/>
          </a:xfrm>
          <a:prstGeom prst="rect">
            <a:avLst/>
          </a:prstGeom>
          <a:solidFill>
            <a:srgbClr val="FFFF00"/>
          </a:solidFill>
        </p:spPr>
        <p:txBody>
          <a:bodyPr wrap="square" rtlCol="0">
            <a:spAutoFit/>
          </a:bodyPr>
          <a:lstStyle/>
          <a:p>
            <a:r>
              <a:rPr lang="en-US" sz="1400" i="1" dirty="0">
                <a:solidFill>
                  <a:schemeClr val="bg1">
                    <a:lumMod val="65000"/>
                  </a:schemeClr>
                </a:solidFill>
              </a:rPr>
              <a:t>Simple lentigines have a </a:t>
            </a:r>
            <a:r>
              <a:rPr lang="en-US" sz="1400" b="1" i="1" u="sng" dirty="0">
                <a:solidFill>
                  <a:srgbClr val="0000FF"/>
                </a:solidFill>
              </a:rPr>
              <a:t>syndromic association with colon cancer</a:t>
            </a:r>
            <a:r>
              <a:rPr lang="en-US" sz="1400" i="1" dirty="0">
                <a:solidFill>
                  <a:schemeClr val="bg1">
                    <a:lumMod val="65000"/>
                  </a:schemeClr>
                </a:solidFill>
              </a:rPr>
              <a:t>. What is the name of this syndrome?</a:t>
            </a:r>
          </a:p>
          <a:p>
            <a:r>
              <a:rPr lang="en-US" sz="1400" b="1" dirty="0" err="1">
                <a:solidFill>
                  <a:schemeClr val="bg1">
                    <a:lumMod val="65000"/>
                  </a:schemeClr>
                </a:solidFill>
              </a:rPr>
              <a:t>Peutz-Jeghers</a:t>
            </a:r>
            <a:r>
              <a:rPr lang="en-US" sz="1400" b="1" dirty="0">
                <a:solidFill>
                  <a:schemeClr val="bg1">
                    <a:lumMod val="65000"/>
                  </a:schemeClr>
                </a:solidFill>
              </a:rPr>
              <a:t> syndrome</a:t>
            </a:r>
          </a:p>
        </p:txBody>
      </p:sp>
      <p:sp>
        <p:nvSpPr>
          <p:cNvPr id="30" name="TextBox 2">
            <a:extLst>
              <a:ext uri="{FF2B5EF4-FFF2-40B4-BE49-F238E27FC236}">
                <a16:creationId xmlns:a16="http://schemas.microsoft.com/office/drawing/2014/main" id="{9FA52D95-ACAE-49B6-A437-D443F042B4AB}"/>
              </a:ext>
            </a:extLst>
          </p:cNvPr>
          <p:cNvSpPr txBox="1">
            <a:spLocks noChangeArrowheads="1"/>
          </p:cNvSpPr>
          <p:nvPr/>
        </p:nvSpPr>
        <p:spPr bwMode="auto">
          <a:xfrm>
            <a:off x="230841" y="3437821"/>
            <a:ext cx="7500937" cy="738188"/>
          </a:xfrm>
          <a:prstGeom prst="rect">
            <a:avLst/>
          </a:prstGeom>
          <a:solidFill>
            <a:schemeClr val="accent5">
              <a:lumMod val="60000"/>
              <a:lumOff val="40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When ‘colon cancer + ophthalmic issue’ is mentioned, three syndromes should come to mind. One is </a:t>
            </a:r>
            <a:r>
              <a:rPr lang="en-US" altLang="en-US" sz="1400" i="1" dirty="0" err="1">
                <a:solidFill>
                  <a:schemeClr val="bg1">
                    <a:lumMod val="75000"/>
                  </a:schemeClr>
                </a:solidFill>
              </a:rPr>
              <a:t>Peutz-Jeghers</a:t>
            </a:r>
            <a:r>
              <a:rPr lang="en-US" altLang="en-US" sz="1400" i="1" dirty="0">
                <a:solidFill>
                  <a:schemeClr val="bg1">
                    <a:lumMod val="75000"/>
                  </a:schemeClr>
                </a:solidFill>
              </a:rPr>
              <a:t> syndrome. What are the other two?</a:t>
            </a:r>
          </a:p>
          <a:p>
            <a:pPr eaLnBrk="1" hangingPunct="1">
              <a:spcBef>
                <a:spcPct val="0"/>
              </a:spcBef>
              <a:buClrTx/>
              <a:buSzTx/>
              <a:buFontTx/>
              <a:buNone/>
            </a:pPr>
            <a:r>
              <a:rPr lang="en-US" altLang="en-US" sz="1400" dirty="0">
                <a:solidFill>
                  <a:schemeClr val="bg1">
                    <a:lumMod val="75000"/>
                  </a:schemeClr>
                </a:solidFill>
              </a:rPr>
              <a:t>Gardner syndrome and </a:t>
            </a:r>
            <a:r>
              <a:rPr lang="en-US" altLang="en-US" sz="1400" b="1" dirty="0">
                <a:solidFill>
                  <a:srgbClr val="0000FF"/>
                </a:solidFill>
              </a:rPr>
              <a:t>Muir-Torre syndrome</a:t>
            </a:r>
          </a:p>
        </p:txBody>
      </p:sp>
      <p:sp>
        <p:nvSpPr>
          <p:cNvPr id="28" name="Oval 27">
            <a:extLst>
              <a:ext uri="{FF2B5EF4-FFF2-40B4-BE49-F238E27FC236}">
                <a16:creationId xmlns:a16="http://schemas.microsoft.com/office/drawing/2014/main" id="{0AFAA0EB-0DEB-4101-8436-7B27D1CEF48B}"/>
              </a:ext>
            </a:extLst>
          </p:cNvPr>
          <p:cNvSpPr/>
          <p:nvPr/>
        </p:nvSpPr>
        <p:spPr>
          <a:xfrm>
            <a:off x="1981200" y="3787008"/>
            <a:ext cx="2203363" cy="479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
            <a:extLst>
              <a:ext uri="{FF2B5EF4-FFF2-40B4-BE49-F238E27FC236}">
                <a16:creationId xmlns:a16="http://schemas.microsoft.com/office/drawing/2014/main" id="{87D6F09C-31A5-400B-BDAB-D94AD81CA77A}"/>
              </a:ext>
            </a:extLst>
          </p:cNvPr>
          <p:cNvSpPr txBox="1">
            <a:spLocks noChangeArrowheads="1"/>
          </p:cNvSpPr>
          <p:nvPr/>
        </p:nvSpPr>
        <p:spPr bwMode="auto">
          <a:xfrm>
            <a:off x="609600" y="4382631"/>
            <a:ext cx="5943600" cy="2246769"/>
          </a:xfrm>
          <a:prstGeom prst="rect">
            <a:avLst/>
          </a:prstGeom>
          <a:solidFill>
            <a:srgbClr val="99FF99"/>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main ophthalmic manifestation of Muir-Torre syndrome?</a:t>
            </a:r>
          </a:p>
          <a:p>
            <a:pPr eaLnBrk="1" hangingPunct="1">
              <a:spcBef>
                <a:spcPct val="0"/>
              </a:spcBef>
              <a:buClrTx/>
              <a:buSzTx/>
              <a:buFontTx/>
              <a:buNone/>
            </a:pPr>
            <a:r>
              <a:rPr lang="en-US" altLang="en-US" sz="1400" dirty="0">
                <a:solidFill>
                  <a:srgbClr val="0000FF"/>
                </a:solidFill>
              </a:rPr>
              <a:t>Multiple sebaceous lesions of (but not necessarily limited to) the eyelids </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What sort of sebaceous lesions?</a:t>
            </a:r>
          </a:p>
          <a:p>
            <a:pPr eaLnBrk="1" hangingPunct="1">
              <a:spcBef>
                <a:spcPct val="0"/>
              </a:spcBef>
              <a:buClrTx/>
              <a:buSzTx/>
              <a:buFontTx/>
              <a:buNone/>
            </a:pPr>
            <a:r>
              <a:rPr lang="en-US" altLang="en-US" sz="1400" dirty="0">
                <a:solidFill>
                  <a:srgbClr val="0000FF"/>
                </a:solidFill>
              </a:rPr>
              <a:t>Mainly sebaceous-cell adenomas and carcinomas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Does Muir-Torre present with multiple adenomatous polyps of the colon as in </a:t>
            </a:r>
            <a:r>
              <a:rPr lang="en-US" altLang="en-US" sz="1400" i="1" dirty="0" err="1">
                <a:solidFill>
                  <a:srgbClr val="0000FF"/>
                </a:solidFill>
              </a:rPr>
              <a:t>Peutz-Jeghers</a:t>
            </a:r>
            <a:r>
              <a:rPr lang="en-US" altLang="en-US" sz="1400" i="1" dirty="0">
                <a:solidFill>
                  <a:srgbClr val="0000FF"/>
                </a:solidFill>
              </a:rPr>
              <a:t> and Gardner syndrome?</a:t>
            </a:r>
          </a:p>
          <a:p>
            <a:pPr eaLnBrk="1" hangingPunct="1">
              <a:spcBef>
                <a:spcPct val="0"/>
              </a:spcBef>
              <a:buClrTx/>
              <a:buSzTx/>
              <a:buFontTx/>
              <a:buNone/>
            </a:pPr>
            <a:r>
              <a:rPr lang="en-US" altLang="en-US" sz="1400" dirty="0">
                <a:solidFill>
                  <a:srgbClr val="0000FF"/>
                </a:solidFill>
              </a:rPr>
              <a:t>No; Muir-Torre is an example of a disease spectrum called Hereditary </a:t>
            </a:r>
            <a:r>
              <a:rPr lang="en-US" altLang="en-US" sz="1400" i="1" dirty="0">
                <a:solidFill>
                  <a:srgbClr val="0000FF"/>
                </a:solidFill>
              </a:rPr>
              <a:t>Non</a:t>
            </a:r>
            <a:r>
              <a:rPr lang="en-US" altLang="en-US" sz="1400" dirty="0">
                <a:solidFill>
                  <a:srgbClr val="0000FF"/>
                </a:solidFill>
              </a:rPr>
              <a:t>-Polyposis Colorectal Cancer</a:t>
            </a:r>
          </a:p>
        </p:txBody>
      </p:sp>
    </p:spTree>
    <p:extLst>
      <p:ext uri="{BB962C8B-B14F-4D97-AF65-F5344CB8AC3E}">
        <p14:creationId xmlns:p14="http://schemas.microsoft.com/office/powerpoint/2010/main" val="356551206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183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BEA292A-4772-4FC8-9495-8163248BB31B}"/>
              </a:ext>
            </a:extLst>
          </p:cNvPr>
          <p:cNvSpPr txBox="1"/>
          <p:nvPr/>
        </p:nvSpPr>
        <p:spPr>
          <a:xfrm>
            <a:off x="2859424" y="4750475"/>
            <a:ext cx="4593785" cy="2031325"/>
          </a:xfrm>
          <a:prstGeom prst="rect">
            <a:avLst/>
          </a:prstGeom>
          <a:solidFill>
            <a:schemeClr val="accent1">
              <a:lumMod val="50000"/>
            </a:schemeClr>
          </a:solidFill>
        </p:spPr>
        <p:txBody>
          <a:bodyPr wrap="square" rtlCol="0">
            <a:spAutoFit/>
          </a:bodyPr>
          <a:lstStyle/>
          <a:p>
            <a:r>
              <a:rPr lang="en-US" sz="1400" i="1" dirty="0">
                <a:solidFill>
                  <a:schemeClr val="bg1"/>
                </a:solidFill>
              </a:rPr>
              <a:t>What does </a:t>
            </a:r>
            <a:r>
              <a:rPr lang="en-US" sz="1400" dirty="0">
                <a:solidFill>
                  <a:schemeClr val="bg1"/>
                </a:solidFill>
              </a:rPr>
              <a:t>CAM</a:t>
            </a:r>
            <a:r>
              <a:rPr lang="en-US" sz="1400" i="1" dirty="0">
                <a:solidFill>
                  <a:schemeClr val="bg1"/>
                </a:solidFill>
              </a:rPr>
              <a:t> stand for in this context?</a:t>
            </a:r>
            <a:endParaRPr lang="en-US" sz="1400" i="1" dirty="0">
              <a:solidFill>
                <a:schemeClr val="accent1">
                  <a:lumMod val="50000"/>
                </a:schemeClr>
              </a:solidFill>
            </a:endParaRPr>
          </a:p>
          <a:p>
            <a:r>
              <a:rPr lang="en-US" sz="1400" dirty="0">
                <a:solidFill>
                  <a:schemeClr val="accent1">
                    <a:lumMod val="50000"/>
                  </a:schemeClr>
                </a:solidFill>
              </a:rPr>
              <a:t>Complexion-associated melanosis</a:t>
            </a:r>
          </a:p>
          <a:p>
            <a:endParaRPr lang="en-US" sz="1400" i="1" dirty="0">
              <a:solidFill>
                <a:schemeClr val="accent1">
                  <a:lumMod val="50000"/>
                </a:schemeClr>
              </a:solidFill>
            </a:endParaRPr>
          </a:p>
          <a:p>
            <a:r>
              <a:rPr lang="en-US" sz="1400" i="1" dirty="0">
                <a:solidFill>
                  <a:schemeClr val="accent1">
                    <a:lumMod val="50000"/>
                  </a:schemeClr>
                </a:solidFill>
              </a:rPr>
              <a:t>CAM is known by several other names—what are they?</a:t>
            </a:r>
          </a:p>
          <a:p>
            <a:r>
              <a:rPr lang="en-US" sz="1400" dirty="0">
                <a:solidFill>
                  <a:schemeClr val="accent1">
                    <a:lumMod val="50000"/>
                  </a:schemeClr>
                </a:solidFill>
              </a:rPr>
              <a:t>--Racial melanosis</a:t>
            </a:r>
          </a:p>
          <a:p>
            <a:r>
              <a:rPr lang="en-US" sz="1400" dirty="0">
                <a:solidFill>
                  <a:schemeClr val="accent1">
                    <a:lumMod val="50000"/>
                  </a:schemeClr>
                </a:solidFill>
              </a:rPr>
              <a:t>--Benign acquired melanosis</a:t>
            </a:r>
          </a:p>
          <a:p>
            <a:r>
              <a:rPr lang="en-US" sz="1400" dirty="0">
                <a:solidFill>
                  <a:schemeClr val="accent1">
                    <a:lumMod val="50000"/>
                  </a:schemeClr>
                </a:solidFill>
              </a:rPr>
              <a:t>--Benign epithelial melanosis</a:t>
            </a:r>
          </a:p>
          <a:p>
            <a:r>
              <a:rPr lang="en-US" sz="1400" dirty="0">
                <a:solidFill>
                  <a:schemeClr val="accent1">
                    <a:lumMod val="50000"/>
                  </a:schemeClr>
                </a:solidFill>
              </a:rPr>
              <a:t>--Primary conjunctival melanosis</a:t>
            </a:r>
          </a:p>
          <a:p>
            <a:r>
              <a:rPr lang="en-US" sz="1400" dirty="0">
                <a:solidFill>
                  <a:schemeClr val="accent1">
                    <a:lumMod val="50000"/>
                  </a:schemeClr>
                </a:solidFill>
              </a:rPr>
              <a:t>--Acquired </a:t>
            </a:r>
            <a:r>
              <a:rPr lang="en-US" sz="1400" dirty="0" err="1">
                <a:solidFill>
                  <a:schemeClr val="accent1">
                    <a:lumMod val="50000"/>
                  </a:schemeClr>
                </a:solidFill>
              </a:rPr>
              <a:t>hypermelanosis</a:t>
            </a:r>
            <a:endParaRPr lang="en-US" sz="1400" dirty="0">
              <a:solidFill>
                <a:schemeClr val="accent1">
                  <a:lumMod val="50000"/>
                </a:schemeClr>
              </a:solidFill>
            </a:endParaRPr>
          </a:p>
        </p:txBody>
      </p:sp>
    </p:spTree>
    <p:extLst>
      <p:ext uri="{BB962C8B-B14F-4D97-AF65-F5344CB8AC3E}">
        <p14:creationId xmlns:p14="http://schemas.microsoft.com/office/powerpoint/2010/main" val="3467880860"/>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184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BEA292A-4772-4FC8-9495-8163248BB31B}"/>
              </a:ext>
            </a:extLst>
          </p:cNvPr>
          <p:cNvSpPr txBox="1"/>
          <p:nvPr/>
        </p:nvSpPr>
        <p:spPr>
          <a:xfrm>
            <a:off x="2859424" y="4750475"/>
            <a:ext cx="4593785" cy="2031325"/>
          </a:xfrm>
          <a:prstGeom prst="rect">
            <a:avLst/>
          </a:prstGeom>
          <a:solidFill>
            <a:schemeClr val="accent1">
              <a:lumMod val="50000"/>
            </a:schemeClr>
          </a:solidFill>
        </p:spPr>
        <p:txBody>
          <a:bodyPr wrap="square" rtlCol="0">
            <a:spAutoFit/>
          </a:bodyPr>
          <a:lstStyle/>
          <a:p>
            <a:r>
              <a:rPr lang="en-US" sz="1400" i="1" dirty="0">
                <a:solidFill>
                  <a:schemeClr val="bg1"/>
                </a:solidFill>
              </a:rPr>
              <a:t>What does </a:t>
            </a:r>
            <a:r>
              <a:rPr lang="en-US" sz="1400" dirty="0">
                <a:solidFill>
                  <a:schemeClr val="bg1"/>
                </a:solidFill>
              </a:rPr>
              <a:t>CAM</a:t>
            </a:r>
            <a:r>
              <a:rPr lang="en-US" sz="1400" i="1" dirty="0">
                <a:solidFill>
                  <a:schemeClr val="bg1"/>
                </a:solidFill>
              </a:rPr>
              <a:t> stand for in this context?</a:t>
            </a:r>
          </a:p>
          <a:p>
            <a:r>
              <a:rPr lang="en-US" sz="1400" dirty="0">
                <a:solidFill>
                  <a:schemeClr val="bg1"/>
                </a:solidFill>
              </a:rPr>
              <a:t>Complexion-associated melanosis</a:t>
            </a:r>
          </a:p>
          <a:p>
            <a:endParaRPr lang="en-US" sz="1400" i="1" dirty="0">
              <a:solidFill>
                <a:schemeClr val="accent1">
                  <a:lumMod val="50000"/>
                </a:schemeClr>
              </a:solidFill>
            </a:endParaRPr>
          </a:p>
          <a:p>
            <a:r>
              <a:rPr lang="en-US" sz="1400" i="1" dirty="0">
                <a:solidFill>
                  <a:schemeClr val="accent1">
                    <a:lumMod val="50000"/>
                  </a:schemeClr>
                </a:solidFill>
              </a:rPr>
              <a:t>CAM is known by several other names—what are they?</a:t>
            </a:r>
          </a:p>
          <a:p>
            <a:r>
              <a:rPr lang="en-US" sz="1400" dirty="0">
                <a:solidFill>
                  <a:schemeClr val="accent1">
                    <a:lumMod val="50000"/>
                  </a:schemeClr>
                </a:solidFill>
              </a:rPr>
              <a:t>--Racial melanosis</a:t>
            </a:r>
          </a:p>
          <a:p>
            <a:r>
              <a:rPr lang="en-US" sz="1400" dirty="0">
                <a:solidFill>
                  <a:schemeClr val="accent1">
                    <a:lumMod val="50000"/>
                  </a:schemeClr>
                </a:solidFill>
              </a:rPr>
              <a:t>--Benign acquired melanosis</a:t>
            </a:r>
          </a:p>
          <a:p>
            <a:r>
              <a:rPr lang="en-US" sz="1400" dirty="0">
                <a:solidFill>
                  <a:schemeClr val="accent1">
                    <a:lumMod val="50000"/>
                  </a:schemeClr>
                </a:solidFill>
              </a:rPr>
              <a:t>--Benign epithelial melanosis</a:t>
            </a:r>
          </a:p>
          <a:p>
            <a:r>
              <a:rPr lang="en-US" sz="1400" dirty="0">
                <a:solidFill>
                  <a:schemeClr val="accent1">
                    <a:lumMod val="50000"/>
                  </a:schemeClr>
                </a:solidFill>
              </a:rPr>
              <a:t>--Primary conjunctival melanosis</a:t>
            </a:r>
          </a:p>
          <a:p>
            <a:r>
              <a:rPr lang="en-US" sz="1400" dirty="0">
                <a:solidFill>
                  <a:schemeClr val="accent1">
                    <a:lumMod val="50000"/>
                  </a:schemeClr>
                </a:solidFill>
              </a:rPr>
              <a:t>--Acquired </a:t>
            </a:r>
            <a:r>
              <a:rPr lang="en-US" sz="1400" dirty="0" err="1">
                <a:solidFill>
                  <a:schemeClr val="accent1">
                    <a:lumMod val="50000"/>
                  </a:schemeClr>
                </a:solidFill>
              </a:rPr>
              <a:t>hypermelanosis</a:t>
            </a:r>
            <a:endParaRPr lang="en-US" sz="1400" dirty="0">
              <a:solidFill>
                <a:schemeClr val="accent1">
                  <a:lumMod val="50000"/>
                </a:schemeClr>
              </a:solidFill>
            </a:endParaRPr>
          </a:p>
        </p:txBody>
      </p:sp>
    </p:spTree>
    <p:extLst>
      <p:ext uri="{BB962C8B-B14F-4D97-AF65-F5344CB8AC3E}">
        <p14:creationId xmlns:p14="http://schemas.microsoft.com/office/powerpoint/2010/main" val="539219950"/>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185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BEA292A-4772-4FC8-9495-8163248BB31B}"/>
              </a:ext>
            </a:extLst>
          </p:cNvPr>
          <p:cNvSpPr txBox="1"/>
          <p:nvPr/>
        </p:nvSpPr>
        <p:spPr>
          <a:xfrm>
            <a:off x="2859424" y="4750475"/>
            <a:ext cx="4593785" cy="2031325"/>
          </a:xfrm>
          <a:prstGeom prst="rect">
            <a:avLst/>
          </a:prstGeom>
          <a:solidFill>
            <a:schemeClr val="accent1">
              <a:lumMod val="50000"/>
            </a:schemeClr>
          </a:solidFill>
        </p:spPr>
        <p:txBody>
          <a:bodyPr wrap="square" rtlCol="0">
            <a:spAutoFit/>
          </a:bodyPr>
          <a:lstStyle/>
          <a:p>
            <a:r>
              <a:rPr lang="en-US" sz="1400" i="1" dirty="0">
                <a:solidFill>
                  <a:schemeClr val="bg1"/>
                </a:solidFill>
              </a:rPr>
              <a:t>What does </a:t>
            </a:r>
            <a:r>
              <a:rPr lang="en-US" sz="1400" dirty="0">
                <a:solidFill>
                  <a:schemeClr val="bg1"/>
                </a:solidFill>
              </a:rPr>
              <a:t>CAM</a:t>
            </a:r>
            <a:r>
              <a:rPr lang="en-US" sz="1400" i="1" dirty="0">
                <a:solidFill>
                  <a:schemeClr val="bg1"/>
                </a:solidFill>
              </a:rPr>
              <a:t> stand for in this context?</a:t>
            </a:r>
          </a:p>
          <a:p>
            <a:r>
              <a:rPr lang="en-US" sz="1400" dirty="0">
                <a:solidFill>
                  <a:schemeClr val="bg1"/>
                </a:solidFill>
              </a:rPr>
              <a:t>Complexion-associated melanosis</a:t>
            </a:r>
          </a:p>
          <a:p>
            <a:endParaRPr lang="en-US" sz="1400" i="1" dirty="0">
              <a:solidFill>
                <a:schemeClr val="bg1"/>
              </a:solidFill>
            </a:endParaRPr>
          </a:p>
          <a:p>
            <a:r>
              <a:rPr lang="en-US" sz="1400" i="1" dirty="0">
                <a:solidFill>
                  <a:schemeClr val="bg1"/>
                </a:solidFill>
              </a:rPr>
              <a:t>CAM is known by several other names—what are they?</a:t>
            </a:r>
          </a:p>
          <a:p>
            <a:r>
              <a:rPr lang="en-US" sz="1400" dirty="0">
                <a:solidFill>
                  <a:schemeClr val="bg1"/>
                </a:solidFill>
              </a:rPr>
              <a:t>--</a:t>
            </a:r>
            <a:r>
              <a:rPr lang="en-US" sz="1400" b="1" i="1" dirty="0">
                <a:solidFill>
                  <a:schemeClr val="bg1"/>
                </a:solidFill>
              </a:rPr>
              <a:t>?</a:t>
            </a:r>
          </a:p>
          <a:p>
            <a:r>
              <a:rPr lang="en-US" sz="1400" dirty="0">
                <a:solidFill>
                  <a:schemeClr val="bg1"/>
                </a:solidFill>
              </a:rPr>
              <a:t>--</a:t>
            </a:r>
            <a:r>
              <a:rPr lang="en-US" sz="1400" b="1" i="1" dirty="0">
                <a:solidFill>
                  <a:schemeClr val="bg1"/>
                </a:solidFill>
              </a:rPr>
              <a:t>?</a:t>
            </a:r>
          </a:p>
          <a:p>
            <a:r>
              <a:rPr lang="en-US" sz="1400" dirty="0">
                <a:solidFill>
                  <a:schemeClr val="bg1"/>
                </a:solidFill>
              </a:rPr>
              <a:t>--</a:t>
            </a:r>
            <a:r>
              <a:rPr lang="en-US" sz="1400" b="1" i="1" dirty="0">
                <a:solidFill>
                  <a:schemeClr val="bg1"/>
                </a:solidFill>
              </a:rPr>
              <a:t>?</a:t>
            </a:r>
          </a:p>
          <a:p>
            <a:r>
              <a:rPr lang="en-US" sz="1400" dirty="0">
                <a:solidFill>
                  <a:schemeClr val="bg1"/>
                </a:solidFill>
              </a:rPr>
              <a:t>--</a:t>
            </a:r>
            <a:r>
              <a:rPr lang="en-US" sz="1400" b="1" i="1" dirty="0">
                <a:solidFill>
                  <a:schemeClr val="bg1"/>
                </a:solidFill>
              </a:rPr>
              <a:t>?</a:t>
            </a:r>
          </a:p>
          <a:p>
            <a:r>
              <a:rPr lang="en-US" sz="1400" dirty="0">
                <a:solidFill>
                  <a:schemeClr val="bg1"/>
                </a:solidFill>
              </a:rPr>
              <a:t>--</a:t>
            </a:r>
            <a:r>
              <a:rPr lang="en-US" sz="1400" b="1" i="1" dirty="0">
                <a:solidFill>
                  <a:schemeClr val="bg1"/>
                </a:solidFill>
              </a:rPr>
              <a:t>?</a:t>
            </a:r>
          </a:p>
        </p:txBody>
      </p:sp>
    </p:spTree>
    <p:extLst>
      <p:ext uri="{BB962C8B-B14F-4D97-AF65-F5344CB8AC3E}">
        <p14:creationId xmlns:p14="http://schemas.microsoft.com/office/powerpoint/2010/main" val="161597581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186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BEA292A-4772-4FC8-9495-8163248BB31B}"/>
              </a:ext>
            </a:extLst>
          </p:cNvPr>
          <p:cNvSpPr txBox="1"/>
          <p:nvPr/>
        </p:nvSpPr>
        <p:spPr>
          <a:xfrm>
            <a:off x="2859424" y="4750475"/>
            <a:ext cx="4593785" cy="2031325"/>
          </a:xfrm>
          <a:prstGeom prst="rect">
            <a:avLst/>
          </a:prstGeom>
          <a:solidFill>
            <a:schemeClr val="accent1">
              <a:lumMod val="50000"/>
            </a:schemeClr>
          </a:solidFill>
        </p:spPr>
        <p:txBody>
          <a:bodyPr wrap="square" rtlCol="0">
            <a:spAutoFit/>
          </a:bodyPr>
          <a:lstStyle/>
          <a:p>
            <a:r>
              <a:rPr lang="en-US" sz="1400" i="1" dirty="0">
                <a:solidFill>
                  <a:schemeClr val="bg1"/>
                </a:solidFill>
              </a:rPr>
              <a:t>What does </a:t>
            </a:r>
            <a:r>
              <a:rPr lang="en-US" sz="1400" dirty="0">
                <a:solidFill>
                  <a:schemeClr val="bg1"/>
                </a:solidFill>
              </a:rPr>
              <a:t>CAM</a:t>
            </a:r>
            <a:r>
              <a:rPr lang="en-US" sz="1400" i="1" dirty="0">
                <a:solidFill>
                  <a:schemeClr val="bg1"/>
                </a:solidFill>
              </a:rPr>
              <a:t> stand for in this context?</a:t>
            </a:r>
          </a:p>
          <a:p>
            <a:r>
              <a:rPr lang="en-US" sz="1400" dirty="0">
                <a:solidFill>
                  <a:schemeClr val="bg1"/>
                </a:solidFill>
              </a:rPr>
              <a:t>Complexion-associated melanosis</a:t>
            </a:r>
          </a:p>
          <a:p>
            <a:endParaRPr lang="en-US" sz="1400" i="1" dirty="0">
              <a:solidFill>
                <a:schemeClr val="bg1"/>
              </a:solidFill>
            </a:endParaRPr>
          </a:p>
          <a:p>
            <a:r>
              <a:rPr lang="en-US" sz="1400" i="1" dirty="0">
                <a:solidFill>
                  <a:schemeClr val="bg1"/>
                </a:solidFill>
              </a:rPr>
              <a:t>CAM is known by several other names—what are they?</a:t>
            </a:r>
          </a:p>
          <a:p>
            <a:r>
              <a:rPr lang="en-US" sz="1400" dirty="0">
                <a:solidFill>
                  <a:schemeClr val="bg1"/>
                </a:solidFill>
              </a:rPr>
              <a:t>--Racial melanosis</a:t>
            </a:r>
          </a:p>
          <a:p>
            <a:r>
              <a:rPr lang="en-US" sz="1400" dirty="0">
                <a:solidFill>
                  <a:schemeClr val="bg1"/>
                </a:solidFill>
              </a:rPr>
              <a:t>--Benign acquired melanosis</a:t>
            </a:r>
          </a:p>
          <a:p>
            <a:r>
              <a:rPr lang="en-US" sz="1400" dirty="0">
                <a:solidFill>
                  <a:schemeClr val="bg1"/>
                </a:solidFill>
              </a:rPr>
              <a:t>--Benign epithelial melanosis</a:t>
            </a:r>
          </a:p>
          <a:p>
            <a:r>
              <a:rPr lang="en-US" sz="1400" dirty="0">
                <a:solidFill>
                  <a:schemeClr val="bg1"/>
                </a:solidFill>
              </a:rPr>
              <a:t>--Primary conjunctival melanosis</a:t>
            </a:r>
          </a:p>
          <a:p>
            <a:r>
              <a:rPr lang="en-US" sz="1400" dirty="0">
                <a:solidFill>
                  <a:schemeClr val="bg1"/>
                </a:solidFill>
              </a:rPr>
              <a:t>--Acquired </a:t>
            </a:r>
            <a:r>
              <a:rPr lang="en-US" sz="1400" dirty="0" err="1">
                <a:solidFill>
                  <a:schemeClr val="bg1"/>
                </a:solidFill>
              </a:rPr>
              <a:t>hypermelanosis</a:t>
            </a:r>
            <a:endParaRPr lang="en-US" sz="1400" dirty="0">
              <a:solidFill>
                <a:schemeClr val="bg1"/>
              </a:solidFill>
            </a:endParaRPr>
          </a:p>
        </p:txBody>
      </p:sp>
    </p:spTree>
    <p:extLst>
      <p:ext uri="{BB962C8B-B14F-4D97-AF65-F5344CB8AC3E}">
        <p14:creationId xmlns:p14="http://schemas.microsoft.com/office/powerpoint/2010/main" val="2434676674"/>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187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endParaRPr lang="en-US" sz="1400" i="1" dirty="0">
              <a:solidFill>
                <a:schemeClr val="accent5">
                  <a:lumMod val="75000"/>
                </a:schemeClr>
              </a:solidFill>
            </a:endParaRPr>
          </a:p>
          <a:p>
            <a:r>
              <a:rPr lang="en-US" sz="1400" dirty="0">
                <a:solidFill>
                  <a:schemeClr val="accent5">
                    <a:lumMod val="75000"/>
                  </a:schemeClr>
                </a:solidFill>
              </a:rPr>
              <a:t>It can arise in any racial group, but is commonly associated with more darkly pigmented peoples</a:t>
            </a:r>
          </a:p>
          <a:p>
            <a:endParaRPr lang="en-US" sz="1400" i="1" dirty="0">
              <a:solidFill>
                <a:schemeClr val="accent5">
                  <a:lumMod val="75000"/>
                </a:schemeClr>
              </a:solidFill>
            </a:endParaRPr>
          </a:p>
          <a:p>
            <a:r>
              <a:rPr lang="en-US" sz="1400" i="1" dirty="0">
                <a:solidFill>
                  <a:schemeClr val="accent5">
                    <a:lumMod val="75000"/>
                  </a:schemeClr>
                </a:solidFill>
              </a:rPr>
              <a:t>Which portion of the </a:t>
            </a:r>
            <a:r>
              <a:rPr lang="en-US" sz="1400" i="1" dirty="0" err="1">
                <a:solidFill>
                  <a:schemeClr val="accent5">
                    <a:lumMod val="75000"/>
                  </a:schemeClr>
                </a:solidFill>
              </a:rPr>
              <a:t>conj</a:t>
            </a:r>
            <a:r>
              <a:rPr lang="en-US" sz="1400" i="1" dirty="0">
                <a:solidFill>
                  <a:schemeClr val="accent5">
                    <a:lumMod val="75000"/>
                  </a:schemeClr>
                </a:solidFill>
              </a:rPr>
              <a:t> is most likely to be involved?</a:t>
            </a: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338411154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188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endParaRPr lang="en-US" sz="1400"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Which portion of the </a:t>
            </a:r>
            <a:r>
              <a:rPr lang="en-US" sz="1400" i="1" dirty="0" err="1">
                <a:solidFill>
                  <a:schemeClr val="accent5">
                    <a:lumMod val="75000"/>
                  </a:schemeClr>
                </a:solidFill>
              </a:rPr>
              <a:t>conj</a:t>
            </a:r>
            <a:r>
              <a:rPr lang="en-US" sz="1400" i="1" dirty="0">
                <a:solidFill>
                  <a:schemeClr val="accent5">
                    <a:lumMod val="75000"/>
                  </a:schemeClr>
                </a:solidFill>
              </a:rPr>
              <a:t> is most likely to be involved?</a:t>
            </a: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1332241623"/>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189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accent5">
                  <a:lumMod val="75000"/>
                </a:schemeClr>
              </a:solidFill>
            </a:endParaRPr>
          </a:p>
          <a:p>
            <a:r>
              <a:rPr lang="en-US" sz="1400" i="1" dirty="0">
                <a:solidFill>
                  <a:schemeClr val="accent5">
                    <a:lumMod val="75000"/>
                  </a:schemeClr>
                </a:solidFill>
              </a:rPr>
              <a:t>Which portion of the </a:t>
            </a:r>
            <a:r>
              <a:rPr lang="en-US" sz="1400" i="1" dirty="0" err="1">
                <a:solidFill>
                  <a:schemeClr val="accent5">
                    <a:lumMod val="75000"/>
                  </a:schemeClr>
                </a:solidFill>
              </a:rPr>
              <a:t>conj</a:t>
            </a:r>
            <a:r>
              <a:rPr lang="en-US" sz="1400" i="1" dirty="0">
                <a:solidFill>
                  <a:schemeClr val="accent5">
                    <a:lumMod val="75000"/>
                  </a:schemeClr>
                </a:solidFill>
              </a:rPr>
              <a:t> is most likely to be involved?</a:t>
            </a: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7" name="TextBox 26">
            <a:extLst>
              <a:ext uri="{FF2B5EF4-FFF2-40B4-BE49-F238E27FC236}">
                <a16:creationId xmlns:a16="http://schemas.microsoft.com/office/drawing/2014/main" id="{74E6CD0F-EFC9-49B2-BB6B-F7C0B0BFB0F8}"/>
              </a:ext>
            </a:extLst>
          </p:cNvPr>
          <p:cNvSpPr txBox="1"/>
          <p:nvPr/>
        </p:nvSpPr>
        <p:spPr>
          <a:xfrm>
            <a:off x="3514760" y="4259904"/>
            <a:ext cx="4176143" cy="1169551"/>
          </a:xfrm>
          <a:prstGeom prst="rect">
            <a:avLst/>
          </a:prstGeom>
          <a:solidFill>
            <a:schemeClr val="accent6">
              <a:lumMod val="75000"/>
            </a:schemeClr>
          </a:solidFill>
        </p:spPr>
        <p:txBody>
          <a:bodyPr wrap="none" rtlCol="0">
            <a:spAutoFit/>
          </a:bodyPr>
          <a:lstStyle/>
          <a:p>
            <a:r>
              <a:rPr lang="en-US" sz="1400" i="1" dirty="0">
                <a:solidFill>
                  <a:schemeClr val="bg1"/>
                </a:solidFill>
              </a:rPr>
              <a:t>At what life-stage does CAM typically first appear?</a:t>
            </a:r>
          </a:p>
          <a:p>
            <a:r>
              <a:rPr lang="en-US" sz="1400" dirty="0">
                <a:solidFill>
                  <a:schemeClr val="accent6">
                    <a:lumMod val="75000"/>
                  </a:schemeClr>
                </a:solidFill>
              </a:rPr>
              <a:t>Young adulthood</a:t>
            </a:r>
          </a:p>
          <a:p>
            <a:endParaRPr lang="en-US" sz="1400" i="1" dirty="0">
              <a:solidFill>
                <a:schemeClr val="accent6">
                  <a:lumMod val="75000"/>
                </a:schemeClr>
              </a:solidFill>
            </a:endParaRPr>
          </a:p>
          <a:p>
            <a:r>
              <a:rPr lang="en-US" sz="1400" i="1" dirty="0">
                <a:solidFill>
                  <a:schemeClr val="accent6">
                    <a:lumMod val="75000"/>
                  </a:schemeClr>
                </a:solidFill>
              </a:rPr>
              <a:t>Does it tend to be static?</a:t>
            </a:r>
          </a:p>
          <a:p>
            <a:r>
              <a:rPr lang="en-US" sz="1400" dirty="0">
                <a:solidFill>
                  <a:schemeClr val="accent6">
                    <a:lumMod val="75000"/>
                  </a:schemeClr>
                </a:solidFill>
              </a:rPr>
              <a:t>No, it typically progresses with advancing age</a:t>
            </a:r>
          </a:p>
        </p:txBody>
      </p:sp>
    </p:spTree>
    <p:extLst>
      <p:ext uri="{BB962C8B-B14F-4D97-AF65-F5344CB8AC3E}">
        <p14:creationId xmlns:p14="http://schemas.microsoft.com/office/powerpoint/2010/main" val="415379807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19</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t>Let’s consider the embryology of melanocytes. From which primordial cell do they derive?</a:t>
            </a:r>
          </a:p>
          <a:p>
            <a:r>
              <a:rPr lang="en-US" sz="1600" dirty="0"/>
              <a:t>Neural crest cells (NCCs)</a:t>
            </a:r>
          </a:p>
          <a:p>
            <a:endParaRPr lang="en-US" sz="1600" dirty="0"/>
          </a:p>
          <a:p>
            <a:r>
              <a:rPr lang="en-US" sz="1600" i="1" dirty="0"/>
              <a:t>Briefly, what’s the backstory on neural crest cells?</a:t>
            </a:r>
          </a:p>
          <a:p>
            <a:r>
              <a:rPr lang="en-US" sz="1600" dirty="0"/>
              <a:t>NCCs are a subtype of  neuroectodermal  cells.  </a:t>
            </a:r>
            <a:r>
              <a:rPr lang="en-US" sz="1600" dirty="0">
                <a:solidFill>
                  <a:srgbClr val="0000FF"/>
                </a:solidFill>
              </a:rPr>
              <a:t>Early  in embryogenesis, some of the neuroectodermal cells located along the  dorsal  aspect of the  neural tube  are induced to transition into NCCs. </a:t>
            </a:r>
            <a:r>
              <a:rPr lang="en-US" sz="1600" dirty="0"/>
              <a:t>NCCs then migrate widely across the embryo, and upon arriving at their destination they proliferate and differentiate into specialized tissues and cells, including melanocytes. </a:t>
            </a:r>
            <a:r>
              <a:rPr lang="en-US" sz="1600" dirty="0">
                <a:solidFill>
                  <a:srgbClr val="0000FF"/>
                </a:solidFill>
              </a:rPr>
              <a:t>The cohort of NCCs from which melanocytes derive gives rise also to  neurons  and  glial  cells. </a:t>
            </a:r>
          </a:p>
        </p:txBody>
      </p:sp>
      <p:sp>
        <p:nvSpPr>
          <p:cNvPr id="7" name="Rectangle 6">
            <a:extLst>
              <a:ext uri="{FF2B5EF4-FFF2-40B4-BE49-F238E27FC236}">
                <a16:creationId xmlns:a16="http://schemas.microsoft.com/office/drawing/2014/main" id="{1FF47EB7-B5EB-49B6-BF58-6130A3187987}"/>
              </a:ext>
            </a:extLst>
          </p:cNvPr>
          <p:cNvSpPr/>
          <p:nvPr/>
        </p:nvSpPr>
        <p:spPr>
          <a:xfrm>
            <a:off x="1205948" y="4227444"/>
            <a:ext cx="851452" cy="25179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cell type 1…</a:t>
            </a:r>
          </a:p>
        </p:txBody>
      </p:sp>
      <p:sp>
        <p:nvSpPr>
          <p:cNvPr id="8" name="Rectangle 7">
            <a:extLst>
              <a:ext uri="{FF2B5EF4-FFF2-40B4-BE49-F238E27FC236}">
                <a16:creationId xmlns:a16="http://schemas.microsoft.com/office/drawing/2014/main" id="{2057D25E-09BF-43FC-878F-ED4A5C2CD3AD}"/>
              </a:ext>
            </a:extLst>
          </p:cNvPr>
          <p:cNvSpPr/>
          <p:nvPr/>
        </p:nvSpPr>
        <p:spPr>
          <a:xfrm>
            <a:off x="2464904" y="4227444"/>
            <a:ext cx="515177" cy="23853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tx1"/>
                </a:solidFill>
              </a:rPr>
              <a:t>…and 2</a:t>
            </a:r>
          </a:p>
        </p:txBody>
      </p:sp>
    </p:spTree>
    <p:extLst>
      <p:ext uri="{BB962C8B-B14F-4D97-AF65-F5344CB8AC3E}">
        <p14:creationId xmlns:p14="http://schemas.microsoft.com/office/powerpoint/2010/main" val="701581445"/>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190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accent5">
                  <a:lumMod val="75000"/>
                </a:schemeClr>
              </a:solidFill>
            </a:endParaRPr>
          </a:p>
          <a:p>
            <a:r>
              <a:rPr lang="en-US" sz="1400" i="1" dirty="0">
                <a:solidFill>
                  <a:schemeClr val="accent5">
                    <a:lumMod val="75000"/>
                  </a:schemeClr>
                </a:solidFill>
              </a:rPr>
              <a:t>Which portion of the </a:t>
            </a:r>
            <a:r>
              <a:rPr lang="en-US" sz="1400" i="1" dirty="0" err="1">
                <a:solidFill>
                  <a:schemeClr val="accent5">
                    <a:lumMod val="75000"/>
                  </a:schemeClr>
                </a:solidFill>
              </a:rPr>
              <a:t>conj</a:t>
            </a:r>
            <a:r>
              <a:rPr lang="en-US" sz="1400" i="1" dirty="0">
                <a:solidFill>
                  <a:schemeClr val="accent5">
                    <a:lumMod val="75000"/>
                  </a:schemeClr>
                </a:solidFill>
              </a:rPr>
              <a:t> is most likely to be involved?</a:t>
            </a: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7" name="TextBox 26">
            <a:extLst>
              <a:ext uri="{FF2B5EF4-FFF2-40B4-BE49-F238E27FC236}">
                <a16:creationId xmlns:a16="http://schemas.microsoft.com/office/drawing/2014/main" id="{74E6CD0F-EFC9-49B2-BB6B-F7C0B0BFB0F8}"/>
              </a:ext>
            </a:extLst>
          </p:cNvPr>
          <p:cNvSpPr txBox="1"/>
          <p:nvPr/>
        </p:nvSpPr>
        <p:spPr>
          <a:xfrm>
            <a:off x="3514760" y="4259904"/>
            <a:ext cx="4176143" cy="1169551"/>
          </a:xfrm>
          <a:prstGeom prst="rect">
            <a:avLst/>
          </a:prstGeom>
          <a:solidFill>
            <a:schemeClr val="accent6">
              <a:lumMod val="75000"/>
            </a:schemeClr>
          </a:solidFill>
        </p:spPr>
        <p:txBody>
          <a:bodyPr wrap="none" rtlCol="0">
            <a:spAutoFit/>
          </a:bodyPr>
          <a:lstStyle/>
          <a:p>
            <a:r>
              <a:rPr lang="en-US" sz="1400" i="1" dirty="0">
                <a:solidFill>
                  <a:schemeClr val="bg1"/>
                </a:solidFill>
              </a:rPr>
              <a:t>At what life-stage does CAM typically first appear?</a:t>
            </a:r>
          </a:p>
          <a:p>
            <a:r>
              <a:rPr lang="en-US" sz="1400" dirty="0">
                <a:solidFill>
                  <a:schemeClr val="bg1"/>
                </a:solidFill>
              </a:rPr>
              <a:t>Young adulthood</a:t>
            </a:r>
            <a:endParaRPr lang="en-US" sz="1400" dirty="0">
              <a:solidFill>
                <a:schemeClr val="accent6">
                  <a:lumMod val="75000"/>
                </a:schemeClr>
              </a:solidFill>
            </a:endParaRPr>
          </a:p>
          <a:p>
            <a:endParaRPr lang="en-US" sz="1400" i="1" dirty="0">
              <a:solidFill>
                <a:schemeClr val="accent6">
                  <a:lumMod val="75000"/>
                </a:schemeClr>
              </a:solidFill>
            </a:endParaRPr>
          </a:p>
          <a:p>
            <a:r>
              <a:rPr lang="en-US" sz="1400" i="1" dirty="0">
                <a:solidFill>
                  <a:schemeClr val="accent6">
                    <a:lumMod val="75000"/>
                  </a:schemeClr>
                </a:solidFill>
              </a:rPr>
              <a:t>Does it tend to be static?</a:t>
            </a:r>
          </a:p>
          <a:p>
            <a:r>
              <a:rPr lang="en-US" sz="1400" dirty="0">
                <a:solidFill>
                  <a:schemeClr val="accent6">
                    <a:lumMod val="75000"/>
                  </a:schemeClr>
                </a:solidFill>
              </a:rPr>
              <a:t>No, it typically progresses with advancing age</a:t>
            </a:r>
          </a:p>
        </p:txBody>
      </p:sp>
    </p:spTree>
    <p:extLst>
      <p:ext uri="{BB962C8B-B14F-4D97-AF65-F5344CB8AC3E}">
        <p14:creationId xmlns:p14="http://schemas.microsoft.com/office/powerpoint/2010/main" val="152252290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191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accent5">
                  <a:lumMod val="75000"/>
                </a:schemeClr>
              </a:solidFill>
            </a:endParaRPr>
          </a:p>
          <a:p>
            <a:r>
              <a:rPr lang="en-US" sz="1400" i="1" dirty="0">
                <a:solidFill>
                  <a:schemeClr val="accent5">
                    <a:lumMod val="75000"/>
                  </a:schemeClr>
                </a:solidFill>
              </a:rPr>
              <a:t>Which portion of the </a:t>
            </a:r>
            <a:r>
              <a:rPr lang="en-US" sz="1400" i="1" dirty="0" err="1">
                <a:solidFill>
                  <a:schemeClr val="accent5">
                    <a:lumMod val="75000"/>
                  </a:schemeClr>
                </a:solidFill>
              </a:rPr>
              <a:t>conj</a:t>
            </a:r>
            <a:r>
              <a:rPr lang="en-US" sz="1400" i="1" dirty="0">
                <a:solidFill>
                  <a:schemeClr val="accent5">
                    <a:lumMod val="75000"/>
                  </a:schemeClr>
                </a:solidFill>
              </a:rPr>
              <a:t> is most likely to be involved?</a:t>
            </a: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7" name="TextBox 26">
            <a:extLst>
              <a:ext uri="{FF2B5EF4-FFF2-40B4-BE49-F238E27FC236}">
                <a16:creationId xmlns:a16="http://schemas.microsoft.com/office/drawing/2014/main" id="{74E6CD0F-EFC9-49B2-BB6B-F7C0B0BFB0F8}"/>
              </a:ext>
            </a:extLst>
          </p:cNvPr>
          <p:cNvSpPr txBox="1"/>
          <p:nvPr/>
        </p:nvSpPr>
        <p:spPr>
          <a:xfrm>
            <a:off x="3514760" y="4259904"/>
            <a:ext cx="4176143" cy="1169551"/>
          </a:xfrm>
          <a:prstGeom prst="rect">
            <a:avLst/>
          </a:prstGeom>
          <a:solidFill>
            <a:schemeClr val="accent6">
              <a:lumMod val="75000"/>
            </a:schemeClr>
          </a:solidFill>
        </p:spPr>
        <p:txBody>
          <a:bodyPr wrap="none" rtlCol="0">
            <a:spAutoFit/>
          </a:bodyPr>
          <a:lstStyle/>
          <a:p>
            <a:r>
              <a:rPr lang="en-US" sz="1400" i="1" dirty="0">
                <a:solidFill>
                  <a:schemeClr val="bg1"/>
                </a:solidFill>
              </a:rPr>
              <a:t>At what life-stage does CAM typically first appear?</a:t>
            </a:r>
          </a:p>
          <a:p>
            <a:r>
              <a:rPr lang="en-US" sz="1400" dirty="0">
                <a:solidFill>
                  <a:schemeClr val="bg1"/>
                </a:solidFill>
              </a:rPr>
              <a:t>Young adulthood</a:t>
            </a:r>
          </a:p>
          <a:p>
            <a:endParaRPr lang="en-US" sz="1400" i="1" dirty="0">
              <a:solidFill>
                <a:schemeClr val="bg1"/>
              </a:solidFill>
            </a:endParaRPr>
          </a:p>
          <a:p>
            <a:r>
              <a:rPr lang="en-US" sz="1400" i="1" dirty="0">
                <a:solidFill>
                  <a:schemeClr val="bg1"/>
                </a:solidFill>
              </a:rPr>
              <a:t>Does it tend to be static?</a:t>
            </a:r>
            <a:endParaRPr lang="en-US" sz="1400" i="1" dirty="0">
              <a:solidFill>
                <a:schemeClr val="accent6">
                  <a:lumMod val="75000"/>
                </a:schemeClr>
              </a:solidFill>
            </a:endParaRPr>
          </a:p>
          <a:p>
            <a:r>
              <a:rPr lang="en-US" sz="1400" dirty="0">
                <a:solidFill>
                  <a:schemeClr val="accent6">
                    <a:lumMod val="75000"/>
                  </a:schemeClr>
                </a:solidFill>
              </a:rPr>
              <a:t>No, it typically progresses with advancing age</a:t>
            </a:r>
          </a:p>
        </p:txBody>
      </p:sp>
    </p:spTree>
    <p:extLst>
      <p:ext uri="{BB962C8B-B14F-4D97-AF65-F5344CB8AC3E}">
        <p14:creationId xmlns:p14="http://schemas.microsoft.com/office/powerpoint/2010/main" val="284879692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192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accent5">
                  <a:lumMod val="75000"/>
                </a:schemeClr>
              </a:solidFill>
            </a:endParaRPr>
          </a:p>
          <a:p>
            <a:r>
              <a:rPr lang="en-US" sz="1400" i="1" dirty="0">
                <a:solidFill>
                  <a:schemeClr val="accent5">
                    <a:lumMod val="75000"/>
                  </a:schemeClr>
                </a:solidFill>
              </a:rPr>
              <a:t>Which portion of the </a:t>
            </a:r>
            <a:r>
              <a:rPr lang="en-US" sz="1400" i="1" dirty="0" err="1">
                <a:solidFill>
                  <a:schemeClr val="accent5">
                    <a:lumMod val="75000"/>
                  </a:schemeClr>
                </a:solidFill>
              </a:rPr>
              <a:t>conj</a:t>
            </a:r>
            <a:r>
              <a:rPr lang="en-US" sz="1400" i="1" dirty="0">
                <a:solidFill>
                  <a:schemeClr val="accent5">
                    <a:lumMod val="75000"/>
                  </a:schemeClr>
                </a:solidFill>
              </a:rPr>
              <a:t> is most likely to be involved?</a:t>
            </a: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7" name="TextBox 26">
            <a:extLst>
              <a:ext uri="{FF2B5EF4-FFF2-40B4-BE49-F238E27FC236}">
                <a16:creationId xmlns:a16="http://schemas.microsoft.com/office/drawing/2014/main" id="{74E6CD0F-EFC9-49B2-BB6B-F7C0B0BFB0F8}"/>
              </a:ext>
            </a:extLst>
          </p:cNvPr>
          <p:cNvSpPr txBox="1"/>
          <p:nvPr/>
        </p:nvSpPr>
        <p:spPr>
          <a:xfrm>
            <a:off x="3514760" y="4259904"/>
            <a:ext cx="4176143" cy="1169551"/>
          </a:xfrm>
          <a:prstGeom prst="rect">
            <a:avLst/>
          </a:prstGeom>
          <a:solidFill>
            <a:schemeClr val="accent6">
              <a:lumMod val="75000"/>
            </a:schemeClr>
          </a:solidFill>
        </p:spPr>
        <p:txBody>
          <a:bodyPr wrap="none" rtlCol="0">
            <a:spAutoFit/>
          </a:bodyPr>
          <a:lstStyle/>
          <a:p>
            <a:r>
              <a:rPr lang="en-US" sz="1400" i="1" dirty="0">
                <a:solidFill>
                  <a:schemeClr val="bg1"/>
                </a:solidFill>
              </a:rPr>
              <a:t>At what life-stage does CAM typically first appear?</a:t>
            </a:r>
          </a:p>
          <a:p>
            <a:r>
              <a:rPr lang="en-US" sz="1400" dirty="0">
                <a:solidFill>
                  <a:schemeClr val="bg1"/>
                </a:solidFill>
              </a:rPr>
              <a:t>Young adulthood</a:t>
            </a:r>
          </a:p>
          <a:p>
            <a:endParaRPr lang="en-US" sz="1400" i="1" dirty="0">
              <a:solidFill>
                <a:schemeClr val="bg1"/>
              </a:solidFill>
            </a:endParaRPr>
          </a:p>
          <a:p>
            <a:r>
              <a:rPr lang="en-US" sz="1400" i="1" dirty="0">
                <a:solidFill>
                  <a:schemeClr val="bg1"/>
                </a:solidFill>
              </a:rPr>
              <a:t>Does it tend to be static?</a:t>
            </a:r>
          </a:p>
          <a:p>
            <a:r>
              <a:rPr lang="en-US" sz="1400" dirty="0">
                <a:solidFill>
                  <a:schemeClr val="bg1"/>
                </a:solidFill>
              </a:rPr>
              <a:t>No, it typically progresses with advancing age</a:t>
            </a:r>
          </a:p>
        </p:txBody>
      </p:sp>
    </p:spTree>
    <p:extLst>
      <p:ext uri="{BB962C8B-B14F-4D97-AF65-F5344CB8AC3E}">
        <p14:creationId xmlns:p14="http://schemas.microsoft.com/office/powerpoint/2010/main" val="302338865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193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endParaRPr lang="en-US" sz="1400" i="1" dirty="0">
              <a:solidFill>
                <a:schemeClr val="accent5">
                  <a:lumMod val="75000"/>
                </a:schemeClr>
              </a:solidFill>
            </a:endParaRP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181638072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194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59782894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195</a:t>
            </a:fld>
            <a:endParaRPr lang="en-US" altLang="en-US"/>
          </a:p>
        </p:txBody>
      </p:sp>
      <p:sp>
        <p:nvSpPr>
          <p:cNvPr id="5" name="TextBox 4">
            <a:extLst>
              <a:ext uri="{FF2B5EF4-FFF2-40B4-BE49-F238E27FC236}">
                <a16:creationId xmlns:a16="http://schemas.microsoft.com/office/drawing/2014/main" id="{2BC1B4A0-593A-4C91-831F-6B8E5946C539}"/>
              </a:ext>
            </a:extLst>
          </p:cNvPr>
          <p:cNvSpPr txBox="1"/>
          <p:nvPr/>
        </p:nvSpPr>
        <p:spPr>
          <a:xfrm>
            <a:off x="3004920" y="6019800"/>
            <a:ext cx="3134192" cy="369332"/>
          </a:xfrm>
          <a:prstGeom prst="rect">
            <a:avLst/>
          </a:prstGeom>
          <a:noFill/>
        </p:spPr>
        <p:txBody>
          <a:bodyPr wrap="none" rtlCol="0">
            <a:spAutoFit/>
          </a:bodyPr>
          <a:lstStyle/>
          <a:p>
            <a:pPr algn="ctr"/>
            <a:r>
              <a:rPr lang="en-US" dirty="0"/>
              <a:t>CAM: Perilimbal involvement</a:t>
            </a:r>
          </a:p>
        </p:txBody>
      </p:sp>
      <p:pic>
        <p:nvPicPr>
          <p:cNvPr id="7170" name="Picture 2" descr="Conjunctival Melanosis: Review of the Literature Jerman M Alqahtani, MD*  Background: Conjunctival melanoses are a common clinica">
            <a:extLst>
              <a:ext uri="{FF2B5EF4-FFF2-40B4-BE49-F238E27FC236}">
                <a16:creationId xmlns:a16="http://schemas.microsoft.com/office/drawing/2014/main" id="{3F0C26C5-BF41-496E-91A4-153BE67D894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89500" y="1510827"/>
            <a:ext cx="5764999" cy="3836345"/>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661A01B0-A920-46B0-8D14-BA8916EDCE4F}"/>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4225324375"/>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196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bg1">
                  <a:lumMod val="50000"/>
                </a:schemeClr>
              </a:solidFill>
            </a:endParaRPr>
          </a:p>
          <a:p>
            <a:r>
              <a:rPr lang="en-US" sz="1400" i="1" dirty="0">
                <a:solidFill>
                  <a:schemeClr val="bg1">
                    <a:lumMod val="50000"/>
                  </a:schemeClr>
                </a:solidFill>
              </a:rPr>
              <a:t>Which portion of the </a:t>
            </a:r>
            <a:r>
              <a:rPr lang="en-US" sz="1400" i="1" dirty="0" err="1">
                <a:solidFill>
                  <a:schemeClr val="bg1">
                    <a:lumMod val="50000"/>
                  </a:schemeClr>
                </a:solidFill>
              </a:rPr>
              <a:t>conj</a:t>
            </a:r>
            <a:r>
              <a:rPr lang="en-US" sz="1400" i="1" dirty="0">
                <a:solidFill>
                  <a:schemeClr val="bg1">
                    <a:lumMod val="50000"/>
                  </a:schemeClr>
                </a:solidFill>
              </a:rPr>
              <a:t> is most likely to be involved?</a:t>
            </a:r>
          </a:p>
          <a:p>
            <a:r>
              <a:rPr lang="en-US" sz="1400" dirty="0">
                <a:solidFill>
                  <a:schemeClr val="bg1">
                    <a:lumMod val="50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7" name="TextBox 26">
            <a:extLst>
              <a:ext uri="{FF2B5EF4-FFF2-40B4-BE49-F238E27FC236}">
                <a16:creationId xmlns:a16="http://schemas.microsoft.com/office/drawing/2014/main" id="{C028B141-46C9-4A25-829A-C00DCED9A3E9}"/>
              </a:ext>
            </a:extLst>
          </p:cNvPr>
          <p:cNvSpPr txBox="1"/>
          <p:nvPr/>
        </p:nvSpPr>
        <p:spPr>
          <a:xfrm>
            <a:off x="3301257" y="4896823"/>
            <a:ext cx="4800600" cy="738664"/>
          </a:xfrm>
          <a:prstGeom prst="rect">
            <a:avLst/>
          </a:prstGeom>
          <a:solidFill>
            <a:srgbClr val="FFE07D"/>
          </a:solidFill>
        </p:spPr>
        <p:txBody>
          <a:bodyPr wrap="square" rtlCol="0">
            <a:spAutoFit/>
          </a:bodyPr>
          <a:lstStyle/>
          <a:p>
            <a:r>
              <a:rPr lang="en-US" sz="1400" i="1" dirty="0">
                <a:solidFill>
                  <a:srgbClr val="0000FF"/>
                </a:solidFill>
              </a:rPr>
              <a:t>Upon close inspection, CAM lesions often exhibit a subtle but distinctive pattern—what is it?</a:t>
            </a:r>
            <a:endParaRPr lang="en-US" sz="1400" i="1" dirty="0">
              <a:solidFill>
                <a:srgbClr val="FFE07D"/>
              </a:solidFill>
            </a:endParaRPr>
          </a:p>
          <a:p>
            <a:r>
              <a:rPr lang="en-US" sz="1400" dirty="0">
                <a:solidFill>
                  <a:srgbClr val="FFE07D"/>
                </a:solidFill>
              </a:rPr>
              <a:t>‘Microfolds’ (see the next slide)</a:t>
            </a:r>
          </a:p>
        </p:txBody>
      </p:sp>
    </p:spTree>
    <p:extLst>
      <p:ext uri="{BB962C8B-B14F-4D97-AF65-F5344CB8AC3E}">
        <p14:creationId xmlns:p14="http://schemas.microsoft.com/office/powerpoint/2010/main" val="157538160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197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bg1">
                  <a:lumMod val="50000"/>
                </a:schemeClr>
              </a:solidFill>
            </a:endParaRPr>
          </a:p>
          <a:p>
            <a:r>
              <a:rPr lang="en-US" sz="1400" i="1" dirty="0">
                <a:solidFill>
                  <a:schemeClr val="bg1">
                    <a:lumMod val="50000"/>
                  </a:schemeClr>
                </a:solidFill>
              </a:rPr>
              <a:t>Which portion of the </a:t>
            </a:r>
            <a:r>
              <a:rPr lang="en-US" sz="1400" i="1" dirty="0" err="1">
                <a:solidFill>
                  <a:schemeClr val="bg1">
                    <a:lumMod val="50000"/>
                  </a:schemeClr>
                </a:solidFill>
              </a:rPr>
              <a:t>conj</a:t>
            </a:r>
            <a:r>
              <a:rPr lang="en-US" sz="1400" i="1" dirty="0">
                <a:solidFill>
                  <a:schemeClr val="bg1">
                    <a:lumMod val="50000"/>
                  </a:schemeClr>
                </a:solidFill>
              </a:rPr>
              <a:t> is most likely to be involved?</a:t>
            </a:r>
          </a:p>
          <a:p>
            <a:r>
              <a:rPr lang="en-US" sz="1400" dirty="0">
                <a:solidFill>
                  <a:schemeClr val="bg1">
                    <a:lumMod val="50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7" name="TextBox 26">
            <a:extLst>
              <a:ext uri="{FF2B5EF4-FFF2-40B4-BE49-F238E27FC236}">
                <a16:creationId xmlns:a16="http://schemas.microsoft.com/office/drawing/2014/main" id="{C028B141-46C9-4A25-829A-C00DCED9A3E9}"/>
              </a:ext>
            </a:extLst>
          </p:cNvPr>
          <p:cNvSpPr txBox="1"/>
          <p:nvPr/>
        </p:nvSpPr>
        <p:spPr>
          <a:xfrm>
            <a:off x="3301257" y="4896823"/>
            <a:ext cx="4800600" cy="738664"/>
          </a:xfrm>
          <a:prstGeom prst="rect">
            <a:avLst/>
          </a:prstGeom>
          <a:solidFill>
            <a:srgbClr val="FFE07D"/>
          </a:solidFill>
        </p:spPr>
        <p:txBody>
          <a:bodyPr wrap="square" rtlCol="0">
            <a:spAutoFit/>
          </a:bodyPr>
          <a:lstStyle/>
          <a:p>
            <a:r>
              <a:rPr lang="en-US" sz="1400" i="1" dirty="0">
                <a:solidFill>
                  <a:srgbClr val="0000FF"/>
                </a:solidFill>
              </a:rPr>
              <a:t>Upon close inspection, CAM lesions often exhibit a subtle but distinctive pattern—what is it?</a:t>
            </a:r>
          </a:p>
          <a:p>
            <a:r>
              <a:rPr lang="en-US" sz="1400" dirty="0">
                <a:solidFill>
                  <a:srgbClr val="0000FF"/>
                </a:solidFill>
              </a:rPr>
              <a:t>‘Microfolds’ (see the next slide)</a:t>
            </a:r>
          </a:p>
        </p:txBody>
      </p:sp>
    </p:spTree>
    <p:extLst>
      <p:ext uri="{BB962C8B-B14F-4D97-AF65-F5344CB8AC3E}">
        <p14:creationId xmlns:p14="http://schemas.microsoft.com/office/powerpoint/2010/main" val="359473220"/>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198</a:t>
            </a:fld>
            <a:endParaRPr lang="en-US" altLang="en-US"/>
          </a:p>
        </p:txBody>
      </p:sp>
      <p:pic>
        <p:nvPicPr>
          <p:cNvPr id="2050" name="Picture 2" descr="Complexion-associated melanosis - American Academy of Ophthalmology">
            <a:extLst>
              <a:ext uri="{FF2B5EF4-FFF2-40B4-BE49-F238E27FC236}">
                <a16:creationId xmlns:a16="http://schemas.microsoft.com/office/drawing/2014/main" id="{45E4BDFA-45C2-4E59-AE55-2719C3C4D5B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4487" y="1199701"/>
            <a:ext cx="5915025" cy="444623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5666857F-6B50-4818-A7D1-CE722A05FE4B}"/>
              </a:ext>
            </a:extLst>
          </p:cNvPr>
          <p:cNvSpPr txBox="1"/>
          <p:nvPr/>
        </p:nvSpPr>
        <p:spPr>
          <a:xfrm>
            <a:off x="685800" y="5739825"/>
            <a:ext cx="8153400" cy="584775"/>
          </a:xfrm>
          <a:prstGeom prst="rect">
            <a:avLst/>
          </a:prstGeom>
          <a:noFill/>
        </p:spPr>
        <p:txBody>
          <a:bodyPr wrap="square" rtlCol="0">
            <a:spAutoFit/>
          </a:bodyPr>
          <a:lstStyle/>
          <a:p>
            <a:r>
              <a:rPr lang="en-US" sz="1600" b="0" i="0" dirty="0">
                <a:solidFill>
                  <a:srgbClr val="000000"/>
                </a:solidFill>
                <a:effectLst/>
                <a:latin typeface="Arial" panose="020B0604020202020204" pitchFamily="34" charset="0"/>
              </a:rPr>
              <a:t>Complexion-associated melanosis. Slit-lamp photograph of a 73-year- old Black man that demonstrates conjunctival pigmentation with limbal “microfolds” [inset]. </a:t>
            </a:r>
            <a:endParaRPr lang="en-US" sz="1600" dirty="0"/>
          </a:p>
        </p:txBody>
      </p:sp>
      <p:sp>
        <p:nvSpPr>
          <p:cNvPr id="8" name="TextBox 7">
            <a:extLst>
              <a:ext uri="{FF2B5EF4-FFF2-40B4-BE49-F238E27FC236}">
                <a16:creationId xmlns:a16="http://schemas.microsoft.com/office/drawing/2014/main" id="{BA073540-8608-43EA-8073-E1544FC5B416}"/>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1489820590"/>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199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endParaRPr lang="en-US" sz="1400" i="1" dirty="0">
              <a:solidFill>
                <a:schemeClr val="accent5">
                  <a:lumMod val="75000"/>
                </a:schemeClr>
              </a:solidFill>
            </a:endParaRP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421206911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a:t>
            </a:fld>
            <a:endParaRPr lang="en-US" altLang="en-US"/>
          </a:p>
        </p:txBody>
      </p:sp>
      <p:sp>
        <p:nvSpPr>
          <p:cNvPr id="6" name="TextBox 5">
            <a:extLst>
              <a:ext uri="{FF2B5EF4-FFF2-40B4-BE49-F238E27FC236}">
                <a16:creationId xmlns:a16="http://schemas.microsoft.com/office/drawing/2014/main" id="{D3B555C1-9C9A-4274-8DC9-6C1DFA32F451}"/>
              </a:ext>
            </a:extLst>
          </p:cNvPr>
          <p:cNvSpPr txBox="1"/>
          <p:nvPr/>
        </p:nvSpPr>
        <p:spPr>
          <a:xfrm>
            <a:off x="2675785" y="2590801"/>
            <a:ext cx="372217" cy="461665"/>
          </a:xfrm>
          <a:prstGeom prst="rect">
            <a:avLst/>
          </a:prstGeom>
          <a:noFill/>
        </p:spPr>
        <p:txBody>
          <a:bodyPr wrap="none" rtlCol="0">
            <a:spAutoFit/>
          </a:bodyPr>
          <a:lstStyle/>
          <a:p>
            <a:pPr algn="ctr"/>
            <a:r>
              <a:rPr lang="en-US" sz="2400" b="1" i="1" dirty="0">
                <a:solidFill>
                  <a:srgbClr val="0000FF"/>
                </a:solidFill>
              </a:rPr>
              <a:t>?</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7" name="TextBox 6">
            <a:extLst>
              <a:ext uri="{FF2B5EF4-FFF2-40B4-BE49-F238E27FC236}">
                <a16:creationId xmlns:a16="http://schemas.microsoft.com/office/drawing/2014/main" id="{6718DFEE-0D49-4BC3-92E8-5E9AEA2A694D}"/>
              </a:ext>
            </a:extLst>
          </p:cNvPr>
          <p:cNvSpPr txBox="1"/>
          <p:nvPr/>
        </p:nvSpPr>
        <p:spPr>
          <a:xfrm>
            <a:off x="5723784" y="2590800"/>
            <a:ext cx="372218" cy="461665"/>
          </a:xfrm>
          <a:prstGeom prst="rect">
            <a:avLst/>
          </a:prstGeom>
          <a:noFill/>
        </p:spPr>
        <p:txBody>
          <a:bodyPr wrap="none" rtlCol="0">
            <a:spAutoFit/>
          </a:bodyPr>
          <a:lstStyle/>
          <a:p>
            <a:pPr algn="ctr"/>
            <a:r>
              <a:rPr lang="en-US" sz="2400" b="1" i="1" dirty="0">
                <a:solidFill>
                  <a:srgbClr val="0000FF"/>
                </a:solidFill>
              </a:rPr>
              <a:t>?</a:t>
            </a:r>
          </a:p>
        </p:txBody>
      </p:sp>
      <p:sp>
        <p:nvSpPr>
          <p:cNvPr id="37" name="TextBox 36">
            <a:extLst>
              <a:ext uri="{FF2B5EF4-FFF2-40B4-BE49-F238E27FC236}">
                <a16:creationId xmlns:a16="http://schemas.microsoft.com/office/drawing/2014/main" id="{298171CD-35E2-4811-AAF4-8F4E9E587CAF}"/>
              </a:ext>
            </a:extLst>
          </p:cNvPr>
          <p:cNvSpPr txBox="1"/>
          <p:nvPr/>
        </p:nvSpPr>
        <p:spPr>
          <a:xfrm>
            <a:off x="419099" y="1868557"/>
            <a:ext cx="8572501" cy="584775"/>
          </a:xfrm>
          <a:prstGeom prst="rect">
            <a:avLst/>
          </a:prstGeom>
          <a:noFill/>
        </p:spPr>
        <p:txBody>
          <a:bodyPr wrap="square" rtlCol="0">
            <a:spAutoFit/>
          </a:bodyPr>
          <a:lstStyle/>
          <a:p>
            <a:r>
              <a:rPr lang="en-US" sz="1600" i="1" dirty="0">
                <a:solidFill>
                  <a:srgbClr val="0000FF"/>
                </a:solidFill>
              </a:rPr>
              <a:t>All lesions of the eyelid and epibulbar tissue can be said to have one of two appearances—what are they? </a:t>
            </a:r>
            <a:endParaRPr lang="en-US" sz="1600" i="1" dirty="0"/>
          </a:p>
        </p:txBody>
      </p:sp>
      <p:sp>
        <p:nvSpPr>
          <p:cNvPr id="9" name="TextBox 8">
            <a:extLst>
              <a:ext uri="{FF2B5EF4-FFF2-40B4-BE49-F238E27FC236}">
                <a16:creationId xmlns:a16="http://schemas.microsoft.com/office/drawing/2014/main" id="{569CA16F-E560-4609-83CE-3AE618506427}"/>
              </a:ext>
            </a:extLst>
          </p:cNvPr>
          <p:cNvSpPr txBox="1"/>
          <p:nvPr/>
        </p:nvSpPr>
        <p:spPr>
          <a:xfrm>
            <a:off x="2247644" y="3633856"/>
            <a:ext cx="4549287" cy="461665"/>
          </a:xfrm>
          <a:prstGeom prst="rect">
            <a:avLst/>
          </a:prstGeom>
          <a:noFill/>
        </p:spPr>
        <p:txBody>
          <a:bodyPr wrap="square" rtlCol="0">
            <a:spAutoFit/>
          </a:bodyPr>
          <a:lstStyle/>
          <a:p>
            <a:r>
              <a:rPr lang="en-US" sz="1200" i="1" dirty="0">
                <a:effectLst>
                  <a:outerShdw blurRad="38100" dist="38100" dir="2700000" algn="tl">
                    <a:srgbClr val="000000">
                      <a:alpha val="43137"/>
                    </a:srgbClr>
                  </a:outerShdw>
                </a:effectLst>
              </a:rPr>
              <a:t>(Obviously, there are multiple legit ways to answer this question, but there’s one </a:t>
            </a:r>
            <a:r>
              <a:rPr lang="en-US" sz="1200" dirty="0"/>
              <a:t>best</a:t>
            </a:r>
            <a:r>
              <a:rPr lang="en-US" sz="1200" i="1" dirty="0">
                <a:effectLst>
                  <a:outerShdw blurRad="38100" dist="38100" dir="2700000" algn="tl">
                    <a:srgbClr val="000000">
                      <a:alpha val="43137"/>
                    </a:srgbClr>
                  </a:outerShdw>
                </a:effectLst>
              </a:rPr>
              <a:t> way in the context of this slide-set)</a:t>
            </a:r>
          </a:p>
        </p:txBody>
      </p:sp>
    </p:spTree>
    <p:extLst>
      <p:ext uri="{BB962C8B-B14F-4D97-AF65-F5344CB8AC3E}">
        <p14:creationId xmlns:p14="http://schemas.microsoft.com/office/powerpoint/2010/main" val="323276432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20</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t>Let’s consider the embryology of melanocytes. From which primordial cell do they derive?</a:t>
            </a:r>
          </a:p>
          <a:p>
            <a:r>
              <a:rPr lang="en-US" sz="1600" dirty="0"/>
              <a:t>Neural crest cells (NCCs)</a:t>
            </a:r>
          </a:p>
          <a:p>
            <a:endParaRPr lang="en-US" sz="1600" dirty="0"/>
          </a:p>
          <a:p>
            <a:r>
              <a:rPr lang="en-US" sz="1600" i="1" dirty="0"/>
              <a:t>Briefly, what’s the backstory on neural crest cells?</a:t>
            </a:r>
          </a:p>
          <a:p>
            <a:r>
              <a:rPr lang="en-US" sz="1600" dirty="0"/>
              <a:t>NCCs are a subtype of  neuroectodermal  cells.  </a:t>
            </a:r>
            <a:r>
              <a:rPr lang="en-US" sz="1600" dirty="0">
                <a:solidFill>
                  <a:srgbClr val="0000FF"/>
                </a:solidFill>
              </a:rPr>
              <a:t>Early  in embryogenesis, some of the neuroectodermal cells located along the  dorsal  aspect of the  neural tube  are induced to transition into NCCs. </a:t>
            </a:r>
            <a:r>
              <a:rPr lang="en-US" sz="1600" dirty="0"/>
              <a:t>NCCs then migrate widely across the embryo, and upon arriving at their destination they proliferate and differentiate into specialized tissues and cells, including melanocytes. </a:t>
            </a:r>
            <a:r>
              <a:rPr lang="en-US" sz="1600" dirty="0">
                <a:solidFill>
                  <a:srgbClr val="0000FF"/>
                </a:solidFill>
              </a:rPr>
              <a:t>The cohort of NCCs from which melanocytes derive gives rise also to  neurons  and  glial  cells. </a:t>
            </a:r>
          </a:p>
        </p:txBody>
      </p:sp>
    </p:spTree>
    <p:extLst>
      <p:ext uri="{BB962C8B-B14F-4D97-AF65-F5344CB8AC3E}">
        <p14:creationId xmlns:p14="http://schemas.microsoft.com/office/powerpoint/2010/main" val="1031586112"/>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200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119880903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201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accent5">
                    <a:lumMod val="75000"/>
                  </a:schemeClr>
                </a:solidFill>
              </a:rPr>
              <a:t>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2899872858"/>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202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accent5">
                    <a:lumMod val="75000"/>
                  </a:schemeClr>
                </a:solidFill>
              </a:rPr>
              <a:t>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rgbClr val="0000FF"/>
                </a:solidFill>
              </a:rPr>
              <a:t>Yes</a:t>
            </a:r>
            <a:r>
              <a:rPr lang="en-US" sz="1400" dirty="0">
                <a:solidFill>
                  <a:schemeClr val="accent5">
                    <a:lumMod val="75000"/>
                  </a:schemeClr>
                </a:solidFill>
              </a:rPr>
              <a:t>.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3784897635"/>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203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solidFill>
                  <a:schemeClr val="accent5">
                    <a:lumMod val="75000"/>
                  </a:schemeClr>
                </a:solidFill>
              </a:rPr>
              <a:t>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rgbClr val="0000FF"/>
                </a:solidFill>
              </a:rPr>
              <a:t>Yes</a:t>
            </a:r>
            <a:r>
              <a:rPr lang="en-US" sz="1400" dirty="0">
                <a:solidFill>
                  <a:schemeClr val="accent5">
                    <a:lumMod val="75000"/>
                  </a:schemeClr>
                </a:solidFill>
              </a:rPr>
              <a:t>.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578527367"/>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204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solidFill>
                  <a:schemeClr val="accent5">
                    <a:lumMod val="75000"/>
                  </a:schemeClr>
                </a:solidFill>
              </a:rPr>
              <a:t>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rgbClr val="0000FF"/>
                </a:solidFill>
              </a:rPr>
              <a:t>Yes. </a:t>
            </a:r>
            <a:r>
              <a:rPr lang="en-US" sz="1400" dirty="0">
                <a:solidFill>
                  <a:schemeClr val="bg1"/>
                </a:solidFill>
              </a:rPr>
              <a:t>Yes. </a:t>
            </a:r>
            <a:r>
              <a:rPr lang="en-US" sz="1400" dirty="0">
                <a:solidFill>
                  <a:schemeClr val="accent5">
                    <a:lumMod val="75000"/>
                  </a:schemeClr>
                </a:solidFill>
              </a:rPr>
              <a:t>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60711760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205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t>The </a:t>
            </a:r>
            <a:r>
              <a:rPr lang="en-US" sz="1400" b="1" i="1" dirty="0"/>
              <a:t>cornea</a:t>
            </a:r>
            <a:r>
              <a:rPr lang="en-US" sz="1400" i="1" dirty="0"/>
              <a:t>??!!</a:t>
            </a:r>
          </a:p>
          <a:p>
            <a:r>
              <a:rPr lang="en-US" sz="1400" dirty="0">
                <a:solidFill>
                  <a:srgbClr val="0000FF"/>
                </a:solidFill>
              </a:rPr>
              <a:t>Yes. </a:t>
            </a:r>
            <a:r>
              <a:rPr lang="en-US" sz="1400" dirty="0">
                <a:solidFill>
                  <a:schemeClr val="bg1"/>
                </a:solidFill>
              </a:rPr>
              <a:t>Yes. </a:t>
            </a:r>
            <a:r>
              <a:rPr lang="en-US" sz="1400" dirty="0">
                <a:solidFill>
                  <a:schemeClr val="accent5">
                    <a:lumMod val="75000"/>
                  </a:schemeClr>
                </a:solidFill>
              </a:rPr>
              <a:t>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3042462550"/>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206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t>The </a:t>
            </a:r>
            <a:r>
              <a:rPr lang="en-US" sz="1400" b="1" i="1" dirty="0"/>
              <a:t>cornea</a:t>
            </a:r>
            <a:r>
              <a:rPr lang="en-US" sz="1400" i="1" dirty="0"/>
              <a:t>??!!</a:t>
            </a:r>
          </a:p>
          <a:p>
            <a:r>
              <a:rPr lang="en-US" sz="1400" dirty="0">
                <a:solidFill>
                  <a:srgbClr val="0000FF"/>
                </a:solidFill>
              </a:rPr>
              <a:t>Yes. </a:t>
            </a:r>
            <a:r>
              <a:rPr lang="en-US" sz="1400" dirty="0">
                <a:solidFill>
                  <a:schemeClr val="bg1"/>
                </a:solidFill>
              </a:rPr>
              <a:t>Yes. </a:t>
            </a:r>
            <a:r>
              <a:rPr lang="en-US" sz="1400" dirty="0"/>
              <a:t>Yes—it’s called  </a:t>
            </a:r>
            <a:r>
              <a:rPr lang="en-US" sz="1400" i="1" dirty="0"/>
              <a:t>striate </a:t>
            </a:r>
            <a:r>
              <a:rPr lang="en-US" sz="1400" i="1" dirty="0" err="1"/>
              <a:t>melanokeratosis</a:t>
            </a:r>
            <a:r>
              <a:rPr lang="en-US" sz="1400" i="1" dirty="0"/>
              <a:t>.</a:t>
            </a:r>
            <a:endParaRPr lang="en-US" sz="1400" i="1"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8" name="Rectangle 27">
            <a:extLst>
              <a:ext uri="{FF2B5EF4-FFF2-40B4-BE49-F238E27FC236}">
                <a16:creationId xmlns:a16="http://schemas.microsoft.com/office/drawing/2014/main" id="{68BA2F55-CD57-4977-8EC0-49901E8F69A0}"/>
              </a:ext>
            </a:extLst>
          </p:cNvPr>
          <p:cNvSpPr/>
          <p:nvPr/>
        </p:nvSpPr>
        <p:spPr>
          <a:xfrm>
            <a:off x="5091565" y="5758378"/>
            <a:ext cx="1931987" cy="2087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160942690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207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t>The </a:t>
            </a:r>
            <a:r>
              <a:rPr lang="en-US" sz="1400" b="1" i="1" dirty="0"/>
              <a:t>cornea</a:t>
            </a:r>
            <a:r>
              <a:rPr lang="en-US" sz="1400" i="1" dirty="0"/>
              <a:t>??!!</a:t>
            </a:r>
          </a:p>
          <a:p>
            <a:r>
              <a:rPr lang="en-US" sz="1400" dirty="0">
                <a:solidFill>
                  <a:srgbClr val="0000FF"/>
                </a:solidFill>
              </a:rPr>
              <a:t>Yes. </a:t>
            </a:r>
            <a:r>
              <a:rPr lang="en-US" sz="1400" dirty="0">
                <a:solidFill>
                  <a:schemeClr val="bg1"/>
                </a:solidFill>
              </a:rPr>
              <a:t>Yes. </a:t>
            </a:r>
            <a:r>
              <a:rPr lang="en-US" sz="1400" dirty="0"/>
              <a:t>Yes—it’s called  </a:t>
            </a:r>
            <a:r>
              <a:rPr lang="en-US" sz="1400" i="1" dirty="0"/>
              <a:t>striate </a:t>
            </a:r>
            <a:r>
              <a:rPr lang="en-US" sz="1400" i="1" dirty="0" err="1"/>
              <a:t>melanokeratosis</a:t>
            </a:r>
            <a:r>
              <a:rPr lang="en-US" sz="1400" i="1" dirty="0"/>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315106555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208</a:t>
            </a:fld>
            <a:endParaRPr lang="en-US" altLang="en-US"/>
          </a:p>
        </p:txBody>
      </p:sp>
      <p:sp>
        <p:nvSpPr>
          <p:cNvPr id="5" name="TextBox 4">
            <a:extLst>
              <a:ext uri="{FF2B5EF4-FFF2-40B4-BE49-F238E27FC236}">
                <a16:creationId xmlns:a16="http://schemas.microsoft.com/office/drawing/2014/main" id="{2BC1B4A0-593A-4C91-831F-6B8E5946C539}"/>
              </a:ext>
            </a:extLst>
          </p:cNvPr>
          <p:cNvSpPr txBox="1"/>
          <p:nvPr/>
        </p:nvSpPr>
        <p:spPr>
          <a:xfrm>
            <a:off x="2953628" y="6019800"/>
            <a:ext cx="3236784" cy="369332"/>
          </a:xfrm>
          <a:prstGeom prst="rect">
            <a:avLst/>
          </a:prstGeom>
          <a:noFill/>
        </p:spPr>
        <p:txBody>
          <a:bodyPr wrap="none" rtlCol="0">
            <a:spAutoFit/>
          </a:bodyPr>
          <a:lstStyle/>
          <a:p>
            <a:pPr algn="ctr"/>
            <a:r>
              <a:rPr lang="en-US" dirty="0"/>
              <a:t>CAM: Striate </a:t>
            </a:r>
            <a:r>
              <a:rPr lang="en-US" dirty="0" err="1"/>
              <a:t>melanokeratosis</a:t>
            </a:r>
            <a:endParaRPr lang="en-US" dirty="0"/>
          </a:p>
        </p:txBody>
      </p:sp>
      <p:pic>
        <p:nvPicPr>
          <p:cNvPr id="8194" name="Picture 2" descr="Melanokeratosis, Striate | SpringerLink">
            <a:extLst>
              <a:ext uri="{FF2B5EF4-FFF2-40B4-BE49-F238E27FC236}">
                <a16:creationId xmlns:a16="http://schemas.microsoft.com/office/drawing/2014/main" id="{D040E578-A795-4022-8157-511B04AC17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72851" y="1323412"/>
            <a:ext cx="4198297" cy="4211175"/>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3CB8E208-262A-4255-AA0F-D8C12914663D}"/>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411754042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209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t>The </a:t>
            </a:r>
            <a:r>
              <a:rPr lang="en-US" sz="1400" b="1" i="1" dirty="0"/>
              <a:t>cornea</a:t>
            </a:r>
            <a:r>
              <a:rPr lang="en-US" sz="1400" i="1" dirty="0"/>
              <a:t>??!!</a:t>
            </a:r>
          </a:p>
          <a:p>
            <a:r>
              <a:rPr lang="en-US" sz="1400" dirty="0">
                <a:solidFill>
                  <a:srgbClr val="0000FF"/>
                </a:solidFill>
              </a:rPr>
              <a:t>Yes. </a:t>
            </a:r>
            <a:r>
              <a:rPr lang="en-US" sz="1400" dirty="0">
                <a:solidFill>
                  <a:schemeClr val="bg1"/>
                </a:solidFill>
              </a:rPr>
              <a:t>Yes. </a:t>
            </a:r>
            <a:r>
              <a:rPr lang="en-US" sz="1400" dirty="0"/>
              <a:t>Yes—it’s called  </a:t>
            </a:r>
            <a:r>
              <a:rPr lang="en-US" sz="1400" i="1" dirty="0"/>
              <a:t>striate </a:t>
            </a:r>
            <a:r>
              <a:rPr lang="en-US" sz="1400" i="1" dirty="0" err="1"/>
              <a:t>melanokeratosis</a:t>
            </a:r>
            <a:r>
              <a:rPr lang="en-US" sz="1400" i="1" dirty="0"/>
              <a:t>.</a:t>
            </a:r>
          </a:p>
          <a:p>
            <a:endParaRPr lang="en-US" sz="1400" i="1" dirty="0">
              <a:solidFill>
                <a:srgbClr val="0000FF"/>
              </a:solidFill>
            </a:endParaRPr>
          </a:p>
          <a:p>
            <a:r>
              <a:rPr lang="en-US" sz="1400" i="1" dirty="0">
                <a:solidFill>
                  <a:srgbClr val="0000FF"/>
                </a:solidFill>
              </a:rPr>
              <a:t>What is its malignant potential?</a:t>
            </a:r>
            <a:endParaRPr lang="en-US" sz="1400" i="1" dirty="0">
              <a:solidFill>
                <a:schemeClr val="accent5">
                  <a:lumMod val="75000"/>
                </a:schemeClr>
              </a:solidFill>
            </a:endParaRP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19926265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EEAE5FC-7EF9-4F24-ACF2-2E9DD457EB62}"/>
              </a:ext>
            </a:extLst>
          </p:cNvPr>
          <p:cNvSpPr>
            <a:spLocks noGrp="1"/>
          </p:cNvSpPr>
          <p:nvPr>
            <p:ph type="sldNum" sz="quarter" idx="12"/>
          </p:nvPr>
        </p:nvSpPr>
        <p:spPr/>
        <p:txBody>
          <a:bodyPr/>
          <a:lstStyle/>
          <a:p>
            <a:fld id="{116DF635-BF2B-4ED9-8F65-8D2B632AD3E3}" type="slidenum">
              <a:rPr lang="en-US" altLang="en-US" smtClean="0"/>
              <a:pPr/>
              <a:t>21</a:t>
            </a:fld>
            <a:endParaRPr lang="en-US" altLang="en-US"/>
          </a:p>
        </p:txBody>
      </p:sp>
      <p:sp>
        <p:nvSpPr>
          <p:cNvPr id="6" name="TextBox 5">
            <a:extLst>
              <a:ext uri="{FF2B5EF4-FFF2-40B4-BE49-F238E27FC236}">
                <a16:creationId xmlns:a16="http://schemas.microsoft.com/office/drawing/2014/main" id="{A2788502-58CA-4FF8-A34A-595457BAF62A}"/>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5" name="TextBox 4">
            <a:extLst>
              <a:ext uri="{FF2B5EF4-FFF2-40B4-BE49-F238E27FC236}">
                <a16:creationId xmlns:a16="http://schemas.microsoft.com/office/drawing/2014/main" id="{3589DDCD-C887-4181-AC04-B933286A292C}"/>
              </a:ext>
            </a:extLst>
          </p:cNvPr>
          <p:cNvSpPr txBox="1"/>
          <p:nvPr/>
        </p:nvSpPr>
        <p:spPr>
          <a:xfrm>
            <a:off x="2466303" y="6019800"/>
            <a:ext cx="2185214" cy="369332"/>
          </a:xfrm>
          <a:prstGeom prst="rect">
            <a:avLst/>
          </a:prstGeom>
          <a:noFill/>
        </p:spPr>
        <p:txBody>
          <a:bodyPr wrap="none" rtlCol="0">
            <a:spAutoFit/>
          </a:bodyPr>
          <a:lstStyle/>
          <a:p>
            <a:r>
              <a:rPr lang="en-US" dirty="0"/>
              <a:t>Neural crest cells…</a:t>
            </a:r>
          </a:p>
        </p:txBody>
      </p:sp>
      <p:pic>
        <p:nvPicPr>
          <p:cNvPr id="7" name="Picture 6">
            <a:extLst>
              <a:ext uri="{FF2B5EF4-FFF2-40B4-BE49-F238E27FC236}">
                <a16:creationId xmlns:a16="http://schemas.microsoft.com/office/drawing/2014/main" id="{24A7259E-491E-4B86-B612-53300638D19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80679" y="1147444"/>
            <a:ext cx="6382641" cy="4563112"/>
          </a:xfrm>
          <a:prstGeom prst="rect">
            <a:avLst/>
          </a:prstGeom>
        </p:spPr>
      </p:pic>
      <p:sp>
        <p:nvSpPr>
          <p:cNvPr id="3" name="Rectangle 2">
            <a:extLst>
              <a:ext uri="{FF2B5EF4-FFF2-40B4-BE49-F238E27FC236}">
                <a16:creationId xmlns:a16="http://schemas.microsoft.com/office/drawing/2014/main" id="{8E76D5E3-E662-42DC-AD64-1C30A57BBE29}"/>
              </a:ext>
            </a:extLst>
          </p:cNvPr>
          <p:cNvSpPr/>
          <p:nvPr/>
        </p:nvSpPr>
        <p:spPr>
          <a:xfrm>
            <a:off x="533400" y="4257545"/>
            <a:ext cx="8077200" cy="1676400"/>
          </a:xfrm>
          <a:prstGeom prst="rect">
            <a:avLst/>
          </a:prstGeom>
          <a:solidFill>
            <a:schemeClr val="bg1"/>
          </a:solidFill>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4" name="Arrow: Left 3">
            <a:extLst>
              <a:ext uri="{FF2B5EF4-FFF2-40B4-BE49-F238E27FC236}">
                <a16:creationId xmlns:a16="http://schemas.microsoft.com/office/drawing/2014/main" id="{BEA2FBB1-9ADD-4EDA-9643-F23318B1FE46}"/>
              </a:ext>
            </a:extLst>
          </p:cNvPr>
          <p:cNvSpPr/>
          <p:nvPr/>
        </p:nvSpPr>
        <p:spPr>
          <a:xfrm>
            <a:off x="6248400" y="3693478"/>
            <a:ext cx="2362199" cy="30480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28C91ECD-3E88-4664-9D46-75BB81421C4B}"/>
              </a:ext>
            </a:extLst>
          </p:cNvPr>
          <p:cNvSpPr/>
          <p:nvPr/>
        </p:nvSpPr>
        <p:spPr>
          <a:xfrm>
            <a:off x="3200400" y="3998276"/>
            <a:ext cx="914400" cy="299589"/>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3" name="Rectangle 12">
            <a:extLst>
              <a:ext uri="{FF2B5EF4-FFF2-40B4-BE49-F238E27FC236}">
                <a16:creationId xmlns:a16="http://schemas.microsoft.com/office/drawing/2014/main" id="{EB3AEE1E-3E03-464A-9B4A-41B048AC507C}"/>
              </a:ext>
            </a:extLst>
          </p:cNvPr>
          <p:cNvSpPr/>
          <p:nvPr/>
        </p:nvSpPr>
        <p:spPr>
          <a:xfrm>
            <a:off x="5003340" y="3957956"/>
            <a:ext cx="1245060" cy="299589"/>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4" name="Oval 13">
            <a:extLst>
              <a:ext uri="{FF2B5EF4-FFF2-40B4-BE49-F238E27FC236}">
                <a16:creationId xmlns:a16="http://schemas.microsoft.com/office/drawing/2014/main" id="{CBFC240A-A574-41C8-A8ED-9BCD53F71C72}"/>
              </a:ext>
            </a:extLst>
          </p:cNvPr>
          <p:cNvSpPr/>
          <p:nvPr/>
        </p:nvSpPr>
        <p:spPr>
          <a:xfrm>
            <a:off x="4817379" y="4064822"/>
            <a:ext cx="220900" cy="192723"/>
          </a:xfrm>
          <a:prstGeom prst="ellipse">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97504409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210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t>The </a:t>
            </a:r>
            <a:r>
              <a:rPr lang="en-US" sz="1400" b="1" i="1" dirty="0"/>
              <a:t>cornea</a:t>
            </a:r>
            <a:r>
              <a:rPr lang="en-US" sz="1400" i="1" dirty="0"/>
              <a:t>??!!</a:t>
            </a:r>
          </a:p>
          <a:p>
            <a:r>
              <a:rPr lang="en-US" sz="1400" dirty="0">
                <a:solidFill>
                  <a:srgbClr val="0000FF"/>
                </a:solidFill>
              </a:rPr>
              <a:t>Yes. </a:t>
            </a:r>
            <a:r>
              <a:rPr lang="en-US" sz="1400" dirty="0">
                <a:solidFill>
                  <a:schemeClr val="bg1"/>
                </a:solidFill>
              </a:rPr>
              <a:t>Yes. </a:t>
            </a:r>
            <a:r>
              <a:rPr lang="en-US" sz="1400" dirty="0"/>
              <a:t>Yes—it’s called  </a:t>
            </a:r>
            <a:r>
              <a:rPr lang="en-US" sz="1400" i="1" dirty="0"/>
              <a:t>striate </a:t>
            </a:r>
            <a:r>
              <a:rPr lang="en-US" sz="1400" i="1" dirty="0" err="1"/>
              <a:t>melanokeratosis</a:t>
            </a:r>
            <a:r>
              <a:rPr lang="en-US" sz="1400" i="1" dirty="0"/>
              <a:t>.</a:t>
            </a:r>
          </a:p>
          <a:p>
            <a:endParaRPr lang="en-US" sz="1400" i="1" dirty="0">
              <a:solidFill>
                <a:srgbClr val="0000FF"/>
              </a:solidFill>
            </a:endParaRPr>
          </a:p>
          <a:p>
            <a:r>
              <a:rPr lang="en-US" sz="1400" i="1" dirty="0">
                <a:solidFill>
                  <a:srgbClr val="0000FF"/>
                </a:solidFill>
              </a:rPr>
              <a:t>What is its malignant potential?</a:t>
            </a:r>
          </a:p>
          <a:p>
            <a:r>
              <a:rPr lang="en-US" sz="1400" dirty="0">
                <a:solidFill>
                  <a:srgbClr val="0000FF"/>
                </a:solidFill>
              </a:rPr>
              <a:t>Essentially none</a:t>
            </a:r>
          </a:p>
        </p:txBody>
      </p:sp>
    </p:spTree>
    <p:extLst>
      <p:ext uri="{BB962C8B-B14F-4D97-AF65-F5344CB8AC3E}">
        <p14:creationId xmlns:p14="http://schemas.microsoft.com/office/powerpoint/2010/main" val="150685964"/>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211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bg1">
                  <a:lumMod val="50000"/>
                </a:schemeClr>
              </a:solidFill>
            </a:endParaRPr>
          </a:p>
          <a:p>
            <a:r>
              <a:rPr lang="en-US" sz="1400" i="1" dirty="0">
                <a:solidFill>
                  <a:schemeClr val="bg1">
                    <a:lumMod val="50000"/>
                  </a:schemeClr>
                </a:solidFill>
              </a:rPr>
              <a:t>Which portion of the </a:t>
            </a:r>
            <a:r>
              <a:rPr lang="en-US" sz="1400" i="1" dirty="0" err="1">
                <a:solidFill>
                  <a:schemeClr val="bg1">
                    <a:lumMod val="50000"/>
                  </a:schemeClr>
                </a:solidFill>
              </a:rPr>
              <a:t>conj</a:t>
            </a:r>
            <a:r>
              <a:rPr lang="en-US" sz="1400" i="1" dirty="0">
                <a:solidFill>
                  <a:schemeClr val="bg1">
                    <a:lumMod val="50000"/>
                  </a:schemeClr>
                </a:solidFill>
              </a:rPr>
              <a:t> is most likely to be involved?</a:t>
            </a:r>
          </a:p>
          <a:p>
            <a:r>
              <a:rPr lang="en-US" sz="1400" dirty="0">
                <a:solidFill>
                  <a:schemeClr val="bg1">
                    <a:lumMod val="50000"/>
                  </a:schemeClr>
                </a:solidFill>
              </a:rPr>
              <a:t>The perilimbal region</a:t>
            </a:r>
          </a:p>
          <a:p>
            <a:endParaRPr lang="en-US" sz="1400" i="1" dirty="0">
              <a:solidFill>
                <a:schemeClr val="bg1">
                  <a:lumMod val="50000"/>
                </a:schemeClr>
              </a:solidFill>
            </a:endParaRPr>
          </a:p>
          <a:p>
            <a:r>
              <a:rPr lang="en-US" sz="1400" i="1" dirty="0">
                <a:solidFill>
                  <a:schemeClr val="bg1">
                    <a:lumMod val="50000"/>
                  </a:schemeClr>
                </a:solidFill>
              </a:rPr>
              <a:t>Does it present in unilateral, or bilateral fashion?</a:t>
            </a:r>
          </a:p>
          <a:p>
            <a:r>
              <a:rPr lang="en-US" sz="1400" dirty="0">
                <a:solidFill>
                  <a:schemeClr val="bg1">
                    <a:lumMod val="50000"/>
                  </a:schemeClr>
                </a:solidFill>
              </a:rPr>
              <a:t>Bilateral (and fairly symmetrically so)</a:t>
            </a:r>
          </a:p>
          <a:p>
            <a:endParaRPr lang="en-US" sz="1400" dirty="0">
              <a:solidFill>
                <a:schemeClr val="bg1">
                  <a:lumMod val="50000"/>
                </a:schemeClr>
              </a:solidFill>
            </a:endParaRPr>
          </a:p>
          <a:p>
            <a:r>
              <a:rPr lang="en-US" sz="1400" i="1" dirty="0">
                <a:solidFill>
                  <a:schemeClr val="bg1">
                    <a:lumMod val="50000"/>
                  </a:schemeClr>
                </a:solidFill>
              </a:rPr>
              <a:t>Can the palpebral </a:t>
            </a:r>
            <a:r>
              <a:rPr lang="en-US" sz="1400" i="1" dirty="0" err="1">
                <a:solidFill>
                  <a:schemeClr val="bg1">
                    <a:lumMod val="50000"/>
                  </a:schemeClr>
                </a:solidFill>
              </a:rPr>
              <a:t>conj</a:t>
            </a:r>
            <a:r>
              <a:rPr lang="en-US" sz="1400" i="1" dirty="0">
                <a:solidFill>
                  <a:schemeClr val="bg1">
                    <a:lumMod val="50000"/>
                  </a:schemeClr>
                </a:solidFill>
              </a:rPr>
              <a:t> be involved? The caruncle? The </a:t>
            </a:r>
            <a:r>
              <a:rPr lang="en-US" sz="1400" b="1" i="1" dirty="0">
                <a:solidFill>
                  <a:schemeClr val="bg1">
                    <a:lumMod val="50000"/>
                  </a:schemeClr>
                </a:solidFill>
              </a:rPr>
              <a:t>cornea</a:t>
            </a:r>
            <a:r>
              <a:rPr lang="en-US" sz="1400" i="1" dirty="0">
                <a:solidFill>
                  <a:schemeClr val="bg1">
                    <a:lumMod val="50000"/>
                  </a:schemeClr>
                </a:solidFill>
              </a:rPr>
              <a:t>??!!</a:t>
            </a:r>
          </a:p>
          <a:p>
            <a:r>
              <a:rPr lang="en-US" sz="1400" dirty="0">
                <a:solidFill>
                  <a:schemeClr val="bg1">
                    <a:lumMod val="50000"/>
                  </a:schemeClr>
                </a:solidFill>
              </a:rPr>
              <a:t>Yes. Yes. Yes—it’s called  </a:t>
            </a:r>
            <a:r>
              <a:rPr lang="en-US" sz="1400" i="1" dirty="0">
                <a:solidFill>
                  <a:schemeClr val="bg1">
                    <a:lumMod val="50000"/>
                  </a:schemeClr>
                </a:solidFill>
              </a:rPr>
              <a:t>striate </a:t>
            </a:r>
            <a:r>
              <a:rPr lang="en-US" sz="1400" i="1" dirty="0" err="1">
                <a:solidFill>
                  <a:schemeClr val="bg1">
                    <a:lumMod val="50000"/>
                  </a:schemeClr>
                </a:solidFill>
              </a:rPr>
              <a:t>melanokeratosis</a:t>
            </a:r>
            <a:r>
              <a:rPr lang="en-US" sz="1400" i="1" dirty="0">
                <a:solidFill>
                  <a:schemeClr val="bg1">
                    <a:lumMod val="50000"/>
                  </a:schemeClr>
                </a:solidFill>
              </a:rPr>
              <a:t>.</a:t>
            </a:r>
          </a:p>
          <a:p>
            <a:endParaRPr lang="en-US" sz="1400" i="1" dirty="0">
              <a:solidFill>
                <a:srgbClr val="0000FF"/>
              </a:solidFill>
            </a:endParaRPr>
          </a:p>
          <a:p>
            <a:r>
              <a:rPr lang="en-US" sz="1400" b="1" i="1" dirty="0">
                <a:solidFill>
                  <a:srgbClr val="0000FF"/>
                </a:solidFill>
              </a:rPr>
              <a:t>What is its malignant potential?</a:t>
            </a:r>
          </a:p>
          <a:p>
            <a:r>
              <a:rPr lang="en-US" sz="1400" b="1" dirty="0">
                <a:solidFill>
                  <a:srgbClr val="0000FF"/>
                </a:solidFill>
              </a:rPr>
              <a:t>Essentially none</a:t>
            </a:r>
          </a:p>
        </p:txBody>
      </p:sp>
      <p:sp>
        <p:nvSpPr>
          <p:cNvPr id="27" name="TextBox 26">
            <a:extLst>
              <a:ext uri="{FF2B5EF4-FFF2-40B4-BE49-F238E27FC236}">
                <a16:creationId xmlns:a16="http://schemas.microsoft.com/office/drawing/2014/main" id="{840F476F-47AD-4034-A200-F2E9AB4231A0}"/>
              </a:ext>
            </a:extLst>
          </p:cNvPr>
          <p:cNvSpPr txBox="1"/>
          <p:nvPr/>
        </p:nvSpPr>
        <p:spPr>
          <a:xfrm>
            <a:off x="2819400" y="4466137"/>
            <a:ext cx="6311348" cy="1384995"/>
          </a:xfrm>
          <a:prstGeom prst="rect">
            <a:avLst/>
          </a:prstGeom>
          <a:solidFill>
            <a:srgbClr val="00B0F0"/>
          </a:solidFill>
        </p:spPr>
        <p:txBody>
          <a:bodyPr wrap="square" rtlCol="0">
            <a:spAutoFit/>
          </a:bodyPr>
          <a:lstStyle/>
          <a:p>
            <a:r>
              <a:rPr lang="en-US" sz="1400" i="1" dirty="0"/>
              <a:t>There’s a simple, commonsense reason why these highly pigmented lesions have essentially no malignant potential. What is it?</a:t>
            </a:r>
            <a:endParaRPr lang="en-US" sz="1400" i="1" dirty="0">
              <a:solidFill>
                <a:srgbClr val="00B0F0"/>
              </a:solidFill>
            </a:endParaRPr>
          </a:p>
          <a:p>
            <a:r>
              <a:rPr lang="en-US" sz="1400" dirty="0">
                <a:solidFill>
                  <a:srgbClr val="00B0F0"/>
                </a:solidFill>
              </a:rPr>
              <a:t>It’s because the increased pigment in CAM doesn’t stem from the proliferation of melanocytes (with its attendant risk of malignant transformation), but rather (as mentioned earlier) from an increase in the rate of melanin synthesis and transfer to adjacent basal epithelial cells</a:t>
            </a:r>
          </a:p>
        </p:txBody>
      </p:sp>
      <p:sp>
        <p:nvSpPr>
          <p:cNvPr id="6" name="Frame 5">
            <a:extLst>
              <a:ext uri="{FF2B5EF4-FFF2-40B4-BE49-F238E27FC236}">
                <a16:creationId xmlns:a16="http://schemas.microsoft.com/office/drawing/2014/main" id="{A519AF55-BA5A-4C78-A2AE-08E77C4077ED}"/>
              </a:ext>
            </a:extLst>
          </p:cNvPr>
          <p:cNvSpPr/>
          <p:nvPr/>
        </p:nvSpPr>
        <p:spPr>
          <a:xfrm>
            <a:off x="2882273" y="6063108"/>
            <a:ext cx="2983836" cy="681212"/>
          </a:xfrm>
          <a:prstGeom prst="frame">
            <a:avLst/>
          </a:prstGeom>
          <a:solidFill>
            <a:srgbClr val="00B0F0"/>
          </a:solidFill>
          <a:ln w="9525">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555540320"/>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212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bg1">
                  <a:lumMod val="50000"/>
                </a:schemeClr>
              </a:solidFill>
            </a:endParaRPr>
          </a:p>
          <a:p>
            <a:r>
              <a:rPr lang="en-US" sz="1400" i="1" dirty="0">
                <a:solidFill>
                  <a:schemeClr val="bg1">
                    <a:lumMod val="50000"/>
                  </a:schemeClr>
                </a:solidFill>
              </a:rPr>
              <a:t>Which portion of the </a:t>
            </a:r>
            <a:r>
              <a:rPr lang="en-US" sz="1400" i="1" dirty="0" err="1">
                <a:solidFill>
                  <a:schemeClr val="bg1">
                    <a:lumMod val="50000"/>
                  </a:schemeClr>
                </a:solidFill>
              </a:rPr>
              <a:t>conj</a:t>
            </a:r>
            <a:r>
              <a:rPr lang="en-US" sz="1400" i="1" dirty="0">
                <a:solidFill>
                  <a:schemeClr val="bg1">
                    <a:lumMod val="50000"/>
                  </a:schemeClr>
                </a:solidFill>
              </a:rPr>
              <a:t> is most likely to be involved?</a:t>
            </a:r>
          </a:p>
          <a:p>
            <a:r>
              <a:rPr lang="en-US" sz="1400" dirty="0">
                <a:solidFill>
                  <a:schemeClr val="bg1">
                    <a:lumMod val="50000"/>
                  </a:schemeClr>
                </a:solidFill>
              </a:rPr>
              <a:t>The perilimbal region</a:t>
            </a:r>
          </a:p>
          <a:p>
            <a:endParaRPr lang="en-US" sz="1400" i="1" dirty="0">
              <a:solidFill>
                <a:schemeClr val="bg1">
                  <a:lumMod val="50000"/>
                </a:schemeClr>
              </a:solidFill>
            </a:endParaRPr>
          </a:p>
          <a:p>
            <a:r>
              <a:rPr lang="en-US" sz="1400" i="1" dirty="0">
                <a:solidFill>
                  <a:schemeClr val="bg1">
                    <a:lumMod val="50000"/>
                  </a:schemeClr>
                </a:solidFill>
              </a:rPr>
              <a:t>Does it present in unilateral, or bilateral fashion?</a:t>
            </a:r>
          </a:p>
          <a:p>
            <a:r>
              <a:rPr lang="en-US" sz="1400" dirty="0">
                <a:solidFill>
                  <a:schemeClr val="bg1">
                    <a:lumMod val="50000"/>
                  </a:schemeClr>
                </a:solidFill>
              </a:rPr>
              <a:t>Bilateral (and fairly symmetrically so)</a:t>
            </a:r>
          </a:p>
          <a:p>
            <a:endParaRPr lang="en-US" sz="1400" dirty="0">
              <a:solidFill>
                <a:schemeClr val="bg1">
                  <a:lumMod val="50000"/>
                </a:schemeClr>
              </a:solidFill>
            </a:endParaRPr>
          </a:p>
          <a:p>
            <a:r>
              <a:rPr lang="en-US" sz="1400" i="1" dirty="0">
                <a:solidFill>
                  <a:schemeClr val="bg1">
                    <a:lumMod val="50000"/>
                  </a:schemeClr>
                </a:solidFill>
              </a:rPr>
              <a:t>Can the palpebral </a:t>
            </a:r>
            <a:r>
              <a:rPr lang="en-US" sz="1400" i="1" dirty="0" err="1">
                <a:solidFill>
                  <a:schemeClr val="bg1">
                    <a:lumMod val="50000"/>
                  </a:schemeClr>
                </a:solidFill>
              </a:rPr>
              <a:t>conj</a:t>
            </a:r>
            <a:r>
              <a:rPr lang="en-US" sz="1400" i="1" dirty="0">
                <a:solidFill>
                  <a:schemeClr val="bg1">
                    <a:lumMod val="50000"/>
                  </a:schemeClr>
                </a:solidFill>
              </a:rPr>
              <a:t> be involved? The caruncle? The </a:t>
            </a:r>
            <a:r>
              <a:rPr lang="en-US" sz="1400" b="1" i="1" dirty="0">
                <a:solidFill>
                  <a:schemeClr val="bg1">
                    <a:lumMod val="50000"/>
                  </a:schemeClr>
                </a:solidFill>
              </a:rPr>
              <a:t>cornea</a:t>
            </a:r>
            <a:r>
              <a:rPr lang="en-US" sz="1400" i="1" dirty="0">
                <a:solidFill>
                  <a:schemeClr val="bg1">
                    <a:lumMod val="50000"/>
                  </a:schemeClr>
                </a:solidFill>
              </a:rPr>
              <a:t>??!!</a:t>
            </a:r>
          </a:p>
          <a:p>
            <a:r>
              <a:rPr lang="en-US" sz="1400" dirty="0">
                <a:solidFill>
                  <a:schemeClr val="bg1">
                    <a:lumMod val="50000"/>
                  </a:schemeClr>
                </a:solidFill>
              </a:rPr>
              <a:t>Yes. Yes. Yes—it’s called  </a:t>
            </a:r>
            <a:r>
              <a:rPr lang="en-US" sz="1400" i="1" dirty="0">
                <a:solidFill>
                  <a:schemeClr val="bg1">
                    <a:lumMod val="50000"/>
                  </a:schemeClr>
                </a:solidFill>
              </a:rPr>
              <a:t>striate </a:t>
            </a:r>
            <a:r>
              <a:rPr lang="en-US" sz="1400" i="1" dirty="0" err="1">
                <a:solidFill>
                  <a:schemeClr val="bg1">
                    <a:lumMod val="50000"/>
                  </a:schemeClr>
                </a:solidFill>
              </a:rPr>
              <a:t>melanokeratosis</a:t>
            </a:r>
            <a:r>
              <a:rPr lang="en-US" sz="1400" i="1" dirty="0">
                <a:solidFill>
                  <a:schemeClr val="bg1">
                    <a:lumMod val="50000"/>
                  </a:schemeClr>
                </a:solidFill>
              </a:rPr>
              <a:t>.</a:t>
            </a:r>
          </a:p>
          <a:p>
            <a:endParaRPr lang="en-US" sz="1400" i="1" dirty="0">
              <a:solidFill>
                <a:srgbClr val="0000FF"/>
              </a:solidFill>
            </a:endParaRPr>
          </a:p>
          <a:p>
            <a:r>
              <a:rPr lang="en-US" sz="1400" b="1" i="1" dirty="0">
                <a:solidFill>
                  <a:srgbClr val="0000FF"/>
                </a:solidFill>
              </a:rPr>
              <a:t>What is its malignant potential?</a:t>
            </a:r>
          </a:p>
          <a:p>
            <a:r>
              <a:rPr lang="en-US" sz="1400" b="1" dirty="0">
                <a:solidFill>
                  <a:srgbClr val="0000FF"/>
                </a:solidFill>
              </a:rPr>
              <a:t>Essentially none</a:t>
            </a:r>
          </a:p>
        </p:txBody>
      </p:sp>
      <p:sp>
        <p:nvSpPr>
          <p:cNvPr id="27" name="TextBox 26">
            <a:extLst>
              <a:ext uri="{FF2B5EF4-FFF2-40B4-BE49-F238E27FC236}">
                <a16:creationId xmlns:a16="http://schemas.microsoft.com/office/drawing/2014/main" id="{840F476F-47AD-4034-A200-F2E9AB4231A0}"/>
              </a:ext>
            </a:extLst>
          </p:cNvPr>
          <p:cNvSpPr txBox="1"/>
          <p:nvPr/>
        </p:nvSpPr>
        <p:spPr>
          <a:xfrm>
            <a:off x="2819400" y="4466137"/>
            <a:ext cx="6311348" cy="1384995"/>
          </a:xfrm>
          <a:prstGeom prst="rect">
            <a:avLst/>
          </a:prstGeom>
          <a:solidFill>
            <a:srgbClr val="00B0F0"/>
          </a:solidFill>
        </p:spPr>
        <p:txBody>
          <a:bodyPr wrap="square" rtlCol="0">
            <a:spAutoFit/>
          </a:bodyPr>
          <a:lstStyle/>
          <a:p>
            <a:r>
              <a:rPr lang="en-US" sz="1400" i="1" dirty="0"/>
              <a:t>There’s a simple, commonsense reason why these highly pigmented lesions have essentially no malignant potential. What is it?</a:t>
            </a:r>
          </a:p>
          <a:p>
            <a:r>
              <a:rPr lang="en-US" sz="1400" dirty="0"/>
              <a:t>It’s because the increased pigment in CAM doesn’t stem from the proliferation of melanocytes (with its attendant risk of malignant transformation) </a:t>
            </a:r>
            <a:r>
              <a:rPr lang="en-US" sz="1400" dirty="0">
                <a:solidFill>
                  <a:srgbClr val="00B0F0"/>
                </a:solidFill>
              </a:rPr>
              <a:t>but rather (as mentioned earlier) from an increase in the rate of melanin synthesis and transfer to adjacent basal epithelial cells</a:t>
            </a:r>
          </a:p>
        </p:txBody>
      </p:sp>
      <p:sp>
        <p:nvSpPr>
          <p:cNvPr id="6" name="Frame 5">
            <a:extLst>
              <a:ext uri="{FF2B5EF4-FFF2-40B4-BE49-F238E27FC236}">
                <a16:creationId xmlns:a16="http://schemas.microsoft.com/office/drawing/2014/main" id="{A519AF55-BA5A-4C78-A2AE-08E77C4077ED}"/>
              </a:ext>
            </a:extLst>
          </p:cNvPr>
          <p:cNvSpPr/>
          <p:nvPr/>
        </p:nvSpPr>
        <p:spPr>
          <a:xfrm>
            <a:off x="2882273" y="6063108"/>
            <a:ext cx="2983836" cy="681212"/>
          </a:xfrm>
          <a:prstGeom prst="frame">
            <a:avLst/>
          </a:prstGeom>
          <a:solidFill>
            <a:srgbClr val="00B0F0"/>
          </a:solidFill>
          <a:ln w="9525">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452570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213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93432" cy="307777"/>
          </a:xfrm>
          <a:prstGeom prst="rect">
            <a:avLst/>
          </a:prstGeom>
          <a:noFill/>
        </p:spPr>
        <p:txBody>
          <a:bodyPr wrap="none" rtlCol="0">
            <a:spAutoFit/>
          </a:bodyPr>
          <a:lstStyle/>
          <a:p>
            <a:r>
              <a:rPr lang="en-US" sz="1400" b="1"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80762EF2-F95B-43C0-89BC-FDE1E63209E0}"/>
              </a:ext>
            </a:extLst>
          </p:cNvPr>
          <p:cNvSpPr/>
          <p:nvPr/>
        </p:nvSpPr>
        <p:spPr>
          <a:xfrm>
            <a:off x="2070294" y="4983657"/>
            <a:ext cx="672906"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85F35214-675B-4FCE-911E-F7A1F2BC76B6}"/>
              </a:ext>
            </a:extLst>
          </p:cNvPr>
          <p:cNvSpPr txBox="1"/>
          <p:nvPr/>
        </p:nvSpPr>
        <p:spPr>
          <a:xfrm>
            <a:off x="2948495" y="3356491"/>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bg1">
                  <a:lumMod val="50000"/>
                </a:schemeClr>
              </a:solidFill>
            </a:endParaRPr>
          </a:p>
          <a:p>
            <a:r>
              <a:rPr lang="en-US" sz="1400" i="1" dirty="0">
                <a:solidFill>
                  <a:schemeClr val="bg1">
                    <a:lumMod val="50000"/>
                  </a:schemeClr>
                </a:solidFill>
              </a:rPr>
              <a:t>Which portion of the </a:t>
            </a:r>
            <a:r>
              <a:rPr lang="en-US" sz="1400" i="1" dirty="0" err="1">
                <a:solidFill>
                  <a:schemeClr val="bg1">
                    <a:lumMod val="50000"/>
                  </a:schemeClr>
                </a:solidFill>
              </a:rPr>
              <a:t>conj</a:t>
            </a:r>
            <a:r>
              <a:rPr lang="en-US" sz="1400" i="1" dirty="0">
                <a:solidFill>
                  <a:schemeClr val="bg1">
                    <a:lumMod val="50000"/>
                  </a:schemeClr>
                </a:solidFill>
              </a:rPr>
              <a:t> is most likely to be involved?</a:t>
            </a:r>
          </a:p>
          <a:p>
            <a:r>
              <a:rPr lang="en-US" sz="1400" dirty="0">
                <a:solidFill>
                  <a:schemeClr val="bg1">
                    <a:lumMod val="50000"/>
                  </a:schemeClr>
                </a:solidFill>
              </a:rPr>
              <a:t>The perilimbal region</a:t>
            </a:r>
          </a:p>
          <a:p>
            <a:endParaRPr lang="en-US" sz="1400" i="1" dirty="0">
              <a:solidFill>
                <a:schemeClr val="bg1">
                  <a:lumMod val="50000"/>
                </a:schemeClr>
              </a:solidFill>
            </a:endParaRPr>
          </a:p>
          <a:p>
            <a:r>
              <a:rPr lang="en-US" sz="1400" i="1" dirty="0">
                <a:solidFill>
                  <a:schemeClr val="bg1">
                    <a:lumMod val="50000"/>
                  </a:schemeClr>
                </a:solidFill>
              </a:rPr>
              <a:t>Does it present in unilateral, or bilateral fashion?</a:t>
            </a:r>
          </a:p>
          <a:p>
            <a:r>
              <a:rPr lang="en-US" sz="1400" dirty="0">
                <a:solidFill>
                  <a:schemeClr val="bg1">
                    <a:lumMod val="50000"/>
                  </a:schemeClr>
                </a:solidFill>
              </a:rPr>
              <a:t>Bilateral (and fairly symmetrically so)</a:t>
            </a:r>
          </a:p>
          <a:p>
            <a:endParaRPr lang="en-US" sz="1400" dirty="0">
              <a:solidFill>
                <a:schemeClr val="bg1">
                  <a:lumMod val="50000"/>
                </a:schemeClr>
              </a:solidFill>
            </a:endParaRPr>
          </a:p>
          <a:p>
            <a:r>
              <a:rPr lang="en-US" sz="1400" i="1" dirty="0">
                <a:solidFill>
                  <a:schemeClr val="bg1">
                    <a:lumMod val="50000"/>
                  </a:schemeClr>
                </a:solidFill>
              </a:rPr>
              <a:t>Can the palpebral </a:t>
            </a:r>
            <a:r>
              <a:rPr lang="en-US" sz="1400" i="1" dirty="0" err="1">
                <a:solidFill>
                  <a:schemeClr val="bg1">
                    <a:lumMod val="50000"/>
                  </a:schemeClr>
                </a:solidFill>
              </a:rPr>
              <a:t>conj</a:t>
            </a:r>
            <a:r>
              <a:rPr lang="en-US" sz="1400" i="1" dirty="0">
                <a:solidFill>
                  <a:schemeClr val="bg1">
                    <a:lumMod val="50000"/>
                  </a:schemeClr>
                </a:solidFill>
              </a:rPr>
              <a:t> be involved? The caruncle? The </a:t>
            </a:r>
            <a:r>
              <a:rPr lang="en-US" sz="1400" b="1" i="1" dirty="0">
                <a:solidFill>
                  <a:schemeClr val="bg1">
                    <a:lumMod val="50000"/>
                  </a:schemeClr>
                </a:solidFill>
              </a:rPr>
              <a:t>cornea</a:t>
            </a:r>
            <a:r>
              <a:rPr lang="en-US" sz="1400" i="1" dirty="0">
                <a:solidFill>
                  <a:schemeClr val="bg1">
                    <a:lumMod val="50000"/>
                  </a:schemeClr>
                </a:solidFill>
              </a:rPr>
              <a:t>??!!</a:t>
            </a:r>
          </a:p>
          <a:p>
            <a:r>
              <a:rPr lang="en-US" sz="1400" dirty="0">
                <a:solidFill>
                  <a:schemeClr val="bg1">
                    <a:lumMod val="50000"/>
                  </a:schemeClr>
                </a:solidFill>
              </a:rPr>
              <a:t>Yes. Yes. Yes—it’s called  </a:t>
            </a:r>
            <a:r>
              <a:rPr lang="en-US" sz="1400" i="1" dirty="0">
                <a:solidFill>
                  <a:schemeClr val="bg1">
                    <a:lumMod val="50000"/>
                  </a:schemeClr>
                </a:solidFill>
              </a:rPr>
              <a:t>striate </a:t>
            </a:r>
            <a:r>
              <a:rPr lang="en-US" sz="1400" i="1" dirty="0" err="1">
                <a:solidFill>
                  <a:schemeClr val="bg1">
                    <a:lumMod val="50000"/>
                  </a:schemeClr>
                </a:solidFill>
              </a:rPr>
              <a:t>melanokeratosis</a:t>
            </a:r>
            <a:r>
              <a:rPr lang="en-US" sz="1400" i="1" dirty="0">
                <a:solidFill>
                  <a:schemeClr val="bg1">
                    <a:lumMod val="50000"/>
                  </a:schemeClr>
                </a:solidFill>
              </a:rPr>
              <a:t>.</a:t>
            </a:r>
          </a:p>
          <a:p>
            <a:endParaRPr lang="en-US" sz="1400" i="1" dirty="0">
              <a:solidFill>
                <a:srgbClr val="0000FF"/>
              </a:solidFill>
            </a:endParaRPr>
          </a:p>
          <a:p>
            <a:r>
              <a:rPr lang="en-US" sz="1400" b="1" i="1" dirty="0">
                <a:solidFill>
                  <a:srgbClr val="0000FF"/>
                </a:solidFill>
              </a:rPr>
              <a:t>What is its malignant potential?</a:t>
            </a:r>
          </a:p>
          <a:p>
            <a:r>
              <a:rPr lang="en-US" sz="1400" b="1" dirty="0">
                <a:solidFill>
                  <a:srgbClr val="0000FF"/>
                </a:solidFill>
              </a:rPr>
              <a:t>Essentially none</a:t>
            </a:r>
          </a:p>
        </p:txBody>
      </p:sp>
      <p:sp>
        <p:nvSpPr>
          <p:cNvPr id="27" name="TextBox 26">
            <a:extLst>
              <a:ext uri="{FF2B5EF4-FFF2-40B4-BE49-F238E27FC236}">
                <a16:creationId xmlns:a16="http://schemas.microsoft.com/office/drawing/2014/main" id="{840F476F-47AD-4034-A200-F2E9AB4231A0}"/>
              </a:ext>
            </a:extLst>
          </p:cNvPr>
          <p:cNvSpPr txBox="1"/>
          <p:nvPr/>
        </p:nvSpPr>
        <p:spPr>
          <a:xfrm>
            <a:off x="2819400" y="4466137"/>
            <a:ext cx="6311348" cy="1384995"/>
          </a:xfrm>
          <a:prstGeom prst="rect">
            <a:avLst/>
          </a:prstGeom>
          <a:solidFill>
            <a:srgbClr val="00B0F0"/>
          </a:solidFill>
        </p:spPr>
        <p:txBody>
          <a:bodyPr wrap="square" rtlCol="0">
            <a:spAutoFit/>
          </a:bodyPr>
          <a:lstStyle/>
          <a:p>
            <a:r>
              <a:rPr lang="en-US" sz="1400" i="1" dirty="0"/>
              <a:t>There’s a simple, commonsense reason why these highly pigmented lesions have essentially no malignant potential. What is it?</a:t>
            </a:r>
          </a:p>
          <a:p>
            <a:r>
              <a:rPr lang="en-US" sz="1400" dirty="0"/>
              <a:t>It’s because the increased pigment in CAM doesn’t stem from the proliferation of melanocytes (with its attendant risk of malignant transformation), </a:t>
            </a:r>
            <a:r>
              <a:rPr lang="en-US" sz="1400" dirty="0">
                <a:solidFill>
                  <a:schemeClr val="bg1"/>
                </a:solidFill>
              </a:rPr>
              <a:t>but rather (as mentioned earlier) from an increase in the rate of melanin synthesis and transfer to adjacent basal epithelial cells</a:t>
            </a:r>
          </a:p>
        </p:txBody>
      </p:sp>
      <p:sp>
        <p:nvSpPr>
          <p:cNvPr id="6" name="Frame 5">
            <a:extLst>
              <a:ext uri="{FF2B5EF4-FFF2-40B4-BE49-F238E27FC236}">
                <a16:creationId xmlns:a16="http://schemas.microsoft.com/office/drawing/2014/main" id="{A519AF55-BA5A-4C78-A2AE-08E77C4077ED}"/>
              </a:ext>
            </a:extLst>
          </p:cNvPr>
          <p:cNvSpPr/>
          <p:nvPr/>
        </p:nvSpPr>
        <p:spPr>
          <a:xfrm>
            <a:off x="2882273" y="6063108"/>
            <a:ext cx="2983836" cy="681212"/>
          </a:xfrm>
          <a:prstGeom prst="frame">
            <a:avLst/>
          </a:prstGeom>
          <a:solidFill>
            <a:srgbClr val="00B0F0"/>
          </a:solidFill>
          <a:ln w="9525">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08235334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1D6F828-761F-43E7-A144-EDE134AE94BD}"/>
              </a:ext>
            </a:extLst>
          </p:cNvPr>
          <p:cNvSpPr>
            <a:spLocks noGrp="1"/>
          </p:cNvSpPr>
          <p:nvPr>
            <p:ph type="sldNum" sz="quarter" idx="12"/>
          </p:nvPr>
        </p:nvSpPr>
        <p:spPr/>
        <p:txBody>
          <a:bodyPr/>
          <a:lstStyle/>
          <a:p>
            <a:fld id="{116DF635-BF2B-4ED9-8F65-8D2B632AD3E3}" type="slidenum">
              <a:rPr lang="en-US" altLang="en-US" smtClean="0"/>
              <a:pPr/>
              <a:t>214</a:t>
            </a:fld>
            <a:endParaRPr lang="en-US" altLang="en-US"/>
          </a:p>
        </p:txBody>
      </p:sp>
      <p:sp>
        <p:nvSpPr>
          <p:cNvPr id="5" name="TextBox 4">
            <a:extLst>
              <a:ext uri="{FF2B5EF4-FFF2-40B4-BE49-F238E27FC236}">
                <a16:creationId xmlns:a16="http://schemas.microsoft.com/office/drawing/2014/main" id="{6D6E3227-5C87-4331-9156-4B5AF6C23845}"/>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8" name="TextBox 7">
            <a:extLst>
              <a:ext uri="{FF2B5EF4-FFF2-40B4-BE49-F238E27FC236}">
                <a16:creationId xmlns:a16="http://schemas.microsoft.com/office/drawing/2014/main" id="{A06F07B1-51D8-4F78-9252-44D2E0809037}"/>
              </a:ext>
            </a:extLst>
          </p:cNvPr>
          <p:cNvSpPr txBox="1"/>
          <p:nvPr/>
        </p:nvSpPr>
        <p:spPr>
          <a:xfrm>
            <a:off x="1161085" y="4164977"/>
            <a:ext cx="6916115" cy="830997"/>
          </a:xfrm>
          <a:prstGeom prst="rect">
            <a:avLst/>
          </a:prstGeom>
          <a:solidFill>
            <a:schemeClr val="bg1"/>
          </a:solidFill>
        </p:spPr>
        <p:txBody>
          <a:bodyPr wrap="square" rtlCol="0">
            <a:spAutoFit/>
          </a:bodyPr>
          <a:lstStyle/>
          <a:p>
            <a:r>
              <a:rPr lang="en-US" sz="1600" dirty="0">
                <a:latin typeface="+mn-lt"/>
              </a:rPr>
              <a:t>CAM is </a:t>
            </a:r>
            <a:r>
              <a:rPr lang="en-US" sz="1600" b="0" i="0" dirty="0">
                <a:effectLst/>
                <a:latin typeface="+mn-lt"/>
              </a:rPr>
              <a:t>a </a:t>
            </a:r>
            <a:r>
              <a:rPr lang="en-US" sz="1600" b="0" i="1" dirty="0" err="1">
                <a:effectLst/>
                <a:latin typeface="+mn-lt"/>
              </a:rPr>
              <a:t>nonproliferative</a:t>
            </a:r>
            <a:r>
              <a:rPr lang="en-US" sz="1600" b="0" i="0" dirty="0">
                <a:effectLst/>
                <a:latin typeface="+mn-lt"/>
              </a:rPr>
              <a:t> process: The number of melanocytes is normal, they just produce an increased amount of melanin that gets transferred to the surrounding keratinocytes.</a:t>
            </a:r>
          </a:p>
        </p:txBody>
      </p:sp>
      <p:sp>
        <p:nvSpPr>
          <p:cNvPr id="7" name="TextBox 6">
            <a:extLst>
              <a:ext uri="{FF2B5EF4-FFF2-40B4-BE49-F238E27FC236}">
                <a16:creationId xmlns:a16="http://schemas.microsoft.com/office/drawing/2014/main" id="{74DE7826-8945-439A-8A6E-054B2D26B065}"/>
              </a:ext>
            </a:extLst>
          </p:cNvPr>
          <p:cNvSpPr txBox="1"/>
          <p:nvPr/>
        </p:nvSpPr>
        <p:spPr>
          <a:xfrm>
            <a:off x="4223206" y="6019800"/>
            <a:ext cx="697627" cy="369332"/>
          </a:xfrm>
          <a:prstGeom prst="rect">
            <a:avLst/>
          </a:prstGeom>
          <a:noFill/>
        </p:spPr>
        <p:txBody>
          <a:bodyPr wrap="none" rtlCol="0">
            <a:spAutoFit/>
          </a:bodyPr>
          <a:lstStyle/>
          <a:p>
            <a:pPr algn="ctr"/>
            <a:r>
              <a:rPr lang="en-US" dirty="0"/>
              <a:t>CAM</a:t>
            </a:r>
          </a:p>
        </p:txBody>
      </p:sp>
      <p:pic>
        <p:nvPicPr>
          <p:cNvPr id="9" name="Picture 8">
            <a:extLst>
              <a:ext uri="{FF2B5EF4-FFF2-40B4-BE49-F238E27FC236}">
                <a16:creationId xmlns:a16="http://schemas.microsoft.com/office/drawing/2014/main" id="{616DC641-3DE8-44E1-9120-05D0F980035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3942" y="2362200"/>
            <a:ext cx="6916115" cy="1609950"/>
          </a:xfrm>
          <a:prstGeom prst="rect">
            <a:avLst/>
          </a:prstGeom>
        </p:spPr>
      </p:pic>
    </p:spTree>
    <p:extLst>
      <p:ext uri="{BB962C8B-B14F-4D97-AF65-F5344CB8AC3E}">
        <p14:creationId xmlns:p14="http://schemas.microsoft.com/office/powerpoint/2010/main" val="354577707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215</a:t>
            </a:fld>
            <a:endParaRPr lang="en-US" altLang="en-US" sz="1000"/>
          </a:p>
        </p:txBody>
      </p:sp>
      <p:pic>
        <p:nvPicPr>
          <p:cNvPr id="16" name="Picture 2" descr="Complexion-associated melanosis - American Academy of Ophthalmology">
            <a:extLst>
              <a:ext uri="{FF2B5EF4-FFF2-40B4-BE49-F238E27FC236}">
                <a16:creationId xmlns:a16="http://schemas.microsoft.com/office/drawing/2014/main" id="{460B2852-FE5D-457D-93D5-9B733920375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295400"/>
            <a:ext cx="9144000" cy="3338513"/>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F90A59DB-2897-43A3-96C2-3B5D8F0EABB7}"/>
              </a:ext>
            </a:extLst>
          </p:cNvPr>
          <p:cNvSpPr txBox="1"/>
          <p:nvPr/>
        </p:nvSpPr>
        <p:spPr>
          <a:xfrm>
            <a:off x="503582" y="4633913"/>
            <a:ext cx="8136835" cy="738664"/>
          </a:xfrm>
          <a:prstGeom prst="rect">
            <a:avLst/>
          </a:prstGeom>
          <a:noFill/>
        </p:spPr>
        <p:txBody>
          <a:bodyPr wrap="square" rtlCol="0">
            <a:spAutoFit/>
          </a:bodyPr>
          <a:lstStyle/>
          <a:p>
            <a:r>
              <a:rPr lang="en-US" sz="1400" b="0" i="0" dirty="0">
                <a:solidFill>
                  <a:srgbClr val="000000"/>
                </a:solidFill>
                <a:effectLst/>
                <a:latin typeface="Arial" panose="020B0604020202020204" pitchFamily="34" charset="0"/>
              </a:rPr>
              <a:t>Complexion-associated melanosis. A, Clinical appearance. B, Histologic examination shows a normal density of small, morphologically unremarkable melanocytes confined mainly to the basal layer of the epithelium (arrows) with variable extension of pigment into more superficial epithelial layers</a:t>
            </a:r>
            <a:endParaRPr lang="en-US" sz="1400" dirty="0"/>
          </a:p>
        </p:txBody>
      </p:sp>
      <p:sp>
        <p:nvSpPr>
          <p:cNvPr id="8" name="TextBox 7">
            <a:extLst>
              <a:ext uri="{FF2B5EF4-FFF2-40B4-BE49-F238E27FC236}">
                <a16:creationId xmlns:a16="http://schemas.microsoft.com/office/drawing/2014/main" id="{CA9CD53C-4631-45F0-B82D-9BA0756366F8}"/>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9" name="TextBox 8">
            <a:extLst>
              <a:ext uri="{FF2B5EF4-FFF2-40B4-BE49-F238E27FC236}">
                <a16:creationId xmlns:a16="http://schemas.microsoft.com/office/drawing/2014/main" id="{6180811B-B7F2-40E2-8564-6B8DD81DF585}"/>
              </a:ext>
            </a:extLst>
          </p:cNvPr>
          <p:cNvSpPr txBox="1"/>
          <p:nvPr/>
        </p:nvSpPr>
        <p:spPr>
          <a:xfrm>
            <a:off x="4223206" y="6019800"/>
            <a:ext cx="697627" cy="369332"/>
          </a:xfrm>
          <a:prstGeom prst="rect">
            <a:avLst/>
          </a:prstGeom>
          <a:noFill/>
        </p:spPr>
        <p:txBody>
          <a:bodyPr wrap="none" rtlCol="0">
            <a:spAutoFit/>
          </a:bodyPr>
          <a:lstStyle/>
          <a:p>
            <a:pPr algn="ctr"/>
            <a:r>
              <a:rPr lang="en-US" dirty="0"/>
              <a:t>CAM</a:t>
            </a: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ABFDAC1-A8BA-4371-B2A6-BFA403CD7381}"/>
              </a:ext>
            </a:extLst>
          </p:cNvPr>
          <p:cNvSpPr>
            <a:spLocks noGrp="1"/>
          </p:cNvSpPr>
          <p:nvPr>
            <p:ph type="sldNum" sz="quarter" idx="12"/>
          </p:nvPr>
        </p:nvSpPr>
        <p:spPr/>
        <p:txBody>
          <a:bodyPr/>
          <a:lstStyle/>
          <a:p>
            <a:pPr>
              <a:defRPr/>
            </a:pPr>
            <a:fld id="{AE3D5967-D305-4D5A-99BA-BCEC8EFAB816}" type="slidenum">
              <a:rPr lang="en-US" altLang="en-US" smtClean="0"/>
              <a:pPr>
                <a:defRPr/>
              </a:pPr>
              <a:t>216</a:t>
            </a:fld>
            <a:endParaRPr lang="en-US" altLang="en-US"/>
          </a:p>
        </p:txBody>
      </p:sp>
      <p:pic>
        <p:nvPicPr>
          <p:cNvPr id="11" name="Picture 10">
            <a:extLst>
              <a:ext uri="{FF2B5EF4-FFF2-40B4-BE49-F238E27FC236}">
                <a16:creationId xmlns:a16="http://schemas.microsoft.com/office/drawing/2014/main" id="{D1D0541C-0C45-4DA8-9E13-3BC56C0E4E6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4432" y="1096394"/>
            <a:ext cx="3815136" cy="4665211"/>
          </a:xfrm>
          <a:prstGeom prst="rect">
            <a:avLst/>
          </a:prstGeom>
        </p:spPr>
      </p:pic>
      <p:sp>
        <p:nvSpPr>
          <p:cNvPr id="12" name="TextBox 11">
            <a:extLst>
              <a:ext uri="{FF2B5EF4-FFF2-40B4-BE49-F238E27FC236}">
                <a16:creationId xmlns:a16="http://schemas.microsoft.com/office/drawing/2014/main" id="{3637C5FA-BFEA-4CF1-82CD-8BB186C8FDE6}"/>
              </a:ext>
            </a:extLst>
          </p:cNvPr>
          <p:cNvSpPr txBox="1"/>
          <p:nvPr/>
        </p:nvSpPr>
        <p:spPr>
          <a:xfrm>
            <a:off x="1400299" y="6019800"/>
            <a:ext cx="6343403" cy="400110"/>
          </a:xfrm>
          <a:prstGeom prst="rect">
            <a:avLst/>
          </a:prstGeom>
          <a:noFill/>
        </p:spPr>
        <p:txBody>
          <a:bodyPr wrap="none" rtlCol="0">
            <a:spAutoFit/>
          </a:bodyPr>
          <a:lstStyle/>
          <a:p>
            <a:pPr algn="ctr"/>
            <a:r>
              <a:rPr lang="en-US" sz="2000" dirty="0">
                <a:latin typeface="Segoe Print" panose="02000600000000000000" pitchFamily="2" charset="0"/>
              </a:rPr>
              <a:t>(This is a good point in the set to take a break)</a:t>
            </a:r>
          </a:p>
        </p:txBody>
      </p:sp>
    </p:spTree>
    <p:extLst>
      <p:ext uri="{BB962C8B-B14F-4D97-AF65-F5344CB8AC3E}">
        <p14:creationId xmlns:p14="http://schemas.microsoft.com/office/powerpoint/2010/main" val="2400838163"/>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217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8" name="TextBox 27">
            <a:extLst>
              <a:ext uri="{FF2B5EF4-FFF2-40B4-BE49-F238E27FC236}">
                <a16:creationId xmlns:a16="http://schemas.microsoft.com/office/drawing/2014/main" id="{CED00DBA-0DD6-4EE1-B3CC-C998BFC93BA9}"/>
              </a:ext>
            </a:extLst>
          </p:cNvPr>
          <p:cNvSpPr txBox="1"/>
          <p:nvPr/>
        </p:nvSpPr>
        <p:spPr>
          <a:xfrm>
            <a:off x="3102055" y="2336722"/>
            <a:ext cx="4639649" cy="646331"/>
          </a:xfrm>
          <a:prstGeom prst="rect">
            <a:avLst/>
          </a:prstGeom>
          <a:solidFill>
            <a:schemeClr val="accent6">
              <a:lumMod val="20000"/>
              <a:lumOff val="80000"/>
            </a:schemeClr>
          </a:solidFill>
          <a:ln>
            <a:solidFill>
              <a:schemeClr val="tx1"/>
            </a:solidFill>
          </a:ln>
        </p:spPr>
        <p:txBody>
          <a:bodyPr wrap="square" rtlCol="0">
            <a:spAutoFit/>
          </a:bodyPr>
          <a:lstStyle/>
          <a:p>
            <a:r>
              <a:rPr lang="en-US" dirty="0"/>
              <a:t>Next, let’s look at </a:t>
            </a:r>
            <a:r>
              <a:rPr lang="en-US" i="1" dirty="0">
                <a:solidFill>
                  <a:srgbClr val="0000FF"/>
                </a:solidFill>
                <a:effectLst>
                  <a:outerShdw blurRad="38100" dist="38100" dir="2700000" algn="tl">
                    <a:srgbClr val="000000">
                      <a:alpha val="43137"/>
                    </a:srgbClr>
                  </a:outerShdw>
                </a:effectLst>
              </a:rPr>
              <a:t>benign lesions deriving from </a:t>
            </a:r>
            <a:r>
              <a:rPr lang="en-US" dirty="0">
                <a:solidFill>
                  <a:srgbClr val="0000FF"/>
                </a:solidFill>
                <a:effectLst>
                  <a:outerShdw blurRad="38100" dist="38100" dir="2700000" algn="tl">
                    <a:srgbClr val="000000">
                      <a:alpha val="43137"/>
                    </a:srgbClr>
                  </a:outerShdw>
                </a:effectLst>
              </a:rPr>
              <a:t>dermal</a:t>
            </a:r>
            <a:r>
              <a:rPr lang="en-US" i="1" dirty="0">
                <a:solidFill>
                  <a:srgbClr val="0000FF"/>
                </a:solidFill>
                <a:effectLst>
                  <a:outerShdw blurRad="38100" dist="38100" dir="2700000" algn="tl">
                    <a:srgbClr val="000000">
                      <a:alpha val="43137"/>
                    </a:srgbClr>
                  </a:outerShdw>
                </a:effectLst>
              </a:rPr>
              <a:t> and </a:t>
            </a:r>
            <a:r>
              <a:rPr lang="en-US" dirty="0">
                <a:solidFill>
                  <a:srgbClr val="0000FF"/>
                </a:solidFill>
                <a:effectLst>
                  <a:outerShdw blurRad="38100" dist="38100" dir="2700000" algn="tl">
                    <a:srgbClr val="000000">
                      <a:alpha val="43137"/>
                    </a:srgbClr>
                  </a:outerShdw>
                </a:effectLst>
              </a:rPr>
              <a:t>subepithelial</a:t>
            </a:r>
            <a:r>
              <a:rPr lang="en-US" i="1" dirty="0">
                <a:solidFill>
                  <a:srgbClr val="0000FF"/>
                </a:solidFill>
                <a:effectLst>
                  <a:outerShdw blurRad="38100" dist="38100" dir="2700000" algn="tl">
                    <a:srgbClr val="000000">
                      <a:alpha val="43137"/>
                    </a:srgbClr>
                  </a:outerShdw>
                </a:effectLst>
              </a:rPr>
              <a:t> melanocytes</a:t>
            </a:r>
          </a:p>
        </p:txBody>
      </p:sp>
      <p:sp>
        <p:nvSpPr>
          <p:cNvPr id="31" name="TextBox 30">
            <a:extLst>
              <a:ext uri="{FF2B5EF4-FFF2-40B4-BE49-F238E27FC236}">
                <a16:creationId xmlns:a16="http://schemas.microsoft.com/office/drawing/2014/main" id="{8908FAEA-4D8E-4EEF-AA67-686D21E30E22}"/>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
        <p:nvSpPr>
          <p:cNvPr id="33" name="TextBox 32">
            <a:extLst>
              <a:ext uri="{FF2B5EF4-FFF2-40B4-BE49-F238E27FC236}">
                <a16:creationId xmlns:a16="http://schemas.microsoft.com/office/drawing/2014/main" id="{97082DDD-8C87-4ACF-A9A2-4BA3EBB3C140}"/>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34" name="TextBox 33">
            <a:extLst>
              <a:ext uri="{FF2B5EF4-FFF2-40B4-BE49-F238E27FC236}">
                <a16:creationId xmlns:a16="http://schemas.microsoft.com/office/drawing/2014/main" id="{03A4F630-9007-41D6-BA3A-FB9879B81D2E}"/>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36" name="TextBox 35">
            <a:extLst>
              <a:ext uri="{FF2B5EF4-FFF2-40B4-BE49-F238E27FC236}">
                <a16:creationId xmlns:a16="http://schemas.microsoft.com/office/drawing/2014/main" id="{C1CAC398-64AD-494C-B5F7-F3F0C24EAA4F}"/>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Tree>
    <p:extLst>
      <p:ext uri="{BB962C8B-B14F-4D97-AF65-F5344CB8AC3E}">
        <p14:creationId xmlns:p14="http://schemas.microsoft.com/office/powerpoint/2010/main" val="55079578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218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19" name="TextBox 18">
            <a:extLst>
              <a:ext uri="{FF2B5EF4-FFF2-40B4-BE49-F238E27FC236}">
                <a16:creationId xmlns:a16="http://schemas.microsoft.com/office/drawing/2014/main" id="{C9580CC3-C140-4C75-9139-78140BC4B0F1}"/>
              </a:ext>
            </a:extLst>
          </p:cNvPr>
          <p:cNvSpPr txBox="1"/>
          <p:nvPr/>
        </p:nvSpPr>
        <p:spPr>
          <a:xfrm>
            <a:off x="4753549" y="1927173"/>
            <a:ext cx="293670" cy="307777"/>
          </a:xfrm>
          <a:prstGeom prst="rect">
            <a:avLst/>
          </a:prstGeom>
          <a:noFill/>
        </p:spPr>
        <p:txBody>
          <a:bodyPr wrap="none" rtlCol="0">
            <a:spAutoFit/>
          </a:bodyPr>
          <a:lstStyle/>
          <a:p>
            <a:r>
              <a:rPr lang="en-US" sz="1400" b="1" i="1" dirty="0">
                <a:solidFill>
                  <a:srgbClr val="025CA6"/>
                </a:solidFill>
              </a:rPr>
              <a:t>?</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293670" cy="307777"/>
          </a:xfrm>
          <a:prstGeom prst="rect">
            <a:avLst/>
          </a:prstGeom>
          <a:noFill/>
        </p:spPr>
        <p:txBody>
          <a:bodyPr wrap="none" rtlCol="0">
            <a:spAutoFit/>
          </a:bodyPr>
          <a:lstStyle/>
          <a:p>
            <a:r>
              <a:rPr lang="en-US" sz="1400" b="1" i="1" dirty="0">
                <a:solidFill>
                  <a:srgbClr val="025CA6"/>
                </a:solidFill>
              </a:rPr>
              <a:t>?</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29" name="Right Brace 28">
            <a:extLst>
              <a:ext uri="{FF2B5EF4-FFF2-40B4-BE49-F238E27FC236}">
                <a16:creationId xmlns:a16="http://schemas.microsoft.com/office/drawing/2014/main" id="{E9BE5757-491C-40B8-BD08-0A429F1E7C02}"/>
              </a:ext>
            </a:extLst>
          </p:cNvPr>
          <p:cNvSpPr/>
          <p:nvPr/>
        </p:nvSpPr>
        <p:spPr>
          <a:xfrm flipH="1">
            <a:off x="4572000" y="1713442"/>
            <a:ext cx="185530" cy="526176"/>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0" name="TextBox 29">
            <a:extLst>
              <a:ext uri="{FF2B5EF4-FFF2-40B4-BE49-F238E27FC236}">
                <a16:creationId xmlns:a16="http://schemas.microsoft.com/office/drawing/2014/main" id="{25C77568-DA8F-46B3-B960-EF17712C4598}"/>
              </a:ext>
            </a:extLst>
          </p:cNvPr>
          <p:cNvSpPr txBox="1"/>
          <p:nvPr/>
        </p:nvSpPr>
        <p:spPr>
          <a:xfrm>
            <a:off x="3147556" y="2369822"/>
            <a:ext cx="4876799" cy="584775"/>
          </a:xfrm>
          <a:prstGeom prst="rect">
            <a:avLst/>
          </a:prstGeom>
          <a:noFill/>
        </p:spPr>
        <p:txBody>
          <a:bodyPr wrap="square" rtlCol="0">
            <a:spAutoFit/>
          </a:bodyPr>
          <a:lstStyle/>
          <a:p>
            <a:r>
              <a:rPr lang="en-US" sz="1600" i="1" dirty="0"/>
              <a:t>There are three benign eyelid skin lesions attributable to </a:t>
            </a:r>
            <a:r>
              <a:rPr lang="en-US" sz="1600" dirty="0"/>
              <a:t>dermal</a:t>
            </a:r>
            <a:r>
              <a:rPr lang="en-US" sz="1600" i="1" dirty="0"/>
              <a:t> melanocytes—what are they?</a:t>
            </a:r>
          </a:p>
        </p:txBody>
      </p:sp>
    </p:spTree>
    <p:extLst>
      <p:ext uri="{BB962C8B-B14F-4D97-AF65-F5344CB8AC3E}">
        <p14:creationId xmlns:p14="http://schemas.microsoft.com/office/powerpoint/2010/main" val="248935094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219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19" name="TextBox 18">
            <a:extLst>
              <a:ext uri="{FF2B5EF4-FFF2-40B4-BE49-F238E27FC236}">
                <a16:creationId xmlns:a16="http://schemas.microsoft.com/office/drawing/2014/main" id="{C9580CC3-C140-4C75-9139-78140BC4B0F1}"/>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0" name="Right Brace 29">
            <a:extLst>
              <a:ext uri="{FF2B5EF4-FFF2-40B4-BE49-F238E27FC236}">
                <a16:creationId xmlns:a16="http://schemas.microsoft.com/office/drawing/2014/main" id="{2503173A-A1D0-4C6B-8261-AADB3D924CDA}"/>
              </a:ext>
            </a:extLst>
          </p:cNvPr>
          <p:cNvSpPr/>
          <p:nvPr/>
        </p:nvSpPr>
        <p:spPr>
          <a:xfrm flipH="1">
            <a:off x="4572000" y="1713442"/>
            <a:ext cx="185530" cy="526176"/>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1" name="TextBox 30">
            <a:extLst>
              <a:ext uri="{FF2B5EF4-FFF2-40B4-BE49-F238E27FC236}">
                <a16:creationId xmlns:a16="http://schemas.microsoft.com/office/drawing/2014/main" id="{7726777F-A900-43F4-8203-07A869589EF7}"/>
              </a:ext>
            </a:extLst>
          </p:cNvPr>
          <p:cNvSpPr txBox="1"/>
          <p:nvPr/>
        </p:nvSpPr>
        <p:spPr>
          <a:xfrm>
            <a:off x="3147556" y="2369822"/>
            <a:ext cx="4876799" cy="584775"/>
          </a:xfrm>
          <a:prstGeom prst="rect">
            <a:avLst/>
          </a:prstGeom>
          <a:noFill/>
        </p:spPr>
        <p:txBody>
          <a:bodyPr wrap="square" rtlCol="0">
            <a:spAutoFit/>
          </a:bodyPr>
          <a:lstStyle/>
          <a:p>
            <a:r>
              <a:rPr lang="en-US" sz="1600" i="1" dirty="0"/>
              <a:t>There are three benign eyelid skin lesions attributable to </a:t>
            </a:r>
            <a:r>
              <a:rPr lang="en-US" sz="1600" dirty="0"/>
              <a:t>dermal</a:t>
            </a:r>
            <a:r>
              <a:rPr lang="en-US" sz="1600" i="1" dirty="0"/>
              <a:t> melanocytes—what are they?</a:t>
            </a:r>
          </a:p>
        </p:txBody>
      </p:sp>
      <p:sp>
        <p:nvSpPr>
          <p:cNvPr id="3" name="TextBox 2">
            <a:extLst>
              <a:ext uri="{FF2B5EF4-FFF2-40B4-BE49-F238E27FC236}">
                <a16:creationId xmlns:a16="http://schemas.microsoft.com/office/drawing/2014/main" id="{9D8FA675-3BF4-48D9-B9D0-2BA324B4EEE6}"/>
              </a:ext>
            </a:extLst>
          </p:cNvPr>
          <p:cNvSpPr txBox="1"/>
          <p:nvPr/>
        </p:nvSpPr>
        <p:spPr>
          <a:xfrm>
            <a:off x="2568561" y="2938032"/>
            <a:ext cx="6042039" cy="276999"/>
          </a:xfrm>
          <a:prstGeom prst="rect">
            <a:avLst/>
          </a:prstGeom>
          <a:noFill/>
        </p:spPr>
        <p:txBody>
          <a:bodyPr wrap="none" rtlCol="0">
            <a:spAutoFit/>
          </a:bodyPr>
          <a:lstStyle/>
          <a:p>
            <a:pPr algn="ctr"/>
            <a:r>
              <a:rPr lang="en-US" sz="1200" i="1" dirty="0">
                <a:solidFill>
                  <a:srgbClr val="0000FF"/>
                </a:solidFill>
              </a:rPr>
              <a:t>(Note: </a:t>
            </a:r>
            <a:r>
              <a:rPr lang="en-US" sz="1200" dirty="0">
                <a:solidFill>
                  <a:srgbClr val="0000FF"/>
                </a:solidFill>
              </a:rPr>
              <a:t>Oculodermal</a:t>
            </a:r>
            <a:r>
              <a:rPr lang="en-US" sz="1200" i="1" dirty="0">
                <a:solidFill>
                  <a:srgbClr val="0000FF"/>
                </a:solidFill>
              </a:rPr>
              <a:t> melanocytosis and </a:t>
            </a:r>
            <a:r>
              <a:rPr lang="en-US" sz="1200" dirty="0">
                <a:solidFill>
                  <a:srgbClr val="0000FF"/>
                </a:solidFill>
              </a:rPr>
              <a:t>dermal</a:t>
            </a:r>
            <a:r>
              <a:rPr lang="en-US" sz="1200" i="1" dirty="0">
                <a:solidFill>
                  <a:srgbClr val="0000FF"/>
                </a:solidFill>
              </a:rPr>
              <a:t> melanocytosis are separate conditions)</a:t>
            </a:r>
          </a:p>
        </p:txBody>
      </p:sp>
    </p:spTree>
    <p:extLst>
      <p:ext uri="{BB962C8B-B14F-4D97-AF65-F5344CB8AC3E}">
        <p14:creationId xmlns:p14="http://schemas.microsoft.com/office/powerpoint/2010/main" val="323264266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EEAE5FC-7EF9-4F24-ACF2-2E9DD457EB62}"/>
              </a:ext>
            </a:extLst>
          </p:cNvPr>
          <p:cNvSpPr>
            <a:spLocks noGrp="1"/>
          </p:cNvSpPr>
          <p:nvPr>
            <p:ph type="sldNum" sz="quarter" idx="12"/>
          </p:nvPr>
        </p:nvSpPr>
        <p:spPr/>
        <p:txBody>
          <a:bodyPr/>
          <a:lstStyle/>
          <a:p>
            <a:fld id="{116DF635-BF2B-4ED9-8F65-8D2B632AD3E3}" type="slidenum">
              <a:rPr lang="en-US" altLang="en-US" smtClean="0"/>
              <a:pPr/>
              <a:t>22</a:t>
            </a:fld>
            <a:endParaRPr lang="en-US" altLang="en-US"/>
          </a:p>
        </p:txBody>
      </p:sp>
      <p:sp>
        <p:nvSpPr>
          <p:cNvPr id="6" name="TextBox 5">
            <a:extLst>
              <a:ext uri="{FF2B5EF4-FFF2-40B4-BE49-F238E27FC236}">
                <a16:creationId xmlns:a16="http://schemas.microsoft.com/office/drawing/2014/main" id="{A2788502-58CA-4FF8-A34A-595457BAF62A}"/>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5" name="TextBox 4">
            <a:extLst>
              <a:ext uri="{FF2B5EF4-FFF2-40B4-BE49-F238E27FC236}">
                <a16:creationId xmlns:a16="http://schemas.microsoft.com/office/drawing/2014/main" id="{3589DDCD-C887-4181-AC04-B933286A292C}"/>
              </a:ext>
            </a:extLst>
          </p:cNvPr>
          <p:cNvSpPr txBox="1"/>
          <p:nvPr/>
        </p:nvSpPr>
        <p:spPr>
          <a:xfrm>
            <a:off x="2466303" y="6019800"/>
            <a:ext cx="4211410" cy="369332"/>
          </a:xfrm>
          <a:prstGeom prst="rect">
            <a:avLst/>
          </a:prstGeom>
          <a:noFill/>
        </p:spPr>
        <p:txBody>
          <a:bodyPr wrap="none" rtlCol="0">
            <a:spAutoFit/>
          </a:bodyPr>
          <a:lstStyle/>
          <a:p>
            <a:r>
              <a:rPr lang="en-US" dirty="0"/>
              <a:t>Neural crest cells…and their derivatives</a:t>
            </a:r>
          </a:p>
        </p:txBody>
      </p:sp>
      <p:pic>
        <p:nvPicPr>
          <p:cNvPr id="7" name="Picture 6">
            <a:extLst>
              <a:ext uri="{FF2B5EF4-FFF2-40B4-BE49-F238E27FC236}">
                <a16:creationId xmlns:a16="http://schemas.microsoft.com/office/drawing/2014/main" id="{24A7259E-491E-4B86-B612-53300638D19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80679" y="1147444"/>
            <a:ext cx="6382641" cy="4563112"/>
          </a:xfrm>
          <a:prstGeom prst="rect">
            <a:avLst/>
          </a:prstGeom>
        </p:spPr>
      </p:pic>
      <p:sp>
        <p:nvSpPr>
          <p:cNvPr id="11" name="Arrow: Left 10">
            <a:extLst>
              <a:ext uri="{FF2B5EF4-FFF2-40B4-BE49-F238E27FC236}">
                <a16:creationId xmlns:a16="http://schemas.microsoft.com/office/drawing/2014/main" id="{1ACDE8D4-9AB9-444A-AC67-C3354FC9C93A}"/>
              </a:ext>
            </a:extLst>
          </p:cNvPr>
          <p:cNvSpPr/>
          <p:nvPr/>
        </p:nvSpPr>
        <p:spPr>
          <a:xfrm>
            <a:off x="6248400" y="3693478"/>
            <a:ext cx="2362199" cy="30480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Up 2">
            <a:extLst>
              <a:ext uri="{FF2B5EF4-FFF2-40B4-BE49-F238E27FC236}">
                <a16:creationId xmlns:a16="http://schemas.microsoft.com/office/drawing/2014/main" id="{263FE82E-911A-42C4-BBCB-47286436EC97}"/>
              </a:ext>
            </a:extLst>
          </p:cNvPr>
          <p:cNvSpPr/>
          <p:nvPr/>
        </p:nvSpPr>
        <p:spPr>
          <a:xfrm>
            <a:off x="4267200" y="5481956"/>
            <a:ext cx="228600" cy="4572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Arrow: Up 11">
            <a:extLst>
              <a:ext uri="{FF2B5EF4-FFF2-40B4-BE49-F238E27FC236}">
                <a16:creationId xmlns:a16="http://schemas.microsoft.com/office/drawing/2014/main" id="{4B61D61B-3624-4256-852E-BB0A0B9403AF}"/>
              </a:ext>
            </a:extLst>
          </p:cNvPr>
          <p:cNvSpPr/>
          <p:nvPr/>
        </p:nvSpPr>
        <p:spPr>
          <a:xfrm>
            <a:off x="5837581" y="5638800"/>
            <a:ext cx="215349" cy="322496"/>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Arrow: Up 12">
            <a:extLst>
              <a:ext uri="{FF2B5EF4-FFF2-40B4-BE49-F238E27FC236}">
                <a16:creationId xmlns:a16="http://schemas.microsoft.com/office/drawing/2014/main" id="{2C7481C2-71D9-422F-8CDF-D0D55675C1F3}"/>
              </a:ext>
            </a:extLst>
          </p:cNvPr>
          <p:cNvSpPr/>
          <p:nvPr/>
        </p:nvSpPr>
        <p:spPr>
          <a:xfrm>
            <a:off x="7239000" y="5481956"/>
            <a:ext cx="228600" cy="4572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51920654"/>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220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0" name="TextBox 39">
            <a:extLst>
              <a:ext uri="{FF2B5EF4-FFF2-40B4-BE49-F238E27FC236}">
                <a16:creationId xmlns:a16="http://schemas.microsoft.com/office/drawing/2014/main" id="{96D1D7B6-5757-4A52-9573-EBD3E0758B87}"/>
              </a:ext>
            </a:extLst>
          </p:cNvPr>
          <p:cNvSpPr txBox="1"/>
          <p:nvPr/>
        </p:nvSpPr>
        <p:spPr>
          <a:xfrm>
            <a:off x="4750301" y="5017619"/>
            <a:ext cx="293670" cy="307777"/>
          </a:xfrm>
          <a:prstGeom prst="rect">
            <a:avLst/>
          </a:prstGeom>
          <a:noFill/>
        </p:spPr>
        <p:txBody>
          <a:bodyPr wrap="none" rtlCol="0">
            <a:spAutoFit/>
          </a:bodyPr>
          <a:lstStyle/>
          <a:p>
            <a:r>
              <a:rPr lang="en-US" sz="1400" b="1" i="1" dirty="0">
                <a:solidFill>
                  <a:srgbClr val="025CA6"/>
                </a:solidFill>
              </a:rPr>
              <a:t>?</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293670" cy="307777"/>
          </a:xfrm>
          <a:prstGeom prst="rect">
            <a:avLst/>
          </a:prstGeom>
          <a:noFill/>
        </p:spPr>
        <p:txBody>
          <a:bodyPr wrap="none" rtlCol="0">
            <a:spAutoFit/>
          </a:bodyPr>
          <a:lstStyle/>
          <a:p>
            <a:r>
              <a:rPr lang="en-US" sz="1400" b="1" i="1" dirty="0">
                <a:solidFill>
                  <a:srgbClr val="025CA6"/>
                </a:solidFill>
              </a:rPr>
              <a: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28" name="Right Brace 27">
            <a:extLst>
              <a:ext uri="{FF2B5EF4-FFF2-40B4-BE49-F238E27FC236}">
                <a16:creationId xmlns:a16="http://schemas.microsoft.com/office/drawing/2014/main" id="{962B90F7-A263-4411-9C40-F0414D5F7350}"/>
              </a:ext>
            </a:extLst>
          </p:cNvPr>
          <p:cNvSpPr/>
          <p:nvPr/>
        </p:nvSpPr>
        <p:spPr>
          <a:xfrm flipH="1">
            <a:off x="4598503" y="4770395"/>
            <a:ext cx="198784" cy="530475"/>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9" name="TextBox 28">
            <a:extLst>
              <a:ext uri="{FF2B5EF4-FFF2-40B4-BE49-F238E27FC236}">
                <a16:creationId xmlns:a16="http://schemas.microsoft.com/office/drawing/2014/main" id="{7D52D96D-610A-44EF-8D18-A3E65F790FC4}"/>
              </a:ext>
            </a:extLst>
          </p:cNvPr>
          <p:cNvSpPr txBox="1"/>
          <p:nvPr/>
        </p:nvSpPr>
        <p:spPr>
          <a:xfrm>
            <a:off x="3147556" y="5435025"/>
            <a:ext cx="4876799" cy="338554"/>
          </a:xfrm>
          <a:prstGeom prst="rect">
            <a:avLst/>
          </a:prstGeom>
          <a:noFill/>
        </p:spPr>
        <p:txBody>
          <a:bodyPr wrap="square" rtlCol="0">
            <a:spAutoFit/>
          </a:bodyPr>
          <a:lstStyle/>
          <a:p>
            <a:r>
              <a:rPr lang="en-US" sz="1600" i="1" dirty="0"/>
              <a:t>What are the equivalent lesions of epibulbar tissue?</a:t>
            </a:r>
          </a:p>
        </p:txBody>
      </p:sp>
      <p:sp>
        <p:nvSpPr>
          <p:cNvPr id="30" name="TextBox 29">
            <a:extLst>
              <a:ext uri="{FF2B5EF4-FFF2-40B4-BE49-F238E27FC236}">
                <a16:creationId xmlns:a16="http://schemas.microsoft.com/office/drawing/2014/main" id="{B11AD80A-E6C9-405C-A959-AEE89832DD1D}"/>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Tree>
    <p:extLst>
      <p:ext uri="{BB962C8B-B14F-4D97-AF65-F5344CB8AC3E}">
        <p14:creationId xmlns:p14="http://schemas.microsoft.com/office/powerpoint/2010/main" val="204672344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221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0" name="TextBox 39">
            <a:extLst>
              <a:ext uri="{FF2B5EF4-FFF2-40B4-BE49-F238E27FC236}">
                <a16:creationId xmlns:a16="http://schemas.microsoft.com/office/drawing/2014/main" id="{96D1D7B6-5757-4A52-9573-EBD3E0758B87}"/>
              </a:ext>
            </a:extLst>
          </p:cNvPr>
          <p:cNvSpPr txBox="1"/>
          <p:nvPr/>
        </p:nvSpPr>
        <p:spPr>
          <a:xfrm>
            <a:off x="4750301" y="5017619"/>
            <a:ext cx="2661306" cy="307777"/>
          </a:xfrm>
          <a:prstGeom prst="rect">
            <a:avLst/>
          </a:prstGeom>
          <a:noFill/>
        </p:spPr>
        <p:txBody>
          <a:bodyPr wrap="none" rtlCol="0">
            <a:spAutoFit/>
          </a:bodyPr>
          <a:lstStyle/>
          <a:p>
            <a:r>
              <a:rPr lang="en-US" sz="1400" dirty="0">
                <a:solidFill>
                  <a:srgbClr val="025CA6"/>
                </a:solidFill>
              </a:rPr>
              <a:t>Ocular(dermal) melanocytosis</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170513" cy="307777"/>
          </a:xfrm>
          <a:prstGeom prst="rect">
            <a:avLst/>
          </a:prstGeom>
          <a:noFill/>
        </p:spPr>
        <p:txBody>
          <a:bodyPr wrap="none" rtlCol="0">
            <a:spAutoFit/>
          </a:bodyPr>
          <a:lstStyle/>
          <a:p>
            <a:r>
              <a:rPr lang="en-US" sz="1400" dirty="0">
                <a:solidFill>
                  <a:srgbClr val="025CA6"/>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28" name="Right Brace 27">
            <a:extLst>
              <a:ext uri="{FF2B5EF4-FFF2-40B4-BE49-F238E27FC236}">
                <a16:creationId xmlns:a16="http://schemas.microsoft.com/office/drawing/2014/main" id="{962B90F7-A263-4411-9C40-F0414D5F7350}"/>
              </a:ext>
            </a:extLst>
          </p:cNvPr>
          <p:cNvSpPr/>
          <p:nvPr/>
        </p:nvSpPr>
        <p:spPr>
          <a:xfrm flipH="1">
            <a:off x="4598503" y="4770395"/>
            <a:ext cx="198784" cy="530475"/>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9" name="TextBox 28">
            <a:extLst>
              <a:ext uri="{FF2B5EF4-FFF2-40B4-BE49-F238E27FC236}">
                <a16:creationId xmlns:a16="http://schemas.microsoft.com/office/drawing/2014/main" id="{7D52D96D-610A-44EF-8D18-A3E65F790FC4}"/>
              </a:ext>
            </a:extLst>
          </p:cNvPr>
          <p:cNvSpPr txBox="1"/>
          <p:nvPr/>
        </p:nvSpPr>
        <p:spPr>
          <a:xfrm>
            <a:off x="3147556" y="5435025"/>
            <a:ext cx="4876799" cy="338554"/>
          </a:xfrm>
          <a:prstGeom prst="rect">
            <a:avLst/>
          </a:prstGeom>
          <a:noFill/>
        </p:spPr>
        <p:txBody>
          <a:bodyPr wrap="square" rtlCol="0">
            <a:spAutoFit/>
          </a:bodyPr>
          <a:lstStyle/>
          <a:p>
            <a:r>
              <a:rPr lang="en-US" sz="1600" i="1" dirty="0"/>
              <a:t>What are the equivalent lesions of epibulbar tissue?</a:t>
            </a:r>
          </a:p>
        </p:txBody>
      </p:sp>
      <p:sp>
        <p:nvSpPr>
          <p:cNvPr id="30" name="TextBox 29">
            <a:extLst>
              <a:ext uri="{FF2B5EF4-FFF2-40B4-BE49-F238E27FC236}">
                <a16:creationId xmlns:a16="http://schemas.microsoft.com/office/drawing/2014/main" id="{268FC047-A286-4892-8484-3BF882E22B88}"/>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31" name="TextBox 30">
            <a:extLst>
              <a:ext uri="{FF2B5EF4-FFF2-40B4-BE49-F238E27FC236}">
                <a16:creationId xmlns:a16="http://schemas.microsoft.com/office/drawing/2014/main" id="{49D67418-B782-47D1-95EA-1EE5BD2C1C80}"/>
              </a:ext>
            </a:extLst>
          </p:cNvPr>
          <p:cNvSpPr txBox="1"/>
          <p:nvPr/>
        </p:nvSpPr>
        <p:spPr>
          <a:xfrm>
            <a:off x="3344416" y="5791200"/>
            <a:ext cx="4490332" cy="276999"/>
          </a:xfrm>
          <a:prstGeom prst="rect">
            <a:avLst/>
          </a:prstGeom>
          <a:noFill/>
        </p:spPr>
        <p:txBody>
          <a:bodyPr wrap="none" rtlCol="0">
            <a:spAutoFit/>
          </a:bodyPr>
          <a:lstStyle/>
          <a:p>
            <a:r>
              <a:rPr lang="en-US" sz="1200" i="1" dirty="0">
                <a:solidFill>
                  <a:srgbClr val="0000FF"/>
                </a:solidFill>
              </a:rPr>
              <a:t>(Ditto for </a:t>
            </a:r>
            <a:r>
              <a:rPr lang="en-US" sz="1200" dirty="0">
                <a:solidFill>
                  <a:srgbClr val="0000FF"/>
                </a:solidFill>
              </a:rPr>
              <a:t>oculodermal</a:t>
            </a:r>
            <a:r>
              <a:rPr lang="en-US" sz="1200" i="1" dirty="0">
                <a:solidFill>
                  <a:srgbClr val="0000FF"/>
                </a:solidFill>
              </a:rPr>
              <a:t> melanocytosis and </a:t>
            </a:r>
            <a:r>
              <a:rPr lang="en-US" sz="1200" dirty="0">
                <a:solidFill>
                  <a:srgbClr val="0000FF"/>
                </a:solidFill>
              </a:rPr>
              <a:t>ocular</a:t>
            </a:r>
            <a:r>
              <a:rPr lang="en-US" sz="1200" i="1" dirty="0">
                <a:solidFill>
                  <a:srgbClr val="0000FF"/>
                </a:solidFill>
              </a:rPr>
              <a:t> melanocytosis)</a:t>
            </a:r>
          </a:p>
        </p:txBody>
      </p:sp>
    </p:spTree>
    <p:extLst>
      <p:ext uri="{BB962C8B-B14F-4D97-AF65-F5344CB8AC3E}">
        <p14:creationId xmlns:p14="http://schemas.microsoft.com/office/powerpoint/2010/main" val="484056099"/>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222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0" name="TextBox 39">
            <a:extLst>
              <a:ext uri="{FF2B5EF4-FFF2-40B4-BE49-F238E27FC236}">
                <a16:creationId xmlns:a16="http://schemas.microsoft.com/office/drawing/2014/main" id="{96D1D7B6-5757-4A52-9573-EBD3E0758B87}"/>
              </a:ext>
            </a:extLst>
          </p:cNvPr>
          <p:cNvSpPr txBox="1"/>
          <p:nvPr/>
        </p:nvSpPr>
        <p:spPr>
          <a:xfrm>
            <a:off x="4750301" y="5017619"/>
            <a:ext cx="2661306" cy="307777"/>
          </a:xfrm>
          <a:prstGeom prst="rect">
            <a:avLst/>
          </a:prstGeom>
          <a:noFill/>
        </p:spPr>
        <p:txBody>
          <a:bodyPr wrap="none" rtlCol="0">
            <a:spAutoFit/>
          </a:bodyPr>
          <a:lstStyle/>
          <a:p>
            <a:r>
              <a:rPr lang="en-US" sz="1400" dirty="0">
                <a:solidFill>
                  <a:srgbClr val="025CA6"/>
                </a:solidFill>
              </a:rPr>
              <a:t>Ocular(dermal) melanocytosis</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317990" cy="307777"/>
          </a:xfrm>
          <a:prstGeom prst="rect">
            <a:avLst/>
          </a:prstGeom>
          <a:noFill/>
        </p:spPr>
        <p:txBody>
          <a:bodyPr wrap="none" rtlCol="0">
            <a:spAutoFit/>
          </a:bodyPr>
          <a:lstStyle/>
          <a:p>
            <a:r>
              <a:rPr lang="en-US" sz="1400" b="1" dirty="0">
                <a:solidFill>
                  <a:srgbClr val="025CA6"/>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28" name="Right Brace 27">
            <a:extLst>
              <a:ext uri="{FF2B5EF4-FFF2-40B4-BE49-F238E27FC236}">
                <a16:creationId xmlns:a16="http://schemas.microsoft.com/office/drawing/2014/main" id="{962B90F7-A263-4411-9C40-F0414D5F7350}"/>
              </a:ext>
            </a:extLst>
          </p:cNvPr>
          <p:cNvSpPr/>
          <p:nvPr/>
        </p:nvSpPr>
        <p:spPr>
          <a:xfrm flipH="1">
            <a:off x="4598503" y="4770395"/>
            <a:ext cx="198784" cy="530475"/>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9" name="TextBox 28">
            <a:extLst>
              <a:ext uri="{FF2B5EF4-FFF2-40B4-BE49-F238E27FC236}">
                <a16:creationId xmlns:a16="http://schemas.microsoft.com/office/drawing/2014/main" id="{7D52D96D-610A-44EF-8D18-A3E65F790FC4}"/>
              </a:ext>
            </a:extLst>
          </p:cNvPr>
          <p:cNvSpPr txBox="1"/>
          <p:nvPr/>
        </p:nvSpPr>
        <p:spPr>
          <a:xfrm>
            <a:off x="3147556" y="5435025"/>
            <a:ext cx="4876799" cy="338554"/>
          </a:xfrm>
          <a:prstGeom prst="rect">
            <a:avLst/>
          </a:prstGeom>
          <a:noFill/>
        </p:spPr>
        <p:txBody>
          <a:bodyPr wrap="square" rtlCol="0">
            <a:spAutoFit/>
          </a:bodyPr>
          <a:lstStyle/>
          <a:p>
            <a:r>
              <a:rPr lang="en-US" sz="1600" i="1" dirty="0"/>
              <a:t>What are the equivalent lesions of epibulbar tissue?</a:t>
            </a:r>
          </a:p>
        </p:txBody>
      </p:sp>
      <p:sp>
        <p:nvSpPr>
          <p:cNvPr id="30" name="TextBox 29">
            <a:extLst>
              <a:ext uri="{FF2B5EF4-FFF2-40B4-BE49-F238E27FC236}">
                <a16:creationId xmlns:a16="http://schemas.microsoft.com/office/drawing/2014/main" id="{268FC047-A286-4892-8484-3BF882E22B88}"/>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31" name="TextBox 30">
            <a:extLst>
              <a:ext uri="{FF2B5EF4-FFF2-40B4-BE49-F238E27FC236}">
                <a16:creationId xmlns:a16="http://schemas.microsoft.com/office/drawing/2014/main" id="{49D67418-B782-47D1-95EA-1EE5BD2C1C80}"/>
              </a:ext>
            </a:extLst>
          </p:cNvPr>
          <p:cNvSpPr txBox="1"/>
          <p:nvPr/>
        </p:nvSpPr>
        <p:spPr>
          <a:xfrm>
            <a:off x="3344416" y="5791200"/>
            <a:ext cx="4490332" cy="646331"/>
          </a:xfrm>
          <a:prstGeom prst="rect">
            <a:avLst/>
          </a:prstGeom>
          <a:noFill/>
        </p:spPr>
        <p:txBody>
          <a:bodyPr wrap="none" rtlCol="0">
            <a:spAutoFit/>
          </a:bodyPr>
          <a:lstStyle/>
          <a:p>
            <a:r>
              <a:rPr lang="en-US" sz="1200" i="1" dirty="0">
                <a:solidFill>
                  <a:schemeClr val="bg1">
                    <a:lumMod val="75000"/>
                  </a:schemeClr>
                </a:solidFill>
              </a:rPr>
              <a:t>(Ditto for </a:t>
            </a:r>
            <a:r>
              <a:rPr lang="en-US" sz="1200" dirty="0">
                <a:solidFill>
                  <a:schemeClr val="bg1">
                    <a:lumMod val="75000"/>
                  </a:schemeClr>
                </a:solidFill>
              </a:rPr>
              <a:t>oculodermal</a:t>
            </a:r>
            <a:r>
              <a:rPr lang="en-US" sz="1200" i="1" dirty="0">
                <a:solidFill>
                  <a:schemeClr val="bg1">
                    <a:lumMod val="75000"/>
                  </a:schemeClr>
                </a:solidFill>
              </a:rPr>
              <a:t> melanocytosis and </a:t>
            </a:r>
            <a:r>
              <a:rPr lang="en-US" sz="1200" dirty="0">
                <a:solidFill>
                  <a:schemeClr val="bg1">
                    <a:lumMod val="75000"/>
                  </a:schemeClr>
                </a:solidFill>
              </a:rPr>
              <a:t>ocular</a:t>
            </a:r>
            <a:r>
              <a:rPr lang="en-US" sz="1200" i="1" dirty="0">
                <a:solidFill>
                  <a:schemeClr val="bg1">
                    <a:lumMod val="75000"/>
                  </a:schemeClr>
                </a:solidFill>
              </a:rPr>
              <a:t> melanocytosis)</a:t>
            </a:r>
          </a:p>
          <a:p>
            <a:endParaRPr lang="en-US" sz="1200" i="1" dirty="0">
              <a:solidFill>
                <a:srgbClr val="0000FF"/>
              </a:solidFill>
            </a:endParaRPr>
          </a:p>
          <a:p>
            <a:r>
              <a:rPr lang="en-US" sz="1200" b="1" i="1" dirty="0">
                <a:solidFill>
                  <a:srgbClr val="0000FF"/>
                </a:solidFill>
              </a:rPr>
              <a:t>*We’ll unpack the question mark shortly</a:t>
            </a:r>
          </a:p>
        </p:txBody>
      </p:sp>
    </p:spTree>
    <p:extLst>
      <p:ext uri="{BB962C8B-B14F-4D97-AF65-F5344CB8AC3E}">
        <p14:creationId xmlns:p14="http://schemas.microsoft.com/office/powerpoint/2010/main" val="1027716266"/>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3" name="Straight Arrow Connector 32">
            <a:extLst>
              <a:ext uri="{FF2B5EF4-FFF2-40B4-BE49-F238E27FC236}">
                <a16:creationId xmlns:a16="http://schemas.microsoft.com/office/drawing/2014/main" id="{BC6778FD-5175-44D2-B8AA-4771B1C9EA61}"/>
              </a:ext>
            </a:extLst>
          </p:cNvPr>
          <p:cNvCxnSpPr>
            <a:cxnSpLocks/>
          </p:cNvCxnSpPr>
          <p:nvPr/>
        </p:nvCxnSpPr>
        <p:spPr>
          <a:xfrm>
            <a:off x="3276600" y="3234154"/>
            <a:ext cx="1473701" cy="1851895"/>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223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170513" cy="307777"/>
          </a:xfrm>
          <a:prstGeom prst="rect">
            <a:avLst/>
          </a:prstGeom>
          <a:noFill/>
        </p:spPr>
        <p:txBody>
          <a:bodyPr wrap="none" rtlCol="0">
            <a:spAutoFit/>
          </a:bodyPr>
          <a:lstStyle/>
          <a:p>
            <a:r>
              <a:rPr lang="en-US" sz="1400" dirty="0">
                <a:solidFill>
                  <a:srgbClr val="025CA6"/>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cxnSp>
        <p:nvCxnSpPr>
          <p:cNvPr id="8" name="Straight Arrow Connector 7">
            <a:extLst>
              <a:ext uri="{FF2B5EF4-FFF2-40B4-BE49-F238E27FC236}">
                <a16:creationId xmlns:a16="http://schemas.microsoft.com/office/drawing/2014/main" id="{91F42A21-51AC-4D0E-BC5D-74ADA720E37E}"/>
              </a:ext>
            </a:extLst>
          </p:cNvPr>
          <p:cNvCxnSpPr>
            <a:cxnSpLocks/>
          </p:cNvCxnSpPr>
          <p:nvPr/>
        </p:nvCxnSpPr>
        <p:spPr>
          <a:xfrm flipV="1">
            <a:off x="3352800" y="2234952"/>
            <a:ext cx="1397501" cy="99920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F2829365-7E14-4EB8-95EB-EBC78E61785C}"/>
              </a:ext>
            </a:extLst>
          </p:cNvPr>
          <p:cNvSpPr txBox="1"/>
          <p:nvPr/>
        </p:nvSpPr>
        <p:spPr>
          <a:xfrm>
            <a:off x="3004201" y="3104826"/>
            <a:ext cx="736099" cy="369332"/>
          </a:xfrm>
          <a:prstGeom prst="rect">
            <a:avLst/>
          </a:prstGeom>
          <a:solidFill>
            <a:schemeClr val="bg1"/>
          </a:solidFill>
          <a:ln>
            <a:noFill/>
          </a:ln>
        </p:spPr>
        <p:txBody>
          <a:bodyPr wrap="none" rtlCol="0">
            <a:spAutoFit/>
          </a:bodyPr>
          <a:lstStyle/>
          <a:p>
            <a:pPr algn="ctr"/>
            <a:r>
              <a:rPr lang="en-US" dirty="0"/>
              <a:t>Note: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01381" cy="307777"/>
          </a:xfrm>
          <a:prstGeom prst="rect">
            <a:avLst/>
          </a:prstGeom>
          <a:noFill/>
        </p:spPr>
        <p:txBody>
          <a:bodyPr wrap="none" rtlCol="0">
            <a:spAutoFit/>
          </a:bodyPr>
          <a:lstStyle/>
          <a:p>
            <a:r>
              <a:rPr lang="en-US" sz="1400" b="1" u="sng" dirty="0">
                <a:solidFill>
                  <a:srgbClr val="025CA6"/>
                </a:solidFill>
              </a:rPr>
              <a:t>Ocular</a:t>
            </a:r>
            <a:r>
              <a:rPr lang="en-US" sz="1400" dirty="0">
                <a:solidFill>
                  <a:schemeClr val="bg1">
                    <a:lumMod val="75000"/>
                  </a:schemeClr>
                </a:solidFill>
              </a:rPr>
              <a:t>(dermal)</a:t>
            </a:r>
            <a:r>
              <a:rPr lang="en-US" sz="1400" dirty="0">
                <a:solidFill>
                  <a:srgbClr val="025CA6"/>
                </a:solidFill>
              </a:rPr>
              <a:t> 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44286"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u="sng" dirty="0">
                <a:solidFill>
                  <a:srgbClr val="025CA6"/>
                </a:solidFill>
              </a:rPr>
              <a:t>dermal</a:t>
            </a:r>
            <a:r>
              <a:rPr lang="en-US" sz="1400" dirty="0">
                <a:solidFill>
                  <a:srgbClr val="025CA6"/>
                </a:solidFill>
              </a:rPr>
              <a:t> melanocytosis</a:t>
            </a:r>
          </a:p>
        </p:txBody>
      </p:sp>
      <p:sp>
        <p:nvSpPr>
          <p:cNvPr id="34" name="TextBox 33">
            <a:extLst>
              <a:ext uri="{FF2B5EF4-FFF2-40B4-BE49-F238E27FC236}">
                <a16:creationId xmlns:a16="http://schemas.microsoft.com/office/drawing/2014/main" id="{1F5A9812-0EE9-4633-928D-1738D1D78C51}"/>
              </a:ext>
            </a:extLst>
          </p:cNvPr>
          <p:cNvSpPr txBox="1"/>
          <p:nvPr/>
        </p:nvSpPr>
        <p:spPr>
          <a:xfrm>
            <a:off x="3657600" y="3070780"/>
            <a:ext cx="5249027" cy="523220"/>
          </a:xfrm>
          <a:prstGeom prst="rect">
            <a:avLst/>
          </a:prstGeom>
          <a:noFill/>
        </p:spPr>
        <p:txBody>
          <a:bodyPr wrap="square" rtlCol="0">
            <a:spAutoFit/>
          </a:bodyPr>
          <a:lstStyle/>
          <a:p>
            <a:r>
              <a:rPr lang="en-US" sz="1400" i="1" dirty="0"/>
              <a:t>The terms </a:t>
            </a:r>
            <a:r>
              <a:rPr lang="en-US" sz="1400" b="1" dirty="0"/>
              <a:t>dermal</a:t>
            </a:r>
            <a:r>
              <a:rPr lang="en-US" sz="1400" dirty="0"/>
              <a:t> melanocytosis </a:t>
            </a:r>
            <a:r>
              <a:rPr lang="en-US" sz="1400" i="1" dirty="0"/>
              <a:t>and</a:t>
            </a:r>
            <a:r>
              <a:rPr lang="en-US" sz="1400" dirty="0"/>
              <a:t> </a:t>
            </a:r>
            <a:r>
              <a:rPr lang="en-US" sz="1400" b="1" dirty="0"/>
              <a:t>ocular</a:t>
            </a:r>
            <a:r>
              <a:rPr lang="en-US" sz="1400" dirty="0"/>
              <a:t> melanocytosis </a:t>
            </a:r>
            <a:r>
              <a:rPr lang="en-US" sz="1400" i="1" dirty="0"/>
              <a:t>refer to related but separate conditions at each location</a:t>
            </a:r>
          </a:p>
        </p:txBody>
      </p:sp>
    </p:spTree>
    <p:extLst>
      <p:ext uri="{BB962C8B-B14F-4D97-AF65-F5344CB8AC3E}">
        <p14:creationId xmlns:p14="http://schemas.microsoft.com/office/powerpoint/2010/main" val="242490937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Straight Arrow Connector 33">
            <a:extLst>
              <a:ext uri="{FF2B5EF4-FFF2-40B4-BE49-F238E27FC236}">
                <a16:creationId xmlns:a16="http://schemas.microsoft.com/office/drawing/2014/main" id="{48921FB6-0917-4406-B53F-763056E03BFE}"/>
              </a:ext>
            </a:extLst>
          </p:cNvPr>
          <p:cNvCxnSpPr>
            <a:cxnSpLocks/>
          </p:cNvCxnSpPr>
          <p:nvPr/>
        </p:nvCxnSpPr>
        <p:spPr>
          <a:xfrm flipV="1">
            <a:off x="3352800" y="2234952"/>
            <a:ext cx="1397501" cy="999202"/>
          </a:xfrm>
          <a:prstGeom prst="straightConnector1">
            <a:avLst/>
          </a:prstGeom>
          <a:ln>
            <a:solidFill>
              <a:srgbClr val="0000FF"/>
            </a:solidFill>
            <a:tailEnd type="triangle"/>
          </a:ln>
        </p:spPr>
        <p:style>
          <a:lnRef idx="1">
            <a:schemeClr val="dk1"/>
          </a:lnRef>
          <a:fillRef idx="0">
            <a:schemeClr val="dk1"/>
          </a:fillRef>
          <a:effectRef idx="0">
            <a:schemeClr val="dk1"/>
          </a:effectRef>
          <a:fontRef idx="minor">
            <a:schemeClr val="tx1"/>
          </a:fontRef>
        </p:style>
      </p:cxnSp>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224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170513" cy="307777"/>
          </a:xfrm>
          <a:prstGeom prst="rect">
            <a:avLst/>
          </a:prstGeom>
          <a:noFill/>
        </p:spPr>
        <p:txBody>
          <a:bodyPr wrap="none" rtlCol="0">
            <a:spAutoFit/>
          </a:bodyPr>
          <a:lstStyle/>
          <a:p>
            <a:r>
              <a:rPr lang="en-US" sz="1400" dirty="0">
                <a:solidFill>
                  <a:srgbClr val="025CA6"/>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cxnSp>
        <p:nvCxnSpPr>
          <p:cNvPr id="6" name="Straight Arrow Connector 5">
            <a:extLst>
              <a:ext uri="{FF2B5EF4-FFF2-40B4-BE49-F238E27FC236}">
                <a16:creationId xmlns:a16="http://schemas.microsoft.com/office/drawing/2014/main" id="{268578F6-76AC-43B1-97C2-F0B1CDF20CA7}"/>
              </a:ext>
            </a:extLst>
          </p:cNvPr>
          <p:cNvCxnSpPr>
            <a:cxnSpLocks/>
          </p:cNvCxnSpPr>
          <p:nvPr/>
        </p:nvCxnSpPr>
        <p:spPr>
          <a:xfrm>
            <a:off x="3276600" y="3234154"/>
            <a:ext cx="1473701" cy="1851895"/>
          </a:xfrm>
          <a:prstGeom prst="straightConnector1">
            <a:avLst/>
          </a:prstGeom>
          <a:ln>
            <a:solidFill>
              <a:srgbClr val="0000FF"/>
            </a:solidFill>
            <a:tailEnd type="triangle"/>
          </a:ln>
        </p:spPr>
        <p:style>
          <a:lnRef idx="1">
            <a:schemeClr val="dk1"/>
          </a:lnRef>
          <a:fillRef idx="0">
            <a:schemeClr val="dk1"/>
          </a:fillRef>
          <a:effectRef idx="0">
            <a:schemeClr val="dk1"/>
          </a:effectRef>
          <a:fontRef idx="minor">
            <a:schemeClr val="tx1"/>
          </a:fontRef>
        </p:style>
      </p:cxn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33" name="TextBox 32">
            <a:extLst>
              <a:ext uri="{FF2B5EF4-FFF2-40B4-BE49-F238E27FC236}">
                <a16:creationId xmlns:a16="http://schemas.microsoft.com/office/drawing/2014/main" id="{22EBD431-77BC-4134-8162-F82FFE50FB45}"/>
              </a:ext>
            </a:extLst>
          </p:cNvPr>
          <p:cNvSpPr txBox="1"/>
          <p:nvPr/>
        </p:nvSpPr>
        <p:spPr>
          <a:xfrm>
            <a:off x="3004201" y="3104826"/>
            <a:ext cx="736099" cy="369332"/>
          </a:xfrm>
          <a:prstGeom prst="rect">
            <a:avLst/>
          </a:prstGeom>
          <a:solidFill>
            <a:schemeClr val="bg1"/>
          </a:solidFill>
          <a:ln>
            <a:noFill/>
          </a:ln>
        </p:spPr>
        <p:txBody>
          <a:bodyPr wrap="none" rtlCol="0">
            <a:spAutoFit/>
          </a:bodyPr>
          <a:lstStyle/>
          <a:p>
            <a:pPr algn="ctr"/>
            <a:r>
              <a:rPr lang="en-US" dirty="0">
                <a:solidFill>
                  <a:srgbClr val="0000FF"/>
                </a:solidFill>
              </a:rPr>
              <a:t>Note:</a:t>
            </a:r>
          </a:p>
        </p:txBody>
      </p:sp>
      <p:sp>
        <p:nvSpPr>
          <p:cNvPr id="3" name="TextBox 2">
            <a:extLst>
              <a:ext uri="{FF2B5EF4-FFF2-40B4-BE49-F238E27FC236}">
                <a16:creationId xmlns:a16="http://schemas.microsoft.com/office/drawing/2014/main" id="{44DAC0F7-B0F6-405B-A437-70B9807C4630}"/>
              </a:ext>
            </a:extLst>
          </p:cNvPr>
          <p:cNvSpPr txBox="1"/>
          <p:nvPr/>
        </p:nvSpPr>
        <p:spPr>
          <a:xfrm>
            <a:off x="3657599" y="3070780"/>
            <a:ext cx="4505739" cy="523220"/>
          </a:xfrm>
          <a:prstGeom prst="rect">
            <a:avLst/>
          </a:prstGeom>
          <a:noFill/>
        </p:spPr>
        <p:txBody>
          <a:bodyPr wrap="square" rtlCol="0">
            <a:spAutoFit/>
          </a:bodyPr>
          <a:lstStyle/>
          <a:p>
            <a:r>
              <a:rPr lang="en-US" sz="1400" i="1" dirty="0">
                <a:solidFill>
                  <a:srgbClr val="0000FF"/>
                </a:solidFill>
              </a:rPr>
              <a:t>But </a:t>
            </a:r>
            <a:r>
              <a:rPr lang="en-US" sz="1400" b="1" dirty="0">
                <a:solidFill>
                  <a:srgbClr val="0000FF"/>
                </a:solidFill>
              </a:rPr>
              <a:t>oculodermal</a:t>
            </a:r>
            <a:r>
              <a:rPr lang="en-US" sz="1400" dirty="0">
                <a:solidFill>
                  <a:srgbClr val="0000FF"/>
                </a:solidFill>
              </a:rPr>
              <a:t> melanocytosis </a:t>
            </a:r>
            <a:r>
              <a:rPr lang="en-US" sz="1400" i="1" dirty="0">
                <a:solidFill>
                  <a:srgbClr val="0000FF"/>
                </a:solidFill>
              </a:rPr>
              <a:t>refers to a single condition involving </a:t>
            </a:r>
            <a:r>
              <a:rPr lang="en-US" sz="1400" dirty="0">
                <a:solidFill>
                  <a:srgbClr val="0000FF"/>
                </a:solidFill>
              </a:rPr>
              <a:t>both</a:t>
            </a:r>
            <a:r>
              <a:rPr lang="en-US" sz="1400" i="1" dirty="0">
                <a:solidFill>
                  <a:srgbClr val="0000FF"/>
                </a:solidFill>
              </a:rPr>
              <a:t> locations</a:t>
            </a:r>
          </a:p>
        </p:txBody>
      </p:sp>
    </p:spTree>
    <p:extLst>
      <p:ext uri="{BB962C8B-B14F-4D97-AF65-F5344CB8AC3E}">
        <p14:creationId xmlns:p14="http://schemas.microsoft.com/office/powerpoint/2010/main" val="3173248544"/>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225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170513"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7264" y="1641329"/>
            <a:ext cx="1325628" cy="381263"/>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E0D906D4-F099-4FE4-8F96-9FB2F18A4A8F}"/>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7" name="TextBox 6">
            <a:extLst>
              <a:ext uri="{FF2B5EF4-FFF2-40B4-BE49-F238E27FC236}">
                <a16:creationId xmlns:a16="http://schemas.microsoft.com/office/drawing/2014/main" id="{1EF96028-9767-4DE6-90EB-1BDB0AAABE4F}"/>
              </a:ext>
            </a:extLst>
          </p:cNvPr>
          <p:cNvSpPr txBox="1"/>
          <p:nvPr/>
        </p:nvSpPr>
        <p:spPr>
          <a:xfrm>
            <a:off x="1923297" y="2273644"/>
            <a:ext cx="6798956" cy="2462213"/>
          </a:xfrm>
          <a:prstGeom prst="rect">
            <a:avLst/>
          </a:prstGeom>
          <a:solidFill>
            <a:schemeClr val="accent5">
              <a:lumMod val="75000"/>
            </a:schemeClr>
          </a:solidFill>
        </p:spPr>
        <p:txBody>
          <a:bodyPr wrap="square" rtlCol="0">
            <a:spAutoFit/>
          </a:bodyPr>
          <a:lstStyle/>
          <a:p>
            <a:r>
              <a:rPr lang="en-US" sz="1400" i="1" dirty="0">
                <a:solidFill>
                  <a:srgbClr val="0000FF"/>
                </a:solidFill>
              </a:rPr>
              <a:t>First things first. Surely something called a </a:t>
            </a:r>
            <a:r>
              <a:rPr lang="en-US" sz="1400" b="1" dirty="0">
                <a:solidFill>
                  <a:srgbClr val="0000FF"/>
                </a:solidFill>
              </a:rPr>
              <a:t>blue nevus </a:t>
            </a:r>
            <a:r>
              <a:rPr lang="en-US" sz="1400" i="1" dirty="0">
                <a:solidFill>
                  <a:srgbClr val="0000FF"/>
                </a:solidFill>
              </a:rPr>
              <a:t>is made up of nevus cells—specifically, those ‘blue nevus cells’ mentioned on an earlier slide?</a:t>
            </a:r>
          </a:p>
          <a:p>
            <a:r>
              <a:rPr lang="en-US" sz="1400" dirty="0">
                <a:solidFill>
                  <a:schemeClr val="accent5">
                    <a:lumMod val="75000"/>
                  </a:schemeClr>
                </a:solidFill>
              </a:rPr>
              <a:t>You’d think so, wouldn’t you? And in truth, </a:t>
            </a:r>
            <a:r>
              <a:rPr lang="en-US" sz="1400" b="1" dirty="0">
                <a:solidFill>
                  <a:schemeClr val="accent5">
                    <a:lumMod val="75000"/>
                  </a:schemeClr>
                </a:solidFill>
              </a:rPr>
              <a:t>they probably are</a:t>
            </a:r>
            <a:r>
              <a:rPr lang="en-US" sz="1400" dirty="0">
                <a:solidFill>
                  <a:schemeClr val="accent5">
                    <a:lumMod val="75000"/>
                  </a:schemeClr>
                </a:solidFill>
              </a:rPr>
              <a:t>. But the latest edition (at the time of this writing) of the </a:t>
            </a:r>
            <a:r>
              <a:rPr lang="en-US" sz="1400" i="1" dirty="0">
                <a:solidFill>
                  <a:schemeClr val="accent5">
                    <a:lumMod val="75000"/>
                  </a:schemeClr>
                </a:solidFill>
              </a:rPr>
              <a:t>Plastics</a:t>
            </a:r>
            <a:r>
              <a:rPr lang="en-US" sz="1400" dirty="0">
                <a:solidFill>
                  <a:schemeClr val="accent5">
                    <a:lumMod val="75000"/>
                  </a:schemeClr>
                </a:solidFill>
              </a:rPr>
              <a:t> book refers to the responsible cells as “dermal melanocytes.” Caveat emptor.</a:t>
            </a:r>
          </a:p>
          <a:p>
            <a:endParaRPr lang="en-US" sz="1400" i="1" dirty="0">
              <a:solidFill>
                <a:schemeClr val="accent5">
                  <a:lumMod val="75000"/>
                </a:schemeClr>
              </a:solidFill>
            </a:endParaRPr>
          </a:p>
          <a:p>
            <a:r>
              <a:rPr lang="en-US" sz="1400" i="1" dirty="0">
                <a:solidFill>
                  <a:schemeClr val="accent5">
                    <a:lumMod val="75000"/>
                  </a:schemeClr>
                </a:solidFill>
              </a:rPr>
              <a:t>Diameter-wise, are blue nevi large, or small?</a:t>
            </a:r>
          </a:p>
          <a:p>
            <a:r>
              <a:rPr lang="en-US" sz="1400" dirty="0">
                <a:solidFill>
                  <a:schemeClr val="accent5">
                    <a:lumMod val="75000"/>
                  </a:schemeClr>
                </a:solidFill>
              </a:rPr>
              <a:t>Small—less than  10 mm </a:t>
            </a:r>
          </a:p>
          <a:p>
            <a:endParaRPr lang="en-US" sz="1400" i="1" dirty="0">
              <a:solidFill>
                <a:schemeClr val="accent5">
                  <a:lumMod val="75000"/>
                </a:schemeClr>
              </a:solidFill>
            </a:endParaRPr>
          </a:p>
          <a:p>
            <a:r>
              <a:rPr lang="en-US" sz="1400" i="1" dirty="0">
                <a:solidFill>
                  <a:schemeClr val="accent5">
                    <a:lumMod val="75000"/>
                  </a:schemeClr>
                </a:solidFill>
              </a:rPr>
              <a:t>Are they flat, or elevated?</a:t>
            </a:r>
          </a:p>
          <a:p>
            <a:r>
              <a:rPr lang="en-US" sz="1400" dirty="0">
                <a:solidFill>
                  <a:schemeClr val="accent5">
                    <a:lumMod val="75000"/>
                  </a:schemeClr>
                </a:solidFill>
              </a:rPr>
              <a:t>Elevated—looks like a small dark dome</a:t>
            </a:r>
          </a:p>
        </p:txBody>
      </p:sp>
    </p:spTree>
    <p:extLst>
      <p:ext uri="{BB962C8B-B14F-4D97-AF65-F5344CB8AC3E}">
        <p14:creationId xmlns:p14="http://schemas.microsoft.com/office/powerpoint/2010/main" val="178919019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226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170513"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7264" y="1641329"/>
            <a:ext cx="1325628" cy="381263"/>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E0D906D4-F099-4FE4-8F96-9FB2F18A4A8F}"/>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7" name="TextBox 6">
            <a:extLst>
              <a:ext uri="{FF2B5EF4-FFF2-40B4-BE49-F238E27FC236}">
                <a16:creationId xmlns:a16="http://schemas.microsoft.com/office/drawing/2014/main" id="{1EF96028-9767-4DE6-90EB-1BDB0AAABE4F}"/>
              </a:ext>
            </a:extLst>
          </p:cNvPr>
          <p:cNvSpPr txBox="1"/>
          <p:nvPr/>
        </p:nvSpPr>
        <p:spPr>
          <a:xfrm>
            <a:off x="1923297" y="2273644"/>
            <a:ext cx="6798956" cy="2462213"/>
          </a:xfrm>
          <a:prstGeom prst="rect">
            <a:avLst/>
          </a:prstGeom>
          <a:solidFill>
            <a:schemeClr val="accent5">
              <a:lumMod val="75000"/>
            </a:schemeClr>
          </a:solidFill>
        </p:spPr>
        <p:txBody>
          <a:bodyPr wrap="square" rtlCol="0">
            <a:spAutoFit/>
          </a:bodyPr>
          <a:lstStyle/>
          <a:p>
            <a:r>
              <a:rPr lang="en-US" sz="1400" i="1" dirty="0">
                <a:solidFill>
                  <a:srgbClr val="0000FF"/>
                </a:solidFill>
              </a:rPr>
              <a:t>First things first. Surely something called a </a:t>
            </a:r>
            <a:r>
              <a:rPr lang="en-US" sz="1400" b="1" dirty="0">
                <a:solidFill>
                  <a:srgbClr val="0000FF"/>
                </a:solidFill>
              </a:rPr>
              <a:t>blue nevus </a:t>
            </a:r>
            <a:r>
              <a:rPr lang="en-US" sz="1400" i="1" dirty="0">
                <a:solidFill>
                  <a:srgbClr val="0000FF"/>
                </a:solidFill>
              </a:rPr>
              <a:t>is made up of nevus cells—specifically, those ‘blue nevus cells’ mentioned on an earlier slide?</a:t>
            </a:r>
          </a:p>
          <a:p>
            <a:r>
              <a:rPr lang="en-US" sz="1400" dirty="0">
                <a:solidFill>
                  <a:srgbClr val="0000FF"/>
                </a:solidFill>
              </a:rPr>
              <a:t>You’d think so, wouldn’t you? And in truth, </a:t>
            </a:r>
            <a:r>
              <a:rPr lang="en-US" sz="1400" b="1" dirty="0">
                <a:solidFill>
                  <a:srgbClr val="0000FF"/>
                </a:solidFill>
              </a:rPr>
              <a:t>they probably are</a:t>
            </a:r>
            <a:r>
              <a:rPr lang="en-US" sz="1400" dirty="0">
                <a:solidFill>
                  <a:srgbClr val="0000FF"/>
                </a:solidFill>
              </a:rPr>
              <a:t>. But the latest edition (at the time of this writing) of the </a:t>
            </a:r>
            <a:r>
              <a:rPr lang="en-US" sz="1400" i="1" dirty="0">
                <a:solidFill>
                  <a:srgbClr val="0000FF"/>
                </a:solidFill>
              </a:rPr>
              <a:t>Plastics</a:t>
            </a:r>
            <a:r>
              <a:rPr lang="en-US" sz="1400" dirty="0">
                <a:solidFill>
                  <a:srgbClr val="0000FF"/>
                </a:solidFill>
              </a:rPr>
              <a:t> book refers to the responsible cells as “dermal melanocytes.” Caveat emptor.</a:t>
            </a:r>
            <a:endParaRPr lang="en-US" sz="1400"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Diameter-wise, are blue nevi large, or small?</a:t>
            </a:r>
          </a:p>
          <a:p>
            <a:r>
              <a:rPr lang="en-US" sz="1400" dirty="0">
                <a:solidFill>
                  <a:schemeClr val="accent5">
                    <a:lumMod val="75000"/>
                  </a:schemeClr>
                </a:solidFill>
              </a:rPr>
              <a:t>Small—less than  10 mm </a:t>
            </a:r>
          </a:p>
          <a:p>
            <a:endParaRPr lang="en-US" sz="1400" i="1" dirty="0">
              <a:solidFill>
                <a:schemeClr val="accent5">
                  <a:lumMod val="75000"/>
                </a:schemeClr>
              </a:solidFill>
            </a:endParaRPr>
          </a:p>
          <a:p>
            <a:r>
              <a:rPr lang="en-US" sz="1400" i="1" dirty="0">
                <a:solidFill>
                  <a:schemeClr val="accent5">
                    <a:lumMod val="75000"/>
                  </a:schemeClr>
                </a:solidFill>
              </a:rPr>
              <a:t>Are they flat, or elevated?</a:t>
            </a:r>
          </a:p>
          <a:p>
            <a:r>
              <a:rPr lang="en-US" sz="1400" dirty="0">
                <a:solidFill>
                  <a:schemeClr val="accent5">
                    <a:lumMod val="75000"/>
                  </a:schemeClr>
                </a:solidFill>
              </a:rPr>
              <a:t>Elevated—looks like a small dark dome</a:t>
            </a:r>
          </a:p>
        </p:txBody>
      </p:sp>
    </p:spTree>
    <p:extLst>
      <p:ext uri="{BB962C8B-B14F-4D97-AF65-F5344CB8AC3E}">
        <p14:creationId xmlns:p14="http://schemas.microsoft.com/office/powerpoint/2010/main" val="550047917"/>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227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170513"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7264" y="1641329"/>
            <a:ext cx="1325628" cy="381263"/>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E0D906D4-F099-4FE4-8F96-9FB2F18A4A8F}"/>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7" name="TextBox 6">
            <a:extLst>
              <a:ext uri="{FF2B5EF4-FFF2-40B4-BE49-F238E27FC236}">
                <a16:creationId xmlns:a16="http://schemas.microsoft.com/office/drawing/2014/main" id="{1EF96028-9767-4DE6-90EB-1BDB0AAABE4F}"/>
              </a:ext>
            </a:extLst>
          </p:cNvPr>
          <p:cNvSpPr txBox="1"/>
          <p:nvPr/>
        </p:nvSpPr>
        <p:spPr>
          <a:xfrm>
            <a:off x="1923297" y="2273644"/>
            <a:ext cx="6798956" cy="2462213"/>
          </a:xfrm>
          <a:prstGeom prst="rect">
            <a:avLst/>
          </a:prstGeom>
          <a:solidFill>
            <a:schemeClr val="accent5">
              <a:lumMod val="75000"/>
            </a:schemeClr>
          </a:solidFill>
        </p:spPr>
        <p:txBody>
          <a:bodyPr wrap="square" rtlCol="0">
            <a:spAutoFit/>
          </a:bodyPr>
          <a:lstStyle/>
          <a:p>
            <a:r>
              <a:rPr lang="en-US" sz="1400" i="1" dirty="0">
                <a:solidFill>
                  <a:srgbClr val="0000FF"/>
                </a:solidFill>
              </a:rPr>
              <a:t>First things first. Surely something called a </a:t>
            </a:r>
            <a:r>
              <a:rPr lang="en-US" sz="1400" b="1" dirty="0">
                <a:solidFill>
                  <a:srgbClr val="0000FF"/>
                </a:solidFill>
              </a:rPr>
              <a:t>blue nevus </a:t>
            </a:r>
            <a:r>
              <a:rPr lang="en-US" sz="1400" i="1" dirty="0">
                <a:solidFill>
                  <a:srgbClr val="0000FF"/>
                </a:solidFill>
              </a:rPr>
              <a:t>is made up of nevus cells—specifically, those ‘blue nevus cells’ mentioned on an earlier slide?</a:t>
            </a:r>
          </a:p>
          <a:p>
            <a:r>
              <a:rPr lang="en-US" sz="1400" dirty="0">
                <a:solidFill>
                  <a:srgbClr val="0000FF"/>
                </a:solidFill>
              </a:rPr>
              <a:t>You’d think so, wouldn’t you? And in truth, </a:t>
            </a:r>
            <a:r>
              <a:rPr lang="en-US" sz="1400" b="1" dirty="0">
                <a:solidFill>
                  <a:srgbClr val="0000FF"/>
                </a:solidFill>
              </a:rPr>
              <a:t>they probably are</a:t>
            </a:r>
            <a:r>
              <a:rPr lang="en-US" sz="1400" dirty="0">
                <a:solidFill>
                  <a:srgbClr val="0000FF"/>
                </a:solidFill>
              </a:rPr>
              <a:t>. But the latest edition (at the time of this writing) of the </a:t>
            </a:r>
            <a:r>
              <a:rPr lang="en-US" sz="1400" i="1" dirty="0">
                <a:solidFill>
                  <a:srgbClr val="0000FF"/>
                </a:solidFill>
              </a:rPr>
              <a:t>Plastics</a:t>
            </a:r>
            <a:r>
              <a:rPr lang="en-US" sz="1400" dirty="0">
                <a:solidFill>
                  <a:srgbClr val="0000FF"/>
                </a:solidFill>
              </a:rPr>
              <a:t> book refers to the responsible cells as “dermal melanocytes.” Caveat emptor.</a:t>
            </a:r>
          </a:p>
          <a:p>
            <a:endParaRPr lang="en-US" sz="1400" i="1" dirty="0">
              <a:solidFill>
                <a:srgbClr val="0000FF"/>
              </a:solidFill>
            </a:endParaRPr>
          </a:p>
          <a:p>
            <a:r>
              <a:rPr lang="en-US" sz="1400" i="1" dirty="0">
                <a:solidFill>
                  <a:srgbClr val="0000FF"/>
                </a:solidFill>
              </a:rPr>
              <a:t>Diameter-wise, are blue nevi large, or small?</a:t>
            </a:r>
            <a:endParaRPr lang="en-US" sz="1400" i="1" dirty="0">
              <a:solidFill>
                <a:schemeClr val="accent5">
                  <a:lumMod val="75000"/>
                </a:schemeClr>
              </a:solidFill>
            </a:endParaRPr>
          </a:p>
          <a:p>
            <a:r>
              <a:rPr lang="en-US" sz="1400" dirty="0">
                <a:solidFill>
                  <a:schemeClr val="accent5">
                    <a:lumMod val="75000"/>
                  </a:schemeClr>
                </a:solidFill>
              </a:rPr>
              <a:t>Small—less than  10 mm </a:t>
            </a:r>
          </a:p>
          <a:p>
            <a:endParaRPr lang="en-US" sz="1400" i="1" dirty="0">
              <a:solidFill>
                <a:schemeClr val="accent5">
                  <a:lumMod val="75000"/>
                </a:schemeClr>
              </a:solidFill>
            </a:endParaRPr>
          </a:p>
          <a:p>
            <a:r>
              <a:rPr lang="en-US" sz="1400" i="1" dirty="0">
                <a:solidFill>
                  <a:schemeClr val="accent5">
                    <a:lumMod val="75000"/>
                  </a:schemeClr>
                </a:solidFill>
              </a:rPr>
              <a:t>Are they flat, or elevated?</a:t>
            </a:r>
          </a:p>
          <a:p>
            <a:r>
              <a:rPr lang="en-US" sz="1400" dirty="0">
                <a:solidFill>
                  <a:schemeClr val="accent5">
                    <a:lumMod val="75000"/>
                  </a:schemeClr>
                </a:solidFill>
              </a:rPr>
              <a:t>Elevated—looks like a small dark dome</a:t>
            </a:r>
          </a:p>
        </p:txBody>
      </p:sp>
    </p:spTree>
    <p:extLst>
      <p:ext uri="{BB962C8B-B14F-4D97-AF65-F5344CB8AC3E}">
        <p14:creationId xmlns:p14="http://schemas.microsoft.com/office/powerpoint/2010/main" val="94361617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228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170513"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7264" y="1641329"/>
            <a:ext cx="1325628" cy="381263"/>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E0D906D4-F099-4FE4-8F96-9FB2F18A4A8F}"/>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7" name="TextBox 6">
            <a:extLst>
              <a:ext uri="{FF2B5EF4-FFF2-40B4-BE49-F238E27FC236}">
                <a16:creationId xmlns:a16="http://schemas.microsoft.com/office/drawing/2014/main" id="{1EF96028-9767-4DE6-90EB-1BDB0AAABE4F}"/>
              </a:ext>
            </a:extLst>
          </p:cNvPr>
          <p:cNvSpPr txBox="1"/>
          <p:nvPr/>
        </p:nvSpPr>
        <p:spPr>
          <a:xfrm>
            <a:off x="1923297" y="2273644"/>
            <a:ext cx="6798956" cy="2462213"/>
          </a:xfrm>
          <a:prstGeom prst="rect">
            <a:avLst/>
          </a:prstGeom>
          <a:solidFill>
            <a:schemeClr val="accent5">
              <a:lumMod val="75000"/>
            </a:schemeClr>
          </a:solidFill>
        </p:spPr>
        <p:txBody>
          <a:bodyPr wrap="square" rtlCol="0">
            <a:spAutoFit/>
          </a:bodyPr>
          <a:lstStyle/>
          <a:p>
            <a:r>
              <a:rPr lang="en-US" sz="1400" i="1" dirty="0">
                <a:solidFill>
                  <a:srgbClr val="0000FF"/>
                </a:solidFill>
              </a:rPr>
              <a:t>First things first. Surely something called a </a:t>
            </a:r>
            <a:r>
              <a:rPr lang="en-US" sz="1400" b="1" dirty="0">
                <a:solidFill>
                  <a:srgbClr val="0000FF"/>
                </a:solidFill>
              </a:rPr>
              <a:t>blue nevus </a:t>
            </a:r>
            <a:r>
              <a:rPr lang="en-US" sz="1400" i="1" dirty="0">
                <a:solidFill>
                  <a:srgbClr val="0000FF"/>
                </a:solidFill>
              </a:rPr>
              <a:t>is made up of nevus cells—specifically, those ‘blue nevus cells’ mentioned on an earlier slide?</a:t>
            </a:r>
          </a:p>
          <a:p>
            <a:r>
              <a:rPr lang="en-US" sz="1400" dirty="0">
                <a:solidFill>
                  <a:srgbClr val="0000FF"/>
                </a:solidFill>
              </a:rPr>
              <a:t>You’d think so, wouldn’t you? And in truth, </a:t>
            </a:r>
            <a:r>
              <a:rPr lang="en-US" sz="1400" b="1" dirty="0">
                <a:solidFill>
                  <a:srgbClr val="0000FF"/>
                </a:solidFill>
              </a:rPr>
              <a:t>they probably are</a:t>
            </a:r>
            <a:r>
              <a:rPr lang="en-US" sz="1400" dirty="0">
                <a:solidFill>
                  <a:srgbClr val="0000FF"/>
                </a:solidFill>
              </a:rPr>
              <a:t>. But the latest edition (at the time of this writing) of the </a:t>
            </a:r>
            <a:r>
              <a:rPr lang="en-US" sz="1400" i="1" dirty="0">
                <a:solidFill>
                  <a:srgbClr val="0000FF"/>
                </a:solidFill>
              </a:rPr>
              <a:t>Plastics</a:t>
            </a:r>
            <a:r>
              <a:rPr lang="en-US" sz="1400" dirty="0">
                <a:solidFill>
                  <a:srgbClr val="0000FF"/>
                </a:solidFill>
              </a:rPr>
              <a:t> book refers to the responsible cells as “dermal melanocytes.” Caveat emptor.</a:t>
            </a:r>
          </a:p>
          <a:p>
            <a:endParaRPr lang="en-US" sz="1400" i="1" dirty="0">
              <a:solidFill>
                <a:srgbClr val="0000FF"/>
              </a:solidFill>
            </a:endParaRPr>
          </a:p>
          <a:p>
            <a:r>
              <a:rPr lang="en-US" sz="1400" i="1" dirty="0">
                <a:solidFill>
                  <a:srgbClr val="0000FF"/>
                </a:solidFill>
              </a:rPr>
              <a:t>Diameter-wise, are blue nevi large, or small?</a:t>
            </a:r>
          </a:p>
          <a:p>
            <a:r>
              <a:rPr lang="en-US" sz="1400" dirty="0">
                <a:solidFill>
                  <a:srgbClr val="0000FF"/>
                </a:solidFill>
              </a:rPr>
              <a:t>Small—less than  10 mm </a:t>
            </a:r>
            <a:endParaRPr lang="en-US" sz="1400"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Are they flat, or elevated?</a:t>
            </a:r>
          </a:p>
          <a:p>
            <a:r>
              <a:rPr lang="en-US" sz="1400" dirty="0">
                <a:solidFill>
                  <a:schemeClr val="accent5">
                    <a:lumMod val="75000"/>
                  </a:schemeClr>
                </a:solidFill>
              </a:rPr>
              <a:t>Elevated—looks like a small dark dome</a:t>
            </a:r>
          </a:p>
        </p:txBody>
      </p:sp>
      <p:sp>
        <p:nvSpPr>
          <p:cNvPr id="6" name="Rectangle 5">
            <a:extLst>
              <a:ext uri="{FF2B5EF4-FFF2-40B4-BE49-F238E27FC236}">
                <a16:creationId xmlns:a16="http://schemas.microsoft.com/office/drawing/2014/main" id="{0851C39F-C671-43C5-9101-86F32F816874}"/>
              </a:ext>
            </a:extLst>
          </p:cNvPr>
          <p:cNvSpPr/>
          <p:nvPr/>
        </p:nvSpPr>
        <p:spPr>
          <a:xfrm>
            <a:off x="3429000" y="3810000"/>
            <a:ext cx="762000" cy="2772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 and units</a:t>
            </a:r>
          </a:p>
        </p:txBody>
      </p:sp>
    </p:spTree>
    <p:extLst>
      <p:ext uri="{BB962C8B-B14F-4D97-AF65-F5344CB8AC3E}">
        <p14:creationId xmlns:p14="http://schemas.microsoft.com/office/powerpoint/2010/main" val="1395863170"/>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229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170513"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7264" y="1641329"/>
            <a:ext cx="1325628" cy="381263"/>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E0D906D4-F099-4FE4-8F96-9FB2F18A4A8F}"/>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7" name="TextBox 6">
            <a:extLst>
              <a:ext uri="{FF2B5EF4-FFF2-40B4-BE49-F238E27FC236}">
                <a16:creationId xmlns:a16="http://schemas.microsoft.com/office/drawing/2014/main" id="{1EF96028-9767-4DE6-90EB-1BDB0AAABE4F}"/>
              </a:ext>
            </a:extLst>
          </p:cNvPr>
          <p:cNvSpPr txBox="1"/>
          <p:nvPr/>
        </p:nvSpPr>
        <p:spPr>
          <a:xfrm>
            <a:off x="1923297" y="2273644"/>
            <a:ext cx="6798956" cy="2462213"/>
          </a:xfrm>
          <a:prstGeom prst="rect">
            <a:avLst/>
          </a:prstGeom>
          <a:solidFill>
            <a:schemeClr val="accent5">
              <a:lumMod val="75000"/>
            </a:schemeClr>
          </a:solidFill>
        </p:spPr>
        <p:txBody>
          <a:bodyPr wrap="square" rtlCol="0">
            <a:spAutoFit/>
          </a:bodyPr>
          <a:lstStyle/>
          <a:p>
            <a:r>
              <a:rPr lang="en-US" sz="1400" i="1" dirty="0">
                <a:solidFill>
                  <a:srgbClr val="0000FF"/>
                </a:solidFill>
              </a:rPr>
              <a:t>First things first. Surely something called a </a:t>
            </a:r>
            <a:r>
              <a:rPr lang="en-US" sz="1400" b="1" dirty="0">
                <a:solidFill>
                  <a:srgbClr val="0000FF"/>
                </a:solidFill>
              </a:rPr>
              <a:t>blue nevus </a:t>
            </a:r>
            <a:r>
              <a:rPr lang="en-US" sz="1400" i="1" dirty="0">
                <a:solidFill>
                  <a:srgbClr val="0000FF"/>
                </a:solidFill>
              </a:rPr>
              <a:t>is made up of nevus cells—specifically, those ‘blue nevus cells’ mentioned on an earlier slide?</a:t>
            </a:r>
          </a:p>
          <a:p>
            <a:r>
              <a:rPr lang="en-US" sz="1400" dirty="0">
                <a:solidFill>
                  <a:srgbClr val="0000FF"/>
                </a:solidFill>
              </a:rPr>
              <a:t>You’d think so, wouldn’t you? And in truth, </a:t>
            </a:r>
            <a:r>
              <a:rPr lang="en-US" sz="1400" b="1" dirty="0">
                <a:solidFill>
                  <a:srgbClr val="0000FF"/>
                </a:solidFill>
              </a:rPr>
              <a:t>they probably are</a:t>
            </a:r>
            <a:r>
              <a:rPr lang="en-US" sz="1400" dirty="0">
                <a:solidFill>
                  <a:srgbClr val="0000FF"/>
                </a:solidFill>
              </a:rPr>
              <a:t>. But the latest edition (at the time of this writing) of the </a:t>
            </a:r>
            <a:r>
              <a:rPr lang="en-US" sz="1400" i="1" dirty="0">
                <a:solidFill>
                  <a:srgbClr val="0000FF"/>
                </a:solidFill>
              </a:rPr>
              <a:t>Plastics</a:t>
            </a:r>
            <a:r>
              <a:rPr lang="en-US" sz="1400" dirty="0">
                <a:solidFill>
                  <a:srgbClr val="0000FF"/>
                </a:solidFill>
              </a:rPr>
              <a:t> book refers to the responsible cells as “dermal melanocytes.” Caveat emptor.</a:t>
            </a:r>
          </a:p>
          <a:p>
            <a:endParaRPr lang="en-US" sz="1400" i="1" dirty="0">
              <a:solidFill>
                <a:srgbClr val="0000FF"/>
              </a:solidFill>
            </a:endParaRPr>
          </a:p>
          <a:p>
            <a:r>
              <a:rPr lang="en-US" sz="1400" i="1" dirty="0">
                <a:solidFill>
                  <a:srgbClr val="0000FF"/>
                </a:solidFill>
              </a:rPr>
              <a:t>Diameter-wise, are blue nevi large, or small?</a:t>
            </a:r>
          </a:p>
          <a:p>
            <a:r>
              <a:rPr lang="en-US" sz="1400" dirty="0">
                <a:solidFill>
                  <a:srgbClr val="0000FF"/>
                </a:solidFill>
              </a:rPr>
              <a:t>Small—less than  10 mm </a:t>
            </a:r>
            <a:endParaRPr lang="en-US" sz="1400"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Are they flat, or elevated?</a:t>
            </a:r>
          </a:p>
          <a:p>
            <a:r>
              <a:rPr lang="en-US" sz="1400" dirty="0">
                <a:solidFill>
                  <a:schemeClr val="accent5">
                    <a:lumMod val="75000"/>
                  </a:schemeClr>
                </a:solidFill>
              </a:rPr>
              <a:t>Elevated—looks like a small dark dome</a:t>
            </a:r>
          </a:p>
        </p:txBody>
      </p:sp>
    </p:spTree>
    <p:extLst>
      <p:ext uri="{BB962C8B-B14F-4D97-AF65-F5344CB8AC3E}">
        <p14:creationId xmlns:p14="http://schemas.microsoft.com/office/powerpoint/2010/main" val="43845753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23</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a:t>
            </a:r>
            <a:r>
              <a:rPr lang="en-US" sz="1600" b="1" dirty="0"/>
              <a:t>neuroectodermal  cells</a:t>
            </a:r>
            <a:r>
              <a:rPr lang="en-US" sz="1600" dirty="0">
                <a:solidFill>
                  <a:schemeClr val="bg1">
                    <a:lumMod val="75000"/>
                  </a:schemeClr>
                </a:solidFill>
              </a:rPr>
              <a:t>.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
        <p:nvSpPr>
          <p:cNvPr id="3" name="TextBox 2">
            <a:extLst>
              <a:ext uri="{FF2B5EF4-FFF2-40B4-BE49-F238E27FC236}">
                <a16:creationId xmlns:a16="http://schemas.microsoft.com/office/drawing/2014/main" id="{F730AD26-C209-49B4-8884-DD1FF8CA55F3}"/>
              </a:ext>
            </a:extLst>
          </p:cNvPr>
          <p:cNvSpPr txBox="1"/>
          <p:nvPr/>
        </p:nvSpPr>
        <p:spPr>
          <a:xfrm>
            <a:off x="322276" y="3576935"/>
            <a:ext cx="8499443" cy="523220"/>
          </a:xfrm>
          <a:prstGeom prst="rect">
            <a:avLst/>
          </a:prstGeom>
          <a:solidFill>
            <a:schemeClr val="accent5">
              <a:lumMod val="75000"/>
            </a:schemeClr>
          </a:solidFill>
        </p:spPr>
        <p:txBody>
          <a:bodyPr wrap="none" rtlCol="0">
            <a:spAutoFit/>
          </a:bodyPr>
          <a:lstStyle/>
          <a:p>
            <a:r>
              <a:rPr lang="en-US" sz="1400" i="1" dirty="0">
                <a:solidFill>
                  <a:srgbClr val="0000FF"/>
                </a:solidFill>
              </a:rPr>
              <a:t>Other than giving rise to melanocytes, does neuroectodermal tissue play any role in eye morphogenesis?</a:t>
            </a:r>
          </a:p>
          <a:p>
            <a:r>
              <a:rPr lang="en-US" sz="1400" dirty="0">
                <a:solidFill>
                  <a:schemeClr val="accent5">
                    <a:lumMod val="75000"/>
                  </a:schemeClr>
                </a:solidFill>
              </a:rPr>
              <a:t>It does indeed—neuroectoderm gives rise to the  neurosensory retina  and the  RPE , for example</a:t>
            </a:r>
          </a:p>
        </p:txBody>
      </p:sp>
      <p:sp>
        <p:nvSpPr>
          <p:cNvPr id="7" name="Oval 6">
            <a:extLst>
              <a:ext uri="{FF2B5EF4-FFF2-40B4-BE49-F238E27FC236}">
                <a16:creationId xmlns:a16="http://schemas.microsoft.com/office/drawing/2014/main" id="{9BEDC29F-8238-4114-8C36-969888DF8151}"/>
              </a:ext>
            </a:extLst>
          </p:cNvPr>
          <p:cNvSpPr/>
          <p:nvPr/>
        </p:nvSpPr>
        <p:spPr>
          <a:xfrm>
            <a:off x="2438400" y="2847825"/>
            <a:ext cx="2743200" cy="5811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86060730"/>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230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170513"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7264" y="1641329"/>
            <a:ext cx="1325628" cy="381263"/>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E0D906D4-F099-4FE4-8F96-9FB2F18A4A8F}"/>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7" name="TextBox 6">
            <a:extLst>
              <a:ext uri="{FF2B5EF4-FFF2-40B4-BE49-F238E27FC236}">
                <a16:creationId xmlns:a16="http://schemas.microsoft.com/office/drawing/2014/main" id="{1EF96028-9767-4DE6-90EB-1BDB0AAABE4F}"/>
              </a:ext>
            </a:extLst>
          </p:cNvPr>
          <p:cNvSpPr txBox="1"/>
          <p:nvPr/>
        </p:nvSpPr>
        <p:spPr>
          <a:xfrm>
            <a:off x="1923297" y="2273644"/>
            <a:ext cx="6798956" cy="2462213"/>
          </a:xfrm>
          <a:prstGeom prst="rect">
            <a:avLst/>
          </a:prstGeom>
          <a:solidFill>
            <a:schemeClr val="accent5">
              <a:lumMod val="75000"/>
            </a:schemeClr>
          </a:solidFill>
        </p:spPr>
        <p:txBody>
          <a:bodyPr wrap="square" rtlCol="0">
            <a:spAutoFit/>
          </a:bodyPr>
          <a:lstStyle/>
          <a:p>
            <a:r>
              <a:rPr lang="en-US" sz="1400" i="1" dirty="0">
                <a:solidFill>
                  <a:srgbClr val="0000FF"/>
                </a:solidFill>
              </a:rPr>
              <a:t>First things first. Surely something called a </a:t>
            </a:r>
            <a:r>
              <a:rPr lang="en-US" sz="1400" b="1" dirty="0">
                <a:solidFill>
                  <a:srgbClr val="0000FF"/>
                </a:solidFill>
              </a:rPr>
              <a:t>blue nevus </a:t>
            </a:r>
            <a:r>
              <a:rPr lang="en-US" sz="1400" i="1" dirty="0">
                <a:solidFill>
                  <a:srgbClr val="0000FF"/>
                </a:solidFill>
              </a:rPr>
              <a:t>is made up of nevus cells—specifically, those ‘blue nevus cells’ mentioned on an earlier slide?</a:t>
            </a:r>
          </a:p>
          <a:p>
            <a:r>
              <a:rPr lang="en-US" sz="1400" dirty="0">
                <a:solidFill>
                  <a:srgbClr val="0000FF"/>
                </a:solidFill>
              </a:rPr>
              <a:t>You’d think so, wouldn’t you? And in truth, </a:t>
            </a:r>
            <a:r>
              <a:rPr lang="en-US" sz="1400" b="1" dirty="0">
                <a:solidFill>
                  <a:srgbClr val="0000FF"/>
                </a:solidFill>
              </a:rPr>
              <a:t>they probably are</a:t>
            </a:r>
            <a:r>
              <a:rPr lang="en-US" sz="1400" dirty="0">
                <a:solidFill>
                  <a:srgbClr val="0000FF"/>
                </a:solidFill>
              </a:rPr>
              <a:t>. But the latest edition (at the time of this writing) of the </a:t>
            </a:r>
            <a:r>
              <a:rPr lang="en-US" sz="1400" i="1" dirty="0">
                <a:solidFill>
                  <a:srgbClr val="0000FF"/>
                </a:solidFill>
              </a:rPr>
              <a:t>Plastics</a:t>
            </a:r>
            <a:r>
              <a:rPr lang="en-US" sz="1400" dirty="0">
                <a:solidFill>
                  <a:srgbClr val="0000FF"/>
                </a:solidFill>
              </a:rPr>
              <a:t> book refers to the responsible cells as “dermal melanocytes.” Caveat emptor.</a:t>
            </a:r>
          </a:p>
          <a:p>
            <a:endParaRPr lang="en-US" sz="1400" i="1" dirty="0">
              <a:solidFill>
                <a:srgbClr val="0000FF"/>
              </a:solidFill>
            </a:endParaRPr>
          </a:p>
          <a:p>
            <a:r>
              <a:rPr lang="en-US" sz="1400" i="1" dirty="0">
                <a:solidFill>
                  <a:srgbClr val="0000FF"/>
                </a:solidFill>
              </a:rPr>
              <a:t>Diameter-wise, are blue nevi large, or small?</a:t>
            </a:r>
          </a:p>
          <a:p>
            <a:r>
              <a:rPr lang="en-US" sz="1400" dirty="0">
                <a:solidFill>
                  <a:srgbClr val="0000FF"/>
                </a:solidFill>
              </a:rPr>
              <a:t>Small—less than  10 mm </a:t>
            </a:r>
          </a:p>
          <a:p>
            <a:endParaRPr lang="en-US" sz="1400" i="1" dirty="0">
              <a:solidFill>
                <a:srgbClr val="0000FF"/>
              </a:solidFill>
            </a:endParaRPr>
          </a:p>
          <a:p>
            <a:r>
              <a:rPr lang="en-US" sz="1400" i="1" dirty="0">
                <a:solidFill>
                  <a:srgbClr val="0000FF"/>
                </a:solidFill>
              </a:rPr>
              <a:t>Are they flat, or elevated?</a:t>
            </a:r>
            <a:endParaRPr lang="en-US" sz="1400" i="1" dirty="0">
              <a:solidFill>
                <a:schemeClr val="accent5">
                  <a:lumMod val="75000"/>
                </a:schemeClr>
              </a:solidFill>
            </a:endParaRPr>
          </a:p>
          <a:p>
            <a:r>
              <a:rPr lang="en-US" sz="1400" dirty="0">
                <a:solidFill>
                  <a:schemeClr val="accent5">
                    <a:lumMod val="75000"/>
                  </a:schemeClr>
                </a:solidFill>
              </a:rPr>
              <a:t>Elevated—looks like a small dark dome</a:t>
            </a:r>
          </a:p>
        </p:txBody>
      </p:sp>
    </p:spTree>
    <p:extLst>
      <p:ext uri="{BB962C8B-B14F-4D97-AF65-F5344CB8AC3E}">
        <p14:creationId xmlns:p14="http://schemas.microsoft.com/office/powerpoint/2010/main" val="103808940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231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rgbClr val="025CA6"/>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170513"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7264" y="1641329"/>
            <a:ext cx="1325628" cy="381263"/>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E0D906D4-F099-4FE4-8F96-9FB2F18A4A8F}"/>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7" name="TextBox 6">
            <a:extLst>
              <a:ext uri="{FF2B5EF4-FFF2-40B4-BE49-F238E27FC236}">
                <a16:creationId xmlns:a16="http://schemas.microsoft.com/office/drawing/2014/main" id="{1EF96028-9767-4DE6-90EB-1BDB0AAABE4F}"/>
              </a:ext>
            </a:extLst>
          </p:cNvPr>
          <p:cNvSpPr txBox="1"/>
          <p:nvPr/>
        </p:nvSpPr>
        <p:spPr>
          <a:xfrm>
            <a:off x="1923297" y="2273644"/>
            <a:ext cx="6798956" cy="2462213"/>
          </a:xfrm>
          <a:prstGeom prst="rect">
            <a:avLst/>
          </a:prstGeom>
          <a:solidFill>
            <a:schemeClr val="accent5">
              <a:lumMod val="75000"/>
            </a:schemeClr>
          </a:solidFill>
        </p:spPr>
        <p:txBody>
          <a:bodyPr wrap="square" rtlCol="0">
            <a:spAutoFit/>
          </a:bodyPr>
          <a:lstStyle/>
          <a:p>
            <a:r>
              <a:rPr lang="en-US" sz="1400" i="1" dirty="0">
                <a:solidFill>
                  <a:srgbClr val="0000FF"/>
                </a:solidFill>
              </a:rPr>
              <a:t>First things first. Surely something called a </a:t>
            </a:r>
            <a:r>
              <a:rPr lang="en-US" sz="1400" b="1" dirty="0">
                <a:solidFill>
                  <a:srgbClr val="0000FF"/>
                </a:solidFill>
              </a:rPr>
              <a:t>blue nevus </a:t>
            </a:r>
            <a:r>
              <a:rPr lang="en-US" sz="1400" i="1" dirty="0">
                <a:solidFill>
                  <a:srgbClr val="0000FF"/>
                </a:solidFill>
              </a:rPr>
              <a:t>is made up of nevus cells—specifically, those ‘blue nevus cells’ mentioned on an earlier slide?</a:t>
            </a:r>
          </a:p>
          <a:p>
            <a:r>
              <a:rPr lang="en-US" sz="1400" dirty="0">
                <a:solidFill>
                  <a:srgbClr val="0000FF"/>
                </a:solidFill>
              </a:rPr>
              <a:t>You’d think so, wouldn’t you? And in truth, </a:t>
            </a:r>
            <a:r>
              <a:rPr lang="en-US" sz="1400" b="1" dirty="0">
                <a:solidFill>
                  <a:srgbClr val="0000FF"/>
                </a:solidFill>
              </a:rPr>
              <a:t>they probably are</a:t>
            </a:r>
            <a:r>
              <a:rPr lang="en-US" sz="1400" dirty="0">
                <a:solidFill>
                  <a:srgbClr val="0000FF"/>
                </a:solidFill>
              </a:rPr>
              <a:t>. But the latest edition (at the time of this writing) of the </a:t>
            </a:r>
            <a:r>
              <a:rPr lang="en-US" sz="1400" i="1" dirty="0">
                <a:solidFill>
                  <a:srgbClr val="0000FF"/>
                </a:solidFill>
              </a:rPr>
              <a:t>Plastics</a:t>
            </a:r>
            <a:r>
              <a:rPr lang="en-US" sz="1400" dirty="0">
                <a:solidFill>
                  <a:srgbClr val="0000FF"/>
                </a:solidFill>
              </a:rPr>
              <a:t> book refers to the responsible cells as “dermal melanocytes.” Caveat emptor.</a:t>
            </a:r>
          </a:p>
          <a:p>
            <a:endParaRPr lang="en-US" sz="1400" i="1" dirty="0">
              <a:solidFill>
                <a:srgbClr val="0000FF"/>
              </a:solidFill>
            </a:endParaRPr>
          </a:p>
          <a:p>
            <a:r>
              <a:rPr lang="en-US" sz="1400" i="1" dirty="0">
                <a:solidFill>
                  <a:srgbClr val="0000FF"/>
                </a:solidFill>
              </a:rPr>
              <a:t>Diameter-wise, are blue nevi large, or small?</a:t>
            </a:r>
          </a:p>
          <a:p>
            <a:r>
              <a:rPr lang="en-US" sz="1400" dirty="0">
                <a:solidFill>
                  <a:srgbClr val="0000FF"/>
                </a:solidFill>
              </a:rPr>
              <a:t>Small—less than  10 mm </a:t>
            </a:r>
          </a:p>
          <a:p>
            <a:endParaRPr lang="en-US" sz="1400" i="1" dirty="0">
              <a:solidFill>
                <a:srgbClr val="0000FF"/>
              </a:solidFill>
            </a:endParaRPr>
          </a:p>
          <a:p>
            <a:r>
              <a:rPr lang="en-US" sz="1400" i="1" dirty="0">
                <a:solidFill>
                  <a:srgbClr val="0000FF"/>
                </a:solidFill>
              </a:rPr>
              <a:t>Are they flat, or elevated?</a:t>
            </a:r>
          </a:p>
          <a:p>
            <a:r>
              <a:rPr lang="en-US" sz="1400" dirty="0">
                <a:solidFill>
                  <a:srgbClr val="0000FF"/>
                </a:solidFill>
              </a:rPr>
              <a:t>Elevated—looks like a small dark dome</a:t>
            </a:r>
          </a:p>
        </p:txBody>
      </p:sp>
    </p:spTree>
    <p:extLst>
      <p:ext uri="{BB962C8B-B14F-4D97-AF65-F5344CB8AC3E}">
        <p14:creationId xmlns:p14="http://schemas.microsoft.com/office/powerpoint/2010/main" val="294787447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232</a:t>
            </a:fld>
            <a:endParaRPr lang="en-US" altLang="en-US" sz="1000"/>
          </a:p>
        </p:txBody>
      </p:sp>
      <p:sp>
        <p:nvSpPr>
          <p:cNvPr id="8" name="TextBox 7">
            <a:extLst>
              <a:ext uri="{FF2B5EF4-FFF2-40B4-BE49-F238E27FC236}">
                <a16:creationId xmlns:a16="http://schemas.microsoft.com/office/drawing/2014/main" id="{CA9CD53C-4631-45F0-B82D-9BA0756366F8}"/>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9" name="TextBox 8">
            <a:extLst>
              <a:ext uri="{FF2B5EF4-FFF2-40B4-BE49-F238E27FC236}">
                <a16:creationId xmlns:a16="http://schemas.microsoft.com/office/drawing/2014/main" id="{6180811B-B7F2-40E2-8564-6B8DD81DF585}"/>
              </a:ext>
            </a:extLst>
          </p:cNvPr>
          <p:cNvSpPr txBox="1"/>
          <p:nvPr/>
        </p:nvSpPr>
        <p:spPr>
          <a:xfrm>
            <a:off x="2998518" y="6019800"/>
            <a:ext cx="3147016" cy="369332"/>
          </a:xfrm>
          <a:prstGeom prst="rect">
            <a:avLst/>
          </a:prstGeom>
          <a:noFill/>
        </p:spPr>
        <p:txBody>
          <a:bodyPr wrap="none" rtlCol="0">
            <a:spAutoFit/>
          </a:bodyPr>
          <a:lstStyle/>
          <a:p>
            <a:pPr algn="ctr"/>
            <a:r>
              <a:rPr lang="en-US" dirty="0"/>
              <a:t>Blue nevus (not eyelid, obvs)</a:t>
            </a:r>
          </a:p>
        </p:txBody>
      </p:sp>
      <p:pic>
        <p:nvPicPr>
          <p:cNvPr id="1026" name="Picture 2" descr="Blue Nevus - American Osteopathic College of Dermatology (AOCD)">
            <a:extLst>
              <a:ext uri="{FF2B5EF4-FFF2-40B4-BE49-F238E27FC236}">
                <a16:creationId xmlns:a16="http://schemas.microsoft.com/office/drawing/2014/main" id="{CD264B6F-F292-4EB9-B8C9-8EA44A8BB19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44087" y="1735931"/>
            <a:ext cx="5088459" cy="33861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651842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233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247457" cy="307777"/>
          </a:xfrm>
          <a:prstGeom prst="rect">
            <a:avLst/>
          </a:prstGeom>
          <a:noFill/>
        </p:spPr>
        <p:txBody>
          <a:bodyPr wrap="none" rtlCol="0">
            <a:spAutoFit/>
          </a:bodyPr>
          <a:lstStyle/>
          <a:p>
            <a:r>
              <a:rPr lang="en-US" sz="1400" b="1" dirty="0">
                <a:solidFill>
                  <a:srgbClr val="025CA6"/>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28" name="TextBox 27">
            <a:extLst>
              <a:ext uri="{FF2B5EF4-FFF2-40B4-BE49-F238E27FC236}">
                <a16:creationId xmlns:a16="http://schemas.microsoft.com/office/drawing/2014/main" id="{E0D906D4-F099-4FE4-8F96-9FB2F18A4A8F}"/>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 name="Oval 2">
            <a:extLst>
              <a:ext uri="{FF2B5EF4-FFF2-40B4-BE49-F238E27FC236}">
                <a16:creationId xmlns:a16="http://schemas.microsoft.com/office/drawing/2014/main" id="{E049604B-2705-4971-99CD-648FEA89E701}"/>
              </a:ext>
            </a:extLst>
          </p:cNvPr>
          <p:cNvSpPr/>
          <p:nvPr/>
        </p:nvSpPr>
        <p:spPr>
          <a:xfrm>
            <a:off x="4647263" y="4724400"/>
            <a:ext cx="1395727" cy="417443"/>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F3ECD495-EC25-45FC-933A-15C91259FA01}"/>
              </a:ext>
            </a:extLst>
          </p:cNvPr>
          <p:cNvSpPr txBox="1"/>
          <p:nvPr/>
        </p:nvSpPr>
        <p:spPr>
          <a:xfrm>
            <a:off x="2801426" y="5462600"/>
            <a:ext cx="5857287" cy="738664"/>
          </a:xfrm>
          <a:prstGeom prst="rect">
            <a:avLst/>
          </a:prstGeom>
          <a:noFill/>
        </p:spPr>
        <p:txBody>
          <a:bodyPr wrap="square" rtlCol="0">
            <a:spAutoFit/>
          </a:bodyPr>
          <a:lstStyle/>
          <a:p>
            <a:r>
              <a:rPr lang="en-US" sz="1400" b="1" dirty="0">
                <a:solidFill>
                  <a:srgbClr val="0000FF"/>
                </a:solidFill>
              </a:rPr>
              <a:t>About that question mark</a:t>
            </a:r>
            <a:r>
              <a:rPr lang="en-US" sz="1400" dirty="0">
                <a:solidFill>
                  <a:srgbClr val="0000FF"/>
                </a:solidFill>
              </a:rPr>
              <a:t>: The latest (again, as I write this) edition of the </a:t>
            </a:r>
            <a:r>
              <a:rPr lang="en-US" sz="1400" i="1" dirty="0">
                <a:solidFill>
                  <a:srgbClr val="0000FF"/>
                </a:solidFill>
              </a:rPr>
              <a:t>External </a:t>
            </a:r>
            <a:r>
              <a:rPr lang="en-US" sz="1400" i="1" dirty="0" err="1">
                <a:solidFill>
                  <a:srgbClr val="0000FF"/>
                </a:solidFill>
              </a:rPr>
              <a:t>Dz</a:t>
            </a:r>
            <a:r>
              <a:rPr lang="en-US" sz="1400" i="1" dirty="0">
                <a:solidFill>
                  <a:srgbClr val="0000FF"/>
                </a:solidFill>
              </a:rPr>
              <a:t> </a:t>
            </a:r>
            <a:r>
              <a:rPr lang="en-US" sz="1400" dirty="0">
                <a:solidFill>
                  <a:srgbClr val="0000FF"/>
                </a:solidFill>
              </a:rPr>
              <a:t>book doesn’t mention blue nevi of the conj. The </a:t>
            </a:r>
            <a:r>
              <a:rPr lang="en-US" sz="1400" i="1" dirty="0">
                <a:solidFill>
                  <a:srgbClr val="0000FF"/>
                </a:solidFill>
              </a:rPr>
              <a:t>Path</a:t>
            </a:r>
            <a:r>
              <a:rPr lang="en-US" sz="1400" dirty="0">
                <a:solidFill>
                  <a:srgbClr val="0000FF"/>
                </a:solidFill>
              </a:rPr>
              <a:t> book </a:t>
            </a:r>
            <a:r>
              <a:rPr lang="en-US" sz="1400" b="1" dirty="0">
                <a:solidFill>
                  <a:srgbClr val="0000FF"/>
                </a:solidFill>
              </a:rPr>
              <a:t>might</a:t>
            </a:r>
            <a:r>
              <a:rPr lang="en-US" sz="1400" dirty="0">
                <a:solidFill>
                  <a:srgbClr val="0000FF"/>
                </a:solidFill>
              </a:rPr>
              <a:t> (it’s not entirely clear in context). </a:t>
            </a:r>
            <a:endParaRPr lang="en-US" sz="1400" dirty="0"/>
          </a:p>
        </p:txBody>
      </p:sp>
    </p:spTree>
    <p:extLst>
      <p:ext uri="{BB962C8B-B14F-4D97-AF65-F5344CB8AC3E}">
        <p14:creationId xmlns:p14="http://schemas.microsoft.com/office/powerpoint/2010/main" val="96751240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234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247457" cy="307777"/>
          </a:xfrm>
          <a:prstGeom prst="rect">
            <a:avLst/>
          </a:prstGeom>
          <a:noFill/>
        </p:spPr>
        <p:txBody>
          <a:bodyPr wrap="none" rtlCol="0">
            <a:spAutoFit/>
          </a:bodyPr>
          <a:lstStyle/>
          <a:p>
            <a:r>
              <a:rPr lang="en-US" sz="1400" b="1" dirty="0">
                <a:solidFill>
                  <a:srgbClr val="025CA6"/>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28" name="TextBox 27">
            <a:extLst>
              <a:ext uri="{FF2B5EF4-FFF2-40B4-BE49-F238E27FC236}">
                <a16:creationId xmlns:a16="http://schemas.microsoft.com/office/drawing/2014/main" id="{E0D906D4-F099-4FE4-8F96-9FB2F18A4A8F}"/>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 name="Oval 2">
            <a:extLst>
              <a:ext uri="{FF2B5EF4-FFF2-40B4-BE49-F238E27FC236}">
                <a16:creationId xmlns:a16="http://schemas.microsoft.com/office/drawing/2014/main" id="{E049604B-2705-4971-99CD-648FEA89E701}"/>
              </a:ext>
            </a:extLst>
          </p:cNvPr>
          <p:cNvSpPr/>
          <p:nvPr/>
        </p:nvSpPr>
        <p:spPr>
          <a:xfrm>
            <a:off x="4647263" y="4724400"/>
            <a:ext cx="1395727" cy="417443"/>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F3ECD495-EC25-45FC-933A-15C91259FA01}"/>
              </a:ext>
            </a:extLst>
          </p:cNvPr>
          <p:cNvSpPr txBox="1"/>
          <p:nvPr/>
        </p:nvSpPr>
        <p:spPr>
          <a:xfrm>
            <a:off x="2801426" y="5462600"/>
            <a:ext cx="5857287" cy="1169551"/>
          </a:xfrm>
          <a:prstGeom prst="rect">
            <a:avLst/>
          </a:prstGeom>
          <a:noFill/>
        </p:spPr>
        <p:txBody>
          <a:bodyPr wrap="square" rtlCol="0">
            <a:spAutoFit/>
          </a:bodyPr>
          <a:lstStyle/>
          <a:p>
            <a:r>
              <a:rPr lang="en-US" sz="1400" b="1" dirty="0">
                <a:solidFill>
                  <a:srgbClr val="0000FF"/>
                </a:solidFill>
              </a:rPr>
              <a:t>About that question mark</a:t>
            </a:r>
            <a:r>
              <a:rPr lang="en-US" sz="1400" dirty="0">
                <a:solidFill>
                  <a:srgbClr val="0000FF"/>
                </a:solidFill>
              </a:rPr>
              <a:t>: The latest (again, as I write this) edition of the </a:t>
            </a:r>
            <a:r>
              <a:rPr lang="en-US" sz="1400" i="1" dirty="0">
                <a:solidFill>
                  <a:srgbClr val="0000FF"/>
                </a:solidFill>
              </a:rPr>
              <a:t>External </a:t>
            </a:r>
            <a:r>
              <a:rPr lang="en-US" sz="1400" i="1" dirty="0" err="1">
                <a:solidFill>
                  <a:srgbClr val="0000FF"/>
                </a:solidFill>
              </a:rPr>
              <a:t>Dz</a:t>
            </a:r>
            <a:r>
              <a:rPr lang="en-US" sz="1400" i="1" dirty="0">
                <a:solidFill>
                  <a:srgbClr val="0000FF"/>
                </a:solidFill>
              </a:rPr>
              <a:t> </a:t>
            </a:r>
            <a:r>
              <a:rPr lang="en-US" sz="1400" dirty="0">
                <a:solidFill>
                  <a:srgbClr val="0000FF"/>
                </a:solidFill>
              </a:rPr>
              <a:t>book doesn’t mention blue nevi of the conj. The </a:t>
            </a:r>
            <a:r>
              <a:rPr lang="en-US" sz="1400" i="1" dirty="0">
                <a:solidFill>
                  <a:srgbClr val="0000FF"/>
                </a:solidFill>
              </a:rPr>
              <a:t>Path</a:t>
            </a:r>
            <a:r>
              <a:rPr lang="en-US" sz="1400" dirty="0">
                <a:solidFill>
                  <a:srgbClr val="0000FF"/>
                </a:solidFill>
              </a:rPr>
              <a:t> book </a:t>
            </a:r>
            <a:r>
              <a:rPr lang="en-US" sz="1400" b="1" dirty="0">
                <a:solidFill>
                  <a:srgbClr val="0000FF"/>
                </a:solidFill>
              </a:rPr>
              <a:t>might</a:t>
            </a:r>
            <a:r>
              <a:rPr lang="en-US" sz="1400" dirty="0">
                <a:solidFill>
                  <a:srgbClr val="0000FF"/>
                </a:solidFill>
              </a:rPr>
              <a:t> (it’s not entirely clear in context). </a:t>
            </a:r>
            <a:r>
              <a:rPr lang="en-US" sz="1400" dirty="0"/>
              <a:t>My take: The likelihood of encountering an OKAP question about blue nevi </a:t>
            </a:r>
            <a:r>
              <a:rPr lang="en-US" sz="1400" i="1" dirty="0"/>
              <a:t>of the </a:t>
            </a:r>
            <a:r>
              <a:rPr lang="en-US" sz="1400" i="1" dirty="0" err="1"/>
              <a:t>conj</a:t>
            </a:r>
            <a:r>
              <a:rPr lang="en-US" sz="1400" i="1" dirty="0"/>
              <a:t> </a:t>
            </a:r>
            <a:r>
              <a:rPr lang="en-US" sz="1400" dirty="0"/>
              <a:t>is too low to warrant fretting about (like I’m doing right now).</a:t>
            </a:r>
          </a:p>
        </p:txBody>
      </p:sp>
    </p:spTree>
    <p:extLst>
      <p:ext uri="{BB962C8B-B14F-4D97-AF65-F5344CB8AC3E}">
        <p14:creationId xmlns:p14="http://schemas.microsoft.com/office/powerpoint/2010/main" val="175450866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235</a:t>
            </a:fld>
            <a:endParaRPr lang="en-US" altLang="en-US" sz="1000"/>
          </a:p>
        </p:txBody>
      </p:sp>
      <p:sp>
        <p:nvSpPr>
          <p:cNvPr id="8" name="TextBox 7">
            <a:extLst>
              <a:ext uri="{FF2B5EF4-FFF2-40B4-BE49-F238E27FC236}">
                <a16:creationId xmlns:a16="http://schemas.microsoft.com/office/drawing/2014/main" id="{CA9CD53C-4631-45F0-B82D-9BA0756366F8}"/>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9" name="TextBox 8">
            <a:extLst>
              <a:ext uri="{FF2B5EF4-FFF2-40B4-BE49-F238E27FC236}">
                <a16:creationId xmlns:a16="http://schemas.microsoft.com/office/drawing/2014/main" id="{6180811B-B7F2-40E2-8564-6B8DD81DF585}"/>
              </a:ext>
            </a:extLst>
          </p:cNvPr>
          <p:cNvSpPr txBox="1"/>
          <p:nvPr/>
        </p:nvSpPr>
        <p:spPr>
          <a:xfrm>
            <a:off x="2600979" y="6019800"/>
            <a:ext cx="3942105" cy="369332"/>
          </a:xfrm>
          <a:prstGeom prst="rect">
            <a:avLst/>
          </a:prstGeom>
          <a:noFill/>
        </p:spPr>
        <p:txBody>
          <a:bodyPr wrap="none" rtlCol="0">
            <a:spAutoFit/>
          </a:bodyPr>
          <a:lstStyle/>
          <a:p>
            <a:pPr algn="ctr"/>
            <a:r>
              <a:rPr lang="en-US" dirty="0"/>
              <a:t>Just because: Blue nevus of the </a:t>
            </a:r>
            <a:r>
              <a:rPr lang="en-US" dirty="0" err="1"/>
              <a:t>conj</a:t>
            </a:r>
            <a:endParaRPr lang="en-US" dirty="0"/>
          </a:p>
        </p:txBody>
      </p:sp>
      <p:pic>
        <p:nvPicPr>
          <p:cNvPr id="10" name="Picture 9">
            <a:extLst>
              <a:ext uri="{FF2B5EF4-FFF2-40B4-BE49-F238E27FC236}">
                <a16:creationId xmlns:a16="http://schemas.microsoft.com/office/drawing/2014/main" id="{DDC316BD-1095-40B0-BEA4-3CE74E4986C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09444" y="1804761"/>
            <a:ext cx="4925112" cy="3248478"/>
          </a:xfrm>
          <a:prstGeom prst="rect">
            <a:avLst/>
          </a:prstGeom>
        </p:spPr>
      </p:pic>
    </p:spTree>
    <p:extLst>
      <p:ext uri="{BB962C8B-B14F-4D97-AF65-F5344CB8AC3E}">
        <p14:creationId xmlns:p14="http://schemas.microsoft.com/office/powerpoint/2010/main" val="1685484055"/>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236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endParaRPr lang="en-US" sz="1400" i="1" dirty="0">
              <a:solidFill>
                <a:srgbClr val="CCFFCC"/>
              </a:solidFill>
            </a:endParaRPr>
          </a:p>
          <a:p>
            <a:r>
              <a:rPr lang="en-US" sz="1400" dirty="0">
                <a:solidFill>
                  <a:srgbClr val="CCFFCC"/>
                </a:solidFill>
              </a:rPr>
              <a:t>With eyelid and periocular skin containing patches of diffusely brown, gray or blue pigmentation</a:t>
            </a:r>
          </a:p>
          <a:p>
            <a:endParaRPr lang="en-US" sz="1400" i="1" dirty="0">
              <a:solidFill>
                <a:srgbClr val="CCFFCC"/>
              </a:solidFill>
            </a:endParaRPr>
          </a:p>
          <a:p>
            <a:r>
              <a:rPr lang="en-US" sz="1400" i="1" dirty="0">
                <a:solidFill>
                  <a:srgbClr val="CCFFCC"/>
                </a:solidFill>
              </a:rPr>
              <a:t>Does it tend to be unilateral, or bilateral?</a:t>
            </a:r>
          </a:p>
          <a:p>
            <a:r>
              <a:rPr lang="en-US" sz="1400" dirty="0">
                <a:solidFill>
                  <a:srgbClr val="CCFFCC"/>
                </a:solidFill>
              </a:rPr>
              <a:t>It is unilateral in about  95%  of cases</a:t>
            </a:r>
          </a:p>
          <a:p>
            <a:endParaRPr lang="en-US" sz="1400" i="1" dirty="0">
              <a:solidFill>
                <a:srgbClr val="CCFFCC"/>
              </a:solidFill>
            </a:endParaRPr>
          </a:p>
          <a:p>
            <a:r>
              <a:rPr lang="en-US" sz="1400" i="1" dirty="0">
                <a:solidFill>
                  <a:srgbClr val="CCFFCC"/>
                </a:solidFill>
              </a:rPr>
              <a:t>Is there a gender predilection?</a:t>
            </a:r>
          </a:p>
          <a:p>
            <a:r>
              <a:rPr lang="en-US" sz="1400" dirty="0">
                <a:solidFill>
                  <a:srgbClr val="CCFFCC"/>
                </a:solidFill>
              </a:rPr>
              <a:t>Yes,  ♀  are more likely to be affected</a:t>
            </a: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Tree>
    <p:extLst>
      <p:ext uri="{BB962C8B-B14F-4D97-AF65-F5344CB8AC3E}">
        <p14:creationId xmlns:p14="http://schemas.microsoft.com/office/powerpoint/2010/main" val="1761437944"/>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237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endParaRPr lang="en-US" sz="1400" dirty="0">
              <a:solidFill>
                <a:srgbClr val="CCFFCC"/>
              </a:solidFill>
            </a:endParaRPr>
          </a:p>
          <a:p>
            <a:endParaRPr lang="en-US" sz="1400" i="1" dirty="0">
              <a:solidFill>
                <a:srgbClr val="CCFFCC"/>
              </a:solidFill>
            </a:endParaRPr>
          </a:p>
          <a:p>
            <a:r>
              <a:rPr lang="en-US" sz="1400" i="1" dirty="0">
                <a:solidFill>
                  <a:srgbClr val="CCFFCC"/>
                </a:solidFill>
              </a:rPr>
              <a:t>Does it tend to be unilateral, or bilateral?</a:t>
            </a:r>
          </a:p>
          <a:p>
            <a:r>
              <a:rPr lang="en-US" sz="1400" dirty="0">
                <a:solidFill>
                  <a:srgbClr val="CCFFCC"/>
                </a:solidFill>
              </a:rPr>
              <a:t>It is unilateral in about  95%  of cases</a:t>
            </a:r>
          </a:p>
          <a:p>
            <a:endParaRPr lang="en-US" sz="1400" i="1" dirty="0">
              <a:solidFill>
                <a:srgbClr val="CCFFCC"/>
              </a:solidFill>
            </a:endParaRPr>
          </a:p>
          <a:p>
            <a:r>
              <a:rPr lang="en-US" sz="1400" i="1" dirty="0">
                <a:solidFill>
                  <a:srgbClr val="CCFFCC"/>
                </a:solidFill>
              </a:rPr>
              <a:t>Is there a gender predilection?</a:t>
            </a:r>
          </a:p>
          <a:p>
            <a:r>
              <a:rPr lang="en-US" sz="1400" dirty="0">
                <a:solidFill>
                  <a:srgbClr val="CCFFCC"/>
                </a:solidFill>
              </a:rPr>
              <a:t>Yes,  ♀  are more likely to be affected</a:t>
            </a: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Tree>
    <p:extLst>
      <p:ext uri="{BB962C8B-B14F-4D97-AF65-F5344CB8AC3E}">
        <p14:creationId xmlns:p14="http://schemas.microsoft.com/office/powerpoint/2010/main" val="2158736143"/>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238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endParaRPr lang="en-US" sz="1400" dirty="0">
              <a:solidFill>
                <a:srgbClr val="CCFFCC"/>
              </a:solidFill>
            </a:endParaRPr>
          </a:p>
          <a:p>
            <a:endParaRPr lang="en-US" sz="1400" i="1" dirty="0">
              <a:solidFill>
                <a:srgbClr val="CCFFCC"/>
              </a:solidFill>
            </a:endParaRPr>
          </a:p>
          <a:p>
            <a:r>
              <a:rPr lang="en-US" sz="1400" i="1" dirty="0">
                <a:solidFill>
                  <a:srgbClr val="CCFFCC"/>
                </a:solidFill>
              </a:rPr>
              <a:t>Does it tend to be unilateral, or bilateral?</a:t>
            </a:r>
          </a:p>
          <a:p>
            <a:r>
              <a:rPr lang="en-US" sz="1400" dirty="0">
                <a:solidFill>
                  <a:srgbClr val="CCFFCC"/>
                </a:solidFill>
              </a:rPr>
              <a:t>It is unilateral in about  95%  of cases</a:t>
            </a:r>
          </a:p>
          <a:p>
            <a:endParaRPr lang="en-US" sz="1400" i="1" dirty="0">
              <a:solidFill>
                <a:srgbClr val="CCFFCC"/>
              </a:solidFill>
            </a:endParaRPr>
          </a:p>
          <a:p>
            <a:r>
              <a:rPr lang="en-US" sz="1400" i="1" dirty="0">
                <a:solidFill>
                  <a:srgbClr val="CCFFCC"/>
                </a:solidFill>
              </a:rPr>
              <a:t>Is there a gender predilection?</a:t>
            </a:r>
          </a:p>
          <a:p>
            <a:r>
              <a:rPr lang="en-US" sz="1400" dirty="0">
                <a:solidFill>
                  <a:srgbClr val="CCFFCC"/>
                </a:solidFill>
              </a:rPr>
              <a:t>Yes,  ♀  are more likely to be affected</a:t>
            </a: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
        <p:nvSpPr>
          <p:cNvPr id="6" name="TextBox 5">
            <a:extLst>
              <a:ext uri="{FF2B5EF4-FFF2-40B4-BE49-F238E27FC236}">
                <a16:creationId xmlns:a16="http://schemas.microsoft.com/office/drawing/2014/main" id="{AEC11133-ACA3-4812-8C50-6D749E89D88A}"/>
              </a:ext>
            </a:extLst>
          </p:cNvPr>
          <p:cNvSpPr txBox="1"/>
          <p:nvPr/>
        </p:nvSpPr>
        <p:spPr>
          <a:xfrm>
            <a:off x="1448293" y="3308840"/>
            <a:ext cx="6078941" cy="738664"/>
          </a:xfrm>
          <a:prstGeom prst="rect">
            <a:avLst/>
          </a:prstGeom>
          <a:solidFill>
            <a:schemeClr val="accent6">
              <a:lumMod val="60000"/>
              <a:lumOff val="40000"/>
            </a:schemeClr>
          </a:solidFill>
        </p:spPr>
        <p:txBody>
          <a:bodyPr wrap="square" rtlCol="0">
            <a:spAutoFit/>
          </a:bodyPr>
          <a:lstStyle/>
          <a:p>
            <a:r>
              <a:rPr lang="en-US" sz="1400" i="1" dirty="0"/>
              <a:t>The pigment tends to be distributed in a particular pattern—what is it?</a:t>
            </a:r>
          </a:p>
          <a:p>
            <a:r>
              <a:rPr lang="en-US" sz="1400" dirty="0">
                <a:solidFill>
                  <a:schemeClr val="accent6">
                    <a:lumMod val="60000"/>
                    <a:lumOff val="40000"/>
                  </a:schemeClr>
                </a:solidFill>
              </a:rPr>
              <a:t>It tends to be limited to the dermatomes of  V</a:t>
            </a:r>
            <a:r>
              <a:rPr lang="en-US" sz="1400" baseline="-25000" dirty="0">
                <a:solidFill>
                  <a:schemeClr val="accent6">
                    <a:lumMod val="60000"/>
                    <a:lumOff val="40000"/>
                  </a:schemeClr>
                </a:solidFill>
              </a:rPr>
              <a:t>1</a:t>
            </a:r>
            <a:r>
              <a:rPr lang="en-US" sz="1400" dirty="0">
                <a:solidFill>
                  <a:schemeClr val="accent6">
                    <a:lumMod val="60000"/>
                    <a:lumOff val="40000"/>
                  </a:schemeClr>
                </a:solidFill>
              </a:rPr>
              <a:t> (aka the  </a:t>
            </a:r>
            <a:r>
              <a:rPr lang="en-US" sz="1400" i="1" dirty="0">
                <a:solidFill>
                  <a:schemeClr val="accent6">
                    <a:lumMod val="60000"/>
                    <a:lumOff val="40000"/>
                  </a:schemeClr>
                </a:solidFill>
              </a:rPr>
              <a:t>ophthalmic  nerve</a:t>
            </a:r>
            <a:r>
              <a:rPr lang="en-US" sz="1400" dirty="0">
                <a:solidFill>
                  <a:schemeClr val="accent6">
                    <a:lumMod val="60000"/>
                    <a:lumOff val="40000"/>
                  </a:schemeClr>
                </a:solidFill>
              </a:rPr>
              <a:t>) and  V</a:t>
            </a:r>
            <a:r>
              <a:rPr lang="en-US" sz="1400" baseline="-25000" dirty="0">
                <a:solidFill>
                  <a:schemeClr val="accent6">
                    <a:lumMod val="60000"/>
                    <a:lumOff val="40000"/>
                  </a:schemeClr>
                </a:solidFill>
              </a:rPr>
              <a:t>2</a:t>
            </a:r>
            <a:r>
              <a:rPr lang="en-US" sz="1400" dirty="0">
                <a:solidFill>
                  <a:schemeClr val="accent6">
                    <a:lumMod val="60000"/>
                    <a:lumOff val="40000"/>
                  </a:schemeClr>
                </a:solidFill>
              </a:rPr>
              <a:t> (aka the  </a:t>
            </a:r>
            <a:r>
              <a:rPr lang="en-US" sz="1400" i="1" dirty="0">
                <a:solidFill>
                  <a:schemeClr val="accent6">
                    <a:lumMod val="60000"/>
                    <a:lumOff val="40000"/>
                  </a:schemeClr>
                </a:solidFill>
              </a:rPr>
              <a:t>maxillary  nerve</a:t>
            </a:r>
            <a:r>
              <a:rPr lang="en-US" sz="1400" dirty="0">
                <a:solidFill>
                  <a:schemeClr val="accent6">
                    <a:lumMod val="60000"/>
                    <a:lumOff val="40000"/>
                  </a:schemeClr>
                </a:solidFill>
              </a:rPr>
              <a:t>)</a:t>
            </a:r>
          </a:p>
        </p:txBody>
      </p:sp>
    </p:spTree>
    <p:extLst>
      <p:ext uri="{BB962C8B-B14F-4D97-AF65-F5344CB8AC3E}">
        <p14:creationId xmlns:p14="http://schemas.microsoft.com/office/powerpoint/2010/main" val="2031711335"/>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239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endParaRPr lang="en-US" sz="1400" dirty="0">
              <a:solidFill>
                <a:srgbClr val="CCFFCC"/>
              </a:solidFill>
            </a:endParaRPr>
          </a:p>
          <a:p>
            <a:endParaRPr lang="en-US" sz="1400" i="1" dirty="0">
              <a:solidFill>
                <a:srgbClr val="CCFFCC"/>
              </a:solidFill>
            </a:endParaRPr>
          </a:p>
          <a:p>
            <a:r>
              <a:rPr lang="en-US" sz="1400" i="1" dirty="0">
                <a:solidFill>
                  <a:srgbClr val="CCFFCC"/>
                </a:solidFill>
              </a:rPr>
              <a:t>Does it tend to be unilateral, or bilateral?</a:t>
            </a:r>
          </a:p>
          <a:p>
            <a:r>
              <a:rPr lang="en-US" sz="1400" dirty="0">
                <a:solidFill>
                  <a:srgbClr val="CCFFCC"/>
                </a:solidFill>
              </a:rPr>
              <a:t>It is unilateral in about  95%  of cases</a:t>
            </a:r>
          </a:p>
          <a:p>
            <a:endParaRPr lang="en-US" sz="1400" i="1" dirty="0">
              <a:solidFill>
                <a:srgbClr val="CCFFCC"/>
              </a:solidFill>
            </a:endParaRPr>
          </a:p>
          <a:p>
            <a:r>
              <a:rPr lang="en-US" sz="1400" i="1" dirty="0">
                <a:solidFill>
                  <a:srgbClr val="CCFFCC"/>
                </a:solidFill>
              </a:rPr>
              <a:t>Is there a gender predilection?</a:t>
            </a:r>
          </a:p>
          <a:p>
            <a:r>
              <a:rPr lang="en-US" sz="1400" dirty="0">
                <a:solidFill>
                  <a:srgbClr val="CCFFCC"/>
                </a:solidFill>
              </a:rPr>
              <a:t>Yes,  ♀  are more likely to be affected</a:t>
            </a: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
        <p:nvSpPr>
          <p:cNvPr id="6" name="TextBox 5">
            <a:extLst>
              <a:ext uri="{FF2B5EF4-FFF2-40B4-BE49-F238E27FC236}">
                <a16:creationId xmlns:a16="http://schemas.microsoft.com/office/drawing/2014/main" id="{AEC11133-ACA3-4812-8C50-6D749E89D88A}"/>
              </a:ext>
            </a:extLst>
          </p:cNvPr>
          <p:cNvSpPr txBox="1"/>
          <p:nvPr/>
        </p:nvSpPr>
        <p:spPr>
          <a:xfrm>
            <a:off x="1448293" y="3308840"/>
            <a:ext cx="6078941" cy="738664"/>
          </a:xfrm>
          <a:prstGeom prst="rect">
            <a:avLst/>
          </a:prstGeom>
          <a:solidFill>
            <a:schemeClr val="accent6">
              <a:lumMod val="60000"/>
              <a:lumOff val="40000"/>
            </a:schemeClr>
          </a:solidFill>
        </p:spPr>
        <p:txBody>
          <a:bodyPr wrap="square" rtlCol="0">
            <a:spAutoFit/>
          </a:bodyPr>
          <a:lstStyle/>
          <a:p>
            <a:r>
              <a:rPr lang="en-US" sz="1400" i="1" dirty="0"/>
              <a:t>The pigment tends to be distributed in a particular pattern—what is it?</a:t>
            </a:r>
          </a:p>
          <a:p>
            <a:r>
              <a:rPr lang="en-US" sz="1400" dirty="0"/>
              <a:t>It tends to be limited to the dermatomes of  V</a:t>
            </a:r>
            <a:r>
              <a:rPr lang="en-US" sz="1400" baseline="-25000" dirty="0"/>
              <a:t>1</a:t>
            </a:r>
            <a:r>
              <a:rPr lang="en-US" sz="1400" dirty="0"/>
              <a:t> (aka the  </a:t>
            </a:r>
            <a:r>
              <a:rPr lang="en-US" sz="1400" i="1" dirty="0"/>
              <a:t>ophthalmic  nerve</a:t>
            </a:r>
            <a:r>
              <a:rPr lang="en-US" sz="1400" dirty="0"/>
              <a:t>) and  V</a:t>
            </a:r>
            <a:r>
              <a:rPr lang="en-US" sz="1400" baseline="-25000" dirty="0"/>
              <a:t>2</a:t>
            </a:r>
            <a:r>
              <a:rPr lang="en-US" sz="1400" dirty="0"/>
              <a:t> (aka the  </a:t>
            </a:r>
            <a:r>
              <a:rPr lang="en-US" sz="1400" i="1" dirty="0"/>
              <a:t>maxillary  nerve</a:t>
            </a:r>
            <a:r>
              <a:rPr lang="en-US" sz="1400" dirty="0"/>
              <a:t>)</a:t>
            </a:r>
          </a:p>
        </p:txBody>
      </p:sp>
      <p:sp>
        <p:nvSpPr>
          <p:cNvPr id="7" name="Rectangle 6">
            <a:extLst>
              <a:ext uri="{FF2B5EF4-FFF2-40B4-BE49-F238E27FC236}">
                <a16:creationId xmlns:a16="http://schemas.microsoft.com/office/drawing/2014/main" id="{98531A9E-907A-4632-9AC5-742E45819A22}"/>
              </a:ext>
            </a:extLst>
          </p:cNvPr>
          <p:cNvSpPr/>
          <p:nvPr/>
        </p:nvSpPr>
        <p:spPr>
          <a:xfrm>
            <a:off x="4894911" y="3581400"/>
            <a:ext cx="2510325" cy="2177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 nerve</a:t>
            </a:r>
          </a:p>
        </p:txBody>
      </p:sp>
      <p:sp>
        <p:nvSpPr>
          <p:cNvPr id="33" name="Rectangle 32">
            <a:extLst>
              <a:ext uri="{FF2B5EF4-FFF2-40B4-BE49-F238E27FC236}">
                <a16:creationId xmlns:a16="http://schemas.microsoft.com/office/drawing/2014/main" id="{F7048B2E-CB16-4A5D-A38F-50B257753D57}"/>
              </a:ext>
            </a:extLst>
          </p:cNvPr>
          <p:cNvSpPr/>
          <p:nvPr/>
        </p:nvSpPr>
        <p:spPr>
          <a:xfrm>
            <a:off x="1891516" y="3799174"/>
            <a:ext cx="2420288" cy="2177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another nerve</a:t>
            </a:r>
          </a:p>
        </p:txBody>
      </p:sp>
    </p:spTree>
    <p:extLst>
      <p:ext uri="{BB962C8B-B14F-4D97-AF65-F5344CB8AC3E}">
        <p14:creationId xmlns:p14="http://schemas.microsoft.com/office/powerpoint/2010/main" val="153457668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24</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a:t>
            </a:r>
            <a:r>
              <a:rPr lang="en-US" sz="1600" b="1" dirty="0"/>
              <a:t>neuroectodermal  cells</a:t>
            </a:r>
            <a:r>
              <a:rPr lang="en-US" sz="1600" dirty="0">
                <a:solidFill>
                  <a:schemeClr val="bg1">
                    <a:lumMod val="75000"/>
                  </a:schemeClr>
                </a:solidFill>
              </a:rPr>
              <a:t>.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
        <p:nvSpPr>
          <p:cNvPr id="3" name="TextBox 2">
            <a:extLst>
              <a:ext uri="{FF2B5EF4-FFF2-40B4-BE49-F238E27FC236}">
                <a16:creationId xmlns:a16="http://schemas.microsoft.com/office/drawing/2014/main" id="{F730AD26-C209-49B4-8884-DD1FF8CA55F3}"/>
              </a:ext>
            </a:extLst>
          </p:cNvPr>
          <p:cNvSpPr txBox="1"/>
          <p:nvPr/>
        </p:nvSpPr>
        <p:spPr>
          <a:xfrm>
            <a:off x="322276" y="3576935"/>
            <a:ext cx="8499443" cy="523220"/>
          </a:xfrm>
          <a:prstGeom prst="rect">
            <a:avLst/>
          </a:prstGeom>
          <a:solidFill>
            <a:schemeClr val="accent5">
              <a:lumMod val="75000"/>
            </a:schemeClr>
          </a:solidFill>
        </p:spPr>
        <p:txBody>
          <a:bodyPr wrap="none" rtlCol="0">
            <a:spAutoFit/>
          </a:bodyPr>
          <a:lstStyle/>
          <a:p>
            <a:r>
              <a:rPr lang="en-US" sz="1400" i="1" dirty="0">
                <a:solidFill>
                  <a:srgbClr val="0000FF"/>
                </a:solidFill>
              </a:rPr>
              <a:t>Other than giving rise to melanocytes, does neuroectodermal tissue play any role in eye morphogenesis?</a:t>
            </a:r>
          </a:p>
          <a:p>
            <a:r>
              <a:rPr lang="en-US" sz="1400" dirty="0">
                <a:solidFill>
                  <a:srgbClr val="0000FF"/>
                </a:solidFill>
              </a:rPr>
              <a:t>It does indeed—neuroectoderm gives rise to the  neurosensory retina  and the  RPE , for example</a:t>
            </a:r>
          </a:p>
        </p:txBody>
      </p:sp>
      <p:sp>
        <p:nvSpPr>
          <p:cNvPr id="7" name="Oval 6">
            <a:extLst>
              <a:ext uri="{FF2B5EF4-FFF2-40B4-BE49-F238E27FC236}">
                <a16:creationId xmlns:a16="http://schemas.microsoft.com/office/drawing/2014/main" id="{9BEDC29F-8238-4114-8C36-969888DF8151}"/>
              </a:ext>
            </a:extLst>
          </p:cNvPr>
          <p:cNvSpPr/>
          <p:nvPr/>
        </p:nvSpPr>
        <p:spPr>
          <a:xfrm>
            <a:off x="2438400" y="2847825"/>
            <a:ext cx="2743200" cy="5811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924334CC-A8C6-497F-A997-826D9FAD5581}"/>
              </a:ext>
            </a:extLst>
          </p:cNvPr>
          <p:cNvSpPr/>
          <p:nvPr/>
        </p:nvSpPr>
        <p:spPr>
          <a:xfrm>
            <a:off x="4217504" y="3856383"/>
            <a:ext cx="1676400" cy="21203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
        <p:nvSpPr>
          <p:cNvPr id="9" name="Rectangle 8">
            <a:extLst>
              <a:ext uri="{FF2B5EF4-FFF2-40B4-BE49-F238E27FC236}">
                <a16:creationId xmlns:a16="http://schemas.microsoft.com/office/drawing/2014/main" id="{94EDE9DD-BCDB-4E03-AB62-81DB70854579}"/>
              </a:ext>
            </a:extLst>
          </p:cNvPr>
          <p:cNvSpPr/>
          <p:nvPr/>
        </p:nvSpPr>
        <p:spPr>
          <a:xfrm>
            <a:off x="6610349" y="3838545"/>
            <a:ext cx="457200" cy="2431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abb.</a:t>
            </a:r>
          </a:p>
        </p:txBody>
      </p:sp>
    </p:spTree>
    <p:extLst>
      <p:ext uri="{BB962C8B-B14F-4D97-AF65-F5344CB8AC3E}">
        <p14:creationId xmlns:p14="http://schemas.microsoft.com/office/powerpoint/2010/main" val="192548796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240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endParaRPr lang="en-US" sz="1400" dirty="0">
              <a:solidFill>
                <a:srgbClr val="CCFFCC"/>
              </a:solidFill>
            </a:endParaRPr>
          </a:p>
          <a:p>
            <a:endParaRPr lang="en-US" sz="1400" i="1" dirty="0">
              <a:solidFill>
                <a:srgbClr val="CCFFCC"/>
              </a:solidFill>
            </a:endParaRPr>
          </a:p>
          <a:p>
            <a:r>
              <a:rPr lang="en-US" sz="1400" i="1" dirty="0">
                <a:solidFill>
                  <a:srgbClr val="CCFFCC"/>
                </a:solidFill>
              </a:rPr>
              <a:t>Does it tend to be unilateral, or bilateral?</a:t>
            </a:r>
          </a:p>
          <a:p>
            <a:r>
              <a:rPr lang="en-US" sz="1400" dirty="0">
                <a:solidFill>
                  <a:srgbClr val="CCFFCC"/>
                </a:solidFill>
              </a:rPr>
              <a:t>It is unilateral in about  95%  of cases</a:t>
            </a:r>
          </a:p>
          <a:p>
            <a:endParaRPr lang="en-US" sz="1400" i="1" dirty="0">
              <a:solidFill>
                <a:srgbClr val="CCFFCC"/>
              </a:solidFill>
            </a:endParaRPr>
          </a:p>
          <a:p>
            <a:r>
              <a:rPr lang="en-US" sz="1400" i="1" dirty="0">
                <a:solidFill>
                  <a:srgbClr val="CCFFCC"/>
                </a:solidFill>
              </a:rPr>
              <a:t>Is there a gender predilection?</a:t>
            </a:r>
          </a:p>
          <a:p>
            <a:r>
              <a:rPr lang="en-US" sz="1400" dirty="0">
                <a:solidFill>
                  <a:srgbClr val="CCFFCC"/>
                </a:solidFill>
              </a:rPr>
              <a:t>Yes,  ♀  are more likely to be affected</a:t>
            </a: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
        <p:nvSpPr>
          <p:cNvPr id="6" name="TextBox 5">
            <a:extLst>
              <a:ext uri="{FF2B5EF4-FFF2-40B4-BE49-F238E27FC236}">
                <a16:creationId xmlns:a16="http://schemas.microsoft.com/office/drawing/2014/main" id="{AEC11133-ACA3-4812-8C50-6D749E89D88A}"/>
              </a:ext>
            </a:extLst>
          </p:cNvPr>
          <p:cNvSpPr txBox="1"/>
          <p:nvPr/>
        </p:nvSpPr>
        <p:spPr>
          <a:xfrm>
            <a:off x="1448293" y="3308840"/>
            <a:ext cx="6078941" cy="738664"/>
          </a:xfrm>
          <a:prstGeom prst="rect">
            <a:avLst/>
          </a:prstGeom>
          <a:solidFill>
            <a:schemeClr val="accent6">
              <a:lumMod val="60000"/>
              <a:lumOff val="40000"/>
            </a:schemeClr>
          </a:solidFill>
        </p:spPr>
        <p:txBody>
          <a:bodyPr wrap="square" rtlCol="0">
            <a:spAutoFit/>
          </a:bodyPr>
          <a:lstStyle/>
          <a:p>
            <a:r>
              <a:rPr lang="en-US" sz="1400" i="1" dirty="0"/>
              <a:t>The pigment tends to be distributed in a particular pattern—what is it?</a:t>
            </a:r>
          </a:p>
          <a:p>
            <a:r>
              <a:rPr lang="en-US" sz="1400" dirty="0"/>
              <a:t>It tends to be limited to the dermatomes of  V</a:t>
            </a:r>
            <a:r>
              <a:rPr lang="en-US" sz="1400" baseline="-25000" dirty="0"/>
              <a:t>1</a:t>
            </a:r>
            <a:r>
              <a:rPr lang="en-US" sz="1400" dirty="0"/>
              <a:t> (aka the  </a:t>
            </a:r>
            <a:r>
              <a:rPr lang="en-US" sz="1400" i="1" dirty="0"/>
              <a:t>ophthalmic  nerve</a:t>
            </a:r>
            <a:r>
              <a:rPr lang="en-US" sz="1400" dirty="0"/>
              <a:t>) and  V</a:t>
            </a:r>
            <a:r>
              <a:rPr lang="en-US" sz="1400" baseline="-25000" dirty="0"/>
              <a:t>2</a:t>
            </a:r>
            <a:r>
              <a:rPr lang="en-US" sz="1400" dirty="0"/>
              <a:t> (aka the  </a:t>
            </a:r>
            <a:r>
              <a:rPr lang="en-US" sz="1400" i="1" dirty="0"/>
              <a:t>maxillary  nerve</a:t>
            </a:r>
            <a:r>
              <a:rPr lang="en-US" sz="1400" dirty="0"/>
              <a:t>)</a:t>
            </a:r>
          </a:p>
        </p:txBody>
      </p:sp>
      <p:sp>
        <p:nvSpPr>
          <p:cNvPr id="7" name="Rectangle 6">
            <a:extLst>
              <a:ext uri="{FF2B5EF4-FFF2-40B4-BE49-F238E27FC236}">
                <a16:creationId xmlns:a16="http://schemas.microsoft.com/office/drawing/2014/main" id="{98531A9E-907A-4632-9AC5-742E45819A22}"/>
              </a:ext>
            </a:extLst>
          </p:cNvPr>
          <p:cNvSpPr/>
          <p:nvPr/>
        </p:nvSpPr>
        <p:spPr>
          <a:xfrm>
            <a:off x="5867400" y="3581400"/>
            <a:ext cx="961723" cy="2177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
        <p:nvSpPr>
          <p:cNvPr id="34" name="Rectangle 33">
            <a:extLst>
              <a:ext uri="{FF2B5EF4-FFF2-40B4-BE49-F238E27FC236}">
                <a16:creationId xmlns:a16="http://schemas.microsoft.com/office/drawing/2014/main" id="{5CAF6BFF-9839-48E9-905C-1EEB4475A8EA}"/>
              </a:ext>
            </a:extLst>
          </p:cNvPr>
          <p:cNvSpPr/>
          <p:nvPr/>
        </p:nvSpPr>
        <p:spPr>
          <a:xfrm>
            <a:off x="2819401" y="3820826"/>
            <a:ext cx="775502" cy="19458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Tree>
    <p:extLst>
      <p:ext uri="{BB962C8B-B14F-4D97-AF65-F5344CB8AC3E}">
        <p14:creationId xmlns:p14="http://schemas.microsoft.com/office/powerpoint/2010/main" val="1395206707"/>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241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endParaRPr lang="en-US" sz="1400" dirty="0">
              <a:solidFill>
                <a:srgbClr val="CCFFCC"/>
              </a:solidFill>
            </a:endParaRPr>
          </a:p>
          <a:p>
            <a:endParaRPr lang="en-US" sz="1400" i="1" dirty="0">
              <a:solidFill>
                <a:srgbClr val="CCFFCC"/>
              </a:solidFill>
            </a:endParaRPr>
          </a:p>
          <a:p>
            <a:r>
              <a:rPr lang="en-US" sz="1400" i="1" dirty="0">
                <a:solidFill>
                  <a:srgbClr val="CCFFCC"/>
                </a:solidFill>
              </a:rPr>
              <a:t>Does it tend to be unilateral, or bilateral?</a:t>
            </a:r>
          </a:p>
          <a:p>
            <a:r>
              <a:rPr lang="en-US" sz="1400" dirty="0">
                <a:solidFill>
                  <a:srgbClr val="CCFFCC"/>
                </a:solidFill>
              </a:rPr>
              <a:t>It is unilateral in about  95%  of cases</a:t>
            </a:r>
          </a:p>
          <a:p>
            <a:endParaRPr lang="en-US" sz="1400" i="1" dirty="0">
              <a:solidFill>
                <a:srgbClr val="CCFFCC"/>
              </a:solidFill>
            </a:endParaRPr>
          </a:p>
          <a:p>
            <a:r>
              <a:rPr lang="en-US" sz="1400" i="1" dirty="0">
                <a:solidFill>
                  <a:srgbClr val="CCFFCC"/>
                </a:solidFill>
              </a:rPr>
              <a:t>Is there a gender predilection?</a:t>
            </a:r>
          </a:p>
          <a:p>
            <a:r>
              <a:rPr lang="en-US" sz="1400" dirty="0">
                <a:solidFill>
                  <a:srgbClr val="CCFFCC"/>
                </a:solidFill>
              </a:rPr>
              <a:t>Yes,  ♀  are more likely to be affected</a:t>
            </a: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
        <p:nvSpPr>
          <p:cNvPr id="6" name="TextBox 5">
            <a:extLst>
              <a:ext uri="{FF2B5EF4-FFF2-40B4-BE49-F238E27FC236}">
                <a16:creationId xmlns:a16="http://schemas.microsoft.com/office/drawing/2014/main" id="{AEC11133-ACA3-4812-8C50-6D749E89D88A}"/>
              </a:ext>
            </a:extLst>
          </p:cNvPr>
          <p:cNvSpPr txBox="1"/>
          <p:nvPr/>
        </p:nvSpPr>
        <p:spPr>
          <a:xfrm>
            <a:off x="1448293" y="3308840"/>
            <a:ext cx="6078941" cy="738664"/>
          </a:xfrm>
          <a:prstGeom prst="rect">
            <a:avLst/>
          </a:prstGeom>
          <a:solidFill>
            <a:schemeClr val="accent6">
              <a:lumMod val="60000"/>
              <a:lumOff val="40000"/>
            </a:schemeClr>
          </a:solidFill>
        </p:spPr>
        <p:txBody>
          <a:bodyPr wrap="square" rtlCol="0">
            <a:spAutoFit/>
          </a:bodyPr>
          <a:lstStyle/>
          <a:p>
            <a:r>
              <a:rPr lang="en-US" sz="1400" i="1" dirty="0"/>
              <a:t>The pigment tends to be distributed in a particular pattern—what is it?</a:t>
            </a:r>
          </a:p>
          <a:p>
            <a:r>
              <a:rPr lang="en-US" sz="1400" dirty="0"/>
              <a:t>It tends to be limited to the dermatomes of  V</a:t>
            </a:r>
            <a:r>
              <a:rPr lang="en-US" sz="1400" baseline="-25000" dirty="0"/>
              <a:t>1</a:t>
            </a:r>
            <a:r>
              <a:rPr lang="en-US" sz="1400" dirty="0"/>
              <a:t> (aka the  </a:t>
            </a:r>
            <a:r>
              <a:rPr lang="en-US" sz="1400" i="1" dirty="0"/>
              <a:t>ophthalmic  nerve</a:t>
            </a:r>
            <a:r>
              <a:rPr lang="en-US" sz="1400" dirty="0"/>
              <a:t>) and  V</a:t>
            </a:r>
            <a:r>
              <a:rPr lang="en-US" sz="1400" baseline="-25000" dirty="0"/>
              <a:t>2</a:t>
            </a:r>
            <a:r>
              <a:rPr lang="en-US" sz="1400" dirty="0"/>
              <a:t> (aka the  </a:t>
            </a:r>
            <a:r>
              <a:rPr lang="en-US" sz="1400" i="1" dirty="0"/>
              <a:t>maxillary  nerve</a:t>
            </a:r>
            <a:r>
              <a:rPr lang="en-US" sz="1400" dirty="0"/>
              <a:t>)</a:t>
            </a:r>
          </a:p>
        </p:txBody>
      </p:sp>
    </p:spTree>
    <p:extLst>
      <p:ext uri="{BB962C8B-B14F-4D97-AF65-F5344CB8AC3E}">
        <p14:creationId xmlns:p14="http://schemas.microsoft.com/office/powerpoint/2010/main" val="1511662038"/>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242</a:t>
            </a:fld>
            <a:endParaRPr lang="en-US" altLang="en-US" sz="1000"/>
          </a:p>
        </p:txBody>
      </p:sp>
      <p:sp>
        <p:nvSpPr>
          <p:cNvPr id="8" name="TextBox 7">
            <a:extLst>
              <a:ext uri="{FF2B5EF4-FFF2-40B4-BE49-F238E27FC236}">
                <a16:creationId xmlns:a16="http://schemas.microsoft.com/office/drawing/2014/main" id="{CA9CD53C-4631-45F0-B82D-9BA0756366F8}"/>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9" name="TextBox 8">
            <a:extLst>
              <a:ext uri="{FF2B5EF4-FFF2-40B4-BE49-F238E27FC236}">
                <a16:creationId xmlns:a16="http://schemas.microsoft.com/office/drawing/2014/main" id="{6180811B-B7F2-40E2-8564-6B8DD81DF585}"/>
              </a:ext>
            </a:extLst>
          </p:cNvPr>
          <p:cNvSpPr txBox="1"/>
          <p:nvPr/>
        </p:nvSpPr>
        <p:spPr>
          <a:xfrm>
            <a:off x="3344771" y="6019800"/>
            <a:ext cx="2454519" cy="369332"/>
          </a:xfrm>
          <a:prstGeom prst="rect">
            <a:avLst/>
          </a:prstGeom>
          <a:noFill/>
        </p:spPr>
        <p:txBody>
          <a:bodyPr wrap="none" rtlCol="0">
            <a:spAutoFit/>
          </a:bodyPr>
          <a:lstStyle/>
          <a:p>
            <a:pPr algn="ctr"/>
            <a:r>
              <a:rPr lang="en-US" dirty="0"/>
              <a:t>Dermal melanocytosis</a:t>
            </a:r>
          </a:p>
        </p:txBody>
      </p:sp>
      <p:pic>
        <p:nvPicPr>
          <p:cNvPr id="2" name="Picture 2" descr="2020–2021 BCSC Basic and Clinical Science Course™">
            <a:extLst>
              <a:ext uri="{FF2B5EF4-FFF2-40B4-BE49-F238E27FC236}">
                <a16:creationId xmlns:a16="http://schemas.microsoft.com/office/drawing/2014/main" id="{E10E794B-DC01-4AF7-9EDE-68342A35383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38823" y="1450181"/>
            <a:ext cx="5466351" cy="39576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96507479"/>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243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p>
          <a:p>
            <a:endParaRPr lang="en-US" sz="1400" i="1" dirty="0">
              <a:solidFill>
                <a:srgbClr val="0000FF"/>
              </a:solidFill>
            </a:endParaRPr>
          </a:p>
          <a:p>
            <a:r>
              <a:rPr lang="en-US" sz="1400" i="1" dirty="0">
                <a:solidFill>
                  <a:srgbClr val="0000FF"/>
                </a:solidFill>
              </a:rPr>
              <a:t>Does it tend to be unilateral, or bilateral?</a:t>
            </a:r>
            <a:endParaRPr lang="en-US" sz="1400" i="1" dirty="0">
              <a:solidFill>
                <a:srgbClr val="CCFFCC"/>
              </a:solidFill>
            </a:endParaRPr>
          </a:p>
          <a:p>
            <a:r>
              <a:rPr lang="en-US" sz="1400" dirty="0">
                <a:solidFill>
                  <a:srgbClr val="CCFFCC"/>
                </a:solidFill>
              </a:rPr>
              <a:t>It is unilateral in about  95%  of cases</a:t>
            </a:r>
          </a:p>
          <a:p>
            <a:endParaRPr lang="en-US" sz="1400" i="1" dirty="0">
              <a:solidFill>
                <a:srgbClr val="CCFFCC"/>
              </a:solidFill>
            </a:endParaRPr>
          </a:p>
          <a:p>
            <a:r>
              <a:rPr lang="en-US" sz="1400" i="1" dirty="0">
                <a:solidFill>
                  <a:srgbClr val="CCFFCC"/>
                </a:solidFill>
              </a:rPr>
              <a:t>Is there a gender predilection?</a:t>
            </a:r>
          </a:p>
          <a:p>
            <a:r>
              <a:rPr lang="en-US" sz="1400" dirty="0">
                <a:solidFill>
                  <a:srgbClr val="CCFFCC"/>
                </a:solidFill>
              </a:rPr>
              <a:t>Yes,  ♀  are more likely to be affected</a:t>
            </a: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Tree>
    <p:extLst>
      <p:ext uri="{BB962C8B-B14F-4D97-AF65-F5344CB8AC3E}">
        <p14:creationId xmlns:p14="http://schemas.microsoft.com/office/powerpoint/2010/main" val="341742620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244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p>
          <a:p>
            <a:endParaRPr lang="en-US" sz="1400" i="1" dirty="0">
              <a:solidFill>
                <a:srgbClr val="0000FF"/>
              </a:solidFill>
            </a:endParaRPr>
          </a:p>
          <a:p>
            <a:r>
              <a:rPr lang="en-US" sz="1400" i="1" dirty="0">
                <a:solidFill>
                  <a:srgbClr val="0000FF"/>
                </a:solidFill>
              </a:rPr>
              <a:t>Does it tend to be unilateral, or bilateral?</a:t>
            </a:r>
          </a:p>
          <a:p>
            <a:r>
              <a:rPr lang="en-US" sz="1400" dirty="0">
                <a:solidFill>
                  <a:srgbClr val="0000FF"/>
                </a:solidFill>
              </a:rPr>
              <a:t>It is unilateral in about  95%  of cases</a:t>
            </a:r>
            <a:endParaRPr lang="en-US" sz="1400" dirty="0">
              <a:solidFill>
                <a:srgbClr val="CCFFCC"/>
              </a:solidFill>
            </a:endParaRPr>
          </a:p>
          <a:p>
            <a:endParaRPr lang="en-US" sz="1400" i="1" dirty="0">
              <a:solidFill>
                <a:srgbClr val="CCFFCC"/>
              </a:solidFill>
            </a:endParaRPr>
          </a:p>
          <a:p>
            <a:r>
              <a:rPr lang="en-US" sz="1400" i="1" dirty="0">
                <a:solidFill>
                  <a:srgbClr val="CCFFCC"/>
                </a:solidFill>
              </a:rPr>
              <a:t>Is there a gender predilection?</a:t>
            </a:r>
          </a:p>
          <a:p>
            <a:r>
              <a:rPr lang="en-US" sz="1400" dirty="0">
                <a:solidFill>
                  <a:srgbClr val="CCFFCC"/>
                </a:solidFill>
              </a:rPr>
              <a:t>Yes,  ♀  are more likely to be affected</a:t>
            </a: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
        <p:nvSpPr>
          <p:cNvPr id="7" name="Rectangle 6">
            <a:extLst>
              <a:ext uri="{FF2B5EF4-FFF2-40B4-BE49-F238E27FC236}">
                <a16:creationId xmlns:a16="http://schemas.microsoft.com/office/drawing/2014/main" id="{BBB8D2BC-DA0E-4F9B-A6B2-FA7490F6272D}"/>
              </a:ext>
            </a:extLst>
          </p:cNvPr>
          <p:cNvSpPr/>
          <p:nvPr/>
        </p:nvSpPr>
        <p:spPr>
          <a:xfrm>
            <a:off x="3832725" y="3624132"/>
            <a:ext cx="3810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2473623803"/>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245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p>
          <a:p>
            <a:endParaRPr lang="en-US" sz="1400" i="1" dirty="0">
              <a:solidFill>
                <a:srgbClr val="0000FF"/>
              </a:solidFill>
            </a:endParaRPr>
          </a:p>
          <a:p>
            <a:r>
              <a:rPr lang="en-US" sz="1400" i="1" dirty="0">
                <a:solidFill>
                  <a:srgbClr val="0000FF"/>
                </a:solidFill>
              </a:rPr>
              <a:t>Does it tend to be unilateral, or bilateral?</a:t>
            </a:r>
          </a:p>
          <a:p>
            <a:r>
              <a:rPr lang="en-US" sz="1400" dirty="0">
                <a:solidFill>
                  <a:srgbClr val="0000FF"/>
                </a:solidFill>
              </a:rPr>
              <a:t>It is unilateral in about  95%  of cases</a:t>
            </a:r>
          </a:p>
          <a:p>
            <a:endParaRPr lang="en-US" sz="1400" i="1" dirty="0">
              <a:solidFill>
                <a:srgbClr val="CCFFCC"/>
              </a:solidFill>
            </a:endParaRPr>
          </a:p>
          <a:p>
            <a:r>
              <a:rPr lang="en-US" sz="1400" i="1" dirty="0">
                <a:solidFill>
                  <a:srgbClr val="CCFFCC"/>
                </a:solidFill>
              </a:rPr>
              <a:t>Is there a gender predilection?</a:t>
            </a:r>
          </a:p>
          <a:p>
            <a:r>
              <a:rPr lang="en-US" sz="1400" dirty="0">
                <a:solidFill>
                  <a:srgbClr val="CCFFCC"/>
                </a:solidFill>
              </a:rPr>
              <a:t>Yes,  ♀  are more likely to be affected</a:t>
            </a: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Tree>
    <p:extLst>
      <p:ext uri="{BB962C8B-B14F-4D97-AF65-F5344CB8AC3E}">
        <p14:creationId xmlns:p14="http://schemas.microsoft.com/office/powerpoint/2010/main" val="3085654645"/>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246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p>
          <a:p>
            <a:endParaRPr lang="en-US" sz="1400" i="1" dirty="0">
              <a:solidFill>
                <a:srgbClr val="0000FF"/>
              </a:solidFill>
            </a:endParaRPr>
          </a:p>
          <a:p>
            <a:r>
              <a:rPr lang="en-US" sz="1400" i="1" dirty="0">
                <a:solidFill>
                  <a:srgbClr val="0000FF"/>
                </a:solidFill>
              </a:rPr>
              <a:t>Does it tend to be unilateral, or bilateral?</a:t>
            </a:r>
          </a:p>
          <a:p>
            <a:r>
              <a:rPr lang="en-US" sz="1400" dirty="0">
                <a:solidFill>
                  <a:srgbClr val="0000FF"/>
                </a:solidFill>
              </a:rPr>
              <a:t>It is unilateral in about  95%  of cases</a:t>
            </a:r>
          </a:p>
          <a:p>
            <a:endParaRPr lang="en-US" sz="1400" i="1" dirty="0">
              <a:solidFill>
                <a:srgbClr val="0000FF"/>
              </a:solidFill>
            </a:endParaRPr>
          </a:p>
          <a:p>
            <a:r>
              <a:rPr lang="en-US" sz="1400" i="1" dirty="0">
                <a:solidFill>
                  <a:srgbClr val="0000FF"/>
                </a:solidFill>
              </a:rPr>
              <a:t>Is there a gender predilection?</a:t>
            </a:r>
            <a:endParaRPr lang="en-US" sz="1400" i="1" dirty="0">
              <a:solidFill>
                <a:srgbClr val="CCFFCC"/>
              </a:solidFill>
            </a:endParaRPr>
          </a:p>
          <a:p>
            <a:r>
              <a:rPr lang="en-US" sz="1400" dirty="0">
                <a:solidFill>
                  <a:srgbClr val="CCFFCC"/>
                </a:solidFill>
              </a:rPr>
              <a:t>Yes,  ♀  are more likely to be affected</a:t>
            </a: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Tree>
    <p:extLst>
      <p:ext uri="{BB962C8B-B14F-4D97-AF65-F5344CB8AC3E}">
        <p14:creationId xmlns:p14="http://schemas.microsoft.com/office/powerpoint/2010/main" val="2960816479"/>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247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p>
          <a:p>
            <a:endParaRPr lang="en-US" sz="1400" i="1" dirty="0">
              <a:solidFill>
                <a:srgbClr val="0000FF"/>
              </a:solidFill>
            </a:endParaRPr>
          </a:p>
          <a:p>
            <a:r>
              <a:rPr lang="en-US" sz="1400" i="1" dirty="0">
                <a:solidFill>
                  <a:srgbClr val="0000FF"/>
                </a:solidFill>
              </a:rPr>
              <a:t>Does it tend to be unilateral, or bilateral?</a:t>
            </a:r>
          </a:p>
          <a:p>
            <a:r>
              <a:rPr lang="en-US" sz="1400" dirty="0">
                <a:solidFill>
                  <a:srgbClr val="0000FF"/>
                </a:solidFill>
              </a:rPr>
              <a:t>It is unilateral in about  95%  of cases</a:t>
            </a:r>
          </a:p>
          <a:p>
            <a:endParaRPr lang="en-US" sz="1400" i="1" dirty="0">
              <a:solidFill>
                <a:srgbClr val="0000FF"/>
              </a:solidFill>
            </a:endParaRPr>
          </a:p>
          <a:p>
            <a:r>
              <a:rPr lang="en-US" sz="1400" i="1" dirty="0">
                <a:solidFill>
                  <a:srgbClr val="0000FF"/>
                </a:solidFill>
              </a:rPr>
              <a:t>Is there a gender predilection?</a:t>
            </a:r>
          </a:p>
          <a:p>
            <a:r>
              <a:rPr lang="en-US" sz="1400" dirty="0">
                <a:solidFill>
                  <a:srgbClr val="0000FF"/>
                </a:solidFill>
              </a:rPr>
              <a:t>Yes,  ♀  are more likely to be affected</a:t>
            </a:r>
            <a:endParaRPr lang="en-US" sz="1400" dirty="0">
              <a:solidFill>
                <a:srgbClr val="CCFFCC"/>
              </a:solidFill>
            </a:endParaRP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
        <p:nvSpPr>
          <p:cNvPr id="33" name="Rectangle 32">
            <a:extLst>
              <a:ext uri="{FF2B5EF4-FFF2-40B4-BE49-F238E27FC236}">
                <a16:creationId xmlns:a16="http://schemas.microsoft.com/office/drawing/2014/main" id="{831988ED-E84D-43BF-9104-B4D0A4970C57}"/>
              </a:ext>
            </a:extLst>
          </p:cNvPr>
          <p:cNvSpPr/>
          <p:nvPr/>
        </p:nvSpPr>
        <p:spPr>
          <a:xfrm>
            <a:off x="2362200" y="4255692"/>
            <a:ext cx="299184" cy="21967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a:solidFill>
                  <a:schemeClr val="tx1"/>
                </a:solidFill>
              </a:rPr>
              <a:t>M v F</a:t>
            </a:r>
          </a:p>
        </p:txBody>
      </p:sp>
    </p:spTree>
    <p:extLst>
      <p:ext uri="{BB962C8B-B14F-4D97-AF65-F5344CB8AC3E}">
        <p14:creationId xmlns:p14="http://schemas.microsoft.com/office/powerpoint/2010/main" val="190580570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248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p>
          <a:p>
            <a:endParaRPr lang="en-US" sz="1400" i="1" dirty="0">
              <a:solidFill>
                <a:srgbClr val="0000FF"/>
              </a:solidFill>
            </a:endParaRPr>
          </a:p>
          <a:p>
            <a:r>
              <a:rPr lang="en-US" sz="1400" i="1" dirty="0">
                <a:solidFill>
                  <a:srgbClr val="0000FF"/>
                </a:solidFill>
              </a:rPr>
              <a:t>Does it tend to be unilateral, or bilateral?</a:t>
            </a:r>
          </a:p>
          <a:p>
            <a:r>
              <a:rPr lang="en-US" sz="1400" dirty="0">
                <a:solidFill>
                  <a:srgbClr val="0000FF"/>
                </a:solidFill>
              </a:rPr>
              <a:t>It is unilateral in about  95%  of cases</a:t>
            </a:r>
          </a:p>
          <a:p>
            <a:endParaRPr lang="en-US" sz="1400" i="1" dirty="0">
              <a:solidFill>
                <a:srgbClr val="0000FF"/>
              </a:solidFill>
            </a:endParaRPr>
          </a:p>
          <a:p>
            <a:r>
              <a:rPr lang="en-US" sz="1400" i="1" dirty="0">
                <a:solidFill>
                  <a:srgbClr val="0000FF"/>
                </a:solidFill>
              </a:rPr>
              <a:t>Is there a gender predilection?</a:t>
            </a:r>
          </a:p>
          <a:p>
            <a:r>
              <a:rPr lang="en-US" sz="1400" dirty="0">
                <a:solidFill>
                  <a:srgbClr val="0000FF"/>
                </a:solidFill>
              </a:rPr>
              <a:t>Yes,  ♀  are more likely to be affected</a:t>
            </a:r>
            <a:endParaRPr lang="en-US" sz="1400" dirty="0">
              <a:solidFill>
                <a:srgbClr val="CCFFCC"/>
              </a:solidFill>
            </a:endParaRPr>
          </a:p>
          <a:p>
            <a:endParaRPr lang="en-US" sz="1400" i="1" dirty="0">
              <a:solidFill>
                <a:srgbClr val="CCFFCC"/>
              </a:solidFill>
            </a:endParaRPr>
          </a:p>
          <a:p>
            <a:r>
              <a:rPr lang="en-US" sz="1400" i="1" dirty="0">
                <a:solidFill>
                  <a:srgbClr val="CCFFCC"/>
                </a:solidFill>
              </a:rPr>
              <a:t>Does it manifest an </a:t>
            </a:r>
            <a:r>
              <a:rPr lang="en-US" sz="1400" i="1" dirty="0" err="1">
                <a:solidFill>
                  <a:srgbClr val="CCFFCC"/>
                </a:solidFill>
              </a:rPr>
              <a:t>enthicity</a:t>
            </a:r>
            <a:r>
              <a:rPr lang="en-US" sz="1400" i="1" dirty="0">
                <a:solidFill>
                  <a:srgbClr val="CCFFCC"/>
                </a:solidFill>
              </a:rPr>
              <a:t> predilection?</a:t>
            </a:r>
          </a:p>
          <a:p>
            <a:r>
              <a:rPr lang="en-US" sz="1400" dirty="0">
                <a:solidFill>
                  <a:srgbClr val="CCFFCC"/>
                </a:solidFill>
              </a:rPr>
              <a:t>Yes, those of  Hispanic, African or Asian  descent are at increased risk</a:t>
            </a:r>
          </a:p>
        </p:txBody>
      </p:sp>
    </p:spTree>
    <p:extLst>
      <p:ext uri="{BB962C8B-B14F-4D97-AF65-F5344CB8AC3E}">
        <p14:creationId xmlns:p14="http://schemas.microsoft.com/office/powerpoint/2010/main" val="745380013"/>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249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p>
          <a:p>
            <a:endParaRPr lang="en-US" sz="1400" i="1" dirty="0">
              <a:solidFill>
                <a:srgbClr val="0000FF"/>
              </a:solidFill>
            </a:endParaRPr>
          </a:p>
          <a:p>
            <a:r>
              <a:rPr lang="en-US" sz="1400" i="1" dirty="0">
                <a:solidFill>
                  <a:srgbClr val="0000FF"/>
                </a:solidFill>
              </a:rPr>
              <a:t>Does it tend to be unilateral, or bilateral?</a:t>
            </a:r>
          </a:p>
          <a:p>
            <a:r>
              <a:rPr lang="en-US" sz="1400" dirty="0">
                <a:solidFill>
                  <a:srgbClr val="0000FF"/>
                </a:solidFill>
              </a:rPr>
              <a:t>It is unilateral in about  95%  of cases</a:t>
            </a:r>
          </a:p>
          <a:p>
            <a:endParaRPr lang="en-US" sz="1400" i="1" dirty="0">
              <a:solidFill>
                <a:srgbClr val="0000FF"/>
              </a:solidFill>
            </a:endParaRPr>
          </a:p>
          <a:p>
            <a:r>
              <a:rPr lang="en-US" sz="1400" i="1" dirty="0">
                <a:solidFill>
                  <a:srgbClr val="0000FF"/>
                </a:solidFill>
              </a:rPr>
              <a:t>Is there a gender predilection?</a:t>
            </a:r>
          </a:p>
          <a:p>
            <a:r>
              <a:rPr lang="en-US" sz="1400" dirty="0">
                <a:solidFill>
                  <a:srgbClr val="0000FF"/>
                </a:solidFill>
              </a:rPr>
              <a:t>Yes,  ♀  are more likely to be affected</a:t>
            </a:r>
          </a:p>
          <a:p>
            <a:endParaRPr lang="en-US" sz="1400" i="1" dirty="0">
              <a:solidFill>
                <a:srgbClr val="0000FF"/>
              </a:solidFill>
            </a:endParaRPr>
          </a:p>
          <a:p>
            <a:r>
              <a:rPr lang="en-US" sz="1400" i="1" dirty="0">
                <a:solidFill>
                  <a:srgbClr val="0000FF"/>
                </a:solidFill>
              </a:rPr>
              <a:t>Does it manifest an ethnicity predilection?</a:t>
            </a:r>
            <a:endParaRPr lang="en-US" sz="1400" i="1" dirty="0">
              <a:solidFill>
                <a:srgbClr val="CCFFCC"/>
              </a:solidFill>
            </a:endParaRPr>
          </a:p>
          <a:p>
            <a:r>
              <a:rPr lang="en-US" sz="1400" dirty="0">
                <a:solidFill>
                  <a:srgbClr val="CCFFCC"/>
                </a:solidFill>
              </a:rPr>
              <a:t>Yes, those of  Hispanic, African or Asian  descent are at increased risk</a:t>
            </a:r>
          </a:p>
        </p:txBody>
      </p:sp>
    </p:spTree>
    <p:extLst>
      <p:ext uri="{BB962C8B-B14F-4D97-AF65-F5344CB8AC3E}">
        <p14:creationId xmlns:p14="http://schemas.microsoft.com/office/powerpoint/2010/main" val="398118611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25</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a:t>
            </a:r>
            <a:r>
              <a:rPr lang="en-US" sz="1600" b="1" dirty="0"/>
              <a:t>neuroectodermal  cells</a:t>
            </a:r>
            <a:r>
              <a:rPr lang="en-US" sz="1600" dirty="0">
                <a:solidFill>
                  <a:schemeClr val="bg1">
                    <a:lumMod val="75000"/>
                  </a:schemeClr>
                </a:solidFill>
              </a:rPr>
              <a:t>.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
        <p:nvSpPr>
          <p:cNvPr id="3" name="TextBox 2">
            <a:extLst>
              <a:ext uri="{FF2B5EF4-FFF2-40B4-BE49-F238E27FC236}">
                <a16:creationId xmlns:a16="http://schemas.microsoft.com/office/drawing/2014/main" id="{F730AD26-C209-49B4-8884-DD1FF8CA55F3}"/>
              </a:ext>
            </a:extLst>
          </p:cNvPr>
          <p:cNvSpPr txBox="1"/>
          <p:nvPr/>
        </p:nvSpPr>
        <p:spPr>
          <a:xfrm>
            <a:off x="322276" y="3576935"/>
            <a:ext cx="8499443" cy="523220"/>
          </a:xfrm>
          <a:prstGeom prst="rect">
            <a:avLst/>
          </a:prstGeom>
          <a:solidFill>
            <a:schemeClr val="accent5">
              <a:lumMod val="75000"/>
            </a:schemeClr>
          </a:solidFill>
        </p:spPr>
        <p:txBody>
          <a:bodyPr wrap="none" rtlCol="0">
            <a:spAutoFit/>
          </a:bodyPr>
          <a:lstStyle/>
          <a:p>
            <a:r>
              <a:rPr lang="en-US" sz="1400" i="1" dirty="0">
                <a:solidFill>
                  <a:srgbClr val="0000FF"/>
                </a:solidFill>
              </a:rPr>
              <a:t>Other than giving rise to melanocytes, does neuroectodermal tissue play any role in eye morphogenesis?</a:t>
            </a:r>
          </a:p>
          <a:p>
            <a:r>
              <a:rPr lang="en-US" sz="1400" dirty="0">
                <a:solidFill>
                  <a:srgbClr val="0000FF"/>
                </a:solidFill>
              </a:rPr>
              <a:t>It does indeed—neuroectoderm gives rise to the  neurosensory retina  and the  RPE , for example</a:t>
            </a:r>
          </a:p>
        </p:txBody>
      </p:sp>
      <p:sp>
        <p:nvSpPr>
          <p:cNvPr id="7" name="Oval 6">
            <a:extLst>
              <a:ext uri="{FF2B5EF4-FFF2-40B4-BE49-F238E27FC236}">
                <a16:creationId xmlns:a16="http://schemas.microsoft.com/office/drawing/2014/main" id="{9BEDC29F-8238-4114-8C36-969888DF8151}"/>
              </a:ext>
            </a:extLst>
          </p:cNvPr>
          <p:cNvSpPr/>
          <p:nvPr/>
        </p:nvSpPr>
        <p:spPr>
          <a:xfrm>
            <a:off x="2438400" y="2847825"/>
            <a:ext cx="2743200" cy="5811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28770943"/>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250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p>
          <a:p>
            <a:endParaRPr lang="en-US" sz="1400" i="1" dirty="0">
              <a:solidFill>
                <a:srgbClr val="0000FF"/>
              </a:solidFill>
            </a:endParaRPr>
          </a:p>
          <a:p>
            <a:r>
              <a:rPr lang="en-US" sz="1400" i="1" dirty="0">
                <a:solidFill>
                  <a:srgbClr val="0000FF"/>
                </a:solidFill>
              </a:rPr>
              <a:t>Does it tend to be unilateral, or bilateral?</a:t>
            </a:r>
          </a:p>
          <a:p>
            <a:r>
              <a:rPr lang="en-US" sz="1400" dirty="0">
                <a:solidFill>
                  <a:srgbClr val="0000FF"/>
                </a:solidFill>
              </a:rPr>
              <a:t>It is unilateral in about  95%  of cases</a:t>
            </a:r>
          </a:p>
          <a:p>
            <a:endParaRPr lang="en-US" sz="1400" i="1" dirty="0">
              <a:solidFill>
                <a:srgbClr val="0000FF"/>
              </a:solidFill>
            </a:endParaRPr>
          </a:p>
          <a:p>
            <a:r>
              <a:rPr lang="en-US" sz="1400" i="1" dirty="0">
                <a:solidFill>
                  <a:srgbClr val="0000FF"/>
                </a:solidFill>
              </a:rPr>
              <a:t>Is there a gender predilection?</a:t>
            </a:r>
          </a:p>
          <a:p>
            <a:r>
              <a:rPr lang="en-US" sz="1400" dirty="0">
                <a:solidFill>
                  <a:srgbClr val="0000FF"/>
                </a:solidFill>
              </a:rPr>
              <a:t>Yes,  ♀  are more likely to be affected</a:t>
            </a:r>
          </a:p>
          <a:p>
            <a:endParaRPr lang="en-US" sz="1400" i="1" dirty="0">
              <a:solidFill>
                <a:srgbClr val="0000FF"/>
              </a:solidFill>
            </a:endParaRPr>
          </a:p>
          <a:p>
            <a:r>
              <a:rPr lang="en-US" sz="1400" i="1" dirty="0">
                <a:solidFill>
                  <a:srgbClr val="0000FF"/>
                </a:solidFill>
              </a:rPr>
              <a:t>Does it manifest an ethnicity predilection?</a:t>
            </a:r>
          </a:p>
          <a:p>
            <a:r>
              <a:rPr lang="en-US" sz="1400" dirty="0">
                <a:solidFill>
                  <a:srgbClr val="0000FF"/>
                </a:solidFill>
              </a:rPr>
              <a:t>Yes, those of  Hispanic, African or Asian  descent are at increased risk</a:t>
            </a:r>
          </a:p>
        </p:txBody>
      </p:sp>
      <p:sp>
        <p:nvSpPr>
          <p:cNvPr id="34" name="Rectangle 33">
            <a:extLst>
              <a:ext uri="{FF2B5EF4-FFF2-40B4-BE49-F238E27FC236}">
                <a16:creationId xmlns:a16="http://schemas.microsoft.com/office/drawing/2014/main" id="{56399E72-F8D1-434F-86C7-864D19FA7AE3}"/>
              </a:ext>
            </a:extLst>
          </p:cNvPr>
          <p:cNvSpPr/>
          <p:nvPr/>
        </p:nvSpPr>
        <p:spPr>
          <a:xfrm>
            <a:off x="3094783" y="4916351"/>
            <a:ext cx="2119823"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three ethnicities</a:t>
            </a:r>
          </a:p>
        </p:txBody>
      </p:sp>
    </p:spTree>
    <p:extLst>
      <p:ext uri="{BB962C8B-B14F-4D97-AF65-F5344CB8AC3E}">
        <p14:creationId xmlns:p14="http://schemas.microsoft.com/office/powerpoint/2010/main" val="627263964"/>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251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rgbClr val="0000FF"/>
                </a:solidFill>
              </a:rPr>
              <a:t>How does dermal melanocytosis present?</a:t>
            </a:r>
          </a:p>
          <a:p>
            <a:r>
              <a:rPr lang="en-US" sz="1400" dirty="0">
                <a:solidFill>
                  <a:srgbClr val="0000FF"/>
                </a:solidFill>
              </a:rPr>
              <a:t>With eyelid and periocular skin containing patches of diffusely brown, gray or blue pigmentation</a:t>
            </a:r>
          </a:p>
          <a:p>
            <a:endParaRPr lang="en-US" sz="1400" i="1" dirty="0">
              <a:solidFill>
                <a:srgbClr val="0000FF"/>
              </a:solidFill>
            </a:endParaRPr>
          </a:p>
          <a:p>
            <a:r>
              <a:rPr lang="en-US" sz="1400" i="1" dirty="0">
                <a:solidFill>
                  <a:srgbClr val="0000FF"/>
                </a:solidFill>
              </a:rPr>
              <a:t>Does it tend to be unilateral, or bilateral?</a:t>
            </a:r>
          </a:p>
          <a:p>
            <a:r>
              <a:rPr lang="en-US" sz="1400" dirty="0">
                <a:solidFill>
                  <a:srgbClr val="0000FF"/>
                </a:solidFill>
              </a:rPr>
              <a:t>It is unilateral in about  95%  of cases</a:t>
            </a:r>
          </a:p>
          <a:p>
            <a:endParaRPr lang="en-US" sz="1400" i="1" dirty="0">
              <a:solidFill>
                <a:srgbClr val="0000FF"/>
              </a:solidFill>
            </a:endParaRPr>
          </a:p>
          <a:p>
            <a:r>
              <a:rPr lang="en-US" sz="1400" i="1" dirty="0">
                <a:solidFill>
                  <a:srgbClr val="0000FF"/>
                </a:solidFill>
              </a:rPr>
              <a:t>Is there a gender predilection?</a:t>
            </a:r>
          </a:p>
          <a:p>
            <a:r>
              <a:rPr lang="en-US" sz="1400" dirty="0">
                <a:solidFill>
                  <a:srgbClr val="0000FF"/>
                </a:solidFill>
              </a:rPr>
              <a:t>Yes,  ♀  are more likely to be affected</a:t>
            </a:r>
          </a:p>
          <a:p>
            <a:endParaRPr lang="en-US" sz="1400" i="1" dirty="0">
              <a:solidFill>
                <a:srgbClr val="0000FF"/>
              </a:solidFill>
            </a:endParaRPr>
          </a:p>
          <a:p>
            <a:r>
              <a:rPr lang="en-US" sz="1400" i="1" dirty="0">
                <a:solidFill>
                  <a:srgbClr val="0000FF"/>
                </a:solidFill>
              </a:rPr>
              <a:t>Does it manifest an ethnicity predilection?</a:t>
            </a:r>
          </a:p>
          <a:p>
            <a:r>
              <a:rPr lang="en-US" sz="1400" dirty="0">
                <a:solidFill>
                  <a:srgbClr val="0000FF"/>
                </a:solidFill>
              </a:rPr>
              <a:t>Yes, those of  Hispanic, African or Asian  descent are at increased risk</a:t>
            </a:r>
          </a:p>
        </p:txBody>
      </p:sp>
    </p:spTree>
    <p:extLst>
      <p:ext uri="{BB962C8B-B14F-4D97-AF65-F5344CB8AC3E}">
        <p14:creationId xmlns:p14="http://schemas.microsoft.com/office/powerpoint/2010/main" val="1505267721"/>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252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chemeClr val="bg1">
                    <a:lumMod val="65000"/>
                  </a:schemeClr>
                </a:solidFill>
              </a:rPr>
              <a:t>How does dermal melanocytosis present?</a:t>
            </a:r>
          </a:p>
          <a:p>
            <a:r>
              <a:rPr lang="en-US" sz="1400" dirty="0">
                <a:solidFill>
                  <a:schemeClr val="bg1">
                    <a:lumMod val="65000"/>
                  </a:schemeClr>
                </a:solidFill>
              </a:rPr>
              <a:t>With eyelid and periocular skin containing patches of diffusely brown, gray or blue pigmentation</a:t>
            </a:r>
          </a:p>
          <a:p>
            <a:endParaRPr lang="en-US" sz="1400" i="1" dirty="0">
              <a:solidFill>
                <a:schemeClr val="bg1">
                  <a:lumMod val="65000"/>
                </a:schemeClr>
              </a:solidFill>
            </a:endParaRPr>
          </a:p>
          <a:p>
            <a:r>
              <a:rPr lang="en-US" sz="1400" i="1" dirty="0">
                <a:solidFill>
                  <a:schemeClr val="bg1">
                    <a:lumMod val="65000"/>
                  </a:schemeClr>
                </a:solidFill>
              </a:rPr>
              <a:t>Does it tend to be unilateral, or bilateral?</a:t>
            </a:r>
          </a:p>
          <a:p>
            <a:r>
              <a:rPr lang="en-US" sz="1400" dirty="0">
                <a:solidFill>
                  <a:schemeClr val="bg1">
                    <a:lumMod val="65000"/>
                  </a:schemeClr>
                </a:solidFill>
              </a:rPr>
              <a:t>It is unilateral in about  95%  of cases</a:t>
            </a:r>
          </a:p>
          <a:p>
            <a:endParaRPr lang="en-US" sz="1400" i="1"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  are more likely to be affected</a:t>
            </a:r>
          </a:p>
          <a:p>
            <a:endParaRPr lang="en-US" sz="1400" i="1" dirty="0">
              <a:solidFill>
                <a:schemeClr val="bg1">
                  <a:lumMod val="65000"/>
                </a:schemeClr>
              </a:solidFill>
            </a:endParaRPr>
          </a:p>
          <a:p>
            <a:r>
              <a:rPr lang="en-US" sz="1400" i="1" dirty="0">
                <a:solidFill>
                  <a:schemeClr val="bg1">
                    <a:lumMod val="65000"/>
                  </a:schemeClr>
                </a:solidFill>
              </a:rPr>
              <a:t>Does it manifest an ethnicity predilection?</a:t>
            </a:r>
          </a:p>
          <a:p>
            <a:r>
              <a:rPr lang="en-US" sz="1400" dirty="0">
                <a:solidFill>
                  <a:schemeClr val="bg1">
                    <a:lumMod val="65000"/>
                  </a:schemeClr>
                </a:solidFill>
              </a:rPr>
              <a:t>Yes, those of  Hispanic, African or Asian  descent are at increased risk</a:t>
            </a:r>
          </a:p>
        </p:txBody>
      </p:sp>
      <p:sp>
        <p:nvSpPr>
          <p:cNvPr id="6" name="TextBox 5">
            <a:extLst>
              <a:ext uri="{FF2B5EF4-FFF2-40B4-BE49-F238E27FC236}">
                <a16:creationId xmlns:a16="http://schemas.microsoft.com/office/drawing/2014/main" id="{6A67DFE6-65EB-42B1-B4E5-D723F974ABA5}"/>
              </a:ext>
            </a:extLst>
          </p:cNvPr>
          <p:cNvSpPr txBox="1"/>
          <p:nvPr/>
        </p:nvSpPr>
        <p:spPr>
          <a:xfrm>
            <a:off x="2530197" y="2594122"/>
            <a:ext cx="6232803" cy="954107"/>
          </a:xfrm>
          <a:prstGeom prst="rect">
            <a:avLst/>
          </a:prstGeom>
          <a:solidFill>
            <a:srgbClr val="FF99FF"/>
          </a:solidFill>
        </p:spPr>
        <p:txBody>
          <a:bodyPr wrap="square" rtlCol="0">
            <a:spAutoFit/>
          </a:bodyPr>
          <a:lstStyle/>
          <a:p>
            <a:r>
              <a:rPr lang="en-US" sz="1400" i="1" dirty="0">
                <a:solidFill>
                  <a:srgbClr val="0000FF"/>
                </a:solidFill>
              </a:rPr>
              <a:t>Both the </a:t>
            </a:r>
            <a:r>
              <a:rPr lang="en-US" sz="1400" dirty="0">
                <a:solidFill>
                  <a:srgbClr val="0000FF"/>
                </a:solidFill>
              </a:rPr>
              <a:t>Path</a:t>
            </a:r>
            <a:r>
              <a:rPr lang="en-US" sz="1400" i="1" dirty="0">
                <a:solidFill>
                  <a:srgbClr val="0000FF"/>
                </a:solidFill>
              </a:rPr>
              <a:t> and </a:t>
            </a:r>
            <a:r>
              <a:rPr lang="en-US" sz="1400" dirty="0">
                <a:solidFill>
                  <a:srgbClr val="0000FF"/>
                </a:solidFill>
              </a:rPr>
              <a:t>Plastics</a:t>
            </a:r>
            <a:r>
              <a:rPr lang="en-US" sz="1400" i="1" dirty="0">
                <a:solidFill>
                  <a:srgbClr val="0000FF"/>
                </a:solidFill>
              </a:rPr>
              <a:t> books state that dermal melanocytosis is a form of another melanocytic lesion—which one? (It’s already been mentioned.)</a:t>
            </a:r>
            <a:endParaRPr lang="en-US" sz="1400" i="1" dirty="0">
              <a:solidFill>
                <a:srgbClr val="FF99FF"/>
              </a:solidFill>
            </a:endParaRPr>
          </a:p>
          <a:p>
            <a:r>
              <a:rPr lang="en-US" sz="1400" dirty="0">
                <a:solidFill>
                  <a:srgbClr val="FF99FF"/>
                </a:solidFill>
              </a:rPr>
              <a:t>Both books refer to it as a form of ‘blue nevus.’ Note that with respect to cell of origin this puts us in the same place we were with blue nevi.</a:t>
            </a:r>
          </a:p>
        </p:txBody>
      </p:sp>
    </p:spTree>
    <p:extLst>
      <p:ext uri="{BB962C8B-B14F-4D97-AF65-F5344CB8AC3E}">
        <p14:creationId xmlns:p14="http://schemas.microsoft.com/office/powerpoint/2010/main" val="3996301613"/>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253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chemeClr val="bg1">
                    <a:lumMod val="65000"/>
                  </a:schemeClr>
                </a:solidFill>
              </a:rPr>
              <a:t>How does dermal melanocytosis present?</a:t>
            </a:r>
          </a:p>
          <a:p>
            <a:r>
              <a:rPr lang="en-US" sz="1400" dirty="0">
                <a:solidFill>
                  <a:schemeClr val="bg1">
                    <a:lumMod val="65000"/>
                  </a:schemeClr>
                </a:solidFill>
              </a:rPr>
              <a:t>With eyelid and periocular skin containing patches of diffusely brown, gray or blue pigmentation</a:t>
            </a:r>
          </a:p>
          <a:p>
            <a:endParaRPr lang="en-US" sz="1400" i="1" dirty="0">
              <a:solidFill>
                <a:schemeClr val="bg1">
                  <a:lumMod val="65000"/>
                </a:schemeClr>
              </a:solidFill>
            </a:endParaRPr>
          </a:p>
          <a:p>
            <a:r>
              <a:rPr lang="en-US" sz="1400" i="1" dirty="0">
                <a:solidFill>
                  <a:schemeClr val="bg1">
                    <a:lumMod val="65000"/>
                  </a:schemeClr>
                </a:solidFill>
              </a:rPr>
              <a:t>Does it tend to be unilateral, or bilateral?</a:t>
            </a:r>
          </a:p>
          <a:p>
            <a:r>
              <a:rPr lang="en-US" sz="1400" dirty="0">
                <a:solidFill>
                  <a:schemeClr val="bg1">
                    <a:lumMod val="65000"/>
                  </a:schemeClr>
                </a:solidFill>
              </a:rPr>
              <a:t>It is unilateral in about  95%  of cases</a:t>
            </a:r>
          </a:p>
          <a:p>
            <a:endParaRPr lang="en-US" sz="1400" i="1"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  are more likely to be affected</a:t>
            </a:r>
          </a:p>
          <a:p>
            <a:endParaRPr lang="en-US" sz="1400" i="1" dirty="0">
              <a:solidFill>
                <a:schemeClr val="bg1">
                  <a:lumMod val="65000"/>
                </a:schemeClr>
              </a:solidFill>
            </a:endParaRPr>
          </a:p>
          <a:p>
            <a:r>
              <a:rPr lang="en-US" sz="1400" i="1" dirty="0">
                <a:solidFill>
                  <a:schemeClr val="bg1">
                    <a:lumMod val="65000"/>
                  </a:schemeClr>
                </a:solidFill>
              </a:rPr>
              <a:t>Does it manifest an ethnicity predilection?</a:t>
            </a:r>
          </a:p>
          <a:p>
            <a:r>
              <a:rPr lang="en-US" sz="1400" dirty="0">
                <a:solidFill>
                  <a:schemeClr val="bg1">
                    <a:lumMod val="65000"/>
                  </a:schemeClr>
                </a:solidFill>
              </a:rPr>
              <a:t>Yes, those of  Hispanic, African or Asian  descent are at increased risk</a:t>
            </a:r>
          </a:p>
        </p:txBody>
      </p:sp>
      <p:sp>
        <p:nvSpPr>
          <p:cNvPr id="6" name="TextBox 5">
            <a:extLst>
              <a:ext uri="{FF2B5EF4-FFF2-40B4-BE49-F238E27FC236}">
                <a16:creationId xmlns:a16="http://schemas.microsoft.com/office/drawing/2014/main" id="{6A67DFE6-65EB-42B1-B4E5-D723F974ABA5}"/>
              </a:ext>
            </a:extLst>
          </p:cNvPr>
          <p:cNvSpPr txBox="1"/>
          <p:nvPr/>
        </p:nvSpPr>
        <p:spPr>
          <a:xfrm>
            <a:off x="2530197" y="2594122"/>
            <a:ext cx="6232803" cy="954107"/>
          </a:xfrm>
          <a:prstGeom prst="rect">
            <a:avLst/>
          </a:prstGeom>
          <a:solidFill>
            <a:srgbClr val="FF99FF"/>
          </a:solidFill>
        </p:spPr>
        <p:txBody>
          <a:bodyPr wrap="square" rtlCol="0">
            <a:spAutoFit/>
          </a:bodyPr>
          <a:lstStyle/>
          <a:p>
            <a:r>
              <a:rPr lang="en-US" sz="1400" i="1" dirty="0">
                <a:solidFill>
                  <a:srgbClr val="0000FF"/>
                </a:solidFill>
              </a:rPr>
              <a:t>Both the </a:t>
            </a:r>
            <a:r>
              <a:rPr lang="en-US" sz="1400" dirty="0">
                <a:solidFill>
                  <a:srgbClr val="0000FF"/>
                </a:solidFill>
              </a:rPr>
              <a:t>Path</a:t>
            </a:r>
            <a:r>
              <a:rPr lang="en-US" sz="1400" i="1" dirty="0">
                <a:solidFill>
                  <a:srgbClr val="0000FF"/>
                </a:solidFill>
              </a:rPr>
              <a:t> and </a:t>
            </a:r>
            <a:r>
              <a:rPr lang="en-US" sz="1400" dirty="0">
                <a:solidFill>
                  <a:srgbClr val="0000FF"/>
                </a:solidFill>
              </a:rPr>
              <a:t>Plastics</a:t>
            </a:r>
            <a:r>
              <a:rPr lang="en-US" sz="1400" i="1" dirty="0">
                <a:solidFill>
                  <a:srgbClr val="0000FF"/>
                </a:solidFill>
              </a:rPr>
              <a:t> books state that dermal melanocytosis is a form of another melanocytic lesion—which one? (It’s already been mentioned.)</a:t>
            </a:r>
          </a:p>
          <a:p>
            <a:r>
              <a:rPr lang="en-US" sz="1400" dirty="0">
                <a:solidFill>
                  <a:srgbClr val="0000FF"/>
                </a:solidFill>
              </a:rPr>
              <a:t>Both books refer to it as a form of ‘blue nevus.’ </a:t>
            </a:r>
            <a:r>
              <a:rPr lang="en-US" sz="1400" dirty="0">
                <a:solidFill>
                  <a:srgbClr val="FF99FF"/>
                </a:solidFill>
              </a:rPr>
              <a:t>Note that with respect to cell of origin this puts us in the same place we were with blue nevi.</a:t>
            </a:r>
          </a:p>
        </p:txBody>
      </p:sp>
    </p:spTree>
    <p:extLst>
      <p:ext uri="{BB962C8B-B14F-4D97-AF65-F5344CB8AC3E}">
        <p14:creationId xmlns:p14="http://schemas.microsoft.com/office/powerpoint/2010/main" val="360091054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254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chemeClr val="bg1">
                    <a:lumMod val="65000"/>
                  </a:schemeClr>
                </a:solidFill>
              </a:rPr>
              <a:t>How does dermal melanocytosis present?</a:t>
            </a:r>
          </a:p>
          <a:p>
            <a:r>
              <a:rPr lang="en-US" sz="1400" dirty="0">
                <a:solidFill>
                  <a:schemeClr val="bg1">
                    <a:lumMod val="65000"/>
                  </a:schemeClr>
                </a:solidFill>
              </a:rPr>
              <a:t>With eyelid and periocular skin containing patches of diffusely brown, gray or blue pigmentation</a:t>
            </a:r>
          </a:p>
          <a:p>
            <a:endParaRPr lang="en-US" sz="1400" i="1" dirty="0">
              <a:solidFill>
                <a:schemeClr val="bg1">
                  <a:lumMod val="65000"/>
                </a:schemeClr>
              </a:solidFill>
            </a:endParaRPr>
          </a:p>
          <a:p>
            <a:r>
              <a:rPr lang="en-US" sz="1400" i="1" dirty="0">
                <a:solidFill>
                  <a:schemeClr val="bg1">
                    <a:lumMod val="65000"/>
                  </a:schemeClr>
                </a:solidFill>
              </a:rPr>
              <a:t>Does it tend to be unilateral, or bilateral?</a:t>
            </a:r>
          </a:p>
          <a:p>
            <a:r>
              <a:rPr lang="en-US" sz="1400" dirty="0">
                <a:solidFill>
                  <a:schemeClr val="bg1">
                    <a:lumMod val="65000"/>
                  </a:schemeClr>
                </a:solidFill>
              </a:rPr>
              <a:t>It is unilateral in about  95%  of cases</a:t>
            </a:r>
          </a:p>
          <a:p>
            <a:endParaRPr lang="en-US" sz="1400" i="1"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  are more likely to be affected</a:t>
            </a:r>
          </a:p>
          <a:p>
            <a:endParaRPr lang="en-US" sz="1400" i="1" dirty="0">
              <a:solidFill>
                <a:schemeClr val="bg1">
                  <a:lumMod val="65000"/>
                </a:schemeClr>
              </a:solidFill>
            </a:endParaRPr>
          </a:p>
          <a:p>
            <a:r>
              <a:rPr lang="en-US" sz="1400" i="1" dirty="0">
                <a:solidFill>
                  <a:schemeClr val="bg1">
                    <a:lumMod val="65000"/>
                  </a:schemeClr>
                </a:solidFill>
              </a:rPr>
              <a:t>Does it manifest an ethnicity predilection?</a:t>
            </a:r>
          </a:p>
          <a:p>
            <a:r>
              <a:rPr lang="en-US" sz="1400" dirty="0">
                <a:solidFill>
                  <a:schemeClr val="bg1">
                    <a:lumMod val="65000"/>
                  </a:schemeClr>
                </a:solidFill>
              </a:rPr>
              <a:t>Yes, those of  Hispanic, African or Asian  descent are at increased risk</a:t>
            </a:r>
          </a:p>
        </p:txBody>
      </p:sp>
      <p:sp>
        <p:nvSpPr>
          <p:cNvPr id="6" name="TextBox 5">
            <a:extLst>
              <a:ext uri="{FF2B5EF4-FFF2-40B4-BE49-F238E27FC236}">
                <a16:creationId xmlns:a16="http://schemas.microsoft.com/office/drawing/2014/main" id="{6A67DFE6-65EB-42B1-B4E5-D723F974ABA5}"/>
              </a:ext>
            </a:extLst>
          </p:cNvPr>
          <p:cNvSpPr txBox="1"/>
          <p:nvPr/>
        </p:nvSpPr>
        <p:spPr>
          <a:xfrm>
            <a:off x="2530197" y="2594122"/>
            <a:ext cx="6232803" cy="954107"/>
          </a:xfrm>
          <a:prstGeom prst="rect">
            <a:avLst/>
          </a:prstGeom>
          <a:solidFill>
            <a:srgbClr val="FF99FF"/>
          </a:solidFill>
        </p:spPr>
        <p:txBody>
          <a:bodyPr wrap="square" rtlCol="0">
            <a:spAutoFit/>
          </a:bodyPr>
          <a:lstStyle/>
          <a:p>
            <a:r>
              <a:rPr lang="en-US" sz="1400" i="1" dirty="0">
                <a:solidFill>
                  <a:srgbClr val="0000FF"/>
                </a:solidFill>
              </a:rPr>
              <a:t>Both the </a:t>
            </a:r>
            <a:r>
              <a:rPr lang="en-US" sz="1400" dirty="0">
                <a:solidFill>
                  <a:srgbClr val="0000FF"/>
                </a:solidFill>
              </a:rPr>
              <a:t>Path</a:t>
            </a:r>
            <a:r>
              <a:rPr lang="en-US" sz="1400" i="1" dirty="0">
                <a:solidFill>
                  <a:srgbClr val="0000FF"/>
                </a:solidFill>
              </a:rPr>
              <a:t> and </a:t>
            </a:r>
            <a:r>
              <a:rPr lang="en-US" sz="1400" dirty="0">
                <a:solidFill>
                  <a:srgbClr val="0000FF"/>
                </a:solidFill>
              </a:rPr>
              <a:t>Plastics</a:t>
            </a:r>
            <a:r>
              <a:rPr lang="en-US" sz="1400" i="1" dirty="0">
                <a:solidFill>
                  <a:srgbClr val="0000FF"/>
                </a:solidFill>
              </a:rPr>
              <a:t> books state that dermal melanocytosis is a form of another melanocytic lesion—which one? (It’s already been mentioned.)</a:t>
            </a:r>
          </a:p>
          <a:p>
            <a:r>
              <a:rPr lang="en-US" sz="1400" dirty="0">
                <a:solidFill>
                  <a:srgbClr val="0000FF"/>
                </a:solidFill>
              </a:rPr>
              <a:t>Both books refer to it as a form of ‘blue nevus.’ </a:t>
            </a:r>
            <a:r>
              <a:rPr lang="en-US" sz="1400" dirty="0"/>
              <a:t>Note that, with respect to cell of origin, this puts us in the same dilemma we were with blue nevi.</a:t>
            </a:r>
          </a:p>
        </p:txBody>
      </p:sp>
    </p:spTree>
    <p:extLst>
      <p:ext uri="{BB962C8B-B14F-4D97-AF65-F5344CB8AC3E}">
        <p14:creationId xmlns:p14="http://schemas.microsoft.com/office/powerpoint/2010/main" val="2360482527"/>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255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5214607" y="1855304"/>
            <a:ext cx="2252993"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65168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a:t>
            </a:r>
            <a:r>
              <a:rPr lang="en-US" sz="1400" b="1" dirty="0">
                <a:solidFill>
                  <a:srgbClr val="025CA6"/>
                </a:solidFill>
              </a:rPr>
              <a:t>dermal</a:t>
            </a:r>
            <a:r>
              <a:rPr lang="en-US" sz="1400" dirty="0">
                <a:solidFill>
                  <a:srgbClr val="025CA6"/>
                </a:solidFill>
              </a:rPr>
              <a:t> </a:t>
            </a:r>
            <a:r>
              <a:rPr lang="en-US" sz="1400" b="1" dirty="0">
                <a:solidFill>
                  <a:srgbClr val="025CA6"/>
                </a:solidFill>
              </a:rPr>
              <a:t>melanocytosis</a:t>
            </a:r>
          </a:p>
        </p:txBody>
      </p:sp>
      <p:sp>
        <p:nvSpPr>
          <p:cNvPr id="31" name="TextBox 30">
            <a:extLst>
              <a:ext uri="{FF2B5EF4-FFF2-40B4-BE49-F238E27FC236}">
                <a16:creationId xmlns:a16="http://schemas.microsoft.com/office/drawing/2014/main" id="{28C87B61-E7E4-4020-B16B-8CC097DEE5BB}"/>
              </a:ext>
            </a:extLst>
          </p:cNvPr>
          <p:cNvSpPr txBox="1"/>
          <p:nvPr/>
        </p:nvSpPr>
        <p:spPr>
          <a:xfrm>
            <a:off x="1923297" y="2502038"/>
            <a:ext cx="5696703" cy="2677656"/>
          </a:xfrm>
          <a:prstGeom prst="rect">
            <a:avLst/>
          </a:prstGeom>
          <a:solidFill>
            <a:srgbClr val="CCFFCC"/>
          </a:solidFill>
        </p:spPr>
        <p:txBody>
          <a:bodyPr wrap="square" rtlCol="0">
            <a:spAutoFit/>
          </a:bodyPr>
          <a:lstStyle/>
          <a:p>
            <a:r>
              <a:rPr lang="en-US" sz="1400" i="1" dirty="0">
                <a:solidFill>
                  <a:schemeClr val="bg1">
                    <a:lumMod val="65000"/>
                  </a:schemeClr>
                </a:solidFill>
              </a:rPr>
              <a:t>How does dermal melanocytosis present?</a:t>
            </a:r>
          </a:p>
          <a:p>
            <a:r>
              <a:rPr lang="en-US" sz="1400" dirty="0">
                <a:solidFill>
                  <a:schemeClr val="bg1">
                    <a:lumMod val="65000"/>
                  </a:schemeClr>
                </a:solidFill>
              </a:rPr>
              <a:t>With eyelid and periocular skin containing patches of diffusely brown, gray or blue pigmentation</a:t>
            </a:r>
          </a:p>
          <a:p>
            <a:endParaRPr lang="en-US" sz="1400" i="1" dirty="0">
              <a:solidFill>
                <a:schemeClr val="bg1">
                  <a:lumMod val="65000"/>
                </a:schemeClr>
              </a:solidFill>
            </a:endParaRPr>
          </a:p>
          <a:p>
            <a:r>
              <a:rPr lang="en-US" sz="1400" i="1" dirty="0">
                <a:solidFill>
                  <a:schemeClr val="bg1">
                    <a:lumMod val="65000"/>
                  </a:schemeClr>
                </a:solidFill>
              </a:rPr>
              <a:t>Does it tend to be unilateral, or bilateral?</a:t>
            </a:r>
          </a:p>
          <a:p>
            <a:r>
              <a:rPr lang="en-US" sz="1400" dirty="0">
                <a:solidFill>
                  <a:schemeClr val="bg1">
                    <a:lumMod val="65000"/>
                  </a:schemeClr>
                </a:solidFill>
              </a:rPr>
              <a:t>It is unilateral in about  95%  of cases</a:t>
            </a:r>
          </a:p>
          <a:p>
            <a:endParaRPr lang="en-US" sz="1400" i="1" dirty="0">
              <a:solidFill>
                <a:schemeClr val="bg1">
                  <a:lumMod val="65000"/>
                </a:schemeClr>
              </a:solidFill>
            </a:endParaRPr>
          </a:p>
          <a:p>
            <a:r>
              <a:rPr lang="en-US" sz="1400" i="1" dirty="0">
                <a:solidFill>
                  <a:schemeClr val="bg1">
                    <a:lumMod val="65000"/>
                  </a:schemeClr>
                </a:solidFill>
              </a:rPr>
              <a:t>Is there a gender predilection?</a:t>
            </a:r>
          </a:p>
          <a:p>
            <a:r>
              <a:rPr lang="en-US" sz="1400" dirty="0">
                <a:solidFill>
                  <a:schemeClr val="bg1">
                    <a:lumMod val="65000"/>
                  </a:schemeClr>
                </a:solidFill>
              </a:rPr>
              <a:t>Yes,  ♀  are more likely to be affected</a:t>
            </a:r>
          </a:p>
          <a:p>
            <a:endParaRPr lang="en-US" sz="1400" i="1" dirty="0">
              <a:solidFill>
                <a:schemeClr val="bg1">
                  <a:lumMod val="65000"/>
                </a:schemeClr>
              </a:solidFill>
            </a:endParaRPr>
          </a:p>
          <a:p>
            <a:r>
              <a:rPr lang="en-US" sz="1400" i="1" dirty="0">
                <a:solidFill>
                  <a:schemeClr val="bg1">
                    <a:lumMod val="65000"/>
                  </a:schemeClr>
                </a:solidFill>
              </a:rPr>
              <a:t>Does it manifest an ethnicity predilection?</a:t>
            </a:r>
          </a:p>
          <a:p>
            <a:r>
              <a:rPr lang="en-US" sz="1400" dirty="0">
                <a:solidFill>
                  <a:schemeClr val="bg1">
                    <a:lumMod val="65000"/>
                  </a:schemeClr>
                </a:solidFill>
              </a:rPr>
              <a:t>Yes, those of  Hispanic, African or Asian  descent are at increased risk</a:t>
            </a:r>
          </a:p>
        </p:txBody>
      </p:sp>
      <p:sp>
        <p:nvSpPr>
          <p:cNvPr id="6" name="TextBox 5">
            <a:extLst>
              <a:ext uri="{FF2B5EF4-FFF2-40B4-BE49-F238E27FC236}">
                <a16:creationId xmlns:a16="http://schemas.microsoft.com/office/drawing/2014/main" id="{6A67DFE6-65EB-42B1-B4E5-D723F974ABA5}"/>
              </a:ext>
            </a:extLst>
          </p:cNvPr>
          <p:cNvSpPr txBox="1"/>
          <p:nvPr/>
        </p:nvSpPr>
        <p:spPr>
          <a:xfrm>
            <a:off x="2530197" y="2594122"/>
            <a:ext cx="6232803" cy="954107"/>
          </a:xfrm>
          <a:prstGeom prst="rect">
            <a:avLst/>
          </a:prstGeom>
          <a:solidFill>
            <a:srgbClr val="FF99FF"/>
          </a:solidFill>
        </p:spPr>
        <p:txBody>
          <a:bodyPr wrap="square" rtlCol="0">
            <a:spAutoFit/>
          </a:bodyPr>
          <a:lstStyle/>
          <a:p>
            <a:r>
              <a:rPr lang="en-US" sz="1400" i="1" dirty="0">
                <a:solidFill>
                  <a:schemeClr val="bg1">
                    <a:lumMod val="65000"/>
                  </a:schemeClr>
                </a:solidFill>
              </a:rPr>
              <a:t>Both the </a:t>
            </a:r>
            <a:r>
              <a:rPr lang="en-US" sz="1400" dirty="0">
                <a:solidFill>
                  <a:schemeClr val="bg1">
                    <a:lumMod val="65000"/>
                  </a:schemeClr>
                </a:solidFill>
              </a:rPr>
              <a:t>Path</a:t>
            </a:r>
            <a:r>
              <a:rPr lang="en-US" sz="1400" i="1" dirty="0">
                <a:solidFill>
                  <a:schemeClr val="bg1">
                    <a:lumMod val="65000"/>
                  </a:schemeClr>
                </a:solidFill>
              </a:rPr>
              <a:t> and </a:t>
            </a:r>
            <a:r>
              <a:rPr lang="en-US" sz="1400" b="1" u="sng" dirty="0">
                <a:solidFill>
                  <a:srgbClr val="0000FF"/>
                </a:solidFill>
              </a:rPr>
              <a:t>Plastics</a:t>
            </a:r>
            <a:r>
              <a:rPr lang="en-US" sz="1400" b="1" i="1" u="sng" dirty="0">
                <a:solidFill>
                  <a:srgbClr val="0000FF"/>
                </a:solidFill>
              </a:rPr>
              <a:t> book</a:t>
            </a:r>
            <a:r>
              <a:rPr lang="en-US" sz="1400" i="1" dirty="0">
                <a:solidFill>
                  <a:schemeClr val="bg1">
                    <a:lumMod val="65000"/>
                  </a:schemeClr>
                </a:solidFill>
              </a:rPr>
              <a:t>s state that dermal melanocytosis is a form of another melanocytic lesion—which one? (It’s already been mentioned.)</a:t>
            </a:r>
          </a:p>
          <a:p>
            <a:r>
              <a:rPr lang="en-US" sz="1400" dirty="0">
                <a:solidFill>
                  <a:schemeClr val="bg1">
                    <a:lumMod val="65000"/>
                  </a:schemeClr>
                </a:solidFill>
              </a:rPr>
              <a:t>Both books refer to it as a form of ‘blue nevus.’ Note that with respect to cell of origin this puts us in the same place we were with blue nevi.</a:t>
            </a:r>
          </a:p>
        </p:txBody>
      </p:sp>
      <p:sp>
        <p:nvSpPr>
          <p:cNvPr id="7" name="TextBox 6">
            <a:extLst>
              <a:ext uri="{FF2B5EF4-FFF2-40B4-BE49-F238E27FC236}">
                <a16:creationId xmlns:a16="http://schemas.microsoft.com/office/drawing/2014/main" id="{24D2630B-3763-47F8-A717-B0A99FBBF04D}"/>
              </a:ext>
            </a:extLst>
          </p:cNvPr>
          <p:cNvSpPr txBox="1"/>
          <p:nvPr/>
        </p:nvSpPr>
        <p:spPr>
          <a:xfrm>
            <a:off x="1550504" y="2982301"/>
            <a:ext cx="7162799" cy="1169551"/>
          </a:xfrm>
          <a:prstGeom prst="rect">
            <a:avLst/>
          </a:prstGeom>
          <a:solidFill>
            <a:srgbClr val="00B0F0"/>
          </a:solidFill>
        </p:spPr>
        <p:txBody>
          <a:bodyPr wrap="square" rtlCol="0">
            <a:spAutoFit/>
          </a:bodyPr>
          <a:lstStyle/>
          <a:p>
            <a:r>
              <a:rPr lang="en-US" sz="1400" dirty="0"/>
              <a:t>Speaking of the </a:t>
            </a:r>
            <a:r>
              <a:rPr lang="en-US" sz="1400" i="1" dirty="0"/>
              <a:t>Plastics</a:t>
            </a:r>
            <a:r>
              <a:rPr lang="en-US" sz="1400" dirty="0"/>
              <a:t> book, an important observation: The current (2020-21) version states that dermal melanocytosis is aka </a:t>
            </a:r>
            <a:r>
              <a:rPr lang="en-US" sz="1400" i="1" dirty="0"/>
              <a:t>Nevus of Ota</a:t>
            </a:r>
            <a:r>
              <a:rPr lang="en-US" sz="1400" dirty="0"/>
              <a:t>. Per every other </a:t>
            </a:r>
            <a:r>
              <a:rPr lang="en-US" sz="1400" i="1" dirty="0"/>
              <a:t>BCSC</a:t>
            </a:r>
            <a:r>
              <a:rPr lang="en-US" sz="1400" dirty="0"/>
              <a:t> book that addresses the topic, as well as per other Academy sources, this assertion is erroneous—it is </a:t>
            </a:r>
            <a:r>
              <a:rPr lang="en-US" sz="1400" b="1" dirty="0"/>
              <a:t>oculo</a:t>
            </a:r>
            <a:r>
              <a:rPr lang="en-US" sz="1400" dirty="0"/>
              <a:t>dermal melanocytosis (to be discussed very shortly) that is </a:t>
            </a:r>
            <a:r>
              <a:rPr lang="en-US" sz="1400" i="1" dirty="0"/>
              <a:t>aka</a:t>
            </a:r>
            <a:r>
              <a:rPr lang="en-US" sz="1400" dirty="0"/>
              <a:t> nevus of Ota, not </a:t>
            </a:r>
            <a:r>
              <a:rPr lang="en-US" sz="1400" b="1" dirty="0"/>
              <a:t>dermal</a:t>
            </a:r>
            <a:r>
              <a:rPr lang="en-US" sz="1400" dirty="0"/>
              <a:t> melanocytosis.</a:t>
            </a:r>
          </a:p>
        </p:txBody>
      </p:sp>
    </p:spTree>
    <p:extLst>
      <p:ext uri="{BB962C8B-B14F-4D97-AF65-F5344CB8AC3E}">
        <p14:creationId xmlns:p14="http://schemas.microsoft.com/office/powerpoint/2010/main" val="379939961"/>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256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solidFill>
              </a:rPr>
              <a:t>How does ocular melanocytosis present?</a:t>
            </a:r>
            <a:endParaRPr lang="en-US" sz="1400" i="1" dirty="0">
              <a:solidFill>
                <a:schemeClr val="accent6">
                  <a:lumMod val="75000"/>
                </a:schemeClr>
              </a:solidFill>
            </a:endParaRPr>
          </a:p>
          <a:p>
            <a:r>
              <a:rPr lang="en-US" sz="1400" dirty="0">
                <a:solidFill>
                  <a:schemeClr val="accent6">
                    <a:lumMod val="75000"/>
                  </a:schemeClr>
                </a:solidFill>
              </a:rPr>
              <a:t>With slate-gray patches of  episcleral  pigmentation</a:t>
            </a:r>
          </a:p>
          <a:p>
            <a:endParaRPr lang="en-US" sz="1400" i="1" dirty="0">
              <a:solidFill>
                <a:schemeClr val="accent6">
                  <a:lumMod val="75000"/>
                </a:schemeClr>
              </a:solidFill>
            </a:endParaRPr>
          </a:p>
          <a:p>
            <a:r>
              <a:rPr lang="en-US" sz="1400" i="1" dirty="0">
                <a:solidFill>
                  <a:schemeClr val="accent6">
                    <a:lumMod val="75000"/>
                  </a:schemeClr>
                </a:solidFill>
              </a:rPr>
              <a:t>Does it tend to be unilateral, or bilateral?</a:t>
            </a:r>
          </a:p>
          <a:p>
            <a:r>
              <a:rPr lang="en-US" sz="1400" dirty="0">
                <a:solidFill>
                  <a:schemeClr val="accent6">
                    <a:lumMod val="75000"/>
                  </a:schemeClr>
                </a:solidFill>
              </a:rPr>
              <a:t>It is usually unilateral </a:t>
            </a:r>
          </a:p>
          <a:p>
            <a:endParaRPr lang="en-US" sz="1400" i="1" dirty="0">
              <a:solidFill>
                <a:schemeClr val="accent6">
                  <a:lumMod val="75000"/>
                </a:schemeClr>
              </a:solidFill>
            </a:endParaRPr>
          </a:p>
          <a:p>
            <a:r>
              <a:rPr lang="en-US" sz="1400" i="1" dirty="0">
                <a:solidFill>
                  <a:schemeClr val="accent6">
                    <a:lumMod val="75000"/>
                  </a:schemeClr>
                </a:solidFill>
              </a:rPr>
              <a:t>An eye with ocular melanocytosis is at increased risk of what potentially blinding ocular condition?</a:t>
            </a:r>
          </a:p>
          <a:p>
            <a:r>
              <a:rPr lang="en-US" sz="1400" dirty="0">
                <a:solidFill>
                  <a:schemeClr val="accent6">
                    <a:lumMod val="75000"/>
                  </a:schemeClr>
                </a:solidFill>
              </a:rPr>
              <a:t>Glaucoma—about  10%  of these eyes develop it</a:t>
            </a: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Tree>
    <p:extLst>
      <p:ext uri="{BB962C8B-B14F-4D97-AF65-F5344CB8AC3E}">
        <p14:creationId xmlns:p14="http://schemas.microsoft.com/office/powerpoint/2010/main" val="374509416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257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solidFill>
              </a:rPr>
              <a:t>How does ocular melanocytosis present?</a:t>
            </a:r>
          </a:p>
          <a:p>
            <a:r>
              <a:rPr lang="en-US" sz="1400" dirty="0">
                <a:solidFill>
                  <a:schemeClr val="bg1"/>
                </a:solidFill>
              </a:rPr>
              <a:t>With slate-gray patches of  episcleral  pigmentation</a:t>
            </a:r>
            <a:endParaRPr lang="en-US" sz="1400" dirty="0">
              <a:solidFill>
                <a:schemeClr val="accent6">
                  <a:lumMod val="75000"/>
                </a:schemeClr>
              </a:solidFill>
            </a:endParaRPr>
          </a:p>
          <a:p>
            <a:endParaRPr lang="en-US" sz="1400" i="1" dirty="0">
              <a:solidFill>
                <a:schemeClr val="accent6">
                  <a:lumMod val="75000"/>
                </a:schemeClr>
              </a:solidFill>
            </a:endParaRPr>
          </a:p>
          <a:p>
            <a:r>
              <a:rPr lang="en-US" sz="1400" i="1" dirty="0">
                <a:solidFill>
                  <a:schemeClr val="accent6">
                    <a:lumMod val="75000"/>
                  </a:schemeClr>
                </a:solidFill>
              </a:rPr>
              <a:t>Does it tend to be unilateral, or bilateral?</a:t>
            </a:r>
          </a:p>
          <a:p>
            <a:r>
              <a:rPr lang="en-US" sz="1400" dirty="0">
                <a:solidFill>
                  <a:schemeClr val="accent6">
                    <a:lumMod val="75000"/>
                  </a:schemeClr>
                </a:solidFill>
              </a:rPr>
              <a:t>It is usually unilateral </a:t>
            </a:r>
          </a:p>
          <a:p>
            <a:endParaRPr lang="en-US" sz="1400" i="1" dirty="0">
              <a:solidFill>
                <a:schemeClr val="accent6">
                  <a:lumMod val="75000"/>
                </a:schemeClr>
              </a:solidFill>
            </a:endParaRPr>
          </a:p>
          <a:p>
            <a:r>
              <a:rPr lang="en-US" sz="1400" i="1" dirty="0">
                <a:solidFill>
                  <a:schemeClr val="accent6">
                    <a:lumMod val="75000"/>
                  </a:schemeClr>
                </a:solidFill>
              </a:rPr>
              <a:t>An eye with ocular melanocytosis is at increased risk of what potentially blinding ocular condition?</a:t>
            </a:r>
          </a:p>
          <a:p>
            <a:r>
              <a:rPr lang="en-US" sz="1400" dirty="0">
                <a:solidFill>
                  <a:schemeClr val="accent6">
                    <a:lumMod val="75000"/>
                  </a:schemeClr>
                </a:solidFill>
              </a:rPr>
              <a:t>Glaucoma—about  10%  of these eyes develop it</a:t>
            </a: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
        <p:nvSpPr>
          <p:cNvPr id="34" name="Rectangle 33">
            <a:extLst>
              <a:ext uri="{FF2B5EF4-FFF2-40B4-BE49-F238E27FC236}">
                <a16:creationId xmlns:a16="http://schemas.microsoft.com/office/drawing/2014/main" id="{F0A26F0B-7649-4328-BCBA-1E3B664F412C}"/>
              </a:ext>
            </a:extLst>
          </p:cNvPr>
          <p:cNvSpPr/>
          <p:nvPr/>
        </p:nvSpPr>
        <p:spPr>
          <a:xfrm>
            <a:off x="5694558" y="2162966"/>
            <a:ext cx="809631" cy="19249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tissue</a:t>
            </a:r>
          </a:p>
        </p:txBody>
      </p:sp>
    </p:spTree>
    <p:extLst>
      <p:ext uri="{BB962C8B-B14F-4D97-AF65-F5344CB8AC3E}">
        <p14:creationId xmlns:p14="http://schemas.microsoft.com/office/powerpoint/2010/main" val="2468312418"/>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258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solidFill>
              </a:rPr>
              <a:t>How does ocular melanocytosis present?</a:t>
            </a:r>
          </a:p>
          <a:p>
            <a:r>
              <a:rPr lang="en-US" sz="1400" dirty="0">
                <a:solidFill>
                  <a:schemeClr val="bg1"/>
                </a:solidFill>
              </a:rPr>
              <a:t>With slate-gray patches of  episcleral  pigmentation</a:t>
            </a:r>
            <a:endParaRPr lang="en-US" sz="1400" dirty="0">
              <a:solidFill>
                <a:schemeClr val="accent6">
                  <a:lumMod val="75000"/>
                </a:schemeClr>
              </a:solidFill>
            </a:endParaRPr>
          </a:p>
          <a:p>
            <a:endParaRPr lang="en-US" sz="1400" i="1" dirty="0">
              <a:solidFill>
                <a:schemeClr val="accent6">
                  <a:lumMod val="75000"/>
                </a:schemeClr>
              </a:solidFill>
            </a:endParaRPr>
          </a:p>
          <a:p>
            <a:r>
              <a:rPr lang="en-US" sz="1400" i="1" dirty="0">
                <a:solidFill>
                  <a:schemeClr val="accent6">
                    <a:lumMod val="75000"/>
                  </a:schemeClr>
                </a:solidFill>
              </a:rPr>
              <a:t>Does it tend to be unilateral, or bilateral?</a:t>
            </a:r>
          </a:p>
          <a:p>
            <a:r>
              <a:rPr lang="en-US" sz="1400" dirty="0">
                <a:solidFill>
                  <a:schemeClr val="accent6">
                    <a:lumMod val="75000"/>
                  </a:schemeClr>
                </a:solidFill>
              </a:rPr>
              <a:t>It is usually unilateral </a:t>
            </a:r>
          </a:p>
          <a:p>
            <a:endParaRPr lang="en-US" sz="1400" i="1" dirty="0">
              <a:solidFill>
                <a:schemeClr val="accent6">
                  <a:lumMod val="75000"/>
                </a:schemeClr>
              </a:solidFill>
            </a:endParaRPr>
          </a:p>
          <a:p>
            <a:r>
              <a:rPr lang="en-US" sz="1400" i="1" dirty="0">
                <a:solidFill>
                  <a:schemeClr val="accent6">
                    <a:lumMod val="75000"/>
                  </a:schemeClr>
                </a:solidFill>
              </a:rPr>
              <a:t>An eye with ocular melanocytosis is at increased risk of what potentially blinding ocular condition?</a:t>
            </a:r>
          </a:p>
          <a:p>
            <a:r>
              <a:rPr lang="en-US" sz="1400" dirty="0">
                <a:solidFill>
                  <a:schemeClr val="accent6">
                    <a:lumMod val="75000"/>
                  </a:schemeClr>
                </a:solidFill>
              </a:rPr>
              <a:t>Glaucoma—about  10%  of these eyes develop it</a:t>
            </a: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Tree>
    <p:extLst>
      <p:ext uri="{BB962C8B-B14F-4D97-AF65-F5344CB8AC3E}">
        <p14:creationId xmlns:p14="http://schemas.microsoft.com/office/powerpoint/2010/main" val="2881159106"/>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259</a:t>
            </a:fld>
            <a:endParaRPr lang="en-US" altLang="en-US" sz="1000"/>
          </a:p>
        </p:txBody>
      </p:sp>
      <p:sp>
        <p:nvSpPr>
          <p:cNvPr id="8" name="TextBox 7">
            <a:extLst>
              <a:ext uri="{FF2B5EF4-FFF2-40B4-BE49-F238E27FC236}">
                <a16:creationId xmlns:a16="http://schemas.microsoft.com/office/drawing/2014/main" id="{CA9CD53C-4631-45F0-B82D-9BA0756366F8}"/>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9" name="TextBox 8">
            <a:extLst>
              <a:ext uri="{FF2B5EF4-FFF2-40B4-BE49-F238E27FC236}">
                <a16:creationId xmlns:a16="http://schemas.microsoft.com/office/drawing/2014/main" id="{6180811B-B7F2-40E2-8564-6B8DD81DF585}"/>
              </a:ext>
            </a:extLst>
          </p:cNvPr>
          <p:cNvSpPr txBox="1"/>
          <p:nvPr/>
        </p:nvSpPr>
        <p:spPr>
          <a:xfrm>
            <a:off x="3376832" y="6019800"/>
            <a:ext cx="2390399" cy="369332"/>
          </a:xfrm>
          <a:prstGeom prst="rect">
            <a:avLst/>
          </a:prstGeom>
          <a:noFill/>
        </p:spPr>
        <p:txBody>
          <a:bodyPr wrap="none" rtlCol="0">
            <a:spAutoFit/>
          </a:bodyPr>
          <a:lstStyle/>
          <a:p>
            <a:pPr algn="ctr"/>
            <a:r>
              <a:rPr lang="en-US" dirty="0"/>
              <a:t>Ocular melanocytosis</a:t>
            </a:r>
          </a:p>
        </p:txBody>
      </p:sp>
      <p:pic>
        <p:nvPicPr>
          <p:cNvPr id="2050" name="Picture 2">
            <a:extLst>
              <a:ext uri="{FF2B5EF4-FFF2-40B4-BE49-F238E27FC236}">
                <a16:creationId xmlns:a16="http://schemas.microsoft.com/office/drawing/2014/main" id="{AD8D45AA-9F72-47B4-9080-2FC48ABE3B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2959" y="1456421"/>
            <a:ext cx="5198081" cy="39451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810283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26</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a:t>
            </a:r>
            <a:r>
              <a:rPr lang="en-US" sz="1600" b="1" dirty="0"/>
              <a:t>neuroectodermal  cells</a:t>
            </a:r>
            <a:r>
              <a:rPr lang="en-US" sz="1600" dirty="0">
                <a:solidFill>
                  <a:schemeClr val="bg1">
                    <a:lumMod val="75000"/>
                  </a:schemeClr>
                </a:solidFill>
              </a:rPr>
              <a:t>.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
        <p:nvSpPr>
          <p:cNvPr id="3" name="TextBox 2">
            <a:extLst>
              <a:ext uri="{FF2B5EF4-FFF2-40B4-BE49-F238E27FC236}">
                <a16:creationId xmlns:a16="http://schemas.microsoft.com/office/drawing/2014/main" id="{F730AD26-C209-49B4-8884-DD1FF8CA55F3}"/>
              </a:ext>
            </a:extLst>
          </p:cNvPr>
          <p:cNvSpPr txBox="1"/>
          <p:nvPr/>
        </p:nvSpPr>
        <p:spPr>
          <a:xfrm>
            <a:off x="322276" y="3576935"/>
            <a:ext cx="8499443" cy="523220"/>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Other than giving rise to melanocytes, does neuroectodermal tissue play any role in eye morphogenesis?</a:t>
            </a:r>
          </a:p>
          <a:p>
            <a:r>
              <a:rPr lang="en-US" sz="1400" dirty="0">
                <a:solidFill>
                  <a:schemeClr val="bg1">
                    <a:lumMod val="50000"/>
                  </a:schemeClr>
                </a:solidFill>
              </a:rPr>
              <a:t>It does indeed—neuroectoderm gives rise to the  </a:t>
            </a:r>
            <a:r>
              <a:rPr lang="en-US" sz="1400" b="1" dirty="0">
                <a:solidFill>
                  <a:srgbClr val="0000FF"/>
                </a:solidFill>
              </a:rPr>
              <a:t>neurosensory retina  </a:t>
            </a:r>
            <a:r>
              <a:rPr lang="en-US" sz="1400" dirty="0">
                <a:solidFill>
                  <a:schemeClr val="bg1">
                    <a:lumMod val="50000"/>
                  </a:schemeClr>
                </a:solidFill>
              </a:rPr>
              <a:t>and the  </a:t>
            </a:r>
            <a:r>
              <a:rPr lang="en-US" sz="1400" b="1" dirty="0">
                <a:solidFill>
                  <a:srgbClr val="0000FF"/>
                </a:solidFill>
              </a:rPr>
              <a:t>RPE</a:t>
            </a:r>
            <a:r>
              <a:rPr lang="en-US" sz="1400" dirty="0">
                <a:solidFill>
                  <a:srgbClr val="0000FF"/>
                </a:solidFill>
              </a:rPr>
              <a:t> </a:t>
            </a:r>
            <a:r>
              <a:rPr lang="en-US" sz="1400" dirty="0">
                <a:solidFill>
                  <a:schemeClr val="bg1">
                    <a:lumMod val="50000"/>
                  </a:schemeClr>
                </a:solidFill>
              </a:rPr>
              <a:t>, for example</a:t>
            </a:r>
          </a:p>
        </p:txBody>
      </p:sp>
      <p:sp>
        <p:nvSpPr>
          <p:cNvPr id="7" name="Oval 6">
            <a:extLst>
              <a:ext uri="{FF2B5EF4-FFF2-40B4-BE49-F238E27FC236}">
                <a16:creationId xmlns:a16="http://schemas.microsoft.com/office/drawing/2014/main" id="{9BEDC29F-8238-4114-8C36-969888DF8151}"/>
              </a:ext>
            </a:extLst>
          </p:cNvPr>
          <p:cNvSpPr/>
          <p:nvPr/>
        </p:nvSpPr>
        <p:spPr>
          <a:xfrm>
            <a:off x="2438400" y="2847825"/>
            <a:ext cx="2743200" cy="5811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F44A5F85-154A-4A1E-B43A-24A5F835500C}"/>
              </a:ext>
            </a:extLst>
          </p:cNvPr>
          <p:cNvSpPr txBox="1"/>
          <p:nvPr/>
        </p:nvSpPr>
        <p:spPr>
          <a:xfrm>
            <a:off x="3417403" y="4552310"/>
            <a:ext cx="5404316" cy="307777"/>
          </a:xfrm>
          <a:prstGeom prst="rect">
            <a:avLst/>
          </a:prstGeom>
          <a:noFill/>
        </p:spPr>
        <p:txBody>
          <a:bodyPr wrap="square" rtlCol="0">
            <a:spAutoFit/>
          </a:bodyPr>
          <a:lstStyle/>
          <a:p>
            <a:r>
              <a:rPr lang="en-US" sz="1400" i="1" dirty="0"/>
              <a:t>So, the NS retina and RPE derive from NCCs?</a:t>
            </a:r>
            <a:endParaRPr lang="en-US" sz="1400" dirty="0"/>
          </a:p>
        </p:txBody>
      </p:sp>
      <p:sp>
        <p:nvSpPr>
          <p:cNvPr id="11" name="Oval 10">
            <a:extLst>
              <a:ext uri="{FF2B5EF4-FFF2-40B4-BE49-F238E27FC236}">
                <a16:creationId xmlns:a16="http://schemas.microsoft.com/office/drawing/2014/main" id="{77822C67-8D2C-4612-A2D2-19E8A89F40C3}"/>
              </a:ext>
            </a:extLst>
          </p:cNvPr>
          <p:cNvSpPr/>
          <p:nvPr/>
        </p:nvSpPr>
        <p:spPr>
          <a:xfrm>
            <a:off x="4080611" y="3642859"/>
            <a:ext cx="3234589" cy="5811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29949233"/>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260</a:t>
            </a:fld>
            <a:endParaRPr lang="en-US" altLang="en-US" sz="1000"/>
          </a:p>
        </p:txBody>
      </p:sp>
      <p:sp>
        <p:nvSpPr>
          <p:cNvPr id="8" name="TextBox 7">
            <a:extLst>
              <a:ext uri="{FF2B5EF4-FFF2-40B4-BE49-F238E27FC236}">
                <a16:creationId xmlns:a16="http://schemas.microsoft.com/office/drawing/2014/main" id="{CA9CD53C-4631-45F0-B82D-9BA0756366F8}"/>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9" name="TextBox 8">
            <a:extLst>
              <a:ext uri="{FF2B5EF4-FFF2-40B4-BE49-F238E27FC236}">
                <a16:creationId xmlns:a16="http://schemas.microsoft.com/office/drawing/2014/main" id="{6180811B-B7F2-40E2-8564-6B8DD81DF585}"/>
              </a:ext>
            </a:extLst>
          </p:cNvPr>
          <p:cNvSpPr txBox="1"/>
          <p:nvPr/>
        </p:nvSpPr>
        <p:spPr>
          <a:xfrm>
            <a:off x="3376832" y="6019800"/>
            <a:ext cx="2390399" cy="369332"/>
          </a:xfrm>
          <a:prstGeom prst="rect">
            <a:avLst/>
          </a:prstGeom>
          <a:noFill/>
        </p:spPr>
        <p:txBody>
          <a:bodyPr wrap="none" rtlCol="0">
            <a:spAutoFit/>
          </a:bodyPr>
          <a:lstStyle/>
          <a:p>
            <a:pPr algn="ctr"/>
            <a:r>
              <a:rPr lang="en-US" dirty="0"/>
              <a:t>Ocular melanocytosis</a:t>
            </a:r>
          </a:p>
        </p:txBody>
      </p:sp>
      <p:pic>
        <p:nvPicPr>
          <p:cNvPr id="6" name="Picture 2">
            <a:extLst>
              <a:ext uri="{FF2B5EF4-FFF2-40B4-BE49-F238E27FC236}">
                <a16:creationId xmlns:a16="http://schemas.microsoft.com/office/drawing/2014/main" id="{6176B91D-8B9A-4380-906F-7F425DE775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16893" y="1456421"/>
            <a:ext cx="5510211" cy="39451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20000665"/>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261</a:t>
            </a:fld>
            <a:endParaRPr lang="en-US" altLang="en-US" sz="1000"/>
          </a:p>
        </p:txBody>
      </p:sp>
      <p:sp>
        <p:nvSpPr>
          <p:cNvPr id="8" name="TextBox 7">
            <a:extLst>
              <a:ext uri="{FF2B5EF4-FFF2-40B4-BE49-F238E27FC236}">
                <a16:creationId xmlns:a16="http://schemas.microsoft.com/office/drawing/2014/main" id="{CA9CD53C-4631-45F0-B82D-9BA0756366F8}"/>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9" name="TextBox 8">
            <a:extLst>
              <a:ext uri="{FF2B5EF4-FFF2-40B4-BE49-F238E27FC236}">
                <a16:creationId xmlns:a16="http://schemas.microsoft.com/office/drawing/2014/main" id="{6180811B-B7F2-40E2-8564-6B8DD81DF585}"/>
              </a:ext>
            </a:extLst>
          </p:cNvPr>
          <p:cNvSpPr txBox="1"/>
          <p:nvPr/>
        </p:nvSpPr>
        <p:spPr>
          <a:xfrm>
            <a:off x="3376832" y="6019800"/>
            <a:ext cx="2390399" cy="369332"/>
          </a:xfrm>
          <a:prstGeom prst="rect">
            <a:avLst/>
          </a:prstGeom>
          <a:noFill/>
        </p:spPr>
        <p:txBody>
          <a:bodyPr wrap="none" rtlCol="0">
            <a:spAutoFit/>
          </a:bodyPr>
          <a:lstStyle/>
          <a:p>
            <a:pPr algn="ctr"/>
            <a:r>
              <a:rPr lang="en-US" dirty="0"/>
              <a:t>Ocular melanocytosis</a:t>
            </a:r>
          </a:p>
        </p:txBody>
      </p:sp>
      <p:pic>
        <p:nvPicPr>
          <p:cNvPr id="7" name="Picture 2">
            <a:extLst>
              <a:ext uri="{FF2B5EF4-FFF2-40B4-BE49-F238E27FC236}">
                <a16:creationId xmlns:a16="http://schemas.microsoft.com/office/drawing/2014/main" id="{3B58C278-9D23-4159-A745-8496CC5C7E5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676400"/>
            <a:ext cx="8534400" cy="297963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47BE5B10-A6EF-4660-9DF3-BD729B85AEC8}"/>
              </a:ext>
            </a:extLst>
          </p:cNvPr>
          <p:cNvSpPr txBox="1"/>
          <p:nvPr/>
        </p:nvSpPr>
        <p:spPr>
          <a:xfrm>
            <a:off x="800099" y="4900136"/>
            <a:ext cx="7543800" cy="738664"/>
          </a:xfrm>
          <a:prstGeom prst="rect">
            <a:avLst/>
          </a:prstGeom>
          <a:noFill/>
        </p:spPr>
        <p:txBody>
          <a:bodyPr wrap="square" rtlCol="0">
            <a:spAutoFit/>
          </a:bodyPr>
          <a:lstStyle/>
          <a:p>
            <a:r>
              <a:rPr lang="en-US" sz="1400" b="1" i="0" dirty="0">
                <a:effectLst/>
                <a:latin typeface="+mn-lt"/>
              </a:rPr>
              <a:t>A,</a:t>
            </a:r>
            <a:r>
              <a:rPr lang="en-US" sz="1400" b="0" i="0" dirty="0">
                <a:effectLst/>
                <a:latin typeface="+mn-lt"/>
              </a:rPr>
              <a:t> Clinical photograph illustrating slate-gray patches of pigmentation of the scleral surface. </a:t>
            </a:r>
            <a:r>
              <a:rPr lang="en-US" sz="1400" b="1" i="0" dirty="0">
                <a:effectLst/>
                <a:latin typeface="+mn-lt"/>
              </a:rPr>
              <a:t>B,</a:t>
            </a:r>
            <a:r>
              <a:rPr lang="en-US" sz="1400" b="0" i="0" dirty="0">
                <a:effectLst/>
                <a:latin typeface="+mn-lt"/>
              </a:rPr>
              <a:t> Histologic examination shows an increased population of intensely pigmented spindle and dendritic melanocytes in the deep </a:t>
            </a:r>
            <a:r>
              <a:rPr lang="en-US" sz="1400" b="0" i="0" dirty="0" err="1">
                <a:effectLst/>
                <a:latin typeface="+mn-lt"/>
              </a:rPr>
              <a:t>episclera</a:t>
            </a:r>
            <a:r>
              <a:rPr lang="en-US" sz="1400" b="0" i="0" dirty="0">
                <a:effectLst/>
                <a:latin typeface="+mn-lt"/>
              </a:rPr>
              <a:t> (E), sclera (S), and uveal tract (U).</a:t>
            </a:r>
          </a:p>
        </p:txBody>
      </p:sp>
    </p:spTree>
    <p:extLst>
      <p:ext uri="{BB962C8B-B14F-4D97-AF65-F5344CB8AC3E}">
        <p14:creationId xmlns:p14="http://schemas.microsoft.com/office/powerpoint/2010/main" val="4110939318"/>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262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solidFill>
              </a:rPr>
              <a:t>How does ocular melanocytosis present?</a:t>
            </a:r>
          </a:p>
          <a:p>
            <a:r>
              <a:rPr lang="en-US" sz="1400" dirty="0">
                <a:solidFill>
                  <a:schemeClr val="bg1"/>
                </a:solidFill>
              </a:rPr>
              <a:t>With slate-gray patches of  episcleral  pigmentation</a:t>
            </a:r>
          </a:p>
          <a:p>
            <a:endParaRPr lang="en-US" sz="1400" i="1" dirty="0">
              <a:solidFill>
                <a:schemeClr val="bg1"/>
              </a:solidFill>
            </a:endParaRPr>
          </a:p>
          <a:p>
            <a:r>
              <a:rPr lang="en-US" sz="1400" i="1" dirty="0">
                <a:solidFill>
                  <a:schemeClr val="bg1"/>
                </a:solidFill>
              </a:rPr>
              <a:t>Does it tend to be unilateral, or bilateral?</a:t>
            </a:r>
            <a:endParaRPr lang="en-US" sz="1400" i="1" dirty="0">
              <a:solidFill>
                <a:schemeClr val="accent6">
                  <a:lumMod val="75000"/>
                </a:schemeClr>
              </a:solidFill>
            </a:endParaRPr>
          </a:p>
          <a:p>
            <a:r>
              <a:rPr lang="en-US" sz="1400" dirty="0">
                <a:solidFill>
                  <a:schemeClr val="accent6">
                    <a:lumMod val="75000"/>
                  </a:schemeClr>
                </a:solidFill>
              </a:rPr>
              <a:t>It is usually unilateral </a:t>
            </a:r>
          </a:p>
          <a:p>
            <a:endParaRPr lang="en-US" sz="1400" i="1" dirty="0">
              <a:solidFill>
                <a:schemeClr val="accent6">
                  <a:lumMod val="75000"/>
                </a:schemeClr>
              </a:solidFill>
            </a:endParaRPr>
          </a:p>
          <a:p>
            <a:r>
              <a:rPr lang="en-US" sz="1400" i="1" dirty="0">
                <a:solidFill>
                  <a:schemeClr val="accent6">
                    <a:lumMod val="75000"/>
                  </a:schemeClr>
                </a:solidFill>
              </a:rPr>
              <a:t>An eye with ocular melanocytosis is at increased risk of what potentially blinding ocular condition?</a:t>
            </a:r>
          </a:p>
          <a:p>
            <a:r>
              <a:rPr lang="en-US" sz="1400" dirty="0">
                <a:solidFill>
                  <a:schemeClr val="accent6">
                    <a:lumMod val="75000"/>
                  </a:schemeClr>
                </a:solidFill>
              </a:rPr>
              <a:t>Glaucoma—about  10%  of these eyes develop it</a:t>
            </a: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Tree>
    <p:extLst>
      <p:ext uri="{BB962C8B-B14F-4D97-AF65-F5344CB8AC3E}">
        <p14:creationId xmlns:p14="http://schemas.microsoft.com/office/powerpoint/2010/main" val="3411830101"/>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263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solidFill>
              </a:rPr>
              <a:t>How does ocular melanocytosis present?</a:t>
            </a:r>
          </a:p>
          <a:p>
            <a:r>
              <a:rPr lang="en-US" sz="1400" dirty="0">
                <a:solidFill>
                  <a:schemeClr val="bg1"/>
                </a:solidFill>
              </a:rPr>
              <a:t>With slate-gray patches of  episcleral  pigmentation</a:t>
            </a:r>
          </a:p>
          <a:p>
            <a:endParaRPr lang="en-US" sz="1400" i="1" dirty="0">
              <a:solidFill>
                <a:schemeClr val="bg1"/>
              </a:solidFill>
            </a:endParaRPr>
          </a:p>
          <a:p>
            <a:r>
              <a:rPr lang="en-US" sz="1400" i="1" dirty="0">
                <a:solidFill>
                  <a:schemeClr val="bg1"/>
                </a:solidFill>
              </a:rPr>
              <a:t>Does it tend to be unilateral, or bilateral?</a:t>
            </a:r>
          </a:p>
          <a:p>
            <a:r>
              <a:rPr lang="en-US" sz="1400" dirty="0">
                <a:solidFill>
                  <a:schemeClr val="bg1"/>
                </a:solidFill>
              </a:rPr>
              <a:t>It is usually unilateral </a:t>
            </a:r>
            <a:endParaRPr lang="en-US" sz="1400" dirty="0">
              <a:solidFill>
                <a:schemeClr val="accent6">
                  <a:lumMod val="75000"/>
                </a:schemeClr>
              </a:solidFill>
            </a:endParaRPr>
          </a:p>
          <a:p>
            <a:endParaRPr lang="en-US" sz="1400" i="1" dirty="0">
              <a:solidFill>
                <a:schemeClr val="accent6">
                  <a:lumMod val="75000"/>
                </a:schemeClr>
              </a:solidFill>
            </a:endParaRPr>
          </a:p>
          <a:p>
            <a:r>
              <a:rPr lang="en-US" sz="1400" i="1" dirty="0">
                <a:solidFill>
                  <a:schemeClr val="accent6">
                    <a:lumMod val="75000"/>
                  </a:schemeClr>
                </a:solidFill>
              </a:rPr>
              <a:t>An eye with ocular melanocytosis is at increased risk of what potentially blinding ocular condition?</a:t>
            </a:r>
          </a:p>
          <a:p>
            <a:r>
              <a:rPr lang="en-US" sz="1400" dirty="0">
                <a:solidFill>
                  <a:schemeClr val="accent6">
                    <a:lumMod val="75000"/>
                  </a:schemeClr>
                </a:solidFill>
              </a:rPr>
              <a:t>Glaucoma—about  10%  of these eyes develop it</a:t>
            </a: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Tree>
    <p:extLst>
      <p:ext uri="{BB962C8B-B14F-4D97-AF65-F5344CB8AC3E}">
        <p14:creationId xmlns:p14="http://schemas.microsoft.com/office/powerpoint/2010/main" val="3375262081"/>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264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solidFill>
              </a:rPr>
              <a:t>How does ocular melanocytosis present?</a:t>
            </a:r>
          </a:p>
          <a:p>
            <a:r>
              <a:rPr lang="en-US" sz="1400" dirty="0">
                <a:solidFill>
                  <a:schemeClr val="bg1"/>
                </a:solidFill>
              </a:rPr>
              <a:t>With slate-gray patches of  episcleral  pigmentation</a:t>
            </a:r>
          </a:p>
          <a:p>
            <a:endParaRPr lang="en-US" sz="1400" i="1" dirty="0">
              <a:solidFill>
                <a:schemeClr val="bg1"/>
              </a:solidFill>
            </a:endParaRPr>
          </a:p>
          <a:p>
            <a:r>
              <a:rPr lang="en-US" sz="1400" i="1" dirty="0">
                <a:solidFill>
                  <a:schemeClr val="bg1"/>
                </a:solidFill>
              </a:rPr>
              <a:t>Does it tend to be unilateral, or bilateral?</a:t>
            </a:r>
          </a:p>
          <a:p>
            <a:r>
              <a:rPr lang="en-US" sz="1400" dirty="0">
                <a:solidFill>
                  <a:schemeClr val="bg1"/>
                </a:solidFill>
              </a:rPr>
              <a:t>It is usually unilateral </a:t>
            </a:r>
          </a:p>
          <a:p>
            <a:endParaRPr lang="en-US" sz="1400" i="1" dirty="0">
              <a:solidFill>
                <a:schemeClr val="bg1"/>
              </a:solidFill>
            </a:endParaRPr>
          </a:p>
          <a:p>
            <a:r>
              <a:rPr lang="en-US" sz="1400" i="1" dirty="0">
                <a:solidFill>
                  <a:schemeClr val="bg1"/>
                </a:solidFill>
              </a:rPr>
              <a:t>An eye with ocular melanocytosis is at increased risk of what potentially blinding ocular condition?</a:t>
            </a:r>
            <a:endParaRPr lang="en-US" sz="1400" i="1" dirty="0">
              <a:solidFill>
                <a:schemeClr val="accent6">
                  <a:lumMod val="75000"/>
                </a:schemeClr>
              </a:solidFill>
            </a:endParaRPr>
          </a:p>
          <a:p>
            <a:r>
              <a:rPr lang="en-US" sz="1400" dirty="0">
                <a:solidFill>
                  <a:schemeClr val="accent6">
                    <a:lumMod val="75000"/>
                  </a:schemeClr>
                </a:solidFill>
              </a:rPr>
              <a:t>Glaucoma—about  10%  of these eyes develop it</a:t>
            </a: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Tree>
    <p:extLst>
      <p:ext uri="{BB962C8B-B14F-4D97-AF65-F5344CB8AC3E}">
        <p14:creationId xmlns:p14="http://schemas.microsoft.com/office/powerpoint/2010/main" val="101860147"/>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265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solidFill>
              </a:rPr>
              <a:t>How does ocular melanocytosis present?</a:t>
            </a:r>
          </a:p>
          <a:p>
            <a:r>
              <a:rPr lang="en-US" sz="1400" dirty="0">
                <a:solidFill>
                  <a:schemeClr val="bg1"/>
                </a:solidFill>
              </a:rPr>
              <a:t>With slate-gray patches of  episcleral  pigmentation</a:t>
            </a:r>
          </a:p>
          <a:p>
            <a:endParaRPr lang="en-US" sz="1400" i="1" dirty="0">
              <a:solidFill>
                <a:schemeClr val="bg1"/>
              </a:solidFill>
            </a:endParaRPr>
          </a:p>
          <a:p>
            <a:r>
              <a:rPr lang="en-US" sz="1400" i="1" dirty="0">
                <a:solidFill>
                  <a:schemeClr val="bg1"/>
                </a:solidFill>
              </a:rPr>
              <a:t>Does it tend to be unilateral, or bilateral?</a:t>
            </a:r>
          </a:p>
          <a:p>
            <a:r>
              <a:rPr lang="en-US" sz="1400" dirty="0">
                <a:solidFill>
                  <a:schemeClr val="bg1"/>
                </a:solidFill>
              </a:rPr>
              <a:t>It is usually unilateral </a:t>
            </a:r>
          </a:p>
          <a:p>
            <a:endParaRPr lang="en-US" sz="1400" i="1" dirty="0">
              <a:solidFill>
                <a:schemeClr val="bg1"/>
              </a:solidFill>
            </a:endParaRPr>
          </a:p>
          <a:p>
            <a:r>
              <a:rPr lang="en-US" sz="1400" i="1" dirty="0">
                <a:solidFill>
                  <a:schemeClr val="bg1"/>
                </a:solidFill>
              </a:rPr>
              <a:t>An eye with ocular melanocytosis is at increased risk of what potentially blinding ocular condition?</a:t>
            </a:r>
          </a:p>
          <a:p>
            <a:r>
              <a:rPr lang="en-US" sz="1400" dirty="0">
                <a:solidFill>
                  <a:schemeClr val="bg1"/>
                </a:solidFill>
              </a:rPr>
              <a:t>Glaucoma—about  10%  of these eyes develop it</a:t>
            </a:r>
            <a:endParaRPr lang="en-US" sz="1400" dirty="0">
              <a:solidFill>
                <a:schemeClr val="accent6">
                  <a:lumMod val="75000"/>
                </a:schemeClr>
              </a:solidFill>
            </a:endParaRP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
        <p:nvSpPr>
          <p:cNvPr id="36" name="Rectangle 35">
            <a:extLst>
              <a:ext uri="{FF2B5EF4-FFF2-40B4-BE49-F238E27FC236}">
                <a16:creationId xmlns:a16="http://schemas.microsoft.com/office/drawing/2014/main" id="{B940904E-EBE5-4A49-82D5-677FCF967C10}"/>
              </a:ext>
            </a:extLst>
          </p:cNvPr>
          <p:cNvSpPr/>
          <p:nvPr/>
        </p:nvSpPr>
        <p:spPr>
          <a:xfrm>
            <a:off x="5060684" y="3644860"/>
            <a:ext cx="498653" cy="23325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741669070"/>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266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solidFill>
              </a:rPr>
              <a:t>How does ocular melanocytosis present?</a:t>
            </a:r>
          </a:p>
          <a:p>
            <a:r>
              <a:rPr lang="en-US" sz="1400" dirty="0">
                <a:solidFill>
                  <a:schemeClr val="bg1"/>
                </a:solidFill>
              </a:rPr>
              <a:t>With slate-gray patches of  episcleral  pigmentation</a:t>
            </a:r>
          </a:p>
          <a:p>
            <a:endParaRPr lang="en-US" sz="1400" i="1" dirty="0">
              <a:solidFill>
                <a:schemeClr val="bg1"/>
              </a:solidFill>
            </a:endParaRPr>
          </a:p>
          <a:p>
            <a:r>
              <a:rPr lang="en-US" sz="1400" i="1" dirty="0">
                <a:solidFill>
                  <a:schemeClr val="bg1"/>
                </a:solidFill>
              </a:rPr>
              <a:t>Does it tend to be unilateral, or bilateral?</a:t>
            </a:r>
          </a:p>
          <a:p>
            <a:r>
              <a:rPr lang="en-US" sz="1400" dirty="0">
                <a:solidFill>
                  <a:schemeClr val="bg1"/>
                </a:solidFill>
              </a:rPr>
              <a:t>It is usually unilateral </a:t>
            </a:r>
          </a:p>
          <a:p>
            <a:endParaRPr lang="en-US" sz="1400" i="1" dirty="0">
              <a:solidFill>
                <a:schemeClr val="bg1"/>
              </a:solidFill>
            </a:endParaRPr>
          </a:p>
          <a:p>
            <a:r>
              <a:rPr lang="en-US" sz="1400" i="1" dirty="0">
                <a:solidFill>
                  <a:schemeClr val="bg1"/>
                </a:solidFill>
              </a:rPr>
              <a:t>An eye with ocular melanocytosis is at increased risk of what potentially blinding ocular condition?</a:t>
            </a:r>
          </a:p>
          <a:p>
            <a:r>
              <a:rPr lang="en-US" sz="1400" dirty="0">
                <a:solidFill>
                  <a:schemeClr val="bg1"/>
                </a:solidFill>
              </a:rPr>
              <a:t>Glaucoma—about  10%  of these eyes develop it</a:t>
            </a:r>
            <a:endParaRPr lang="en-US" sz="1400" dirty="0">
              <a:solidFill>
                <a:schemeClr val="accent6">
                  <a:lumMod val="75000"/>
                </a:schemeClr>
              </a:solidFill>
            </a:endParaRP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Tree>
    <p:extLst>
      <p:ext uri="{BB962C8B-B14F-4D97-AF65-F5344CB8AC3E}">
        <p14:creationId xmlns:p14="http://schemas.microsoft.com/office/powerpoint/2010/main" val="885938338"/>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267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solidFill>
            </a:endParaRPr>
          </a:p>
          <a:p>
            <a:r>
              <a:rPr lang="en-US" sz="1400" i="1" dirty="0">
                <a:solidFill>
                  <a:schemeClr val="bg1"/>
                </a:solidFill>
              </a:rPr>
              <a:t>An eye with ocular melanocytosis is at increased risk of what potentially blinding ocular condition?</a:t>
            </a:r>
          </a:p>
          <a:p>
            <a:r>
              <a:rPr lang="en-US" sz="1400" dirty="0">
                <a:solidFill>
                  <a:schemeClr val="bg1">
                    <a:lumMod val="50000"/>
                  </a:schemeClr>
                </a:solidFill>
              </a:rPr>
              <a:t>Glaucoma—about  10%  of these eyes develop it</a:t>
            </a: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
        <p:nvSpPr>
          <p:cNvPr id="33" name="TextBox 32">
            <a:extLst>
              <a:ext uri="{FF2B5EF4-FFF2-40B4-BE49-F238E27FC236}">
                <a16:creationId xmlns:a16="http://schemas.microsoft.com/office/drawing/2014/main" id="{B2AEED18-481D-4795-8291-79C872904323}"/>
              </a:ext>
            </a:extLst>
          </p:cNvPr>
          <p:cNvSpPr txBox="1"/>
          <p:nvPr/>
        </p:nvSpPr>
        <p:spPr>
          <a:xfrm>
            <a:off x="3845779" y="3723918"/>
            <a:ext cx="4416594" cy="369332"/>
          </a:xfrm>
          <a:prstGeom prst="rect">
            <a:avLst/>
          </a:prstGeom>
          <a:solidFill>
            <a:schemeClr val="accent6">
              <a:lumMod val="20000"/>
              <a:lumOff val="80000"/>
            </a:schemeClr>
          </a:solidFill>
          <a:ln>
            <a:solidFill>
              <a:schemeClr val="tx1"/>
            </a:solidFill>
          </a:ln>
        </p:spPr>
        <p:txBody>
          <a:bodyPr wrap="none" rtlCol="0">
            <a:spAutoFit/>
          </a:bodyPr>
          <a:lstStyle/>
          <a:p>
            <a:r>
              <a:rPr lang="en-US" i="1" dirty="0">
                <a:effectLst>
                  <a:outerShdw blurRad="38100" dist="38100" dir="2700000" algn="tl">
                    <a:srgbClr val="000000">
                      <a:alpha val="43137"/>
                    </a:srgbClr>
                  </a:outerShdw>
                </a:effectLst>
              </a:rPr>
              <a:t>If you said </a:t>
            </a:r>
            <a:r>
              <a:rPr lang="en-US" dirty="0">
                <a:effectLst>
                  <a:outerShdw blurRad="38100" dist="38100" dir="2700000" algn="tl">
                    <a:srgbClr val="000000">
                      <a:alpha val="43137"/>
                    </a:srgbClr>
                  </a:outerShdw>
                </a:effectLst>
              </a:rPr>
              <a:t>melanoma</a:t>
            </a:r>
            <a:r>
              <a:rPr lang="en-US" i="1" dirty="0">
                <a:effectLst>
                  <a:outerShdw blurRad="38100" dist="38100" dir="2700000" algn="tl">
                    <a:srgbClr val="000000">
                      <a:alpha val="43137"/>
                    </a:srgbClr>
                  </a:outerShdw>
                </a:effectLst>
              </a:rPr>
              <a:t>, hold that thought…</a:t>
            </a:r>
          </a:p>
        </p:txBody>
      </p:sp>
    </p:spTree>
    <p:extLst>
      <p:ext uri="{BB962C8B-B14F-4D97-AF65-F5344CB8AC3E}">
        <p14:creationId xmlns:p14="http://schemas.microsoft.com/office/powerpoint/2010/main" val="3707474208"/>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268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lumMod val="50000"/>
                  </a:schemeClr>
                </a:solidFill>
              </a:rPr>
              <a:t>An eye with ocular melanocytosis is at increased risk of what potentially blinding ocular condition?</a:t>
            </a:r>
          </a:p>
          <a:p>
            <a:r>
              <a:rPr lang="en-US" sz="1400" b="1" dirty="0">
                <a:solidFill>
                  <a:schemeClr val="bg1"/>
                </a:solidFill>
              </a:rPr>
              <a:t>Glaucoma</a:t>
            </a:r>
            <a:r>
              <a:rPr lang="en-US" sz="1400" dirty="0">
                <a:solidFill>
                  <a:schemeClr val="bg1">
                    <a:lumMod val="50000"/>
                  </a:schemeClr>
                </a:solidFill>
              </a:rPr>
              <a:t>—about  10%  of these eyes develop it</a:t>
            </a: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
        <p:nvSpPr>
          <p:cNvPr id="34" name="TextBox 33">
            <a:extLst>
              <a:ext uri="{FF2B5EF4-FFF2-40B4-BE49-F238E27FC236}">
                <a16:creationId xmlns:a16="http://schemas.microsoft.com/office/drawing/2014/main" id="{7770BA5A-BFE1-4DF6-815D-73E069FD16FB}"/>
              </a:ext>
            </a:extLst>
          </p:cNvPr>
          <p:cNvSpPr txBox="1"/>
          <p:nvPr/>
        </p:nvSpPr>
        <p:spPr>
          <a:xfrm>
            <a:off x="4728390" y="3268109"/>
            <a:ext cx="4310569" cy="1384995"/>
          </a:xfrm>
          <a:prstGeom prst="rect">
            <a:avLst/>
          </a:prstGeom>
          <a:solidFill>
            <a:schemeClr val="bg1">
              <a:lumMod val="85000"/>
            </a:schemeClr>
          </a:solidFill>
        </p:spPr>
        <p:txBody>
          <a:bodyPr wrap="square" rtlCol="0">
            <a:spAutoFit/>
          </a:bodyPr>
          <a:lstStyle/>
          <a:p>
            <a:r>
              <a:rPr lang="en-US" sz="1400" i="1" dirty="0"/>
              <a:t>Is the glaucoma open angle, or closed?</a:t>
            </a:r>
          </a:p>
          <a:p>
            <a:r>
              <a:rPr lang="en-US" sz="1400" dirty="0">
                <a:solidFill>
                  <a:schemeClr val="bg1">
                    <a:lumMod val="85000"/>
                  </a:schemeClr>
                </a:solidFill>
              </a:rPr>
              <a:t>Open</a:t>
            </a:r>
          </a:p>
          <a:p>
            <a:endParaRPr lang="en-US" sz="1400" i="1" dirty="0">
              <a:solidFill>
                <a:schemeClr val="bg1">
                  <a:lumMod val="85000"/>
                </a:schemeClr>
              </a:solidFill>
            </a:endParaRPr>
          </a:p>
          <a:p>
            <a:r>
              <a:rPr lang="en-US" sz="1400" i="1" dirty="0">
                <a:solidFill>
                  <a:schemeClr val="bg1">
                    <a:lumMod val="85000"/>
                  </a:schemeClr>
                </a:solidFill>
              </a:rPr>
              <a:t>Ah, so they’re at risk for POAG?</a:t>
            </a:r>
          </a:p>
          <a:p>
            <a:r>
              <a:rPr lang="en-US" sz="1400" dirty="0">
                <a:solidFill>
                  <a:schemeClr val="bg1">
                    <a:lumMod val="85000"/>
                  </a:schemeClr>
                </a:solidFill>
              </a:rPr>
              <a:t>No. Remember, the </a:t>
            </a:r>
            <a:r>
              <a:rPr lang="en-US" sz="1400" b="1" dirty="0">
                <a:solidFill>
                  <a:schemeClr val="bg1">
                    <a:lumMod val="85000"/>
                  </a:schemeClr>
                </a:solidFill>
              </a:rPr>
              <a:t>P</a:t>
            </a:r>
            <a:r>
              <a:rPr lang="en-US" sz="1400" dirty="0">
                <a:solidFill>
                  <a:schemeClr val="bg1">
                    <a:lumMod val="85000"/>
                  </a:schemeClr>
                </a:solidFill>
              </a:rPr>
              <a:t> in </a:t>
            </a:r>
            <a:r>
              <a:rPr lang="en-US" sz="1400" b="1" dirty="0">
                <a:solidFill>
                  <a:schemeClr val="bg1">
                    <a:lumMod val="85000"/>
                  </a:schemeClr>
                </a:solidFill>
              </a:rPr>
              <a:t>P</a:t>
            </a:r>
            <a:r>
              <a:rPr lang="en-US" sz="1400" dirty="0">
                <a:solidFill>
                  <a:schemeClr val="bg1">
                    <a:lumMod val="85000"/>
                  </a:schemeClr>
                </a:solidFill>
              </a:rPr>
              <a:t>OAG stands for </a:t>
            </a:r>
            <a:r>
              <a:rPr lang="en-US" sz="1400" b="1" dirty="0">
                <a:solidFill>
                  <a:schemeClr val="bg1">
                    <a:lumMod val="85000"/>
                  </a:schemeClr>
                </a:solidFill>
              </a:rPr>
              <a:t>primary</a:t>
            </a:r>
            <a:r>
              <a:rPr lang="en-US" sz="1400" dirty="0">
                <a:solidFill>
                  <a:schemeClr val="bg1">
                    <a:lumMod val="85000"/>
                  </a:schemeClr>
                </a:solidFill>
              </a:rPr>
              <a:t>; the glaucoma in ocular melanocytosis is </a:t>
            </a:r>
            <a:r>
              <a:rPr lang="en-US" sz="1400" b="1" dirty="0">
                <a:solidFill>
                  <a:schemeClr val="bg1">
                    <a:lumMod val="85000"/>
                  </a:schemeClr>
                </a:solidFill>
              </a:rPr>
              <a:t>secondary</a:t>
            </a:r>
            <a:r>
              <a:rPr lang="en-US" sz="1400" dirty="0">
                <a:solidFill>
                  <a:schemeClr val="bg1">
                    <a:lumMod val="85000"/>
                  </a:schemeClr>
                </a:solidFill>
              </a:rPr>
              <a:t>.</a:t>
            </a:r>
            <a:endParaRPr lang="en-US" sz="1400" b="1" dirty="0">
              <a:solidFill>
                <a:schemeClr val="bg1">
                  <a:lumMod val="85000"/>
                </a:schemeClr>
              </a:solidFill>
            </a:endParaRPr>
          </a:p>
        </p:txBody>
      </p:sp>
      <p:sp>
        <p:nvSpPr>
          <p:cNvPr id="6" name="Oval 5">
            <a:extLst>
              <a:ext uri="{FF2B5EF4-FFF2-40B4-BE49-F238E27FC236}">
                <a16:creationId xmlns:a16="http://schemas.microsoft.com/office/drawing/2014/main" id="{666810B7-2A8A-48FC-BB73-3C4B10E297DE}"/>
              </a:ext>
            </a:extLst>
          </p:cNvPr>
          <p:cNvSpPr/>
          <p:nvPr/>
        </p:nvSpPr>
        <p:spPr>
          <a:xfrm>
            <a:off x="3429000" y="3498295"/>
            <a:ext cx="1201117" cy="53008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91016461"/>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269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lumMod val="50000"/>
                  </a:schemeClr>
                </a:solidFill>
              </a:rPr>
              <a:t>An eye with ocular melanocytosis is at increased risk of what potentially blinding ocular condition?</a:t>
            </a:r>
          </a:p>
          <a:p>
            <a:r>
              <a:rPr lang="en-US" sz="1400" b="1" dirty="0">
                <a:solidFill>
                  <a:schemeClr val="bg1"/>
                </a:solidFill>
              </a:rPr>
              <a:t>Glaucoma</a:t>
            </a:r>
            <a:r>
              <a:rPr lang="en-US" sz="1400" dirty="0">
                <a:solidFill>
                  <a:schemeClr val="bg1">
                    <a:lumMod val="50000"/>
                  </a:schemeClr>
                </a:solidFill>
              </a:rPr>
              <a:t>—about  10%  of these eyes develop it</a:t>
            </a: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
        <p:nvSpPr>
          <p:cNvPr id="34" name="TextBox 33">
            <a:extLst>
              <a:ext uri="{FF2B5EF4-FFF2-40B4-BE49-F238E27FC236}">
                <a16:creationId xmlns:a16="http://schemas.microsoft.com/office/drawing/2014/main" id="{7770BA5A-BFE1-4DF6-815D-73E069FD16FB}"/>
              </a:ext>
            </a:extLst>
          </p:cNvPr>
          <p:cNvSpPr txBox="1"/>
          <p:nvPr/>
        </p:nvSpPr>
        <p:spPr>
          <a:xfrm>
            <a:off x="4728390" y="3268109"/>
            <a:ext cx="4310569" cy="1384995"/>
          </a:xfrm>
          <a:prstGeom prst="rect">
            <a:avLst/>
          </a:prstGeom>
          <a:solidFill>
            <a:schemeClr val="bg1">
              <a:lumMod val="85000"/>
            </a:schemeClr>
          </a:solidFill>
        </p:spPr>
        <p:txBody>
          <a:bodyPr wrap="square" rtlCol="0">
            <a:spAutoFit/>
          </a:bodyPr>
          <a:lstStyle/>
          <a:p>
            <a:r>
              <a:rPr lang="en-US" sz="1400" i="1" dirty="0"/>
              <a:t>Is the glaucoma open angle, or closed?</a:t>
            </a:r>
          </a:p>
          <a:p>
            <a:r>
              <a:rPr lang="en-US" sz="1400" dirty="0"/>
              <a:t>Open</a:t>
            </a:r>
            <a:endParaRPr lang="en-US" sz="1400" dirty="0">
              <a:solidFill>
                <a:schemeClr val="bg1">
                  <a:lumMod val="85000"/>
                </a:schemeClr>
              </a:solidFill>
            </a:endParaRPr>
          </a:p>
          <a:p>
            <a:endParaRPr lang="en-US" sz="1400" i="1" dirty="0">
              <a:solidFill>
                <a:schemeClr val="bg1">
                  <a:lumMod val="85000"/>
                </a:schemeClr>
              </a:solidFill>
            </a:endParaRPr>
          </a:p>
          <a:p>
            <a:r>
              <a:rPr lang="en-US" sz="1400" i="1" dirty="0">
                <a:solidFill>
                  <a:schemeClr val="bg1">
                    <a:lumMod val="85000"/>
                  </a:schemeClr>
                </a:solidFill>
              </a:rPr>
              <a:t>Ah, so they’re at risk for POAG?</a:t>
            </a:r>
          </a:p>
          <a:p>
            <a:r>
              <a:rPr lang="en-US" sz="1400" dirty="0">
                <a:solidFill>
                  <a:schemeClr val="bg1">
                    <a:lumMod val="85000"/>
                  </a:schemeClr>
                </a:solidFill>
              </a:rPr>
              <a:t>No. Remember, the </a:t>
            </a:r>
            <a:r>
              <a:rPr lang="en-US" sz="1400" b="1" dirty="0">
                <a:solidFill>
                  <a:schemeClr val="bg1">
                    <a:lumMod val="85000"/>
                  </a:schemeClr>
                </a:solidFill>
              </a:rPr>
              <a:t>P</a:t>
            </a:r>
            <a:r>
              <a:rPr lang="en-US" sz="1400" dirty="0">
                <a:solidFill>
                  <a:schemeClr val="bg1">
                    <a:lumMod val="85000"/>
                  </a:schemeClr>
                </a:solidFill>
              </a:rPr>
              <a:t> in </a:t>
            </a:r>
            <a:r>
              <a:rPr lang="en-US" sz="1400" b="1" dirty="0">
                <a:solidFill>
                  <a:schemeClr val="bg1">
                    <a:lumMod val="85000"/>
                  </a:schemeClr>
                </a:solidFill>
              </a:rPr>
              <a:t>P</a:t>
            </a:r>
            <a:r>
              <a:rPr lang="en-US" sz="1400" dirty="0">
                <a:solidFill>
                  <a:schemeClr val="bg1">
                    <a:lumMod val="85000"/>
                  </a:schemeClr>
                </a:solidFill>
              </a:rPr>
              <a:t>OAG stands for </a:t>
            </a:r>
            <a:r>
              <a:rPr lang="en-US" sz="1400" b="1" dirty="0">
                <a:solidFill>
                  <a:schemeClr val="bg1">
                    <a:lumMod val="85000"/>
                  </a:schemeClr>
                </a:solidFill>
              </a:rPr>
              <a:t>primary</a:t>
            </a:r>
            <a:r>
              <a:rPr lang="en-US" sz="1400" dirty="0">
                <a:solidFill>
                  <a:schemeClr val="bg1">
                    <a:lumMod val="85000"/>
                  </a:schemeClr>
                </a:solidFill>
              </a:rPr>
              <a:t>; the glaucoma in ocular melanocytosis is </a:t>
            </a:r>
            <a:r>
              <a:rPr lang="en-US" sz="1400" b="1" dirty="0">
                <a:solidFill>
                  <a:schemeClr val="bg1">
                    <a:lumMod val="85000"/>
                  </a:schemeClr>
                </a:solidFill>
              </a:rPr>
              <a:t>secondary</a:t>
            </a:r>
            <a:r>
              <a:rPr lang="en-US" sz="1400" dirty="0">
                <a:solidFill>
                  <a:schemeClr val="bg1">
                    <a:lumMod val="85000"/>
                  </a:schemeClr>
                </a:solidFill>
              </a:rPr>
              <a:t>.</a:t>
            </a:r>
            <a:endParaRPr lang="en-US" sz="1400" b="1" dirty="0">
              <a:solidFill>
                <a:schemeClr val="bg1">
                  <a:lumMod val="85000"/>
                </a:schemeClr>
              </a:solidFill>
            </a:endParaRPr>
          </a:p>
        </p:txBody>
      </p:sp>
      <p:sp>
        <p:nvSpPr>
          <p:cNvPr id="6" name="Oval 5">
            <a:extLst>
              <a:ext uri="{FF2B5EF4-FFF2-40B4-BE49-F238E27FC236}">
                <a16:creationId xmlns:a16="http://schemas.microsoft.com/office/drawing/2014/main" id="{666810B7-2A8A-48FC-BB73-3C4B10E297DE}"/>
              </a:ext>
            </a:extLst>
          </p:cNvPr>
          <p:cNvSpPr/>
          <p:nvPr/>
        </p:nvSpPr>
        <p:spPr>
          <a:xfrm>
            <a:off x="3429000" y="3498295"/>
            <a:ext cx="1201117" cy="53008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318741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27</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a:t>
            </a:r>
            <a:r>
              <a:rPr lang="en-US" sz="1600" b="1" dirty="0"/>
              <a:t>neuroectodermal  cells</a:t>
            </a:r>
            <a:r>
              <a:rPr lang="en-US" sz="1600" dirty="0">
                <a:solidFill>
                  <a:schemeClr val="bg1">
                    <a:lumMod val="75000"/>
                  </a:schemeClr>
                </a:solidFill>
              </a:rPr>
              <a:t>.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melanocytes derive gives rise also to  neurons  and  glial  cells. </a:t>
            </a:r>
          </a:p>
        </p:txBody>
      </p:sp>
      <p:sp>
        <p:nvSpPr>
          <p:cNvPr id="3" name="TextBox 2">
            <a:extLst>
              <a:ext uri="{FF2B5EF4-FFF2-40B4-BE49-F238E27FC236}">
                <a16:creationId xmlns:a16="http://schemas.microsoft.com/office/drawing/2014/main" id="{F730AD26-C209-49B4-8884-DD1FF8CA55F3}"/>
              </a:ext>
            </a:extLst>
          </p:cNvPr>
          <p:cNvSpPr txBox="1"/>
          <p:nvPr/>
        </p:nvSpPr>
        <p:spPr>
          <a:xfrm>
            <a:off x="322276" y="3576935"/>
            <a:ext cx="8499443" cy="523220"/>
          </a:xfrm>
          <a:prstGeom prst="rect">
            <a:avLst/>
          </a:prstGeom>
          <a:solidFill>
            <a:schemeClr val="accent5">
              <a:lumMod val="75000"/>
            </a:schemeClr>
          </a:solidFill>
        </p:spPr>
        <p:txBody>
          <a:bodyPr wrap="none" rtlCol="0">
            <a:spAutoFit/>
          </a:bodyPr>
          <a:lstStyle/>
          <a:p>
            <a:r>
              <a:rPr lang="en-US" sz="1400" i="1" dirty="0">
                <a:solidFill>
                  <a:schemeClr val="bg1">
                    <a:lumMod val="50000"/>
                  </a:schemeClr>
                </a:solidFill>
              </a:rPr>
              <a:t>Other than giving rise to melanocytes, does neuroectodermal tissue play any role in eye morphogenesis?</a:t>
            </a:r>
          </a:p>
          <a:p>
            <a:r>
              <a:rPr lang="en-US" sz="1400" dirty="0">
                <a:solidFill>
                  <a:schemeClr val="bg1">
                    <a:lumMod val="50000"/>
                  </a:schemeClr>
                </a:solidFill>
              </a:rPr>
              <a:t>It does indeed—neuroectoderm gives rise to the  </a:t>
            </a:r>
            <a:r>
              <a:rPr lang="en-US" sz="1400" b="1" dirty="0">
                <a:solidFill>
                  <a:srgbClr val="0000FF"/>
                </a:solidFill>
              </a:rPr>
              <a:t>neurosensory retina  </a:t>
            </a:r>
            <a:r>
              <a:rPr lang="en-US" sz="1400" dirty="0">
                <a:solidFill>
                  <a:schemeClr val="bg1">
                    <a:lumMod val="50000"/>
                  </a:schemeClr>
                </a:solidFill>
              </a:rPr>
              <a:t>and the  </a:t>
            </a:r>
            <a:r>
              <a:rPr lang="en-US" sz="1400" b="1" dirty="0">
                <a:solidFill>
                  <a:srgbClr val="0000FF"/>
                </a:solidFill>
              </a:rPr>
              <a:t>RPE</a:t>
            </a:r>
            <a:r>
              <a:rPr lang="en-US" sz="1400" dirty="0">
                <a:solidFill>
                  <a:srgbClr val="0000FF"/>
                </a:solidFill>
              </a:rPr>
              <a:t> </a:t>
            </a:r>
            <a:r>
              <a:rPr lang="en-US" sz="1400" dirty="0">
                <a:solidFill>
                  <a:schemeClr val="bg1">
                    <a:lumMod val="50000"/>
                  </a:schemeClr>
                </a:solidFill>
              </a:rPr>
              <a:t>, for example</a:t>
            </a:r>
          </a:p>
        </p:txBody>
      </p:sp>
      <p:sp>
        <p:nvSpPr>
          <p:cNvPr id="7" name="Oval 6">
            <a:extLst>
              <a:ext uri="{FF2B5EF4-FFF2-40B4-BE49-F238E27FC236}">
                <a16:creationId xmlns:a16="http://schemas.microsoft.com/office/drawing/2014/main" id="{9BEDC29F-8238-4114-8C36-969888DF8151}"/>
              </a:ext>
            </a:extLst>
          </p:cNvPr>
          <p:cNvSpPr/>
          <p:nvPr/>
        </p:nvSpPr>
        <p:spPr>
          <a:xfrm>
            <a:off x="2438400" y="2847825"/>
            <a:ext cx="2743200" cy="5811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F44A5F85-154A-4A1E-B43A-24A5F835500C}"/>
              </a:ext>
            </a:extLst>
          </p:cNvPr>
          <p:cNvSpPr txBox="1"/>
          <p:nvPr/>
        </p:nvSpPr>
        <p:spPr>
          <a:xfrm>
            <a:off x="3417403" y="4552310"/>
            <a:ext cx="5404316" cy="738664"/>
          </a:xfrm>
          <a:prstGeom prst="rect">
            <a:avLst/>
          </a:prstGeom>
          <a:noFill/>
        </p:spPr>
        <p:txBody>
          <a:bodyPr wrap="square" rtlCol="0">
            <a:spAutoFit/>
          </a:bodyPr>
          <a:lstStyle/>
          <a:p>
            <a:r>
              <a:rPr lang="en-US" sz="1400" i="1" dirty="0"/>
              <a:t>So, the NS retina and RPE derive from NCCs?</a:t>
            </a:r>
          </a:p>
          <a:p>
            <a:r>
              <a:rPr lang="en-US" sz="1400" dirty="0"/>
              <a:t>No </a:t>
            </a:r>
            <a:r>
              <a:rPr lang="en-US" sz="1400" dirty="0" err="1"/>
              <a:t>no</a:t>
            </a:r>
            <a:r>
              <a:rPr lang="en-US" sz="1400" dirty="0"/>
              <a:t> </a:t>
            </a:r>
            <a:r>
              <a:rPr lang="en-US" sz="1400" dirty="0" err="1"/>
              <a:t>no</a:t>
            </a:r>
            <a:r>
              <a:rPr lang="en-US" sz="1400" dirty="0"/>
              <a:t>, don’t get it twisted—they derive from </a:t>
            </a:r>
            <a:r>
              <a:rPr lang="en-US" sz="1400" b="1" dirty="0"/>
              <a:t>neuroectoderm</a:t>
            </a:r>
            <a:r>
              <a:rPr lang="en-US" sz="1400" dirty="0"/>
              <a:t>, which is the same primordial tissue that gives rise to NCCs</a:t>
            </a:r>
          </a:p>
        </p:txBody>
      </p:sp>
      <p:sp>
        <p:nvSpPr>
          <p:cNvPr id="11" name="Oval 10">
            <a:extLst>
              <a:ext uri="{FF2B5EF4-FFF2-40B4-BE49-F238E27FC236}">
                <a16:creationId xmlns:a16="http://schemas.microsoft.com/office/drawing/2014/main" id="{77822C67-8D2C-4612-A2D2-19E8A89F40C3}"/>
              </a:ext>
            </a:extLst>
          </p:cNvPr>
          <p:cNvSpPr/>
          <p:nvPr/>
        </p:nvSpPr>
        <p:spPr>
          <a:xfrm>
            <a:off x="4080611" y="3642859"/>
            <a:ext cx="3234589" cy="5811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55709035"/>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270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lumMod val="50000"/>
                  </a:schemeClr>
                </a:solidFill>
              </a:rPr>
              <a:t>An eye with ocular melanocytosis is at increased risk of what potentially blinding ocular condition?</a:t>
            </a:r>
          </a:p>
          <a:p>
            <a:r>
              <a:rPr lang="en-US" sz="1400" b="1" dirty="0">
                <a:solidFill>
                  <a:schemeClr val="bg1"/>
                </a:solidFill>
              </a:rPr>
              <a:t>Glaucoma</a:t>
            </a:r>
            <a:r>
              <a:rPr lang="en-US" sz="1400" dirty="0">
                <a:solidFill>
                  <a:schemeClr val="bg1">
                    <a:lumMod val="50000"/>
                  </a:schemeClr>
                </a:solidFill>
              </a:rPr>
              <a:t>—about  10%  of these eyes develop it</a:t>
            </a: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
        <p:nvSpPr>
          <p:cNvPr id="34" name="TextBox 33">
            <a:extLst>
              <a:ext uri="{FF2B5EF4-FFF2-40B4-BE49-F238E27FC236}">
                <a16:creationId xmlns:a16="http://schemas.microsoft.com/office/drawing/2014/main" id="{7770BA5A-BFE1-4DF6-815D-73E069FD16FB}"/>
              </a:ext>
            </a:extLst>
          </p:cNvPr>
          <p:cNvSpPr txBox="1"/>
          <p:nvPr/>
        </p:nvSpPr>
        <p:spPr>
          <a:xfrm>
            <a:off x="4728390" y="3268109"/>
            <a:ext cx="4310569" cy="1384995"/>
          </a:xfrm>
          <a:prstGeom prst="rect">
            <a:avLst/>
          </a:prstGeom>
          <a:solidFill>
            <a:schemeClr val="bg1">
              <a:lumMod val="85000"/>
            </a:schemeClr>
          </a:solidFill>
        </p:spPr>
        <p:txBody>
          <a:bodyPr wrap="square" rtlCol="0">
            <a:spAutoFit/>
          </a:bodyPr>
          <a:lstStyle/>
          <a:p>
            <a:r>
              <a:rPr lang="en-US" sz="1400" i="1" dirty="0"/>
              <a:t>Is the glaucoma open angle, or closed?</a:t>
            </a:r>
          </a:p>
          <a:p>
            <a:r>
              <a:rPr lang="en-US" sz="1400" dirty="0"/>
              <a:t>Open</a:t>
            </a:r>
          </a:p>
          <a:p>
            <a:endParaRPr lang="en-US" sz="1400" i="1" dirty="0"/>
          </a:p>
          <a:p>
            <a:r>
              <a:rPr lang="en-US" sz="1400" i="1" dirty="0"/>
              <a:t>Ah, so they’re at risk for POAG?</a:t>
            </a:r>
            <a:endParaRPr lang="en-US" sz="1400" i="1" dirty="0">
              <a:solidFill>
                <a:schemeClr val="bg1">
                  <a:lumMod val="85000"/>
                </a:schemeClr>
              </a:solidFill>
            </a:endParaRPr>
          </a:p>
          <a:p>
            <a:r>
              <a:rPr lang="en-US" sz="1400" dirty="0">
                <a:solidFill>
                  <a:schemeClr val="bg1">
                    <a:lumMod val="85000"/>
                  </a:schemeClr>
                </a:solidFill>
              </a:rPr>
              <a:t>No. Remember, the </a:t>
            </a:r>
            <a:r>
              <a:rPr lang="en-US" sz="1400" b="1" dirty="0">
                <a:solidFill>
                  <a:schemeClr val="bg1">
                    <a:lumMod val="85000"/>
                  </a:schemeClr>
                </a:solidFill>
              </a:rPr>
              <a:t>P</a:t>
            </a:r>
            <a:r>
              <a:rPr lang="en-US" sz="1400" dirty="0">
                <a:solidFill>
                  <a:schemeClr val="bg1">
                    <a:lumMod val="85000"/>
                  </a:schemeClr>
                </a:solidFill>
              </a:rPr>
              <a:t> in </a:t>
            </a:r>
            <a:r>
              <a:rPr lang="en-US" sz="1400" b="1" dirty="0">
                <a:solidFill>
                  <a:schemeClr val="bg1">
                    <a:lumMod val="85000"/>
                  </a:schemeClr>
                </a:solidFill>
              </a:rPr>
              <a:t>P</a:t>
            </a:r>
            <a:r>
              <a:rPr lang="en-US" sz="1400" dirty="0">
                <a:solidFill>
                  <a:schemeClr val="bg1">
                    <a:lumMod val="85000"/>
                  </a:schemeClr>
                </a:solidFill>
              </a:rPr>
              <a:t>OAG stands for </a:t>
            </a:r>
            <a:r>
              <a:rPr lang="en-US" sz="1400" b="1" dirty="0">
                <a:solidFill>
                  <a:schemeClr val="bg1">
                    <a:lumMod val="85000"/>
                  </a:schemeClr>
                </a:solidFill>
              </a:rPr>
              <a:t>primary</a:t>
            </a:r>
            <a:r>
              <a:rPr lang="en-US" sz="1400" dirty="0">
                <a:solidFill>
                  <a:schemeClr val="bg1">
                    <a:lumMod val="85000"/>
                  </a:schemeClr>
                </a:solidFill>
              </a:rPr>
              <a:t>; the glaucoma in ocular melanocytosis is </a:t>
            </a:r>
            <a:r>
              <a:rPr lang="en-US" sz="1400" b="1" dirty="0">
                <a:solidFill>
                  <a:schemeClr val="bg1">
                    <a:lumMod val="85000"/>
                  </a:schemeClr>
                </a:solidFill>
              </a:rPr>
              <a:t>secondary</a:t>
            </a:r>
            <a:r>
              <a:rPr lang="en-US" sz="1400" dirty="0">
                <a:solidFill>
                  <a:schemeClr val="bg1">
                    <a:lumMod val="85000"/>
                  </a:schemeClr>
                </a:solidFill>
              </a:rPr>
              <a:t>.</a:t>
            </a:r>
            <a:endParaRPr lang="en-US" sz="1400" b="1" dirty="0">
              <a:solidFill>
                <a:schemeClr val="bg1">
                  <a:lumMod val="85000"/>
                </a:schemeClr>
              </a:solidFill>
            </a:endParaRPr>
          </a:p>
        </p:txBody>
      </p:sp>
      <p:sp>
        <p:nvSpPr>
          <p:cNvPr id="6" name="Oval 5">
            <a:extLst>
              <a:ext uri="{FF2B5EF4-FFF2-40B4-BE49-F238E27FC236}">
                <a16:creationId xmlns:a16="http://schemas.microsoft.com/office/drawing/2014/main" id="{666810B7-2A8A-48FC-BB73-3C4B10E297DE}"/>
              </a:ext>
            </a:extLst>
          </p:cNvPr>
          <p:cNvSpPr/>
          <p:nvPr/>
        </p:nvSpPr>
        <p:spPr>
          <a:xfrm>
            <a:off x="3429000" y="3498295"/>
            <a:ext cx="1201117" cy="53008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25607391"/>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271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lumMod val="50000"/>
                  </a:schemeClr>
                </a:solidFill>
              </a:rPr>
              <a:t>An eye with ocular melanocytosis is at increased risk of what potentially blinding ocular condition?</a:t>
            </a:r>
          </a:p>
          <a:p>
            <a:r>
              <a:rPr lang="en-US" sz="1400" b="1" dirty="0">
                <a:solidFill>
                  <a:schemeClr val="bg1"/>
                </a:solidFill>
              </a:rPr>
              <a:t>Glaucoma</a:t>
            </a:r>
            <a:r>
              <a:rPr lang="en-US" sz="1400" dirty="0">
                <a:solidFill>
                  <a:schemeClr val="bg1">
                    <a:lumMod val="50000"/>
                  </a:schemeClr>
                </a:solidFill>
              </a:rPr>
              <a:t>—about  10%  of these eyes develop it</a:t>
            </a:r>
          </a:p>
          <a:p>
            <a:endParaRPr lang="en-US" sz="1400" i="1" dirty="0">
              <a:solidFill>
                <a:schemeClr val="accent6">
                  <a:lumMod val="75000"/>
                </a:schemeClr>
              </a:solidFill>
            </a:endParaRPr>
          </a:p>
          <a:p>
            <a:r>
              <a:rPr lang="en-US" sz="1400" i="1" dirty="0">
                <a:solidFill>
                  <a:schemeClr val="accent6">
                    <a:lumMod val="75000"/>
                  </a:schemeClr>
                </a:solidFill>
              </a:rPr>
              <a:t>Does it manifest an ethnicity predilection?</a:t>
            </a:r>
          </a:p>
          <a:p>
            <a:r>
              <a:rPr lang="en-US" sz="1400" dirty="0">
                <a:solidFill>
                  <a:schemeClr val="accent6">
                    <a:lumMod val="75000"/>
                  </a:schemeClr>
                </a:solidFill>
              </a:rPr>
              <a:t>Like the dermal version, it is more common among individuals of Hispanic, African, and/or Asian descent</a:t>
            </a:r>
          </a:p>
        </p:txBody>
      </p:sp>
      <p:sp>
        <p:nvSpPr>
          <p:cNvPr id="34" name="TextBox 33">
            <a:extLst>
              <a:ext uri="{FF2B5EF4-FFF2-40B4-BE49-F238E27FC236}">
                <a16:creationId xmlns:a16="http://schemas.microsoft.com/office/drawing/2014/main" id="{7770BA5A-BFE1-4DF6-815D-73E069FD16FB}"/>
              </a:ext>
            </a:extLst>
          </p:cNvPr>
          <p:cNvSpPr txBox="1"/>
          <p:nvPr/>
        </p:nvSpPr>
        <p:spPr>
          <a:xfrm>
            <a:off x="4728390" y="3268109"/>
            <a:ext cx="4310569" cy="1384995"/>
          </a:xfrm>
          <a:prstGeom prst="rect">
            <a:avLst/>
          </a:prstGeom>
          <a:solidFill>
            <a:schemeClr val="bg1">
              <a:lumMod val="85000"/>
            </a:schemeClr>
          </a:solidFill>
        </p:spPr>
        <p:txBody>
          <a:bodyPr wrap="square" rtlCol="0">
            <a:spAutoFit/>
          </a:bodyPr>
          <a:lstStyle/>
          <a:p>
            <a:r>
              <a:rPr lang="en-US" sz="1400" i="1" dirty="0"/>
              <a:t>Is the glaucoma open angle, or closed?</a:t>
            </a:r>
          </a:p>
          <a:p>
            <a:r>
              <a:rPr lang="en-US" sz="1400" dirty="0"/>
              <a:t>Open</a:t>
            </a:r>
          </a:p>
          <a:p>
            <a:endParaRPr lang="en-US" sz="1400" i="1" dirty="0"/>
          </a:p>
          <a:p>
            <a:r>
              <a:rPr lang="en-US" sz="1400" i="1" dirty="0"/>
              <a:t>Ah, so they’re at risk for POAG?</a:t>
            </a:r>
          </a:p>
          <a:p>
            <a:r>
              <a:rPr lang="en-US" sz="1400" dirty="0"/>
              <a:t>No. Remember, the </a:t>
            </a:r>
            <a:r>
              <a:rPr lang="en-US" sz="1400" b="1" dirty="0"/>
              <a:t>P</a:t>
            </a:r>
            <a:r>
              <a:rPr lang="en-US" sz="1400" dirty="0"/>
              <a:t> in </a:t>
            </a:r>
            <a:r>
              <a:rPr lang="en-US" sz="1400" b="1" dirty="0"/>
              <a:t>P</a:t>
            </a:r>
            <a:r>
              <a:rPr lang="en-US" sz="1400" dirty="0"/>
              <a:t>OAG stands for </a:t>
            </a:r>
            <a:r>
              <a:rPr lang="en-US" sz="1400" b="1" dirty="0"/>
              <a:t>primary</a:t>
            </a:r>
            <a:r>
              <a:rPr lang="en-US" sz="1400" dirty="0"/>
              <a:t>; the glaucoma in ocular melanocytosis is </a:t>
            </a:r>
            <a:r>
              <a:rPr lang="en-US" sz="1400" b="1" dirty="0"/>
              <a:t>secondary</a:t>
            </a:r>
            <a:r>
              <a:rPr lang="en-US" sz="1400" dirty="0"/>
              <a:t>.</a:t>
            </a:r>
            <a:endParaRPr lang="en-US" sz="1400" b="1" dirty="0"/>
          </a:p>
        </p:txBody>
      </p:sp>
      <p:sp>
        <p:nvSpPr>
          <p:cNvPr id="6" name="Oval 5">
            <a:extLst>
              <a:ext uri="{FF2B5EF4-FFF2-40B4-BE49-F238E27FC236}">
                <a16:creationId xmlns:a16="http://schemas.microsoft.com/office/drawing/2014/main" id="{666810B7-2A8A-48FC-BB73-3C4B10E297DE}"/>
              </a:ext>
            </a:extLst>
          </p:cNvPr>
          <p:cNvSpPr/>
          <p:nvPr/>
        </p:nvSpPr>
        <p:spPr>
          <a:xfrm>
            <a:off x="3429000" y="3498295"/>
            <a:ext cx="1201117" cy="53008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25551238"/>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272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solidFill>
              </a:rPr>
              <a:t>How does ocular melanocytosis present?</a:t>
            </a:r>
          </a:p>
          <a:p>
            <a:r>
              <a:rPr lang="en-US" sz="1400" dirty="0">
                <a:solidFill>
                  <a:schemeClr val="bg1"/>
                </a:solidFill>
              </a:rPr>
              <a:t>With slate-gray patches of  episcleral  pigmentation</a:t>
            </a:r>
          </a:p>
          <a:p>
            <a:endParaRPr lang="en-US" sz="1400" i="1" dirty="0">
              <a:solidFill>
                <a:schemeClr val="bg1"/>
              </a:solidFill>
            </a:endParaRPr>
          </a:p>
          <a:p>
            <a:r>
              <a:rPr lang="en-US" sz="1400" i="1" dirty="0">
                <a:solidFill>
                  <a:schemeClr val="bg1"/>
                </a:solidFill>
              </a:rPr>
              <a:t>Does it tend to be unilateral, or bilateral?</a:t>
            </a:r>
          </a:p>
          <a:p>
            <a:r>
              <a:rPr lang="en-US" sz="1400" dirty="0">
                <a:solidFill>
                  <a:schemeClr val="bg1"/>
                </a:solidFill>
              </a:rPr>
              <a:t>It is usually unilateral </a:t>
            </a:r>
          </a:p>
          <a:p>
            <a:endParaRPr lang="en-US" sz="1400" i="1" dirty="0">
              <a:solidFill>
                <a:schemeClr val="bg1"/>
              </a:solidFill>
            </a:endParaRPr>
          </a:p>
          <a:p>
            <a:r>
              <a:rPr lang="en-US" sz="1400" i="1" dirty="0">
                <a:solidFill>
                  <a:schemeClr val="bg1"/>
                </a:solidFill>
              </a:rPr>
              <a:t>An eye with ocular melanocytosis is at increased risk of what potentially blinding ocular condition?</a:t>
            </a:r>
          </a:p>
          <a:p>
            <a:r>
              <a:rPr lang="en-US" sz="1400" dirty="0">
                <a:solidFill>
                  <a:schemeClr val="bg1"/>
                </a:solidFill>
              </a:rPr>
              <a:t>Glaucoma—about  10%  of these eyes develop it</a:t>
            </a:r>
          </a:p>
          <a:p>
            <a:endParaRPr lang="en-US" sz="1400" i="1" dirty="0">
              <a:solidFill>
                <a:schemeClr val="bg1"/>
              </a:solidFill>
            </a:endParaRPr>
          </a:p>
          <a:p>
            <a:r>
              <a:rPr lang="en-US" sz="1400" i="1" dirty="0">
                <a:solidFill>
                  <a:schemeClr val="bg1"/>
                </a:solidFill>
              </a:rPr>
              <a:t>Does it manifest an ethnicity predilection?</a:t>
            </a:r>
            <a:endParaRPr lang="en-US" sz="1400" i="1" dirty="0">
              <a:solidFill>
                <a:schemeClr val="accent6">
                  <a:lumMod val="75000"/>
                </a:schemeClr>
              </a:solidFill>
            </a:endParaRPr>
          </a:p>
          <a:p>
            <a:r>
              <a:rPr lang="en-US" sz="1400" dirty="0">
                <a:solidFill>
                  <a:schemeClr val="accent6">
                    <a:lumMod val="75000"/>
                  </a:schemeClr>
                </a:solidFill>
              </a:rPr>
              <a:t>Like the dermal version, it is more common among individuals of Hispanic, African, and/or Asian descent</a:t>
            </a:r>
          </a:p>
        </p:txBody>
      </p:sp>
    </p:spTree>
    <p:extLst>
      <p:ext uri="{BB962C8B-B14F-4D97-AF65-F5344CB8AC3E}">
        <p14:creationId xmlns:p14="http://schemas.microsoft.com/office/powerpoint/2010/main" val="299653090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273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solidFill>
              </a:rPr>
              <a:t>How does ocular melanocytosis present?</a:t>
            </a:r>
          </a:p>
          <a:p>
            <a:r>
              <a:rPr lang="en-US" sz="1400" dirty="0">
                <a:solidFill>
                  <a:schemeClr val="bg1"/>
                </a:solidFill>
              </a:rPr>
              <a:t>With slate-gray patches of  episcleral  pigmentation</a:t>
            </a:r>
          </a:p>
          <a:p>
            <a:endParaRPr lang="en-US" sz="1400" i="1" dirty="0">
              <a:solidFill>
                <a:schemeClr val="bg1"/>
              </a:solidFill>
            </a:endParaRPr>
          </a:p>
          <a:p>
            <a:r>
              <a:rPr lang="en-US" sz="1400" i="1" dirty="0">
                <a:solidFill>
                  <a:schemeClr val="bg1"/>
                </a:solidFill>
              </a:rPr>
              <a:t>Does it tend to be unilateral, or bilateral?</a:t>
            </a:r>
          </a:p>
          <a:p>
            <a:r>
              <a:rPr lang="en-US" sz="1400" dirty="0">
                <a:solidFill>
                  <a:schemeClr val="bg1"/>
                </a:solidFill>
              </a:rPr>
              <a:t>It is usually unilateral </a:t>
            </a:r>
          </a:p>
          <a:p>
            <a:endParaRPr lang="en-US" sz="1400" i="1" dirty="0">
              <a:solidFill>
                <a:schemeClr val="bg1"/>
              </a:solidFill>
            </a:endParaRPr>
          </a:p>
          <a:p>
            <a:r>
              <a:rPr lang="en-US" sz="1400" i="1" dirty="0">
                <a:solidFill>
                  <a:schemeClr val="bg1"/>
                </a:solidFill>
              </a:rPr>
              <a:t>An eye with ocular melanocytosis is at increased risk of what potentially blinding ocular condition?</a:t>
            </a:r>
          </a:p>
          <a:p>
            <a:r>
              <a:rPr lang="en-US" sz="1400" dirty="0">
                <a:solidFill>
                  <a:schemeClr val="bg1"/>
                </a:solidFill>
              </a:rPr>
              <a:t>Glaucoma—about  10%  of these eyes develop it</a:t>
            </a:r>
          </a:p>
          <a:p>
            <a:endParaRPr lang="en-US" sz="1400" i="1" dirty="0">
              <a:solidFill>
                <a:schemeClr val="bg1"/>
              </a:solidFill>
            </a:endParaRPr>
          </a:p>
          <a:p>
            <a:r>
              <a:rPr lang="en-US" sz="1400" i="1" dirty="0">
                <a:solidFill>
                  <a:schemeClr val="bg1"/>
                </a:solidFill>
              </a:rPr>
              <a:t>Does it manifest an ethnicity predilection?</a:t>
            </a:r>
          </a:p>
          <a:p>
            <a:r>
              <a:rPr lang="en-US" sz="1400" dirty="0">
                <a:solidFill>
                  <a:schemeClr val="bg1"/>
                </a:solidFill>
              </a:rPr>
              <a:t>Like the dermal version, it is more common among individuals of Hispanic, African, and/or Asian descent</a:t>
            </a:r>
          </a:p>
        </p:txBody>
      </p:sp>
    </p:spTree>
    <p:extLst>
      <p:ext uri="{BB962C8B-B14F-4D97-AF65-F5344CB8AC3E}">
        <p14:creationId xmlns:p14="http://schemas.microsoft.com/office/powerpoint/2010/main" val="3991297365"/>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274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solidFill>
              </a:rPr>
              <a:t>Getting back to the ‘Hold that thought’: Does ocular melanocytosis convey an increased risk of melanoma?</a:t>
            </a:r>
            <a:endParaRPr lang="en-US" sz="1400" i="1" dirty="0">
              <a:solidFill>
                <a:srgbClr val="00A4DE"/>
              </a:solidFill>
            </a:endParaRPr>
          </a:p>
          <a:p>
            <a:r>
              <a:rPr lang="en-US" sz="1400" dirty="0">
                <a:solidFill>
                  <a:srgbClr val="00A4DE"/>
                </a:solidFill>
              </a:rPr>
              <a:t>For a particular subset of pts, it does indeed</a:t>
            </a:r>
          </a:p>
          <a:p>
            <a:endParaRPr lang="en-US" sz="1400" i="1" dirty="0">
              <a:solidFill>
                <a:srgbClr val="00A4DE"/>
              </a:solidFill>
            </a:endParaRPr>
          </a:p>
          <a:p>
            <a:r>
              <a:rPr lang="en-US" sz="1400" i="1" dirty="0">
                <a:solidFill>
                  <a:srgbClr val="00A4DE"/>
                </a:solidFill>
              </a:rPr>
              <a:t>Which pts are at increased risk?</a:t>
            </a:r>
          </a:p>
          <a:p>
            <a:r>
              <a:rPr lang="en-US" sz="1400" dirty="0">
                <a:solidFill>
                  <a:srgbClr val="00A4DE"/>
                </a:solidFill>
              </a:rPr>
              <a:t>Those of  Caucasian  ethnicity</a:t>
            </a:r>
            <a:endParaRPr lang="en-US" sz="1400" i="1" dirty="0">
              <a:solidFill>
                <a:srgbClr val="00A4DE"/>
              </a:solidFill>
            </a:endParaRPr>
          </a:p>
          <a:p>
            <a:endParaRPr lang="en-US" sz="1400" i="1" dirty="0">
              <a:solidFill>
                <a:srgbClr val="00A4DE"/>
              </a:solidFill>
            </a:endParaRPr>
          </a:p>
          <a:p>
            <a:r>
              <a:rPr lang="en-US" sz="1400" i="1" dirty="0">
                <a:solidFill>
                  <a:srgbClr val="00A4DE"/>
                </a:solidFill>
              </a:rPr>
              <a:t>So when a melanoma arises, is it in the episcleral pigmented patch?</a:t>
            </a:r>
          </a:p>
          <a:p>
            <a:r>
              <a:rPr lang="en-US" sz="1400" dirty="0">
                <a:solidFill>
                  <a:srgbClr val="00A4DE"/>
                </a:solidFill>
              </a:rPr>
              <a:t>Well, that </a:t>
            </a:r>
            <a:r>
              <a:rPr lang="en-US" sz="1400" b="1" dirty="0">
                <a:solidFill>
                  <a:srgbClr val="00A4DE"/>
                </a:solidFill>
              </a:rPr>
              <a:t>can</a:t>
            </a:r>
            <a:r>
              <a:rPr lang="en-US" sz="1400" dirty="0">
                <a:solidFill>
                  <a:srgbClr val="00A4DE"/>
                </a:solidFill>
              </a:rPr>
              <a:t> happen, but it’s very rare. In fact, while a melanoma can occur anywhere—skin, </a:t>
            </a:r>
            <a:r>
              <a:rPr lang="en-US" sz="1400" dirty="0" err="1">
                <a:solidFill>
                  <a:srgbClr val="00A4DE"/>
                </a:solidFill>
              </a:rPr>
              <a:t>conj</a:t>
            </a:r>
            <a:r>
              <a:rPr lang="en-US" sz="1400" dirty="0">
                <a:solidFill>
                  <a:srgbClr val="00A4DE"/>
                </a:solidFill>
              </a:rPr>
              <a:t>, intraocular, even the orbit—the overwhelming majority occur in the  uvea.</a:t>
            </a:r>
          </a:p>
        </p:txBody>
      </p:sp>
    </p:spTree>
    <p:extLst>
      <p:ext uri="{BB962C8B-B14F-4D97-AF65-F5344CB8AC3E}">
        <p14:creationId xmlns:p14="http://schemas.microsoft.com/office/powerpoint/2010/main" val="798102823"/>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275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solidFill>
              </a:rPr>
              <a:t>Getting back to the ‘Hold that thought’: Does ocular melanocytosis convey an increased risk of melanoma?</a:t>
            </a:r>
          </a:p>
          <a:p>
            <a:r>
              <a:rPr lang="en-US" sz="1400" dirty="0">
                <a:solidFill>
                  <a:schemeClr val="bg1"/>
                </a:solidFill>
              </a:rPr>
              <a:t>For a particular subset of pts, it does indeed</a:t>
            </a:r>
            <a:endParaRPr lang="en-US" sz="1400" dirty="0">
              <a:solidFill>
                <a:srgbClr val="00A4DE"/>
              </a:solidFill>
            </a:endParaRPr>
          </a:p>
          <a:p>
            <a:endParaRPr lang="en-US" sz="1400" i="1" dirty="0">
              <a:solidFill>
                <a:srgbClr val="00A4DE"/>
              </a:solidFill>
            </a:endParaRPr>
          </a:p>
          <a:p>
            <a:r>
              <a:rPr lang="en-US" sz="1400" i="1" dirty="0">
                <a:solidFill>
                  <a:srgbClr val="00A4DE"/>
                </a:solidFill>
              </a:rPr>
              <a:t>Which pts are at increased risk?</a:t>
            </a:r>
          </a:p>
          <a:p>
            <a:r>
              <a:rPr lang="en-US" sz="1400" dirty="0">
                <a:solidFill>
                  <a:srgbClr val="00A4DE"/>
                </a:solidFill>
              </a:rPr>
              <a:t>Those of  Caucasian  ethnicity</a:t>
            </a:r>
            <a:endParaRPr lang="en-US" sz="1400" i="1" dirty="0">
              <a:solidFill>
                <a:srgbClr val="00A4DE"/>
              </a:solidFill>
            </a:endParaRPr>
          </a:p>
          <a:p>
            <a:endParaRPr lang="en-US" sz="1400" i="1" dirty="0">
              <a:solidFill>
                <a:srgbClr val="00A4DE"/>
              </a:solidFill>
            </a:endParaRPr>
          </a:p>
          <a:p>
            <a:r>
              <a:rPr lang="en-US" sz="1400" i="1" dirty="0">
                <a:solidFill>
                  <a:srgbClr val="00A4DE"/>
                </a:solidFill>
              </a:rPr>
              <a:t>So when a melanoma arises, is it in the episcleral pigmented patch?</a:t>
            </a:r>
          </a:p>
          <a:p>
            <a:r>
              <a:rPr lang="en-US" sz="1400" dirty="0">
                <a:solidFill>
                  <a:srgbClr val="00A4DE"/>
                </a:solidFill>
              </a:rPr>
              <a:t>Well, that </a:t>
            </a:r>
            <a:r>
              <a:rPr lang="en-US" sz="1400" b="1" dirty="0">
                <a:solidFill>
                  <a:srgbClr val="00A4DE"/>
                </a:solidFill>
              </a:rPr>
              <a:t>can</a:t>
            </a:r>
            <a:r>
              <a:rPr lang="en-US" sz="1400" dirty="0">
                <a:solidFill>
                  <a:srgbClr val="00A4DE"/>
                </a:solidFill>
              </a:rPr>
              <a:t> happen, but it’s very rare. In fact, while a melanoma can occur anywhere—skin, </a:t>
            </a:r>
            <a:r>
              <a:rPr lang="en-US" sz="1400" dirty="0" err="1">
                <a:solidFill>
                  <a:srgbClr val="00A4DE"/>
                </a:solidFill>
              </a:rPr>
              <a:t>conj</a:t>
            </a:r>
            <a:r>
              <a:rPr lang="en-US" sz="1400" dirty="0">
                <a:solidFill>
                  <a:srgbClr val="00A4DE"/>
                </a:solidFill>
              </a:rPr>
              <a:t>, intraocular, even the orbit—the overwhelming majority occur in the  uvea.</a:t>
            </a:r>
          </a:p>
        </p:txBody>
      </p:sp>
    </p:spTree>
    <p:extLst>
      <p:ext uri="{BB962C8B-B14F-4D97-AF65-F5344CB8AC3E}">
        <p14:creationId xmlns:p14="http://schemas.microsoft.com/office/powerpoint/2010/main" val="78360822"/>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276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solidFill>
              </a:rPr>
              <a:t>Getting back to the ‘Hold that thought’: Does ocular melanocytosis convey an increased risk of melanoma?</a:t>
            </a:r>
          </a:p>
          <a:p>
            <a:r>
              <a:rPr lang="en-US" sz="1400" dirty="0">
                <a:solidFill>
                  <a:schemeClr val="bg1"/>
                </a:solidFill>
              </a:rPr>
              <a:t>For a particular subset of pts, it does indeed</a:t>
            </a:r>
          </a:p>
          <a:p>
            <a:endParaRPr lang="en-US" sz="1400" i="1" dirty="0">
              <a:solidFill>
                <a:schemeClr val="bg1"/>
              </a:solidFill>
            </a:endParaRPr>
          </a:p>
          <a:p>
            <a:r>
              <a:rPr lang="en-US" sz="1400" i="1" dirty="0">
                <a:solidFill>
                  <a:schemeClr val="bg1"/>
                </a:solidFill>
              </a:rPr>
              <a:t>Which pts are at increased risk?</a:t>
            </a:r>
            <a:endParaRPr lang="en-US" sz="1400" i="1" dirty="0">
              <a:solidFill>
                <a:srgbClr val="00A4DE"/>
              </a:solidFill>
            </a:endParaRPr>
          </a:p>
          <a:p>
            <a:r>
              <a:rPr lang="en-US" sz="1400" dirty="0">
                <a:solidFill>
                  <a:srgbClr val="00A4DE"/>
                </a:solidFill>
              </a:rPr>
              <a:t>Those of  Caucasian  ethnicity</a:t>
            </a:r>
            <a:endParaRPr lang="en-US" sz="1400" i="1" dirty="0">
              <a:solidFill>
                <a:srgbClr val="00A4DE"/>
              </a:solidFill>
            </a:endParaRPr>
          </a:p>
          <a:p>
            <a:endParaRPr lang="en-US" sz="1400" i="1" dirty="0">
              <a:solidFill>
                <a:srgbClr val="00A4DE"/>
              </a:solidFill>
            </a:endParaRPr>
          </a:p>
          <a:p>
            <a:r>
              <a:rPr lang="en-US" sz="1400" i="1" dirty="0">
                <a:solidFill>
                  <a:srgbClr val="00A4DE"/>
                </a:solidFill>
              </a:rPr>
              <a:t>So when a melanoma arises, is it in the episcleral pigmented patch?</a:t>
            </a:r>
          </a:p>
          <a:p>
            <a:r>
              <a:rPr lang="en-US" sz="1400" dirty="0">
                <a:solidFill>
                  <a:srgbClr val="00A4DE"/>
                </a:solidFill>
              </a:rPr>
              <a:t>Well, that </a:t>
            </a:r>
            <a:r>
              <a:rPr lang="en-US" sz="1400" b="1" dirty="0">
                <a:solidFill>
                  <a:srgbClr val="00A4DE"/>
                </a:solidFill>
              </a:rPr>
              <a:t>can</a:t>
            </a:r>
            <a:r>
              <a:rPr lang="en-US" sz="1400" dirty="0">
                <a:solidFill>
                  <a:srgbClr val="00A4DE"/>
                </a:solidFill>
              </a:rPr>
              <a:t> happen, but it’s very rare. In fact, while a melanoma can occur anywhere—skin, </a:t>
            </a:r>
            <a:r>
              <a:rPr lang="en-US" sz="1400" dirty="0" err="1">
                <a:solidFill>
                  <a:srgbClr val="00A4DE"/>
                </a:solidFill>
              </a:rPr>
              <a:t>conj</a:t>
            </a:r>
            <a:r>
              <a:rPr lang="en-US" sz="1400" dirty="0">
                <a:solidFill>
                  <a:srgbClr val="00A4DE"/>
                </a:solidFill>
              </a:rPr>
              <a:t>, intraocular, even the orbit—the overwhelming majority occur in the  uvea.</a:t>
            </a:r>
          </a:p>
        </p:txBody>
      </p:sp>
    </p:spTree>
    <p:extLst>
      <p:ext uri="{BB962C8B-B14F-4D97-AF65-F5344CB8AC3E}">
        <p14:creationId xmlns:p14="http://schemas.microsoft.com/office/powerpoint/2010/main" val="3423560560"/>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277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solidFill>
              </a:rPr>
              <a:t>Getting back to the ‘Hold that thought’: Does ocular melanocytosis convey an increased risk of melanoma?</a:t>
            </a:r>
          </a:p>
          <a:p>
            <a:r>
              <a:rPr lang="en-US" sz="1400" dirty="0">
                <a:solidFill>
                  <a:schemeClr val="bg1"/>
                </a:solidFill>
              </a:rPr>
              <a:t>For a particular subset of pts, it does indeed</a:t>
            </a:r>
          </a:p>
          <a:p>
            <a:endParaRPr lang="en-US" sz="1400" i="1" dirty="0">
              <a:solidFill>
                <a:schemeClr val="bg1"/>
              </a:solidFill>
            </a:endParaRPr>
          </a:p>
          <a:p>
            <a:r>
              <a:rPr lang="en-US" sz="1400" i="1" dirty="0">
                <a:solidFill>
                  <a:schemeClr val="bg1"/>
                </a:solidFill>
              </a:rPr>
              <a:t>Which pts are at increased risk?</a:t>
            </a:r>
          </a:p>
          <a:p>
            <a:r>
              <a:rPr lang="en-US" sz="1400" dirty="0">
                <a:solidFill>
                  <a:schemeClr val="bg1"/>
                </a:solidFill>
              </a:rPr>
              <a:t>Those of  Caucasian  ethnicity</a:t>
            </a:r>
            <a:endParaRPr lang="en-US" sz="1400" i="1" dirty="0">
              <a:solidFill>
                <a:srgbClr val="00A4DE"/>
              </a:solidFill>
            </a:endParaRPr>
          </a:p>
          <a:p>
            <a:endParaRPr lang="en-US" sz="1400" i="1" dirty="0">
              <a:solidFill>
                <a:srgbClr val="00A4DE"/>
              </a:solidFill>
            </a:endParaRPr>
          </a:p>
          <a:p>
            <a:r>
              <a:rPr lang="en-US" sz="1400" i="1" dirty="0">
                <a:solidFill>
                  <a:srgbClr val="00A4DE"/>
                </a:solidFill>
              </a:rPr>
              <a:t>So when a melanoma arises, is it in the episcleral pigmented patch?</a:t>
            </a:r>
          </a:p>
          <a:p>
            <a:r>
              <a:rPr lang="en-US" sz="1400" dirty="0">
                <a:solidFill>
                  <a:srgbClr val="00A4DE"/>
                </a:solidFill>
              </a:rPr>
              <a:t>Well, that </a:t>
            </a:r>
            <a:r>
              <a:rPr lang="en-US" sz="1400" b="1" dirty="0">
                <a:solidFill>
                  <a:srgbClr val="00A4DE"/>
                </a:solidFill>
              </a:rPr>
              <a:t>can</a:t>
            </a:r>
            <a:r>
              <a:rPr lang="en-US" sz="1400" dirty="0">
                <a:solidFill>
                  <a:srgbClr val="00A4DE"/>
                </a:solidFill>
              </a:rPr>
              <a:t> happen, but it’s very rare. In fact, while a melanoma can occur anywhere—skin, </a:t>
            </a:r>
            <a:r>
              <a:rPr lang="en-US" sz="1400" dirty="0" err="1">
                <a:solidFill>
                  <a:srgbClr val="00A4DE"/>
                </a:solidFill>
              </a:rPr>
              <a:t>conj</a:t>
            </a:r>
            <a:r>
              <a:rPr lang="en-US" sz="1400" dirty="0">
                <a:solidFill>
                  <a:srgbClr val="00A4DE"/>
                </a:solidFill>
              </a:rPr>
              <a:t>, intraocular, even the orbit—the overwhelming majority occur in the  uvea.</a:t>
            </a:r>
          </a:p>
        </p:txBody>
      </p:sp>
      <p:sp>
        <p:nvSpPr>
          <p:cNvPr id="36" name="Rectangle 35">
            <a:extLst>
              <a:ext uri="{FF2B5EF4-FFF2-40B4-BE49-F238E27FC236}">
                <a16:creationId xmlns:a16="http://schemas.microsoft.com/office/drawing/2014/main" id="{22FDC006-EA05-41D8-A3C5-FF9755EC8B70}"/>
              </a:ext>
            </a:extLst>
          </p:cNvPr>
          <p:cNvSpPr/>
          <p:nvPr/>
        </p:nvSpPr>
        <p:spPr>
          <a:xfrm>
            <a:off x="3773782" y="4726539"/>
            <a:ext cx="879991" cy="250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46617780"/>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278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solidFill>
              </a:rPr>
              <a:t>Getting back to the ‘Hold that thought’: Does ocular melanocytosis convey an increased risk of melanoma?</a:t>
            </a:r>
          </a:p>
          <a:p>
            <a:r>
              <a:rPr lang="en-US" sz="1400" dirty="0">
                <a:solidFill>
                  <a:schemeClr val="bg1"/>
                </a:solidFill>
              </a:rPr>
              <a:t>For a particular subset of pts, it does indeed</a:t>
            </a:r>
          </a:p>
          <a:p>
            <a:endParaRPr lang="en-US" sz="1400" i="1" dirty="0">
              <a:solidFill>
                <a:schemeClr val="bg1"/>
              </a:solidFill>
            </a:endParaRPr>
          </a:p>
          <a:p>
            <a:r>
              <a:rPr lang="en-US" sz="1400" i="1" dirty="0">
                <a:solidFill>
                  <a:schemeClr val="bg1"/>
                </a:solidFill>
              </a:rPr>
              <a:t>Which pts are at increased risk?</a:t>
            </a:r>
          </a:p>
          <a:p>
            <a:r>
              <a:rPr lang="en-US" sz="1400" dirty="0">
                <a:solidFill>
                  <a:schemeClr val="bg1"/>
                </a:solidFill>
              </a:rPr>
              <a:t>Those of  Caucasian  ethnicity</a:t>
            </a:r>
            <a:endParaRPr lang="en-US" sz="1400" i="1" dirty="0">
              <a:solidFill>
                <a:srgbClr val="00A4DE"/>
              </a:solidFill>
            </a:endParaRPr>
          </a:p>
          <a:p>
            <a:endParaRPr lang="en-US" sz="1400" i="1" dirty="0">
              <a:solidFill>
                <a:srgbClr val="00A4DE"/>
              </a:solidFill>
            </a:endParaRPr>
          </a:p>
          <a:p>
            <a:r>
              <a:rPr lang="en-US" sz="1400" i="1" dirty="0">
                <a:solidFill>
                  <a:srgbClr val="00A4DE"/>
                </a:solidFill>
              </a:rPr>
              <a:t>So when a melanoma arises, is it in the episcleral pigmented patch?</a:t>
            </a:r>
          </a:p>
          <a:p>
            <a:r>
              <a:rPr lang="en-US" sz="1400" dirty="0">
                <a:solidFill>
                  <a:srgbClr val="00A4DE"/>
                </a:solidFill>
              </a:rPr>
              <a:t>Well, that </a:t>
            </a:r>
            <a:r>
              <a:rPr lang="en-US" sz="1400" b="1" dirty="0">
                <a:solidFill>
                  <a:srgbClr val="00A4DE"/>
                </a:solidFill>
              </a:rPr>
              <a:t>can</a:t>
            </a:r>
            <a:r>
              <a:rPr lang="en-US" sz="1400" dirty="0">
                <a:solidFill>
                  <a:srgbClr val="00A4DE"/>
                </a:solidFill>
              </a:rPr>
              <a:t> happen, but it’s very rare. In fact, while a melanoma can occur anywhere—skin, </a:t>
            </a:r>
            <a:r>
              <a:rPr lang="en-US" sz="1400" dirty="0" err="1">
                <a:solidFill>
                  <a:srgbClr val="00A4DE"/>
                </a:solidFill>
              </a:rPr>
              <a:t>conj</a:t>
            </a:r>
            <a:r>
              <a:rPr lang="en-US" sz="1400" dirty="0">
                <a:solidFill>
                  <a:srgbClr val="00A4DE"/>
                </a:solidFill>
              </a:rPr>
              <a:t>, intraocular, even the orbit—the overwhelming majority occur in the  uvea.</a:t>
            </a:r>
          </a:p>
        </p:txBody>
      </p:sp>
    </p:spTree>
    <p:extLst>
      <p:ext uri="{BB962C8B-B14F-4D97-AF65-F5344CB8AC3E}">
        <p14:creationId xmlns:p14="http://schemas.microsoft.com/office/powerpoint/2010/main" val="2539827445"/>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279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solidFill>
              </a:rPr>
              <a:t>Getting back to the ‘Hold that thought’: Does ocular melanocytosis convey an increased risk of melanoma?</a:t>
            </a:r>
          </a:p>
          <a:p>
            <a:r>
              <a:rPr lang="en-US" sz="1400" dirty="0">
                <a:solidFill>
                  <a:schemeClr val="bg1"/>
                </a:solidFill>
              </a:rPr>
              <a:t>For a particular subset of pts, it does indeed</a:t>
            </a:r>
          </a:p>
          <a:p>
            <a:endParaRPr lang="en-US" sz="1400" i="1" dirty="0">
              <a:solidFill>
                <a:schemeClr val="bg1"/>
              </a:solidFill>
            </a:endParaRPr>
          </a:p>
          <a:p>
            <a:r>
              <a:rPr lang="en-US" sz="1400" i="1" dirty="0">
                <a:solidFill>
                  <a:schemeClr val="bg1"/>
                </a:solidFill>
              </a:rPr>
              <a:t>Which pts are at increased risk?</a:t>
            </a:r>
          </a:p>
          <a:p>
            <a:r>
              <a:rPr lang="en-US" sz="1400" dirty="0">
                <a:solidFill>
                  <a:schemeClr val="bg1"/>
                </a:solidFill>
              </a:rPr>
              <a:t>Those of  Caucasian  ethnicity</a:t>
            </a:r>
            <a:endParaRPr lang="en-US" sz="1400" i="1" dirty="0">
              <a:solidFill>
                <a:schemeClr val="bg1"/>
              </a:solidFill>
            </a:endParaRPr>
          </a:p>
          <a:p>
            <a:endParaRPr lang="en-US" sz="1400" i="1" dirty="0">
              <a:solidFill>
                <a:schemeClr val="bg1"/>
              </a:solidFill>
            </a:endParaRPr>
          </a:p>
          <a:p>
            <a:r>
              <a:rPr lang="en-US" sz="1400" i="1" dirty="0">
                <a:solidFill>
                  <a:schemeClr val="bg1"/>
                </a:solidFill>
              </a:rPr>
              <a:t>So when a melanoma arises, is it in the episcleral pigmented patch?</a:t>
            </a:r>
          </a:p>
          <a:p>
            <a:r>
              <a:rPr lang="en-US" sz="1400" dirty="0">
                <a:solidFill>
                  <a:srgbClr val="00A4DE"/>
                </a:solidFill>
              </a:rPr>
              <a:t>Well, that </a:t>
            </a:r>
            <a:r>
              <a:rPr lang="en-US" sz="1400" b="1" dirty="0">
                <a:solidFill>
                  <a:srgbClr val="00A4DE"/>
                </a:solidFill>
              </a:rPr>
              <a:t>can</a:t>
            </a:r>
            <a:r>
              <a:rPr lang="en-US" sz="1400" dirty="0">
                <a:solidFill>
                  <a:srgbClr val="00A4DE"/>
                </a:solidFill>
              </a:rPr>
              <a:t> happen, but it’s very rare. In fact, while a melanoma can occur anywhere—skin, </a:t>
            </a:r>
            <a:r>
              <a:rPr lang="en-US" sz="1400" dirty="0" err="1">
                <a:solidFill>
                  <a:srgbClr val="00A4DE"/>
                </a:solidFill>
              </a:rPr>
              <a:t>conj</a:t>
            </a:r>
            <a:r>
              <a:rPr lang="en-US" sz="1400" dirty="0">
                <a:solidFill>
                  <a:srgbClr val="00A4DE"/>
                </a:solidFill>
              </a:rPr>
              <a:t>, intraocular, even the orbit—the overwhelming majority occur in the  uvea.</a:t>
            </a:r>
          </a:p>
        </p:txBody>
      </p:sp>
    </p:spTree>
    <p:extLst>
      <p:ext uri="{BB962C8B-B14F-4D97-AF65-F5344CB8AC3E}">
        <p14:creationId xmlns:p14="http://schemas.microsoft.com/office/powerpoint/2010/main" val="3668550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28</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rgbClr val="0000FF"/>
                </a:solidFill>
              </a:rPr>
              <a:t>melanocytes</a:t>
            </a:r>
            <a:r>
              <a:rPr lang="en-US" sz="1600" dirty="0">
                <a:solidFill>
                  <a:srgbClr val="0000FF"/>
                </a:solidFill>
              </a:rPr>
              <a:t> </a:t>
            </a:r>
            <a:r>
              <a:rPr lang="en-US" sz="1600" dirty="0">
                <a:solidFill>
                  <a:schemeClr val="bg1">
                    <a:lumMod val="75000"/>
                  </a:schemeClr>
                </a:solidFill>
              </a:rPr>
              <a:t>derive gives rise also to </a:t>
            </a:r>
            <a:r>
              <a:rPr lang="en-US" sz="1600" dirty="0">
                <a:solidFill>
                  <a:srgbClr val="0000FF"/>
                </a:solidFill>
              </a:rPr>
              <a:t> </a:t>
            </a:r>
            <a:r>
              <a:rPr lang="en-US" sz="1600" b="1" dirty="0">
                <a:solidFill>
                  <a:srgbClr val="0000FF"/>
                </a:solidFill>
              </a:rPr>
              <a:t>neurons  </a:t>
            </a:r>
            <a:r>
              <a:rPr lang="en-US" sz="1600" dirty="0">
                <a:solidFill>
                  <a:srgbClr val="0000FF"/>
                </a:solidFill>
              </a:rPr>
              <a:t>and</a:t>
            </a:r>
            <a:r>
              <a:rPr lang="en-US" sz="1600" b="1" dirty="0">
                <a:solidFill>
                  <a:srgbClr val="0000FF"/>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EA23FB0-B06F-4A5A-9E47-5DDB529D8088}"/>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t>There is a condition—well known to you, dear reader—that consists of a multitude of lesions, most of which are either melanocytic or neuroglial in origin. What is this condition?</a:t>
            </a:r>
          </a:p>
          <a:p>
            <a:r>
              <a:rPr lang="en-US" sz="1400" dirty="0">
                <a:solidFill>
                  <a:srgbClr val="99FF99"/>
                </a:solidFill>
              </a:rPr>
              <a:t>Neurofibromatosis type 1 (NF1)</a:t>
            </a:r>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35764801"/>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280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solidFill>
              </a:rPr>
              <a:t>Getting back to the ‘Hold that thought’: Does ocular melanocytosis convey an increased risk of melanoma?</a:t>
            </a:r>
          </a:p>
          <a:p>
            <a:r>
              <a:rPr lang="en-US" sz="1400" dirty="0">
                <a:solidFill>
                  <a:schemeClr val="bg1"/>
                </a:solidFill>
              </a:rPr>
              <a:t>For a particular subset of pts, it does indeed</a:t>
            </a:r>
          </a:p>
          <a:p>
            <a:endParaRPr lang="en-US" sz="1400" i="1" dirty="0">
              <a:solidFill>
                <a:schemeClr val="bg1"/>
              </a:solidFill>
            </a:endParaRPr>
          </a:p>
          <a:p>
            <a:r>
              <a:rPr lang="en-US" sz="1400" i="1" dirty="0">
                <a:solidFill>
                  <a:schemeClr val="bg1"/>
                </a:solidFill>
              </a:rPr>
              <a:t>Which pts are at increased risk?</a:t>
            </a:r>
          </a:p>
          <a:p>
            <a:r>
              <a:rPr lang="en-US" sz="1400" dirty="0">
                <a:solidFill>
                  <a:schemeClr val="bg1"/>
                </a:solidFill>
              </a:rPr>
              <a:t>Those of  Caucasian  ethnicity</a:t>
            </a:r>
            <a:endParaRPr lang="en-US" sz="1400" i="1" dirty="0">
              <a:solidFill>
                <a:schemeClr val="bg1"/>
              </a:solidFill>
            </a:endParaRPr>
          </a:p>
          <a:p>
            <a:endParaRPr lang="en-US" sz="1400" i="1" dirty="0">
              <a:solidFill>
                <a:schemeClr val="bg1"/>
              </a:solidFill>
            </a:endParaRPr>
          </a:p>
          <a:p>
            <a:r>
              <a:rPr lang="en-US" sz="1400" i="1" dirty="0">
                <a:solidFill>
                  <a:schemeClr val="bg1"/>
                </a:solidFill>
              </a:rPr>
              <a:t>So when a melanoma arises, is it in the episcleral pigmented patch?</a:t>
            </a:r>
          </a:p>
          <a:p>
            <a:r>
              <a:rPr lang="en-US" sz="1400" dirty="0">
                <a:solidFill>
                  <a:schemeClr val="bg1"/>
                </a:solidFill>
              </a:rPr>
              <a:t>Well, that </a:t>
            </a:r>
            <a:r>
              <a:rPr lang="en-US" sz="1400" b="1" dirty="0">
                <a:solidFill>
                  <a:schemeClr val="bg1"/>
                </a:solidFill>
              </a:rPr>
              <a:t>can</a:t>
            </a:r>
            <a:r>
              <a:rPr lang="en-US" sz="1400" dirty="0">
                <a:solidFill>
                  <a:schemeClr val="bg1"/>
                </a:solidFill>
              </a:rPr>
              <a:t> happen, but it’s very rare</a:t>
            </a:r>
            <a:r>
              <a:rPr lang="en-US" sz="1400" dirty="0">
                <a:solidFill>
                  <a:srgbClr val="00A4DE"/>
                </a:solidFill>
              </a:rPr>
              <a:t>. In fact, while a melanoma can occur anywhere—skin, </a:t>
            </a:r>
            <a:r>
              <a:rPr lang="en-US" sz="1400" dirty="0" err="1">
                <a:solidFill>
                  <a:srgbClr val="00A4DE"/>
                </a:solidFill>
              </a:rPr>
              <a:t>conj</a:t>
            </a:r>
            <a:r>
              <a:rPr lang="en-US" sz="1400" dirty="0">
                <a:solidFill>
                  <a:srgbClr val="00A4DE"/>
                </a:solidFill>
              </a:rPr>
              <a:t>, intraocular, even the orbit—the overwhelming majority occur in the  uvea.</a:t>
            </a:r>
          </a:p>
        </p:txBody>
      </p:sp>
    </p:spTree>
    <p:extLst>
      <p:ext uri="{BB962C8B-B14F-4D97-AF65-F5344CB8AC3E}">
        <p14:creationId xmlns:p14="http://schemas.microsoft.com/office/powerpoint/2010/main" val="4030609302"/>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281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solidFill>
              </a:rPr>
              <a:t>Getting back to the ‘Hold that thought’: Does ocular melanocytosis convey an increased risk of melanoma?</a:t>
            </a:r>
          </a:p>
          <a:p>
            <a:r>
              <a:rPr lang="en-US" sz="1400" dirty="0">
                <a:solidFill>
                  <a:schemeClr val="bg1"/>
                </a:solidFill>
              </a:rPr>
              <a:t>For a particular subset of pts, it does indeed</a:t>
            </a:r>
          </a:p>
          <a:p>
            <a:endParaRPr lang="en-US" sz="1400" i="1" dirty="0">
              <a:solidFill>
                <a:schemeClr val="bg1"/>
              </a:solidFill>
            </a:endParaRPr>
          </a:p>
          <a:p>
            <a:r>
              <a:rPr lang="en-US" sz="1400" i="1" dirty="0">
                <a:solidFill>
                  <a:schemeClr val="bg1"/>
                </a:solidFill>
              </a:rPr>
              <a:t>Which pts are at increased risk?</a:t>
            </a:r>
          </a:p>
          <a:p>
            <a:r>
              <a:rPr lang="en-US" sz="1400" dirty="0">
                <a:solidFill>
                  <a:schemeClr val="bg1"/>
                </a:solidFill>
              </a:rPr>
              <a:t>Those of  Caucasian  ethnicity</a:t>
            </a:r>
            <a:endParaRPr lang="en-US" sz="1400" i="1" dirty="0">
              <a:solidFill>
                <a:schemeClr val="bg1"/>
              </a:solidFill>
            </a:endParaRPr>
          </a:p>
          <a:p>
            <a:endParaRPr lang="en-US" sz="1400" i="1" dirty="0">
              <a:solidFill>
                <a:schemeClr val="bg1"/>
              </a:solidFill>
            </a:endParaRPr>
          </a:p>
          <a:p>
            <a:r>
              <a:rPr lang="en-US" sz="1400" i="1" dirty="0">
                <a:solidFill>
                  <a:schemeClr val="bg1"/>
                </a:solidFill>
              </a:rPr>
              <a:t>So when a melanoma arises, is it in the episcleral pigmented patch?</a:t>
            </a:r>
          </a:p>
          <a:p>
            <a:r>
              <a:rPr lang="en-US" sz="1400" dirty="0">
                <a:solidFill>
                  <a:schemeClr val="bg1"/>
                </a:solidFill>
              </a:rPr>
              <a:t>Well, that </a:t>
            </a:r>
            <a:r>
              <a:rPr lang="en-US" sz="1400" b="1" dirty="0">
                <a:solidFill>
                  <a:schemeClr val="bg1"/>
                </a:solidFill>
              </a:rPr>
              <a:t>can</a:t>
            </a:r>
            <a:r>
              <a:rPr lang="en-US" sz="1400" dirty="0">
                <a:solidFill>
                  <a:schemeClr val="bg1"/>
                </a:solidFill>
              </a:rPr>
              <a:t> happen, but it’s very rare. </a:t>
            </a:r>
            <a:r>
              <a:rPr lang="en-US" sz="1400" dirty="0"/>
              <a:t>In fact, while a melanoma can occur anywhere—skin, </a:t>
            </a:r>
            <a:r>
              <a:rPr lang="en-US" sz="1400" dirty="0" err="1"/>
              <a:t>conj</a:t>
            </a:r>
            <a:r>
              <a:rPr lang="en-US" sz="1400" dirty="0"/>
              <a:t>, intraocular, even the orbit—the overwhelming majority occur in the  uvea.</a:t>
            </a:r>
          </a:p>
        </p:txBody>
      </p:sp>
      <p:sp>
        <p:nvSpPr>
          <p:cNvPr id="34" name="Rectangle 33">
            <a:extLst>
              <a:ext uri="{FF2B5EF4-FFF2-40B4-BE49-F238E27FC236}">
                <a16:creationId xmlns:a16="http://schemas.microsoft.com/office/drawing/2014/main" id="{011A1F04-2045-43DB-A24C-0479CCCAEFD7}"/>
              </a:ext>
            </a:extLst>
          </p:cNvPr>
          <p:cNvSpPr/>
          <p:nvPr/>
        </p:nvSpPr>
        <p:spPr>
          <a:xfrm>
            <a:off x="4662551" y="5786771"/>
            <a:ext cx="879991" cy="250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0132359"/>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282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solidFill>
              </a:rPr>
              <a:t>Getting back to the ‘Hold that thought’: Does ocular melanocytosis convey an increased risk of melanoma?</a:t>
            </a:r>
          </a:p>
          <a:p>
            <a:r>
              <a:rPr lang="en-US" sz="1400" dirty="0">
                <a:solidFill>
                  <a:schemeClr val="bg1"/>
                </a:solidFill>
              </a:rPr>
              <a:t>For a particular subset of pts, it does indeed</a:t>
            </a:r>
          </a:p>
          <a:p>
            <a:endParaRPr lang="en-US" sz="1400" i="1" dirty="0">
              <a:solidFill>
                <a:schemeClr val="bg1"/>
              </a:solidFill>
            </a:endParaRPr>
          </a:p>
          <a:p>
            <a:r>
              <a:rPr lang="en-US" sz="1400" i="1" dirty="0">
                <a:solidFill>
                  <a:schemeClr val="bg1"/>
                </a:solidFill>
              </a:rPr>
              <a:t>Which pts are at increased risk?</a:t>
            </a:r>
          </a:p>
          <a:p>
            <a:r>
              <a:rPr lang="en-US" sz="1400" dirty="0">
                <a:solidFill>
                  <a:schemeClr val="bg1"/>
                </a:solidFill>
              </a:rPr>
              <a:t>Those of  Caucasian  ethnicity</a:t>
            </a:r>
            <a:endParaRPr lang="en-US" sz="1400" i="1" dirty="0">
              <a:solidFill>
                <a:schemeClr val="bg1"/>
              </a:solidFill>
            </a:endParaRPr>
          </a:p>
          <a:p>
            <a:endParaRPr lang="en-US" sz="1400" i="1" dirty="0">
              <a:solidFill>
                <a:schemeClr val="bg1"/>
              </a:solidFill>
            </a:endParaRPr>
          </a:p>
          <a:p>
            <a:r>
              <a:rPr lang="en-US" sz="1400" i="1" dirty="0">
                <a:solidFill>
                  <a:schemeClr val="bg1"/>
                </a:solidFill>
              </a:rPr>
              <a:t>So when a melanoma arises, is it in the episcleral pigmented patch?</a:t>
            </a:r>
          </a:p>
          <a:p>
            <a:r>
              <a:rPr lang="en-US" sz="1400" dirty="0">
                <a:solidFill>
                  <a:schemeClr val="bg1"/>
                </a:solidFill>
              </a:rPr>
              <a:t>Well, that </a:t>
            </a:r>
            <a:r>
              <a:rPr lang="en-US" sz="1400" b="1" dirty="0">
                <a:solidFill>
                  <a:schemeClr val="bg1"/>
                </a:solidFill>
              </a:rPr>
              <a:t>can</a:t>
            </a:r>
            <a:r>
              <a:rPr lang="en-US" sz="1400" dirty="0">
                <a:solidFill>
                  <a:schemeClr val="bg1"/>
                </a:solidFill>
              </a:rPr>
              <a:t> happen, but it’s very rare. </a:t>
            </a:r>
            <a:r>
              <a:rPr lang="en-US" sz="1400" dirty="0"/>
              <a:t>In fact, while a melanoma can occur anywhere—skin, </a:t>
            </a:r>
            <a:r>
              <a:rPr lang="en-US" sz="1400" dirty="0" err="1"/>
              <a:t>conj</a:t>
            </a:r>
            <a:r>
              <a:rPr lang="en-US" sz="1400" dirty="0"/>
              <a:t>, intraocular, even the orbit—the overwhelming majority occur in the  uvea.</a:t>
            </a:r>
          </a:p>
        </p:txBody>
      </p:sp>
    </p:spTree>
    <p:extLst>
      <p:ext uri="{BB962C8B-B14F-4D97-AF65-F5344CB8AC3E}">
        <p14:creationId xmlns:p14="http://schemas.microsoft.com/office/powerpoint/2010/main" val="3469896384"/>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283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lumMod val="50000"/>
                  </a:schemeClr>
                </a:solidFill>
              </a:rPr>
              <a:t>Getting back to the ‘Hold that thought’: Does ocular melanocytosis convey an increased risk of melanoma?</a:t>
            </a:r>
          </a:p>
          <a:p>
            <a:r>
              <a:rPr lang="en-US" sz="1400" dirty="0">
                <a:solidFill>
                  <a:schemeClr val="bg1">
                    <a:lumMod val="50000"/>
                  </a:schemeClr>
                </a:solidFill>
              </a:rPr>
              <a:t>For a particular subset of pts, it does indeed</a:t>
            </a:r>
          </a:p>
          <a:p>
            <a:endParaRPr lang="en-US" sz="1400" i="1" dirty="0">
              <a:solidFill>
                <a:schemeClr val="bg1">
                  <a:lumMod val="50000"/>
                </a:schemeClr>
              </a:solidFill>
            </a:endParaRPr>
          </a:p>
          <a:p>
            <a:r>
              <a:rPr lang="en-US" sz="1400" i="1" dirty="0">
                <a:solidFill>
                  <a:schemeClr val="bg1">
                    <a:lumMod val="50000"/>
                  </a:schemeClr>
                </a:solidFill>
              </a:rPr>
              <a:t>Which pts are at increased risk?</a:t>
            </a:r>
          </a:p>
          <a:p>
            <a:r>
              <a:rPr lang="en-US" sz="1400" dirty="0">
                <a:solidFill>
                  <a:schemeClr val="bg1">
                    <a:lumMod val="50000"/>
                  </a:schemeClr>
                </a:solidFill>
              </a:rPr>
              <a:t>Those of  Caucasian  ethnicity</a:t>
            </a:r>
            <a:endParaRPr lang="en-US" sz="1400" i="1" dirty="0">
              <a:solidFill>
                <a:schemeClr val="bg1">
                  <a:lumMod val="50000"/>
                </a:schemeClr>
              </a:solidFill>
            </a:endParaRPr>
          </a:p>
          <a:p>
            <a:endParaRPr lang="en-US" sz="1400" i="1" dirty="0">
              <a:solidFill>
                <a:schemeClr val="bg1">
                  <a:lumMod val="50000"/>
                </a:schemeClr>
              </a:solidFill>
            </a:endParaRPr>
          </a:p>
          <a:p>
            <a:r>
              <a:rPr lang="en-US" sz="1400" i="1" dirty="0">
                <a:solidFill>
                  <a:schemeClr val="bg1">
                    <a:lumMod val="50000"/>
                  </a:schemeClr>
                </a:solidFill>
              </a:rPr>
              <a:t>So when a melanoma arises, is it in the episcleral pigmented patch?</a:t>
            </a:r>
          </a:p>
          <a:p>
            <a:r>
              <a:rPr lang="en-US" sz="1400" dirty="0">
                <a:solidFill>
                  <a:schemeClr val="bg1">
                    <a:lumMod val="50000"/>
                  </a:schemeClr>
                </a:solidFill>
              </a:rPr>
              <a:t>Well, that </a:t>
            </a:r>
            <a:r>
              <a:rPr lang="en-US" sz="1400" b="1" dirty="0">
                <a:solidFill>
                  <a:schemeClr val="bg1">
                    <a:lumMod val="50000"/>
                  </a:schemeClr>
                </a:solidFill>
              </a:rPr>
              <a:t>can</a:t>
            </a:r>
            <a:r>
              <a:rPr lang="en-US" sz="1400" dirty="0">
                <a:solidFill>
                  <a:schemeClr val="bg1">
                    <a:lumMod val="50000"/>
                  </a:schemeClr>
                </a:solidFill>
              </a:rPr>
              <a:t> happen, but it’s very rare. In fact, while a melanoma can occur anywhere—skin, </a:t>
            </a:r>
            <a:r>
              <a:rPr lang="en-US" sz="1400" dirty="0" err="1">
                <a:solidFill>
                  <a:schemeClr val="bg1">
                    <a:lumMod val="50000"/>
                  </a:schemeClr>
                </a:solidFill>
              </a:rPr>
              <a:t>conj</a:t>
            </a:r>
            <a:r>
              <a:rPr lang="en-US" sz="1400" dirty="0">
                <a:solidFill>
                  <a:schemeClr val="bg1">
                    <a:lumMod val="50000"/>
                  </a:schemeClr>
                </a:solidFill>
              </a:rPr>
              <a:t>, intraocular, even the orbit—the overwhelming </a:t>
            </a:r>
            <a:r>
              <a:rPr lang="en-US" sz="1400" b="1" dirty="0"/>
              <a:t>majority occur in the  uvea</a:t>
            </a:r>
            <a:r>
              <a:rPr lang="en-US" sz="1400" dirty="0"/>
              <a:t>.</a:t>
            </a:r>
          </a:p>
        </p:txBody>
      </p:sp>
      <p:sp>
        <p:nvSpPr>
          <p:cNvPr id="14" name="TextBox 13">
            <a:extLst>
              <a:ext uri="{FF2B5EF4-FFF2-40B4-BE49-F238E27FC236}">
                <a16:creationId xmlns:a16="http://schemas.microsoft.com/office/drawing/2014/main" id="{699A00E2-0B43-4ED3-BC30-8B7111AE6F63}"/>
              </a:ext>
            </a:extLst>
          </p:cNvPr>
          <p:cNvSpPr txBox="1"/>
          <p:nvPr/>
        </p:nvSpPr>
        <p:spPr>
          <a:xfrm>
            <a:off x="1216479" y="4119027"/>
            <a:ext cx="4942611" cy="1600438"/>
          </a:xfrm>
          <a:prstGeom prst="rect">
            <a:avLst/>
          </a:prstGeom>
          <a:solidFill>
            <a:schemeClr val="accent5">
              <a:lumMod val="75000"/>
            </a:schemeClr>
          </a:solidFill>
        </p:spPr>
        <p:txBody>
          <a:bodyPr wrap="square" rtlCol="0">
            <a:spAutoFit/>
          </a:bodyPr>
          <a:lstStyle/>
          <a:p>
            <a:r>
              <a:rPr lang="en-US" sz="1400" i="1" dirty="0"/>
              <a:t>What is the lifetime risk of uveal melanoma in a white person without ocular melanocytosis?</a:t>
            </a:r>
          </a:p>
          <a:p>
            <a:r>
              <a:rPr lang="en-US" sz="1400" dirty="0">
                <a:solidFill>
                  <a:schemeClr val="accent5">
                    <a:lumMod val="75000"/>
                  </a:schemeClr>
                </a:solidFill>
              </a:rPr>
              <a:t>About 6 in a million</a:t>
            </a:r>
          </a:p>
          <a:p>
            <a:endParaRPr lang="en-US" sz="1400" dirty="0">
              <a:solidFill>
                <a:schemeClr val="accent5">
                  <a:lumMod val="75000"/>
                </a:schemeClr>
              </a:solidFill>
            </a:endParaRPr>
          </a:p>
          <a:p>
            <a:r>
              <a:rPr lang="en-US" sz="1400" i="1" dirty="0">
                <a:solidFill>
                  <a:schemeClr val="accent5">
                    <a:lumMod val="75000"/>
                  </a:schemeClr>
                </a:solidFill>
              </a:rPr>
              <a:t>What is the lifetime risk of uveal melanoma in a white person </a:t>
            </a:r>
            <a:r>
              <a:rPr lang="en-US" sz="1400" b="1" dirty="0">
                <a:solidFill>
                  <a:schemeClr val="accent5">
                    <a:lumMod val="75000"/>
                  </a:schemeClr>
                </a:solidFill>
              </a:rPr>
              <a:t>with</a:t>
            </a:r>
            <a:r>
              <a:rPr lang="en-US" sz="1400" i="1" dirty="0">
                <a:solidFill>
                  <a:schemeClr val="accent5">
                    <a:lumMod val="75000"/>
                  </a:schemeClr>
                </a:solidFill>
              </a:rPr>
              <a:t> ocular melanocytosis?</a:t>
            </a:r>
          </a:p>
          <a:p>
            <a:r>
              <a:rPr lang="en-US" sz="1400" dirty="0">
                <a:solidFill>
                  <a:schemeClr val="accent5">
                    <a:lumMod val="75000"/>
                  </a:schemeClr>
                </a:solidFill>
              </a:rPr>
              <a:t>About 1 in 400!</a:t>
            </a:r>
          </a:p>
        </p:txBody>
      </p:sp>
      <p:sp>
        <p:nvSpPr>
          <p:cNvPr id="13" name="Oval 12">
            <a:extLst>
              <a:ext uri="{FF2B5EF4-FFF2-40B4-BE49-F238E27FC236}">
                <a16:creationId xmlns:a16="http://schemas.microsoft.com/office/drawing/2014/main" id="{07E3CEAA-859A-4598-870B-2329C6B08946}"/>
              </a:ext>
            </a:extLst>
          </p:cNvPr>
          <p:cNvSpPr/>
          <p:nvPr/>
        </p:nvSpPr>
        <p:spPr>
          <a:xfrm>
            <a:off x="2819400" y="5647739"/>
            <a:ext cx="2667000" cy="53969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38714861"/>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284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lumMod val="50000"/>
                  </a:schemeClr>
                </a:solidFill>
              </a:rPr>
              <a:t>Getting back to the ‘Hold that thought’: Does ocular melanocytosis convey an increased risk of melanoma?</a:t>
            </a:r>
          </a:p>
          <a:p>
            <a:r>
              <a:rPr lang="en-US" sz="1400" dirty="0">
                <a:solidFill>
                  <a:schemeClr val="bg1">
                    <a:lumMod val="50000"/>
                  </a:schemeClr>
                </a:solidFill>
              </a:rPr>
              <a:t>For a particular subset of pts, it does indeed</a:t>
            </a:r>
          </a:p>
          <a:p>
            <a:endParaRPr lang="en-US" sz="1400" i="1" dirty="0">
              <a:solidFill>
                <a:schemeClr val="bg1">
                  <a:lumMod val="50000"/>
                </a:schemeClr>
              </a:solidFill>
            </a:endParaRPr>
          </a:p>
          <a:p>
            <a:r>
              <a:rPr lang="en-US" sz="1400" i="1" dirty="0">
                <a:solidFill>
                  <a:schemeClr val="bg1">
                    <a:lumMod val="50000"/>
                  </a:schemeClr>
                </a:solidFill>
              </a:rPr>
              <a:t>Which pts are at increased risk?</a:t>
            </a:r>
          </a:p>
          <a:p>
            <a:r>
              <a:rPr lang="en-US" sz="1400" dirty="0">
                <a:solidFill>
                  <a:schemeClr val="bg1">
                    <a:lumMod val="50000"/>
                  </a:schemeClr>
                </a:solidFill>
              </a:rPr>
              <a:t>Those of  Caucasian  ethnicity</a:t>
            </a:r>
            <a:endParaRPr lang="en-US" sz="1400" i="1" dirty="0">
              <a:solidFill>
                <a:schemeClr val="bg1">
                  <a:lumMod val="50000"/>
                </a:schemeClr>
              </a:solidFill>
            </a:endParaRPr>
          </a:p>
          <a:p>
            <a:endParaRPr lang="en-US" sz="1400" i="1" dirty="0">
              <a:solidFill>
                <a:schemeClr val="bg1">
                  <a:lumMod val="50000"/>
                </a:schemeClr>
              </a:solidFill>
            </a:endParaRPr>
          </a:p>
          <a:p>
            <a:r>
              <a:rPr lang="en-US" sz="1400" i="1" dirty="0">
                <a:solidFill>
                  <a:schemeClr val="bg1">
                    <a:lumMod val="50000"/>
                  </a:schemeClr>
                </a:solidFill>
              </a:rPr>
              <a:t>So when a melanoma arises, is it in the episcleral pigmented patch?</a:t>
            </a:r>
          </a:p>
          <a:p>
            <a:r>
              <a:rPr lang="en-US" sz="1400" dirty="0">
                <a:solidFill>
                  <a:schemeClr val="bg1">
                    <a:lumMod val="50000"/>
                  </a:schemeClr>
                </a:solidFill>
              </a:rPr>
              <a:t>Well, that </a:t>
            </a:r>
            <a:r>
              <a:rPr lang="en-US" sz="1400" b="1" dirty="0">
                <a:solidFill>
                  <a:schemeClr val="bg1">
                    <a:lumMod val="50000"/>
                  </a:schemeClr>
                </a:solidFill>
              </a:rPr>
              <a:t>can</a:t>
            </a:r>
            <a:r>
              <a:rPr lang="en-US" sz="1400" dirty="0">
                <a:solidFill>
                  <a:schemeClr val="bg1">
                    <a:lumMod val="50000"/>
                  </a:schemeClr>
                </a:solidFill>
              </a:rPr>
              <a:t> happen, but it’s very rare. In fact, while a melanoma can occur anywhere—skin, </a:t>
            </a:r>
            <a:r>
              <a:rPr lang="en-US" sz="1400" dirty="0" err="1">
                <a:solidFill>
                  <a:schemeClr val="bg1">
                    <a:lumMod val="50000"/>
                  </a:schemeClr>
                </a:solidFill>
              </a:rPr>
              <a:t>conj</a:t>
            </a:r>
            <a:r>
              <a:rPr lang="en-US" sz="1400" dirty="0">
                <a:solidFill>
                  <a:schemeClr val="bg1">
                    <a:lumMod val="50000"/>
                  </a:schemeClr>
                </a:solidFill>
              </a:rPr>
              <a:t>, intraocular, even the orbit—the overwhelming </a:t>
            </a:r>
            <a:r>
              <a:rPr lang="en-US" sz="1400" b="1" dirty="0"/>
              <a:t>majority occur in the  uvea</a:t>
            </a:r>
            <a:r>
              <a:rPr lang="en-US" sz="1400" dirty="0"/>
              <a:t>.</a:t>
            </a:r>
          </a:p>
        </p:txBody>
      </p:sp>
      <p:sp>
        <p:nvSpPr>
          <p:cNvPr id="14" name="TextBox 13">
            <a:extLst>
              <a:ext uri="{FF2B5EF4-FFF2-40B4-BE49-F238E27FC236}">
                <a16:creationId xmlns:a16="http://schemas.microsoft.com/office/drawing/2014/main" id="{699A00E2-0B43-4ED3-BC30-8B7111AE6F63}"/>
              </a:ext>
            </a:extLst>
          </p:cNvPr>
          <p:cNvSpPr txBox="1"/>
          <p:nvPr/>
        </p:nvSpPr>
        <p:spPr>
          <a:xfrm>
            <a:off x="1216479" y="4119027"/>
            <a:ext cx="4942611" cy="1600438"/>
          </a:xfrm>
          <a:prstGeom prst="rect">
            <a:avLst/>
          </a:prstGeom>
          <a:solidFill>
            <a:schemeClr val="accent5">
              <a:lumMod val="75000"/>
            </a:schemeClr>
          </a:solidFill>
        </p:spPr>
        <p:txBody>
          <a:bodyPr wrap="square" rtlCol="0">
            <a:spAutoFit/>
          </a:bodyPr>
          <a:lstStyle/>
          <a:p>
            <a:r>
              <a:rPr lang="en-US" sz="1400" i="1" dirty="0"/>
              <a:t>What is the lifetime risk of uveal melanoma in a white person without ocular melanocytosis?</a:t>
            </a:r>
          </a:p>
          <a:p>
            <a:r>
              <a:rPr lang="en-US" sz="1400" dirty="0"/>
              <a:t>About 6 in a million</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What is the lifetime risk of uveal melanoma in a white person </a:t>
            </a:r>
            <a:r>
              <a:rPr lang="en-US" sz="1400" b="1" dirty="0">
                <a:solidFill>
                  <a:schemeClr val="accent5">
                    <a:lumMod val="75000"/>
                  </a:schemeClr>
                </a:solidFill>
              </a:rPr>
              <a:t>with</a:t>
            </a:r>
            <a:r>
              <a:rPr lang="en-US" sz="1400" i="1" dirty="0">
                <a:solidFill>
                  <a:schemeClr val="accent5">
                    <a:lumMod val="75000"/>
                  </a:schemeClr>
                </a:solidFill>
              </a:rPr>
              <a:t> ocular melanocytosis?</a:t>
            </a:r>
          </a:p>
          <a:p>
            <a:r>
              <a:rPr lang="en-US" sz="1400" dirty="0">
                <a:solidFill>
                  <a:schemeClr val="accent5">
                    <a:lumMod val="75000"/>
                  </a:schemeClr>
                </a:solidFill>
              </a:rPr>
              <a:t>About 1 in 400!</a:t>
            </a:r>
          </a:p>
        </p:txBody>
      </p:sp>
      <p:sp>
        <p:nvSpPr>
          <p:cNvPr id="13" name="Oval 12">
            <a:extLst>
              <a:ext uri="{FF2B5EF4-FFF2-40B4-BE49-F238E27FC236}">
                <a16:creationId xmlns:a16="http://schemas.microsoft.com/office/drawing/2014/main" id="{07E3CEAA-859A-4598-870B-2329C6B08946}"/>
              </a:ext>
            </a:extLst>
          </p:cNvPr>
          <p:cNvSpPr/>
          <p:nvPr/>
        </p:nvSpPr>
        <p:spPr>
          <a:xfrm>
            <a:off x="2819400" y="5647739"/>
            <a:ext cx="2667000" cy="53969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95450296"/>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285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lumMod val="50000"/>
                  </a:schemeClr>
                </a:solidFill>
              </a:rPr>
              <a:t>Getting back to the ‘Hold that thought’: Does ocular melanocytosis convey an increased risk of melanoma?</a:t>
            </a:r>
          </a:p>
          <a:p>
            <a:r>
              <a:rPr lang="en-US" sz="1400" dirty="0">
                <a:solidFill>
                  <a:schemeClr val="bg1">
                    <a:lumMod val="50000"/>
                  </a:schemeClr>
                </a:solidFill>
              </a:rPr>
              <a:t>For a particular subset of pts, it does indeed</a:t>
            </a:r>
          </a:p>
          <a:p>
            <a:endParaRPr lang="en-US" sz="1400" i="1" dirty="0">
              <a:solidFill>
                <a:schemeClr val="bg1">
                  <a:lumMod val="50000"/>
                </a:schemeClr>
              </a:solidFill>
            </a:endParaRPr>
          </a:p>
          <a:p>
            <a:r>
              <a:rPr lang="en-US" sz="1400" i="1" dirty="0">
                <a:solidFill>
                  <a:schemeClr val="bg1">
                    <a:lumMod val="50000"/>
                  </a:schemeClr>
                </a:solidFill>
              </a:rPr>
              <a:t>Which pts are at increased risk?</a:t>
            </a:r>
          </a:p>
          <a:p>
            <a:r>
              <a:rPr lang="en-US" sz="1400" dirty="0">
                <a:solidFill>
                  <a:schemeClr val="bg1">
                    <a:lumMod val="50000"/>
                  </a:schemeClr>
                </a:solidFill>
              </a:rPr>
              <a:t>Those of  Caucasian  ethnicity</a:t>
            </a:r>
            <a:endParaRPr lang="en-US" sz="1400" i="1" dirty="0">
              <a:solidFill>
                <a:schemeClr val="bg1">
                  <a:lumMod val="50000"/>
                </a:schemeClr>
              </a:solidFill>
            </a:endParaRPr>
          </a:p>
          <a:p>
            <a:endParaRPr lang="en-US" sz="1400" i="1" dirty="0">
              <a:solidFill>
                <a:schemeClr val="bg1">
                  <a:lumMod val="50000"/>
                </a:schemeClr>
              </a:solidFill>
            </a:endParaRPr>
          </a:p>
          <a:p>
            <a:r>
              <a:rPr lang="en-US" sz="1400" i="1" dirty="0">
                <a:solidFill>
                  <a:schemeClr val="bg1">
                    <a:lumMod val="50000"/>
                  </a:schemeClr>
                </a:solidFill>
              </a:rPr>
              <a:t>So when a melanoma arises, is it in the episcleral pigmented patch?</a:t>
            </a:r>
          </a:p>
          <a:p>
            <a:r>
              <a:rPr lang="en-US" sz="1400" dirty="0">
                <a:solidFill>
                  <a:schemeClr val="bg1">
                    <a:lumMod val="50000"/>
                  </a:schemeClr>
                </a:solidFill>
              </a:rPr>
              <a:t>Well, that </a:t>
            </a:r>
            <a:r>
              <a:rPr lang="en-US" sz="1400" b="1" dirty="0">
                <a:solidFill>
                  <a:schemeClr val="bg1">
                    <a:lumMod val="50000"/>
                  </a:schemeClr>
                </a:solidFill>
              </a:rPr>
              <a:t>can</a:t>
            </a:r>
            <a:r>
              <a:rPr lang="en-US" sz="1400" dirty="0">
                <a:solidFill>
                  <a:schemeClr val="bg1">
                    <a:lumMod val="50000"/>
                  </a:schemeClr>
                </a:solidFill>
              </a:rPr>
              <a:t> happen, but it’s very rare. In fact, while a melanoma can occur anywhere—skin, </a:t>
            </a:r>
            <a:r>
              <a:rPr lang="en-US" sz="1400" dirty="0" err="1">
                <a:solidFill>
                  <a:schemeClr val="bg1">
                    <a:lumMod val="50000"/>
                  </a:schemeClr>
                </a:solidFill>
              </a:rPr>
              <a:t>conj</a:t>
            </a:r>
            <a:r>
              <a:rPr lang="en-US" sz="1400" dirty="0">
                <a:solidFill>
                  <a:schemeClr val="bg1">
                    <a:lumMod val="50000"/>
                  </a:schemeClr>
                </a:solidFill>
              </a:rPr>
              <a:t>, intraocular, even the orbit—the overwhelming </a:t>
            </a:r>
            <a:r>
              <a:rPr lang="en-US" sz="1400" b="1" dirty="0"/>
              <a:t>majority occur in the  uvea</a:t>
            </a:r>
            <a:r>
              <a:rPr lang="en-US" sz="1400" dirty="0"/>
              <a:t>.</a:t>
            </a:r>
          </a:p>
        </p:txBody>
      </p:sp>
      <p:sp>
        <p:nvSpPr>
          <p:cNvPr id="14" name="TextBox 13">
            <a:extLst>
              <a:ext uri="{FF2B5EF4-FFF2-40B4-BE49-F238E27FC236}">
                <a16:creationId xmlns:a16="http://schemas.microsoft.com/office/drawing/2014/main" id="{699A00E2-0B43-4ED3-BC30-8B7111AE6F63}"/>
              </a:ext>
            </a:extLst>
          </p:cNvPr>
          <p:cNvSpPr txBox="1"/>
          <p:nvPr/>
        </p:nvSpPr>
        <p:spPr>
          <a:xfrm>
            <a:off x="1216479" y="4119027"/>
            <a:ext cx="4942611" cy="1600438"/>
          </a:xfrm>
          <a:prstGeom prst="rect">
            <a:avLst/>
          </a:prstGeom>
          <a:solidFill>
            <a:schemeClr val="accent5">
              <a:lumMod val="75000"/>
            </a:schemeClr>
          </a:solidFill>
        </p:spPr>
        <p:txBody>
          <a:bodyPr wrap="square" rtlCol="0">
            <a:spAutoFit/>
          </a:bodyPr>
          <a:lstStyle/>
          <a:p>
            <a:r>
              <a:rPr lang="en-US" sz="1400" i="1" dirty="0"/>
              <a:t>What is the lifetime risk of uveal melanoma in a white person without ocular melanocytosis?</a:t>
            </a:r>
          </a:p>
          <a:p>
            <a:r>
              <a:rPr lang="en-US" sz="1400" dirty="0"/>
              <a:t>About 6 in a million</a:t>
            </a:r>
          </a:p>
          <a:p>
            <a:endParaRPr lang="en-US" sz="1400" dirty="0"/>
          </a:p>
          <a:p>
            <a:r>
              <a:rPr lang="en-US" sz="1400" i="1" dirty="0"/>
              <a:t>What is the lifetime risk of uveal melanoma in a white person </a:t>
            </a:r>
            <a:r>
              <a:rPr lang="en-US" sz="1400" b="1" dirty="0"/>
              <a:t>with</a:t>
            </a:r>
            <a:r>
              <a:rPr lang="en-US" sz="1400" i="1" dirty="0"/>
              <a:t> ocular melanocytosis?</a:t>
            </a:r>
            <a:endParaRPr lang="en-US" sz="1400" i="1" dirty="0">
              <a:solidFill>
                <a:schemeClr val="accent5">
                  <a:lumMod val="75000"/>
                </a:schemeClr>
              </a:solidFill>
            </a:endParaRPr>
          </a:p>
          <a:p>
            <a:r>
              <a:rPr lang="en-US" sz="1400" dirty="0">
                <a:solidFill>
                  <a:schemeClr val="accent5">
                    <a:lumMod val="75000"/>
                  </a:schemeClr>
                </a:solidFill>
              </a:rPr>
              <a:t>About 1 in 400!</a:t>
            </a:r>
          </a:p>
        </p:txBody>
      </p:sp>
      <p:sp>
        <p:nvSpPr>
          <p:cNvPr id="13" name="Oval 12">
            <a:extLst>
              <a:ext uri="{FF2B5EF4-FFF2-40B4-BE49-F238E27FC236}">
                <a16:creationId xmlns:a16="http://schemas.microsoft.com/office/drawing/2014/main" id="{07E3CEAA-859A-4598-870B-2329C6B08946}"/>
              </a:ext>
            </a:extLst>
          </p:cNvPr>
          <p:cNvSpPr/>
          <p:nvPr/>
        </p:nvSpPr>
        <p:spPr>
          <a:xfrm>
            <a:off x="2819400" y="5647739"/>
            <a:ext cx="2667000" cy="53969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88552079"/>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286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138453" cy="307777"/>
          </a:xfrm>
          <a:prstGeom prst="rect">
            <a:avLst/>
          </a:prstGeom>
          <a:noFill/>
        </p:spPr>
        <p:txBody>
          <a:bodyPr wrap="none" rtlCol="0">
            <a:spAutoFit/>
          </a:bodyPr>
          <a:lstStyle/>
          <a:p>
            <a:r>
              <a:rPr lang="en-US" sz="1400" b="1"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E049604B-2705-4971-99CD-648FEA89E701}"/>
              </a:ext>
            </a:extLst>
          </p:cNvPr>
          <p:cNvSpPr/>
          <p:nvPr/>
        </p:nvSpPr>
        <p:spPr>
          <a:xfrm>
            <a:off x="46482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51B6AF2-61B0-446C-9933-FCE2CE1FCE8C}"/>
              </a:ext>
            </a:extLst>
          </p:cNvPr>
          <p:cNvSpPr txBox="1"/>
          <p:nvPr/>
        </p:nvSpPr>
        <p:spPr>
          <a:xfrm>
            <a:off x="4750301" y="5017619"/>
            <a:ext cx="2808782" cy="307777"/>
          </a:xfrm>
          <a:prstGeom prst="rect">
            <a:avLst/>
          </a:prstGeom>
          <a:noFill/>
        </p:spPr>
        <p:txBody>
          <a:bodyPr wrap="none" rtlCol="0">
            <a:spAutoFit/>
          </a:bodyPr>
          <a:lstStyle/>
          <a:p>
            <a:r>
              <a:rPr lang="en-US" sz="1400" b="1" dirty="0">
                <a:solidFill>
                  <a:srgbClr val="025CA6"/>
                </a:solidFill>
              </a:rPr>
              <a:t>Ocular</a:t>
            </a:r>
            <a:r>
              <a:rPr lang="en-US" sz="1400" dirty="0">
                <a:solidFill>
                  <a:schemeClr val="bg1">
                    <a:lumMod val="75000"/>
                  </a:schemeClr>
                </a:solidFill>
              </a:rPr>
              <a:t>(</a:t>
            </a:r>
            <a:r>
              <a:rPr lang="en-US" sz="1400" dirty="0" err="1">
                <a:solidFill>
                  <a:schemeClr val="bg1">
                    <a:lumMod val="75000"/>
                  </a:schemeClr>
                </a:solidFill>
              </a:rPr>
              <a:t>odermal</a:t>
            </a:r>
            <a:r>
              <a:rPr lang="en-US" sz="1400" dirty="0">
                <a:solidFill>
                  <a:schemeClr val="bg1">
                    <a:lumMod val="75000"/>
                  </a:schemeClr>
                </a:solidFill>
              </a:rPr>
              <a:t>) </a:t>
            </a:r>
            <a:r>
              <a:rPr lang="en-US" sz="1400" b="1" dirty="0">
                <a:solidFill>
                  <a:srgbClr val="025CA6"/>
                </a:solidFill>
              </a:rPr>
              <a:t>melanocytosis</a:t>
            </a:r>
          </a:p>
        </p:txBody>
      </p:sp>
      <p:sp>
        <p:nvSpPr>
          <p:cNvPr id="30" name="TextBox 29">
            <a:extLst>
              <a:ext uri="{FF2B5EF4-FFF2-40B4-BE49-F238E27FC236}">
                <a16:creationId xmlns:a16="http://schemas.microsoft.com/office/drawing/2014/main" id="{059AB418-2CFB-43D2-A8D1-DA96A387CB2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941A2157-000E-4F5A-85CE-DF597C030E9F}"/>
              </a:ext>
            </a:extLst>
          </p:cNvPr>
          <p:cNvSpPr txBox="1"/>
          <p:nvPr/>
        </p:nvSpPr>
        <p:spPr>
          <a:xfrm>
            <a:off x="3494882" y="1887073"/>
            <a:ext cx="5118388" cy="2893100"/>
          </a:xfrm>
          <a:prstGeom prst="rect">
            <a:avLst/>
          </a:prstGeom>
          <a:solidFill>
            <a:schemeClr val="accent6">
              <a:lumMod val="75000"/>
            </a:schemeClr>
          </a:solidFill>
        </p:spPr>
        <p:txBody>
          <a:bodyPr wrap="square" rtlCol="0">
            <a:spAutoFit/>
          </a:bodyPr>
          <a:lstStyle/>
          <a:p>
            <a:r>
              <a:rPr lang="en-US" sz="1400" i="1" dirty="0">
                <a:solidFill>
                  <a:schemeClr val="bg1">
                    <a:lumMod val="50000"/>
                  </a:schemeClr>
                </a:solidFill>
              </a:rPr>
              <a:t>How does ocular melanocytosis present?</a:t>
            </a:r>
          </a:p>
          <a:p>
            <a:r>
              <a:rPr lang="en-US" sz="1400" dirty="0">
                <a:solidFill>
                  <a:schemeClr val="bg1">
                    <a:lumMod val="50000"/>
                  </a:schemeClr>
                </a:solidFill>
              </a:rPr>
              <a:t>With slate-gray patches of  episcleral  pigmentation</a:t>
            </a:r>
          </a:p>
          <a:p>
            <a:endParaRPr lang="en-US" sz="1400" i="1" dirty="0">
              <a:solidFill>
                <a:schemeClr val="bg1">
                  <a:lumMod val="50000"/>
                </a:schemeClr>
              </a:solidFill>
            </a:endParaRPr>
          </a:p>
          <a:p>
            <a:r>
              <a:rPr lang="en-US" sz="1400" i="1" dirty="0">
                <a:solidFill>
                  <a:schemeClr val="bg1">
                    <a:lumMod val="50000"/>
                  </a:schemeClr>
                </a:solidFill>
              </a:rPr>
              <a:t>Does it tend to be unilateral, or bilateral?</a:t>
            </a:r>
          </a:p>
          <a:p>
            <a:r>
              <a:rPr lang="en-US" sz="1400" dirty="0">
                <a:solidFill>
                  <a:schemeClr val="bg1">
                    <a:lumMod val="50000"/>
                  </a:schemeClr>
                </a:solidFill>
              </a:rPr>
              <a:t>It is usually unilateral </a:t>
            </a:r>
          </a:p>
          <a:p>
            <a:endParaRPr lang="en-US" sz="1400" i="1" dirty="0">
              <a:solidFill>
                <a:schemeClr val="bg1">
                  <a:lumMod val="50000"/>
                </a:schemeClr>
              </a:solidFill>
            </a:endParaRPr>
          </a:p>
          <a:p>
            <a:r>
              <a:rPr lang="en-US" sz="1400" i="1" dirty="0">
                <a:solidFill>
                  <a:schemeClr val="bg1"/>
                </a:solidFill>
              </a:rPr>
              <a:t>An eye with ocular melanocytosis is at increased risk of </a:t>
            </a:r>
            <a:r>
              <a:rPr lang="en-US" sz="1400" i="1" dirty="0">
                <a:solidFill>
                  <a:schemeClr val="bg1">
                    <a:lumMod val="50000"/>
                  </a:schemeClr>
                </a:solidFill>
              </a:rPr>
              <a:t>what potentially blinding ocular condition?</a:t>
            </a:r>
          </a:p>
          <a:p>
            <a:r>
              <a:rPr lang="en-US" sz="1400" dirty="0">
                <a:solidFill>
                  <a:schemeClr val="bg1">
                    <a:lumMod val="50000"/>
                  </a:schemeClr>
                </a:solidFill>
              </a:rPr>
              <a:t>Glaucoma—about  10%  of these eyes develop it</a:t>
            </a:r>
          </a:p>
          <a:p>
            <a:endParaRPr lang="en-US" sz="1400" i="1" dirty="0">
              <a:solidFill>
                <a:schemeClr val="bg1">
                  <a:lumMod val="50000"/>
                </a:schemeClr>
              </a:solidFill>
            </a:endParaRPr>
          </a:p>
          <a:p>
            <a:r>
              <a:rPr lang="en-US" sz="1400" i="1" dirty="0">
                <a:solidFill>
                  <a:schemeClr val="bg1">
                    <a:lumMod val="50000"/>
                  </a:schemeClr>
                </a:solidFill>
              </a:rPr>
              <a:t>Does it manifest an ethnicity predilection?</a:t>
            </a:r>
          </a:p>
          <a:p>
            <a:r>
              <a:rPr lang="en-US" sz="1400" dirty="0">
                <a:solidFill>
                  <a:schemeClr val="bg1">
                    <a:lumMod val="50000"/>
                  </a:schemeClr>
                </a:solidFill>
              </a:rPr>
              <a:t>Like the dermal version, it is more common among individuals of Hispanic, African, and/or Asian descent</a:t>
            </a:r>
          </a:p>
        </p:txBody>
      </p:sp>
      <p:sp>
        <p:nvSpPr>
          <p:cNvPr id="6" name="TextBox 5">
            <a:extLst>
              <a:ext uri="{FF2B5EF4-FFF2-40B4-BE49-F238E27FC236}">
                <a16:creationId xmlns:a16="http://schemas.microsoft.com/office/drawing/2014/main" id="{DC98D434-6E74-4F82-94D9-83C6479025C3}"/>
              </a:ext>
            </a:extLst>
          </p:cNvPr>
          <p:cNvSpPr txBox="1"/>
          <p:nvPr/>
        </p:nvSpPr>
        <p:spPr>
          <a:xfrm>
            <a:off x="7317616" y="2997457"/>
            <a:ext cx="1292341" cy="307777"/>
          </a:xfrm>
          <a:prstGeom prst="rect">
            <a:avLst/>
          </a:prstGeom>
          <a:noFill/>
        </p:spPr>
        <p:txBody>
          <a:bodyPr wrap="none" rtlCol="0">
            <a:spAutoFit/>
          </a:bodyPr>
          <a:lstStyle/>
          <a:p>
            <a:r>
              <a:rPr lang="en-US" sz="1400" dirty="0">
                <a:solidFill>
                  <a:schemeClr val="bg1"/>
                </a:solidFill>
                <a:latin typeface="Segoe Script" panose="030B0504020000000003" pitchFamily="66" charset="0"/>
              </a:rPr>
              <a:t>melanoma?</a:t>
            </a:r>
          </a:p>
        </p:txBody>
      </p:sp>
      <p:sp>
        <p:nvSpPr>
          <p:cNvPr id="7" name="TextBox 6">
            <a:extLst>
              <a:ext uri="{FF2B5EF4-FFF2-40B4-BE49-F238E27FC236}">
                <a16:creationId xmlns:a16="http://schemas.microsoft.com/office/drawing/2014/main" id="{6242AB08-8E42-4B92-9D20-2239160C87A1}"/>
              </a:ext>
            </a:extLst>
          </p:cNvPr>
          <p:cNvSpPr txBox="1"/>
          <p:nvPr/>
        </p:nvSpPr>
        <p:spPr>
          <a:xfrm>
            <a:off x="7808187" y="3244334"/>
            <a:ext cx="293670" cy="369332"/>
          </a:xfrm>
          <a:prstGeom prst="rect">
            <a:avLst/>
          </a:prstGeom>
          <a:noFill/>
          <a:ln>
            <a:noFill/>
          </a:ln>
        </p:spPr>
        <p:txBody>
          <a:bodyPr wrap="none" rtlCol="0">
            <a:spAutoFit/>
          </a:bodyPr>
          <a:lstStyle/>
          <a:p>
            <a:r>
              <a:rPr lang="en-US" dirty="0">
                <a:solidFill>
                  <a:schemeClr val="bg1"/>
                </a:solidFill>
              </a:rPr>
              <a:t>^</a:t>
            </a:r>
          </a:p>
        </p:txBody>
      </p:sp>
      <p:sp>
        <p:nvSpPr>
          <p:cNvPr id="8" name="TextBox 7">
            <a:extLst>
              <a:ext uri="{FF2B5EF4-FFF2-40B4-BE49-F238E27FC236}">
                <a16:creationId xmlns:a16="http://schemas.microsoft.com/office/drawing/2014/main" id="{E01927C7-8753-4F60-89A6-6A9AE7033E04}"/>
              </a:ext>
            </a:extLst>
          </p:cNvPr>
          <p:cNvSpPr txBox="1"/>
          <p:nvPr/>
        </p:nvSpPr>
        <p:spPr>
          <a:xfrm>
            <a:off x="2929934" y="3610632"/>
            <a:ext cx="6046559" cy="2462213"/>
          </a:xfrm>
          <a:prstGeom prst="rect">
            <a:avLst/>
          </a:prstGeom>
          <a:solidFill>
            <a:srgbClr val="00A4DE"/>
          </a:solidFill>
        </p:spPr>
        <p:txBody>
          <a:bodyPr wrap="square" rtlCol="0">
            <a:spAutoFit/>
          </a:bodyPr>
          <a:lstStyle/>
          <a:p>
            <a:r>
              <a:rPr lang="en-US" sz="1400" i="1" dirty="0">
                <a:solidFill>
                  <a:schemeClr val="bg1">
                    <a:lumMod val="50000"/>
                  </a:schemeClr>
                </a:solidFill>
              </a:rPr>
              <a:t>Getting back to the ‘Hold that thought’: Does ocular melanocytosis convey an increased risk of melanoma?</a:t>
            </a:r>
          </a:p>
          <a:p>
            <a:r>
              <a:rPr lang="en-US" sz="1400" dirty="0">
                <a:solidFill>
                  <a:schemeClr val="bg1">
                    <a:lumMod val="50000"/>
                  </a:schemeClr>
                </a:solidFill>
              </a:rPr>
              <a:t>For a particular subset of pts, it does indeed</a:t>
            </a:r>
          </a:p>
          <a:p>
            <a:endParaRPr lang="en-US" sz="1400" i="1" dirty="0">
              <a:solidFill>
                <a:schemeClr val="bg1">
                  <a:lumMod val="50000"/>
                </a:schemeClr>
              </a:solidFill>
            </a:endParaRPr>
          </a:p>
          <a:p>
            <a:r>
              <a:rPr lang="en-US" sz="1400" i="1" dirty="0">
                <a:solidFill>
                  <a:schemeClr val="bg1">
                    <a:lumMod val="50000"/>
                  </a:schemeClr>
                </a:solidFill>
              </a:rPr>
              <a:t>Which pts are at increased risk?</a:t>
            </a:r>
          </a:p>
          <a:p>
            <a:r>
              <a:rPr lang="en-US" sz="1400" dirty="0">
                <a:solidFill>
                  <a:schemeClr val="bg1">
                    <a:lumMod val="50000"/>
                  </a:schemeClr>
                </a:solidFill>
              </a:rPr>
              <a:t>Those of  Caucasian  ethnicity</a:t>
            </a:r>
            <a:endParaRPr lang="en-US" sz="1400" i="1" dirty="0">
              <a:solidFill>
                <a:schemeClr val="bg1">
                  <a:lumMod val="50000"/>
                </a:schemeClr>
              </a:solidFill>
            </a:endParaRPr>
          </a:p>
          <a:p>
            <a:endParaRPr lang="en-US" sz="1400" i="1" dirty="0">
              <a:solidFill>
                <a:schemeClr val="bg1">
                  <a:lumMod val="50000"/>
                </a:schemeClr>
              </a:solidFill>
            </a:endParaRPr>
          </a:p>
          <a:p>
            <a:r>
              <a:rPr lang="en-US" sz="1400" i="1" dirty="0">
                <a:solidFill>
                  <a:schemeClr val="bg1">
                    <a:lumMod val="50000"/>
                  </a:schemeClr>
                </a:solidFill>
              </a:rPr>
              <a:t>So when a melanoma arises, is it in the episcleral pigmented patch?</a:t>
            </a:r>
          </a:p>
          <a:p>
            <a:r>
              <a:rPr lang="en-US" sz="1400" dirty="0">
                <a:solidFill>
                  <a:schemeClr val="bg1">
                    <a:lumMod val="50000"/>
                  </a:schemeClr>
                </a:solidFill>
              </a:rPr>
              <a:t>Well, that </a:t>
            </a:r>
            <a:r>
              <a:rPr lang="en-US" sz="1400" b="1" dirty="0">
                <a:solidFill>
                  <a:schemeClr val="bg1">
                    <a:lumMod val="50000"/>
                  </a:schemeClr>
                </a:solidFill>
              </a:rPr>
              <a:t>can</a:t>
            </a:r>
            <a:r>
              <a:rPr lang="en-US" sz="1400" dirty="0">
                <a:solidFill>
                  <a:schemeClr val="bg1">
                    <a:lumMod val="50000"/>
                  </a:schemeClr>
                </a:solidFill>
              </a:rPr>
              <a:t> happen, but it’s very rare. In fact, while a melanoma can occur anywhere—skin, </a:t>
            </a:r>
            <a:r>
              <a:rPr lang="en-US" sz="1400" dirty="0" err="1">
                <a:solidFill>
                  <a:schemeClr val="bg1">
                    <a:lumMod val="50000"/>
                  </a:schemeClr>
                </a:solidFill>
              </a:rPr>
              <a:t>conj</a:t>
            </a:r>
            <a:r>
              <a:rPr lang="en-US" sz="1400" dirty="0">
                <a:solidFill>
                  <a:schemeClr val="bg1">
                    <a:lumMod val="50000"/>
                  </a:schemeClr>
                </a:solidFill>
              </a:rPr>
              <a:t>, intraocular, even the orbit—the overwhelming </a:t>
            </a:r>
            <a:r>
              <a:rPr lang="en-US" sz="1400" b="1" dirty="0"/>
              <a:t>majority occur in the  uvea</a:t>
            </a:r>
            <a:r>
              <a:rPr lang="en-US" sz="1400" dirty="0"/>
              <a:t>.</a:t>
            </a:r>
          </a:p>
        </p:txBody>
      </p:sp>
      <p:sp>
        <p:nvSpPr>
          <p:cNvPr id="14" name="TextBox 13">
            <a:extLst>
              <a:ext uri="{FF2B5EF4-FFF2-40B4-BE49-F238E27FC236}">
                <a16:creationId xmlns:a16="http://schemas.microsoft.com/office/drawing/2014/main" id="{699A00E2-0B43-4ED3-BC30-8B7111AE6F63}"/>
              </a:ext>
            </a:extLst>
          </p:cNvPr>
          <p:cNvSpPr txBox="1"/>
          <p:nvPr/>
        </p:nvSpPr>
        <p:spPr>
          <a:xfrm>
            <a:off x="1216479" y="4119027"/>
            <a:ext cx="4942611" cy="1600438"/>
          </a:xfrm>
          <a:prstGeom prst="rect">
            <a:avLst/>
          </a:prstGeom>
          <a:solidFill>
            <a:schemeClr val="accent5">
              <a:lumMod val="75000"/>
            </a:schemeClr>
          </a:solidFill>
        </p:spPr>
        <p:txBody>
          <a:bodyPr wrap="square" rtlCol="0">
            <a:spAutoFit/>
          </a:bodyPr>
          <a:lstStyle/>
          <a:p>
            <a:r>
              <a:rPr lang="en-US" sz="1400" i="1" dirty="0"/>
              <a:t>What is the lifetime risk of uveal melanoma in a white person without ocular melanocytosis?</a:t>
            </a:r>
          </a:p>
          <a:p>
            <a:r>
              <a:rPr lang="en-US" sz="1400" dirty="0"/>
              <a:t>About 6 in a million</a:t>
            </a:r>
          </a:p>
          <a:p>
            <a:endParaRPr lang="en-US" sz="1400" dirty="0"/>
          </a:p>
          <a:p>
            <a:r>
              <a:rPr lang="en-US" sz="1400" i="1" dirty="0"/>
              <a:t>What is the lifetime risk of uveal melanoma in a white person </a:t>
            </a:r>
            <a:r>
              <a:rPr lang="en-US" sz="1400" b="1" dirty="0"/>
              <a:t>with</a:t>
            </a:r>
            <a:r>
              <a:rPr lang="en-US" sz="1400" i="1" dirty="0"/>
              <a:t> ocular melanocytosis?</a:t>
            </a:r>
          </a:p>
          <a:p>
            <a:r>
              <a:rPr lang="en-US" sz="1400" dirty="0"/>
              <a:t>About 1 in 400!</a:t>
            </a:r>
          </a:p>
        </p:txBody>
      </p:sp>
      <p:sp>
        <p:nvSpPr>
          <p:cNvPr id="13" name="Oval 12">
            <a:extLst>
              <a:ext uri="{FF2B5EF4-FFF2-40B4-BE49-F238E27FC236}">
                <a16:creationId xmlns:a16="http://schemas.microsoft.com/office/drawing/2014/main" id="{07E3CEAA-859A-4598-870B-2329C6B08946}"/>
              </a:ext>
            </a:extLst>
          </p:cNvPr>
          <p:cNvSpPr/>
          <p:nvPr/>
        </p:nvSpPr>
        <p:spPr>
          <a:xfrm>
            <a:off x="2819400" y="5647739"/>
            <a:ext cx="2667000" cy="53969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44918769"/>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287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FFD757"/>
                </a:solidFill>
              </a:rPr>
              <a:t>Nevus of Ota</a:t>
            </a:r>
          </a:p>
          <a:p>
            <a:endParaRPr lang="en-US" sz="1400" dirty="0">
              <a:solidFill>
                <a:srgbClr val="FFD757"/>
              </a:solidFill>
            </a:endParaRPr>
          </a:p>
          <a:p>
            <a:r>
              <a:rPr lang="en-US" sz="1400" i="1" dirty="0">
                <a:solidFill>
                  <a:srgbClr val="FFD757"/>
                </a:solidFill>
              </a:rPr>
              <a:t>Does nevus of Ota tend to occur in a V1/V2 distribution like dermal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convey a risk of melanoma in white folk like ocular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have a female preponderance like dermal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convey a risk of glaucoma like ocular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have an Asian/African/Hispanic preponderance like both ocular and dermal melanocytosis? </a:t>
            </a:r>
            <a:r>
              <a:rPr lang="en-US" sz="1400" dirty="0">
                <a:solidFill>
                  <a:srgbClr val="FFD757"/>
                </a:solidFill>
              </a:rPr>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98683387"/>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288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0000FF"/>
                </a:solidFill>
              </a:rPr>
              <a:t>Nevus of Ota</a:t>
            </a:r>
            <a:endParaRPr lang="en-US" sz="1400" b="1" dirty="0">
              <a:solidFill>
                <a:srgbClr val="FFD757"/>
              </a:solidFill>
            </a:endParaRPr>
          </a:p>
          <a:p>
            <a:endParaRPr lang="en-US" sz="1400" dirty="0">
              <a:solidFill>
                <a:srgbClr val="FFD757"/>
              </a:solidFill>
            </a:endParaRPr>
          </a:p>
          <a:p>
            <a:r>
              <a:rPr lang="en-US" sz="1400" i="1" dirty="0">
                <a:solidFill>
                  <a:srgbClr val="FFD757"/>
                </a:solidFill>
              </a:rPr>
              <a:t>Does nevus of Ota tend to occur in a V1/V2 distribution like dermal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convey a risk of melanoma in white folk like ocular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have a female preponderance like dermal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convey a risk of glaucoma like ocular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have an Asian/African/Hispanic preponderance like both ocular and dermal melanocytosis? </a:t>
            </a:r>
            <a:r>
              <a:rPr lang="en-US" sz="1400" dirty="0">
                <a:solidFill>
                  <a:srgbClr val="FFD757"/>
                </a:solidFill>
              </a:rPr>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6410516"/>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D90D118-A219-4AE7-AE03-7A99EC767727}"/>
              </a:ext>
            </a:extLst>
          </p:cNvPr>
          <p:cNvSpPr>
            <a:spLocks noGrp="1"/>
          </p:cNvSpPr>
          <p:nvPr>
            <p:ph type="sldNum" sz="quarter" idx="12"/>
          </p:nvPr>
        </p:nvSpPr>
        <p:spPr/>
        <p:txBody>
          <a:bodyPr/>
          <a:lstStyle/>
          <a:p>
            <a:pPr>
              <a:defRPr/>
            </a:pPr>
            <a:fld id="{E21F5367-E769-4F7D-9670-9C7F735E91F6}" type="slidenum">
              <a:rPr lang="en-US" altLang="en-US" smtClean="0"/>
              <a:pPr>
                <a:defRPr/>
              </a:pPr>
              <a:t>289</a:t>
            </a:fld>
            <a:endParaRPr lang="en-US" altLang="en-US"/>
          </a:p>
        </p:txBody>
      </p:sp>
      <p:pic>
        <p:nvPicPr>
          <p:cNvPr id="7170" name="Picture 2" descr="Nevus of Ota - Stock Image - C045/9564 - Science Photo Library">
            <a:extLst>
              <a:ext uri="{FF2B5EF4-FFF2-40B4-BE49-F238E27FC236}">
                <a16:creationId xmlns:a16="http://schemas.microsoft.com/office/drawing/2014/main" id="{84FD7559-E03E-4A0A-8731-EE3737CC44D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88564" y="1914753"/>
            <a:ext cx="4147213" cy="2778633"/>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0D86593B-21FE-4D66-B860-6CAEC420C302}"/>
              </a:ext>
            </a:extLst>
          </p:cNvPr>
          <p:cNvSpPr txBox="1"/>
          <p:nvPr/>
        </p:nvSpPr>
        <p:spPr>
          <a:xfrm>
            <a:off x="2299583" y="6031468"/>
            <a:ext cx="4544834" cy="369332"/>
          </a:xfrm>
          <a:prstGeom prst="rect">
            <a:avLst/>
          </a:prstGeom>
          <a:noFill/>
        </p:spPr>
        <p:txBody>
          <a:bodyPr wrap="none" rtlCol="0">
            <a:spAutoFit/>
          </a:bodyPr>
          <a:lstStyle/>
          <a:p>
            <a:pPr algn="ctr"/>
            <a:r>
              <a:rPr lang="en-US" sz="1800" dirty="0"/>
              <a:t>Oculodermal melanocytosis</a:t>
            </a:r>
            <a:r>
              <a:rPr lang="en-US" dirty="0"/>
              <a:t> (</a:t>
            </a:r>
            <a:r>
              <a:rPr lang="en-US" sz="1800" dirty="0"/>
              <a:t>nevus of Ota)</a:t>
            </a:r>
          </a:p>
        </p:txBody>
      </p:sp>
      <p:sp>
        <p:nvSpPr>
          <p:cNvPr id="7" name="TextBox 6">
            <a:extLst>
              <a:ext uri="{FF2B5EF4-FFF2-40B4-BE49-F238E27FC236}">
                <a16:creationId xmlns:a16="http://schemas.microsoft.com/office/drawing/2014/main" id="{C0FD1627-D0DB-43F6-9895-A997CE12F4F1}"/>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4098" name="Picture 2" descr="Extraoral involvement of nevus of Ota. | Download Scientific Diagram">
            <a:extLst>
              <a:ext uri="{FF2B5EF4-FFF2-40B4-BE49-F238E27FC236}">
                <a16:creationId xmlns:a16="http://schemas.microsoft.com/office/drawing/2014/main" id="{09ACDE8B-1515-4688-9FAC-542345ADD6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5461" y="1177931"/>
            <a:ext cx="4245650" cy="42456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552407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29</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rgbClr val="0000FF"/>
                </a:solidFill>
              </a:rPr>
              <a:t>melanocytes</a:t>
            </a:r>
            <a:r>
              <a:rPr lang="en-US" sz="1600" dirty="0">
                <a:solidFill>
                  <a:srgbClr val="0000FF"/>
                </a:solidFill>
              </a:rPr>
              <a:t> </a:t>
            </a:r>
            <a:r>
              <a:rPr lang="en-US" sz="1600" dirty="0">
                <a:solidFill>
                  <a:schemeClr val="bg1">
                    <a:lumMod val="75000"/>
                  </a:schemeClr>
                </a:solidFill>
              </a:rPr>
              <a:t>derive gives rise also to </a:t>
            </a:r>
            <a:r>
              <a:rPr lang="en-US" sz="1600" dirty="0">
                <a:solidFill>
                  <a:srgbClr val="0000FF"/>
                </a:solidFill>
              </a:rPr>
              <a:t> </a:t>
            </a:r>
            <a:r>
              <a:rPr lang="en-US" sz="1600" b="1" dirty="0">
                <a:solidFill>
                  <a:srgbClr val="0000FF"/>
                </a:solidFill>
              </a:rPr>
              <a:t>neurons  </a:t>
            </a:r>
            <a:r>
              <a:rPr lang="en-US" sz="1600" dirty="0">
                <a:solidFill>
                  <a:srgbClr val="0000FF"/>
                </a:solidFill>
              </a:rPr>
              <a:t>and</a:t>
            </a:r>
            <a:r>
              <a:rPr lang="en-US" sz="1600" b="1" dirty="0">
                <a:solidFill>
                  <a:srgbClr val="0000FF"/>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EA23FB0-B06F-4A5A-9E47-5DDB529D8088}"/>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t>There is a condition—well known to you, dear reader—that consists of a multitude of lesions, most of which are either melanocytic or neuroglial in origin. What is this condition?</a:t>
            </a:r>
          </a:p>
          <a:p>
            <a:r>
              <a:rPr lang="en-US" sz="1400" dirty="0"/>
              <a:t>Neurofibromatosis type 1 (NF1)</a:t>
            </a:r>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06327043"/>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290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0000FF"/>
                </a:solidFill>
              </a:rPr>
              <a:t>Nevus of Ota</a:t>
            </a:r>
          </a:p>
          <a:p>
            <a:endParaRPr lang="en-US" sz="1400" dirty="0"/>
          </a:p>
          <a:p>
            <a:r>
              <a:rPr lang="en-US" sz="1400" i="1" dirty="0">
                <a:solidFill>
                  <a:srgbClr val="0000FF"/>
                </a:solidFill>
              </a:rPr>
              <a:t>Does nevus of Ota tend to occur in a V1/V2 distribution like dermal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convey a risk of melanoma in white folk like ocular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have a female preponderance like dermal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convey a risk of glaucoma like ocular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have an Asian/African/Hispanic preponderance like both ocular and dermal melanocytosis? </a:t>
            </a:r>
            <a:r>
              <a:rPr lang="en-US" sz="1400" dirty="0">
                <a:solidFill>
                  <a:srgbClr val="FFD757"/>
                </a:solidFill>
              </a:rPr>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94359659"/>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291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0000FF"/>
                </a:solidFill>
              </a:rPr>
              <a:t>Nevus of Ota</a:t>
            </a:r>
          </a:p>
          <a:p>
            <a:endParaRPr lang="en-US" sz="1400" dirty="0"/>
          </a:p>
          <a:p>
            <a:r>
              <a:rPr lang="en-US" sz="1400" i="1" dirty="0">
                <a:solidFill>
                  <a:srgbClr val="0000FF"/>
                </a:solidFill>
              </a:rPr>
              <a:t>Does nevus of Ota tend to occur in a V1/V2 distribution like dermal melanocytosis? </a:t>
            </a:r>
            <a:r>
              <a:rPr lang="en-US" sz="1400" dirty="0"/>
              <a:t>Yes</a:t>
            </a:r>
          </a:p>
          <a:p>
            <a:endParaRPr lang="en-US" sz="1400" dirty="0">
              <a:solidFill>
                <a:srgbClr val="FFD757"/>
              </a:solidFill>
            </a:endParaRPr>
          </a:p>
          <a:p>
            <a:r>
              <a:rPr lang="en-US" sz="1400" i="1" dirty="0">
                <a:solidFill>
                  <a:srgbClr val="FFD757"/>
                </a:solidFill>
              </a:rPr>
              <a:t>Does it convey a risk of melanoma in white folk like ocular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have a female preponderance like dermal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convey a risk of glaucoma like ocular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have an Asian/African/Hispanic preponderance like both ocular and dermal melanocytosis? </a:t>
            </a:r>
            <a:r>
              <a:rPr lang="en-US" sz="1400" dirty="0">
                <a:solidFill>
                  <a:srgbClr val="FFD757"/>
                </a:solidFill>
              </a:rPr>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294648"/>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292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0000FF"/>
                </a:solidFill>
              </a:rPr>
              <a:t>Nevus of Ota</a:t>
            </a:r>
          </a:p>
          <a:p>
            <a:endParaRPr lang="en-US" sz="1400" dirty="0"/>
          </a:p>
          <a:p>
            <a:r>
              <a:rPr lang="en-US" sz="1400" i="1" dirty="0">
                <a:solidFill>
                  <a:srgbClr val="0000FF"/>
                </a:solidFill>
              </a:rPr>
              <a:t>Does nevus of Ota tend to occur in a V1/V2 distribution like dermal melanocytosis? </a:t>
            </a:r>
            <a:r>
              <a:rPr lang="en-US" sz="1400" dirty="0"/>
              <a:t>Yes</a:t>
            </a:r>
          </a:p>
          <a:p>
            <a:endParaRPr lang="en-US" sz="1400" dirty="0">
              <a:solidFill>
                <a:srgbClr val="0000FF"/>
              </a:solidFill>
            </a:endParaRPr>
          </a:p>
          <a:p>
            <a:r>
              <a:rPr lang="en-US" sz="1400" i="1" dirty="0">
                <a:solidFill>
                  <a:srgbClr val="0000FF"/>
                </a:solidFill>
              </a:rPr>
              <a:t>Does it convey a risk of melanoma in white folk like ocular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have a female preponderance like dermal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convey a risk of glaucoma like ocular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have an Asian/African/Hispanic preponderance like both ocular and dermal melanocytosis? </a:t>
            </a:r>
            <a:r>
              <a:rPr lang="en-US" sz="1400" dirty="0">
                <a:solidFill>
                  <a:srgbClr val="FFD757"/>
                </a:solidFill>
              </a:rPr>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17460711"/>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293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0000FF"/>
                </a:solidFill>
              </a:rPr>
              <a:t>Nevus of Ota</a:t>
            </a:r>
          </a:p>
          <a:p>
            <a:endParaRPr lang="en-US" sz="1400" dirty="0"/>
          </a:p>
          <a:p>
            <a:r>
              <a:rPr lang="en-US" sz="1400" i="1" dirty="0">
                <a:solidFill>
                  <a:srgbClr val="0000FF"/>
                </a:solidFill>
              </a:rPr>
              <a:t>Does nevus of Ota tend to occur in a V1/V2 distribution like dermal melanocytosis? </a:t>
            </a:r>
            <a:r>
              <a:rPr lang="en-US" sz="1400" dirty="0"/>
              <a:t>Yes</a:t>
            </a:r>
          </a:p>
          <a:p>
            <a:endParaRPr lang="en-US" sz="1400" dirty="0">
              <a:solidFill>
                <a:srgbClr val="0000FF"/>
              </a:solidFill>
            </a:endParaRPr>
          </a:p>
          <a:p>
            <a:r>
              <a:rPr lang="en-US" sz="1400" i="1" dirty="0">
                <a:solidFill>
                  <a:srgbClr val="0000FF"/>
                </a:solidFill>
              </a:rPr>
              <a:t>Does it convey a risk of melanoma in white folk like ocular melanocytosis? </a:t>
            </a:r>
            <a:r>
              <a:rPr lang="en-US" sz="1400" dirty="0"/>
              <a:t>Yes</a:t>
            </a:r>
            <a:endParaRPr lang="en-US" sz="1400" dirty="0">
              <a:solidFill>
                <a:srgbClr val="FFD757"/>
              </a:solidFill>
            </a:endParaRPr>
          </a:p>
          <a:p>
            <a:endParaRPr lang="en-US" sz="1400" i="1" dirty="0">
              <a:solidFill>
                <a:srgbClr val="FFD757"/>
              </a:solidFill>
            </a:endParaRPr>
          </a:p>
          <a:p>
            <a:r>
              <a:rPr lang="en-US" sz="1400" i="1" dirty="0">
                <a:solidFill>
                  <a:srgbClr val="FFD757"/>
                </a:solidFill>
              </a:rPr>
              <a:t>Does it have a female preponderance like dermal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convey a risk of glaucoma like ocular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have an Asian/African/Hispanic preponderance like both ocular and dermal melanocytosis? </a:t>
            </a:r>
            <a:r>
              <a:rPr lang="en-US" sz="1400" dirty="0">
                <a:solidFill>
                  <a:srgbClr val="FFD757"/>
                </a:solidFill>
              </a:rPr>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08964042"/>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294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0000FF"/>
                </a:solidFill>
              </a:rPr>
              <a:t>Nevus of Ota</a:t>
            </a:r>
          </a:p>
          <a:p>
            <a:endParaRPr lang="en-US" sz="1400" dirty="0"/>
          </a:p>
          <a:p>
            <a:r>
              <a:rPr lang="en-US" sz="1400" i="1" dirty="0">
                <a:solidFill>
                  <a:srgbClr val="0000FF"/>
                </a:solidFill>
              </a:rPr>
              <a:t>Does nevus of Ota tend to occur in a V1/V2 distribution like dermal melanocytosis? </a:t>
            </a:r>
            <a:r>
              <a:rPr lang="en-US" sz="1400" dirty="0"/>
              <a:t>Yes</a:t>
            </a:r>
          </a:p>
          <a:p>
            <a:endParaRPr lang="en-US" sz="1400" dirty="0">
              <a:solidFill>
                <a:srgbClr val="0000FF"/>
              </a:solidFill>
            </a:endParaRPr>
          </a:p>
          <a:p>
            <a:r>
              <a:rPr lang="en-US" sz="1400" i="1" dirty="0">
                <a:solidFill>
                  <a:srgbClr val="0000FF"/>
                </a:solidFill>
              </a:rPr>
              <a:t>Does it convey a risk of melanoma in white folk like ocular melanocytosis? </a:t>
            </a:r>
            <a:r>
              <a:rPr lang="en-US" sz="1400" dirty="0"/>
              <a:t>Yes</a:t>
            </a:r>
          </a:p>
          <a:p>
            <a:endParaRPr lang="en-US" sz="1400" i="1" dirty="0">
              <a:solidFill>
                <a:srgbClr val="0000FF"/>
              </a:solidFill>
            </a:endParaRPr>
          </a:p>
          <a:p>
            <a:r>
              <a:rPr lang="en-US" sz="1400" i="1" dirty="0">
                <a:solidFill>
                  <a:srgbClr val="0000FF"/>
                </a:solidFill>
              </a:rPr>
              <a:t>Does it have a female preponderance like dermal melanocytosis? </a:t>
            </a:r>
            <a:r>
              <a:rPr lang="en-US" sz="1400" dirty="0">
                <a:solidFill>
                  <a:srgbClr val="FFD757"/>
                </a:solidFill>
              </a:rPr>
              <a:t>Yes</a:t>
            </a:r>
          </a:p>
          <a:p>
            <a:endParaRPr lang="en-US" sz="1400" i="1" dirty="0">
              <a:solidFill>
                <a:srgbClr val="FFD757"/>
              </a:solidFill>
            </a:endParaRPr>
          </a:p>
          <a:p>
            <a:r>
              <a:rPr lang="en-US" sz="1400" i="1" dirty="0">
                <a:solidFill>
                  <a:srgbClr val="FFD757"/>
                </a:solidFill>
              </a:rPr>
              <a:t>Does it convey a risk of glaucoma like ocular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have an Asian/African/Hispanic preponderance like both ocular and dermal melanocytosis? </a:t>
            </a:r>
            <a:r>
              <a:rPr lang="en-US" sz="1400" dirty="0">
                <a:solidFill>
                  <a:srgbClr val="FFD757"/>
                </a:solidFill>
              </a:rPr>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9364029"/>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295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0000FF"/>
                </a:solidFill>
              </a:rPr>
              <a:t>Nevus of Ota</a:t>
            </a:r>
          </a:p>
          <a:p>
            <a:endParaRPr lang="en-US" sz="1400" dirty="0"/>
          </a:p>
          <a:p>
            <a:r>
              <a:rPr lang="en-US" sz="1400" i="1" dirty="0">
                <a:solidFill>
                  <a:srgbClr val="0000FF"/>
                </a:solidFill>
              </a:rPr>
              <a:t>Does nevus of Ota tend to occur in a V1/V2 distribution like dermal melanocytosis? </a:t>
            </a:r>
            <a:r>
              <a:rPr lang="en-US" sz="1400" dirty="0"/>
              <a:t>Yes</a:t>
            </a:r>
          </a:p>
          <a:p>
            <a:endParaRPr lang="en-US" sz="1400" dirty="0">
              <a:solidFill>
                <a:srgbClr val="0000FF"/>
              </a:solidFill>
            </a:endParaRPr>
          </a:p>
          <a:p>
            <a:r>
              <a:rPr lang="en-US" sz="1400" i="1" dirty="0">
                <a:solidFill>
                  <a:srgbClr val="0000FF"/>
                </a:solidFill>
              </a:rPr>
              <a:t>Does it convey a risk of melanoma in white folk like ocular melanocytosis? </a:t>
            </a:r>
            <a:r>
              <a:rPr lang="en-US" sz="1400" dirty="0"/>
              <a:t>Yes</a:t>
            </a:r>
          </a:p>
          <a:p>
            <a:endParaRPr lang="en-US" sz="1400" i="1" dirty="0">
              <a:solidFill>
                <a:srgbClr val="0000FF"/>
              </a:solidFill>
            </a:endParaRPr>
          </a:p>
          <a:p>
            <a:r>
              <a:rPr lang="en-US" sz="1400" i="1" dirty="0">
                <a:solidFill>
                  <a:srgbClr val="0000FF"/>
                </a:solidFill>
              </a:rPr>
              <a:t>Does it have a female preponderance like dermal melanocytosis? </a:t>
            </a:r>
            <a:r>
              <a:rPr lang="en-US" sz="1400" dirty="0"/>
              <a:t>Yes</a:t>
            </a:r>
            <a:endParaRPr lang="en-US" sz="1400" dirty="0">
              <a:solidFill>
                <a:srgbClr val="FFD757"/>
              </a:solidFill>
            </a:endParaRPr>
          </a:p>
          <a:p>
            <a:endParaRPr lang="en-US" sz="1400" i="1" dirty="0">
              <a:solidFill>
                <a:srgbClr val="FFD757"/>
              </a:solidFill>
            </a:endParaRPr>
          </a:p>
          <a:p>
            <a:r>
              <a:rPr lang="en-US" sz="1400" i="1" dirty="0">
                <a:solidFill>
                  <a:srgbClr val="FFD757"/>
                </a:solidFill>
              </a:rPr>
              <a:t>Does it convey a risk of glaucoma like ocular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have an Asian/African/Hispanic preponderance like both ocular and dermal melanocytosis? </a:t>
            </a:r>
            <a:r>
              <a:rPr lang="en-US" sz="1400" dirty="0">
                <a:solidFill>
                  <a:srgbClr val="FFD757"/>
                </a:solidFill>
              </a:rPr>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82311569"/>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296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0000FF"/>
                </a:solidFill>
              </a:rPr>
              <a:t>Nevus of Ota</a:t>
            </a:r>
          </a:p>
          <a:p>
            <a:endParaRPr lang="en-US" sz="1400" dirty="0"/>
          </a:p>
          <a:p>
            <a:r>
              <a:rPr lang="en-US" sz="1400" i="1" dirty="0">
                <a:solidFill>
                  <a:srgbClr val="0000FF"/>
                </a:solidFill>
              </a:rPr>
              <a:t>Does nevus of Ota tend to occur in a V1/V2 distribution like dermal melanocytosis? </a:t>
            </a:r>
            <a:r>
              <a:rPr lang="en-US" sz="1400" dirty="0"/>
              <a:t>Yes</a:t>
            </a:r>
          </a:p>
          <a:p>
            <a:endParaRPr lang="en-US" sz="1400" dirty="0">
              <a:solidFill>
                <a:srgbClr val="0000FF"/>
              </a:solidFill>
            </a:endParaRPr>
          </a:p>
          <a:p>
            <a:r>
              <a:rPr lang="en-US" sz="1400" i="1" dirty="0">
                <a:solidFill>
                  <a:srgbClr val="0000FF"/>
                </a:solidFill>
              </a:rPr>
              <a:t>Does it convey a risk of melanoma in white folk like ocular melanocytosis? </a:t>
            </a:r>
            <a:r>
              <a:rPr lang="en-US" sz="1400" dirty="0"/>
              <a:t>Yes</a:t>
            </a:r>
          </a:p>
          <a:p>
            <a:endParaRPr lang="en-US" sz="1400" i="1" dirty="0">
              <a:solidFill>
                <a:srgbClr val="0000FF"/>
              </a:solidFill>
            </a:endParaRPr>
          </a:p>
          <a:p>
            <a:r>
              <a:rPr lang="en-US" sz="1400" i="1" dirty="0">
                <a:solidFill>
                  <a:srgbClr val="0000FF"/>
                </a:solidFill>
              </a:rPr>
              <a:t>Does it have a female preponderance like dermal melanocytosis? </a:t>
            </a:r>
            <a:r>
              <a:rPr lang="en-US" sz="1400" dirty="0"/>
              <a:t>Yes</a:t>
            </a:r>
          </a:p>
          <a:p>
            <a:endParaRPr lang="en-US" sz="1400" i="1" dirty="0">
              <a:solidFill>
                <a:srgbClr val="0000FF"/>
              </a:solidFill>
            </a:endParaRPr>
          </a:p>
          <a:p>
            <a:r>
              <a:rPr lang="en-US" sz="1400" i="1" dirty="0">
                <a:solidFill>
                  <a:srgbClr val="0000FF"/>
                </a:solidFill>
              </a:rPr>
              <a:t>Does it convey a risk of glaucoma like ocular melanocytosis? </a:t>
            </a:r>
            <a:r>
              <a:rPr lang="en-US" sz="1400" dirty="0">
                <a:solidFill>
                  <a:srgbClr val="FFD757"/>
                </a:solidFill>
              </a:rPr>
              <a:t>Yes</a:t>
            </a:r>
          </a:p>
          <a:p>
            <a:endParaRPr lang="en-US" sz="1400" dirty="0">
              <a:solidFill>
                <a:srgbClr val="FFD757"/>
              </a:solidFill>
            </a:endParaRPr>
          </a:p>
          <a:p>
            <a:r>
              <a:rPr lang="en-US" sz="1400" i="1" dirty="0">
                <a:solidFill>
                  <a:srgbClr val="FFD757"/>
                </a:solidFill>
              </a:rPr>
              <a:t>Does it have an Asian/African/Hispanic preponderance like both ocular and dermal melanocytosis? </a:t>
            </a:r>
            <a:r>
              <a:rPr lang="en-US" sz="1400" dirty="0">
                <a:solidFill>
                  <a:srgbClr val="FFD757"/>
                </a:solidFill>
              </a:rPr>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12457597"/>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297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0000FF"/>
                </a:solidFill>
              </a:rPr>
              <a:t>Nevus of Ota</a:t>
            </a:r>
          </a:p>
          <a:p>
            <a:endParaRPr lang="en-US" sz="1400" dirty="0"/>
          </a:p>
          <a:p>
            <a:r>
              <a:rPr lang="en-US" sz="1400" i="1" dirty="0">
                <a:solidFill>
                  <a:srgbClr val="0000FF"/>
                </a:solidFill>
              </a:rPr>
              <a:t>Does nevus of Ota tend to occur in a V1/V2 distribution like dermal melanocytosis? </a:t>
            </a:r>
            <a:r>
              <a:rPr lang="en-US" sz="1400" dirty="0"/>
              <a:t>Yes</a:t>
            </a:r>
          </a:p>
          <a:p>
            <a:endParaRPr lang="en-US" sz="1400" dirty="0">
              <a:solidFill>
                <a:srgbClr val="0000FF"/>
              </a:solidFill>
            </a:endParaRPr>
          </a:p>
          <a:p>
            <a:r>
              <a:rPr lang="en-US" sz="1400" i="1" dirty="0">
                <a:solidFill>
                  <a:srgbClr val="0000FF"/>
                </a:solidFill>
              </a:rPr>
              <a:t>Does it convey a risk of melanoma in white folk like ocular melanocytosis? </a:t>
            </a:r>
            <a:r>
              <a:rPr lang="en-US" sz="1400" dirty="0"/>
              <a:t>Yes</a:t>
            </a:r>
          </a:p>
          <a:p>
            <a:endParaRPr lang="en-US" sz="1400" i="1" dirty="0">
              <a:solidFill>
                <a:srgbClr val="0000FF"/>
              </a:solidFill>
            </a:endParaRPr>
          </a:p>
          <a:p>
            <a:r>
              <a:rPr lang="en-US" sz="1400" i="1" dirty="0">
                <a:solidFill>
                  <a:srgbClr val="0000FF"/>
                </a:solidFill>
              </a:rPr>
              <a:t>Does it have a female preponderance like dermal melanocytosis? </a:t>
            </a:r>
            <a:r>
              <a:rPr lang="en-US" sz="1400" dirty="0"/>
              <a:t>Yes</a:t>
            </a:r>
          </a:p>
          <a:p>
            <a:endParaRPr lang="en-US" sz="1400" i="1" dirty="0">
              <a:solidFill>
                <a:srgbClr val="0000FF"/>
              </a:solidFill>
            </a:endParaRPr>
          </a:p>
          <a:p>
            <a:r>
              <a:rPr lang="en-US" sz="1400" i="1" dirty="0">
                <a:solidFill>
                  <a:srgbClr val="0000FF"/>
                </a:solidFill>
              </a:rPr>
              <a:t>Does it convey a risk of glaucoma like ocular melanocytosis? </a:t>
            </a:r>
            <a:r>
              <a:rPr lang="en-US" sz="1400" dirty="0"/>
              <a:t>Yes</a:t>
            </a:r>
            <a:endParaRPr lang="en-US" sz="1400" dirty="0">
              <a:solidFill>
                <a:srgbClr val="FFD757"/>
              </a:solidFill>
            </a:endParaRPr>
          </a:p>
          <a:p>
            <a:endParaRPr lang="en-US" sz="1400" dirty="0">
              <a:solidFill>
                <a:srgbClr val="FFD757"/>
              </a:solidFill>
            </a:endParaRPr>
          </a:p>
          <a:p>
            <a:r>
              <a:rPr lang="en-US" sz="1400" i="1" dirty="0">
                <a:solidFill>
                  <a:srgbClr val="FFD757"/>
                </a:solidFill>
              </a:rPr>
              <a:t>Does it have an Asian/African/Hispanic preponderance like both ocular and dermal melanocytosis? </a:t>
            </a:r>
            <a:r>
              <a:rPr lang="en-US" sz="1400" dirty="0">
                <a:solidFill>
                  <a:srgbClr val="FFD757"/>
                </a:solidFill>
              </a:rPr>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54574916"/>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298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0000FF"/>
                </a:solidFill>
              </a:rPr>
              <a:t>Nevus of Ota</a:t>
            </a:r>
          </a:p>
          <a:p>
            <a:endParaRPr lang="en-US" sz="1400" dirty="0"/>
          </a:p>
          <a:p>
            <a:r>
              <a:rPr lang="en-US" sz="1400" i="1" dirty="0">
                <a:solidFill>
                  <a:srgbClr val="0000FF"/>
                </a:solidFill>
              </a:rPr>
              <a:t>Does nevus of Ota tend to occur in a V1/V2 distribution like dermal melanocytosis? </a:t>
            </a:r>
            <a:r>
              <a:rPr lang="en-US" sz="1400" dirty="0"/>
              <a:t>Yes</a:t>
            </a:r>
          </a:p>
          <a:p>
            <a:endParaRPr lang="en-US" sz="1400" dirty="0">
              <a:solidFill>
                <a:srgbClr val="0000FF"/>
              </a:solidFill>
            </a:endParaRPr>
          </a:p>
          <a:p>
            <a:r>
              <a:rPr lang="en-US" sz="1400" i="1" dirty="0">
                <a:solidFill>
                  <a:srgbClr val="0000FF"/>
                </a:solidFill>
              </a:rPr>
              <a:t>Does it convey a risk of melanoma in white folk like ocular melanocytosis? </a:t>
            </a:r>
            <a:r>
              <a:rPr lang="en-US" sz="1400" dirty="0"/>
              <a:t>Yes</a:t>
            </a:r>
          </a:p>
          <a:p>
            <a:endParaRPr lang="en-US" sz="1400" i="1" dirty="0">
              <a:solidFill>
                <a:srgbClr val="0000FF"/>
              </a:solidFill>
            </a:endParaRPr>
          </a:p>
          <a:p>
            <a:r>
              <a:rPr lang="en-US" sz="1400" i="1" dirty="0">
                <a:solidFill>
                  <a:srgbClr val="0000FF"/>
                </a:solidFill>
              </a:rPr>
              <a:t>Does it have a female preponderance like dermal melanocytosis? </a:t>
            </a:r>
            <a:r>
              <a:rPr lang="en-US" sz="1400" dirty="0"/>
              <a:t>Yes</a:t>
            </a:r>
          </a:p>
          <a:p>
            <a:endParaRPr lang="en-US" sz="1400" i="1" dirty="0">
              <a:solidFill>
                <a:srgbClr val="0000FF"/>
              </a:solidFill>
            </a:endParaRPr>
          </a:p>
          <a:p>
            <a:r>
              <a:rPr lang="en-US" sz="1400" i="1" dirty="0">
                <a:solidFill>
                  <a:srgbClr val="0000FF"/>
                </a:solidFill>
              </a:rPr>
              <a:t>Does it convey a risk of glaucoma like ocular melanocytosis? </a:t>
            </a:r>
            <a:r>
              <a:rPr lang="en-US" sz="1400" dirty="0"/>
              <a:t>Yes</a:t>
            </a:r>
          </a:p>
          <a:p>
            <a:endParaRPr lang="en-US" sz="1400" dirty="0">
              <a:solidFill>
                <a:srgbClr val="0000FF"/>
              </a:solidFill>
            </a:endParaRPr>
          </a:p>
          <a:p>
            <a:r>
              <a:rPr lang="en-US" sz="1400" i="1" dirty="0">
                <a:solidFill>
                  <a:srgbClr val="0000FF"/>
                </a:solidFill>
              </a:rPr>
              <a:t>Does it have an Asian/African/Hispanic preponderance like both ocular and dermal melanocytosis? </a:t>
            </a:r>
            <a:r>
              <a:rPr lang="en-US" sz="1400" dirty="0">
                <a:solidFill>
                  <a:srgbClr val="FFD757"/>
                </a:solidFill>
              </a:rPr>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534872"/>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299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7" name="TextBox 26">
            <a:extLst>
              <a:ext uri="{FF2B5EF4-FFF2-40B4-BE49-F238E27FC236}">
                <a16:creationId xmlns:a16="http://schemas.microsoft.com/office/drawing/2014/main" id="{F5D91B4F-D8AC-499E-8218-3C9152BBF56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9C28BE04-3042-4849-BB50-3B3511E19674}"/>
              </a:ext>
            </a:extLst>
          </p:cNvPr>
          <p:cNvSpPr txBox="1"/>
          <p:nvPr/>
        </p:nvSpPr>
        <p:spPr>
          <a:xfrm>
            <a:off x="4750301" y="5017619"/>
            <a:ext cx="2741456" cy="307777"/>
          </a:xfrm>
          <a:prstGeom prst="rect">
            <a:avLst/>
          </a:prstGeom>
          <a:noFill/>
        </p:spPr>
        <p:txBody>
          <a:bodyPr wrap="none" rtlCol="0">
            <a:spAutoFit/>
          </a:bodyPr>
          <a:lstStyle/>
          <a:p>
            <a:r>
              <a:rPr lang="en-US" sz="1400" b="1" u="sng" dirty="0" err="1">
                <a:solidFill>
                  <a:srgbClr val="025CA6"/>
                </a:solidFill>
              </a:rPr>
              <a:t>Oculo</a:t>
            </a:r>
            <a:r>
              <a:rPr lang="en-US" sz="1400" u="sng" dirty="0" err="1">
                <a:solidFill>
                  <a:schemeClr val="bg1"/>
                </a:solidFill>
              </a:rPr>
              <a:t>ar</a:t>
            </a:r>
            <a:r>
              <a:rPr lang="en-US" sz="1400" u="sng" dirty="0">
                <a:solidFill>
                  <a:schemeClr val="bg1"/>
                </a:solidFill>
              </a:rPr>
              <a:t>(</a:t>
            </a:r>
            <a:r>
              <a:rPr lang="en-US" sz="1400" b="1" u="sng" dirty="0">
                <a:solidFill>
                  <a:srgbClr val="025CA6"/>
                </a:solidFill>
              </a:rPr>
              <a:t>dermal</a:t>
            </a:r>
            <a:r>
              <a:rPr lang="en-US" sz="1400" dirty="0">
                <a:solidFill>
                  <a:schemeClr val="bg1"/>
                </a:solidFill>
              </a:rPr>
              <a:t>) </a:t>
            </a:r>
            <a:r>
              <a:rPr lang="en-US" sz="1400" dirty="0">
                <a:solidFill>
                  <a:srgbClr val="025CA6"/>
                </a:solidFill>
              </a:rPr>
              <a:t>melanocytosis</a:t>
            </a:r>
          </a:p>
        </p:txBody>
      </p:sp>
      <p:sp>
        <p:nvSpPr>
          <p:cNvPr id="31" name="TextBox 30">
            <a:extLst>
              <a:ext uri="{FF2B5EF4-FFF2-40B4-BE49-F238E27FC236}">
                <a16:creationId xmlns:a16="http://schemas.microsoft.com/office/drawing/2014/main" id="{EE211FC5-96ED-4D32-8A07-842DC8D525A7}"/>
              </a:ext>
            </a:extLst>
          </p:cNvPr>
          <p:cNvSpPr txBox="1"/>
          <p:nvPr/>
        </p:nvSpPr>
        <p:spPr>
          <a:xfrm>
            <a:off x="4753549" y="1927173"/>
            <a:ext cx="2582758" cy="307777"/>
          </a:xfrm>
          <a:prstGeom prst="rect">
            <a:avLst/>
          </a:prstGeom>
          <a:noFill/>
        </p:spPr>
        <p:txBody>
          <a:bodyPr wrap="none" rtlCol="0">
            <a:spAutoFit/>
          </a:bodyPr>
          <a:lstStyle/>
          <a:p>
            <a:r>
              <a:rPr lang="en-US" sz="1400" dirty="0">
                <a:solidFill>
                  <a:schemeClr val="bg1"/>
                </a:solidFill>
              </a:rPr>
              <a:t>(</a:t>
            </a:r>
            <a:r>
              <a:rPr lang="en-US" sz="1400" b="1" u="sng" dirty="0" err="1">
                <a:solidFill>
                  <a:srgbClr val="025CA6"/>
                </a:solidFill>
              </a:rPr>
              <a:t>Oculo</a:t>
            </a:r>
            <a:r>
              <a:rPr lang="en-US" sz="1400" u="sng" dirty="0">
                <a:solidFill>
                  <a:schemeClr val="bg1"/>
                </a:solidFill>
              </a:rPr>
              <a:t>)</a:t>
            </a:r>
            <a:r>
              <a:rPr lang="en-US" sz="1400" b="1" u="sng" dirty="0">
                <a:solidFill>
                  <a:srgbClr val="025CA6"/>
                </a:solidFill>
              </a:rPr>
              <a:t>dermal</a:t>
            </a:r>
            <a:r>
              <a:rPr lang="en-US" sz="1400" u="sng" dirty="0">
                <a:solidFill>
                  <a:srgbClr val="025CA6"/>
                </a:solidFill>
              </a:rPr>
              <a:t> </a:t>
            </a:r>
            <a:r>
              <a:rPr lang="en-US" sz="1400" dirty="0">
                <a:solidFill>
                  <a:srgbClr val="025CA6"/>
                </a:solidFill>
              </a:rPr>
              <a:t>melanocytosis</a:t>
            </a:r>
          </a:p>
        </p:txBody>
      </p:sp>
      <p:sp>
        <p:nvSpPr>
          <p:cNvPr id="28" name="TextBox 27">
            <a:extLst>
              <a:ext uri="{FF2B5EF4-FFF2-40B4-BE49-F238E27FC236}">
                <a16:creationId xmlns:a16="http://schemas.microsoft.com/office/drawing/2014/main" id="{8993C77E-DA68-4D6F-B466-B64EF961FF3B}"/>
              </a:ext>
            </a:extLst>
          </p:cNvPr>
          <p:cNvSpPr txBox="1"/>
          <p:nvPr/>
        </p:nvSpPr>
        <p:spPr>
          <a:xfrm>
            <a:off x="1638461" y="2273476"/>
            <a:ext cx="7042555" cy="2677656"/>
          </a:xfrm>
          <a:prstGeom prst="rect">
            <a:avLst/>
          </a:prstGeom>
          <a:solidFill>
            <a:srgbClr val="FFD757"/>
          </a:solidFill>
        </p:spPr>
        <p:txBody>
          <a:bodyPr wrap="square" rtlCol="0">
            <a:spAutoFit/>
          </a:bodyPr>
          <a:lstStyle/>
          <a:p>
            <a:r>
              <a:rPr lang="en-US" sz="1400" i="1" dirty="0"/>
              <a:t>Remind me: Oculodermal melanocytosis is aka…</a:t>
            </a:r>
            <a:r>
              <a:rPr lang="en-US" sz="1400" b="1" dirty="0">
                <a:solidFill>
                  <a:srgbClr val="0000FF"/>
                </a:solidFill>
              </a:rPr>
              <a:t>Nevus of Ota</a:t>
            </a:r>
          </a:p>
          <a:p>
            <a:endParaRPr lang="en-US" sz="1400" dirty="0"/>
          </a:p>
          <a:p>
            <a:r>
              <a:rPr lang="en-US" sz="1400" i="1" dirty="0">
                <a:solidFill>
                  <a:srgbClr val="0000FF"/>
                </a:solidFill>
              </a:rPr>
              <a:t>Does nevus of Ota tend to occur in a V1/V2 distribution like dermal melanocytosis? </a:t>
            </a:r>
            <a:r>
              <a:rPr lang="en-US" sz="1400" dirty="0"/>
              <a:t>Yes</a:t>
            </a:r>
          </a:p>
          <a:p>
            <a:endParaRPr lang="en-US" sz="1400" dirty="0">
              <a:solidFill>
                <a:srgbClr val="0000FF"/>
              </a:solidFill>
            </a:endParaRPr>
          </a:p>
          <a:p>
            <a:r>
              <a:rPr lang="en-US" sz="1400" i="1" dirty="0">
                <a:solidFill>
                  <a:srgbClr val="0000FF"/>
                </a:solidFill>
              </a:rPr>
              <a:t>Does it convey a risk of melanoma in white folk like ocular melanocytosis? </a:t>
            </a:r>
            <a:r>
              <a:rPr lang="en-US" sz="1400" dirty="0"/>
              <a:t>Yes</a:t>
            </a:r>
          </a:p>
          <a:p>
            <a:endParaRPr lang="en-US" sz="1400" i="1" dirty="0">
              <a:solidFill>
                <a:srgbClr val="0000FF"/>
              </a:solidFill>
            </a:endParaRPr>
          </a:p>
          <a:p>
            <a:r>
              <a:rPr lang="en-US" sz="1400" i="1" dirty="0">
                <a:solidFill>
                  <a:srgbClr val="0000FF"/>
                </a:solidFill>
              </a:rPr>
              <a:t>Does it have a female preponderance like dermal melanocytosis? </a:t>
            </a:r>
            <a:r>
              <a:rPr lang="en-US" sz="1400" dirty="0"/>
              <a:t>Yes</a:t>
            </a:r>
          </a:p>
          <a:p>
            <a:endParaRPr lang="en-US" sz="1400" i="1" dirty="0">
              <a:solidFill>
                <a:srgbClr val="0000FF"/>
              </a:solidFill>
            </a:endParaRPr>
          </a:p>
          <a:p>
            <a:r>
              <a:rPr lang="en-US" sz="1400" i="1" dirty="0">
                <a:solidFill>
                  <a:srgbClr val="0000FF"/>
                </a:solidFill>
              </a:rPr>
              <a:t>Does it convey a risk of glaucoma like ocular melanocytosis? </a:t>
            </a:r>
            <a:r>
              <a:rPr lang="en-US" sz="1400" dirty="0"/>
              <a:t>Yes</a:t>
            </a:r>
          </a:p>
          <a:p>
            <a:endParaRPr lang="en-US" sz="1400" dirty="0">
              <a:solidFill>
                <a:srgbClr val="0000FF"/>
              </a:solidFill>
            </a:endParaRPr>
          </a:p>
          <a:p>
            <a:r>
              <a:rPr lang="en-US" sz="1400" i="1" dirty="0">
                <a:solidFill>
                  <a:srgbClr val="0000FF"/>
                </a:solidFill>
              </a:rPr>
              <a:t>Does it have an Asian/African/Hispanic preponderance like both ocular and dermal melanocytosis? </a:t>
            </a:r>
            <a:r>
              <a:rPr lang="en-US" sz="1400" dirty="0"/>
              <a:t>Yes</a:t>
            </a:r>
          </a:p>
        </p:txBody>
      </p:sp>
      <p:sp>
        <p:nvSpPr>
          <p:cNvPr id="29" name="Oval 28">
            <a:extLst>
              <a:ext uri="{FF2B5EF4-FFF2-40B4-BE49-F238E27FC236}">
                <a16:creationId xmlns:a16="http://schemas.microsoft.com/office/drawing/2014/main" id="{48E5F403-88C5-4681-BE83-453FAD91CF5A}"/>
              </a:ext>
            </a:extLst>
          </p:cNvPr>
          <p:cNvSpPr/>
          <p:nvPr/>
        </p:nvSpPr>
        <p:spPr>
          <a:xfrm>
            <a:off x="4572000" y="4903304"/>
            <a:ext cx="2971800" cy="56984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2C11EFD-84B0-4778-AC91-5F2AB28727A6}"/>
              </a:ext>
            </a:extLst>
          </p:cNvPr>
          <p:cNvSpPr/>
          <p:nvPr/>
        </p:nvSpPr>
        <p:spPr>
          <a:xfrm>
            <a:off x="4648200" y="1855304"/>
            <a:ext cx="2717299" cy="463826"/>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191363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a:t>
            </a:fld>
            <a:endParaRPr lang="en-US" altLang="en-US"/>
          </a:p>
        </p:txBody>
      </p:sp>
      <p:sp>
        <p:nvSpPr>
          <p:cNvPr id="6" name="TextBox 5">
            <a:extLst>
              <a:ext uri="{FF2B5EF4-FFF2-40B4-BE49-F238E27FC236}">
                <a16:creationId xmlns:a16="http://schemas.microsoft.com/office/drawing/2014/main" id="{D3B555C1-9C9A-4274-8DC9-6C1DFA32F451}"/>
              </a:ext>
            </a:extLst>
          </p:cNvPr>
          <p:cNvSpPr txBox="1"/>
          <p:nvPr/>
        </p:nvSpPr>
        <p:spPr>
          <a:xfrm>
            <a:off x="2156412" y="2590801"/>
            <a:ext cx="1410964" cy="400110"/>
          </a:xfrm>
          <a:prstGeom prst="rect">
            <a:avLst/>
          </a:prstGeom>
          <a:noFill/>
        </p:spPr>
        <p:txBody>
          <a:bodyPr wrap="none" rtlCol="0">
            <a:spAutoFit/>
          </a:bodyPr>
          <a:lstStyle/>
          <a:p>
            <a:pPr algn="ctr"/>
            <a:r>
              <a:rPr lang="en-US" sz="2000" dirty="0">
                <a:solidFill>
                  <a:srgbClr val="0000FF"/>
                </a:solidFill>
              </a:rPr>
              <a:t>Pigmented</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7" name="TextBox 6">
            <a:extLst>
              <a:ext uri="{FF2B5EF4-FFF2-40B4-BE49-F238E27FC236}">
                <a16:creationId xmlns:a16="http://schemas.microsoft.com/office/drawing/2014/main" id="{6718DFEE-0D49-4BC3-92E8-5E9AEA2A694D}"/>
              </a:ext>
            </a:extLst>
          </p:cNvPr>
          <p:cNvSpPr txBox="1"/>
          <p:nvPr/>
        </p:nvSpPr>
        <p:spPr>
          <a:xfrm>
            <a:off x="4983198" y="2590800"/>
            <a:ext cx="1853391" cy="400110"/>
          </a:xfrm>
          <a:prstGeom prst="rect">
            <a:avLst/>
          </a:prstGeom>
          <a:noFill/>
        </p:spPr>
        <p:txBody>
          <a:bodyPr wrap="none" rtlCol="0">
            <a:spAutoFit/>
          </a:bodyPr>
          <a:lstStyle/>
          <a:p>
            <a:pPr algn="ctr"/>
            <a:r>
              <a:rPr lang="en-US" sz="2000" dirty="0">
                <a:solidFill>
                  <a:srgbClr val="0000FF"/>
                </a:solidFill>
              </a:rPr>
              <a:t>Nonpigmented</a:t>
            </a:r>
          </a:p>
        </p:txBody>
      </p:sp>
      <p:sp>
        <p:nvSpPr>
          <p:cNvPr id="37" name="TextBox 36">
            <a:extLst>
              <a:ext uri="{FF2B5EF4-FFF2-40B4-BE49-F238E27FC236}">
                <a16:creationId xmlns:a16="http://schemas.microsoft.com/office/drawing/2014/main" id="{298171CD-35E2-4811-AAF4-8F4E9E587CAF}"/>
              </a:ext>
            </a:extLst>
          </p:cNvPr>
          <p:cNvSpPr txBox="1"/>
          <p:nvPr/>
        </p:nvSpPr>
        <p:spPr>
          <a:xfrm>
            <a:off x="419099" y="1868557"/>
            <a:ext cx="8572501" cy="584775"/>
          </a:xfrm>
          <a:prstGeom prst="rect">
            <a:avLst/>
          </a:prstGeom>
          <a:noFill/>
        </p:spPr>
        <p:txBody>
          <a:bodyPr wrap="square" rtlCol="0">
            <a:spAutoFit/>
          </a:bodyPr>
          <a:lstStyle/>
          <a:p>
            <a:r>
              <a:rPr lang="en-US" sz="1600" i="1" dirty="0">
                <a:solidFill>
                  <a:srgbClr val="0000FF"/>
                </a:solidFill>
              </a:rPr>
              <a:t>All lesions of the eyelid and epibulbar tissue can be said to have one of two appearances—what are they? </a:t>
            </a:r>
            <a:endParaRPr lang="en-US" sz="1600" i="1" dirty="0"/>
          </a:p>
        </p:txBody>
      </p:sp>
      <p:sp>
        <p:nvSpPr>
          <p:cNvPr id="2" name="TextBox 1">
            <a:extLst>
              <a:ext uri="{FF2B5EF4-FFF2-40B4-BE49-F238E27FC236}">
                <a16:creationId xmlns:a16="http://schemas.microsoft.com/office/drawing/2014/main" id="{2B3D59D2-F369-4730-A8D9-823C9E28C318}"/>
              </a:ext>
            </a:extLst>
          </p:cNvPr>
          <p:cNvSpPr txBox="1"/>
          <p:nvPr/>
        </p:nvSpPr>
        <p:spPr>
          <a:xfrm>
            <a:off x="2247644" y="3633856"/>
            <a:ext cx="4549287" cy="461665"/>
          </a:xfrm>
          <a:prstGeom prst="rect">
            <a:avLst/>
          </a:prstGeom>
          <a:noFill/>
        </p:spPr>
        <p:txBody>
          <a:bodyPr wrap="square" rtlCol="0">
            <a:spAutoFit/>
          </a:bodyPr>
          <a:lstStyle/>
          <a:p>
            <a:r>
              <a:rPr lang="en-US" sz="1200" i="1" dirty="0">
                <a:effectLst>
                  <a:outerShdw blurRad="38100" dist="38100" dir="2700000" algn="tl">
                    <a:srgbClr val="000000">
                      <a:alpha val="43137"/>
                    </a:srgbClr>
                  </a:outerShdw>
                </a:effectLst>
              </a:rPr>
              <a:t>(Obviously, there are multiple legit ways to answer this question, but there’s one </a:t>
            </a:r>
            <a:r>
              <a:rPr lang="en-US" sz="1200" dirty="0"/>
              <a:t>best</a:t>
            </a:r>
            <a:r>
              <a:rPr lang="en-US" sz="1200" i="1" dirty="0">
                <a:effectLst>
                  <a:outerShdw blurRad="38100" dist="38100" dir="2700000" algn="tl">
                    <a:srgbClr val="000000">
                      <a:alpha val="43137"/>
                    </a:srgbClr>
                  </a:outerShdw>
                </a:effectLst>
              </a:rPr>
              <a:t> way in the context of this slide-set)</a:t>
            </a:r>
          </a:p>
        </p:txBody>
      </p:sp>
    </p:spTree>
    <p:extLst>
      <p:ext uri="{BB962C8B-B14F-4D97-AF65-F5344CB8AC3E}">
        <p14:creationId xmlns:p14="http://schemas.microsoft.com/office/powerpoint/2010/main" val="273400996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30</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chemeClr val="bg1">
                    <a:lumMod val="75000"/>
                  </a:schemeClr>
                </a:solidFill>
              </a:rPr>
              <a:t>melanocytes</a:t>
            </a:r>
            <a:r>
              <a:rPr lang="en-US" sz="1600" dirty="0">
                <a:solidFill>
                  <a:schemeClr val="bg1">
                    <a:lumMod val="75000"/>
                  </a:schemeClr>
                </a:solidFill>
              </a:rPr>
              <a:t> derive gives rise also to  </a:t>
            </a:r>
            <a:r>
              <a:rPr lang="en-US" sz="1600" b="1" dirty="0">
                <a:solidFill>
                  <a:schemeClr val="bg1">
                    <a:lumMod val="75000"/>
                  </a:schemeClr>
                </a:solidFill>
              </a:rPr>
              <a:t>neurons  </a:t>
            </a:r>
            <a:r>
              <a:rPr lang="en-US" sz="1600" dirty="0">
                <a:solidFill>
                  <a:schemeClr val="bg1">
                    <a:lumMod val="75000"/>
                  </a:schemeClr>
                </a:solidFill>
              </a:rPr>
              <a:t>and</a:t>
            </a:r>
            <a:r>
              <a:rPr lang="en-US" sz="1600" b="1" dirty="0">
                <a:solidFill>
                  <a:schemeClr val="bg1">
                    <a:lumMod val="75000"/>
                  </a:schemeClr>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3843D3B3-1A0B-4918-99A3-297EAF433365}"/>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solidFill>
                  <a:schemeClr val="bg1">
                    <a:lumMod val="65000"/>
                  </a:schemeClr>
                </a:solidFill>
              </a:rPr>
              <a:t>There is a condition—well known to you, dear reader—that consists of a multitude of lesions, most of which are either melanocytic or neuroglial in origin. What is this condition?</a:t>
            </a:r>
          </a:p>
          <a:p>
            <a:r>
              <a:rPr lang="en-US" sz="1400" b="1" dirty="0"/>
              <a:t>Neurofibromatosis type 1 (NF1)</a:t>
            </a:r>
          </a:p>
        </p:txBody>
      </p:sp>
      <p:sp>
        <p:nvSpPr>
          <p:cNvPr id="3" name="TextBox 2">
            <a:extLst>
              <a:ext uri="{FF2B5EF4-FFF2-40B4-BE49-F238E27FC236}">
                <a16:creationId xmlns:a16="http://schemas.microsoft.com/office/drawing/2014/main" id="{36CDFEB0-E0BA-476C-AFA8-F8142B7B8C96}"/>
              </a:ext>
            </a:extLst>
          </p:cNvPr>
          <p:cNvSpPr txBox="1"/>
          <p:nvPr/>
        </p:nvSpPr>
        <p:spPr>
          <a:xfrm>
            <a:off x="459976" y="2995136"/>
            <a:ext cx="3576620" cy="523220"/>
          </a:xfrm>
          <a:prstGeom prst="rect">
            <a:avLst/>
          </a:prstGeom>
          <a:solidFill>
            <a:schemeClr val="accent6">
              <a:lumMod val="75000"/>
            </a:schemeClr>
          </a:solidFill>
        </p:spPr>
        <p:txBody>
          <a:bodyPr wrap="none" rtlCol="0">
            <a:spAutoFit/>
          </a:bodyPr>
          <a:lstStyle/>
          <a:p>
            <a:r>
              <a:rPr lang="en-US" sz="1400" i="1" dirty="0">
                <a:solidFill>
                  <a:schemeClr val="bg1"/>
                </a:solidFill>
              </a:rPr>
              <a:t>In one word, what sort of condition is NF1?</a:t>
            </a:r>
          </a:p>
          <a:p>
            <a:r>
              <a:rPr lang="en-US" sz="1400" dirty="0">
                <a:solidFill>
                  <a:schemeClr val="accent6">
                    <a:lumMod val="75000"/>
                  </a:schemeClr>
                </a:solidFill>
              </a:rPr>
              <a:t>A </a:t>
            </a:r>
            <a:r>
              <a:rPr lang="en-US" sz="1400" dirty="0" err="1">
                <a:solidFill>
                  <a:schemeClr val="accent6">
                    <a:lumMod val="75000"/>
                  </a:schemeClr>
                </a:solidFill>
              </a:rPr>
              <a:t>phakomatosis</a:t>
            </a:r>
            <a:endParaRPr lang="en-US" sz="1400" dirty="0">
              <a:solidFill>
                <a:schemeClr val="accent6">
                  <a:lumMod val="75000"/>
                </a:schemeClr>
              </a:solidFill>
            </a:endParaRPr>
          </a:p>
        </p:txBody>
      </p:sp>
    </p:spTree>
    <p:extLst>
      <p:ext uri="{BB962C8B-B14F-4D97-AF65-F5344CB8AC3E}">
        <p14:creationId xmlns:p14="http://schemas.microsoft.com/office/powerpoint/2010/main" val="991464603"/>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300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0" name="TextBox 29">
            <a:extLst>
              <a:ext uri="{FF2B5EF4-FFF2-40B4-BE49-F238E27FC236}">
                <a16:creationId xmlns:a16="http://schemas.microsoft.com/office/drawing/2014/main" id="{33CDB73F-FA88-46E2-BA08-CEBCB9DC297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31" name="TextBox 30">
            <a:extLst>
              <a:ext uri="{FF2B5EF4-FFF2-40B4-BE49-F238E27FC236}">
                <a16:creationId xmlns:a16="http://schemas.microsoft.com/office/drawing/2014/main" id="{1318C7C3-E6E7-4135-A561-E1845FBC44FA}"/>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B81E5733-F247-417E-8A6A-5B527B14B753}"/>
              </a:ext>
            </a:extLst>
          </p:cNvPr>
          <p:cNvSpPr txBox="1"/>
          <p:nvPr/>
        </p:nvSpPr>
        <p:spPr>
          <a:xfrm>
            <a:off x="5159455" y="2599465"/>
            <a:ext cx="3679745" cy="646331"/>
          </a:xfrm>
          <a:prstGeom prst="rect">
            <a:avLst/>
          </a:prstGeom>
          <a:solidFill>
            <a:schemeClr val="accent6">
              <a:lumMod val="20000"/>
              <a:lumOff val="80000"/>
            </a:schemeClr>
          </a:solidFill>
          <a:ln>
            <a:solidFill>
              <a:schemeClr val="tx1"/>
            </a:solidFill>
          </a:ln>
        </p:spPr>
        <p:txBody>
          <a:bodyPr wrap="square" rtlCol="0">
            <a:spAutoFit/>
          </a:bodyPr>
          <a:lstStyle/>
          <a:p>
            <a:r>
              <a:rPr lang="en-US" dirty="0"/>
              <a:t>Next, let’s look at </a:t>
            </a:r>
            <a:r>
              <a:rPr lang="en-US" i="1" dirty="0">
                <a:solidFill>
                  <a:srgbClr val="0000FF"/>
                </a:solidFill>
                <a:effectLst>
                  <a:outerShdw blurRad="38100" dist="38100" dir="2700000" algn="tl">
                    <a:srgbClr val="000000">
                      <a:alpha val="43137"/>
                    </a:srgbClr>
                  </a:outerShdw>
                </a:effectLst>
              </a:rPr>
              <a:t>benign lesions deriving from </a:t>
            </a:r>
            <a:r>
              <a:rPr lang="en-US" dirty="0">
                <a:solidFill>
                  <a:srgbClr val="0000FF"/>
                </a:solidFill>
                <a:effectLst>
                  <a:outerShdw blurRad="38100" dist="38100" dir="2700000" algn="tl">
                    <a:srgbClr val="000000">
                      <a:alpha val="43137"/>
                    </a:srgbClr>
                  </a:outerShdw>
                </a:effectLst>
              </a:rPr>
              <a:t>nevus cells</a:t>
            </a:r>
            <a:endParaRPr lang="en-US" i="1" dirty="0">
              <a:solidFill>
                <a:srgbClr val="0000FF"/>
              </a:solidFill>
              <a:effectLst>
                <a:outerShdw blurRad="38100" dist="38100" dir="2700000" algn="tl">
                  <a:srgbClr val="000000">
                    <a:alpha val="43137"/>
                  </a:srgbClr>
                </a:outerShdw>
              </a:effectLst>
            </a:endParaRPr>
          </a:p>
        </p:txBody>
      </p:sp>
      <p:sp>
        <p:nvSpPr>
          <p:cNvPr id="42" name="TextBox 41">
            <a:extLst>
              <a:ext uri="{FF2B5EF4-FFF2-40B4-BE49-F238E27FC236}">
                <a16:creationId xmlns:a16="http://schemas.microsoft.com/office/drawing/2014/main" id="{DD171F1E-B92B-41C8-B892-B2D226F6C5C1}"/>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3885979636"/>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301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293670" cy="307777"/>
          </a:xfrm>
          <a:prstGeom prst="rect">
            <a:avLst/>
          </a:prstGeom>
          <a:noFill/>
        </p:spPr>
        <p:txBody>
          <a:bodyPr wrap="none" rtlCol="0">
            <a:spAutoFit/>
          </a:bodyPr>
          <a:lstStyle/>
          <a:p>
            <a:r>
              <a:rPr lang="en-US" sz="1400" b="1" i="1" dirty="0">
                <a:solidFill>
                  <a:srgbClr val="5C5B1F"/>
                </a:solidFill>
              </a:rPr>
              <a:t>?</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57" name="TextBox 56">
            <a:extLst>
              <a:ext uri="{FF2B5EF4-FFF2-40B4-BE49-F238E27FC236}">
                <a16:creationId xmlns:a16="http://schemas.microsoft.com/office/drawing/2014/main" id="{9F8E844F-E497-4B5C-8BCB-906B1F049B4D}"/>
              </a:ext>
            </a:extLst>
          </p:cNvPr>
          <p:cNvSpPr txBox="1"/>
          <p:nvPr/>
        </p:nvSpPr>
        <p:spPr>
          <a:xfrm>
            <a:off x="5768673" y="2301775"/>
            <a:ext cx="3253244" cy="584775"/>
          </a:xfrm>
          <a:prstGeom prst="rect">
            <a:avLst/>
          </a:prstGeom>
          <a:noFill/>
        </p:spPr>
        <p:txBody>
          <a:bodyPr wrap="square" rtlCol="0">
            <a:spAutoFit/>
          </a:bodyPr>
          <a:lstStyle/>
          <a:p>
            <a:r>
              <a:rPr lang="en-US" sz="1600" i="1" dirty="0"/>
              <a:t>What benign eyelid skin lesion is attributable to nevus cells?</a:t>
            </a:r>
          </a:p>
        </p:txBody>
      </p:sp>
      <p:sp>
        <p:nvSpPr>
          <p:cNvPr id="30" name="TextBox 29">
            <a:extLst>
              <a:ext uri="{FF2B5EF4-FFF2-40B4-BE49-F238E27FC236}">
                <a16:creationId xmlns:a16="http://schemas.microsoft.com/office/drawing/2014/main" id="{33CDB73F-FA88-46E2-BA08-CEBCB9DC297D}"/>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31" name="TextBox 30">
            <a:extLst>
              <a:ext uri="{FF2B5EF4-FFF2-40B4-BE49-F238E27FC236}">
                <a16:creationId xmlns:a16="http://schemas.microsoft.com/office/drawing/2014/main" id="{1318C7C3-E6E7-4135-A561-E1845FBC44FA}"/>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4" name="Right Brace 33">
            <a:extLst>
              <a:ext uri="{FF2B5EF4-FFF2-40B4-BE49-F238E27FC236}">
                <a16:creationId xmlns:a16="http://schemas.microsoft.com/office/drawing/2014/main" id="{C4A879C6-3821-4DC8-AECE-B4F189E8BE3B}"/>
              </a:ext>
            </a:extLst>
          </p:cNvPr>
          <p:cNvSpPr/>
          <p:nvPr/>
        </p:nvSpPr>
        <p:spPr>
          <a:xfrm flipH="1">
            <a:off x="7317490" y="1676400"/>
            <a:ext cx="150110" cy="369332"/>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773224844"/>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302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56" name="Right Brace 55">
            <a:extLst>
              <a:ext uri="{FF2B5EF4-FFF2-40B4-BE49-F238E27FC236}">
                <a16:creationId xmlns:a16="http://schemas.microsoft.com/office/drawing/2014/main" id="{9480EDA5-F45F-420D-B529-8C0292B324BB}"/>
              </a:ext>
            </a:extLst>
          </p:cNvPr>
          <p:cNvSpPr/>
          <p:nvPr/>
        </p:nvSpPr>
        <p:spPr>
          <a:xfrm flipH="1">
            <a:off x="7317490" y="1676400"/>
            <a:ext cx="150110" cy="369332"/>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TextBox 56">
            <a:extLst>
              <a:ext uri="{FF2B5EF4-FFF2-40B4-BE49-F238E27FC236}">
                <a16:creationId xmlns:a16="http://schemas.microsoft.com/office/drawing/2014/main" id="{9F8E844F-E497-4B5C-8BCB-906B1F049B4D}"/>
              </a:ext>
            </a:extLst>
          </p:cNvPr>
          <p:cNvSpPr txBox="1"/>
          <p:nvPr/>
        </p:nvSpPr>
        <p:spPr>
          <a:xfrm>
            <a:off x="5768673" y="2301775"/>
            <a:ext cx="3253244" cy="584775"/>
          </a:xfrm>
          <a:prstGeom prst="rect">
            <a:avLst/>
          </a:prstGeom>
          <a:noFill/>
        </p:spPr>
        <p:txBody>
          <a:bodyPr wrap="square" rtlCol="0">
            <a:spAutoFit/>
          </a:bodyPr>
          <a:lstStyle/>
          <a:p>
            <a:r>
              <a:rPr lang="en-US" sz="1600" i="1" dirty="0"/>
              <a:t>What benign eyelid skin lesion is attributable to nevus cells?</a:t>
            </a:r>
          </a:p>
        </p:txBody>
      </p:sp>
      <p:sp>
        <p:nvSpPr>
          <p:cNvPr id="30" name="TextBox 29">
            <a:extLst>
              <a:ext uri="{FF2B5EF4-FFF2-40B4-BE49-F238E27FC236}">
                <a16:creationId xmlns:a16="http://schemas.microsoft.com/office/drawing/2014/main" id="{79D65E10-0472-4BB7-B9C8-5D600F801392}"/>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31" name="TextBox 30">
            <a:extLst>
              <a:ext uri="{FF2B5EF4-FFF2-40B4-BE49-F238E27FC236}">
                <a16:creationId xmlns:a16="http://schemas.microsoft.com/office/drawing/2014/main" id="{4B38B04F-BF65-464D-983B-96A9D4732250}"/>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Tree>
    <p:extLst>
      <p:ext uri="{BB962C8B-B14F-4D97-AF65-F5344CB8AC3E}">
        <p14:creationId xmlns:p14="http://schemas.microsoft.com/office/powerpoint/2010/main" val="2884358918"/>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303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rgbClr val="025CA6"/>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293670" cy="307777"/>
          </a:xfrm>
          <a:prstGeom prst="rect">
            <a:avLst/>
          </a:prstGeom>
          <a:noFill/>
        </p:spPr>
        <p:txBody>
          <a:bodyPr wrap="none" rtlCol="0">
            <a:spAutoFit/>
          </a:bodyPr>
          <a:lstStyle/>
          <a:p>
            <a:r>
              <a:rPr lang="en-US" sz="1400" b="1" i="1" dirty="0">
                <a:solidFill>
                  <a:srgbClr val="5C5B1F"/>
                </a:solidFill>
              </a:rPr>
              <a: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57" name="TextBox 56">
            <a:extLst>
              <a:ext uri="{FF2B5EF4-FFF2-40B4-BE49-F238E27FC236}">
                <a16:creationId xmlns:a16="http://schemas.microsoft.com/office/drawing/2014/main" id="{9F8E844F-E497-4B5C-8BCB-906B1F049B4D}"/>
              </a:ext>
            </a:extLst>
          </p:cNvPr>
          <p:cNvSpPr txBox="1"/>
          <p:nvPr/>
        </p:nvSpPr>
        <p:spPr>
          <a:xfrm>
            <a:off x="6781800" y="5181600"/>
            <a:ext cx="2133600" cy="584775"/>
          </a:xfrm>
          <a:prstGeom prst="rect">
            <a:avLst/>
          </a:prstGeom>
          <a:noFill/>
        </p:spPr>
        <p:txBody>
          <a:bodyPr wrap="square" rtlCol="0">
            <a:spAutoFit/>
          </a:bodyPr>
          <a:lstStyle/>
          <a:p>
            <a:pPr algn="r"/>
            <a:r>
              <a:rPr lang="en-US" sz="1600" i="1" dirty="0"/>
              <a:t>What is its epibulbar equivalent?</a:t>
            </a:r>
          </a:p>
        </p:txBody>
      </p:sp>
      <p:sp>
        <p:nvSpPr>
          <p:cNvPr id="31" name="Right Brace 30">
            <a:extLst>
              <a:ext uri="{FF2B5EF4-FFF2-40B4-BE49-F238E27FC236}">
                <a16:creationId xmlns:a16="http://schemas.microsoft.com/office/drawing/2014/main" id="{05DA859E-4E0B-43BD-A93E-6E3FFF5089C5}"/>
              </a:ext>
            </a:extLst>
          </p:cNvPr>
          <p:cNvSpPr/>
          <p:nvPr/>
        </p:nvSpPr>
        <p:spPr>
          <a:xfrm flipH="1">
            <a:off x="7317490" y="4736068"/>
            <a:ext cx="150110" cy="369332"/>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4" name="TextBox 33">
            <a:extLst>
              <a:ext uri="{FF2B5EF4-FFF2-40B4-BE49-F238E27FC236}">
                <a16:creationId xmlns:a16="http://schemas.microsoft.com/office/drawing/2014/main" id="{7DFD8B26-E074-46B8-AA49-48953CAEF356}"/>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44" name="TextBox 43">
            <a:extLst>
              <a:ext uri="{FF2B5EF4-FFF2-40B4-BE49-F238E27FC236}">
                <a16:creationId xmlns:a16="http://schemas.microsoft.com/office/drawing/2014/main" id="{9B2549D5-02F1-4DDC-817F-3D3B0F7EA85C}"/>
              </a:ext>
            </a:extLst>
          </p:cNvPr>
          <p:cNvSpPr txBox="1"/>
          <p:nvPr/>
        </p:nvSpPr>
        <p:spPr>
          <a:xfrm>
            <a:off x="4750301" y="5017619"/>
            <a:ext cx="2661306" cy="307777"/>
          </a:xfrm>
          <a:prstGeom prst="rect">
            <a:avLst/>
          </a:prstGeom>
          <a:noFill/>
        </p:spPr>
        <p:txBody>
          <a:bodyPr wrap="none" rtlCol="0">
            <a:spAutoFit/>
          </a:bodyPr>
          <a:lstStyle/>
          <a:p>
            <a:r>
              <a:rPr lang="en-US" sz="1400" dirty="0">
                <a:solidFill>
                  <a:srgbClr val="025CA6"/>
                </a:solidFill>
              </a:rPr>
              <a:t>Ocular(</a:t>
            </a:r>
            <a:r>
              <a:rPr lang="en-US" sz="1400" dirty="0" err="1">
                <a:solidFill>
                  <a:srgbClr val="025CA6"/>
                </a:solidFill>
              </a:rPr>
              <a:t>odermal</a:t>
            </a:r>
            <a:r>
              <a:rPr lang="en-US" sz="1400" dirty="0">
                <a:solidFill>
                  <a:srgbClr val="025CA6"/>
                </a:solidFill>
              </a:rPr>
              <a:t>) melanocytosis</a:t>
            </a:r>
          </a:p>
        </p:txBody>
      </p:sp>
    </p:spTree>
    <p:extLst>
      <p:ext uri="{BB962C8B-B14F-4D97-AF65-F5344CB8AC3E}">
        <p14:creationId xmlns:p14="http://schemas.microsoft.com/office/powerpoint/2010/main" val="3730884591"/>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304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rgbClr val="025CA6"/>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57" name="TextBox 56">
            <a:extLst>
              <a:ext uri="{FF2B5EF4-FFF2-40B4-BE49-F238E27FC236}">
                <a16:creationId xmlns:a16="http://schemas.microsoft.com/office/drawing/2014/main" id="{9F8E844F-E497-4B5C-8BCB-906B1F049B4D}"/>
              </a:ext>
            </a:extLst>
          </p:cNvPr>
          <p:cNvSpPr txBox="1"/>
          <p:nvPr/>
        </p:nvSpPr>
        <p:spPr>
          <a:xfrm>
            <a:off x="6781800" y="5181600"/>
            <a:ext cx="2133600" cy="584775"/>
          </a:xfrm>
          <a:prstGeom prst="rect">
            <a:avLst/>
          </a:prstGeom>
          <a:noFill/>
        </p:spPr>
        <p:txBody>
          <a:bodyPr wrap="square" rtlCol="0">
            <a:spAutoFit/>
          </a:bodyPr>
          <a:lstStyle/>
          <a:p>
            <a:pPr algn="r"/>
            <a:r>
              <a:rPr lang="en-US" sz="1600" i="1" dirty="0"/>
              <a:t>What is its epibulbar equivalent?</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rgbClr val="025CA6"/>
                </a:solidFill>
              </a:rPr>
              <a:t>Ocular(</a:t>
            </a:r>
            <a:r>
              <a:rPr lang="en-US" sz="1400" dirty="0" err="1">
                <a:solidFill>
                  <a:srgbClr val="025CA6"/>
                </a:solidFill>
              </a:rPr>
              <a:t>odermal</a:t>
            </a:r>
            <a:r>
              <a:rPr lang="en-US" sz="1400" dirty="0">
                <a:solidFill>
                  <a:srgbClr val="025CA6"/>
                </a:solidFill>
              </a:rPr>
              <a:t>) melanocytosis</a:t>
            </a:r>
          </a:p>
        </p:txBody>
      </p:sp>
      <p:sp>
        <p:nvSpPr>
          <p:cNvPr id="40" name="Right Brace 39">
            <a:extLst>
              <a:ext uri="{FF2B5EF4-FFF2-40B4-BE49-F238E27FC236}">
                <a16:creationId xmlns:a16="http://schemas.microsoft.com/office/drawing/2014/main" id="{C4AA8035-0C9D-4980-A4A4-C0119D5D1168}"/>
              </a:ext>
            </a:extLst>
          </p:cNvPr>
          <p:cNvSpPr/>
          <p:nvPr/>
        </p:nvSpPr>
        <p:spPr>
          <a:xfrm flipH="1">
            <a:off x="7317490" y="4736068"/>
            <a:ext cx="150110" cy="369332"/>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522113662"/>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305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endParaRPr lang="en-US" sz="1400" i="1" dirty="0">
              <a:solidFill>
                <a:schemeClr val="accent5">
                  <a:lumMod val="75000"/>
                </a:schemeClr>
              </a:solidFill>
            </a:endParaRPr>
          </a:p>
          <a:p>
            <a:r>
              <a:rPr lang="en-US" sz="1400" dirty="0">
                <a:solidFill>
                  <a:schemeClr val="accent5">
                    <a:lumMod val="75000"/>
                  </a:schemeClr>
                </a:solidFill>
              </a:rPr>
              <a:t>You’d think so, but no</a:t>
            </a:r>
          </a:p>
          <a:p>
            <a:endParaRPr lang="en-US" sz="1400" dirty="0">
              <a:solidFill>
                <a:schemeClr val="accent5">
                  <a:lumMod val="75000"/>
                </a:schemeClr>
              </a:solidFill>
            </a:endParaRPr>
          </a:p>
          <a:p>
            <a:r>
              <a:rPr lang="en-US" sz="1400" i="1" dirty="0">
                <a:solidFill>
                  <a:schemeClr val="accent5">
                    <a:lumMod val="75000"/>
                  </a:schemeClr>
                </a:solidFill>
              </a:rPr>
              <a:t>Nevi have a three-stage ‘life cycle.’ What are the stages? To what do the stage-names refer? Where are the theques at each stage? What does each stage look like?</a:t>
            </a:r>
          </a:p>
          <a:p>
            <a:r>
              <a:rPr lang="en-US" sz="1400" dirty="0">
                <a:solidFill>
                  <a:schemeClr val="accent5">
                    <a:lumMod val="75000"/>
                  </a:schemeClr>
                </a:solidFill>
              </a:rPr>
              <a:t>To where (</a:t>
            </a:r>
            <a:r>
              <a:rPr lang="en-US" sz="1400" dirty="0" err="1">
                <a:solidFill>
                  <a:schemeClr val="accent5">
                    <a:lumMod val="75000"/>
                  </a:schemeClr>
                </a:solidFill>
              </a:rPr>
              <a:t>ie</a:t>
            </a:r>
            <a:r>
              <a:rPr lang="en-US" sz="1400" dirty="0">
                <a:solidFill>
                  <a:schemeClr val="accent5">
                    <a:lumMod val="75000"/>
                  </a:schemeClr>
                </a:solidFill>
              </a:rPr>
              <a:t>, which skin layer) the nevus cells are found at that stage</a:t>
            </a:r>
          </a:p>
          <a:p>
            <a:r>
              <a:rPr lang="en-US" sz="1400" dirty="0">
                <a:solidFill>
                  <a:schemeClr val="accent5">
                    <a:lumMod val="75000"/>
                  </a:schemeClr>
                </a:solidFill>
              </a:rPr>
              <a:t>--Junctional: The dermis-epidermis junction. Small, pigmented, flat lesion</a:t>
            </a:r>
          </a:p>
          <a:p>
            <a:r>
              <a:rPr lang="en-US" sz="1400" dirty="0">
                <a:solidFill>
                  <a:schemeClr val="accent5">
                    <a:lumMod val="75000"/>
                  </a:schemeClr>
                </a:solidFill>
              </a:rPr>
              <a:t>--Compound: Extending down into the dermis, up through the epidermis. Somewhat larger, somewhat more pigmented, somewhat elevated lesion</a:t>
            </a:r>
          </a:p>
          <a:p>
            <a:r>
              <a:rPr lang="en-US" sz="1400" dirty="0">
                <a:solidFill>
                  <a:schemeClr val="accent5">
                    <a:lumMod val="75000"/>
                  </a:schemeClr>
                </a:solidFill>
              </a:rPr>
              <a:t>--Dermal: Dermis only (after involution of the epidermal component</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97570725"/>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306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Nevi have a three-stage ‘life cycle.’ What are the stages? To what do the stage-names refer? Where are the theques at each stage? What does each stage look like?</a:t>
            </a:r>
          </a:p>
          <a:p>
            <a:r>
              <a:rPr lang="en-US" sz="1400" dirty="0">
                <a:solidFill>
                  <a:schemeClr val="accent5">
                    <a:lumMod val="75000"/>
                  </a:schemeClr>
                </a:solidFill>
              </a:rPr>
              <a:t>To where (</a:t>
            </a:r>
            <a:r>
              <a:rPr lang="en-US" sz="1400" dirty="0" err="1">
                <a:solidFill>
                  <a:schemeClr val="accent5">
                    <a:lumMod val="75000"/>
                  </a:schemeClr>
                </a:solidFill>
              </a:rPr>
              <a:t>ie</a:t>
            </a:r>
            <a:r>
              <a:rPr lang="en-US" sz="1400" dirty="0">
                <a:solidFill>
                  <a:schemeClr val="accent5">
                    <a:lumMod val="75000"/>
                  </a:schemeClr>
                </a:solidFill>
              </a:rPr>
              <a:t>, which skin layer) the nevus cells are found at that stage</a:t>
            </a:r>
          </a:p>
          <a:p>
            <a:r>
              <a:rPr lang="en-US" sz="1400" dirty="0">
                <a:solidFill>
                  <a:schemeClr val="accent5">
                    <a:lumMod val="75000"/>
                  </a:schemeClr>
                </a:solidFill>
              </a:rPr>
              <a:t>--Junctional: The dermis-epidermis junction. Small, pigmented, flat lesion</a:t>
            </a:r>
          </a:p>
          <a:p>
            <a:r>
              <a:rPr lang="en-US" sz="1400" dirty="0">
                <a:solidFill>
                  <a:schemeClr val="accent5">
                    <a:lumMod val="75000"/>
                  </a:schemeClr>
                </a:solidFill>
              </a:rPr>
              <a:t>--Compound: Extending down into the dermis, up through the epidermis. Somewhat larger, somewhat more pigmented, somewhat elevated lesion</a:t>
            </a:r>
          </a:p>
          <a:p>
            <a:r>
              <a:rPr lang="en-US" sz="1400" dirty="0">
                <a:solidFill>
                  <a:schemeClr val="accent5">
                    <a:lumMod val="75000"/>
                  </a:schemeClr>
                </a:solidFill>
              </a:rPr>
              <a:t>--Dermal: Dermis only (after involution of the epidermal</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05956912"/>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307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chemeClr val="accent5">
                    <a:lumMod val="75000"/>
                  </a:schemeClr>
                </a:solidFill>
              </a:rPr>
              <a:t>To what do the stage-names refer? Where are the theques at each stage? What does each stage look like?</a:t>
            </a:r>
          </a:p>
          <a:p>
            <a:r>
              <a:rPr lang="en-US" sz="1400" dirty="0">
                <a:solidFill>
                  <a:schemeClr val="accent5">
                    <a:lumMod val="75000"/>
                  </a:schemeClr>
                </a:solidFill>
              </a:rPr>
              <a:t>To where (</a:t>
            </a:r>
            <a:r>
              <a:rPr lang="en-US" sz="1400" dirty="0" err="1">
                <a:solidFill>
                  <a:schemeClr val="accent5">
                    <a:lumMod val="75000"/>
                  </a:schemeClr>
                </a:solidFill>
              </a:rPr>
              <a:t>ie</a:t>
            </a:r>
            <a:r>
              <a:rPr lang="en-US" sz="1400" dirty="0">
                <a:solidFill>
                  <a:schemeClr val="accent5">
                    <a:lumMod val="75000"/>
                  </a:schemeClr>
                </a:solidFill>
              </a:rPr>
              <a:t>, which skin layer) the nevus cells are found at that stage</a:t>
            </a:r>
          </a:p>
          <a:p>
            <a:r>
              <a:rPr lang="en-US" sz="1400" dirty="0"/>
              <a:t>--</a:t>
            </a:r>
            <a:r>
              <a:rPr lang="en-US" sz="1400" b="1" i="1" dirty="0"/>
              <a:t>?</a:t>
            </a:r>
            <a:r>
              <a:rPr lang="en-US" sz="1400" dirty="0"/>
              <a:t> </a:t>
            </a:r>
            <a:r>
              <a:rPr lang="en-US" sz="1400" dirty="0">
                <a:solidFill>
                  <a:schemeClr val="accent5">
                    <a:lumMod val="75000"/>
                  </a:schemeClr>
                </a:solidFill>
              </a:rPr>
              <a:t>The dermis-epidermis junction. Small, pigmented, flat lesion</a:t>
            </a:r>
          </a:p>
          <a:p>
            <a:r>
              <a:rPr lang="en-US" sz="1400" dirty="0"/>
              <a:t>--</a:t>
            </a:r>
            <a:r>
              <a:rPr lang="en-US" sz="1400" b="1" i="1" dirty="0"/>
              <a:t>?</a:t>
            </a:r>
            <a:r>
              <a:rPr lang="en-US" sz="1400" dirty="0"/>
              <a:t> </a:t>
            </a:r>
            <a:r>
              <a:rPr lang="en-US" sz="1400" dirty="0">
                <a:solidFill>
                  <a:schemeClr val="accent5">
                    <a:lumMod val="75000"/>
                  </a:schemeClr>
                </a:solidFill>
              </a:rPr>
              <a:t>Extending down into the dermis, up through the epidermis. Somewhat larger, somewhat more pigmented, somewhat elevated lesion</a:t>
            </a:r>
          </a:p>
          <a:p>
            <a:r>
              <a:rPr lang="en-US" sz="1400" dirty="0"/>
              <a:t>--</a:t>
            </a:r>
            <a:r>
              <a:rPr lang="en-US" sz="1400" b="1" i="1" dirty="0"/>
              <a:t>?</a:t>
            </a:r>
            <a:r>
              <a:rPr lang="en-US" sz="1400" dirty="0"/>
              <a:t> </a:t>
            </a:r>
            <a:r>
              <a:rPr lang="en-US" sz="1400" dirty="0">
                <a:solidFill>
                  <a:schemeClr val="accent5">
                    <a:lumMod val="75000"/>
                  </a:schemeClr>
                </a:solidFill>
              </a:rPr>
              <a:t>Dermis only (after involution of the epidermal component). </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71695511"/>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308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chemeClr val="accent5">
                    <a:lumMod val="75000"/>
                  </a:schemeClr>
                </a:solidFill>
              </a:rPr>
              <a:t>To what do the stage-names refer? Where are the theques at each stage? What does each stage look like?</a:t>
            </a:r>
          </a:p>
          <a:p>
            <a:r>
              <a:rPr lang="en-US" sz="1400" dirty="0">
                <a:solidFill>
                  <a:schemeClr val="accent5">
                    <a:lumMod val="75000"/>
                  </a:schemeClr>
                </a:solidFill>
              </a:rPr>
              <a:t>To where (</a:t>
            </a:r>
            <a:r>
              <a:rPr lang="en-US" sz="1400" dirty="0" err="1">
                <a:solidFill>
                  <a:schemeClr val="accent5">
                    <a:lumMod val="75000"/>
                  </a:schemeClr>
                </a:solidFill>
              </a:rPr>
              <a:t>ie</a:t>
            </a:r>
            <a:r>
              <a:rPr lang="en-US" sz="1400" dirty="0">
                <a:solidFill>
                  <a:schemeClr val="accent5">
                    <a:lumMod val="75000"/>
                  </a:schemeClr>
                </a:solidFill>
              </a:rPr>
              <a:t>, which skin layer) the nevus cells are found at that stage</a:t>
            </a:r>
          </a:p>
          <a:p>
            <a:r>
              <a:rPr lang="en-US" sz="1400" dirty="0"/>
              <a:t>--Junctional </a:t>
            </a:r>
            <a:r>
              <a:rPr lang="en-US" sz="1400" dirty="0">
                <a:solidFill>
                  <a:schemeClr val="accent5">
                    <a:lumMod val="75000"/>
                  </a:schemeClr>
                </a:solidFill>
              </a:rPr>
              <a:t>The dermis-epidermis junction. Small, pigmented, flat lesion</a:t>
            </a:r>
          </a:p>
          <a:p>
            <a:r>
              <a:rPr lang="en-US" sz="1400" dirty="0"/>
              <a:t>--Compound </a:t>
            </a:r>
            <a:r>
              <a:rPr lang="en-US" sz="1400" dirty="0">
                <a:solidFill>
                  <a:schemeClr val="accent5">
                    <a:lumMod val="75000"/>
                  </a:schemeClr>
                </a:solidFill>
              </a:rPr>
              <a:t>Extending down into the dermis, up through the epidermis. Somewhat larger, somewhat more pigmented, somewhat elevated lesion</a:t>
            </a:r>
          </a:p>
          <a:p>
            <a:r>
              <a:rPr lang="en-US" sz="1400" dirty="0"/>
              <a:t>--Dermal </a:t>
            </a:r>
            <a:r>
              <a:rPr lang="en-US" sz="1400" dirty="0">
                <a:solidFill>
                  <a:schemeClr val="accent5">
                    <a:lumMod val="75000"/>
                  </a:schemeClr>
                </a:solidFill>
              </a:rPr>
              <a:t>Dermis only (after involution of the epidermal</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90794023"/>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309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solidFill>
                  <a:schemeClr val="accent5">
                    <a:lumMod val="75000"/>
                  </a:schemeClr>
                </a:solidFill>
              </a:rPr>
              <a:t>Where are the theques at each stage? What does each stage look like?</a:t>
            </a:r>
          </a:p>
          <a:p>
            <a:r>
              <a:rPr lang="en-US" sz="1400" dirty="0">
                <a:solidFill>
                  <a:schemeClr val="accent5">
                    <a:lumMod val="75000"/>
                  </a:schemeClr>
                </a:solidFill>
              </a:rPr>
              <a:t>To where (</a:t>
            </a:r>
            <a:r>
              <a:rPr lang="en-US" sz="1400" dirty="0" err="1">
                <a:solidFill>
                  <a:schemeClr val="accent5">
                    <a:lumMod val="75000"/>
                  </a:schemeClr>
                </a:solidFill>
              </a:rPr>
              <a:t>ie</a:t>
            </a:r>
            <a:r>
              <a:rPr lang="en-US" sz="1400" dirty="0">
                <a:solidFill>
                  <a:schemeClr val="accent5">
                    <a:lumMod val="75000"/>
                  </a:schemeClr>
                </a:solidFill>
              </a:rPr>
              <a:t>, which skin layer) the nevus cells are found at that stage</a:t>
            </a:r>
          </a:p>
          <a:p>
            <a:r>
              <a:rPr lang="en-US" sz="1400" dirty="0">
                <a:solidFill>
                  <a:schemeClr val="bg1">
                    <a:lumMod val="50000"/>
                  </a:schemeClr>
                </a:solidFill>
              </a:rPr>
              <a:t>--Junctional  </a:t>
            </a:r>
            <a:r>
              <a:rPr lang="en-US" sz="1400" dirty="0">
                <a:solidFill>
                  <a:schemeClr val="accent5">
                    <a:lumMod val="75000"/>
                  </a:schemeClr>
                </a:solidFill>
              </a:rPr>
              <a:t>The dermis-epidermis junction. Small, pigmented, flat lesion</a:t>
            </a:r>
          </a:p>
          <a:p>
            <a:r>
              <a:rPr lang="en-US" sz="1400" dirty="0">
                <a:solidFill>
                  <a:schemeClr val="bg1">
                    <a:lumMod val="50000"/>
                  </a:schemeClr>
                </a:solidFill>
              </a:rPr>
              <a:t>--Compound  </a:t>
            </a:r>
            <a:r>
              <a:rPr lang="en-US" sz="1400" dirty="0">
                <a:solidFill>
                  <a:schemeClr val="accent5">
                    <a:lumMod val="75000"/>
                  </a:schemeClr>
                </a:solidFill>
              </a:rPr>
              <a:t>Extending down into the dermis, up through the epidermis. Somewhat larger, somewhat more pigmented, somewhat elevated lesion</a:t>
            </a:r>
          </a:p>
          <a:p>
            <a:r>
              <a:rPr lang="en-US" sz="1400" dirty="0">
                <a:solidFill>
                  <a:schemeClr val="bg1">
                    <a:lumMod val="50000"/>
                  </a:schemeClr>
                </a:solidFill>
              </a:rPr>
              <a:t>--Dermal  </a:t>
            </a:r>
            <a:r>
              <a:rPr lang="en-US" sz="1400" dirty="0">
                <a:solidFill>
                  <a:schemeClr val="accent5">
                    <a:lumMod val="75000"/>
                  </a:schemeClr>
                </a:solidFill>
              </a:rPr>
              <a:t>Dermis only (after involution of the epidermal</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6991735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31</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chemeClr val="bg1">
                    <a:lumMod val="75000"/>
                  </a:schemeClr>
                </a:solidFill>
              </a:rPr>
              <a:t>melanocytes</a:t>
            </a:r>
            <a:r>
              <a:rPr lang="en-US" sz="1600" dirty="0">
                <a:solidFill>
                  <a:schemeClr val="bg1">
                    <a:lumMod val="75000"/>
                  </a:schemeClr>
                </a:solidFill>
              </a:rPr>
              <a:t> derive gives rise also to  </a:t>
            </a:r>
            <a:r>
              <a:rPr lang="en-US" sz="1600" b="1" dirty="0">
                <a:solidFill>
                  <a:schemeClr val="bg1">
                    <a:lumMod val="75000"/>
                  </a:schemeClr>
                </a:solidFill>
              </a:rPr>
              <a:t>neurons  </a:t>
            </a:r>
            <a:r>
              <a:rPr lang="en-US" sz="1600" dirty="0">
                <a:solidFill>
                  <a:schemeClr val="bg1">
                    <a:lumMod val="75000"/>
                  </a:schemeClr>
                </a:solidFill>
              </a:rPr>
              <a:t>and</a:t>
            </a:r>
            <a:r>
              <a:rPr lang="en-US" sz="1600" b="1" dirty="0">
                <a:solidFill>
                  <a:schemeClr val="bg1">
                    <a:lumMod val="75000"/>
                  </a:schemeClr>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3843D3B3-1A0B-4918-99A3-297EAF433365}"/>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solidFill>
                  <a:schemeClr val="bg1">
                    <a:lumMod val="65000"/>
                  </a:schemeClr>
                </a:solidFill>
              </a:rPr>
              <a:t>There is a condition—well known to you, dear reader—that consists of a multitude of lesions, most of which are either melanocytic or neuroglial in origin. What is this condition?</a:t>
            </a:r>
          </a:p>
          <a:p>
            <a:r>
              <a:rPr lang="en-US" sz="1400" b="1" dirty="0"/>
              <a:t>Neurofibromatosis type 1 (NF1)</a:t>
            </a:r>
          </a:p>
        </p:txBody>
      </p:sp>
      <p:sp>
        <p:nvSpPr>
          <p:cNvPr id="3" name="TextBox 2">
            <a:extLst>
              <a:ext uri="{FF2B5EF4-FFF2-40B4-BE49-F238E27FC236}">
                <a16:creationId xmlns:a16="http://schemas.microsoft.com/office/drawing/2014/main" id="{36CDFEB0-E0BA-476C-AFA8-F8142B7B8C96}"/>
              </a:ext>
            </a:extLst>
          </p:cNvPr>
          <p:cNvSpPr txBox="1"/>
          <p:nvPr/>
        </p:nvSpPr>
        <p:spPr>
          <a:xfrm>
            <a:off x="459976" y="2995136"/>
            <a:ext cx="3576620" cy="523220"/>
          </a:xfrm>
          <a:prstGeom prst="rect">
            <a:avLst/>
          </a:prstGeom>
          <a:solidFill>
            <a:schemeClr val="accent6">
              <a:lumMod val="75000"/>
            </a:schemeClr>
          </a:solidFill>
        </p:spPr>
        <p:txBody>
          <a:bodyPr wrap="none" rtlCol="0">
            <a:spAutoFit/>
          </a:bodyPr>
          <a:lstStyle/>
          <a:p>
            <a:r>
              <a:rPr lang="en-US" sz="1400" i="1" dirty="0">
                <a:solidFill>
                  <a:schemeClr val="bg1"/>
                </a:solidFill>
              </a:rPr>
              <a:t>In one word, what sort of condition is NF1?</a:t>
            </a:r>
          </a:p>
          <a:p>
            <a:r>
              <a:rPr lang="en-US" sz="1400" dirty="0">
                <a:solidFill>
                  <a:schemeClr val="bg1"/>
                </a:solidFill>
              </a:rPr>
              <a:t>A </a:t>
            </a:r>
            <a:r>
              <a:rPr lang="en-US" sz="1400" dirty="0" err="1">
                <a:solidFill>
                  <a:schemeClr val="bg1"/>
                </a:solidFill>
              </a:rPr>
              <a:t>phakomatosis</a:t>
            </a:r>
            <a:endParaRPr lang="en-US" sz="1400" dirty="0">
              <a:solidFill>
                <a:schemeClr val="bg1"/>
              </a:solidFill>
            </a:endParaRPr>
          </a:p>
        </p:txBody>
      </p:sp>
    </p:spTree>
    <p:extLst>
      <p:ext uri="{BB962C8B-B14F-4D97-AF65-F5344CB8AC3E}">
        <p14:creationId xmlns:p14="http://schemas.microsoft.com/office/powerpoint/2010/main" val="3163265552"/>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310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solidFill>
                  <a:schemeClr val="accent5">
                    <a:lumMod val="75000"/>
                  </a:schemeClr>
                </a:solidFill>
              </a:rPr>
              <a:t>Where are the theques at each stage? What does each stage look like?</a:t>
            </a:r>
          </a:p>
          <a:p>
            <a:r>
              <a:rPr lang="en-US" sz="1400" dirty="0">
                <a:solidFill>
                  <a:srgbClr val="0000FF"/>
                </a:solidFill>
              </a:rPr>
              <a:t>To where (</a:t>
            </a:r>
            <a:r>
              <a:rPr lang="en-US" sz="1400" dirty="0" err="1">
                <a:solidFill>
                  <a:srgbClr val="0000FF"/>
                </a:solidFill>
              </a:rPr>
              <a:t>ie</a:t>
            </a:r>
            <a:r>
              <a:rPr lang="en-US" sz="1400" dirty="0">
                <a:solidFill>
                  <a:srgbClr val="0000FF"/>
                </a:solidFill>
              </a:rPr>
              <a:t>, which skin layer) the nevus cells are found at that stage</a:t>
            </a:r>
          </a:p>
          <a:p>
            <a:r>
              <a:rPr lang="en-US" sz="1400" dirty="0">
                <a:solidFill>
                  <a:schemeClr val="bg1">
                    <a:lumMod val="50000"/>
                  </a:schemeClr>
                </a:solidFill>
              </a:rPr>
              <a:t>--Junctional  </a:t>
            </a:r>
            <a:r>
              <a:rPr lang="en-US" sz="1400" dirty="0">
                <a:solidFill>
                  <a:schemeClr val="accent5">
                    <a:lumMod val="75000"/>
                  </a:schemeClr>
                </a:solidFill>
              </a:rPr>
              <a:t>The dermis-epidermis junction. Small, pigmented, flat lesion</a:t>
            </a:r>
          </a:p>
          <a:p>
            <a:r>
              <a:rPr lang="en-US" sz="1400" dirty="0">
                <a:solidFill>
                  <a:schemeClr val="bg1">
                    <a:lumMod val="50000"/>
                  </a:schemeClr>
                </a:solidFill>
              </a:rPr>
              <a:t>--Compound  </a:t>
            </a:r>
            <a:r>
              <a:rPr lang="en-US" sz="1400" dirty="0">
                <a:solidFill>
                  <a:schemeClr val="accent5">
                    <a:lumMod val="75000"/>
                  </a:schemeClr>
                </a:solidFill>
              </a:rPr>
              <a:t>Extending down into the dermis, up through the epidermis. Somewhat larger, somewhat more pigmented, somewhat elevated lesion</a:t>
            </a:r>
          </a:p>
          <a:p>
            <a:r>
              <a:rPr lang="en-US" sz="1400" dirty="0">
                <a:solidFill>
                  <a:schemeClr val="bg1">
                    <a:lumMod val="50000"/>
                  </a:schemeClr>
                </a:solidFill>
              </a:rPr>
              <a:t>--Dermal  </a:t>
            </a:r>
            <a:r>
              <a:rPr lang="en-US" sz="1400" dirty="0">
                <a:solidFill>
                  <a:schemeClr val="accent5">
                    <a:lumMod val="75000"/>
                  </a:schemeClr>
                </a:solidFill>
              </a:rPr>
              <a:t>Dermis only (after involution of the epidermal</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73867826"/>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311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chemeClr val="accent5">
                    <a:lumMod val="75000"/>
                  </a:schemeClr>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a:t>
            </a:r>
            <a:r>
              <a:rPr lang="en-US" sz="1400" b="1" i="1" dirty="0"/>
              <a:t>?</a:t>
            </a:r>
            <a:r>
              <a:rPr lang="en-US" sz="1400" dirty="0">
                <a:solidFill>
                  <a:schemeClr val="accent5">
                    <a:lumMod val="75000"/>
                  </a:schemeClr>
                </a:solidFill>
              </a:rPr>
              <a:t>Small, pigmented, flat lesion</a:t>
            </a:r>
          </a:p>
          <a:p>
            <a:r>
              <a:rPr lang="en-US" sz="1400" dirty="0">
                <a:solidFill>
                  <a:schemeClr val="bg1">
                    <a:lumMod val="50000"/>
                  </a:schemeClr>
                </a:solidFill>
              </a:rPr>
              <a:t>--Compound  </a:t>
            </a:r>
            <a:r>
              <a:rPr lang="en-US" sz="1400" dirty="0">
                <a:solidFill>
                  <a:schemeClr val="accent5">
                    <a:lumMod val="75000"/>
                  </a:schemeClr>
                </a:solidFill>
              </a:rPr>
              <a:t>Extending down into the dermis, up through the epidermis. Somewhat larger, somewhat more pigmented, somewhat elevated lesion</a:t>
            </a:r>
          </a:p>
          <a:p>
            <a:r>
              <a:rPr lang="en-US" sz="1400" dirty="0">
                <a:solidFill>
                  <a:schemeClr val="bg1">
                    <a:lumMod val="50000"/>
                  </a:schemeClr>
                </a:solidFill>
              </a:rPr>
              <a:t>--Dermal  </a:t>
            </a:r>
            <a:r>
              <a:rPr lang="en-US" sz="1400" dirty="0">
                <a:solidFill>
                  <a:schemeClr val="accent5">
                    <a:lumMod val="75000"/>
                  </a:schemeClr>
                </a:solidFill>
              </a:rPr>
              <a:t>Dermis only (after involution of the epidermal</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49850731"/>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312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chemeClr val="accent5">
                    <a:lumMod val="75000"/>
                  </a:schemeClr>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The dermis-epidermis junction </a:t>
            </a:r>
            <a:r>
              <a:rPr lang="en-US" sz="1400" dirty="0">
                <a:solidFill>
                  <a:schemeClr val="accent5">
                    <a:lumMod val="75000"/>
                  </a:schemeClr>
                </a:solidFill>
              </a:rPr>
              <a:t>Small, pigmented, flat lesion</a:t>
            </a:r>
          </a:p>
          <a:p>
            <a:r>
              <a:rPr lang="en-US" sz="1400" dirty="0">
                <a:solidFill>
                  <a:schemeClr val="bg1">
                    <a:lumMod val="50000"/>
                  </a:schemeClr>
                </a:solidFill>
              </a:rPr>
              <a:t>--Compound  </a:t>
            </a:r>
            <a:r>
              <a:rPr lang="en-US" sz="1400" dirty="0">
                <a:solidFill>
                  <a:schemeClr val="accent5">
                    <a:lumMod val="75000"/>
                  </a:schemeClr>
                </a:solidFill>
              </a:rPr>
              <a:t>Extending down into the dermis, up through the epidermis. Somewhat larger, somewhat more pigmented, somewhat elevated lesion</a:t>
            </a:r>
          </a:p>
          <a:p>
            <a:r>
              <a:rPr lang="en-US" sz="1400" dirty="0">
                <a:solidFill>
                  <a:schemeClr val="bg1">
                    <a:lumMod val="50000"/>
                  </a:schemeClr>
                </a:solidFill>
              </a:rPr>
              <a:t>--Dermal  </a:t>
            </a:r>
            <a:r>
              <a:rPr lang="en-US" sz="1400" dirty="0">
                <a:solidFill>
                  <a:schemeClr val="accent5">
                    <a:lumMod val="75000"/>
                  </a:schemeClr>
                </a:solidFill>
              </a:rPr>
              <a:t>Dermis only (after involution of the epidermal</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38813367"/>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D90D118-A219-4AE7-AE03-7A99EC767727}"/>
              </a:ext>
            </a:extLst>
          </p:cNvPr>
          <p:cNvSpPr>
            <a:spLocks noGrp="1"/>
          </p:cNvSpPr>
          <p:nvPr>
            <p:ph type="sldNum" sz="quarter" idx="12"/>
          </p:nvPr>
        </p:nvSpPr>
        <p:spPr/>
        <p:txBody>
          <a:bodyPr/>
          <a:lstStyle/>
          <a:p>
            <a:pPr>
              <a:defRPr/>
            </a:pPr>
            <a:fld id="{E21F5367-E769-4F7D-9670-9C7F735E91F6}" type="slidenum">
              <a:rPr lang="en-US" altLang="en-US" smtClean="0"/>
              <a:pPr>
                <a:defRPr/>
              </a:pPr>
              <a:t>313</a:t>
            </a:fld>
            <a:endParaRPr lang="en-US" altLang="en-US"/>
          </a:p>
        </p:txBody>
      </p:sp>
      <p:sp>
        <p:nvSpPr>
          <p:cNvPr id="5" name="TextBox 4">
            <a:extLst>
              <a:ext uri="{FF2B5EF4-FFF2-40B4-BE49-F238E27FC236}">
                <a16:creationId xmlns:a16="http://schemas.microsoft.com/office/drawing/2014/main" id="{0D86593B-21FE-4D66-B860-6CAEC420C302}"/>
              </a:ext>
            </a:extLst>
          </p:cNvPr>
          <p:cNvSpPr txBox="1"/>
          <p:nvPr/>
        </p:nvSpPr>
        <p:spPr>
          <a:xfrm>
            <a:off x="1905000" y="5816024"/>
            <a:ext cx="5334000" cy="584775"/>
          </a:xfrm>
          <a:prstGeom prst="rect">
            <a:avLst/>
          </a:prstGeom>
          <a:noFill/>
        </p:spPr>
        <p:txBody>
          <a:bodyPr wrap="square" rtlCol="0">
            <a:spAutoFit/>
          </a:bodyPr>
          <a:lstStyle/>
          <a:p>
            <a:pPr algn="l"/>
            <a:r>
              <a:rPr lang="en-US" sz="1600" b="1" i="0" dirty="0">
                <a:effectLst/>
                <a:latin typeface="+mn-lt"/>
              </a:rPr>
              <a:t>Junctional</a:t>
            </a:r>
            <a:r>
              <a:rPr lang="en-US" sz="1600" b="0" i="0" dirty="0">
                <a:effectLst/>
                <a:latin typeface="+mn-lt"/>
              </a:rPr>
              <a:t> nevus. Nests of nevus cells (pigmented in this case) are apparent at the dermal–epidermal junction</a:t>
            </a:r>
          </a:p>
        </p:txBody>
      </p:sp>
      <p:sp>
        <p:nvSpPr>
          <p:cNvPr id="7" name="TextBox 6">
            <a:extLst>
              <a:ext uri="{FF2B5EF4-FFF2-40B4-BE49-F238E27FC236}">
                <a16:creationId xmlns:a16="http://schemas.microsoft.com/office/drawing/2014/main" id="{C0FD1627-D0DB-43F6-9895-A997CE12F4F1}"/>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1026" name="Picture 2">
            <a:extLst>
              <a:ext uri="{FF2B5EF4-FFF2-40B4-BE49-F238E27FC236}">
                <a16:creationId xmlns:a16="http://schemas.microsoft.com/office/drawing/2014/main" id="{F0E7B4EF-FEEF-4DDD-80D2-0A9C726427B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4075" y="1434661"/>
            <a:ext cx="4886325" cy="39886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4922816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314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chemeClr val="accent5">
                    <a:lumMod val="75000"/>
                  </a:schemeClr>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The dermis-epidermis junction </a:t>
            </a:r>
            <a:r>
              <a:rPr lang="en-US" sz="1400" dirty="0">
                <a:solidFill>
                  <a:schemeClr val="accent5">
                    <a:lumMod val="75000"/>
                  </a:schemeClr>
                </a:solidFill>
              </a:rPr>
              <a:t>Small, pigmented, flat lesion</a:t>
            </a:r>
          </a:p>
          <a:p>
            <a:r>
              <a:rPr lang="en-US" sz="1400" dirty="0"/>
              <a:t>--Compound: </a:t>
            </a:r>
            <a:r>
              <a:rPr lang="en-US" sz="1400" b="1" i="1" dirty="0"/>
              <a:t>? </a:t>
            </a:r>
            <a:r>
              <a:rPr lang="en-US" sz="1400" b="1" i="1" dirty="0">
                <a:solidFill>
                  <a:schemeClr val="accent5">
                    <a:lumMod val="75000"/>
                  </a:schemeClr>
                </a:solidFill>
              </a:rPr>
              <a:t>epidermis</a:t>
            </a:r>
            <a:r>
              <a:rPr lang="en-US" sz="1400" dirty="0">
                <a:solidFill>
                  <a:schemeClr val="accent5">
                    <a:lumMod val="75000"/>
                  </a:schemeClr>
                </a:solidFill>
              </a:rPr>
              <a:t>. Somewhat larger, somewhat more pigmented, somewhat elevated lesion</a:t>
            </a:r>
          </a:p>
          <a:p>
            <a:r>
              <a:rPr lang="en-US" sz="1400" dirty="0">
                <a:solidFill>
                  <a:schemeClr val="bg1">
                    <a:lumMod val="50000"/>
                  </a:schemeClr>
                </a:solidFill>
              </a:rPr>
              <a:t>--Dermal </a:t>
            </a:r>
            <a:r>
              <a:rPr lang="en-US" sz="1400" dirty="0">
                <a:solidFill>
                  <a:schemeClr val="accent5">
                    <a:lumMod val="75000"/>
                  </a:schemeClr>
                </a:solidFill>
              </a:rPr>
              <a:t>Dermis only (after involution of the epidermal</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Arrow: Left 5">
            <a:extLst>
              <a:ext uri="{FF2B5EF4-FFF2-40B4-BE49-F238E27FC236}">
                <a16:creationId xmlns:a16="http://schemas.microsoft.com/office/drawing/2014/main" id="{86BBFDB2-A7F3-4B75-8BC3-8A041323F4CD}"/>
              </a:ext>
            </a:extLst>
          </p:cNvPr>
          <p:cNvSpPr/>
          <p:nvPr/>
        </p:nvSpPr>
        <p:spPr>
          <a:xfrm>
            <a:off x="2763839" y="3455441"/>
            <a:ext cx="1190874" cy="31844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rPr>
              <a:t>Next Q</a:t>
            </a:r>
          </a:p>
        </p:txBody>
      </p:sp>
    </p:spTree>
    <p:extLst>
      <p:ext uri="{BB962C8B-B14F-4D97-AF65-F5344CB8AC3E}">
        <p14:creationId xmlns:p14="http://schemas.microsoft.com/office/powerpoint/2010/main" val="2633701566"/>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315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chemeClr val="accent5">
                    <a:lumMod val="75000"/>
                  </a:schemeClr>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The dermis-epidermis junction </a:t>
            </a:r>
            <a:r>
              <a:rPr lang="en-US" sz="1400" dirty="0">
                <a:solidFill>
                  <a:schemeClr val="accent5">
                    <a:lumMod val="75000"/>
                  </a:schemeClr>
                </a:solidFill>
              </a:rPr>
              <a:t>Small, pigmented, flat lesion</a:t>
            </a:r>
          </a:p>
          <a:p>
            <a:r>
              <a:rPr lang="en-US" sz="1400" dirty="0"/>
              <a:t>--Compound: Extending down into the dermis, up through the epidermis</a:t>
            </a:r>
            <a:r>
              <a:rPr lang="en-US" sz="1400" dirty="0">
                <a:solidFill>
                  <a:schemeClr val="accent5">
                    <a:lumMod val="75000"/>
                  </a:schemeClr>
                </a:solidFill>
              </a:rPr>
              <a:t>. Somewhat larger, somewhat more pigmented, somewhat elevated lesion</a:t>
            </a:r>
          </a:p>
          <a:p>
            <a:r>
              <a:rPr lang="en-US" sz="1400" dirty="0">
                <a:solidFill>
                  <a:schemeClr val="bg1">
                    <a:lumMod val="50000"/>
                  </a:schemeClr>
                </a:solidFill>
              </a:rPr>
              <a:t>--Dermal </a:t>
            </a:r>
            <a:r>
              <a:rPr lang="en-US" sz="1400" dirty="0">
                <a:solidFill>
                  <a:schemeClr val="accent5">
                    <a:lumMod val="75000"/>
                  </a:schemeClr>
                </a:solidFill>
              </a:rPr>
              <a:t>Dermis only (after</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48679474"/>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D90D118-A219-4AE7-AE03-7A99EC767727}"/>
              </a:ext>
            </a:extLst>
          </p:cNvPr>
          <p:cNvSpPr>
            <a:spLocks noGrp="1"/>
          </p:cNvSpPr>
          <p:nvPr>
            <p:ph type="sldNum" sz="quarter" idx="12"/>
          </p:nvPr>
        </p:nvSpPr>
        <p:spPr/>
        <p:txBody>
          <a:bodyPr/>
          <a:lstStyle/>
          <a:p>
            <a:pPr>
              <a:defRPr/>
            </a:pPr>
            <a:fld id="{E21F5367-E769-4F7D-9670-9C7F735E91F6}" type="slidenum">
              <a:rPr lang="en-US" altLang="en-US" smtClean="0"/>
              <a:pPr>
                <a:defRPr/>
              </a:pPr>
              <a:t>316</a:t>
            </a:fld>
            <a:endParaRPr lang="en-US" altLang="en-US"/>
          </a:p>
        </p:txBody>
      </p:sp>
      <p:sp>
        <p:nvSpPr>
          <p:cNvPr id="5" name="TextBox 4">
            <a:extLst>
              <a:ext uri="{FF2B5EF4-FFF2-40B4-BE49-F238E27FC236}">
                <a16:creationId xmlns:a16="http://schemas.microsoft.com/office/drawing/2014/main" id="{0D86593B-21FE-4D66-B860-6CAEC420C302}"/>
              </a:ext>
            </a:extLst>
          </p:cNvPr>
          <p:cNvSpPr txBox="1"/>
          <p:nvPr/>
        </p:nvSpPr>
        <p:spPr>
          <a:xfrm>
            <a:off x="1600200" y="5816024"/>
            <a:ext cx="6172200" cy="584775"/>
          </a:xfrm>
          <a:prstGeom prst="rect">
            <a:avLst/>
          </a:prstGeom>
          <a:noFill/>
        </p:spPr>
        <p:txBody>
          <a:bodyPr wrap="square" rtlCol="0">
            <a:spAutoFit/>
          </a:bodyPr>
          <a:lstStyle/>
          <a:p>
            <a:pPr algn="l"/>
            <a:r>
              <a:rPr lang="en-US" sz="1600" b="1" i="0" dirty="0">
                <a:effectLst/>
                <a:latin typeface="+mn-lt"/>
              </a:rPr>
              <a:t>Compound</a:t>
            </a:r>
            <a:r>
              <a:rPr lang="en-US" sz="1600" b="0" i="0" dirty="0">
                <a:effectLst/>
                <a:latin typeface="+mn-lt"/>
              </a:rPr>
              <a:t> nevus. Nests of nevus cells are present in the dermis </a:t>
            </a:r>
            <a:r>
              <a:rPr lang="en-US" sz="1600" b="0" i="1" dirty="0">
                <a:effectLst/>
                <a:latin typeface="+mn-lt"/>
              </a:rPr>
              <a:t>(arrows)</a:t>
            </a:r>
            <a:r>
              <a:rPr lang="en-US" sz="1600" b="0" i="0" dirty="0">
                <a:effectLst/>
                <a:latin typeface="+mn-lt"/>
              </a:rPr>
              <a:t> as well as at the dermal–epidermal junction (</a:t>
            </a:r>
            <a:r>
              <a:rPr lang="en-US" sz="1600" b="0" i="1" dirty="0">
                <a:effectLst/>
                <a:latin typeface="+mn-lt"/>
              </a:rPr>
              <a:t>arrowheads</a:t>
            </a:r>
            <a:r>
              <a:rPr lang="en-US" sz="1600" b="0" i="0" dirty="0">
                <a:effectLst/>
                <a:latin typeface="+mn-lt"/>
              </a:rPr>
              <a:t>)</a:t>
            </a:r>
          </a:p>
        </p:txBody>
      </p:sp>
      <p:sp>
        <p:nvSpPr>
          <p:cNvPr id="7" name="TextBox 6">
            <a:extLst>
              <a:ext uri="{FF2B5EF4-FFF2-40B4-BE49-F238E27FC236}">
                <a16:creationId xmlns:a16="http://schemas.microsoft.com/office/drawing/2014/main" id="{C0FD1627-D0DB-43F6-9895-A997CE12F4F1}"/>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8" name="Picture 2">
            <a:extLst>
              <a:ext uri="{FF2B5EF4-FFF2-40B4-BE49-F238E27FC236}">
                <a16:creationId xmlns:a16="http://schemas.microsoft.com/office/drawing/2014/main" id="{1AC84FB9-8F3B-470D-B83A-57D1E0E40AB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15987" y="1434661"/>
            <a:ext cx="5312023" cy="39886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3592768"/>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317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chemeClr val="accent5">
                    <a:lumMod val="75000"/>
                  </a:schemeClr>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The dermis-epidermis junction </a:t>
            </a:r>
            <a:r>
              <a:rPr lang="en-US" sz="1400" dirty="0">
                <a:solidFill>
                  <a:schemeClr val="accent5">
                    <a:lumMod val="75000"/>
                  </a:schemeClr>
                </a:solidFill>
              </a:rPr>
              <a:t>Small, pigmented, flat lesion</a:t>
            </a:r>
          </a:p>
          <a:p>
            <a:r>
              <a:rPr lang="en-US" sz="1400" dirty="0"/>
              <a:t>--Compound: Extending down into the dermis, up through the epidermis</a:t>
            </a:r>
            <a:r>
              <a:rPr lang="en-US" sz="1400" dirty="0">
                <a:solidFill>
                  <a:schemeClr val="accent5">
                    <a:lumMod val="75000"/>
                  </a:schemeClr>
                </a:solidFill>
              </a:rPr>
              <a:t>. Somewhat larger, somewhat more pigmented, somewhat elevated lesion</a:t>
            </a:r>
          </a:p>
          <a:p>
            <a:r>
              <a:rPr lang="en-US" sz="1400" dirty="0"/>
              <a:t>--Dermal: </a:t>
            </a:r>
            <a:r>
              <a:rPr lang="en-US" sz="1400" b="1" i="1" dirty="0"/>
              <a:t>?</a:t>
            </a:r>
            <a:r>
              <a:rPr lang="en-US" sz="1400" dirty="0">
                <a:solidFill>
                  <a:schemeClr val="accent5">
                    <a:lumMod val="75000"/>
                  </a:schemeClr>
                </a:solidFill>
              </a:rPr>
              <a:t>. Varies, but usually unpigmented and flat</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62639518"/>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318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chemeClr val="accent5">
                    <a:lumMod val="75000"/>
                  </a:schemeClr>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The dermis-epidermis junction </a:t>
            </a:r>
            <a:r>
              <a:rPr lang="en-US" sz="1400" dirty="0">
                <a:solidFill>
                  <a:schemeClr val="accent5">
                    <a:lumMod val="75000"/>
                  </a:schemeClr>
                </a:solidFill>
              </a:rPr>
              <a:t>Small, pigmented, flat lesion</a:t>
            </a:r>
          </a:p>
          <a:p>
            <a:r>
              <a:rPr lang="en-US" sz="1400" dirty="0"/>
              <a:t>--Compound: Extending down into the dermis, up through the epidermis</a:t>
            </a:r>
            <a:r>
              <a:rPr lang="en-US" sz="1400" dirty="0">
                <a:solidFill>
                  <a:schemeClr val="accent5">
                    <a:lumMod val="75000"/>
                  </a:schemeClr>
                </a:solidFill>
              </a:rPr>
              <a:t>. Somewhat larger, somewhat more pigmented, somewhat elevated lesion</a:t>
            </a:r>
          </a:p>
          <a:p>
            <a:r>
              <a:rPr lang="en-US" sz="1400" dirty="0"/>
              <a:t>--Dermal: Dermis only</a:t>
            </a:r>
            <a:r>
              <a:rPr lang="en-US" sz="1400" dirty="0">
                <a:solidFill>
                  <a:schemeClr val="accent5">
                    <a:lumMod val="75000"/>
                  </a:schemeClr>
                </a:solidFill>
              </a:rPr>
              <a:t>. Varies, but usually unpigmented and flat</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59256418"/>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319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a:t>
            </a:r>
            <a:r>
              <a:rPr lang="en-US" sz="1400" i="1" dirty="0">
                <a:solidFill>
                  <a:schemeClr val="accent5">
                    <a:lumMod val="75000"/>
                  </a:schemeClr>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a:t>
            </a:r>
            <a:r>
              <a:rPr lang="en-US" sz="1400" dirty="0">
                <a:solidFill>
                  <a:schemeClr val="accent5">
                    <a:lumMod val="75000"/>
                  </a:schemeClr>
                </a:solidFill>
              </a:rPr>
              <a:t>Small, pigmented, flat lesion</a:t>
            </a:r>
          </a:p>
          <a:p>
            <a:r>
              <a:rPr lang="en-US" sz="1400" dirty="0">
                <a:solidFill>
                  <a:schemeClr val="bg1">
                    <a:lumMod val="50000"/>
                  </a:schemeClr>
                </a:solidFill>
              </a:rPr>
              <a:t>--Compound: Extending down into the dermis, up through the epidermis</a:t>
            </a:r>
            <a:r>
              <a:rPr lang="en-US" sz="1400" dirty="0">
                <a:solidFill>
                  <a:schemeClr val="accent5">
                    <a:lumMod val="75000"/>
                  </a:schemeClr>
                </a:solidFill>
              </a:rPr>
              <a:t>. Somewhat larger, somewhat more pigmented, somewhat elevated lesion</a:t>
            </a:r>
          </a:p>
          <a:p>
            <a:r>
              <a:rPr lang="en-US" sz="1400" dirty="0">
                <a:solidFill>
                  <a:schemeClr val="bg1">
                    <a:lumMod val="50000"/>
                  </a:schemeClr>
                </a:solidFill>
              </a:rPr>
              <a:t>--</a:t>
            </a:r>
            <a:r>
              <a:rPr lang="en-US" sz="1400" dirty="0"/>
              <a:t>Dermal: </a:t>
            </a:r>
            <a:r>
              <a:rPr lang="en-US" sz="1400" b="1" dirty="0"/>
              <a:t>Dermis only</a:t>
            </a:r>
            <a:r>
              <a:rPr lang="en-US" sz="1400" dirty="0">
                <a:solidFill>
                  <a:schemeClr val="accent5">
                    <a:lumMod val="75000"/>
                  </a:schemeClr>
                </a:solidFill>
              </a:rPr>
              <a:t>. Varies, but usually unpigmented and flat</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C11EE9A4-DBFC-465B-9848-0F492149C053}"/>
              </a:ext>
            </a:extLst>
          </p:cNvPr>
          <p:cNvSpPr/>
          <p:nvPr/>
        </p:nvSpPr>
        <p:spPr>
          <a:xfrm>
            <a:off x="1273242" y="3825823"/>
            <a:ext cx="2003358"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9F678938-3ACC-42F1-8CD2-48EC02108B76}"/>
              </a:ext>
            </a:extLst>
          </p:cNvPr>
          <p:cNvSpPr txBox="1"/>
          <p:nvPr/>
        </p:nvSpPr>
        <p:spPr>
          <a:xfrm>
            <a:off x="804584" y="4374162"/>
            <a:ext cx="3803733" cy="738664"/>
          </a:xfrm>
          <a:prstGeom prst="rect">
            <a:avLst/>
          </a:prstGeom>
          <a:solidFill>
            <a:srgbClr val="FFE181"/>
          </a:solidFill>
        </p:spPr>
        <p:txBody>
          <a:bodyPr wrap="square" rtlCol="0">
            <a:spAutoFit/>
          </a:bodyPr>
          <a:lstStyle/>
          <a:p>
            <a:r>
              <a:rPr lang="en-US" sz="1400" i="1" dirty="0">
                <a:solidFill>
                  <a:srgbClr val="0000FF"/>
                </a:solidFill>
              </a:rPr>
              <a:t>What happens to the portion of the nevus that was up in the epidermis?</a:t>
            </a:r>
          </a:p>
          <a:p>
            <a:r>
              <a:rPr lang="en-US" sz="1400" dirty="0">
                <a:solidFill>
                  <a:srgbClr val="FFE181"/>
                </a:solidFill>
              </a:rPr>
              <a:t>It involutes</a:t>
            </a:r>
          </a:p>
        </p:txBody>
      </p:sp>
    </p:spTree>
    <p:extLst>
      <p:ext uri="{BB962C8B-B14F-4D97-AF65-F5344CB8AC3E}">
        <p14:creationId xmlns:p14="http://schemas.microsoft.com/office/powerpoint/2010/main" val="196050381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32</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chemeClr val="bg1">
                    <a:lumMod val="75000"/>
                  </a:schemeClr>
                </a:solidFill>
              </a:rPr>
              <a:t>melanocytes</a:t>
            </a:r>
            <a:r>
              <a:rPr lang="en-US" sz="1600" dirty="0">
                <a:solidFill>
                  <a:schemeClr val="bg1">
                    <a:lumMod val="75000"/>
                  </a:schemeClr>
                </a:solidFill>
              </a:rPr>
              <a:t> derive gives rise also to </a:t>
            </a:r>
            <a:r>
              <a:rPr lang="en-US" sz="1600" dirty="0">
                <a:solidFill>
                  <a:srgbClr val="0000FF"/>
                </a:solidFill>
              </a:rPr>
              <a:t> </a:t>
            </a:r>
            <a:r>
              <a:rPr lang="en-US" sz="1600" b="1" dirty="0">
                <a:solidFill>
                  <a:srgbClr val="0000FF"/>
                </a:solidFill>
              </a:rPr>
              <a:t>neurons  </a:t>
            </a:r>
            <a:r>
              <a:rPr lang="en-US" sz="1600" dirty="0">
                <a:solidFill>
                  <a:srgbClr val="0000FF"/>
                </a:solidFill>
              </a:rPr>
              <a:t>and</a:t>
            </a:r>
            <a:r>
              <a:rPr lang="en-US" sz="1600" b="1" dirty="0">
                <a:solidFill>
                  <a:srgbClr val="0000FF"/>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EA23FB0-B06F-4A5A-9E47-5DDB529D8088}"/>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solidFill>
                  <a:schemeClr val="bg1">
                    <a:lumMod val="65000"/>
                  </a:schemeClr>
                </a:solidFill>
              </a:rPr>
              <a:t>There is a condition—well known to you, dear reader—that consists of a multitude of lesions, most of which are either melanocytic or neuroglial in origin. What is this condition?</a:t>
            </a:r>
          </a:p>
          <a:p>
            <a:r>
              <a:rPr lang="en-US" sz="1400" b="1" dirty="0"/>
              <a:t>Neurofibromatosis type 1 (NF1)</a:t>
            </a:r>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 Box 6">
            <a:extLst>
              <a:ext uri="{FF2B5EF4-FFF2-40B4-BE49-F238E27FC236}">
                <a16:creationId xmlns:a16="http://schemas.microsoft.com/office/drawing/2014/main" id="{A485B173-22C5-4ADC-8620-B13F61E8BC95}"/>
              </a:ext>
            </a:extLst>
          </p:cNvPr>
          <p:cNvSpPr txBox="1">
            <a:spLocks noChangeArrowheads="1"/>
          </p:cNvSpPr>
          <p:nvPr/>
        </p:nvSpPr>
        <p:spPr bwMode="auto">
          <a:xfrm>
            <a:off x="1273175" y="4724400"/>
            <a:ext cx="2380780" cy="123110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dirty="0">
                <a:solidFill>
                  <a:srgbClr val="009999"/>
                </a:solidFill>
              </a:rPr>
              <a:t>Neuroglial lesions</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r>
              <a:rPr lang="en-US" altLang="en-US" sz="1400" dirty="0" err="1"/>
              <a:t>rominent</a:t>
            </a:r>
            <a:r>
              <a:rPr lang="en-US" altLang="en-US" sz="1400" dirty="0">
                <a:solidFill>
                  <a:srgbClr val="009999"/>
                </a:solidFill>
              </a:rPr>
              <a:t> </a:t>
            </a:r>
            <a:r>
              <a:rPr lang="en-US" altLang="en-US" sz="1400" dirty="0"/>
              <a:t>corneal nerves</a:t>
            </a:r>
            <a:endParaRPr lang="en-US" altLang="en-US" sz="1400" b="1" dirty="0"/>
          </a:p>
        </p:txBody>
      </p:sp>
      <p:sp>
        <p:nvSpPr>
          <p:cNvPr id="3" name="TextBox 2">
            <a:extLst>
              <a:ext uri="{FF2B5EF4-FFF2-40B4-BE49-F238E27FC236}">
                <a16:creationId xmlns:a16="http://schemas.microsoft.com/office/drawing/2014/main" id="{FA4FFB23-B94C-48BA-ADF9-3829295833C3}"/>
              </a:ext>
            </a:extLst>
          </p:cNvPr>
          <p:cNvSpPr txBox="1"/>
          <p:nvPr/>
        </p:nvSpPr>
        <p:spPr>
          <a:xfrm>
            <a:off x="1273174" y="5974982"/>
            <a:ext cx="2330451" cy="523220"/>
          </a:xfrm>
          <a:prstGeom prst="rect">
            <a:avLst/>
          </a:prstGeom>
          <a:noFill/>
        </p:spPr>
        <p:txBody>
          <a:bodyPr wrap="square" rtlCol="0">
            <a:spAutoFit/>
          </a:bodyPr>
          <a:lstStyle/>
          <a:p>
            <a:r>
              <a:rPr lang="en-US" sz="1400" i="1" dirty="0"/>
              <a:t>What are the four classic </a:t>
            </a:r>
            <a:r>
              <a:rPr lang="en-US" sz="1400" dirty="0"/>
              <a:t>neuroglial</a:t>
            </a:r>
            <a:r>
              <a:rPr lang="en-US" sz="1400" i="1" dirty="0"/>
              <a:t> lesions in NF1?</a:t>
            </a:r>
          </a:p>
        </p:txBody>
      </p:sp>
      <p:sp>
        <p:nvSpPr>
          <p:cNvPr id="13" name="TextBox 12">
            <a:extLst>
              <a:ext uri="{FF2B5EF4-FFF2-40B4-BE49-F238E27FC236}">
                <a16:creationId xmlns:a16="http://schemas.microsoft.com/office/drawing/2014/main" id="{8674B2E5-80AB-49DE-97A9-3AD1896BFA96}"/>
              </a:ext>
            </a:extLst>
          </p:cNvPr>
          <p:cNvSpPr txBox="1"/>
          <p:nvPr/>
        </p:nvSpPr>
        <p:spPr>
          <a:xfrm>
            <a:off x="459976" y="2995136"/>
            <a:ext cx="3576620" cy="523220"/>
          </a:xfrm>
          <a:prstGeom prst="rect">
            <a:avLst/>
          </a:prstGeom>
          <a:solidFill>
            <a:schemeClr val="accent6">
              <a:lumMod val="75000"/>
            </a:schemeClr>
          </a:solidFill>
        </p:spPr>
        <p:txBody>
          <a:bodyPr wrap="none" rtlCol="0">
            <a:spAutoFit/>
          </a:bodyPr>
          <a:lstStyle/>
          <a:p>
            <a:r>
              <a:rPr lang="en-US" sz="1400" i="1" dirty="0">
                <a:solidFill>
                  <a:schemeClr val="bg1">
                    <a:lumMod val="50000"/>
                  </a:schemeClr>
                </a:solidFill>
              </a:rPr>
              <a:t>In one word, what sort of condition is NF1?</a:t>
            </a:r>
          </a:p>
          <a:p>
            <a:r>
              <a:rPr lang="en-US" sz="1400" dirty="0">
                <a:solidFill>
                  <a:schemeClr val="bg1">
                    <a:lumMod val="50000"/>
                  </a:schemeClr>
                </a:solidFill>
              </a:rPr>
              <a:t>A </a:t>
            </a:r>
            <a:r>
              <a:rPr lang="en-US" sz="1400" dirty="0" err="1">
                <a:solidFill>
                  <a:schemeClr val="bg1">
                    <a:lumMod val="50000"/>
                  </a:schemeClr>
                </a:solidFill>
              </a:rPr>
              <a:t>phakomatosis</a:t>
            </a:r>
            <a:endParaRPr lang="en-US" sz="1400" dirty="0">
              <a:solidFill>
                <a:schemeClr val="bg1">
                  <a:lumMod val="50000"/>
                </a:schemeClr>
              </a:solidFill>
            </a:endParaRPr>
          </a:p>
        </p:txBody>
      </p:sp>
    </p:spTree>
    <p:extLst>
      <p:ext uri="{BB962C8B-B14F-4D97-AF65-F5344CB8AC3E}">
        <p14:creationId xmlns:p14="http://schemas.microsoft.com/office/powerpoint/2010/main" val="2700757983"/>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320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a:t>
            </a:r>
            <a:r>
              <a:rPr lang="en-US" sz="1400" i="1" dirty="0">
                <a:solidFill>
                  <a:schemeClr val="accent5">
                    <a:lumMod val="75000"/>
                  </a:schemeClr>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a:t>
            </a:r>
            <a:r>
              <a:rPr lang="en-US" sz="1400" dirty="0">
                <a:solidFill>
                  <a:schemeClr val="accent5">
                    <a:lumMod val="75000"/>
                  </a:schemeClr>
                </a:solidFill>
              </a:rPr>
              <a:t>Small, pigmented, flat lesion</a:t>
            </a:r>
          </a:p>
          <a:p>
            <a:r>
              <a:rPr lang="en-US" sz="1400" dirty="0">
                <a:solidFill>
                  <a:schemeClr val="bg1">
                    <a:lumMod val="50000"/>
                  </a:schemeClr>
                </a:solidFill>
              </a:rPr>
              <a:t>--Compound: Extending down into the dermis, up through the epidermis</a:t>
            </a:r>
            <a:r>
              <a:rPr lang="en-US" sz="1400" dirty="0">
                <a:solidFill>
                  <a:schemeClr val="accent5">
                    <a:lumMod val="75000"/>
                  </a:schemeClr>
                </a:solidFill>
              </a:rPr>
              <a:t>. Somewhat larger, somewhat more pigmented, somewhat elevated lesion</a:t>
            </a:r>
          </a:p>
          <a:p>
            <a:r>
              <a:rPr lang="en-US" sz="1400" dirty="0">
                <a:solidFill>
                  <a:schemeClr val="bg1">
                    <a:lumMod val="50000"/>
                  </a:schemeClr>
                </a:solidFill>
              </a:rPr>
              <a:t>--</a:t>
            </a:r>
            <a:r>
              <a:rPr lang="en-US" sz="1400" dirty="0"/>
              <a:t>Dermal: </a:t>
            </a:r>
            <a:r>
              <a:rPr lang="en-US" sz="1400" b="1" dirty="0"/>
              <a:t>Dermis only</a:t>
            </a:r>
            <a:r>
              <a:rPr lang="en-US" sz="1400" dirty="0">
                <a:solidFill>
                  <a:schemeClr val="accent5">
                    <a:lumMod val="75000"/>
                  </a:schemeClr>
                </a:solidFill>
              </a:rPr>
              <a:t>. Varies, but usually unpigmented and flat</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C11EE9A4-DBFC-465B-9848-0F492149C053}"/>
              </a:ext>
            </a:extLst>
          </p:cNvPr>
          <p:cNvSpPr/>
          <p:nvPr/>
        </p:nvSpPr>
        <p:spPr>
          <a:xfrm>
            <a:off x="1273242" y="3825823"/>
            <a:ext cx="2003358"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9F678938-3ACC-42F1-8CD2-48EC02108B76}"/>
              </a:ext>
            </a:extLst>
          </p:cNvPr>
          <p:cNvSpPr txBox="1"/>
          <p:nvPr/>
        </p:nvSpPr>
        <p:spPr>
          <a:xfrm>
            <a:off x="804584" y="4374162"/>
            <a:ext cx="3803733" cy="738664"/>
          </a:xfrm>
          <a:prstGeom prst="rect">
            <a:avLst/>
          </a:prstGeom>
          <a:solidFill>
            <a:srgbClr val="FFE181"/>
          </a:solidFill>
        </p:spPr>
        <p:txBody>
          <a:bodyPr wrap="square" rtlCol="0">
            <a:spAutoFit/>
          </a:bodyPr>
          <a:lstStyle/>
          <a:p>
            <a:r>
              <a:rPr lang="en-US" sz="1400" i="1" dirty="0">
                <a:solidFill>
                  <a:srgbClr val="0000FF"/>
                </a:solidFill>
              </a:rPr>
              <a:t>What happens to the portion of the nevus that was up in the epidermis?</a:t>
            </a:r>
          </a:p>
          <a:p>
            <a:r>
              <a:rPr lang="en-US" sz="1400" dirty="0">
                <a:solidFill>
                  <a:srgbClr val="0000FF"/>
                </a:solidFill>
              </a:rPr>
              <a:t>It involutes</a:t>
            </a:r>
          </a:p>
        </p:txBody>
      </p:sp>
    </p:spTree>
    <p:extLst>
      <p:ext uri="{BB962C8B-B14F-4D97-AF65-F5344CB8AC3E}">
        <p14:creationId xmlns:p14="http://schemas.microsoft.com/office/powerpoint/2010/main" val="2592835724"/>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D90D118-A219-4AE7-AE03-7A99EC767727}"/>
              </a:ext>
            </a:extLst>
          </p:cNvPr>
          <p:cNvSpPr>
            <a:spLocks noGrp="1"/>
          </p:cNvSpPr>
          <p:nvPr>
            <p:ph type="sldNum" sz="quarter" idx="12"/>
          </p:nvPr>
        </p:nvSpPr>
        <p:spPr/>
        <p:txBody>
          <a:bodyPr/>
          <a:lstStyle/>
          <a:p>
            <a:pPr>
              <a:defRPr/>
            </a:pPr>
            <a:fld id="{E21F5367-E769-4F7D-9670-9C7F735E91F6}" type="slidenum">
              <a:rPr lang="en-US" altLang="en-US" smtClean="0"/>
              <a:pPr>
                <a:defRPr/>
              </a:pPr>
              <a:t>321</a:t>
            </a:fld>
            <a:endParaRPr lang="en-US" altLang="en-US"/>
          </a:p>
        </p:txBody>
      </p:sp>
      <p:sp>
        <p:nvSpPr>
          <p:cNvPr id="5" name="TextBox 4">
            <a:extLst>
              <a:ext uri="{FF2B5EF4-FFF2-40B4-BE49-F238E27FC236}">
                <a16:creationId xmlns:a16="http://schemas.microsoft.com/office/drawing/2014/main" id="{0D86593B-21FE-4D66-B860-6CAEC420C302}"/>
              </a:ext>
            </a:extLst>
          </p:cNvPr>
          <p:cNvSpPr txBox="1"/>
          <p:nvPr/>
        </p:nvSpPr>
        <p:spPr>
          <a:xfrm>
            <a:off x="1752600" y="5715000"/>
            <a:ext cx="6248400" cy="830997"/>
          </a:xfrm>
          <a:prstGeom prst="rect">
            <a:avLst/>
          </a:prstGeom>
          <a:noFill/>
        </p:spPr>
        <p:txBody>
          <a:bodyPr wrap="square" rtlCol="0">
            <a:spAutoFit/>
          </a:bodyPr>
          <a:lstStyle/>
          <a:p>
            <a:pPr algn="l"/>
            <a:r>
              <a:rPr lang="en-US" sz="1600" b="1" dirty="0">
                <a:latin typeface="+mn-lt"/>
              </a:rPr>
              <a:t>D</a:t>
            </a:r>
            <a:r>
              <a:rPr lang="en-US" sz="1600" b="1" i="0" dirty="0">
                <a:effectLst/>
                <a:latin typeface="+mn-lt"/>
              </a:rPr>
              <a:t>ermal</a:t>
            </a:r>
            <a:r>
              <a:rPr lang="en-US" sz="1600" b="0" i="0" dirty="0">
                <a:effectLst/>
                <a:latin typeface="+mn-lt"/>
              </a:rPr>
              <a:t> nevus. The nests of nevus cells are confined to the dermis, and there is no junctional component. The superficial extent of the nevus cell nests is indicated with </a:t>
            </a:r>
            <a:r>
              <a:rPr lang="en-US" sz="1600" b="0" i="1" dirty="0">
                <a:effectLst/>
                <a:latin typeface="+mn-lt"/>
              </a:rPr>
              <a:t>arrowheads.</a:t>
            </a:r>
            <a:endParaRPr lang="en-US" sz="1600" b="0" i="0" dirty="0">
              <a:effectLst/>
              <a:latin typeface="+mn-lt"/>
            </a:endParaRPr>
          </a:p>
        </p:txBody>
      </p:sp>
      <p:sp>
        <p:nvSpPr>
          <p:cNvPr id="7" name="TextBox 6">
            <a:extLst>
              <a:ext uri="{FF2B5EF4-FFF2-40B4-BE49-F238E27FC236}">
                <a16:creationId xmlns:a16="http://schemas.microsoft.com/office/drawing/2014/main" id="{C0FD1627-D0DB-43F6-9895-A997CE12F4F1}"/>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3074" name="Picture 2">
            <a:extLst>
              <a:ext uri="{FF2B5EF4-FFF2-40B4-BE49-F238E27FC236}">
                <a16:creationId xmlns:a16="http://schemas.microsoft.com/office/drawing/2014/main" id="{DB649EFD-C648-42A3-91CA-F634223990E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33637" y="1413349"/>
            <a:ext cx="4276725" cy="40313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6627177"/>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322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rgbClr val="0000FF"/>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The dermis-epidermis junction. </a:t>
            </a:r>
            <a:r>
              <a:rPr lang="en-US" sz="1400" b="1" i="1" dirty="0">
                <a:solidFill>
                  <a:srgbClr val="0000FF"/>
                </a:solidFill>
              </a:rPr>
              <a:t>?</a:t>
            </a:r>
          </a:p>
          <a:p>
            <a:r>
              <a:rPr lang="en-US" sz="1400" dirty="0">
                <a:solidFill>
                  <a:schemeClr val="bg1">
                    <a:lumMod val="50000"/>
                  </a:schemeClr>
                </a:solidFill>
              </a:rPr>
              <a:t>--Compound: Extending down into the dermis, up through the epidermis </a:t>
            </a:r>
            <a:r>
              <a:rPr lang="en-US" sz="1400" dirty="0">
                <a:solidFill>
                  <a:schemeClr val="accent5">
                    <a:lumMod val="75000"/>
                  </a:schemeClr>
                </a:solidFill>
              </a:rPr>
              <a:t>Somewhat larger, somewhat more pigmented, somewhat elevated lesion</a:t>
            </a:r>
          </a:p>
          <a:p>
            <a:r>
              <a:rPr lang="en-US" sz="1400" dirty="0">
                <a:solidFill>
                  <a:schemeClr val="bg1">
                    <a:lumMod val="50000"/>
                  </a:schemeClr>
                </a:solidFill>
              </a:rPr>
              <a:t>--Dermal: Dermis only</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Arrow: Left 30">
            <a:extLst>
              <a:ext uri="{FF2B5EF4-FFF2-40B4-BE49-F238E27FC236}">
                <a16:creationId xmlns:a16="http://schemas.microsoft.com/office/drawing/2014/main" id="{8B7F6B83-7543-49A6-A291-C335FD4C39BC}"/>
              </a:ext>
            </a:extLst>
          </p:cNvPr>
          <p:cNvSpPr/>
          <p:nvPr/>
        </p:nvSpPr>
        <p:spPr>
          <a:xfrm>
            <a:off x="7307446" y="2820183"/>
            <a:ext cx="1190874" cy="31844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rPr>
              <a:t>Next Q</a:t>
            </a:r>
          </a:p>
        </p:txBody>
      </p:sp>
      <p:sp>
        <p:nvSpPr>
          <p:cNvPr id="40" name="Arrow: Left 39">
            <a:extLst>
              <a:ext uri="{FF2B5EF4-FFF2-40B4-BE49-F238E27FC236}">
                <a16:creationId xmlns:a16="http://schemas.microsoft.com/office/drawing/2014/main" id="{658339A4-F220-4111-92F3-9A1000FDFC05}"/>
              </a:ext>
            </a:extLst>
          </p:cNvPr>
          <p:cNvSpPr/>
          <p:nvPr/>
        </p:nvSpPr>
        <p:spPr>
          <a:xfrm rot="21311224">
            <a:off x="5028649" y="3150505"/>
            <a:ext cx="2288399" cy="31844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rPr>
              <a:t>(this is part of it too)</a:t>
            </a:r>
          </a:p>
        </p:txBody>
      </p:sp>
    </p:spTree>
    <p:extLst>
      <p:ext uri="{BB962C8B-B14F-4D97-AF65-F5344CB8AC3E}">
        <p14:creationId xmlns:p14="http://schemas.microsoft.com/office/powerpoint/2010/main" val="70621376"/>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323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rgbClr val="0000FF"/>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The dermis-epidermis junction. </a:t>
            </a:r>
            <a:r>
              <a:rPr lang="en-US" sz="1400" dirty="0">
                <a:solidFill>
                  <a:srgbClr val="0000FF"/>
                </a:solidFill>
              </a:rPr>
              <a:t>Small, pigmented, flat lesion</a:t>
            </a:r>
          </a:p>
          <a:p>
            <a:r>
              <a:rPr lang="en-US" sz="1400" dirty="0">
                <a:solidFill>
                  <a:schemeClr val="bg1">
                    <a:lumMod val="50000"/>
                  </a:schemeClr>
                </a:solidFill>
              </a:rPr>
              <a:t>--Compound: Extending down into the dermis, up through the epidermis </a:t>
            </a:r>
            <a:r>
              <a:rPr lang="en-US" sz="1400" dirty="0">
                <a:solidFill>
                  <a:schemeClr val="accent5">
                    <a:lumMod val="75000"/>
                  </a:schemeClr>
                </a:solidFill>
              </a:rPr>
              <a:t>Somewhat larger, somewhat more pigmented, somewhat elevated lesion</a:t>
            </a:r>
          </a:p>
          <a:p>
            <a:r>
              <a:rPr lang="en-US" sz="1400" dirty="0">
                <a:solidFill>
                  <a:schemeClr val="bg1">
                    <a:lumMod val="50000"/>
                  </a:schemeClr>
                </a:solidFill>
              </a:rPr>
              <a:t>--Dermal: Dermis only</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09903222"/>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324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rgbClr val="0000FF"/>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The dermis-epidermis junction. </a:t>
            </a:r>
            <a:r>
              <a:rPr lang="en-US" sz="1400" dirty="0">
                <a:solidFill>
                  <a:srgbClr val="0000FF"/>
                </a:solidFill>
              </a:rPr>
              <a:t>Small, pigmented, flat lesion</a:t>
            </a:r>
          </a:p>
          <a:p>
            <a:r>
              <a:rPr lang="en-US" sz="1400" dirty="0"/>
              <a:t>--Compound: Extending down into the dermis, up through the epidermis. </a:t>
            </a:r>
            <a:r>
              <a:rPr lang="en-US" sz="1400" b="1" i="1" dirty="0">
                <a:solidFill>
                  <a:srgbClr val="0000FF"/>
                </a:solidFill>
              </a:rPr>
              <a:t>?</a:t>
            </a:r>
            <a:r>
              <a:rPr lang="en-US" sz="1400" dirty="0">
                <a:solidFill>
                  <a:srgbClr val="0000FF"/>
                </a:solidFill>
              </a:rPr>
              <a:t> </a:t>
            </a:r>
            <a:r>
              <a:rPr lang="en-US" sz="1400" dirty="0">
                <a:solidFill>
                  <a:schemeClr val="accent5">
                    <a:lumMod val="75000"/>
                  </a:schemeClr>
                </a:solidFill>
              </a:rPr>
              <a:t>larger, somewhat more pigmented, somewhat elevated lesion</a:t>
            </a:r>
          </a:p>
          <a:p>
            <a:r>
              <a:rPr lang="en-US" sz="1400" dirty="0">
                <a:solidFill>
                  <a:schemeClr val="bg1">
                    <a:lumMod val="50000"/>
                  </a:schemeClr>
                </a:solidFill>
              </a:rPr>
              <a:t>--Dermal: Dermis only</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10654731"/>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325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rgbClr val="0000FF"/>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The dermis-epidermis junction. </a:t>
            </a:r>
            <a:r>
              <a:rPr lang="en-US" sz="1400" dirty="0">
                <a:solidFill>
                  <a:srgbClr val="0000FF"/>
                </a:solidFill>
              </a:rPr>
              <a:t>Small, pigmented, flat lesion</a:t>
            </a:r>
          </a:p>
          <a:p>
            <a:r>
              <a:rPr lang="en-US" sz="1400" dirty="0"/>
              <a:t>--Compound: Extending down into the dermis, up through the epidermis. </a:t>
            </a:r>
            <a:r>
              <a:rPr lang="en-US" sz="1400" dirty="0">
                <a:solidFill>
                  <a:srgbClr val="0000FF"/>
                </a:solidFill>
              </a:rPr>
              <a:t>Somewhat larger, somewhat more pigmented, somewhat elevated lesion</a:t>
            </a:r>
            <a:endParaRPr lang="en-US" sz="1400" dirty="0"/>
          </a:p>
          <a:p>
            <a:r>
              <a:rPr lang="en-US" sz="1400" dirty="0">
                <a:solidFill>
                  <a:schemeClr val="bg1">
                    <a:lumMod val="50000"/>
                  </a:schemeClr>
                </a:solidFill>
              </a:rPr>
              <a:t>--Dermal: Dermis only</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15942168"/>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D90D118-A219-4AE7-AE03-7A99EC767727}"/>
              </a:ext>
            </a:extLst>
          </p:cNvPr>
          <p:cNvSpPr>
            <a:spLocks noGrp="1"/>
          </p:cNvSpPr>
          <p:nvPr>
            <p:ph type="sldNum" sz="quarter" idx="12"/>
          </p:nvPr>
        </p:nvSpPr>
        <p:spPr/>
        <p:txBody>
          <a:bodyPr/>
          <a:lstStyle/>
          <a:p>
            <a:pPr>
              <a:defRPr/>
            </a:pPr>
            <a:fld id="{E21F5367-E769-4F7D-9670-9C7F735E91F6}" type="slidenum">
              <a:rPr lang="en-US" altLang="en-US" smtClean="0"/>
              <a:pPr>
                <a:defRPr/>
              </a:pPr>
              <a:t>326</a:t>
            </a:fld>
            <a:endParaRPr lang="en-US" altLang="en-US"/>
          </a:p>
        </p:txBody>
      </p:sp>
      <p:sp>
        <p:nvSpPr>
          <p:cNvPr id="5" name="TextBox 4">
            <a:extLst>
              <a:ext uri="{FF2B5EF4-FFF2-40B4-BE49-F238E27FC236}">
                <a16:creationId xmlns:a16="http://schemas.microsoft.com/office/drawing/2014/main" id="{0D86593B-21FE-4D66-B860-6CAEC420C302}"/>
              </a:ext>
            </a:extLst>
          </p:cNvPr>
          <p:cNvSpPr txBox="1"/>
          <p:nvPr/>
        </p:nvSpPr>
        <p:spPr>
          <a:xfrm>
            <a:off x="3581397" y="6031468"/>
            <a:ext cx="1981200" cy="369332"/>
          </a:xfrm>
          <a:prstGeom prst="rect">
            <a:avLst/>
          </a:prstGeom>
          <a:noFill/>
        </p:spPr>
        <p:txBody>
          <a:bodyPr wrap="square" rtlCol="0">
            <a:spAutoFit/>
          </a:bodyPr>
          <a:lstStyle/>
          <a:p>
            <a:pPr algn="ctr"/>
            <a:r>
              <a:rPr lang="en-US" i="0" dirty="0">
                <a:effectLst/>
                <a:latin typeface="+mn-lt"/>
              </a:rPr>
              <a:t>Compound</a:t>
            </a:r>
            <a:r>
              <a:rPr lang="en-US" b="0" i="0" dirty="0">
                <a:effectLst/>
                <a:latin typeface="+mn-lt"/>
              </a:rPr>
              <a:t> nevus</a:t>
            </a:r>
          </a:p>
        </p:txBody>
      </p:sp>
      <p:sp>
        <p:nvSpPr>
          <p:cNvPr id="7" name="TextBox 6">
            <a:extLst>
              <a:ext uri="{FF2B5EF4-FFF2-40B4-BE49-F238E27FC236}">
                <a16:creationId xmlns:a16="http://schemas.microsoft.com/office/drawing/2014/main" id="{C0FD1627-D0DB-43F6-9895-A997CE12F4F1}"/>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1026" name="Picture 2">
            <a:extLst>
              <a:ext uri="{FF2B5EF4-FFF2-40B4-BE49-F238E27FC236}">
                <a16:creationId xmlns:a16="http://schemas.microsoft.com/office/drawing/2014/main" id="{BCF87081-801F-46D1-B12F-4E1BBF5A8A7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07823" y="1434660"/>
            <a:ext cx="4928349" cy="39886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053996"/>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D90D118-A219-4AE7-AE03-7A99EC767727}"/>
              </a:ext>
            </a:extLst>
          </p:cNvPr>
          <p:cNvSpPr>
            <a:spLocks noGrp="1"/>
          </p:cNvSpPr>
          <p:nvPr>
            <p:ph type="sldNum" sz="quarter" idx="12"/>
          </p:nvPr>
        </p:nvSpPr>
        <p:spPr/>
        <p:txBody>
          <a:bodyPr/>
          <a:lstStyle/>
          <a:p>
            <a:pPr>
              <a:defRPr/>
            </a:pPr>
            <a:fld id="{E21F5367-E769-4F7D-9670-9C7F735E91F6}" type="slidenum">
              <a:rPr lang="en-US" altLang="en-US" smtClean="0"/>
              <a:pPr>
                <a:defRPr/>
              </a:pPr>
              <a:t>327</a:t>
            </a:fld>
            <a:endParaRPr lang="en-US" altLang="en-US"/>
          </a:p>
        </p:txBody>
      </p:sp>
      <p:sp>
        <p:nvSpPr>
          <p:cNvPr id="7" name="TextBox 6">
            <a:extLst>
              <a:ext uri="{FF2B5EF4-FFF2-40B4-BE49-F238E27FC236}">
                <a16:creationId xmlns:a16="http://schemas.microsoft.com/office/drawing/2014/main" id="{C0FD1627-D0DB-43F6-9895-A997CE12F4F1}"/>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9" name="Picture 2">
            <a:extLst>
              <a:ext uri="{FF2B5EF4-FFF2-40B4-BE49-F238E27FC236}">
                <a16:creationId xmlns:a16="http://schemas.microsoft.com/office/drawing/2014/main" id="{19433F70-E170-43E5-8F6C-858B3F99B26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17654" y="1434661"/>
            <a:ext cx="6108690" cy="398867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45F1C92F-A754-43E3-978C-04448CED4E89}"/>
              </a:ext>
            </a:extLst>
          </p:cNvPr>
          <p:cNvSpPr txBox="1"/>
          <p:nvPr/>
        </p:nvSpPr>
        <p:spPr>
          <a:xfrm>
            <a:off x="3401837" y="6031468"/>
            <a:ext cx="2340323" cy="369332"/>
          </a:xfrm>
          <a:prstGeom prst="rect">
            <a:avLst/>
          </a:prstGeom>
          <a:noFill/>
        </p:spPr>
        <p:txBody>
          <a:bodyPr wrap="square" rtlCol="0">
            <a:spAutoFit/>
          </a:bodyPr>
          <a:lstStyle/>
          <a:p>
            <a:pPr algn="ctr"/>
            <a:r>
              <a:rPr lang="en-US" i="0" dirty="0">
                <a:effectLst/>
                <a:latin typeface="+mn-lt"/>
              </a:rPr>
              <a:t>Eyelid margin </a:t>
            </a:r>
            <a:r>
              <a:rPr lang="en-US" b="0" i="0" dirty="0">
                <a:effectLst/>
                <a:latin typeface="+mn-lt"/>
              </a:rPr>
              <a:t>nevus</a:t>
            </a:r>
          </a:p>
        </p:txBody>
      </p:sp>
    </p:spTree>
    <p:extLst>
      <p:ext uri="{BB962C8B-B14F-4D97-AF65-F5344CB8AC3E}">
        <p14:creationId xmlns:p14="http://schemas.microsoft.com/office/powerpoint/2010/main" val="3381642811"/>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328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rgbClr val="0000FF"/>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The dermis-epidermis junction. </a:t>
            </a:r>
            <a:r>
              <a:rPr lang="en-US" sz="1400" dirty="0">
                <a:solidFill>
                  <a:srgbClr val="0000FF"/>
                </a:solidFill>
              </a:rPr>
              <a:t>Small, pigmented, flat lesion</a:t>
            </a:r>
          </a:p>
          <a:p>
            <a:r>
              <a:rPr lang="en-US" sz="1400" dirty="0"/>
              <a:t>--Compound: Extending down into the dermis, up through the epidermis. </a:t>
            </a:r>
            <a:r>
              <a:rPr lang="en-US" sz="1400" dirty="0">
                <a:solidFill>
                  <a:srgbClr val="0000FF"/>
                </a:solidFill>
              </a:rPr>
              <a:t>Somewhat larger, somewhat more pigmented, somewhat elevated lesion</a:t>
            </a:r>
            <a:endParaRPr lang="en-US" sz="1400" dirty="0"/>
          </a:p>
          <a:p>
            <a:r>
              <a:rPr lang="en-US" sz="1400" dirty="0"/>
              <a:t>--Dermal: Dermis only. </a:t>
            </a:r>
            <a:r>
              <a:rPr lang="en-US" sz="1400" b="1" i="1" dirty="0">
                <a:solidFill>
                  <a:srgbClr val="0000FF"/>
                </a:solidFill>
              </a:rPr>
              <a:t>?</a:t>
            </a:r>
            <a:endParaRPr lang="en-US" sz="1400" b="1" i="1" dirty="0"/>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00078106"/>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329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t>Are congenital eyelid nevi visible at birth?</a:t>
            </a:r>
          </a:p>
          <a:p>
            <a:r>
              <a:rPr lang="en-US" sz="1400" dirty="0"/>
              <a:t>You’d think so, but no</a:t>
            </a:r>
          </a:p>
          <a:p>
            <a:endParaRPr lang="en-US" sz="1400" dirty="0"/>
          </a:p>
          <a:p>
            <a:r>
              <a:rPr lang="en-US" sz="1400" i="1" dirty="0"/>
              <a:t>Nevi have a three-stage ‘life cycle.’ What are the stages? </a:t>
            </a:r>
            <a:r>
              <a:rPr lang="en-US" sz="1400" i="1" dirty="0">
                <a:solidFill>
                  <a:srgbClr val="0000FF"/>
                </a:solidFill>
              </a:rPr>
              <a:t>To what do the stage-names refer? </a:t>
            </a:r>
            <a:r>
              <a:rPr lang="en-US" sz="1400" i="1" dirty="0"/>
              <a:t>Where are the nevus cells at each stage? </a:t>
            </a:r>
            <a:r>
              <a:rPr lang="en-US" sz="1400" i="1" dirty="0">
                <a:solidFill>
                  <a:srgbClr val="0000FF"/>
                </a:solidFill>
              </a:rPr>
              <a:t>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t>--Junctional: The dermis-epidermis junction. </a:t>
            </a:r>
            <a:r>
              <a:rPr lang="en-US" sz="1400" dirty="0">
                <a:solidFill>
                  <a:srgbClr val="0000FF"/>
                </a:solidFill>
              </a:rPr>
              <a:t>Small, pigmented, flat lesion</a:t>
            </a:r>
          </a:p>
          <a:p>
            <a:r>
              <a:rPr lang="en-US" sz="1400" dirty="0"/>
              <a:t>--Compound: Extending down into the dermis, up through the epidermis. </a:t>
            </a:r>
            <a:r>
              <a:rPr lang="en-US" sz="1400" dirty="0">
                <a:solidFill>
                  <a:srgbClr val="0000FF"/>
                </a:solidFill>
              </a:rPr>
              <a:t>Somewhat larger, somewhat more pigmented, somewhat elevated lesion</a:t>
            </a:r>
            <a:endParaRPr lang="en-US" sz="1400" dirty="0"/>
          </a:p>
          <a:p>
            <a:r>
              <a:rPr lang="en-US" sz="1400" dirty="0"/>
              <a:t>--Dermal: Dermis only. </a:t>
            </a:r>
            <a:r>
              <a:rPr lang="en-US" sz="1400" dirty="0">
                <a:solidFill>
                  <a:srgbClr val="0000FF"/>
                </a:solidFill>
              </a:rPr>
              <a:t>Varies, but usually unpigmented and flat</a:t>
            </a:r>
            <a:endParaRPr lang="en-US" sz="1400" dirty="0"/>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5217929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Box 6">
            <a:extLst>
              <a:ext uri="{FF2B5EF4-FFF2-40B4-BE49-F238E27FC236}">
                <a16:creationId xmlns:a16="http://schemas.microsoft.com/office/drawing/2014/main" id="{78CB89FA-4B46-4AE6-AB74-DB4505F39E49}"/>
              </a:ext>
            </a:extLst>
          </p:cNvPr>
          <p:cNvSpPr txBox="1">
            <a:spLocks noChangeArrowheads="1"/>
          </p:cNvSpPr>
          <p:nvPr/>
        </p:nvSpPr>
        <p:spPr bwMode="auto">
          <a:xfrm>
            <a:off x="1273175" y="4724400"/>
            <a:ext cx="2380780" cy="123110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dirty="0">
                <a:solidFill>
                  <a:srgbClr val="009999"/>
                </a:solidFill>
              </a:rPr>
              <a:t>Neuroglial lesions</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r>
              <a:rPr lang="en-US" altLang="en-US" sz="1400" dirty="0" err="1"/>
              <a:t>rominent</a:t>
            </a:r>
            <a:r>
              <a:rPr lang="en-US" altLang="en-US" sz="1400" dirty="0">
                <a:solidFill>
                  <a:srgbClr val="009999"/>
                </a:solidFill>
              </a:rPr>
              <a:t> </a:t>
            </a:r>
            <a:r>
              <a:rPr lang="en-US" altLang="en-US" sz="1400" dirty="0"/>
              <a:t>corneal nerves</a:t>
            </a:r>
            <a:endParaRPr lang="en-US" altLang="en-US" sz="1400" b="1" dirty="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33</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chemeClr val="bg1">
                    <a:lumMod val="75000"/>
                  </a:schemeClr>
                </a:solidFill>
              </a:rPr>
              <a:t>melanocytes</a:t>
            </a:r>
            <a:r>
              <a:rPr lang="en-US" sz="1600" dirty="0">
                <a:solidFill>
                  <a:schemeClr val="bg1">
                    <a:lumMod val="75000"/>
                  </a:schemeClr>
                </a:solidFill>
              </a:rPr>
              <a:t> derive gives rise also to </a:t>
            </a:r>
            <a:r>
              <a:rPr lang="en-US" sz="1600" dirty="0">
                <a:solidFill>
                  <a:srgbClr val="0000FF"/>
                </a:solidFill>
              </a:rPr>
              <a:t> </a:t>
            </a:r>
            <a:r>
              <a:rPr lang="en-US" sz="1600" b="1" dirty="0">
                <a:solidFill>
                  <a:srgbClr val="0000FF"/>
                </a:solidFill>
              </a:rPr>
              <a:t>neurons  </a:t>
            </a:r>
            <a:r>
              <a:rPr lang="en-US" sz="1600" dirty="0">
                <a:solidFill>
                  <a:srgbClr val="0000FF"/>
                </a:solidFill>
              </a:rPr>
              <a:t>and</a:t>
            </a:r>
            <a:r>
              <a:rPr lang="en-US" sz="1600" b="1" dirty="0">
                <a:solidFill>
                  <a:srgbClr val="0000FF"/>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EA23FB0-B06F-4A5A-9E47-5DDB529D8088}"/>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solidFill>
                  <a:schemeClr val="bg1">
                    <a:lumMod val="65000"/>
                  </a:schemeClr>
                </a:solidFill>
              </a:rPr>
              <a:t>There is a condition—well known to you, dear reader—that consists of a multitude of lesions, most of which are either melanocytic or neuroglial in origin. What is this condition?</a:t>
            </a:r>
          </a:p>
          <a:p>
            <a:r>
              <a:rPr lang="en-US" sz="1400" b="1" dirty="0"/>
              <a:t>Neurofibromatosis type 1 (NF1)</a:t>
            </a:r>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 Box 6">
            <a:extLst>
              <a:ext uri="{FF2B5EF4-FFF2-40B4-BE49-F238E27FC236}">
                <a16:creationId xmlns:a16="http://schemas.microsoft.com/office/drawing/2014/main" id="{A485B173-22C5-4ADC-8620-B13F61E8BC95}"/>
              </a:ext>
            </a:extLst>
          </p:cNvPr>
          <p:cNvSpPr txBox="1">
            <a:spLocks noChangeArrowheads="1"/>
          </p:cNvSpPr>
          <p:nvPr/>
        </p:nvSpPr>
        <p:spPr bwMode="auto">
          <a:xfrm>
            <a:off x="1273175" y="4724400"/>
            <a:ext cx="2330450" cy="1227137"/>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a:solidFill>
                  <a:srgbClr val="009999"/>
                </a:solidFill>
              </a:rPr>
              <a:t>Neuroglial lesions</a:t>
            </a:r>
          </a:p>
          <a:p>
            <a:pPr eaLnBrk="1" hangingPunct="1">
              <a:spcBef>
                <a:spcPct val="0"/>
              </a:spcBef>
              <a:buClrTx/>
              <a:buSzTx/>
              <a:buFontTx/>
              <a:buNone/>
            </a:pPr>
            <a:r>
              <a:rPr lang="en-US" altLang="en-US" sz="1400">
                <a:solidFill>
                  <a:srgbClr val="009999"/>
                </a:solidFill>
              </a:rPr>
              <a:t>--Nodular</a:t>
            </a:r>
            <a:r>
              <a:rPr lang="en-US" altLang="en-US" sz="1400" b="1">
                <a:solidFill>
                  <a:srgbClr val="009999"/>
                </a:solidFill>
              </a:rPr>
              <a:t> </a:t>
            </a:r>
            <a:r>
              <a:rPr lang="en-US" altLang="en-US" sz="1400">
                <a:solidFill>
                  <a:srgbClr val="009999"/>
                </a:solidFill>
              </a:rPr>
              <a:t>neurofibromas</a:t>
            </a:r>
          </a:p>
          <a:p>
            <a:pPr eaLnBrk="1" hangingPunct="1">
              <a:spcBef>
                <a:spcPct val="0"/>
              </a:spcBef>
              <a:buClrTx/>
              <a:buSzTx/>
              <a:buFontTx/>
              <a:buNone/>
            </a:pPr>
            <a:r>
              <a:rPr lang="en-US" altLang="en-US" sz="1400">
                <a:solidFill>
                  <a:srgbClr val="009999"/>
                </a:solidFill>
              </a:rPr>
              <a:t>--Plexiform neurofibromas</a:t>
            </a:r>
          </a:p>
          <a:p>
            <a:pPr eaLnBrk="1" hangingPunct="1">
              <a:spcBef>
                <a:spcPct val="0"/>
              </a:spcBef>
              <a:buClrTx/>
              <a:buSzTx/>
              <a:buFontTx/>
              <a:buNone/>
            </a:pPr>
            <a:r>
              <a:rPr lang="en-US" altLang="en-US" sz="1400">
                <a:solidFill>
                  <a:srgbClr val="009999"/>
                </a:solidFill>
              </a:rPr>
              <a:t>--Optic glioma</a:t>
            </a:r>
          </a:p>
          <a:p>
            <a:pPr eaLnBrk="1" hangingPunct="1">
              <a:spcBef>
                <a:spcPct val="0"/>
              </a:spcBef>
              <a:buClrTx/>
              <a:buSzTx/>
              <a:buFontTx/>
              <a:buNone/>
            </a:pPr>
            <a:r>
              <a:rPr lang="en-US" altLang="en-US" sz="1400">
                <a:solidFill>
                  <a:srgbClr val="009999"/>
                </a:solidFill>
              </a:rPr>
              <a:t>--Prominent corneal nerves</a:t>
            </a:r>
            <a:endParaRPr lang="en-US" altLang="en-US" sz="1400" b="1">
              <a:solidFill>
                <a:srgbClr val="009999"/>
              </a:solidFill>
            </a:endParaRPr>
          </a:p>
        </p:txBody>
      </p:sp>
      <p:sp>
        <p:nvSpPr>
          <p:cNvPr id="3" name="TextBox 2">
            <a:extLst>
              <a:ext uri="{FF2B5EF4-FFF2-40B4-BE49-F238E27FC236}">
                <a16:creationId xmlns:a16="http://schemas.microsoft.com/office/drawing/2014/main" id="{FA4FFB23-B94C-48BA-ADF9-3829295833C3}"/>
              </a:ext>
            </a:extLst>
          </p:cNvPr>
          <p:cNvSpPr txBox="1"/>
          <p:nvPr/>
        </p:nvSpPr>
        <p:spPr>
          <a:xfrm>
            <a:off x="1273174" y="5974982"/>
            <a:ext cx="2330451" cy="523220"/>
          </a:xfrm>
          <a:prstGeom prst="rect">
            <a:avLst/>
          </a:prstGeom>
          <a:noFill/>
        </p:spPr>
        <p:txBody>
          <a:bodyPr wrap="square" rtlCol="0">
            <a:spAutoFit/>
          </a:bodyPr>
          <a:lstStyle/>
          <a:p>
            <a:r>
              <a:rPr lang="en-US" sz="1400" i="1" dirty="0"/>
              <a:t>What are the four classic </a:t>
            </a:r>
            <a:r>
              <a:rPr lang="en-US" sz="1400" dirty="0"/>
              <a:t>neuroglial</a:t>
            </a:r>
            <a:r>
              <a:rPr lang="en-US" sz="1400" i="1" dirty="0"/>
              <a:t> lesions in NF1?</a:t>
            </a:r>
          </a:p>
        </p:txBody>
      </p:sp>
      <p:sp>
        <p:nvSpPr>
          <p:cNvPr id="14" name="TextBox 13">
            <a:extLst>
              <a:ext uri="{FF2B5EF4-FFF2-40B4-BE49-F238E27FC236}">
                <a16:creationId xmlns:a16="http://schemas.microsoft.com/office/drawing/2014/main" id="{0A0DC26A-52E7-4546-9E62-FB5B97718F4D}"/>
              </a:ext>
            </a:extLst>
          </p:cNvPr>
          <p:cNvSpPr txBox="1"/>
          <p:nvPr/>
        </p:nvSpPr>
        <p:spPr>
          <a:xfrm>
            <a:off x="459976" y="2995136"/>
            <a:ext cx="3576620" cy="523220"/>
          </a:xfrm>
          <a:prstGeom prst="rect">
            <a:avLst/>
          </a:prstGeom>
          <a:solidFill>
            <a:schemeClr val="accent6">
              <a:lumMod val="75000"/>
            </a:schemeClr>
          </a:solidFill>
        </p:spPr>
        <p:txBody>
          <a:bodyPr wrap="none" rtlCol="0">
            <a:spAutoFit/>
          </a:bodyPr>
          <a:lstStyle/>
          <a:p>
            <a:r>
              <a:rPr lang="en-US" sz="1400" i="1" dirty="0">
                <a:solidFill>
                  <a:schemeClr val="bg1">
                    <a:lumMod val="50000"/>
                  </a:schemeClr>
                </a:solidFill>
              </a:rPr>
              <a:t>In one word, what sort of condition is NF1?</a:t>
            </a:r>
          </a:p>
          <a:p>
            <a:r>
              <a:rPr lang="en-US" sz="1400" dirty="0">
                <a:solidFill>
                  <a:schemeClr val="bg1">
                    <a:lumMod val="50000"/>
                  </a:schemeClr>
                </a:solidFill>
              </a:rPr>
              <a:t>A </a:t>
            </a:r>
            <a:r>
              <a:rPr lang="en-US" sz="1400" dirty="0" err="1">
                <a:solidFill>
                  <a:schemeClr val="bg1">
                    <a:lumMod val="50000"/>
                  </a:schemeClr>
                </a:solidFill>
              </a:rPr>
              <a:t>phakomatosis</a:t>
            </a:r>
            <a:endParaRPr lang="en-US" sz="1400" dirty="0">
              <a:solidFill>
                <a:schemeClr val="bg1">
                  <a:lumMod val="50000"/>
                </a:schemeClr>
              </a:solidFill>
            </a:endParaRPr>
          </a:p>
        </p:txBody>
      </p:sp>
    </p:spTree>
    <p:extLst>
      <p:ext uri="{BB962C8B-B14F-4D97-AF65-F5344CB8AC3E}">
        <p14:creationId xmlns:p14="http://schemas.microsoft.com/office/powerpoint/2010/main" val="1127718068"/>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330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a:t>
            </a:r>
            <a:r>
              <a:rPr lang="en-US" sz="1400" b="1" dirty="0"/>
              <a:t>Junctional</a:t>
            </a:r>
            <a:r>
              <a:rPr lang="en-US" sz="1400" dirty="0"/>
              <a:t>: The dermis-epidermis junction. </a:t>
            </a:r>
            <a:r>
              <a:rPr lang="en-US" sz="1400" dirty="0">
                <a:solidFill>
                  <a:srgbClr val="0000FF"/>
                </a:solidFill>
              </a:rPr>
              <a:t>Small, pigmented, flat lesion</a:t>
            </a:r>
            <a:endParaRPr lang="en-US" sz="1400" dirty="0">
              <a:solidFill>
                <a:schemeClr val="bg1">
                  <a:lumMod val="50000"/>
                </a:schemeClr>
              </a:solidFill>
            </a:endParaRP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--Dermal: Dermis only. Varies, but usually unpigmented and flat</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0F90B-59F1-4002-8B72-CCC845DEF5B5}"/>
              </a:ext>
            </a:extLst>
          </p:cNvPr>
          <p:cNvSpPr txBox="1"/>
          <p:nvPr/>
        </p:nvSpPr>
        <p:spPr>
          <a:xfrm>
            <a:off x="1458331" y="3660122"/>
            <a:ext cx="5791200" cy="1384995"/>
          </a:xfrm>
          <a:prstGeom prst="rect">
            <a:avLst/>
          </a:prstGeom>
          <a:solidFill>
            <a:schemeClr val="accent1">
              <a:lumMod val="40000"/>
              <a:lumOff val="60000"/>
            </a:schemeClr>
          </a:solidFill>
        </p:spPr>
        <p:txBody>
          <a:bodyPr wrap="square" rtlCol="0">
            <a:spAutoFit/>
          </a:bodyPr>
          <a:lstStyle/>
          <a:p>
            <a:r>
              <a:rPr lang="en-US" sz="1400" i="1" dirty="0"/>
              <a:t>When do junctional nevi appear? </a:t>
            </a:r>
            <a:endParaRPr lang="en-US" sz="1400" i="1" dirty="0">
              <a:solidFill>
                <a:schemeClr val="accent1">
                  <a:lumMod val="40000"/>
                  <a:lumOff val="60000"/>
                </a:schemeClr>
              </a:solidFill>
            </a:endParaRPr>
          </a:p>
          <a:p>
            <a:r>
              <a:rPr lang="en-US" sz="1400" dirty="0">
                <a:solidFill>
                  <a:schemeClr val="accent1">
                    <a:lumMod val="40000"/>
                    <a:lumOff val="60000"/>
                  </a:schemeClr>
                </a:solidFill>
              </a:rPr>
              <a:t>In childhood</a:t>
            </a:r>
          </a:p>
          <a:p>
            <a:endParaRPr lang="en-US" sz="1400" i="1" dirty="0">
              <a:solidFill>
                <a:schemeClr val="accent1">
                  <a:lumMod val="40000"/>
                  <a:lumOff val="60000"/>
                </a:schemeClr>
              </a:solidFill>
            </a:endParaRPr>
          </a:p>
          <a:p>
            <a:r>
              <a:rPr lang="en-US" sz="1400" i="1" dirty="0">
                <a:solidFill>
                  <a:schemeClr val="accent1">
                    <a:lumMod val="40000"/>
                    <a:lumOff val="60000"/>
                  </a:schemeClr>
                </a:solidFill>
              </a:rPr>
              <a:t>A small flat pigmented lesion—sounds like an ephelis to me. How are junctional nevi and ephelides differentiated clinically?</a:t>
            </a:r>
          </a:p>
          <a:p>
            <a:r>
              <a:rPr lang="en-US" sz="1400" dirty="0">
                <a:solidFill>
                  <a:schemeClr val="accent1">
                    <a:lumMod val="40000"/>
                    <a:lumOff val="60000"/>
                  </a:schemeClr>
                </a:solidFill>
              </a:rPr>
              <a:t>They’re not (by which I mean they can’t be—they are indistinguishable)</a:t>
            </a:r>
          </a:p>
        </p:txBody>
      </p:sp>
      <p:sp>
        <p:nvSpPr>
          <p:cNvPr id="40" name="Oval 39">
            <a:extLst>
              <a:ext uri="{FF2B5EF4-FFF2-40B4-BE49-F238E27FC236}">
                <a16:creationId xmlns:a16="http://schemas.microsoft.com/office/drawing/2014/main" id="{96073F4D-0EA2-40F0-8985-04B021E8080D}"/>
              </a:ext>
            </a:extLst>
          </p:cNvPr>
          <p:cNvSpPr/>
          <p:nvPr/>
        </p:nvSpPr>
        <p:spPr>
          <a:xfrm>
            <a:off x="1273242" y="3200587"/>
            <a:ext cx="1241358"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09142503"/>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331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a:t>
            </a:r>
            <a:r>
              <a:rPr lang="en-US" sz="1400" b="1" dirty="0"/>
              <a:t>Junctional</a:t>
            </a:r>
            <a:r>
              <a:rPr lang="en-US" sz="1400" dirty="0"/>
              <a:t>: The dermis-epidermis junction. </a:t>
            </a:r>
            <a:r>
              <a:rPr lang="en-US" sz="1400" dirty="0">
                <a:solidFill>
                  <a:srgbClr val="0000FF"/>
                </a:solidFill>
              </a:rPr>
              <a:t>Small, pigmented, flat lesion</a:t>
            </a:r>
            <a:endParaRPr lang="en-US" sz="1400" dirty="0">
              <a:solidFill>
                <a:schemeClr val="bg1">
                  <a:lumMod val="50000"/>
                </a:schemeClr>
              </a:solidFill>
            </a:endParaRP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--Dermal: Dermis only. Varies, but usually unpigmented and flat</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0F90B-59F1-4002-8B72-CCC845DEF5B5}"/>
              </a:ext>
            </a:extLst>
          </p:cNvPr>
          <p:cNvSpPr txBox="1"/>
          <p:nvPr/>
        </p:nvSpPr>
        <p:spPr>
          <a:xfrm>
            <a:off x="1458331" y="3660122"/>
            <a:ext cx="5791200" cy="1384995"/>
          </a:xfrm>
          <a:prstGeom prst="rect">
            <a:avLst/>
          </a:prstGeom>
          <a:solidFill>
            <a:schemeClr val="accent1">
              <a:lumMod val="40000"/>
              <a:lumOff val="60000"/>
            </a:schemeClr>
          </a:solidFill>
        </p:spPr>
        <p:txBody>
          <a:bodyPr wrap="square" rtlCol="0">
            <a:spAutoFit/>
          </a:bodyPr>
          <a:lstStyle/>
          <a:p>
            <a:r>
              <a:rPr lang="en-US" sz="1400" i="1" dirty="0"/>
              <a:t>When do junctional nevi appear? </a:t>
            </a:r>
          </a:p>
          <a:p>
            <a:r>
              <a:rPr lang="en-US" sz="1400" dirty="0"/>
              <a:t>In childhood</a:t>
            </a:r>
            <a:endParaRPr lang="en-US" sz="1400" dirty="0">
              <a:solidFill>
                <a:schemeClr val="accent1">
                  <a:lumMod val="40000"/>
                  <a:lumOff val="60000"/>
                </a:schemeClr>
              </a:solidFill>
            </a:endParaRPr>
          </a:p>
          <a:p>
            <a:endParaRPr lang="en-US" sz="1400" i="1" dirty="0">
              <a:solidFill>
                <a:schemeClr val="accent1">
                  <a:lumMod val="40000"/>
                  <a:lumOff val="60000"/>
                </a:schemeClr>
              </a:solidFill>
            </a:endParaRPr>
          </a:p>
          <a:p>
            <a:r>
              <a:rPr lang="en-US" sz="1400" i="1" dirty="0">
                <a:solidFill>
                  <a:schemeClr val="accent1">
                    <a:lumMod val="40000"/>
                    <a:lumOff val="60000"/>
                  </a:schemeClr>
                </a:solidFill>
              </a:rPr>
              <a:t>A small flat pigmented lesion—sounds like an ephelis to me. How are junctional nevi and ephelides differentiated clinically?</a:t>
            </a:r>
          </a:p>
          <a:p>
            <a:r>
              <a:rPr lang="en-US" sz="1400" dirty="0">
                <a:solidFill>
                  <a:schemeClr val="accent1">
                    <a:lumMod val="40000"/>
                    <a:lumOff val="60000"/>
                  </a:schemeClr>
                </a:solidFill>
              </a:rPr>
              <a:t>They’re not (by which I mean they can’t be—they are indistinguishable)</a:t>
            </a:r>
          </a:p>
        </p:txBody>
      </p:sp>
      <p:sp>
        <p:nvSpPr>
          <p:cNvPr id="40" name="Oval 39">
            <a:extLst>
              <a:ext uri="{FF2B5EF4-FFF2-40B4-BE49-F238E27FC236}">
                <a16:creationId xmlns:a16="http://schemas.microsoft.com/office/drawing/2014/main" id="{96073F4D-0EA2-40F0-8985-04B021E8080D}"/>
              </a:ext>
            </a:extLst>
          </p:cNvPr>
          <p:cNvSpPr/>
          <p:nvPr/>
        </p:nvSpPr>
        <p:spPr>
          <a:xfrm>
            <a:off x="1273242" y="3200587"/>
            <a:ext cx="1241358"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53096724"/>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332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a:t>
            </a:r>
            <a:r>
              <a:rPr lang="en-US" sz="1400" b="1" dirty="0"/>
              <a:t>Junctional</a:t>
            </a:r>
            <a:r>
              <a:rPr lang="en-US" sz="1400" dirty="0"/>
              <a:t>: The dermis-epidermis junction. </a:t>
            </a:r>
            <a:r>
              <a:rPr lang="en-US" sz="1400" b="1" dirty="0">
                <a:solidFill>
                  <a:srgbClr val="0000FF"/>
                </a:solidFill>
              </a:rPr>
              <a:t>Small, pigmented, flat lesion</a:t>
            </a:r>
            <a:endParaRPr lang="en-US" sz="1400" b="1" dirty="0">
              <a:solidFill>
                <a:schemeClr val="bg1">
                  <a:lumMod val="50000"/>
                </a:schemeClr>
              </a:solidFill>
            </a:endParaRP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--Dermal: Dermis only. Varies, but usually unpigmented and flat</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72377BE0-EF75-4BEB-A18C-115D4E59A8B4}"/>
              </a:ext>
            </a:extLst>
          </p:cNvPr>
          <p:cNvSpPr txBox="1"/>
          <p:nvPr/>
        </p:nvSpPr>
        <p:spPr>
          <a:xfrm>
            <a:off x="1458331" y="3660122"/>
            <a:ext cx="5791200" cy="1384995"/>
          </a:xfrm>
          <a:prstGeom prst="rect">
            <a:avLst/>
          </a:prstGeom>
          <a:solidFill>
            <a:schemeClr val="accent1">
              <a:lumMod val="40000"/>
              <a:lumOff val="60000"/>
            </a:schemeClr>
          </a:solidFill>
        </p:spPr>
        <p:txBody>
          <a:bodyPr wrap="square" rtlCol="0">
            <a:spAutoFit/>
          </a:bodyPr>
          <a:lstStyle/>
          <a:p>
            <a:r>
              <a:rPr lang="en-US" sz="1400" i="1" dirty="0"/>
              <a:t>When do junctional nevi appear? </a:t>
            </a:r>
          </a:p>
          <a:p>
            <a:r>
              <a:rPr lang="en-US" sz="1400" dirty="0"/>
              <a:t>In childhood</a:t>
            </a:r>
          </a:p>
          <a:p>
            <a:endParaRPr lang="en-US" sz="1400" i="1" dirty="0"/>
          </a:p>
          <a:p>
            <a:r>
              <a:rPr lang="en-US" sz="1400" i="1" dirty="0"/>
              <a:t>A small flat pigmented lesion—sounds like an ephelis to me. How are junctional nevi and ephelides differentiated clinically?</a:t>
            </a:r>
            <a:endParaRPr lang="en-US" sz="1400" i="1" dirty="0">
              <a:solidFill>
                <a:schemeClr val="accent1">
                  <a:lumMod val="40000"/>
                  <a:lumOff val="60000"/>
                </a:schemeClr>
              </a:solidFill>
            </a:endParaRPr>
          </a:p>
          <a:p>
            <a:r>
              <a:rPr lang="en-US" sz="1400" dirty="0">
                <a:solidFill>
                  <a:schemeClr val="accent1">
                    <a:lumMod val="40000"/>
                    <a:lumOff val="60000"/>
                  </a:schemeClr>
                </a:solidFill>
              </a:rPr>
              <a:t>They’re not (by which I mean they can’t be—they are indistinguishable)</a:t>
            </a:r>
          </a:p>
        </p:txBody>
      </p:sp>
      <p:sp>
        <p:nvSpPr>
          <p:cNvPr id="40" name="Oval 39">
            <a:extLst>
              <a:ext uri="{FF2B5EF4-FFF2-40B4-BE49-F238E27FC236}">
                <a16:creationId xmlns:a16="http://schemas.microsoft.com/office/drawing/2014/main" id="{72B0D778-A728-480E-AABB-63C8826ECC43}"/>
              </a:ext>
            </a:extLst>
          </p:cNvPr>
          <p:cNvSpPr/>
          <p:nvPr/>
        </p:nvSpPr>
        <p:spPr>
          <a:xfrm>
            <a:off x="4724399" y="3200587"/>
            <a:ext cx="2687207"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83827265"/>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333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a:t>
            </a:r>
            <a:r>
              <a:rPr lang="en-US" sz="1400" b="1" dirty="0"/>
              <a:t>Junctional</a:t>
            </a:r>
            <a:r>
              <a:rPr lang="en-US" sz="1400" dirty="0"/>
              <a:t>: The dermis-epidermis junction. </a:t>
            </a:r>
            <a:r>
              <a:rPr lang="en-US" sz="1400" b="1" dirty="0">
                <a:solidFill>
                  <a:srgbClr val="0000FF"/>
                </a:solidFill>
              </a:rPr>
              <a:t>Small, pigmented, flat lesion</a:t>
            </a:r>
            <a:endParaRPr lang="en-US" sz="1400" b="1" dirty="0">
              <a:solidFill>
                <a:schemeClr val="bg1">
                  <a:lumMod val="50000"/>
                </a:schemeClr>
              </a:solidFill>
            </a:endParaRP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--Dermal: Dermis only. Varies, but usually unpigmented and flat</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72377BE0-EF75-4BEB-A18C-115D4E59A8B4}"/>
              </a:ext>
            </a:extLst>
          </p:cNvPr>
          <p:cNvSpPr txBox="1"/>
          <p:nvPr/>
        </p:nvSpPr>
        <p:spPr>
          <a:xfrm>
            <a:off x="1458331" y="3660122"/>
            <a:ext cx="5791200" cy="1384995"/>
          </a:xfrm>
          <a:prstGeom prst="rect">
            <a:avLst/>
          </a:prstGeom>
          <a:solidFill>
            <a:schemeClr val="accent1">
              <a:lumMod val="40000"/>
              <a:lumOff val="60000"/>
            </a:schemeClr>
          </a:solidFill>
        </p:spPr>
        <p:txBody>
          <a:bodyPr wrap="square" rtlCol="0">
            <a:spAutoFit/>
          </a:bodyPr>
          <a:lstStyle/>
          <a:p>
            <a:r>
              <a:rPr lang="en-US" sz="1400" i="1" dirty="0"/>
              <a:t>When do junctional nevi appear? </a:t>
            </a:r>
          </a:p>
          <a:p>
            <a:r>
              <a:rPr lang="en-US" sz="1400" dirty="0"/>
              <a:t>In childhood</a:t>
            </a:r>
          </a:p>
          <a:p>
            <a:endParaRPr lang="en-US" sz="1400" i="1" dirty="0"/>
          </a:p>
          <a:p>
            <a:r>
              <a:rPr lang="en-US" sz="1400" i="1" dirty="0"/>
              <a:t>A small flat pigmented lesion—sounds like an ephelis to me. How are junctional nevi and ephelides differentiated clinically?</a:t>
            </a:r>
          </a:p>
          <a:p>
            <a:r>
              <a:rPr lang="en-US" sz="1400" dirty="0"/>
              <a:t>They’re not (by which I mean they can’t be—they are indistinguishable)</a:t>
            </a:r>
          </a:p>
        </p:txBody>
      </p:sp>
      <p:sp>
        <p:nvSpPr>
          <p:cNvPr id="40" name="Oval 39">
            <a:extLst>
              <a:ext uri="{FF2B5EF4-FFF2-40B4-BE49-F238E27FC236}">
                <a16:creationId xmlns:a16="http://schemas.microsoft.com/office/drawing/2014/main" id="{72B0D778-A728-480E-AABB-63C8826ECC43}"/>
              </a:ext>
            </a:extLst>
          </p:cNvPr>
          <p:cNvSpPr/>
          <p:nvPr/>
        </p:nvSpPr>
        <p:spPr>
          <a:xfrm>
            <a:off x="4724399" y="3200587"/>
            <a:ext cx="2687207"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6985006"/>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334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a:t>
            </a:r>
            <a:r>
              <a:rPr lang="en-US" sz="1400" dirty="0"/>
              <a:t>Compound: Extending down into the dermis, up through the epidermis. </a:t>
            </a:r>
            <a:r>
              <a:rPr lang="en-US" sz="1400" dirty="0">
                <a:solidFill>
                  <a:srgbClr val="0000FF"/>
                </a:solidFill>
              </a:rPr>
              <a:t>Somewhat larger, somewhat more pigmented, somewhat elevated lesion</a:t>
            </a:r>
            <a:endParaRPr lang="en-US" sz="1400" dirty="0"/>
          </a:p>
          <a:p>
            <a:r>
              <a:rPr lang="en-US" sz="1400" dirty="0">
                <a:solidFill>
                  <a:schemeClr val="bg1">
                    <a:lumMod val="50000"/>
                  </a:schemeClr>
                </a:solidFill>
              </a:rPr>
              <a:t>--Dermal: Dermis only. Varies, but usually unpigmented and flat</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024E0292-5B61-4368-923B-3204D2CA4054}"/>
              </a:ext>
            </a:extLst>
          </p:cNvPr>
          <p:cNvSpPr txBox="1"/>
          <p:nvPr/>
        </p:nvSpPr>
        <p:spPr>
          <a:xfrm>
            <a:off x="2359096" y="4048780"/>
            <a:ext cx="5330439" cy="523220"/>
          </a:xfrm>
          <a:prstGeom prst="rect">
            <a:avLst/>
          </a:prstGeom>
          <a:solidFill>
            <a:schemeClr val="accent1">
              <a:lumMod val="75000"/>
            </a:schemeClr>
          </a:solidFill>
        </p:spPr>
        <p:txBody>
          <a:bodyPr wrap="square" rtlCol="0">
            <a:spAutoFit/>
          </a:bodyPr>
          <a:lstStyle/>
          <a:p>
            <a:r>
              <a:rPr lang="en-US" sz="1400" i="1" dirty="0">
                <a:solidFill>
                  <a:schemeClr val="bg1"/>
                </a:solidFill>
              </a:rPr>
              <a:t>At what age do junctional nevi start evolving into compound nevi?</a:t>
            </a:r>
          </a:p>
          <a:p>
            <a:r>
              <a:rPr lang="en-US" sz="1400" dirty="0">
                <a:solidFill>
                  <a:schemeClr val="accent1">
                    <a:lumMod val="75000"/>
                  </a:schemeClr>
                </a:solidFill>
              </a:rPr>
              <a:t>Adolescence</a:t>
            </a:r>
          </a:p>
        </p:txBody>
      </p:sp>
    </p:spTree>
    <p:extLst>
      <p:ext uri="{BB962C8B-B14F-4D97-AF65-F5344CB8AC3E}">
        <p14:creationId xmlns:p14="http://schemas.microsoft.com/office/powerpoint/2010/main" val="2776117231"/>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335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a:t>
            </a:r>
            <a:r>
              <a:rPr lang="en-US" sz="1400" dirty="0"/>
              <a:t>Compound: Extending down into the dermis, up through the epidermis. </a:t>
            </a:r>
            <a:r>
              <a:rPr lang="en-US" sz="1400" dirty="0">
                <a:solidFill>
                  <a:srgbClr val="0000FF"/>
                </a:solidFill>
              </a:rPr>
              <a:t>Somewhat larger, somewhat more pigmented, somewhat elevated lesion</a:t>
            </a:r>
            <a:endParaRPr lang="en-US" sz="1400" dirty="0"/>
          </a:p>
          <a:p>
            <a:r>
              <a:rPr lang="en-US" sz="1400" dirty="0">
                <a:solidFill>
                  <a:schemeClr val="bg1">
                    <a:lumMod val="50000"/>
                  </a:schemeClr>
                </a:solidFill>
              </a:rPr>
              <a:t>--Dermal: Dermis only. Varies, but usually unpigmented and flat</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024E0292-5B61-4368-923B-3204D2CA4054}"/>
              </a:ext>
            </a:extLst>
          </p:cNvPr>
          <p:cNvSpPr txBox="1"/>
          <p:nvPr/>
        </p:nvSpPr>
        <p:spPr>
          <a:xfrm>
            <a:off x="2359096" y="4048780"/>
            <a:ext cx="5330439" cy="523220"/>
          </a:xfrm>
          <a:prstGeom prst="rect">
            <a:avLst/>
          </a:prstGeom>
          <a:solidFill>
            <a:schemeClr val="accent1">
              <a:lumMod val="75000"/>
            </a:schemeClr>
          </a:solidFill>
        </p:spPr>
        <p:txBody>
          <a:bodyPr wrap="square" rtlCol="0">
            <a:spAutoFit/>
          </a:bodyPr>
          <a:lstStyle/>
          <a:p>
            <a:r>
              <a:rPr lang="en-US" sz="1400" i="1" dirty="0">
                <a:solidFill>
                  <a:schemeClr val="bg1"/>
                </a:solidFill>
              </a:rPr>
              <a:t>At what age do junctional nevi start evolving into compound nevi?</a:t>
            </a:r>
          </a:p>
          <a:p>
            <a:r>
              <a:rPr lang="en-US" sz="1400" dirty="0">
                <a:solidFill>
                  <a:schemeClr val="bg1"/>
                </a:solidFill>
              </a:rPr>
              <a:t>Adolescence</a:t>
            </a:r>
          </a:p>
        </p:txBody>
      </p:sp>
    </p:spTree>
    <p:extLst>
      <p:ext uri="{BB962C8B-B14F-4D97-AF65-F5344CB8AC3E}">
        <p14:creationId xmlns:p14="http://schemas.microsoft.com/office/powerpoint/2010/main" val="2597442350"/>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336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a:t>
            </a:r>
            <a:r>
              <a:rPr lang="en-US" sz="1400" dirty="0"/>
              <a:t>Dermal: Dermis only. </a:t>
            </a:r>
            <a:r>
              <a:rPr lang="en-US" sz="1400" dirty="0">
                <a:solidFill>
                  <a:srgbClr val="0000FF"/>
                </a:solidFill>
              </a:rPr>
              <a:t>Varies, but usually unpigmented and flat</a:t>
            </a:r>
            <a:endParaRPr lang="en-US" sz="1400" dirty="0"/>
          </a:p>
        </p:txBody>
      </p:sp>
      <p:sp>
        <p:nvSpPr>
          <p:cNvPr id="31" name="TextBox 30">
            <a:extLst>
              <a:ext uri="{FF2B5EF4-FFF2-40B4-BE49-F238E27FC236}">
                <a16:creationId xmlns:a16="http://schemas.microsoft.com/office/drawing/2014/main" id="{B78EC22E-BF2E-4ED7-AADD-F4578C49624A}"/>
              </a:ext>
            </a:extLst>
          </p:cNvPr>
          <p:cNvSpPr txBox="1"/>
          <p:nvPr/>
        </p:nvSpPr>
        <p:spPr>
          <a:xfrm>
            <a:off x="1017104" y="4269077"/>
            <a:ext cx="6221896" cy="2462213"/>
          </a:xfrm>
          <a:prstGeom prst="rect">
            <a:avLst/>
          </a:prstGeom>
          <a:solidFill>
            <a:schemeClr val="accent6">
              <a:lumMod val="20000"/>
              <a:lumOff val="80000"/>
            </a:schemeClr>
          </a:solidFill>
        </p:spPr>
        <p:txBody>
          <a:bodyPr wrap="square" rtlCol="0">
            <a:spAutoFit/>
          </a:bodyPr>
          <a:lstStyle/>
          <a:p>
            <a:r>
              <a:rPr lang="en-US" sz="1400" i="1" dirty="0">
                <a:solidFill>
                  <a:srgbClr val="0000FF"/>
                </a:solidFill>
              </a:rPr>
              <a:t>At what age do compound nevi evolve into dermal nevi?</a:t>
            </a:r>
            <a:endParaRPr lang="en-US" sz="1400" i="1" dirty="0">
              <a:solidFill>
                <a:schemeClr val="accent6">
                  <a:lumMod val="20000"/>
                  <a:lumOff val="80000"/>
                </a:schemeClr>
              </a:solidFill>
            </a:endParaRPr>
          </a:p>
          <a:p>
            <a:r>
              <a:rPr lang="en-US" sz="1400" dirty="0">
                <a:solidFill>
                  <a:schemeClr val="accent6">
                    <a:lumMod val="20000"/>
                    <a:lumOff val="80000"/>
                  </a:schemeClr>
                </a:solidFill>
              </a:rPr>
              <a:t>The </a:t>
            </a:r>
            <a:r>
              <a:rPr lang="en-US" sz="1400" i="1" dirty="0">
                <a:solidFill>
                  <a:schemeClr val="accent6">
                    <a:lumMod val="20000"/>
                    <a:lumOff val="80000"/>
                  </a:schemeClr>
                </a:solidFill>
              </a:rPr>
              <a:t>BCSC</a:t>
            </a:r>
            <a:r>
              <a:rPr lang="en-US" sz="1400" dirty="0">
                <a:solidFill>
                  <a:schemeClr val="accent6">
                    <a:lumMod val="20000"/>
                    <a:lumOff val="80000"/>
                  </a:schemeClr>
                </a:solidFill>
              </a:rPr>
              <a:t> doesn’t specify, but the </a:t>
            </a:r>
            <a:r>
              <a:rPr lang="en-US" sz="1400" i="1" dirty="0">
                <a:solidFill>
                  <a:schemeClr val="accent6">
                    <a:lumMod val="20000"/>
                    <a:lumOff val="80000"/>
                  </a:schemeClr>
                </a:solidFill>
              </a:rPr>
              <a:t>Plastics</a:t>
            </a:r>
            <a:r>
              <a:rPr lang="en-US" sz="1400" dirty="0">
                <a:solidFill>
                  <a:schemeClr val="accent6">
                    <a:lumMod val="20000"/>
                    <a:lumOff val="80000"/>
                  </a:schemeClr>
                </a:solidFill>
              </a:rPr>
              <a:t> book does say that virtually all nevi have reached the dermal stage by age  70</a:t>
            </a:r>
          </a:p>
          <a:p>
            <a:endParaRPr lang="en-US" sz="1400" dirty="0">
              <a:solidFill>
                <a:schemeClr val="accent6">
                  <a:lumMod val="20000"/>
                  <a:lumOff val="80000"/>
                </a:schemeClr>
              </a:solidFill>
            </a:endParaRPr>
          </a:p>
          <a:p>
            <a:r>
              <a:rPr lang="en-US" sz="1400" i="1" dirty="0">
                <a:solidFill>
                  <a:schemeClr val="accent6">
                    <a:lumMod val="20000"/>
                    <a:lumOff val="80000"/>
                  </a:schemeClr>
                </a:solidFill>
              </a:rPr>
              <a:t>A small nonpigmented lesion—sounds like unaffected skin to me. How are dermal nevi distinguished from the surrounding skin?</a:t>
            </a:r>
          </a:p>
          <a:p>
            <a:r>
              <a:rPr lang="en-US" sz="1400" dirty="0">
                <a:solidFill>
                  <a:schemeClr val="accent6">
                    <a:lumMod val="20000"/>
                    <a:lumOff val="80000"/>
                  </a:schemeClr>
                </a:solidFill>
              </a:rPr>
              <a:t>If they’re no longer elevated, they might not be distinguishable </a:t>
            </a:r>
          </a:p>
          <a:p>
            <a:endParaRPr lang="en-US" sz="1400" dirty="0">
              <a:solidFill>
                <a:schemeClr val="accent6">
                  <a:lumMod val="20000"/>
                  <a:lumOff val="80000"/>
                </a:schemeClr>
              </a:solidFill>
            </a:endParaRPr>
          </a:p>
          <a:p>
            <a:r>
              <a:rPr lang="en-US" sz="1400" dirty="0">
                <a:solidFill>
                  <a:schemeClr val="accent6">
                    <a:lumMod val="20000"/>
                    <a:lumOff val="80000"/>
                  </a:schemeClr>
                </a:solidFill>
              </a:rPr>
              <a:t>This is why the elderly—like young children—seem to have few (if any) nevi. As the dermatologists say: ‘We come into the world without moles, and we leave without moles.’</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14533525"/>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337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a:t>
            </a:r>
            <a:r>
              <a:rPr lang="en-US" sz="1400" dirty="0"/>
              <a:t>Dermal: Dermis only. </a:t>
            </a:r>
            <a:r>
              <a:rPr lang="en-US" sz="1400" dirty="0">
                <a:solidFill>
                  <a:srgbClr val="0000FF"/>
                </a:solidFill>
              </a:rPr>
              <a:t>Varies, but usually unpigmented and flat</a:t>
            </a:r>
            <a:endParaRPr lang="en-US" sz="1400" dirty="0"/>
          </a:p>
        </p:txBody>
      </p:sp>
      <p:sp>
        <p:nvSpPr>
          <p:cNvPr id="31" name="TextBox 30">
            <a:extLst>
              <a:ext uri="{FF2B5EF4-FFF2-40B4-BE49-F238E27FC236}">
                <a16:creationId xmlns:a16="http://schemas.microsoft.com/office/drawing/2014/main" id="{B78EC22E-BF2E-4ED7-AADD-F4578C49624A}"/>
              </a:ext>
            </a:extLst>
          </p:cNvPr>
          <p:cNvSpPr txBox="1"/>
          <p:nvPr/>
        </p:nvSpPr>
        <p:spPr>
          <a:xfrm>
            <a:off x="1017104" y="4269077"/>
            <a:ext cx="6221896" cy="2462213"/>
          </a:xfrm>
          <a:prstGeom prst="rect">
            <a:avLst/>
          </a:prstGeom>
          <a:solidFill>
            <a:schemeClr val="accent6">
              <a:lumMod val="20000"/>
              <a:lumOff val="80000"/>
            </a:schemeClr>
          </a:solidFill>
        </p:spPr>
        <p:txBody>
          <a:bodyPr wrap="square" rtlCol="0">
            <a:spAutoFit/>
          </a:bodyPr>
          <a:lstStyle/>
          <a:p>
            <a:r>
              <a:rPr lang="en-US" sz="1400" i="1" dirty="0">
                <a:solidFill>
                  <a:srgbClr val="0000FF"/>
                </a:solidFill>
              </a:rPr>
              <a:t>At what age do compound nevi evolve into dermal nevi?</a:t>
            </a:r>
          </a:p>
          <a:p>
            <a:r>
              <a:rPr lang="en-US" sz="1400" dirty="0">
                <a:solidFill>
                  <a:srgbClr val="0000FF"/>
                </a:solidFill>
              </a:rPr>
              <a:t>The </a:t>
            </a:r>
            <a:r>
              <a:rPr lang="en-US" sz="1400" i="1" dirty="0">
                <a:solidFill>
                  <a:srgbClr val="0000FF"/>
                </a:solidFill>
              </a:rPr>
              <a:t>BCSC</a:t>
            </a:r>
            <a:r>
              <a:rPr lang="en-US" sz="1400" dirty="0">
                <a:solidFill>
                  <a:srgbClr val="0000FF"/>
                </a:solidFill>
              </a:rPr>
              <a:t> doesn’t specify, but the </a:t>
            </a:r>
            <a:r>
              <a:rPr lang="en-US" sz="1400" i="1" dirty="0">
                <a:solidFill>
                  <a:srgbClr val="0000FF"/>
                </a:solidFill>
              </a:rPr>
              <a:t>Plastics</a:t>
            </a:r>
            <a:r>
              <a:rPr lang="en-US" sz="1400" dirty="0">
                <a:solidFill>
                  <a:srgbClr val="0000FF"/>
                </a:solidFill>
              </a:rPr>
              <a:t> book does say that virtually all nevi have reached the dermal stage by age  70</a:t>
            </a:r>
            <a:endParaRPr lang="en-US" sz="1400" dirty="0">
              <a:solidFill>
                <a:schemeClr val="accent6">
                  <a:lumMod val="20000"/>
                  <a:lumOff val="80000"/>
                </a:schemeClr>
              </a:solidFill>
            </a:endParaRPr>
          </a:p>
          <a:p>
            <a:endParaRPr lang="en-US" sz="1400" dirty="0">
              <a:solidFill>
                <a:schemeClr val="accent6">
                  <a:lumMod val="20000"/>
                  <a:lumOff val="80000"/>
                </a:schemeClr>
              </a:solidFill>
            </a:endParaRPr>
          </a:p>
          <a:p>
            <a:r>
              <a:rPr lang="en-US" sz="1400" i="1" dirty="0">
                <a:solidFill>
                  <a:schemeClr val="accent6">
                    <a:lumMod val="20000"/>
                    <a:lumOff val="80000"/>
                  </a:schemeClr>
                </a:solidFill>
              </a:rPr>
              <a:t>A small nonpigmented lesion—sounds like unaffected skin to me. How are dermal nevi distinguished from the surrounding skin?</a:t>
            </a:r>
          </a:p>
          <a:p>
            <a:r>
              <a:rPr lang="en-US" sz="1400" dirty="0">
                <a:solidFill>
                  <a:schemeClr val="accent6">
                    <a:lumMod val="20000"/>
                    <a:lumOff val="80000"/>
                  </a:schemeClr>
                </a:solidFill>
              </a:rPr>
              <a:t>If they’re no longer elevated, they might not be distinguishable </a:t>
            </a:r>
          </a:p>
          <a:p>
            <a:endParaRPr lang="en-US" sz="1400" dirty="0">
              <a:solidFill>
                <a:schemeClr val="accent6">
                  <a:lumMod val="20000"/>
                  <a:lumOff val="80000"/>
                </a:schemeClr>
              </a:solidFill>
            </a:endParaRPr>
          </a:p>
          <a:p>
            <a:r>
              <a:rPr lang="en-US" sz="1400" dirty="0">
                <a:solidFill>
                  <a:schemeClr val="accent6">
                    <a:lumMod val="20000"/>
                    <a:lumOff val="80000"/>
                  </a:schemeClr>
                </a:solidFill>
              </a:rPr>
              <a:t>This is why the elderly—like young children—seem to have few (if any) nevi. As the dermatologists say: ‘We come into the world without moles, and we leave without moles.’</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F7717090-0483-49F5-A571-B00B49D01441}"/>
              </a:ext>
            </a:extLst>
          </p:cNvPr>
          <p:cNvSpPr/>
          <p:nvPr/>
        </p:nvSpPr>
        <p:spPr>
          <a:xfrm>
            <a:off x="4572000" y="4739189"/>
            <a:ext cx="378500" cy="2436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776303890"/>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338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a:t>
            </a:r>
            <a:r>
              <a:rPr lang="en-US" sz="1400" dirty="0"/>
              <a:t>Dermal: Dermis only. </a:t>
            </a:r>
            <a:r>
              <a:rPr lang="en-US" sz="1400" dirty="0">
                <a:solidFill>
                  <a:srgbClr val="0000FF"/>
                </a:solidFill>
              </a:rPr>
              <a:t>Varies, but usually unpigmented and flat</a:t>
            </a:r>
            <a:endParaRPr lang="en-US" sz="1400" dirty="0"/>
          </a:p>
        </p:txBody>
      </p:sp>
      <p:sp>
        <p:nvSpPr>
          <p:cNvPr id="31" name="TextBox 30">
            <a:extLst>
              <a:ext uri="{FF2B5EF4-FFF2-40B4-BE49-F238E27FC236}">
                <a16:creationId xmlns:a16="http://schemas.microsoft.com/office/drawing/2014/main" id="{B78EC22E-BF2E-4ED7-AADD-F4578C49624A}"/>
              </a:ext>
            </a:extLst>
          </p:cNvPr>
          <p:cNvSpPr txBox="1"/>
          <p:nvPr/>
        </p:nvSpPr>
        <p:spPr>
          <a:xfrm>
            <a:off x="1017104" y="4269077"/>
            <a:ext cx="6221896" cy="2462213"/>
          </a:xfrm>
          <a:prstGeom prst="rect">
            <a:avLst/>
          </a:prstGeom>
          <a:solidFill>
            <a:schemeClr val="accent6">
              <a:lumMod val="20000"/>
              <a:lumOff val="80000"/>
            </a:schemeClr>
          </a:solidFill>
        </p:spPr>
        <p:txBody>
          <a:bodyPr wrap="square" rtlCol="0">
            <a:spAutoFit/>
          </a:bodyPr>
          <a:lstStyle/>
          <a:p>
            <a:r>
              <a:rPr lang="en-US" sz="1400" i="1" dirty="0">
                <a:solidFill>
                  <a:srgbClr val="0000FF"/>
                </a:solidFill>
              </a:rPr>
              <a:t>At what age do compound nevi evolve into dermal nevi?</a:t>
            </a:r>
          </a:p>
          <a:p>
            <a:r>
              <a:rPr lang="en-US" sz="1400" dirty="0">
                <a:solidFill>
                  <a:srgbClr val="0000FF"/>
                </a:solidFill>
              </a:rPr>
              <a:t>The </a:t>
            </a:r>
            <a:r>
              <a:rPr lang="en-US" sz="1400" i="1" dirty="0">
                <a:solidFill>
                  <a:srgbClr val="0000FF"/>
                </a:solidFill>
              </a:rPr>
              <a:t>BCSC</a:t>
            </a:r>
            <a:r>
              <a:rPr lang="en-US" sz="1400" dirty="0">
                <a:solidFill>
                  <a:srgbClr val="0000FF"/>
                </a:solidFill>
              </a:rPr>
              <a:t> doesn’t specify, but the </a:t>
            </a:r>
            <a:r>
              <a:rPr lang="en-US" sz="1400" i="1" dirty="0">
                <a:solidFill>
                  <a:srgbClr val="0000FF"/>
                </a:solidFill>
              </a:rPr>
              <a:t>Plastics</a:t>
            </a:r>
            <a:r>
              <a:rPr lang="en-US" sz="1400" dirty="0">
                <a:solidFill>
                  <a:srgbClr val="0000FF"/>
                </a:solidFill>
              </a:rPr>
              <a:t> book does say that virtually all nevi have reached the dermal stage by age  70</a:t>
            </a:r>
          </a:p>
          <a:p>
            <a:endParaRPr lang="en-US" sz="1400" dirty="0">
              <a:solidFill>
                <a:schemeClr val="accent6">
                  <a:lumMod val="20000"/>
                  <a:lumOff val="80000"/>
                </a:schemeClr>
              </a:solidFill>
            </a:endParaRPr>
          </a:p>
          <a:p>
            <a:r>
              <a:rPr lang="en-US" sz="1400" i="1" dirty="0">
                <a:solidFill>
                  <a:schemeClr val="accent6">
                    <a:lumMod val="20000"/>
                    <a:lumOff val="80000"/>
                  </a:schemeClr>
                </a:solidFill>
              </a:rPr>
              <a:t>A small nonpigmented lesion—sounds like unaffected skin to me. How are dermal nevi distinguished from the surrounding skin?</a:t>
            </a:r>
          </a:p>
          <a:p>
            <a:r>
              <a:rPr lang="en-US" sz="1400" dirty="0">
                <a:solidFill>
                  <a:schemeClr val="accent6">
                    <a:lumMod val="20000"/>
                    <a:lumOff val="80000"/>
                  </a:schemeClr>
                </a:solidFill>
              </a:rPr>
              <a:t>If they’re no longer elevated, they might not be distinguishable </a:t>
            </a:r>
          </a:p>
          <a:p>
            <a:endParaRPr lang="en-US" sz="1400" dirty="0">
              <a:solidFill>
                <a:schemeClr val="accent6">
                  <a:lumMod val="20000"/>
                  <a:lumOff val="80000"/>
                </a:schemeClr>
              </a:solidFill>
            </a:endParaRPr>
          </a:p>
          <a:p>
            <a:r>
              <a:rPr lang="en-US" sz="1400" dirty="0">
                <a:solidFill>
                  <a:schemeClr val="accent6">
                    <a:lumMod val="20000"/>
                    <a:lumOff val="80000"/>
                  </a:schemeClr>
                </a:solidFill>
              </a:rPr>
              <a:t>This is why the elderly—like young children—seem to have few (if any) nevi. As the dermatologists say: ‘We come into the world without moles, and we leave without moles.’</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5741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339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a:t>
            </a:r>
            <a:r>
              <a:rPr lang="en-US" sz="1400" dirty="0"/>
              <a:t>Dermal: Dermis only. </a:t>
            </a:r>
            <a:r>
              <a:rPr lang="en-US" sz="1400" dirty="0">
                <a:solidFill>
                  <a:srgbClr val="0000FF"/>
                </a:solidFill>
              </a:rPr>
              <a:t>Varies, but usually </a:t>
            </a:r>
            <a:r>
              <a:rPr lang="en-US" sz="1400" b="1" dirty="0">
                <a:solidFill>
                  <a:srgbClr val="0000FF"/>
                </a:solidFill>
              </a:rPr>
              <a:t>unpigmented and flat</a:t>
            </a:r>
            <a:endParaRPr lang="en-US" sz="1400" b="1" dirty="0"/>
          </a:p>
        </p:txBody>
      </p:sp>
      <p:sp>
        <p:nvSpPr>
          <p:cNvPr id="31" name="TextBox 30">
            <a:extLst>
              <a:ext uri="{FF2B5EF4-FFF2-40B4-BE49-F238E27FC236}">
                <a16:creationId xmlns:a16="http://schemas.microsoft.com/office/drawing/2014/main" id="{B78EC22E-BF2E-4ED7-AADD-F4578C49624A}"/>
              </a:ext>
            </a:extLst>
          </p:cNvPr>
          <p:cNvSpPr txBox="1"/>
          <p:nvPr/>
        </p:nvSpPr>
        <p:spPr>
          <a:xfrm>
            <a:off x="1017104" y="4269077"/>
            <a:ext cx="6221896" cy="2462213"/>
          </a:xfrm>
          <a:prstGeom prst="rect">
            <a:avLst/>
          </a:prstGeom>
          <a:solidFill>
            <a:schemeClr val="accent6">
              <a:lumMod val="20000"/>
              <a:lumOff val="80000"/>
            </a:schemeClr>
          </a:solidFill>
        </p:spPr>
        <p:txBody>
          <a:bodyPr wrap="square" rtlCol="0">
            <a:spAutoFit/>
          </a:bodyPr>
          <a:lstStyle/>
          <a:p>
            <a:r>
              <a:rPr lang="en-US" sz="1400" i="1" dirty="0">
                <a:solidFill>
                  <a:srgbClr val="0000FF"/>
                </a:solidFill>
              </a:rPr>
              <a:t>At what age do compound nevi evolve into dermal nevi?</a:t>
            </a:r>
          </a:p>
          <a:p>
            <a:r>
              <a:rPr lang="en-US" sz="1400" dirty="0">
                <a:solidFill>
                  <a:srgbClr val="0000FF"/>
                </a:solidFill>
              </a:rPr>
              <a:t>The </a:t>
            </a:r>
            <a:r>
              <a:rPr lang="en-US" sz="1400" i="1" dirty="0">
                <a:solidFill>
                  <a:srgbClr val="0000FF"/>
                </a:solidFill>
              </a:rPr>
              <a:t>BCSC</a:t>
            </a:r>
            <a:r>
              <a:rPr lang="en-US" sz="1400" dirty="0">
                <a:solidFill>
                  <a:srgbClr val="0000FF"/>
                </a:solidFill>
              </a:rPr>
              <a:t> doesn’t specify, but the </a:t>
            </a:r>
            <a:r>
              <a:rPr lang="en-US" sz="1400" i="1" dirty="0">
                <a:solidFill>
                  <a:srgbClr val="0000FF"/>
                </a:solidFill>
              </a:rPr>
              <a:t>Plastics</a:t>
            </a:r>
            <a:r>
              <a:rPr lang="en-US" sz="1400" dirty="0">
                <a:solidFill>
                  <a:srgbClr val="0000FF"/>
                </a:solidFill>
              </a:rPr>
              <a:t> book does say that virtually all nevi have reached the dermal stage by age  70</a:t>
            </a:r>
          </a:p>
          <a:p>
            <a:endParaRPr lang="en-US" sz="1400" dirty="0">
              <a:solidFill>
                <a:srgbClr val="0000FF"/>
              </a:solidFill>
            </a:endParaRPr>
          </a:p>
          <a:p>
            <a:r>
              <a:rPr lang="en-US" sz="1400" i="1" dirty="0">
                <a:solidFill>
                  <a:srgbClr val="0000FF"/>
                </a:solidFill>
              </a:rPr>
              <a:t>A small nonpigmented lesion—sounds like unaffected skin to me. How are dermal nevi distinguished from the surrounding skin?</a:t>
            </a:r>
            <a:endParaRPr lang="en-US" sz="1400" i="1" dirty="0">
              <a:solidFill>
                <a:schemeClr val="accent6">
                  <a:lumMod val="20000"/>
                  <a:lumOff val="80000"/>
                </a:schemeClr>
              </a:solidFill>
            </a:endParaRPr>
          </a:p>
          <a:p>
            <a:r>
              <a:rPr lang="en-US" sz="1400" dirty="0">
                <a:solidFill>
                  <a:schemeClr val="accent6">
                    <a:lumMod val="20000"/>
                    <a:lumOff val="80000"/>
                  </a:schemeClr>
                </a:solidFill>
              </a:rPr>
              <a:t>If they’re no longer elevated, they might not be distinguishable </a:t>
            </a:r>
          </a:p>
          <a:p>
            <a:endParaRPr lang="en-US" sz="1400" dirty="0">
              <a:solidFill>
                <a:schemeClr val="accent6">
                  <a:lumMod val="20000"/>
                  <a:lumOff val="80000"/>
                </a:schemeClr>
              </a:solidFill>
            </a:endParaRPr>
          </a:p>
          <a:p>
            <a:r>
              <a:rPr lang="en-US" sz="1400" dirty="0">
                <a:solidFill>
                  <a:schemeClr val="accent6">
                    <a:lumMod val="20000"/>
                    <a:lumOff val="80000"/>
                  </a:schemeClr>
                </a:solidFill>
              </a:rPr>
              <a:t>This is why the elderly—like young children—seem to have few (if any) nevi. As the dermatologists say: ‘We come into the world without moles, and we leave without moles.’</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7A2ED9EC-E2A9-49D6-9686-36A9B408BA1E}"/>
              </a:ext>
            </a:extLst>
          </p:cNvPr>
          <p:cNvSpPr/>
          <p:nvPr/>
        </p:nvSpPr>
        <p:spPr>
          <a:xfrm>
            <a:off x="4455665" y="3822802"/>
            <a:ext cx="2117414" cy="48656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5267930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40" name="Slide Number Placeholder 1">
            <a:extLst>
              <a:ext uri="{FF2B5EF4-FFF2-40B4-BE49-F238E27FC236}">
                <a16:creationId xmlns:a16="http://schemas.microsoft.com/office/drawing/2014/main" id="{9B8A7DAA-9863-4B55-979A-2819A8353D7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DAC5708-F9DB-4124-A878-A2CE20300DD8}" type="slidenum">
              <a:rPr lang="en-US" altLang="en-US" sz="1000" smtClean="0"/>
              <a:pPr>
                <a:spcBef>
                  <a:spcPct val="0"/>
                </a:spcBef>
                <a:buClrTx/>
                <a:buSzTx/>
                <a:buFontTx/>
                <a:buNone/>
              </a:pPr>
              <a:t>34</a:t>
            </a:fld>
            <a:endParaRPr lang="en-US" altLang="en-US" sz="1000"/>
          </a:p>
        </p:txBody>
      </p:sp>
      <p:pic>
        <p:nvPicPr>
          <p:cNvPr id="11" name="Picture 11" descr="NF eyelid">
            <a:extLst>
              <a:ext uri="{FF2B5EF4-FFF2-40B4-BE49-F238E27FC236}">
                <a16:creationId xmlns:a16="http://schemas.microsoft.com/office/drawing/2014/main" id="{21B094AE-8658-454C-9E4E-913866242A6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95908" y="2213214"/>
            <a:ext cx="2917885" cy="2431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
            <a:extLst>
              <a:ext uri="{FF2B5EF4-FFF2-40B4-BE49-F238E27FC236}">
                <a16:creationId xmlns:a16="http://schemas.microsoft.com/office/drawing/2014/main" id="{14657EC7-AFD0-46ED-B45E-B77DE70206E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8692" y="3472196"/>
            <a:ext cx="2661465" cy="2593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4080B788-C880-45FF-B46C-3678CB662EE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939545" y="1956898"/>
            <a:ext cx="3124200" cy="2643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Box 13">
            <a:extLst>
              <a:ext uri="{FF2B5EF4-FFF2-40B4-BE49-F238E27FC236}">
                <a16:creationId xmlns:a16="http://schemas.microsoft.com/office/drawing/2014/main" id="{F1E6B4C0-50C6-4D0E-B7FA-9A54930EDA78}"/>
              </a:ext>
            </a:extLst>
          </p:cNvPr>
          <p:cNvSpPr txBox="1"/>
          <p:nvPr/>
        </p:nvSpPr>
        <p:spPr>
          <a:xfrm>
            <a:off x="3287035" y="6019800"/>
            <a:ext cx="2569934" cy="369332"/>
          </a:xfrm>
          <a:prstGeom prst="rect">
            <a:avLst/>
          </a:prstGeom>
          <a:noFill/>
        </p:spPr>
        <p:txBody>
          <a:bodyPr wrap="none" rtlCol="0">
            <a:spAutoFit/>
          </a:bodyPr>
          <a:lstStyle/>
          <a:p>
            <a:pPr algn="ctr"/>
            <a:r>
              <a:rPr lang="en-US" dirty="0"/>
              <a:t>NF1: Neuroglial lesions</a:t>
            </a:r>
          </a:p>
        </p:txBody>
      </p:sp>
      <p:sp>
        <p:nvSpPr>
          <p:cNvPr id="15" name="TextBox 14">
            <a:extLst>
              <a:ext uri="{FF2B5EF4-FFF2-40B4-BE49-F238E27FC236}">
                <a16:creationId xmlns:a16="http://schemas.microsoft.com/office/drawing/2014/main" id="{D8C3FD1E-5779-4728-80B5-3C9F526D70BD}"/>
              </a:ext>
            </a:extLst>
          </p:cNvPr>
          <p:cNvSpPr txBox="1"/>
          <p:nvPr/>
        </p:nvSpPr>
        <p:spPr>
          <a:xfrm>
            <a:off x="3202134" y="4431402"/>
            <a:ext cx="2305439" cy="338554"/>
          </a:xfrm>
          <a:prstGeom prst="rect">
            <a:avLst/>
          </a:prstGeom>
          <a:noFill/>
        </p:spPr>
        <p:txBody>
          <a:bodyPr wrap="none" rtlCol="0">
            <a:spAutoFit/>
          </a:bodyPr>
          <a:lstStyle/>
          <a:p>
            <a:pPr algn="ctr"/>
            <a:r>
              <a:rPr lang="en-US" sz="1600" dirty="0"/>
              <a:t>Plexiform neurofibroma</a:t>
            </a:r>
          </a:p>
        </p:txBody>
      </p:sp>
      <p:sp>
        <p:nvSpPr>
          <p:cNvPr id="16" name="TextBox 15">
            <a:extLst>
              <a:ext uri="{FF2B5EF4-FFF2-40B4-BE49-F238E27FC236}">
                <a16:creationId xmlns:a16="http://schemas.microsoft.com/office/drawing/2014/main" id="{D7B5818F-8553-44DA-B211-6A9AD58CD462}"/>
              </a:ext>
            </a:extLst>
          </p:cNvPr>
          <p:cNvSpPr txBox="1"/>
          <p:nvPr/>
        </p:nvSpPr>
        <p:spPr>
          <a:xfrm>
            <a:off x="6417856" y="4605161"/>
            <a:ext cx="2167581" cy="338554"/>
          </a:xfrm>
          <a:prstGeom prst="rect">
            <a:avLst/>
          </a:prstGeom>
          <a:noFill/>
        </p:spPr>
        <p:txBody>
          <a:bodyPr wrap="none" rtlCol="0">
            <a:spAutoFit/>
          </a:bodyPr>
          <a:lstStyle/>
          <a:p>
            <a:pPr algn="ctr"/>
            <a:r>
              <a:rPr lang="en-US" sz="1600" dirty="0"/>
              <a:t>Nodular neurofibroma</a:t>
            </a:r>
          </a:p>
        </p:txBody>
      </p:sp>
      <p:sp>
        <p:nvSpPr>
          <p:cNvPr id="17" name="TextBox 16">
            <a:extLst>
              <a:ext uri="{FF2B5EF4-FFF2-40B4-BE49-F238E27FC236}">
                <a16:creationId xmlns:a16="http://schemas.microsoft.com/office/drawing/2014/main" id="{DC34544C-499E-4A3E-9FB6-2E0A1465D399}"/>
              </a:ext>
            </a:extLst>
          </p:cNvPr>
          <p:cNvSpPr txBox="1"/>
          <p:nvPr/>
        </p:nvSpPr>
        <p:spPr>
          <a:xfrm>
            <a:off x="489435" y="6062246"/>
            <a:ext cx="1895071" cy="338554"/>
          </a:xfrm>
          <a:prstGeom prst="rect">
            <a:avLst/>
          </a:prstGeom>
          <a:noFill/>
        </p:spPr>
        <p:txBody>
          <a:bodyPr wrap="none" rtlCol="0">
            <a:spAutoFit/>
          </a:bodyPr>
          <a:lstStyle/>
          <a:p>
            <a:pPr algn="ctr"/>
            <a:r>
              <a:rPr lang="en-US" sz="1600" dirty="0"/>
              <a:t>Optic nerve glioma</a:t>
            </a:r>
          </a:p>
        </p:txBody>
      </p:sp>
      <p:pic>
        <p:nvPicPr>
          <p:cNvPr id="5" name="Picture 4">
            <a:extLst>
              <a:ext uri="{FF2B5EF4-FFF2-40B4-BE49-F238E27FC236}">
                <a16:creationId xmlns:a16="http://schemas.microsoft.com/office/drawing/2014/main" id="{0A2C4843-0814-473C-9522-F6431A55AA0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687" y="782160"/>
            <a:ext cx="2690566" cy="2593676"/>
          </a:xfrm>
          <a:prstGeom prst="rect">
            <a:avLst/>
          </a:prstGeom>
        </p:spPr>
      </p:pic>
      <p:sp>
        <p:nvSpPr>
          <p:cNvPr id="18" name="TextBox 17">
            <a:extLst>
              <a:ext uri="{FF2B5EF4-FFF2-40B4-BE49-F238E27FC236}">
                <a16:creationId xmlns:a16="http://schemas.microsoft.com/office/drawing/2014/main" id="{DD829941-5594-4B84-AAD6-158F5F100F1C}"/>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189027281"/>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340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a:t>
            </a:r>
            <a:r>
              <a:rPr lang="en-US" sz="1400" dirty="0"/>
              <a:t>Dermal: Dermis only. </a:t>
            </a:r>
            <a:r>
              <a:rPr lang="en-US" sz="1400" dirty="0">
                <a:solidFill>
                  <a:srgbClr val="0000FF"/>
                </a:solidFill>
              </a:rPr>
              <a:t>Varies, but usually </a:t>
            </a:r>
            <a:r>
              <a:rPr lang="en-US" sz="1400" b="1" dirty="0">
                <a:solidFill>
                  <a:srgbClr val="0000FF"/>
                </a:solidFill>
              </a:rPr>
              <a:t>unpigmented and flat</a:t>
            </a:r>
            <a:endParaRPr lang="en-US" sz="1400" b="1" dirty="0"/>
          </a:p>
        </p:txBody>
      </p:sp>
      <p:sp>
        <p:nvSpPr>
          <p:cNvPr id="31" name="TextBox 30">
            <a:extLst>
              <a:ext uri="{FF2B5EF4-FFF2-40B4-BE49-F238E27FC236}">
                <a16:creationId xmlns:a16="http://schemas.microsoft.com/office/drawing/2014/main" id="{B78EC22E-BF2E-4ED7-AADD-F4578C49624A}"/>
              </a:ext>
            </a:extLst>
          </p:cNvPr>
          <p:cNvSpPr txBox="1"/>
          <p:nvPr/>
        </p:nvSpPr>
        <p:spPr>
          <a:xfrm>
            <a:off x="1017104" y="4269077"/>
            <a:ext cx="6221896" cy="2462213"/>
          </a:xfrm>
          <a:prstGeom prst="rect">
            <a:avLst/>
          </a:prstGeom>
          <a:solidFill>
            <a:schemeClr val="accent6">
              <a:lumMod val="20000"/>
              <a:lumOff val="80000"/>
            </a:schemeClr>
          </a:solidFill>
        </p:spPr>
        <p:txBody>
          <a:bodyPr wrap="square" rtlCol="0">
            <a:spAutoFit/>
          </a:bodyPr>
          <a:lstStyle/>
          <a:p>
            <a:r>
              <a:rPr lang="en-US" sz="1400" i="1" dirty="0">
                <a:solidFill>
                  <a:srgbClr val="0000FF"/>
                </a:solidFill>
              </a:rPr>
              <a:t>At what age do compound nevi evolve into dermal nevi?</a:t>
            </a:r>
          </a:p>
          <a:p>
            <a:r>
              <a:rPr lang="en-US" sz="1400" dirty="0">
                <a:solidFill>
                  <a:srgbClr val="0000FF"/>
                </a:solidFill>
              </a:rPr>
              <a:t>The </a:t>
            </a:r>
            <a:r>
              <a:rPr lang="en-US" sz="1400" i="1" dirty="0">
                <a:solidFill>
                  <a:srgbClr val="0000FF"/>
                </a:solidFill>
              </a:rPr>
              <a:t>BCSC</a:t>
            </a:r>
            <a:r>
              <a:rPr lang="en-US" sz="1400" dirty="0">
                <a:solidFill>
                  <a:srgbClr val="0000FF"/>
                </a:solidFill>
              </a:rPr>
              <a:t> doesn’t specify, but the </a:t>
            </a:r>
            <a:r>
              <a:rPr lang="en-US" sz="1400" i="1" dirty="0">
                <a:solidFill>
                  <a:srgbClr val="0000FF"/>
                </a:solidFill>
              </a:rPr>
              <a:t>Plastics</a:t>
            </a:r>
            <a:r>
              <a:rPr lang="en-US" sz="1400" dirty="0">
                <a:solidFill>
                  <a:srgbClr val="0000FF"/>
                </a:solidFill>
              </a:rPr>
              <a:t> book does say that virtually all nevi have reached the dermal stage by age  70</a:t>
            </a:r>
          </a:p>
          <a:p>
            <a:endParaRPr lang="en-US" sz="1400" dirty="0">
              <a:solidFill>
                <a:srgbClr val="0000FF"/>
              </a:solidFill>
            </a:endParaRPr>
          </a:p>
          <a:p>
            <a:r>
              <a:rPr lang="en-US" sz="1400" i="1" dirty="0">
                <a:solidFill>
                  <a:srgbClr val="0000FF"/>
                </a:solidFill>
              </a:rPr>
              <a:t>A small nonpigmented lesion—sounds like unaffected skin to me. How are dermal nevi distinguished from the surrounding skin?</a:t>
            </a:r>
          </a:p>
          <a:p>
            <a:r>
              <a:rPr lang="en-US" sz="1400" dirty="0">
                <a:solidFill>
                  <a:srgbClr val="0000FF"/>
                </a:solidFill>
              </a:rPr>
              <a:t>If they’re no longer elevated, they might not be distinguishable </a:t>
            </a:r>
            <a:endParaRPr lang="en-US" sz="1400" dirty="0">
              <a:solidFill>
                <a:schemeClr val="accent6">
                  <a:lumMod val="20000"/>
                  <a:lumOff val="80000"/>
                </a:schemeClr>
              </a:solidFill>
            </a:endParaRPr>
          </a:p>
          <a:p>
            <a:endParaRPr lang="en-US" sz="1400" dirty="0">
              <a:solidFill>
                <a:schemeClr val="accent6">
                  <a:lumMod val="20000"/>
                  <a:lumOff val="80000"/>
                </a:schemeClr>
              </a:solidFill>
            </a:endParaRPr>
          </a:p>
          <a:p>
            <a:r>
              <a:rPr lang="en-US" sz="1400" dirty="0">
                <a:solidFill>
                  <a:schemeClr val="accent6">
                    <a:lumMod val="20000"/>
                    <a:lumOff val="80000"/>
                  </a:schemeClr>
                </a:solidFill>
              </a:rPr>
              <a:t>This is why the elderly—like young children—seem to have few (if any) nevi. As the dermatologists say: ‘We come into the world without moles, and we leave without moles.’</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23985FE-6C7C-4839-9B83-6F995054D71E}"/>
              </a:ext>
            </a:extLst>
          </p:cNvPr>
          <p:cNvSpPr/>
          <p:nvPr/>
        </p:nvSpPr>
        <p:spPr>
          <a:xfrm>
            <a:off x="4455665" y="3822802"/>
            <a:ext cx="2117414" cy="48656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7148457"/>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341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a:t>
            </a:r>
            <a:r>
              <a:rPr lang="en-US" sz="1400" dirty="0"/>
              <a:t>Dermal: Dermis only. </a:t>
            </a:r>
            <a:r>
              <a:rPr lang="en-US" sz="1400" dirty="0">
                <a:solidFill>
                  <a:srgbClr val="0000FF"/>
                </a:solidFill>
              </a:rPr>
              <a:t>Varies, but usually </a:t>
            </a:r>
            <a:r>
              <a:rPr lang="en-US" sz="1400" b="1" dirty="0">
                <a:solidFill>
                  <a:srgbClr val="0000FF"/>
                </a:solidFill>
              </a:rPr>
              <a:t>unpigmented and flat</a:t>
            </a:r>
            <a:endParaRPr lang="en-US" sz="1400" b="1" dirty="0"/>
          </a:p>
        </p:txBody>
      </p:sp>
      <p:sp>
        <p:nvSpPr>
          <p:cNvPr id="31" name="TextBox 30">
            <a:extLst>
              <a:ext uri="{FF2B5EF4-FFF2-40B4-BE49-F238E27FC236}">
                <a16:creationId xmlns:a16="http://schemas.microsoft.com/office/drawing/2014/main" id="{B78EC22E-BF2E-4ED7-AADD-F4578C49624A}"/>
              </a:ext>
            </a:extLst>
          </p:cNvPr>
          <p:cNvSpPr txBox="1"/>
          <p:nvPr/>
        </p:nvSpPr>
        <p:spPr>
          <a:xfrm>
            <a:off x="1017104" y="4269077"/>
            <a:ext cx="6221896" cy="2462213"/>
          </a:xfrm>
          <a:prstGeom prst="rect">
            <a:avLst/>
          </a:prstGeom>
          <a:solidFill>
            <a:schemeClr val="accent6">
              <a:lumMod val="20000"/>
              <a:lumOff val="80000"/>
            </a:schemeClr>
          </a:solidFill>
        </p:spPr>
        <p:txBody>
          <a:bodyPr wrap="square" rtlCol="0">
            <a:spAutoFit/>
          </a:bodyPr>
          <a:lstStyle/>
          <a:p>
            <a:r>
              <a:rPr lang="en-US" sz="1400" i="1" dirty="0">
                <a:solidFill>
                  <a:srgbClr val="0000FF"/>
                </a:solidFill>
              </a:rPr>
              <a:t>At what age do compound nevi evolve into dermal nevi?</a:t>
            </a:r>
          </a:p>
          <a:p>
            <a:r>
              <a:rPr lang="en-US" sz="1400" dirty="0">
                <a:solidFill>
                  <a:srgbClr val="0000FF"/>
                </a:solidFill>
              </a:rPr>
              <a:t>The </a:t>
            </a:r>
            <a:r>
              <a:rPr lang="en-US" sz="1400" i="1" dirty="0">
                <a:solidFill>
                  <a:srgbClr val="0000FF"/>
                </a:solidFill>
              </a:rPr>
              <a:t>BCSC</a:t>
            </a:r>
            <a:r>
              <a:rPr lang="en-US" sz="1400" dirty="0">
                <a:solidFill>
                  <a:srgbClr val="0000FF"/>
                </a:solidFill>
              </a:rPr>
              <a:t> doesn’t specify, but the </a:t>
            </a:r>
            <a:r>
              <a:rPr lang="en-US" sz="1400" i="1" dirty="0">
                <a:solidFill>
                  <a:srgbClr val="0000FF"/>
                </a:solidFill>
              </a:rPr>
              <a:t>Plastics</a:t>
            </a:r>
            <a:r>
              <a:rPr lang="en-US" sz="1400" dirty="0">
                <a:solidFill>
                  <a:srgbClr val="0000FF"/>
                </a:solidFill>
              </a:rPr>
              <a:t> book does say that virtually all nevi have reached the dermal stage by age  70</a:t>
            </a:r>
          </a:p>
          <a:p>
            <a:endParaRPr lang="en-US" sz="1400" dirty="0">
              <a:solidFill>
                <a:srgbClr val="0000FF"/>
              </a:solidFill>
            </a:endParaRPr>
          </a:p>
          <a:p>
            <a:r>
              <a:rPr lang="en-US" sz="1400" i="1" dirty="0">
                <a:solidFill>
                  <a:srgbClr val="0000FF"/>
                </a:solidFill>
              </a:rPr>
              <a:t>A small nonpigmented lesion—sounds like unaffected skin to me. How are dermal nevi distinguished from the surrounding skin?</a:t>
            </a:r>
          </a:p>
          <a:p>
            <a:r>
              <a:rPr lang="en-US" sz="1400" dirty="0">
                <a:solidFill>
                  <a:srgbClr val="0000FF"/>
                </a:solidFill>
              </a:rPr>
              <a:t>If they’re no longer elevated, they might not be distinguishable </a:t>
            </a:r>
          </a:p>
          <a:p>
            <a:endParaRPr lang="en-US" sz="1400" dirty="0">
              <a:solidFill>
                <a:srgbClr val="0000FF"/>
              </a:solidFill>
            </a:endParaRPr>
          </a:p>
          <a:p>
            <a:r>
              <a:rPr lang="en-US" sz="1400" dirty="0"/>
              <a:t>This is why the elderly—like young children—seem to have few (if any) nevi. As the dermatologists say: ‘We come into the world without moles, and we leave without moles.’</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6FC5E004-7AA8-4299-8971-2F03888C7A52}"/>
              </a:ext>
            </a:extLst>
          </p:cNvPr>
          <p:cNvSpPr/>
          <p:nvPr/>
        </p:nvSpPr>
        <p:spPr>
          <a:xfrm>
            <a:off x="4455665" y="3822802"/>
            <a:ext cx="2117414" cy="48656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39620309"/>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342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--Dermal: Dermis only. Varies, but usually </a:t>
            </a:r>
            <a:r>
              <a:rPr lang="en-US" sz="1400" b="1" dirty="0">
                <a:solidFill>
                  <a:schemeClr val="bg1">
                    <a:lumMod val="50000"/>
                  </a:schemeClr>
                </a:solidFill>
              </a:rPr>
              <a:t>unpigmented and flat</a:t>
            </a:r>
          </a:p>
        </p:txBody>
      </p:sp>
      <p:sp>
        <p:nvSpPr>
          <p:cNvPr id="31" name="TextBox 30">
            <a:extLst>
              <a:ext uri="{FF2B5EF4-FFF2-40B4-BE49-F238E27FC236}">
                <a16:creationId xmlns:a16="http://schemas.microsoft.com/office/drawing/2014/main" id="{B78EC22E-BF2E-4ED7-AADD-F4578C49624A}"/>
              </a:ext>
            </a:extLst>
          </p:cNvPr>
          <p:cNvSpPr txBox="1"/>
          <p:nvPr/>
        </p:nvSpPr>
        <p:spPr>
          <a:xfrm>
            <a:off x="1017104" y="4269077"/>
            <a:ext cx="6221896" cy="2462213"/>
          </a:xfrm>
          <a:prstGeom prst="rect">
            <a:avLst/>
          </a:prstGeom>
          <a:solidFill>
            <a:schemeClr val="accent6">
              <a:lumMod val="20000"/>
              <a:lumOff val="80000"/>
            </a:schemeClr>
          </a:solidFill>
        </p:spPr>
        <p:txBody>
          <a:bodyPr wrap="square" rtlCol="0">
            <a:spAutoFit/>
          </a:bodyPr>
          <a:lstStyle/>
          <a:p>
            <a:r>
              <a:rPr lang="en-US" sz="1400" i="1" dirty="0">
                <a:solidFill>
                  <a:schemeClr val="bg1">
                    <a:lumMod val="65000"/>
                  </a:schemeClr>
                </a:solidFill>
              </a:rPr>
              <a:t>At what age do compound nevi evolve into dermal nevi?</a:t>
            </a:r>
          </a:p>
          <a:p>
            <a:r>
              <a:rPr lang="en-US" sz="1400" dirty="0">
                <a:solidFill>
                  <a:schemeClr val="bg1">
                    <a:lumMod val="65000"/>
                  </a:schemeClr>
                </a:solidFill>
              </a:rPr>
              <a:t>The </a:t>
            </a:r>
            <a:r>
              <a:rPr lang="en-US" sz="1400" i="1" dirty="0">
                <a:solidFill>
                  <a:schemeClr val="bg1">
                    <a:lumMod val="65000"/>
                  </a:schemeClr>
                </a:solidFill>
              </a:rPr>
              <a:t>BCSC</a:t>
            </a:r>
            <a:r>
              <a:rPr lang="en-US" sz="1400" dirty="0">
                <a:solidFill>
                  <a:schemeClr val="bg1">
                    <a:lumMod val="65000"/>
                  </a:schemeClr>
                </a:solidFill>
              </a:rPr>
              <a:t> doesn’t specify, but the </a:t>
            </a:r>
            <a:r>
              <a:rPr lang="en-US" sz="1400" i="1" dirty="0">
                <a:solidFill>
                  <a:schemeClr val="bg1">
                    <a:lumMod val="65000"/>
                  </a:schemeClr>
                </a:solidFill>
              </a:rPr>
              <a:t>Plastics</a:t>
            </a:r>
            <a:r>
              <a:rPr lang="en-US" sz="1400" dirty="0">
                <a:solidFill>
                  <a:schemeClr val="bg1">
                    <a:lumMod val="65000"/>
                  </a:schemeClr>
                </a:solidFill>
              </a:rPr>
              <a:t> book does say that virtually all nevi have reached the dermal stage by age  70</a:t>
            </a:r>
          </a:p>
          <a:p>
            <a:endParaRPr lang="en-US" sz="1400" dirty="0">
              <a:solidFill>
                <a:schemeClr val="bg1">
                  <a:lumMod val="65000"/>
                </a:schemeClr>
              </a:solidFill>
            </a:endParaRPr>
          </a:p>
          <a:p>
            <a:r>
              <a:rPr lang="en-US" sz="1400" i="1" dirty="0">
                <a:solidFill>
                  <a:schemeClr val="bg1">
                    <a:lumMod val="65000"/>
                  </a:schemeClr>
                </a:solidFill>
              </a:rPr>
              <a:t>A small nonpigmented lesion—sounds like unaffected skin to me. How are dermal nevi distinguished from the surrounding skin?</a:t>
            </a:r>
          </a:p>
          <a:p>
            <a:r>
              <a:rPr lang="en-US" sz="1400" dirty="0">
                <a:solidFill>
                  <a:schemeClr val="bg1">
                    <a:lumMod val="65000"/>
                  </a:schemeClr>
                </a:solidFill>
              </a:rPr>
              <a:t>If they’re no longer elevated, they might not be distinguishable </a:t>
            </a:r>
          </a:p>
          <a:p>
            <a:endParaRPr lang="en-US" sz="1400" dirty="0">
              <a:solidFill>
                <a:schemeClr val="bg1">
                  <a:lumMod val="65000"/>
                </a:schemeClr>
              </a:solidFill>
            </a:endParaRPr>
          </a:p>
          <a:p>
            <a:r>
              <a:rPr lang="en-US" sz="1400" dirty="0">
                <a:solidFill>
                  <a:schemeClr val="bg1">
                    <a:lumMod val="65000"/>
                  </a:schemeClr>
                </a:solidFill>
              </a:rPr>
              <a:t>This is why the elderly—like young children—seem to have few (if any) nevi. As the dermatologists say: ‘We come into the world without moles, and we leave without moles.’</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6FC5E004-7AA8-4299-8971-2F03888C7A52}"/>
              </a:ext>
            </a:extLst>
          </p:cNvPr>
          <p:cNvSpPr/>
          <p:nvPr/>
        </p:nvSpPr>
        <p:spPr>
          <a:xfrm>
            <a:off x="4455665" y="3822802"/>
            <a:ext cx="2117414" cy="486560"/>
          </a:xfrm>
          <a:prstGeom prst="ellipse">
            <a:avLst/>
          </a:prstGeom>
          <a:noFill/>
          <a:ln>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graphicFrame>
        <p:nvGraphicFramePr>
          <p:cNvPr id="51" name="Table 50">
            <a:extLst>
              <a:ext uri="{FF2B5EF4-FFF2-40B4-BE49-F238E27FC236}">
                <a16:creationId xmlns:a16="http://schemas.microsoft.com/office/drawing/2014/main" id="{16A91586-3FE3-4DC7-8A02-2E33F03A7077}"/>
              </a:ext>
            </a:extLst>
          </p:cNvPr>
          <p:cNvGraphicFramePr>
            <a:graphicFrameLocks noGrp="1"/>
          </p:cNvGraphicFramePr>
          <p:nvPr/>
        </p:nvGraphicFramePr>
        <p:xfrm>
          <a:off x="4034856" y="4267200"/>
          <a:ext cx="4728144" cy="2251482"/>
        </p:xfrm>
        <a:graphic>
          <a:graphicData uri="http://schemas.openxmlformats.org/drawingml/2006/table">
            <a:tbl>
              <a:tblPr firstRow="1" bandRow="1">
                <a:tableStyleId>{5C22544A-7EE6-4342-B048-85BDC9FD1C3A}</a:tableStyleId>
              </a:tblPr>
              <a:tblGrid>
                <a:gridCol w="1719041">
                  <a:extLst>
                    <a:ext uri="{9D8B030D-6E8A-4147-A177-3AD203B41FA5}">
                      <a16:colId xmlns:a16="http://schemas.microsoft.com/office/drawing/2014/main" val="1650522431"/>
                    </a:ext>
                  </a:extLst>
                </a:gridCol>
                <a:gridCol w="1561303">
                  <a:extLst>
                    <a:ext uri="{9D8B030D-6E8A-4147-A177-3AD203B41FA5}">
                      <a16:colId xmlns:a16="http://schemas.microsoft.com/office/drawing/2014/main" val="3761008738"/>
                    </a:ext>
                  </a:extLst>
                </a:gridCol>
                <a:gridCol w="1447800">
                  <a:extLst>
                    <a:ext uri="{9D8B030D-6E8A-4147-A177-3AD203B41FA5}">
                      <a16:colId xmlns:a16="http://schemas.microsoft.com/office/drawing/2014/main" val="1345722294"/>
                    </a:ext>
                  </a:extLst>
                </a:gridCol>
              </a:tblGrid>
              <a:tr h="467554">
                <a:tc>
                  <a:txBody>
                    <a:bodyPr/>
                    <a:lstStyle/>
                    <a:p>
                      <a:pPr algn="ctr"/>
                      <a:r>
                        <a:rPr lang="en-US" dirty="0">
                          <a:solidFill>
                            <a:schemeClr val="bg1"/>
                          </a:solidFill>
                        </a:rPr>
                        <a:t>Type of Nevus</a:t>
                      </a:r>
                    </a:p>
                  </a:txBody>
                  <a:tcPr anchor="ctr">
                    <a:solidFill>
                      <a:srgbClr val="0000FF"/>
                    </a:solidFill>
                  </a:tcPr>
                </a:tc>
                <a:tc>
                  <a:txBody>
                    <a:bodyPr/>
                    <a:lstStyle/>
                    <a:p>
                      <a:pPr algn="ctr"/>
                      <a:r>
                        <a:rPr lang="en-US" i="1">
                          <a:solidFill>
                            <a:schemeClr val="bg1"/>
                          </a:solidFill>
                        </a:rPr>
                        <a:t>Pigmented?</a:t>
                      </a:r>
                      <a:endParaRPr lang="en-US" i="1" dirty="0">
                        <a:solidFill>
                          <a:schemeClr val="bg1"/>
                        </a:solidFill>
                      </a:endParaRPr>
                    </a:p>
                  </a:txBody>
                  <a:tcPr anchor="ctr">
                    <a:solidFill>
                      <a:srgbClr val="0000FF"/>
                    </a:solidFill>
                  </a:tcPr>
                </a:tc>
                <a:tc>
                  <a:txBody>
                    <a:bodyPr/>
                    <a:lstStyle/>
                    <a:p>
                      <a:pPr algn="ctr"/>
                      <a:r>
                        <a:rPr lang="en-US" i="1" dirty="0">
                          <a:solidFill>
                            <a:schemeClr val="bg1"/>
                          </a:solidFill>
                        </a:rPr>
                        <a:t>Elevated?</a:t>
                      </a:r>
                    </a:p>
                  </a:txBody>
                  <a:tcPr anchor="ctr">
                    <a:solidFill>
                      <a:srgbClr val="0000FF"/>
                    </a:solidFill>
                  </a:tcPr>
                </a:tc>
                <a:extLst>
                  <a:ext uri="{0D108BD9-81ED-4DB2-BD59-A6C34878D82A}">
                    <a16:rowId xmlns:a16="http://schemas.microsoft.com/office/drawing/2014/main" val="3281492323"/>
                  </a:ext>
                </a:extLst>
              </a:tr>
              <a:tr h="516141">
                <a:tc>
                  <a:txBody>
                    <a:bodyPr/>
                    <a:lstStyle/>
                    <a:p>
                      <a:pPr algn="ctr"/>
                      <a:r>
                        <a:rPr lang="en-US" sz="1600" b="1" dirty="0">
                          <a:solidFill>
                            <a:schemeClr val="bg1"/>
                          </a:solidFill>
                        </a:rPr>
                        <a:t>Junctional</a:t>
                      </a:r>
                    </a:p>
                  </a:txBody>
                  <a:tcPr anchor="ctr">
                    <a:solidFill>
                      <a:schemeClr val="bg1">
                        <a:lumMod val="50000"/>
                      </a:schemeClr>
                    </a:solidFill>
                  </a:tcPr>
                </a:tc>
                <a:tc>
                  <a:txBody>
                    <a:bodyPr/>
                    <a:lstStyle/>
                    <a:p>
                      <a:pPr algn="ctr"/>
                      <a:r>
                        <a:rPr lang="en-US" sz="1600" b="1" i="1" dirty="0">
                          <a:solidFill>
                            <a:schemeClr val="bg1"/>
                          </a:solidFill>
                        </a:rPr>
                        <a:t>?</a:t>
                      </a:r>
                    </a:p>
                  </a:txBody>
                  <a:tcPr anchor="ctr">
                    <a:solidFill>
                      <a:schemeClr val="tx1"/>
                    </a:solidFill>
                  </a:tcPr>
                </a:tc>
                <a:tc>
                  <a:txBody>
                    <a:bodyPr/>
                    <a:lstStyle/>
                    <a:p>
                      <a:pPr algn="ctr"/>
                      <a:r>
                        <a:rPr lang="en-US" sz="1600" b="1" i="1" dirty="0">
                          <a:solidFill>
                            <a:schemeClr val="bg1"/>
                          </a:solidFill>
                        </a:rPr>
                        <a:t>?</a:t>
                      </a:r>
                    </a:p>
                  </a:txBody>
                  <a:tcPr anchor="ctr">
                    <a:solidFill>
                      <a:schemeClr val="tx1"/>
                    </a:solidFill>
                  </a:tcPr>
                </a:tc>
                <a:extLst>
                  <a:ext uri="{0D108BD9-81ED-4DB2-BD59-A6C34878D82A}">
                    <a16:rowId xmlns:a16="http://schemas.microsoft.com/office/drawing/2014/main" val="3195333048"/>
                  </a:ext>
                </a:extLst>
              </a:tr>
              <a:tr h="516141">
                <a:tc>
                  <a:txBody>
                    <a:bodyPr/>
                    <a:lstStyle/>
                    <a:p>
                      <a:pPr algn="ctr"/>
                      <a:r>
                        <a:rPr lang="en-US" sz="1600" b="1" dirty="0">
                          <a:solidFill>
                            <a:schemeClr val="bg1">
                              <a:lumMod val="65000"/>
                            </a:schemeClr>
                          </a:solidFill>
                        </a:rPr>
                        <a:t>Compound</a:t>
                      </a:r>
                    </a:p>
                  </a:txBody>
                  <a:tcPr anchor="ctr">
                    <a:solidFill>
                      <a:schemeClr val="bg1">
                        <a:lumMod val="50000"/>
                      </a:schemeClr>
                    </a:solidFill>
                  </a:tcPr>
                </a:tc>
                <a:tc>
                  <a:txBody>
                    <a:bodyPr/>
                    <a:lstStyle/>
                    <a:p>
                      <a:pPr algn="ctr"/>
                      <a:r>
                        <a:rPr lang="en-US" sz="1600" dirty="0">
                          <a:solidFill>
                            <a:schemeClr val="tx1"/>
                          </a:solidFill>
                        </a:rPr>
                        <a:t>Yes</a:t>
                      </a:r>
                    </a:p>
                  </a:txBody>
                  <a:tcPr anchor="ctr">
                    <a:solidFill>
                      <a:schemeClr val="tx1"/>
                    </a:solidFill>
                  </a:tcPr>
                </a:tc>
                <a:tc>
                  <a:txBody>
                    <a:bodyPr/>
                    <a:lstStyle/>
                    <a:p>
                      <a:pPr algn="ctr"/>
                      <a:r>
                        <a:rPr lang="en-US" sz="1600" dirty="0">
                          <a:solidFill>
                            <a:schemeClr val="tx1"/>
                          </a:solidFill>
                        </a:rPr>
                        <a:t>Yes</a:t>
                      </a:r>
                    </a:p>
                  </a:txBody>
                  <a:tcPr anchor="ctr">
                    <a:solidFill>
                      <a:schemeClr val="tx1"/>
                    </a:solidFill>
                  </a:tcPr>
                </a:tc>
                <a:extLst>
                  <a:ext uri="{0D108BD9-81ED-4DB2-BD59-A6C34878D82A}">
                    <a16:rowId xmlns:a16="http://schemas.microsoft.com/office/drawing/2014/main" val="1211579819"/>
                  </a:ext>
                </a:extLst>
              </a:tr>
              <a:tr h="516141">
                <a:tc>
                  <a:txBody>
                    <a:bodyPr/>
                    <a:lstStyle/>
                    <a:p>
                      <a:pPr algn="ctr"/>
                      <a:r>
                        <a:rPr lang="en-US" sz="1600" b="1" dirty="0" err="1">
                          <a:solidFill>
                            <a:schemeClr val="bg1">
                              <a:lumMod val="65000"/>
                            </a:schemeClr>
                          </a:solidFill>
                        </a:rPr>
                        <a:t>Subepi</a:t>
                      </a:r>
                      <a:r>
                        <a:rPr lang="en-US" sz="1600" b="1" dirty="0">
                          <a:solidFill>
                            <a:schemeClr val="bg1">
                              <a:lumMod val="65000"/>
                            </a:schemeClr>
                          </a:solidFill>
                        </a:rPr>
                        <a:t>/Dermal</a:t>
                      </a:r>
                    </a:p>
                  </a:txBody>
                  <a:tcPr anchor="ctr">
                    <a:solidFill>
                      <a:schemeClr val="bg1">
                        <a:lumMod val="50000"/>
                      </a:schemeClr>
                    </a:solidFill>
                  </a:tcPr>
                </a:tc>
                <a:tc>
                  <a:txBody>
                    <a:bodyPr/>
                    <a:lstStyle/>
                    <a:p>
                      <a:pPr algn="ctr"/>
                      <a:r>
                        <a:rPr lang="en-US" sz="1600" dirty="0">
                          <a:solidFill>
                            <a:schemeClr val="tx1"/>
                          </a:solidFill>
                        </a:rPr>
                        <a:t>No</a:t>
                      </a:r>
                    </a:p>
                  </a:txBody>
                  <a:tcPr anchor="ctr">
                    <a:solidFill>
                      <a:schemeClr val="tx1"/>
                    </a:solidFill>
                  </a:tcPr>
                </a:tc>
                <a:tc>
                  <a:txBody>
                    <a:bodyPr/>
                    <a:lstStyle/>
                    <a:p>
                      <a:pPr algn="ctr"/>
                      <a:r>
                        <a:rPr lang="en-US" sz="1600" dirty="0">
                          <a:solidFill>
                            <a:schemeClr val="tx1"/>
                          </a:solidFill>
                        </a:rPr>
                        <a:t>No (or very little)</a:t>
                      </a:r>
                    </a:p>
                  </a:txBody>
                  <a:tcPr anchor="ctr">
                    <a:solidFill>
                      <a:schemeClr val="tx1"/>
                    </a:solidFill>
                  </a:tcPr>
                </a:tc>
                <a:extLst>
                  <a:ext uri="{0D108BD9-81ED-4DB2-BD59-A6C34878D82A}">
                    <a16:rowId xmlns:a16="http://schemas.microsoft.com/office/drawing/2014/main" val="3466087073"/>
                  </a:ext>
                </a:extLst>
              </a:tr>
            </a:tbl>
          </a:graphicData>
        </a:graphic>
      </p:graphicFrame>
    </p:spTree>
    <p:extLst>
      <p:ext uri="{BB962C8B-B14F-4D97-AF65-F5344CB8AC3E}">
        <p14:creationId xmlns:p14="http://schemas.microsoft.com/office/powerpoint/2010/main" val="1849777957"/>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343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--Dermal: Dermis only. Varies, but usually </a:t>
            </a:r>
            <a:r>
              <a:rPr lang="en-US" sz="1400" b="1" dirty="0">
                <a:solidFill>
                  <a:schemeClr val="bg1">
                    <a:lumMod val="50000"/>
                  </a:schemeClr>
                </a:solidFill>
              </a:rPr>
              <a:t>unpigmented and flat</a:t>
            </a:r>
          </a:p>
        </p:txBody>
      </p:sp>
      <p:sp>
        <p:nvSpPr>
          <p:cNvPr id="31" name="TextBox 30">
            <a:extLst>
              <a:ext uri="{FF2B5EF4-FFF2-40B4-BE49-F238E27FC236}">
                <a16:creationId xmlns:a16="http://schemas.microsoft.com/office/drawing/2014/main" id="{B78EC22E-BF2E-4ED7-AADD-F4578C49624A}"/>
              </a:ext>
            </a:extLst>
          </p:cNvPr>
          <p:cNvSpPr txBox="1"/>
          <p:nvPr/>
        </p:nvSpPr>
        <p:spPr>
          <a:xfrm>
            <a:off x="1017104" y="4269077"/>
            <a:ext cx="6221896" cy="2462213"/>
          </a:xfrm>
          <a:prstGeom prst="rect">
            <a:avLst/>
          </a:prstGeom>
          <a:solidFill>
            <a:schemeClr val="accent6">
              <a:lumMod val="20000"/>
              <a:lumOff val="80000"/>
            </a:schemeClr>
          </a:solidFill>
        </p:spPr>
        <p:txBody>
          <a:bodyPr wrap="square" rtlCol="0">
            <a:spAutoFit/>
          </a:bodyPr>
          <a:lstStyle/>
          <a:p>
            <a:r>
              <a:rPr lang="en-US" sz="1400" i="1" dirty="0">
                <a:solidFill>
                  <a:schemeClr val="bg1">
                    <a:lumMod val="65000"/>
                  </a:schemeClr>
                </a:solidFill>
              </a:rPr>
              <a:t>At what age do compound nevi evolve into dermal nevi?</a:t>
            </a:r>
          </a:p>
          <a:p>
            <a:r>
              <a:rPr lang="en-US" sz="1400" dirty="0">
                <a:solidFill>
                  <a:schemeClr val="bg1">
                    <a:lumMod val="65000"/>
                  </a:schemeClr>
                </a:solidFill>
              </a:rPr>
              <a:t>The </a:t>
            </a:r>
            <a:r>
              <a:rPr lang="en-US" sz="1400" i="1" dirty="0">
                <a:solidFill>
                  <a:schemeClr val="bg1">
                    <a:lumMod val="65000"/>
                  </a:schemeClr>
                </a:solidFill>
              </a:rPr>
              <a:t>BCSC</a:t>
            </a:r>
            <a:r>
              <a:rPr lang="en-US" sz="1400" dirty="0">
                <a:solidFill>
                  <a:schemeClr val="bg1">
                    <a:lumMod val="65000"/>
                  </a:schemeClr>
                </a:solidFill>
              </a:rPr>
              <a:t> doesn’t specify, but the </a:t>
            </a:r>
            <a:r>
              <a:rPr lang="en-US" sz="1400" i="1" dirty="0">
                <a:solidFill>
                  <a:schemeClr val="bg1">
                    <a:lumMod val="65000"/>
                  </a:schemeClr>
                </a:solidFill>
              </a:rPr>
              <a:t>Plastics</a:t>
            </a:r>
            <a:r>
              <a:rPr lang="en-US" sz="1400" dirty="0">
                <a:solidFill>
                  <a:schemeClr val="bg1">
                    <a:lumMod val="65000"/>
                  </a:schemeClr>
                </a:solidFill>
              </a:rPr>
              <a:t> book does say that virtually all nevi have reached the dermal stage by age  70</a:t>
            </a:r>
          </a:p>
          <a:p>
            <a:endParaRPr lang="en-US" sz="1400" dirty="0">
              <a:solidFill>
                <a:schemeClr val="bg1">
                  <a:lumMod val="65000"/>
                </a:schemeClr>
              </a:solidFill>
            </a:endParaRPr>
          </a:p>
          <a:p>
            <a:r>
              <a:rPr lang="en-US" sz="1400" i="1" dirty="0">
                <a:solidFill>
                  <a:schemeClr val="bg1">
                    <a:lumMod val="65000"/>
                  </a:schemeClr>
                </a:solidFill>
              </a:rPr>
              <a:t>A small nonpigmented lesion—sounds like unaffected skin to me. How are dermal nevi distinguished from the surrounding skin?</a:t>
            </a:r>
          </a:p>
          <a:p>
            <a:r>
              <a:rPr lang="en-US" sz="1400" dirty="0">
                <a:solidFill>
                  <a:schemeClr val="bg1">
                    <a:lumMod val="65000"/>
                  </a:schemeClr>
                </a:solidFill>
              </a:rPr>
              <a:t>If they’re no longer elevated, they might not be distinguishable </a:t>
            </a:r>
          </a:p>
          <a:p>
            <a:endParaRPr lang="en-US" sz="1400" dirty="0">
              <a:solidFill>
                <a:schemeClr val="bg1">
                  <a:lumMod val="65000"/>
                </a:schemeClr>
              </a:solidFill>
            </a:endParaRPr>
          </a:p>
          <a:p>
            <a:r>
              <a:rPr lang="en-US" sz="1400" dirty="0">
                <a:solidFill>
                  <a:schemeClr val="bg1">
                    <a:lumMod val="65000"/>
                  </a:schemeClr>
                </a:solidFill>
              </a:rPr>
              <a:t>This is why the elderly—like young children—seem to have few (if any) nevi. As the dermatologists say: ‘We come into the world without moles, and we leave without moles.’</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6FC5E004-7AA8-4299-8971-2F03888C7A52}"/>
              </a:ext>
            </a:extLst>
          </p:cNvPr>
          <p:cNvSpPr/>
          <p:nvPr/>
        </p:nvSpPr>
        <p:spPr>
          <a:xfrm>
            <a:off x="4455665" y="3822802"/>
            <a:ext cx="2117414" cy="486560"/>
          </a:xfrm>
          <a:prstGeom prst="ellipse">
            <a:avLst/>
          </a:prstGeom>
          <a:noFill/>
          <a:ln>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graphicFrame>
        <p:nvGraphicFramePr>
          <p:cNvPr id="51" name="Table 50">
            <a:extLst>
              <a:ext uri="{FF2B5EF4-FFF2-40B4-BE49-F238E27FC236}">
                <a16:creationId xmlns:a16="http://schemas.microsoft.com/office/drawing/2014/main" id="{EEEBB2A9-1158-48BA-8E7F-DABAF0B2082C}"/>
              </a:ext>
            </a:extLst>
          </p:cNvPr>
          <p:cNvGraphicFramePr>
            <a:graphicFrameLocks noGrp="1"/>
          </p:cNvGraphicFramePr>
          <p:nvPr/>
        </p:nvGraphicFramePr>
        <p:xfrm>
          <a:off x="4034856" y="4267200"/>
          <a:ext cx="4728144" cy="2251482"/>
        </p:xfrm>
        <a:graphic>
          <a:graphicData uri="http://schemas.openxmlformats.org/drawingml/2006/table">
            <a:tbl>
              <a:tblPr firstRow="1" bandRow="1">
                <a:tableStyleId>{5C22544A-7EE6-4342-B048-85BDC9FD1C3A}</a:tableStyleId>
              </a:tblPr>
              <a:tblGrid>
                <a:gridCol w="1719041">
                  <a:extLst>
                    <a:ext uri="{9D8B030D-6E8A-4147-A177-3AD203B41FA5}">
                      <a16:colId xmlns:a16="http://schemas.microsoft.com/office/drawing/2014/main" val="1650522431"/>
                    </a:ext>
                  </a:extLst>
                </a:gridCol>
                <a:gridCol w="1561303">
                  <a:extLst>
                    <a:ext uri="{9D8B030D-6E8A-4147-A177-3AD203B41FA5}">
                      <a16:colId xmlns:a16="http://schemas.microsoft.com/office/drawing/2014/main" val="3761008738"/>
                    </a:ext>
                  </a:extLst>
                </a:gridCol>
                <a:gridCol w="1447800">
                  <a:extLst>
                    <a:ext uri="{9D8B030D-6E8A-4147-A177-3AD203B41FA5}">
                      <a16:colId xmlns:a16="http://schemas.microsoft.com/office/drawing/2014/main" val="1345722294"/>
                    </a:ext>
                  </a:extLst>
                </a:gridCol>
              </a:tblGrid>
              <a:tr h="467554">
                <a:tc>
                  <a:txBody>
                    <a:bodyPr/>
                    <a:lstStyle/>
                    <a:p>
                      <a:pPr algn="ctr"/>
                      <a:r>
                        <a:rPr lang="en-US" dirty="0">
                          <a:solidFill>
                            <a:schemeClr val="bg1"/>
                          </a:solidFill>
                        </a:rPr>
                        <a:t>Type of Nevus</a:t>
                      </a:r>
                    </a:p>
                  </a:txBody>
                  <a:tcPr anchor="ctr">
                    <a:solidFill>
                      <a:srgbClr val="0000FF"/>
                    </a:solidFill>
                  </a:tcPr>
                </a:tc>
                <a:tc>
                  <a:txBody>
                    <a:bodyPr/>
                    <a:lstStyle/>
                    <a:p>
                      <a:pPr algn="ctr"/>
                      <a:r>
                        <a:rPr lang="en-US" i="1">
                          <a:solidFill>
                            <a:schemeClr val="bg1"/>
                          </a:solidFill>
                        </a:rPr>
                        <a:t>Pigmented?</a:t>
                      </a:r>
                      <a:endParaRPr lang="en-US" i="1" dirty="0">
                        <a:solidFill>
                          <a:schemeClr val="bg1"/>
                        </a:solidFill>
                      </a:endParaRPr>
                    </a:p>
                  </a:txBody>
                  <a:tcPr anchor="ctr">
                    <a:solidFill>
                      <a:srgbClr val="0000FF"/>
                    </a:solidFill>
                  </a:tcPr>
                </a:tc>
                <a:tc>
                  <a:txBody>
                    <a:bodyPr/>
                    <a:lstStyle/>
                    <a:p>
                      <a:pPr algn="ctr"/>
                      <a:r>
                        <a:rPr lang="en-US" i="1" dirty="0">
                          <a:solidFill>
                            <a:schemeClr val="bg1"/>
                          </a:solidFill>
                        </a:rPr>
                        <a:t>Elevated?</a:t>
                      </a:r>
                    </a:p>
                  </a:txBody>
                  <a:tcPr anchor="ctr">
                    <a:solidFill>
                      <a:srgbClr val="0000FF"/>
                    </a:solidFill>
                  </a:tcPr>
                </a:tc>
                <a:extLst>
                  <a:ext uri="{0D108BD9-81ED-4DB2-BD59-A6C34878D82A}">
                    <a16:rowId xmlns:a16="http://schemas.microsoft.com/office/drawing/2014/main" val="3281492323"/>
                  </a:ext>
                </a:extLst>
              </a:tr>
              <a:tr h="516141">
                <a:tc>
                  <a:txBody>
                    <a:bodyPr/>
                    <a:lstStyle/>
                    <a:p>
                      <a:pPr algn="ctr"/>
                      <a:r>
                        <a:rPr lang="en-US" sz="1600" b="1" dirty="0">
                          <a:solidFill>
                            <a:schemeClr val="bg1"/>
                          </a:solidFill>
                        </a:rPr>
                        <a:t>Junctional</a:t>
                      </a:r>
                    </a:p>
                  </a:txBody>
                  <a:tcPr anchor="ctr">
                    <a:solidFill>
                      <a:schemeClr val="bg1">
                        <a:lumMod val="50000"/>
                      </a:schemeClr>
                    </a:solidFill>
                  </a:tcPr>
                </a:tc>
                <a:tc>
                  <a:txBody>
                    <a:bodyPr/>
                    <a:lstStyle/>
                    <a:p>
                      <a:pPr algn="ctr"/>
                      <a:r>
                        <a:rPr lang="en-US" sz="1600" b="1" dirty="0">
                          <a:solidFill>
                            <a:schemeClr val="bg1"/>
                          </a:solidFill>
                        </a:rPr>
                        <a:t>Yes</a:t>
                      </a:r>
                    </a:p>
                  </a:txBody>
                  <a:tcPr anchor="ctr">
                    <a:solidFill>
                      <a:schemeClr val="tx1"/>
                    </a:solidFill>
                  </a:tcPr>
                </a:tc>
                <a:tc>
                  <a:txBody>
                    <a:bodyPr/>
                    <a:lstStyle/>
                    <a:p>
                      <a:pPr algn="ctr"/>
                      <a:r>
                        <a:rPr lang="en-US" sz="1600" b="1" dirty="0">
                          <a:solidFill>
                            <a:schemeClr val="bg1"/>
                          </a:solidFill>
                        </a:rPr>
                        <a:t>No</a:t>
                      </a:r>
                    </a:p>
                  </a:txBody>
                  <a:tcPr anchor="ctr">
                    <a:solidFill>
                      <a:schemeClr val="tx1"/>
                    </a:solidFill>
                  </a:tcPr>
                </a:tc>
                <a:extLst>
                  <a:ext uri="{0D108BD9-81ED-4DB2-BD59-A6C34878D82A}">
                    <a16:rowId xmlns:a16="http://schemas.microsoft.com/office/drawing/2014/main" val="3195333048"/>
                  </a:ext>
                </a:extLst>
              </a:tr>
              <a:tr h="516141">
                <a:tc>
                  <a:txBody>
                    <a:bodyPr/>
                    <a:lstStyle/>
                    <a:p>
                      <a:pPr algn="ctr"/>
                      <a:r>
                        <a:rPr lang="en-US" sz="1600" b="1" dirty="0">
                          <a:solidFill>
                            <a:schemeClr val="bg1"/>
                          </a:solidFill>
                        </a:rPr>
                        <a:t>Compound</a:t>
                      </a:r>
                    </a:p>
                  </a:txBody>
                  <a:tcPr anchor="ctr">
                    <a:solidFill>
                      <a:schemeClr val="bg1">
                        <a:lumMod val="50000"/>
                      </a:schemeClr>
                    </a:solidFill>
                  </a:tcPr>
                </a:tc>
                <a:tc>
                  <a:txBody>
                    <a:bodyPr/>
                    <a:lstStyle/>
                    <a:p>
                      <a:pPr algn="ctr"/>
                      <a:r>
                        <a:rPr lang="en-US" sz="1600" b="1" i="1" dirty="0">
                          <a:solidFill>
                            <a:schemeClr val="bg1"/>
                          </a:solidFill>
                        </a:rPr>
                        <a:t>?</a:t>
                      </a:r>
                    </a:p>
                  </a:txBody>
                  <a:tcPr anchor="ctr">
                    <a:solidFill>
                      <a:schemeClr val="tx1"/>
                    </a:solidFill>
                  </a:tcPr>
                </a:tc>
                <a:tc>
                  <a:txBody>
                    <a:bodyPr/>
                    <a:lstStyle/>
                    <a:p>
                      <a:pPr algn="ctr"/>
                      <a:r>
                        <a:rPr lang="en-US" sz="1600" b="1" i="1" dirty="0">
                          <a:solidFill>
                            <a:schemeClr val="bg1"/>
                          </a:solidFill>
                        </a:rPr>
                        <a:t>?</a:t>
                      </a:r>
                    </a:p>
                  </a:txBody>
                  <a:tcPr anchor="ctr">
                    <a:solidFill>
                      <a:schemeClr val="tx1"/>
                    </a:solidFill>
                  </a:tcPr>
                </a:tc>
                <a:extLst>
                  <a:ext uri="{0D108BD9-81ED-4DB2-BD59-A6C34878D82A}">
                    <a16:rowId xmlns:a16="http://schemas.microsoft.com/office/drawing/2014/main" val="1211579819"/>
                  </a:ext>
                </a:extLst>
              </a:tr>
              <a:tr h="398259">
                <a:tc>
                  <a:txBody>
                    <a:bodyPr/>
                    <a:lstStyle/>
                    <a:p>
                      <a:pPr algn="ctr"/>
                      <a:r>
                        <a:rPr lang="en-US" sz="1600" b="1" dirty="0" err="1">
                          <a:solidFill>
                            <a:schemeClr val="bg1">
                              <a:lumMod val="65000"/>
                            </a:schemeClr>
                          </a:solidFill>
                        </a:rPr>
                        <a:t>Subepi</a:t>
                      </a:r>
                      <a:r>
                        <a:rPr lang="en-US" sz="1600" b="1" dirty="0">
                          <a:solidFill>
                            <a:schemeClr val="bg1">
                              <a:lumMod val="65000"/>
                            </a:schemeClr>
                          </a:solidFill>
                        </a:rPr>
                        <a:t>/Dermal</a:t>
                      </a:r>
                    </a:p>
                  </a:txBody>
                  <a:tcPr anchor="ctr">
                    <a:solidFill>
                      <a:schemeClr val="bg1">
                        <a:lumMod val="50000"/>
                      </a:schemeClr>
                    </a:solidFill>
                  </a:tcPr>
                </a:tc>
                <a:tc>
                  <a:txBody>
                    <a:bodyPr/>
                    <a:lstStyle/>
                    <a:p>
                      <a:pPr algn="ctr"/>
                      <a:r>
                        <a:rPr lang="en-US" sz="1600" dirty="0">
                          <a:solidFill>
                            <a:schemeClr val="tx1"/>
                          </a:solidFill>
                        </a:rPr>
                        <a:t>No</a:t>
                      </a:r>
                    </a:p>
                  </a:txBody>
                  <a:tcPr anchor="ctr">
                    <a:solidFill>
                      <a:schemeClr val="tx1"/>
                    </a:solidFill>
                  </a:tcPr>
                </a:tc>
                <a:tc>
                  <a:txBody>
                    <a:bodyPr/>
                    <a:lstStyle/>
                    <a:p>
                      <a:pPr algn="ctr"/>
                      <a:r>
                        <a:rPr lang="en-US" sz="1600" dirty="0">
                          <a:solidFill>
                            <a:schemeClr val="tx1"/>
                          </a:solidFill>
                        </a:rPr>
                        <a:t>No (or very little)</a:t>
                      </a:r>
                    </a:p>
                  </a:txBody>
                  <a:tcPr anchor="ctr">
                    <a:solidFill>
                      <a:schemeClr val="tx1"/>
                    </a:solidFill>
                  </a:tcPr>
                </a:tc>
                <a:extLst>
                  <a:ext uri="{0D108BD9-81ED-4DB2-BD59-A6C34878D82A}">
                    <a16:rowId xmlns:a16="http://schemas.microsoft.com/office/drawing/2014/main" val="3466087073"/>
                  </a:ext>
                </a:extLst>
              </a:tr>
            </a:tbl>
          </a:graphicData>
        </a:graphic>
      </p:graphicFrame>
    </p:spTree>
    <p:extLst>
      <p:ext uri="{BB962C8B-B14F-4D97-AF65-F5344CB8AC3E}">
        <p14:creationId xmlns:p14="http://schemas.microsoft.com/office/powerpoint/2010/main" val="2184633500"/>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344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--Dermal: Dermis only. Varies, but usually </a:t>
            </a:r>
            <a:r>
              <a:rPr lang="en-US" sz="1400" b="1" dirty="0">
                <a:solidFill>
                  <a:schemeClr val="bg1">
                    <a:lumMod val="50000"/>
                  </a:schemeClr>
                </a:solidFill>
              </a:rPr>
              <a:t>unpigmented and flat</a:t>
            </a:r>
          </a:p>
        </p:txBody>
      </p:sp>
      <p:sp>
        <p:nvSpPr>
          <p:cNvPr id="31" name="TextBox 30">
            <a:extLst>
              <a:ext uri="{FF2B5EF4-FFF2-40B4-BE49-F238E27FC236}">
                <a16:creationId xmlns:a16="http://schemas.microsoft.com/office/drawing/2014/main" id="{B78EC22E-BF2E-4ED7-AADD-F4578C49624A}"/>
              </a:ext>
            </a:extLst>
          </p:cNvPr>
          <p:cNvSpPr txBox="1"/>
          <p:nvPr/>
        </p:nvSpPr>
        <p:spPr>
          <a:xfrm>
            <a:off x="1017104" y="4269077"/>
            <a:ext cx="6221896" cy="2462213"/>
          </a:xfrm>
          <a:prstGeom prst="rect">
            <a:avLst/>
          </a:prstGeom>
          <a:solidFill>
            <a:schemeClr val="accent6">
              <a:lumMod val="20000"/>
              <a:lumOff val="80000"/>
            </a:schemeClr>
          </a:solidFill>
        </p:spPr>
        <p:txBody>
          <a:bodyPr wrap="square" rtlCol="0">
            <a:spAutoFit/>
          </a:bodyPr>
          <a:lstStyle/>
          <a:p>
            <a:r>
              <a:rPr lang="en-US" sz="1400" i="1" dirty="0">
                <a:solidFill>
                  <a:schemeClr val="bg1">
                    <a:lumMod val="65000"/>
                  </a:schemeClr>
                </a:solidFill>
              </a:rPr>
              <a:t>At what age do compound nevi evolve into dermal nevi?</a:t>
            </a:r>
          </a:p>
          <a:p>
            <a:r>
              <a:rPr lang="en-US" sz="1400" dirty="0">
                <a:solidFill>
                  <a:schemeClr val="bg1">
                    <a:lumMod val="65000"/>
                  </a:schemeClr>
                </a:solidFill>
              </a:rPr>
              <a:t>The </a:t>
            </a:r>
            <a:r>
              <a:rPr lang="en-US" sz="1400" i="1" dirty="0">
                <a:solidFill>
                  <a:schemeClr val="bg1">
                    <a:lumMod val="65000"/>
                  </a:schemeClr>
                </a:solidFill>
              </a:rPr>
              <a:t>BCSC</a:t>
            </a:r>
            <a:r>
              <a:rPr lang="en-US" sz="1400" dirty="0">
                <a:solidFill>
                  <a:schemeClr val="bg1">
                    <a:lumMod val="65000"/>
                  </a:schemeClr>
                </a:solidFill>
              </a:rPr>
              <a:t> doesn’t specify, but the </a:t>
            </a:r>
            <a:r>
              <a:rPr lang="en-US" sz="1400" i="1" dirty="0">
                <a:solidFill>
                  <a:schemeClr val="bg1">
                    <a:lumMod val="65000"/>
                  </a:schemeClr>
                </a:solidFill>
              </a:rPr>
              <a:t>Plastics</a:t>
            </a:r>
            <a:r>
              <a:rPr lang="en-US" sz="1400" dirty="0">
                <a:solidFill>
                  <a:schemeClr val="bg1">
                    <a:lumMod val="65000"/>
                  </a:schemeClr>
                </a:solidFill>
              </a:rPr>
              <a:t> book does say that virtually all nevi have reached the dermal stage by age  70</a:t>
            </a:r>
          </a:p>
          <a:p>
            <a:endParaRPr lang="en-US" sz="1400" dirty="0">
              <a:solidFill>
                <a:schemeClr val="bg1">
                  <a:lumMod val="65000"/>
                </a:schemeClr>
              </a:solidFill>
            </a:endParaRPr>
          </a:p>
          <a:p>
            <a:r>
              <a:rPr lang="en-US" sz="1400" i="1" dirty="0">
                <a:solidFill>
                  <a:schemeClr val="bg1">
                    <a:lumMod val="65000"/>
                  </a:schemeClr>
                </a:solidFill>
              </a:rPr>
              <a:t>A small nonpigmented lesion—sounds like unaffected skin to me. How are dermal nevi distinguished from the surrounding skin?</a:t>
            </a:r>
          </a:p>
          <a:p>
            <a:r>
              <a:rPr lang="en-US" sz="1400" dirty="0">
                <a:solidFill>
                  <a:schemeClr val="bg1">
                    <a:lumMod val="65000"/>
                  </a:schemeClr>
                </a:solidFill>
              </a:rPr>
              <a:t>If they’re no longer elevated, they might not be distinguishable </a:t>
            </a:r>
          </a:p>
          <a:p>
            <a:endParaRPr lang="en-US" sz="1400" dirty="0">
              <a:solidFill>
                <a:schemeClr val="bg1">
                  <a:lumMod val="65000"/>
                </a:schemeClr>
              </a:solidFill>
            </a:endParaRPr>
          </a:p>
          <a:p>
            <a:r>
              <a:rPr lang="en-US" sz="1400" dirty="0">
                <a:solidFill>
                  <a:schemeClr val="bg1">
                    <a:lumMod val="65000"/>
                  </a:schemeClr>
                </a:solidFill>
              </a:rPr>
              <a:t>This is why the elderly—like young children—seem to have few (if any) nevi. As the dermatologists say: ‘We come into the world without moles, and we leave without moles.’</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6FC5E004-7AA8-4299-8971-2F03888C7A52}"/>
              </a:ext>
            </a:extLst>
          </p:cNvPr>
          <p:cNvSpPr/>
          <p:nvPr/>
        </p:nvSpPr>
        <p:spPr>
          <a:xfrm>
            <a:off x="4455665" y="3822802"/>
            <a:ext cx="2117414" cy="486560"/>
          </a:xfrm>
          <a:prstGeom prst="ellipse">
            <a:avLst/>
          </a:prstGeom>
          <a:noFill/>
          <a:ln>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graphicFrame>
        <p:nvGraphicFramePr>
          <p:cNvPr id="51" name="Table 50">
            <a:extLst>
              <a:ext uri="{FF2B5EF4-FFF2-40B4-BE49-F238E27FC236}">
                <a16:creationId xmlns:a16="http://schemas.microsoft.com/office/drawing/2014/main" id="{E426DF4A-645A-41B2-9AE8-06D4E0CE9A11}"/>
              </a:ext>
            </a:extLst>
          </p:cNvPr>
          <p:cNvGraphicFramePr>
            <a:graphicFrameLocks noGrp="1"/>
          </p:cNvGraphicFramePr>
          <p:nvPr>
            <p:extLst>
              <p:ext uri="{D42A27DB-BD31-4B8C-83A1-F6EECF244321}">
                <p14:modId xmlns:p14="http://schemas.microsoft.com/office/powerpoint/2010/main" val="638049005"/>
              </p:ext>
            </p:extLst>
          </p:nvPr>
        </p:nvGraphicFramePr>
        <p:xfrm>
          <a:off x="4034856" y="4267200"/>
          <a:ext cx="4728144" cy="2251482"/>
        </p:xfrm>
        <a:graphic>
          <a:graphicData uri="http://schemas.openxmlformats.org/drawingml/2006/table">
            <a:tbl>
              <a:tblPr firstRow="1" bandRow="1">
                <a:tableStyleId>{5C22544A-7EE6-4342-B048-85BDC9FD1C3A}</a:tableStyleId>
              </a:tblPr>
              <a:tblGrid>
                <a:gridCol w="1719041">
                  <a:extLst>
                    <a:ext uri="{9D8B030D-6E8A-4147-A177-3AD203B41FA5}">
                      <a16:colId xmlns:a16="http://schemas.microsoft.com/office/drawing/2014/main" val="1650522431"/>
                    </a:ext>
                  </a:extLst>
                </a:gridCol>
                <a:gridCol w="1561303">
                  <a:extLst>
                    <a:ext uri="{9D8B030D-6E8A-4147-A177-3AD203B41FA5}">
                      <a16:colId xmlns:a16="http://schemas.microsoft.com/office/drawing/2014/main" val="3761008738"/>
                    </a:ext>
                  </a:extLst>
                </a:gridCol>
                <a:gridCol w="1447800">
                  <a:extLst>
                    <a:ext uri="{9D8B030D-6E8A-4147-A177-3AD203B41FA5}">
                      <a16:colId xmlns:a16="http://schemas.microsoft.com/office/drawing/2014/main" val="1345722294"/>
                    </a:ext>
                  </a:extLst>
                </a:gridCol>
              </a:tblGrid>
              <a:tr h="467554">
                <a:tc>
                  <a:txBody>
                    <a:bodyPr/>
                    <a:lstStyle/>
                    <a:p>
                      <a:pPr algn="ctr"/>
                      <a:r>
                        <a:rPr lang="en-US" dirty="0">
                          <a:solidFill>
                            <a:schemeClr val="bg1"/>
                          </a:solidFill>
                        </a:rPr>
                        <a:t>Type of Nevus</a:t>
                      </a:r>
                    </a:p>
                  </a:txBody>
                  <a:tcPr anchor="ctr">
                    <a:solidFill>
                      <a:srgbClr val="0000FF"/>
                    </a:solidFill>
                  </a:tcPr>
                </a:tc>
                <a:tc>
                  <a:txBody>
                    <a:bodyPr/>
                    <a:lstStyle/>
                    <a:p>
                      <a:pPr algn="ctr"/>
                      <a:r>
                        <a:rPr lang="en-US" i="1">
                          <a:solidFill>
                            <a:schemeClr val="bg1"/>
                          </a:solidFill>
                        </a:rPr>
                        <a:t>Pigmented?</a:t>
                      </a:r>
                      <a:endParaRPr lang="en-US" i="1" dirty="0">
                        <a:solidFill>
                          <a:schemeClr val="bg1"/>
                        </a:solidFill>
                      </a:endParaRPr>
                    </a:p>
                  </a:txBody>
                  <a:tcPr anchor="ctr">
                    <a:solidFill>
                      <a:srgbClr val="0000FF"/>
                    </a:solidFill>
                  </a:tcPr>
                </a:tc>
                <a:tc>
                  <a:txBody>
                    <a:bodyPr/>
                    <a:lstStyle/>
                    <a:p>
                      <a:pPr algn="ctr"/>
                      <a:r>
                        <a:rPr lang="en-US" i="1" dirty="0">
                          <a:solidFill>
                            <a:schemeClr val="bg1"/>
                          </a:solidFill>
                        </a:rPr>
                        <a:t>Elevated?</a:t>
                      </a:r>
                    </a:p>
                  </a:txBody>
                  <a:tcPr anchor="ctr">
                    <a:solidFill>
                      <a:srgbClr val="0000FF"/>
                    </a:solidFill>
                  </a:tcPr>
                </a:tc>
                <a:extLst>
                  <a:ext uri="{0D108BD9-81ED-4DB2-BD59-A6C34878D82A}">
                    <a16:rowId xmlns:a16="http://schemas.microsoft.com/office/drawing/2014/main" val="3281492323"/>
                  </a:ext>
                </a:extLst>
              </a:tr>
              <a:tr h="516141">
                <a:tc>
                  <a:txBody>
                    <a:bodyPr/>
                    <a:lstStyle/>
                    <a:p>
                      <a:pPr algn="ctr"/>
                      <a:r>
                        <a:rPr lang="en-US" sz="1600" b="1" dirty="0">
                          <a:solidFill>
                            <a:schemeClr val="bg1"/>
                          </a:solidFill>
                        </a:rPr>
                        <a:t>Junctional</a:t>
                      </a:r>
                    </a:p>
                  </a:txBody>
                  <a:tcPr anchor="ctr">
                    <a:solidFill>
                      <a:schemeClr val="bg1">
                        <a:lumMod val="50000"/>
                      </a:schemeClr>
                    </a:solidFill>
                  </a:tcPr>
                </a:tc>
                <a:tc>
                  <a:txBody>
                    <a:bodyPr/>
                    <a:lstStyle/>
                    <a:p>
                      <a:pPr algn="ctr"/>
                      <a:r>
                        <a:rPr lang="en-US" sz="1600" dirty="0">
                          <a:solidFill>
                            <a:schemeClr val="bg1"/>
                          </a:solidFill>
                        </a:rPr>
                        <a:t>Yes</a:t>
                      </a:r>
                    </a:p>
                  </a:txBody>
                  <a:tcPr anchor="ctr">
                    <a:solidFill>
                      <a:schemeClr val="tx1"/>
                    </a:solidFill>
                  </a:tcPr>
                </a:tc>
                <a:tc>
                  <a:txBody>
                    <a:bodyPr/>
                    <a:lstStyle/>
                    <a:p>
                      <a:pPr algn="ctr"/>
                      <a:r>
                        <a:rPr lang="en-US" sz="1600" dirty="0">
                          <a:solidFill>
                            <a:schemeClr val="bg1"/>
                          </a:solidFill>
                        </a:rPr>
                        <a:t>No</a:t>
                      </a:r>
                    </a:p>
                  </a:txBody>
                  <a:tcPr anchor="ctr">
                    <a:solidFill>
                      <a:schemeClr val="tx1"/>
                    </a:solidFill>
                  </a:tcPr>
                </a:tc>
                <a:extLst>
                  <a:ext uri="{0D108BD9-81ED-4DB2-BD59-A6C34878D82A}">
                    <a16:rowId xmlns:a16="http://schemas.microsoft.com/office/drawing/2014/main" val="3195333048"/>
                  </a:ext>
                </a:extLst>
              </a:tr>
              <a:tr h="516141">
                <a:tc>
                  <a:txBody>
                    <a:bodyPr/>
                    <a:lstStyle/>
                    <a:p>
                      <a:pPr algn="ctr"/>
                      <a:r>
                        <a:rPr lang="en-US" sz="1600" b="1" dirty="0">
                          <a:solidFill>
                            <a:schemeClr val="bg1"/>
                          </a:solidFill>
                        </a:rPr>
                        <a:t>Compound</a:t>
                      </a:r>
                    </a:p>
                  </a:txBody>
                  <a:tcPr anchor="ctr">
                    <a:solidFill>
                      <a:schemeClr val="bg1">
                        <a:lumMod val="50000"/>
                      </a:schemeClr>
                    </a:solidFill>
                  </a:tcPr>
                </a:tc>
                <a:tc>
                  <a:txBody>
                    <a:bodyPr/>
                    <a:lstStyle/>
                    <a:p>
                      <a:pPr algn="ctr"/>
                      <a:r>
                        <a:rPr lang="en-US" sz="1600" b="1" dirty="0">
                          <a:solidFill>
                            <a:schemeClr val="bg1"/>
                          </a:solidFill>
                        </a:rPr>
                        <a:t>Yes</a:t>
                      </a:r>
                    </a:p>
                  </a:txBody>
                  <a:tcPr anchor="ctr">
                    <a:solidFill>
                      <a:schemeClr val="tx1"/>
                    </a:solidFill>
                  </a:tcPr>
                </a:tc>
                <a:tc>
                  <a:txBody>
                    <a:bodyPr/>
                    <a:lstStyle/>
                    <a:p>
                      <a:pPr algn="ctr"/>
                      <a:r>
                        <a:rPr lang="en-US" sz="1600" b="1" dirty="0">
                          <a:solidFill>
                            <a:schemeClr val="bg1"/>
                          </a:solidFill>
                        </a:rPr>
                        <a:t>Yes</a:t>
                      </a:r>
                    </a:p>
                  </a:txBody>
                  <a:tcPr anchor="ctr">
                    <a:solidFill>
                      <a:schemeClr val="tx1"/>
                    </a:solidFill>
                  </a:tcPr>
                </a:tc>
                <a:extLst>
                  <a:ext uri="{0D108BD9-81ED-4DB2-BD59-A6C34878D82A}">
                    <a16:rowId xmlns:a16="http://schemas.microsoft.com/office/drawing/2014/main" val="1211579819"/>
                  </a:ext>
                </a:extLst>
              </a:tr>
              <a:tr h="516141">
                <a:tc>
                  <a:txBody>
                    <a:bodyPr/>
                    <a:lstStyle/>
                    <a:p>
                      <a:pPr algn="ctr"/>
                      <a:r>
                        <a:rPr lang="en-US" sz="1600" b="1" dirty="0" err="1">
                          <a:solidFill>
                            <a:schemeClr val="bg1"/>
                          </a:solidFill>
                        </a:rPr>
                        <a:t>Subepi</a:t>
                      </a:r>
                      <a:r>
                        <a:rPr lang="en-US" sz="1600" b="1" dirty="0">
                          <a:solidFill>
                            <a:schemeClr val="bg1"/>
                          </a:solidFill>
                        </a:rPr>
                        <a:t>/Dermal</a:t>
                      </a:r>
                    </a:p>
                  </a:txBody>
                  <a:tcPr anchor="ctr">
                    <a:solidFill>
                      <a:schemeClr val="bg1">
                        <a:lumMod val="50000"/>
                      </a:schemeClr>
                    </a:solidFill>
                  </a:tcPr>
                </a:tc>
                <a:tc>
                  <a:txBody>
                    <a:bodyPr/>
                    <a:lstStyle/>
                    <a:p>
                      <a:pPr algn="ctr"/>
                      <a:r>
                        <a:rPr lang="en-US" sz="1600" b="1" i="1" dirty="0">
                          <a:solidFill>
                            <a:schemeClr val="bg1"/>
                          </a:solidFill>
                        </a:rPr>
                        <a:t>?</a:t>
                      </a:r>
                    </a:p>
                  </a:txBody>
                  <a:tcPr anchor="ctr">
                    <a:solidFill>
                      <a:schemeClr val="tx1"/>
                    </a:solidFill>
                  </a:tcPr>
                </a:tc>
                <a:tc>
                  <a:txBody>
                    <a:bodyPr/>
                    <a:lstStyle/>
                    <a:p>
                      <a:pPr algn="ctr"/>
                      <a:r>
                        <a:rPr lang="en-US" sz="1600" b="1" i="1" dirty="0">
                          <a:solidFill>
                            <a:schemeClr val="tx1"/>
                          </a:solidFill>
                        </a:rPr>
                        <a:t>?</a:t>
                      </a:r>
                      <a:r>
                        <a:rPr lang="en-US" sz="1600" b="1" i="1" dirty="0" err="1">
                          <a:solidFill>
                            <a:schemeClr val="tx1"/>
                          </a:solidFill>
                        </a:rPr>
                        <a:t>wefWEFefWEF</a:t>
                      </a:r>
                      <a:endParaRPr lang="en-US" sz="1600" b="1" i="1" dirty="0">
                        <a:solidFill>
                          <a:schemeClr val="tx1"/>
                        </a:solidFill>
                      </a:endParaRPr>
                    </a:p>
                  </a:txBody>
                  <a:tcPr anchor="ctr">
                    <a:solidFill>
                      <a:schemeClr val="tx1"/>
                    </a:solidFill>
                  </a:tcPr>
                </a:tc>
                <a:extLst>
                  <a:ext uri="{0D108BD9-81ED-4DB2-BD59-A6C34878D82A}">
                    <a16:rowId xmlns:a16="http://schemas.microsoft.com/office/drawing/2014/main" val="3466087073"/>
                  </a:ext>
                </a:extLst>
              </a:tr>
            </a:tbl>
          </a:graphicData>
        </a:graphic>
      </p:graphicFrame>
      <p:sp>
        <p:nvSpPr>
          <p:cNvPr id="7" name="TextBox 6">
            <a:extLst>
              <a:ext uri="{FF2B5EF4-FFF2-40B4-BE49-F238E27FC236}">
                <a16:creationId xmlns:a16="http://schemas.microsoft.com/office/drawing/2014/main" id="{C6CC54FD-C96F-44B7-9B92-2E9047B9DBDD}"/>
              </a:ext>
            </a:extLst>
          </p:cNvPr>
          <p:cNvSpPr txBox="1"/>
          <p:nvPr/>
        </p:nvSpPr>
        <p:spPr>
          <a:xfrm>
            <a:off x="7924800" y="6062246"/>
            <a:ext cx="309700" cy="338554"/>
          </a:xfrm>
          <a:prstGeom prst="rect">
            <a:avLst/>
          </a:prstGeom>
          <a:noFill/>
        </p:spPr>
        <p:txBody>
          <a:bodyPr wrap="none" rtlCol="0">
            <a:spAutoFit/>
          </a:bodyPr>
          <a:lstStyle/>
          <a:p>
            <a:r>
              <a:rPr lang="en-US" sz="1600" b="1" i="1" dirty="0">
                <a:solidFill>
                  <a:schemeClr val="bg1"/>
                </a:solidFill>
              </a:rPr>
              <a:t>?</a:t>
            </a:r>
          </a:p>
        </p:txBody>
      </p:sp>
    </p:spTree>
    <p:extLst>
      <p:ext uri="{BB962C8B-B14F-4D97-AF65-F5344CB8AC3E}">
        <p14:creationId xmlns:p14="http://schemas.microsoft.com/office/powerpoint/2010/main" val="2731306862"/>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345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29">
            <a:extLst>
              <a:ext uri="{FF2B5EF4-FFF2-40B4-BE49-F238E27FC236}">
                <a16:creationId xmlns:a16="http://schemas.microsoft.com/office/drawing/2014/main" id="{739FFE2A-24EB-407A-A164-A21B60A5F8CB}"/>
              </a:ext>
            </a:extLst>
          </p:cNvPr>
          <p:cNvSpPr txBox="1"/>
          <p:nvPr/>
        </p:nvSpPr>
        <p:spPr>
          <a:xfrm>
            <a:off x="1214316" y="1963155"/>
            <a:ext cx="7620000" cy="2246769"/>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Are congenital eyelid nevi visible at birth?</a:t>
            </a:r>
          </a:p>
          <a:p>
            <a:r>
              <a:rPr lang="en-US" sz="1400" dirty="0">
                <a:solidFill>
                  <a:schemeClr val="bg1">
                    <a:lumMod val="50000"/>
                  </a:schemeClr>
                </a:solidFill>
              </a:rPr>
              <a:t>You’d think so, but no</a:t>
            </a:r>
          </a:p>
          <a:p>
            <a:endParaRPr lang="en-US" sz="1400" dirty="0">
              <a:solidFill>
                <a:schemeClr val="bg1">
                  <a:lumMod val="50000"/>
                </a:schemeClr>
              </a:solidFill>
            </a:endParaRPr>
          </a:p>
          <a:p>
            <a:r>
              <a:rPr lang="en-US" sz="1400" i="1" dirty="0">
                <a:solidFill>
                  <a:schemeClr val="bg1">
                    <a:lumMod val="50000"/>
                  </a:schemeClr>
                </a:solidFill>
              </a:rPr>
              <a:t>Nevi have a three-stage ‘life cycle.’ What are the stages? To what do the stage-names refer? Where are the nevus cells at each stage? What does each stage look like?</a:t>
            </a:r>
          </a:p>
          <a:p>
            <a:r>
              <a:rPr lang="en-US" sz="1400" dirty="0">
                <a:solidFill>
                  <a:schemeClr val="bg1">
                    <a:lumMod val="50000"/>
                  </a:schemeClr>
                </a:solidFill>
              </a:rPr>
              <a:t>To where (</a:t>
            </a:r>
            <a:r>
              <a:rPr lang="en-US" sz="1400" dirty="0" err="1">
                <a:solidFill>
                  <a:schemeClr val="bg1">
                    <a:lumMod val="50000"/>
                  </a:schemeClr>
                </a:solidFill>
              </a:rPr>
              <a:t>ie</a:t>
            </a:r>
            <a:r>
              <a:rPr lang="en-US" sz="1400" dirty="0">
                <a:solidFill>
                  <a:schemeClr val="bg1">
                    <a:lumMod val="50000"/>
                  </a:schemeClr>
                </a:solidFill>
              </a:rPr>
              <a:t>, which skin layer) the nevus cells are found at that stage</a:t>
            </a:r>
          </a:p>
          <a:p>
            <a:r>
              <a:rPr lang="en-US" sz="1400" dirty="0">
                <a:solidFill>
                  <a:schemeClr val="bg1">
                    <a:lumMod val="50000"/>
                  </a:schemeClr>
                </a:solidFill>
              </a:rPr>
              <a:t>--Junctional: The dermis-epidermis junction. Small, pigmented, flat lesion</a:t>
            </a:r>
          </a:p>
          <a:p>
            <a:r>
              <a:rPr lang="en-US" sz="1400" dirty="0">
                <a:solidFill>
                  <a:schemeClr val="bg1">
                    <a:lumMod val="50000"/>
                  </a:schemeClr>
                </a:solidFill>
              </a:rPr>
              <a:t>--Compound: Extending down into the dermis, up through the epidermis. Somewhat larger, somewhat more pigmented, somewhat elevated lesion</a:t>
            </a:r>
          </a:p>
          <a:p>
            <a:r>
              <a:rPr lang="en-US" sz="1400" dirty="0">
                <a:solidFill>
                  <a:schemeClr val="bg1">
                    <a:lumMod val="50000"/>
                  </a:schemeClr>
                </a:solidFill>
              </a:rPr>
              <a:t>--Dermal: Dermis only. Varies, but usually </a:t>
            </a:r>
            <a:r>
              <a:rPr lang="en-US" sz="1400" b="1" dirty="0">
                <a:solidFill>
                  <a:schemeClr val="bg1">
                    <a:lumMod val="50000"/>
                  </a:schemeClr>
                </a:solidFill>
              </a:rPr>
              <a:t>unpigmented and flat</a:t>
            </a:r>
          </a:p>
        </p:txBody>
      </p:sp>
      <p:sp>
        <p:nvSpPr>
          <p:cNvPr id="31" name="TextBox 30">
            <a:extLst>
              <a:ext uri="{FF2B5EF4-FFF2-40B4-BE49-F238E27FC236}">
                <a16:creationId xmlns:a16="http://schemas.microsoft.com/office/drawing/2014/main" id="{B78EC22E-BF2E-4ED7-AADD-F4578C49624A}"/>
              </a:ext>
            </a:extLst>
          </p:cNvPr>
          <p:cNvSpPr txBox="1"/>
          <p:nvPr/>
        </p:nvSpPr>
        <p:spPr>
          <a:xfrm>
            <a:off x="1017104" y="4269077"/>
            <a:ext cx="6221896" cy="2462213"/>
          </a:xfrm>
          <a:prstGeom prst="rect">
            <a:avLst/>
          </a:prstGeom>
          <a:solidFill>
            <a:schemeClr val="accent6">
              <a:lumMod val="20000"/>
              <a:lumOff val="80000"/>
            </a:schemeClr>
          </a:solidFill>
        </p:spPr>
        <p:txBody>
          <a:bodyPr wrap="square" rtlCol="0">
            <a:spAutoFit/>
          </a:bodyPr>
          <a:lstStyle/>
          <a:p>
            <a:r>
              <a:rPr lang="en-US" sz="1400" i="1" dirty="0">
                <a:solidFill>
                  <a:schemeClr val="bg1">
                    <a:lumMod val="65000"/>
                  </a:schemeClr>
                </a:solidFill>
              </a:rPr>
              <a:t>At what age do compound nevi evolve into dermal nevi?</a:t>
            </a:r>
          </a:p>
          <a:p>
            <a:r>
              <a:rPr lang="en-US" sz="1400" dirty="0">
                <a:solidFill>
                  <a:schemeClr val="bg1">
                    <a:lumMod val="65000"/>
                  </a:schemeClr>
                </a:solidFill>
              </a:rPr>
              <a:t>The </a:t>
            </a:r>
            <a:r>
              <a:rPr lang="en-US" sz="1400" i="1" dirty="0">
                <a:solidFill>
                  <a:schemeClr val="bg1">
                    <a:lumMod val="65000"/>
                  </a:schemeClr>
                </a:solidFill>
              </a:rPr>
              <a:t>BCSC</a:t>
            </a:r>
            <a:r>
              <a:rPr lang="en-US" sz="1400" dirty="0">
                <a:solidFill>
                  <a:schemeClr val="bg1">
                    <a:lumMod val="65000"/>
                  </a:schemeClr>
                </a:solidFill>
              </a:rPr>
              <a:t> doesn’t specify, but the </a:t>
            </a:r>
            <a:r>
              <a:rPr lang="en-US" sz="1400" i="1" dirty="0">
                <a:solidFill>
                  <a:schemeClr val="bg1">
                    <a:lumMod val="65000"/>
                  </a:schemeClr>
                </a:solidFill>
              </a:rPr>
              <a:t>Plastics</a:t>
            </a:r>
            <a:r>
              <a:rPr lang="en-US" sz="1400" dirty="0">
                <a:solidFill>
                  <a:schemeClr val="bg1">
                    <a:lumMod val="65000"/>
                  </a:schemeClr>
                </a:solidFill>
              </a:rPr>
              <a:t> book does say that virtually all nevi have reached the dermal stage by age  70</a:t>
            </a:r>
          </a:p>
          <a:p>
            <a:endParaRPr lang="en-US" sz="1400" dirty="0">
              <a:solidFill>
                <a:schemeClr val="bg1">
                  <a:lumMod val="65000"/>
                </a:schemeClr>
              </a:solidFill>
            </a:endParaRPr>
          </a:p>
          <a:p>
            <a:r>
              <a:rPr lang="en-US" sz="1400" i="1" dirty="0">
                <a:solidFill>
                  <a:schemeClr val="bg1">
                    <a:lumMod val="65000"/>
                  </a:schemeClr>
                </a:solidFill>
              </a:rPr>
              <a:t>A small nonpigmented lesion—sounds like unaffected skin to me. How are dermal nevi distinguished from the surrounding skin?</a:t>
            </a:r>
          </a:p>
          <a:p>
            <a:r>
              <a:rPr lang="en-US" sz="1400" dirty="0">
                <a:solidFill>
                  <a:schemeClr val="bg1">
                    <a:lumMod val="65000"/>
                  </a:schemeClr>
                </a:solidFill>
              </a:rPr>
              <a:t>If they’re no longer elevated, they might not be distinguishable </a:t>
            </a:r>
          </a:p>
          <a:p>
            <a:endParaRPr lang="en-US" sz="1400" dirty="0">
              <a:solidFill>
                <a:schemeClr val="bg1">
                  <a:lumMod val="65000"/>
                </a:schemeClr>
              </a:solidFill>
            </a:endParaRPr>
          </a:p>
          <a:p>
            <a:r>
              <a:rPr lang="en-US" sz="1400" dirty="0">
                <a:solidFill>
                  <a:schemeClr val="bg1">
                    <a:lumMod val="65000"/>
                  </a:schemeClr>
                </a:solidFill>
              </a:rPr>
              <a:t>This is why the elderly—like young children—seem to have few (if any) nevi. As the dermatologists say: ‘We come into the world without moles, and we leave without moles.’</a:t>
            </a:r>
          </a:p>
        </p:txBody>
      </p:sp>
      <p:sp>
        <p:nvSpPr>
          <p:cNvPr id="3" name="Oval 2">
            <a:extLst>
              <a:ext uri="{FF2B5EF4-FFF2-40B4-BE49-F238E27FC236}">
                <a16:creationId xmlns:a16="http://schemas.microsoft.com/office/drawing/2014/main" id="{E572C109-8CFD-4E56-95CF-F06C6489116F}"/>
              </a:ext>
            </a:extLst>
          </p:cNvPr>
          <p:cNvSpPr/>
          <p:nvPr/>
        </p:nvSpPr>
        <p:spPr>
          <a:xfrm>
            <a:off x="7268935" y="1630404"/>
            <a:ext cx="960665"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6FC5E004-7AA8-4299-8971-2F03888C7A52}"/>
              </a:ext>
            </a:extLst>
          </p:cNvPr>
          <p:cNvSpPr/>
          <p:nvPr/>
        </p:nvSpPr>
        <p:spPr>
          <a:xfrm>
            <a:off x="4455665" y="3822802"/>
            <a:ext cx="2117414" cy="486560"/>
          </a:xfrm>
          <a:prstGeom prst="ellipse">
            <a:avLst/>
          </a:prstGeom>
          <a:noFill/>
          <a:ln>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graphicFrame>
        <p:nvGraphicFramePr>
          <p:cNvPr id="51" name="Table 50">
            <a:extLst>
              <a:ext uri="{FF2B5EF4-FFF2-40B4-BE49-F238E27FC236}">
                <a16:creationId xmlns:a16="http://schemas.microsoft.com/office/drawing/2014/main" id="{770FF588-A3D6-4F56-A8D0-AD3C532625F3}"/>
              </a:ext>
            </a:extLst>
          </p:cNvPr>
          <p:cNvGraphicFramePr>
            <a:graphicFrameLocks noGrp="1"/>
          </p:cNvGraphicFramePr>
          <p:nvPr/>
        </p:nvGraphicFramePr>
        <p:xfrm>
          <a:off x="4034856" y="4267200"/>
          <a:ext cx="4728144" cy="2251482"/>
        </p:xfrm>
        <a:graphic>
          <a:graphicData uri="http://schemas.openxmlformats.org/drawingml/2006/table">
            <a:tbl>
              <a:tblPr firstRow="1" bandRow="1">
                <a:tableStyleId>{5C22544A-7EE6-4342-B048-85BDC9FD1C3A}</a:tableStyleId>
              </a:tblPr>
              <a:tblGrid>
                <a:gridCol w="1719041">
                  <a:extLst>
                    <a:ext uri="{9D8B030D-6E8A-4147-A177-3AD203B41FA5}">
                      <a16:colId xmlns:a16="http://schemas.microsoft.com/office/drawing/2014/main" val="1650522431"/>
                    </a:ext>
                  </a:extLst>
                </a:gridCol>
                <a:gridCol w="1561303">
                  <a:extLst>
                    <a:ext uri="{9D8B030D-6E8A-4147-A177-3AD203B41FA5}">
                      <a16:colId xmlns:a16="http://schemas.microsoft.com/office/drawing/2014/main" val="3761008738"/>
                    </a:ext>
                  </a:extLst>
                </a:gridCol>
                <a:gridCol w="1447800">
                  <a:extLst>
                    <a:ext uri="{9D8B030D-6E8A-4147-A177-3AD203B41FA5}">
                      <a16:colId xmlns:a16="http://schemas.microsoft.com/office/drawing/2014/main" val="1345722294"/>
                    </a:ext>
                  </a:extLst>
                </a:gridCol>
              </a:tblGrid>
              <a:tr h="467554">
                <a:tc>
                  <a:txBody>
                    <a:bodyPr/>
                    <a:lstStyle/>
                    <a:p>
                      <a:pPr algn="ctr"/>
                      <a:r>
                        <a:rPr lang="en-US" dirty="0">
                          <a:solidFill>
                            <a:schemeClr val="bg1"/>
                          </a:solidFill>
                        </a:rPr>
                        <a:t>Type of Nevus</a:t>
                      </a:r>
                    </a:p>
                  </a:txBody>
                  <a:tcPr anchor="ctr">
                    <a:solidFill>
                      <a:srgbClr val="0000FF"/>
                    </a:solidFill>
                  </a:tcPr>
                </a:tc>
                <a:tc>
                  <a:txBody>
                    <a:bodyPr/>
                    <a:lstStyle/>
                    <a:p>
                      <a:pPr algn="ctr"/>
                      <a:r>
                        <a:rPr lang="en-US" i="1">
                          <a:solidFill>
                            <a:schemeClr val="bg1"/>
                          </a:solidFill>
                        </a:rPr>
                        <a:t>Pigmented?</a:t>
                      </a:r>
                      <a:endParaRPr lang="en-US" i="1" dirty="0">
                        <a:solidFill>
                          <a:schemeClr val="bg1"/>
                        </a:solidFill>
                      </a:endParaRPr>
                    </a:p>
                  </a:txBody>
                  <a:tcPr anchor="ctr">
                    <a:solidFill>
                      <a:srgbClr val="0000FF"/>
                    </a:solidFill>
                  </a:tcPr>
                </a:tc>
                <a:tc>
                  <a:txBody>
                    <a:bodyPr/>
                    <a:lstStyle/>
                    <a:p>
                      <a:pPr algn="ctr"/>
                      <a:r>
                        <a:rPr lang="en-US" i="1" dirty="0">
                          <a:solidFill>
                            <a:schemeClr val="bg1"/>
                          </a:solidFill>
                        </a:rPr>
                        <a:t>Elevated?</a:t>
                      </a:r>
                    </a:p>
                  </a:txBody>
                  <a:tcPr anchor="ctr">
                    <a:solidFill>
                      <a:srgbClr val="0000FF"/>
                    </a:solidFill>
                  </a:tcPr>
                </a:tc>
                <a:extLst>
                  <a:ext uri="{0D108BD9-81ED-4DB2-BD59-A6C34878D82A}">
                    <a16:rowId xmlns:a16="http://schemas.microsoft.com/office/drawing/2014/main" val="3281492323"/>
                  </a:ext>
                </a:extLst>
              </a:tr>
              <a:tr h="516141">
                <a:tc>
                  <a:txBody>
                    <a:bodyPr/>
                    <a:lstStyle/>
                    <a:p>
                      <a:pPr algn="ctr"/>
                      <a:r>
                        <a:rPr lang="en-US" sz="1600" b="1" dirty="0">
                          <a:solidFill>
                            <a:schemeClr val="bg1"/>
                          </a:solidFill>
                        </a:rPr>
                        <a:t>Junctional</a:t>
                      </a:r>
                    </a:p>
                  </a:txBody>
                  <a:tcPr anchor="ctr">
                    <a:solidFill>
                      <a:schemeClr val="bg1">
                        <a:lumMod val="50000"/>
                      </a:schemeClr>
                    </a:solidFill>
                  </a:tcPr>
                </a:tc>
                <a:tc>
                  <a:txBody>
                    <a:bodyPr/>
                    <a:lstStyle/>
                    <a:p>
                      <a:pPr algn="ctr"/>
                      <a:r>
                        <a:rPr lang="en-US" sz="1600" dirty="0">
                          <a:solidFill>
                            <a:schemeClr val="bg1"/>
                          </a:solidFill>
                        </a:rPr>
                        <a:t>Yes</a:t>
                      </a:r>
                    </a:p>
                  </a:txBody>
                  <a:tcPr anchor="ctr">
                    <a:solidFill>
                      <a:schemeClr val="tx1"/>
                    </a:solidFill>
                  </a:tcPr>
                </a:tc>
                <a:tc>
                  <a:txBody>
                    <a:bodyPr/>
                    <a:lstStyle/>
                    <a:p>
                      <a:pPr algn="ctr"/>
                      <a:r>
                        <a:rPr lang="en-US" sz="1600" dirty="0">
                          <a:solidFill>
                            <a:schemeClr val="bg1"/>
                          </a:solidFill>
                        </a:rPr>
                        <a:t>No</a:t>
                      </a:r>
                    </a:p>
                  </a:txBody>
                  <a:tcPr anchor="ctr">
                    <a:solidFill>
                      <a:schemeClr val="tx1"/>
                    </a:solidFill>
                  </a:tcPr>
                </a:tc>
                <a:extLst>
                  <a:ext uri="{0D108BD9-81ED-4DB2-BD59-A6C34878D82A}">
                    <a16:rowId xmlns:a16="http://schemas.microsoft.com/office/drawing/2014/main" val="3195333048"/>
                  </a:ext>
                </a:extLst>
              </a:tr>
              <a:tr h="516141">
                <a:tc>
                  <a:txBody>
                    <a:bodyPr/>
                    <a:lstStyle/>
                    <a:p>
                      <a:pPr algn="ctr"/>
                      <a:r>
                        <a:rPr lang="en-US" sz="1600" b="1" dirty="0">
                          <a:solidFill>
                            <a:schemeClr val="bg1"/>
                          </a:solidFill>
                        </a:rPr>
                        <a:t>Compound</a:t>
                      </a:r>
                    </a:p>
                  </a:txBody>
                  <a:tcPr anchor="ctr">
                    <a:solidFill>
                      <a:schemeClr val="bg1">
                        <a:lumMod val="50000"/>
                      </a:schemeClr>
                    </a:solidFill>
                  </a:tcPr>
                </a:tc>
                <a:tc>
                  <a:txBody>
                    <a:bodyPr/>
                    <a:lstStyle/>
                    <a:p>
                      <a:pPr algn="ctr"/>
                      <a:r>
                        <a:rPr lang="en-US" sz="1600" b="0" dirty="0">
                          <a:solidFill>
                            <a:schemeClr val="bg1"/>
                          </a:solidFill>
                        </a:rPr>
                        <a:t>Yes</a:t>
                      </a:r>
                    </a:p>
                  </a:txBody>
                  <a:tcPr anchor="ctr">
                    <a:solidFill>
                      <a:schemeClr val="tx1"/>
                    </a:solidFill>
                  </a:tcPr>
                </a:tc>
                <a:tc>
                  <a:txBody>
                    <a:bodyPr/>
                    <a:lstStyle/>
                    <a:p>
                      <a:pPr algn="ctr"/>
                      <a:r>
                        <a:rPr lang="en-US" sz="1600" b="0" dirty="0">
                          <a:solidFill>
                            <a:schemeClr val="bg1"/>
                          </a:solidFill>
                        </a:rPr>
                        <a:t>Yes</a:t>
                      </a:r>
                    </a:p>
                  </a:txBody>
                  <a:tcPr anchor="ctr">
                    <a:solidFill>
                      <a:schemeClr val="tx1"/>
                    </a:solidFill>
                  </a:tcPr>
                </a:tc>
                <a:extLst>
                  <a:ext uri="{0D108BD9-81ED-4DB2-BD59-A6C34878D82A}">
                    <a16:rowId xmlns:a16="http://schemas.microsoft.com/office/drawing/2014/main" val="1211579819"/>
                  </a:ext>
                </a:extLst>
              </a:tr>
              <a:tr h="516141">
                <a:tc>
                  <a:txBody>
                    <a:bodyPr/>
                    <a:lstStyle/>
                    <a:p>
                      <a:pPr algn="ctr"/>
                      <a:r>
                        <a:rPr lang="en-US" sz="1600" b="1" dirty="0" err="1">
                          <a:solidFill>
                            <a:schemeClr val="bg1"/>
                          </a:solidFill>
                        </a:rPr>
                        <a:t>Subepi</a:t>
                      </a:r>
                      <a:r>
                        <a:rPr lang="en-US" sz="1600" b="1" dirty="0">
                          <a:solidFill>
                            <a:schemeClr val="bg1"/>
                          </a:solidFill>
                        </a:rPr>
                        <a:t>/Dermal</a:t>
                      </a:r>
                    </a:p>
                  </a:txBody>
                  <a:tcPr anchor="ctr">
                    <a:solidFill>
                      <a:schemeClr val="bg1">
                        <a:lumMod val="50000"/>
                      </a:schemeClr>
                    </a:solidFill>
                  </a:tcPr>
                </a:tc>
                <a:tc>
                  <a:txBody>
                    <a:bodyPr/>
                    <a:lstStyle/>
                    <a:p>
                      <a:pPr algn="ctr"/>
                      <a:r>
                        <a:rPr lang="en-US" sz="1600" b="1" dirty="0">
                          <a:solidFill>
                            <a:schemeClr val="bg1"/>
                          </a:solidFill>
                        </a:rPr>
                        <a:t>No</a:t>
                      </a:r>
                    </a:p>
                  </a:txBody>
                  <a:tcPr anchor="ctr">
                    <a:solidFill>
                      <a:schemeClr val="tx1"/>
                    </a:solidFill>
                  </a:tcPr>
                </a:tc>
                <a:tc>
                  <a:txBody>
                    <a:bodyPr/>
                    <a:lstStyle/>
                    <a:p>
                      <a:pPr algn="ctr"/>
                      <a:r>
                        <a:rPr lang="en-US" sz="1600" b="1" dirty="0">
                          <a:solidFill>
                            <a:schemeClr val="bg1"/>
                          </a:solidFill>
                        </a:rPr>
                        <a:t>No (or very little)</a:t>
                      </a:r>
                    </a:p>
                  </a:txBody>
                  <a:tcPr anchor="ctr">
                    <a:solidFill>
                      <a:schemeClr val="tx1"/>
                    </a:solidFill>
                  </a:tcPr>
                </a:tc>
                <a:extLst>
                  <a:ext uri="{0D108BD9-81ED-4DB2-BD59-A6C34878D82A}">
                    <a16:rowId xmlns:a16="http://schemas.microsoft.com/office/drawing/2014/main" val="3466087073"/>
                  </a:ext>
                </a:extLst>
              </a:tr>
            </a:tbl>
          </a:graphicData>
        </a:graphic>
      </p:graphicFrame>
    </p:spTree>
    <p:extLst>
      <p:ext uri="{BB962C8B-B14F-4D97-AF65-F5344CB8AC3E}">
        <p14:creationId xmlns:p14="http://schemas.microsoft.com/office/powerpoint/2010/main" val="851750719"/>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346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During what period of life do </a:t>
            </a:r>
            <a:r>
              <a:rPr lang="en-US" altLang="en-US" sz="1400" i="1" dirty="0" err="1"/>
              <a:t>conj</a:t>
            </a:r>
            <a:r>
              <a:rPr lang="en-US" altLang="en-US" sz="1400" i="1" dirty="0"/>
              <a:t> nevi typically appear?</a:t>
            </a:r>
          </a:p>
          <a:p>
            <a:pPr eaLnBrk="1" hangingPunct="1">
              <a:spcBef>
                <a:spcPct val="0"/>
              </a:spcBef>
              <a:buClrTx/>
              <a:buSzTx/>
              <a:buFontTx/>
              <a:buNone/>
            </a:pPr>
            <a:r>
              <a:rPr lang="en-US" altLang="en-US" sz="1400" dirty="0">
                <a:solidFill>
                  <a:srgbClr val="CCFFCC"/>
                </a:solidFill>
              </a:rPr>
              <a:t>The first or second decade—similar to lid nevi</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In what three locations are they most commonly found?</a:t>
            </a:r>
          </a:p>
          <a:p>
            <a:pPr eaLnBrk="1" hangingPunct="1">
              <a:spcBef>
                <a:spcPct val="0"/>
              </a:spcBef>
              <a:buClrTx/>
              <a:buSzTx/>
              <a:buFontTx/>
              <a:buNone/>
            </a:pPr>
            <a:r>
              <a:rPr lang="en-US" altLang="en-US" sz="1400" dirty="0">
                <a:solidFill>
                  <a:srgbClr val="CCFFCC"/>
                </a:solidFill>
              </a:rPr>
              <a:t>--</a:t>
            </a:r>
            <a:r>
              <a:rPr lang="en-US" altLang="en-US" sz="1400" dirty="0" err="1">
                <a:solidFill>
                  <a:srgbClr val="CCFFCC"/>
                </a:solidFill>
              </a:rPr>
              <a:t>Juxtalimbal</a:t>
            </a:r>
            <a:endParaRPr lang="en-US" altLang="en-US" sz="1400" dirty="0">
              <a:solidFill>
                <a:srgbClr val="CCFFCC"/>
              </a:solidFill>
            </a:endParaRPr>
          </a:p>
          <a:p>
            <a:pPr eaLnBrk="1" hangingPunct="1">
              <a:spcBef>
                <a:spcPct val="0"/>
              </a:spcBef>
              <a:buClrTx/>
              <a:buSzTx/>
              <a:buFontTx/>
              <a:buNone/>
            </a:pPr>
            <a:r>
              <a:rPr lang="en-US" altLang="en-US" sz="1400" dirty="0">
                <a:solidFill>
                  <a:srgbClr val="CCFFCC"/>
                </a:solidFill>
              </a:rPr>
              <a:t>--Plica</a:t>
            </a:r>
          </a:p>
          <a:p>
            <a:pPr eaLnBrk="1" hangingPunct="1">
              <a:spcBef>
                <a:spcPct val="0"/>
              </a:spcBef>
              <a:buClrTx/>
              <a:buSzTx/>
              <a:buFontTx/>
              <a:buNone/>
            </a:pPr>
            <a:r>
              <a:rPr lang="en-US" altLang="en-US" sz="1400" dirty="0">
                <a:solidFill>
                  <a:srgbClr val="CCFFCC"/>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98330207"/>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347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During what period of life do </a:t>
            </a:r>
            <a:r>
              <a:rPr lang="en-US" altLang="en-US" sz="1400" i="1" dirty="0" err="1"/>
              <a:t>conj</a:t>
            </a:r>
            <a:r>
              <a:rPr lang="en-US" altLang="en-US" sz="1400" i="1" dirty="0"/>
              <a:t> nevi typically appear?</a:t>
            </a:r>
          </a:p>
          <a:p>
            <a:pPr eaLnBrk="1" hangingPunct="1">
              <a:spcBef>
                <a:spcPct val="0"/>
              </a:spcBef>
              <a:buClrTx/>
              <a:buSzTx/>
              <a:buFontTx/>
              <a:buNone/>
            </a:pPr>
            <a:r>
              <a:rPr lang="en-US" altLang="en-US" sz="1400" dirty="0"/>
              <a:t>The first or second decade—similar to lid nevi</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In what three locations are they most commonly found?</a:t>
            </a:r>
          </a:p>
          <a:p>
            <a:pPr eaLnBrk="1" hangingPunct="1">
              <a:spcBef>
                <a:spcPct val="0"/>
              </a:spcBef>
              <a:buClrTx/>
              <a:buSzTx/>
              <a:buFontTx/>
              <a:buNone/>
            </a:pPr>
            <a:r>
              <a:rPr lang="en-US" altLang="en-US" sz="1400" dirty="0">
                <a:solidFill>
                  <a:srgbClr val="CCFFCC"/>
                </a:solidFill>
              </a:rPr>
              <a:t>--</a:t>
            </a:r>
            <a:r>
              <a:rPr lang="en-US" altLang="en-US" sz="1400" dirty="0" err="1">
                <a:solidFill>
                  <a:srgbClr val="CCFFCC"/>
                </a:solidFill>
              </a:rPr>
              <a:t>Juxtalimbal</a:t>
            </a:r>
            <a:endParaRPr lang="en-US" altLang="en-US" sz="1400" dirty="0">
              <a:solidFill>
                <a:srgbClr val="CCFFCC"/>
              </a:solidFill>
            </a:endParaRPr>
          </a:p>
          <a:p>
            <a:pPr eaLnBrk="1" hangingPunct="1">
              <a:spcBef>
                <a:spcPct val="0"/>
              </a:spcBef>
              <a:buClrTx/>
              <a:buSzTx/>
              <a:buFontTx/>
              <a:buNone/>
            </a:pPr>
            <a:r>
              <a:rPr lang="en-US" altLang="en-US" sz="1400" dirty="0">
                <a:solidFill>
                  <a:srgbClr val="CCFFCC"/>
                </a:solidFill>
              </a:rPr>
              <a:t>--Plica</a:t>
            </a:r>
          </a:p>
          <a:p>
            <a:pPr eaLnBrk="1" hangingPunct="1">
              <a:spcBef>
                <a:spcPct val="0"/>
              </a:spcBef>
              <a:buClrTx/>
              <a:buSzTx/>
              <a:buFontTx/>
              <a:buNone/>
            </a:pPr>
            <a:r>
              <a:rPr lang="en-US" altLang="en-US" sz="1400" dirty="0">
                <a:solidFill>
                  <a:srgbClr val="CCFFCC"/>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71660235"/>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348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During what period of life do </a:t>
            </a:r>
            <a:r>
              <a:rPr lang="en-US" altLang="en-US" sz="1400" i="1" dirty="0" err="1"/>
              <a:t>conj</a:t>
            </a:r>
            <a:r>
              <a:rPr lang="en-US" altLang="en-US" sz="1400" i="1" dirty="0"/>
              <a:t> nevi typically appear?</a:t>
            </a:r>
          </a:p>
          <a:p>
            <a:pPr eaLnBrk="1" hangingPunct="1">
              <a:spcBef>
                <a:spcPct val="0"/>
              </a:spcBef>
              <a:buClrTx/>
              <a:buSzTx/>
              <a:buFontTx/>
              <a:buNone/>
            </a:pPr>
            <a:r>
              <a:rPr lang="en-US" altLang="en-US" sz="1400" dirty="0"/>
              <a:t>The first or second decade—similar to lid nevi</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In what three locations are they most commonly found?</a:t>
            </a:r>
          </a:p>
          <a:p>
            <a:pPr eaLnBrk="1" hangingPunct="1">
              <a:spcBef>
                <a:spcPct val="0"/>
              </a:spcBef>
              <a:buClrTx/>
              <a:buSzTx/>
              <a:buFontTx/>
              <a:buNone/>
            </a:pPr>
            <a:r>
              <a:rPr lang="en-US" altLang="en-US" sz="1400" dirty="0"/>
              <a:t>--</a:t>
            </a:r>
            <a:r>
              <a:rPr lang="en-US" altLang="en-US" sz="1400" b="1" i="1" dirty="0"/>
              <a:t>?</a:t>
            </a:r>
          </a:p>
          <a:p>
            <a:pPr eaLnBrk="1" hangingPunct="1">
              <a:spcBef>
                <a:spcPct val="0"/>
              </a:spcBef>
              <a:buClrTx/>
              <a:buSzTx/>
              <a:buFontTx/>
              <a:buNone/>
            </a:pPr>
            <a:r>
              <a:rPr lang="en-US" altLang="en-US" sz="1400" dirty="0"/>
              <a:t>--</a:t>
            </a:r>
            <a:r>
              <a:rPr lang="en-US" altLang="en-US" sz="1400" b="1" i="1" dirty="0"/>
              <a:t>?</a:t>
            </a:r>
          </a:p>
          <a:p>
            <a:pPr eaLnBrk="1" hangingPunct="1">
              <a:spcBef>
                <a:spcPct val="0"/>
              </a:spcBef>
              <a:buClrTx/>
              <a:buSzTx/>
              <a:buFontTx/>
              <a:buNone/>
            </a:pPr>
            <a:r>
              <a:rPr lang="en-US" altLang="en-US" sz="1400" dirty="0"/>
              <a:t>--</a:t>
            </a:r>
            <a:r>
              <a:rPr lang="en-US" altLang="en-US" sz="1400" b="1" i="1" dirty="0"/>
              <a:t>?</a:t>
            </a:r>
            <a:endParaRPr lang="en-US" altLang="en-US" sz="1400" b="1" i="1" dirty="0">
              <a:solidFill>
                <a:srgbClr val="CCFFCC"/>
              </a:solidFill>
            </a:endParaRP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4308124"/>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349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During what period of life do </a:t>
            </a:r>
            <a:r>
              <a:rPr lang="en-US" altLang="en-US" sz="1400" i="1" dirty="0" err="1"/>
              <a:t>conj</a:t>
            </a:r>
            <a:r>
              <a:rPr lang="en-US" altLang="en-US" sz="1400" i="1" dirty="0"/>
              <a:t> nevi typically appear?</a:t>
            </a:r>
          </a:p>
          <a:p>
            <a:pPr eaLnBrk="1" hangingPunct="1">
              <a:spcBef>
                <a:spcPct val="0"/>
              </a:spcBef>
              <a:buClrTx/>
              <a:buSzTx/>
              <a:buFontTx/>
              <a:buNone/>
            </a:pPr>
            <a:r>
              <a:rPr lang="en-US" altLang="en-US" sz="1400" dirty="0"/>
              <a:t>The first or second decade—similar to lid nevi</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In what three locations are they most commonly found?</a:t>
            </a:r>
          </a:p>
          <a:p>
            <a:pPr eaLnBrk="1" hangingPunct="1">
              <a:spcBef>
                <a:spcPct val="0"/>
              </a:spcBef>
              <a:buClrTx/>
              <a:buSzTx/>
              <a:buFontTx/>
              <a:buNone/>
            </a:pPr>
            <a:r>
              <a:rPr lang="en-US" altLang="en-US" sz="1400" dirty="0"/>
              <a:t>--</a:t>
            </a:r>
            <a:r>
              <a:rPr lang="en-US" altLang="en-US" sz="1400" dirty="0" err="1"/>
              <a:t>Juxtalimbal</a:t>
            </a:r>
            <a:endParaRPr lang="en-US" altLang="en-US" sz="1400" dirty="0"/>
          </a:p>
          <a:p>
            <a:pPr eaLnBrk="1" hangingPunct="1">
              <a:spcBef>
                <a:spcPct val="0"/>
              </a:spcBef>
              <a:buClrTx/>
              <a:buSzTx/>
              <a:buFontTx/>
              <a:buNone/>
            </a:pPr>
            <a:r>
              <a:rPr lang="en-US" altLang="en-US" sz="1400" dirty="0"/>
              <a:t>--Plica</a:t>
            </a:r>
          </a:p>
          <a:p>
            <a:pPr eaLnBrk="1" hangingPunct="1">
              <a:spcBef>
                <a:spcPct val="0"/>
              </a:spcBef>
              <a:buClrTx/>
              <a:buSzTx/>
              <a:buFontTx/>
              <a:buNone/>
            </a:pPr>
            <a:r>
              <a:rPr lang="en-US" altLang="en-US" sz="1400" dirty="0"/>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6674661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6">
            <a:extLst>
              <a:ext uri="{FF2B5EF4-FFF2-40B4-BE49-F238E27FC236}">
                <a16:creationId xmlns:a16="http://schemas.microsoft.com/office/drawing/2014/main" id="{25A6948A-5E30-43B4-A92C-DDA7ED0068F2}"/>
              </a:ext>
            </a:extLst>
          </p:cNvPr>
          <p:cNvSpPr txBox="1">
            <a:spLocks noChangeArrowheads="1"/>
          </p:cNvSpPr>
          <p:nvPr/>
        </p:nvSpPr>
        <p:spPr bwMode="auto">
          <a:xfrm>
            <a:off x="1273175" y="4724400"/>
            <a:ext cx="2380780" cy="123110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dirty="0">
                <a:solidFill>
                  <a:srgbClr val="009999"/>
                </a:solidFill>
              </a:rPr>
              <a:t>Neuroglial lesions</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r>
              <a:rPr lang="en-US" altLang="en-US" sz="1400" dirty="0" err="1"/>
              <a:t>rominent</a:t>
            </a:r>
            <a:r>
              <a:rPr lang="en-US" altLang="en-US" sz="1400" dirty="0">
                <a:solidFill>
                  <a:srgbClr val="009999"/>
                </a:solidFill>
              </a:rPr>
              <a:t> </a:t>
            </a:r>
            <a:r>
              <a:rPr lang="en-US" altLang="en-US" sz="1400" dirty="0"/>
              <a:t>corneal nerves</a:t>
            </a:r>
            <a:endParaRPr lang="en-US" altLang="en-US" sz="1400" b="1" dirty="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35</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rgbClr val="0000FF"/>
                </a:solidFill>
              </a:rPr>
              <a:t>melanocytes</a:t>
            </a:r>
            <a:r>
              <a:rPr lang="en-US" sz="1600" dirty="0">
                <a:solidFill>
                  <a:srgbClr val="0000FF"/>
                </a:solidFill>
              </a:rPr>
              <a:t> </a:t>
            </a:r>
            <a:r>
              <a:rPr lang="en-US" sz="1600" dirty="0">
                <a:solidFill>
                  <a:schemeClr val="bg1">
                    <a:lumMod val="75000"/>
                  </a:schemeClr>
                </a:solidFill>
              </a:rPr>
              <a:t>derive gives rise also to </a:t>
            </a:r>
            <a:r>
              <a:rPr lang="en-US" sz="1600" dirty="0">
                <a:solidFill>
                  <a:srgbClr val="0000FF"/>
                </a:solidFill>
              </a:rPr>
              <a:t> </a:t>
            </a:r>
            <a:r>
              <a:rPr lang="en-US" sz="1600" b="1" dirty="0">
                <a:solidFill>
                  <a:srgbClr val="0000FF"/>
                </a:solidFill>
              </a:rPr>
              <a:t>neurons  </a:t>
            </a:r>
            <a:r>
              <a:rPr lang="en-US" sz="1600" dirty="0">
                <a:solidFill>
                  <a:srgbClr val="0000FF"/>
                </a:solidFill>
              </a:rPr>
              <a:t>and</a:t>
            </a:r>
            <a:r>
              <a:rPr lang="en-US" sz="1600" b="1" dirty="0">
                <a:solidFill>
                  <a:srgbClr val="0000FF"/>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EA23FB0-B06F-4A5A-9E47-5DDB529D8088}"/>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solidFill>
                  <a:schemeClr val="bg1">
                    <a:lumMod val="65000"/>
                  </a:schemeClr>
                </a:solidFill>
              </a:rPr>
              <a:t>There is a condition—well known to you, dear reader—that consists of a multitude of lesions, most of which are either melanocytic or neuroglial in origin. What is this condition?</a:t>
            </a:r>
          </a:p>
          <a:p>
            <a:r>
              <a:rPr lang="en-US" sz="1400" b="1" dirty="0"/>
              <a:t>Neurofibromatosis type 1 (NF1)</a:t>
            </a:r>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 Box 6">
            <a:extLst>
              <a:ext uri="{FF2B5EF4-FFF2-40B4-BE49-F238E27FC236}">
                <a16:creationId xmlns:a16="http://schemas.microsoft.com/office/drawing/2014/main" id="{A485B173-22C5-4ADC-8620-B13F61E8BC95}"/>
              </a:ext>
            </a:extLst>
          </p:cNvPr>
          <p:cNvSpPr txBox="1">
            <a:spLocks noChangeArrowheads="1"/>
          </p:cNvSpPr>
          <p:nvPr/>
        </p:nvSpPr>
        <p:spPr bwMode="auto">
          <a:xfrm>
            <a:off x="1273175" y="4724400"/>
            <a:ext cx="2330450" cy="1227137"/>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a:solidFill>
                  <a:srgbClr val="009999"/>
                </a:solidFill>
              </a:rPr>
              <a:t>Neuroglial lesions</a:t>
            </a:r>
          </a:p>
          <a:p>
            <a:pPr eaLnBrk="1" hangingPunct="1">
              <a:spcBef>
                <a:spcPct val="0"/>
              </a:spcBef>
              <a:buClrTx/>
              <a:buSzTx/>
              <a:buFontTx/>
              <a:buNone/>
            </a:pPr>
            <a:r>
              <a:rPr lang="en-US" altLang="en-US" sz="1400">
                <a:solidFill>
                  <a:srgbClr val="009999"/>
                </a:solidFill>
              </a:rPr>
              <a:t>--Nodular</a:t>
            </a:r>
            <a:r>
              <a:rPr lang="en-US" altLang="en-US" sz="1400" b="1">
                <a:solidFill>
                  <a:srgbClr val="009999"/>
                </a:solidFill>
              </a:rPr>
              <a:t> </a:t>
            </a:r>
            <a:r>
              <a:rPr lang="en-US" altLang="en-US" sz="1400">
                <a:solidFill>
                  <a:srgbClr val="009999"/>
                </a:solidFill>
              </a:rPr>
              <a:t>neurofibromas</a:t>
            </a:r>
          </a:p>
          <a:p>
            <a:pPr eaLnBrk="1" hangingPunct="1">
              <a:spcBef>
                <a:spcPct val="0"/>
              </a:spcBef>
              <a:buClrTx/>
              <a:buSzTx/>
              <a:buFontTx/>
              <a:buNone/>
            </a:pPr>
            <a:r>
              <a:rPr lang="en-US" altLang="en-US" sz="1400">
                <a:solidFill>
                  <a:srgbClr val="009999"/>
                </a:solidFill>
              </a:rPr>
              <a:t>--Plexiform neurofibromas</a:t>
            </a:r>
          </a:p>
          <a:p>
            <a:pPr eaLnBrk="1" hangingPunct="1">
              <a:spcBef>
                <a:spcPct val="0"/>
              </a:spcBef>
              <a:buClrTx/>
              <a:buSzTx/>
              <a:buFontTx/>
              <a:buNone/>
            </a:pPr>
            <a:r>
              <a:rPr lang="en-US" altLang="en-US" sz="1400">
                <a:solidFill>
                  <a:srgbClr val="009999"/>
                </a:solidFill>
              </a:rPr>
              <a:t>--Optic glioma</a:t>
            </a:r>
          </a:p>
          <a:p>
            <a:pPr eaLnBrk="1" hangingPunct="1">
              <a:spcBef>
                <a:spcPct val="0"/>
              </a:spcBef>
              <a:buClrTx/>
              <a:buSzTx/>
              <a:buFontTx/>
              <a:buNone/>
            </a:pPr>
            <a:r>
              <a:rPr lang="en-US" altLang="en-US" sz="1400">
                <a:solidFill>
                  <a:srgbClr val="009999"/>
                </a:solidFill>
              </a:rPr>
              <a:t>--Prominent corneal nerves</a:t>
            </a:r>
            <a:endParaRPr lang="en-US" altLang="en-US" sz="1400" b="1">
              <a:solidFill>
                <a:srgbClr val="009999"/>
              </a:solidFill>
            </a:endParaRPr>
          </a:p>
        </p:txBody>
      </p:sp>
      <p:sp>
        <p:nvSpPr>
          <p:cNvPr id="13" name="Text Box 4">
            <a:extLst>
              <a:ext uri="{FF2B5EF4-FFF2-40B4-BE49-F238E27FC236}">
                <a16:creationId xmlns:a16="http://schemas.microsoft.com/office/drawing/2014/main" id="{2FCCD142-612F-4721-ABFA-15D7644FF291}"/>
              </a:ext>
            </a:extLst>
          </p:cNvPr>
          <p:cNvSpPr txBox="1">
            <a:spLocks noChangeArrowheads="1"/>
          </p:cNvSpPr>
          <p:nvPr/>
        </p:nvSpPr>
        <p:spPr bwMode="auto">
          <a:xfrm>
            <a:off x="4959419" y="4527808"/>
            <a:ext cx="2352675" cy="1227137"/>
          </a:xfrm>
          <a:prstGeom prst="rect">
            <a:avLst/>
          </a:prstGeom>
          <a:solidFill>
            <a:schemeClr val="bg1">
              <a:lumMod val="75000"/>
            </a:schemeClr>
          </a:solidFill>
          <a:ln w="9525">
            <a:solidFill>
              <a:schemeClr val="tx1"/>
            </a:solidFill>
            <a:miter lim="800000"/>
            <a:headEnd/>
            <a:tailEnd/>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b="1" u="sng" dirty="0">
                <a:solidFill>
                  <a:srgbClr val="990033"/>
                </a:solidFill>
              </a:rPr>
              <a:t>Melanocytic lesions</a:t>
            </a:r>
          </a:p>
          <a:p>
            <a:pPr eaLnBrk="1" hangingPunct="1">
              <a:defRPr/>
            </a:pPr>
            <a:r>
              <a:rPr lang="en-US" sz="1400" dirty="0">
                <a:solidFill>
                  <a:srgbClr val="990033"/>
                </a:solidFill>
              </a:rPr>
              <a:t>--</a:t>
            </a:r>
            <a:r>
              <a:rPr lang="en-US" sz="1400" b="1" i="1" dirty="0">
                <a:solidFill>
                  <a:srgbClr val="990033"/>
                </a:solidFill>
              </a:rPr>
              <a:t>?</a:t>
            </a:r>
          </a:p>
          <a:p>
            <a:pPr eaLnBrk="1" hangingPunct="1">
              <a:defRPr/>
            </a:pPr>
            <a:r>
              <a:rPr lang="en-US" sz="1400" dirty="0">
                <a:solidFill>
                  <a:srgbClr val="990033"/>
                </a:solidFill>
              </a:rPr>
              <a:t>--</a:t>
            </a:r>
            <a:r>
              <a:rPr lang="en-US" sz="1400" b="1" i="1" dirty="0">
                <a:solidFill>
                  <a:srgbClr val="990033"/>
                </a:solidFill>
              </a:rPr>
              <a:t>?</a:t>
            </a:r>
            <a:endParaRPr lang="en-US" sz="1400" dirty="0">
              <a:solidFill>
                <a:srgbClr val="990033"/>
              </a:solidFill>
            </a:endParaRPr>
          </a:p>
          <a:p>
            <a:pPr eaLnBrk="1" hangingPunct="1">
              <a:defRPr/>
            </a:pPr>
            <a:r>
              <a:rPr lang="en-US" sz="1400" dirty="0">
                <a:solidFill>
                  <a:srgbClr val="990033"/>
                </a:solidFill>
              </a:rPr>
              <a:t>--</a:t>
            </a:r>
            <a:r>
              <a:rPr lang="en-US" sz="1400" b="1" i="1" dirty="0">
                <a:solidFill>
                  <a:srgbClr val="990033"/>
                </a:solidFill>
              </a:rPr>
              <a:t>?</a:t>
            </a:r>
          </a:p>
          <a:p>
            <a:pPr eaLnBrk="1" hangingPunct="1">
              <a:defRPr/>
            </a:pPr>
            <a:r>
              <a:rPr lang="en-US" sz="1400" dirty="0">
                <a:solidFill>
                  <a:srgbClr val="990033"/>
                </a:solidFill>
              </a:rPr>
              <a:t>--</a:t>
            </a:r>
            <a:r>
              <a:rPr lang="en-US" sz="1400" b="1" i="1" dirty="0">
                <a:solidFill>
                  <a:srgbClr val="990033"/>
                </a:solidFill>
              </a:rPr>
              <a:t>?</a:t>
            </a:r>
          </a:p>
        </p:txBody>
      </p:sp>
      <p:sp>
        <p:nvSpPr>
          <p:cNvPr id="15" name="TextBox 14">
            <a:extLst>
              <a:ext uri="{FF2B5EF4-FFF2-40B4-BE49-F238E27FC236}">
                <a16:creationId xmlns:a16="http://schemas.microsoft.com/office/drawing/2014/main" id="{BB490DB4-F8F0-4FE3-A2D4-8FCEB0910E35}"/>
              </a:ext>
            </a:extLst>
          </p:cNvPr>
          <p:cNvSpPr txBox="1"/>
          <p:nvPr/>
        </p:nvSpPr>
        <p:spPr>
          <a:xfrm>
            <a:off x="4894330" y="5744925"/>
            <a:ext cx="2497070" cy="523220"/>
          </a:xfrm>
          <a:prstGeom prst="rect">
            <a:avLst/>
          </a:prstGeom>
          <a:noFill/>
        </p:spPr>
        <p:txBody>
          <a:bodyPr wrap="square" rtlCol="0">
            <a:spAutoFit/>
          </a:bodyPr>
          <a:lstStyle/>
          <a:p>
            <a:r>
              <a:rPr lang="en-US" sz="1400" i="1" dirty="0"/>
              <a:t>What are the four classic </a:t>
            </a:r>
            <a:r>
              <a:rPr lang="en-US" sz="1400" dirty="0"/>
              <a:t>melanocytic</a:t>
            </a:r>
            <a:r>
              <a:rPr lang="en-US" sz="1400" i="1" dirty="0"/>
              <a:t> lesions in NF1?</a:t>
            </a:r>
          </a:p>
        </p:txBody>
      </p:sp>
      <p:sp>
        <p:nvSpPr>
          <p:cNvPr id="16" name="TextBox 15">
            <a:extLst>
              <a:ext uri="{FF2B5EF4-FFF2-40B4-BE49-F238E27FC236}">
                <a16:creationId xmlns:a16="http://schemas.microsoft.com/office/drawing/2014/main" id="{928B8D99-97A4-4B47-A0D2-2E2AD73428A6}"/>
              </a:ext>
            </a:extLst>
          </p:cNvPr>
          <p:cNvSpPr txBox="1"/>
          <p:nvPr/>
        </p:nvSpPr>
        <p:spPr>
          <a:xfrm>
            <a:off x="459976" y="2995136"/>
            <a:ext cx="3576620" cy="523220"/>
          </a:xfrm>
          <a:prstGeom prst="rect">
            <a:avLst/>
          </a:prstGeom>
          <a:solidFill>
            <a:schemeClr val="accent6">
              <a:lumMod val="75000"/>
            </a:schemeClr>
          </a:solidFill>
        </p:spPr>
        <p:txBody>
          <a:bodyPr wrap="none" rtlCol="0">
            <a:spAutoFit/>
          </a:bodyPr>
          <a:lstStyle/>
          <a:p>
            <a:r>
              <a:rPr lang="en-US" sz="1400" i="1" dirty="0">
                <a:solidFill>
                  <a:schemeClr val="bg1">
                    <a:lumMod val="50000"/>
                  </a:schemeClr>
                </a:solidFill>
              </a:rPr>
              <a:t>In one word, what sort of condition is NF1?</a:t>
            </a:r>
          </a:p>
          <a:p>
            <a:r>
              <a:rPr lang="en-US" sz="1400" dirty="0">
                <a:solidFill>
                  <a:schemeClr val="bg1">
                    <a:lumMod val="50000"/>
                  </a:schemeClr>
                </a:solidFill>
              </a:rPr>
              <a:t>A </a:t>
            </a:r>
            <a:r>
              <a:rPr lang="en-US" sz="1400" dirty="0" err="1">
                <a:solidFill>
                  <a:schemeClr val="bg1">
                    <a:lumMod val="50000"/>
                  </a:schemeClr>
                </a:solidFill>
              </a:rPr>
              <a:t>phakomatosis</a:t>
            </a:r>
            <a:endParaRPr lang="en-US" sz="1400" dirty="0">
              <a:solidFill>
                <a:schemeClr val="bg1">
                  <a:lumMod val="50000"/>
                </a:schemeClr>
              </a:solidFill>
            </a:endParaRPr>
          </a:p>
        </p:txBody>
      </p:sp>
    </p:spTree>
    <p:extLst>
      <p:ext uri="{BB962C8B-B14F-4D97-AF65-F5344CB8AC3E}">
        <p14:creationId xmlns:p14="http://schemas.microsoft.com/office/powerpoint/2010/main" val="1316508728"/>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350</a:t>
            </a:fld>
            <a:endParaRPr lang="en-US" altLang="en-US"/>
          </a:p>
        </p:txBody>
      </p:sp>
      <p:sp>
        <p:nvSpPr>
          <p:cNvPr id="5" name="TextBox 4">
            <a:extLst>
              <a:ext uri="{FF2B5EF4-FFF2-40B4-BE49-F238E27FC236}">
                <a16:creationId xmlns:a16="http://schemas.microsoft.com/office/drawing/2014/main" id="{2BC1B4A0-593A-4C91-831F-6B8E5946C539}"/>
              </a:ext>
            </a:extLst>
          </p:cNvPr>
          <p:cNvSpPr txBox="1"/>
          <p:nvPr/>
        </p:nvSpPr>
        <p:spPr>
          <a:xfrm>
            <a:off x="2602999" y="6031468"/>
            <a:ext cx="3938001" cy="369332"/>
          </a:xfrm>
          <a:prstGeom prst="rect">
            <a:avLst/>
          </a:prstGeom>
          <a:noFill/>
        </p:spPr>
        <p:txBody>
          <a:bodyPr wrap="none" rtlCol="0">
            <a:spAutoFit/>
          </a:bodyPr>
          <a:lstStyle/>
          <a:p>
            <a:pPr algn="ctr"/>
            <a:r>
              <a:rPr lang="en-US" b="0" i="0" dirty="0">
                <a:effectLst/>
                <a:latin typeface="+mn-lt"/>
              </a:rPr>
              <a:t>Conjunctival </a:t>
            </a:r>
            <a:r>
              <a:rPr lang="en-US" dirty="0">
                <a:latin typeface="+mn-lt"/>
              </a:rPr>
              <a:t>n</a:t>
            </a:r>
            <a:r>
              <a:rPr lang="en-US" b="0" i="0" dirty="0">
                <a:effectLst/>
                <a:latin typeface="+mn-lt"/>
              </a:rPr>
              <a:t>evus: Typical locations</a:t>
            </a:r>
          </a:p>
        </p:txBody>
      </p:sp>
      <p:pic>
        <p:nvPicPr>
          <p:cNvPr id="2050" name="Picture 2" descr="Nevus (Eye Freckle) - American Academy of Ophthalmology">
            <a:extLst>
              <a:ext uri="{FF2B5EF4-FFF2-40B4-BE49-F238E27FC236}">
                <a16:creationId xmlns:a16="http://schemas.microsoft.com/office/drawing/2014/main" id="{6BBC0C05-6981-4F2F-9E83-7D1852E0137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724" y="762000"/>
            <a:ext cx="3078676" cy="2462940"/>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716674A3-C1BD-45F8-95A5-B9E381C7880B}"/>
              </a:ext>
            </a:extLst>
          </p:cNvPr>
          <p:cNvSpPr txBox="1"/>
          <p:nvPr/>
        </p:nvSpPr>
        <p:spPr>
          <a:xfrm>
            <a:off x="1120689" y="3224940"/>
            <a:ext cx="1080745" cy="307777"/>
          </a:xfrm>
          <a:prstGeom prst="rect">
            <a:avLst/>
          </a:prstGeom>
          <a:noFill/>
        </p:spPr>
        <p:txBody>
          <a:bodyPr wrap="none" rtlCol="0">
            <a:spAutoFit/>
          </a:bodyPr>
          <a:lstStyle/>
          <a:p>
            <a:pPr algn="ctr"/>
            <a:r>
              <a:rPr lang="en-US" sz="1400" dirty="0" err="1"/>
              <a:t>Juxtalimbal</a:t>
            </a:r>
            <a:endParaRPr lang="en-US" sz="1400" dirty="0"/>
          </a:p>
        </p:txBody>
      </p:sp>
      <p:sp>
        <p:nvSpPr>
          <p:cNvPr id="12" name="TextBox 11">
            <a:extLst>
              <a:ext uri="{FF2B5EF4-FFF2-40B4-BE49-F238E27FC236}">
                <a16:creationId xmlns:a16="http://schemas.microsoft.com/office/drawing/2014/main" id="{C16CD8E6-3E2D-43CA-8D31-7B108F5F5836}"/>
              </a:ext>
            </a:extLst>
          </p:cNvPr>
          <p:cNvSpPr txBox="1"/>
          <p:nvPr/>
        </p:nvSpPr>
        <p:spPr>
          <a:xfrm>
            <a:off x="4410102" y="4305826"/>
            <a:ext cx="574196" cy="307777"/>
          </a:xfrm>
          <a:prstGeom prst="rect">
            <a:avLst/>
          </a:prstGeom>
          <a:noFill/>
        </p:spPr>
        <p:txBody>
          <a:bodyPr wrap="none" rtlCol="0">
            <a:spAutoFit/>
          </a:bodyPr>
          <a:lstStyle/>
          <a:p>
            <a:pPr algn="ctr"/>
            <a:r>
              <a:rPr lang="en-US" sz="1400" dirty="0"/>
              <a:t>Plica</a:t>
            </a:r>
          </a:p>
        </p:txBody>
      </p:sp>
      <p:sp>
        <p:nvSpPr>
          <p:cNvPr id="13" name="TextBox 12">
            <a:extLst>
              <a:ext uri="{FF2B5EF4-FFF2-40B4-BE49-F238E27FC236}">
                <a16:creationId xmlns:a16="http://schemas.microsoft.com/office/drawing/2014/main" id="{FAF99A38-B2FE-4594-A31D-0695581F5BB9}"/>
              </a:ext>
            </a:extLst>
          </p:cNvPr>
          <p:cNvSpPr txBox="1"/>
          <p:nvPr/>
        </p:nvSpPr>
        <p:spPr>
          <a:xfrm>
            <a:off x="7205808" y="5630724"/>
            <a:ext cx="901209" cy="307777"/>
          </a:xfrm>
          <a:prstGeom prst="rect">
            <a:avLst/>
          </a:prstGeom>
          <a:noFill/>
        </p:spPr>
        <p:txBody>
          <a:bodyPr wrap="none" rtlCol="0">
            <a:spAutoFit/>
          </a:bodyPr>
          <a:lstStyle/>
          <a:p>
            <a:pPr algn="ctr"/>
            <a:r>
              <a:rPr lang="en-US" sz="1400" dirty="0"/>
              <a:t>Caruncle</a:t>
            </a:r>
          </a:p>
        </p:txBody>
      </p:sp>
      <p:sp>
        <p:nvSpPr>
          <p:cNvPr id="11" name="TextBox 10">
            <a:extLst>
              <a:ext uri="{FF2B5EF4-FFF2-40B4-BE49-F238E27FC236}">
                <a16:creationId xmlns:a16="http://schemas.microsoft.com/office/drawing/2014/main" id="{9E7A3DF4-EF10-4774-A08A-3B1900A311A6}"/>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4" name="Picture 3">
            <a:extLst>
              <a:ext uri="{FF2B5EF4-FFF2-40B4-BE49-F238E27FC236}">
                <a16:creationId xmlns:a16="http://schemas.microsoft.com/office/drawing/2014/main" id="{979350BD-A22E-4C85-B87E-276F2C06D23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26545" y="2286001"/>
            <a:ext cx="2945655" cy="2010356"/>
          </a:xfrm>
          <a:prstGeom prst="rect">
            <a:avLst/>
          </a:prstGeom>
        </p:spPr>
      </p:pic>
      <p:pic>
        <p:nvPicPr>
          <p:cNvPr id="16" name="Picture 15">
            <a:extLst>
              <a:ext uri="{FF2B5EF4-FFF2-40B4-BE49-F238E27FC236}">
                <a16:creationId xmlns:a16="http://schemas.microsoft.com/office/drawing/2014/main" id="{B181DA70-7D0A-4C83-9889-BAA94AB20C7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48400" y="3800766"/>
            <a:ext cx="2791136" cy="1835057"/>
          </a:xfrm>
          <a:prstGeom prst="rect">
            <a:avLst/>
          </a:prstGeom>
        </p:spPr>
      </p:pic>
    </p:spTree>
    <p:extLst>
      <p:ext uri="{BB962C8B-B14F-4D97-AF65-F5344CB8AC3E}">
        <p14:creationId xmlns:p14="http://schemas.microsoft.com/office/powerpoint/2010/main" val="3176471184"/>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351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t>In what </a:t>
            </a:r>
            <a:r>
              <a:rPr lang="en-US" altLang="en-US" sz="1400" i="1" dirty="0">
                <a:solidFill>
                  <a:schemeClr val="bg1">
                    <a:lumMod val="75000"/>
                  </a:schemeClr>
                </a:solidFill>
              </a:rPr>
              <a:t>three</a:t>
            </a:r>
            <a:r>
              <a:rPr lang="en-US" altLang="en-US" sz="1400" i="1" dirty="0"/>
              <a:t> locations are they </a:t>
            </a:r>
            <a:r>
              <a:rPr lang="en-US" altLang="en-US" sz="1400" i="1" dirty="0">
                <a:solidFill>
                  <a:schemeClr val="bg1">
                    <a:lumMod val="75000"/>
                  </a:schemeClr>
                </a:solidFill>
              </a:rPr>
              <a:t>most commonly </a:t>
            </a:r>
            <a:r>
              <a:rPr lang="en-US" altLang="en-US" sz="1400" i="1" dirty="0"/>
              <a:t>found?</a:t>
            </a:r>
          </a:p>
          <a:p>
            <a:pPr eaLnBrk="1" hangingPunct="1">
              <a:spcBef>
                <a:spcPct val="0"/>
              </a:spcBef>
              <a:buClrTx/>
              <a:buSzTx/>
              <a:buFontTx/>
              <a:buNone/>
            </a:pPr>
            <a:r>
              <a:rPr lang="en-US" altLang="en-US" sz="1400" dirty="0">
                <a:solidFill>
                  <a:schemeClr val="bg1">
                    <a:lumMod val="75000"/>
                  </a:schemeClr>
                </a:solidFill>
              </a:rPr>
              <a:t>--</a:t>
            </a:r>
            <a:r>
              <a:rPr lang="en-US" altLang="en-US" sz="1400" dirty="0" err="1">
                <a:solidFill>
                  <a:schemeClr val="bg1">
                    <a:lumMod val="75000"/>
                  </a:schemeClr>
                </a:solidFill>
              </a:rPr>
              <a:t>Juxtalimbal</a:t>
            </a:r>
            <a:endParaRPr lang="en-US" altLang="en-US" sz="1400" dirty="0">
              <a:solidFill>
                <a:schemeClr val="bg1">
                  <a:lumMod val="75000"/>
                </a:schemeClr>
              </a:solidFill>
            </a:endParaRPr>
          </a:p>
          <a:p>
            <a:pPr eaLnBrk="1" hangingPunct="1">
              <a:spcBef>
                <a:spcPct val="0"/>
              </a:spcBef>
              <a:buClrTx/>
              <a:buSzTx/>
              <a:buFontTx/>
              <a:buNone/>
            </a:pPr>
            <a:r>
              <a:rPr lang="en-US" altLang="en-US" sz="1400" dirty="0">
                <a:solidFill>
                  <a:srgbClr val="CCFFCC"/>
                </a:solidFill>
              </a:rPr>
              <a:t>--Plica</a:t>
            </a:r>
          </a:p>
          <a:p>
            <a:pPr eaLnBrk="1" hangingPunct="1">
              <a:spcBef>
                <a:spcPct val="0"/>
              </a:spcBef>
              <a:buClrTx/>
              <a:buSzTx/>
              <a:buFontTx/>
              <a:buNone/>
            </a:pPr>
            <a:r>
              <a:rPr lang="en-US" altLang="en-US" sz="1400" dirty="0">
                <a:solidFill>
                  <a:srgbClr val="CCFFCC"/>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1EE5E44-13A8-4A2D-933C-8428C3C88095}"/>
              </a:ext>
            </a:extLst>
          </p:cNvPr>
          <p:cNvSpPr txBox="1"/>
          <p:nvPr/>
        </p:nvSpPr>
        <p:spPr>
          <a:xfrm>
            <a:off x="1592371" y="3804213"/>
            <a:ext cx="4721225"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On which portions of the </a:t>
            </a:r>
            <a:r>
              <a:rPr lang="en-US" sz="1400" i="1" dirty="0" err="1">
                <a:solidFill>
                  <a:srgbClr val="0000FF"/>
                </a:solidFill>
              </a:rPr>
              <a:t>conj</a:t>
            </a:r>
            <a:r>
              <a:rPr lang="en-US" sz="1400" i="1" dirty="0">
                <a:solidFill>
                  <a:srgbClr val="0000FF"/>
                </a:solidFill>
              </a:rPr>
              <a:t> are nevi typically </a:t>
            </a:r>
            <a:r>
              <a:rPr lang="en-US" sz="1400" dirty="0">
                <a:solidFill>
                  <a:srgbClr val="0000FF"/>
                </a:solidFill>
              </a:rPr>
              <a:t>not</a:t>
            </a:r>
            <a:r>
              <a:rPr lang="en-US" sz="1400" i="1" dirty="0">
                <a:solidFill>
                  <a:srgbClr val="0000FF"/>
                </a:solidFill>
              </a:rPr>
              <a:t> found?</a:t>
            </a:r>
          </a:p>
          <a:p>
            <a:r>
              <a:rPr lang="en-US" sz="1400" dirty="0">
                <a:solidFill>
                  <a:srgbClr val="0000FF"/>
                </a:solidFill>
              </a:rPr>
              <a:t>--</a:t>
            </a:r>
            <a:r>
              <a:rPr lang="en-US" sz="1400" b="1" i="1" dirty="0">
                <a:solidFill>
                  <a:srgbClr val="0000FF"/>
                </a:solidFill>
              </a:rPr>
              <a:t>?</a:t>
            </a:r>
          </a:p>
          <a:p>
            <a:r>
              <a:rPr lang="en-US" sz="1400" dirty="0">
                <a:solidFill>
                  <a:srgbClr val="0000FF"/>
                </a:solidFill>
              </a:rPr>
              <a:t>--</a:t>
            </a:r>
            <a:r>
              <a:rPr lang="en-US" sz="1400" b="1" i="1" dirty="0">
                <a:solidFill>
                  <a:srgbClr val="0000FF"/>
                </a:solidFill>
              </a:rPr>
              <a:t>?</a:t>
            </a:r>
            <a:r>
              <a:rPr lang="en-US" sz="1400" dirty="0">
                <a:solidFill>
                  <a:srgbClr val="0000FF"/>
                </a:solidFill>
              </a:rPr>
              <a:t> </a:t>
            </a:r>
          </a:p>
          <a:p>
            <a:endParaRPr lang="en-US" sz="1400" dirty="0">
              <a:solidFill>
                <a:schemeClr val="accent5">
                  <a:lumMod val="75000"/>
                </a:schemeClr>
              </a:solidFill>
            </a:endParaRPr>
          </a:p>
          <a:p>
            <a:r>
              <a:rPr lang="en-US" sz="1400" i="1" dirty="0">
                <a:solidFill>
                  <a:schemeClr val="accent5">
                    <a:lumMod val="75000"/>
                  </a:schemeClr>
                </a:solidFill>
              </a:rPr>
              <a:t>What should you do if you find a nevus-like lesion in one of these areas?</a:t>
            </a:r>
          </a:p>
          <a:p>
            <a:r>
              <a:rPr lang="en-US" sz="1400" dirty="0">
                <a:solidFill>
                  <a:schemeClr val="accent5">
                    <a:lumMod val="75000"/>
                  </a:schemeClr>
                </a:solidFill>
              </a:rPr>
              <a:t>Biopsy it</a:t>
            </a:r>
          </a:p>
        </p:txBody>
      </p:sp>
      <p:cxnSp>
        <p:nvCxnSpPr>
          <p:cNvPr id="8" name="Straight Connector 7">
            <a:extLst>
              <a:ext uri="{FF2B5EF4-FFF2-40B4-BE49-F238E27FC236}">
                <a16:creationId xmlns:a16="http://schemas.microsoft.com/office/drawing/2014/main" id="{E9E98C31-8B51-4B7B-9ED7-1428BE89C4C3}"/>
              </a:ext>
            </a:extLst>
          </p:cNvPr>
          <p:cNvCxnSpPr>
            <a:cxnSpLocks/>
          </p:cNvCxnSpPr>
          <p:nvPr/>
        </p:nvCxnSpPr>
        <p:spPr>
          <a:xfrm>
            <a:off x="3514760" y="2971800"/>
            <a:ext cx="394631" cy="76200"/>
          </a:xfrm>
          <a:prstGeom prst="line">
            <a:avLst/>
          </a:prstGeom>
          <a:ln w="22225"/>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853FE71E-5B8E-4CB4-88B5-A91AA53A5FA3}"/>
              </a:ext>
            </a:extLst>
          </p:cNvPr>
          <p:cNvCxnSpPr>
            <a:cxnSpLocks/>
          </p:cNvCxnSpPr>
          <p:nvPr/>
        </p:nvCxnSpPr>
        <p:spPr>
          <a:xfrm>
            <a:off x="5452033" y="3005467"/>
            <a:ext cx="1177367" cy="4433"/>
          </a:xfrm>
          <a:prstGeom prst="line">
            <a:avLst/>
          </a:prstGeom>
          <a:ln w="22225"/>
        </p:spPr>
        <p:style>
          <a:lnRef idx="1">
            <a:schemeClr val="dk1"/>
          </a:lnRef>
          <a:fillRef idx="0">
            <a:schemeClr val="dk1"/>
          </a:fillRef>
          <a:effectRef idx="0">
            <a:schemeClr val="dk1"/>
          </a:effectRef>
          <a:fontRef idx="minor">
            <a:schemeClr val="tx1"/>
          </a:fontRef>
        </p:style>
      </p:cxnSp>
      <p:sp>
        <p:nvSpPr>
          <p:cNvPr id="16" name="TextBox 15">
            <a:extLst>
              <a:ext uri="{FF2B5EF4-FFF2-40B4-BE49-F238E27FC236}">
                <a16:creationId xmlns:a16="http://schemas.microsoft.com/office/drawing/2014/main" id="{B86ACEEA-6C04-4531-81F5-8EFC15B62115}"/>
              </a:ext>
            </a:extLst>
          </p:cNvPr>
          <p:cNvSpPr txBox="1"/>
          <p:nvPr/>
        </p:nvSpPr>
        <p:spPr>
          <a:xfrm>
            <a:off x="6420678" y="2739359"/>
            <a:ext cx="49244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not</a:t>
            </a:r>
          </a:p>
        </p:txBody>
      </p:sp>
      <p:sp>
        <p:nvSpPr>
          <p:cNvPr id="51" name="TextBox 50">
            <a:extLst>
              <a:ext uri="{FF2B5EF4-FFF2-40B4-BE49-F238E27FC236}">
                <a16:creationId xmlns:a16="http://schemas.microsoft.com/office/drawing/2014/main" id="{57576021-7D09-4A05-BCFA-3B1B472F20DE}"/>
              </a:ext>
            </a:extLst>
          </p:cNvPr>
          <p:cNvSpPr txBox="1"/>
          <p:nvPr/>
        </p:nvSpPr>
        <p:spPr>
          <a:xfrm>
            <a:off x="3750712" y="2741711"/>
            <a:ext cx="516488" cy="307777"/>
          </a:xfrm>
          <a:prstGeom prst="rect">
            <a:avLst/>
          </a:prstGeom>
          <a:noFill/>
        </p:spPr>
        <p:txBody>
          <a:bodyPr wrap="none" rtlCol="0">
            <a:spAutoFit/>
          </a:bodyPr>
          <a:lstStyle/>
          <a:p>
            <a:r>
              <a:rPr lang="en-US" sz="1400" dirty="0">
                <a:solidFill>
                  <a:srgbClr val="0000FF"/>
                </a:solidFill>
                <a:latin typeface="Segoe Script" panose="030B0504020000000003" pitchFamily="66" charset="0"/>
              </a:rPr>
              <a:t>two</a:t>
            </a:r>
          </a:p>
        </p:txBody>
      </p:sp>
      <p:sp>
        <p:nvSpPr>
          <p:cNvPr id="52" name="TextBox 51">
            <a:extLst>
              <a:ext uri="{FF2B5EF4-FFF2-40B4-BE49-F238E27FC236}">
                <a16:creationId xmlns:a16="http://schemas.microsoft.com/office/drawing/2014/main" id="{10AD625A-0636-415E-8A46-388557B791A3}"/>
              </a:ext>
            </a:extLst>
          </p:cNvPr>
          <p:cNvSpPr txBox="1"/>
          <p:nvPr/>
        </p:nvSpPr>
        <p:spPr>
          <a:xfrm>
            <a:off x="6520064" y="2880211"/>
            <a:ext cx="293670" cy="369332"/>
          </a:xfrm>
          <a:prstGeom prst="rect">
            <a:avLst/>
          </a:prstGeom>
          <a:noFill/>
        </p:spPr>
        <p:txBody>
          <a:bodyPr wrap="none" rtlCol="0">
            <a:spAutoFit/>
          </a:bodyPr>
          <a:lstStyle/>
          <a:p>
            <a:r>
              <a:rPr lang="en-US" dirty="0"/>
              <a:t>^</a:t>
            </a:r>
          </a:p>
        </p:txBody>
      </p:sp>
      <p:sp>
        <p:nvSpPr>
          <p:cNvPr id="53" name="TextBox 52">
            <a:extLst>
              <a:ext uri="{FF2B5EF4-FFF2-40B4-BE49-F238E27FC236}">
                <a16:creationId xmlns:a16="http://schemas.microsoft.com/office/drawing/2014/main" id="{390590E9-9369-47D6-B9D8-8A4EC27D3660}"/>
              </a:ext>
            </a:extLst>
          </p:cNvPr>
          <p:cNvSpPr txBox="1"/>
          <p:nvPr/>
        </p:nvSpPr>
        <p:spPr>
          <a:xfrm>
            <a:off x="2819400" y="3069017"/>
            <a:ext cx="1400388" cy="523220"/>
          </a:xfrm>
          <a:prstGeom prst="rect">
            <a:avLst/>
          </a:prstGeom>
          <a:solidFill>
            <a:srgbClr val="CCFFCC"/>
          </a:solidFill>
        </p:spPr>
        <p:txBody>
          <a:bodyPr wrap="square" rtlCol="0">
            <a:spAutoFit/>
          </a:bodyPr>
          <a:lstStyle/>
          <a:p>
            <a:r>
              <a:rPr lang="en-US" sz="1400" dirty="0">
                <a:solidFill>
                  <a:srgbClr val="0000FF"/>
                </a:solidFill>
                <a:latin typeface="Segoe Script" panose="030B0504020000000003" pitchFamily="66" charset="0"/>
              </a:rPr>
              <a:t>--?</a:t>
            </a:r>
          </a:p>
          <a:p>
            <a:r>
              <a:rPr lang="en-US" sz="1400" dirty="0">
                <a:solidFill>
                  <a:srgbClr val="0000FF"/>
                </a:solidFill>
                <a:latin typeface="Segoe Script" panose="030B0504020000000003" pitchFamily="66" charset="0"/>
              </a:rPr>
              <a:t>--?</a:t>
            </a:r>
          </a:p>
        </p:txBody>
      </p:sp>
      <p:sp>
        <p:nvSpPr>
          <p:cNvPr id="18" name="TextBox 17">
            <a:extLst>
              <a:ext uri="{FF2B5EF4-FFF2-40B4-BE49-F238E27FC236}">
                <a16:creationId xmlns:a16="http://schemas.microsoft.com/office/drawing/2014/main" id="{B511331D-72F0-45EA-B983-20EEF758E3FA}"/>
              </a:ext>
            </a:extLst>
          </p:cNvPr>
          <p:cNvSpPr txBox="1"/>
          <p:nvPr/>
        </p:nvSpPr>
        <p:spPr>
          <a:xfrm>
            <a:off x="3834222" y="2922802"/>
            <a:ext cx="293670" cy="369332"/>
          </a:xfrm>
          <a:prstGeom prst="rect">
            <a:avLst/>
          </a:prstGeom>
          <a:noFill/>
        </p:spPr>
        <p:txBody>
          <a:bodyPr wrap="none" rtlCol="0">
            <a:spAutoFit/>
          </a:bodyPr>
          <a:lstStyle/>
          <a:p>
            <a:r>
              <a:rPr lang="en-US" dirty="0"/>
              <a:t>^</a:t>
            </a:r>
          </a:p>
        </p:txBody>
      </p:sp>
    </p:spTree>
    <p:extLst>
      <p:ext uri="{BB962C8B-B14F-4D97-AF65-F5344CB8AC3E}">
        <p14:creationId xmlns:p14="http://schemas.microsoft.com/office/powerpoint/2010/main" val="3200442544"/>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352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t>In what </a:t>
            </a:r>
            <a:r>
              <a:rPr lang="en-US" altLang="en-US" sz="1400" i="1" dirty="0">
                <a:solidFill>
                  <a:schemeClr val="bg1">
                    <a:lumMod val="75000"/>
                  </a:schemeClr>
                </a:solidFill>
              </a:rPr>
              <a:t>three</a:t>
            </a:r>
            <a:r>
              <a:rPr lang="en-US" altLang="en-US" sz="1400" i="1" dirty="0"/>
              <a:t> locations are they </a:t>
            </a:r>
            <a:r>
              <a:rPr lang="en-US" altLang="en-US" sz="1400" i="1" dirty="0">
                <a:solidFill>
                  <a:schemeClr val="bg1">
                    <a:lumMod val="75000"/>
                  </a:schemeClr>
                </a:solidFill>
              </a:rPr>
              <a:t>most commonly </a:t>
            </a:r>
            <a:r>
              <a:rPr lang="en-US" altLang="en-US" sz="1400" i="1" dirty="0"/>
              <a:t>found?</a:t>
            </a:r>
          </a:p>
          <a:p>
            <a:pPr eaLnBrk="1" hangingPunct="1">
              <a:spcBef>
                <a:spcPct val="0"/>
              </a:spcBef>
              <a:buClrTx/>
              <a:buSzTx/>
              <a:buFontTx/>
              <a:buNone/>
            </a:pPr>
            <a:r>
              <a:rPr lang="en-US" altLang="en-US" sz="1400" dirty="0">
                <a:solidFill>
                  <a:schemeClr val="bg1">
                    <a:lumMod val="75000"/>
                  </a:schemeClr>
                </a:solidFill>
              </a:rPr>
              <a:t>--</a:t>
            </a:r>
            <a:r>
              <a:rPr lang="en-US" altLang="en-US" sz="1400" dirty="0" err="1">
                <a:solidFill>
                  <a:schemeClr val="bg1">
                    <a:lumMod val="75000"/>
                  </a:schemeClr>
                </a:solidFill>
              </a:rPr>
              <a:t>Juxtalimbal</a:t>
            </a:r>
            <a:endParaRPr lang="en-US" altLang="en-US" sz="1400" dirty="0">
              <a:solidFill>
                <a:schemeClr val="bg1">
                  <a:lumMod val="75000"/>
                </a:schemeClr>
              </a:solidFill>
            </a:endParaRPr>
          </a:p>
          <a:p>
            <a:pPr eaLnBrk="1" hangingPunct="1">
              <a:spcBef>
                <a:spcPct val="0"/>
              </a:spcBef>
              <a:buClrTx/>
              <a:buSzTx/>
              <a:buFontTx/>
              <a:buNone/>
            </a:pPr>
            <a:r>
              <a:rPr lang="en-US" altLang="en-US" sz="1400" dirty="0">
                <a:solidFill>
                  <a:srgbClr val="CCFFCC"/>
                </a:solidFill>
              </a:rPr>
              <a:t>--Plica</a:t>
            </a:r>
          </a:p>
          <a:p>
            <a:pPr eaLnBrk="1" hangingPunct="1">
              <a:spcBef>
                <a:spcPct val="0"/>
              </a:spcBef>
              <a:buClrTx/>
              <a:buSzTx/>
              <a:buFontTx/>
              <a:buNone/>
            </a:pPr>
            <a:r>
              <a:rPr lang="en-US" altLang="en-US" sz="1400" dirty="0">
                <a:solidFill>
                  <a:srgbClr val="CCFFCC"/>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1EE5E44-13A8-4A2D-933C-8428C3C88095}"/>
              </a:ext>
            </a:extLst>
          </p:cNvPr>
          <p:cNvSpPr txBox="1"/>
          <p:nvPr/>
        </p:nvSpPr>
        <p:spPr>
          <a:xfrm>
            <a:off x="1592371" y="3804213"/>
            <a:ext cx="4721225"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On which portions of the </a:t>
            </a:r>
            <a:r>
              <a:rPr lang="en-US" sz="1400" i="1" dirty="0" err="1">
                <a:solidFill>
                  <a:srgbClr val="0000FF"/>
                </a:solidFill>
              </a:rPr>
              <a:t>conj</a:t>
            </a:r>
            <a:r>
              <a:rPr lang="en-US" sz="1400" i="1" dirty="0">
                <a:solidFill>
                  <a:srgbClr val="0000FF"/>
                </a:solidFill>
              </a:rPr>
              <a:t> are nevi typically </a:t>
            </a:r>
            <a:r>
              <a:rPr lang="en-US" sz="1400" dirty="0">
                <a:solidFill>
                  <a:srgbClr val="0000FF"/>
                </a:solidFill>
              </a:rPr>
              <a:t>not</a:t>
            </a:r>
            <a:r>
              <a:rPr lang="en-US" sz="1400" i="1" dirty="0">
                <a:solidFill>
                  <a:srgbClr val="0000FF"/>
                </a:solidFill>
              </a:rPr>
              <a:t> found?</a:t>
            </a:r>
          </a:p>
          <a:p>
            <a:r>
              <a:rPr lang="en-US" sz="1400" dirty="0">
                <a:solidFill>
                  <a:srgbClr val="0000FF"/>
                </a:solidFill>
              </a:rPr>
              <a:t>--Forniceal</a:t>
            </a:r>
          </a:p>
          <a:p>
            <a:r>
              <a:rPr lang="en-US" sz="1400" dirty="0">
                <a:solidFill>
                  <a:srgbClr val="0000FF"/>
                </a:solidFill>
              </a:rPr>
              <a:t>--Palpebral </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What should you do if you find a nevus-like lesion in one of these areas?</a:t>
            </a:r>
          </a:p>
          <a:p>
            <a:r>
              <a:rPr lang="en-US" sz="1400" dirty="0">
                <a:solidFill>
                  <a:schemeClr val="accent5">
                    <a:lumMod val="75000"/>
                  </a:schemeClr>
                </a:solidFill>
              </a:rPr>
              <a:t>Biopsy it</a:t>
            </a:r>
          </a:p>
        </p:txBody>
      </p:sp>
      <p:cxnSp>
        <p:nvCxnSpPr>
          <p:cNvPr id="8" name="Straight Connector 7">
            <a:extLst>
              <a:ext uri="{FF2B5EF4-FFF2-40B4-BE49-F238E27FC236}">
                <a16:creationId xmlns:a16="http://schemas.microsoft.com/office/drawing/2014/main" id="{E9E98C31-8B51-4B7B-9ED7-1428BE89C4C3}"/>
              </a:ext>
            </a:extLst>
          </p:cNvPr>
          <p:cNvCxnSpPr>
            <a:cxnSpLocks/>
          </p:cNvCxnSpPr>
          <p:nvPr/>
        </p:nvCxnSpPr>
        <p:spPr>
          <a:xfrm>
            <a:off x="3514760" y="2971800"/>
            <a:ext cx="394631" cy="76200"/>
          </a:xfrm>
          <a:prstGeom prst="line">
            <a:avLst/>
          </a:prstGeom>
          <a:ln w="22225"/>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853FE71E-5B8E-4CB4-88B5-A91AA53A5FA3}"/>
              </a:ext>
            </a:extLst>
          </p:cNvPr>
          <p:cNvCxnSpPr>
            <a:cxnSpLocks/>
          </p:cNvCxnSpPr>
          <p:nvPr/>
        </p:nvCxnSpPr>
        <p:spPr>
          <a:xfrm>
            <a:off x="5452033" y="3005467"/>
            <a:ext cx="1177367" cy="4433"/>
          </a:xfrm>
          <a:prstGeom prst="line">
            <a:avLst/>
          </a:prstGeom>
          <a:ln w="22225"/>
        </p:spPr>
        <p:style>
          <a:lnRef idx="1">
            <a:schemeClr val="dk1"/>
          </a:lnRef>
          <a:fillRef idx="0">
            <a:schemeClr val="dk1"/>
          </a:fillRef>
          <a:effectRef idx="0">
            <a:schemeClr val="dk1"/>
          </a:effectRef>
          <a:fontRef idx="minor">
            <a:schemeClr val="tx1"/>
          </a:fontRef>
        </p:style>
      </p:cxnSp>
      <p:sp>
        <p:nvSpPr>
          <p:cNvPr id="16" name="TextBox 15">
            <a:extLst>
              <a:ext uri="{FF2B5EF4-FFF2-40B4-BE49-F238E27FC236}">
                <a16:creationId xmlns:a16="http://schemas.microsoft.com/office/drawing/2014/main" id="{B86ACEEA-6C04-4531-81F5-8EFC15B62115}"/>
              </a:ext>
            </a:extLst>
          </p:cNvPr>
          <p:cNvSpPr txBox="1"/>
          <p:nvPr/>
        </p:nvSpPr>
        <p:spPr>
          <a:xfrm>
            <a:off x="6420678" y="2739359"/>
            <a:ext cx="49244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not</a:t>
            </a:r>
          </a:p>
        </p:txBody>
      </p:sp>
      <p:sp>
        <p:nvSpPr>
          <p:cNvPr id="52" name="TextBox 51">
            <a:extLst>
              <a:ext uri="{FF2B5EF4-FFF2-40B4-BE49-F238E27FC236}">
                <a16:creationId xmlns:a16="http://schemas.microsoft.com/office/drawing/2014/main" id="{10AD625A-0636-415E-8A46-388557B791A3}"/>
              </a:ext>
            </a:extLst>
          </p:cNvPr>
          <p:cNvSpPr txBox="1"/>
          <p:nvPr/>
        </p:nvSpPr>
        <p:spPr>
          <a:xfrm>
            <a:off x="6520064" y="2880211"/>
            <a:ext cx="293670" cy="369332"/>
          </a:xfrm>
          <a:prstGeom prst="rect">
            <a:avLst/>
          </a:prstGeom>
          <a:noFill/>
        </p:spPr>
        <p:txBody>
          <a:bodyPr wrap="none" rtlCol="0">
            <a:spAutoFit/>
          </a:bodyPr>
          <a:lstStyle/>
          <a:p>
            <a:r>
              <a:rPr lang="en-US" dirty="0"/>
              <a:t>^</a:t>
            </a:r>
          </a:p>
        </p:txBody>
      </p:sp>
      <p:sp>
        <p:nvSpPr>
          <p:cNvPr id="53" name="TextBox 52">
            <a:extLst>
              <a:ext uri="{FF2B5EF4-FFF2-40B4-BE49-F238E27FC236}">
                <a16:creationId xmlns:a16="http://schemas.microsoft.com/office/drawing/2014/main" id="{390590E9-9369-47D6-B9D8-8A4EC27D3660}"/>
              </a:ext>
            </a:extLst>
          </p:cNvPr>
          <p:cNvSpPr txBox="1"/>
          <p:nvPr/>
        </p:nvSpPr>
        <p:spPr>
          <a:xfrm>
            <a:off x="2819400" y="3069017"/>
            <a:ext cx="1400388" cy="523220"/>
          </a:xfrm>
          <a:prstGeom prst="rect">
            <a:avLst/>
          </a:prstGeom>
          <a:solidFill>
            <a:srgbClr val="CCFFCC"/>
          </a:solidFill>
        </p:spPr>
        <p:txBody>
          <a:bodyPr wrap="square" rtlCol="0">
            <a:spAutoFit/>
          </a:bodyPr>
          <a:lstStyle/>
          <a:p>
            <a:r>
              <a:rPr lang="en-US" sz="1400" dirty="0">
                <a:solidFill>
                  <a:srgbClr val="0000FF"/>
                </a:solidFill>
                <a:latin typeface="Segoe Script" panose="030B0504020000000003" pitchFamily="66" charset="0"/>
              </a:rPr>
              <a:t>--Forniceal</a:t>
            </a:r>
          </a:p>
          <a:p>
            <a:r>
              <a:rPr lang="en-US" sz="1400" dirty="0">
                <a:solidFill>
                  <a:srgbClr val="0000FF"/>
                </a:solidFill>
                <a:latin typeface="Segoe Script" panose="030B0504020000000003" pitchFamily="66" charset="0"/>
              </a:rPr>
              <a:t>--Palpebral</a:t>
            </a:r>
          </a:p>
        </p:txBody>
      </p:sp>
      <p:sp>
        <p:nvSpPr>
          <p:cNvPr id="18" name="TextBox 17">
            <a:extLst>
              <a:ext uri="{FF2B5EF4-FFF2-40B4-BE49-F238E27FC236}">
                <a16:creationId xmlns:a16="http://schemas.microsoft.com/office/drawing/2014/main" id="{B511331D-72F0-45EA-B983-20EEF758E3FA}"/>
              </a:ext>
            </a:extLst>
          </p:cNvPr>
          <p:cNvSpPr txBox="1"/>
          <p:nvPr/>
        </p:nvSpPr>
        <p:spPr>
          <a:xfrm>
            <a:off x="3834222" y="2922802"/>
            <a:ext cx="293670" cy="369332"/>
          </a:xfrm>
          <a:prstGeom prst="rect">
            <a:avLst/>
          </a:prstGeom>
          <a:noFill/>
        </p:spPr>
        <p:txBody>
          <a:bodyPr wrap="none" rtlCol="0">
            <a:spAutoFit/>
          </a:bodyPr>
          <a:lstStyle/>
          <a:p>
            <a:r>
              <a:rPr lang="en-US" dirty="0"/>
              <a:t>^</a:t>
            </a:r>
          </a:p>
        </p:txBody>
      </p:sp>
      <p:sp>
        <p:nvSpPr>
          <p:cNvPr id="54" name="TextBox 53">
            <a:extLst>
              <a:ext uri="{FF2B5EF4-FFF2-40B4-BE49-F238E27FC236}">
                <a16:creationId xmlns:a16="http://schemas.microsoft.com/office/drawing/2014/main" id="{8BAA109E-2290-48F1-877F-52F12E68031B}"/>
              </a:ext>
            </a:extLst>
          </p:cNvPr>
          <p:cNvSpPr txBox="1"/>
          <p:nvPr/>
        </p:nvSpPr>
        <p:spPr>
          <a:xfrm>
            <a:off x="3750712" y="2741711"/>
            <a:ext cx="516488" cy="307777"/>
          </a:xfrm>
          <a:prstGeom prst="rect">
            <a:avLst/>
          </a:prstGeom>
          <a:noFill/>
        </p:spPr>
        <p:txBody>
          <a:bodyPr wrap="none" rtlCol="0">
            <a:spAutoFit/>
          </a:bodyPr>
          <a:lstStyle/>
          <a:p>
            <a:r>
              <a:rPr lang="en-US" sz="1400" dirty="0">
                <a:solidFill>
                  <a:srgbClr val="0000FF"/>
                </a:solidFill>
                <a:latin typeface="Segoe Script" panose="030B0504020000000003" pitchFamily="66" charset="0"/>
              </a:rPr>
              <a:t>two</a:t>
            </a:r>
          </a:p>
        </p:txBody>
      </p:sp>
    </p:spTree>
    <p:extLst>
      <p:ext uri="{BB962C8B-B14F-4D97-AF65-F5344CB8AC3E}">
        <p14:creationId xmlns:p14="http://schemas.microsoft.com/office/powerpoint/2010/main" val="2513657032"/>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353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t>In what </a:t>
            </a:r>
            <a:r>
              <a:rPr lang="en-US" altLang="en-US" sz="1400" i="1" dirty="0">
                <a:solidFill>
                  <a:schemeClr val="bg1">
                    <a:lumMod val="75000"/>
                  </a:schemeClr>
                </a:solidFill>
              </a:rPr>
              <a:t>three</a:t>
            </a:r>
            <a:r>
              <a:rPr lang="en-US" altLang="en-US" sz="1400" i="1" dirty="0"/>
              <a:t> locations are they </a:t>
            </a:r>
            <a:r>
              <a:rPr lang="en-US" altLang="en-US" sz="1400" i="1" dirty="0">
                <a:solidFill>
                  <a:schemeClr val="bg1">
                    <a:lumMod val="75000"/>
                  </a:schemeClr>
                </a:solidFill>
              </a:rPr>
              <a:t>most commonly </a:t>
            </a:r>
            <a:r>
              <a:rPr lang="en-US" altLang="en-US" sz="1400" i="1" dirty="0"/>
              <a:t>found?</a:t>
            </a:r>
          </a:p>
          <a:p>
            <a:pPr eaLnBrk="1" hangingPunct="1">
              <a:spcBef>
                <a:spcPct val="0"/>
              </a:spcBef>
              <a:buClrTx/>
              <a:buSzTx/>
              <a:buFontTx/>
              <a:buNone/>
            </a:pPr>
            <a:r>
              <a:rPr lang="en-US" altLang="en-US" sz="1400" dirty="0">
                <a:solidFill>
                  <a:schemeClr val="bg1">
                    <a:lumMod val="75000"/>
                  </a:schemeClr>
                </a:solidFill>
              </a:rPr>
              <a:t>--</a:t>
            </a:r>
            <a:r>
              <a:rPr lang="en-US" altLang="en-US" sz="1400" dirty="0" err="1">
                <a:solidFill>
                  <a:schemeClr val="bg1">
                    <a:lumMod val="75000"/>
                  </a:schemeClr>
                </a:solidFill>
              </a:rPr>
              <a:t>Juxtalimbal</a:t>
            </a:r>
            <a:endParaRPr lang="en-US" altLang="en-US" sz="1400" dirty="0">
              <a:solidFill>
                <a:schemeClr val="bg1">
                  <a:lumMod val="75000"/>
                </a:schemeClr>
              </a:solidFill>
            </a:endParaRPr>
          </a:p>
          <a:p>
            <a:pPr eaLnBrk="1" hangingPunct="1">
              <a:spcBef>
                <a:spcPct val="0"/>
              </a:spcBef>
              <a:buClrTx/>
              <a:buSzTx/>
              <a:buFontTx/>
              <a:buNone/>
            </a:pPr>
            <a:r>
              <a:rPr lang="en-US" altLang="en-US" sz="1400" dirty="0">
                <a:solidFill>
                  <a:srgbClr val="CCFFCC"/>
                </a:solidFill>
              </a:rPr>
              <a:t>--Plica</a:t>
            </a:r>
          </a:p>
          <a:p>
            <a:pPr eaLnBrk="1" hangingPunct="1">
              <a:spcBef>
                <a:spcPct val="0"/>
              </a:spcBef>
              <a:buClrTx/>
              <a:buSzTx/>
              <a:buFontTx/>
              <a:buNone/>
            </a:pPr>
            <a:r>
              <a:rPr lang="en-US" altLang="en-US" sz="1400" dirty="0">
                <a:solidFill>
                  <a:srgbClr val="CCFFCC"/>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1EE5E44-13A8-4A2D-933C-8428C3C88095}"/>
              </a:ext>
            </a:extLst>
          </p:cNvPr>
          <p:cNvSpPr txBox="1"/>
          <p:nvPr/>
        </p:nvSpPr>
        <p:spPr>
          <a:xfrm>
            <a:off x="1592371" y="3804213"/>
            <a:ext cx="4721225"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On which portions of the </a:t>
            </a:r>
            <a:r>
              <a:rPr lang="en-US" sz="1400" i="1" dirty="0" err="1">
                <a:solidFill>
                  <a:srgbClr val="0000FF"/>
                </a:solidFill>
              </a:rPr>
              <a:t>conj</a:t>
            </a:r>
            <a:r>
              <a:rPr lang="en-US" sz="1400" i="1" dirty="0">
                <a:solidFill>
                  <a:srgbClr val="0000FF"/>
                </a:solidFill>
              </a:rPr>
              <a:t> are nevi typically </a:t>
            </a:r>
            <a:r>
              <a:rPr lang="en-US" sz="1400" dirty="0">
                <a:solidFill>
                  <a:srgbClr val="0000FF"/>
                </a:solidFill>
              </a:rPr>
              <a:t>not</a:t>
            </a:r>
            <a:r>
              <a:rPr lang="en-US" sz="1400" i="1" dirty="0">
                <a:solidFill>
                  <a:srgbClr val="0000FF"/>
                </a:solidFill>
              </a:rPr>
              <a:t> found?</a:t>
            </a:r>
          </a:p>
          <a:p>
            <a:r>
              <a:rPr lang="en-US" sz="1400" dirty="0">
                <a:solidFill>
                  <a:srgbClr val="0000FF"/>
                </a:solidFill>
              </a:rPr>
              <a:t>--Forniceal</a:t>
            </a:r>
          </a:p>
          <a:p>
            <a:r>
              <a:rPr lang="en-US" sz="1400" dirty="0">
                <a:solidFill>
                  <a:srgbClr val="0000FF"/>
                </a:solidFill>
              </a:rPr>
              <a:t>--Palpebral </a:t>
            </a:r>
          </a:p>
          <a:p>
            <a:endParaRPr lang="en-US" sz="1400" dirty="0">
              <a:solidFill>
                <a:srgbClr val="0000FF"/>
              </a:solidFill>
            </a:endParaRPr>
          </a:p>
          <a:p>
            <a:r>
              <a:rPr lang="en-US" sz="1400" i="1" dirty="0">
                <a:solidFill>
                  <a:srgbClr val="0000FF"/>
                </a:solidFill>
              </a:rPr>
              <a:t>What should you do if you find a nevus-like lesion in one of these areas?</a:t>
            </a:r>
            <a:endParaRPr lang="en-US" sz="1400" i="1" dirty="0">
              <a:solidFill>
                <a:schemeClr val="accent5">
                  <a:lumMod val="75000"/>
                </a:schemeClr>
              </a:solidFill>
            </a:endParaRPr>
          </a:p>
          <a:p>
            <a:r>
              <a:rPr lang="en-US" sz="1400" dirty="0">
                <a:solidFill>
                  <a:schemeClr val="accent5">
                    <a:lumMod val="75000"/>
                  </a:schemeClr>
                </a:solidFill>
              </a:rPr>
              <a:t>Biopsy it</a:t>
            </a:r>
          </a:p>
        </p:txBody>
      </p:sp>
      <p:cxnSp>
        <p:nvCxnSpPr>
          <p:cNvPr id="8" name="Straight Connector 7">
            <a:extLst>
              <a:ext uri="{FF2B5EF4-FFF2-40B4-BE49-F238E27FC236}">
                <a16:creationId xmlns:a16="http://schemas.microsoft.com/office/drawing/2014/main" id="{E9E98C31-8B51-4B7B-9ED7-1428BE89C4C3}"/>
              </a:ext>
            </a:extLst>
          </p:cNvPr>
          <p:cNvCxnSpPr>
            <a:cxnSpLocks/>
          </p:cNvCxnSpPr>
          <p:nvPr/>
        </p:nvCxnSpPr>
        <p:spPr>
          <a:xfrm>
            <a:off x="3514760" y="2971800"/>
            <a:ext cx="394631" cy="76200"/>
          </a:xfrm>
          <a:prstGeom prst="line">
            <a:avLst/>
          </a:prstGeom>
          <a:ln w="22225"/>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853FE71E-5B8E-4CB4-88B5-A91AA53A5FA3}"/>
              </a:ext>
            </a:extLst>
          </p:cNvPr>
          <p:cNvCxnSpPr>
            <a:cxnSpLocks/>
          </p:cNvCxnSpPr>
          <p:nvPr/>
        </p:nvCxnSpPr>
        <p:spPr>
          <a:xfrm>
            <a:off x="5452033" y="3005467"/>
            <a:ext cx="1177367" cy="4433"/>
          </a:xfrm>
          <a:prstGeom prst="line">
            <a:avLst/>
          </a:prstGeom>
          <a:ln w="22225"/>
        </p:spPr>
        <p:style>
          <a:lnRef idx="1">
            <a:schemeClr val="dk1"/>
          </a:lnRef>
          <a:fillRef idx="0">
            <a:schemeClr val="dk1"/>
          </a:fillRef>
          <a:effectRef idx="0">
            <a:schemeClr val="dk1"/>
          </a:effectRef>
          <a:fontRef idx="minor">
            <a:schemeClr val="tx1"/>
          </a:fontRef>
        </p:style>
      </p:cxnSp>
      <p:sp>
        <p:nvSpPr>
          <p:cNvPr id="16" name="TextBox 15">
            <a:extLst>
              <a:ext uri="{FF2B5EF4-FFF2-40B4-BE49-F238E27FC236}">
                <a16:creationId xmlns:a16="http://schemas.microsoft.com/office/drawing/2014/main" id="{B86ACEEA-6C04-4531-81F5-8EFC15B62115}"/>
              </a:ext>
            </a:extLst>
          </p:cNvPr>
          <p:cNvSpPr txBox="1"/>
          <p:nvPr/>
        </p:nvSpPr>
        <p:spPr>
          <a:xfrm>
            <a:off x="6420678" y="2739359"/>
            <a:ext cx="49244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not</a:t>
            </a:r>
          </a:p>
        </p:txBody>
      </p:sp>
      <p:sp>
        <p:nvSpPr>
          <p:cNvPr id="52" name="TextBox 51">
            <a:extLst>
              <a:ext uri="{FF2B5EF4-FFF2-40B4-BE49-F238E27FC236}">
                <a16:creationId xmlns:a16="http://schemas.microsoft.com/office/drawing/2014/main" id="{10AD625A-0636-415E-8A46-388557B791A3}"/>
              </a:ext>
            </a:extLst>
          </p:cNvPr>
          <p:cNvSpPr txBox="1"/>
          <p:nvPr/>
        </p:nvSpPr>
        <p:spPr>
          <a:xfrm>
            <a:off x="6520064" y="2880211"/>
            <a:ext cx="293670" cy="369332"/>
          </a:xfrm>
          <a:prstGeom prst="rect">
            <a:avLst/>
          </a:prstGeom>
          <a:noFill/>
        </p:spPr>
        <p:txBody>
          <a:bodyPr wrap="none" rtlCol="0">
            <a:spAutoFit/>
          </a:bodyPr>
          <a:lstStyle/>
          <a:p>
            <a:r>
              <a:rPr lang="en-US" dirty="0"/>
              <a:t>^</a:t>
            </a:r>
          </a:p>
        </p:txBody>
      </p:sp>
      <p:sp>
        <p:nvSpPr>
          <p:cNvPr id="53" name="TextBox 52">
            <a:extLst>
              <a:ext uri="{FF2B5EF4-FFF2-40B4-BE49-F238E27FC236}">
                <a16:creationId xmlns:a16="http://schemas.microsoft.com/office/drawing/2014/main" id="{390590E9-9369-47D6-B9D8-8A4EC27D3660}"/>
              </a:ext>
            </a:extLst>
          </p:cNvPr>
          <p:cNvSpPr txBox="1"/>
          <p:nvPr/>
        </p:nvSpPr>
        <p:spPr>
          <a:xfrm>
            <a:off x="2819400" y="3069017"/>
            <a:ext cx="1400388" cy="523220"/>
          </a:xfrm>
          <a:prstGeom prst="rect">
            <a:avLst/>
          </a:prstGeom>
          <a:solidFill>
            <a:srgbClr val="CCFFCC"/>
          </a:solidFill>
        </p:spPr>
        <p:txBody>
          <a:bodyPr wrap="square" rtlCol="0">
            <a:spAutoFit/>
          </a:bodyPr>
          <a:lstStyle/>
          <a:p>
            <a:r>
              <a:rPr lang="en-US" sz="1400" dirty="0">
                <a:solidFill>
                  <a:srgbClr val="0000FF"/>
                </a:solidFill>
                <a:latin typeface="Segoe Script" panose="030B0504020000000003" pitchFamily="66" charset="0"/>
              </a:rPr>
              <a:t>--Forniceal</a:t>
            </a:r>
          </a:p>
          <a:p>
            <a:r>
              <a:rPr lang="en-US" sz="1400" dirty="0">
                <a:solidFill>
                  <a:srgbClr val="0000FF"/>
                </a:solidFill>
                <a:latin typeface="Segoe Script" panose="030B0504020000000003" pitchFamily="66" charset="0"/>
              </a:rPr>
              <a:t>--Palpebral</a:t>
            </a:r>
          </a:p>
        </p:txBody>
      </p:sp>
      <p:sp>
        <p:nvSpPr>
          <p:cNvPr id="18" name="TextBox 17">
            <a:extLst>
              <a:ext uri="{FF2B5EF4-FFF2-40B4-BE49-F238E27FC236}">
                <a16:creationId xmlns:a16="http://schemas.microsoft.com/office/drawing/2014/main" id="{B511331D-72F0-45EA-B983-20EEF758E3FA}"/>
              </a:ext>
            </a:extLst>
          </p:cNvPr>
          <p:cNvSpPr txBox="1"/>
          <p:nvPr/>
        </p:nvSpPr>
        <p:spPr>
          <a:xfrm>
            <a:off x="3834222" y="2922802"/>
            <a:ext cx="293670" cy="369332"/>
          </a:xfrm>
          <a:prstGeom prst="rect">
            <a:avLst/>
          </a:prstGeom>
          <a:noFill/>
        </p:spPr>
        <p:txBody>
          <a:bodyPr wrap="none" rtlCol="0">
            <a:spAutoFit/>
          </a:bodyPr>
          <a:lstStyle/>
          <a:p>
            <a:r>
              <a:rPr lang="en-US" dirty="0"/>
              <a:t>^</a:t>
            </a:r>
          </a:p>
        </p:txBody>
      </p:sp>
      <p:sp>
        <p:nvSpPr>
          <p:cNvPr id="54" name="TextBox 53">
            <a:extLst>
              <a:ext uri="{FF2B5EF4-FFF2-40B4-BE49-F238E27FC236}">
                <a16:creationId xmlns:a16="http://schemas.microsoft.com/office/drawing/2014/main" id="{8BAA109E-2290-48F1-877F-52F12E68031B}"/>
              </a:ext>
            </a:extLst>
          </p:cNvPr>
          <p:cNvSpPr txBox="1"/>
          <p:nvPr/>
        </p:nvSpPr>
        <p:spPr>
          <a:xfrm>
            <a:off x="3750712" y="2741711"/>
            <a:ext cx="516488" cy="307777"/>
          </a:xfrm>
          <a:prstGeom prst="rect">
            <a:avLst/>
          </a:prstGeom>
          <a:noFill/>
        </p:spPr>
        <p:txBody>
          <a:bodyPr wrap="none" rtlCol="0">
            <a:spAutoFit/>
          </a:bodyPr>
          <a:lstStyle/>
          <a:p>
            <a:r>
              <a:rPr lang="en-US" sz="1400" dirty="0">
                <a:solidFill>
                  <a:srgbClr val="0000FF"/>
                </a:solidFill>
                <a:latin typeface="Segoe Script" panose="030B0504020000000003" pitchFamily="66" charset="0"/>
              </a:rPr>
              <a:t>two</a:t>
            </a:r>
          </a:p>
        </p:txBody>
      </p:sp>
    </p:spTree>
    <p:extLst>
      <p:ext uri="{BB962C8B-B14F-4D97-AF65-F5344CB8AC3E}">
        <p14:creationId xmlns:p14="http://schemas.microsoft.com/office/powerpoint/2010/main" val="3003460866"/>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354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t>In what </a:t>
            </a:r>
            <a:r>
              <a:rPr lang="en-US" altLang="en-US" sz="1400" i="1" dirty="0">
                <a:solidFill>
                  <a:schemeClr val="bg1">
                    <a:lumMod val="75000"/>
                  </a:schemeClr>
                </a:solidFill>
              </a:rPr>
              <a:t>three</a:t>
            </a:r>
            <a:r>
              <a:rPr lang="en-US" altLang="en-US" sz="1400" i="1" dirty="0"/>
              <a:t> locations are they </a:t>
            </a:r>
            <a:r>
              <a:rPr lang="en-US" altLang="en-US" sz="1400" i="1" dirty="0">
                <a:solidFill>
                  <a:schemeClr val="bg1">
                    <a:lumMod val="75000"/>
                  </a:schemeClr>
                </a:solidFill>
              </a:rPr>
              <a:t>most commonly </a:t>
            </a:r>
            <a:r>
              <a:rPr lang="en-US" altLang="en-US" sz="1400" i="1" dirty="0"/>
              <a:t>found?</a:t>
            </a:r>
          </a:p>
          <a:p>
            <a:pPr eaLnBrk="1" hangingPunct="1">
              <a:spcBef>
                <a:spcPct val="0"/>
              </a:spcBef>
              <a:buClrTx/>
              <a:buSzTx/>
              <a:buFontTx/>
              <a:buNone/>
            </a:pPr>
            <a:r>
              <a:rPr lang="en-US" altLang="en-US" sz="1400" dirty="0">
                <a:solidFill>
                  <a:schemeClr val="bg1">
                    <a:lumMod val="75000"/>
                  </a:schemeClr>
                </a:solidFill>
              </a:rPr>
              <a:t>--</a:t>
            </a:r>
            <a:r>
              <a:rPr lang="en-US" altLang="en-US" sz="1400" dirty="0" err="1">
                <a:solidFill>
                  <a:schemeClr val="bg1">
                    <a:lumMod val="75000"/>
                  </a:schemeClr>
                </a:solidFill>
              </a:rPr>
              <a:t>Juxtalimbal</a:t>
            </a:r>
            <a:endParaRPr lang="en-US" altLang="en-US" sz="1400" dirty="0">
              <a:solidFill>
                <a:schemeClr val="bg1">
                  <a:lumMod val="75000"/>
                </a:schemeClr>
              </a:solidFill>
            </a:endParaRPr>
          </a:p>
          <a:p>
            <a:pPr eaLnBrk="1" hangingPunct="1">
              <a:spcBef>
                <a:spcPct val="0"/>
              </a:spcBef>
              <a:buClrTx/>
              <a:buSzTx/>
              <a:buFontTx/>
              <a:buNone/>
            </a:pPr>
            <a:r>
              <a:rPr lang="en-US" altLang="en-US" sz="1400" dirty="0">
                <a:solidFill>
                  <a:srgbClr val="CCFFCC"/>
                </a:solidFill>
              </a:rPr>
              <a:t>--Plica</a:t>
            </a:r>
          </a:p>
          <a:p>
            <a:pPr eaLnBrk="1" hangingPunct="1">
              <a:spcBef>
                <a:spcPct val="0"/>
              </a:spcBef>
              <a:buClrTx/>
              <a:buSzTx/>
              <a:buFontTx/>
              <a:buNone/>
            </a:pPr>
            <a:r>
              <a:rPr lang="en-US" altLang="en-US" sz="1400" dirty="0">
                <a:solidFill>
                  <a:srgbClr val="CCFFCC"/>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1EE5E44-13A8-4A2D-933C-8428C3C88095}"/>
              </a:ext>
            </a:extLst>
          </p:cNvPr>
          <p:cNvSpPr txBox="1"/>
          <p:nvPr/>
        </p:nvSpPr>
        <p:spPr>
          <a:xfrm>
            <a:off x="1592371" y="3804213"/>
            <a:ext cx="4721225"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On which portions of the </a:t>
            </a:r>
            <a:r>
              <a:rPr lang="en-US" sz="1400" i="1" dirty="0" err="1">
                <a:solidFill>
                  <a:srgbClr val="0000FF"/>
                </a:solidFill>
              </a:rPr>
              <a:t>conj</a:t>
            </a:r>
            <a:r>
              <a:rPr lang="en-US" sz="1400" i="1" dirty="0">
                <a:solidFill>
                  <a:srgbClr val="0000FF"/>
                </a:solidFill>
              </a:rPr>
              <a:t> are nevi typically </a:t>
            </a:r>
            <a:r>
              <a:rPr lang="en-US" sz="1400" dirty="0">
                <a:solidFill>
                  <a:srgbClr val="0000FF"/>
                </a:solidFill>
              </a:rPr>
              <a:t>not</a:t>
            </a:r>
            <a:r>
              <a:rPr lang="en-US" sz="1400" i="1" dirty="0">
                <a:solidFill>
                  <a:srgbClr val="0000FF"/>
                </a:solidFill>
              </a:rPr>
              <a:t> found?</a:t>
            </a:r>
          </a:p>
          <a:p>
            <a:r>
              <a:rPr lang="en-US" sz="1400" dirty="0">
                <a:solidFill>
                  <a:srgbClr val="0000FF"/>
                </a:solidFill>
              </a:rPr>
              <a:t>--Forniceal</a:t>
            </a:r>
          </a:p>
          <a:p>
            <a:r>
              <a:rPr lang="en-US" sz="1400" dirty="0">
                <a:solidFill>
                  <a:srgbClr val="0000FF"/>
                </a:solidFill>
              </a:rPr>
              <a:t>--Palpebral </a:t>
            </a:r>
          </a:p>
          <a:p>
            <a:endParaRPr lang="en-US" sz="1400" dirty="0">
              <a:solidFill>
                <a:srgbClr val="0000FF"/>
              </a:solidFill>
            </a:endParaRPr>
          </a:p>
          <a:p>
            <a:r>
              <a:rPr lang="en-US" sz="1400" i="1" dirty="0">
                <a:solidFill>
                  <a:srgbClr val="0000FF"/>
                </a:solidFill>
              </a:rPr>
              <a:t>What should you do if you find a nevus-like lesion in one of these areas?</a:t>
            </a:r>
          </a:p>
          <a:p>
            <a:r>
              <a:rPr lang="en-US" sz="1400" dirty="0">
                <a:solidFill>
                  <a:srgbClr val="0000FF"/>
                </a:solidFill>
              </a:rPr>
              <a:t>Biopsy it</a:t>
            </a:r>
          </a:p>
        </p:txBody>
      </p:sp>
      <p:cxnSp>
        <p:nvCxnSpPr>
          <p:cNvPr id="8" name="Straight Connector 7">
            <a:extLst>
              <a:ext uri="{FF2B5EF4-FFF2-40B4-BE49-F238E27FC236}">
                <a16:creationId xmlns:a16="http://schemas.microsoft.com/office/drawing/2014/main" id="{E9E98C31-8B51-4B7B-9ED7-1428BE89C4C3}"/>
              </a:ext>
            </a:extLst>
          </p:cNvPr>
          <p:cNvCxnSpPr>
            <a:cxnSpLocks/>
          </p:cNvCxnSpPr>
          <p:nvPr/>
        </p:nvCxnSpPr>
        <p:spPr>
          <a:xfrm>
            <a:off x="3514760" y="2971800"/>
            <a:ext cx="394631" cy="76200"/>
          </a:xfrm>
          <a:prstGeom prst="line">
            <a:avLst/>
          </a:prstGeom>
          <a:ln w="22225"/>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853FE71E-5B8E-4CB4-88B5-A91AA53A5FA3}"/>
              </a:ext>
            </a:extLst>
          </p:cNvPr>
          <p:cNvCxnSpPr>
            <a:cxnSpLocks/>
          </p:cNvCxnSpPr>
          <p:nvPr/>
        </p:nvCxnSpPr>
        <p:spPr>
          <a:xfrm>
            <a:off x="5452033" y="3005467"/>
            <a:ext cx="1177367" cy="4433"/>
          </a:xfrm>
          <a:prstGeom prst="line">
            <a:avLst/>
          </a:prstGeom>
          <a:ln w="22225"/>
        </p:spPr>
        <p:style>
          <a:lnRef idx="1">
            <a:schemeClr val="dk1"/>
          </a:lnRef>
          <a:fillRef idx="0">
            <a:schemeClr val="dk1"/>
          </a:fillRef>
          <a:effectRef idx="0">
            <a:schemeClr val="dk1"/>
          </a:effectRef>
          <a:fontRef idx="minor">
            <a:schemeClr val="tx1"/>
          </a:fontRef>
        </p:style>
      </p:cxnSp>
      <p:sp>
        <p:nvSpPr>
          <p:cNvPr id="16" name="TextBox 15">
            <a:extLst>
              <a:ext uri="{FF2B5EF4-FFF2-40B4-BE49-F238E27FC236}">
                <a16:creationId xmlns:a16="http://schemas.microsoft.com/office/drawing/2014/main" id="{B86ACEEA-6C04-4531-81F5-8EFC15B62115}"/>
              </a:ext>
            </a:extLst>
          </p:cNvPr>
          <p:cNvSpPr txBox="1"/>
          <p:nvPr/>
        </p:nvSpPr>
        <p:spPr>
          <a:xfrm>
            <a:off x="6420678" y="2739359"/>
            <a:ext cx="49244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not</a:t>
            </a:r>
          </a:p>
        </p:txBody>
      </p:sp>
      <p:sp>
        <p:nvSpPr>
          <p:cNvPr id="52" name="TextBox 51">
            <a:extLst>
              <a:ext uri="{FF2B5EF4-FFF2-40B4-BE49-F238E27FC236}">
                <a16:creationId xmlns:a16="http://schemas.microsoft.com/office/drawing/2014/main" id="{10AD625A-0636-415E-8A46-388557B791A3}"/>
              </a:ext>
            </a:extLst>
          </p:cNvPr>
          <p:cNvSpPr txBox="1"/>
          <p:nvPr/>
        </p:nvSpPr>
        <p:spPr>
          <a:xfrm>
            <a:off x="6520064" y="2880211"/>
            <a:ext cx="293670" cy="369332"/>
          </a:xfrm>
          <a:prstGeom prst="rect">
            <a:avLst/>
          </a:prstGeom>
          <a:noFill/>
        </p:spPr>
        <p:txBody>
          <a:bodyPr wrap="none" rtlCol="0">
            <a:spAutoFit/>
          </a:bodyPr>
          <a:lstStyle/>
          <a:p>
            <a:r>
              <a:rPr lang="en-US" dirty="0"/>
              <a:t>^</a:t>
            </a:r>
          </a:p>
        </p:txBody>
      </p:sp>
      <p:sp>
        <p:nvSpPr>
          <p:cNvPr id="53" name="TextBox 52">
            <a:extLst>
              <a:ext uri="{FF2B5EF4-FFF2-40B4-BE49-F238E27FC236}">
                <a16:creationId xmlns:a16="http://schemas.microsoft.com/office/drawing/2014/main" id="{390590E9-9369-47D6-B9D8-8A4EC27D3660}"/>
              </a:ext>
            </a:extLst>
          </p:cNvPr>
          <p:cNvSpPr txBox="1"/>
          <p:nvPr/>
        </p:nvSpPr>
        <p:spPr>
          <a:xfrm>
            <a:off x="2819400" y="3069017"/>
            <a:ext cx="1400388" cy="523220"/>
          </a:xfrm>
          <a:prstGeom prst="rect">
            <a:avLst/>
          </a:prstGeom>
          <a:solidFill>
            <a:srgbClr val="CCFFCC"/>
          </a:solidFill>
        </p:spPr>
        <p:txBody>
          <a:bodyPr wrap="square" rtlCol="0">
            <a:spAutoFit/>
          </a:bodyPr>
          <a:lstStyle/>
          <a:p>
            <a:r>
              <a:rPr lang="en-US" sz="1400" dirty="0">
                <a:solidFill>
                  <a:srgbClr val="0000FF"/>
                </a:solidFill>
                <a:latin typeface="Segoe Script" panose="030B0504020000000003" pitchFamily="66" charset="0"/>
              </a:rPr>
              <a:t>--Forniceal</a:t>
            </a:r>
          </a:p>
          <a:p>
            <a:r>
              <a:rPr lang="en-US" sz="1400" dirty="0">
                <a:solidFill>
                  <a:srgbClr val="0000FF"/>
                </a:solidFill>
                <a:latin typeface="Segoe Script" panose="030B0504020000000003" pitchFamily="66" charset="0"/>
              </a:rPr>
              <a:t>--Palpebral</a:t>
            </a:r>
          </a:p>
        </p:txBody>
      </p:sp>
      <p:sp>
        <p:nvSpPr>
          <p:cNvPr id="18" name="TextBox 17">
            <a:extLst>
              <a:ext uri="{FF2B5EF4-FFF2-40B4-BE49-F238E27FC236}">
                <a16:creationId xmlns:a16="http://schemas.microsoft.com/office/drawing/2014/main" id="{B511331D-72F0-45EA-B983-20EEF758E3FA}"/>
              </a:ext>
            </a:extLst>
          </p:cNvPr>
          <p:cNvSpPr txBox="1"/>
          <p:nvPr/>
        </p:nvSpPr>
        <p:spPr>
          <a:xfrm>
            <a:off x="3834222" y="2922802"/>
            <a:ext cx="293670" cy="369332"/>
          </a:xfrm>
          <a:prstGeom prst="rect">
            <a:avLst/>
          </a:prstGeom>
          <a:noFill/>
        </p:spPr>
        <p:txBody>
          <a:bodyPr wrap="none" rtlCol="0">
            <a:spAutoFit/>
          </a:bodyPr>
          <a:lstStyle/>
          <a:p>
            <a:r>
              <a:rPr lang="en-US" dirty="0"/>
              <a:t>^</a:t>
            </a:r>
          </a:p>
        </p:txBody>
      </p:sp>
      <p:sp>
        <p:nvSpPr>
          <p:cNvPr id="54" name="TextBox 53">
            <a:extLst>
              <a:ext uri="{FF2B5EF4-FFF2-40B4-BE49-F238E27FC236}">
                <a16:creationId xmlns:a16="http://schemas.microsoft.com/office/drawing/2014/main" id="{8BAA109E-2290-48F1-877F-52F12E68031B}"/>
              </a:ext>
            </a:extLst>
          </p:cNvPr>
          <p:cNvSpPr txBox="1"/>
          <p:nvPr/>
        </p:nvSpPr>
        <p:spPr>
          <a:xfrm>
            <a:off x="3750712" y="2741711"/>
            <a:ext cx="516488" cy="307777"/>
          </a:xfrm>
          <a:prstGeom prst="rect">
            <a:avLst/>
          </a:prstGeom>
          <a:noFill/>
        </p:spPr>
        <p:txBody>
          <a:bodyPr wrap="none" rtlCol="0">
            <a:spAutoFit/>
          </a:bodyPr>
          <a:lstStyle/>
          <a:p>
            <a:r>
              <a:rPr lang="en-US" sz="1400" dirty="0">
                <a:solidFill>
                  <a:srgbClr val="0000FF"/>
                </a:solidFill>
                <a:latin typeface="Segoe Script" panose="030B0504020000000003" pitchFamily="66" charset="0"/>
              </a:rPr>
              <a:t>two</a:t>
            </a:r>
          </a:p>
        </p:txBody>
      </p:sp>
    </p:spTree>
    <p:extLst>
      <p:ext uri="{BB962C8B-B14F-4D97-AF65-F5344CB8AC3E}">
        <p14:creationId xmlns:p14="http://schemas.microsoft.com/office/powerpoint/2010/main" val="525494931"/>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355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i="1" dirty="0" err="1"/>
              <a:t>Juxtalimbal</a:t>
            </a:r>
            <a:r>
              <a:rPr lang="en-US" altLang="en-US" sz="1400" i="1" dirty="0"/>
              <a:t>?</a:t>
            </a:r>
          </a:p>
          <a:p>
            <a:pPr eaLnBrk="1" hangingPunct="1">
              <a:spcBef>
                <a:spcPct val="0"/>
              </a:spcBef>
              <a:buClrTx/>
              <a:buSzTx/>
              <a:buFontTx/>
              <a:buNone/>
            </a:pPr>
            <a:r>
              <a:rPr lang="en-US" altLang="en-US" sz="1400" dirty="0">
                <a:solidFill>
                  <a:schemeClr val="bg1">
                    <a:lumMod val="75000"/>
                  </a:schemeClr>
                </a:solidFill>
              </a:rPr>
              <a:t>--</a:t>
            </a:r>
            <a:r>
              <a:rPr lang="en-US" altLang="en-US" sz="1400" i="1" dirty="0"/>
              <a:t>Plica?</a:t>
            </a:r>
          </a:p>
          <a:p>
            <a:pPr eaLnBrk="1" hangingPunct="1">
              <a:spcBef>
                <a:spcPct val="0"/>
              </a:spcBef>
              <a:buClrTx/>
              <a:buSzTx/>
              <a:buFontTx/>
              <a:buNone/>
            </a:pPr>
            <a:r>
              <a:rPr lang="en-US" altLang="en-US" sz="1400" dirty="0">
                <a:solidFill>
                  <a:schemeClr val="bg1">
                    <a:lumMod val="75000"/>
                  </a:schemeClr>
                </a:solidFill>
              </a:rPr>
              <a:t>--</a:t>
            </a:r>
            <a:r>
              <a:rPr lang="en-US" altLang="en-US" sz="1400" i="1" dirty="0"/>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EF0B069-2731-4797-BAAF-CEEBC98AD06B}"/>
              </a:ext>
            </a:extLst>
          </p:cNvPr>
          <p:cNvSpPr txBox="1"/>
          <p:nvPr/>
        </p:nvSpPr>
        <p:spPr>
          <a:xfrm>
            <a:off x="398246" y="3080285"/>
            <a:ext cx="2377575" cy="738664"/>
          </a:xfrm>
          <a:prstGeom prst="rect">
            <a:avLst/>
          </a:prstGeom>
          <a:solidFill>
            <a:srgbClr val="FF99FF"/>
          </a:solidFill>
        </p:spPr>
        <p:txBody>
          <a:bodyPr wrap="square" rtlCol="0">
            <a:spAutoFit/>
          </a:bodyPr>
          <a:lstStyle/>
          <a:p>
            <a:r>
              <a:rPr lang="en-US" sz="1400" i="1" dirty="0"/>
              <a:t>Which location is the most common?</a:t>
            </a:r>
          </a:p>
          <a:p>
            <a:r>
              <a:rPr lang="en-US" sz="1400" dirty="0" err="1">
                <a:solidFill>
                  <a:srgbClr val="FF99FF"/>
                </a:solidFill>
              </a:rPr>
              <a:t>Juxtalimbal</a:t>
            </a:r>
            <a:endParaRPr lang="en-US" sz="1400" dirty="0">
              <a:solidFill>
                <a:srgbClr val="FF99FF"/>
              </a:solidFill>
            </a:endParaRPr>
          </a:p>
        </p:txBody>
      </p:sp>
      <p:sp>
        <p:nvSpPr>
          <p:cNvPr id="7" name="Arrow: Up 6">
            <a:extLst>
              <a:ext uri="{FF2B5EF4-FFF2-40B4-BE49-F238E27FC236}">
                <a16:creationId xmlns:a16="http://schemas.microsoft.com/office/drawing/2014/main" id="{518F94F5-6BE2-4B15-BD5F-8644B3F5C510}"/>
              </a:ext>
            </a:extLst>
          </p:cNvPr>
          <p:cNvSpPr/>
          <p:nvPr/>
        </p:nvSpPr>
        <p:spPr>
          <a:xfrm>
            <a:off x="1200655" y="3905077"/>
            <a:ext cx="627482" cy="1633697"/>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4573065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356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b="1" dirty="0" err="1"/>
              <a:t>Juxtalimbal</a:t>
            </a:r>
            <a:r>
              <a:rPr lang="en-US" altLang="en-US" sz="1400" b="1" dirty="0"/>
              <a:t>!</a:t>
            </a:r>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37992696"/>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357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b="1" dirty="0" err="1"/>
              <a:t>Juxtalimbal</a:t>
            </a:r>
            <a:endParaRPr lang="en-US" altLang="en-US" sz="1400" b="1" dirty="0"/>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EF0B069-2731-4797-BAAF-CEEBC98AD06B}"/>
              </a:ext>
            </a:extLst>
          </p:cNvPr>
          <p:cNvSpPr txBox="1"/>
          <p:nvPr/>
        </p:nvSpPr>
        <p:spPr>
          <a:xfrm>
            <a:off x="398246" y="3080285"/>
            <a:ext cx="2377575" cy="738664"/>
          </a:xfrm>
          <a:prstGeom prst="rect">
            <a:avLst/>
          </a:prstGeom>
          <a:solidFill>
            <a:srgbClr val="FF99FF"/>
          </a:solidFill>
        </p:spPr>
        <p:txBody>
          <a:bodyPr wrap="square" rtlCol="0">
            <a:spAutoFit/>
          </a:bodyPr>
          <a:lstStyle/>
          <a:p>
            <a:r>
              <a:rPr lang="en-US" sz="1400" i="1" dirty="0">
                <a:solidFill>
                  <a:schemeClr val="bg1">
                    <a:lumMod val="65000"/>
                  </a:schemeClr>
                </a:solidFill>
              </a:rPr>
              <a:t>Which location is the most common?</a:t>
            </a:r>
          </a:p>
          <a:p>
            <a:r>
              <a:rPr lang="en-US" sz="1400" dirty="0" err="1">
                <a:solidFill>
                  <a:schemeClr val="bg1">
                    <a:lumMod val="65000"/>
                  </a:schemeClr>
                </a:solidFill>
              </a:rPr>
              <a:t>Juxtalimbal</a:t>
            </a:r>
            <a:endParaRPr lang="en-US" sz="1400" dirty="0">
              <a:solidFill>
                <a:schemeClr val="bg1">
                  <a:lumMod val="65000"/>
                </a:schemeClr>
              </a:solidFill>
            </a:endParaRPr>
          </a:p>
        </p:txBody>
      </p:sp>
      <p:sp>
        <p:nvSpPr>
          <p:cNvPr id="40" name="TextBox 39">
            <a:extLst>
              <a:ext uri="{FF2B5EF4-FFF2-40B4-BE49-F238E27FC236}">
                <a16:creationId xmlns:a16="http://schemas.microsoft.com/office/drawing/2014/main" id="{7BE3F825-9F25-4B5E-A113-AE1FBFD15840}"/>
              </a:ext>
            </a:extLst>
          </p:cNvPr>
          <p:cNvSpPr txBox="1"/>
          <p:nvPr/>
        </p:nvSpPr>
        <p:spPr>
          <a:xfrm>
            <a:off x="216893" y="3629300"/>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Do they tend to be elevated, or flat?</a:t>
            </a:r>
            <a:endParaRPr kumimoji="0" lang="en-US" sz="1400" b="0" i="1"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rPr>
              <a:t>Are epithelial inclusion cysts 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rPr>
              <a:t>Yes—about  half  of all nevi at this location contain them</a:t>
            </a:r>
          </a:p>
        </p:txBody>
      </p:sp>
      <p:sp>
        <p:nvSpPr>
          <p:cNvPr id="51" name="Oval 50">
            <a:extLst>
              <a:ext uri="{FF2B5EF4-FFF2-40B4-BE49-F238E27FC236}">
                <a16:creationId xmlns:a16="http://schemas.microsoft.com/office/drawing/2014/main" id="{6038BD07-321C-4C4F-9D94-96E1D51EBF0E}"/>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91693265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358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b="1" dirty="0" err="1"/>
              <a:t>Juxtalimbal</a:t>
            </a:r>
            <a:endParaRPr lang="en-US" altLang="en-US" sz="1400" b="1" dirty="0"/>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EF0B069-2731-4797-BAAF-CEEBC98AD06B}"/>
              </a:ext>
            </a:extLst>
          </p:cNvPr>
          <p:cNvSpPr txBox="1"/>
          <p:nvPr/>
        </p:nvSpPr>
        <p:spPr>
          <a:xfrm>
            <a:off x="398246" y="3080285"/>
            <a:ext cx="2377575" cy="738664"/>
          </a:xfrm>
          <a:prstGeom prst="rect">
            <a:avLst/>
          </a:prstGeom>
          <a:solidFill>
            <a:srgbClr val="FF99FF"/>
          </a:solidFill>
        </p:spPr>
        <p:txBody>
          <a:bodyPr wrap="square" rtlCol="0">
            <a:spAutoFit/>
          </a:bodyPr>
          <a:lstStyle/>
          <a:p>
            <a:r>
              <a:rPr lang="en-US" sz="1400" i="1" dirty="0">
                <a:solidFill>
                  <a:schemeClr val="bg1">
                    <a:lumMod val="65000"/>
                  </a:schemeClr>
                </a:solidFill>
              </a:rPr>
              <a:t>Which location is the most common?</a:t>
            </a:r>
          </a:p>
          <a:p>
            <a:r>
              <a:rPr lang="en-US" sz="1400" dirty="0" err="1">
                <a:solidFill>
                  <a:schemeClr val="bg1">
                    <a:lumMod val="65000"/>
                  </a:schemeClr>
                </a:solidFill>
              </a:rPr>
              <a:t>Juxtalimbal</a:t>
            </a:r>
            <a:endParaRPr lang="en-US" sz="1400" dirty="0">
              <a:solidFill>
                <a:schemeClr val="bg1">
                  <a:lumMod val="65000"/>
                </a:schemeClr>
              </a:solidFill>
            </a:endParaRPr>
          </a:p>
        </p:txBody>
      </p:sp>
      <p:sp>
        <p:nvSpPr>
          <p:cNvPr id="40" name="TextBox 39">
            <a:extLst>
              <a:ext uri="{FF2B5EF4-FFF2-40B4-BE49-F238E27FC236}">
                <a16:creationId xmlns:a16="http://schemas.microsoft.com/office/drawing/2014/main" id="{7BE3F825-9F25-4B5E-A113-AE1FBFD15840}"/>
              </a:ext>
            </a:extLst>
          </p:cNvPr>
          <p:cNvSpPr txBox="1"/>
          <p:nvPr/>
        </p:nvSpPr>
        <p:spPr>
          <a:xfrm>
            <a:off x="216893" y="3629300"/>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rPr>
              <a:t>Are epithelial inclusion cysts 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rPr>
              <a:t>Yes—about  half  of all nevi at this location contain them</a:t>
            </a:r>
          </a:p>
        </p:txBody>
      </p:sp>
      <p:sp>
        <p:nvSpPr>
          <p:cNvPr id="51" name="Oval 50">
            <a:extLst>
              <a:ext uri="{FF2B5EF4-FFF2-40B4-BE49-F238E27FC236}">
                <a16:creationId xmlns:a16="http://schemas.microsoft.com/office/drawing/2014/main" id="{6038BD07-321C-4C4F-9D94-96E1D51EBF0E}"/>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91DC3C7C-D676-4B81-9BC8-B39306CE4B28}"/>
              </a:ext>
            </a:extLst>
          </p:cNvPr>
          <p:cNvSpPr/>
          <p:nvPr/>
        </p:nvSpPr>
        <p:spPr>
          <a:xfrm>
            <a:off x="2509040" y="4114800"/>
            <a:ext cx="713266" cy="21866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18593034"/>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359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b="1" dirty="0" err="1"/>
              <a:t>Juxtalimbal</a:t>
            </a:r>
            <a:endParaRPr lang="en-US" altLang="en-US" sz="1400" b="1" dirty="0"/>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EF0B069-2731-4797-BAAF-CEEBC98AD06B}"/>
              </a:ext>
            </a:extLst>
          </p:cNvPr>
          <p:cNvSpPr txBox="1"/>
          <p:nvPr/>
        </p:nvSpPr>
        <p:spPr>
          <a:xfrm>
            <a:off x="398246" y="3080285"/>
            <a:ext cx="2377575" cy="738664"/>
          </a:xfrm>
          <a:prstGeom prst="rect">
            <a:avLst/>
          </a:prstGeom>
          <a:solidFill>
            <a:srgbClr val="FF99FF"/>
          </a:solidFill>
        </p:spPr>
        <p:txBody>
          <a:bodyPr wrap="square" rtlCol="0">
            <a:spAutoFit/>
          </a:bodyPr>
          <a:lstStyle/>
          <a:p>
            <a:r>
              <a:rPr lang="en-US" sz="1400" i="1" dirty="0">
                <a:solidFill>
                  <a:schemeClr val="bg1">
                    <a:lumMod val="65000"/>
                  </a:schemeClr>
                </a:solidFill>
              </a:rPr>
              <a:t>Which location is the most common?</a:t>
            </a:r>
          </a:p>
          <a:p>
            <a:r>
              <a:rPr lang="en-US" sz="1400" dirty="0" err="1">
                <a:solidFill>
                  <a:schemeClr val="bg1">
                    <a:lumMod val="65000"/>
                  </a:schemeClr>
                </a:solidFill>
              </a:rPr>
              <a:t>Juxtalimbal</a:t>
            </a:r>
            <a:endParaRPr lang="en-US" sz="1400" dirty="0">
              <a:solidFill>
                <a:schemeClr val="bg1">
                  <a:lumMod val="65000"/>
                </a:schemeClr>
              </a:solidFill>
            </a:endParaRPr>
          </a:p>
        </p:txBody>
      </p:sp>
      <p:sp>
        <p:nvSpPr>
          <p:cNvPr id="40" name="TextBox 39">
            <a:extLst>
              <a:ext uri="{FF2B5EF4-FFF2-40B4-BE49-F238E27FC236}">
                <a16:creationId xmlns:a16="http://schemas.microsoft.com/office/drawing/2014/main" id="{7BE3F825-9F25-4B5E-A113-AE1FBFD15840}"/>
              </a:ext>
            </a:extLst>
          </p:cNvPr>
          <p:cNvSpPr txBox="1"/>
          <p:nvPr/>
        </p:nvSpPr>
        <p:spPr>
          <a:xfrm>
            <a:off x="216893" y="3629300"/>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They are essentially always  flat</a:t>
            </a:r>
            <a:endParaRPr kumimoji="0" lang="en-US" sz="1400" b="0" i="0"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rPr>
              <a:t>Are epithelial inclusion cysts 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rPr>
              <a:t>Yes—about  half  of all nevi at this location contain them</a:t>
            </a:r>
          </a:p>
        </p:txBody>
      </p:sp>
      <p:sp>
        <p:nvSpPr>
          <p:cNvPr id="51" name="Oval 50">
            <a:extLst>
              <a:ext uri="{FF2B5EF4-FFF2-40B4-BE49-F238E27FC236}">
                <a16:creationId xmlns:a16="http://schemas.microsoft.com/office/drawing/2014/main" id="{6038BD07-321C-4C4F-9D94-96E1D51EBF0E}"/>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412073071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6">
            <a:extLst>
              <a:ext uri="{FF2B5EF4-FFF2-40B4-BE49-F238E27FC236}">
                <a16:creationId xmlns:a16="http://schemas.microsoft.com/office/drawing/2014/main" id="{25A6948A-5E30-43B4-A92C-DDA7ED0068F2}"/>
              </a:ext>
            </a:extLst>
          </p:cNvPr>
          <p:cNvSpPr txBox="1">
            <a:spLocks noChangeArrowheads="1"/>
          </p:cNvSpPr>
          <p:nvPr/>
        </p:nvSpPr>
        <p:spPr bwMode="auto">
          <a:xfrm>
            <a:off x="1273175" y="4724400"/>
            <a:ext cx="2380780" cy="123110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dirty="0">
                <a:solidFill>
                  <a:srgbClr val="009999"/>
                </a:solidFill>
              </a:rPr>
              <a:t>Neuroglial lesions</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r>
              <a:rPr lang="en-US" altLang="en-US" sz="1400" dirty="0" err="1"/>
              <a:t>rominent</a:t>
            </a:r>
            <a:r>
              <a:rPr lang="en-US" altLang="en-US" sz="1400" dirty="0">
                <a:solidFill>
                  <a:srgbClr val="009999"/>
                </a:solidFill>
              </a:rPr>
              <a:t> </a:t>
            </a:r>
            <a:r>
              <a:rPr lang="en-US" altLang="en-US" sz="1400" dirty="0"/>
              <a:t>corneal nerves</a:t>
            </a:r>
            <a:endParaRPr lang="en-US" altLang="en-US" sz="1400" b="1" dirty="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36</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rgbClr val="0000FF"/>
                </a:solidFill>
              </a:rPr>
              <a:t>melanocytes</a:t>
            </a:r>
            <a:r>
              <a:rPr lang="en-US" sz="1600" dirty="0">
                <a:solidFill>
                  <a:srgbClr val="0000FF"/>
                </a:solidFill>
              </a:rPr>
              <a:t> </a:t>
            </a:r>
            <a:r>
              <a:rPr lang="en-US" sz="1600" dirty="0">
                <a:solidFill>
                  <a:schemeClr val="bg1">
                    <a:lumMod val="75000"/>
                  </a:schemeClr>
                </a:solidFill>
              </a:rPr>
              <a:t>derive gives rise also to </a:t>
            </a:r>
            <a:r>
              <a:rPr lang="en-US" sz="1600" dirty="0">
                <a:solidFill>
                  <a:srgbClr val="0000FF"/>
                </a:solidFill>
              </a:rPr>
              <a:t> </a:t>
            </a:r>
            <a:r>
              <a:rPr lang="en-US" sz="1600" b="1" dirty="0">
                <a:solidFill>
                  <a:srgbClr val="0000FF"/>
                </a:solidFill>
              </a:rPr>
              <a:t>neurons  </a:t>
            </a:r>
            <a:r>
              <a:rPr lang="en-US" sz="1600" dirty="0">
                <a:solidFill>
                  <a:srgbClr val="0000FF"/>
                </a:solidFill>
              </a:rPr>
              <a:t>and</a:t>
            </a:r>
            <a:r>
              <a:rPr lang="en-US" sz="1600" b="1" dirty="0">
                <a:solidFill>
                  <a:srgbClr val="0000FF"/>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EA23FB0-B06F-4A5A-9E47-5DDB529D8088}"/>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solidFill>
                  <a:schemeClr val="bg1">
                    <a:lumMod val="65000"/>
                  </a:schemeClr>
                </a:solidFill>
              </a:rPr>
              <a:t>There is a condition—well known to you, dear reader—that consists of a multitude of lesions, most of which are either melanocytic or neuroglial in origin. What is this condition?</a:t>
            </a:r>
          </a:p>
          <a:p>
            <a:r>
              <a:rPr lang="en-US" sz="1400" b="1" dirty="0"/>
              <a:t>Neurofibromatosis type 1 (NF1)</a:t>
            </a:r>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 Box 6">
            <a:extLst>
              <a:ext uri="{FF2B5EF4-FFF2-40B4-BE49-F238E27FC236}">
                <a16:creationId xmlns:a16="http://schemas.microsoft.com/office/drawing/2014/main" id="{A485B173-22C5-4ADC-8620-B13F61E8BC95}"/>
              </a:ext>
            </a:extLst>
          </p:cNvPr>
          <p:cNvSpPr txBox="1">
            <a:spLocks noChangeArrowheads="1"/>
          </p:cNvSpPr>
          <p:nvPr/>
        </p:nvSpPr>
        <p:spPr bwMode="auto">
          <a:xfrm>
            <a:off x="1273175" y="4724400"/>
            <a:ext cx="2330450" cy="1227137"/>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a:solidFill>
                  <a:srgbClr val="009999"/>
                </a:solidFill>
              </a:rPr>
              <a:t>Neuroglial lesions</a:t>
            </a:r>
          </a:p>
          <a:p>
            <a:pPr eaLnBrk="1" hangingPunct="1">
              <a:spcBef>
                <a:spcPct val="0"/>
              </a:spcBef>
              <a:buClrTx/>
              <a:buSzTx/>
              <a:buFontTx/>
              <a:buNone/>
            </a:pPr>
            <a:r>
              <a:rPr lang="en-US" altLang="en-US" sz="1400">
                <a:solidFill>
                  <a:srgbClr val="009999"/>
                </a:solidFill>
              </a:rPr>
              <a:t>--Nodular</a:t>
            </a:r>
            <a:r>
              <a:rPr lang="en-US" altLang="en-US" sz="1400" b="1">
                <a:solidFill>
                  <a:srgbClr val="009999"/>
                </a:solidFill>
              </a:rPr>
              <a:t> </a:t>
            </a:r>
            <a:r>
              <a:rPr lang="en-US" altLang="en-US" sz="1400">
                <a:solidFill>
                  <a:srgbClr val="009999"/>
                </a:solidFill>
              </a:rPr>
              <a:t>neurofibromas</a:t>
            </a:r>
          </a:p>
          <a:p>
            <a:pPr eaLnBrk="1" hangingPunct="1">
              <a:spcBef>
                <a:spcPct val="0"/>
              </a:spcBef>
              <a:buClrTx/>
              <a:buSzTx/>
              <a:buFontTx/>
              <a:buNone/>
            </a:pPr>
            <a:r>
              <a:rPr lang="en-US" altLang="en-US" sz="1400">
                <a:solidFill>
                  <a:srgbClr val="009999"/>
                </a:solidFill>
              </a:rPr>
              <a:t>--Plexiform neurofibromas</a:t>
            </a:r>
          </a:p>
          <a:p>
            <a:pPr eaLnBrk="1" hangingPunct="1">
              <a:spcBef>
                <a:spcPct val="0"/>
              </a:spcBef>
              <a:buClrTx/>
              <a:buSzTx/>
              <a:buFontTx/>
              <a:buNone/>
            </a:pPr>
            <a:r>
              <a:rPr lang="en-US" altLang="en-US" sz="1400">
                <a:solidFill>
                  <a:srgbClr val="009999"/>
                </a:solidFill>
              </a:rPr>
              <a:t>--Optic glioma</a:t>
            </a:r>
          </a:p>
          <a:p>
            <a:pPr eaLnBrk="1" hangingPunct="1">
              <a:spcBef>
                <a:spcPct val="0"/>
              </a:spcBef>
              <a:buClrTx/>
              <a:buSzTx/>
              <a:buFontTx/>
              <a:buNone/>
            </a:pPr>
            <a:r>
              <a:rPr lang="en-US" altLang="en-US" sz="1400">
                <a:solidFill>
                  <a:srgbClr val="009999"/>
                </a:solidFill>
              </a:rPr>
              <a:t>--Prominent corneal nerves</a:t>
            </a:r>
            <a:endParaRPr lang="en-US" altLang="en-US" sz="1400" b="1">
              <a:solidFill>
                <a:srgbClr val="009999"/>
              </a:solidFill>
            </a:endParaRPr>
          </a:p>
        </p:txBody>
      </p:sp>
      <p:sp>
        <p:nvSpPr>
          <p:cNvPr id="13" name="Text Box 4">
            <a:extLst>
              <a:ext uri="{FF2B5EF4-FFF2-40B4-BE49-F238E27FC236}">
                <a16:creationId xmlns:a16="http://schemas.microsoft.com/office/drawing/2014/main" id="{2FCCD142-612F-4721-ABFA-15D7644FF291}"/>
              </a:ext>
            </a:extLst>
          </p:cNvPr>
          <p:cNvSpPr txBox="1">
            <a:spLocks noChangeArrowheads="1"/>
          </p:cNvSpPr>
          <p:nvPr/>
        </p:nvSpPr>
        <p:spPr bwMode="auto">
          <a:xfrm>
            <a:off x="4959419" y="4527808"/>
            <a:ext cx="2352675" cy="1227137"/>
          </a:xfrm>
          <a:prstGeom prst="rect">
            <a:avLst/>
          </a:prstGeom>
          <a:solidFill>
            <a:schemeClr val="bg1">
              <a:lumMod val="75000"/>
            </a:schemeClr>
          </a:solidFill>
          <a:ln w="9525">
            <a:solidFill>
              <a:schemeClr val="tx1"/>
            </a:solidFill>
            <a:miter lim="800000"/>
            <a:headEnd/>
            <a:tailEnd/>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b="1" u="sng" dirty="0">
                <a:solidFill>
                  <a:srgbClr val="990033"/>
                </a:solidFill>
              </a:rPr>
              <a:t>Melanocytic lesions</a:t>
            </a:r>
          </a:p>
          <a:p>
            <a:pPr eaLnBrk="1" hangingPunct="1">
              <a:defRPr/>
            </a:pPr>
            <a:r>
              <a:rPr lang="en-US" sz="1400" dirty="0">
                <a:solidFill>
                  <a:srgbClr val="990033"/>
                </a:solidFill>
              </a:rPr>
              <a:t>--Café au </a:t>
            </a:r>
            <a:r>
              <a:rPr lang="en-US" sz="1400" dirty="0" err="1">
                <a:solidFill>
                  <a:srgbClr val="990033"/>
                </a:solidFill>
              </a:rPr>
              <a:t>lait</a:t>
            </a:r>
            <a:r>
              <a:rPr lang="en-US" sz="1400" dirty="0">
                <a:solidFill>
                  <a:srgbClr val="990033"/>
                </a:solidFill>
              </a:rPr>
              <a:t> spots</a:t>
            </a:r>
          </a:p>
          <a:p>
            <a:pPr eaLnBrk="1" hangingPunct="1">
              <a:defRPr/>
            </a:pPr>
            <a:r>
              <a:rPr lang="en-US" sz="1400" dirty="0">
                <a:solidFill>
                  <a:srgbClr val="990033"/>
                </a:solidFill>
              </a:rPr>
              <a:t>--Axillary/inguinal freckles</a:t>
            </a:r>
          </a:p>
          <a:p>
            <a:pPr eaLnBrk="1" hangingPunct="1">
              <a:defRPr/>
            </a:pPr>
            <a:r>
              <a:rPr lang="en-US" sz="1400" dirty="0">
                <a:solidFill>
                  <a:srgbClr val="990033"/>
                </a:solidFill>
              </a:rPr>
              <a:t>--</a:t>
            </a:r>
            <a:r>
              <a:rPr lang="en-US" sz="1400" dirty="0" err="1">
                <a:solidFill>
                  <a:srgbClr val="990033"/>
                </a:solidFill>
              </a:rPr>
              <a:t>Lisch</a:t>
            </a:r>
            <a:r>
              <a:rPr lang="en-US" sz="1400" dirty="0">
                <a:solidFill>
                  <a:srgbClr val="990033"/>
                </a:solidFill>
              </a:rPr>
              <a:t> nodules</a:t>
            </a:r>
          </a:p>
          <a:p>
            <a:pPr eaLnBrk="1" hangingPunct="1">
              <a:defRPr/>
            </a:pPr>
            <a:r>
              <a:rPr lang="en-US" sz="1400" dirty="0">
                <a:solidFill>
                  <a:srgbClr val="990033"/>
                </a:solidFill>
              </a:rPr>
              <a:t>--</a:t>
            </a:r>
            <a:r>
              <a:rPr lang="en-US" sz="1400" dirty="0" err="1">
                <a:solidFill>
                  <a:srgbClr val="990033"/>
                </a:solidFill>
              </a:rPr>
              <a:t>Choroidal</a:t>
            </a:r>
            <a:r>
              <a:rPr lang="en-US" sz="1400" dirty="0">
                <a:solidFill>
                  <a:srgbClr val="990033"/>
                </a:solidFill>
              </a:rPr>
              <a:t> lesions</a:t>
            </a:r>
          </a:p>
        </p:txBody>
      </p:sp>
      <p:sp>
        <p:nvSpPr>
          <p:cNvPr id="15" name="TextBox 14">
            <a:extLst>
              <a:ext uri="{FF2B5EF4-FFF2-40B4-BE49-F238E27FC236}">
                <a16:creationId xmlns:a16="http://schemas.microsoft.com/office/drawing/2014/main" id="{BB490DB4-F8F0-4FE3-A2D4-8FCEB0910E35}"/>
              </a:ext>
            </a:extLst>
          </p:cNvPr>
          <p:cNvSpPr txBox="1"/>
          <p:nvPr/>
        </p:nvSpPr>
        <p:spPr>
          <a:xfrm>
            <a:off x="4894330" y="5744925"/>
            <a:ext cx="2497070" cy="523220"/>
          </a:xfrm>
          <a:prstGeom prst="rect">
            <a:avLst/>
          </a:prstGeom>
          <a:noFill/>
        </p:spPr>
        <p:txBody>
          <a:bodyPr wrap="square" rtlCol="0">
            <a:spAutoFit/>
          </a:bodyPr>
          <a:lstStyle/>
          <a:p>
            <a:r>
              <a:rPr lang="en-US" sz="1400" i="1" dirty="0"/>
              <a:t>What are the four classic </a:t>
            </a:r>
            <a:r>
              <a:rPr lang="en-US" sz="1400" dirty="0"/>
              <a:t>melanocytic</a:t>
            </a:r>
            <a:r>
              <a:rPr lang="en-US" sz="1400" i="1" dirty="0"/>
              <a:t> lesions in NF1?</a:t>
            </a:r>
          </a:p>
        </p:txBody>
      </p:sp>
      <p:sp>
        <p:nvSpPr>
          <p:cNvPr id="16" name="TextBox 15">
            <a:extLst>
              <a:ext uri="{FF2B5EF4-FFF2-40B4-BE49-F238E27FC236}">
                <a16:creationId xmlns:a16="http://schemas.microsoft.com/office/drawing/2014/main" id="{B301E30B-83A4-48C3-A53D-760E15ED20D2}"/>
              </a:ext>
            </a:extLst>
          </p:cNvPr>
          <p:cNvSpPr txBox="1"/>
          <p:nvPr/>
        </p:nvSpPr>
        <p:spPr>
          <a:xfrm>
            <a:off x="459976" y="2995136"/>
            <a:ext cx="3576620" cy="523220"/>
          </a:xfrm>
          <a:prstGeom prst="rect">
            <a:avLst/>
          </a:prstGeom>
          <a:solidFill>
            <a:schemeClr val="accent6">
              <a:lumMod val="75000"/>
            </a:schemeClr>
          </a:solidFill>
        </p:spPr>
        <p:txBody>
          <a:bodyPr wrap="none" rtlCol="0">
            <a:spAutoFit/>
          </a:bodyPr>
          <a:lstStyle/>
          <a:p>
            <a:r>
              <a:rPr lang="en-US" sz="1400" i="1" dirty="0">
                <a:solidFill>
                  <a:schemeClr val="bg1">
                    <a:lumMod val="50000"/>
                  </a:schemeClr>
                </a:solidFill>
              </a:rPr>
              <a:t>In one word, what sort of condition is NF1?</a:t>
            </a:r>
          </a:p>
          <a:p>
            <a:r>
              <a:rPr lang="en-US" sz="1400" dirty="0">
                <a:solidFill>
                  <a:schemeClr val="bg1">
                    <a:lumMod val="50000"/>
                  </a:schemeClr>
                </a:solidFill>
              </a:rPr>
              <a:t>A </a:t>
            </a:r>
            <a:r>
              <a:rPr lang="en-US" sz="1400" dirty="0" err="1">
                <a:solidFill>
                  <a:schemeClr val="bg1">
                    <a:lumMod val="50000"/>
                  </a:schemeClr>
                </a:solidFill>
              </a:rPr>
              <a:t>phakomatosis</a:t>
            </a:r>
            <a:endParaRPr lang="en-US" sz="1400" dirty="0">
              <a:solidFill>
                <a:schemeClr val="bg1">
                  <a:lumMod val="50000"/>
                </a:schemeClr>
              </a:solidFill>
            </a:endParaRPr>
          </a:p>
        </p:txBody>
      </p:sp>
    </p:spTree>
    <p:extLst>
      <p:ext uri="{BB962C8B-B14F-4D97-AF65-F5344CB8AC3E}">
        <p14:creationId xmlns:p14="http://schemas.microsoft.com/office/powerpoint/2010/main" val="1353926980"/>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360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b="1" dirty="0" err="1"/>
              <a:t>Juxtalimbal</a:t>
            </a:r>
            <a:endParaRPr lang="en-US" altLang="en-US" sz="1400" b="1" dirty="0"/>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EF0B069-2731-4797-BAAF-CEEBC98AD06B}"/>
              </a:ext>
            </a:extLst>
          </p:cNvPr>
          <p:cNvSpPr txBox="1"/>
          <p:nvPr/>
        </p:nvSpPr>
        <p:spPr>
          <a:xfrm>
            <a:off x="398246" y="3080285"/>
            <a:ext cx="2377575" cy="738664"/>
          </a:xfrm>
          <a:prstGeom prst="rect">
            <a:avLst/>
          </a:prstGeom>
          <a:solidFill>
            <a:srgbClr val="FF99FF"/>
          </a:solidFill>
        </p:spPr>
        <p:txBody>
          <a:bodyPr wrap="square" rtlCol="0">
            <a:spAutoFit/>
          </a:bodyPr>
          <a:lstStyle/>
          <a:p>
            <a:r>
              <a:rPr lang="en-US" sz="1400" i="1" dirty="0">
                <a:solidFill>
                  <a:schemeClr val="bg1">
                    <a:lumMod val="65000"/>
                  </a:schemeClr>
                </a:solidFill>
              </a:rPr>
              <a:t>Which location is the most common?</a:t>
            </a:r>
          </a:p>
          <a:p>
            <a:r>
              <a:rPr lang="en-US" sz="1400" dirty="0" err="1">
                <a:solidFill>
                  <a:schemeClr val="bg1">
                    <a:lumMod val="65000"/>
                  </a:schemeClr>
                </a:solidFill>
              </a:rPr>
              <a:t>Juxtalimbal</a:t>
            </a:r>
            <a:endParaRPr lang="en-US" sz="1400" dirty="0">
              <a:solidFill>
                <a:schemeClr val="bg1">
                  <a:lumMod val="65000"/>
                </a:schemeClr>
              </a:solidFill>
            </a:endParaRPr>
          </a:p>
        </p:txBody>
      </p:sp>
      <p:sp>
        <p:nvSpPr>
          <p:cNvPr id="40" name="TextBox 39">
            <a:extLst>
              <a:ext uri="{FF2B5EF4-FFF2-40B4-BE49-F238E27FC236}">
                <a16:creationId xmlns:a16="http://schemas.microsoft.com/office/drawing/2014/main" id="{7BE3F825-9F25-4B5E-A113-AE1FBFD15840}"/>
              </a:ext>
            </a:extLst>
          </p:cNvPr>
          <p:cNvSpPr txBox="1"/>
          <p:nvPr/>
        </p:nvSpPr>
        <p:spPr>
          <a:xfrm>
            <a:off x="216893" y="3629300"/>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Are epithelial inclusion cysts a common finding?</a:t>
            </a:r>
            <a:endParaRPr kumimoji="0" lang="en-US" sz="1400" b="0" i="1"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accent1">
                    <a:lumMod val="40000"/>
                    <a:lumOff val="60000"/>
                  </a:schemeClr>
                </a:solidFill>
                <a:effectLst/>
                <a:uLnTx/>
                <a:uFillTx/>
                <a:latin typeface="Arial" panose="020B0604020202020204" pitchFamily="34" charset="0"/>
                <a:ea typeface="+mn-ea"/>
                <a:cs typeface="+mn-cs"/>
              </a:rPr>
              <a:t>Yes—about  half  of all nevi at this location contain them</a:t>
            </a:r>
          </a:p>
        </p:txBody>
      </p:sp>
      <p:sp>
        <p:nvSpPr>
          <p:cNvPr id="51" name="Oval 50">
            <a:extLst>
              <a:ext uri="{FF2B5EF4-FFF2-40B4-BE49-F238E27FC236}">
                <a16:creationId xmlns:a16="http://schemas.microsoft.com/office/drawing/2014/main" id="{6038BD07-321C-4C4F-9D94-96E1D51EBF0E}"/>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796869680"/>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361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b="1" dirty="0" err="1"/>
              <a:t>Juxtalimbal</a:t>
            </a:r>
            <a:endParaRPr lang="en-US" altLang="en-US" sz="1400" b="1" dirty="0"/>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EF0B069-2731-4797-BAAF-CEEBC98AD06B}"/>
              </a:ext>
            </a:extLst>
          </p:cNvPr>
          <p:cNvSpPr txBox="1"/>
          <p:nvPr/>
        </p:nvSpPr>
        <p:spPr>
          <a:xfrm>
            <a:off x="398246" y="3080285"/>
            <a:ext cx="2377575" cy="738664"/>
          </a:xfrm>
          <a:prstGeom prst="rect">
            <a:avLst/>
          </a:prstGeom>
          <a:solidFill>
            <a:srgbClr val="FF99FF"/>
          </a:solidFill>
        </p:spPr>
        <p:txBody>
          <a:bodyPr wrap="square" rtlCol="0">
            <a:spAutoFit/>
          </a:bodyPr>
          <a:lstStyle/>
          <a:p>
            <a:r>
              <a:rPr lang="en-US" sz="1400" i="1" dirty="0">
                <a:solidFill>
                  <a:schemeClr val="bg1">
                    <a:lumMod val="65000"/>
                  </a:schemeClr>
                </a:solidFill>
              </a:rPr>
              <a:t>Which location is the most common?</a:t>
            </a:r>
          </a:p>
          <a:p>
            <a:r>
              <a:rPr lang="en-US" sz="1400" dirty="0" err="1">
                <a:solidFill>
                  <a:schemeClr val="bg1">
                    <a:lumMod val="65000"/>
                  </a:schemeClr>
                </a:solidFill>
              </a:rPr>
              <a:t>Juxtalimbal</a:t>
            </a:r>
            <a:endParaRPr lang="en-US" sz="1400" dirty="0">
              <a:solidFill>
                <a:schemeClr val="bg1">
                  <a:lumMod val="65000"/>
                </a:schemeClr>
              </a:solidFill>
            </a:endParaRPr>
          </a:p>
        </p:txBody>
      </p:sp>
      <p:sp>
        <p:nvSpPr>
          <p:cNvPr id="40" name="TextBox 39">
            <a:extLst>
              <a:ext uri="{FF2B5EF4-FFF2-40B4-BE49-F238E27FC236}">
                <a16:creationId xmlns:a16="http://schemas.microsoft.com/office/drawing/2014/main" id="{7BE3F825-9F25-4B5E-A113-AE1FBFD15840}"/>
              </a:ext>
            </a:extLst>
          </p:cNvPr>
          <p:cNvSpPr txBox="1"/>
          <p:nvPr/>
        </p:nvSpPr>
        <p:spPr>
          <a:xfrm>
            <a:off x="216893" y="3629300"/>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Are epithelial inclusion cysts 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Yes—about  half  of all nevi at this location contain them</a:t>
            </a:r>
          </a:p>
        </p:txBody>
      </p:sp>
      <p:sp>
        <p:nvSpPr>
          <p:cNvPr id="51" name="Oval 50">
            <a:extLst>
              <a:ext uri="{FF2B5EF4-FFF2-40B4-BE49-F238E27FC236}">
                <a16:creationId xmlns:a16="http://schemas.microsoft.com/office/drawing/2014/main" id="{6038BD07-321C-4C4F-9D94-96E1D51EBF0E}"/>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6B0182BE-52EA-45B4-A410-0550B4DA86BB}"/>
              </a:ext>
            </a:extLst>
          </p:cNvPr>
          <p:cNvSpPr/>
          <p:nvPr/>
        </p:nvSpPr>
        <p:spPr>
          <a:xfrm>
            <a:off x="1296124" y="4758203"/>
            <a:ext cx="304800" cy="18161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4163406183"/>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362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b="1" dirty="0" err="1"/>
              <a:t>Juxtalimbal</a:t>
            </a:r>
            <a:endParaRPr lang="en-US" altLang="en-US" sz="1400" b="1" dirty="0"/>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EF0B069-2731-4797-BAAF-CEEBC98AD06B}"/>
              </a:ext>
            </a:extLst>
          </p:cNvPr>
          <p:cNvSpPr txBox="1"/>
          <p:nvPr/>
        </p:nvSpPr>
        <p:spPr>
          <a:xfrm>
            <a:off x="398246" y="3080285"/>
            <a:ext cx="2377575" cy="738664"/>
          </a:xfrm>
          <a:prstGeom prst="rect">
            <a:avLst/>
          </a:prstGeom>
          <a:solidFill>
            <a:srgbClr val="FF99FF"/>
          </a:solidFill>
        </p:spPr>
        <p:txBody>
          <a:bodyPr wrap="square" rtlCol="0">
            <a:spAutoFit/>
          </a:bodyPr>
          <a:lstStyle/>
          <a:p>
            <a:r>
              <a:rPr lang="en-US" sz="1400" i="1" dirty="0">
                <a:solidFill>
                  <a:schemeClr val="bg1">
                    <a:lumMod val="65000"/>
                  </a:schemeClr>
                </a:solidFill>
              </a:rPr>
              <a:t>Which location is the most common?</a:t>
            </a:r>
          </a:p>
          <a:p>
            <a:r>
              <a:rPr lang="en-US" sz="1400" dirty="0" err="1">
                <a:solidFill>
                  <a:schemeClr val="bg1">
                    <a:lumMod val="65000"/>
                  </a:schemeClr>
                </a:solidFill>
              </a:rPr>
              <a:t>Juxtalimbal</a:t>
            </a:r>
            <a:endParaRPr lang="en-US" sz="1400" dirty="0">
              <a:solidFill>
                <a:schemeClr val="bg1">
                  <a:lumMod val="65000"/>
                </a:schemeClr>
              </a:solidFill>
            </a:endParaRPr>
          </a:p>
        </p:txBody>
      </p:sp>
      <p:sp>
        <p:nvSpPr>
          <p:cNvPr id="40" name="TextBox 39">
            <a:extLst>
              <a:ext uri="{FF2B5EF4-FFF2-40B4-BE49-F238E27FC236}">
                <a16:creationId xmlns:a16="http://schemas.microsoft.com/office/drawing/2014/main" id="{7BE3F825-9F25-4B5E-A113-AE1FBFD15840}"/>
              </a:ext>
            </a:extLst>
          </p:cNvPr>
          <p:cNvSpPr txBox="1"/>
          <p:nvPr/>
        </p:nvSpPr>
        <p:spPr>
          <a:xfrm>
            <a:off x="216893" y="3629300"/>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Are epithelial inclusion cysts 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Yes—about  half  of all nevi at this location contain them</a:t>
            </a:r>
          </a:p>
        </p:txBody>
      </p:sp>
      <p:sp>
        <p:nvSpPr>
          <p:cNvPr id="51" name="Oval 50">
            <a:extLst>
              <a:ext uri="{FF2B5EF4-FFF2-40B4-BE49-F238E27FC236}">
                <a16:creationId xmlns:a16="http://schemas.microsoft.com/office/drawing/2014/main" id="{6038BD07-321C-4C4F-9D94-96E1D51EBF0E}"/>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4152455009"/>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363</a:t>
            </a:fld>
            <a:endParaRPr lang="en-US" altLang="en-US"/>
          </a:p>
        </p:txBody>
      </p:sp>
      <p:sp>
        <p:nvSpPr>
          <p:cNvPr id="2" name="TextBox 1">
            <a:extLst>
              <a:ext uri="{FF2B5EF4-FFF2-40B4-BE49-F238E27FC236}">
                <a16:creationId xmlns:a16="http://schemas.microsoft.com/office/drawing/2014/main" id="{37118C98-FE03-4108-A62B-16E424E90EE5}"/>
              </a:ext>
            </a:extLst>
          </p:cNvPr>
          <p:cNvSpPr txBox="1"/>
          <p:nvPr/>
        </p:nvSpPr>
        <p:spPr>
          <a:xfrm>
            <a:off x="609600" y="4760893"/>
            <a:ext cx="8153400" cy="954107"/>
          </a:xfrm>
          <a:prstGeom prst="rect">
            <a:avLst/>
          </a:prstGeom>
          <a:noFill/>
        </p:spPr>
        <p:txBody>
          <a:bodyPr wrap="square" rtlCol="0">
            <a:spAutoFit/>
          </a:bodyPr>
          <a:lstStyle/>
          <a:p>
            <a:r>
              <a:rPr lang="en-US" sz="1400" i="0" dirty="0">
                <a:effectLst/>
                <a:latin typeface="+mn-lt"/>
              </a:rPr>
              <a:t>A, Clinical appearance with characteristic cystic areas </a:t>
            </a:r>
            <a:r>
              <a:rPr lang="en-US" sz="1400" i="1" dirty="0">
                <a:effectLst/>
                <a:latin typeface="+mn-lt"/>
              </a:rPr>
              <a:t>(arrows).</a:t>
            </a:r>
            <a:r>
              <a:rPr lang="en-US" sz="1400" i="0" dirty="0">
                <a:effectLst/>
                <a:latin typeface="+mn-lt"/>
              </a:rPr>
              <a:t>B, Histologically, the nevus cells have round, oval, or pear-shaped nuclei with a moderate amount of cytoplasm, mostly arranged in nests </a:t>
            </a:r>
            <a:r>
              <a:rPr lang="en-US" sz="1400" i="1" dirty="0">
                <a:effectLst/>
                <a:latin typeface="+mn-lt"/>
              </a:rPr>
              <a:t>(arrowheads).</a:t>
            </a:r>
            <a:r>
              <a:rPr lang="en-US" sz="1400" i="0" dirty="0">
                <a:effectLst/>
                <a:latin typeface="+mn-lt"/>
              </a:rPr>
              <a:t> Note the epithelial inclusion cysts </a:t>
            </a:r>
            <a:r>
              <a:rPr lang="en-US" sz="1400" i="1" dirty="0">
                <a:effectLst/>
                <a:latin typeface="+mn-lt"/>
              </a:rPr>
              <a:t>(asterisks)</a:t>
            </a:r>
            <a:r>
              <a:rPr lang="en-US" sz="1400" i="0" dirty="0">
                <a:effectLst/>
                <a:latin typeface="+mn-lt"/>
              </a:rPr>
              <a:t> within the lesion, correlating with the clinical appearance.</a:t>
            </a:r>
          </a:p>
        </p:txBody>
      </p:sp>
      <p:pic>
        <p:nvPicPr>
          <p:cNvPr id="5122" name="Picture 2">
            <a:extLst>
              <a:ext uri="{FF2B5EF4-FFF2-40B4-BE49-F238E27FC236}">
                <a16:creationId xmlns:a16="http://schemas.microsoft.com/office/drawing/2014/main" id="{3CAB60C2-2A6B-4878-A9FF-0AA95DC743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1702" y="1093258"/>
            <a:ext cx="8780595" cy="36311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F43C0C19-1DF9-4EDB-9082-66FB1F7713B5}"/>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7" name="TextBox 6">
            <a:extLst>
              <a:ext uri="{FF2B5EF4-FFF2-40B4-BE49-F238E27FC236}">
                <a16:creationId xmlns:a16="http://schemas.microsoft.com/office/drawing/2014/main" id="{5C7A265D-EA4C-40FF-9AE1-D06CEEDCBBB2}"/>
              </a:ext>
            </a:extLst>
          </p:cNvPr>
          <p:cNvSpPr txBox="1"/>
          <p:nvPr/>
        </p:nvSpPr>
        <p:spPr>
          <a:xfrm>
            <a:off x="3902600" y="6019800"/>
            <a:ext cx="1338828" cy="369332"/>
          </a:xfrm>
          <a:prstGeom prst="rect">
            <a:avLst/>
          </a:prstGeom>
          <a:noFill/>
        </p:spPr>
        <p:txBody>
          <a:bodyPr wrap="none" rtlCol="0">
            <a:spAutoFit/>
          </a:bodyPr>
          <a:lstStyle/>
          <a:p>
            <a:pPr algn="ctr"/>
            <a:r>
              <a:rPr lang="en-US" dirty="0" err="1"/>
              <a:t>Conj</a:t>
            </a:r>
            <a:r>
              <a:rPr lang="en-US" dirty="0"/>
              <a:t> nevus</a:t>
            </a:r>
          </a:p>
        </p:txBody>
      </p:sp>
    </p:spTree>
    <p:extLst>
      <p:ext uri="{BB962C8B-B14F-4D97-AF65-F5344CB8AC3E}">
        <p14:creationId xmlns:p14="http://schemas.microsoft.com/office/powerpoint/2010/main" val="1473841449"/>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3471532-3ECA-431D-90ED-A8F230D3E1B5}"/>
              </a:ext>
            </a:extLst>
          </p:cNvPr>
          <p:cNvSpPr>
            <a:spLocks noGrp="1"/>
          </p:cNvSpPr>
          <p:nvPr>
            <p:ph type="sldNum" sz="quarter" idx="12"/>
          </p:nvPr>
        </p:nvSpPr>
        <p:spPr/>
        <p:txBody>
          <a:bodyPr/>
          <a:lstStyle/>
          <a:p>
            <a:pPr>
              <a:defRPr/>
            </a:pPr>
            <a:fld id="{F9E3100E-101D-420C-B101-F64A168BFDB2}" type="slidenum">
              <a:rPr lang="en-US" altLang="en-US" smtClean="0"/>
              <a:pPr>
                <a:defRPr/>
              </a:pPr>
              <a:t>364</a:t>
            </a:fld>
            <a:endParaRPr lang="en-US" altLang="en-US"/>
          </a:p>
        </p:txBody>
      </p:sp>
      <p:pic>
        <p:nvPicPr>
          <p:cNvPr id="6" name="Picture 5">
            <a:extLst>
              <a:ext uri="{FF2B5EF4-FFF2-40B4-BE49-F238E27FC236}">
                <a16:creationId xmlns:a16="http://schemas.microsoft.com/office/drawing/2014/main" id="{6D3F76D5-41AF-4CBD-921A-9359B35000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80865" y="1156970"/>
            <a:ext cx="4982270" cy="4544059"/>
          </a:xfrm>
          <a:prstGeom prst="rect">
            <a:avLst/>
          </a:prstGeom>
        </p:spPr>
      </p:pic>
      <p:sp>
        <p:nvSpPr>
          <p:cNvPr id="7" name="TextBox 6">
            <a:extLst>
              <a:ext uri="{FF2B5EF4-FFF2-40B4-BE49-F238E27FC236}">
                <a16:creationId xmlns:a16="http://schemas.microsoft.com/office/drawing/2014/main" id="{FB0304B2-8973-491C-A224-9C296B4DA494}"/>
              </a:ext>
            </a:extLst>
          </p:cNvPr>
          <p:cNvSpPr txBox="1"/>
          <p:nvPr/>
        </p:nvSpPr>
        <p:spPr>
          <a:xfrm>
            <a:off x="2064914" y="6019800"/>
            <a:ext cx="5198924" cy="369332"/>
          </a:xfrm>
          <a:prstGeom prst="rect">
            <a:avLst/>
          </a:prstGeom>
          <a:noFill/>
        </p:spPr>
        <p:txBody>
          <a:bodyPr wrap="none" rtlCol="0">
            <a:spAutoFit/>
          </a:bodyPr>
          <a:lstStyle/>
          <a:p>
            <a:pPr algn="ctr"/>
            <a:r>
              <a:rPr lang="en-US" dirty="0" err="1"/>
              <a:t>Conj</a:t>
            </a:r>
            <a:r>
              <a:rPr lang="en-US" dirty="0"/>
              <a:t> nevus: Epithelial inclusion cysts on AS-OCT</a:t>
            </a:r>
          </a:p>
        </p:txBody>
      </p:sp>
      <p:sp>
        <p:nvSpPr>
          <p:cNvPr id="8" name="TextBox 7">
            <a:extLst>
              <a:ext uri="{FF2B5EF4-FFF2-40B4-BE49-F238E27FC236}">
                <a16:creationId xmlns:a16="http://schemas.microsoft.com/office/drawing/2014/main" id="{CAF1361C-5A72-40BC-9AD4-53F2F1F1F796}"/>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3791907346"/>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365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b="1" dirty="0" err="1"/>
              <a:t>Juxtalimbal</a:t>
            </a:r>
            <a:endParaRPr lang="en-US" altLang="en-US" sz="1400" b="1" dirty="0"/>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EF0B069-2731-4797-BAAF-CEEBC98AD06B}"/>
              </a:ext>
            </a:extLst>
          </p:cNvPr>
          <p:cNvSpPr txBox="1"/>
          <p:nvPr/>
        </p:nvSpPr>
        <p:spPr>
          <a:xfrm>
            <a:off x="398246" y="3080285"/>
            <a:ext cx="2377575" cy="738664"/>
          </a:xfrm>
          <a:prstGeom prst="rect">
            <a:avLst/>
          </a:prstGeom>
          <a:solidFill>
            <a:srgbClr val="FF99FF"/>
          </a:solidFill>
        </p:spPr>
        <p:txBody>
          <a:bodyPr wrap="square" rtlCol="0">
            <a:spAutoFit/>
          </a:bodyPr>
          <a:lstStyle/>
          <a:p>
            <a:r>
              <a:rPr lang="en-US" sz="1400" i="1" dirty="0">
                <a:solidFill>
                  <a:schemeClr val="bg1">
                    <a:lumMod val="65000"/>
                  </a:schemeClr>
                </a:solidFill>
              </a:rPr>
              <a:t>Which location is the most common?</a:t>
            </a:r>
          </a:p>
          <a:p>
            <a:r>
              <a:rPr lang="en-US" sz="1400" dirty="0" err="1">
                <a:solidFill>
                  <a:schemeClr val="bg1">
                    <a:lumMod val="65000"/>
                  </a:schemeClr>
                </a:solidFill>
              </a:rPr>
              <a:t>Juxtalimbal</a:t>
            </a:r>
            <a:endParaRPr lang="en-US" sz="1400" dirty="0">
              <a:solidFill>
                <a:schemeClr val="bg1">
                  <a:lumMod val="65000"/>
                </a:schemeClr>
              </a:solidFill>
            </a:endParaRPr>
          </a:p>
        </p:txBody>
      </p:sp>
      <p:sp>
        <p:nvSpPr>
          <p:cNvPr id="40" name="TextBox 39">
            <a:extLst>
              <a:ext uri="{FF2B5EF4-FFF2-40B4-BE49-F238E27FC236}">
                <a16:creationId xmlns:a16="http://schemas.microsoft.com/office/drawing/2014/main" id="{7BE3F825-9F25-4B5E-A113-AE1FBFD15840}"/>
              </a:ext>
            </a:extLst>
          </p:cNvPr>
          <p:cNvSpPr txBox="1"/>
          <p:nvPr/>
        </p:nvSpPr>
        <p:spPr>
          <a:xfrm>
            <a:off x="216893" y="3629300"/>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Yes—about  half  of all nevi at this location contain them</a:t>
            </a:r>
          </a:p>
        </p:txBody>
      </p:sp>
      <p:sp>
        <p:nvSpPr>
          <p:cNvPr id="51" name="Oval 50">
            <a:extLst>
              <a:ext uri="{FF2B5EF4-FFF2-40B4-BE49-F238E27FC236}">
                <a16:creationId xmlns:a16="http://schemas.microsoft.com/office/drawing/2014/main" id="{6038BD07-321C-4C4F-9D94-96E1D51EBF0E}"/>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Oval 53">
            <a:extLst>
              <a:ext uri="{FF2B5EF4-FFF2-40B4-BE49-F238E27FC236}">
                <a16:creationId xmlns:a16="http://schemas.microsoft.com/office/drawing/2014/main" id="{3F22D555-594D-4820-A57F-775C356D2D4F}"/>
              </a:ext>
            </a:extLst>
          </p:cNvPr>
          <p:cNvSpPr/>
          <p:nvPr/>
        </p:nvSpPr>
        <p:spPr>
          <a:xfrm>
            <a:off x="521116" y="4419600"/>
            <a:ext cx="2395566"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2" name="TextBox 51">
            <a:extLst>
              <a:ext uri="{FF2B5EF4-FFF2-40B4-BE49-F238E27FC236}">
                <a16:creationId xmlns:a16="http://schemas.microsoft.com/office/drawing/2014/main" id="{4D8384F9-1427-4D20-8444-AF8A0CF2DC2A}"/>
              </a:ext>
            </a:extLst>
          </p:cNvPr>
          <p:cNvSpPr txBox="1"/>
          <p:nvPr/>
        </p:nvSpPr>
        <p:spPr>
          <a:xfrm>
            <a:off x="100926" y="5877580"/>
            <a:ext cx="6910866"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rgbClr val="0000FF"/>
                </a:solidFill>
              </a:rPr>
              <a:t>Epithelial cysts can cause nevus enlargement. What is the mechanism for this?</a:t>
            </a:r>
          </a:p>
          <a:p>
            <a:pPr eaLnBrk="1" hangingPunct="1">
              <a:spcBef>
                <a:spcPct val="0"/>
              </a:spcBef>
              <a:buClrTx/>
              <a:buSzTx/>
              <a:buFontTx/>
              <a:buNone/>
            </a:pPr>
            <a:r>
              <a:rPr lang="en-US" altLang="en-US" sz="1400" dirty="0">
                <a:solidFill>
                  <a:schemeClr val="accent5">
                    <a:lumMod val="75000"/>
                  </a:schemeClr>
                </a:solidFill>
              </a:rPr>
              <a:t>Goblet  cells in the cyst wall secrete  mucin  , causing the cyst (and lesion) to</a:t>
            </a:r>
            <a:r>
              <a:rPr lang="en-US" altLang="en-US" sz="1400" dirty="0">
                <a:solidFill>
                  <a:schemeClr val="accent5">
                    <a:lumMod val="75000"/>
                  </a:schemeClr>
                </a:solidFill>
                <a:sym typeface="Wingdings" panose="05000000000000000000" pitchFamily="2" charset="2"/>
              </a:rPr>
              <a:t> enlarge</a:t>
            </a:r>
            <a:endParaRPr kumimoji="0" lang="en-US" sz="1400" b="0" i="0" u="none" strike="noStrike" kern="1200" cap="none" spc="0" normalizeH="0" baseline="0" noProof="0" dirty="0">
              <a:ln>
                <a:noFill/>
              </a:ln>
              <a:solidFill>
                <a:schemeClr val="accent5">
                  <a:lumMod val="75000"/>
                </a:schemeClr>
              </a:solidFill>
              <a:effectLst/>
              <a:uLnTx/>
              <a:uFillTx/>
              <a:latin typeface="Arial" panose="020B0604020202020204" pitchFamily="34" charset="0"/>
              <a:ea typeface="+mn-ea"/>
              <a:cs typeface="+mn-cs"/>
            </a:endParaRPr>
          </a:p>
        </p:txBody>
      </p:sp>
      <p:sp>
        <p:nvSpPr>
          <p:cNvPr id="7" name="Arrow: Up 6">
            <a:extLst>
              <a:ext uri="{FF2B5EF4-FFF2-40B4-BE49-F238E27FC236}">
                <a16:creationId xmlns:a16="http://schemas.microsoft.com/office/drawing/2014/main" id="{EB57C41F-C278-48A2-AC32-78843B45F8F0}"/>
              </a:ext>
            </a:extLst>
          </p:cNvPr>
          <p:cNvSpPr/>
          <p:nvPr/>
        </p:nvSpPr>
        <p:spPr>
          <a:xfrm>
            <a:off x="1524000" y="4875840"/>
            <a:ext cx="318387" cy="91536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56033544"/>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366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b="1" dirty="0" err="1"/>
              <a:t>Juxtalimbal</a:t>
            </a:r>
            <a:endParaRPr lang="en-US" altLang="en-US" sz="1400" b="1" dirty="0"/>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EF0B069-2731-4797-BAAF-CEEBC98AD06B}"/>
              </a:ext>
            </a:extLst>
          </p:cNvPr>
          <p:cNvSpPr txBox="1"/>
          <p:nvPr/>
        </p:nvSpPr>
        <p:spPr>
          <a:xfrm>
            <a:off x="398246" y="3080285"/>
            <a:ext cx="2377575" cy="738664"/>
          </a:xfrm>
          <a:prstGeom prst="rect">
            <a:avLst/>
          </a:prstGeom>
          <a:solidFill>
            <a:srgbClr val="FF99FF"/>
          </a:solidFill>
        </p:spPr>
        <p:txBody>
          <a:bodyPr wrap="square" rtlCol="0">
            <a:spAutoFit/>
          </a:bodyPr>
          <a:lstStyle/>
          <a:p>
            <a:r>
              <a:rPr lang="en-US" sz="1400" i="1" dirty="0">
                <a:solidFill>
                  <a:schemeClr val="bg1">
                    <a:lumMod val="65000"/>
                  </a:schemeClr>
                </a:solidFill>
              </a:rPr>
              <a:t>Which location is the most common?</a:t>
            </a:r>
          </a:p>
          <a:p>
            <a:r>
              <a:rPr lang="en-US" sz="1400" dirty="0" err="1">
                <a:solidFill>
                  <a:schemeClr val="bg1">
                    <a:lumMod val="65000"/>
                  </a:schemeClr>
                </a:solidFill>
              </a:rPr>
              <a:t>Juxtalimbal</a:t>
            </a:r>
            <a:endParaRPr lang="en-US" sz="1400" dirty="0">
              <a:solidFill>
                <a:schemeClr val="bg1">
                  <a:lumMod val="65000"/>
                </a:schemeClr>
              </a:solidFill>
            </a:endParaRPr>
          </a:p>
        </p:txBody>
      </p:sp>
      <p:sp>
        <p:nvSpPr>
          <p:cNvPr id="40" name="TextBox 39">
            <a:extLst>
              <a:ext uri="{FF2B5EF4-FFF2-40B4-BE49-F238E27FC236}">
                <a16:creationId xmlns:a16="http://schemas.microsoft.com/office/drawing/2014/main" id="{7BE3F825-9F25-4B5E-A113-AE1FBFD15840}"/>
              </a:ext>
            </a:extLst>
          </p:cNvPr>
          <p:cNvSpPr txBox="1"/>
          <p:nvPr/>
        </p:nvSpPr>
        <p:spPr>
          <a:xfrm>
            <a:off x="216893" y="3629300"/>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Yes—about  half  of all nevi at this location contain them</a:t>
            </a:r>
          </a:p>
        </p:txBody>
      </p:sp>
      <p:sp>
        <p:nvSpPr>
          <p:cNvPr id="51" name="Oval 50">
            <a:extLst>
              <a:ext uri="{FF2B5EF4-FFF2-40B4-BE49-F238E27FC236}">
                <a16:creationId xmlns:a16="http://schemas.microsoft.com/office/drawing/2014/main" id="{6038BD07-321C-4C4F-9D94-96E1D51EBF0E}"/>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Oval 53">
            <a:extLst>
              <a:ext uri="{FF2B5EF4-FFF2-40B4-BE49-F238E27FC236}">
                <a16:creationId xmlns:a16="http://schemas.microsoft.com/office/drawing/2014/main" id="{3F22D555-594D-4820-A57F-775C356D2D4F}"/>
              </a:ext>
            </a:extLst>
          </p:cNvPr>
          <p:cNvSpPr/>
          <p:nvPr/>
        </p:nvSpPr>
        <p:spPr>
          <a:xfrm>
            <a:off x="521116" y="4419600"/>
            <a:ext cx="2395566"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2" name="TextBox 51">
            <a:extLst>
              <a:ext uri="{FF2B5EF4-FFF2-40B4-BE49-F238E27FC236}">
                <a16:creationId xmlns:a16="http://schemas.microsoft.com/office/drawing/2014/main" id="{ECDB874F-3BBD-4E81-823E-37874F60447D}"/>
              </a:ext>
            </a:extLst>
          </p:cNvPr>
          <p:cNvSpPr txBox="1"/>
          <p:nvPr/>
        </p:nvSpPr>
        <p:spPr>
          <a:xfrm>
            <a:off x="100926" y="5877580"/>
            <a:ext cx="6910866"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rgbClr val="0000FF"/>
                </a:solidFill>
              </a:rPr>
              <a:t>Epithelial cysts can cause nevus enlargement. What is the mechanism for this?</a:t>
            </a:r>
          </a:p>
          <a:p>
            <a:pPr eaLnBrk="1" hangingPunct="1">
              <a:spcBef>
                <a:spcPct val="0"/>
              </a:spcBef>
              <a:buClrTx/>
              <a:buSzTx/>
              <a:buFontTx/>
              <a:buNone/>
            </a:pPr>
            <a:r>
              <a:rPr lang="en-US" altLang="en-US" sz="1400" dirty="0">
                <a:solidFill>
                  <a:srgbClr val="0000FF"/>
                </a:solidFill>
              </a:rPr>
              <a:t>Goblet  cells in the cyst wall secrete  mucin  , causing the cyst (and lesion) to</a:t>
            </a:r>
            <a:r>
              <a:rPr lang="en-US" altLang="en-US" sz="1400" dirty="0">
                <a:solidFill>
                  <a:srgbClr val="0000FF"/>
                </a:solidFill>
                <a:sym typeface="Wingdings" panose="05000000000000000000" pitchFamily="2" charset="2"/>
              </a:rPr>
              <a:t> enlarge</a:t>
            </a:r>
            <a:endPar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5" name="Rectangle 54">
            <a:extLst>
              <a:ext uri="{FF2B5EF4-FFF2-40B4-BE49-F238E27FC236}">
                <a16:creationId xmlns:a16="http://schemas.microsoft.com/office/drawing/2014/main" id="{FD387C70-3241-4AB3-BB9F-1844B0E2082C}"/>
              </a:ext>
            </a:extLst>
          </p:cNvPr>
          <p:cNvSpPr/>
          <p:nvPr/>
        </p:nvSpPr>
        <p:spPr>
          <a:xfrm>
            <a:off x="100926" y="6132301"/>
            <a:ext cx="661074" cy="2568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4934675F-6421-4E6F-90B7-52FD23F80505}"/>
              </a:ext>
            </a:extLst>
          </p:cNvPr>
          <p:cNvSpPr/>
          <p:nvPr/>
        </p:nvSpPr>
        <p:spPr>
          <a:xfrm>
            <a:off x="3048000" y="6143968"/>
            <a:ext cx="661074" cy="2568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Arrow: Up 56">
            <a:extLst>
              <a:ext uri="{FF2B5EF4-FFF2-40B4-BE49-F238E27FC236}">
                <a16:creationId xmlns:a16="http://schemas.microsoft.com/office/drawing/2014/main" id="{6FA945B8-627F-4A84-9B4F-5B8C4150D6FA}"/>
              </a:ext>
            </a:extLst>
          </p:cNvPr>
          <p:cNvSpPr/>
          <p:nvPr/>
        </p:nvSpPr>
        <p:spPr>
          <a:xfrm>
            <a:off x="1524000" y="4875840"/>
            <a:ext cx="318387" cy="91536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83360170"/>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367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decade—similar to lid nevi</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b="1" dirty="0" err="1"/>
              <a:t>Juxtalimbal</a:t>
            </a:r>
            <a:endParaRPr lang="en-US" altLang="en-US" sz="1400" b="1" dirty="0"/>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EF0B069-2731-4797-BAAF-CEEBC98AD06B}"/>
              </a:ext>
            </a:extLst>
          </p:cNvPr>
          <p:cNvSpPr txBox="1"/>
          <p:nvPr/>
        </p:nvSpPr>
        <p:spPr>
          <a:xfrm>
            <a:off x="398246" y="3080285"/>
            <a:ext cx="2377575" cy="738664"/>
          </a:xfrm>
          <a:prstGeom prst="rect">
            <a:avLst/>
          </a:prstGeom>
          <a:solidFill>
            <a:srgbClr val="FF99FF"/>
          </a:solidFill>
        </p:spPr>
        <p:txBody>
          <a:bodyPr wrap="square" rtlCol="0">
            <a:spAutoFit/>
          </a:bodyPr>
          <a:lstStyle/>
          <a:p>
            <a:r>
              <a:rPr lang="en-US" sz="1400" i="1" dirty="0">
                <a:solidFill>
                  <a:schemeClr val="bg1">
                    <a:lumMod val="65000"/>
                  </a:schemeClr>
                </a:solidFill>
              </a:rPr>
              <a:t>Which location is the most common?</a:t>
            </a:r>
          </a:p>
          <a:p>
            <a:r>
              <a:rPr lang="en-US" sz="1400" dirty="0" err="1">
                <a:solidFill>
                  <a:schemeClr val="bg1">
                    <a:lumMod val="65000"/>
                  </a:schemeClr>
                </a:solidFill>
              </a:rPr>
              <a:t>Juxtalimbal</a:t>
            </a:r>
            <a:endParaRPr lang="en-US" sz="1400" dirty="0">
              <a:solidFill>
                <a:schemeClr val="bg1">
                  <a:lumMod val="65000"/>
                </a:schemeClr>
              </a:solidFill>
            </a:endParaRPr>
          </a:p>
        </p:txBody>
      </p:sp>
      <p:sp>
        <p:nvSpPr>
          <p:cNvPr id="40" name="TextBox 39">
            <a:extLst>
              <a:ext uri="{FF2B5EF4-FFF2-40B4-BE49-F238E27FC236}">
                <a16:creationId xmlns:a16="http://schemas.microsoft.com/office/drawing/2014/main" id="{7BE3F825-9F25-4B5E-A113-AE1FBFD15840}"/>
              </a:ext>
            </a:extLst>
          </p:cNvPr>
          <p:cNvSpPr txBox="1"/>
          <p:nvPr/>
        </p:nvSpPr>
        <p:spPr>
          <a:xfrm>
            <a:off x="216893" y="3629300"/>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Yes—about  half  of all nevi at this location contain them</a:t>
            </a:r>
          </a:p>
        </p:txBody>
      </p:sp>
      <p:sp>
        <p:nvSpPr>
          <p:cNvPr id="51" name="Oval 50">
            <a:extLst>
              <a:ext uri="{FF2B5EF4-FFF2-40B4-BE49-F238E27FC236}">
                <a16:creationId xmlns:a16="http://schemas.microsoft.com/office/drawing/2014/main" id="{6038BD07-321C-4C4F-9D94-96E1D51EBF0E}"/>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Oval 53">
            <a:extLst>
              <a:ext uri="{FF2B5EF4-FFF2-40B4-BE49-F238E27FC236}">
                <a16:creationId xmlns:a16="http://schemas.microsoft.com/office/drawing/2014/main" id="{3F22D555-594D-4820-A57F-775C356D2D4F}"/>
              </a:ext>
            </a:extLst>
          </p:cNvPr>
          <p:cNvSpPr/>
          <p:nvPr/>
        </p:nvSpPr>
        <p:spPr>
          <a:xfrm>
            <a:off x="521116" y="4419600"/>
            <a:ext cx="2395566"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2" name="TextBox 51">
            <a:extLst>
              <a:ext uri="{FF2B5EF4-FFF2-40B4-BE49-F238E27FC236}">
                <a16:creationId xmlns:a16="http://schemas.microsoft.com/office/drawing/2014/main" id="{4C8B3A13-0F42-4C39-96C9-25EF3185CA75}"/>
              </a:ext>
            </a:extLst>
          </p:cNvPr>
          <p:cNvSpPr txBox="1"/>
          <p:nvPr/>
        </p:nvSpPr>
        <p:spPr>
          <a:xfrm>
            <a:off x="100926" y="5877580"/>
            <a:ext cx="6910866"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rgbClr val="0000FF"/>
                </a:solidFill>
              </a:rPr>
              <a:t>Epithelial cysts can cause nevus enlargement. What is the mechanism for this?</a:t>
            </a:r>
          </a:p>
          <a:p>
            <a:pPr eaLnBrk="1" hangingPunct="1">
              <a:spcBef>
                <a:spcPct val="0"/>
              </a:spcBef>
              <a:buClrTx/>
              <a:buSzTx/>
              <a:buFontTx/>
              <a:buNone/>
            </a:pPr>
            <a:r>
              <a:rPr lang="en-US" altLang="en-US" sz="1400" dirty="0">
                <a:solidFill>
                  <a:srgbClr val="0000FF"/>
                </a:solidFill>
              </a:rPr>
              <a:t>Goblet  cells in the cyst wall secrete  mucin  , causing the cyst (and lesion) to</a:t>
            </a:r>
            <a:r>
              <a:rPr lang="en-US" altLang="en-US" sz="1400" dirty="0">
                <a:solidFill>
                  <a:srgbClr val="0000FF"/>
                </a:solidFill>
                <a:sym typeface="Wingdings" panose="05000000000000000000" pitchFamily="2" charset="2"/>
              </a:rPr>
              <a:t> enlarge</a:t>
            </a:r>
            <a:endParaRPr kumimoji="0" 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7" name="Arrow: Up 56">
            <a:extLst>
              <a:ext uri="{FF2B5EF4-FFF2-40B4-BE49-F238E27FC236}">
                <a16:creationId xmlns:a16="http://schemas.microsoft.com/office/drawing/2014/main" id="{C72D5D7B-A858-45ED-A0FC-E2923B0962C8}"/>
              </a:ext>
            </a:extLst>
          </p:cNvPr>
          <p:cNvSpPr/>
          <p:nvPr/>
        </p:nvSpPr>
        <p:spPr>
          <a:xfrm>
            <a:off x="1524000" y="4875840"/>
            <a:ext cx="318387" cy="91536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6089224"/>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368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rgbClr val="0000FF"/>
                </a:solidFill>
              </a:rPr>
              <a:t>lesion) to</a:t>
            </a:r>
            <a:r>
              <a:rPr lang="en-US" altLang="en-US" sz="1400" b="1" dirty="0">
                <a:solidFill>
                  <a:srgbClr val="0000FF"/>
                </a:solidFill>
                <a:sym typeface="Wingdings" panose="05000000000000000000" pitchFamily="2" charset="2"/>
              </a:rPr>
              <a:t> enlarge</a:t>
            </a:r>
            <a:endPar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Speaking of enlargement…If a limbal nevus has been present since the first decade, it will often be observed to enlarge at a later date. During what time period does this tend to occur?</a:t>
            </a:r>
            <a:endParaRPr lang="en-US" altLang="en-US" sz="1400" i="1" dirty="0">
              <a:solidFill>
                <a:schemeClr val="tx2">
                  <a:lumMod val="20000"/>
                  <a:lumOff val="80000"/>
                </a:schemeClr>
              </a:solidFill>
            </a:endParaRPr>
          </a:p>
          <a:p>
            <a:pPr eaLnBrk="1" hangingPunct="1">
              <a:spcBef>
                <a:spcPct val="0"/>
              </a:spcBef>
              <a:buClrTx/>
              <a:buSzTx/>
              <a:buFontTx/>
              <a:buNone/>
            </a:pPr>
            <a:r>
              <a:rPr lang="en-US" altLang="en-US" sz="1400" dirty="0">
                <a:solidFill>
                  <a:schemeClr val="tx2">
                    <a:lumMod val="20000"/>
                    <a:lumOff val="80000"/>
                  </a:schemeClr>
                </a:solidFill>
              </a:rPr>
              <a:t>The second decade, specifically during  puberty</a:t>
            </a:r>
          </a:p>
          <a:p>
            <a:pPr eaLnBrk="1" hangingPunct="1">
              <a:spcBef>
                <a:spcPct val="0"/>
              </a:spcBef>
              <a:buClrTx/>
              <a:buSzTx/>
              <a:buFontTx/>
              <a:buNone/>
            </a:pPr>
            <a:endParaRPr lang="en-US" altLang="en-US" sz="1400" i="1"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Does this enlargement tend to occur slowly, or rapidly? </a:t>
            </a:r>
            <a:r>
              <a:rPr lang="en-US" altLang="en-US" sz="1400" b="1" dirty="0">
                <a:solidFill>
                  <a:schemeClr val="tx2">
                    <a:lumMod val="20000"/>
                    <a:lumOff val="80000"/>
                  </a:schemeClr>
                </a:solidFill>
              </a:rPr>
              <a:t>Rapidly</a:t>
            </a: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tx2">
                    <a:lumMod val="20000"/>
                    <a:lumOff val="80000"/>
                  </a:schemeClr>
                </a:solidFill>
              </a:rPr>
              <a:t>Malignant transformation</a:t>
            </a: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Is the concern justified—does malignant transformation occur at this age?</a:t>
            </a:r>
          </a:p>
          <a:p>
            <a:pPr eaLnBrk="1" hangingPunct="1">
              <a:spcBef>
                <a:spcPct val="0"/>
              </a:spcBef>
              <a:buClrTx/>
              <a:buSzTx/>
              <a:buFontTx/>
              <a:buNone/>
            </a:pPr>
            <a:r>
              <a:rPr lang="en-US" altLang="en-US" sz="1400" dirty="0">
                <a:solidFill>
                  <a:schemeClr val="tx2">
                    <a:lumMod val="20000"/>
                    <a:lumOff val="80000"/>
                  </a:schemeClr>
                </a:solidFill>
              </a:rPr>
              <a:t>Essentially never. Reassure the parent that such enlargement is common, expected, and of no clinical concern.</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240077843"/>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369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rgbClr val="0000FF"/>
                </a:solidFill>
              </a:rPr>
              <a:t>lesion) to</a:t>
            </a:r>
            <a:r>
              <a:rPr lang="en-US" altLang="en-US" sz="1400" b="1" dirty="0">
                <a:solidFill>
                  <a:srgbClr val="0000FF"/>
                </a:solidFill>
                <a:sym typeface="Wingdings" panose="05000000000000000000" pitchFamily="2" charset="2"/>
              </a:rPr>
              <a:t> enlarge</a:t>
            </a:r>
            <a:endPar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t>The second decade, specifically during  puberty</a:t>
            </a:r>
            <a:endParaRPr lang="en-US" altLang="en-US" sz="1400" dirty="0">
              <a:solidFill>
                <a:schemeClr val="tx2">
                  <a:lumMod val="20000"/>
                  <a:lumOff val="80000"/>
                </a:schemeClr>
              </a:solidFill>
            </a:endParaRPr>
          </a:p>
          <a:p>
            <a:pPr eaLnBrk="1" hangingPunct="1">
              <a:spcBef>
                <a:spcPct val="0"/>
              </a:spcBef>
              <a:buClrTx/>
              <a:buSzTx/>
              <a:buFontTx/>
              <a:buNone/>
            </a:pPr>
            <a:endParaRPr lang="en-US" altLang="en-US" sz="1400" i="1"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Does this enlargement tend to occur slowly, or rapidly? </a:t>
            </a:r>
            <a:r>
              <a:rPr lang="en-US" altLang="en-US" sz="1400" b="1" dirty="0">
                <a:solidFill>
                  <a:schemeClr val="tx2">
                    <a:lumMod val="20000"/>
                    <a:lumOff val="80000"/>
                  </a:schemeClr>
                </a:solidFill>
              </a:rPr>
              <a:t>Rapidly</a:t>
            </a: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tx2">
                    <a:lumMod val="20000"/>
                    <a:lumOff val="80000"/>
                  </a:schemeClr>
                </a:solidFill>
              </a:rPr>
              <a:t>Malignant transformation</a:t>
            </a: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Is the concern justified—does malignant transformation occur at this age?</a:t>
            </a:r>
          </a:p>
          <a:p>
            <a:pPr eaLnBrk="1" hangingPunct="1">
              <a:spcBef>
                <a:spcPct val="0"/>
              </a:spcBef>
              <a:buClrTx/>
              <a:buSzTx/>
              <a:buFontTx/>
              <a:buNone/>
            </a:pPr>
            <a:r>
              <a:rPr lang="en-US" altLang="en-US" sz="1400" dirty="0">
                <a:solidFill>
                  <a:schemeClr val="tx2">
                    <a:lumMod val="20000"/>
                    <a:lumOff val="80000"/>
                  </a:schemeClr>
                </a:solidFill>
              </a:rPr>
              <a:t>Essentially never. Reassure the parent that such enlargement is common, expected, and of no clinical concern.</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7" name="Rectangle 6">
            <a:extLst>
              <a:ext uri="{FF2B5EF4-FFF2-40B4-BE49-F238E27FC236}">
                <a16:creationId xmlns:a16="http://schemas.microsoft.com/office/drawing/2014/main" id="{24B976BB-CBC9-4A9F-9CA7-5DAC5DE6A3C2}"/>
              </a:ext>
            </a:extLst>
          </p:cNvPr>
          <p:cNvSpPr/>
          <p:nvPr/>
        </p:nvSpPr>
        <p:spPr>
          <a:xfrm>
            <a:off x="3276600" y="3856383"/>
            <a:ext cx="746625" cy="19388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period</a:t>
            </a:r>
          </a:p>
        </p:txBody>
      </p:sp>
    </p:spTree>
    <p:extLst>
      <p:ext uri="{BB962C8B-B14F-4D97-AF65-F5344CB8AC3E}">
        <p14:creationId xmlns:p14="http://schemas.microsoft.com/office/powerpoint/2010/main" val="197764750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9FB0D0FE-AEFB-4AB6-9627-8C764ECE41AB}"/>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67590" name="Slide Number Placeholder 1">
            <a:extLst>
              <a:ext uri="{FF2B5EF4-FFF2-40B4-BE49-F238E27FC236}">
                <a16:creationId xmlns:a16="http://schemas.microsoft.com/office/drawing/2014/main" id="{57A9B01D-84CB-403B-B0E3-EFE15F3133C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B42B10A-4A63-4F24-AD42-97397E0464BE}" type="slidenum">
              <a:rPr lang="en-US" altLang="en-US" sz="1000" smtClean="0"/>
              <a:pPr>
                <a:spcBef>
                  <a:spcPct val="0"/>
                </a:spcBef>
                <a:buClrTx/>
                <a:buSzTx/>
                <a:buFontTx/>
                <a:buNone/>
              </a:pPr>
              <a:t>37</a:t>
            </a:fld>
            <a:endParaRPr lang="en-US" altLang="en-US" sz="1000"/>
          </a:p>
        </p:txBody>
      </p:sp>
      <p:pic>
        <p:nvPicPr>
          <p:cNvPr id="9" name="Picture 7" descr="lisch nodules">
            <a:extLst>
              <a:ext uri="{FF2B5EF4-FFF2-40B4-BE49-F238E27FC236}">
                <a16:creationId xmlns:a16="http://schemas.microsoft.com/office/drawing/2014/main" id="{1B78EEDD-36F3-4DE0-897F-CAF82404D62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612" y="228600"/>
            <a:ext cx="3505200" cy="234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
            <a:extLst>
              <a:ext uri="{FF2B5EF4-FFF2-40B4-BE49-F238E27FC236}">
                <a16:creationId xmlns:a16="http://schemas.microsoft.com/office/drawing/2014/main" id="{6B0BEB5F-0131-436E-B3CC-1C35930012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762000"/>
            <a:ext cx="3720913" cy="2528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A328D3DF-93A4-47FE-9A85-A5084CBCA39E}"/>
              </a:ext>
            </a:extLst>
          </p:cNvPr>
          <p:cNvSpPr txBox="1"/>
          <p:nvPr/>
        </p:nvSpPr>
        <p:spPr>
          <a:xfrm>
            <a:off x="3148652" y="6019800"/>
            <a:ext cx="2749471" cy="369332"/>
          </a:xfrm>
          <a:prstGeom prst="rect">
            <a:avLst/>
          </a:prstGeom>
          <a:noFill/>
        </p:spPr>
        <p:txBody>
          <a:bodyPr wrap="none" rtlCol="0">
            <a:spAutoFit/>
          </a:bodyPr>
          <a:lstStyle/>
          <a:p>
            <a:pPr algn="ctr"/>
            <a:r>
              <a:rPr lang="en-US" dirty="0"/>
              <a:t>NF1: Melanocytic lesions</a:t>
            </a:r>
          </a:p>
        </p:txBody>
      </p:sp>
      <p:sp>
        <p:nvSpPr>
          <p:cNvPr id="12" name="TextBox 11">
            <a:extLst>
              <a:ext uri="{FF2B5EF4-FFF2-40B4-BE49-F238E27FC236}">
                <a16:creationId xmlns:a16="http://schemas.microsoft.com/office/drawing/2014/main" id="{D43842CD-8E09-421A-A703-9AF030F3B04F}"/>
              </a:ext>
            </a:extLst>
          </p:cNvPr>
          <p:cNvSpPr txBox="1"/>
          <p:nvPr/>
        </p:nvSpPr>
        <p:spPr>
          <a:xfrm>
            <a:off x="1235908" y="2587209"/>
            <a:ext cx="1436612" cy="338554"/>
          </a:xfrm>
          <a:prstGeom prst="rect">
            <a:avLst/>
          </a:prstGeom>
          <a:noFill/>
        </p:spPr>
        <p:txBody>
          <a:bodyPr wrap="none" rtlCol="0">
            <a:spAutoFit/>
          </a:bodyPr>
          <a:lstStyle/>
          <a:p>
            <a:pPr algn="ctr"/>
            <a:r>
              <a:rPr lang="en-US" sz="1600" dirty="0" err="1"/>
              <a:t>Lisch</a:t>
            </a:r>
            <a:r>
              <a:rPr lang="en-US" sz="1600" dirty="0"/>
              <a:t> nodules</a:t>
            </a:r>
          </a:p>
        </p:txBody>
      </p:sp>
      <p:sp>
        <p:nvSpPr>
          <p:cNvPr id="13" name="TextBox 12">
            <a:extLst>
              <a:ext uri="{FF2B5EF4-FFF2-40B4-BE49-F238E27FC236}">
                <a16:creationId xmlns:a16="http://schemas.microsoft.com/office/drawing/2014/main" id="{7F8E2EEE-4D6B-4294-B4F6-AFBAAE138106}"/>
              </a:ext>
            </a:extLst>
          </p:cNvPr>
          <p:cNvSpPr txBox="1"/>
          <p:nvPr/>
        </p:nvSpPr>
        <p:spPr>
          <a:xfrm>
            <a:off x="4228373" y="3455167"/>
            <a:ext cx="1389582" cy="584775"/>
          </a:xfrm>
          <a:prstGeom prst="rect">
            <a:avLst/>
          </a:prstGeom>
          <a:noFill/>
        </p:spPr>
        <p:txBody>
          <a:bodyPr wrap="square" rtlCol="0">
            <a:spAutoFit/>
          </a:bodyPr>
          <a:lstStyle/>
          <a:p>
            <a:pPr algn="r"/>
            <a:r>
              <a:rPr lang="en-US" sz="1600" dirty="0"/>
              <a:t>Café-au-lait spots</a:t>
            </a:r>
          </a:p>
        </p:txBody>
      </p:sp>
      <p:pic>
        <p:nvPicPr>
          <p:cNvPr id="1026" name="Picture 2" descr="Figure 3 | Die Haut als Fenster zum ZNS | SpringerLink">
            <a:extLst>
              <a:ext uri="{FF2B5EF4-FFF2-40B4-BE49-F238E27FC236}">
                <a16:creationId xmlns:a16="http://schemas.microsoft.com/office/drawing/2014/main" id="{A61CEC90-022F-4BFB-B9FB-A6292FC7D3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91" y="3103701"/>
            <a:ext cx="2274446" cy="3124200"/>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66D9146C-FD22-46EB-9FD7-988E18341058}"/>
              </a:ext>
            </a:extLst>
          </p:cNvPr>
          <p:cNvSpPr txBox="1"/>
          <p:nvPr/>
        </p:nvSpPr>
        <p:spPr>
          <a:xfrm>
            <a:off x="774162" y="6236562"/>
            <a:ext cx="1664238" cy="338554"/>
          </a:xfrm>
          <a:prstGeom prst="rect">
            <a:avLst/>
          </a:prstGeom>
          <a:noFill/>
        </p:spPr>
        <p:txBody>
          <a:bodyPr wrap="none" rtlCol="0">
            <a:spAutoFit/>
          </a:bodyPr>
          <a:lstStyle/>
          <a:p>
            <a:pPr algn="ctr"/>
            <a:r>
              <a:rPr lang="en-US" sz="1600" dirty="0"/>
              <a:t>Axillary freckling</a:t>
            </a:r>
          </a:p>
        </p:txBody>
      </p:sp>
      <p:pic>
        <p:nvPicPr>
          <p:cNvPr id="1028" name="Picture 4" descr="An Update on Neurofibromatosis Type 1: Not Just Café-au-Lait Spots,  Freckling, and Neurofibromas. An Update. Part I. Dermatological Clinical  Criteria Diagnostic of the Disease | Actas Dermo-Sifiliográficas">
            <a:extLst>
              <a:ext uri="{FF2B5EF4-FFF2-40B4-BE49-F238E27FC236}">
                <a16:creationId xmlns:a16="http://schemas.microsoft.com/office/drawing/2014/main" id="{7F7FFEBD-8ADB-4370-B8C2-90BD6803377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78292" y="3643658"/>
            <a:ext cx="2114621" cy="3124201"/>
          </a:xfrm>
          <a:prstGeom prst="rect">
            <a:avLst/>
          </a:prstGeom>
          <a:noFill/>
          <a:extLst>
            <a:ext uri="{909E8E84-426E-40DD-AFC4-6F175D3DCCD1}">
              <a14:hiddenFill xmlns:a14="http://schemas.microsoft.com/office/drawing/2010/main">
                <a:solidFill>
                  <a:srgbClr val="FFFFFF"/>
                </a:solidFill>
              </a14:hiddenFill>
            </a:ext>
          </a:extLst>
        </p:spPr>
      </p:pic>
      <p:sp>
        <p:nvSpPr>
          <p:cNvPr id="4" name="Arrow: Left-Up 3">
            <a:extLst>
              <a:ext uri="{FF2B5EF4-FFF2-40B4-BE49-F238E27FC236}">
                <a16:creationId xmlns:a16="http://schemas.microsoft.com/office/drawing/2014/main" id="{AAA69414-A8B5-4E65-988A-B57D22813BBD}"/>
              </a:ext>
            </a:extLst>
          </p:cNvPr>
          <p:cNvSpPr/>
          <p:nvPr/>
        </p:nvSpPr>
        <p:spPr>
          <a:xfrm rot="6155513">
            <a:off x="5587072" y="3342137"/>
            <a:ext cx="533401" cy="533400"/>
          </a:xfrm>
          <a:prstGeom prst="leftUpArrow">
            <a:avLst>
              <a:gd name="adj1" fmla="val 10452"/>
              <a:gd name="adj2" fmla="val 20021"/>
              <a:gd name="adj3" fmla="val 25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3474277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rgbClr val="0000FF"/>
                </a:solidFill>
              </a:rPr>
              <a:t>lesion) to</a:t>
            </a:r>
            <a:r>
              <a:rPr lang="en-US" altLang="en-US" sz="1400" b="1" dirty="0">
                <a:solidFill>
                  <a:srgbClr val="0000FF"/>
                </a:solidFill>
                <a:sym typeface="Wingdings" panose="05000000000000000000" pitchFamily="2" charset="2"/>
              </a:rPr>
              <a:t> enlarge</a:t>
            </a:r>
            <a:endPar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t>The second decade, specifically during  puberty</a:t>
            </a:r>
          </a:p>
          <a:p>
            <a:pPr eaLnBrk="1" hangingPunct="1">
              <a:spcBef>
                <a:spcPct val="0"/>
              </a:spcBef>
              <a:buClrTx/>
              <a:buSzTx/>
              <a:buFontTx/>
              <a:buNone/>
            </a:pPr>
            <a:endParaRPr lang="en-US" altLang="en-US" sz="1400" i="1"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Does this enlargement tend to occur slowly, or rapidly? </a:t>
            </a:r>
            <a:r>
              <a:rPr lang="en-US" altLang="en-US" sz="1400" b="1" dirty="0">
                <a:solidFill>
                  <a:schemeClr val="tx2">
                    <a:lumMod val="20000"/>
                    <a:lumOff val="80000"/>
                  </a:schemeClr>
                </a:solidFill>
              </a:rPr>
              <a:t>Rapidly</a:t>
            </a: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tx2">
                    <a:lumMod val="20000"/>
                    <a:lumOff val="80000"/>
                  </a:schemeClr>
                </a:solidFill>
              </a:rPr>
              <a:t>Malignant transformation</a:t>
            </a: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Is the concern justified—does malignant transformation occur at this age?</a:t>
            </a:r>
          </a:p>
          <a:p>
            <a:pPr eaLnBrk="1" hangingPunct="1">
              <a:spcBef>
                <a:spcPct val="0"/>
              </a:spcBef>
              <a:buClrTx/>
              <a:buSzTx/>
              <a:buFontTx/>
              <a:buNone/>
            </a:pPr>
            <a:r>
              <a:rPr lang="en-US" altLang="en-US" sz="1400" dirty="0">
                <a:solidFill>
                  <a:schemeClr val="tx2">
                    <a:lumMod val="20000"/>
                    <a:lumOff val="80000"/>
                  </a:schemeClr>
                </a:solidFill>
              </a:rPr>
              <a:t>Essentially never. Reassure the parent that such enlargement is common, expected, and of no clinical concern.</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747605667"/>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rgbClr val="0000FF"/>
                </a:solidFill>
              </a:rPr>
              <a:t>lesion) to</a:t>
            </a:r>
            <a:r>
              <a:rPr lang="en-US" altLang="en-US" sz="1400" b="1" dirty="0">
                <a:solidFill>
                  <a:srgbClr val="0000FF"/>
                </a:solidFill>
                <a:sym typeface="Wingdings" panose="05000000000000000000" pitchFamily="2" charset="2"/>
              </a:rPr>
              <a:t> enlarge</a:t>
            </a:r>
            <a:endPar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t>The second decade, specifically during  puberty</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this enlargement tend to occur slowly, or rapidly? </a:t>
            </a:r>
            <a:r>
              <a:rPr lang="en-US" altLang="en-US" sz="1400" b="1" dirty="0">
                <a:solidFill>
                  <a:schemeClr val="tx2">
                    <a:lumMod val="20000"/>
                    <a:lumOff val="80000"/>
                  </a:schemeClr>
                </a:solidFill>
              </a:rPr>
              <a:t>Rapidly</a:t>
            </a: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tx2">
                    <a:lumMod val="20000"/>
                    <a:lumOff val="80000"/>
                  </a:schemeClr>
                </a:solidFill>
              </a:rPr>
              <a:t>Malignant transformation</a:t>
            </a: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Is the concern justified—does malignant transformation occur at this age?</a:t>
            </a:r>
          </a:p>
          <a:p>
            <a:pPr eaLnBrk="1" hangingPunct="1">
              <a:spcBef>
                <a:spcPct val="0"/>
              </a:spcBef>
              <a:buClrTx/>
              <a:buSzTx/>
              <a:buFontTx/>
              <a:buNone/>
            </a:pPr>
            <a:r>
              <a:rPr lang="en-US" altLang="en-US" sz="1400" dirty="0">
                <a:solidFill>
                  <a:schemeClr val="tx2">
                    <a:lumMod val="20000"/>
                    <a:lumOff val="80000"/>
                  </a:schemeClr>
                </a:solidFill>
              </a:rPr>
              <a:t>Essentially never. Reassure the parent that such enlargement is common, expected, and of no clinical concern.</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706590750"/>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rgbClr val="0000FF"/>
                </a:solidFill>
              </a:rPr>
              <a:t>lesion) to</a:t>
            </a:r>
            <a:r>
              <a:rPr lang="en-US" altLang="en-US" sz="1400" b="1" dirty="0">
                <a:solidFill>
                  <a:srgbClr val="0000FF"/>
                </a:solidFill>
                <a:sym typeface="Wingdings" panose="05000000000000000000" pitchFamily="2" charset="2"/>
              </a:rPr>
              <a:t> enlarge</a:t>
            </a:r>
            <a:endPar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t>The second decade, specifically during  puberty</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this enlargement tend to occur slowly, or rapidly? </a:t>
            </a:r>
            <a:r>
              <a:rPr lang="en-US" altLang="en-US" sz="1400" b="1" dirty="0"/>
              <a:t>Rapidly</a:t>
            </a:r>
            <a:endParaRPr lang="en-US" altLang="en-US" sz="1400" b="1" dirty="0">
              <a:solidFill>
                <a:schemeClr val="tx2">
                  <a:lumMod val="20000"/>
                  <a:lumOff val="80000"/>
                </a:schemeClr>
              </a:solidFill>
            </a:endParaRP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tx2">
                    <a:lumMod val="20000"/>
                    <a:lumOff val="80000"/>
                  </a:schemeClr>
                </a:solidFill>
              </a:rPr>
              <a:t>Malignant transformation</a:t>
            </a: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Is the concern justified—does malignant transformation occur at this age?</a:t>
            </a:r>
          </a:p>
          <a:p>
            <a:pPr eaLnBrk="1" hangingPunct="1">
              <a:spcBef>
                <a:spcPct val="0"/>
              </a:spcBef>
              <a:buClrTx/>
              <a:buSzTx/>
              <a:buFontTx/>
              <a:buNone/>
            </a:pPr>
            <a:r>
              <a:rPr lang="en-US" altLang="en-US" sz="1400" dirty="0">
                <a:solidFill>
                  <a:schemeClr val="tx2">
                    <a:lumMod val="20000"/>
                    <a:lumOff val="80000"/>
                  </a:schemeClr>
                </a:solidFill>
              </a:rPr>
              <a:t>Essentially never. Reassure the parent that such enlargement is common, expected, and of no clinical concern.</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601395226"/>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rgbClr val="0000FF"/>
                </a:solidFill>
              </a:rPr>
              <a:t>lesion) to</a:t>
            </a:r>
            <a:r>
              <a:rPr lang="en-US" altLang="en-US" sz="1400" b="1" dirty="0">
                <a:solidFill>
                  <a:srgbClr val="0000FF"/>
                </a:solidFill>
                <a:sym typeface="Wingdings" panose="05000000000000000000" pitchFamily="2" charset="2"/>
              </a:rPr>
              <a:t> enlarge</a:t>
            </a:r>
            <a:endPar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t>The second decade, specifically during  puberty</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this enlargement tend to occur slowly, or rapidly? </a:t>
            </a:r>
            <a:r>
              <a:rPr lang="en-US" altLang="en-US" sz="1400" b="1" dirty="0"/>
              <a:t>Rapidly</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tx2">
                    <a:lumMod val="20000"/>
                    <a:lumOff val="80000"/>
                  </a:schemeClr>
                </a:solidFill>
              </a:rPr>
              <a:t>Malignant transformation</a:t>
            </a: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Is the concern justified—does malignant transformation occur at this age?</a:t>
            </a:r>
          </a:p>
          <a:p>
            <a:pPr eaLnBrk="1" hangingPunct="1">
              <a:spcBef>
                <a:spcPct val="0"/>
              </a:spcBef>
              <a:buClrTx/>
              <a:buSzTx/>
              <a:buFontTx/>
              <a:buNone/>
            </a:pPr>
            <a:r>
              <a:rPr lang="en-US" altLang="en-US" sz="1400" dirty="0">
                <a:solidFill>
                  <a:schemeClr val="tx2">
                    <a:lumMod val="20000"/>
                    <a:lumOff val="80000"/>
                  </a:schemeClr>
                </a:solidFill>
              </a:rPr>
              <a:t>Essentially never. Reassure the parent that such enlargement is common, expected, and of no clinical concern.</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313700303"/>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rgbClr val="0000FF"/>
                </a:solidFill>
              </a:rPr>
              <a:t>lesion) to</a:t>
            </a:r>
            <a:r>
              <a:rPr lang="en-US" altLang="en-US" sz="1400" b="1" dirty="0">
                <a:solidFill>
                  <a:srgbClr val="0000FF"/>
                </a:solidFill>
                <a:sym typeface="Wingdings" panose="05000000000000000000" pitchFamily="2" charset="2"/>
              </a:rPr>
              <a:t> enlarge</a:t>
            </a:r>
            <a:endPar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t>The second decade, specifically during  puberty</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this enlargement tend to occur slowly, or rapidly? </a:t>
            </a:r>
            <a:r>
              <a:rPr lang="en-US" altLang="en-US" sz="1400" b="1" dirty="0"/>
              <a:t>Rapidly</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A parent notes rapid enlargement of a pigmented spot on her child’s eye. Not surprisingly, what is the concern?</a:t>
            </a:r>
          </a:p>
          <a:p>
            <a:pPr eaLnBrk="1" hangingPunct="1">
              <a:spcBef>
                <a:spcPct val="0"/>
              </a:spcBef>
              <a:buClrTx/>
              <a:buSzTx/>
              <a:buFontTx/>
              <a:buNone/>
            </a:pPr>
            <a:r>
              <a:rPr lang="en-US" altLang="en-US" sz="1400" dirty="0"/>
              <a:t>Malignant transformation</a:t>
            </a:r>
            <a:endParaRPr lang="en-US" altLang="en-US" sz="1400" dirty="0">
              <a:solidFill>
                <a:schemeClr val="tx2">
                  <a:lumMod val="20000"/>
                  <a:lumOff val="80000"/>
                </a:schemeClr>
              </a:solidFill>
            </a:endParaRPr>
          </a:p>
          <a:p>
            <a:pPr eaLnBrk="1" hangingPunct="1">
              <a:spcBef>
                <a:spcPct val="0"/>
              </a:spcBef>
              <a:buClrTx/>
              <a:buSzTx/>
              <a:buFontTx/>
              <a:buNone/>
            </a:pPr>
            <a:endParaRPr lang="en-US" altLang="en-US" sz="1400" dirty="0">
              <a:solidFill>
                <a:schemeClr val="tx2">
                  <a:lumMod val="20000"/>
                  <a:lumOff val="80000"/>
                </a:schemeClr>
              </a:solidFill>
            </a:endParaRPr>
          </a:p>
          <a:p>
            <a:pPr eaLnBrk="1" hangingPunct="1">
              <a:spcBef>
                <a:spcPct val="0"/>
              </a:spcBef>
              <a:buClrTx/>
              <a:buSzTx/>
              <a:buFontTx/>
              <a:buNone/>
            </a:pPr>
            <a:r>
              <a:rPr lang="en-US" altLang="en-US" sz="1400" i="1" dirty="0">
                <a:solidFill>
                  <a:schemeClr val="tx2">
                    <a:lumMod val="20000"/>
                    <a:lumOff val="80000"/>
                  </a:schemeClr>
                </a:solidFill>
              </a:rPr>
              <a:t>Is the concern justified—does malignant transformation occur at this age?</a:t>
            </a:r>
          </a:p>
          <a:p>
            <a:pPr eaLnBrk="1" hangingPunct="1">
              <a:spcBef>
                <a:spcPct val="0"/>
              </a:spcBef>
              <a:buClrTx/>
              <a:buSzTx/>
              <a:buFontTx/>
              <a:buNone/>
            </a:pPr>
            <a:r>
              <a:rPr lang="en-US" altLang="en-US" sz="1400" dirty="0">
                <a:solidFill>
                  <a:schemeClr val="tx2">
                    <a:lumMod val="20000"/>
                    <a:lumOff val="80000"/>
                  </a:schemeClr>
                </a:solidFill>
              </a:rPr>
              <a:t>Essentially never. Reassure the parent that such enlargement is common, expected, and of no clinical concern.</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814222037"/>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rgbClr val="0000FF"/>
                </a:solidFill>
              </a:rPr>
              <a:t>lesion) to</a:t>
            </a:r>
            <a:r>
              <a:rPr lang="en-US" altLang="en-US" sz="1400" b="1" dirty="0">
                <a:solidFill>
                  <a:srgbClr val="0000FF"/>
                </a:solidFill>
                <a:sym typeface="Wingdings" panose="05000000000000000000" pitchFamily="2" charset="2"/>
              </a:rPr>
              <a:t> enlarge</a:t>
            </a:r>
            <a:endPar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t>The second decade, specifically during  puberty</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this enlargement tend to occur slowly, or rapidly? </a:t>
            </a:r>
            <a:r>
              <a:rPr lang="en-US" altLang="en-US" sz="1400" b="1" dirty="0"/>
              <a:t>Rapidly</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A parent notes rapid enlargement of a pigmented spot on her child’s eye. Not surprisingly, what is the concern?</a:t>
            </a:r>
          </a:p>
          <a:p>
            <a:pPr eaLnBrk="1" hangingPunct="1">
              <a:spcBef>
                <a:spcPct val="0"/>
              </a:spcBef>
              <a:buClrTx/>
              <a:buSzTx/>
              <a:buFontTx/>
              <a:buNone/>
            </a:pPr>
            <a:r>
              <a:rPr lang="en-US" altLang="en-US" sz="1400" dirty="0"/>
              <a:t>Malignant transformation</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 concern justified—does malignant transformation occur at this age?</a:t>
            </a:r>
            <a:endParaRPr lang="en-US" altLang="en-US" sz="1400" i="1" dirty="0">
              <a:solidFill>
                <a:schemeClr val="tx2">
                  <a:lumMod val="20000"/>
                  <a:lumOff val="80000"/>
                </a:schemeClr>
              </a:solidFill>
            </a:endParaRPr>
          </a:p>
          <a:p>
            <a:pPr eaLnBrk="1" hangingPunct="1">
              <a:spcBef>
                <a:spcPct val="0"/>
              </a:spcBef>
              <a:buClrTx/>
              <a:buSzTx/>
              <a:buFontTx/>
              <a:buNone/>
            </a:pPr>
            <a:r>
              <a:rPr lang="en-US" altLang="en-US" sz="1400" dirty="0">
                <a:solidFill>
                  <a:schemeClr val="tx2">
                    <a:lumMod val="20000"/>
                    <a:lumOff val="80000"/>
                  </a:schemeClr>
                </a:solidFill>
              </a:rPr>
              <a:t>Essentially never. Reassure the parent that such enlargement is common, expected, and of no clinical concern.</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141211806"/>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rgbClr val="0000FF"/>
                </a:solidFill>
              </a:rPr>
              <a:t>lesion) to</a:t>
            </a:r>
            <a:r>
              <a:rPr lang="en-US" altLang="en-US" sz="1400" b="1" dirty="0">
                <a:solidFill>
                  <a:srgbClr val="0000FF"/>
                </a:solidFill>
                <a:sym typeface="Wingdings" panose="05000000000000000000" pitchFamily="2" charset="2"/>
              </a:rPr>
              <a:t> enlarge</a:t>
            </a:r>
            <a:endPar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t>The second decade, specifically during  puberty</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this enlargement tend to occur slowly, or rapidly? </a:t>
            </a:r>
            <a:r>
              <a:rPr lang="en-US" altLang="en-US" sz="1400" b="1" dirty="0"/>
              <a:t>Rapidly</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A parent notes rapid enlargement of a pigmented spot on her child’s eye. Not surprisingly, what is the concern?</a:t>
            </a:r>
          </a:p>
          <a:p>
            <a:pPr eaLnBrk="1" hangingPunct="1">
              <a:spcBef>
                <a:spcPct val="0"/>
              </a:spcBef>
              <a:buClrTx/>
              <a:buSzTx/>
              <a:buFontTx/>
              <a:buNone/>
            </a:pPr>
            <a:r>
              <a:rPr lang="en-US" altLang="en-US" sz="1400" dirty="0"/>
              <a:t>Malignant transformation</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 concern justified—does malignant transformation occur at this age?</a:t>
            </a:r>
          </a:p>
          <a:p>
            <a:pPr eaLnBrk="1" hangingPunct="1">
              <a:spcBef>
                <a:spcPct val="0"/>
              </a:spcBef>
              <a:buClrTx/>
              <a:buSzTx/>
              <a:buFontTx/>
              <a:buNone/>
            </a:pPr>
            <a:r>
              <a:rPr lang="en-US" altLang="en-US" sz="1400" dirty="0"/>
              <a:t>Essentially never. Reassure the parent that such enlargement is common, expected, and of no clinical concern.</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946208176"/>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t>specifically during  puberty</a:t>
            </a:r>
          </a:p>
          <a:p>
            <a:pPr eaLnBrk="1" hangingPunct="1">
              <a:spcBef>
                <a:spcPct val="0"/>
              </a:spcBef>
              <a:buClrTx/>
              <a:buSzTx/>
              <a:buFontTx/>
              <a:buNone/>
            </a:pPr>
            <a:endParaRPr lang="en-US" altLang="en-US" sz="1400" b="1" i="1" dirty="0"/>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t>does malignant transformation occur at this age?</a:t>
            </a:r>
          </a:p>
          <a:p>
            <a:pPr eaLnBrk="1" hangingPunct="1">
              <a:spcBef>
                <a:spcPct val="0"/>
              </a:spcBef>
              <a:buClrTx/>
              <a:buSzTx/>
              <a:buFontTx/>
              <a:buNone/>
            </a:pPr>
            <a:r>
              <a:rPr lang="en-US" altLang="en-US" sz="1400" b="1" u="sng" dirty="0"/>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coiern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8" name="TextBox 57">
            <a:extLst>
              <a:ext uri="{FF2B5EF4-FFF2-40B4-BE49-F238E27FC236}">
                <a16:creationId xmlns:a16="http://schemas.microsoft.com/office/drawing/2014/main" id="{A5819EA9-0A23-487F-A163-C2F8656B5C90}"/>
              </a:ext>
            </a:extLst>
          </p:cNvPr>
          <p:cNvSpPr txBox="1"/>
          <p:nvPr/>
        </p:nvSpPr>
        <p:spPr>
          <a:xfrm>
            <a:off x="176823" y="4172898"/>
            <a:ext cx="6602204"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accent5">
                    <a:lumMod val="20000"/>
                    <a:lumOff val="80000"/>
                  </a:schemeClr>
                </a:solidFill>
              </a:rPr>
              <a:t>So you’re saying </a:t>
            </a:r>
            <a:r>
              <a:rPr lang="en-US" altLang="en-US" sz="1400" i="1" dirty="0" err="1">
                <a:solidFill>
                  <a:schemeClr val="accent5">
                    <a:lumMod val="20000"/>
                    <a:lumOff val="80000"/>
                  </a:schemeClr>
                </a:solidFill>
              </a:rPr>
              <a:t>conj</a:t>
            </a:r>
            <a:r>
              <a:rPr lang="en-US" altLang="en-US" sz="1400" i="1" dirty="0">
                <a:solidFill>
                  <a:schemeClr val="accent5">
                    <a:lumMod val="20000"/>
                    <a:lumOff val="80000"/>
                  </a:schemeClr>
                </a:solidFill>
              </a:rPr>
              <a:t> nevi carry essentially no risk of malignant transformation?</a:t>
            </a:r>
          </a:p>
          <a:p>
            <a:pPr eaLnBrk="1" hangingPunct="1">
              <a:spcBef>
                <a:spcPct val="0"/>
              </a:spcBef>
              <a:buClrTx/>
              <a:buSzTx/>
              <a:buFontTx/>
              <a:buNone/>
            </a:pPr>
            <a:r>
              <a:rPr lang="en-US" altLang="en-US" sz="1400" dirty="0">
                <a:solidFill>
                  <a:schemeClr val="accent6">
                    <a:lumMod val="75000"/>
                  </a:schemeClr>
                </a:solidFill>
              </a:rPr>
              <a:t>No, I’m saying the risk </a:t>
            </a:r>
            <a:r>
              <a:rPr lang="en-US" altLang="en-US" sz="1400" b="1" dirty="0">
                <a:solidFill>
                  <a:schemeClr val="accent6">
                    <a:lumMod val="75000"/>
                  </a:schemeClr>
                </a:solidFill>
              </a:rPr>
              <a:t>during puberty </a:t>
            </a:r>
            <a:r>
              <a:rPr lang="en-US" altLang="en-US" sz="1400" dirty="0">
                <a:solidFill>
                  <a:schemeClr val="accent6">
                    <a:lumMod val="75000"/>
                  </a:schemeClr>
                </a:solidFill>
              </a:rPr>
              <a:t>is essentially zero. It can occur later in life</a:t>
            </a:r>
          </a:p>
          <a:p>
            <a:pPr eaLnBrk="1" hangingPunct="1">
              <a:spcBef>
                <a:spcPct val="0"/>
              </a:spcBef>
              <a:buClrTx/>
              <a:buSzTx/>
              <a:buFontTx/>
              <a:buNone/>
            </a:pPr>
            <a:endParaRPr lang="en-US" altLang="en-US" sz="1400" i="1" dirty="0">
              <a:solidFill>
                <a:schemeClr val="accent6">
                  <a:lumMod val="75000"/>
                </a:schemeClr>
              </a:solidFill>
            </a:endParaRPr>
          </a:p>
          <a:p>
            <a:pPr eaLnBrk="1" hangingPunct="1">
              <a:spcBef>
                <a:spcPct val="0"/>
              </a:spcBef>
              <a:buClrTx/>
              <a:buSzTx/>
              <a:buFontTx/>
              <a:buNone/>
            </a:pPr>
            <a:r>
              <a:rPr lang="en-US" altLang="en-US" sz="1400" i="1" dirty="0">
                <a:solidFill>
                  <a:schemeClr val="accent6">
                    <a:lumMod val="75000"/>
                  </a:schemeClr>
                </a:solidFill>
              </a:rPr>
              <a:t>Is the risk of malignant transformation large, or small?</a:t>
            </a:r>
          </a:p>
          <a:p>
            <a:pPr eaLnBrk="1" hangingPunct="1">
              <a:spcBef>
                <a:spcPct val="0"/>
              </a:spcBef>
              <a:buClrTx/>
              <a:buSzTx/>
              <a:buFontTx/>
              <a:buNone/>
            </a:pPr>
            <a:r>
              <a:rPr lang="en-US" altLang="en-US" sz="1400" dirty="0">
                <a:solidFill>
                  <a:schemeClr val="accent6">
                    <a:lumMod val="75000"/>
                  </a:schemeClr>
                </a:solidFill>
              </a:rPr>
              <a:t>Quite small  (&lt;1%)</a:t>
            </a: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442245076"/>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t>specifically during  puberty</a:t>
            </a:r>
          </a:p>
          <a:p>
            <a:pPr eaLnBrk="1" hangingPunct="1">
              <a:spcBef>
                <a:spcPct val="0"/>
              </a:spcBef>
              <a:buClrTx/>
              <a:buSzTx/>
              <a:buFontTx/>
              <a:buNone/>
            </a:pPr>
            <a:endParaRPr lang="en-US" altLang="en-US" sz="1400" b="1" i="1" dirty="0"/>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t>does malignant transformation occur at this age?</a:t>
            </a:r>
          </a:p>
          <a:p>
            <a:pPr eaLnBrk="1" hangingPunct="1">
              <a:spcBef>
                <a:spcPct val="0"/>
              </a:spcBef>
              <a:buClrTx/>
              <a:buSzTx/>
              <a:buFontTx/>
              <a:buNone/>
            </a:pPr>
            <a:r>
              <a:rPr lang="en-US" altLang="en-US" sz="1400" b="1" u="sng" dirty="0"/>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coiern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8" name="TextBox 57">
            <a:extLst>
              <a:ext uri="{FF2B5EF4-FFF2-40B4-BE49-F238E27FC236}">
                <a16:creationId xmlns:a16="http://schemas.microsoft.com/office/drawing/2014/main" id="{A5819EA9-0A23-487F-A163-C2F8656B5C90}"/>
              </a:ext>
            </a:extLst>
          </p:cNvPr>
          <p:cNvSpPr txBox="1"/>
          <p:nvPr/>
        </p:nvSpPr>
        <p:spPr>
          <a:xfrm>
            <a:off x="176823" y="4172898"/>
            <a:ext cx="6602204"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accent5">
                    <a:lumMod val="20000"/>
                    <a:lumOff val="80000"/>
                  </a:schemeClr>
                </a:solidFill>
              </a:rPr>
              <a:t>So you’re saying </a:t>
            </a:r>
            <a:r>
              <a:rPr lang="en-US" altLang="en-US" sz="1400" i="1" dirty="0" err="1">
                <a:solidFill>
                  <a:schemeClr val="accent5">
                    <a:lumMod val="20000"/>
                    <a:lumOff val="80000"/>
                  </a:schemeClr>
                </a:solidFill>
              </a:rPr>
              <a:t>conj</a:t>
            </a:r>
            <a:r>
              <a:rPr lang="en-US" altLang="en-US" sz="1400" i="1" dirty="0">
                <a:solidFill>
                  <a:schemeClr val="accent5">
                    <a:lumMod val="20000"/>
                    <a:lumOff val="80000"/>
                  </a:schemeClr>
                </a:solidFill>
              </a:rPr>
              <a:t> nevi carry essentially no risk of malignant transformation?</a:t>
            </a:r>
          </a:p>
          <a:p>
            <a:pPr eaLnBrk="1" hangingPunct="1">
              <a:spcBef>
                <a:spcPct val="0"/>
              </a:spcBef>
              <a:buClrTx/>
              <a:buSzTx/>
              <a:buFontTx/>
              <a:buNone/>
            </a:pPr>
            <a:r>
              <a:rPr lang="en-US" altLang="en-US" sz="1400" dirty="0">
                <a:solidFill>
                  <a:schemeClr val="accent5">
                    <a:lumMod val="20000"/>
                    <a:lumOff val="80000"/>
                  </a:schemeClr>
                </a:solidFill>
              </a:rPr>
              <a:t>No, I’m saying the risk </a:t>
            </a:r>
            <a:r>
              <a:rPr lang="en-US" altLang="en-US" sz="1400" b="1" dirty="0">
                <a:solidFill>
                  <a:schemeClr val="accent5">
                    <a:lumMod val="20000"/>
                    <a:lumOff val="80000"/>
                  </a:schemeClr>
                </a:solidFill>
              </a:rPr>
              <a:t>during puberty </a:t>
            </a:r>
            <a:r>
              <a:rPr lang="en-US" altLang="en-US" sz="1400" dirty="0">
                <a:solidFill>
                  <a:schemeClr val="accent5">
                    <a:lumMod val="20000"/>
                    <a:lumOff val="80000"/>
                  </a:schemeClr>
                </a:solidFill>
              </a:rPr>
              <a:t>is essentially zero. It can occur later in life.</a:t>
            </a:r>
          </a:p>
          <a:p>
            <a:pPr eaLnBrk="1" hangingPunct="1">
              <a:spcBef>
                <a:spcPct val="0"/>
              </a:spcBef>
              <a:buClrTx/>
              <a:buSzTx/>
              <a:buFontTx/>
              <a:buNone/>
            </a:pPr>
            <a:endParaRPr lang="en-US" altLang="en-US" sz="1400" i="1" dirty="0">
              <a:solidFill>
                <a:schemeClr val="accent6">
                  <a:lumMod val="75000"/>
                </a:schemeClr>
              </a:solidFill>
            </a:endParaRPr>
          </a:p>
          <a:p>
            <a:pPr eaLnBrk="1" hangingPunct="1">
              <a:spcBef>
                <a:spcPct val="0"/>
              </a:spcBef>
              <a:buClrTx/>
              <a:buSzTx/>
              <a:buFontTx/>
              <a:buNone/>
            </a:pPr>
            <a:r>
              <a:rPr lang="en-US" altLang="en-US" sz="1400" i="1" dirty="0">
                <a:solidFill>
                  <a:schemeClr val="accent6">
                    <a:lumMod val="75000"/>
                  </a:schemeClr>
                </a:solidFill>
              </a:rPr>
              <a:t>Is the risk of malignant transformation large, or small?</a:t>
            </a:r>
          </a:p>
          <a:p>
            <a:pPr eaLnBrk="1" hangingPunct="1">
              <a:spcBef>
                <a:spcPct val="0"/>
              </a:spcBef>
              <a:buClrTx/>
              <a:buSzTx/>
              <a:buFontTx/>
              <a:buNone/>
            </a:pPr>
            <a:r>
              <a:rPr lang="en-US" altLang="en-US" sz="1400" dirty="0">
                <a:solidFill>
                  <a:schemeClr val="accent6">
                    <a:lumMod val="75000"/>
                  </a:schemeClr>
                </a:solidFill>
              </a:rPr>
              <a:t>Quite small  (&lt;1%)</a:t>
            </a: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937973507"/>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t>specifically during  puberty</a:t>
            </a:r>
          </a:p>
          <a:p>
            <a:pPr eaLnBrk="1" hangingPunct="1">
              <a:spcBef>
                <a:spcPct val="0"/>
              </a:spcBef>
              <a:buClrTx/>
              <a:buSzTx/>
              <a:buFontTx/>
              <a:buNone/>
            </a:pPr>
            <a:endParaRPr lang="en-US" altLang="en-US" sz="1400" b="1" i="1" dirty="0"/>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t>does malignant transformation occur at this age?</a:t>
            </a:r>
          </a:p>
          <a:p>
            <a:pPr eaLnBrk="1" hangingPunct="1">
              <a:spcBef>
                <a:spcPct val="0"/>
              </a:spcBef>
              <a:buClrTx/>
              <a:buSzTx/>
              <a:buFontTx/>
              <a:buNone/>
            </a:pPr>
            <a:r>
              <a:rPr lang="en-US" altLang="en-US" sz="1400" b="1" u="sng" dirty="0"/>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coiern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8" name="TextBox 57">
            <a:extLst>
              <a:ext uri="{FF2B5EF4-FFF2-40B4-BE49-F238E27FC236}">
                <a16:creationId xmlns:a16="http://schemas.microsoft.com/office/drawing/2014/main" id="{A5819EA9-0A23-487F-A163-C2F8656B5C90}"/>
              </a:ext>
            </a:extLst>
          </p:cNvPr>
          <p:cNvSpPr txBox="1"/>
          <p:nvPr/>
        </p:nvSpPr>
        <p:spPr>
          <a:xfrm>
            <a:off x="176823" y="4172898"/>
            <a:ext cx="6602204"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accent5">
                    <a:lumMod val="20000"/>
                    <a:lumOff val="80000"/>
                  </a:schemeClr>
                </a:solidFill>
              </a:rPr>
              <a:t>So you’re saying </a:t>
            </a:r>
            <a:r>
              <a:rPr lang="en-US" altLang="en-US" sz="1400" i="1" dirty="0" err="1">
                <a:solidFill>
                  <a:schemeClr val="accent5">
                    <a:lumMod val="20000"/>
                    <a:lumOff val="80000"/>
                  </a:schemeClr>
                </a:solidFill>
              </a:rPr>
              <a:t>conj</a:t>
            </a:r>
            <a:r>
              <a:rPr lang="en-US" altLang="en-US" sz="1400" i="1" dirty="0">
                <a:solidFill>
                  <a:schemeClr val="accent5">
                    <a:lumMod val="20000"/>
                    <a:lumOff val="80000"/>
                  </a:schemeClr>
                </a:solidFill>
              </a:rPr>
              <a:t> nevi carry essentially no risk of malignant transformation?</a:t>
            </a:r>
          </a:p>
          <a:p>
            <a:pPr eaLnBrk="1" hangingPunct="1">
              <a:spcBef>
                <a:spcPct val="0"/>
              </a:spcBef>
              <a:buClrTx/>
              <a:buSzTx/>
              <a:buFontTx/>
              <a:buNone/>
            </a:pPr>
            <a:r>
              <a:rPr lang="en-US" altLang="en-US" sz="1400" dirty="0">
                <a:solidFill>
                  <a:schemeClr val="accent5">
                    <a:lumMod val="20000"/>
                    <a:lumOff val="80000"/>
                  </a:schemeClr>
                </a:solidFill>
              </a:rPr>
              <a:t>No, I’m saying the risk </a:t>
            </a:r>
            <a:r>
              <a:rPr lang="en-US" altLang="en-US" sz="1400" b="1" dirty="0">
                <a:solidFill>
                  <a:schemeClr val="accent5">
                    <a:lumMod val="20000"/>
                    <a:lumOff val="80000"/>
                  </a:schemeClr>
                </a:solidFill>
              </a:rPr>
              <a:t>during puberty </a:t>
            </a:r>
            <a:r>
              <a:rPr lang="en-US" altLang="en-US" sz="1400" dirty="0">
                <a:solidFill>
                  <a:schemeClr val="accent5">
                    <a:lumMod val="20000"/>
                    <a:lumOff val="80000"/>
                  </a:schemeClr>
                </a:solidFill>
              </a:rPr>
              <a:t>is essentially zero. It can occur later in life.</a:t>
            </a:r>
          </a:p>
          <a:p>
            <a:pPr eaLnBrk="1" hangingPunct="1">
              <a:spcBef>
                <a:spcPct val="0"/>
              </a:spcBef>
              <a:buClrTx/>
              <a:buSzTx/>
              <a:buFontTx/>
              <a:buNone/>
            </a:pPr>
            <a:endParaRPr lang="en-US" altLang="en-US" sz="1400" i="1" dirty="0">
              <a:solidFill>
                <a:schemeClr val="accent5">
                  <a:lumMod val="20000"/>
                  <a:lumOff val="80000"/>
                </a:schemeClr>
              </a:solidFill>
            </a:endParaRPr>
          </a:p>
          <a:p>
            <a:pPr eaLnBrk="1" hangingPunct="1">
              <a:spcBef>
                <a:spcPct val="0"/>
              </a:spcBef>
              <a:buClrTx/>
              <a:buSzTx/>
              <a:buFontTx/>
              <a:buNone/>
            </a:pPr>
            <a:r>
              <a:rPr lang="en-US" altLang="en-US" sz="1400" i="1" dirty="0">
                <a:solidFill>
                  <a:schemeClr val="accent5">
                    <a:lumMod val="20000"/>
                    <a:lumOff val="80000"/>
                  </a:schemeClr>
                </a:solidFill>
              </a:rPr>
              <a:t>Is the risk of malignant transformation large, or small?</a:t>
            </a:r>
            <a:endParaRPr lang="en-US" altLang="en-US" sz="1400" i="1" dirty="0">
              <a:solidFill>
                <a:schemeClr val="accent6">
                  <a:lumMod val="75000"/>
                </a:schemeClr>
              </a:solidFill>
            </a:endParaRPr>
          </a:p>
          <a:p>
            <a:pPr eaLnBrk="1" hangingPunct="1">
              <a:spcBef>
                <a:spcPct val="0"/>
              </a:spcBef>
              <a:buClrTx/>
              <a:buSzTx/>
              <a:buFontTx/>
              <a:buNone/>
            </a:pPr>
            <a:r>
              <a:rPr lang="en-US" altLang="en-US" sz="1400" dirty="0">
                <a:solidFill>
                  <a:schemeClr val="accent6">
                    <a:lumMod val="75000"/>
                  </a:schemeClr>
                </a:solidFill>
              </a:rPr>
              <a:t>Quite small  (&lt;1%)</a:t>
            </a: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96222180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6">
            <a:extLst>
              <a:ext uri="{FF2B5EF4-FFF2-40B4-BE49-F238E27FC236}">
                <a16:creationId xmlns:a16="http://schemas.microsoft.com/office/drawing/2014/main" id="{25A6948A-5E30-43B4-A92C-DDA7ED0068F2}"/>
              </a:ext>
            </a:extLst>
          </p:cNvPr>
          <p:cNvSpPr txBox="1">
            <a:spLocks noChangeArrowheads="1"/>
          </p:cNvSpPr>
          <p:nvPr/>
        </p:nvSpPr>
        <p:spPr bwMode="auto">
          <a:xfrm>
            <a:off x="1273175" y="4724400"/>
            <a:ext cx="2380780" cy="123110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dirty="0">
                <a:solidFill>
                  <a:srgbClr val="009999"/>
                </a:solidFill>
              </a:rPr>
              <a:t>Neuroglial lesions</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r>
              <a:rPr lang="en-US" altLang="en-US" sz="1400" dirty="0" err="1"/>
              <a:t>rominent</a:t>
            </a:r>
            <a:r>
              <a:rPr lang="en-US" altLang="en-US" sz="1400" dirty="0">
                <a:solidFill>
                  <a:srgbClr val="009999"/>
                </a:solidFill>
              </a:rPr>
              <a:t> </a:t>
            </a:r>
            <a:r>
              <a:rPr lang="en-US" altLang="en-US" sz="1400" dirty="0"/>
              <a:t>corneal nerves</a:t>
            </a:r>
            <a:endParaRPr lang="en-US" altLang="en-US" sz="1400" b="1" dirty="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38</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rgbClr val="0000FF"/>
                </a:solidFill>
              </a:rPr>
              <a:t>melanocytes</a:t>
            </a:r>
            <a:r>
              <a:rPr lang="en-US" sz="1600" dirty="0">
                <a:solidFill>
                  <a:srgbClr val="0000FF"/>
                </a:solidFill>
              </a:rPr>
              <a:t> </a:t>
            </a:r>
            <a:r>
              <a:rPr lang="en-US" sz="1600" dirty="0">
                <a:solidFill>
                  <a:schemeClr val="bg1">
                    <a:lumMod val="75000"/>
                  </a:schemeClr>
                </a:solidFill>
              </a:rPr>
              <a:t>derive gives rise also to </a:t>
            </a:r>
            <a:r>
              <a:rPr lang="en-US" sz="1600" dirty="0">
                <a:solidFill>
                  <a:srgbClr val="0000FF"/>
                </a:solidFill>
              </a:rPr>
              <a:t> </a:t>
            </a:r>
            <a:r>
              <a:rPr lang="en-US" sz="1600" b="1" dirty="0">
                <a:solidFill>
                  <a:srgbClr val="0000FF"/>
                </a:solidFill>
              </a:rPr>
              <a:t>neurons  </a:t>
            </a:r>
            <a:r>
              <a:rPr lang="en-US" sz="1600" dirty="0">
                <a:solidFill>
                  <a:srgbClr val="0000FF"/>
                </a:solidFill>
              </a:rPr>
              <a:t>and</a:t>
            </a:r>
            <a:r>
              <a:rPr lang="en-US" sz="1600" b="1" dirty="0">
                <a:solidFill>
                  <a:srgbClr val="0000FF"/>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EA23FB0-B06F-4A5A-9E47-5DDB529D8088}"/>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solidFill>
                  <a:schemeClr val="bg1">
                    <a:lumMod val="65000"/>
                  </a:schemeClr>
                </a:solidFill>
              </a:rPr>
              <a:t>There is a condition—well known to you, dear reader—that consists of a multitude of lesions, most of which are either melanocytic or neuroglial in origin. What is this condition?</a:t>
            </a:r>
          </a:p>
          <a:p>
            <a:r>
              <a:rPr lang="en-US" sz="1400" b="1" dirty="0"/>
              <a:t>Neurofibromatosis type 1 (NF1)</a:t>
            </a:r>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 Box 6">
            <a:extLst>
              <a:ext uri="{FF2B5EF4-FFF2-40B4-BE49-F238E27FC236}">
                <a16:creationId xmlns:a16="http://schemas.microsoft.com/office/drawing/2014/main" id="{A485B173-22C5-4ADC-8620-B13F61E8BC95}"/>
              </a:ext>
            </a:extLst>
          </p:cNvPr>
          <p:cNvSpPr txBox="1">
            <a:spLocks noChangeArrowheads="1"/>
          </p:cNvSpPr>
          <p:nvPr/>
        </p:nvSpPr>
        <p:spPr bwMode="auto">
          <a:xfrm>
            <a:off x="1273175" y="4724400"/>
            <a:ext cx="2330450" cy="1227137"/>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a:solidFill>
                  <a:srgbClr val="009999"/>
                </a:solidFill>
              </a:rPr>
              <a:t>Neuroglial lesions</a:t>
            </a:r>
          </a:p>
          <a:p>
            <a:pPr eaLnBrk="1" hangingPunct="1">
              <a:spcBef>
                <a:spcPct val="0"/>
              </a:spcBef>
              <a:buClrTx/>
              <a:buSzTx/>
              <a:buFontTx/>
              <a:buNone/>
            </a:pPr>
            <a:r>
              <a:rPr lang="en-US" altLang="en-US" sz="1400">
                <a:solidFill>
                  <a:srgbClr val="009999"/>
                </a:solidFill>
              </a:rPr>
              <a:t>--Nodular</a:t>
            </a:r>
            <a:r>
              <a:rPr lang="en-US" altLang="en-US" sz="1400" b="1">
                <a:solidFill>
                  <a:srgbClr val="009999"/>
                </a:solidFill>
              </a:rPr>
              <a:t> </a:t>
            </a:r>
            <a:r>
              <a:rPr lang="en-US" altLang="en-US" sz="1400">
                <a:solidFill>
                  <a:srgbClr val="009999"/>
                </a:solidFill>
              </a:rPr>
              <a:t>neurofibromas</a:t>
            </a:r>
          </a:p>
          <a:p>
            <a:pPr eaLnBrk="1" hangingPunct="1">
              <a:spcBef>
                <a:spcPct val="0"/>
              </a:spcBef>
              <a:buClrTx/>
              <a:buSzTx/>
              <a:buFontTx/>
              <a:buNone/>
            </a:pPr>
            <a:r>
              <a:rPr lang="en-US" altLang="en-US" sz="1400">
                <a:solidFill>
                  <a:srgbClr val="009999"/>
                </a:solidFill>
              </a:rPr>
              <a:t>--Plexiform neurofibromas</a:t>
            </a:r>
          </a:p>
          <a:p>
            <a:pPr eaLnBrk="1" hangingPunct="1">
              <a:spcBef>
                <a:spcPct val="0"/>
              </a:spcBef>
              <a:buClrTx/>
              <a:buSzTx/>
              <a:buFontTx/>
              <a:buNone/>
            </a:pPr>
            <a:r>
              <a:rPr lang="en-US" altLang="en-US" sz="1400">
                <a:solidFill>
                  <a:srgbClr val="009999"/>
                </a:solidFill>
              </a:rPr>
              <a:t>--Optic glioma</a:t>
            </a:r>
          </a:p>
          <a:p>
            <a:pPr eaLnBrk="1" hangingPunct="1">
              <a:spcBef>
                <a:spcPct val="0"/>
              </a:spcBef>
              <a:buClrTx/>
              <a:buSzTx/>
              <a:buFontTx/>
              <a:buNone/>
            </a:pPr>
            <a:r>
              <a:rPr lang="en-US" altLang="en-US" sz="1400">
                <a:solidFill>
                  <a:srgbClr val="009999"/>
                </a:solidFill>
              </a:rPr>
              <a:t>--Prominent corneal nerves</a:t>
            </a:r>
            <a:endParaRPr lang="en-US" altLang="en-US" sz="1400" b="1">
              <a:solidFill>
                <a:srgbClr val="009999"/>
              </a:solidFill>
            </a:endParaRPr>
          </a:p>
        </p:txBody>
      </p:sp>
      <p:sp>
        <p:nvSpPr>
          <p:cNvPr id="13" name="Text Box 4">
            <a:extLst>
              <a:ext uri="{FF2B5EF4-FFF2-40B4-BE49-F238E27FC236}">
                <a16:creationId xmlns:a16="http://schemas.microsoft.com/office/drawing/2014/main" id="{2FCCD142-612F-4721-ABFA-15D7644FF291}"/>
              </a:ext>
            </a:extLst>
          </p:cNvPr>
          <p:cNvSpPr txBox="1">
            <a:spLocks noChangeArrowheads="1"/>
          </p:cNvSpPr>
          <p:nvPr/>
        </p:nvSpPr>
        <p:spPr bwMode="auto">
          <a:xfrm>
            <a:off x="4959419" y="4527808"/>
            <a:ext cx="2352675" cy="1227137"/>
          </a:xfrm>
          <a:prstGeom prst="rect">
            <a:avLst/>
          </a:prstGeom>
          <a:solidFill>
            <a:schemeClr val="bg1">
              <a:lumMod val="75000"/>
            </a:schemeClr>
          </a:solidFill>
          <a:ln w="9525">
            <a:solidFill>
              <a:schemeClr val="tx1"/>
            </a:solidFill>
            <a:miter lim="800000"/>
            <a:headEnd/>
            <a:tailEnd/>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b="1" u="sng" dirty="0">
                <a:solidFill>
                  <a:srgbClr val="990033"/>
                </a:solidFill>
              </a:rPr>
              <a:t>Melanocytic lesions</a:t>
            </a:r>
          </a:p>
          <a:p>
            <a:pPr eaLnBrk="1" hangingPunct="1">
              <a:defRPr/>
            </a:pPr>
            <a:r>
              <a:rPr lang="en-US" sz="1400" dirty="0">
                <a:solidFill>
                  <a:srgbClr val="990033"/>
                </a:solidFill>
              </a:rPr>
              <a:t>--Café au </a:t>
            </a:r>
            <a:r>
              <a:rPr lang="en-US" sz="1400" dirty="0" err="1">
                <a:solidFill>
                  <a:srgbClr val="990033"/>
                </a:solidFill>
              </a:rPr>
              <a:t>lait</a:t>
            </a:r>
            <a:r>
              <a:rPr lang="en-US" sz="1400" dirty="0">
                <a:solidFill>
                  <a:srgbClr val="990033"/>
                </a:solidFill>
              </a:rPr>
              <a:t> spots</a:t>
            </a:r>
          </a:p>
          <a:p>
            <a:pPr eaLnBrk="1" hangingPunct="1">
              <a:defRPr/>
            </a:pPr>
            <a:r>
              <a:rPr lang="en-US" sz="1400" dirty="0">
                <a:solidFill>
                  <a:srgbClr val="990033"/>
                </a:solidFill>
              </a:rPr>
              <a:t>--Axillary/inguinal freckles</a:t>
            </a:r>
          </a:p>
          <a:p>
            <a:pPr eaLnBrk="1" hangingPunct="1">
              <a:defRPr/>
            </a:pPr>
            <a:r>
              <a:rPr lang="en-US" sz="1400" dirty="0">
                <a:solidFill>
                  <a:srgbClr val="990033"/>
                </a:solidFill>
              </a:rPr>
              <a:t>--</a:t>
            </a:r>
            <a:r>
              <a:rPr lang="en-US" sz="1400" dirty="0" err="1">
                <a:solidFill>
                  <a:srgbClr val="990033"/>
                </a:solidFill>
              </a:rPr>
              <a:t>Lisch</a:t>
            </a:r>
            <a:r>
              <a:rPr lang="en-US" sz="1400" dirty="0">
                <a:solidFill>
                  <a:srgbClr val="990033"/>
                </a:solidFill>
              </a:rPr>
              <a:t> nodules</a:t>
            </a:r>
          </a:p>
          <a:p>
            <a:pPr eaLnBrk="1" hangingPunct="1">
              <a:defRPr/>
            </a:pPr>
            <a:r>
              <a:rPr lang="en-US" sz="1400" dirty="0">
                <a:solidFill>
                  <a:srgbClr val="990033"/>
                </a:solidFill>
              </a:rPr>
              <a:t>--</a:t>
            </a:r>
            <a:r>
              <a:rPr lang="en-US" sz="1400" dirty="0" err="1">
                <a:solidFill>
                  <a:srgbClr val="990033"/>
                </a:solidFill>
              </a:rPr>
              <a:t>Choroidal</a:t>
            </a:r>
            <a:r>
              <a:rPr lang="en-US" sz="1400" dirty="0">
                <a:solidFill>
                  <a:srgbClr val="990033"/>
                </a:solidFill>
              </a:rPr>
              <a:t> lesions</a:t>
            </a:r>
          </a:p>
        </p:txBody>
      </p:sp>
      <p:sp>
        <p:nvSpPr>
          <p:cNvPr id="16" name="Text Box 8">
            <a:extLst>
              <a:ext uri="{FF2B5EF4-FFF2-40B4-BE49-F238E27FC236}">
                <a16:creationId xmlns:a16="http://schemas.microsoft.com/office/drawing/2014/main" id="{050C96C0-00ED-4252-940C-C493A239B384}"/>
              </a:ext>
            </a:extLst>
          </p:cNvPr>
          <p:cNvSpPr txBox="1">
            <a:spLocks noChangeArrowheads="1"/>
          </p:cNvSpPr>
          <p:nvPr/>
        </p:nvSpPr>
        <p:spPr bwMode="auto">
          <a:xfrm>
            <a:off x="685800" y="6059745"/>
            <a:ext cx="7814960" cy="738664"/>
          </a:xfrm>
          <a:prstGeom prst="rect">
            <a:avLst/>
          </a:prstGeom>
          <a:solidFill>
            <a:srgbClr val="FFC41D"/>
          </a:solidFill>
          <a:ln w="952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In what fundamental way do these lesions differ (other than the cell type of origin, duh)?</a:t>
            </a:r>
            <a:endParaRPr lang="en-US" altLang="en-US" sz="1400" i="1" dirty="0">
              <a:solidFill>
                <a:srgbClr val="FFC41D"/>
              </a:solidFill>
            </a:endParaRPr>
          </a:p>
          <a:p>
            <a:pPr eaLnBrk="1" hangingPunct="1">
              <a:spcBef>
                <a:spcPct val="0"/>
              </a:spcBef>
              <a:buClrTx/>
              <a:buSzTx/>
              <a:buFontTx/>
              <a:buNone/>
            </a:pPr>
            <a:r>
              <a:rPr lang="en-US" altLang="en-US" sz="1400" dirty="0">
                <a:solidFill>
                  <a:srgbClr val="FFC41D"/>
                </a:solidFill>
              </a:rPr>
              <a:t>The  </a:t>
            </a:r>
            <a:r>
              <a:rPr lang="en-US" altLang="en-US" sz="1400" b="1" dirty="0">
                <a:solidFill>
                  <a:srgbClr val="FFC41D"/>
                </a:solidFill>
              </a:rPr>
              <a:t>melanocytic</a:t>
            </a:r>
            <a:r>
              <a:rPr lang="en-US" altLang="en-US" sz="1400" dirty="0">
                <a:solidFill>
                  <a:srgbClr val="FFC41D"/>
                </a:solidFill>
              </a:rPr>
              <a:t>  lesions are of no clinical significance beyond establishing the diagnosis,</a:t>
            </a:r>
          </a:p>
          <a:p>
            <a:pPr eaLnBrk="1" hangingPunct="1">
              <a:spcBef>
                <a:spcPct val="0"/>
              </a:spcBef>
              <a:buClrTx/>
              <a:buSzTx/>
              <a:buFontTx/>
              <a:buNone/>
            </a:pPr>
            <a:r>
              <a:rPr lang="en-US" altLang="en-US" sz="1400" dirty="0">
                <a:solidFill>
                  <a:srgbClr val="FFC41D"/>
                </a:solidFill>
              </a:rPr>
              <a:t>whereas the  </a:t>
            </a:r>
            <a:r>
              <a:rPr lang="en-US" altLang="en-US" sz="1400" b="1" dirty="0">
                <a:solidFill>
                  <a:srgbClr val="FFC41D"/>
                </a:solidFill>
              </a:rPr>
              <a:t>neuroglial</a:t>
            </a:r>
            <a:r>
              <a:rPr lang="en-US" altLang="en-US" sz="1400" dirty="0">
                <a:solidFill>
                  <a:srgbClr val="FFC41D"/>
                </a:solidFill>
              </a:rPr>
              <a:t>  lesions are associated with significant ocular and/or systemic morbidity</a:t>
            </a:r>
          </a:p>
        </p:txBody>
      </p:sp>
      <p:sp>
        <p:nvSpPr>
          <p:cNvPr id="18" name="TextBox 17">
            <a:extLst>
              <a:ext uri="{FF2B5EF4-FFF2-40B4-BE49-F238E27FC236}">
                <a16:creationId xmlns:a16="http://schemas.microsoft.com/office/drawing/2014/main" id="{529446CD-68DE-4569-B3E7-F194088B85E2}"/>
              </a:ext>
            </a:extLst>
          </p:cNvPr>
          <p:cNvSpPr txBox="1"/>
          <p:nvPr/>
        </p:nvSpPr>
        <p:spPr>
          <a:xfrm>
            <a:off x="459976" y="2995136"/>
            <a:ext cx="3576620" cy="523220"/>
          </a:xfrm>
          <a:prstGeom prst="rect">
            <a:avLst/>
          </a:prstGeom>
          <a:solidFill>
            <a:schemeClr val="accent6">
              <a:lumMod val="75000"/>
            </a:schemeClr>
          </a:solidFill>
        </p:spPr>
        <p:txBody>
          <a:bodyPr wrap="none" rtlCol="0">
            <a:spAutoFit/>
          </a:bodyPr>
          <a:lstStyle/>
          <a:p>
            <a:r>
              <a:rPr lang="en-US" sz="1400" i="1" dirty="0">
                <a:solidFill>
                  <a:schemeClr val="bg1">
                    <a:lumMod val="50000"/>
                  </a:schemeClr>
                </a:solidFill>
              </a:rPr>
              <a:t>In one word, what sort of condition is NF1?</a:t>
            </a:r>
          </a:p>
          <a:p>
            <a:r>
              <a:rPr lang="en-US" sz="1400" dirty="0">
                <a:solidFill>
                  <a:schemeClr val="bg1">
                    <a:lumMod val="50000"/>
                  </a:schemeClr>
                </a:solidFill>
              </a:rPr>
              <a:t>A </a:t>
            </a:r>
            <a:r>
              <a:rPr lang="en-US" sz="1400" dirty="0" err="1">
                <a:solidFill>
                  <a:schemeClr val="bg1">
                    <a:lumMod val="50000"/>
                  </a:schemeClr>
                </a:solidFill>
              </a:rPr>
              <a:t>phakomatosis</a:t>
            </a:r>
            <a:endParaRPr lang="en-US" sz="1400" dirty="0">
              <a:solidFill>
                <a:schemeClr val="bg1">
                  <a:lumMod val="50000"/>
                </a:schemeClr>
              </a:solidFill>
            </a:endParaRPr>
          </a:p>
        </p:txBody>
      </p:sp>
    </p:spTree>
    <p:extLst>
      <p:ext uri="{BB962C8B-B14F-4D97-AF65-F5344CB8AC3E}">
        <p14:creationId xmlns:p14="http://schemas.microsoft.com/office/powerpoint/2010/main" val="2435324953"/>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t>specifically during  puberty</a:t>
            </a:r>
          </a:p>
          <a:p>
            <a:pPr eaLnBrk="1" hangingPunct="1">
              <a:spcBef>
                <a:spcPct val="0"/>
              </a:spcBef>
              <a:buClrTx/>
              <a:buSzTx/>
              <a:buFontTx/>
              <a:buNone/>
            </a:pPr>
            <a:endParaRPr lang="en-US" altLang="en-US" sz="1400" b="1" i="1" dirty="0"/>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t>does malignant transformation occur at this age?</a:t>
            </a:r>
          </a:p>
          <a:p>
            <a:pPr eaLnBrk="1" hangingPunct="1">
              <a:spcBef>
                <a:spcPct val="0"/>
              </a:spcBef>
              <a:buClrTx/>
              <a:buSzTx/>
              <a:buFontTx/>
              <a:buNone/>
            </a:pPr>
            <a:r>
              <a:rPr lang="en-US" altLang="en-US" sz="1400" b="1" u="sng" dirty="0"/>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coiern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8" name="TextBox 57">
            <a:extLst>
              <a:ext uri="{FF2B5EF4-FFF2-40B4-BE49-F238E27FC236}">
                <a16:creationId xmlns:a16="http://schemas.microsoft.com/office/drawing/2014/main" id="{A5819EA9-0A23-487F-A163-C2F8656B5C90}"/>
              </a:ext>
            </a:extLst>
          </p:cNvPr>
          <p:cNvSpPr txBox="1"/>
          <p:nvPr/>
        </p:nvSpPr>
        <p:spPr>
          <a:xfrm>
            <a:off x="176823" y="4172898"/>
            <a:ext cx="6602204"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accent5">
                    <a:lumMod val="20000"/>
                    <a:lumOff val="80000"/>
                  </a:schemeClr>
                </a:solidFill>
              </a:rPr>
              <a:t>So you’re saying </a:t>
            </a:r>
            <a:r>
              <a:rPr lang="en-US" altLang="en-US" sz="1400" i="1" dirty="0" err="1">
                <a:solidFill>
                  <a:schemeClr val="accent5">
                    <a:lumMod val="20000"/>
                    <a:lumOff val="80000"/>
                  </a:schemeClr>
                </a:solidFill>
              </a:rPr>
              <a:t>conj</a:t>
            </a:r>
            <a:r>
              <a:rPr lang="en-US" altLang="en-US" sz="1400" i="1" dirty="0">
                <a:solidFill>
                  <a:schemeClr val="accent5">
                    <a:lumMod val="20000"/>
                    <a:lumOff val="80000"/>
                  </a:schemeClr>
                </a:solidFill>
              </a:rPr>
              <a:t> nevi carry essentially no risk of malignant transformation?</a:t>
            </a:r>
          </a:p>
          <a:p>
            <a:pPr eaLnBrk="1" hangingPunct="1">
              <a:spcBef>
                <a:spcPct val="0"/>
              </a:spcBef>
              <a:buClrTx/>
              <a:buSzTx/>
              <a:buFontTx/>
              <a:buNone/>
            </a:pPr>
            <a:r>
              <a:rPr lang="en-US" altLang="en-US" sz="1400" dirty="0">
                <a:solidFill>
                  <a:schemeClr val="accent5">
                    <a:lumMod val="20000"/>
                    <a:lumOff val="80000"/>
                  </a:schemeClr>
                </a:solidFill>
              </a:rPr>
              <a:t>No, I’m saying the risk </a:t>
            </a:r>
            <a:r>
              <a:rPr lang="en-US" altLang="en-US" sz="1400" b="1" dirty="0">
                <a:solidFill>
                  <a:schemeClr val="accent5">
                    <a:lumMod val="20000"/>
                    <a:lumOff val="80000"/>
                  </a:schemeClr>
                </a:solidFill>
              </a:rPr>
              <a:t>during puberty </a:t>
            </a:r>
            <a:r>
              <a:rPr lang="en-US" altLang="en-US" sz="1400" dirty="0">
                <a:solidFill>
                  <a:schemeClr val="accent5">
                    <a:lumMod val="20000"/>
                    <a:lumOff val="80000"/>
                  </a:schemeClr>
                </a:solidFill>
              </a:rPr>
              <a:t>is essentially zero. It can occur later in life.</a:t>
            </a:r>
          </a:p>
          <a:p>
            <a:pPr eaLnBrk="1" hangingPunct="1">
              <a:spcBef>
                <a:spcPct val="0"/>
              </a:spcBef>
              <a:buClrTx/>
              <a:buSzTx/>
              <a:buFontTx/>
              <a:buNone/>
            </a:pPr>
            <a:endParaRPr lang="en-US" altLang="en-US" sz="1400" i="1" dirty="0">
              <a:solidFill>
                <a:schemeClr val="accent5">
                  <a:lumMod val="20000"/>
                  <a:lumOff val="80000"/>
                </a:schemeClr>
              </a:solidFill>
            </a:endParaRPr>
          </a:p>
          <a:p>
            <a:pPr eaLnBrk="1" hangingPunct="1">
              <a:spcBef>
                <a:spcPct val="0"/>
              </a:spcBef>
              <a:buClrTx/>
              <a:buSzTx/>
              <a:buFontTx/>
              <a:buNone/>
            </a:pPr>
            <a:r>
              <a:rPr lang="en-US" altLang="en-US" sz="1400" i="1" dirty="0">
                <a:solidFill>
                  <a:schemeClr val="accent5">
                    <a:lumMod val="20000"/>
                    <a:lumOff val="80000"/>
                  </a:schemeClr>
                </a:solidFill>
              </a:rPr>
              <a:t>Is the risk of malignant transformation large, or small?</a:t>
            </a:r>
          </a:p>
          <a:p>
            <a:pPr eaLnBrk="1" hangingPunct="1">
              <a:spcBef>
                <a:spcPct val="0"/>
              </a:spcBef>
              <a:buClrTx/>
              <a:buSzTx/>
              <a:buFontTx/>
              <a:buNone/>
            </a:pPr>
            <a:r>
              <a:rPr lang="en-US" altLang="en-US" sz="1400" dirty="0">
                <a:solidFill>
                  <a:schemeClr val="accent5">
                    <a:lumMod val="20000"/>
                    <a:lumOff val="80000"/>
                  </a:schemeClr>
                </a:solidFill>
              </a:rPr>
              <a:t>Quite small  (&lt;1%)</a:t>
            </a: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7" name="Rectangle 6">
            <a:extLst>
              <a:ext uri="{FF2B5EF4-FFF2-40B4-BE49-F238E27FC236}">
                <a16:creationId xmlns:a16="http://schemas.microsoft.com/office/drawing/2014/main" id="{995339A2-CBB4-4C6D-94E8-A00ABFAB9B96}"/>
              </a:ext>
            </a:extLst>
          </p:cNvPr>
          <p:cNvSpPr/>
          <p:nvPr/>
        </p:nvSpPr>
        <p:spPr>
          <a:xfrm>
            <a:off x="1219200" y="5062223"/>
            <a:ext cx="626100" cy="24154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1133292762"/>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t>specifically during  puberty</a:t>
            </a:r>
          </a:p>
          <a:p>
            <a:pPr eaLnBrk="1" hangingPunct="1">
              <a:spcBef>
                <a:spcPct val="0"/>
              </a:spcBef>
              <a:buClrTx/>
              <a:buSzTx/>
              <a:buFontTx/>
              <a:buNone/>
            </a:pPr>
            <a:endParaRPr lang="en-US" altLang="en-US" sz="1400" b="1" i="1" dirty="0"/>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t>does malignant transformation occur at this age?</a:t>
            </a:r>
          </a:p>
          <a:p>
            <a:pPr eaLnBrk="1" hangingPunct="1">
              <a:spcBef>
                <a:spcPct val="0"/>
              </a:spcBef>
              <a:buClrTx/>
              <a:buSzTx/>
              <a:buFontTx/>
              <a:buNone/>
            </a:pPr>
            <a:r>
              <a:rPr lang="en-US" altLang="en-US" sz="1400" b="1" u="sng" dirty="0"/>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coiern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8" name="TextBox 57">
            <a:extLst>
              <a:ext uri="{FF2B5EF4-FFF2-40B4-BE49-F238E27FC236}">
                <a16:creationId xmlns:a16="http://schemas.microsoft.com/office/drawing/2014/main" id="{A5819EA9-0A23-487F-A163-C2F8656B5C90}"/>
              </a:ext>
            </a:extLst>
          </p:cNvPr>
          <p:cNvSpPr txBox="1"/>
          <p:nvPr/>
        </p:nvSpPr>
        <p:spPr>
          <a:xfrm>
            <a:off x="176823" y="4172898"/>
            <a:ext cx="6602204"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accent5">
                    <a:lumMod val="20000"/>
                    <a:lumOff val="80000"/>
                  </a:schemeClr>
                </a:solidFill>
              </a:rPr>
              <a:t>So you’re saying </a:t>
            </a:r>
            <a:r>
              <a:rPr lang="en-US" altLang="en-US" sz="1400" i="1" dirty="0" err="1">
                <a:solidFill>
                  <a:schemeClr val="accent5">
                    <a:lumMod val="20000"/>
                    <a:lumOff val="80000"/>
                  </a:schemeClr>
                </a:solidFill>
              </a:rPr>
              <a:t>conj</a:t>
            </a:r>
            <a:r>
              <a:rPr lang="en-US" altLang="en-US" sz="1400" i="1" dirty="0">
                <a:solidFill>
                  <a:schemeClr val="accent5">
                    <a:lumMod val="20000"/>
                    <a:lumOff val="80000"/>
                  </a:schemeClr>
                </a:solidFill>
              </a:rPr>
              <a:t> nevi carry essentially no risk of malignant transformation?</a:t>
            </a:r>
          </a:p>
          <a:p>
            <a:pPr eaLnBrk="1" hangingPunct="1">
              <a:spcBef>
                <a:spcPct val="0"/>
              </a:spcBef>
              <a:buClrTx/>
              <a:buSzTx/>
              <a:buFontTx/>
              <a:buNone/>
            </a:pPr>
            <a:r>
              <a:rPr lang="en-US" altLang="en-US" sz="1400" dirty="0">
                <a:solidFill>
                  <a:schemeClr val="accent5">
                    <a:lumMod val="20000"/>
                    <a:lumOff val="80000"/>
                  </a:schemeClr>
                </a:solidFill>
              </a:rPr>
              <a:t>No, I’m saying the risk </a:t>
            </a:r>
            <a:r>
              <a:rPr lang="en-US" altLang="en-US" sz="1400" b="1" dirty="0">
                <a:solidFill>
                  <a:schemeClr val="accent5">
                    <a:lumMod val="20000"/>
                    <a:lumOff val="80000"/>
                  </a:schemeClr>
                </a:solidFill>
              </a:rPr>
              <a:t>during puberty </a:t>
            </a:r>
            <a:r>
              <a:rPr lang="en-US" altLang="en-US" sz="1400" dirty="0">
                <a:solidFill>
                  <a:schemeClr val="accent5">
                    <a:lumMod val="20000"/>
                    <a:lumOff val="80000"/>
                  </a:schemeClr>
                </a:solidFill>
              </a:rPr>
              <a:t>is essentially zero. It can occur later in life.</a:t>
            </a:r>
          </a:p>
          <a:p>
            <a:pPr eaLnBrk="1" hangingPunct="1">
              <a:spcBef>
                <a:spcPct val="0"/>
              </a:spcBef>
              <a:buClrTx/>
              <a:buSzTx/>
              <a:buFontTx/>
              <a:buNone/>
            </a:pPr>
            <a:endParaRPr lang="en-US" altLang="en-US" sz="1400" i="1" dirty="0">
              <a:solidFill>
                <a:schemeClr val="accent5">
                  <a:lumMod val="20000"/>
                  <a:lumOff val="80000"/>
                </a:schemeClr>
              </a:solidFill>
            </a:endParaRPr>
          </a:p>
          <a:p>
            <a:pPr eaLnBrk="1" hangingPunct="1">
              <a:spcBef>
                <a:spcPct val="0"/>
              </a:spcBef>
              <a:buClrTx/>
              <a:buSzTx/>
              <a:buFontTx/>
              <a:buNone/>
            </a:pPr>
            <a:r>
              <a:rPr lang="en-US" altLang="en-US" sz="1400" i="1" dirty="0">
                <a:solidFill>
                  <a:schemeClr val="accent5">
                    <a:lumMod val="20000"/>
                    <a:lumOff val="80000"/>
                  </a:schemeClr>
                </a:solidFill>
              </a:rPr>
              <a:t>Is the risk of malignant transformation large, or small?</a:t>
            </a:r>
          </a:p>
          <a:p>
            <a:pPr eaLnBrk="1" hangingPunct="1">
              <a:spcBef>
                <a:spcPct val="0"/>
              </a:spcBef>
              <a:buClrTx/>
              <a:buSzTx/>
              <a:buFontTx/>
              <a:buNone/>
            </a:pPr>
            <a:r>
              <a:rPr lang="en-US" altLang="en-US" sz="1400" dirty="0">
                <a:solidFill>
                  <a:schemeClr val="accent5">
                    <a:lumMod val="20000"/>
                    <a:lumOff val="80000"/>
                  </a:schemeClr>
                </a:solidFill>
              </a:rPr>
              <a:t>Quite small  (&lt;1%)</a:t>
            </a: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758977369"/>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t>specifically during  puberty</a:t>
            </a:r>
          </a:p>
          <a:p>
            <a:pPr eaLnBrk="1" hangingPunct="1">
              <a:spcBef>
                <a:spcPct val="0"/>
              </a:spcBef>
              <a:buClrTx/>
              <a:buSzTx/>
              <a:buFontTx/>
              <a:buNone/>
            </a:pPr>
            <a:endParaRPr lang="en-US" altLang="en-US" sz="1400" b="1" i="1" dirty="0"/>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t>does malignant transformation occur at this age?</a:t>
            </a:r>
          </a:p>
          <a:p>
            <a:pPr eaLnBrk="1" hangingPunct="1">
              <a:spcBef>
                <a:spcPct val="0"/>
              </a:spcBef>
              <a:buClrTx/>
              <a:buSzTx/>
              <a:buFontTx/>
              <a:buNone/>
            </a:pPr>
            <a:r>
              <a:rPr lang="en-US" altLang="en-US" sz="1400" b="1" u="sng" dirty="0"/>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5" name="TextBox 54">
            <a:extLst>
              <a:ext uri="{FF2B5EF4-FFF2-40B4-BE49-F238E27FC236}">
                <a16:creationId xmlns:a16="http://schemas.microsoft.com/office/drawing/2014/main" id="{1DFFA0D2-49D6-44D9-B3CD-389A82447307}"/>
              </a:ext>
            </a:extLst>
          </p:cNvPr>
          <p:cNvSpPr txBox="1"/>
          <p:nvPr/>
        </p:nvSpPr>
        <p:spPr>
          <a:xfrm>
            <a:off x="176821" y="4172898"/>
            <a:ext cx="6793822"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So you’re saying </a:t>
            </a:r>
            <a:r>
              <a:rPr lang="en-US" altLang="en-US" sz="1400" i="1" dirty="0" err="1">
                <a:solidFill>
                  <a:schemeClr val="bg1">
                    <a:lumMod val="65000"/>
                  </a:schemeClr>
                </a:solidFill>
              </a:rPr>
              <a:t>conj</a:t>
            </a:r>
            <a:r>
              <a:rPr lang="en-US" altLang="en-US" sz="1400" i="1" dirty="0">
                <a:solidFill>
                  <a:schemeClr val="bg1">
                    <a:lumMod val="65000"/>
                  </a:schemeClr>
                </a:solidFill>
              </a:rPr>
              <a:t> nevi carry essentially no risk of malignant transformation?</a:t>
            </a:r>
          </a:p>
          <a:p>
            <a:pPr eaLnBrk="1" hangingPunct="1">
              <a:spcBef>
                <a:spcPct val="0"/>
              </a:spcBef>
              <a:buClrTx/>
              <a:buSzTx/>
              <a:buFontTx/>
              <a:buNone/>
            </a:pPr>
            <a:r>
              <a:rPr lang="en-US" altLang="en-US" sz="1400" dirty="0">
                <a:solidFill>
                  <a:schemeClr val="bg1">
                    <a:lumMod val="65000"/>
                  </a:schemeClr>
                </a:solidFill>
              </a:rPr>
              <a:t>No, I’m saying the risk </a:t>
            </a:r>
            <a:r>
              <a:rPr lang="en-US" altLang="en-US" sz="1400" b="1" dirty="0">
                <a:solidFill>
                  <a:schemeClr val="bg1">
                    <a:lumMod val="65000"/>
                  </a:schemeClr>
                </a:solidFill>
              </a:rPr>
              <a:t>during puberty </a:t>
            </a:r>
            <a:r>
              <a:rPr lang="en-US" altLang="en-US" sz="1400" dirty="0">
                <a:solidFill>
                  <a:schemeClr val="bg1">
                    <a:lumMod val="65000"/>
                  </a:schemeClr>
                </a:solidFill>
              </a:rPr>
              <a:t>is essentially zero. </a:t>
            </a:r>
            <a:r>
              <a:rPr lang="en-US" altLang="en-US" sz="1400" b="1" dirty="0">
                <a:solidFill>
                  <a:schemeClr val="bg1"/>
                </a:solidFill>
              </a:rPr>
              <a:t>It can occur later in life</a:t>
            </a:r>
            <a:r>
              <a:rPr lang="en-US" altLang="en-US" sz="1400" dirty="0">
                <a:solidFill>
                  <a:schemeClr val="bg1">
                    <a:lumMod val="65000"/>
                  </a:schemeClr>
                </a:solidFill>
              </a:rPr>
              <a:t>.</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risk of malignant transformation large, or small?</a:t>
            </a:r>
          </a:p>
          <a:p>
            <a:pPr eaLnBrk="1" hangingPunct="1">
              <a:spcBef>
                <a:spcPct val="0"/>
              </a:spcBef>
              <a:buClrTx/>
              <a:buSzTx/>
              <a:buFontTx/>
              <a:buNone/>
            </a:pPr>
            <a:r>
              <a:rPr lang="en-US" altLang="en-US" sz="1400" dirty="0">
                <a:solidFill>
                  <a:schemeClr val="bg1">
                    <a:lumMod val="65000"/>
                  </a:schemeClr>
                </a:solidFill>
              </a:rPr>
              <a:t>Quite small  </a:t>
            </a:r>
            <a:r>
              <a:rPr lang="en-US" altLang="en-US" sz="1400" b="1" dirty="0">
                <a:solidFill>
                  <a:schemeClr val="bg1"/>
                </a:solidFill>
              </a:rPr>
              <a:t>(&lt;1%)</a:t>
            </a:r>
          </a:p>
        </p:txBody>
      </p:sp>
      <p:sp>
        <p:nvSpPr>
          <p:cNvPr id="59" name="TextBox 58">
            <a:extLst>
              <a:ext uri="{FF2B5EF4-FFF2-40B4-BE49-F238E27FC236}">
                <a16:creationId xmlns:a16="http://schemas.microsoft.com/office/drawing/2014/main" id="{7A083A79-A444-4432-81FD-EFEA5E855BA8}"/>
              </a:ext>
            </a:extLst>
          </p:cNvPr>
          <p:cNvSpPr txBox="1"/>
          <p:nvPr/>
        </p:nvSpPr>
        <p:spPr>
          <a:xfrm>
            <a:off x="2951195" y="4780647"/>
            <a:ext cx="5939271" cy="954107"/>
          </a:xfrm>
          <a:prstGeom prst="rect">
            <a:avLst/>
          </a:prstGeom>
          <a:solidFill>
            <a:srgbClr val="FFE07D"/>
          </a:solidFill>
        </p:spPr>
        <p:txBody>
          <a:bodyPr wrap="square" rtlCol="0">
            <a:spAutoFit/>
          </a:bodyPr>
          <a:lstStyle/>
          <a:p>
            <a:r>
              <a:rPr lang="en-US" sz="1400" i="1" dirty="0"/>
              <a:t>There’s a simple, commonsense reason why these pigmented lesions have a nonzero malignancy risk. What is it?</a:t>
            </a:r>
            <a:endParaRPr lang="en-US" sz="1400" i="1" dirty="0">
              <a:solidFill>
                <a:srgbClr val="FFE07D"/>
              </a:solidFill>
            </a:endParaRPr>
          </a:p>
          <a:p>
            <a:r>
              <a:rPr lang="en-US" sz="1400" dirty="0">
                <a:solidFill>
                  <a:srgbClr val="FFE07D"/>
                </a:solidFill>
              </a:rPr>
              <a:t>It’s that the evolution of a nevus </a:t>
            </a:r>
            <a:r>
              <a:rPr lang="en-US" sz="1400" b="1" dirty="0">
                <a:solidFill>
                  <a:srgbClr val="FFE07D"/>
                </a:solidFill>
              </a:rPr>
              <a:t>does</a:t>
            </a:r>
            <a:r>
              <a:rPr lang="en-US" sz="1400" dirty="0">
                <a:solidFill>
                  <a:srgbClr val="FFE07D"/>
                </a:solidFill>
              </a:rPr>
              <a:t> involve replication of melanocytes, which introduces the opportunity for malignant transformation</a:t>
            </a:r>
          </a:p>
        </p:txBody>
      </p:sp>
      <p:sp>
        <p:nvSpPr>
          <p:cNvPr id="7" name="Oval 6">
            <a:extLst>
              <a:ext uri="{FF2B5EF4-FFF2-40B4-BE49-F238E27FC236}">
                <a16:creationId xmlns:a16="http://schemas.microsoft.com/office/drawing/2014/main" id="{572CB888-042F-444C-A4EB-D41459698884}"/>
              </a:ext>
            </a:extLst>
          </p:cNvPr>
          <p:cNvSpPr/>
          <p:nvPr/>
        </p:nvSpPr>
        <p:spPr>
          <a:xfrm>
            <a:off x="4704950" y="4224074"/>
            <a:ext cx="2227467" cy="614737"/>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8" name="Arrow: Left 57">
            <a:extLst>
              <a:ext uri="{FF2B5EF4-FFF2-40B4-BE49-F238E27FC236}">
                <a16:creationId xmlns:a16="http://schemas.microsoft.com/office/drawing/2014/main" id="{5E33C2AE-4F6C-4626-B82C-0584A228EC21}"/>
              </a:ext>
            </a:extLst>
          </p:cNvPr>
          <p:cNvSpPr/>
          <p:nvPr/>
        </p:nvSpPr>
        <p:spPr>
          <a:xfrm>
            <a:off x="1795633" y="5059621"/>
            <a:ext cx="1096497" cy="269054"/>
          </a:xfrm>
          <a:prstGeom prst="leftArrow">
            <a:avLst/>
          </a:prstGeom>
          <a:ln>
            <a:solidFill>
              <a:srgbClr val="FFFF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086932459"/>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t>specifically during  puberty</a:t>
            </a:r>
          </a:p>
          <a:p>
            <a:pPr eaLnBrk="1" hangingPunct="1">
              <a:spcBef>
                <a:spcPct val="0"/>
              </a:spcBef>
              <a:buClrTx/>
              <a:buSzTx/>
              <a:buFontTx/>
              <a:buNone/>
            </a:pPr>
            <a:endParaRPr lang="en-US" altLang="en-US" sz="1400" b="1" i="1" dirty="0"/>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t>does malignant transformation occur at this age?</a:t>
            </a:r>
          </a:p>
          <a:p>
            <a:pPr eaLnBrk="1" hangingPunct="1">
              <a:spcBef>
                <a:spcPct val="0"/>
              </a:spcBef>
              <a:buClrTx/>
              <a:buSzTx/>
              <a:buFontTx/>
              <a:buNone/>
            </a:pPr>
            <a:r>
              <a:rPr lang="en-US" altLang="en-US" sz="1400" b="1" u="sng" dirty="0"/>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5" name="TextBox 54">
            <a:extLst>
              <a:ext uri="{FF2B5EF4-FFF2-40B4-BE49-F238E27FC236}">
                <a16:creationId xmlns:a16="http://schemas.microsoft.com/office/drawing/2014/main" id="{1DFFA0D2-49D6-44D9-B3CD-389A82447307}"/>
              </a:ext>
            </a:extLst>
          </p:cNvPr>
          <p:cNvSpPr txBox="1"/>
          <p:nvPr/>
        </p:nvSpPr>
        <p:spPr>
          <a:xfrm>
            <a:off x="176821" y="4172898"/>
            <a:ext cx="6793822"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So you’re saying </a:t>
            </a:r>
            <a:r>
              <a:rPr lang="en-US" altLang="en-US" sz="1400" i="1" dirty="0" err="1">
                <a:solidFill>
                  <a:schemeClr val="bg1">
                    <a:lumMod val="65000"/>
                  </a:schemeClr>
                </a:solidFill>
              </a:rPr>
              <a:t>conj</a:t>
            </a:r>
            <a:r>
              <a:rPr lang="en-US" altLang="en-US" sz="1400" i="1" dirty="0">
                <a:solidFill>
                  <a:schemeClr val="bg1">
                    <a:lumMod val="65000"/>
                  </a:schemeClr>
                </a:solidFill>
              </a:rPr>
              <a:t> nevi carry essentially no risk of malignant transformation?</a:t>
            </a:r>
          </a:p>
          <a:p>
            <a:pPr eaLnBrk="1" hangingPunct="1">
              <a:spcBef>
                <a:spcPct val="0"/>
              </a:spcBef>
              <a:buClrTx/>
              <a:buSzTx/>
              <a:buFontTx/>
              <a:buNone/>
            </a:pPr>
            <a:r>
              <a:rPr lang="en-US" altLang="en-US" sz="1400" dirty="0">
                <a:solidFill>
                  <a:schemeClr val="bg1">
                    <a:lumMod val="65000"/>
                  </a:schemeClr>
                </a:solidFill>
              </a:rPr>
              <a:t>No, I’m saying the risk </a:t>
            </a:r>
            <a:r>
              <a:rPr lang="en-US" altLang="en-US" sz="1400" b="1" dirty="0">
                <a:solidFill>
                  <a:schemeClr val="bg1">
                    <a:lumMod val="65000"/>
                  </a:schemeClr>
                </a:solidFill>
              </a:rPr>
              <a:t>during puberty </a:t>
            </a:r>
            <a:r>
              <a:rPr lang="en-US" altLang="en-US" sz="1400" dirty="0">
                <a:solidFill>
                  <a:schemeClr val="bg1">
                    <a:lumMod val="65000"/>
                  </a:schemeClr>
                </a:solidFill>
              </a:rPr>
              <a:t>is essentially zero. </a:t>
            </a:r>
            <a:r>
              <a:rPr lang="en-US" altLang="en-US" sz="1400" b="1" dirty="0">
                <a:solidFill>
                  <a:schemeClr val="bg1"/>
                </a:solidFill>
              </a:rPr>
              <a:t>It can occur later in life</a:t>
            </a:r>
            <a:r>
              <a:rPr lang="en-US" altLang="en-US" sz="1400" dirty="0">
                <a:solidFill>
                  <a:schemeClr val="bg1">
                    <a:lumMod val="65000"/>
                  </a:schemeClr>
                </a:solidFill>
              </a:rPr>
              <a:t>.</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risk of malignant transformation large, or small?</a:t>
            </a:r>
          </a:p>
          <a:p>
            <a:pPr eaLnBrk="1" hangingPunct="1">
              <a:spcBef>
                <a:spcPct val="0"/>
              </a:spcBef>
              <a:buClrTx/>
              <a:buSzTx/>
              <a:buFontTx/>
              <a:buNone/>
            </a:pPr>
            <a:r>
              <a:rPr lang="en-US" altLang="en-US" sz="1400" dirty="0">
                <a:solidFill>
                  <a:schemeClr val="bg1">
                    <a:lumMod val="65000"/>
                  </a:schemeClr>
                </a:solidFill>
              </a:rPr>
              <a:t>Quite small  </a:t>
            </a:r>
            <a:r>
              <a:rPr lang="en-US" altLang="en-US" sz="1400" b="1" dirty="0">
                <a:solidFill>
                  <a:schemeClr val="bg1"/>
                </a:solidFill>
              </a:rPr>
              <a:t>(&lt;1%)</a:t>
            </a:r>
          </a:p>
        </p:txBody>
      </p:sp>
      <p:sp>
        <p:nvSpPr>
          <p:cNvPr id="59" name="TextBox 58">
            <a:extLst>
              <a:ext uri="{FF2B5EF4-FFF2-40B4-BE49-F238E27FC236}">
                <a16:creationId xmlns:a16="http://schemas.microsoft.com/office/drawing/2014/main" id="{7A083A79-A444-4432-81FD-EFEA5E855BA8}"/>
              </a:ext>
            </a:extLst>
          </p:cNvPr>
          <p:cNvSpPr txBox="1"/>
          <p:nvPr/>
        </p:nvSpPr>
        <p:spPr>
          <a:xfrm>
            <a:off x="2951195" y="4780647"/>
            <a:ext cx="5939271" cy="954107"/>
          </a:xfrm>
          <a:prstGeom prst="rect">
            <a:avLst/>
          </a:prstGeom>
          <a:solidFill>
            <a:srgbClr val="FFE07D"/>
          </a:solidFill>
        </p:spPr>
        <p:txBody>
          <a:bodyPr wrap="square" rtlCol="0">
            <a:spAutoFit/>
          </a:bodyPr>
          <a:lstStyle/>
          <a:p>
            <a:r>
              <a:rPr lang="en-US" sz="1400" i="1" dirty="0"/>
              <a:t>There’s a simple, commonsense reason why these pigmented lesions have a nonzero malignancy risk. What is it?</a:t>
            </a:r>
          </a:p>
          <a:p>
            <a:r>
              <a:rPr lang="en-US" sz="1400" dirty="0"/>
              <a:t>It’s that the evolution of a nevus </a:t>
            </a:r>
            <a:r>
              <a:rPr lang="en-US" sz="1400" b="1" dirty="0"/>
              <a:t>does</a:t>
            </a:r>
            <a:r>
              <a:rPr lang="en-US" sz="1400" dirty="0"/>
              <a:t> involve replication of melanocytes, which introduces the opportunity for malignant transformation</a:t>
            </a:r>
          </a:p>
        </p:txBody>
      </p:sp>
      <p:sp>
        <p:nvSpPr>
          <p:cNvPr id="7" name="Oval 6">
            <a:extLst>
              <a:ext uri="{FF2B5EF4-FFF2-40B4-BE49-F238E27FC236}">
                <a16:creationId xmlns:a16="http://schemas.microsoft.com/office/drawing/2014/main" id="{572CB888-042F-444C-A4EB-D41459698884}"/>
              </a:ext>
            </a:extLst>
          </p:cNvPr>
          <p:cNvSpPr/>
          <p:nvPr/>
        </p:nvSpPr>
        <p:spPr>
          <a:xfrm>
            <a:off x="4704950" y="4224074"/>
            <a:ext cx="2227467" cy="614737"/>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Arrow: Left 7">
            <a:extLst>
              <a:ext uri="{FF2B5EF4-FFF2-40B4-BE49-F238E27FC236}">
                <a16:creationId xmlns:a16="http://schemas.microsoft.com/office/drawing/2014/main" id="{6EBF6E18-AAAB-4B01-8714-87D0AD6F0C32}"/>
              </a:ext>
            </a:extLst>
          </p:cNvPr>
          <p:cNvSpPr/>
          <p:nvPr/>
        </p:nvSpPr>
        <p:spPr>
          <a:xfrm>
            <a:off x="1795633" y="5059621"/>
            <a:ext cx="1096497" cy="269054"/>
          </a:xfrm>
          <a:prstGeom prst="leftArrow">
            <a:avLst/>
          </a:prstGeom>
          <a:ln>
            <a:solidFill>
              <a:srgbClr val="FFFF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2328685765"/>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solidFill>
                  <a:schemeClr val="bg1">
                    <a:lumMod val="65000"/>
                  </a:schemeClr>
                </a:solidFill>
              </a:rPr>
              <a:t>specifically during  puberty</a:t>
            </a:r>
          </a:p>
          <a:p>
            <a:pPr eaLnBrk="1" hangingPunct="1">
              <a:spcBef>
                <a:spcPct val="0"/>
              </a:spcBef>
              <a:buClrTx/>
              <a:buSzTx/>
              <a:buFontTx/>
              <a:buNone/>
            </a:pPr>
            <a:endParaRPr lang="en-US" altLang="en-US" sz="1400" b="1"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solidFill>
                  <a:schemeClr val="bg1">
                    <a:lumMod val="65000"/>
                  </a:schemeClr>
                </a:solidFill>
              </a:rPr>
              <a:t>does malignant transformation occur at this age?</a:t>
            </a:r>
          </a:p>
          <a:p>
            <a:pPr eaLnBrk="1" hangingPunct="1">
              <a:spcBef>
                <a:spcPct val="0"/>
              </a:spcBef>
              <a:buClrTx/>
              <a:buSzTx/>
              <a:buFontTx/>
              <a:buNone/>
            </a:pPr>
            <a:r>
              <a:rPr lang="en-US" altLang="en-US" sz="1400" b="1" u="sng" dirty="0">
                <a:solidFill>
                  <a:schemeClr val="bg1">
                    <a:lumMod val="65000"/>
                  </a:schemeClr>
                </a:solidFill>
              </a:rPr>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5" name="TextBox 54">
            <a:extLst>
              <a:ext uri="{FF2B5EF4-FFF2-40B4-BE49-F238E27FC236}">
                <a16:creationId xmlns:a16="http://schemas.microsoft.com/office/drawing/2014/main" id="{1DFFA0D2-49D6-44D9-B3CD-389A82447307}"/>
              </a:ext>
            </a:extLst>
          </p:cNvPr>
          <p:cNvSpPr txBox="1"/>
          <p:nvPr/>
        </p:nvSpPr>
        <p:spPr>
          <a:xfrm>
            <a:off x="176821" y="4172898"/>
            <a:ext cx="6793822"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So you’re saying </a:t>
            </a:r>
            <a:r>
              <a:rPr lang="en-US" altLang="en-US" sz="1400" i="1" dirty="0" err="1">
                <a:solidFill>
                  <a:schemeClr val="bg1">
                    <a:lumMod val="65000"/>
                  </a:schemeClr>
                </a:solidFill>
              </a:rPr>
              <a:t>conj</a:t>
            </a:r>
            <a:r>
              <a:rPr lang="en-US" altLang="en-US" sz="1400" i="1" dirty="0">
                <a:solidFill>
                  <a:schemeClr val="bg1">
                    <a:lumMod val="65000"/>
                  </a:schemeClr>
                </a:solidFill>
              </a:rPr>
              <a:t> nevi carry essentially no risk of malignant transformation?</a:t>
            </a:r>
          </a:p>
          <a:p>
            <a:pPr eaLnBrk="1" hangingPunct="1">
              <a:spcBef>
                <a:spcPct val="0"/>
              </a:spcBef>
              <a:buClrTx/>
              <a:buSzTx/>
              <a:buFontTx/>
              <a:buNone/>
            </a:pPr>
            <a:r>
              <a:rPr lang="en-US" altLang="en-US" sz="1400" dirty="0">
                <a:solidFill>
                  <a:schemeClr val="bg1">
                    <a:lumMod val="65000"/>
                  </a:schemeClr>
                </a:solidFill>
              </a:rPr>
              <a:t>No, I’m saying the risk </a:t>
            </a:r>
            <a:r>
              <a:rPr lang="en-US" altLang="en-US" sz="1400" b="1" dirty="0">
                <a:solidFill>
                  <a:schemeClr val="bg1">
                    <a:lumMod val="65000"/>
                  </a:schemeClr>
                </a:solidFill>
              </a:rPr>
              <a:t>during puberty </a:t>
            </a:r>
            <a:r>
              <a:rPr lang="en-US" altLang="en-US" sz="1400" dirty="0">
                <a:solidFill>
                  <a:schemeClr val="bg1">
                    <a:lumMod val="65000"/>
                  </a:schemeClr>
                </a:solidFill>
              </a:rPr>
              <a:t>is essentially zero. </a:t>
            </a:r>
            <a:r>
              <a:rPr lang="en-US" altLang="en-US" sz="1400" b="1" dirty="0">
                <a:solidFill>
                  <a:schemeClr val="bg1">
                    <a:lumMod val="65000"/>
                  </a:schemeClr>
                </a:solidFill>
              </a:rPr>
              <a:t>It can occur later in life</a:t>
            </a:r>
            <a:r>
              <a:rPr lang="en-US" altLang="en-US" sz="1400" dirty="0">
                <a:solidFill>
                  <a:schemeClr val="bg1">
                    <a:lumMod val="65000"/>
                  </a:schemeClr>
                </a:solidFill>
              </a:rPr>
              <a:t>.</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risk of malignant transformation large, or small?</a:t>
            </a:r>
          </a:p>
          <a:p>
            <a:pPr eaLnBrk="1" hangingPunct="1">
              <a:spcBef>
                <a:spcPct val="0"/>
              </a:spcBef>
              <a:buClrTx/>
              <a:buSzTx/>
              <a:buFontTx/>
              <a:buNone/>
            </a:pPr>
            <a:r>
              <a:rPr lang="en-US" altLang="en-US" sz="1400" dirty="0">
                <a:solidFill>
                  <a:schemeClr val="bg1">
                    <a:lumMod val="65000"/>
                  </a:schemeClr>
                </a:solidFill>
              </a:rPr>
              <a:t>Quite small  </a:t>
            </a:r>
            <a:r>
              <a:rPr lang="en-US" altLang="en-US" sz="1400" b="1" dirty="0">
                <a:solidFill>
                  <a:schemeClr val="bg1">
                    <a:lumMod val="65000"/>
                  </a:schemeClr>
                </a:solidFill>
              </a:rPr>
              <a:t>(&lt;1%)</a:t>
            </a:r>
          </a:p>
        </p:txBody>
      </p:sp>
      <p:sp>
        <p:nvSpPr>
          <p:cNvPr id="59" name="TextBox 58">
            <a:extLst>
              <a:ext uri="{FF2B5EF4-FFF2-40B4-BE49-F238E27FC236}">
                <a16:creationId xmlns:a16="http://schemas.microsoft.com/office/drawing/2014/main" id="{7A083A79-A444-4432-81FD-EFEA5E855BA8}"/>
              </a:ext>
            </a:extLst>
          </p:cNvPr>
          <p:cNvSpPr txBox="1"/>
          <p:nvPr/>
        </p:nvSpPr>
        <p:spPr>
          <a:xfrm>
            <a:off x="2951195" y="4780647"/>
            <a:ext cx="5939271" cy="954107"/>
          </a:xfrm>
          <a:prstGeom prst="rect">
            <a:avLst/>
          </a:prstGeom>
          <a:solidFill>
            <a:srgbClr val="FFE07D"/>
          </a:solidFill>
        </p:spPr>
        <p:txBody>
          <a:bodyPr wrap="square" rtlCol="0">
            <a:spAutoFit/>
          </a:bodyPr>
          <a:lstStyle/>
          <a:p>
            <a:r>
              <a:rPr lang="en-US" sz="1400" i="1" dirty="0">
                <a:solidFill>
                  <a:schemeClr val="bg1">
                    <a:lumMod val="65000"/>
                  </a:schemeClr>
                </a:solidFill>
              </a:rPr>
              <a:t>There’s a simple, commonsense reason why these pigmented lesions have a nonzero malignancy risk. What is it?</a:t>
            </a:r>
          </a:p>
          <a:p>
            <a:r>
              <a:rPr lang="en-US" sz="1400" dirty="0">
                <a:solidFill>
                  <a:schemeClr val="bg1">
                    <a:lumMod val="65000"/>
                  </a:schemeClr>
                </a:solidFill>
              </a:rPr>
              <a:t>It’s that the evolution of a nevus </a:t>
            </a:r>
            <a:r>
              <a:rPr lang="en-US" sz="1400" b="1" dirty="0">
                <a:solidFill>
                  <a:schemeClr val="bg1">
                    <a:lumMod val="65000"/>
                  </a:schemeClr>
                </a:solidFill>
              </a:rPr>
              <a:t>does</a:t>
            </a:r>
            <a:r>
              <a:rPr lang="en-US" sz="1400" dirty="0">
                <a:solidFill>
                  <a:schemeClr val="bg1">
                    <a:lumMod val="65000"/>
                  </a:schemeClr>
                </a:solidFill>
              </a:rPr>
              <a:t> involve replication of melanocytes, which introduces the </a:t>
            </a:r>
            <a:r>
              <a:rPr lang="en-US" sz="1400" b="1" dirty="0"/>
              <a:t>opportunity for malignant transformation</a:t>
            </a:r>
          </a:p>
        </p:txBody>
      </p:sp>
      <p:sp>
        <p:nvSpPr>
          <p:cNvPr id="7" name="Oval 6">
            <a:extLst>
              <a:ext uri="{FF2B5EF4-FFF2-40B4-BE49-F238E27FC236}">
                <a16:creationId xmlns:a16="http://schemas.microsoft.com/office/drawing/2014/main" id="{572CB888-042F-444C-A4EB-D41459698884}"/>
              </a:ext>
            </a:extLst>
          </p:cNvPr>
          <p:cNvSpPr/>
          <p:nvPr/>
        </p:nvSpPr>
        <p:spPr>
          <a:xfrm>
            <a:off x="4704950" y="4224074"/>
            <a:ext cx="2227467" cy="614737"/>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Arrow: Left 7">
            <a:extLst>
              <a:ext uri="{FF2B5EF4-FFF2-40B4-BE49-F238E27FC236}">
                <a16:creationId xmlns:a16="http://schemas.microsoft.com/office/drawing/2014/main" id="{6EBF6E18-AAAB-4B01-8714-87D0AD6F0C32}"/>
              </a:ext>
            </a:extLst>
          </p:cNvPr>
          <p:cNvSpPr/>
          <p:nvPr/>
        </p:nvSpPr>
        <p:spPr>
          <a:xfrm>
            <a:off x="1795633" y="5059621"/>
            <a:ext cx="1096497" cy="269054"/>
          </a:xfrm>
          <a:prstGeom prst="leftArrow">
            <a:avLst/>
          </a:prstGeom>
          <a:solidFill>
            <a:schemeClr val="bg1">
              <a:lumMod val="75000"/>
            </a:schemeClr>
          </a:solidFill>
          <a:ln>
            <a:solidFill>
              <a:schemeClr val="bg1">
                <a:lumMod val="6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58" name="TextBox 2">
            <a:extLst>
              <a:ext uri="{FF2B5EF4-FFF2-40B4-BE49-F238E27FC236}">
                <a16:creationId xmlns:a16="http://schemas.microsoft.com/office/drawing/2014/main" id="{EA66D82A-098E-4B46-B67B-CE64646DC5DC}"/>
              </a:ext>
            </a:extLst>
          </p:cNvPr>
          <p:cNvSpPr txBox="1">
            <a:spLocks noChangeArrowheads="1"/>
          </p:cNvSpPr>
          <p:nvPr/>
        </p:nvSpPr>
        <p:spPr bwMode="auto">
          <a:xfrm>
            <a:off x="4114800" y="5943600"/>
            <a:ext cx="4791987" cy="584775"/>
          </a:xfrm>
          <a:prstGeom prst="rect">
            <a:avLst/>
          </a:prstGeom>
          <a:solidFill>
            <a:srgbClr val="0070C0"/>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solidFill>
              </a:rPr>
              <a:t>For this reason, most </a:t>
            </a:r>
            <a:r>
              <a:rPr lang="en-US" altLang="en-US" sz="1600" i="1" dirty="0" err="1">
                <a:solidFill>
                  <a:schemeClr val="bg1"/>
                </a:solidFill>
              </a:rPr>
              <a:t>conj</a:t>
            </a:r>
            <a:r>
              <a:rPr lang="en-US" altLang="en-US" sz="1600" i="1" dirty="0">
                <a:solidFill>
                  <a:schemeClr val="bg1"/>
                </a:solidFill>
              </a:rPr>
              <a:t> nevi should be followed with serial photography every 6-12 months or so</a:t>
            </a:r>
          </a:p>
        </p:txBody>
      </p:sp>
      <p:sp>
        <p:nvSpPr>
          <p:cNvPr id="13" name="Oval 12">
            <a:extLst>
              <a:ext uri="{FF2B5EF4-FFF2-40B4-BE49-F238E27FC236}">
                <a16:creationId xmlns:a16="http://schemas.microsoft.com/office/drawing/2014/main" id="{9F5DE6B6-1A07-4FA0-966E-8F19C6570E43}"/>
              </a:ext>
            </a:extLst>
          </p:cNvPr>
          <p:cNvSpPr/>
          <p:nvPr/>
        </p:nvSpPr>
        <p:spPr>
          <a:xfrm>
            <a:off x="4484682" y="5269678"/>
            <a:ext cx="3909029" cy="58778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14712694"/>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solidFill>
                  <a:schemeClr val="bg1">
                    <a:lumMod val="65000"/>
                  </a:schemeClr>
                </a:solidFill>
              </a:rPr>
              <a:t>specifically during  puberty</a:t>
            </a:r>
          </a:p>
          <a:p>
            <a:pPr eaLnBrk="1" hangingPunct="1">
              <a:spcBef>
                <a:spcPct val="0"/>
              </a:spcBef>
              <a:buClrTx/>
              <a:buSzTx/>
              <a:buFontTx/>
              <a:buNone/>
            </a:pPr>
            <a:endParaRPr lang="en-US" altLang="en-US" sz="1400" b="1"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solidFill>
                  <a:schemeClr val="bg1">
                    <a:lumMod val="65000"/>
                  </a:schemeClr>
                </a:solidFill>
              </a:rPr>
              <a:t>does malignant transformation occur at this age?</a:t>
            </a:r>
          </a:p>
          <a:p>
            <a:pPr eaLnBrk="1" hangingPunct="1">
              <a:spcBef>
                <a:spcPct val="0"/>
              </a:spcBef>
              <a:buClrTx/>
              <a:buSzTx/>
              <a:buFontTx/>
              <a:buNone/>
            </a:pPr>
            <a:r>
              <a:rPr lang="en-US" altLang="en-US" sz="1400" b="1" u="sng" dirty="0">
                <a:solidFill>
                  <a:schemeClr val="bg1">
                    <a:lumMod val="65000"/>
                  </a:schemeClr>
                </a:solidFill>
              </a:rPr>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5" name="TextBox 54">
            <a:extLst>
              <a:ext uri="{FF2B5EF4-FFF2-40B4-BE49-F238E27FC236}">
                <a16:creationId xmlns:a16="http://schemas.microsoft.com/office/drawing/2014/main" id="{1DFFA0D2-49D6-44D9-B3CD-389A82447307}"/>
              </a:ext>
            </a:extLst>
          </p:cNvPr>
          <p:cNvSpPr txBox="1"/>
          <p:nvPr/>
        </p:nvSpPr>
        <p:spPr>
          <a:xfrm>
            <a:off x="176821" y="4172898"/>
            <a:ext cx="6793822"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So you’re saying </a:t>
            </a:r>
            <a:r>
              <a:rPr lang="en-US" altLang="en-US" sz="1400" i="1" dirty="0" err="1">
                <a:solidFill>
                  <a:schemeClr val="bg1">
                    <a:lumMod val="65000"/>
                  </a:schemeClr>
                </a:solidFill>
              </a:rPr>
              <a:t>conj</a:t>
            </a:r>
            <a:r>
              <a:rPr lang="en-US" altLang="en-US" sz="1400" i="1" dirty="0">
                <a:solidFill>
                  <a:schemeClr val="bg1">
                    <a:lumMod val="65000"/>
                  </a:schemeClr>
                </a:solidFill>
              </a:rPr>
              <a:t> nevi carry essentially no risk of malignant transformation?</a:t>
            </a:r>
          </a:p>
          <a:p>
            <a:pPr eaLnBrk="1" hangingPunct="1">
              <a:spcBef>
                <a:spcPct val="0"/>
              </a:spcBef>
              <a:buClrTx/>
              <a:buSzTx/>
              <a:buFontTx/>
              <a:buNone/>
            </a:pPr>
            <a:r>
              <a:rPr lang="en-US" altLang="en-US" sz="1400" dirty="0">
                <a:solidFill>
                  <a:schemeClr val="bg1">
                    <a:lumMod val="65000"/>
                  </a:schemeClr>
                </a:solidFill>
              </a:rPr>
              <a:t>No, I’m saying the risk </a:t>
            </a:r>
            <a:r>
              <a:rPr lang="en-US" altLang="en-US" sz="1400" b="1" dirty="0">
                <a:solidFill>
                  <a:schemeClr val="bg1">
                    <a:lumMod val="65000"/>
                  </a:schemeClr>
                </a:solidFill>
              </a:rPr>
              <a:t>during puberty </a:t>
            </a:r>
            <a:r>
              <a:rPr lang="en-US" altLang="en-US" sz="1400" dirty="0">
                <a:solidFill>
                  <a:schemeClr val="bg1">
                    <a:lumMod val="65000"/>
                  </a:schemeClr>
                </a:solidFill>
              </a:rPr>
              <a:t>is essentially zero. </a:t>
            </a:r>
            <a:r>
              <a:rPr lang="en-US" altLang="en-US" sz="1400" b="1" dirty="0">
                <a:solidFill>
                  <a:schemeClr val="bg1">
                    <a:lumMod val="65000"/>
                  </a:schemeClr>
                </a:solidFill>
              </a:rPr>
              <a:t>It can occur later in life</a:t>
            </a:r>
            <a:r>
              <a:rPr lang="en-US" altLang="en-US" sz="1400" dirty="0">
                <a:solidFill>
                  <a:schemeClr val="bg1">
                    <a:lumMod val="65000"/>
                  </a:schemeClr>
                </a:solidFill>
              </a:rPr>
              <a:t>.</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risk of malignant transformation large, or small?</a:t>
            </a:r>
          </a:p>
          <a:p>
            <a:pPr eaLnBrk="1" hangingPunct="1">
              <a:spcBef>
                <a:spcPct val="0"/>
              </a:spcBef>
              <a:buClrTx/>
              <a:buSzTx/>
              <a:buFontTx/>
              <a:buNone/>
            </a:pPr>
            <a:r>
              <a:rPr lang="en-US" altLang="en-US" sz="1400" dirty="0">
                <a:solidFill>
                  <a:schemeClr val="bg1">
                    <a:lumMod val="65000"/>
                  </a:schemeClr>
                </a:solidFill>
              </a:rPr>
              <a:t>Quite small  </a:t>
            </a:r>
            <a:r>
              <a:rPr lang="en-US" altLang="en-US" sz="1400" b="1" dirty="0">
                <a:solidFill>
                  <a:schemeClr val="bg1">
                    <a:lumMod val="65000"/>
                  </a:schemeClr>
                </a:solidFill>
              </a:rPr>
              <a:t>(&lt;1%)</a:t>
            </a:r>
          </a:p>
        </p:txBody>
      </p:sp>
      <p:sp>
        <p:nvSpPr>
          <p:cNvPr id="59" name="TextBox 58">
            <a:extLst>
              <a:ext uri="{FF2B5EF4-FFF2-40B4-BE49-F238E27FC236}">
                <a16:creationId xmlns:a16="http://schemas.microsoft.com/office/drawing/2014/main" id="{7A083A79-A444-4432-81FD-EFEA5E855BA8}"/>
              </a:ext>
            </a:extLst>
          </p:cNvPr>
          <p:cNvSpPr txBox="1"/>
          <p:nvPr/>
        </p:nvSpPr>
        <p:spPr>
          <a:xfrm>
            <a:off x="2951195" y="4780647"/>
            <a:ext cx="5939271" cy="954107"/>
          </a:xfrm>
          <a:prstGeom prst="rect">
            <a:avLst/>
          </a:prstGeom>
          <a:solidFill>
            <a:srgbClr val="FFE07D"/>
          </a:solidFill>
        </p:spPr>
        <p:txBody>
          <a:bodyPr wrap="square" rtlCol="0">
            <a:spAutoFit/>
          </a:bodyPr>
          <a:lstStyle/>
          <a:p>
            <a:r>
              <a:rPr lang="en-US" sz="1400" i="1" dirty="0">
                <a:solidFill>
                  <a:schemeClr val="bg1">
                    <a:lumMod val="65000"/>
                  </a:schemeClr>
                </a:solidFill>
              </a:rPr>
              <a:t>There’s a simple, commonsense reason why these pigmented lesions have a nonzero malignancy risk. What is it?</a:t>
            </a:r>
          </a:p>
          <a:p>
            <a:r>
              <a:rPr lang="en-US" sz="1400" dirty="0">
                <a:solidFill>
                  <a:schemeClr val="bg1">
                    <a:lumMod val="65000"/>
                  </a:schemeClr>
                </a:solidFill>
              </a:rPr>
              <a:t>It’s that the evolution of a nevus </a:t>
            </a:r>
            <a:r>
              <a:rPr lang="en-US" sz="1400" b="1" dirty="0">
                <a:solidFill>
                  <a:schemeClr val="bg1">
                    <a:lumMod val="65000"/>
                  </a:schemeClr>
                </a:solidFill>
              </a:rPr>
              <a:t>does</a:t>
            </a:r>
            <a:r>
              <a:rPr lang="en-US" sz="1400" dirty="0">
                <a:solidFill>
                  <a:schemeClr val="bg1">
                    <a:lumMod val="65000"/>
                  </a:schemeClr>
                </a:solidFill>
              </a:rPr>
              <a:t> involve replication of melanocytes, which introduces the </a:t>
            </a:r>
            <a:r>
              <a:rPr lang="en-US" sz="1400" b="1" dirty="0"/>
              <a:t>opportunity for malignant transformation</a:t>
            </a:r>
          </a:p>
        </p:txBody>
      </p:sp>
      <p:sp>
        <p:nvSpPr>
          <p:cNvPr id="7" name="Oval 6">
            <a:extLst>
              <a:ext uri="{FF2B5EF4-FFF2-40B4-BE49-F238E27FC236}">
                <a16:creationId xmlns:a16="http://schemas.microsoft.com/office/drawing/2014/main" id="{572CB888-042F-444C-A4EB-D41459698884}"/>
              </a:ext>
            </a:extLst>
          </p:cNvPr>
          <p:cNvSpPr/>
          <p:nvPr/>
        </p:nvSpPr>
        <p:spPr>
          <a:xfrm>
            <a:off x="4704950" y="4224074"/>
            <a:ext cx="2227467" cy="614737"/>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Arrow: Left 7">
            <a:extLst>
              <a:ext uri="{FF2B5EF4-FFF2-40B4-BE49-F238E27FC236}">
                <a16:creationId xmlns:a16="http://schemas.microsoft.com/office/drawing/2014/main" id="{6EBF6E18-AAAB-4B01-8714-87D0AD6F0C32}"/>
              </a:ext>
            </a:extLst>
          </p:cNvPr>
          <p:cNvSpPr/>
          <p:nvPr/>
        </p:nvSpPr>
        <p:spPr>
          <a:xfrm>
            <a:off x="1795633" y="5059621"/>
            <a:ext cx="1096497" cy="269054"/>
          </a:xfrm>
          <a:prstGeom prst="leftArrow">
            <a:avLst/>
          </a:prstGeom>
          <a:solidFill>
            <a:schemeClr val="bg1">
              <a:lumMod val="75000"/>
            </a:schemeClr>
          </a:solidFill>
          <a:ln>
            <a:solidFill>
              <a:schemeClr val="bg1">
                <a:lumMod val="6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58" name="TextBox 2">
            <a:extLst>
              <a:ext uri="{FF2B5EF4-FFF2-40B4-BE49-F238E27FC236}">
                <a16:creationId xmlns:a16="http://schemas.microsoft.com/office/drawing/2014/main" id="{EA66D82A-098E-4B46-B67B-CE64646DC5DC}"/>
              </a:ext>
            </a:extLst>
          </p:cNvPr>
          <p:cNvSpPr txBox="1">
            <a:spLocks noChangeArrowheads="1"/>
          </p:cNvSpPr>
          <p:nvPr/>
        </p:nvSpPr>
        <p:spPr bwMode="auto">
          <a:xfrm>
            <a:off x="4114800" y="5943600"/>
            <a:ext cx="4791987" cy="584775"/>
          </a:xfrm>
          <a:prstGeom prst="rect">
            <a:avLst/>
          </a:prstGeom>
          <a:solidFill>
            <a:srgbClr val="0070C0"/>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For this reason, </a:t>
            </a:r>
            <a:r>
              <a:rPr lang="en-US" altLang="en-US" sz="1600" b="1" i="1" dirty="0">
                <a:solidFill>
                  <a:schemeClr val="bg1"/>
                </a:solidFill>
              </a:rPr>
              <a:t>most</a:t>
            </a:r>
            <a:r>
              <a:rPr lang="en-US" altLang="en-US" sz="1600" i="1" dirty="0">
                <a:solidFill>
                  <a:schemeClr val="bg1"/>
                </a:solidFill>
              </a:rPr>
              <a:t> </a:t>
            </a:r>
            <a:r>
              <a:rPr lang="en-US" altLang="en-US" sz="1600" i="1" dirty="0" err="1">
                <a:solidFill>
                  <a:schemeClr val="bg1"/>
                </a:solidFill>
              </a:rPr>
              <a:t>conj</a:t>
            </a:r>
            <a:r>
              <a:rPr lang="en-US" altLang="en-US" sz="1600" i="1" dirty="0">
                <a:solidFill>
                  <a:schemeClr val="bg1"/>
                </a:solidFill>
              </a:rPr>
              <a:t> nevi should be followed with serial photography every 6-12 months or so</a:t>
            </a:r>
          </a:p>
        </p:txBody>
      </p:sp>
      <p:sp>
        <p:nvSpPr>
          <p:cNvPr id="14" name="TextBox 13">
            <a:extLst>
              <a:ext uri="{FF2B5EF4-FFF2-40B4-BE49-F238E27FC236}">
                <a16:creationId xmlns:a16="http://schemas.microsoft.com/office/drawing/2014/main" id="{E248DCCD-5007-49CE-B1C3-CBDFEB895498}"/>
              </a:ext>
            </a:extLst>
          </p:cNvPr>
          <p:cNvSpPr txBox="1"/>
          <p:nvPr/>
        </p:nvSpPr>
        <p:spPr>
          <a:xfrm>
            <a:off x="762000" y="5168205"/>
            <a:ext cx="3855155" cy="1600438"/>
          </a:xfrm>
          <a:prstGeom prst="rect">
            <a:avLst/>
          </a:prstGeom>
          <a:solidFill>
            <a:srgbClr val="002060"/>
          </a:solidFill>
        </p:spPr>
        <p:txBody>
          <a:bodyPr wrap="square" rtlCol="0">
            <a:spAutoFit/>
          </a:bodyPr>
          <a:lstStyle/>
          <a:p>
            <a:r>
              <a:rPr lang="en-US" sz="1400" i="1" dirty="0">
                <a:solidFill>
                  <a:schemeClr val="bg1"/>
                </a:solidFill>
              </a:rPr>
              <a:t>Wait, </a:t>
            </a:r>
            <a:r>
              <a:rPr lang="en-US" sz="1400" dirty="0">
                <a:solidFill>
                  <a:schemeClr val="bg1"/>
                </a:solidFill>
              </a:rPr>
              <a:t>most</a:t>
            </a:r>
            <a:r>
              <a:rPr lang="en-US" sz="1400" i="1" dirty="0">
                <a:solidFill>
                  <a:schemeClr val="bg1"/>
                </a:solidFill>
              </a:rPr>
              <a:t>? Which nevi </a:t>
            </a:r>
            <a:r>
              <a:rPr lang="en-US" sz="1400" dirty="0">
                <a:solidFill>
                  <a:schemeClr val="bg1"/>
                </a:solidFill>
              </a:rPr>
              <a:t>shouldn’t</a:t>
            </a:r>
            <a:r>
              <a:rPr lang="en-US" sz="1400" i="1" dirty="0">
                <a:solidFill>
                  <a:schemeClr val="bg1"/>
                </a:solidFill>
              </a:rPr>
              <a:t> be followed like this?</a:t>
            </a:r>
            <a:endParaRPr lang="en-US" sz="1400" i="1" dirty="0">
              <a:solidFill>
                <a:srgbClr val="002060"/>
              </a:solidFill>
            </a:endParaRPr>
          </a:p>
          <a:p>
            <a:r>
              <a:rPr lang="en-US" sz="1400" dirty="0">
                <a:solidFill>
                  <a:srgbClr val="002060"/>
                </a:solidFill>
              </a:rPr>
              <a:t>Those on the  palpebral  or  </a:t>
            </a:r>
            <a:r>
              <a:rPr lang="en-US" sz="1400" dirty="0" err="1">
                <a:solidFill>
                  <a:srgbClr val="002060"/>
                </a:solidFill>
              </a:rPr>
              <a:t>forniceal</a:t>
            </a:r>
            <a:r>
              <a:rPr lang="en-US" sz="1400" dirty="0">
                <a:solidFill>
                  <a:srgbClr val="002060"/>
                </a:solidFill>
              </a:rPr>
              <a:t>  </a:t>
            </a:r>
            <a:r>
              <a:rPr lang="en-US" sz="1400" dirty="0" err="1">
                <a:solidFill>
                  <a:srgbClr val="002060"/>
                </a:solidFill>
              </a:rPr>
              <a:t>conj</a:t>
            </a:r>
            <a:r>
              <a:rPr lang="en-US" sz="1400" dirty="0">
                <a:solidFill>
                  <a:srgbClr val="002060"/>
                </a:solidFill>
              </a:rPr>
              <a:t>, remember?</a:t>
            </a:r>
          </a:p>
          <a:p>
            <a:endParaRPr lang="en-US" sz="1400" i="1" dirty="0">
              <a:solidFill>
                <a:srgbClr val="002060"/>
              </a:solidFill>
            </a:endParaRPr>
          </a:p>
          <a:p>
            <a:r>
              <a:rPr lang="en-US" sz="1400" i="1" dirty="0">
                <a:solidFill>
                  <a:srgbClr val="002060"/>
                </a:solidFill>
              </a:rPr>
              <a:t>Remind me: How should they be managed?</a:t>
            </a:r>
          </a:p>
          <a:p>
            <a:r>
              <a:rPr lang="en-US" sz="1400" dirty="0">
                <a:solidFill>
                  <a:srgbClr val="002060"/>
                </a:solidFill>
              </a:rPr>
              <a:t>Biopsy them at the time they’re discovered</a:t>
            </a:r>
          </a:p>
        </p:txBody>
      </p:sp>
      <p:sp>
        <p:nvSpPr>
          <p:cNvPr id="16" name="Arrow: Right 15">
            <a:extLst>
              <a:ext uri="{FF2B5EF4-FFF2-40B4-BE49-F238E27FC236}">
                <a16:creationId xmlns:a16="http://schemas.microsoft.com/office/drawing/2014/main" id="{15616B3E-C1DC-4F48-A35D-F48FAFE0ADAF}"/>
              </a:ext>
            </a:extLst>
          </p:cNvPr>
          <p:cNvSpPr/>
          <p:nvPr/>
        </p:nvSpPr>
        <p:spPr>
          <a:xfrm>
            <a:off x="4205965" y="6029661"/>
            <a:ext cx="1424444" cy="226422"/>
          </a:xfrm>
          <a:prstGeom prst="rightArrow">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3" name="Oval 12">
            <a:extLst>
              <a:ext uri="{FF2B5EF4-FFF2-40B4-BE49-F238E27FC236}">
                <a16:creationId xmlns:a16="http://schemas.microsoft.com/office/drawing/2014/main" id="{9F5DE6B6-1A07-4FA0-966E-8F19C6570E43}"/>
              </a:ext>
            </a:extLst>
          </p:cNvPr>
          <p:cNvSpPr/>
          <p:nvPr/>
        </p:nvSpPr>
        <p:spPr>
          <a:xfrm>
            <a:off x="4484682" y="5269678"/>
            <a:ext cx="3909029" cy="58778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48816912"/>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solidFill>
                  <a:schemeClr val="bg1">
                    <a:lumMod val="65000"/>
                  </a:schemeClr>
                </a:solidFill>
              </a:rPr>
              <a:t>specifically during  puberty</a:t>
            </a:r>
          </a:p>
          <a:p>
            <a:pPr eaLnBrk="1" hangingPunct="1">
              <a:spcBef>
                <a:spcPct val="0"/>
              </a:spcBef>
              <a:buClrTx/>
              <a:buSzTx/>
              <a:buFontTx/>
              <a:buNone/>
            </a:pPr>
            <a:endParaRPr lang="en-US" altLang="en-US" sz="1400" b="1"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solidFill>
                  <a:schemeClr val="bg1">
                    <a:lumMod val="65000"/>
                  </a:schemeClr>
                </a:solidFill>
              </a:rPr>
              <a:t>does malignant transformation occur at this age?</a:t>
            </a:r>
          </a:p>
          <a:p>
            <a:pPr eaLnBrk="1" hangingPunct="1">
              <a:spcBef>
                <a:spcPct val="0"/>
              </a:spcBef>
              <a:buClrTx/>
              <a:buSzTx/>
              <a:buFontTx/>
              <a:buNone/>
            </a:pPr>
            <a:r>
              <a:rPr lang="en-US" altLang="en-US" sz="1400" b="1" u="sng" dirty="0">
                <a:solidFill>
                  <a:schemeClr val="bg1">
                    <a:lumMod val="65000"/>
                  </a:schemeClr>
                </a:solidFill>
              </a:rPr>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5" name="TextBox 54">
            <a:extLst>
              <a:ext uri="{FF2B5EF4-FFF2-40B4-BE49-F238E27FC236}">
                <a16:creationId xmlns:a16="http://schemas.microsoft.com/office/drawing/2014/main" id="{1DFFA0D2-49D6-44D9-B3CD-389A82447307}"/>
              </a:ext>
            </a:extLst>
          </p:cNvPr>
          <p:cNvSpPr txBox="1"/>
          <p:nvPr/>
        </p:nvSpPr>
        <p:spPr>
          <a:xfrm>
            <a:off x="176821" y="4172898"/>
            <a:ext cx="6793822"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So you’re saying </a:t>
            </a:r>
            <a:r>
              <a:rPr lang="en-US" altLang="en-US" sz="1400" i="1" dirty="0" err="1">
                <a:solidFill>
                  <a:schemeClr val="bg1">
                    <a:lumMod val="65000"/>
                  </a:schemeClr>
                </a:solidFill>
              </a:rPr>
              <a:t>conj</a:t>
            </a:r>
            <a:r>
              <a:rPr lang="en-US" altLang="en-US" sz="1400" i="1" dirty="0">
                <a:solidFill>
                  <a:schemeClr val="bg1">
                    <a:lumMod val="65000"/>
                  </a:schemeClr>
                </a:solidFill>
              </a:rPr>
              <a:t> nevi carry essentially no risk of malignant transformation?</a:t>
            </a:r>
          </a:p>
          <a:p>
            <a:pPr eaLnBrk="1" hangingPunct="1">
              <a:spcBef>
                <a:spcPct val="0"/>
              </a:spcBef>
              <a:buClrTx/>
              <a:buSzTx/>
              <a:buFontTx/>
              <a:buNone/>
            </a:pPr>
            <a:r>
              <a:rPr lang="en-US" altLang="en-US" sz="1400" dirty="0">
                <a:solidFill>
                  <a:schemeClr val="bg1">
                    <a:lumMod val="65000"/>
                  </a:schemeClr>
                </a:solidFill>
              </a:rPr>
              <a:t>No, I’m saying the risk </a:t>
            </a:r>
            <a:r>
              <a:rPr lang="en-US" altLang="en-US" sz="1400" b="1" dirty="0">
                <a:solidFill>
                  <a:schemeClr val="bg1">
                    <a:lumMod val="65000"/>
                  </a:schemeClr>
                </a:solidFill>
              </a:rPr>
              <a:t>during puberty </a:t>
            </a:r>
            <a:r>
              <a:rPr lang="en-US" altLang="en-US" sz="1400" dirty="0">
                <a:solidFill>
                  <a:schemeClr val="bg1">
                    <a:lumMod val="65000"/>
                  </a:schemeClr>
                </a:solidFill>
              </a:rPr>
              <a:t>is essentially zero. </a:t>
            </a:r>
            <a:r>
              <a:rPr lang="en-US" altLang="en-US" sz="1400" b="1" dirty="0">
                <a:solidFill>
                  <a:schemeClr val="bg1">
                    <a:lumMod val="65000"/>
                  </a:schemeClr>
                </a:solidFill>
              </a:rPr>
              <a:t>It can occur later in life</a:t>
            </a:r>
            <a:r>
              <a:rPr lang="en-US" altLang="en-US" sz="1400" dirty="0">
                <a:solidFill>
                  <a:schemeClr val="bg1">
                    <a:lumMod val="65000"/>
                  </a:schemeClr>
                </a:solidFill>
              </a:rPr>
              <a:t>.</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risk of malignant transformation large, or small?</a:t>
            </a:r>
          </a:p>
          <a:p>
            <a:pPr eaLnBrk="1" hangingPunct="1">
              <a:spcBef>
                <a:spcPct val="0"/>
              </a:spcBef>
              <a:buClrTx/>
              <a:buSzTx/>
              <a:buFontTx/>
              <a:buNone/>
            </a:pPr>
            <a:r>
              <a:rPr lang="en-US" altLang="en-US" sz="1400" dirty="0">
                <a:solidFill>
                  <a:schemeClr val="bg1">
                    <a:lumMod val="65000"/>
                  </a:schemeClr>
                </a:solidFill>
              </a:rPr>
              <a:t>Quite small  </a:t>
            </a:r>
            <a:r>
              <a:rPr lang="en-US" altLang="en-US" sz="1400" b="1" dirty="0">
                <a:solidFill>
                  <a:schemeClr val="bg1">
                    <a:lumMod val="65000"/>
                  </a:schemeClr>
                </a:solidFill>
              </a:rPr>
              <a:t>(&lt;1%)</a:t>
            </a:r>
          </a:p>
        </p:txBody>
      </p:sp>
      <p:sp>
        <p:nvSpPr>
          <p:cNvPr id="59" name="TextBox 58">
            <a:extLst>
              <a:ext uri="{FF2B5EF4-FFF2-40B4-BE49-F238E27FC236}">
                <a16:creationId xmlns:a16="http://schemas.microsoft.com/office/drawing/2014/main" id="{7A083A79-A444-4432-81FD-EFEA5E855BA8}"/>
              </a:ext>
            </a:extLst>
          </p:cNvPr>
          <p:cNvSpPr txBox="1"/>
          <p:nvPr/>
        </p:nvSpPr>
        <p:spPr>
          <a:xfrm>
            <a:off x="2951195" y="4780647"/>
            <a:ext cx="5939271" cy="954107"/>
          </a:xfrm>
          <a:prstGeom prst="rect">
            <a:avLst/>
          </a:prstGeom>
          <a:solidFill>
            <a:srgbClr val="FFE07D"/>
          </a:solidFill>
        </p:spPr>
        <p:txBody>
          <a:bodyPr wrap="square" rtlCol="0">
            <a:spAutoFit/>
          </a:bodyPr>
          <a:lstStyle/>
          <a:p>
            <a:r>
              <a:rPr lang="en-US" sz="1400" i="1" dirty="0">
                <a:solidFill>
                  <a:schemeClr val="bg1">
                    <a:lumMod val="65000"/>
                  </a:schemeClr>
                </a:solidFill>
              </a:rPr>
              <a:t>There’s a simple, commonsense reason why these pigmented lesions have a nonzero malignancy risk. What is it?</a:t>
            </a:r>
          </a:p>
          <a:p>
            <a:r>
              <a:rPr lang="en-US" sz="1400" dirty="0">
                <a:solidFill>
                  <a:schemeClr val="bg1">
                    <a:lumMod val="65000"/>
                  </a:schemeClr>
                </a:solidFill>
              </a:rPr>
              <a:t>It’s that the evolution of a nevus </a:t>
            </a:r>
            <a:r>
              <a:rPr lang="en-US" sz="1400" b="1" dirty="0">
                <a:solidFill>
                  <a:schemeClr val="bg1">
                    <a:lumMod val="65000"/>
                  </a:schemeClr>
                </a:solidFill>
              </a:rPr>
              <a:t>does</a:t>
            </a:r>
            <a:r>
              <a:rPr lang="en-US" sz="1400" dirty="0">
                <a:solidFill>
                  <a:schemeClr val="bg1">
                    <a:lumMod val="65000"/>
                  </a:schemeClr>
                </a:solidFill>
              </a:rPr>
              <a:t> involve replication of melanocytes, which introduces the </a:t>
            </a:r>
            <a:r>
              <a:rPr lang="en-US" sz="1400" b="1" dirty="0"/>
              <a:t>opportunity for malignant transformation</a:t>
            </a:r>
          </a:p>
        </p:txBody>
      </p:sp>
      <p:sp>
        <p:nvSpPr>
          <p:cNvPr id="7" name="Oval 6">
            <a:extLst>
              <a:ext uri="{FF2B5EF4-FFF2-40B4-BE49-F238E27FC236}">
                <a16:creationId xmlns:a16="http://schemas.microsoft.com/office/drawing/2014/main" id="{572CB888-042F-444C-A4EB-D41459698884}"/>
              </a:ext>
            </a:extLst>
          </p:cNvPr>
          <p:cNvSpPr/>
          <p:nvPr/>
        </p:nvSpPr>
        <p:spPr>
          <a:xfrm>
            <a:off x="4704950" y="4224074"/>
            <a:ext cx="2227467" cy="614737"/>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Arrow: Left 7">
            <a:extLst>
              <a:ext uri="{FF2B5EF4-FFF2-40B4-BE49-F238E27FC236}">
                <a16:creationId xmlns:a16="http://schemas.microsoft.com/office/drawing/2014/main" id="{6EBF6E18-AAAB-4B01-8714-87D0AD6F0C32}"/>
              </a:ext>
            </a:extLst>
          </p:cNvPr>
          <p:cNvSpPr/>
          <p:nvPr/>
        </p:nvSpPr>
        <p:spPr>
          <a:xfrm>
            <a:off x="1795633" y="5059621"/>
            <a:ext cx="1096497" cy="269054"/>
          </a:xfrm>
          <a:prstGeom prst="leftArrow">
            <a:avLst/>
          </a:prstGeom>
          <a:solidFill>
            <a:schemeClr val="bg1">
              <a:lumMod val="75000"/>
            </a:schemeClr>
          </a:solidFill>
          <a:ln>
            <a:solidFill>
              <a:schemeClr val="bg1">
                <a:lumMod val="6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58" name="TextBox 2">
            <a:extLst>
              <a:ext uri="{FF2B5EF4-FFF2-40B4-BE49-F238E27FC236}">
                <a16:creationId xmlns:a16="http://schemas.microsoft.com/office/drawing/2014/main" id="{EA66D82A-098E-4B46-B67B-CE64646DC5DC}"/>
              </a:ext>
            </a:extLst>
          </p:cNvPr>
          <p:cNvSpPr txBox="1">
            <a:spLocks noChangeArrowheads="1"/>
          </p:cNvSpPr>
          <p:nvPr/>
        </p:nvSpPr>
        <p:spPr bwMode="auto">
          <a:xfrm>
            <a:off x="4114800" y="5943600"/>
            <a:ext cx="4791987" cy="584775"/>
          </a:xfrm>
          <a:prstGeom prst="rect">
            <a:avLst/>
          </a:prstGeom>
          <a:solidFill>
            <a:srgbClr val="0070C0"/>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For this reason, </a:t>
            </a:r>
            <a:r>
              <a:rPr lang="en-US" altLang="en-US" sz="1600" b="1" i="1" dirty="0">
                <a:solidFill>
                  <a:schemeClr val="bg1"/>
                </a:solidFill>
              </a:rPr>
              <a:t>most</a:t>
            </a:r>
            <a:r>
              <a:rPr lang="en-US" altLang="en-US" sz="1600" i="1" dirty="0">
                <a:solidFill>
                  <a:schemeClr val="bg1"/>
                </a:solidFill>
              </a:rPr>
              <a:t> </a:t>
            </a:r>
            <a:r>
              <a:rPr lang="en-US" altLang="en-US" sz="1600" i="1" dirty="0" err="1">
                <a:solidFill>
                  <a:schemeClr val="bg1"/>
                </a:solidFill>
              </a:rPr>
              <a:t>conj</a:t>
            </a:r>
            <a:r>
              <a:rPr lang="en-US" altLang="en-US" sz="1600" i="1" dirty="0">
                <a:solidFill>
                  <a:schemeClr val="bg1"/>
                </a:solidFill>
              </a:rPr>
              <a:t> nevi should be followed with serial photography every 6-12 months or so</a:t>
            </a:r>
          </a:p>
        </p:txBody>
      </p:sp>
      <p:sp>
        <p:nvSpPr>
          <p:cNvPr id="14" name="TextBox 13">
            <a:extLst>
              <a:ext uri="{FF2B5EF4-FFF2-40B4-BE49-F238E27FC236}">
                <a16:creationId xmlns:a16="http://schemas.microsoft.com/office/drawing/2014/main" id="{E248DCCD-5007-49CE-B1C3-CBDFEB895498}"/>
              </a:ext>
            </a:extLst>
          </p:cNvPr>
          <p:cNvSpPr txBox="1"/>
          <p:nvPr/>
        </p:nvSpPr>
        <p:spPr>
          <a:xfrm>
            <a:off x="762000" y="5168205"/>
            <a:ext cx="3855155" cy="1600438"/>
          </a:xfrm>
          <a:prstGeom prst="rect">
            <a:avLst/>
          </a:prstGeom>
          <a:solidFill>
            <a:srgbClr val="002060"/>
          </a:solidFill>
        </p:spPr>
        <p:txBody>
          <a:bodyPr wrap="square" rtlCol="0">
            <a:spAutoFit/>
          </a:bodyPr>
          <a:lstStyle/>
          <a:p>
            <a:r>
              <a:rPr lang="en-US" sz="1400" i="1" dirty="0">
                <a:solidFill>
                  <a:schemeClr val="bg1"/>
                </a:solidFill>
              </a:rPr>
              <a:t>Wait, </a:t>
            </a:r>
            <a:r>
              <a:rPr lang="en-US" sz="1400" dirty="0">
                <a:solidFill>
                  <a:schemeClr val="bg1"/>
                </a:solidFill>
              </a:rPr>
              <a:t>most</a:t>
            </a:r>
            <a:r>
              <a:rPr lang="en-US" sz="1400" i="1" dirty="0">
                <a:solidFill>
                  <a:schemeClr val="bg1"/>
                </a:solidFill>
              </a:rPr>
              <a:t>? Which nevi </a:t>
            </a:r>
            <a:r>
              <a:rPr lang="en-US" sz="1400" dirty="0">
                <a:solidFill>
                  <a:schemeClr val="bg1"/>
                </a:solidFill>
              </a:rPr>
              <a:t>shouldn’t</a:t>
            </a:r>
            <a:r>
              <a:rPr lang="en-US" sz="1400" i="1" dirty="0">
                <a:solidFill>
                  <a:schemeClr val="bg1"/>
                </a:solidFill>
              </a:rPr>
              <a:t> be followed like this?</a:t>
            </a:r>
          </a:p>
          <a:p>
            <a:r>
              <a:rPr lang="en-US" sz="1400" dirty="0">
                <a:solidFill>
                  <a:schemeClr val="bg1"/>
                </a:solidFill>
              </a:rPr>
              <a:t>Those on the  palpebral  or  </a:t>
            </a:r>
            <a:r>
              <a:rPr lang="en-US" sz="1400" dirty="0" err="1">
                <a:solidFill>
                  <a:schemeClr val="bg1"/>
                </a:solidFill>
              </a:rPr>
              <a:t>forniceal</a:t>
            </a:r>
            <a:r>
              <a:rPr lang="en-US" sz="1400" dirty="0">
                <a:solidFill>
                  <a:schemeClr val="bg1"/>
                </a:solidFill>
              </a:rPr>
              <a:t>  </a:t>
            </a:r>
            <a:r>
              <a:rPr lang="en-US" sz="1400" dirty="0" err="1">
                <a:solidFill>
                  <a:schemeClr val="bg1"/>
                </a:solidFill>
              </a:rPr>
              <a:t>conj</a:t>
            </a:r>
            <a:r>
              <a:rPr lang="en-US" sz="1400" dirty="0">
                <a:solidFill>
                  <a:schemeClr val="bg1"/>
                </a:solidFill>
              </a:rPr>
              <a:t>, remember?</a:t>
            </a:r>
          </a:p>
          <a:p>
            <a:endParaRPr lang="en-US" sz="1400" i="1" dirty="0">
              <a:solidFill>
                <a:srgbClr val="002060"/>
              </a:solidFill>
            </a:endParaRPr>
          </a:p>
          <a:p>
            <a:r>
              <a:rPr lang="en-US" sz="1400" i="1" dirty="0">
                <a:solidFill>
                  <a:srgbClr val="002060"/>
                </a:solidFill>
              </a:rPr>
              <a:t>Remind me: How should they be managed?</a:t>
            </a:r>
          </a:p>
          <a:p>
            <a:r>
              <a:rPr lang="en-US" sz="1400" dirty="0">
                <a:solidFill>
                  <a:srgbClr val="002060"/>
                </a:solidFill>
              </a:rPr>
              <a:t>Biopsy them at the time they’re discovered</a:t>
            </a:r>
          </a:p>
        </p:txBody>
      </p:sp>
      <p:sp>
        <p:nvSpPr>
          <p:cNvPr id="16" name="Arrow: Right 15">
            <a:extLst>
              <a:ext uri="{FF2B5EF4-FFF2-40B4-BE49-F238E27FC236}">
                <a16:creationId xmlns:a16="http://schemas.microsoft.com/office/drawing/2014/main" id="{15616B3E-C1DC-4F48-A35D-F48FAFE0ADAF}"/>
              </a:ext>
            </a:extLst>
          </p:cNvPr>
          <p:cNvSpPr/>
          <p:nvPr/>
        </p:nvSpPr>
        <p:spPr>
          <a:xfrm>
            <a:off x="4205965" y="6029661"/>
            <a:ext cx="1424444" cy="226422"/>
          </a:xfrm>
          <a:prstGeom prst="rightArrow">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3" name="Oval 12">
            <a:extLst>
              <a:ext uri="{FF2B5EF4-FFF2-40B4-BE49-F238E27FC236}">
                <a16:creationId xmlns:a16="http://schemas.microsoft.com/office/drawing/2014/main" id="{9F5DE6B6-1A07-4FA0-966E-8F19C6570E43}"/>
              </a:ext>
            </a:extLst>
          </p:cNvPr>
          <p:cNvSpPr/>
          <p:nvPr/>
        </p:nvSpPr>
        <p:spPr>
          <a:xfrm>
            <a:off x="4484682" y="5269678"/>
            <a:ext cx="3909029" cy="58778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4DEC184-A21F-4D0F-A56C-44189650289E}"/>
              </a:ext>
            </a:extLst>
          </p:cNvPr>
          <p:cNvSpPr/>
          <p:nvPr/>
        </p:nvSpPr>
        <p:spPr>
          <a:xfrm>
            <a:off x="1952874" y="5638800"/>
            <a:ext cx="790326" cy="24595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A735259E-3708-4103-9E3A-56FBE5741EBC}"/>
              </a:ext>
            </a:extLst>
          </p:cNvPr>
          <p:cNvSpPr/>
          <p:nvPr/>
        </p:nvSpPr>
        <p:spPr>
          <a:xfrm>
            <a:off x="3019674" y="5638799"/>
            <a:ext cx="704187" cy="25841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30250519"/>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solidFill>
                  <a:schemeClr val="bg1">
                    <a:lumMod val="65000"/>
                  </a:schemeClr>
                </a:solidFill>
              </a:rPr>
              <a:t>specifically during  puberty</a:t>
            </a:r>
          </a:p>
          <a:p>
            <a:pPr eaLnBrk="1" hangingPunct="1">
              <a:spcBef>
                <a:spcPct val="0"/>
              </a:spcBef>
              <a:buClrTx/>
              <a:buSzTx/>
              <a:buFontTx/>
              <a:buNone/>
            </a:pPr>
            <a:endParaRPr lang="en-US" altLang="en-US" sz="1400" b="1"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solidFill>
                  <a:schemeClr val="bg1">
                    <a:lumMod val="65000"/>
                  </a:schemeClr>
                </a:solidFill>
              </a:rPr>
              <a:t>does malignant transformation occur at this age?</a:t>
            </a:r>
          </a:p>
          <a:p>
            <a:pPr eaLnBrk="1" hangingPunct="1">
              <a:spcBef>
                <a:spcPct val="0"/>
              </a:spcBef>
              <a:buClrTx/>
              <a:buSzTx/>
              <a:buFontTx/>
              <a:buNone/>
            </a:pPr>
            <a:r>
              <a:rPr lang="en-US" altLang="en-US" sz="1400" b="1" u="sng" dirty="0">
                <a:solidFill>
                  <a:schemeClr val="bg1">
                    <a:lumMod val="65000"/>
                  </a:schemeClr>
                </a:solidFill>
              </a:rPr>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5" name="TextBox 54">
            <a:extLst>
              <a:ext uri="{FF2B5EF4-FFF2-40B4-BE49-F238E27FC236}">
                <a16:creationId xmlns:a16="http://schemas.microsoft.com/office/drawing/2014/main" id="{1DFFA0D2-49D6-44D9-B3CD-389A82447307}"/>
              </a:ext>
            </a:extLst>
          </p:cNvPr>
          <p:cNvSpPr txBox="1"/>
          <p:nvPr/>
        </p:nvSpPr>
        <p:spPr>
          <a:xfrm>
            <a:off x="176821" y="4172898"/>
            <a:ext cx="6793822"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So you’re saying </a:t>
            </a:r>
            <a:r>
              <a:rPr lang="en-US" altLang="en-US" sz="1400" i="1" dirty="0" err="1">
                <a:solidFill>
                  <a:schemeClr val="bg1">
                    <a:lumMod val="65000"/>
                  </a:schemeClr>
                </a:solidFill>
              </a:rPr>
              <a:t>conj</a:t>
            </a:r>
            <a:r>
              <a:rPr lang="en-US" altLang="en-US" sz="1400" i="1" dirty="0">
                <a:solidFill>
                  <a:schemeClr val="bg1">
                    <a:lumMod val="65000"/>
                  </a:schemeClr>
                </a:solidFill>
              </a:rPr>
              <a:t> nevi carry essentially no risk of malignant transformation?</a:t>
            </a:r>
          </a:p>
          <a:p>
            <a:pPr eaLnBrk="1" hangingPunct="1">
              <a:spcBef>
                <a:spcPct val="0"/>
              </a:spcBef>
              <a:buClrTx/>
              <a:buSzTx/>
              <a:buFontTx/>
              <a:buNone/>
            </a:pPr>
            <a:r>
              <a:rPr lang="en-US" altLang="en-US" sz="1400" dirty="0">
                <a:solidFill>
                  <a:schemeClr val="bg1">
                    <a:lumMod val="65000"/>
                  </a:schemeClr>
                </a:solidFill>
              </a:rPr>
              <a:t>No, I’m saying the risk </a:t>
            </a:r>
            <a:r>
              <a:rPr lang="en-US" altLang="en-US" sz="1400" b="1" dirty="0">
                <a:solidFill>
                  <a:schemeClr val="bg1">
                    <a:lumMod val="65000"/>
                  </a:schemeClr>
                </a:solidFill>
              </a:rPr>
              <a:t>during puberty </a:t>
            </a:r>
            <a:r>
              <a:rPr lang="en-US" altLang="en-US" sz="1400" dirty="0">
                <a:solidFill>
                  <a:schemeClr val="bg1">
                    <a:lumMod val="65000"/>
                  </a:schemeClr>
                </a:solidFill>
              </a:rPr>
              <a:t>is essentially zero. </a:t>
            </a:r>
            <a:r>
              <a:rPr lang="en-US" altLang="en-US" sz="1400" b="1" dirty="0">
                <a:solidFill>
                  <a:schemeClr val="bg1">
                    <a:lumMod val="65000"/>
                  </a:schemeClr>
                </a:solidFill>
              </a:rPr>
              <a:t>It can occur later in life</a:t>
            </a:r>
            <a:r>
              <a:rPr lang="en-US" altLang="en-US" sz="1400" dirty="0">
                <a:solidFill>
                  <a:schemeClr val="bg1">
                    <a:lumMod val="65000"/>
                  </a:schemeClr>
                </a:solidFill>
              </a:rPr>
              <a:t>.</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risk of malignant transformation large, or small?</a:t>
            </a:r>
          </a:p>
          <a:p>
            <a:pPr eaLnBrk="1" hangingPunct="1">
              <a:spcBef>
                <a:spcPct val="0"/>
              </a:spcBef>
              <a:buClrTx/>
              <a:buSzTx/>
              <a:buFontTx/>
              <a:buNone/>
            </a:pPr>
            <a:r>
              <a:rPr lang="en-US" altLang="en-US" sz="1400" dirty="0">
                <a:solidFill>
                  <a:schemeClr val="bg1">
                    <a:lumMod val="65000"/>
                  </a:schemeClr>
                </a:solidFill>
              </a:rPr>
              <a:t>Quite small  </a:t>
            </a:r>
            <a:r>
              <a:rPr lang="en-US" altLang="en-US" sz="1400" b="1" dirty="0">
                <a:solidFill>
                  <a:schemeClr val="bg1">
                    <a:lumMod val="65000"/>
                  </a:schemeClr>
                </a:solidFill>
              </a:rPr>
              <a:t>(&lt;1%)</a:t>
            </a:r>
          </a:p>
        </p:txBody>
      </p:sp>
      <p:sp>
        <p:nvSpPr>
          <p:cNvPr id="59" name="TextBox 58">
            <a:extLst>
              <a:ext uri="{FF2B5EF4-FFF2-40B4-BE49-F238E27FC236}">
                <a16:creationId xmlns:a16="http://schemas.microsoft.com/office/drawing/2014/main" id="{7A083A79-A444-4432-81FD-EFEA5E855BA8}"/>
              </a:ext>
            </a:extLst>
          </p:cNvPr>
          <p:cNvSpPr txBox="1"/>
          <p:nvPr/>
        </p:nvSpPr>
        <p:spPr>
          <a:xfrm>
            <a:off x="2951195" y="4780647"/>
            <a:ext cx="5939271" cy="954107"/>
          </a:xfrm>
          <a:prstGeom prst="rect">
            <a:avLst/>
          </a:prstGeom>
          <a:solidFill>
            <a:srgbClr val="FFE07D"/>
          </a:solidFill>
        </p:spPr>
        <p:txBody>
          <a:bodyPr wrap="square" rtlCol="0">
            <a:spAutoFit/>
          </a:bodyPr>
          <a:lstStyle/>
          <a:p>
            <a:r>
              <a:rPr lang="en-US" sz="1400" i="1" dirty="0">
                <a:solidFill>
                  <a:schemeClr val="bg1">
                    <a:lumMod val="65000"/>
                  </a:schemeClr>
                </a:solidFill>
              </a:rPr>
              <a:t>There’s a simple, commonsense reason why these pigmented lesions have a nonzero malignancy risk. What is it?</a:t>
            </a:r>
          </a:p>
          <a:p>
            <a:r>
              <a:rPr lang="en-US" sz="1400" dirty="0">
                <a:solidFill>
                  <a:schemeClr val="bg1">
                    <a:lumMod val="65000"/>
                  </a:schemeClr>
                </a:solidFill>
              </a:rPr>
              <a:t>It’s that the evolution of a nevus </a:t>
            </a:r>
            <a:r>
              <a:rPr lang="en-US" sz="1400" b="1" dirty="0">
                <a:solidFill>
                  <a:schemeClr val="bg1">
                    <a:lumMod val="65000"/>
                  </a:schemeClr>
                </a:solidFill>
              </a:rPr>
              <a:t>does</a:t>
            </a:r>
            <a:r>
              <a:rPr lang="en-US" sz="1400" dirty="0">
                <a:solidFill>
                  <a:schemeClr val="bg1">
                    <a:lumMod val="65000"/>
                  </a:schemeClr>
                </a:solidFill>
              </a:rPr>
              <a:t> involve replication of melanocytes, which introduces the </a:t>
            </a:r>
            <a:r>
              <a:rPr lang="en-US" sz="1400" b="1" dirty="0"/>
              <a:t>opportunity for malignant transformation</a:t>
            </a:r>
          </a:p>
        </p:txBody>
      </p:sp>
      <p:sp>
        <p:nvSpPr>
          <p:cNvPr id="7" name="Oval 6">
            <a:extLst>
              <a:ext uri="{FF2B5EF4-FFF2-40B4-BE49-F238E27FC236}">
                <a16:creationId xmlns:a16="http://schemas.microsoft.com/office/drawing/2014/main" id="{572CB888-042F-444C-A4EB-D41459698884}"/>
              </a:ext>
            </a:extLst>
          </p:cNvPr>
          <p:cNvSpPr/>
          <p:nvPr/>
        </p:nvSpPr>
        <p:spPr>
          <a:xfrm>
            <a:off x="4704950" y="4224074"/>
            <a:ext cx="2227467" cy="614737"/>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Arrow: Left 7">
            <a:extLst>
              <a:ext uri="{FF2B5EF4-FFF2-40B4-BE49-F238E27FC236}">
                <a16:creationId xmlns:a16="http://schemas.microsoft.com/office/drawing/2014/main" id="{6EBF6E18-AAAB-4B01-8714-87D0AD6F0C32}"/>
              </a:ext>
            </a:extLst>
          </p:cNvPr>
          <p:cNvSpPr/>
          <p:nvPr/>
        </p:nvSpPr>
        <p:spPr>
          <a:xfrm>
            <a:off x="1795633" y="5059621"/>
            <a:ext cx="1096497" cy="269054"/>
          </a:xfrm>
          <a:prstGeom prst="leftArrow">
            <a:avLst/>
          </a:prstGeom>
          <a:solidFill>
            <a:schemeClr val="bg1">
              <a:lumMod val="75000"/>
            </a:schemeClr>
          </a:solidFill>
          <a:ln>
            <a:solidFill>
              <a:schemeClr val="bg1">
                <a:lumMod val="6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58" name="TextBox 2">
            <a:extLst>
              <a:ext uri="{FF2B5EF4-FFF2-40B4-BE49-F238E27FC236}">
                <a16:creationId xmlns:a16="http://schemas.microsoft.com/office/drawing/2014/main" id="{EA66D82A-098E-4B46-B67B-CE64646DC5DC}"/>
              </a:ext>
            </a:extLst>
          </p:cNvPr>
          <p:cNvSpPr txBox="1">
            <a:spLocks noChangeArrowheads="1"/>
          </p:cNvSpPr>
          <p:nvPr/>
        </p:nvSpPr>
        <p:spPr bwMode="auto">
          <a:xfrm>
            <a:off x="4114800" y="5943600"/>
            <a:ext cx="4791987" cy="584775"/>
          </a:xfrm>
          <a:prstGeom prst="rect">
            <a:avLst/>
          </a:prstGeom>
          <a:solidFill>
            <a:srgbClr val="0070C0"/>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For this reason, </a:t>
            </a:r>
            <a:r>
              <a:rPr lang="en-US" altLang="en-US" sz="1600" b="1" i="1" dirty="0">
                <a:solidFill>
                  <a:schemeClr val="bg1"/>
                </a:solidFill>
              </a:rPr>
              <a:t>most</a:t>
            </a:r>
            <a:r>
              <a:rPr lang="en-US" altLang="en-US" sz="1600" i="1" dirty="0">
                <a:solidFill>
                  <a:schemeClr val="bg1"/>
                </a:solidFill>
              </a:rPr>
              <a:t> </a:t>
            </a:r>
            <a:r>
              <a:rPr lang="en-US" altLang="en-US" sz="1600" i="1" dirty="0" err="1">
                <a:solidFill>
                  <a:schemeClr val="bg1"/>
                </a:solidFill>
              </a:rPr>
              <a:t>conj</a:t>
            </a:r>
            <a:r>
              <a:rPr lang="en-US" altLang="en-US" sz="1600" i="1" dirty="0">
                <a:solidFill>
                  <a:schemeClr val="bg1"/>
                </a:solidFill>
              </a:rPr>
              <a:t> nevi should be followed with serial photography every 6-12 months or so</a:t>
            </a:r>
          </a:p>
        </p:txBody>
      </p:sp>
      <p:sp>
        <p:nvSpPr>
          <p:cNvPr id="14" name="TextBox 13">
            <a:extLst>
              <a:ext uri="{FF2B5EF4-FFF2-40B4-BE49-F238E27FC236}">
                <a16:creationId xmlns:a16="http://schemas.microsoft.com/office/drawing/2014/main" id="{E248DCCD-5007-49CE-B1C3-CBDFEB895498}"/>
              </a:ext>
            </a:extLst>
          </p:cNvPr>
          <p:cNvSpPr txBox="1"/>
          <p:nvPr/>
        </p:nvSpPr>
        <p:spPr>
          <a:xfrm>
            <a:off x="762000" y="5168205"/>
            <a:ext cx="3855155" cy="1600438"/>
          </a:xfrm>
          <a:prstGeom prst="rect">
            <a:avLst/>
          </a:prstGeom>
          <a:solidFill>
            <a:srgbClr val="002060"/>
          </a:solidFill>
        </p:spPr>
        <p:txBody>
          <a:bodyPr wrap="square" rtlCol="0">
            <a:spAutoFit/>
          </a:bodyPr>
          <a:lstStyle/>
          <a:p>
            <a:r>
              <a:rPr lang="en-US" sz="1400" i="1" dirty="0">
                <a:solidFill>
                  <a:schemeClr val="bg1"/>
                </a:solidFill>
              </a:rPr>
              <a:t>Wait, </a:t>
            </a:r>
            <a:r>
              <a:rPr lang="en-US" sz="1400" dirty="0">
                <a:solidFill>
                  <a:schemeClr val="bg1"/>
                </a:solidFill>
              </a:rPr>
              <a:t>most</a:t>
            </a:r>
            <a:r>
              <a:rPr lang="en-US" sz="1400" i="1" dirty="0">
                <a:solidFill>
                  <a:schemeClr val="bg1"/>
                </a:solidFill>
              </a:rPr>
              <a:t>? Which nevi </a:t>
            </a:r>
            <a:r>
              <a:rPr lang="en-US" sz="1400" dirty="0">
                <a:solidFill>
                  <a:schemeClr val="bg1"/>
                </a:solidFill>
              </a:rPr>
              <a:t>shouldn’t</a:t>
            </a:r>
            <a:r>
              <a:rPr lang="en-US" sz="1400" i="1" dirty="0">
                <a:solidFill>
                  <a:schemeClr val="bg1"/>
                </a:solidFill>
              </a:rPr>
              <a:t> be followed like this?</a:t>
            </a:r>
          </a:p>
          <a:p>
            <a:r>
              <a:rPr lang="en-US" sz="1400" dirty="0">
                <a:solidFill>
                  <a:schemeClr val="bg1"/>
                </a:solidFill>
              </a:rPr>
              <a:t>Those on the  palpebral  or  </a:t>
            </a:r>
            <a:r>
              <a:rPr lang="en-US" sz="1400" dirty="0" err="1">
                <a:solidFill>
                  <a:schemeClr val="bg1"/>
                </a:solidFill>
              </a:rPr>
              <a:t>forniceal</a:t>
            </a:r>
            <a:r>
              <a:rPr lang="en-US" sz="1400" dirty="0">
                <a:solidFill>
                  <a:schemeClr val="bg1"/>
                </a:solidFill>
              </a:rPr>
              <a:t>  </a:t>
            </a:r>
            <a:r>
              <a:rPr lang="en-US" sz="1400" dirty="0" err="1">
                <a:solidFill>
                  <a:schemeClr val="bg1"/>
                </a:solidFill>
              </a:rPr>
              <a:t>conj</a:t>
            </a:r>
            <a:r>
              <a:rPr lang="en-US" sz="1400" dirty="0">
                <a:solidFill>
                  <a:schemeClr val="bg1"/>
                </a:solidFill>
              </a:rPr>
              <a:t>, remember?</a:t>
            </a:r>
            <a:endParaRPr lang="en-US" sz="1400" dirty="0">
              <a:solidFill>
                <a:srgbClr val="002060"/>
              </a:solidFill>
            </a:endParaRPr>
          </a:p>
          <a:p>
            <a:endParaRPr lang="en-US" sz="1400" i="1" dirty="0">
              <a:solidFill>
                <a:srgbClr val="002060"/>
              </a:solidFill>
            </a:endParaRPr>
          </a:p>
          <a:p>
            <a:r>
              <a:rPr lang="en-US" sz="1400" i="1" dirty="0">
                <a:solidFill>
                  <a:srgbClr val="002060"/>
                </a:solidFill>
              </a:rPr>
              <a:t>Remind me: How should they be managed?</a:t>
            </a:r>
          </a:p>
          <a:p>
            <a:r>
              <a:rPr lang="en-US" sz="1400" dirty="0">
                <a:solidFill>
                  <a:srgbClr val="002060"/>
                </a:solidFill>
              </a:rPr>
              <a:t>Biopsy them at the time they’re discovered</a:t>
            </a:r>
          </a:p>
        </p:txBody>
      </p:sp>
      <p:sp>
        <p:nvSpPr>
          <p:cNvPr id="16" name="Arrow: Right 15">
            <a:extLst>
              <a:ext uri="{FF2B5EF4-FFF2-40B4-BE49-F238E27FC236}">
                <a16:creationId xmlns:a16="http://schemas.microsoft.com/office/drawing/2014/main" id="{15616B3E-C1DC-4F48-A35D-F48FAFE0ADAF}"/>
              </a:ext>
            </a:extLst>
          </p:cNvPr>
          <p:cNvSpPr/>
          <p:nvPr/>
        </p:nvSpPr>
        <p:spPr>
          <a:xfrm>
            <a:off x="4205965" y="6029661"/>
            <a:ext cx="1424444" cy="226422"/>
          </a:xfrm>
          <a:prstGeom prst="rightArrow">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3" name="Oval 12">
            <a:extLst>
              <a:ext uri="{FF2B5EF4-FFF2-40B4-BE49-F238E27FC236}">
                <a16:creationId xmlns:a16="http://schemas.microsoft.com/office/drawing/2014/main" id="{9F5DE6B6-1A07-4FA0-966E-8F19C6570E43}"/>
              </a:ext>
            </a:extLst>
          </p:cNvPr>
          <p:cNvSpPr/>
          <p:nvPr/>
        </p:nvSpPr>
        <p:spPr>
          <a:xfrm>
            <a:off x="4484682" y="5269678"/>
            <a:ext cx="3909029" cy="58778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54812720"/>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F2BC25DF-C080-4E37-B0B0-874A0349B8DE}"/>
              </a:ext>
            </a:extLst>
          </p:cNvPr>
          <p:cNvSpPr>
            <a:spLocks noGrp="1"/>
          </p:cNvSpPr>
          <p:nvPr>
            <p:ph type="sldNum" sz="quarter" idx="12"/>
          </p:nvPr>
        </p:nvSpPr>
        <p:spPr/>
        <p:txBody>
          <a:bodyPr/>
          <a:lstStyle/>
          <a:p>
            <a:pPr>
              <a:defRPr/>
            </a:pPr>
            <a:fld id="{F9E3100E-101D-420C-B101-F64A168BFDB2}" type="slidenum">
              <a:rPr lang="en-US" altLang="en-US" smtClean="0"/>
              <a:pPr>
                <a:defRPr/>
              </a:pPr>
              <a:t>388</a:t>
            </a:fld>
            <a:endParaRPr lang="en-US" altLang="en-US"/>
          </a:p>
        </p:txBody>
      </p:sp>
      <p:sp>
        <p:nvSpPr>
          <p:cNvPr id="7" name="TextBox 6">
            <a:extLst>
              <a:ext uri="{FF2B5EF4-FFF2-40B4-BE49-F238E27FC236}">
                <a16:creationId xmlns:a16="http://schemas.microsoft.com/office/drawing/2014/main" id="{9969725B-230A-453C-8DA9-D1ACC5FDE44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4" name="Picture 3">
            <a:extLst>
              <a:ext uri="{FF2B5EF4-FFF2-40B4-BE49-F238E27FC236}">
                <a16:creationId xmlns:a16="http://schemas.microsoft.com/office/drawing/2014/main" id="{E5FC4B47-04FF-4E4B-B39E-A4C1ECD7A89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84690" y="1427957"/>
            <a:ext cx="5982909" cy="4037012"/>
          </a:xfrm>
          <a:prstGeom prst="rect">
            <a:avLst/>
          </a:prstGeom>
        </p:spPr>
      </p:pic>
      <p:pic>
        <p:nvPicPr>
          <p:cNvPr id="8" name="Picture 7">
            <a:extLst>
              <a:ext uri="{FF2B5EF4-FFF2-40B4-BE49-F238E27FC236}">
                <a16:creationId xmlns:a16="http://schemas.microsoft.com/office/drawing/2014/main" id="{3B698F20-2E2E-4A34-ACF1-21034E255A1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84690" y="1427955"/>
            <a:ext cx="6093073" cy="4037013"/>
          </a:xfrm>
          <a:prstGeom prst="rect">
            <a:avLst/>
          </a:prstGeom>
        </p:spPr>
      </p:pic>
      <p:sp>
        <p:nvSpPr>
          <p:cNvPr id="12" name="TextBox 11">
            <a:extLst>
              <a:ext uri="{FF2B5EF4-FFF2-40B4-BE49-F238E27FC236}">
                <a16:creationId xmlns:a16="http://schemas.microsoft.com/office/drawing/2014/main" id="{BD850D00-7A11-4597-8E47-10B05E738691}"/>
              </a:ext>
            </a:extLst>
          </p:cNvPr>
          <p:cNvSpPr txBox="1"/>
          <p:nvPr/>
        </p:nvSpPr>
        <p:spPr>
          <a:xfrm>
            <a:off x="2801866" y="6041478"/>
            <a:ext cx="3540265" cy="369332"/>
          </a:xfrm>
          <a:prstGeom prst="rect">
            <a:avLst/>
          </a:prstGeom>
          <a:noFill/>
        </p:spPr>
        <p:txBody>
          <a:bodyPr wrap="none" rtlCol="0">
            <a:spAutoFit/>
          </a:bodyPr>
          <a:lstStyle/>
          <a:p>
            <a:pPr algn="ctr"/>
            <a:r>
              <a:rPr lang="en-US" b="0" i="0" dirty="0">
                <a:effectLst/>
                <a:latin typeface="+mn-lt"/>
              </a:rPr>
              <a:t>PAM of the palpebral conjunctiva</a:t>
            </a:r>
          </a:p>
        </p:txBody>
      </p:sp>
    </p:spTree>
    <p:extLst>
      <p:ext uri="{BB962C8B-B14F-4D97-AF65-F5344CB8AC3E}">
        <p14:creationId xmlns:p14="http://schemas.microsoft.com/office/powerpoint/2010/main" val="3540785334"/>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solidFill>
                  <a:schemeClr val="bg1">
                    <a:lumMod val="65000"/>
                  </a:schemeClr>
                </a:solidFill>
              </a:rPr>
              <a:t>specifically during  puberty</a:t>
            </a:r>
          </a:p>
          <a:p>
            <a:pPr eaLnBrk="1" hangingPunct="1">
              <a:spcBef>
                <a:spcPct val="0"/>
              </a:spcBef>
              <a:buClrTx/>
              <a:buSzTx/>
              <a:buFontTx/>
              <a:buNone/>
            </a:pPr>
            <a:endParaRPr lang="en-US" altLang="en-US" sz="1400" b="1"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solidFill>
                  <a:schemeClr val="bg1">
                    <a:lumMod val="65000"/>
                  </a:schemeClr>
                </a:solidFill>
              </a:rPr>
              <a:t>does malignant transformation occur at this age?</a:t>
            </a:r>
          </a:p>
          <a:p>
            <a:pPr eaLnBrk="1" hangingPunct="1">
              <a:spcBef>
                <a:spcPct val="0"/>
              </a:spcBef>
              <a:buClrTx/>
              <a:buSzTx/>
              <a:buFontTx/>
              <a:buNone/>
            </a:pPr>
            <a:r>
              <a:rPr lang="en-US" altLang="en-US" sz="1400" b="1" u="sng" dirty="0">
                <a:solidFill>
                  <a:schemeClr val="bg1">
                    <a:lumMod val="65000"/>
                  </a:schemeClr>
                </a:solidFill>
              </a:rPr>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5" name="TextBox 54">
            <a:extLst>
              <a:ext uri="{FF2B5EF4-FFF2-40B4-BE49-F238E27FC236}">
                <a16:creationId xmlns:a16="http://schemas.microsoft.com/office/drawing/2014/main" id="{1DFFA0D2-49D6-44D9-B3CD-389A82447307}"/>
              </a:ext>
            </a:extLst>
          </p:cNvPr>
          <p:cNvSpPr txBox="1"/>
          <p:nvPr/>
        </p:nvSpPr>
        <p:spPr>
          <a:xfrm>
            <a:off x="176821" y="4172898"/>
            <a:ext cx="6793822"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So you’re saying </a:t>
            </a:r>
            <a:r>
              <a:rPr lang="en-US" altLang="en-US" sz="1400" i="1" dirty="0" err="1">
                <a:solidFill>
                  <a:schemeClr val="bg1">
                    <a:lumMod val="65000"/>
                  </a:schemeClr>
                </a:solidFill>
              </a:rPr>
              <a:t>conj</a:t>
            </a:r>
            <a:r>
              <a:rPr lang="en-US" altLang="en-US" sz="1400" i="1" dirty="0">
                <a:solidFill>
                  <a:schemeClr val="bg1">
                    <a:lumMod val="65000"/>
                  </a:schemeClr>
                </a:solidFill>
              </a:rPr>
              <a:t> nevi carry essentially no risk of malignant transformation?</a:t>
            </a:r>
          </a:p>
          <a:p>
            <a:pPr eaLnBrk="1" hangingPunct="1">
              <a:spcBef>
                <a:spcPct val="0"/>
              </a:spcBef>
              <a:buClrTx/>
              <a:buSzTx/>
              <a:buFontTx/>
              <a:buNone/>
            </a:pPr>
            <a:r>
              <a:rPr lang="en-US" altLang="en-US" sz="1400" dirty="0">
                <a:solidFill>
                  <a:schemeClr val="bg1">
                    <a:lumMod val="65000"/>
                  </a:schemeClr>
                </a:solidFill>
              </a:rPr>
              <a:t>No, I’m saying the risk </a:t>
            </a:r>
            <a:r>
              <a:rPr lang="en-US" altLang="en-US" sz="1400" b="1" dirty="0">
                <a:solidFill>
                  <a:schemeClr val="bg1">
                    <a:lumMod val="65000"/>
                  </a:schemeClr>
                </a:solidFill>
              </a:rPr>
              <a:t>during puberty </a:t>
            </a:r>
            <a:r>
              <a:rPr lang="en-US" altLang="en-US" sz="1400" dirty="0">
                <a:solidFill>
                  <a:schemeClr val="bg1">
                    <a:lumMod val="65000"/>
                  </a:schemeClr>
                </a:solidFill>
              </a:rPr>
              <a:t>is essentially zero. </a:t>
            </a:r>
            <a:r>
              <a:rPr lang="en-US" altLang="en-US" sz="1400" b="1" dirty="0">
                <a:solidFill>
                  <a:schemeClr val="bg1">
                    <a:lumMod val="65000"/>
                  </a:schemeClr>
                </a:solidFill>
              </a:rPr>
              <a:t>It can occur later in life</a:t>
            </a:r>
            <a:r>
              <a:rPr lang="en-US" altLang="en-US" sz="1400" dirty="0">
                <a:solidFill>
                  <a:schemeClr val="bg1">
                    <a:lumMod val="65000"/>
                  </a:schemeClr>
                </a:solidFill>
              </a:rPr>
              <a:t>.</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risk of malignant transformation large, or small?</a:t>
            </a:r>
          </a:p>
          <a:p>
            <a:pPr eaLnBrk="1" hangingPunct="1">
              <a:spcBef>
                <a:spcPct val="0"/>
              </a:spcBef>
              <a:buClrTx/>
              <a:buSzTx/>
              <a:buFontTx/>
              <a:buNone/>
            </a:pPr>
            <a:r>
              <a:rPr lang="en-US" altLang="en-US" sz="1400" dirty="0">
                <a:solidFill>
                  <a:schemeClr val="bg1">
                    <a:lumMod val="65000"/>
                  </a:schemeClr>
                </a:solidFill>
              </a:rPr>
              <a:t>Quite small  </a:t>
            </a:r>
            <a:r>
              <a:rPr lang="en-US" altLang="en-US" sz="1400" b="1" dirty="0">
                <a:solidFill>
                  <a:schemeClr val="bg1">
                    <a:lumMod val="65000"/>
                  </a:schemeClr>
                </a:solidFill>
              </a:rPr>
              <a:t>(&lt;1%)</a:t>
            </a:r>
          </a:p>
        </p:txBody>
      </p:sp>
      <p:sp>
        <p:nvSpPr>
          <p:cNvPr id="59" name="TextBox 58">
            <a:extLst>
              <a:ext uri="{FF2B5EF4-FFF2-40B4-BE49-F238E27FC236}">
                <a16:creationId xmlns:a16="http://schemas.microsoft.com/office/drawing/2014/main" id="{7A083A79-A444-4432-81FD-EFEA5E855BA8}"/>
              </a:ext>
            </a:extLst>
          </p:cNvPr>
          <p:cNvSpPr txBox="1"/>
          <p:nvPr/>
        </p:nvSpPr>
        <p:spPr>
          <a:xfrm>
            <a:off x="2951195" y="4780647"/>
            <a:ext cx="5939271" cy="954107"/>
          </a:xfrm>
          <a:prstGeom prst="rect">
            <a:avLst/>
          </a:prstGeom>
          <a:solidFill>
            <a:srgbClr val="FFE07D"/>
          </a:solidFill>
        </p:spPr>
        <p:txBody>
          <a:bodyPr wrap="square" rtlCol="0">
            <a:spAutoFit/>
          </a:bodyPr>
          <a:lstStyle/>
          <a:p>
            <a:r>
              <a:rPr lang="en-US" sz="1400" i="1" dirty="0">
                <a:solidFill>
                  <a:schemeClr val="bg1">
                    <a:lumMod val="65000"/>
                  </a:schemeClr>
                </a:solidFill>
              </a:rPr>
              <a:t>There’s a simple, commonsense reason why these pigmented lesions have a nonzero malignancy risk. What is it?</a:t>
            </a:r>
          </a:p>
          <a:p>
            <a:r>
              <a:rPr lang="en-US" sz="1400" dirty="0">
                <a:solidFill>
                  <a:schemeClr val="bg1">
                    <a:lumMod val="65000"/>
                  </a:schemeClr>
                </a:solidFill>
              </a:rPr>
              <a:t>It’s that the evolution of a nevus </a:t>
            </a:r>
            <a:r>
              <a:rPr lang="en-US" sz="1400" b="1" dirty="0">
                <a:solidFill>
                  <a:schemeClr val="bg1">
                    <a:lumMod val="65000"/>
                  </a:schemeClr>
                </a:solidFill>
              </a:rPr>
              <a:t>does</a:t>
            </a:r>
            <a:r>
              <a:rPr lang="en-US" sz="1400" dirty="0">
                <a:solidFill>
                  <a:schemeClr val="bg1">
                    <a:lumMod val="65000"/>
                  </a:schemeClr>
                </a:solidFill>
              </a:rPr>
              <a:t> involve replication of melanocytes, which introduces the </a:t>
            </a:r>
            <a:r>
              <a:rPr lang="en-US" sz="1400" b="1" dirty="0"/>
              <a:t>opportunity for malignant transformation</a:t>
            </a:r>
          </a:p>
        </p:txBody>
      </p:sp>
      <p:sp>
        <p:nvSpPr>
          <p:cNvPr id="7" name="Oval 6">
            <a:extLst>
              <a:ext uri="{FF2B5EF4-FFF2-40B4-BE49-F238E27FC236}">
                <a16:creationId xmlns:a16="http://schemas.microsoft.com/office/drawing/2014/main" id="{572CB888-042F-444C-A4EB-D41459698884}"/>
              </a:ext>
            </a:extLst>
          </p:cNvPr>
          <p:cNvSpPr/>
          <p:nvPr/>
        </p:nvSpPr>
        <p:spPr>
          <a:xfrm>
            <a:off x="4704950" y="4224074"/>
            <a:ext cx="2227467" cy="614737"/>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Arrow: Left 7">
            <a:extLst>
              <a:ext uri="{FF2B5EF4-FFF2-40B4-BE49-F238E27FC236}">
                <a16:creationId xmlns:a16="http://schemas.microsoft.com/office/drawing/2014/main" id="{6EBF6E18-AAAB-4B01-8714-87D0AD6F0C32}"/>
              </a:ext>
            </a:extLst>
          </p:cNvPr>
          <p:cNvSpPr/>
          <p:nvPr/>
        </p:nvSpPr>
        <p:spPr>
          <a:xfrm>
            <a:off x="1795633" y="5059621"/>
            <a:ext cx="1096497" cy="269054"/>
          </a:xfrm>
          <a:prstGeom prst="leftArrow">
            <a:avLst/>
          </a:prstGeom>
          <a:solidFill>
            <a:schemeClr val="bg1">
              <a:lumMod val="75000"/>
            </a:schemeClr>
          </a:solidFill>
          <a:ln>
            <a:solidFill>
              <a:schemeClr val="bg1">
                <a:lumMod val="6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58" name="TextBox 2">
            <a:extLst>
              <a:ext uri="{FF2B5EF4-FFF2-40B4-BE49-F238E27FC236}">
                <a16:creationId xmlns:a16="http://schemas.microsoft.com/office/drawing/2014/main" id="{EA66D82A-098E-4B46-B67B-CE64646DC5DC}"/>
              </a:ext>
            </a:extLst>
          </p:cNvPr>
          <p:cNvSpPr txBox="1">
            <a:spLocks noChangeArrowheads="1"/>
          </p:cNvSpPr>
          <p:nvPr/>
        </p:nvSpPr>
        <p:spPr bwMode="auto">
          <a:xfrm>
            <a:off x="4114800" y="5943600"/>
            <a:ext cx="4791987" cy="584775"/>
          </a:xfrm>
          <a:prstGeom prst="rect">
            <a:avLst/>
          </a:prstGeom>
          <a:solidFill>
            <a:srgbClr val="0070C0"/>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For this reason, </a:t>
            </a:r>
            <a:r>
              <a:rPr lang="en-US" altLang="en-US" sz="1600" b="1" i="1" dirty="0">
                <a:solidFill>
                  <a:schemeClr val="bg1"/>
                </a:solidFill>
              </a:rPr>
              <a:t>most</a:t>
            </a:r>
            <a:r>
              <a:rPr lang="en-US" altLang="en-US" sz="1600" i="1" dirty="0">
                <a:solidFill>
                  <a:schemeClr val="bg1"/>
                </a:solidFill>
              </a:rPr>
              <a:t> </a:t>
            </a:r>
            <a:r>
              <a:rPr lang="en-US" altLang="en-US" sz="1600" i="1" dirty="0" err="1">
                <a:solidFill>
                  <a:schemeClr val="bg1"/>
                </a:solidFill>
              </a:rPr>
              <a:t>conj</a:t>
            </a:r>
            <a:r>
              <a:rPr lang="en-US" altLang="en-US" sz="1600" i="1" dirty="0">
                <a:solidFill>
                  <a:schemeClr val="bg1"/>
                </a:solidFill>
              </a:rPr>
              <a:t> nevi should be followed with serial photography every 6-12 months or so</a:t>
            </a:r>
          </a:p>
        </p:txBody>
      </p:sp>
      <p:sp>
        <p:nvSpPr>
          <p:cNvPr id="14" name="TextBox 13">
            <a:extLst>
              <a:ext uri="{FF2B5EF4-FFF2-40B4-BE49-F238E27FC236}">
                <a16:creationId xmlns:a16="http://schemas.microsoft.com/office/drawing/2014/main" id="{E248DCCD-5007-49CE-B1C3-CBDFEB895498}"/>
              </a:ext>
            </a:extLst>
          </p:cNvPr>
          <p:cNvSpPr txBox="1"/>
          <p:nvPr/>
        </p:nvSpPr>
        <p:spPr>
          <a:xfrm>
            <a:off x="762000" y="5168205"/>
            <a:ext cx="3855155" cy="1600438"/>
          </a:xfrm>
          <a:prstGeom prst="rect">
            <a:avLst/>
          </a:prstGeom>
          <a:solidFill>
            <a:srgbClr val="002060"/>
          </a:solidFill>
        </p:spPr>
        <p:txBody>
          <a:bodyPr wrap="square" rtlCol="0">
            <a:spAutoFit/>
          </a:bodyPr>
          <a:lstStyle/>
          <a:p>
            <a:r>
              <a:rPr lang="en-US" sz="1400" i="1" dirty="0">
                <a:solidFill>
                  <a:schemeClr val="bg1"/>
                </a:solidFill>
              </a:rPr>
              <a:t>Wait, </a:t>
            </a:r>
            <a:r>
              <a:rPr lang="en-US" sz="1400" dirty="0">
                <a:solidFill>
                  <a:schemeClr val="bg1"/>
                </a:solidFill>
              </a:rPr>
              <a:t>most</a:t>
            </a:r>
            <a:r>
              <a:rPr lang="en-US" sz="1400" i="1" dirty="0">
                <a:solidFill>
                  <a:schemeClr val="bg1"/>
                </a:solidFill>
              </a:rPr>
              <a:t>? Which nevi </a:t>
            </a:r>
            <a:r>
              <a:rPr lang="en-US" sz="1400" dirty="0">
                <a:solidFill>
                  <a:schemeClr val="bg1"/>
                </a:solidFill>
              </a:rPr>
              <a:t>shouldn’t</a:t>
            </a:r>
            <a:r>
              <a:rPr lang="en-US" sz="1400" i="1" dirty="0">
                <a:solidFill>
                  <a:schemeClr val="bg1"/>
                </a:solidFill>
              </a:rPr>
              <a:t> be followed like this?</a:t>
            </a:r>
          </a:p>
          <a:p>
            <a:r>
              <a:rPr lang="en-US" sz="1400" dirty="0">
                <a:solidFill>
                  <a:schemeClr val="bg1"/>
                </a:solidFill>
              </a:rPr>
              <a:t>Those on the  palpebral  or  </a:t>
            </a:r>
            <a:r>
              <a:rPr lang="en-US" sz="1400" dirty="0" err="1">
                <a:solidFill>
                  <a:schemeClr val="bg1"/>
                </a:solidFill>
              </a:rPr>
              <a:t>forniceal</a:t>
            </a:r>
            <a:r>
              <a:rPr lang="en-US" sz="1400" dirty="0">
                <a:solidFill>
                  <a:schemeClr val="bg1"/>
                </a:solidFill>
              </a:rPr>
              <a:t>  </a:t>
            </a:r>
            <a:r>
              <a:rPr lang="en-US" sz="1400" dirty="0" err="1">
                <a:solidFill>
                  <a:schemeClr val="bg1"/>
                </a:solidFill>
              </a:rPr>
              <a:t>conj</a:t>
            </a:r>
            <a:r>
              <a:rPr lang="en-US" sz="1400" dirty="0">
                <a:solidFill>
                  <a:schemeClr val="bg1"/>
                </a:solidFill>
              </a:rPr>
              <a:t>, remember?</a:t>
            </a:r>
          </a:p>
          <a:p>
            <a:endParaRPr lang="en-US" sz="1400" i="1" dirty="0">
              <a:solidFill>
                <a:schemeClr val="bg1"/>
              </a:solidFill>
            </a:endParaRPr>
          </a:p>
          <a:p>
            <a:r>
              <a:rPr lang="en-US" sz="1400" i="1" dirty="0">
                <a:solidFill>
                  <a:schemeClr val="bg1"/>
                </a:solidFill>
              </a:rPr>
              <a:t>Remind me: How should they be managed?</a:t>
            </a:r>
          </a:p>
          <a:p>
            <a:r>
              <a:rPr lang="en-US" sz="1400" dirty="0">
                <a:solidFill>
                  <a:srgbClr val="002060"/>
                </a:solidFill>
              </a:rPr>
              <a:t>Biopsy them at the time they’re discovered</a:t>
            </a:r>
          </a:p>
        </p:txBody>
      </p:sp>
      <p:sp>
        <p:nvSpPr>
          <p:cNvPr id="16" name="Arrow: Right 15">
            <a:extLst>
              <a:ext uri="{FF2B5EF4-FFF2-40B4-BE49-F238E27FC236}">
                <a16:creationId xmlns:a16="http://schemas.microsoft.com/office/drawing/2014/main" id="{15616B3E-C1DC-4F48-A35D-F48FAFE0ADAF}"/>
              </a:ext>
            </a:extLst>
          </p:cNvPr>
          <p:cNvSpPr/>
          <p:nvPr/>
        </p:nvSpPr>
        <p:spPr>
          <a:xfrm>
            <a:off x="4205965" y="6029661"/>
            <a:ext cx="1424444" cy="226422"/>
          </a:xfrm>
          <a:prstGeom prst="rightArrow">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3" name="Oval 12">
            <a:extLst>
              <a:ext uri="{FF2B5EF4-FFF2-40B4-BE49-F238E27FC236}">
                <a16:creationId xmlns:a16="http://schemas.microsoft.com/office/drawing/2014/main" id="{9F5DE6B6-1A07-4FA0-966E-8F19C6570E43}"/>
              </a:ext>
            </a:extLst>
          </p:cNvPr>
          <p:cNvSpPr/>
          <p:nvPr/>
        </p:nvSpPr>
        <p:spPr>
          <a:xfrm>
            <a:off x="4484682" y="5269678"/>
            <a:ext cx="3909029" cy="58778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6123699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6">
            <a:extLst>
              <a:ext uri="{FF2B5EF4-FFF2-40B4-BE49-F238E27FC236}">
                <a16:creationId xmlns:a16="http://schemas.microsoft.com/office/drawing/2014/main" id="{25A6948A-5E30-43B4-A92C-DDA7ED0068F2}"/>
              </a:ext>
            </a:extLst>
          </p:cNvPr>
          <p:cNvSpPr txBox="1">
            <a:spLocks noChangeArrowheads="1"/>
          </p:cNvSpPr>
          <p:nvPr/>
        </p:nvSpPr>
        <p:spPr bwMode="auto">
          <a:xfrm>
            <a:off x="1273175" y="4724400"/>
            <a:ext cx="2380780" cy="123110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dirty="0">
                <a:solidFill>
                  <a:srgbClr val="009999"/>
                </a:solidFill>
              </a:rPr>
              <a:t>Neuroglial lesions</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r>
              <a:rPr lang="en-US" altLang="en-US" sz="1400" dirty="0" err="1"/>
              <a:t>rominent</a:t>
            </a:r>
            <a:r>
              <a:rPr lang="en-US" altLang="en-US" sz="1400" dirty="0">
                <a:solidFill>
                  <a:srgbClr val="009999"/>
                </a:solidFill>
              </a:rPr>
              <a:t> </a:t>
            </a:r>
            <a:r>
              <a:rPr lang="en-US" altLang="en-US" sz="1400" dirty="0"/>
              <a:t>corneal nerves</a:t>
            </a:r>
            <a:endParaRPr lang="en-US" altLang="en-US" sz="1400" b="1" dirty="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39</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rgbClr val="0000FF"/>
                </a:solidFill>
              </a:rPr>
              <a:t>melanocytes</a:t>
            </a:r>
            <a:r>
              <a:rPr lang="en-US" sz="1600" dirty="0">
                <a:solidFill>
                  <a:srgbClr val="0000FF"/>
                </a:solidFill>
              </a:rPr>
              <a:t> </a:t>
            </a:r>
            <a:r>
              <a:rPr lang="en-US" sz="1600" dirty="0">
                <a:solidFill>
                  <a:schemeClr val="bg1">
                    <a:lumMod val="75000"/>
                  </a:schemeClr>
                </a:solidFill>
              </a:rPr>
              <a:t>derive gives rise also to </a:t>
            </a:r>
            <a:r>
              <a:rPr lang="en-US" sz="1600" dirty="0">
                <a:solidFill>
                  <a:srgbClr val="0000FF"/>
                </a:solidFill>
              </a:rPr>
              <a:t> </a:t>
            </a:r>
            <a:r>
              <a:rPr lang="en-US" sz="1600" b="1" dirty="0">
                <a:solidFill>
                  <a:srgbClr val="0000FF"/>
                </a:solidFill>
              </a:rPr>
              <a:t>neurons  </a:t>
            </a:r>
            <a:r>
              <a:rPr lang="en-US" sz="1600" dirty="0">
                <a:solidFill>
                  <a:srgbClr val="0000FF"/>
                </a:solidFill>
              </a:rPr>
              <a:t>and</a:t>
            </a:r>
            <a:r>
              <a:rPr lang="en-US" sz="1600" b="1" dirty="0">
                <a:solidFill>
                  <a:srgbClr val="0000FF"/>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EA23FB0-B06F-4A5A-9E47-5DDB529D8088}"/>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solidFill>
                  <a:schemeClr val="bg1">
                    <a:lumMod val="65000"/>
                  </a:schemeClr>
                </a:solidFill>
              </a:rPr>
              <a:t>There is a condition—well known to you, dear reader—that consists of a multitude of lesions, most of which are either melanocytic or neuroglial in origin. What is this condition?</a:t>
            </a:r>
          </a:p>
          <a:p>
            <a:r>
              <a:rPr lang="en-US" sz="1400" b="1" dirty="0"/>
              <a:t>Neurofibromatosis type 1 (NF1)</a:t>
            </a:r>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 Box 6">
            <a:extLst>
              <a:ext uri="{FF2B5EF4-FFF2-40B4-BE49-F238E27FC236}">
                <a16:creationId xmlns:a16="http://schemas.microsoft.com/office/drawing/2014/main" id="{A485B173-22C5-4ADC-8620-B13F61E8BC95}"/>
              </a:ext>
            </a:extLst>
          </p:cNvPr>
          <p:cNvSpPr txBox="1">
            <a:spLocks noChangeArrowheads="1"/>
          </p:cNvSpPr>
          <p:nvPr/>
        </p:nvSpPr>
        <p:spPr bwMode="auto">
          <a:xfrm>
            <a:off x="1273175" y="4724400"/>
            <a:ext cx="2330450" cy="1227137"/>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a:solidFill>
                  <a:srgbClr val="009999"/>
                </a:solidFill>
              </a:rPr>
              <a:t>Neuroglial lesions</a:t>
            </a:r>
          </a:p>
          <a:p>
            <a:pPr eaLnBrk="1" hangingPunct="1">
              <a:spcBef>
                <a:spcPct val="0"/>
              </a:spcBef>
              <a:buClrTx/>
              <a:buSzTx/>
              <a:buFontTx/>
              <a:buNone/>
            </a:pPr>
            <a:r>
              <a:rPr lang="en-US" altLang="en-US" sz="1400">
                <a:solidFill>
                  <a:srgbClr val="009999"/>
                </a:solidFill>
              </a:rPr>
              <a:t>--Nodular</a:t>
            </a:r>
            <a:r>
              <a:rPr lang="en-US" altLang="en-US" sz="1400" b="1">
                <a:solidFill>
                  <a:srgbClr val="009999"/>
                </a:solidFill>
              </a:rPr>
              <a:t> </a:t>
            </a:r>
            <a:r>
              <a:rPr lang="en-US" altLang="en-US" sz="1400">
                <a:solidFill>
                  <a:srgbClr val="009999"/>
                </a:solidFill>
              </a:rPr>
              <a:t>neurofibromas</a:t>
            </a:r>
          </a:p>
          <a:p>
            <a:pPr eaLnBrk="1" hangingPunct="1">
              <a:spcBef>
                <a:spcPct val="0"/>
              </a:spcBef>
              <a:buClrTx/>
              <a:buSzTx/>
              <a:buFontTx/>
              <a:buNone/>
            </a:pPr>
            <a:r>
              <a:rPr lang="en-US" altLang="en-US" sz="1400">
                <a:solidFill>
                  <a:srgbClr val="009999"/>
                </a:solidFill>
              </a:rPr>
              <a:t>--Plexiform neurofibromas</a:t>
            </a:r>
          </a:p>
          <a:p>
            <a:pPr eaLnBrk="1" hangingPunct="1">
              <a:spcBef>
                <a:spcPct val="0"/>
              </a:spcBef>
              <a:buClrTx/>
              <a:buSzTx/>
              <a:buFontTx/>
              <a:buNone/>
            </a:pPr>
            <a:r>
              <a:rPr lang="en-US" altLang="en-US" sz="1400">
                <a:solidFill>
                  <a:srgbClr val="009999"/>
                </a:solidFill>
              </a:rPr>
              <a:t>--Optic glioma</a:t>
            </a:r>
          </a:p>
          <a:p>
            <a:pPr eaLnBrk="1" hangingPunct="1">
              <a:spcBef>
                <a:spcPct val="0"/>
              </a:spcBef>
              <a:buClrTx/>
              <a:buSzTx/>
              <a:buFontTx/>
              <a:buNone/>
            </a:pPr>
            <a:r>
              <a:rPr lang="en-US" altLang="en-US" sz="1400">
                <a:solidFill>
                  <a:srgbClr val="009999"/>
                </a:solidFill>
              </a:rPr>
              <a:t>--Prominent corneal nerves</a:t>
            </a:r>
            <a:endParaRPr lang="en-US" altLang="en-US" sz="1400" b="1">
              <a:solidFill>
                <a:srgbClr val="009999"/>
              </a:solidFill>
            </a:endParaRPr>
          </a:p>
        </p:txBody>
      </p:sp>
      <p:sp>
        <p:nvSpPr>
          <p:cNvPr id="13" name="Text Box 4">
            <a:extLst>
              <a:ext uri="{FF2B5EF4-FFF2-40B4-BE49-F238E27FC236}">
                <a16:creationId xmlns:a16="http://schemas.microsoft.com/office/drawing/2014/main" id="{2FCCD142-612F-4721-ABFA-15D7644FF291}"/>
              </a:ext>
            </a:extLst>
          </p:cNvPr>
          <p:cNvSpPr txBox="1">
            <a:spLocks noChangeArrowheads="1"/>
          </p:cNvSpPr>
          <p:nvPr/>
        </p:nvSpPr>
        <p:spPr bwMode="auto">
          <a:xfrm>
            <a:off x="4959419" y="4527808"/>
            <a:ext cx="2352675" cy="1227137"/>
          </a:xfrm>
          <a:prstGeom prst="rect">
            <a:avLst/>
          </a:prstGeom>
          <a:solidFill>
            <a:schemeClr val="bg1">
              <a:lumMod val="75000"/>
            </a:schemeClr>
          </a:solidFill>
          <a:ln w="9525">
            <a:solidFill>
              <a:schemeClr val="tx1"/>
            </a:solidFill>
            <a:miter lim="800000"/>
            <a:headEnd/>
            <a:tailEnd/>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b="1" u="sng" dirty="0">
                <a:solidFill>
                  <a:srgbClr val="990033"/>
                </a:solidFill>
              </a:rPr>
              <a:t>Melanocytic lesions</a:t>
            </a:r>
          </a:p>
          <a:p>
            <a:pPr eaLnBrk="1" hangingPunct="1">
              <a:defRPr/>
            </a:pPr>
            <a:r>
              <a:rPr lang="en-US" sz="1400" dirty="0">
                <a:solidFill>
                  <a:srgbClr val="990033"/>
                </a:solidFill>
              </a:rPr>
              <a:t>--Café au </a:t>
            </a:r>
            <a:r>
              <a:rPr lang="en-US" sz="1400" dirty="0" err="1">
                <a:solidFill>
                  <a:srgbClr val="990033"/>
                </a:solidFill>
              </a:rPr>
              <a:t>lait</a:t>
            </a:r>
            <a:r>
              <a:rPr lang="en-US" sz="1400" dirty="0">
                <a:solidFill>
                  <a:srgbClr val="990033"/>
                </a:solidFill>
              </a:rPr>
              <a:t> spots</a:t>
            </a:r>
          </a:p>
          <a:p>
            <a:pPr eaLnBrk="1" hangingPunct="1">
              <a:defRPr/>
            </a:pPr>
            <a:r>
              <a:rPr lang="en-US" sz="1400" dirty="0">
                <a:solidFill>
                  <a:srgbClr val="990033"/>
                </a:solidFill>
              </a:rPr>
              <a:t>--Axillary/inguinal freckles</a:t>
            </a:r>
          </a:p>
          <a:p>
            <a:pPr eaLnBrk="1" hangingPunct="1">
              <a:defRPr/>
            </a:pPr>
            <a:r>
              <a:rPr lang="en-US" sz="1400" dirty="0">
                <a:solidFill>
                  <a:srgbClr val="990033"/>
                </a:solidFill>
              </a:rPr>
              <a:t>--</a:t>
            </a:r>
            <a:r>
              <a:rPr lang="en-US" sz="1400" dirty="0" err="1">
                <a:solidFill>
                  <a:srgbClr val="990033"/>
                </a:solidFill>
              </a:rPr>
              <a:t>Lisch</a:t>
            </a:r>
            <a:r>
              <a:rPr lang="en-US" sz="1400" dirty="0">
                <a:solidFill>
                  <a:srgbClr val="990033"/>
                </a:solidFill>
              </a:rPr>
              <a:t> nodules</a:t>
            </a:r>
          </a:p>
          <a:p>
            <a:pPr eaLnBrk="1" hangingPunct="1">
              <a:defRPr/>
            </a:pPr>
            <a:r>
              <a:rPr lang="en-US" sz="1400" dirty="0">
                <a:solidFill>
                  <a:srgbClr val="990033"/>
                </a:solidFill>
              </a:rPr>
              <a:t>--</a:t>
            </a:r>
            <a:r>
              <a:rPr lang="en-US" sz="1400" dirty="0" err="1">
                <a:solidFill>
                  <a:srgbClr val="990033"/>
                </a:solidFill>
              </a:rPr>
              <a:t>Choroidal</a:t>
            </a:r>
            <a:r>
              <a:rPr lang="en-US" sz="1400" dirty="0">
                <a:solidFill>
                  <a:srgbClr val="990033"/>
                </a:solidFill>
              </a:rPr>
              <a:t> lesions</a:t>
            </a:r>
          </a:p>
        </p:txBody>
      </p:sp>
      <p:sp>
        <p:nvSpPr>
          <p:cNvPr id="16" name="Text Box 8">
            <a:extLst>
              <a:ext uri="{FF2B5EF4-FFF2-40B4-BE49-F238E27FC236}">
                <a16:creationId xmlns:a16="http://schemas.microsoft.com/office/drawing/2014/main" id="{050C96C0-00ED-4252-940C-C493A239B384}"/>
              </a:ext>
            </a:extLst>
          </p:cNvPr>
          <p:cNvSpPr txBox="1">
            <a:spLocks noChangeArrowheads="1"/>
          </p:cNvSpPr>
          <p:nvPr/>
        </p:nvSpPr>
        <p:spPr bwMode="auto">
          <a:xfrm>
            <a:off x="685800" y="6059745"/>
            <a:ext cx="7814960" cy="738664"/>
          </a:xfrm>
          <a:prstGeom prst="rect">
            <a:avLst/>
          </a:prstGeom>
          <a:solidFill>
            <a:srgbClr val="FFC41D"/>
          </a:solidFill>
          <a:ln w="952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In what fundamental way do these lesions differ (other than the cell type of origin, duh)?</a:t>
            </a:r>
          </a:p>
          <a:p>
            <a:pPr eaLnBrk="1" hangingPunct="1">
              <a:spcBef>
                <a:spcPct val="0"/>
              </a:spcBef>
              <a:buClrTx/>
              <a:buSzTx/>
              <a:buFontTx/>
              <a:buNone/>
            </a:pPr>
            <a:r>
              <a:rPr lang="en-US" altLang="en-US" sz="1400" dirty="0">
                <a:solidFill>
                  <a:srgbClr val="0000FF"/>
                </a:solidFill>
              </a:rPr>
              <a:t>The  </a:t>
            </a:r>
            <a:r>
              <a:rPr lang="en-US" altLang="en-US" sz="1400" b="1" dirty="0">
                <a:solidFill>
                  <a:srgbClr val="990033"/>
                </a:solidFill>
              </a:rPr>
              <a:t>melanocytic</a:t>
            </a:r>
            <a:r>
              <a:rPr lang="en-US" altLang="en-US" sz="1400" dirty="0">
                <a:solidFill>
                  <a:srgbClr val="0000FF"/>
                </a:solidFill>
              </a:rPr>
              <a:t>  lesions are of no clinical significance beyond establishing the diagnosis,</a:t>
            </a:r>
          </a:p>
          <a:p>
            <a:pPr eaLnBrk="1" hangingPunct="1">
              <a:spcBef>
                <a:spcPct val="0"/>
              </a:spcBef>
              <a:buClrTx/>
              <a:buSzTx/>
              <a:buFontTx/>
              <a:buNone/>
            </a:pPr>
            <a:r>
              <a:rPr lang="en-US" altLang="en-US" sz="1400" dirty="0">
                <a:solidFill>
                  <a:srgbClr val="0000FF"/>
                </a:solidFill>
              </a:rPr>
              <a:t>whereas the</a:t>
            </a:r>
            <a:r>
              <a:rPr lang="en-US" altLang="en-US" sz="1400" dirty="0">
                <a:solidFill>
                  <a:schemeClr val="bg1"/>
                </a:solidFill>
              </a:rPr>
              <a:t> </a:t>
            </a:r>
            <a:r>
              <a:rPr lang="en-US" altLang="en-US" sz="1400" dirty="0">
                <a:solidFill>
                  <a:srgbClr val="0000FF"/>
                </a:solidFill>
              </a:rPr>
              <a:t> </a:t>
            </a:r>
            <a:r>
              <a:rPr lang="en-US" altLang="en-US" sz="1400" b="1" dirty="0">
                <a:solidFill>
                  <a:srgbClr val="009999"/>
                </a:solidFill>
              </a:rPr>
              <a:t>neuroglial</a:t>
            </a:r>
            <a:r>
              <a:rPr lang="en-US" altLang="en-US" sz="1400" dirty="0">
                <a:solidFill>
                  <a:srgbClr val="FFFF66"/>
                </a:solidFill>
              </a:rPr>
              <a:t>  </a:t>
            </a:r>
            <a:r>
              <a:rPr lang="en-US" altLang="en-US" sz="1400" dirty="0">
                <a:solidFill>
                  <a:srgbClr val="0000FF"/>
                </a:solidFill>
              </a:rPr>
              <a:t>lesions are associated with significant ocular and/or systemic morbidity</a:t>
            </a:r>
          </a:p>
        </p:txBody>
      </p:sp>
      <p:sp>
        <p:nvSpPr>
          <p:cNvPr id="3" name="Rectangle 2">
            <a:extLst>
              <a:ext uri="{FF2B5EF4-FFF2-40B4-BE49-F238E27FC236}">
                <a16:creationId xmlns:a16="http://schemas.microsoft.com/office/drawing/2014/main" id="{D85E51A2-1853-434D-94C2-3BE6CC88D3A3}"/>
              </a:ext>
            </a:extLst>
          </p:cNvPr>
          <p:cNvSpPr/>
          <p:nvPr/>
        </p:nvSpPr>
        <p:spPr>
          <a:xfrm>
            <a:off x="1103244" y="6324600"/>
            <a:ext cx="1136374" cy="2087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9B66777B-80B0-4BBE-82D0-D265F6631F5F}"/>
              </a:ext>
            </a:extLst>
          </p:cNvPr>
          <p:cNvSpPr/>
          <p:nvPr/>
        </p:nvSpPr>
        <p:spPr>
          <a:xfrm>
            <a:off x="1846193" y="6540491"/>
            <a:ext cx="820807" cy="2087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FA71DF8-86A4-4BD8-A78E-58BD5FB5B609}"/>
              </a:ext>
            </a:extLst>
          </p:cNvPr>
          <p:cNvSpPr txBox="1"/>
          <p:nvPr/>
        </p:nvSpPr>
        <p:spPr>
          <a:xfrm>
            <a:off x="459976" y="2995136"/>
            <a:ext cx="3576620" cy="523220"/>
          </a:xfrm>
          <a:prstGeom prst="rect">
            <a:avLst/>
          </a:prstGeom>
          <a:solidFill>
            <a:schemeClr val="accent6">
              <a:lumMod val="75000"/>
            </a:schemeClr>
          </a:solidFill>
        </p:spPr>
        <p:txBody>
          <a:bodyPr wrap="none" rtlCol="0">
            <a:spAutoFit/>
          </a:bodyPr>
          <a:lstStyle/>
          <a:p>
            <a:r>
              <a:rPr lang="en-US" sz="1400" i="1" dirty="0">
                <a:solidFill>
                  <a:schemeClr val="bg1">
                    <a:lumMod val="50000"/>
                  </a:schemeClr>
                </a:solidFill>
              </a:rPr>
              <a:t>In one word, what sort of condition is NF1?</a:t>
            </a:r>
          </a:p>
          <a:p>
            <a:r>
              <a:rPr lang="en-US" sz="1400" dirty="0">
                <a:solidFill>
                  <a:schemeClr val="bg1">
                    <a:lumMod val="50000"/>
                  </a:schemeClr>
                </a:solidFill>
              </a:rPr>
              <a:t>A </a:t>
            </a:r>
            <a:r>
              <a:rPr lang="en-US" sz="1400" dirty="0" err="1">
                <a:solidFill>
                  <a:schemeClr val="bg1">
                    <a:lumMod val="50000"/>
                  </a:schemeClr>
                </a:solidFill>
              </a:rPr>
              <a:t>phakomatosis</a:t>
            </a:r>
            <a:endParaRPr lang="en-US" sz="1400" dirty="0">
              <a:solidFill>
                <a:schemeClr val="bg1">
                  <a:lumMod val="50000"/>
                </a:schemeClr>
              </a:solidFill>
            </a:endParaRPr>
          </a:p>
        </p:txBody>
      </p:sp>
    </p:spTree>
    <p:extLst>
      <p:ext uri="{BB962C8B-B14F-4D97-AF65-F5344CB8AC3E}">
        <p14:creationId xmlns:p14="http://schemas.microsoft.com/office/powerpoint/2010/main" val="775680475"/>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390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BFBFBF"/>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BFBFBF"/>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BFBFBF"/>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chemeClr val="bg1">
                    <a:lumMod val="50000"/>
                  </a:schemeClr>
                </a:solidFill>
              </a:rPr>
              <a:t>lesion) to</a:t>
            </a:r>
            <a:r>
              <a:rPr lang="en-US" altLang="en-US" sz="1400" b="1" dirty="0">
                <a:solidFill>
                  <a:schemeClr val="bg1">
                    <a:lumMod val="50000"/>
                  </a:schemeClr>
                </a:solidFill>
                <a:sym typeface="Wingdings" panose="05000000000000000000" pitchFamily="2" charset="2"/>
              </a:rPr>
              <a:t> enlarge</a:t>
            </a:r>
            <a:endParaRPr kumimoji="0" lang="en-US" sz="14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solidFill>
                  <a:schemeClr val="bg1">
                    <a:lumMod val="65000"/>
                  </a:schemeClr>
                </a:solidFill>
              </a:rPr>
              <a:t>specifically during  puberty</a:t>
            </a:r>
          </a:p>
          <a:p>
            <a:pPr eaLnBrk="1" hangingPunct="1">
              <a:spcBef>
                <a:spcPct val="0"/>
              </a:spcBef>
              <a:buClrTx/>
              <a:buSzTx/>
              <a:buFontTx/>
              <a:buNone/>
            </a:pPr>
            <a:endParaRPr lang="en-US" altLang="en-US" sz="1400" b="1"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solidFill>
                  <a:schemeClr val="bg1">
                    <a:lumMod val="65000"/>
                  </a:schemeClr>
                </a:solidFill>
              </a:rPr>
              <a:t>does malignant transformation occur at this age?</a:t>
            </a:r>
          </a:p>
          <a:p>
            <a:pPr eaLnBrk="1" hangingPunct="1">
              <a:spcBef>
                <a:spcPct val="0"/>
              </a:spcBef>
              <a:buClrTx/>
              <a:buSzTx/>
              <a:buFontTx/>
              <a:buNone/>
            </a:pPr>
            <a:r>
              <a:rPr lang="en-US" altLang="en-US" sz="1400" b="1" u="sng" dirty="0">
                <a:solidFill>
                  <a:schemeClr val="bg1">
                    <a:lumMod val="65000"/>
                  </a:schemeClr>
                </a:solidFill>
              </a:rPr>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5" name="TextBox 54">
            <a:extLst>
              <a:ext uri="{FF2B5EF4-FFF2-40B4-BE49-F238E27FC236}">
                <a16:creationId xmlns:a16="http://schemas.microsoft.com/office/drawing/2014/main" id="{1DFFA0D2-49D6-44D9-B3CD-389A82447307}"/>
              </a:ext>
            </a:extLst>
          </p:cNvPr>
          <p:cNvSpPr txBox="1"/>
          <p:nvPr/>
        </p:nvSpPr>
        <p:spPr>
          <a:xfrm>
            <a:off x="176821" y="4172898"/>
            <a:ext cx="6793822" cy="1169551"/>
          </a:xfrm>
          <a:prstGeom prst="rect">
            <a:avLst/>
          </a:prstGeom>
          <a:solidFill>
            <a:schemeClr val="accent6">
              <a:lumMod val="75000"/>
            </a:schemeClr>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So you’re saying </a:t>
            </a:r>
            <a:r>
              <a:rPr lang="en-US" altLang="en-US" sz="1400" i="1" dirty="0" err="1">
                <a:solidFill>
                  <a:schemeClr val="bg1">
                    <a:lumMod val="65000"/>
                  </a:schemeClr>
                </a:solidFill>
              </a:rPr>
              <a:t>conj</a:t>
            </a:r>
            <a:r>
              <a:rPr lang="en-US" altLang="en-US" sz="1400" i="1" dirty="0">
                <a:solidFill>
                  <a:schemeClr val="bg1">
                    <a:lumMod val="65000"/>
                  </a:schemeClr>
                </a:solidFill>
              </a:rPr>
              <a:t> nevi carry essentially no risk of malignant transformation?</a:t>
            </a:r>
          </a:p>
          <a:p>
            <a:pPr eaLnBrk="1" hangingPunct="1">
              <a:spcBef>
                <a:spcPct val="0"/>
              </a:spcBef>
              <a:buClrTx/>
              <a:buSzTx/>
              <a:buFontTx/>
              <a:buNone/>
            </a:pPr>
            <a:r>
              <a:rPr lang="en-US" altLang="en-US" sz="1400" dirty="0">
                <a:solidFill>
                  <a:schemeClr val="bg1">
                    <a:lumMod val="65000"/>
                  </a:schemeClr>
                </a:solidFill>
              </a:rPr>
              <a:t>No, I’m saying the risk </a:t>
            </a:r>
            <a:r>
              <a:rPr lang="en-US" altLang="en-US" sz="1400" b="1" dirty="0">
                <a:solidFill>
                  <a:schemeClr val="bg1">
                    <a:lumMod val="65000"/>
                  </a:schemeClr>
                </a:solidFill>
              </a:rPr>
              <a:t>during puberty </a:t>
            </a:r>
            <a:r>
              <a:rPr lang="en-US" altLang="en-US" sz="1400" dirty="0">
                <a:solidFill>
                  <a:schemeClr val="bg1">
                    <a:lumMod val="65000"/>
                  </a:schemeClr>
                </a:solidFill>
              </a:rPr>
              <a:t>is essentially zero. </a:t>
            </a:r>
            <a:r>
              <a:rPr lang="en-US" altLang="en-US" sz="1400" b="1" dirty="0">
                <a:solidFill>
                  <a:schemeClr val="bg1">
                    <a:lumMod val="65000"/>
                  </a:schemeClr>
                </a:solidFill>
              </a:rPr>
              <a:t>It can occur later in life</a:t>
            </a:r>
            <a:r>
              <a:rPr lang="en-US" altLang="en-US" sz="1400" dirty="0">
                <a:solidFill>
                  <a:schemeClr val="bg1">
                    <a:lumMod val="65000"/>
                  </a:schemeClr>
                </a:solidFill>
              </a:rPr>
              <a:t>.</a:t>
            </a:r>
          </a:p>
          <a:p>
            <a:pPr eaLnBrk="1" hangingPunct="1">
              <a:spcBef>
                <a:spcPct val="0"/>
              </a:spcBef>
              <a:buClrTx/>
              <a:buSzTx/>
              <a:buFontTx/>
              <a:buNone/>
            </a:pPr>
            <a:endParaRPr lang="en-US" altLang="en-US" sz="1400"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risk of malignant transformation large, or small?</a:t>
            </a:r>
          </a:p>
          <a:p>
            <a:pPr eaLnBrk="1" hangingPunct="1">
              <a:spcBef>
                <a:spcPct val="0"/>
              </a:spcBef>
              <a:buClrTx/>
              <a:buSzTx/>
              <a:buFontTx/>
              <a:buNone/>
            </a:pPr>
            <a:r>
              <a:rPr lang="en-US" altLang="en-US" sz="1400" dirty="0">
                <a:solidFill>
                  <a:schemeClr val="bg1">
                    <a:lumMod val="65000"/>
                  </a:schemeClr>
                </a:solidFill>
              </a:rPr>
              <a:t>Quite small  </a:t>
            </a:r>
            <a:r>
              <a:rPr lang="en-US" altLang="en-US" sz="1400" b="1" dirty="0">
                <a:solidFill>
                  <a:schemeClr val="bg1">
                    <a:lumMod val="65000"/>
                  </a:schemeClr>
                </a:solidFill>
              </a:rPr>
              <a:t>(&lt;1%)</a:t>
            </a:r>
          </a:p>
        </p:txBody>
      </p:sp>
      <p:sp>
        <p:nvSpPr>
          <p:cNvPr id="59" name="TextBox 58">
            <a:extLst>
              <a:ext uri="{FF2B5EF4-FFF2-40B4-BE49-F238E27FC236}">
                <a16:creationId xmlns:a16="http://schemas.microsoft.com/office/drawing/2014/main" id="{7A083A79-A444-4432-81FD-EFEA5E855BA8}"/>
              </a:ext>
            </a:extLst>
          </p:cNvPr>
          <p:cNvSpPr txBox="1"/>
          <p:nvPr/>
        </p:nvSpPr>
        <p:spPr>
          <a:xfrm>
            <a:off x="2951195" y="4780647"/>
            <a:ext cx="5939271" cy="954107"/>
          </a:xfrm>
          <a:prstGeom prst="rect">
            <a:avLst/>
          </a:prstGeom>
          <a:solidFill>
            <a:srgbClr val="FFE07D"/>
          </a:solidFill>
        </p:spPr>
        <p:txBody>
          <a:bodyPr wrap="square" rtlCol="0">
            <a:spAutoFit/>
          </a:bodyPr>
          <a:lstStyle/>
          <a:p>
            <a:r>
              <a:rPr lang="en-US" sz="1400" i="1" dirty="0">
                <a:solidFill>
                  <a:schemeClr val="bg1">
                    <a:lumMod val="65000"/>
                  </a:schemeClr>
                </a:solidFill>
              </a:rPr>
              <a:t>There’s a simple, commonsense reason why these pigmented lesions have a nonzero malignancy risk. What is it?</a:t>
            </a:r>
          </a:p>
          <a:p>
            <a:r>
              <a:rPr lang="en-US" sz="1400" dirty="0">
                <a:solidFill>
                  <a:schemeClr val="bg1">
                    <a:lumMod val="65000"/>
                  </a:schemeClr>
                </a:solidFill>
              </a:rPr>
              <a:t>It’s that the evolution of a nevus </a:t>
            </a:r>
            <a:r>
              <a:rPr lang="en-US" sz="1400" b="1" dirty="0">
                <a:solidFill>
                  <a:schemeClr val="bg1">
                    <a:lumMod val="65000"/>
                  </a:schemeClr>
                </a:solidFill>
              </a:rPr>
              <a:t>does</a:t>
            </a:r>
            <a:r>
              <a:rPr lang="en-US" sz="1400" dirty="0">
                <a:solidFill>
                  <a:schemeClr val="bg1">
                    <a:lumMod val="65000"/>
                  </a:schemeClr>
                </a:solidFill>
              </a:rPr>
              <a:t> involve replication of melanocytes, which introduces the </a:t>
            </a:r>
            <a:r>
              <a:rPr lang="en-US" sz="1400" b="1" dirty="0"/>
              <a:t>opportunity for malignant transformation</a:t>
            </a:r>
          </a:p>
        </p:txBody>
      </p:sp>
      <p:sp>
        <p:nvSpPr>
          <p:cNvPr id="7" name="Oval 6">
            <a:extLst>
              <a:ext uri="{FF2B5EF4-FFF2-40B4-BE49-F238E27FC236}">
                <a16:creationId xmlns:a16="http://schemas.microsoft.com/office/drawing/2014/main" id="{572CB888-042F-444C-A4EB-D41459698884}"/>
              </a:ext>
            </a:extLst>
          </p:cNvPr>
          <p:cNvSpPr/>
          <p:nvPr/>
        </p:nvSpPr>
        <p:spPr>
          <a:xfrm>
            <a:off x="4704950" y="4224074"/>
            <a:ext cx="2227467" cy="614737"/>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Arrow: Left 7">
            <a:extLst>
              <a:ext uri="{FF2B5EF4-FFF2-40B4-BE49-F238E27FC236}">
                <a16:creationId xmlns:a16="http://schemas.microsoft.com/office/drawing/2014/main" id="{6EBF6E18-AAAB-4B01-8714-87D0AD6F0C32}"/>
              </a:ext>
            </a:extLst>
          </p:cNvPr>
          <p:cNvSpPr/>
          <p:nvPr/>
        </p:nvSpPr>
        <p:spPr>
          <a:xfrm>
            <a:off x="1795633" y="5059621"/>
            <a:ext cx="1096497" cy="269054"/>
          </a:xfrm>
          <a:prstGeom prst="leftArrow">
            <a:avLst/>
          </a:prstGeom>
          <a:solidFill>
            <a:schemeClr val="bg1">
              <a:lumMod val="75000"/>
            </a:schemeClr>
          </a:solidFill>
          <a:ln>
            <a:solidFill>
              <a:schemeClr val="bg1">
                <a:lumMod val="6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58" name="TextBox 2">
            <a:extLst>
              <a:ext uri="{FF2B5EF4-FFF2-40B4-BE49-F238E27FC236}">
                <a16:creationId xmlns:a16="http://schemas.microsoft.com/office/drawing/2014/main" id="{EA66D82A-098E-4B46-B67B-CE64646DC5DC}"/>
              </a:ext>
            </a:extLst>
          </p:cNvPr>
          <p:cNvSpPr txBox="1">
            <a:spLocks noChangeArrowheads="1"/>
          </p:cNvSpPr>
          <p:nvPr/>
        </p:nvSpPr>
        <p:spPr bwMode="auto">
          <a:xfrm>
            <a:off x="4114800" y="5943600"/>
            <a:ext cx="4791987" cy="584775"/>
          </a:xfrm>
          <a:prstGeom prst="rect">
            <a:avLst/>
          </a:prstGeom>
          <a:solidFill>
            <a:srgbClr val="0070C0"/>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For this reason, </a:t>
            </a:r>
            <a:r>
              <a:rPr lang="en-US" altLang="en-US" sz="1600" b="1" i="1" dirty="0">
                <a:solidFill>
                  <a:schemeClr val="bg1"/>
                </a:solidFill>
              </a:rPr>
              <a:t>most</a:t>
            </a:r>
            <a:r>
              <a:rPr lang="en-US" altLang="en-US" sz="1600" i="1" dirty="0">
                <a:solidFill>
                  <a:schemeClr val="bg1"/>
                </a:solidFill>
              </a:rPr>
              <a:t> </a:t>
            </a:r>
            <a:r>
              <a:rPr lang="en-US" altLang="en-US" sz="1600" i="1" dirty="0" err="1">
                <a:solidFill>
                  <a:schemeClr val="bg1"/>
                </a:solidFill>
              </a:rPr>
              <a:t>conj</a:t>
            </a:r>
            <a:r>
              <a:rPr lang="en-US" altLang="en-US" sz="1600" i="1" dirty="0">
                <a:solidFill>
                  <a:schemeClr val="bg1"/>
                </a:solidFill>
              </a:rPr>
              <a:t> nevi should be followed with serial photography every 6-12 months or so</a:t>
            </a:r>
          </a:p>
        </p:txBody>
      </p:sp>
      <p:sp>
        <p:nvSpPr>
          <p:cNvPr id="14" name="TextBox 13">
            <a:extLst>
              <a:ext uri="{FF2B5EF4-FFF2-40B4-BE49-F238E27FC236}">
                <a16:creationId xmlns:a16="http://schemas.microsoft.com/office/drawing/2014/main" id="{E248DCCD-5007-49CE-B1C3-CBDFEB895498}"/>
              </a:ext>
            </a:extLst>
          </p:cNvPr>
          <p:cNvSpPr txBox="1"/>
          <p:nvPr/>
        </p:nvSpPr>
        <p:spPr>
          <a:xfrm>
            <a:off x="762000" y="5168205"/>
            <a:ext cx="3855155" cy="1600438"/>
          </a:xfrm>
          <a:prstGeom prst="rect">
            <a:avLst/>
          </a:prstGeom>
          <a:solidFill>
            <a:srgbClr val="002060"/>
          </a:solidFill>
        </p:spPr>
        <p:txBody>
          <a:bodyPr wrap="square" rtlCol="0">
            <a:spAutoFit/>
          </a:bodyPr>
          <a:lstStyle/>
          <a:p>
            <a:r>
              <a:rPr lang="en-US" sz="1400" i="1" dirty="0">
                <a:solidFill>
                  <a:schemeClr val="bg1"/>
                </a:solidFill>
              </a:rPr>
              <a:t>Wait, </a:t>
            </a:r>
            <a:r>
              <a:rPr lang="en-US" sz="1400" dirty="0">
                <a:solidFill>
                  <a:schemeClr val="bg1"/>
                </a:solidFill>
              </a:rPr>
              <a:t>most</a:t>
            </a:r>
            <a:r>
              <a:rPr lang="en-US" sz="1400" i="1" dirty="0">
                <a:solidFill>
                  <a:schemeClr val="bg1"/>
                </a:solidFill>
              </a:rPr>
              <a:t>? Which nevi </a:t>
            </a:r>
            <a:r>
              <a:rPr lang="en-US" sz="1400" dirty="0">
                <a:solidFill>
                  <a:schemeClr val="bg1"/>
                </a:solidFill>
              </a:rPr>
              <a:t>shouldn’t</a:t>
            </a:r>
            <a:r>
              <a:rPr lang="en-US" sz="1400" i="1" dirty="0">
                <a:solidFill>
                  <a:schemeClr val="bg1"/>
                </a:solidFill>
              </a:rPr>
              <a:t> be followed like this?</a:t>
            </a:r>
          </a:p>
          <a:p>
            <a:r>
              <a:rPr lang="en-US" sz="1400" dirty="0">
                <a:solidFill>
                  <a:schemeClr val="bg1"/>
                </a:solidFill>
              </a:rPr>
              <a:t>Those on the  palpebral  or  </a:t>
            </a:r>
            <a:r>
              <a:rPr lang="en-US" sz="1400" dirty="0" err="1">
                <a:solidFill>
                  <a:schemeClr val="bg1"/>
                </a:solidFill>
              </a:rPr>
              <a:t>forniceal</a:t>
            </a:r>
            <a:r>
              <a:rPr lang="en-US" sz="1400" dirty="0">
                <a:solidFill>
                  <a:schemeClr val="bg1"/>
                </a:solidFill>
              </a:rPr>
              <a:t>  </a:t>
            </a:r>
            <a:r>
              <a:rPr lang="en-US" sz="1400" dirty="0" err="1">
                <a:solidFill>
                  <a:schemeClr val="bg1"/>
                </a:solidFill>
              </a:rPr>
              <a:t>conj</a:t>
            </a:r>
            <a:r>
              <a:rPr lang="en-US" sz="1400" dirty="0">
                <a:solidFill>
                  <a:schemeClr val="bg1"/>
                </a:solidFill>
              </a:rPr>
              <a:t>, remember?</a:t>
            </a:r>
          </a:p>
          <a:p>
            <a:endParaRPr lang="en-US" sz="1400" i="1" dirty="0">
              <a:solidFill>
                <a:schemeClr val="bg1"/>
              </a:solidFill>
            </a:endParaRPr>
          </a:p>
          <a:p>
            <a:r>
              <a:rPr lang="en-US" sz="1400" i="1" dirty="0">
                <a:solidFill>
                  <a:schemeClr val="bg1"/>
                </a:solidFill>
              </a:rPr>
              <a:t>Remind me: How should they be managed?</a:t>
            </a:r>
          </a:p>
          <a:p>
            <a:r>
              <a:rPr lang="en-US" sz="1400" dirty="0">
                <a:solidFill>
                  <a:schemeClr val="bg1"/>
                </a:solidFill>
              </a:rPr>
              <a:t>Biopsy them at the time they’re discovered</a:t>
            </a:r>
          </a:p>
        </p:txBody>
      </p:sp>
      <p:sp>
        <p:nvSpPr>
          <p:cNvPr id="16" name="Arrow: Right 15">
            <a:extLst>
              <a:ext uri="{FF2B5EF4-FFF2-40B4-BE49-F238E27FC236}">
                <a16:creationId xmlns:a16="http://schemas.microsoft.com/office/drawing/2014/main" id="{15616B3E-C1DC-4F48-A35D-F48FAFE0ADAF}"/>
              </a:ext>
            </a:extLst>
          </p:cNvPr>
          <p:cNvSpPr/>
          <p:nvPr/>
        </p:nvSpPr>
        <p:spPr>
          <a:xfrm>
            <a:off x="4205965" y="6029661"/>
            <a:ext cx="1424444" cy="226422"/>
          </a:xfrm>
          <a:prstGeom prst="rightArrow">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3" name="Oval 12">
            <a:extLst>
              <a:ext uri="{FF2B5EF4-FFF2-40B4-BE49-F238E27FC236}">
                <a16:creationId xmlns:a16="http://schemas.microsoft.com/office/drawing/2014/main" id="{9F5DE6B6-1A07-4FA0-966E-8F19C6570E43}"/>
              </a:ext>
            </a:extLst>
          </p:cNvPr>
          <p:cNvSpPr/>
          <p:nvPr/>
        </p:nvSpPr>
        <p:spPr>
          <a:xfrm>
            <a:off x="4484682" y="5269678"/>
            <a:ext cx="3909029" cy="58778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79805428"/>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391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rgbClr val="0000FF"/>
                </a:solidFill>
              </a:rPr>
              <a:t>lesion) to</a:t>
            </a:r>
            <a:r>
              <a:rPr lang="en-US" altLang="en-US" sz="1400" b="1" dirty="0">
                <a:solidFill>
                  <a:srgbClr val="0000FF"/>
                </a:solidFill>
                <a:sym typeface="Wingdings" panose="05000000000000000000" pitchFamily="2" charset="2"/>
              </a:rPr>
              <a:t> enlarge</a:t>
            </a:r>
            <a:endPar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t>specifically during  puberty</a:t>
            </a:r>
          </a:p>
          <a:p>
            <a:pPr eaLnBrk="1" hangingPunct="1">
              <a:spcBef>
                <a:spcPct val="0"/>
              </a:spcBef>
              <a:buClrTx/>
              <a:buSzTx/>
              <a:buFontTx/>
              <a:buNone/>
            </a:pPr>
            <a:endParaRPr lang="en-US" altLang="en-US" sz="1400" b="1"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solidFill>
                  <a:schemeClr val="bg1">
                    <a:lumMod val="65000"/>
                  </a:schemeClr>
                </a:solidFill>
              </a:rPr>
              <a:t>does malignant transformation occur at this age?</a:t>
            </a:r>
          </a:p>
          <a:p>
            <a:pPr eaLnBrk="1" hangingPunct="1">
              <a:spcBef>
                <a:spcPct val="0"/>
              </a:spcBef>
              <a:buClrTx/>
              <a:buSzTx/>
              <a:buFontTx/>
              <a:buNone/>
            </a:pPr>
            <a:r>
              <a:rPr lang="en-US" altLang="en-US" sz="1400" b="1" u="sng" dirty="0">
                <a:solidFill>
                  <a:schemeClr val="bg1">
                    <a:lumMod val="65000"/>
                  </a:schemeClr>
                </a:solidFill>
              </a:rPr>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8" name="TextBox 57">
            <a:extLst>
              <a:ext uri="{FF2B5EF4-FFF2-40B4-BE49-F238E27FC236}">
                <a16:creationId xmlns:a16="http://schemas.microsoft.com/office/drawing/2014/main" id="{D21698C4-69EC-45EF-A356-10E65CB4B45E}"/>
              </a:ext>
            </a:extLst>
          </p:cNvPr>
          <p:cNvSpPr txBox="1"/>
          <p:nvPr/>
        </p:nvSpPr>
        <p:spPr>
          <a:xfrm>
            <a:off x="435533" y="4161497"/>
            <a:ext cx="5784452" cy="738664"/>
          </a:xfrm>
          <a:prstGeom prst="rect">
            <a:avLst/>
          </a:prstGeom>
          <a:solidFill>
            <a:schemeClr val="accent1">
              <a:lumMod val="75000"/>
            </a:schemeClr>
          </a:solidFill>
        </p:spPr>
        <p:txBody>
          <a:bodyPr wrap="square" rtlCol="0">
            <a:spAutoFit/>
          </a:bodyPr>
          <a:lstStyle/>
          <a:p>
            <a:r>
              <a:rPr lang="en-US" sz="1400" dirty="0"/>
              <a:t>Finally: </a:t>
            </a:r>
            <a:r>
              <a:rPr lang="en-US" sz="1400" i="1" dirty="0">
                <a:solidFill>
                  <a:schemeClr val="bg1"/>
                </a:solidFill>
              </a:rPr>
              <a:t>Enlargement during a related life-event is also common and not a harbinger of malignant transformation. What is this related life-event?</a:t>
            </a:r>
          </a:p>
          <a:p>
            <a:r>
              <a:rPr lang="en-US" sz="1400" dirty="0">
                <a:solidFill>
                  <a:schemeClr val="accent1">
                    <a:lumMod val="75000"/>
                  </a:schemeClr>
                </a:solidFill>
              </a:rPr>
              <a:t>Pregnancy</a:t>
            </a: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500951717"/>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lumMod val="75000"/>
                </a:srgbClr>
              </a:solidFill>
              <a:effectLst/>
              <a:uLnTx/>
              <a:uFillTx/>
              <a:latin typeface="Arial"/>
              <a:ea typeface="+mn-ea"/>
              <a:cs typeface="+mn-cs"/>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2AC889-F670-4088-9BDD-19456C665107}" type="slidenum">
              <a:rPr kumimoji="0" lang="en-US" altLang="en-US" sz="10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392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marL="0" marR="0" lvl="0" indent="0" algn="l" defTabSz="914400" rtl="0" eaLnBrk="1" fontAlgn="base" latinLnBrk="0" hangingPunct="1">
              <a:lnSpc>
                <a:spcPts val="19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FFFF">
                    <a:lumMod val="75000"/>
                  </a:srgbClr>
                </a:solidFill>
                <a:effectLst>
                  <a:outerShdw blurRad="38100" dist="38100" dir="2700000" algn="tl">
                    <a:srgbClr val="000000">
                      <a:alpha val="43137"/>
                    </a:srgbClr>
                  </a:outerShdw>
                </a:effectLst>
                <a:uLnTx/>
                <a:uFillTx/>
                <a:latin typeface="Arial" panose="020B0604020202020204" pitchFamily="34" charset="0"/>
                <a:ea typeface="+mn-ea"/>
                <a:cs typeface="+mn-cs"/>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mn-ea"/>
                <a:cs typeface="+mn-cs"/>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Oculo</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Ocular(</a:t>
            </a:r>
            <a:r>
              <a:rPr kumimoji="0" lang="en-US" sz="1400" b="0" i="0"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odermal</a:t>
            </a:r>
            <a:r>
              <a:rPr kumimoji="0" 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During what period of life do </a:t>
            </a:r>
            <a:r>
              <a:rPr kumimoji="0" lang="en-US" altLang="en-US" sz="1400" b="0" i="1" u="none" strike="noStrike" kern="1200" cap="none" spc="0" normalizeH="0" baseline="0" noProof="0" dirty="0" err="1">
                <a:ln>
                  <a:noFill/>
                </a:ln>
                <a:solidFill>
                  <a:srgbClr val="FFFFFF">
                    <a:lumMod val="75000"/>
                  </a:srgbClr>
                </a:solidFill>
                <a:effectLst/>
                <a:uLnTx/>
                <a:uFillTx/>
                <a:latin typeface="Arial" panose="020B0604020202020204" pitchFamily="34" charset="0"/>
                <a:ea typeface="+mn-ea"/>
                <a:cs typeface="+mn-cs"/>
              </a:rPr>
              <a:t>conj</a:t>
            </a: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 nevi typically appear?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effectLst/>
                <a:uLnTx/>
                <a:uFillTx/>
                <a:latin typeface="Arial" panose="020B0604020202020204" pitchFamily="34" charset="0"/>
                <a:ea typeface="+mn-ea"/>
                <a:cs typeface="+mn-cs"/>
              </a:rPr>
              <a:t>The first or second decade</a:t>
            </a: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—similar to lid nevi</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In what three locations are they most commonly found?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t>
            </a:r>
            <a:r>
              <a:rPr kumimoji="0" lang="en-US" altLang="en-US"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Juxtalimbal</a:t>
            </a:r>
            <a:endParaRPr kumimoji="0" lang="en-US" altLang="en-US" sz="1400" b="1"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--Plica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--Caruncle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Are they usually unilateral, or bilateral?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Unilateral</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Can they be nonpigmented?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lumMod val="75000"/>
                  </a:srgbClr>
                </a:solidFill>
                <a:effectLst/>
                <a:uLnTx/>
                <a:uFillTx/>
                <a:latin typeface="Arial" panose="020B0604020202020204" pitchFamily="34" charset="0"/>
                <a:ea typeface="+mn-ea"/>
                <a:cs typeface="+mn-cs"/>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2E2AA">
                    <a:lumMod val="50000"/>
                  </a:srgbClr>
                </a:solidFill>
                <a:effectLst/>
                <a:uLnTx/>
                <a:uFillTx/>
                <a:latin typeface="Arial" panose="020B0604020202020204" pitchFamily="34" charset="0"/>
                <a:ea typeface="+mn-ea"/>
                <a:cs typeface="+mn-cs"/>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TextBox 39">
            <a:extLst>
              <a:ext uri="{FF2B5EF4-FFF2-40B4-BE49-F238E27FC236}">
                <a16:creationId xmlns:a16="http://schemas.microsoft.com/office/drawing/2014/main" id="{E1F4607F-D5ED-4957-A4D9-0AE41505AD8D}"/>
              </a:ext>
            </a:extLst>
          </p:cNvPr>
          <p:cNvSpPr txBox="1"/>
          <p:nvPr/>
        </p:nvSpPr>
        <p:spPr>
          <a:xfrm>
            <a:off x="227633" y="4054997"/>
            <a:ext cx="4616520" cy="1384995"/>
          </a:xfrm>
          <a:prstGeom prst="rect">
            <a:avLst/>
          </a:prstGeom>
          <a:solidFill>
            <a:schemeClr val="accent1">
              <a:lumMod val="40000"/>
              <a:lumOff val="60000"/>
            </a:schemeClr>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Regarding </a:t>
            </a:r>
            <a:r>
              <a:rPr kumimoji="0" lang="en-US" sz="1400" b="1"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mn-ea"/>
                <a:cs typeface="+mn-cs"/>
              </a:rPr>
              <a:t>juxtalimbal</a:t>
            </a:r>
            <a:r>
              <a:rPr kumimoji="0" lang="en-US" sz="1400" b="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 nevi: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Do they tend to be elevated, or flat?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They are essentially always  flat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Are </a:t>
            </a:r>
            <a:r>
              <a:rPr kumimoji="0" lang="en-US" sz="1400" b="1"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epithelial inclusion cysts </a:t>
            </a:r>
            <a:r>
              <a:rPr kumimoji="0" lang="en-US" sz="1400" b="0" i="1"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a common finding?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mn-ea"/>
                <a:cs typeface="+mn-cs"/>
              </a:rPr>
              <a:t>Yes—about  half  of all nevi at this location contain them</a:t>
            </a:r>
          </a:p>
        </p:txBody>
      </p:sp>
      <p:sp>
        <p:nvSpPr>
          <p:cNvPr id="51" name="TextBox 50">
            <a:extLst>
              <a:ext uri="{FF2B5EF4-FFF2-40B4-BE49-F238E27FC236}">
                <a16:creationId xmlns:a16="http://schemas.microsoft.com/office/drawing/2014/main" id="{A3B49C9A-AB83-4F52-8C51-553E61A414A9}"/>
              </a:ext>
            </a:extLst>
          </p:cNvPr>
          <p:cNvSpPr txBox="1"/>
          <p:nvPr/>
        </p:nvSpPr>
        <p:spPr>
          <a:xfrm>
            <a:off x="100926" y="5877580"/>
            <a:ext cx="7018268" cy="523220"/>
          </a:xfrm>
          <a:prstGeom prst="rect">
            <a:avLst/>
          </a:prstGeom>
          <a:solidFill>
            <a:schemeClr val="accent5">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lumMod val="50000"/>
                  </a:schemeClr>
                </a:solidFill>
              </a:rPr>
              <a:t>Epithelial cysts can cause nevus enlargement. What is the mechanism for this?</a:t>
            </a:r>
          </a:p>
          <a:p>
            <a:pPr eaLnBrk="1" hangingPunct="1">
              <a:spcBef>
                <a:spcPct val="0"/>
              </a:spcBef>
              <a:buClrTx/>
              <a:buSzTx/>
              <a:buFontTx/>
              <a:buNone/>
            </a:pPr>
            <a:r>
              <a:rPr lang="en-US" altLang="en-US" sz="1400" dirty="0">
                <a:solidFill>
                  <a:schemeClr val="bg1">
                    <a:lumMod val="50000"/>
                  </a:schemeClr>
                </a:solidFill>
              </a:rPr>
              <a:t>Goblet  cells in the cyst wall secrete  mucin  , causing the cyst (and </a:t>
            </a:r>
            <a:r>
              <a:rPr lang="en-US" altLang="en-US" sz="1400" b="1" dirty="0">
                <a:solidFill>
                  <a:srgbClr val="0000FF"/>
                </a:solidFill>
              </a:rPr>
              <a:t>lesion) to</a:t>
            </a:r>
            <a:r>
              <a:rPr lang="en-US" altLang="en-US" sz="1400" b="1" dirty="0">
                <a:solidFill>
                  <a:srgbClr val="0000FF"/>
                </a:solidFill>
                <a:sym typeface="Wingdings" panose="05000000000000000000" pitchFamily="2" charset="2"/>
              </a:rPr>
              <a:t> enlarge</a:t>
            </a:r>
            <a:endParaRPr kumimoji="0" 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
        <p:nvSpPr>
          <p:cNvPr id="52" name="Oval 51">
            <a:extLst>
              <a:ext uri="{FF2B5EF4-FFF2-40B4-BE49-F238E27FC236}">
                <a16:creationId xmlns:a16="http://schemas.microsoft.com/office/drawing/2014/main" id="{652B7A21-8D47-4F04-A705-C3BFF692393F}"/>
              </a:ext>
            </a:extLst>
          </p:cNvPr>
          <p:cNvSpPr/>
          <p:nvPr/>
        </p:nvSpPr>
        <p:spPr>
          <a:xfrm>
            <a:off x="521116" y="4868794"/>
            <a:ext cx="2395566" cy="400884"/>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3" name="Oval 52">
            <a:extLst>
              <a:ext uri="{FF2B5EF4-FFF2-40B4-BE49-F238E27FC236}">
                <a16:creationId xmlns:a16="http://schemas.microsoft.com/office/drawing/2014/main" id="{3B0ECB7C-D848-4F52-85D3-71E5CA115FD0}"/>
              </a:ext>
            </a:extLst>
          </p:cNvPr>
          <p:cNvSpPr/>
          <p:nvPr/>
        </p:nvSpPr>
        <p:spPr>
          <a:xfrm>
            <a:off x="2589474" y="2333335"/>
            <a:ext cx="2827132"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4" name="Text Box 2">
            <a:extLst>
              <a:ext uri="{FF2B5EF4-FFF2-40B4-BE49-F238E27FC236}">
                <a16:creationId xmlns:a16="http://schemas.microsoft.com/office/drawing/2014/main" id="{261D0C50-D033-47C5-BFA7-740DFB073C66}"/>
              </a:ext>
            </a:extLst>
          </p:cNvPr>
          <p:cNvSpPr txBox="1">
            <a:spLocks noChangeArrowheads="1"/>
          </p:cNvSpPr>
          <p:nvPr/>
        </p:nvSpPr>
        <p:spPr bwMode="auto">
          <a:xfrm>
            <a:off x="100926" y="3391944"/>
            <a:ext cx="8906428" cy="2462213"/>
          </a:xfrm>
          <a:prstGeom prst="rect">
            <a:avLst/>
          </a:prstGeom>
          <a:solidFill>
            <a:schemeClr val="tx2">
              <a:lumMod val="20000"/>
              <a:lumOff val="8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Speaking of enlargement…If a limbal nevus has been present since the first decade, it will often be observed to enlarge at a later date. During what time period does this tend to occur?</a:t>
            </a:r>
          </a:p>
          <a:p>
            <a:pPr eaLnBrk="1" hangingPunct="1">
              <a:spcBef>
                <a:spcPct val="0"/>
              </a:spcBef>
              <a:buClrTx/>
              <a:buSzTx/>
              <a:buFontTx/>
              <a:buNone/>
            </a:pPr>
            <a:r>
              <a:rPr lang="en-US" altLang="en-US" sz="1400" dirty="0">
                <a:solidFill>
                  <a:schemeClr val="bg1">
                    <a:lumMod val="65000"/>
                  </a:schemeClr>
                </a:solidFill>
              </a:rPr>
              <a:t>The second decade, </a:t>
            </a:r>
            <a:r>
              <a:rPr lang="en-US" altLang="en-US" sz="1400" b="1" dirty="0"/>
              <a:t>specifically during  puberty</a:t>
            </a:r>
          </a:p>
          <a:p>
            <a:pPr eaLnBrk="1" hangingPunct="1">
              <a:spcBef>
                <a:spcPct val="0"/>
              </a:spcBef>
              <a:buClrTx/>
              <a:buSzTx/>
              <a:buFontTx/>
              <a:buNone/>
            </a:pPr>
            <a:endParaRPr lang="en-US" altLang="en-US" sz="1400" b="1" i="1"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Does this enlargement tend to occur slowly, or rapidly? </a:t>
            </a:r>
            <a:r>
              <a:rPr lang="en-US" altLang="en-US" sz="1400" b="1" dirty="0">
                <a:solidFill>
                  <a:schemeClr val="bg1">
                    <a:lumMod val="65000"/>
                  </a:schemeClr>
                </a:solidFill>
              </a:rPr>
              <a:t>Rapidly</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 parent notes rapid enlargement of a pigmented spot on her child’s eye. Not surprisingly, what is the concern?</a:t>
            </a:r>
          </a:p>
          <a:p>
            <a:pPr eaLnBrk="1" hangingPunct="1">
              <a:spcBef>
                <a:spcPct val="0"/>
              </a:spcBef>
              <a:buClrTx/>
              <a:buSzTx/>
              <a:buFontTx/>
              <a:buNone/>
            </a:pPr>
            <a:r>
              <a:rPr lang="en-US" altLang="en-US" sz="1400" dirty="0">
                <a:solidFill>
                  <a:schemeClr val="bg1">
                    <a:lumMod val="65000"/>
                  </a:schemeClr>
                </a:solidFill>
              </a:rPr>
              <a:t>Malignant transformation</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 concern justified—</a:t>
            </a:r>
            <a:r>
              <a:rPr lang="en-US" altLang="en-US" sz="1400" b="1" i="1" u="sng" dirty="0">
                <a:solidFill>
                  <a:schemeClr val="bg1">
                    <a:lumMod val="65000"/>
                  </a:schemeClr>
                </a:solidFill>
              </a:rPr>
              <a:t>does malignant transformation occur at this age?</a:t>
            </a:r>
          </a:p>
          <a:p>
            <a:pPr eaLnBrk="1" hangingPunct="1">
              <a:spcBef>
                <a:spcPct val="0"/>
              </a:spcBef>
              <a:buClrTx/>
              <a:buSzTx/>
              <a:buFontTx/>
              <a:buNone/>
            </a:pPr>
            <a:r>
              <a:rPr lang="en-US" altLang="en-US" sz="1400" b="1" u="sng" dirty="0">
                <a:solidFill>
                  <a:schemeClr val="bg1">
                    <a:lumMod val="65000"/>
                  </a:schemeClr>
                </a:solidFill>
              </a:rPr>
              <a:t>Essentially never</a:t>
            </a:r>
            <a:r>
              <a:rPr lang="en-US" altLang="en-US" sz="1400" dirty="0">
                <a:solidFill>
                  <a:schemeClr val="bg1">
                    <a:lumMod val="65000"/>
                  </a:schemeClr>
                </a:solidFill>
              </a:rPr>
              <a:t>. Reassure the parent that such enlargement is common, expected, and of no clinical </a:t>
            </a:r>
            <a:r>
              <a:rPr lang="en-US" altLang="en-US" sz="1400" dirty="0" err="1">
                <a:solidFill>
                  <a:schemeClr val="bg1">
                    <a:lumMod val="65000"/>
                  </a:schemeClr>
                </a:solidFill>
              </a:rPr>
              <a:t>cern</a:t>
            </a:r>
            <a:r>
              <a:rPr lang="en-US" altLang="en-US" sz="1400" dirty="0">
                <a:solidFill>
                  <a:schemeClr val="bg1">
                    <a:lumMod val="65000"/>
                  </a:schemeClr>
                </a:solidFill>
              </a:rPr>
              <a:t>.</a:t>
            </a:r>
          </a:p>
        </p:txBody>
      </p:sp>
      <p:sp>
        <p:nvSpPr>
          <p:cNvPr id="6" name="Oval 5">
            <a:extLst>
              <a:ext uri="{FF2B5EF4-FFF2-40B4-BE49-F238E27FC236}">
                <a16:creationId xmlns:a16="http://schemas.microsoft.com/office/drawing/2014/main" id="{71B7F4E5-BA74-49FF-AB71-6BDA29C64877}"/>
              </a:ext>
            </a:extLst>
          </p:cNvPr>
          <p:cNvSpPr/>
          <p:nvPr/>
        </p:nvSpPr>
        <p:spPr>
          <a:xfrm>
            <a:off x="2940903" y="3028116"/>
            <a:ext cx="1200650" cy="40088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7" name="Oval 56">
            <a:extLst>
              <a:ext uri="{FF2B5EF4-FFF2-40B4-BE49-F238E27FC236}">
                <a16:creationId xmlns:a16="http://schemas.microsoft.com/office/drawing/2014/main" id="{20952CF2-5D95-4622-B840-6E3B8A92D741}"/>
              </a:ext>
            </a:extLst>
          </p:cNvPr>
          <p:cNvSpPr/>
          <p:nvPr/>
        </p:nvSpPr>
        <p:spPr>
          <a:xfrm>
            <a:off x="5330138" y="6017622"/>
            <a:ext cx="1755595" cy="502447"/>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8" name="TextBox 57">
            <a:extLst>
              <a:ext uri="{FF2B5EF4-FFF2-40B4-BE49-F238E27FC236}">
                <a16:creationId xmlns:a16="http://schemas.microsoft.com/office/drawing/2014/main" id="{D21698C4-69EC-45EF-A356-10E65CB4B45E}"/>
              </a:ext>
            </a:extLst>
          </p:cNvPr>
          <p:cNvSpPr txBox="1"/>
          <p:nvPr/>
        </p:nvSpPr>
        <p:spPr>
          <a:xfrm>
            <a:off x="435533" y="4161497"/>
            <a:ext cx="5784452" cy="738664"/>
          </a:xfrm>
          <a:prstGeom prst="rect">
            <a:avLst/>
          </a:prstGeom>
          <a:solidFill>
            <a:schemeClr val="accent1">
              <a:lumMod val="75000"/>
            </a:schemeClr>
          </a:solidFill>
        </p:spPr>
        <p:txBody>
          <a:bodyPr wrap="square" rtlCol="0">
            <a:spAutoFit/>
          </a:bodyPr>
          <a:lstStyle/>
          <a:p>
            <a:r>
              <a:rPr lang="en-US" sz="1400" dirty="0"/>
              <a:t>Finally: </a:t>
            </a:r>
            <a:r>
              <a:rPr lang="en-US" sz="1400" i="1" dirty="0">
                <a:solidFill>
                  <a:schemeClr val="bg1"/>
                </a:solidFill>
              </a:rPr>
              <a:t>Enlargement during a related life-event is also common and not a harbinger of malignant transformation. What is this related life-event?</a:t>
            </a:r>
          </a:p>
          <a:p>
            <a:r>
              <a:rPr lang="en-US" sz="1400" b="1" dirty="0"/>
              <a:t>Pregnancy</a:t>
            </a:r>
          </a:p>
        </p:txBody>
      </p:sp>
      <p:sp>
        <p:nvSpPr>
          <p:cNvPr id="56" name="Oval 55">
            <a:extLst>
              <a:ext uri="{FF2B5EF4-FFF2-40B4-BE49-F238E27FC236}">
                <a16:creationId xmlns:a16="http://schemas.microsoft.com/office/drawing/2014/main" id="{C3909008-F26C-4389-82D4-053E4F501465}"/>
              </a:ext>
            </a:extLst>
          </p:cNvPr>
          <p:cNvSpPr/>
          <p:nvPr/>
        </p:nvSpPr>
        <p:spPr>
          <a:xfrm>
            <a:off x="1668668" y="3746449"/>
            <a:ext cx="2636510" cy="465914"/>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302147708"/>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393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During what period of life do </a:t>
            </a:r>
            <a:r>
              <a:rPr lang="en-US" altLang="en-US" sz="1400" i="1" dirty="0" err="1"/>
              <a:t>conj</a:t>
            </a:r>
            <a:r>
              <a:rPr lang="en-US" altLang="en-US" sz="1400" i="1" dirty="0"/>
              <a:t> nevi typically appear?</a:t>
            </a:r>
          </a:p>
          <a:p>
            <a:pPr eaLnBrk="1" hangingPunct="1">
              <a:spcBef>
                <a:spcPct val="0"/>
              </a:spcBef>
              <a:buClrTx/>
              <a:buSzTx/>
              <a:buFontTx/>
              <a:buNone/>
            </a:pPr>
            <a:r>
              <a:rPr lang="en-US" altLang="en-US" sz="1400" dirty="0"/>
              <a:t>The first or second decade—similar to lid nevi</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In what three locations are they most commonly found?</a:t>
            </a:r>
          </a:p>
          <a:p>
            <a:pPr eaLnBrk="1" hangingPunct="1">
              <a:spcBef>
                <a:spcPct val="0"/>
              </a:spcBef>
              <a:buClrTx/>
              <a:buSzTx/>
              <a:buFontTx/>
              <a:buNone/>
            </a:pPr>
            <a:r>
              <a:rPr lang="en-US" altLang="en-US" sz="1400" dirty="0"/>
              <a:t>--</a:t>
            </a:r>
            <a:r>
              <a:rPr lang="en-US" altLang="en-US" sz="1400" dirty="0" err="1"/>
              <a:t>Juxtalimbal</a:t>
            </a:r>
            <a:endParaRPr lang="en-US" altLang="en-US" sz="1400" dirty="0"/>
          </a:p>
          <a:p>
            <a:pPr eaLnBrk="1" hangingPunct="1">
              <a:spcBef>
                <a:spcPct val="0"/>
              </a:spcBef>
              <a:buClrTx/>
              <a:buSzTx/>
              <a:buFontTx/>
              <a:buNone/>
            </a:pPr>
            <a:r>
              <a:rPr lang="en-US" altLang="en-US" sz="1400" dirty="0"/>
              <a:t>--Plica</a:t>
            </a:r>
          </a:p>
          <a:p>
            <a:pPr eaLnBrk="1" hangingPunct="1">
              <a:spcBef>
                <a:spcPct val="0"/>
              </a:spcBef>
              <a:buClrTx/>
              <a:buSzTx/>
              <a:buFontTx/>
              <a:buNone/>
            </a:pPr>
            <a:r>
              <a:rPr lang="en-US" altLang="en-US" sz="1400" dirty="0"/>
              <a:t>--Caruncle</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Are they usually unilateral, or bilateral?</a:t>
            </a:r>
            <a:endParaRPr lang="en-US" altLang="en-US" sz="1400" i="1" dirty="0">
              <a:solidFill>
                <a:srgbClr val="CCFFCC"/>
              </a:solidFill>
            </a:endParaRP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Arrow: Up 5">
            <a:extLst>
              <a:ext uri="{FF2B5EF4-FFF2-40B4-BE49-F238E27FC236}">
                <a16:creationId xmlns:a16="http://schemas.microsoft.com/office/drawing/2014/main" id="{B9F69E65-7A67-477E-B469-63E11C58158B}"/>
              </a:ext>
            </a:extLst>
          </p:cNvPr>
          <p:cNvSpPr/>
          <p:nvPr/>
        </p:nvSpPr>
        <p:spPr>
          <a:xfrm>
            <a:off x="4288231" y="4283772"/>
            <a:ext cx="473512" cy="1507428"/>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tx1"/>
                </a:solidFill>
              </a:rPr>
              <a:t>Next</a:t>
            </a:r>
          </a:p>
        </p:txBody>
      </p:sp>
    </p:spTree>
    <p:extLst>
      <p:ext uri="{BB962C8B-B14F-4D97-AF65-F5344CB8AC3E}">
        <p14:creationId xmlns:p14="http://schemas.microsoft.com/office/powerpoint/2010/main" val="1228559891"/>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394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During what period of life do </a:t>
            </a:r>
            <a:r>
              <a:rPr lang="en-US" altLang="en-US" sz="1400" i="1" dirty="0" err="1"/>
              <a:t>conj</a:t>
            </a:r>
            <a:r>
              <a:rPr lang="en-US" altLang="en-US" sz="1400" i="1" dirty="0"/>
              <a:t> nevi typically appear?</a:t>
            </a:r>
          </a:p>
          <a:p>
            <a:pPr eaLnBrk="1" hangingPunct="1">
              <a:spcBef>
                <a:spcPct val="0"/>
              </a:spcBef>
              <a:buClrTx/>
              <a:buSzTx/>
              <a:buFontTx/>
              <a:buNone/>
            </a:pPr>
            <a:r>
              <a:rPr lang="en-US" altLang="en-US" sz="1400" dirty="0"/>
              <a:t>The first or second decade—similar to lid nevi</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In what three locations are they most commonly found?</a:t>
            </a:r>
          </a:p>
          <a:p>
            <a:pPr eaLnBrk="1" hangingPunct="1">
              <a:spcBef>
                <a:spcPct val="0"/>
              </a:spcBef>
              <a:buClrTx/>
              <a:buSzTx/>
              <a:buFontTx/>
              <a:buNone/>
            </a:pPr>
            <a:r>
              <a:rPr lang="en-US" altLang="en-US" sz="1400" dirty="0"/>
              <a:t>--</a:t>
            </a:r>
            <a:r>
              <a:rPr lang="en-US" altLang="en-US" sz="1400" dirty="0" err="1"/>
              <a:t>Juxtalimbal</a:t>
            </a:r>
            <a:endParaRPr lang="en-US" altLang="en-US" sz="1400" dirty="0"/>
          </a:p>
          <a:p>
            <a:pPr eaLnBrk="1" hangingPunct="1">
              <a:spcBef>
                <a:spcPct val="0"/>
              </a:spcBef>
              <a:buClrTx/>
              <a:buSzTx/>
              <a:buFontTx/>
              <a:buNone/>
            </a:pPr>
            <a:r>
              <a:rPr lang="en-US" altLang="en-US" sz="1400" dirty="0"/>
              <a:t>--Plica</a:t>
            </a:r>
          </a:p>
          <a:p>
            <a:pPr eaLnBrk="1" hangingPunct="1">
              <a:spcBef>
                <a:spcPct val="0"/>
              </a:spcBef>
              <a:buClrTx/>
              <a:buSzTx/>
              <a:buFontTx/>
              <a:buNone/>
            </a:pPr>
            <a:r>
              <a:rPr lang="en-US" altLang="en-US" sz="1400" dirty="0"/>
              <a:t>--Caruncle</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Are they usually unilateral, or bilateral?</a:t>
            </a:r>
          </a:p>
          <a:p>
            <a:pPr eaLnBrk="1" hangingPunct="1">
              <a:spcBef>
                <a:spcPct val="0"/>
              </a:spcBef>
              <a:buClrTx/>
              <a:buSzTx/>
              <a:buFontTx/>
              <a:buNone/>
            </a:pPr>
            <a:r>
              <a:rPr lang="en-US" altLang="en-US" sz="1400" dirty="0"/>
              <a:t>Unilateral</a:t>
            </a:r>
            <a:endParaRPr lang="en-US" altLang="en-US" sz="1400" dirty="0">
              <a:solidFill>
                <a:srgbClr val="CCFFCC"/>
              </a:solidFill>
            </a:endParaRP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47318242"/>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395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During what period of life do </a:t>
            </a:r>
            <a:r>
              <a:rPr lang="en-US" altLang="en-US" sz="1400" i="1" dirty="0" err="1"/>
              <a:t>conj</a:t>
            </a:r>
            <a:r>
              <a:rPr lang="en-US" altLang="en-US" sz="1400" i="1" dirty="0"/>
              <a:t> nevi typically appear?</a:t>
            </a:r>
          </a:p>
          <a:p>
            <a:pPr eaLnBrk="1" hangingPunct="1">
              <a:spcBef>
                <a:spcPct val="0"/>
              </a:spcBef>
              <a:buClrTx/>
              <a:buSzTx/>
              <a:buFontTx/>
              <a:buNone/>
            </a:pPr>
            <a:r>
              <a:rPr lang="en-US" altLang="en-US" sz="1400" dirty="0"/>
              <a:t>The first or second decade—similar to lid nevi</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In what three locations are they most commonly found?</a:t>
            </a:r>
          </a:p>
          <a:p>
            <a:pPr eaLnBrk="1" hangingPunct="1">
              <a:spcBef>
                <a:spcPct val="0"/>
              </a:spcBef>
              <a:buClrTx/>
              <a:buSzTx/>
              <a:buFontTx/>
              <a:buNone/>
            </a:pPr>
            <a:r>
              <a:rPr lang="en-US" altLang="en-US" sz="1400" dirty="0"/>
              <a:t>--</a:t>
            </a:r>
            <a:r>
              <a:rPr lang="en-US" altLang="en-US" sz="1400" dirty="0" err="1"/>
              <a:t>Juxtalimbal</a:t>
            </a:r>
            <a:endParaRPr lang="en-US" altLang="en-US" sz="1400" dirty="0"/>
          </a:p>
          <a:p>
            <a:pPr eaLnBrk="1" hangingPunct="1">
              <a:spcBef>
                <a:spcPct val="0"/>
              </a:spcBef>
              <a:buClrTx/>
              <a:buSzTx/>
              <a:buFontTx/>
              <a:buNone/>
            </a:pPr>
            <a:r>
              <a:rPr lang="en-US" altLang="en-US" sz="1400" dirty="0"/>
              <a:t>--Plica</a:t>
            </a:r>
          </a:p>
          <a:p>
            <a:pPr eaLnBrk="1" hangingPunct="1">
              <a:spcBef>
                <a:spcPct val="0"/>
              </a:spcBef>
              <a:buClrTx/>
              <a:buSzTx/>
              <a:buFontTx/>
              <a:buNone/>
            </a:pPr>
            <a:r>
              <a:rPr lang="en-US" altLang="en-US" sz="1400" dirty="0"/>
              <a:t>--Caruncle</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Are they usually unilateral, or bilateral?</a:t>
            </a:r>
          </a:p>
          <a:p>
            <a:pPr eaLnBrk="1" hangingPunct="1">
              <a:spcBef>
                <a:spcPct val="0"/>
              </a:spcBef>
              <a:buClrTx/>
              <a:buSzTx/>
              <a:buFontTx/>
              <a:buNone/>
            </a:pPr>
            <a:r>
              <a:rPr lang="en-US" altLang="en-US" sz="1400" dirty="0"/>
              <a:t>Unilateral</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Can they be nonpigmented?</a:t>
            </a:r>
            <a:endParaRPr lang="en-US" altLang="en-US" sz="1400" i="1" dirty="0">
              <a:solidFill>
                <a:srgbClr val="CCFFCC"/>
              </a:solidFill>
            </a:endParaRPr>
          </a:p>
          <a:p>
            <a:pPr eaLnBrk="1" hangingPunct="1">
              <a:spcBef>
                <a:spcPct val="0"/>
              </a:spcBef>
              <a:buClrTx/>
              <a:buSzTx/>
              <a:buFontTx/>
              <a:buNone/>
            </a:pPr>
            <a:r>
              <a:rPr lang="en-US" altLang="en-US" sz="1400" dirty="0">
                <a:solidFill>
                  <a:srgbClr val="CCFFCC"/>
                </a:solidFill>
              </a:rPr>
              <a:t>Yes—about  1/3  are nearly devoid of pigment</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54488685"/>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396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During what period of life do </a:t>
            </a:r>
            <a:r>
              <a:rPr lang="en-US" altLang="en-US" sz="1400" i="1" dirty="0" err="1"/>
              <a:t>conj</a:t>
            </a:r>
            <a:r>
              <a:rPr lang="en-US" altLang="en-US" sz="1400" i="1" dirty="0"/>
              <a:t> nevi typically appear?</a:t>
            </a:r>
          </a:p>
          <a:p>
            <a:pPr eaLnBrk="1" hangingPunct="1">
              <a:spcBef>
                <a:spcPct val="0"/>
              </a:spcBef>
              <a:buClrTx/>
              <a:buSzTx/>
              <a:buFontTx/>
              <a:buNone/>
            </a:pPr>
            <a:r>
              <a:rPr lang="en-US" altLang="en-US" sz="1400" dirty="0"/>
              <a:t>The first or second decade—similar to lid nevi</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In what three locations are they most commonly found?</a:t>
            </a:r>
          </a:p>
          <a:p>
            <a:pPr eaLnBrk="1" hangingPunct="1">
              <a:spcBef>
                <a:spcPct val="0"/>
              </a:spcBef>
              <a:buClrTx/>
              <a:buSzTx/>
              <a:buFontTx/>
              <a:buNone/>
            </a:pPr>
            <a:r>
              <a:rPr lang="en-US" altLang="en-US" sz="1400" dirty="0"/>
              <a:t>--</a:t>
            </a:r>
            <a:r>
              <a:rPr lang="en-US" altLang="en-US" sz="1400" dirty="0" err="1"/>
              <a:t>Juxtalimbal</a:t>
            </a:r>
            <a:endParaRPr lang="en-US" altLang="en-US" sz="1400" dirty="0"/>
          </a:p>
          <a:p>
            <a:pPr eaLnBrk="1" hangingPunct="1">
              <a:spcBef>
                <a:spcPct val="0"/>
              </a:spcBef>
              <a:buClrTx/>
              <a:buSzTx/>
              <a:buFontTx/>
              <a:buNone/>
            </a:pPr>
            <a:r>
              <a:rPr lang="en-US" altLang="en-US" sz="1400" dirty="0"/>
              <a:t>--Plica</a:t>
            </a:r>
          </a:p>
          <a:p>
            <a:pPr eaLnBrk="1" hangingPunct="1">
              <a:spcBef>
                <a:spcPct val="0"/>
              </a:spcBef>
              <a:buClrTx/>
              <a:buSzTx/>
              <a:buFontTx/>
              <a:buNone/>
            </a:pPr>
            <a:r>
              <a:rPr lang="en-US" altLang="en-US" sz="1400" dirty="0"/>
              <a:t>--Caruncle</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Are they usually unilateral, or bilateral?</a:t>
            </a:r>
          </a:p>
          <a:p>
            <a:pPr eaLnBrk="1" hangingPunct="1">
              <a:spcBef>
                <a:spcPct val="0"/>
              </a:spcBef>
              <a:buClrTx/>
              <a:buSzTx/>
              <a:buFontTx/>
              <a:buNone/>
            </a:pPr>
            <a:r>
              <a:rPr lang="en-US" altLang="en-US" sz="1400" dirty="0"/>
              <a:t>Unilateral</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Can they be nonpigmented?</a:t>
            </a:r>
          </a:p>
          <a:p>
            <a:pPr eaLnBrk="1" hangingPunct="1">
              <a:spcBef>
                <a:spcPct val="0"/>
              </a:spcBef>
              <a:buClrTx/>
              <a:buSzTx/>
              <a:buFontTx/>
              <a:buNone/>
            </a:pPr>
            <a:r>
              <a:rPr lang="en-US" altLang="en-US" sz="1400" dirty="0"/>
              <a:t>Yes—about  1/3  are nearly devoid of pigment</a:t>
            </a:r>
            <a:endParaRPr lang="en-US" altLang="en-US" sz="1400" dirty="0">
              <a:solidFill>
                <a:srgbClr val="CCFFCC"/>
              </a:solidFill>
            </a:endParaRP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0A62B795-BE6D-47E6-A08E-43B671D72A43}"/>
              </a:ext>
            </a:extLst>
          </p:cNvPr>
          <p:cNvSpPr/>
          <p:nvPr/>
        </p:nvSpPr>
        <p:spPr>
          <a:xfrm>
            <a:off x="3886200" y="4801592"/>
            <a:ext cx="304800" cy="2623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1428290784"/>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397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0" name="TextBox 1">
            <a:extLst>
              <a:ext uri="{FF2B5EF4-FFF2-40B4-BE49-F238E27FC236}">
                <a16:creationId xmlns:a16="http://schemas.microsoft.com/office/drawing/2014/main" id="{FEE7C439-F5E2-44F8-BCE5-5C88B6F5AEE8}"/>
              </a:ext>
            </a:extLst>
          </p:cNvPr>
          <p:cNvSpPr txBox="1">
            <a:spLocks noChangeArrowheads="1"/>
          </p:cNvSpPr>
          <p:nvPr/>
        </p:nvSpPr>
        <p:spPr bwMode="auto">
          <a:xfrm>
            <a:off x="2822575" y="2209800"/>
            <a:ext cx="4721225" cy="289310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During what period of life do </a:t>
            </a:r>
            <a:r>
              <a:rPr lang="en-US" altLang="en-US" sz="1400" i="1" dirty="0" err="1"/>
              <a:t>conj</a:t>
            </a:r>
            <a:r>
              <a:rPr lang="en-US" altLang="en-US" sz="1400" i="1" dirty="0"/>
              <a:t> nevi typically appear?</a:t>
            </a:r>
          </a:p>
          <a:p>
            <a:pPr eaLnBrk="1" hangingPunct="1">
              <a:spcBef>
                <a:spcPct val="0"/>
              </a:spcBef>
              <a:buClrTx/>
              <a:buSzTx/>
              <a:buFontTx/>
              <a:buNone/>
            </a:pPr>
            <a:r>
              <a:rPr lang="en-US" altLang="en-US" sz="1400" dirty="0"/>
              <a:t>The first or second decade—similar to lid nevi</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In what three locations are they most commonly found?</a:t>
            </a:r>
          </a:p>
          <a:p>
            <a:pPr eaLnBrk="1" hangingPunct="1">
              <a:spcBef>
                <a:spcPct val="0"/>
              </a:spcBef>
              <a:buClrTx/>
              <a:buSzTx/>
              <a:buFontTx/>
              <a:buNone/>
            </a:pPr>
            <a:r>
              <a:rPr lang="en-US" altLang="en-US" sz="1400" dirty="0"/>
              <a:t>--</a:t>
            </a:r>
            <a:r>
              <a:rPr lang="en-US" altLang="en-US" sz="1400" dirty="0" err="1"/>
              <a:t>Juxtalimbal</a:t>
            </a:r>
            <a:endParaRPr lang="en-US" altLang="en-US" sz="1400" dirty="0"/>
          </a:p>
          <a:p>
            <a:pPr eaLnBrk="1" hangingPunct="1">
              <a:spcBef>
                <a:spcPct val="0"/>
              </a:spcBef>
              <a:buClrTx/>
              <a:buSzTx/>
              <a:buFontTx/>
              <a:buNone/>
            </a:pPr>
            <a:r>
              <a:rPr lang="en-US" altLang="en-US" sz="1400" dirty="0"/>
              <a:t>--Plica</a:t>
            </a:r>
          </a:p>
          <a:p>
            <a:pPr eaLnBrk="1" hangingPunct="1">
              <a:spcBef>
                <a:spcPct val="0"/>
              </a:spcBef>
              <a:buClrTx/>
              <a:buSzTx/>
              <a:buFontTx/>
              <a:buNone/>
            </a:pPr>
            <a:r>
              <a:rPr lang="en-US" altLang="en-US" sz="1400" dirty="0"/>
              <a:t>--Caruncle</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Are they usually unilateral, or bilateral?</a:t>
            </a:r>
          </a:p>
          <a:p>
            <a:pPr eaLnBrk="1" hangingPunct="1">
              <a:spcBef>
                <a:spcPct val="0"/>
              </a:spcBef>
              <a:buClrTx/>
              <a:buSzTx/>
              <a:buFontTx/>
              <a:buNone/>
            </a:pPr>
            <a:r>
              <a:rPr lang="en-US" altLang="en-US" sz="1400" dirty="0"/>
              <a:t>Unilateral</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Can they be nonpigmented?</a:t>
            </a:r>
          </a:p>
          <a:p>
            <a:pPr eaLnBrk="1" hangingPunct="1">
              <a:spcBef>
                <a:spcPct val="0"/>
              </a:spcBef>
              <a:buClrTx/>
              <a:buSzTx/>
              <a:buFontTx/>
              <a:buNone/>
            </a:pPr>
            <a:r>
              <a:rPr lang="en-US" altLang="en-US" sz="1400" dirty="0"/>
              <a:t>Yes—about  1/3  are nearly devoid of pigment</a:t>
            </a:r>
            <a:endParaRPr lang="en-US" altLang="en-US" sz="1400" dirty="0">
              <a:solidFill>
                <a:srgbClr val="CCFFCC"/>
              </a:solidFill>
            </a:endParaRP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98428062"/>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398</a:t>
            </a:fld>
            <a:endParaRPr lang="en-US" altLang="en-US"/>
          </a:p>
        </p:txBody>
      </p:sp>
      <p:sp>
        <p:nvSpPr>
          <p:cNvPr id="14" name="TextBox 13">
            <a:extLst>
              <a:ext uri="{FF2B5EF4-FFF2-40B4-BE49-F238E27FC236}">
                <a16:creationId xmlns:a16="http://schemas.microsoft.com/office/drawing/2014/main" id="{A65F8F49-D2AC-4A26-AE0C-900D7F4009E8}"/>
              </a:ext>
            </a:extLst>
          </p:cNvPr>
          <p:cNvSpPr txBox="1"/>
          <p:nvPr/>
        </p:nvSpPr>
        <p:spPr>
          <a:xfrm>
            <a:off x="2697133" y="6019800"/>
            <a:ext cx="3749745" cy="369332"/>
          </a:xfrm>
          <a:prstGeom prst="rect">
            <a:avLst/>
          </a:prstGeom>
          <a:noFill/>
        </p:spPr>
        <p:txBody>
          <a:bodyPr wrap="none" rtlCol="0">
            <a:spAutoFit/>
          </a:bodyPr>
          <a:lstStyle/>
          <a:p>
            <a:pPr algn="ctr"/>
            <a:r>
              <a:rPr lang="en-US" b="0" i="0" dirty="0">
                <a:effectLst/>
                <a:latin typeface="+mn-lt"/>
              </a:rPr>
              <a:t>Conjunctival </a:t>
            </a:r>
            <a:r>
              <a:rPr lang="en-US" dirty="0">
                <a:latin typeface="+mn-lt"/>
              </a:rPr>
              <a:t>n</a:t>
            </a:r>
            <a:r>
              <a:rPr lang="en-US" b="0" i="0" dirty="0">
                <a:effectLst/>
                <a:latin typeface="+mn-lt"/>
              </a:rPr>
              <a:t>evus</a:t>
            </a:r>
            <a:r>
              <a:rPr lang="en-US" b="0" i="0">
                <a:effectLst/>
                <a:latin typeface="+mn-lt"/>
              </a:rPr>
              <a:t>: Nonpigmented</a:t>
            </a:r>
            <a:endParaRPr lang="en-US" b="0" i="0" dirty="0">
              <a:effectLst/>
              <a:latin typeface="+mn-lt"/>
            </a:endParaRPr>
          </a:p>
        </p:txBody>
      </p:sp>
      <p:sp>
        <p:nvSpPr>
          <p:cNvPr id="8" name="TextBox 7">
            <a:extLst>
              <a:ext uri="{FF2B5EF4-FFF2-40B4-BE49-F238E27FC236}">
                <a16:creationId xmlns:a16="http://schemas.microsoft.com/office/drawing/2014/main" id="{AD442A53-82FD-4B74-807F-A2C140D27DC9}"/>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6146" name="Picture 2" descr="Amelanotic conjunctival nevus - American Academy of Ophthalmology">
            <a:extLst>
              <a:ext uri="{FF2B5EF4-FFF2-40B4-BE49-F238E27FC236}">
                <a16:creationId xmlns:a16="http://schemas.microsoft.com/office/drawing/2014/main" id="{C79F00EF-5F4A-4ADC-BA7B-49EBFEF469C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17315" y="1518443"/>
            <a:ext cx="5709367" cy="38211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49698082"/>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399</a:t>
            </a:fld>
            <a:endParaRPr lang="en-US" altLang="en-US"/>
          </a:p>
        </p:txBody>
      </p:sp>
      <p:sp>
        <p:nvSpPr>
          <p:cNvPr id="14" name="TextBox 13">
            <a:extLst>
              <a:ext uri="{FF2B5EF4-FFF2-40B4-BE49-F238E27FC236}">
                <a16:creationId xmlns:a16="http://schemas.microsoft.com/office/drawing/2014/main" id="{A65F8F49-D2AC-4A26-AE0C-900D7F4009E8}"/>
              </a:ext>
            </a:extLst>
          </p:cNvPr>
          <p:cNvSpPr txBox="1"/>
          <p:nvPr/>
        </p:nvSpPr>
        <p:spPr>
          <a:xfrm>
            <a:off x="2697133" y="6019800"/>
            <a:ext cx="3749745" cy="369332"/>
          </a:xfrm>
          <a:prstGeom prst="rect">
            <a:avLst/>
          </a:prstGeom>
          <a:noFill/>
        </p:spPr>
        <p:txBody>
          <a:bodyPr wrap="none" rtlCol="0">
            <a:spAutoFit/>
          </a:bodyPr>
          <a:lstStyle/>
          <a:p>
            <a:pPr algn="ctr"/>
            <a:r>
              <a:rPr lang="en-US" b="0" i="0" dirty="0">
                <a:effectLst/>
                <a:latin typeface="+mn-lt"/>
              </a:rPr>
              <a:t>Conjunctival </a:t>
            </a:r>
            <a:r>
              <a:rPr lang="en-US" dirty="0">
                <a:latin typeface="+mn-lt"/>
              </a:rPr>
              <a:t>n</a:t>
            </a:r>
            <a:r>
              <a:rPr lang="en-US" b="0" i="0" dirty="0">
                <a:effectLst/>
                <a:latin typeface="+mn-lt"/>
              </a:rPr>
              <a:t>evus</a:t>
            </a:r>
            <a:r>
              <a:rPr lang="en-US" b="0" i="0">
                <a:effectLst/>
                <a:latin typeface="+mn-lt"/>
              </a:rPr>
              <a:t>: Nonpigmented</a:t>
            </a:r>
            <a:endParaRPr lang="en-US" b="0" i="0" dirty="0">
              <a:effectLst/>
              <a:latin typeface="+mn-lt"/>
            </a:endParaRPr>
          </a:p>
        </p:txBody>
      </p:sp>
      <p:sp>
        <p:nvSpPr>
          <p:cNvPr id="8" name="TextBox 7">
            <a:extLst>
              <a:ext uri="{FF2B5EF4-FFF2-40B4-BE49-F238E27FC236}">
                <a16:creationId xmlns:a16="http://schemas.microsoft.com/office/drawing/2014/main" id="{AD442A53-82FD-4B74-807F-A2C140D27DC9}"/>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6146" name="Picture 2" descr="Amelanotic conjunctival nevus - American Academy of Ophthalmology">
            <a:extLst>
              <a:ext uri="{FF2B5EF4-FFF2-40B4-BE49-F238E27FC236}">
                <a16:creationId xmlns:a16="http://schemas.microsoft.com/office/drawing/2014/main" id="{C79F00EF-5F4A-4ADC-BA7B-49EBFEF469C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17315" y="1518443"/>
            <a:ext cx="5709367" cy="3821113"/>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5AF06284-64D8-42AD-AEB1-954218B82250}"/>
              </a:ext>
            </a:extLst>
          </p:cNvPr>
          <p:cNvSpPr txBox="1"/>
          <p:nvPr/>
        </p:nvSpPr>
        <p:spPr>
          <a:xfrm>
            <a:off x="419098" y="4800600"/>
            <a:ext cx="8305800" cy="738664"/>
          </a:xfrm>
          <a:prstGeom prst="rect">
            <a:avLst/>
          </a:prstGeom>
          <a:solidFill>
            <a:schemeClr val="accent5">
              <a:lumMod val="75000"/>
            </a:schemeClr>
          </a:solidFill>
        </p:spPr>
        <p:txBody>
          <a:bodyPr wrap="square" rtlCol="0">
            <a:spAutoFit/>
          </a:bodyPr>
          <a:lstStyle/>
          <a:p>
            <a:r>
              <a:rPr lang="en-US" sz="1400" i="1" dirty="0"/>
              <a:t>But…But I can still see it—it clearly has a pinkish color. How can it be called ‘nonpigmented’?</a:t>
            </a:r>
            <a:endParaRPr lang="en-US" sz="1400" i="1" dirty="0">
              <a:solidFill>
                <a:schemeClr val="accent5">
                  <a:lumMod val="75000"/>
                </a:schemeClr>
              </a:solidFill>
            </a:endParaRPr>
          </a:p>
          <a:p>
            <a:r>
              <a:rPr lang="en-US" sz="1400" i="1" dirty="0">
                <a:solidFill>
                  <a:schemeClr val="accent5">
                    <a:lumMod val="75000"/>
                  </a:schemeClr>
                </a:solidFill>
              </a:rPr>
              <a:t>The term nonpigmented here doesn’t mean ‘lacking in color’; it means lacking in pigment, </a:t>
            </a:r>
            <a:r>
              <a:rPr lang="en-US" sz="1400" i="1" dirty="0" err="1">
                <a:solidFill>
                  <a:schemeClr val="accent5">
                    <a:lumMod val="75000"/>
                  </a:schemeClr>
                </a:solidFill>
              </a:rPr>
              <a:t>ie</a:t>
            </a:r>
            <a:r>
              <a:rPr lang="en-US" sz="1400" i="1" dirty="0">
                <a:solidFill>
                  <a:schemeClr val="accent5">
                    <a:lumMod val="75000"/>
                  </a:schemeClr>
                </a:solidFill>
              </a:rPr>
              <a:t>, melanin. (The more precise term amelanotic is probably preferable.)</a:t>
            </a:r>
          </a:p>
        </p:txBody>
      </p:sp>
    </p:spTree>
    <p:extLst>
      <p:ext uri="{BB962C8B-B14F-4D97-AF65-F5344CB8AC3E}">
        <p14:creationId xmlns:p14="http://schemas.microsoft.com/office/powerpoint/2010/main" val="428230975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a:t>
            </a:fld>
            <a:endParaRPr lang="en-US" altLang="en-US"/>
          </a:p>
        </p:txBody>
      </p:sp>
      <p:sp>
        <p:nvSpPr>
          <p:cNvPr id="6" name="TextBox 5">
            <a:extLst>
              <a:ext uri="{FF2B5EF4-FFF2-40B4-BE49-F238E27FC236}">
                <a16:creationId xmlns:a16="http://schemas.microsoft.com/office/drawing/2014/main" id="{D3B555C1-9C9A-4274-8DC9-6C1DFA32F451}"/>
              </a:ext>
            </a:extLst>
          </p:cNvPr>
          <p:cNvSpPr txBox="1"/>
          <p:nvPr/>
        </p:nvSpPr>
        <p:spPr>
          <a:xfrm>
            <a:off x="2156412" y="2590801"/>
            <a:ext cx="1410964" cy="400110"/>
          </a:xfrm>
          <a:prstGeom prst="rect">
            <a:avLst/>
          </a:prstGeom>
          <a:noFill/>
        </p:spPr>
        <p:txBody>
          <a:bodyPr wrap="none" rtlCol="0">
            <a:spAutoFit/>
          </a:bodyPr>
          <a:lstStyle/>
          <a:p>
            <a:pPr algn="ctr"/>
            <a:r>
              <a:rPr lang="en-US" sz="2000" dirty="0">
                <a:solidFill>
                  <a:srgbClr val="0000FF"/>
                </a:solidFill>
              </a:rPr>
              <a:t>Pigmented</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7" name="TextBox 6">
            <a:extLst>
              <a:ext uri="{FF2B5EF4-FFF2-40B4-BE49-F238E27FC236}">
                <a16:creationId xmlns:a16="http://schemas.microsoft.com/office/drawing/2014/main" id="{6718DFEE-0D49-4BC3-92E8-5E9AEA2A694D}"/>
              </a:ext>
            </a:extLst>
          </p:cNvPr>
          <p:cNvSpPr txBox="1"/>
          <p:nvPr/>
        </p:nvSpPr>
        <p:spPr>
          <a:xfrm>
            <a:off x="4983198" y="2590800"/>
            <a:ext cx="1853391" cy="400110"/>
          </a:xfrm>
          <a:prstGeom prst="rect">
            <a:avLst/>
          </a:prstGeom>
          <a:noFill/>
        </p:spPr>
        <p:txBody>
          <a:bodyPr wrap="none" rtlCol="0">
            <a:spAutoFit/>
          </a:bodyPr>
          <a:lstStyle/>
          <a:p>
            <a:pPr algn="ctr"/>
            <a:r>
              <a:rPr lang="en-US" sz="2000" dirty="0">
                <a:solidFill>
                  <a:srgbClr val="0000FF"/>
                </a:solidFill>
              </a:rPr>
              <a:t>Nonpigmented</a:t>
            </a:r>
          </a:p>
        </p:txBody>
      </p:sp>
      <p:cxnSp>
        <p:nvCxnSpPr>
          <p:cNvPr id="3" name="Straight Connector 2">
            <a:extLst>
              <a:ext uri="{FF2B5EF4-FFF2-40B4-BE49-F238E27FC236}">
                <a16:creationId xmlns:a16="http://schemas.microsoft.com/office/drawing/2014/main" id="{56280D37-F0D6-4CB4-BD77-5F51F96C6D61}"/>
              </a:ext>
            </a:extLst>
          </p:cNvPr>
          <p:cNvCxnSpPr/>
          <p:nvPr/>
        </p:nvCxnSpPr>
        <p:spPr>
          <a:xfrm>
            <a:off x="2362200" y="2976266"/>
            <a:ext cx="0" cy="259080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249207F4-FC7C-41B9-8BE6-36419A032866}"/>
              </a:ext>
            </a:extLst>
          </p:cNvPr>
          <p:cNvCxnSpPr/>
          <p:nvPr/>
        </p:nvCxnSpPr>
        <p:spPr>
          <a:xfrm>
            <a:off x="2362200" y="3357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446C6048-B314-4F3B-A358-03F94B8DFF2F}"/>
              </a:ext>
            </a:extLst>
          </p:cNvPr>
          <p:cNvCxnSpPr/>
          <p:nvPr/>
        </p:nvCxnSpPr>
        <p:spPr>
          <a:xfrm>
            <a:off x="2362200" y="3662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56E5F594-39EF-490A-B3E0-062F6D59EEE2}"/>
              </a:ext>
            </a:extLst>
          </p:cNvPr>
          <p:cNvCxnSpPr/>
          <p:nvPr/>
        </p:nvCxnSpPr>
        <p:spPr>
          <a:xfrm>
            <a:off x="2362200" y="39668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5FAAC492-5CCB-4456-B89F-5A6C34C50DFD}"/>
              </a:ext>
            </a:extLst>
          </p:cNvPr>
          <p:cNvCxnSpPr/>
          <p:nvPr/>
        </p:nvCxnSpPr>
        <p:spPr>
          <a:xfrm>
            <a:off x="2362200" y="42716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FA878F11-36DB-4605-9283-5635281D5642}"/>
              </a:ext>
            </a:extLst>
          </p:cNvPr>
          <p:cNvCxnSpPr/>
          <p:nvPr/>
        </p:nvCxnSpPr>
        <p:spPr>
          <a:xfrm>
            <a:off x="2362200" y="45764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DEC2D1CE-ABC9-4ED0-B6BB-A5784D09D6FA}"/>
              </a:ext>
            </a:extLst>
          </p:cNvPr>
          <p:cNvCxnSpPr/>
          <p:nvPr/>
        </p:nvCxnSpPr>
        <p:spPr>
          <a:xfrm>
            <a:off x="2362200" y="4881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70EBAA3C-433C-47E3-985A-7DF1A22A4F77}"/>
              </a:ext>
            </a:extLst>
          </p:cNvPr>
          <p:cNvCxnSpPr/>
          <p:nvPr/>
        </p:nvCxnSpPr>
        <p:spPr>
          <a:xfrm>
            <a:off x="2362200" y="5186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D6E27028-FA22-458A-B512-8DF72157162B}"/>
              </a:ext>
            </a:extLst>
          </p:cNvPr>
          <p:cNvCxnSpPr/>
          <p:nvPr/>
        </p:nvCxnSpPr>
        <p:spPr>
          <a:xfrm>
            <a:off x="2362200" y="5490866"/>
            <a:ext cx="152400" cy="0"/>
          </a:xfrm>
          <a:prstGeom prst="line">
            <a:avLst/>
          </a:prstGeom>
        </p:spPr>
        <p:style>
          <a:lnRef idx="1">
            <a:schemeClr val="dk1"/>
          </a:lnRef>
          <a:fillRef idx="0">
            <a:schemeClr val="dk1"/>
          </a:fillRef>
          <a:effectRef idx="0">
            <a:schemeClr val="dk1"/>
          </a:effectRef>
          <a:fontRef idx="minor">
            <a:schemeClr val="tx1"/>
          </a:fontRef>
        </p:style>
      </p:cxnSp>
      <p:sp>
        <p:nvSpPr>
          <p:cNvPr id="18" name="TextBox 17">
            <a:extLst>
              <a:ext uri="{FF2B5EF4-FFF2-40B4-BE49-F238E27FC236}">
                <a16:creationId xmlns:a16="http://schemas.microsoft.com/office/drawing/2014/main" id="{CC6FD6B3-0B52-4466-BED9-BC06FF411BB7}"/>
              </a:ext>
            </a:extLst>
          </p:cNvPr>
          <p:cNvSpPr txBox="1"/>
          <p:nvPr/>
        </p:nvSpPr>
        <p:spPr>
          <a:xfrm>
            <a:off x="2481470" y="3281066"/>
            <a:ext cx="309700" cy="526939"/>
          </a:xfrm>
          <a:prstGeom prst="rect">
            <a:avLst/>
          </a:prstGeom>
          <a:noFill/>
        </p:spPr>
        <p:txBody>
          <a:bodyPr wrap="none" rtlCol="0">
            <a:spAutoFit/>
          </a:bodyPr>
          <a:lstStyle/>
          <a:p>
            <a:pPr>
              <a:lnSpc>
                <a:spcPts val="1100"/>
              </a:lnSpc>
            </a:pPr>
            <a:r>
              <a:rPr lang="en-US" sz="1600" b="1" i="1" dirty="0"/>
              <a:t>?</a:t>
            </a:r>
          </a:p>
          <a:p>
            <a:pPr>
              <a:lnSpc>
                <a:spcPts val="1100"/>
              </a:lnSpc>
            </a:pPr>
            <a:endParaRPr lang="en-US" sz="1600" b="1" i="1" dirty="0"/>
          </a:p>
          <a:p>
            <a:pPr>
              <a:lnSpc>
                <a:spcPts val="1100"/>
              </a:lnSpc>
            </a:pPr>
            <a:r>
              <a:rPr lang="en-US" sz="1600" b="1" i="1" dirty="0"/>
              <a:t>?</a:t>
            </a:r>
          </a:p>
        </p:txBody>
      </p:sp>
      <p:sp>
        <p:nvSpPr>
          <p:cNvPr id="20" name="TextBox 19">
            <a:extLst>
              <a:ext uri="{FF2B5EF4-FFF2-40B4-BE49-F238E27FC236}">
                <a16:creationId xmlns:a16="http://schemas.microsoft.com/office/drawing/2014/main" id="{1215F59B-B57E-4A2B-B13F-1FCC7A77D4DD}"/>
              </a:ext>
            </a:extLst>
          </p:cNvPr>
          <p:cNvSpPr txBox="1"/>
          <p:nvPr/>
        </p:nvSpPr>
        <p:spPr>
          <a:xfrm>
            <a:off x="2480279" y="5109866"/>
            <a:ext cx="309700" cy="526939"/>
          </a:xfrm>
          <a:prstGeom prst="rect">
            <a:avLst/>
          </a:prstGeom>
          <a:noFill/>
        </p:spPr>
        <p:txBody>
          <a:bodyPr wrap="none" rtlCol="0">
            <a:spAutoFit/>
          </a:bodyPr>
          <a:lstStyle/>
          <a:p>
            <a:pPr>
              <a:lnSpc>
                <a:spcPts val="1100"/>
              </a:lnSpc>
            </a:pPr>
            <a:r>
              <a:rPr lang="en-US" sz="1600" b="1" i="1" dirty="0"/>
              <a:t>?</a:t>
            </a:r>
          </a:p>
          <a:p>
            <a:pPr>
              <a:lnSpc>
                <a:spcPts val="1100"/>
              </a:lnSpc>
            </a:pPr>
            <a:endParaRPr lang="en-US" sz="1600" b="1" i="1" dirty="0"/>
          </a:p>
          <a:p>
            <a:pPr>
              <a:lnSpc>
                <a:spcPts val="1100"/>
              </a:lnSpc>
            </a:pPr>
            <a:r>
              <a:rPr lang="en-US" sz="1600" b="1" i="1" dirty="0"/>
              <a:t>?</a:t>
            </a:r>
          </a:p>
        </p:txBody>
      </p:sp>
      <p:sp>
        <p:nvSpPr>
          <p:cNvPr id="21" name="TextBox 20">
            <a:extLst>
              <a:ext uri="{FF2B5EF4-FFF2-40B4-BE49-F238E27FC236}">
                <a16:creationId xmlns:a16="http://schemas.microsoft.com/office/drawing/2014/main" id="{8BA14391-B9B5-43DF-9D12-55BD6EDBC7DF}"/>
              </a:ext>
            </a:extLst>
          </p:cNvPr>
          <p:cNvSpPr txBox="1"/>
          <p:nvPr/>
        </p:nvSpPr>
        <p:spPr>
          <a:xfrm>
            <a:off x="2480279" y="4500266"/>
            <a:ext cx="309700" cy="526939"/>
          </a:xfrm>
          <a:prstGeom prst="rect">
            <a:avLst/>
          </a:prstGeom>
          <a:noFill/>
        </p:spPr>
        <p:txBody>
          <a:bodyPr wrap="none" rtlCol="0">
            <a:spAutoFit/>
          </a:bodyPr>
          <a:lstStyle/>
          <a:p>
            <a:pPr>
              <a:lnSpc>
                <a:spcPts val="1100"/>
              </a:lnSpc>
            </a:pPr>
            <a:r>
              <a:rPr lang="en-US" sz="1600" b="1" i="1" dirty="0"/>
              <a:t>?</a:t>
            </a:r>
          </a:p>
          <a:p>
            <a:pPr>
              <a:lnSpc>
                <a:spcPts val="1100"/>
              </a:lnSpc>
            </a:pPr>
            <a:endParaRPr lang="en-US" sz="1600" b="1" i="1" dirty="0"/>
          </a:p>
          <a:p>
            <a:pPr>
              <a:lnSpc>
                <a:spcPts val="1100"/>
              </a:lnSpc>
            </a:pPr>
            <a:r>
              <a:rPr lang="en-US" sz="1600" b="1" i="1" dirty="0"/>
              <a:t>?</a:t>
            </a:r>
          </a:p>
        </p:txBody>
      </p:sp>
      <p:sp>
        <p:nvSpPr>
          <p:cNvPr id="22" name="TextBox 21">
            <a:extLst>
              <a:ext uri="{FF2B5EF4-FFF2-40B4-BE49-F238E27FC236}">
                <a16:creationId xmlns:a16="http://schemas.microsoft.com/office/drawing/2014/main" id="{ACD5632D-81C2-454F-9097-60CF220E5A80}"/>
              </a:ext>
            </a:extLst>
          </p:cNvPr>
          <p:cNvSpPr txBox="1"/>
          <p:nvPr/>
        </p:nvSpPr>
        <p:spPr>
          <a:xfrm>
            <a:off x="2484524" y="3902961"/>
            <a:ext cx="309700" cy="526939"/>
          </a:xfrm>
          <a:prstGeom prst="rect">
            <a:avLst/>
          </a:prstGeom>
          <a:noFill/>
        </p:spPr>
        <p:txBody>
          <a:bodyPr wrap="none" rtlCol="0">
            <a:spAutoFit/>
          </a:bodyPr>
          <a:lstStyle/>
          <a:p>
            <a:pPr>
              <a:lnSpc>
                <a:spcPts val="1100"/>
              </a:lnSpc>
            </a:pPr>
            <a:r>
              <a:rPr lang="en-US" sz="1600" b="1" i="1" dirty="0"/>
              <a:t>?</a:t>
            </a:r>
          </a:p>
          <a:p>
            <a:pPr>
              <a:lnSpc>
                <a:spcPts val="1100"/>
              </a:lnSpc>
            </a:pPr>
            <a:endParaRPr lang="en-US" sz="1600" b="1" i="1" dirty="0"/>
          </a:p>
          <a:p>
            <a:pPr>
              <a:lnSpc>
                <a:spcPts val="1100"/>
              </a:lnSpc>
            </a:pPr>
            <a:r>
              <a:rPr lang="en-US" sz="1600" b="1" i="1" dirty="0"/>
              <a:t>?</a:t>
            </a:r>
          </a:p>
        </p:txBody>
      </p:sp>
      <p:cxnSp>
        <p:nvCxnSpPr>
          <p:cNvPr id="23" name="Straight Connector 22">
            <a:extLst>
              <a:ext uri="{FF2B5EF4-FFF2-40B4-BE49-F238E27FC236}">
                <a16:creationId xmlns:a16="http://schemas.microsoft.com/office/drawing/2014/main" id="{1285BEBD-BE5C-43BD-8A2B-588A22F112F9}"/>
              </a:ext>
            </a:extLst>
          </p:cNvPr>
          <p:cNvCxnSpPr/>
          <p:nvPr/>
        </p:nvCxnSpPr>
        <p:spPr>
          <a:xfrm>
            <a:off x="5222806" y="2976266"/>
            <a:ext cx="0" cy="2590800"/>
          </a:xfrm>
          <a:prstGeom prst="line">
            <a:avLst/>
          </a:prstGeom>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90EBAAAA-A6D7-4CD1-8E02-2432B17D3C9C}"/>
              </a:ext>
            </a:extLst>
          </p:cNvPr>
          <p:cNvCxnSpPr/>
          <p:nvPr/>
        </p:nvCxnSpPr>
        <p:spPr>
          <a:xfrm>
            <a:off x="5222806" y="3357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id="{57D88ECA-10F4-436D-8136-F3DCAA58368E}"/>
              </a:ext>
            </a:extLst>
          </p:cNvPr>
          <p:cNvCxnSpPr/>
          <p:nvPr/>
        </p:nvCxnSpPr>
        <p:spPr>
          <a:xfrm>
            <a:off x="5222806" y="3662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26" name="Straight Connector 25">
            <a:extLst>
              <a:ext uri="{FF2B5EF4-FFF2-40B4-BE49-F238E27FC236}">
                <a16:creationId xmlns:a16="http://schemas.microsoft.com/office/drawing/2014/main" id="{4E522FEA-2773-4986-9FCE-9E01CB2D150C}"/>
              </a:ext>
            </a:extLst>
          </p:cNvPr>
          <p:cNvCxnSpPr/>
          <p:nvPr/>
        </p:nvCxnSpPr>
        <p:spPr>
          <a:xfrm>
            <a:off x="5222806" y="39668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9F047595-B419-4292-96AC-7EFB73011113}"/>
              </a:ext>
            </a:extLst>
          </p:cNvPr>
          <p:cNvCxnSpPr/>
          <p:nvPr/>
        </p:nvCxnSpPr>
        <p:spPr>
          <a:xfrm>
            <a:off x="5222806" y="42716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8C2BF0C5-27D7-4E62-85C3-42E39F1C3EC4}"/>
              </a:ext>
            </a:extLst>
          </p:cNvPr>
          <p:cNvCxnSpPr/>
          <p:nvPr/>
        </p:nvCxnSpPr>
        <p:spPr>
          <a:xfrm>
            <a:off x="5222806" y="45764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29" name="Straight Connector 28">
            <a:extLst>
              <a:ext uri="{FF2B5EF4-FFF2-40B4-BE49-F238E27FC236}">
                <a16:creationId xmlns:a16="http://schemas.microsoft.com/office/drawing/2014/main" id="{F016D664-0FDD-4A10-B8E0-AC74BC1D3291}"/>
              </a:ext>
            </a:extLst>
          </p:cNvPr>
          <p:cNvCxnSpPr/>
          <p:nvPr/>
        </p:nvCxnSpPr>
        <p:spPr>
          <a:xfrm>
            <a:off x="5222806" y="4881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30" name="Straight Connector 29">
            <a:extLst>
              <a:ext uri="{FF2B5EF4-FFF2-40B4-BE49-F238E27FC236}">
                <a16:creationId xmlns:a16="http://schemas.microsoft.com/office/drawing/2014/main" id="{83DDF613-D38F-4514-A1C1-770E46EFEFA8}"/>
              </a:ext>
            </a:extLst>
          </p:cNvPr>
          <p:cNvCxnSpPr/>
          <p:nvPr/>
        </p:nvCxnSpPr>
        <p:spPr>
          <a:xfrm>
            <a:off x="5222806" y="5186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31" name="Straight Connector 30">
            <a:extLst>
              <a:ext uri="{FF2B5EF4-FFF2-40B4-BE49-F238E27FC236}">
                <a16:creationId xmlns:a16="http://schemas.microsoft.com/office/drawing/2014/main" id="{2E943B6E-8E91-4EB4-8933-BBFB9DC586C4}"/>
              </a:ext>
            </a:extLst>
          </p:cNvPr>
          <p:cNvCxnSpPr/>
          <p:nvPr/>
        </p:nvCxnSpPr>
        <p:spPr>
          <a:xfrm>
            <a:off x="5222806" y="5490866"/>
            <a:ext cx="152400" cy="0"/>
          </a:xfrm>
          <a:prstGeom prst="line">
            <a:avLst/>
          </a:prstGeom>
        </p:spPr>
        <p:style>
          <a:lnRef idx="1">
            <a:schemeClr val="dk1"/>
          </a:lnRef>
          <a:fillRef idx="0">
            <a:schemeClr val="dk1"/>
          </a:fillRef>
          <a:effectRef idx="0">
            <a:schemeClr val="dk1"/>
          </a:effectRef>
          <a:fontRef idx="minor">
            <a:schemeClr val="tx1"/>
          </a:fontRef>
        </p:style>
      </p:cxnSp>
      <p:sp>
        <p:nvSpPr>
          <p:cNvPr id="32" name="TextBox 31">
            <a:extLst>
              <a:ext uri="{FF2B5EF4-FFF2-40B4-BE49-F238E27FC236}">
                <a16:creationId xmlns:a16="http://schemas.microsoft.com/office/drawing/2014/main" id="{737397E1-287E-464A-984A-C4EF6C136B34}"/>
              </a:ext>
            </a:extLst>
          </p:cNvPr>
          <p:cNvSpPr txBox="1"/>
          <p:nvPr/>
        </p:nvSpPr>
        <p:spPr>
          <a:xfrm>
            <a:off x="5342076" y="3281066"/>
            <a:ext cx="309700" cy="526939"/>
          </a:xfrm>
          <a:prstGeom prst="rect">
            <a:avLst/>
          </a:prstGeom>
          <a:noFill/>
        </p:spPr>
        <p:txBody>
          <a:bodyPr wrap="none" rtlCol="0">
            <a:spAutoFit/>
          </a:bodyPr>
          <a:lstStyle/>
          <a:p>
            <a:pPr>
              <a:lnSpc>
                <a:spcPts val="1100"/>
              </a:lnSpc>
            </a:pPr>
            <a:r>
              <a:rPr lang="en-US" sz="1600" b="1" i="1" dirty="0"/>
              <a:t>?</a:t>
            </a:r>
          </a:p>
          <a:p>
            <a:pPr>
              <a:lnSpc>
                <a:spcPts val="1100"/>
              </a:lnSpc>
            </a:pPr>
            <a:endParaRPr lang="en-US" sz="1600" b="1" i="1" dirty="0"/>
          </a:p>
          <a:p>
            <a:pPr>
              <a:lnSpc>
                <a:spcPts val="1100"/>
              </a:lnSpc>
            </a:pPr>
            <a:r>
              <a:rPr lang="en-US" sz="1600" b="1" i="1" dirty="0"/>
              <a:t>?</a:t>
            </a:r>
          </a:p>
        </p:txBody>
      </p:sp>
      <p:sp>
        <p:nvSpPr>
          <p:cNvPr id="33" name="TextBox 32">
            <a:extLst>
              <a:ext uri="{FF2B5EF4-FFF2-40B4-BE49-F238E27FC236}">
                <a16:creationId xmlns:a16="http://schemas.microsoft.com/office/drawing/2014/main" id="{6E1025FC-FE9E-4BCA-99A6-DCA9EDEC0D34}"/>
              </a:ext>
            </a:extLst>
          </p:cNvPr>
          <p:cNvSpPr txBox="1"/>
          <p:nvPr/>
        </p:nvSpPr>
        <p:spPr>
          <a:xfrm>
            <a:off x="5340885" y="5109866"/>
            <a:ext cx="309700" cy="526939"/>
          </a:xfrm>
          <a:prstGeom prst="rect">
            <a:avLst/>
          </a:prstGeom>
          <a:noFill/>
        </p:spPr>
        <p:txBody>
          <a:bodyPr wrap="none" rtlCol="0">
            <a:spAutoFit/>
          </a:bodyPr>
          <a:lstStyle/>
          <a:p>
            <a:pPr>
              <a:lnSpc>
                <a:spcPts val="1100"/>
              </a:lnSpc>
            </a:pPr>
            <a:r>
              <a:rPr lang="en-US" sz="1600" b="1" i="1" dirty="0"/>
              <a:t>?</a:t>
            </a:r>
          </a:p>
          <a:p>
            <a:pPr>
              <a:lnSpc>
                <a:spcPts val="1100"/>
              </a:lnSpc>
            </a:pPr>
            <a:endParaRPr lang="en-US" sz="1600" b="1" i="1" dirty="0"/>
          </a:p>
          <a:p>
            <a:pPr>
              <a:lnSpc>
                <a:spcPts val="1100"/>
              </a:lnSpc>
            </a:pPr>
            <a:r>
              <a:rPr lang="en-US" sz="1600" b="1" i="1" dirty="0"/>
              <a:t>?</a:t>
            </a:r>
          </a:p>
        </p:txBody>
      </p:sp>
      <p:sp>
        <p:nvSpPr>
          <p:cNvPr id="34" name="TextBox 33">
            <a:extLst>
              <a:ext uri="{FF2B5EF4-FFF2-40B4-BE49-F238E27FC236}">
                <a16:creationId xmlns:a16="http://schemas.microsoft.com/office/drawing/2014/main" id="{F8976A5B-083B-481E-B51C-E9436076289B}"/>
              </a:ext>
            </a:extLst>
          </p:cNvPr>
          <p:cNvSpPr txBox="1"/>
          <p:nvPr/>
        </p:nvSpPr>
        <p:spPr>
          <a:xfrm>
            <a:off x="5340885" y="4500266"/>
            <a:ext cx="309700" cy="526939"/>
          </a:xfrm>
          <a:prstGeom prst="rect">
            <a:avLst/>
          </a:prstGeom>
          <a:noFill/>
        </p:spPr>
        <p:txBody>
          <a:bodyPr wrap="none" rtlCol="0">
            <a:spAutoFit/>
          </a:bodyPr>
          <a:lstStyle/>
          <a:p>
            <a:pPr>
              <a:lnSpc>
                <a:spcPts val="1100"/>
              </a:lnSpc>
            </a:pPr>
            <a:r>
              <a:rPr lang="en-US" sz="1600" b="1" i="1" dirty="0"/>
              <a:t>?</a:t>
            </a:r>
          </a:p>
          <a:p>
            <a:pPr>
              <a:lnSpc>
                <a:spcPts val="1100"/>
              </a:lnSpc>
            </a:pPr>
            <a:endParaRPr lang="en-US" sz="1600" b="1" i="1" dirty="0"/>
          </a:p>
          <a:p>
            <a:pPr>
              <a:lnSpc>
                <a:spcPts val="1100"/>
              </a:lnSpc>
            </a:pPr>
            <a:r>
              <a:rPr lang="en-US" sz="1600" b="1" i="1" dirty="0"/>
              <a:t>?</a:t>
            </a:r>
          </a:p>
        </p:txBody>
      </p:sp>
      <p:sp>
        <p:nvSpPr>
          <p:cNvPr id="35" name="TextBox 34">
            <a:extLst>
              <a:ext uri="{FF2B5EF4-FFF2-40B4-BE49-F238E27FC236}">
                <a16:creationId xmlns:a16="http://schemas.microsoft.com/office/drawing/2014/main" id="{35FA62ED-7F69-4962-9FFE-91A9B63920E2}"/>
              </a:ext>
            </a:extLst>
          </p:cNvPr>
          <p:cNvSpPr txBox="1"/>
          <p:nvPr/>
        </p:nvSpPr>
        <p:spPr>
          <a:xfrm>
            <a:off x="5345130" y="3902961"/>
            <a:ext cx="309700" cy="526939"/>
          </a:xfrm>
          <a:prstGeom prst="rect">
            <a:avLst/>
          </a:prstGeom>
          <a:noFill/>
        </p:spPr>
        <p:txBody>
          <a:bodyPr wrap="none" rtlCol="0">
            <a:spAutoFit/>
          </a:bodyPr>
          <a:lstStyle/>
          <a:p>
            <a:pPr>
              <a:lnSpc>
                <a:spcPts val="1100"/>
              </a:lnSpc>
            </a:pPr>
            <a:r>
              <a:rPr lang="en-US" sz="1600" b="1" i="1" dirty="0"/>
              <a:t>?</a:t>
            </a:r>
          </a:p>
          <a:p>
            <a:pPr>
              <a:lnSpc>
                <a:spcPts val="1100"/>
              </a:lnSpc>
            </a:pPr>
            <a:endParaRPr lang="en-US" sz="1600" b="1" i="1" dirty="0"/>
          </a:p>
          <a:p>
            <a:pPr>
              <a:lnSpc>
                <a:spcPts val="1100"/>
              </a:lnSpc>
            </a:pPr>
            <a:r>
              <a:rPr lang="en-US" sz="1600" b="1" i="1" dirty="0"/>
              <a:t>?</a:t>
            </a:r>
          </a:p>
        </p:txBody>
      </p:sp>
      <p:sp>
        <p:nvSpPr>
          <p:cNvPr id="37" name="TextBox 36">
            <a:extLst>
              <a:ext uri="{FF2B5EF4-FFF2-40B4-BE49-F238E27FC236}">
                <a16:creationId xmlns:a16="http://schemas.microsoft.com/office/drawing/2014/main" id="{298171CD-35E2-4811-AAF4-8F4E9E587CAF}"/>
              </a:ext>
            </a:extLst>
          </p:cNvPr>
          <p:cNvSpPr txBox="1"/>
          <p:nvPr/>
        </p:nvSpPr>
        <p:spPr>
          <a:xfrm>
            <a:off x="419099" y="1868557"/>
            <a:ext cx="8572501" cy="584775"/>
          </a:xfrm>
          <a:prstGeom prst="rect">
            <a:avLst/>
          </a:prstGeom>
          <a:noFill/>
        </p:spPr>
        <p:txBody>
          <a:bodyPr wrap="square" rtlCol="0">
            <a:spAutoFit/>
          </a:bodyPr>
          <a:lstStyle/>
          <a:p>
            <a:r>
              <a:rPr lang="en-US" sz="1600" i="1" dirty="0">
                <a:solidFill>
                  <a:srgbClr val="0000FF"/>
                </a:solidFill>
              </a:rPr>
              <a:t>All lesions of the eyelid and epibulbar tissue can be said to have one of two appearances—what are they? </a:t>
            </a:r>
            <a:r>
              <a:rPr lang="en-US" sz="1600" i="1" dirty="0"/>
              <a:t>Which lesions can present pigmented, and which can present nonpigmented?</a:t>
            </a:r>
          </a:p>
        </p:txBody>
      </p:sp>
      <p:sp>
        <p:nvSpPr>
          <p:cNvPr id="2" name="TextBox 1">
            <a:extLst>
              <a:ext uri="{FF2B5EF4-FFF2-40B4-BE49-F238E27FC236}">
                <a16:creationId xmlns:a16="http://schemas.microsoft.com/office/drawing/2014/main" id="{9222EAD9-4AB0-4897-B5EF-B16D60ADCFD4}"/>
              </a:ext>
            </a:extLst>
          </p:cNvPr>
          <p:cNvSpPr txBox="1"/>
          <p:nvPr/>
        </p:nvSpPr>
        <p:spPr>
          <a:xfrm>
            <a:off x="2335425" y="6276201"/>
            <a:ext cx="4473148" cy="276999"/>
          </a:xfrm>
          <a:prstGeom prst="rect">
            <a:avLst/>
          </a:prstGeom>
          <a:noFill/>
        </p:spPr>
        <p:txBody>
          <a:bodyPr wrap="none" rtlCol="0">
            <a:spAutoFit/>
          </a:bodyPr>
          <a:lstStyle/>
          <a:p>
            <a:pPr algn="ctr"/>
            <a:r>
              <a:rPr lang="en-US" sz="1200" i="1" dirty="0"/>
              <a:t>(Don’t spend too much time sweating this—it’s </a:t>
            </a:r>
            <a:r>
              <a:rPr lang="en-US" sz="1200" i="1" dirty="0" err="1"/>
              <a:t>kinda</a:t>
            </a:r>
            <a:r>
              <a:rPr lang="en-US" sz="1200" i="1" dirty="0"/>
              <a:t> rhetorical)</a:t>
            </a:r>
          </a:p>
        </p:txBody>
      </p:sp>
    </p:spTree>
    <p:extLst>
      <p:ext uri="{BB962C8B-B14F-4D97-AF65-F5344CB8AC3E}">
        <p14:creationId xmlns:p14="http://schemas.microsoft.com/office/powerpoint/2010/main" val="267241464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6">
            <a:extLst>
              <a:ext uri="{FF2B5EF4-FFF2-40B4-BE49-F238E27FC236}">
                <a16:creationId xmlns:a16="http://schemas.microsoft.com/office/drawing/2014/main" id="{25A6948A-5E30-43B4-A92C-DDA7ED0068F2}"/>
              </a:ext>
            </a:extLst>
          </p:cNvPr>
          <p:cNvSpPr txBox="1">
            <a:spLocks noChangeArrowheads="1"/>
          </p:cNvSpPr>
          <p:nvPr/>
        </p:nvSpPr>
        <p:spPr bwMode="auto">
          <a:xfrm>
            <a:off x="1273175" y="4724400"/>
            <a:ext cx="2380780" cy="123110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dirty="0">
                <a:solidFill>
                  <a:srgbClr val="009999"/>
                </a:solidFill>
              </a:rPr>
              <a:t>Neuroglial lesions</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r>
              <a:rPr lang="en-US" altLang="en-US" sz="1400" dirty="0" err="1"/>
              <a:t>rominent</a:t>
            </a:r>
            <a:r>
              <a:rPr lang="en-US" altLang="en-US" sz="1400" dirty="0">
                <a:solidFill>
                  <a:srgbClr val="009999"/>
                </a:solidFill>
              </a:rPr>
              <a:t> </a:t>
            </a:r>
            <a:r>
              <a:rPr lang="en-US" altLang="en-US" sz="1400" dirty="0"/>
              <a:t>corneal nerves</a:t>
            </a:r>
            <a:endParaRPr lang="en-US" altLang="en-US" sz="1400" b="1" dirty="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40</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rgbClr val="0000FF"/>
                </a:solidFill>
              </a:rPr>
              <a:t>melanocytes</a:t>
            </a:r>
            <a:r>
              <a:rPr lang="en-US" sz="1600" dirty="0">
                <a:solidFill>
                  <a:srgbClr val="0000FF"/>
                </a:solidFill>
              </a:rPr>
              <a:t> </a:t>
            </a:r>
            <a:r>
              <a:rPr lang="en-US" sz="1600" dirty="0">
                <a:solidFill>
                  <a:schemeClr val="bg1">
                    <a:lumMod val="75000"/>
                  </a:schemeClr>
                </a:solidFill>
              </a:rPr>
              <a:t>derive gives rise also to </a:t>
            </a:r>
            <a:r>
              <a:rPr lang="en-US" sz="1600" dirty="0">
                <a:solidFill>
                  <a:srgbClr val="0000FF"/>
                </a:solidFill>
              </a:rPr>
              <a:t> </a:t>
            </a:r>
            <a:r>
              <a:rPr lang="en-US" sz="1600" b="1" dirty="0">
                <a:solidFill>
                  <a:srgbClr val="0000FF"/>
                </a:solidFill>
              </a:rPr>
              <a:t>neurons  </a:t>
            </a:r>
            <a:r>
              <a:rPr lang="en-US" sz="1600" dirty="0">
                <a:solidFill>
                  <a:srgbClr val="0000FF"/>
                </a:solidFill>
              </a:rPr>
              <a:t>and</a:t>
            </a:r>
            <a:r>
              <a:rPr lang="en-US" sz="1600" b="1" dirty="0">
                <a:solidFill>
                  <a:srgbClr val="0000FF"/>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EA23FB0-B06F-4A5A-9E47-5DDB529D8088}"/>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solidFill>
                  <a:schemeClr val="bg1">
                    <a:lumMod val="65000"/>
                  </a:schemeClr>
                </a:solidFill>
              </a:rPr>
              <a:t>There is a condition—well known to you, dear reader—that consists of a multitude of lesions, most of which are either melanocytic or neuroglial in origin. What is this condition?</a:t>
            </a:r>
          </a:p>
          <a:p>
            <a:r>
              <a:rPr lang="en-US" sz="1400" b="1" dirty="0"/>
              <a:t>Neurofibromatosis type 1 (NF1)</a:t>
            </a:r>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 Box 6">
            <a:extLst>
              <a:ext uri="{FF2B5EF4-FFF2-40B4-BE49-F238E27FC236}">
                <a16:creationId xmlns:a16="http://schemas.microsoft.com/office/drawing/2014/main" id="{A485B173-22C5-4ADC-8620-B13F61E8BC95}"/>
              </a:ext>
            </a:extLst>
          </p:cNvPr>
          <p:cNvSpPr txBox="1">
            <a:spLocks noChangeArrowheads="1"/>
          </p:cNvSpPr>
          <p:nvPr/>
        </p:nvSpPr>
        <p:spPr bwMode="auto">
          <a:xfrm>
            <a:off x="1273175" y="4724400"/>
            <a:ext cx="2330450" cy="1227137"/>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a:solidFill>
                  <a:srgbClr val="009999"/>
                </a:solidFill>
              </a:rPr>
              <a:t>Neuroglial lesions</a:t>
            </a:r>
          </a:p>
          <a:p>
            <a:pPr eaLnBrk="1" hangingPunct="1">
              <a:spcBef>
                <a:spcPct val="0"/>
              </a:spcBef>
              <a:buClrTx/>
              <a:buSzTx/>
              <a:buFontTx/>
              <a:buNone/>
            </a:pPr>
            <a:r>
              <a:rPr lang="en-US" altLang="en-US" sz="1400">
                <a:solidFill>
                  <a:srgbClr val="009999"/>
                </a:solidFill>
              </a:rPr>
              <a:t>--Nodular</a:t>
            </a:r>
            <a:r>
              <a:rPr lang="en-US" altLang="en-US" sz="1400" b="1">
                <a:solidFill>
                  <a:srgbClr val="009999"/>
                </a:solidFill>
              </a:rPr>
              <a:t> </a:t>
            </a:r>
            <a:r>
              <a:rPr lang="en-US" altLang="en-US" sz="1400">
                <a:solidFill>
                  <a:srgbClr val="009999"/>
                </a:solidFill>
              </a:rPr>
              <a:t>neurofibromas</a:t>
            </a:r>
          </a:p>
          <a:p>
            <a:pPr eaLnBrk="1" hangingPunct="1">
              <a:spcBef>
                <a:spcPct val="0"/>
              </a:spcBef>
              <a:buClrTx/>
              <a:buSzTx/>
              <a:buFontTx/>
              <a:buNone/>
            </a:pPr>
            <a:r>
              <a:rPr lang="en-US" altLang="en-US" sz="1400">
                <a:solidFill>
                  <a:srgbClr val="009999"/>
                </a:solidFill>
              </a:rPr>
              <a:t>--Plexiform neurofibromas</a:t>
            </a:r>
          </a:p>
          <a:p>
            <a:pPr eaLnBrk="1" hangingPunct="1">
              <a:spcBef>
                <a:spcPct val="0"/>
              </a:spcBef>
              <a:buClrTx/>
              <a:buSzTx/>
              <a:buFontTx/>
              <a:buNone/>
            </a:pPr>
            <a:r>
              <a:rPr lang="en-US" altLang="en-US" sz="1400">
                <a:solidFill>
                  <a:srgbClr val="009999"/>
                </a:solidFill>
              </a:rPr>
              <a:t>--Optic glioma</a:t>
            </a:r>
          </a:p>
          <a:p>
            <a:pPr eaLnBrk="1" hangingPunct="1">
              <a:spcBef>
                <a:spcPct val="0"/>
              </a:spcBef>
              <a:buClrTx/>
              <a:buSzTx/>
              <a:buFontTx/>
              <a:buNone/>
            </a:pPr>
            <a:r>
              <a:rPr lang="en-US" altLang="en-US" sz="1400">
                <a:solidFill>
                  <a:srgbClr val="009999"/>
                </a:solidFill>
              </a:rPr>
              <a:t>--Prominent corneal nerves</a:t>
            </a:r>
            <a:endParaRPr lang="en-US" altLang="en-US" sz="1400" b="1">
              <a:solidFill>
                <a:srgbClr val="009999"/>
              </a:solidFill>
            </a:endParaRPr>
          </a:p>
        </p:txBody>
      </p:sp>
      <p:sp>
        <p:nvSpPr>
          <p:cNvPr id="13" name="Text Box 4">
            <a:extLst>
              <a:ext uri="{FF2B5EF4-FFF2-40B4-BE49-F238E27FC236}">
                <a16:creationId xmlns:a16="http://schemas.microsoft.com/office/drawing/2014/main" id="{2FCCD142-612F-4721-ABFA-15D7644FF291}"/>
              </a:ext>
            </a:extLst>
          </p:cNvPr>
          <p:cNvSpPr txBox="1">
            <a:spLocks noChangeArrowheads="1"/>
          </p:cNvSpPr>
          <p:nvPr/>
        </p:nvSpPr>
        <p:spPr bwMode="auto">
          <a:xfrm>
            <a:off x="4959419" y="4527808"/>
            <a:ext cx="2352675" cy="1227137"/>
          </a:xfrm>
          <a:prstGeom prst="rect">
            <a:avLst/>
          </a:prstGeom>
          <a:solidFill>
            <a:schemeClr val="bg1">
              <a:lumMod val="75000"/>
            </a:schemeClr>
          </a:solidFill>
          <a:ln w="9525">
            <a:solidFill>
              <a:schemeClr val="tx1"/>
            </a:solidFill>
            <a:miter lim="800000"/>
            <a:headEnd/>
            <a:tailEnd/>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b="1" u="sng" dirty="0">
                <a:solidFill>
                  <a:srgbClr val="990033"/>
                </a:solidFill>
              </a:rPr>
              <a:t>Melanocytic lesions</a:t>
            </a:r>
          </a:p>
          <a:p>
            <a:pPr eaLnBrk="1" hangingPunct="1">
              <a:defRPr/>
            </a:pPr>
            <a:r>
              <a:rPr lang="en-US" sz="1400" dirty="0">
                <a:solidFill>
                  <a:srgbClr val="990033"/>
                </a:solidFill>
              </a:rPr>
              <a:t>--Café au </a:t>
            </a:r>
            <a:r>
              <a:rPr lang="en-US" sz="1400" dirty="0" err="1">
                <a:solidFill>
                  <a:srgbClr val="990033"/>
                </a:solidFill>
              </a:rPr>
              <a:t>lait</a:t>
            </a:r>
            <a:r>
              <a:rPr lang="en-US" sz="1400" dirty="0">
                <a:solidFill>
                  <a:srgbClr val="990033"/>
                </a:solidFill>
              </a:rPr>
              <a:t> spots</a:t>
            </a:r>
          </a:p>
          <a:p>
            <a:pPr eaLnBrk="1" hangingPunct="1">
              <a:defRPr/>
            </a:pPr>
            <a:r>
              <a:rPr lang="en-US" sz="1400" dirty="0">
                <a:solidFill>
                  <a:srgbClr val="990033"/>
                </a:solidFill>
              </a:rPr>
              <a:t>--Axillary/inguinal freckles</a:t>
            </a:r>
          </a:p>
          <a:p>
            <a:pPr eaLnBrk="1" hangingPunct="1">
              <a:defRPr/>
            </a:pPr>
            <a:r>
              <a:rPr lang="en-US" sz="1400" dirty="0">
                <a:solidFill>
                  <a:srgbClr val="990033"/>
                </a:solidFill>
              </a:rPr>
              <a:t>--</a:t>
            </a:r>
            <a:r>
              <a:rPr lang="en-US" sz="1400" dirty="0" err="1">
                <a:solidFill>
                  <a:srgbClr val="990033"/>
                </a:solidFill>
              </a:rPr>
              <a:t>Lisch</a:t>
            </a:r>
            <a:r>
              <a:rPr lang="en-US" sz="1400" dirty="0">
                <a:solidFill>
                  <a:srgbClr val="990033"/>
                </a:solidFill>
              </a:rPr>
              <a:t> nodules</a:t>
            </a:r>
          </a:p>
          <a:p>
            <a:pPr eaLnBrk="1" hangingPunct="1">
              <a:defRPr/>
            </a:pPr>
            <a:r>
              <a:rPr lang="en-US" sz="1400" dirty="0">
                <a:solidFill>
                  <a:srgbClr val="990033"/>
                </a:solidFill>
              </a:rPr>
              <a:t>--</a:t>
            </a:r>
            <a:r>
              <a:rPr lang="en-US" sz="1400" dirty="0" err="1">
                <a:solidFill>
                  <a:srgbClr val="990033"/>
                </a:solidFill>
              </a:rPr>
              <a:t>Choroidal</a:t>
            </a:r>
            <a:r>
              <a:rPr lang="en-US" sz="1400" dirty="0">
                <a:solidFill>
                  <a:srgbClr val="990033"/>
                </a:solidFill>
              </a:rPr>
              <a:t> lesions</a:t>
            </a:r>
          </a:p>
        </p:txBody>
      </p:sp>
      <p:sp>
        <p:nvSpPr>
          <p:cNvPr id="16" name="Text Box 8">
            <a:extLst>
              <a:ext uri="{FF2B5EF4-FFF2-40B4-BE49-F238E27FC236}">
                <a16:creationId xmlns:a16="http://schemas.microsoft.com/office/drawing/2014/main" id="{050C96C0-00ED-4252-940C-C493A239B384}"/>
              </a:ext>
            </a:extLst>
          </p:cNvPr>
          <p:cNvSpPr txBox="1">
            <a:spLocks noChangeArrowheads="1"/>
          </p:cNvSpPr>
          <p:nvPr/>
        </p:nvSpPr>
        <p:spPr bwMode="auto">
          <a:xfrm>
            <a:off x="685800" y="6059745"/>
            <a:ext cx="7814960" cy="738664"/>
          </a:xfrm>
          <a:prstGeom prst="rect">
            <a:avLst/>
          </a:prstGeom>
          <a:solidFill>
            <a:srgbClr val="FFC41D"/>
          </a:solidFill>
          <a:ln w="952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In what fundamental way do these lesions differ (other than the cell type of origin, duh)?</a:t>
            </a:r>
          </a:p>
          <a:p>
            <a:pPr eaLnBrk="1" hangingPunct="1">
              <a:spcBef>
                <a:spcPct val="0"/>
              </a:spcBef>
              <a:buClrTx/>
              <a:buSzTx/>
              <a:buFontTx/>
              <a:buNone/>
            </a:pPr>
            <a:r>
              <a:rPr lang="en-US" altLang="en-US" sz="1400" dirty="0">
                <a:solidFill>
                  <a:srgbClr val="0000FF"/>
                </a:solidFill>
              </a:rPr>
              <a:t>The  </a:t>
            </a:r>
            <a:r>
              <a:rPr lang="en-US" altLang="en-US" sz="1400" b="1" dirty="0">
                <a:solidFill>
                  <a:srgbClr val="990033"/>
                </a:solidFill>
              </a:rPr>
              <a:t>melanocytic</a:t>
            </a:r>
            <a:r>
              <a:rPr lang="en-US" altLang="en-US" sz="1400" dirty="0">
                <a:solidFill>
                  <a:srgbClr val="0000FF"/>
                </a:solidFill>
              </a:rPr>
              <a:t>  lesions are of no clinical significance beyond establishing the diagnosis,</a:t>
            </a:r>
          </a:p>
          <a:p>
            <a:pPr eaLnBrk="1" hangingPunct="1">
              <a:spcBef>
                <a:spcPct val="0"/>
              </a:spcBef>
              <a:buClrTx/>
              <a:buSzTx/>
              <a:buFontTx/>
              <a:buNone/>
            </a:pPr>
            <a:r>
              <a:rPr lang="en-US" altLang="en-US" sz="1400" dirty="0">
                <a:solidFill>
                  <a:srgbClr val="0000FF"/>
                </a:solidFill>
              </a:rPr>
              <a:t>whereas the</a:t>
            </a:r>
            <a:r>
              <a:rPr lang="en-US" altLang="en-US" sz="1400" dirty="0">
                <a:solidFill>
                  <a:schemeClr val="bg1"/>
                </a:solidFill>
              </a:rPr>
              <a:t> </a:t>
            </a:r>
            <a:r>
              <a:rPr lang="en-US" altLang="en-US" sz="1400" dirty="0">
                <a:solidFill>
                  <a:srgbClr val="0000FF"/>
                </a:solidFill>
              </a:rPr>
              <a:t> </a:t>
            </a:r>
            <a:r>
              <a:rPr lang="en-US" altLang="en-US" sz="1400" b="1" dirty="0">
                <a:solidFill>
                  <a:srgbClr val="009999"/>
                </a:solidFill>
              </a:rPr>
              <a:t>neuroglial</a:t>
            </a:r>
            <a:r>
              <a:rPr lang="en-US" altLang="en-US" sz="1400" dirty="0">
                <a:solidFill>
                  <a:srgbClr val="FFFF66"/>
                </a:solidFill>
              </a:rPr>
              <a:t>  </a:t>
            </a:r>
            <a:r>
              <a:rPr lang="en-US" altLang="en-US" sz="1400" dirty="0">
                <a:solidFill>
                  <a:srgbClr val="0000FF"/>
                </a:solidFill>
              </a:rPr>
              <a:t>lesions are associated with significant ocular and/or systemic morbidity</a:t>
            </a:r>
          </a:p>
        </p:txBody>
      </p:sp>
      <p:sp>
        <p:nvSpPr>
          <p:cNvPr id="15" name="TextBox 14">
            <a:extLst>
              <a:ext uri="{FF2B5EF4-FFF2-40B4-BE49-F238E27FC236}">
                <a16:creationId xmlns:a16="http://schemas.microsoft.com/office/drawing/2014/main" id="{B5E8AF0E-8461-499A-AFDA-C43AAEA6BF1D}"/>
              </a:ext>
            </a:extLst>
          </p:cNvPr>
          <p:cNvSpPr txBox="1"/>
          <p:nvPr/>
        </p:nvSpPr>
        <p:spPr>
          <a:xfrm>
            <a:off x="459976" y="2995136"/>
            <a:ext cx="3576620" cy="523220"/>
          </a:xfrm>
          <a:prstGeom prst="rect">
            <a:avLst/>
          </a:prstGeom>
          <a:solidFill>
            <a:schemeClr val="accent6">
              <a:lumMod val="75000"/>
            </a:schemeClr>
          </a:solidFill>
        </p:spPr>
        <p:txBody>
          <a:bodyPr wrap="none" rtlCol="0">
            <a:spAutoFit/>
          </a:bodyPr>
          <a:lstStyle/>
          <a:p>
            <a:r>
              <a:rPr lang="en-US" sz="1400" i="1" dirty="0">
                <a:solidFill>
                  <a:schemeClr val="bg1">
                    <a:lumMod val="50000"/>
                  </a:schemeClr>
                </a:solidFill>
              </a:rPr>
              <a:t>In one word, what sort of condition is NF1?</a:t>
            </a:r>
          </a:p>
          <a:p>
            <a:r>
              <a:rPr lang="en-US" sz="1400" dirty="0">
                <a:solidFill>
                  <a:schemeClr val="bg1">
                    <a:lumMod val="50000"/>
                  </a:schemeClr>
                </a:solidFill>
              </a:rPr>
              <a:t>A </a:t>
            </a:r>
            <a:r>
              <a:rPr lang="en-US" sz="1400" dirty="0" err="1">
                <a:solidFill>
                  <a:schemeClr val="bg1">
                    <a:lumMod val="50000"/>
                  </a:schemeClr>
                </a:solidFill>
              </a:rPr>
              <a:t>phakomatosis</a:t>
            </a:r>
            <a:endParaRPr lang="en-US" sz="1400" dirty="0">
              <a:solidFill>
                <a:schemeClr val="bg1">
                  <a:lumMod val="50000"/>
                </a:schemeClr>
              </a:solidFill>
            </a:endParaRPr>
          </a:p>
        </p:txBody>
      </p:sp>
    </p:spTree>
    <p:extLst>
      <p:ext uri="{BB962C8B-B14F-4D97-AF65-F5344CB8AC3E}">
        <p14:creationId xmlns:p14="http://schemas.microsoft.com/office/powerpoint/2010/main" val="2551953108"/>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400</a:t>
            </a:fld>
            <a:endParaRPr lang="en-US" altLang="en-US"/>
          </a:p>
        </p:txBody>
      </p:sp>
      <p:sp>
        <p:nvSpPr>
          <p:cNvPr id="14" name="TextBox 13">
            <a:extLst>
              <a:ext uri="{FF2B5EF4-FFF2-40B4-BE49-F238E27FC236}">
                <a16:creationId xmlns:a16="http://schemas.microsoft.com/office/drawing/2014/main" id="{A65F8F49-D2AC-4A26-AE0C-900D7F4009E8}"/>
              </a:ext>
            </a:extLst>
          </p:cNvPr>
          <p:cNvSpPr txBox="1"/>
          <p:nvPr/>
        </p:nvSpPr>
        <p:spPr>
          <a:xfrm>
            <a:off x="2697133" y="6019800"/>
            <a:ext cx="3749745" cy="369332"/>
          </a:xfrm>
          <a:prstGeom prst="rect">
            <a:avLst/>
          </a:prstGeom>
          <a:noFill/>
        </p:spPr>
        <p:txBody>
          <a:bodyPr wrap="none" rtlCol="0">
            <a:spAutoFit/>
          </a:bodyPr>
          <a:lstStyle/>
          <a:p>
            <a:pPr algn="ctr"/>
            <a:r>
              <a:rPr lang="en-US" b="0" i="0" dirty="0">
                <a:effectLst/>
                <a:latin typeface="+mn-lt"/>
              </a:rPr>
              <a:t>Conjunctival </a:t>
            </a:r>
            <a:r>
              <a:rPr lang="en-US" dirty="0">
                <a:latin typeface="+mn-lt"/>
              </a:rPr>
              <a:t>n</a:t>
            </a:r>
            <a:r>
              <a:rPr lang="en-US" b="0" i="0" dirty="0">
                <a:effectLst/>
                <a:latin typeface="+mn-lt"/>
              </a:rPr>
              <a:t>evus</a:t>
            </a:r>
            <a:r>
              <a:rPr lang="en-US" b="0" i="0">
                <a:effectLst/>
                <a:latin typeface="+mn-lt"/>
              </a:rPr>
              <a:t>: Nonpigmented</a:t>
            </a:r>
            <a:endParaRPr lang="en-US" b="0" i="0" dirty="0">
              <a:effectLst/>
              <a:latin typeface="+mn-lt"/>
            </a:endParaRPr>
          </a:p>
        </p:txBody>
      </p:sp>
      <p:sp>
        <p:nvSpPr>
          <p:cNvPr id="8" name="TextBox 7">
            <a:extLst>
              <a:ext uri="{FF2B5EF4-FFF2-40B4-BE49-F238E27FC236}">
                <a16:creationId xmlns:a16="http://schemas.microsoft.com/office/drawing/2014/main" id="{AD442A53-82FD-4B74-807F-A2C140D27DC9}"/>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6146" name="Picture 2" descr="Amelanotic conjunctival nevus - American Academy of Ophthalmology">
            <a:extLst>
              <a:ext uri="{FF2B5EF4-FFF2-40B4-BE49-F238E27FC236}">
                <a16:creationId xmlns:a16="http://schemas.microsoft.com/office/drawing/2014/main" id="{C79F00EF-5F4A-4ADC-BA7B-49EBFEF469C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17315" y="1518443"/>
            <a:ext cx="5709367" cy="3821113"/>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5AF06284-64D8-42AD-AEB1-954218B82250}"/>
              </a:ext>
            </a:extLst>
          </p:cNvPr>
          <p:cNvSpPr txBox="1"/>
          <p:nvPr/>
        </p:nvSpPr>
        <p:spPr>
          <a:xfrm>
            <a:off x="419098" y="4800600"/>
            <a:ext cx="8305800" cy="738664"/>
          </a:xfrm>
          <a:prstGeom prst="rect">
            <a:avLst/>
          </a:prstGeom>
          <a:solidFill>
            <a:schemeClr val="accent5">
              <a:lumMod val="75000"/>
            </a:schemeClr>
          </a:solidFill>
        </p:spPr>
        <p:txBody>
          <a:bodyPr wrap="square" rtlCol="0">
            <a:spAutoFit/>
          </a:bodyPr>
          <a:lstStyle/>
          <a:p>
            <a:r>
              <a:rPr lang="en-US" sz="1400" i="1" dirty="0"/>
              <a:t>But…But I can still see it—it clearly has a pinkish color. How can it be called ‘nonpigmented’?</a:t>
            </a:r>
          </a:p>
          <a:p>
            <a:r>
              <a:rPr lang="en-US" sz="1400" dirty="0"/>
              <a:t>The term </a:t>
            </a:r>
            <a:r>
              <a:rPr lang="en-US" sz="1400" i="1" dirty="0"/>
              <a:t>nonpigmented</a:t>
            </a:r>
            <a:r>
              <a:rPr lang="en-US" sz="1400" dirty="0"/>
              <a:t> here doesn’t mean ‘lacking in color’; it means lacking in </a:t>
            </a:r>
            <a:r>
              <a:rPr lang="en-US" sz="1400" i="1" dirty="0"/>
              <a:t>pigment</a:t>
            </a:r>
            <a:r>
              <a:rPr lang="en-US" sz="1400" dirty="0"/>
              <a:t>, specifically the pigment known as melanin. (The more term </a:t>
            </a:r>
            <a:r>
              <a:rPr lang="en-US" sz="1400" i="1" dirty="0"/>
              <a:t>amelanotic</a:t>
            </a:r>
            <a:r>
              <a:rPr lang="en-US" sz="1400" dirty="0"/>
              <a:t> is more accurate, probably preferable.)</a:t>
            </a:r>
          </a:p>
        </p:txBody>
      </p:sp>
    </p:spTree>
    <p:extLst>
      <p:ext uri="{BB962C8B-B14F-4D97-AF65-F5344CB8AC3E}">
        <p14:creationId xmlns:p14="http://schemas.microsoft.com/office/powerpoint/2010/main" val="636371704"/>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401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4536B-A4B7-4490-9140-84CD9230E766}"/>
              </a:ext>
            </a:extLst>
          </p:cNvPr>
          <p:cNvSpPr txBox="1"/>
          <p:nvPr/>
        </p:nvSpPr>
        <p:spPr>
          <a:xfrm>
            <a:off x="882743" y="1540479"/>
            <a:ext cx="7620000" cy="2677656"/>
          </a:xfrm>
          <a:prstGeom prst="rect">
            <a:avLst/>
          </a:prstGeom>
          <a:solidFill>
            <a:srgbClr val="E3E2A8"/>
          </a:solidFill>
        </p:spPr>
        <p:txBody>
          <a:bodyPr wrap="square" rtlCol="0">
            <a:spAutoFit/>
          </a:bodyPr>
          <a:lstStyle/>
          <a:p>
            <a:r>
              <a:rPr lang="en-US" sz="1400" i="1" dirty="0"/>
              <a:t>Do </a:t>
            </a:r>
            <a:r>
              <a:rPr lang="en-US" sz="1400" i="1" dirty="0" err="1"/>
              <a:t>conj</a:t>
            </a:r>
            <a:r>
              <a:rPr lang="en-US" sz="1400" i="1" dirty="0"/>
              <a:t> nevi go through the same three-stage life cycle as lid nevi?  </a:t>
            </a:r>
            <a:endParaRPr lang="en-US" sz="1400" i="1" dirty="0">
              <a:solidFill>
                <a:srgbClr val="E3E2A8"/>
              </a:solidFill>
            </a:endParaRPr>
          </a:p>
          <a:p>
            <a:r>
              <a:rPr lang="en-US" sz="1400" dirty="0">
                <a:solidFill>
                  <a:srgbClr val="E3E2A8"/>
                </a:solidFill>
              </a:rPr>
              <a:t>Essentially yeah, but of course there’s no dermis in the </a:t>
            </a:r>
            <a:r>
              <a:rPr lang="en-US" sz="1400" dirty="0" err="1">
                <a:solidFill>
                  <a:srgbClr val="E3E2A8"/>
                </a:solidFill>
              </a:rPr>
              <a:t>conj</a:t>
            </a:r>
            <a:r>
              <a:rPr lang="en-US" sz="1400" dirty="0">
                <a:solidFill>
                  <a:srgbClr val="E3E2A8"/>
                </a:solidFill>
              </a:rPr>
              <a:t>, so there can’t be a dermal stage. As noted earlier in the set, the </a:t>
            </a:r>
            <a:r>
              <a:rPr lang="en-US" sz="1400" dirty="0" err="1">
                <a:solidFill>
                  <a:srgbClr val="E3E2A8"/>
                </a:solidFill>
              </a:rPr>
              <a:t>conj</a:t>
            </a:r>
            <a:r>
              <a:rPr lang="en-US" sz="1400" dirty="0">
                <a:solidFill>
                  <a:srgbClr val="E3E2A8"/>
                </a:solidFill>
              </a:rPr>
              <a:t> ‘dermis’ is the  </a:t>
            </a:r>
            <a:r>
              <a:rPr lang="en-US" sz="1400" i="1" dirty="0" err="1">
                <a:solidFill>
                  <a:srgbClr val="E3E2A8"/>
                </a:solidFill>
              </a:rPr>
              <a:t>subepithelium</a:t>
            </a:r>
            <a:r>
              <a:rPr lang="en-US" sz="1400" dirty="0">
                <a:solidFill>
                  <a:srgbClr val="E3E2A8"/>
                </a:solidFill>
              </a:rPr>
              <a:t>  or  </a:t>
            </a:r>
            <a:r>
              <a:rPr lang="en-US" sz="1400" i="1" dirty="0">
                <a:solidFill>
                  <a:srgbClr val="E3E2A8"/>
                </a:solidFill>
              </a:rPr>
              <a:t>stroma </a:t>
            </a:r>
            <a:r>
              <a:rPr lang="en-US" sz="1400" dirty="0">
                <a:solidFill>
                  <a:srgbClr val="E3E2A8"/>
                </a:solidFill>
              </a:rPr>
              <a:t>. </a:t>
            </a:r>
          </a:p>
          <a:p>
            <a:endParaRPr lang="en-US" sz="1400" i="1" dirty="0">
              <a:solidFill>
                <a:srgbClr val="E3E2A8"/>
              </a:solidFill>
            </a:endParaRPr>
          </a:p>
          <a:p>
            <a:r>
              <a:rPr lang="en-US" sz="1400" i="1" dirty="0">
                <a:solidFill>
                  <a:srgbClr val="E3E2A8"/>
                </a:solidFill>
              </a:rPr>
              <a:t>Where are the nevus cells at each stage? </a:t>
            </a:r>
          </a:p>
          <a:p>
            <a:r>
              <a:rPr lang="en-US" sz="1400" dirty="0">
                <a:solidFill>
                  <a:srgbClr val="E3E2A8"/>
                </a:solidFill>
              </a:rPr>
              <a:t>Note that the </a:t>
            </a:r>
            <a:r>
              <a:rPr lang="en-US" sz="1400" dirty="0" err="1">
                <a:solidFill>
                  <a:srgbClr val="E3E2A8"/>
                </a:solidFill>
              </a:rPr>
              <a:t>conj</a:t>
            </a:r>
            <a:r>
              <a:rPr lang="en-US" sz="1400" dirty="0">
                <a:solidFill>
                  <a:srgbClr val="E3E2A8"/>
                </a:solidFill>
              </a:rPr>
              <a:t> has an </a:t>
            </a:r>
            <a:r>
              <a:rPr lang="en-US" sz="1400" i="1" dirty="0">
                <a:solidFill>
                  <a:srgbClr val="E3E2A8"/>
                </a:solidFill>
              </a:rPr>
              <a:t>epithelium</a:t>
            </a:r>
            <a:r>
              <a:rPr lang="en-US" sz="1400" dirty="0">
                <a:solidFill>
                  <a:srgbClr val="E3E2A8"/>
                </a:solidFill>
              </a:rPr>
              <a:t>, not an epidermis, so the ‘junction’ of the junctional stage is that of the epithelium and stroma/</a:t>
            </a:r>
            <a:r>
              <a:rPr lang="en-US" sz="1400" dirty="0" err="1">
                <a:solidFill>
                  <a:srgbClr val="E3E2A8"/>
                </a:solidFill>
              </a:rPr>
              <a:t>subepi</a:t>
            </a:r>
            <a:r>
              <a:rPr lang="en-US" sz="1400" dirty="0">
                <a:solidFill>
                  <a:srgbClr val="E3E2A8"/>
                </a:solidFill>
              </a:rPr>
              <a:t>. Similarly, the ‘compound stage’ involves nevus cells extending down into the stroma/</a:t>
            </a:r>
            <a:r>
              <a:rPr lang="en-US" sz="1400" dirty="0" err="1">
                <a:solidFill>
                  <a:srgbClr val="E3E2A8"/>
                </a:solidFill>
              </a:rPr>
              <a:t>subepi</a:t>
            </a:r>
            <a:r>
              <a:rPr lang="en-US" sz="1400" dirty="0">
                <a:solidFill>
                  <a:srgbClr val="E3E2A8"/>
                </a:solidFill>
              </a:rPr>
              <a:t> and up through the epithelium. When the epithelial component involutes late in life, the nevus enter the stromal/</a:t>
            </a:r>
            <a:r>
              <a:rPr lang="en-US" sz="1400" dirty="0" err="1">
                <a:solidFill>
                  <a:srgbClr val="E3E2A8"/>
                </a:solidFill>
              </a:rPr>
              <a:t>subepi</a:t>
            </a:r>
            <a:r>
              <a:rPr lang="en-US" sz="1400" dirty="0">
                <a:solidFill>
                  <a:srgbClr val="E3E2A8"/>
                </a:solidFill>
              </a:rPr>
              <a:t> stage. </a:t>
            </a:r>
          </a:p>
          <a:p>
            <a:r>
              <a:rPr lang="en-US" sz="1400" i="1" dirty="0"/>
              <a:t>--Junctional </a:t>
            </a:r>
            <a:r>
              <a:rPr lang="en-US" sz="1400" dirty="0">
                <a:solidFill>
                  <a:srgbClr val="E3E2A8"/>
                </a:solidFill>
              </a:rPr>
              <a:t>:</a:t>
            </a:r>
            <a:r>
              <a:rPr lang="en-US" sz="1400" dirty="0"/>
              <a:t> </a:t>
            </a:r>
            <a:r>
              <a:rPr lang="en-US" sz="1400" dirty="0">
                <a:solidFill>
                  <a:srgbClr val="E3E2A8"/>
                </a:solidFill>
              </a:rPr>
              <a:t>The epithelial-stromal/</a:t>
            </a:r>
            <a:r>
              <a:rPr lang="en-US" sz="1400" dirty="0" err="1">
                <a:solidFill>
                  <a:srgbClr val="E3E2A8"/>
                </a:solidFill>
              </a:rPr>
              <a:t>subepi</a:t>
            </a:r>
            <a:r>
              <a:rPr lang="en-US" sz="1400" dirty="0">
                <a:solidFill>
                  <a:srgbClr val="E3E2A8"/>
                </a:solidFill>
              </a:rPr>
              <a:t> junction. Small, pigmented, flat lesion</a:t>
            </a:r>
          </a:p>
          <a:p>
            <a:r>
              <a:rPr lang="en-US" sz="1400" i="1" dirty="0"/>
              <a:t>--Compound</a:t>
            </a:r>
            <a:r>
              <a:rPr lang="en-US" sz="1400" dirty="0">
                <a:solidFill>
                  <a:srgbClr val="E3E2A8"/>
                </a:solidFill>
              </a:rPr>
              <a:t>:</a:t>
            </a:r>
            <a:r>
              <a:rPr lang="en-US" sz="1400" dirty="0"/>
              <a:t> </a:t>
            </a:r>
            <a:r>
              <a:rPr lang="en-US" sz="1400" dirty="0">
                <a:solidFill>
                  <a:srgbClr val="E3E2A8"/>
                </a:solidFill>
              </a:rPr>
              <a:t>Extending down into the stroma/</a:t>
            </a:r>
            <a:r>
              <a:rPr lang="en-US" sz="1400" dirty="0" err="1">
                <a:solidFill>
                  <a:srgbClr val="E3E2A8"/>
                </a:solidFill>
              </a:rPr>
              <a:t>subepi</a:t>
            </a:r>
            <a:r>
              <a:rPr lang="en-US" sz="1400" dirty="0">
                <a:solidFill>
                  <a:srgbClr val="E3E2A8"/>
                </a:solidFill>
              </a:rPr>
              <a:t>, and up through the epithelium. </a:t>
            </a:r>
          </a:p>
          <a:p>
            <a:r>
              <a:rPr lang="en-US" sz="1400" i="1" dirty="0">
                <a:latin typeface="+mn-lt"/>
              </a:rPr>
              <a:t>--Dermal </a:t>
            </a:r>
            <a:r>
              <a:rPr lang="en-US" sz="1400" dirty="0">
                <a:solidFill>
                  <a:srgbClr val="E3E2A8"/>
                </a:solidFill>
                <a:latin typeface="Segoe Script" panose="030B0504020000000003" pitchFamily="66" charset="0"/>
              </a:rPr>
              <a:t>–Stromal/subepithelial</a:t>
            </a:r>
            <a:endParaRPr lang="en-US" sz="1400" dirty="0">
              <a:solidFill>
                <a:srgbClr val="E3E2A8"/>
              </a:solidFill>
            </a:endParaRPr>
          </a:p>
        </p:txBody>
      </p:sp>
      <p:sp>
        <p:nvSpPr>
          <p:cNvPr id="16" name="TextBox 15">
            <a:extLst>
              <a:ext uri="{FF2B5EF4-FFF2-40B4-BE49-F238E27FC236}">
                <a16:creationId xmlns:a16="http://schemas.microsoft.com/office/drawing/2014/main" id="{87980460-8A63-4EF1-8FD8-E08C2CDA26FF}"/>
              </a:ext>
            </a:extLst>
          </p:cNvPr>
          <p:cNvSpPr txBox="1"/>
          <p:nvPr/>
        </p:nvSpPr>
        <p:spPr>
          <a:xfrm>
            <a:off x="1860254" y="3327737"/>
            <a:ext cx="612668" cy="1015663"/>
          </a:xfrm>
          <a:prstGeom prst="rect">
            <a:avLst/>
          </a:prstGeom>
          <a:noFill/>
        </p:spPr>
        <p:txBody>
          <a:bodyPr wrap="none" rtlCol="0">
            <a:spAutoFit/>
          </a:bodyPr>
          <a:lstStyle/>
          <a:p>
            <a:r>
              <a:rPr lang="en-US" sz="6000" i="1" dirty="0"/>
              <a:t>?</a:t>
            </a:r>
          </a:p>
        </p:txBody>
      </p:sp>
    </p:spTree>
    <p:extLst>
      <p:ext uri="{BB962C8B-B14F-4D97-AF65-F5344CB8AC3E}">
        <p14:creationId xmlns:p14="http://schemas.microsoft.com/office/powerpoint/2010/main" val="1434981622"/>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402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4536B-A4B7-4490-9140-84CD9230E766}"/>
              </a:ext>
            </a:extLst>
          </p:cNvPr>
          <p:cNvSpPr txBox="1"/>
          <p:nvPr/>
        </p:nvSpPr>
        <p:spPr>
          <a:xfrm>
            <a:off x="882743" y="1540479"/>
            <a:ext cx="7620000" cy="2677656"/>
          </a:xfrm>
          <a:prstGeom prst="rect">
            <a:avLst/>
          </a:prstGeom>
          <a:solidFill>
            <a:srgbClr val="E3E2A8"/>
          </a:solidFill>
        </p:spPr>
        <p:txBody>
          <a:bodyPr wrap="square" rtlCol="0">
            <a:spAutoFit/>
          </a:bodyPr>
          <a:lstStyle/>
          <a:p>
            <a:r>
              <a:rPr lang="en-US" sz="1400" i="1" dirty="0"/>
              <a:t>Do </a:t>
            </a:r>
            <a:r>
              <a:rPr lang="en-US" sz="1400" i="1" dirty="0" err="1"/>
              <a:t>conj</a:t>
            </a:r>
            <a:r>
              <a:rPr lang="en-US" sz="1400" i="1" dirty="0"/>
              <a:t> nevi go through the same three-stage life cycle as lid nevi?  </a:t>
            </a:r>
          </a:p>
          <a:p>
            <a:r>
              <a:rPr lang="en-US" sz="1400" dirty="0"/>
              <a:t>Essentially yeah, but of course there’s no dermis in the </a:t>
            </a:r>
            <a:r>
              <a:rPr lang="en-US" sz="1400" dirty="0" err="1"/>
              <a:t>conj</a:t>
            </a:r>
            <a:r>
              <a:rPr lang="en-US" sz="1400" dirty="0"/>
              <a:t>, so there can’t be a dermal stage. </a:t>
            </a:r>
            <a:r>
              <a:rPr lang="en-US" sz="1400" dirty="0">
                <a:solidFill>
                  <a:srgbClr val="E3E2A8"/>
                </a:solidFill>
              </a:rPr>
              <a:t>As noted earlier in the set, the </a:t>
            </a:r>
            <a:r>
              <a:rPr lang="en-US" sz="1400" dirty="0" err="1">
                <a:solidFill>
                  <a:srgbClr val="E3E2A8"/>
                </a:solidFill>
              </a:rPr>
              <a:t>conj</a:t>
            </a:r>
            <a:r>
              <a:rPr lang="en-US" sz="1400" dirty="0">
                <a:solidFill>
                  <a:srgbClr val="E3E2A8"/>
                </a:solidFill>
              </a:rPr>
              <a:t> ‘dermis’ is the  </a:t>
            </a:r>
            <a:r>
              <a:rPr lang="en-US" sz="1400" i="1" dirty="0" err="1">
                <a:solidFill>
                  <a:srgbClr val="E3E2A8"/>
                </a:solidFill>
              </a:rPr>
              <a:t>subepithelium</a:t>
            </a:r>
            <a:r>
              <a:rPr lang="en-US" sz="1400" dirty="0">
                <a:solidFill>
                  <a:srgbClr val="E3E2A8"/>
                </a:solidFill>
              </a:rPr>
              <a:t>  or  </a:t>
            </a:r>
            <a:r>
              <a:rPr lang="en-US" sz="1400" i="1" dirty="0">
                <a:solidFill>
                  <a:srgbClr val="E3E2A8"/>
                </a:solidFill>
              </a:rPr>
              <a:t>stroma </a:t>
            </a:r>
            <a:r>
              <a:rPr lang="en-US" sz="1400" dirty="0">
                <a:solidFill>
                  <a:srgbClr val="E3E2A8"/>
                </a:solidFill>
              </a:rPr>
              <a:t>. </a:t>
            </a:r>
          </a:p>
          <a:p>
            <a:endParaRPr lang="en-US" sz="1400" i="1" dirty="0">
              <a:solidFill>
                <a:srgbClr val="E3E2A8"/>
              </a:solidFill>
            </a:endParaRPr>
          </a:p>
          <a:p>
            <a:r>
              <a:rPr lang="en-US" sz="1400" i="1" dirty="0">
                <a:solidFill>
                  <a:srgbClr val="E3E2A8"/>
                </a:solidFill>
              </a:rPr>
              <a:t>Where are the nevus cells at each stage? </a:t>
            </a:r>
          </a:p>
          <a:p>
            <a:r>
              <a:rPr lang="en-US" sz="1400" dirty="0">
                <a:solidFill>
                  <a:srgbClr val="E3E2A8"/>
                </a:solidFill>
              </a:rPr>
              <a:t>Note that the </a:t>
            </a:r>
            <a:r>
              <a:rPr lang="en-US" sz="1400" dirty="0" err="1">
                <a:solidFill>
                  <a:srgbClr val="E3E2A8"/>
                </a:solidFill>
              </a:rPr>
              <a:t>conj</a:t>
            </a:r>
            <a:r>
              <a:rPr lang="en-US" sz="1400" dirty="0">
                <a:solidFill>
                  <a:srgbClr val="E3E2A8"/>
                </a:solidFill>
              </a:rPr>
              <a:t> has an </a:t>
            </a:r>
            <a:r>
              <a:rPr lang="en-US" sz="1400" i="1" dirty="0">
                <a:solidFill>
                  <a:srgbClr val="E3E2A8"/>
                </a:solidFill>
              </a:rPr>
              <a:t>epithelium</a:t>
            </a:r>
            <a:r>
              <a:rPr lang="en-US" sz="1400" dirty="0">
                <a:solidFill>
                  <a:srgbClr val="E3E2A8"/>
                </a:solidFill>
              </a:rPr>
              <a:t>, not an epidermis, so the ‘junction’ of the junctional stage is that of the epithelium and stroma/</a:t>
            </a:r>
            <a:r>
              <a:rPr lang="en-US" sz="1400" dirty="0" err="1">
                <a:solidFill>
                  <a:srgbClr val="E3E2A8"/>
                </a:solidFill>
              </a:rPr>
              <a:t>subepi</a:t>
            </a:r>
            <a:r>
              <a:rPr lang="en-US" sz="1400" dirty="0">
                <a:solidFill>
                  <a:srgbClr val="E3E2A8"/>
                </a:solidFill>
              </a:rPr>
              <a:t>. Similarly, the ‘compound stage’ involves nevus cells extending down into the stroma/</a:t>
            </a:r>
            <a:r>
              <a:rPr lang="en-US" sz="1400" dirty="0" err="1">
                <a:solidFill>
                  <a:srgbClr val="E3E2A8"/>
                </a:solidFill>
              </a:rPr>
              <a:t>subepi</a:t>
            </a:r>
            <a:r>
              <a:rPr lang="en-US" sz="1400" dirty="0">
                <a:solidFill>
                  <a:srgbClr val="E3E2A8"/>
                </a:solidFill>
              </a:rPr>
              <a:t> and up through the epithelium. When the epithelial component involutes late in life, the nevus enter the stromal/</a:t>
            </a:r>
            <a:r>
              <a:rPr lang="en-US" sz="1400" dirty="0" err="1">
                <a:solidFill>
                  <a:srgbClr val="E3E2A8"/>
                </a:solidFill>
              </a:rPr>
              <a:t>subepi</a:t>
            </a:r>
            <a:r>
              <a:rPr lang="en-US" sz="1400" dirty="0">
                <a:solidFill>
                  <a:srgbClr val="E3E2A8"/>
                </a:solidFill>
              </a:rPr>
              <a:t> stage. </a:t>
            </a:r>
          </a:p>
          <a:p>
            <a:r>
              <a:rPr lang="en-US" sz="1400" dirty="0"/>
              <a:t>--Junctional </a:t>
            </a:r>
            <a:r>
              <a:rPr lang="en-US" sz="1400" dirty="0">
                <a:solidFill>
                  <a:srgbClr val="E3E2A8"/>
                </a:solidFill>
              </a:rPr>
              <a:t>:</a:t>
            </a:r>
            <a:r>
              <a:rPr lang="en-US" sz="1400" dirty="0"/>
              <a:t> </a:t>
            </a:r>
            <a:r>
              <a:rPr lang="en-US" sz="1400" dirty="0">
                <a:solidFill>
                  <a:srgbClr val="E3E2A8"/>
                </a:solidFill>
              </a:rPr>
              <a:t>The epithelial-stromal/</a:t>
            </a:r>
            <a:r>
              <a:rPr lang="en-US" sz="1400" dirty="0" err="1">
                <a:solidFill>
                  <a:srgbClr val="E3E2A8"/>
                </a:solidFill>
              </a:rPr>
              <a:t>subepi</a:t>
            </a:r>
            <a:r>
              <a:rPr lang="en-US" sz="1400" dirty="0">
                <a:solidFill>
                  <a:srgbClr val="E3E2A8"/>
                </a:solidFill>
              </a:rPr>
              <a:t> junction. Small, pigmented, flat lesion</a:t>
            </a:r>
          </a:p>
          <a:p>
            <a:r>
              <a:rPr lang="en-US" sz="1400" dirty="0"/>
              <a:t>--Compound</a:t>
            </a:r>
            <a:r>
              <a:rPr lang="en-US" sz="1400" dirty="0">
                <a:solidFill>
                  <a:srgbClr val="E3E2A8"/>
                </a:solidFill>
              </a:rPr>
              <a:t>:</a:t>
            </a:r>
            <a:r>
              <a:rPr lang="en-US" sz="1400" dirty="0"/>
              <a:t> </a:t>
            </a:r>
            <a:r>
              <a:rPr lang="en-US" sz="1400" dirty="0">
                <a:solidFill>
                  <a:srgbClr val="E3E2A8"/>
                </a:solidFill>
              </a:rPr>
              <a:t>Extending down into the stroma/</a:t>
            </a:r>
            <a:r>
              <a:rPr lang="en-US" sz="1400" dirty="0" err="1">
                <a:solidFill>
                  <a:srgbClr val="E3E2A8"/>
                </a:solidFill>
              </a:rPr>
              <a:t>subepi</a:t>
            </a:r>
            <a:r>
              <a:rPr lang="en-US" sz="1400" dirty="0">
                <a:solidFill>
                  <a:srgbClr val="E3E2A8"/>
                </a:solidFill>
              </a:rPr>
              <a:t>, and up through the epithelium. </a:t>
            </a:r>
          </a:p>
          <a:p>
            <a:r>
              <a:rPr lang="en-US" sz="1400" dirty="0">
                <a:solidFill>
                  <a:schemeClr val="bg1">
                    <a:lumMod val="50000"/>
                  </a:schemeClr>
                </a:solidFill>
                <a:latin typeface="+mn-lt"/>
              </a:rPr>
              <a:t>--</a:t>
            </a:r>
            <a:r>
              <a:rPr lang="en-US" sz="1400" dirty="0" err="1">
                <a:latin typeface="+mn-lt"/>
              </a:rPr>
              <a:t>Dermal</a:t>
            </a:r>
            <a:r>
              <a:rPr lang="en-US" sz="1400" dirty="0" err="1">
                <a:solidFill>
                  <a:srgbClr val="E3E2A8"/>
                </a:solidFill>
                <a:latin typeface="Segoe Script" panose="030B0504020000000003" pitchFamily="66" charset="0"/>
              </a:rPr>
              <a:t>subepithelial</a:t>
            </a:r>
            <a:endParaRPr lang="en-US" sz="1400" dirty="0">
              <a:solidFill>
                <a:srgbClr val="E3E2A8"/>
              </a:solidFill>
            </a:endParaRPr>
          </a:p>
        </p:txBody>
      </p:sp>
      <p:sp>
        <p:nvSpPr>
          <p:cNvPr id="6" name="&quot;Not Allowed&quot; Symbol 5">
            <a:extLst>
              <a:ext uri="{FF2B5EF4-FFF2-40B4-BE49-F238E27FC236}">
                <a16:creationId xmlns:a16="http://schemas.microsoft.com/office/drawing/2014/main" id="{CE627AB6-1DC3-41C3-895C-76EF825CECEE}"/>
              </a:ext>
            </a:extLst>
          </p:cNvPr>
          <p:cNvSpPr/>
          <p:nvPr/>
        </p:nvSpPr>
        <p:spPr>
          <a:xfrm>
            <a:off x="1295400" y="3909391"/>
            <a:ext cx="255104" cy="226519"/>
          </a:xfrm>
          <a:prstGeom prst="noSmoking">
            <a:avLst/>
          </a:prstGeom>
          <a:solidFill>
            <a:srgbClr val="FF0000"/>
          </a:solidFill>
          <a:ln w="9525"/>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930665464"/>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403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4536B-A4B7-4490-9140-84CD9230E766}"/>
              </a:ext>
            </a:extLst>
          </p:cNvPr>
          <p:cNvSpPr txBox="1"/>
          <p:nvPr/>
        </p:nvSpPr>
        <p:spPr>
          <a:xfrm>
            <a:off x="882743" y="1540479"/>
            <a:ext cx="7620000" cy="2677656"/>
          </a:xfrm>
          <a:prstGeom prst="rect">
            <a:avLst/>
          </a:prstGeom>
          <a:solidFill>
            <a:srgbClr val="E3E2A8"/>
          </a:solidFill>
        </p:spPr>
        <p:txBody>
          <a:bodyPr wrap="square" rtlCol="0">
            <a:spAutoFit/>
          </a:bodyPr>
          <a:lstStyle/>
          <a:p>
            <a:r>
              <a:rPr lang="en-US" sz="1400" i="1" dirty="0"/>
              <a:t>Do </a:t>
            </a:r>
            <a:r>
              <a:rPr lang="en-US" sz="1400" i="1" dirty="0" err="1"/>
              <a:t>conj</a:t>
            </a:r>
            <a:r>
              <a:rPr lang="en-US" sz="1400" i="1" dirty="0"/>
              <a:t> nevi go through the same three-stage life cycle as lid nevi?  </a:t>
            </a:r>
          </a:p>
          <a:p>
            <a:r>
              <a:rPr lang="en-US" sz="1400" dirty="0"/>
              <a:t>Essentially yeah, but of course there’s no dermis in the </a:t>
            </a:r>
            <a:r>
              <a:rPr lang="en-US" sz="1400" dirty="0" err="1"/>
              <a:t>conj</a:t>
            </a:r>
            <a:r>
              <a:rPr lang="en-US" sz="1400" dirty="0"/>
              <a:t>, so there can’t be a dermal stage. </a:t>
            </a:r>
            <a:r>
              <a:rPr lang="en-US" sz="1400" dirty="0">
                <a:solidFill>
                  <a:srgbClr val="0000FF"/>
                </a:solidFill>
              </a:rPr>
              <a:t>As noted earlier in the set, the </a:t>
            </a:r>
            <a:r>
              <a:rPr lang="en-US" sz="1400" dirty="0" err="1">
                <a:solidFill>
                  <a:srgbClr val="0000FF"/>
                </a:solidFill>
              </a:rPr>
              <a:t>conj</a:t>
            </a:r>
            <a:r>
              <a:rPr lang="en-US" sz="1400" dirty="0">
                <a:solidFill>
                  <a:srgbClr val="0000FF"/>
                </a:solidFill>
              </a:rPr>
              <a:t> ‘dermis’ is the  </a:t>
            </a:r>
            <a:r>
              <a:rPr lang="en-US" sz="1400" i="1" dirty="0" err="1">
                <a:solidFill>
                  <a:srgbClr val="0000FF"/>
                </a:solidFill>
              </a:rPr>
              <a:t>subepithelium</a:t>
            </a:r>
            <a:r>
              <a:rPr lang="en-US" sz="1400" dirty="0">
                <a:solidFill>
                  <a:srgbClr val="0000FF"/>
                </a:solidFill>
              </a:rPr>
              <a:t>  or  </a:t>
            </a:r>
            <a:r>
              <a:rPr lang="en-US" sz="1400" i="1" dirty="0">
                <a:solidFill>
                  <a:srgbClr val="0000FF"/>
                </a:solidFill>
              </a:rPr>
              <a:t>stroma </a:t>
            </a:r>
            <a:r>
              <a:rPr lang="en-US" sz="1400" dirty="0">
                <a:solidFill>
                  <a:srgbClr val="0000FF"/>
                </a:solidFill>
              </a:rPr>
              <a:t>. </a:t>
            </a:r>
          </a:p>
          <a:p>
            <a:endParaRPr lang="en-US" sz="1400" i="1" dirty="0">
              <a:solidFill>
                <a:srgbClr val="E3E2A8"/>
              </a:solidFill>
            </a:endParaRPr>
          </a:p>
          <a:p>
            <a:r>
              <a:rPr lang="en-US" sz="1400" i="1" dirty="0">
                <a:solidFill>
                  <a:srgbClr val="E3E2A8"/>
                </a:solidFill>
              </a:rPr>
              <a:t>Where are the nevus cells at each stage? </a:t>
            </a:r>
          </a:p>
          <a:p>
            <a:r>
              <a:rPr lang="en-US" sz="1400" dirty="0">
                <a:solidFill>
                  <a:srgbClr val="E3E2A8"/>
                </a:solidFill>
              </a:rPr>
              <a:t>Note that the </a:t>
            </a:r>
            <a:r>
              <a:rPr lang="en-US" sz="1400" dirty="0" err="1">
                <a:solidFill>
                  <a:srgbClr val="E3E2A8"/>
                </a:solidFill>
              </a:rPr>
              <a:t>conj</a:t>
            </a:r>
            <a:r>
              <a:rPr lang="en-US" sz="1400" dirty="0">
                <a:solidFill>
                  <a:srgbClr val="E3E2A8"/>
                </a:solidFill>
              </a:rPr>
              <a:t> has an </a:t>
            </a:r>
            <a:r>
              <a:rPr lang="en-US" sz="1400" i="1" dirty="0">
                <a:solidFill>
                  <a:srgbClr val="E3E2A8"/>
                </a:solidFill>
              </a:rPr>
              <a:t>epithelium</a:t>
            </a:r>
            <a:r>
              <a:rPr lang="en-US" sz="1400" dirty="0">
                <a:solidFill>
                  <a:srgbClr val="E3E2A8"/>
                </a:solidFill>
              </a:rPr>
              <a:t>, not an epidermis, so the ‘junction’ of the junctional stage is that of the epithelium and stroma/</a:t>
            </a:r>
            <a:r>
              <a:rPr lang="en-US" sz="1400" dirty="0" err="1">
                <a:solidFill>
                  <a:srgbClr val="E3E2A8"/>
                </a:solidFill>
              </a:rPr>
              <a:t>subepi</a:t>
            </a:r>
            <a:r>
              <a:rPr lang="en-US" sz="1400" dirty="0">
                <a:solidFill>
                  <a:srgbClr val="E3E2A8"/>
                </a:solidFill>
              </a:rPr>
              <a:t>. Similarly, the ‘compound stage’ involves nevus cells extending down into the stroma/</a:t>
            </a:r>
            <a:r>
              <a:rPr lang="en-US" sz="1400" dirty="0" err="1">
                <a:solidFill>
                  <a:srgbClr val="E3E2A8"/>
                </a:solidFill>
              </a:rPr>
              <a:t>subepi</a:t>
            </a:r>
            <a:r>
              <a:rPr lang="en-US" sz="1400" dirty="0">
                <a:solidFill>
                  <a:srgbClr val="E3E2A8"/>
                </a:solidFill>
              </a:rPr>
              <a:t> and up through the epithelium. When the epithelial component involutes late in life, the nevus enter the stromal/</a:t>
            </a:r>
            <a:r>
              <a:rPr lang="en-US" sz="1400" dirty="0" err="1">
                <a:solidFill>
                  <a:srgbClr val="E3E2A8"/>
                </a:solidFill>
              </a:rPr>
              <a:t>subepi</a:t>
            </a:r>
            <a:r>
              <a:rPr lang="en-US" sz="1400" dirty="0">
                <a:solidFill>
                  <a:srgbClr val="E3E2A8"/>
                </a:solidFill>
              </a:rPr>
              <a:t> stage. </a:t>
            </a:r>
          </a:p>
          <a:p>
            <a:r>
              <a:rPr lang="en-US" sz="1400" dirty="0"/>
              <a:t>--Junctional </a:t>
            </a:r>
            <a:r>
              <a:rPr lang="en-US" sz="1400" dirty="0">
                <a:solidFill>
                  <a:srgbClr val="E3E2A8"/>
                </a:solidFill>
              </a:rPr>
              <a:t>:</a:t>
            </a:r>
            <a:r>
              <a:rPr lang="en-US" sz="1400" dirty="0"/>
              <a:t> </a:t>
            </a:r>
            <a:r>
              <a:rPr lang="en-US" sz="1400" dirty="0">
                <a:solidFill>
                  <a:srgbClr val="E3E2A8"/>
                </a:solidFill>
              </a:rPr>
              <a:t>The epithelial-stromal/</a:t>
            </a:r>
            <a:r>
              <a:rPr lang="en-US" sz="1400" dirty="0" err="1">
                <a:solidFill>
                  <a:srgbClr val="E3E2A8"/>
                </a:solidFill>
              </a:rPr>
              <a:t>subepi</a:t>
            </a:r>
            <a:r>
              <a:rPr lang="en-US" sz="1400" dirty="0">
                <a:solidFill>
                  <a:srgbClr val="E3E2A8"/>
                </a:solidFill>
              </a:rPr>
              <a:t> junction. Small, pigmented, flat lesion</a:t>
            </a:r>
          </a:p>
          <a:p>
            <a:r>
              <a:rPr lang="en-US" sz="1400" dirty="0"/>
              <a:t>--Compound</a:t>
            </a:r>
            <a:r>
              <a:rPr lang="en-US" sz="1400" dirty="0">
                <a:solidFill>
                  <a:srgbClr val="E3E2A8"/>
                </a:solidFill>
              </a:rPr>
              <a:t>:</a:t>
            </a:r>
            <a:r>
              <a:rPr lang="en-US" sz="1400" dirty="0"/>
              <a:t> </a:t>
            </a:r>
            <a:r>
              <a:rPr lang="en-US" sz="1400" dirty="0">
                <a:solidFill>
                  <a:srgbClr val="E3E2A8"/>
                </a:solidFill>
              </a:rPr>
              <a:t>Extending down into the stroma/</a:t>
            </a:r>
            <a:r>
              <a:rPr lang="en-US" sz="1400" dirty="0" err="1">
                <a:solidFill>
                  <a:srgbClr val="E3E2A8"/>
                </a:solidFill>
              </a:rPr>
              <a:t>subepi</a:t>
            </a:r>
            <a:r>
              <a:rPr lang="en-US" sz="1400" dirty="0">
                <a:solidFill>
                  <a:srgbClr val="E3E2A8"/>
                </a:solidFill>
              </a:rPr>
              <a:t>, and up through the epithelium. </a:t>
            </a:r>
          </a:p>
          <a:p>
            <a:r>
              <a:rPr lang="en-US" sz="1400" dirty="0">
                <a:latin typeface="+mn-lt"/>
              </a:rPr>
              <a:t>--</a:t>
            </a:r>
            <a:r>
              <a:rPr lang="en-US" sz="1400" b="1" dirty="0">
                <a:solidFill>
                  <a:srgbClr val="0000FF"/>
                </a:solidFill>
                <a:latin typeface="Segoe Script" panose="030B0504020000000003" pitchFamily="66" charset="0"/>
              </a:rPr>
              <a:t>?</a:t>
            </a:r>
            <a:endParaRPr lang="en-US" sz="1400" b="1" dirty="0">
              <a:solidFill>
                <a:srgbClr val="0000FF"/>
              </a:solidFill>
            </a:endParaRPr>
          </a:p>
        </p:txBody>
      </p:sp>
      <p:sp>
        <p:nvSpPr>
          <p:cNvPr id="6" name="Rectangle 5">
            <a:extLst>
              <a:ext uri="{FF2B5EF4-FFF2-40B4-BE49-F238E27FC236}">
                <a16:creationId xmlns:a16="http://schemas.microsoft.com/office/drawing/2014/main" id="{2B06BD7E-E84F-45D5-869C-35E428849197}"/>
              </a:ext>
            </a:extLst>
          </p:cNvPr>
          <p:cNvSpPr/>
          <p:nvPr/>
        </p:nvSpPr>
        <p:spPr>
          <a:xfrm>
            <a:off x="4900880" y="2036376"/>
            <a:ext cx="1137500" cy="1916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4B1CBB8A-5039-45B4-A20A-C4CDF59CC0B3}"/>
              </a:ext>
            </a:extLst>
          </p:cNvPr>
          <p:cNvSpPr/>
          <p:nvPr/>
        </p:nvSpPr>
        <p:spPr>
          <a:xfrm>
            <a:off x="6355720" y="2029566"/>
            <a:ext cx="654680" cy="1916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5290527"/>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404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4536B-A4B7-4490-9140-84CD9230E766}"/>
              </a:ext>
            </a:extLst>
          </p:cNvPr>
          <p:cNvSpPr txBox="1"/>
          <p:nvPr/>
        </p:nvSpPr>
        <p:spPr>
          <a:xfrm>
            <a:off x="882743" y="1540479"/>
            <a:ext cx="7620000" cy="2677656"/>
          </a:xfrm>
          <a:prstGeom prst="rect">
            <a:avLst/>
          </a:prstGeom>
          <a:solidFill>
            <a:srgbClr val="E3E2A8"/>
          </a:solidFill>
        </p:spPr>
        <p:txBody>
          <a:bodyPr wrap="square" rtlCol="0">
            <a:spAutoFit/>
          </a:bodyPr>
          <a:lstStyle/>
          <a:p>
            <a:r>
              <a:rPr lang="en-US" sz="1400" i="1" dirty="0"/>
              <a:t>Do </a:t>
            </a:r>
            <a:r>
              <a:rPr lang="en-US" sz="1400" i="1" dirty="0" err="1"/>
              <a:t>conj</a:t>
            </a:r>
            <a:r>
              <a:rPr lang="en-US" sz="1400" i="1" dirty="0"/>
              <a:t> nevi go through the same three-stage life cycle as lid nevi?  </a:t>
            </a:r>
          </a:p>
          <a:p>
            <a:r>
              <a:rPr lang="en-US" sz="1400" dirty="0"/>
              <a:t>Essentially yeah, but of course there’s no dermis in the </a:t>
            </a:r>
            <a:r>
              <a:rPr lang="en-US" sz="1400" dirty="0" err="1"/>
              <a:t>conj</a:t>
            </a:r>
            <a:r>
              <a:rPr lang="en-US" sz="1400" dirty="0"/>
              <a:t>, so there can’t be a dermal stage. </a:t>
            </a:r>
            <a:r>
              <a:rPr lang="en-US" sz="1400" dirty="0">
                <a:solidFill>
                  <a:srgbClr val="0000FF"/>
                </a:solidFill>
              </a:rPr>
              <a:t>As noted earlier in the set, the </a:t>
            </a:r>
            <a:r>
              <a:rPr lang="en-US" sz="1400" dirty="0" err="1">
                <a:solidFill>
                  <a:srgbClr val="0000FF"/>
                </a:solidFill>
              </a:rPr>
              <a:t>conj</a:t>
            </a:r>
            <a:r>
              <a:rPr lang="en-US" sz="1400" dirty="0">
                <a:solidFill>
                  <a:srgbClr val="0000FF"/>
                </a:solidFill>
              </a:rPr>
              <a:t> ‘dermis’ is the  </a:t>
            </a:r>
            <a:r>
              <a:rPr lang="en-US" sz="1400" i="1" dirty="0" err="1">
                <a:solidFill>
                  <a:srgbClr val="0000FF"/>
                </a:solidFill>
              </a:rPr>
              <a:t>subepithelium</a:t>
            </a:r>
            <a:r>
              <a:rPr lang="en-US" sz="1400" dirty="0">
                <a:solidFill>
                  <a:srgbClr val="0000FF"/>
                </a:solidFill>
              </a:rPr>
              <a:t>  or  </a:t>
            </a:r>
            <a:r>
              <a:rPr lang="en-US" sz="1400" i="1" dirty="0">
                <a:solidFill>
                  <a:srgbClr val="0000FF"/>
                </a:solidFill>
              </a:rPr>
              <a:t>stroma </a:t>
            </a:r>
            <a:r>
              <a:rPr lang="en-US" sz="1400" dirty="0">
                <a:solidFill>
                  <a:srgbClr val="0000FF"/>
                </a:solidFill>
              </a:rPr>
              <a:t>. </a:t>
            </a:r>
          </a:p>
          <a:p>
            <a:endParaRPr lang="en-US" sz="1400" i="1" dirty="0">
              <a:solidFill>
                <a:srgbClr val="E3E2A8"/>
              </a:solidFill>
            </a:endParaRPr>
          </a:p>
          <a:p>
            <a:r>
              <a:rPr lang="en-US" sz="1400" i="1" dirty="0">
                <a:solidFill>
                  <a:srgbClr val="E3E2A8"/>
                </a:solidFill>
              </a:rPr>
              <a:t>Where are the nevus cells at each stage? </a:t>
            </a:r>
          </a:p>
          <a:p>
            <a:r>
              <a:rPr lang="en-US" sz="1400" dirty="0">
                <a:solidFill>
                  <a:srgbClr val="E3E2A8"/>
                </a:solidFill>
              </a:rPr>
              <a:t>Note that the </a:t>
            </a:r>
            <a:r>
              <a:rPr lang="en-US" sz="1400" dirty="0" err="1">
                <a:solidFill>
                  <a:srgbClr val="E3E2A8"/>
                </a:solidFill>
              </a:rPr>
              <a:t>conj</a:t>
            </a:r>
            <a:r>
              <a:rPr lang="en-US" sz="1400" dirty="0">
                <a:solidFill>
                  <a:srgbClr val="E3E2A8"/>
                </a:solidFill>
              </a:rPr>
              <a:t> has an </a:t>
            </a:r>
            <a:r>
              <a:rPr lang="en-US" sz="1400" i="1" dirty="0">
                <a:solidFill>
                  <a:srgbClr val="E3E2A8"/>
                </a:solidFill>
              </a:rPr>
              <a:t>epithelium</a:t>
            </a:r>
            <a:r>
              <a:rPr lang="en-US" sz="1400" dirty="0">
                <a:solidFill>
                  <a:srgbClr val="E3E2A8"/>
                </a:solidFill>
              </a:rPr>
              <a:t>, not an epidermis, so the ‘junction’ of the junctional stage is that of the epithelium and stroma/</a:t>
            </a:r>
            <a:r>
              <a:rPr lang="en-US" sz="1400" dirty="0" err="1">
                <a:solidFill>
                  <a:srgbClr val="E3E2A8"/>
                </a:solidFill>
              </a:rPr>
              <a:t>subepi</a:t>
            </a:r>
            <a:r>
              <a:rPr lang="en-US" sz="1400" dirty="0">
                <a:solidFill>
                  <a:srgbClr val="E3E2A8"/>
                </a:solidFill>
              </a:rPr>
              <a:t>. Similarly, the ‘compound stage’ involves nevus cells extending down into the stroma/</a:t>
            </a:r>
            <a:r>
              <a:rPr lang="en-US" sz="1400" dirty="0" err="1">
                <a:solidFill>
                  <a:srgbClr val="E3E2A8"/>
                </a:solidFill>
              </a:rPr>
              <a:t>subepi</a:t>
            </a:r>
            <a:r>
              <a:rPr lang="en-US" sz="1400" dirty="0">
                <a:solidFill>
                  <a:srgbClr val="E3E2A8"/>
                </a:solidFill>
              </a:rPr>
              <a:t> and up through the epithelium. When the epithelial component involutes late in life, the nevus enter the stromal/</a:t>
            </a:r>
            <a:r>
              <a:rPr lang="en-US" sz="1400" dirty="0" err="1">
                <a:solidFill>
                  <a:srgbClr val="E3E2A8"/>
                </a:solidFill>
              </a:rPr>
              <a:t>subepi</a:t>
            </a:r>
            <a:r>
              <a:rPr lang="en-US" sz="1400" dirty="0">
                <a:solidFill>
                  <a:srgbClr val="E3E2A8"/>
                </a:solidFill>
              </a:rPr>
              <a:t> stage. </a:t>
            </a:r>
          </a:p>
          <a:p>
            <a:r>
              <a:rPr lang="en-US" sz="1400" dirty="0"/>
              <a:t>--Junctional </a:t>
            </a:r>
            <a:r>
              <a:rPr lang="en-US" sz="1400" dirty="0">
                <a:solidFill>
                  <a:srgbClr val="E3E2A8"/>
                </a:solidFill>
              </a:rPr>
              <a:t>:</a:t>
            </a:r>
            <a:r>
              <a:rPr lang="en-US" sz="1400" dirty="0"/>
              <a:t> </a:t>
            </a:r>
            <a:r>
              <a:rPr lang="en-US" sz="1400" dirty="0">
                <a:solidFill>
                  <a:srgbClr val="E3E2A8"/>
                </a:solidFill>
              </a:rPr>
              <a:t>The epithelial-stromal/</a:t>
            </a:r>
            <a:r>
              <a:rPr lang="en-US" sz="1400" dirty="0" err="1">
                <a:solidFill>
                  <a:srgbClr val="E3E2A8"/>
                </a:solidFill>
              </a:rPr>
              <a:t>subepi</a:t>
            </a:r>
            <a:r>
              <a:rPr lang="en-US" sz="1400" dirty="0">
                <a:solidFill>
                  <a:srgbClr val="E3E2A8"/>
                </a:solidFill>
              </a:rPr>
              <a:t> junction. Small, pigmented, flat lesion</a:t>
            </a:r>
          </a:p>
          <a:p>
            <a:r>
              <a:rPr lang="en-US" sz="1400" dirty="0"/>
              <a:t>--Compound</a:t>
            </a:r>
            <a:r>
              <a:rPr lang="en-US" sz="1400" dirty="0">
                <a:solidFill>
                  <a:srgbClr val="E3E2A8"/>
                </a:solidFill>
              </a:rPr>
              <a:t>:</a:t>
            </a:r>
            <a:r>
              <a:rPr lang="en-US" sz="1400" dirty="0"/>
              <a:t> </a:t>
            </a:r>
            <a:r>
              <a:rPr lang="en-US" sz="1400" dirty="0">
                <a:solidFill>
                  <a:srgbClr val="E3E2A8"/>
                </a:solidFill>
              </a:rPr>
              <a:t>Extending down into the stroma/</a:t>
            </a:r>
            <a:r>
              <a:rPr lang="en-US" sz="1400" dirty="0" err="1">
                <a:solidFill>
                  <a:srgbClr val="E3E2A8"/>
                </a:solidFill>
              </a:rPr>
              <a:t>subepi</a:t>
            </a:r>
            <a:r>
              <a:rPr lang="en-US" sz="1400" dirty="0">
                <a:solidFill>
                  <a:srgbClr val="E3E2A8"/>
                </a:solidFill>
              </a:rPr>
              <a:t>, and up through the epithelium. </a:t>
            </a:r>
          </a:p>
          <a:p>
            <a:r>
              <a:rPr lang="en-US" sz="1400" dirty="0">
                <a:latin typeface="+mn-lt"/>
              </a:rPr>
              <a:t>--</a:t>
            </a:r>
            <a:r>
              <a:rPr lang="en-US" sz="1400" dirty="0">
                <a:solidFill>
                  <a:srgbClr val="0000FF"/>
                </a:solidFill>
                <a:latin typeface="Segoe Script" panose="030B0504020000000003" pitchFamily="66" charset="0"/>
              </a:rPr>
              <a:t>Stromal/subepithelial</a:t>
            </a:r>
            <a:endParaRPr lang="en-US" sz="1400" dirty="0">
              <a:solidFill>
                <a:srgbClr val="0000FF"/>
              </a:solidFill>
            </a:endParaRPr>
          </a:p>
        </p:txBody>
      </p:sp>
    </p:spTree>
    <p:extLst>
      <p:ext uri="{BB962C8B-B14F-4D97-AF65-F5344CB8AC3E}">
        <p14:creationId xmlns:p14="http://schemas.microsoft.com/office/powerpoint/2010/main" val="3746920655"/>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405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4536B-A4B7-4490-9140-84CD9230E766}"/>
              </a:ext>
            </a:extLst>
          </p:cNvPr>
          <p:cNvSpPr txBox="1"/>
          <p:nvPr/>
        </p:nvSpPr>
        <p:spPr>
          <a:xfrm>
            <a:off x="882743" y="1540479"/>
            <a:ext cx="7620000" cy="2677656"/>
          </a:xfrm>
          <a:prstGeom prst="rect">
            <a:avLst/>
          </a:prstGeom>
          <a:solidFill>
            <a:srgbClr val="E3E2A8"/>
          </a:solidFill>
        </p:spPr>
        <p:txBody>
          <a:bodyPr wrap="square" rtlCol="0">
            <a:spAutoFit/>
          </a:bodyPr>
          <a:lstStyle/>
          <a:p>
            <a:r>
              <a:rPr lang="en-US" sz="1400" i="1" dirty="0"/>
              <a:t>Do </a:t>
            </a:r>
            <a:r>
              <a:rPr lang="en-US" sz="1400" i="1" dirty="0" err="1"/>
              <a:t>conj</a:t>
            </a:r>
            <a:r>
              <a:rPr lang="en-US" sz="1400" i="1" dirty="0"/>
              <a:t> nevi go through the same three-stage life cycle as lid nevi?  </a:t>
            </a:r>
          </a:p>
          <a:p>
            <a:r>
              <a:rPr lang="en-US" sz="1400" dirty="0"/>
              <a:t>Essentially yeah, but of course there’s no dermis in the </a:t>
            </a:r>
            <a:r>
              <a:rPr lang="en-US" sz="1400" dirty="0" err="1"/>
              <a:t>conj</a:t>
            </a:r>
            <a:r>
              <a:rPr lang="en-US" sz="1400" dirty="0"/>
              <a:t>, so there can’t be a dermal stage. </a:t>
            </a:r>
            <a:r>
              <a:rPr lang="en-US" sz="1400" dirty="0">
                <a:solidFill>
                  <a:srgbClr val="0000FF"/>
                </a:solidFill>
              </a:rPr>
              <a:t>As noted earlier in the set, the </a:t>
            </a:r>
            <a:r>
              <a:rPr lang="en-US" sz="1400" dirty="0" err="1">
                <a:solidFill>
                  <a:srgbClr val="0000FF"/>
                </a:solidFill>
              </a:rPr>
              <a:t>conj</a:t>
            </a:r>
            <a:r>
              <a:rPr lang="en-US" sz="1400" dirty="0">
                <a:solidFill>
                  <a:srgbClr val="0000FF"/>
                </a:solidFill>
              </a:rPr>
              <a:t> ‘dermis’ is the  </a:t>
            </a:r>
            <a:r>
              <a:rPr lang="en-US" sz="1400" i="1" dirty="0" err="1">
                <a:solidFill>
                  <a:srgbClr val="0000FF"/>
                </a:solidFill>
              </a:rPr>
              <a:t>subepithelium</a:t>
            </a:r>
            <a:r>
              <a:rPr lang="en-US" sz="1400" dirty="0">
                <a:solidFill>
                  <a:srgbClr val="0000FF"/>
                </a:solidFill>
              </a:rPr>
              <a:t>  or  </a:t>
            </a:r>
            <a:r>
              <a:rPr lang="en-US" sz="1400" i="1" dirty="0">
                <a:solidFill>
                  <a:srgbClr val="0000FF"/>
                </a:solidFill>
              </a:rPr>
              <a:t>stroma </a:t>
            </a:r>
            <a:r>
              <a:rPr lang="en-US" sz="1400" dirty="0">
                <a:solidFill>
                  <a:srgbClr val="0000FF"/>
                </a:solidFill>
              </a:rPr>
              <a:t>. </a:t>
            </a:r>
          </a:p>
          <a:p>
            <a:endParaRPr lang="en-US" sz="1400" i="1" dirty="0"/>
          </a:p>
          <a:p>
            <a:r>
              <a:rPr lang="en-US" sz="1400" i="1" dirty="0"/>
              <a:t>Where are the nevus cells at each stage? </a:t>
            </a:r>
          </a:p>
          <a:p>
            <a:r>
              <a:rPr lang="en-US" sz="1400" dirty="0">
                <a:solidFill>
                  <a:srgbClr val="E3E2A8"/>
                </a:solidFill>
              </a:rPr>
              <a:t>Note that the </a:t>
            </a:r>
            <a:r>
              <a:rPr lang="en-US" sz="1400" dirty="0" err="1">
                <a:solidFill>
                  <a:srgbClr val="E3E2A8"/>
                </a:solidFill>
              </a:rPr>
              <a:t>conj</a:t>
            </a:r>
            <a:r>
              <a:rPr lang="en-US" sz="1400" dirty="0">
                <a:solidFill>
                  <a:srgbClr val="E3E2A8"/>
                </a:solidFill>
              </a:rPr>
              <a:t> has an </a:t>
            </a:r>
            <a:r>
              <a:rPr lang="en-US" sz="1400" i="1" dirty="0">
                <a:solidFill>
                  <a:srgbClr val="E3E2A8"/>
                </a:solidFill>
              </a:rPr>
              <a:t>epithelium</a:t>
            </a:r>
            <a:r>
              <a:rPr lang="en-US" sz="1400" dirty="0">
                <a:solidFill>
                  <a:srgbClr val="E3E2A8"/>
                </a:solidFill>
              </a:rPr>
              <a:t>, not an epidermis, so the ‘junction’ of the junctional stage is that of the epithelium and stroma/</a:t>
            </a:r>
            <a:r>
              <a:rPr lang="en-US" sz="1400" dirty="0" err="1">
                <a:solidFill>
                  <a:srgbClr val="E3E2A8"/>
                </a:solidFill>
              </a:rPr>
              <a:t>subepi</a:t>
            </a:r>
            <a:r>
              <a:rPr lang="en-US" sz="1400" dirty="0">
                <a:solidFill>
                  <a:srgbClr val="E3E2A8"/>
                </a:solidFill>
              </a:rPr>
              <a:t>. Similarly, the ‘compound stage’ involves nevus cells extending down into the stroma/</a:t>
            </a:r>
            <a:r>
              <a:rPr lang="en-US" sz="1400" dirty="0" err="1">
                <a:solidFill>
                  <a:srgbClr val="E3E2A8"/>
                </a:solidFill>
              </a:rPr>
              <a:t>subepi</a:t>
            </a:r>
            <a:r>
              <a:rPr lang="en-US" sz="1400" dirty="0">
                <a:solidFill>
                  <a:srgbClr val="E3E2A8"/>
                </a:solidFill>
              </a:rPr>
              <a:t> and up through the epithelium. When the epithelial component involutes late in life, the nevus enter the stromal/</a:t>
            </a:r>
            <a:r>
              <a:rPr lang="en-US" sz="1400" dirty="0" err="1">
                <a:solidFill>
                  <a:srgbClr val="E3E2A8"/>
                </a:solidFill>
              </a:rPr>
              <a:t>subepi</a:t>
            </a:r>
            <a:r>
              <a:rPr lang="en-US" sz="1400" dirty="0">
                <a:solidFill>
                  <a:srgbClr val="E3E2A8"/>
                </a:solidFill>
              </a:rPr>
              <a:t> stage. </a:t>
            </a:r>
          </a:p>
          <a:p>
            <a:r>
              <a:rPr lang="en-US" sz="1400" dirty="0"/>
              <a:t>--Junctional: </a:t>
            </a:r>
            <a:r>
              <a:rPr lang="en-US" sz="1400" b="1" i="1" dirty="0"/>
              <a:t>?</a:t>
            </a:r>
            <a:r>
              <a:rPr lang="en-US" sz="1400" dirty="0"/>
              <a:t> </a:t>
            </a:r>
            <a:r>
              <a:rPr lang="en-US" sz="1400" dirty="0">
                <a:solidFill>
                  <a:srgbClr val="E3E2A8"/>
                </a:solidFill>
              </a:rPr>
              <a:t>The epithelial-stromal/</a:t>
            </a:r>
            <a:r>
              <a:rPr lang="en-US" sz="1400" dirty="0" err="1">
                <a:solidFill>
                  <a:srgbClr val="E3E2A8"/>
                </a:solidFill>
              </a:rPr>
              <a:t>subepi</a:t>
            </a:r>
            <a:r>
              <a:rPr lang="en-US" sz="1400" dirty="0">
                <a:solidFill>
                  <a:srgbClr val="E3E2A8"/>
                </a:solidFill>
              </a:rPr>
              <a:t> junction. Small, pigmented, flat lesion</a:t>
            </a:r>
          </a:p>
          <a:p>
            <a:r>
              <a:rPr lang="en-US" sz="1400" dirty="0">
                <a:solidFill>
                  <a:schemeClr val="bg1">
                    <a:lumMod val="65000"/>
                  </a:schemeClr>
                </a:solidFill>
              </a:rPr>
              <a:t>--</a:t>
            </a:r>
            <a:r>
              <a:rPr lang="en-US" sz="1400" dirty="0" err="1">
                <a:solidFill>
                  <a:schemeClr val="bg1">
                    <a:lumMod val="65000"/>
                  </a:schemeClr>
                </a:solidFill>
              </a:rPr>
              <a:t>Compound</a:t>
            </a:r>
            <a:r>
              <a:rPr lang="en-US" sz="1400" dirty="0" err="1">
                <a:solidFill>
                  <a:srgbClr val="E3E2A8"/>
                </a:solidFill>
              </a:rPr>
              <a:t>down</a:t>
            </a:r>
            <a:r>
              <a:rPr lang="en-US" sz="1400" dirty="0">
                <a:solidFill>
                  <a:srgbClr val="E3E2A8"/>
                </a:solidFill>
              </a:rPr>
              <a:t> into the stroma/</a:t>
            </a:r>
            <a:r>
              <a:rPr lang="en-US" sz="1400" dirty="0" err="1">
                <a:solidFill>
                  <a:srgbClr val="E3E2A8"/>
                </a:solidFill>
              </a:rPr>
              <a:t>subepi</a:t>
            </a:r>
            <a:r>
              <a:rPr lang="en-US" sz="1400" dirty="0">
                <a:solidFill>
                  <a:srgbClr val="E3E2A8"/>
                </a:solidFill>
              </a:rPr>
              <a:t>, and up through the epithelium. </a:t>
            </a:r>
          </a:p>
          <a:p>
            <a:r>
              <a:rPr lang="en-US" sz="1400" dirty="0">
                <a:solidFill>
                  <a:schemeClr val="bg1">
                    <a:lumMod val="65000"/>
                  </a:schemeClr>
                </a:solidFill>
                <a:latin typeface="+mn-lt"/>
              </a:rPr>
              <a:t>--</a:t>
            </a:r>
            <a:r>
              <a:rPr lang="en-US" sz="1400" dirty="0">
                <a:solidFill>
                  <a:schemeClr val="bg1">
                    <a:lumMod val="65000"/>
                  </a:schemeClr>
                </a:solidFill>
                <a:latin typeface="Segoe Script" panose="030B0504020000000003" pitchFamily="66" charset="0"/>
              </a:rPr>
              <a:t>Stromal/subepithelial</a:t>
            </a:r>
            <a:endParaRPr lang="en-US" sz="1400" dirty="0">
              <a:solidFill>
                <a:schemeClr val="bg1">
                  <a:lumMod val="65000"/>
                </a:schemeClr>
              </a:solidFill>
            </a:endParaRPr>
          </a:p>
        </p:txBody>
      </p:sp>
    </p:spTree>
    <p:extLst>
      <p:ext uri="{BB962C8B-B14F-4D97-AF65-F5344CB8AC3E}">
        <p14:creationId xmlns:p14="http://schemas.microsoft.com/office/powerpoint/2010/main" val="783343128"/>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406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4536B-A4B7-4490-9140-84CD9230E766}"/>
              </a:ext>
            </a:extLst>
          </p:cNvPr>
          <p:cNvSpPr txBox="1"/>
          <p:nvPr/>
        </p:nvSpPr>
        <p:spPr>
          <a:xfrm>
            <a:off x="882743" y="1540479"/>
            <a:ext cx="7620000" cy="2677656"/>
          </a:xfrm>
          <a:prstGeom prst="rect">
            <a:avLst/>
          </a:prstGeom>
          <a:solidFill>
            <a:srgbClr val="E3E2A8"/>
          </a:solidFill>
        </p:spPr>
        <p:txBody>
          <a:bodyPr wrap="square" rtlCol="0">
            <a:spAutoFit/>
          </a:bodyPr>
          <a:lstStyle/>
          <a:p>
            <a:r>
              <a:rPr lang="en-US" sz="1400" i="1" dirty="0"/>
              <a:t>Do </a:t>
            </a:r>
            <a:r>
              <a:rPr lang="en-US" sz="1400" i="1" dirty="0" err="1"/>
              <a:t>conj</a:t>
            </a:r>
            <a:r>
              <a:rPr lang="en-US" sz="1400" i="1" dirty="0"/>
              <a:t> nevi go through the same three-stage life cycle as lid nevi?  </a:t>
            </a:r>
          </a:p>
          <a:p>
            <a:r>
              <a:rPr lang="en-US" sz="1400" dirty="0"/>
              <a:t>Essentially yeah, but of course there’s no dermis in the </a:t>
            </a:r>
            <a:r>
              <a:rPr lang="en-US" sz="1400" dirty="0" err="1"/>
              <a:t>conj</a:t>
            </a:r>
            <a:r>
              <a:rPr lang="en-US" sz="1400" dirty="0"/>
              <a:t>, so there can’t be a dermal stage. </a:t>
            </a:r>
            <a:r>
              <a:rPr lang="en-US" sz="1400" dirty="0">
                <a:solidFill>
                  <a:srgbClr val="0000FF"/>
                </a:solidFill>
              </a:rPr>
              <a:t>As noted earlier in the set, the </a:t>
            </a:r>
            <a:r>
              <a:rPr lang="en-US" sz="1400" dirty="0" err="1">
                <a:solidFill>
                  <a:srgbClr val="0000FF"/>
                </a:solidFill>
              </a:rPr>
              <a:t>conj</a:t>
            </a:r>
            <a:r>
              <a:rPr lang="en-US" sz="1400" dirty="0">
                <a:solidFill>
                  <a:srgbClr val="0000FF"/>
                </a:solidFill>
              </a:rPr>
              <a:t> ‘dermis’ is the  </a:t>
            </a:r>
            <a:r>
              <a:rPr lang="en-US" sz="1400" i="1" dirty="0" err="1">
                <a:solidFill>
                  <a:srgbClr val="0000FF"/>
                </a:solidFill>
              </a:rPr>
              <a:t>subepithelium</a:t>
            </a:r>
            <a:r>
              <a:rPr lang="en-US" sz="1400" dirty="0">
                <a:solidFill>
                  <a:srgbClr val="0000FF"/>
                </a:solidFill>
              </a:rPr>
              <a:t>  or  </a:t>
            </a:r>
            <a:r>
              <a:rPr lang="en-US" sz="1400" i="1" dirty="0">
                <a:solidFill>
                  <a:srgbClr val="0000FF"/>
                </a:solidFill>
              </a:rPr>
              <a:t>stroma </a:t>
            </a:r>
            <a:r>
              <a:rPr lang="en-US" sz="1400" dirty="0">
                <a:solidFill>
                  <a:srgbClr val="0000FF"/>
                </a:solidFill>
              </a:rPr>
              <a:t>. </a:t>
            </a:r>
          </a:p>
          <a:p>
            <a:endParaRPr lang="en-US" sz="1400" i="1" dirty="0"/>
          </a:p>
          <a:p>
            <a:r>
              <a:rPr lang="en-US" sz="1400" i="1" dirty="0"/>
              <a:t>Where are the nevus cells at each stage? </a:t>
            </a:r>
          </a:p>
          <a:p>
            <a:r>
              <a:rPr lang="en-US" sz="1400" dirty="0"/>
              <a:t>Note that the </a:t>
            </a:r>
            <a:r>
              <a:rPr lang="en-US" sz="1400" dirty="0" err="1"/>
              <a:t>conj</a:t>
            </a:r>
            <a:r>
              <a:rPr lang="en-US" sz="1400" dirty="0"/>
              <a:t> has an </a:t>
            </a:r>
            <a:r>
              <a:rPr lang="en-US" sz="1400" i="1" dirty="0"/>
              <a:t>epithelium</a:t>
            </a:r>
            <a:r>
              <a:rPr lang="en-US" sz="1400" dirty="0"/>
              <a:t>, not an epidermis, so the ‘junction’ of the junctional stage is that of the epithelium and stroma/</a:t>
            </a:r>
            <a:r>
              <a:rPr lang="en-US" sz="1400" dirty="0" err="1"/>
              <a:t>subepi</a:t>
            </a:r>
            <a:r>
              <a:rPr lang="en-US" sz="1400" dirty="0"/>
              <a:t>. </a:t>
            </a:r>
            <a:r>
              <a:rPr lang="en-US" sz="1400" dirty="0">
                <a:solidFill>
                  <a:srgbClr val="E3E2A8"/>
                </a:solidFill>
              </a:rPr>
              <a:t>Similarly, the ‘compound stage’ involves nevus cells extending down into the stroma/</a:t>
            </a:r>
            <a:r>
              <a:rPr lang="en-US" sz="1400" dirty="0" err="1">
                <a:solidFill>
                  <a:srgbClr val="E3E2A8"/>
                </a:solidFill>
              </a:rPr>
              <a:t>subepi</a:t>
            </a:r>
            <a:r>
              <a:rPr lang="en-US" sz="1400" dirty="0">
                <a:solidFill>
                  <a:srgbClr val="E3E2A8"/>
                </a:solidFill>
              </a:rPr>
              <a:t> and up through the epithelium. When the epithelial component involutes late in life, the nevus enter the stromal/</a:t>
            </a:r>
            <a:r>
              <a:rPr lang="en-US" sz="1400" dirty="0" err="1">
                <a:solidFill>
                  <a:srgbClr val="E3E2A8"/>
                </a:solidFill>
              </a:rPr>
              <a:t>subepi</a:t>
            </a:r>
            <a:r>
              <a:rPr lang="en-US" sz="1400" dirty="0">
                <a:solidFill>
                  <a:srgbClr val="E3E2A8"/>
                </a:solidFill>
              </a:rPr>
              <a:t> stage. </a:t>
            </a:r>
          </a:p>
          <a:p>
            <a:r>
              <a:rPr lang="en-US" sz="1400" dirty="0"/>
              <a:t>--Junctional: The epithelial-stromal/</a:t>
            </a:r>
            <a:r>
              <a:rPr lang="en-US" sz="1400" dirty="0" err="1"/>
              <a:t>subepi</a:t>
            </a:r>
            <a:r>
              <a:rPr lang="en-US" sz="1400" dirty="0"/>
              <a:t> junction</a:t>
            </a:r>
          </a:p>
          <a:p>
            <a:r>
              <a:rPr lang="en-US" sz="1400" dirty="0">
                <a:solidFill>
                  <a:schemeClr val="bg1">
                    <a:lumMod val="65000"/>
                  </a:schemeClr>
                </a:solidFill>
              </a:rPr>
              <a:t>--Compound</a:t>
            </a:r>
          </a:p>
          <a:p>
            <a:r>
              <a:rPr lang="en-US" sz="1400" dirty="0">
                <a:solidFill>
                  <a:schemeClr val="bg1">
                    <a:lumMod val="65000"/>
                  </a:schemeClr>
                </a:solidFill>
                <a:latin typeface="+mn-lt"/>
              </a:rPr>
              <a:t>--</a:t>
            </a:r>
            <a:r>
              <a:rPr lang="en-US" sz="1400" dirty="0">
                <a:solidFill>
                  <a:schemeClr val="bg1">
                    <a:lumMod val="65000"/>
                  </a:schemeClr>
                </a:solidFill>
                <a:latin typeface="Segoe Script" panose="030B0504020000000003" pitchFamily="66" charset="0"/>
              </a:rPr>
              <a:t>Stromal/subepithelial </a:t>
            </a:r>
            <a:r>
              <a:rPr lang="en-US" sz="1400" dirty="0">
                <a:solidFill>
                  <a:srgbClr val="E3E2A8"/>
                </a:solidFill>
                <a:latin typeface="+mn-lt"/>
              </a:rPr>
              <a:t>Dermal</a:t>
            </a:r>
            <a:endParaRPr lang="en-US" sz="1400" dirty="0">
              <a:solidFill>
                <a:schemeClr val="bg1">
                  <a:lumMod val="75000"/>
                </a:schemeClr>
              </a:solidFill>
            </a:endParaRPr>
          </a:p>
        </p:txBody>
      </p:sp>
    </p:spTree>
    <p:extLst>
      <p:ext uri="{BB962C8B-B14F-4D97-AF65-F5344CB8AC3E}">
        <p14:creationId xmlns:p14="http://schemas.microsoft.com/office/powerpoint/2010/main" val="3157422053"/>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407</a:t>
            </a:fld>
            <a:endParaRPr lang="en-US" altLang="en-US"/>
          </a:p>
        </p:txBody>
      </p:sp>
      <p:sp>
        <p:nvSpPr>
          <p:cNvPr id="5" name="TextBox 4">
            <a:extLst>
              <a:ext uri="{FF2B5EF4-FFF2-40B4-BE49-F238E27FC236}">
                <a16:creationId xmlns:a16="http://schemas.microsoft.com/office/drawing/2014/main" id="{2BC1B4A0-593A-4C91-831F-6B8E5946C539}"/>
              </a:ext>
            </a:extLst>
          </p:cNvPr>
          <p:cNvSpPr txBox="1"/>
          <p:nvPr/>
        </p:nvSpPr>
        <p:spPr>
          <a:xfrm>
            <a:off x="2927962" y="6031468"/>
            <a:ext cx="3288080" cy="369332"/>
          </a:xfrm>
          <a:prstGeom prst="rect">
            <a:avLst/>
          </a:prstGeom>
          <a:noFill/>
        </p:spPr>
        <p:txBody>
          <a:bodyPr wrap="none" rtlCol="0">
            <a:spAutoFit/>
          </a:bodyPr>
          <a:lstStyle/>
          <a:p>
            <a:pPr algn="ctr"/>
            <a:r>
              <a:rPr lang="en-US" b="0" i="0" dirty="0">
                <a:effectLst/>
                <a:latin typeface="+mn-lt"/>
              </a:rPr>
              <a:t>Conjunctival </a:t>
            </a:r>
            <a:r>
              <a:rPr lang="en-US" dirty="0">
                <a:latin typeface="+mn-lt"/>
              </a:rPr>
              <a:t>n</a:t>
            </a:r>
            <a:r>
              <a:rPr lang="en-US" b="0" i="0" dirty="0">
                <a:effectLst/>
                <a:latin typeface="+mn-lt"/>
              </a:rPr>
              <a:t>evus: Junctional</a:t>
            </a:r>
          </a:p>
        </p:txBody>
      </p:sp>
      <p:sp>
        <p:nvSpPr>
          <p:cNvPr id="11" name="TextBox 10">
            <a:extLst>
              <a:ext uri="{FF2B5EF4-FFF2-40B4-BE49-F238E27FC236}">
                <a16:creationId xmlns:a16="http://schemas.microsoft.com/office/drawing/2014/main" id="{9E7A3DF4-EF10-4774-A08A-3B1900A311A6}"/>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14" name="Picture 4" descr="Mamalis_Conjunctiva_47_labeled">
            <a:extLst>
              <a:ext uri="{FF2B5EF4-FFF2-40B4-BE49-F238E27FC236}">
                <a16:creationId xmlns:a16="http://schemas.microsoft.com/office/drawing/2014/main" id="{BB92E70F-C184-4A1A-B24C-A37BF57C3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8210" y="1656160"/>
            <a:ext cx="4727576" cy="35456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6988839"/>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408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4536B-A4B7-4490-9140-84CD9230E766}"/>
              </a:ext>
            </a:extLst>
          </p:cNvPr>
          <p:cNvSpPr txBox="1"/>
          <p:nvPr/>
        </p:nvSpPr>
        <p:spPr>
          <a:xfrm>
            <a:off x="882743" y="1540479"/>
            <a:ext cx="7620000" cy="2677656"/>
          </a:xfrm>
          <a:prstGeom prst="rect">
            <a:avLst/>
          </a:prstGeom>
          <a:solidFill>
            <a:srgbClr val="E3E2A8"/>
          </a:solidFill>
        </p:spPr>
        <p:txBody>
          <a:bodyPr wrap="square" rtlCol="0">
            <a:spAutoFit/>
          </a:bodyPr>
          <a:lstStyle/>
          <a:p>
            <a:r>
              <a:rPr lang="en-US" sz="1400" i="1" dirty="0"/>
              <a:t>Do </a:t>
            </a:r>
            <a:r>
              <a:rPr lang="en-US" sz="1400" i="1" dirty="0" err="1"/>
              <a:t>conj</a:t>
            </a:r>
            <a:r>
              <a:rPr lang="en-US" sz="1400" i="1" dirty="0"/>
              <a:t> nevi go through the same three-stage life cycle as lid nevi?  </a:t>
            </a:r>
          </a:p>
          <a:p>
            <a:r>
              <a:rPr lang="en-US" sz="1400" dirty="0"/>
              <a:t>Essentially yeah, but of course there’s no dermis in the </a:t>
            </a:r>
            <a:r>
              <a:rPr lang="en-US" sz="1400" dirty="0" err="1"/>
              <a:t>conj</a:t>
            </a:r>
            <a:r>
              <a:rPr lang="en-US" sz="1400" dirty="0"/>
              <a:t>, so there can’t be a dermal stage. </a:t>
            </a:r>
            <a:r>
              <a:rPr lang="en-US" sz="1400" dirty="0">
                <a:solidFill>
                  <a:srgbClr val="0000FF"/>
                </a:solidFill>
              </a:rPr>
              <a:t>As noted earlier in the set, the </a:t>
            </a:r>
            <a:r>
              <a:rPr lang="en-US" sz="1400" dirty="0" err="1">
                <a:solidFill>
                  <a:srgbClr val="0000FF"/>
                </a:solidFill>
              </a:rPr>
              <a:t>conj</a:t>
            </a:r>
            <a:r>
              <a:rPr lang="en-US" sz="1400" dirty="0">
                <a:solidFill>
                  <a:srgbClr val="0000FF"/>
                </a:solidFill>
              </a:rPr>
              <a:t> ‘dermis’ is the  </a:t>
            </a:r>
            <a:r>
              <a:rPr lang="en-US" sz="1400" i="1" dirty="0" err="1">
                <a:solidFill>
                  <a:srgbClr val="0000FF"/>
                </a:solidFill>
              </a:rPr>
              <a:t>subepithelium</a:t>
            </a:r>
            <a:r>
              <a:rPr lang="en-US" sz="1400" dirty="0">
                <a:solidFill>
                  <a:srgbClr val="0000FF"/>
                </a:solidFill>
              </a:rPr>
              <a:t>  or  </a:t>
            </a:r>
            <a:r>
              <a:rPr lang="en-US" sz="1400" i="1" dirty="0">
                <a:solidFill>
                  <a:srgbClr val="0000FF"/>
                </a:solidFill>
              </a:rPr>
              <a:t>stroma </a:t>
            </a:r>
            <a:r>
              <a:rPr lang="en-US" sz="1400" dirty="0">
                <a:solidFill>
                  <a:srgbClr val="0000FF"/>
                </a:solidFill>
              </a:rPr>
              <a:t>. </a:t>
            </a:r>
          </a:p>
          <a:p>
            <a:endParaRPr lang="en-US" sz="1400" i="1" dirty="0"/>
          </a:p>
          <a:p>
            <a:r>
              <a:rPr lang="en-US" sz="1400" i="1" dirty="0"/>
              <a:t>Where are the nevus cells at each stage? </a:t>
            </a:r>
          </a:p>
          <a:p>
            <a:r>
              <a:rPr lang="en-US" sz="1400" dirty="0"/>
              <a:t>Note that the </a:t>
            </a:r>
            <a:r>
              <a:rPr lang="en-US" sz="1400" dirty="0" err="1"/>
              <a:t>conj</a:t>
            </a:r>
            <a:r>
              <a:rPr lang="en-US" sz="1400" dirty="0"/>
              <a:t> has an </a:t>
            </a:r>
            <a:r>
              <a:rPr lang="en-US" sz="1400" i="1" dirty="0"/>
              <a:t>epithelium</a:t>
            </a:r>
            <a:r>
              <a:rPr lang="en-US" sz="1400" dirty="0"/>
              <a:t>, not an epidermis, so the ‘junction’ of the junctional stage is that of the epithelium and stroma/</a:t>
            </a:r>
            <a:r>
              <a:rPr lang="en-US" sz="1400" dirty="0" err="1"/>
              <a:t>subepi</a:t>
            </a:r>
            <a:r>
              <a:rPr lang="en-US" sz="1400" dirty="0"/>
              <a:t>. </a:t>
            </a:r>
            <a:r>
              <a:rPr lang="en-US" sz="1400" dirty="0">
                <a:solidFill>
                  <a:srgbClr val="E3E2A8"/>
                </a:solidFill>
              </a:rPr>
              <a:t>Similarly, the ‘compound stage’ involves nevus cells extending down into the stroma/</a:t>
            </a:r>
            <a:r>
              <a:rPr lang="en-US" sz="1400" dirty="0" err="1">
                <a:solidFill>
                  <a:srgbClr val="E3E2A8"/>
                </a:solidFill>
              </a:rPr>
              <a:t>subepi</a:t>
            </a:r>
            <a:r>
              <a:rPr lang="en-US" sz="1400" dirty="0">
                <a:solidFill>
                  <a:srgbClr val="E3E2A8"/>
                </a:solidFill>
              </a:rPr>
              <a:t> and up through the epithelium. When the epithelial component involutes late in life, the nevus enter the stromal/</a:t>
            </a:r>
            <a:r>
              <a:rPr lang="en-US" sz="1400" dirty="0" err="1">
                <a:solidFill>
                  <a:srgbClr val="E3E2A8"/>
                </a:solidFill>
              </a:rPr>
              <a:t>subepi</a:t>
            </a:r>
            <a:r>
              <a:rPr lang="en-US" sz="1400" dirty="0">
                <a:solidFill>
                  <a:srgbClr val="E3E2A8"/>
                </a:solidFill>
              </a:rPr>
              <a:t> stage. </a:t>
            </a:r>
          </a:p>
          <a:p>
            <a:r>
              <a:rPr lang="en-US" sz="1400" dirty="0"/>
              <a:t>--Junctional: The epithelial-stromal/</a:t>
            </a:r>
            <a:r>
              <a:rPr lang="en-US" sz="1400" dirty="0" err="1"/>
              <a:t>subepi</a:t>
            </a:r>
            <a:r>
              <a:rPr lang="en-US" sz="1400" dirty="0"/>
              <a:t> junction</a:t>
            </a:r>
          </a:p>
          <a:p>
            <a:r>
              <a:rPr lang="en-US" sz="1400" dirty="0">
                <a:solidFill>
                  <a:srgbClr val="0000FF"/>
                </a:solidFill>
              </a:rPr>
              <a:t>--Compound: </a:t>
            </a:r>
            <a:r>
              <a:rPr lang="en-US" sz="1400" b="1" i="1" dirty="0">
                <a:solidFill>
                  <a:srgbClr val="0000FF"/>
                </a:solidFill>
              </a:rPr>
              <a:t>?</a:t>
            </a:r>
            <a:endParaRPr lang="en-US" sz="1400" dirty="0">
              <a:solidFill>
                <a:srgbClr val="0000FF"/>
              </a:solidFill>
            </a:endParaRPr>
          </a:p>
          <a:p>
            <a:r>
              <a:rPr lang="en-US" sz="1400" dirty="0">
                <a:solidFill>
                  <a:schemeClr val="bg1">
                    <a:lumMod val="65000"/>
                  </a:schemeClr>
                </a:solidFill>
                <a:latin typeface="+mn-lt"/>
              </a:rPr>
              <a:t>--</a:t>
            </a:r>
            <a:r>
              <a:rPr lang="en-US" sz="1400" dirty="0">
                <a:solidFill>
                  <a:schemeClr val="bg1">
                    <a:lumMod val="65000"/>
                  </a:schemeClr>
                </a:solidFill>
                <a:latin typeface="Segoe Script" panose="030B0504020000000003" pitchFamily="66" charset="0"/>
              </a:rPr>
              <a:t>Stromal/subepithelial </a:t>
            </a:r>
            <a:r>
              <a:rPr lang="en-US" sz="1400" dirty="0">
                <a:solidFill>
                  <a:srgbClr val="E3E2A8"/>
                </a:solidFill>
                <a:latin typeface="+mn-lt"/>
              </a:rPr>
              <a:t>Dermal</a:t>
            </a:r>
            <a:endParaRPr lang="en-US" sz="1400" dirty="0">
              <a:solidFill>
                <a:schemeClr val="bg1">
                  <a:lumMod val="75000"/>
                </a:schemeClr>
              </a:solidFill>
            </a:endParaRPr>
          </a:p>
        </p:txBody>
      </p:sp>
      <p:sp>
        <p:nvSpPr>
          <p:cNvPr id="40" name="Arrow: Left 39">
            <a:extLst>
              <a:ext uri="{FF2B5EF4-FFF2-40B4-BE49-F238E27FC236}">
                <a16:creationId xmlns:a16="http://schemas.microsoft.com/office/drawing/2014/main" id="{6DC3E9AE-57AA-49F4-89B7-4AEEC7E5A484}"/>
              </a:ext>
            </a:extLst>
          </p:cNvPr>
          <p:cNvSpPr/>
          <p:nvPr/>
        </p:nvSpPr>
        <p:spPr>
          <a:xfrm>
            <a:off x="2552119" y="3692965"/>
            <a:ext cx="1190874" cy="31844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rPr>
              <a:t>Next Q</a:t>
            </a:r>
          </a:p>
        </p:txBody>
      </p:sp>
    </p:spTree>
    <p:extLst>
      <p:ext uri="{BB962C8B-B14F-4D97-AF65-F5344CB8AC3E}">
        <p14:creationId xmlns:p14="http://schemas.microsoft.com/office/powerpoint/2010/main" val="780770440"/>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409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4536B-A4B7-4490-9140-84CD9230E766}"/>
              </a:ext>
            </a:extLst>
          </p:cNvPr>
          <p:cNvSpPr txBox="1"/>
          <p:nvPr/>
        </p:nvSpPr>
        <p:spPr>
          <a:xfrm>
            <a:off x="882743" y="1540479"/>
            <a:ext cx="7620000" cy="2677656"/>
          </a:xfrm>
          <a:prstGeom prst="rect">
            <a:avLst/>
          </a:prstGeom>
          <a:solidFill>
            <a:srgbClr val="E3E2A8"/>
          </a:solidFill>
        </p:spPr>
        <p:txBody>
          <a:bodyPr wrap="square" rtlCol="0">
            <a:spAutoFit/>
          </a:bodyPr>
          <a:lstStyle/>
          <a:p>
            <a:r>
              <a:rPr lang="en-US" sz="1400" i="1" dirty="0"/>
              <a:t>Do </a:t>
            </a:r>
            <a:r>
              <a:rPr lang="en-US" sz="1400" i="1" dirty="0" err="1"/>
              <a:t>conj</a:t>
            </a:r>
            <a:r>
              <a:rPr lang="en-US" sz="1400" i="1" dirty="0"/>
              <a:t> nevi go through the same three-stage life cycle as lid nevi?  </a:t>
            </a:r>
          </a:p>
          <a:p>
            <a:r>
              <a:rPr lang="en-US" sz="1400" dirty="0"/>
              <a:t>Essentially yeah, but of course there’s no dermis in the </a:t>
            </a:r>
            <a:r>
              <a:rPr lang="en-US" sz="1400" dirty="0" err="1"/>
              <a:t>conj</a:t>
            </a:r>
            <a:r>
              <a:rPr lang="en-US" sz="1400" dirty="0"/>
              <a:t>, so there can’t be a dermal stage. </a:t>
            </a:r>
            <a:r>
              <a:rPr lang="en-US" sz="1400" dirty="0">
                <a:solidFill>
                  <a:srgbClr val="0000FF"/>
                </a:solidFill>
              </a:rPr>
              <a:t>As noted earlier in the set, the </a:t>
            </a:r>
            <a:r>
              <a:rPr lang="en-US" sz="1400" dirty="0" err="1">
                <a:solidFill>
                  <a:srgbClr val="0000FF"/>
                </a:solidFill>
              </a:rPr>
              <a:t>conj</a:t>
            </a:r>
            <a:r>
              <a:rPr lang="en-US" sz="1400" dirty="0">
                <a:solidFill>
                  <a:srgbClr val="0000FF"/>
                </a:solidFill>
              </a:rPr>
              <a:t> ‘dermis’ is the  </a:t>
            </a:r>
            <a:r>
              <a:rPr lang="en-US" sz="1400" i="1" dirty="0" err="1">
                <a:solidFill>
                  <a:srgbClr val="0000FF"/>
                </a:solidFill>
              </a:rPr>
              <a:t>subepithelium</a:t>
            </a:r>
            <a:r>
              <a:rPr lang="en-US" sz="1400" dirty="0">
                <a:solidFill>
                  <a:srgbClr val="0000FF"/>
                </a:solidFill>
              </a:rPr>
              <a:t>  or  </a:t>
            </a:r>
            <a:r>
              <a:rPr lang="en-US" sz="1400" i="1" dirty="0">
                <a:solidFill>
                  <a:srgbClr val="0000FF"/>
                </a:solidFill>
              </a:rPr>
              <a:t>stroma </a:t>
            </a:r>
            <a:r>
              <a:rPr lang="en-US" sz="1400" dirty="0">
                <a:solidFill>
                  <a:srgbClr val="0000FF"/>
                </a:solidFill>
              </a:rPr>
              <a:t>. </a:t>
            </a:r>
          </a:p>
          <a:p>
            <a:endParaRPr lang="en-US" sz="1400" i="1" dirty="0"/>
          </a:p>
          <a:p>
            <a:r>
              <a:rPr lang="en-US" sz="1400" i="1" dirty="0"/>
              <a:t>Where are the nevus cells at each stage? </a:t>
            </a:r>
          </a:p>
          <a:p>
            <a:r>
              <a:rPr lang="en-US" sz="1400" dirty="0"/>
              <a:t>Note that the </a:t>
            </a:r>
            <a:r>
              <a:rPr lang="en-US" sz="1400" dirty="0" err="1"/>
              <a:t>conj</a:t>
            </a:r>
            <a:r>
              <a:rPr lang="en-US" sz="1400" dirty="0"/>
              <a:t> has an </a:t>
            </a:r>
            <a:r>
              <a:rPr lang="en-US" sz="1400" i="1" dirty="0"/>
              <a:t>epithelium</a:t>
            </a:r>
            <a:r>
              <a:rPr lang="en-US" sz="1400" dirty="0"/>
              <a:t>, not an epidermis, so the ‘junction’ of the junctional stage is that of the epithelium and stroma/</a:t>
            </a:r>
            <a:r>
              <a:rPr lang="en-US" sz="1400" dirty="0" err="1"/>
              <a:t>subepi</a:t>
            </a:r>
            <a:r>
              <a:rPr lang="en-US" sz="1400" dirty="0"/>
              <a:t>. </a:t>
            </a:r>
            <a:r>
              <a:rPr lang="en-US" sz="1400" dirty="0">
                <a:solidFill>
                  <a:srgbClr val="0000FF"/>
                </a:solidFill>
              </a:rPr>
              <a:t>Similarly, the ‘compound stage’ involves nevus cells extending down into the stroma/</a:t>
            </a:r>
            <a:r>
              <a:rPr lang="en-US" sz="1400" dirty="0" err="1">
                <a:solidFill>
                  <a:srgbClr val="0000FF"/>
                </a:solidFill>
              </a:rPr>
              <a:t>subepi</a:t>
            </a:r>
            <a:r>
              <a:rPr lang="en-US" sz="1400" dirty="0">
                <a:solidFill>
                  <a:srgbClr val="0000FF"/>
                </a:solidFill>
              </a:rPr>
              <a:t> and up through the epithelium. </a:t>
            </a:r>
            <a:r>
              <a:rPr lang="en-US" sz="1400" dirty="0">
                <a:solidFill>
                  <a:srgbClr val="E3E2A8"/>
                </a:solidFill>
              </a:rPr>
              <a:t>When the epithelial component involutes late in life, the nevus enter the stromal/</a:t>
            </a:r>
            <a:r>
              <a:rPr lang="en-US" sz="1400" dirty="0" err="1">
                <a:solidFill>
                  <a:srgbClr val="E3E2A8"/>
                </a:solidFill>
              </a:rPr>
              <a:t>subepi</a:t>
            </a:r>
            <a:r>
              <a:rPr lang="en-US" sz="1400" dirty="0">
                <a:solidFill>
                  <a:srgbClr val="E3E2A8"/>
                </a:solidFill>
              </a:rPr>
              <a:t> stage. </a:t>
            </a:r>
          </a:p>
          <a:p>
            <a:r>
              <a:rPr lang="en-US" sz="1400" dirty="0"/>
              <a:t>--Junctional: The epithelial-stromal/</a:t>
            </a:r>
            <a:r>
              <a:rPr lang="en-US" sz="1400" dirty="0" err="1"/>
              <a:t>subepi</a:t>
            </a:r>
            <a:r>
              <a:rPr lang="en-US" sz="1400" dirty="0"/>
              <a:t> junction</a:t>
            </a:r>
          </a:p>
          <a:p>
            <a:r>
              <a:rPr lang="en-US" sz="1400" dirty="0"/>
              <a:t>--</a:t>
            </a:r>
            <a:r>
              <a:rPr lang="en-US" sz="1400" dirty="0">
                <a:solidFill>
                  <a:srgbClr val="0000FF"/>
                </a:solidFill>
              </a:rPr>
              <a:t>Compound: Extending down into the stroma/</a:t>
            </a:r>
            <a:r>
              <a:rPr lang="en-US" sz="1400" dirty="0" err="1">
                <a:solidFill>
                  <a:srgbClr val="0000FF"/>
                </a:solidFill>
              </a:rPr>
              <a:t>subepi</a:t>
            </a:r>
            <a:r>
              <a:rPr lang="en-US" sz="1400" dirty="0">
                <a:solidFill>
                  <a:srgbClr val="0000FF"/>
                </a:solidFill>
              </a:rPr>
              <a:t>, and up through the epithelium</a:t>
            </a:r>
          </a:p>
          <a:p>
            <a:r>
              <a:rPr lang="en-US" sz="1400" dirty="0">
                <a:solidFill>
                  <a:schemeClr val="bg1">
                    <a:lumMod val="65000"/>
                  </a:schemeClr>
                </a:solidFill>
                <a:latin typeface="+mn-lt"/>
              </a:rPr>
              <a:t>--</a:t>
            </a:r>
            <a:r>
              <a:rPr lang="en-US" sz="1400" dirty="0">
                <a:solidFill>
                  <a:schemeClr val="bg1">
                    <a:lumMod val="65000"/>
                  </a:schemeClr>
                </a:solidFill>
                <a:latin typeface="Segoe Script" panose="030B0504020000000003" pitchFamily="66" charset="0"/>
              </a:rPr>
              <a:t>Stromal/subepithelial</a:t>
            </a:r>
            <a:endParaRPr lang="en-US" sz="1400" dirty="0">
              <a:solidFill>
                <a:schemeClr val="bg1">
                  <a:lumMod val="65000"/>
                </a:schemeClr>
              </a:solidFill>
            </a:endParaRPr>
          </a:p>
        </p:txBody>
      </p:sp>
    </p:spTree>
    <p:extLst>
      <p:ext uri="{BB962C8B-B14F-4D97-AF65-F5344CB8AC3E}">
        <p14:creationId xmlns:p14="http://schemas.microsoft.com/office/powerpoint/2010/main" val="64521956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6">
            <a:extLst>
              <a:ext uri="{FF2B5EF4-FFF2-40B4-BE49-F238E27FC236}">
                <a16:creationId xmlns:a16="http://schemas.microsoft.com/office/drawing/2014/main" id="{25A6948A-5E30-43B4-A92C-DDA7ED0068F2}"/>
              </a:ext>
            </a:extLst>
          </p:cNvPr>
          <p:cNvSpPr txBox="1">
            <a:spLocks noChangeArrowheads="1"/>
          </p:cNvSpPr>
          <p:nvPr/>
        </p:nvSpPr>
        <p:spPr bwMode="auto">
          <a:xfrm>
            <a:off x="1273175" y="4724400"/>
            <a:ext cx="2380780" cy="123110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dirty="0">
                <a:solidFill>
                  <a:srgbClr val="009999"/>
                </a:solidFill>
              </a:rPr>
              <a:t>Neuroglial lesions</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p>
          <a:p>
            <a:pPr eaLnBrk="1" hangingPunct="1">
              <a:spcBef>
                <a:spcPct val="0"/>
              </a:spcBef>
              <a:buClrTx/>
              <a:buSzTx/>
              <a:buFontTx/>
              <a:buNone/>
            </a:pPr>
            <a:r>
              <a:rPr lang="en-US" altLang="en-US" sz="1400" dirty="0">
                <a:solidFill>
                  <a:srgbClr val="009999"/>
                </a:solidFill>
              </a:rPr>
              <a:t>--</a:t>
            </a:r>
            <a:r>
              <a:rPr lang="en-US" altLang="en-US" sz="1400" b="1" i="1" dirty="0">
                <a:solidFill>
                  <a:srgbClr val="009999"/>
                </a:solidFill>
              </a:rPr>
              <a:t>?</a:t>
            </a:r>
            <a:r>
              <a:rPr lang="en-US" altLang="en-US" sz="1400" dirty="0" err="1"/>
              <a:t>rominent</a:t>
            </a:r>
            <a:r>
              <a:rPr lang="en-US" altLang="en-US" sz="1400" dirty="0">
                <a:solidFill>
                  <a:srgbClr val="009999"/>
                </a:solidFill>
              </a:rPr>
              <a:t> </a:t>
            </a:r>
            <a:r>
              <a:rPr lang="en-US" altLang="en-US" sz="1400" dirty="0"/>
              <a:t>corneal nerves</a:t>
            </a:r>
            <a:endParaRPr lang="en-US" altLang="en-US" sz="1400" b="1" dirty="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41</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solidFill>
                  <a:schemeClr val="bg1">
                    <a:lumMod val="75000"/>
                  </a:schemeClr>
                </a:solidFill>
              </a:rPr>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445603" y="1981200"/>
            <a:ext cx="8252791" cy="2554545"/>
          </a:xfrm>
          <a:prstGeom prst="rect">
            <a:avLst/>
          </a:prstGeom>
          <a:solidFill>
            <a:schemeClr val="accent6">
              <a:lumMod val="20000"/>
              <a:lumOff val="80000"/>
            </a:schemeClr>
          </a:solidFill>
        </p:spPr>
        <p:txBody>
          <a:bodyPr wrap="square" rtlCol="0">
            <a:spAutoFit/>
          </a:bodyPr>
          <a:lstStyle/>
          <a:p>
            <a:r>
              <a:rPr lang="en-US" sz="1600" i="1" dirty="0">
                <a:solidFill>
                  <a:schemeClr val="bg1">
                    <a:lumMod val="75000"/>
                  </a:schemeClr>
                </a:solidFill>
              </a:rPr>
              <a:t>Let’s consider the embryology of melanocytes. From which primordial cell do they derive?</a:t>
            </a:r>
          </a:p>
          <a:p>
            <a:r>
              <a:rPr lang="en-US" sz="1600" dirty="0">
                <a:solidFill>
                  <a:schemeClr val="bg1">
                    <a:lumMod val="75000"/>
                  </a:schemeClr>
                </a:solidFill>
              </a:rPr>
              <a:t>Neural crest cells (NCCs)</a:t>
            </a:r>
          </a:p>
          <a:p>
            <a:endParaRPr lang="en-US" sz="1600" dirty="0">
              <a:solidFill>
                <a:schemeClr val="bg1">
                  <a:lumMod val="75000"/>
                </a:schemeClr>
              </a:solidFill>
            </a:endParaRPr>
          </a:p>
          <a:p>
            <a:r>
              <a:rPr lang="en-US" sz="1600" i="1" dirty="0">
                <a:solidFill>
                  <a:schemeClr val="bg1">
                    <a:lumMod val="75000"/>
                  </a:schemeClr>
                </a:solidFill>
              </a:rPr>
              <a:t>Briefly, what’s the backstory on neural crest cells?</a:t>
            </a:r>
          </a:p>
          <a:p>
            <a:r>
              <a:rPr lang="en-US" sz="1600" dirty="0">
                <a:solidFill>
                  <a:schemeClr val="bg1">
                    <a:lumMod val="75000"/>
                  </a:schemeClr>
                </a:solidFill>
              </a:rPr>
              <a:t>NCCs are a subtype of  neuroectodermal  cells.  Early  in embryogenesis, some of the neuroectodermal cells located along the  dorsal  aspect of the  neural tube  are induced to transition into NCCs. NCCs then migrate widely across the embryo, and upon arriving at their destination they proliferate and differentiate into specialized tissues and cells, including melanocytes. The cohort of NCCs from which </a:t>
            </a:r>
            <a:r>
              <a:rPr lang="en-US" sz="1600" b="1" dirty="0">
                <a:solidFill>
                  <a:schemeClr val="bg1">
                    <a:lumMod val="75000"/>
                  </a:schemeClr>
                </a:solidFill>
              </a:rPr>
              <a:t>melanocytes</a:t>
            </a:r>
            <a:r>
              <a:rPr lang="en-US" sz="1600" dirty="0">
                <a:solidFill>
                  <a:schemeClr val="bg1">
                    <a:lumMod val="75000"/>
                  </a:schemeClr>
                </a:solidFill>
              </a:rPr>
              <a:t> derive gives rise also to  </a:t>
            </a:r>
            <a:r>
              <a:rPr lang="en-US" sz="1600" b="1" dirty="0">
                <a:solidFill>
                  <a:schemeClr val="bg1">
                    <a:lumMod val="75000"/>
                  </a:schemeClr>
                </a:solidFill>
              </a:rPr>
              <a:t>neurons  </a:t>
            </a:r>
            <a:r>
              <a:rPr lang="en-US" sz="1600" dirty="0">
                <a:solidFill>
                  <a:schemeClr val="bg1">
                    <a:lumMod val="75000"/>
                  </a:schemeClr>
                </a:solidFill>
              </a:rPr>
              <a:t>and</a:t>
            </a:r>
            <a:r>
              <a:rPr lang="en-US" sz="1600" b="1" dirty="0">
                <a:solidFill>
                  <a:schemeClr val="bg1">
                    <a:lumMod val="75000"/>
                  </a:schemeClr>
                </a:solidFill>
              </a:rPr>
              <a:t>  glial  cells</a:t>
            </a:r>
            <a:r>
              <a:rPr lang="en-US" sz="1600" dirty="0">
                <a:solidFill>
                  <a:schemeClr val="bg1">
                    <a:lumMod val="75000"/>
                  </a:schemeClr>
                </a:solidFill>
              </a:rPr>
              <a:t>. </a:t>
            </a:r>
          </a:p>
        </p:txBody>
      </p:sp>
      <p:sp>
        <p:nvSpPr>
          <p:cNvPr id="8" name="Oval 7">
            <a:extLst>
              <a:ext uri="{FF2B5EF4-FFF2-40B4-BE49-F238E27FC236}">
                <a16:creationId xmlns:a16="http://schemas.microsoft.com/office/drawing/2014/main" id="{FCDC1CA7-9685-4774-818E-D3EE7610BA22}"/>
              </a:ext>
            </a:extLst>
          </p:cNvPr>
          <p:cNvSpPr/>
          <p:nvPr/>
        </p:nvSpPr>
        <p:spPr>
          <a:xfrm>
            <a:off x="1066800" y="4038600"/>
            <a:ext cx="2743200" cy="626165"/>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EA23FB0-B06F-4A5A-9E47-5DDB529D8088}"/>
              </a:ext>
            </a:extLst>
          </p:cNvPr>
          <p:cNvSpPr txBox="1"/>
          <p:nvPr/>
        </p:nvSpPr>
        <p:spPr>
          <a:xfrm>
            <a:off x="609600" y="3200400"/>
            <a:ext cx="7467600" cy="738664"/>
          </a:xfrm>
          <a:prstGeom prst="rect">
            <a:avLst/>
          </a:prstGeom>
          <a:solidFill>
            <a:srgbClr val="99FF99"/>
          </a:solidFill>
        </p:spPr>
        <p:txBody>
          <a:bodyPr wrap="square" rtlCol="0">
            <a:spAutoFit/>
          </a:bodyPr>
          <a:lstStyle/>
          <a:p>
            <a:r>
              <a:rPr lang="en-US" sz="1400" i="1" dirty="0">
                <a:solidFill>
                  <a:schemeClr val="bg1">
                    <a:lumMod val="65000"/>
                  </a:schemeClr>
                </a:solidFill>
              </a:rPr>
              <a:t>There is a condition—well known to you, dear reader—that consists of a multitude of lesions, most of which are either melanocytic or neuroglial in origin. What is this condition?</a:t>
            </a:r>
          </a:p>
          <a:p>
            <a:r>
              <a:rPr lang="en-US" sz="1400" b="1" dirty="0">
                <a:solidFill>
                  <a:schemeClr val="bg1">
                    <a:lumMod val="65000"/>
                  </a:schemeClr>
                </a:solidFill>
              </a:rPr>
              <a:t>Neurofibromatosis type 1 (NF1)</a:t>
            </a:r>
          </a:p>
        </p:txBody>
      </p:sp>
      <p:sp>
        <p:nvSpPr>
          <p:cNvPr id="9" name="Oval 8">
            <a:extLst>
              <a:ext uri="{FF2B5EF4-FFF2-40B4-BE49-F238E27FC236}">
                <a16:creationId xmlns:a16="http://schemas.microsoft.com/office/drawing/2014/main" id="{D492C419-C2C0-4771-853A-20FD5C7C5712}"/>
              </a:ext>
            </a:extLst>
          </p:cNvPr>
          <p:cNvSpPr/>
          <p:nvPr/>
        </p:nvSpPr>
        <p:spPr>
          <a:xfrm>
            <a:off x="5274366" y="3841473"/>
            <a:ext cx="1722782" cy="516835"/>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 Box 6">
            <a:extLst>
              <a:ext uri="{FF2B5EF4-FFF2-40B4-BE49-F238E27FC236}">
                <a16:creationId xmlns:a16="http://schemas.microsoft.com/office/drawing/2014/main" id="{A485B173-22C5-4ADC-8620-B13F61E8BC95}"/>
              </a:ext>
            </a:extLst>
          </p:cNvPr>
          <p:cNvSpPr txBox="1">
            <a:spLocks noChangeArrowheads="1"/>
          </p:cNvSpPr>
          <p:nvPr/>
        </p:nvSpPr>
        <p:spPr bwMode="auto">
          <a:xfrm>
            <a:off x="1273175" y="4724400"/>
            <a:ext cx="2330450" cy="1227137"/>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u="sng" dirty="0">
                <a:solidFill>
                  <a:schemeClr val="tx1">
                    <a:lumMod val="75000"/>
                    <a:lumOff val="25000"/>
                  </a:schemeClr>
                </a:solidFill>
              </a:rPr>
              <a:t>Neuroglial lesions</a:t>
            </a:r>
          </a:p>
          <a:p>
            <a:pPr eaLnBrk="1" hangingPunct="1">
              <a:spcBef>
                <a:spcPct val="0"/>
              </a:spcBef>
              <a:buClrTx/>
              <a:buSzTx/>
              <a:buFontTx/>
              <a:buNone/>
            </a:pPr>
            <a:r>
              <a:rPr lang="en-US" altLang="en-US" sz="1400" dirty="0">
                <a:solidFill>
                  <a:schemeClr val="tx1">
                    <a:lumMod val="75000"/>
                    <a:lumOff val="25000"/>
                  </a:schemeClr>
                </a:solidFill>
              </a:rPr>
              <a:t>--Nodular</a:t>
            </a:r>
            <a:r>
              <a:rPr lang="en-US" altLang="en-US" sz="1400" b="1" dirty="0">
                <a:solidFill>
                  <a:schemeClr val="tx1">
                    <a:lumMod val="75000"/>
                    <a:lumOff val="25000"/>
                  </a:schemeClr>
                </a:solidFill>
              </a:rPr>
              <a:t> </a:t>
            </a:r>
            <a:r>
              <a:rPr lang="en-US" altLang="en-US" sz="1400" dirty="0">
                <a:solidFill>
                  <a:schemeClr val="tx1">
                    <a:lumMod val="75000"/>
                    <a:lumOff val="25000"/>
                  </a:schemeClr>
                </a:solidFill>
              </a:rPr>
              <a:t>neurofibromas</a:t>
            </a:r>
          </a:p>
          <a:p>
            <a:pPr eaLnBrk="1" hangingPunct="1">
              <a:spcBef>
                <a:spcPct val="0"/>
              </a:spcBef>
              <a:buClrTx/>
              <a:buSzTx/>
              <a:buFontTx/>
              <a:buNone/>
            </a:pPr>
            <a:r>
              <a:rPr lang="en-US" altLang="en-US" sz="1400" dirty="0">
                <a:solidFill>
                  <a:schemeClr val="tx1">
                    <a:lumMod val="75000"/>
                    <a:lumOff val="25000"/>
                  </a:schemeClr>
                </a:solidFill>
              </a:rPr>
              <a:t>--Plexiform neurofibromas</a:t>
            </a:r>
          </a:p>
          <a:p>
            <a:pPr eaLnBrk="1" hangingPunct="1">
              <a:spcBef>
                <a:spcPct val="0"/>
              </a:spcBef>
              <a:buClrTx/>
              <a:buSzTx/>
              <a:buFontTx/>
              <a:buNone/>
            </a:pPr>
            <a:r>
              <a:rPr lang="en-US" altLang="en-US" sz="1400" dirty="0">
                <a:solidFill>
                  <a:schemeClr val="tx1">
                    <a:lumMod val="75000"/>
                    <a:lumOff val="25000"/>
                  </a:schemeClr>
                </a:solidFill>
              </a:rPr>
              <a:t>--Optic glioma</a:t>
            </a:r>
          </a:p>
          <a:p>
            <a:pPr eaLnBrk="1" hangingPunct="1">
              <a:spcBef>
                <a:spcPct val="0"/>
              </a:spcBef>
              <a:buClrTx/>
              <a:buSzTx/>
              <a:buFontTx/>
              <a:buNone/>
            </a:pPr>
            <a:r>
              <a:rPr lang="en-US" altLang="en-US" sz="1400" dirty="0">
                <a:solidFill>
                  <a:schemeClr val="tx1">
                    <a:lumMod val="75000"/>
                    <a:lumOff val="25000"/>
                  </a:schemeClr>
                </a:solidFill>
              </a:rPr>
              <a:t>--Prominent corneal nerves</a:t>
            </a:r>
            <a:endParaRPr lang="en-US" altLang="en-US" sz="1400" b="1" dirty="0">
              <a:solidFill>
                <a:schemeClr val="tx1">
                  <a:lumMod val="75000"/>
                  <a:lumOff val="25000"/>
                </a:schemeClr>
              </a:solidFill>
            </a:endParaRPr>
          </a:p>
        </p:txBody>
      </p:sp>
      <p:sp>
        <p:nvSpPr>
          <p:cNvPr id="13" name="Text Box 4">
            <a:extLst>
              <a:ext uri="{FF2B5EF4-FFF2-40B4-BE49-F238E27FC236}">
                <a16:creationId xmlns:a16="http://schemas.microsoft.com/office/drawing/2014/main" id="{2FCCD142-612F-4721-ABFA-15D7644FF291}"/>
              </a:ext>
            </a:extLst>
          </p:cNvPr>
          <p:cNvSpPr txBox="1">
            <a:spLocks noChangeArrowheads="1"/>
          </p:cNvSpPr>
          <p:nvPr/>
        </p:nvSpPr>
        <p:spPr bwMode="auto">
          <a:xfrm>
            <a:off x="4959419" y="4527808"/>
            <a:ext cx="2352675" cy="1227137"/>
          </a:xfrm>
          <a:prstGeom prst="rect">
            <a:avLst/>
          </a:prstGeom>
          <a:solidFill>
            <a:schemeClr val="bg1">
              <a:lumMod val="75000"/>
            </a:schemeClr>
          </a:solidFill>
          <a:ln w="9525">
            <a:solidFill>
              <a:schemeClr val="bg1">
                <a:lumMod val="75000"/>
              </a:schemeClr>
            </a:solidFill>
            <a:miter lim="800000"/>
            <a:headEnd/>
            <a:tailEnd/>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b="1" u="sng" dirty="0">
                <a:solidFill>
                  <a:schemeClr val="bg1">
                    <a:lumMod val="65000"/>
                  </a:schemeClr>
                </a:solidFill>
              </a:rPr>
              <a:t>Melanocytic lesions</a:t>
            </a:r>
          </a:p>
          <a:p>
            <a:pPr eaLnBrk="1" hangingPunct="1">
              <a:defRPr/>
            </a:pPr>
            <a:r>
              <a:rPr lang="en-US" sz="1400" dirty="0">
                <a:solidFill>
                  <a:schemeClr val="bg1">
                    <a:lumMod val="65000"/>
                  </a:schemeClr>
                </a:solidFill>
              </a:rPr>
              <a:t>--Café au </a:t>
            </a:r>
            <a:r>
              <a:rPr lang="en-US" sz="1400" dirty="0" err="1">
                <a:solidFill>
                  <a:schemeClr val="bg1">
                    <a:lumMod val="65000"/>
                  </a:schemeClr>
                </a:solidFill>
              </a:rPr>
              <a:t>lait</a:t>
            </a:r>
            <a:r>
              <a:rPr lang="en-US" sz="1400" dirty="0">
                <a:solidFill>
                  <a:schemeClr val="bg1">
                    <a:lumMod val="65000"/>
                  </a:schemeClr>
                </a:solidFill>
              </a:rPr>
              <a:t> spots</a:t>
            </a:r>
          </a:p>
          <a:p>
            <a:pPr eaLnBrk="1" hangingPunct="1">
              <a:defRPr/>
            </a:pPr>
            <a:r>
              <a:rPr lang="en-US" sz="1400" dirty="0">
                <a:solidFill>
                  <a:schemeClr val="bg1">
                    <a:lumMod val="65000"/>
                  </a:schemeClr>
                </a:solidFill>
              </a:rPr>
              <a:t>--Axillary/inguinal freckles</a:t>
            </a:r>
          </a:p>
          <a:p>
            <a:pPr eaLnBrk="1" hangingPunct="1">
              <a:defRPr/>
            </a:pPr>
            <a:r>
              <a:rPr lang="en-US" sz="1400" dirty="0">
                <a:solidFill>
                  <a:schemeClr val="bg1">
                    <a:lumMod val="65000"/>
                  </a:schemeClr>
                </a:solidFill>
              </a:rPr>
              <a:t>--</a:t>
            </a:r>
            <a:r>
              <a:rPr lang="en-US" sz="1400" dirty="0" err="1">
                <a:solidFill>
                  <a:schemeClr val="bg1">
                    <a:lumMod val="65000"/>
                  </a:schemeClr>
                </a:solidFill>
              </a:rPr>
              <a:t>Lisch</a:t>
            </a:r>
            <a:r>
              <a:rPr lang="en-US" sz="1400" dirty="0">
                <a:solidFill>
                  <a:schemeClr val="bg1">
                    <a:lumMod val="65000"/>
                  </a:schemeClr>
                </a:solidFill>
              </a:rPr>
              <a:t> nodules</a:t>
            </a:r>
          </a:p>
          <a:p>
            <a:pPr eaLnBrk="1" hangingPunct="1">
              <a:defRPr/>
            </a:pPr>
            <a:r>
              <a:rPr lang="en-US" sz="1400" dirty="0">
                <a:solidFill>
                  <a:schemeClr val="bg1">
                    <a:lumMod val="65000"/>
                  </a:schemeClr>
                </a:solidFill>
              </a:rPr>
              <a:t>--</a:t>
            </a:r>
            <a:r>
              <a:rPr lang="en-US" sz="1400" dirty="0" err="1">
                <a:solidFill>
                  <a:schemeClr val="bg1">
                    <a:lumMod val="65000"/>
                  </a:schemeClr>
                </a:solidFill>
              </a:rPr>
              <a:t>Choroidal</a:t>
            </a:r>
            <a:r>
              <a:rPr lang="en-US" sz="1400" dirty="0">
                <a:solidFill>
                  <a:schemeClr val="bg1">
                    <a:lumMod val="65000"/>
                  </a:schemeClr>
                </a:solidFill>
              </a:rPr>
              <a:t> lesions</a:t>
            </a:r>
          </a:p>
        </p:txBody>
      </p:sp>
      <p:sp>
        <p:nvSpPr>
          <p:cNvPr id="16" name="Text Box 8">
            <a:extLst>
              <a:ext uri="{FF2B5EF4-FFF2-40B4-BE49-F238E27FC236}">
                <a16:creationId xmlns:a16="http://schemas.microsoft.com/office/drawing/2014/main" id="{050C96C0-00ED-4252-940C-C493A239B384}"/>
              </a:ext>
            </a:extLst>
          </p:cNvPr>
          <p:cNvSpPr txBox="1">
            <a:spLocks noChangeArrowheads="1"/>
          </p:cNvSpPr>
          <p:nvPr/>
        </p:nvSpPr>
        <p:spPr bwMode="auto">
          <a:xfrm>
            <a:off x="685800" y="6059745"/>
            <a:ext cx="7814960" cy="738664"/>
          </a:xfrm>
          <a:prstGeom prst="rect">
            <a:avLst/>
          </a:prstGeom>
          <a:solidFill>
            <a:srgbClr val="FFC41D"/>
          </a:solidFill>
          <a:ln w="9525">
            <a:solidFill>
              <a:schemeClr val="bg1">
                <a:lumMod val="75000"/>
              </a:schemeClr>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In what fundamental way do these lesions differ (other than the cell type of origin, duh)?</a:t>
            </a:r>
          </a:p>
          <a:p>
            <a:pPr eaLnBrk="1" hangingPunct="1">
              <a:spcBef>
                <a:spcPct val="0"/>
              </a:spcBef>
              <a:buClrTx/>
              <a:buSzTx/>
              <a:buFontTx/>
              <a:buNone/>
            </a:pPr>
            <a:r>
              <a:rPr lang="en-US" altLang="en-US" sz="1400" dirty="0">
                <a:solidFill>
                  <a:schemeClr val="bg1">
                    <a:lumMod val="65000"/>
                  </a:schemeClr>
                </a:solidFill>
              </a:rPr>
              <a:t>The  </a:t>
            </a:r>
            <a:r>
              <a:rPr lang="en-US" altLang="en-US" sz="1400" b="1" dirty="0">
                <a:solidFill>
                  <a:schemeClr val="bg1">
                    <a:lumMod val="65000"/>
                  </a:schemeClr>
                </a:solidFill>
              </a:rPr>
              <a:t>melanocytic</a:t>
            </a:r>
            <a:r>
              <a:rPr lang="en-US" altLang="en-US" sz="1400" dirty="0">
                <a:solidFill>
                  <a:schemeClr val="bg1">
                    <a:lumMod val="65000"/>
                  </a:schemeClr>
                </a:solidFill>
              </a:rPr>
              <a:t>  lesions are of no clinical significance beyond establishing the diagnosis,</a:t>
            </a:r>
          </a:p>
          <a:p>
            <a:pPr eaLnBrk="1" hangingPunct="1">
              <a:spcBef>
                <a:spcPct val="0"/>
              </a:spcBef>
              <a:buClrTx/>
              <a:buSzTx/>
              <a:buFontTx/>
              <a:buNone/>
            </a:pPr>
            <a:r>
              <a:rPr lang="en-US" altLang="en-US" sz="1400" dirty="0">
                <a:solidFill>
                  <a:schemeClr val="bg1">
                    <a:lumMod val="65000"/>
                  </a:schemeClr>
                </a:solidFill>
              </a:rPr>
              <a:t>whereas the  </a:t>
            </a:r>
            <a:r>
              <a:rPr lang="en-US" altLang="en-US" sz="1400" b="1" dirty="0">
                <a:solidFill>
                  <a:schemeClr val="bg1">
                    <a:lumMod val="65000"/>
                  </a:schemeClr>
                </a:solidFill>
              </a:rPr>
              <a:t>neuroglial</a:t>
            </a:r>
            <a:r>
              <a:rPr lang="en-US" altLang="en-US" sz="1400" dirty="0">
                <a:solidFill>
                  <a:schemeClr val="bg1">
                    <a:lumMod val="65000"/>
                  </a:schemeClr>
                </a:solidFill>
              </a:rPr>
              <a:t>  lesions are associated with significant ocular and/or systemic morbidity</a:t>
            </a:r>
          </a:p>
        </p:txBody>
      </p:sp>
      <p:sp>
        <p:nvSpPr>
          <p:cNvPr id="15" name="TextBox 14">
            <a:extLst>
              <a:ext uri="{FF2B5EF4-FFF2-40B4-BE49-F238E27FC236}">
                <a16:creationId xmlns:a16="http://schemas.microsoft.com/office/drawing/2014/main" id="{A5022E88-947E-4A17-B580-6AC3A42D880A}"/>
              </a:ext>
            </a:extLst>
          </p:cNvPr>
          <p:cNvSpPr txBox="1"/>
          <p:nvPr/>
        </p:nvSpPr>
        <p:spPr>
          <a:xfrm>
            <a:off x="459976" y="2995136"/>
            <a:ext cx="3576620" cy="523220"/>
          </a:xfrm>
          <a:prstGeom prst="rect">
            <a:avLst/>
          </a:prstGeom>
          <a:solidFill>
            <a:schemeClr val="accent6">
              <a:lumMod val="75000"/>
            </a:schemeClr>
          </a:solidFill>
        </p:spPr>
        <p:txBody>
          <a:bodyPr wrap="none" rtlCol="0">
            <a:spAutoFit/>
          </a:bodyPr>
          <a:lstStyle/>
          <a:p>
            <a:r>
              <a:rPr lang="en-US" sz="1400" i="1" dirty="0">
                <a:solidFill>
                  <a:schemeClr val="bg1">
                    <a:lumMod val="50000"/>
                  </a:schemeClr>
                </a:solidFill>
              </a:rPr>
              <a:t>In one word, what sort of condition is NF1?</a:t>
            </a:r>
          </a:p>
          <a:p>
            <a:r>
              <a:rPr lang="en-US" sz="1400" dirty="0">
                <a:solidFill>
                  <a:schemeClr val="bg1">
                    <a:lumMod val="50000"/>
                  </a:schemeClr>
                </a:solidFill>
              </a:rPr>
              <a:t>A </a:t>
            </a:r>
            <a:r>
              <a:rPr lang="en-US" sz="1400" dirty="0" err="1">
                <a:solidFill>
                  <a:schemeClr val="bg1">
                    <a:lumMod val="50000"/>
                  </a:schemeClr>
                </a:solidFill>
              </a:rPr>
              <a:t>phakomatosis</a:t>
            </a:r>
            <a:endParaRPr lang="en-US" sz="1400" dirty="0">
              <a:solidFill>
                <a:schemeClr val="bg1">
                  <a:lumMod val="50000"/>
                </a:schemeClr>
              </a:solidFill>
            </a:endParaRPr>
          </a:p>
        </p:txBody>
      </p:sp>
      <p:sp>
        <p:nvSpPr>
          <p:cNvPr id="3" name="TextBox 2">
            <a:extLst>
              <a:ext uri="{FF2B5EF4-FFF2-40B4-BE49-F238E27FC236}">
                <a16:creationId xmlns:a16="http://schemas.microsoft.com/office/drawing/2014/main" id="{096C6D88-2A7F-484D-8D48-0757ED5D3B3F}"/>
              </a:ext>
            </a:extLst>
          </p:cNvPr>
          <p:cNvSpPr txBox="1"/>
          <p:nvPr/>
        </p:nvSpPr>
        <p:spPr>
          <a:xfrm>
            <a:off x="303844" y="3043535"/>
            <a:ext cx="8536311" cy="461665"/>
          </a:xfrm>
          <a:prstGeom prst="rect">
            <a:avLst/>
          </a:prstGeom>
          <a:solidFill>
            <a:schemeClr val="accent1">
              <a:lumMod val="20000"/>
              <a:lumOff val="80000"/>
            </a:schemeClr>
          </a:solidFill>
          <a:ln>
            <a:solidFill>
              <a:schemeClr val="tx1"/>
            </a:solidFill>
          </a:ln>
        </p:spPr>
        <p:txBody>
          <a:bodyPr wrap="none" rtlCol="0">
            <a:spAutoFit/>
          </a:bodyPr>
          <a:lstStyle/>
          <a:p>
            <a:pPr algn="ctr"/>
            <a:r>
              <a:rPr lang="en-US" sz="2400" i="1" dirty="0">
                <a:effectLst>
                  <a:outerShdw blurRad="38100" dist="38100" dir="2700000" algn="tl">
                    <a:srgbClr val="000000">
                      <a:alpha val="43137"/>
                    </a:srgbClr>
                  </a:outerShdw>
                </a:effectLst>
              </a:rPr>
              <a:t>For more on NF1 and other </a:t>
            </a:r>
            <a:r>
              <a:rPr lang="en-US" sz="2400" i="1" dirty="0" err="1">
                <a:effectLst>
                  <a:outerShdw blurRad="38100" dist="38100" dir="2700000" algn="tl">
                    <a:srgbClr val="000000">
                      <a:alpha val="43137"/>
                    </a:srgbClr>
                  </a:outerShdw>
                </a:effectLst>
              </a:rPr>
              <a:t>phakomatoses</a:t>
            </a:r>
            <a:r>
              <a:rPr lang="en-US" sz="2400" i="1" dirty="0">
                <a:effectLst>
                  <a:outerShdw blurRad="38100" dist="38100" dir="2700000" algn="tl">
                    <a:srgbClr val="000000">
                      <a:alpha val="43137"/>
                    </a:srgbClr>
                  </a:outerShdw>
                </a:effectLst>
              </a:rPr>
              <a:t>, see slide-set </a:t>
            </a:r>
            <a:r>
              <a:rPr lang="en-US" sz="2400" dirty="0">
                <a:effectLst>
                  <a:outerShdw blurRad="38100" dist="38100" dir="2700000" algn="tl">
                    <a:srgbClr val="000000">
                      <a:alpha val="43137"/>
                    </a:srgbClr>
                  </a:outerShdw>
                </a:effectLst>
              </a:rPr>
              <a:t>P10</a:t>
            </a:r>
          </a:p>
        </p:txBody>
      </p:sp>
    </p:spTree>
    <p:extLst>
      <p:ext uri="{BB962C8B-B14F-4D97-AF65-F5344CB8AC3E}">
        <p14:creationId xmlns:p14="http://schemas.microsoft.com/office/powerpoint/2010/main" val="954806624"/>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410</a:t>
            </a:fld>
            <a:endParaRPr lang="en-US" altLang="en-US"/>
          </a:p>
        </p:txBody>
      </p:sp>
      <p:sp>
        <p:nvSpPr>
          <p:cNvPr id="5" name="TextBox 4">
            <a:extLst>
              <a:ext uri="{FF2B5EF4-FFF2-40B4-BE49-F238E27FC236}">
                <a16:creationId xmlns:a16="http://schemas.microsoft.com/office/drawing/2014/main" id="{2BC1B4A0-593A-4C91-831F-6B8E5946C539}"/>
              </a:ext>
            </a:extLst>
          </p:cNvPr>
          <p:cNvSpPr txBox="1"/>
          <p:nvPr/>
        </p:nvSpPr>
        <p:spPr>
          <a:xfrm>
            <a:off x="2883079" y="6031468"/>
            <a:ext cx="3377848" cy="369332"/>
          </a:xfrm>
          <a:prstGeom prst="rect">
            <a:avLst/>
          </a:prstGeom>
          <a:noFill/>
        </p:spPr>
        <p:txBody>
          <a:bodyPr wrap="none" rtlCol="0">
            <a:spAutoFit/>
          </a:bodyPr>
          <a:lstStyle/>
          <a:p>
            <a:pPr algn="ctr"/>
            <a:r>
              <a:rPr lang="en-US" b="0" i="0" dirty="0">
                <a:effectLst/>
                <a:latin typeface="+mn-lt"/>
              </a:rPr>
              <a:t>Conjunctival </a:t>
            </a:r>
            <a:r>
              <a:rPr lang="en-US" dirty="0">
                <a:latin typeface="+mn-lt"/>
              </a:rPr>
              <a:t>n</a:t>
            </a:r>
            <a:r>
              <a:rPr lang="en-US" b="0" i="0" dirty="0">
                <a:effectLst/>
                <a:latin typeface="+mn-lt"/>
              </a:rPr>
              <a:t>evus: Compound</a:t>
            </a:r>
          </a:p>
        </p:txBody>
      </p:sp>
      <p:sp>
        <p:nvSpPr>
          <p:cNvPr id="11" name="TextBox 10">
            <a:extLst>
              <a:ext uri="{FF2B5EF4-FFF2-40B4-BE49-F238E27FC236}">
                <a16:creationId xmlns:a16="http://schemas.microsoft.com/office/drawing/2014/main" id="{9E7A3DF4-EF10-4774-A08A-3B1900A311A6}"/>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7" name="Picture 2" descr="Mamalis_Conjunctiva_48_labeled">
            <a:extLst>
              <a:ext uri="{FF2B5EF4-FFF2-40B4-BE49-F238E27FC236}">
                <a16:creationId xmlns:a16="http://schemas.microsoft.com/office/drawing/2014/main" id="{DA663BE5-D3C8-42E9-93C8-CCF319495A4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8209" y="1656158"/>
            <a:ext cx="4727577" cy="35456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05073966"/>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411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4536B-A4B7-4490-9140-84CD9230E766}"/>
              </a:ext>
            </a:extLst>
          </p:cNvPr>
          <p:cNvSpPr txBox="1"/>
          <p:nvPr/>
        </p:nvSpPr>
        <p:spPr>
          <a:xfrm>
            <a:off x="882743" y="1540479"/>
            <a:ext cx="7620000" cy="2677656"/>
          </a:xfrm>
          <a:prstGeom prst="rect">
            <a:avLst/>
          </a:prstGeom>
          <a:solidFill>
            <a:srgbClr val="E3E2A8"/>
          </a:solidFill>
        </p:spPr>
        <p:txBody>
          <a:bodyPr wrap="square" rtlCol="0">
            <a:spAutoFit/>
          </a:bodyPr>
          <a:lstStyle/>
          <a:p>
            <a:r>
              <a:rPr lang="en-US" sz="1400" i="1" dirty="0"/>
              <a:t>Do </a:t>
            </a:r>
            <a:r>
              <a:rPr lang="en-US" sz="1400" i="1" dirty="0" err="1"/>
              <a:t>conj</a:t>
            </a:r>
            <a:r>
              <a:rPr lang="en-US" sz="1400" i="1" dirty="0"/>
              <a:t> nevi go through the same three-stage life cycle as lid nevi?  </a:t>
            </a:r>
          </a:p>
          <a:p>
            <a:r>
              <a:rPr lang="en-US" sz="1400" dirty="0"/>
              <a:t>Essentially yeah, but of course there’s no dermis in the </a:t>
            </a:r>
            <a:r>
              <a:rPr lang="en-US" sz="1400" dirty="0" err="1"/>
              <a:t>conj</a:t>
            </a:r>
            <a:r>
              <a:rPr lang="en-US" sz="1400" dirty="0"/>
              <a:t>, so there can’t be a dermal stage. </a:t>
            </a:r>
            <a:r>
              <a:rPr lang="en-US" sz="1400" dirty="0">
                <a:solidFill>
                  <a:srgbClr val="0000FF"/>
                </a:solidFill>
              </a:rPr>
              <a:t>As noted earlier in the set, the </a:t>
            </a:r>
            <a:r>
              <a:rPr lang="en-US" sz="1400" dirty="0" err="1">
                <a:solidFill>
                  <a:srgbClr val="0000FF"/>
                </a:solidFill>
              </a:rPr>
              <a:t>conj</a:t>
            </a:r>
            <a:r>
              <a:rPr lang="en-US" sz="1400" dirty="0">
                <a:solidFill>
                  <a:srgbClr val="0000FF"/>
                </a:solidFill>
              </a:rPr>
              <a:t> ‘dermis’ is the  </a:t>
            </a:r>
            <a:r>
              <a:rPr lang="en-US" sz="1400" i="1" dirty="0" err="1">
                <a:solidFill>
                  <a:srgbClr val="0000FF"/>
                </a:solidFill>
              </a:rPr>
              <a:t>subepithelium</a:t>
            </a:r>
            <a:r>
              <a:rPr lang="en-US" sz="1400" dirty="0">
                <a:solidFill>
                  <a:srgbClr val="0000FF"/>
                </a:solidFill>
              </a:rPr>
              <a:t>  or  </a:t>
            </a:r>
            <a:r>
              <a:rPr lang="en-US" sz="1400" i="1" dirty="0">
                <a:solidFill>
                  <a:srgbClr val="0000FF"/>
                </a:solidFill>
              </a:rPr>
              <a:t>stroma </a:t>
            </a:r>
            <a:r>
              <a:rPr lang="en-US" sz="1400" dirty="0">
                <a:solidFill>
                  <a:srgbClr val="0000FF"/>
                </a:solidFill>
              </a:rPr>
              <a:t>. </a:t>
            </a:r>
          </a:p>
          <a:p>
            <a:endParaRPr lang="en-US" sz="1400" i="1" dirty="0"/>
          </a:p>
          <a:p>
            <a:r>
              <a:rPr lang="en-US" sz="1400" i="1" dirty="0"/>
              <a:t>Where are the nevus cells at each stage? </a:t>
            </a:r>
          </a:p>
          <a:p>
            <a:r>
              <a:rPr lang="en-US" sz="1400" dirty="0"/>
              <a:t>Note that the </a:t>
            </a:r>
            <a:r>
              <a:rPr lang="en-US" sz="1400" dirty="0" err="1"/>
              <a:t>conj</a:t>
            </a:r>
            <a:r>
              <a:rPr lang="en-US" sz="1400" dirty="0"/>
              <a:t> has an </a:t>
            </a:r>
            <a:r>
              <a:rPr lang="en-US" sz="1400" i="1" dirty="0"/>
              <a:t>epithelium</a:t>
            </a:r>
            <a:r>
              <a:rPr lang="en-US" sz="1400" dirty="0"/>
              <a:t>, not an epidermis, so the ‘junction’ of the junctional stage is that of the epithelium and stroma/</a:t>
            </a:r>
            <a:r>
              <a:rPr lang="en-US" sz="1400" dirty="0" err="1"/>
              <a:t>subepi</a:t>
            </a:r>
            <a:r>
              <a:rPr lang="en-US" sz="1400" dirty="0"/>
              <a:t>. </a:t>
            </a:r>
            <a:r>
              <a:rPr lang="en-US" sz="1400" dirty="0">
                <a:solidFill>
                  <a:srgbClr val="0000FF"/>
                </a:solidFill>
              </a:rPr>
              <a:t>Similarly, the ‘compound stage’ involves nevus cells extending down into the stroma/</a:t>
            </a:r>
            <a:r>
              <a:rPr lang="en-US" sz="1400" dirty="0" err="1">
                <a:solidFill>
                  <a:srgbClr val="0000FF"/>
                </a:solidFill>
              </a:rPr>
              <a:t>subepi</a:t>
            </a:r>
            <a:r>
              <a:rPr lang="en-US" sz="1400" dirty="0">
                <a:solidFill>
                  <a:srgbClr val="0000FF"/>
                </a:solidFill>
              </a:rPr>
              <a:t> and up through the epithelium. </a:t>
            </a:r>
            <a:r>
              <a:rPr lang="en-US" sz="1400" dirty="0">
                <a:solidFill>
                  <a:srgbClr val="E3E2A8"/>
                </a:solidFill>
              </a:rPr>
              <a:t>When the epithelial component involutes late in life, the nevus enter the stromal/</a:t>
            </a:r>
            <a:r>
              <a:rPr lang="en-US" sz="1400" dirty="0" err="1">
                <a:solidFill>
                  <a:srgbClr val="E3E2A8"/>
                </a:solidFill>
              </a:rPr>
              <a:t>subepi</a:t>
            </a:r>
            <a:r>
              <a:rPr lang="en-US" sz="1400" dirty="0">
                <a:solidFill>
                  <a:srgbClr val="E3E2A8"/>
                </a:solidFill>
              </a:rPr>
              <a:t> stage. </a:t>
            </a:r>
          </a:p>
          <a:p>
            <a:r>
              <a:rPr lang="en-US" sz="1400" dirty="0"/>
              <a:t>--Junctional: The epithelial-stromal/</a:t>
            </a:r>
            <a:r>
              <a:rPr lang="en-US" sz="1400" dirty="0" err="1"/>
              <a:t>subepi</a:t>
            </a:r>
            <a:r>
              <a:rPr lang="en-US" sz="1400" dirty="0"/>
              <a:t> junction</a:t>
            </a:r>
          </a:p>
          <a:p>
            <a:r>
              <a:rPr lang="en-US" sz="1400" dirty="0"/>
              <a:t>--</a:t>
            </a:r>
            <a:r>
              <a:rPr lang="en-US" sz="1400" dirty="0">
                <a:solidFill>
                  <a:srgbClr val="0000FF"/>
                </a:solidFill>
              </a:rPr>
              <a:t>Compound: Extending down into the stroma/</a:t>
            </a:r>
            <a:r>
              <a:rPr lang="en-US" sz="1400" dirty="0" err="1">
                <a:solidFill>
                  <a:srgbClr val="0000FF"/>
                </a:solidFill>
              </a:rPr>
              <a:t>subepi</a:t>
            </a:r>
            <a:r>
              <a:rPr lang="en-US" sz="1400" dirty="0">
                <a:solidFill>
                  <a:srgbClr val="0000FF"/>
                </a:solidFill>
              </a:rPr>
              <a:t>, and up through the epithelium</a:t>
            </a:r>
          </a:p>
          <a:p>
            <a:r>
              <a:rPr lang="en-US" sz="1400" dirty="0">
                <a:latin typeface="+mn-lt"/>
              </a:rPr>
              <a:t>--</a:t>
            </a:r>
            <a:r>
              <a:rPr lang="en-US" sz="1400" dirty="0">
                <a:latin typeface="Segoe Script" panose="030B0504020000000003" pitchFamily="66" charset="0"/>
              </a:rPr>
              <a:t>Stromal/subepithelial: </a:t>
            </a:r>
            <a:r>
              <a:rPr lang="en-US" sz="1400" b="1" dirty="0">
                <a:latin typeface="Segoe Script" panose="030B0504020000000003" pitchFamily="66" charset="0"/>
              </a:rPr>
              <a:t>?</a:t>
            </a:r>
            <a:endParaRPr lang="en-US" sz="1400" dirty="0"/>
          </a:p>
        </p:txBody>
      </p:sp>
      <p:sp>
        <p:nvSpPr>
          <p:cNvPr id="40" name="Arrow: Left 39">
            <a:extLst>
              <a:ext uri="{FF2B5EF4-FFF2-40B4-BE49-F238E27FC236}">
                <a16:creationId xmlns:a16="http://schemas.microsoft.com/office/drawing/2014/main" id="{A6BEB1A1-0A32-4F1E-BDE4-596091225E12}"/>
              </a:ext>
            </a:extLst>
          </p:cNvPr>
          <p:cNvSpPr/>
          <p:nvPr/>
        </p:nvSpPr>
        <p:spPr>
          <a:xfrm>
            <a:off x="3838326" y="3886200"/>
            <a:ext cx="1190874" cy="31844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rPr>
              <a:t>Next Q</a:t>
            </a:r>
          </a:p>
        </p:txBody>
      </p:sp>
    </p:spTree>
    <p:extLst>
      <p:ext uri="{BB962C8B-B14F-4D97-AF65-F5344CB8AC3E}">
        <p14:creationId xmlns:p14="http://schemas.microsoft.com/office/powerpoint/2010/main" val="4210669915"/>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412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EBB5CFF5-8AE8-4922-9A4F-47BB59F33FCC}"/>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4A1D2191-631D-469C-AE4D-6F922122306B}"/>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721672" cy="307777"/>
          </a:xfrm>
          <a:prstGeom prst="rect">
            <a:avLst/>
          </a:prstGeom>
          <a:noFill/>
        </p:spPr>
        <p:txBody>
          <a:bodyPr wrap="none" rtlCol="0">
            <a:spAutoFit/>
          </a:bodyPr>
          <a:lstStyle/>
          <a:p>
            <a:r>
              <a:rPr lang="en-US" sz="1400" b="1" dirty="0">
                <a:solidFill>
                  <a:schemeClr val="accent5">
                    <a:lumMod val="50000"/>
                  </a:schemeClr>
                </a:solidFill>
              </a:rPr>
              <a:t>Nevus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Oval 2">
            <a:extLst>
              <a:ext uri="{FF2B5EF4-FFF2-40B4-BE49-F238E27FC236}">
                <a16:creationId xmlns:a16="http://schemas.microsoft.com/office/drawing/2014/main" id="{E572C109-8CFD-4E56-95CF-F06C6489116F}"/>
              </a:ext>
            </a:extLst>
          </p:cNvPr>
          <p:cNvSpPr/>
          <p:nvPr/>
        </p:nvSpPr>
        <p:spPr>
          <a:xfrm>
            <a:off x="7301948" y="4724400"/>
            <a:ext cx="834769" cy="4369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744536B-A4B7-4490-9140-84CD9230E766}"/>
              </a:ext>
            </a:extLst>
          </p:cNvPr>
          <p:cNvSpPr txBox="1"/>
          <p:nvPr/>
        </p:nvSpPr>
        <p:spPr>
          <a:xfrm>
            <a:off x="882743" y="1540479"/>
            <a:ext cx="7620000" cy="2677656"/>
          </a:xfrm>
          <a:prstGeom prst="rect">
            <a:avLst/>
          </a:prstGeom>
          <a:solidFill>
            <a:srgbClr val="E3E2A8"/>
          </a:solidFill>
        </p:spPr>
        <p:txBody>
          <a:bodyPr wrap="square" rtlCol="0">
            <a:spAutoFit/>
          </a:bodyPr>
          <a:lstStyle/>
          <a:p>
            <a:r>
              <a:rPr lang="en-US" sz="1400" i="1" dirty="0"/>
              <a:t>Do </a:t>
            </a:r>
            <a:r>
              <a:rPr lang="en-US" sz="1400" i="1" dirty="0" err="1"/>
              <a:t>conj</a:t>
            </a:r>
            <a:r>
              <a:rPr lang="en-US" sz="1400" i="1" dirty="0"/>
              <a:t> nevi go through the same three-stage life cycle as lid nevi?  </a:t>
            </a:r>
          </a:p>
          <a:p>
            <a:r>
              <a:rPr lang="en-US" sz="1400" dirty="0"/>
              <a:t>Essentially yeah, but of course there’s no dermis in the </a:t>
            </a:r>
            <a:r>
              <a:rPr lang="en-US" sz="1400" dirty="0" err="1"/>
              <a:t>conj</a:t>
            </a:r>
            <a:r>
              <a:rPr lang="en-US" sz="1400" dirty="0"/>
              <a:t>, so there can’t be a dermal stage. </a:t>
            </a:r>
            <a:r>
              <a:rPr lang="en-US" sz="1400" dirty="0">
                <a:solidFill>
                  <a:srgbClr val="0000FF"/>
                </a:solidFill>
              </a:rPr>
              <a:t>As noted earlier in the set, the </a:t>
            </a:r>
            <a:r>
              <a:rPr lang="en-US" sz="1400" dirty="0" err="1">
                <a:solidFill>
                  <a:srgbClr val="0000FF"/>
                </a:solidFill>
              </a:rPr>
              <a:t>conj</a:t>
            </a:r>
            <a:r>
              <a:rPr lang="en-US" sz="1400" dirty="0">
                <a:solidFill>
                  <a:srgbClr val="0000FF"/>
                </a:solidFill>
              </a:rPr>
              <a:t> ‘dermis’ is the  </a:t>
            </a:r>
            <a:r>
              <a:rPr lang="en-US" sz="1400" i="1" dirty="0" err="1">
                <a:solidFill>
                  <a:srgbClr val="0000FF"/>
                </a:solidFill>
              </a:rPr>
              <a:t>subepithelium</a:t>
            </a:r>
            <a:r>
              <a:rPr lang="en-US" sz="1400" dirty="0">
                <a:solidFill>
                  <a:srgbClr val="0000FF"/>
                </a:solidFill>
              </a:rPr>
              <a:t>  or  </a:t>
            </a:r>
            <a:r>
              <a:rPr lang="en-US" sz="1400" i="1" dirty="0">
                <a:solidFill>
                  <a:srgbClr val="0000FF"/>
                </a:solidFill>
              </a:rPr>
              <a:t>stroma </a:t>
            </a:r>
            <a:r>
              <a:rPr lang="en-US" sz="1400" dirty="0">
                <a:solidFill>
                  <a:srgbClr val="0000FF"/>
                </a:solidFill>
              </a:rPr>
              <a:t>. </a:t>
            </a:r>
          </a:p>
          <a:p>
            <a:endParaRPr lang="en-US" sz="1400" i="1" dirty="0"/>
          </a:p>
          <a:p>
            <a:r>
              <a:rPr lang="en-US" sz="1400" i="1" dirty="0"/>
              <a:t>Where are the nevus cells at each stage? </a:t>
            </a:r>
          </a:p>
          <a:p>
            <a:r>
              <a:rPr lang="en-US" sz="1400" dirty="0"/>
              <a:t>Note that the </a:t>
            </a:r>
            <a:r>
              <a:rPr lang="en-US" sz="1400" dirty="0" err="1"/>
              <a:t>conj</a:t>
            </a:r>
            <a:r>
              <a:rPr lang="en-US" sz="1400" dirty="0"/>
              <a:t> has an </a:t>
            </a:r>
            <a:r>
              <a:rPr lang="en-US" sz="1400" i="1" dirty="0"/>
              <a:t>epithelium</a:t>
            </a:r>
            <a:r>
              <a:rPr lang="en-US" sz="1400" dirty="0"/>
              <a:t>, not an epidermis, so the ‘junction’ of the junctional stage is that of the epithelium and stroma/</a:t>
            </a:r>
            <a:r>
              <a:rPr lang="en-US" sz="1400" dirty="0" err="1"/>
              <a:t>subepi</a:t>
            </a:r>
            <a:r>
              <a:rPr lang="en-US" sz="1400" dirty="0"/>
              <a:t>. </a:t>
            </a:r>
            <a:r>
              <a:rPr lang="en-US" sz="1400" dirty="0">
                <a:solidFill>
                  <a:srgbClr val="0000FF"/>
                </a:solidFill>
              </a:rPr>
              <a:t>Similarly, the ‘compound stage’ involves nevus cells extending down into the stroma/</a:t>
            </a:r>
            <a:r>
              <a:rPr lang="en-US" sz="1400" dirty="0" err="1">
                <a:solidFill>
                  <a:srgbClr val="0000FF"/>
                </a:solidFill>
              </a:rPr>
              <a:t>subepi</a:t>
            </a:r>
            <a:r>
              <a:rPr lang="en-US" sz="1400" dirty="0">
                <a:solidFill>
                  <a:srgbClr val="0000FF"/>
                </a:solidFill>
              </a:rPr>
              <a:t> and up through the epithelium. </a:t>
            </a:r>
            <a:r>
              <a:rPr lang="en-US" sz="1400" dirty="0"/>
              <a:t>When the epithelial component involutes late in life, the nevus enter the stromal/</a:t>
            </a:r>
            <a:r>
              <a:rPr lang="en-US" sz="1400" dirty="0" err="1"/>
              <a:t>subepi</a:t>
            </a:r>
            <a:r>
              <a:rPr lang="en-US" sz="1400" dirty="0"/>
              <a:t> stage. </a:t>
            </a:r>
          </a:p>
          <a:p>
            <a:r>
              <a:rPr lang="en-US" sz="1400" dirty="0"/>
              <a:t>--Junctional: The epithelial-stromal/</a:t>
            </a:r>
            <a:r>
              <a:rPr lang="en-US" sz="1400" dirty="0" err="1"/>
              <a:t>subepi</a:t>
            </a:r>
            <a:r>
              <a:rPr lang="en-US" sz="1400" dirty="0"/>
              <a:t> junction</a:t>
            </a:r>
          </a:p>
          <a:p>
            <a:r>
              <a:rPr lang="en-US" sz="1400" dirty="0"/>
              <a:t>--Compound: </a:t>
            </a:r>
            <a:r>
              <a:rPr lang="en-US" sz="1400" dirty="0">
                <a:solidFill>
                  <a:srgbClr val="0000FF"/>
                </a:solidFill>
              </a:rPr>
              <a:t>Extending down into the stroma/</a:t>
            </a:r>
            <a:r>
              <a:rPr lang="en-US" sz="1400" dirty="0" err="1">
                <a:solidFill>
                  <a:srgbClr val="0000FF"/>
                </a:solidFill>
              </a:rPr>
              <a:t>subepi</a:t>
            </a:r>
            <a:r>
              <a:rPr lang="en-US" sz="1400" dirty="0">
                <a:solidFill>
                  <a:srgbClr val="0000FF"/>
                </a:solidFill>
              </a:rPr>
              <a:t>, and up through the epithelium</a:t>
            </a:r>
          </a:p>
          <a:p>
            <a:r>
              <a:rPr lang="en-US" sz="1400" dirty="0">
                <a:latin typeface="+mn-lt"/>
              </a:rPr>
              <a:t>--</a:t>
            </a:r>
            <a:r>
              <a:rPr lang="en-US" sz="1400" dirty="0">
                <a:latin typeface="Segoe Script" panose="030B0504020000000003" pitchFamily="66" charset="0"/>
              </a:rPr>
              <a:t>Stromal/subepithelial</a:t>
            </a:r>
            <a:endParaRPr lang="en-US" sz="1400" dirty="0"/>
          </a:p>
        </p:txBody>
      </p:sp>
    </p:spTree>
    <p:extLst>
      <p:ext uri="{BB962C8B-B14F-4D97-AF65-F5344CB8AC3E}">
        <p14:creationId xmlns:p14="http://schemas.microsoft.com/office/powerpoint/2010/main" val="2224774729"/>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413</a:t>
            </a:fld>
            <a:endParaRPr lang="en-US" altLang="en-US"/>
          </a:p>
        </p:txBody>
      </p:sp>
      <p:sp>
        <p:nvSpPr>
          <p:cNvPr id="5" name="TextBox 4">
            <a:extLst>
              <a:ext uri="{FF2B5EF4-FFF2-40B4-BE49-F238E27FC236}">
                <a16:creationId xmlns:a16="http://schemas.microsoft.com/office/drawing/2014/main" id="{2BC1B4A0-593A-4C91-831F-6B8E5946C539}"/>
              </a:ext>
            </a:extLst>
          </p:cNvPr>
          <p:cNvSpPr txBox="1"/>
          <p:nvPr/>
        </p:nvSpPr>
        <p:spPr>
          <a:xfrm>
            <a:off x="3049793" y="6031468"/>
            <a:ext cx="3044424" cy="369332"/>
          </a:xfrm>
          <a:prstGeom prst="rect">
            <a:avLst/>
          </a:prstGeom>
          <a:noFill/>
        </p:spPr>
        <p:txBody>
          <a:bodyPr wrap="none" rtlCol="0">
            <a:spAutoFit/>
          </a:bodyPr>
          <a:lstStyle/>
          <a:p>
            <a:pPr algn="ctr"/>
            <a:r>
              <a:rPr lang="en-US" b="0" i="0" dirty="0">
                <a:effectLst/>
                <a:latin typeface="+mn-lt"/>
              </a:rPr>
              <a:t>Conjunctival </a:t>
            </a:r>
            <a:r>
              <a:rPr lang="en-US" dirty="0">
                <a:latin typeface="+mn-lt"/>
              </a:rPr>
              <a:t>n</a:t>
            </a:r>
            <a:r>
              <a:rPr lang="en-US" b="0" i="0" dirty="0">
                <a:effectLst/>
                <a:latin typeface="+mn-lt"/>
              </a:rPr>
              <a:t>evus: Stromal</a:t>
            </a:r>
          </a:p>
        </p:txBody>
      </p:sp>
      <p:sp>
        <p:nvSpPr>
          <p:cNvPr id="11" name="TextBox 10">
            <a:extLst>
              <a:ext uri="{FF2B5EF4-FFF2-40B4-BE49-F238E27FC236}">
                <a16:creationId xmlns:a16="http://schemas.microsoft.com/office/drawing/2014/main" id="{9E7A3DF4-EF10-4774-A08A-3B1900A311A6}"/>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7" name="Picture 4" descr="Mamalis_Conjunctiva_49_labeled">
            <a:extLst>
              <a:ext uri="{FF2B5EF4-FFF2-40B4-BE49-F238E27FC236}">
                <a16:creationId xmlns:a16="http://schemas.microsoft.com/office/drawing/2014/main" id="{3939800C-9AB8-41D4-B591-07728399C0E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23303" y="1742478"/>
            <a:ext cx="4497391" cy="33730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90487115"/>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ABFDAC1-A8BA-4371-B2A6-BFA403CD7381}"/>
              </a:ext>
            </a:extLst>
          </p:cNvPr>
          <p:cNvSpPr>
            <a:spLocks noGrp="1"/>
          </p:cNvSpPr>
          <p:nvPr>
            <p:ph type="sldNum" sz="quarter" idx="12"/>
          </p:nvPr>
        </p:nvSpPr>
        <p:spPr/>
        <p:txBody>
          <a:bodyPr/>
          <a:lstStyle/>
          <a:p>
            <a:pPr>
              <a:defRPr/>
            </a:pPr>
            <a:fld id="{AE3D5967-D305-4D5A-99BA-BCEC8EFAB816}" type="slidenum">
              <a:rPr lang="en-US" altLang="en-US" smtClean="0"/>
              <a:pPr>
                <a:defRPr/>
              </a:pPr>
              <a:t>414</a:t>
            </a:fld>
            <a:endParaRPr lang="en-US" altLang="en-US"/>
          </a:p>
        </p:txBody>
      </p:sp>
      <p:pic>
        <p:nvPicPr>
          <p:cNvPr id="11" name="Picture 10">
            <a:extLst>
              <a:ext uri="{FF2B5EF4-FFF2-40B4-BE49-F238E27FC236}">
                <a16:creationId xmlns:a16="http://schemas.microsoft.com/office/drawing/2014/main" id="{D1D0541C-0C45-4DA8-9E13-3BC56C0E4E6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4432" y="1096394"/>
            <a:ext cx="3815136" cy="4665211"/>
          </a:xfrm>
          <a:prstGeom prst="rect">
            <a:avLst/>
          </a:prstGeom>
        </p:spPr>
      </p:pic>
      <p:sp>
        <p:nvSpPr>
          <p:cNvPr id="12" name="TextBox 11">
            <a:extLst>
              <a:ext uri="{FF2B5EF4-FFF2-40B4-BE49-F238E27FC236}">
                <a16:creationId xmlns:a16="http://schemas.microsoft.com/office/drawing/2014/main" id="{3637C5FA-BFEA-4CF1-82CD-8BB186C8FDE6}"/>
              </a:ext>
            </a:extLst>
          </p:cNvPr>
          <p:cNvSpPr txBox="1"/>
          <p:nvPr/>
        </p:nvSpPr>
        <p:spPr>
          <a:xfrm>
            <a:off x="1400299" y="6019800"/>
            <a:ext cx="6343403" cy="400110"/>
          </a:xfrm>
          <a:prstGeom prst="rect">
            <a:avLst/>
          </a:prstGeom>
          <a:noFill/>
        </p:spPr>
        <p:txBody>
          <a:bodyPr wrap="none" rtlCol="0">
            <a:spAutoFit/>
          </a:bodyPr>
          <a:lstStyle/>
          <a:p>
            <a:pPr algn="ctr"/>
            <a:r>
              <a:rPr lang="en-US" sz="2000" dirty="0">
                <a:latin typeface="Segoe Print" panose="02000600000000000000" pitchFamily="2" charset="0"/>
              </a:rPr>
              <a:t>(This is a good point in the set to take a break)</a:t>
            </a:r>
          </a:p>
        </p:txBody>
      </p:sp>
    </p:spTree>
    <p:extLst>
      <p:ext uri="{BB962C8B-B14F-4D97-AF65-F5344CB8AC3E}">
        <p14:creationId xmlns:p14="http://schemas.microsoft.com/office/powerpoint/2010/main" val="823507113"/>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415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D9BCD99-B130-42C1-B8F1-536D4561392B}"/>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44" name="TextBox 43">
            <a:extLst>
              <a:ext uri="{FF2B5EF4-FFF2-40B4-BE49-F238E27FC236}">
                <a16:creationId xmlns:a16="http://schemas.microsoft.com/office/drawing/2014/main" id="{A05EC6E3-1329-4D32-BF7C-4D18C1771BB4}"/>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51" name="TextBox 50">
            <a:extLst>
              <a:ext uri="{FF2B5EF4-FFF2-40B4-BE49-F238E27FC236}">
                <a16:creationId xmlns:a16="http://schemas.microsoft.com/office/drawing/2014/main" id="{7FD15E2B-D360-4F65-8EC5-047FDB2D1346}"/>
              </a:ext>
            </a:extLst>
          </p:cNvPr>
          <p:cNvSpPr txBox="1"/>
          <p:nvPr/>
        </p:nvSpPr>
        <p:spPr>
          <a:xfrm>
            <a:off x="2996457" y="2534765"/>
            <a:ext cx="5105400" cy="646331"/>
          </a:xfrm>
          <a:prstGeom prst="rect">
            <a:avLst/>
          </a:prstGeom>
          <a:solidFill>
            <a:schemeClr val="accent6">
              <a:lumMod val="20000"/>
              <a:lumOff val="80000"/>
            </a:schemeClr>
          </a:solidFill>
          <a:ln>
            <a:solidFill>
              <a:schemeClr val="tx1"/>
            </a:solidFill>
          </a:ln>
        </p:spPr>
        <p:txBody>
          <a:bodyPr wrap="square" rtlCol="0">
            <a:spAutoFit/>
          </a:bodyPr>
          <a:lstStyle/>
          <a:p>
            <a:r>
              <a:rPr lang="en-US" dirty="0"/>
              <a:t>Next, let’s look at </a:t>
            </a:r>
            <a:r>
              <a:rPr lang="en-US" i="1" dirty="0">
                <a:solidFill>
                  <a:srgbClr val="0000FF"/>
                </a:solidFill>
                <a:effectLst>
                  <a:outerShdw blurRad="38100" dist="38100" dir="2700000" algn="tl">
                    <a:srgbClr val="000000">
                      <a:alpha val="43137"/>
                    </a:srgbClr>
                  </a:outerShdw>
                </a:effectLst>
              </a:rPr>
              <a:t>pre-malignant lesions deriving from </a:t>
            </a:r>
            <a:r>
              <a:rPr lang="en-US" dirty="0">
                <a:solidFill>
                  <a:srgbClr val="0000FF"/>
                </a:solidFill>
                <a:effectLst>
                  <a:outerShdw blurRad="38100" dist="38100" dir="2700000" algn="tl">
                    <a:srgbClr val="000000">
                      <a:alpha val="43137"/>
                    </a:srgbClr>
                  </a:outerShdw>
                </a:effectLst>
              </a:rPr>
              <a:t>dermal </a:t>
            </a:r>
            <a:r>
              <a:rPr lang="en-US" i="1" dirty="0">
                <a:solidFill>
                  <a:srgbClr val="0000FF"/>
                </a:solidFill>
                <a:effectLst>
                  <a:outerShdw blurRad="38100" dist="38100" dir="2700000" algn="tl">
                    <a:srgbClr val="000000">
                      <a:alpha val="43137"/>
                    </a:srgbClr>
                  </a:outerShdw>
                </a:effectLst>
              </a:rPr>
              <a:t>and</a:t>
            </a:r>
            <a:r>
              <a:rPr lang="en-US" dirty="0">
                <a:solidFill>
                  <a:srgbClr val="0000FF"/>
                </a:solidFill>
                <a:effectLst>
                  <a:outerShdw blurRad="38100" dist="38100" dir="2700000" algn="tl">
                    <a:srgbClr val="000000">
                      <a:alpha val="43137"/>
                    </a:srgbClr>
                  </a:outerShdw>
                </a:effectLst>
              </a:rPr>
              <a:t> subepithelial melanocytes</a:t>
            </a:r>
            <a:endParaRPr lang="en-US" i="1" dirty="0">
              <a:solidFill>
                <a:srgbClr val="0000FF"/>
              </a:solidFill>
              <a:effectLst>
                <a:outerShdw blurRad="38100" dist="38100" dir="2700000" algn="tl">
                  <a:srgbClr val="000000">
                    <a:alpha val="43137"/>
                  </a:srgbClr>
                </a:outerShdw>
              </a:effectLst>
            </a:endParaRPr>
          </a:p>
        </p:txBody>
      </p:sp>
      <p:sp>
        <p:nvSpPr>
          <p:cNvPr id="52" name="TextBox 51">
            <a:extLst>
              <a:ext uri="{FF2B5EF4-FFF2-40B4-BE49-F238E27FC236}">
                <a16:creationId xmlns:a16="http://schemas.microsoft.com/office/drawing/2014/main" id="{161F3F17-CDCD-40AC-B357-1F45E3C09497}"/>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3896334347"/>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416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293670" cy="307777"/>
          </a:xfrm>
          <a:prstGeom prst="rect">
            <a:avLst/>
          </a:prstGeom>
          <a:noFill/>
        </p:spPr>
        <p:txBody>
          <a:bodyPr wrap="none" rtlCol="0">
            <a:spAutoFit/>
          </a:bodyPr>
          <a:lstStyle/>
          <a:p>
            <a:r>
              <a:rPr lang="en-US" sz="1400" b="1" i="1" dirty="0">
                <a:solidFill>
                  <a:srgbClr val="5C5B1F"/>
                </a:solidFill>
              </a:rPr>
              <a: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59" name="Right Brace 58">
            <a:extLst>
              <a:ext uri="{FF2B5EF4-FFF2-40B4-BE49-F238E27FC236}">
                <a16:creationId xmlns:a16="http://schemas.microsoft.com/office/drawing/2014/main" id="{54531FF7-3E7D-40B7-9C04-4D6067771077}"/>
              </a:ext>
            </a:extLst>
          </p:cNvPr>
          <p:cNvSpPr/>
          <p:nvPr/>
        </p:nvSpPr>
        <p:spPr>
          <a:xfrm>
            <a:off x="3492987" y="2392976"/>
            <a:ext cx="179162" cy="307777"/>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60" name="TextBox 59">
            <a:extLst>
              <a:ext uri="{FF2B5EF4-FFF2-40B4-BE49-F238E27FC236}">
                <a16:creationId xmlns:a16="http://schemas.microsoft.com/office/drawing/2014/main" id="{B75858C1-28FE-4AE8-93B7-4EF982E94398}"/>
              </a:ext>
            </a:extLst>
          </p:cNvPr>
          <p:cNvSpPr txBox="1"/>
          <p:nvPr/>
        </p:nvSpPr>
        <p:spPr>
          <a:xfrm>
            <a:off x="3680543" y="2262525"/>
            <a:ext cx="3863257" cy="584775"/>
          </a:xfrm>
          <a:prstGeom prst="rect">
            <a:avLst/>
          </a:prstGeom>
          <a:noFill/>
        </p:spPr>
        <p:txBody>
          <a:bodyPr wrap="square" rtlCol="0">
            <a:spAutoFit/>
          </a:bodyPr>
          <a:lstStyle/>
          <a:p>
            <a:r>
              <a:rPr lang="en-US" sz="1600" i="1" dirty="0"/>
              <a:t>What pre-malignant eyelid skin lesion is attributable to epidermal melanocytes?</a:t>
            </a:r>
          </a:p>
        </p:txBody>
      </p:sp>
      <p:sp>
        <p:nvSpPr>
          <p:cNvPr id="34" name="TextBox 33">
            <a:extLst>
              <a:ext uri="{FF2B5EF4-FFF2-40B4-BE49-F238E27FC236}">
                <a16:creationId xmlns:a16="http://schemas.microsoft.com/office/drawing/2014/main" id="{AD9BCD99-B130-42C1-B8F1-536D4561392B}"/>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44" name="TextBox 43">
            <a:extLst>
              <a:ext uri="{FF2B5EF4-FFF2-40B4-BE49-F238E27FC236}">
                <a16:creationId xmlns:a16="http://schemas.microsoft.com/office/drawing/2014/main" id="{A05EC6E3-1329-4D32-BF7C-4D18C1771BB4}"/>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CC741E5C-36A8-4BEE-8D3A-9F411D5B7293}"/>
              </a:ext>
            </a:extLst>
          </p:cNvPr>
          <p:cNvSpPr txBox="1"/>
          <p:nvPr/>
        </p:nvSpPr>
        <p:spPr>
          <a:xfrm>
            <a:off x="4388857" y="2840509"/>
            <a:ext cx="2126351" cy="276999"/>
          </a:xfrm>
          <a:prstGeom prst="rect">
            <a:avLst/>
          </a:prstGeom>
          <a:noFill/>
        </p:spPr>
        <p:txBody>
          <a:bodyPr wrap="none" rtlCol="0">
            <a:spAutoFit/>
          </a:bodyPr>
          <a:lstStyle/>
          <a:p>
            <a:r>
              <a:rPr lang="en-US" sz="1200" dirty="0"/>
              <a:t>(We mentioned it previously)</a:t>
            </a:r>
          </a:p>
        </p:txBody>
      </p:sp>
    </p:spTree>
    <p:extLst>
      <p:ext uri="{BB962C8B-B14F-4D97-AF65-F5344CB8AC3E}">
        <p14:creationId xmlns:p14="http://schemas.microsoft.com/office/powerpoint/2010/main" val="133791229"/>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417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rgbClr val="5C5B1F"/>
                </a:solidFill>
              </a:rPr>
              <a:t>Lentigo </a:t>
            </a:r>
            <a:r>
              <a:rPr lang="en-US" sz="1400" dirty="0" err="1">
                <a:solidFill>
                  <a:srgbClr val="5C5B1F"/>
                </a:solidFill>
              </a:rPr>
              <a:t>maligna</a:t>
            </a:r>
            <a:endParaRPr lang="en-US" sz="1400"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59" name="Right Brace 58">
            <a:extLst>
              <a:ext uri="{FF2B5EF4-FFF2-40B4-BE49-F238E27FC236}">
                <a16:creationId xmlns:a16="http://schemas.microsoft.com/office/drawing/2014/main" id="{54531FF7-3E7D-40B7-9C04-4D6067771077}"/>
              </a:ext>
            </a:extLst>
          </p:cNvPr>
          <p:cNvSpPr/>
          <p:nvPr/>
        </p:nvSpPr>
        <p:spPr>
          <a:xfrm>
            <a:off x="3492987" y="2392976"/>
            <a:ext cx="179162" cy="307777"/>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60" name="TextBox 59">
            <a:extLst>
              <a:ext uri="{FF2B5EF4-FFF2-40B4-BE49-F238E27FC236}">
                <a16:creationId xmlns:a16="http://schemas.microsoft.com/office/drawing/2014/main" id="{B75858C1-28FE-4AE8-93B7-4EF982E94398}"/>
              </a:ext>
            </a:extLst>
          </p:cNvPr>
          <p:cNvSpPr txBox="1"/>
          <p:nvPr/>
        </p:nvSpPr>
        <p:spPr>
          <a:xfrm>
            <a:off x="3680543" y="2262525"/>
            <a:ext cx="3863257" cy="584775"/>
          </a:xfrm>
          <a:prstGeom prst="rect">
            <a:avLst/>
          </a:prstGeom>
          <a:noFill/>
        </p:spPr>
        <p:txBody>
          <a:bodyPr wrap="square" rtlCol="0">
            <a:spAutoFit/>
          </a:bodyPr>
          <a:lstStyle/>
          <a:p>
            <a:r>
              <a:rPr lang="en-US" sz="1600" i="1" dirty="0"/>
              <a:t>What pre-malignant eyelid skin lesion is attributable to epidermal melanocytes?</a:t>
            </a:r>
          </a:p>
        </p:txBody>
      </p:sp>
      <p:sp>
        <p:nvSpPr>
          <p:cNvPr id="44" name="TextBox 43">
            <a:extLst>
              <a:ext uri="{FF2B5EF4-FFF2-40B4-BE49-F238E27FC236}">
                <a16:creationId xmlns:a16="http://schemas.microsoft.com/office/drawing/2014/main" id="{5F5A57C4-5472-42C0-A976-7C965F6BA6DC}"/>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51" name="TextBox 50">
            <a:extLst>
              <a:ext uri="{FF2B5EF4-FFF2-40B4-BE49-F238E27FC236}">
                <a16:creationId xmlns:a16="http://schemas.microsoft.com/office/drawing/2014/main" id="{90B71D8A-D914-4C05-9F8F-8074D792F382}"/>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3" name="TextBox 2">
            <a:extLst>
              <a:ext uri="{FF2B5EF4-FFF2-40B4-BE49-F238E27FC236}">
                <a16:creationId xmlns:a16="http://schemas.microsoft.com/office/drawing/2014/main" id="{0E6817AD-346F-41B0-B177-6C3E2FA6AFE4}"/>
              </a:ext>
            </a:extLst>
          </p:cNvPr>
          <p:cNvSpPr txBox="1"/>
          <p:nvPr/>
        </p:nvSpPr>
        <p:spPr>
          <a:xfrm>
            <a:off x="4388857" y="2840509"/>
            <a:ext cx="2126351" cy="276999"/>
          </a:xfrm>
          <a:prstGeom prst="rect">
            <a:avLst/>
          </a:prstGeom>
          <a:noFill/>
        </p:spPr>
        <p:txBody>
          <a:bodyPr wrap="none" rtlCol="0">
            <a:spAutoFit/>
          </a:bodyPr>
          <a:lstStyle/>
          <a:p>
            <a:r>
              <a:rPr lang="en-US" sz="1200" dirty="0"/>
              <a:t>(We mentioned it previously)</a:t>
            </a:r>
          </a:p>
        </p:txBody>
      </p:sp>
    </p:spTree>
    <p:extLst>
      <p:ext uri="{BB962C8B-B14F-4D97-AF65-F5344CB8AC3E}">
        <p14:creationId xmlns:p14="http://schemas.microsoft.com/office/powerpoint/2010/main" val="2489173515"/>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418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rgbClr val="5C5B1F"/>
                </a:solidFill>
              </a:rPr>
              <a:t>Lentigo </a:t>
            </a:r>
            <a:r>
              <a:rPr lang="en-US" sz="1400" dirty="0" err="1">
                <a:solidFill>
                  <a:srgbClr val="5C5B1F"/>
                </a:solidFill>
              </a:rPr>
              <a:t>maligna</a:t>
            </a:r>
            <a:endParaRPr lang="en-US" sz="1400"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rgbClr val="025CA6"/>
                </a:solidFill>
              </a:rPr>
              <a:t>Blue 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293670" cy="307777"/>
          </a:xfrm>
          <a:prstGeom prst="rect">
            <a:avLst/>
          </a:prstGeom>
          <a:noFill/>
        </p:spPr>
        <p:txBody>
          <a:bodyPr wrap="none" rtlCol="0">
            <a:spAutoFit/>
          </a:bodyPr>
          <a:lstStyle/>
          <a:p>
            <a:r>
              <a:rPr lang="en-US" sz="1400" b="1" i="1" dirty="0">
                <a:solidFill>
                  <a:srgbClr val="5C5B1F"/>
                </a:solidFill>
              </a:rPr>
              <a: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58" name="Right Brace 57">
            <a:extLst>
              <a:ext uri="{FF2B5EF4-FFF2-40B4-BE49-F238E27FC236}">
                <a16:creationId xmlns:a16="http://schemas.microsoft.com/office/drawing/2014/main" id="{4CC1081B-CDA0-4651-9516-5B0F3F1EB54E}"/>
              </a:ext>
            </a:extLst>
          </p:cNvPr>
          <p:cNvSpPr/>
          <p:nvPr/>
        </p:nvSpPr>
        <p:spPr>
          <a:xfrm>
            <a:off x="2664786" y="5463022"/>
            <a:ext cx="179162" cy="307777"/>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4" name="TextBox 33">
            <a:extLst>
              <a:ext uri="{FF2B5EF4-FFF2-40B4-BE49-F238E27FC236}">
                <a16:creationId xmlns:a16="http://schemas.microsoft.com/office/drawing/2014/main" id="{1839D9E3-34CD-46FA-A737-80ED60A49CA1}"/>
              </a:ext>
            </a:extLst>
          </p:cNvPr>
          <p:cNvSpPr txBox="1"/>
          <p:nvPr/>
        </p:nvSpPr>
        <p:spPr>
          <a:xfrm>
            <a:off x="2831209" y="5438411"/>
            <a:ext cx="3187429" cy="338554"/>
          </a:xfrm>
          <a:prstGeom prst="rect">
            <a:avLst/>
          </a:prstGeom>
          <a:noFill/>
        </p:spPr>
        <p:txBody>
          <a:bodyPr wrap="square" rtlCol="0">
            <a:spAutoFit/>
          </a:bodyPr>
          <a:lstStyle/>
          <a:p>
            <a:r>
              <a:rPr lang="en-US" sz="1600" i="1" dirty="0"/>
              <a:t>What is its epibulbar equivalent?</a:t>
            </a:r>
          </a:p>
        </p:txBody>
      </p:sp>
      <p:sp>
        <p:nvSpPr>
          <p:cNvPr id="44" name="TextBox 43">
            <a:extLst>
              <a:ext uri="{FF2B5EF4-FFF2-40B4-BE49-F238E27FC236}">
                <a16:creationId xmlns:a16="http://schemas.microsoft.com/office/drawing/2014/main" id="{9BE03319-C471-4AFF-8CFE-F63725FF69AE}"/>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51" name="TextBox 50">
            <a:extLst>
              <a:ext uri="{FF2B5EF4-FFF2-40B4-BE49-F238E27FC236}">
                <a16:creationId xmlns:a16="http://schemas.microsoft.com/office/drawing/2014/main" id="{BFE6E16A-DC01-45AC-971C-588208E5889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2" name="TextBox 41">
            <a:extLst>
              <a:ext uri="{FF2B5EF4-FFF2-40B4-BE49-F238E27FC236}">
                <a16:creationId xmlns:a16="http://schemas.microsoft.com/office/drawing/2014/main" id="{96F0AEE1-D388-48C5-AF07-CE10B07804AB}"/>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49" name="TextBox 48">
            <a:extLst>
              <a:ext uri="{FF2B5EF4-FFF2-40B4-BE49-F238E27FC236}">
                <a16:creationId xmlns:a16="http://schemas.microsoft.com/office/drawing/2014/main" id="{31FE1CEF-31FD-42AC-9800-47FAEF819589}"/>
              </a:ext>
            </a:extLst>
          </p:cNvPr>
          <p:cNvSpPr txBox="1"/>
          <p:nvPr/>
        </p:nvSpPr>
        <p:spPr>
          <a:xfrm>
            <a:off x="4750301" y="5017619"/>
            <a:ext cx="2661306" cy="307777"/>
          </a:xfrm>
          <a:prstGeom prst="rect">
            <a:avLst/>
          </a:prstGeom>
          <a:noFill/>
        </p:spPr>
        <p:txBody>
          <a:bodyPr wrap="none" rtlCol="0">
            <a:spAutoFit/>
          </a:bodyPr>
          <a:lstStyle/>
          <a:p>
            <a:r>
              <a:rPr lang="en-US" sz="1400" dirty="0">
                <a:solidFill>
                  <a:srgbClr val="025CA6"/>
                </a:solidFill>
              </a:rPr>
              <a:t>Ocular(</a:t>
            </a:r>
            <a:r>
              <a:rPr lang="en-US" sz="1400" dirty="0" err="1">
                <a:solidFill>
                  <a:srgbClr val="025CA6"/>
                </a:solidFill>
              </a:rPr>
              <a:t>odermal</a:t>
            </a:r>
            <a:r>
              <a:rPr lang="en-US" sz="1400" dirty="0">
                <a:solidFill>
                  <a:srgbClr val="025CA6"/>
                </a:solidFill>
              </a:rPr>
              <a:t>) melanocytosis</a:t>
            </a:r>
          </a:p>
        </p:txBody>
      </p:sp>
    </p:spTree>
    <p:extLst>
      <p:ext uri="{BB962C8B-B14F-4D97-AF65-F5344CB8AC3E}">
        <p14:creationId xmlns:p14="http://schemas.microsoft.com/office/powerpoint/2010/main" val="4284790312"/>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419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rgbClr val="5C5B1F"/>
                </a:solidFill>
              </a:rPr>
              <a:t>Lentigo </a:t>
            </a:r>
            <a:r>
              <a:rPr lang="en-US" sz="1400" dirty="0" err="1">
                <a:solidFill>
                  <a:srgbClr val="5C5B1F"/>
                </a:solidFill>
              </a:rPr>
              <a:t>maligna</a:t>
            </a:r>
            <a:endParaRPr lang="en-US" sz="1400"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rgbClr val="025CA6"/>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rgbClr val="5C5B1F"/>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58" name="Right Brace 57">
            <a:extLst>
              <a:ext uri="{FF2B5EF4-FFF2-40B4-BE49-F238E27FC236}">
                <a16:creationId xmlns:a16="http://schemas.microsoft.com/office/drawing/2014/main" id="{4CC1081B-CDA0-4651-9516-5B0F3F1EB54E}"/>
              </a:ext>
            </a:extLst>
          </p:cNvPr>
          <p:cNvSpPr/>
          <p:nvPr/>
        </p:nvSpPr>
        <p:spPr>
          <a:xfrm>
            <a:off x="2664786" y="5463022"/>
            <a:ext cx="179162" cy="307777"/>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4" name="TextBox 33">
            <a:extLst>
              <a:ext uri="{FF2B5EF4-FFF2-40B4-BE49-F238E27FC236}">
                <a16:creationId xmlns:a16="http://schemas.microsoft.com/office/drawing/2014/main" id="{1839D9E3-34CD-46FA-A737-80ED60A49CA1}"/>
              </a:ext>
            </a:extLst>
          </p:cNvPr>
          <p:cNvSpPr txBox="1"/>
          <p:nvPr/>
        </p:nvSpPr>
        <p:spPr>
          <a:xfrm>
            <a:off x="2831209" y="5438411"/>
            <a:ext cx="3187429" cy="338554"/>
          </a:xfrm>
          <a:prstGeom prst="rect">
            <a:avLst/>
          </a:prstGeom>
          <a:noFill/>
        </p:spPr>
        <p:txBody>
          <a:bodyPr wrap="square" rtlCol="0">
            <a:spAutoFit/>
          </a:bodyPr>
          <a:lstStyle/>
          <a:p>
            <a:r>
              <a:rPr lang="en-US" sz="1600" i="1" dirty="0"/>
              <a:t>What is its epibulbar equivalent?</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rgbClr val="025CA6"/>
                </a:solidFill>
              </a:rPr>
              <a:t>Ocular(</a:t>
            </a:r>
            <a:r>
              <a:rPr lang="en-US" sz="1400" dirty="0" err="1">
                <a:solidFill>
                  <a:srgbClr val="025CA6"/>
                </a:solidFill>
              </a:rPr>
              <a:t>odermal</a:t>
            </a:r>
            <a:r>
              <a:rPr lang="en-US" sz="1400" dirty="0">
                <a:solidFill>
                  <a:srgbClr val="025CA6"/>
                </a:solidFill>
              </a:rPr>
              <a:t>) melanocytosis</a:t>
            </a:r>
          </a:p>
        </p:txBody>
      </p:sp>
    </p:spTree>
    <p:extLst>
      <p:ext uri="{BB962C8B-B14F-4D97-AF65-F5344CB8AC3E}">
        <p14:creationId xmlns:p14="http://schemas.microsoft.com/office/powerpoint/2010/main" val="152289582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42</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533400" y="1985665"/>
            <a:ext cx="8088797" cy="3785652"/>
          </a:xfrm>
          <a:prstGeom prst="rect">
            <a:avLst/>
          </a:prstGeom>
          <a:solidFill>
            <a:schemeClr val="accent5">
              <a:lumMod val="75000"/>
            </a:schemeClr>
          </a:solidFill>
        </p:spPr>
        <p:txBody>
          <a:bodyPr wrap="square" rtlCol="0">
            <a:spAutoFit/>
          </a:bodyPr>
          <a:lstStyle/>
          <a:p>
            <a:r>
              <a:rPr lang="en-US" sz="1600" i="1" dirty="0"/>
              <a:t>Next let’s consider the </a:t>
            </a:r>
            <a:r>
              <a:rPr lang="en-US" sz="1600" dirty="0"/>
              <a:t>function</a:t>
            </a:r>
            <a:r>
              <a:rPr lang="en-US" sz="1600" i="1" dirty="0"/>
              <a:t> of surface melanocytes. What do they do?</a:t>
            </a:r>
            <a:endParaRPr lang="en-US" sz="1600" i="1" dirty="0">
              <a:solidFill>
                <a:schemeClr val="accent5">
                  <a:lumMod val="75000"/>
                </a:schemeClr>
              </a:solidFill>
            </a:endParaRPr>
          </a:p>
          <a:p>
            <a:r>
              <a:rPr lang="en-US" sz="1600" dirty="0">
                <a:solidFill>
                  <a:schemeClr val="accent5">
                    <a:lumMod val="75000"/>
                  </a:schemeClr>
                </a:solidFill>
              </a:rPr>
              <a:t>A surprising number of things, but for our purposes their function is manufacturing  </a:t>
            </a:r>
            <a:r>
              <a:rPr lang="en-US" sz="1600" b="1" dirty="0">
                <a:solidFill>
                  <a:schemeClr val="accent5">
                    <a:lumMod val="75000"/>
                  </a:schemeClr>
                </a:solidFill>
              </a:rPr>
              <a:t>melanin</a:t>
            </a:r>
            <a:r>
              <a:rPr lang="en-US" sz="1600" dirty="0">
                <a:solidFill>
                  <a:schemeClr val="accent5">
                    <a:lumMod val="75000"/>
                  </a:schemeClr>
                </a:solidFill>
              </a:rPr>
              <a:t> , the main pigment of the body surface</a:t>
            </a:r>
          </a:p>
          <a:p>
            <a:endParaRPr lang="en-US" sz="1600" dirty="0">
              <a:solidFill>
                <a:schemeClr val="accent5">
                  <a:lumMod val="75000"/>
                </a:schemeClr>
              </a:solidFill>
            </a:endParaRPr>
          </a:p>
          <a:p>
            <a:r>
              <a:rPr lang="en-US" sz="1600" i="1" dirty="0">
                <a:solidFill>
                  <a:schemeClr val="accent5">
                    <a:lumMod val="75000"/>
                  </a:schemeClr>
                </a:solidFill>
              </a:rPr>
              <a:t>What is the name of the membrane-bound structure in which melanin is contained?</a:t>
            </a:r>
          </a:p>
          <a:p>
            <a:r>
              <a:rPr lang="en-US" sz="1600" dirty="0">
                <a:solidFill>
                  <a:schemeClr val="accent5">
                    <a:lumMod val="75000"/>
                  </a:schemeClr>
                </a:solidFill>
              </a:rPr>
              <a:t>A melanosome</a:t>
            </a:r>
          </a:p>
          <a:p>
            <a:endParaRPr lang="en-US" sz="1600" dirty="0">
              <a:solidFill>
                <a:schemeClr val="accent5">
                  <a:lumMod val="75000"/>
                </a:schemeClr>
              </a:solidFill>
            </a:endParaRPr>
          </a:p>
          <a:p>
            <a:r>
              <a:rPr lang="en-US" sz="1600" i="1" dirty="0">
                <a:solidFill>
                  <a:schemeClr val="accent5">
                    <a:lumMod val="75000"/>
                  </a:schemeClr>
                </a:solidFill>
              </a:rPr>
              <a:t>Do melanocytes hang onto their melanosomes?</a:t>
            </a:r>
          </a:p>
          <a:p>
            <a:r>
              <a:rPr lang="en-US" sz="1600" dirty="0">
                <a:solidFill>
                  <a:schemeClr val="accent5">
                    <a:lumMod val="75000"/>
                  </a:schemeClr>
                </a:solidFill>
              </a:rPr>
              <a:t>No—once packaged in melanosomes, melanin is transferred to neighboring cells       (</a:t>
            </a:r>
            <a:r>
              <a:rPr lang="en-US" sz="1600" dirty="0" err="1">
                <a:solidFill>
                  <a:schemeClr val="accent5">
                    <a:lumMod val="75000"/>
                  </a:schemeClr>
                </a:solidFill>
              </a:rPr>
              <a:t>eg</a:t>
            </a:r>
            <a:r>
              <a:rPr lang="en-US" sz="1600" dirty="0">
                <a:solidFill>
                  <a:schemeClr val="accent5">
                    <a:lumMod val="75000"/>
                  </a:schemeClr>
                </a:solidFill>
              </a:rPr>
              <a:t>, skin melanocytes transfer their melanin to nearby  keratinocytes )</a:t>
            </a:r>
          </a:p>
          <a:p>
            <a:endParaRPr lang="en-US" sz="1600" dirty="0">
              <a:solidFill>
                <a:schemeClr val="accent5">
                  <a:lumMod val="75000"/>
                </a:schemeClr>
              </a:solidFill>
            </a:endParaRPr>
          </a:p>
          <a:p>
            <a:r>
              <a:rPr lang="en-US" sz="1600" i="1" dirty="0">
                <a:solidFill>
                  <a:schemeClr val="accent5">
                    <a:lumMod val="75000"/>
                  </a:schemeClr>
                </a:solidFill>
              </a:rPr>
              <a:t>Some people have darker skin than others. (Thanks, Captain Obvious.) Is it the case that darker-complected individuals have more melanocytes?</a:t>
            </a:r>
          </a:p>
          <a:p>
            <a:r>
              <a:rPr lang="en-US" sz="1600" dirty="0">
                <a:solidFill>
                  <a:schemeClr val="accent5">
                    <a:lumMod val="75000"/>
                  </a:schemeClr>
                </a:solidFill>
              </a:rPr>
              <a:t>No, the number of melanocytes does not vary with degree of pigmentation—people with darker complexion have more melanin in their keratinocytes.</a:t>
            </a:r>
          </a:p>
        </p:txBody>
      </p:sp>
    </p:spTree>
    <p:extLst>
      <p:ext uri="{BB962C8B-B14F-4D97-AF65-F5344CB8AC3E}">
        <p14:creationId xmlns:p14="http://schemas.microsoft.com/office/powerpoint/2010/main" val="2592200943"/>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420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rgbClr val="5C5B1F"/>
                </a:solidFill>
              </a:rPr>
              <a:t>Lentigo </a:t>
            </a:r>
            <a:r>
              <a:rPr lang="en-US" sz="1400" dirty="0" err="1">
                <a:solidFill>
                  <a:srgbClr val="5C5B1F"/>
                </a:solidFill>
              </a:rPr>
              <a:t>maligna</a:t>
            </a:r>
            <a:endParaRPr lang="en-US" sz="1400"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rgbClr val="025CA6"/>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1839D9E3-34CD-46FA-A737-80ED60A49CA1}"/>
              </a:ext>
            </a:extLst>
          </p:cNvPr>
          <p:cNvSpPr txBox="1"/>
          <p:nvPr/>
        </p:nvSpPr>
        <p:spPr>
          <a:xfrm>
            <a:off x="2831209" y="5438411"/>
            <a:ext cx="3187429" cy="338554"/>
          </a:xfrm>
          <a:prstGeom prst="rect">
            <a:avLst/>
          </a:prstGeom>
          <a:noFill/>
        </p:spPr>
        <p:txBody>
          <a:bodyPr wrap="square" rtlCol="0">
            <a:spAutoFit/>
          </a:bodyPr>
          <a:lstStyle/>
          <a:p>
            <a:r>
              <a:rPr lang="en-US" sz="1600" i="1" dirty="0">
                <a:solidFill>
                  <a:schemeClr val="bg1">
                    <a:lumMod val="75000"/>
                  </a:schemeClr>
                </a:solidFill>
              </a:rPr>
              <a:t>What is its epibulbar equivalent?</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rgbClr val="025CA6"/>
                </a:solidFill>
              </a:rPr>
              <a:t>Ocular(</a:t>
            </a:r>
            <a:r>
              <a:rPr lang="en-US" sz="1400" dirty="0" err="1">
                <a:solidFill>
                  <a:srgbClr val="025CA6"/>
                </a:solidFill>
              </a:rPr>
              <a:t>odermal</a:t>
            </a:r>
            <a:r>
              <a:rPr lang="en-US" sz="1400" dirty="0">
                <a:solidFill>
                  <a:srgbClr val="025CA6"/>
                </a:solidFill>
              </a:rPr>
              <a:t>) melanocytosis</a:t>
            </a:r>
          </a:p>
        </p:txBody>
      </p:sp>
      <p:sp>
        <p:nvSpPr>
          <p:cNvPr id="3" name="TextBox 2">
            <a:extLst>
              <a:ext uri="{FF2B5EF4-FFF2-40B4-BE49-F238E27FC236}">
                <a16:creationId xmlns:a16="http://schemas.microsoft.com/office/drawing/2014/main" id="{D9F59DCA-0088-4023-9656-CD7C9A812E7E}"/>
              </a:ext>
            </a:extLst>
          </p:cNvPr>
          <p:cNvSpPr txBox="1"/>
          <p:nvPr/>
        </p:nvSpPr>
        <p:spPr>
          <a:xfrm>
            <a:off x="2772295" y="5302784"/>
            <a:ext cx="3936462" cy="584775"/>
          </a:xfrm>
          <a:prstGeom prst="rect">
            <a:avLst/>
          </a:prstGeom>
          <a:solidFill>
            <a:schemeClr val="accent1">
              <a:lumMod val="40000"/>
              <a:lumOff val="60000"/>
            </a:schemeClr>
          </a:solidFill>
        </p:spPr>
        <p:txBody>
          <a:bodyPr wrap="none" rtlCol="0">
            <a:spAutoFit/>
          </a:bodyPr>
          <a:lstStyle/>
          <a:p>
            <a:r>
              <a:rPr lang="en-US" sz="1600" i="1" dirty="0">
                <a:solidFill>
                  <a:srgbClr val="0000FF"/>
                </a:solidFill>
              </a:rPr>
              <a:t>What does </a:t>
            </a:r>
            <a:r>
              <a:rPr lang="en-US" sz="1600" dirty="0">
                <a:solidFill>
                  <a:srgbClr val="0000FF"/>
                </a:solidFill>
              </a:rPr>
              <a:t>PAM</a:t>
            </a:r>
            <a:r>
              <a:rPr lang="en-US" sz="1600" i="1" dirty="0">
                <a:solidFill>
                  <a:srgbClr val="0000FF"/>
                </a:solidFill>
              </a:rPr>
              <a:t> stand for in this context?</a:t>
            </a:r>
          </a:p>
          <a:p>
            <a:r>
              <a:rPr lang="en-US" sz="1600" dirty="0">
                <a:solidFill>
                  <a:schemeClr val="accent1">
                    <a:lumMod val="40000"/>
                    <a:lumOff val="60000"/>
                  </a:schemeClr>
                </a:solidFill>
              </a:rPr>
              <a:t>Primary acquired melanosis</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5C5B1F"/>
                </a:solidFill>
              </a:rPr>
              <a:t>PAM</a:t>
            </a:r>
          </a:p>
        </p:txBody>
      </p:sp>
    </p:spTree>
    <p:extLst>
      <p:ext uri="{BB962C8B-B14F-4D97-AF65-F5344CB8AC3E}">
        <p14:creationId xmlns:p14="http://schemas.microsoft.com/office/powerpoint/2010/main" val="997470683"/>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421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rgbClr val="025CA6"/>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rgbClr val="5C5B1F"/>
                </a:solidFill>
              </a:rPr>
              <a:t>Lentigo </a:t>
            </a:r>
            <a:r>
              <a:rPr lang="en-US" sz="1400" dirty="0" err="1">
                <a:solidFill>
                  <a:srgbClr val="5C5B1F"/>
                </a:solidFill>
              </a:rPr>
              <a:t>maligna</a:t>
            </a:r>
            <a:endParaRPr lang="en-US" sz="1400"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rgbClr val="025CA6"/>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accent5">
                    <a:lumMod val="50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1839D9E3-34CD-46FA-A737-80ED60A49CA1}"/>
              </a:ext>
            </a:extLst>
          </p:cNvPr>
          <p:cNvSpPr txBox="1"/>
          <p:nvPr/>
        </p:nvSpPr>
        <p:spPr>
          <a:xfrm>
            <a:off x="2831209" y="5438411"/>
            <a:ext cx="3187429" cy="338554"/>
          </a:xfrm>
          <a:prstGeom prst="rect">
            <a:avLst/>
          </a:prstGeom>
          <a:noFill/>
        </p:spPr>
        <p:txBody>
          <a:bodyPr wrap="square" rtlCol="0">
            <a:spAutoFit/>
          </a:bodyPr>
          <a:lstStyle/>
          <a:p>
            <a:r>
              <a:rPr lang="en-US" sz="1600" i="1" dirty="0">
                <a:solidFill>
                  <a:schemeClr val="bg1">
                    <a:lumMod val="75000"/>
                  </a:schemeClr>
                </a:solidFill>
              </a:rPr>
              <a:t>What is its epibulbar equivalent?</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rgbClr val="025CA6"/>
                </a:solidFill>
              </a:rPr>
              <a:t>(</a:t>
            </a:r>
            <a:r>
              <a:rPr lang="en-US" sz="1400" dirty="0" err="1">
                <a:solidFill>
                  <a:srgbClr val="025CA6"/>
                </a:solidFill>
              </a:rPr>
              <a:t>Oculo</a:t>
            </a:r>
            <a:r>
              <a:rPr lang="en-US" sz="1400" dirty="0">
                <a:solidFill>
                  <a:srgbClr val="025CA6"/>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rgbClr val="025CA6"/>
                </a:solidFill>
              </a:rPr>
              <a:t>Ocular(</a:t>
            </a:r>
            <a:r>
              <a:rPr lang="en-US" sz="1400" dirty="0" err="1">
                <a:solidFill>
                  <a:srgbClr val="025CA6"/>
                </a:solidFill>
              </a:rPr>
              <a:t>odermal</a:t>
            </a:r>
            <a:r>
              <a:rPr lang="en-US" sz="1400" dirty="0">
                <a:solidFill>
                  <a:srgbClr val="025CA6"/>
                </a:solidFill>
              </a:rPr>
              <a:t>) melanocytosis</a:t>
            </a:r>
          </a:p>
        </p:txBody>
      </p:sp>
      <p:sp>
        <p:nvSpPr>
          <p:cNvPr id="3" name="TextBox 2">
            <a:extLst>
              <a:ext uri="{FF2B5EF4-FFF2-40B4-BE49-F238E27FC236}">
                <a16:creationId xmlns:a16="http://schemas.microsoft.com/office/drawing/2014/main" id="{D9F59DCA-0088-4023-9656-CD7C9A812E7E}"/>
              </a:ext>
            </a:extLst>
          </p:cNvPr>
          <p:cNvSpPr txBox="1"/>
          <p:nvPr/>
        </p:nvSpPr>
        <p:spPr>
          <a:xfrm>
            <a:off x="2772295" y="5302784"/>
            <a:ext cx="3936462" cy="584775"/>
          </a:xfrm>
          <a:prstGeom prst="rect">
            <a:avLst/>
          </a:prstGeom>
          <a:solidFill>
            <a:schemeClr val="accent1">
              <a:lumMod val="40000"/>
              <a:lumOff val="60000"/>
            </a:schemeClr>
          </a:solidFill>
        </p:spPr>
        <p:txBody>
          <a:bodyPr wrap="none" rtlCol="0">
            <a:spAutoFit/>
          </a:bodyPr>
          <a:lstStyle/>
          <a:p>
            <a:r>
              <a:rPr lang="en-US" sz="1600" i="1" dirty="0">
                <a:solidFill>
                  <a:srgbClr val="0000FF"/>
                </a:solidFill>
              </a:rPr>
              <a:t>What does </a:t>
            </a:r>
            <a:r>
              <a:rPr lang="en-US" sz="1600" dirty="0">
                <a:solidFill>
                  <a:srgbClr val="0000FF"/>
                </a:solidFill>
              </a:rPr>
              <a:t>PAM</a:t>
            </a:r>
            <a:r>
              <a:rPr lang="en-US" sz="1600" i="1" dirty="0">
                <a:solidFill>
                  <a:srgbClr val="0000FF"/>
                </a:solidFill>
              </a:rPr>
              <a:t> stand for in this context?</a:t>
            </a:r>
          </a:p>
          <a:p>
            <a:r>
              <a:rPr lang="en-US" sz="1600" dirty="0">
                <a:solidFill>
                  <a:srgbClr val="0000FF"/>
                </a:solidFill>
              </a:rPr>
              <a:t>Primary acquired melanosis</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5C5B1F"/>
                </a:solidFill>
              </a:rPr>
              <a:t>PAM</a:t>
            </a:r>
          </a:p>
        </p:txBody>
      </p:sp>
    </p:spTree>
    <p:extLst>
      <p:ext uri="{BB962C8B-B14F-4D97-AF65-F5344CB8AC3E}">
        <p14:creationId xmlns:p14="http://schemas.microsoft.com/office/powerpoint/2010/main" val="2335948875"/>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422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endParaRPr lang="en-US" sz="1400" i="1" dirty="0">
              <a:solidFill>
                <a:srgbClr val="CCFFCC"/>
              </a:solidFill>
            </a:endParaRPr>
          </a:p>
          <a:p>
            <a:r>
              <a:rPr lang="en-US" sz="1400" dirty="0">
                <a:solidFill>
                  <a:srgbClr val="CCFFCC"/>
                </a:solidFill>
              </a:rPr>
              <a:t>Old white people—the older and whiter they are, the greater the risk</a:t>
            </a:r>
          </a:p>
          <a:p>
            <a:endParaRPr lang="en-US" sz="1400" dirty="0">
              <a:solidFill>
                <a:srgbClr val="CCFFCC"/>
              </a:solidFill>
            </a:endParaRPr>
          </a:p>
          <a:p>
            <a:r>
              <a:rPr lang="en-US" sz="1400" i="1" dirty="0">
                <a:solidFill>
                  <a:srgbClr val="CCFFCC"/>
                </a:solidFill>
              </a:rPr>
              <a:t>When lentigo </a:t>
            </a:r>
            <a:r>
              <a:rPr lang="en-US" sz="1400" i="1" dirty="0" err="1">
                <a:solidFill>
                  <a:srgbClr val="CCFFCC"/>
                </a:solidFill>
              </a:rPr>
              <a:t>maligna</a:t>
            </a:r>
            <a:r>
              <a:rPr lang="en-US" sz="1400" i="1" dirty="0">
                <a:solidFill>
                  <a:srgbClr val="CCFFCC"/>
                </a:solidFill>
              </a:rPr>
              <a:t> of the lids is present, it often has spread from what location? </a:t>
            </a:r>
          </a:p>
          <a:p>
            <a:r>
              <a:rPr lang="en-US" sz="1400" dirty="0">
                <a:solidFill>
                  <a:srgbClr val="CCFFCC"/>
                </a:solidFill>
              </a:rPr>
              <a:t>That sun-exposed part of the face, specifically the  malar  region </a:t>
            </a:r>
          </a:p>
          <a:p>
            <a:endParaRPr lang="en-US" sz="1400" dirty="0">
              <a:solidFill>
                <a:srgbClr val="CCFFCC"/>
              </a:solidFill>
            </a:endParaRPr>
          </a:p>
          <a:p>
            <a:r>
              <a:rPr lang="en-US" sz="1400" i="1" dirty="0">
                <a:solidFill>
                  <a:srgbClr val="CCFFCC"/>
                </a:solidFill>
              </a:rPr>
              <a:t>How can lentigo </a:t>
            </a:r>
            <a:r>
              <a:rPr lang="en-US" sz="1400" i="1" dirty="0" err="1">
                <a:solidFill>
                  <a:srgbClr val="CCFFCC"/>
                </a:solidFill>
              </a:rPr>
              <a:t>maligna</a:t>
            </a:r>
            <a:r>
              <a:rPr lang="en-US" sz="1400" i="1" dirty="0">
                <a:solidFill>
                  <a:srgbClr val="CCFFCC"/>
                </a:solidFill>
              </a:rPr>
              <a:t> be distinguished from simple and solar lentigines?</a:t>
            </a:r>
          </a:p>
          <a:p>
            <a:r>
              <a:rPr lang="en-US" sz="1400" dirty="0">
                <a:solidFill>
                  <a:srgbClr val="CCFFCC"/>
                </a:solidFill>
              </a:rPr>
              <a:t>Lentigo </a:t>
            </a:r>
            <a:r>
              <a:rPr lang="en-US" sz="1400" dirty="0" err="1">
                <a:solidFill>
                  <a:srgbClr val="CCFFCC"/>
                </a:solidFill>
              </a:rPr>
              <a:t>maligna</a:t>
            </a:r>
            <a:r>
              <a:rPr lang="en-US" sz="1400" dirty="0">
                <a:solidFill>
                  <a:srgbClr val="CCFFCC"/>
                </a:solidFill>
              </a:rPr>
              <a:t> lesions tend to be  larger , to have  borders that are more  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99182851"/>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423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endParaRPr lang="en-US" sz="1400" dirty="0">
              <a:solidFill>
                <a:srgbClr val="CCFFCC"/>
              </a:solidFill>
            </a:endParaRPr>
          </a:p>
          <a:p>
            <a:endParaRPr lang="en-US" sz="1400" dirty="0">
              <a:solidFill>
                <a:srgbClr val="CCFFCC"/>
              </a:solidFill>
            </a:endParaRPr>
          </a:p>
          <a:p>
            <a:r>
              <a:rPr lang="en-US" sz="1400" i="1" dirty="0">
                <a:solidFill>
                  <a:srgbClr val="CCFFCC"/>
                </a:solidFill>
              </a:rPr>
              <a:t>When lentigo </a:t>
            </a:r>
            <a:r>
              <a:rPr lang="en-US" sz="1400" i="1" dirty="0" err="1">
                <a:solidFill>
                  <a:srgbClr val="CCFFCC"/>
                </a:solidFill>
              </a:rPr>
              <a:t>maligna</a:t>
            </a:r>
            <a:r>
              <a:rPr lang="en-US" sz="1400" i="1" dirty="0">
                <a:solidFill>
                  <a:srgbClr val="CCFFCC"/>
                </a:solidFill>
              </a:rPr>
              <a:t> of the lids is present, it often has spread from what location? </a:t>
            </a:r>
          </a:p>
          <a:p>
            <a:r>
              <a:rPr lang="en-US" sz="1400" dirty="0">
                <a:solidFill>
                  <a:srgbClr val="CCFFCC"/>
                </a:solidFill>
              </a:rPr>
              <a:t>That sun-exposed part of the face, specifically the  malar  region </a:t>
            </a:r>
          </a:p>
          <a:p>
            <a:endParaRPr lang="en-US" sz="1400" dirty="0">
              <a:solidFill>
                <a:srgbClr val="CCFFCC"/>
              </a:solidFill>
            </a:endParaRPr>
          </a:p>
          <a:p>
            <a:r>
              <a:rPr lang="en-US" sz="1400" i="1" dirty="0">
                <a:solidFill>
                  <a:srgbClr val="CCFFCC"/>
                </a:solidFill>
              </a:rPr>
              <a:t>How can lentigo </a:t>
            </a:r>
            <a:r>
              <a:rPr lang="en-US" sz="1400" i="1" dirty="0" err="1">
                <a:solidFill>
                  <a:srgbClr val="CCFFCC"/>
                </a:solidFill>
              </a:rPr>
              <a:t>maligna</a:t>
            </a:r>
            <a:r>
              <a:rPr lang="en-US" sz="1400" i="1" dirty="0">
                <a:solidFill>
                  <a:srgbClr val="CCFFCC"/>
                </a:solidFill>
              </a:rPr>
              <a:t> be distinguished from simple and solar lentigines?</a:t>
            </a:r>
          </a:p>
          <a:p>
            <a:r>
              <a:rPr lang="en-US" sz="1400" dirty="0">
                <a:solidFill>
                  <a:srgbClr val="CCFFCC"/>
                </a:solidFill>
              </a:rPr>
              <a:t>Lentigo </a:t>
            </a:r>
            <a:r>
              <a:rPr lang="en-US" sz="1400" dirty="0" err="1">
                <a:solidFill>
                  <a:srgbClr val="CCFFCC"/>
                </a:solidFill>
              </a:rPr>
              <a:t>maligna</a:t>
            </a:r>
            <a:r>
              <a:rPr lang="en-US" sz="1400" dirty="0">
                <a:solidFill>
                  <a:srgbClr val="CCFFCC"/>
                </a:solidFill>
              </a:rPr>
              <a:t> lesions tend to be  larger , to have  borders that are more  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4573466"/>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424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a:t>
            </a:r>
            <a:r>
              <a:rPr lang="en-US" sz="1400" b="1" dirty="0">
                <a:solidFill>
                  <a:srgbClr val="5C5B1F"/>
                </a:solidFill>
              </a:rPr>
              <a:t>whiter</a:t>
            </a:r>
            <a:r>
              <a:rPr lang="en-US" sz="1400" dirty="0">
                <a:solidFill>
                  <a:srgbClr val="5C5B1F"/>
                </a:solidFill>
              </a:rPr>
              <a:t> </a:t>
            </a:r>
            <a:r>
              <a:rPr lang="en-US" sz="1400" dirty="0">
                <a:solidFill>
                  <a:schemeClr val="bg1">
                    <a:lumMod val="75000"/>
                  </a:schemeClr>
                </a:solidFill>
              </a:rPr>
              <a:t>they are, the greater the risk</a:t>
            </a:r>
          </a:p>
          <a:p>
            <a:endParaRPr lang="en-US" sz="1400" dirty="0">
              <a:solidFill>
                <a:srgbClr val="CCFFCC"/>
              </a:solidFill>
            </a:endParaRPr>
          </a:p>
          <a:p>
            <a:r>
              <a:rPr lang="en-US" sz="1400" i="1" dirty="0">
                <a:solidFill>
                  <a:srgbClr val="CCFFCC"/>
                </a:solidFill>
              </a:rPr>
              <a:t>When lentigo </a:t>
            </a:r>
            <a:r>
              <a:rPr lang="en-US" sz="1400" i="1" dirty="0" err="1">
                <a:solidFill>
                  <a:srgbClr val="CCFFCC"/>
                </a:solidFill>
              </a:rPr>
              <a:t>maligna</a:t>
            </a:r>
            <a:r>
              <a:rPr lang="en-US" sz="1400" i="1" dirty="0">
                <a:solidFill>
                  <a:srgbClr val="CCFFCC"/>
                </a:solidFill>
              </a:rPr>
              <a:t> of the lids is present, it often has spread from what location? </a:t>
            </a:r>
          </a:p>
          <a:p>
            <a:r>
              <a:rPr lang="en-US" sz="1400" dirty="0">
                <a:solidFill>
                  <a:srgbClr val="CCFFCC"/>
                </a:solidFill>
              </a:rPr>
              <a:t>That sun-exposed part of the face, specifically the  malar  region </a:t>
            </a:r>
          </a:p>
          <a:p>
            <a:endParaRPr lang="en-US" sz="1400" dirty="0">
              <a:solidFill>
                <a:srgbClr val="CCFFCC"/>
              </a:solidFill>
            </a:endParaRPr>
          </a:p>
          <a:p>
            <a:r>
              <a:rPr lang="en-US" sz="1400" i="1" dirty="0">
                <a:solidFill>
                  <a:srgbClr val="CCFFCC"/>
                </a:solidFill>
              </a:rPr>
              <a:t>How can lentigo </a:t>
            </a:r>
            <a:r>
              <a:rPr lang="en-US" sz="1400" i="1" dirty="0" err="1">
                <a:solidFill>
                  <a:srgbClr val="CCFFCC"/>
                </a:solidFill>
              </a:rPr>
              <a:t>maligna</a:t>
            </a:r>
            <a:r>
              <a:rPr lang="en-US" sz="1400" i="1" dirty="0">
                <a:solidFill>
                  <a:srgbClr val="CCFFCC"/>
                </a:solidFill>
              </a:rPr>
              <a:t> be distinguished from simple and solar lentigines?</a:t>
            </a:r>
          </a:p>
          <a:p>
            <a:r>
              <a:rPr lang="en-US" sz="1400" dirty="0">
                <a:solidFill>
                  <a:srgbClr val="CCFFCC"/>
                </a:solidFill>
              </a:rPr>
              <a:t>Lentigo </a:t>
            </a:r>
            <a:r>
              <a:rPr lang="en-US" sz="1400" dirty="0" err="1">
                <a:solidFill>
                  <a:srgbClr val="CCFFCC"/>
                </a:solidFill>
              </a:rPr>
              <a:t>maligna</a:t>
            </a:r>
            <a:r>
              <a:rPr lang="en-US" sz="1400" dirty="0">
                <a:solidFill>
                  <a:srgbClr val="CCFFCC"/>
                </a:solidFill>
              </a:rPr>
              <a:t> lesions tend to be  larger , to have  borders that are more  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1DA58534-D460-4562-9378-F201B2A75AF1}"/>
              </a:ext>
            </a:extLst>
          </p:cNvPr>
          <p:cNvSpPr txBox="1"/>
          <p:nvPr/>
        </p:nvSpPr>
        <p:spPr>
          <a:xfrm>
            <a:off x="1509029" y="3470633"/>
            <a:ext cx="5288627" cy="523220"/>
          </a:xfrm>
          <a:prstGeom prst="rect">
            <a:avLst/>
          </a:prstGeom>
          <a:solidFill>
            <a:schemeClr val="accent6">
              <a:lumMod val="75000"/>
            </a:schemeClr>
          </a:solidFill>
        </p:spPr>
        <p:txBody>
          <a:bodyPr wrap="none" rtlCol="0">
            <a:spAutoFit/>
          </a:bodyPr>
          <a:lstStyle/>
          <a:p>
            <a:r>
              <a:rPr lang="en-US" sz="1400" i="1" dirty="0">
                <a:solidFill>
                  <a:schemeClr val="bg1"/>
                </a:solidFill>
              </a:rPr>
              <a:t>“The whiter”—what does this mean exactly?</a:t>
            </a:r>
            <a:endParaRPr lang="en-US" sz="1400" i="1" dirty="0">
              <a:solidFill>
                <a:schemeClr val="accent6">
                  <a:lumMod val="75000"/>
                </a:schemeClr>
              </a:solidFill>
            </a:endParaRPr>
          </a:p>
          <a:p>
            <a:r>
              <a:rPr lang="en-US" sz="1400" dirty="0">
                <a:solidFill>
                  <a:schemeClr val="accent6">
                    <a:lumMod val="75000"/>
                  </a:schemeClr>
                </a:solidFill>
              </a:rPr>
              <a:t>Simply that individuals with a fairer complexion are at greater risk</a:t>
            </a:r>
          </a:p>
        </p:txBody>
      </p:sp>
      <p:sp>
        <p:nvSpPr>
          <p:cNvPr id="7" name="Oval 6">
            <a:extLst>
              <a:ext uri="{FF2B5EF4-FFF2-40B4-BE49-F238E27FC236}">
                <a16:creationId xmlns:a16="http://schemas.microsoft.com/office/drawing/2014/main" id="{6C3E4435-74A7-4BDA-B82E-E771F1DE3332}"/>
              </a:ext>
            </a:extLst>
          </p:cNvPr>
          <p:cNvSpPr/>
          <p:nvPr/>
        </p:nvSpPr>
        <p:spPr>
          <a:xfrm>
            <a:off x="3383422" y="2933296"/>
            <a:ext cx="876177" cy="39758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19970184"/>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425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a:t>
            </a:r>
            <a:r>
              <a:rPr lang="en-US" sz="1400" b="1" dirty="0">
                <a:solidFill>
                  <a:srgbClr val="5C5B1F"/>
                </a:solidFill>
              </a:rPr>
              <a:t>whiter</a:t>
            </a:r>
            <a:r>
              <a:rPr lang="en-US" sz="1400" dirty="0">
                <a:solidFill>
                  <a:srgbClr val="5C5B1F"/>
                </a:solidFill>
              </a:rPr>
              <a:t> </a:t>
            </a:r>
            <a:r>
              <a:rPr lang="en-US" sz="1400" dirty="0">
                <a:solidFill>
                  <a:schemeClr val="bg1">
                    <a:lumMod val="75000"/>
                  </a:schemeClr>
                </a:solidFill>
              </a:rPr>
              <a:t>they are, the greater the risk</a:t>
            </a:r>
          </a:p>
          <a:p>
            <a:endParaRPr lang="en-US" sz="1400" dirty="0">
              <a:solidFill>
                <a:srgbClr val="CCFFCC"/>
              </a:solidFill>
            </a:endParaRPr>
          </a:p>
          <a:p>
            <a:r>
              <a:rPr lang="en-US" sz="1400" i="1" dirty="0">
                <a:solidFill>
                  <a:srgbClr val="CCFFCC"/>
                </a:solidFill>
              </a:rPr>
              <a:t>When lentigo </a:t>
            </a:r>
            <a:r>
              <a:rPr lang="en-US" sz="1400" i="1" dirty="0" err="1">
                <a:solidFill>
                  <a:srgbClr val="CCFFCC"/>
                </a:solidFill>
              </a:rPr>
              <a:t>maligna</a:t>
            </a:r>
            <a:r>
              <a:rPr lang="en-US" sz="1400" i="1" dirty="0">
                <a:solidFill>
                  <a:srgbClr val="CCFFCC"/>
                </a:solidFill>
              </a:rPr>
              <a:t> of the lids is present, it often has spread from what location? </a:t>
            </a:r>
          </a:p>
          <a:p>
            <a:r>
              <a:rPr lang="en-US" sz="1400" dirty="0">
                <a:solidFill>
                  <a:srgbClr val="CCFFCC"/>
                </a:solidFill>
              </a:rPr>
              <a:t>That sun-exposed part of the face, specifically the  malar  region </a:t>
            </a:r>
          </a:p>
          <a:p>
            <a:endParaRPr lang="en-US" sz="1400" dirty="0">
              <a:solidFill>
                <a:srgbClr val="CCFFCC"/>
              </a:solidFill>
            </a:endParaRPr>
          </a:p>
          <a:p>
            <a:r>
              <a:rPr lang="en-US" sz="1400" i="1" dirty="0">
                <a:solidFill>
                  <a:srgbClr val="CCFFCC"/>
                </a:solidFill>
              </a:rPr>
              <a:t>How can lentigo </a:t>
            </a:r>
            <a:r>
              <a:rPr lang="en-US" sz="1400" i="1" dirty="0" err="1">
                <a:solidFill>
                  <a:srgbClr val="CCFFCC"/>
                </a:solidFill>
              </a:rPr>
              <a:t>maligna</a:t>
            </a:r>
            <a:r>
              <a:rPr lang="en-US" sz="1400" i="1" dirty="0">
                <a:solidFill>
                  <a:srgbClr val="CCFFCC"/>
                </a:solidFill>
              </a:rPr>
              <a:t> be distinguished from simple and solar lentigines?</a:t>
            </a:r>
          </a:p>
          <a:p>
            <a:r>
              <a:rPr lang="en-US" sz="1400" dirty="0">
                <a:solidFill>
                  <a:srgbClr val="CCFFCC"/>
                </a:solidFill>
              </a:rPr>
              <a:t>Lentigo </a:t>
            </a:r>
            <a:r>
              <a:rPr lang="en-US" sz="1400" dirty="0" err="1">
                <a:solidFill>
                  <a:srgbClr val="CCFFCC"/>
                </a:solidFill>
              </a:rPr>
              <a:t>maligna</a:t>
            </a:r>
            <a:r>
              <a:rPr lang="en-US" sz="1400" dirty="0">
                <a:solidFill>
                  <a:srgbClr val="CCFFCC"/>
                </a:solidFill>
              </a:rPr>
              <a:t> lesions tend to be  larger , to have  borders that are more  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1DA58534-D460-4562-9378-F201B2A75AF1}"/>
              </a:ext>
            </a:extLst>
          </p:cNvPr>
          <p:cNvSpPr txBox="1"/>
          <p:nvPr/>
        </p:nvSpPr>
        <p:spPr>
          <a:xfrm>
            <a:off x="1509029" y="3470633"/>
            <a:ext cx="5288627" cy="523220"/>
          </a:xfrm>
          <a:prstGeom prst="rect">
            <a:avLst/>
          </a:prstGeom>
          <a:solidFill>
            <a:schemeClr val="accent6">
              <a:lumMod val="75000"/>
            </a:schemeClr>
          </a:solidFill>
        </p:spPr>
        <p:txBody>
          <a:bodyPr wrap="none" rtlCol="0">
            <a:spAutoFit/>
          </a:bodyPr>
          <a:lstStyle/>
          <a:p>
            <a:r>
              <a:rPr lang="en-US" sz="1400" i="1" dirty="0">
                <a:solidFill>
                  <a:schemeClr val="bg1"/>
                </a:solidFill>
              </a:rPr>
              <a:t>“The whiter”—what does this mean exactly?</a:t>
            </a:r>
          </a:p>
          <a:p>
            <a:r>
              <a:rPr lang="en-US" sz="1400" dirty="0">
                <a:solidFill>
                  <a:schemeClr val="bg1"/>
                </a:solidFill>
              </a:rPr>
              <a:t>Simply that individuals with a fairer complexion are at greater risk</a:t>
            </a:r>
          </a:p>
        </p:txBody>
      </p:sp>
      <p:sp>
        <p:nvSpPr>
          <p:cNvPr id="7" name="Oval 6">
            <a:extLst>
              <a:ext uri="{FF2B5EF4-FFF2-40B4-BE49-F238E27FC236}">
                <a16:creationId xmlns:a16="http://schemas.microsoft.com/office/drawing/2014/main" id="{6C3E4435-74A7-4BDA-B82E-E771F1DE3332}"/>
              </a:ext>
            </a:extLst>
          </p:cNvPr>
          <p:cNvSpPr/>
          <p:nvPr/>
        </p:nvSpPr>
        <p:spPr>
          <a:xfrm>
            <a:off x="3383422" y="2933296"/>
            <a:ext cx="876177" cy="39758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54001378"/>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426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CCFFCC"/>
                </a:solidFill>
              </a:rPr>
              <a:t>That sun-exposed part of the face, specifically the  malar  region </a:t>
            </a:r>
          </a:p>
          <a:p>
            <a:endParaRPr lang="en-US" sz="1400" dirty="0">
              <a:solidFill>
                <a:srgbClr val="CCFFCC"/>
              </a:solidFill>
            </a:endParaRPr>
          </a:p>
          <a:p>
            <a:r>
              <a:rPr lang="en-US" sz="1400" i="1" dirty="0">
                <a:solidFill>
                  <a:srgbClr val="CCFFCC"/>
                </a:solidFill>
              </a:rPr>
              <a:t>How can lentigo </a:t>
            </a:r>
            <a:r>
              <a:rPr lang="en-US" sz="1400" i="1" dirty="0" err="1">
                <a:solidFill>
                  <a:srgbClr val="CCFFCC"/>
                </a:solidFill>
              </a:rPr>
              <a:t>maligna</a:t>
            </a:r>
            <a:r>
              <a:rPr lang="en-US" sz="1400" i="1" dirty="0">
                <a:solidFill>
                  <a:srgbClr val="CCFFCC"/>
                </a:solidFill>
              </a:rPr>
              <a:t> be distinguished from simple and solar lentigines?</a:t>
            </a:r>
          </a:p>
          <a:p>
            <a:r>
              <a:rPr lang="en-US" sz="1400" dirty="0">
                <a:solidFill>
                  <a:srgbClr val="CCFFCC"/>
                </a:solidFill>
              </a:rPr>
              <a:t>Lentigo </a:t>
            </a:r>
            <a:r>
              <a:rPr lang="en-US" sz="1400" dirty="0" err="1">
                <a:solidFill>
                  <a:srgbClr val="CCFFCC"/>
                </a:solidFill>
              </a:rPr>
              <a:t>maligna</a:t>
            </a:r>
            <a:r>
              <a:rPr lang="en-US" sz="1400" dirty="0">
                <a:solidFill>
                  <a:srgbClr val="CCFFCC"/>
                </a:solidFill>
              </a:rPr>
              <a:t> lesions tend to be  larger , to have  borders that are more  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38858263"/>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427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5C5B1F"/>
                </a:solidFill>
              </a:rPr>
              <a:t>That sun-exposed part of the face, specifically the  malar  region </a:t>
            </a:r>
          </a:p>
          <a:p>
            <a:endParaRPr lang="en-US" sz="1400" dirty="0">
              <a:solidFill>
                <a:srgbClr val="CCFFCC"/>
              </a:solidFill>
            </a:endParaRPr>
          </a:p>
          <a:p>
            <a:r>
              <a:rPr lang="en-US" sz="1400" i="1" dirty="0">
                <a:solidFill>
                  <a:srgbClr val="CCFFCC"/>
                </a:solidFill>
              </a:rPr>
              <a:t>How can lentigo </a:t>
            </a:r>
            <a:r>
              <a:rPr lang="en-US" sz="1400" i="1" dirty="0" err="1">
                <a:solidFill>
                  <a:srgbClr val="CCFFCC"/>
                </a:solidFill>
              </a:rPr>
              <a:t>maligna</a:t>
            </a:r>
            <a:r>
              <a:rPr lang="en-US" sz="1400" i="1" dirty="0">
                <a:solidFill>
                  <a:srgbClr val="CCFFCC"/>
                </a:solidFill>
              </a:rPr>
              <a:t> be distinguished from simple and solar lentigines?</a:t>
            </a:r>
          </a:p>
          <a:p>
            <a:r>
              <a:rPr lang="en-US" sz="1400" dirty="0">
                <a:solidFill>
                  <a:srgbClr val="CCFFCC"/>
                </a:solidFill>
              </a:rPr>
              <a:t>Lentigo </a:t>
            </a:r>
            <a:r>
              <a:rPr lang="en-US" sz="1400" dirty="0" err="1">
                <a:solidFill>
                  <a:srgbClr val="CCFFCC"/>
                </a:solidFill>
              </a:rPr>
              <a:t>maligna</a:t>
            </a:r>
            <a:r>
              <a:rPr lang="en-US" sz="1400" dirty="0">
                <a:solidFill>
                  <a:srgbClr val="CCFFCC"/>
                </a:solidFill>
              </a:rPr>
              <a:t> lesions tend to be  larger , to have  borders that are more  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29CF66A8-12E4-4579-AA57-11643D6E7DF1}"/>
              </a:ext>
            </a:extLst>
          </p:cNvPr>
          <p:cNvSpPr/>
          <p:nvPr/>
        </p:nvSpPr>
        <p:spPr>
          <a:xfrm>
            <a:off x="4953000" y="3674245"/>
            <a:ext cx="533400" cy="20399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35568401"/>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428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5C5B1F"/>
                </a:solidFill>
              </a:rPr>
              <a:t>That sun-exposed part of the face, specifically the  malar  region </a:t>
            </a:r>
            <a:endParaRPr lang="en-US" sz="1400" dirty="0">
              <a:solidFill>
                <a:srgbClr val="CCFFCC"/>
              </a:solidFill>
            </a:endParaRPr>
          </a:p>
          <a:p>
            <a:endParaRPr lang="en-US" sz="1400" dirty="0">
              <a:solidFill>
                <a:srgbClr val="CCFFCC"/>
              </a:solidFill>
            </a:endParaRPr>
          </a:p>
          <a:p>
            <a:r>
              <a:rPr lang="en-US" sz="1400" i="1" dirty="0">
                <a:solidFill>
                  <a:srgbClr val="CCFFCC"/>
                </a:solidFill>
              </a:rPr>
              <a:t>How can lentigo </a:t>
            </a:r>
            <a:r>
              <a:rPr lang="en-US" sz="1400" i="1" dirty="0" err="1">
                <a:solidFill>
                  <a:srgbClr val="CCFFCC"/>
                </a:solidFill>
              </a:rPr>
              <a:t>maligna</a:t>
            </a:r>
            <a:r>
              <a:rPr lang="en-US" sz="1400" i="1" dirty="0">
                <a:solidFill>
                  <a:srgbClr val="CCFFCC"/>
                </a:solidFill>
              </a:rPr>
              <a:t> be distinguished from simple and solar lentigines?</a:t>
            </a:r>
          </a:p>
          <a:p>
            <a:r>
              <a:rPr lang="en-US" sz="1400" dirty="0">
                <a:solidFill>
                  <a:srgbClr val="CCFFCC"/>
                </a:solidFill>
              </a:rPr>
              <a:t>Lentigo </a:t>
            </a:r>
            <a:r>
              <a:rPr lang="en-US" sz="1400" dirty="0" err="1">
                <a:solidFill>
                  <a:srgbClr val="CCFFCC"/>
                </a:solidFill>
              </a:rPr>
              <a:t>maligna</a:t>
            </a:r>
            <a:r>
              <a:rPr lang="en-US" sz="1400" dirty="0">
                <a:solidFill>
                  <a:srgbClr val="CCFFCC"/>
                </a:solidFill>
              </a:rPr>
              <a:t> lesions tend to be  larger , to have  borders that are more  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83860515"/>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429</a:t>
            </a:fld>
            <a:endParaRPr lang="en-US" altLang="en-US"/>
          </a:p>
        </p:txBody>
      </p:sp>
      <p:sp>
        <p:nvSpPr>
          <p:cNvPr id="5" name="TextBox 4">
            <a:extLst>
              <a:ext uri="{FF2B5EF4-FFF2-40B4-BE49-F238E27FC236}">
                <a16:creationId xmlns:a16="http://schemas.microsoft.com/office/drawing/2014/main" id="{2BC1B4A0-593A-4C91-831F-6B8E5946C539}"/>
              </a:ext>
            </a:extLst>
          </p:cNvPr>
          <p:cNvSpPr txBox="1"/>
          <p:nvPr/>
        </p:nvSpPr>
        <p:spPr>
          <a:xfrm>
            <a:off x="1241623" y="6031468"/>
            <a:ext cx="6660798" cy="369332"/>
          </a:xfrm>
          <a:prstGeom prst="rect">
            <a:avLst/>
          </a:prstGeom>
          <a:noFill/>
        </p:spPr>
        <p:txBody>
          <a:bodyPr wrap="none" rtlCol="0">
            <a:spAutoFit/>
          </a:bodyPr>
          <a:lstStyle/>
          <a:p>
            <a:pPr algn="ctr"/>
            <a:r>
              <a:rPr lang="en-US" b="0" i="0" dirty="0">
                <a:effectLst/>
                <a:latin typeface="+mn-lt"/>
              </a:rPr>
              <a:t>Lentigo </a:t>
            </a:r>
            <a:r>
              <a:rPr lang="en-US" b="0" i="0" dirty="0" err="1">
                <a:effectLst/>
                <a:latin typeface="+mn-lt"/>
              </a:rPr>
              <a:t>maligna</a:t>
            </a:r>
            <a:r>
              <a:rPr lang="en-US" dirty="0">
                <a:latin typeface="+mn-lt"/>
              </a:rPr>
              <a:t> that has spread from the malar region to the lid</a:t>
            </a:r>
            <a:endParaRPr lang="en-US" b="0" i="0" dirty="0">
              <a:effectLst/>
              <a:latin typeface="+mn-lt"/>
            </a:endParaRPr>
          </a:p>
        </p:txBody>
      </p:sp>
      <p:sp>
        <p:nvSpPr>
          <p:cNvPr id="11" name="TextBox 10">
            <a:extLst>
              <a:ext uri="{FF2B5EF4-FFF2-40B4-BE49-F238E27FC236}">
                <a16:creationId xmlns:a16="http://schemas.microsoft.com/office/drawing/2014/main" id="{9E7A3DF4-EF10-4774-A08A-3B1900A311A6}"/>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6146" name="Picture 2" descr="Lentigo Maligna Melanoma: Symptoms, Pictures, Treatment, and More">
            <a:extLst>
              <a:ext uri="{FF2B5EF4-FFF2-40B4-BE49-F238E27FC236}">
                <a16:creationId xmlns:a16="http://schemas.microsoft.com/office/drawing/2014/main" id="{ADFB528B-C9EE-4EF4-B221-FBCAB7BA3FF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35913" y="1672791"/>
            <a:ext cx="6272173" cy="35124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805136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43</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533400" y="1985665"/>
            <a:ext cx="8088797" cy="3785652"/>
          </a:xfrm>
          <a:prstGeom prst="rect">
            <a:avLst/>
          </a:prstGeom>
          <a:solidFill>
            <a:schemeClr val="accent5">
              <a:lumMod val="75000"/>
            </a:schemeClr>
          </a:solidFill>
        </p:spPr>
        <p:txBody>
          <a:bodyPr wrap="square" rtlCol="0">
            <a:spAutoFit/>
          </a:bodyPr>
          <a:lstStyle/>
          <a:p>
            <a:r>
              <a:rPr lang="en-US" sz="1600" i="1" dirty="0"/>
              <a:t>Next let’s consider the </a:t>
            </a:r>
            <a:r>
              <a:rPr lang="en-US" sz="1600" dirty="0"/>
              <a:t>function</a:t>
            </a:r>
            <a:r>
              <a:rPr lang="en-US" sz="1600" i="1" dirty="0"/>
              <a:t> of surface melanocytes. What do they do?</a:t>
            </a:r>
          </a:p>
          <a:p>
            <a:r>
              <a:rPr lang="en-US" sz="1600" dirty="0"/>
              <a:t>A surprising number of things, but for our purposes their function is manufacturing  </a:t>
            </a:r>
            <a:r>
              <a:rPr lang="en-US" sz="1600" b="1" dirty="0">
                <a:solidFill>
                  <a:srgbClr val="002060"/>
                </a:solidFill>
              </a:rPr>
              <a:t>melanin</a:t>
            </a:r>
            <a:r>
              <a:rPr lang="en-US" sz="1600" dirty="0"/>
              <a:t> , the main pigment of the body surface</a:t>
            </a:r>
            <a:endParaRPr lang="en-US" sz="1600" dirty="0">
              <a:solidFill>
                <a:schemeClr val="accent5">
                  <a:lumMod val="75000"/>
                </a:schemeClr>
              </a:solidFill>
            </a:endParaRPr>
          </a:p>
          <a:p>
            <a:endParaRPr lang="en-US" sz="1600" dirty="0">
              <a:solidFill>
                <a:schemeClr val="accent5">
                  <a:lumMod val="75000"/>
                </a:schemeClr>
              </a:solidFill>
            </a:endParaRPr>
          </a:p>
          <a:p>
            <a:r>
              <a:rPr lang="en-US" sz="1600" i="1" dirty="0">
                <a:solidFill>
                  <a:schemeClr val="accent5">
                    <a:lumMod val="75000"/>
                  </a:schemeClr>
                </a:solidFill>
              </a:rPr>
              <a:t>What is the name of the membrane-bound structure in which melanin is contained?</a:t>
            </a:r>
          </a:p>
          <a:p>
            <a:r>
              <a:rPr lang="en-US" sz="1600" dirty="0">
                <a:solidFill>
                  <a:schemeClr val="accent5">
                    <a:lumMod val="75000"/>
                  </a:schemeClr>
                </a:solidFill>
              </a:rPr>
              <a:t>A melanosome</a:t>
            </a:r>
          </a:p>
          <a:p>
            <a:endParaRPr lang="en-US" sz="1600" dirty="0">
              <a:solidFill>
                <a:schemeClr val="accent5">
                  <a:lumMod val="75000"/>
                </a:schemeClr>
              </a:solidFill>
            </a:endParaRPr>
          </a:p>
          <a:p>
            <a:r>
              <a:rPr lang="en-US" sz="1600" i="1" dirty="0">
                <a:solidFill>
                  <a:schemeClr val="accent5">
                    <a:lumMod val="75000"/>
                  </a:schemeClr>
                </a:solidFill>
              </a:rPr>
              <a:t>Do melanocytes hang onto their melanosomes?</a:t>
            </a:r>
          </a:p>
          <a:p>
            <a:r>
              <a:rPr lang="en-US" sz="1600" dirty="0">
                <a:solidFill>
                  <a:schemeClr val="accent5">
                    <a:lumMod val="75000"/>
                  </a:schemeClr>
                </a:solidFill>
              </a:rPr>
              <a:t>No—once packaged in melanosomes, melanin is transferred to neighboring cells       (</a:t>
            </a:r>
            <a:r>
              <a:rPr lang="en-US" sz="1600" dirty="0" err="1">
                <a:solidFill>
                  <a:schemeClr val="accent5">
                    <a:lumMod val="75000"/>
                  </a:schemeClr>
                </a:solidFill>
              </a:rPr>
              <a:t>eg</a:t>
            </a:r>
            <a:r>
              <a:rPr lang="en-US" sz="1600" dirty="0">
                <a:solidFill>
                  <a:schemeClr val="accent5">
                    <a:lumMod val="75000"/>
                  </a:schemeClr>
                </a:solidFill>
              </a:rPr>
              <a:t>, skin melanocytes transfer their melanin to nearby  keratinocytes )</a:t>
            </a:r>
          </a:p>
          <a:p>
            <a:endParaRPr lang="en-US" sz="1600" dirty="0">
              <a:solidFill>
                <a:schemeClr val="accent5">
                  <a:lumMod val="75000"/>
                </a:schemeClr>
              </a:solidFill>
            </a:endParaRPr>
          </a:p>
          <a:p>
            <a:r>
              <a:rPr lang="en-US" sz="1600" i="1" dirty="0">
                <a:solidFill>
                  <a:schemeClr val="accent5">
                    <a:lumMod val="75000"/>
                  </a:schemeClr>
                </a:solidFill>
              </a:rPr>
              <a:t>Some people have darker skin than others. (Thanks, Captain Obvious.) Is it the case that darker-complected individuals have more melanocytes?</a:t>
            </a:r>
          </a:p>
          <a:p>
            <a:r>
              <a:rPr lang="en-US" sz="1600" dirty="0">
                <a:solidFill>
                  <a:schemeClr val="accent5">
                    <a:lumMod val="75000"/>
                  </a:schemeClr>
                </a:solidFill>
              </a:rPr>
              <a:t>No, the number of melanocytes does not vary with degree of pigmentation—people with darker complexion have more melanin in their keratinocytes.</a:t>
            </a:r>
          </a:p>
        </p:txBody>
      </p:sp>
      <p:sp>
        <p:nvSpPr>
          <p:cNvPr id="3" name="Rectangle 2">
            <a:extLst>
              <a:ext uri="{FF2B5EF4-FFF2-40B4-BE49-F238E27FC236}">
                <a16:creationId xmlns:a16="http://schemas.microsoft.com/office/drawing/2014/main" id="{6CFC570F-BD61-4DE4-92AC-1333A9F5C201}"/>
              </a:ext>
            </a:extLst>
          </p:cNvPr>
          <p:cNvSpPr/>
          <p:nvPr/>
        </p:nvSpPr>
        <p:spPr>
          <a:xfrm>
            <a:off x="543339" y="2533902"/>
            <a:ext cx="838200" cy="2330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83941612"/>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321F480-9B02-4294-906F-F228C1A562CF}"/>
              </a:ext>
            </a:extLst>
          </p:cNvPr>
          <p:cNvSpPr>
            <a:spLocks noGrp="1"/>
          </p:cNvSpPr>
          <p:nvPr>
            <p:ph type="sldNum" sz="quarter" idx="12"/>
          </p:nvPr>
        </p:nvSpPr>
        <p:spPr/>
        <p:txBody>
          <a:bodyPr/>
          <a:lstStyle/>
          <a:p>
            <a:fld id="{116DF635-BF2B-4ED9-8F65-8D2B632AD3E3}" type="slidenum">
              <a:rPr lang="en-US" altLang="en-US" smtClean="0"/>
              <a:pPr/>
              <a:t>430</a:t>
            </a:fld>
            <a:endParaRPr lang="en-US" altLang="en-US"/>
          </a:p>
        </p:txBody>
      </p:sp>
      <p:pic>
        <p:nvPicPr>
          <p:cNvPr id="4" name="Picture 3">
            <a:extLst>
              <a:ext uri="{FF2B5EF4-FFF2-40B4-BE49-F238E27FC236}">
                <a16:creationId xmlns:a16="http://schemas.microsoft.com/office/drawing/2014/main" id="{046448A5-B989-4053-8793-6A8422A172F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97838" y="1380107"/>
            <a:ext cx="3948323" cy="4097786"/>
          </a:xfrm>
          <a:prstGeom prst="rect">
            <a:avLst/>
          </a:prstGeom>
        </p:spPr>
      </p:pic>
      <p:sp>
        <p:nvSpPr>
          <p:cNvPr id="5" name="TextBox 4">
            <a:extLst>
              <a:ext uri="{FF2B5EF4-FFF2-40B4-BE49-F238E27FC236}">
                <a16:creationId xmlns:a16="http://schemas.microsoft.com/office/drawing/2014/main" id="{BB66F8F4-9DE3-46FC-90FA-17E239B42088}"/>
              </a:ext>
            </a:extLst>
          </p:cNvPr>
          <p:cNvSpPr txBox="1"/>
          <p:nvPr/>
        </p:nvSpPr>
        <p:spPr>
          <a:xfrm>
            <a:off x="927411" y="6031468"/>
            <a:ext cx="7289175" cy="369332"/>
          </a:xfrm>
          <a:prstGeom prst="rect">
            <a:avLst/>
          </a:prstGeom>
          <a:noFill/>
        </p:spPr>
        <p:txBody>
          <a:bodyPr wrap="none" rtlCol="0">
            <a:spAutoFit/>
          </a:bodyPr>
          <a:lstStyle/>
          <a:p>
            <a:pPr algn="ctr"/>
            <a:r>
              <a:rPr lang="en-US" dirty="0"/>
              <a:t>Classic ephelides concentration across the sun-exposed malar region</a:t>
            </a:r>
          </a:p>
        </p:txBody>
      </p:sp>
      <p:sp>
        <p:nvSpPr>
          <p:cNvPr id="6" name="TextBox 5">
            <a:extLst>
              <a:ext uri="{FF2B5EF4-FFF2-40B4-BE49-F238E27FC236}">
                <a16:creationId xmlns:a16="http://schemas.microsoft.com/office/drawing/2014/main" id="{DF84FFF5-12F0-4269-B4C3-ABFDBE992611}"/>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3" name="TextBox 2">
            <a:extLst>
              <a:ext uri="{FF2B5EF4-FFF2-40B4-BE49-F238E27FC236}">
                <a16:creationId xmlns:a16="http://schemas.microsoft.com/office/drawing/2014/main" id="{79A35191-B1ED-435E-987F-80FEB2CF0EED}"/>
              </a:ext>
            </a:extLst>
          </p:cNvPr>
          <p:cNvSpPr txBox="1"/>
          <p:nvPr/>
        </p:nvSpPr>
        <p:spPr>
          <a:xfrm>
            <a:off x="1894229" y="5401691"/>
            <a:ext cx="5355538" cy="707886"/>
          </a:xfrm>
          <a:prstGeom prst="rect">
            <a:avLst/>
          </a:prstGeom>
          <a:solidFill>
            <a:srgbClr val="FF0000"/>
          </a:solidFill>
        </p:spPr>
        <p:txBody>
          <a:bodyPr wrap="square" rtlCol="0">
            <a:spAutoFit/>
          </a:bodyPr>
          <a:lstStyle/>
          <a:p>
            <a:r>
              <a:rPr lang="en-US" sz="2000" i="1" dirty="0">
                <a:solidFill>
                  <a:schemeClr val="bg1"/>
                </a:solidFill>
              </a:rPr>
              <a:t>Callback to a pic from earlier in the set that referred to the malar region as “sun-exposed”</a:t>
            </a:r>
          </a:p>
        </p:txBody>
      </p:sp>
    </p:spTree>
    <p:extLst>
      <p:ext uri="{BB962C8B-B14F-4D97-AF65-F5344CB8AC3E}">
        <p14:creationId xmlns:p14="http://schemas.microsoft.com/office/powerpoint/2010/main" val="1013176385"/>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431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5C5B1F"/>
                </a:solidFill>
              </a:rPr>
              <a:t>That sun-exposed part of the face, specifically the  malar  region </a:t>
            </a:r>
          </a:p>
          <a:p>
            <a:endParaRPr lang="en-US" sz="1400" dirty="0">
              <a:solidFill>
                <a:srgbClr val="5C5B1F"/>
              </a:solidFill>
            </a:endParaRPr>
          </a:p>
          <a:p>
            <a:r>
              <a:rPr lang="en-US" sz="1400" i="1" dirty="0">
                <a:solidFill>
                  <a:srgbClr val="5C5B1F"/>
                </a:solidFill>
              </a:rPr>
              <a:t>How can lentigo </a:t>
            </a:r>
            <a:r>
              <a:rPr lang="en-US" sz="1400" i="1" dirty="0" err="1">
                <a:solidFill>
                  <a:srgbClr val="5C5B1F"/>
                </a:solidFill>
              </a:rPr>
              <a:t>maligna</a:t>
            </a:r>
            <a:r>
              <a:rPr lang="en-US" sz="1400" i="1" dirty="0">
                <a:solidFill>
                  <a:srgbClr val="5C5B1F"/>
                </a:solidFill>
              </a:rPr>
              <a:t> be distinguished from simple and solar lentigines?</a:t>
            </a:r>
            <a:endParaRPr lang="en-US" sz="1400" i="1" dirty="0">
              <a:solidFill>
                <a:srgbClr val="CCFFCC"/>
              </a:solidFill>
            </a:endParaRPr>
          </a:p>
          <a:p>
            <a:r>
              <a:rPr lang="en-US" sz="1400" dirty="0">
                <a:solidFill>
                  <a:srgbClr val="CCFFCC"/>
                </a:solidFill>
              </a:rPr>
              <a:t>Lentigo </a:t>
            </a:r>
            <a:r>
              <a:rPr lang="en-US" sz="1400" dirty="0" err="1">
                <a:solidFill>
                  <a:srgbClr val="CCFFCC"/>
                </a:solidFill>
              </a:rPr>
              <a:t>maligna</a:t>
            </a:r>
            <a:r>
              <a:rPr lang="en-US" sz="1400" dirty="0">
                <a:solidFill>
                  <a:srgbClr val="CCFFCC"/>
                </a:solidFill>
              </a:rPr>
              <a:t> lesions tend to be  larger , to have  borders that are more  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39940956"/>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432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5C5B1F"/>
                </a:solidFill>
              </a:rPr>
              <a:t>That sun-exposed part of the face, specifically the  malar  region </a:t>
            </a:r>
          </a:p>
          <a:p>
            <a:endParaRPr lang="en-US" sz="1400" dirty="0">
              <a:solidFill>
                <a:srgbClr val="5C5B1F"/>
              </a:solidFill>
            </a:endParaRPr>
          </a:p>
          <a:p>
            <a:r>
              <a:rPr lang="en-US" sz="1400" i="1" dirty="0">
                <a:solidFill>
                  <a:srgbClr val="5C5B1F"/>
                </a:solidFill>
              </a:rPr>
              <a:t>How can lentigo </a:t>
            </a:r>
            <a:r>
              <a:rPr lang="en-US" sz="1400" i="1" dirty="0" err="1">
                <a:solidFill>
                  <a:srgbClr val="5C5B1F"/>
                </a:solidFill>
              </a:rPr>
              <a:t>maligna</a:t>
            </a:r>
            <a:r>
              <a:rPr lang="en-US" sz="1400" i="1" dirty="0">
                <a:solidFill>
                  <a:srgbClr val="5C5B1F"/>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larger </a:t>
            </a:r>
            <a:r>
              <a:rPr lang="en-US" sz="1400" dirty="0">
                <a:solidFill>
                  <a:srgbClr val="CCFFCC"/>
                </a:solidFill>
              </a:rPr>
              <a:t>, to have  borders that are more  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02E7E63-EDB2-42B9-874A-87DF1E2DF1F9}"/>
              </a:ext>
            </a:extLst>
          </p:cNvPr>
          <p:cNvSpPr/>
          <p:nvPr/>
        </p:nvSpPr>
        <p:spPr>
          <a:xfrm>
            <a:off x="3765233" y="4283772"/>
            <a:ext cx="806767" cy="2568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800"/>
              </a:lnSpc>
            </a:pPr>
            <a:r>
              <a:rPr lang="en-US" sz="800" dirty="0">
                <a:solidFill>
                  <a:schemeClr val="tx1"/>
                </a:solidFill>
              </a:rPr>
              <a:t>larger vs smaller</a:t>
            </a:r>
          </a:p>
        </p:txBody>
      </p:sp>
    </p:spTree>
    <p:extLst>
      <p:ext uri="{BB962C8B-B14F-4D97-AF65-F5344CB8AC3E}">
        <p14:creationId xmlns:p14="http://schemas.microsoft.com/office/powerpoint/2010/main" val="1729280667"/>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433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5C5B1F"/>
                </a:solidFill>
              </a:rPr>
              <a:t>That sun-exposed part of the face, specifically the  malar  region </a:t>
            </a:r>
          </a:p>
          <a:p>
            <a:endParaRPr lang="en-US" sz="1400" dirty="0">
              <a:solidFill>
                <a:srgbClr val="5C5B1F"/>
              </a:solidFill>
            </a:endParaRPr>
          </a:p>
          <a:p>
            <a:r>
              <a:rPr lang="en-US" sz="1400" i="1" dirty="0">
                <a:solidFill>
                  <a:srgbClr val="5C5B1F"/>
                </a:solidFill>
              </a:rPr>
              <a:t>How can lentigo </a:t>
            </a:r>
            <a:r>
              <a:rPr lang="en-US" sz="1400" i="1" dirty="0" err="1">
                <a:solidFill>
                  <a:srgbClr val="5C5B1F"/>
                </a:solidFill>
              </a:rPr>
              <a:t>maligna</a:t>
            </a:r>
            <a:r>
              <a:rPr lang="en-US" sz="1400" i="1" dirty="0">
                <a:solidFill>
                  <a:srgbClr val="5C5B1F"/>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larger </a:t>
            </a:r>
            <a:r>
              <a:rPr lang="en-US" sz="1400" dirty="0">
                <a:solidFill>
                  <a:srgbClr val="CCFFCC"/>
                </a:solidFill>
              </a:rPr>
              <a:t>, to have borders that are more  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99055592"/>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434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5C5B1F"/>
                </a:solidFill>
              </a:rPr>
              <a:t>That sun-exposed part of the face, specifically the  malar  region </a:t>
            </a:r>
          </a:p>
          <a:p>
            <a:endParaRPr lang="en-US" sz="1400" dirty="0">
              <a:solidFill>
                <a:srgbClr val="5C5B1F"/>
              </a:solidFill>
            </a:endParaRPr>
          </a:p>
          <a:p>
            <a:r>
              <a:rPr lang="en-US" sz="1400" i="1" dirty="0">
                <a:solidFill>
                  <a:srgbClr val="5C5B1F"/>
                </a:solidFill>
              </a:rPr>
              <a:t>How can lentigo </a:t>
            </a:r>
            <a:r>
              <a:rPr lang="en-US" sz="1400" i="1" dirty="0" err="1">
                <a:solidFill>
                  <a:srgbClr val="5C5B1F"/>
                </a:solidFill>
              </a:rPr>
              <a:t>maligna</a:t>
            </a:r>
            <a:r>
              <a:rPr lang="en-US" sz="1400" i="1" dirty="0">
                <a:solidFill>
                  <a:srgbClr val="5C5B1F"/>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larger , </a:t>
            </a:r>
            <a:r>
              <a:rPr lang="en-US" sz="1400" dirty="0">
                <a:solidFill>
                  <a:srgbClr val="0000FF"/>
                </a:solidFill>
              </a:rPr>
              <a:t>to have borders that are more  irregular</a:t>
            </a:r>
            <a:r>
              <a:rPr lang="en-US" sz="1400" dirty="0">
                <a:solidFill>
                  <a:srgbClr val="CCFFCC"/>
                </a:solidFill>
              </a:rPr>
              <a:t>,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520C122-A46D-43DC-A448-411C2D337BF6}"/>
              </a:ext>
            </a:extLst>
          </p:cNvPr>
          <p:cNvSpPr/>
          <p:nvPr/>
        </p:nvSpPr>
        <p:spPr>
          <a:xfrm>
            <a:off x="6737033" y="4315144"/>
            <a:ext cx="806767" cy="2568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800"/>
              </a:lnSpc>
            </a:pPr>
            <a:r>
              <a:rPr lang="en-US" sz="800" dirty="0">
                <a:solidFill>
                  <a:schemeClr val="tx1"/>
                </a:solidFill>
              </a:rPr>
              <a:t>regular vs irregular</a:t>
            </a:r>
          </a:p>
        </p:txBody>
      </p:sp>
    </p:spTree>
    <p:extLst>
      <p:ext uri="{BB962C8B-B14F-4D97-AF65-F5344CB8AC3E}">
        <p14:creationId xmlns:p14="http://schemas.microsoft.com/office/powerpoint/2010/main" val="1944645595"/>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435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5C5B1F"/>
                </a:solidFill>
              </a:rPr>
              <a:t>That sun-exposed part of the face, specifically the  malar  region </a:t>
            </a:r>
          </a:p>
          <a:p>
            <a:endParaRPr lang="en-US" sz="1400" dirty="0">
              <a:solidFill>
                <a:srgbClr val="5C5B1F"/>
              </a:solidFill>
            </a:endParaRPr>
          </a:p>
          <a:p>
            <a:r>
              <a:rPr lang="en-US" sz="1400" i="1" dirty="0">
                <a:solidFill>
                  <a:srgbClr val="5C5B1F"/>
                </a:solidFill>
              </a:rPr>
              <a:t>How can lentigo </a:t>
            </a:r>
            <a:r>
              <a:rPr lang="en-US" sz="1400" i="1" dirty="0" err="1">
                <a:solidFill>
                  <a:srgbClr val="5C5B1F"/>
                </a:solidFill>
              </a:rPr>
              <a:t>maligna</a:t>
            </a:r>
            <a:r>
              <a:rPr lang="en-US" sz="1400" i="1" dirty="0">
                <a:solidFill>
                  <a:srgbClr val="5C5B1F"/>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larger , </a:t>
            </a:r>
            <a:r>
              <a:rPr lang="en-US" sz="1400" dirty="0">
                <a:solidFill>
                  <a:srgbClr val="0000FF"/>
                </a:solidFill>
              </a:rPr>
              <a:t>to have borders that are more  irregular</a:t>
            </a:r>
            <a:r>
              <a:rPr lang="en-US" sz="1400" dirty="0">
                <a:solidFill>
                  <a:srgbClr val="CCFFCC"/>
                </a:solidFill>
              </a:rPr>
              <a:t>,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34537108"/>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436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5C5B1F"/>
                </a:solidFill>
              </a:rPr>
              <a:t>That sun-exposed part of the face, specifically the  malar  region </a:t>
            </a:r>
          </a:p>
          <a:p>
            <a:endParaRPr lang="en-US" sz="1400" dirty="0">
              <a:solidFill>
                <a:srgbClr val="5C5B1F"/>
              </a:solidFill>
            </a:endParaRPr>
          </a:p>
          <a:p>
            <a:r>
              <a:rPr lang="en-US" sz="1400" i="1" dirty="0">
                <a:solidFill>
                  <a:srgbClr val="5C5B1F"/>
                </a:solidFill>
              </a:rPr>
              <a:t>How can lentigo </a:t>
            </a:r>
            <a:r>
              <a:rPr lang="en-US" sz="1400" i="1" dirty="0" err="1">
                <a:solidFill>
                  <a:srgbClr val="5C5B1F"/>
                </a:solidFill>
              </a:rPr>
              <a:t>maligna</a:t>
            </a:r>
            <a:r>
              <a:rPr lang="en-US" sz="1400" i="1" dirty="0">
                <a:solidFill>
                  <a:srgbClr val="5C5B1F"/>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larger , </a:t>
            </a:r>
            <a:r>
              <a:rPr lang="en-US" sz="1400" dirty="0">
                <a:solidFill>
                  <a:srgbClr val="0000FF"/>
                </a:solidFill>
              </a:rPr>
              <a:t>to have borders that are more  irregular, </a:t>
            </a:r>
            <a:r>
              <a:rPr lang="en-US" sz="1400" dirty="0">
                <a:solidFill>
                  <a:srgbClr val="5C5B1F"/>
                </a:solidFill>
              </a:rPr>
              <a:t>and to </a:t>
            </a:r>
            <a:r>
              <a:rPr lang="en-US" sz="1400" dirty="0"/>
              <a:t>have  more  </a:t>
            </a:r>
            <a:r>
              <a:rPr lang="en-US" sz="1400" dirty="0">
                <a:solidFill>
                  <a:srgbClr val="5C5B1F"/>
                </a:solidFill>
              </a:rPr>
              <a:t>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DD8527DE-4CC1-4409-B0A6-2C122467833B}"/>
              </a:ext>
            </a:extLst>
          </p:cNvPr>
          <p:cNvSpPr/>
          <p:nvPr/>
        </p:nvSpPr>
        <p:spPr>
          <a:xfrm>
            <a:off x="1981200" y="4507213"/>
            <a:ext cx="505368" cy="23197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800"/>
              </a:lnSpc>
            </a:pPr>
            <a:r>
              <a:rPr lang="en-US" sz="800" dirty="0">
                <a:solidFill>
                  <a:schemeClr val="tx1"/>
                </a:solidFill>
              </a:rPr>
              <a:t>more vs less</a:t>
            </a:r>
          </a:p>
        </p:txBody>
      </p:sp>
    </p:spTree>
    <p:extLst>
      <p:ext uri="{BB962C8B-B14F-4D97-AF65-F5344CB8AC3E}">
        <p14:creationId xmlns:p14="http://schemas.microsoft.com/office/powerpoint/2010/main" val="2967934261"/>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437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5C5B1F"/>
                </a:solidFill>
              </a:rPr>
              <a:t>That sun-exposed part of the face, specifically the  malar  region </a:t>
            </a:r>
          </a:p>
          <a:p>
            <a:endParaRPr lang="en-US" sz="1400" dirty="0">
              <a:solidFill>
                <a:srgbClr val="5C5B1F"/>
              </a:solidFill>
            </a:endParaRPr>
          </a:p>
          <a:p>
            <a:r>
              <a:rPr lang="en-US" sz="1400" i="1" dirty="0">
                <a:solidFill>
                  <a:srgbClr val="5C5B1F"/>
                </a:solidFill>
              </a:rPr>
              <a:t>How can lentigo </a:t>
            </a:r>
            <a:r>
              <a:rPr lang="en-US" sz="1400" i="1" dirty="0" err="1">
                <a:solidFill>
                  <a:srgbClr val="5C5B1F"/>
                </a:solidFill>
              </a:rPr>
              <a:t>maligna</a:t>
            </a:r>
            <a:r>
              <a:rPr lang="en-US" sz="1400" i="1" dirty="0">
                <a:solidFill>
                  <a:srgbClr val="5C5B1F"/>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larger , </a:t>
            </a:r>
            <a:r>
              <a:rPr lang="en-US" sz="1400" dirty="0">
                <a:solidFill>
                  <a:srgbClr val="0000FF"/>
                </a:solidFill>
              </a:rPr>
              <a:t>to have borders that are more  irregular, </a:t>
            </a:r>
            <a:r>
              <a:rPr lang="en-US" sz="1400" dirty="0">
                <a:solidFill>
                  <a:srgbClr val="5C5B1F"/>
                </a:solidFill>
              </a:rPr>
              <a:t>and to </a:t>
            </a:r>
            <a:r>
              <a:rPr lang="en-US" sz="1400" dirty="0"/>
              <a:t>have  more  </a:t>
            </a:r>
            <a:r>
              <a:rPr lang="en-US" sz="1400" dirty="0">
                <a:solidFill>
                  <a:srgbClr val="0000FF"/>
                </a:solidFill>
              </a:rPr>
              <a:t>color</a:t>
            </a:r>
            <a:r>
              <a:rPr lang="en-US" sz="1400" dirty="0"/>
              <a:t> </a:t>
            </a:r>
            <a:r>
              <a:rPr lang="en-US" sz="1400" dirty="0">
                <a:solidFill>
                  <a:srgbClr val="FFC000"/>
                </a:solidFill>
              </a:rPr>
              <a:t>variation</a:t>
            </a:r>
            <a:r>
              <a:rPr lang="en-US" sz="1400" dirty="0"/>
              <a:t> within </a:t>
            </a:r>
            <a:r>
              <a:rPr lang="en-US" sz="1400" dirty="0">
                <a:solidFill>
                  <a:srgbClr val="0000FF"/>
                </a:solidFill>
              </a:rPr>
              <a:t>them</a:t>
            </a:r>
            <a:r>
              <a:rPr lang="en-US" sz="1400" dirty="0"/>
              <a:t> </a:t>
            </a:r>
            <a:r>
              <a:rPr lang="en-US" sz="1400" dirty="0">
                <a:solidFill>
                  <a:srgbClr val="FFC000"/>
                </a:solidFill>
              </a:rPr>
              <a:t>than</a:t>
            </a:r>
            <a:r>
              <a:rPr lang="en-US" sz="1400" dirty="0"/>
              <a:t> do </a:t>
            </a:r>
            <a:r>
              <a:rPr lang="en-US" sz="1400" dirty="0">
                <a:solidFill>
                  <a:srgbClr val="0000FF"/>
                </a:solidFill>
              </a:rPr>
              <a:t>the</a:t>
            </a:r>
            <a:r>
              <a:rPr lang="en-US" sz="1400" dirty="0"/>
              <a:t> </a:t>
            </a:r>
            <a:r>
              <a:rPr lang="en-US" sz="1400" dirty="0">
                <a:solidFill>
                  <a:srgbClr val="FFC000"/>
                </a:solidFill>
              </a:rPr>
              <a:t>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03933437"/>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438</a:t>
            </a:fld>
            <a:endParaRPr lang="en-US" altLang="en-US"/>
          </a:p>
        </p:txBody>
      </p:sp>
      <p:sp>
        <p:nvSpPr>
          <p:cNvPr id="5" name="TextBox 4">
            <a:extLst>
              <a:ext uri="{FF2B5EF4-FFF2-40B4-BE49-F238E27FC236}">
                <a16:creationId xmlns:a16="http://schemas.microsoft.com/office/drawing/2014/main" id="{2BC1B4A0-593A-4C91-831F-6B8E5946C539}"/>
              </a:ext>
            </a:extLst>
          </p:cNvPr>
          <p:cNvSpPr txBox="1"/>
          <p:nvPr/>
        </p:nvSpPr>
        <p:spPr>
          <a:xfrm>
            <a:off x="1504497" y="6031468"/>
            <a:ext cx="6135013" cy="369332"/>
          </a:xfrm>
          <a:prstGeom prst="rect">
            <a:avLst/>
          </a:prstGeom>
          <a:noFill/>
        </p:spPr>
        <p:txBody>
          <a:bodyPr wrap="none" rtlCol="0">
            <a:spAutoFit/>
          </a:bodyPr>
          <a:lstStyle/>
          <a:p>
            <a:pPr algn="ctr"/>
            <a:r>
              <a:rPr lang="en-US" b="0" i="0" dirty="0">
                <a:effectLst/>
                <a:latin typeface="+mn-lt"/>
              </a:rPr>
              <a:t>Lentigo </a:t>
            </a:r>
            <a:r>
              <a:rPr lang="en-US" b="0" i="0" dirty="0" err="1">
                <a:effectLst/>
                <a:latin typeface="+mn-lt"/>
              </a:rPr>
              <a:t>maligna</a:t>
            </a:r>
            <a:r>
              <a:rPr lang="en-US" b="0" i="0" dirty="0">
                <a:effectLst/>
                <a:latin typeface="+mn-lt"/>
              </a:rPr>
              <a:t>. Note the color variation, irregular borders</a:t>
            </a:r>
          </a:p>
        </p:txBody>
      </p:sp>
      <p:sp>
        <p:nvSpPr>
          <p:cNvPr id="11" name="TextBox 10">
            <a:extLst>
              <a:ext uri="{FF2B5EF4-FFF2-40B4-BE49-F238E27FC236}">
                <a16:creationId xmlns:a16="http://schemas.microsoft.com/office/drawing/2014/main" id="{9E7A3DF4-EF10-4774-A08A-3B1900A311A6}"/>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4098" name="Picture 2">
            <a:extLst>
              <a:ext uri="{FF2B5EF4-FFF2-40B4-BE49-F238E27FC236}">
                <a16:creationId xmlns:a16="http://schemas.microsoft.com/office/drawing/2014/main" id="{BBEA77D7-6677-4F45-A109-4EDD4F2DF6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95550" y="1516782"/>
            <a:ext cx="4552899" cy="382443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2738117"/>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1A00470-9D7B-4D06-AA62-BAAE6FA82891}"/>
              </a:ext>
            </a:extLst>
          </p:cNvPr>
          <p:cNvSpPr>
            <a:spLocks noGrp="1"/>
          </p:cNvSpPr>
          <p:nvPr>
            <p:ph type="sldNum" sz="quarter" idx="12"/>
          </p:nvPr>
        </p:nvSpPr>
        <p:spPr/>
        <p:txBody>
          <a:bodyPr/>
          <a:lstStyle/>
          <a:p>
            <a:pPr>
              <a:defRPr/>
            </a:pPr>
            <a:fld id="{E21F5367-E769-4F7D-9670-9C7F735E91F6}" type="slidenum">
              <a:rPr lang="en-US" altLang="en-US" smtClean="0"/>
              <a:pPr>
                <a:defRPr/>
              </a:pPr>
              <a:t>439</a:t>
            </a:fld>
            <a:endParaRPr lang="en-US" altLang="en-US"/>
          </a:p>
        </p:txBody>
      </p:sp>
      <p:sp>
        <p:nvSpPr>
          <p:cNvPr id="5" name="TextBox 4">
            <a:extLst>
              <a:ext uri="{FF2B5EF4-FFF2-40B4-BE49-F238E27FC236}">
                <a16:creationId xmlns:a16="http://schemas.microsoft.com/office/drawing/2014/main" id="{C2B2F9A4-3E91-4332-BDC8-D87FB6881BFD}"/>
              </a:ext>
            </a:extLst>
          </p:cNvPr>
          <p:cNvSpPr txBox="1"/>
          <p:nvPr/>
        </p:nvSpPr>
        <p:spPr>
          <a:xfrm>
            <a:off x="271810" y="6062246"/>
            <a:ext cx="8600431" cy="338554"/>
          </a:xfrm>
          <a:prstGeom prst="rect">
            <a:avLst/>
          </a:prstGeom>
          <a:noFill/>
        </p:spPr>
        <p:txBody>
          <a:bodyPr wrap="none" rtlCol="0">
            <a:spAutoFit/>
          </a:bodyPr>
          <a:lstStyle/>
          <a:p>
            <a:pPr algn="ctr"/>
            <a:r>
              <a:rPr lang="en-US" sz="1600" b="0" i="0" dirty="0">
                <a:solidFill>
                  <a:srgbClr val="232323"/>
                </a:solidFill>
                <a:effectLst/>
                <a:latin typeface="+mn-lt"/>
              </a:rPr>
              <a:t>Solar lentigines for comparison. Within each lesion note the regular borders, uniform coloring.</a:t>
            </a:r>
            <a:endParaRPr lang="en-US" sz="1600" dirty="0">
              <a:latin typeface="+mn-lt"/>
            </a:endParaRPr>
          </a:p>
        </p:txBody>
      </p:sp>
      <p:sp>
        <p:nvSpPr>
          <p:cNvPr id="7" name="TextBox 6">
            <a:extLst>
              <a:ext uri="{FF2B5EF4-FFF2-40B4-BE49-F238E27FC236}">
                <a16:creationId xmlns:a16="http://schemas.microsoft.com/office/drawing/2014/main" id="{5EB23F1E-012A-42E1-BFF3-018546EC000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1026" name="Picture 2" descr="Freckles &amp;amp; Solar Lentigos | Stratum Dermatology Clinics">
            <a:extLst>
              <a:ext uri="{FF2B5EF4-FFF2-40B4-BE49-F238E27FC236}">
                <a16:creationId xmlns:a16="http://schemas.microsoft.com/office/drawing/2014/main" id="{D705A714-57B1-4991-8418-57C6E9AE350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9299" y="1514475"/>
            <a:ext cx="5105400" cy="38290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9262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44</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533400" y="1985665"/>
            <a:ext cx="8088797" cy="3785652"/>
          </a:xfrm>
          <a:prstGeom prst="rect">
            <a:avLst/>
          </a:prstGeom>
          <a:solidFill>
            <a:schemeClr val="accent5">
              <a:lumMod val="75000"/>
            </a:schemeClr>
          </a:solidFill>
        </p:spPr>
        <p:txBody>
          <a:bodyPr wrap="square" rtlCol="0">
            <a:spAutoFit/>
          </a:bodyPr>
          <a:lstStyle/>
          <a:p>
            <a:r>
              <a:rPr lang="en-US" sz="1600" i="1" dirty="0"/>
              <a:t>Next let’s consider the </a:t>
            </a:r>
            <a:r>
              <a:rPr lang="en-US" sz="1600" dirty="0"/>
              <a:t>function</a:t>
            </a:r>
            <a:r>
              <a:rPr lang="en-US" sz="1600" i="1" dirty="0"/>
              <a:t> of surface melanocytes. What do they do?</a:t>
            </a:r>
          </a:p>
          <a:p>
            <a:r>
              <a:rPr lang="en-US" sz="1600" dirty="0"/>
              <a:t>A surprising number of things, but for our purposes their function is manufacturing  </a:t>
            </a:r>
            <a:r>
              <a:rPr lang="en-US" sz="1600" b="1" dirty="0">
                <a:solidFill>
                  <a:srgbClr val="002060"/>
                </a:solidFill>
              </a:rPr>
              <a:t>melanin</a:t>
            </a:r>
            <a:r>
              <a:rPr lang="en-US" sz="1600" dirty="0"/>
              <a:t> , the main pigment of the body surface</a:t>
            </a:r>
            <a:endParaRPr lang="en-US" sz="1600" dirty="0">
              <a:solidFill>
                <a:schemeClr val="accent5">
                  <a:lumMod val="75000"/>
                </a:schemeClr>
              </a:solidFill>
            </a:endParaRPr>
          </a:p>
          <a:p>
            <a:endParaRPr lang="en-US" sz="1600" dirty="0">
              <a:solidFill>
                <a:schemeClr val="accent5">
                  <a:lumMod val="75000"/>
                </a:schemeClr>
              </a:solidFill>
            </a:endParaRPr>
          </a:p>
          <a:p>
            <a:r>
              <a:rPr lang="en-US" sz="1600" i="1" dirty="0">
                <a:solidFill>
                  <a:schemeClr val="accent5">
                    <a:lumMod val="75000"/>
                  </a:schemeClr>
                </a:solidFill>
              </a:rPr>
              <a:t>What is the name of the membrane-bound structure in which melanin is contained?</a:t>
            </a:r>
          </a:p>
          <a:p>
            <a:r>
              <a:rPr lang="en-US" sz="1600" dirty="0">
                <a:solidFill>
                  <a:schemeClr val="accent5">
                    <a:lumMod val="75000"/>
                  </a:schemeClr>
                </a:solidFill>
              </a:rPr>
              <a:t>A melanosome</a:t>
            </a:r>
          </a:p>
          <a:p>
            <a:endParaRPr lang="en-US" sz="1600" dirty="0">
              <a:solidFill>
                <a:schemeClr val="accent5">
                  <a:lumMod val="75000"/>
                </a:schemeClr>
              </a:solidFill>
            </a:endParaRPr>
          </a:p>
          <a:p>
            <a:r>
              <a:rPr lang="en-US" sz="1600" i="1" dirty="0">
                <a:solidFill>
                  <a:schemeClr val="accent5">
                    <a:lumMod val="75000"/>
                  </a:schemeClr>
                </a:solidFill>
              </a:rPr>
              <a:t>Do melanocytes hang onto their melanosomes?</a:t>
            </a:r>
          </a:p>
          <a:p>
            <a:r>
              <a:rPr lang="en-US" sz="1600" dirty="0">
                <a:solidFill>
                  <a:schemeClr val="accent5">
                    <a:lumMod val="75000"/>
                  </a:schemeClr>
                </a:solidFill>
              </a:rPr>
              <a:t>No—once packaged in melanosomes, melanin is transferred to neighboring cells       (</a:t>
            </a:r>
            <a:r>
              <a:rPr lang="en-US" sz="1600" dirty="0" err="1">
                <a:solidFill>
                  <a:schemeClr val="accent5">
                    <a:lumMod val="75000"/>
                  </a:schemeClr>
                </a:solidFill>
              </a:rPr>
              <a:t>eg</a:t>
            </a:r>
            <a:r>
              <a:rPr lang="en-US" sz="1600" dirty="0">
                <a:solidFill>
                  <a:schemeClr val="accent5">
                    <a:lumMod val="75000"/>
                  </a:schemeClr>
                </a:solidFill>
              </a:rPr>
              <a:t>, skin melanocytes transfer their melanin to nearby  keratinocytes )</a:t>
            </a:r>
          </a:p>
          <a:p>
            <a:endParaRPr lang="en-US" sz="1600" dirty="0">
              <a:solidFill>
                <a:schemeClr val="accent5">
                  <a:lumMod val="75000"/>
                </a:schemeClr>
              </a:solidFill>
            </a:endParaRPr>
          </a:p>
          <a:p>
            <a:r>
              <a:rPr lang="en-US" sz="1600" i="1" dirty="0">
                <a:solidFill>
                  <a:schemeClr val="accent5">
                    <a:lumMod val="75000"/>
                  </a:schemeClr>
                </a:solidFill>
              </a:rPr>
              <a:t>Some people have darker skin than others. (Thanks, Captain Obvious.) Is it the case that darker-complected individuals have more melanocytes?</a:t>
            </a:r>
          </a:p>
          <a:p>
            <a:r>
              <a:rPr lang="en-US" sz="1600" dirty="0">
                <a:solidFill>
                  <a:schemeClr val="accent5">
                    <a:lumMod val="75000"/>
                  </a:schemeClr>
                </a:solidFill>
              </a:rPr>
              <a:t>No, the number of melanocytes does not vary with degree of pigmentation—people with darker complexion have more melanin in their keratinocytes.</a:t>
            </a:r>
          </a:p>
        </p:txBody>
      </p:sp>
    </p:spTree>
    <p:extLst>
      <p:ext uri="{BB962C8B-B14F-4D97-AF65-F5344CB8AC3E}">
        <p14:creationId xmlns:p14="http://schemas.microsoft.com/office/powerpoint/2010/main" val="1013721104"/>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440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a:t>
            </a:r>
            <a:r>
              <a:rPr lang="en-US" sz="1400" b="1" dirty="0">
                <a:solidFill>
                  <a:srgbClr val="5C5B1F"/>
                </a:solidFill>
              </a:rPr>
              <a:t>larger</a:t>
            </a:r>
            <a:r>
              <a:rPr lang="en-US" sz="1400" dirty="0">
                <a:solidFill>
                  <a:srgbClr val="5C5B1F"/>
                </a:solidFill>
              </a:rPr>
              <a:t> </a:t>
            </a:r>
            <a:r>
              <a:rPr lang="en-US" sz="1400" dirty="0">
                <a:solidFill>
                  <a:schemeClr val="bg1">
                    <a:lumMod val="75000"/>
                  </a:schemeClr>
                </a:solidFill>
              </a:rPr>
              <a:t>, to have borders that are more  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F22C57-EF3C-4931-8BC5-941B5B8A0766}"/>
              </a:ext>
            </a:extLst>
          </p:cNvPr>
          <p:cNvSpPr txBox="1"/>
          <p:nvPr/>
        </p:nvSpPr>
        <p:spPr>
          <a:xfrm>
            <a:off x="1047729" y="4662825"/>
            <a:ext cx="5869905" cy="738664"/>
          </a:xfrm>
          <a:prstGeom prst="rect">
            <a:avLst/>
          </a:prstGeom>
          <a:solidFill>
            <a:schemeClr val="accent5">
              <a:lumMod val="75000"/>
            </a:schemeClr>
          </a:solidFill>
        </p:spPr>
        <p:txBody>
          <a:bodyPr wrap="square" rtlCol="0">
            <a:spAutoFit/>
          </a:bodyPr>
          <a:lstStyle/>
          <a:p>
            <a:r>
              <a:rPr lang="en-US" sz="1400" i="1" dirty="0">
                <a:solidFill>
                  <a:srgbClr val="0000FF"/>
                </a:solidFill>
              </a:rPr>
              <a:t>The size of a lentigo </a:t>
            </a:r>
            <a:r>
              <a:rPr lang="en-US" sz="1400" i="1" dirty="0" err="1">
                <a:solidFill>
                  <a:srgbClr val="0000FF"/>
                </a:solidFill>
              </a:rPr>
              <a:t>maligna</a:t>
            </a:r>
            <a:r>
              <a:rPr lang="en-US" sz="1400" i="1" dirty="0">
                <a:solidFill>
                  <a:srgbClr val="0000FF"/>
                </a:solidFill>
              </a:rPr>
              <a:t> lesion differ from that of the lentigines in another important way—what is it?</a:t>
            </a:r>
            <a:endParaRPr lang="en-US" sz="1400" i="1" dirty="0">
              <a:solidFill>
                <a:schemeClr val="accent5">
                  <a:lumMod val="75000"/>
                </a:schemeClr>
              </a:solidFill>
            </a:endParaRPr>
          </a:p>
          <a:p>
            <a:r>
              <a:rPr lang="en-US" sz="1400" dirty="0">
                <a:solidFill>
                  <a:schemeClr val="accent5">
                    <a:lumMod val="75000"/>
                  </a:schemeClr>
                </a:solidFill>
              </a:rPr>
              <a:t>The size of the </a:t>
            </a:r>
            <a:r>
              <a:rPr lang="en-US" sz="1400" dirty="0" err="1">
                <a:solidFill>
                  <a:schemeClr val="accent5">
                    <a:lumMod val="75000"/>
                  </a:schemeClr>
                </a:solidFill>
              </a:rPr>
              <a:t>maligna</a:t>
            </a:r>
            <a:r>
              <a:rPr lang="en-US" sz="1400" dirty="0">
                <a:solidFill>
                  <a:schemeClr val="accent5">
                    <a:lumMod val="75000"/>
                  </a:schemeClr>
                </a:solidFill>
              </a:rPr>
              <a:t> lesion expands—</a:t>
            </a:r>
            <a:r>
              <a:rPr lang="en-US" sz="1400" b="1" dirty="0">
                <a:solidFill>
                  <a:schemeClr val="accent5">
                    <a:lumMod val="75000"/>
                  </a:schemeClr>
                </a:solidFill>
              </a:rPr>
              <a:t>rapid radial growth </a:t>
            </a:r>
            <a:r>
              <a:rPr lang="en-US" sz="1400" dirty="0">
                <a:solidFill>
                  <a:schemeClr val="accent5">
                    <a:lumMod val="75000"/>
                  </a:schemeClr>
                </a:solidFill>
              </a:rPr>
              <a:t>is the rule</a:t>
            </a:r>
          </a:p>
        </p:txBody>
      </p:sp>
    </p:spTree>
    <p:extLst>
      <p:ext uri="{BB962C8B-B14F-4D97-AF65-F5344CB8AC3E}">
        <p14:creationId xmlns:p14="http://schemas.microsoft.com/office/powerpoint/2010/main" val="2671946405"/>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441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a:t>
            </a:r>
            <a:r>
              <a:rPr lang="en-US" sz="1400" b="1" dirty="0">
                <a:solidFill>
                  <a:srgbClr val="5C5B1F"/>
                </a:solidFill>
              </a:rPr>
              <a:t>larger</a:t>
            </a:r>
            <a:r>
              <a:rPr lang="en-US" sz="1400" dirty="0">
                <a:solidFill>
                  <a:srgbClr val="5C5B1F"/>
                </a:solidFill>
              </a:rPr>
              <a:t> </a:t>
            </a:r>
            <a:r>
              <a:rPr lang="en-US" sz="1400" dirty="0">
                <a:solidFill>
                  <a:srgbClr val="CCFFCC"/>
                </a:solidFill>
              </a:rPr>
              <a:t>, to have borders that are more  </a:t>
            </a:r>
            <a:r>
              <a:rPr lang="en-US" sz="1400" dirty="0">
                <a:solidFill>
                  <a:schemeClr val="bg1">
                    <a:lumMod val="75000"/>
                  </a:schemeClr>
                </a:solidFill>
              </a:rPr>
              <a:t>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1FDBA8-8180-4D30-97A7-213FB12468E0}"/>
              </a:ext>
            </a:extLst>
          </p:cNvPr>
          <p:cNvSpPr txBox="1"/>
          <p:nvPr/>
        </p:nvSpPr>
        <p:spPr>
          <a:xfrm>
            <a:off x="1047729" y="4662825"/>
            <a:ext cx="5869905" cy="738664"/>
          </a:xfrm>
          <a:prstGeom prst="rect">
            <a:avLst/>
          </a:prstGeom>
          <a:solidFill>
            <a:schemeClr val="accent5">
              <a:lumMod val="75000"/>
            </a:schemeClr>
          </a:solidFill>
        </p:spPr>
        <p:txBody>
          <a:bodyPr wrap="square" rtlCol="0">
            <a:spAutoFit/>
          </a:bodyPr>
          <a:lstStyle/>
          <a:p>
            <a:r>
              <a:rPr lang="en-US" sz="1400" i="1" dirty="0">
                <a:solidFill>
                  <a:srgbClr val="0000FF"/>
                </a:solidFill>
              </a:rPr>
              <a:t>The size of a lentigo </a:t>
            </a:r>
            <a:r>
              <a:rPr lang="en-US" sz="1400" i="1" dirty="0" err="1">
                <a:solidFill>
                  <a:srgbClr val="0000FF"/>
                </a:solidFill>
              </a:rPr>
              <a:t>maligna</a:t>
            </a:r>
            <a:r>
              <a:rPr lang="en-US" sz="1400" i="1" dirty="0">
                <a:solidFill>
                  <a:srgbClr val="0000FF"/>
                </a:solidFill>
              </a:rPr>
              <a:t> lesion differ from that of the lentigines in another important way—what is it?</a:t>
            </a:r>
          </a:p>
          <a:p>
            <a:r>
              <a:rPr lang="en-US" sz="1400" dirty="0">
                <a:solidFill>
                  <a:srgbClr val="0000FF"/>
                </a:solidFill>
              </a:rPr>
              <a:t>The size of the </a:t>
            </a:r>
            <a:r>
              <a:rPr lang="en-US" sz="1400" dirty="0" err="1">
                <a:solidFill>
                  <a:srgbClr val="0000FF"/>
                </a:solidFill>
              </a:rPr>
              <a:t>maligna</a:t>
            </a:r>
            <a:r>
              <a:rPr lang="en-US" sz="1400" dirty="0">
                <a:solidFill>
                  <a:srgbClr val="0000FF"/>
                </a:solidFill>
              </a:rPr>
              <a:t> lesion expands—rapid radial growth is the rule</a:t>
            </a:r>
          </a:p>
        </p:txBody>
      </p:sp>
      <p:sp>
        <p:nvSpPr>
          <p:cNvPr id="7" name="TextBox 6">
            <a:extLst>
              <a:ext uri="{FF2B5EF4-FFF2-40B4-BE49-F238E27FC236}">
                <a16:creationId xmlns:a16="http://schemas.microsoft.com/office/drawing/2014/main" id="{1AF252AA-4A7B-4083-916C-470D3CA58DD2}"/>
              </a:ext>
            </a:extLst>
          </p:cNvPr>
          <p:cNvSpPr txBox="1"/>
          <p:nvPr/>
        </p:nvSpPr>
        <p:spPr>
          <a:xfrm>
            <a:off x="4216795" y="4269589"/>
            <a:ext cx="2884123" cy="307777"/>
          </a:xfrm>
          <a:prstGeom prst="rect">
            <a:avLst/>
          </a:prstGeom>
          <a:noFill/>
        </p:spPr>
        <p:txBody>
          <a:bodyPr wrap="none" rtlCol="0">
            <a:spAutoFit/>
          </a:bodyPr>
          <a:lstStyle/>
          <a:p>
            <a:r>
              <a:rPr lang="en-US" sz="1400" b="1" dirty="0">
                <a:solidFill>
                  <a:srgbClr val="5C5B1F"/>
                </a:solidFill>
                <a:latin typeface="Segoe Script" panose="030B0504020000000003" pitchFamily="66" charset="0"/>
              </a:rPr>
              <a:t>and larger and larger and…</a:t>
            </a:r>
          </a:p>
        </p:txBody>
      </p:sp>
    </p:spTree>
    <p:extLst>
      <p:ext uri="{BB962C8B-B14F-4D97-AF65-F5344CB8AC3E}">
        <p14:creationId xmlns:p14="http://schemas.microsoft.com/office/powerpoint/2010/main" val="60771882"/>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442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a:t>
            </a:r>
            <a:r>
              <a:rPr lang="en-US" sz="1400" b="1" dirty="0">
                <a:solidFill>
                  <a:srgbClr val="5C5B1F"/>
                </a:solidFill>
              </a:rPr>
              <a:t>larger</a:t>
            </a:r>
            <a:r>
              <a:rPr lang="en-US" sz="1400" dirty="0">
                <a:solidFill>
                  <a:srgbClr val="5C5B1F"/>
                </a:solidFill>
              </a:rPr>
              <a:t> </a:t>
            </a:r>
            <a:r>
              <a:rPr lang="en-US" sz="1400" dirty="0">
                <a:solidFill>
                  <a:srgbClr val="CCFFCC"/>
                </a:solidFill>
              </a:rPr>
              <a:t>, to have borders that are more  </a:t>
            </a:r>
            <a:r>
              <a:rPr lang="en-US" sz="1400" dirty="0">
                <a:solidFill>
                  <a:schemeClr val="bg1">
                    <a:lumMod val="75000"/>
                  </a:schemeClr>
                </a:solidFill>
              </a:rPr>
              <a:t>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1FDBA8-8180-4D30-97A7-213FB12468E0}"/>
              </a:ext>
            </a:extLst>
          </p:cNvPr>
          <p:cNvSpPr txBox="1"/>
          <p:nvPr/>
        </p:nvSpPr>
        <p:spPr>
          <a:xfrm>
            <a:off x="1047729" y="4662825"/>
            <a:ext cx="5869905"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 size of a lentigo </a:t>
            </a:r>
            <a:r>
              <a:rPr lang="en-US" sz="1400" i="1" dirty="0" err="1">
                <a:solidFill>
                  <a:schemeClr val="bg1">
                    <a:lumMod val="50000"/>
                  </a:schemeClr>
                </a:solidFill>
              </a:rPr>
              <a:t>maligna</a:t>
            </a:r>
            <a:r>
              <a:rPr lang="en-US" sz="1400" i="1" dirty="0">
                <a:solidFill>
                  <a:schemeClr val="bg1">
                    <a:lumMod val="50000"/>
                  </a:schemeClr>
                </a:solidFill>
              </a:rPr>
              <a:t> lesion differ from that of the lentigines in another important way—what is it?</a:t>
            </a:r>
          </a:p>
          <a:p>
            <a:r>
              <a:rPr lang="en-US" sz="1400" dirty="0">
                <a:solidFill>
                  <a:schemeClr val="bg1">
                    <a:lumMod val="50000"/>
                  </a:schemeClr>
                </a:solidFill>
              </a:rPr>
              <a:t>The size of the </a:t>
            </a:r>
            <a:r>
              <a:rPr lang="en-US" sz="1400" dirty="0" err="1">
                <a:solidFill>
                  <a:schemeClr val="bg1">
                    <a:lumMod val="50000"/>
                  </a:schemeClr>
                </a:solidFill>
              </a:rPr>
              <a:t>maligna</a:t>
            </a:r>
            <a:r>
              <a:rPr lang="en-US" sz="1400" dirty="0">
                <a:solidFill>
                  <a:schemeClr val="bg1">
                    <a:lumMod val="50000"/>
                  </a:schemeClr>
                </a:solidFill>
              </a:rPr>
              <a:t> lesion expands—</a:t>
            </a:r>
            <a:r>
              <a:rPr lang="en-US" sz="1400" b="1" dirty="0">
                <a:solidFill>
                  <a:srgbClr val="0000FF"/>
                </a:solidFill>
              </a:rPr>
              <a:t>rapid radial growth </a:t>
            </a:r>
            <a:r>
              <a:rPr lang="en-US" sz="1400" dirty="0">
                <a:solidFill>
                  <a:srgbClr val="0000FF"/>
                </a:solidFill>
              </a:rPr>
              <a:t>is the rule</a:t>
            </a:r>
          </a:p>
        </p:txBody>
      </p:sp>
      <p:sp>
        <p:nvSpPr>
          <p:cNvPr id="40" name="TextBox 39">
            <a:extLst>
              <a:ext uri="{FF2B5EF4-FFF2-40B4-BE49-F238E27FC236}">
                <a16:creationId xmlns:a16="http://schemas.microsoft.com/office/drawing/2014/main" id="{399F5C7F-9B35-4387-9415-610794D17A9C}"/>
              </a:ext>
            </a:extLst>
          </p:cNvPr>
          <p:cNvSpPr txBox="1"/>
          <p:nvPr/>
        </p:nvSpPr>
        <p:spPr>
          <a:xfrm>
            <a:off x="3320680" y="5529557"/>
            <a:ext cx="4262705" cy="523220"/>
          </a:xfrm>
          <a:prstGeom prst="rect">
            <a:avLst/>
          </a:prstGeom>
          <a:solidFill>
            <a:srgbClr val="FFE07D"/>
          </a:solidFill>
        </p:spPr>
        <p:txBody>
          <a:bodyPr wrap="none" rtlCol="0">
            <a:spAutoFit/>
          </a:bodyPr>
          <a:lstStyle/>
          <a:p>
            <a:r>
              <a:rPr lang="en-US" sz="1400" i="1" dirty="0">
                <a:solidFill>
                  <a:srgbClr val="0000FF"/>
                </a:solidFill>
              </a:rPr>
              <a:t>What is the underlying cause of this radial growth?</a:t>
            </a:r>
          </a:p>
          <a:p>
            <a:r>
              <a:rPr lang="en-US" sz="1400" dirty="0">
                <a:solidFill>
                  <a:srgbClr val="FFE07D"/>
                </a:solidFill>
              </a:rPr>
              <a:t>Unchecked intradermal proliferation of melanocytes</a:t>
            </a:r>
          </a:p>
        </p:txBody>
      </p:sp>
      <p:sp>
        <p:nvSpPr>
          <p:cNvPr id="53" name="Oval 52">
            <a:extLst>
              <a:ext uri="{FF2B5EF4-FFF2-40B4-BE49-F238E27FC236}">
                <a16:creationId xmlns:a16="http://schemas.microsoft.com/office/drawing/2014/main" id="{7B06870E-990E-46A7-856A-A84D2F2A437E}"/>
              </a:ext>
            </a:extLst>
          </p:cNvPr>
          <p:cNvSpPr/>
          <p:nvPr/>
        </p:nvSpPr>
        <p:spPr>
          <a:xfrm>
            <a:off x="4109469" y="4991356"/>
            <a:ext cx="295813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C616CF39-22D3-4F18-A7BA-1DE96C2883C2}"/>
              </a:ext>
            </a:extLst>
          </p:cNvPr>
          <p:cNvSpPr txBox="1"/>
          <p:nvPr/>
        </p:nvSpPr>
        <p:spPr>
          <a:xfrm>
            <a:off x="4216795" y="4269589"/>
            <a:ext cx="2884123" cy="307777"/>
          </a:xfrm>
          <a:prstGeom prst="rect">
            <a:avLst/>
          </a:prstGeom>
          <a:noFill/>
        </p:spPr>
        <p:txBody>
          <a:bodyPr wrap="none" rtlCol="0">
            <a:spAutoFit/>
          </a:bodyPr>
          <a:lstStyle/>
          <a:p>
            <a:r>
              <a:rPr lang="en-US" sz="1400" b="1" dirty="0">
                <a:solidFill>
                  <a:srgbClr val="5C5B1F"/>
                </a:solidFill>
                <a:latin typeface="Segoe Script" panose="030B0504020000000003" pitchFamily="66" charset="0"/>
              </a:rPr>
              <a:t>and larger and larger and…</a:t>
            </a:r>
          </a:p>
        </p:txBody>
      </p:sp>
    </p:spTree>
    <p:extLst>
      <p:ext uri="{BB962C8B-B14F-4D97-AF65-F5344CB8AC3E}">
        <p14:creationId xmlns:p14="http://schemas.microsoft.com/office/powerpoint/2010/main" val="3367491143"/>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443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a:t>
            </a:r>
            <a:r>
              <a:rPr lang="en-US" sz="1400" b="1" dirty="0">
                <a:solidFill>
                  <a:srgbClr val="5C5B1F"/>
                </a:solidFill>
              </a:rPr>
              <a:t>larger</a:t>
            </a:r>
            <a:r>
              <a:rPr lang="en-US" sz="1400" dirty="0">
                <a:solidFill>
                  <a:srgbClr val="5C5B1F"/>
                </a:solidFill>
              </a:rPr>
              <a:t> </a:t>
            </a:r>
            <a:r>
              <a:rPr lang="en-US" sz="1400" dirty="0">
                <a:solidFill>
                  <a:srgbClr val="CCFFCC"/>
                </a:solidFill>
              </a:rPr>
              <a:t>, to have borders that are more  </a:t>
            </a:r>
            <a:r>
              <a:rPr lang="en-US" sz="1400" dirty="0">
                <a:solidFill>
                  <a:schemeClr val="bg1">
                    <a:lumMod val="75000"/>
                  </a:schemeClr>
                </a:solidFill>
              </a:rPr>
              <a:t>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1FDBA8-8180-4D30-97A7-213FB12468E0}"/>
              </a:ext>
            </a:extLst>
          </p:cNvPr>
          <p:cNvSpPr txBox="1"/>
          <p:nvPr/>
        </p:nvSpPr>
        <p:spPr>
          <a:xfrm>
            <a:off x="1047729" y="4662825"/>
            <a:ext cx="5869905"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 size of a lentigo </a:t>
            </a:r>
            <a:r>
              <a:rPr lang="en-US" sz="1400" i="1" dirty="0" err="1">
                <a:solidFill>
                  <a:schemeClr val="bg1">
                    <a:lumMod val="50000"/>
                  </a:schemeClr>
                </a:solidFill>
              </a:rPr>
              <a:t>maligna</a:t>
            </a:r>
            <a:r>
              <a:rPr lang="en-US" sz="1400" i="1" dirty="0">
                <a:solidFill>
                  <a:schemeClr val="bg1">
                    <a:lumMod val="50000"/>
                  </a:schemeClr>
                </a:solidFill>
              </a:rPr>
              <a:t> lesion differ from that of the lentigines in another important way—what is it?</a:t>
            </a:r>
          </a:p>
          <a:p>
            <a:r>
              <a:rPr lang="en-US" sz="1400" dirty="0">
                <a:solidFill>
                  <a:schemeClr val="bg1">
                    <a:lumMod val="50000"/>
                  </a:schemeClr>
                </a:solidFill>
              </a:rPr>
              <a:t>The size of the </a:t>
            </a:r>
            <a:r>
              <a:rPr lang="en-US" sz="1400" dirty="0" err="1">
                <a:solidFill>
                  <a:schemeClr val="bg1">
                    <a:lumMod val="50000"/>
                  </a:schemeClr>
                </a:solidFill>
              </a:rPr>
              <a:t>maligna</a:t>
            </a:r>
            <a:r>
              <a:rPr lang="en-US" sz="1400" dirty="0">
                <a:solidFill>
                  <a:schemeClr val="bg1">
                    <a:lumMod val="50000"/>
                  </a:schemeClr>
                </a:solidFill>
              </a:rPr>
              <a:t> lesion expands—</a:t>
            </a:r>
            <a:r>
              <a:rPr lang="en-US" sz="1400" b="1" dirty="0">
                <a:solidFill>
                  <a:srgbClr val="0000FF"/>
                </a:solidFill>
              </a:rPr>
              <a:t>rapid radial growth </a:t>
            </a:r>
            <a:r>
              <a:rPr lang="en-US" sz="1400" dirty="0">
                <a:solidFill>
                  <a:srgbClr val="0000FF"/>
                </a:solidFill>
              </a:rPr>
              <a:t>is the rule</a:t>
            </a:r>
          </a:p>
        </p:txBody>
      </p:sp>
      <p:sp>
        <p:nvSpPr>
          <p:cNvPr id="40" name="TextBox 39">
            <a:extLst>
              <a:ext uri="{FF2B5EF4-FFF2-40B4-BE49-F238E27FC236}">
                <a16:creationId xmlns:a16="http://schemas.microsoft.com/office/drawing/2014/main" id="{399F5C7F-9B35-4387-9415-610794D17A9C}"/>
              </a:ext>
            </a:extLst>
          </p:cNvPr>
          <p:cNvSpPr txBox="1"/>
          <p:nvPr/>
        </p:nvSpPr>
        <p:spPr>
          <a:xfrm>
            <a:off x="3320680" y="5529557"/>
            <a:ext cx="4262705" cy="523220"/>
          </a:xfrm>
          <a:prstGeom prst="rect">
            <a:avLst/>
          </a:prstGeom>
          <a:solidFill>
            <a:srgbClr val="FFE07D"/>
          </a:solidFill>
        </p:spPr>
        <p:txBody>
          <a:bodyPr wrap="none" rtlCol="0">
            <a:spAutoFit/>
          </a:bodyPr>
          <a:lstStyle/>
          <a:p>
            <a:r>
              <a:rPr lang="en-US" sz="1400" i="1" dirty="0">
                <a:solidFill>
                  <a:srgbClr val="0000FF"/>
                </a:solidFill>
              </a:rPr>
              <a:t>What is the underlying cause of this radial growth?</a:t>
            </a:r>
          </a:p>
          <a:p>
            <a:r>
              <a:rPr lang="en-US" sz="1400" dirty="0">
                <a:solidFill>
                  <a:srgbClr val="0000FF"/>
                </a:solidFill>
              </a:rPr>
              <a:t>Unchecked intradermal proliferation of melanocytes</a:t>
            </a:r>
          </a:p>
        </p:txBody>
      </p:sp>
      <p:sp>
        <p:nvSpPr>
          <p:cNvPr id="53" name="Oval 52">
            <a:extLst>
              <a:ext uri="{FF2B5EF4-FFF2-40B4-BE49-F238E27FC236}">
                <a16:creationId xmlns:a16="http://schemas.microsoft.com/office/drawing/2014/main" id="{7B06870E-990E-46A7-856A-A84D2F2A437E}"/>
              </a:ext>
            </a:extLst>
          </p:cNvPr>
          <p:cNvSpPr/>
          <p:nvPr/>
        </p:nvSpPr>
        <p:spPr>
          <a:xfrm>
            <a:off x="4109469" y="4991356"/>
            <a:ext cx="295813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2D14418A-C917-4550-917E-FE89F0007224}"/>
              </a:ext>
            </a:extLst>
          </p:cNvPr>
          <p:cNvSpPr txBox="1"/>
          <p:nvPr/>
        </p:nvSpPr>
        <p:spPr>
          <a:xfrm>
            <a:off x="4216795" y="4269589"/>
            <a:ext cx="2884123" cy="307777"/>
          </a:xfrm>
          <a:prstGeom prst="rect">
            <a:avLst/>
          </a:prstGeom>
          <a:noFill/>
        </p:spPr>
        <p:txBody>
          <a:bodyPr wrap="none" rtlCol="0">
            <a:spAutoFit/>
          </a:bodyPr>
          <a:lstStyle/>
          <a:p>
            <a:r>
              <a:rPr lang="en-US" sz="1400" b="1" dirty="0">
                <a:solidFill>
                  <a:srgbClr val="5C5B1F"/>
                </a:solidFill>
                <a:latin typeface="Segoe Script" panose="030B0504020000000003" pitchFamily="66" charset="0"/>
              </a:rPr>
              <a:t>and larger and larger and…</a:t>
            </a:r>
          </a:p>
        </p:txBody>
      </p:sp>
    </p:spTree>
    <p:extLst>
      <p:ext uri="{BB962C8B-B14F-4D97-AF65-F5344CB8AC3E}">
        <p14:creationId xmlns:p14="http://schemas.microsoft.com/office/powerpoint/2010/main" val="1788819968"/>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444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a:t>
            </a:r>
            <a:r>
              <a:rPr lang="en-US" sz="1400" b="1" dirty="0">
                <a:solidFill>
                  <a:srgbClr val="5C5B1F"/>
                </a:solidFill>
              </a:rPr>
              <a:t>larger</a:t>
            </a:r>
            <a:r>
              <a:rPr lang="en-US" sz="1400" dirty="0">
                <a:solidFill>
                  <a:srgbClr val="5C5B1F"/>
                </a:solidFill>
              </a:rPr>
              <a:t> </a:t>
            </a:r>
            <a:r>
              <a:rPr lang="en-US" sz="1400" dirty="0">
                <a:solidFill>
                  <a:srgbClr val="CCFFCC"/>
                </a:solidFill>
              </a:rPr>
              <a:t>, to have borders that are more  </a:t>
            </a:r>
            <a:r>
              <a:rPr lang="en-US" sz="1400" dirty="0">
                <a:solidFill>
                  <a:schemeClr val="bg1">
                    <a:lumMod val="75000"/>
                  </a:schemeClr>
                </a:solidFill>
              </a:rPr>
              <a:t>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1FDBA8-8180-4D30-97A7-213FB12468E0}"/>
              </a:ext>
            </a:extLst>
          </p:cNvPr>
          <p:cNvSpPr txBox="1"/>
          <p:nvPr/>
        </p:nvSpPr>
        <p:spPr>
          <a:xfrm>
            <a:off x="1047729" y="4662825"/>
            <a:ext cx="5869905"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 size of a lentigo </a:t>
            </a:r>
            <a:r>
              <a:rPr lang="en-US" sz="1400" i="1" dirty="0" err="1">
                <a:solidFill>
                  <a:schemeClr val="bg1">
                    <a:lumMod val="50000"/>
                  </a:schemeClr>
                </a:solidFill>
              </a:rPr>
              <a:t>maligna</a:t>
            </a:r>
            <a:r>
              <a:rPr lang="en-US" sz="1400" i="1" dirty="0">
                <a:solidFill>
                  <a:schemeClr val="bg1">
                    <a:lumMod val="50000"/>
                  </a:schemeClr>
                </a:solidFill>
              </a:rPr>
              <a:t> lesion differ from that of the lentigines in another important way—what is it?</a:t>
            </a:r>
          </a:p>
          <a:p>
            <a:r>
              <a:rPr lang="en-US" sz="1400" dirty="0">
                <a:solidFill>
                  <a:schemeClr val="bg1">
                    <a:lumMod val="50000"/>
                  </a:schemeClr>
                </a:solidFill>
              </a:rPr>
              <a:t>The size of the </a:t>
            </a:r>
            <a:r>
              <a:rPr lang="en-US" sz="1400" dirty="0" err="1">
                <a:solidFill>
                  <a:schemeClr val="bg1">
                    <a:lumMod val="50000"/>
                  </a:schemeClr>
                </a:solidFill>
              </a:rPr>
              <a:t>maligna</a:t>
            </a:r>
            <a:r>
              <a:rPr lang="en-US" sz="1400" dirty="0">
                <a:solidFill>
                  <a:schemeClr val="bg1">
                    <a:lumMod val="50000"/>
                  </a:schemeClr>
                </a:solidFill>
              </a:rPr>
              <a:t> lesion expands—</a:t>
            </a:r>
            <a:r>
              <a:rPr lang="en-US" sz="1400" b="1" dirty="0">
                <a:solidFill>
                  <a:srgbClr val="0000FF"/>
                </a:solidFill>
              </a:rPr>
              <a:t>rapid radial growth </a:t>
            </a:r>
            <a:r>
              <a:rPr lang="en-US" sz="1400" dirty="0">
                <a:solidFill>
                  <a:srgbClr val="0000FF"/>
                </a:solidFill>
              </a:rPr>
              <a:t>is the rule</a:t>
            </a:r>
          </a:p>
        </p:txBody>
      </p:sp>
      <p:sp>
        <p:nvSpPr>
          <p:cNvPr id="40" name="TextBox 39">
            <a:extLst>
              <a:ext uri="{FF2B5EF4-FFF2-40B4-BE49-F238E27FC236}">
                <a16:creationId xmlns:a16="http://schemas.microsoft.com/office/drawing/2014/main" id="{399F5C7F-9B35-4387-9415-610794D17A9C}"/>
              </a:ext>
            </a:extLst>
          </p:cNvPr>
          <p:cNvSpPr txBox="1"/>
          <p:nvPr/>
        </p:nvSpPr>
        <p:spPr>
          <a:xfrm>
            <a:off x="3320680" y="5529557"/>
            <a:ext cx="4262705" cy="523220"/>
          </a:xfrm>
          <a:prstGeom prst="rect">
            <a:avLst/>
          </a:prstGeom>
          <a:solidFill>
            <a:srgbClr val="FFE07D"/>
          </a:solidFill>
        </p:spPr>
        <p:txBody>
          <a:bodyPr wrap="none" rtlCol="0">
            <a:spAutoFit/>
          </a:bodyPr>
          <a:lstStyle/>
          <a:p>
            <a:r>
              <a:rPr lang="en-US" sz="1400" i="1" dirty="0">
                <a:solidFill>
                  <a:schemeClr val="bg1">
                    <a:lumMod val="65000"/>
                  </a:schemeClr>
                </a:solidFill>
              </a:rPr>
              <a:t>What is the underlying cause of this radial growth?</a:t>
            </a:r>
          </a:p>
          <a:p>
            <a:r>
              <a:rPr lang="en-US" sz="1400" dirty="0">
                <a:solidFill>
                  <a:schemeClr val="bg1">
                    <a:lumMod val="65000"/>
                  </a:schemeClr>
                </a:solidFill>
              </a:rPr>
              <a:t>Unchecked intradermal proliferation of melanocytes</a:t>
            </a:r>
          </a:p>
        </p:txBody>
      </p:sp>
      <p:sp>
        <p:nvSpPr>
          <p:cNvPr id="54" name="TextBox 53">
            <a:extLst>
              <a:ext uri="{FF2B5EF4-FFF2-40B4-BE49-F238E27FC236}">
                <a16:creationId xmlns:a16="http://schemas.microsoft.com/office/drawing/2014/main" id="{2D14418A-C917-4550-917E-FE89F0007224}"/>
              </a:ext>
            </a:extLst>
          </p:cNvPr>
          <p:cNvSpPr txBox="1"/>
          <p:nvPr/>
        </p:nvSpPr>
        <p:spPr>
          <a:xfrm>
            <a:off x="4216795" y="4269589"/>
            <a:ext cx="2884123" cy="307777"/>
          </a:xfrm>
          <a:prstGeom prst="rect">
            <a:avLst/>
          </a:prstGeom>
          <a:noFill/>
        </p:spPr>
        <p:txBody>
          <a:bodyPr wrap="none" rtlCol="0">
            <a:spAutoFit/>
          </a:bodyPr>
          <a:lstStyle/>
          <a:p>
            <a:r>
              <a:rPr lang="en-US" sz="1400" b="1" dirty="0">
                <a:solidFill>
                  <a:srgbClr val="5C5B1F"/>
                </a:solidFill>
                <a:latin typeface="Segoe Script" panose="030B0504020000000003" pitchFamily="66" charset="0"/>
              </a:rPr>
              <a:t>and larger and larger and…</a:t>
            </a:r>
          </a:p>
        </p:txBody>
      </p:sp>
      <p:sp>
        <p:nvSpPr>
          <p:cNvPr id="7" name="TextBox 6">
            <a:extLst>
              <a:ext uri="{FF2B5EF4-FFF2-40B4-BE49-F238E27FC236}">
                <a16:creationId xmlns:a16="http://schemas.microsoft.com/office/drawing/2014/main" id="{49E765F7-0043-46DE-A12D-8D83D8C509A9}"/>
              </a:ext>
            </a:extLst>
          </p:cNvPr>
          <p:cNvSpPr txBox="1"/>
          <p:nvPr/>
        </p:nvSpPr>
        <p:spPr>
          <a:xfrm>
            <a:off x="609600" y="4747736"/>
            <a:ext cx="3690695" cy="738664"/>
          </a:xfrm>
          <a:prstGeom prst="rect">
            <a:avLst/>
          </a:prstGeom>
          <a:solidFill>
            <a:schemeClr val="accent1">
              <a:lumMod val="40000"/>
              <a:lumOff val="60000"/>
            </a:schemeClr>
          </a:solidFill>
        </p:spPr>
        <p:txBody>
          <a:bodyPr wrap="square" rtlCol="0">
            <a:spAutoFit/>
          </a:bodyPr>
          <a:lstStyle/>
          <a:p>
            <a:r>
              <a:rPr lang="en-US" sz="1400" i="1" dirty="0"/>
              <a:t>Can an eyelid lentigo </a:t>
            </a:r>
            <a:r>
              <a:rPr lang="en-US" sz="1400" i="1" dirty="0" err="1"/>
              <a:t>maligna</a:t>
            </a:r>
            <a:r>
              <a:rPr lang="en-US" sz="1400" i="1" dirty="0"/>
              <a:t> lesion spread across the gray line to the palpebral </a:t>
            </a:r>
            <a:r>
              <a:rPr lang="en-US" sz="1400" i="1" dirty="0" err="1"/>
              <a:t>conj</a:t>
            </a:r>
            <a:r>
              <a:rPr lang="en-US" sz="1400" i="1" dirty="0"/>
              <a:t>?</a:t>
            </a:r>
          </a:p>
          <a:p>
            <a:r>
              <a:rPr lang="en-US" sz="1400" dirty="0">
                <a:solidFill>
                  <a:schemeClr val="accent1">
                    <a:lumMod val="40000"/>
                    <a:lumOff val="60000"/>
                  </a:schemeClr>
                </a:solidFill>
              </a:rPr>
              <a:t>Indeed it can</a:t>
            </a:r>
          </a:p>
        </p:txBody>
      </p:sp>
      <p:sp>
        <p:nvSpPr>
          <p:cNvPr id="53" name="Oval 52">
            <a:extLst>
              <a:ext uri="{FF2B5EF4-FFF2-40B4-BE49-F238E27FC236}">
                <a16:creationId xmlns:a16="http://schemas.microsoft.com/office/drawing/2014/main" id="{7B06870E-990E-46A7-856A-A84D2F2A437E}"/>
              </a:ext>
            </a:extLst>
          </p:cNvPr>
          <p:cNvSpPr/>
          <p:nvPr/>
        </p:nvSpPr>
        <p:spPr>
          <a:xfrm>
            <a:off x="4109469" y="4991356"/>
            <a:ext cx="295813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32244028"/>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445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a:t>
            </a:r>
            <a:r>
              <a:rPr lang="en-US" sz="1400" b="1" dirty="0">
                <a:solidFill>
                  <a:srgbClr val="5C5B1F"/>
                </a:solidFill>
              </a:rPr>
              <a:t>larger</a:t>
            </a:r>
            <a:r>
              <a:rPr lang="en-US" sz="1400" dirty="0">
                <a:solidFill>
                  <a:srgbClr val="5C5B1F"/>
                </a:solidFill>
              </a:rPr>
              <a:t> </a:t>
            </a:r>
            <a:r>
              <a:rPr lang="en-US" sz="1400" dirty="0">
                <a:solidFill>
                  <a:srgbClr val="CCFFCC"/>
                </a:solidFill>
              </a:rPr>
              <a:t>, to have borders that are more  </a:t>
            </a:r>
            <a:r>
              <a:rPr lang="en-US" sz="1400" dirty="0">
                <a:solidFill>
                  <a:schemeClr val="bg1">
                    <a:lumMod val="75000"/>
                  </a:schemeClr>
                </a:solidFill>
              </a:rPr>
              <a:t>irregular, and to have  more  color variation within them than do the lentigines</a:t>
            </a:r>
          </a:p>
          <a:p>
            <a:endParaRPr lang="en-US" sz="1400" dirty="0">
              <a:solidFill>
                <a:srgbClr val="CCFFCC"/>
              </a:solidFill>
            </a:endParaRPr>
          </a:p>
          <a:p>
            <a:r>
              <a:rPr lang="en-US" sz="1400" i="1" dirty="0">
                <a:solidFill>
                  <a:srgbClr val="CCFFCC"/>
                </a:solidFill>
              </a:rPr>
              <a:t>Are lentigo </a:t>
            </a:r>
            <a:r>
              <a:rPr lang="en-US" sz="1400" i="1" dirty="0" err="1">
                <a:solidFill>
                  <a:srgbClr val="CCFFCC"/>
                </a:solidFill>
              </a:rPr>
              <a:t>maligna</a:t>
            </a:r>
            <a:r>
              <a:rPr lang="en-US" sz="1400" i="1" dirty="0">
                <a:solidFill>
                  <a:srgbClr val="CCFFCC"/>
                </a:solidFill>
              </a:rPr>
              <a:t> lesions flat, or elevated?</a:t>
            </a: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1FDBA8-8180-4D30-97A7-213FB12468E0}"/>
              </a:ext>
            </a:extLst>
          </p:cNvPr>
          <p:cNvSpPr txBox="1"/>
          <p:nvPr/>
        </p:nvSpPr>
        <p:spPr>
          <a:xfrm>
            <a:off x="1047729" y="4662825"/>
            <a:ext cx="5869905"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 size of a lentigo </a:t>
            </a:r>
            <a:r>
              <a:rPr lang="en-US" sz="1400" i="1" dirty="0" err="1">
                <a:solidFill>
                  <a:schemeClr val="bg1">
                    <a:lumMod val="50000"/>
                  </a:schemeClr>
                </a:solidFill>
              </a:rPr>
              <a:t>maligna</a:t>
            </a:r>
            <a:r>
              <a:rPr lang="en-US" sz="1400" i="1" dirty="0">
                <a:solidFill>
                  <a:schemeClr val="bg1">
                    <a:lumMod val="50000"/>
                  </a:schemeClr>
                </a:solidFill>
              </a:rPr>
              <a:t> lesion differ from that of the lentigines in another important way—what is it?</a:t>
            </a:r>
          </a:p>
          <a:p>
            <a:r>
              <a:rPr lang="en-US" sz="1400" dirty="0">
                <a:solidFill>
                  <a:schemeClr val="bg1">
                    <a:lumMod val="50000"/>
                  </a:schemeClr>
                </a:solidFill>
              </a:rPr>
              <a:t>The size of the </a:t>
            </a:r>
            <a:r>
              <a:rPr lang="en-US" sz="1400" dirty="0" err="1">
                <a:solidFill>
                  <a:schemeClr val="bg1">
                    <a:lumMod val="50000"/>
                  </a:schemeClr>
                </a:solidFill>
              </a:rPr>
              <a:t>maligna</a:t>
            </a:r>
            <a:r>
              <a:rPr lang="en-US" sz="1400" dirty="0">
                <a:solidFill>
                  <a:schemeClr val="bg1">
                    <a:lumMod val="50000"/>
                  </a:schemeClr>
                </a:solidFill>
              </a:rPr>
              <a:t> lesion expands—</a:t>
            </a:r>
            <a:r>
              <a:rPr lang="en-US" sz="1400" b="1" dirty="0">
                <a:solidFill>
                  <a:srgbClr val="0000FF"/>
                </a:solidFill>
              </a:rPr>
              <a:t>rapid radial growth </a:t>
            </a:r>
            <a:r>
              <a:rPr lang="en-US" sz="1400" dirty="0">
                <a:solidFill>
                  <a:srgbClr val="0000FF"/>
                </a:solidFill>
              </a:rPr>
              <a:t>is the rule</a:t>
            </a:r>
          </a:p>
        </p:txBody>
      </p:sp>
      <p:sp>
        <p:nvSpPr>
          <p:cNvPr id="40" name="TextBox 39">
            <a:extLst>
              <a:ext uri="{FF2B5EF4-FFF2-40B4-BE49-F238E27FC236}">
                <a16:creationId xmlns:a16="http://schemas.microsoft.com/office/drawing/2014/main" id="{399F5C7F-9B35-4387-9415-610794D17A9C}"/>
              </a:ext>
            </a:extLst>
          </p:cNvPr>
          <p:cNvSpPr txBox="1"/>
          <p:nvPr/>
        </p:nvSpPr>
        <p:spPr>
          <a:xfrm>
            <a:off x="3320680" y="5529557"/>
            <a:ext cx="4262705" cy="523220"/>
          </a:xfrm>
          <a:prstGeom prst="rect">
            <a:avLst/>
          </a:prstGeom>
          <a:solidFill>
            <a:srgbClr val="FFE07D"/>
          </a:solidFill>
        </p:spPr>
        <p:txBody>
          <a:bodyPr wrap="none" rtlCol="0">
            <a:spAutoFit/>
          </a:bodyPr>
          <a:lstStyle/>
          <a:p>
            <a:r>
              <a:rPr lang="en-US" sz="1400" i="1" dirty="0">
                <a:solidFill>
                  <a:schemeClr val="bg1">
                    <a:lumMod val="65000"/>
                  </a:schemeClr>
                </a:solidFill>
              </a:rPr>
              <a:t>What is the underlying cause of this radial growth?</a:t>
            </a:r>
          </a:p>
          <a:p>
            <a:r>
              <a:rPr lang="en-US" sz="1400" dirty="0">
                <a:solidFill>
                  <a:schemeClr val="bg1">
                    <a:lumMod val="65000"/>
                  </a:schemeClr>
                </a:solidFill>
              </a:rPr>
              <a:t>Unchecked intradermal proliferation of melanocytes</a:t>
            </a:r>
          </a:p>
        </p:txBody>
      </p:sp>
      <p:sp>
        <p:nvSpPr>
          <p:cNvPr id="54" name="TextBox 53">
            <a:extLst>
              <a:ext uri="{FF2B5EF4-FFF2-40B4-BE49-F238E27FC236}">
                <a16:creationId xmlns:a16="http://schemas.microsoft.com/office/drawing/2014/main" id="{2D14418A-C917-4550-917E-FE89F0007224}"/>
              </a:ext>
            </a:extLst>
          </p:cNvPr>
          <p:cNvSpPr txBox="1"/>
          <p:nvPr/>
        </p:nvSpPr>
        <p:spPr>
          <a:xfrm>
            <a:off x="4216795" y="4269589"/>
            <a:ext cx="2884123" cy="307777"/>
          </a:xfrm>
          <a:prstGeom prst="rect">
            <a:avLst/>
          </a:prstGeom>
          <a:noFill/>
        </p:spPr>
        <p:txBody>
          <a:bodyPr wrap="none" rtlCol="0">
            <a:spAutoFit/>
          </a:bodyPr>
          <a:lstStyle/>
          <a:p>
            <a:r>
              <a:rPr lang="en-US" sz="1400" b="1" dirty="0">
                <a:solidFill>
                  <a:srgbClr val="5C5B1F"/>
                </a:solidFill>
                <a:latin typeface="Segoe Script" panose="030B0504020000000003" pitchFamily="66" charset="0"/>
              </a:rPr>
              <a:t>and larger and larger and…</a:t>
            </a:r>
          </a:p>
        </p:txBody>
      </p:sp>
      <p:sp>
        <p:nvSpPr>
          <p:cNvPr id="7" name="TextBox 6">
            <a:extLst>
              <a:ext uri="{FF2B5EF4-FFF2-40B4-BE49-F238E27FC236}">
                <a16:creationId xmlns:a16="http://schemas.microsoft.com/office/drawing/2014/main" id="{49E765F7-0043-46DE-A12D-8D83D8C509A9}"/>
              </a:ext>
            </a:extLst>
          </p:cNvPr>
          <p:cNvSpPr txBox="1"/>
          <p:nvPr/>
        </p:nvSpPr>
        <p:spPr>
          <a:xfrm>
            <a:off x="609600" y="4747736"/>
            <a:ext cx="3690695" cy="738664"/>
          </a:xfrm>
          <a:prstGeom prst="rect">
            <a:avLst/>
          </a:prstGeom>
          <a:solidFill>
            <a:schemeClr val="accent1">
              <a:lumMod val="40000"/>
              <a:lumOff val="60000"/>
            </a:schemeClr>
          </a:solidFill>
        </p:spPr>
        <p:txBody>
          <a:bodyPr wrap="square" rtlCol="0">
            <a:spAutoFit/>
          </a:bodyPr>
          <a:lstStyle/>
          <a:p>
            <a:r>
              <a:rPr lang="en-US" sz="1400" i="1" dirty="0"/>
              <a:t>Can an eyelid lentigo </a:t>
            </a:r>
            <a:r>
              <a:rPr lang="en-US" sz="1400" i="1" dirty="0" err="1"/>
              <a:t>maligna</a:t>
            </a:r>
            <a:r>
              <a:rPr lang="en-US" sz="1400" i="1" dirty="0"/>
              <a:t> lesion spread across the gray line to the palpebral </a:t>
            </a:r>
            <a:r>
              <a:rPr lang="en-US" sz="1400" i="1" dirty="0" err="1"/>
              <a:t>conj</a:t>
            </a:r>
            <a:r>
              <a:rPr lang="en-US" sz="1400" i="1" dirty="0"/>
              <a:t>?</a:t>
            </a:r>
          </a:p>
          <a:p>
            <a:r>
              <a:rPr lang="en-US" sz="1400" dirty="0"/>
              <a:t>Indeed it can</a:t>
            </a:r>
          </a:p>
        </p:txBody>
      </p:sp>
      <p:sp>
        <p:nvSpPr>
          <p:cNvPr id="53" name="Oval 52">
            <a:extLst>
              <a:ext uri="{FF2B5EF4-FFF2-40B4-BE49-F238E27FC236}">
                <a16:creationId xmlns:a16="http://schemas.microsoft.com/office/drawing/2014/main" id="{7B06870E-990E-46A7-856A-A84D2F2A437E}"/>
              </a:ext>
            </a:extLst>
          </p:cNvPr>
          <p:cNvSpPr/>
          <p:nvPr/>
        </p:nvSpPr>
        <p:spPr>
          <a:xfrm>
            <a:off x="4109469" y="4991356"/>
            <a:ext cx="295813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16472007"/>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4E330F7-C3F4-4038-8DAF-08FC3F80748C}"/>
              </a:ext>
            </a:extLst>
          </p:cNvPr>
          <p:cNvSpPr>
            <a:spLocks noGrp="1"/>
          </p:cNvSpPr>
          <p:nvPr>
            <p:ph type="sldNum" sz="quarter" idx="12"/>
          </p:nvPr>
        </p:nvSpPr>
        <p:spPr/>
        <p:txBody>
          <a:bodyPr/>
          <a:lstStyle/>
          <a:p>
            <a:fld id="{116DF635-BF2B-4ED9-8F65-8D2B632AD3E3}" type="slidenum">
              <a:rPr lang="en-US" altLang="en-US" smtClean="0"/>
              <a:pPr/>
              <a:t>446</a:t>
            </a:fld>
            <a:endParaRPr lang="en-US" altLang="en-US"/>
          </a:p>
        </p:txBody>
      </p:sp>
      <p:sp>
        <p:nvSpPr>
          <p:cNvPr id="4" name="TextBox 3">
            <a:extLst>
              <a:ext uri="{FF2B5EF4-FFF2-40B4-BE49-F238E27FC236}">
                <a16:creationId xmlns:a16="http://schemas.microsoft.com/office/drawing/2014/main" id="{91A163D2-8E6D-455E-9C73-9E6D48470DE7}"/>
              </a:ext>
            </a:extLst>
          </p:cNvPr>
          <p:cNvSpPr txBox="1"/>
          <p:nvPr/>
        </p:nvSpPr>
        <p:spPr>
          <a:xfrm>
            <a:off x="2004639" y="6031468"/>
            <a:ext cx="5134740" cy="369332"/>
          </a:xfrm>
          <a:prstGeom prst="rect">
            <a:avLst/>
          </a:prstGeom>
          <a:noFill/>
        </p:spPr>
        <p:txBody>
          <a:bodyPr wrap="none" rtlCol="0">
            <a:spAutoFit/>
          </a:bodyPr>
          <a:lstStyle/>
          <a:p>
            <a:pPr algn="ctr"/>
            <a:r>
              <a:rPr lang="en-US" b="0" i="0" dirty="0">
                <a:effectLst/>
                <a:latin typeface="+mn-lt"/>
              </a:rPr>
              <a:t>Lentigo </a:t>
            </a:r>
            <a:r>
              <a:rPr lang="en-US" b="0" i="0" dirty="0" err="1">
                <a:effectLst/>
                <a:latin typeface="+mn-lt"/>
              </a:rPr>
              <a:t>maligna</a:t>
            </a:r>
            <a:r>
              <a:rPr lang="en-US" dirty="0">
                <a:latin typeface="+mn-lt"/>
              </a:rPr>
              <a:t> crossing onto the palpebral </a:t>
            </a:r>
            <a:r>
              <a:rPr lang="en-US" dirty="0" err="1">
                <a:latin typeface="+mn-lt"/>
              </a:rPr>
              <a:t>conj</a:t>
            </a:r>
            <a:endParaRPr lang="en-US" b="0" i="0" dirty="0">
              <a:effectLst/>
              <a:latin typeface="+mn-lt"/>
            </a:endParaRPr>
          </a:p>
        </p:txBody>
      </p:sp>
      <p:pic>
        <p:nvPicPr>
          <p:cNvPr id="1026" name="Picture 2" descr="SciELO - Brasil - Synchronous conjunctival melanoma and lentigo maligna  melanoma* Synchronous conjunctival melanoma and lentigo maligna melanoma*">
            <a:extLst>
              <a:ext uri="{FF2B5EF4-FFF2-40B4-BE49-F238E27FC236}">
                <a16:creationId xmlns:a16="http://schemas.microsoft.com/office/drawing/2014/main" id="{934321C2-2766-4DA1-BD38-4455B95182B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52156" y="1257300"/>
            <a:ext cx="3839687" cy="434340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1DCF558B-C1B5-4F4C-A3B0-D98ED272D61A}"/>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1258504562"/>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447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5C5B1F"/>
                </a:solidFill>
              </a:rPr>
              <a:t>That sun-exposed part of the face, specifically the  malar  region </a:t>
            </a:r>
          </a:p>
          <a:p>
            <a:endParaRPr lang="en-US" sz="1400" dirty="0">
              <a:solidFill>
                <a:srgbClr val="5C5B1F"/>
              </a:solidFill>
            </a:endParaRPr>
          </a:p>
          <a:p>
            <a:r>
              <a:rPr lang="en-US" sz="1400" i="1" dirty="0">
                <a:solidFill>
                  <a:srgbClr val="5C5B1F"/>
                </a:solidFill>
              </a:rPr>
              <a:t>How can lentigo </a:t>
            </a:r>
            <a:r>
              <a:rPr lang="en-US" sz="1400" i="1" dirty="0" err="1">
                <a:solidFill>
                  <a:srgbClr val="5C5B1F"/>
                </a:solidFill>
              </a:rPr>
              <a:t>maligna</a:t>
            </a:r>
            <a:r>
              <a:rPr lang="en-US" sz="1400" i="1" dirty="0">
                <a:solidFill>
                  <a:srgbClr val="5C5B1F"/>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larger , </a:t>
            </a:r>
            <a:r>
              <a:rPr lang="en-US" sz="1400" dirty="0">
                <a:solidFill>
                  <a:srgbClr val="0000FF"/>
                </a:solidFill>
              </a:rPr>
              <a:t>to have borders that are more  irregular, </a:t>
            </a:r>
            <a:r>
              <a:rPr lang="en-US" sz="1400" dirty="0">
                <a:solidFill>
                  <a:srgbClr val="5C5B1F"/>
                </a:solidFill>
              </a:rPr>
              <a:t>and to </a:t>
            </a:r>
            <a:r>
              <a:rPr lang="en-US" sz="1400" dirty="0"/>
              <a:t>have  more  </a:t>
            </a:r>
            <a:r>
              <a:rPr lang="en-US" sz="1400" dirty="0">
                <a:solidFill>
                  <a:srgbClr val="0000FF"/>
                </a:solidFill>
              </a:rPr>
              <a:t>color</a:t>
            </a:r>
            <a:r>
              <a:rPr lang="en-US" sz="1400" dirty="0"/>
              <a:t> </a:t>
            </a:r>
            <a:r>
              <a:rPr lang="en-US" sz="1400" dirty="0">
                <a:solidFill>
                  <a:srgbClr val="FFC000"/>
                </a:solidFill>
              </a:rPr>
              <a:t>variation</a:t>
            </a:r>
            <a:r>
              <a:rPr lang="en-US" sz="1400" dirty="0"/>
              <a:t> within </a:t>
            </a:r>
            <a:r>
              <a:rPr lang="en-US" sz="1400" dirty="0">
                <a:solidFill>
                  <a:srgbClr val="0000FF"/>
                </a:solidFill>
              </a:rPr>
              <a:t>them</a:t>
            </a:r>
            <a:r>
              <a:rPr lang="en-US" sz="1400" dirty="0"/>
              <a:t> </a:t>
            </a:r>
            <a:r>
              <a:rPr lang="en-US" sz="1400" dirty="0">
                <a:solidFill>
                  <a:srgbClr val="FFC000"/>
                </a:solidFill>
              </a:rPr>
              <a:t>than</a:t>
            </a:r>
            <a:r>
              <a:rPr lang="en-US" sz="1400" dirty="0"/>
              <a:t> do </a:t>
            </a:r>
            <a:r>
              <a:rPr lang="en-US" sz="1400" dirty="0">
                <a:solidFill>
                  <a:srgbClr val="0000FF"/>
                </a:solidFill>
              </a:rPr>
              <a:t>the</a:t>
            </a:r>
            <a:r>
              <a:rPr lang="en-US" sz="1400" dirty="0"/>
              <a:t> </a:t>
            </a:r>
            <a:r>
              <a:rPr lang="en-US" sz="1400" dirty="0">
                <a:solidFill>
                  <a:srgbClr val="FFC000"/>
                </a:solidFill>
              </a:rPr>
              <a:t>lentigines</a:t>
            </a:r>
            <a:endParaRPr lang="en-US" sz="1400" dirty="0">
              <a:solidFill>
                <a:srgbClr val="FFFF00"/>
              </a:solidFill>
            </a:endParaRPr>
          </a:p>
          <a:p>
            <a:endParaRPr lang="en-US" sz="1400" dirty="0">
              <a:solidFill>
                <a:srgbClr val="5C5B1F"/>
              </a:solidFill>
            </a:endParaRPr>
          </a:p>
          <a:p>
            <a:r>
              <a:rPr lang="en-US" sz="1400" i="1" dirty="0">
                <a:solidFill>
                  <a:srgbClr val="5C5B1F"/>
                </a:solidFill>
              </a:rPr>
              <a:t>Are lentigo </a:t>
            </a:r>
            <a:r>
              <a:rPr lang="en-US" sz="1400" i="1" dirty="0" err="1">
                <a:solidFill>
                  <a:srgbClr val="5C5B1F"/>
                </a:solidFill>
              </a:rPr>
              <a:t>maligna</a:t>
            </a:r>
            <a:r>
              <a:rPr lang="en-US" sz="1400" i="1" dirty="0">
                <a:solidFill>
                  <a:srgbClr val="5C5B1F"/>
                </a:solidFill>
              </a:rPr>
              <a:t> lesions flat, or elevated?</a:t>
            </a:r>
            <a:endParaRPr lang="en-US" sz="1400" i="1" dirty="0">
              <a:solidFill>
                <a:srgbClr val="CCFFCC"/>
              </a:solidFill>
            </a:endParaRPr>
          </a:p>
          <a:p>
            <a:r>
              <a:rPr lang="en-US" sz="1400" dirty="0">
                <a:solidFill>
                  <a:srgbClr val="CCFFCC"/>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69545350"/>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448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rgbClr val="5C5B1F"/>
                </a:solidFill>
              </a:rPr>
              <a:t>Who is at risk for lentigo </a:t>
            </a:r>
            <a:r>
              <a:rPr lang="en-US" sz="1400" i="1" dirty="0" err="1">
                <a:solidFill>
                  <a:srgbClr val="5C5B1F"/>
                </a:solidFill>
              </a:rPr>
              <a:t>maligna</a:t>
            </a:r>
            <a:r>
              <a:rPr lang="en-US" sz="1400" i="1" dirty="0">
                <a:solidFill>
                  <a:srgbClr val="5C5B1F"/>
                </a:solidFill>
              </a:rPr>
              <a:t>?</a:t>
            </a:r>
          </a:p>
          <a:p>
            <a:r>
              <a:rPr lang="en-US" sz="1400" dirty="0">
                <a:solidFill>
                  <a:srgbClr val="5C5B1F"/>
                </a:solidFill>
              </a:rPr>
              <a:t>Old white people—the older and whiter they are, the greater the risk</a:t>
            </a:r>
          </a:p>
          <a:p>
            <a:endParaRPr lang="en-US" sz="1400" dirty="0">
              <a:solidFill>
                <a:srgbClr val="5C5B1F"/>
              </a:solidFill>
            </a:endParaRPr>
          </a:p>
          <a:p>
            <a:r>
              <a:rPr lang="en-US" sz="1400" i="1" dirty="0">
                <a:solidFill>
                  <a:srgbClr val="5C5B1F"/>
                </a:solidFill>
              </a:rPr>
              <a:t>When lentigo </a:t>
            </a:r>
            <a:r>
              <a:rPr lang="en-US" sz="1400" i="1" dirty="0" err="1">
                <a:solidFill>
                  <a:srgbClr val="5C5B1F"/>
                </a:solidFill>
              </a:rPr>
              <a:t>maligna</a:t>
            </a:r>
            <a:r>
              <a:rPr lang="en-US" sz="1400" i="1" dirty="0">
                <a:solidFill>
                  <a:srgbClr val="5C5B1F"/>
                </a:solidFill>
              </a:rPr>
              <a:t> of the lids is present, it often has spread from what location? </a:t>
            </a:r>
          </a:p>
          <a:p>
            <a:r>
              <a:rPr lang="en-US" sz="1400" dirty="0">
                <a:solidFill>
                  <a:srgbClr val="5C5B1F"/>
                </a:solidFill>
              </a:rPr>
              <a:t>That sun-exposed part of the face, specifically the  malar  region </a:t>
            </a:r>
          </a:p>
          <a:p>
            <a:endParaRPr lang="en-US" sz="1400" dirty="0">
              <a:solidFill>
                <a:srgbClr val="5C5B1F"/>
              </a:solidFill>
            </a:endParaRPr>
          </a:p>
          <a:p>
            <a:r>
              <a:rPr lang="en-US" sz="1400" i="1" dirty="0">
                <a:solidFill>
                  <a:srgbClr val="5C5B1F"/>
                </a:solidFill>
              </a:rPr>
              <a:t>How can lentigo </a:t>
            </a:r>
            <a:r>
              <a:rPr lang="en-US" sz="1400" i="1" dirty="0" err="1">
                <a:solidFill>
                  <a:srgbClr val="5C5B1F"/>
                </a:solidFill>
              </a:rPr>
              <a:t>maligna</a:t>
            </a:r>
            <a:r>
              <a:rPr lang="en-US" sz="1400" i="1" dirty="0">
                <a:solidFill>
                  <a:srgbClr val="5C5B1F"/>
                </a:solidFill>
              </a:rPr>
              <a:t> be distinguished from simple and solar lentigines?</a:t>
            </a:r>
          </a:p>
          <a:p>
            <a:r>
              <a:rPr lang="en-US" sz="1400" dirty="0">
                <a:solidFill>
                  <a:srgbClr val="5C5B1F"/>
                </a:solidFill>
              </a:rPr>
              <a:t>Lentigo </a:t>
            </a:r>
            <a:r>
              <a:rPr lang="en-US" sz="1400" dirty="0" err="1">
                <a:solidFill>
                  <a:srgbClr val="5C5B1F"/>
                </a:solidFill>
              </a:rPr>
              <a:t>maligna</a:t>
            </a:r>
            <a:r>
              <a:rPr lang="en-US" sz="1400" dirty="0">
                <a:solidFill>
                  <a:srgbClr val="5C5B1F"/>
                </a:solidFill>
              </a:rPr>
              <a:t> lesions tend to be  larger , </a:t>
            </a:r>
            <a:r>
              <a:rPr lang="en-US" sz="1400" dirty="0">
                <a:solidFill>
                  <a:srgbClr val="0000FF"/>
                </a:solidFill>
              </a:rPr>
              <a:t>to have borders that are more  irregular, </a:t>
            </a:r>
            <a:r>
              <a:rPr lang="en-US" sz="1400" dirty="0">
                <a:solidFill>
                  <a:srgbClr val="5C5B1F"/>
                </a:solidFill>
              </a:rPr>
              <a:t>and to </a:t>
            </a:r>
            <a:r>
              <a:rPr lang="en-US" sz="1400" dirty="0"/>
              <a:t>have  more  </a:t>
            </a:r>
            <a:r>
              <a:rPr lang="en-US" sz="1400" dirty="0">
                <a:solidFill>
                  <a:srgbClr val="0000FF"/>
                </a:solidFill>
              </a:rPr>
              <a:t>color</a:t>
            </a:r>
            <a:r>
              <a:rPr lang="en-US" sz="1400" dirty="0"/>
              <a:t> </a:t>
            </a:r>
            <a:r>
              <a:rPr lang="en-US" sz="1400" dirty="0">
                <a:solidFill>
                  <a:srgbClr val="FFC000"/>
                </a:solidFill>
              </a:rPr>
              <a:t>variation</a:t>
            </a:r>
            <a:r>
              <a:rPr lang="en-US" sz="1400" dirty="0"/>
              <a:t> within </a:t>
            </a:r>
            <a:r>
              <a:rPr lang="en-US" sz="1400" dirty="0">
                <a:solidFill>
                  <a:srgbClr val="0000FF"/>
                </a:solidFill>
              </a:rPr>
              <a:t>them</a:t>
            </a:r>
            <a:r>
              <a:rPr lang="en-US" sz="1400" dirty="0"/>
              <a:t> </a:t>
            </a:r>
            <a:r>
              <a:rPr lang="en-US" sz="1400" dirty="0">
                <a:solidFill>
                  <a:srgbClr val="FFC000"/>
                </a:solidFill>
              </a:rPr>
              <a:t>than</a:t>
            </a:r>
            <a:r>
              <a:rPr lang="en-US" sz="1400" dirty="0"/>
              <a:t> do </a:t>
            </a:r>
            <a:r>
              <a:rPr lang="en-US" sz="1400" dirty="0">
                <a:solidFill>
                  <a:srgbClr val="0000FF"/>
                </a:solidFill>
              </a:rPr>
              <a:t>the</a:t>
            </a:r>
            <a:r>
              <a:rPr lang="en-US" sz="1400" dirty="0"/>
              <a:t> </a:t>
            </a:r>
            <a:r>
              <a:rPr lang="en-US" sz="1400" dirty="0">
                <a:solidFill>
                  <a:srgbClr val="FFC000"/>
                </a:solidFill>
              </a:rPr>
              <a:t>lentigines</a:t>
            </a:r>
            <a:endParaRPr lang="en-US" sz="1400" dirty="0">
              <a:solidFill>
                <a:srgbClr val="FFFF00"/>
              </a:solidFill>
            </a:endParaRPr>
          </a:p>
          <a:p>
            <a:endParaRPr lang="en-US" sz="1400" dirty="0">
              <a:solidFill>
                <a:srgbClr val="5C5B1F"/>
              </a:solidFill>
            </a:endParaRPr>
          </a:p>
          <a:p>
            <a:r>
              <a:rPr lang="en-US" sz="1400" i="1" dirty="0">
                <a:solidFill>
                  <a:srgbClr val="5C5B1F"/>
                </a:solidFill>
              </a:rPr>
              <a:t>Are lentigo </a:t>
            </a:r>
            <a:r>
              <a:rPr lang="en-US" sz="1400" i="1" dirty="0" err="1">
                <a:solidFill>
                  <a:srgbClr val="5C5B1F"/>
                </a:solidFill>
              </a:rPr>
              <a:t>maligna</a:t>
            </a:r>
            <a:r>
              <a:rPr lang="en-US" sz="1400" i="1" dirty="0">
                <a:solidFill>
                  <a:srgbClr val="5C5B1F"/>
                </a:solidFill>
              </a:rPr>
              <a:t> lesions flat, or elevated?</a:t>
            </a:r>
          </a:p>
          <a:p>
            <a:r>
              <a:rPr lang="en-US" sz="1400" dirty="0">
                <a:solidFill>
                  <a:srgbClr val="5C5B1F"/>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92774351"/>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449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chemeClr val="bg1">
                    <a:lumMod val="75000"/>
                  </a:schemeClr>
                </a:solidFill>
              </a:rPr>
              <a:t>Lentigo </a:t>
            </a:r>
            <a:r>
              <a:rPr lang="en-US" sz="1400" dirty="0" err="1">
                <a:solidFill>
                  <a:schemeClr val="bg1">
                    <a:lumMod val="75000"/>
                  </a:schemeClr>
                </a:solidFill>
              </a:rPr>
              <a:t>maligna</a:t>
            </a:r>
            <a:r>
              <a:rPr lang="en-US" sz="1400" dirty="0">
                <a:solidFill>
                  <a:schemeClr val="bg1">
                    <a:lumMod val="75000"/>
                  </a:schemeClr>
                </a:solidFill>
              </a:rPr>
              <a:t> lesions tend to be  larger , to have borders that are more  irregular, and to have  more  color variation within them than do the lentigines</a:t>
            </a:r>
          </a:p>
          <a:p>
            <a:endParaRPr lang="en-US" sz="1400" dirty="0">
              <a:solidFill>
                <a:srgbClr val="5C5B1F"/>
              </a:solidFill>
            </a:endParaRPr>
          </a:p>
          <a:p>
            <a:r>
              <a:rPr lang="en-US" sz="1400" b="1" i="1" dirty="0">
                <a:solidFill>
                  <a:srgbClr val="5C5B1F"/>
                </a:solidFill>
              </a:rPr>
              <a:t>Are lentigo </a:t>
            </a:r>
            <a:r>
              <a:rPr lang="en-US" sz="1400" b="1" i="1" dirty="0" err="1">
                <a:solidFill>
                  <a:srgbClr val="5C5B1F"/>
                </a:solidFill>
              </a:rPr>
              <a:t>maligna</a:t>
            </a:r>
            <a:r>
              <a:rPr lang="en-US" sz="1400" b="1" i="1" dirty="0">
                <a:solidFill>
                  <a:srgbClr val="5C5B1F"/>
                </a:solidFill>
              </a:rPr>
              <a:t> lesions flat, or elevated?</a:t>
            </a:r>
          </a:p>
          <a:p>
            <a:r>
              <a:rPr lang="en-US" sz="1400" b="1" dirty="0">
                <a:solidFill>
                  <a:srgbClr val="5C5B1F"/>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097D1F9-6B70-4206-855A-CA6336ABF127}"/>
              </a:ext>
            </a:extLst>
          </p:cNvPr>
          <p:cNvSpPr txBox="1"/>
          <p:nvPr/>
        </p:nvSpPr>
        <p:spPr>
          <a:xfrm>
            <a:off x="273567" y="3201942"/>
            <a:ext cx="5411616" cy="1600438"/>
          </a:xfrm>
          <a:prstGeom prst="rect">
            <a:avLst/>
          </a:prstGeom>
          <a:solidFill>
            <a:schemeClr val="accent6">
              <a:lumMod val="60000"/>
              <a:lumOff val="40000"/>
            </a:schemeClr>
          </a:solidFill>
        </p:spPr>
        <p:txBody>
          <a:bodyPr wrap="square" rtlCol="0">
            <a:spAutoFit/>
          </a:bodyPr>
          <a:lstStyle/>
          <a:p>
            <a:r>
              <a:rPr lang="en-US" sz="1400" i="1" dirty="0">
                <a:solidFill>
                  <a:srgbClr val="0000FF"/>
                </a:solidFill>
              </a:rPr>
              <a:t>What is suggested by the presence of an </a:t>
            </a:r>
            <a:r>
              <a:rPr lang="en-US" sz="1400" b="1" dirty="0">
                <a:solidFill>
                  <a:srgbClr val="0000FF"/>
                </a:solidFill>
              </a:rPr>
              <a:t>elevated</a:t>
            </a:r>
            <a:r>
              <a:rPr lang="en-US" sz="1400" i="1" dirty="0">
                <a:solidFill>
                  <a:srgbClr val="0000FF"/>
                </a:solidFill>
              </a:rPr>
              <a:t> component to an otherwise flat lentigo </a:t>
            </a:r>
            <a:r>
              <a:rPr lang="en-US" sz="1400" i="1" dirty="0" err="1">
                <a:solidFill>
                  <a:srgbClr val="0000FF"/>
                </a:solidFill>
              </a:rPr>
              <a:t>maligna</a:t>
            </a:r>
            <a:r>
              <a:rPr lang="en-US" sz="1400" i="1" dirty="0">
                <a:solidFill>
                  <a:srgbClr val="0000FF"/>
                </a:solidFill>
              </a:rPr>
              <a:t> lesion?</a:t>
            </a:r>
            <a:endParaRPr lang="en-US" sz="1400" i="1" dirty="0">
              <a:solidFill>
                <a:schemeClr val="accent6">
                  <a:lumMod val="60000"/>
                  <a:lumOff val="40000"/>
                </a:schemeClr>
              </a:solidFill>
            </a:endParaRPr>
          </a:p>
          <a:p>
            <a:r>
              <a:rPr lang="en-US" sz="1400" dirty="0">
                <a:solidFill>
                  <a:schemeClr val="accent6">
                    <a:lumMod val="60000"/>
                    <a:lumOff val="40000"/>
                  </a:schemeClr>
                </a:solidFill>
              </a:rPr>
              <a:t>That this portion of the lesion is now undergoing </a:t>
            </a:r>
            <a:r>
              <a:rPr lang="en-US" sz="1400" i="1" dirty="0">
                <a:solidFill>
                  <a:schemeClr val="accent6">
                    <a:lumMod val="60000"/>
                    <a:lumOff val="40000"/>
                  </a:schemeClr>
                </a:solidFill>
              </a:rPr>
              <a:t>vertical</a:t>
            </a:r>
            <a:r>
              <a:rPr lang="en-US" sz="1400" dirty="0">
                <a:solidFill>
                  <a:schemeClr val="accent6">
                    <a:lumMod val="60000"/>
                    <a:lumOff val="40000"/>
                  </a:schemeClr>
                </a:solidFill>
              </a:rPr>
              <a:t> growth</a:t>
            </a:r>
          </a:p>
          <a:p>
            <a:endParaRPr lang="en-US" sz="1400" dirty="0">
              <a:solidFill>
                <a:schemeClr val="accent6">
                  <a:lumMod val="60000"/>
                  <a:lumOff val="40000"/>
                </a:schemeClr>
              </a:solidFill>
            </a:endParaRPr>
          </a:p>
          <a:p>
            <a:r>
              <a:rPr lang="en-US" sz="1400" i="1" dirty="0">
                <a:solidFill>
                  <a:schemeClr val="accent6">
                    <a:lumMod val="60000"/>
                    <a:lumOff val="40000"/>
                  </a:schemeClr>
                </a:solidFill>
              </a:rPr>
              <a:t>Vertical growth is an ominous sign—why?</a:t>
            </a:r>
          </a:p>
          <a:p>
            <a:r>
              <a:rPr lang="en-US" sz="1400" dirty="0">
                <a:solidFill>
                  <a:schemeClr val="accent6">
                    <a:lumMod val="60000"/>
                    <a:lumOff val="40000"/>
                  </a:schemeClr>
                </a:solidFill>
              </a:rPr>
              <a:t>It indicates this portion has transformed from lentigo </a:t>
            </a:r>
            <a:r>
              <a:rPr lang="en-US" sz="1400" dirty="0" err="1">
                <a:solidFill>
                  <a:schemeClr val="accent6">
                    <a:lumMod val="60000"/>
                    <a:lumOff val="40000"/>
                  </a:schemeClr>
                </a:solidFill>
              </a:rPr>
              <a:t>maligna</a:t>
            </a:r>
            <a:r>
              <a:rPr lang="en-US" sz="1400" dirty="0">
                <a:solidFill>
                  <a:schemeClr val="accent6">
                    <a:lumMod val="60000"/>
                    <a:lumOff val="40000"/>
                  </a:schemeClr>
                </a:solidFill>
              </a:rPr>
              <a:t> into full-blown melanoma</a:t>
            </a:r>
          </a:p>
        </p:txBody>
      </p:sp>
    </p:spTree>
    <p:extLst>
      <p:ext uri="{BB962C8B-B14F-4D97-AF65-F5344CB8AC3E}">
        <p14:creationId xmlns:p14="http://schemas.microsoft.com/office/powerpoint/2010/main" val="38161965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45</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533400" y="1985665"/>
            <a:ext cx="8088797" cy="3785652"/>
          </a:xfrm>
          <a:prstGeom prst="rect">
            <a:avLst/>
          </a:prstGeom>
          <a:solidFill>
            <a:schemeClr val="accent5">
              <a:lumMod val="75000"/>
            </a:schemeClr>
          </a:solidFill>
        </p:spPr>
        <p:txBody>
          <a:bodyPr wrap="square" rtlCol="0">
            <a:spAutoFit/>
          </a:bodyPr>
          <a:lstStyle/>
          <a:p>
            <a:r>
              <a:rPr lang="en-US" sz="1600" i="1" dirty="0"/>
              <a:t>Next let’s consider the </a:t>
            </a:r>
            <a:r>
              <a:rPr lang="en-US" sz="1600" dirty="0"/>
              <a:t>function</a:t>
            </a:r>
            <a:r>
              <a:rPr lang="en-US" sz="1600" i="1" dirty="0"/>
              <a:t> of surface melanocytes. What do they do?</a:t>
            </a:r>
          </a:p>
          <a:p>
            <a:r>
              <a:rPr lang="en-US" sz="1600" dirty="0"/>
              <a:t>A surprising number of things, but for our purposes their function is manufacturing  </a:t>
            </a:r>
            <a:r>
              <a:rPr lang="en-US" sz="1600" b="1" dirty="0">
                <a:solidFill>
                  <a:srgbClr val="002060"/>
                </a:solidFill>
              </a:rPr>
              <a:t>melanin</a:t>
            </a:r>
            <a:r>
              <a:rPr lang="en-US" sz="1600" dirty="0"/>
              <a:t> , the main pigment of the body surface</a:t>
            </a:r>
          </a:p>
          <a:p>
            <a:endParaRPr lang="en-US" sz="1600" dirty="0"/>
          </a:p>
          <a:p>
            <a:r>
              <a:rPr lang="en-US" sz="1600" i="1" dirty="0"/>
              <a:t>What is the name of the membrane-bound structure in which melanin is contained?</a:t>
            </a:r>
          </a:p>
          <a:p>
            <a:r>
              <a:rPr lang="en-US" sz="1600" dirty="0">
                <a:solidFill>
                  <a:schemeClr val="accent5">
                    <a:lumMod val="75000"/>
                  </a:schemeClr>
                </a:solidFill>
              </a:rPr>
              <a:t>A melanosome</a:t>
            </a:r>
          </a:p>
          <a:p>
            <a:endParaRPr lang="en-US" sz="1600" dirty="0">
              <a:solidFill>
                <a:schemeClr val="accent5">
                  <a:lumMod val="75000"/>
                </a:schemeClr>
              </a:solidFill>
            </a:endParaRPr>
          </a:p>
          <a:p>
            <a:r>
              <a:rPr lang="en-US" sz="1600" i="1" dirty="0">
                <a:solidFill>
                  <a:schemeClr val="accent5">
                    <a:lumMod val="75000"/>
                  </a:schemeClr>
                </a:solidFill>
              </a:rPr>
              <a:t>Do melanocytes hang onto their melanosomes?</a:t>
            </a:r>
          </a:p>
          <a:p>
            <a:r>
              <a:rPr lang="en-US" sz="1600" dirty="0">
                <a:solidFill>
                  <a:schemeClr val="accent5">
                    <a:lumMod val="75000"/>
                  </a:schemeClr>
                </a:solidFill>
              </a:rPr>
              <a:t>No—once packaged in melanosomes, melanin is transferred to neighboring cells       (</a:t>
            </a:r>
            <a:r>
              <a:rPr lang="en-US" sz="1600" dirty="0" err="1">
                <a:solidFill>
                  <a:schemeClr val="accent5">
                    <a:lumMod val="75000"/>
                  </a:schemeClr>
                </a:solidFill>
              </a:rPr>
              <a:t>eg</a:t>
            </a:r>
            <a:r>
              <a:rPr lang="en-US" sz="1600" dirty="0">
                <a:solidFill>
                  <a:schemeClr val="accent5">
                    <a:lumMod val="75000"/>
                  </a:schemeClr>
                </a:solidFill>
              </a:rPr>
              <a:t>, skin melanocytes transfer their melanin to nearby  keratinocytes )</a:t>
            </a:r>
          </a:p>
          <a:p>
            <a:endParaRPr lang="en-US" sz="1600" dirty="0">
              <a:solidFill>
                <a:schemeClr val="accent5">
                  <a:lumMod val="75000"/>
                </a:schemeClr>
              </a:solidFill>
            </a:endParaRPr>
          </a:p>
          <a:p>
            <a:r>
              <a:rPr lang="en-US" sz="1600" i="1" dirty="0">
                <a:solidFill>
                  <a:schemeClr val="accent5">
                    <a:lumMod val="75000"/>
                  </a:schemeClr>
                </a:solidFill>
              </a:rPr>
              <a:t>Some people have darker skin than others. (Thanks, Captain Obvious.) Is it the case that darker-complected individuals have more melanocytes?</a:t>
            </a:r>
          </a:p>
          <a:p>
            <a:r>
              <a:rPr lang="en-US" sz="1600" dirty="0">
                <a:solidFill>
                  <a:schemeClr val="accent5">
                    <a:lumMod val="75000"/>
                  </a:schemeClr>
                </a:solidFill>
              </a:rPr>
              <a:t>No, the number of melanocytes does not vary with degree of pigmentation—people with darker complexion have more melanin in their keratinocytes.</a:t>
            </a:r>
          </a:p>
        </p:txBody>
      </p:sp>
    </p:spTree>
    <p:extLst>
      <p:ext uri="{BB962C8B-B14F-4D97-AF65-F5344CB8AC3E}">
        <p14:creationId xmlns:p14="http://schemas.microsoft.com/office/powerpoint/2010/main" val="2588510894"/>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450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chemeClr val="bg1">
                    <a:lumMod val="75000"/>
                  </a:schemeClr>
                </a:solidFill>
              </a:rPr>
              <a:t>Lentigo </a:t>
            </a:r>
            <a:r>
              <a:rPr lang="en-US" sz="1400" dirty="0" err="1">
                <a:solidFill>
                  <a:schemeClr val="bg1">
                    <a:lumMod val="75000"/>
                  </a:schemeClr>
                </a:solidFill>
              </a:rPr>
              <a:t>maligna</a:t>
            </a:r>
            <a:r>
              <a:rPr lang="en-US" sz="1400" dirty="0">
                <a:solidFill>
                  <a:schemeClr val="bg1">
                    <a:lumMod val="75000"/>
                  </a:schemeClr>
                </a:solidFill>
              </a:rPr>
              <a:t> lesions tend to be  larger , to have borders that are more  irregular, and to have  more  color variation within them than do the lentigines</a:t>
            </a:r>
          </a:p>
          <a:p>
            <a:endParaRPr lang="en-US" sz="1400" dirty="0">
              <a:solidFill>
                <a:srgbClr val="5C5B1F"/>
              </a:solidFill>
            </a:endParaRPr>
          </a:p>
          <a:p>
            <a:r>
              <a:rPr lang="en-US" sz="1400" b="1" i="1" dirty="0">
                <a:solidFill>
                  <a:srgbClr val="5C5B1F"/>
                </a:solidFill>
              </a:rPr>
              <a:t>Are lentigo </a:t>
            </a:r>
            <a:r>
              <a:rPr lang="en-US" sz="1400" b="1" i="1" dirty="0" err="1">
                <a:solidFill>
                  <a:srgbClr val="5C5B1F"/>
                </a:solidFill>
              </a:rPr>
              <a:t>maligna</a:t>
            </a:r>
            <a:r>
              <a:rPr lang="en-US" sz="1400" b="1" i="1" dirty="0">
                <a:solidFill>
                  <a:srgbClr val="5C5B1F"/>
                </a:solidFill>
              </a:rPr>
              <a:t> lesions flat, or elevated?</a:t>
            </a:r>
          </a:p>
          <a:p>
            <a:r>
              <a:rPr lang="en-US" sz="1400" b="1" dirty="0">
                <a:solidFill>
                  <a:srgbClr val="5C5B1F"/>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097D1F9-6B70-4206-855A-CA6336ABF127}"/>
              </a:ext>
            </a:extLst>
          </p:cNvPr>
          <p:cNvSpPr txBox="1"/>
          <p:nvPr/>
        </p:nvSpPr>
        <p:spPr>
          <a:xfrm>
            <a:off x="273567" y="3201942"/>
            <a:ext cx="5411616" cy="1600438"/>
          </a:xfrm>
          <a:prstGeom prst="rect">
            <a:avLst/>
          </a:prstGeom>
          <a:solidFill>
            <a:schemeClr val="accent6">
              <a:lumMod val="60000"/>
              <a:lumOff val="40000"/>
            </a:schemeClr>
          </a:solidFill>
        </p:spPr>
        <p:txBody>
          <a:bodyPr wrap="square" rtlCol="0">
            <a:spAutoFit/>
          </a:bodyPr>
          <a:lstStyle/>
          <a:p>
            <a:r>
              <a:rPr lang="en-US" sz="1400" i="1" dirty="0">
                <a:solidFill>
                  <a:srgbClr val="0000FF"/>
                </a:solidFill>
              </a:rPr>
              <a:t>What is suggested by the presence of an </a:t>
            </a:r>
            <a:r>
              <a:rPr lang="en-US" sz="1400" b="1" dirty="0">
                <a:solidFill>
                  <a:srgbClr val="0000FF"/>
                </a:solidFill>
              </a:rPr>
              <a:t>elevated</a:t>
            </a:r>
            <a:r>
              <a:rPr lang="en-US" sz="1400" i="1" dirty="0">
                <a:solidFill>
                  <a:srgbClr val="0000FF"/>
                </a:solidFill>
              </a:rPr>
              <a:t> component to an otherwise flat lentigo </a:t>
            </a:r>
            <a:r>
              <a:rPr lang="en-US" sz="1400" i="1" dirty="0" err="1">
                <a:solidFill>
                  <a:srgbClr val="0000FF"/>
                </a:solidFill>
              </a:rPr>
              <a:t>maligna</a:t>
            </a:r>
            <a:r>
              <a:rPr lang="en-US" sz="1400" i="1" dirty="0">
                <a:solidFill>
                  <a:srgbClr val="0000FF"/>
                </a:solidFill>
              </a:rPr>
              <a:t> lesion?</a:t>
            </a:r>
          </a:p>
          <a:p>
            <a:r>
              <a:rPr lang="en-US" sz="1400" dirty="0">
                <a:solidFill>
                  <a:srgbClr val="0000FF"/>
                </a:solidFill>
              </a:rPr>
              <a:t>That this portion of the lesion is now undergoing </a:t>
            </a:r>
            <a:r>
              <a:rPr lang="en-US" sz="1400" i="1" dirty="0">
                <a:solidFill>
                  <a:srgbClr val="0000FF"/>
                </a:solidFill>
              </a:rPr>
              <a:t>vertical</a:t>
            </a:r>
            <a:r>
              <a:rPr lang="en-US" sz="1400" dirty="0">
                <a:solidFill>
                  <a:srgbClr val="0000FF"/>
                </a:solidFill>
              </a:rPr>
              <a:t> growth</a:t>
            </a:r>
            <a:endParaRPr lang="en-US" sz="1400" dirty="0">
              <a:solidFill>
                <a:schemeClr val="accent6">
                  <a:lumMod val="60000"/>
                  <a:lumOff val="40000"/>
                </a:schemeClr>
              </a:solidFill>
            </a:endParaRPr>
          </a:p>
          <a:p>
            <a:endParaRPr lang="en-US" sz="1400" dirty="0">
              <a:solidFill>
                <a:schemeClr val="accent6">
                  <a:lumMod val="60000"/>
                  <a:lumOff val="40000"/>
                </a:schemeClr>
              </a:solidFill>
            </a:endParaRPr>
          </a:p>
          <a:p>
            <a:r>
              <a:rPr lang="en-US" sz="1400" i="1" dirty="0">
                <a:solidFill>
                  <a:schemeClr val="accent6">
                    <a:lumMod val="60000"/>
                    <a:lumOff val="40000"/>
                  </a:schemeClr>
                </a:solidFill>
              </a:rPr>
              <a:t>Vertical growth is an ominous sign—why?</a:t>
            </a:r>
          </a:p>
          <a:p>
            <a:r>
              <a:rPr lang="en-US" sz="1400" dirty="0">
                <a:solidFill>
                  <a:schemeClr val="accent6">
                    <a:lumMod val="60000"/>
                    <a:lumOff val="40000"/>
                  </a:schemeClr>
                </a:solidFill>
              </a:rPr>
              <a:t>It indicates this portion has transformed from lentigo </a:t>
            </a:r>
            <a:r>
              <a:rPr lang="en-US" sz="1400" dirty="0" err="1">
                <a:solidFill>
                  <a:schemeClr val="accent6">
                    <a:lumMod val="60000"/>
                    <a:lumOff val="40000"/>
                  </a:schemeClr>
                </a:solidFill>
              </a:rPr>
              <a:t>maligna</a:t>
            </a:r>
            <a:r>
              <a:rPr lang="en-US" sz="1400" dirty="0">
                <a:solidFill>
                  <a:schemeClr val="accent6">
                    <a:lumMod val="60000"/>
                    <a:lumOff val="40000"/>
                  </a:schemeClr>
                </a:solidFill>
              </a:rPr>
              <a:t> into full-blown melanoma</a:t>
            </a:r>
          </a:p>
        </p:txBody>
      </p:sp>
    </p:spTree>
    <p:extLst>
      <p:ext uri="{BB962C8B-B14F-4D97-AF65-F5344CB8AC3E}">
        <p14:creationId xmlns:p14="http://schemas.microsoft.com/office/powerpoint/2010/main" val="771669263"/>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451</a:t>
            </a:fld>
            <a:endParaRPr lang="en-US" altLang="en-US"/>
          </a:p>
        </p:txBody>
      </p:sp>
      <p:sp>
        <p:nvSpPr>
          <p:cNvPr id="5" name="TextBox 4">
            <a:extLst>
              <a:ext uri="{FF2B5EF4-FFF2-40B4-BE49-F238E27FC236}">
                <a16:creationId xmlns:a16="http://schemas.microsoft.com/office/drawing/2014/main" id="{2BC1B4A0-593A-4C91-831F-6B8E5946C539}"/>
              </a:ext>
            </a:extLst>
          </p:cNvPr>
          <p:cNvSpPr txBox="1"/>
          <p:nvPr/>
        </p:nvSpPr>
        <p:spPr>
          <a:xfrm>
            <a:off x="1171083" y="6031468"/>
            <a:ext cx="6801862" cy="369332"/>
          </a:xfrm>
          <a:prstGeom prst="rect">
            <a:avLst/>
          </a:prstGeom>
          <a:noFill/>
        </p:spPr>
        <p:txBody>
          <a:bodyPr wrap="none" rtlCol="0">
            <a:spAutoFit/>
          </a:bodyPr>
          <a:lstStyle/>
          <a:p>
            <a:pPr algn="ctr"/>
            <a:r>
              <a:rPr lang="en-US" b="0" i="0" dirty="0">
                <a:effectLst/>
                <a:latin typeface="+mn-lt"/>
              </a:rPr>
              <a:t>Lentigo </a:t>
            </a:r>
            <a:r>
              <a:rPr lang="en-US" b="0" i="0" dirty="0" err="1">
                <a:effectLst/>
                <a:latin typeface="+mn-lt"/>
              </a:rPr>
              <a:t>maligna</a:t>
            </a:r>
            <a:r>
              <a:rPr lang="en-US" dirty="0">
                <a:latin typeface="+mn-lt"/>
              </a:rPr>
              <a:t> lesion containing several areas of vertical growth</a:t>
            </a:r>
            <a:endParaRPr lang="en-US" b="0" i="0" dirty="0">
              <a:effectLst/>
              <a:latin typeface="+mn-lt"/>
            </a:endParaRPr>
          </a:p>
        </p:txBody>
      </p:sp>
      <p:sp>
        <p:nvSpPr>
          <p:cNvPr id="11" name="TextBox 10">
            <a:extLst>
              <a:ext uri="{FF2B5EF4-FFF2-40B4-BE49-F238E27FC236}">
                <a16:creationId xmlns:a16="http://schemas.microsoft.com/office/drawing/2014/main" id="{9E7A3DF4-EF10-4774-A08A-3B1900A311A6}"/>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1026" name="Picture 2" descr="Pathology Outlines - Invasive melanoma">
            <a:extLst>
              <a:ext uri="{FF2B5EF4-FFF2-40B4-BE49-F238E27FC236}">
                <a16:creationId xmlns:a16="http://schemas.microsoft.com/office/drawing/2014/main" id="{4DC7B6A6-E9B5-4591-98CC-0589E87D85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66975" y="1516873"/>
            <a:ext cx="4410050" cy="38242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63870800"/>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452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chemeClr val="bg1">
                    <a:lumMod val="75000"/>
                  </a:schemeClr>
                </a:solidFill>
              </a:rPr>
              <a:t>Lentigo </a:t>
            </a:r>
            <a:r>
              <a:rPr lang="en-US" sz="1400" dirty="0" err="1">
                <a:solidFill>
                  <a:schemeClr val="bg1">
                    <a:lumMod val="75000"/>
                  </a:schemeClr>
                </a:solidFill>
              </a:rPr>
              <a:t>maligna</a:t>
            </a:r>
            <a:r>
              <a:rPr lang="en-US" sz="1400" dirty="0">
                <a:solidFill>
                  <a:schemeClr val="bg1">
                    <a:lumMod val="75000"/>
                  </a:schemeClr>
                </a:solidFill>
              </a:rPr>
              <a:t> lesions tend to be  larger , to have borders that are more  irregular, and to have  more  color variation within them than do the lentigines</a:t>
            </a:r>
          </a:p>
          <a:p>
            <a:endParaRPr lang="en-US" sz="1400" dirty="0">
              <a:solidFill>
                <a:srgbClr val="5C5B1F"/>
              </a:solidFill>
            </a:endParaRPr>
          </a:p>
          <a:p>
            <a:r>
              <a:rPr lang="en-US" sz="1400" b="1" i="1" dirty="0">
                <a:solidFill>
                  <a:srgbClr val="5C5B1F"/>
                </a:solidFill>
              </a:rPr>
              <a:t>Are lentigo </a:t>
            </a:r>
            <a:r>
              <a:rPr lang="en-US" sz="1400" b="1" i="1" dirty="0" err="1">
                <a:solidFill>
                  <a:srgbClr val="5C5B1F"/>
                </a:solidFill>
              </a:rPr>
              <a:t>maligna</a:t>
            </a:r>
            <a:r>
              <a:rPr lang="en-US" sz="1400" b="1" i="1" dirty="0">
                <a:solidFill>
                  <a:srgbClr val="5C5B1F"/>
                </a:solidFill>
              </a:rPr>
              <a:t> lesions flat, or elevated?</a:t>
            </a:r>
          </a:p>
          <a:p>
            <a:r>
              <a:rPr lang="en-US" sz="1400" b="1" dirty="0">
                <a:solidFill>
                  <a:srgbClr val="5C5B1F"/>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097D1F9-6B70-4206-855A-CA6336ABF127}"/>
              </a:ext>
            </a:extLst>
          </p:cNvPr>
          <p:cNvSpPr txBox="1"/>
          <p:nvPr/>
        </p:nvSpPr>
        <p:spPr>
          <a:xfrm>
            <a:off x="273567" y="3201942"/>
            <a:ext cx="5411616" cy="1600438"/>
          </a:xfrm>
          <a:prstGeom prst="rect">
            <a:avLst/>
          </a:prstGeom>
          <a:solidFill>
            <a:schemeClr val="accent6">
              <a:lumMod val="60000"/>
              <a:lumOff val="40000"/>
            </a:schemeClr>
          </a:solidFill>
        </p:spPr>
        <p:txBody>
          <a:bodyPr wrap="square" rtlCol="0">
            <a:spAutoFit/>
          </a:bodyPr>
          <a:lstStyle/>
          <a:p>
            <a:r>
              <a:rPr lang="en-US" sz="1400" i="1" dirty="0">
                <a:solidFill>
                  <a:srgbClr val="0000FF"/>
                </a:solidFill>
              </a:rPr>
              <a:t>What is suggested by the presence of an </a:t>
            </a:r>
            <a:r>
              <a:rPr lang="en-US" sz="1400" b="1" dirty="0">
                <a:solidFill>
                  <a:srgbClr val="0000FF"/>
                </a:solidFill>
              </a:rPr>
              <a:t>elevated</a:t>
            </a:r>
            <a:r>
              <a:rPr lang="en-US" sz="1400" i="1" dirty="0">
                <a:solidFill>
                  <a:srgbClr val="0000FF"/>
                </a:solidFill>
              </a:rPr>
              <a:t> component to an otherwise flat lentigo </a:t>
            </a:r>
            <a:r>
              <a:rPr lang="en-US" sz="1400" i="1" dirty="0" err="1">
                <a:solidFill>
                  <a:srgbClr val="0000FF"/>
                </a:solidFill>
              </a:rPr>
              <a:t>maligna</a:t>
            </a:r>
            <a:r>
              <a:rPr lang="en-US" sz="1400" i="1" dirty="0">
                <a:solidFill>
                  <a:srgbClr val="0000FF"/>
                </a:solidFill>
              </a:rPr>
              <a:t> lesion?</a:t>
            </a:r>
          </a:p>
          <a:p>
            <a:r>
              <a:rPr lang="en-US" sz="1400" dirty="0">
                <a:solidFill>
                  <a:srgbClr val="0000FF"/>
                </a:solidFill>
              </a:rPr>
              <a:t>That this portion of the lesion is now undergoing </a:t>
            </a:r>
            <a:r>
              <a:rPr lang="en-US" sz="1400" i="1" dirty="0">
                <a:solidFill>
                  <a:srgbClr val="0000FF"/>
                </a:solidFill>
              </a:rPr>
              <a:t>vertical</a:t>
            </a:r>
            <a:r>
              <a:rPr lang="en-US" sz="1400" dirty="0">
                <a:solidFill>
                  <a:srgbClr val="0000FF"/>
                </a:solidFill>
              </a:rPr>
              <a:t> growth</a:t>
            </a:r>
          </a:p>
          <a:p>
            <a:endParaRPr lang="en-US" sz="1400" dirty="0">
              <a:solidFill>
                <a:srgbClr val="0000FF"/>
              </a:solidFill>
            </a:endParaRPr>
          </a:p>
          <a:p>
            <a:r>
              <a:rPr lang="en-US" sz="1400" i="1" dirty="0">
                <a:solidFill>
                  <a:srgbClr val="0000FF"/>
                </a:solidFill>
              </a:rPr>
              <a:t>Vertical growth is an ominous sign—why?</a:t>
            </a:r>
            <a:endParaRPr lang="en-US" sz="1400" i="1" dirty="0">
              <a:solidFill>
                <a:schemeClr val="accent6">
                  <a:lumMod val="60000"/>
                  <a:lumOff val="40000"/>
                </a:schemeClr>
              </a:solidFill>
            </a:endParaRPr>
          </a:p>
          <a:p>
            <a:r>
              <a:rPr lang="en-US" sz="1400" dirty="0">
                <a:solidFill>
                  <a:schemeClr val="accent6">
                    <a:lumMod val="60000"/>
                    <a:lumOff val="40000"/>
                  </a:schemeClr>
                </a:solidFill>
              </a:rPr>
              <a:t>It indicates this portion has transformed from lentigo </a:t>
            </a:r>
            <a:r>
              <a:rPr lang="en-US" sz="1400" dirty="0" err="1">
                <a:solidFill>
                  <a:schemeClr val="accent6">
                    <a:lumMod val="60000"/>
                    <a:lumOff val="40000"/>
                  </a:schemeClr>
                </a:solidFill>
              </a:rPr>
              <a:t>maligna</a:t>
            </a:r>
            <a:r>
              <a:rPr lang="en-US" sz="1400" dirty="0">
                <a:solidFill>
                  <a:schemeClr val="accent6">
                    <a:lumMod val="60000"/>
                    <a:lumOff val="40000"/>
                  </a:schemeClr>
                </a:solidFill>
              </a:rPr>
              <a:t> into full-blown melanoma</a:t>
            </a:r>
          </a:p>
        </p:txBody>
      </p:sp>
    </p:spTree>
    <p:extLst>
      <p:ext uri="{BB962C8B-B14F-4D97-AF65-F5344CB8AC3E}">
        <p14:creationId xmlns:p14="http://schemas.microsoft.com/office/powerpoint/2010/main" val="1967945072"/>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453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chemeClr val="bg1">
                    <a:lumMod val="75000"/>
                  </a:schemeClr>
                </a:solidFill>
              </a:rPr>
              <a:t>Lentigo </a:t>
            </a:r>
            <a:r>
              <a:rPr lang="en-US" sz="1400" dirty="0" err="1">
                <a:solidFill>
                  <a:schemeClr val="bg1">
                    <a:lumMod val="75000"/>
                  </a:schemeClr>
                </a:solidFill>
              </a:rPr>
              <a:t>maligna</a:t>
            </a:r>
            <a:r>
              <a:rPr lang="en-US" sz="1400" dirty="0">
                <a:solidFill>
                  <a:schemeClr val="bg1">
                    <a:lumMod val="75000"/>
                  </a:schemeClr>
                </a:solidFill>
              </a:rPr>
              <a:t> lesions tend to be  larger , to have borders that are more  irregular, and to have  more  color variation within them than do the lentigines</a:t>
            </a:r>
          </a:p>
          <a:p>
            <a:endParaRPr lang="en-US" sz="1400" dirty="0">
              <a:solidFill>
                <a:srgbClr val="5C5B1F"/>
              </a:solidFill>
            </a:endParaRPr>
          </a:p>
          <a:p>
            <a:r>
              <a:rPr lang="en-US" sz="1400" b="1" i="1" dirty="0">
                <a:solidFill>
                  <a:srgbClr val="5C5B1F"/>
                </a:solidFill>
              </a:rPr>
              <a:t>Are lentigo </a:t>
            </a:r>
            <a:r>
              <a:rPr lang="en-US" sz="1400" b="1" i="1" dirty="0" err="1">
                <a:solidFill>
                  <a:srgbClr val="5C5B1F"/>
                </a:solidFill>
              </a:rPr>
              <a:t>maligna</a:t>
            </a:r>
            <a:r>
              <a:rPr lang="en-US" sz="1400" b="1" i="1" dirty="0">
                <a:solidFill>
                  <a:srgbClr val="5C5B1F"/>
                </a:solidFill>
              </a:rPr>
              <a:t> lesions flat, or elevated?</a:t>
            </a:r>
          </a:p>
          <a:p>
            <a:r>
              <a:rPr lang="en-US" sz="1400" b="1" dirty="0">
                <a:solidFill>
                  <a:srgbClr val="5C5B1F"/>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097D1F9-6B70-4206-855A-CA6336ABF127}"/>
              </a:ext>
            </a:extLst>
          </p:cNvPr>
          <p:cNvSpPr txBox="1"/>
          <p:nvPr/>
        </p:nvSpPr>
        <p:spPr>
          <a:xfrm>
            <a:off x="273567" y="3201942"/>
            <a:ext cx="5411616" cy="1600438"/>
          </a:xfrm>
          <a:prstGeom prst="rect">
            <a:avLst/>
          </a:prstGeom>
          <a:solidFill>
            <a:schemeClr val="accent6">
              <a:lumMod val="60000"/>
              <a:lumOff val="40000"/>
            </a:schemeClr>
          </a:solidFill>
        </p:spPr>
        <p:txBody>
          <a:bodyPr wrap="square" rtlCol="0">
            <a:spAutoFit/>
          </a:bodyPr>
          <a:lstStyle/>
          <a:p>
            <a:r>
              <a:rPr lang="en-US" sz="1400" i="1" dirty="0">
                <a:solidFill>
                  <a:srgbClr val="0000FF"/>
                </a:solidFill>
              </a:rPr>
              <a:t>What is suggested by the presence of an </a:t>
            </a:r>
            <a:r>
              <a:rPr lang="en-US" sz="1400" b="1" dirty="0">
                <a:solidFill>
                  <a:srgbClr val="0000FF"/>
                </a:solidFill>
              </a:rPr>
              <a:t>elevated</a:t>
            </a:r>
            <a:r>
              <a:rPr lang="en-US" sz="1400" i="1" dirty="0">
                <a:solidFill>
                  <a:srgbClr val="0000FF"/>
                </a:solidFill>
              </a:rPr>
              <a:t> component to an otherwise flat lentigo </a:t>
            </a:r>
            <a:r>
              <a:rPr lang="en-US" sz="1400" i="1" dirty="0" err="1">
                <a:solidFill>
                  <a:srgbClr val="0000FF"/>
                </a:solidFill>
              </a:rPr>
              <a:t>maligna</a:t>
            </a:r>
            <a:r>
              <a:rPr lang="en-US" sz="1400" i="1" dirty="0">
                <a:solidFill>
                  <a:srgbClr val="0000FF"/>
                </a:solidFill>
              </a:rPr>
              <a:t> lesion?</a:t>
            </a:r>
          </a:p>
          <a:p>
            <a:r>
              <a:rPr lang="en-US" sz="1400" dirty="0">
                <a:solidFill>
                  <a:srgbClr val="0000FF"/>
                </a:solidFill>
              </a:rPr>
              <a:t>That this portion of the lesion is now undergoing </a:t>
            </a:r>
            <a:r>
              <a:rPr lang="en-US" sz="1400" i="1" dirty="0">
                <a:solidFill>
                  <a:srgbClr val="0000FF"/>
                </a:solidFill>
              </a:rPr>
              <a:t>vertical</a:t>
            </a:r>
            <a:r>
              <a:rPr lang="en-US" sz="1400" dirty="0">
                <a:solidFill>
                  <a:srgbClr val="0000FF"/>
                </a:solidFill>
              </a:rPr>
              <a:t> growth</a:t>
            </a:r>
          </a:p>
          <a:p>
            <a:endParaRPr lang="en-US" sz="1400" dirty="0">
              <a:solidFill>
                <a:srgbClr val="0000FF"/>
              </a:solidFill>
            </a:endParaRPr>
          </a:p>
          <a:p>
            <a:r>
              <a:rPr lang="en-US" sz="1400" i="1" dirty="0">
                <a:solidFill>
                  <a:srgbClr val="0000FF"/>
                </a:solidFill>
              </a:rPr>
              <a:t>Vertical growth is an ominous sign—why?</a:t>
            </a:r>
          </a:p>
          <a:p>
            <a:r>
              <a:rPr lang="en-US" sz="1400" dirty="0">
                <a:solidFill>
                  <a:srgbClr val="0000FF"/>
                </a:solidFill>
              </a:rPr>
              <a:t>It indicates this portion has transformed from lentigo </a:t>
            </a:r>
            <a:r>
              <a:rPr lang="en-US" sz="1400" dirty="0" err="1">
                <a:solidFill>
                  <a:srgbClr val="0000FF"/>
                </a:solidFill>
              </a:rPr>
              <a:t>maligna</a:t>
            </a:r>
            <a:r>
              <a:rPr lang="en-US" sz="1400" dirty="0">
                <a:solidFill>
                  <a:srgbClr val="0000FF"/>
                </a:solidFill>
              </a:rPr>
              <a:t> into full-blown lentigo </a:t>
            </a:r>
            <a:r>
              <a:rPr lang="en-US" sz="1400" dirty="0" err="1">
                <a:solidFill>
                  <a:srgbClr val="0000FF"/>
                </a:solidFill>
              </a:rPr>
              <a:t>maligna</a:t>
            </a:r>
            <a:r>
              <a:rPr lang="en-US" sz="1400" dirty="0">
                <a:solidFill>
                  <a:srgbClr val="0000FF"/>
                </a:solidFill>
              </a:rPr>
              <a:t> </a:t>
            </a:r>
            <a:r>
              <a:rPr lang="en-US" sz="1400" b="1" dirty="0">
                <a:solidFill>
                  <a:srgbClr val="0000FF"/>
                </a:solidFill>
              </a:rPr>
              <a:t>melanoma</a:t>
            </a:r>
          </a:p>
        </p:txBody>
      </p:sp>
    </p:spTree>
    <p:extLst>
      <p:ext uri="{BB962C8B-B14F-4D97-AF65-F5344CB8AC3E}">
        <p14:creationId xmlns:p14="http://schemas.microsoft.com/office/powerpoint/2010/main" val="2499767114"/>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454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chemeClr val="bg1">
                    <a:lumMod val="75000"/>
                  </a:schemeClr>
                </a:solidFill>
              </a:rPr>
              <a:t>Lentigo </a:t>
            </a:r>
            <a:r>
              <a:rPr lang="en-US" sz="1400" dirty="0" err="1">
                <a:solidFill>
                  <a:schemeClr val="bg1">
                    <a:lumMod val="75000"/>
                  </a:schemeClr>
                </a:solidFill>
              </a:rPr>
              <a:t>maligna</a:t>
            </a:r>
            <a:r>
              <a:rPr lang="en-US" sz="1400" dirty="0">
                <a:solidFill>
                  <a:schemeClr val="bg1">
                    <a:lumMod val="75000"/>
                  </a:schemeClr>
                </a:solidFill>
              </a:rPr>
              <a:t> lesions tend to be  larger , to have borders that are more  irregular, and to have  more  color variation within them than do the lentigines</a:t>
            </a:r>
          </a:p>
          <a:p>
            <a:endParaRPr lang="en-US" sz="1400" dirty="0">
              <a:solidFill>
                <a:schemeClr val="bg1">
                  <a:lumMod val="75000"/>
                </a:schemeClr>
              </a:solidFill>
            </a:endParaRPr>
          </a:p>
          <a:p>
            <a:r>
              <a:rPr lang="en-US" sz="1400" b="1" i="1" dirty="0">
                <a:solidFill>
                  <a:schemeClr val="bg1">
                    <a:lumMod val="75000"/>
                  </a:schemeClr>
                </a:solidFill>
              </a:rPr>
              <a:t>Are lentigo </a:t>
            </a:r>
            <a:r>
              <a:rPr lang="en-US" sz="1400" b="1" i="1" dirty="0" err="1">
                <a:solidFill>
                  <a:schemeClr val="bg1">
                    <a:lumMod val="75000"/>
                  </a:schemeClr>
                </a:solidFill>
              </a:rPr>
              <a:t>maligna</a:t>
            </a:r>
            <a:r>
              <a:rPr lang="en-US" sz="1400" b="1" i="1" dirty="0">
                <a:solidFill>
                  <a:schemeClr val="bg1">
                    <a:lumMod val="75000"/>
                  </a:schemeClr>
                </a:solidFill>
              </a:rPr>
              <a:t> lesions flat, or elevated?</a:t>
            </a:r>
          </a:p>
          <a:p>
            <a:r>
              <a:rPr lang="en-US" sz="1400" b="1" dirty="0">
                <a:solidFill>
                  <a:schemeClr val="bg1">
                    <a:lumMod val="75000"/>
                  </a:schemeClr>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097D1F9-6B70-4206-855A-CA6336ABF127}"/>
              </a:ext>
            </a:extLst>
          </p:cNvPr>
          <p:cNvSpPr txBox="1"/>
          <p:nvPr/>
        </p:nvSpPr>
        <p:spPr>
          <a:xfrm>
            <a:off x="273567" y="3201942"/>
            <a:ext cx="5411616" cy="1600438"/>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suggested by the presence of an </a:t>
            </a:r>
            <a:r>
              <a:rPr lang="en-US" sz="1400" b="1" dirty="0">
                <a:solidFill>
                  <a:schemeClr val="bg1">
                    <a:lumMod val="50000"/>
                  </a:schemeClr>
                </a:solidFill>
              </a:rPr>
              <a:t>elevated</a:t>
            </a:r>
            <a:r>
              <a:rPr lang="en-US" sz="1400" i="1" dirty="0">
                <a:solidFill>
                  <a:schemeClr val="bg1">
                    <a:lumMod val="50000"/>
                  </a:schemeClr>
                </a:solidFill>
              </a:rPr>
              <a:t> component to an otherwise flat lentigo </a:t>
            </a:r>
            <a:r>
              <a:rPr lang="en-US" sz="1400" i="1" dirty="0" err="1">
                <a:solidFill>
                  <a:schemeClr val="bg1">
                    <a:lumMod val="50000"/>
                  </a:schemeClr>
                </a:solidFill>
              </a:rPr>
              <a:t>maligna</a:t>
            </a:r>
            <a:r>
              <a:rPr lang="en-US" sz="1400" i="1" dirty="0">
                <a:solidFill>
                  <a:schemeClr val="bg1">
                    <a:lumMod val="50000"/>
                  </a:schemeClr>
                </a:solidFill>
              </a:rPr>
              <a:t> lesion?</a:t>
            </a:r>
          </a:p>
          <a:p>
            <a:r>
              <a:rPr lang="en-US" sz="1400" dirty="0">
                <a:solidFill>
                  <a:schemeClr val="bg1">
                    <a:lumMod val="50000"/>
                  </a:schemeClr>
                </a:solidFill>
              </a:rPr>
              <a:t>That this portion of the lesion is now undergoing </a:t>
            </a:r>
            <a:r>
              <a:rPr lang="en-US" sz="1400" i="1" dirty="0">
                <a:solidFill>
                  <a:schemeClr val="bg1">
                    <a:lumMod val="50000"/>
                  </a:schemeClr>
                </a:solidFill>
              </a:rPr>
              <a:t>vertical</a:t>
            </a:r>
            <a:r>
              <a:rPr lang="en-US" sz="1400" dirty="0">
                <a:solidFill>
                  <a:schemeClr val="bg1">
                    <a:lumMod val="50000"/>
                  </a:schemeClr>
                </a:solidFill>
              </a:rPr>
              <a:t> growth</a:t>
            </a:r>
          </a:p>
          <a:p>
            <a:endParaRPr lang="en-US" sz="1400" dirty="0">
              <a:solidFill>
                <a:schemeClr val="bg1">
                  <a:lumMod val="50000"/>
                </a:schemeClr>
              </a:solidFill>
            </a:endParaRPr>
          </a:p>
          <a:p>
            <a:r>
              <a:rPr lang="en-US" sz="1400" i="1" dirty="0">
                <a:solidFill>
                  <a:schemeClr val="bg1">
                    <a:lumMod val="50000"/>
                  </a:schemeClr>
                </a:solidFill>
              </a:rPr>
              <a:t>Vertical growth is an ominous sign—why?</a:t>
            </a:r>
          </a:p>
          <a:p>
            <a:r>
              <a:rPr lang="en-US" sz="1400" dirty="0">
                <a:solidFill>
                  <a:schemeClr val="bg1">
                    <a:lumMod val="50000"/>
                  </a:schemeClr>
                </a:solidFill>
              </a:rPr>
              <a:t>It indicates this portion has </a:t>
            </a:r>
            <a:r>
              <a:rPr lang="en-US" sz="1400" b="1" u="sng" dirty="0">
                <a:solidFill>
                  <a:srgbClr val="0000FF"/>
                </a:solidFill>
              </a:rPr>
              <a:t>transformed from lentigo </a:t>
            </a:r>
            <a:r>
              <a:rPr lang="en-US" sz="1400" b="1" u="sng" dirty="0" err="1">
                <a:solidFill>
                  <a:srgbClr val="0000FF"/>
                </a:solidFill>
              </a:rPr>
              <a:t>maligna</a:t>
            </a:r>
            <a:r>
              <a:rPr lang="en-US" sz="1400" b="1" u="sng" dirty="0">
                <a:solidFill>
                  <a:srgbClr val="0000FF"/>
                </a:solidFill>
              </a:rPr>
              <a:t> into full-blown melanoma</a:t>
            </a:r>
          </a:p>
        </p:txBody>
      </p:sp>
      <p:sp>
        <p:nvSpPr>
          <p:cNvPr id="7" name="TextBox 6">
            <a:extLst>
              <a:ext uri="{FF2B5EF4-FFF2-40B4-BE49-F238E27FC236}">
                <a16:creationId xmlns:a16="http://schemas.microsoft.com/office/drawing/2014/main" id="{093E7CE7-8B67-46A8-933A-87A19384BA71}"/>
              </a:ext>
            </a:extLst>
          </p:cNvPr>
          <p:cNvSpPr txBox="1"/>
          <p:nvPr/>
        </p:nvSpPr>
        <p:spPr>
          <a:xfrm>
            <a:off x="2760449" y="4665845"/>
            <a:ext cx="4149531"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Is this a common occurrence—for lentigo </a:t>
            </a:r>
            <a:r>
              <a:rPr lang="en-US" sz="1400" i="1" dirty="0" err="1">
                <a:solidFill>
                  <a:srgbClr val="0000FF"/>
                </a:solidFill>
              </a:rPr>
              <a:t>maligna</a:t>
            </a:r>
            <a:r>
              <a:rPr lang="en-US" sz="1400" i="1" dirty="0">
                <a:solidFill>
                  <a:srgbClr val="0000FF"/>
                </a:solidFill>
              </a:rPr>
              <a:t> to transform into melanoma?</a:t>
            </a:r>
            <a:endParaRPr lang="en-US" sz="1400" i="1" dirty="0">
              <a:solidFill>
                <a:schemeClr val="accent1">
                  <a:lumMod val="40000"/>
                  <a:lumOff val="60000"/>
                </a:schemeClr>
              </a:solidFill>
            </a:endParaRPr>
          </a:p>
          <a:p>
            <a:r>
              <a:rPr lang="en-US" sz="1400" dirty="0">
                <a:solidFill>
                  <a:schemeClr val="accent1">
                    <a:lumMod val="40000"/>
                    <a:lumOff val="60000"/>
                  </a:schemeClr>
                </a:solidFill>
              </a:rPr>
              <a:t>Not really—only  2-3%  will do so</a:t>
            </a:r>
          </a:p>
        </p:txBody>
      </p:sp>
    </p:spTree>
    <p:extLst>
      <p:ext uri="{BB962C8B-B14F-4D97-AF65-F5344CB8AC3E}">
        <p14:creationId xmlns:p14="http://schemas.microsoft.com/office/powerpoint/2010/main" val="860410361"/>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455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chemeClr val="bg1">
                    <a:lumMod val="75000"/>
                  </a:schemeClr>
                </a:solidFill>
              </a:rPr>
              <a:t>Lentigo </a:t>
            </a:r>
            <a:r>
              <a:rPr lang="en-US" sz="1400" dirty="0" err="1">
                <a:solidFill>
                  <a:schemeClr val="bg1">
                    <a:lumMod val="75000"/>
                  </a:schemeClr>
                </a:solidFill>
              </a:rPr>
              <a:t>maligna</a:t>
            </a:r>
            <a:r>
              <a:rPr lang="en-US" sz="1400" dirty="0">
                <a:solidFill>
                  <a:schemeClr val="bg1">
                    <a:lumMod val="75000"/>
                  </a:schemeClr>
                </a:solidFill>
              </a:rPr>
              <a:t> lesions tend to be  larger , to have borders that are more  irregular, and to have  more  color variation within them than do the lentigines</a:t>
            </a:r>
          </a:p>
          <a:p>
            <a:endParaRPr lang="en-US" sz="1400" dirty="0">
              <a:solidFill>
                <a:schemeClr val="bg1">
                  <a:lumMod val="75000"/>
                </a:schemeClr>
              </a:solidFill>
            </a:endParaRPr>
          </a:p>
          <a:p>
            <a:r>
              <a:rPr lang="en-US" sz="1400" b="1" i="1" dirty="0">
                <a:solidFill>
                  <a:schemeClr val="bg1">
                    <a:lumMod val="75000"/>
                  </a:schemeClr>
                </a:solidFill>
              </a:rPr>
              <a:t>Are lentigo </a:t>
            </a:r>
            <a:r>
              <a:rPr lang="en-US" sz="1400" b="1" i="1" dirty="0" err="1">
                <a:solidFill>
                  <a:schemeClr val="bg1">
                    <a:lumMod val="75000"/>
                  </a:schemeClr>
                </a:solidFill>
              </a:rPr>
              <a:t>maligna</a:t>
            </a:r>
            <a:r>
              <a:rPr lang="en-US" sz="1400" b="1" i="1" dirty="0">
                <a:solidFill>
                  <a:schemeClr val="bg1">
                    <a:lumMod val="75000"/>
                  </a:schemeClr>
                </a:solidFill>
              </a:rPr>
              <a:t> lesions flat, or elevated?</a:t>
            </a:r>
          </a:p>
          <a:p>
            <a:r>
              <a:rPr lang="en-US" sz="1400" b="1" dirty="0">
                <a:solidFill>
                  <a:schemeClr val="bg1">
                    <a:lumMod val="75000"/>
                  </a:schemeClr>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097D1F9-6B70-4206-855A-CA6336ABF127}"/>
              </a:ext>
            </a:extLst>
          </p:cNvPr>
          <p:cNvSpPr txBox="1"/>
          <p:nvPr/>
        </p:nvSpPr>
        <p:spPr>
          <a:xfrm>
            <a:off x="273567" y="3201942"/>
            <a:ext cx="5411616" cy="1600438"/>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suggested by the presence of an </a:t>
            </a:r>
            <a:r>
              <a:rPr lang="en-US" sz="1400" b="1" dirty="0">
                <a:solidFill>
                  <a:schemeClr val="bg1">
                    <a:lumMod val="50000"/>
                  </a:schemeClr>
                </a:solidFill>
              </a:rPr>
              <a:t>elevated</a:t>
            </a:r>
            <a:r>
              <a:rPr lang="en-US" sz="1400" i="1" dirty="0">
                <a:solidFill>
                  <a:schemeClr val="bg1">
                    <a:lumMod val="50000"/>
                  </a:schemeClr>
                </a:solidFill>
              </a:rPr>
              <a:t> component to an otherwise flat lentigo </a:t>
            </a:r>
            <a:r>
              <a:rPr lang="en-US" sz="1400" i="1" dirty="0" err="1">
                <a:solidFill>
                  <a:schemeClr val="bg1">
                    <a:lumMod val="50000"/>
                  </a:schemeClr>
                </a:solidFill>
              </a:rPr>
              <a:t>maligna</a:t>
            </a:r>
            <a:r>
              <a:rPr lang="en-US" sz="1400" i="1" dirty="0">
                <a:solidFill>
                  <a:schemeClr val="bg1">
                    <a:lumMod val="50000"/>
                  </a:schemeClr>
                </a:solidFill>
              </a:rPr>
              <a:t> lesion?</a:t>
            </a:r>
          </a:p>
          <a:p>
            <a:r>
              <a:rPr lang="en-US" sz="1400" dirty="0">
                <a:solidFill>
                  <a:schemeClr val="bg1">
                    <a:lumMod val="50000"/>
                  </a:schemeClr>
                </a:solidFill>
              </a:rPr>
              <a:t>That this portion of the lesion is now undergoing </a:t>
            </a:r>
            <a:r>
              <a:rPr lang="en-US" sz="1400" i="1" dirty="0">
                <a:solidFill>
                  <a:schemeClr val="bg1">
                    <a:lumMod val="50000"/>
                  </a:schemeClr>
                </a:solidFill>
              </a:rPr>
              <a:t>vertical</a:t>
            </a:r>
            <a:r>
              <a:rPr lang="en-US" sz="1400" dirty="0">
                <a:solidFill>
                  <a:schemeClr val="bg1">
                    <a:lumMod val="50000"/>
                  </a:schemeClr>
                </a:solidFill>
              </a:rPr>
              <a:t> growth</a:t>
            </a:r>
          </a:p>
          <a:p>
            <a:endParaRPr lang="en-US" sz="1400" dirty="0">
              <a:solidFill>
                <a:schemeClr val="bg1">
                  <a:lumMod val="50000"/>
                </a:schemeClr>
              </a:solidFill>
            </a:endParaRPr>
          </a:p>
          <a:p>
            <a:r>
              <a:rPr lang="en-US" sz="1400" i="1" dirty="0">
                <a:solidFill>
                  <a:schemeClr val="bg1">
                    <a:lumMod val="50000"/>
                  </a:schemeClr>
                </a:solidFill>
              </a:rPr>
              <a:t>Vertical growth is an ominous sign—why?</a:t>
            </a:r>
          </a:p>
          <a:p>
            <a:r>
              <a:rPr lang="en-US" sz="1400" dirty="0">
                <a:solidFill>
                  <a:schemeClr val="bg1">
                    <a:lumMod val="50000"/>
                  </a:schemeClr>
                </a:solidFill>
              </a:rPr>
              <a:t>It indicates this portion has </a:t>
            </a:r>
            <a:r>
              <a:rPr lang="en-US" sz="1400" b="1" u="sng" dirty="0">
                <a:solidFill>
                  <a:srgbClr val="0000FF"/>
                </a:solidFill>
              </a:rPr>
              <a:t>transformed from lentigo </a:t>
            </a:r>
            <a:r>
              <a:rPr lang="en-US" sz="1400" b="1" u="sng" dirty="0" err="1">
                <a:solidFill>
                  <a:srgbClr val="0000FF"/>
                </a:solidFill>
              </a:rPr>
              <a:t>maligna</a:t>
            </a:r>
            <a:r>
              <a:rPr lang="en-US" sz="1400" b="1" u="sng" dirty="0">
                <a:solidFill>
                  <a:srgbClr val="0000FF"/>
                </a:solidFill>
              </a:rPr>
              <a:t> into full-blown melanoma</a:t>
            </a:r>
          </a:p>
        </p:txBody>
      </p:sp>
      <p:sp>
        <p:nvSpPr>
          <p:cNvPr id="7" name="TextBox 6">
            <a:extLst>
              <a:ext uri="{FF2B5EF4-FFF2-40B4-BE49-F238E27FC236}">
                <a16:creationId xmlns:a16="http://schemas.microsoft.com/office/drawing/2014/main" id="{093E7CE7-8B67-46A8-933A-87A19384BA71}"/>
              </a:ext>
            </a:extLst>
          </p:cNvPr>
          <p:cNvSpPr txBox="1"/>
          <p:nvPr/>
        </p:nvSpPr>
        <p:spPr>
          <a:xfrm>
            <a:off x="2760449" y="4665845"/>
            <a:ext cx="4149531"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Is this a common occurrence—for lentigo </a:t>
            </a:r>
            <a:r>
              <a:rPr lang="en-US" sz="1400" i="1" dirty="0" err="1">
                <a:solidFill>
                  <a:srgbClr val="0000FF"/>
                </a:solidFill>
              </a:rPr>
              <a:t>maligna</a:t>
            </a:r>
            <a:r>
              <a:rPr lang="en-US" sz="1400" i="1" dirty="0">
                <a:solidFill>
                  <a:srgbClr val="0000FF"/>
                </a:solidFill>
              </a:rPr>
              <a:t> to transform into melanoma?</a:t>
            </a:r>
          </a:p>
          <a:p>
            <a:r>
              <a:rPr lang="en-US" sz="1400" dirty="0">
                <a:solidFill>
                  <a:srgbClr val="0000FF"/>
                </a:solidFill>
              </a:rPr>
              <a:t>Not really—only  2-3%  will do so</a:t>
            </a:r>
          </a:p>
        </p:txBody>
      </p:sp>
      <p:sp>
        <p:nvSpPr>
          <p:cNvPr id="8" name="Rectangle 7">
            <a:extLst>
              <a:ext uri="{FF2B5EF4-FFF2-40B4-BE49-F238E27FC236}">
                <a16:creationId xmlns:a16="http://schemas.microsoft.com/office/drawing/2014/main" id="{B4888CF4-5766-4056-A33E-A8A293E912FD}"/>
              </a:ext>
            </a:extLst>
          </p:cNvPr>
          <p:cNvSpPr/>
          <p:nvPr/>
        </p:nvSpPr>
        <p:spPr>
          <a:xfrm>
            <a:off x="4185868" y="5153638"/>
            <a:ext cx="456264" cy="27443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tx1"/>
                </a:solidFill>
              </a:rPr>
              <a:t>% - %</a:t>
            </a:r>
          </a:p>
        </p:txBody>
      </p:sp>
    </p:spTree>
    <p:extLst>
      <p:ext uri="{BB962C8B-B14F-4D97-AF65-F5344CB8AC3E}">
        <p14:creationId xmlns:p14="http://schemas.microsoft.com/office/powerpoint/2010/main" val="304682944"/>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456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555234" cy="307777"/>
          </a:xfrm>
          <a:prstGeom prst="rect">
            <a:avLst/>
          </a:prstGeom>
          <a:noFill/>
        </p:spPr>
        <p:txBody>
          <a:bodyPr wrap="none" rtlCol="0">
            <a:spAutoFit/>
          </a:bodyPr>
          <a:lstStyle/>
          <a:p>
            <a:r>
              <a:rPr lang="en-US" sz="1400" b="1" dirty="0">
                <a:solidFill>
                  <a:srgbClr val="5C5B1F"/>
                </a:solidFill>
              </a:rPr>
              <a:t>Lentigo </a:t>
            </a:r>
            <a:r>
              <a:rPr lang="en-US" sz="1400" b="1" dirty="0" err="1">
                <a:solidFill>
                  <a:srgbClr val="5C5B1F"/>
                </a:solidFill>
              </a:rPr>
              <a:t>maligna</a:t>
            </a:r>
            <a:endParaRPr lang="en-US" sz="1400" b="1" dirty="0">
              <a:solidFill>
                <a:srgbClr val="5C5B1F"/>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6" name="TextBox 5">
            <a:extLst>
              <a:ext uri="{FF2B5EF4-FFF2-40B4-BE49-F238E27FC236}">
                <a16:creationId xmlns:a16="http://schemas.microsoft.com/office/drawing/2014/main" id="{804BB1D0-035D-4242-8FA8-34285FC6893E}"/>
              </a:ext>
            </a:extLst>
          </p:cNvPr>
          <p:cNvSpPr txBox="1"/>
          <p:nvPr/>
        </p:nvSpPr>
        <p:spPr>
          <a:xfrm>
            <a:off x="897759" y="2750416"/>
            <a:ext cx="6753398" cy="2677656"/>
          </a:xfrm>
          <a:prstGeom prst="rect">
            <a:avLst/>
          </a:prstGeom>
          <a:solidFill>
            <a:srgbClr val="CCFFCC"/>
          </a:solidFill>
        </p:spPr>
        <p:txBody>
          <a:bodyPr wrap="square" rtlCol="0">
            <a:spAutoFit/>
          </a:bodyPr>
          <a:lstStyle/>
          <a:p>
            <a:r>
              <a:rPr lang="en-US" sz="1400" i="1" dirty="0">
                <a:solidFill>
                  <a:schemeClr val="bg1">
                    <a:lumMod val="75000"/>
                  </a:schemeClr>
                </a:solidFill>
              </a:rPr>
              <a:t>Who is at risk for lentigo </a:t>
            </a:r>
            <a:r>
              <a:rPr lang="en-US" sz="1400" i="1" dirty="0" err="1">
                <a:solidFill>
                  <a:schemeClr val="bg1">
                    <a:lumMod val="75000"/>
                  </a:schemeClr>
                </a:solidFill>
              </a:rPr>
              <a:t>maligna</a:t>
            </a:r>
            <a:r>
              <a:rPr lang="en-US" sz="1400" i="1" dirty="0">
                <a:solidFill>
                  <a:schemeClr val="bg1">
                    <a:lumMod val="75000"/>
                  </a:schemeClr>
                </a:solidFill>
              </a:rPr>
              <a:t>?</a:t>
            </a:r>
          </a:p>
          <a:p>
            <a:r>
              <a:rPr lang="en-US" sz="1400" dirty="0">
                <a:solidFill>
                  <a:schemeClr val="bg1">
                    <a:lumMod val="75000"/>
                  </a:schemeClr>
                </a:solidFill>
              </a:rPr>
              <a:t>Old white people—the older and whiter they are, the greater the risk</a:t>
            </a:r>
          </a:p>
          <a:p>
            <a:endParaRPr lang="en-US" sz="1400" dirty="0">
              <a:solidFill>
                <a:schemeClr val="bg1">
                  <a:lumMod val="75000"/>
                </a:schemeClr>
              </a:solidFill>
            </a:endParaRPr>
          </a:p>
          <a:p>
            <a:r>
              <a:rPr lang="en-US" sz="1400" i="1" dirty="0">
                <a:solidFill>
                  <a:schemeClr val="bg1">
                    <a:lumMod val="75000"/>
                  </a:schemeClr>
                </a:solidFill>
              </a:rPr>
              <a:t>When lentigo </a:t>
            </a:r>
            <a:r>
              <a:rPr lang="en-US" sz="1400" i="1" dirty="0" err="1">
                <a:solidFill>
                  <a:schemeClr val="bg1">
                    <a:lumMod val="75000"/>
                  </a:schemeClr>
                </a:solidFill>
              </a:rPr>
              <a:t>maligna</a:t>
            </a:r>
            <a:r>
              <a:rPr lang="en-US" sz="1400" i="1" dirty="0">
                <a:solidFill>
                  <a:schemeClr val="bg1">
                    <a:lumMod val="75000"/>
                  </a:schemeClr>
                </a:solidFill>
              </a:rPr>
              <a:t> of the lids is present, it often has spread from what location? </a:t>
            </a:r>
          </a:p>
          <a:p>
            <a:r>
              <a:rPr lang="en-US" sz="1400" dirty="0">
                <a:solidFill>
                  <a:schemeClr val="bg1">
                    <a:lumMod val="75000"/>
                  </a:schemeClr>
                </a:solidFill>
              </a:rPr>
              <a:t>That sun-exposed part of the face, specifically the  malar  region </a:t>
            </a:r>
          </a:p>
          <a:p>
            <a:endParaRPr lang="en-US" sz="1400" dirty="0">
              <a:solidFill>
                <a:schemeClr val="bg1">
                  <a:lumMod val="75000"/>
                </a:schemeClr>
              </a:solidFill>
            </a:endParaRPr>
          </a:p>
          <a:p>
            <a:r>
              <a:rPr lang="en-US" sz="1400" i="1" dirty="0">
                <a:solidFill>
                  <a:schemeClr val="bg1">
                    <a:lumMod val="75000"/>
                  </a:schemeClr>
                </a:solidFill>
              </a:rPr>
              <a:t>How can lentigo </a:t>
            </a:r>
            <a:r>
              <a:rPr lang="en-US" sz="1400" i="1" dirty="0" err="1">
                <a:solidFill>
                  <a:schemeClr val="bg1">
                    <a:lumMod val="75000"/>
                  </a:schemeClr>
                </a:solidFill>
              </a:rPr>
              <a:t>maligna</a:t>
            </a:r>
            <a:r>
              <a:rPr lang="en-US" sz="1400" i="1" dirty="0">
                <a:solidFill>
                  <a:schemeClr val="bg1">
                    <a:lumMod val="75000"/>
                  </a:schemeClr>
                </a:solidFill>
              </a:rPr>
              <a:t> be distinguished from simple and solar lentigines?</a:t>
            </a:r>
          </a:p>
          <a:p>
            <a:r>
              <a:rPr lang="en-US" sz="1400" dirty="0">
                <a:solidFill>
                  <a:schemeClr val="bg1">
                    <a:lumMod val="75000"/>
                  </a:schemeClr>
                </a:solidFill>
              </a:rPr>
              <a:t>Lentigo </a:t>
            </a:r>
            <a:r>
              <a:rPr lang="en-US" sz="1400" dirty="0" err="1">
                <a:solidFill>
                  <a:schemeClr val="bg1">
                    <a:lumMod val="75000"/>
                  </a:schemeClr>
                </a:solidFill>
              </a:rPr>
              <a:t>maligna</a:t>
            </a:r>
            <a:r>
              <a:rPr lang="en-US" sz="1400" dirty="0">
                <a:solidFill>
                  <a:schemeClr val="bg1">
                    <a:lumMod val="75000"/>
                  </a:schemeClr>
                </a:solidFill>
              </a:rPr>
              <a:t> lesions tend to be  larger , to have borders that are more  irregular, and to have  more  color variation within them than do the lentigines</a:t>
            </a:r>
          </a:p>
          <a:p>
            <a:endParaRPr lang="en-US" sz="1400" dirty="0">
              <a:solidFill>
                <a:schemeClr val="bg1">
                  <a:lumMod val="75000"/>
                </a:schemeClr>
              </a:solidFill>
            </a:endParaRPr>
          </a:p>
          <a:p>
            <a:r>
              <a:rPr lang="en-US" sz="1400" b="1" i="1" dirty="0">
                <a:solidFill>
                  <a:schemeClr val="bg1">
                    <a:lumMod val="75000"/>
                  </a:schemeClr>
                </a:solidFill>
              </a:rPr>
              <a:t>Are lentigo </a:t>
            </a:r>
            <a:r>
              <a:rPr lang="en-US" sz="1400" b="1" i="1" dirty="0" err="1">
                <a:solidFill>
                  <a:schemeClr val="bg1">
                    <a:lumMod val="75000"/>
                  </a:schemeClr>
                </a:solidFill>
              </a:rPr>
              <a:t>maligna</a:t>
            </a:r>
            <a:r>
              <a:rPr lang="en-US" sz="1400" b="1" i="1" dirty="0">
                <a:solidFill>
                  <a:schemeClr val="bg1">
                    <a:lumMod val="75000"/>
                  </a:schemeClr>
                </a:solidFill>
              </a:rPr>
              <a:t> lesions flat, or elevated?</a:t>
            </a:r>
          </a:p>
          <a:p>
            <a:r>
              <a:rPr lang="en-US" sz="1400" b="1" dirty="0">
                <a:solidFill>
                  <a:schemeClr val="bg1">
                    <a:lumMod val="75000"/>
                  </a:schemeClr>
                </a:solidFill>
              </a:rPr>
              <a:t>Flat</a:t>
            </a:r>
          </a:p>
        </p:txBody>
      </p:sp>
      <p:sp>
        <p:nvSpPr>
          <p:cNvPr id="3" name="Oval 2">
            <a:extLst>
              <a:ext uri="{FF2B5EF4-FFF2-40B4-BE49-F238E27FC236}">
                <a16:creationId xmlns:a16="http://schemas.microsoft.com/office/drawing/2014/main" id="{A788162D-E696-4D55-8419-93557484C823}"/>
              </a:ext>
            </a:extLst>
          </p:cNvPr>
          <p:cNvSpPr/>
          <p:nvPr/>
        </p:nvSpPr>
        <p:spPr>
          <a:xfrm>
            <a:off x="2080211" y="2319937"/>
            <a:ext cx="1683405" cy="4840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097D1F9-6B70-4206-855A-CA6336ABF127}"/>
              </a:ext>
            </a:extLst>
          </p:cNvPr>
          <p:cNvSpPr txBox="1"/>
          <p:nvPr/>
        </p:nvSpPr>
        <p:spPr>
          <a:xfrm>
            <a:off x="273567" y="3201942"/>
            <a:ext cx="5411616" cy="1600438"/>
          </a:xfrm>
          <a:prstGeom prst="rect">
            <a:avLst/>
          </a:prstGeom>
          <a:solidFill>
            <a:schemeClr val="accent6">
              <a:lumMod val="60000"/>
              <a:lumOff val="40000"/>
            </a:schemeClr>
          </a:solidFill>
        </p:spPr>
        <p:txBody>
          <a:bodyPr wrap="square" rtlCol="0">
            <a:spAutoFit/>
          </a:bodyPr>
          <a:lstStyle/>
          <a:p>
            <a:r>
              <a:rPr lang="en-US" sz="1400" i="1" dirty="0">
                <a:solidFill>
                  <a:schemeClr val="bg1">
                    <a:lumMod val="50000"/>
                  </a:schemeClr>
                </a:solidFill>
              </a:rPr>
              <a:t>What is suggested by the presence of an </a:t>
            </a:r>
            <a:r>
              <a:rPr lang="en-US" sz="1400" b="1" dirty="0">
                <a:solidFill>
                  <a:schemeClr val="bg1">
                    <a:lumMod val="50000"/>
                  </a:schemeClr>
                </a:solidFill>
              </a:rPr>
              <a:t>elevated</a:t>
            </a:r>
            <a:r>
              <a:rPr lang="en-US" sz="1400" i="1" dirty="0">
                <a:solidFill>
                  <a:schemeClr val="bg1">
                    <a:lumMod val="50000"/>
                  </a:schemeClr>
                </a:solidFill>
              </a:rPr>
              <a:t> component to an otherwise flat lentigo </a:t>
            </a:r>
            <a:r>
              <a:rPr lang="en-US" sz="1400" i="1" dirty="0" err="1">
                <a:solidFill>
                  <a:schemeClr val="bg1">
                    <a:lumMod val="50000"/>
                  </a:schemeClr>
                </a:solidFill>
              </a:rPr>
              <a:t>maligna</a:t>
            </a:r>
            <a:r>
              <a:rPr lang="en-US" sz="1400" i="1" dirty="0">
                <a:solidFill>
                  <a:schemeClr val="bg1">
                    <a:lumMod val="50000"/>
                  </a:schemeClr>
                </a:solidFill>
              </a:rPr>
              <a:t> lesion?</a:t>
            </a:r>
          </a:p>
          <a:p>
            <a:r>
              <a:rPr lang="en-US" sz="1400" dirty="0">
                <a:solidFill>
                  <a:schemeClr val="bg1">
                    <a:lumMod val="50000"/>
                  </a:schemeClr>
                </a:solidFill>
              </a:rPr>
              <a:t>That this portion of the lesion is now undergoing </a:t>
            </a:r>
            <a:r>
              <a:rPr lang="en-US" sz="1400" i="1" dirty="0">
                <a:solidFill>
                  <a:schemeClr val="bg1">
                    <a:lumMod val="50000"/>
                  </a:schemeClr>
                </a:solidFill>
              </a:rPr>
              <a:t>vertical</a:t>
            </a:r>
            <a:r>
              <a:rPr lang="en-US" sz="1400" dirty="0">
                <a:solidFill>
                  <a:schemeClr val="bg1">
                    <a:lumMod val="50000"/>
                  </a:schemeClr>
                </a:solidFill>
              </a:rPr>
              <a:t> growth</a:t>
            </a:r>
          </a:p>
          <a:p>
            <a:endParaRPr lang="en-US" sz="1400" dirty="0">
              <a:solidFill>
                <a:schemeClr val="bg1">
                  <a:lumMod val="50000"/>
                </a:schemeClr>
              </a:solidFill>
            </a:endParaRPr>
          </a:p>
          <a:p>
            <a:r>
              <a:rPr lang="en-US" sz="1400" i="1" dirty="0">
                <a:solidFill>
                  <a:schemeClr val="bg1">
                    <a:lumMod val="50000"/>
                  </a:schemeClr>
                </a:solidFill>
              </a:rPr>
              <a:t>Vertical growth is an ominous sign—why?</a:t>
            </a:r>
          </a:p>
          <a:p>
            <a:r>
              <a:rPr lang="en-US" sz="1400" dirty="0">
                <a:solidFill>
                  <a:schemeClr val="bg1">
                    <a:lumMod val="50000"/>
                  </a:schemeClr>
                </a:solidFill>
              </a:rPr>
              <a:t>It indicates this portion has </a:t>
            </a:r>
            <a:r>
              <a:rPr lang="en-US" sz="1400" b="1" u="sng" dirty="0">
                <a:solidFill>
                  <a:srgbClr val="0000FF"/>
                </a:solidFill>
              </a:rPr>
              <a:t>transformed from lentigo </a:t>
            </a:r>
            <a:r>
              <a:rPr lang="en-US" sz="1400" b="1" u="sng" dirty="0" err="1">
                <a:solidFill>
                  <a:srgbClr val="0000FF"/>
                </a:solidFill>
              </a:rPr>
              <a:t>maligna</a:t>
            </a:r>
            <a:r>
              <a:rPr lang="en-US" sz="1400" b="1" u="sng" dirty="0">
                <a:solidFill>
                  <a:srgbClr val="0000FF"/>
                </a:solidFill>
              </a:rPr>
              <a:t> into full-blown melanoma</a:t>
            </a:r>
          </a:p>
        </p:txBody>
      </p:sp>
      <p:sp>
        <p:nvSpPr>
          <p:cNvPr id="7" name="TextBox 6">
            <a:extLst>
              <a:ext uri="{FF2B5EF4-FFF2-40B4-BE49-F238E27FC236}">
                <a16:creationId xmlns:a16="http://schemas.microsoft.com/office/drawing/2014/main" id="{093E7CE7-8B67-46A8-933A-87A19384BA71}"/>
              </a:ext>
            </a:extLst>
          </p:cNvPr>
          <p:cNvSpPr txBox="1"/>
          <p:nvPr/>
        </p:nvSpPr>
        <p:spPr>
          <a:xfrm>
            <a:off x="2760449" y="4665845"/>
            <a:ext cx="4149531"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Is this a common occurrence—for lentigo </a:t>
            </a:r>
            <a:r>
              <a:rPr lang="en-US" sz="1400" i="1" dirty="0" err="1">
                <a:solidFill>
                  <a:srgbClr val="0000FF"/>
                </a:solidFill>
              </a:rPr>
              <a:t>maligna</a:t>
            </a:r>
            <a:r>
              <a:rPr lang="en-US" sz="1400" i="1" dirty="0">
                <a:solidFill>
                  <a:srgbClr val="0000FF"/>
                </a:solidFill>
              </a:rPr>
              <a:t> to transform into melanoma?</a:t>
            </a:r>
          </a:p>
          <a:p>
            <a:r>
              <a:rPr lang="en-US" sz="1400" dirty="0">
                <a:solidFill>
                  <a:srgbClr val="0000FF"/>
                </a:solidFill>
              </a:rPr>
              <a:t>Not really—only  2-3%  will do so</a:t>
            </a:r>
          </a:p>
        </p:txBody>
      </p:sp>
    </p:spTree>
    <p:extLst>
      <p:ext uri="{BB962C8B-B14F-4D97-AF65-F5344CB8AC3E}">
        <p14:creationId xmlns:p14="http://schemas.microsoft.com/office/powerpoint/2010/main" val="251311843"/>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457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rgbClr val="727026"/>
                </a:solidFill>
              </a:rPr>
              <a:t>Who is at risk for developing PAM?</a:t>
            </a:r>
            <a:endParaRPr lang="en-US" sz="1400" i="1" dirty="0">
              <a:solidFill>
                <a:schemeClr val="accent1">
                  <a:lumMod val="20000"/>
                  <a:lumOff val="80000"/>
                </a:schemeClr>
              </a:solidFill>
            </a:endParaRPr>
          </a:p>
          <a:p>
            <a:r>
              <a:rPr lang="en-US" sz="1400" dirty="0">
                <a:solidFill>
                  <a:schemeClr val="accent1">
                    <a:lumMod val="20000"/>
                    <a:lumOff val="80000"/>
                  </a:schemeClr>
                </a:solidFill>
              </a:rPr>
              <a:t>Same people at risk for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—older (it presents in  middle age ) white folk</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How do you differentiate between PAM and a plain </a:t>
            </a:r>
            <a:r>
              <a:rPr lang="en-US" sz="1400" i="1" dirty="0" err="1">
                <a:solidFill>
                  <a:schemeClr val="accent1">
                    <a:lumMod val="20000"/>
                    <a:lumOff val="80000"/>
                  </a:schemeClr>
                </a:solidFill>
              </a:rPr>
              <a:t>ol</a:t>
            </a:r>
            <a:r>
              <a:rPr lang="en-US" sz="1400" i="1" dirty="0">
                <a:solidFill>
                  <a:schemeClr val="accent1">
                    <a:lumMod val="20000"/>
                    <a:lumOff val="80000"/>
                  </a:schemeClr>
                </a:solidFill>
              </a:rPr>
              <a:t>’ nevus at the slit lamp?</a:t>
            </a:r>
          </a:p>
          <a:p>
            <a:r>
              <a:rPr lang="en-US" sz="1400" dirty="0">
                <a:solidFill>
                  <a:schemeClr val="accent1">
                    <a:lumMod val="20000"/>
                    <a:lumOff val="80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05137570"/>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458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rgbClr val="727026"/>
                </a:solidFill>
              </a:rPr>
              <a:t>Who is at risk for developing PAM?</a:t>
            </a:r>
          </a:p>
          <a:p>
            <a:r>
              <a:rPr lang="en-US" sz="1400" dirty="0">
                <a:solidFill>
                  <a:srgbClr val="727026"/>
                </a:solidFill>
              </a:rPr>
              <a:t>Same people at risk for lentigo </a:t>
            </a:r>
            <a:r>
              <a:rPr lang="en-US" sz="1400" dirty="0" err="1">
                <a:solidFill>
                  <a:srgbClr val="727026"/>
                </a:solidFill>
              </a:rPr>
              <a:t>maligna</a:t>
            </a:r>
            <a:r>
              <a:rPr lang="en-US" sz="1400" dirty="0">
                <a:solidFill>
                  <a:srgbClr val="727026"/>
                </a:solidFill>
              </a:rPr>
              <a:t>—older (it presents in  middle age ) white folk</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How do you differentiate between PAM and a plain </a:t>
            </a:r>
            <a:r>
              <a:rPr lang="en-US" sz="1400" i="1" dirty="0" err="1">
                <a:solidFill>
                  <a:schemeClr val="accent1">
                    <a:lumMod val="20000"/>
                    <a:lumOff val="80000"/>
                  </a:schemeClr>
                </a:solidFill>
              </a:rPr>
              <a:t>ol</a:t>
            </a:r>
            <a:r>
              <a:rPr lang="en-US" sz="1400" i="1" dirty="0">
                <a:solidFill>
                  <a:schemeClr val="accent1">
                    <a:lumMod val="20000"/>
                    <a:lumOff val="80000"/>
                  </a:schemeClr>
                </a:solidFill>
              </a:rPr>
              <a:t>’ nevus at the slit lamp?</a:t>
            </a:r>
          </a:p>
          <a:p>
            <a:r>
              <a:rPr lang="en-US" sz="1400" dirty="0">
                <a:solidFill>
                  <a:schemeClr val="accent1">
                    <a:lumMod val="20000"/>
                    <a:lumOff val="80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994C38D5-3267-4DD2-A868-A87D3A9DAF94}"/>
              </a:ext>
            </a:extLst>
          </p:cNvPr>
          <p:cNvSpPr/>
          <p:nvPr/>
        </p:nvSpPr>
        <p:spPr>
          <a:xfrm>
            <a:off x="5105400" y="2234950"/>
            <a:ext cx="908900" cy="2299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life-stage</a:t>
            </a:r>
          </a:p>
        </p:txBody>
      </p:sp>
    </p:spTree>
    <p:extLst>
      <p:ext uri="{BB962C8B-B14F-4D97-AF65-F5344CB8AC3E}">
        <p14:creationId xmlns:p14="http://schemas.microsoft.com/office/powerpoint/2010/main" val="2675776675"/>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459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rgbClr val="727026"/>
                </a:solidFill>
              </a:rPr>
              <a:t>Who is at risk for developing PAM?</a:t>
            </a:r>
          </a:p>
          <a:p>
            <a:r>
              <a:rPr lang="en-US" sz="1400" dirty="0">
                <a:solidFill>
                  <a:srgbClr val="727026"/>
                </a:solidFill>
              </a:rPr>
              <a:t>Same people at risk for lentigo </a:t>
            </a:r>
            <a:r>
              <a:rPr lang="en-US" sz="1400" dirty="0" err="1">
                <a:solidFill>
                  <a:srgbClr val="727026"/>
                </a:solidFill>
              </a:rPr>
              <a:t>maligna</a:t>
            </a:r>
            <a:r>
              <a:rPr lang="en-US" sz="1400" dirty="0">
                <a:solidFill>
                  <a:srgbClr val="727026"/>
                </a:solidFill>
              </a:rPr>
              <a:t>—older (it presents in  middle age ) white folk</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How do you differentiate between PAM and a plain </a:t>
            </a:r>
            <a:r>
              <a:rPr lang="en-US" sz="1400" i="1" dirty="0" err="1">
                <a:solidFill>
                  <a:schemeClr val="accent1">
                    <a:lumMod val="20000"/>
                    <a:lumOff val="80000"/>
                  </a:schemeClr>
                </a:solidFill>
              </a:rPr>
              <a:t>ol</a:t>
            </a:r>
            <a:r>
              <a:rPr lang="en-US" sz="1400" i="1" dirty="0">
                <a:solidFill>
                  <a:schemeClr val="accent1">
                    <a:lumMod val="20000"/>
                    <a:lumOff val="80000"/>
                  </a:schemeClr>
                </a:solidFill>
              </a:rPr>
              <a:t>’ nevus at the slit lamp?</a:t>
            </a:r>
          </a:p>
          <a:p>
            <a:r>
              <a:rPr lang="en-US" sz="1400" dirty="0">
                <a:solidFill>
                  <a:schemeClr val="accent1">
                    <a:lumMod val="20000"/>
                    <a:lumOff val="80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4091332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46</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533400" y="1985665"/>
            <a:ext cx="8088797" cy="3785652"/>
          </a:xfrm>
          <a:prstGeom prst="rect">
            <a:avLst/>
          </a:prstGeom>
          <a:solidFill>
            <a:schemeClr val="accent5">
              <a:lumMod val="75000"/>
            </a:schemeClr>
          </a:solidFill>
        </p:spPr>
        <p:txBody>
          <a:bodyPr wrap="square" rtlCol="0">
            <a:spAutoFit/>
          </a:bodyPr>
          <a:lstStyle/>
          <a:p>
            <a:r>
              <a:rPr lang="en-US" sz="1600" i="1" dirty="0"/>
              <a:t>Next let’s consider the </a:t>
            </a:r>
            <a:r>
              <a:rPr lang="en-US" sz="1600" dirty="0"/>
              <a:t>function</a:t>
            </a:r>
            <a:r>
              <a:rPr lang="en-US" sz="1600" i="1" dirty="0"/>
              <a:t> of surface melanocytes. What do they do?</a:t>
            </a:r>
          </a:p>
          <a:p>
            <a:r>
              <a:rPr lang="en-US" sz="1600" dirty="0"/>
              <a:t>A surprising number of things, but for our purposes their function is manufacturing  </a:t>
            </a:r>
            <a:r>
              <a:rPr lang="en-US" sz="1600" b="1" dirty="0">
                <a:solidFill>
                  <a:srgbClr val="002060"/>
                </a:solidFill>
              </a:rPr>
              <a:t>melanin</a:t>
            </a:r>
            <a:r>
              <a:rPr lang="en-US" sz="1600" dirty="0"/>
              <a:t> , the main pigment of the body surface</a:t>
            </a:r>
          </a:p>
          <a:p>
            <a:endParaRPr lang="en-US" sz="1600" dirty="0"/>
          </a:p>
          <a:p>
            <a:r>
              <a:rPr lang="en-US" sz="1600" i="1" dirty="0"/>
              <a:t>What is the name of the membrane-bound structure in which melanin is contained?</a:t>
            </a:r>
          </a:p>
          <a:p>
            <a:r>
              <a:rPr lang="en-US" sz="1600" dirty="0"/>
              <a:t>A melanosome</a:t>
            </a:r>
            <a:endParaRPr lang="en-US" sz="1600" dirty="0">
              <a:solidFill>
                <a:schemeClr val="accent5">
                  <a:lumMod val="75000"/>
                </a:schemeClr>
              </a:solidFill>
            </a:endParaRPr>
          </a:p>
          <a:p>
            <a:endParaRPr lang="en-US" sz="1600" dirty="0">
              <a:solidFill>
                <a:schemeClr val="accent5">
                  <a:lumMod val="75000"/>
                </a:schemeClr>
              </a:solidFill>
            </a:endParaRPr>
          </a:p>
          <a:p>
            <a:r>
              <a:rPr lang="en-US" sz="1600" i="1" dirty="0">
                <a:solidFill>
                  <a:schemeClr val="accent5">
                    <a:lumMod val="75000"/>
                  </a:schemeClr>
                </a:solidFill>
              </a:rPr>
              <a:t>Do melanocytes hang onto their melanosomes?</a:t>
            </a:r>
          </a:p>
          <a:p>
            <a:r>
              <a:rPr lang="en-US" sz="1600" dirty="0">
                <a:solidFill>
                  <a:schemeClr val="accent5">
                    <a:lumMod val="75000"/>
                  </a:schemeClr>
                </a:solidFill>
              </a:rPr>
              <a:t>No—once packaged in melanosomes, melanin is transferred to neighboring cells       (</a:t>
            </a:r>
            <a:r>
              <a:rPr lang="en-US" sz="1600" dirty="0" err="1">
                <a:solidFill>
                  <a:schemeClr val="accent5">
                    <a:lumMod val="75000"/>
                  </a:schemeClr>
                </a:solidFill>
              </a:rPr>
              <a:t>eg</a:t>
            </a:r>
            <a:r>
              <a:rPr lang="en-US" sz="1600" dirty="0">
                <a:solidFill>
                  <a:schemeClr val="accent5">
                    <a:lumMod val="75000"/>
                  </a:schemeClr>
                </a:solidFill>
              </a:rPr>
              <a:t>, skin melanocytes transfer their melanin to nearby  keratinocytes )</a:t>
            </a:r>
          </a:p>
          <a:p>
            <a:endParaRPr lang="en-US" sz="1600" dirty="0">
              <a:solidFill>
                <a:schemeClr val="accent5">
                  <a:lumMod val="75000"/>
                </a:schemeClr>
              </a:solidFill>
            </a:endParaRPr>
          </a:p>
          <a:p>
            <a:r>
              <a:rPr lang="en-US" sz="1600" i="1" dirty="0">
                <a:solidFill>
                  <a:schemeClr val="accent5">
                    <a:lumMod val="75000"/>
                  </a:schemeClr>
                </a:solidFill>
              </a:rPr>
              <a:t>Some people have darker skin than others. (Thanks, Captain Obvious.) Is it the case that darker-complected individuals have more melanocytes?</a:t>
            </a:r>
          </a:p>
          <a:p>
            <a:r>
              <a:rPr lang="en-US" sz="1600" dirty="0">
                <a:solidFill>
                  <a:schemeClr val="accent5">
                    <a:lumMod val="75000"/>
                  </a:schemeClr>
                </a:solidFill>
              </a:rPr>
              <a:t>No, the number of melanocytes does not vary with degree of pigmentation—people with darker complexion have more melanin in their keratinocytes.</a:t>
            </a:r>
          </a:p>
        </p:txBody>
      </p:sp>
    </p:spTree>
    <p:extLst>
      <p:ext uri="{BB962C8B-B14F-4D97-AF65-F5344CB8AC3E}">
        <p14:creationId xmlns:p14="http://schemas.microsoft.com/office/powerpoint/2010/main" val="2823164967"/>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460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rgbClr val="727026"/>
                </a:solidFill>
              </a:rPr>
              <a:t>Who is at risk for developing PAM?</a:t>
            </a:r>
          </a:p>
          <a:p>
            <a:r>
              <a:rPr lang="en-US" sz="1400" dirty="0">
                <a:solidFill>
                  <a:srgbClr val="727026"/>
                </a:solidFill>
              </a:rPr>
              <a:t>Same people at risk for lentigo </a:t>
            </a:r>
            <a:r>
              <a:rPr lang="en-US" sz="1400" dirty="0" err="1">
                <a:solidFill>
                  <a:srgbClr val="727026"/>
                </a:solidFill>
              </a:rPr>
              <a:t>maligna</a:t>
            </a:r>
            <a:r>
              <a:rPr lang="en-US" sz="1400" dirty="0">
                <a:solidFill>
                  <a:srgbClr val="727026"/>
                </a:solidFill>
              </a:rPr>
              <a:t>—older (it presents in  middle age ) white folk</a:t>
            </a:r>
          </a:p>
          <a:p>
            <a:endParaRPr lang="en-US" sz="1400" dirty="0">
              <a:solidFill>
                <a:srgbClr val="727026"/>
              </a:solidFill>
            </a:endParaRPr>
          </a:p>
          <a:p>
            <a:r>
              <a:rPr lang="en-US" sz="1400" i="1" dirty="0">
                <a:solidFill>
                  <a:srgbClr val="727026"/>
                </a:solidFill>
              </a:rPr>
              <a:t>How do you differentiate between PAM and a plain </a:t>
            </a:r>
            <a:r>
              <a:rPr lang="en-US" sz="1400" i="1" dirty="0" err="1">
                <a:solidFill>
                  <a:srgbClr val="727026"/>
                </a:solidFill>
              </a:rPr>
              <a:t>ol</a:t>
            </a:r>
            <a:r>
              <a:rPr lang="en-US" sz="1400" i="1" dirty="0">
                <a:solidFill>
                  <a:srgbClr val="727026"/>
                </a:solidFill>
              </a:rPr>
              <a:t>’ nevus at the slit lamp?</a:t>
            </a:r>
            <a:endParaRPr lang="en-US" sz="1400" i="1" dirty="0">
              <a:solidFill>
                <a:schemeClr val="accent1">
                  <a:lumMod val="20000"/>
                  <a:lumOff val="80000"/>
                </a:schemeClr>
              </a:solidFill>
            </a:endParaRPr>
          </a:p>
          <a:p>
            <a:r>
              <a:rPr lang="en-US" sz="1400" dirty="0">
                <a:solidFill>
                  <a:schemeClr val="accent1">
                    <a:lumMod val="20000"/>
                    <a:lumOff val="80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14414807"/>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461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rgbClr val="727026"/>
                </a:solidFill>
              </a:rPr>
              <a:t>Who is at risk for developing PAM?</a:t>
            </a:r>
          </a:p>
          <a:p>
            <a:r>
              <a:rPr lang="en-US" sz="1400" dirty="0">
                <a:solidFill>
                  <a:srgbClr val="727026"/>
                </a:solidFill>
              </a:rPr>
              <a:t>Same people at risk for lentigo </a:t>
            </a:r>
            <a:r>
              <a:rPr lang="en-US" sz="1400" dirty="0" err="1">
                <a:solidFill>
                  <a:srgbClr val="727026"/>
                </a:solidFill>
              </a:rPr>
              <a:t>maligna</a:t>
            </a:r>
            <a:r>
              <a:rPr lang="en-US" sz="1400" dirty="0">
                <a:solidFill>
                  <a:srgbClr val="727026"/>
                </a:solidFill>
              </a:rPr>
              <a:t>—older (it presents in  middle age ) white folk</a:t>
            </a:r>
          </a:p>
          <a:p>
            <a:endParaRPr lang="en-US" sz="1400" dirty="0">
              <a:solidFill>
                <a:srgbClr val="727026"/>
              </a:solidFill>
            </a:endParaRPr>
          </a:p>
          <a:p>
            <a:r>
              <a:rPr lang="en-US" sz="1400" i="1" dirty="0">
                <a:solidFill>
                  <a:srgbClr val="727026"/>
                </a:solidFill>
              </a:rPr>
              <a:t>How do you differentiate between PAM and a plain </a:t>
            </a:r>
            <a:r>
              <a:rPr lang="en-US" sz="1400" i="1" dirty="0" err="1">
                <a:solidFill>
                  <a:srgbClr val="727026"/>
                </a:solidFill>
              </a:rPr>
              <a:t>ol</a:t>
            </a:r>
            <a:r>
              <a:rPr lang="en-US" sz="1400" i="1" dirty="0">
                <a:solidFill>
                  <a:srgbClr val="727026"/>
                </a:solidFill>
              </a:rPr>
              <a:t>’ nevus at the slit lamp?</a:t>
            </a:r>
          </a:p>
          <a:p>
            <a:r>
              <a:rPr lang="en-US" sz="1400" dirty="0">
                <a:solidFill>
                  <a:srgbClr val="727026"/>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61170250"/>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462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a:t>
            </a:r>
            <a:r>
              <a:rPr lang="en-US" sz="1400" b="1" dirty="0">
                <a:solidFill>
                  <a:srgbClr val="727026"/>
                </a:solidFill>
              </a:rPr>
              <a: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B1A0FE61-40FF-4806-BBA2-4C0FAB6AC855}"/>
              </a:ext>
            </a:extLst>
          </p:cNvPr>
          <p:cNvSpPr txBox="1"/>
          <p:nvPr/>
        </p:nvSpPr>
        <p:spPr>
          <a:xfrm>
            <a:off x="321094" y="3304305"/>
            <a:ext cx="7968168" cy="646331"/>
          </a:xfrm>
          <a:prstGeom prst="rect">
            <a:avLst/>
          </a:prstGeom>
          <a:solidFill>
            <a:schemeClr val="accent6">
              <a:lumMod val="20000"/>
              <a:lumOff val="80000"/>
            </a:schemeClr>
          </a:solidFill>
          <a:ln>
            <a:solidFill>
              <a:schemeClr val="tx1"/>
            </a:solidFill>
          </a:ln>
        </p:spPr>
        <p:txBody>
          <a:bodyPr wrap="square" rtlCol="0">
            <a:spAutoFit/>
          </a:bodyPr>
          <a:lstStyle/>
          <a:p>
            <a:r>
              <a:rPr lang="en-US" dirty="0">
                <a:effectLst>
                  <a:outerShdw blurRad="38100" dist="38100" dir="2700000" algn="tl">
                    <a:srgbClr val="000000">
                      <a:alpha val="43137"/>
                    </a:srgbClr>
                  </a:outerShdw>
                </a:effectLst>
              </a:rPr>
              <a:t>To be clear: </a:t>
            </a:r>
            <a:r>
              <a:rPr lang="en-US" i="1" dirty="0">
                <a:effectLst>
                  <a:outerShdw blurRad="38100" dist="38100" dir="2700000" algn="tl">
                    <a:srgbClr val="000000">
                      <a:alpha val="43137"/>
                    </a:srgbClr>
                  </a:outerShdw>
                </a:effectLst>
              </a:rPr>
              <a:t>What I’m saying is, if you encounter a lesion suspicious for PAM, you</a:t>
            </a:r>
            <a:r>
              <a:rPr lang="en-US" b="1" i="1" dirty="0">
                <a:effectLst>
                  <a:outerShdw blurRad="38100" dist="38100" dir="2700000" algn="tl">
                    <a:srgbClr val="000000">
                      <a:alpha val="43137"/>
                    </a:srgbClr>
                  </a:outerShdw>
                </a:effectLst>
              </a:rPr>
              <a:t> must perform an excisional biopsy!</a:t>
            </a:r>
          </a:p>
        </p:txBody>
      </p:sp>
      <p:sp>
        <p:nvSpPr>
          <p:cNvPr id="34" name="TextBox 33">
            <a:extLst>
              <a:ext uri="{FF2B5EF4-FFF2-40B4-BE49-F238E27FC236}">
                <a16:creationId xmlns:a16="http://schemas.microsoft.com/office/drawing/2014/main" id="{00001F84-4C60-4B62-9538-DFDC65EAA6C4}"/>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1804631119"/>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463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rgbClr val="0000FF"/>
                </a:solidFill>
              </a:rPr>
              <a:t>Are there any exam findings suggestive that a lesion is PAM rather than a nevus?</a:t>
            </a:r>
          </a:p>
          <a:p>
            <a:r>
              <a:rPr lang="en-US" sz="1400" dirty="0">
                <a:solidFill>
                  <a:srgbClr val="99FF99"/>
                </a:solidFill>
              </a:rPr>
              <a:t>Yes; these include:</a:t>
            </a:r>
          </a:p>
          <a:p>
            <a:r>
              <a:rPr lang="en-US" sz="1400" dirty="0">
                <a:solidFill>
                  <a:srgbClr val="99FF99"/>
                </a:solidFill>
              </a:rPr>
              <a:t>--Whereas  half  of </a:t>
            </a:r>
            <a:r>
              <a:rPr lang="en-US" sz="1400" dirty="0" err="1">
                <a:solidFill>
                  <a:srgbClr val="99FF99"/>
                </a:solidFill>
              </a:rPr>
              <a:t>conj</a:t>
            </a:r>
            <a:r>
              <a:rPr lang="en-US" sz="1400" dirty="0">
                <a:solidFill>
                  <a:srgbClr val="99FF99"/>
                </a:solidFill>
              </a:rPr>
              <a:t> nevi are cystic, the proportion of PAM lesions that are cystic is  none</a:t>
            </a:r>
          </a:p>
          <a:p>
            <a:r>
              <a:rPr lang="en-US" sz="1400" dirty="0">
                <a:solidFill>
                  <a:srgbClr val="99FF99"/>
                </a:solidFill>
              </a:rPr>
              <a:t>--PAM pigment may be distributed in a pattern described as  ‘peppery’ </a:t>
            </a:r>
          </a:p>
          <a:p>
            <a:r>
              <a:rPr lang="en-US" sz="1400" dirty="0">
                <a:solidFill>
                  <a:srgbClr val="99FF99"/>
                </a:solidFill>
              </a:rPr>
              <a:t>--If the lesion continues to enlarge after  puberty</a:t>
            </a:r>
          </a:p>
          <a:p>
            <a:r>
              <a:rPr lang="en-US" sz="1400" dirty="0">
                <a:solidFill>
                  <a:srgbClr val="99FF99"/>
                </a:solidFill>
              </a:rPr>
              <a:t>--If  nodules  develop within it</a:t>
            </a:r>
          </a:p>
          <a:p>
            <a:r>
              <a:rPr lang="en-US" sz="1400" dirty="0">
                <a:solidFill>
                  <a:srgbClr val="99FF99"/>
                </a:solidFill>
              </a:rPr>
              <a:t>--If it has  feeder vessels  </a:t>
            </a:r>
          </a:p>
        </p:txBody>
      </p:sp>
    </p:spTree>
    <p:extLst>
      <p:ext uri="{BB962C8B-B14F-4D97-AF65-F5344CB8AC3E}">
        <p14:creationId xmlns:p14="http://schemas.microsoft.com/office/powerpoint/2010/main" val="2979199534"/>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464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rgbClr val="0000FF"/>
                </a:solidFill>
              </a:rPr>
              <a:t>Are there any exam findings suggestive that a lesion is PAM rather than a nevus?</a:t>
            </a:r>
          </a:p>
          <a:p>
            <a:r>
              <a:rPr lang="en-US" sz="1400" dirty="0">
                <a:solidFill>
                  <a:srgbClr val="0000FF"/>
                </a:solidFill>
              </a:rPr>
              <a:t>Yes; these include:</a:t>
            </a:r>
          </a:p>
          <a:p>
            <a:r>
              <a:rPr lang="en-US" sz="1400" dirty="0">
                <a:solidFill>
                  <a:srgbClr val="0000FF"/>
                </a:solidFill>
              </a:rPr>
              <a:t>--Whereas  half  of </a:t>
            </a:r>
            <a:r>
              <a:rPr lang="en-US" sz="1400" dirty="0" err="1">
                <a:solidFill>
                  <a:srgbClr val="0000FF"/>
                </a:solidFill>
              </a:rPr>
              <a:t>conj</a:t>
            </a:r>
            <a:r>
              <a:rPr lang="en-US" sz="1400" dirty="0">
                <a:solidFill>
                  <a:srgbClr val="0000FF"/>
                </a:solidFill>
              </a:rPr>
              <a:t> nevi are cystic, the proportion of PAM lesions that are cystic is  none</a:t>
            </a:r>
          </a:p>
          <a:p>
            <a:r>
              <a:rPr lang="en-US" sz="1400" dirty="0">
                <a:solidFill>
                  <a:srgbClr val="0000FF"/>
                </a:solidFill>
              </a:rPr>
              <a:t>--</a:t>
            </a:r>
          </a:p>
          <a:p>
            <a:r>
              <a:rPr lang="en-US" sz="1400" dirty="0">
                <a:solidFill>
                  <a:srgbClr val="0000FF"/>
                </a:solidFill>
              </a:rPr>
              <a:t>--</a:t>
            </a:r>
          </a:p>
          <a:p>
            <a:r>
              <a:rPr lang="en-US" sz="1400" dirty="0">
                <a:solidFill>
                  <a:srgbClr val="0000FF"/>
                </a:solidFill>
              </a:rPr>
              <a:t>--</a:t>
            </a:r>
          </a:p>
          <a:p>
            <a:r>
              <a:rPr lang="en-US" sz="1400" dirty="0">
                <a:solidFill>
                  <a:srgbClr val="0000FF"/>
                </a:solidFill>
              </a:rPr>
              <a:t>--</a:t>
            </a:r>
          </a:p>
        </p:txBody>
      </p:sp>
      <p:sp>
        <p:nvSpPr>
          <p:cNvPr id="53" name="Rectangle 52">
            <a:extLst>
              <a:ext uri="{FF2B5EF4-FFF2-40B4-BE49-F238E27FC236}">
                <a16:creationId xmlns:a16="http://schemas.microsoft.com/office/drawing/2014/main" id="{7C1B4163-CAC6-413A-BB18-21ED406C2A36}"/>
              </a:ext>
            </a:extLst>
          </p:cNvPr>
          <p:cNvSpPr/>
          <p:nvPr/>
        </p:nvSpPr>
        <p:spPr>
          <a:xfrm>
            <a:off x="1454426" y="3538655"/>
            <a:ext cx="381000" cy="18150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
        <p:nvSpPr>
          <p:cNvPr id="54" name="Rectangle 53">
            <a:extLst>
              <a:ext uri="{FF2B5EF4-FFF2-40B4-BE49-F238E27FC236}">
                <a16:creationId xmlns:a16="http://schemas.microsoft.com/office/drawing/2014/main" id="{F60DF624-3EDB-4AE8-A790-EE9DA557843A}"/>
              </a:ext>
            </a:extLst>
          </p:cNvPr>
          <p:cNvSpPr/>
          <p:nvPr/>
        </p:nvSpPr>
        <p:spPr>
          <a:xfrm>
            <a:off x="7398026" y="3519224"/>
            <a:ext cx="381000" cy="2080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3646319828"/>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465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rgbClr val="0000FF"/>
                </a:solidFill>
              </a:rPr>
              <a:t>Are there any exam findings suggestive that a lesion is PAM rather than a nevus?</a:t>
            </a:r>
          </a:p>
          <a:p>
            <a:r>
              <a:rPr lang="en-US" sz="1400" dirty="0">
                <a:solidFill>
                  <a:srgbClr val="0000FF"/>
                </a:solidFill>
              </a:rPr>
              <a:t>Yes; these include:</a:t>
            </a:r>
          </a:p>
          <a:p>
            <a:r>
              <a:rPr lang="en-US" sz="1400" dirty="0">
                <a:solidFill>
                  <a:srgbClr val="0000FF"/>
                </a:solidFill>
              </a:rPr>
              <a:t>--Whereas  half  of </a:t>
            </a:r>
            <a:r>
              <a:rPr lang="en-US" sz="1400" dirty="0" err="1">
                <a:solidFill>
                  <a:srgbClr val="0000FF"/>
                </a:solidFill>
              </a:rPr>
              <a:t>conj</a:t>
            </a:r>
            <a:r>
              <a:rPr lang="en-US" sz="1400" dirty="0">
                <a:solidFill>
                  <a:srgbClr val="0000FF"/>
                </a:solidFill>
              </a:rPr>
              <a:t> nevi are cystic, the proportion of PAM lesions that are cystic is  none</a:t>
            </a:r>
          </a:p>
          <a:p>
            <a:r>
              <a:rPr lang="en-US" sz="1400" dirty="0">
                <a:solidFill>
                  <a:srgbClr val="0000FF"/>
                </a:solidFill>
              </a:rPr>
              <a:t>--</a:t>
            </a:r>
          </a:p>
          <a:p>
            <a:r>
              <a:rPr lang="en-US" sz="1400" dirty="0">
                <a:solidFill>
                  <a:srgbClr val="0000FF"/>
                </a:solidFill>
              </a:rPr>
              <a:t>--</a:t>
            </a:r>
          </a:p>
          <a:p>
            <a:r>
              <a:rPr lang="en-US" sz="1400" dirty="0">
                <a:solidFill>
                  <a:srgbClr val="0000FF"/>
                </a:solidFill>
              </a:rPr>
              <a:t>--</a:t>
            </a:r>
          </a:p>
          <a:p>
            <a:r>
              <a:rPr lang="en-US" sz="1400" dirty="0">
                <a:solidFill>
                  <a:srgbClr val="0000FF"/>
                </a:solidFill>
              </a:rPr>
              <a:t>--</a:t>
            </a:r>
          </a:p>
        </p:txBody>
      </p:sp>
    </p:spTree>
    <p:extLst>
      <p:ext uri="{BB962C8B-B14F-4D97-AF65-F5344CB8AC3E}">
        <p14:creationId xmlns:p14="http://schemas.microsoft.com/office/powerpoint/2010/main" val="973871335"/>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466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rgbClr val="0000FF"/>
                </a:solidFill>
              </a:rPr>
              <a:t>Are there any exam findings suggestive that a lesion is PAM rather than a nevus?</a:t>
            </a:r>
          </a:p>
          <a:p>
            <a:r>
              <a:rPr lang="en-US" sz="1400" dirty="0">
                <a:solidFill>
                  <a:srgbClr val="0000FF"/>
                </a:solidFill>
              </a:rPr>
              <a:t>Yes; these include:</a:t>
            </a:r>
          </a:p>
          <a:p>
            <a:r>
              <a:rPr lang="en-US" sz="1400" dirty="0">
                <a:solidFill>
                  <a:srgbClr val="0000FF"/>
                </a:solidFill>
              </a:rPr>
              <a:t>--Whereas  half  of </a:t>
            </a:r>
            <a:r>
              <a:rPr lang="en-US" sz="1400" dirty="0" err="1">
                <a:solidFill>
                  <a:srgbClr val="0000FF"/>
                </a:solidFill>
              </a:rPr>
              <a:t>conj</a:t>
            </a:r>
            <a:r>
              <a:rPr lang="en-US" sz="1400" dirty="0">
                <a:solidFill>
                  <a:srgbClr val="0000FF"/>
                </a:solidFill>
              </a:rPr>
              <a:t> nevi are cystic, the proportion of PAM lesions that are cystic is  none</a:t>
            </a:r>
          </a:p>
          <a:p>
            <a:r>
              <a:rPr lang="en-US" sz="1400" dirty="0">
                <a:solidFill>
                  <a:srgbClr val="0000FF"/>
                </a:solidFill>
              </a:rPr>
              <a:t>--PAM pigment is often distributed in a pattern described as  ‘peppery’ </a:t>
            </a:r>
          </a:p>
          <a:p>
            <a:r>
              <a:rPr lang="en-US" sz="1400" dirty="0">
                <a:solidFill>
                  <a:srgbClr val="0000FF"/>
                </a:solidFill>
              </a:rPr>
              <a:t>--</a:t>
            </a:r>
          </a:p>
          <a:p>
            <a:r>
              <a:rPr lang="en-US" sz="1400" dirty="0">
                <a:solidFill>
                  <a:srgbClr val="0000FF"/>
                </a:solidFill>
              </a:rPr>
              <a:t>--</a:t>
            </a:r>
          </a:p>
          <a:p>
            <a:r>
              <a:rPr lang="en-US" sz="1400" dirty="0">
                <a:solidFill>
                  <a:srgbClr val="0000FF"/>
                </a:solidFill>
              </a:rPr>
              <a:t>--</a:t>
            </a:r>
          </a:p>
        </p:txBody>
      </p:sp>
      <p:sp>
        <p:nvSpPr>
          <p:cNvPr id="55" name="Rectangle 54">
            <a:extLst>
              <a:ext uri="{FF2B5EF4-FFF2-40B4-BE49-F238E27FC236}">
                <a16:creationId xmlns:a16="http://schemas.microsoft.com/office/drawing/2014/main" id="{8607FD4B-4DD5-4D0C-B2E4-B071D2FE9845}"/>
              </a:ext>
            </a:extLst>
          </p:cNvPr>
          <p:cNvSpPr/>
          <p:nvPr/>
        </p:nvSpPr>
        <p:spPr>
          <a:xfrm>
            <a:off x="5223629" y="3750690"/>
            <a:ext cx="812799" cy="21648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spicy</a:t>
            </a:r>
          </a:p>
        </p:txBody>
      </p:sp>
    </p:spTree>
    <p:extLst>
      <p:ext uri="{BB962C8B-B14F-4D97-AF65-F5344CB8AC3E}">
        <p14:creationId xmlns:p14="http://schemas.microsoft.com/office/powerpoint/2010/main" val="945132268"/>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467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rgbClr val="0000FF"/>
                </a:solidFill>
              </a:rPr>
              <a:t>Are there any exam findings suggestive that a lesion is PAM rather than a nevus?</a:t>
            </a:r>
          </a:p>
          <a:p>
            <a:r>
              <a:rPr lang="en-US" sz="1400" dirty="0">
                <a:solidFill>
                  <a:srgbClr val="0000FF"/>
                </a:solidFill>
              </a:rPr>
              <a:t>Yes; these include:</a:t>
            </a:r>
          </a:p>
          <a:p>
            <a:r>
              <a:rPr lang="en-US" sz="1400" dirty="0">
                <a:solidFill>
                  <a:srgbClr val="0000FF"/>
                </a:solidFill>
              </a:rPr>
              <a:t>--Whereas  half  of </a:t>
            </a:r>
            <a:r>
              <a:rPr lang="en-US" sz="1400" dirty="0" err="1">
                <a:solidFill>
                  <a:srgbClr val="0000FF"/>
                </a:solidFill>
              </a:rPr>
              <a:t>conj</a:t>
            </a:r>
            <a:r>
              <a:rPr lang="en-US" sz="1400" dirty="0">
                <a:solidFill>
                  <a:srgbClr val="0000FF"/>
                </a:solidFill>
              </a:rPr>
              <a:t> nevi are cystic, the proportion of PAM lesions that are cystic is  none</a:t>
            </a:r>
          </a:p>
          <a:p>
            <a:r>
              <a:rPr lang="en-US" sz="1400" dirty="0">
                <a:solidFill>
                  <a:srgbClr val="0000FF"/>
                </a:solidFill>
              </a:rPr>
              <a:t>--PAM pigment is often distributed in a pattern described as  ‘peppery’ </a:t>
            </a:r>
          </a:p>
          <a:p>
            <a:r>
              <a:rPr lang="en-US" sz="1400" dirty="0">
                <a:solidFill>
                  <a:srgbClr val="0000FF"/>
                </a:solidFill>
              </a:rPr>
              <a:t>--</a:t>
            </a:r>
          </a:p>
          <a:p>
            <a:r>
              <a:rPr lang="en-US" sz="1400" dirty="0">
                <a:solidFill>
                  <a:srgbClr val="0000FF"/>
                </a:solidFill>
              </a:rPr>
              <a:t>--</a:t>
            </a:r>
          </a:p>
          <a:p>
            <a:r>
              <a:rPr lang="en-US" sz="1400" dirty="0">
                <a:solidFill>
                  <a:srgbClr val="0000FF"/>
                </a:solidFill>
              </a:rPr>
              <a:t>--</a:t>
            </a:r>
          </a:p>
        </p:txBody>
      </p:sp>
    </p:spTree>
    <p:extLst>
      <p:ext uri="{BB962C8B-B14F-4D97-AF65-F5344CB8AC3E}">
        <p14:creationId xmlns:p14="http://schemas.microsoft.com/office/powerpoint/2010/main" val="3300873498"/>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F2BC25DF-C080-4E37-B0B0-874A0349B8DE}"/>
              </a:ext>
            </a:extLst>
          </p:cNvPr>
          <p:cNvSpPr>
            <a:spLocks noGrp="1"/>
          </p:cNvSpPr>
          <p:nvPr>
            <p:ph type="sldNum" sz="quarter" idx="12"/>
          </p:nvPr>
        </p:nvSpPr>
        <p:spPr/>
        <p:txBody>
          <a:bodyPr/>
          <a:lstStyle/>
          <a:p>
            <a:pPr>
              <a:defRPr/>
            </a:pPr>
            <a:fld id="{F9E3100E-101D-420C-B101-F64A168BFDB2}" type="slidenum">
              <a:rPr lang="en-US" altLang="en-US" smtClean="0"/>
              <a:pPr>
                <a:defRPr/>
              </a:pPr>
              <a:t>468</a:t>
            </a:fld>
            <a:endParaRPr lang="en-US" altLang="en-US"/>
          </a:p>
        </p:txBody>
      </p:sp>
      <p:pic>
        <p:nvPicPr>
          <p:cNvPr id="3074" name="Picture 2" descr="Primary acquired melanosis - American Academy of Ophthalmology">
            <a:extLst>
              <a:ext uri="{FF2B5EF4-FFF2-40B4-BE49-F238E27FC236}">
                <a16:creationId xmlns:a16="http://schemas.microsoft.com/office/drawing/2014/main" id="{9467017F-7FD2-42BD-8D92-BE088809F3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81378" y="1393031"/>
            <a:ext cx="6181244" cy="407193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83A1C22-EF5D-495D-ACC5-DAB0A98C94A7}"/>
              </a:ext>
            </a:extLst>
          </p:cNvPr>
          <p:cNvSpPr txBox="1"/>
          <p:nvPr/>
        </p:nvSpPr>
        <p:spPr>
          <a:xfrm>
            <a:off x="800100" y="5739825"/>
            <a:ext cx="7543800" cy="584775"/>
          </a:xfrm>
          <a:prstGeom prst="rect">
            <a:avLst/>
          </a:prstGeom>
          <a:noFill/>
        </p:spPr>
        <p:txBody>
          <a:bodyPr wrap="square" rtlCol="0">
            <a:spAutoFit/>
          </a:bodyPr>
          <a:lstStyle/>
          <a:p>
            <a:r>
              <a:rPr lang="en-US" sz="1600" b="0" i="0" dirty="0">
                <a:solidFill>
                  <a:srgbClr val="000000"/>
                </a:solidFill>
                <a:effectLst/>
                <a:latin typeface="Arial" panose="020B0604020202020204" pitchFamily="34" charset="0"/>
              </a:rPr>
              <a:t>Primary acquired melanosis (PAM). Slit-lamp photograph of a 72-year- old white man that shows “peppery” pigmentation of the perilimbal conjunctiva [rectangle]. </a:t>
            </a:r>
            <a:endParaRPr lang="en-US" sz="1600" dirty="0"/>
          </a:p>
        </p:txBody>
      </p:sp>
      <p:sp>
        <p:nvSpPr>
          <p:cNvPr id="7" name="TextBox 6">
            <a:extLst>
              <a:ext uri="{FF2B5EF4-FFF2-40B4-BE49-F238E27FC236}">
                <a16:creationId xmlns:a16="http://schemas.microsoft.com/office/drawing/2014/main" id="{9969725B-230A-453C-8DA9-D1ACC5FDE44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4339020"/>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469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rgbClr val="0000FF"/>
                </a:solidFill>
              </a:rPr>
              <a:t>Are there any exam findings suggestive that a lesion is PAM rather than a nevus?</a:t>
            </a:r>
          </a:p>
          <a:p>
            <a:r>
              <a:rPr lang="en-US" sz="1400" dirty="0">
                <a:solidFill>
                  <a:srgbClr val="0000FF"/>
                </a:solidFill>
              </a:rPr>
              <a:t>Yes; these include:</a:t>
            </a:r>
          </a:p>
          <a:p>
            <a:r>
              <a:rPr lang="en-US" sz="1400" dirty="0">
                <a:solidFill>
                  <a:srgbClr val="0000FF"/>
                </a:solidFill>
              </a:rPr>
              <a:t>--Whereas  half  of </a:t>
            </a:r>
            <a:r>
              <a:rPr lang="en-US" sz="1400" dirty="0" err="1">
                <a:solidFill>
                  <a:srgbClr val="0000FF"/>
                </a:solidFill>
              </a:rPr>
              <a:t>conj</a:t>
            </a:r>
            <a:r>
              <a:rPr lang="en-US" sz="1400" dirty="0">
                <a:solidFill>
                  <a:srgbClr val="0000FF"/>
                </a:solidFill>
              </a:rPr>
              <a:t> nevi are cystic, the proportion of PAM lesions that are cystic is  none</a:t>
            </a:r>
          </a:p>
          <a:p>
            <a:r>
              <a:rPr lang="en-US" sz="1400" dirty="0">
                <a:solidFill>
                  <a:srgbClr val="0000FF"/>
                </a:solidFill>
              </a:rPr>
              <a:t>--PAM pigment is often distributed in a pattern described as  ‘peppery’ </a:t>
            </a:r>
          </a:p>
          <a:p>
            <a:r>
              <a:rPr lang="en-US" sz="1400" dirty="0">
                <a:solidFill>
                  <a:srgbClr val="0000FF"/>
                </a:solidFill>
              </a:rPr>
              <a:t>--If the lesion continues to enlarge after  puberty</a:t>
            </a:r>
          </a:p>
          <a:p>
            <a:r>
              <a:rPr lang="en-US" sz="1400" dirty="0">
                <a:solidFill>
                  <a:srgbClr val="0000FF"/>
                </a:solidFill>
              </a:rPr>
              <a:t>--</a:t>
            </a:r>
          </a:p>
          <a:p>
            <a:r>
              <a:rPr lang="en-US" sz="1400" dirty="0">
                <a:solidFill>
                  <a:srgbClr val="0000FF"/>
                </a:solidFill>
              </a:rPr>
              <a:t>--</a:t>
            </a:r>
          </a:p>
        </p:txBody>
      </p:sp>
      <p:sp>
        <p:nvSpPr>
          <p:cNvPr id="56" name="Rectangle 55">
            <a:extLst>
              <a:ext uri="{FF2B5EF4-FFF2-40B4-BE49-F238E27FC236}">
                <a16:creationId xmlns:a16="http://schemas.microsoft.com/office/drawing/2014/main" id="{8DB72D55-1D5B-415A-A6A6-7E28C753847A}"/>
              </a:ext>
            </a:extLst>
          </p:cNvPr>
          <p:cNvSpPr/>
          <p:nvPr/>
        </p:nvSpPr>
        <p:spPr>
          <a:xfrm>
            <a:off x="3664226" y="3965893"/>
            <a:ext cx="736599" cy="2068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life-stage</a:t>
            </a:r>
          </a:p>
        </p:txBody>
      </p:sp>
    </p:spTree>
    <p:extLst>
      <p:ext uri="{BB962C8B-B14F-4D97-AF65-F5344CB8AC3E}">
        <p14:creationId xmlns:p14="http://schemas.microsoft.com/office/powerpoint/2010/main" val="98430253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47</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533400" y="1985665"/>
            <a:ext cx="8088797" cy="3785652"/>
          </a:xfrm>
          <a:prstGeom prst="rect">
            <a:avLst/>
          </a:prstGeom>
          <a:solidFill>
            <a:schemeClr val="accent5">
              <a:lumMod val="75000"/>
            </a:schemeClr>
          </a:solidFill>
        </p:spPr>
        <p:txBody>
          <a:bodyPr wrap="square" rtlCol="0">
            <a:spAutoFit/>
          </a:bodyPr>
          <a:lstStyle/>
          <a:p>
            <a:r>
              <a:rPr lang="en-US" sz="1600" i="1" dirty="0"/>
              <a:t>Next let’s consider the </a:t>
            </a:r>
            <a:r>
              <a:rPr lang="en-US" sz="1600" dirty="0"/>
              <a:t>function</a:t>
            </a:r>
            <a:r>
              <a:rPr lang="en-US" sz="1600" i="1" dirty="0"/>
              <a:t> of surface melanocytes. What do they do?</a:t>
            </a:r>
          </a:p>
          <a:p>
            <a:r>
              <a:rPr lang="en-US" sz="1600" dirty="0"/>
              <a:t>A surprising number of things, but for our purposes their function is manufacturing  </a:t>
            </a:r>
            <a:r>
              <a:rPr lang="en-US" sz="1600" b="1" dirty="0">
                <a:solidFill>
                  <a:srgbClr val="002060"/>
                </a:solidFill>
              </a:rPr>
              <a:t>melanin</a:t>
            </a:r>
            <a:r>
              <a:rPr lang="en-US" sz="1600" dirty="0"/>
              <a:t> , the main pigment of the body surface</a:t>
            </a:r>
          </a:p>
          <a:p>
            <a:endParaRPr lang="en-US" sz="1600" dirty="0"/>
          </a:p>
          <a:p>
            <a:r>
              <a:rPr lang="en-US" sz="1600" i="1" dirty="0"/>
              <a:t>What is the name of the membrane-bound structure in which melanin is contained?</a:t>
            </a:r>
          </a:p>
          <a:p>
            <a:r>
              <a:rPr lang="en-US" sz="1600" dirty="0"/>
              <a:t>A melanosome</a:t>
            </a:r>
          </a:p>
          <a:p>
            <a:endParaRPr lang="en-US" sz="1600" dirty="0"/>
          </a:p>
          <a:p>
            <a:r>
              <a:rPr lang="en-US" sz="1600" i="1" dirty="0"/>
              <a:t>Do melanocytes hang onto their melanosomes?</a:t>
            </a:r>
            <a:endParaRPr lang="en-US" sz="1600" i="1" dirty="0">
              <a:solidFill>
                <a:schemeClr val="accent5">
                  <a:lumMod val="75000"/>
                </a:schemeClr>
              </a:solidFill>
            </a:endParaRPr>
          </a:p>
          <a:p>
            <a:r>
              <a:rPr lang="en-US" sz="1600" dirty="0">
                <a:solidFill>
                  <a:schemeClr val="accent5">
                    <a:lumMod val="75000"/>
                  </a:schemeClr>
                </a:solidFill>
              </a:rPr>
              <a:t>No—once packaged in melanosomes, melanin is transferred to neighboring cells       (</a:t>
            </a:r>
            <a:r>
              <a:rPr lang="en-US" sz="1600" dirty="0" err="1">
                <a:solidFill>
                  <a:schemeClr val="accent5">
                    <a:lumMod val="75000"/>
                  </a:schemeClr>
                </a:solidFill>
              </a:rPr>
              <a:t>eg</a:t>
            </a:r>
            <a:r>
              <a:rPr lang="en-US" sz="1600" dirty="0">
                <a:solidFill>
                  <a:schemeClr val="accent5">
                    <a:lumMod val="75000"/>
                  </a:schemeClr>
                </a:solidFill>
              </a:rPr>
              <a:t>, skin melanocytes transfer their melanin to nearby  keratinocytes )</a:t>
            </a:r>
          </a:p>
          <a:p>
            <a:endParaRPr lang="en-US" sz="1600" dirty="0">
              <a:solidFill>
                <a:schemeClr val="accent5">
                  <a:lumMod val="75000"/>
                </a:schemeClr>
              </a:solidFill>
            </a:endParaRPr>
          </a:p>
          <a:p>
            <a:r>
              <a:rPr lang="en-US" sz="1600" i="1" dirty="0">
                <a:solidFill>
                  <a:schemeClr val="accent5">
                    <a:lumMod val="75000"/>
                  </a:schemeClr>
                </a:solidFill>
              </a:rPr>
              <a:t>Some people have darker skin than others. (Thanks, Captain Obvious.) Is it the case that darker-complected individuals have more melanocytes?</a:t>
            </a:r>
          </a:p>
          <a:p>
            <a:r>
              <a:rPr lang="en-US" sz="1600" dirty="0">
                <a:solidFill>
                  <a:schemeClr val="accent5">
                    <a:lumMod val="75000"/>
                  </a:schemeClr>
                </a:solidFill>
              </a:rPr>
              <a:t>No, the number of melanocytes does not vary with degree of pigmentation—people with darker complexion have more melanin in their keratinocytes.</a:t>
            </a:r>
          </a:p>
        </p:txBody>
      </p:sp>
    </p:spTree>
    <p:extLst>
      <p:ext uri="{BB962C8B-B14F-4D97-AF65-F5344CB8AC3E}">
        <p14:creationId xmlns:p14="http://schemas.microsoft.com/office/powerpoint/2010/main" val="1132371503"/>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470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rgbClr val="0000FF"/>
                </a:solidFill>
              </a:rPr>
              <a:t>Are there any exam findings suggestive that a lesion is PAM rather than a nevus?</a:t>
            </a:r>
          </a:p>
          <a:p>
            <a:r>
              <a:rPr lang="en-US" sz="1400" dirty="0">
                <a:solidFill>
                  <a:srgbClr val="0000FF"/>
                </a:solidFill>
              </a:rPr>
              <a:t>Yes; these include:</a:t>
            </a:r>
          </a:p>
          <a:p>
            <a:r>
              <a:rPr lang="en-US" sz="1400" dirty="0">
                <a:solidFill>
                  <a:srgbClr val="0000FF"/>
                </a:solidFill>
              </a:rPr>
              <a:t>--Whereas  half  of </a:t>
            </a:r>
            <a:r>
              <a:rPr lang="en-US" sz="1400" dirty="0" err="1">
                <a:solidFill>
                  <a:srgbClr val="0000FF"/>
                </a:solidFill>
              </a:rPr>
              <a:t>conj</a:t>
            </a:r>
            <a:r>
              <a:rPr lang="en-US" sz="1400" dirty="0">
                <a:solidFill>
                  <a:srgbClr val="0000FF"/>
                </a:solidFill>
              </a:rPr>
              <a:t> nevi are cystic, the proportion of PAM lesions that are cystic is  none</a:t>
            </a:r>
          </a:p>
          <a:p>
            <a:r>
              <a:rPr lang="en-US" sz="1400" dirty="0">
                <a:solidFill>
                  <a:srgbClr val="0000FF"/>
                </a:solidFill>
              </a:rPr>
              <a:t>--PAM pigment is often distributed in a pattern described as  ‘peppery’ </a:t>
            </a:r>
          </a:p>
          <a:p>
            <a:r>
              <a:rPr lang="en-US" sz="1400" dirty="0">
                <a:solidFill>
                  <a:srgbClr val="0000FF"/>
                </a:solidFill>
              </a:rPr>
              <a:t>--If the lesion continues to enlarge after  puberty</a:t>
            </a:r>
          </a:p>
          <a:p>
            <a:r>
              <a:rPr lang="en-US" sz="1400" dirty="0">
                <a:solidFill>
                  <a:srgbClr val="0000FF"/>
                </a:solidFill>
              </a:rPr>
              <a:t>--</a:t>
            </a:r>
          </a:p>
          <a:p>
            <a:r>
              <a:rPr lang="en-US" sz="1400" dirty="0">
                <a:solidFill>
                  <a:srgbClr val="0000FF"/>
                </a:solidFill>
              </a:rPr>
              <a:t>--</a:t>
            </a:r>
          </a:p>
        </p:txBody>
      </p:sp>
    </p:spTree>
    <p:extLst>
      <p:ext uri="{BB962C8B-B14F-4D97-AF65-F5344CB8AC3E}">
        <p14:creationId xmlns:p14="http://schemas.microsoft.com/office/powerpoint/2010/main" val="4269663719"/>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471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chemeClr val="bg1">
                    <a:lumMod val="65000"/>
                  </a:schemeClr>
                </a:solidFill>
              </a:rPr>
              <a:t>Are there any exam findings suggestive that a lesion is PAM rather than a nevus?</a:t>
            </a:r>
          </a:p>
          <a:p>
            <a:r>
              <a:rPr lang="en-US" sz="1400" dirty="0">
                <a:solidFill>
                  <a:schemeClr val="bg1">
                    <a:lumMod val="65000"/>
                  </a:schemeClr>
                </a:solidFill>
              </a:rPr>
              <a:t>Yes; these include:</a:t>
            </a:r>
          </a:p>
          <a:p>
            <a:r>
              <a:rPr lang="en-US" sz="1400" dirty="0">
                <a:solidFill>
                  <a:schemeClr val="bg1">
                    <a:lumMod val="65000"/>
                  </a:schemeClr>
                </a:solidFill>
              </a:rPr>
              <a:t>--Whereas  half  of </a:t>
            </a:r>
            <a:r>
              <a:rPr lang="en-US" sz="1400" dirty="0" err="1">
                <a:solidFill>
                  <a:schemeClr val="bg1">
                    <a:lumMod val="65000"/>
                  </a:schemeClr>
                </a:solidFill>
              </a:rPr>
              <a:t>conj</a:t>
            </a:r>
            <a:r>
              <a:rPr lang="en-US" sz="1400" dirty="0">
                <a:solidFill>
                  <a:schemeClr val="bg1">
                    <a:lumMod val="65000"/>
                  </a:schemeClr>
                </a:solidFill>
              </a:rPr>
              <a:t> nevi are cystic, the proportion of PAM lesions that are cystic is  none</a:t>
            </a:r>
          </a:p>
          <a:p>
            <a:r>
              <a:rPr lang="en-US" sz="1400" dirty="0">
                <a:solidFill>
                  <a:schemeClr val="bg1">
                    <a:lumMod val="65000"/>
                  </a:schemeClr>
                </a:solidFill>
              </a:rPr>
              <a:t>--PAM pigment may be distributed in a pattern described as  ‘peppery’ </a:t>
            </a:r>
          </a:p>
          <a:p>
            <a:r>
              <a:rPr lang="en-US" sz="1400" dirty="0">
                <a:solidFill>
                  <a:schemeClr val="bg1">
                    <a:lumMod val="65000"/>
                  </a:schemeClr>
                </a:solidFill>
              </a:rPr>
              <a:t>--If the lesion </a:t>
            </a:r>
            <a:r>
              <a:rPr lang="en-US" sz="1400" b="1" dirty="0">
                <a:solidFill>
                  <a:srgbClr val="0000FF"/>
                </a:solidFill>
              </a:rPr>
              <a:t>continues to enlarge </a:t>
            </a:r>
            <a:r>
              <a:rPr lang="en-US" sz="1400" dirty="0">
                <a:solidFill>
                  <a:schemeClr val="bg1">
                    <a:lumMod val="65000"/>
                  </a:schemeClr>
                </a:solidFill>
              </a:rPr>
              <a:t>after  puberty</a:t>
            </a:r>
          </a:p>
          <a:p>
            <a:r>
              <a:rPr lang="en-US" sz="1400" dirty="0">
                <a:solidFill>
                  <a:schemeClr val="bg1">
                    <a:lumMod val="65000"/>
                  </a:schemeClr>
                </a:solidFill>
              </a:rPr>
              <a:t>--</a:t>
            </a:r>
          </a:p>
          <a:p>
            <a:r>
              <a:rPr lang="en-US" sz="1400" dirty="0">
                <a:solidFill>
                  <a:schemeClr val="bg1">
                    <a:lumMod val="65000"/>
                  </a:schemeClr>
                </a:solidFill>
              </a:rPr>
              <a:t>--</a:t>
            </a:r>
          </a:p>
        </p:txBody>
      </p:sp>
      <p:sp>
        <p:nvSpPr>
          <p:cNvPr id="53" name="TextBox 52">
            <a:extLst>
              <a:ext uri="{FF2B5EF4-FFF2-40B4-BE49-F238E27FC236}">
                <a16:creationId xmlns:a16="http://schemas.microsoft.com/office/drawing/2014/main" id="{D836A803-DC81-41A5-9FDE-F13639282773}"/>
              </a:ext>
            </a:extLst>
          </p:cNvPr>
          <p:cNvSpPr txBox="1"/>
          <p:nvPr/>
        </p:nvSpPr>
        <p:spPr>
          <a:xfrm>
            <a:off x="228836" y="2969630"/>
            <a:ext cx="6027967" cy="954107"/>
          </a:xfrm>
          <a:prstGeom prst="rect">
            <a:avLst/>
          </a:prstGeom>
          <a:solidFill>
            <a:srgbClr val="FFCCFF"/>
          </a:solidFill>
        </p:spPr>
        <p:txBody>
          <a:bodyPr wrap="square" rtlCol="0">
            <a:spAutoFit/>
          </a:bodyPr>
          <a:lstStyle/>
          <a:p>
            <a:r>
              <a:rPr lang="en-US" sz="1400" i="1" dirty="0"/>
              <a:t>At what lesion-size should you start being concerned?</a:t>
            </a:r>
            <a:endParaRPr lang="en-US" sz="1400" i="1" dirty="0">
              <a:solidFill>
                <a:srgbClr val="FFCCFF"/>
              </a:solidFill>
            </a:endParaRPr>
          </a:p>
          <a:p>
            <a:r>
              <a:rPr lang="en-US" sz="1400" dirty="0">
                <a:solidFill>
                  <a:srgbClr val="FFCCFF"/>
                </a:solidFill>
              </a:rPr>
              <a:t>The </a:t>
            </a:r>
            <a:r>
              <a:rPr lang="en-US" sz="1400" i="1" dirty="0">
                <a:solidFill>
                  <a:srgbClr val="FFCCFF"/>
                </a:solidFill>
              </a:rPr>
              <a:t>BCSC</a:t>
            </a:r>
            <a:r>
              <a:rPr lang="en-US" sz="1400" dirty="0">
                <a:solidFill>
                  <a:srgbClr val="FFCCFF"/>
                </a:solidFill>
              </a:rPr>
              <a:t> books differ (modestly) on this: Per the </a:t>
            </a:r>
            <a:r>
              <a:rPr lang="en-US" sz="1400" i="1" dirty="0">
                <a:solidFill>
                  <a:srgbClr val="FFCCFF"/>
                </a:solidFill>
              </a:rPr>
              <a:t>External Disease </a:t>
            </a:r>
            <a:r>
              <a:rPr lang="en-US" sz="1400" dirty="0">
                <a:solidFill>
                  <a:srgbClr val="FFCCFF"/>
                </a:solidFill>
              </a:rPr>
              <a:t>book, start worrying when a lesion is larger than  2  clock-</a:t>
            </a:r>
            <a:r>
              <a:rPr lang="en-US" sz="1400" dirty="0" err="1">
                <a:solidFill>
                  <a:srgbClr val="FFCCFF"/>
                </a:solidFill>
              </a:rPr>
              <a:t>hrs</a:t>
            </a:r>
            <a:r>
              <a:rPr lang="en-US" sz="1400" dirty="0">
                <a:solidFill>
                  <a:srgbClr val="FFCCFF"/>
                </a:solidFill>
              </a:rPr>
              <a:t>; per the </a:t>
            </a:r>
            <a:r>
              <a:rPr lang="en-US" sz="1400" i="1" dirty="0">
                <a:solidFill>
                  <a:srgbClr val="FFCCFF"/>
                </a:solidFill>
              </a:rPr>
              <a:t>Path</a:t>
            </a:r>
            <a:r>
              <a:rPr lang="en-US" sz="1400" dirty="0">
                <a:solidFill>
                  <a:srgbClr val="FFCCFF"/>
                </a:solidFill>
              </a:rPr>
              <a:t> book, when it’s  3+</a:t>
            </a:r>
          </a:p>
        </p:txBody>
      </p:sp>
      <p:sp>
        <p:nvSpPr>
          <p:cNvPr id="6" name="Oval 5">
            <a:extLst>
              <a:ext uri="{FF2B5EF4-FFF2-40B4-BE49-F238E27FC236}">
                <a16:creationId xmlns:a16="http://schemas.microsoft.com/office/drawing/2014/main" id="{28DD6A1B-3AA9-423B-8859-53A9F170042D}"/>
              </a:ext>
            </a:extLst>
          </p:cNvPr>
          <p:cNvSpPr/>
          <p:nvPr/>
        </p:nvSpPr>
        <p:spPr>
          <a:xfrm>
            <a:off x="1497496" y="3784417"/>
            <a:ext cx="1974574" cy="5334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022013"/>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472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chemeClr val="bg1">
                    <a:lumMod val="65000"/>
                  </a:schemeClr>
                </a:solidFill>
              </a:rPr>
              <a:t>Are there any exam findings suggestive that a lesion is PAM rather than a nevus?</a:t>
            </a:r>
          </a:p>
          <a:p>
            <a:r>
              <a:rPr lang="en-US" sz="1400" dirty="0">
                <a:solidFill>
                  <a:schemeClr val="bg1">
                    <a:lumMod val="65000"/>
                  </a:schemeClr>
                </a:solidFill>
              </a:rPr>
              <a:t>Yes; these include:</a:t>
            </a:r>
          </a:p>
          <a:p>
            <a:r>
              <a:rPr lang="en-US" sz="1400" dirty="0">
                <a:solidFill>
                  <a:schemeClr val="bg1">
                    <a:lumMod val="65000"/>
                  </a:schemeClr>
                </a:solidFill>
              </a:rPr>
              <a:t>--Whereas  half  of </a:t>
            </a:r>
            <a:r>
              <a:rPr lang="en-US" sz="1400" dirty="0" err="1">
                <a:solidFill>
                  <a:schemeClr val="bg1">
                    <a:lumMod val="65000"/>
                  </a:schemeClr>
                </a:solidFill>
              </a:rPr>
              <a:t>conj</a:t>
            </a:r>
            <a:r>
              <a:rPr lang="en-US" sz="1400" dirty="0">
                <a:solidFill>
                  <a:schemeClr val="bg1">
                    <a:lumMod val="65000"/>
                  </a:schemeClr>
                </a:solidFill>
              </a:rPr>
              <a:t> nevi are cystic, the proportion of PAM lesions that are cystic is  none</a:t>
            </a:r>
          </a:p>
          <a:p>
            <a:r>
              <a:rPr lang="en-US" sz="1400" dirty="0">
                <a:solidFill>
                  <a:schemeClr val="bg1">
                    <a:lumMod val="65000"/>
                  </a:schemeClr>
                </a:solidFill>
              </a:rPr>
              <a:t>--PAM pigment may be distributed in a pattern described as  ‘peppery’ </a:t>
            </a:r>
          </a:p>
          <a:p>
            <a:r>
              <a:rPr lang="en-US" sz="1400" dirty="0">
                <a:solidFill>
                  <a:schemeClr val="bg1">
                    <a:lumMod val="65000"/>
                  </a:schemeClr>
                </a:solidFill>
              </a:rPr>
              <a:t>--If the lesion </a:t>
            </a:r>
            <a:r>
              <a:rPr lang="en-US" sz="1400" b="1" dirty="0">
                <a:solidFill>
                  <a:srgbClr val="0000FF"/>
                </a:solidFill>
              </a:rPr>
              <a:t>continues to enlarge </a:t>
            </a:r>
            <a:r>
              <a:rPr lang="en-US" sz="1400" dirty="0">
                <a:solidFill>
                  <a:schemeClr val="bg1">
                    <a:lumMod val="65000"/>
                  </a:schemeClr>
                </a:solidFill>
              </a:rPr>
              <a:t>after  puberty</a:t>
            </a:r>
          </a:p>
          <a:p>
            <a:r>
              <a:rPr lang="en-US" sz="1400" dirty="0">
                <a:solidFill>
                  <a:schemeClr val="bg1">
                    <a:lumMod val="65000"/>
                  </a:schemeClr>
                </a:solidFill>
              </a:rPr>
              <a:t>--</a:t>
            </a:r>
          </a:p>
          <a:p>
            <a:r>
              <a:rPr lang="en-US" sz="1400" dirty="0">
                <a:solidFill>
                  <a:schemeClr val="bg1">
                    <a:lumMod val="65000"/>
                  </a:schemeClr>
                </a:solidFill>
              </a:rPr>
              <a:t>--</a:t>
            </a:r>
          </a:p>
        </p:txBody>
      </p:sp>
      <p:sp>
        <p:nvSpPr>
          <p:cNvPr id="53" name="TextBox 52">
            <a:extLst>
              <a:ext uri="{FF2B5EF4-FFF2-40B4-BE49-F238E27FC236}">
                <a16:creationId xmlns:a16="http://schemas.microsoft.com/office/drawing/2014/main" id="{D836A803-DC81-41A5-9FDE-F13639282773}"/>
              </a:ext>
            </a:extLst>
          </p:cNvPr>
          <p:cNvSpPr txBox="1"/>
          <p:nvPr/>
        </p:nvSpPr>
        <p:spPr>
          <a:xfrm>
            <a:off x="228836" y="2969630"/>
            <a:ext cx="6027967" cy="954107"/>
          </a:xfrm>
          <a:prstGeom prst="rect">
            <a:avLst/>
          </a:prstGeom>
          <a:solidFill>
            <a:srgbClr val="FFCCFF"/>
          </a:solidFill>
        </p:spPr>
        <p:txBody>
          <a:bodyPr wrap="square" rtlCol="0">
            <a:spAutoFit/>
          </a:bodyPr>
          <a:lstStyle/>
          <a:p>
            <a:r>
              <a:rPr lang="en-US" sz="1400" i="1" dirty="0"/>
              <a:t>At what lesion-size should you start being concerned?</a:t>
            </a:r>
          </a:p>
          <a:p>
            <a:r>
              <a:rPr lang="en-US" sz="1400" dirty="0"/>
              <a:t>The </a:t>
            </a:r>
            <a:r>
              <a:rPr lang="en-US" sz="1400" i="1" dirty="0"/>
              <a:t>BCSC</a:t>
            </a:r>
            <a:r>
              <a:rPr lang="en-US" sz="1400" dirty="0"/>
              <a:t> books differ (modestly) on this: Per the </a:t>
            </a:r>
            <a:r>
              <a:rPr lang="en-US" sz="1400" i="1" dirty="0"/>
              <a:t>External Disease </a:t>
            </a:r>
            <a:r>
              <a:rPr lang="en-US" sz="1400" dirty="0"/>
              <a:t>book, start worrying when a lesion is larger than  2  clock-</a:t>
            </a:r>
            <a:r>
              <a:rPr lang="en-US" sz="1400" dirty="0" err="1"/>
              <a:t>hrs</a:t>
            </a:r>
            <a:r>
              <a:rPr lang="en-US" sz="1400" dirty="0">
                <a:solidFill>
                  <a:srgbClr val="FFCCFF"/>
                </a:solidFill>
              </a:rPr>
              <a:t>; per the </a:t>
            </a:r>
            <a:r>
              <a:rPr lang="en-US" sz="1400" i="1" dirty="0">
                <a:solidFill>
                  <a:srgbClr val="FFCCFF"/>
                </a:solidFill>
              </a:rPr>
              <a:t>Path</a:t>
            </a:r>
            <a:r>
              <a:rPr lang="en-US" sz="1400" dirty="0">
                <a:solidFill>
                  <a:srgbClr val="FFCCFF"/>
                </a:solidFill>
              </a:rPr>
              <a:t> book, when it’s  3+</a:t>
            </a:r>
          </a:p>
        </p:txBody>
      </p:sp>
      <p:sp>
        <p:nvSpPr>
          <p:cNvPr id="6" name="Oval 5">
            <a:extLst>
              <a:ext uri="{FF2B5EF4-FFF2-40B4-BE49-F238E27FC236}">
                <a16:creationId xmlns:a16="http://schemas.microsoft.com/office/drawing/2014/main" id="{28DD6A1B-3AA9-423B-8859-53A9F170042D}"/>
              </a:ext>
            </a:extLst>
          </p:cNvPr>
          <p:cNvSpPr/>
          <p:nvPr/>
        </p:nvSpPr>
        <p:spPr>
          <a:xfrm>
            <a:off x="1497496" y="3784417"/>
            <a:ext cx="1974574" cy="5334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F68393F4-3EF4-4168-948F-37F2D4067A14}"/>
              </a:ext>
            </a:extLst>
          </p:cNvPr>
          <p:cNvSpPr/>
          <p:nvPr/>
        </p:nvSpPr>
        <p:spPr>
          <a:xfrm>
            <a:off x="3620844" y="3446258"/>
            <a:ext cx="244134" cy="24524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814229978"/>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473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chemeClr val="bg1">
                    <a:lumMod val="65000"/>
                  </a:schemeClr>
                </a:solidFill>
              </a:rPr>
              <a:t>Are there any exam findings suggestive that a lesion is PAM rather than a nevus?</a:t>
            </a:r>
          </a:p>
          <a:p>
            <a:r>
              <a:rPr lang="en-US" sz="1400" dirty="0">
                <a:solidFill>
                  <a:schemeClr val="bg1">
                    <a:lumMod val="65000"/>
                  </a:schemeClr>
                </a:solidFill>
              </a:rPr>
              <a:t>Yes; these include:</a:t>
            </a:r>
          </a:p>
          <a:p>
            <a:r>
              <a:rPr lang="en-US" sz="1400" dirty="0">
                <a:solidFill>
                  <a:schemeClr val="bg1">
                    <a:lumMod val="65000"/>
                  </a:schemeClr>
                </a:solidFill>
              </a:rPr>
              <a:t>--Whereas  half  of </a:t>
            </a:r>
            <a:r>
              <a:rPr lang="en-US" sz="1400" dirty="0" err="1">
                <a:solidFill>
                  <a:schemeClr val="bg1">
                    <a:lumMod val="65000"/>
                  </a:schemeClr>
                </a:solidFill>
              </a:rPr>
              <a:t>conj</a:t>
            </a:r>
            <a:r>
              <a:rPr lang="en-US" sz="1400" dirty="0">
                <a:solidFill>
                  <a:schemeClr val="bg1">
                    <a:lumMod val="65000"/>
                  </a:schemeClr>
                </a:solidFill>
              </a:rPr>
              <a:t> nevi are cystic, the proportion of PAM lesions that are cystic is  none</a:t>
            </a:r>
          </a:p>
          <a:p>
            <a:r>
              <a:rPr lang="en-US" sz="1400" dirty="0">
                <a:solidFill>
                  <a:schemeClr val="bg1">
                    <a:lumMod val="65000"/>
                  </a:schemeClr>
                </a:solidFill>
              </a:rPr>
              <a:t>--PAM pigment may be distributed in a pattern described as  ‘peppery’ </a:t>
            </a:r>
          </a:p>
          <a:p>
            <a:r>
              <a:rPr lang="en-US" sz="1400" dirty="0">
                <a:solidFill>
                  <a:schemeClr val="bg1">
                    <a:lumMod val="65000"/>
                  </a:schemeClr>
                </a:solidFill>
              </a:rPr>
              <a:t>--If the lesion </a:t>
            </a:r>
            <a:r>
              <a:rPr lang="en-US" sz="1400" b="1" dirty="0">
                <a:solidFill>
                  <a:srgbClr val="0000FF"/>
                </a:solidFill>
              </a:rPr>
              <a:t>continues to enlarge </a:t>
            </a:r>
            <a:r>
              <a:rPr lang="en-US" sz="1400" dirty="0">
                <a:solidFill>
                  <a:schemeClr val="bg1">
                    <a:lumMod val="65000"/>
                  </a:schemeClr>
                </a:solidFill>
              </a:rPr>
              <a:t>after  puberty</a:t>
            </a:r>
          </a:p>
          <a:p>
            <a:r>
              <a:rPr lang="en-US" sz="1400" dirty="0">
                <a:solidFill>
                  <a:schemeClr val="bg1">
                    <a:lumMod val="65000"/>
                  </a:schemeClr>
                </a:solidFill>
              </a:rPr>
              <a:t>--</a:t>
            </a:r>
          </a:p>
          <a:p>
            <a:r>
              <a:rPr lang="en-US" sz="1400" dirty="0">
                <a:solidFill>
                  <a:schemeClr val="bg1">
                    <a:lumMod val="65000"/>
                  </a:schemeClr>
                </a:solidFill>
              </a:rPr>
              <a:t>--</a:t>
            </a:r>
          </a:p>
        </p:txBody>
      </p:sp>
      <p:sp>
        <p:nvSpPr>
          <p:cNvPr id="53" name="TextBox 52">
            <a:extLst>
              <a:ext uri="{FF2B5EF4-FFF2-40B4-BE49-F238E27FC236}">
                <a16:creationId xmlns:a16="http://schemas.microsoft.com/office/drawing/2014/main" id="{D836A803-DC81-41A5-9FDE-F13639282773}"/>
              </a:ext>
            </a:extLst>
          </p:cNvPr>
          <p:cNvSpPr txBox="1"/>
          <p:nvPr/>
        </p:nvSpPr>
        <p:spPr>
          <a:xfrm>
            <a:off x="228836" y="2969630"/>
            <a:ext cx="6027967" cy="954107"/>
          </a:xfrm>
          <a:prstGeom prst="rect">
            <a:avLst/>
          </a:prstGeom>
          <a:solidFill>
            <a:srgbClr val="FFCCFF"/>
          </a:solidFill>
        </p:spPr>
        <p:txBody>
          <a:bodyPr wrap="square" rtlCol="0">
            <a:spAutoFit/>
          </a:bodyPr>
          <a:lstStyle/>
          <a:p>
            <a:r>
              <a:rPr lang="en-US" sz="1400" i="1" dirty="0"/>
              <a:t>At what lesion-size should you start being concerned?</a:t>
            </a:r>
          </a:p>
          <a:p>
            <a:r>
              <a:rPr lang="en-US" sz="1400" dirty="0"/>
              <a:t>The </a:t>
            </a:r>
            <a:r>
              <a:rPr lang="en-US" sz="1400" i="1" dirty="0"/>
              <a:t>BCSC</a:t>
            </a:r>
            <a:r>
              <a:rPr lang="en-US" sz="1400" dirty="0"/>
              <a:t> books differ (modestly) on this: Per the </a:t>
            </a:r>
            <a:r>
              <a:rPr lang="en-US" sz="1400" i="1" dirty="0"/>
              <a:t>External Disease </a:t>
            </a:r>
            <a:r>
              <a:rPr lang="en-US" sz="1400" dirty="0"/>
              <a:t>book, start worrying when a lesion is larger than  2  clock-</a:t>
            </a:r>
            <a:r>
              <a:rPr lang="en-US" sz="1400" dirty="0" err="1"/>
              <a:t>hrs</a:t>
            </a:r>
            <a:r>
              <a:rPr lang="en-US" sz="1400" dirty="0">
                <a:solidFill>
                  <a:srgbClr val="FFCCFF"/>
                </a:solidFill>
              </a:rPr>
              <a:t>; per the </a:t>
            </a:r>
            <a:r>
              <a:rPr lang="en-US" sz="1400" i="1" dirty="0">
                <a:solidFill>
                  <a:srgbClr val="FFCCFF"/>
                </a:solidFill>
              </a:rPr>
              <a:t>Path</a:t>
            </a:r>
            <a:r>
              <a:rPr lang="en-US" sz="1400" dirty="0">
                <a:solidFill>
                  <a:srgbClr val="FFCCFF"/>
                </a:solidFill>
              </a:rPr>
              <a:t> book, when it’s  3+</a:t>
            </a:r>
          </a:p>
        </p:txBody>
      </p:sp>
      <p:sp>
        <p:nvSpPr>
          <p:cNvPr id="6" name="Oval 5">
            <a:extLst>
              <a:ext uri="{FF2B5EF4-FFF2-40B4-BE49-F238E27FC236}">
                <a16:creationId xmlns:a16="http://schemas.microsoft.com/office/drawing/2014/main" id="{28DD6A1B-3AA9-423B-8859-53A9F170042D}"/>
              </a:ext>
            </a:extLst>
          </p:cNvPr>
          <p:cNvSpPr/>
          <p:nvPr/>
        </p:nvSpPr>
        <p:spPr>
          <a:xfrm>
            <a:off x="1497496" y="3784417"/>
            <a:ext cx="1974574" cy="5334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20012588"/>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474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chemeClr val="bg1">
                    <a:lumMod val="65000"/>
                  </a:schemeClr>
                </a:solidFill>
              </a:rPr>
              <a:t>Are there any exam findings suggestive that a lesion is PAM rather than a nevus?</a:t>
            </a:r>
          </a:p>
          <a:p>
            <a:r>
              <a:rPr lang="en-US" sz="1400" dirty="0">
                <a:solidFill>
                  <a:schemeClr val="bg1">
                    <a:lumMod val="65000"/>
                  </a:schemeClr>
                </a:solidFill>
              </a:rPr>
              <a:t>Yes; these include:</a:t>
            </a:r>
          </a:p>
          <a:p>
            <a:r>
              <a:rPr lang="en-US" sz="1400" dirty="0">
                <a:solidFill>
                  <a:schemeClr val="bg1">
                    <a:lumMod val="65000"/>
                  </a:schemeClr>
                </a:solidFill>
              </a:rPr>
              <a:t>--Whereas  half  of </a:t>
            </a:r>
            <a:r>
              <a:rPr lang="en-US" sz="1400" dirty="0" err="1">
                <a:solidFill>
                  <a:schemeClr val="bg1">
                    <a:lumMod val="65000"/>
                  </a:schemeClr>
                </a:solidFill>
              </a:rPr>
              <a:t>conj</a:t>
            </a:r>
            <a:r>
              <a:rPr lang="en-US" sz="1400" dirty="0">
                <a:solidFill>
                  <a:schemeClr val="bg1">
                    <a:lumMod val="65000"/>
                  </a:schemeClr>
                </a:solidFill>
              </a:rPr>
              <a:t> nevi are cystic, the proportion of PAM lesions that are cystic is  none</a:t>
            </a:r>
          </a:p>
          <a:p>
            <a:r>
              <a:rPr lang="en-US" sz="1400" dirty="0">
                <a:solidFill>
                  <a:schemeClr val="bg1">
                    <a:lumMod val="65000"/>
                  </a:schemeClr>
                </a:solidFill>
              </a:rPr>
              <a:t>--PAM pigment may be distributed in a pattern described as  ‘peppery’ </a:t>
            </a:r>
          </a:p>
          <a:p>
            <a:r>
              <a:rPr lang="en-US" sz="1400" dirty="0">
                <a:solidFill>
                  <a:schemeClr val="bg1">
                    <a:lumMod val="65000"/>
                  </a:schemeClr>
                </a:solidFill>
              </a:rPr>
              <a:t>--If the lesion </a:t>
            </a:r>
            <a:r>
              <a:rPr lang="en-US" sz="1400" b="1" dirty="0">
                <a:solidFill>
                  <a:srgbClr val="0000FF"/>
                </a:solidFill>
              </a:rPr>
              <a:t>continues to enlarge </a:t>
            </a:r>
            <a:r>
              <a:rPr lang="en-US" sz="1400" dirty="0">
                <a:solidFill>
                  <a:schemeClr val="bg1">
                    <a:lumMod val="65000"/>
                  </a:schemeClr>
                </a:solidFill>
              </a:rPr>
              <a:t>after  puberty</a:t>
            </a:r>
          </a:p>
          <a:p>
            <a:r>
              <a:rPr lang="en-US" sz="1400" dirty="0">
                <a:solidFill>
                  <a:schemeClr val="bg1">
                    <a:lumMod val="65000"/>
                  </a:schemeClr>
                </a:solidFill>
              </a:rPr>
              <a:t>--</a:t>
            </a:r>
          </a:p>
          <a:p>
            <a:r>
              <a:rPr lang="en-US" sz="1400" dirty="0">
                <a:solidFill>
                  <a:schemeClr val="bg1">
                    <a:lumMod val="65000"/>
                  </a:schemeClr>
                </a:solidFill>
              </a:rPr>
              <a:t>--</a:t>
            </a:r>
          </a:p>
        </p:txBody>
      </p:sp>
      <p:sp>
        <p:nvSpPr>
          <p:cNvPr id="53" name="TextBox 52">
            <a:extLst>
              <a:ext uri="{FF2B5EF4-FFF2-40B4-BE49-F238E27FC236}">
                <a16:creationId xmlns:a16="http://schemas.microsoft.com/office/drawing/2014/main" id="{D836A803-DC81-41A5-9FDE-F13639282773}"/>
              </a:ext>
            </a:extLst>
          </p:cNvPr>
          <p:cNvSpPr txBox="1"/>
          <p:nvPr/>
        </p:nvSpPr>
        <p:spPr>
          <a:xfrm>
            <a:off x="228836" y="2969630"/>
            <a:ext cx="6027967" cy="954107"/>
          </a:xfrm>
          <a:prstGeom prst="rect">
            <a:avLst/>
          </a:prstGeom>
          <a:solidFill>
            <a:srgbClr val="FFCCFF"/>
          </a:solidFill>
        </p:spPr>
        <p:txBody>
          <a:bodyPr wrap="square" rtlCol="0">
            <a:spAutoFit/>
          </a:bodyPr>
          <a:lstStyle/>
          <a:p>
            <a:r>
              <a:rPr lang="en-US" sz="1400" i="1" dirty="0"/>
              <a:t>At what lesion-size should you start being concerned?</a:t>
            </a:r>
          </a:p>
          <a:p>
            <a:r>
              <a:rPr lang="en-US" sz="1400" dirty="0"/>
              <a:t>The </a:t>
            </a:r>
            <a:r>
              <a:rPr lang="en-US" sz="1400" i="1" dirty="0"/>
              <a:t>BCSC</a:t>
            </a:r>
            <a:r>
              <a:rPr lang="en-US" sz="1400" dirty="0"/>
              <a:t> books differ (modestly) on this: Per the </a:t>
            </a:r>
            <a:r>
              <a:rPr lang="en-US" sz="1400" i="1" dirty="0"/>
              <a:t>External Disease </a:t>
            </a:r>
            <a:r>
              <a:rPr lang="en-US" sz="1400" dirty="0"/>
              <a:t>book, start worrying when a lesion is larger than  2  clock-</a:t>
            </a:r>
            <a:r>
              <a:rPr lang="en-US" sz="1400" dirty="0" err="1"/>
              <a:t>hrs</a:t>
            </a:r>
            <a:r>
              <a:rPr lang="en-US" sz="1400" dirty="0"/>
              <a:t>; </a:t>
            </a:r>
            <a:r>
              <a:rPr lang="en-US" sz="1400" dirty="0">
                <a:solidFill>
                  <a:srgbClr val="0000FF"/>
                </a:solidFill>
              </a:rPr>
              <a:t>per the </a:t>
            </a:r>
            <a:r>
              <a:rPr lang="en-US" sz="1400" i="1" dirty="0">
                <a:solidFill>
                  <a:srgbClr val="0000FF"/>
                </a:solidFill>
              </a:rPr>
              <a:t>Path</a:t>
            </a:r>
            <a:r>
              <a:rPr lang="en-US" sz="1400" dirty="0">
                <a:solidFill>
                  <a:srgbClr val="0000FF"/>
                </a:solidFill>
              </a:rPr>
              <a:t> book, when it’s  3+</a:t>
            </a:r>
          </a:p>
        </p:txBody>
      </p:sp>
      <p:sp>
        <p:nvSpPr>
          <p:cNvPr id="6" name="Oval 5">
            <a:extLst>
              <a:ext uri="{FF2B5EF4-FFF2-40B4-BE49-F238E27FC236}">
                <a16:creationId xmlns:a16="http://schemas.microsoft.com/office/drawing/2014/main" id="{28DD6A1B-3AA9-423B-8859-53A9F170042D}"/>
              </a:ext>
            </a:extLst>
          </p:cNvPr>
          <p:cNvSpPr/>
          <p:nvPr/>
        </p:nvSpPr>
        <p:spPr>
          <a:xfrm>
            <a:off x="1497496" y="3784417"/>
            <a:ext cx="1974574" cy="5334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92C2FE98-BB1B-4175-92C4-96CB0A944A29}"/>
              </a:ext>
            </a:extLst>
          </p:cNvPr>
          <p:cNvSpPr/>
          <p:nvPr/>
        </p:nvSpPr>
        <p:spPr>
          <a:xfrm>
            <a:off x="1078141" y="3659832"/>
            <a:ext cx="244134" cy="24524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2042929279"/>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475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chemeClr val="bg1">
                    <a:lumMod val="65000"/>
                  </a:schemeClr>
                </a:solidFill>
              </a:rPr>
              <a:t>Are there any exam findings suggestive that a lesion is PAM rather than a nevus?</a:t>
            </a:r>
          </a:p>
          <a:p>
            <a:r>
              <a:rPr lang="en-US" sz="1400" dirty="0">
                <a:solidFill>
                  <a:schemeClr val="bg1">
                    <a:lumMod val="65000"/>
                  </a:schemeClr>
                </a:solidFill>
              </a:rPr>
              <a:t>Yes; these include:</a:t>
            </a:r>
          </a:p>
          <a:p>
            <a:r>
              <a:rPr lang="en-US" sz="1400" dirty="0">
                <a:solidFill>
                  <a:schemeClr val="bg1">
                    <a:lumMod val="65000"/>
                  </a:schemeClr>
                </a:solidFill>
              </a:rPr>
              <a:t>--Whereas  half  of </a:t>
            </a:r>
            <a:r>
              <a:rPr lang="en-US" sz="1400" dirty="0" err="1">
                <a:solidFill>
                  <a:schemeClr val="bg1">
                    <a:lumMod val="65000"/>
                  </a:schemeClr>
                </a:solidFill>
              </a:rPr>
              <a:t>conj</a:t>
            </a:r>
            <a:r>
              <a:rPr lang="en-US" sz="1400" dirty="0">
                <a:solidFill>
                  <a:schemeClr val="bg1">
                    <a:lumMod val="65000"/>
                  </a:schemeClr>
                </a:solidFill>
              </a:rPr>
              <a:t> nevi are cystic, the proportion of PAM lesions that are cystic is  none</a:t>
            </a:r>
          </a:p>
          <a:p>
            <a:r>
              <a:rPr lang="en-US" sz="1400" dirty="0">
                <a:solidFill>
                  <a:schemeClr val="bg1">
                    <a:lumMod val="65000"/>
                  </a:schemeClr>
                </a:solidFill>
              </a:rPr>
              <a:t>--PAM pigment may be distributed in a pattern described as  ‘peppery’ </a:t>
            </a:r>
          </a:p>
          <a:p>
            <a:r>
              <a:rPr lang="en-US" sz="1400" dirty="0">
                <a:solidFill>
                  <a:schemeClr val="bg1">
                    <a:lumMod val="65000"/>
                  </a:schemeClr>
                </a:solidFill>
              </a:rPr>
              <a:t>--If the lesion </a:t>
            </a:r>
            <a:r>
              <a:rPr lang="en-US" sz="1400" b="1" dirty="0">
                <a:solidFill>
                  <a:srgbClr val="0000FF"/>
                </a:solidFill>
              </a:rPr>
              <a:t>continues to enlarge </a:t>
            </a:r>
            <a:r>
              <a:rPr lang="en-US" sz="1400" dirty="0">
                <a:solidFill>
                  <a:schemeClr val="bg1">
                    <a:lumMod val="65000"/>
                  </a:schemeClr>
                </a:solidFill>
              </a:rPr>
              <a:t>after  puberty</a:t>
            </a:r>
          </a:p>
          <a:p>
            <a:r>
              <a:rPr lang="en-US" sz="1400" dirty="0">
                <a:solidFill>
                  <a:schemeClr val="bg1">
                    <a:lumMod val="65000"/>
                  </a:schemeClr>
                </a:solidFill>
              </a:rPr>
              <a:t>--</a:t>
            </a:r>
          </a:p>
          <a:p>
            <a:r>
              <a:rPr lang="en-US" sz="1400" dirty="0">
                <a:solidFill>
                  <a:schemeClr val="bg1">
                    <a:lumMod val="65000"/>
                  </a:schemeClr>
                </a:solidFill>
              </a:rPr>
              <a:t>--</a:t>
            </a:r>
          </a:p>
        </p:txBody>
      </p:sp>
      <p:sp>
        <p:nvSpPr>
          <p:cNvPr id="53" name="TextBox 52">
            <a:extLst>
              <a:ext uri="{FF2B5EF4-FFF2-40B4-BE49-F238E27FC236}">
                <a16:creationId xmlns:a16="http://schemas.microsoft.com/office/drawing/2014/main" id="{D836A803-DC81-41A5-9FDE-F13639282773}"/>
              </a:ext>
            </a:extLst>
          </p:cNvPr>
          <p:cNvSpPr txBox="1"/>
          <p:nvPr/>
        </p:nvSpPr>
        <p:spPr>
          <a:xfrm>
            <a:off x="228836" y="2969630"/>
            <a:ext cx="6027967" cy="954107"/>
          </a:xfrm>
          <a:prstGeom prst="rect">
            <a:avLst/>
          </a:prstGeom>
          <a:solidFill>
            <a:srgbClr val="FFCCFF"/>
          </a:solidFill>
        </p:spPr>
        <p:txBody>
          <a:bodyPr wrap="square" rtlCol="0">
            <a:spAutoFit/>
          </a:bodyPr>
          <a:lstStyle/>
          <a:p>
            <a:r>
              <a:rPr lang="en-US" sz="1400" i="1" dirty="0"/>
              <a:t>At what lesion-size should you start being concerned?</a:t>
            </a:r>
          </a:p>
          <a:p>
            <a:r>
              <a:rPr lang="en-US" sz="1400" dirty="0"/>
              <a:t>The </a:t>
            </a:r>
            <a:r>
              <a:rPr lang="en-US" sz="1400" i="1" dirty="0"/>
              <a:t>BCSC</a:t>
            </a:r>
            <a:r>
              <a:rPr lang="en-US" sz="1400" dirty="0"/>
              <a:t> books differ (modestly) on this: Per the </a:t>
            </a:r>
            <a:r>
              <a:rPr lang="en-US" sz="1400" i="1" dirty="0"/>
              <a:t>External Disease </a:t>
            </a:r>
            <a:r>
              <a:rPr lang="en-US" sz="1400" dirty="0"/>
              <a:t>book, start worrying when a lesion is larger than  2  clock-</a:t>
            </a:r>
            <a:r>
              <a:rPr lang="en-US" sz="1400" dirty="0" err="1"/>
              <a:t>hrs</a:t>
            </a:r>
            <a:r>
              <a:rPr lang="en-US" sz="1400" dirty="0"/>
              <a:t>; </a:t>
            </a:r>
            <a:r>
              <a:rPr lang="en-US" sz="1400" dirty="0">
                <a:solidFill>
                  <a:srgbClr val="0000FF"/>
                </a:solidFill>
              </a:rPr>
              <a:t>per the </a:t>
            </a:r>
            <a:r>
              <a:rPr lang="en-US" sz="1400" i="1" dirty="0">
                <a:solidFill>
                  <a:srgbClr val="0000FF"/>
                </a:solidFill>
              </a:rPr>
              <a:t>Path</a:t>
            </a:r>
            <a:r>
              <a:rPr lang="en-US" sz="1400" dirty="0">
                <a:solidFill>
                  <a:srgbClr val="0000FF"/>
                </a:solidFill>
              </a:rPr>
              <a:t> book, when it’s  3+</a:t>
            </a:r>
          </a:p>
        </p:txBody>
      </p:sp>
      <p:sp>
        <p:nvSpPr>
          <p:cNvPr id="6" name="Oval 5">
            <a:extLst>
              <a:ext uri="{FF2B5EF4-FFF2-40B4-BE49-F238E27FC236}">
                <a16:creationId xmlns:a16="http://schemas.microsoft.com/office/drawing/2014/main" id="{28DD6A1B-3AA9-423B-8859-53A9F170042D}"/>
              </a:ext>
            </a:extLst>
          </p:cNvPr>
          <p:cNvSpPr/>
          <p:nvPr/>
        </p:nvSpPr>
        <p:spPr>
          <a:xfrm>
            <a:off x="1497496" y="3784417"/>
            <a:ext cx="1974574" cy="5334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56896479"/>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476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rgbClr val="0000FF"/>
                </a:solidFill>
              </a:rPr>
              <a:t>Are there any exam findings suggestive that a lesion is PAM rather than a nevus?</a:t>
            </a:r>
          </a:p>
          <a:p>
            <a:r>
              <a:rPr lang="en-US" sz="1400" dirty="0">
                <a:solidFill>
                  <a:srgbClr val="0000FF"/>
                </a:solidFill>
              </a:rPr>
              <a:t>Yes; these include:</a:t>
            </a:r>
          </a:p>
          <a:p>
            <a:r>
              <a:rPr lang="en-US" sz="1400" dirty="0">
                <a:solidFill>
                  <a:srgbClr val="0000FF"/>
                </a:solidFill>
              </a:rPr>
              <a:t>--Whereas  half  of </a:t>
            </a:r>
            <a:r>
              <a:rPr lang="en-US" sz="1400" dirty="0" err="1">
                <a:solidFill>
                  <a:srgbClr val="0000FF"/>
                </a:solidFill>
              </a:rPr>
              <a:t>conj</a:t>
            </a:r>
            <a:r>
              <a:rPr lang="en-US" sz="1400" dirty="0">
                <a:solidFill>
                  <a:srgbClr val="0000FF"/>
                </a:solidFill>
              </a:rPr>
              <a:t> nevi are cystic, the proportion of PAM lesions that are cystic is  none</a:t>
            </a:r>
          </a:p>
          <a:p>
            <a:r>
              <a:rPr lang="en-US" sz="1400" dirty="0">
                <a:solidFill>
                  <a:srgbClr val="0000FF"/>
                </a:solidFill>
              </a:rPr>
              <a:t>--PAM pigment is often distributed in a pattern described as  ‘peppery’ </a:t>
            </a:r>
          </a:p>
          <a:p>
            <a:r>
              <a:rPr lang="en-US" sz="1400" dirty="0">
                <a:solidFill>
                  <a:srgbClr val="0000FF"/>
                </a:solidFill>
              </a:rPr>
              <a:t>--If the lesion continues to enlarge after  puberty</a:t>
            </a:r>
          </a:p>
          <a:p>
            <a:r>
              <a:rPr lang="en-US" sz="1400" dirty="0">
                <a:solidFill>
                  <a:srgbClr val="0000FF"/>
                </a:solidFill>
              </a:rPr>
              <a:t>--If  nodules  develop within it</a:t>
            </a:r>
          </a:p>
          <a:p>
            <a:r>
              <a:rPr lang="en-US" sz="1400" dirty="0">
                <a:solidFill>
                  <a:srgbClr val="0000FF"/>
                </a:solidFill>
              </a:rPr>
              <a:t>--</a:t>
            </a:r>
          </a:p>
        </p:txBody>
      </p:sp>
      <p:sp>
        <p:nvSpPr>
          <p:cNvPr id="57" name="Rectangle 56">
            <a:extLst>
              <a:ext uri="{FF2B5EF4-FFF2-40B4-BE49-F238E27FC236}">
                <a16:creationId xmlns:a16="http://schemas.microsoft.com/office/drawing/2014/main" id="{C858C749-2631-4BAA-AF11-2400113E7373}"/>
              </a:ext>
            </a:extLst>
          </p:cNvPr>
          <p:cNvSpPr/>
          <p:nvPr/>
        </p:nvSpPr>
        <p:spPr>
          <a:xfrm>
            <a:off x="812767" y="4162223"/>
            <a:ext cx="736599" cy="2068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Tree>
    <p:extLst>
      <p:ext uri="{BB962C8B-B14F-4D97-AF65-F5344CB8AC3E}">
        <p14:creationId xmlns:p14="http://schemas.microsoft.com/office/powerpoint/2010/main" val="506476717"/>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477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rgbClr val="0000FF"/>
                </a:solidFill>
              </a:rPr>
              <a:t>Are there any exam findings suggestive that a lesion is PAM rather than a nevus?</a:t>
            </a:r>
          </a:p>
          <a:p>
            <a:r>
              <a:rPr lang="en-US" sz="1400" dirty="0">
                <a:solidFill>
                  <a:srgbClr val="0000FF"/>
                </a:solidFill>
              </a:rPr>
              <a:t>Yes; these include:</a:t>
            </a:r>
          </a:p>
          <a:p>
            <a:r>
              <a:rPr lang="en-US" sz="1400" dirty="0">
                <a:solidFill>
                  <a:srgbClr val="0000FF"/>
                </a:solidFill>
              </a:rPr>
              <a:t>--Whereas  half  of </a:t>
            </a:r>
            <a:r>
              <a:rPr lang="en-US" sz="1400" dirty="0" err="1">
                <a:solidFill>
                  <a:srgbClr val="0000FF"/>
                </a:solidFill>
              </a:rPr>
              <a:t>conj</a:t>
            </a:r>
            <a:r>
              <a:rPr lang="en-US" sz="1400" dirty="0">
                <a:solidFill>
                  <a:srgbClr val="0000FF"/>
                </a:solidFill>
              </a:rPr>
              <a:t> nevi are cystic, the proportion of PAM lesions that are cystic is  none</a:t>
            </a:r>
          </a:p>
          <a:p>
            <a:r>
              <a:rPr lang="en-US" sz="1400" dirty="0">
                <a:solidFill>
                  <a:srgbClr val="0000FF"/>
                </a:solidFill>
              </a:rPr>
              <a:t>--PAM pigment is often distributed in a pattern described as  ‘peppery’ </a:t>
            </a:r>
          </a:p>
          <a:p>
            <a:r>
              <a:rPr lang="en-US" sz="1400" dirty="0">
                <a:solidFill>
                  <a:srgbClr val="0000FF"/>
                </a:solidFill>
              </a:rPr>
              <a:t>--If the lesion continues to enlarge after  puberty</a:t>
            </a:r>
          </a:p>
          <a:p>
            <a:r>
              <a:rPr lang="en-US" sz="1400" dirty="0">
                <a:solidFill>
                  <a:srgbClr val="0000FF"/>
                </a:solidFill>
              </a:rPr>
              <a:t>--If  nodules  develop within it</a:t>
            </a:r>
          </a:p>
          <a:p>
            <a:r>
              <a:rPr lang="en-US" sz="1400" dirty="0">
                <a:solidFill>
                  <a:srgbClr val="0000FF"/>
                </a:solidFill>
              </a:rPr>
              <a:t>--</a:t>
            </a:r>
          </a:p>
        </p:txBody>
      </p:sp>
    </p:spTree>
    <p:extLst>
      <p:ext uri="{BB962C8B-B14F-4D97-AF65-F5344CB8AC3E}">
        <p14:creationId xmlns:p14="http://schemas.microsoft.com/office/powerpoint/2010/main" val="2424155893"/>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478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rgbClr val="0000FF"/>
                </a:solidFill>
              </a:rPr>
              <a:t>Are there any exam findings suggestive that a lesion is PAM rather than a nevus?</a:t>
            </a:r>
          </a:p>
          <a:p>
            <a:r>
              <a:rPr lang="en-US" sz="1400" dirty="0">
                <a:solidFill>
                  <a:srgbClr val="0000FF"/>
                </a:solidFill>
              </a:rPr>
              <a:t>Yes; these include:</a:t>
            </a:r>
          </a:p>
          <a:p>
            <a:r>
              <a:rPr lang="en-US" sz="1400" dirty="0">
                <a:solidFill>
                  <a:srgbClr val="0000FF"/>
                </a:solidFill>
              </a:rPr>
              <a:t>--Whereas  half  of </a:t>
            </a:r>
            <a:r>
              <a:rPr lang="en-US" sz="1400" dirty="0" err="1">
                <a:solidFill>
                  <a:srgbClr val="0000FF"/>
                </a:solidFill>
              </a:rPr>
              <a:t>conj</a:t>
            </a:r>
            <a:r>
              <a:rPr lang="en-US" sz="1400" dirty="0">
                <a:solidFill>
                  <a:srgbClr val="0000FF"/>
                </a:solidFill>
              </a:rPr>
              <a:t> nevi are cystic, the proportion of PAM lesions that are cystic is  none</a:t>
            </a:r>
          </a:p>
          <a:p>
            <a:r>
              <a:rPr lang="en-US" sz="1400" dirty="0">
                <a:solidFill>
                  <a:srgbClr val="0000FF"/>
                </a:solidFill>
              </a:rPr>
              <a:t>--PAM pigment is often distributed in a pattern described as  ‘peppery’ </a:t>
            </a:r>
          </a:p>
          <a:p>
            <a:r>
              <a:rPr lang="en-US" sz="1400" dirty="0">
                <a:solidFill>
                  <a:srgbClr val="0000FF"/>
                </a:solidFill>
              </a:rPr>
              <a:t>--If the lesion continues to enlarge after  puberty</a:t>
            </a:r>
          </a:p>
          <a:p>
            <a:r>
              <a:rPr lang="en-US" sz="1400" dirty="0">
                <a:solidFill>
                  <a:srgbClr val="0000FF"/>
                </a:solidFill>
              </a:rPr>
              <a:t>--If  nodules  develop within it</a:t>
            </a:r>
          </a:p>
          <a:p>
            <a:r>
              <a:rPr lang="en-US" sz="1400" dirty="0">
                <a:solidFill>
                  <a:srgbClr val="0000FF"/>
                </a:solidFill>
              </a:rPr>
              <a:t>--If it has  feeder vessels  </a:t>
            </a:r>
          </a:p>
        </p:txBody>
      </p:sp>
      <p:sp>
        <p:nvSpPr>
          <p:cNvPr id="58" name="Rectangle 57">
            <a:extLst>
              <a:ext uri="{FF2B5EF4-FFF2-40B4-BE49-F238E27FC236}">
                <a16:creationId xmlns:a16="http://schemas.microsoft.com/office/drawing/2014/main" id="{B443F4BC-5F4A-4369-B72B-6E51E382E86D}"/>
              </a:ext>
            </a:extLst>
          </p:cNvPr>
          <p:cNvSpPr/>
          <p:nvPr/>
        </p:nvSpPr>
        <p:spPr>
          <a:xfrm>
            <a:off x="1276626" y="4374639"/>
            <a:ext cx="1244600" cy="23338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292308741"/>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479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a:t>
            </a:r>
            <a:r>
              <a:rPr lang="en-US" sz="1400" b="1" i="1" u="sng" dirty="0">
                <a:solidFill>
                  <a:srgbClr val="727026"/>
                </a:solidFill>
              </a:rPr>
              <a:t>differentiate between PAM and a plain </a:t>
            </a:r>
            <a:r>
              <a:rPr lang="en-US" sz="1400" b="1" i="1" u="sng" dirty="0" err="1">
                <a:solidFill>
                  <a:srgbClr val="727026"/>
                </a:solidFill>
              </a:rPr>
              <a:t>ol</a:t>
            </a:r>
            <a:r>
              <a:rPr lang="en-US" sz="1400" b="1" i="1" u="sng" dirty="0">
                <a:solidFill>
                  <a:srgbClr val="727026"/>
                </a:solidFill>
              </a:rPr>
              <a:t>’ nevus at the slit lamp?</a:t>
            </a:r>
          </a:p>
          <a:p>
            <a:r>
              <a:rPr lang="en-US" sz="1400" dirty="0">
                <a:solidFill>
                  <a:schemeClr val="bg1">
                    <a:lumMod val="75000"/>
                  </a:schemeClr>
                </a:solidFill>
              </a:rPr>
              <a:t>You don’t—this can only be done at the pathologist’s bench</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Are PAM lesions flat, or elevated?</a:t>
            </a: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541C369D-E4F2-47FB-838F-FC0B6FBCEC20}"/>
              </a:ext>
            </a:extLst>
          </p:cNvPr>
          <p:cNvSpPr txBox="1"/>
          <p:nvPr/>
        </p:nvSpPr>
        <p:spPr>
          <a:xfrm>
            <a:off x="457200" y="3036418"/>
            <a:ext cx="7484228" cy="1600438"/>
          </a:xfrm>
          <a:prstGeom prst="rect">
            <a:avLst/>
          </a:prstGeom>
          <a:solidFill>
            <a:srgbClr val="99FF99"/>
          </a:solidFill>
        </p:spPr>
        <p:txBody>
          <a:bodyPr wrap="none" rtlCol="0">
            <a:spAutoFit/>
          </a:bodyPr>
          <a:lstStyle/>
          <a:p>
            <a:r>
              <a:rPr lang="en-US" sz="1400" i="1" dirty="0">
                <a:solidFill>
                  <a:srgbClr val="0000FF"/>
                </a:solidFill>
              </a:rPr>
              <a:t>Are there any exam findings suggestive that a lesion is PAM rather than a nevus?</a:t>
            </a:r>
          </a:p>
          <a:p>
            <a:r>
              <a:rPr lang="en-US" sz="1400" dirty="0">
                <a:solidFill>
                  <a:srgbClr val="0000FF"/>
                </a:solidFill>
              </a:rPr>
              <a:t>Yes; these include:</a:t>
            </a:r>
          </a:p>
          <a:p>
            <a:r>
              <a:rPr lang="en-US" sz="1400" dirty="0">
                <a:solidFill>
                  <a:srgbClr val="0000FF"/>
                </a:solidFill>
              </a:rPr>
              <a:t>--Whereas  half  of </a:t>
            </a:r>
            <a:r>
              <a:rPr lang="en-US" sz="1400" dirty="0" err="1">
                <a:solidFill>
                  <a:srgbClr val="0000FF"/>
                </a:solidFill>
              </a:rPr>
              <a:t>conj</a:t>
            </a:r>
            <a:r>
              <a:rPr lang="en-US" sz="1400" dirty="0">
                <a:solidFill>
                  <a:srgbClr val="0000FF"/>
                </a:solidFill>
              </a:rPr>
              <a:t> nevi are cystic, the proportion of PAM lesions that are cystic is  none</a:t>
            </a:r>
          </a:p>
          <a:p>
            <a:r>
              <a:rPr lang="en-US" sz="1400" dirty="0">
                <a:solidFill>
                  <a:srgbClr val="0000FF"/>
                </a:solidFill>
              </a:rPr>
              <a:t>--PAM pigment is often distributed in a pattern described as  ‘peppery’ </a:t>
            </a:r>
          </a:p>
          <a:p>
            <a:r>
              <a:rPr lang="en-US" sz="1400" dirty="0">
                <a:solidFill>
                  <a:srgbClr val="0000FF"/>
                </a:solidFill>
              </a:rPr>
              <a:t>--If the lesion continues to enlarge after  puberty</a:t>
            </a:r>
          </a:p>
          <a:p>
            <a:r>
              <a:rPr lang="en-US" sz="1400" dirty="0">
                <a:solidFill>
                  <a:srgbClr val="0000FF"/>
                </a:solidFill>
              </a:rPr>
              <a:t>--If  nodules  develop within it</a:t>
            </a:r>
          </a:p>
          <a:p>
            <a:r>
              <a:rPr lang="en-US" sz="1400" dirty="0">
                <a:solidFill>
                  <a:srgbClr val="0000FF"/>
                </a:solidFill>
              </a:rPr>
              <a:t>--If it has  feeder vessels  </a:t>
            </a:r>
          </a:p>
        </p:txBody>
      </p:sp>
    </p:spTree>
    <p:extLst>
      <p:ext uri="{BB962C8B-B14F-4D97-AF65-F5344CB8AC3E}">
        <p14:creationId xmlns:p14="http://schemas.microsoft.com/office/powerpoint/2010/main" val="220942322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48</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533400" y="1985665"/>
            <a:ext cx="8088797" cy="3785652"/>
          </a:xfrm>
          <a:prstGeom prst="rect">
            <a:avLst/>
          </a:prstGeom>
          <a:solidFill>
            <a:schemeClr val="accent5">
              <a:lumMod val="75000"/>
            </a:schemeClr>
          </a:solidFill>
        </p:spPr>
        <p:txBody>
          <a:bodyPr wrap="square" rtlCol="0">
            <a:spAutoFit/>
          </a:bodyPr>
          <a:lstStyle/>
          <a:p>
            <a:r>
              <a:rPr lang="en-US" sz="1600" i="1" dirty="0"/>
              <a:t>Next let’s consider the </a:t>
            </a:r>
            <a:r>
              <a:rPr lang="en-US" sz="1600" dirty="0"/>
              <a:t>function</a:t>
            </a:r>
            <a:r>
              <a:rPr lang="en-US" sz="1600" i="1" dirty="0"/>
              <a:t> of surface melanocytes. What do they do?</a:t>
            </a:r>
          </a:p>
          <a:p>
            <a:r>
              <a:rPr lang="en-US" sz="1600" dirty="0"/>
              <a:t>A surprising number of things, but for our purposes their function is manufacturing  </a:t>
            </a:r>
            <a:r>
              <a:rPr lang="en-US" sz="1600" b="1" dirty="0">
                <a:solidFill>
                  <a:srgbClr val="002060"/>
                </a:solidFill>
              </a:rPr>
              <a:t>melanin</a:t>
            </a:r>
            <a:r>
              <a:rPr lang="en-US" sz="1600" dirty="0"/>
              <a:t> , the main pigment of the body surface</a:t>
            </a:r>
          </a:p>
          <a:p>
            <a:endParaRPr lang="en-US" sz="1600" dirty="0"/>
          </a:p>
          <a:p>
            <a:r>
              <a:rPr lang="en-US" sz="1600" i="1" dirty="0"/>
              <a:t>What is the name of the membrane-bound structure in which melanin is contained?</a:t>
            </a:r>
          </a:p>
          <a:p>
            <a:r>
              <a:rPr lang="en-US" sz="1600" dirty="0"/>
              <a:t>A melanosome</a:t>
            </a:r>
          </a:p>
          <a:p>
            <a:endParaRPr lang="en-US" sz="1600" dirty="0"/>
          </a:p>
          <a:p>
            <a:r>
              <a:rPr lang="en-US" sz="1600" i="1" dirty="0"/>
              <a:t>Do melanocytes hang onto their melanosomes?</a:t>
            </a:r>
          </a:p>
          <a:p>
            <a:r>
              <a:rPr lang="en-US" sz="1600" dirty="0"/>
              <a:t>No—once packaged in melanosomes, melanin is transferred to neighboring cells       (</a:t>
            </a:r>
            <a:r>
              <a:rPr lang="en-US" sz="1600" dirty="0" err="1"/>
              <a:t>eg</a:t>
            </a:r>
            <a:r>
              <a:rPr lang="en-US" sz="1600" dirty="0"/>
              <a:t>, skin melanocytes transfer their melanin to nearby  keratinocytes )</a:t>
            </a:r>
            <a:endParaRPr lang="en-US" sz="1600" dirty="0">
              <a:solidFill>
                <a:schemeClr val="accent5">
                  <a:lumMod val="75000"/>
                </a:schemeClr>
              </a:solidFill>
            </a:endParaRPr>
          </a:p>
          <a:p>
            <a:endParaRPr lang="en-US" sz="1600" dirty="0">
              <a:solidFill>
                <a:schemeClr val="accent5">
                  <a:lumMod val="75000"/>
                </a:schemeClr>
              </a:solidFill>
            </a:endParaRPr>
          </a:p>
          <a:p>
            <a:r>
              <a:rPr lang="en-US" sz="1600" i="1" dirty="0">
                <a:solidFill>
                  <a:schemeClr val="accent5">
                    <a:lumMod val="75000"/>
                  </a:schemeClr>
                </a:solidFill>
              </a:rPr>
              <a:t>Some people have darker skin than others. (Thanks, Captain Obvious.) Is it the case that darker-complected individuals have more melanocytes?</a:t>
            </a:r>
          </a:p>
          <a:p>
            <a:r>
              <a:rPr lang="en-US" sz="1600" dirty="0">
                <a:solidFill>
                  <a:schemeClr val="accent5">
                    <a:lumMod val="75000"/>
                  </a:schemeClr>
                </a:solidFill>
              </a:rPr>
              <a:t>No, the number of melanocytes does not vary with degree of pigmentation—people with darker complexion have more melanin in their keratinocytes.</a:t>
            </a:r>
          </a:p>
        </p:txBody>
      </p:sp>
      <p:sp>
        <p:nvSpPr>
          <p:cNvPr id="3" name="Rectangle 2">
            <a:extLst>
              <a:ext uri="{FF2B5EF4-FFF2-40B4-BE49-F238E27FC236}">
                <a16:creationId xmlns:a16="http://schemas.microsoft.com/office/drawing/2014/main" id="{EAB6B0BA-0BC9-4BE9-B470-688766892E53}"/>
              </a:ext>
            </a:extLst>
          </p:cNvPr>
          <p:cNvSpPr/>
          <p:nvPr/>
        </p:nvSpPr>
        <p:spPr>
          <a:xfrm>
            <a:off x="5486400" y="4253948"/>
            <a:ext cx="1307246"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81297140"/>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480</a:t>
            </a:fld>
            <a:endParaRPr lang="en-US" altLang="en-US"/>
          </a:p>
        </p:txBody>
      </p:sp>
      <p:sp>
        <p:nvSpPr>
          <p:cNvPr id="14" name="TextBox 13">
            <a:extLst>
              <a:ext uri="{FF2B5EF4-FFF2-40B4-BE49-F238E27FC236}">
                <a16:creationId xmlns:a16="http://schemas.microsoft.com/office/drawing/2014/main" id="{A65F8F49-D2AC-4A26-AE0C-900D7F4009E8}"/>
              </a:ext>
            </a:extLst>
          </p:cNvPr>
          <p:cNvSpPr txBox="1"/>
          <p:nvPr/>
        </p:nvSpPr>
        <p:spPr>
          <a:xfrm>
            <a:off x="335423" y="6096000"/>
            <a:ext cx="8473217" cy="369332"/>
          </a:xfrm>
          <a:prstGeom prst="rect">
            <a:avLst/>
          </a:prstGeom>
          <a:noFill/>
        </p:spPr>
        <p:txBody>
          <a:bodyPr wrap="none" rtlCol="0">
            <a:spAutoFit/>
          </a:bodyPr>
          <a:lstStyle/>
          <a:p>
            <a:pPr algn="ctr"/>
            <a:r>
              <a:rPr lang="en-US" b="0" i="0" dirty="0">
                <a:effectLst/>
                <a:latin typeface="+mn-lt"/>
              </a:rPr>
              <a:t>Note the nodularity, and feeder vessels (disclosure: this is a melanoma, not PAM)</a:t>
            </a:r>
          </a:p>
        </p:txBody>
      </p:sp>
      <p:pic>
        <p:nvPicPr>
          <p:cNvPr id="7170" name="Picture 2" descr="Conjunctival Melanoma">
            <a:extLst>
              <a:ext uri="{FF2B5EF4-FFF2-40B4-BE49-F238E27FC236}">
                <a16:creationId xmlns:a16="http://schemas.microsoft.com/office/drawing/2014/main" id="{5318FCEB-6D64-487D-8762-29D917A85BE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04975" y="1278731"/>
            <a:ext cx="5734050" cy="430053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6AD61B12-61C6-4391-A18E-547154A9D28D}"/>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4079475975"/>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481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rgbClr val="727026"/>
                </a:solidFill>
              </a:rPr>
              <a:t>Who is at risk for developing PAM?</a:t>
            </a:r>
          </a:p>
          <a:p>
            <a:r>
              <a:rPr lang="en-US" sz="1400" dirty="0">
                <a:solidFill>
                  <a:srgbClr val="727026"/>
                </a:solidFill>
              </a:rPr>
              <a:t>Same people at risk for lentigo </a:t>
            </a:r>
            <a:r>
              <a:rPr lang="en-US" sz="1400" dirty="0" err="1">
                <a:solidFill>
                  <a:srgbClr val="727026"/>
                </a:solidFill>
              </a:rPr>
              <a:t>maligna</a:t>
            </a:r>
            <a:r>
              <a:rPr lang="en-US" sz="1400" dirty="0">
                <a:solidFill>
                  <a:srgbClr val="727026"/>
                </a:solidFill>
              </a:rPr>
              <a:t>—older (it presents in  middle age ) white folk</a:t>
            </a:r>
          </a:p>
          <a:p>
            <a:endParaRPr lang="en-US" sz="1400" dirty="0">
              <a:solidFill>
                <a:srgbClr val="727026"/>
              </a:solidFill>
            </a:endParaRPr>
          </a:p>
          <a:p>
            <a:r>
              <a:rPr lang="en-US" sz="1400" i="1" dirty="0">
                <a:solidFill>
                  <a:srgbClr val="727026"/>
                </a:solidFill>
              </a:rPr>
              <a:t>How do you differentiate between PAM and a plain </a:t>
            </a:r>
            <a:r>
              <a:rPr lang="en-US" sz="1400" i="1" dirty="0" err="1">
                <a:solidFill>
                  <a:srgbClr val="727026"/>
                </a:solidFill>
              </a:rPr>
              <a:t>ol</a:t>
            </a:r>
            <a:r>
              <a:rPr lang="en-US" sz="1400" i="1" dirty="0">
                <a:solidFill>
                  <a:srgbClr val="727026"/>
                </a:solidFill>
              </a:rPr>
              <a:t>’ nevus at the slit lamp?</a:t>
            </a:r>
          </a:p>
          <a:p>
            <a:r>
              <a:rPr lang="en-US" sz="1400" dirty="0">
                <a:solidFill>
                  <a:srgbClr val="727026"/>
                </a:solidFill>
              </a:rPr>
              <a:t>You don’t—this can only be done at the pathologist’s bench</a:t>
            </a:r>
          </a:p>
          <a:p>
            <a:endParaRPr lang="en-US" sz="1400" dirty="0">
              <a:solidFill>
                <a:srgbClr val="727026"/>
              </a:solidFill>
            </a:endParaRPr>
          </a:p>
          <a:p>
            <a:r>
              <a:rPr lang="en-US" sz="1400" i="1" dirty="0">
                <a:solidFill>
                  <a:srgbClr val="727026"/>
                </a:solidFill>
              </a:rPr>
              <a:t>Are PAM lesions flat, or elevated?</a:t>
            </a:r>
            <a:endParaRPr lang="en-US" sz="1400" i="1" dirty="0">
              <a:solidFill>
                <a:schemeClr val="accent1">
                  <a:lumMod val="20000"/>
                  <a:lumOff val="80000"/>
                </a:schemeClr>
              </a:solidFill>
            </a:endParaRPr>
          </a:p>
          <a:p>
            <a:r>
              <a:rPr lang="en-US" sz="1400" dirty="0">
                <a:solidFill>
                  <a:schemeClr val="accent1">
                    <a:lumMod val="20000"/>
                    <a:lumOff val="80000"/>
                  </a:schemeClr>
                </a:solidFill>
              </a:rPr>
              <a:t>Flat (like lentigo </a:t>
            </a:r>
            <a:r>
              <a:rPr lang="en-US" sz="1400" dirty="0" err="1">
                <a:solidFill>
                  <a:schemeClr val="accent1">
                    <a:lumMod val="20000"/>
                    <a:lumOff val="80000"/>
                  </a:schemeClr>
                </a:solidFill>
              </a:rPr>
              <a:t>maligna</a:t>
            </a:r>
            <a:r>
              <a:rPr lang="en-US" sz="1400" dirty="0">
                <a:solidFill>
                  <a:schemeClr val="accent1">
                    <a:lumMod val="20000"/>
                    <a:lumOff val="80000"/>
                  </a:schemeClr>
                </a:solidFill>
              </a:rPr>
              <a:t>)</a:t>
            </a: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5942085"/>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482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rgbClr val="727026"/>
                </a:solidFill>
              </a:rPr>
              <a:t>Who is at risk for developing PAM?</a:t>
            </a:r>
          </a:p>
          <a:p>
            <a:r>
              <a:rPr lang="en-US" sz="1400" dirty="0">
                <a:solidFill>
                  <a:srgbClr val="727026"/>
                </a:solidFill>
              </a:rPr>
              <a:t>Same people at risk for lentigo </a:t>
            </a:r>
            <a:r>
              <a:rPr lang="en-US" sz="1400" dirty="0" err="1">
                <a:solidFill>
                  <a:srgbClr val="727026"/>
                </a:solidFill>
              </a:rPr>
              <a:t>maligna</a:t>
            </a:r>
            <a:r>
              <a:rPr lang="en-US" sz="1400" dirty="0">
                <a:solidFill>
                  <a:srgbClr val="727026"/>
                </a:solidFill>
              </a:rPr>
              <a:t>—older (it presents in  middle age ) white folk</a:t>
            </a:r>
          </a:p>
          <a:p>
            <a:endParaRPr lang="en-US" sz="1400" dirty="0">
              <a:solidFill>
                <a:srgbClr val="727026"/>
              </a:solidFill>
            </a:endParaRPr>
          </a:p>
          <a:p>
            <a:r>
              <a:rPr lang="en-US" sz="1400" i="1" dirty="0">
                <a:solidFill>
                  <a:srgbClr val="727026"/>
                </a:solidFill>
              </a:rPr>
              <a:t>How do you differentiate between PAM and a plain </a:t>
            </a:r>
            <a:r>
              <a:rPr lang="en-US" sz="1400" i="1" dirty="0" err="1">
                <a:solidFill>
                  <a:srgbClr val="727026"/>
                </a:solidFill>
              </a:rPr>
              <a:t>ol</a:t>
            </a:r>
            <a:r>
              <a:rPr lang="en-US" sz="1400" i="1" dirty="0">
                <a:solidFill>
                  <a:srgbClr val="727026"/>
                </a:solidFill>
              </a:rPr>
              <a:t>’ nevus at the slit lamp?</a:t>
            </a:r>
          </a:p>
          <a:p>
            <a:r>
              <a:rPr lang="en-US" sz="1400" dirty="0">
                <a:solidFill>
                  <a:srgbClr val="727026"/>
                </a:solidFill>
              </a:rPr>
              <a:t>You don’t—this can only be done at the pathologist’s bench</a:t>
            </a:r>
          </a:p>
          <a:p>
            <a:endParaRPr lang="en-US" sz="1400" dirty="0">
              <a:solidFill>
                <a:srgbClr val="727026"/>
              </a:solidFill>
            </a:endParaRPr>
          </a:p>
          <a:p>
            <a:r>
              <a:rPr lang="en-US" sz="1400" i="1" dirty="0">
                <a:solidFill>
                  <a:srgbClr val="727026"/>
                </a:solidFill>
              </a:rPr>
              <a:t>Are PAM lesions flat, or elevated?</a:t>
            </a:r>
          </a:p>
          <a:p>
            <a:r>
              <a:rPr lang="en-US" sz="1400" dirty="0">
                <a:solidFill>
                  <a:srgbClr val="727026"/>
                </a:solidFill>
              </a:rPr>
              <a:t>Flat (like lentigo </a:t>
            </a:r>
            <a:r>
              <a:rPr lang="en-US" sz="1400" dirty="0" err="1">
                <a:solidFill>
                  <a:srgbClr val="727026"/>
                </a:solidFill>
              </a:rPr>
              <a:t>maligna</a:t>
            </a:r>
            <a:r>
              <a:rPr lang="en-US" sz="1400" dirty="0">
                <a:solidFill>
                  <a:srgbClr val="727026"/>
                </a:solidFill>
              </a:rPr>
              <a:t>)</a:t>
            </a:r>
            <a:endParaRPr lang="en-US" sz="1400" dirty="0">
              <a:solidFill>
                <a:schemeClr val="accent1">
                  <a:lumMod val="20000"/>
                  <a:lumOff val="80000"/>
                </a:schemeClr>
              </a:solidFill>
            </a:endParaRPr>
          </a:p>
          <a:p>
            <a:endParaRPr lang="en-US" sz="1400" i="1" dirty="0">
              <a:solidFill>
                <a:schemeClr val="accent1">
                  <a:lumMod val="20000"/>
                  <a:lumOff val="80000"/>
                </a:schemeClr>
              </a:solidFill>
            </a:endParaRPr>
          </a:p>
          <a:p>
            <a:r>
              <a:rPr lang="en-US" sz="1400" i="1" dirty="0">
                <a:solidFill>
                  <a:schemeClr val="accent1">
                    <a:lumMod val="20000"/>
                    <a:lumOff val="80000"/>
                  </a:schemeClr>
                </a:solidFill>
              </a:rPr>
              <a:t>As is the case with their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cousin, is the presence of a vertical growth component an alarming development?</a:t>
            </a: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4319052"/>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F2BC25DF-C080-4E37-B0B0-874A0349B8DE}"/>
              </a:ext>
            </a:extLst>
          </p:cNvPr>
          <p:cNvSpPr>
            <a:spLocks noGrp="1"/>
          </p:cNvSpPr>
          <p:nvPr>
            <p:ph type="sldNum" sz="quarter" idx="12"/>
          </p:nvPr>
        </p:nvSpPr>
        <p:spPr/>
        <p:txBody>
          <a:bodyPr/>
          <a:lstStyle/>
          <a:p>
            <a:pPr>
              <a:defRPr/>
            </a:pPr>
            <a:fld id="{F9E3100E-101D-420C-B101-F64A168BFDB2}" type="slidenum">
              <a:rPr lang="en-US" altLang="en-US" smtClean="0"/>
              <a:pPr>
                <a:defRPr/>
              </a:pPr>
              <a:t>483</a:t>
            </a:fld>
            <a:endParaRPr lang="en-US" altLang="en-US"/>
          </a:p>
        </p:txBody>
      </p:sp>
      <p:sp>
        <p:nvSpPr>
          <p:cNvPr id="5" name="TextBox 4">
            <a:extLst>
              <a:ext uri="{FF2B5EF4-FFF2-40B4-BE49-F238E27FC236}">
                <a16:creationId xmlns:a16="http://schemas.microsoft.com/office/drawing/2014/main" id="{C83A1C22-EF5D-495D-ACC5-DAB0A98C94A7}"/>
              </a:ext>
            </a:extLst>
          </p:cNvPr>
          <p:cNvSpPr txBox="1"/>
          <p:nvPr/>
        </p:nvSpPr>
        <p:spPr>
          <a:xfrm>
            <a:off x="1778248" y="5754469"/>
            <a:ext cx="5778579" cy="646331"/>
          </a:xfrm>
          <a:prstGeom prst="rect">
            <a:avLst/>
          </a:prstGeom>
          <a:noFill/>
        </p:spPr>
        <p:txBody>
          <a:bodyPr wrap="square" rtlCol="0">
            <a:spAutoFit/>
          </a:bodyPr>
          <a:lstStyle/>
          <a:p>
            <a:r>
              <a:rPr lang="en-US" b="0" i="0" dirty="0">
                <a:effectLst/>
                <a:latin typeface="+mn-lt"/>
              </a:rPr>
              <a:t>PAM, bulbar </a:t>
            </a:r>
            <a:r>
              <a:rPr lang="en-US" b="0" i="0" dirty="0" err="1">
                <a:effectLst/>
                <a:latin typeface="+mn-lt"/>
              </a:rPr>
              <a:t>conj</a:t>
            </a:r>
            <a:r>
              <a:rPr lang="en-US" b="0" i="0" dirty="0">
                <a:effectLst/>
                <a:latin typeface="+mn-lt"/>
              </a:rPr>
              <a:t>: Large</a:t>
            </a:r>
            <a:r>
              <a:rPr lang="en-US" dirty="0">
                <a:latin typeface="+mn-lt"/>
              </a:rPr>
              <a:t>,</a:t>
            </a:r>
            <a:r>
              <a:rPr lang="en-US" b="0" i="0" dirty="0">
                <a:effectLst/>
                <a:latin typeface="+mn-lt"/>
              </a:rPr>
              <a:t> flat, no cysts; </a:t>
            </a:r>
            <a:r>
              <a:rPr lang="en-US" b="0" i="0" dirty="0" err="1">
                <a:effectLst/>
                <a:latin typeface="+mn-lt"/>
              </a:rPr>
              <a:t>pt</a:t>
            </a:r>
            <a:r>
              <a:rPr lang="en-US" b="0" i="0" dirty="0">
                <a:effectLst/>
                <a:latin typeface="+mn-lt"/>
              </a:rPr>
              <a:t> white</a:t>
            </a:r>
            <a:r>
              <a:rPr lang="en-US" dirty="0">
                <a:latin typeface="+mn-lt"/>
              </a:rPr>
              <a:t>,</a:t>
            </a:r>
            <a:r>
              <a:rPr lang="en-US" b="0" i="0" dirty="0">
                <a:effectLst/>
                <a:latin typeface="+mn-lt"/>
              </a:rPr>
              <a:t> elderly (I’m inferring they’re aged by the fact they’re s/p CE)</a:t>
            </a:r>
          </a:p>
        </p:txBody>
      </p:sp>
      <p:sp>
        <p:nvSpPr>
          <p:cNvPr id="7" name="TextBox 6">
            <a:extLst>
              <a:ext uri="{FF2B5EF4-FFF2-40B4-BE49-F238E27FC236}">
                <a16:creationId xmlns:a16="http://schemas.microsoft.com/office/drawing/2014/main" id="{9969725B-230A-453C-8DA9-D1ACC5FDE44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pic>
        <p:nvPicPr>
          <p:cNvPr id="4" name="Picture 3">
            <a:extLst>
              <a:ext uri="{FF2B5EF4-FFF2-40B4-BE49-F238E27FC236}">
                <a16:creationId xmlns:a16="http://schemas.microsoft.com/office/drawing/2014/main" id="{E5FC4B47-04FF-4E4B-B39E-A4C1ECD7A89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80544" y="1410494"/>
            <a:ext cx="5982909" cy="4037012"/>
          </a:xfrm>
          <a:prstGeom prst="rect">
            <a:avLst/>
          </a:prstGeom>
        </p:spPr>
      </p:pic>
    </p:spTree>
    <p:extLst>
      <p:ext uri="{BB962C8B-B14F-4D97-AF65-F5344CB8AC3E}">
        <p14:creationId xmlns:p14="http://schemas.microsoft.com/office/powerpoint/2010/main" val="1249425883"/>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484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rgbClr val="727026"/>
                </a:solidFill>
              </a:rPr>
              <a:t>Who is at risk for developing PAM?</a:t>
            </a:r>
          </a:p>
          <a:p>
            <a:r>
              <a:rPr lang="en-US" sz="1400" dirty="0">
                <a:solidFill>
                  <a:srgbClr val="727026"/>
                </a:solidFill>
              </a:rPr>
              <a:t>Same people at risk for lentigo </a:t>
            </a:r>
            <a:r>
              <a:rPr lang="en-US" sz="1400" dirty="0" err="1">
                <a:solidFill>
                  <a:srgbClr val="727026"/>
                </a:solidFill>
              </a:rPr>
              <a:t>maligna</a:t>
            </a:r>
            <a:r>
              <a:rPr lang="en-US" sz="1400" dirty="0">
                <a:solidFill>
                  <a:srgbClr val="727026"/>
                </a:solidFill>
              </a:rPr>
              <a:t>—older (it presents in  middle age ) white folk</a:t>
            </a:r>
          </a:p>
          <a:p>
            <a:endParaRPr lang="en-US" sz="1400" dirty="0">
              <a:solidFill>
                <a:srgbClr val="727026"/>
              </a:solidFill>
            </a:endParaRPr>
          </a:p>
          <a:p>
            <a:r>
              <a:rPr lang="en-US" sz="1400" i="1" dirty="0">
                <a:solidFill>
                  <a:srgbClr val="727026"/>
                </a:solidFill>
              </a:rPr>
              <a:t>How do you differentiate between PAM and a plain </a:t>
            </a:r>
            <a:r>
              <a:rPr lang="en-US" sz="1400" i="1" dirty="0" err="1">
                <a:solidFill>
                  <a:srgbClr val="727026"/>
                </a:solidFill>
              </a:rPr>
              <a:t>ol</a:t>
            </a:r>
            <a:r>
              <a:rPr lang="en-US" sz="1400" i="1" dirty="0">
                <a:solidFill>
                  <a:srgbClr val="727026"/>
                </a:solidFill>
              </a:rPr>
              <a:t>’ nevus at the slit lamp?</a:t>
            </a:r>
          </a:p>
          <a:p>
            <a:r>
              <a:rPr lang="en-US" sz="1400" dirty="0">
                <a:solidFill>
                  <a:srgbClr val="727026"/>
                </a:solidFill>
              </a:rPr>
              <a:t>You don’t—this can only be done at the pathologist’s bench</a:t>
            </a:r>
          </a:p>
          <a:p>
            <a:endParaRPr lang="en-US" sz="1400" dirty="0">
              <a:solidFill>
                <a:srgbClr val="727026"/>
              </a:solidFill>
            </a:endParaRPr>
          </a:p>
          <a:p>
            <a:r>
              <a:rPr lang="en-US" sz="1400" i="1" dirty="0">
                <a:solidFill>
                  <a:srgbClr val="727026"/>
                </a:solidFill>
              </a:rPr>
              <a:t>Are PAM lesions flat, or elevated?</a:t>
            </a:r>
          </a:p>
          <a:p>
            <a:r>
              <a:rPr lang="en-US" sz="1400" dirty="0">
                <a:solidFill>
                  <a:srgbClr val="727026"/>
                </a:solidFill>
              </a:rPr>
              <a:t>Flat (like lentigo </a:t>
            </a:r>
            <a:r>
              <a:rPr lang="en-US" sz="1400" dirty="0" err="1">
                <a:solidFill>
                  <a:srgbClr val="727026"/>
                </a:solidFill>
              </a:rPr>
              <a:t>maligna</a:t>
            </a:r>
            <a:r>
              <a:rPr lang="en-US" sz="1400" dirty="0">
                <a:solidFill>
                  <a:srgbClr val="727026"/>
                </a:solidFill>
              </a:rPr>
              <a:t>)</a:t>
            </a:r>
          </a:p>
          <a:p>
            <a:endParaRPr lang="en-US" sz="1400" i="1" dirty="0">
              <a:solidFill>
                <a:srgbClr val="727026"/>
              </a:solidFill>
            </a:endParaRPr>
          </a:p>
          <a:p>
            <a:r>
              <a:rPr lang="en-US" sz="1400" i="1" dirty="0">
                <a:solidFill>
                  <a:srgbClr val="727026"/>
                </a:solidFill>
              </a:rPr>
              <a:t>As is the case with their lentigo </a:t>
            </a:r>
            <a:r>
              <a:rPr lang="en-US" sz="1400" i="1" dirty="0" err="1">
                <a:solidFill>
                  <a:srgbClr val="727026"/>
                </a:solidFill>
              </a:rPr>
              <a:t>maligna</a:t>
            </a:r>
            <a:r>
              <a:rPr lang="en-US" sz="1400" i="1" dirty="0">
                <a:solidFill>
                  <a:srgbClr val="727026"/>
                </a:solidFill>
              </a:rPr>
              <a:t> cousin, is the presence of a vertical growth component an alarming development?</a:t>
            </a:r>
            <a:endParaRPr lang="en-US" sz="1400" i="1" dirty="0">
              <a:solidFill>
                <a:schemeClr val="accent1">
                  <a:lumMod val="20000"/>
                  <a:lumOff val="80000"/>
                </a:schemeClr>
              </a:solidFill>
            </a:endParaRPr>
          </a:p>
          <a:p>
            <a:r>
              <a:rPr lang="en-US" sz="1400" dirty="0">
                <a:solidFill>
                  <a:schemeClr val="accent1">
                    <a:lumMod val="20000"/>
                    <a:lumOff val="80000"/>
                  </a:schemeClr>
                </a:solidFill>
              </a:rPr>
              <a:t>Yes</a:t>
            </a: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88408664"/>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485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rgbClr val="727026"/>
                </a:solidFill>
              </a:rPr>
              <a:t>Who is at risk for developing PAM?</a:t>
            </a:r>
          </a:p>
          <a:p>
            <a:r>
              <a:rPr lang="en-US" sz="1400" dirty="0">
                <a:solidFill>
                  <a:srgbClr val="727026"/>
                </a:solidFill>
              </a:rPr>
              <a:t>Same people at risk for lentigo </a:t>
            </a:r>
            <a:r>
              <a:rPr lang="en-US" sz="1400" dirty="0" err="1">
                <a:solidFill>
                  <a:srgbClr val="727026"/>
                </a:solidFill>
              </a:rPr>
              <a:t>maligna</a:t>
            </a:r>
            <a:r>
              <a:rPr lang="en-US" sz="1400" dirty="0">
                <a:solidFill>
                  <a:srgbClr val="727026"/>
                </a:solidFill>
              </a:rPr>
              <a:t>—older (it presents in  middle age ) white folk</a:t>
            </a:r>
          </a:p>
          <a:p>
            <a:endParaRPr lang="en-US" sz="1400" dirty="0">
              <a:solidFill>
                <a:srgbClr val="727026"/>
              </a:solidFill>
            </a:endParaRPr>
          </a:p>
          <a:p>
            <a:r>
              <a:rPr lang="en-US" sz="1400" i="1" dirty="0">
                <a:solidFill>
                  <a:srgbClr val="727026"/>
                </a:solidFill>
              </a:rPr>
              <a:t>How do you differentiate between PAM and a plain </a:t>
            </a:r>
            <a:r>
              <a:rPr lang="en-US" sz="1400" i="1" dirty="0" err="1">
                <a:solidFill>
                  <a:srgbClr val="727026"/>
                </a:solidFill>
              </a:rPr>
              <a:t>ol</a:t>
            </a:r>
            <a:r>
              <a:rPr lang="en-US" sz="1400" i="1" dirty="0">
                <a:solidFill>
                  <a:srgbClr val="727026"/>
                </a:solidFill>
              </a:rPr>
              <a:t>’ nevus at the slit lamp?</a:t>
            </a:r>
          </a:p>
          <a:p>
            <a:r>
              <a:rPr lang="en-US" sz="1400" dirty="0">
                <a:solidFill>
                  <a:srgbClr val="727026"/>
                </a:solidFill>
              </a:rPr>
              <a:t>You don’t—this can only be done at the pathologist’s bench</a:t>
            </a:r>
          </a:p>
          <a:p>
            <a:endParaRPr lang="en-US" sz="1400" dirty="0">
              <a:solidFill>
                <a:srgbClr val="727026"/>
              </a:solidFill>
            </a:endParaRPr>
          </a:p>
          <a:p>
            <a:r>
              <a:rPr lang="en-US" sz="1400" i="1" dirty="0">
                <a:solidFill>
                  <a:srgbClr val="727026"/>
                </a:solidFill>
              </a:rPr>
              <a:t>Are PAM lesions flat, or elevated?</a:t>
            </a:r>
          </a:p>
          <a:p>
            <a:r>
              <a:rPr lang="en-US" sz="1400" dirty="0">
                <a:solidFill>
                  <a:srgbClr val="727026"/>
                </a:solidFill>
              </a:rPr>
              <a:t>Flat (like lentigo </a:t>
            </a:r>
            <a:r>
              <a:rPr lang="en-US" sz="1400" dirty="0" err="1">
                <a:solidFill>
                  <a:srgbClr val="727026"/>
                </a:solidFill>
              </a:rPr>
              <a:t>maligna</a:t>
            </a:r>
            <a:r>
              <a:rPr lang="en-US" sz="1400" dirty="0">
                <a:solidFill>
                  <a:srgbClr val="727026"/>
                </a:solidFill>
              </a:rPr>
              <a:t>)</a:t>
            </a:r>
          </a:p>
          <a:p>
            <a:endParaRPr lang="en-US" sz="1400" i="1" dirty="0">
              <a:solidFill>
                <a:srgbClr val="727026"/>
              </a:solidFill>
            </a:endParaRPr>
          </a:p>
          <a:p>
            <a:r>
              <a:rPr lang="en-US" sz="1400" i="1" dirty="0">
                <a:solidFill>
                  <a:srgbClr val="727026"/>
                </a:solidFill>
              </a:rPr>
              <a:t>As is the case with their lentigo </a:t>
            </a:r>
            <a:r>
              <a:rPr lang="en-US" sz="1400" i="1" dirty="0" err="1">
                <a:solidFill>
                  <a:srgbClr val="727026"/>
                </a:solidFill>
              </a:rPr>
              <a:t>maligna</a:t>
            </a:r>
            <a:r>
              <a:rPr lang="en-US" sz="1400" i="1" dirty="0">
                <a:solidFill>
                  <a:srgbClr val="727026"/>
                </a:solidFill>
              </a:rPr>
              <a:t> cousin, is the presence of a vertical growth component an alarming development?</a:t>
            </a:r>
          </a:p>
          <a:p>
            <a:r>
              <a:rPr lang="en-US" sz="1400" dirty="0">
                <a:solidFill>
                  <a:srgbClr val="727026"/>
                </a:solidFill>
              </a:rPr>
              <a:t>Yes</a:t>
            </a:r>
            <a:endParaRPr lang="en-US" sz="1400" dirty="0">
              <a:solidFill>
                <a:schemeClr val="accent1">
                  <a:lumMod val="20000"/>
                  <a:lumOff val="80000"/>
                </a:schemeClr>
              </a:solidFill>
            </a:endParaRPr>
          </a:p>
          <a:p>
            <a:endParaRPr lang="en-US" sz="1400" dirty="0">
              <a:solidFill>
                <a:schemeClr val="accent1">
                  <a:lumMod val="20000"/>
                  <a:lumOff val="80000"/>
                </a:schemeClr>
              </a:solidFill>
            </a:endParaRPr>
          </a:p>
          <a:p>
            <a:r>
              <a:rPr lang="en-US" sz="1400" i="1" dirty="0">
                <a:solidFill>
                  <a:schemeClr val="accent1">
                    <a:lumMod val="20000"/>
                    <a:lumOff val="80000"/>
                  </a:schemeClr>
                </a:solidFill>
              </a:rPr>
              <a:t>Also like lentigo </a:t>
            </a:r>
            <a:r>
              <a:rPr lang="en-US" sz="1400" i="1" dirty="0" err="1">
                <a:solidFill>
                  <a:schemeClr val="accent1">
                    <a:lumMod val="20000"/>
                    <a:lumOff val="80000"/>
                  </a:schemeClr>
                </a:solidFill>
              </a:rPr>
              <a:t>maligna</a:t>
            </a:r>
            <a:r>
              <a:rPr lang="en-US" sz="1400" i="1" dirty="0">
                <a:solidFill>
                  <a:schemeClr val="accent1">
                    <a:lumMod val="20000"/>
                    <a:lumOff val="80000"/>
                  </a:schemeClr>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53150457"/>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486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rgbClr val="727026"/>
                </a:solidFill>
              </a:rPr>
              <a:t>Who is at risk for developing PAM?</a:t>
            </a:r>
          </a:p>
          <a:p>
            <a:r>
              <a:rPr lang="en-US" sz="1400" dirty="0">
                <a:solidFill>
                  <a:srgbClr val="727026"/>
                </a:solidFill>
              </a:rPr>
              <a:t>Same people at risk for lentigo </a:t>
            </a:r>
            <a:r>
              <a:rPr lang="en-US" sz="1400" dirty="0" err="1">
                <a:solidFill>
                  <a:srgbClr val="727026"/>
                </a:solidFill>
              </a:rPr>
              <a:t>maligna</a:t>
            </a:r>
            <a:r>
              <a:rPr lang="en-US" sz="1400" dirty="0">
                <a:solidFill>
                  <a:srgbClr val="727026"/>
                </a:solidFill>
              </a:rPr>
              <a:t>—older (it presents in  middle age ) white folk</a:t>
            </a:r>
          </a:p>
          <a:p>
            <a:endParaRPr lang="en-US" sz="1400" dirty="0">
              <a:solidFill>
                <a:srgbClr val="727026"/>
              </a:solidFill>
            </a:endParaRPr>
          </a:p>
          <a:p>
            <a:r>
              <a:rPr lang="en-US" sz="1400" i="1" dirty="0">
                <a:solidFill>
                  <a:srgbClr val="727026"/>
                </a:solidFill>
              </a:rPr>
              <a:t>How do you differentiate between PAM and a plain </a:t>
            </a:r>
            <a:r>
              <a:rPr lang="en-US" sz="1400" i="1" dirty="0" err="1">
                <a:solidFill>
                  <a:srgbClr val="727026"/>
                </a:solidFill>
              </a:rPr>
              <a:t>ol</a:t>
            </a:r>
            <a:r>
              <a:rPr lang="en-US" sz="1400" i="1" dirty="0">
                <a:solidFill>
                  <a:srgbClr val="727026"/>
                </a:solidFill>
              </a:rPr>
              <a:t>’ nevus at the slit lamp?</a:t>
            </a:r>
          </a:p>
          <a:p>
            <a:r>
              <a:rPr lang="en-US" sz="1400" dirty="0">
                <a:solidFill>
                  <a:srgbClr val="727026"/>
                </a:solidFill>
              </a:rPr>
              <a:t>You don’t—this can only be done at the pathologist’s bench</a:t>
            </a:r>
          </a:p>
          <a:p>
            <a:endParaRPr lang="en-US" sz="1400" dirty="0">
              <a:solidFill>
                <a:srgbClr val="727026"/>
              </a:solidFill>
            </a:endParaRPr>
          </a:p>
          <a:p>
            <a:r>
              <a:rPr lang="en-US" sz="1400" i="1" dirty="0">
                <a:solidFill>
                  <a:srgbClr val="727026"/>
                </a:solidFill>
              </a:rPr>
              <a:t>Are PAM lesions flat, or elevated?</a:t>
            </a:r>
          </a:p>
          <a:p>
            <a:r>
              <a:rPr lang="en-US" sz="1400" dirty="0">
                <a:solidFill>
                  <a:srgbClr val="727026"/>
                </a:solidFill>
              </a:rPr>
              <a:t>Flat (like lentigo </a:t>
            </a:r>
            <a:r>
              <a:rPr lang="en-US" sz="1400" dirty="0" err="1">
                <a:solidFill>
                  <a:srgbClr val="727026"/>
                </a:solidFill>
              </a:rPr>
              <a:t>maligna</a:t>
            </a:r>
            <a:r>
              <a:rPr lang="en-US" sz="1400" dirty="0">
                <a:solidFill>
                  <a:srgbClr val="727026"/>
                </a:solidFill>
              </a:rPr>
              <a:t>)</a:t>
            </a:r>
          </a:p>
          <a:p>
            <a:endParaRPr lang="en-US" sz="1400" i="1" dirty="0">
              <a:solidFill>
                <a:srgbClr val="727026"/>
              </a:solidFill>
            </a:endParaRPr>
          </a:p>
          <a:p>
            <a:r>
              <a:rPr lang="en-US" sz="1400" i="1" dirty="0">
                <a:solidFill>
                  <a:srgbClr val="727026"/>
                </a:solidFill>
              </a:rPr>
              <a:t>As is the case with their lentigo </a:t>
            </a:r>
            <a:r>
              <a:rPr lang="en-US" sz="1400" i="1" dirty="0" err="1">
                <a:solidFill>
                  <a:srgbClr val="727026"/>
                </a:solidFill>
              </a:rPr>
              <a:t>maligna</a:t>
            </a:r>
            <a:r>
              <a:rPr lang="en-US" sz="1400" i="1" dirty="0">
                <a:solidFill>
                  <a:srgbClr val="727026"/>
                </a:solidFill>
              </a:rPr>
              <a:t> cousin, is the presence of a vertical growth component an alarming development?</a:t>
            </a:r>
          </a:p>
          <a:p>
            <a:r>
              <a:rPr lang="en-US" sz="1400" dirty="0">
                <a:solidFill>
                  <a:srgbClr val="727026"/>
                </a:solidFill>
              </a:rPr>
              <a:t>Yes</a:t>
            </a:r>
          </a:p>
          <a:p>
            <a:endParaRPr lang="en-US" sz="1400" dirty="0">
              <a:solidFill>
                <a:srgbClr val="727026"/>
              </a:solidFill>
            </a:endParaRPr>
          </a:p>
          <a:p>
            <a:r>
              <a:rPr lang="en-US" sz="1400" i="1" dirty="0">
                <a:solidFill>
                  <a:srgbClr val="727026"/>
                </a:solidFill>
              </a:rPr>
              <a:t>Also like lentigo </a:t>
            </a:r>
            <a:r>
              <a:rPr lang="en-US" sz="1400" i="1" dirty="0" err="1">
                <a:solidFill>
                  <a:srgbClr val="727026"/>
                </a:solidFill>
              </a:rPr>
              <a:t>maligna</a:t>
            </a:r>
            <a:r>
              <a:rPr lang="en-US" sz="1400" i="1" dirty="0">
                <a:solidFill>
                  <a:srgbClr val="727026"/>
                </a:solidFill>
              </a:rPr>
              <a:t>: Is malignant transformation of PAM an unlikely occurrence?</a:t>
            </a:r>
          </a:p>
          <a:p>
            <a:r>
              <a:rPr lang="en-US" sz="1400" dirty="0">
                <a:solidFill>
                  <a:schemeClr val="accent1">
                    <a:lumMod val="20000"/>
                    <a:lumOff val="80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85924137"/>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487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rgbClr val="727026"/>
                </a:solidFill>
              </a:rPr>
              <a:t>Who is at risk for developing PAM?</a:t>
            </a:r>
          </a:p>
          <a:p>
            <a:r>
              <a:rPr lang="en-US" sz="1400" dirty="0">
                <a:solidFill>
                  <a:srgbClr val="727026"/>
                </a:solidFill>
              </a:rPr>
              <a:t>Same people at risk for lentigo </a:t>
            </a:r>
            <a:r>
              <a:rPr lang="en-US" sz="1400" dirty="0" err="1">
                <a:solidFill>
                  <a:srgbClr val="727026"/>
                </a:solidFill>
              </a:rPr>
              <a:t>maligna</a:t>
            </a:r>
            <a:r>
              <a:rPr lang="en-US" sz="1400" dirty="0">
                <a:solidFill>
                  <a:srgbClr val="727026"/>
                </a:solidFill>
              </a:rPr>
              <a:t>—older (it presents in  middle age ) white folk</a:t>
            </a:r>
          </a:p>
          <a:p>
            <a:endParaRPr lang="en-US" sz="1400" dirty="0">
              <a:solidFill>
                <a:srgbClr val="727026"/>
              </a:solidFill>
            </a:endParaRPr>
          </a:p>
          <a:p>
            <a:r>
              <a:rPr lang="en-US" sz="1400" i="1" dirty="0">
                <a:solidFill>
                  <a:srgbClr val="727026"/>
                </a:solidFill>
              </a:rPr>
              <a:t>How do you differentiate between PAM and a plain </a:t>
            </a:r>
            <a:r>
              <a:rPr lang="en-US" sz="1400" i="1" dirty="0" err="1">
                <a:solidFill>
                  <a:srgbClr val="727026"/>
                </a:solidFill>
              </a:rPr>
              <a:t>ol</a:t>
            </a:r>
            <a:r>
              <a:rPr lang="en-US" sz="1400" i="1" dirty="0">
                <a:solidFill>
                  <a:srgbClr val="727026"/>
                </a:solidFill>
              </a:rPr>
              <a:t>’ nevus at the slit lamp?</a:t>
            </a:r>
          </a:p>
          <a:p>
            <a:r>
              <a:rPr lang="en-US" sz="1400" dirty="0">
                <a:solidFill>
                  <a:srgbClr val="727026"/>
                </a:solidFill>
              </a:rPr>
              <a:t>You don’t—this can only be done at the pathologist’s bench</a:t>
            </a:r>
          </a:p>
          <a:p>
            <a:endParaRPr lang="en-US" sz="1400" dirty="0">
              <a:solidFill>
                <a:srgbClr val="727026"/>
              </a:solidFill>
            </a:endParaRPr>
          </a:p>
          <a:p>
            <a:r>
              <a:rPr lang="en-US" sz="1400" i="1" dirty="0">
                <a:solidFill>
                  <a:srgbClr val="727026"/>
                </a:solidFill>
              </a:rPr>
              <a:t>Are PAM lesions flat, or elevated?</a:t>
            </a:r>
          </a:p>
          <a:p>
            <a:r>
              <a:rPr lang="en-US" sz="1400" dirty="0">
                <a:solidFill>
                  <a:srgbClr val="727026"/>
                </a:solidFill>
              </a:rPr>
              <a:t>Flat (like lentigo </a:t>
            </a:r>
            <a:r>
              <a:rPr lang="en-US" sz="1400" dirty="0" err="1">
                <a:solidFill>
                  <a:srgbClr val="727026"/>
                </a:solidFill>
              </a:rPr>
              <a:t>maligna</a:t>
            </a:r>
            <a:r>
              <a:rPr lang="en-US" sz="1400" dirty="0">
                <a:solidFill>
                  <a:srgbClr val="727026"/>
                </a:solidFill>
              </a:rPr>
              <a:t>)</a:t>
            </a:r>
          </a:p>
          <a:p>
            <a:endParaRPr lang="en-US" sz="1400" i="1" dirty="0">
              <a:solidFill>
                <a:srgbClr val="727026"/>
              </a:solidFill>
            </a:endParaRPr>
          </a:p>
          <a:p>
            <a:r>
              <a:rPr lang="en-US" sz="1400" i="1" dirty="0">
                <a:solidFill>
                  <a:srgbClr val="727026"/>
                </a:solidFill>
              </a:rPr>
              <a:t>As is the case with their lentigo </a:t>
            </a:r>
            <a:r>
              <a:rPr lang="en-US" sz="1400" i="1" dirty="0" err="1">
                <a:solidFill>
                  <a:srgbClr val="727026"/>
                </a:solidFill>
              </a:rPr>
              <a:t>maligna</a:t>
            </a:r>
            <a:r>
              <a:rPr lang="en-US" sz="1400" i="1" dirty="0">
                <a:solidFill>
                  <a:srgbClr val="727026"/>
                </a:solidFill>
              </a:rPr>
              <a:t> cousin, is the presence of a vertical growth component an alarming development?</a:t>
            </a:r>
          </a:p>
          <a:p>
            <a:r>
              <a:rPr lang="en-US" sz="1400" dirty="0">
                <a:solidFill>
                  <a:srgbClr val="727026"/>
                </a:solidFill>
              </a:rPr>
              <a:t>Yes</a:t>
            </a:r>
          </a:p>
          <a:p>
            <a:endParaRPr lang="en-US" sz="1400" dirty="0">
              <a:solidFill>
                <a:srgbClr val="727026"/>
              </a:solidFill>
            </a:endParaRPr>
          </a:p>
          <a:p>
            <a:r>
              <a:rPr lang="en-US" sz="1400" i="1" dirty="0">
                <a:solidFill>
                  <a:srgbClr val="727026"/>
                </a:solidFill>
              </a:rPr>
              <a:t>Also like lentigo </a:t>
            </a:r>
            <a:r>
              <a:rPr lang="en-US" sz="1400" i="1" dirty="0" err="1">
                <a:solidFill>
                  <a:srgbClr val="727026"/>
                </a:solidFill>
              </a:rPr>
              <a:t>maligna</a:t>
            </a:r>
            <a:r>
              <a:rPr lang="en-US" sz="1400" i="1" dirty="0">
                <a:solidFill>
                  <a:srgbClr val="727026"/>
                </a:solidFill>
              </a:rPr>
              <a:t>: Is malignant transformation of PAM an unlikely occurrence?</a:t>
            </a:r>
          </a:p>
          <a:p>
            <a:r>
              <a:rPr lang="en-US" sz="1400" dirty="0">
                <a:solidFill>
                  <a:srgbClr val="727026"/>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06259102"/>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488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a:t>
            </a:r>
            <a:r>
              <a:rPr lang="en-US" sz="1400" b="1" i="1" dirty="0">
                <a:solidFill>
                  <a:srgbClr val="0000FF"/>
                </a:solidFill>
              </a:rPr>
              <a:t>?</a:t>
            </a:r>
            <a:r>
              <a:rPr lang="en-US" sz="1400" dirty="0">
                <a:solidFill>
                  <a:srgbClr val="0000FF"/>
                </a:solidFill>
              </a:rPr>
              <a:t> </a:t>
            </a:r>
            <a:r>
              <a:rPr lang="en-US" sz="1400" dirty="0">
                <a:solidFill>
                  <a:schemeClr val="accent5">
                    <a:lumMod val="75000"/>
                  </a:schemeClr>
                </a:solidFill>
              </a:rPr>
              <a:t>without  atypia: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a:t>
            </a:r>
            <a:r>
              <a:rPr lang="en-US" sz="1400" b="1" i="1" dirty="0">
                <a:solidFill>
                  <a:srgbClr val="0000FF"/>
                </a:solidFill>
              </a:rPr>
              <a:t>?</a:t>
            </a:r>
            <a:r>
              <a:rPr lang="en-US" sz="1400" dirty="0">
                <a:solidFill>
                  <a:srgbClr val="0000FF"/>
                </a:solidFill>
              </a:rPr>
              <a:t> </a:t>
            </a:r>
            <a:r>
              <a:rPr lang="en-US" sz="1400" dirty="0">
                <a:solidFill>
                  <a:schemeClr val="accent5">
                    <a:lumMod val="75000"/>
                  </a:schemeClr>
                </a:solidFill>
              </a:rPr>
              <a:t>with  atypia: </a:t>
            </a:r>
            <a:r>
              <a:rPr lang="en-US" sz="1400" dirty="0">
                <a:solidFill>
                  <a:schemeClr val="accent5">
                    <a:lumMod val="75000"/>
                  </a:schemeClr>
                </a:solidFill>
                <a:latin typeface="Arial" charset="0"/>
              </a:rPr>
              <a:t>Melanocytes found in the  superficial  epithelial layers; display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14748754"/>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489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a:t>
            </a:r>
            <a:r>
              <a:rPr lang="en-US" sz="1400" dirty="0">
                <a:solidFill>
                  <a:srgbClr val="0000FF"/>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18D3B548-C375-4332-BF2C-B409A1CC3ECA}"/>
              </a:ext>
            </a:extLst>
          </p:cNvPr>
          <p:cNvSpPr/>
          <p:nvPr/>
        </p:nvSpPr>
        <p:spPr>
          <a:xfrm>
            <a:off x="1540346" y="1664304"/>
            <a:ext cx="736599" cy="2068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word</a:t>
            </a:r>
          </a:p>
        </p:txBody>
      </p:sp>
      <p:sp>
        <p:nvSpPr>
          <p:cNvPr id="54" name="Rectangle 53">
            <a:extLst>
              <a:ext uri="{FF2B5EF4-FFF2-40B4-BE49-F238E27FC236}">
                <a16:creationId xmlns:a16="http://schemas.microsoft.com/office/drawing/2014/main" id="{416C165C-7DD0-44F2-94B1-047E381D7571}"/>
              </a:ext>
            </a:extLst>
          </p:cNvPr>
          <p:cNvSpPr/>
          <p:nvPr/>
        </p:nvSpPr>
        <p:spPr>
          <a:xfrm>
            <a:off x="1271181" y="1871049"/>
            <a:ext cx="736599" cy="2068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same word</a:t>
            </a:r>
          </a:p>
        </p:txBody>
      </p:sp>
    </p:spTree>
    <p:extLst>
      <p:ext uri="{BB962C8B-B14F-4D97-AF65-F5344CB8AC3E}">
        <p14:creationId xmlns:p14="http://schemas.microsoft.com/office/powerpoint/2010/main" val="282408893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49</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533400" y="1985665"/>
            <a:ext cx="8088797" cy="3785652"/>
          </a:xfrm>
          <a:prstGeom prst="rect">
            <a:avLst/>
          </a:prstGeom>
          <a:solidFill>
            <a:schemeClr val="accent5">
              <a:lumMod val="75000"/>
            </a:schemeClr>
          </a:solidFill>
        </p:spPr>
        <p:txBody>
          <a:bodyPr wrap="square" rtlCol="0">
            <a:spAutoFit/>
          </a:bodyPr>
          <a:lstStyle/>
          <a:p>
            <a:r>
              <a:rPr lang="en-US" sz="1600" i="1" dirty="0"/>
              <a:t>Next let’s consider the </a:t>
            </a:r>
            <a:r>
              <a:rPr lang="en-US" sz="1600" dirty="0"/>
              <a:t>function</a:t>
            </a:r>
            <a:r>
              <a:rPr lang="en-US" sz="1600" i="1" dirty="0"/>
              <a:t> of surface melanocytes. What do they do?</a:t>
            </a:r>
          </a:p>
          <a:p>
            <a:r>
              <a:rPr lang="en-US" sz="1600" dirty="0"/>
              <a:t>A surprising number of things, but for our purposes their function is manufacturing  </a:t>
            </a:r>
            <a:r>
              <a:rPr lang="en-US" sz="1600" b="1" dirty="0">
                <a:solidFill>
                  <a:srgbClr val="002060"/>
                </a:solidFill>
              </a:rPr>
              <a:t>melanin</a:t>
            </a:r>
            <a:r>
              <a:rPr lang="en-US" sz="1600" dirty="0"/>
              <a:t> , the main pigment of the body surface</a:t>
            </a:r>
          </a:p>
          <a:p>
            <a:endParaRPr lang="en-US" sz="1600" dirty="0"/>
          </a:p>
          <a:p>
            <a:r>
              <a:rPr lang="en-US" sz="1600" i="1" dirty="0"/>
              <a:t>What is the name of the membrane-bound structure in which melanin is contained?</a:t>
            </a:r>
          </a:p>
          <a:p>
            <a:r>
              <a:rPr lang="en-US" sz="1600" dirty="0"/>
              <a:t>A melanosome</a:t>
            </a:r>
          </a:p>
          <a:p>
            <a:endParaRPr lang="en-US" sz="1600" dirty="0"/>
          </a:p>
          <a:p>
            <a:r>
              <a:rPr lang="en-US" sz="1600" i="1" dirty="0"/>
              <a:t>Do melanocytes hang onto their melanosomes?</a:t>
            </a:r>
          </a:p>
          <a:p>
            <a:r>
              <a:rPr lang="en-US" sz="1600" dirty="0"/>
              <a:t>No—once packaged in melanosomes, melanin is transferred to neighboring cells       (</a:t>
            </a:r>
            <a:r>
              <a:rPr lang="en-US" sz="1600" dirty="0" err="1"/>
              <a:t>eg</a:t>
            </a:r>
            <a:r>
              <a:rPr lang="en-US" sz="1600" dirty="0"/>
              <a:t>, skin melanocytes transfer their melanin to nearby  keratinocytes )</a:t>
            </a:r>
            <a:endParaRPr lang="en-US" sz="1600" dirty="0">
              <a:solidFill>
                <a:schemeClr val="accent5">
                  <a:lumMod val="75000"/>
                </a:schemeClr>
              </a:solidFill>
            </a:endParaRPr>
          </a:p>
          <a:p>
            <a:endParaRPr lang="en-US" sz="1600" dirty="0">
              <a:solidFill>
                <a:schemeClr val="accent5">
                  <a:lumMod val="75000"/>
                </a:schemeClr>
              </a:solidFill>
            </a:endParaRPr>
          </a:p>
          <a:p>
            <a:r>
              <a:rPr lang="en-US" sz="1600" i="1" dirty="0">
                <a:solidFill>
                  <a:schemeClr val="accent5">
                    <a:lumMod val="75000"/>
                  </a:schemeClr>
                </a:solidFill>
              </a:rPr>
              <a:t>Some people have darker skin than others. (Thanks, Captain Obvious.) Is it the case that darker-complected individuals have more melanocytes?</a:t>
            </a:r>
          </a:p>
          <a:p>
            <a:r>
              <a:rPr lang="en-US" sz="1600" dirty="0">
                <a:solidFill>
                  <a:schemeClr val="accent5">
                    <a:lumMod val="75000"/>
                  </a:schemeClr>
                </a:solidFill>
              </a:rPr>
              <a:t>No, the number of melanocytes does not vary with degree of pigmentation—people with darker complexion have more melanin in their keratinocytes.</a:t>
            </a:r>
          </a:p>
        </p:txBody>
      </p:sp>
    </p:spTree>
    <p:extLst>
      <p:ext uri="{BB962C8B-B14F-4D97-AF65-F5344CB8AC3E}">
        <p14:creationId xmlns:p14="http://schemas.microsoft.com/office/powerpoint/2010/main" val="4142810197"/>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490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a:t>
            </a:r>
            <a:r>
              <a:rPr lang="en-US" sz="1400" dirty="0">
                <a:solidFill>
                  <a:srgbClr val="0000FF"/>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20546679"/>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491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a:t>
            </a:r>
            <a:r>
              <a:rPr lang="en-US" sz="1400" dirty="0">
                <a:solidFill>
                  <a:srgbClr val="0000FF"/>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4C6655A1-F69D-44B2-BC3C-93BC3C982368}"/>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solidFill>
              </a:rPr>
              <a:t>P</a:t>
            </a:r>
            <a:r>
              <a:rPr lang="en-US" sz="1400" i="1" dirty="0">
                <a:solidFill>
                  <a:schemeClr val="bg1"/>
                </a:solidFill>
                <a:latin typeface="Arial" charset="0"/>
              </a:rPr>
              <a:t>roliferating melanocytes are found in both types. What determines whether a lesion is with vs without atypia?</a:t>
            </a:r>
            <a:endParaRPr lang="en-US" sz="1400" i="1" dirty="0">
              <a:solidFill>
                <a:schemeClr val="accent6">
                  <a:lumMod val="75000"/>
                </a:schemeClr>
              </a:solidFill>
              <a:latin typeface="Arial" charset="0"/>
            </a:endParaRPr>
          </a:p>
          <a:p>
            <a:r>
              <a:rPr lang="en-US" sz="1400" dirty="0">
                <a:solidFill>
                  <a:schemeClr val="accent6">
                    <a:lumMod val="75000"/>
                  </a:schemeClr>
                </a:solidFill>
                <a:latin typeface="Arial" charset="0"/>
              </a:rPr>
              <a:t>It hinges upon  two  aspects of the melanocytes: Their  location , and whether they display  atypical  features</a:t>
            </a:r>
            <a:endParaRPr lang="en-US" sz="1400" dirty="0">
              <a:solidFill>
                <a:schemeClr val="accent6">
                  <a:lumMod val="75000"/>
                </a:schemeClr>
              </a:solidFill>
            </a:endParaRPr>
          </a:p>
        </p:txBody>
      </p:sp>
    </p:spTree>
    <p:extLst>
      <p:ext uri="{BB962C8B-B14F-4D97-AF65-F5344CB8AC3E}">
        <p14:creationId xmlns:p14="http://schemas.microsoft.com/office/powerpoint/2010/main" val="200674456"/>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492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solidFill>
              </a:rPr>
              <a:t>P</a:t>
            </a:r>
            <a:r>
              <a:rPr lang="en-US" sz="1400" i="1" dirty="0">
                <a:solidFill>
                  <a:schemeClr val="bg1"/>
                </a:solidFill>
                <a:latin typeface="Arial" charset="0"/>
              </a:rPr>
              <a:t>roliferating melanocytes are found in both types. What determines whether a lesion is with vs without atypia?</a:t>
            </a:r>
          </a:p>
          <a:p>
            <a:r>
              <a:rPr lang="en-US" sz="1400" dirty="0">
                <a:solidFill>
                  <a:schemeClr val="bg1"/>
                </a:solidFill>
                <a:latin typeface="Arial" charset="0"/>
              </a:rPr>
              <a:t>It hinges upon two aspects of the melanocytes: Their  location , and whether they display  atypical  features</a:t>
            </a:r>
            <a:endParaRPr lang="en-US" sz="1400" dirty="0">
              <a:solidFill>
                <a:schemeClr val="bg1"/>
              </a:solidFill>
            </a:endParaRPr>
          </a:p>
        </p:txBody>
      </p:sp>
      <p:sp>
        <p:nvSpPr>
          <p:cNvPr id="7" name="Rectangle 6">
            <a:extLst>
              <a:ext uri="{FF2B5EF4-FFF2-40B4-BE49-F238E27FC236}">
                <a16:creationId xmlns:a16="http://schemas.microsoft.com/office/drawing/2014/main" id="{CD73F753-BE3D-4F65-A82D-37C776CF14F5}"/>
              </a:ext>
            </a:extLst>
          </p:cNvPr>
          <p:cNvSpPr/>
          <p:nvPr/>
        </p:nvSpPr>
        <p:spPr>
          <a:xfrm>
            <a:off x="6159321" y="2691753"/>
            <a:ext cx="672817" cy="20156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87EC9A1C-900D-487E-AC49-91B98283931A}"/>
              </a:ext>
            </a:extLst>
          </p:cNvPr>
          <p:cNvSpPr/>
          <p:nvPr/>
        </p:nvSpPr>
        <p:spPr>
          <a:xfrm>
            <a:off x="2962931" y="2915477"/>
            <a:ext cx="672817" cy="2210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66493565"/>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493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solidFill>
              </a:rPr>
              <a:t>P</a:t>
            </a:r>
            <a:r>
              <a:rPr lang="en-US" sz="1400" i="1" dirty="0">
                <a:solidFill>
                  <a:schemeClr val="bg1"/>
                </a:solidFill>
                <a:latin typeface="Arial" charset="0"/>
              </a:rPr>
              <a:t>roliferating melanocytes are found in both types. What determines whether a lesion is with vs without atypia?</a:t>
            </a:r>
          </a:p>
          <a:p>
            <a:r>
              <a:rPr lang="en-US" sz="1400" dirty="0">
                <a:solidFill>
                  <a:schemeClr val="bg1"/>
                </a:solidFill>
                <a:latin typeface="Arial" charset="0"/>
              </a:rPr>
              <a:t>It hinges upon two aspects of the melanocytes: Their  location , and whether they display  atypical  features</a:t>
            </a:r>
            <a:endParaRPr lang="en-US" sz="1400" dirty="0">
              <a:solidFill>
                <a:schemeClr val="bg1"/>
              </a:solidFill>
            </a:endParaRPr>
          </a:p>
        </p:txBody>
      </p:sp>
    </p:spTree>
    <p:extLst>
      <p:ext uri="{BB962C8B-B14F-4D97-AF65-F5344CB8AC3E}">
        <p14:creationId xmlns:p14="http://schemas.microsoft.com/office/powerpoint/2010/main" val="1556463502"/>
      </p:ext>
    </p:extLst>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494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lumMod val="65000"/>
                  </a:schemeClr>
                </a:solidFill>
              </a:rPr>
              <a:t>P</a:t>
            </a:r>
            <a:r>
              <a:rPr lang="en-US" sz="1400" i="1" dirty="0">
                <a:solidFill>
                  <a:schemeClr val="bg1">
                    <a:lumMod val="65000"/>
                  </a:schemeClr>
                </a:solidFill>
                <a:latin typeface="Arial" charset="0"/>
              </a:rPr>
              <a:t>roliferating melanocytes are found in both types. What determines whether a lesion is with vs without atypia?</a:t>
            </a:r>
          </a:p>
          <a:p>
            <a:r>
              <a:rPr lang="en-US" sz="1400" dirty="0">
                <a:solidFill>
                  <a:schemeClr val="bg1">
                    <a:lumMod val="65000"/>
                  </a:schemeClr>
                </a:solidFill>
                <a:latin typeface="Arial" charset="0"/>
              </a:rPr>
              <a:t>It hinges upon two aspects of the melanocytes: Their  location , and whether they display  </a:t>
            </a:r>
            <a:r>
              <a:rPr lang="en-US" sz="1400" b="1" dirty="0">
                <a:solidFill>
                  <a:schemeClr val="bg1"/>
                </a:solidFill>
                <a:latin typeface="Arial" charset="0"/>
              </a:rPr>
              <a:t>atypical  features</a:t>
            </a:r>
            <a:endParaRPr lang="en-US" sz="1400" b="1" dirty="0">
              <a:solidFill>
                <a:schemeClr val="bg1"/>
              </a:solidFill>
            </a:endParaRPr>
          </a:p>
        </p:txBody>
      </p:sp>
      <p:sp>
        <p:nvSpPr>
          <p:cNvPr id="7" name="Oval 6">
            <a:extLst>
              <a:ext uri="{FF2B5EF4-FFF2-40B4-BE49-F238E27FC236}">
                <a16:creationId xmlns:a16="http://schemas.microsoft.com/office/drawing/2014/main" id="{A05D479E-BDAE-4591-AFC4-E6E963196460}"/>
              </a:ext>
            </a:extLst>
          </p:cNvPr>
          <p:cNvSpPr/>
          <p:nvPr/>
        </p:nvSpPr>
        <p:spPr>
          <a:xfrm>
            <a:off x="2765881" y="2792536"/>
            <a:ext cx="1881383" cy="454744"/>
          </a:xfrm>
          <a:prstGeom prst="ellipse">
            <a:avLst/>
          </a:prstGeom>
          <a:noFill/>
          <a:ln w="349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AAD26F1-2327-403E-AFC7-751BD2D38933}"/>
              </a:ext>
            </a:extLst>
          </p:cNvPr>
          <p:cNvSpPr txBox="1"/>
          <p:nvPr/>
        </p:nvSpPr>
        <p:spPr>
          <a:xfrm>
            <a:off x="2088473" y="3400644"/>
            <a:ext cx="3843199" cy="2246769"/>
          </a:xfrm>
          <a:prstGeom prst="rect">
            <a:avLst/>
          </a:prstGeom>
          <a:solidFill>
            <a:srgbClr val="002060"/>
          </a:solidFill>
        </p:spPr>
        <p:txBody>
          <a:bodyPr wrap="square" rtlCol="0">
            <a:spAutoFit/>
          </a:bodyPr>
          <a:lstStyle/>
          <a:p>
            <a:r>
              <a:rPr lang="en-US" sz="1400" i="1" dirty="0">
                <a:solidFill>
                  <a:srgbClr val="FFFF00"/>
                </a:solidFill>
              </a:rPr>
              <a:t>What are ‘atypical features’ histologically?</a:t>
            </a:r>
          </a:p>
          <a:p>
            <a:r>
              <a:rPr lang="en-US" sz="1400" dirty="0">
                <a:solidFill>
                  <a:srgbClr val="002060"/>
                </a:solidFill>
              </a:rPr>
              <a:t>The usual suspects, including:</a:t>
            </a:r>
          </a:p>
          <a:p>
            <a:r>
              <a:rPr lang="en-US" sz="1400" dirty="0">
                <a:solidFill>
                  <a:srgbClr val="002060"/>
                </a:solidFill>
              </a:rPr>
              <a:t>--Mitotic  figures</a:t>
            </a:r>
          </a:p>
          <a:p>
            <a:r>
              <a:rPr lang="en-US" sz="1400" dirty="0">
                <a:solidFill>
                  <a:srgbClr val="002060"/>
                </a:solidFill>
              </a:rPr>
              <a:t>--Cells that are: </a:t>
            </a:r>
          </a:p>
          <a:p>
            <a:r>
              <a:rPr lang="en-US" sz="1400" dirty="0">
                <a:solidFill>
                  <a:srgbClr val="002060"/>
                </a:solidFill>
              </a:rPr>
              <a:t>----Enlarged</a:t>
            </a:r>
          </a:p>
          <a:p>
            <a:r>
              <a:rPr lang="en-US" sz="1400" dirty="0">
                <a:solidFill>
                  <a:srgbClr val="002060"/>
                </a:solidFill>
              </a:rPr>
              <a:t>----’Epithelioid’  in appearance</a:t>
            </a:r>
          </a:p>
          <a:p>
            <a:r>
              <a:rPr lang="en-US" sz="1400" dirty="0">
                <a:solidFill>
                  <a:srgbClr val="002060"/>
                </a:solidFill>
              </a:rPr>
              <a:t>--Nuclei that are:</a:t>
            </a:r>
          </a:p>
          <a:p>
            <a:r>
              <a:rPr lang="en-US" sz="1400" dirty="0">
                <a:solidFill>
                  <a:srgbClr val="002060"/>
                </a:solidFill>
              </a:rPr>
              <a:t>----Enlarged</a:t>
            </a:r>
          </a:p>
          <a:p>
            <a:r>
              <a:rPr lang="en-US" sz="1400" dirty="0">
                <a:solidFill>
                  <a:srgbClr val="002060"/>
                </a:solidFill>
              </a:rPr>
              <a:t>----Pleomorphic</a:t>
            </a:r>
          </a:p>
          <a:p>
            <a:r>
              <a:rPr lang="en-US" sz="1400" dirty="0">
                <a:solidFill>
                  <a:srgbClr val="002060"/>
                </a:solidFill>
              </a:rPr>
              <a:t>----Hyperchromatic</a:t>
            </a:r>
          </a:p>
        </p:txBody>
      </p:sp>
    </p:spTree>
    <p:extLst>
      <p:ext uri="{BB962C8B-B14F-4D97-AF65-F5344CB8AC3E}">
        <p14:creationId xmlns:p14="http://schemas.microsoft.com/office/powerpoint/2010/main" val="3026412783"/>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495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lumMod val="65000"/>
                  </a:schemeClr>
                </a:solidFill>
              </a:rPr>
              <a:t>P</a:t>
            </a:r>
            <a:r>
              <a:rPr lang="en-US" sz="1400" i="1" dirty="0">
                <a:solidFill>
                  <a:schemeClr val="bg1">
                    <a:lumMod val="65000"/>
                  </a:schemeClr>
                </a:solidFill>
                <a:latin typeface="Arial" charset="0"/>
              </a:rPr>
              <a:t>roliferating melanocytes are found in both types. What determines whether a lesion is with vs without atypia?</a:t>
            </a:r>
          </a:p>
          <a:p>
            <a:r>
              <a:rPr lang="en-US" sz="1400" dirty="0">
                <a:solidFill>
                  <a:schemeClr val="bg1">
                    <a:lumMod val="65000"/>
                  </a:schemeClr>
                </a:solidFill>
                <a:latin typeface="Arial" charset="0"/>
              </a:rPr>
              <a:t>It hinges upon two aspects of the melanocytes: Their  location , and whether they display  </a:t>
            </a:r>
            <a:r>
              <a:rPr lang="en-US" sz="1400" b="1" dirty="0">
                <a:solidFill>
                  <a:schemeClr val="bg1"/>
                </a:solidFill>
                <a:latin typeface="Arial" charset="0"/>
              </a:rPr>
              <a:t>atypical  features</a:t>
            </a:r>
            <a:endParaRPr lang="en-US" sz="1400" b="1" dirty="0">
              <a:solidFill>
                <a:schemeClr val="bg1"/>
              </a:solidFill>
            </a:endParaRPr>
          </a:p>
        </p:txBody>
      </p:sp>
      <p:sp>
        <p:nvSpPr>
          <p:cNvPr id="7" name="Oval 6">
            <a:extLst>
              <a:ext uri="{FF2B5EF4-FFF2-40B4-BE49-F238E27FC236}">
                <a16:creationId xmlns:a16="http://schemas.microsoft.com/office/drawing/2014/main" id="{A05D479E-BDAE-4591-AFC4-E6E963196460}"/>
              </a:ext>
            </a:extLst>
          </p:cNvPr>
          <p:cNvSpPr/>
          <p:nvPr/>
        </p:nvSpPr>
        <p:spPr>
          <a:xfrm>
            <a:off x="2765881" y="2792536"/>
            <a:ext cx="1881383" cy="454744"/>
          </a:xfrm>
          <a:prstGeom prst="ellipse">
            <a:avLst/>
          </a:prstGeom>
          <a:noFill/>
          <a:ln w="349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AAD26F1-2327-403E-AFC7-751BD2D38933}"/>
              </a:ext>
            </a:extLst>
          </p:cNvPr>
          <p:cNvSpPr txBox="1"/>
          <p:nvPr/>
        </p:nvSpPr>
        <p:spPr>
          <a:xfrm>
            <a:off x="2088473" y="3400644"/>
            <a:ext cx="3843199" cy="2246769"/>
          </a:xfrm>
          <a:prstGeom prst="rect">
            <a:avLst/>
          </a:prstGeom>
          <a:solidFill>
            <a:srgbClr val="002060"/>
          </a:solidFill>
        </p:spPr>
        <p:txBody>
          <a:bodyPr wrap="square" rtlCol="0">
            <a:spAutoFit/>
          </a:bodyPr>
          <a:lstStyle/>
          <a:p>
            <a:r>
              <a:rPr lang="en-US" sz="1400" i="1" dirty="0">
                <a:solidFill>
                  <a:srgbClr val="FFFF00"/>
                </a:solidFill>
              </a:rPr>
              <a:t>What are ‘atypical features’ histologically?</a:t>
            </a:r>
          </a:p>
          <a:p>
            <a:r>
              <a:rPr lang="en-US" sz="1400" dirty="0">
                <a:solidFill>
                  <a:srgbClr val="FFFF00"/>
                </a:solidFill>
              </a:rPr>
              <a:t>The usual suspects, including:</a:t>
            </a:r>
          </a:p>
          <a:p>
            <a:r>
              <a:rPr lang="en-US" sz="1400" dirty="0">
                <a:solidFill>
                  <a:srgbClr val="FFFF00"/>
                </a:solidFill>
              </a:rPr>
              <a:t>--Mitotic  figures</a:t>
            </a:r>
            <a:endParaRPr lang="en-US" sz="1400" dirty="0">
              <a:solidFill>
                <a:srgbClr val="002060"/>
              </a:solidFill>
            </a:endParaRPr>
          </a:p>
          <a:p>
            <a:r>
              <a:rPr lang="en-US" sz="1400" dirty="0">
                <a:solidFill>
                  <a:srgbClr val="002060"/>
                </a:solidFill>
              </a:rPr>
              <a:t>--Cells that are: </a:t>
            </a:r>
          </a:p>
          <a:p>
            <a:r>
              <a:rPr lang="en-US" sz="1400" dirty="0">
                <a:solidFill>
                  <a:srgbClr val="002060"/>
                </a:solidFill>
              </a:rPr>
              <a:t>----Enlarged</a:t>
            </a:r>
          </a:p>
          <a:p>
            <a:r>
              <a:rPr lang="en-US" sz="1400" dirty="0">
                <a:solidFill>
                  <a:srgbClr val="002060"/>
                </a:solidFill>
              </a:rPr>
              <a:t>----’Epithelioid’  in appearance</a:t>
            </a:r>
          </a:p>
          <a:p>
            <a:r>
              <a:rPr lang="en-US" sz="1400" dirty="0">
                <a:solidFill>
                  <a:srgbClr val="002060"/>
                </a:solidFill>
              </a:rPr>
              <a:t>--Nuclei that are:</a:t>
            </a:r>
          </a:p>
          <a:p>
            <a:r>
              <a:rPr lang="en-US" sz="1400" dirty="0">
                <a:solidFill>
                  <a:srgbClr val="002060"/>
                </a:solidFill>
              </a:rPr>
              <a:t>----Enlarged</a:t>
            </a:r>
          </a:p>
          <a:p>
            <a:r>
              <a:rPr lang="en-US" sz="1400" dirty="0">
                <a:solidFill>
                  <a:srgbClr val="002060"/>
                </a:solidFill>
              </a:rPr>
              <a:t>----Pleomorphic</a:t>
            </a:r>
          </a:p>
          <a:p>
            <a:r>
              <a:rPr lang="en-US" sz="1400" dirty="0">
                <a:solidFill>
                  <a:srgbClr val="002060"/>
                </a:solidFill>
              </a:rPr>
              <a:t>----Hyperchromatic</a:t>
            </a:r>
          </a:p>
        </p:txBody>
      </p:sp>
      <p:sp>
        <p:nvSpPr>
          <p:cNvPr id="55" name="Rectangle 54">
            <a:extLst>
              <a:ext uri="{FF2B5EF4-FFF2-40B4-BE49-F238E27FC236}">
                <a16:creationId xmlns:a16="http://schemas.microsoft.com/office/drawing/2014/main" id="{1BD915D9-515C-4667-867E-572B291BE393}"/>
              </a:ext>
            </a:extLst>
          </p:cNvPr>
          <p:cNvSpPr/>
          <p:nvPr/>
        </p:nvSpPr>
        <p:spPr>
          <a:xfrm>
            <a:off x="2900205" y="3890128"/>
            <a:ext cx="533400" cy="1905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40933363"/>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496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lumMod val="65000"/>
                  </a:schemeClr>
                </a:solidFill>
              </a:rPr>
              <a:t>P</a:t>
            </a:r>
            <a:r>
              <a:rPr lang="en-US" sz="1400" i="1" dirty="0">
                <a:solidFill>
                  <a:schemeClr val="bg1">
                    <a:lumMod val="65000"/>
                  </a:schemeClr>
                </a:solidFill>
                <a:latin typeface="Arial" charset="0"/>
              </a:rPr>
              <a:t>roliferating melanocytes are found in both types. What determines whether a lesion is with vs without atypia?</a:t>
            </a:r>
          </a:p>
          <a:p>
            <a:r>
              <a:rPr lang="en-US" sz="1400" dirty="0">
                <a:solidFill>
                  <a:schemeClr val="bg1">
                    <a:lumMod val="65000"/>
                  </a:schemeClr>
                </a:solidFill>
                <a:latin typeface="Arial" charset="0"/>
              </a:rPr>
              <a:t>It hinges upon two aspects of the melanocytes: Their  location , and whether they display  </a:t>
            </a:r>
            <a:r>
              <a:rPr lang="en-US" sz="1400" b="1" dirty="0">
                <a:solidFill>
                  <a:schemeClr val="bg1"/>
                </a:solidFill>
                <a:latin typeface="Arial" charset="0"/>
              </a:rPr>
              <a:t>atypical  features</a:t>
            </a:r>
            <a:endParaRPr lang="en-US" sz="1400" b="1" dirty="0">
              <a:solidFill>
                <a:schemeClr val="bg1"/>
              </a:solidFill>
            </a:endParaRPr>
          </a:p>
        </p:txBody>
      </p:sp>
      <p:sp>
        <p:nvSpPr>
          <p:cNvPr id="7" name="Oval 6">
            <a:extLst>
              <a:ext uri="{FF2B5EF4-FFF2-40B4-BE49-F238E27FC236}">
                <a16:creationId xmlns:a16="http://schemas.microsoft.com/office/drawing/2014/main" id="{A05D479E-BDAE-4591-AFC4-E6E963196460}"/>
              </a:ext>
            </a:extLst>
          </p:cNvPr>
          <p:cNvSpPr/>
          <p:nvPr/>
        </p:nvSpPr>
        <p:spPr>
          <a:xfrm>
            <a:off x="2765881" y="2792536"/>
            <a:ext cx="1881383" cy="454744"/>
          </a:xfrm>
          <a:prstGeom prst="ellipse">
            <a:avLst/>
          </a:prstGeom>
          <a:noFill/>
          <a:ln w="349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AAD26F1-2327-403E-AFC7-751BD2D38933}"/>
              </a:ext>
            </a:extLst>
          </p:cNvPr>
          <p:cNvSpPr txBox="1"/>
          <p:nvPr/>
        </p:nvSpPr>
        <p:spPr>
          <a:xfrm>
            <a:off x="2088473" y="3400644"/>
            <a:ext cx="3843199" cy="2246769"/>
          </a:xfrm>
          <a:prstGeom prst="rect">
            <a:avLst/>
          </a:prstGeom>
          <a:solidFill>
            <a:srgbClr val="002060"/>
          </a:solidFill>
        </p:spPr>
        <p:txBody>
          <a:bodyPr wrap="square" rtlCol="0">
            <a:spAutoFit/>
          </a:bodyPr>
          <a:lstStyle/>
          <a:p>
            <a:r>
              <a:rPr lang="en-US" sz="1400" i="1" dirty="0">
                <a:solidFill>
                  <a:srgbClr val="FFFF00"/>
                </a:solidFill>
              </a:rPr>
              <a:t>What are ‘atypical features’ histologically?</a:t>
            </a:r>
          </a:p>
          <a:p>
            <a:r>
              <a:rPr lang="en-US" sz="1400" dirty="0">
                <a:solidFill>
                  <a:srgbClr val="FFFF00"/>
                </a:solidFill>
              </a:rPr>
              <a:t>The usual suspects, including:</a:t>
            </a:r>
          </a:p>
          <a:p>
            <a:r>
              <a:rPr lang="en-US" sz="1400" dirty="0">
                <a:solidFill>
                  <a:srgbClr val="FFFF00"/>
                </a:solidFill>
              </a:rPr>
              <a:t>--Mitotic  figures</a:t>
            </a:r>
            <a:endParaRPr lang="en-US" sz="1400" dirty="0">
              <a:solidFill>
                <a:srgbClr val="002060"/>
              </a:solidFill>
            </a:endParaRPr>
          </a:p>
          <a:p>
            <a:r>
              <a:rPr lang="en-US" sz="1400" dirty="0">
                <a:solidFill>
                  <a:srgbClr val="002060"/>
                </a:solidFill>
              </a:rPr>
              <a:t>--Cells that are: </a:t>
            </a:r>
          </a:p>
          <a:p>
            <a:r>
              <a:rPr lang="en-US" sz="1400" dirty="0">
                <a:solidFill>
                  <a:srgbClr val="002060"/>
                </a:solidFill>
              </a:rPr>
              <a:t>----Enlarged</a:t>
            </a:r>
          </a:p>
          <a:p>
            <a:r>
              <a:rPr lang="en-US" sz="1400" dirty="0">
                <a:solidFill>
                  <a:srgbClr val="002060"/>
                </a:solidFill>
              </a:rPr>
              <a:t>----’Epithelioid’  in appearance</a:t>
            </a:r>
          </a:p>
          <a:p>
            <a:r>
              <a:rPr lang="en-US" sz="1400" dirty="0">
                <a:solidFill>
                  <a:srgbClr val="002060"/>
                </a:solidFill>
              </a:rPr>
              <a:t>--Nuclei that are:</a:t>
            </a:r>
          </a:p>
          <a:p>
            <a:r>
              <a:rPr lang="en-US" sz="1400" dirty="0">
                <a:solidFill>
                  <a:srgbClr val="002060"/>
                </a:solidFill>
              </a:rPr>
              <a:t>----Enlarged</a:t>
            </a:r>
          </a:p>
          <a:p>
            <a:r>
              <a:rPr lang="en-US" sz="1400" dirty="0">
                <a:solidFill>
                  <a:srgbClr val="002060"/>
                </a:solidFill>
              </a:rPr>
              <a:t>----Pleomorphic</a:t>
            </a:r>
          </a:p>
          <a:p>
            <a:r>
              <a:rPr lang="en-US" sz="1400" dirty="0">
                <a:solidFill>
                  <a:srgbClr val="002060"/>
                </a:solidFill>
              </a:rPr>
              <a:t>----Hyperchromatic</a:t>
            </a:r>
          </a:p>
        </p:txBody>
      </p:sp>
    </p:spTree>
    <p:extLst>
      <p:ext uri="{BB962C8B-B14F-4D97-AF65-F5344CB8AC3E}">
        <p14:creationId xmlns:p14="http://schemas.microsoft.com/office/powerpoint/2010/main" val="2029857013"/>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497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lumMod val="65000"/>
                  </a:schemeClr>
                </a:solidFill>
              </a:rPr>
              <a:t>P</a:t>
            </a:r>
            <a:r>
              <a:rPr lang="en-US" sz="1400" i="1" dirty="0">
                <a:solidFill>
                  <a:schemeClr val="bg1">
                    <a:lumMod val="65000"/>
                  </a:schemeClr>
                </a:solidFill>
                <a:latin typeface="Arial" charset="0"/>
              </a:rPr>
              <a:t>roliferating melanocytes are found in both types. What determines whether a lesion is with vs without atypia?</a:t>
            </a:r>
          </a:p>
          <a:p>
            <a:r>
              <a:rPr lang="en-US" sz="1400" dirty="0">
                <a:solidFill>
                  <a:schemeClr val="bg1">
                    <a:lumMod val="65000"/>
                  </a:schemeClr>
                </a:solidFill>
                <a:latin typeface="Arial" charset="0"/>
              </a:rPr>
              <a:t>It hinges upon two aspects of the melanocytes: Their  location , and whether they display  </a:t>
            </a:r>
            <a:r>
              <a:rPr lang="en-US" sz="1400" b="1" dirty="0">
                <a:solidFill>
                  <a:schemeClr val="bg1"/>
                </a:solidFill>
                <a:latin typeface="Arial" charset="0"/>
              </a:rPr>
              <a:t>atypical  features</a:t>
            </a:r>
            <a:endParaRPr lang="en-US" sz="1400" b="1" dirty="0">
              <a:solidFill>
                <a:schemeClr val="bg1"/>
              </a:solidFill>
            </a:endParaRPr>
          </a:p>
        </p:txBody>
      </p:sp>
      <p:sp>
        <p:nvSpPr>
          <p:cNvPr id="7" name="Oval 6">
            <a:extLst>
              <a:ext uri="{FF2B5EF4-FFF2-40B4-BE49-F238E27FC236}">
                <a16:creationId xmlns:a16="http://schemas.microsoft.com/office/drawing/2014/main" id="{A05D479E-BDAE-4591-AFC4-E6E963196460}"/>
              </a:ext>
            </a:extLst>
          </p:cNvPr>
          <p:cNvSpPr/>
          <p:nvPr/>
        </p:nvSpPr>
        <p:spPr>
          <a:xfrm>
            <a:off x="2765881" y="2792536"/>
            <a:ext cx="1881383" cy="454744"/>
          </a:xfrm>
          <a:prstGeom prst="ellipse">
            <a:avLst/>
          </a:prstGeom>
          <a:noFill/>
          <a:ln w="349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AAD26F1-2327-403E-AFC7-751BD2D38933}"/>
              </a:ext>
            </a:extLst>
          </p:cNvPr>
          <p:cNvSpPr txBox="1"/>
          <p:nvPr/>
        </p:nvSpPr>
        <p:spPr>
          <a:xfrm>
            <a:off x="2088473" y="3400644"/>
            <a:ext cx="3843199" cy="2246769"/>
          </a:xfrm>
          <a:prstGeom prst="rect">
            <a:avLst/>
          </a:prstGeom>
          <a:solidFill>
            <a:srgbClr val="002060"/>
          </a:solidFill>
        </p:spPr>
        <p:txBody>
          <a:bodyPr wrap="square" rtlCol="0">
            <a:spAutoFit/>
          </a:bodyPr>
          <a:lstStyle/>
          <a:p>
            <a:r>
              <a:rPr lang="en-US" sz="1400" i="1" dirty="0">
                <a:solidFill>
                  <a:srgbClr val="FFFF00"/>
                </a:solidFill>
              </a:rPr>
              <a:t>What are ‘atypical features’ histologically?</a:t>
            </a:r>
          </a:p>
          <a:p>
            <a:r>
              <a:rPr lang="en-US" sz="1400" dirty="0">
                <a:solidFill>
                  <a:srgbClr val="FFFF00"/>
                </a:solidFill>
              </a:rPr>
              <a:t>The usual suspects, including:</a:t>
            </a:r>
          </a:p>
          <a:p>
            <a:r>
              <a:rPr lang="en-US" sz="1400" dirty="0">
                <a:solidFill>
                  <a:srgbClr val="FFFF00"/>
                </a:solidFill>
              </a:rPr>
              <a:t>--Mitotic  figures</a:t>
            </a:r>
          </a:p>
          <a:p>
            <a:r>
              <a:rPr lang="en-US" sz="1400" dirty="0">
                <a:solidFill>
                  <a:srgbClr val="FFFF00"/>
                </a:solidFill>
              </a:rPr>
              <a:t>--Cells that are: </a:t>
            </a:r>
          </a:p>
          <a:p>
            <a:r>
              <a:rPr lang="en-US" sz="1400" dirty="0">
                <a:solidFill>
                  <a:srgbClr val="FFFF00"/>
                </a:solidFill>
              </a:rPr>
              <a:t>----Enlarged</a:t>
            </a:r>
          </a:p>
          <a:p>
            <a:r>
              <a:rPr lang="en-US" sz="1400" dirty="0">
                <a:solidFill>
                  <a:srgbClr val="FFFF00"/>
                </a:solidFill>
              </a:rPr>
              <a:t>----’Epithelioid’  in appearance</a:t>
            </a:r>
            <a:endParaRPr lang="en-US" sz="1400" dirty="0">
              <a:solidFill>
                <a:srgbClr val="002060"/>
              </a:solidFill>
            </a:endParaRPr>
          </a:p>
          <a:p>
            <a:r>
              <a:rPr lang="en-US" sz="1400" dirty="0">
                <a:solidFill>
                  <a:srgbClr val="002060"/>
                </a:solidFill>
              </a:rPr>
              <a:t>--Nuclei that are:</a:t>
            </a:r>
          </a:p>
          <a:p>
            <a:r>
              <a:rPr lang="en-US" sz="1400" dirty="0">
                <a:solidFill>
                  <a:srgbClr val="002060"/>
                </a:solidFill>
              </a:rPr>
              <a:t>----Enlarged</a:t>
            </a:r>
          </a:p>
          <a:p>
            <a:r>
              <a:rPr lang="en-US" sz="1400" dirty="0">
                <a:solidFill>
                  <a:srgbClr val="002060"/>
                </a:solidFill>
              </a:rPr>
              <a:t>----Pleomorphic</a:t>
            </a:r>
          </a:p>
          <a:p>
            <a:r>
              <a:rPr lang="en-US" sz="1400" dirty="0">
                <a:solidFill>
                  <a:srgbClr val="002060"/>
                </a:solidFill>
              </a:rPr>
              <a:t>----Hyperchromatic</a:t>
            </a:r>
          </a:p>
        </p:txBody>
      </p:sp>
      <p:sp>
        <p:nvSpPr>
          <p:cNvPr id="56" name="Rectangle 55">
            <a:extLst>
              <a:ext uri="{FF2B5EF4-FFF2-40B4-BE49-F238E27FC236}">
                <a16:creationId xmlns:a16="http://schemas.microsoft.com/office/drawing/2014/main" id="{67AF46BF-B2C6-4646-BC28-AD349420BDBA}"/>
              </a:ext>
            </a:extLst>
          </p:cNvPr>
          <p:cNvSpPr/>
          <p:nvPr/>
        </p:nvSpPr>
        <p:spPr>
          <a:xfrm>
            <a:off x="2333675" y="4543102"/>
            <a:ext cx="1032634" cy="20015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something-’</a:t>
            </a:r>
            <a:r>
              <a:rPr lang="en-US" sz="800" dirty="0" err="1">
                <a:solidFill>
                  <a:schemeClr val="tx1"/>
                </a:solidFill>
              </a:rPr>
              <a:t>oid</a:t>
            </a:r>
            <a:r>
              <a:rPr lang="en-US" sz="800" dirty="0">
                <a:solidFill>
                  <a:schemeClr val="tx1"/>
                </a:solidFill>
              </a:rPr>
              <a:t>’</a:t>
            </a:r>
          </a:p>
        </p:txBody>
      </p:sp>
      <p:sp>
        <p:nvSpPr>
          <p:cNvPr id="57" name="Rectangle 56">
            <a:extLst>
              <a:ext uri="{FF2B5EF4-FFF2-40B4-BE49-F238E27FC236}">
                <a16:creationId xmlns:a16="http://schemas.microsoft.com/office/drawing/2014/main" id="{111F0D38-EA3E-4B96-AA51-3524F3F6D05A}"/>
              </a:ext>
            </a:extLst>
          </p:cNvPr>
          <p:cNvSpPr/>
          <p:nvPr/>
        </p:nvSpPr>
        <p:spPr>
          <a:xfrm>
            <a:off x="2356866" y="4302308"/>
            <a:ext cx="1371600" cy="2024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err="1">
                <a:solidFill>
                  <a:schemeClr val="tx1"/>
                </a:solidFill>
              </a:rPr>
              <a:t>abn</a:t>
            </a:r>
            <a:r>
              <a:rPr lang="en-US" sz="800" dirty="0">
                <a:solidFill>
                  <a:schemeClr val="tx1"/>
                </a:solidFill>
              </a:rPr>
              <a:t> big vs </a:t>
            </a:r>
            <a:r>
              <a:rPr lang="en-US" sz="800" dirty="0" err="1">
                <a:solidFill>
                  <a:schemeClr val="tx1"/>
                </a:solidFill>
              </a:rPr>
              <a:t>abn</a:t>
            </a:r>
            <a:r>
              <a:rPr lang="en-US" sz="800" dirty="0">
                <a:solidFill>
                  <a:schemeClr val="tx1"/>
                </a:solidFill>
              </a:rPr>
              <a:t> small</a:t>
            </a:r>
          </a:p>
        </p:txBody>
      </p:sp>
    </p:spTree>
    <p:extLst>
      <p:ext uri="{BB962C8B-B14F-4D97-AF65-F5344CB8AC3E}">
        <p14:creationId xmlns:p14="http://schemas.microsoft.com/office/powerpoint/2010/main" val="1557916118"/>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498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lumMod val="65000"/>
                  </a:schemeClr>
                </a:solidFill>
              </a:rPr>
              <a:t>P</a:t>
            </a:r>
            <a:r>
              <a:rPr lang="en-US" sz="1400" i="1" dirty="0">
                <a:solidFill>
                  <a:schemeClr val="bg1">
                    <a:lumMod val="65000"/>
                  </a:schemeClr>
                </a:solidFill>
                <a:latin typeface="Arial" charset="0"/>
              </a:rPr>
              <a:t>roliferating melanocytes are found in both types. What determines whether a lesion is with vs without atypia?</a:t>
            </a:r>
          </a:p>
          <a:p>
            <a:r>
              <a:rPr lang="en-US" sz="1400" dirty="0">
                <a:solidFill>
                  <a:schemeClr val="bg1">
                    <a:lumMod val="65000"/>
                  </a:schemeClr>
                </a:solidFill>
                <a:latin typeface="Arial" charset="0"/>
              </a:rPr>
              <a:t>It hinges upon two aspects of the melanocytes: Their  location , and whether they display  </a:t>
            </a:r>
            <a:r>
              <a:rPr lang="en-US" sz="1400" b="1" dirty="0">
                <a:solidFill>
                  <a:schemeClr val="bg1"/>
                </a:solidFill>
                <a:latin typeface="Arial" charset="0"/>
              </a:rPr>
              <a:t>atypical  features</a:t>
            </a:r>
            <a:endParaRPr lang="en-US" sz="1400" b="1" dirty="0">
              <a:solidFill>
                <a:schemeClr val="bg1"/>
              </a:solidFill>
            </a:endParaRPr>
          </a:p>
        </p:txBody>
      </p:sp>
      <p:sp>
        <p:nvSpPr>
          <p:cNvPr id="7" name="Oval 6">
            <a:extLst>
              <a:ext uri="{FF2B5EF4-FFF2-40B4-BE49-F238E27FC236}">
                <a16:creationId xmlns:a16="http://schemas.microsoft.com/office/drawing/2014/main" id="{A05D479E-BDAE-4591-AFC4-E6E963196460}"/>
              </a:ext>
            </a:extLst>
          </p:cNvPr>
          <p:cNvSpPr/>
          <p:nvPr/>
        </p:nvSpPr>
        <p:spPr>
          <a:xfrm>
            <a:off x="2765881" y="2792536"/>
            <a:ext cx="1881383" cy="454744"/>
          </a:xfrm>
          <a:prstGeom prst="ellipse">
            <a:avLst/>
          </a:prstGeom>
          <a:noFill/>
          <a:ln w="349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AAD26F1-2327-403E-AFC7-751BD2D38933}"/>
              </a:ext>
            </a:extLst>
          </p:cNvPr>
          <p:cNvSpPr txBox="1"/>
          <p:nvPr/>
        </p:nvSpPr>
        <p:spPr>
          <a:xfrm>
            <a:off x="2088473" y="3400644"/>
            <a:ext cx="3843199" cy="2246769"/>
          </a:xfrm>
          <a:prstGeom prst="rect">
            <a:avLst/>
          </a:prstGeom>
          <a:solidFill>
            <a:srgbClr val="002060"/>
          </a:solidFill>
        </p:spPr>
        <p:txBody>
          <a:bodyPr wrap="square" rtlCol="0">
            <a:spAutoFit/>
          </a:bodyPr>
          <a:lstStyle/>
          <a:p>
            <a:r>
              <a:rPr lang="en-US" sz="1400" i="1" dirty="0">
                <a:solidFill>
                  <a:srgbClr val="FFFF00"/>
                </a:solidFill>
              </a:rPr>
              <a:t>What are ‘atypical features’ histologically?</a:t>
            </a:r>
          </a:p>
          <a:p>
            <a:r>
              <a:rPr lang="en-US" sz="1400" dirty="0">
                <a:solidFill>
                  <a:srgbClr val="FFFF00"/>
                </a:solidFill>
              </a:rPr>
              <a:t>The usual suspects, including:</a:t>
            </a:r>
          </a:p>
          <a:p>
            <a:r>
              <a:rPr lang="en-US" sz="1400" dirty="0">
                <a:solidFill>
                  <a:srgbClr val="FFFF00"/>
                </a:solidFill>
              </a:rPr>
              <a:t>--Mitotic  figures</a:t>
            </a:r>
          </a:p>
          <a:p>
            <a:r>
              <a:rPr lang="en-US" sz="1400" dirty="0">
                <a:solidFill>
                  <a:srgbClr val="FFFF00"/>
                </a:solidFill>
              </a:rPr>
              <a:t>--Cells that are: </a:t>
            </a:r>
          </a:p>
          <a:p>
            <a:r>
              <a:rPr lang="en-US" sz="1400" dirty="0">
                <a:solidFill>
                  <a:srgbClr val="FFFF00"/>
                </a:solidFill>
              </a:rPr>
              <a:t>----Enlarged</a:t>
            </a:r>
          </a:p>
          <a:p>
            <a:r>
              <a:rPr lang="en-US" sz="1400" dirty="0">
                <a:solidFill>
                  <a:srgbClr val="FFFF00"/>
                </a:solidFill>
              </a:rPr>
              <a:t>----’Epithelioid’  in appearance</a:t>
            </a:r>
            <a:endParaRPr lang="en-US" sz="1400" dirty="0">
              <a:solidFill>
                <a:srgbClr val="002060"/>
              </a:solidFill>
            </a:endParaRPr>
          </a:p>
          <a:p>
            <a:r>
              <a:rPr lang="en-US" sz="1400" dirty="0">
                <a:solidFill>
                  <a:srgbClr val="002060"/>
                </a:solidFill>
              </a:rPr>
              <a:t>--Nuclei that are:</a:t>
            </a:r>
          </a:p>
          <a:p>
            <a:r>
              <a:rPr lang="en-US" sz="1400" dirty="0">
                <a:solidFill>
                  <a:srgbClr val="002060"/>
                </a:solidFill>
              </a:rPr>
              <a:t>----Enlarged</a:t>
            </a:r>
          </a:p>
          <a:p>
            <a:r>
              <a:rPr lang="en-US" sz="1400" dirty="0">
                <a:solidFill>
                  <a:srgbClr val="002060"/>
                </a:solidFill>
              </a:rPr>
              <a:t>----Pleomorphic</a:t>
            </a:r>
          </a:p>
          <a:p>
            <a:r>
              <a:rPr lang="en-US" sz="1400" dirty="0">
                <a:solidFill>
                  <a:srgbClr val="002060"/>
                </a:solidFill>
              </a:rPr>
              <a:t>----Hyperchromatic</a:t>
            </a:r>
          </a:p>
        </p:txBody>
      </p:sp>
    </p:spTree>
    <p:extLst>
      <p:ext uri="{BB962C8B-B14F-4D97-AF65-F5344CB8AC3E}">
        <p14:creationId xmlns:p14="http://schemas.microsoft.com/office/powerpoint/2010/main" val="3638977706"/>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499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lumMod val="65000"/>
                  </a:schemeClr>
                </a:solidFill>
              </a:rPr>
              <a:t>P</a:t>
            </a:r>
            <a:r>
              <a:rPr lang="en-US" sz="1400" i="1" dirty="0">
                <a:solidFill>
                  <a:schemeClr val="bg1">
                    <a:lumMod val="65000"/>
                  </a:schemeClr>
                </a:solidFill>
                <a:latin typeface="Arial" charset="0"/>
              </a:rPr>
              <a:t>roliferating melanocytes are found in both types. What determines whether a lesion is with vs without atypia?</a:t>
            </a:r>
          </a:p>
          <a:p>
            <a:r>
              <a:rPr lang="en-US" sz="1400" dirty="0">
                <a:solidFill>
                  <a:schemeClr val="bg1">
                    <a:lumMod val="65000"/>
                  </a:schemeClr>
                </a:solidFill>
                <a:latin typeface="Arial" charset="0"/>
              </a:rPr>
              <a:t>It hinges upon two aspects of the melanocytes: Their  location , and whether they display  </a:t>
            </a:r>
            <a:r>
              <a:rPr lang="en-US" sz="1400" b="1" dirty="0">
                <a:solidFill>
                  <a:schemeClr val="bg1"/>
                </a:solidFill>
                <a:latin typeface="Arial" charset="0"/>
              </a:rPr>
              <a:t>atypical  features</a:t>
            </a:r>
            <a:endParaRPr lang="en-US" sz="1400" b="1" dirty="0">
              <a:solidFill>
                <a:schemeClr val="bg1"/>
              </a:solidFill>
            </a:endParaRPr>
          </a:p>
        </p:txBody>
      </p:sp>
      <p:sp>
        <p:nvSpPr>
          <p:cNvPr id="7" name="Oval 6">
            <a:extLst>
              <a:ext uri="{FF2B5EF4-FFF2-40B4-BE49-F238E27FC236}">
                <a16:creationId xmlns:a16="http://schemas.microsoft.com/office/drawing/2014/main" id="{A05D479E-BDAE-4591-AFC4-E6E963196460}"/>
              </a:ext>
            </a:extLst>
          </p:cNvPr>
          <p:cNvSpPr/>
          <p:nvPr/>
        </p:nvSpPr>
        <p:spPr>
          <a:xfrm>
            <a:off x="2765881" y="2792536"/>
            <a:ext cx="1881383" cy="454744"/>
          </a:xfrm>
          <a:prstGeom prst="ellipse">
            <a:avLst/>
          </a:prstGeom>
          <a:noFill/>
          <a:ln w="349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AAD26F1-2327-403E-AFC7-751BD2D38933}"/>
              </a:ext>
            </a:extLst>
          </p:cNvPr>
          <p:cNvSpPr txBox="1"/>
          <p:nvPr/>
        </p:nvSpPr>
        <p:spPr>
          <a:xfrm>
            <a:off x="2088473" y="3400644"/>
            <a:ext cx="3843199" cy="2246769"/>
          </a:xfrm>
          <a:prstGeom prst="rect">
            <a:avLst/>
          </a:prstGeom>
          <a:solidFill>
            <a:srgbClr val="002060"/>
          </a:solidFill>
        </p:spPr>
        <p:txBody>
          <a:bodyPr wrap="square" rtlCol="0">
            <a:spAutoFit/>
          </a:bodyPr>
          <a:lstStyle/>
          <a:p>
            <a:r>
              <a:rPr lang="en-US" sz="1400" i="1" dirty="0">
                <a:solidFill>
                  <a:srgbClr val="FFFF00"/>
                </a:solidFill>
              </a:rPr>
              <a:t>What are ‘atypical features’ histologically?</a:t>
            </a:r>
          </a:p>
          <a:p>
            <a:r>
              <a:rPr lang="en-US" sz="1400" dirty="0">
                <a:solidFill>
                  <a:srgbClr val="FFFF00"/>
                </a:solidFill>
              </a:rPr>
              <a:t>The usual suspects, including:</a:t>
            </a:r>
          </a:p>
          <a:p>
            <a:r>
              <a:rPr lang="en-US" sz="1400" dirty="0">
                <a:solidFill>
                  <a:srgbClr val="FFFF00"/>
                </a:solidFill>
              </a:rPr>
              <a:t>--Mitotic  figures</a:t>
            </a:r>
          </a:p>
          <a:p>
            <a:r>
              <a:rPr lang="en-US" sz="1400" dirty="0">
                <a:solidFill>
                  <a:srgbClr val="FFFF00"/>
                </a:solidFill>
              </a:rPr>
              <a:t>--Cells that are: </a:t>
            </a:r>
          </a:p>
          <a:p>
            <a:r>
              <a:rPr lang="en-US" sz="1400" dirty="0">
                <a:solidFill>
                  <a:srgbClr val="FFFF00"/>
                </a:solidFill>
              </a:rPr>
              <a:t>----Enlarged</a:t>
            </a:r>
          </a:p>
          <a:p>
            <a:r>
              <a:rPr lang="en-US" sz="1400" dirty="0">
                <a:solidFill>
                  <a:srgbClr val="FFFF00"/>
                </a:solidFill>
              </a:rPr>
              <a:t>----’Epithelioid’  in appearance</a:t>
            </a:r>
          </a:p>
          <a:p>
            <a:r>
              <a:rPr lang="en-US" sz="1400" dirty="0">
                <a:solidFill>
                  <a:srgbClr val="FFFF00"/>
                </a:solidFill>
              </a:rPr>
              <a:t>--Nuclei that are:</a:t>
            </a:r>
          </a:p>
          <a:p>
            <a:r>
              <a:rPr lang="en-US" sz="1400" dirty="0">
                <a:solidFill>
                  <a:srgbClr val="FFFF00"/>
                </a:solidFill>
              </a:rPr>
              <a:t>----Enlarged</a:t>
            </a:r>
          </a:p>
          <a:p>
            <a:r>
              <a:rPr lang="en-US" sz="1400" dirty="0">
                <a:solidFill>
                  <a:srgbClr val="FFFF00"/>
                </a:solidFill>
              </a:rPr>
              <a:t>----Pleomorphic</a:t>
            </a:r>
          </a:p>
          <a:p>
            <a:r>
              <a:rPr lang="en-US" sz="1400" dirty="0">
                <a:solidFill>
                  <a:srgbClr val="FFFF00"/>
                </a:solidFill>
              </a:rPr>
              <a:t>----Hyperchromatic</a:t>
            </a:r>
          </a:p>
        </p:txBody>
      </p:sp>
      <p:sp>
        <p:nvSpPr>
          <p:cNvPr id="58" name="Rectangle 57">
            <a:extLst>
              <a:ext uri="{FF2B5EF4-FFF2-40B4-BE49-F238E27FC236}">
                <a16:creationId xmlns:a16="http://schemas.microsoft.com/office/drawing/2014/main" id="{536F6BC3-84A3-48A8-B110-8328FEB8AC07}"/>
              </a:ext>
            </a:extLst>
          </p:cNvPr>
          <p:cNvSpPr/>
          <p:nvPr/>
        </p:nvSpPr>
        <p:spPr>
          <a:xfrm>
            <a:off x="2363529" y="4928498"/>
            <a:ext cx="1371600" cy="2123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err="1">
                <a:solidFill>
                  <a:schemeClr val="tx1"/>
                </a:solidFill>
              </a:rPr>
              <a:t>abn</a:t>
            </a:r>
            <a:r>
              <a:rPr lang="en-US" sz="800" dirty="0">
                <a:solidFill>
                  <a:schemeClr val="tx1"/>
                </a:solidFill>
              </a:rPr>
              <a:t> big vs </a:t>
            </a:r>
            <a:r>
              <a:rPr lang="en-US" sz="800" dirty="0" err="1">
                <a:solidFill>
                  <a:schemeClr val="tx1"/>
                </a:solidFill>
              </a:rPr>
              <a:t>abn</a:t>
            </a:r>
            <a:r>
              <a:rPr lang="en-US" sz="800" dirty="0">
                <a:solidFill>
                  <a:schemeClr val="tx1"/>
                </a:solidFill>
              </a:rPr>
              <a:t> small</a:t>
            </a:r>
          </a:p>
        </p:txBody>
      </p:sp>
      <p:sp>
        <p:nvSpPr>
          <p:cNvPr id="59" name="Rectangle 58">
            <a:extLst>
              <a:ext uri="{FF2B5EF4-FFF2-40B4-BE49-F238E27FC236}">
                <a16:creationId xmlns:a16="http://schemas.microsoft.com/office/drawing/2014/main" id="{C29C0D51-7C42-4BC2-BA0D-5CB4A4A1D9CD}"/>
              </a:ext>
            </a:extLst>
          </p:cNvPr>
          <p:cNvSpPr/>
          <p:nvPr/>
        </p:nvSpPr>
        <p:spPr>
          <a:xfrm>
            <a:off x="2356866" y="5190644"/>
            <a:ext cx="1371600" cy="19297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shape issue</a:t>
            </a:r>
          </a:p>
        </p:txBody>
      </p:sp>
      <p:sp>
        <p:nvSpPr>
          <p:cNvPr id="60" name="Rectangle 59">
            <a:extLst>
              <a:ext uri="{FF2B5EF4-FFF2-40B4-BE49-F238E27FC236}">
                <a16:creationId xmlns:a16="http://schemas.microsoft.com/office/drawing/2014/main" id="{B3D10ADF-FB41-4ED0-B83D-F14491FD5D8A}"/>
              </a:ext>
            </a:extLst>
          </p:cNvPr>
          <p:cNvSpPr/>
          <p:nvPr/>
        </p:nvSpPr>
        <p:spPr>
          <a:xfrm>
            <a:off x="2356866" y="5426547"/>
            <a:ext cx="1371600" cy="19297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color issue</a:t>
            </a:r>
          </a:p>
        </p:txBody>
      </p:sp>
    </p:spTree>
    <p:extLst>
      <p:ext uri="{BB962C8B-B14F-4D97-AF65-F5344CB8AC3E}">
        <p14:creationId xmlns:p14="http://schemas.microsoft.com/office/powerpoint/2010/main" val="38060570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a:t>
            </a:fld>
            <a:endParaRPr lang="en-US" altLang="en-US"/>
          </a:p>
        </p:txBody>
      </p:sp>
      <p:sp>
        <p:nvSpPr>
          <p:cNvPr id="6" name="TextBox 5">
            <a:extLst>
              <a:ext uri="{FF2B5EF4-FFF2-40B4-BE49-F238E27FC236}">
                <a16:creationId xmlns:a16="http://schemas.microsoft.com/office/drawing/2014/main" id="{D3B555C1-9C9A-4274-8DC9-6C1DFA32F451}"/>
              </a:ext>
            </a:extLst>
          </p:cNvPr>
          <p:cNvSpPr txBox="1"/>
          <p:nvPr/>
        </p:nvSpPr>
        <p:spPr>
          <a:xfrm>
            <a:off x="2156412" y="2590801"/>
            <a:ext cx="1410964" cy="400110"/>
          </a:xfrm>
          <a:prstGeom prst="rect">
            <a:avLst/>
          </a:prstGeom>
          <a:noFill/>
        </p:spPr>
        <p:txBody>
          <a:bodyPr wrap="none" rtlCol="0">
            <a:spAutoFit/>
          </a:bodyPr>
          <a:lstStyle/>
          <a:p>
            <a:pPr algn="ctr"/>
            <a:r>
              <a:rPr lang="en-US" sz="2000" dirty="0">
                <a:solidFill>
                  <a:srgbClr val="0000FF"/>
                </a:solidFill>
              </a:rPr>
              <a:t>Pigmented</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8" name="TextBox 7">
            <a:extLst>
              <a:ext uri="{FF2B5EF4-FFF2-40B4-BE49-F238E27FC236}">
                <a16:creationId xmlns:a16="http://schemas.microsoft.com/office/drawing/2014/main" id="{9085F9EB-56E0-45D7-87F3-5EE9569992AE}"/>
              </a:ext>
            </a:extLst>
          </p:cNvPr>
          <p:cNvSpPr txBox="1"/>
          <p:nvPr/>
        </p:nvSpPr>
        <p:spPr>
          <a:xfrm>
            <a:off x="419099" y="1868557"/>
            <a:ext cx="8572501" cy="584775"/>
          </a:xfrm>
          <a:prstGeom prst="rect">
            <a:avLst/>
          </a:prstGeom>
          <a:noFill/>
        </p:spPr>
        <p:txBody>
          <a:bodyPr wrap="square" rtlCol="0">
            <a:spAutoFit/>
          </a:bodyPr>
          <a:lstStyle/>
          <a:p>
            <a:r>
              <a:rPr lang="en-US" sz="1600" i="1" dirty="0">
                <a:solidFill>
                  <a:srgbClr val="0000FF"/>
                </a:solidFill>
              </a:rPr>
              <a:t>All lesions of the eyelid and epibulbar tissue can be said to have one of two appearances—what are they? </a:t>
            </a:r>
            <a:r>
              <a:rPr lang="en-US" sz="1600" i="1" dirty="0"/>
              <a:t>Which lesions can present pigmented, and which can present nonpigmented?</a:t>
            </a:r>
          </a:p>
        </p:txBody>
      </p:sp>
      <p:sp>
        <p:nvSpPr>
          <p:cNvPr id="7" name="TextBox 6">
            <a:extLst>
              <a:ext uri="{FF2B5EF4-FFF2-40B4-BE49-F238E27FC236}">
                <a16:creationId xmlns:a16="http://schemas.microsoft.com/office/drawing/2014/main" id="{6718DFEE-0D49-4BC3-92E8-5E9AEA2A694D}"/>
              </a:ext>
            </a:extLst>
          </p:cNvPr>
          <p:cNvSpPr txBox="1"/>
          <p:nvPr/>
        </p:nvSpPr>
        <p:spPr>
          <a:xfrm>
            <a:off x="4983198" y="2590800"/>
            <a:ext cx="1853391" cy="400110"/>
          </a:xfrm>
          <a:prstGeom prst="rect">
            <a:avLst/>
          </a:prstGeom>
          <a:noFill/>
        </p:spPr>
        <p:txBody>
          <a:bodyPr wrap="none" rtlCol="0">
            <a:spAutoFit/>
          </a:bodyPr>
          <a:lstStyle/>
          <a:p>
            <a:pPr algn="ctr"/>
            <a:r>
              <a:rPr lang="en-US" sz="2000" dirty="0">
                <a:solidFill>
                  <a:srgbClr val="0000FF"/>
                </a:solidFill>
              </a:rPr>
              <a:t>Nonpigmented</a:t>
            </a:r>
          </a:p>
        </p:txBody>
      </p:sp>
      <p:cxnSp>
        <p:nvCxnSpPr>
          <p:cNvPr id="3" name="Straight Connector 2">
            <a:extLst>
              <a:ext uri="{FF2B5EF4-FFF2-40B4-BE49-F238E27FC236}">
                <a16:creationId xmlns:a16="http://schemas.microsoft.com/office/drawing/2014/main" id="{56280D37-F0D6-4CB4-BD77-5F51F96C6D61}"/>
              </a:ext>
            </a:extLst>
          </p:cNvPr>
          <p:cNvCxnSpPr/>
          <p:nvPr/>
        </p:nvCxnSpPr>
        <p:spPr>
          <a:xfrm>
            <a:off x="2362200" y="2976266"/>
            <a:ext cx="0" cy="259080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249207F4-FC7C-41B9-8BE6-36419A032866}"/>
              </a:ext>
            </a:extLst>
          </p:cNvPr>
          <p:cNvCxnSpPr/>
          <p:nvPr/>
        </p:nvCxnSpPr>
        <p:spPr>
          <a:xfrm>
            <a:off x="2362200" y="3357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446C6048-B314-4F3B-A358-03F94B8DFF2F}"/>
              </a:ext>
            </a:extLst>
          </p:cNvPr>
          <p:cNvCxnSpPr/>
          <p:nvPr/>
        </p:nvCxnSpPr>
        <p:spPr>
          <a:xfrm>
            <a:off x="2362200" y="3662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56E5F594-39EF-490A-B3E0-062F6D59EEE2}"/>
              </a:ext>
            </a:extLst>
          </p:cNvPr>
          <p:cNvCxnSpPr/>
          <p:nvPr/>
        </p:nvCxnSpPr>
        <p:spPr>
          <a:xfrm>
            <a:off x="2362200" y="39668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5FAAC492-5CCB-4456-B89F-5A6C34C50DFD}"/>
              </a:ext>
            </a:extLst>
          </p:cNvPr>
          <p:cNvCxnSpPr/>
          <p:nvPr/>
        </p:nvCxnSpPr>
        <p:spPr>
          <a:xfrm>
            <a:off x="2362200" y="42716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FA878F11-36DB-4605-9283-5635281D5642}"/>
              </a:ext>
            </a:extLst>
          </p:cNvPr>
          <p:cNvCxnSpPr/>
          <p:nvPr/>
        </p:nvCxnSpPr>
        <p:spPr>
          <a:xfrm>
            <a:off x="2362200" y="45764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DEC2D1CE-ABC9-4ED0-B6BB-A5784D09D6FA}"/>
              </a:ext>
            </a:extLst>
          </p:cNvPr>
          <p:cNvCxnSpPr/>
          <p:nvPr/>
        </p:nvCxnSpPr>
        <p:spPr>
          <a:xfrm>
            <a:off x="2362200" y="4881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70EBAA3C-433C-47E3-985A-7DF1A22A4F77}"/>
              </a:ext>
            </a:extLst>
          </p:cNvPr>
          <p:cNvCxnSpPr/>
          <p:nvPr/>
        </p:nvCxnSpPr>
        <p:spPr>
          <a:xfrm>
            <a:off x="2362200" y="5186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D6E27028-FA22-458A-B512-8DF72157162B}"/>
              </a:ext>
            </a:extLst>
          </p:cNvPr>
          <p:cNvCxnSpPr/>
          <p:nvPr/>
        </p:nvCxnSpPr>
        <p:spPr>
          <a:xfrm>
            <a:off x="2362200" y="5490866"/>
            <a:ext cx="152400" cy="0"/>
          </a:xfrm>
          <a:prstGeom prst="line">
            <a:avLst/>
          </a:prstGeom>
        </p:spPr>
        <p:style>
          <a:lnRef idx="1">
            <a:schemeClr val="dk1"/>
          </a:lnRef>
          <a:fillRef idx="0">
            <a:schemeClr val="dk1"/>
          </a:fillRef>
          <a:effectRef idx="0">
            <a:schemeClr val="dk1"/>
          </a:effectRef>
          <a:fontRef idx="minor">
            <a:schemeClr val="tx1"/>
          </a:fontRef>
        </p:style>
      </p:cxnSp>
      <p:sp>
        <p:nvSpPr>
          <p:cNvPr id="18" name="TextBox 17">
            <a:extLst>
              <a:ext uri="{FF2B5EF4-FFF2-40B4-BE49-F238E27FC236}">
                <a16:creationId xmlns:a16="http://schemas.microsoft.com/office/drawing/2014/main" id="{CC6FD6B3-0B52-4466-BED9-BC06FF411BB7}"/>
              </a:ext>
            </a:extLst>
          </p:cNvPr>
          <p:cNvSpPr txBox="1"/>
          <p:nvPr/>
        </p:nvSpPr>
        <p:spPr>
          <a:xfrm>
            <a:off x="2481470" y="32810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20" name="TextBox 19">
            <a:extLst>
              <a:ext uri="{FF2B5EF4-FFF2-40B4-BE49-F238E27FC236}">
                <a16:creationId xmlns:a16="http://schemas.microsoft.com/office/drawing/2014/main" id="{1215F59B-B57E-4A2B-B13F-1FCC7A77D4DD}"/>
              </a:ext>
            </a:extLst>
          </p:cNvPr>
          <p:cNvSpPr txBox="1"/>
          <p:nvPr/>
        </p:nvSpPr>
        <p:spPr>
          <a:xfrm>
            <a:off x="2480279" y="51098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21" name="TextBox 20">
            <a:extLst>
              <a:ext uri="{FF2B5EF4-FFF2-40B4-BE49-F238E27FC236}">
                <a16:creationId xmlns:a16="http://schemas.microsoft.com/office/drawing/2014/main" id="{8BA14391-B9B5-43DF-9D12-55BD6EDBC7DF}"/>
              </a:ext>
            </a:extLst>
          </p:cNvPr>
          <p:cNvSpPr txBox="1"/>
          <p:nvPr/>
        </p:nvSpPr>
        <p:spPr>
          <a:xfrm>
            <a:off x="2480279" y="45002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22" name="TextBox 21">
            <a:extLst>
              <a:ext uri="{FF2B5EF4-FFF2-40B4-BE49-F238E27FC236}">
                <a16:creationId xmlns:a16="http://schemas.microsoft.com/office/drawing/2014/main" id="{ACD5632D-81C2-454F-9097-60CF220E5A80}"/>
              </a:ext>
            </a:extLst>
          </p:cNvPr>
          <p:cNvSpPr txBox="1"/>
          <p:nvPr/>
        </p:nvSpPr>
        <p:spPr>
          <a:xfrm>
            <a:off x="2484524" y="3902961"/>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31" name="TextBox 30">
            <a:extLst>
              <a:ext uri="{FF2B5EF4-FFF2-40B4-BE49-F238E27FC236}">
                <a16:creationId xmlns:a16="http://schemas.microsoft.com/office/drawing/2014/main" id="{7DB321BA-7931-4AF7-A8F9-9DB85332E7EF}"/>
              </a:ext>
            </a:extLst>
          </p:cNvPr>
          <p:cNvSpPr txBox="1"/>
          <p:nvPr/>
        </p:nvSpPr>
        <p:spPr>
          <a:xfrm>
            <a:off x="5335191" y="32810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32" name="TextBox 31">
            <a:extLst>
              <a:ext uri="{FF2B5EF4-FFF2-40B4-BE49-F238E27FC236}">
                <a16:creationId xmlns:a16="http://schemas.microsoft.com/office/drawing/2014/main" id="{8425D42D-6770-41AD-B476-8D5B42CC794F}"/>
              </a:ext>
            </a:extLst>
          </p:cNvPr>
          <p:cNvSpPr txBox="1"/>
          <p:nvPr/>
        </p:nvSpPr>
        <p:spPr>
          <a:xfrm>
            <a:off x="5334000" y="51098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33" name="TextBox 32">
            <a:extLst>
              <a:ext uri="{FF2B5EF4-FFF2-40B4-BE49-F238E27FC236}">
                <a16:creationId xmlns:a16="http://schemas.microsoft.com/office/drawing/2014/main" id="{B543FA11-4BDF-41AE-B643-B017764100F3}"/>
              </a:ext>
            </a:extLst>
          </p:cNvPr>
          <p:cNvSpPr txBox="1"/>
          <p:nvPr/>
        </p:nvSpPr>
        <p:spPr>
          <a:xfrm>
            <a:off x="5334000" y="45002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34" name="TextBox 33">
            <a:extLst>
              <a:ext uri="{FF2B5EF4-FFF2-40B4-BE49-F238E27FC236}">
                <a16:creationId xmlns:a16="http://schemas.microsoft.com/office/drawing/2014/main" id="{72E81300-32E1-436F-B98D-85DDF3800833}"/>
              </a:ext>
            </a:extLst>
          </p:cNvPr>
          <p:cNvSpPr txBox="1"/>
          <p:nvPr/>
        </p:nvSpPr>
        <p:spPr>
          <a:xfrm>
            <a:off x="5338245" y="3902961"/>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cxnSp>
        <p:nvCxnSpPr>
          <p:cNvPr id="35" name="Straight Connector 34">
            <a:extLst>
              <a:ext uri="{FF2B5EF4-FFF2-40B4-BE49-F238E27FC236}">
                <a16:creationId xmlns:a16="http://schemas.microsoft.com/office/drawing/2014/main" id="{01CD8FA1-608F-4C58-AB57-5BB3C861650C}"/>
              </a:ext>
            </a:extLst>
          </p:cNvPr>
          <p:cNvCxnSpPr/>
          <p:nvPr/>
        </p:nvCxnSpPr>
        <p:spPr>
          <a:xfrm>
            <a:off x="5222806" y="2976266"/>
            <a:ext cx="0" cy="2590800"/>
          </a:xfrm>
          <a:prstGeom prst="line">
            <a:avLst/>
          </a:prstGeom>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D7A1DD11-3464-4969-8497-F23AE6195F89}"/>
              </a:ext>
            </a:extLst>
          </p:cNvPr>
          <p:cNvCxnSpPr/>
          <p:nvPr/>
        </p:nvCxnSpPr>
        <p:spPr>
          <a:xfrm>
            <a:off x="5222806" y="3357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3FEA254B-47B3-4421-BDB5-3D4750F5047C}"/>
              </a:ext>
            </a:extLst>
          </p:cNvPr>
          <p:cNvCxnSpPr/>
          <p:nvPr/>
        </p:nvCxnSpPr>
        <p:spPr>
          <a:xfrm>
            <a:off x="5222806" y="3662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4B80F247-2BAA-41B9-8902-FC48E6F4C0D1}"/>
              </a:ext>
            </a:extLst>
          </p:cNvPr>
          <p:cNvCxnSpPr/>
          <p:nvPr/>
        </p:nvCxnSpPr>
        <p:spPr>
          <a:xfrm>
            <a:off x="5222806" y="39668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FDDDD3C8-FC5D-4C91-9AC6-59753D78D418}"/>
              </a:ext>
            </a:extLst>
          </p:cNvPr>
          <p:cNvCxnSpPr/>
          <p:nvPr/>
        </p:nvCxnSpPr>
        <p:spPr>
          <a:xfrm>
            <a:off x="5222806" y="42716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E53219DA-D48D-4A01-844F-C1FDCA6FD539}"/>
              </a:ext>
            </a:extLst>
          </p:cNvPr>
          <p:cNvCxnSpPr/>
          <p:nvPr/>
        </p:nvCxnSpPr>
        <p:spPr>
          <a:xfrm>
            <a:off x="5222806" y="45764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CC1CB427-28CC-43C2-8225-6182327885F7}"/>
              </a:ext>
            </a:extLst>
          </p:cNvPr>
          <p:cNvCxnSpPr/>
          <p:nvPr/>
        </p:nvCxnSpPr>
        <p:spPr>
          <a:xfrm>
            <a:off x="5222806" y="4881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D91B1616-D55B-4090-AE8E-FB496A6BFAB4}"/>
              </a:ext>
            </a:extLst>
          </p:cNvPr>
          <p:cNvCxnSpPr/>
          <p:nvPr/>
        </p:nvCxnSpPr>
        <p:spPr>
          <a:xfrm>
            <a:off x="5222806" y="5186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79AA4A10-8C45-4747-BCD5-161868B42E62}"/>
              </a:ext>
            </a:extLst>
          </p:cNvPr>
          <p:cNvCxnSpPr/>
          <p:nvPr/>
        </p:nvCxnSpPr>
        <p:spPr>
          <a:xfrm>
            <a:off x="5222806" y="5490866"/>
            <a:ext cx="152400" cy="0"/>
          </a:xfrm>
          <a:prstGeom prst="line">
            <a:avLst/>
          </a:prstGeom>
        </p:spPr>
        <p:style>
          <a:lnRef idx="1">
            <a:schemeClr val="dk1"/>
          </a:lnRef>
          <a:fillRef idx="0">
            <a:schemeClr val="dk1"/>
          </a:fillRef>
          <a:effectRef idx="0">
            <a:schemeClr val="dk1"/>
          </a:effectRef>
          <a:fontRef idx="minor">
            <a:schemeClr val="tx1"/>
          </a:fontRef>
        </p:style>
      </p:cxnSp>
      <p:sp>
        <p:nvSpPr>
          <p:cNvPr id="45" name="TextBox 44">
            <a:extLst>
              <a:ext uri="{FF2B5EF4-FFF2-40B4-BE49-F238E27FC236}">
                <a16:creationId xmlns:a16="http://schemas.microsoft.com/office/drawing/2014/main" id="{0C759FCD-C6C0-4285-BE77-1593742485F6}"/>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146771206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EEAE5FC-7EF9-4F24-ACF2-2E9DD457EB62}"/>
              </a:ext>
            </a:extLst>
          </p:cNvPr>
          <p:cNvSpPr>
            <a:spLocks noGrp="1"/>
          </p:cNvSpPr>
          <p:nvPr>
            <p:ph type="sldNum" sz="quarter" idx="12"/>
          </p:nvPr>
        </p:nvSpPr>
        <p:spPr/>
        <p:txBody>
          <a:bodyPr/>
          <a:lstStyle/>
          <a:p>
            <a:fld id="{116DF635-BF2B-4ED9-8F65-8D2B632AD3E3}" type="slidenum">
              <a:rPr lang="en-US" altLang="en-US" smtClean="0"/>
              <a:pPr/>
              <a:t>50</a:t>
            </a:fld>
            <a:endParaRPr lang="en-US" altLang="en-US"/>
          </a:p>
        </p:txBody>
      </p:sp>
      <p:pic>
        <p:nvPicPr>
          <p:cNvPr id="4" name="Picture 3">
            <a:extLst>
              <a:ext uri="{FF2B5EF4-FFF2-40B4-BE49-F238E27FC236}">
                <a16:creationId xmlns:a16="http://schemas.microsoft.com/office/drawing/2014/main" id="{5A2F8C27-E27B-459D-8F79-A468BA48425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71600" y="838200"/>
            <a:ext cx="5443989" cy="4874735"/>
          </a:xfrm>
          <a:prstGeom prst="rect">
            <a:avLst/>
          </a:prstGeom>
        </p:spPr>
      </p:pic>
      <p:sp>
        <p:nvSpPr>
          <p:cNvPr id="6" name="TextBox 5">
            <a:extLst>
              <a:ext uri="{FF2B5EF4-FFF2-40B4-BE49-F238E27FC236}">
                <a16:creationId xmlns:a16="http://schemas.microsoft.com/office/drawing/2014/main" id="{A2788502-58CA-4FF8-A34A-595457BAF62A}"/>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5" name="TextBox 4">
            <a:extLst>
              <a:ext uri="{FF2B5EF4-FFF2-40B4-BE49-F238E27FC236}">
                <a16:creationId xmlns:a16="http://schemas.microsoft.com/office/drawing/2014/main" id="{3589DDCD-C887-4181-AC04-B933286A292C}"/>
              </a:ext>
            </a:extLst>
          </p:cNvPr>
          <p:cNvSpPr txBox="1"/>
          <p:nvPr/>
        </p:nvSpPr>
        <p:spPr>
          <a:xfrm>
            <a:off x="2806131" y="6019800"/>
            <a:ext cx="3531737" cy="369332"/>
          </a:xfrm>
          <a:prstGeom prst="rect">
            <a:avLst/>
          </a:prstGeom>
          <a:noFill/>
        </p:spPr>
        <p:txBody>
          <a:bodyPr wrap="none" rtlCol="0">
            <a:spAutoFit/>
          </a:bodyPr>
          <a:lstStyle/>
          <a:p>
            <a:pPr algn="ctr"/>
            <a:r>
              <a:rPr lang="en-US" dirty="0"/>
              <a:t>Melanocyte and its keratinocytes</a:t>
            </a:r>
          </a:p>
        </p:txBody>
      </p:sp>
      <p:sp>
        <p:nvSpPr>
          <p:cNvPr id="3" name="Oval 2">
            <a:extLst>
              <a:ext uri="{FF2B5EF4-FFF2-40B4-BE49-F238E27FC236}">
                <a16:creationId xmlns:a16="http://schemas.microsoft.com/office/drawing/2014/main" id="{B7BA49AD-9AC3-4105-BCED-DB32DDB9D130}"/>
              </a:ext>
            </a:extLst>
          </p:cNvPr>
          <p:cNvSpPr/>
          <p:nvPr/>
        </p:nvSpPr>
        <p:spPr>
          <a:xfrm>
            <a:off x="5791200" y="3810000"/>
            <a:ext cx="1087312" cy="2849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FDCDC20-0E9B-4E9D-AF2D-E7B3C8CEE0E2}"/>
              </a:ext>
            </a:extLst>
          </p:cNvPr>
          <p:cNvSpPr/>
          <p:nvPr/>
        </p:nvSpPr>
        <p:spPr>
          <a:xfrm>
            <a:off x="5759739" y="3472271"/>
            <a:ext cx="1087312" cy="2849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52323763"/>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500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rgbClr val="0000FF"/>
                </a:solidFill>
              </a:rPr>
              <a:t>--PAM with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lumMod val="65000"/>
                  </a:schemeClr>
                </a:solidFill>
              </a:rPr>
              <a:t>P</a:t>
            </a:r>
            <a:r>
              <a:rPr lang="en-US" sz="1400" i="1" dirty="0">
                <a:solidFill>
                  <a:schemeClr val="bg1">
                    <a:lumMod val="65000"/>
                  </a:schemeClr>
                </a:solidFill>
                <a:latin typeface="Arial" charset="0"/>
              </a:rPr>
              <a:t>roliferating melanocytes are found in both types. What determines whether a lesion is with vs without atypia?</a:t>
            </a:r>
          </a:p>
          <a:p>
            <a:r>
              <a:rPr lang="en-US" sz="1400" dirty="0">
                <a:solidFill>
                  <a:schemeClr val="bg1">
                    <a:lumMod val="65000"/>
                  </a:schemeClr>
                </a:solidFill>
                <a:latin typeface="Arial" charset="0"/>
              </a:rPr>
              <a:t>It hinges upon two aspects of the melanocytes: Their  location , and whether they display  </a:t>
            </a:r>
            <a:r>
              <a:rPr lang="en-US" sz="1400" b="1" dirty="0">
                <a:solidFill>
                  <a:schemeClr val="bg1"/>
                </a:solidFill>
                <a:latin typeface="Arial" charset="0"/>
              </a:rPr>
              <a:t>atypical  features</a:t>
            </a:r>
            <a:endParaRPr lang="en-US" sz="1400" b="1" dirty="0">
              <a:solidFill>
                <a:schemeClr val="bg1"/>
              </a:solidFill>
            </a:endParaRPr>
          </a:p>
        </p:txBody>
      </p:sp>
      <p:sp>
        <p:nvSpPr>
          <p:cNvPr id="7" name="Oval 6">
            <a:extLst>
              <a:ext uri="{FF2B5EF4-FFF2-40B4-BE49-F238E27FC236}">
                <a16:creationId xmlns:a16="http://schemas.microsoft.com/office/drawing/2014/main" id="{A05D479E-BDAE-4591-AFC4-E6E963196460}"/>
              </a:ext>
            </a:extLst>
          </p:cNvPr>
          <p:cNvSpPr/>
          <p:nvPr/>
        </p:nvSpPr>
        <p:spPr>
          <a:xfrm>
            <a:off x="2765881" y="2792536"/>
            <a:ext cx="1881383" cy="454744"/>
          </a:xfrm>
          <a:prstGeom prst="ellipse">
            <a:avLst/>
          </a:prstGeom>
          <a:noFill/>
          <a:ln w="349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AAD26F1-2327-403E-AFC7-751BD2D38933}"/>
              </a:ext>
            </a:extLst>
          </p:cNvPr>
          <p:cNvSpPr txBox="1"/>
          <p:nvPr/>
        </p:nvSpPr>
        <p:spPr>
          <a:xfrm>
            <a:off x="2088473" y="3400644"/>
            <a:ext cx="3843199" cy="2246769"/>
          </a:xfrm>
          <a:prstGeom prst="rect">
            <a:avLst/>
          </a:prstGeom>
          <a:solidFill>
            <a:srgbClr val="002060"/>
          </a:solidFill>
        </p:spPr>
        <p:txBody>
          <a:bodyPr wrap="square" rtlCol="0">
            <a:spAutoFit/>
          </a:bodyPr>
          <a:lstStyle/>
          <a:p>
            <a:r>
              <a:rPr lang="en-US" sz="1400" i="1" dirty="0">
                <a:solidFill>
                  <a:srgbClr val="FFFF00"/>
                </a:solidFill>
              </a:rPr>
              <a:t>What are ‘atypical features’ histologically?</a:t>
            </a:r>
          </a:p>
          <a:p>
            <a:r>
              <a:rPr lang="en-US" sz="1400" dirty="0">
                <a:solidFill>
                  <a:srgbClr val="FFFF00"/>
                </a:solidFill>
              </a:rPr>
              <a:t>The usual suspects, including:</a:t>
            </a:r>
          </a:p>
          <a:p>
            <a:r>
              <a:rPr lang="en-US" sz="1400" dirty="0">
                <a:solidFill>
                  <a:srgbClr val="FFFF00"/>
                </a:solidFill>
              </a:rPr>
              <a:t>--Mitotic  figures</a:t>
            </a:r>
          </a:p>
          <a:p>
            <a:r>
              <a:rPr lang="en-US" sz="1400" dirty="0">
                <a:solidFill>
                  <a:srgbClr val="FFFF00"/>
                </a:solidFill>
              </a:rPr>
              <a:t>--Cells that are: </a:t>
            </a:r>
          </a:p>
          <a:p>
            <a:r>
              <a:rPr lang="en-US" sz="1400" dirty="0">
                <a:solidFill>
                  <a:srgbClr val="FFFF00"/>
                </a:solidFill>
              </a:rPr>
              <a:t>----Enlarged</a:t>
            </a:r>
          </a:p>
          <a:p>
            <a:r>
              <a:rPr lang="en-US" sz="1400" dirty="0">
                <a:solidFill>
                  <a:srgbClr val="FFFF00"/>
                </a:solidFill>
              </a:rPr>
              <a:t>----’Epithelioid’  in appearance</a:t>
            </a:r>
          </a:p>
          <a:p>
            <a:r>
              <a:rPr lang="en-US" sz="1400" dirty="0">
                <a:solidFill>
                  <a:srgbClr val="FFFF00"/>
                </a:solidFill>
              </a:rPr>
              <a:t>--Nuclei that are:</a:t>
            </a:r>
          </a:p>
          <a:p>
            <a:r>
              <a:rPr lang="en-US" sz="1400" dirty="0">
                <a:solidFill>
                  <a:srgbClr val="FFFF00"/>
                </a:solidFill>
              </a:rPr>
              <a:t>----Enlarged</a:t>
            </a:r>
          </a:p>
          <a:p>
            <a:r>
              <a:rPr lang="en-US" sz="1400" dirty="0">
                <a:solidFill>
                  <a:srgbClr val="FFFF00"/>
                </a:solidFill>
              </a:rPr>
              <a:t>----Pleomorphic</a:t>
            </a:r>
          </a:p>
          <a:p>
            <a:r>
              <a:rPr lang="en-US" sz="1400" dirty="0">
                <a:solidFill>
                  <a:srgbClr val="FFFF00"/>
                </a:solidFill>
              </a:rPr>
              <a:t>----Hyperchromatic</a:t>
            </a:r>
          </a:p>
        </p:txBody>
      </p:sp>
    </p:spTree>
    <p:extLst>
      <p:ext uri="{BB962C8B-B14F-4D97-AF65-F5344CB8AC3E}">
        <p14:creationId xmlns:p14="http://schemas.microsoft.com/office/powerpoint/2010/main" val="4025528789"/>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501</a:t>
            </a:fld>
            <a:endParaRPr lang="en-US" altLang="en-US"/>
          </a:p>
        </p:txBody>
      </p:sp>
      <p:sp>
        <p:nvSpPr>
          <p:cNvPr id="14" name="TextBox 13">
            <a:extLst>
              <a:ext uri="{FF2B5EF4-FFF2-40B4-BE49-F238E27FC236}">
                <a16:creationId xmlns:a16="http://schemas.microsoft.com/office/drawing/2014/main" id="{A65F8F49-D2AC-4A26-AE0C-900D7F4009E8}"/>
              </a:ext>
            </a:extLst>
          </p:cNvPr>
          <p:cNvSpPr txBox="1"/>
          <p:nvPr/>
        </p:nvSpPr>
        <p:spPr>
          <a:xfrm>
            <a:off x="1752600" y="5983069"/>
            <a:ext cx="5638800" cy="646331"/>
          </a:xfrm>
          <a:prstGeom prst="rect">
            <a:avLst/>
          </a:prstGeom>
          <a:noFill/>
        </p:spPr>
        <p:txBody>
          <a:bodyPr wrap="square" rtlCol="0">
            <a:spAutoFit/>
          </a:bodyPr>
          <a:lstStyle/>
          <a:p>
            <a:pPr algn="ctr"/>
            <a:r>
              <a:rPr lang="en-US" b="0" i="0" dirty="0">
                <a:effectLst/>
                <a:latin typeface="+mn-lt"/>
              </a:rPr>
              <a:t>PAM with atypia. </a:t>
            </a:r>
            <a:r>
              <a:rPr lang="en-US" dirty="0">
                <a:latin typeface="Helvetica Neue"/>
              </a:rPr>
              <a:t>Atypical, m</a:t>
            </a:r>
            <a:r>
              <a:rPr lang="en-US" b="0" i="0" dirty="0">
                <a:effectLst/>
                <a:latin typeface="Helvetica Neue"/>
              </a:rPr>
              <a:t>elanin-laden cells are present approximately midway through the epithelium</a:t>
            </a:r>
            <a:endParaRPr lang="en-US" dirty="0"/>
          </a:p>
        </p:txBody>
      </p:sp>
      <p:pic>
        <p:nvPicPr>
          <p:cNvPr id="3076" name="Picture 4">
            <a:extLst>
              <a:ext uri="{FF2B5EF4-FFF2-40B4-BE49-F238E27FC236}">
                <a16:creationId xmlns:a16="http://schemas.microsoft.com/office/drawing/2014/main" id="{FE4FB5C4-B5AE-4E2A-89D2-AD125C97C2D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1162050"/>
            <a:ext cx="5638800" cy="4229100"/>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F15BAA5-F9B5-4722-987C-FBFCC8303E1A}"/>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Tree>
    <p:extLst>
      <p:ext uri="{BB962C8B-B14F-4D97-AF65-F5344CB8AC3E}">
        <p14:creationId xmlns:p14="http://schemas.microsoft.com/office/powerpoint/2010/main" val="1012548613"/>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502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 </a:t>
            </a:r>
            <a:r>
              <a:rPr lang="en-US" sz="1400" dirty="0">
                <a:solidFill>
                  <a:schemeClr val="bg1"/>
                </a:solidFill>
                <a:latin typeface="Arial" charset="0"/>
              </a:rPr>
              <a:t>Melanocytes confined to the  basal  epithelial layer; lack atypical features</a:t>
            </a:r>
          </a:p>
          <a:p>
            <a:r>
              <a:rPr lang="en-US" sz="1400" dirty="0">
                <a:solidFill>
                  <a:schemeClr val="bg1">
                    <a:lumMod val="50000"/>
                  </a:schemeClr>
                </a:solidFill>
              </a:rPr>
              <a:t>--PAM with  atypia</a:t>
            </a:r>
            <a:r>
              <a:rPr lang="en-US" sz="1400" dirty="0">
                <a:solidFill>
                  <a:schemeClr val="accent5">
                    <a:lumMod val="75000"/>
                  </a:schemeClr>
                </a:solidFill>
              </a:rPr>
              <a:t>:</a:t>
            </a:r>
            <a:r>
              <a:rPr lang="en-US" sz="1400" dirty="0">
                <a:solidFill>
                  <a:srgbClr val="0000FF"/>
                </a:solidFill>
              </a:rPr>
              <a:t>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solidFill>
              </a:rPr>
              <a:t>P</a:t>
            </a:r>
            <a:r>
              <a:rPr lang="en-US" sz="1400" i="1" dirty="0">
                <a:solidFill>
                  <a:schemeClr val="bg1"/>
                </a:solidFill>
                <a:latin typeface="Arial" charset="0"/>
              </a:rPr>
              <a:t>roliferating melanocytes are found in both types. What determines whether a lesion is with vs without atypia?</a:t>
            </a:r>
          </a:p>
          <a:p>
            <a:r>
              <a:rPr lang="en-US" sz="1400" dirty="0">
                <a:solidFill>
                  <a:schemeClr val="bg1"/>
                </a:solidFill>
                <a:latin typeface="Arial" charset="0"/>
              </a:rPr>
              <a:t>It hinges upon two aspects of the melanocytes: Their  location , and whether they display  atypical  features</a:t>
            </a:r>
            <a:endParaRPr lang="en-US" sz="1400" dirty="0">
              <a:solidFill>
                <a:schemeClr val="bg1"/>
              </a:solidFill>
            </a:endParaRPr>
          </a:p>
        </p:txBody>
      </p:sp>
      <p:sp>
        <p:nvSpPr>
          <p:cNvPr id="7" name="Rectangle 6">
            <a:extLst>
              <a:ext uri="{FF2B5EF4-FFF2-40B4-BE49-F238E27FC236}">
                <a16:creationId xmlns:a16="http://schemas.microsoft.com/office/drawing/2014/main" id="{238FA7A0-ACC8-4470-A2F0-1A8E11EBD411}"/>
              </a:ext>
            </a:extLst>
          </p:cNvPr>
          <p:cNvSpPr/>
          <p:nvPr/>
        </p:nvSpPr>
        <p:spPr>
          <a:xfrm>
            <a:off x="4419600" y="1668934"/>
            <a:ext cx="457200" cy="21906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Up 7">
            <a:extLst>
              <a:ext uri="{FF2B5EF4-FFF2-40B4-BE49-F238E27FC236}">
                <a16:creationId xmlns:a16="http://schemas.microsoft.com/office/drawing/2014/main" id="{1CE074B2-9E55-46CD-83B6-06968ECBD41B}"/>
              </a:ext>
            </a:extLst>
          </p:cNvPr>
          <p:cNvSpPr/>
          <p:nvPr/>
        </p:nvSpPr>
        <p:spPr>
          <a:xfrm>
            <a:off x="4419600" y="2002519"/>
            <a:ext cx="486348" cy="1871705"/>
          </a:xfrm>
          <a:prstGeom prst="upArrow">
            <a:avLst/>
          </a:prstGeom>
          <a:solidFill>
            <a:schemeClr val="accent6">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rPr>
              <a:t>Next </a:t>
            </a:r>
          </a:p>
          <a:p>
            <a:pPr algn="ctr"/>
            <a:endParaRPr lang="en-US" sz="1200" dirty="0">
              <a:solidFill>
                <a:schemeClr val="tx1"/>
              </a:solidFill>
            </a:endParaRPr>
          </a:p>
          <a:p>
            <a:pPr algn="ctr"/>
            <a:r>
              <a:rPr lang="en-US" sz="1200" dirty="0">
                <a:solidFill>
                  <a:schemeClr val="tx1"/>
                </a:solidFill>
              </a:rPr>
              <a:t>Q</a:t>
            </a:r>
          </a:p>
        </p:txBody>
      </p:sp>
    </p:spTree>
    <p:extLst>
      <p:ext uri="{BB962C8B-B14F-4D97-AF65-F5344CB8AC3E}">
        <p14:creationId xmlns:p14="http://schemas.microsoft.com/office/powerpoint/2010/main" val="3378324868"/>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503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 </a:t>
            </a:r>
            <a:r>
              <a:rPr lang="en-US" sz="1400" dirty="0">
                <a:solidFill>
                  <a:schemeClr val="bg1"/>
                </a:solidFill>
                <a:latin typeface="Arial" charset="0"/>
              </a:rPr>
              <a:t>Melanocytes confined to the  basal  epithelial layer; lack atypical features</a:t>
            </a:r>
          </a:p>
          <a:p>
            <a:r>
              <a:rPr lang="en-US" sz="1400" dirty="0">
                <a:solidFill>
                  <a:schemeClr val="bg1">
                    <a:lumMod val="50000"/>
                  </a:schemeClr>
                </a:solidFill>
              </a:rPr>
              <a:t>--PAM with  atypia</a:t>
            </a:r>
            <a:r>
              <a:rPr lang="en-US" sz="1400" dirty="0">
                <a:solidFill>
                  <a:schemeClr val="accent5">
                    <a:lumMod val="75000"/>
                  </a:schemeClr>
                </a:solidFill>
              </a:rPr>
              <a:t>:</a:t>
            </a:r>
            <a:r>
              <a:rPr lang="en-US" sz="1400" dirty="0">
                <a:solidFill>
                  <a:srgbClr val="0000FF"/>
                </a:solidFill>
              </a:rPr>
              <a:t>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solidFill>
              </a:rPr>
              <a:t>P</a:t>
            </a:r>
            <a:r>
              <a:rPr lang="en-US" sz="1400" i="1" dirty="0">
                <a:solidFill>
                  <a:schemeClr val="bg1"/>
                </a:solidFill>
                <a:latin typeface="Arial" charset="0"/>
              </a:rPr>
              <a:t>roliferating melanocytes are found in both types. What determines whether a lesion is with vs without atypia?</a:t>
            </a:r>
          </a:p>
          <a:p>
            <a:r>
              <a:rPr lang="en-US" sz="1400" dirty="0">
                <a:solidFill>
                  <a:schemeClr val="bg1"/>
                </a:solidFill>
                <a:latin typeface="Arial" charset="0"/>
              </a:rPr>
              <a:t>It hinges upon two aspects of the melanocytes: Their  location , and whether they display  atypical  features</a:t>
            </a:r>
            <a:endParaRPr lang="en-US" sz="1400" dirty="0">
              <a:solidFill>
                <a:schemeClr val="bg1"/>
              </a:solidFill>
            </a:endParaRPr>
          </a:p>
        </p:txBody>
      </p:sp>
    </p:spTree>
    <p:extLst>
      <p:ext uri="{BB962C8B-B14F-4D97-AF65-F5344CB8AC3E}">
        <p14:creationId xmlns:p14="http://schemas.microsoft.com/office/powerpoint/2010/main" val="3729224440"/>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504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 </a:t>
            </a:r>
            <a:r>
              <a:rPr lang="en-US" sz="1400" dirty="0">
                <a:solidFill>
                  <a:schemeClr val="bg1"/>
                </a:solidFill>
                <a:latin typeface="Arial" charset="0"/>
              </a:rPr>
              <a:t>Melanocytes confined to the  basal  epithelial layer; lack atypical features</a:t>
            </a:r>
          </a:p>
          <a:p>
            <a:r>
              <a:rPr lang="en-US" sz="1400" dirty="0">
                <a:solidFill>
                  <a:srgbClr val="0000FF"/>
                </a:solidFill>
              </a:rPr>
              <a:t>--PAM with  atypia: </a:t>
            </a:r>
            <a:r>
              <a:rPr lang="en-US" sz="1400" dirty="0">
                <a:solidFill>
                  <a:schemeClr val="bg1"/>
                </a:solidFill>
                <a:latin typeface="Arial" charset="0"/>
              </a:rPr>
              <a:t>Melanocytes found in the  superficial  epithelial layers; display atypical features</a:t>
            </a:r>
            <a:r>
              <a:rPr lang="en-US" sz="1400" dirty="0">
                <a:solidFill>
                  <a:schemeClr val="bg1"/>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solidFill>
              </a:rPr>
              <a:t>P</a:t>
            </a:r>
            <a:r>
              <a:rPr lang="en-US" sz="1400" i="1" dirty="0">
                <a:solidFill>
                  <a:schemeClr val="bg1"/>
                </a:solidFill>
                <a:latin typeface="Arial" charset="0"/>
              </a:rPr>
              <a:t>roliferating melanocytes are found in both types. What determines whether a lesion is with vs without atypia?</a:t>
            </a:r>
          </a:p>
          <a:p>
            <a:r>
              <a:rPr lang="en-US" sz="1400" dirty="0">
                <a:solidFill>
                  <a:schemeClr val="bg1"/>
                </a:solidFill>
                <a:latin typeface="Arial" charset="0"/>
              </a:rPr>
              <a:t>It hinges upon two aspects of the melanocytes: Their  location , and whether they display  atypical  features</a:t>
            </a:r>
            <a:endParaRPr lang="en-US" sz="1400" dirty="0">
              <a:solidFill>
                <a:schemeClr val="bg1"/>
              </a:solidFill>
            </a:endParaRPr>
          </a:p>
        </p:txBody>
      </p:sp>
      <p:sp>
        <p:nvSpPr>
          <p:cNvPr id="7" name="Rectangle 6">
            <a:extLst>
              <a:ext uri="{FF2B5EF4-FFF2-40B4-BE49-F238E27FC236}">
                <a16:creationId xmlns:a16="http://schemas.microsoft.com/office/drawing/2014/main" id="{C2F961B9-6AB0-4EFF-ACA6-9299DE7FB269}"/>
              </a:ext>
            </a:extLst>
          </p:cNvPr>
          <p:cNvSpPr/>
          <p:nvPr/>
        </p:nvSpPr>
        <p:spPr>
          <a:xfrm>
            <a:off x="3910827" y="1887995"/>
            <a:ext cx="900852" cy="2200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13079599"/>
      </p:ext>
    </p:extLst>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505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rgbClr val="0000FF"/>
                </a:solidFill>
              </a:rPr>
              <a:t>--PAM without  atypia: </a:t>
            </a:r>
            <a:r>
              <a:rPr lang="en-US" sz="1400" dirty="0">
                <a:solidFill>
                  <a:schemeClr val="bg1"/>
                </a:solidFill>
                <a:latin typeface="Arial" charset="0"/>
              </a:rPr>
              <a:t>Melanocytes confined to the  basal  epithelial layer; lack atypical features</a:t>
            </a:r>
          </a:p>
          <a:p>
            <a:r>
              <a:rPr lang="en-US" sz="1400" dirty="0">
                <a:solidFill>
                  <a:srgbClr val="0000FF"/>
                </a:solidFill>
              </a:rPr>
              <a:t>--PAM with  atypia: </a:t>
            </a:r>
            <a:r>
              <a:rPr lang="en-US" sz="1400" dirty="0">
                <a:solidFill>
                  <a:schemeClr val="bg1"/>
                </a:solidFill>
                <a:latin typeface="Arial" charset="0"/>
              </a:rPr>
              <a:t>Melanocytes found in the  superficial  epithelial layers; display atypical features</a:t>
            </a:r>
            <a:r>
              <a:rPr lang="en-US" sz="1400" dirty="0">
                <a:solidFill>
                  <a:schemeClr val="bg1"/>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F3A2DDDE-8547-444D-9837-CAD28DCD4F45}"/>
              </a:ext>
            </a:extLst>
          </p:cNvPr>
          <p:cNvSpPr txBox="1"/>
          <p:nvPr/>
        </p:nvSpPr>
        <p:spPr>
          <a:xfrm>
            <a:off x="1881664" y="2204846"/>
            <a:ext cx="6324599" cy="954107"/>
          </a:xfrm>
          <a:prstGeom prst="rect">
            <a:avLst/>
          </a:prstGeom>
          <a:solidFill>
            <a:schemeClr val="accent6">
              <a:lumMod val="75000"/>
            </a:schemeClr>
          </a:solidFill>
        </p:spPr>
        <p:txBody>
          <a:bodyPr wrap="square" rtlCol="0">
            <a:spAutoFit/>
          </a:bodyPr>
          <a:lstStyle/>
          <a:p>
            <a:r>
              <a:rPr lang="en-US" sz="1400" i="1" dirty="0">
                <a:solidFill>
                  <a:schemeClr val="bg1"/>
                </a:solidFill>
              </a:rPr>
              <a:t>P</a:t>
            </a:r>
            <a:r>
              <a:rPr lang="en-US" sz="1400" i="1" dirty="0">
                <a:solidFill>
                  <a:schemeClr val="bg1"/>
                </a:solidFill>
                <a:latin typeface="Arial" charset="0"/>
              </a:rPr>
              <a:t>roliferating melanocytes are found in both types. What determines whether a lesion is with vs without atypia?</a:t>
            </a:r>
          </a:p>
          <a:p>
            <a:r>
              <a:rPr lang="en-US" sz="1400" dirty="0">
                <a:solidFill>
                  <a:schemeClr val="bg1"/>
                </a:solidFill>
                <a:latin typeface="Arial" charset="0"/>
              </a:rPr>
              <a:t>It hinges upon two aspects of the melanocytes: Their  location , and whether they display  atypical  features</a:t>
            </a:r>
            <a:endParaRPr lang="en-US" sz="1400" dirty="0">
              <a:solidFill>
                <a:schemeClr val="bg1"/>
              </a:solidFill>
            </a:endParaRPr>
          </a:p>
        </p:txBody>
      </p:sp>
    </p:spTree>
    <p:extLst>
      <p:ext uri="{BB962C8B-B14F-4D97-AF65-F5344CB8AC3E}">
        <p14:creationId xmlns:p14="http://schemas.microsoft.com/office/powerpoint/2010/main" val="1610059576"/>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506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t>She further divides </a:t>
            </a:r>
            <a:r>
              <a:rPr lang="en-US" sz="1400" dirty="0"/>
              <a:t>PAM with atypia </a:t>
            </a:r>
            <a:r>
              <a:rPr lang="en-US" sz="1400" i="1" dirty="0"/>
              <a:t>into three subtypes. What are they?</a:t>
            </a:r>
          </a:p>
          <a:p>
            <a:r>
              <a:rPr lang="en-US" sz="1400" dirty="0">
                <a:solidFill>
                  <a:srgbClr val="0000FF"/>
                </a:solidFill>
              </a:rPr>
              <a:t>--PAM without  atypia: </a:t>
            </a:r>
            <a:r>
              <a:rPr lang="en-US" sz="1400" dirty="0">
                <a:solidFill>
                  <a:schemeClr val="bg1"/>
                </a:solidFill>
                <a:latin typeface="Arial" charset="0"/>
              </a:rPr>
              <a:t>Melanocytes confined to the  basal  epithelial layer; lack atypical features</a:t>
            </a:r>
          </a:p>
          <a:p>
            <a:r>
              <a:rPr lang="en-US" sz="1400" dirty="0">
                <a:solidFill>
                  <a:srgbClr val="0000FF"/>
                </a:solidFill>
              </a:rPr>
              <a:t>--PAM with  atypia: </a:t>
            </a:r>
            <a:r>
              <a:rPr lang="en-US" sz="1400" dirty="0">
                <a:solidFill>
                  <a:schemeClr val="bg1"/>
                </a:solidFill>
                <a:latin typeface="Arial" charset="0"/>
              </a:rPr>
              <a:t>Melanocytes found in the  superficial  epithelial layers; display atypical features</a:t>
            </a:r>
            <a:r>
              <a:rPr lang="en-US" sz="1400" dirty="0">
                <a:solidFill>
                  <a:schemeClr val="bg1"/>
                </a:solidFill>
              </a:rPr>
              <a:t> </a:t>
            </a:r>
          </a:p>
          <a:p>
            <a:r>
              <a:rPr lang="en-US" sz="1400" dirty="0"/>
              <a:t>----</a:t>
            </a:r>
            <a:r>
              <a:rPr lang="en-US" sz="1400" b="1" i="1" dirty="0"/>
              <a:t>?</a:t>
            </a:r>
          </a:p>
          <a:p>
            <a:r>
              <a:rPr lang="en-US" sz="1400" dirty="0"/>
              <a:t>----</a:t>
            </a:r>
            <a:r>
              <a:rPr lang="en-US" sz="1400" b="1" i="1" dirty="0"/>
              <a:t>?</a:t>
            </a:r>
          </a:p>
          <a:p>
            <a:r>
              <a:rPr lang="en-US" sz="1400" dirty="0"/>
              <a:t>----</a:t>
            </a:r>
            <a:r>
              <a:rPr lang="en-US" sz="1400" b="1" i="1" dirty="0"/>
              <a:t>?</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Arrow: Left 6">
            <a:extLst>
              <a:ext uri="{FF2B5EF4-FFF2-40B4-BE49-F238E27FC236}">
                <a16:creationId xmlns:a16="http://schemas.microsoft.com/office/drawing/2014/main" id="{70D5844A-AEE6-48CF-B23D-00683C8E4320}"/>
              </a:ext>
            </a:extLst>
          </p:cNvPr>
          <p:cNvSpPr/>
          <p:nvPr/>
        </p:nvSpPr>
        <p:spPr>
          <a:xfrm>
            <a:off x="6099314" y="1331216"/>
            <a:ext cx="2502608" cy="432982"/>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rPr>
              <a:t>Next question</a:t>
            </a:r>
          </a:p>
        </p:txBody>
      </p:sp>
    </p:spTree>
    <p:extLst>
      <p:ext uri="{BB962C8B-B14F-4D97-AF65-F5344CB8AC3E}">
        <p14:creationId xmlns:p14="http://schemas.microsoft.com/office/powerpoint/2010/main" val="2389391966"/>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507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rgbClr val="727026"/>
                </a:solidFill>
              </a:rPr>
              <a:t>the pathologist’s bench</a:t>
            </a:r>
            <a:endParaRPr lang="en-US" sz="1400" b="1"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47A2F4B4-D614-4E9F-B0EA-ECE8727BDCA2}"/>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Speaking of the pathologist…She divvies PAM into two types. What are they?</a:t>
            </a:r>
          </a:p>
          <a:p>
            <a:r>
              <a:rPr lang="en-US" sz="1400" i="1" dirty="0"/>
              <a:t>She further divides </a:t>
            </a:r>
            <a:r>
              <a:rPr lang="en-US" sz="1400" dirty="0"/>
              <a:t>PAM with atypia </a:t>
            </a:r>
            <a:r>
              <a:rPr lang="en-US" sz="1400" i="1" dirty="0"/>
              <a:t>into three subtypes. What are they?</a:t>
            </a:r>
          </a:p>
          <a:p>
            <a:r>
              <a:rPr lang="en-US" sz="1400" dirty="0">
                <a:solidFill>
                  <a:srgbClr val="0000FF"/>
                </a:solidFill>
              </a:rPr>
              <a:t>--PAM without  atypia: </a:t>
            </a:r>
            <a:r>
              <a:rPr lang="en-US" sz="1400" dirty="0">
                <a:solidFill>
                  <a:schemeClr val="bg1"/>
                </a:solidFill>
                <a:latin typeface="Arial" charset="0"/>
              </a:rPr>
              <a:t>Melanocytes confined to the  basal  epithelial layer; lack atypical features</a:t>
            </a:r>
          </a:p>
          <a:p>
            <a:r>
              <a:rPr lang="en-US" sz="1400" dirty="0">
                <a:solidFill>
                  <a:srgbClr val="0000FF"/>
                </a:solidFill>
              </a:rPr>
              <a:t>--PAM with  atypia: </a:t>
            </a:r>
            <a:r>
              <a:rPr lang="en-US" sz="1400" dirty="0">
                <a:solidFill>
                  <a:schemeClr val="bg1"/>
                </a:solidFill>
                <a:latin typeface="Arial" charset="0"/>
              </a:rPr>
              <a:t>Melanocytes found in the  superficial  epithelial layers; display atypical features</a:t>
            </a:r>
            <a:r>
              <a:rPr lang="en-US" sz="1400" dirty="0">
                <a:solidFill>
                  <a:schemeClr val="bg1"/>
                </a:solidFill>
              </a:rPr>
              <a:t> </a:t>
            </a:r>
          </a:p>
          <a:p>
            <a:r>
              <a:rPr lang="en-US" sz="1400" dirty="0"/>
              <a:t>----PAM with mild atypia</a:t>
            </a:r>
          </a:p>
          <a:p>
            <a:r>
              <a:rPr lang="en-US" sz="1400" dirty="0"/>
              <a:t>----PAM with moderate atypia </a:t>
            </a:r>
          </a:p>
          <a:p>
            <a:r>
              <a:rPr lang="en-US" sz="1400" dirty="0"/>
              <a:t>----PAM with severe atypia </a:t>
            </a: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33275250"/>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1D6F828-761F-43E7-A144-EDE134AE94BD}"/>
              </a:ext>
            </a:extLst>
          </p:cNvPr>
          <p:cNvSpPr>
            <a:spLocks noGrp="1"/>
          </p:cNvSpPr>
          <p:nvPr>
            <p:ph type="sldNum" sz="quarter" idx="12"/>
          </p:nvPr>
        </p:nvSpPr>
        <p:spPr/>
        <p:txBody>
          <a:bodyPr/>
          <a:lstStyle/>
          <a:p>
            <a:fld id="{116DF635-BF2B-4ED9-8F65-8D2B632AD3E3}" type="slidenum">
              <a:rPr lang="en-US" altLang="en-US" smtClean="0"/>
              <a:pPr/>
              <a:t>508</a:t>
            </a:fld>
            <a:endParaRPr lang="en-US" altLang="en-US"/>
          </a:p>
        </p:txBody>
      </p:sp>
      <p:pic>
        <p:nvPicPr>
          <p:cNvPr id="4" name="Picture 3">
            <a:extLst>
              <a:ext uri="{FF2B5EF4-FFF2-40B4-BE49-F238E27FC236}">
                <a16:creationId xmlns:a16="http://schemas.microsoft.com/office/drawing/2014/main" id="{13741D70-A59A-41D1-BD4C-7400D0163CA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567" y="1516921"/>
            <a:ext cx="5004511" cy="3829819"/>
          </a:xfrm>
          <a:prstGeom prst="rect">
            <a:avLst/>
          </a:prstGeom>
        </p:spPr>
      </p:pic>
      <p:sp>
        <p:nvSpPr>
          <p:cNvPr id="5" name="TextBox 4">
            <a:extLst>
              <a:ext uri="{FF2B5EF4-FFF2-40B4-BE49-F238E27FC236}">
                <a16:creationId xmlns:a16="http://schemas.microsoft.com/office/drawing/2014/main" id="{6D6E3227-5C87-4331-9156-4B5AF6C23845}"/>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8" name="TextBox 7">
            <a:extLst>
              <a:ext uri="{FF2B5EF4-FFF2-40B4-BE49-F238E27FC236}">
                <a16:creationId xmlns:a16="http://schemas.microsoft.com/office/drawing/2014/main" id="{A06F07B1-51D8-4F78-9252-44D2E0809037}"/>
              </a:ext>
            </a:extLst>
          </p:cNvPr>
          <p:cNvSpPr txBox="1"/>
          <p:nvPr/>
        </p:nvSpPr>
        <p:spPr>
          <a:xfrm>
            <a:off x="5084025" y="1447800"/>
            <a:ext cx="4050036" cy="1169551"/>
          </a:xfrm>
          <a:prstGeom prst="rect">
            <a:avLst/>
          </a:prstGeom>
          <a:solidFill>
            <a:schemeClr val="bg1"/>
          </a:solidFill>
        </p:spPr>
        <p:txBody>
          <a:bodyPr wrap="square" rtlCol="0">
            <a:spAutoFit/>
          </a:bodyPr>
          <a:lstStyle/>
          <a:p>
            <a:r>
              <a:rPr lang="en-US" sz="1400" b="1" i="0" dirty="0">
                <a:effectLst/>
                <a:latin typeface="+mn-lt"/>
              </a:rPr>
              <a:t>A,</a:t>
            </a:r>
            <a:r>
              <a:rPr lang="en-US" sz="1400" b="0" i="0" dirty="0">
                <a:effectLst/>
                <a:latin typeface="+mn-lt"/>
              </a:rPr>
              <a:t> </a:t>
            </a:r>
            <a:r>
              <a:rPr lang="en-US" sz="1400" i="1" dirty="0">
                <a:latin typeface="+mn-lt"/>
              </a:rPr>
              <a:t>CAM</a:t>
            </a:r>
            <a:r>
              <a:rPr lang="en-US" sz="1400" dirty="0">
                <a:latin typeface="+mn-lt"/>
              </a:rPr>
              <a:t>. Recall that CAM is </a:t>
            </a:r>
            <a:r>
              <a:rPr lang="en-US" sz="1400" b="0" i="0" dirty="0">
                <a:effectLst/>
                <a:latin typeface="+mn-lt"/>
              </a:rPr>
              <a:t>a </a:t>
            </a:r>
            <a:r>
              <a:rPr lang="en-US" sz="1400" b="0" i="1" dirty="0" err="1">
                <a:effectLst/>
                <a:latin typeface="+mn-lt"/>
              </a:rPr>
              <a:t>nonproliferative</a:t>
            </a:r>
            <a:r>
              <a:rPr lang="en-US" sz="1400" b="0" i="0" dirty="0">
                <a:effectLst/>
                <a:latin typeface="+mn-lt"/>
              </a:rPr>
              <a:t> process: The number of melanocytes is normal, they just produce an increased amount of melanin that gets transferred to the surrounding keratinocytes.</a:t>
            </a:r>
          </a:p>
        </p:txBody>
      </p:sp>
      <p:sp>
        <p:nvSpPr>
          <p:cNvPr id="3" name="Rectangle 2">
            <a:extLst>
              <a:ext uri="{FF2B5EF4-FFF2-40B4-BE49-F238E27FC236}">
                <a16:creationId xmlns:a16="http://schemas.microsoft.com/office/drawing/2014/main" id="{F2AD375F-2EB9-4002-816B-56557D7D2433}"/>
              </a:ext>
            </a:extLst>
          </p:cNvPr>
          <p:cNvSpPr/>
          <p:nvPr/>
        </p:nvSpPr>
        <p:spPr>
          <a:xfrm>
            <a:off x="44567" y="2743200"/>
            <a:ext cx="5822833" cy="2667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474167699"/>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1D6F828-761F-43E7-A144-EDE134AE94BD}"/>
              </a:ext>
            </a:extLst>
          </p:cNvPr>
          <p:cNvSpPr>
            <a:spLocks noGrp="1"/>
          </p:cNvSpPr>
          <p:nvPr>
            <p:ph type="sldNum" sz="quarter" idx="12"/>
          </p:nvPr>
        </p:nvSpPr>
        <p:spPr/>
        <p:txBody>
          <a:bodyPr/>
          <a:lstStyle/>
          <a:p>
            <a:fld id="{116DF635-BF2B-4ED9-8F65-8D2B632AD3E3}" type="slidenum">
              <a:rPr lang="en-US" altLang="en-US" smtClean="0"/>
              <a:pPr/>
              <a:t>509</a:t>
            </a:fld>
            <a:endParaRPr lang="en-US" altLang="en-US"/>
          </a:p>
        </p:txBody>
      </p:sp>
      <p:pic>
        <p:nvPicPr>
          <p:cNvPr id="4" name="Picture 3">
            <a:extLst>
              <a:ext uri="{FF2B5EF4-FFF2-40B4-BE49-F238E27FC236}">
                <a16:creationId xmlns:a16="http://schemas.microsoft.com/office/drawing/2014/main" id="{13741D70-A59A-41D1-BD4C-7400D0163CA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567" y="1516921"/>
            <a:ext cx="5004511" cy="3829819"/>
          </a:xfrm>
          <a:prstGeom prst="rect">
            <a:avLst/>
          </a:prstGeom>
        </p:spPr>
      </p:pic>
      <p:sp>
        <p:nvSpPr>
          <p:cNvPr id="5" name="TextBox 4">
            <a:extLst>
              <a:ext uri="{FF2B5EF4-FFF2-40B4-BE49-F238E27FC236}">
                <a16:creationId xmlns:a16="http://schemas.microsoft.com/office/drawing/2014/main" id="{6D6E3227-5C87-4331-9156-4B5AF6C23845}"/>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8" name="TextBox 7">
            <a:extLst>
              <a:ext uri="{FF2B5EF4-FFF2-40B4-BE49-F238E27FC236}">
                <a16:creationId xmlns:a16="http://schemas.microsoft.com/office/drawing/2014/main" id="{A06F07B1-51D8-4F78-9252-44D2E0809037}"/>
              </a:ext>
            </a:extLst>
          </p:cNvPr>
          <p:cNvSpPr txBox="1"/>
          <p:nvPr/>
        </p:nvSpPr>
        <p:spPr>
          <a:xfrm>
            <a:off x="5084025" y="1447800"/>
            <a:ext cx="4050036" cy="1169551"/>
          </a:xfrm>
          <a:prstGeom prst="rect">
            <a:avLst/>
          </a:prstGeom>
          <a:solidFill>
            <a:schemeClr val="bg1"/>
          </a:solidFill>
        </p:spPr>
        <p:txBody>
          <a:bodyPr wrap="square" rtlCol="0">
            <a:spAutoFit/>
          </a:bodyPr>
          <a:lstStyle/>
          <a:p>
            <a:r>
              <a:rPr lang="en-US" sz="1400" b="1" i="0" dirty="0">
                <a:effectLst/>
                <a:latin typeface="+mn-lt"/>
              </a:rPr>
              <a:t>A,</a:t>
            </a:r>
            <a:r>
              <a:rPr lang="en-US" sz="1400" b="0" i="0" dirty="0">
                <a:effectLst/>
                <a:latin typeface="+mn-lt"/>
              </a:rPr>
              <a:t> </a:t>
            </a:r>
            <a:r>
              <a:rPr lang="en-US" sz="1400" i="1" dirty="0">
                <a:latin typeface="+mn-lt"/>
              </a:rPr>
              <a:t>CAM</a:t>
            </a:r>
            <a:r>
              <a:rPr lang="en-US" sz="1400" dirty="0">
                <a:latin typeface="+mn-lt"/>
              </a:rPr>
              <a:t>. Recall that CAM is </a:t>
            </a:r>
            <a:r>
              <a:rPr lang="en-US" sz="1400" b="0" i="0" dirty="0">
                <a:effectLst/>
                <a:latin typeface="+mn-lt"/>
              </a:rPr>
              <a:t>a </a:t>
            </a:r>
            <a:r>
              <a:rPr lang="en-US" sz="1400" b="0" i="1" dirty="0" err="1">
                <a:effectLst/>
                <a:latin typeface="+mn-lt"/>
              </a:rPr>
              <a:t>nonproliferative</a:t>
            </a:r>
            <a:r>
              <a:rPr lang="en-US" sz="1400" b="0" i="0" dirty="0">
                <a:effectLst/>
                <a:latin typeface="+mn-lt"/>
              </a:rPr>
              <a:t> process: The number of melanocytes is normal, they just produce an increased amount of melanin that gets transferred to the surrounding keratinocytes.</a:t>
            </a:r>
          </a:p>
        </p:txBody>
      </p:sp>
      <p:sp>
        <p:nvSpPr>
          <p:cNvPr id="9" name="TextBox 8">
            <a:extLst>
              <a:ext uri="{FF2B5EF4-FFF2-40B4-BE49-F238E27FC236}">
                <a16:creationId xmlns:a16="http://schemas.microsoft.com/office/drawing/2014/main" id="{6BF32FC7-258E-44A4-8865-BBF681DBC019}"/>
              </a:ext>
            </a:extLst>
          </p:cNvPr>
          <p:cNvSpPr txBox="1"/>
          <p:nvPr/>
        </p:nvSpPr>
        <p:spPr>
          <a:xfrm>
            <a:off x="5084025" y="2897568"/>
            <a:ext cx="4050036" cy="954107"/>
          </a:xfrm>
          <a:prstGeom prst="rect">
            <a:avLst/>
          </a:prstGeom>
          <a:solidFill>
            <a:schemeClr val="bg1"/>
          </a:solidFill>
        </p:spPr>
        <p:txBody>
          <a:bodyPr wrap="square" rtlCol="0">
            <a:spAutoFit/>
          </a:bodyPr>
          <a:lstStyle/>
          <a:p>
            <a:r>
              <a:rPr lang="en-US" sz="1400" b="1" i="0" dirty="0">
                <a:solidFill>
                  <a:srgbClr val="0000FF"/>
                </a:solidFill>
                <a:effectLst/>
                <a:latin typeface="+mn-lt"/>
              </a:rPr>
              <a:t>B,</a:t>
            </a:r>
            <a:r>
              <a:rPr lang="en-US" sz="1400" b="0" i="0" dirty="0">
                <a:solidFill>
                  <a:srgbClr val="0000FF"/>
                </a:solidFill>
                <a:effectLst/>
                <a:latin typeface="+mn-lt"/>
              </a:rPr>
              <a:t> </a:t>
            </a:r>
            <a:r>
              <a:rPr lang="en-US" sz="1400" b="0" i="1" dirty="0">
                <a:solidFill>
                  <a:srgbClr val="0000FF"/>
                </a:solidFill>
                <a:effectLst/>
                <a:latin typeface="+mn-lt"/>
              </a:rPr>
              <a:t>PAM without atypia, or with mild atypia</a:t>
            </a:r>
            <a:r>
              <a:rPr lang="en-US" sz="1400" b="0" i="0" dirty="0">
                <a:solidFill>
                  <a:srgbClr val="0000FF"/>
                </a:solidFill>
                <a:effectLst/>
                <a:latin typeface="+mn-lt"/>
              </a:rPr>
              <a:t>.   There is both increased pigment production and an increased number of melanocytes, but no or very mild change in melanocyte morphology. </a:t>
            </a:r>
          </a:p>
        </p:txBody>
      </p:sp>
      <p:sp>
        <p:nvSpPr>
          <p:cNvPr id="10" name="Rectangle 9">
            <a:extLst>
              <a:ext uri="{FF2B5EF4-FFF2-40B4-BE49-F238E27FC236}">
                <a16:creationId xmlns:a16="http://schemas.microsoft.com/office/drawing/2014/main" id="{38F96A44-5EF9-410B-9F10-D3E719B90E8D}"/>
              </a:ext>
            </a:extLst>
          </p:cNvPr>
          <p:cNvSpPr/>
          <p:nvPr/>
        </p:nvSpPr>
        <p:spPr>
          <a:xfrm>
            <a:off x="44567" y="4038600"/>
            <a:ext cx="5822833" cy="13716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97018706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51</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533400" y="1985665"/>
            <a:ext cx="8088797" cy="3785652"/>
          </a:xfrm>
          <a:prstGeom prst="rect">
            <a:avLst/>
          </a:prstGeom>
          <a:solidFill>
            <a:schemeClr val="accent5">
              <a:lumMod val="75000"/>
            </a:schemeClr>
          </a:solidFill>
        </p:spPr>
        <p:txBody>
          <a:bodyPr wrap="square" rtlCol="0">
            <a:spAutoFit/>
          </a:bodyPr>
          <a:lstStyle/>
          <a:p>
            <a:r>
              <a:rPr lang="en-US" sz="1600" i="1" dirty="0"/>
              <a:t>Next let’s consider the </a:t>
            </a:r>
            <a:r>
              <a:rPr lang="en-US" sz="1600" dirty="0"/>
              <a:t>function</a:t>
            </a:r>
            <a:r>
              <a:rPr lang="en-US" sz="1600" i="1" dirty="0"/>
              <a:t> of surface melanocytes. What do they do?</a:t>
            </a:r>
          </a:p>
          <a:p>
            <a:r>
              <a:rPr lang="en-US" sz="1600" dirty="0"/>
              <a:t>A surprising number of things, but for our purposes their function is manufacturing  </a:t>
            </a:r>
            <a:r>
              <a:rPr lang="en-US" sz="1600" b="1" dirty="0">
                <a:solidFill>
                  <a:srgbClr val="002060"/>
                </a:solidFill>
              </a:rPr>
              <a:t>melanin</a:t>
            </a:r>
            <a:r>
              <a:rPr lang="en-US" sz="1600" dirty="0"/>
              <a:t> , the main pigment of the body surface</a:t>
            </a:r>
          </a:p>
          <a:p>
            <a:endParaRPr lang="en-US" sz="1600" dirty="0"/>
          </a:p>
          <a:p>
            <a:r>
              <a:rPr lang="en-US" sz="1600" i="1" dirty="0"/>
              <a:t>What is the name of the membrane-bound structure in which melanin is contained?</a:t>
            </a:r>
          </a:p>
          <a:p>
            <a:r>
              <a:rPr lang="en-US" sz="1600" dirty="0"/>
              <a:t>A melanosome</a:t>
            </a:r>
          </a:p>
          <a:p>
            <a:endParaRPr lang="en-US" sz="1600" dirty="0"/>
          </a:p>
          <a:p>
            <a:r>
              <a:rPr lang="en-US" sz="1600" i="1" dirty="0"/>
              <a:t>Do melanocytes hang onto their melanosomes?</a:t>
            </a:r>
          </a:p>
          <a:p>
            <a:r>
              <a:rPr lang="en-US" sz="1600" dirty="0"/>
              <a:t>No—once packaged in melanosomes, melanin is transferred to neighboring cells       (</a:t>
            </a:r>
            <a:r>
              <a:rPr lang="en-US" sz="1600" dirty="0" err="1"/>
              <a:t>eg</a:t>
            </a:r>
            <a:r>
              <a:rPr lang="en-US" sz="1600" dirty="0"/>
              <a:t>, skin melanocytes transfer their melanin to nearby  keratinocytes )</a:t>
            </a:r>
          </a:p>
          <a:p>
            <a:endParaRPr lang="en-US" sz="1600" dirty="0"/>
          </a:p>
          <a:p>
            <a:r>
              <a:rPr lang="en-US" sz="1600" i="1" dirty="0"/>
              <a:t>Some people have darker skin than others. (Thanks, Captain Obvious.) Is it the case that darker-complected individuals have more melanocytes?</a:t>
            </a:r>
            <a:endParaRPr lang="en-US" sz="1600" i="1" dirty="0">
              <a:solidFill>
                <a:schemeClr val="accent5">
                  <a:lumMod val="75000"/>
                </a:schemeClr>
              </a:solidFill>
            </a:endParaRPr>
          </a:p>
          <a:p>
            <a:r>
              <a:rPr lang="en-US" sz="1600" dirty="0">
                <a:solidFill>
                  <a:schemeClr val="accent5">
                    <a:lumMod val="75000"/>
                  </a:schemeClr>
                </a:solidFill>
              </a:rPr>
              <a:t>No, the number of melanocytes does not vary with degree of pigmentation—people with darker complexion have more melanin in their keratinocytes.</a:t>
            </a:r>
          </a:p>
        </p:txBody>
      </p:sp>
    </p:spTree>
    <p:extLst>
      <p:ext uri="{BB962C8B-B14F-4D97-AF65-F5344CB8AC3E}">
        <p14:creationId xmlns:p14="http://schemas.microsoft.com/office/powerpoint/2010/main" val="3088253895"/>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1D6F828-761F-43E7-A144-EDE134AE94BD}"/>
              </a:ext>
            </a:extLst>
          </p:cNvPr>
          <p:cNvSpPr>
            <a:spLocks noGrp="1"/>
          </p:cNvSpPr>
          <p:nvPr>
            <p:ph type="sldNum" sz="quarter" idx="12"/>
          </p:nvPr>
        </p:nvSpPr>
        <p:spPr/>
        <p:txBody>
          <a:bodyPr/>
          <a:lstStyle/>
          <a:p>
            <a:fld id="{116DF635-BF2B-4ED9-8F65-8D2B632AD3E3}" type="slidenum">
              <a:rPr lang="en-US" altLang="en-US" smtClean="0"/>
              <a:pPr/>
              <a:t>510</a:t>
            </a:fld>
            <a:endParaRPr lang="en-US" altLang="en-US"/>
          </a:p>
        </p:txBody>
      </p:sp>
      <p:pic>
        <p:nvPicPr>
          <p:cNvPr id="4" name="Picture 3">
            <a:extLst>
              <a:ext uri="{FF2B5EF4-FFF2-40B4-BE49-F238E27FC236}">
                <a16:creationId xmlns:a16="http://schemas.microsoft.com/office/drawing/2014/main" id="{13741D70-A59A-41D1-BD4C-7400D0163CA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567" y="1516921"/>
            <a:ext cx="5004511" cy="3829819"/>
          </a:xfrm>
          <a:prstGeom prst="rect">
            <a:avLst/>
          </a:prstGeom>
        </p:spPr>
      </p:pic>
      <p:sp>
        <p:nvSpPr>
          <p:cNvPr id="5" name="TextBox 4">
            <a:extLst>
              <a:ext uri="{FF2B5EF4-FFF2-40B4-BE49-F238E27FC236}">
                <a16:creationId xmlns:a16="http://schemas.microsoft.com/office/drawing/2014/main" id="{6D6E3227-5C87-4331-9156-4B5AF6C23845}"/>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7" name="TextBox 6">
            <a:extLst>
              <a:ext uri="{FF2B5EF4-FFF2-40B4-BE49-F238E27FC236}">
                <a16:creationId xmlns:a16="http://schemas.microsoft.com/office/drawing/2014/main" id="{7D39F22F-5787-4353-BB89-7EE2B35F5005}"/>
              </a:ext>
            </a:extLst>
          </p:cNvPr>
          <p:cNvSpPr txBox="1"/>
          <p:nvPr/>
        </p:nvSpPr>
        <p:spPr>
          <a:xfrm>
            <a:off x="5093964" y="4088249"/>
            <a:ext cx="4050036" cy="1169551"/>
          </a:xfrm>
          <a:prstGeom prst="rect">
            <a:avLst/>
          </a:prstGeom>
          <a:noFill/>
        </p:spPr>
        <p:txBody>
          <a:bodyPr wrap="square" rtlCol="0">
            <a:spAutoFit/>
          </a:bodyPr>
          <a:lstStyle/>
          <a:p>
            <a:r>
              <a:rPr lang="en-US" sz="1400" b="1" i="0" dirty="0">
                <a:effectLst/>
                <a:latin typeface="+mn-lt"/>
              </a:rPr>
              <a:t>C,</a:t>
            </a:r>
            <a:r>
              <a:rPr lang="en-US" sz="1400" b="0" i="0" dirty="0">
                <a:effectLst/>
                <a:latin typeface="+mn-lt"/>
              </a:rPr>
              <a:t> </a:t>
            </a:r>
            <a:r>
              <a:rPr lang="en-US" sz="1400" b="0" i="1" dirty="0">
                <a:effectLst/>
                <a:latin typeface="+mn-lt"/>
              </a:rPr>
              <a:t>PAM with moderate to severe atypia</a:t>
            </a:r>
            <a:r>
              <a:rPr lang="en-US" sz="1400" b="0" i="0" dirty="0">
                <a:effectLst/>
                <a:latin typeface="+mn-lt"/>
              </a:rPr>
              <a:t>. There is increased pigment production and number of melanocytes, </a:t>
            </a:r>
            <a:r>
              <a:rPr lang="en-US" sz="1400" b="1" i="0" dirty="0">
                <a:effectLst/>
                <a:latin typeface="+mn-lt"/>
              </a:rPr>
              <a:t>and</a:t>
            </a:r>
            <a:r>
              <a:rPr lang="en-US" sz="1400" b="0" i="0" dirty="0">
                <a:effectLst/>
                <a:latin typeface="+mn-lt"/>
              </a:rPr>
              <a:t> 1) migration of melanocytes into the more superficial epithelial layers, as well as 2) atypical melanocyte morphology.</a:t>
            </a:r>
          </a:p>
        </p:txBody>
      </p:sp>
      <p:sp>
        <p:nvSpPr>
          <p:cNvPr id="9" name="TextBox 8">
            <a:extLst>
              <a:ext uri="{FF2B5EF4-FFF2-40B4-BE49-F238E27FC236}">
                <a16:creationId xmlns:a16="http://schemas.microsoft.com/office/drawing/2014/main" id="{6BF32FC7-258E-44A4-8865-BBF681DBC019}"/>
              </a:ext>
            </a:extLst>
          </p:cNvPr>
          <p:cNvSpPr txBox="1"/>
          <p:nvPr/>
        </p:nvSpPr>
        <p:spPr>
          <a:xfrm>
            <a:off x="5084025" y="2897568"/>
            <a:ext cx="4050036" cy="954107"/>
          </a:xfrm>
          <a:prstGeom prst="rect">
            <a:avLst/>
          </a:prstGeom>
          <a:solidFill>
            <a:schemeClr val="bg1"/>
          </a:solidFill>
        </p:spPr>
        <p:txBody>
          <a:bodyPr wrap="square" rtlCol="0">
            <a:spAutoFit/>
          </a:bodyPr>
          <a:lstStyle/>
          <a:p>
            <a:r>
              <a:rPr lang="en-US" sz="1400" b="1" i="0" dirty="0">
                <a:solidFill>
                  <a:srgbClr val="0000FF"/>
                </a:solidFill>
                <a:effectLst/>
                <a:latin typeface="+mn-lt"/>
              </a:rPr>
              <a:t>B,</a:t>
            </a:r>
            <a:r>
              <a:rPr lang="en-US" sz="1400" b="0" i="0" dirty="0">
                <a:solidFill>
                  <a:srgbClr val="0000FF"/>
                </a:solidFill>
                <a:effectLst/>
                <a:latin typeface="+mn-lt"/>
              </a:rPr>
              <a:t> </a:t>
            </a:r>
            <a:r>
              <a:rPr lang="en-US" sz="1400" b="0" i="1" dirty="0">
                <a:solidFill>
                  <a:srgbClr val="0000FF"/>
                </a:solidFill>
                <a:effectLst/>
                <a:latin typeface="+mn-lt"/>
              </a:rPr>
              <a:t>PAM without atypia, or with mild atypia</a:t>
            </a:r>
            <a:r>
              <a:rPr lang="en-US" sz="1400" b="0" i="0" dirty="0">
                <a:solidFill>
                  <a:srgbClr val="0000FF"/>
                </a:solidFill>
                <a:effectLst/>
                <a:latin typeface="+mn-lt"/>
              </a:rPr>
              <a:t>.   There is both increased pigment production and an increased number of melanocytes, but no or very mild change in melanocyte morphology. </a:t>
            </a:r>
          </a:p>
        </p:txBody>
      </p:sp>
      <p:sp>
        <p:nvSpPr>
          <p:cNvPr id="12" name="TextBox 11">
            <a:extLst>
              <a:ext uri="{FF2B5EF4-FFF2-40B4-BE49-F238E27FC236}">
                <a16:creationId xmlns:a16="http://schemas.microsoft.com/office/drawing/2014/main" id="{2B6B6A45-F39A-41EB-B8B2-12A134EB52EF}"/>
              </a:ext>
            </a:extLst>
          </p:cNvPr>
          <p:cNvSpPr txBox="1"/>
          <p:nvPr/>
        </p:nvSpPr>
        <p:spPr>
          <a:xfrm>
            <a:off x="467729" y="5177135"/>
            <a:ext cx="2000869" cy="461665"/>
          </a:xfrm>
          <a:prstGeom prst="rect">
            <a:avLst/>
          </a:prstGeom>
          <a:noFill/>
        </p:spPr>
        <p:txBody>
          <a:bodyPr wrap="none" rtlCol="0">
            <a:spAutoFit/>
          </a:bodyPr>
          <a:lstStyle/>
          <a:p>
            <a:r>
              <a:rPr lang="en-US" sz="1200" dirty="0"/>
              <a:t>PAM w/ moderate atypia</a:t>
            </a:r>
          </a:p>
          <a:p>
            <a:r>
              <a:rPr lang="en-US" sz="1200" dirty="0">
                <a:solidFill>
                  <a:srgbClr val="0000FF"/>
                </a:solidFill>
              </a:rPr>
              <a:t>Note: Cells less dendritic-y</a:t>
            </a:r>
          </a:p>
        </p:txBody>
      </p:sp>
      <p:sp>
        <p:nvSpPr>
          <p:cNvPr id="13" name="TextBox 12">
            <a:extLst>
              <a:ext uri="{FF2B5EF4-FFF2-40B4-BE49-F238E27FC236}">
                <a16:creationId xmlns:a16="http://schemas.microsoft.com/office/drawing/2014/main" id="{7FED8596-F1D3-4209-A55C-AB1D84946485}"/>
              </a:ext>
            </a:extLst>
          </p:cNvPr>
          <p:cNvSpPr txBox="1"/>
          <p:nvPr/>
        </p:nvSpPr>
        <p:spPr>
          <a:xfrm>
            <a:off x="3093685" y="5177134"/>
            <a:ext cx="1912703" cy="461665"/>
          </a:xfrm>
          <a:prstGeom prst="rect">
            <a:avLst/>
          </a:prstGeom>
          <a:noFill/>
        </p:spPr>
        <p:txBody>
          <a:bodyPr wrap="none" rtlCol="0">
            <a:spAutoFit/>
          </a:bodyPr>
          <a:lstStyle/>
          <a:p>
            <a:r>
              <a:rPr lang="en-US" sz="1200" dirty="0"/>
              <a:t>PAM w/ severe atypia</a:t>
            </a:r>
          </a:p>
          <a:p>
            <a:r>
              <a:rPr lang="en-US" sz="1200" dirty="0">
                <a:solidFill>
                  <a:srgbClr val="0000FF"/>
                </a:solidFill>
              </a:rPr>
              <a:t>Note: Cells epithelioid-</a:t>
            </a:r>
            <a:r>
              <a:rPr lang="en-US" sz="1200" dirty="0" err="1">
                <a:solidFill>
                  <a:srgbClr val="0000FF"/>
                </a:solidFill>
              </a:rPr>
              <a:t>ish</a:t>
            </a:r>
            <a:endParaRPr lang="en-US" sz="1200" dirty="0">
              <a:solidFill>
                <a:srgbClr val="0000FF"/>
              </a:solidFill>
            </a:endParaRPr>
          </a:p>
        </p:txBody>
      </p:sp>
      <p:sp>
        <p:nvSpPr>
          <p:cNvPr id="10" name="TextBox 9">
            <a:extLst>
              <a:ext uri="{FF2B5EF4-FFF2-40B4-BE49-F238E27FC236}">
                <a16:creationId xmlns:a16="http://schemas.microsoft.com/office/drawing/2014/main" id="{D08B672F-3A82-4A71-8C2B-9E9D9C5434BD}"/>
              </a:ext>
            </a:extLst>
          </p:cNvPr>
          <p:cNvSpPr txBox="1"/>
          <p:nvPr/>
        </p:nvSpPr>
        <p:spPr>
          <a:xfrm>
            <a:off x="5084025" y="1447800"/>
            <a:ext cx="4050036" cy="1169551"/>
          </a:xfrm>
          <a:prstGeom prst="rect">
            <a:avLst/>
          </a:prstGeom>
          <a:solidFill>
            <a:schemeClr val="bg1"/>
          </a:solidFill>
        </p:spPr>
        <p:txBody>
          <a:bodyPr wrap="square" rtlCol="0">
            <a:spAutoFit/>
          </a:bodyPr>
          <a:lstStyle/>
          <a:p>
            <a:r>
              <a:rPr lang="en-US" sz="1400" b="1" i="0" dirty="0">
                <a:effectLst/>
                <a:latin typeface="+mn-lt"/>
              </a:rPr>
              <a:t>A,</a:t>
            </a:r>
            <a:r>
              <a:rPr lang="en-US" sz="1400" b="0" i="0" dirty="0">
                <a:effectLst/>
                <a:latin typeface="+mn-lt"/>
              </a:rPr>
              <a:t> </a:t>
            </a:r>
            <a:r>
              <a:rPr lang="en-US" sz="1400" i="1" dirty="0">
                <a:latin typeface="+mn-lt"/>
              </a:rPr>
              <a:t>CAM</a:t>
            </a:r>
            <a:r>
              <a:rPr lang="en-US" sz="1400" dirty="0">
                <a:latin typeface="+mn-lt"/>
              </a:rPr>
              <a:t>. Recall that CAM is </a:t>
            </a:r>
            <a:r>
              <a:rPr lang="en-US" sz="1400" b="0" i="0" dirty="0">
                <a:effectLst/>
                <a:latin typeface="+mn-lt"/>
              </a:rPr>
              <a:t>a </a:t>
            </a:r>
            <a:r>
              <a:rPr lang="en-US" sz="1400" b="0" i="1" dirty="0" err="1">
                <a:effectLst/>
                <a:latin typeface="+mn-lt"/>
              </a:rPr>
              <a:t>nonproliferative</a:t>
            </a:r>
            <a:r>
              <a:rPr lang="en-US" sz="1400" b="0" i="0" dirty="0">
                <a:effectLst/>
                <a:latin typeface="+mn-lt"/>
              </a:rPr>
              <a:t> process: The number of melanocytes is normal, they just produce an increased amount of melanin that gets transferred to the surrounding keratinocytes.</a:t>
            </a:r>
          </a:p>
        </p:txBody>
      </p:sp>
    </p:spTree>
    <p:extLst>
      <p:ext uri="{BB962C8B-B14F-4D97-AF65-F5344CB8AC3E}">
        <p14:creationId xmlns:p14="http://schemas.microsoft.com/office/powerpoint/2010/main" val="3326466545"/>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511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rgbClr val="727026"/>
                </a:solidFill>
              </a:rPr>
              <a:t>Also like lentigo </a:t>
            </a:r>
            <a:r>
              <a:rPr lang="en-US" sz="1400" i="1" dirty="0" err="1">
                <a:solidFill>
                  <a:srgbClr val="727026"/>
                </a:solidFill>
              </a:rPr>
              <a:t>maligna</a:t>
            </a:r>
            <a:r>
              <a:rPr lang="en-US" sz="1400" i="1" dirty="0">
                <a:solidFill>
                  <a:srgbClr val="727026"/>
                </a:solidFill>
              </a:rPr>
              <a:t>: Is malignant transformation of PAM an unlikely occurrence?</a:t>
            </a:r>
          </a:p>
          <a:p>
            <a:r>
              <a:rPr lang="en-US" sz="1400" b="1" dirty="0">
                <a:solidFill>
                  <a:srgbClr val="727026"/>
                </a:solidFill>
              </a:rPr>
              <a:t>Yes, but…</a:t>
            </a:r>
            <a:r>
              <a:rPr lang="en-US" sz="1400" dirty="0">
                <a:solidFill>
                  <a:schemeClr val="bg1">
                    <a:lumMod val="75000"/>
                  </a:schemeClr>
                </a:solidFill>
              </a:rPr>
              <a: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E4FC1B6-7027-4BFF-B3B9-8F3A054A6C21}"/>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Speaking of the pathologist…She divvies PAM into two types. What are they?</a:t>
            </a:r>
          </a:p>
          <a:p>
            <a:r>
              <a:rPr lang="en-US" sz="1400" i="1" dirty="0">
                <a:solidFill>
                  <a:schemeClr val="bg1">
                    <a:lumMod val="50000"/>
                  </a:schemeClr>
                </a:solidFill>
              </a:rPr>
              <a:t>She further divides </a:t>
            </a:r>
            <a:r>
              <a:rPr lang="en-US" sz="1400" dirty="0">
                <a:solidFill>
                  <a:schemeClr val="bg1">
                    <a:lumMod val="50000"/>
                  </a:schemeClr>
                </a:solidFill>
              </a:rPr>
              <a:t>PAM with atypia </a:t>
            </a:r>
            <a:r>
              <a:rPr lang="en-US" sz="1400" i="1" dirty="0">
                <a:solidFill>
                  <a:schemeClr val="bg1">
                    <a:lumMod val="50000"/>
                  </a:schemeClr>
                </a:solidFill>
              </a:rPr>
              <a:t>into three subtypes. What are they?</a:t>
            </a:r>
          </a:p>
          <a:p>
            <a:r>
              <a:rPr lang="en-US" sz="1400" dirty="0">
                <a:solidFill>
                  <a:schemeClr val="bg1">
                    <a:lumMod val="50000"/>
                  </a:schemeClr>
                </a:solidFill>
              </a:rPr>
              <a:t>--PAM without  atypia: </a:t>
            </a:r>
            <a:r>
              <a:rPr lang="en-US" sz="1400" dirty="0">
                <a:solidFill>
                  <a:schemeClr val="bg1">
                    <a:lumMod val="50000"/>
                  </a:schemeClr>
                </a:solidFill>
                <a:latin typeface="Arial" charset="0"/>
              </a:rPr>
              <a:t>Melanocytes confined to the  basal  epithelial layer; lack atypical features</a:t>
            </a:r>
          </a:p>
          <a:p>
            <a:r>
              <a:rPr lang="en-US" sz="1400" dirty="0">
                <a:solidFill>
                  <a:schemeClr val="bg1">
                    <a:lumMod val="50000"/>
                  </a:schemeClr>
                </a:solidFill>
              </a:rPr>
              <a:t>--PAM with  atypia: </a:t>
            </a:r>
            <a:r>
              <a:rPr lang="en-US" sz="1400" dirty="0">
                <a:solidFill>
                  <a:schemeClr val="bg1">
                    <a:lumMod val="50000"/>
                  </a:schemeClr>
                </a:solidFill>
                <a:latin typeface="Arial" charset="0"/>
              </a:rPr>
              <a:t>Melanocytes found in the  superficial  epithelial layers; display atypical features</a:t>
            </a:r>
            <a:r>
              <a:rPr lang="en-US" sz="1400" dirty="0">
                <a:solidFill>
                  <a:schemeClr val="bg1">
                    <a:lumMod val="50000"/>
                  </a:schemeClr>
                </a:solidFill>
              </a:rPr>
              <a:t> </a:t>
            </a:r>
          </a:p>
          <a:p>
            <a:r>
              <a:rPr lang="en-US" sz="1400" dirty="0">
                <a:solidFill>
                  <a:schemeClr val="bg1">
                    <a:lumMod val="50000"/>
                  </a:schemeClr>
                </a:solidFill>
              </a:rPr>
              <a:t>----PAM with mild atypia</a:t>
            </a:r>
          </a:p>
          <a:p>
            <a:r>
              <a:rPr lang="en-US" sz="1400" dirty="0">
                <a:solidFill>
                  <a:schemeClr val="bg1">
                    <a:lumMod val="50000"/>
                  </a:schemeClr>
                </a:solidFill>
              </a:rPr>
              <a:t>----PAM with moderate atypia </a:t>
            </a:r>
          </a:p>
          <a:p>
            <a:r>
              <a:rPr lang="en-US" sz="1400" dirty="0">
                <a:solidFill>
                  <a:schemeClr val="bg1">
                    <a:lumMod val="50000"/>
                  </a:schemeClr>
                </a:solidFill>
              </a:rPr>
              <a:t>----PAM with severe atypia </a:t>
            </a:r>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CDEAFEC7-B664-4560-95BE-7FEB9C9CE2F5}"/>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3442056656"/>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512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rgbClr val="727026"/>
                </a:solidFill>
              </a:rPr>
              <a:t>Also like lentigo </a:t>
            </a:r>
            <a:r>
              <a:rPr lang="en-US" sz="1400" i="1" dirty="0" err="1">
                <a:solidFill>
                  <a:srgbClr val="727026"/>
                </a:solidFill>
              </a:rPr>
              <a:t>maligna</a:t>
            </a:r>
            <a:r>
              <a:rPr lang="en-US" sz="1400" i="1" dirty="0">
                <a:solidFill>
                  <a:srgbClr val="727026"/>
                </a:solidFill>
              </a:rPr>
              <a:t>: Is malignant transformation of PAM an unlikely occurrence?</a:t>
            </a:r>
          </a:p>
          <a:p>
            <a:r>
              <a:rPr lang="en-US" sz="1400" b="1" dirty="0">
                <a:solidFill>
                  <a:srgbClr val="727026"/>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E4FC1B6-7027-4BFF-B3B9-8F3A054A6C21}"/>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Speaking of the pathologist…She divvies PAM into two types. What are they?</a:t>
            </a:r>
          </a:p>
          <a:p>
            <a:r>
              <a:rPr lang="en-US" sz="1400" i="1" dirty="0">
                <a:solidFill>
                  <a:schemeClr val="bg1">
                    <a:lumMod val="50000"/>
                  </a:schemeClr>
                </a:solidFill>
              </a:rPr>
              <a:t>She further divides </a:t>
            </a:r>
            <a:r>
              <a:rPr lang="en-US" sz="1400" dirty="0">
                <a:solidFill>
                  <a:schemeClr val="bg1">
                    <a:lumMod val="50000"/>
                  </a:schemeClr>
                </a:solidFill>
              </a:rPr>
              <a:t>PAM with atypia </a:t>
            </a:r>
            <a:r>
              <a:rPr lang="en-US" sz="1400" i="1" dirty="0">
                <a:solidFill>
                  <a:schemeClr val="bg1">
                    <a:lumMod val="50000"/>
                  </a:schemeClr>
                </a:solidFill>
              </a:rPr>
              <a:t>into three subtypes. What are they?</a:t>
            </a:r>
          </a:p>
          <a:p>
            <a:r>
              <a:rPr lang="en-US" sz="1400" dirty="0">
                <a:solidFill>
                  <a:schemeClr val="bg1">
                    <a:lumMod val="50000"/>
                  </a:schemeClr>
                </a:solidFill>
              </a:rPr>
              <a:t>--PAM without  atypia: </a:t>
            </a:r>
            <a:r>
              <a:rPr lang="en-US" sz="1400" dirty="0">
                <a:solidFill>
                  <a:schemeClr val="bg1">
                    <a:lumMod val="50000"/>
                  </a:schemeClr>
                </a:solidFill>
                <a:latin typeface="Arial" charset="0"/>
              </a:rPr>
              <a:t>Melanocytes confined to the  basal  epithelial layer; lack atypical features</a:t>
            </a:r>
          </a:p>
          <a:p>
            <a:r>
              <a:rPr lang="en-US" sz="1400" dirty="0">
                <a:solidFill>
                  <a:schemeClr val="bg1">
                    <a:lumMod val="50000"/>
                  </a:schemeClr>
                </a:solidFill>
              </a:rPr>
              <a:t>--PAM with  atypia: </a:t>
            </a:r>
            <a:r>
              <a:rPr lang="en-US" sz="1400" dirty="0">
                <a:solidFill>
                  <a:schemeClr val="bg1">
                    <a:lumMod val="50000"/>
                  </a:schemeClr>
                </a:solidFill>
                <a:latin typeface="Arial" charset="0"/>
              </a:rPr>
              <a:t>Melanocytes found in the  superficial  epithelial layers; display atypical features</a:t>
            </a:r>
            <a:r>
              <a:rPr lang="en-US" sz="1400" dirty="0">
                <a:solidFill>
                  <a:schemeClr val="bg1">
                    <a:lumMod val="50000"/>
                  </a:schemeClr>
                </a:solidFill>
              </a:rPr>
              <a:t> </a:t>
            </a:r>
          </a:p>
          <a:p>
            <a:r>
              <a:rPr lang="en-US" sz="1400" dirty="0">
                <a:solidFill>
                  <a:schemeClr val="bg1">
                    <a:lumMod val="50000"/>
                  </a:schemeClr>
                </a:solidFill>
              </a:rPr>
              <a:t>----PAM with mild atypia</a:t>
            </a:r>
          </a:p>
          <a:p>
            <a:r>
              <a:rPr lang="en-US" sz="1400" dirty="0">
                <a:solidFill>
                  <a:schemeClr val="bg1">
                    <a:lumMod val="50000"/>
                  </a:schemeClr>
                </a:solidFill>
              </a:rPr>
              <a:t>----PAM with moderate atypia </a:t>
            </a:r>
          </a:p>
          <a:p>
            <a:r>
              <a:rPr lang="en-US" sz="1400" dirty="0">
                <a:solidFill>
                  <a:schemeClr val="bg1">
                    <a:lumMod val="50000"/>
                  </a:schemeClr>
                </a:solidFill>
              </a:rPr>
              <a:t>----PAM with severe atypia </a:t>
            </a:r>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t>It’s time to unpack it!</a:t>
            </a:r>
          </a:p>
        </p:txBody>
      </p:sp>
      <p:sp>
        <p:nvSpPr>
          <p:cNvPr id="55" name="TextBox 54">
            <a:extLst>
              <a:ext uri="{FF2B5EF4-FFF2-40B4-BE49-F238E27FC236}">
                <a16:creationId xmlns:a16="http://schemas.microsoft.com/office/drawing/2014/main" id="{4875B70E-467C-4835-A26B-E534CF4105DE}"/>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2320200615"/>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513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rgbClr val="727026"/>
                </a:solidFill>
              </a:rPr>
              <a:t>Also like lentigo </a:t>
            </a:r>
            <a:r>
              <a:rPr lang="en-US" sz="1400" i="1" dirty="0" err="1">
                <a:solidFill>
                  <a:srgbClr val="727026"/>
                </a:solidFill>
              </a:rPr>
              <a:t>maligna</a:t>
            </a:r>
            <a:r>
              <a:rPr lang="en-US" sz="1400" i="1" dirty="0">
                <a:solidFill>
                  <a:srgbClr val="727026"/>
                </a:solidFill>
              </a:rPr>
              <a:t>: Is malignant transformation of PAM an unlikely occurrence?</a:t>
            </a:r>
          </a:p>
          <a:p>
            <a:r>
              <a:rPr lang="en-US" sz="1400" b="1" dirty="0">
                <a:solidFill>
                  <a:srgbClr val="727026"/>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E4FC1B6-7027-4BFF-B3B9-8F3A054A6C21}"/>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--PAM without  atypia: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----PAM with mild atypia</a:t>
            </a:r>
          </a:p>
          <a:p>
            <a:r>
              <a:rPr lang="en-US" sz="1400" dirty="0">
                <a:solidFill>
                  <a:schemeClr val="accent5">
                    <a:lumMod val="75000"/>
                  </a:schemeClr>
                </a:solidFill>
              </a:rPr>
              <a:t>----PAM with moderate atypia </a:t>
            </a:r>
          </a:p>
          <a:p>
            <a:r>
              <a:rPr lang="en-US" sz="1400" dirty="0">
                <a:solidFill>
                  <a:schemeClr val="accent5">
                    <a:lumMod val="75000"/>
                  </a:schemeClr>
                </a:solidFill>
              </a:rPr>
              <a:t>----PAM with severe atypia </a:t>
            </a:r>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t>It’s time to unpack it!</a:t>
            </a:r>
          </a:p>
        </p:txBody>
      </p:sp>
      <p:sp>
        <p:nvSpPr>
          <p:cNvPr id="55" name="TextBox 54">
            <a:extLst>
              <a:ext uri="{FF2B5EF4-FFF2-40B4-BE49-F238E27FC236}">
                <a16:creationId xmlns:a16="http://schemas.microsoft.com/office/drawing/2014/main" id="{4875B70E-467C-4835-A26B-E534CF4105DE}"/>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
        <p:nvSpPr>
          <p:cNvPr id="58" name="TextBox 57">
            <a:extLst>
              <a:ext uri="{FF2B5EF4-FFF2-40B4-BE49-F238E27FC236}">
                <a16:creationId xmlns:a16="http://schemas.microsoft.com/office/drawing/2014/main" id="{E7FAA003-25DC-4750-BAFE-46EE8CAD01DB}"/>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Tree>
    <p:extLst>
      <p:ext uri="{BB962C8B-B14F-4D97-AF65-F5344CB8AC3E}">
        <p14:creationId xmlns:p14="http://schemas.microsoft.com/office/powerpoint/2010/main" val="2196928633"/>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514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rgbClr val="727026"/>
                </a:solidFill>
              </a:rPr>
              <a:t>Also like lentigo </a:t>
            </a:r>
            <a:r>
              <a:rPr lang="en-US" sz="1400" i="1" dirty="0" err="1">
                <a:solidFill>
                  <a:srgbClr val="727026"/>
                </a:solidFill>
              </a:rPr>
              <a:t>maligna</a:t>
            </a:r>
            <a:r>
              <a:rPr lang="en-US" sz="1400" i="1" dirty="0">
                <a:solidFill>
                  <a:srgbClr val="727026"/>
                </a:solidFill>
              </a:rPr>
              <a:t>: Is malignant transformation of PAM an unlikely occurrence?</a:t>
            </a:r>
          </a:p>
          <a:p>
            <a:r>
              <a:rPr lang="en-US" sz="1400" b="1" dirty="0">
                <a:solidFill>
                  <a:srgbClr val="727026"/>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t>It’s time to unpack it!</a:t>
            </a:r>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solidFill>
                  <a:schemeClr val="accent5">
                    <a:lumMod val="75000"/>
                  </a:schemeClr>
                </a:solidFill>
              </a:rPr>
              <a:t>PAM with moderate atypia </a:t>
            </a:r>
          </a:p>
          <a:p>
            <a:r>
              <a:rPr lang="en-US" sz="1400" dirty="0">
                <a:solidFill>
                  <a:schemeClr val="accent5">
                    <a:lumMod val="75000"/>
                  </a:schemeClr>
                </a:solidFill>
              </a:rPr>
              <a:t>----</a:t>
            </a:r>
            <a:r>
              <a:rPr lang="en-US" sz="1400" b="1" dirty="0">
                <a:solidFill>
                  <a:schemeClr val="accent5">
                    <a:lumMod val="75000"/>
                  </a:schemeClr>
                </a:solidFill>
              </a:rPr>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8" name="TextBox 57">
            <a:extLst>
              <a:ext uri="{FF2B5EF4-FFF2-40B4-BE49-F238E27FC236}">
                <a16:creationId xmlns:a16="http://schemas.microsoft.com/office/drawing/2014/main" id="{4BCD3050-A190-4BBD-AA9C-F4872C427BC3}"/>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
        <p:nvSpPr>
          <p:cNvPr id="59" name="TextBox 58">
            <a:extLst>
              <a:ext uri="{FF2B5EF4-FFF2-40B4-BE49-F238E27FC236}">
                <a16:creationId xmlns:a16="http://schemas.microsoft.com/office/drawing/2014/main" id="{2B217328-1435-4BAF-9CF1-8564E4C7055B}"/>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60" name="TextBox 59">
            <a:extLst>
              <a:ext uri="{FF2B5EF4-FFF2-40B4-BE49-F238E27FC236}">
                <a16:creationId xmlns:a16="http://schemas.microsoft.com/office/drawing/2014/main" id="{8328A9F2-03BA-4745-B2F4-D080660F9EF3}"/>
              </a:ext>
            </a:extLst>
          </p:cNvPr>
          <p:cNvSpPr txBox="1"/>
          <p:nvPr/>
        </p:nvSpPr>
        <p:spPr>
          <a:xfrm>
            <a:off x="3057412" y="1811974"/>
            <a:ext cx="5702275" cy="830997"/>
          </a:xfrm>
          <a:prstGeom prst="rect">
            <a:avLst/>
          </a:prstGeom>
          <a:solidFill>
            <a:srgbClr val="AE78D6"/>
          </a:solidFill>
        </p:spPr>
        <p:txBody>
          <a:bodyPr wrap="square" rtlCol="0">
            <a:spAutoFit/>
          </a:bodyPr>
          <a:lstStyle/>
          <a:p>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behave alike </a:t>
            </a:r>
          </a:p>
          <a:p>
            <a:r>
              <a:rPr lang="en-US" sz="1600" b="1" dirty="0">
                <a:solidFill>
                  <a:srgbClr val="AE78D6"/>
                </a:solidFill>
              </a:rPr>
              <a:t>So group them in your head like this!</a:t>
            </a:r>
            <a:endParaRPr lang="en-US" sz="1600" dirty="0">
              <a:solidFill>
                <a:srgbClr val="AE78D6"/>
              </a:solidFill>
            </a:endParaRPr>
          </a:p>
          <a:p>
            <a:r>
              <a:rPr lang="en-US" sz="1600" i="1" dirty="0">
                <a:solidFill>
                  <a:srgbClr val="AE78D6"/>
                </a:solidFill>
              </a:rPr>
              <a:t>PAM with moderate </a:t>
            </a:r>
            <a:r>
              <a:rPr lang="en-US" sz="1600" dirty="0">
                <a:solidFill>
                  <a:srgbClr val="AE78D6"/>
                </a:solidFill>
              </a:rPr>
              <a:t>and</a:t>
            </a:r>
            <a:r>
              <a:rPr lang="en-US" sz="1600" i="1" dirty="0">
                <a:solidFill>
                  <a:srgbClr val="AE78D6"/>
                </a:solidFill>
              </a:rPr>
              <a:t> PAM with severe atypia behave alike</a:t>
            </a:r>
          </a:p>
        </p:txBody>
      </p:sp>
    </p:spTree>
    <p:extLst>
      <p:ext uri="{BB962C8B-B14F-4D97-AF65-F5344CB8AC3E}">
        <p14:creationId xmlns:p14="http://schemas.microsoft.com/office/powerpoint/2010/main" val="3514917448"/>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515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rgbClr val="727026"/>
                </a:solidFill>
              </a:rPr>
              <a:t>Also like lentigo </a:t>
            </a:r>
            <a:r>
              <a:rPr lang="en-US" sz="1400" i="1" dirty="0" err="1">
                <a:solidFill>
                  <a:srgbClr val="727026"/>
                </a:solidFill>
              </a:rPr>
              <a:t>maligna</a:t>
            </a:r>
            <a:r>
              <a:rPr lang="en-US" sz="1400" i="1" dirty="0">
                <a:solidFill>
                  <a:srgbClr val="727026"/>
                </a:solidFill>
              </a:rPr>
              <a:t>: Is malignant transformation of PAM an unlikely occurrence?</a:t>
            </a:r>
          </a:p>
          <a:p>
            <a:r>
              <a:rPr lang="en-US" sz="1400" b="1" dirty="0">
                <a:solidFill>
                  <a:srgbClr val="727026"/>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t>It’s time to unpack it!</a:t>
            </a:r>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t>PAM with moderate atypia </a:t>
            </a:r>
          </a:p>
          <a:p>
            <a:r>
              <a:rPr lang="en-US" sz="1400" dirty="0">
                <a:solidFill>
                  <a:schemeClr val="accent5">
                    <a:lumMod val="75000"/>
                  </a:schemeClr>
                </a:solidFill>
              </a:rPr>
              <a:t>----</a:t>
            </a:r>
            <a:r>
              <a:rPr lang="en-US" sz="1400" b="1" dirty="0"/>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8" name="TextBox 57">
            <a:extLst>
              <a:ext uri="{FF2B5EF4-FFF2-40B4-BE49-F238E27FC236}">
                <a16:creationId xmlns:a16="http://schemas.microsoft.com/office/drawing/2014/main" id="{4BCD3050-A190-4BBD-AA9C-F4872C427BC3}"/>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
        <p:nvSpPr>
          <p:cNvPr id="59" name="TextBox 58">
            <a:extLst>
              <a:ext uri="{FF2B5EF4-FFF2-40B4-BE49-F238E27FC236}">
                <a16:creationId xmlns:a16="http://schemas.microsoft.com/office/drawing/2014/main" id="{8F2E3FD9-75B7-48E3-A6FC-CC48D658BE94}"/>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60" name="TextBox 59">
            <a:extLst>
              <a:ext uri="{FF2B5EF4-FFF2-40B4-BE49-F238E27FC236}">
                <a16:creationId xmlns:a16="http://schemas.microsoft.com/office/drawing/2014/main" id="{80771D53-8FA6-45F2-A208-64139EB7022E}"/>
              </a:ext>
            </a:extLst>
          </p:cNvPr>
          <p:cNvSpPr txBox="1"/>
          <p:nvPr/>
        </p:nvSpPr>
        <p:spPr>
          <a:xfrm>
            <a:off x="3057412" y="1811974"/>
            <a:ext cx="5702275" cy="830997"/>
          </a:xfrm>
          <a:prstGeom prst="rect">
            <a:avLst/>
          </a:prstGeom>
          <a:solidFill>
            <a:srgbClr val="AE78D6"/>
          </a:solidFill>
        </p:spPr>
        <p:txBody>
          <a:bodyPr wrap="square" rtlCol="0">
            <a:spAutoFit/>
          </a:bodyPr>
          <a:lstStyle/>
          <a:p>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behave alike </a:t>
            </a:r>
          </a:p>
          <a:p>
            <a:r>
              <a:rPr lang="en-US" sz="1600" b="1" dirty="0">
                <a:solidFill>
                  <a:srgbClr val="AE78D6"/>
                </a:solidFill>
              </a:rPr>
              <a:t>So group them in your head like this!</a:t>
            </a:r>
            <a:endParaRPr lang="en-US" sz="1600" dirty="0">
              <a:solidFill>
                <a:srgbClr val="AE78D6"/>
              </a:solidFill>
            </a:endParaRPr>
          </a:p>
          <a:p>
            <a:r>
              <a:rPr lang="en-US" sz="1600" i="1" dirty="0"/>
              <a:t>PAM with moderate </a:t>
            </a:r>
            <a:r>
              <a:rPr lang="en-US" sz="1600" dirty="0"/>
              <a:t>and</a:t>
            </a:r>
            <a:r>
              <a:rPr lang="en-US" sz="1600" i="1" dirty="0"/>
              <a:t> PAM with severe atypia behave alike</a:t>
            </a:r>
          </a:p>
        </p:txBody>
      </p:sp>
    </p:spTree>
    <p:extLst>
      <p:ext uri="{BB962C8B-B14F-4D97-AF65-F5344CB8AC3E}">
        <p14:creationId xmlns:p14="http://schemas.microsoft.com/office/powerpoint/2010/main" val="2869456218"/>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516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rgbClr val="727026"/>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rgbClr val="727026"/>
                </a:solidFill>
              </a:rPr>
              <a:t>Also like lentigo </a:t>
            </a:r>
            <a:r>
              <a:rPr lang="en-US" sz="1400" i="1" dirty="0" err="1">
                <a:solidFill>
                  <a:srgbClr val="727026"/>
                </a:solidFill>
              </a:rPr>
              <a:t>maligna</a:t>
            </a:r>
            <a:r>
              <a:rPr lang="en-US" sz="1400" i="1" dirty="0">
                <a:solidFill>
                  <a:srgbClr val="727026"/>
                </a:solidFill>
              </a:rPr>
              <a:t>: Is malignant transformation of PAM an unlikely occurrence?</a:t>
            </a:r>
          </a:p>
          <a:p>
            <a:r>
              <a:rPr lang="en-US" sz="1400" b="1" dirty="0">
                <a:solidFill>
                  <a:srgbClr val="727026"/>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t>It’s time to unpack it!</a:t>
            </a:r>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t>PAM with moderate atypia </a:t>
            </a:r>
          </a:p>
          <a:p>
            <a:r>
              <a:rPr lang="en-US" sz="1400" dirty="0">
                <a:solidFill>
                  <a:schemeClr val="accent5">
                    <a:lumMod val="75000"/>
                  </a:schemeClr>
                </a:solidFill>
              </a:rPr>
              <a:t>----</a:t>
            </a:r>
            <a:r>
              <a:rPr lang="en-US" sz="1400" b="1" dirty="0"/>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8" name="TextBox 57">
            <a:extLst>
              <a:ext uri="{FF2B5EF4-FFF2-40B4-BE49-F238E27FC236}">
                <a16:creationId xmlns:a16="http://schemas.microsoft.com/office/drawing/2014/main" id="{4BCD3050-A190-4BBD-AA9C-F4872C427BC3}"/>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
        <p:nvSpPr>
          <p:cNvPr id="8" name="TextBox 7">
            <a:extLst>
              <a:ext uri="{FF2B5EF4-FFF2-40B4-BE49-F238E27FC236}">
                <a16:creationId xmlns:a16="http://schemas.microsoft.com/office/drawing/2014/main" id="{E66E1220-EC3C-471E-8214-33205E6E8A09}"/>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60" name="TextBox 59">
            <a:extLst>
              <a:ext uri="{FF2B5EF4-FFF2-40B4-BE49-F238E27FC236}">
                <a16:creationId xmlns:a16="http://schemas.microsoft.com/office/drawing/2014/main" id="{A27DF2D1-C965-4C67-B767-94B405AC0C87}"/>
              </a:ext>
            </a:extLst>
          </p:cNvPr>
          <p:cNvSpPr txBox="1"/>
          <p:nvPr/>
        </p:nvSpPr>
        <p:spPr>
          <a:xfrm>
            <a:off x="3057412" y="1811974"/>
            <a:ext cx="5702275" cy="830997"/>
          </a:xfrm>
          <a:prstGeom prst="rect">
            <a:avLst/>
          </a:prstGeom>
          <a:solidFill>
            <a:srgbClr val="AE78D6"/>
          </a:solidFill>
        </p:spPr>
        <p:txBody>
          <a:bodyPr wrap="square" rtlCol="0">
            <a:spAutoFit/>
          </a:bodyPr>
          <a:lstStyle/>
          <a:p>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behave alike </a:t>
            </a:r>
          </a:p>
          <a:p>
            <a:r>
              <a:rPr lang="en-US" sz="1600" b="1" u="sng" dirty="0">
                <a:solidFill>
                  <a:schemeClr val="bg1"/>
                </a:solidFill>
              </a:rPr>
              <a:t>So group them in your head like this!</a:t>
            </a:r>
            <a:endParaRPr lang="en-US" sz="1600" u="sng" dirty="0">
              <a:solidFill>
                <a:srgbClr val="0000FF"/>
              </a:solidFill>
            </a:endParaRPr>
          </a:p>
          <a:p>
            <a:r>
              <a:rPr lang="en-US" sz="1600" i="1" dirty="0"/>
              <a:t>PAM with moderate </a:t>
            </a:r>
            <a:r>
              <a:rPr lang="en-US" sz="1600" dirty="0"/>
              <a:t>and</a:t>
            </a:r>
            <a:r>
              <a:rPr lang="en-US" sz="1600" i="1" dirty="0"/>
              <a:t> PAM with severe atypia behave alike</a:t>
            </a:r>
          </a:p>
        </p:txBody>
      </p:sp>
    </p:spTree>
    <p:extLst>
      <p:ext uri="{BB962C8B-B14F-4D97-AF65-F5344CB8AC3E}">
        <p14:creationId xmlns:p14="http://schemas.microsoft.com/office/powerpoint/2010/main" val="744810312"/>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517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solidFill>
                  <a:schemeClr val="bg1">
                    <a:lumMod val="50000"/>
                  </a:schemeClr>
                </a:solidFill>
              </a:rPr>
              <a:t>PAM with moderate atypia </a:t>
            </a:r>
          </a:p>
          <a:p>
            <a:r>
              <a:rPr lang="en-US" sz="1400" dirty="0">
                <a:solidFill>
                  <a:schemeClr val="accent5">
                    <a:lumMod val="75000"/>
                  </a:schemeClr>
                </a:solidFill>
              </a:rPr>
              <a:t>----</a:t>
            </a:r>
            <a:r>
              <a:rPr lang="en-US" sz="1400" b="1" dirty="0">
                <a:solidFill>
                  <a:schemeClr val="bg1">
                    <a:lumMod val="50000"/>
                  </a:schemeClr>
                </a:solidFill>
              </a:rPr>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a:solidFill>
              <a:schemeClr val="bg1">
                <a:lumMod val="50000"/>
              </a:schemeClr>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9" name="TextBox 58">
            <a:extLst>
              <a:ext uri="{FF2B5EF4-FFF2-40B4-BE49-F238E27FC236}">
                <a16:creationId xmlns:a16="http://schemas.microsoft.com/office/drawing/2014/main" id="{0ED5AD8B-0A2B-4316-9907-83EC1A176482}"/>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Both </a:t>
            </a:r>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have a </a:t>
            </a:r>
            <a:r>
              <a:rPr lang="en-US" sz="1600" b="1" dirty="0">
                <a:solidFill>
                  <a:srgbClr val="0000FF"/>
                </a:solidFill>
              </a:rPr>
              <a:t>near-zero chance  </a:t>
            </a:r>
            <a:r>
              <a:rPr lang="en-US" sz="1600" dirty="0">
                <a:solidFill>
                  <a:srgbClr val="0000FF"/>
                </a:solidFill>
              </a:rPr>
              <a:t>of malignant transformation.</a:t>
            </a:r>
          </a:p>
        </p:txBody>
      </p:sp>
      <p:sp>
        <p:nvSpPr>
          <p:cNvPr id="58" name="TextBox 57">
            <a:extLst>
              <a:ext uri="{FF2B5EF4-FFF2-40B4-BE49-F238E27FC236}">
                <a16:creationId xmlns:a16="http://schemas.microsoft.com/office/drawing/2014/main" id="{CE534181-4B50-4A65-A52E-C32B9B83CA4D}"/>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8" name="Rectangle 7">
            <a:extLst>
              <a:ext uri="{FF2B5EF4-FFF2-40B4-BE49-F238E27FC236}">
                <a16:creationId xmlns:a16="http://schemas.microsoft.com/office/drawing/2014/main" id="{A7EFF6AA-0572-4C2B-BF27-10367BE1EBD1}"/>
              </a:ext>
            </a:extLst>
          </p:cNvPr>
          <p:cNvSpPr/>
          <p:nvPr/>
        </p:nvSpPr>
        <p:spPr>
          <a:xfrm>
            <a:off x="2563618" y="1995603"/>
            <a:ext cx="1787849" cy="2312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probability</a:t>
            </a:r>
          </a:p>
        </p:txBody>
      </p:sp>
      <p:sp>
        <p:nvSpPr>
          <p:cNvPr id="60" name="TextBox 59">
            <a:extLst>
              <a:ext uri="{FF2B5EF4-FFF2-40B4-BE49-F238E27FC236}">
                <a16:creationId xmlns:a16="http://schemas.microsoft.com/office/drawing/2014/main" id="{59BCA35C-2B26-40AC-8854-21F3AB9F2E02}"/>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61" name="Frame 60">
            <a:extLst>
              <a:ext uri="{FF2B5EF4-FFF2-40B4-BE49-F238E27FC236}">
                <a16:creationId xmlns:a16="http://schemas.microsoft.com/office/drawing/2014/main" id="{366FBAF8-30EF-47E7-B74C-1043CD40D469}"/>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5DF7BC8A-467A-4AFA-89FA-E21C129FF23F}"/>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Tree>
    <p:extLst>
      <p:ext uri="{BB962C8B-B14F-4D97-AF65-F5344CB8AC3E}">
        <p14:creationId xmlns:p14="http://schemas.microsoft.com/office/powerpoint/2010/main" val="741792233"/>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518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solidFill>
                  <a:schemeClr val="bg1">
                    <a:lumMod val="50000"/>
                  </a:schemeClr>
                </a:solidFill>
              </a:rPr>
              <a:t>PAM with moderate atypia </a:t>
            </a:r>
          </a:p>
          <a:p>
            <a:r>
              <a:rPr lang="en-US" sz="1400" dirty="0">
                <a:solidFill>
                  <a:schemeClr val="accent5">
                    <a:lumMod val="75000"/>
                  </a:schemeClr>
                </a:solidFill>
              </a:rPr>
              <a:t>----</a:t>
            </a:r>
            <a:r>
              <a:rPr lang="en-US" sz="1400" b="1" dirty="0">
                <a:solidFill>
                  <a:schemeClr val="bg1">
                    <a:lumMod val="50000"/>
                  </a:schemeClr>
                </a:solidFill>
              </a:rPr>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a:solidFill>
              <a:schemeClr val="bg1">
                <a:lumMod val="50000"/>
              </a:schemeClr>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9" name="TextBox 58">
            <a:extLst>
              <a:ext uri="{FF2B5EF4-FFF2-40B4-BE49-F238E27FC236}">
                <a16:creationId xmlns:a16="http://schemas.microsoft.com/office/drawing/2014/main" id="{0ED5AD8B-0A2B-4316-9907-83EC1A176482}"/>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Both </a:t>
            </a:r>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have a </a:t>
            </a:r>
            <a:r>
              <a:rPr lang="en-US" sz="1600" b="1" dirty="0">
                <a:solidFill>
                  <a:srgbClr val="0000FF"/>
                </a:solidFill>
              </a:rPr>
              <a:t>near-zero chance  </a:t>
            </a:r>
            <a:r>
              <a:rPr lang="en-US" sz="1600" dirty="0">
                <a:solidFill>
                  <a:srgbClr val="0000FF"/>
                </a:solidFill>
              </a:rPr>
              <a:t>of malignant transformation.</a:t>
            </a:r>
          </a:p>
        </p:txBody>
      </p:sp>
      <p:sp>
        <p:nvSpPr>
          <p:cNvPr id="58" name="TextBox 57">
            <a:extLst>
              <a:ext uri="{FF2B5EF4-FFF2-40B4-BE49-F238E27FC236}">
                <a16:creationId xmlns:a16="http://schemas.microsoft.com/office/drawing/2014/main" id="{CE534181-4B50-4A65-A52E-C32B9B83CA4D}"/>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54" name="TextBox 53">
            <a:extLst>
              <a:ext uri="{FF2B5EF4-FFF2-40B4-BE49-F238E27FC236}">
                <a16:creationId xmlns:a16="http://schemas.microsoft.com/office/drawing/2014/main" id="{60F8D494-103E-4C1C-A0FC-BF7748E55EDA}"/>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60" name="Frame 59">
            <a:extLst>
              <a:ext uri="{FF2B5EF4-FFF2-40B4-BE49-F238E27FC236}">
                <a16:creationId xmlns:a16="http://schemas.microsoft.com/office/drawing/2014/main" id="{5233E41A-3EC0-498B-9259-58395025CA09}"/>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9042C28D-96F5-4BDE-BDF4-491387D5DEEC}"/>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Tree>
    <p:extLst>
      <p:ext uri="{BB962C8B-B14F-4D97-AF65-F5344CB8AC3E}">
        <p14:creationId xmlns:p14="http://schemas.microsoft.com/office/powerpoint/2010/main" val="3025790343"/>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519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solidFill>
                  <a:schemeClr val="bg1">
                    <a:lumMod val="50000"/>
                  </a:schemeClr>
                </a:solidFill>
              </a:rPr>
              <a:t>PAM with moderate atypia </a:t>
            </a:r>
          </a:p>
          <a:p>
            <a:r>
              <a:rPr lang="en-US" sz="1400" dirty="0">
                <a:solidFill>
                  <a:schemeClr val="accent5">
                    <a:lumMod val="75000"/>
                  </a:schemeClr>
                </a:solidFill>
              </a:rPr>
              <a:t>----</a:t>
            </a:r>
            <a:r>
              <a:rPr lang="en-US" sz="1400" b="1" dirty="0">
                <a:solidFill>
                  <a:schemeClr val="bg1">
                    <a:lumMod val="50000"/>
                  </a:schemeClr>
                </a:solidFill>
              </a:rPr>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a:solidFill>
              <a:schemeClr val="bg1">
                <a:lumMod val="50000"/>
              </a:schemeClr>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9" name="TextBox 58">
            <a:extLst>
              <a:ext uri="{FF2B5EF4-FFF2-40B4-BE49-F238E27FC236}">
                <a16:creationId xmlns:a16="http://schemas.microsoft.com/office/drawing/2014/main" id="{0ED5AD8B-0A2B-4316-9907-83EC1A176482}"/>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Both </a:t>
            </a:r>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have a </a:t>
            </a:r>
            <a:r>
              <a:rPr lang="en-US" sz="1600" b="1" dirty="0">
                <a:solidFill>
                  <a:srgbClr val="0000FF"/>
                </a:solidFill>
              </a:rPr>
              <a:t>near-zero chance  </a:t>
            </a:r>
            <a:r>
              <a:rPr lang="en-US" sz="1600" dirty="0">
                <a:solidFill>
                  <a:srgbClr val="0000FF"/>
                </a:solidFill>
              </a:rPr>
              <a:t>of malignant transformation.</a:t>
            </a:r>
          </a:p>
        </p:txBody>
      </p:sp>
      <p:sp>
        <p:nvSpPr>
          <p:cNvPr id="58" name="TextBox 57">
            <a:extLst>
              <a:ext uri="{FF2B5EF4-FFF2-40B4-BE49-F238E27FC236}">
                <a16:creationId xmlns:a16="http://schemas.microsoft.com/office/drawing/2014/main" id="{CE534181-4B50-4A65-A52E-C32B9B83CA4D}"/>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54" name="TextBox 53">
            <a:extLst>
              <a:ext uri="{FF2B5EF4-FFF2-40B4-BE49-F238E27FC236}">
                <a16:creationId xmlns:a16="http://schemas.microsoft.com/office/drawing/2014/main" id="{60F8D494-103E-4C1C-A0FC-BF7748E55EDA}"/>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60" name="Frame 59">
            <a:extLst>
              <a:ext uri="{FF2B5EF4-FFF2-40B4-BE49-F238E27FC236}">
                <a16:creationId xmlns:a16="http://schemas.microsoft.com/office/drawing/2014/main" id="{5233E41A-3EC0-498B-9259-58395025CA09}"/>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9042C28D-96F5-4BDE-BDF4-491387D5DEEC}"/>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
        <p:nvSpPr>
          <p:cNvPr id="53" name="TextBox 52">
            <a:extLst>
              <a:ext uri="{FF2B5EF4-FFF2-40B4-BE49-F238E27FC236}">
                <a16:creationId xmlns:a16="http://schemas.microsoft.com/office/drawing/2014/main" id="{4941F3D5-EAA7-4332-978B-D0AD3AAC851F}"/>
              </a:ext>
            </a:extLst>
          </p:cNvPr>
          <p:cNvSpPr txBox="1"/>
          <p:nvPr/>
        </p:nvSpPr>
        <p:spPr>
          <a:xfrm>
            <a:off x="381000" y="3292722"/>
            <a:ext cx="7575635"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If the biopsy returns as one of these, the appropriate management is  </a:t>
            </a:r>
            <a:r>
              <a:rPr lang="en-US" sz="1600" dirty="0"/>
              <a:t>observation </a:t>
            </a:r>
            <a:r>
              <a:rPr lang="en-US" sz="1600" dirty="0">
                <a:solidFill>
                  <a:schemeClr val="accent6">
                    <a:lumMod val="40000"/>
                    <a:lumOff val="60000"/>
                  </a:schemeClr>
                </a:solidFill>
              </a:rPr>
              <a:t>—every  6-12 months  or so (~12 if </a:t>
            </a:r>
            <a:r>
              <a:rPr lang="en-US" sz="1600" i="1" dirty="0">
                <a:solidFill>
                  <a:schemeClr val="accent6">
                    <a:lumMod val="40000"/>
                    <a:lumOff val="60000"/>
                  </a:schemeClr>
                </a:solidFill>
              </a:rPr>
              <a:t>w/o atypia</a:t>
            </a:r>
            <a:r>
              <a:rPr lang="en-US" sz="1600" dirty="0">
                <a:solidFill>
                  <a:schemeClr val="accent6">
                    <a:lumMod val="40000"/>
                    <a:lumOff val="60000"/>
                  </a:schemeClr>
                </a:solidFill>
              </a:rPr>
              <a:t>; closer to 6 if </a:t>
            </a:r>
            <a:r>
              <a:rPr lang="en-US" sz="1600" i="1" dirty="0">
                <a:solidFill>
                  <a:schemeClr val="accent6">
                    <a:lumMod val="40000"/>
                    <a:lumOff val="60000"/>
                  </a:schemeClr>
                </a:solidFill>
              </a:rPr>
              <a:t>with</a:t>
            </a:r>
            <a:r>
              <a:rPr lang="en-US" sz="1600" dirty="0">
                <a:solidFill>
                  <a:schemeClr val="accent6">
                    <a:lumMod val="40000"/>
                    <a:lumOff val="60000"/>
                  </a:schemeClr>
                </a:solidFill>
              </a:rPr>
              <a:t>).</a:t>
            </a:r>
          </a:p>
        </p:txBody>
      </p:sp>
      <p:sp>
        <p:nvSpPr>
          <p:cNvPr id="62" name="Arrow: Curved Left 61">
            <a:extLst>
              <a:ext uri="{FF2B5EF4-FFF2-40B4-BE49-F238E27FC236}">
                <a16:creationId xmlns:a16="http://schemas.microsoft.com/office/drawing/2014/main" id="{7B098478-0146-4199-8D27-117DBA771B53}"/>
              </a:ext>
            </a:extLst>
          </p:cNvPr>
          <p:cNvSpPr/>
          <p:nvPr/>
        </p:nvSpPr>
        <p:spPr>
          <a:xfrm>
            <a:off x="7982709" y="1949819"/>
            <a:ext cx="455859" cy="1783981"/>
          </a:xfrm>
          <a:prstGeom prst="curved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7" name="Rectangle 6">
            <a:extLst>
              <a:ext uri="{FF2B5EF4-FFF2-40B4-BE49-F238E27FC236}">
                <a16:creationId xmlns:a16="http://schemas.microsoft.com/office/drawing/2014/main" id="{C20F35C0-8ED2-495F-9655-E269C5F65350}"/>
              </a:ext>
            </a:extLst>
          </p:cNvPr>
          <p:cNvSpPr/>
          <p:nvPr/>
        </p:nvSpPr>
        <p:spPr>
          <a:xfrm>
            <a:off x="6705600" y="3357654"/>
            <a:ext cx="1101888" cy="2352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1108389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52</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533400" y="1985665"/>
            <a:ext cx="8088797" cy="3785652"/>
          </a:xfrm>
          <a:prstGeom prst="rect">
            <a:avLst/>
          </a:prstGeom>
          <a:solidFill>
            <a:schemeClr val="accent5">
              <a:lumMod val="75000"/>
            </a:schemeClr>
          </a:solidFill>
        </p:spPr>
        <p:txBody>
          <a:bodyPr wrap="square" rtlCol="0">
            <a:spAutoFit/>
          </a:bodyPr>
          <a:lstStyle/>
          <a:p>
            <a:r>
              <a:rPr lang="en-US" sz="1600" i="1" dirty="0"/>
              <a:t>Next let’s consider the </a:t>
            </a:r>
            <a:r>
              <a:rPr lang="en-US" sz="1600" dirty="0"/>
              <a:t>function</a:t>
            </a:r>
            <a:r>
              <a:rPr lang="en-US" sz="1600" i="1" dirty="0"/>
              <a:t> of surface melanocytes. What do they do?</a:t>
            </a:r>
          </a:p>
          <a:p>
            <a:r>
              <a:rPr lang="en-US" sz="1600" dirty="0"/>
              <a:t>A surprising number of things, but for our purposes their function is manufacturing  </a:t>
            </a:r>
            <a:r>
              <a:rPr lang="en-US" sz="1600" b="1" dirty="0">
                <a:solidFill>
                  <a:srgbClr val="002060"/>
                </a:solidFill>
              </a:rPr>
              <a:t>melanin</a:t>
            </a:r>
            <a:r>
              <a:rPr lang="en-US" sz="1600" dirty="0"/>
              <a:t> , the main pigment of the body surface</a:t>
            </a:r>
          </a:p>
          <a:p>
            <a:endParaRPr lang="en-US" sz="1600" dirty="0"/>
          </a:p>
          <a:p>
            <a:r>
              <a:rPr lang="en-US" sz="1600" i="1" dirty="0"/>
              <a:t>What is the name of the membrane-bound structure in which melanin is contained?</a:t>
            </a:r>
          </a:p>
          <a:p>
            <a:r>
              <a:rPr lang="en-US" sz="1600" dirty="0"/>
              <a:t>A melanosome</a:t>
            </a:r>
          </a:p>
          <a:p>
            <a:endParaRPr lang="en-US" sz="1600" dirty="0"/>
          </a:p>
          <a:p>
            <a:r>
              <a:rPr lang="en-US" sz="1600" i="1" dirty="0"/>
              <a:t>Do melanocytes hang onto their melanosomes?</a:t>
            </a:r>
          </a:p>
          <a:p>
            <a:r>
              <a:rPr lang="en-US" sz="1600" dirty="0"/>
              <a:t>No—once packaged in melanosomes, melanin is transferred to neighboring cells       (</a:t>
            </a:r>
            <a:r>
              <a:rPr lang="en-US" sz="1600" dirty="0" err="1"/>
              <a:t>eg</a:t>
            </a:r>
            <a:r>
              <a:rPr lang="en-US" sz="1600" dirty="0"/>
              <a:t>, skin melanocytes transfer their melanin to nearby  keratinocytes )</a:t>
            </a:r>
          </a:p>
          <a:p>
            <a:endParaRPr lang="en-US" sz="1600" dirty="0"/>
          </a:p>
          <a:p>
            <a:r>
              <a:rPr lang="en-US" sz="1600" i="1" dirty="0"/>
              <a:t>Some people have darker skin than others. (Thanks, Captain Obvious.) Is it the case that darker-complected individuals have more melanocytes?</a:t>
            </a:r>
          </a:p>
          <a:p>
            <a:r>
              <a:rPr lang="en-US" sz="1600" dirty="0"/>
              <a:t>No, the number of melanocytes does not vary with degree of pigmentation. People with darker complexion have more melanin in their keratinocytes.</a:t>
            </a:r>
          </a:p>
        </p:txBody>
      </p:sp>
    </p:spTree>
    <p:extLst>
      <p:ext uri="{BB962C8B-B14F-4D97-AF65-F5344CB8AC3E}">
        <p14:creationId xmlns:p14="http://schemas.microsoft.com/office/powerpoint/2010/main" val="3644219935"/>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520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solidFill>
                  <a:schemeClr val="bg1">
                    <a:lumMod val="50000"/>
                  </a:schemeClr>
                </a:solidFill>
              </a:rPr>
              <a:t>PAM with moderate atypia </a:t>
            </a:r>
          </a:p>
          <a:p>
            <a:r>
              <a:rPr lang="en-US" sz="1400" dirty="0">
                <a:solidFill>
                  <a:schemeClr val="accent5">
                    <a:lumMod val="75000"/>
                  </a:schemeClr>
                </a:solidFill>
              </a:rPr>
              <a:t>----</a:t>
            </a:r>
            <a:r>
              <a:rPr lang="en-US" sz="1400" b="1" dirty="0">
                <a:solidFill>
                  <a:schemeClr val="bg1">
                    <a:lumMod val="50000"/>
                  </a:schemeClr>
                </a:solidFill>
              </a:rPr>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a:solidFill>
              <a:schemeClr val="bg1">
                <a:lumMod val="50000"/>
              </a:schemeClr>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9" name="TextBox 58">
            <a:extLst>
              <a:ext uri="{FF2B5EF4-FFF2-40B4-BE49-F238E27FC236}">
                <a16:creationId xmlns:a16="http://schemas.microsoft.com/office/drawing/2014/main" id="{0ED5AD8B-0A2B-4316-9907-83EC1A176482}"/>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Both </a:t>
            </a:r>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have a </a:t>
            </a:r>
            <a:r>
              <a:rPr lang="en-US" sz="1600" b="1" dirty="0">
                <a:solidFill>
                  <a:srgbClr val="0000FF"/>
                </a:solidFill>
              </a:rPr>
              <a:t>near-zero chance  </a:t>
            </a:r>
            <a:r>
              <a:rPr lang="en-US" sz="1600" dirty="0">
                <a:solidFill>
                  <a:srgbClr val="0000FF"/>
                </a:solidFill>
              </a:rPr>
              <a:t>of malignant transformation.</a:t>
            </a:r>
          </a:p>
        </p:txBody>
      </p:sp>
      <p:sp>
        <p:nvSpPr>
          <p:cNvPr id="58" name="TextBox 57">
            <a:extLst>
              <a:ext uri="{FF2B5EF4-FFF2-40B4-BE49-F238E27FC236}">
                <a16:creationId xmlns:a16="http://schemas.microsoft.com/office/drawing/2014/main" id="{CE534181-4B50-4A65-A52E-C32B9B83CA4D}"/>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54" name="TextBox 53">
            <a:extLst>
              <a:ext uri="{FF2B5EF4-FFF2-40B4-BE49-F238E27FC236}">
                <a16:creationId xmlns:a16="http://schemas.microsoft.com/office/drawing/2014/main" id="{60F8D494-103E-4C1C-A0FC-BF7748E55EDA}"/>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60" name="Frame 59">
            <a:extLst>
              <a:ext uri="{FF2B5EF4-FFF2-40B4-BE49-F238E27FC236}">
                <a16:creationId xmlns:a16="http://schemas.microsoft.com/office/drawing/2014/main" id="{5233E41A-3EC0-498B-9259-58395025CA09}"/>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9042C28D-96F5-4BDE-BDF4-491387D5DEEC}"/>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
        <p:nvSpPr>
          <p:cNvPr id="53" name="TextBox 52">
            <a:extLst>
              <a:ext uri="{FF2B5EF4-FFF2-40B4-BE49-F238E27FC236}">
                <a16:creationId xmlns:a16="http://schemas.microsoft.com/office/drawing/2014/main" id="{4941F3D5-EAA7-4332-978B-D0AD3AAC851F}"/>
              </a:ext>
            </a:extLst>
          </p:cNvPr>
          <p:cNvSpPr txBox="1"/>
          <p:nvPr/>
        </p:nvSpPr>
        <p:spPr>
          <a:xfrm>
            <a:off x="381000" y="3292722"/>
            <a:ext cx="7575635"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If the biopsy returns as one of these, the appropriate management is  </a:t>
            </a:r>
            <a:r>
              <a:rPr lang="en-US" sz="1600" dirty="0"/>
              <a:t>observation </a:t>
            </a:r>
            <a:r>
              <a:rPr lang="en-US" sz="1600" dirty="0">
                <a:solidFill>
                  <a:schemeClr val="accent6">
                    <a:lumMod val="40000"/>
                    <a:lumOff val="60000"/>
                  </a:schemeClr>
                </a:solidFill>
              </a:rPr>
              <a:t>—every  6-12 months  or so (~12 if </a:t>
            </a:r>
            <a:r>
              <a:rPr lang="en-US" sz="1600" i="1" dirty="0">
                <a:solidFill>
                  <a:schemeClr val="accent6">
                    <a:lumMod val="40000"/>
                    <a:lumOff val="60000"/>
                  </a:schemeClr>
                </a:solidFill>
              </a:rPr>
              <a:t>w/o atypia</a:t>
            </a:r>
            <a:r>
              <a:rPr lang="en-US" sz="1600" dirty="0">
                <a:solidFill>
                  <a:schemeClr val="accent6">
                    <a:lumMod val="40000"/>
                    <a:lumOff val="60000"/>
                  </a:schemeClr>
                </a:solidFill>
              </a:rPr>
              <a:t>; closer to 6 if </a:t>
            </a:r>
            <a:r>
              <a:rPr lang="en-US" sz="1600" i="1" dirty="0">
                <a:solidFill>
                  <a:schemeClr val="accent6">
                    <a:lumMod val="40000"/>
                    <a:lumOff val="60000"/>
                  </a:schemeClr>
                </a:solidFill>
              </a:rPr>
              <a:t>with</a:t>
            </a:r>
            <a:r>
              <a:rPr lang="en-US" sz="1600" dirty="0">
                <a:solidFill>
                  <a:schemeClr val="accent6">
                    <a:lumMod val="40000"/>
                    <a:lumOff val="60000"/>
                  </a:schemeClr>
                </a:solidFill>
              </a:rPr>
              <a:t>).</a:t>
            </a:r>
          </a:p>
        </p:txBody>
      </p:sp>
      <p:sp>
        <p:nvSpPr>
          <p:cNvPr id="62" name="Arrow: Curved Left 61">
            <a:extLst>
              <a:ext uri="{FF2B5EF4-FFF2-40B4-BE49-F238E27FC236}">
                <a16:creationId xmlns:a16="http://schemas.microsoft.com/office/drawing/2014/main" id="{7B098478-0146-4199-8D27-117DBA771B53}"/>
              </a:ext>
            </a:extLst>
          </p:cNvPr>
          <p:cNvSpPr/>
          <p:nvPr/>
        </p:nvSpPr>
        <p:spPr>
          <a:xfrm>
            <a:off x="7982709" y="1949819"/>
            <a:ext cx="455859" cy="1783981"/>
          </a:xfrm>
          <a:prstGeom prst="curved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24509781"/>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521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solidFill>
                  <a:schemeClr val="bg1">
                    <a:lumMod val="50000"/>
                  </a:schemeClr>
                </a:solidFill>
              </a:rPr>
              <a:t>PAM with moderate atypia </a:t>
            </a:r>
          </a:p>
          <a:p>
            <a:r>
              <a:rPr lang="en-US" sz="1400" dirty="0">
                <a:solidFill>
                  <a:schemeClr val="accent5">
                    <a:lumMod val="75000"/>
                  </a:schemeClr>
                </a:solidFill>
              </a:rPr>
              <a:t>----</a:t>
            </a:r>
            <a:r>
              <a:rPr lang="en-US" sz="1400" b="1" dirty="0">
                <a:solidFill>
                  <a:schemeClr val="bg1">
                    <a:lumMod val="50000"/>
                  </a:schemeClr>
                </a:solidFill>
              </a:rPr>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a:solidFill>
              <a:schemeClr val="bg1">
                <a:lumMod val="50000"/>
              </a:schemeClr>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9" name="TextBox 58">
            <a:extLst>
              <a:ext uri="{FF2B5EF4-FFF2-40B4-BE49-F238E27FC236}">
                <a16:creationId xmlns:a16="http://schemas.microsoft.com/office/drawing/2014/main" id="{0ED5AD8B-0A2B-4316-9907-83EC1A176482}"/>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Both </a:t>
            </a:r>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have a </a:t>
            </a:r>
            <a:r>
              <a:rPr lang="en-US" sz="1600" b="1" dirty="0">
                <a:solidFill>
                  <a:srgbClr val="0000FF"/>
                </a:solidFill>
              </a:rPr>
              <a:t>near-zero chance  </a:t>
            </a:r>
            <a:r>
              <a:rPr lang="en-US" sz="1600" dirty="0">
                <a:solidFill>
                  <a:srgbClr val="0000FF"/>
                </a:solidFill>
              </a:rPr>
              <a:t>of malignant transformation.</a:t>
            </a:r>
          </a:p>
        </p:txBody>
      </p:sp>
      <p:sp>
        <p:nvSpPr>
          <p:cNvPr id="58" name="TextBox 57">
            <a:extLst>
              <a:ext uri="{FF2B5EF4-FFF2-40B4-BE49-F238E27FC236}">
                <a16:creationId xmlns:a16="http://schemas.microsoft.com/office/drawing/2014/main" id="{CE534181-4B50-4A65-A52E-C32B9B83CA4D}"/>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54" name="TextBox 53">
            <a:extLst>
              <a:ext uri="{FF2B5EF4-FFF2-40B4-BE49-F238E27FC236}">
                <a16:creationId xmlns:a16="http://schemas.microsoft.com/office/drawing/2014/main" id="{60F8D494-103E-4C1C-A0FC-BF7748E55EDA}"/>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60" name="Frame 59">
            <a:extLst>
              <a:ext uri="{FF2B5EF4-FFF2-40B4-BE49-F238E27FC236}">
                <a16:creationId xmlns:a16="http://schemas.microsoft.com/office/drawing/2014/main" id="{5233E41A-3EC0-498B-9259-58395025CA09}"/>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9042C28D-96F5-4BDE-BDF4-491387D5DEEC}"/>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
        <p:nvSpPr>
          <p:cNvPr id="53" name="TextBox 52">
            <a:extLst>
              <a:ext uri="{FF2B5EF4-FFF2-40B4-BE49-F238E27FC236}">
                <a16:creationId xmlns:a16="http://schemas.microsoft.com/office/drawing/2014/main" id="{4941F3D5-EAA7-4332-978B-D0AD3AAC851F}"/>
              </a:ext>
            </a:extLst>
          </p:cNvPr>
          <p:cNvSpPr txBox="1"/>
          <p:nvPr/>
        </p:nvSpPr>
        <p:spPr>
          <a:xfrm>
            <a:off x="381000" y="3292722"/>
            <a:ext cx="7575635"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If the biopsy returns as one of these, the appropriate management is  </a:t>
            </a:r>
            <a:r>
              <a:rPr lang="en-US" sz="1600" dirty="0"/>
              <a:t>observation —every  6-12 months  or so</a:t>
            </a:r>
            <a:r>
              <a:rPr lang="en-US" sz="1600" dirty="0">
                <a:solidFill>
                  <a:srgbClr val="0000FF"/>
                </a:solidFill>
              </a:rPr>
              <a:t> </a:t>
            </a:r>
            <a:r>
              <a:rPr lang="en-US" sz="1600" dirty="0">
                <a:solidFill>
                  <a:schemeClr val="accent6">
                    <a:lumMod val="40000"/>
                    <a:lumOff val="60000"/>
                  </a:schemeClr>
                </a:solidFill>
              </a:rPr>
              <a:t>(~12 if </a:t>
            </a:r>
            <a:r>
              <a:rPr lang="en-US" sz="1600" i="1" dirty="0">
                <a:solidFill>
                  <a:schemeClr val="accent6">
                    <a:lumMod val="40000"/>
                    <a:lumOff val="60000"/>
                  </a:schemeClr>
                </a:solidFill>
              </a:rPr>
              <a:t>w/o atypia</a:t>
            </a:r>
            <a:r>
              <a:rPr lang="en-US" sz="1600" dirty="0">
                <a:solidFill>
                  <a:schemeClr val="accent6">
                    <a:lumMod val="40000"/>
                    <a:lumOff val="60000"/>
                  </a:schemeClr>
                </a:solidFill>
              </a:rPr>
              <a:t>; closer to 6 if </a:t>
            </a:r>
            <a:r>
              <a:rPr lang="en-US" sz="1600" i="1" dirty="0">
                <a:solidFill>
                  <a:schemeClr val="accent6">
                    <a:lumMod val="40000"/>
                    <a:lumOff val="60000"/>
                  </a:schemeClr>
                </a:solidFill>
              </a:rPr>
              <a:t>with</a:t>
            </a:r>
            <a:r>
              <a:rPr lang="en-US" sz="1600" dirty="0">
                <a:solidFill>
                  <a:schemeClr val="accent6">
                    <a:lumMod val="40000"/>
                    <a:lumOff val="60000"/>
                  </a:schemeClr>
                </a:solidFill>
              </a:rPr>
              <a:t>).</a:t>
            </a:r>
          </a:p>
        </p:txBody>
      </p:sp>
      <p:sp>
        <p:nvSpPr>
          <p:cNvPr id="62" name="Arrow: Curved Left 61">
            <a:extLst>
              <a:ext uri="{FF2B5EF4-FFF2-40B4-BE49-F238E27FC236}">
                <a16:creationId xmlns:a16="http://schemas.microsoft.com/office/drawing/2014/main" id="{7B098478-0146-4199-8D27-117DBA771B53}"/>
              </a:ext>
            </a:extLst>
          </p:cNvPr>
          <p:cNvSpPr/>
          <p:nvPr/>
        </p:nvSpPr>
        <p:spPr>
          <a:xfrm>
            <a:off x="7982709" y="1949819"/>
            <a:ext cx="455859" cy="1783981"/>
          </a:xfrm>
          <a:prstGeom prst="curved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7" name="Rectangle 6">
            <a:extLst>
              <a:ext uri="{FF2B5EF4-FFF2-40B4-BE49-F238E27FC236}">
                <a16:creationId xmlns:a16="http://schemas.microsoft.com/office/drawing/2014/main" id="{C20F35C0-8ED2-495F-9655-E269C5F65350}"/>
              </a:ext>
            </a:extLst>
          </p:cNvPr>
          <p:cNvSpPr/>
          <p:nvPr/>
        </p:nvSpPr>
        <p:spPr>
          <a:xfrm>
            <a:off x="1314191" y="3589077"/>
            <a:ext cx="1101888" cy="2352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amount of time</a:t>
            </a:r>
          </a:p>
        </p:txBody>
      </p:sp>
    </p:spTree>
    <p:extLst>
      <p:ext uri="{BB962C8B-B14F-4D97-AF65-F5344CB8AC3E}">
        <p14:creationId xmlns:p14="http://schemas.microsoft.com/office/powerpoint/2010/main" val="3723029301"/>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522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solidFill>
                  <a:schemeClr val="bg1">
                    <a:lumMod val="50000"/>
                  </a:schemeClr>
                </a:solidFill>
              </a:rPr>
              <a:t>PAM with moderate atypia </a:t>
            </a:r>
          </a:p>
          <a:p>
            <a:r>
              <a:rPr lang="en-US" sz="1400" dirty="0">
                <a:solidFill>
                  <a:schemeClr val="accent5">
                    <a:lumMod val="75000"/>
                  </a:schemeClr>
                </a:solidFill>
              </a:rPr>
              <a:t>----</a:t>
            </a:r>
            <a:r>
              <a:rPr lang="en-US" sz="1400" b="1" dirty="0">
                <a:solidFill>
                  <a:schemeClr val="bg1">
                    <a:lumMod val="50000"/>
                  </a:schemeClr>
                </a:solidFill>
              </a:rPr>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a:solidFill>
              <a:schemeClr val="bg1">
                <a:lumMod val="50000"/>
              </a:schemeClr>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9" name="TextBox 58">
            <a:extLst>
              <a:ext uri="{FF2B5EF4-FFF2-40B4-BE49-F238E27FC236}">
                <a16:creationId xmlns:a16="http://schemas.microsoft.com/office/drawing/2014/main" id="{0ED5AD8B-0A2B-4316-9907-83EC1A176482}"/>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Both </a:t>
            </a:r>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have a </a:t>
            </a:r>
            <a:r>
              <a:rPr lang="en-US" sz="1600" b="1" dirty="0">
                <a:solidFill>
                  <a:srgbClr val="0000FF"/>
                </a:solidFill>
              </a:rPr>
              <a:t>near-zero chance  </a:t>
            </a:r>
            <a:r>
              <a:rPr lang="en-US" sz="1600" dirty="0">
                <a:solidFill>
                  <a:srgbClr val="0000FF"/>
                </a:solidFill>
              </a:rPr>
              <a:t>of malignant transformation.</a:t>
            </a:r>
          </a:p>
        </p:txBody>
      </p:sp>
      <p:sp>
        <p:nvSpPr>
          <p:cNvPr id="58" name="TextBox 57">
            <a:extLst>
              <a:ext uri="{FF2B5EF4-FFF2-40B4-BE49-F238E27FC236}">
                <a16:creationId xmlns:a16="http://schemas.microsoft.com/office/drawing/2014/main" id="{CE534181-4B50-4A65-A52E-C32B9B83CA4D}"/>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54" name="TextBox 53">
            <a:extLst>
              <a:ext uri="{FF2B5EF4-FFF2-40B4-BE49-F238E27FC236}">
                <a16:creationId xmlns:a16="http://schemas.microsoft.com/office/drawing/2014/main" id="{60F8D494-103E-4C1C-A0FC-BF7748E55EDA}"/>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60" name="Frame 59">
            <a:extLst>
              <a:ext uri="{FF2B5EF4-FFF2-40B4-BE49-F238E27FC236}">
                <a16:creationId xmlns:a16="http://schemas.microsoft.com/office/drawing/2014/main" id="{5233E41A-3EC0-498B-9259-58395025CA09}"/>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9042C28D-96F5-4BDE-BDF4-491387D5DEEC}"/>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
        <p:nvSpPr>
          <p:cNvPr id="53" name="TextBox 52">
            <a:extLst>
              <a:ext uri="{FF2B5EF4-FFF2-40B4-BE49-F238E27FC236}">
                <a16:creationId xmlns:a16="http://schemas.microsoft.com/office/drawing/2014/main" id="{4941F3D5-EAA7-4332-978B-D0AD3AAC851F}"/>
              </a:ext>
            </a:extLst>
          </p:cNvPr>
          <p:cNvSpPr txBox="1"/>
          <p:nvPr/>
        </p:nvSpPr>
        <p:spPr>
          <a:xfrm>
            <a:off x="381000" y="3292722"/>
            <a:ext cx="7575635"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If the biopsy returns as one of these, the appropriate management is  </a:t>
            </a:r>
            <a:r>
              <a:rPr lang="en-US" sz="1600" dirty="0"/>
              <a:t>observation —every  6-12 months  or so (~12 if </a:t>
            </a:r>
            <a:r>
              <a:rPr lang="en-US" sz="1600" i="1" dirty="0"/>
              <a:t>without</a:t>
            </a:r>
            <a:r>
              <a:rPr lang="en-US" sz="1600" dirty="0"/>
              <a:t>; closer to 6 if </a:t>
            </a:r>
            <a:r>
              <a:rPr lang="en-US" sz="1600" i="1" dirty="0"/>
              <a:t>with</a:t>
            </a:r>
            <a:r>
              <a:rPr lang="en-US" sz="1600" dirty="0"/>
              <a:t>).</a:t>
            </a:r>
          </a:p>
        </p:txBody>
      </p:sp>
      <p:sp>
        <p:nvSpPr>
          <p:cNvPr id="62" name="Arrow: Curved Left 61">
            <a:extLst>
              <a:ext uri="{FF2B5EF4-FFF2-40B4-BE49-F238E27FC236}">
                <a16:creationId xmlns:a16="http://schemas.microsoft.com/office/drawing/2014/main" id="{7B098478-0146-4199-8D27-117DBA771B53}"/>
              </a:ext>
            </a:extLst>
          </p:cNvPr>
          <p:cNvSpPr/>
          <p:nvPr/>
        </p:nvSpPr>
        <p:spPr>
          <a:xfrm>
            <a:off x="7982709" y="1949819"/>
            <a:ext cx="455859" cy="1783981"/>
          </a:xfrm>
          <a:prstGeom prst="curved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90368433"/>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523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t>PAM with moderate atypia </a:t>
            </a:r>
          </a:p>
          <a:p>
            <a:r>
              <a:rPr lang="en-US" sz="1400" dirty="0">
                <a:solidFill>
                  <a:schemeClr val="accent5">
                    <a:lumMod val="75000"/>
                  </a:schemeClr>
                </a:solidFill>
              </a:rPr>
              <a:t>----</a:t>
            </a:r>
            <a:r>
              <a:rPr lang="en-US" sz="1400" b="1" dirty="0"/>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10FC4915-F19C-41D1-90D0-566448C9F9B0}"/>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Both </a:t>
            </a:r>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have a </a:t>
            </a:r>
            <a:r>
              <a:rPr lang="en-US" sz="1600" b="1" dirty="0">
                <a:solidFill>
                  <a:srgbClr val="0000FF"/>
                </a:solidFill>
              </a:rPr>
              <a:t>near-zero chance  </a:t>
            </a:r>
            <a:r>
              <a:rPr lang="en-US" sz="1600" dirty="0">
                <a:solidFill>
                  <a:srgbClr val="0000FF"/>
                </a:solidFill>
              </a:rPr>
              <a:t>of malignant transformation.</a:t>
            </a:r>
          </a:p>
        </p:txBody>
      </p:sp>
      <p:sp>
        <p:nvSpPr>
          <p:cNvPr id="58" name="TextBox 57">
            <a:extLst>
              <a:ext uri="{FF2B5EF4-FFF2-40B4-BE49-F238E27FC236}">
                <a16:creationId xmlns:a16="http://schemas.microsoft.com/office/drawing/2014/main" id="{4CDAA655-5A3C-4469-B411-5C0695AF19D2}"/>
              </a:ext>
            </a:extLst>
          </p:cNvPr>
          <p:cNvSpPr txBox="1"/>
          <p:nvPr/>
        </p:nvSpPr>
        <p:spPr>
          <a:xfrm>
            <a:off x="2958618" y="2252582"/>
            <a:ext cx="5043528" cy="584775"/>
          </a:xfrm>
          <a:prstGeom prst="rect">
            <a:avLst/>
          </a:prstGeom>
          <a:solidFill>
            <a:schemeClr val="accent1">
              <a:lumMod val="60000"/>
              <a:lumOff val="40000"/>
            </a:schemeClr>
          </a:solidFill>
        </p:spPr>
        <p:txBody>
          <a:bodyPr wrap="square" rtlCol="0">
            <a:spAutoFit/>
          </a:bodyPr>
          <a:lstStyle/>
          <a:p>
            <a:r>
              <a:rPr lang="en-US" sz="1600" b="0" i="0" dirty="0">
                <a:solidFill>
                  <a:srgbClr val="000000"/>
                </a:solidFill>
                <a:effectLst/>
                <a:latin typeface="Arial" panose="020B0604020202020204" pitchFamily="34" charset="0"/>
              </a:rPr>
              <a:t>In contrast, </a:t>
            </a:r>
            <a:r>
              <a:rPr lang="en-US" sz="1600" b="0" i="1" dirty="0">
                <a:solidFill>
                  <a:srgbClr val="000000"/>
                </a:solidFill>
                <a:effectLst/>
                <a:latin typeface="Arial" panose="020B0604020202020204" pitchFamily="34" charset="0"/>
              </a:rPr>
              <a:t>PAM with moderate </a:t>
            </a:r>
            <a:r>
              <a:rPr lang="en-US" sz="1600" b="0" dirty="0">
                <a:solidFill>
                  <a:srgbClr val="000000"/>
                </a:solidFill>
                <a:effectLst/>
                <a:latin typeface="Arial" panose="020B0604020202020204" pitchFamily="34" charset="0"/>
              </a:rPr>
              <a:t>or</a:t>
            </a:r>
            <a:r>
              <a:rPr lang="en-US" sz="1600" b="0" i="1" dirty="0">
                <a:solidFill>
                  <a:srgbClr val="000000"/>
                </a:solidFill>
                <a:effectLst/>
                <a:latin typeface="Arial" panose="020B0604020202020204" pitchFamily="34" charset="0"/>
              </a:rPr>
              <a:t> severe atypia </a:t>
            </a:r>
            <a:r>
              <a:rPr lang="en-US" sz="1600" b="0" i="0" dirty="0">
                <a:solidFill>
                  <a:srgbClr val="000000"/>
                </a:solidFill>
                <a:effectLst/>
                <a:latin typeface="Arial" panose="020B0604020202020204" pitchFamily="34" charset="0"/>
              </a:rPr>
              <a:t>carry a </a:t>
            </a:r>
            <a:r>
              <a:rPr lang="en-US" sz="1600" b="1" i="0" dirty="0">
                <a:solidFill>
                  <a:srgbClr val="000000"/>
                </a:solidFill>
                <a:effectLst/>
                <a:latin typeface="Arial" panose="020B0604020202020204" pitchFamily="34" charset="0"/>
              </a:rPr>
              <a:t>significant risk </a:t>
            </a:r>
            <a:r>
              <a:rPr lang="en-US" sz="1600" b="0" i="0" dirty="0">
                <a:solidFill>
                  <a:srgbClr val="000000"/>
                </a:solidFill>
                <a:effectLst/>
                <a:latin typeface="Arial" panose="020B0604020202020204" pitchFamily="34" charset="0"/>
              </a:rPr>
              <a:t>( 10%–15% ) of transformation</a:t>
            </a:r>
            <a:endParaRPr lang="en-US" sz="1600" dirty="0"/>
          </a:p>
        </p:txBody>
      </p:sp>
      <p:sp>
        <p:nvSpPr>
          <p:cNvPr id="13" name="Arrow: Curved Left 12">
            <a:extLst>
              <a:ext uri="{FF2B5EF4-FFF2-40B4-BE49-F238E27FC236}">
                <a16:creationId xmlns:a16="http://schemas.microsoft.com/office/drawing/2014/main" id="{B8F1243E-4B67-4A4C-AEDF-E276305427A1}"/>
              </a:ext>
            </a:extLst>
          </p:cNvPr>
          <p:cNvSpPr/>
          <p:nvPr/>
        </p:nvSpPr>
        <p:spPr>
          <a:xfrm>
            <a:off x="7982709" y="1949819"/>
            <a:ext cx="455859" cy="1783981"/>
          </a:xfrm>
          <a:prstGeom prst="curved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EE0407F8-68CF-4B74-A166-83992B436287}"/>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62" name="TextBox 61">
            <a:extLst>
              <a:ext uri="{FF2B5EF4-FFF2-40B4-BE49-F238E27FC236}">
                <a16:creationId xmlns:a16="http://schemas.microsoft.com/office/drawing/2014/main" id="{4A1BABD2-0638-48EC-80F2-389F73F94394}"/>
              </a:ext>
            </a:extLst>
          </p:cNvPr>
          <p:cNvSpPr txBox="1"/>
          <p:nvPr/>
        </p:nvSpPr>
        <p:spPr>
          <a:xfrm>
            <a:off x="381000" y="3292722"/>
            <a:ext cx="7575635"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If the biopsy returns as one of these, the appropriate management is  </a:t>
            </a:r>
            <a:r>
              <a:rPr lang="en-US" sz="1600" dirty="0"/>
              <a:t>observation —every  6-12 months  or so (~12 if </a:t>
            </a:r>
            <a:r>
              <a:rPr lang="en-US" sz="1600" i="1" dirty="0"/>
              <a:t>without</a:t>
            </a:r>
            <a:r>
              <a:rPr lang="en-US" sz="1600" dirty="0"/>
              <a:t>; closer to 6 if </a:t>
            </a:r>
            <a:r>
              <a:rPr lang="en-US" sz="1600" i="1" dirty="0"/>
              <a:t>with</a:t>
            </a:r>
            <a:r>
              <a:rPr lang="en-US" sz="1600" dirty="0"/>
              <a:t>).</a:t>
            </a:r>
          </a:p>
        </p:txBody>
      </p:sp>
      <p:sp>
        <p:nvSpPr>
          <p:cNvPr id="8" name="Rectangle 7">
            <a:extLst>
              <a:ext uri="{FF2B5EF4-FFF2-40B4-BE49-F238E27FC236}">
                <a16:creationId xmlns:a16="http://schemas.microsoft.com/office/drawing/2014/main" id="{0D524B06-5A4A-4F48-BB64-67CDB4D32B85}"/>
              </a:ext>
            </a:extLst>
          </p:cNvPr>
          <p:cNvSpPr/>
          <p:nvPr/>
        </p:nvSpPr>
        <p:spPr>
          <a:xfrm>
            <a:off x="4828595" y="2554978"/>
            <a:ext cx="962480" cy="21054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 to %</a:t>
            </a:r>
          </a:p>
        </p:txBody>
      </p:sp>
    </p:spTree>
    <p:extLst>
      <p:ext uri="{BB962C8B-B14F-4D97-AF65-F5344CB8AC3E}">
        <p14:creationId xmlns:p14="http://schemas.microsoft.com/office/powerpoint/2010/main" val="3811534462"/>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524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t>PAM with moderate atypia </a:t>
            </a:r>
          </a:p>
          <a:p>
            <a:r>
              <a:rPr lang="en-US" sz="1400" dirty="0">
                <a:solidFill>
                  <a:schemeClr val="accent5">
                    <a:lumMod val="75000"/>
                  </a:schemeClr>
                </a:solidFill>
              </a:rPr>
              <a:t>----</a:t>
            </a:r>
            <a:r>
              <a:rPr lang="en-US" sz="1400" b="1" dirty="0"/>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10FC4915-F19C-41D1-90D0-566448C9F9B0}"/>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Both </a:t>
            </a:r>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have a </a:t>
            </a:r>
            <a:r>
              <a:rPr lang="en-US" sz="1600" b="1" dirty="0">
                <a:solidFill>
                  <a:srgbClr val="0000FF"/>
                </a:solidFill>
              </a:rPr>
              <a:t>near-zero chance  </a:t>
            </a:r>
            <a:r>
              <a:rPr lang="en-US" sz="1600" dirty="0">
                <a:solidFill>
                  <a:srgbClr val="0000FF"/>
                </a:solidFill>
              </a:rPr>
              <a:t>of malignant transformation.</a:t>
            </a:r>
          </a:p>
        </p:txBody>
      </p:sp>
      <p:sp>
        <p:nvSpPr>
          <p:cNvPr id="58" name="TextBox 57">
            <a:extLst>
              <a:ext uri="{FF2B5EF4-FFF2-40B4-BE49-F238E27FC236}">
                <a16:creationId xmlns:a16="http://schemas.microsoft.com/office/drawing/2014/main" id="{4CDAA655-5A3C-4469-B411-5C0695AF19D2}"/>
              </a:ext>
            </a:extLst>
          </p:cNvPr>
          <p:cNvSpPr txBox="1"/>
          <p:nvPr/>
        </p:nvSpPr>
        <p:spPr>
          <a:xfrm>
            <a:off x="2958618" y="2252582"/>
            <a:ext cx="5043528" cy="584775"/>
          </a:xfrm>
          <a:prstGeom prst="rect">
            <a:avLst/>
          </a:prstGeom>
          <a:solidFill>
            <a:schemeClr val="accent1">
              <a:lumMod val="60000"/>
              <a:lumOff val="40000"/>
            </a:schemeClr>
          </a:solidFill>
        </p:spPr>
        <p:txBody>
          <a:bodyPr wrap="square" rtlCol="0">
            <a:spAutoFit/>
          </a:bodyPr>
          <a:lstStyle/>
          <a:p>
            <a:r>
              <a:rPr lang="en-US" sz="1600" b="0" i="0" dirty="0">
                <a:solidFill>
                  <a:srgbClr val="000000"/>
                </a:solidFill>
                <a:effectLst/>
                <a:latin typeface="Arial" panose="020B0604020202020204" pitchFamily="34" charset="0"/>
              </a:rPr>
              <a:t>In contrast, </a:t>
            </a:r>
            <a:r>
              <a:rPr lang="en-US" sz="1600" b="0" i="1" dirty="0">
                <a:solidFill>
                  <a:srgbClr val="000000"/>
                </a:solidFill>
                <a:effectLst/>
                <a:latin typeface="Arial" panose="020B0604020202020204" pitchFamily="34" charset="0"/>
              </a:rPr>
              <a:t>PAM with moderate </a:t>
            </a:r>
            <a:r>
              <a:rPr lang="en-US" sz="1600" b="0" dirty="0">
                <a:solidFill>
                  <a:srgbClr val="000000"/>
                </a:solidFill>
                <a:effectLst/>
                <a:latin typeface="Arial" panose="020B0604020202020204" pitchFamily="34" charset="0"/>
              </a:rPr>
              <a:t>or</a:t>
            </a:r>
            <a:r>
              <a:rPr lang="en-US" sz="1600" b="0" i="1" dirty="0">
                <a:solidFill>
                  <a:srgbClr val="000000"/>
                </a:solidFill>
                <a:effectLst/>
                <a:latin typeface="Arial" panose="020B0604020202020204" pitchFamily="34" charset="0"/>
              </a:rPr>
              <a:t> severe atypia </a:t>
            </a:r>
            <a:r>
              <a:rPr lang="en-US" sz="1600" b="0" i="0" dirty="0">
                <a:solidFill>
                  <a:srgbClr val="000000"/>
                </a:solidFill>
                <a:effectLst/>
                <a:latin typeface="Arial" panose="020B0604020202020204" pitchFamily="34" charset="0"/>
              </a:rPr>
              <a:t>carry a </a:t>
            </a:r>
            <a:r>
              <a:rPr lang="en-US" sz="1600" b="1" i="0" dirty="0">
                <a:solidFill>
                  <a:srgbClr val="000000"/>
                </a:solidFill>
                <a:effectLst/>
                <a:latin typeface="Arial" panose="020B0604020202020204" pitchFamily="34" charset="0"/>
              </a:rPr>
              <a:t>significant risk </a:t>
            </a:r>
            <a:r>
              <a:rPr lang="en-US" sz="1600" b="0" i="0" dirty="0">
                <a:solidFill>
                  <a:srgbClr val="000000"/>
                </a:solidFill>
                <a:effectLst/>
                <a:latin typeface="Arial" panose="020B0604020202020204" pitchFamily="34" charset="0"/>
              </a:rPr>
              <a:t>( 10%–15% ) of transformation</a:t>
            </a:r>
            <a:endParaRPr lang="en-US" sz="1600" dirty="0"/>
          </a:p>
        </p:txBody>
      </p:sp>
      <p:sp>
        <p:nvSpPr>
          <p:cNvPr id="13" name="Arrow: Curved Left 12">
            <a:extLst>
              <a:ext uri="{FF2B5EF4-FFF2-40B4-BE49-F238E27FC236}">
                <a16:creationId xmlns:a16="http://schemas.microsoft.com/office/drawing/2014/main" id="{B8F1243E-4B67-4A4C-AEDF-E276305427A1}"/>
              </a:ext>
            </a:extLst>
          </p:cNvPr>
          <p:cNvSpPr/>
          <p:nvPr/>
        </p:nvSpPr>
        <p:spPr>
          <a:xfrm>
            <a:off x="7982709" y="1949819"/>
            <a:ext cx="455859" cy="1783981"/>
          </a:xfrm>
          <a:prstGeom prst="curved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EE0407F8-68CF-4B74-A166-83992B436287}"/>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62" name="TextBox 61">
            <a:extLst>
              <a:ext uri="{FF2B5EF4-FFF2-40B4-BE49-F238E27FC236}">
                <a16:creationId xmlns:a16="http://schemas.microsoft.com/office/drawing/2014/main" id="{4A1BABD2-0638-48EC-80F2-389F73F94394}"/>
              </a:ext>
            </a:extLst>
          </p:cNvPr>
          <p:cNvSpPr txBox="1"/>
          <p:nvPr/>
        </p:nvSpPr>
        <p:spPr>
          <a:xfrm>
            <a:off x="381000" y="3292722"/>
            <a:ext cx="7575635"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If the biopsy returns as one of these, the appropriate management is  </a:t>
            </a:r>
            <a:r>
              <a:rPr lang="en-US" sz="1600" dirty="0"/>
              <a:t>observation —every  6-12 months  or so (~12 if </a:t>
            </a:r>
            <a:r>
              <a:rPr lang="en-US" sz="1600" i="1" dirty="0"/>
              <a:t>without</a:t>
            </a:r>
            <a:r>
              <a:rPr lang="en-US" sz="1600" dirty="0"/>
              <a:t>; closer to 6 if </a:t>
            </a:r>
            <a:r>
              <a:rPr lang="en-US" sz="1600" i="1" dirty="0"/>
              <a:t>with</a:t>
            </a:r>
            <a:r>
              <a:rPr lang="en-US" sz="1600" dirty="0"/>
              <a:t>).</a:t>
            </a:r>
          </a:p>
        </p:txBody>
      </p:sp>
    </p:spTree>
    <p:extLst>
      <p:ext uri="{BB962C8B-B14F-4D97-AF65-F5344CB8AC3E}">
        <p14:creationId xmlns:p14="http://schemas.microsoft.com/office/powerpoint/2010/main" val="1939707442"/>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525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t>PAM with moderate atypia </a:t>
            </a:r>
          </a:p>
          <a:p>
            <a:r>
              <a:rPr lang="en-US" sz="1400" dirty="0">
                <a:solidFill>
                  <a:schemeClr val="accent5">
                    <a:lumMod val="75000"/>
                  </a:schemeClr>
                </a:solidFill>
              </a:rPr>
              <a:t>----</a:t>
            </a:r>
            <a:r>
              <a:rPr lang="en-US" sz="1400" b="1" dirty="0"/>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10FC4915-F19C-41D1-90D0-566448C9F9B0}"/>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Both </a:t>
            </a:r>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have a </a:t>
            </a:r>
            <a:r>
              <a:rPr lang="en-US" sz="1600" b="1" dirty="0">
                <a:solidFill>
                  <a:srgbClr val="0000FF"/>
                </a:solidFill>
              </a:rPr>
              <a:t>near-zero chance  </a:t>
            </a:r>
            <a:r>
              <a:rPr lang="en-US" sz="1600" dirty="0">
                <a:solidFill>
                  <a:srgbClr val="0000FF"/>
                </a:solidFill>
              </a:rPr>
              <a:t>of malignant transformation.</a:t>
            </a:r>
          </a:p>
        </p:txBody>
      </p:sp>
      <p:sp>
        <p:nvSpPr>
          <p:cNvPr id="58" name="TextBox 57">
            <a:extLst>
              <a:ext uri="{FF2B5EF4-FFF2-40B4-BE49-F238E27FC236}">
                <a16:creationId xmlns:a16="http://schemas.microsoft.com/office/drawing/2014/main" id="{4CDAA655-5A3C-4469-B411-5C0695AF19D2}"/>
              </a:ext>
            </a:extLst>
          </p:cNvPr>
          <p:cNvSpPr txBox="1"/>
          <p:nvPr/>
        </p:nvSpPr>
        <p:spPr>
          <a:xfrm>
            <a:off x="2958618" y="2252582"/>
            <a:ext cx="5043528" cy="584775"/>
          </a:xfrm>
          <a:prstGeom prst="rect">
            <a:avLst/>
          </a:prstGeom>
          <a:solidFill>
            <a:schemeClr val="accent1">
              <a:lumMod val="60000"/>
              <a:lumOff val="40000"/>
            </a:schemeClr>
          </a:solidFill>
        </p:spPr>
        <p:txBody>
          <a:bodyPr wrap="square" rtlCol="0">
            <a:spAutoFit/>
          </a:bodyPr>
          <a:lstStyle/>
          <a:p>
            <a:r>
              <a:rPr lang="en-US" sz="1600" b="0" i="0" dirty="0">
                <a:solidFill>
                  <a:srgbClr val="000000"/>
                </a:solidFill>
                <a:effectLst/>
                <a:latin typeface="Arial" panose="020B0604020202020204" pitchFamily="34" charset="0"/>
              </a:rPr>
              <a:t>In contrast, </a:t>
            </a:r>
            <a:r>
              <a:rPr lang="en-US" sz="1600" b="0" i="1" dirty="0">
                <a:solidFill>
                  <a:srgbClr val="000000"/>
                </a:solidFill>
                <a:effectLst/>
                <a:latin typeface="Arial" panose="020B0604020202020204" pitchFamily="34" charset="0"/>
              </a:rPr>
              <a:t>PAM with moderate </a:t>
            </a:r>
            <a:r>
              <a:rPr lang="en-US" sz="1600" b="0" dirty="0">
                <a:solidFill>
                  <a:srgbClr val="000000"/>
                </a:solidFill>
                <a:effectLst/>
                <a:latin typeface="Arial" panose="020B0604020202020204" pitchFamily="34" charset="0"/>
              </a:rPr>
              <a:t>or</a:t>
            </a:r>
            <a:r>
              <a:rPr lang="en-US" sz="1600" b="0" i="1" dirty="0">
                <a:solidFill>
                  <a:srgbClr val="000000"/>
                </a:solidFill>
                <a:effectLst/>
                <a:latin typeface="Arial" panose="020B0604020202020204" pitchFamily="34" charset="0"/>
              </a:rPr>
              <a:t> severe atypia </a:t>
            </a:r>
            <a:r>
              <a:rPr lang="en-US" sz="1600" b="0" i="0" dirty="0">
                <a:solidFill>
                  <a:srgbClr val="000000"/>
                </a:solidFill>
                <a:effectLst/>
                <a:latin typeface="Arial" panose="020B0604020202020204" pitchFamily="34" charset="0"/>
              </a:rPr>
              <a:t>carry a </a:t>
            </a:r>
            <a:r>
              <a:rPr lang="en-US" sz="1600" b="1" i="0" dirty="0">
                <a:solidFill>
                  <a:srgbClr val="000000"/>
                </a:solidFill>
                <a:effectLst/>
                <a:latin typeface="Arial" panose="020B0604020202020204" pitchFamily="34" charset="0"/>
              </a:rPr>
              <a:t>significant risk </a:t>
            </a:r>
            <a:r>
              <a:rPr lang="en-US" sz="1600" b="0" i="0" dirty="0">
                <a:solidFill>
                  <a:srgbClr val="000000"/>
                </a:solidFill>
                <a:effectLst/>
                <a:latin typeface="Arial" panose="020B0604020202020204" pitchFamily="34" charset="0"/>
              </a:rPr>
              <a:t>( 10%–15% ) of transformation</a:t>
            </a:r>
            <a:endParaRPr lang="en-US" sz="1600" dirty="0"/>
          </a:p>
        </p:txBody>
      </p:sp>
      <p:sp>
        <p:nvSpPr>
          <p:cNvPr id="59" name="TextBox 58">
            <a:extLst>
              <a:ext uri="{FF2B5EF4-FFF2-40B4-BE49-F238E27FC236}">
                <a16:creationId xmlns:a16="http://schemas.microsoft.com/office/drawing/2014/main" id="{CC143D00-7DC0-4F2B-8870-79C57F2F016D}"/>
              </a:ext>
            </a:extLst>
          </p:cNvPr>
          <p:cNvSpPr txBox="1"/>
          <p:nvPr/>
        </p:nvSpPr>
        <p:spPr>
          <a:xfrm>
            <a:off x="2916682" y="4026439"/>
            <a:ext cx="5043528" cy="584775"/>
          </a:xfrm>
          <a:prstGeom prst="rect">
            <a:avLst/>
          </a:prstGeom>
          <a:solidFill>
            <a:schemeClr val="accent1">
              <a:lumMod val="60000"/>
              <a:lumOff val="40000"/>
            </a:schemeClr>
          </a:solidFill>
        </p:spPr>
        <p:txBody>
          <a:bodyPr wrap="square" rtlCol="0">
            <a:spAutoFit/>
          </a:bodyPr>
          <a:lstStyle/>
          <a:p>
            <a:r>
              <a:rPr lang="en-US" sz="1600" dirty="0"/>
              <a:t>If the biopsy returns as one of these, the appropriate management is  </a:t>
            </a:r>
            <a:r>
              <a:rPr lang="en-US" sz="1600" dirty="0">
                <a:solidFill>
                  <a:srgbClr val="0000FF"/>
                </a:solidFill>
              </a:rPr>
              <a:t>complete excision .</a:t>
            </a:r>
          </a:p>
        </p:txBody>
      </p:sp>
      <p:sp>
        <p:nvSpPr>
          <p:cNvPr id="13" name="Arrow: Curved Left 12">
            <a:extLst>
              <a:ext uri="{FF2B5EF4-FFF2-40B4-BE49-F238E27FC236}">
                <a16:creationId xmlns:a16="http://schemas.microsoft.com/office/drawing/2014/main" id="{B8F1243E-4B67-4A4C-AEDF-E276305427A1}"/>
              </a:ext>
            </a:extLst>
          </p:cNvPr>
          <p:cNvSpPr/>
          <p:nvPr/>
        </p:nvSpPr>
        <p:spPr>
          <a:xfrm>
            <a:off x="7982709" y="1949819"/>
            <a:ext cx="455859" cy="1783981"/>
          </a:xfrm>
          <a:prstGeom prst="curved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0" name="Arrow: Curved Left 59">
            <a:extLst>
              <a:ext uri="{FF2B5EF4-FFF2-40B4-BE49-F238E27FC236}">
                <a16:creationId xmlns:a16="http://schemas.microsoft.com/office/drawing/2014/main" id="{46B61179-4377-482A-B07F-755178024E40}"/>
              </a:ext>
            </a:extLst>
          </p:cNvPr>
          <p:cNvSpPr/>
          <p:nvPr/>
        </p:nvSpPr>
        <p:spPr>
          <a:xfrm>
            <a:off x="8001000" y="2559419"/>
            <a:ext cx="455859" cy="1783981"/>
          </a:xfrm>
          <a:prstGeom prst="curvedLeftArrow">
            <a:avLst/>
          </a:prstGeom>
          <a:solidFill>
            <a:schemeClr val="tx1"/>
          </a:solid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EE0407F8-68CF-4B74-A166-83992B436287}"/>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62" name="TextBox 61">
            <a:extLst>
              <a:ext uri="{FF2B5EF4-FFF2-40B4-BE49-F238E27FC236}">
                <a16:creationId xmlns:a16="http://schemas.microsoft.com/office/drawing/2014/main" id="{4A1BABD2-0638-48EC-80F2-389F73F94394}"/>
              </a:ext>
            </a:extLst>
          </p:cNvPr>
          <p:cNvSpPr txBox="1"/>
          <p:nvPr/>
        </p:nvSpPr>
        <p:spPr>
          <a:xfrm>
            <a:off x="381000" y="3292722"/>
            <a:ext cx="7575635"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If the biopsy returns as one of these, the appropriate management is  </a:t>
            </a:r>
            <a:r>
              <a:rPr lang="en-US" sz="1600" dirty="0"/>
              <a:t>observation —every  6-12 months  or so (~12 if </a:t>
            </a:r>
            <a:r>
              <a:rPr lang="en-US" sz="1600" i="1" dirty="0"/>
              <a:t>without</a:t>
            </a:r>
            <a:r>
              <a:rPr lang="en-US" sz="1600" dirty="0"/>
              <a:t>; closer to 6 if </a:t>
            </a:r>
            <a:r>
              <a:rPr lang="en-US" sz="1600" i="1" dirty="0"/>
              <a:t>with</a:t>
            </a:r>
            <a:r>
              <a:rPr lang="en-US" sz="1600" dirty="0"/>
              <a:t>).</a:t>
            </a:r>
          </a:p>
        </p:txBody>
      </p:sp>
      <p:sp>
        <p:nvSpPr>
          <p:cNvPr id="8" name="Rectangle 7">
            <a:extLst>
              <a:ext uri="{FF2B5EF4-FFF2-40B4-BE49-F238E27FC236}">
                <a16:creationId xmlns:a16="http://schemas.microsoft.com/office/drawing/2014/main" id="{8FD94828-0B85-41BE-A8E3-1FE683B65C9D}"/>
              </a:ext>
            </a:extLst>
          </p:cNvPr>
          <p:cNvSpPr/>
          <p:nvPr/>
        </p:nvSpPr>
        <p:spPr>
          <a:xfrm>
            <a:off x="4495800" y="4343400"/>
            <a:ext cx="1623143" cy="2147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0136002"/>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526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rgbClr val="0000FF"/>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rgbClr val="0000FF"/>
                </a:solidFill>
              </a:rPr>
              <a:t>PAM with mild atypia</a:t>
            </a:r>
          </a:p>
          <a:p>
            <a:r>
              <a:rPr lang="en-US" sz="1400" dirty="0">
                <a:solidFill>
                  <a:schemeClr val="accent5">
                    <a:lumMod val="75000"/>
                  </a:schemeClr>
                </a:solidFill>
              </a:rPr>
              <a:t>----</a:t>
            </a:r>
            <a:r>
              <a:rPr lang="en-US" sz="1400" b="1" dirty="0"/>
              <a:t>PAM with moderate atypia </a:t>
            </a:r>
          </a:p>
          <a:p>
            <a:r>
              <a:rPr lang="en-US" sz="1400" dirty="0">
                <a:solidFill>
                  <a:schemeClr val="accent5">
                    <a:lumMod val="75000"/>
                  </a:schemeClr>
                </a:solidFill>
              </a:rPr>
              <a:t>----</a:t>
            </a:r>
            <a:r>
              <a:rPr lang="en-US" sz="1400" b="1" dirty="0"/>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rgbClr val="0000FF"/>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10FC4915-F19C-41D1-90D0-566448C9F9B0}"/>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Both </a:t>
            </a:r>
            <a:r>
              <a:rPr lang="en-US" sz="1600" i="1" dirty="0">
                <a:solidFill>
                  <a:srgbClr val="0000FF"/>
                </a:solidFill>
              </a:rPr>
              <a:t>PAM without atypia </a:t>
            </a:r>
            <a:r>
              <a:rPr lang="en-US" sz="1600" dirty="0">
                <a:solidFill>
                  <a:srgbClr val="0000FF"/>
                </a:solidFill>
              </a:rPr>
              <a:t>and </a:t>
            </a:r>
            <a:r>
              <a:rPr lang="en-US" sz="1600" i="1" dirty="0">
                <a:solidFill>
                  <a:srgbClr val="0000FF"/>
                </a:solidFill>
              </a:rPr>
              <a:t>PAM with mild atypia </a:t>
            </a:r>
            <a:r>
              <a:rPr lang="en-US" sz="1600" dirty="0">
                <a:solidFill>
                  <a:srgbClr val="0000FF"/>
                </a:solidFill>
              </a:rPr>
              <a:t>have a </a:t>
            </a:r>
            <a:r>
              <a:rPr lang="en-US" sz="1600" b="1" dirty="0">
                <a:solidFill>
                  <a:srgbClr val="0000FF"/>
                </a:solidFill>
              </a:rPr>
              <a:t>near-zero chance  </a:t>
            </a:r>
            <a:r>
              <a:rPr lang="en-US" sz="1600" dirty="0">
                <a:solidFill>
                  <a:srgbClr val="0000FF"/>
                </a:solidFill>
              </a:rPr>
              <a:t>of malignant transformation.</a:t>
            </a:r>
          </a:p>
        </p:txBody>
      </p:sp>
      <p:sp>
        <p:nvSpPr>
          <p:cNvPr id="58" name="TextBox 57">
            <a:extLst>
              <a:ext uri="{FF2B5EF4-FFF2-40B4-BE49-F238E27FC236}">
                <a16:creationId xmlns:a16="http://schemas.microsoft.com/office/drawing/2014/main" id="{4CDAA655-5A3C-4469-B411-5C0695AF19D2}"/>
              </a:ext>
            </a:extLst>
          </p:cNvPr>
          <p:cNvSpPr txBox="1"/>
          <p:nvPr/>
        </p:nvSpPr>
        <p:spPr>
          <a:xfrm>
            <a:off x="2958618" y="2252582"/>
            <a:ext cx="5043528" cy="584775"/>
          </a:xfrm>
          <a:prstGeom prst="rect">
            <a:avLst/>
          </a:prstGeom>
          <a:solidFill>
            <a:schemeClr val="accent1">
              <a:lumMod val="60000"/>
              <a:lumOff val="40000"/>
            </a:schemeClr>
          </a:solidFill>
        </p:spPr>
        <p:txBody>
          <a:bodyPr wrap="square" rtlCol="0">
            <a:spAutoFit/>
          </a:bodyPr>
          <a:lstStyle/>
          <a:p>
            <a:r>
              <a:rPr lang="en-US" sz="1600" b="0" i="0" dirty="0">
                <a:solidFill>
                  <a:srgbClr val="000000"/>
                </a:solidFill>
                <a:effectLst/>
                <a:latin typeface="Arial" panose="020B0604020202020204" pitchFamily="34" charset="0"/>
              </a:rPr>
              <a:t>In contrast, </a:t>
            </a:r>
            <a:r>
              <a:rPr lang="en-US" sz="1600" b="0" i="1" dirty="0">
                <a:solidFill>
                  <a:srgbClr val="000000"/>
                </a:solidFill>
                <a:effectLst/>
                <a:latin typeface="Arial" panose="020B0604020202020204" pitchFamily="34" charset="0"/>
              </a:rPr>
              <a:t>PAM with moderate </a:t>
            </a:r>
            <a:r>
              <a:rPr lang="en-US" sz="1600" b="0" dirty="0">
                <a:solidFill>
                  <a:srgbClr val="000000"/>
                </a:solidFill>
                <a:effectLst/>
                <a:latin typeface="Arial" panose="020B0604020202020204" pitchFamily="34" charset="0"/>
              </a:rPr>
              <a:t>or</a:t>
            </a:r>
            <a:r>
              <a:rPr lang="en-US" sz="1600" b="0" i="1" dirty="0">
                <a:solidFill>
                  <a:srgbClr val="000000"/>
                </a:solidFill>
                <a:effectLst/>
                <a:latin typeface="Arial" panose="020B0604020202020204" pitchFamily="34" charset="0"/>
              </a:rPr>
              <a:t> severe atypia </a:t>
            </a:r>
            <a:r>
              <a:rPr lang="en-US" sz="1600" b="0" i="0" dirty="0">
                <a:solidFill>
                  <a:srgbClr val="000000"/>
                </a:solidFill>
                <a:effectLst/>
                <a:latin typeface="Arial" panose="020B0604020202020204" pitchFamily="34" charset="0"/>
              </a:rPr>
              <a:t>carry a </a:t>
            </a:r>
            <a:r>
              <a:rPr lang="en-US" sz="1600" b="1" i="0" dirty="0">
                <a:solidFill>
                  <a:srgbClr val="000000"/>
                </a:solidFill>
                <a:effectLst/>
                <a:latin typeface="Arial" panose="020B0604020202020204" pitchFamily="34" charset="0"/>
              </a:rPr>
              <a:t>significant risk </a:t>
            </a:r>
            <a:r>
              <a:rPr lang="en-US" sz="1600" b="0" i="0" dirty="0">
                <a:solidFill>
                  <a:srgbClr val="000000"/>
                </a:solidFill>
                <a:effectLst/>
                <a:latin typeface="Arial" panose="020B0604020202020204" pitchFamily="34" charset="0"/>
              </a:rPr>
              <a:t>( 10%–15% ) of transformation</a:t>
            </a:r>
            <a:endParaRPr lang="en-US" sz="1600" dirty="0"/>
          </a:p>
        </p:txBody>
      </p:sp>
      <p:sp>
        <p:nvSpPr>
          <p:cNvPr id="59" name="TextBox 58">
            <a:extLst>
              <a:ext uri="{FF2B5EF4-FFF2-40B4-BE49-F238E27FC236}">
                <a16:creationId xmlns:a16="http://schemas.microsoft.com/office/drawing/2014/main" id="{CC143D00-7DC0-4F2B-8870-79C57F2F016D}"/>
              </a:ext>
            </a:extLst>
          </p:cNvPr>
          <p:cNvSpPr txBox="1"/>
          <p:nvPr/>
        </p:nvSpPr>
        <p:spPr>
          <a:xfrm>
            <a:off x="2916682" y="4026439"/>
            <a:ext cx="5043528" cy="584775"/>
          </a:xfrm>
          <a:prstGeom prst="rect">
            <a:avLst/>
          </a:prstGeom>
          <a:solidFill>
            <a:schemeClr val="accent1">
              <a:lumMod val="60000"/>
              <a:lumOff val="40000"/>
            </a:schemeClr>
          </a:solidFill>
        </p:spPr>
        <p:txBody>
          <a:bodyPr wrap="square" rtlCol="0">
            <a:spAutoFit/>
          </a:bodyPr>
          <a:lstStyle/>
          <a:p>
            <a:r>
              <a:rPr lang="en-US" sz="1600" dirty="0"/>
              <a:t>If the biopsy returns as one of these, the appropriate management is  </a:t>
            </a:r>
            <a:r>
              <a:rPr lang="en-US" sz="1600" dirty="0">
                <a:solidFill>
                  <a:srgbClr val="0000FF"/>
                </a:solidFill>
              </a:rPr>
              <a:t>complete excision .</a:t>
            </a:r>
          </a:p>
        </p:txBody>
      </p:sp>
      <p:sp>
        <p:nvSpPr>
          <p:cNvPr id="13" name="Arrow: Curved Left 12">
            <a:extLst>
              <a:ext uri="{FF2B5EF4-FFF2-40B4-BE49-F238E27FC236}">
                <a16:creationId xmlns:a16="http://schemas.microsoft.com/office/drawing/2014/main" id="{B8F1243E-4B67-4A4C-AEDF-E276305427A1}"/>
              </a:ext>
            </a:extLst>
          </p:cNvPr>
          <p:cNvSpPr/>
          <p:nvPr/>
        </p:nvSpPr>
        <p:spPr>
          <a:xfrm>
            <a:off x="7982709" y="1949819"/>
            <a:ext cx="455859" cy="1783981"/>
          </a:xfrm>
          <a:prstGeom prst="curvedLeft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0" name="Arrow: Curved Left 59">
            <a:extLst>
              <a:ext uri="{FF2B5EF4-FFF2-40B4-BE49-F238E27FC236}">
                <a16:creationId xmlns:a16="http://schemas.microsoft.com/office/drawing/2014/main" id="{46B61179-4377-482A-B07F-755178024E40}"/>
              </a:ext>
            </a:extLst>
          </p:cNvPr>
          <p:cNvSpPr/>
          <p:nvPr/>
        </p:nvSpPr>
        <p:spPr>
          <a:xfrm>
            <a:off x="8001000" y="2559419"/>
            <a:ext cx="455859" cy="1783981"/>
          </a:xfrm>
          <a:prstGeom prst="curvedLeftArrow">
            <a:avLst/>
          </a:prstGeom>
          <a:solidFill>
            <a:schemeClr val="tx1"/>
          </a:solid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EE0407F8-68CF-4B74-A166-83992B436287}"/>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62" name="TextBox 61">
            <a:extLst>
              <a:ext uri="{FF2B5EF4-FFF2-40B4-BE49-F238E27FC236}">
                <a16:creationId xmlns:a16="http://schemas.microsoft.com/office/drawing/2014/main" id="{4A1BABD2-0638-48EC-80F2-389F73F94394}"/>
              </a:ext>
            </a:extLst>
          </p:cNvPr>
          <p:cNvSpPr txBox="1"/>
          <p:nvPr/>
        </p:nvSpPr>
        <p:spPr>
          <a:xfrm>
            <a:off x="381000" y="3292722"/>
            <a:ext cx="7575635" cy="584775"/>
          </a:xfrm>
          <a:prstGeom prst="rect">
            <a:avLst/>
          </a:prstGeom>
          <a:solidFill>
            <a:schemeClr val="accent6">
              <a:lumMod val="40000"/>
              <a:lumOff val="60000"/>
            </a:schemeClr>
          </a:solidFill>
        </p:spPr>
        <p:txBody>
          <a:bodyPr wrap="square" rtlCol="0">
            <a:spAutoFit/>
          </a:bodyPr>
          <a:lstStyle/>
          <a:p>
            <a:r>
              <a:rPr lang="en-US" sz="1600" dirty="0">
                <a:solidFill>
                  <a:srgbClr val="0000FF"/>
                </a:solidFill>
              </a:rPr>
              <a:t>If the biopsy returns as one of these, the appropriate management is  </a:t>
            </a:r>
            <a:r>
              <a:rPr lang="en-US" sz="1600" dirty="0"/>
              <a:t>observation —every  6-12 months  or so (~12 if </a:t>
            </a:r>
            <a:r>
              <a:rPr lang="en-US" sz="1600" i="1" dirty="0"/>
              <a:t>without</a:t>
            </a:r>
            <a:r>
              <a:rPr lang="en-US" sz="1600" dirty="0"/>
              <a:t>; closer to 6 if </a:t>
            </a:r>
            <a:r>
              <a:rPr lang="en-US" sz="1600" i="1" dirty="0"/>
              <a:t>with</a:t>
            </a:r>
            <a:r>
              <a:rPr lang="en-US" sz="1600" dirty="0"/>
              <a:t>).</a:t>
            </a:r>
          </a:p>
        </p:txBody>
      </p:sp>
    </p:spTree>
    <p:extLst>
      <p:ext uri="{BB962C8B-B14F-4D97-AF65-F5344CB8AC3E}">
        <p14:creationId xmlns:p14="http://schemas.microsoft.com/office/powerpoint/2010/main" val="3168257811"/>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527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chemeClr val="bg1">
                    <a:lumMod val="50000"/>
                  </a:schemeClr>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chemeClr val="bg1">
                    <a:lumMod val="50000"/>
                  </a:schemeClr>
                </a:solidFill>
              </a:rPr>
              <a:t>PAM with mild atypia</a:t>
            </a:r>
          </a:p>
          <a:p>
            <a:r>
              <a:rPr lang="en-US" sz="1400" dirty="0">
                <a:solidFill>
                  <a:schemeClr val="accent5">
                    <a:lumMod val="75000"/>
                  </a:schemeClr>
                </a:solidFill>
              </a:rPr>
              <a:t>----</a:t>
            </a:r>
            <a:r>
              <a:rPr lang="en-US" sz="1400" b="1" dirty="0"/>
              <a:t>PAM with moderate atypia </a:t>
            </a:r>
          </a:p>
          <a:p>
            <a:r>
              <a:rPr lang="en-US" sz="1400" dirty="0">
                <a:solidFill>
                  <a:schemeClr val="accent5">
                    <a:lumMod val="75000"/>
                  </a:schemeClr>
                </a:solidFill>
              </a:rPr>
              <a:t>----</a:t>
            </a:r>
            <a:r>
              <a:rPr lang="en-US" sz="1400" b="1" dirty="0"/>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chemeClr val="bg1">
                <a:lumMod val="65000"/>
              </a:schemeClr>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10FC4915-F19C-41D1-90D0-566448C9F9B0}"/>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chemeClr val="bg1">
                    <a:lumMod val="65000"/>
                  </a:schemeClr>
                </a:solidFill>
              </a:rPr>
              <a:t>Both </a:t>
            </a:r>
            <a:r>
              <a:rPr lang="en-US" sz="1600" i="1" dirty="0">
                <a:solidFill>
                  <a:schemeClr val="bg1">
                    <a:lumMod val="65000"/>
                  </a:schemeClr>
                </a:solidFill>
              </a:rPr>
              <a:t>PAM without atypia </a:t>
            </a:r>
            <a:r>
              <a:rPr lang="en-US" sz="1600" dirty="0">
                <a:solidFill>
                  <a:schemeClr val="bg1">
                    <a:lumMod val="65000"/>
                  </a:schemeClr>
                </a:solidFill>
              </a:rPr>
              <a:t>and </a:t>
            </a:r>
            <a:r>
              <a:rPr lang="en-US" sz="1600" i="1" dirty="0">
                <a:solidFill>
                  <a:schemeClr val="bg1">
                    <a:lumMod val="65000"/>
                  </a:schemeClr>
                </a:solidFill>
              </a:rPr>
              <a:t>PAM with mild atypia </a:t>
            </a:r>
            <a:r>
              <a:rPr lang="en-US" sz="1600" dirty="0">
                <a:solidFill>
                  <a:schemeClr val="bg1">
                    <a:lumMod val="65000"/>
                  </a:schemeClr>
                </a:solidFill>
              </a:rPr>
              <a:t>have a </a:t>
            </a:r>
            <a:r>
              <a:rPr lang="en-US" sz="1600" b="1" dirty="0">
                <a:solidFill>
                  <a:schemeClr val="bg1">
                    <a:lumMod val="65000"/>
                  </a:schemeClr>
                </a:solidFill>
              </a:rPr>
              <a:t>near-zero chance  </a:t>
            </a:r>
            <a:r>
              <a:rPr lang="en-US" sz="1600" dirty="0">
                <a:solidFill>
                  <a:schemeClr val="bg1">
                    <a:lumMod val="65000"/>
                  </a:schemeClr>
                </a:solidFill>
              </a:rPr>
              <a:t>of malignant transformation.</a:t>
            </a:r>
          </a:p>
        </p:txBody>
      </p:sp>
      <p:sp>
        <p:nvSpPr>
          <p:cNvPr id="59" name="TextBox 58">
            <a:extLst>
              <a:ext uri="{FF2B5EF4-FFF2-40B4-BE49-F238E27FC236}">
                <a16:creationId xmlns:a16="http://schemas.microsoft.com/office/drawing/2014/main" id="{CC143D00-7DC0-4F2B-8870-79C57F2F016D}"/>
              </a:ext>
            </a:extLst>
          </p:cNvPr>
          <p:cNvSpPr txBox="1"/>
          <p:nvPr/>
        </p:nvSpPr>
        <p:spPr>
          <a:xfrm>
            <a:off x="2916682" y="4026439"/>
            <a:ext cx="5043528" cy="584775"/>
          </a:xfrm>
          <a:prstGeom prst="rect">
            <a:avLst/>
          </a:prstGeom>
          <a:solidFill>
            <a:schemeClr val="accent1">
              <a:lumMod val="60000"/>
              <a:lumOff val="40000"/>
            </a:schemeClr>
          </a:solidFill>
        </p:spPr>
        <p:txBody>
          <a:bodyPr wrap="square" rtlCol="0">
            <a:spAutoFit/>
          </a:bodyPr>
          <a:lstStyle/>
          <a:p>
            <a:r>
              <a:rPr lang="en-US" sz="1600" dirty="0">
                <a:solidFill>
                  <a:schemeClr val="bg1">
                    <a:lumMod val="65000"/>
                  </a:schemeClr>
                </a:solidFill>
              </a:rPr>
              <a:t>If the biopsy returns as one of these, the appropriate management is  </a:t>
            </a:r>
            <a:r>
              <a:rPr lang="en-US" sz="1600" b="1" dirty="0">
                <a:solidFill>
                  <a:srgbClr val="0000FF"/>
                </a:solidFill>
              </a:rPr>
              <a:t>complete excision </a:t>
            </a:r>
            <a:r>
              <a:rPr lang="en-US" sz="1600" dirty="0">
                <a:solidFill>
                  <a:schemeClr val="bg1">
                    <a:lumMod val="65000"/>
                  </a:schemeClr>
                </a:solidFill>
              </a:rPr>
              <a:t>.</a:t>
            </a:r>
          </a:p>
        </p:txBody>
      </p:sp>
      <p:sp>
        <p:nvSpPr>
          <p:cNvPr id="13" name="Arrow: Curved Left 12">
            <a:extLst>
              <a:ext uri="{FF2B5EF4-FFF2-40B4-BE49-F238E27FC236}">
                <a16:creationId xmlns:a16="http://schemas.microsoft.com/office/drawing/2014/main" id="{B8F1243E-4B67-4A4C-AEDF-E276305427A1}"/>
              </a:ext>
            </a:extLst>
          </p:cNvPr>
          <p:cNvSpPr/>
          <p:nvPr/>
        </p:nvSpPr>
        <p:spPr>
          <a:xfrm>
            <a:off x="7982709" y="1949819"/>
            <a:ext cx="455859" cy="1783981"/>
          </a:xfrm>
          <a:prstGeom prst="curvedLeftArrow">
            <a:avLst/>
          </a:prstGeom>
          <a:solidFill>
            <a:schemeClr val="bg1">
              <a:lumMod val="75000"/>
            </a:schemeClr>
          </a:solid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EE0407F8-68CF-4B74-A166-83992B436287}"/>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62" name="TextBox 61">
            <a:extLst>
              <a:ext uri="{FF2B5EF4-FFF2-40B4-BE49-F238E27FC236}">
                <a16:creationId xmlns:a16="http://schemas.microsoft.com/office/drawing/2014/main" id="{4A1BABD2-0638-48EC-80F2-389F73F94394}"/>
              </a:ext>
            </a:extLst>
          </p:cNvPr>
          <p:cNvSpPr txBox="1"/>
          <p:nvPr/>
        </p:nvSpPr>
        <p:spPr>
          <a:xfrm>
            <a:off x="381000" y="3292722"/>
            <a:ext cx="7575635" cy="584775"/>
          </a:xfrm>
          <a:prstGeom prst="rect">
            <a:avLst/>
          </a:prstGeom>
          <a:solidFill>
            <a:schemeClr val="accent6">
              <a:lumMod val="40000"/>
              <a:lumOff val="60000"/>
            </a:schemeClr>
          </a:solidFill>
        </p:spPr>
        <p:txBody>
          <a:bodyPr wrap="square" rtlCol="0">
            <a:spAutoFit/>
          </a:bodyPr>
          <a:lstStyle/>
          <a:p>
            <a:r>
              <a:rPr lang="en-US" sz="1600" dirty="0">
                <a:solidFill>
                  <a:schemeClr val="bg1">
                    <a:lumMod val="65000"/>
                  </a:schemeClr>
                </a:solidFill>
              </a:rPr>
              <a:t>If the biopsy returns as one of these, the appropriate management is  observation —every  6-12 months  or so (~12 if </a:t>
            </a:r>
            <a:r>
              <a:rPr lang="en-US" sz="1600" i="1" dirty="0">
                <a:solidFill>
                  <a:schemeClr val="bg1">
                    <a:lumMod val="65000"/>
                  </a:schemeClr>
                </a:solidFill>
              </a:rPr>
              <a:t>without</a:t>
            </a:r>
            <a:r>
              <a:rPr lang="en-US" sz="1600" dirty="0">
                <a:solidFill>
                  <a:schemeClr val="bg1">
                    <a:lumMod val="65000"/>
                  </a:schemeClr>
                </a:solidFill>
              </a:rPr>
              <a:t>; closer to 6 if </a:t>
            </a:r>
            <a:r>
              <a:rPr lang="en-US" sz="1600" i="1" dirty="0">
                <a:solidFill>
                  <a:schemeClr val="bg1">
                    <a:lumMod val="65000"/>
                  </a:schemeClr>
                </a:solidFill>
              </a:rPr>
              <a:t>with</a:t>
            </a:r>
            <a:r>
              <a:rPr lang="en-US" sz="1600" dirty="0">
                <a:solidFill>
                  <a:schemeClr val="bg1">
                    <a:lumMod val="65000"/>
                  </a:schemeClr>
                </a:solidFill>
              </a:rPr>
              <a:t>).</a:t>
            </a:r>
          </a:p>
        </p:txBody>
      </p:sp>
      <p:sp>
        <p:nvSpPr>
          <p:cNvPr id="54" name="TextBox 53">
            <a:extLst>
              <a:ext uri="{FF2B5EF4-FFF2-40B4-BE49-F238E27FC236}">
                <a16:creationId xmlns:a16="http://schemas.microsoft.com/office/drawing/2014/main" id="{15F9A4E7-427D-4CA9-B96E-B4F41637CAF4}"/>
              </a:ext>
            </a:extLst>
          </p:cNvPr>
          <p:cNvSpPr txBox="1"/>
          <p:nvPr/>
        </p:nvSpPr>
        <p:spPr>
          <a:xfrm>
            <a:off x="2958618" y="2252582"/>
            <a:ext cx="5043528" cy="584775"/>
          </a:xfrm>
          <a:prstGeom prst="rect">
            <a:avLst/>
          </a:prstGeom>
          <a:solidFill>
            <a:schemeClr val="accent1">
              <a:lumMod val="60000"/>
              <a:lumOff val="40000"/>
            </a:schemeClr>
          </a:solidFill>
        </p:spPr>
        <p:txBody>
          <a:bodyPr wrap="square" rtlCol="0">
            <a:spAutoFit/>
          </a:bodyPr>
          <a:lstStyle/>
          <a:p>
            <a:r>
              <a:rPr lang="en-US" sz="1600" b="0" i="0" dirty="0">
                <a:solidFill>
                  <a:srgbClr val="000000"/>
                </a:solidFill>
                <a:effectLst/>
                <a:latin typeface="Arial" panose="020B0604020202020204" pitchFamily="34" charset="0"/>
              </a:rPr>
              <a:t>In contrast, </a:t>
            </a:r>
            <a:r>
              <a:rPr lang="en-US" sz="1600" b="0" i="1" dirty="0">
                <a:solidFill>
                  <a:srgbClr val="000000"/>
                </a:solidFill>
                <a:effectLst/>
                <a:latin typeface="Arial" panose="020B0604020202020204" pitchFamily="34" charset="0"/>
              </a:rPr>
              <a:t>PAM with moderate </a:t>
            </a:r>
            <a:r>
              <a:rPr lang="en-US" sz="1600" b="0" dirty="0">
                <a:solidFill>
                  <a:srgbClr val="000000"/>
                </a:solidFill>
                <a:effectLst/>
                <a:latin typeface="Arial" panose="020B0604020202020204" pitchFamily="34" charset="0"/>
              </a:rPr>
              <a:t>or</a:t>
            </a:r>
            <a:r>
              <a:rPr lang="en-US" sz="1600" b="0" i="1" dirty="0">
                <a:solidFill>
                  <a:srgbClr val="000000"/>
                </a:solidFill>
                <a:effectLst/>
                <a:latin typeface="Arial" panose="020B0604020202020204" pitchFamily="34" charset="0"/>
              </a:rPr>
              <a:t> severe atypia </a:t>
            </a:r>
            <a:r>
              <a:rPr lang="en-US" sz="1600" b="0" i="0" dirty="0">
                <a:solidFill>
                  <a:srgbClr val="000000"/>
                </a:solidFill>
                <a:effectLst/>
                <a:latin typeface="Arial" panose="020B0604020202020204" pitchFamily="34" charset="0"/>
              </a:rPr>
              <a:t>carry a </a:t>
            </a:r>
            <a:r>
              <a:rPr lang="en-US" sz="1600" b="1" i="0" dirty="0">
                <a:solidFill>
                  <a:srgbClr val="000000"/>
                </a:solidFill>
                <a:effectLst/>
                <a:latin typeface="Arial" panose="020B0604020202020204" pitchFamily="34" charset="0"/>
              </a:rPr>
              <a:t>significant risk </a:t>
            </a:r>
            <a:r>
              <a:rPr lang="en-US" sz="1600" b="0" i="0" dirty="0">
                <a:solidFill>
                  <a:srgbClr val="000000"/>
                </a:solidFill>
                <a:effectLst/>
                <a:latin typeface="Arial" panose="020B0604020202020204" pitchFamily="34" charset="0"/>
              </a:rPr>
              <a:t>( 10%–15% ) of transformation</a:t>
            </a:r>
            <a:endParaRPr lang="en-US" sz="1600" dirty="0"/>
          </a:p>
        </p:txBody>
      </p:sp>
      <p:sp>
        <p:nvSpPr>
          <p:cNvPr id="63" name="Arrow: Curved Left 62">
            <a:extLst>
              <a:ext uri="{FF2B5EF4-FFF2-40B4-BE49-F238E27FC236}">
                <a16:creationId xmlns:a16="http://schemas.microsoft.com/office/drawing/2014/main" id="{67DBFFCE-12CE-42E4-9E02-2974CF450874}"/>
              </a:ext>
            </a:extLst>
          </p:cNvPr>
          <p:cNvSpPr/>
          <p:nvPr/>
        </p:nvSpPr>
        <p:spPr>
          <a:xfrm>
            <a:off x="8001000" y="2559419"/>
            <a:ext cx="455859" cy="1783981"/>
          </a:xfrm>
          <a:prstGeom prst="curvedLeftArrow">
            <a:avLst/>
          </a:prstGeom>
          <a:solidFill>
            <a:schemeClr val="tx1"/>
          </a:solid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DF87A98B-3497-49F3-A1E4-72C1073F3712}"/>
              </a:ext>
            </a:extLst>
          </p:cNvPr>
          <p:cNvSpPr txBox="1"/>
          <p:nvPr/>
        </p:nvSpPr>
        <p:spPr>
          <a:xfrm>
            <a:off x="3174094" y="4791828"/>
            <a:ext cx="4940776" cy="523220"/>
          </a:xfrm>
          <a:prstGeom prst="rect">
            <a:avLst/>
          </a:prstGeom>
          <a:solidFill>
            <a:schemeClr val="accent6">
              <a:lumMod val="75000"/>
            </a:schemeClr>
          </a:solidFill>
        </p:spPr>
        <p:txBody>
          <a:bodyPr wrap="none" rtlCol="0">
            <a:spAutoFit/>
          </a:bodyPr>
          <a:lstStyle/>
          <a:p>
            <a:r>
              <a:rPr lang="en-US" sz="1400" i="1" dirty="0">
                <a:solidFill>
                  <a:schemeClr val="bg1"/>
                </a:solidFill>
              </a:rPr>
              <a:t>What if complete excision is not feasible?</a:t>
            </a:r>
            <a:endParaRPr lang="en-US" sz="1400" i="1" dirty="0">
              <a:solidFill>
                <a:schemeClr val="accent6">
                  <a:lumMod val="75000"/>
                </a:schemeClr>
              </a:solidFill>
            </a:endParaRPr>
          </a:p>
          <a:p>
            <a:r>
              <a:rPr lang="en-US" sz="1400" dirty="0">
                <a:solidFill>
                  <a:schemeClr val="accent6">
                    <a:lumMod val="75000"/>
                  </a:schemeClr>
                </a:solidFill>
              </a:rPr>
              <a:t>Adjuvant chemotherapy can be employed with  topical MMC</a:t>
            </a:r>
          </a:p>
        </p:txBody>
      </p:sp>
      <p:sp>
        <p:nvSpPr>
          <p:cNvPr id="18" name="&quot;Not Allowed&quot; Symbol 17">
            <a:extLst>
              <a:ext uri="{FF2B5EF4-FFF2-40B4-BE49-F238E27FC236}">
                <a16:creationId xmlns:a16="http://schemas.microsoft.com/office/drawing/2014/main" id="{34AED583-643F-4238-BD05-29C42936DC58}"/>
              </a:ext>
            </a:extLst>
          </p:cNvPr>
          <p:cNvSpPr/>
          <p:nvPr/>
        </p:nvSpPr>
        <p:spPr>
          <a:xfrm>
            <a:off x="5232477" y="4225669"/>
            <a:ext cx="408182" cy="414287"/>
          </a:xfrm>
          <a:prstGeom prst="noSmoking">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826336131"/>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528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chemeClr val="bg1">
                    <a:lumMod val="50000"/>
                  </a:schemeClr>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chemeClr val="bg1">
                    <a:lumMod val="50000"/>
                  </a:schemeClr>
                </a:solidFill>
              </a:rPr>
              <a:t>PAM with mild atypia</a:t>
            </a:r>
          </a:p>
          <a:p>
            <a:r>
              <a:rPr lang="en-US" sz="1400" dirty="0">
                <a:solidFill>
                  <a:schemeClr val="accent5">
                    <a:lumMod val="75000"/>
                  </a:schemeClr>
                </a:solidFill>
              </a:rPr>
              <a:t>----</a:t>
            </a:r>
            <a:r>
              <a:rPr lang="en-US" sz="1400" b="1" dirty="0"/>
              <a:t>PAM with moderate atypia </a:t>
            </a:r>
          </a:p>
          <a:p>
            <a:r>
              <a:rPr lang="en-US" sz="1400" dirty="0">
                <a:solidFill>
                  <a:schemeClr val="accent5">
                    <a:lumMod val="75000"/>
                  </a:schemeClr>
                </a:solidFill>
              </a:rPr>
              <a:t>----</a:t>
            </a:r>
            <a:r>
              <a:rPr lang="en-US" sz="1400" b="1" dirty="0"/>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chemeClr val="bg1">
                <a:lumMod val="65000"/>
              </a:schemeClr>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10FC4915-F19C-41D1-90D0-566448C9F9B0}"/>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chemeClr val="bg1">
                    <a:lumMod val="65000"/>
                  </a:schemeClr>
                </a:solidFill>
              </a:rPr>
              <a:t>Both </a:t>
            </a:r>
            <a:r>
              <a:rPr lang="en-US" sz="1600" i="1" dirty="0">
                <a:solidFill>
                  <a:schemeClr val="bg1">
                    <a:lumMod val="65000"/>
                  </a:schemeClr>
                </a:solidFill>
              </a:rPr>
              <a:t>PAM without atypia </a:t>
            </a:r>
            <a:r>
              <a:rPr lang="en-US" sz="1600" dirty="0">
                <a:solidFill>
                  <a:schemeClr val="bg1">
                    <a:lumMod val="65000"/>
                  </a:schemeClr>
                </a:solidFill>
              </a:rPr>
              <a:t>and </a:t>
            </a:r>
            <a:r>
              <a:rPr lang="en-US" sz="1600" i="1" dirty="0">
                <a:solidFill>
                  <a:schemeClr val="bg1">
                    <a:lumMod val="65000"/>
                  </a:schemeClr>
                </a:solidFill>
              </a:rPr>
              <a:t>PAM with mild atypia </a:t>
            </a:r>
            <a:r>
              <a:rPr lang="en-US" sz="1600" dirty="0">
                <a:solidFill>
                  <a:schemeClr val="bg1">
                    <a:lumMod val="65000"/>
                  </a:schemeClr>
                </a:solidFill>
              </a:rPr>
              <a:t>have a </a:t>
            </a:r>
            <a:r>
              <a:rPr lang="en-US" sz="1600" b="1" dirty="0">
                <a:solidFill>
                  <a:schemeClr val="bg1">
                    <a:lumMod val="65000"/>
                  </a:schemeClr>
                </a:solidFill>
              </a:rPr>
              <a:t>near-zero chance  </a:t>
            </a:r>
            <a:r>
              <a:rPr lang="en-US" sz="1600" dirty="0">
                <a:solidFill>
                  <a:schemeClr val="bg1">
                    <a:lumMod val="65000"/>
                  </a:schemeClr>
                </a:solidFill>
              </a:rPr>
              <a:t>of malignant transformation.</a:t>
            </a:r>
          </a:p>
        </p:txBody>
      </p:sp>
      <p:sp>
        <p:nvSpPr>
          <p:cNvPr id="59" name="TextBox 58">
            <a:extLst>
              <a:ext uri="{FF2B5EF4-FFF2-40B4-BE49-F238E27FC236}">
                <a16:creationId xmlns:a16="http://schemas.microsoft.com/office/drawing/2014/main" id="{CC143D00-7DC0-4F2B-8870-79C57F2F016D}"/>
              </a:ext>
            </a:extLst>
          </p:cNvPr>
          <p:cNvSpPr txBox="1"/>
          <p:nvPr/>
        </p:nvSpPr>
        <p:spPr>
          <a:xfrm>
            <a:off x="2916682" y="4026439"/>
            <a:ext cx="5043528" cy="584775"/>
          </a:xfrm>
          <a:prstGeom prst="rect">
            <a:avLst/>
          </a:prstGeom>
          <a:solidFill>
            <a:schemeClr val="accent1">
              <a:lumMod val="60000"/>
              <a:lumOff val="40000"/>
            </a:schemeClr>
          </a:solidFill>
        </p:spPr>
        <p:txBody>
          <a:bodyPr wrap="square" rtlCol="0">
            <a:spAutoFit/>
          </a:bodyPr>
          <a:lstStyle/>
          <a:p>
            <a:r>
              <a:rPr lang="en-US" sz="1600" dirty="0">
                <a:solidFill>
                  <a:schemeClr val="bg1">
                    <a:lumMod val="65000"/>
                  </a:schemeClr>
                </a:solidFill>
              </a:rPr>
              <a:t>If the biopsy returns as one of these, the appropriate management is  </a:t>
            </a:r>
            <a:r>
              <a:rPr lang="en-US" sz="1600" b="1" dirty="0">
                <a:solidFill>
                  <a:srgbClr val="0000FF"/>
                </a:solidFill>
              </a:rPr>
              <a:t>complete excision </a:t>
            </a:r>
            <a:r>
              <a:rPr lang="en-US" sz="1600" dirty="0">
                <a:solidFill>
                  <a:schemeClr val="bg1">
                    <a:lumMod val="65000"/>
                  </a:schemeClr>
                </a:solidFill>
              </a:rPr>
              <a:t>.</a:t>
            </a:r>
          </a:p>
        </p:txBody>
      </p:sp>
      <p:sp>
        <p:nvSpPr>
          <p:cNvPr id="13" name="Arrow: Curved Left 12">
            <a:extLst>
              <a:ext uri="{FF2B5EF4-FFF2-40B4-BE49-F238E27FC236}">
                <a16:creationId xmlns:a16="http://schemas.microsoft.com/office/drawing/2014/main" id="{B8F1243E-4B67-4A4C-AEDF-E276305427A1}"/>
              </a:ext>
            </a:extLst>
          </p:cNvPr>
          <p:cNvSpPr/>
          <p:nvPr/>
        </p:nvSpPr>
        <p:spPr>
          <a:xfrm>
            <a:off x="7982709" y="1949819"/>
            <a:ext cx="455859" cy="1783981"/>
          </a:xfrm>
          <a:prstGeom prst="curvedLeftArrow">
            <a:avLst/>
          </a:prstGeom>
          <a:solidFill>
            <a:schemeClr val="bg1">
              <a:lumMod val="75000"/>
            </a:schemeClr>
          </a:solid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EE0407F8-68CF-4B74-A166-83992B436287}"/>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62" name="TextBox 61">
            <a:extLst>
              <a:ext uri="{FF2B5EF4-FFF2-40B4-BE49-F238E27FC236}">
                <a16:creationId xmlns:a16="http://schemas.microsoft.com/office/drawing/2014/main" id="{4A1BABD2-0638-48EC-80F2-389F73F94394}"/>
              </a:ext>
            </a:extLst>
          </p:cNvPr>
          <p:cNvSpPr txBox="1"/>
          <p:nvPr/>
        </p:nvSpPr>
        <p:spPr>
          <a:xfrm>
            <a:off x="381000" y="3292722"/>
            <a:ext cx="7575635" cy="584775"/>
          </a:xfrm>
          <a:prstGeom prst="rect">
            <a:avLst/>
          </a:prstGeom>
          <a:solidFill>
            <a:schemeClr val="accent6">
              <a:lumMod val="40000"/>
              <a:lumOff val="60000"/>
            </a:schemeClr>
          </a:solidFill>
        </p:spPr>
        <p:txBody>
          <a:bodyPr wrap="square" rtlCol="0">
            <a:spAutoFit/>
          </a:bodyPr>
          <a:lstStyle/>
          <a:p>
            <a:r>
              <a:rPr lang="en-US" sz="1600" dirty="0">
                <a:solidFill>
                  <a:schemeClr val="bg1">
                    <a:lumMod val="65000"/>
                  </a:schemeClr>
                </a:solidFill>
              </a:rPr>
              <a:t>If the biopsy returns as one of these, the appropriate management is  observation —every  6-12 months  or so (~12 if </a:t>
            </a:r>
            <a:r>
              <a:rPr lang="en-US" sz="1600" i="1" dirty="0">
                <a:solidFill>
                  <a:schemeClr val="bg1">
                    <a:lumMod val="65000"/>
                  </a:schemeClr>
                </a:solidFill>
              </a:rPr>
              <a:t>without</a:t>
            </a:r>
            <a:r>
              <a:rPr lang="en-US" sz="1600" dirty="0">
                <a:solidFill>
                  <a:schemeClr val="bg1">
                    <a:lumMod val="65000"/>
                  </a:schemeClr>
                </a:solidFill>
              </a:rPr>
              <a:t>; closer to 6 if </a:t>
            </a:r>
            <a:r>
              <a:rPr lang="en-US" sz="1600" i="1" dirty="0">
                <a:solidFill>
                  <a:schemeClr val="bg1">
                    <a:lumMod val="65000"/>
                  </a:schemeClr>
                </a:solidFill>
              </a:rPr>
              <a:t>with</a:t>
            </a:r>
            <a:r>
              <a:rPr lang="en-US" sz="1600" dirty="0">
                <a:solidFill>
                  <a:schemeClr val="bg1">
                    <a:lumMod val="65000"/>
                  </a:schemeClr>
                </a:solidFill>
              </a:rPr>
              <a:t>).</a:t>
            </a:r>
          </a:p>
        </p:txBody>
      </p:sp>
      <p:sp>
        <p:nvSpPr>
          <p:cNvPr id="54" name="TextBox 53">
            <a:extLst>
              <a:ext uri="{FF2B5EF4-FFF2-40B4-BE49-F238E27FC236}">
                <a16:creationId xmlns:a16="http://schemas.microsoft.com/office/drawing/2014/main" id="{15F9A4E7-427D-4CA9-B96E-B4F41637CAF4}"/>
              </a:ext>
            </a:extLst>
          </p:cNvPr>
          <p:cNvSpPr txBox="1"/>
          <p:nvPr/>
        </p:nvSpPr>
        <p:spPr>
          <a:xfrm>
            <a:off x="2958618" y="2252582"/>
            <a:ext cx="5043528" cy="584775"/>
          </a:xfrm>
          <a:prstGeom prst="rect">
            <a:avLst/>
          </a:prstGeom>
          <a:solidFill>
            <a:schemeClr val="accent1">
              <a:lumMod val="60000"/>
              <a:lumOff val="40000"/>
            </a:schemeClr>
          </a:solidFill>
        </p:spPr>
        <p:txBody>
          <a:bodyPr wrap="square" rtlCol="0">
            <a:spAutoFit/>
          </a:bodyPr>
          <a:lstStyle/>
          <a:p>
            <a:r>
              <a:rPr lang="en-US" sz="1600" b="0" i="0" dirty="0">
                <a:solidFill>
                  <a:srgbClr val="000000"/>
                </a:solidFill>
                <a:effectLst/>
                <a:latin typeface="Arial" panose="020B0604020202020204" pitchFamily="34" charset="0"/>
              </a:rPr>
              <a:t>In contrast, </a:t>
            </a:r>
            <a:r>
              <a:rPr lang="en-US" sz="1600" b="0" i="1" dirty="0">
                <a:solidFill>
                  <a:srgbClr val="000000"/>
                </a:solidFill>
                <a:effectLst/>
                <a:latin typeface="Arial" panose="020B0604020202020204" pitchFamily="34" charset="0"/>
              </a:rPr>
              <a:t>PAM with moderate </a:t>
            </a:r>
            <a:r>
              <a:rPr lang="en-US" sz="1600" b="0" dirty="0">
                <a:solidFill>
                  <a:srgbClr val="000000"/>
                </a:solidFill>
                <a:effectLst/>
                <a:latin typeface="Arial" panose="020B0604020202020204" pitchFamily="34" charset="0"/>
              </a:rPr>
              <a:t>or</a:t>
            </a:r>
            <a:r>
              <a:rPr lang="en-US" sz="1600" b="0" i="1" dirty="0">
                <a:solidFill>
                  <a:srgbClr val="000000"/>
                </a:solidFill>
                <a:effectLst/>
                <a:latin typeface="Arial" panose="020B0604020202020204" pitchFamily="34" charset="0"/>
              </a:rPr>
              <a:t> severe atypia </a:t>
            </a:r>
            <a:r>
              <a:rPr lang="en-US" sz="1600" b="0" i="0" dirty="0">
                <a:solidFill>
                  <a:srgbClr val="000000"/>
                </a:solidFill>
                <a:effectLst/>
                <a:latin typeface="Arial" panose="020B0604020202020204" pitchFamily="34" charset="0"/>
              </a:rPr>
              <a:t>carry a </a:t>
            </a:r>
            <a:r>
              <a:rPr lang="en-US" sz="1600" b="1" i="0" dirty="0">
                <a:solidFill>
                  <a:srgbClr val="000000"/>
                </a:solidFill>
                <a:effectLst/>
                <a:latin typeface="Arial" panose="020B0604020202020204" pitchFamily="34" charset="0"/>
              </a:rPr>
              <a:t>significant risk </a:t>
            </a:r>
            <a:r>
              <a:rPr lang="en-US" sz="1600" b="0" i="0" dirty="0">
                <a:solidFill>
                  <a:srgbClr val="000000"/>
                </a:solidFill>
                <a:effectLst/>
                <a:latin typeface="Arial" panose="020B0604020202020204" pitchFamily="34" charset="0"/>
              </a:rPr>
              <a:t>( 10%–15% ) of transformation</a:t>
            </a:r>
            <a:endParaRPr lang="en-US" sz="1600" dirty="0"/>
          </a:p>
        </p:txBody>
      </p:sp>
      <p:sp>
        <p:nvSpPr>
          <p:cNvPr id="63" name="Arrow: Curved Left 62">
            <a:extLst>
              <a:ext uri="{FF2B5EF4-FFF2-40B4-BE49-F238E27FC236}">
                <a16:creationId xmlns:a16="http://schemas.microsoft.com/office/drawing/2014/main" id="{67DBFFCE-12CE-42E4-9E02-2974CF450874}"/>
              </a:ext>
            </a:extLst>
          </p:cNvPr>
          <p:cNvSpPr/>
          <p:nvPr/>
        </p:nvSpPr>
        <p:spPr>
          <a:xfrm>
            <a:off x="8001000" y="2559419"/>
            <a:ext cx="455859" cy="1783981"/>
          </a:xfrm>
          <a:prstGeom prst="curvedLeftArrow">
            <a:avLst/>
          </a:prstGeom>
          <a:solidFill>
            <a:schemeClr val="tx1"/>
          </a:solid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DF87A98B-3497-49F3-A1E4-72C1073F3712}"/>
              </a:ext>
            </a:extLst>
          </p:cNvPr>
          <p:cNvSpPr txBox="1"/>
          <p:nvPr/>
        </p:nvSpPr>
        <p:spPr>
          <a:xfrm>
            <a:off x="3174094" y="4791828"/>
            <a:ext cx="4940776" cy="523220"/>
          </a:xfrm>
          <a:prstGeom prst="rect">
            <a:avLst/>
          </a:prstGeom>
          <a:solidFill>
            <a:schemeClr val="accent6">
              <a:lumMod val="75000"/>
            </a:schemeClr>
          </a:solidFill>
        </p:spPr>
        <p:txBody>
          <a:bodyPr wrap="none" rtlCol="0">
            <a:spAutoFit/>
          </a:bodyPr>
          <a:lstStyle/>
          <a:p>
            <a:r>
              <a:rPr lang="en-US" sz="1400" i="1" dirty="0">
                <a:solidFill>
                  <a:schemeClr val="bg1"/>
                </a:solidFill>
              </a:rPr>
              <a:t>What if complete excision is not feasible?</a:t>
            </a:r>
          </a:p>
          <a:p>
            <a:r>
              <a:rPr lang="en-US" sz="1400" dirty="0">
                <a:solidFill>
                  <a:schemeClr val="bg1"/>
                </a:solidFill>
              </a:rPr>
              <a:t>Adjuvant chemotherapy can be employed with  topical MMC</a:t>
            </a:r>
          </a:p>
        </p:txBody>
      </p:sp>
      <p:sp>
        <p:nvSpPr>
          <p:cNvPr id="18" name="&quot;Not Allowed&quot; Symbol 17">
            <a:extLst>
              <a:ext uri="{FF2B5EF4-FFF2-40B4-BE49-F238E27FC236}">
                <a16:creationId xmlns:a16="http://schemas.microsoft.com/office/drawing/2014/main" id="{34AED583-643F-4238-BD05-29C42936DC58}"/>
              </a:ext>
            </a:extLst>
          </p:cNvPr>
          <p:cNvSpPr/>
          <p:nvPr/>
        </p:nvSpPr>
        <p:spPr>
          <a:xfrm>
            <a:off x="5232477" y="4225669"/>
            <a:ext cx="408182" cy="414287"/>
          </a:xfrm>
          <a:prstGeom prst="noSmoking">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Rectangle 7">
            <a:extLst>
              <a:ext uri="{FF2B5EF4-FFF2-40B4-BE49-F238E27FC236}">
                <a16:creationId xmlns:a16="http://schemas.microsoft.com/office/drawing/2014/main" id="{ADD886A4-5861-4E34-9FBD-26FD765ED9E1}"/>
              </a:ext>
            </a:extLst>
          </p:cNvPr>
          <p:cNvSpPr/>
          <p:nvPr/>
        </p:nvSpPr>
        <p:spPr>
          <a:xfrm>
            <a:off x="6977672" y="5032148"/>
            <a:ext cx="1082554" cy="2461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route &amp; med</a:t>
            </a:r>
          </a:p>
        </p:txBody>
      </p:sp>
    </p:spTree>
    <p:extLst>
      <p:ext uri="{BB962C8B-B14F-4D97-AF65-F5344CB8AC3E}">
        <p14:creationId xmlns:p14="http://schemas.microsoft.com/office/powerpoint/2010/main" val="1823367300"/>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529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70477" cy="307777"/>
          </a:xfrm>
          <a:prstGeom prst="rect">
            <a:avLst/>
          </a:prstGeom>
          <a:noFill/>
        </p:spPr>
        <p:txBody>
          <a:bodyPr wrap="none" rtlCol="0">
            <a:spAutoFit/>
          </a:bodyPr>
          <a:lstStyle/>
          <a:p>
            <a:r>
              <a:rPr lang="en-US" sz="1400" b="1"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4" name="TextBox 43">
            <a:extLst>
              <a:ext uri="{FF2B5EF4-FFF2-40B4-BE49-F238E27FC236}">
                <a16:creationId xmlns:a16="http://schemas.microsoft.com/office/drawing/2014/main" id="{54B8FF69-6F6E-4D5A-99BE-D3EC181C75EE}"/>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1" name="TextBox 50">
            <a:extLst>
              <a:ext uri="{FF2B5EF4-FFF2-40B4-BE49-F238E27FC236}">
                <a16:creationId xmlns:a16="http://schemas.microsoft.com/office/drawing/2014/main" id="{B04D4E85-83F6-41EE-BEEA-DCB8F1E4722E}"/>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26193ED7-3CAC-4A32-BEC7-18128F4AD076}"/>
              </a:ext>
            </a:extLst>
          </p:cNvPr>
          <p:cNvSpPr txBox="1"/>
          <p:nvPr/>
        </p:nvSpPr>
        <p:spPr>
          <a:xfrm>
            <a:off x="190560" y="1963155"/>
            <a:ext cx="6890376" cy="3323987"/>
          </a:xfrm>
          <a:prstGeom prst="rect">
            <a:avLst/>
          </a:prstGeom>
          <a:solidFill>
            <a:schemeClr val="accent1">
              <a:lumMod val="20000"/>
              <a:lumOff val="80000"/>
            </a:schemeClr>
          </a:solidFill>
        </p:spPr>
        <p:txBody>
          <a:bodyPr wrap="square" rtlCol="0">
            <a:spAutoFit/>
          </a:bodyPr>
          <a:lstStyle/>
          <a:p>
            <a:r>
              <a:rPr lang="en-US" sz="1400" i="1" dirty="0">
                <a:solidFill>
                  <a:schemeClr val="bg1">
                    <a:lumMod val="75000"/>
                  </a:schemeClr>
                </a:solidFill>
              </a:rPr>
              <a:t>Who is at risk for developing PAM?</a:t>
            </a:r>
          </a:p>
          <a:p>
            <a:r>
              <a:rPr lang="en-US" sz="1400" dirty="0">
                <a:solidFill>
                  <a:schemeClr val="bg1">
                    <a:lumMod val="75000"/>
                  </a:schemeClr>
                </a:solidFill>
              </a:rPr>
              <a:t>Same people at risk for lentigo </a:t>
            </a:r>
            <a:r>
              <a:rPr lang="en-US" sz="1400" dirty="0" err="1">
                <a:solidFill>
                  <a:schemeClr val="bg1">
                    <a:lumMod val="75000"/>
                  </a:schemeClr>
                </a:solidFill>
              </a:rPr>
              <a:t>maligna</a:t>
            </a:r>
            <a:r>
              <a:rPr lang="en-US" sz="1400" dirty="0">
                <a:solidFill>
                  <a:schemeClr val="bg1">
                    <a:lumMod val="75000"/>
                  </a:schemeClr>
                </a:solidFill>
              </a:rPr>
              <a:t>—older (it presents in  middle age ) white folk</a:t>
            </a:r>
          </a:p>
          <a:p>
            <a:endParaRPr lang="en-US" sz="1400" dirty="0">
              <a:solidFill>
                <a:schemeClr val="bg1">
                  <a:lumMod val="75000"/>
                </a:schemeClr>
              </a:solidFill>
            </a:endParaRPr>
          </a:p>
          <a:p>
            <a:r>
              <a:rPr lang="en-US" sz="1400" i="1" dirty="0">
                <a:solidFill>
                  <a:schemeClr val="bg1">
                    <a:lumMod val="75000"/>
                  </a:schemeClr>
                </a:solidFill>
              </a:rPr>
              <a:t>How do you differentiate between PAM and a plain </a:t>
            </a:r>
            <a:r>
              <a:rPr lang="en-US" sz="1400" i="1" dirty="0" err="1">
                <a:solidFill>
                  <a:schemeClr val="bg1">
                    <a:lumMod val="75000"/>
                  </a:schemeClr>
                </a:solidFill>
              </a:rPr>
              <a:t>ol</a:t>
            </a:r>
            <a:r>
              <a:rPr lang="en-US" sz="1400" i="1" dirty="0">
                <a:solidFill>
                  <a:schemeClr val="bg1">
                    <a:lumMod val="75000"/>
                  </a:schemeClr>
                </a:solidFill>
              </a:rPr>
              <a:t>’ nevus at the slit lamp?</a:t>
            </a:r>
          </a:p>
          <a:p>
            <a:r>
              <a:rPr lang="en-US" sz="1400" dirty="0">
                <a:solidFill>
                  <a:schemeClr val="bg1">
                    <a:lumMod val="75000"/>
                  </a:schemeClr>
                </a:solidFill>
              </a:rPr>
              <a:t>You don’t—this can only be done at </a:t>
            </a:r>
            <a:r>
              <a:rPr lang="en-US" sz="1400" b="1" dirty="0">
                <a:solidFill>
                  <a:schemeClr val="bg1">
                    <a:lumMod val="75000"/>
                  </a:schemeClr>
                </a:solidFill>
              </a:rPr>
              <a:t>the pathologist’s bench</a:t>
            </a:r>
          </a:p>
          <a:p>
            <a:endParaRPr lang="en-US" sz="1400" dirty="0">
              <a:solidFill>
                <a:schemeClr val="bg1">
                  <a:lumMod val="75000"/>
                </a:schemeClr>
              </a:solidFill>
            </a:endParaRPr>
          </a:p>
          <a:p>
            <a:r>
              <a:rPr lang="en-US" sz="1400" i="1" dirty="0">
                <a:solidFill>
                  <a:schemeClr val="bg1">
                    <a:lumMod val="75000"/>
                  </a:schemeClr>
                </a:solidFill>
              </a:rPr>
              <a:t>Are PAM lesions flat, or elevated?</a:t>
            </a:r>
          </a:p>
          <a:p>
            <a:r>
              <a:rPr lang="en-US" sz="1400" dirty="0">
                <a:solidFill>
                  <a:schemeClr val="bg1">
                    <a:lumMod val="75000"/>
                  </a:schemeClr>
                </a:solidFill>
              </a:rPr>
              <a:t>Flat (like lentigo </a:t>
            </a:r>
            <a:r>
              <a:rPr lang="en-US" sz="1400" dirty="0" err="1">
                <a:solidFill>
                  <a:schemeClr val="bg1">
                    <a:lumMod val="75000"/>
                  </a:schemeClr>
                </a:solidFill>
              </a:rPr>
              <a:t>maligna</a:t>
            </a:r>
            <a:r>
              <a:rPr lang="en-US" sz="1400" dirty="0">
                <a:solidFill>
                  <a:schemeClr val="bg1">
                    <a:lumMod val="75000"/>
                  </a:schemeClr>
                </a:solidFill>
              </a:rPr>
              <a:t>)</a:t>
            </a:r>
          </a:p>
          <a:p>
            <a:endParaRPr lang="en-US" sz="1400" i="1" dirty="0">
              <a:solidFill>
                <a:schemeClr val="bg1">
                  <a:lumMod val="75000"/>
                </a:schemeClr>
              </a:solidFill>
            </a:endParaRPr>
          </a:p>
          <a:p>
            <a:r>
              <a:rPr lang="en-US" sz="1400" i="1" dirty="0">
                <a:solidFill>
                  <a:schemeClr val="bg1">
                    <a:lumMod val="75000"/>
                  </a:schemeClr>
                </a:solidFill>
              </a:rPr>
              <a:t>As is the case with their lentigo </a:t>
            </a:r>
            <a:r>
              <a:rPr lang="en-US" sz="1400" i="1" dirty="0" err="1">
                <a:solidFill>
                  <a:schemeClr val="bg1">
                    <a:lumMod val="75000"/>
                  </a:schemeClr>
                </a:solidFill>
              </a:rPr>
              <a:t>maligna</a:t>
            </a:r>
            <a:r>
              <a:rPr lang="en-US" sz="1400" i="1" dirty="0">
                <a:solidFill>
                  <a:schemeClr val="bg1">
                    <a:lumMod val="75000"/>
                  </a:schemeClr>
                </a:solidFill>
              </a:rPr>
              <a:t> cousin, is the presence of a vertical growth component an alarming development?</a:t>
            </a:r>
          </a:p>
          <a:p>
            <a:r>
              <a:rPr lang="en-US" sz="1400" dirty="0">
                <a:solidFill>
                  <a:schemeClr val="bg1">
                    <a:lumMod val="75000"/>
                  </a:schemeClr>
                </a:solidFill>
              </a:rPr>
              <a:t>Yes</a:t>
            </a:r>
          </a:p>
          <a:p>
            <a:endParaRPr lang="en-US" sz="1400" dirty="0">
              <a:solidFill>
                <a:schemeClr val="bg1">
                  <a:lumMod val="75000"/>
                </a:schemeClr>
              </a:solidFill>
            </a:endParaRPr>
          </a:p>
          <a:p>
            <a:r>
              <a:rPr lang="en-US" sz="1400" i="1" dirty="0">
                <a:solidFill>
                  <a:schemeClr val="bg1">
                    <a:lumMod val="75000"/>
                  </a:schemeClr>
                </a:solidFill>
              </a:rPr>
              <a:t>Also like lentigo </a:t>
            </a:r>
            <a:r>
              <a:rPr lang="en-US" sz="1400" i="1" dirty="0" err="1">
                <a:solidFill>
                  <a:schemeClr val="bg1">
                    <a:lumMod val="75000"/>
                  </a:schemeClr>
                </a:solidFill>
              </a:rPr>
              <a:t>maligna</a:t>
            </a:r>
            <a:r>
              <a:rPr lang="en-US" sz="1400" i="1" dirty="0">
                <a:solidFill>
                  <a:schemeClr val="bg1">
                    <a:lumMod val="75000"/>
                  </a:schemeClr>
                </a:solidFill>
              </a:rPr>
              <a:t>: Is malignant transformation of PAM an unlikely occurrence?</a:t>
            </a:r>
          </a:p>
          <a:p>
            <a:r>
              <a:rPr lang="en-US" sz="1400" b="1" dirty="0">
                <a:solidFill>
                  <a:schemeClr val="bg1">
                    <a:lumMod val="75000"/>
                  </a:schemeClr>
                </a:solidFill>
              </a:rPr>
              <a:t>Yes, but…(we will unpack this shortly)</a:t>
            </a:r>
          </a:p>
        </p:txBody>
      </p:sp>
      <p:sp>
        <p:nvSpPr>
          <p:cNvPr id="3" name="Oval 2">
            <a:extLst>
              <a:ext uri="{FF2B5EF4-FFF2-40B4-BE49-F238E27FC236}">
                <a16:creationId xmlns:a16="http://schemas.microsoft.com/office/drawing/2014/main" id="{12FF0B1C-03E7-4E8B-B71E-B85D6198C5C4}"/>
              </a:ext>
            </a:extLst>
          </p:cNvPr>
          <p:cNvSpPr/>
          <p:nvPr/>
        </p:nvSpPr>
        <p:spPr>
          <a:xfrm>
            <a:off x="2092739" y="5396598"/>
            <a:ext cx="673142" cy="44824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6" name="Oval 5">
            <a:extLst>
              <a:ext uri="{FF2B5EF4-FFF2-40B4-BE49-F238E27FC236}">
                <a16:creationId xmlns:a16="http://schemas.microsoft.com/office/drawing/2014/main" id="{492ED243-48AA-4816-81C3-AB755EF99A0C}"/>
              </a:ext>
            </a:extLst>
          </p:cNvPr>
          <p:cNvSpPr/>
          <p:nvPr/>
        </p:nvSpPr>
        <p:spPr>
          <a:xfrm>
            <a:off x="2943186" y="2769704"/>
            <a:ext cx="2295330" cy="410818"/>
          </a:xfrm>
          <a:prstGeom prst="ellipse">
            <a:avLst/>
          </a:prstGeom>
          <a:noFill/>
          <a:ln>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5AB2280-2A91-4025-A82B-F0FC066818DC}"/>
              </a:ext>
            </a:extLst>
          </p:cNvPr>
          <p:cNvSpPr txBox="1"/>
          <p:nvPr/>
        </p:nvSpPr>
        <p:spPr>
          <a:xfrm>
            <a:off x="1436688" y="5562102"/>
            <a:ext cx="4800237" cy="584775"/>
          </a:xfrm>
          <a:prstGeom prst="rect">
            <a:avLst/>
          </a:prstGeom>
          <a:solidFill>
            <a:srgbClr val="FFC000"/>
          </a:solidFill>
        </p:spPr>
        <p:txBody>
          <a:bodyPr wrap="square" rtlCol="0">
            <a:spAutoFit/>
          </a:bodyPr>
          <a:lstStyle/>
          <a:p>
            <a:r>
              <a:rPr lang="en-US" sz="1600" i="1" dirty="0">
                <a:solidFill>
                  <a:schemeClr val="bg1">
                    <a:lumMod val="50000"/>
                  </a:schemeClr>
                </a:solidFill>
              </a:rPr>
              <a:t>Remember when we hedged regarding how likely PAM is to undergo malignant transformation…</a:t>
            </a:r>
          </a:p>
        </p:txBody>
      </p:sp>
      <p:sp>
        <p:nvSpPr>
          <p:cNvPr id="14" name="Frame 13">
            <a:extLst>
              <a:ext uri="{FF2B5EF4-FFF2-40B4-BE49-F238E27FC236}">
                <a16:creationId xmlns:a16="http://schemas.microsoft.com/office/drawing/2014/main" id="{7A5DF97C-97AC-48C0-AF35-E44753145035}"/>
              </a:ext>
            </a:extLst>
          </p:cNvPr>
          <p:cNvSpPr/>
          <p:nvPr/>
        </p:nvSpPr>
        <p:spPr>
          <a:xfrm>
            <a:off x="39061" y="4600000"/>
            <a:ext cx="7199939" cy="852646"/>
          </a:xfrm>
          <a:prstGeom prst="frame">
            <a:avLst>
              <a:gd name="adj1" fmla="val 20411"/>
            </a:avLst>
          </a:prstGeom>
          <a:solidFill>
            <a:schemeClr val="bg1">
              <a:lumMod val="8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3" name="TextBox 52">
            <a:extLst>
              <a:ext uri="{FF2B5EF4-FFF2-40B4-BE49-F238E27FC236}">
                <a16:creationId xmlns:a16="http://schemas.microsoft.com/office/drawing/2014/main" id="{4BC973BB-9DE8-488D-980E-E60B793E9228}"/>
              </a:ext>
            </a:extLst>
          </p:cNvPr>
          <p:cNvSpPr txBox="1"/>
          <p:nvPr/>
        </p:nvSpPr>
        <p:spPr>
          <a:xfrm>
            <a:off x="2563618" y="4096987"/>
            <a:ext cx="2295330" cy="369332"/>
          </a:xfrm>
          <a:prstGeom prst="rect">
            <a:avLst/>
          </a:prstGeom>
          <a:solidFill>
            <a:srgbClr val="FFC000"/>
          </a:solidFill>
        </p:spPr>
        <p:txBody>
          <a:bodyPr wrap="square" rtlCol="0">
            <a:spAutoFit/>
          </a:bodyPr>
          <a:lstStyle/>
          <a:p>
            <a:r>
              <a:rPr lang="en-US" i="1" dirty="0">
                <a:solidFill>
                  <a:schemeClr val="bg1">
                    <a:lumMod val="50000"/>
                  </a:schemeClr>
                </a:solidFill>
              </a:rPr>
              <a:t>It’s time to unpack it!</a:t>
            </a:r>
          </a:p>
        </p:txBody>
      </p:sp>
      <p:sp>
        <p:nvSpPr>
          <p:cNvPr id="55" name="TextBox 54">
            <a:extLst>
              <a:ext uri="{FF2B5EF4-FFF2-40B4-BE49-F238E27FC236}">
                <a16:creationId xmlns:a16="http://schemas.microsoft.com/office/drawing/2014/main" id="{A87599CB-1C94-43EE-8976-AD233C5F4656}"/>
              </a:ext>
            </a:extLst>
          </p:cNvPr>
          <p:cNvSpPr txBox="1"/>
          <p:nvPr/>
        </p:nvSpPr>
        <p:spPr>
          <a:xfrm>
            <a:off x="273343" y="1192355"/>
            <a:ext cx="7992601" cy="1600438"/>
          </a:xfrm>
          <a:prstGeom prst="rect">
            <a:avLst/>
          </a:prstGeom>
          <a:solidFill>
            <a:schemeClr val="accent5">
              <a:lumMod val="75000"/>
            </a:schemeClr>
          </a:solidFill>
        </p:spPr>
        <p:txBody>
          <a:bodyPr wrap="square" rtlCol="0">
            <a:spAutoFit/>
          </a:bodyPr>
          <a:lstStyle/>
          <a:p>
            <a:r>
              <a:rPr lang="en-US" sz="1400" i="1" dirty="0">
                <a:solidFill>
                  <a:schemeClr val="accent5">
                    <a:lumMod val="75000"/>
                  </a:schemeClr>
                </a:solidFill>
              </a:rPr>
              <a:t>Speaking of the pathologist…She divvies PAM into two types. What are they?</a:t>
            </a:r>
          </a:p>
          <a:p>
            <a:r>
              <a:rPr lang="en-US" sz="1400" i="1" dirty="0">
                <a:solidFill>
                  <a:schemeClr val="accent5">
                    <a:lumMod val="75000"/>
                  </a:schemeClr>
                </a:solidFill>
              </a:rPr>
              <a:t>She further divides </a:t>
            </a:r>
            <a:r>
              <a:rPr lang="en-US" sz="1400" dirty="0">
                <a:solidFill>
                  <a:schemeClr val="accent5">
                    <a:lumMod val="75000"/>
                  </a:schemeClr>
                </a:solidFill>
              </a:rPr>
              <a:t>PAM with atypia </a:t>
            </a:r>
            <a:r>
              <a:rPr lang="en-US" sz="1400" i="1" dirty="0">
                <a:solidFill>
                  <a:schemeClr val="accent5">
                    <a:lumMod val="75000"/>
                  </a:schemeClr>
                </a:solidFill>
              </a:rPr>
              <a:t>into three subtypes. What are they?</a:t>
            </a:r>
          </a:p>
          <a:p>
            <a:r>
              <a:rPr lang="en-US" sz="1400" dirty="0">
                <a:solidFill>
                  <a:schemeClr val="accent5">
                    <a:lumMod val="75000"/>
                  </a:schemeClr>
                </a:solidFill>
              </a:rPr>
              <a:t>--</a:t>
            </a:r>
            <a:r>
              <a:rPr lang="en-US" sz="1400" b="1" dirty="0">
                <a:solidFill>
                  <a:schemeClr val="bg1">
                    <a:lumMod val="50000"/>
                  </a:schemeClr>
                </a:solidFill>
              </a:rPr>
              <a:t>PAM without  atypia</a:t>
            </a:r>
            <a:r>
              <a:rPr lang="en-US" sz="1400" dirty="0">
                <a:solidFill>
                  <a:schemeClr val="accent5">
                    <a:lumMod val="75000"/>
                  </a:schemeClr>
                </a:solidFill>
              </a:rPr>
              <a:t>: </a:t>
            </a:r>
            <a:r>
              <a:rPr lang="en-US" sz="1400" dirty="0">
                <a:solidFill>
                  <a:schemeClr val="accent5">
                    <a:lumMod val="75000"/>
                  </a:schemeClr>
                </a:solidFill>
                <a:latin typeface="Arial" charset="0"/>
              </a:rPr>
              <a:t>Melanocytes confined to the  basal  epithelial layer; lack atypical features</a:t>
            </a:r>
          </a:p>
          <a:p>
            <a:r>
              <a:rPr lang="en-US" sz="1400" dirty="0">
                <a:solidFill>
                  <a:schemeClr val="accent5">
                    <a:lumMod val="75000"/>
                  </a:schemeClr>
                </a:solidFill>
              </a:rPr>
              <a:t>--PAM with  atypia: </a:t>
            </a:r>
            <a:r>
              <a:rPr lang="en-US" sz="1400" dirty="0">
                <a:solidFill>
                  <a:schemeClr val="accent5">
                    <a:lumMod val="75000"/>
                  </a:schemeClr>
                </a:solidFill>
                <a:latin typeface="Arial" charset="0"/>
              </a:rPr>
              <a:t>Melanocytes found in the  superficial  epithelial layers; display atypical features</a:t>
            </a:r>
            <a:r>
              <a:rPr lang="en-US" sz="1400" dirty="0">
                <a:solidFill>
                  <a:schemeClr val="accent5">
                    <a:lumMod val="75000"/>
                  </a:schemeClr>
                </a:solidFill>
              </a:rPr>
              <a:t> </a:t>
            </a:r>
          </a:p>
          <a:p>
            <a:r>
              <a:rPr lang="en-US" sz="1400" dirty="0">
                <a:solidFill>
                  <a:schemeClr val="accent5">
                    <a:lumMod val="75000"/>
                  </a:schemeClr>
                </a:solidFill>
              </a:rPr>
              <a:t>----</a:t>
            </a:r>
            <a:r>
              <a:rPr lang="en-US" sz="1400" b="1" dirty="0">
                <a:solidFill>
                  <a:schemeClr val="bg1">
                    <a:lumMod val="50000"/>
                  </a:schemeClr>
                </a:solidFill>
              </a:rPr>
              <a:t>PAM with mild atypia</a:t>
            </a:r>
          </a:p>
          <a:p>
            <a:r>
              <a:rPr lang="en-US" sz="1400" dirty="0">
                <a:solidFill>
                  <a:schemeClr val="accent5">
                    <a:lumMod val="75000"/>
                  </a:schemeClr>
                </a:solidFill>
              </a:rPr>
              <a:t>----</a:t>
            </a:r>
            <a:r>
              <a:rPr lang="en-US" sz="1400" b="1" dirty="0"/>
              <a:t>PAM with moderate atypia </a:t>
            </a:r>
          </a:p>
          <a:p>
            <a:r>
              <a:rPr lang="en-US" sz="1400" dirty="0">
                <a:solidFill>
                  <a:schemeClr val="accent5">
                    <a:lumMod val="75000"/>
                  </a:schemeClr>
                </a:solidFill>
              </a:rPr>
              <a:t>----</a:t>
            </a:r>
            <a:r>
              <a:rPr lang="en-US" sz="1400" b="1" dirty="0"/>
              <a:t>PAM with severe atypia </a:t>
            </a:r>
          </a:p>
        </p:txBody>
      </p:sp>
      <p:sp>
        <p:nvSpPr>
          <p:cNvPr id="56" name="Right Brace 55">
            <a:extLst>
              <a:ext uri="{FF2B5EF4-FFF2-40B4-BE49-F238E27FC236}">
                <a16:creationId xmlns:a16="http://schemas.microsoft.com/office/drawing/2014/main" id="{89A95148-5166-4037-BE6D-2139E24879B9}"/>
              </a:ext>
            </a:extLst>
          </p:cNvPr>
          <p:cNvSpPr/>
          <p:nvPr/>
        </p:nvSpPr>
        <p:spPr>
          <a:xfrm>
            <a:off x="2297145" y="1687826"/>
            <a:ext cx="217455" cy="631106"/>
          </a:xfrm>
          <a:prstGeom prst="rightBrace">
            <a:avLst/>
          </a:prstGeom>
          <a:ln w="22225">
            <a:solidFill>
              <a:schemeClr val="bg1">
                <a:lumMod val="65000"/>
              </a:schemeClr>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Right Brace 56">
            <a:extLst>
              <a:ext uri="{FF2B5EF4-FFF2-40B4-BE49-F238E27FC236}">
                <a16:creationId xmlns:a16="http://schemas.microsoft.com/office/drawing/2014/main" id="{83CF800E-44CC-4D11-9C09-9F9FA1D5263D}"/>
              </a:ext>
            </a:extLst>
          </p:cNvPr>
          <p:cNvSpPr/>
          <p:nvPr/>
        </p:nvSpPr>
        <p:spPr>
          <a:xfrm>
            <a:off x="2754345" y="2318932"/>
            <a:ext cx="217455" cy="456364"/>
          </a:xfrm>
          <a:prstGeom prst="rightBrace">
            <a:avLst/>
          </a:prstGeom>
          <a:ln w="2222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10FC4915-F19C-41D1-90D0-566448C9F9B0}"/>
              </a:ext>
            </a:extLst>
          </p:cNvPr>
          <p:cNvSpPr txBox="1"/>
          <p:nvPr/>
        </p:nvSpPr>
        <p:spPr>
          <a:xfrm>
            <a:off x="2554823" y="1679429"/>
            <a:ext cx="5436238" cy="584775"/>
          </a:xfrm>
          <a:prstGeom prst="rect">
            <a:avLst/>
          </a:prstGeom>
          <a:solidFill>
            <a:schemeClr val="accent6">
              <a:lumMod val="40000"/>
              <a:lumOff val="60000"/>
            </a:schemeClr>
          </a:solidFill>
        </p:spPr>
        <p:txBody>
          <a:bodyPr wrap="square" rtlCol="0">
            <a:spAutoFit/>
          </a:bodyPr>
          <a:lstStyle/>
          <a:p>
            <a:r>
              <a:rPr lang="en-US" sz="1600" dirty="0">
                <a:solidFill>
                  <a:schemeClr val="bg1">
                    <a:lumMod val="65000"/>
                  </a:schemeClr>
                </a:solidFill>
              </a:rPr>
              <a:t>Both </a:t>
            </a:r>
            <a:r>
              <a:rPr lang="en-US" sz="1600" i="1" dirty="0">
                <a:solidFill>
                  <a:schemeClr val="bg1">
                    <a:lumMod val="65000"/>
                  </a:schemeClr>
                </a:solidFill>
              </a:rPr>
              <a:t>PAM without atypia </a:t>
            </a:r>
            <a:r>
              <a:rPr lang="en-US" sz="1600" dirty="0">
                <a:solidFill>
                  <a:schemeClr val="bg1">
                    <a:lumMod val="65000"/>
                  </a:schemeClr>
                </a:solidFill>
              </a:rPr>
              <a:t>and </a:t>
            </a:r>
            <a:r>
              <a:rPr lang="en-US" sz="1600" i="1" dirty="0">
                <a:solidFill>
                  <a:schemeClr val="bg1">
                    <a:lumMod val="65000"/>
                  </a:schemeClr>
                </a:solidFill>
              </a:rPr>
              <a:t>PAM with mild atypia </a:t>
            </a:r>
            <a:r>
              <a:rPr lang="en-US" sz="1600" dirty="0">
                <a:solidFill>
                  <a:schemeClr val="bg1">
                    <a:lumMod val="65000"/>
                  </a:schemeClr>
                </a:solidFill>
              </a:rPr>
              <a:t>have a </a:t>
            </a:r>
            <a:r>
              <a:rPr lang="en-US" sz="1600" b="1" dirty="0">
                <a:solidFill>
                  <a:schemeClr val="bg1">
                    <a:lumMod val="65000"/>
                  </a:schemeClr>
                </a:solidFill>
              </a:rPr>
              <a:t>near-zero chance  </a:t>
            </a:r>
            <a:r>
              <a:rPr lang="en-US" sz="1600" dirty="0">
                <a:solidFill>
                  <a:schemeClr val="bg1">
                    <a:lumMod val="65000"/>
                  </a:schemeClr>
                </a:solidFill>
              </a:rPr>
              <a:t>of malignant transformation.</a:t>
            </a:r>
          </a:p>
        </p:txBody>
      </p:sp>
      <p:sp>
        <p:nvSpPr>
          <p:cNvPr id="59" name="TextBox 58">
            <a:extLst>
              <a:ext uri="{FF2B5EF4-FFF2-40B4-BE49-F238E27FC236}">
                <a16:creationId xmlns:a16="http://schemas.microsoft.com/office/drawing/2014/main" id="{CC143D00-7DC0-4F2B-8870-79C57F2F016D}"/>
              </a:ext>
            </a:extLst>
          </p:cNvPr>
          <p:cNvSpPr txBox="1"/>
          <p:nvPr/>
        </p:nvSpPr>
        <p:spPr>
          <a:xfrm>
            <a:off x="2916682" y="4026439"/>
            <a:ext cx="5043528" cy="584775"/>
          </a:xfrm>
          <a:prstGeom prst="rect">
            <a:avLst/>
          </a:prstGeom>
          <a:solidFill>
            <a:schemeClr val="accent1">
              <a:lumMod val="60000"/>
              <a:lumOff val="40000"/>
            </a:schemeClr>
          </a:solidFill>
        </p:spPr>
        <p:txBody>
          <a:bodyPr wrap="square" rtlCol="0">
            <a:spAutoFit/>
          </a:bodyPr>
          <a:lstStyle/>
          <a:p>
            <a:r>
              <a:rPr lang="en-US" sz="1600" dirty="0">
                <a:solidFill>
                  <a:schemeClr val="bg1">
                    <a:lumMod val="65000"/>
                  </a:schemeClr>
                </a:solidFill>
              </a:rPr>
              <a:t>If the biopsy returns as one of these, the appropriate management is  </a:t>
            </a:r>
            <a:r>
              <a:rPr lang="en-US" sz="1600" b="1" dirty="0">
                <a:solidFill>
                  <a:srgbClr val="0000FF"/>
                </a:solidFill>
              </a:rPr>
              <a:t>complete excision </a:t>
            </a:r>
            <a:r>
              <a:rPr lang="en-US" sz="1600" dirty="0">
                <a:solidFill>
                  <a:schemeClr val="bg1">
                    <a:lumMod val="65000"/>
                  </a:schemeClr>
                </a:solidFill>
              </a:rPr>
              <a:t>.</a:t>
            </a:r>
          </a:p>
        </p:txBody>
      </p:sp>
      <p:sp>
        <p:nvSpPr>
          <p:cNvPr id="13" name="Arrow: Curved Left 12">
            <a:extLst>
              <a:ext uri="{FF2B5EF4-FFF2-40B4-BE49-F238E27FC236}">
                <a16:creationId xmlns:a16="http://schemas.microsoft.com/office/drawing/2014/main" id="{B8F1243E-4B67-4A4C-AEDF-E276305427A1}"/>
              </a:ext>
            </a:extLst>
          </p:cNvPr>
          <p:cNvSpPr/>
          <p:nvPr/>
        </p:nvSpPr>
        <p:spPr>
          <a:xfrm>
            <a:off x="7982709" y="1949819"/>
            <a:ext cx="455859" cy="1783981"/>
          </a:xfrm>
          <a:prstGeom prst="curvedLeftArrow">
            <a:avLst/>
          </a:prstGeom>
          <a:solidFill>
            <a:schemeClr val="bg1">
              <a:lumMod val="75000"/>
            </a:schemeClr>
          </a:solid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61" name="TextBox 60">
            <a:extLst>
              <a:ext uri="{FF2B5EF4-FFF2-40B4-BE49-F238E27FC236}">
                <a16:creationId xmlns:a16="http://schemas.microsoft.com/office/drawing/2014/main" id="{EE0407F8-68CF-4B74-A166-83992B436287}"/>
              </a:ext>
            </a:extLst>
          </p:cNvPr>
          <p:cNvSpPr txBox="1"/>
          <p:nvPr/>
        </p:nvSpPr>
        <p:spPr>
          <a:xfrm>
            <a:off x="892681" y="828249"/>
            <a:ext cx="6502614" cy="369332"/>
          </a:xfrm>
          <a:prstGeom prst="rect">
            <a:avLst/>
          </a:prstGeom>
          <a:solidFill>
            <a:srgbClr val="FFFF00"/>
          </a:solidFill>
        </p:spPr>
        <p:txBody>
          <a:bodyPr wrap="none" rtlCol="0">
            <a:spAutoFit/>
          </a:bodyPr>
          <a:lstStyle/>
          <a:p>
            <a:r>
              <a:rPr lang="en-US" sz="1800" b="1" dirty="0">
                <a:solidFill>
                  <a:srgbClr val="FF0000"/>
                </a:solidFill>
              </a:rPr>
              <a:t>When it comes to prognosis, this is how PAM shakes out:</a:t>
            </a:r>
            <a:endParaRPr lang="en-US" b="1" dirty="0">
              <a:solidFill>
                <a:srgbClr val="FF0000"/>
              </a:solidFill>
            </a:endParaRPr>
          </a:p>
        </p:txBody>
      </p:sp>
      <p:sp>
        <p:nvSpPr>
          <p:cNvPr id="62" name="TextBox 61">
            <a:extLst>
              <a:ext uri="{FF2B5EF4-FFF2-40B4-BE49-F238E27FC236}">
                <a16:creationId xmlns:a16="http://schemas.microsoft.com/office/drawing/2014/main" id="{4A1BABD2-0638-48EC-80F2-389F73F94394}"/>
              </a:ext>
            </a:extLst>
          </p:cNvPr>
          <p:cNvSpPr txBox="1"/>
          <p:nvPr/>
        </p:nvSpPr>
        <p:spPr>
          <a:xfrm>
            <a:off x="381000" y="3292722"/>
            <a:ext cx="7575635" cy="584775"/>
          </a:xfrm>
          <a:prstGeom prst="rect">
            <a:avLst/>
          </a:prstGeom>
          <a:solidFill>
            <a:schemeClr val="accent6">
              <a:lumMod val="40000"/>
              <a:lumOff val="60000"/>
            </a:schemeClr>
          </a:solidFill>
        </p:spPr>
        <p:txBody>
          <a:bodyPr wrap="square" rtlCol="0">
            <a:spAutoFit/>
          </a:bodyPr>
          <a:lstStyle/>
          <a:p>
            <a:r>
              <a:rPr lang="en-US" sz="1600" dirty="0">
                <a:solidFill>
                  <a:schemeClr val="bg1">
                    <a:lumMod val="65000"/>
                  </a:schemeClr>
                </a:solidFill>
              </a:rPr>
              <a:t>If the biopsy returns as one of these, the appropriate management is  observation —every  6-12 months  or so (~12 if </a:t>
            </a:r>
            <a:r>
              <a:rPr lang="en-US" sz="1600" i="1" dirty="0">
                <a:solidFill>
                  <a:schemeClr val="bg1">
                    <a:lumMod val="65000"/>
                  </a:schemeClr>
                </a:solidFill>
              </a:rPr>
              <a:t>without</a:t>
            </a:r>
            <a:r>
              <a:rPr lang="en-US" sz="1600" dirty="0">
                <a:solidFill>
                  <a:schemeClr val="bg1">
                    <a:lumMod val="65000"/>
                  </a:schemeClr>
                </a:solidFill>
              </a:rPr>
              <a:t>; closer to 6 if </a:t>
            </a:r>
            <a:r>
              <a:rPr lang="en-US" sz="1600" i="1" dirty="0">
                <a:solidFill>
                  <a:schemeClr val="bg1">
                    <a:lumMod val="65000"/>
                  </a:schemeClr>
                </a:solidFill>
              </a:rPr>
              <a:t>with</a:t>
            </a:r>
            <a:r>
              <a:rPr lang="en-US" sz="1600" dirty="0">
                <a:solidFill>
                  <a:schemeClr val="bg1">
                    <a:lumMod val="65000"/>
                  </a:schemeClr>
                </a:solidFill>
              </a:rPr>
              <a:t>).</a:t>
            </a:r>
          </a:p>
        </p:txBody>
      </p:sp>
      <p:sp>
        <p:nvSpPr>
          <p:cNvPr id="54" name="TextBox 53">
            <a:extLst>
              <a:ext uri="{FF2B5EF4-FFF2-40B4-BE49-F238E27FC236}">
                <a16:creationId xmlns:a16="http://schemas.microsoft.com/office/drawing/2014/main" id="{15F9A4E7-427D-4CA9-B96E-B4F41637CAF4}"/>
              </a:ext>
            </a:extLst>
          </p:cNvPr>
          <p:cNvSpPr txBox="1"/>
          <p:nvPr/>
        </p:nvSpPr>
        <p:spPr>
          <a:xfrm>
            <a:off x="2958618" y="2252582"/>
            <a:ext cx="5043528" cy="584775"/>
          </a:xfrm>
          <a:prstGeom prst="rect">
            <a:avLst/>
          </a:prstGeom>
          <a:solidFill>
            <a:schemeClr val="accent1">
              <a:lumMod val="60000"/>
              <a:lumOff val="40000"/>
            </a:schemeClr>
          </a:solidFill>
        </p:spPr>
        <p:txBody>
          <a:bodyPr wrap="square" rtlCol="0">
            <a:spAutoFit/>
          </a:bodyPr>
          <a:lstStyle/>
          <a:p>
            <a:r>
              <a:rPr lang="en-US" sz="1600" b="0" i="0" dirty="0">
                <a:solidFill>
                  <a:srgbClr val="000000"/>
                </a:solidFill>
                <a:effectLst/>
                <a:latin typeface="Arial" panose="020B0604020202020204" pitchFamily="34" charset="0"/>
              </a:rPr>
              <a:t>In contrast, </a:t>
            </a:r>
            <a:r>
              <a:rPr lang="en-US" sz="1600" b="0" i="1" dirty="0">
                <a:solidFill>
                  <a:srgbClr val="000000"/>
                </a:solidFill>
                <a:effectLst/>
                <a:latin typeface="Arial" panose="020B0604020202020204" pitchFamily="34" charset="0"/>
              </a:rPr>
              <a:t>PAM with moderate </a:t>
            </a:r>
            <a:r>
              <a:rPr lang="en-US" sz="1600" b="0" dirty="0">
                <a:solidFill>
                  <a:srgbClr val="000000"/>
                </a:solidFill>
                <a:effectLst/>
                <a:latin typeface="Arial" panose="020B0604020202020204" pitchFamily="34" charset="0"/>
              </a:rPr>
              <a:t>or</a:t>
            </a:r>
            <a:r>
              <a:rPr lang="en-US" sz="1600" b="0" i="1" dirty="0">
                <a:solidFill>
                  <a:srgbClr val="000000"/>
                </a:solidFill>
                <a:effectLst/>
                <a:latin typeface="Arial" panose="020B0604020202020204" pitchFamily="34" charset="0"/>
              </a:rPr>
              <a:t> severe atypia </a:t>
            </a:r>
            <a:r>
              <a:rPr lang="en-US" sz="1600" b="0" i="0" dirty="0">
                <a:solidFill>
                  <a:srgbClr val="000000"/>
                </a:solidFill>
                <a:effectLst/>
                <a:latin typeface="Arial" panose="020B0604020202020204" pitchFamily="34" charset="0"/>
              </a:rPr>
              <a:t>carry a </a:t>
            </a:r>
            <a:r>
              <a:rPr lang="en-US" sz="1600" b="1" i="0" dirty="0">
                <a:solidFill>
                  <a:srgbClr val="000000"/>
                </a:solidFill>
                <a:effectLst/>
                <a:latin typeface="Arial" panose="020B0604020202020204" pitchFamily="34" charset="0"/>
              </a:rPr>
              <a:t>significant risk </a:t>
            </a:r>
            <a:r>
              <a:rPr lang="en-US" sz="1600" b="0" i="0" dirty="0">
                <a:solidFill>
                  <a:srgbClr val="000000"/>
                </a:solidFill>
                <a:effectLst/>
                <a:latin typeface="Arial" panose="020B0604020202020204" pitchFamily="34" charset="0"/>
              </a:rPr>
              <a:t>( 10%–15% ) of transformation</a:t>
            </a:r>
            <a:endParaRPr lang="en-US" sz="1600" dirty="0"/>
          </a:p>
        </p:txBody>
      </p:sp>
      <p:sp>
        <p:nvSpPr>
          <p:cNvPr id="63" name="Arrow: Curved Left 62">
            <a:extLst>
              <a:ext uri="{FF2B5EF4-FFF2-40B4-BE49-F238E27FC236}">
                <a16:creationId xmlns:a16="http://schemas.microsoft.com/office/drawing/2014/main" id="{67DBFFCE-12CE-42E4-9E02-2974CF450874}"/>
              </a:ext>
            </a:extLst>
          </p:cNvPr>
          <p:cNvSpPr/>
          <p:nvPr/>
        </p:nvSpPr>
        <p:spPr>
          <a:xfrm>
            <a:off x="8001000" y="2559419"/>
            <a:ext cx="455859" cy="1783981"/>
          </a:xfrm>
          <a:prstGeom prst="curvedLeftArrow">
            <a:avLst/>
          </a:prstGeom>
          <a:solidFill>
            <a:schemeClr val="tx1"/>
          </a:solid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DF87A98B-3497-49F3-A1E4-72C1073F3712}"/>
              </a:ext>
            </a:extLst>
          </p:cNvPr>
          <p:cNvSpPr txBox="1"/>
          <p:nvPr/>
        </p:nvSpPr>
        <p:spPr>
          <a:xfrm>
            <a:off x="3174094" y="4791828"/>
            <a:ext cx="4940776" cy="523220"/>
          </a:xfrm>
          <a:prstGeom prst="rect">
            <a:avLst/>
          </a:prstGeom>
          <a:solidFill>
            <a:schemeClr val="accent6">
              <a:lumMod val="75000"/>
            </a:schemeClr>
          </a:solidFill>
        </p:spPr>
        <p:txBody>
          <a:bodyPr wrap="none" rtlCol="0">
            <a:spAutoFit/>
          </a:bodyPr>
          <a:lstStyle/>
          <a:p>
            <a:r>
              <a:rPr lang="en-US" sz="1400" i="1" dirty="0">
                <a:solidFill>
                  <a:schemeClr val="bg1"/>
                </a:solidFill>
              </a:rPr>
              <a:t>What if complete excision is not feasible?</a:t>
            </a:r>
          </a:p>
          <a:p>
            <a:r>
              <a:rPr lang="en-US" sz="1400" dirty="0">
                <a:solidFill>
                  <a:schemeClr val="bg1"/>
                </a:solidFill>
              </a:rPr>
              <a:t>Adjuvant chemotherapy can be employed with  topical MMC</a:t>
            </a:r>
          </a:p>
        </p:txBody>
      </p:sp>
      <p:sp>
        <p:nvSpPr>
          <p:cNvPr id="18" name="&quot;Not Allowed&quot; Symbol 17">
            <a:extLst>
              <a:ext uri="{FF2B5EF4-FFF2-40B4-BE49-F238E27FC236}">
                <a16:creationId xmlns:a16="http://schemas.microsoft.com/office/drawing/2014/main" id="{34AED583-643F-4238-BD05-29C42936DC58}"/>
              </a:ext>
            </a:extLst>
          </p:cNvPr>
          <p:cNvSpPr/>
          <p:nvPr/>
        </p:nvSpPr>
        <p:spPr>
          <a:xfrm>
            <a:off x="5232477" y="4225669"/>
            <a:ext cx="408182" cy="414287"/>
          </a:xfrm>
          <a:prstGeom prst="noSmoking">
            <a:avLst/>
          </a:prstGeom>
          <a:solidFill>
            <a:srgbClr val="FF0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66678411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53</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369403" y="1981200"/>
            <a:ext cx="8088797" cy="2308324"/>
          </a:xfrm>
          <a:prstGeom prst="rect">
            <a:avLst/>
          </a:prstGeom>
          <a:solidFill>
            <a:srgbClr val="66FFFF"/>
          </a:solidFill>
        </p:spPr>
        <p:txBody>
          <a:bodyPr wrap="square" rtlCol="0">
            <a:spAutoFit/>
          </a:bodyPr>
          <a:lstStyle/>
          <a:p>
            <a:r>
              <a:rPr lang="en-US" sz="1600" i="1" dirty="0"/>
              <a:t>Now let’s consider the </a:t>
            </a:r>
            <a:r>
              <a:rPr lang="en-US" sz="1600" dirty="0"/>
              <a:t>histology</a:t>
            </a:r>
            <a:r>
              <a:rPr lang="en-US" sz="1600" i="1" dirty="0"/>
              <a:t> of surface melanocytes. Where do they reside?</a:t>
            </a:r>
            <a:endParaRPr lang="en-US" sz="1600" i="1" dirty="0">
              <a:solidFill>
                <a:srgbClr val="66FFFF"/>
              </a:solidFill>
            </a:endParaRPr>
          </a:p>
          <a:p>
            <a:r>
              <a:rPr lang="en-US" sz="1600" dirty="0">
                <a:solidFill>
                  <a:srgbClr val="66FFFF"/>
                </a:solidFill>
              </a:rPr>
              <a:t>Most are found in the  basal  layer of the  epidermis  (if we’re talking about skin) or the  basal  layer of the  epithelium  (if we’re talking about the </a:t>
            </a:r>
            <a:r>
              <a:rPr lang="en-US" sz="1600" dirty="0" err="1">
                <a:solidFill>
                  <a:srgbClr val="66FFFF"/>
                </a:solidFill>
              </a:rPr>
              <a:t>conj</a:t>
            </a:r>
            <a:r>
              <a:rPr lang="en-US" sz="1600" dirty="0">
                <a:solidFill>
                  <a:srgbClr val="66FFFF"/>
                </a:solidFill>
              </a:rPr>
              <a:t>). Some skin melanocytes are sub-epidermal (</a:t>
            </a:r>
            <a:r>
              <a:rPr lang="en-US" sz="1600" dirty="0" err="1">
                <a:solidFill>
                  <a:srgbClr val="66FFFF"/>
                </a:solidFill>
              </a:rPr>
              <a:t>ie</a:t>
            </a:r>
            <a:r>
              <a:rPr lang="en-US" sz="1600" dirty="0">
                <a:solidFill>
                  <a:srgbClr val="66FFFF"/>
                </a:solidFill>
              </a:rPr>
              <a:t>, located in the dermis). Likewise, some </a:t>
            </a:r>
            <a:r>
              <a:rPr lang="en-US" sz="1600" dirty="0" err="1">
                <a:solidFill>
                  <a:srgbClr val="66FFFF"/>
                </a:solidFill>
              </a:rPr>
              <a:t>conj</a:t>
            </a:r>
            <a:r>
              <a:rPr lang="en-US" sz="1600" dirty="0">
                <a:solidFill>
                  <a:srgbClr val="66FFFF"/>
                </a:solidFill>
              </a:rPr>
              <a:t> melanocytes are subepithelial; these are often located in the </a:t>
            </a:r>
            <a:r>
              <a:rPr lang="en-US" sz="1600" dirty="0" err="1">
                <a:solidFill>
                  <a:srgbClr val="66FFFF"/>
                </a:solidFill>
              </a:rPr>
              <a:t>conj</a:t>
            </a:r>
            <a:r>
              <a:rPr lang="en-US" sz="1600" dirty="0">
                <a:solidFill>
                  <a:srgbClr val="66FFFF"/>
                </a:solidFill>
              </a:rPr>
              <a:t> stroma (aka the  </a:t>
            </a:r>
            <a:r>
              <a:rPr lang="en-US" sz="1600" i="1" dirty="0">
                <a:solidFill>
                  <a:srgbClr val="66FFFF"/>
                </a:solidFill>
              </a:rPr>
              <a:t>substantia propria </a:t>
            </a:r>
            <a:r>
              <a:rPr lang="en-US" sz="1600" dirty="0">
                <a:solidFill>
                  <a:srgbClr val="66FFFF"/>
                </a:solidFill>
              </a:rPr>
              <a:t>), or in the underlying  episcleral  tissue.</a:t>
            </a:r>
          </a:p>
          <a:p>
            <a:endParaRPr lang="en-US" sz="1600" dirty="0">
              <a:solidFill>
                <a:srgbClr val="66FFFF"/>
              </a:solidFill>
            </a:endParaRPr>
          </a:p>
          <a:p>
            <a:r>
              <a:rPr lang="en-US" sz="1600" i="1" dirty="0">
                <a:solidFill>
                  <a:srgbClr val="66FFFF"/>
                </a:solidFill>
              </a:rPr>
              <a:t>In what key way do epithelial and dermal melanocytes differ?</a:t>
            </a:r>
          </a:p>
          <a:p>
            <a:r>
              <a:rPr lang="en-US" sz="1600" dirty="0">
                <a:solidFill>
                  <a:srgbClr val="66FFFF"/>
                </a:solidFill>
              </a:rPr>
              <a:t>Under normal conditions, dermal melanocytes do not produce melanin</a:t>
            </a:r>
          </a:p>
        </p:txBody>
      </p:sp>
    </p:spTree>
    <p:extLst>
      <p:ext uri="{BB962C8B-B14F-4D97-AF65-F5344CB8AC3E}">
        <p14:creationId xmlns:p14="http://schemas.microsoft.com/office/powerpoint/2010/main" val="2785572254"/>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530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5C5D5510-FB18-4AB6-A920-DA38506AF3D7}"/>
              </a:ext>
            </a:extLst>
          </p:cNvPr>
          <p:cNvSpPr txBox="1"/>
          <p:nvPr/>
        </p:nvSpPr>
        <p:spPr>
          <a:xfrm>
            <a:off x="1753575" y="3304200"/>
            <a:ext cx="6147543" cy="369332"/>
          </a:xfrm>
          <a:prstGeom prst="rect">
            <a:avLst/>
          </a:prstGeom>
          <a:solidFill>
            <a:schemeClr val="accent6">
              <a:lumMod val="20000"/>
              <a:lumOff val="80000"/>
            </a:schemeClr>
          </a:solidFill>
          <a:ln>
            <a:solidFill>
              <a:schemeClr val="tx1"/>
            </a:solidFill>
          </a:ln>
        </p:spPr>
        <p:txBody>
          <a:bodyPr wrap="square" rtlCol="0">
            <a:spAutoFit/>
          </a:bodyPr>
          <a:lstStyle/>
          <a:p>
            <a:r>
              <a:rPr lang="en-US" dirty="0"/>
              <a:t>Next, let’s look at </a:t>
            </a:r>
            <a:r>
              <a:rPr lang="en-US" i="1" dirty="0">
                <a:effectLst>
                  <a:outerShdw blurRad="38100" dist="38100" dir="2700000" algn="tl">
                    <a:srgbClr val="000000">
                      <a:alpha val="43137"/>
                    </a:srgbClr>
                  </a:outerShdw>
                </a:effectLst>
              </a:rPr>
              <a:t>malignant lesions, specifically </a:t>
            </a:r>
            <a:r>
              <a:rPr lang="en-US" dirty="0">
                <a:effectLst>
                  <a:outerShdw blurRad="38100" dist="38100" dir="2700000" algn="tl">
                    <a:srgbClr val="000000">
                      <a:alpha val="43137"/>
                    </a:srgbClr>
                  </a:outerShdw>
                </a:effectLst>
              </a:rPr>
              <a:t>melanoma</a:t>
            </a:r>
          </a:p>
        </p:txBody>
      </p:sp>
      <p:sp>
        <p:nvSpPr>
          <p:cNvPr id="58" name="TextBox 57">
            <a:extLst>
              <a:ext uri="{FF2B5EF4-FFF2-40B4-BE49-F238E27FC236}">
                <a16:creationId xmlns:a16="http://schemas.microsoft.com/office/drawing/2014/main" id="{5B6287BD-6042-4D6F-A21D-0D9F2D7B9DBE}"/>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2094784629"/>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531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t>There are four types of cutaneous melanoma, one of which accounts for almost all melanomas of the eyelid. Which one is that?</a:t>
            </a:r>
          </a:p>
          <a:p>
            <a:r>
              <a:rPr lang="en-US" sz="1400" dirty="0">
                <a:solidFill>
                  <a:schemeClr val="bg2">
                    <a:lumMod val="40000"/>
                    <a:lumOff val="60000"/>
                  </a:schemeClr>
                </a:solidFill>
              </a:rPr>
              <a:t>Lentigo </a:t>
            </a:r>
            <a:r>
              <a:rPr lang="en-US" sz="1400" dirty="0" err="1">
                <a:solidFill>
                  <a:schemeClr val="bg2">
                    <a:lumMod val="40000"/>
                    <a:lumOff val="60000"/>
                  </a:schemeClr>
                </a:solidFill>
              </a:rPr>
              <a:t>maligna</a:t>
            </a:r>
            <a:r>
              <a:rPr lang="en-US" sz="1400" dirty="0">
                <a:solidFill>
                  <a:schemeClr val="bg2">
                    <a:lumMod val="40000"/>
                    <a:lumOff val="60000"/>
                  </a:schemeClr>
                </a:solidFill>
              </a:rPr>
              <a:t> melanoma</a:t>
            </a:r>
          </a:p>
          <a:p>
            <a:endParaRPr lang="en-US" sz="1400" dirty="0">
              <a:solidFill>
                <a:schemeClr val="bg2">
                  <a:lumMod val="40000"/>
                  <a:lumOff val="60000"/>
                </a:schemeClr>
              </a:solidFill>
            </a:endParaRPr>
          </a:p>
          <a:p>
            <a:r>
              <a:rPr lang="en-US" sz="1400" i="1" dirty="0">
                <a:solidFill>
                  <a:schemeClr val="bg2">
                    <a:lumMod val="40000"/>
                    <a:lumOff val="60000"/>
                  </a:schemeClr>
                </a:solidFill>
              </a:rPr>
              <a:t>Which biopsy technique is preferred in establishing a diagnosis of melanoma?</a:t>
            </a:r>
          </a:p>
          <a:p>
            <a:r>
              <a:rPr lang="en-US" sz="1400" dirty="0">
                <a:solidFill>
                  <a:schemeClr val="bg2">
                    <a:lumMod val="40000"/>
                    <a:lumOff val="60000"/>
                  </a:schemeClr>
                </a:solidFill>
              </a:rPr>
              <a:t>Punch biopsy</a:t>
            </a: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punch the preferred technique?</a:t>
            </a:r>
          </a:p>
          <a:p>
            <a:r>
              <a:rPr lang="en-US" sz="1400" dirty="0">
                <a:solidFill>
                  <a:schemeClr val="bg2">
                    <a:lumMod val="40000"/>
                    <a:lumOff val="60000"/>
                  </a:schemeClr>
                </a:solidFill>
              </a:rPr>
              <a:t>Because it allows for the determination of tumor  thickness </a:t>
            </a: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it important to determine tumor thickness?</a:t>
            </a:r>
          </a:p>
          <a:p>
            <a:r>
              <a:rPr lang="en-US" sz="1400" dirty="0">
                <a:solidFill>
                  <a:schemeClr val="bg2">
                    <a:lumMod val="40000"/>
                    <a:lumOff val="60000"/>
                  </a:schemeClr>
                </a:solidFill>
              </a:rPr>
              <a:t>Because of its prognostic value</a:t>
            </a:r>
          </a:p>
        </p:txBody>
      </p:sp>
    </p:spTree>
    <p:extLst>
      <p:ext uri="{BB962C8B-B14F-4D97-AF65-F5344CB8AC3E}">
        <p14:creationId xmlns:p14="http://schemas.microsoft.com/office/powerpoint/2010/main" val="772315709"/>
      </p:ext>
    </p:extLst>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532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t>There are four types of cutaneous melanoma, one of which accounts for almost all melanomas of the eyelid. Which one is that?</a:t>
            </a:r>
          </a:p>
          <a:p>
            <a:r>
              <a:rPr lang="en-US" sz="1400" dirty="0"/>
              <a:t>Lentigo </a:t>
            </a:r>
            <a:r>
              <a:rPr lang="en-US" sz="1400" dirty="0" err="1"/>
              <a:t>maligna</a:t>
            </a:r>
            <a:r>
              <a:rPr lang="en-US" sz="1400" dirty="0"/>
              <a:t> melanoma</a:t>
            </a:r>
            <a:endParaRPr lang="en-US" sz="1400" dirty="0">
              <a:solidFill>
                <a:schemeClr val="bg2">
                  <a:lumMod val="40000"/>
                  <a:lumOff val="60000"/>
                </a:schemeClr>
              </a:solidFill>
            </a:endParaRPr>
          </a:p>
          <a:p>
            <a:endParaRPr lang="en-US" sz="1400" dirty="0">
              <a:solidFill>
                <a:schemeClr val="bg2">
                  <a:lumMod val="40000"/>
                  <a:lumOff val="60000"/>
                </a:schemeClr>
              </a:solidFill>
            </a:endParaRPr>
          </a:p>
          <a:p>
            <a:r>
              <a:rPr lang="en-US" sz="1400" i="1" dirty="0">
                <a:solidFill>
                  <a:schemeClr val="bg2">
                    <a:lumMod val="40000"/>
                    <a:lumOff val="60000"/>
                  </a:schemeClr>
                </a:solidFill>
              </a:rPr>
              <a:t>Which biopsy technique is preferred in establishing a diagnosis of melanoma?</a:t>
            </a:r>
          </a:p>
          <a:p>
            <a:r>
              <a:rPr lang="en-US" sz="1400" dirty="0">
                <a:solidFill>
                  <a:schemeClr val="bg2">
                    <a:lumMod val="40000"/>
                    <a:lumOff val="60000"/>
                  </a:schemeClr>
                </a:solidFill>
              </a:rPr>
              <a:t>Punch biopsy</a:t>
            </a: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punch the preferred technique?</a:t>
            </a:r>
          </a:p>
          <a:p>
            <a:r>
              <a:rPr lang="en-US" sz="1400" dirty="0">
                <a:solidFill>
                  <a:schemeClr val="bg2">
                    <a:lumMod val="40000"/>
                    <a:lumOff val="60000"/>
                  </a:schemeClr>
                </a:solidFill>
              </a:rPr>
              <a:t>Because it allows for the determination of tumor  thickness </a:t>
            </a: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it important to determine tumor thickness?</a:t>
            </a:r>
          </a:p>
          <a:p>
            <a:r>
              <a:rPr lang="en-US" sz="1400" dirty="0">
                <a:solidFill>
                  <a:schemeClr val="bg2">
                    <a:lumMod val="40000"/>
                    <a:lumOff val="60000"/>
                  </a:schemeClr>
                </a:solidFill>
              </a:rPr>
              <a:t>Because of its prognostic value</a:t>
            </a:r>
          </a:p>
        </p:txBody>
      </p:sp>
    </p:spTree>
    <p:extLst>
      <p:ext uri="{BB962C8B-B14F-4D97-AF65-F5344CB8AC3E}">
        <p14:creationId xmlns:p14="http://schemas.microsoft.com/office/powerpoint/2010/main" val="1409393554"/>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533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t>There are four types of cutaneous melanoma, one of which accounts for almost all melanomas of the eyelid. Which one is that?</a:t>
            </a:r>
          </a:p>
          <a:p>
            <a:r>
              <a:rPr lang="en-US" sz="1400" dirty="0"/>
              <a:t>Lentigo </a:t>
            </a:r>
            <a:r>
              <a:rPr lang="en-US" sz="1400" dirty="0" err="1"/>
              <a:t>maligna</a:t>
            </a:r>
            <a:r>
              <a:rPr lang="en-US" sz="1400" dirty="0"/>
              <a:t> melanoma</a:t>
            </a:r>
          </a:p>
          <a:p>
            <a:endParaRPr lang="en-US" sz="1400" dirty="0"/>
          </a:p>
          <a:p>
            <a:r>
              <a:rPr lang="en-US" sz="1400" i="1" dirty="0"/>
              <a:t>Which biopsy technique is preferred in establishing a diagnosis of melanoma?</a:t>
            </a:r>
          </a:p>
          <a:p>
            <a:r>
              <a:rPr lang="en-US" sz="1400" dirty="0">
                <a:solidFill>
                  <a:schemeClr val="bg2">
                    <a:lumMod val="40000"/>
                    <a:lumOff val="60000"/>
                  </a:schemeClr>
                </a:solidFill>
              </a:rPr>
              <a:t>Punch biopsy</a:t>
            </a: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punch the preferred technique?</a:t>
            </a:r>
          </a:p>
          <a:p>
            <a:r>
              <a:rPr lang="en-US" sz="1400" dirty="0">
                <a:solidFill>
                  <a:schemeClr val="bg2">
                    <a:lumMod val="40000"/>
                    <a:lumOff val="60000"/>
                  </a:schemeClr>
                </a:solidFill>
              </a:rPr>
              <a:t>Because it allows for the determination of tumor  thickness </a:t>
            </a: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it important to determine tumor thickness?</a:t>
            </a:r>
          </a:p>
          <a:p>
            <a:r>
              <a:rPr lang="en-US" sz="1400" dirty="0">
                <a:solidFill>
                  <a:schemeClr val="bg2">
                    <a:lumMod val="40000"/>
                    <a:lumOff val="60000"/>
                  </a:schemeClr>
                </a:solidFill>
              </a:rPr>
              <a:t>Because of its prognostic value</a:t>
            </a:r>
          </a:p>
        </p:txBody>
      </p:sp>
    </p:spTree>
    <p:extLst>
      <p:ext uri="{BB962C8B-B14F-4D97-AF65-F5344CB8AC3E}">
        <p14:creationId xmlns:p14="http://schemas.microsoft.com/office/powerpoint/2010/main" val="2226623736"/>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534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t>There are four types of cutaneous melanoma, one of which accounts for almost all melanomas of the eyelid. Which one is that?</a:t>
            </a:r>
          </a:p>
          <a:p>
            <a:r>
              <a:rPr lang="en-US" sz="1400" dirty="0"/>
              <a:t>Lentigo </a:t>
            </a:r>
            <a:r>
              <a:rPr lang="en-US" sz="1400" dirty="0" err="1"/>
              <a:t>maligna</a:t>
            </a:r>
            <a:r>
              <a:rPr lang="en-US" sz="1400" dirty="0"/>
              <a:t> melanoma</a:t>
            </a:r>
          </a:p>
          <a:p>
            <a:endParaRPr lang="en-US" sz="1400" dirty="0"/>
          </a:p>
          <a:p>
            <a:r>
              <a:rPr lang="en-US" sz="1400" i="1" dirty="0"/>
              <a:t>Which biopsy technique is preferred in establishing a diagnosis of melanoma?</a:t>
            </a:r>
          </a:p>
          <a:p>
            <a:r>
              <a:rPr lang="en-US" sz="1400" dirty="0"/>
              <a:t>Punch biopsy</a:t>
            </a:r>
            <a:endParaRPr lang="en-US" sz="1400" dirty="0">
              <a:solidFill>
                <a:schemeClr val="bg2">
                  <a:lumMod val="40000"/>
                  <a:lumOff val="60000"/>
                </a:schemeClr>
              </a:solidFill>
            </a:endParaRP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punch the preferred technique?</a:t>
            </a:r>
          </a:p>
          <a:p>
            <a:r>
              <a:rPr lang="en-US" sz="1400" dirty="0">
                <a:solidFill>
                  <a:schemeClr val="bg2">
                    <a:lumMod val="40000"/>
                    <a:lumOff val="60000"/>
                  </a:schemeClr>
                </a:solidFill>
              </a:rPr>
              <a:t>Because it allows for the determination of tumor  thickness </a:t>
            </a: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it important to determine tumor thickness?</a:t>
            </a:r>
          </a:p>
          <a:p>
            <a:r>
              <a:rPr lang="en-US" sz="1400" dirty="0">
                <a:solidFill>
                  <a:schemeClr val="bg2">
                    <a:lumMod val="40000"/>
                    <a:lumOff val="60000"/>
                  </a:schemeClr>
                </a:solidFill>
              </a:rPr>
              <a:t>Because of its prognostic value</a:t>
            </a:r>
          </a:p>
        </p:txBody>
      </p:sp>
    </p:spTree>
    <p:extLst>
      <p:ext uri="{BB962C8B-B14F-4D97-AF65-F5344CB8AC3E}">
        <p14:creationId xmlns:p14="http://schemas.microsoft.com/office/powerpoint/2010/main" val="3374620495"/>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535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b="1" dirty="0"/>
              <a:t>Punch biopsy</a:t>
            </a:r>
            <a:endParaRPr lang="en-US" sz="1400" b="1" dirty="0">
              <a:solidFill>
                <a:schemeClr val="bg2">
                  <a:lumMod val="40000"/>
                  <a:lumOff val="60000"/>
                </a:schemeClr>
              </a:solidFill>
            </a:endParaRP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punch the preferred technique?</a:t>
            </a:r>
          </a:p>
          <a:p>
            <a:r>
              <a:rPr lang="en-US" sz="1400" dirty="0">
                <a:solidFill>
                  <a:schemeClr val="bg2">
                    <a:lumMod val="40000"/>
                    <a:lumOff val="60000"/>
                  </a:schemeClr>
                </a:solidFill>
              </a:rPr>
              <a:t>Because it allows for the determination of tumor  thickness </a:t>
            </a: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it important to determine tumor thickness?</a:t>
            </a:r>
          </a:p>
          <a:p>
            <a:r>
              <a:rPr lang="en-US" sz="1400" dirty="0">
                <a:solidFill>
                  <a:schemeClr val="bg2">
                    <a:lumMod val="40000"/>
                    <a:lumOff val="60000"/>
                  </a:schemeClr>
                </a:solidFill>
              </a:rPr>
              <a:t>Because of its prognostic value</a:t>
            </a:r>
          </a:p>
        </p:txBody>
      </p:sp>
      <p:sp>
        <p:nvSpPr>
          <p:cNvPr id="58" name="TextBox 57">
            <a:extLst>
              <a:ext uri="{FF2B5EF4-FFF2-40B4-BE49-F238E27FC236}">
                <a16:creationId xmlns:a16="http://schemas.microsoft.com/office/drawing/2014/main" id="{7D849A94-2FD7-43AE-8F98-851B71345317}"/>
              </a:ext>
            </a:extLst>
          </p:cNvPr>
          <p:cNvSpPr txBox="1"/>
          <p:nvPr/>
        </p:nvSpPr>
        <p:spPr>
          <a:xfrm>
            <a:off x="2064183" y="4477631"/>
            <a:ext cx="4264309" cy="523220"/>
          </a:xfrm>
          <a:prstGeom prst="rect">
            <a:avLst/>
          </a:prstGeom>
          <a:solidFill>
            <a:schemeClr val="accent1">
              <a:lumMod val="40000"/>
              <a:lumOff val="60000"/>
            </a:schemeClr>
          </a:solidFill>
        </p:spPr>
        <p:txBody>
          <a:bodyPr wrap="none" rtlCol="0">
            <a:spAutoFit/>
          </a:bodyPr>
          <a:lstStyle/>
          <a:p>
            <a:r>
              <a:rPr lang="en-US" sz="1400" i="1" dirty="0">
                <a:solidFill>
                  <a:srgbClr val="0000FF"/>
                </a:solidFill>
              </a:rPr>
              <a:t>Does punch biopsy increase the risk of metastasis?</a:t>
            </a:r>
          </a:p>
          <a:p>
            <a:r>
              <a:rPr lang="en-US" sz="1400" dirty="0">
                <a:solidFill>
                  <a:schemeClr val="accent1">
                    <a:lumMod val="40000"/>
                    <a:lumOff val="60000"/>
                  </a:schemeClr>
                </a:solidFill>
              </a:rPr>
              <a:t>No</a:t>
            </a:r>
          </a:p>
        </p:txBody>
      </p:sp>
    </p:spTree>
    <p:extLst>
      <p:ext uri="{BB962C8B-B14F-4D97-AF65-F5344CB8AC3E}">
        <p14:creationId xmlns:p14="http://schemas.microsoft.com/office/powerpoint/2010/main" val="2882986029"/>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536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b="1" dirty="0"/>
              <a:t>Punch biopsy</a:t>
            </a:r>
            <a:endParaRPr lang="en-US" sz="1400" b="1" dirty="0">
              <a:solidFill>
                <a:schemeClr val="bg2">
                  <a:lumMod val="40000"/>
                  <a:lumOff val="60000"/>
                </a:schemeClr>
              </a:solidFill>
            </a:endParaRP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punch the preferred technique?</a:t>
            </a:r>
          </a:p>
          <a:p>
            <a:r>
              <a:rPr lang="en-US" sz="1400" dirty="0">
                <a:solidFill>
                  <a:schemeClr val="bg2">
                    <a:lumMod val="40000"/>
                    <a:lumOff val="60000"/>
                  </a:schemeClr>
                </a:solidFill>
              </a:rPr>
              <a:t>Because it allows for the determination of tumor  thickness </a:t>
            </a: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it important to determine tumor thickness?</a:t>
            </a:r>
          </a:p>
          <a:p>
            <a:r>
              <a:rPr lang="en-US" sz="1400" dirty="0">
                <a:solidFill>
                  <a:schemeClr val="bg2">
                    <a:lumMod val="40000"/>
                    <a:lumOff val="60000"/>
                  </a:schemeClr>
                </a:solidFill>
              </a:rPr>
              <a:t>Because of its prognostic value</a:t>
            </a:r>
          </a:p>
        </p:txBody>
      </p:sp>
      <p:sp>
        <p:nvSpPr>
          <p:cNvPr id="58" name="TextBox 57">
            <a:extLst>
              <a:ext uri="{FF2B5EF4-FFF2-40B4-BE49-F238E27FC236}">
                <a16:creationId xmlns:a16="http://schemas.microsoft.com/office/drawing/2014/main" id="{7D849A94-2FD7-43AE-8F98-851B71345317}"/>
              </a:ext>
            </a:extLst>
          </p:cNvPr>
          <p:cNvSpPr txBox="1"/>
          <p:nvPr/>
        </p:nvSpPr>
        <p:spPr>
          <a:xfrm>
            <a:off x="2064183" y="4477631"/>
            <a:ext cx="4264309" cy="523220"/>
          </a:xfrm>
          <a:prstGeom prst="rect">
            <a:avLst/>
          </a:prstGeom>
          <a:solidFill>
            <a:schemeClr val="accent1">
              <a:lumMod val="40000"/>
              <a:lumOff val="60000"/>
            </a:schemeClr>
          </a:solidFill>
        </p:spPr>
        <p:txBody>
          <a:bodyPr wrap="none" rtlCol="0">
            <a:spAutoFit/>
          </a:bodyPr>
          <a:lstStyle/>
          <a:p>
            <a:r>
              <a:rPr lang="en-US" sz="1400" i="1" dirty="0">
                <a:solidFill>
                  <a:srgbClr val="0000FF"/>
                </a:solidFill>
              </a:rPr>
              <a:t>Does punch biopsy increase the risk of metastasis?</a:t>
            </a:r>
          </a:p>
          <a:p>
            <a:r>
              <a:rPr lang="en-US" sz="1400" dirty="0">
                <a:solidFill>
                  <a:srgbClr val="0000FF"/>
                </a:solidFill>
              </a:rPr>
              <a:t>No</a:t>
            </a:r>
          </a:p>
        </p:txBody>
      </p:sp>
    </p:spTree>
    <p:extLst>
      <p:ext uri="{BB962C8B-B14F-4D97-AF65-F5344CB8AC3E}">
        <p14:creationId xmlns:p14="http://schemas.microsoft.com/office/powerpoint/2010/main" val="1480017723"/>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537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t>There are four types of cutaneous melanoma, one of which accounts for almost all melanomas of the eyelid. Which one is that?</a:t>
            </a:r>
          </a:p>
          <a:p>
            <a:r>
              <a:rPr lang="en-US" sz="1400" dirty="0"/>
              <a:t>Lentigo </a:t>
            </a:r>
            <a:r>
              <a:rPr lang="en-US" sz="1400" dirty="0" err="1"/>
              <a:t>maligna</a:t>
            </a:r>
            <a:r>
              <a:rPr lang="en-US" sz="1400" dirty="0"/>
              <a:t> melanoma</a:t>
            </a:r>
          </a:p>
          <a:p>
            <a:endParaRPr lang="en-US" sz="1400" dirty="0"/>
          </a:p>
          <a:p>
            <a:r>
              <a:rPr lang="en-US" sz="1400" i="1" dirty="0"/>
              <a:t>Which biopsy technique is preferred in establishing a diagnosis of melanoma?</a:t>
            </a:r>
          </a:p>
          <a:p>
            <a:r>
              <a:rPr lang="en-US" sz="1400" dirty="0"/>
              <a:t>Punch biopsy</a:t>
            </a:r>
          </a:p>
          <a:p>
            <a:endParaRPr lang="en-US" sz="1400" i="1" dirty="0"/>
          </a:p>
          <a:p>
            <a:r>
              <a:rPr lang="en-US" sz="1400" i="1" dirty="0"/>
              <a:t>Why is punch the preferred technique?</a:t>
            </a:r>
            <a:endParaRPr lang="en-US" sz="1400" i="1" dirty="0">
              <a:solidFill>
                <a:schemeClr val="bg2">
                  <a:lumMod val="40000"/>
                  <a:lumOff val="60000"/>
                </a:schemeClr>
              </a:solidFill>
            </a:endParaRPr>
          </a:p>
          <a:p>
            <a:r>
              <a:rPr lang="en-US" sz="1400" dirty="0">
                <a:solidFill>
                  <a:schemeClr val="bg2">
                    <a:lumMod val="40000"/>
                    <a:lumOff val="60000"/>
                  </a:schemeClr>
                </a:solidFill>
              </a:rPr>
              <a:t>Because it allows for the determination of tumor  thickness </a:t>
            </a: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it important to determine tumor thickness?</a:t>
            </a:r>
          </a:p>
          <a:p>
            <a:r>
              <a:rPr lang="en-US" sz="1400" dirty="0">
                <a:solidFill>
                  <a:schemeClr val="bg2">
                    <a:lumMod val="40000"/>
                    <a:lumOff val="60000"/>
                  </a:schemeClr>
                </a:solidFill>
              </a:rPr>
              <a:t>Because of its prognostic value</a:t>
            </a:r>
          </a:p>
        </p:txBody>
      </p:sp>
    </p:spTree>
    <p:extLst>
      <p:ext uri="{BB962C8B-B14F-4D97-AF65-F5344CB8AC3E}">
        <p14:creationId xmlns:p14="http://schemas.microsoft.com/office/powerpoint/2010/main" val="146756983"/>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538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t>There are four types of cutaneous melanoma, one of which accounts for almost all melanomas of the eyelid. Which one is that?</a:t>
            </a:r>
          </a:p>
          <a:p>
            <a:r>
              <a:rPr lang="en-US" sz="1400" dirty="0"/>
              <a:t>Lentigo </a:t>
            </a:r>
            <a:r>
              <a:rPr lang="en-US" sz="1400" dirty="0" err="1"/>
              <a:t>maligna</a:t>
            </a:r>
            <a:r>
              <a:rPr lang="en-US" sz="1400" dirty="0"/>
              <a:t> melanoma</a:t>
            </a:r>
          </a:p>
          <a:p>
            <a:endParaRPr lang="en-US" sz="1400" dirty="0"/>
          </a:p>
          <a:p>
            <a:r>
              <a:rPr lang="en-US" sz="1400" i="1" dirty="0"/>
              <a:t>Which biopsy technique is preferred in establishing a diagnosis of melanoma?</a:t>
            </a:r>
          </a:p>
          <a:p>
            <a:r>
              <a:rPr lang="en-US" sz="1400" dirty="0"/>
              <a:t>Punch biopsy</a:t>
            </a:r>
          </a:p>
          <a:p>
            <a:endParaRPr lang="en-US" sz="1400" i="1" dirty="0"/>
          </a:p>
          <a:p>
            <a:r>
              <a:rPr lang="en-US" sz="1400" i="1" dirty="0"/>
              <a:t>Why is punch the preferred technique?</a:t>
            </a:r>
          </a:p>
          <a:p>
            <a:r>
              <a:rPr lang="en-US" sz="1400" dirty="0"/>
              <a:t>Because it allows for the determination of tumor  thickness </a:t>
            </a:r>
            <a:endParaRPr lang="en-US" sz="1400" dirty="0">
              <a:solidFill>
                <a:schemeClr val="bg2">
                  <a:lumMod val="40000"/>
                  <a:lumOff val="60000"/>
                </a:schemeClr>
              </a:solidFill>
            </a:endParaRP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it important to determine tumor thickness?</a:t>
            </a:r>
          </a:p>
          <a:p>
            <a:r>
              <a:rPr lang="en-US" sz="1400" dirty="0">
                <a:solidFill>
                  <a:schemeClr val="bg2">
                    <a:lumMod val="40000"/>
                    <a:lumOff val="60000"/>
                  </a:schemeClr>
                </a:solidFill>
              </a:rPr>
              <a:t>Because of its prognostic value</a:t>
            </a:r>
          </a:p>
        </p:txBody>
      </p:sp>
      <p:sp>
        <p:nvSpPr>
          <p:cNvPr id="3" name="Rectangle 2">
            <a:extLst>
              <a:ext uri="{FF2B5EF4-FFF2-40B4-BE49-F238E27FC236}">
                <a16:creationId xmlns:a16="http://schemas.microsoft.com/office/drawing/2014/main" id="{31A6C73C-3ABA-423F-BD44-62ADE2ECF674}"/>
              </a:ext>
            </a:extLst>
          </p:cNvPr>
          <p:cNvSpPr/>
          <p:nvPr/>
        </p:nvSpPr>
        <p:spPr>
          <a:xfrm>
            <a:off x="4572000" y="5214394"/>
            <a:ext cx="838200" cy="23617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2096704"/>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539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t>There are four types of cutaneous melanoma, one of which accounts for almost all melanomas of the eyelid. Which one is that?</a:t>
            </a:r>
          </a:p>
          <a:p>
            <a:r>
              <a:rPr lang="en-US" sz="1400" dirty="0"/>
              <a:t>Lentigo </a:t>
            </a:r>
            <a:r>
              <a:rPr lang="en-US" sz="1400" dirty="0" err="1"/>
              <a:t>maligna</a:t>
            </a:r>
            <a:r>
              <a:rPr lang="en-US" sz="1400" dirty="0"/>
              <a:t> melanoma</a:t>
            </a:r>
          </a:p>
          <a:p>
            <a:endParaRPr lang="en-US" sz="1400" dirty="0"/>
          </a:p>
          <a:p>
            <a:r>
              <a:rPr lang="en-US" sz="1400" i="1" dirty="0"/>
              <a:t>Which biopsy technique is preferred in establishing a diagnosis of melanoma?</a:t>
            </a:r>
          </a:p>
          <a:p>
            <a:r>
              <a:rPr lang="en-US" sz="1400" dirty="0"/>
              <a:t>Punch biopsy</a:t>
            </a:r>
          </a:p>
          <a:p>
            <a:endParaRPr lang="en-US" sz="1400" i="1" dirty="0"/>
          </a:p>
          <a:p>
            <a:r>
              <a:rPr lang="en-US" sz="1400" i="1" dirty="0"/>
              <a:t>Why is punch the preferred technique?</a:t>
            </a:r>
          </a:p>
          <a:p>
            <a:r>
              <a:rPr lang="en-US" sz="1400" dirty="0"/>
              <a:t>Because it allows for the determination of tumor  thickness </a:t>
            </a:r>
            <a:endParaRPr lang="en-US" sz="1400" dirty="0">
              <a:solidFill>
                <a:schemeClr val="bg2">
                  <a:lumMod val="40000"/>
                  <a:lumOff val="60000"/>
                </a:schemeClr>
              </a:solidFill>
            </a:endParaRPr>
          </a:p>
          <a:p>
            <a:endParaRPr lang="en-US" sz="1400" i="1" dirty="0">
              <a:solidFill>
                <a:schemeClr val="bg2">
                  <a:lumMod val="40000"/>
                  <a:lumOff val="60000"/>
                </a:schemeClr>
              </a:solidFill>
            </a:endParaRPr>
          </a:p>
          <a:p>
            <a:r>
              <a:rPr lang="en-US" sz="1400" i="1" dirty="0">
                <a:solidFill>
                  <a:schemeClr val="bg2">
                    <a:lumMod val="40000"/>
                    <a:lumOff val="60000"/>
                  </a:schemeClr>
                </a:solidFill>
              </a:rPr>
              <a:t>Why is it important to determine tumor thickness?</a:t>
            </a:r>
          </a:p>
          <a:p>
            <a:r>
              <a:rPr lang="en-US" sz="1400" dirty="0">
                <a:solidFill>
                  <a:schemeClr val="bg2">
                    <a:lumMod val="40000"/>
                    <a:lumOff val="60000"/>
                  </a:schemeClr>
                </a:solidFill>
              </a:rPr>
              <a:t>Because of its prognostic value</a:t>
            </a:r>
          </a:p>
        </p:txBody>
      </p:sp>
    </p:spTree>
    <p:extLst>
      <p:ext uri="{BB962C8B-B14F-4D97-AF65-F5344CB8AC3E}">
        <p14:creationId xmlns:p14="http://schemas.microsoft.com/office/powerpoint/2010/main" val="267631032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54</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369403" y="1981200"/>
            <a:ext cx="8088797" cy="2308324"/>
          </a:xfrm>
          <a:prstGeom prst="rect">
            <a:avLst/>
          </a:prstGeom>
          <a:solidFill>
            <a:srgbClr val="66FFFF"/>
          </a:solidFill>
        </p:spPr>
        <p:txBody>
          <a:bodyPr wrap="square" rtlCol="0">
            <a:spAutoFit/>
          </a:bodyPr>
          <a:lstStyle/>
          <a:p>
            <a:r>
              <a:rPr lang="en-US" sz="1600" i="1" dirty="0"/>
              <a:t>Now let’s consider the </a:t>
            </a:r>
            <a:r>
              <a:rPr lang="en-US" sz="1600" dirty="0"/>
              <a:t>histology</a:t>
            </a:r>
            <a:r>
              <a:rPr lang="en-US" sz="1600" i="1" dirty="0"/>
              <a:t> of surface melanocytes. Where do they reside?</a:t>
            </a:r>
          </a:p>
          <a:p>
            <a:r>
              <a:rPr lang="en-US" sz="1600" dirty="0"/>
              <a:t>Most are found in the  basal  layer of the  epidermis  (if we’re </a:t>
            </a:r>
            <a:r>
              <a:rPr lang="en-US" sz="1600" u="sng" dirty="0"/>
              <a:t>talking about skin</a:t>
            </a:r>
            <a:r>
              <a:rPr lang="en-US" sz="1600" dirty="0"/>
              <a:t>) </a:t>
            </a:r>
            <a:r>
              <a:rPr lang="en-US" sz="1600" dirty="0">
                <a:solidFill>
                  <a:srgbClr val="66FFFF"/>
                </a:solidFill>
              </a:rPr>
              <a:t>or the  basal  layer of the  epithelium  (if we’re talking about the </a:t>
            </a:r>
            <a:r>
              <a:rPr lang="en-US" sz="1600" dirty="0" err="1">
                <a:solidFill>
                  <a:srgbClr val="66FFFF"/>
                </a:solidFill>
              </a:rPr>
              <a:t>conj</a:t>
            </a:r>
            <a:r>
              <a:rPr lang="en-US" sz="1600" dirty="0">
                <a:solidFill>
                  <a:srgbClr val="66FFFF"/>
                </a:solidFill>
              </a:rPr>
              <a:t>). Some skin melanocytes are sub-epidermal (</a:t>
            </a:r>
            <a:r>
              <a:rPr lang="en-US" sz="1600" dirty="0" err="1">
                <a:solidFill>
                  <a:srgbClr val="66FFFF"/>
                </a:solidFill>
              </a:rPr>
              <a:t>ie</a:t>
            </a:r>
            <a:r>
              <a:rPr lang="en-US" sz="1600" dirty="0">
                <a:solidFill>
                  <a:srgbClr val="66FFFF"/>
                </a:solidFill>
              </a:rPr>
              <a:t>, located in the dermis). Likewise, some </a:t>
            </a:r>
            <a:r>
              <a:rPr lang="en-US" sz="1600" dirty="0" err="1">
                <a:solidFill>
                  <a:srgbClr val="66FFFF"/>
                </a:solidFill>
              </a:rPr>
              <a:t>conj</a:t>
            </a:r>
            <a:r>
              <a:rPr lang="en-US" sz="1600" dirty="0">
                <a:solidFill>
                  <a:srgbClr val="66FFFF"/>
                </a:solidFill>
              </a:rPr>
              <a:t> melanocytes are subepithelial; these are often located in the </a:t>
            </a:r>
            <a:r>
              <a:rPr lang="en-US" sz="1600" dirty="0" err="1">
                <a:solidFill>
                  <a:srgbClr val="66FFFF"/>
                </a:solidFill>
              </a:rPr>
              <a:t>conj</a:t>
            </a:r>
            <a:r>
              <a:rPr lang="en-US" sz="1600" dirty="0">
                <a:solidFill>
                  <a:srgbClr val="66FFFF"/>
                </a:solidFill>
              </a:rPr>
              <a:t> stroma (aka the  </a:t>
            </a:r>
            <a:r>
              <a:rPr lang="en-US" sz="1600" i="1" dirty="0">
                <a:solidFill>
                  <a:srgbClr val="66FFFF"/>
                </a:solidFill>
              </a:rPr>
              <a:t>substantia propria </a:t>
            </a:r>
            <a:r>
              <a:rPr lang="en-US" sz="1600" dirty="0">
                <a:solidFill>
                  <a:srgbClr val="66FFFF"/>
                </a:solidFill>
              </a:rPr>
              <a:t>), or in the underlying  episcleral  tissue.</a:t>
            </a:r>
          </a:p>
          <a:p>
            <a:endParaRPr lang="en-US" sz="1600" dirty="0">
              <a:solidFill>
                <a:srgbClr val="66FFFF"/>
              </a:solidFill>
            </a:endParaRPr>
          </a:p>
          <a:p>
            <a:r>
              <a:rPr lang="en-US" sz="1600" i="1" dirty="0">
                <a:solidFill>
                  <a:srgbClr val="66FFFF"/>
                </a:solidFill>
              </a:rPr>
              <a:t>In what key way do epithelial and dermal melanocytes differ?</a:t>
            </a:r>
          </a:p>
          <a:p>
            <a:r>
              <a:rPr lang="en-US" sz="1600" dirty="0">
                <a:solidFill>
                  <a:srgbClr val="66FFFF"/>
                </a:solidFill>
              </a:rPr>
              <a:t>Under normal conditions, dermal melanocytes do not produce melanin</a:t>
            </a:r>
          </a:p>
        </p:txBody>
      </p:sp>
      <p:sp>
        <p:nvSpPr>
          <p:cNvPr id="3" name="Rectangle 2">
            <a:extLst>
              <a:ext uri="{FF2B5EF4-FFF2-40B4-BE49-F238E27FC236}">
                <a16:creationId xmlns:a16="http://schemas.microsoft.com/office/drawing/2014/main" id="{9BCF2879-56E0-4B7C-AE92-7BD0091C9B14}"/>
              </a:ext>
            </a:extLst>
          </p:cNvPr>
          <p:cNvSpPr/>
          <p:nvPr/>
        </p:nvSpPr>
        <p:spPr>
          <a:xfrm>
            <a:off x="4191000" y="2286000"/>
            <a:ext cx="914400" cy="2451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F763D87-89D0-4DA1-80AA-BE27FED20B47}"/>
              </a:ext>
            </a:extLst>
          </p:cNvPr>
          <p:cNvSpPr/>
          <p:nvPr/>
        </p:nvSpPr>
        <p:spPr>
          <a:xfrm>
            <a:off x="2438400" y="2308074"/>
            <a:ext cx="528368" cy="2230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86090948"/>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540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t>There are four types of cutaneous melanoma, one of which accounts for almost all melanomas of the eyelid. Which one is that?</a:t>
            </a:r>
          </a:p>
          <a:p>
            <a:r>
              <a:rPr lang="en-US" sz="1400" dirty="0"/>
              <a:t>Lentigo </a:t>
            </a:r>
            <a:r>
              <a:rPr lang="en-US" sz="1400" dirty="0" err="1"/>
              <a:t>maligna</a:t>
            </a:r>
            <a:r>
              <a:rPr lang="en-US" sz="1400" dirty="0"/>
              <a:t> melanoma</a:t>
            </a:r>
          </a:p>
          <a:p>
            <a:endParaRPr lang="en-US" sz="1400" dirty="0"/>
          </a:p>
          <a:p>
            <a:r>
              <a:rPr lang="en-US" sz="1400" i="1" dirty="0"/>
              <a:t>Which biopsy technique is preferred in establishing a diagnosis of melanoma?</a:t>
            </a:r>
          </a:p>
          <a:p>
            <a:r>
              <a:rPr lang="en-US" sz="1400" dirty="0"/>
              <a:t>Punch biopsy</a:t>
            </a:r>
          </a:p>
          <a:p>
            <a:endParaRPr lang="en-US" sz="1400" i="1" dirty="0"/>
          </a:p>
          <a:p>
            <a:r>
              <a:rPr lang="en-US" sz="1400" i="1" dirty="0"/>
              <a:t>Why is punch the preferred technique?</a:t>
            </a:r>
          </a:p>
          <a:p>
            <a:r>
              <a:rPr lang="en-US" sz="1400" dirty="0"/>
              <a:t>Because it allows for the determination of tumor  thickness </a:t>
            </a:r>
          </a:p>
          <a:p>
            <a:endParaRPr lang="en-US" sz="1400" i="1" dirty="0"/>
          </a:p>
          <a:p>
            <a:r>
              <a:rPr lang="en-US" sz="1400" i="1" dirty="0"/>
              <a:t>Why is it important to determine tumor thickness?</a:t>
            </a:r>
            <a:endParaRPr lang="en-US" sz="1400" i="1" dirty="0">
              <a:solidFill>
                <a:schemeClr val="bg2">
                  <a:lumMod val="40000"/>
                  <a:lumOff val="60000"/>
                </a:schemeClr>
              </a:solidFill>
            </a:endParaRPr>
          </a:p>
          <a:p>
            <a:r>
              <a:rPr lang="en-US" sz="1400" dirty="0">
                <a:solidFill>
                  <a:schemeClr val="bg2">
                    <a:lumMod val="40000"/>
                    <a:lumOff val="60000"/>
                  </a:schemeClr>
                </a:solidFill>
              </a:rPr>
              <a:t>Because of its prognostic value</a:t>
            </a:r>
          </a:p>
        </p:txBody>
      </p:sp>
    </p:spTree>
    <p:extLst>
      <p:ext uri="{BB962C8B-B14F-4D97-AF65-F5344CB8AC3E}">
        <p14:creationId xmlns:p14="http://schemas.microsoft.com/office/powerpoint/2010/main" val="1776764029"/>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541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t>There are four types of cutaneous melanoma, one of which accounts for almost all melanomas of the eyelid. Which one is that?</a:t>
            </a:r>
          </a:p>
          <a:p>
            <a:r>
              <a:rPr lang="en-US" sz="1400" dirty="0"/>
              <a:t>Lentigo </a:t>
            </a:r>
            <a:r>
              <a:rPr lang="en-US" sz="1400" dirty="0" err="1"/>
              <a:t>maligna</a:t>
            </a:r>
            <a:r>
              <a:rPr lang="en-US" sz="1400" dirty="0"/>
              <a:t> melanoma</a:t>
            </a:r>
          </a:p>
          <a:p>
            <a:endParaRPr lang="en-US" sz="1400" dirty="0"/>
          </a:p>
          <a:p>
            <a:r>
              <a:rPr lang="en-US" sz="1400" i="1" dirty="0"/>
              <a:t>Which biopsy technique is preferred in establishing a diagnosis of melanoma?</a:t>
            </a:r>
          </a:p>
          <a:p>
            <a:r>
              <a:rPr lang="en-US" sz="1400" dirty="0"/>
              <a:t>Punch biopsy</a:t>
            </a:r>
          </a:p>
          <a:p>
            <a:endParaRPr lang="en-US" sz="1400" i="1" dirty="0"/>
          </a:p>
          <a:p>
            <a:r>
              <a:rPr lang="en-US" sz="1400" i="1" dirty="0"/>
              <a:t>Why is punch the preferred technique?</a:t>
            </a:r>
          </a:p>
          <a:p>
            <a:r>
              <a:rPr lang="en-US" sz="1400" dirty="0"/>
              <a:t>Because it allows for the determination of tumor  thickness </a:t>
            </a:r>
          </a:p>
          <a:p>
            <a:endParaRPr lang="en-US" sz="1400" i="1" dirty="0"/>
          </a:p>
          <a:p>
            <a:r>
              <a:rPr lang="en-US" sz="1400" i="1" dirty="0"/>
              <a:t>Why is it important to determine tumor thickness?</a:t>
            </a:r>
          </a:p>
          <a:p>
            <a:r>
              <a:rPr lang="en-US" sz="1400" dirty="0"/>
              <a:t>Because of its prognostic value</a:t>
            </a:r>
          </a:p>
        </p:txBody>
      </p:sp>
    </p:spTree>
    <p:extLst>
      <p:ext uri="{BB962C8B-B14F-4D97-AF65-F5344CB8AC3E}">
        <p14:creationId xmlns:p14="http://schemas.microsoft.com/office/powerpoint/2010/main" val="2969815018"/>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542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t>tumor  thickness </a:t>
            </a:r>
            <a:endParaRPr lang="en-US" sz="1400" b="1"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rgbClr val="0000FF"/>
                </a:solidFill>
              </a:rPr>
              <a:t>When it comes to eyelid melanoma thickness, there are three numbers to bear in mind. What are they?</a:t>
            </a:r>
            <a:endParaRPr lang="en-US" sz="1400" i="1" dirty="0"/>
          </a:p>
          <a:p>
            <a:r>
              <a:rPr lang="en-US" sz="1400" dirty="0">
                <a:solidFill>
                  <a:srgbClr val="0000FF"/>
                </a:solidFill>
              </a:rPr>
              <a:t>--</a:t>
            </a:r>
            <a:r>
              <a:rPr lang="en-US" sz="1400" b="1" i="1" dirty="0">
                <a:solidFill>
                  <a:srgbClr val="0000FF"/>
                </a:solidFill>
              </a:rPr>
              <a:t>?</a:t>
            </a:r>
            <a:endParaRPr lang="en-US" sz="1400" dirty="0"/>
          </a:p>
          <a:p>
            <a:r>
              <a:rPr lang="en-US" sz="1400" dirty="0">
                <a:solidFill>
                  <a:srgbClr val="0000FF"/>
                </a:solidFill>
              </a:rPr>
              <a:t>--</a:t>
            </a:r>
            <a:r>
              <a:rPr lang="en-US" sz="1400" b="1" i="1" dirty="0">
                <a:solidFill>
                  <a:srgbClr val="0000FF"/>
                </a:solidFill>
              </a:rPr>
              <a:t>?</a:t>
            </a:r>
            <a:endParaRPr lang="en-US" sz="1400" dirty="0"/>
          </a:p>
          <a:p>
            <a:r>
              <a:rPr lang="en-US" sz="1400" dirty="0">
                <a:solidFill>
                  <a:srgbClr val="0000FF"/>
                </a:solidFill>
              </a:rPr>
              <a:t>--</a:t>
            </a:r>
            <a:r>
              <a:rPr lang="en-US" sz="1400" b="1" i="1" dirty="0">
                <a:solidFill>
                  <a:srgbClr val="0000FF"/>
                </a:solidFill>
              </a:rPr>
              <a:t>?</a:t>
            </a:r>
            <a:endParaRPr lang="en-US" sz="1400" dirty="0"/>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87441670"/>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543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t>tumor  thickness </a:t>
            </a:r>
            <a:endParaRPr lang="en-US" sz="1400" b="1"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rgbClr val="0000FF"/>
                </a:solidFill>
              </a:rPr>
              <a:t>When it comes to eyelid melanoma thickness, there are three numbers to bear in mind. What are they?</a:t>
            </a:r>
            <a:endParaRPr lang="en-US" sz="1400" i="1" dirty="0"/>
          </a:p>
          <a:p>
            <a:r>
              <a:rPr lang="en-US" sz="1400" dirty="0">
                <a:solidFill>
                  <a:srgbClr val="0000FF"/>
                </a:solidFill>
              </a:rPr>
              <a:t>--</a:t>
            </a:r>
            <a:r>
              <a:rPr lang="en-US" sz="1400" b="1" dirty="0">
                <a:solidFill>
                  <a:srgbClr val="0000FF"/>
                </a:solidFill>
              </a:rPr>
              <a:t>0.75 mm</a:t>
            </a:r>
            <a:endParaRPr lang="en-US" sz="1400" dirty="0"/>
          </a:p>
          <a:p>
            <a:r>
              <a:rPr lang="en-US" sz="1400" dirty="0">
                <a:solidFill>
                  <a:srgbClr val="0000FF"/>
                </a:solidFill>
              </a:rPr>
              <a:t>--</a:t>
            </a:r>
            <a:r>
              <a:rPr lang="en-US" sz="1400" b="1" dirty="0">
                <a:solidFill>
                  <a:srgbClr val="0000FF"/>
                </a:solidFill>
              </a:rPr>
              <a:t>1.5 mm</a:t>
            </a:r>
            <a:endParaRPr lang="en-US" sz="1400" dirty="0"/>
          </a:p>
          <a:p>
            <a:r>
              <a:rPr lang="en-US" sz="1400" dirty="0">
                <a:solidFill>
                  <a:srgbClr val="0000FF"/>
                </a:solidFill>
              </a:rPr>
              <a:t>--</a:t>
            </a:r>
            <a:r>
              <a:rPr lang="en-US" sz="1400" b="1" dirty="0">
                <a:solidFill>
                  <a:srgbClr val="0000FF"/>
                </a:solidFill>
              </a:rPr>
              <a:t>4 mm</a:t>
            </a:r>
            <a:endParaRPr lang="en-US" sz="1400" dirty="0"/>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41788272"/>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544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t>tumor  thickness </a:t>
            </a:r>
            <a:endParaRPr lang="en-US" sz="1400" b="1"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rgbClr val="0000FF"/>
                </a:solidFill>
              </a:rPr>
              <a:t>When it comes to eyelid melanoma thickness, there are three numbers to bear in mind. What are they? </a:t>
            </a:r>
            <a:r>
              <a:rPr lang="en-US" sz="1400" i="1" dirty="0"/>
              <a:t>What does each signify?</a:t>
            </a:r>
          </a:p>
          <a:p>
            <a:r>
              <a:rPr lang="en-US" sz="1400" dirty="0">
                <a:solidFill>
                  <a:srgbClr val="0000FF"/>
                </a:solidFill>
              </a:rPr>
              <a:t>--</a:t>
            </a:r>
            <a:r>
              <a:rPr lang="en-US" sz="1400" b="1" dirty="0">
                <a:solidFill>
                  <a:srgbClr val="0000FF"/>
                </a:solidFill>
              </a:rPr>
              <a:t>0.75 mm</a:t>
            </a:r>
            <a:r>
              <a:rPr lang="en-US" sz="1400" dirty="0">
                <a:solidFill>
                  <a:srgbClr val="0000FF"/>
                </a:solidFill>
              </a:rPr>
              <a:t>: </a:t>
            </a:r>
            <a:r>
              <a:rPr lang="en-US" sz="1400" b="1" i="1" dirty="0"/>
              <a:t>?</a:t>
            </a:r>
            <a:r>
              <a:rPr lang="en-US" sz="1400" i="1" dirty="0"/>
              <a:t> </a:t>
            </a:r>
            <a:endParaRPr lang="en-US" sz="1400" dirty="0"/>
          </a:p>
          <a:p>
            <a:r>
              <a:rPr lang="en-US" sz="1400" dirty="0">
                <a:solidFill>
                  <a:schemeClr val="bg1">
                    <a:lumMod val="65000"/>
                  </a:schemeClr>
                </a:solidFill>
              </a:rPr>
              <a:t>--</a:t>
            </a:r>
            <a:r>
              <a:rPr lang="en-US" sz="1400" b="1" dirty="0">
                <a:solidFill>
                  <a:schemeClr val="bg1">
                    <a:lumMod val="65000"/>
                  </a:schemeClr>
                </a:solidFill>
              </a:rPr>
              <a:t>1.5 mm</a:t>
            </a:r>
            <a:endParaRPr lang="en-US" sz="1400" dirty="0">
              <a:solidFill>
                <a:schemeClr val="bg1">
                  <a:lumMod val="65000"/>
                </a:schemeClr>
              </a:solidFill>
            </a:endParaRPr>
          </a:p>
          <a:p>
            <a:r>
              <a:rPr lang="en-US" sz="1400" dirty="0">
                <a:solidFill>
                  <a:schemeClr val="bg1">
                    <a:lumMod val="65000"/>
                  </a:schemeClr>
                </a:solidFill>
              </a:rPr>
              <a:t>--</a:t>
            </a:r>
            <a:r>
              <a:rPr lang="en-US" sz="1400" b="1" dirty="0">
                <a:solidFill>
                  <a:schemeClr val="bg1">
                    <a:lumMod val="65000"/>
                  </a:schemeClr>
                </a:solidFill>
              </a:rPr>
              <a:t>4 mm</a:t>
            </a:r>
            <a:endParaRPr lang="en-US" sz="1400" dirty="0">
              <a:solidFill>
                <a:schemeClr val="bg1">
                  <a:lumMod val="65000"/>
                </a:schemeClr>
              </a:solidFill>
            </a:endParaRP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58970876"/>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545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t>tumor  thickness </a:t>
            </a:r>
            <a:endParaRPr lang="en-US" sz="1400" b="1"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rgbClr val="0000FF"/>
                </a:solidFill>
              </a:rPr>
              <a:t>When it comes to eyelid melanoma thickness, there are three numbers to bear in mind. What are they? </a:t>
            </a:r>
            <a:r>
              <a:rPr lang="en-US" sz="1400" i="1" dirty="0"/>
              <a:t>What does each signify?</a:t>
            </a:r>
          </a:p>
          <a:p>
            <a:r>
              <a:rPr lang="en-US" sz="1400" dirty="0">
                <a:solidFill>
                  <a:srgbClr val="0000FF"/>
                </a:solidFill>
              </a:rPr>
              <a:t>--</a:t>
            </a:r>
            <a:r>
              <a:rPr lang="en-US" sz="1400" b="1" dirty="0">
                <a:solidFill>
                  <a:srgbClr val="0000FF"/>
                </a:solidFill>
              </a:rPr>
              <a:t>0.75 mm</a:t>
            </a:r>
            <a:r>
              <a:rPr lang="en-US" sz="1400" dirty="0">
                <a:solidFill>
                  <a:srgbClr val="0000FF"/>
                </a:solidFill>
              </a:rPr>
              <a:t>: </a:t>
            </a:r>
            <a:r>
              <a:rPr lang="en-US" sz="1400" dirty="0"/>
              <a:t>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endParaRPr lang="en-US" sz="1400" dirty="0">
              <a:solidFill>
                <a:schemeClr val="bg1">
                  <a:lumMod val="65000"/>
                </a:schemeClr>
              </a:solidFill>
            </a:endParaRPr>
          </a:p>
          <a:p>
            <a:r>
              <a:rPr lang="en-US" sz="1400" dirty="0">
                <a:solidFill>
                  <a:schemeClr val="bg1">
                    <a:lumMod val="65000"/>
                  </a:schemeClr>
                </a:solidFill>
              </a:rPr>
              <a:t>--</a:t>
            </a:r>
            <a:r>
              <a:rPr lang="en-US" sz="1400" b="1" dirty="0">
                <a:solidFill>
                  <a:schemeClr val="bg1">
                    <a:lumMod val="65000"/>
                  </a:schemeClr>
                </a:solidFill>
              </a:rPr>
              <a:t>4 mm</a:t>
            </a:r>
            <a:endParaRPr lang="en-US" sz="1400" dirty="0">
              <a:solidFill>
                <a:schemeClr val="bg1">
                  <a:lumMod val="65000"/>
                </a:schemeClr>
              </a:solidFill>
            </a:endParaRP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AD723490-8A43-4527-B2F0-419B7A89DDA6}"/>
              </a:ext>
            </a:extLst>
          </p:cNvPr>
          <p:cNvSpPr/>
          <p:nvPr/>
        </p:nvSpPr>
        <p:spPr>
          <a:xfrm>
            <a:off x="7017618" y="6012982"/>
            <a:ext cx="425156" cy="22105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1693878424"/>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546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t>tumor  thickness </a:t>
            </a:r>
            <a:endParaRPr lang="en-US" sz="1400" b="1"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rgbClr val="0000FF"/>
                </a:solidFill>
              </a:rPr>
              <a:t>When it comes to eyelid melanoma thickness, there are three numbers to bear in mind. What are they? </a:t>
            </a:r>
            <a:r>
              <a:rPr lang="en-US" sz="1400" i="1" dirty="0"/>
              <a:t>What does each signify?</a:t>
            </a:r>
          </a:p>
          <a:p>
            <a:r>
              <a:rPr lang="en-US" sz="1400" dirty="0">
                <a:solidFill>
                  <a:srgbClr val="0000FF"/>
                </a:solidFill>
              </a:rPr>
              <a:t>--</a:t>
            </a:r>
            <a:r>
              <a:rPr lang="en-US" sz="1400" b="1" dirty="0">
                <a:solidFill>
                  <a:srgbClr val="0000FF"/>
                </a:solidFill>
              </a:rPr>
              <a:t>0.75 mm</a:t>
            </a:r>
            <a:r>
              <a:rPr lang="en-US" sz="1400" dirty="0">
                <a:solidFill>
                  <a:srgbClr val="0000FF"/>
                </a:solidFill>
              </a:rPr>
              <a:t>: </a:t>
            </a:r>
            <a:r>
              <a:rPr lang="en-US" sz="1400" dirty="0"/>
              <a:t>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endParaRPr lang="en-US" sz="1400" dirty="0">
              <a:solidFill>
                <a:schemeClr val="bg1">
                  <a:lumMod val="65000"/>
                </a:schemeClr>
              </a:solidFill>
            </a:endParaRPr>
          </a:p>
          <a:p>
            <a:r>
              <a:rPr lang="en-US" sz="1400" dirty="0">
                <a:solidFill>
                  <a:schemeClr val="bg1">
                    <a:lumMod val="65000"/>
                  </a:schemeClr>
                </a:solidFill>
              </a:rPr>
              <a:t>--</a:t>
            </a:r>
            <a:r>
              <a:rPr lang="en-US" sz="1400" b="1" dirty="0">
                <a:solidFill>
                  <a:schemeClr val="bg1">
                    <a:lumMod val="65000"/>
                  </a:schemeClr>
                </a:solidFill>
              </a:rPr>
              <a:t>4 mm</a:t>
            </a:r>
            <a:endParaRPr lang="en-US" sz="1400" dirty="0">
              <a:solidFill>
                <a:schemeClr val="bg1">
                  <a:lumMod val="65000"/>
                </a:schemeClr>
              </a:solidFill>
            </a:endParaRP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1698443"/>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547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t>tumor  thickness </a:t>
            </a:r>
            <a:endParaRPr lang="en-US" sz="1400" b="1"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rgbClr val="0000FF"/>
                </a:solidFill>
              </a:rPr>
              <a:t>When it comes to eyelid melanoma thickness, there are three numbers to bear in mind. What are they? </a:t>
            </a:r>
            <a:r>
              <a:rPr lang="en-US" sz="1400" i="1" dirty="0"/>
              <a:t>What does each signify?</a:t>
            </a:r>
          </a:p>
          <a:p>
            <a:r>
              <a:rPr lang="en-US" sz="1400" dirty="0">
                <a:solidFill>
                  <a:srgbClr val="0000FF"/>
                </a:solidFill>
              </a:rPr>
              <a:t>--</a:t>
            </a:r>
            <a:r>
              <a:rPr lang="en-US" sz="1400" b="1" dirty="0">
                <a:solidFill>
                  <a:srgbClr val="0000FF"/>
                </a:solidFill>
              </a:rPr>
              <a:t>0.75 mm</a:t>
            </a:r>
            <a:r>
              <a:rPr lang="en-US" sz="1400" dirty="0">
                <a:solidFill>
                  <a:srgbClr val="0000FF"/>
                </a:solidFill>
              </a:rPr>
              <a:t>: </a:t>
            </a:r>
            <a:r>
              <a:rPr lang="en-US" sz="1400" dirty="0"/>
              <a:t>Tumors thinner than this have a 5-yr survival rate of  98%</a:t>
            </a:r>
          </a:p>
          <a:p>
            <a:r>
              <a:rPr lang="en-US" sz="1400" dirty="0">
                <a:solidFill>
                  <a:srgbClr val="0000FF"/>
                </a:solidFill>
              </a:rPr>
              <a:t>--</a:t>
            </a:r>
            <a:r>
              <a:rPr lang="en-US" sz="1400" b="1" dirty="0">
                <a:solidFill>
                  <a:srgbClr val="0000FF"/>
                </a:solidFill>
              </a:rPr>
              <a:t>1.5 mm</a:t>
            </a:r>
            <a:r>
              <a:rPr lang="en-US" sz="1400" dirty="0">
                <a:solidFill>
                  <a:srgbClr val="0000FF"/>
                </a:solidFill>
              </a:rPr>
              <a:t>: </a:t>
            </a:r>
            <a:r>
              <a:rPr lang="en-US" sz="1400" b="1" i="1" dirty="0"/>
              <a:t>?</a:t>
            </a:r>
            <a:endParaRPr lang="en-US" sz="1400" dirty="0"/>
          </a:p>
          <a:p>
            <a:r>
              <a:rPr lang="en-US" sz="1400" dirty="0">
                <a:solidFill>
                  <a:schemeClr val="bg1">
                    <a:lumMod val="65000"/>
                  </a:schemeClr>
                </a:solidFill>
              </a:rPr>
              <a:t>--</a:t>
            </a:r>
            <a:r>
              <a:rPr lang="en-US" sz="1400" b="1" dirty="0">
                <a:solidFill>
                  <a:schemeClr val="bg1">
                    <a:lumMod val="65000"/>
                  </a:schemeClr>
                </a:solidFill>
              </a:rPr>
              <a:t>4 mm</a:t>
            </a:r>
            <a:endParaRPr lang="en-US" sz="1400" dirty="0">
              <a:solidFill>
                <a:schemeClr val="bg1">
                  <a:lumMod val="65000"/>
                </a:schemeClr>
              </a:solidFill>
            </a:endParaRP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19120437"/>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548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t>tumor  thickness </a:t>
            </a:r>
            <a:endParaRPr lang="en-US" sz="1400" b="1"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rgbClr val="0000FF"/>
                </a:solidFill>
              </a:rPr>
              <a:t>When it comes to eyelid melanoma thickness, there are three numbers to bear in mind. What are they? </a:t>
            </a:r>
            <a:r>
              <a:rPr lang="en-US" sz="1400" i="1" dirty="0"/>
              <a:t>What does each signify?</a:t>
            </a:r>
          </a:p>
          <a:p>
            <a:r>
              <a:rPr lang="en-US" sz="1400" dirty="0">
                <a:solidFill>
                  <a:srgbClr val="0000FF"/>
                </a:solidFill>
              </a:rPr>
              <a:t>--</a:t>
            </a:r>
            <a:r>
              <a:rPr lang="en-US" sz="1400" b="1" dirty="0">
                <a:solidFill>
                  <a:srgbClr val="0000FF"/>
                </a:solidFill>
              </a:rPr>
              <a:t>0.75 mm</a:t>
            </a:r>
            <a:r>
              <a:rPr lang="en-US" sz="1400" dirty="0">
                <a:solidFill>
                  <a:srgbClr val="0000FF"/>
                </a:solidFill>
              </a:rPr>
              <a:t>: </a:t>
            </a:r>
            <a:r>
              <a:rPr lang="en-US" sz="1400" dirty="0"/>
              <a:t>Tumors thinner than this have a 5-yr survival rate of  98%</a:t>
            </a:r>
          </a:p>
          <a:p>
            <a:r>
              <a:rPr lang="en-US" sz="1400" dirty="0">
                <a:solidFill>
                  <a:srgbClr val="0000FF"/>
                </a:solidFill>
              </a:rPr>
              <a:t>--</a:t>
            </a:r>
            <a:r>
              <a:rPr lang="en-US" sz="1400" b="1" dirty="0">
                <a:solidFill>
                  <a:srgbClr val="0000FF"/>
                </a:solidFill>
              </a:rPr>
              <a:t>1.5 mm</a:t>
            </a:r>
            <a:r>
              <a:rPr lang="en-US" sz="1400" dirty="0">
                <a:solidFill>
                  <a:srgbClr val="0000FF"/>
                </a:solidFill>
              </a:rPr>
              <a:t>: </a:t>
            </a:r>
            <a:r>
              <a:rPr lang="en-US" sz="1400" dirty="0"/>
              <a:t>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endParaRPr lang="en-US" sz="1400" dirty="0">
              <a:solidFill>
                <a:schemeClr val="bg1">
                  <a:lumMod val="65000"/>
                </a:schemeClr>
              </a:solidFill>
            </a:endParaRP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41BBBE2-5233-4477-93C8-719CBEC6A5C2}"/>
              </a:ext>
            </a:extLst>
          </p:cNvPr>
          <p:cNvSpPr/>
          <p:nvPr/>
        </p:nvSpPr>
        <p:spPr>
          <a:xfrm>
            <a:off x="5491000" y="6228628"/>
            <a:ext cx="1828537" cy="22531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three words</a:t>
            </a:r>
          </a:p>
        </p:txBody>
      </p:sp>
    </p:spTree>
    <p:extLst>
      <p:ext uri="{BB962C8B-B14F-4D97-AF65-F5344CB8AC3E}">
        <p14:creationId xmlns:p14="http://schemas.microsoft.com/office/powerpoint/2010/main" val="4265307041"/>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549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t>tumor  thickness </a:t>
            </a:r>
            <a:endParaRPr lang="en-US" sz="1400" b="1"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rgbClr val="0000FF"/>
                </a:solidFill>
              </a:rPr>
              <a:t>When it comes to eyelid melanoma thickness, there are three numbers to bear in mind. What are they? </a:t>
            </a:r>
            <a:r>
              <a:rPr lang="en-US" sz="1400" i="1" dirty="0"/>
              <a:t>What does each signify?</a:t>
            </a:r>
          </a:p>
          <a:p>
            <a:r>
              <a:rPr lang="en-US" sz="1400" dirty="0">
                <a:solidFill>
                  <a:srgbClr val="0000FF"/>
                </a:solidFill>
              </a:rPr>
              <a:t>--</a:t>
            </a:r>
            <a:r>
              <a:rPr lang="en-US" sz="1400" b="1" dirty="0">
                <a:solidFill>
                  <a:srgbClr val="0000FF"/>
                </a:solidFill>
              </a:rPr>
              <a:t>0.75 mm</a:t>
            </a:r>
            <a:r>
              <a:rPr lang="en-US" sz="1400" dirty="0">
                <a:solidFill>
                  <a:srgbClr val="0000FF"/>
                </a:solidFill>
              </a:rPr>
              <a:t>: </a:t>
            </a:r>
            <a:r>
              <a:rPr lang="en-US" sz="1400" dirty="0"/>
              <a:t>Tumors thinner than this have a 5-yr survival rate of  98%</a:t>
            </a:r>
          </a:p>
          <a:p>
            <a:r>
              <a:rPr lang="en-US" sz="1400" dirty="0">
                <a:solidFill>
                  <a:srgbClr val="0000FF"/>
                </a:solidFill>
              </a:rPr>
              <a:t>--</a:t>
            </a:r>
            <a:r>
              <a:rPr lang="en-US" sz="1400" b="1" dirty="0">
                <a:solidFill>
                  <a:srgbClr val="0000FF"/>
                </a:solidFill>
              </a:rPr>
              <a:t>1.5 mm</a:t>
            </a:r>
            <a:r>
              <a:rPr lang="en-US" sz="1400" dirty="0">
                <a:solidFill>
                  <a:srgbClr val="0000FF"/>
                </a:solidFill>
              </a:rPr>
              <a:t>: </a:t>
            </a:r>
            <a:r>
              <a:rPr lang="en-US" sz="1400" dirty="0"/>
              <a:t>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endParaRPr lang="en-US" sz="1400" dirty="0">
              <a:solidFill>
                <a:schemeClr val="bg1">
                  <a:lumMod val="65000"/>
                </a:schemeClr>
              </a:solidFill>
            </a:endParaRP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3611857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55</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369403" y="1981200"/>
            <a:ext cx="8088797" cy="2308324"/>
          </a:xfrm>
          <a:prstGeom prst="rect">
            <a:avLst/>
          </a:prstGeom>
          <a:solidFill>
            <a:srgbClr val="66FFFF"/>
          </a:solidFill>
        </p:spPr>
        <p:txBody>
          <a:bodyPr wrap="square" rtlCol="0">
            <a:spAutoFit/>
          </a:bodyPr>
          <a:lstStyle/>
          <a:p>
            <a:r>
              <a:rPr lang="en-US" sz="1600" i="1" dirty="0"/>
              <a:t>Now let’s consider the </a:t>
            </a:r>
            <a:r>
              <a:rPr lang="en-US" sz="1600" dirty="0"/>
              <a:t>histology</a:t>
            </a:r>
            <a:r>
              <a:rPr lang="en-US" sz="1600" i="1" dirty="0"/>
              <a:t> of surface melanocytes. Where do they reside?</a:t>
            </a:r>
          </a:p>
          <a:p>
            <a:r>
              <a:rPr lang="en-US" sz="1600" dirty="0"/>
              <a:t>Most are found in the  basal  layer of the  epidermis  (if we’re </a:t>
            </a:r>
            <a:r>
              <a:rPr lang="en-US" sz="1600" u="sng" dirty="0"/>
              <a:t>talking about skin</a:t>
            </a:r>
            <a:r>
              <a:rPr lang="en-US" sz="1600" dirty="0"/>
              <a:t>) </a:t>
            </a:r>
            <a:r>
              <a:rPr lang="en-US" sz="1600" dirty="0">
                <a:solidFill>
                  <a:srgbClr val="66FFFF"/>
                </a:solidFill>
              </a:rPr>
              <a:t>or the  basal  layer of the  epithelium  (if we’re talking about the </a:t>
            </a:r>
            <a:r>
              <a:rPr lang="en-US" sz="1600" dirty="0" err="1">
                <a:solidFill>
                  <a:srgbClr val="66FFFF"/>
                </a:solidFill>
              </a:rPr>
              <a:t>conj</a:t>
            </a:r>
            <a:r>
              <a:rPr lang="en-US" sz="1600" dirty="0">
                <a:solidFill>
                  <a:srgbClr val="66FFFF"/>
                </a:solidFill>
              </a:rPr>
              <a:t>). Some skin melanocytes are sub-epidermal (</a:t>
            </a:r>
            <a:r>
              <a:rPr lang="en-US" sz="1600" dirty="0" err="1">
                <a:solidFill>
                  <a:srgbClr val="66FFFF"/>
                </a:solidFill>
              </a:rPr>
              <a:t>ie</a:t>
            </a:r>
            <a:r>
              <a:rPr lang="en-US" sz="1600" dirty="0">
                <a:solidFill>
                  <a:srgbClr val="66FFFF"/>
                </a:solidFill>
              </a:rPr>
              <a:t>, located in the dermis). Likewise, some </a:t>
            </a:r>
            <a:r>
              <a:rPr lang="en-US" sz="1600" dirty="0" err="1">
                <a:solidFill>
                  <a:srgbClr val="66FFFF"/>
                </a:solidFill>
              </a:rPr>
              <a:t>conj</a:t>
            </a:r>
            <a:r>
              <a:rPr lang="en-US" sz="1600" dirty="0">
                <a:solidFill>
                  <a:srgbClr val="66FFFF"/>
                </a:solidFill>
              </a:rPr>
              <a:t> melanocytes are subepithelial; these are often located in the </a:t>
            </a:r>
            <a:r>
              <a:rPr lang="en-US" sz="1600" dirty="0" err="1">
                <a:solidFill>
                  <a:srgbClr val="66FFFF"/>
                </a:solidFill>
              </a:rPr>
              <a:t>conj</a:t>
            </a:r>
            <a:r>
              <a:rPr lang="en-US" sz="1600" dirty="0">
                <a:solidFill>
                  <a:srgbClr val="66FFFF"/>
                </a:solidFill>
              </a:rPr>
              <a:t> stroma (aka the  </a:t>
            </a:r>
            <a:r>
              <a:rPr lang="en-US" sz="1600" i="1" dirty="0">
                <a:solidFill>
                  <a:srgbClr val="66FFFF"/>
                </a:solidFill>
              </a:rPr>
              <a:t>substantia propria </a:t>
            </a:r>
            <a:r>
              <a:rPr lang="en-US" sz="1600" dirty="0">
                <a:solidFill>
                  <a:srgbClr val="66FFFF"/>
                </a:solidFill>
              </a:rPr>
              <a:t>), or in the underlying  episcleral  tissue.</a:t>
            </a:r>
          </a:p>
          <a:p>
            <a:endParaRPr lang="en-US" sz="1600" dirty="0">
              <a:solidFill>
                <a:srgbClr val="66FFFF"/>
              </a:solidFill>
            </a:endParaRPr>
          </a:p>
          <a:p>
            <a:r>
              <a:rPr lang="en-US" sz="1600" i="1" dirty="0">
                <a:solidFill>
                  <a:srgbClr val="66FFFF"/>
                </a:solidFill>
              </a:rPr>
              <a:t>In what key way do epithelial and dermal melanocytes differ?</a:t>
            </a:r>
          </a:p>
          <a:p>
            <a:r>
              <a:rPr lang="en-US" sz="1600" dirty="0">
                <a:solidFill>
                  <a:srgbClr val="66FFFF"/>
                </a:solidFill>
              </a:rPr>
              <a:t>Under normal conditions, dermal melanocytes do not produce melanin</a:t>
            </a:r>
          </a:p>
        </p:txBody>
      </p:sp>
    </p:spTree>
    <p:extLst>
      <p:ext uri="{BB962C8B-B14F-4D97-AF65-F5344CB8AC3E}">
        <p14:creationId xmlns:p14="http://schemas.microsoft.com/office/powerpoint/2010/main" val="2645548021"/>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550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t>tumor  thickness </a:t>
            </a:r>
            <a:endParaRPr lang="en-US" sz="1400" b="1"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rgbClr val="0000FF"/>
                </a:solidFill>
              </a:rPr>
              <a:t>When it comes to eyelid melanoma thickness, there are three numbers to bear in mind. What are they? </a:t>
            </a:r>
            <a:r>
              <a:rPr lang="en-US" sz="1400" i="1" dirty="0"/>
              <a:t>What does each signify?</a:t>
            </a:r>
          </a:p>
          <a:p>
            <a:r>
              <a:rPr lang="en-US" sz="1400" dirty="0">
                <a:solidFill>
                  <a:srgbClr val="0000FF"/>
                </a:solidFill>
              </a:rPr>
              <a:t>--</a:t>
            </a:r>
            <a:r>
              <a:rPr lang="en-US" sz="1400" b="1" dirty="0">
                <a:solidFill>
                  <a:srgbClr val="0000FF"/>
                </a:solidFill>
              </a:rPr>
              <a:t>0.75 mm</a:t>
            </a:r>
            <a:r>
              <a:rPr lang="en-US" sz="1400" dirty="0">
                <a:solidFill>
                  <a:srgbClr val="0000FF"/>
                </a:solidFill>
              </a:rPr>
              <a:t>: </a:t>
            </a:r>
            <a:r>
              <a:rPr lang="en-US" sz="1400" dirty="0"/>
              <a:t>Tumors thinner than this have a 5-yr survival rate of  98%</a:t>
            </a:r>
          </a:p>
          <a:p>
            <a:r>
              <a:rPr lang="en-US" sz="1400" dirty="0">
                <a:solidFill>
                  <a:srgbClr val="0000FF"/>
                </a:solidFill>
              </a:rPr>
              <a:t>--</a:t>
            </a:r>
            <a:r>
              <a:rPr lang="en-US" sz="1400" b="1" dirty="0">
                <a:solidFill>
                  <a:srgbClr val="0000FF"/>
                </a:solidFill>
              </a:rPr>
              <a:t>1.5 mm</a:t>
            </a:r>
            <a:r>
              <a:rPr lang="en-US" sz="1400" dirty="0">
                <a:solidFill>
                  <a:srgbClr val="0000FF"/>
                </a:solidFill>
              </a:rPr>
              <a:t>: </a:t>
            </a:r>
            <a:r>
              <a:rPr lang="en-US" sz="1400" dirty="0"/>
              <a:t>Tumors thicker than this require a  full metastatic workup</a:t>
            </a:r>
          </a:p>
          <a:p>
            <a:r>
              <a:rPr lang="en-US" sz="1400" dirty="0">
                <a:solidFill>
                  <a:srgbClr val="0000FF"/>
                </a:solidFill>
              </a:rPr>
              <a:t>--</a:t>
            </a:r>
            <a:r>
              <a:rPr lang="en-US" sz="1400" b="1" dirty="0">
                <a:solidFill>
                  <a:srgbClr val="0000FF"/>
                </a:solidFill>
              </a:rPr>
              <a:t>4 mm</a:t>
            </a:r>
            <a:r>
              <a:rPr lang="en-US" sz="1400" dirty="0">
                <a:solidFill>
                  <a:srgbClr val="0000FF"/>
                </a:solidFill>
              </a:rPr>
              <a:t>: </a:t>
            </a:r>
            <a:r>
              <a:rPr lang="en-US" sz="1400" b="1" i="1" dirty="0"/>
              <a:t>?</a:t>
            </a:r>
            <a:endParaRPr lang="en-US" sz="1400" dirty="0"/>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299952"/>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551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t>tumor  thickness </a:t>
            </a:r>
            <a:endParaRPr lang="en-US" sz="1400" b="1"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rgbClr val="0000FF"/>
                </a:solidFill>
              </a:rPr>
              <a:t>When it comes to eyelid melanoma thickness, there are three numbers to bear in mind. What are they? </a:t>
            </a:r>
            <a:r>
              <a:rPr lang="en-US" sz="1400" i="1" dirty="0"/>
              <a:t>What does each signify?</a:t>
            </a:r>
          </a:p>
          <a:p>
            <a:r>
              <a:rPr lang="en-US" sz="1400" dirty="0">
                <a:solidFill>
                  <a:srgbClr val="0000FF"/>
                </a:solidFill>
              </a:rPr>
              <a:t>--</a:t>
            </a:r>
            <a:r>
              <a:rPr lang="en-US" sz="1400" b="1" dirty="0">
                <a:solidFill>
                  <a:srgbClr val="0000FF"/>
                </a:solidFill>
              </a:rPr>
              <a:t>0.75 mm</a:t>
            </a:r>
            <a:r>
              <a:rPr lang="en-US" sz="1400" dirty="0">
                <a:solidFill>
                  <a:srgbClr val="0000FF"/>
                </a:solidFill>
              </a:rPr>
              <a:t>: </a:t>
            </a:r>
            <a:r>
              <a:rPr lang="en-US" sz="1400" dirty="0"/>
              <a:t>Tumors thinner than this have a 5-yr survival rate of  98%</a:t>
            </a:r>
          </a:p>
          <a:p>
            <a:r>
              <a:rPr lang="en-US" sz="1400" dirty="0">
                <a:solidFill>
                  <a:srgbClr val="0000FF"/>
                </a:solidFill>
              </a:rPr>
              <a:t>--</a:t>
            </a:r>
            <a:r>
              <a:rPr lang="en-US" sz="1400" b="1" dirty="0">
                <a:solidFill>
                  <a:srgbClr val="0000FF"/>
                </a:solidFill>
              </a:rPr>
              <a:t>1.5 mm</a:t>
            </a:r>
            <a:r>
              <a:rPr lang="en-US" sz="1400" dirty="0">
                <a:solidFill>
                  <a:srgbClr val="0000FF"/>
                </a:solidFill>
              </a:rPr>
              <a:t>: </a:t>
            </a:r>
            <a:r>
              <a:rPr lang="en-US" sz="1400" dirty="0"/>
              <a:t>Tumors thicker than this require a  full metastatic workup</a:t>
            </a:r>
          </a:p>
          <a:p>
            <a:r>
              <a:rPr lang="en-US" sz="1400" dirty="0">
                <a:solidFill>
                  <a:srgbClr val="0000FF"/>
                </a:solidFill>
              </a:rPr>
              <a:t>--</a:t>
            </a:r>
            <a:r>
              <a:rPr lang="en-US" sz="1400" b="1" dirty="0">
                <a:solidFill>
                  <a:srgbClr val="0000FF"/>
                </a:solidFill>
              </a:rPr>
              <a:t>4 mm</a:t>
            </a:r>
            <a:r>
              <a:rPr lang="en-US" sz="1400" dirty="0">
                <a:solidFill>
                  <a:srgbClr val="0000FF"/>
                </a:solidFill>
              </a:rPr>
              <a:t>: </a:t>
            </a:r>
            <a:r>
              <a:rPr lang="en-US" sz="1400" dirty="0"/>
              <a:t>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2E8133C8-9A88-4B03-A914-8BA194FCFB23}"/>
              </a:ext>
            </a:extLst>
          </p:cNvPr>
          <p:cNvSpPr/>
          <p:nvPr/>
        </p:nvSpPr>
        <p:spPr>
          <a:xfrm>
            <a:off x="6737644" y="6426290"/>
            <a:ext cx="518513" cy="21774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4132611507"/>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552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t>tumor  thickness </a:t>
            </a:r>
            <a:endParaRPr lang="en-US" sz="1400" b="1"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rgbClr val="0000FF"/>
                </a:solidFill>
              </a:rPr>
              <a:t>When it comes to eyelid melanoma thickness, there are three numbers to bear in mind. What are they? </a:t>
            </a:r>
            <a:r>
              <a:rPr lang="en-US" sz="1400" i="1" dirty="0"/>
              <a:t>What does each signify?</a:t>
            </a:r>
          </a:p>
          <a:p>
            <a:r>
              <a:rPr lang="en-US" sz="1400" dirty="0">
                <a:solidFill>
                  <a:srgbClr val="0000FF"/>
                </a:solidFill>
              </a:rPr>
              <a:t>--</a:t>
            </a:r>
            <a:r>
              <a:rPr lang="en-US" sz="1400" b="1" dirty="0">
                <a:solidFill>
                  <a:srgbClr val="0000FF"/>
                </a:solidFill>
              </a:rPr>
              <a:t>0.75 mm</a:t>
            </a:r>
            <a:r>
              <a:rPr lang="en-US" sz="1400" dirty="0">
                <a:solidFill>
                  <a:srgbClr val="0000FF"/>
                </a:solidFill>
              </a:rPr>
              <a:t>: </a:t>
            </a:r>
            <a:r>
              <a:rPr lang="en-US" sz="1400" dirty="0"/>
              <a:t>Tumors thinner than this have a 5-yr survival rate of  98%</a:t>
            </a:r>
          </a:p>
          <a:p>
            <a:r>
              <a:rPr lang="en-US" sz="1400" dirty="0">
                <a:solidFill>
                  <a:srgbClr val="0000FF"/>
                </a:solidFill>
              </a:rPr>
              <a:t>--</a:t>
            </a:r>
            <a:r>
              <a:rPr lang="en-US" sz="1400" b="1" dirty="0">
                <a:solidFill>
                  <a:srgbClr val="0000FF"/>
                </a:solidFill>
              </a:rPr>
              <a:t>1.5 mm</a:t>
            </a:r>
            <a:r>
              <a:rPr lang="en-US" sz="1400" dirty="0">
                <a:solidFill>
                  <a:srgbClr val="0000FF"/>
                </a:solidFill>
              </a:rPr>
              <a:t>: </a:t>
            </a:r>
            <a:r>
              <a:rPr lang="en-US" sz="1400" dirty="0"/>
              <a:t>Tumors thicker than this require a  full metastatic workup</a:t>
            </a:r>
          </a:p>
          <a:p>
            <a:r>
              <a:rPr lang="en-US" sz="1400" dirty="0">
                <a:solidFill>
                  <a:srgbClr val="0000FF"/>
                </a:solidFill>
              </a:rPr>
              <a:t>--</a:t>
            </a:r>
            <a:r>
              <a:rPr lang="en-US" sz="1400" b="1" dirty="0">
                <a:solidFill>
                  <a:srgbClr val="0000FF"/>
                </a:solidFill>
              </a:rPr>
              <a:t>4 mm</a:t>
            </a:r>
            <a:r>
              <a:rPr lang="en-US" sz="1400" dirty="0">
                <a:solidFill>
                  <a:srgbClr val="0000FF"/>
                </a:solidFill>
              </a:rPr>
              <a:t>: </a:t>
            </a:r>
            <a:r>
              <a:rPr lang="en-US" sz="1400" dirty="0"/>
              <a:t>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10696952"/>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553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preferred </a:t>
            </a:r>
            <a:r>
              <a:rPr lang="en-US" sz="1400" i="1" dirty="0" err="1">
                <a:solidFill>
                  <a:srgbClr val="0000FF"/>
                </a:solidFill>
              </a:rPr>
              <a:t>tx</a:t>
            </a:r>
            <a:r>
              <a:rPr lang="en-US" sz="1400" i="1" dirty="0">
                <a:solidFill>
                  <a:srgbClr val="0000FF"/>
                </a:solidFill>
              </a:rPr>
              <a:t> for eyelid melanoma?</a:t>
            </a:r>
            <a:endParaRPr lang="en-US" sz="1400" i="1" dirty="0">
              <a:solidFill>
                <a:schemeClr val="accent5">
                  <a:lumMod val="75000"/>
                </a:schemeClr>
              </a:solidFill>
            </a:endParaRPr>
          </a:p>
          <a:p>
            <a:r>
              <a:rPr lang="en-US" sz="1400" dirty="0">
                <a:solidFill>
                  <a:schemeClr val="accent5">
                    <a:lumMod val="75000"/>
                  </a:schemeClr>
                </a:solidFill>
              </a:rPr>
              <a:t>Complete tumor removal via  wide surgical excision  , with intra-op confirmation of clean margins by Pathology using  permanent  sections</a:t>
            </a:r>
          </a:p>
          <a:p>
            <a:endParaRPr lang="en-US" sz="1400" dirty="0">
              <a:solidFill>
                <a:schemeClr val="accent5">
                  <a:lumMod val="75000"/>
                </a:schemeClr>
              </a:solidFill>
            </a:endParaRPr>
          </a:p>
          <a:p>
            <a:r>
              <a:rPr lang="en-US" sz="1400" i="1" dirty="0">
                <a:solidFill>
                  <a:schemeClr val="accent5">
                    <a:lumMod val="75000"/>
                  </a:schemeClr>
                </a:solidFill>
              </a:rPr>
              <a:t>The </a:t>
            </a:r>
            <a:r>
              <a:rPr lang="en-US" sz="1400" dirty="0">
                <a:solidFill>
                  <a:schemeClr val="accent5">
                    <a:lumMod val="75000"/>
                  </a:schemeClr>
                </a:solidFill>
              </a:rPr>
              <a:t>Plastics</a:t>
            </a:r>
            <a:r>
              <a:rPr lang="en-US" sz="1400" i="1" dirty="0">
                <a:solidFill>
                  <a:schemeClr val="accent5">
                    <a:lumMod val="75000"/>
                  </a:schemeClr>
                </a:solidFill>
              </a:rPr>
              <a:t> book mentions another option described as a “first-line treatment.” What is it?</a:t>
            </a:r>
          </a:p>
          <a:p>
            <a:r>
              <a:rPr lang="en-US" sz="1400" dirty="0">
                <a:solidFill>
                  <a:schemeClr val="accent5">
                    <a:lumMod val="75000"/>
                  </a:schemeClr>
                </a:solidFill>
              </a:rPr>
              <a:t>Immunotherapy drugs</a:t>
            </a:r>
          </a:p>
        </p:txBody>
      </p:sp>
    </p:spTree>
    <p:extLst>
      <p:ext uri="{BB962C8B-B14F-4D97-AF65-F5344CB8AC3E}">
        <p14:creationId xmlns:p14="http://schemas.microsoft.com/office/powerpoint/2010/main" val="10775847"/>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554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preferred </a:t>
            </a:r>
            <a:r>
              <a:rPr lang="en-US" sz="1400" i="1" dirty="0" err="1">
                <a:solidFill>
                  <a:srgbClr val="0000FF"/>
                </a:solidFill>
              </a:rPr>
              <a:t>tx</a:t>
            </a:r>
            <a:r>
              <a:rPr lang="en-US" sz="1400" i="1" dirty="0">
                <a:solidFill>
                  <a:srgbClr val="0000FF"/>
                </a:solidFill>
              </a:rPr>
              <a:t> for eyelid melanoma?</a:t>
            </a:r>
          </a:p>
          <a:p>
            <a:r>
              <a:rPr lang="en-US" sz="1400" dirty="0">
                <a:solidFill>
                  <a:srgbClr val="0000FF"/>
                </a:solidFill>
              </a:rPr>
              <a:t>Complete tumor removal via  wide surgical excision  </a:t>
            </a:r>
            <a:r>
              <a:rPr lang="en-US" sz="1400" dirty="0">
                <a:solidFill>
                  <a:schemeClr val="accent5">
                    <a:lumMod val="75000"/>
                  </a:schemeClr>
                </a:solidFill>
              </a:rPr>
              <a:t>, with intra-op confirmation of clean margins by Pathology using  permanent  sections</a:t>
            </a:r>
          </a:p>
          <a:p>
            <a:endParaRPr lang="en-US" sz="1400" dirty="0">
              <a:solidFill>
                <a:schemeClr val="accent5">
                  <a:lumMod val="75000"/>
                </a:schemeClr>
              </a:solidFill>
            </a:endParaRPr>
          </a:p>
          <a:p>
            <a:r>
              <a:rPr lang="en-US" sz="1400" i="1" dirty="0">
                <a:solidFill>
                  <a:schemeClr val="accent5">
                    <a:lumMod val="75000"/>
                  </a:schemeClr>
                </a:solidFill>
              </a:rPr>
              <a:t>The </a:t>
            </a:r>
            <a:r>
              <a:rPr lang="en-US" sz="1400" dirty="0">
                <a:solidFill>
                  <a:schemeClr val="accent5">
                    <a:lumMod val="75000"/>
                  </a:schemeClr>
                </a:solidFill>
              </a:rPr>
              <a:t>Plastics</a:t>
            </a:r>
            <a:r>
              <a:rPr lang="en-US" sz="1400" i="1" dirty="0">
                <a:solidFill>
                  <a:schemeClr val="accent5">
                    <a:lumMod val="75000"/>
                  </a:schemeClr>
                </a:solidFill>
              </a:rPr>
              <a:t> book mentions another option described as a “first-line treatment.” What is it?</a:t>
            </a:r>
          </a:p>
          <a:p>
            <a:r>
              <a:rPr lang="en-US" sz="1400" dirty="0">
                <a:solidFill>
                  <a:schemeClr val="accent5">
                    <a:lumMod val="75000"/>
                  </a:schemeClr>
                </a:solidFill>
              </a:rPr>
              <a:t>Immunotherapy drugs</a:t>
            </a:r>
          </a:p>
        </p:txBody>
      </p:sp>
      <p:sp>
        <p:nvSpPr>
          <p:cNvPr id="6" name="Rectangle 5">
            <a:extLst>
              <a:ext uri="{FF2B5EF4-FFF2-40B4-BE49-F238E27FC236}">
                <a16:creationId xmlns:a16="http://schemas.microsoft.com/office/drawing/2014/main" id="{B67D3E63-DEF0-449C-BB95-6F3E2AE49B6D}"/>
              </a:ext>
            </a:extLst>
          </p:cNvPr>
          <p:cNvSpPr/>
          <p:nvPr/>
        </p:nvSpPr>
        <p:spPr>
          <a:xfrm>
            <a:off x="4191000" y="3674245"/>
            <a:ext cx="1823300" cy="22231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three words</a:t>
            </a:r>
          </a:p>
        </p:txBody>
      </p:sp>
    </p:spTree>
    <p:extLst>
      <p:ext uri="{BB962C8B-B14F-4D97-AF65-F5344CB8AC3E}">
        <p14:creationId xmlns:p14="http://schemas.microsoft.com/office/powerpoint/2010/main" val="553916454"/>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555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preferred </a:t>
            </a:r>
            <a:r>
              <a:rPr lang="en-US" sz="1400" i="1" dirty="0" err="1">
                <a:solidFill>
                  <a:srgbClr val="0000FF"/>
                </a:solidFill>
              </a:rPr>
              <a:t>tx</a:t>
            </a:r>
            <a:r>
              <a:rPr lang="en-US" sz="1400" i="1" dirty="0">
                <a:solidFill>
                  <a:srgbClr val="0000FF"/>
                </a:solidFill>
              </a:rPr>
              <a:t> for eyelid melanoma?</a:t>
            </a:r>
          </a:p>
          <a:p>
            <a:r>
              <a:rPr lang="en-US" sz="1400" dirty="0">
                <a:solidFill>
                  <a:srgbClr val="0000FF"/>
                </a:solidFill>
              </a:rPr>
              <a:t>Complete tumor removal via  wide surgical excision  </a:t>
            </a:r>
            <a:r>
              <a:rPr lang="en-US" sz="1400" dirty="0">
                <a:solidFill>
                  <a:schemeClr val="accent5">
                    <a:lumMod val="75000"/>
                  </a:schemeClr>
                </a:solidFill>
              </a:rPr>
              <a:t>, with intra-op confirmation of clean margins by Pathology using  permanent  sections</a:t>
            </a:r>
          </a:p>
          <a:p>
            <a:endParaRPr lang="en-US" sz="1400" dirty="0">
              <a:solidFill>
                <a:schemeClr val="accent5">
                  <a:lumMod val="75000"/>
                </a:schemeClr>
              </a:solidFill>
            </a:endParaRPr>
          </a:p>
          <a:p>
            <a:r>
              <a:rPr lang="en-US" sz="1400" i="1" dirty="0">
                <a:solidFill>
                  <a:schemeClr val="accent5">
                    <a:lumMod val="75000"/>
                  </a:schemeClr>
                </a:solidFill>
              </a:rPr>
              <a:t>The </a:t>
            </a:r>
            <a:r>
              <a:rPr lang="en-US" sz="1400" dirty="0">
                <a:solidFill>
                  <a:schemeClr val="accent5">
                    <a:lumMod val="75000"/>
                  </a:schemeClr>
                </a:solidFill>
              </a:rPr>
              <a:t>Plastics</a:t>
            </a:r>
            <a:r>
              <a:rPr lang="en-US" sz="1400" i="1" dirty="0">
                <a:solidFill>
                  <a:schemeClr val="accent5">
                    <a:lumMod val="75000"/>
                  </a:schemeClr>
                </a:solidFill>
              </a:rPr>
              <a:t> book mentions another option described as a “first-line treatment.” What is it?</a:t>
            </a:r>
          </a:p>
          <a:p>
            <a:r>
              <a:rPr lang="en-US" sz="1400" dirty="0">
                <a:solidFill>
                  <a:schemeClr val="accent5">
                    <a:lumMod val="75000"/>
                  </a:schemeClr>
                </a:solidFill>
              </a:rPr>
              <a:t>Immunotherapy drugs</a:t>
            </a:r>
          </a:p>
        </p:txBody>
      </p:sp>
    </p:spTree>
    <p:extLst>
      <p:ext uri="{BB962C8B-B14F-4D97-AF65-F5344CB8AC3E}">
        <p14:creationId xmlns:p14="http://schemas.microsoft.com/office/powerpoint/2010/main" val="1765631115"/>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556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preferred </a:t>
            </a:r>
            <a:r>
              <a:rPr lang="en-US" sz="1400" i="1" dirty="0" err="1">
                <a:solidFill>
                  <a:srgbClr val="0000FF"/>
                </a:solidFill>
              </a:rPr>
              <a:t>tx</a:t>
            </a:r>
            <a:r>
              <a:rPr lang="en-US" sz="1400" i="1" dirty="0">
                <a:solidFill>
                  <a:srgbClr val="0000FF"/>
                </a:solidFill>
              </a:rPr>
              <a:t> for eyelid melanoma?</a:t>
            </a:r>
          </a:p>
          <a:p>
            <a:r>
              <a:rPr lang="en-US" sz="1400" dirty="0">
                <a:solidFill>
                  <a:srgbClr val="0000FF"/>
                </a:solidFill>
              </a:rPr>
              <a:t>Complete tumor removal via  wide surgical excision  </a:t>
            </a:r>
            <a:r>
              <a:rPr lang="en-US" sz="1400" dirty="0"/>
              <a:t>, with intra-op confirmation of clean margins by Pathology using  permanent  sections</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The </a:t>
            </a:r>
            <a:r>
              <a:rPr lang="en-US" sz="1400" dirty="0">
                <a:solidFill>
                  <a:schemeClr val="accent5">
                    <a:lumMod val="75000"/>
                  </a:schemeClr>
                </a:solidFill>
              </a:rPr>
              <a:t>Plastics</a:t>
            </a:r>
            <a:r>
              <a:rPr lang="en-US" sz="1400" i="1" dirty="0">
                <a:solidFill>
                  <a:schemeClr val="accent5">
                    <a:lumMod val="75000"/>
                  </a:schemeClr>
                </a:solidFill>
              </a:rPr>
              <a:t> book mentions another option described as a “first-line treatment.” What is it?</a:t>
            </a:r>
          </a:p>
          <a:p>
            <a:r>
              <a:rPr lang="en-US" sz="1400" dirty="0">
                <a:solidFill>
                  <a:schemeClr val="accent5">
                    <a:lumMod val="75000"/>
                  </a:schemeClr>
                </a:solidFill>
              </a:rPr>
              <a:t>Immunotherapy drugs</a:t>
            </a:r>
          </a:p>
        </p:txBody>
      </p:sp>
      <p:sp>
        <p:nvSpPr>
          <p:cNvPr id="6" name="Rectangle 5">
            <a:extLst>
              <a:ext uri="{FF2B5EF4-FFF2-40B4-BE49-F238E27FC236}">
                <a16:creationId xmlns:a16="http://schemas.microsoft.com/office/drawing/2014/main" id="{7117546A-FBDE-42F7-84D7-483CF60D21AF}"/>
              </a:ext>
            </a:extLst>
          </p:cNvPr>
          <p:cNvSpPr/>
          <p:nvPr/>
        </p:nvSpPr>
        <p:spPr>
          <a:xfrm>
            <a:off x="4861483" y="3898448"/>
            <a:ext cx="899632" cy="18221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65935476"/>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557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preferred </a:t>
            </a:r>
            <a:r>
              <a:rPr lang="en-US" sz="1400" i="1" dirty="0" err="1">
                <a:solidFill>
                  <a:srgbClr val="0000FF"/>
                </a:solidFill>
              </a:rPr>
              <a:t>tx</a:t>
            </a:r>
            <a:r>
              <a:rPr lang="en-US" sz="1400" i="1" dirty="0">
                <a:solidFill>
                  <a:srgbClr val="0000FF"/>
                </a:solidFill>
              </a:rPr>
              <a:t> for eyelid melanoma?</a:t>
            </a:r>
          </a:p>
          <a:p>
            <a:r>
              <a:rPr lang="en-US" sz="1400" dirty="0">
                <a:solidFill>
                  <a:srgbClr val="0000FF"/>
                </a:solidFill>
              </a:rPr>
              <a:t>Complete tumor removal via  wide surgical excision  </a:t>
            </a:r>
            <a:r>
              <a:rPr lang="en-US" sz="1400" dirty="0"/>
              <a:t>, with intra-op confirmation of clean margins by Pathology using  permanent  sections</a:t>
            </a:r>
            <a:endParaRPr lang="en-US" sz="1400" dirty="0">
              <a:solidFill>
                <a:schemeClr val="accent5">
                  <a:lumMod val="75000"/>
                </a:schemeClr>
              </a:solidFill>
            </a:endParaRPr>
          </a:p>
          <a:p>
            <a:endParaRPr lang="en-US" sz="1400" dirty="0">
              <a:solidFill>
                <a:schemeClr val="accent5">
                  <a:lumMod val="75000"/>
                </a:schemeClr>
              </a:solidFill>
            </a:endParaRPr>
          </a:p>
          <a:p>
            <a:r>
              <a:rPr lang="en-US" sz="1400" i="1" dirty="0">
                <a:solidFill>
                  <a:schemeClr val="accent5">
                    <a:lumMod val="75000"/>
                  </a:schemeClr>
                </a:solidFill>
              </a:rPr>
              <a:t>The </a:t>
            </a:r>
            <a:r>
              <a:rPr lang="en-US" sz="1400" dirty="0">
                <a:solidFill>
                  <a:schemeClr val="accent5">
                    <a:lumMod val="75000"/>
                  </a:schemeClr>
                </a:solidFill>
              </a:rPr>
              <a:t>Plastics</a:t>
            </a:r>
            <a:r>
              <a:rPr lang="en-US" sz="1400" i="1" dirty="0">
                <a:solidFill>
                  <a:schemeClr val="accent5">
                    <a:lumMod val="75000"/>
                  </a:schemeClr>
                </a:solidFill>
              </a:rPr>
              <a:t> book mentions another option described as a “first-line treatment.” What is it?</a:t>
            </a:r>
          </a:p>
          <a:p>
            <a:r>
              <a:rPr lang="en-US" sz="1400" dirty="0">
                <a:solidFill>
                  <a:schemeClr val="accent5">
                    <a:lumMod val="75000"/>
                  </a:schemeClr>
                </a:solidFill>
              </a:rPr>
              <a:t>Immunotherapy drugs</a:t>
            </a:r>
          </a:p>
        </p:txBody>
      </p:sp>
    </p:spTree>
    <p:extLst>
      <p:ext uri="{BB962C8B-B14F-4D97-AF65-F5344CB8AC3E}">
        <p14:creationId xmlns:p14="http://schemas.microsoft.com/office/powerpoint/2010/main" val="2839674172"/>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558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preferred </a:t>
            </a:r>
            <a:r>
              <a:rPr lang="en-US" sz="1400" i="1" dirty="0" err="1">
                <a:solidFill>
                  <a:srgbClr val="0000FF"/>
                </a:solidFill>
              </a:rPr>
              <a:t>tx</a:t>
            </a:r>
            <a:r>
              <a:rPr lang="en-US" sz="1400" i="1" dirty="0">
                <a:solidFill>
                  <a:srgbClr val="0000FF"/>
                </a:solidFill>
              </a:rPr>
              <a:t> for eyelid melanoma?</a:t>
            </a:r>
          </a:p>
          <a:p>
            <a:r>
              <a:rPr lang="en-US" sz="1400" dirty="0">
                <a:solidFill>
                  <a:srgbClr val="0000FF"/>
                </a:solidFill>
              </a:rPr>
              <a:t>Complete tumor removal via  wide surgical excision  </a:t>
            </a:r>
            <a:r>
              <a:rPr lang="en-US" sz="1400" dirty="0"/>
              <a:t>, with intra-op confirmation of clean margins by Pathology using  permanent  sections</a:t>
            </a:r>
          </a:p>
          <a:p>
            <a:endParaRPr lang="en-US" sz="1400" dirty="0">
              <a:solidFill>
                <a:srgbClr val="0000FF"/>
              </a:solidFill>
            </a:endParaRPr>
          </a:p>
          <a:p>
            <a:r>
              <a:rPr lang="en-US" sz="1400" i="1" dirty="0">
                <a:solidFill>
                  <a:srgbClr val="0000FF"/>
                </a:solidFill>
              </a:rPr>
              <a:t>The </a:t>
            </a:r>
            <a:r>
              <a:rPr lang="en-US" sz="1400" dirty="0">
                <a:solidFill>
                  <a:srgbClr val="0000FF"/>
                </a:solidFill>
              </a:rPr>
              <a:t>Plastics</a:t>
            </a:r>
            <a:r>
              <a:rPr lang="en-US" sz="1400" i="1" dirty="0">
                <a:solidFill>
                  <a:srgbClr val="0000FF"/>
                </a:solidFill>
              </a:rPr>
              <a:t> book mentions another option described as a “first-line treatment.” What is it?</a:t>
            </a:r>
            <a:endParaRPr lang="en-US" sz="1400" i="1" dirty="0">
              <a:solidFill>
                <a:schemeClr val="accent5">
                  <a:lumMod val="75000"/>
                </a:schemeClr>
              </a:solidFill>
            </a:endParaRPr>
          </a:p>
          <a:p>
            <a:r>
              <a:rPr lang="en-US" sz="1400" dirty="0">
                <a:solidFill>
                  <a:schemeClr val="accent5">
                    <a:lumMod val="75000"/>
                  </a:schemeClr>
                </a:solidFill>
              </a:rPr>
              <a:t>Immunotherapy drugs</a:t>
            </a:r>
          </a:p>
        </p:txBody>
      </p:sp>
    </p:spTree>
    <p:extLst>
      <p:ext uri="{BB962C8B-B14F-4D97-AF65-F5344CB8AC3E}">
        <p14:creationId xmlns:p14="http://schemas.microsoft.com/office/powerpoint/2010/main" val="2340154104"/>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559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rgbClr val="0000FF"/>
                </a:solidFill>
              </a:rPr>
              <a:t>What is the preferred </a:t>
            </a:r>
            <a:r>
              <a:rPr lang="en-US" sz="1400" i="1" dirty="0" err="1">
                <a:solidFill>
                  <a:srgbClr val="0000FF"/>
                </a:solidFill>
              </a:rPr>
              <a:t>tx</a:t>
            </a:r>
            <a:r>
              <a:rPr lang="en-US" sz="1400" i="1" dirty="0">
                <a:solidFill>
                  <a:srgbClr val="0000FF"/>
                </a:solidFill>
              </a:rPr>
              <a:t> for eyelid melanoma?</a:t>
            </a:r>
          </a:p>
          <a:p>
            <a:r>
              <a:rPr lang="en-US" sz="1400" dirty="0">
                <a:solidFill>
                  <a:srgbClr val="0000FF"/>
                </a:solidFill>
              </a:rPr>
              <a:t>Complete tumor removal via  wide surgical excision  </a:t>
            </a:r>
            <a:r>
              <a:rPr lang="en-US" sz="1400" dirty="0"/>
              <a:t>, with intra-op confirmation of clean margins by Pathology using  permanent  sections</a:t>
            </a:r>
          </a:p>
          <a:p>
            <a:endParaRPr lang="en-US" sz="1400" dirty="0">
              <a:solidFill>
                <a:srgbClr val="0000FF"/>
              </a:solidFill>
            </a:endParaRPr>
          </a:p>
          <a:p>
            <a:r>
              <a:rPr lang="en-US" sz="1400" i="1" dirty="0">
                <a:solidFill>
                  <a:srgbClr val="0000FF"/>
                </a:solidFill>
              </a:rPr>
              <a:t>The </a:t>
            </a:r>
            <a:r>
              <a:rPr lang="en-US" sz="1400" dirty="0">
                <a:solidFill>
                  <a:srgbClr val="0000FF"/>
                </a:solidFill>
              </a:rPr>
              <a:t>Plastics</a:t>
            </a:r>
            <a:r>
              <a:rPr lang="en-US" sz="1400" i="1" dirty="0">
                <a:solidFill>
                  <a:srgbClr val="0000FF"/>
                </a:solidFill>
              </a:rPr>
              <a:t> book mentions another option described as a “first-line treatment.” What is it?</a:t>
            </a:r>
          </a:p>
          <a:p>
            <a:r>
              <a:rPr lang="en-US" sz="1400" dirty="0">
                <a:solidFill>
                  <a:srgbClr val="0000FF"/>
                </a:solidFill>
              </a:rPr>
              <a:t>Immunotherapy drugs</a:t>
            </a:r>
          </a:p>
        </p:txBody>
      </p:sp>
    </p:spTree>
    <p:extLst>
      <p:ext uri="{BB962C8B-B14F-4D97-AF65-F5344CB8AC3E}">
        <p14:creationId xmlns:p14="http://schemas.microsoft.com/office/powerpoint/2010/main" val="403189946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56</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369403" y="1981200"/>
            <a:ext cx="8088797" cy="2308324"/>
          </a:xfrm>
          <a:prstGeom prst="rect">
            <a:avLst/>
          </a:prstGeom>
          <a:solidFill>
            <a:srgbClr val="66FFFF"/>
          </a:solidFill>
        </p:spPr>
        <p:txBody>
          <a:bodyPr wrap="square" rtlCol="0">
            <a:spAutoFit/>
          </a:bodyPr>
          <a:lstStyle/>
          <a:p>
            <a:r>
              <a:rPr lang="en-US" sz="1600" i="1" dirty="0"/>
              <a:t>Now let’s consider the </a:t>
            </a:r>
            <a:r>
              <a:rPr lang="en-US" sz="1600" dirty="0"/>
              <a:t>histology</a:t>
            </a:r>
            <a:r>
              <a:rPr lang="en-US" sz="1600" i="1" dirty="0"/>
              <a:t> of surface melanocytes. Where do they reside?</a:t>
            </a:r>
          </a:p>
          <a:p>
            <a:r>
              <a:rPr lang="en-US" sz="1600" dirty="0">
                <a:solidFill>
                  <a:schemeClr val="bg1">
                    <a:lumMod val="65000"/>
                  </a:schemeClr>
                </a:solidFill>
              </a:rPr>
              <a:t>Most are found in the  basal  layer of the  epidermis  (if we’re talking about skin) </a:t>
            </a:r>
            <a:r>
              <a:rPr lang="en-US" sz="1600" dirty="0"/>
              <a:t>or the  basal  layer of the  epithelium  (if we’re </a:t>
            </a:r>
            <a:r>
              <a:rPr lang="en-US" sz="1600" u="sng" dirty="0"/>
              <a:t>talking about the </a:t>
            </a:r>
            <a:r>
              <a:rPr lang="en-US" sz="1600" u="sng" dirty="0" err="1"/>
              <a:t>conj</a:t>
            </a:r>
            <a:r>
              <a:rPr lang="en-US" sz="1600" dirty="0"/>
              <a:t>). </a:t>
            </a:r>
            <a:r>
              <a:rPr lang="en-US" sz="1600" dirty="0">
                <a:solidFill>
                  <a:srgbClr val="66FFFF"/>
                </a:solidFill>
              </a:rPr>
              <a:t>Some skin melanocytes are sub-epidermal (</a:t>
            </a:r>
            <a:r>
              <a:rPr lang="en-US" sz="1600" dirty="0" err="1">
                <a:solidFill>
                  <a:srgbClr val="66FFFF"/>
                </a:solidFill>
              </a:rPr>
              <a:t>ie</a:t>
            </a:r>
            <a:r>
              <a:rPr lang="en-US" sz="1600" dirty="0">
                <a:solidFill>
                  <a:srgbClr val="66FFFF"/>
                </a:solidFill>
              </a:rPr>
              <a:t>, located in the dermis). Likewise, some </a:t>
            </a:r>
            <a:r>
              <a:rPr lang="en-US" sz="1600" dirty="0" err="1">
                <a:solidFill>
                  <a:srgbClr val="66FFFF"/>
                </a:solidFill>
              </a:rPr>
              <a:t>conj</a:t>
            </a:r>
            <a:r>
              <a:rPr lang="en-US" sz="1600" dirty="0">
                <a:solidFill>
                  <a:srgbClr val="66FFFF"/>
                </a:solidFill>
              </a:rPr>
              <a:t> melanocytes are subepithelial; these are often located in the </a:t>
            </a:r>
            <a:r>
              <a:rPr lang="en-US" sz="1600" dirty="0" err="1">
                <a:solidFill>
                  <a:srgbClr val="66FFFF"/>
                </a:solidFill>
              </a:rPr>
              <a:t>conj</a:t>
            </a:r>
            <a:r>
              <a:rPr lang="en-US" sz="1600" dirty="0">
                <a:solidFill>
                  <a:srgbClr val="66FFFF"/>
                </a:solidFill>
              </a:rPr>
              <a:t> stroma (aka the  </a:t>
            </a:r>
            <a:r>
              <a:rPr lang="en-US" sz="1600" i="1" dirty="0">
                <a:solidFill>
                  <a:srgbClr val="66FFFF"/>
                </a:solidFill>
              </a:rPr>
              <a:t>substantia propria </a:t>
            </a:r>
            <a:r>
              <a:rPr lang="en-US" sz="1600" dirty="0">
                <a:solidFill>
                  <a:srgbClr val="66FFFF"/>
                </a:solidFill>
              </a:rPr>
              <a:t>), or in the underlying  episcleral  tissue.</a:t>
            </a:r>
          </a:p>
          <a:p>
            <a:endParaRPr lang="en-US" sz="1600" dirty="0">
              <a:solidFill>
                <a:srgbClr val="66FFFF"/>
              </a:solidFill>
            </a:endParaRPr>
          </a:p>
          <a:p>
            <a:r>
              <a:rPr lang="en-US" sz="1600" i="1" dirty="0">
                <a:solidFill>
                  <a:srgbClr val="66FFFF"/>
                </a:solidFill>
              </a:rPr>
              <a:t>In what key way do epithelial and dermal melanocytes differ?</a:t>
            </a:r>
          </a:p>
          <a:p>
            <a:r>
              <a:rPr lang="en-US" sz="1600" dirty="0">
                <a:solidFill>
                  <a:srgbClr val="66FFFF"/>
                </a:solidFill>
              </a:rPr>
              <a:t>Under normal conditions, dermal melanocytes do not produce melanin</a:t>
            </a:r>
          </a:p>
        </p:txBody>
      </p:sp>
      <p:sp>
        <p:nvSpPr>
          <p:cNvPr id="8" name="Rectangle 7">
            <a:extLst>
              <a:ext uri="{FF2B5EF4-FFF2-40B4-BE49-F238E27FC236}">
                <a16:creationId xmlns:a16="http://schemas.microsoft.com/office/drawing/2014/main" id="{6E1C5D0C-4DFD-467C-83B0-F5B14ADC29FC}"/>
              </a:ext>
            </a:extLst>
          </p:cNvPr>
          <p:cNvSpPr/>
          <p:nvPr/>
        </p:nvSpPr>
        <p:spPr>
          <a:xfrm>
            <a:off x="2160104" y="2542184"/>
            <a:ext cx="964096" cy="2407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1ABDA58-C95F-4415-961D-8FC9868A9C6C}"/>
              </a:ext>
            </a:extLst>
          </p:cNvPr>
          <p:cNvSpPr/>
          <p:nvPr/>
        </p:nvSpPr>
        <p:spPr>
          <a:xfrm>
            <a:off x="449011" y="2559866"/>
            <a:ext cx="528368" cy="2230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80622636"/>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560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preferred </a:t>
            </a:r>
            <a:r>
              <a:rPr lang="en-US" sz="1400" i="1" dirty="0" err="1">
                <a:solidFill>
                  <a:schemeClr val="bg1">
                    <a:lumMod val="50000"/>
                  </a:schemeClr>
                </a:solidFill>
              </a:rPr>
              <a:t>tx</a:t>
            </a:r>
            <a:r>
              <a:rPr lang="en-US" sz="1400" i="1" dirty="0">
                <a:solidFill>
                  <a:schemeClr val="bg1">
                    <a:lumMod val="50000"/>
                  </a:schemeClr>
                </a:solidFill>
              </a:rPr>
              <a:t> for eyelid melanoma?</a:t>
            </a:r>
          </a:p>
          <a:p>
            <a:r>
              <a:rPr lang="en-US" sz="1400" dirty="0">
                <a:solidFill>
                  <a:schemeClr val="bg1">
                    <a:lumMod val="50000"/>
                  </a:schemeClr>
                </a:solidFill>
              </a:rPr>
              <a:t>Complete tumor removal via  wide surgical excision  , with intra-op confirmation of clean margins by </a:t>
            </a:r>
            <a:r>
              <a:rPr lang="en-US" sz="1400" b="1" dirty="0"/>
              <a:t>Pathology</a:t>
            </a:r>
            <a:r>
              <a:rPr lang="en-US" sz="1400" dirty="0"/>
              <a:t> </a:t>
            </a:r>
            <a:r>
              <a:rPr lang="en-US" sz="1400" dirty="0">
                <a:solidFill>
                  <a:schemeClr val="bg1">
                    <a:lumMod val="50000"/>
                  </a:schemeClr>
                </a:solidFill>
              </a:rPr>
              <a:t>using  permanent  sections</a:t>
            </a:r>
          </a:p>
          <a:p>
            <a:endParaRPr lang="en-US" sz="1400" dirty="0">
              <a:solidFill>
                <a:srgbClr val="0000FF"/>
              </a:solidFill>
            </a:endParaRPr>
          </a:p>
          <a:p>
            <a:r>
              <a:rPr lang="en-US" sz="1400" i="1" dirty="0">
                <a:solidFill>
                  <a:srgbClr val="0000FF"/>
                </a:solidFill>
              </a:rPr>
              <a:t>The </a:t>
            </a:r>
            <a:r>
              <a:rPr lang="en-US" sz="1400" dirty="0">
                <a:solidFill>
                  <a:srgbClr val="0000FF"/>
                </a:solidFill>
              </a:rPr>
              <a:t>Plastics</a:t>
            </a:r>
            <a:r>
              <a:rPr lang="en-US" sz="1400" i="1" dirty="0">
                <a:solidFill>
                  <a:srgbClr val="0000FF"/>
                </a:solidFill>
              </a:rPr>
              <a:t> book mentions another option described as a “first-line treatment.” What is it?</a:t>
            </a:r>
          </a:p>
          <a:p>
            <a:r>
              <a:rPr lang="en-US" sz="1400" dirty="0">
                <a:solidFill>
                  <a:srgbClr val="0000FF"/>
                </a:solidFill>
              </a:rPr>
              <a:t>Immunotherapy drugs</a:t>
            </a:r>
          </a:p>
        </p:txBody>
      </p:sp>
      <p:sp>
        <p:nvSpPr>
          <p:cNvPr id="60" name="TextBox 59">
            <a:extLst>
              <a:ext uri="{FF2B5EF4-FFF2-40B4-BE49-F238E27FC236}">
                <a16:creationId xmlns:a16="http://schemas.microsoft.com/office/drawing/2014/main" id="{8F132032-F9C3-49B7-AE64-F283F3EC7E37}"/>
              </a:ext>
            </a:extLst>
          </p:cNvPr>
          <p:cNvSpPr txBox="1"/>
          <p:nvPr/>
        </p:nvSpPr>
        <p:spPr>
          <a:xfrm>
            <a:off x="2818827" y="2956322"/>
            <a:ext cx="5562599" cy="738664"/>
          </a:xfrm>
          <a:prstGeom prst="rect">
            <a:avLst/>
          </a:prstGeom>
          <a:solidFill>
            <a:schemeClr val="accent1">
              <a:lumMod val="40000"/>
              <a:lumOff val="60000"/>
            </a:schemeClr>
          </a:solidFill>
        </p:spPr>
        <p:txBody>
          <a:bodyPr wrap="square" rtlCol="0">
            <a:spAutoFit/>
          </a:bodyPr>
          <a:lstStyle/>
          <a:p>
            <a:r>
              <a:rPr lang="en-US" sz="1400" i="1" dirty="0"/>
              <a:t>Speaking of the pathologist…What could she find that would prompt regional lymph-node dissection?</a:t>
            </a:r>
            <a:endParaRPr lang="en-US" sz="1400" i="1" dirty="0">
              <a:solidFill>
                <a:schemeClr val="accent1">
                  <a:lumMod val="40000"/>
                  <a:lumOff val="60000"/>
                </a:schemeClr>
              </a:solidFill>
            </a:endParaRPr>
          </a:p>
          <a:p>
            <a:r>
              <a:rPr lang="en-US" sz="1400" dirty="0">
                <a:solidFill>
                  <a:schemeClr val="accent1">
                    <a:lumMod val="40000"/>
                    <a:lumOff val="60000"/>
                  </a:schemeClr>
                </a:solidFill>
              </a:rPr>
              <a:t>Microscopic evidence of  vascular  and/or  lymphatic  involvement</a:t>
            </a:r>
          </a:p>
        </p:txBody>
      </p:sp>
      <p:sp>
        <p:nvSpPr>
          <p:cNvPr id="6" name="Oval 5">
            <a:extLst>
              <a:ext uri="{FF2B5EF4-FFF2-40B4-BE49-F238E27FC236}">
                <a16:creationId xmlns:a16="http://schemas.microsoft.com/office/drawing/2014/main" id="{E33F8054-4DA1-49F3-A711-0F1864B04D6E}"/>
              </a:ext>
            </a:extLst>
          </p:cNvPr>
          <p:cNvSpPr/>
          <p:nvPr/>
        </p:nvSpPr>
        <p:spPr>
          <a:xfrm>
            <a:off x="3393714" y="3750392"/>
            <a:ext cx="1066800" cy="47818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24192871"/>
      </p:ext>
    </p:extLst>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561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preferred </a:t>
            </a:r>
            <a:r>
              <a:rPr lang="en-US" sz="1400" i="1" dirty="0" err="1">
                <a:solidFill>
                  <a:schemeClr val="bg1">
                    <a:lumMod val="50000"/>
                  </a:schemeClr>
                </a:solidFill>
              </a:rPr>
              <a:t>tx</a:t>
            </a:r>
            <a:r>
              <a:rPr lang="en-US" sz="1400" i="1" dirty="0">
                <a:solidFill>
                  <a:schemeClr val="bg1">
                    <a:lumMod val="50000"/>
                  </a:schemeClr>
                </a:solidFill>
              </a:rPr>
              <a:t> for eyelid melanoma?</a:t>
            </a:r>
          </a:p>
          <a:p>
            <a:r>
              <a:rPr lang="en-US" sz="1400" dirty="0">
                <a:solidFill>
                  <a:schemeClr val="bg1">
                    <a:lumMod val="50000"/>
                  </a:schemeClr>
                </a:solidFill>
              </a:rPr>
              <a:t>Complete tumor removal via  wide surgical excision  , with intra-op confirmation of clean margins by </a:t>
            </a:r>
            <a:r>
              <a:rPr lang="en-US" sz="1400" b="1" dirty="0"/>
              <a:t>Pathology</a:t>
            </a:r>
            <a:r>
              <a:rPr lang="en-US" sz="1400" dirty="0"/>
              <a:t> </a:t>
            </a:r>
            <a:r>
              <a:rPr lang="en-US" sz="1400" dirty="0">
                <a:solidFill>
                  <a:schemeClr val="bg1">
                    <a:lumMod val="50000"/>
                  </a:schemeClr>
                </a:solidFill>
              </a:rPr>
              <a:t>using  permanent  sections</a:t>
            </a:r>
          </a:p>
          <a:p>
            <a:endParaRPr lang="en-US" sz="1400" dirty="0">
              <a:solidFill>
                <a:srgbClr val="0000FF"/>
              </a:solidFill>
            </a:endParaRPr>
          </a:p>
          <a:p>
            <a:r>
              <a:rPr lang="en-US" sz="1400" i="1" dirty="0">
                <a:solidFill>
                  <a:srgbClr val="0000FF"/>
                </a:solidFill>
              </a:rPr>
              <a:t>The </a:t>
            </a:r>
            <a:r>
              <a:rPr lang="en-US" sz="1400" dirty="0">
                <a:solidFill>
                  <a:srgbClr val="0000FF"/>
                </a:solidFill>
              </a:rPr>
              <a:t>Plastics</a:t>
            </a:r>
            <a:r>
              <a:rPr lang="en-US" sz="1400" i="1" dirty="0">
                <a:solidFill>
                  <a:srgbClr val="0000FF"/>
                </a:solidFill>
              </a:rPr>
              <a:t> book mentions another option described as a “first-line treatment.” What is it?</a:t>
            </a:r>
          </a:p>
          <a:p>
            <a:r>
              <a:rPr lang="en-US" sz="1400" dirty="0">
                <a:solidFill>
                  <a:srgbClr val="0000FF"/>
                </a:solidFill>
              </a:rPr>
              <a:t>Immunotherapy drugs</a:t>
            </a:r>
          </a:p>
        </p:txBody>
      </p:sp>
      <p:sp>
        <p:nvSpPr>
          <p:cNvPr id="60" name="TextBox 59">
            <a:extLst>
              <a:ext uri="{FF2B5EF4-FFF2-40B4-BE49-F238E27FC236}">
                <a16:creationId xmlns:a16="http://schemas.microsoft.com/office/drawing/2014/main" id="{8F132032-F9C3-49B7-AE64-F283F3EC7E37}"/>
              </a:ext>
            </a:extLst>
          </p:cNvPr>
          <p:cNvSpPr txBox="1"/>
          <p:nvPr/>
        </p:nvSpPr>
        <p:spPr>
          <a:xfrm>
            <a:off x="2818827" y="2956322"/>
            <a:ext cx="5562599" cy="738664"/>
          </a:xfrm>
          <a:prstGeom prst="rect">
            <a:avLst/>
          </a:prstGeom>
          <a:solidFill>
            <a:schemeClr val="accent1">
              <a:lumMod val="40000"/>
              <a:lumOff val="60000"/>
            </a:schemeClr>
          </a:solidFill>
        </p:spPr>
        <p:txBody>
          <a:bodyPr wrap="square" rtlCol="0">
            <a:spAutoFit/>
          </a:bodyPr>
          <a:lstStyle/>
          <a:p>
            <a:r>
              <a:rPr lang="en-US" sz="1400" i="1" dirty="0"/>
              <a:t>Speaking of the pathologist…What could she find that would prompt regional lymph-node dissection?</a:t>
            </a:r>
          </a:p>
          <a:p>
            <a:r>
              <a:rPr lang="en-US" sz="1400" dirty="0"/>
              <a:t>Microscopic evidence of  vascular  and/or  lymphatic  involvement</a:t>
            </a:r>
          </a:p>
        </p:txBody>
      </p:sp>
      <p:sp>
        <p:nvSpPr>
          <p:cNvPr id="6" name="Oval 5">
            <a:extLst>
              <a:ext uri="{FF2B5EF4-FFF2-40B4-BE49-F238E27FC236}">
                <a16:creationId xmlns:a16="http://schemas.microsoft.com/office/drawing/2014/main" id="{E33F8054-4DA1-49F3-A711-0F1864B04D6E}"/>
              </a:ext>
            </a:extLst>
          </p:cNvPr>
          <p:cNvSpPr/>
          <p:nvPr/>
        </p:nvSpPr>
        <p:spPr>
          <a:xfrm>
            <a:off x="3393714" y="3750392"/>
            <a:ext cx="1066800" cy="47818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023CD47-E5D3-446A-9251-CADE0527A2B4}"/>
              </a:ext>
            </a:extLst>
          </p:cNvPr>
          <p:cNvSpPr/>
          <p:nvPr/>
        </p:nvSpPr>
        <p:spPr>
          <a:xfrm>
            <a:off x="4876800" y="3454181"/>
            <a:ext cx="731427" cy="18983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6C5E8E2B-813F-4691-B495-AC365C75AFE6}"/>
              </a:ext>
            </a:extLst>
          </p:cNvPr>
          <p:cNvSpPr/>
          <p:nvPr/>
        </p:nvSpPr>
        <p:spPr>
          <a:xfrm>
            <a:off x="6264512" y="3447892"/>
            <a:ext cx="731427" cy="18983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99799377"/>
      </p:ext>
    </p:extLst>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562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preferred </a:t>
            </a:r>
            <a:r>
              <a:rPr lang="en-US" sz="1400" i="1" dirty="0" err="1">
                <a:solidFill>
                  <a:schemeClr val="bg1">
                    <a:lumMod val="50000"/>
                  </a:schemeClr>
                </a:solidFill>
              </a:rPr>
              <a:t>tx</a:t>
            </a:r>
            <a:r>
              <a:rPr lang="en-US" sz="1400" i="1" dirty="0">
                <a:solidFill>
                  <a:schemeClr val="bg1">
                    <a:lumMod val="50000"/>
                  </a:schemeClr>
                </a:solidFill>
              </a:rPr>
              <a:t> for eyelid melanoma?</a:t>
            </a:r>
          </a:p>
          <a:p>
            <a:r>
              <a:rPr lang="en-US" sz="1400" dirty="0">
                <a:solidFill>
                  <a:schemeClr val="bg1">
                    <a:lumMod val="50000"/>
                  </a:schemeClr>
                </a:solidFill>
              </a:rPr>
              <a:t>Complete tumor removal via  wide surgical excision  , with intra-op confirmation of clean margins by </a:t>
            </a:r>
            <a:r>
              <a:rPr lang="en-US" sz="1400" b="1" dirty="0"/>
              <a:t>Pathology</a:t>
            </a:r>
            <a:r>
              <a:rPr lang="en-US" sz="1400" dirty="0"/>
              <a:t> </a:t>
            </a:r>
            <a:r>
              <a:rPr lang="en-US" sz="1400" dirty="0">
                <a:solidFill>
                  <a:schemeClr val="bg1">
                    <a:lumMod val="50000"/>
                  </a:schemeClr>
                </a:solidFill>
              </a:rPr>
              <a:t>using  permanent  sections</a:t>
            </a:r>
          </a:p>
          <a:p>
            <a:endParaRPr lang="en-US" sz="1400" dirty="0">
              <a:solidFill>
                <a:srgbClr val="0000FF"/>
              </a:solidFill>
            </a:endParaRPr>
          </a:p>
          <a:p>
            <a:r>
              <a:rPr lang="en-US" sz="1400" i="1" dirty="0">
                <a:solidFill>
                  <a:srgbClr val="0000FF"/>
                </a:solidFill>
              </a:rPr>
              <a:t>The </a:t>
            </a:r>
            <a:r>
              <a:rPr lang="en-US" sz="1400" dirty="0">
                <a:solidFill>
                  <a:srgbClr val="0000FF"/>
                </a:solidFill>
              </a:rPr>
              <a:t>Plastics</a:t>
            </a:r>
            <a:r>
              <a:rPr lang="en-US" sz="1400" i="1" dirty="0">
                <a:solidFill>
                  <a:srgbClr val="0000FF"/>
                </a:solidFill>
              </a:rPr>
              <a:t> book mentions another option described as a “first-line treatment.” What is it?</a:t>
            </a:r>
          </a:p>
          <a:p>
            <a:r>
              <a:rPr lang="en-US" sz="1400" dirty="0">
                <a:solidFill>
                  <a:srgbClr val="0000FF"/>
                </a:solidFill>
              </a:rPr>
              <a:t>Immunotherapy drugs</a:t>
            </a:r>
          </a:p>
        </p:txBody>
      </p:sp>
      <p:sp>
        <p:nvSpPr>
          <p:cNvPr id="60" name="TextBox 59">
            <a:extLst>
              <a:ext uri="{FF2B5EF4-FFF2-40B4-BE49-F238E27FC236}">
                <a16:creationId xmlns:a16="http://schemas.microsoft.com/office/drawing/2014/main" id="{8F132032-F9C3-49B7-AE64-F283F3EC7E37}"/>
              </a:ext>
            </a:extLst>
          </p:cNvPr>
          <p:cNvSpPr txBox="1"/>
          <p:nvPr/>
        </p:nvSpPr>
        <p:spPr>
          <a:xfrm>
            <a:off x="2818827" y="2956322"/>
            <a:ext cx="5562599" cy="738664"/>
          </a:xfrm>
          <a:prstGeom prst="rect">
            <a:avLst/>
          </a:prstGeom>
          <a:solidFill>
            <a:schemeClr val="accent1">
              <a:lumMod val="40000"/>
              <a:lumOff val="60000"/>
            </a:schemeClr>
          </a:solidFill>
        </p:spPr>
        <p:txBody>
          <a:bodyPr wrap="square" rtlCol="0">
            <a:spAutoFit/>
          </a:bodyPr>
          <a:lstStyle/>
          <a:p>
            <a:r>
              <a:rPr lang="en-US" sz="1400" i="1" dirty="0"/>
              <a:t>Speaking of the pathologist…What could she find that would prompt regional lymph-node dissection?</a:t>
            </a:r>
          </a:p>
          <a:p>
            <a:r>
              <a:rPr lang="en-US" sz="1400" dirty="0"/>
              <a:t>Microscopic evidence of  vascular  and/or  lymphatic  involvement</a:t>
            </a:r>
          </a:p>
        </p:txBody>
      </p:sp>
      <p:sp>
        <p:nvSpPr>
          <p:cNvPr id="6" name="Oval 5">
            <a:extLst>
              <a:ext uri="{FF2B5EF4-FFF2-40B4-BE49-F238E27FC236}">
                <a16:creationId xmlns:a16="http://schemas.microsoft.com/office/drawing/2014/main" id="{E33F8054-4DA1-49F3-A711-0F1864B04D6E}"/>
              </a:ext>
            </a:extLst>
          </p:cNvPr>
          <p:cNvSpPr/>
          <p:nvPr/>
        </p:nvSpPr>
        <p:spPr>
          <a:xfrm>
            <a:off x="3393714" y="3750392"/>
            <a:ext cx="1066800" cy="47818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41386969"/>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563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preferred </a:t>
            </a:r>
            <a:r>
              <a:rPr lang="en-US" sz="1400" i="1" dirty="0" err="1">
                <a:solidFill>
                  <a:schemeClr val="bg1">
                    <a:lumMod val="50000"/>
                  </a:schemeClr>
                </a:solidFill>
              </a:rPr>
              <a:t>tx</a:t>
            </a:r>
            <a:r>
              <a:rPr lang="en-US" sz="1400" i="1" dirty="0">
                <a:solidFill>
                  <a:schemeClr val="bg1">
                    <a:lumMod val="50000"/>
                  </a:schemeClr>
                </a:solidFill>
              </a:rPr>
              <a:t> for eyelid melanoma?</a:t>
            </a:r>
          </a:p>
          <a:p>
            <a:r>
              <a:rPr lang="en-US" sz="1400" dirty="0">
                <a:solidFill>
                  <a:schemeClr val="bg1">
                    <a:lumMod val="50000"/>
                  </a:schemeClr>
                </a:solidFill>
              </a:rPr>
              <a:t>Complete tumor removal via  wide surgical excision  , with intra-op confirmation of clean margins by </a:t>
            </a:r>
            <a:r>
              <a:rPr lang="en-US" sz="1400" b="1" dirty="0">
                <a:solidFill>
                  <a:schemeClr val="bg1">
                    <a:lumMod val="50000"/>
                  </a:schemeClr>
                </a:solidFill>
              </a:rPr>
              <a:t>Pathology</a:t>
            </a:r>
            <a:r>
              <a:rPr lang="en-US" sz="1400" dirty="0">
                <a:solidFill>
                  <a:schemeClr val="bg1">
                    <a:lumMod val="50000"/>
                  </a:schemeClr>
                </a:solidFill>
              </a:rPr>
              <a:t> using  permanent  sections</a:t>
            </a:r>
          </a:p>
          <a:p>
            <a:endParaRPr lang="en-US" sz="1400" dirty="0">
              <a:solidFill>
                <a:schemeClr val="bg1">
                  <a:lumMod val="50000"/>
                </a:schemeClr>
              </a:solidFill>
            </a:endParaRPr>
          </a:p>
          <a:p>
            <a:r>
              <a:rPr lang="en-US" sz="1400" i="1" dirty="0">
                <a:solidFill>
                  <a:schemeClr val="bg1">
                    <a:lumMod val="50000"/>
                  </a:schemeClr>
                </a:solidFill>
              </a:rPr>
              <a:t>The </a:t>
            </a:r>
            <a:r>
              <a:rPr lang="en-US" sz="1400" dirty="0">
                <a:solidFill>
                  <a:schemeClr val="bg1">
                    <a:lumMod val="50000"/>
                  </a:schemeClr>
                </a:solidFill>
              </a:rPr>
              <a:t>Plastics</a:t>
            </a:r>
            <a:r>
              <a:rPr lang="en-US" sz="1400" i="1" dirty="0">
                <a:solidFill>
                  <a:schemeClr val="bg1">
                    <a:lumMod val="50000"/>
                  </a:schemeClr>
                </a:solidFill>
              </a:rPr>
              <a:t> book mentions another option described as a “first-line treatment.” What is it?</a:t>
            </a:r>
          </a:p>
          <a:p>
            <a:r>
              <a:rPr lang="en-US" sz="1400" dirty="0">
                <a:solidFill>
                  <a:schemeClr val="bg1">
                    <a:lumMod val="50000"/>
                  </a:schemeClr>
                </a:solidFill>
              </a:rPr>
              <a:t>Immunotherapy </a:t>
            </a:r>
            <a:r>
              <a:rPr lang="en-US" sz="1400" b="1" dirty="0">
                <a:solidFill>
                  <a:srgbClr val="0000FF"/>
                </a:solidFill>
              </a:rPr>
              <a:t>drugs</a:t>
            </a:r>
          </a:p>
        </p:txBody>
      </p:sp>
      <p:sp>
        <p:nvSpPr>
          <p:cNvPr id="60" name="TextBox 59">
            <a:extLst>
              <a:ext uri="{FF2B5EF4-FFF2-40B4-BE49-F238E27FC236}">
                <a16:creationId xmlns:a16="http://schemas.microsoft.com/office/drawing/2014/main" id="{8F132032-F9C3-49B7-AE64-F283F3EC7E37}"/>
              </a:ext>
            </a:extLst>
          </p:cNvPr>
          <p:cNvSpPr txBox="1"/>
          <p:nvPr/>
        </p:nvSpPr>
        <p:spPr>
          <a:xfrm>
            <a:off x="2818827" y="2956322"/>
            <a:ext cx="5562599"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75000"/>
                  </a:schemeClr>
                </a:solidFill>
              </a:rPr>
              <a:t>Speaking of the pathologist…What could she find that would prompt regional lymph-node dissection?</a:t>
            </a:r>
          </a:p>
          <a:p>
            <a:r>
              <a:rPr lang="en-US" sz="1400" dirty="0">
                <a:solidFill>
                  <a:schemeClr val="bg1">
                    <a:lumMod val="75000"/>
                  </a:schemeClr>
                </a:solidFill>
              </a:rPr>
              <a:t>Microscopic evidence of  vascular  and/or  lymphatic  involvement</a:t>
            </a:r>
          </a:p>
        </p:txBody>
      </p:sp>
      <p:sp>
        <p:nvSpPr>
          <p:cNvPr id="6" name="Oval 5">
            <a:extLst>
              <a:ext uri="{FF2B5EF4-FFF2-40B4-BE49-F238E27FC236}">
                <a16:creationId xmlns:a16="http://schemas.microsoft.com/office/drawing/2014/main" id="{E33F8054-4DA1-49F3-A711-0F1864B04D6E}"/>
              </a:ext>
            </a:extLst>
          </p:cNvPr>
          <p:cNvSpPr/>
          <p:nvPr/>
        </p:nvSpPr>
        <p:spPr>
          <a:xfrm>
            <a:off x="3393714" y="3750392"/>
            <a:ext cx="1066800" cy="478182"/>
          </a:xfrm>
          <a:prstGeom prst="ellipse">
            <a:avLst/>
          </a:prstGeom>
          <a:noFill/>
          <a:ln>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E794254C-DE79-40FC-BA7E-AADEB6E68A3D}"/>
              </a:ext>
            </a:extLst>
          </p:cNvPr>
          <p:cNvSpPr/>
          <p:nvPr/>
        </p:nvSpPr>
        <p:spPr>
          <a:xfrm>
            <a:off x="3072152" y="4637642"/>
            <a:ext cx="756127" cy="4074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04B3EA5E-34DF-4F4E-A1C2-C996A52D4E1D}"/>
              </a:ext>
            </a:extLst>
          </p:cNvPr>
          <p:cNvSpPr txBox="1"/>
          <p:nvPr/>
        </p:nvSpPr>
        <p:spPr>
          <a:xfrm>
            <a:off x="2351926" y="5165743"/>
            <a:ext cx="6476999" cy="1169551"/>
          </a:xfrm>
          <a:prstGeom prst="rect">
            <a:avLst/>
          </a:prstGeom>
          <a:solidFill>
            <a:srgbClr val="FF99FF"/>
          </a:solidFill>
        </p:spPr>
        <p:txBody>
          <a:bodyPr wrap="square" rtlCol="0">
            <a:spAutoFit/>
          </a:bodyPr>
          <a:lstStyle/>
          <a:p>
            <a:r>
              <a:rPr lang="en-US" sz="1400" i="1" dirty="0">
                <a:solidFill>
                  <a:srgbClr val="0000FF"/>
                </a:solidFill>
              </a:rPr>
              <a:t>Speaking of drugs…The Plastics book mentions three other classes that can be used to </a:t>
            </a:r>
            <a:r>
              <a:rPr lang="en-US" sz="1400" i="1" dirty="0" err="1">
                <a:solidFill>
                  <a:srgbClr val="0000FF"/>
                </a:solidFill>
              </a:rPr>
              <a:t>tx</a:t>
            </a:r>
            <a:r>
              <a:rPr lang="en-US" sz="1400" i="1" dirty="0">
                <a:solidFill>
                  <a:srgbClr val="0000FF"/>
                </a:solidFill>
              </a:rPr>
              <a:t> eyelid melanoma. What are they?</a:t>
            </a:r>
          </a:p>
          <a:p>
            <a:r>
              <a:rPr lang="en-US" sz="1400" dirty="0">
                <a:solidFill>
                  <a:srgbClr val="0000FF"/>
                </a:solidFill>
              </a:rPr>
              <a:t>--</a:t>
            </a:r>
            <a:r>
              <a:rPr lang="en-US" sz="1400" b="1" i="1" dirty="0">
                <a:solidFill>
                  <a:srgbClr val="0000FF"/>
                </a:solidFill>
              </a:rPr>
              <a:t>?</a:t>
            </a:r>
          </a:p>
          <a:p>
            <a:r>
              <a:rPr lang="en-US" sz="1400" dirty="0">
                <a:solidFill>
                  <a:srgbClr val="0000FF"/>
                </a:solidFill>
              </a:rPr>
              <a:t>--</a:t>
            </a:r>
            <a:r>
              <a:rPr lang="en-US" sz="1400" b="1" i="1" dirty="0">
                <a:solidFill>
                  <a:srgbClr val="0000FF"/>
                </a:solidFill>
              </a:rPr>
              <a:t>?</a:t>
            </a:r>
          </a:p>
          <a:p>
            <a:r>
              <a:rPr lang="en-US" sz="1400" dirty="0">
                <a:solidFill>
                  <a:srgbClr val="0000FF"/>
                </a:solidFill>
              </a:rPr>
              <a:t>--</a:t>
            </a:r>
            <a:r>
              <a:rPr lang="en-US" sz="1400" b="1" i="1" dirty="0">
                <a:solidFill>
                  <a:srgbClr val="0000FF"/>
                </a:solidFill>
              </a:rPr>
              <a:t>?</a:t>
            </a:r>
          </a:p>
        </p:txBody>
      </p:sp>
    </p:spTree>
    <p:extLst>
      <p:ext uri="{BB962C8B-B14F-4D97-AF65-F5344CB8AC3E}">
        <p14:creationId xmlns:p14="http://schemas.microsoft.com/office/powerpoint/2010/main" val="2451474899"/>
      </p:ext>
    </p:extLst>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564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preferred </a:t>
            </a:r>
            <a:r>
              <a:rPr lang="en-US" sz="1400" i="1" dirty="0" err="1">
                <a:solidFill>
                  <a:schemeClr val="bg1">
                    <a:lumMod val="50000"/>
                  </a:schemeClr>
                </a:solidFill>
              </a:rPr>
              <a:t>tx</a:t>
            </a:r>
            <a:r>
              <a:rPr lang="en-US" sz="1400" i="1" dirty="0">
                <a:solidFill>
                  <a:schemeClr val="bg1">
                    <a:lumMod val="50000"/>
                  </a:schemeClr>
                </a:solidFill>
              </a:rPr>
              <a:t> for eyelid melanoma?</a:t>
            </a:r>
          </a:p>
          <a:p>
            <a:r>
              <a:rPr lang="en-US" sz="1400" dirty="0">
                <a:solidFill>
                  <a:schemeClr val="bg1">
                    <a:lumMod val="50000"/>
                  </a:schemeClr>
                </a:solidFill>
              </a:rPr>
              <a:t>Complete tumor removal via  wide surgical excision  , with intra-op confirmation of clean margins by </a:t>
            </a:r>
            <a:r>
              <a:rPr lang="en-US" sz="1400" b="1" dirty="0">
                <a:solidFill>
                  <a:schemeClr val="bg1">
                    <a:lumMod val="50000"/>
                  </a:schemeClr>
                </a:solidFill>
              </a:rPr>
              <a:t>Pathology</a:t>
            </a:r>
            <a:r>
              <a:rPr lang="en-US" sz="1400" dirty="0">
                <a:solidFill>
                  <a:schemeClr val="bg1">
                    <a:lumMod val="50000"/>
                  </a:schemeClr>
                </a:solidFill>
              </a:rPr>
              <a:t> using  permanent  sections</a:t>
            </a:r>
          </a:p>
          <a:p>
            <a:endParaRPr lang="en-US" sz="1400" dirty="0">
              <a:solidFill>
                <a:schemeClr val="bg1">
                  <a:lumMod val="50000"/>
                </a:schemeClr>
              </a:solidFill>
            </a:endParaRPr>
          </a:p>
          <a:p>
            <a:r>
              <a:rPr lang="en-US" sz="1400" i="1" dirty="0">
                <a:solidFill>
                  <a:schemeClr val="bg1">
                    <a:lumMod val="50000"/>
                  </a:schemeClr>
                </a:solidFill>
              </a:rPr>
              <a:t>The </a:t>
            </a:r>
            <a:r>
              <a:rPr lang="en-US" sz="1400" dirty="0">
                <a:solidFill>
                  <a:schemeClr val="bg1">
                    <a:lumMod val="50000"/>
                  </a:schemeClr>
                </a:solidFill>
              </a:rPr>
              <a:t>Plastics</a:t>
            </a:r>
            <a:r>
              <a:rPr lang="en-US" sz="1400" i="1" dirty="0">
                <a:solidFill>
                  <a:schemeClr val="bg1">
                    <a:lumMod val="50000"/>
                  </a:schemeClr>
                </a:solidFill>
              </a:rPr>
              <a:t> book mentions another option described as a “first-line treatment.” What is it?</a:t>
            </a:r>
          </a:p>
          <a:p>
            <a:r>
              <a:rPr lang="en-US" sz="1400" dirty="0">
                <a:solidFill>
                  <a:schemeClr val="bg1">
                    <a:lumMod val="50000"/>
                  </a:schemeClr>
                </a:solidFill>
              </a:rPr>
              <a:t>Immunotherapy </a:t>
            </a:r>
            <a:r>
              <a:rPr lang="en-US" sz="1400" b="1" dirty="0">
                <a:solidFill>
                  <a:srgbClr val="0000FF"/>
                </a:solidFill>
              </a:rPr>
              <a:t>drugs</a:t>
            </a:r>
          </a:p>
        </p:txBody>
      </p:sp>
      <p:sp>
        <p:nvSpPr>
          <p:cNvPr id="60" name="TextBox 59">
            <a:extLst>
              <a:ext uri="{FF2B5EF4-FFF2-40B4-BE49-F238E27FC236}">
                <a16:creationId xmlns:a16="http://schemas.microsoft.com/office/drawing/2014/main" id="{8F132032-F9C3-49B7-AE64-F283F3EC7E37}"/>
              </a:ext>
            </a:extLst>
          </p:cNvPr>
          <p:cNvSpPr txBox="1"/>
          <p:nvPr/>
        </p:nvSpPr>
        <p:spPr>
          <a:xfrm>
            <a:off x="2818827" y="2956322"/>
            <a:ext cx="5562599"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75000"/>
                  </a:schemeClr>
                </a:solidFill>
              </a:rPr>
              <a:t>Speaking of the pathologist…What could she find that would prompt regional lymph-node dissection?</a:t>
            </a:r>
          </a:p>
          <a:p>
            <a:r>
              <a:rPr lang="en-US" sz="1400" dirty="0">
                <a:solidFill>
                  <a:schemeClr val="bg1">
                    <a:lumMod val="75000"/>
                  </a:schemeClr>
                </a:solidFill>
              </a:rPr>
              <a:t>Microscopic evidence of  vascular  and/or  lymphatic  involvement</a:t>
            </a:r>
          </a:p>
        </p:txBody>
      </p:sp>
      <p:sp>
        <p:nvSpPr>
          <p:cNvPr id="6" name="Oval 5">
            <a:extLst>
              <a:ext uri="{FF2B5EF4-FFF2-40B4-BE49-F238E27FC236}">
                <a16:creationId xmlns:a16="http://schemas.microsoft.com/office/drawing/2014/main" id="{E33F8054-4DA1-49F3-A711-0F1864B04D6E}"/>
              </a:ext>
            </a:extLst>
          </p:cNvPr>
          <p:cNvSpPr/>
          <p:nvPr/>
        </p:nvSpPr>
        <p:spPr>
          <a:xfrm>
            <a:off x="3393714" y="3750392"/>
            <a:ext cx="1066800" cy="478182"/>
          </a:xfrm>
          <a:prstGeom prst="ellipse">
            <a:avLst/>
          </a:prstGeom>
          <a:noFill/>
          <a:ln>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E794254C-DE79-40FC-BA7E-AADEB6E68A3D}"/>
              </a:ext>
            </a:extLst>
          </p:cNvPr>
          <p:cNvSpPr/>
          <p:nvPr/>
        </p:nvSpPr>
        <p:spPr>
          <a:xfrm>
            <a:off x="3072152" y="4637642"/>
            <a:ext cx="756127" cy="4074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04B3EA5E-34DF-4F4E-A1C2-C996A52D4E1D}"/>
              </a:ext>
            </a:extLst>
          </p:cNvPr>
          <p:cNvSpPr txBox="1"/>
          <p:nvPr/>
        </p:nvSpPr>
        <p:spPr>
          <a:xfrm>
            <a:off x="2351926" y="5165743"/>
            <a:ext cx="6476999" cy="1169551"/>
          </a:xfrm>
          <a:prstGeom prst="rect">
            <a:avLst/>
          </a:prstGeom>
          <a:solidFill>
            <a:srgbClr val="FF99FF"/>
          </a:solidFill>
        </p:spPr>
        <p:txBody>
          <a:bodyPr wrap="square" rtlCol="0">
            <a:spAutoFit/>
          </a:bodyPr>
          <a:lstStyle/>
          <a:p>
            <a:r>
              <a:rPr lang="en-US" sz="1400" i="1" dirty="0">
                <a:solidFill>
                  <a:srgbClr val="0000FF"/>
                </a:solidFill>
              </a:rPr>
              <a:t>Speaking of drugs…The Plastics book mentions three other classes that can be used to </a:t>
            </a:r>
            <a:r>
              <a:rPr lang="en-US" sz="1400" i="1" dirty="0" err="1">
                <a:solidFill>
                  <a:srgbClr val="0000FF"/>
                </a:solidFill>
              </a:rPr>
              <a:t>tx</a:t>
            </a:r>
            <a:r>
              <a:rPr lang="en-US" sz="1400" i="1" dirty="0">
                <a:solidFill>
                  <a:srgbClr val="0000FF"/>
                </a:solidFill>
              </a:rPr>
              <a:t> eyelid melanoma. What are they?</a:t>
            </a:r>
          </a:p>
          <a:p>
            <a:r>
              <a:rPr lang="en-US" sz="1400" dirty="0">
                <a:solidFill>
                  <a:srgbClr val="0000FF"/>
                </a:solidFill>
              </a:rPr>
              <a:t>--Oncolytic virus therapy</a:t>
            </a:r>
          </a:p>
          <a:p>
            <a:r>
              <a:rPr lang="en-US" sz="1400" dirty="0">
                <a:solidFill>
                  <a:srgbClr val="0000FF"/>
                </a:solidFill>
              </a:rPr>
              <a:t>--Cytokines</a:t>
            </a:r>
          </a:p>
          <a:p>
            <a:r>
              <a:rPr lang="en-US" sz="1400" dirty="0">
                <a:solidFill>
                  <a:srgbClr val="0000FF"/>
                </a:solidFill>
              </a:rPr>
              <a:t>--Checkpoint inhibitors</a:t>
            </a:r>
          </a:p>
        </p:txBody>
      </p:sp>
    </p:spTree>
    <p:extLst>
      <p:ext uri="{BB962C8B-B14F-4D97-AF65-F5344CB8AC3E}">
        <p14:creationId xmlns:p14="http://schemas.microsoft.com/office/powerpoint/2010/main" val="2434195080"/>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565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59906" cy="307777"/>
          </a:xfrm>
          <a:prstGeom prst="rect">
            <a:avLst/>
          </a:prstGeom>
          <a:noFill/>
        </p:spPr>
        <p:txBody>
          <a:bodyPr wrap="none" rtlCol="0">
            <a:spAutoFit/>
          </a:bodyPr>
          <a:lstStyle/>
          <a:p>
            <a:r>
              <a:rPr lang="en-US" sz="1400" b="1" dirty="0">
                <a:solidFill>
                  <a:srgbClr val="25240D"/>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59906" cy="307777"/>
          </a:xfrm>
          <a:prstGeom prst="rect">
            <a:avLst/>
          </a:prstGeom>
          <a:noFill/>
        </p:spPr>
        <p:txBody>
          <a:bodyPr wrap="none" rtlCol="0">
            <a:spAutoFit/>
          </a:bodyPr>
          <a:lstStyle/>
          <a:p>
            <a:r>
              <a:rPr lang="en-US" sz="1400" b="1" dirty="0">
                <a:solidFill>
                  <a:srgbClr val="25240D"/>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E63AB283-F176-46A5-97AC-A235A84EED40}"/>
              </a:ext>
            </a:extLst>
          </p:cNvPr>
          <p:cNvSpPr txBox="1"/>
          <p:nvPr/>
        </p:nvSpPr>
        <p:spPr>
          <a:xfrm>
            <a:off x="642432" y="3458646"/>
            <a:ext cx="6553200" cy="2677656"/>
          </a:xfrm>
          <a:prstGeom prst="rect">
            <a:avLst/>
          </a:prstGeom>
          <a:solidFill>
            <a:schemeClr val="bg2">
              <a:lumMod val="40000"/>
              <a:lumOff val="60000"/>
            </a:schemeClr>
          </a:solidFill>
        </p:spPr>
        <p:txBody>
          <a:bodyPr wrap="square" rtlCol="0">
            <a:spAutoFit/>
          </a:bodyPr>
          <a:lstStyle/>
          <a:p>
            <a:r>
              <a:rPr lang="en-US" sz="1400" i="1" dirty="0">
                <a:solidFill>
                  <a:schemeClr val="bg1">
                    <a:lumMod val="65000"/>
                  </a:schemeClr>
                </a:solidFill>
              </a:rPr>
              <a:t>There are four types of cutaneous melanoma, one of which accounts for almost all melanomas of the eyelid. Which one is that?</a:t>
            </a:r>
          </a:p>
          <a:p>
            <a:r>
              <a:rPr lang="en-US" sz="1400" dirty="0">
                <a:solidFill>
                  <a:schemeClr val="bg1">
                    <a:lumMod val="65000"/>
                  </a:schemeClr>
                </a:solidFill>
              </a:rPr>
              <a:t>Lentigo </a:t>
            </a:r>
            <a:r>
              <a:rPr lang="en-US" sz="1400" dirty="0" err="1">
                <a:solidFill>
                  <a:schemeClr val="bg1">
                    <a:lumMod val="65000"/>
                  </a:schemeClr>
                </a:solidFill>
              </a:rPr>
              <a:t>maligna</a:t>
            </a:r>
            <a:r>
              <a:rPr lang="en-US" sz="1400" dirty="0">
                <a:solidFill>
                  <a:schemeClr val="bg1">
                    <a:lumMod val="65000"/>
                  </a:schemeClr>
                </a:solidFill>
              </a:rPr>
              <a:t> melanoma</a:t>
            </a:r>
          </a:p>
          <a:p>
            <a:endParaRPr lang="en-US" sz="1400" dirty="0">
              <a:solidFill>
                <a:schemeClr val="bg1">
                  <a:lumMod val="65000"/>
                </a:schemeClr>
              </a:solidFill>
            </a:endParaRPr>
          </a:p>
          <a:p>
            <a:r>
              <a:rPr lang="en-US" sz="1400" i="1" dirty="0">
                <a:solidFill>
                  <a:schemeClr val="bg1">
                    <a:lumMod val="65000"/>
                  </a:schemeClr>
                </a:solidFill>
              </a:rPr>
              <a:t>Which biopsy technique is preferred in establishing a diagnosis of melanoma?</a:t>
            </a:r>
          </a:p>
          <a:p>
            <a:r>
              <a:rPr lang="en-US" sz="1400" dirty="0">
                <a:solidFill>
                  <a:schemeClr val="bg1">
                    <a:lumMod val="65000"/>
                  </a:schemeClr>
                </a:solidFill>
              </a:rPr>
              <a:t>Punch biopsy</a:t>
            </a:r>
          </a:p>
          <a:p>
            <a:endParaRPr lang="en-US" sz="1400" i="1" dirty="0">
              <a:solidFill>
                <a:schemeClr val="bg1">
                  <a:lumMod val="65000"/>
                </a:schemeClr>
              </a:solidFill>
            </a:endParaRPr>
          </a:p>
          <a:p>
            <a:r>
              <a:rPr lang="en-US" sz="1400" i="1" dirty="0">
                <a:solidFill>
                  <a:schemeClr val="bg1">
                    <a:lumMod val="65000"/>
                  </a:schemeClr>
                </a:solidFill>
              </a:rPr>
              <a:t>Why is punch the preferred technique?</a:t>
            </a:r>
          </a:p>
          <a:p>
            <a:r>
              <a:rPr lang="en-US" sz="1400" dirty="0">
                <a:solidFill>
                  <a:schemeClr val="bg1">
                    <a:lumMod val="65000"/>
                  </a:schemeClr>
                </a:solidFill>
              </a:rPr>
              <a:t>Because it allows for the determination of </a:t>
            </a:r>
            <a:r>
              <a:rPr lang="en-US" sz="1400" b="1" dirty="0">
                <a:solidFill>
                  <a:schemeClr val="bg1">
                    <a:lumMod val="65000"/>
                  </a:schemeClr>
                </a:solidFill>
              </a:rPr>
              <a:t>tumor  thickness </a:t>
            </a:r>
          </a:p>
          <a:p>
            <a:endParaRPr lang="en-US" sz="1400" i="1" dirty="0">
              <a:solidFill>
                <a:schemeClr val="bg1">
                  <a:lumMod val="65000"/>
                </a:schemeClr>
              </a:solidFill>
            </a:endParaRPr>
          </a:p>
          <a:p>
            <a:r>
              <a:rPr lang="en-US" sz="1400" i="1" dirty="0">
                <a:solidFill>
                  <a:schemeClr val="bg1">
                    <a:lumMod val="65000"/>
                  </a:schemeClr>
                </a:solidFill>
              </a:rPr>
              <a:t>Why is it important to determine tumor thickness?</a:t>
            </a:r>
          </a:p>
          <a:p>
            <a:r>
              <a:rPr lang="en-US" sz="1400" dirty="0">
                <a:solidFill>
                  <a:schemeClr val="bg1">
                    <a:lumMod val="65000"/>
                  </a:schemeClr>
                </a:solidFill>
              </a:rPr>
              <a:t>Because of its prognostic value</a:t>
            </a:r>
          </a:p>
        </p:txBody>
      </p:sp>
      <p:sp>
        <p:nvSpPr>
          <p:cNvPr id="58" name="TextBox 57">
            <a:extLst>
              <a:ext uri="{FF2B5EF4-FFF2-40B4-BE49-F238E27FC236}">
                <a16:creationId xmlns:a16="http://schemas.microsoft.com/office/drawing/2014/main" id="{477CE3DD-72D6-49C0-B6B6-ACDE29757717}"/>
              </a:ext>
            </a:extLst>
          </p:cNvPr>
          <p:cNvSpPr txBox="1"/>
          <p:nvPr/>
        </p:nvSpPr>
        <p:spPr>
          <a:xfrm>
            <a:off x="1904999" y="5536049"/>
            <a:ext cx="5741506" cy="1169551"/>
          </a:xfrm>
          <a:prstGeom prst="rect">
            <a:avLst/>
          </a:prstGeom>
          <a:solidFill>
            <a:srgbClr val="99FF99"/>
          </a:solidFill>
        </p:spPr>
        <p:txBody>
          <a:bodyPr wrap="square" rtlCol="0">
            <a:spAutoFit/>
          </a:bodyPr>
          <a:lstStyle/>
          <a:p>
            <a:r>
              <a:rPr lang="en-US" sz="1400" i="1" dirty="0">
                <a:solidFill>
                  <a:schemeClr val="bg1">
                    <a:lumMod val="65000"/>
                  </a:schemeClr>
                </a:solidFill>
              </a:rPr>
              <a:t>When it comes to eyelid melanoma thickness, there are three numbers to bear in mind. What are they? What does each signify?</a:t>
            </a:r>
          </a:p>
          <a:p>
            <a:r>
              <a:rPr lang="en-US" sz="1400" dirty="0">
                <a:solidFill>
                  <a:schemeClr val="bg1">
                    <a:lumMod val="65000"/>
                  </a:schemeClr>
                </a:solidFill>
              </a:rPr>
              <a:t>--</a:t>
            </a:r>
            <a:r>
              <a:rPr lang="en-US" sz="1400" b="1" dirty="0">
                <a:solidFill>
                  <a:schemeClr val="bg1">
                    <a:lumMod val="65000"/>
                  </a:schemeClr>
                </a:solidFill>
              </a:rPr>
              <a:t>0.75 mm</a:t>
            </a:r>
            <a:r>
              <a:rPr lang="en-US" sz="1400" dirty="0">
                <a:solidFill>
                  <a:schemeClr val="bg1">
                    <a:lumMod val="65000"/>
                  </a:schemeClr>
                </a:solidFill>
              </a:rPr>
              <a:t>: Tumors thinner than this have a 5-yr survival rate of  98%</a:t>
            </a:r>
          </a:p>
          <a:p>
            <a:r>
              <a:rPr lang="en-US" sz="1400" dirty="0">
                <a:solidFill>
                  <a:schemeClr val="bg1">
                    <a:lumMod val="65000"/>
                  </a:schemeClr>
                </a:solidFill>
              </a:rPr>
              <a:t>--</a:t>
            </a:r>
            <a:r>
              <a:rPr lang="en-US" sz="1400" b="1" dirty="0">
                <a:solidFill>
                  <a:schemeClr val="bg1">
                    <a:lumMod val="65000"/>
                  </a:schemeClr>
                </a:solidFill>
              </a:rPr>
              <a:t>1.5 mm</a:t>
            </a:r>
            <a:r>
              <a:rPr lang="en-US" sz="1400" dirty="0">
                <a:solidFill>
                  <a:schemeClr val="bg1">
                    <a:lumMod val="65000"/>
                  </a:schemeClr>
                </a:solidFill>
              </a:rPr>
              <a:t>: Tumors thicker than this require a  full metastatic workup</a:t>
            </a:r>
          </a:p>
          <a:p>
            <a:r>
              <a:rPr lang="en-US" sz="1400" dirty="0">
                <a:solidFill>
                  <a:schemeClr val="bg1">
                    <a:lumMod val="65000"/>
                  </a:schemeClr>
                </a:solidFill>
              </a:rPr>
              <a:t>--</a:t>
            </a:r>
            <a:r>
              <a:rPr lang="en-US" sz="1400" b="1" dirty="0">
                <a:solidFill>
                  <a:schemeClr val="bg1">
                    <a:lumMod val="65000"/>
                  </a:schemeClr>
                </a:solidFill>
              </a:rPr>
              <a:t>4 mm</a:t>
            </a:r>
            <a:r>
              <a:rPr lang="en-US" sz="1400" dirty="0">
                <a:solidFill>
                  <a:schemeClr val="bg1">
                    <a:lumMod val="65000"/>
                  </a:schemeClr>
                </a:solidFill>
              </a:rPr>
              <a:t>: Tumors thicker than this have a 5-yr survival rate of  &lt;50%</a:t>
            </a:r>
          </a:p>
        </p:txBody>
      </p:sp>
      <p:sp>
        <p:nvSpPr>
          <p:cNvPr id="3" name="Oval 2">
            <a:extLst>
              <a:ext uri="{FF2B5EF4-FFF2-40B4-BE49-F238E27FC236}">
                <a16:creationId xmlns:a16="http://schemas.microsoft.com/office/drawing/2014/main" id="{27E514F4-3E6B-4F25-AB9A-C380DEDA8683}"/>
              </a:ext>
            </a:extLst>
          </p:cNvPr>
          <p:cNvSpPr/>
          <p:nvPr/>
        </p:nvSpPr>
        <p:spPr>
          <a:xfrm>
            <a:off x="3843130" y="5068702"/>
            <a:ext cx="1765097" cy="522587"/>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ECE1AB25-31DB-4F55-BE38-3C8B4FEB6901}"/>
              </a:ext>
            </a:extLst>
          </p:cNvPr>
          <p:cNvSpPr txBox="1"/>
          <p:nvPr/>
        </p:nvSpPr>
        <p:spPr>
          <a:xfrm>
            <a:off x="1837351" y="3402449"/>
            <a:ext cx="6477000" cy="1600438"/>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preferred </a:t>
            </a:r>
            <a:r>
              <a:rPr lang="en-US" sz="1400" i="1" dirty="0" err="1">
                <a:solidFill>
                  <a:schemeClr val="bg1">
                    <a:lumMod val="50000"/>
                  </a:schemeClr>
                </a:solidFill>
              </a:rPr>
              <a:t>tx</a:t>
            </a:r>
            <a:r>
              <a:rPr lang="en-US" sz="1400" i="1" dirty="0">
                <a:solidFill>
                  <a:schemeClr val="bg1">
                    <a:lumMod val="50000"/>
                  </a:schemeClr>
                </a:solidFill>
              </a:rPr>
              <a:t> for eyelid melanoma?</a:t>
            </a:r>
          </a:p>
          <a:p>
            <a:r>
              <a:rPr lang="en-US" sz="1400" dirty="0">
                <a:solidFill>
                  <a:schemeClr val="bg1">
                    <a:lumMod val="50000"/>
                  </a:schemeClr>
                </a:solidFill>
              </a:rPr>
              <a:t>Complete tumor removal via  wide surgical excision  , with intra-op confirmation of clean margins by </a:t>
            </a:r>
            <a:r>
              <a:rPr lang="en-US" sz="1400" b="1" dirty="0">
                <a:solidFill>
                  <a:schemeClr val="bg1">
                    <a:lumMod val="50000"/>
                  </a:schemeClr>
                </a:solidFill>
              </a:rPr>
              <a:t>Pathology</a:t>
            </a:r>
            <a:r>
              <a:rPr lang="en-US" sz="1400" dirty="0">
                <a:solidFill>
                  <a:schemeClr val="bg1">
                    <a:lumMod val="50000"/>
                  </a:schemeClr>
                </a:solidFill>
              </a:rPr>
              <a:t> using  permanent  sections</a:t>
            </a:r>
          </a:p>
          <a:p>
            <a:endParaRPr lang="en-US" sz="1400" dirty="0">
              <a:solidFill>
                <a:schemeClr val="bg1">
                  <a:lumMod val="50000"/>
                </a:schemeClr>
              </a:solidFill>
            </a:endParaRPr>
          </a:p>
          <a:p>
            <a:r>
              <a:rPr lang="en-US" sz="1400" i="1" dirty="0">
                <a:solidFill>
                  <a:schemeClr val="bg1">
                    <a:lumMod val="50000"/>
                  </a:schemeClr>
                </a:solidFill>
              </a:rPr>
              <a:t>The </a:t>
            </a:r>
            <a:r>
              <a:rPr lang="en-US" sz="1400" dirty="0">
                <a:solidFill>
                  <a:schemeClr val="bg1">
                    <a:lumMod val="50000"/>
                  </a:schemeClr>
                </a:solidFill>
              </a:rPr>
              <a:t>Plastics</a:t>
            </a:r>
            <a:r>
              <a:rPr lang="en-US" sz="1400" i="1" dirty="0">
                <a:solidFill>
                  <a:schemeClr val="bg1">
                    <a:lumMod val="50000"/>
                  </a:schemeClr>
                </a:solidFill>
              </a:rPr>
              <a:t> book mentions another option described as a “first-line treatment.” What is it?</a:t>
            </a:r>
          </a:p>
          <a:p>
            <a:r>
              <a:rPr lang="en-US" sz="1400" dirty="0">
                <a:solidFill>
                  <a:schemeClr val="bg1">
                    <a:lumMod val="50000"/>
                  </a:schemeClr>
                </a:solidFill>
              </a:rPr>
              <a:t>Immunotherapy </a:t>
            </a:r>
            <a:r>
              <a:rPr lang="en-US" sz="1400" b="1" dirty="0">
                <a:solidFill>
                  <a:srgbClr val="0000FF"/>
                </a:solidFill>
              </a:rPr>
              <a:t>drugs</a:t>
            </a:r>
          </a:p>
        </p:txBody>
      </p:sp>
      <p:sp>
        <p:nvSpPr>
          <p:cNvPr id="60" name="TextBox 59">
            <a:extLst>
              <a:ext uri="{FF2B5EF4-FFF2-40B4-BE49-F238E27FC236}">
                <a16:creationId xmlns:a16="http://schemas.microsoft.com/office/drawing/2014/main" id="{8F132032-F9C3-49B7-AE64-F283F3EC7E37}"/>
              </a:ext>
            </a:extLst>
          </p:cNvPr>
          <p:cNvSpPr txBox="1"/>
          <p:nvPr/>
        </p:nvSpPr>
        <p:spPr>
          <a:xfrm>
            <a:off x="2818827" y="2956322"/>
            <a:ext cx="5562599"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75000"/>
                  </a:schemeClr>
                </a:solidFill>
              </a:rPr>
              <a:t>Speaking of the pathologist…What could she find that would prompt regional lymph-node dissection?</a:t>
            </a:r>
          </a:p>
          <a:p>
            <a:r>
              <a:rPr lang="en-US" sz="1400" dirty="0">
                <a:solidFill>
                  <a:schemeClr val="bg1">
                    <a:lumMod val="75000"/>
                  </a:schemeClr>
                </a:solidFill>
              </a:rPr>
              <a:t>Microscopic evidence of  vascular  and/or  lymphatic  involvement</a:t>
            </a:r>
          </a:p>
        </p:txBody>
      </p:sp>
      <p:sp>
        <p:nvSpPr>
          <p:cNvPr id="6" name="Oval 5">
            <a:extLst>
              <a:ext uri="{FF2B5EF4-FFF2-40B4-BE49-F238E27FC236}">
                <a16:creationId xmlns:a16="http://schemas.microsoft.com/office/drawing/2014/main" id="{E33F8054-4DA1-49F3-A711-0F1864B04D6E}"/>
              </a:ext>
            </a:extLst>
          </p:cNvPr>
          <p:cNvSpPr/>
          <p:nvPr/>
        </p:nvSpPr>
        <p:spPr>
          <a:xfrm>
            <a:off x="3393714" y="3750392"/>
            <a:ext cx="1066800" cy="478182"/>
          </a:xfrm>
          <a:prstGeom prst="ellipse">
            <a:avLst/>
          </a:prstGeom>
          <a:noFill/>
          <a:ln>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E794254C-DE79-40FC-BA7E-AADEB6E68A3D}"/>
              </a:ext>
            </a:extLst>
          </p:cNvPr>
          <p:cNvSpPr/>
          <p:nvPr/>
        </p:nvSpPr>
        <p:spPr>
          <a:xfrm>
            <a:off x="3072152" y="4637642"/>
            <a:ext cx="756127" cy="4074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04B3EA5E-34DF-4F4E-A1C2-C996A52D4E1D}"/>
              </a:ext>
            </a:extLst>
          </p:cNvPr>
          <p:cNvSpPr txBox="1"/>
          <p:nvPr/>
        </p:nvSpPr>
        <p:spPr>
          <a:xfrm>
            <a:off x="2351926" y="5165743"/>
            <a:ext cx="6476999" cy="1169551"/>
          </a:xfrm>
          <a:prstGeom prst="rect">
            <a:avLst/>
          </a:prstGeom>
          <a:solidFill>
            <a:srgbClr val="FF99FF"/>
          </a:solidFill>
        </p:spPr>
        <p:txBody>
          <a:bodyPr wrap="square" rtlCol="0">
            <a:spAutoFit/>
          </a:bodyPr>
          <a:lstStyle/>
          <a:p>
            <a:r>
              <a:rPr lang="en-US" sz="1400" i="1" dirty="0">
                <a:solidFill>
                  <a:srgbClr val="0000FF"/>
                </a:solidFill>
              </a:rPr>
              <a:t>Speaking of drugs…The Plastics book mentions three other classes that can be used to </a:t>
            </a:r>
            <a:r>
              <a:rPr lang="en-US" sz="1400" i="1" dirty="0" err="1">
                <a:solidFill>
                  <a:srgbClr val="0000FF"/>
                </a:solidFill>
              </a:rPr>
              <a:t>tx</a:t>
            </a:r>
            <a:r>
              <a:rPr lang="en-US" sz="1400" i="1" dirty="0">
                <a:solidFill>
                  <a:srgbClr val="0000FF"/>
                </a:solidFill>
              </a:rPr>
              <a:t> eyelid melanoma. What are they?</a:t>
            </a:r>
          </a:p>
          <a:p>
            <a:r>
              <a:rPr lang="en-US" sz="1400" dirty="0">
                <a:solidFill>
                  <a:srgbClr val="0000FF"/>
                </a:solidFill>
              </a:rPr>
              <a:t>--Oncolytic virus therapy</a:t>
            </a:r>
          </a:p>
          <a:p>
            <a:r>
              <a:rPr lang="en-US" sz="1400" dirty="0">
                <a:solidFill>
                  <a:srgbClr val="0000FF"/>
                </a:solidFill>
              </a:rPr>
              <a:t>--Cytokines</a:t>
            </a:r>
          </a:p>
          <a:p>
            <a:r>
              <a:rPr lang="en-US" sz="1400" dirty="0">
                <a:solidFill>
                  <a:srgbClr val="0000FF"/>
                </a:solidFill>
              </a:rPr>
              <a:t>--Checkpoint inhibitors</a:t>
            </a:r>
          </a:p>
        </p:txBody>
      </p:sp>
      <p:sp>
        <p:nvSpPr>
          <p:cNvPr id="63" name="Right Brace 62">
            <a:extLst>
              <a:ext uri="{FF2B5EF4-FFF2-40B4-BE49-F238E27FC236}">
                <a16:creationId xmlns:a16="http://schemas.microsoft.com/office/drawing/2014/main" id="{A84D5F94-ED2A-4DCB-AFB4-34960BD6B90A}"/>
              </a:ext>
            </a:extLst>
          </p:cNvPr>
          <p:cNvSpPr/>
          <p:nvPr/>
        </p:nvSpPr>
        <p:spPr>
          <a:xfrm>
            <a:off x="4341662" y="5648443"/>
            <a:ext cx="155713" cy="712351"/>
          </a:xfrm>
          <a:prstGeom prst="rightBrace">
            <a:avLst/>
          </a:prstGeom>
          <a:ln w="22225"/>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64" name="TextBox 63">
            <a:extLst>
              <a:ext uri="{FF2B5EF4-FFF2-40B4-BE49-F238E27FC236}">
                <a16:creationId xmlns:a16="http://schemas.microsoft.com/office/drawing/2014/main" id="{7BE5F465-159B-442B-8EC1-F059CBA1A97E}"/>
              </a:ext>
            </a:extLst>
          </p:cNvPr>
          <p:cNvSpPr txBox="1"/>
          <p:nvPr/>
        </p:nvSpPr>
        <p:spPr>
          <a:xfrm>
            <a:off x="4523625" y="5717508"/>
            <a:ext cx="4267200" cy="523220"/>
          </a:xfrm>
          <a:prstGeom prst="rect">
            <a:avLst/>
          </a:prstGeom>
          <a:noFill/>
        </p:spPr>
        <p:txBody>
          <a:bodyPr wrap="square" rtlCol="0">
            <a:spAutoFit/>
          </a:bodyPr>
          <a:lstStyle/>
          <a:p>
            <a:r>
              <a:rPr lang="en-US" sz="1400" dirty="0"/>
              <a:t>All three are indicated only for the really bad cases: Metastatic, advanced, unresectable or recurrent</a:t>
            </a:r>
          </a:p>
        </p:txBody>
      </p:sp>
    </p:spTree>
    <p:extLst>
      <p:ext uri="{BB962C8B-B14F-4D97-AF65-F5344CB8AC3E}">
        <p14:creationId xmlns:p14="http://schemas.microsoft.com/office/powerpoint/2010/main" val="2739110973"/>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566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solidFill>
                  <a:srgbClr val="CCFFCC"/>
                </a:solidFill>
              </a:rPr>
              <a:t>Skin is an order of magnitude more common than choroidal, which is in turn an order more common than </a:t>
            </a:r>
            <a:r>
              <a:rPr lang="en-US" altLang="en-US" sz="1400" dirty="0" err="1">
                <a:solidFill>
                  <a:srgbClr val="CCFFCC"/>
                </a:solidFill>
              </a:rPr>
              <a:t>conj</a:t>
            </a:r>
            <a:endParaRPr lang="en-US" altLang="en-US" sz="1400" dirty="0">
              <a:solidFill>
                <a:srgbClr val="CCFFCC"/>
              </a:solidFill>
            </a:endParaRPr>
          </a:p>
          <a:p>
            <a:pPr eaLnBrk="1" hangingPunct="1">
              <a:spcBef>
                <a:spcPct val="0"/>
              </a:spcBef>
              <a:buClrTx/>
              <a:buSzTx/>
              <a:buFontTx/>
              <a:buNone/>
            </a:pPr>
            <a:endParaRPr lang="en-US" altLang="en-US" sz="1400" dirty="0">
              <a:solidFill>
                <a:srgbClr val="CCFFCC"/>
              </a:solidFill>
            </a:endParaRPr>
          </a:p>
          <a:p>
            <a:r>
              <a:rPr lang="en-US" sz="1400" i="1" dirty="0">
                <a:solidFill>
                  <a:srgbClr val="CCFFCC"/>
                </a:solidFill>
              </a:rPr>
              <a:t>Just how (un)common is </a:t>
            </a:r>
            <a:r>
              <a:rPr lang="en-US" sz="1400" i="1" dirty="0" err="1">
                <a:solidFill>
                  <a:srgbClr val="CCFFCC"/>
                </a:solidFill>
              </a:rPr>
              <a:t>conj</a:t>
            </a:r>
            <a:r>
              <a:rPr lang="en-US" sz="1400" i="1" dirty="0">
                <a:solidFill>
                  <a:srgbClr val="CCFFCC"/>
                </a:solidFill>
              </a:rPr>
              <a:t> melanoma?</a:t>
            </a:r>
          </a:p>
          <a:p>
            <a:r>
              <a:rPr lang="en-US" sz="1400" dirty="0">
                <a:solidFill>
                  <a:srgbClr val="CCFFCC"/>
                </a:solidFill>
              </a:rPr>
              <a:t>In white folk the incidence is only 1 per  2 million ; in black and Asian pops it’s probably an order of magnitude less common</a:t>
            </a:r>
          </a:p>
          <a:p>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 gender predilection?</a:t>
            </a:r>
          </a:p>
          <a:p>
            <a:pPr eaLnBrk="1" hangingPunct="1">
              <a:spcBef>
                <a:spcPct val="0"/>
              </a:spcBef>
              <a:buClrTx/>
              <a:buSzTx/>
              <a:buFontTx/>
              <a:buNone/>
            </a:pPr>
            <a:r>
              <a:rPr lang="en-US" altLang="en-US" sz="1400" dirty="0">
                <a:solidFill>
                  <a:srgbClr val="CCFFCC"/>
                </a:solidFill>
              </a:rPr>
              <a:t>No</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an age predilection?</a:t>
            </a:r>
          </a:p>
          <a:p>
            <a:pPr eaLnBrk="1" hangingPunct="1">
              <a:spcBef>
                <a:spcPct val="0"/>
              </a:spcBef>
              <a:buClrTx/>
              <a:buSzTx/>
              <a:buFontTx/>
              <a:buNone/>
            </a:pPr>
            <a:r>
              <a:rPr lang="en-US" altLang="en-US" sz="1400" dirty="0">
                <a:solidFill>
                  <a:srgbClr val="CCFFCC"/>
                </a:solidFill>
              </a:rPr>
              <a:t>Yes. </a:t>
            </a:r>
            <a:r>
              <a:rPr lang="en-US" altLang="en-US" sz="1400" dirty="0" err="1">
                <a:solidFill>
                  <a:srgbClr val="CCFFCC"/>
                </a:solidFill>
              </a:rPr>
              <a:t>Conj</a:t>
            </a:r>
            <a:r>
              <a:rPr lang="en-US" altLang="en-US" sz="1400" dirty="0">
                <a:solidFill>
                  <a:srgbClr val="CCFFCC"/>
                </a:solidFill>
              </a:rPr>
              <a:t> melanoma is a disease of the middle-aged and elderly</a:t>
            </a:r>
          </a:p>
          <a:p>
            <a:pPr eaLnBrk="1" hangingPunct="1">
              <a:spcBef>
                <a:spcPct val="0"/>
              </a:spcBef>
              <a:buClrTx/>
              <a:buSzTx/>
              <a:buFontTx/>
              <a:buNone/>
            </a:pPr>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Are all </a:t>
            </a:r>
            <a:r>
              <a:rPr lang="en-US" altLang="en-US" sz="1400" i="1" dirty="0" err="1">
                <a:solidFill>
                  <a:srgbClr val="CCFFCC"/>
                </a:solidFill>
              </a:rPr>
              <a:t>conj</a:t>
            </a:r>
            <a:r>
              <a:rPr lang="en-US" altLang="en-US" sz="1400" i="1" dirty="0">
                <a:solidFill>
                  <a:srgbClr val="CCFFCC"/>
                </a:solidFill>
              </a:rPr>
              <a:t> melanomas pigmented?</a:t>
            </a:r>
          </a:p>
          <a:p>
            <a:pPr eaLnBrk="1" hangingPunct="1">
              <a:spcBef>
                <a:spcPct val="0"/>
              </a:spcBef>
              <a:buClrTx/>
              <a:buSzTx/>
              <a:buFontTx/>
              <a:buNone/>
            </a:pPr>
            <a:r>
              <a:rPr lang="en-US" altLang="en-US" sz="1400" dirty="0">
                <a:solidFill>
                  <a:srgbClr val="CCFFCC"/>
                </a:solidFill>
              </a:rPr>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1336250832"/>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567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solidFill>
                <a:srgbClr val="CCFFCC"/>
              </a:solidFill>
            </a:endParaRPr>
          </a:p>
          <a:p>
            <a:pPr eaLnBrk="1" hangingPunct="1">
              <a:spcBef>
                <a:spcPct val="0"/>
              </a:spcBef>
              <a:buClrTx/>
              <a:buSzTx/>
              <a:buFontTx/>
              <a:buNone/>
            </a:pPr>
            <a:endParaRPr lang="en-US" altLang="en-US" sz="1400" dirty="0">
              <a:solidFill>
                <a:srgbClr val="CCFFCC"/>
              </a:solidFill>
            </a:endParaRPr>
          </a:p>
          <a:p>
            <a:r>
              <a:rPr lang="en-US" sz="1400" i="1" dirty="0">
                <a:solidFill>
                  <a:srgbClr val="CCFFCC"/>
                </a:solidFill>
              </a:rPr>
              <a:t>Just how (un)common is </a:t>
            </a:r>
            <a:r>
              <a:rPr lang="en-US" sz="1400" i="1" dirty="0" err="1">
                <a:solidFill>
                  <a:srgbClr val="CCFFCC"/>
                </a:solidFill>
              </a:rPr>
              <a:t>conj</a:t>
            </a:r>
            <a:r>
              <a:rPr lang="en-US" sz="1400" i="1" dirty="0">
                <a:solidFill>
                  <a:srgbClr val="CCFFCC"/>
                </a:solidFill>
              </a:rPr>
              <a:t> melanoma?</a:t>
            </a:r>
          </a:p>
          <a:p>
            <a:r>
              <a:rPr lang="en-US" sz="1400" dirty="0">
                <a:solidFill>
                  <a:srgbClr val="CCFFCC"/>
                </a:solidFill>
              </a:rPr>
              <a:t>In white folk the incidence is only 1 per  2 million ; in black and Asian pops it’s probably an order of magnitude less common</a:t>
            </a:r>
          </a:p>
          <a:p>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 gender predilection?</a:t>
            </a:r>
          </a:p>
          <a:p>
            <a:pPr eaLnBrk="1" hangingPunct="1">
              <a:spcBef>
                <a:spcPct val="0"/>
              </a:spcBef>
              <a:buClrTx/>
              <a:buSzTx/>
              <a:buFontTx/>
              <a:buNone/>
            </a:pPr>
            <a:r>
              <a:rPr lang="en-US" altLang="en-US" sz="1400" dirty="0">
                <a:solidFill>
                  <a:srgbClr val="CCFFCC"/>
                </a:solidFill>
              </a:rPr>
              <a:t>No</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an age predilection?</a:t>
            </a:r>
          </a:p>
          <a:p>
            <a:pPr eaLnBrk="1" hangingPunct="1">
              <a:spcBef>
                <a:spcPct val="0"/>
              </a:spcBef>
              <a:buClrTx/>
              <a:buSzTx/>
              <a:buFontTx/>
              <a:buNone/>
            </a:pPr>
            <a:r>
              <a:rPr lang="en-US" altLang="en-US" sz="1400" dirty="0">
                <a:solidFill>
                  <a:srgbClr val="CCFFCC"/>
                </a:solidFill>
              </a:rPr>
              <a:t>Yes. </a:t>
            </a:r>
            <a:r>
              <a:rPr lang="en-US" altLang="en-US" sz="1400" dirty="0" err="1">
                <a:solidFill>
                  <a:srgbClr val="CCFFCC"/>
                </a:solidFill>
              </a:rPr>
              <a:t>Conj</a:t>
            </a:r>
            <a:r>
              <a:rPr lang="en-US" altLang="en-US" sz="1400" dirty="0">
                <a:solidFill>
                  <a:srgbClr val="CCFFCC"/>
                </a:solidFill>
              </a:rPr>
              <a:t> melanoma is a disease of the middle-aged and elderly</a:t>
            </a:r>
          </a:p>
          <a:p>
            <a:pPr eaLnBrk="1" hangingPunct="1">
              <a:spcBef>
                <a:spcPct val="0"/>
              </a:spcBef>
              <a:buClrTx/>
              <a:buSzTx/>
              <a:buFontTx/>
              <a:buNone/>
            </a:pPr>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Are all </a:t>
            </a:r>
            <a:r>
              <a:rPr lang="en-US" altLang="en-US" sz="1400" i="1" dirty="0" err="1">
                <a:solidFill>
                  <a:srgbClr val="CCFFCC"/>
                </a:solidFill>
              </a:rPr>
              <a:t>conj</a:t>
            </a:r>
            <a:r>
              <a:rPr lang="en-US" altLang="en-US" sz="1400" i="1" dirty="0">
                <a:solidFill>
                  <a:srgbClr val="CCFFCC"/>
                </a:solidFill>
              </a:rPr>
              <a:t> melanomas pigmented?</a:t>
            </a:r>
          </a:p>
          <a:p>
            <a:pPr eaLnBrk="1" hangingPunct="1">
              <a:spcBef>
                <a:spcPct val="0"/>
              </a:spcBef>
              <a:buClrTx/>
              <a:buSzTx/>
              <a:buFontTx/>
              <a:buNone/>
            </a:pPr>
            <a:r>
              <a:rPr lang="en-US" altLang="en-US" sz="1400" dirty="0">
                <a:solidFill>
                  <a:srgbClr val="CCFFCC"/>
                </a:solidFill>
              </a:rPr>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3390444558"/>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568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endParaRPr lang="en-US" sz="1400" i="1" dirty="0">
              <a:solidFill>
                <a:srgbClr val="CCFFCC"/>
              </a:solidFill>
            </a:endParaRPr>
          </a:p>
          <a:p>
            <a:r>
              <a:rPr lang="en-US" sz="1400" dirty="0">
                <a:solidFill>
                  <a:srgbClr val="CCFFCC"/>
                </a:solidFill>
              </a:rPr>
              <a:t>In white folk the incidence is only 1 per  2 million ; in black and Asian pops it’s probably an order of magnitude less common</a:t>
            </a:r>
          </a:p>
          <a:p>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 gender predilection?</a:t>
            </a:r>
          </a:p>
          <a:p>
            <a:pPr eaLnBrk="1" hangingPunct="1">
              <a:spcBef>
                <a:spcPct val="0"/>
              </a:spcBef>
              <a:buClrTx/>
              <a:buSzTx/>
              <a:buFontTx/>
              <a:buNone/>
            </a:pPr>
            <a:r>
              <a:rPr lang="en-US" altLang="en-US" sz="1400" dirty="0">
                <a:solidFill>
                  <a:srgbClr val="CCFFCC"/>
                </a:solidFill>
              </a:rPr>
              <a:t>No</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an age predilection?</a:t>
            </a:r>
          </a:p>
          <a:p>
            <a:pPr eaLnBrk="1" hangingPunct="1">
              <a:spcBef>
                <a:spcPct val="0"/>
              </a:spcBef>
              <a:buClrTx/>
              <a:buSzTx/>
              <a:buFontTx/>
              <a:buNone/>
            </a:pPr>
            <a:r>
              <a:rPr lang="en-US" altLang="en-US" sz="1400" dirty="0">
                <a:solidFill>
                  <a:srgbClr val="CCFFCC"/>
                </a:solidFill>
              </a:rPr>
              <a:t>Yes. </a:t>
            </a:r>
            <a:r>
              <a:rPr lang="en-US" altLang="en-US" sz="1400" dirty="0" err="1">
                <a:solidFill>
                  <a:srgbClr val="CCFFCC"/>
                </a:solidFill>
              </a:rPr>
              <a:t>Conj</a:t>
            </a:r>
            <a:r>
              <a:rPr lang="en-US" altLang="en-US" sz="1400" dirty="0">
                <a:solidFill>
                  <a:srgbClr val="CCFFCC"/>
                </a:solidFill>
              </a:rPr>
              <a:t> melanoma is a disease of the middle-aged and elderly</a:t>
            </a:r>
          </a:p>
          <a:p>
            <a:pPr eaLnBrk="1" hangingPunct="1">
              <a:spcBef>
                <a:spcPct val="0"/>
              </a:spcBef>
              <a:buClrTx/>
              <a:buSzTx/>
              <a:buFontTx/>
              <a:buNone/>
            </a:pPr>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Are all </a:t>
            </a:r>
            <a:r>
              <a:rPr lang="en-US" altLang="en-US" sz="1400" i="1" dirty="0" err="1">
                <a:solidFill>
                  <a:srgbClr val="CCFFCC"/>
                </a:solidFill>
              </a:rPr>
              <a:t>conj</a:t>
            </a:r>
            <a:r>
              <a:rPr lang="en-US" altLang="en-US" sz="1400" i="1" dirty="0">
                <a:solidFill>
                  <a:srgbClr val="CCFFCC"/>
                </a:solidFill>
              </a:rPr>
              <a:t> melanomas pigmented?</a:t>
            </a:r>
          </a:p>
          <a:p>
            <a:pPr eaLnBrk="1" hangingPunct="1">
              <a:spcBef>
                <a:spcPct val="0"/>
              </a:spcBef>
              <a:buClrTx/>
              <a:buSzTx/>
              <a:buFontTx/>
              <a:buNone/>
            </a:pPr>
            <a:r>
              <a:rPr lang="en-US" altLang="en-US" sz="1400" dirty="0">
                <a:solidFill>
                  <a:srgbClr val="CCFFCC"/>
                </a:solidFill>
              </a:rPr>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4010206928"/>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569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a:t>
            </a:r>
            <a:r>
              <a:rPr lang="en-US" sz="1400" dirty="0">
                <a:solidFill>
                  <a:srgbClr val="CCFFCC"/>
                </a:solidFill>
              </a:rPr>
              <a:t>; in black and Asian pops it’s probably an order of magnitude less common</a:t>
            </a:r>
          </a:p>
          <a:p>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 gender predilection?</a:t>
            </a:r>
          </a:p>
          <a:p>
            <a:pPr eaLnBrk="1" hangingPunct="1">
              <a:spcBef>
                <a:spcPct val="0"/>
              </a:spcBef>
              <a:buClrTx/>
              <a:buSzTx/>
              <a:buFontTx/>
              <a:buNone/>
            </a:pPr>
            <a:r>
              <a:rPr lang="en-US" altLang="en-US" sz="1400" dirty="0">
                <a:solidFill>
                  <a:srgbClr val="CCFFCC"/>
                </a:solidFill>
              </a:rPr>
              <a:t>No</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an age predilection?</a:t>
            </a:r>
          </a:p>
          <a:p>
            <a:pPr eaLnBrk="1" hangingPunct="1">
              <a:spcBef>
                <a:spcPct val="0"/>
              </a:spcBef>
              <a:buClrTx/>
              <a:buSzTx/>
              <a:buFontTx/>
              <a:buNone/>
            </a:pPr>
            <a:r>
              <a:rPr lang="en-US" altLang="en-US" sz="1400" dirty="0">
                <a:solidFill>
                  <a:srgbClr val="CCFFCC"/>
                </a:solidFill>
              </a:rPr>
              <a:t>Yes. </a:t>
            </a:r>
            <a:r>
              <a:rPr lang="en-US" altLang="en-US" sz="1400" dirty="0" err="1">
                <a:solidFill>
                  <a:srgbClr val="CCFFCC"/>
                </a:solidFill>
              </a:rPr>
              <a:t>Conj</a:t>
            </a:r>
            <a:r>
              <a:rPr lang="en-US" altLang="en-US" sz="1400" dirty="0">
                <a:solidFill>
                  <a:srgbClr val="CCFFCC"/>
                </a:solidFill>
              </a:rPr>
              <a:t> melanoma is a disease of the middle-aged and elderly</a:t>
            </a:r>
          </a:p>
          <a:p>
            <a:pPr eaLnBrk="1" hangingPunct="1">
              <a:spcBef>
                <a:spcPct val="0"/>
              </a:spcBef>
              <a:buClrTx/>
              <a:buSzTx/>
              <a:buFontTx/>
              <a:buNone/>
            </a:pPr>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Are all </a:t>
            </a:r>
            <a:r>
              <a:rPr lang="en-US" altLang="en-US" sz="1400" i="1" dirty="0" err="1">
                <a:solidFill>
                  <a:srgbClr val="CCFFCC"/>
                </a:solidFill>
              </a:rPr>
              <a:t>conj</a:t>
            </a:r>
            <a:r>
              <a:rPr lang="en-US" altLang="en-US" sz="1400" i="1" dirty="0">
                <a:solidFill>
                  <a:srgbClr val="CCFFCC"/>
                </a:solidFill>
              </a:rPr>
              <a:t> melanomas pigmented?</a:t>
            </a:r>
          </a:p>
          <a:p>
            <a:pPr eaLnBrk="1" hangingPunct="1">
              <a:spcBef>
                <a:spcPct val="0"/>
              </a:spcBef>
              <a:buClrTx/>
              <a:buSzTx/>
              <a:buFontTx/>
              <a:buNone/>
            </a:pPr>
            <a:r>
              <a:rPr lang="en-US" altLang="en-US" sz="1400" dirty="0">
                <a:solidFill>
                  <a:srgbClr val="CCFFCC"/>
                </a:solidFill>
              </a:rPr>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
        <p:nvSpPr>
          <p:cNvPr id="3" name="Rectangle 2">
            <a:extLst>
              <a:ext uri="{FF2B5EF4-FFF2-40B4-BE49-F238E27FC236}">
                <a16:creationId xmlns:a16="http://schemas.microsoft.com/office/drawing/2014/main" id="{514042ED-2E80-4E5F-8F53-CD7B780E6851}"/>
              </a:ext>
            </a:extLst>
          </p:cNvPr>
          <p:cNvSpPr/>
          <p:nvPr/>
        </p:nvSpPr>
        <p:spPr>
          <a:xfrm>
            <a:off x="4572000" y="2144788"/>
            <a:ext cx="762000" cy="23617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big number</a:t>
            </a:r>
          </a:p>
        </p:txBody>
      </p:sp>
    </p:spTree>
    <p:extLst>
      <p:ext uri="{BB962C8B-B14F-4D97-AF65-F5344CB8AC3E}">
        <p14:creationId xmlns:p14="http://schemas.microsoft.com/office/powerpoint/2010/main" val="421294077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57</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369403" y="1981200"/>
            <a:ext cx="8088797" cy="2308324"/>
          </a:xfrm>
          <a:prstGeom prst="rect">
            <a:avLst/>
          </a:prstGeom>
          <a:solidFill>
            <a:srgbClr val="66FFFF"/>
          </a:solidFill>
        </p:spPr>
        <p:txBody>
          <a:bodyPr wrap="square" rtlCol="0">
            <a:spAutoFit/>
          </a:bodyPr>
          <a:lstStyle/>
          <a:p>
            <a:r>
              <a:rPr lang="en-US" sz="1600" i="1" dirty="0"/>
              <a:t>Now let’s consider the </a:t>
            </a:r>
            <a:r>
              <a:rPr lang="en-US" sz="1600" dirty="0"/>
              <a:t>histology</a:t>
            </a:r>
            <a:r>
              <a:rPr lang="en-US" sz="1600" i="1" dirty="0"/>
              <a:t> of surface melanocytes. Where do they reside?</a:t>
            </a:r>
          </a:p>
          <a:p>
            <a:r>
              <a:rPr lang="en-US" sz="1600" dirty="0">
                <a:solidFill>
                  <a:schemeClr val="bg1">
                    <a:lumMod val="65000"/>
                  </a:schemeClr>
                </a:solidFill>
              </a:rPr>
              <a:t>Most are found in the  basal  layer of the  epidermis  (if we’re talking about skin) </a:t>
            </a:r>
            <a:r>
              <a:rPr lang="en-US" sz="1600" dirty="0"/>
              <a:t>or the  basal  layer of the  epithelium  (if we’re </a:t>
            </a:r>
            <a:r>
              <a:rPr lang="en-US" sz="1600" u="sng" dirty="0"/>
              <a:t>talking about the </a:t>
            </a:r>
            <a:r>
              <a:rPr lang="en-US" sz="1600" u="sng" dirty="0" err="1"/>
              <a:t>conj</a:t>
            </a:r>
            <a:r>
              <a:rPr lang="en-US" sz="1600" dirty="0"/>
              <a:t>). </a:t>
            </a:r>
            <a:r>
              <a:rPr lang="en-US" sz="1600" dirty="0">
                <a:solidFill>
                  <a:srgbClr val="66FFFF"/>
                </a:solidFill>
              </a:rPr>
              <a:t>Some skin melanocytes are sub-epidermal (</a:t>
            </a:r>
            <a:r>
              <a:rPr lang="en-US" sz="1600" dirty="0" err="1">
                <a:solidFill>
                  <a:srgbClr val="66FFFF"/>
                </a:solidFill>
              </a:rPr>
              <a:t>ie</a:t>
            </a:r>
            <a:r>
              <a:rPr lang="en-US" sz="1600" dirty="0">
                <a:solidFill>
                  <a:srgbClr val="66FFFF"/>
                </a:solidFill>
              </a:rPr>
              <a:t>, located in the dermis). Likewise, some </a:t>
            </a:r>
            <a:r>
              <a:rPr lang="en-US" sz="1600" dirty="0" err="1">
                <a:solidFill>
                  <a:srgbClr val="66FFFF"/>
                </a:solidFill>
              </a:rPr>
              <a:t>conj</a:t>
            </a:r>
            <a:r>
              <a:rPr lang="en-US" sz="1600" dirty="0">
                <a:solidFill>
                  <a:srgbClr val="66FFFF"/>
                </a:solidFill>
              </a:rPr>
              <a:t> melanocytes are subepithelial; these are often located in the </a:t>
            </a:r>
            <a:r>
              <a:rPr lang="en-US" sz="1600" dirty="0" err="1">
                <a:solidFill>
                  <a:srgbClr val="66FFFF"/>
                </a:solidFill>
              </a:rPr>
              <a:t>conj</a:t>
            </a:r>
            <a:r>
              <a:rPr lang="en-US" sz="1600" dirty="0">
                <a:solidFill>
                  <a:srgbClr val="66FFFF"/>
                </a:solidFill>
              </a:rPr>
              <a:t> stroma (aka the  </a:t>
            </a:r>
            <a:r>
              <a:rPr lang="en-US" sz="1600" i="1" dirty="0">
                <a:solidFill>
                  <a:srgbClr val="66FFFF"/>
                </a:solidFill>
              </a:rPr>
              <a:t>substantia propria </a:t>
            </a:r>
            <a:r>
              <a:rPr lang="en-US" sz="1600" dirty="0">
                <a:solidFill>
                  <a:srgbClr val="66FFFF"/>
                </a:solidFill>
              </a:rPr>
              <a:t>), or in the underlying  episcleral  tissue.</a:t>
            </a:r>
          </a:p>
          <a:p>
            <a:endParaRPr lang="en-US" sz="1600" dirty="0">
              <a:solidFill>
                <a:srgbClr val="66FFFF"/>
              </a:solidFill>
            </a:endParaRPr>
          </a:p>
          <a:p>
            <a:r>
              <a:rPr lang="en-US" sz="1600" i="1" dirty="0">
                <a:solidFill>
                  <a:srgbClr val="66FFFF"/>
                </a:solidFill>
              </a:rPr>
              <a:t>In what key way do epithelial and dermal melanocytes differ?</a:t>
            </a:r>
          </a:p>
          <a:p>
            <a:r>
              <a:rPr lang="en-US" sz="1600" dirty="0">
                <a:solidFill>
                  <a:srgbClr val="66FFFF"/>
                </a:solidFill>
              </a:rPr>
              <a:t>Under normal conditions, dermal melanocytes do not produce melanin</a:t>
            </a:r>
          </a:p>
        </p:txBody>
      </p:sp>
    </p:spTree>
    <p:extLst>
      <p:ext uri="{BB962C8B-B14F-4D97-AF65-F5344CB8AC3E}">
        <p14:creationId xmlns:p14="http://schemas.microsoft.com/office/powerpoint/2010/main" val="2979593263"/>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570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a:t>
            </a:r>
            <a:r>
              <a:rPr lang="en-US" sz="1400" dirty="0">
                <a:solidFill>
                  <a:srgbClr val="CCFFCC"/>
                </a:solidFill>
              </a:rPr>
              <a:t>; in black and Asian pops it’s probably an order of magnitude less common</a:t>
            </a:r>
          </a:p>
          <a:p>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 gender predilection?</a:t>
            </a:r>
          </a:p>
          <a:p>
            <a:pPr eaLnBrk="1" hangingPunct="1">
              <a:spcBef>
                <a:spcPct val="0"/>
              </a:spcBef>
              <a:buClrTx/>
              <a:buSzTx/>
              <a:buFontTx/>
              <a:buNone/>
            </a:pPr>
            <a:r>
              <a:rPr lang="en-US" altLang="en-US" sz="1400" dirty="0">
                <a:solidFill>
                  <a:srgbClr val="CCFFCC"/>
                </a:solidFill>
              </a:rPr>
              <a:t>No</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an age predilection?</a:t>
            </a:r>
          </a:p>
          <a:p>
            <a:pPr eaLnBrk="1" hangingPunct="1">
              <a:spcBef>
                <a:spcPct val="0"/>
              </a:spcBef>
              <a:buClrTx/>
              <a:buSzTx/>
              <a:buFontTx/>
              <a:buNone/>
            </a:pPr>
            <a:r>
              <a:rPr lang="en-US" altLang="en-US" sz="1400" dirty="0">
                <a:solidFill>
                  <a:srgbClr val="CCFFCC"/>
                </a:solidFill>
              </a:rPr>
              <a:t>Yes. </a:t>
            </a:r>
            <a:r>
              <a:rPr lang="en-US" altLang="en-US" sz="1400" dirty="0" err="1">
                <a:solidFill>
                  <a:srgbClr val="CCFFCC"/>
                </a:solidFill>
              </a:rPr>
              <a:t>Conj</a:t>
            </a:r>
            <a:r>
              <a:rPr lang="en-US" altLang="en-US" sz="1400" dirty="0">
                <a:solidFill>
                  <a:srgbClr val="CCFFCC"/>
                </a:solidFill>
              </a:rPr>
              <a:t> melanoma is a disease of the middle-aged and elderly</a:t>
            </a:r>
          </a:p>
          <a:p>
            <a:pPr eaLnBrk="1" hangingPunct="1">
              <a:spcBef>
                <a:spcPct val="0"/>
              </a:spcBef>
              <a:buClrTx/>
              <a:buSzTx/>
              <a:buFontTx/>
              <a:buNone/>
            </a:pPr>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Are all </a:t>
            </a:r>
            <a:r>
              <a:rPr lang="en-US" altLang="en-US" sz="1400" i="1" dirty="0" err="1">
                <a:solidFill>
                  <a:srgbClr val="CCFFCC"/>
                </a:solidFill>
              </a:rPr>
              <a:t>conj</a:t>
            </a:r>
            <a:r>
              <a:rPr lang="en-US" altLang="en-US" sz="1400" i="1" dirty="0">
                <a:solidFill>
                  <a:srgbClr val="CCFFCC"/>
                </a:solidFill>
              </a:rPr>
              <a:t> melanomas pigmented?</a:t>
            </a:r>
          </a:p>
          <a:p>
            <a:pPr eaLnBrk="1" hangingPunct="1">
              <a:spcBef>
                <a:spcPct val="0"/>
              </a:spcBef>
              <a:buClrTx/>
              <a:buSzTx/>
              <a:buFontTx/>
              <a:buNone/>
            </a:pPr>
            <a:r>
              <a:rPr lang="en-US" altLang="en-US" sz="1400" dirty="0">
                <a:solidFill>
                  <a:srgbClr val="CCFFCC"/>
                </a:solidFill>
              </a:rPr>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404087818"/>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571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 gender predilection?</a:t>
            </a:r>
          </a:p>
          <a:p>
            <a:pPr eaLnBrk="1" hangingPunct="1">
              <a:spcBef>
                <a:spcPct val="0"/>
              </a:spcBef>
              <a:buClrTx/>
              <a:buSzTx/>
              <a:buFontTx/>
              <a:buNone/>
            </a:pPr>
            <a:r>
              <a:rPr lang="en-US" altLang="en-US" sz="1400" dirty="0">
                <a:solidFill>
                  <a:srgbClr val="CCFFCC"/>
                </a:solidFill>
              </a:rPr>
              <a:t>No</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an age predilection?</a:t>
            </a:r>
          </a:p>
          <a:p>
            <a:pPr eaLnBrk="1" hangingPunct="1">
              <a:spcBef>
                <a:spcPct val="0"/>
              </a:spcBef>
              <a:buClrTx/>
              <a:buSzTx/>
              <a:buFontTx/>
              <a:buNone/>
            </a:pPr>
            <a:r>
              <a:rPr lang="en-US" altLang="en-US" sz="1400" dirty="0">
                <a:solidFill>
                  <a:srgbClr val="CCFFCC"/>
                </a:solidFill>
              </a:rPr>
              <a:t>Yes. </a:t>
            </a:r>
            <a:r>
              <a:rPr lang="en-US" altLang="en-US" sz="1400" dirty="0" err="1">
                <a:solidFill>
                  <a:srgbClr val="CCFFCC"/>
                </a:solidFill>
              </a:rPr>
              <a:t>Conj</a:t>
            </a:r>
            <a:r>
              <a:rPr lang="en-US" altLang="en-US" sz="1400" dirty="0">
                <a:solidFill>
                  <a:srgbClr val="CCFFCC"/>
                </a:solidFill>
              </a:rPr>
              <a:t> melanoma is a disease of the middle-aged and elderly</a:t>
            </a:r>
          </a:p>
          <a:p>
            <a:pPr eaLnBrk="1" hangingPunct="1">
              <a:spcBef>
                <a:spcPct val="0"/>
              </a:spcBef>
              <a:buClrTx/>
              <a:buSzTx/>
              <a:buFontTx/>
              <a:buNone/>
            </a:pPr>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Are all </a:t>
            </a:r>
            <a:r>
              <a:rPr lang="en-US" altLang="en-US" sz="1400" i="1" dirty="0" err="1">
                <a:solidFill>
                  <a:srgbClr val="CCFFCC"/>
                </a:solidFill>
              </a:rPr>
              <a:t>conj</a:t>
            </a:r>
            <a:r>
              <a:rPr lang="en-US" altLang="en-US" sz="1400" i="1" dirty="0">
                <a:solidFill>
                  <a:srgbClr val="CCFFCC"/>
                </a:solidFill>
              </a:rPr>
              <a:t> melanomas pigmented?</a:t>
            </a:r>
          </a:p>
          <a:p>
            <a:pPr eaLnBrk="1" hangingPunct="1">
              <a:spcBef>
                <a:spcPct val="0"/>
              </a:spcBef>
              <a:buClrTx/>
              <a:buSzTx/>
              <a:buFontTx/>
              <a:buNone/>
            </a:pPr>
            <a:r>
              <a:rPr lang="en-US" altLang="en-US" sz="1400" dirty="0">
                <a:solidFill>
                  <a:srgbClr val="CCFFCC"/>
                </a:solidFill>
              </a:rPr>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3090328151"/>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572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endParaRPr lang="en-US" altLang="en-US" sz="1400" i="1" dirty="0">
              <a:solidFill>
                <a:srgbClr val="CCFFCC"/>
              </a:solidFill>
            </a:endParaRPr>
          </a:p>
          <a:p>
            <a:pPr eaLnBrk="1" hangingPunct="1">
              <a:spcBef>
                <a:spcPct val="0"/>
              </a:spcBef>
              <a:buClrTx/>
              <a:buSzTx/>
              <a:buFontTx/>
              <a:buNone/>
            </a:pPr>
            <a:r>
              <a:rPr lang="en-US" altLang="en-US" sz="1400" dirty="0">
                <a:solidFill>
                  <a:srgbClr val="CCFFCC"/>
                </a:solidFill>
              </a:rPr>
              <a:t>No</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an age predilection?</a:t>
            </a:r>
          </a:p>
          <a:p>
            <a:pPr eaLnBrk="1" hangingPunct="1">
              <a:spcBef>
                <a:spcPct val="0"/>
              </a:spcBef>
              <a:buClrTx/>
              <a:buSzTx/>
              <a:buFontTx/>
              <a:buNone/>
            </a:pPr>
            <a:r>
              <a:rPr lang="en-US" altLang="en-US" sz="1400" dirty="0">
                <a:solidFill>
                  <a:srgbClr val="CCFFCC"/>
                </a:solidFill>
              </a:rPr>
              <a:t>Yes. </a:t>
            </a:r>
            <a:r>
              <a:rPr lang="en-US" altLang="en-US" sz="1400" dirty="0" err="1">
                <a:solidFill>
                  <a:srgbClr val="CCFFCC"/>
                </a:solidFill>
              </a:rPr>
              <a:t>Conj</a:t>
            </a:r>
            <a:r>
              <a:rPr lang="en-US" altLang="en-US" sz="1400" dirty="0">
                <a:solidFill>
                  <a:srgbClr val="CCFFCC"/>
                </a:solidFill>
              </a:rPr>
              <a:t> melanoma is a disease of the middle-aged and elderly</a:t>
            </a:r>
          </a:p>
          <a:p>
            <a:pPr eaLnBrk="1" hangingPunct="1">
              <a:spcBef>
                <a:spcPct val="0"/>
              </a:spcBef>
              <a:buClrTx/>
              <a:buSzTx/>
              <a:buFontTx/>
              <a:buNone/>
            </a:pPr>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Are all </a:t>
            </a:r>
            <a:r>
              <a:rPr lang="en-US" altLang="en-US" sz="1400" i="1" dirty="0" err="1">
                <a:solidFill>
                  <a:srgbClr val="CCFFCC"/>
                </a:solidFill>
              </a:rPr>
              <a:t>conj</a:t>
            </a:r>
            <a:r>
              <a:rPr lang="en-US" altLang="en-US" sz="1400" i="1" dirty="0">
                <a:solidFill>
                  <a:srgbClr val="CCFFCC"/>
                </a:solidFill>
              </a:rPr>
              <a:t> melanomas pigmented?</a:t>
            </a:r>
          </a:p>
          <a:p>
            <a:pPr eaLnBrk="1" hangingPunct="1">
              <a:spcBef>
                <a:spcPct val="0"/>
              </a:spcBef>
              <a:buClrTx/>
              <a:buSzTx/>
              <a:buFontTx/>
              <a:buNone/>
            </a:pPr>
            <a:r>
              <a:rPr lang="en-US" altLang="en-US" sz="1400" dirty="0">
                <a:solidFill>
                  <a:srgbClr val="CCFFCC"/>
                </a:solidFill>
              </a:rPr>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1602432906"/>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573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endParaRPr lang="en-US" altLang="en-US" sz="1400" dirty="0">
              <a:solidFill>
                <a:srgbClr val="CCFFCC"/>
              </a:solidFill>
            </a:endParaRP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Is there an age predilection?</a:t>
            </a:r>
          </a:p>
          <a:p>
            <a:pPr eaLnBrk="1" hangingPunct="1">
              <a:spcBef>
                <a:spcPct val="0"/>
              </a:spcBef>
              <a:buClrTx/>
              <a:buSzTx/>
              <a:buFontTx/>
              <a:buNone/>
            </a:pPr>
            <a:r>
              <a:rPr lang="en-US" altLang="en-US" sz="1400" dirty="0">
                <a:solidFill>
                  <a:srgbClr val="CCFFCC"/>
                </a:solidFill>
              </a:rPr>
              <a:t>Yes. </a:t>
            </a:r>
            <a:r>
              <a:rPr lang="en-US" altLang="en-US" sz="1400" dirty="0" err="1">
                <a:solidFill>
                  <a:srgbClr val="CCFFCC"/>
                </a:solidFill>
              </a:rPr>
              <a:t>Conj</a:t>
            </a:r>
            <a:r>
              <a:rPr lang="en-US" altLang="en-US" sz="1400" dirty="0">
                <a:solidFill>
                  <a:srgbClr val="CCFFCC"/>
                </a:solidFill>
              </a:rPr>
              <a:t> melanoma is a disease of the middle-aged and elderly</a:t>
            </a:r>
          </a:p>
          <a:p>
            <a:pPr eaLnBrk="1" hangingPunct="1">
              <a:spcBef>
                <a:spcPct val="0"/>
              </a:spcBef>
              <a:buClrTx/>
              <a:buSzTx/>
              <a:buFontTx/>
              <a:buNone/>
            </a:pPr>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Are all </a:t>
            </a:r>
            <a:r>
              <a:rPr lang="en-US" altLang="en-US" sz="1400" i="1" dirty="0" err="1">
                <a:solidFill>
                  <a:srgbClr val="CCFFCC"/>
                </a:solidFill>
              </a:rPr>
              <a:t>conj</a:t>
            </a:r>
            <a:r>
              <a:rPr lang="en-US" altLang="en-US" sz="1400" i="1" dirty="0">
                <a:solidFill>
                  <a:srgbClr val="CCFFCC"/>
                </a:solidFill>
              </a:rPr>
              <a:t> melanomas pigmented?</a:t>
            </a:r>
          </a:p>
          <a:p>
            <a:pPr eaLnBrk="1" hangingPunct="1">
              <a:spcBef>
                <a:spcPct val="0"/>
              </a:spcBef>
              <a:buClrTx/>
              <a:buSzTx/>
              <a:buFontTx/>
              <a:buNone/>
            </a:pPr>
            <a:r>
              <a:rPr lang="en-US" altLang="en-US" sz="1400" dirty="0">
                <a:solidFill>
                  <a:srgbClr val="CCFFCC"/>
                </a:solidFill>
              </a:rPr>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1476654176"/>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574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endParaRPr lang="en-US" altLang="en-US" sz="1400" i="1" dirty="0">
              <a:solidFill>
                <a:srgbClr val="CCFFCC"/>
              </a:solidFill>
            </a:endParaRPr>
          </a:p>
          <a:p>
            <a:pPr eaLnBrk="1" hangingPunct="1">
              <a:spcBef>
                <a:spcPct val="0"/>
              </a:spcBef>
              <a:buClrTx/>
              <a:buSzTx/>
              <a:buFontTx/>
              <a:buNone/>
            </a:pPr>
            <a:r>
              <a:rPr lang="en-US" altLang="en-US" sz="1400" dirty="0">
                <a:solidFill>
                  <a:srgbClr val="CCFFCC"/>
                </a:solidFill>
              </a:rPr>
              <a:t>Yes. </a:t>
            </a:r>
            <a:r>
              <a:rPr lang="en-US" altLang="en-US" sz="1400" dirty="0" err="1">
                <a:solidFill>
                  <a:srgbClr val="CCFFCC"/>
                </a:solidFill>
              </a:rPr>
              <a:t>Conj</a:t>
            </a:r>
            <a:r>
              <a:rPr lang="en-US" altLang="en-US" sz="1400" dirty="0">
                <a:solidFill>
                  <a:srgbClr val="CCFFCC"/>
                </a:solidFill>
              </a:rPr>
              <a:t> melanoma is a disease of the middle-aged and elderly</a:t>
            </a:r>
          </a:p>
          <a:p>
            <a:pPr eaLnBrk="1" hangingPunct="1">
              <a:spcBef>
                <a:spcPct val="0"/>
              </a:spcBef>
              <a:buClrTx/>
              <a:buSzTx/>
              <a:buFontTx/>
              <a:buNone/>
            </a:pPr>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Are all </a:t>
            </a:r>
            <a:r>
              <a:rPr lang="en-US" altLang="en-US" sz="1400" i="1" dirty="0" err="1">
                <a:solidFill>
                  <a:srgbClr val="CCFFCC"/>
                </a:solidFill>
              </a:rPr>
              <a:t>conj</a:t>
            </a:r>
            <a:r>
              <a:rPr lang="en-US" altLang="en-US" sz="1400" i="1" dirty="0">
                <a:solidFill>
                  <a:srgbClr val="CCFFCC"/>
                </a:solidFill>
              </a:rPr>
              <a:t> melanomas pigmented?</a:t>
            </a:r>
          </a:p>
          <a:p>
            <a:pPr eaLnBrk="1" hangingPunct="1">
              <a:spcBef>
                <a:spcPct val="0"/>
              </a:spcBef>
              <a:buClrTx/>
              <a:buSzTx/>
              <a:buFontTx/>
              <a:buNone/>
            </a:pPr>
            <a:r>
              <a:rPr lang="en-US" altLang="en-US" sz="1400" dirty="0">
                <a:solidFill>
                  <a:srgbClr val="CCFFCC"/>
                </a:solidFill>
              </a:rPr>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2787843370"/>
      </p:ext>
    </p:extLst>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575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endParaRPr lang="en-US" altLang="en-US" sz="1400" dirty="0">
              <a:solidFill>
                <a:srgbClr val="CCFFCC"/>
              </a:solidFill>
            </a:endParaRPr>
          </a:p>
          <a:p>
            <a:pPr eaLnBrk="1" hangingPunct="1">
              <a:spcBef>
                <a:spcPct val="0"/>
              </a:spcBef>
              <a:buClrTx/>
              <a:buSzTx/>
              <a:buFontTx/>
              <a:buNone/>
            </a:pPr>
            <a:endParaRPr lang="en-US" sz="1400" dirty="0">
              <a:solidFill>
                <a:srgbClr val="CCFFCC"/>
              </a:solidFill>
            </a:endParaRPr>
          </a:p>
          <a:p>
            <a:pPr eaLnBrk="1" hangingPunct="1">
              <a:spcBef>
                <a:spcPct val="0"/>
              </a:spcBef>
              <a:buClrTx/>
              <a:buSzTx/>
              <a:buFontTx/>
              <a:buNone/>
            </a:pPr>
            <a:r>
              <a:rPr lang="en-US" altLang="en-US" sz="1400" i="1" dirty="0">
                <a:solidFill>
                  <a:srgbClr val="CCFFCC"/>
                </a:solidFill>
              </a:rPr>
              <a:t>Are all </a:t>
            </a:r>
            <a:r>
              <a:rPr lang="en-US" altLang="en-US" sz="1400" i="1" dirty="0" err="1">
                <a:solidFill>
                  <a:srgbClr val="CCFFCC"/>
                </a:solidFill>
              </a:rPr>
              <a:t>conj</a:t>
            </a:r>
            <a:r>
              <a:rPr lang="en-US" altLang="en-US" sz="1400" i="1" dirty="0">
                <a:solidFill>
                  <a:srgbClr val="CCFFCC"/>
                </a:solidFill>
              </a:rPr>
              <a:t> melanomas pigmented?</a:t>
            </a:r>
          </a:p>
          <a:p>
            <a:pPr eaLnBrk="1" hangingPunct="1">
              <a:spcBef>
                <a:spcPct val="0"/>
              </a:spcBef>
              <a:buClrTx/>
              <a:buSzTx/>
              <a:buFontTx/>
              <a:buNone/>
            </a:pPr>
            <a:r>
              <a:rPr lang="en-US" altLang="en-US" sz="1400" dirty="0">
                <a:solidFill>
                  <a:srgbClr val="CCFFCC"/>
                </a:solidFill>
              </a:rPr>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512864292"/>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576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endParaRPr lang="en-US" altLang="en-US" sz="1400" i="1" dirty="0">
              <a:solidFill>
                <a:srgbClr val="CCFFCC"/>
              </a:solidFill>
            </a:endParaRPr>
          </a:p>
          <a:p>
            <a:pPr eaLnBrk="1" hangingPunct="1">
              <a:spcBef>
                <a:spcPct val="0"/>
              </a:spcBef>
              <a:buClrTx/>
              <a:buSzTx/>
              <a:buFontTx/>
              <a:buNone/>
            </a:pPr>
            <a:r>
              <a:rPr lang="en-US" altLang="en-US" sz="1400" dirty="0">
                <a:solidFill>
                  <a:srgbClr val="CCFFCC"/>
                </a:solidFill>
              </a:rPr>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2721265463"/>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577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
        <p:nvSpPr>
          <p:cNvPr id="3" name="Rectangle 2">
            <a:extLst>
              <a:ext uri="{FF2B5EF4-FFF2-40B4-BE49-F238E27FC236}">
                <a16:creationId xmlns:a16="http://schemas.microsoft.com/office/drawing/2014/main" id="{381212A5-BD85-4ABA-963C-4AAA852DB40D}"/>
              </a:ext>
            </a:extLst>
          </p:cNvPr>
          <p:cNvSpPr/>
          <p:nvPr/>
        </p:nvSpPr>
        <p:spPr>
          <a:xfrm>
            <a:off x="4227583" y="4306977"/>
            <a:ext cx="344416" cy="25053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2895708463"/>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578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t>No. A surprisingly high proportion ( 25% ) are amelanotic</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657257648"/>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579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t>
            </a:r>
            <a:r>
              <a:rPr lang="en-US" altLang="en-US" sz="1400" b="1" dirty="0"/>
              <a:t>amelanotic</a:t>
            </a:r>
            <a:endParaRPr lang="en-US" sz="1400" b="1"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
        <p:nvSpPr>
          <p:cNvPr id="58" name="TextBox 57">
            <a:extLst>
              <a:ext uri="{FF2B5EF4-FFF2-40B4-BE49-F238E27FC236}">
                <a16:creationId xmlns:a16="http://schemas.microsoft.com/office/drawing/2014/main" id="{5D2CE050-D8B3-413E-B449-D0BBC412A3EA}"/>
              </a:ext>
            </a:extLst>
          </p:cNvPr>
          <p:cNvSpPr txBox="1"/>
          <p:nvPr/>
        </p:nvSpPr>
        <p:spPr>
          <a:xfrm>
            <a:off x="2043082" y="2838997"/>
            <a:ext cx="6705600" cy="1384995"/>
          </a:xfrm>
          <a:prstGeom prst="rect">
            <a:avLst/>
          </a:prstGeom>
          <a:solidFill>
            <a:srgbClr val="FFFF00"/>
          </a:solidFill>
        </p:spPr>
        <p:txBody>
          <a:bodyPr wrap="square" rtlCol="0">
            <a:spAutoFit/>
          </a:bodyPr>
          <a:lstStyle/>
          <a:p>
            <a:r>
              <a:rPr lang="en-US" sz="1400" i="1" dirty="0"/>
              <a:t>A certain subpopulation of </a:t>
            </a:r>
            <a:r>
              <a:rPr lang="en-US" sz="1400" i="1" dirty="0" err="1"/>
              <a:t>conj</a:t>
            </a:r>
            <a:r>
              <a:rPr lang="en-US" sz="1400" i="1" dirty="0"/>
              <a:t> melanomas are especially likely to be amelanotic—which population is that?</a:t>
            </a:r>
            <a:endParaRPr lang="en-US" sz="1400" i="1" dirty="0">
              <a:solidFill>
                <a:srgbClr val="FFFF00"/>
              </a:solidFill>
            </a:endParaRPr>
          </a:p>
          <a:p>
            <a:r>
              <a:rPr lang="en-US" sz="1400" b="1" dirty="0">
                <a:solidFill>
                  <a:srgbClr val="FFFF00"/>
                </a:solidFill>
              </a:rPr>
              <a:t>Recurrent</a:t>
            </a:r>
            <a:r>
              <a:rPr lang="en-US" sz="1400" dirty="0">
                <a:solidFill>
                  <a:srgbClr val="FFFF00"/>
                </a:solidFill>
              </a:rPr>
              <a:t> lesions</a:t>
            </a:r>
          </a:p>
          <a:p>
            <a:endParaRPr lang="en-US" sz="1400" dirty="0">
              <a:solidFill>
                <a:srgbClr val="FFFF00"/>
              </a:solidFill>
            </a:endParaRPr>
          </a:p>
          <a:p>
            <a:r>
              <a:rPr lang="en-US" sz="1400" i="1" dirty="0">
                <a:solidFill>
                  <a:srgbClr val="FFFF00"/>
                </a:solidFill>
              </a:rPr>
              <a:t>Does it matter whether the original melanoma was pigmented?</a:t>
            </a:r>
          </a:p>
          <a:p>
            <a:r>
              <a:rPr lang="en-US" sz="1400" dirty="0">
                <a:solidFill>
                  <a:srgbClr val="FFFF00"/>
                </a:solidFill>
              </a:rPr>
              <a:t>Nope—pigmented melanomas also give rise to amelanotic recurrences</a:t>
            </a:r>
          </a:p>
        </p:txBody>
      </p:sp>
      <p:sp>
        <p:nvSpPr>
          <p:cNvPr id="3" name="Oval 2">
            <a:extLst>
              <a:ext uri="{FF2B5EF4-FFF2-40B4-BE49-F238E27FC236}">
                <a16:creationId xmlns:a16="http://schemas.microsoft.com/office/drawing/2014/main" id="{1AB4C916-29D1-4D3C-8B32-4048F7537AF5}"/>
              </a:ext>
            </a:extLst>
          </p:cNvPr>
          <p:cNvSpPr/>
          <p:nvPr/>
        </p:nvSpPr>
        <p:spPr>
          <a:xfrm>
            <a:off x="4853338" y="4188478"/>
            <a:ext cx="1263999" cy="42118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4354086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58</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369403" y="1981200"/>
            <a:ext cx="8088797" cy="2308324"/>
          </a:xfrm>
          <a:prstGeom prst="rect">
            <a:avLst/>
          </a:prstGeom>
          <a:solidFill>
            <a:srgbClr val="66FFFF"/>
          </a:solidFill>
        </p:spPr>
        <p:txBody>
          <a:bodyPr wrap="square" rtlCol="0">
            <a:spAutoFit/>
          </a:bodyPr>
          <a:lstStyle/>
          <a:p>
            <a:r>
              <a:rPr lang="en-US" sz="1600" i="1" dirty="0">
                <a:solidFill>
                  <a:schemeClr val="bg1">
                    <a:lumMod val="75000"/>
                  </a:schemeClr>
                </a:solidFill>
              </a:rPr>
              <a:t>Now let’s consider the </a:t>
            </a:r>
            <a:r>
              <a:rPr lang="en-US" sz="1600" dirty="0">
                <a:solidFill>
                  <a:schemeClr val="bg1">
                    <a:lumMod val="75000"/>
                  </a:schemeClr>
                </a:solidFill>
              </a:rPr>
              <a:t>histology</a:t>
            </a:r>
            <a:r>
              <a:rPr lang="en-US" sz="1600" i="1" dirty="0">
                <a:solidFill>
                  <a:schemeClr val="bg1">
                    <a:lumMod val="75000"/>
                  </a:schemeClr>
                </a:solidFill>
              </a:rPr>
              <a:t> of surface melanocytes. Where do they reside?</a:t>
            </a:r>
          </a:p>
          <a:p>
            <a:r>
              <a:rPr lang="en-US" sz="1600" dirty="0">
                <a:solidFill>
                  <a:schemeClr val="bg1">
                    <a:lumMod val="75000"/>
                  </a:schemeClr>
                </a:solidFill>
              </a:rPr>
              <a:t>Most are found in the  basal  layer of the  epidermis  (if we’re talking about skin) or the  basal  layer of the  epithelium  (if we’re talking about the </a:t>
            </a:r>
            <a:r>
              <a:rPr lang="en-US" sz="1600" dirty="0" err="1">
                <a:solidFill>
                  <a:schemeClr val="bg1">
                    <a:lumMod val="75000"/>
                  </a:schemeClr>
                </a:solidFill>
              </a:rPr>
              <a:t>conj</a:t>
            </a:r>
            <a:r>
              <a:rPr lang="en-US" sz="1600" dirty="0">
                <a:solidFill>
                  <a:schemeClr val="bg1">
                    <a:lumMod val="75000"/>
                  </a:schemeClr>
                </a:solidFill>
              </a:rPr>
              <a:t>). </a:t>
            </a:r>
            <a:r>
              <a:rPr lang="en-US" sz="1600" dirty="0">
                <a:solidFill>
                  <a:srgbClr val="0000FF"/>
                </a:solidFill>
              </a:rPr>
              <a:t>Some skin melanocytes are sub-epidermal (</a:t>
            </a:r>
            <a:r>
              <a:rPr lang="en-US" sz="1600" dirty="0" err="1">
                <a:solidFill>
                  <a:srgbClr val="0000FF"/>
                </a:solidFill>
              </a:rPr>
              <a:t>ie</a:t>
            </a:r>
            <a:r>
              <a:rPr lang="en-US" sz="1600" dirty="0">
                <a:solidFill>
                  <a:srgbClr val="0000FF"/>
                </a:solidFill>
              </a:rPr>
              <a:t>, located in the dermis). Likewise, some </a:t>
            </a:r>
            <a:r>
              <a:rPr lang="en-US" sz="1600" dirty="0" err="1">
                <a:solidFill>
                  <a:srgbClr val="0000FF"/>
                </a:solidFill>
              </a:rPr>
              <a:t>conj</a:t>
            </a:r>
            <a:r>
              <a:rPr lang="en-US" sz="1600" dirty="0">
                <a:solidFill>
                  <a:srgbClr val="0000FF"/>
                </a:solidFill>
              </a:rPr>
              <a:t> melanocytes are subepithelial; these are often located in the </a:t>
            </a:r>
            <a:r>
              <a:rPr lang="en-US" sz="1600" dirty="0" err="1">
                <a:solidFill>
                  <a:srgbClr val="0000FF"/>
                </a:solidFill>
              </a:rPr>
              <a:t>conj</a:t>
            </a:r>
            <a:r>
              <a:rPr lang="en-US" sz="1600" dirty="0">
                <a:solidFill>
                  <a:srgbClr val="0000FF"/>
                </a:solidFill>
              </a:rPr>
              <a:t> stroma (aka the  </a:t>
            </a:r>
            <a:r>
              <a:rPr lang="en-US" sz="1600" i="1" dirty="0">
                <a:solidFill>
                  <a:srgbClr val="0000FF"/>
                </a:solidFill>
              </a:rPr>
              <a:t>substantia propria </a:t>
            </a:r>
            <a:r>
              <a:rPr lang="en-US" sz="1600" dirty="0">
                <a:solidFill>
                  <a:srgbClr val="0000FF"/>
                </a:solidFill>
              </a:rPr>
              <a:t>), or in the underlying  episcleral  tissue.</a:t>
            </a:r>
            <a:endParaRPr lang="en-US" sz="1600" dirty="0">
              <a:solidFill>
                <a:srgbClr val="66FFFF"/>
              </a:solidFill>
            </a:endParaRPr>
          </a:p>
          <a:p>
            <a:endParaRPr lang="en-US" sz="1600" dirty="0">
              <a:solidFill>
                <a:srgbClr val="66FFFF"/>
              </a:solidFill>
            </a:endParaRPr>
          </a:p>
          <a:p>
            <a:r>
              <a:rPr lang="en-US" sz="1600" i="1" dirty="0">
                <a:solidFill>
                  <a:srgbClr val="66FFFF"/>
                </a:solidFill>
              </a:rPr>
              <a:t>In what key way do epithelial and dermal melanocytes differ?</a:t>
            </a:r>
          </a:p>
          <a:p>
            <a:r>
              <a:rPr lang="en-US" sz="1600" dirty="0">
                <a:solidFill>
                  <a:srgbClr val="66FFFF"/>
                </a:solidFill>
              </a:rPr>
              <a:t>Under normal conditions, dermal melanocytes do not produce melanin</a:t>
            </a:r>
          </a:p>
        </p:txBody>
      </p:sp>
      <p:sp>
        <p:nvSpPr>
          <p:cNvPr id="7" name="Rectangle 6">
            <a:extLst>
              <a:ext uri="{FF2B5EF4-FFF2-40B4-BE49-F238E27FC236}">
                <a16:creationId xmlns:a16="http://schemas.microsoft.com/office/drawing/2014/main" id="{78F89F03-9B58-433A-B1DB-EC3151D82748}"/>
              </a:ext>
            </a:extLst>
          </p:cNvPr>
          <p:cNvSpPr/>
          <p:nvPr/>
        </p:nvSpPr>
        <p:spPr>
          <a:xfrm>
            <a:off x="2251599" y="3276600"/>
            <a:ext cx="964096" cy="2407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9C8D344E-32AF-4CF5-AF21-0D54463AEE44}"/>
              </a:ext>
            </a:extLst>
          </p:cNvPr>
          <p:cNvSpPr/>
          <p:nvPr/>
        </p:nvSpPr>
        <p:spPr>
          <a:xfrm>
            <a:off x="6324600" y="3035827"/>
            <a:ext cx="1676400" cy="2407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3508039026"/>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580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t>
            </a:r>
            <a:r>
              <a:rPr lang="en-US" altLang="en-US" sz="1400" b="1" dirty="0"/>
              <a:t>amelanotic</a:t>
            </a:r>
            <a:endParaRPr lang="en-US" sz="1400" b="1"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
        <p:nvSpPr>
          <p:cNvPr id="58" name="TextBox 57">
            <a:extLst>
              <a:ext uri="{FF2B5EF4-FFF2-40B4-BE49-F238E27FC236}">
                <a16:creationId xmlns:a16="http://schemas.microsoft.com/office/drawing/2014/main" id="{5D2CE050-D8B3-413E-B449-D0BBC412A3EA}"/>
              </a:ext>
            </a:extLst>
          </p:cNvPr>
          <p:cNvSpPr txBox="1"/>
          <p:nvPr/>
        </p:nvSpPr>
        <p:spPr>
          <a:xfrm>
            <a:off x="2043082" y="2838997"/>
            <a:ext cx="6705600" cy="1384995"/>
          </a:xfrm>
          <a:prstGeom prst="rect">
            <a:avLst/>
          </a:prstGeom>
          <a:solidFill>
            <a:srgbClr val="FFFF00"/>
          </a:solidFill>
        </p:spPr>
        <p:txBody>
          <a:bodyPr wrap="square" rtlCol="0">
            <a:spAutoFit/>
          </a:bodyPr>
          <a:lstStyle/>
          <a:p>
            <a:r>
              <a:rPr lang="en-US" sz="1400" i="1" dirty="0"/>
              <a:t>A certain subpopulation of </a:t>
            </a:r>
            <a:r>
              <a:rPr lang="en-US" sz="1400" i="1" dirty="0" err="1"/>
              <a:t>conj</a:t>
            </a:r>
            <a:r>
              <a:rPr lang="en-US" sz="1400" i="1" dirty="0"/>
              <a:t> melanomas are especially likely to be amelanotic—which population is that?</a:t>
            </a:r>
          </a:p>
          <a:p>
            <a:r>
              <a:rPr lang="en-US" sz="1400" b="1" dirty="0"/>
              <a:t>Recurrent</a:t>
            </a:r>
            <a:r>
              <a:rPr lang="en-US" sz="1400" dirty="0"/>
              <a:t> lesions</a:t>
            </a:r>
            <a:endParaRPr lang="en-US" sz="1400" dirty="0">
              <a:solidFill>
                <a:srgbClr val="FFFF00"/>
              </a:solidFill>
            </a:endParaRPr>
          </a:p>
          <a:p>
            <a:endParaRPr lang="en-US" sz="1400" dirty="0">
              <a:solidFill>
                <a:srgbClr val="FFFF00"/>
              </a:solidFill>
            </a:endParaRPr>
          </a:p>
          <a:p>
            <a:r>
              <a:rPr lang="en-US" sz="1400" i="1" dirty="0">
                <a:solidFill>
                  <a:srgbClr val="FFFF00"/>
                </a:solidFill>
              </a:rPr>
              <a:t>Does it matter whether the original melanoma was pigmented?</a:t>
            </a:r>
          </a:p>
          <a:p>
            <a:r>
              <a:rPr lang="en-US" sz="1400" dirty="0">
                <a:solidFill>
                  <a:srgbClr val="FFFF00"/>
                </a:solidFill>
              </a:rPr>
              <a:t>Nope—pigmented melanomas also give rise to amelanotic recurrences</a:t>
            </a:r>
          </a:p>
        </p:txBody>
      </p:sp>
      <p:sp>
        <p:nvSpPr>
          <p:cNvPr id="3" name="Oval 2">
            <a:extLst>
              <a:ext uri="{FF2B5EF4-FFF2-40B4-BE49-F238E27FC236}">
                <a16:creationId xmlns:a16="http://schemas.microsoft.com/office/drawing/2014/main" id="{1AB4C916-29D1-4D3C-8B32-4048F7537AF5}"/>
              </a:ext>
            </a:extLst>
          </p:cNvPr>
          <p:cNvSpPr/>
          <p:nvPr/>
        </p:nvSpPr>
        <p:spPr>
          <a:xfrm>
            <a:off x="4853338" y="4188478"/>
            <a:ext cx="1263999" cy="42118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3268263"/>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581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t>
            </a:r>
            <a:r>
              <a:rPr lang="en-US" altLang="en-US" sz="1400" b="1" dirty="0"/>
              <a:t>amelanotic</a:t>
            </a:r>
            <a:endParaRPr lang="en-US" sz="1400" b="1"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
        <p:nvSpPr>
          <p:cNvPr id="58" name="TextBox 57">
            <a:extLst>
              <a:ext uri="{FF2B5EF4-FFF2-40B4-BE49-F238E27FC236}">
                <a16:creationId xmlns:a16="http://schemas.microsoft.com/office/drawing/2014/main" id="{5D2CE050-D8B3-413E-B449-D0BBC412A3EA}"/>
              </a:ext>
            </a:extLst>
          </p:cNvPr>
          <p:cNvSpPr txBox="1"/>
          <p:nvPr/>
        </p:nvSpPr>
        <p:spPr>
          <a:xfrm>
            <a:off x="2043082" y="2838997"/>
            <a:ext cx="6705600" cy="1384995"/>
          </a:xfrm>
          <a:prstGeom prst="rect">
            <a:avLst/>
          </a:prstGeom>
          <a:solidFill>
            <a:srgbClr val="FFFF00"/>
          </a:solidFill>
        </p:spPr>
        <p:txBody>
          <a:bodyPr wrap="square" rtlCol="0">
            <a:spAutoFit/>
          </a:bodyPr>
          <a:lstStyle/>
          <a:p>
            <a:r>
              <a:rPr lang="en-US" sz="1400" i="1" dirty="0"/>
              <a:t>A certain subpopulation of </a:t>
            </a:r>
            <a:r>
              <a:rPr lang="en-US" sz="1400" i="1" dirty="0" err="1"/>
              <a:t>conj</a:t>
            </a:r>
            <a:r>
              <a:rPr lang="en-US" sz="1400" i="1" dirty="0"/>
              <a:t> melanomas are especially likely to be amelanotic—which population is that?</a:t>
            </a:r>
          </a:p>
          <a:p>
            <a:r>
              <a:rPr lang="en-US" sz="1400" b="1" dirty="0"/>
              <a:t>Recurrent</a:t>
            </a:r>
            <a:r>
              <a:rPr lang="en-US" sz="1400" dirty="0"/>
              <a:t> lesions</a:t>
            </a:r>
          </a:p>
          <a:p>
            <a:endParaRPr lang="en-US" sz="1400" dirty="0"/>
          </a:p>
          <a:p>
            <a:r>
              <a:rPr lang="en-US" sz="1400" i="1" dirty="0"/>
              <a:t>Does it matter whether the original melanoma was pigmented?</a:t>
            </a:r>
            <a:endParaRPr lang="en-US" sz="1400" i="1" dirty="0">
              <a:solidFill>
                <a:srgbClr val="FFFF00"/>
              </a:solidFill>
            </a:endParaRPr>
          </a:p>
          <a:p>
            <a:r>
              <a:rPr lang="en-US" sz="1400" dirty="0">
                <a:solidFill>
                  <a:srgbClr val="FFFF00"/>
                </a:solidFill>
              </a:rPr>
              <a:t>Nope—pigmented melanomas also give rise to amelanotic recurrences</a:t>
            </a:r>
          </a:p>
        </p:txBody>
      </p:sp>
      <p:sp>
        <p:nvSpPr>
          <p:cNvPr id="3" name="Oval 2">
            <a:extLst>
              <a:ext uri="{FF2B5EF4-FFF2-40B4-BE49-F238E27FC236}">
                <a16:creationId xmlns:a16="http://schemas.microsoft.com/office/drawing/2014/main" id="{1AB4C916-29D1-4D3C-8B32-4048F7537AF5}"/>
              </a:ext>
            </a:extLst>
          </p:cNvPr>
          <p:cNvSpPr/>
          <p:nvPr/>
        </p:nvSpPr>
        <p:spPr>
          <a:xfrm>
            <a:off x="4853338" y="4188478"/>
            <a:ext cx="1263999" cy="42118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783647"/>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582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t>
            </a:r>
            <a:r>
              <a:rPr lang="en-US" altLang="en-US" sz="1400" b="1" dirty="0"/>
              <a:t>amelanotic</a:t>
            </a:r>
            <a:endParaRPr lang="en-US" sz="1400" b="1" dirty="0">
              <a:solidFill>
                <a:srgbClr val="CCFFCC"/>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
        <p:nvSpPr>
          <p:cNvPr id="58" name="TextBox 57">
            <a:extLst>
              <a:ext uri="{FF2B5EF4-FFF2-40B4-BE49-F238E27FC236}">
                <a16:creationId xmlns:a16="http://schemas.microsoft.com/office/drawing/2014/main" id="{5D2CE050-D8B3-413E-B449-D0BBC412A3EA}"/>
              </a:ext>
            </a:extLst>
          </p:cNvPr>
          <p:cNvSpPr txBox="1"/>
          <p:nvPr/>
        </p:nvSpPr>
        <p:spPr>
          <a:xfrm>
            <a:off x="2043082" y="2838997"/>
            <a:ext cx="6705600" cy="1384995"/>
          </a:xfrm>
          <a:prstGeom prst="rect">
            <a:avLst/>
          </a:prstGeom>
          <a:solidFill>
            <a:srgbClr val="FFFF00"/>
          </a:solidFill>
        </p:spPr>
        <p:txBody>
          <a:bodyPr wrap="square" rtlCol="0">
            <a:spAutoFit/>
          </a:bodyPr>
          <a:lstStyle/>
          <a:p>
            <a:r>
              <a:rPr lang="en-US" sz="1400" i="1" dirty="0"/>
              <a:t>A certain subpopulation of </a:t>
            </a:r>
            <a:r>
              <a:rPr lang="en-US" sz="1400" i="1" dirty="0" err="1"/>
              <a:t>conj</a:t>
            </a:r>
            <a:r>
              <a:rPr lang="en-US" sz="1400" i="1" dirty="0"/>
              <a:t> melanomas are especially likely to be amelanotic—which population is that?</a:t>
            </a:r>
          </a:p>
          <a:p>
            <a:r>
              <a:rPr lang="en-US" sz="1400" b="1" dirty="0"/>
              <a:t>Recurrent</a:t>
            </a:r>
            <a:r>
              <a:rPr lang="en-US" sz="1400" dirty="0"/>
              <a:t> lesions</a:t>
            </a:r>
          </a:p>
          <a:p>
            <a:endParaRPr lang="en-US" sz="1400" dirty="0"/>
          </a:p>
          <a:p>
            <a:r>
              <a:rPr lang="en-US" sz="1400" i="1" dirty="0"/>
              <a:t>Does it matter whether the original melanoma was pigmented?</a:t>
            </a:r>
          </a:p>
          <a:p>
            <a:r>
              <a:rPr lang="en-US" sz="1400" dirty="0"/>
              <a:t>Nope—pigmented melanomas also give rise to amelanotic recurrences</a:t>
            </a:r>
          </a:p>
        </p:txBody>
      </p:sp>
      <p:sp>
        <p:nvSpPr>
          <p:cNvPr id="3" name="Oval 2">
            <a:extLst>
              <a:ext uri="{FF2B5EF4-FFF2-40B4-BE49-F238E27FC236}">
                <a16:creationId xmlns:a16="http://schemas.microsoft.com/office/drawing/2014/main" id="{1AB4C916-29D1-4D3C-8B32-4048F7537AF5}"/>
              </a:ext>
            </a:extLst>
          </p:cNvPr>
          <p:cNvSpPr/>
          <p:nvPr/>
        </p:nvSpPr>
        <p:spPr>
          <a:xfrm>
            <a:off x="4853338" y="4188478"/>
            <a:ext cx="1263999" cy="42118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09914645"/>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583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 </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t>
            </a:r>
            <a:r>
              <a:rPr lang="en-US" altLang="en-US" sz="1400" b="1" dirty="0">
                <a:solidFill>
                  <a:schemeClr val="bg1">
                    <a:lumMod val="65000"/>
                  </a:schemeClr>
                </a:solidFill>
              </a:rPr>
              <a:t>amelanotic</a:t>
            </a:r>
            <a:endParaRPr lang="en-US" sz="1400" b="1" dirty="0">
              <a:solidFill>
                <a:schemeClr val="bg1">
                  <a:lumMod val="65000"/>
                </a:schemeClr>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
        <p:nvSpPr>
          <p:cNvPr id="58" name="TextBox 57">
            <a:extLst>
              <a:ext uri="{FF2B5EF4-FFF2-40B4-BE49-F238E27FC236}">
                <a16:creationId xmlns:a16="http://schemas.microsoft.com/office/drawing/2014/main" id="{5D2CE050-D8B3-413E-B449-D0BBC412A3EA}"/>
              </a:ext>
            </a:extLst>
          </p:cNvPr>
          <p:cNvSpPr txBox="1"/>
          <p:nvPr/>
        </p:nvSpPr>
        <p:spPr>
          <a:xfrm>
            <a:off x="2043082" y="2838997"/>
            <a:ext cx="6705600" cy="1384995"/>
          </a:xfrm>
          <a:prstGeom prst="rect">
            <a:avLst/>
          </a:prstGeom>
          <a:solidFill>
            <a:srgbClr val="FFFF00"/>
          </a:solidFill>
        </p:spPr>
        <p:txBody>
          <a:bodyPr wrap="square" rtlCol="0">
            <a:spAutoFit/>
          </a:bodyPr>
          <a:lstStyle/>
          <a:p>
            <a:r>
              <a:rPr lang="en-US" sz="1400" i="1" dirty="0">
                <a:solidFill>
                  <a:schemeClr val="bg1">
                    <a:lumMod val="75000"/>
                  </a:schemeClr>
                </a:solidFill>
              </a:rPr>
              <a:t>A certain subpopulation of </a:t>
            </a:r>
            <a:r>
              <a:rPr lang="en-US" sz="1400" i="1" dirty="0" err="1">
                <a:solidFill>
                  <a:schemeClr val="bg1">
                    <a:lumMod val="75000"/>
                  </a:schemeClr>
                </a:solidFill>
              </a:rPr>
              <a:t>conj</a:t>
            </a:r>
            <a:r>
              <a:rPr lang="en-US" sz="1400" i="1" dirty="0">
                <a:solidFill>
                  <a:schemeClr val="bg1">
                    <a:lumMod val="75000"/>
                  </a:schemeClr>
                </a:solidFill>
              </a:rPr>
              <a:t> melanomas are especially likely to be amelanotic—which population is that?</a:t>
            </a:r>
          </a:p>
          <a:p>
            <a:r>
              <a:rPr lang="en-US" sz="1400" b="1" dirty="0"/>
              <a:t>Recurrent</a:t>
            </a:r>
            <a:r>
              <a:rPr lang="en-US" sz="1400" dirty="0"/>
              <a:t> lesions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Does it matter whether the original melanoma was pigmented?</a:t>
            </a:r>
          </a:p>
          <a:p>
            <a:r>
              <a:rPr lang="en-US" sz="1400" dirty="0">
                <a:solidFill>
                  <a:schemeClr val="bg1">
                    <a:lumMod val="75000"/>
                  </a:schemeClr>
                </a:solidFill>
              </a:rPr>
              <a:t>Nope—pigmented melanomas also give rise to amelanotic recurrences</a:t>
            </a:r>
          </a:p>
        </p:txBody>
      </p:sp>
      <p:sp>
        <p:nvSpPr>
          <p:cNvPr id="3" name="Oval 2">
            <a:extLst>
              <a:ext uri="{FF2B5EF4-FFF2-40B4-BE49-F238E27FC236}">
                <a16:creationId xmlns:a16="http://schemas.microsoft.com/office/drawing/2014/main" id="{1AB4C916-29D1-4D3C-8B32-4048F7537AF5}"/>
              </a:ext>
            </a:extLst>
          </p:cNvPr>
          <p:cNvSpPr/>
          <p:nvPr/>
        </p:nvSpPr>
        <p:spPr>
          <a:xfrm>
            <a:off x="4853338" y="4188478"/>
            <a:ext cx="1263999" cy="421181"/>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6C1AC62-5F35-431D-B07F-46F1284C310E}"/>
              </a:ext>
            </a:extLst>
          </p:cNvPr>
          <p:cNvSpPr txBox="1"/>
          <p:nvPr/>
        </p:nvSpPr>
        <p:spPr>
          <a:xfrm>
            <a:off x="678363" y="3584160"/>
            <a:ext cx="6400800" cy="1169551"/>
          </a:xfrm>
          <a:prstGeom prst="rect">
            <a:avLst/>
          </a:prstGeom>
          <a:solidFill>
            <a:srgbClr val="FF99FF"/>
          </a:solidFill>
        </p:spPr>
        <p:txBody>
          <a:bodyPr wrap="square" rtlCol="0">
            <a:spAutoFit/>
          </a:bodyPr>
          <a:lstStyle/>
          <a:p>
            <a:r>
              <a:rPr lang="en-US" sz="1400" i="1" dirty="0">
                <a:solidFill>
                  <a:srgbClr val="0000FF"/>
                </a:solidFill>
              </a:rPr>
              <a:t>Is recurrence a significant issue in </a:t>
            </a:r>
            <a:r>
              <a:rPr lang="en-US" sz="1400" i="1" dirty="0" err="1">
                <a:solidFill>
                  <a:srgbClr val="0000FF"/>
                </a:solidFill>
              </a:rPr>
              <a:t>conj</a:t>
            </a:r>
            <a:r>
              <a:rPr lang="en-US" sz="1400" i="1" dirty="0">
                <a:solidFill>
                  <a:srgbClr val="0000FF"/>
                </a:solidFill>
              </a:rPr>
              <a:t> melanoma?</a:t>
            </a:r>
            <a:endParaRPr lang="en-US" sz="1400" i="1" dirty="0">
              <a:solidFill>
                <a:srgbClr val="FF99FF"/>
              </a:solidFill>
            </a:endParaRPr>
          </a:p>
          <a:p>
            <a:r>
              <a:rPr lang="en-US" sz="1400" dirty="0">
                <a:solidFill>
                  <a:srgbClr val="FF99FF"/>
                </a:solidFill>
              </a:rPr>
              <a:t>Indeed it is—a whopping  50%  of cases will recur</a:t>
            </a:r>
          </a:p>
          <a:p>
            <a:endParaRPr lang="en-US" sz="1400" i="1" dirty="0">
              <a:solidFill>
                <a:srgbClr val="FF99FF"/>
              </a:solidFill>
            </a:endParaRPr>
          </a:p>
          <a:p>
            <a:r>
              <a:rPr lang="en-US" sz="1400" i="1" dirty="0">
                <a:solidFill>
                  <a:srgbClr val="FF99FF"/>
                </a:solidFill>
              </a:rPr>
              <a:t>What implication does this appalling rate carry regarding managing these pts?</a:t>
            </a:r>
          </a:p>
          <a:p>
            <a:r>
              <a:rPr lang="en-US" sz="1400" dirty="0">
                <a:solidFill>
                  <a:srgbClr val="FF99FF"/>
                </a:solidFill>
              </a:rPr>
              <a:t>That they require close follow-up for the rest of their lives</a:t>
            </a:r>
          </a:p>
        </p:txBody>
      </p:sp>
      <p:sp>
        <p:nvSpPr>
          <p:cNvPr id="59" name="Oval 58">
            <a:extLst>
              <a:ext uri="{FF2B5EF4-FFF2-40B4-BE49-F238E27FC236}">
                <a16:creationId xmlns:a16="http://schemas.microsoft.com/office/drawing/2014/main" id="{C32678CB-78CB-4FB6-8776-B8270ED18EC9}"/>
              </a:ext>
            </a:extLst>
          </p:cNvPr>
          <p:cNvSpPr/>
          <p:nvPr/>
        </p:nvSpPr>
        <p:spPr>
          <a:xfrm>
            <a:off x="1918146" y="3199281"/>
            <a:ext cx="1815654" cy="42118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65003681"/>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584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 </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t>
            </a:r>
            <a:r>
              <a:rPr lang="en-US" altLang="en-US" sz="1400" b="1" dirty="0">
                <a:solidFill>
                  <a:schemeClr val="bg1">
                    <a:lumMod val="65000"/>
                  </a:schemeClr>
                </a:solidFill>
              </a:rPr>
              <a:t>amelanotic</a:t>
            </a:r>
            <a:endParaRPr lang="en-US" sz="1400" b="1" dirty="0">
              <a:solidFill>
                <a:schemeClr val="bg1">
                  <a:lumMod val="65000"/>
                </a:schemeClr>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
        <p:nvSpPr>
          <p:cNvPr id="58" name="TextBox 57">
            <a:extLst>
              <a:ext uri="{FF2B5EF4-FFF2-40B4-BE49-F238E27FC236}">
                <a16:creationId xmlns:a16="http://schemas.microsoft.com/office/drawing/2014/main" id="{5D2CE050-D8B3-413E-B449-D0BBC412A3EA}"/>
              </a:ext>
            </a:extLst>
          </p:cNvPr>
          <p:cNvSpPr txBox="1"/>
          <p:nvPr/>
        </p:nvSpPr>
        <p:spPr>
          <a:xfrm>
            <a:off x="2043082" y="2838997"/>
            <a:ext cx="6705600" cy="1384995"/>
          </a:xfrm>
          <a:prstGeom prst="rect">
            <a:avLst/>
          </a:prstGeom>
          <a:solidFill>
            <a:srgbClr val="FFFF00"/>
          </a:solidFill>
        </p:spPr>
        <p:txBody>
          <a:bodyPr wrap="square" rtlCol="0">
            <a:spAutoFit/>
          </a:bodyPr>
          <a:lstStyle/>
          <a:p>
            <a:r>
              <a:rPr lang="en-US" sz="1400" i="1" dirty="0">
                <a:solidFill>
                  <a:schemeClr val="bg1">
                    <a:lumMod val="75000"/>
                  </a:schemeClr>
                </a:solidFill>
              </a:rPr>
              <a:t>A certain subpopulation of </a:t>
            </a:r>
            <a:r>
              <a:rPr lang="en-US" sz="1400" i="1" dirty="0" err="1">
                <a:solidFill>
                  <a:schemeClr val="bg1">
                    <a:lumMod val="75000"/>
                  </a:schemeClr>
                </a:solidFill>
              </a:rPr>
              <a:t>conj</a:t>
            </a:r>
            <a:r>
              <a:rPr lang="en-US" sz="1400" i="1" dirty="0">
                <a:solidFill>
                  <a:schemeClr val="bg1">
                    <a:lumMod val="75000"/>
                  </a:schemeClr>
                </a:solidFill>
              </a:rPr>
              <a:t> melanomas are especially likely to be amelanotic—which population is that?</a:t>
            </a:r>
          </a:p>
          <a:p>
            <a:r>
              <a:rPr lang="en-US" sz="1400" b="1" dirty="0"/>
              <a:t>Recurrent</a:t>
            </a:r>
            <a:r>
              <a:rPr lang="en-US" sz="1400" dirty="0"/>
              <a:t> lesions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Does it matter whether the original melanoma was pigmented?</a:t>
            </a:r>
          </a:p>
          <a:p>
            <a:r>
              <a:rPr lang="en-US" sz="1400" dirty="0">
                <a:solidFill>
                  <a:schemeClr val="bg1">
                    <a:lumMod val="75000"/>
                  </a:schemeClr>
                </a:solidFill>
              </a:rPr>
              <a:t>Nope—pigmented melanomas also give rise to amelanotic recurrences</a:t>
            </a:r>
          </a:p>
        </p:txBody>
      </p:sp>
      <p:sp>
        <p:nvSpPr>
          <p:cNvPr id="3" name="Oval 2">
            <a:extLst>
              <a:ext uri="{FF2B5EF4-FFF2-40B4-BE49-F238E27FC236}">
                <a16:creationId xmlns:a16="http://schemas.microsoft.com/office/drawing/2014/main" id="{1AB4C916-29D1-4D3C-8B32-4048F7537AF5}"/>
              </a:ext>
            </a:extLst>
          </p:cNvPr>
          <p:cNvSpPr/>
          <p:nvPr/>
        </p:nvSpPr>
        <p:spPr>
          <a:xfrm>
            <a:off x="4853338" y="4188478"/>
            <a:ext cx="1263999" cy="421181"/>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6C1AC62-5F35-431D-B07F-46F1284C310E}"/>
              </a:ext>
            </a:extLst>
          </p:cNvPr>
          <p:cNvSpPr txBox="1"/>
          <p:nvPr/>
        </p:nvSpPr>
        <p:spPr>
          <a:xfrm>
            <a:off x="678363" y="3584160"/>
            <a:ext cx="6400800" cy="1169551"/>
          </a:xfrm>
          <a:prstGeom prst="rect">
            <a:avLst/>
          </a:prstGeom>
          <a:solidFill>
            <a:srgbClr val="FF99FF"/>
          </a:solidFill>
        </p:spPr>
        <p:txBody>
          <a:bodyPr wrap="square" rtlCol="0">
            <a:spAutoFit/>
          </a:bodyPr>
          <a:lstStyle/>
          <a:p>
            <a:r>
              <a:rPr lang="en-US" sz="1400" i="1" dirty="0">
                <a:solidFill>
                  <a:srgbClr val="0000FF"/>
                </a:solidFill>
              </a:rPr>
              <a:t>Is recurrence a significant issue in </a:t>
            </a:r>
            <a:r>
              <a:rPr lang="en-US" sz="1400" i="1" dirty="0" err="1">
                <a:solidFill>
                  <a:srgbClr val="0000FF"/>
                </a:solidFill>
              </a:rPr>
              <a:t>conj</a:t>
            </a:r>
            <a:r>
              <a:rPr lang="en-US" sz="1400" i="1" dirty="0">
                <a:solidFill>
                  <a:srgbClr val="0000FF"/>
                </a:solidFill>
              </a:rPr>
              <a:t> melanoma?</a:t>
            </a:r>
          </a:p>
          <a:p>
            <a:r>
              <a:rPr lang="en-US" sz="1400" dirty="0">
                <a:solidFill>
                  <a:srgbClr val="0000FF"/>
                </a:solidFill>
              </a:rPr>
              <a:t>Indeed it is—a whopping  50%  of cases will recur</a:t>
            </a:r>
            <a:endParaRPr lang="en-US" sz="1400" dirty="0">
              <a:solidFill>
                <a:srgbClr val="FF99FF"/>
              </a:solidFill>
            </a:endParaRPr>
          </a:p>
          <a:p>
            <a:endParaRPr lang="en-US" sz="1400" i="1" dirty="0">
              <a:solidFill>
                <a:srgbClr val="FF99FF"/>
              </a:solidFill>
            </a:endParaRPr>
          </a:p>
          <a:p>
            <a:r>
              <a:rPr lang="en-US" sz="1400" i="1" dirty="0">
                <a:solidFill>
                  <a:srgbClr val="FF99FF"/>
                </a:solidFill>
              </a:rPr>
              <a:t>What implication does this appalling rate carry regarding managing these pts?</a:t>
            </a:r>
          </a:p>
          <a:p>
            <a:r>
              <a:rPr lang="en-US" sz="1400" dirty="0">
                <a:solidFill>
                  <a:srgbClr val="FF99FF"/>
                </a:solidFill>
              </a:rPr>
              <a:t>That they require close follow-up for the rest of their lives</a:t>
            </a:r>
          </a:p>
        </p:txBody>
      </p:sp>
      <p:sp>
        <p:nvSpPr>
          <p:cNvPr id="59" name="Oval 58">
            <a:extLst>
              <a:ext uri="{FF2B5EF4-FFF2-40B4-BE49-F238E27FC236}">
                <a16:creationId xmlns:a16="http://schemas.microsoft.com/office/drawing/2014/main" id="{C32678CB-78CB-4FB6-8776-B8270ED18EC9}"/>
              </a:ext>
            </a:extLst>
          </p:cNvPr>
          <p:cNvSpPr/>
          <p:nvPr/>
        </p:nvSpPr>
        <p:spPr>
          <a:xfrm>
            <a:off x="1918146" y="3199281"/>
            <a:ext cx="1815654" cy="42118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4C792867-5024-4DA4-BF0E-33BC9EA096A3}"/>
              </a:ext>
            </a:extLst>
          </p:cNvPr>
          <p:cNvSpPr/>
          <p:nvPr/>
        </p:nvSpPr>
        <p:spPr>
          <a:xfrm>
            <a:off x="2804764" y="3848567"/>
            <a:ext cx="424737" cy="22651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3168144674"/>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585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 </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t>
            </a:r>
            <a:r>
              <a:rPr lang="en-US" altLang="en-US" sz="1400" b="1" dirty="0">
                <a:solidFill>
                  <a:schemeClr val="bg1">
                    <a:lumMod val="65000"/>
                  </a:schemeClr>
                </a:solidFill>
              </a:rPr>
              <a:t>amelanotic</a:t>
            </a:r>
            <a:endParaRPr lang="en-US" sz="1400" b="1" dirty="0">
              <a:solidFill>
                <a:schemeClr val="bg1">
                  <a:lumMod val="65000"/>
                </a:schemeClr>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
        <p:nvSpPr>
          <p:cNvPr id="58" name="TextBox 57">
            <a:extLst>
              <a:ext uri="{FF2B5EF4-FFF2-40B4-BE49-F238E27FC236}">
                <a16:creationId xmlns:a16="http://schemas.microsoft.com/office/drawing/2014/main" id="{5D2CE050-D8B3-413E-B449-D0BBC412A3EA}"/>
              </a:ext>
            </a:extLst>
          </p:cNvPr>
          <p:cNvSpPr txBox="1"/>
          <p:nvPr/>
        </p:nvSpPr>
        <p:spPr>
          <a:xfrm>
            <a:off x="2043082" y="2838997"/>
            <a:ext cx="6705600" cy="1384995"/>
          </a:xfrm>
          <a:prstGeom prst="rect">
            <a:avLst/>
          </a:prstGeom>
          <a:solidFill>
            <a:srgbClr val="FFFF00"/>
          </a:solidFill>
        </p:spPr>
        <p:txBody>
          <a:bodyPr wrap="square" rtlCol="0">
            <a:spAutoFit/>
          </a:bodyPr>
          <a:lstStyle/>
          <a:p>
            <a:r>
              <a:rPr lang="en-US" sz="1400" i="1" dirty="0">
                <a:solidFill>
                  <a:schemeClr val="bg1">
                    <a:lumMod val="75000"/>
                  </a:schemeClr>
                </a:solidFill>
              </a:rPr>
              <a:t>A certain subpopulation of </a:t>
            </a:r>
            <a:r>
              <a:rPr lang="en-US" sz="1400" i="1" dirty="0" err="1">
                <a:solidFill>
                  <a:schemeClr val="bg1">
                    <a:lumMod val="75000"/>
                  </a:schemeClr>
                </a:solidFill>
              </a:rPr>
              <a:t>conj</a:t>
            </a:r>
            <a:r>
              <a:rPr lang="en-US" sz="1400" i="1" dirty="0">
                <a:solidFill>
                  <a:schemeClr val="bg1">
                    <a:lumMod val="75000"/>
                  </a:schemeClr>
                </a:solidFill>
              </a:rPr>
              <a:t> melanomas are especially likely to be amelanotic—which population is that?</a:t>
            </a:r>
          </a:p>
          <a:p>
            <a:r>
              <a:rPr lang="en-US" sz="1400" b="1" dirty="0"/>
              <a:t>Recurrent</a:t>
            </a:r>
            <a:r>
              <a:rPr lang="en-US" sz="1400" dirty="0"/>
              <a:t> lesions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Does it matter whether the original melanoma was pigmented?</a:t>
            </a:r>
          </a:p>
          <a:p>
            <a:r>
              <a:rPr lang="en-US" sz="1400" dirty="0">
                <a:solidFill>
                  <a:schemeClr val="bg1">
                    <a:lumMod val="75000"/>
                  </a:schemeClr>
                </a:solidFill>
              </a:rPr>
              <a:t>Nope—pigmented melanomas also give rise to amelanotic recurrences</a:t>
            </a:r>
          </a:p>
        </p:txBody>
      </p:sp>
      <p:sp>
        <p:nvSpPr>
          <p:cNvPr id="3" name="Oval 2">
            <a:extLst>
              <a:ext uri="{FF2B5EF4-FFF2-40B4-BE49-F238E27FC236}">
                <a16:creationId xmlns:a16="http://schemas.microsoft.com/office/drawing/2014/main" id="{1AB4C916-29D1-4D3C-8B32-4048F7537AF5}"/>
              </a:ext>
            </a:extLst>
          </p:cNvPr>
          <p:cNvSpPr/>
          <p:nvPr/>
        </p:nvSpPr>
        <p:spPr>
          <a:xfrm>
            <a:off x="4853338" y="4188478"/>
            <a:ext cx="1263999" cy="421181"/>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6C1AC62-5F35-431D-B07F-46F1284C310E}"/>
              </a:ext>
            </a:extLst>
          </p:cNvPr>
          <p:cNvSpPr txBox="1"/>
          <p:nvPr/>
        </p:nvSpPr>
        <p:spPr>
          <a:xfrm>
            <a:off x="678363" y="3584160"/>
            <a:ext cx="6400800" cy="1169551"/>
          </a:xfrm>
          <a:prstGeom prst="rect">
            <a:avLst/>
          </a:prstGeom>
          <a:solidFill>
            <a:srgbClr val="FF99FF"/>
          </a:solidFill>
        </p:spPr>
        <p:txBody>
          <a:bodyPr wrap="square" rtlCol="0">
            <a:spAutoFit/>
          </a:bodyPr>
          <a:lstStyle/>
          <a:p>
            <a:r>
              <a:rPr lang="en-US" sz="1400" i="1" dirty="0">
                <a:solidFill>
                  <a:srgbClr val="0000FF"/>
                </a:solidFill>
              </a:rPr>
              <a:t>Is recurrence a significant issue in </a:t>
            </a:r>
            <a:r>
              <a:rPr lang="en-US" sz="1400" i="1" dirty="0" err="1">
                <a:solidFill>
                  <a:srgbClr val="0000FF"/>
                </a:solidFill>
              </a:rPr>
              <a:t>conj</a:t>
            </a:r>
            <a:r>
              <a:rPr lang="en-US" sz="1400" i="1" dirty="0">
                <a:solidFill>
                  <a:srgbClr val="0000FF"/>
                </a:solidFill>
              </a:rPr>
              <a:t> melanoma?</a:t>
            </a:r>
          </a:p>
          <a:p>
            <a:r>
              <a:rPr lang="en-US" sz="1400" dirty="0">
                <a:solidFill>
                  <a:srgbClr val="0000FF"/>
                </a:solidFill>
              </a:rPr>
              <a:t>Indeed it is—a whopping  50%  of cases will recur</a:t>
            </a:r>
            <a:endParaRPr lang="en-US" sz="1400" dirty="0">
              <a:solidFill>
                <a:srgbClr val="FF99FF"/>
              </a:solidFill>
            </a:endParaRPr>
          </a:p>
          <a:p>
            <a:endParaRPr lang="en-US" sz="1400" i="1" dirty="0">
              <a:solidFill>
                <a:srgbClr val="FF99FF"/>
              </a:solidFill>
            </a:endParaRPr>
          </a:p>
          <a:p>
            <a:r>
              <a:rPr lang="en-US" sz="1400" i="1" dirty="0">
                <a:solidFill>
                  <a:srgbClr val="FF99FF"/>
                </a:solidFill>
              </a:rPr>
              <a:t>What implication does this appalling rate carry regarding managing these pts?</a:t>
            </a:r>
          </a:p>
          <a:p>
            <a:r>
              <a:rPr lang="en-US" sz="1400" dirty="0">
                <a:solidFill>
                  <a:srgbClr val="FF99FF"/>
                </a:solidFill>
              </a:rPr>
              <a:t>That they require close follow-up for the rest of their lives</a:t>
            </a:r>
          </a:p>
        </p:txBody>
      </p:sp>
      <p:sp>
        <p:nvSpPr>
          <p:cNvPr id="59" name="Oval 58">
            <a:extLst>
              <a:ext uri="{FF2B5EF4-FFF2-40B4-BE49-F238E27FC236}">
                <a16:creationId xmlns:a16="http://schemas.microsoft.com/office/drawing/2014/main" id="{C32678CB-78CB-4FB6-8776-B8270ED18EC9}"/>
              </a:ext>
            </a:extLst>
          </p:cNvPr>
          <p:cNvSpPr/>
          <p:nvPr/>
        </p:nvSpPr>
        <p:spPr>
          <a:xfrm>
            <a:off x="1918146" y="3199281"/>
            <a:ext cx="1815654" cy="42118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24027223"/>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586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 </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t>
            </a:r>
            <a:r>
              <a:rPr lang="en-US" altLang="en-US" sz="1400" b="1" dirty="0">
                <a:solidFill>
                  <a:schemeClr val="bg1">
                    <a:lumMod val="65000"/>
                  </a:schemeClr>
                </a:solidFill>
              </a:rPr>
              <a:t>amelanotic</a:t>
            </a:r>
            <a:endParaRPr lang="en-US" sz="1400" b="1" dirty="0">
              <a:solidFill>
                <a:schemeClr val="bg1">
                  <a:lumMod val="65000"/>
                </a:schemeClr>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
        <p:nvSpPr>
          <p:cNvPr id="58" name="TextBox 57">
            <a:extLst>
              <a:ext uri="{FF2B5EF4-FFF2-40B4-BE49-F238E27FC236}">
                <a16:creationId xmlns:a16="http://schemas.microsoft.com/office/drawing/2014/main" id="{5D2CE050-D8B3-413E-B449-D0BBC412A3EA}"/>
              </a:ext>
            </a:extLst>
          </p:cNvPr>
          <p:cNvSpPr txBox="1"/>
          <p:nvPr/>
        </p:nvSpPr>
        <p:spPr>
          <a:xfrm>
            <a:off x="2043082" y="2838997"/>
            <a:ext cx="6705600" cy="1384995"/>
          </a:xfrm>
          <a:prstGeom prst="rect">
            <a:avLst/>
          </a:prstGeom>
          <a:solidFill>
            <a:srgbClr val="FFFF00"/>
          </a:solidFill>
        </p:spPr>
        <p:txBody>
          <a:bodyPr wrap="square" rtlCol="0">
            <a:spAutoFit/>
          </a:bodyPr>
          <a:lstStyle/>
          <a:p>
            <a:r>
              <a:rPr lang="en-US" sz="1400" i="1" dirty="0">
                <a:solidFill>
                  <a:schemeClr val="bg1">
                    <a:lumMod val="75000"/>
                  </a:schemeClr>
                </a:solidFill>
              </a:rPr>
              <a:t>A certain subpopulation of </a:t>
            </a:r>
            <a:r>
              <a:rPr lang="en-US" sz="1400" i="1" dirty="0" err="1">
                <a:solidFill>
                  <a:schemeClr val="bg1">
                    <a:lumMod val="75000"/>
                  </a:schemeClr>
                </a:solidFill>
              </a:rPr>
              <a:t>conj</a:t>
            </a:r>
            <a:r>
              <a:rPr lang="en-US" sz="1400" i="1" dirty="0">
                <a:solidFill>
                  <a:schemeClr val="bg1">
                    <a:lumMod val="75000"/>
                  </a:schemeClr>
                </a:solidFill>
              </a:rPr>
              <a:t> melanomas are especially likely to be amelanotic—which population is that?</a:t>
            </a:r>
          </a:p>
          <a:p>
            <a:r>
              <a:rPr lang="en-US" sz="1400" b="1" dirty="0"/>
              <a:t>Recurrent</a:t>
            </a:r>
            <a:r>
              <a:rPr lang="en-US" sz="1400" dirty="0"/>
              <a:t> lesions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Does it matter whether the original melanoma was pigmented?</a:t>
            </a:r>
          </a:p>
          <a:p>
            <a:r>
              <a:rPr lang="en-US" sz="1400" dirty="0">
                <a:solidFill>
                  <a:schemeClr val="bg1">
                    <a:lumMod val="75000"/>
                  </a:schemeClr>
                </a:solidFill>
              </a:rPr>
              <a:t>Nope—pigmented melanomas also give rise to amelanotic recurrences</a:t>
            </a:r>
          </a:p>
        </p:txBody>
      </p:sp>
      <p:sp>
        <p:nvSpPr>
          <p:cNvPr id="3" name="Oval 2">
            <a:extLst>
              <a:ext uri="{FF2B5EF4-FFF2-40B4-BE49-F238E27FC236}">
                <a16:creationId xmlns:a16="http://schemas.microsoft.com/office/drawing/2014/main" id="{1AB4C916-29D1-4D3C-8B32-4048F7537AF5}"/>
              </a:ext>
            </a:extLst>
          </p:cNvPr>
          <p:cNvSpPr/>
          <p:nvPr/>
        </p:nvSpPr>
        <p:spPr>
          <a:xfrm>
            <a:off x="4853338" y="4188478"/>
            <a:ext cx="1263999" cy="421181"/>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6C1AC62-5F35-431D-B07F-46F1284C310E}"/>
              </a:ext>
            </a:extLst>
          </p:cNvPr>
          <p:cNvSpPr txBox="1"/>
          <p:nvPr/>
        </p:nvSpPr>
        <p:spPr>
          <a:xfrm>
            <a:off x="678363" y="3584160"/>
            <a:ext cx="6400800" cy="1169551"/>
          </a:xfrm>
          <a:prstGeom prst="rect">
            <a:avLst/>
          </a:prstGeom>
          <a:solidFill>
            <a:srgbClr val="FF99FF"/>
          </a:solidFill>
        </p:spPr>
        <p:txBody>
          <a:bodyPr wrap="square" rtlCol="0">
            <a:spAutoFit/>
          </a:bodyPr>
          <a:lstStyle/>
          <a:p>
            <a:r>
              <a:rPr lang="en-US" sz="1400" i="1" dirty="0">
                <a:solidFill>
                  <a:srgbClr val="0000FF"/>
                </a:solidFill>
              </a:rPr>
              <a:t>Is recurrence a significant issue in </a:t>
            </a:r>
            <a:r>
              <a:rPr lang="en-US" sz="1400" i="1" dirty="0" err="1">
                <a:solidFill>
                  <a:srgbClr val="0000FF"/>
                </a:solidFill>
              </a:rPr>
              <a:t>conj</a:t>
            </a:r>
            <a:r>
              <a:rPr lang="en-US" sz="1400" i="1" dirty="0">
                <a:solidFill>
                  <a:srgbClr val="0000FF"/>
                </a:solidFill>
              </a:rPr>
              <a:t> melanoma?</a:t>
            </a:r>
          </a:p>
          <a:p>
            <a:r>
              <a:rPr lang="en-US" sz="1400" dirty="0">
                <a:solidFill>
                  <a:srgbClr val="0000FF"/>
                </a:solidFill>
              </a:rPr>
              <a:t>Indeed it is—a whopping  50%  of cases will recur</a:t>
            </a:r>
          </a:p>
          <a:p>
            <a:endParaRPr lang="en-US" sz="1400" i="1" dirty="0">
              <a:solidFill>
                <a:srgbClr val="0000FF"/>
              </a:solidFill>
            </a:endParaRPr>
          </a:p>
          <a:p>
            <a:r>
              <a:rPr lang="en-US" sz="1400" i="1" dirty="0">
                <a:solidFill>
                  <a:srgbClr val="0000FF"/>
                </a:solidFill>
              </a:rPr>
              <a:t>What implication does this appalling rate carry regarding managing these pts?</a:t>
            </a:r>
          </a:p>
          <a:p>
            <a:r>
              <a:rPr lang="en-US" sz="1400" dirty="0">
                <a:solidFill>
                  <a:srgbClr val="FF99FF"/>
                </a:solidFill>
              </a:rPr>
              <a:t>That they require close follow-up for the rest of their lives</a:t>
            </a:r>
          </a:p>
        </p:txBody>
      </p:sp>
      <p:sp>
        <p:nvSpPr>
          <p:cNvPr id="59" name="Oval 58">
            <a:extLst>
              <a:ext uri="{FF2B5EF4-FFF2-40B4-BE49-F238E27FC236}">
                <a16:creationId xmlns:a16="http://schemas.microsoft.com/office/drawing/2014/main" id="{C32678CB-78CB-4FB6-8776-B8270ED18EC9}"/>
              </a:ext>
            </a:extLst>
          </p:cNvPr>
          <p:cNvSpPr/>
          <p:nvPr/>
        </p:nvSpPr>
        <p:spPr>
          <a:xfrm>
            <a:off x="1918146" y="3199281"/>
            <a:ext cx="1815654" cy="42118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61415672"/>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587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 </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t>
            </a:r>
            <a:r>
              <a:rPr lang="en-US" altLang="en-US" sz="1400" b="1" dirty="0">
                <a:solidFill>
                  <a:schemeClr val="bg1">
                    <a:lumMod val="65000"/>
                  </a:schemeClr>
                </a:solidFill>
              </a:rPr>
              <a:t>amelanotic</a:t>
            </a:r>
            <a:endParaRPr lang="en-US" sz="1400" b="1" dirty="0">
              <a:solidFill>
                <a:schemeClr val="bg1">
                  <a:lumMod val="65000"/>
                </a:schemeClr>
              </a:solidFill>
            </a:endParaRPr>
          </a:p>
          <a:p>
            <a:endParaRPr lang="en-US" sz="1400" dirty="0">
              <a:solidFill>
                <a:srgbClr val="CCFFCC"/>
              </a:solidFill>
            </a:endParaRPr>
          </a:p>
          <a:p>
            <a:r>
              <a:rPr lang="en-US" sz="1400" i="1" dirty="0">
                <a:solidFill>
                  <a:srgbClr val="CCFFCC"/>
                </a:solidFill>
              </a:rPr>
              <a:t>What are the three origins for a </a:t>
            </a:r>
            <a:r>
              <a:rPr lang="en-US" sz="1400" i="1" dirty="0" err="1">
                <a:solidFill>
                  <a:srgbClr val="CCFFCC"/>
                </a:solidFill>
              </a:rPr>
              <a:t>conj</a:t>
            </a:r>
            <a:r>
              <a:rPr lang="en-US" sz="1400" i="1" dirty="0">
                <a:solidFill>
                  <a:srgbClr val="CCFFCC"/>
                </a:solidFill>
              </a:rPr>
              <a:t> melanoma, </a:t>
            </a:r>
            <a:r>
              <a:rPr lang="en-US" sz="1400" i="1" dirty="0" err="1">
                <a:solidFill>
                  <a:srgbClr val="CCFFCC"/>
                </a:solidFill>
              </a:rPr>
              <a:t>ie</a:t>
            </a:r>
            <a:r>
              <a:rPr lang="en-US" sz="1400" i="1" dirty="0">
                <a:solidFill>
                  <a:srgbClr val="CCFFCC"/>
                </a:solidFill>
              </a:rPr>
              <a:t>, what can they arise from?      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
        <p:nvSpPr>
          <p:cNvPr id="58" name="TextBox 57">
            <a:extLst>
              <a:ext uri="{FF2B5EF4-FFF2-40B4-BE49-F238E27FC236}">
                <a16:creationId xmlns:a16="http://schemas.microsoft.com/office/drawing/2014/main" id="{5D2CE050-D8B3-413E-B449-D0BBC412A3EA}"/>
              </a:ext>
            </a:extLst>
          </p:cNvPr>
          <p:cNvSpPr txBox="1"/>
          <p:nvPr/>
        </p:nvSpPr>
        <p:spPr>
          <a:xfrm>
            <a:off x="2043082" y="2838997"/>
            <a:ext cx="6705600" cy="1384995"/>
          </a:xfrm>
          <a:prstGeom prst="rect">
            <a:avLst/>
          </a:prstGeom>
          <a:solidFill>
            <a:srgbClr val="FFFF00"/>
          </a:solidFill>
        </p:spPr>
        <p:txBody>
          <a:bodyPr wrap="square" rtlCol="0">
            <a:spAutoFit/>
          </a:bodyPr>
          <a:lstStyle/>
          <a:p>
            <a:r>
              <a:rPr lang="en-US" sz="1400" i="1" dirty="0">
                <a:solidFill>
                  <a:schemeClr val="bg1">
                    <a:lumMod val="75000"/>
                  </a:schemeClr>
                </a:solidFill>
              </a:rPr>
              <a:t>A certain subpopulation of </a:t>
            </a:r>
            <a:r>
              <a:rPr lang="en-US" sz="1400" i="1" dirty="0" err="1">
                <a:solidFill>
                  <a:schemeClr val="bg1">
                    <a:lumMod val="75000"/>
                  </a:schemeClr>
                </a:solidFill>
              </a:rPr>
              <a:t>conj</a:t>
            </a:r>
            <a:r>
              <a:rPr lang="en-US" sz="1400" i="1" dirty="0">
                <a:solidFill>
                  <a:schemeClr val="bg1">
                    <a:lumMod val="75000"/>
                  </a:schemeClr>
                </a:solidFill>
              </a:rPr>
              <a:t> melanomas are especially likely to be amelanotic—which population is that?</a:t>
            </a:r>
          </a:p>
          <a:p>
            <a:r>
              <a:rPr lang="en-US" sz="1400" b="1" dirty="0"/>
              <a:t>Recurrent</a:t>
            </a:r>
            <a:r>
              <a:rPr lang="en-US" sz="1400" dirty="0"/>
              <a:t> lesions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Does it matter whether the original melanoma was pigmented?</a:t>
            </a:r>
          </a:p>
          <a:p>
            <a:r>
              <a:rPr lang="en-US" sz="1400" dirty="0">
                <a:solidFill>
                  <a:schemeClr val="bg1">
                    <a:lumMod val="75000"/>
                  </a:schemeClr>
                </a:solidFill>
              </a:rPr>
              <a:t>Nope—pigmented melanomas also give rise to amelanotic recurrences</a:t>
            </a:r>
          </a:p>
        </p:txBody>
      </p:sp>
      <p:sp>
        <p:nvSpPr>
          <p:cNvPr id="3" name="Oval 2">
            <a:extLst>
              <a:ext uri="{FF2B5EF4-FFF2-40B4-BE49-F238E27FC236}">
                <a16:creationId xmlns:a16="http://schemas.microsoft.com/office/drawing/2014/main" id="{1AB4C916-29D1-4D3C-8B32-4048F7537AF5}"/>
              </a:ext>
            </a:extLst>
          </p:cNvPr>
          <p:cNvSpPr/>
          <p:nvPr/>
        </p:nvSpPr>
        <p:spPr>
          <a:xfrm>
            <a:off x="4853338" y="4188478"/>
            <a:ext cx="1263999" cy="421181"/>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6C1AC62-5F35-431D-B07F-46F1284C310E}"/>
              </a:ext>
            </a:extLst>
          </p:cNvPr>
          <p:cNvSpPr txBox="1"/>
          <p:nvPr/>
        </p:nvSpPr>
        <p:spPr>
          <a:xfrm>
            <a:off x="678363" y="3584160"/>
            <a:ext cx="6400800" cy="1169551"/>
          </a:xfrm>
          <a:prstGeom prst="rect">
            <a:avLst/>
          </a:prstGeom>
          <a:solidFill>
            <a:srgbClr val="FF99FF"/>
          </a:solidFill>
        </p:spPr>
        <p:txBody>
          <a:bodyPr wrap="square" rtlCol="0">
            <a:spAutoFit/>
          </a:bodyPr>
          <a:lstStyle/>
          <a:p>
            <a:r>
              <a:rPr lang="en-US" sz="1400" i="1" dirty="0">
                <a:solidFill>
                  <a:srgbClr val="0000FF"/>
                </a:solidFill>
              </a:rPr>
              <a:t>Is recurrence a significant issue in </a:t>
            </a:r>
            <a:r>
              <a:rPr lang="en-US" sz="1400" i="1" dirty="0" err="1">
                <a:solidFill>
                  <a:srgbClr val="0000FF"/>
                </a:solidFill>
              </a:rPr>
              <a:t>conj</a:t>
            </a:r>
            <a:r>
              <a:rPr lang="en-US" sz="1400" i="1" dirty="0">
                <a:solidFill>
                  <a:srgbClr val="0000FF"/>
                </a:solidFill>
              </a:rPr>
              <a:t> melanoma?</a:t>
            </a:r>
          </a:p>
          <a:p>
            <a:r>
              <a:rPr lang="en-US" sz="1400" dirty="0">
                <a:solidFill>
                  <a:srgbClr val="0000FF"/>
                </a:solidFill>
              </a:rPr>
              <a:t>Indeed it is—a whopping  50%  of cases will recur</a:t>
            </a:r>
          </a:p>
          <a:p>
            <a:endParaRPr lang="en-US" sz="1400" i="1" dirty="0">
              <a:solidFill>
                <a:srgbClr val="0000FF"/>
              </a:solidFill>
            </a:endParaRPr>
          </a:p>
          <a:p>
            <a:r>
              <a:rPr lang="en-US" sz="1400" i="1" dirty="0">
                <a:solidFill>
                  <a:srgbClr val="0000FF"/>
                </a:solidFill>
              </a:rPr>
              <a:t>What implication does this appalling rate carry regarding managing these pts?</a:t>
            </a:r>
          </a:p>
          <a:p>
            <a:r>
              <a:rPr lang="en-US" sz="1400" dirty="0">
                <a:solidFill>
                  <a:srgbClr val="0000FF"/>
                </a:solidFill>
              </a:rPr>
              <a:t>That they require close follow-up for the rest of their lives</a:t>
            </a:r>
          </a:p>
        </p:txBody>
      </p:sp>
      <p:sp>
        <p:nvSpPr>
          <p:cNvPr id="59" name="Oval 58">
            <a:extLst>
              <a:ext uri="{FF2B5EF4-FFF2-40B4-BE49-F238E27FC236}">
                <a16:creationId xmlns:a16="http://schemas.microsoft.com/office/drawing/2014/main" id="{C32678CB-78CB-4FB6-8776-B8270ED18EC9}"/>
              </a:ext>
            </a:extLst>
          </p:cNvPr>
          <p:cNvSpPr/>
          <p:nvPr/>
        </p:nvSpPr>
        <p:spPr>
          <a:xfrm>
            <a:off x="1918146" y="3199281"/>
            <a:ext cx="1815654" cy="42118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03021043"/>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588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t>No. A surprisingly high proportion ( 25% ) are amelanotic</a:t>
            </a:r>
            <a:endParaRPr lang="en-US" sz="1400" dirty="0"/>
          </a:p>
          <a:p>
            <a:endParaRPr lang="en-US" sz="1400" dirty="0"/>
          </a:p>
          <a:p>
            <a:r>
              <a:rPr lang="en-US" sz="1400" i="1" dirty="0"/>
              <a:t>What are the three origins for a </a:t>
            </a:r>
            <a:r>
              <a:rPr lang="en-US" sz="1400" i="1" dirty="0" err="1"/>
              <a:t>conj</a:t>
            </a:r>
            <a:r>
              <a:rPr lang="en-US" sz="1400" i="1" dirty="0"/>
              <a:t> melanoma, </a:t>
            </a:r>
            <a:r>
              <a:rPr lang="en-US" sz="1400" i="1" dirty="0" err="1"/>
              <a:t>ie</a:t>
            </a:r>
            <a:r>
              <a:rPr lang="en-US" sz="1400" i="1" dirty="0"/>
              <a:t>, what can they arise from?      </a:t>
            </a:r>
            <a:r>
              <a:rPr lang="en-US" sz="1400" i="1" dirty="0">
                <a:solidFill>
                  <a:srgbClr val="CCFFCC"/>
                </a:solidFill>
              </a:rPr>
              <a:t>What proportion of </a:t>
            </a:r>
            <a:r>
              <a:rPr lang="en-US" sz="1400" i="1" dirty="0" err="1">
                <a:solidFill>
                  <a:srgbClr val="CCFFCC"/>
                </a:solidFill>
              </a:rPr>
              <a:t>conj</a:t>
            </a:r>
            <a:r>
              <a:rPr lang="en-US" sz="1400" i="1" dirty="0">
                <a:solidFill>
                  <a:srgbClr val="CCFFCC"/>
                </a:solidFill>
              </a:rPr>
              <a:t> melanomas arise from each?</a:t>
            </a:r>
          </a:p>
          <a:p>
            <a:r>
              <a:rPr lang="en-US" sz="1400" dirty="0">
                <a:solidFill>
                  <a:srgbClr val="CCFFCC"/>
                </a:solidFill>
              </a:rPr>
              <a:t>--De novo: ~25%</a:t>
            </a:r>
          </a:p>
          <a:p>
            <a:r>
              <a:rPr lang="en-US" sz="1400" dirty="0">
                <a:solidFill>
                  <a:srgbClr val="CCFFCC"/>
                </a:solidFill>
              </a:rPr>
              <a:t>--From a nevus: ~2%</a:t>
            </a:r>
          </a:p>
          <a:p>
            <a:r>
              <a:rPr lang="en-US" sz="1400" dirty="0">
                <a:solidFill>
                  <a:srgbClr val="CCFFCC"/>
                </a:solidFill>
              </a:rPr>
              <a:t>--From PAM: ~70%</a:t>
            </a:r>
          </a:p>
        </p:txBody>
      </p:sp>
    </p:spTree>
    <p:extLst>
      <p:ext uri="{BB962C8B-B14F-4D97-AF65-F5344CB8AC3E}">
        <p14:creationId xmlns:p14="http://schemas.microsoft.com/office/powerpoint/2010/main" val="1410538721"/>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589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t>No. A surprisingly high proportion ( 25% ) are amelanotic</a:t>
            </a:r>
            <a:endParaRPr lang="en-US" sz="1400" dirty="0"/>
          </a:p>
          <a:p>
            <a:endParaRPr lang="en-US" sz="1400" dirty="0"/>
          </a:p>
          <a:p>
            <a:r>
              <a:rPr lang="en-US" sz="1400" i="1" dirty="0"/>
              <a:t>What are the three origins for a </a:t>
            </a:r>
            <a:r>
              <a:rPr lang="en-US" sz="1400" i="1" dirty="0" err="1"/>
              <a:t>conj</a:t>
            </a:r>
            <a:r>
              <a:rPr lang="en-US" sz="1400" i="1" dirty="0"/>
              <a:t> melanoma, </a:t>
            </a:r>
            <a:r>
              <a:rPr lang="en-US" sz="1400" i="1" dirty="0" err="1"/>
              <a:t>ie</a:t>
            </a:r>
            <a:r>
              <a:rPr lang="en-US" sz="1400" i="1" dirty="0"/>
              <a:t>, what can they arise from?      </a:t>
            </a:r>
            <a:r>
              <a:rPr lang="en-US" sz="1400" i="1" dirty="0">
                <a:solidFill>
                  <a:srgbClr val="CCFFCC"/>
                </a:solidFill>
              </a:rPr>
              <a:t>What proportion of </a:t>
            </a:r>
            <a:r>
              <a:rPr lang="en-US" sz="1400" i="1" dirty="0" err="1">
                <a:solidFill>
                  <a:srgbClr val="CCFFCC"/>
                </a:solidFill>
              </a:rPr>
              <a:t>conj</a:t>
            </a:r>
            <a:r>
              <a:rPr lang="en-US" sz="1400" i="1" dirty="0">
                <a:solidFill>
                  <a:srgbClr val="CCFFCC"/>
                </a:solidFill>
              </a:rPr>
              <a:t> melanomas arise from each?</a:t>
            </a:r>
          </a:p>
          <a:p>
            <a:r>
              <a:rPr lang="en-US" sz="1400" dirty="0"/>
              <a:t>--De novo</a:t>
            </a:r>
            <a:endParaRPr lang="en-US" sz="1400" dirty="0">
              <a:solidFill>
                <a:srgbClr val="0000FF"/>
              </a:solidFill>
            </a:endParaRPr>
          </a:p>
          <a:p>
            <a:r>
              <a:rPr lang="en-US" sz="1400" dirty="0"/>
              <a:t>--From a  nevus</a:t>
            </a:r>
            <a:endParaRPr lang="en-US" sz="1400" dirty="0">
              <a:solidFill>
                <a:srgbClr val="0000FF"/>
              </a:solidFill>
            </a:endParaRPr>
          </a:p>
          <a:p>
            <a:r>
              <a:rPr lang="en-US" sz="1400" dirty="0"/>
              <a:t>--From  PAM</a:t>
            </a:r>
            <a:endParaRPr lang="en-US" sz="1400" dirty="0">
              <a:solidFill>
                <a:srgbClr val="0000FF"/>
              </a:solidFill>
            </a:endParaRPr>
          </a:p>
        </p:txBody>
      </p:sp>
      <p:sp>
        <p:nvSpPr>
          <p:cNvPr id="3" name="Rectangle 2">
            <a:extLst>
              <a:ext uri="{FF2B5EF4-FFF2-40B4-BE49-F238E27FC236}">
                <a16:creationId xmlns:a16="http://schemas.microsoft.com/office/drawing/2014/main" id="{5B49B57C-9B9A-4431-9C29-1A8211E25D83}"/>
              </a:ext>
            </a:extLst>
          </p:cNvPr>
          <p:cNvSpPr/>
          <p:nvPr/>
        </p:nvSpPr>
        <p:spPr>
          <a:xfrm>
            <a:off x="2177754" y="5342953"/>
            <a:ext cx="560859" cy="20970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DE534229-395E-4505-B00A-9EE001FE9E85}"/>
              </a:ext>
            </a:extLst>
          </p:cNvPr>
          <p:cNvSpPr/>
          <p:nvPr/>
        </p:nvSpPr>
        <p:spPr>
          <a:xfrm>
            <a:off x="2043082" y="5579165"/>
            <a:ext cx="560859" cy="21093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773564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59</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369403" y="1981200"/>
            <a:ext cx="8088797" cy="2308324"/>
          </a:xfrm>
          <a:prstGeom prst="rect">
            <a:avLst/>
          </a:prstGeom>
          <a:solidFill>
            <a:srgbClr val="66FFFF"/>
          </a:solidFill>
        </p:spPr>
        <p:txBody>
          <a:bodyPr wrap="square" rtlCol="0">
            <a:spAutoFit/>
          </a:bodyPr>
          <a:lstStyle/>
          <a:p>
            <a:r>
              <a:rPr lang="en-US" sz="1600" i="1" dirty="0">
                <a:solidFill>
                  <a:schemeClr val="bg1">
                    <a:lumMod val="75000"/>
                  </a:schemeClr>
                </a:solidFill>
              </a:rPr>
              <a:t>Now let’s consider the </a:t>
            </a:r>
            <a:r>
              <a:rPr lang="en-US" sz="1600" dirty="0">
                <a:solidFill>
                  <a:schemeClr val="bg1">
                    <a:lumMod val="75000"/>
                  </a:schemeClr>
                </a:solidFill>
              </a:rPr>
              <a:t>histology</a:t>
            </a:r>
            <a:r>
              <a:rPr lang="en-US" sz="1600" i="1" dirty="0">
                <a:solidFill>
                  <a:schemeClr val="bg1">
                    <a:lumMod val="75000"/>
                  </a:schemeClr>
                </a:solidFill>
              </a:rPr>
              <a:t> of surface melanocytes. Where do they reside?</a:t>
            </a:r>
          </a:p>
          <a:p>
            <a:r>
              <a:rPr lang="en-US" sz="1600" dirty="0">
                <a:solidFill>
                  <a:schemeClr val="bg1">
                    <a:lumMod val="75000"/>
                  </a:schemeClr>
                </a:solidFill>
              </a:rPr>
              <a:t>Most are found in the  basal  layer of the  epidermis  (if we’re talking about skin) or the  basal  layer of the  epithelium  (if we’re talking about the </a:t>
            </a:r>
            <a:r>
              <a:rPr lang="en-US" sz="1600" dirty="0" err="1">
                <a:solidFill>
                  <a:schemeClr val="bg1">
                    <a:lumMod val="75000"/>
                  </a:schemeClr>
                </a:solidFill>
              </a:rPr>
              <a:t>conj</a:t>
            </a:r>
            <a:r>
              <a:rPr lang="en-US" sz="1600" dirty="0">
                <a:solidFill>
                  <a:schemeClr val="bg1">
                    <a:lumMod val="75000"/>
                  </a:schemeClr>
                </a:solidFill>
              </a:rPr>
              <a:t>). </a:t>
            </a:r>
            <a:r>
              <a:rPr lang="en-US" sz="1600" dirty="0">
                <a:solidFill>
                  <a:srgbClr val="0000FF"/>
                </a:solidFill>
              </a:rPr>
              <a:t>Some skin melanocytes are sub-epidermal (</a:t>
            </a:r>
            <a:r>
              <a:rPr lang="en-US" sz="1600" dirty="0" err="1">
                <a:solidFill>
                  <a:srgbClr val="0000FF"/>
                </a:solidFill>
              </a:rPr>
              <a:t>ie</a:t>
            </a:r>
            <a:r>
              <a:rPr lang="en-US" sz="1600" dirty="0">
                <a:solidFill>
                  <a:srgbClr val="0000FF"/>
                </a:solidFill>
              </a:rPr>
              <a:t>, located in the dermis). Likewise, some </a:t>
            </a:r>
            <a:r>
              <a:rPr lang="en-US" sz="1600" dirty="0" err="1">
                <a:solidFill>
                  <a:srgbClr val="0000FF"/>
                </a:solidFill>
              </a:rPr>
              <a:t>conj</a:t>
            </a:r>
            <a:r>
              <a:rPr lang="en-US" sz="1600" dirty="0">
                <a:solidFill>
                  <a:srgbClr val="0000FF"/>
                </a:solidFill>
              </a:rPr>
              <a:t> melanocytes are subepithelial; these are often located in the </a:t>
            </a:r>
            <a:r>
              <a:rPr lang="en-US" sz="1600" dirty="0" err="1">
                <a:solidFill>
                  <a:srgbClr val="0000FF"/>
                </a:solidFill>
              </a:rPr>
              <a:t>conj</a:t>
            </a:r>
            <a:r>
              <a:rPr lang="en-US" sz="1600" dirty="0">
                <a:solidFill>
                  <a:srgbClr val="0000FF"/>
                </a:solidFill>
              </a:rPr>
              <a:t> stroma (aka the  </a:t>
            </a:r>
            <a:r>
              <a:rPr lang="en-US" sz="1600" i="1" dirty="0">
                <a:solidFill>
                  <a:srgbClr val="0000FF"/>
                </a:solidFill>
              </a:rPr>
              <a:t>substantia propria </a:t>
            </a:r>
            <a:r>
              <a:rPr lang="en-US" sz="1600" dirty="0">
                <a:solidFill>
                  <a:srgbClr val="0000FF"/>
                </a:solidFill>
              </a:rPr>
              <a:t>), or in the underlying  episcleral  tissue.</a:t>
            </a:r>
            <a:endParaRPr lang="en-US" sz="1600" dirty="0">
              <a:solidFill>
                <a:srgbClr val="66FFFF"/>
              </a:solidFill>
            </a:endParaRPr>
          </a:p>
          <a:p>
            <a:endParaRPr lang="en-US" sz="1600" dirty="0">
              <a:solidFill>
                <a:srgbClr val="66FFFF"/>
              </a:solidFill>
            </a:endParaRPr>
          </a:p>
          <a:p>
            <a:r>
              <a:rPr lang="en-US" sz="1600" i="1" dirty="0">
                <a:solidFill>
                  <a:srgbClr val="66FFFF"/>
                </a:solidFill>
              </a:rPr>
              <a:t>In what key way do epithelial and dermal melanocytes differ?</a:t>
            </a:r>
          </a:p>
          <a:p>
            <a:r>
              <a:rPr lang="en-US" sz="1600" dirty="0">
                <a:solidFill>
                  <a:srgbClr val="66FFFF"/>
                </a:solidFill>
              </a:rPr>
              <a:t>Under normal conditions, dermal melanocytes do not produce melanin</a:t>
            </a:r>
          </a:p>
        </p:txBody>
      </p:sp>
    </p:spTree>
    <p:extLst>
      <p:ext uri="{BB962C8B-B14F-4D97-AF65-F5344CB8AC3E}">
        <p14:creationId xmlns:p14="http://schemas.microsoft.com/office/powerpoint/2010/main" val="1450458976"/>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590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t>No. A surprisingly high proportion ( 25% ) are amelanotic</a:t>
            </a:r>
            <a:endParaRPr lang="en-US" sz="1400" dirty="0"/>
          </a:p>
          <a:p>
            <a:endParaRPr lang="en-US" sz="1400" dirty="0"/>
          </a:p>
          <a:p>
            <a:r>
              <a:rPr lang="en-US" sz="1400" i="1" dirty="0"/>
              <a:t>What are the three origins for a </a:t>
            </a:r>
            <a:r>
              <a:rPr lang="en-US" sz="1400" i="1" dirty="0" err="1"/>
              <a:t>conj</a:t>
            </a:r>
            <a:r>
              <a:rPr lang="en-US" sz="1400" i="1" dirty="0"/>
              <a:t> melanoma, </a:t>
            </a:r>
            <a:r>
              <a:rPr lang="en-US" sz="1400" i="1" dirty="0" err="1"/>
              <a:t>ie</a:t>
            </a:r>
            <a:r>
              <a:rPr lang="en-US" sz="1400" i="1" dirty="0"/>
              <a:t>, what can they arise from?      </a:t>
            </a:r>
            <a:r>
              <a:rPr lang="en-US" sz="1400" i="1" dirty="0">
                <a:solidFill>
                  <a:srgbClr val="CCFFCC"/>
                </a:solidFill>
              </a:rPr>
              <a:t>What proportion of </a:t>
            </a:r>
            <a:r>
              <a:rPr lang="en-US" sz="1400" i="1" dirty="0" err="1">
                <a:solidFill>
                  <a:srgbClr val="CCFFCC"/>
                </a:solidFill>
              </a:rPr>
              <a:t>conj</a:t>
            </a:r>
            <a:r>
              <a:rPr lang="en-US" sz="1400" i="1" dirty="0">
                <a:solidFill>
                  <a:srgbClr val="CCFFCC"/>
                </a:solidFill>
              </a:rPr>
              <a:t> melanomas arise from each?</a:t>
            </a:r>
          </a:p>
          <a:p>
            <a:r>
              <a:rPr lang="en-US" sz="1400" dirty="0"/>
              <a:t>--De novo</a:t>
            </a:r>
            <a:endParaRPr lang="en-US" sz="1400" dirty="0">
              <a:solidFill>
                <a:srgbClr val="0000FF"/>
              </a:solidFill>
            </a:endParaRPr>
          </a:p>
          <a:p>
            <a:r>
              <a:rPr lang="en-US" sz="1400" dirty="0"/>
              <a:t>--From a  nevus</a:t>
            </a:r>
            <a:endParaRPr lang="en-US" sz="1400" dirty="0">
              <a:solidFill>
                <a:srgbClr val="0000FF"/>
              </a:solidFill>
            </a:endParaRPr>
          </a:p>
          <a:p>
            <a:r>
              <a:rPr lang="en-US" sz="1400" dirty="0"/>
              <a:t>--From  PAM</a:t>
            </a:r>
            <a:endParaRPr lang="en-US" sz="1400" dirty="0">
              <a:solidFill>
                <a:srgbClr val="0000FF"/>
              </a:solidFill>
            </a:endParaRPr>
          </a:p>
        </p:txBody>
      </p:sp>
    </p:spTree>
    <p:extLst>
      <p:ext uri="{BB962C8B-B14F-4D97-AF65-F5344CB8AC3E}">
        <p14:creationId xmlns:p14="http://schemas.microsoft.com/office/powerpoint/2010/main" val="1273200124"/>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591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t>No. A surprisingly high proportion ( 25% ) are amelanotic</a:t>
            </a:r>
            <a:endParaRPr lang="en-US" sz="1400" dirty="0"/>
          </a:p>
          <a:p>
            <a:endParaRPr lang="en-US" sz="1400" dirty="0"/>
          </a:p>
          <a:p>
            <a:r>
              <a:rPr lang="en-US" sz="1400" i="1" dirty="0"/>
              <a:t>What are the three origins for a </a:t>
            </a:r>
            <a:r>
              <a:rPr lang="en-US" sz="1400" i="1" dirty="0" err="1"/>
              <a:t>conj</a:t>
            </a:r>
            <a:r>
              <a:rPr lang="en-US" sz="1400" i="1" dirty="0"/>
              <a:t> melanoma, </a:t>
            </a:r>
            <a:r>
              <a:rPr lang="en-US" sz="1400" i="1" dirty="0" err="1"/>
              <a:t>ie</a:t>
            </a:r>
            <a:r>
              <a:rPr lang="en-US" sz="1400" i="1" dirty="0"/>
              <a:t>, what can they arise from?      </a:t>
            </a:r>
            <a:r>
              <a:rPr lang="en-US" sz="1400" i="1" dirty="0">
                <a:solidFill>
                  <a:srgbClr val="0000FF"/>
                </a:solidFill>
              </a:rPr>
              <a:t>What proportion of </a:t>
            </a:r>
            <a:r>
              <a:rPr lang="en-US" sz="1400" i="1" dirty="0" err="1">
                <a:solidFill>
                  <a:srgbClr val="0000FF"/>
                </a:solidFill>
              </a:rPr>
              <a:t>conj</a:t>
            </a:r>
            <a:r>
              <a:rPr lang="en-US" sz="1400" i="1" dirty="0">
                <a:solidFill>
                  <a:srgbClr val="0000FF"/>
                </a:solidFill>
              </a:rPr>
              <a:t> melanomas arise from each?</a:t>
            </a:r>
          </a:p>
          <a:p>
            <a:r>
              <a:rPr lang="en-US" sz="1400" dirty="0"/>
              <a:t>--De novo: </a:t>
            </a:r>
            <a:r>
              <a:rPr lang="en-US" sz="1400" b="1" i="1" dirty="0">
                <a:solidFill>
                  <a:srgbClr val="0000FF"/>
                </a:solidFill>
              </a:rPr>
              <a:t>?</a:t>
            </a:r>
            <a:endParaRPr lang="en-US" sz="1400" dirty="0">
              <a:solidFill>
                <a:srgbClr val="0000FF"/>
              </a:solidFill>
            </a:endParaRPr>
          </a:p>
          <a:p>
            <a:r>
              <a:rPr lang="en-US" sz="1400" dirty="0">
                <a:solidFill>
                  <a:schemeClr val="bg1">
                    <a:lumMod val="65000"/>
                  </a:schemeClr>
                </a:solidFill>
              </a:rPr>
              <a:t>--From a  nevus</a:t>
            </a:r>
          </a:p>
          <a:p>
            <a:r>
              <a:rPr lang="en-US" sz="1400" dirty="0">
                <a:solidFill>
                  <a:schemeClr val="bg1">
                    <a:lumMod val="65000"/>
                  </a:schemeClr>
                </a:solidFill>
              </a:rPr>
              <a:t>--From  PAM </a:t>
            </a:r>
          </a:p>
        </p:txBody>
      </p:sp>
    </p:spTree>
    <p:extLst>
      <p:ext uri="{BB962C8B-B14F-4D97-AF65-F5344CB8AC3E}">
        <p14:creationId xmlns:p14="http://schemas.microsoft.com/office/powerpoint/2010/main" val="3154324476"/>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592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t>No. A surprisingly high proportion ( 25% ) are amelanotic</a:t>
            </a:r>
            <a:endParaRPr lang="en-US" sz="1400" dirty="0"/>
          </a:p>
          <a:p>
            <a:endParaRPr lang="en-US" sz="1400" dirty="0"/>
          </a:p>
          <a:p>
            <a:r>
              <a:rPr lang="en-US" sz="1400" i="1" dirty="0"/>
              <a:t>What are the three origins for a </a:t>
            </a:r>
            <a:r>
              <a:rPr lang="en-US" sz="1400" i="1" dirty="0" err="1"/>
              <a:t>conj</a:t>
            </a:r>
            <a:r>
              <a:rPr lang="en-US" sz="1400" i="1" dirty="0"/>
              <a:t> melanoma, </a:t>
            </a:r>
            <a:r>
              <a:rPr lang="en-US" sz="1400" i="1" dirty="0" err="1"/>
              <a:t>ie</a:t>
            </a:r>
            <a:r>
              <a:rPr lang="en-US" sz="1400" i="1" dirty="0"/>
              <a:t>, what can they arise from?      </a:t>
            </a:r>
            <a:r>
              <a:rPr lang="en-US" sz="1400" i="1" dirty="0">
                <a:solidFill>
                  <a:srgbClr val="0000FF"/>
                </a:solidFill>
              </a:rPr>
              <a:t>What proportion of </a:t>
            </a:r>
            <a:r>
              <a:rPr lang="en-US" sz="1400" i="1" dirty="0" err="1">
                <a:solidFill>
                  <a:srgbClr val="0000FF"/>
                </a:solidFill>
              </a:rPr>
              <a:t>conj</a:t>
            </a:r>
            <a:r>
              <a:rPr lang="en-US" sz="1400" i="1" dirty="0">
                <a:solidFill>
                  <a:srgbClr val="0000FF"/>
                </a:solidFill>
              </a:rPr>
              <a:t> melanomas arise from each?</a:t>
            </a:r>
          </a:p>
          <a:p>
            <a:r>
              <a:rPr lang="en-US" sz="1400" dirty="0"/>
              <a:t>--De novo: </a:t>
            </a:r>
            <a:r>
              <a:rPr lang="en-US" sz="1400" dirty="0">
                <a:solidFill>
                  <a:srgbClr val="0000FF"/>
                </a:solidFill>
              </a:rPr>
              <a:t>~25%</a:t>
            </a:r>
          </a:p>
          <a:p>
            <a:r>
              <a:rPr lang="en-US" sz="1400" dirty="0">
                <a:solidFill>
                  <a:schemeClr val="bg1">
                    <a:lumMod val="65000"/>
                  </a:schemeClr>
                </a:solidFill>
              </a:rPr>
              <a:t>--From a  nevus</a:t>
            </a:r>
          </a:p>
          <a:p>
            <a:r>
              <a:rPr lang="en-US" sz="1400" dirty="0">
                <a:solidFill>
                  <a:schemeClr val="bg1">
                    <a:lumMod val="65000"/>
                  </a:schemeClr>
                </a:solidFill>
              </a:rPr>
              <a:t>--From  PAM</a:t>
            </a:r>
          </a:p>
        </p:txBody>
      </p:sp>
    </p:spTree>
    <p:extLst>
      <p:ext uri="{BB962C8B-B14F-4D97-AF65-F5344CB8AC3E}">
        <p14:creationId xmlns:p14="http://schemas.microsoft.com/office/powerpoint/2010/main" val="50193918"/>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593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t>No. A surprisingly high proportion ( 25% ) are amelanotic</a:t>
            </a:r>
            <a:endParaRPr lang="en-US" sz="1400" dirty="0"/>
          </a:p>
          <a:p>
            <a:endParaRPr lang="en-US" sz="1400" dirty="0"/>
          </a:p>
          <a:p>
            <a:r>
              <a:rPr lang="en-US" sz="1400" i="1" dirty="0"/>
              <a:t>What are the three origins for a </a:t>
            </a:r>
            <a:r>
              <a:rPr lang="en-US" sz="1400" i="1" dirty="0" err="1"/>
              <a:t>conj</a:t>
            </a:r>
            <a:r>
              <a:rPr lang="en-US" sz="1400" i="1" dirty="0"/>
              <a:t> melanoma, </a:t>
            </a:r>
            <a:r>
              <a:rPr lang="en-US" sz="1400" i="1" dirty="0" err="1"/>
              <a:t>ie</a:t>
            </a:r>
            <a:r>
              <a:rPr lang="en-US" sz="1400" i="1" dirty="0"/>
              <a:t>, what can they arise from?      </a:t>
            </a:r>
            <a:r>
              <a:rPr lang="en-US" sz="1400" i="1" dirty="0">
                <a:solidFill>
                  <a:srgbClr val="0000FF"/>
                </a:solidFill>
              </a:rPr>
              <a:t>What proportion of </a:t>
            </a:r>
            <a:r>
              <a:rPr lang="en-US" sz="1400" i="1" dirty="0" err="1">
                <a:solidFill>
                  <a:srgbClr val="0000FF"/>
                </a:solidFill>
              </a:rPr>
              <a:t>conj</a:t>
            </a:r>
            <a:r>
              <a:rPr lang="en-US" sz="1400" i="1" dirty="0">
                <a:solidFill>
                  <a:srgbClr val="0000FF"/>
                </a:solidFill>
              </a:rPr>
              <a:t> melanomas arise from each?</a:t>
            </a:r>
          </a:p>
          <a:p>
            <a:r>
              <a:rPr lang="en-US" sz="1400" dirty="0"/>
              <a:t>--De novo: </a:t>
            </a:r>
            <a:r>
              <a:rPr lang="en-US" sz="1400" dirty="0">
                <a:solidFill>
                  <a:srgbClr val="0000FF"/>
                </a:solidFill>
              </a:rPr>
              <a:t>~25%</a:t>
            </a:r>
          </a:p>
          <a:p>
            <a:r>
              <a:rPr lang="en-US" sz="1400" dirty="0"/>
              <a:t>--From a  nevus: </a:t>
            </a:r>
            <a:r>
              <a:rPr lang="en-US" sz="1400" b="1" i="1" dirty="0">
                <a:solidFill>
                  <a:srgbClr val="0000FF"/>
                </a:solidFill>
              </a:rPr>
              <a:t>?</a:t>
            </a:r>
            <a:endParaRPr lang="en-US" sz="1400" dirty="0">
              <a:solidFill>
                <a:srgbClr val="0000FF"/>
              </a:solidFill>
            </a:endParaRPr>
          </a:p>
          <a:p>
            <a:r>
              <a:rPr lang="en-US" sz="1400" dirty="0">
                <a:solidFill>
                  <a:schemeClr val="bg1">
                    <a:lumMod val="65000"/>
                  </a:schemeClr>
                </a:solidFill>
              </a:rPr>
              <a:t>--From  PAM</a:t>
            </a:r>
          </a:p>
        </p:txBody>
      </p:sp>
    </p:spTree>
    <p:extLst>
      <p:ext uri="{BB962C8B-B14F-4D97-AF65-F5344CB8AC3E}">
        <p14:creationId xmlns:p14="http://schemas.microsoft.com/office/powerpoint/2010/main" val="966995705"/>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594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t>No. A surprisingly high proportion ( 25% ) are amelanotic</a:t>
            </a:r>
            <a:endParaRPr lang="en-US" sz="1400" dirty="0"/>
          </a:p>
          <a:p>
            <a:endParaRPr lang="en-US" sz="1400" dirty="0"/>
          </a:p>
          <a:p>
            <a:r>
              <a:rPr lang="en-US" sz="1400" i="1" dirty="0"/>
              <a:t>What are the three origins for a </a:t>
            </a:r>
            <a:r>
              <a:rPr lang="en-US" sz="1400" i="1" dirty="0" err="1"/>
              <a:t>conj</a:t>
            </a:r>
            <a:r>
              <a:rPr lang="en-US" sz="1400" i="1" dirty="0"/>
              <a:t> melanoma, </a:t>
            </a:r>
            <a:r>
              <a:rPr lang="en-US" sz="1400" i="1" dirty="0" err="1"/>
              <a:t>ie</a:t>
            </a:r>
            <a:r>
              <a:rPr lang="en-US" sz="1400" i="1" dirty="0"/>
              <a:t>, what can they arise from?      </a:t>
            </a:r>
            <a:r>
              <a:rPr lang="en-US" sz="1400" i="1" dirty="0">
                <a:solidFill>
                  <a:srgbClr val="0000FF"/>
                </a:solidFill>
              </a:rPr>
              <a:t>What proportion of </a:t>
            </a:r>
            <a:r>
              <a:rPr lang="en-US" sz="1400" i="1" dirty="0" err="1">
                <a:solidFill>
                  <a:srgbClr val="0000FF"/>
                </a:solidFill>
              </a:rPr>
              <a:t>conj</a:t>
            </a:r>
            <a:r>
              <a:rPr lang="en-US" sz="1400" i="1" dirty="0">
                <a:solidFill>
                  <a:srgbClr val="0000FF"/>
                </a:solidFill>
              </a:rPr>
              <a:t> melanomas arise from each?</a:t>
            </a:r>
          </a:p>
          <a:p>
            <a:r>
              <a:rPr lang="en-US" sz="1400" dirty="0"/>
              <a:t>--De novo: </a:t>
            </a:r>
            <a:r>
              <a:rPr lang="en-US" sz="1400" dirty="0">
                <a:solidFill>
                  <a:srgbClr val="0000FF"/>
                </a:solidFill>
              </a:rPr>
              <a:t>~25%</a:t>
            </a:r>
          </a:p>
          <a:p>
            <a:r>
              <a:rPr lang="en-US" sz="1400" dirty="0"/>
              <a:t>--From a  nevus: </a:t>
            </a:r>
            <a:r>
              <a:rPr lang="en-US" sz="1400" dirty="0">
                <a:solidFill>
                  <a:srgbClr val="0000FF"/>
                </a:solidFill>
              </a:rPr>
              <a:t>~2%</a:t>
            </a:r>
          </a:p>
          <a:p>
            <a:r>
              <a:rPr lang="en-US" sz="1400" dirty="0">
                <a:solidFill>
                  <a:schemeClr val="bg1">
                    <a:lumMod val="65000"/>
                  </a:schemeClr>
                </a:solidFill>
              </a:rPr>
              <a:t>--From  PAM</a:t>
            </a:r>
          </a:p>
        </p:txBody>
      </p:sp>
    </p:spTree>
    <p:extLst>
      <p:ext uri="{BB962C8B-B14F-4D97-AF65-F5344CB8AC3E}">
        <p14:creationId xmlns:p14="http://schemas.microsoft.com/office/powerpoint/2010/main" val="718343624"/>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595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t>No. A surprisingly high proportion ( 25% ) are amelanotic</a:t>
            </a:r>
            <a:endParaRPr lang="en-US" sz="1400" dirty="0"/>
          </a:p>
          <a:p>
            <a:endParaRPr lang="en-US" sz="1400" dirty="0"/>
          </a:p>
          <a:p>
            <a:r>
              <a:rPr lang="en-US" sz="1400" i="1" dirty="0"/>
              <a:t>What are the three origins for a </a:t>
            </a:r>
            <a:r>
              <a:rPr lang="en-US" sz="1400" i="1" dirty="0" err="1"/>
              <a:t>conj</a:t>
            </a:r>
            <a:r>
              <a:rPr lang="en-US" sz="1400" i="1" dirty="0"/>
              <a:t> melanoma, </a:t>
            </a:r>
            <a:r>
              <a:rPr lang="en-US" sz="1400" i="1" dirty="0" err="1"/>
              <a:t>ie</a:t>
            </a:r>
            <a:r>
              <a:rPr lang="en-US" sz="1400" i="1" dirty="0"/>
              <a:t>, what can they arise from?      </a:t>
            </a:r>
            <a:r>
              <a:rPr lang="en-US" sz="1400" i="1" dirty="0">
                <a:solidFill>
                  <a:srgbClr val="0000FF"/>
                </a:solidFill>
              </a:rPr>
              <a:t>What proportion of </a:t>
            </a:r>
            <a:r>
              <a:rPr lang="en-US" sz="1400" i="1" dirty="0" err="1">
                <a:solidFill>
                  <a:srgbClr val="0000FF"/>
                </a:solidFill>
              </a:rPr>
              <a:t>conj</a:t>
            </a:r>
            <a:r>
              <a:rPr lang="en-US" sz="1400" i="1" dirty="0">
                <a:solidFill>
                  <a:srgbClr val="0000FF"/>
                </a:solidFill>
              </a:rPr>
              <a:t> melanomas arise from each?</a:t>
            </a:r>
          </a:p>
          <a:p>
            <a:r>
              <a:rPr lang="en-US" sz="1400" dirty="0"/>
              <a:t>--De novo: </a:t>
            </a:r>
            <a:r>
              <a:rPr lang="en-US" sz="1400" dirty="0">
                <a:solidFill>
                  <a:srgbClr val="0000FF"/>
                </a:solidFill>
              </a:rPr>
              <a:t>~25%</a:t>
            </a:r>
          </a:p>
          <a:p>
            <a:r>
              <a:rPr lang="en-US" sz="1400" dirty="0"/>
              <a:t>--From a  nevus: </a:t>
            </a:r>
            <a:r>
              <a:rPr lang="en-US" sz="1400" dirty="0">
                <a:solidFill>
                  <a:srgbClr val="0000FF"/>
                </a:solidFill>
              </a:rPr>
              <a:t>~2%</a:t>
            </a:r>
          </a:p>
          <a:p>
            <a:r>
              <a:rPr lang="en-US" sz="1400" dirty="0"/>
              <a:t>--From  PAM: </a:t>
            </a:r>
            <a:r>
              <a:rPr lang="en-US" sz="1400" b="1" i="1" dirty="0">
                <a:solidFill>
                  <a:srgbClr val="0000FF"/>
                </a:solidFill>
              </a:rPr>
              <a:t>?</a:t>
            </a:r>
            <a:endParaRPr lang="en-US" sz="1400" dirty="0">
              <a:solidFill>
                <a:srgbClr val="0000FF"/>
              </a:solidFill>
            </a:endParaRPr>
          </a:p>
        </p:txBody>
      </p:sp>
    </p:spTree>
    <p:extLst>
      <p:ext uri="{BB962C8B-B14F-4D97-AF65-F5344CB8AC3E}">
        <p14:creationId xmlns:p14="http://schemas.microsoft.com/office/powerpoint/2010/main" val="2818178197"/>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596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t>In terms of incidence, how do these stack up: Choroidal, skin, and </a:t>
            </a:r>
            <a:r>
              <a:rPr lang="en-US" altLang="en-US" sz="1400" i="1" dirty="0" err="1"/>
              <a:t>conj</a:t>
            </a:r>
            <a:r>
              <a:rPr lang="en-US" altLang="en-US" sz="1400" i="1" dirty="0"/>
              <a:t> melanoma?</a:t>
            </a:r>
          </a:p>
          <a:p>
            <a:pPr eaLnBrk="1" hangingPunct="1">
              <a:spcBef>
                <a:spcPct val="0"/>
              </a:spcBef>
              <a:buClrTx/>
              <a:buSzTx/>
              <a:buFontTx/>
              <a:buNone/>
            </a:pPr>
            <a:r>
              <a:rPr lang="en-US" altLang="en-US" sz="1400" dirty="0"/>
              <a:t>Skin is an order of magnitude more common than choroidal, which is in turn an order more common than </a:t>
            </a:r>
            <a:r>
              <a:rPr lang="en-US" altLang="en-US" sz="1400" dirty="0" err="1"/>
              <a:t>conj</a:t>
            </a:r>
            <a:endParaRPr lang="en-US" altLang="en-US" sz="1400" dirty="0"/>
          </a:p>
          <a:p>
            <a:pPr eaLnBrk="1" hangingPunct="1">
              <a:spcBef>
                <a:spcPct val="0"/>
              </a:spcBef>
              <a:buClrTx/>
              <a:buSzTx/>
              <a:buFontTx/>
              <a:buNone/>
            </a:pPr>
            <a:endParaRPr lang="en-US" altLang="en-US" sz="1400" dirty="0"/>
          </a:p>
          <a:p>
            <a:r>
              <a:rPr lang="en-US" sz="1400" i="1" dirty="0"/>
              <a:t>Just how (un)common is </a:t>
            </a:r>
            <a:r>
              <a:rPr lang="en-US" sz="1400" i="1" dirty="0" err="1"/>
              <a:t>conj</a:t>
            </a:r>
            <a:r>
              <a:rPr lang="en-US" sz="1400" i="1" dirty="0"/>
              <a:t> melanoma?</a:t>
            </a:r>
          </a:p>
          <a:p>
            <a:r>
              <a:rPr lang="en-US" sz="1400" dirty="0"/>
              <a:t>In white folk the incidence is only 1 per  2 million ; in black and Asian pops it’s probably an order of magnitude less common</a:t>
            </a:r>
          </a:p>
          <a:p>
            <a:endParaRPr lang="en-US" sz="1400" dirty="0"/>
          </a:p>
          <a:p>
            <a:pPr eaLnBrk="1" hangingPunct="1">
              <a:spcBef>
                <a:spcPct val="0"/>
              </a:spcBef>
              <a:buClrTx/>
              <a:buSzTx/>
              <a:buFontTx/>
              <a:buNone/>
            </a:pPr>
            <a:r>
              <a:rPr lang="en-US" altLang="en-US" sz="1400" i="1" dirty="0"/>
              <a:t>Is there a gender predilection?</a:t>
            </a:r>
          </a:p>
          <a:p>
            <a:pPr eaLnBrk="1" hangingPunct="1">
              <a:spcBef>
                <a:spcPct val="0"/>
              </a:spcBef>
              <a:buClrTx/>
              <a:buSzTx/>
              <a:buFontTx/>
              <a:buNone/>
            </a:pPr>
            <a:r>
              <a:rPr lang="en-US" altLang="en-US" sz="1400" dirty="0"/>
              <a:t>No</a:t>
            </a:r>
          </a:p>
          <a:p>
            <a:pPr eaLnBrk="1" hangingPunct="1">
              <a:spcBef>
                <a:spcPct val="0"/>
              </a:spcBef>
              <a:buClrTx/>
              <a:buSzTx/>
              <a:buFontTx/>
              <a:buNone/>
            </a:pPr>
            <a:endParaRPr lang="en-US" altLang="en-US" sz="1400" dirty="0"/>
          </a:p>
          <a:p>
            <a:pPr eaLnBrk="1" hangingPunct="1">
              <a:spcBef>
                <a:spcPct val="0"/>
              </a:spcBef>
              <a:buClrTx/>
              <a:buSzTx/>
              <a:buFontTx/>
              <a:buNone/>
            </a:pPr>
            <a:r>
              <a:rPr lang="en-US" altLang="en-US" sz="1400" i="1" dirty="0"/>
              <a:t>Is there an age predilection?</a:t>
            </a:r>
          </a:p>
          <a:p>
            <a:pPr eaLnBrk="1" hangingPunct="1">
              <a:spcBef>
                <a:spcPct val="0"/>
              </a:spcBef>
              <a:buClrTx/>
              <a:buSzTx/>
              <a:buFontTx/>
              <a:buNone/>
            </a:pPr>
            <a:r>
              <a:rPr lang="en-US" altLang="en-US" sz="1400" dirty="0"/>
              <a:t>Yes—</a:t>
            </a:r>
            <a:r>
              <a:rPr lang="en-US" altLang="en-US" sz="1400" dirty="0" err="1"/>
              <a:t>conj</a:t>
            </a:r>
            <a:r>
              <a:rPr lang="en-US" altLang="en-US" sz="1400" dirty="0"/>
              <a:t> melanoma is a disease of the middle-aged and elderly</a:t>
            </a:r>
          </a:p>
          <a:p>
            <a:pPr eaLnBrk="1" hangingPunct="1">
              <a:spcBef>
                <a:spcPct val="0"/>
              </a:spcBef>
              <a:buClrTx/>
              <a:buSzTx/>
              <a:buFontTx/>
              <a:buNone/>
            </a:pPr>
            <a:endParaRPr lang="en-US" sz="1400" dirty="0">
              <a:solidFill>
                <a:srgbClr val="0000FF"/>
              </a:solidFill>
            </a:endParaRPr>
          </a:p>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t>No. A surprisingly high proportion ( 25% ) are amelanotic</a:t>
            </a:r>
            <a:endParaRPr lang="en-US" sz="1400" dirty="0"/>
          </a:p>
          <a:p>
            <a:endParaRPr lang="en-US" sz="1400" dirty="0"/>
          </a:p>
          <a:p>
            <a:r>
              <a:rPr lang="en-US" sz="1400" i="1" dirty="0"/>
              <a:t>What are the three origins for a </a:t>
            </a:r>
            <a:r>
              <a:rPr lang="en-US" sz="1400" i="1" dirty="0" err="1"/>
              <a:t>conj</a:t>
            </a:r>
            <a:r>
              <a:rPr lang="en-US" sz="1400" i="1" dirty="0"/>
              <a:t> melanoma, </a:t>
            </a:r>
            <a:r>
              <a:rPr lang="en-US" sz="1400" i="1" dirty="0" err="1"/>
              <a:t>ie</a:t>
            </a:r>
            <a:r>
              <a:rPr lang="en-US" sz="1400" i="1" dirty="0"/>
              <a:t>, what can they arise from?      </a:t>
            </a:r>
            <a:r>
              <a:rPr lang="en-US" sz="1400" i="1" dirty="0">
                <a:solidFill>
                  <a:srgbClr val="0000FF"/>
                </a:solidFill>
              </a:rPr>
              <a:t>What proportion of </a:t>
            </a:r>
            <a:r>
              <a:rPr lang="en-US" sz="1400" i="1" dirty="0" err="1">
                <a:solidFill>
                  <a:srgbClr val="0000FF"/>
                </a:solidFill>
              </a:rPr>
              <a:t>conj</a:t>
            </a:r>
            <a:r>
              <a:rPr lang="en-US" sz="1400" i="1" dirty="0">
                <a:solidFill>
                  <a:srgbClr val="0000FF"/>
                </a:solidFill>
              </a:rPr>
              <a:t> melanomas arise from each?</a:t>
            </a:r>
          </a:p>
          <a:p>
            <a:r>
              <a:rPr lang="en-US" sz="1400" dirty="0"/>
              <a:t>--De novo: </a:t>
            </a:r>
            <a:r>
              <a:rPr lang="en-US" sz="1400" dirty="0">
                <a:solidFill>
                  <a:srgbClr val="0000FF"/>
                </a:solidFill>
              </a:rPr>
              <a:t>~25%</a:t>
            </a:r>
          </a:p>
          <a:p>
            <a:r>
              <a:rPr lang="en-US" sz="1400" dirty="0"/>
              <a:t>--From a  nevus: </a:t>
            </a:r>
            <a:r>
              <a:rPr lang="en-US" sz="1400" dirty="0">
                <a:solidFill>
                  <a:srgbClr val="0000FF"/>
                </a:solidFill>
              </a:rPr>
              <a:t>~2%</a:t>
            </a:r>
          </a:p>
          <a:p>
            <a:r>
              <a:rPr lang="en-US" sz="1400" dirty="0"/>
              <a:t>--From  PAM: </a:t>
            </a:r>
            <a:r>
              <a:rPr lang="en-US" sz="1400" dirty="0">
                <a:solidFill>
                  <a:srgbClr val="0000FF"/>
                </a:solidFill>
              </a:rPr>
              <a:t>~70%</a:t>
            </a:r>
          </a:p>
        </p:txBody>
      </p:sp>
    </p:spTree>
    <p:extLst>
      <p:ext uri="{BB962C8B-B14F-4D97-AF65-F5344CB8AC3E}">
        <p14:creationId xmlns:p14="http://schemas.microsoft.com/office/powerpoint/2010/main" val="2173762377"/>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597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t>--De novo: </a:t>
            </a:r>
            <a:r>
              <a:rPr lang="en-US" sz="1400" b="1" dirty="0">
                <a:solidFill>
                  <a:srgbClr val="0000FF"/>
                </a:solidFill>
              </a:rPr>
              <a:t>~25%</a:t>
            </a:r>
          </a:p>
          <a:p>
            <a:r>
              <a:rPr lang="en-US" sz="1400" dirty="0"/>
              <a:t>--From a  nevus: </a:t>
            </a:r>
            <a:r>
              <a:rPr lang="en-US" sz="1400" b="1" dirty="0">
                <a:solidFill>
                  <a:srgbClr val="0000FF"/>
                </a:solidFill>
              </a:rPr>
              <a:t>~2%</a:t>
            </a:r>
          </a:p>
          <a:p>
            <a:r>
              <a:rPr lang="en-US" sz="1400" dirty="0"/>
              <a:t>--From  PAM: </a:t>
            </a:r>
            <a:r>
              <a:rPr lang="en-US" sz="1400" b="1" dirty="0">
                <a:solidFill>
                  <a:srgbClr val="0000FF"/>
                </a:solidFill>
              </a:rPr>
              <a:t>~70%</a:t>
            </a:r>
          </a:p>
        </p:txBody>
      </p:sp>
      <p:sp>
        <p:nvSpPr>
          <p:cNvPr id="58" name="TextBox 57">
            <a:extLst>
              <a:ext uri="{FF2B5EF4-FFF2-40B4-BE49-F238E27FC236}">
                <a16:creationId xmlns:a16="http://schemas.microsoft.com/office/drawing/2014/main" id="{B2BA04D3-01D0-4760-A7EA-8967856A24D5}"/>
              </a:ext>
            </a:extLst>
          </p:cNvPr>
          <p:cNvSpPr txBox="1"/>
          <p:nvPr/>
        </p:nvSpPr>
        <p:spPr>
          <a:xfrm>
            <a:off x="3207906" y="5236907"/>
            <a:ext cx="5167761" cy="461665"/>
          </a:xfrm>
          <a:prstGeom prst="rect">
            <a:avLst/>
          </a:prstGeom>
          <a:noFill/>
        </p:spPr>
        <p:txBody>
          <a:bodyPr wrap="square" rtlCol="0">
            <a:spAutoFit/>
          </a:bodyPr>
          <a:lstStyle/>
          <a:p>
            <a:r>
              <a:rPr lang="en-US" sz="1200" b="1" i="1" dirty="0">
                <a:solidFill>
                  <a:srgbClr val="0000FF"/>
                </a:solidFill>
              </a:rPr>
              <a:t>(Don’t @me, bro—I know they don’t sum to 100. They’re my attempt at a compromise among the varying numbers across the </a:t>
            </a:r>
            <a:r>
              <a:rPr lang="en-US" sz="1200" b="1" dirty="0">
                <a:solidFill>
                  <a:srgbClr val="0000FF"/>
                </a:solidFill>
              </a:rPr>
              <a:t>BCSC</a:t>
            </a:r>
            <a:r>
              <a:rPr lang="en-US" sz="1200" b="1" i="1" dirty="0">
                <a:solidFill>
                  <a:srgbClr val="0000FF"/>
                </a:solidFill>
              </a:rPr>
              <a:t>.)</a:t>
            </a:r>
          </a:p>
        </p:txBody>
      </p:sp>
    </p:spTree>
    <p:extLst>
      <p:ext uri="{BB962C8B-B14F-4D97-AF65-F5344CB8AC3E}">
        <p14:creationId xmlns:p14="http://schemas.microsoft.com/office/powerpoint/2010/main" val="297544024"/>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598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t>Is </a:t>
            </a:r>
            <a:r>
              <a:rPr lang="en-US" sz="1400" i="1" dirty="0" err="1"/>
              <a:t>conj</a:t>
            </a:r>
            <a:r>
              <a:rPr lang="en-US" sz="1400" i="1" dirty="0"/>
              <a:t> melanoma carry a significant mortality rate?</a:t>
            </a:r>
            <a:endParaRPr lang="en-US" sz="1400" i="1" dirty="0">
              <a:solidFill>
                <a:srgbClr val="FF99FF"/>
              </a:solidFill>
            </a:endParaRPr>
          </a:p>
          <a:p>
            <a:r>
              <a:rPr lang="en-US" sz="1400" dirty="0">
                <a:solidFill>
                  <a:srgbClr val="FF99FF"/>
                </a:solidFill>
              </a:rPr>
              <a:t>Indeed it does</a:t>
            </a:r>
          </a:p>
          <a:p>
            <a:endParaRPr lang="en-US" sz="1400" i="1" dirty="0">
              <a:solidFill>
                <a:srgbClr val="FF99FF"/>
              </a:solidFill>
            </a:endParaRPr>
          </a:p>
          <a:p>
            <a:r>
              <a:rPr lang="en-US" sz="1400" i="1" dirty="0">
                <a:solidFill>
                  <a:srgbClr val="FF99FF"/>
                </a:solidFill>
              </a:rPr>
              <a:t>What is the overall mortality rate for </a:t>
            </a:r>
            <a:r>
              <a:rPr lang="en-US" sz="1400" i="1" dirty="0" err="1">
                <a:solidFill>
                  <a:srgbClr val="FF99FF"/>
                </a:solidFill>
              </a:rPr>
              <a:t>conj</a:t>
            </a:r>
            <a:r>
              <a:rPr lang="en-US" sz="1400" i="1" dirty="0">
                <a:solidFill>
                  <a:srgbClr val="FF99FF"/>
                </a:solidFill>
              </a:rPr>
              <a:t> melanoma?</a:t>
            </a:r>
          </a:p>
          <a:p>
            <a:r>
              <a:rPr lang="en-US" sz="1400" dirty="0">
                <a:solidFill>
                  <a:srgbClr val="FF99FF"/>
                </a:solidFill>
              </a:rPr>
              <a:t>There’s some disagreement among the </a:t>
            </a:r>
            <a:r>
              <a:rPr lang="en-US" sz="1400" i="1" dirty="0">
                <a:solidFill>
                  <a:srgbClr val="FF99FF"/>
                </a:solidFill>
              </a:rPr>
              <a:t>BCSC</a:t>
            </a:r>
            <a:r>
              <a:rPr lang="en-US" sz="1400" dirty="0">
                <a:solidFill>
                  <a:srgbClr val="FF99FF"/>
                </a:solidFill>
              </a:rPr>
              <a:t> books,  but 25% is a reasonable compromise</a:t>
            </a:r>
          </a:p>
          <a:p>
            <a:endParaRPr lang="en-US" sz="1400" dirty="0">
              <a:solidFill>
                <a:srgbClr val="FF99FF"/>
              </a:solidFill>
            </a:endParaRPr>
          </a:p>
          <a:p>
            <a:r>
              <a:rPr lang="en-US" sz="1400" i="1" dirty="0">
                <a:solidFill>
                  <a:srgbClr val="FF99FF"/>
                </a:solidFill>
              </a:rPr>
              <a:t>Is mortality generally 2ndry to local spread, or metastatic </a:t>
            </a:r>
            <a:r>
              <a:rPr lang="en-US" sz="1400" i="1" dirty="0" err="1">
                <a:solidFill>
                  <a:srgbClr val="FF99FF"/>
                </a:solidFill>
              </a:rPr>
              <a:t>dz</a:t>
            </a:r>
            <a:r>
              <a:rPr lang="en-US" sz="1400" i="1" dirty="0">
                <a:solidFill>
                  <a:srgbClr val="FF99FF"/>
                </a:solidFill>
              </a:rPr>
              <a:t>?</a:t>
            </a:r>
          </a:p>
          <a:p>
            <a:r>
              <a:rPr lang="en-US" sz="1400" dirty="0">
                <a:solidFill>
                  <a:srgbClr val="FF99FF"/>
                </a:solidFill>
              </a:rPr>
              <a:t>Metastatic </a:t>
            </a:r>
            <a:r>
              <a:rPr lang="en-US" sz="1400" dirty="0" err="1">
                <a:solidFill>
                  <a:srgbClr val="FF99FF"/>
                </a:solidFill>
              </a:rPr>
              <a:t>dz</a:t>
            </a:r>
            <a:endParaRPr lang="en-US" sz="1400" dirty="0">
              <a:solidFill>
                <a:srgbClr val="FF99FF"/>
              </a:solidFill>
            </a:endParaRPr>
          </a:p>
        </p:txBody>
      </p:sp>
    </p:spTree>
    <p:extLst>
      <p:ext uri="{BB962C8B-B14F-4D97-AF65-F5344CB8AC3E}">
        <p14:creationId xmlns:p14="http://schemas.microsoft.com/office/powerpoint/2010/main" val="218739437"/>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599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t>Is </a:t>
            </a:r>
            <a:r>
              <a:rPr lang="en-US" sz="1400" i="1" dirty="0" err="1"/>
              <a:t>conj</a:t>
            </a:r>
            <a:r>
              <a:rPr lang="en-US" sz="1400" i="1" dirty="0"/>
              <a:t> melanoma carry a significant mortality rate?</a:t>
            </a:r>
          </a:p>
          <a:p>
            <a:r>
              <a:rPr lang="en-US" sz="1400" dirty="0"/>
              <a:t>Indeed it does</a:t>
            </a:r>
          </a:p>
          <a:p>
            <a:endParaRPr lang="en-US" sz="1400" i="1" dirty="0">
              <a:solidFill>
                <a:srgbClr val="FF99FF"/>
              </a:solidFill>
            </a:endParaRPr>
          </a:p>
          <a:p>
            <a:r>
              <a:rPr lang="en-US" sz="1400" i="1" dirty="0">
                <a:solidFill>
                  <a:srgbClr val="FF99FF"/>
                </a:solidFill>
              </a:rPr>
              <a:t>What is the overall mortality rate for </a:t>
            </a:r>
            <a:r>
              <a:rPr lang="en-US" sz="1400" i="1" dirty="0" err="1">
                <a:solidFill>
                  <a:srgbClr val="FF99FF"/>
                </a:solidFill>
              </a:rPr>
              <a:t>conj</a:t>
            </a:r>
            <a:r>
              <a:rPr lang="en-US" sz="1400" i="1" dirty="0">
                <a:solidFill>
                  <a:srgbClr val="FF99FF"/>
                </a:solidFill>
              </a:rPr>
              <a:t> melanoma?</a:t>
            </a:r>
          </a:p>
          <a:p>
            <a:r>
              <a:rPr lang="en-US" sz="1400" dirty="0">
                <a:solidFill>
                  <a:srgbClr val="FF99FF"/>
                </a:solidFill>
              </a:rPr>
              <a:t>There’s some disagreement among the </a:t>
            </a:r>
            <a:r>
              <a:rPr lang="en-US" sz="1400" i="1" dirty="0">
                <a:solidFill>
                  <a:srgbClr val="FF99FF"/>
                </a:solidFill>
              </a:rPr>
              <a:t>BCSC</a:t>
            </a:r>
            <a:r>
              <a:rPr lang="en-US" sz="1400" dirty="0">
                <a:solidFill>
                  <a:srgbClr val="FF99FF"/>
                </a:solidFill>
              </a:rPr>
              <a:t> books,  but 25% is a reasonable compromise</a:t>
            </a:r>
          </a:p>
          <a:p>
            <a:endParaRPr lang="en-US" sz="1400" dirty="0">
              <a:solidFill>
                <a:srgbClr val="FF99FF"/>
              </a:solidFill>
            </a:endParaRPr>
          </a:p>
          <a:p>
            <a:r>
              <a:rPr lang="en-US" sz="1400" i="1" dirty="0">
                <a:solidFill>
                  <a:srgbClr val="FF99FF"/>
                </a:solidFill>
              </a:rPr>
              <a:t>Is mortality generally 2ndry to local spread, or metastatic </a:t>
            </a:r>
            <a:r>
              <a:rPr lang="en-US" sz="1400" i="1" dirty="0" err="1">
                <a:solidFill>
                  <a:srgbClr val="FF99FF"/>
                </a:solidFill>
              </a:rPr>
              <a:t>dz</a:t>
            </a:r>
            <a:r>
              <a:rPr lang="en-US" sz="1400" i="1" dirty="0">
                <a:solidFill>
                  <a:srgbClr val="FF99FF"/>
                </a:solidFill>
              </a:rPr>
              <a:t>?</a:t>
            </a:r>
          </a:p>
          <a:p>
            <a:r>
              <a:rPr lang="en-US" sz="1400" dirty="0">
                <a:solidFill>
                  <a:srgbClr val="FF99FF"/>
                </a:solidFill>
              </a:rPr>
              <a:t>Metastatic </a:t>
            </a:r>
            <a:r>
              <a:rPr lang="en-US" sz="1400" dirty="0" err="1">
                <a:solidFill>
                  <a:srgbClr val="FF99FF"/>
                </a:solidFill>
              </a:rPr>
              <a:t>dz</a:t>
            </a:r>
            <a:endParaRPr lang="en-US" sz="1400" dirty="0">
              <a:solidFill>
                <a:srgbClr val="FF99FF"/>
              </a:solidFill>
            </a:endParaRPr>
          </a:p>
        </p:txBody>
      </p:sp>
    </p:spTree>
    <p:extLst>
      <p:ext uri="{BB962C8B-B14F-4D97-AF65-F5344CB8AC3E}">
        <p14:creationId xmlns:p14="http://schemas.microsoft.com/office/powerpoint/2010/main" val="242125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a:extLst>
              <a:ext uri="{FF2B5EF4-FFF2-40B4-BE49-F238E27FC236}">
                <a16:creationId xmlns:a16="http://schemas.microsoft.com/office/drawing/2014/main" id="{3CE02487-FA5E-4DDC-BC72-7401CED5870E}"/>
              </a:ext>
            </a:extLst>
          </p:cNvPr>
          <p:cNvSpPr/>
          <p:nvPr/>
        </p:nvSpPr>
        <p:spPr>
          <a:xfrm>
            <a:off x="1828800" y="2590800"/>
            <a:ext cx="2331993" cy="3363891"/>
          </a:xfrm>
          <a:prstGeom prst="rect">
            <a:avLst/>
          </a:prstGeom>
          <a:solidFill>
            <a:schemeClr val="accent6">
              <a:lumMod val="20000"/>
              <a:lumOff val="8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8" name="TextBox 7">
            <a:extLst>
              <a:ext uri="{FF2B5EF4-FFF2-40B4-BE49-F238E27FC236}">
                <a16:creationId xmlns:a16="http://schemas.microsoft.com/office/drawing/2014/main" id="{9085F9EB-56E0-45D7-87F3-5EE9569992AE}"/>
              </a:ext>
            </a:extLst>
          </p:cNvPr>
          <p:cNvSpPr txBox="1"/>
          <p:nvPr/>
        </p:nvSpPr>
        <p:spPr>
          <a:xfrm>
            <a:off x="419099" y="1868557"/>
            <a:ext cx="8572501" cy="584775"/>
          </a:xfrm>
          <a:prstGeom prst="rect">
            <a:avLst/>
          </a:prstGeom>
          <a:noFill/>
        </p:spPr>
        <p:txBody>
          <a:bodyPr wrap="square" rtlCol="0">
            <a:spAutoFit/>
          </a:bodyPr>
          <a:lstStyle/>
          <a:p>
            <a:r>
              <a:rPr lang="en-US" sz="1600" i="1" dirty="0">
                <a:solidFill>
                  <a:srgbClr val="0000FF"/>
                </a:solidFill>
              </a:rPr>
              <a:t>All lesions of the eyelid and epibulbar tissue can be said to have one of two appearances—what are they? </a:t>
            </a:r>
            <a:r>
              <a:rPr lang="en-US" sz="1600" i="1" dirty="0"/>
              <a:t>Which lesions can present pigmented, and which can present nonpigmented?</a:t>
            </a:r>
          </a:p>
        </p:txBody>
      </p:sp>
      <p:sp>
        <p:nvSpPr>
          <p:cNvPr id="7" name="TextBox 6">
            <a:extLst>
              <a:ext uri="{FF2B5EF4-FFF2-40B4-BE49-F238E27FC236}">
                <a16:creationId xmlns:a16="http://schemas.microsoft.com/office/drawing/2014/main" id="{6718DFEE-0D49-4BC3-92E8-5E9AEA2A694D}"/>
              </a:ext>
            </a:extLst>
          </p:cNvPr>
          <p:cNvSpPr txBox="1"/>
          <p:nvPr/>
        </p:nvSpPr>
        <p:spPr>
          <a:xfrm>
            <a:off x="4983198" y="2590800"/>
            <a:ext cx="1853391" cy="400110"/>
          </a:xfrm>
          <a:prstGeom prst="rect">
            <a:avLst/>
          </a:prstGeom>
          <a:noFill/>
        </p:spPr>
        <p:txBody>
          <a:bodyPr wrap="none" rtlCol="0">
            <a:spAutoFit/>
          </a:bodyPr>
          <a:lstStyle/>
          <a:p>
            <a:pPr algn="ctr"/>
            <a:r>
              <a:rPr lang="en-US" sz="2000" dirty="0">
                <a:solidFill>
                  <a:schemeClr val="bg1">
                    <a:lumMod val="75000"/>
                  </a:schemeClr>
                </a:solidFill>
              </a:rPr>
              <a:t>Nonpigmented</a:t>
            </a:r>
          </a:p>
        </p:txBody>
      </p:sp>
      <p:sp>
        <p:nvSpPr>
          <p:cNvPr id="31" name="TextBox 30">
            <a:extLst>
              <a:ext uri="{FF2B5EF4-FFF2-40B4-BE49-F238E27FC236}">
                <a16:creationId xmlns:a16="http://schemas.microsoft.com/office/drawing/2014/main" id="{7DB321BA-7931-4AF7-A8F9-9DB85332E7EF}"/>
              </a:ext>
            </a:extLst>
          </p:cNvPr>
          <p:cNvSpPr txBox="1"/>
          <p:nvPr/>
        </p:nvSpPr>
        <p:spPr>
          <a:xfrm>
            <a:off x="5335191" y="3281066"/>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sp>
        <p:nvSpPr>
          <p:cNvPr id="32" name="TextBox 31">
            <a:extLst>
              <a:ext uri="{FF2B5EF4-FFF2-40B4-BE49-F238E27FC236}">
                <a16:creationId xmlns:a16="http://schemas.microsoft.com/office/drawing/2014/main" id="{8425D42D-6770-41AD-B476-8D5B42CC794F}"/>
              </a:ext>
            </a:extLst>
          </p:cNvPr>
          <p:cNvSpPr txBox="1"/>
          <p:nvPr/>
        </p:nvSpPr>
        <p:spPr>
          <a:xfrm>
            <a:off x="5334000" y="5109866"/>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sp>
        <p:nvSpPr>
          <p:cNvPr id="33" name="TextBox 32">
            <a:extLst>
              <a:ext uri="{FF2B5EF4-FFF2-40B4-BE49-F238E27FC236}">
                <a16:creationId xmlns:a16="http://schemas.microsoft.com/office/drawing/2014/main" id="{B543FA11-4BDF-41AE-B643-B017764100F3}"/>
              </a:ext>
            </a:extLst>
          </p:cNvPr>
          <p:cNvSpPr txBox="1"/>
          <p:nvPr/>
        </p:nvSpPr>
        <p:spPr>
          <a:xfrm>
            <a:off x="5334000" y="4500266"/>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sp>
        <p:nvSpPr>
          <p:cNvPr id="34" name="TextBox 33">
            <a:extLst>
              <a:ext uri="{FF2B5EF4-FFF2-40B4-BE49-F238E27FC236}">
                <a16:creationId xmlns:a16="http://schemas.microsoft.com/office/drawing/2014/main" id="{72E81300-32E1-436F-B98D-85DDF3800833}"/>
              </a:ext>
            </a:extLst>
          </p:cNvPr>
          <p:cNvSpPr txBox="1"/>
          <p:nvPr/>
        </p:nvSpPr>
        <p:spPr>
          <a:xfrm>
            <a:off x="5338245" y="3902961"/>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cxnSp>
        <p:nvCxnSpPr>
          <p:cNvPr id="35" name="Straight Connector 34">
            <a:extLst>
              <a:ext uri="{FF2B5EF4-FFF2-40B4-BE49-F238E27FC236}">
                <a16:creationId xmlns:a16="http://schemas.microsoft.com/office/drawing/2014/main" id="{01CD8FA1-608F-4C58-AB57-5BB3C861650C}"/>
              </a:ext>
            </a:extLst>
          </p:cNvPr>
          <p:cNvCxnSpPr/>
          <p:nvPr/>
        </p:nvCxnSpPr>
        <p:spPr>
          <a:xfrm>
            <a:off x="5222806" y="2976266"/>
            <a:ext cx="0" cy="259080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D7A1DD11-3464-4969-8497-F23AE6195F89}"/>
              </a:ext>
            </a:extLst>
          </p:cNvPr>
          <p:cNvCxnSpPr/>
          <p:nvPr/>
        </p:nvCxnSpPr>
        <p:spPr>
          <a:xfrm>
            <a:off x="5222806" y="33572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3FEA254B-47B3-4421-BDB5-3D4750F5047C}"/>
              </a:ext>
            </a:extLst>
          </p:cNvPr>
          <p:cNvCxnSpPr/>
          <p:nvPr/>
        </p:nvCxnSpPr>
        <p:spPr>
          <a:xfrm>
            <a:off x="5222806" y="36620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4B80F247-2BAA-41B9-8902-FC48E6F4C0D1}"/>
              </a:ext>
            </a:extLst>
          </p:cNvPr>
          <p:cNvCxnSpPr/>
          <p:nvPr/>
        </p:nvCxnSpPr>
        <p:spPr>
          <a:xfrm>
            <a:off x="5222806" y="39668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FDDDD3C8-FC5D-4C91-9AC6-59753D78D418}"/>
              </a:ext>
            </a:extLst>
          </p:cNvPr>
          <p:cNvCxnSpPr/>
          <p:nvPr/>
        </p:nvCxnSpPr>
        <p:spPr>
          <a:xfrm>
            <a:off x="5222806" y="42716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E53219DA-D48D-4A01-844F-C1FDCA6FD539}"/>
              </a:ext>
            </a:extLst>
          </p:cNvPr>
          <p:cNvCxnSpPr/>
          <p:nvPr/>
        </p:nvCxnSpPr>
        <p:spPr>
          <a:xfrm>
            <a:off x="5222806" y="45764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CC1CB427-28CC-43C2-8225-6182327885F7}"/>
              </a:ext>
            </a:extLst>
          </p:cNvPr>
          <p:cNvCxnSpPr/>
          <p:nvPr/>
        </p:nvCxnSpPr>
        <p:spPr>
          <a:xfrm>
            <a:off x="5222806" y="48812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D91B1616-D55B-4090-AE8E-FB496A6BFAB4}"/>
              </a:ext>
            </a:extLst>
          </p:cNvPr>
          <p:cNvCxnSpPr/>
          <p:nvPr/>
        </p:nvCxnSpPr>
        <p:spPr>
          <a:xfrm>
            <a:off x="5222806" y="51860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79AA4A10-8C45-4747-BCD5-161868B42E62}"/>
              </a:ext>
            </a:extLst>
          </p:cNvPr>
          <p:cNvCxnSpPr/>
          <p:nvPr/>
        </p:nvCxnSpPr>
        <p:spPr>
          <a:xfrm>
            <a:off x="5222806" y="54908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46" name="TextBox 45">
            <a:extLst>
              <a:ext uri="{FF2B5EF4-FFF2-40B4-BE49-F238E27FC236}">
                <a16:creationId xmlns:a16="http://schemas.microsoft.com/office/drawing/2014/main" id="{B70A29E4-5978-4282-8CD0-6081F5C82F27}"/>
              </a:ext>
            </a:extLst>
          </p:cNvPr>
          <p:cNvSpPr txBox="1"/>
          <p:nvPr/>
        </p:nvSpPr>
        <p:spPr>
          <a:xfrm>
            <a:off x="4114800" y="3845633"/>
            <a:ext cx="4693471" cy="1200329"/>
          </a:xfrm>
          <a:prstGeom prst="rect">
            <a:avLst/>
          </a:prstGeom>
          <a:solidFill>
            <a:srgbClr val="00B0F0"/>
          </a:solidFill>
        </p:spPr>
        <p:txBody>
          <a:bodyPr wrap="square" rtlCol="0">
            <a:spAutoFit/>
          </a:bodyPr>
          <a:lstStyle/>
          <a:p>
            <a:r>
              <a:rPr lang="en-US" b="1" dirty="0"/>
              <a:t>Point #1:</a:t>
            </a:r>
          </a:p>
          <a:p>
            <a:r>
              <a:rPr lang="en-US" dirty="0">
                <a:solidFill>
                  <a:schemeClr val="bg1"/>
                </a:solidFill>
              </a:rPr>
              <a:t>Regardless of cell of origin, any eyelid or epibulbar lesion can be </a:t>
            </a:r>
            <a:r>
              <a:rPr lang="en-US" dirty="0">
                <a:solidFill>
                  <a:srgbClr val="990033"/>
                </a:solidFill>
              </a:rPr>
              <a:t>pigmented.</a:t>
            </a:r>
            <a:endParaRPr lang="en-US" dirty="0">
              <a:solidFill>
                <a:srgbClr val="00B0F0"/>
              </a:solidFill>
            </a:endParaRPr>
          </a:p>
          <a:p>
            <a:r>
              <a:rPr lang="en-US" b="1" dirty="0">
                <a:solidFill>
                  <a:srgbClr val="00B0F0"/>
                </a:solidFill>
              </a:rPr>
              <a:t>This includes melanocytic lesions (duh).</a:t>
            </a:r>
          </a:p>
        </p:txBody>
      </p:sp>
      <p:sp>
        <p:nvSpPr>
          <p:cNvPr id="44" name="TextBox 43">
            <a:extLst>
              <a:ext uri="{FF2B5EF4-FFF2-40B4-BE49-F238E27FC236}">
                <a16:creationId xmlns:a16="http://schemas.microsoft.com/office/drawing/2014/main" id="{8DCCF44B-5514-491E-B02E-EED145253C2E}"/>
              </a:ext>
            </a:extLst>
          </p:cNvPr>
          <p:cNvSpPr txBox="1"/>
          <p:nvPr/>
        </p:nvSpPr>
        <p:spPr>
          <a:xfrm>
            <a:off x="2156412" y="2590801"/>
            <a:ext cx="1410964" cy="400110"/>
          </a:xfrm>
          <a:prstGeom prst="rect">
            <a:avLst/>
          </a:prstGeom>
          <a:noFill/>
        </p:spPr>
        <p:txBody>
          <a:bodyPr wrap="none" rtlCol="0">
            <a:spAutoFit/>
          </a:bodyPr>
          <a:lstStyle/>
          <a:p>
            <a:pPr algn="ctr"/>
            <a:r>
              <a:rPr lang="en-US" sz="2000" dirty="0">
                <a:solidFill>
                  <a:srgbClr val="0000FF"/>
                </a:solidFill>
              </a:rPr>
              <a:t>Pigmented</a:t>
            </a:r>
          </a:p>
        </p:txBody>
      </p:sp>
      <p:cxnSp>
        <p:nvCxnSpPr>
          <p:cNvPr id="45" name="Straight Connector 44">
            <a:extLst>
              <a:ext uri="{FF2B5EF4-FFF2-40B4-BE49-F238E27FC236}">
                <a16:creationId xmlns:a16="http://schemas.microsoft.com/office/drawing/2014/main" id="{DE467E39-A319-45DE-823B-2A44180238D4}"/>
              </a:ext>
            </a:extLst>
          </p:cNvPr>
          <p:cNvCxnSpPr/>
          <p:nvPr/>
        </p:nvCxnSpPr>
        <p:spPr>
          <a:xfrm>
            <a:off x="2362200" y="2976266"/>
            <a:ext cx="0" cy="2590800"/>
          </a:xfrm>
          <a:prstGeom prst="line">
            <a:avLst/>
          </a:prstGeom>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E8FEC277-DF52-43BE-B045-0D5B67620AAA}"/>
              </a:ext>
            </a:extLst>
          </p:cNvPr>
          <p:cNvCxnSpPr/>
          <p:nvPr/>
        </p:nvCxnSpPr>
        <p:spPr>
          <a:xfrm>
            <a:off x="2362200" y="3357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E7974CF8-D3A7-4844-9B59-7D2479817C18}"/>
              </a:ext>
            </a:extLst>
          </p:cNvPr>
          <p:cNvCxnSpPr/>
          <p:nvPr/>
        </p:nvCxnSpPr>
        <p:spPr>
          <a:xfrm>
            <a:off x="2362200" y="3662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49" name="Straight Connector 48">
            <a:extLst>
              <a:ext uri="{FF2B5EF4-FFF2-40B4-BE49-F238E27FC236}">
                <a16:creationId xmlns:a16="http://schemas.microsoft.com/office/drawing/2014/main" id="{CE0159E8-38B1-415E-BEAC-01F94C8C05C5}"/>
              </a:ext>
            </a:extLst>
          </p:cNvPr>
          <p:cNvCxnSpPr/>
          <p:nvPr/>
        </p:nvCxnSpPr>
        <p:spPr>
          <a:xfrm>
            <a:off x="2362200" y="39668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2AFC4546-C96F-4E72-B46E-AEF91FF012AA}"/>
              </a:ext>
            </a:extLst>
          </p:cNvPr>
          <p:cNvCxnSpPr/>
          <p:nvPr/>
        </p:nvCxnSpPr>
        <p:spPr>
          <a:xfrm>
            <a:off x="2362200" y="42716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8D075D4C-C760-4196-8327-516878B35C16}"/>
              </a:ext>
            </a:extLst>
          </p:cNvPr>
          <p:cNvCxnSpPr/>
          <p:nvPr/>
        </p:nvCxnSpPr>
        <p:spPr>
          <a:xfrm>
            <a:off x="2362200" y="45764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EDBCACDA-AE13-424D-B26B-B93289008D5D}"/>
              </a:ext>
            </a:extLst>
          </p:cNvPr>
          <p:cNvCxnSpPr/>
          <p:nvPr/>
        </p:nvCxnSpPr>
        <p:spPr>
          <a:xfrm>
            <a:off x="2362200" y="4881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4AF77F18-E49B-4834-9FA8-C9E50919DCDC}"/>
              </a:ext>
            </a:extLst>
          </p:cNvPr>
          <p:cNvCxnSpPr/>
          <p:nvPr/>
        </p:nvCxnSpPr>
        <p:spPr>
          <a:xfrm>
            <a:off x="2362200" y="5186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BF34BF57-28EB-43B2-9D8A-E7605EBD92E9}"/>
              </a:ext>
            </a:extLst>
          </p:cNvPr>
          <p:cNvCxnSpPr/>
          <p:nvPr/>
        </p:nvCxnSpPr>
        <p:spPr>
          <a:xfrm>
            <a:off x="2362200" y="5490866"/>
            <a:ext cx="152400" cy="0"/>
          </a:xfrm>
          <a:prstGeom prst="line">
            <a:avLst/>
          </a:prstGeom>
        </p:spPr>
        <p:style>
          <a:lnRef idx="1">
            <a:schemeClr val="dk1"/>
          </a:lnRef>
          <a:fillRef idx="0">
            <a:schemeClr val="dk1"/>
          </a:fillRef>
          <a:effectRef idx="0">
            <a:schemeClr val="dk1"/>
          </a:effectRef>
          <a:fontRef idx="minor">
            <a:schemeClr val="tx1"/>
          </a:fontRef>
        </p:style>
      </p:cxnSp>
      <p:sp>
        <p:nvSpPr>
          <p:cNvPr id="55" name="TextBox 54">
            <a:extLst>
              <a:ext uri="{FF2B5EF4-FFF2-40B4-BE49-F238E27FC236}">
                <a16:creationId xmlns:a16="http://schemas.microsoft.com/office/drawing/2014/main" id="{C2EE1BD8-E074-471F-B292-50950C5BC917}"/>
              </a:ext>
            </a:extLst>
          </p:cNvPr>
          <p:cNvSpPr txBox="1"/>
          <p:nvPr/>
        </p:nvSpPr>
        <p:spPr>
          <a:xfrm>
            <a:off x="2481470" y="32810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56" name="TextBox 55">
            <a:extLst>
              <a:ext uri="{FF2B5EF4-FFF2-40B4-BE49-F238E27FC236}">
                <a16:creationId xmlns:a16="http://schemas.microsoft.com/office/drawing/2014/main" id="{F6B07E13-107A-427E-9C4E-C6C711904350}"/>
              </a:ext>
            </a:extLst>
          </p:cNvPr>
          <p:cNvSpPr txBox="1"/>
          <p:nvPr/>
        </p:nvSpPr>
        <p:spPr>
          <a:xfrm>
            <a:off x="2480279" y="51098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57" name="TextBox 56">
            <a:extLst>
              <a:ext uri="{FF2B5EF4-FFF2-40B4-BE49-F238E27FC236}">
                <a16:creationId xmlns:a16="http://schemas.microsoft.com/office/drawing/2014/main" id="{3E77BE7B-14DF-4988-964A-8192260A49E3}"/>
              </a:ext>
            </a:extLst>
          </p:cNvPr>
          <p:cNvSpPr txBox="1"/>
          <p:nvPr/>
        </p:nvSpPr>
        <p:spPr>
          <a:xfrm>
            <a:off x="2480279" y="45002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58" name="TextBox 57">
            <a:extLst>
              <a:ext uri="{FF2B5EF4-FFF2-40B4-BE49-F238E27FC236}">
                <a16:creationId xmlns:a16="http://schemas.microsoft.com/office/drawing/2014/main" id="{97D9148B-E6E6-464E-A0B1-9698E54D1485}"/>
              </a:ext>
            </a:extLst>
          </p:cNvPr>
          <p:cNvSpPr txBox="1"/>
          <p:nvPr/>
        </p:nvSpPr>
        <p:spPr>
          <a:xfrm>
            <a:off x="2484524" y="3902961"/>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61" name="TextBox 60">
            <a:extLst>
              <a:ext uri="{FF2B5EF4-FFF2-40B4-BE49-F238E27FC236}">
                <a16:creationId xmlns:a16="http://schemas.microsoft.com/office/drawing/2014/main" id="{430B1924-5428-45F9-8C27-880305763E36}"/>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333825028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60</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369403" y="1981200"/>
            <a:ext cx="8088797" cy="2308324"/>
          </a:xfrm>
          <a:prstGeom prst="rect">
            <a:avLst/>
          </a:prstGeom>
          <a:solidFill>
            <a:srgbClr val="66FFFF"/>
          </a:solidFill>
        </p:spPr>
        <p:txBody>
          <a:bodyPr wrap="square" rtlCol="0">
            <a:spAutoFit/>
          </a:bodyPr>
          <a:lstStyle/>
          <a:p>
            <a:r>
              <a:rPr lang="en-US" sz="1600" i="1" dirty="0">
                <a:solidFill>
                  <a:schemeClr val="bg1">
                    <a:lumMod val="75000"/>
                  </a:schemeClr>
                </a:solidFill>
              </a:rPr>
              <a:t>Now let’s consider the </a:t>
            </a:r>
            <a:r>
              <a:rPr lang="en-US" sz="1600" dirty="0">
                <a:solidFill>
                  <a:schemeClr val="bg1">
                    <a:lumMod val="75000"/>
                  </a:schemeClr>
                </a:solidFill>
              </a:rPr>
              <a:t>histology</a:t>
            </a:r>
            <a:r>
              <a:rPr lang="en-US" sz="1600" i="1" dirty="0">
                <a:solidFill>
                  <a:schemeClr val="bg1">
                    <a:lumMod val="75000"/>
                  </a:schemeClr>
                </a:solidFill>
              </a:rPr>
              <a:t> of surface melanocytes. Where do they reside?</a:t>
            </a:r>
          </a:p>
          <a:p>
            <a:r>
              <a:rPr lang="en-US" sz="1600" dirty="0">
                <a:solidFill>
                  <a:schemeClr val="bg1">
                    <a:lumMod val="75000"/>
                  </a:schemeClr>
                </a:solidFill>
              </a:rPr>
              <a:t>Most are found in the  basal  layer of the  epidermis  (if we’re talking about skin) or the  basal  layer of the  epithelium  (if we’re talking about the </a:t>
            </a:r>
            <a:r>
              <a:rPr lang="en-US" sz="1600" dirty="0" err="1">
                <a:solidFill>
                  <a:schemeClr val="bg1">
                    <a:lumMod val="75000"/>
                  </a:schemeClr>
                </a:solidFill>
              </a:rPr>
              <a:t>conj</a:t>
            </a:r>
            <a:r>
              <a:rPr lang="en-US" sz="1600" dirty="0">
                <a:solidFill>
                  <a:schemeClr val="bg1">
                    <a:lumMod val="75000"/>
                  </a:schemeClr>
                </a:solidFill>
              </a:rPr>
              <a:t>). </a:t>
            </a:r>
            <a:r>
              <a:rPr lang="en-US" sz="1600" dirty="0">
                <a:solidFill>
                  <a:srgbClr val="0000FF"/>
                </a:solidFill>
              </a:rPr>
              <a:t>Some skin melanocytes are sub-epidermal (</a:t>
            </a:r>
            <a:r>
              <a:rPr lang="en-US" sz="1600" dirty="0" err="1">
                <a:solidFill>
                  <a:srgbClr val="0000FF"/>
                </a:solidFill>
              </a:rPr>
              <a:t>ie</a:t>
            </a:r>
            <a:r>
              <a:rPr lang="en-US" sz="1600" dirty="0">
                <a:solidFill>
                  <a:srgbClr val="0000FF"/>
                </a:solidFill>
              </a:rPr>
              <a:t>, located in the dermis). Likewise, some </a:t>
            </a:r>
            <a:r>
              <a:rPr lang="en-US" sz="1600" dirty="0" err="1">
                <a:solidFill>
                  <a:srgbClr val="0000FF"/>
                </a:solidFill>
              </a:rPr>
              <a:t>conj</a:t>
            </a:r>
            <a:r>
              <a:rPr lang="en-US" sz="1600" dirty="0">
                <a:solidFill>
                  <a:srgbClr val="0000FF"/>
                </a:solidFill>
              </a:rPr>
              <a:t> melanocytes are subepithelial; these are often located in the </a:t>
            </a:r>
            <a:r>
              <a:rPr lang="en-US" sz="1600" dirty="0" err="1">
                <a:solidFill>
                  <a:srgbClr val="0000FF"/>
                </a:solidFill>
              </a:rPr>
              <a:t>conj</a:t>
            </a:r>
            <a:r>
              <a:rPr lang="en-US" sz="1600" dirty="0">
                <a:solidFill>
                  <a:srgbClr val="0000FF"/>
                </a:solidFill>
              </a:rPr>
              <a:t> stroma (aka the  </a:t>
            </a:r>
            <a:r>
              <a:rPr lang="en-US" sz="1600" i="1" dirty="0">
                <a:solidFill>
                  <a:srgbClr val="0000FF"/>
                </a:solidFill>
              </a:rPr>
              <a:t>substantia propria </a:t>
            </a:r>
            <a:r>
              <a:rPr lang="en-US" sz="1600" dirty="0">
                <a:solidFill>
                  <a:srgbClr val="0000FF"/>
                </a:solidFill>
              </a:rPr>
              <a:t>), or in the underlying  episcleral  tissue.</a:t>
            </a:r>
          </a:p>
          <a:p>
            <a:endParaRPr lang="en-US" sz="1600" dirty="0"/>
          </a:p>
          <a:p>
            <a:r>
              <a:rPr lang="en-US" sz="1600" i="1" dirty="0"/>
              <a:t>In what key way do epithelial and dermal melanocytes differ?</a:t>
            </a:r>
            <a:endParaRPr lang="en-US" sz="1600" i="1" dirty="0">
              <a:solidFill>
                <a:srgbClr val="66FFFF"/>
              </a:solidFill>
            </a:endParaRPr>
          </a:p>
          <a:p>
            <a:r>
              <a:rPr lang="en-US" sz="1600" dirty="0">
                <a:solidFill>
                  <a:srgbClr val="66FFFF"/>
                </a:solidFill>
              </a:rPr>
              <a:t>Under normal conditions, dermal melanocytes do not produce melanin</a:t>
            </a:r>
          </a:p>
        </p:txBody>
      </p:sp>
    </p:spTree>
    <p:extLst>
      <p:ext uri="{BB962C8B-B14F-4D97-AF65-F5344CB8AC3E}">
        <p14:creationId xmlns:p14="http://schemas.microsoft.com/office/powerpoint/2010/main" val="405495633"/>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600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t>Is </a:t>
            </a:r>
            <a:r>
              <a:rPr lang="en-US" sz="1400" i="1" dirty="0" err="1"/>
              <a:t>conj</a:t>
            </a:r>
            <a:r>
              <a:rPr lang="en-US" sz="1400" i="1" dirty="0"/>
              <a:t> melanoma carry a significant mortality rate?</a:t>
            </a:r>
          </a:p>
          <a:p>
            <a:r>
              <a:rPr lang="en-US" sz="1400" dirty="0"/>
              <a:t>Indeed it does</a:t>
            </a:r>
          </a:p>
          <a:p>
            <a:endParaRPr lang="en-US" sz="1400" i="1" dirty="0"/>
          </a:p>
          <a:p>
            <a:r>
              <a:rPr lang="en-US" sz="1400" i="1" dirty="0"/>
              <a:t>What is the overall mortality rate for </a:t>
            </a:r>
            <a:r>
              <a:rPr lang="en-US" sz="1400" i="1" dirty="0" err="1"/>
              <a:t>conj</a:t>
            </a:r>
            <a:r>
              <a:rPr lang="en-US" sz="1400" i="1" dirty="0"/>
              <a:t> melanoma?</a:t>
            </a:r>
            <a:endParaRPr lang="en-US" sz="1400" i="1" dirty="0">
              <a:solidFill>
                <a:srgbClr val="FF99FF"/>
              </a:solidFill>
            </a:endParaRPr>
          </a:p>
          <a:p>
            <a:r>
              <a:rPr lang="en-US" sz="1400" dirty="0">
                <a:solidFill>
                  <a:srgbClr val="FF99FF"/>
                </a:solidFill>
              </a:rPr>
              <a:t>There’s some disagreement among the </a:t>
            </a:r>
            <a:r>
              <a:rPr lang="en-US" sz="1400" i="1" dirty="0">
                <a:solidFill>
                  <a:srgbClr val="FF99FF"/>
                </a:solidFill>
              </a:rPr>
              <a:t>BCSC</a:t>
            </a:r>
            <a:r>
              <a:rPr lang="en-US" sz="1400" dirty="0">
                <a:solidFill>
                  <a:srgbClr val="FF99FF"/>
                </a:solidFill>
              </a:rPr>
              <a:t> books,  but 25% is a reasonable compromise</a:t>
            </a:r>
          </a:p>
          <a:p>
            <a:endParaRPr lang="en-US" sz="1400" dirty="0">
              <a:solidFill>
                <a:srgbClr val="FF99FF"/>
              </a:solidFill>
            </a:endParaRPr>
          </a:p>
          <a:p>
            <a:r>
              <a:rPr lang="en-US" sz="1400" i="1" dirty="0">
                <a:solidFill>
                  <a:srgbClr val="FF99FF"/>
                </a:solidFill>
              </a:rPr>
              <a:t>Is mortality generally 2ndry to local spread, or metastatic </a:t>
            </a:r>
            <a:r>
              <a:rPr lang="en-US" sz="1400" i="1" dirty="0" err="1">
                <a:solidFill>
                  <a:srgbClr val="FF99FF"/>
                </a:solidFill>
              </a:rPr>
              <a:t>dz</a:t>
            </a:r>
            <a:r>
              <a:rPr lang="en-US" sz="1400" i="1" dirty="0">
                <a:solidFill>
                  <a:srgbClr val="FF99FF"/>
                </a:solidFill>
              </a:rPr>
              <a:t>?</a:t>
            </a:r>
          </a:p>
          <a:p>
            <a:r>
              <a:rPr lang="en-US" sz="1400" dirty="0">
                <a:solidFill>
                  <a:srgbClr val="FF99FF"/>
                </a:solidFill>
              </a:rPr>
              <a:t>Metastatic </a:t>
            </a:r>
            <a:r>
              <a:rPr lang="en-US" sz="1400" dirty="0" err="1">
                <a:solidFill>
                  <a:srgbClr val="FF99FF"/>
                </a:solidFill>
              </a:rPr>
              <a:t>dz</a:t>
            </a:r>
            <a:endParaRPr lang="en-US" sz="1400" dirty="0">
              <a:solidFill>
                <a:srgbClr val="FF99FF"/>
              </a:solidFill>
            </a:endParaRPr>
          </a:p>
        </p:txBody>
      </p:sp>
    </p:spTree>
    <p:extLst>
      <p:ext uri="{BB962C8B-B14F-4D97-AF65-F5344CB8AC3E}">
        <p14:creationId xmlns:p14="http://schemas.microsoft.com/office/powerpoint/2010/main" val="3089552321"/>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601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t>Is </a:t>
            </a:r>
            <a:r>
              <a:rPr lang="en-US" sz="1400" i="1" dirty="0" err="1"/>
              <a:t>conj</a:t>
            </a:r>
            <a:r>
              <a:rPr lang="en-US" sz="1400" i="1" dirty="0"/>
              <a:t> melanoma carry a significant mortality rate?</a:t>
            </a:r>
          </a:p>
          <a:p>
            <a:r>
              <a:rPr lang="en-US" sz="1400" dirty="0"/>
              <a:t>Indeed it does</a:t>
            </a:r>
          </a:p>
          <a:p>
            <a:endParaRPr lang="en-US" sz="1400" i="1" dirty="0"/>
          </a:p>
          <a:p>
            <a:r>
              <a:rPr lang="en-US" sz="1400" i="1" dirty="0"/>
              <a:t>What is the overall mortality rate for </a:t>
            </a:r>
            <a:r>
              <a:rPr lang="en-US" sz="1400" i="1" dirty="0" err="1"/>
              <a:t>conj</a:t>
            </a:r>
            <a:r>
              <a:rPr lang="en-US" sz="1400" i="1" dirty="0"/>
              <a:t> melanoma?</a:t>
            </a:r>
          </a:p>
          <a:p>
            <a:r>
              <a:rPr lang="en-US" sz="1400" dirty="0"/>
              <a:t>There’s some disagreement among the </a:t>
            </a:r>
            <a:r>
              <a:rPr lang="en-US" sz="1400" i="1" dirty="0"/>
              <a:t>BCSC</a:t>
            </a:r>
            <a:r>
              <a:rPr lang="en-US" sz="1400" dirty="0"/>
              <a:t> books,  but 25% is a reasonable compromise</a:t>
            </a:r>
            <a:endParaRPr lang="en-US" sz="1400" dirty="0">
              <a:solidFill>
                <a:srgbClr val="FF99FF"/>
              </a:solidFill>
            </a:endParaRPr>
          </a:p>
          <a:p>
            <a:endParaRPr lang="en-US" sz="1400" dirty="0">
              <a:solidFill>
                <a:srgbClr val="FF99FF"/>
              </a:solidFill>
            </a:endParaRPr>
          </a:p>
          <a:p>
            <a:r>
              <a:rPr lang="en-US" sz="1400" i="1" dirty="0">
                <a:solidFill>
                  <a:srgbClr val="FF99FF"/>
                </a:solidFill>
              </a:rPr>
              <a:t>Is mortality generally 2ndry to local spread, or metastatic </a:t>
            </a:r>
            <a:r>
              <a:rPr lang="en-US" sz="1400" i="1" dirty="0" err="1">
                <a:solidFill>
                  <a:srgbClr val="FF99FF"/>
                </a:solidFill>
              </a:rPr>
              <a:t>dz</a:t>
            </a:r>
            <a:r>
              <a:rPr lang="en-US" sz="1400" i="1" dirty="0">
                <a:solidFill>
                  <a:srgbClr val="FF99FF"/>
                </a:solidFill>
              </a:rPr>
              <a:t>?</a:t>
            </a:r>
          </a:p>
          <a:p>
            <a:r>
              <a:rPr lang="en-US" sz="1400" dirty="0">
                <a:solidFill>
                  <a:srgbClr val="FF99FF"/>
                </a:solidFill>
              </a:rPr>
              <a:t>Metastatic </a:t>
            </a:r>
            <a:r>
              <a:rPr lang="en-US" sz="1400" dirty="0" err="1">
                <a:solidFill>
                  <a:srgbClr val="FF99FF"/>
                </a:solidFill>
              </a:rPr>
              <a:t>dz</a:t>
            </a:r>
            <a:endParaRPr lang="en-US" sz="1400" dirty="0">
              <a:solidFill>
                <a:srgbClr val="FF99FF"/>
              </a:solidFill>
            </a:endParaRPr>
          </a:p>
        </p:txBody>
      </p:sp>
    </p:spTree>
    <p:extLst>
      <p:ext uri="{BB962C8B-B14F-4D97-AF65-F5344CB8AC3E}">
        <p14:creationId xmlns:p14="http://schemas.microsoft.com/office/powerpoint/2010/main" val="191644727"/>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602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t>Is </a:t>
            </a:r>
            <a:r>
              <a:rPr lang="en-US" sz="1400" i="1" dirty="0" err="1"/>
              <a:t>conj</a:t>
            </a:r>
            <a:r>
              <a:rPr lang="en-US" sz="1400" i="1" dirty="0"/>
              <a:t> melanoma carry a significant mortality rate?</a:t>
            </a:r>
          </a:p>
          <a:p>
            <a:r>
              <a:rPr lang="en-US" sz="1400" dirty="0"/>
              <a:t>Indeed it does</a:t>
            </a:r>
          </a:p>
          <a:p>
            <a:endParaRPr lang="en-US" sz="1400" i="1" dirty="0"/>
          </a:p>
          <a:p>
            <a:r>
              <a:rPr lang="en-US" sz="1400" i="1" dirty="0"/>
              <a:t>What is the overall mortality rate for </a:t>
            </a:r>
            <a:r>
              <a:rPr lang="en-US" sz="1400" i="1" dirty="0" err="1"/>
              <a:t>conj</a:t>
            </a:r>
            <a:r>
              <a:rPr lang="en-US" sz="1400" i="1" dirty="0"/>
              <a:t> melanoma?</a:t>
            </a:r>
          </a:p>
          <a:p>
            <a:r>
              <a:rPr lang="en-US" sz="1400" dirty="0"/>
              <a:t>There’s some disagreement among the </a:t>
            </a:r>
            <a:r>
              <a:rPr lang="en-US" sz="1400" i="1" dirty="0"/>
              <a:t>BCSC</a:t>
            </a:r>
            <a:r>
              <a:rPr lang="en-US" sz="1400" dirty="0"/>
              <a:t> books,  but 25% is a reasonable compromise</a:t>
            </a:r>
          </a:p>
          <a:p>
            <a:endParaRPr lang="en-US" sz="1400" dirty="0"/>
          </a:p>
          <a:p>
            <a:r>
              <a:rPr lang="en-US" sz="1400" i="1" dirty="0"/>
              <a:t>Is mortality generally 2ndry to local spread, or metastatic </a:t>
            </a:r>
            <a:r>
              <a:rPr lang="en-US" sz="1400" i="1" dirty="0" err="1"/>
              <a:t>dz</a:t>
            </a:r>
            <a:r>
              <a:rPr lang="en-US" sz="1400" i="1" dirty="0"/>
              <a:t>?</a:t>
            </a:r>
            <a:endParaRPr lang="en-US" sz="1400" i="1" dirty="0">
              <a:solidFill>
                <a:srgbClr val="FF99FF"/>
              </a:solidFill>
            </a:endParaRPr>
          </a:p>
          <a:p>
            <a:r>
              <a:rPr lang="en-US" sz="1400" dirty="0">
                <a:solidFill>
                  <a:srgbClr val="FF99FF"/>
                </a:solidFill>
              </a:rPr>
              <a:t>Metastatic </a:t>
            </a:r>
            <a:r>
              <a:rPr lang="en-US" sz="1400" dirty="0" err="1">
                <a:solidFill>
                  <a:srgbClr val="FF99FF"/>
                </a:solidFill>
              </a:rPr>
              <a:t>dz</a:t>
            </a:r>
            <a:endParaRPr lang="en-US" sz="1400" dirty="0">
              <a:solidFill>
                <a:srgbClr val="FF99FF"/>
              </a:solidFill>
            </a:endParaRPr>
          </a:p>
        </p:txBody>
      </p:sp>
    </p:spTree>
    <p:extLst>
      <p:ext uri="{BB962C8B-B14F-4D97-AF65-F5344CB8AC3E}">
        <p14:creationId xmlns:p14="http://schemas.microsoft.com/office/powerpoint/2010/main" val="2871374853"/>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603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t>Is </a:t>
            </a:r>
            <a:r>
              <a:rPr lang="en-US" sz="1400" i="1" dirty="0" err="1"/>
              <a:t>conj</a:t>
            </a:r>
            <a:r>
              <a:rPr lang="en-US" sz="1400" i="1" dirty="0"/>
              <a:t> melanoma carry a significant mortality rate?</a:t>
            </a:r>
          </a:p>
          <a:p>
            <a:r>
              <a:rPr lang="en-US" sz="1400" dirty="0"/>
              <a:t>Indeed it does</a:t>
            </a:r>
          </a:p>
          <a:p>
            <a:endParaRPr lang="en-US" sz="1400" i="1" dirty="0"/>
          </a:p>
          <a:p>
            <a:r>
              <a:rPr lang="en-US" sz="1400" i="1" dirty="0"/>
              <a:t>What is the overall mortality rate for </a:t>
            </a:r>
            <a:r>
              <a:rPr lang="en-US" sz="1400" i="1" dirty="0" err="1"/>
              <a:t>conj</a:t>
            </a:r>
            <a:r>
              <a:rPr lang="en-US" sz="1400" i="1" dirty="0"/>
              <a:t> melanoma?</a:t>
            </a:r>
          </a:p>
          <a:p>
            <a:r>
              <a:rPr lang="en-US" sz="1400" dirty="0"/>
              <a:t>There’s some disagreement among the </a:t>
            </a:r>
            <a:r>
              <a:rPr lang="en-US" sz="1400" i="1" dirty="0"/>
              <a:t>BCSC</a:t>
            </a:r>
            <a:r>
              <a:rPr lang="en-US" sz="1400" dirty="0"/>
              <a:t> books,  but 25% is a reasonable compromise</a:t>
            </a:r>
          </a:p>
          <a:p>
            <a:endParaRPr lang="en-US" sz="1400" dirty="0"/>
          </a:p>
          <a:p>
            <a:r>
              <a:rPr lang="en-US" sz="1400" i="1" dirty="0"/>
              <a:t>Is mortality generally 2ndry to local spread, or metastatic </a:t>
            </a:r>
            <a:r>
              <a:rPr lang="en-US" sz="1400" i="1" dirty="0" err="1"/>
              <a:t>dz</a:t>
            </a:r>
            <a:r>
              <a:rPr lang="en-US" sz="1400" i="1" dirty="0"/>
              <a:t>?</a:t>
            </a:r>
          </a:p>
          <a:p>
            <a:r>
              <a:rPr lang="en-US" sz="1400" dirty="0"/>
              <a:t>Metastatic </a:t>
            </a:r>
            <a:r>
              <a:rPr lang="en-US" sz="1400" dirty="0" err="1"/>
              <a:t>dz</a:t>
            </a:r>
            <a:endParaRPr lang="en-US" sz="1400" dirty="0"/>
          </a:p>
        </p:txBody>
      </p:sp>
    </p:spTree>
    <p:extLst>
      <p:ext uri="{BB962C8B-B14F-4D97-AF65-F5344CB8AC3E}">
        <p14:creationId xmlns:p14="http://schemas.microsoft.com/office/powerpoint/2010/main" val="3137220883"/>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604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endParaRPr lang="en-US" altLang="en-US" sz="1400" i="1" dirty="0">
              <a:solidFill>
                <a:schemeClr val="accent5">
                  <a:lumMod val="75000"/>
                </a:schemeClr>
              </a:solidFill>
            </a:endParaRPr>
          </a:p>
          <a:p>
            <a:pPr eaLnBrk="1" hangingPunct="1">
              <a:spcBef>
                <a:spcPct val="0"/>
              </a:spcBef>
              <a:buClrTx/>
              <a:buSzTx/>
              <a:buFontTx/>
              <a:buNone/>
            </a:pPr>
            <a:r>
              <a:rPr lang="en-US" altLang="en-US" sz="1400" dirty="0">
                <a:solidFill>
                  <a:schemeClr val="accent5">
                    <a:lumMod val="75000"/>
                  </a:schemeClr>
                </a:solidFill>
              </a:rPr>
              <a:t>Hematogenous</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By what route does eyelid (</a:t>
            </a:r>
            <a:r>
              <a:rPr lang="en-US" altLang="en-US" sz="1400" i="1" dirty="0" err="1">
                <a:solidFill>
                  <a:schemeClr val="accent5">
                    <a:lumMod val="75000"/>
                  </a:schemeClr>
                </a:solidFill>
              </a:rPr>
              <a:t>ie</a:t>
            </a:r>
            <a:r>
              <a:rPr lang="en-US" altLang="en-US" sz="1400" i="1" dirty="0">
                <a:solidFill>
                  <a:schemeClr val="accent5">
                    <a:lumMod val="75000"/>
                  </a:schemeClr>
                </a:solidFill>
              </a:rPr>
              <a:t>, </a:t>
            </a:r>
            <a:r>
              <a:rPr lang="en-US" altLang="en-US" sz="1400" b="1" dirty="0">
                <a:solidFill>
                  <a:schemeClr val="accent5">
                    <a:lumMod val="75000"/>
                  </a:schemeClr>
                </a:solidFill>
              </a:rPr>
              <a:t>skin</a:t>
            </a:r>
            <a:r>
              <a:rPr lang="en-US" altLang="en-US" sz="1400" i="1" dirty="0">
                <a:solidFill>
                  <a:schemeClr val="accent5">
                    <a:lumMod val="75000"/>
                  </a:schemeClr>
                </a:solidFill>
              </a:rPr>
              <a:t>) melanoma usually metastasize?</a:t>
            </a:r>
          </a:p>
          <a:p>
            <a:pPr eaLnBrk="1" hangingPunct="1">
              <a:spcBef>
                <a:spcPct val="0"/>
              </a:spcBef>
              <a:buClrTx/>
              <a:buSzTx/>
              <a:buFontTx/>
              <a:buNone/>
            </a:pPr>
            <a:r>
              <a:rPr lang="en-US" altLang="en-US" sz="1400" dirty="0">
                <a:solidFill>
                  <a:schemeClr val="accent5">
                    <a:lumMod val="75000"/>
                  </a:schemeClr>
                </a:solidFill>
              </a:rPr>
              <a:t>Lymphatics</a:t>
            </a:r>
          </a:p>
          <a:p>
            <a:pPr eaLnBrk="1" hangingPunct="1">
              <a:spcBef>
                <a:spcPct val="0"/>
              </a:spcBef>
              <a:buClrTx/>
              <a:buSzTx/>
              <a:buFontTx/>
              <a:buNone/>
            </a:pPr>
            <a:endParaRPr lang="en-US" altLang="en-US" sz="1400" i="1"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accent5">
                    <a:lumMod val="75000"/>
                  </a:schemeClr>
                </a:solidFill>
              </a:rPr>
              <a:t>Lymphatically,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69907295"/>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605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endParaRPr lang="en-US" altLang="en-US" sz="1400" dirty="0">
              <a:solidFill>
                <a:schemeClr val="accent5">
                  <a:lumMod val="75000"/>
                </a:schemeClr>
              </a:solidFill>
            </a:endParaRP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By what route does eyelid (</a:t>
            </a:r>
            <a:r>
              <a:rPr lang="en-US" altLang="en-US" sz="1400" i="1" dirty="0" err="1">
                <a:solidFill>
                  <a:schemeClr val="accent5">
                    <a:lumMod val="75000"/>
                  </a:schemeClr>
                </a:solidFill>
              </a:rPr>
              <a:t>ie</a:t>
            </a:r>
            <a:r>
              <a:rPr lang="en-US" altLang="en-US" sz="1400" i="1" dirty="0">
                <a:solidFill>
                  <a:schemeClr val="accent5">
                    <a:lumMod val="75000"/>
                  </a:schemeClr>
                </a:solidFill>
              </a:rPr>
              <a:t>, </a:t>
            </a:r>
            <a:r>
              <a:rPr lang="en-US" altLang="en-US" sz="1400" b="1" dirty="0">
                <a:solidFill>
                  <a:schemeClr val="accent5">
                    <a:lumMod val="75000"/>
                  </a:schemeClr>
                </a:solidFill>
              </a:rPr>
              <a:t>skin</a:t>
            </a:r>
            <a:r>
              <a:rPr lang="en-US" altLang="en-US" sz="1400" i="1" dirty="0">
                <a:solidFill>
                  <a:schemeClr val="accent5">
                    <a:lumMod val="75000"/>
                  </a:schemeClr>
                </a:solidFill>
              </a:rPr>
              <a:t>) melanoma usually metastasize?</a:t>
            </a:r>
          </a:p>
          <a:p>
            <a:pPr eaLnBrk="1" hangingPunct="1">
              <a:spcBef>
                <a:spcPct val="0"/>
              </a:spcBef>
              <a:buClrTx/>
              <a:buSzTx/>
              <a:buFontTx/>
              <a:buNone/>
            </a:pPr>
            <a:r>
              <a:rPr lang="en-US" altLang="en-US" sz="1400" dirty="0">
                <a:solidFill>
                  <a:schemeClr val="accent5">
                    <a:lumMod val="75000"/>
                  </a:schemeClr>
                </a:solidFill>
              </a:rPr>
              <a:t>Lymphatics</a:t>
            </a:r>
          </a:p>
          <a:p>
            <a:pPr eaLnBrk="1" hangingPunct="1">
              <a:spcBef>
                <a:spcPct val="0"/>
              </a:spcBef>
              <a:buClrTx/>
              <a:buSzTx/>
              <a:buFontTx/>
              <a:buNone/>
            </a:pPr>
            <a:endParaRPr lang="en-US" altLang="en-US" sz="1400" i="1"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accent5">
                    <a:lumMod val="75000"/>
                  </a:schemeClr>
                </a:solidFill>
              </a:rPr>
              <a:t>Lymphatically,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38171217"/>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606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endParaRPr lang="en-US" altLang="en-US" sz="1400" i="1" dirty="0">
              <a:solidFill>
                <a:schemeClr val="accent5">
                  <a:lumMod val="75000"/>
                </a:schemeClr>
              </a:solidFill>
            </a:endParaRPr>
          </a:p>
          <a:p>
            <a:pPr eaLnBrk="1" hangingPunct="1">
              <a:spcBef>
                <a:spcPct val="0"/>
              </a:spcBef>
              <a:buClrTx/>
              <a:buSzTx/>
              <a:buFontTx/>
              <a:buNone/>
            </a:pPr>
            <a:r>
              <a:rPr lang="en-US" altLang="en-US" sz="1400" dirty="0">
                <a:solidFill>
                  <a:schemeClr val="accent5">
                    <a:lumMod val="75000"/>
                  </a:schemeClr>
                </a:solidFill>
              </a:rPr>
              <a:t>Lymphatics</a:t>
            </a:r>
          </a:p>
          <a:p>
            <a:pPr eaLnBrk="1" hangingPunct="1">
              <a:spcBef>
                <a:spcPct val="0"/>
              </a:spcBef>
              <a:buClrTx/>
              <a:buSzTx/>
              <a:buFontTx/>
              <a:buNone/>
            </a:pPr>
            <a:endParaRPr lang="en-US" altLang="en-US" sz="1400" i="1"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accent5">
                    <a:lumMod val="75000"/>
                  </a:schemeClr>
                </a:solidFill>
              </a:rPr>
              <a:t>Lymphatically,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20530117"/>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607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endParaRPr lang="en-US" altLang="en-US" sz="1400" dirty="0">
              <a:solidFill>
                <a:schemeClr val="accent5">
                  <a:lumMod val="75000"/>
                </a:schemeClr>
              </a:solidFill>
            </a:endParaRPr>
          </a:p>
          <a:p>
            <a:pPr eaLnBrk="1" hangingPunct="1">
              <a:spcBef>
                <a:spcPct val="0"/>
              </a:spcBef>
              <a:buClrTx/>
              <a:buSzTx/>
              <a:buFontTx/>
              <a:buNone/>
            </a:pPr>
            <a:endParaRPr lang="en-US" altLang="en-US" sz="1400" i="1"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accent5">
                    <a:lumMod val="75000"/>
                  </a:schemeClr>
                </a:solidFill>
              </a:rPr>
              <a:t>Lymphatically,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2216331"/>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608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hematogenously like choroidal melanoma, or lymphatically like skin?</a:t>
            </a:r>
            <a:endParaRPr lang="en-US" altLang="en-US" sz="1400" i="1" dirty="0">
              <a:solidFill>
                <a:schemeClr val="accent5">
                  <a:lumMod val="75000"/>
                </a:schemeClr>
              </a:solidFill>
            </a:endParaRPr>
          </a:p>
          <a:p>
            <a:pPr eaLnBrk="1" hangingPunct="1">
              <a:spcBef>
                <a:spcPct val="0"/>
              </a:spcBef>
              <a:buClrTx/>
              <a:buSzTx/>
              <a:buFontTx/>
              <a:buNone/>
            </a:pPr>
            <a:r>
              <a:rPr lang="en-US" altLang="en-US" sz="1400" dirty="0">
                <a:solidFill>
                  <a:schemeClr val="accent5">
                    <a:lumMod val="75000"/>
                  </a:schemeClr>
                </a:solidFill>
              </a:rPr>
              <a:t>Lymphatically,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42004128"/>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609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hematogenously like choroidal melanoma, or lymphatically like skin?</a:t>
            </a:r>
          </a:p>
          <a:p>
            <a:pPr eaLnBrk="1" hangingPunct="1">
              <a:spcBef>
                <a:spcPct val="0"/>
              </a:spcBef>
              <a:buClrTx/>
              <a:buSzTx/>
              <a:buFontTx/>
              <a:buNone/>
            </a:pPr>
            <a:r>
              <a:rPr lang="en-US" altLang="en-US" sz="1400" dirty="0">
                <a:solidFill>
                  <a:srgbClr val="0000FF"/>
                </a:solidFill>
              </a:rPr>
              <a:t>Lymphatically, like skin</a:t>
            </a:r>
            <a:endParaRPr lang="en-US" altLang="en-US" sz="1400" dirty="0">
              <a:solidFill>
                <a:schemeClr val="accent5">
                  <a:lumMod val="75000"/>
                </a:schemeClr>
              </a:solidFill>
            </a:endParaRP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6024771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61</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3555537" y="1371600"/>
            <a:ext cx="2032929" cy="461665"/>
          </a:xfrm>
          <a:prstGeom prst="rect">
            <a:avLst/>
          </a:prstGeom>
          <a:noFill/>
        </p:spPr>
        <p:txBody>
          <a:bodyPr wrap="none" rtlCol="0">
            <a:spAutoFit/>
          </a:bodyPr>
          <a:lstStyle/>
          <a:p>
            <a:pPr algn="ctr"/>
            <a:r>
              <a:rPr lang="en-US" sz="2400" b="1" dirty="0"/>
              <a:t>Melanocytes</a:t>
            </a:r>
          </a:p>
        </p:txBody>
      </p:sp>
      <p:sp>
        <p:nvSpPr>
          <p:cNvPr id="6" name="TextBox 5">
            <a:extLst>
              <a:ext uri="{FF2B5EF4-FFF2-40B4-BE49-F238E27FC236}">
                <a16:creationId xmlns:a16="http://schemas.microsoft.com/office/drawing/2014/main" id="{D3B555C1-9C9A-4274-8DC9-6C1DFA32F451}"/>
              </a:ext>
            </a:extLst>
          </p:cNvPr>
          <p:cNvSpPr txBox="1"/>
          <p:nvPr/>
        </p:nvSpPr>
        <p:spPr>
          <a:xfrm>
            <a:off x="3691793" y="2433935"/>
            <a:ext cx="1760418" cy="461665"/>
          </a:xfrm>
          <a:prstGeom prst="rect">
            <a:avLst/>
          </a:prstGeom>
          <a:noFill/>
        </p:spPr>
        <p:txBody>
          <a:bodyPr wrap="none" rtlCol="0">
            <a:spAutoFit/>
          </a:bodyPr>
          <a:lstStyle/>
          <a:p>
            <a:pPr algn="ctr"/>
            <a:r>
              <a:rPr lang="en-US" sz="2400" dirty="0">
                <a:solidFill>
                  <a:schemeClr val="bg1">
                    <a:lumMod val="75000"/>
                  </a:schemeClr>
                </a:solidFill>
              </a:rPr>
              <a:t>Nevus cells</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2" name="TextBox 1">
            <a:extLst>
              <a:ext uri="{FF2B5EF4-FFF2-40B4-BE49-F238E27FC236}">
                <a16:creationId xmlns:a16="http://schemas.microsoft.com/office/drawing/2014/main" id="{34C2369D-FB48-4C79-89BE-4CD9F23E766E}"/>
              </a:ext>
            </a:extLst>
          </p:cNvPr>
          <p:cNvSpPr txBox="1"/>
          <p:nvPr/>
        </p:nvSpPr>
        <p:spPr>
          <a:xfrm>
            <a:off x="369403" y="1981200"/>
            <a:ext cx="8088797" cy="2308324"/>
          </a:xfrm>
          <a:prstGeom prst="rect">
            <a:avLst/>
          </a:prstGeom>
          <a:solidFill>
            <a:srgbClr val="66FFFF"/>
          </a:solidFill>
        </p:spPr>
        <p:txBody>
          <a:bodyPr wrap="square" rtlCol="0">
            <a:spAutoFit/>
          </a:bodyPr>
          <a:lstStyle/>
          <a:p>
            <a:r>
              <a:rPr lang="en-US" sz="1600" i="1" dirty="0">
                <a:solidFill>
                  <a:schemeClr val="bg1">
                    <a:lumMod val="75000"/>
                  </a:schemeClr>
                </a:solidFill>
              </a:rPr>
              <a:t>Now let’s consider the </a:t>
            </a:r>
            <a:r>
              <a:rPr lang="en-US" sz="1600" dirty="0">
                <a:solidFill>
                  <a:schemeClr val="bg1">
                    <a:lumMod val="75000"/>
                  </a:schemeClr>
                </a:solidFill>
              </a:rPr>
              <a:t>histology</a:t>
            </a:r>
            <a:r>
              <a:rPr lang="en-US" sz="1600" i="1" dirty="0">
                <a:solidFill>
                  <a:schemeClr val="bg1">
                    <a:lumMod val="75000"/>
                  </a:schemeClr>
                </a:solidFill>
              </a:rPr>
              <a:t> of surface melanocytes. Where do they reside?</a:t>
            </a:r>
          </a:p>
          <a:p>
            <a:r>
              <a:rPr lang="en-US" sz="1600" dirty="0">
                <a:solidFill>
                  <a:schemeClr val="bg1">
                    <a:lumMod val="75000"/>
                  </a:schemeClr>
                </a:solidFill>
              </a:rPr>
              <a:t>Most are found in the  basal  layer of the  epidermis  (if we’re talking about skin) or the  basal  layer of the  epithelium  (if we’re talking about the </a:t>
            </a:r>
            <a:r>
              <a:rPr lang="en-US" sz="1600" dirty="0" err="1">
                <a:solidFill>
                  <a:schemeClr val="bg1">
                    <a:lumMod val="75000"/>
                  </a:schemeClr>
                </a:solidFill>
              </a:rPr>
              <a:t>conj</a:t>
            </a:r>
            <a:r>
              <a:rPr lang="en-US" sz="1600" dirty="0">
                <a:solidFill>
                  <a:schemeClr val="bg1">
                    <a:lumMod val="75000"/>
                  </a:schemeClr>
                </a:solidFill>
              </a:rPr>
              <a:t>). </a:t>
            </a:r>
            <a:r>
              <a:rPr lang="en-US" sz="1600" dirty="0">
                <a:solidFill>
                  <a:srgbClr val="0000FF"/>
                </a:solidFill>
              </a:rPr>
              <a:t>Some skin melanocytes are sub-epidermal (</a:t>
            </a:r>
            <a:r>
              <a:rPr lang="en-US" sz="1600" dirty="0" err="1">
                <a:solidFill>
                  <a:srgbClr val="0000FF"/>
                </a:solidFill>
              </a:rPr>
              <a:t>ie</a:t>
            </a:r>
            <a:r>
              <a:rPr lang="en-US" sz="1600" dirty="0">
                <a:solidFill>
                  <a:srgbClr val="0000FF"/>
                </a:solidFill>
              </a:rPr>
              <a:t>, located in the dermis). Likewise, some </a:t>
            </a:r>
            <a:r>
              <a:rPr lang="en-US" sz="1600" dirty="0" err="1">
                <a:solidFill>
                  <a:srgbClr val="0000FF"/>
                </a:solidFill>
              </a:rPr>
              <a:t>conj</a:t>
            </a:r>
            <a:r>
              <a:rPr lang="en-US" sz="1600" dirty="0">
                <a:solidFill>
                  <a:srgbClr val="0000FF"/>
                </a:solidFill>
              </a:rPr>
              <a:t> melanocytes are subepithelial; these are often located in the </a:t>
            </a:r>
            <a:r>
              <a:rPr lang="en-US" sz="1600" dirty="0" err="1">
                <a:solidFill>
                  <a:srgbClr val="0000FF"/>
                </a:solidFill>
              </a:rPr>
              <a:t>conj</a:t>
            </a:r>
            <a:r>
              <a:rPr lang="en-US" sz="1600" dirty="0">
                <a:solidFill>
                  <a:srgbClr val="0000FF"/>
                </a:solidFill>
              </a:rPr>
              <a:t> stroma (aka the  </a:t>
            </a:r>
            <a:r>
              <a:rPr lang="en-US" sz="1600" i="1" dirty="0">
                <a:solidFill>
                  <a:srgbClr val="0000FF"/>
                </a:solidFill>
              </a:rPr>
              <a:t>substantia propria </a:t>
            </a:r>
            <a:r>
              <a:rPr lang="en-US" sz="1600" dirty="0">
                <a:solidFill>
                  <a:srgbClr val="0000FF"/>
                </a:solidFill>
              </a:rPr>
              <a:t>), or in the underlying  episcleral  tissue.</a:t>
            </a:r>
          </a:p>
          <a:p>
            <a:endParaRPr lang="en-US" sz="1600" dirty="0"/>
          </a:p>
          <a:p>
            <a:r>
              <a:rPr lang="en-US" sz="1600" i="1" dirty="0"/>
              <a:t>In what key way do epithelial and dermal melanocytes differ?</a:t>
            </a:r>
          </a:p>
          <a:p>
            <a:r>
              <a:rPr lang="en-US" sz="1600" dirty="0"/>
              <a:t>Under normal conditions, dermal melanocytes do not produce melanin</a:t>
            </a:r>
          </a:p>
        </p:txBody>
      </p:sp>
    </p:spTree>
    <p:extLst>
      <p:ext uri="{BB962C8B-B14F-4D97-AF65-F5344CB8AC3E}">
        <p14:creationId xmlns:p14="http://schemas.microsoft.com/office/powerpoint/2010/main" val="2474830161"/>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610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b="1" dirty="0">
                <a:solidFill>
                  <a:srgbClr val="0000FF"/>
                </a:solidFill>
              </a:rPr>
              <a:t>Lymphatically</a:t>
            </a:r>
            <a:r>
              <a:rPr lang="en-US" altLang="en-US" sz="1400" dirty="0">
                <a:solidFill>
                  <a:schemeClr val="bg1">
                    <a:lumMod val="50000"/>
                  </a:schemeClr>
                </a:solidFill>
              </a:rPr>
              <a:t>,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18375E00-2703-444C-9F2F-AB31094AFD76}"/>
              </a:ext>
            </a:extLst>
          </p:cNvPr>
          <p:cNvSpPr/>
          <p:nvPr/>
        </p:nvSpPr>
        <p:spPr>
          <a:xfrm>
            <a:off x="1677340" y="353256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707B062E-2B61-4A83-88B4-5133EDD061EB}"/>
              </a:ext>
            </a:extLst>
          </p:cNvPr>
          <p:cNvSpPr txBox="1"/>
          <p:nvPr/>
        </p:nvSpPr>
        <p:spPr>
          <a:xfrm>
            <a:off x="179514" y="4205123"/>
            <a:ext cx="7086600" cy="2031325"/>
          </a:xfrm>
          <a:prstGeom prst="rect">
            <a:avLst/>
          </a:prstGeom>
          <a:solidFill>
            <a:schemeClr val="accent6">
              <a:lumMod val="50000"/>
            </a:schemeClr>
          </a:solidFill>
        </p:spPr>
        <p:txBody>
          <a:bodyPr wrap="square" rtlCol="0">
            <a:spAutoFit/>
          </a:bodyPr>
          <a:lstStyle/>
          <a:p>
            <a:r>
              <a:rPr lang="en-US" sz="1400" i="1" dirty="0">
                <a:solidFill>
                  <a:schemeClr val="bg1"/>
                </a:solidFill>
              </a:rPr>
              <a:t>What does this indicate about the first place metastatic </a:t>
            </a:r>
            <a:r>
              <a:rPr lang="en-US" sz="1400" i="1" dirty="0" err="1">
                <a:solidFill>
                  <a:schemeClr val="bg1"/>
                </a:solidFill>
              </a:rPr>
              <a:t>conj</a:t>
            </a:r>
            <a:r>
              <a:rPr lang="en-US" sz="1400" i="1" dirty="0">
                <a:solidFill>
                  <a:schemeClr val="bg1"/>
                </a:solidFill>
              </a:rPr>
              <a:t> melanoma will appear?</a:t>
            </a:r>
          </a:p>
          <a:p>
            <a:r>
              <a:rPr lang="en-US" sz="1400" dirty="0">
                <a:solidFill>
                  <a:schemeClr val="accent6">
                    <a:lumMod val="50000"/>
                  </a:schemeClr>
                </a:solidFill>
              </a:rPr>
              <a:t>That it will be in local lymph nodes</a:t>
            </a:r>
          </a:p>
          <a:p>
            <a:endParaRPr lang="en-US" sz="1400" dirty="0">
              <a:solidFill>
                <a:schemeClr val="accent6">
                  <a:lumMod val="50000"/>
                </a:schemeClr>
              </a:solidFill>
            </a:endParaRPr>
          </a:p>
          <a:p>
            <a:r>
              <a:rPr lang="en-US" sz="1400" i="1" dirty="0">
                <a:solidFill>
                  <a:schemeClr val="accent6">
                    <a:lumMod val="50000"/>
                  </a:schemeClr>
                </a:solidFill>
              </a:rPr>
              <a:t>What are the  two  locations for nodes to which the </a:t>
            </a:r>
            <a:r>
              <a:rPr lang="en-US" sz="1400" i="1" dirty="0" err="1">
                <a:solidFill>
                  <a:schemeClr val="accent6">
                    <a:lumMod val="50000"/>
                  </a:schemeClr>
                </a:solidFill>
              </a:rPr>
              <a:t>conj</a:t>
            </a:r>
            <a:r>
              <a:rPr lang="en-US" sz="1400" i="1" dirty="0">
                <a:solidFill>
                  <a:schemeClr val="accent6">
                    <a:lumMod val="50000"/>
                  </a:schemeClr>
                </a:solidFill>
              </a:rPr>
              <a:t> drains?</a:t>
            </a:r>
          </a:p>
          <a:p>
            <a:r>
              <a:rPr lang="en-US" sz="1400" dirty="0">
                <a:solidFill>
                  <a:schemeClr val="accent6">
                    <a:lumMod val="50000"/>
                  </a:schemeClr>
                </a:solidFill>
              </a:rPr>
              <a:t>The preauricular nodes, and the submandibular nodes</a:t>
            </a:r>
          </a:p>
          <a:p>
            <a:endParaRPr lang="en-US" sz="1400" dirty="0">
              <a:solidFill>
                <a:schemeClr val="accent6">
                  <a:lumMod val="50000"/>
                </a:schemeClr>
              </a:solidFill>
            </a:endParaRPr>
          </a:p>
          <a:p>
            <a:r>
              <a:rPr lang="en-US" sz="1400" i="1" dirty="0">
                <a:solidFill>
                  <a:schemeClr val="accent6">
                    <a:lumMod val="50000"/>
                  </a:schemeClr>
                </a:solidFill>
              </a:rPr>
              <a:t>When you’re presented on the Boards with a ;pic and history strongly suggestive of </a:t>
            </a:r>
            <a:r>
              <a:rPr lang="en-US" sz="1400" i="1" dirty="0" err="1">
                <a:solidFill>
                  <a:schemeClr val="accent6">
                    <a:lumMod val="50000"/>
                  </a:schemeClr>
                </a:solidFill>
              </a:rPr>
              <a:t>conj</a:t>
            </a:r>
            <a:r>
              <a:rPr lang="en-US" sz="1400" i="1" dirty="0">
                <a:solidFill>
                  <a:schemeClr val="accent6">
                    <a:lumMod val="50000"/>
                  </a:schemeClr>
                </a:solidFill>
              </a:rPr>
              <a:t> melanoma, what are you going to tell the examiner you’ll do as part of your initial exam?</a:t>
            </a:r>
          </a:p>
          <a:p>
            <a:r>
              <a:rPr lang="en-US" sz="1400" dirty="0">
                <a:solidFill>
                  <a:schemeClr val="accent6">
                    <a:lumMod val="50000"/>
                  </a:schemeClr>
                </a:solidFill>
              </a:rPr>
              <a:t>Check these locations for signs of metastasis</a:t>
            </a:r>
          </a:p>
        </p:txBody>
      </p:sp>
    </p:spTree>
    <p:extLst>
      <p:ext uri="{BB962C8B-B14F-4D97-AF65-F5344CB8AC3E}">
        <p14:creationId xmlns:p14="http://schemas.microsoft.com/office/powerpoint/2010/main" val="3989609033"/>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611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b="1" dirty="0">
                <a:solidFill>
                  <a:srgbClr val="0000FF"/>
                </a:solidFill>
              </a:rPr>
              <a:t>Lymphatically</a:t>
            </a:r>
            <a:r>
              <a:rPr lang="en-US" altLang="en-US" sz="1400" dirty="0">
                <a:solidFill>
                  <a:schemeClr val="bg1">
                    <a:lumMod val="50000"/>
                  </a:schemeClr>
                </a:solidFill>
              </a:rPr>
              <a:t>,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18375E00-2703-444C-9F2F-AB31094AFD76}"/>
              </a:ext>
            </a:extLst>
          </p:cNvPr>
          <p:cNvSpPr/>
          <p:nvPr/>
        </p:nvSpPr>
        <p:spPr>
          <a:xfrm>
            <a:off x="1677340" y="353256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707B062E-2B61-4A83-88B4-5133EDD061EB}"/>
              </a:ext>
            </a:extLst>
          </p:cNvPr>
          <p:cNvSpPr txBox="1"/>
          <p:nvPr/>
        </p:nvSpPr>
        <p:spPr>
          <a:xfrm>
            <a:off x="179514" y="4205123"/>
            <a:ext cx="7086600" cy="2031325"/>
          </a:xfrm>
          <a:prstGeom prst="rect">
            <a:avLst/>
          </a:prstGeom>
          <a:solidFill>
            <a:schemeClr val="accent6">
              <a:lumMod val="50000"/>
            </a:schemeClr>
          </a:solidFill>
        </p:spPr>
        <p:txBody>
          <a:bodyPr wrap="square" rtlCol="0">
            <a:spAutoFit/>
          </a:bodyPr>
          <a:lstStyle/>
          <a:p>
            <a:r>
              <a:rPr lang="en-US" sz="1400" i="1" dirty="0">
                <a:solidFill>
                  <a:schemeClr val="bg1"/>
                </a:solidFill>
              </a:rPr>
              <a:t>What does this indicate about the first place metastatic </a:t>
            </a:r>
            <a:r>
              <a:rPr lang="en-US" sz="1400" i="1" dirty="0" err="1">
                <a:solidFill>
                  <a:schemeClr val="bg1"/>
                </a:solidFill>
              </a:rPr>
              <a:t>conj</a:t>
            </a:r>
            <a:r>
              <a:rPr lang="en-US" sz="1400" i="1" dirty="0">
                <a:solidFill>
                  <a:schemeClr val="bg1"/>
                </a:solidFill>
              </a:rPr>
              <a:t> melanoma will appear?</a:t>
            </a:r>
          </a:p>
          <a:p>
            <a:r>
              <a:rPr lang="en-US" sz="1400" dirty="0">
                <a:solidFill>
                  <a:schemeClr val="bg1"/>
                </a:solidFill>
              </a:rPr>
              <a:t>That it will be in local lymph nodes</a:t>
            </a:r>
            <a:endParaRPr lang="en-US" sz="1400" dirty="0">
              <a:solidFill>
                <a:schemeClr val="accent6">
                  <a:lumMod val="50000"/>
                </a:schemeClr>
              </a:solidFill>
            </a:endParaRPr>
          </a:p>
          <a:p>
            <a:endParaRPr lang="en-US" sz="1400" dirty="0">
              <a:solidFill>
                <a:schemeClr val="accent6">
                  <a:lumMod val="50000"/>
                </a:schemeClr>
              </a:solidFill>
            </a:endParaRPr>
          </a:p>
          <a:p>
            <a:r>
              <a:rPr lang="en-US" sz="1400" i="1" dirty="0">
                <a:solidFill>
                  <a:schemeClr val="accent6">
                    <a:lumMod val="50000"/>
                  </a:schemeClr>
                </a:solidFill>
              </a:rPr>
              <a:t>What are the  two  locations for nodes to which the </a:t>
            </a:r>
            <a:r>
              <a:rPr lang="en-US" sz="1400" i="1" dirty="0" err="1">
                <a:solidFill>
                  <a:schemeClr val="accent6">
                    <a:lumMod val="50000"/>
                  </a:schemeClr>
                </a:solidFill>
              </a:rPr>
              <a:t>conj</a:t>
            </a:r>
            <a:r>
              <a:rPr lang="en-US" sz="1400" i="1" dirty="0">
                <a:solidFill>
                  <a:schemeClr val="accent6">
                    <a:lumMod val="50000"/>
                  </a:schemeClr>
                </a:solidFill>
              </a:rPr>
              <a:t> drains?</a:t>
            </a:r>
          </a:p>
          <a:p>
            <a:r>
              <a:rPr lang="en-US" sz="1400" dirty="0">
                <a:solidFill>
                  <a:schemeClr val="accent6">
                    <a:lumMod val="50000"/>
                  </a:schemeClr>
                </a:solidFill>
              </a:rPr>
              <a:t>The preauricular nodes, and the submandibular nodes</a:t>
            </a:r>
          </a:p>
          <a:p>
            <a:endParaRPr lang="en-US" sz="1400" dirty="0">
              <a:solidFill>
                <a:schemeClr val="accent6">
                  <a:lumMod val="50000"/>
                </a:schemeClr>
              </a:solidFill>
            </a:endParaRPr>
          </a:p>
          <a:p>
            <a:r>
              <a:rPr lang="en-US" sz="1400" i="1" dirty="0">
                <a:solidFill>
                  <a:schemeClr val="accent6">
                    <a:lumMod val="50000"/>
                  </a:schemeClr>
                </a:solidFill>
              </a:rPr>
              <a:t>When you’re presented on the Boards with a ;pic and history strongly suggestive of </a:t>
            </a:r>
            <a:r>
              <a:rPr lang="en-US" sz="1400" i="1" dirty="0" err="1">
                <a:solidFill>
                  <a:schemeClr val="accent6">
                    <a:lumMod val="50000"/>
                  </a:schemeClr>
                </a:solidFill>
              </a:rPr>
              <a:t>conj</a:t>
            </a:r>
            <a:r>
              <a:rPr lang="en-US" sz="1400" i="1" dirty="0">
                <a:solidFill>
                  <a:schemeClr val="accent6">
                    <a:lumMod val="50000"/>
                  </a:schemeClr>
                </a:solidFill>
              </a:rPr>
              <a:t> melanoma, what are you going to tell the examiner you’ll do as part of your initial exam?</a:t>
            </a:r>
          </a:p>
          <a:p>
            <a:r>
              <a:rPr lang="en-US" sz="1400" dirty="0">
                <a:solidFill>
                  <a:schemeClr val="accent6">
                    <a:lumMod val="50000"/>
                  </a:schemeClr>
                </a:solidFill>
              </a:rPr>
              <a:t>Check these locations for signs of metastasis</a:t>
            </a:r>
          </a:p>
        </p:txBody>
      </p:sp>
    </p:spTree>
    <p:extLst>
      <p:ext uri="{BB962C8B-B14F-4D97-AF65-F5344CB8AC3E}">
        <p14:creationId xmlns:p14="http://schemas.microsoft.com/office/powerpoint/2010/main" val="3854012882"/>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612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b="1" dirty="0">
                <a:solidFill>
                  <a:srgbClr val="0000FF"/>
                </a:solidFill>
              </a:rPr>
              <a:t>Lymphatically</a:t>
            </a:r>
            <a:r>
              <a:rPr lang="en-US" altLang="en-US" sz="1400" dirty="0">
                <a:solidFill>
                  <a:schemeClr val="bg1">
                    <a:lumMod val="50000"/>
                  </a:schemeClr>
                </a:solidFill>
              </a:rPr>
              <a:t>,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18375E00-2703-444C-9F2F-AB31094AFD76}"/>
              </a:ext>
            </a:extLst>
          </p:cNvPr>
          <p:cNvSpPr/>
          <p:nvPr/>
        </p:nvSpPr>
        <p:spPr>
          <a:xfrm>
            <a:off x="1677340" y="353256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707B062E-2B61-4A83-88B4-5133EDD061EB}"/>
              </a:ext>
            </a:extLst>
          </p:cNvPr>
          <p:cNvSpPr txBox="1"/>
          <p:nvPr/>
        </p:nvSpPr>
        <p:spPr>
          <a:xfrm>
            <a:off x="179514" y="4205123"/>
            <a:ext cx="7086600" cy="2031325"/>
          </a:xfrm>
          <a:prstGeom prst="rect">
            <a:avLst/>
          </a:prstGeom>
          <a:solidFill>
            <a:schemeClr val="accent6">
              <a:lumMod val="50000"/>
            </a:schemeClr>
          </a:solidFill>
        </p:spPr>
        <p:txBody>
          <a:bodyPr wrap="square" rtlCol="0">
            <a:spAutoFit/>
          </a:bodyPr>
          <a:lstStyle/>
          <a:p>
            <a:r>
              <a:rPr lang="en-US" sz="1400" i="1" dirty="0">
                <a:solidFill>
                  <a:schemeClr val="bg1"/>
                </a:solidFill>
              </a:rPr>
              <a:t>What does this indicate about the first place metastatic </a:t>
            </a:r>
            <a:r>
              <a:rPr lang="en-US" sz="1400" i="1" dirty="0" err="1">
                <a:solidFill>
                  <a:schemeClr val="bg1"/>
                </a:solidFill>
              </a:rPr>
              <a:t>conj</a:t>
            </a:r>
            <a:r>
              <a:rPr lang="en-US" sz="1400" i="1" dirty="0">
                <a:solidFill>
                  <a:schemeClr val="bg1"/>
                </a:solidFill>
              </a:rPr>
              <a:t> melanoma will appear?</a:t>
            </a:r>
          </a:p>
          <a:p>
            <a:r>
              <a:rPr lang="en-US" sz="1400" dirty="0">
                <a:solidFill>
                  <a:schemeClr val="bg1"/>
                </a:solidFill>
              </a:rPr>
              <a:t>That it will be in local lymph nodes</a:t>
            </a:r>
          </a:p>
          <a:p>
            <a:endParaRPr lang="en-US" sz="1400" dirty="0">
              <a:solidFill>
                <a:schemeClr val="bg1"/>
              </a:solidFill>
            </a:endParaRPr>
          </a:p>
          <a:p>
            <a:r>
              <a:rPr lang="en-US" sz="1400" i="1" dirty="0">
                <a:solidFill>
                  <a:schemeClr val="bg1"/>
                </a:solidFill>
              </a:rPr>
              <a:t>What are the  two  locations for nodes to which the </a:t>
            </a:r>
            <a:r>
              <a:rPr lang="en-US" sz="1400" i="1" dirty="0" err="1">
                <a:solidFill>
                  <a:schemeClr val="bg1"/>
                </a:solidFill>
              </a:rPr>
              <a:t>conj</a:t>
            </a:r>
            <a:r>
              <a:rPr lang="en-US" sz="1400" i="1" dirty="0">
                <a:solidFill>
                  <a:schemeClr val="bg1"/>
                </a:solidFill>
              </a:rPr>
              <a:t> drains?</a:t>
            </a:r>
            <a:endParaRPr lang="en-US" sz="1400" i="1" dirty="0">
              <a:solidFill>
                <a:schemeClr val="accent6">
                  <a:lumMod val="50000"/>
                </a:schemeClr>
              </a:solidFill>
            </a:endParaRPr>
          </a:p>
          <a:p>
            <a:r>
              <a:rPr lang="en-US" sz="1400" dirty="0">
                <a:solidFill>
                  <a:schemeClr val="accent6">
                    <a:lumMod val="50000"/>
                  </a:schemeClr>
                </a:solidFill>
              </a:rPr>
              <a:t>The preauricular nodes, and the submandibular nodes</a:t>
            </a:r>
          </a:p>
          <a:p>
            <a:endParaRPr lang="en-US" sz="1400" dirty="0">
              <a:solidFill>
                <a:schemeClr val="accent6">
                  <a:lumMod val="50000"/>
                </a:schemeClr>
              </a:solidFill>
            </a:endParaRPr>
          </a:p>
          <a:p>
            <a:r>
              <a:rPr lang="en-US" sz="1400" i="1" dirty="0">
                <a:solidFill>
                  <a:schemeClr val="accent6">
                    <a:lumMod val="50000"/>
                  </a:schemeClr>
                </a:solidFill>
              </a:rPr>
              <a:t>When you’re presented on the Boards with a ;pic and history strongly suggestive of </a:t>
            </a:r>
            <a:r>
              <a:rPr lang="en-US" sz="1400" i="1" dirty="0" err="1">
                <a:solidFill>
                  <a:schemeClr val="accent6">
                    <a:lumMod val="50000"/>
                  </a:schemeClr>
                </a:solidFill>
              </a:rPr>
              <a:t>conj</a:t>
            </a:r>
            <a:r>
              <a:rPr lang="en-US" sz="1400" i="1" dirty="0">
                <a:solidFill>
                  <a:schemeClr val="accent6">
                    <a:lumMod val="50000"/>
                  </a:schemeClr>
                </a:solidFill>
              </a:rPr>
              <a:t> melanoma, what are you going to tell the examiner you’ll do as part of your initial exam?</a:t>
            </a:r>
          </a:p>
          <a:p>
            <a:r>
              <a:rPr lang="en-US" sz="1400" dirty="0">
                <a:solidFill>
                  <a:schemeClr val="accent6">
                    <a:lumMod val="50000"/>
                  </a:schemeClr>
                </a:solidFill>
              </a:rPr>
              <a:t>Check these locations for signs of metastasis</a:t>
            </a:r>
          </a:p>
        </p:txBody>
      </p:sp>
      <p:sp>
        <p:nvSpPr>
          <p:cNvPr id="6" name="Rectangle 5">
            <a:extLst>
              <a:ext uri="{FF2B5EF4-FFF2-40B4-BE49-F238E27FC236}">
                <a16:creationId xmlns:a16="http://schemas.microsoft.com/office/drawing/2014/main" id="{5E662BBF-8A4D-47B8-984A-8AE908580648}"/>
              </a:ext>
            </a:extLst>
          </p:cNvPr>
          <p:cNvSpPr/>
          <p:nvPr/>
        </p:nvSpPr>
        <p:spPr>
          <a:xfrm>
            <a:off x="1364576" y="4875840"/>
            <a:ext cx="348275" cy="21020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accent6">
                    <a:lumMod val="50000"/>
                  </a:schemeClr>
                </a:solidFill>
              </a:rPr>
              <a:t>#</a:t>
            </a:r>
          </a:p>
        </p:txBody>
      </p:sp>
    </p:spTree>
    <p:extLst>
      <p:ext uri="{BB962C8B-B14F-4D97-AF65-F5344CB8AC3E}">
        <p14:creationId xmlns:p14="http://schemas.microsoft.com/office/powerpoint/2010/main" val="3454694382"/>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613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b="1" dirty="0">
                <a:solidFill>
                  <a:srgbClr val="0000FF"/>
                </a:solidFill>
              </a:rPr>
              <a:t>Lymphatically</a:t>
            </a:r>
            <a:r>
              <a:rPr lang="en-US" altLang="en-US" sz="1400" dirty="0">
                <a:solidFill>
                  <a:schemeClr val="bg1">
                    <a:lumMod val="50000"/>
                  </a:schemeClr>
                </a:solidFill>
              </a:rPr>
              <a:t>,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18375E00-2703-444C-9F2F-AB31094AFD76}"/>
              </a:ext>
            </a:extLst>
          </p:cNvPr>
          <p:cNvSpPr/>
          <p:nvPr/>
        </p:nvSpPr>
        <p:spPr>
          <a:xfrm>
            <a:off x="1677340" y="353256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707B062E-2B61-4A83-88B4-5133EDD061EB}"/>
              </a:ext>
            </a:extLst>
          </p:cNvPr>
          <p:cNvSpPr txBox="1"/>
          <p:nvPr/>
        </p:nvSpPr>
        <p:spPr>
          <a:xfrm>
            <a:off x="179514" y="4205123"/>
            <a:ext cx="7086600" cy="2031325"/>
          </a:xfrm>
          <a:prstGeom prst="rect">
            <a:avLst/>
          </a:prstGeom>
          <a:solidFill>
            <a:schemeClr val="accent6">
              <a:lumMod val="50000"/>
            </a:schemeClr>
          </a:solidFill>
        </p:spPr>
        <p:txBody>
          <a:bodyPr wrap="square" rtlCol="0">
            <a:spAutoFit/>
          </a:bodyPr>
          <a:lstStyle/>
          <a:p>
            <a:r>
              <a:rPr lang="en-US" sz="1400" i="1" dirty="0">
                <a:solidFill>
                  <a:schemeClr val="bg1"/>
                </a:solidFill>
              </a:rPr>
              <a:t>What does this indicate about the first place metastatic </a:t>
            </a:r>
            <a:r>
              <a:rPr lang="en-US" sz="1400" i="1" dirty="0" err="1">
                <a:solidFill>
                  <a:schemeClr val="bg1"/>
                </a:solidFill>
              </a:rPr>
              <a:t>conj</a:t>
            </a:r>
            <a:r>
              <a:rPr lang="en-US" sz="1400" i="1" dirty="0">
                <a:solidFill>
                  <a:schemeClr val="bg1"/>
                </a:solidFill>
              </a:rPr>
              <a:t> melanoma will appear?</a:t>
            </a:r>
          </a:p>
          <a:p>
            <a:r>
              <a:rPr lang="en-US" sz="1400" dirty="0">
                <a:solidFill>
                  <a:schemeClr val="bg1"/>
                </a:solidFill>
              </a:rPr>
              <a:t>That it will be in local lymph nodes</a:t>
            </a:r>
          </a:p>
          <a:p>
            <a:endParaRPr lang="en-US" sz="1400" dirty="0">
              <a:solidFill>
                <a:schemeClr val="bg1"/>
              </a:solidFill>
            </a:endParaRPr>
          </a:p>
          <a:p>
            <a:r>
              <a:rPr lang="en-US" sz="1400" i="1" dirty="0">
                <a:solidFill>
                  <a:schemeClr val="bg1"/>
                </a:solidFill>
              </a:rPr>
              <a:t>What are the  two  locations for nodes to which the </a:t>
            </a:r>
            <a:r>
              <a:rPr lang="en-US" sz="1400" i="1" dirty="0" err="1">
                <a:solidFill>
                  <a:schemeClr val="bg1"/>
                </a:solidFill>
              </a:rPr>
              <a:t>conj</a:t>
            </a:r>
            <a:r>
              <a:rPr lang="en-US" sz="1400" i="1" dirty="0">
                <a:solidFill>
                  <a:schemeClr val="bg1"/>
                </a:solidFill>
              </a:rPr>
              <a:t> drains?</a:t>
            </a:r>
            <a:endParaRPr lang="en-US" sz="1400" i="1" dirty="0">
              <a:solidFill>
                <a:schemeClr val="accent6">
                  <a:lumMod val="50000"/>
                </a:schemeClr>
              </a:solidFill>
            </a:endParaRPr>
          </a:p>
          <a:p>
            <a:r>
              <a:rPr lang="en-US" sz="1400" dirty="0">
                <a:solidFill>
                  <a:schemeClr val="accent6">
                    <a:lumMod val="50000"/>
                  </a:schemeClr>
                </a:solidFill>
              </a:rPr>
              <a:t>The preauricular nodes, and the submandibular nodes</a:t>
            </a:r>
          </a:p>
          <a:p>
            <a:endParaRPr lang="en-US" sz="1400" dirty="0">
              <a:solidFill>
                <a:schemeClr val="accent6">
                  <a:lumMod val="50000"/>
                </a:schemeClr>
              </a:solidFill>
            </a:endParaRPr>
          </a:p>
          <a:p>
            <a:r>
              <a:rPr lang="en-US" sz="1400" i="1" dirty="0">
                <a:solidFill>
                  <a:schemeClr val="accent6">
                    <a:lumMod val="50000"/>
                  </a:schemeClr>
                </a:solidFill>
              </a:rPr>
              <a:t>When you’re presented on the Boards with a ;pic and history strongly suggestive of </a:t>
            </a:r>
            <a:r>
              <a:rPr lang="en-US" sz="1400" i="1" dirty="0" err="1">
                <a:solidFill>
                  <a:schemeClr val="accent6">
                    <a:lumMod val="50000"/>
                  </a:schemeClr>
                </a:solidFill>
              </a:rPr>
              <a:t>conj</a:t>
            </a:r>
            <a:r>
              <a:rPr lang="en-US" sz="1400" i="1" dirty="0">
                <a:solidFill>
                  <a:schemeClr val="accent6">
                    <a:lumMod val="50000"/>
                  </a:schemeClr>
                </a:solidFill>
              </a:rPr>
              <a:t> melanoma, what are you going to tell the examiner you’ll do as part of your initial exam?</a:t>
            </a:r>
          </a:p>
          <a:p>
            <a:r>
              <a:rPr lang="en-US" sz="1400" dirty="0">
                <a:solidFill>
                  <a:schemeClr val="accent6">
                    <a:lumMod val="50000"/>
                  </a:schemeClr>
                </a:solidFill>
              </a:rPr>
              <a:t>Check these locations for signs of metastasis</a:t>
            </a:r>
          </a:p>
        </p:txBody>
      </p:sp>
    </p:spTree>
    <p:extLst>
      <p:ext uri="{BB962C8B-B14F-4D97-AF65-F5344CB8AC3E}">
        <p14:creationId xmlns:p14="http://schemas.microsoft.com/office/powerpoint/2010/main" val="4157293243"/>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614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b="1" dirty="0">
                <a:solidFill>
                  <a:srgbClr val="0000FF"/>
                </a:solidFill>
              </a:rPr>
              <a:t>Lymphatically</a:t>
            </a:r>
            <a:r>
              <a:rPr lang="en-US" altLang="en-US" sz="1400" dirty="0">
                <a:solidFill>
                  <a:schemeClr val="bg1">
                    <a:lumMod val="50000"/>
                  </a:schemeClr>
                </a:solidFill>
              </a:rPr>
              <a:t>,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18375E00-2703-444C-9F2F-AB31094AFD76}"/>
              </a:ext>
            </a:extLst>
          </p:cNvPr>
          <p:cNvSpPr/>
          <p:nvPr/>
        </p:nvSpPr>
        <p:spPr>
          <a:xfrm>
            <a:off x="1677340" y="353256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707B062E-2B61-4A83-88B4-5133EDD061EB}"/>
              </a:ext>
            </a:extLst>
          </p:cNvPr>
          <p:cNvSpPr txBox="1"/>
          <p:nvPr/>
        </p:nvSpPr>
        <p:spPr>
          <a:xfrm>
            <a:off x="179514" y="4205123"/>
            <a:ext cx="7086600" cy="2031325"/>
          </a:xfrm>
          <a:prstGeom prst="rect">
            <a:avLst/>
          </a:prstGeom>
          <a:solidFill>
            <a:schemeClr val="accent6">
              <a:lumMod val="50000"/>
            </a:schemeClr>
          </a:solidFill>
        </p:spPr>
        <p:txBody>
          <a:bodyPr wrap="square" rtlCol="0">
            <a:spAutoFit/>
          </a:bodyPr>
          <a:lstStyle/>
          <a:p>
            <a:r>
              <a:rPr lang="en-US" sz="1400" i="1" dirty="0">
                <a:solidFill>
                  <a:schemeClr val="bg1"/>
                </a:solidFill>
              </a:rPr>
              <a:t>What does this indicate about the first place metastatic </a:t>
            </a:r>
            <a:r>
              <a:rPr lang="en-US" sz="1400" i="1" dirty="0" err="1">
                <a:solidFill>
                  <a:schemeClr val="bg1"/>
                </a:solidFill>
              </a:rPr>
              <a:t>conj</a:t>
            </a:r>
            <a:r>
              <a:rPr lang="en-US" sz="1400" i="1" dirty="0">
                <a:solidFill>
                  <a:schemeClr val="bg1"/>
                </a:solidFill>
              </a:rPr>
              <a:t> melanoma will appear?</a:t>
            </a:r>
          </a:p>
          <a:p>
            <a:r>
              <a:rPr lang="en-US" sz="1400" dirty="0">
                <a:solidFill>
                  <a:schemeClr val="bg1"/>
                </a:solidFill>
              </a:rPr>
              <a:t>That it will be in local lymph nodes</a:t>
            </a:r>
          </a:p>
          <a:p>
            <a:endParaRPr lang="en-US" sz="1400" dirty="0">
              <a:solidFill>
                <a:schemeClr val="bg1"/>
              </a:solidFill>
            </a:endParaRPr>
          </a:p>
          <a:p>
            <a:r>
              <a:rPr lang="en-US" sz="1400" i="1" dirty="0">
                <a:solidFill>
                  <a:schemeClr val="bg1"/>
                </a:solidFill>
              </a:rPr>
              <a:t>What are the  two  locations for nodes to which the </a:t>
            </a:r>
            <a:r>
              <a:rPr lang="en-US" sz="1400" i="1" dirty="0" err="1">
                <a:solidFill>
                  <a:schemeClr val="bg1"/>
                </a:solidFill>
              </a:rPr>
              <a:t>conj</a:t>
            </a:r>
            <a:r>
              <a:rPr lang="en-US" sz="1400" i="1" dirty="0">
                <a:solidFill>
                  <a:schemeClr val="bg1"/>
                </a:solidFill>
              </a:rPr>
              <a:t> drains?</a:t>
            </a:r>
          </a:p>
          <a:p>
            <a:r>
              <a:rPr lang="en-US" sz="1400" dirty="0">
                <a:solidFill>
                  <a:schemeClr val="bg1"/>
                </a:solidFill>
              </a:rPr>
              <a:t>The preauricular nodes, and the submandibular nodes</a:t>
            </a:r>
          </a:p>
          <a:p>
            <a:endParaRPr lang="en-US" sz="1400" dirty="0">
              <a:solidFill>
                <a:schemeClr val="accent6">
                  <a:lumMod val="50000"/>
                </a:schemeClr>
              </a:solidFill>
            </a:endParaRPr>
          </a:p>
          <a:p>
            <a:r>
              <a:rPr lang="en-US" sz="1400" i="1" dirty="0">
                <a:solidFill>
                  <a:schemeClr val="accent6">
                    <a:lumMod val="50000"/>
                  </a:schemeClr>
                </a:solidFill>
              </a:rPr>
              <a:t>When you’re presented on the Boards with a ;pic and history strongly suggestive of </a:t>
            </a:r>
            <a:r>
              <a:rPr lang="en-US" sz="1400" i="1" dirty="0" err="1">
                <a:solidFill>
                  <a:schemeClr val="accent6">
                    <a:lumMod val="50000"/>
                  </a:schemeClr>
                </a:solidFill>
              </a:rPr>
              <a:t>conj</a:t>
            </a:r>
            <a:r>
              <a:rPr lang="en-US" sz="1400" i="1" dirty="0">
                <a:solidFill>
                  <a:schemeClr val="accent6">
                    <a:lumMod val="50000"/>
                  </a:schemeClr>
                </a:solidFill>
              </a:rPr>
              <a:t> melanoma, what are you going to tell the examiner you’ll do as part of your initial exam?</a:t>
            </a:r>
          </a:p>
          <a:p>
            <a:r>
              <a:rPr lang="en-US" sz="1400" dirty="0">
                <a:solidFill>
                  <a:schemeClr val="accent6">
                    <a:lumMod val="50000"/>
                  </a:schemeClr>
                </a:solidFill>
              </a:rPr>
              <a:t>Check these locations for signs of metastasis</a:t>
            </a:r>
          </a:p>
        </p:txBody>
      </p:sp>
    </p:spTree>
    <p:extLst>
      <p:ext uri="{BB962C8B-B14F-4D97-AF65-F5344CB8AC3E}">
        <p14:creationId xmlns:p14="http://schemas.microsoft.com/office/powerpoint/2010/main" val="2093787713"/>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615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b="1" dirty="0">
                <a:solidFill>
                  <a:srgbClr val="0000FF"/>
                </a:solidFill>
              </a:rPr>
              <a:t>Lymphatically</a:t>
            </a:r>
            <a:r>
              <a:rPr lang="en-US" altLang="en-US" sz="1400" dirty="0">
                <a:solidFill>
                  <a:schemeClr val="bg1">
                    <a:lumMod val="50000"/>
                  </a:schemeClr>
                </a:solidFill>
              </a:rPr>
              <a:t>,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18375E00-2703-444C-9F2F-AB31094AFD76}"/>
              </a:ext>
            </a:extLst>
          </p:cNvPr>
          <p:cNvSpPr/>
          <p:nvPr/>
        </p:nvSpPr>
        <p:spPr>
          <a:xfrm>
            <a:off x="1677340" y="353256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707B062E-2B61-4A83-88B4-5133EDD061EB}"/>
              </a:ext>
            </a:extLst>
          </p:cNvPr>
          <p:cNvSpPr txBox="1"/>
          <p:nvPr/>
        </p:nvSpPr>
        <p:spPr>
          <a:xfrm>
            <a:off x="179514" y="4205123"/>
            <a:ext cx="7086600" cy="2031325"/>
          </a:xfrm>
          <a:prstGeom prst="rect">
            <a:avLst/>
          </a:prstGeom>
          <a:solidFill>
            <a:schemeClr val="accent6">
              <a:lumMod val="50000"/>
            </a:schemeClr>
          </a:solidFill>
        </p:spPr>
        <p:txBody>
          <a:bodyPr wrap="square" rtlCol="0">
            <a:spAutoFit/>
          </a:bodyPr>
          <a:lstStyle/>
          <a:p>
            <a:r>
              <a:rPr lang="en-US" sz="1400" i="1" dirty="0">
                <a:solidFill>
                  <a:schemeClr val="bg1"/>
                </a:solidFill>
              </a:rPr>
              <a:t>What does this indicate about the first place metastatic </a:t>
            </a:r>
            <a:r>
              <a:rPr lang="en-US" sz="1400" i="1" dirty="0" err="1">
                <a:solidFill>
                  <a:schemeClr val="bg1"/>
                </a:solidFill>
              </a:rPr>
              <a:t>conj</a:t>
            </a:r>
            <a:r>
              <a:rPr lang="en-US" sz="1400" i="1" dirty="0">
                <a:solidFill>
                  <a:schemeClr val="bg1"/>
                </a:solidFill>
              </a:rPr>
              <a:t> melanoma will appear?</a:t>
            </a:r>
          </a:p>
          <a:p>
            <a:r>
              <a:rPr lang="en-US" sz="1400" dirty="0">
                <a:solidFill>
                  <a:schemeClr val="bg1"/>
                </a:solidFill>
              </a:rPr>
              <a:t>That it will be in local lymph nodes</a:t>
            </a:r>
          </a:p>
          <a:p>
            <a:endParaRPr lang="en-US" sz="1400" dirty="0">
              <a:solidFill>
                <a:schemeClr val="bg1"/>
              </a:solidFill>
            </a:endParaRPr>
          </a:p>
          <a:p>
            <a:r>
              <a:rPr lang="en-US" sz="1400" i="1" dirty="0">
                <a:solidFill>
                  <a:schemeClr val="bg1"/>
                </a:solidFill>
              </a:rPr>
              <a:t>What are the  two  locations for nodes to which the </a:t>
            </a:r>
            <a:r>
              <a:rPr lang="en-US" sz="1400" i="1" dirty="0" err="1">
                <a:solidFill>
                  <a:schemeClr val="bg1"/>
                </a:solidFill>
              </a:rPr>
              <a:t>conj</a:t>
            </a:r>
            <a:r>
              <a:rPr lang="en-US" sz="1400" i="1" dirty="0">
                <a:solidFill>
                  <a:schemeClr val="bg1"/>
                </a:solidFill>
              </a:rPr>
              <a:t> drains?</a:t>
            </a:r>
          </a:p>
          <a:p>
            <a:r>
              <a:rPr lang="en-US" sz="1400" dirty="0">
                <a:solidFill>
                  <a:schemeClr val="bg1"/>
                </a:solidFill>
              </a:rPr>
              <a:t>The preauricular nodes, and the submandibular nodes</a:t>
            </a:r>
          </a:p>
          <a:p>
            <a:endParaRPr lang="en-US" sz="1400" dirty="0">
              <a:solidFill>
                <a:schemeClr val="bg1"/>
              </a:solidFill>
            </a:endParaRPr>
          </a:p>
          <a:p>
            <a:r>
              <a:rPr lang="en-US" sz="1400" i="1" dirty="0">
                <a:solidFill>
                  <a:schemeClr val="bg1"/>
                </a:solidFill>
              </a:rPr>
              <a:t>When you’re presented on the Boards with a ;pic and history strongly suggestive of </a:t>
            </a:r>
            <a:r>
              <a:rPr lang="en-US" sz="1400" i="1" dirty="0" err="1">
                <a:solidFill>
                  <a:schemeClr val="bg1"/>
                </a:solidFill>
              </a:rPr>
              <a:t>conj</a:t>
            </a:r>
            <a:r>
              <a:rPr lang="en-US" sz="1400" i="1" dirty="0">
                <a:solidFill>
                  <a:schemeClr val="bg1"/>
                </a:solidFill>
              </a:rPr>
              <a:t> melanoma, what are you going to tell the examiner you’ll do as part of your initial exam?</a:t>
            </a:r>
          </a:p>
          <a:p>
            <a:r>
              <a:rPr lang="en-US" sz="1400" dirty="0">
                <a:solidFill>
                  <a:schemeClr val="accent6">
                    <a:lumMod val="50000"/>
                  </a:schemeClr>
                </a:solidFill>
              </a:rPr>
              <a:t>Check these locations for signs of metastasis</a:t>
            </a:r>
          </a:p>
        </p:txBody>
      </p:sp>
    </p:spTree>
    <p:extLst>
      <p:ext uri="{BB962C8B-B14F-4D97-AF65-F5344CB8AC3E}">
        <p14:creationId xmlns:p14="http://schemas.microsoft.com/office/powerpoint/2010/main" val="3048168279"/>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616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b="1" dirty="0">
                <a:solidFill>
                  <a:srgbClr val="0000FF"/>
                </a:solidFill>
              </a:rPr>
              <a:t>Lymphatically</a:t>
            </a:r>
            <a:r>
              <a:rPr lang="en-US" altLang="en-US" sz="1400" dirty="0">
                <a:solidFill>
                  <a:schemeClr val="bg1">
                    <a:lumMod val="50000"/>
                  </a:schemeClr>
                </a:solidFill>
              </a:rPr>
              <a:t>, like skin</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choroidal</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18375E00-2703-444C-9F2F-AB31094AFD76}"/>
              </a:ext>
            </a:extLst>
          </p:cNvPr>
          <p:cNvSpPr/>
          <p:nvPr/>
        </p:nvSpPr>
        <p:spPr>
          <a:xfrm>
            <a:off x="1677340" y="353256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707B062E-2B61-4A83-88B4-5133EDD061EB}"/>
              </a:ext>
            </a:extLst>
          </p:cNvPr>
          <p:cNvSpPr txBox="1"/>
          <p:nvPr/>
        </p:nvSpPr>
        <p:spPr>
          <a:xfrm>
            <a:off x="179514" y="4205123"/>
            <a:ext cx="7086600" cy="2031325"/>
          </a:xfrm>
          <a:prstGeom prst="rect">
            <a:avLst/>
          </a:prstGeom>
          <a:solidFill>
            <a:schemeClr val="accent6">
              <a:lumMod val="50000"/>
            </a:schemeClr>
          </a:solidFill>
        </p:spPr>
        <p:txBody>
          <a:bodyPr wrap="square" rtlCol="0">
            <a:spAutoFit/>
          </a:bodyPr>
          <a:lstStyle/>
          <a:p>
            <a:r>
              <a:rPr lang="en-US" sz="1400" i="1" dirty="0">
                <a:solidFill>
                  <a:schemeClr val="bg1"/>
                </a:solidFill>
              </a:rPr>
              <a:t>What does this indicate about the first place metastatic </a:t>
            </a:r>
            <a:r>
              <a:rPr lang="en-US" sz="1400" i="1" dirty="0" err="1">
                <a:solidFill>
                  <a:schemeClr val="bg1"/>
                </a:solidFill>
              </a:rPr>
              <a:t>conj</a:t>
            </a:r>
            <a:r>
              <a:rPr lang="en-US" sz="1400" i="1" dirty="0">
                <a:solidFill>
                  <a:schemeClr val="bg1"/>
                </a:solidFill>
              </a:rPr>
              <a:t> melanoma will appear?</a:t>
            </a:r>
          </a:p>
          <a:p>
            <a:r>
              <a:rPr lang="en-US" sz="1400" dirty="0">
                <a:solidFill>
                  <a:schemeClr val="bg1"/>
                </a:solidFill>
              </a:rPr>
              <a:t>That it will be in local lymph nodes</a:t>
            </a:r>
          </a:p>
          <a:p>
            <a:endParaRPr lang="en-US" sz="1400" dirty="0">
              <a:solidFill>
                <a:schemeClr val="bg1"/>
              </a:solidFill>
            </a:endParaRPr>
          </a:p>
          <a:p>
            <a:r>
              <a:rPr lang="en-US" sz="1400" i="1" dirty="0">
                <a:solidFill>
                  <a:schemeClr val="bg1"/>
                </a:solidFill>
              </a:rPr>
              <a:t>What are the  two  locations for nodes to which the </a:t>
            </a:r>
            <a:r>
              <a:rPr lang="en-US" sz="1400" i="1" dirty="0" err="1">
                <a:solidFill>
                  <a:schemeClr val="bg1"/>
                </a:solidFill>
              </a:rPr>
              <a:t>conj</a:t>
            </a:r>
            <a:r>
              <a:rPr lang="en-US" sz="1400" i="1" dirty="0">
                <a:solidFill>
                  <a:schemeClr val="bg1"/>
                </a:solidFill>
              </a:rPr>
              <a:t> drains?</a:t>
            </a:r>
          </a:p>
          <a:p>
            <a:r>
              <a:rPr lang="en-US" sz="1400" dirty="0">
                <a:solidFill>
                  <a:schemeClr val="bg1"/>
                </a:solidFill>
              </a:rPr>
              <a:t>The preauricular nodes, and the submandibular nodes</a:t>
            </a:r>
          </a:p>
          <a:p>
            <a:endParaRPr lang="en-US" sz="1400" dirty="0">
              <a:solidFill>
                <a:schemeClr val="bg1"/>
              </a:solidFill>
            </a:endParaRPr>
          </a:p>
          <a:p>
            <a:r>
              <a:rPr lang="en-US" sz="1400" i="1" dirty="0">
                <a:solidFill>
                  <a:schemeClr val="bg1"/>
                </a:solidFill>
              </a:rPr>
              <a:t>When you’re presented on the Boards with a ;pic and history strongly suggestive of </a:t>
            </a:r>
            <a:r>
              <a:rPr lang="en-US" sz="1400" i="1" dirty="0" err="1">
                <a:solidFill>
                  <a:schemeClr val="bg1"/>
                </a:solidFill>
              </a:rPr>
              <a:t>conj</a:t>
            </a:r>
            <a:r>
              <a:rPr lang="en-US" sz="1400" i="1" dirty="0">
                <a:solidFill>
                  <a:schemeClr val="bg1"/>
                </a:solidFill>
              </a:rPr>
              <a:t> melanoma, what are you going to tell the examiner you’ll do as part of your initial exam?</a:t>
            </a:r>
          </a:p>
          <a:p>
            <a:r>
              <a:rPr lang="en-US" sz="1400" dirty="0">
                <a:solidFill>
                  <a:schemeClr val="bg1"/>
                </a:solidFill>
              </a:rPr>
              <a:t>Check these locations for signs of metastasis</a:t>
            </a:r>
          </a:p>
        </p:txBody>
      </p:sp>
    </p:spTree>
    <p:extLst>
      <p:ext uri="{BB962C8B-B14F-4D97-AF65-F5344CB8AC3E}">
        <p14:creationId xmlns:p14="http://schemas.microsoft.com/office/powerpoint/2010/main" val="130557447"/>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617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hematogenously like choroidal melanoma, or lymphatically like skin?</a:t>
            </a:r>
          </a:p>
          <a:p>
            <a:pPr eaLnBrk="1" hangingPunct="1">
              <a:spcBef>
                <a:spcPct val="0"/>
              </a:spcBef>
              <a:buClrTx/>
              <a:buSzTx/>
              <a:buFontTx/>
              <a:buNone/>
            </a:pPr>
            <a:r>
              <a:rPr lang="en-US" altLang="en-US" sz="1400" dirty="0">
                <a:solidFill>
                  <a:srgbClr val="0000FF"/>
                </a:solidFill>
              </a:rPr>
              <a:t>Lymphatically, like skin</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choroidal</a:t>
            </a:r>
            <a:r>
              <a:rPr lang="en-US" altLang="en-US" sz="1400" i="1" dirty="0">
                <a:solidFill>
                  <a:srgbClr val="0000FF"/>
                </a:solidFill>
              </a:rPr>
              <a:t> melanoma tend to spread?</a:t>
            </a:r>
            <a:endParaRPr lang="en-US" altLang="en-US" sz="1400" i="1" dirty="0">
              <a:solidFill>
                <a:schemeClr val="accent5">
                  <a:lumMod val="75000"/>
                </a:schemeClr>
              </a:solidFill>
            </a:endParaRPr>
          </a:p>
          <a:p>
            <a:pPr eaLnBrk="1" hangingPunct="1">
              <a:spcBef>
                <a:spcPct val="0"/>
              </a:spcBef>
              <a:buClrTx/>
              <a:buSzTx/>
              <a:buFontTx/>
              <a:buNone/>
            </a:pPr>
            <a:r>
              <a:rPr lang="en-US" altLang="en-US" sz="1400" dirty="0">
                <a:solidFill>
                  <a:schemeClr val="accent5">
                    <a:lumMod val="75000"/>
                  </a:schemeClr>
                </a:solidFill>
              </a:rPr>
              <a:t>The liver. Of pts who succumb to choroidal melanoma,  95%  have liver involvement (and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37188129"/>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618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hematogenously like choroidal melanoma, or lymphatically like skin?</a:t>
            </a:r>
          </a:p>
          <a:p>
            <a:pPr eaLnBrk="1" hangingPunct="1">
              <a:spcBef>
                <a:spcPct val="0"/>
              </a:spcBef>
              <a:buClrTx/>
              <a:buSzTx/>
              <a:buFontTx/>
              <a:buNone/>
            </a:pPr>
            <a:r>
              <a:rPr lang="en-US" altLang="en-US" sz="1400" dirty="0">
                <a:solidFill>
                  <a:srgbClr val="0000FF"/>
                </a:solidFill>
              </a:rPr>
              <a:t>Lymphatically, like skin</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choroidal</a:t>
            </a:r>
            <a:r>
              <a:rPr lang="en-US" altLang="en-US" sz="1400" i="1" dirty="0">
                <a:solidFill>
                  <a:srgbClr val="0000FF"/>
                </a:solidFill>
              </a:rPr>
              <a:t> melanoma tend to spread?</a:t>
            </a:r>
          </a:p>
          <a:p>
            <a:pPr eaLnBrk="1" hangingPunct="1">
              <a:spcBef>
                <a:spcPct val="0"/>
              </a:spcBef>
              <a:buClrTx/>
              <a:buSzTx/>
              <a:buFontTx/>
              <a:buNone/>
            </a:pPr>
            <a:r>
              <a:rPr lang="en-US" altLang="en-US" sz="1400" dirty="0">
                <a:solidFill>
                  <a:srgbClr val="0000FF"/>
                </a:solidFill>
              </a:rPr>
              <a:t>The liver. Of pts who succumb to choroidal melanoma,  95%  have liver involvement </a:t>
            </a:r>
            <a:r>
              <a:rPr lang="en-US" altLang="en-US" sz="1400" dirty="0">
                <a:solidFill>
                  <a:schemeClr val="accent5">
                    <a:lumMod val="75000"/>
                  </a:schemeClr>
                </a:solidFill>
              </a:rPr>
              <a:t>(and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33B9A123-8445-467D-A78B-2264784A83F8}"/>
              </a:ext>
            </a:extLst>
          </p:cNvPr>
          <p:cNvSpPr/>
          <p:nvPr/>
        </p:nvSpPr>
        <p:spPr>
          <a:xfrm>
            <a:off x="6109252" y="4323010"/>
            <a:ext cx="440740" cy="22248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399974908"/>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619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hematogenously like choroidal melanoma, or lymphatically like skin?</a:t>
            </a:r>
          </a:p>
          <a:p>
            <a:pPr eaLnBrk="1" hangingPunct="1">
              <a:spcBef>
                <a:spcPct val="0"/>
              </a:spcBef>
              <a:buClrTx/>
              <a:buSzTx/>
              <a:buFontTx/>
              <a:buNone/>
            </a:pPr>
            <a:r>
              <a:rPr lang="en-US" altLang="en-US" sz="1400" dirty="0">
                <a:solidFill>
                  <a:srgbClr val="0000FF"/>
                </a:solidFill>
              </a:rPr>
              <a:t>Lymphatically, like skin</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choroidal</a:t>
            </a:r>
            <a:r>
              <a:rPr lang="en-US" altLang="en-US" sz="1400" i="1" dirty="0">
                <a:solidFill>
                  <a:srgbClr val="0000FF"/>
                </a:solidFill>
              </a:rPr>
              <a:t> melanoma tend to spread?</a:t>
            </a:r>
          </a:p>
          <a:p>
            <a:pPr eaLnBrk="1" hangingPunct="1">
              <a:spcBef>
                <a:spcPct val="0"/>
              </a:spcBef>
              <a:buClrTx/>
              <a:buSzTx/>
              <a:buFontTx/>
              <a:buNone/>
            </a:pPr>
            <a:r>
              <a:rPr lang="en-US" altLang="en-US" sz="1400" dirty="0">
                <a:solidFill>
                  <a:srgbClr val="0000FF"/>
                </a:solidFill>
              </a:rPr>
              <a:t>The liver. Of pts who succumb to choroidal melanoma,  95%  have liver involvement </a:t>
            </a:r>
            <a:r>
              <a:rPr lang="en-US" altLang="en-US" sz="1400" dirty="0">
                <a:solidFill>
                  <a:schemeClr val="accent5">
                    <a:lumMod val="75000"/>
                  </a:schemeClr>
                </a:solidFill>
              </a:rPr>
              <a:t>(and  33%  of such cases have </a:t>
            </a:r>
            <a:r>
              <a:rPr lang="en-US" altLang="en-US" sz="1400" b="1" dirty="0">
                <a:solidFill>
                  <a:schemeClr val="accent5">
                    <a:lumMod val="75000"/>
                  </a:schemeClr>
                </a:solidFill>
              </a:rPr>
              <a:t>only</a:t>
            </a:r>
            <a:r>
              <a:rPr lang="en-US" altLang="en-US" sz="1400" dirty="0">
                <a:solidFill>
                  <a:schemeClr val="accent5">
                    <a:lumMod val="75000"/>
                  </a:schemeClr>
                </a:solidFill>
              </a:rPr>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032820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338554"/>
          </a:xfrm>
          <a:prstGeom prst="rect">
            <a:avLst/>
          </a:prstGeom>
          <a:noFill/>
        </p:spPr>
        <p:txBody>
          <a:bodyPr wrap="square" rtlCol="0">
            <a:spAutoFit/>
          </a:bodyPr>
          <a:lstStyle/>
          <a:p>
            <a:r>
              <a:rPr lang="en-US" sz="1600" i="1" dirty="0"/>
              <a:t>Now let’s turn our attention to </a:t>
            </a:r>
            <a:r>
              <a:rPr lang="en-US" sz="1600" dirty="0"/>
              <a:t>nevus cells. </a:t>
            </a:r>
            <a:r>
              <a:rPr lang="en-US" sz="1600" i="1" dirty="0"/>
              <a:t>What are they?</a:t>
            </a:r>
            <a:endParaRPr lang="en-US" sz="1600" dirty="0"/>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Tree>
    <p:extLst>
      <p:ext uri="{BB962C8B-B14F-4D97-AF65-F5344CB8AC3E}">
        <p14:creationId xmlns:p14="http://schemas.microsoft.com/office/powerpoint/2010/main" val="2146617489"/>
      </p:ext>
    </p:extLst>
  </p:cSld>
  <p:clrMapOvr>
    <a:masterClrMapping/>
  </p:clrMapOvr>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620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hematogenously like choroidal melanoma, or lymphatically like skin?</a:t>
            </a:r>
          </a:p>
          <a:p>
            <a:pPr eaLnBrk="1" hangingPunct="1">
              <a:spcBef>
                <a:spcPct val="0"/>
              </a:spcBef>
              <a:buClrTx/>
              <a:buSzTx/>
              <a:buFontTx/>
              <a:buNone/>
            </a:pPr>
            <a:r>
              <a:rPr lang="en-US" altLang="en-US" sz="1400" dirty="0">
                <a:solidFill>
                  <a:srgbClr val="0000FF"/>
                </a:solidFill>
              </a:rPr>
              <a:t>Lymphatically, like skin</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choroidal</a:t>
            </a:r>
            <a:r>
              <a:rPr lang="en-US" altLang="en-US" sz="1400" i="1" dirty="0">
                <a:solidFill>
                  <a:srgbClr val="0000FF"/>
                </a:solidFill>
              </a:rPr>
              <a:t> melanoma tend to spread?</a:t>
            </a:r>
          </a:p>
          <a:p>
            <a:pPr eaLnBrk="1" hangingPunct="1">
              <a:spcBef>
                <a:spcPct val="0"/>
              </a:spcBef>
              <a:buClrTx/>
              <a:buSzTx/>
              <a:buFontTx/>
              <a:buNone/>
            </a:pPr>
            <a:r>
              <a:rPr lang="en-US" altLang="en-US" sz="1400" dirty="0">
                <a:solidFill>
                  <a:srgbClr val="0000FF"/>
                </a:solidFill>
              </a:rPr>
              <a:t>The liver. Of pts who succumb to choroidal melanoma,  95%  have liver involvement </a:t>
            </a:r>
            <a:r>
              <a:rPr lang="en-US" altLang="en-US" sz="1400" dirty="0"/>
              <a:t>(and  33%  of such cases have </a:t>
            </a:r>
            <a:r>
              <a:rPr lang="en-US" altLang="en-US" sz="1400" b="1" dirty="0"/>
              <a:t>only</a:t>
            </a:r>
            <a:r>
              <a:rPr lang="en-US" altLang="en-US" sz="1400" dirty="0"/>
              <a:t> liver involvement)</a:t>
            </a:r>
            <a:endParaRPr lang="en-US" altLang="en-US" sz="1400" dirty="0">
              <a:solidFill>
                <a:schemeClr val="accent5">
                  <a:lumMod val="75000"/>
                </a:schemeClr>
              </a:solidFill>
            </a:endParaRP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C5027EB6-7865-4937-B0D2-63B9400422FA}"/>
              </a:ext>
            </a:extLst>
          </p:cNvPr>
          <p:cNvSpPr/>
          <p:nvPr/>
        </p:nvSpPr>
        <p:spPr>
          <a:xfrm>
            <a:off x="2206518" y="4547735"/>
            <a:ext cx="440740" cy="22248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3175779360"/>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621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hematogenously like choroidal melanoma, or lymphatically like skin?</a:t>
            </a:r>
          </a:p>
          <a:p>
            <a:pPr eaLnBrk="1" hangingPunct="1">
              <a:spcBef>
                <a:spcPct val="0"/>
              </a:spcBef>
              <a:buClrTx/>
              <a:buSzTx/>
              <a:buFontTx/>
              <a:buNone/>
            </a:pPr>
            <a:r>
              <a:rPr lang="en-US" altLang="en-US" sz="1400" dirty="0">
                <a:solidFill>
                  <a:srgbClr val="0000FF"/>
                </a:solidFill>
              </a:rPr>
              <a:t>Lymphatically, like skin</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choroidal</a:t>
            </a:r>
            <a:r>
              <a:rPr lang="en-US" altLang="en-US" sz="1400" i="1" dirty="0">
                <a:solidFill>
                  <a:srgbClr val="0000FF"/>
                </a:solidFill>
              </a:rPr>
              <a:t> melanoma tend to spread?</a:t>
            </a:r>
          </a:p>
          <a:p>
            <a:pPr eaLnBrk="1" hangingPunct="1">
              <a:spcBef>
                <a:spcPct val="0"/>
              </a:spcBef>
              <a:buClrTx/>
              <a:buSzTx/>
              <a:buFontTx/>
              <a:buNone/>
            </a:pPr>
            <a:r>
              <a:rPr lang="en-US" altLang="en-US" sz="1400" dirty="0">
                <a:solidFill>
                  <a:srgbClr val="0000FF"/>
                </a:solidFill>
              </a:rPr>
              <a:t>The liver. Of pts who succumb to choroidal melanoma,  95%  have liver involvement </a:t>
            </a:r>
            <a:r>
              <a:rPr lang="en-US" altLang="en-US" sz="1400" dirty="0"/>
              <a:t>(and  33%  of such cases have </a:t>
            </a:r>
            <a:r>
              <a:rPr lang="en-US" altLang="en-US" sz="1400" b="1" dirty="0"/>
              <a:t>only</a:t>
            </a:r>
            <a:r>
              <a:rPr lang="en-US" altLang="en-US" sz="1400" dirty="0"/>
              <a:t> liver involvement)</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To what distant location does </a:t>
            </a:r>
            <a:r>
              <a:rPr lang="en-US" altLang="en-US" sz="1400" b="1" dirty="0">
                <a:solidFill>
                  <a:schemeClr val="accent5">
                    <a:lumMod val="75000"/>
                  </a:schemeClr>
                </a:solidFill>
              </a:rPr>
              <a:t>skin</a:t>
            </a:r>
            <a:r>
              <a:rPr lang="en-US" altLang="en-US" sz="1400" i="1" dirty="0">
                <a:solidFill>
                  <a:schemeClr val="accent5">
                    <a:lumMod val="75000"/>
                  </a:schemeClr>
                </a:solidFill>
              </a:rPr>
              <a:t> melanoma tend to spread?</a:t>
            </a: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01424759"/>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622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hematogenously like choroidal melanoma, or lymphatically like skin?</a:t>
            </a:r>
          </a:p>
          <a:p>
            <a:pPr eaLnBrk="1" hangingPunct="1">
              <a:spcBef>
                <a:spcPct val="0"/>
              </a:spcBef>
              <a:buClrTx/>
              <a:buSzTx/>
              <a:buFontTx/>
              <a:buNone/>
            </a:pPr>
            <a:r>
              <a:rPr lang="en-US" altLang="en-US" sz="1400" dirty="0">
                <a:solidFill>
                  <a:srgbClr val="0000FF"/>
                </a:solidFill>
              </a:rPr>
              <a:t>Lymphatically, like skin</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choroidal</a:t>
            </a:r>
            <a:r>
              <a:rPr lang="en-US" altLang="en-US" sz="1400" i="1" dirty="0">
                <a:solidFill>
                  <a:srgbClr val="0000FF"/>
                </a:solidFill>
              </a:rPr>
              <a:t> melanoma tend to spread?</a:t>
            </a:r>
          </a:p>
          <a:p>
            <a:pPr eaLnBrk="1" hangingPunct="1">
              <a:spcBef>
                <a:spcPct val="0"/>
              </a:spcBef>
              <a:buClrTx/>
              <a:buSzTx/>
              <a:buFontTx/>
              <a:buNone/>
            </a:pPr>
            <a:r>
              <a:rPr lang="en-US" altLang="en-US" sz="1400" dirty="0">
                <a:solidFill>
                  <a:srgbClr val="0000FF"/>
                </a:solidFill>
              </a:rPr>
              <a:t>The liver. Of pts who succumb to choroidal melanoma,  95%  have liver involvement </a:t>
            </a:r>
            <a:r>
              <a:rPr lang="en-US" altLang="en-US" sz="1400" dirty="0"/>
              <a:t>(and  33%  of such cases have </a:t>
            </a:r>
            <a:r>
              <a:rPr lang="en-US" altLang="en-US" sz="1400" b="1" dirty="0"/>
              <a:t>only</a:t>
            </a:r>
            <a:r>
              <a:rPr lang="en-US" altLang="en-US" sz="1400" dirty="0"/>
              <a:t> liver involvement)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skin</a:t>
            </a:r>
            <a:r>
              <a:rPr lang="en-US" altLang="en-US" sz="1400" i="1" dirty="0">
                <a:solidFill>
                  <a:srgbClr val="0000FF"/>
                </a:solidFill>
              </a:rPr>
              <a:t> melanoma tend to spread?</a:t>
            </a:r>
            <a:endParaRPr lang="en-US" altLang="en-US" sz="1400" i="1" dirty="0">
              <a:solidFill>
                <a:schemeClr val="accent5">
                  <a:lumMod val="75000"/>
                </a:schemeClr>
              </a:solidFill>
            </a:endParaRPr>
          </a:p>
          <a:p>
            <a:pPr eaLnBrk="1" hangingPunct="1">
              <a:spcBef>
                <a:spcPct val="0"/>
              </a:spcBef>
              <a:buClrTx/>
              <a:buSzTx/>
              <a:buFontTx/>
              <a:buNone/>
            </a:pPr>
            <a:r>
              <a:rPr lang="en-US" altLang="en-US" sz="1400" dirty="0">
                <a:solidFill>
                  <a:schemeClr val="accent5">
                    <a:lumMod val="75000"/>
                  </a:schemeClr>
                </a:solidFill>
              </a:rPr>
              <a:t>Widely to many tissues—no one in particular</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58930466"/>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623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hematogenously like choroidal melanoma, or lymphatically like skin?</a:t>
            </a:r>
          </a:p>
          <a:p>
            <a:pPr eaLnBrk="1" hangingPunct="1">
              <a:spcBef>
                <a:spcPct val="0"/>
              </a:spcBef>
              <a:buClrTx/>
              <a:buSzTx/>
              <a:buFontTx/>
              <a:buNone/>
            </a:pPr>
            <a:r>
              <a:rPr lang="en-US" altLang="en-US" sz="1400" dirty="0">
                <a:solidFill>
                  <a:srgbClr val="0000FF"/>
                </a:solidFill>
              </a:rPr>
              <a:t>Lymphatically, like skin</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choroidal</a:t>
            </a:r>
            <a:r>
              <a:rPr lang="en-US" altLang="en-US" sz="1400" i="1" dirty="0">
                <a:solidFill>
                  <a:srgbClr val="0000FF"/>
                </a:solidFill>
              </a:rPr>
              <a:t> melanoma tend to spread?</a:t>
            </a:r>
          </a:p>
          <a:p>
            <a:pPr eaLnBrk="1" hangingPunct="1">
              <a:spcBef>
                <a:spcPct val="0"/>
              </a:spcBef>
              <a:buClrTx/>
              <a:buSzTx/>
              <a:buFontTx/>
              <a:buNone/>
            </a:pPr>
            <a:r>
              <a:rPr lang="en-US" altLang="en-US" sz="1400" dirty="0">
                <a:solidFill>
                  <a:srgbClr val="0000FF"/>
                </a:solidFill>
              </a:rPr>
              <a:t>The liver. Of pts who succumb to choroidal melanoma,  95%  have liver involvement </a:t>
            </a:r>
            <a:r>
              <a:rPr lang="en-US" altLang="en-US" sz="1400" dirty="0"/>
              <a:t>(and  33%  of such cases have </a:t>
            </a:r>
            <a:r>
              <a:rPr lang="en-US" altLang="en-US" sz="1400" b="1" dirty="0"/>
              <a:t>only</a:t>
            </a:r>
            <a:r>
              <a:rPr lang="en-US" altLang="en-US" sz="1400" dirty="0"/>
              <a:t> liver involvement)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skin</a:t>
            </a:r>
            <a:r>
              <a:rPr lang="en-US" altLang="en-US" sz="1400" i="1" dirty="0">
                <a:solidFill>
                  <a:srgbClr val="0000FF"/>
                </a:solidFill>
              </a:rPr>
              <a:t> melanoma tend to spread?</a:t>
            </a:r>
          </a:p>
          <a:p>
            <a:pPr eaLnBrk="1" hangingPunct="1">
              <a:spcBef>
                <a:spcPct val="0"/>
              </a:spcBef>
              <a:buClrTx/>
              <a:buSzTx/>
              <a:buFontTx/>
              <a:buNone/>
            </a:pPr>
            <a:r>
              <a:rPr lang="en-US" altLang="en-US" sz="1400" dirty="0">
                <a:solidFill>
                  <a:srgbClr val="0000FF"/>
                </a:solidFill>
              </a:rPr>
              <a:t>Widely to many tissues—no one in particular</a:t>
            </a:r>
            <a:endParaRPr lang="en-US" altLang="en-US" sz="1400" dirty="0">
              <a:solidFill>
                <a:schemeClr val="accent5">
                  <a:lumMod val="75000"/>
                </a:schemeClr>
              </a:solidFill>
            </a:endParaRP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40431739"/>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624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hematogenously like choroidal melanoma, or lymphatically like skin?</a:t>
            </a:r>
          </a:p>
          <a:p>
            <a:pPr eaLnBrk="1" hangingPunct="1">
              <a:spcBef>
                <a:spcPct val="0"/>
              </a:spcBef>
              <a:buClrTx/>
              <a:buSzTx/>
              <a:buFontTx/>
              <a:buNone/>
            </a:pPr>
            <a:r>
              <a:rPr lang="en-US" altLang="en-US" sz="1400" dirty="0">
                <a:solidFill>
                  <a:srgbClr val="0000FF"/>
                </a:solidFill>
              </a:rPr>
              <a:t>Lymphatically, like skin</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choroidal</a:t>
            </a:r>
            <a:r>
              <a:rPr lang="en-US" altLang="en-US" sz="1400" i="1" dirty="0">
                <a:solidFill>
                  <a:srgbClr val="0000FF"/>
                </a:solidFill>
              </a:rPr>
              <a:t> melanoma tend to spread?</a:t>
            </a:r>
          </a:p>
          <a:p>
            <a:pPr eaLnBrk="1" hangingPunct="1">
              <a:spcBef>
                <a:spcPct val="0"/>
              </a:spcBef>
              <a:buClrTx/>
              <a:buSzTx/>
              <a:buFontTx/>
              <a:buNone/>
            </a:pPr>
            <a:r>
              <a:rPr lang="en-US" altLang="en-US" sz="1400" dirty="0">
                <a:solidFill>
                  <a:srgbClr val="0000FF"/>
                </a:solidFill>
              </a:rPr>
              <a:t>The liver. Of pts who succumb to choroidal melanoma,  95%  have liver involvement </a:t>
            </a:r>
            <a:r>
              <a:rPr lang="en-US" altLang="en-US" sz="1400" dirty="0"/>
              <a:t>(and  33%  of such cases have </a:t>
            </a:r>
            <a:r>
              <a:rPr lang="en-US" altLang="en-US" sz="1400" b="1" dirty="0"/>
              <a:t>only</a:t>
            </a:r>
            <a:r>
              <a:rPr lang="en-US" altLang="en-US" sz="1400" dirty="0"/>
              <a:t> liver involvement)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skin</a:t>
            </a:r>
            <a:r>
              <a:rPr lang="en-US" altLang="en-US" sz="1400" i="1" dirty="0">
                <a:solidFill>
                  <a:srgbClr val="0000FF"/>
                </a:solidFill>
              </a:rPr>
              <a:t> melanoma tend to spread?</a:t>
            </a:r>
          </a:p>
          <a:p>
            <a:pPr eaLnBrk="1" hangingPunct="1">
              <a:spcBef>
                <a:spcPct val="0"/>
              </a:spcBef>
              <a:buClrTx/>
              <a:buSzTx/>
              <a:buFontTx/>
              <a:buNone/>
            </a:pPr>
            <a:r>
              <a:rPr lang="en-US" altLang="en-US" sz="1400" dirty="0">
                <a:solidFill>
                  <a:srgbClr val="0000FF"/>
                </a:solidFill>
              </a:rPr>
              <a:t>Widely to many tissues—no one in particular</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to the liver like choroidal does, or widely like skin?</a:t>
            </a:r>
          </a:p>
          <a:p>
            <a:pPr eaLnBrk="1" hangingPunct="1">
              <a:spcBef>
                <a:spcPct val="0"/>
              </a:spcBef>
              <a:buClrTx/>
              <a:buSzTx/>
              <a:buFontTx/>
              <a:buNone/>
            </a:pPr>
            <a:r>
              <a:rPr lang="en-US" altLang="en-US" sz="1400" dirty="0">
                <a:solidFill>
                  <a:schemeClr val="accent5">
                    <a:lumMod val="75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38360593"/>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625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t>Metastatic </a:t>
            </a:r>
            <a:r>
              <a:rPr lang="en-US" sz="1400" b="1" dirty="0" err="1"/>
              <a:t>dz</a:t>
            </a:r>
            <a:endParaRPr lang="en-US" sz="1400" b="1" dirty="0"/>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By what route does </a:t>
            </a:r>
            <a:r>
              <a:rPr lang="en-US" altLang="en-US" sz="1400" b="1" dirty="0">
                <a:solidFill>
                  <a:srgbClr val="0000FF"/>
                </a:solidFill>
              </a:rPr>
              <a:t>choroidal</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Hematogenous</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By what route does eyelid (</a:t>
            </a:r>
            <a:r>
              <a:rPr lang="en-US" altLang="en-US" sz="1400" i="1" dirty="0" err="1">
                <a:solidFill>
                  <a:srgbClr val="0000FF"/>
                </a:solidFill>
              </a:rPr>
              <a:t>ie</a:t>
            </a:r>
            <a:r>
              <a:rPr lang="en-US" altLang="en-US" sz="1400" i="1" dirty="0">
                <a:solidFill>
                  <a:srgbClr val="0000FF"/>
                </a:solidFill>
              </a:rPr>
              <a:t>, </a:t>
            </a:r>
            <a:r>
              <a:rPr lang="en-US" altLang="en-US" sz="1400" b="1" dirty="0">
                <a:solidFill>
                  <a:srgbClr val="0000FF"/>
                </a:solidFill>
              </a:rPr>
              <a:t>skin</a:t>
            </a:r>
            <a:r>
              <a:rPr lang="en-US" altLang="en-US" sz="1400" i="1" dirty="0">
                <a:solidFill>
                  <a:srgbClr val="0000FF"/>
                </a:solidFill>
              </a:rPr>
              <a:t>) melanoma usually metastasize?</a:t>
            </a:r>
          </a:p>
          <a:p>
            <a:pPr eaLnBrk="1" hangingPunct="1">
              <a:spcBef>
                <a:spcPct val="0"/>
              </a:spcBef>
              <a:buClrTx/>
              <a:buSzTx/>
              <a:buFontTx/>
              <a:buNone/>
            </a:pPr>
            <a:r>
              <a:rPr lang="en-US" altLang="en-US" sz="1400" dirty="0">
                <a:solidFill>
                  <a:srgbClr val="0000FF"/>
                </a:solidFill>
              </a:rPr>
              <a:t>Lymphatics</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hematogenously like choroidal melanoma, or lymphatically like skin?</a:t>
            </a:r>
          </a:p>
          <a:p>
            <a:pPr eaLnBrk="1" hangingPunct="1">
              <a:spcBef>
                <a:spcPct val="0"/>
              </a:spcBef>
              <a:buClrTx/>
              <a:buSzTx/>
              <a:buFontTx/>
              <a:buNone/>
            </a:pPr>
            <a:r>
              <a:rPr lang="en-US" altLang="en-US" sz="1400" dirty="0">
                <a:solidFill>
                  <a:srgbClr val="0000FF"/>
                </a:solidFill>
              </a:rPr>
              <a:t>Lymphatically, like skin</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choroidal</a:t>
            </a:r>
            <a:r>
              <a:rPr lang="en-US" altLang="en-US" sz="1400" i="1" dirty="0">
                <a:solidFill>
                  <a:srgbClr val="0000FF"/>
                </a:solidFill>
              </a:rPr>
              <a:t> melanoma tend to spread?</a:t>
            </a:r>
          </a:p>
          <a:p>
            <a:pPr eaLnBrk="1" hangingPunct="1">
              <a:spcBef>
                <a:spcPct val="0"/>
              </a:spcBef>
              <a:buClrTx/>
              <a:buSzTx/>
              <a:buFontTx/>
              <a:buNone/>
            </a:pPr>
            <a:r>
              <a:rPr lang="en-US" altLang="en-US" sz="1400" dirty="0">
                <a:solidFill>
                  <a:srgbClr val="0000FF"/>
                </a:solidFill>
              </a:rPr>
              <a:t>The liver. Of pts who succumb to choroidal melanoma,  95%  have liver involvement </a:t>
            </a:r>
            <a:r>
              <a:rPr lang="en-US" altLang="en-US" sz="1400" dirty="0"/>
              <a:t>(and  33%  of such cases have </a:t>
            </a:r>
            <a:r>
              <a:rPr lang="en-US" altLang="en-US" sz="1400" b="1" dirty="0"/>
              <a:t>only</a:t>
            </a:r>
            <a:r>
              <a:rPr lang="en-US" altLang="en-US" sz="1400" dirty="0"/>
              <a:t> liver involvement)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To what distant location does </a:t>
            </a:r>
            <a:r>
              <a:rPr lang="en-US" altLang="en-US" sz="1400" b="1" dirty="0">
                <a:solidFill>
                  <a:srgbClr val="0000FF"/>
                </a:solidFill>
              </a:rPr>
              <a:t>skin</a:t>
            </a:r>
            <a:r>
              <a:rPr lang="en-US" altLang="en-US" sz="1400" i="1" dirty="0">
                <a:solidFill>
                  <a:srgbClr val="0000FF"/>
                </a:solidFill>
              </a:rPr>
              <a:t> melanoma tend to spread?</a:t>
            </a:r>
          </a:p>
          <a:p>
            <a:pPr eaLnBrk="1" hangingPunct="1">
              <a:spcBef>
                <a:spcPct val="0"/>
              </a:spcBef>
              <a:buClrTx/>
              <a:buSzTx/>
              <a:buFontTx/>
              <a:buNone/>
            </a:pPr>
            <a:r>
              <a:rPr lang="en-US" altLang="en-US" sz="1400" dirty="0">
                <a:solidFill>
                  <a:srgbClr val="0000FF"/>
                </a:solidFill>
              </a:rPr>
              <a:t>Widely to many tissues—no one in particular</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to the liver like choroidal does, or widely like skin?</a:t>
            </a:r>
          </a:p>
          <a:p>
            <a:pPr eaLnBrk="1" hangingPunct="1">
              <a:spcBef>
                <a:spcPct val="0"/>
              </a:spcBef>
              <a:buClrTx/>
              <a:buSzTx/>
              <a:buFontTx/>
              <a:buNone/>
            </a:pPr>
            <a:r>
              <a:rPr lang="en-US" altLang="en-US" sz="1400" dirty="0">
                <a:solidFill>
                  <a:srgbClr val="0000FF"/>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53522407"/>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626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solidFill>
                  <a:schemeClr val="bg1">
                    <a:lumMod val="50000"/>
                  </a:schemeClr>
                </a:solidFill>
              </a:rPr>
              <a:t>Metastatic </a:t>
            </a:r>
            <a:r>
              <a:rPr lang="en-US" sz="1400" b="1" dirty="0" err="1">
                <a:solidFill>
                  <a:schemeClr val="bg1">
                    <a:lumMod val="50000"/>
                  </a:schemeClr>
                </a:solidFill>
              </a:rPr>
              <a:t>dz</a:t>
            </a:r>
            <a:endParaRPr lang="en-US" sz="1400" b="1" dirty="0">
              <a:solidFill>
                <a:schemeClr val="bg1">
                  <a:lumMod val="50000"/>
                </a:schemeClr>
              </a:solidFill>
            </a:endParaRPr>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bg1">
                    <a:lumMod val="50000"/>
                  </a:schemeClr>
                </a:solidFill>
              </a:rPr>
              <a:t>Lymphatically, like skin</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choroidal</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The liver. Of pts who succumb to choroidal melanoma,  95%  have liver involvement (and  33%  of such cases have </a:t>
            </a:r>
            <a:r>
              <a:rPr lang="en-US" altLang="en-US" sz="1400" b="1" dirty="0">
                <a:solidFill>
                  <a:schemeClr val="bg1">
                    <a:lumMod val="50000"/>
                  </a:schemeClr>
                </a:solidFill>
              </a:rPr>
              <a:t>only</a:t>
            </a:r>
            <a:r>
              <a:rPr lang="en-US" altLang="en-US" sz="1400" dirty="0">
                <a:solidFill>
                  <a:schemeClr val="bg1">
                    <a:lumMod val="50000"/>
                  </a:schemeClr>
                </a:solidFill>
              </a:rPr>
              <a:t> liver involvement)</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skin</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Widely to many tissues—no one in particular</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bg1">
                    <a:lumMod val="50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1">
            <a:extLst>
              <a:ext uri="{FF2B5EF4-FFF2-40B4-BE49-F238E27FC236}">
                <a16:creationId xmlns:a16="http://schemas.microsoft.com/office/drawing/2014/main" id="{4AAC683C-5C4E-47B8-A9A9-CB0ECE89FFEB}"/>
              </a:ext>
            </a:extLst>
          </p:cNvPr>
          <p:cNvSpPr txBox="1">
            <a:spLocks noChangeArrowheads="1"/>
          </p:cNvSpPr>
          <p:nvPr/>
        </p:nvSpPr>
        <p:spPr bwMode="auto">
          <a:xfrm>
            <a:off x="950751" y="1427981"/>
            <a:ext cx="6172200" cy="2462213"/>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preferred treatment for </a:t>
            </a:r>
            <a:r>
              <a:rPr lang="en-US" altLang="en-US" sz="1400" i="1" dirty="0" err="1">
                <a:solidFill>
                  <a:srgbClr val="0000FF"/>
                </a:solidFill>
              </a:rPr>
              <a:t>conj</a:t>
            </a:r>
            <a:r>
              <a:rPr lang="en-US" altLang="en-US" sz="1400" i="1" dirty="0">
                <a:solidFill>
                  <a:srgbClr val="0000FF"/>
                </a:solidFill>
              </a:rPr>
              <a:t> melanoma?</a:t>
            </a:r>
            <a:endParaRPr lang="en-US" altLang="en-US" sz="1400" i="1" dirty="0">
              <a:solidFill>
                <a:schemeClr val="accent1">
                  <a:lumMod val="40000"/>
                  <a:lumOff val="60000"/>
                </a:schemeClr>
              </a:solidFill>
            </a:endParaRPr>
          </a:p>
          <a:p>
            <a:pPr eaLnBrk="1" hangingPunct="1">
              <a:spcBef>
                <a:spcPct val="0"/>
              </a:spcBef>
              <a:buClrTx/>
              <a:buSzTx/>
              <a:buFontTx/>
              <a:buNone/>
            </a:pPr>
            <a:r>
              <a:rPr lang="en-US" sz="1400" dirty="0">
                <a:solidFill>
                  <a:schemeClr val="accent1">
                    <a:lumMod val="40000"/>
                    <a:lumOff val="60000"/>
                  </a:schemeClr>
                </a:solidFill>
              </a:rPr>
              <a:t>Complete tumor removal via wide surgical excision</a:t>
            </a:r>
          </a:p>
          <a:p>
            <a:pPr eaLnBrk="1" hangingPunct="1">
              <a:spcBef>
                <a:spcPct val="0"/>
              </a:spcBef>
              <a:buClrTx/>
              <a:buSzTx/>
              <a:buFontTx/>
              <a:buNone/>
            </a:pP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How wide should the margins be around the lesion?</a:t>
            </a:r>
          </a:p>
          <a:p>
            <a:pPr eaLnBrk="1" hangingPunct="1">
              <a:spcBef>
                <a:spcPct val="0"/>
              </a:spcBef>
              <a:buClrTx/>
              <a:buSzTx/>
              <a:buFontTx/>
              <a:buNone/>
            </a:pPr>
            <a:r>
              <a:rPr lang="en-US" altLang="en-US" sz="1400" dirty="0">
                <a:solidFill>
                  <a:schemeClr val="accent1">
                    <a:lumMod val="40000"/>
                    <a:lumOff val="60000"/>
                  </a:schemeClr>
                </a:solidFill>
              </a:rPr>
              <a:t>Quite wide—2 mm at least</a:t>
            </a: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How should the lesion be handled intraoperatively?</a:t>
            </a:r>
          </a:p>
          <a:p>
            <a:pPr eaLnBrk="1" hangingPunct="1">
              <a:spcBef>
                <a:spcPct val="0"/>
              </a:spcBef>
              <a:buClrTx/>
              <a:buSzTx/>
              <a:buFontTx/>
              <a:buNone/>
            </a:pPr>
            <a:r>
              <a:rPr lang="en-US" altLang="en-US" sz="1400" dirty="0">
                <a:solidFill>
                  <a:schemeClr val="accent1">
                    <a:lumMod val="40000"/>
                    <a:lumOff val="60000"/>
                  </a:schemeClr>
                </a:solidFill>
              </a:rPr>
              <a:t>It shouldn’t—</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a ‘no touch’ technique should be employed. That is, at no point during the case should the surgeon make contact with the lesion itself. Further, some surgeons will insist on a ‘dry’ field (</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no periodic re-wetting with BSS), as the act of wetting the surface may disseminate cancer cells.</a:t>
            </a:r>
          </a:p>
        </p:txBody>
      </p:sp>
    </p:spTree>
    <p:extLst>
      <p:ext uri="{BB962C8B-B14F-4D97-AF65-F5344CB8AC3E}">
        <p14:creationId xmlns:p14="http://schemas.microsoft.com/office/powerpoint/2010/main" val="3850591317"/>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627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solidFill>
                  <a:schemeClr val="bg1">
                    <a:lumMod val="50000"/>
                  </a:schemeClr>
                </a:solidFill>
              </a:rPr>
              <a:t>Metastatic </a:t>
            </a:r>
            <a:r>
              <a:rPr lang="en-US" sz="1400" b="1" dirty="0" err="1">
                <a:solidFill>
                  <a:schemeClr val="bg1">
                    <a:lumMod val="50000"/>
                  </a:schemeClr>
                </a:solidFill>
              </a:rPr>
              <a:t>dz</a:t>
            </a:r>
            <a:endParaRPr lang="en-US" sz="1400" b="1" dirty="0">
              <a:solidFill>
                <a:schemeClr val="bg1">
                  <a:lumMod val="50000"/>
                </a:schemeClr>
              </a:solidFill>
            </a:endParaRPr>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bg1">
                    <a:lumMod val="50000"/>
                  </a:schemeClr>
                </a:solidFill>
              </a:rPr>
              <a:t>Lymphatically, like skin</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choroidal</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The liver. Of pts who succumb to choroidal melanoma,  95%  have liver involvement (and  33%  of such cases have </a:t>
            </a:r>
            <a:r>
              <a:rPr lang="en-US" altLang="en-US" sz="1400" b="1" dirty="0">
                <a:solidFill>
                  <a:schemeClr val="bg1">
                    <a:lumMod val="50000"/>
                  </a:schemeClr>
                </a:solidFill>
              </a:rPr>
              <a:t>only</a:t>
            </a:r>
            <a:r>
              <a:rPr lang="en-US" altLang="en-US" sz="1400" dirty="0">
                <a:solidFill>
                  <a:schemeClr val="bg1">
                    <a:lumMod val="50000"/>
                  </a:schemeClr>
                </a:solidFill>
              </a:rPr>
              <a:t> liver involvement)</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skin</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Widely to many tissues—no one in particular</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bg1">
                    <a:lumMod val="50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1">
            <a:extLst>
              <a:ext uri="{FF2B5EF4-FFF2-40B4-BE49-F238E27FC236}">
                <a16:creationId xmlns:a16="http://schemas.microsoft.com/office/drawing/2014/main" id="{4AAC683C-5C4E-47B8-A9A9-CB0ECE89FFEB}"/>
              </a:ext>
            </a:extLst>
          </p:cNvPr>
          <p:cNvSpPr txBox="1">
            <a:spLocks noChangeArrowheads="1"/>
          </p:cNvSpPr>
          <p:nvPr/>
        </p:nvSpPr>
        <p:spPr bwMode="auto">
          <a:xfrm>
            <a:off x="950751" y="1427981"/>
            <a:ext cx="6172200" cy="2462213"/>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preferred treatment for </a:t>
            </a:r>
            <a:r>
              <a:rPr lang="en-US" altLang="en-US" sz="1400" i="1" dirty="0" err="1">
                <a:solidFill>
                  <a:srgbClr val="0000FF"/>
                </a:solidFill>
              </a:rPr>
              <a:t>conj</a:t>
            </a:r>
            <a:r>
              <a:rPr lang="en-US" altLang="en-US" sz="1400" i="1" dirty="0">
                <a:solidFill>
                  <a:srgbClr val="0000FF"/>
                </a:solidFill>
              </a:rPr>
              <a:t> melanoma?</a:t>
            </a:r>
          </a:p>
          <a:p>
            <a:pPr eaLnBrk="1" hangingPunct="1">
              <a:spcBef>
                <a:spcPct val="0"/>
              </a:spcBef>
              <a:buClrTx/>
              <a:buSzTx/>
              <a:buFontTx/>
              <a:buNone/>
            </a:pPr>
            <a:r>
              <a:rPr lang="en-US" sz="1400" dirty="0">
                <a:solidFill>
                  <a:srgbClr val="0000FF"/>
                </a:solidFill>
              </a:rPr>
              <a:t>Complete tumor removal via wide surgical excision</a:t>
            </a:r>
            <a:endParaRPr lang="en-US" sz="1400" dirty="0">
              <a:solidFill>
                <a:schemeClr val="accent1">
                  <a:lumMod val="40000"/>
                  <a:lumOff val="60000"/>
                </a:schemeClr>
              </a:solidFill>
            </a:endParaRPr>
          </a:p>
          <a:p>
            <a:pPr eaLnBrk="1" hangingPunct="1">
              <a:spcBef>
                <a:spcPct val="0"/>
              </a:spcBef>
              <a:buClrTx/>
              <a:buSzTx/>
              <a:buFontTx/>
              <a:buNone/>
            </a:pP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How wide should the margins be around the lesion?</a:t>
            </a:r>
          </a:p>
          <a:p>
            <a:pPr eaLnBrk="1" hangingPunct="1">
              <a:spcBef>
                <a:spcPct val="0"/>
              </a:spcBef>
              <a:buClrTx/>
              <a:buSzTx/>
              <a:buFontTx/>
              <a:buNone/>
            </a:pPr>
            <a:r>
              <a:rPr lang="en-US" altLang="en-US" sz="1400" dirty="0">
                <a:solidFill>
                  <a:schemeClr val="accent1">
                    <a:lumMod val="40000"/>
                    <a:lumOff val="60000"/>
                  </a:schemeClr>
                </a:solidFill>
              </a:rPr>
              <a:t>Quite wide—2 mm at least</a:t>
            </a: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How should the lesion be handled intraoperatively?</a:t>
            </a:r>
          </a:p>
          <a:p>
            <a:pPr eaLnBrk="1" hangingPunct="1">
              <a:spcBef>
                <a:spcPct val="0"/>
              </a:spcBef>
              <a:buClrTx/>
              <a:buSzTx/>
              <a:buFontTx/>
              <a:buNone/>
            </a:pPr>
            <a:r>
              <a:rPr lang="en-US" altLang="en-US" sz="1400" dirty="0">
                <a:solidFill>
                  <a:schemeClr val="accent1">
                    <a:lumMod val="40000"/>
                    <a:lumOff val="60000"/>
                  </a:schemeClr>
                </a:solidFill>
              </a:rPr>
              <a:t>It shouldn’t—</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a ‘no touch’ technique should be employed. That is, at no point during the case should the surgeon make contact with the lesion itself. Further, some surgeons will insist on a ‘dry’ field (</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no periodic re-wetting with BSS), as the act of wetting the surface may disseminate cancer cells.</a:t>
            </a:r>
          </a:p>
        </p:txBody>
      </p:sp>
    </p:spTree>
    <p:extLst>
      <p:ext uri="{BB962C8B-B14F-4D97-AF65-F5344CB8AC3E}">
        <p14:creationId xmlns:p14="http://schemas.microsoft.com/office/powerpoint/2010/main" val="1970146137"/>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628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solidFill>
                  <a:schemeClr val="bg1">
                    <a:lumMod val="50000"/>
                  </a:schemeClr>
                </a:solidFill>
              </a:rPr>
              <a:t>Metastatic </a:t>
            </a:r>
            <a:r>
              <a:rPr lang="en-US" sz="1400" b="1" dirty="0" err="1">
                <a:solidFill>
                  <a:schemeClr val="bg1">
                    <a:lumMod val="50000"/>
                  </a:schemeClr>
                </a:solidFill>
              </a:rPr>
              <a:t>dz</a:t>
            </a:r>
            <a:endParaRPr lang="en-US" sz="1400" b="1" dirty="0">
              <a:solidFill>
                <a:schemeClr val="bg1">
                  <a:lumMod val="50000"/>
                </a:schemeClr>
              </a:solidFill>
            </a:endParaRPr>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bg1">
                    <a:lumMod val="50000"/>
                  </a:schemeClr>
                </a:solidFill>
              </a:rPr>
              <a:t>Lymphatically, like skin</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choroidal</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The liver. Of pts who succumb to choroidal melanoma,  95%  have liver involvement (and  33%  of such cases have </a:t>
            </a:r>
            <a:r>
              <a:rPr lang="en-US" altLang="en-US" sz="1400" b="1" dirty="0">
                <a:solidFill>
                  <a:schemeClr val="bg1">
                    <a:lumMod val="50000"/>
                  </a:schemeClr>
                </a:solidFill>
              </a:rPr>
              <a:t>only</a:t>
            </a:r>
            <a:r>
              <a:rPr lang="en-US" altLang="en-US" sz="1400" dirty="0">
                <a:solidFill>
                  <a:schemeClr val="bg1">
                    <a:lumMod val="50000"/>
                  </a:schemeClr>
                </a:solidFill>
              </a:rPr>
              <a:t> liver involvement)</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skin</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Widely to many tissues—no one in particular</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bg1">
                    <a:lumMod val="50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1">
            <a:extLst>
              <a:ext uri="{FF2B5EF4-FFF2-40B4-BE49-F238E27FC236}">
                <a16:creationId xmlns:a16="http://schemas.microsoft.com/office/drawing/2014/main" id="{4AAC683C-5C4E-47B8-A9A9-CB0ECE89FFEB}"/>
              </a:ext>
            </a:extLst>
          </p:cNvPr>
          <p:cNvSpPr txBox="1">
            <a:spLocks noChangeArrowheads="1"/>
          </p:cNvSpPr>
          <p:nvPr/>
        </p:nvSpPr>
        <p:spPr bwMode="auto">
          <a:xfrm>
            <a:off x="950751" y="1427981"/>
            <a:ext cx="6172200" cy="2462213"/>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preferred treatment for </a:t>
            </a:r>
            <a:r>
              <a:rPr lang="en-US" altLang="en-US" sz="1400" i="1" dirty="0" err="1">
                <a:solidFill>
                  <a:srgbClr val="0000FF"/>
                </a:solidFill>
              </a:rPr>
              <a:t>conj</a:t>
            </a:r>
            <a:r>
              <a:rPr lang="en-US" altLang="en-US" sz="1400" i="1" dirty="0">
                <a:solidFill>
                  <a:srgbClr val="0000FF"/>
                </a:solidFill>
              </a:rPr>
              <a:t> melanoma?</a:t>
            </a:r>
          </a:p>
          <a:p>
            <a:pPr eaLnBrk="1" hangingPunct="1">
              <a:spcBef>
                <a:spcPct val="0"/>
              </a:spcBef>
              <a:buClrTx/>
              <a:buSzTx/>
              <a:buFontTx/>
              <a:buNone/>
            </a:pPr>
            <a:r>
              <a:rPr lang="en-US" sz="1400" dirty="0">
                <a:solidFill>
                  <a:srgbClr val="0000FF"/>
                </a:solidFill>
              </a:rPr>
              <a:t>Complete tumor removal via wide surgical excision</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How wide should the margins be around the lesion?</a:t>
            </a: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dirty="0">
                <a:solidFill>
                  <a:schemeClr val="accent1">
                    <a:lumMod val="40000"/>
                    <a:lumOff val="60000"/>
                  </a:schemeClr>
                </a:solidFill>
              </a:rPr>
              <a:t>Quite wide—2 mm at least</a:t>
            </a: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How should the lesion be handled intraoperatively?</a:t>
            </a:r>
          </a:p>
          <a:p>
            <a:pPr eaLnBrk="1" hangingPunct="1">
              <a:spcBef>
                <a:spcPct val="0"/>
              </a:spcBef>
              <a:buClrTx/>
              <a:buSzTx/>
              <a:buFontTx/>
              <a:buNone/>
            </a:pPr>
            <a:r>
              <a:rPr lang="en-US" altLang="en-US" sz="1400" dirty="0">
                <a:solidFill>
                  <a:schemeClr val="accent1">
                    <a:lumMod val="40000"/>
                    <a:lumOff val="60000"/>
                  </a:schemeClr>
                </a:solidFill>
              </a:rPr>
              <a:t>It shouldn’t—</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a ‘no touch’ technique should be employed. That is, at no point during the case should the surgeon make contact with the lesion itself. Further, some surgeons will insist on a ‘dry’ field (</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no periodic re-wetting with BSS), as the act of wetting the surface may disseminate cancer cells.</a:t>
            </a:r>
          </a:p>
        </p:txBody>
      </p:sp>
    </p:spTree>
    <p:extLst>
      <p:ext uri="{BB962C8B-B14F-4D97-AF65-F5344CB8AC3E}">
        <p14:creationId xmlns:p14="http://schemas.microsoft.com/office/powerpoint/2010/main" val="170735356"/>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629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solidFill>
                  <a:schemeClr val="bg1">
                    <a:lumMod val="50000"/>
                  </a:schemeClr>
                </a:solidFill>
              </a:rPr>
              <a:t>Metastatic </a:t>
            </a:r>
            <a:r>
              <a:rPr lang="en-US" sz="1400" b="1" dirty="0" err="1">
                <a:solidFill>
                  <a:schemeClr val="bg1">
                    <a:lumMod val="50000"/>
                  </a:schemeClr>
                </a:solidFill>
              </a:rPr>
              <a:t>dz</a:t>
            </a:r>
            <a:endParaRPr lang="en-US" sz="1400" b="1" dirty="0">
              <a:solidFill>
                <a:schemeClr val="bg1">
                  <a:lumMod val="50000"/>
                </a:schemeClr>
              </a:solidFill>
            </a:endParaRPr>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bg1">
                    <a:lumMod val="50000"/>
                  </a:schemeClr>
                </a:solidFill>
              </a:rPr>
              <a:t>Lymphatically, like skin</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choroidal</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The liver. Of pts who succumb to choroidal melanoma,  95%  have liver involvement (and  33%  of such cases have </a:t>
            </a:r>
            <a:r>
              <a:rPr lang="en-US" altLang="en-US" sz="1400" b="1" dirty="0">
                <a:solidFill>
                  <a:schemeClr val="bg1">
                    <a:lumMod val="50000"/>
                  </a:schemeClr>
                </a:solidFill>
              </a:rPr>
              <a:t>only</a:t>
            </a:r>
            <a:r>
              <a:rPr lang="en-US" altLang="en-US" sz="1400" dirty="0">
                <a:solidFill>
                  <a:schemeClr val="bg1">
                    <a:lumMod val="50000"/>
                  </a:schemeClr>
                </a:solidFill>
              </a:rPr>
              <a:t> liver involvement)</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skin</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Widely to many tissues—no one in particular</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bg1">
                    <a:lumMod val="50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1">
            <a:extLst>
              <a:ext uri="{FF2B5EF4-FFF2-40B4-BE49-F238E27FC236}">
                <a16:creationId xmlns:a16="http://schemas.microsoft.com/office/drawing/2014/main" id="{4AAC683C-5C4E-47B8-A9A9-CB0ECE89FFEB}"/>
              </a:ext>
            </a:extLst>
          </p:cNvPr>
          <p:cNvSpPr txBox="1">
            <a:spLocks noChangeArrowheads="1"/>
          </p:cNvSpPr>
          <p:nvPr/>
        </p:nvSpPr>
        <p:spPr bwMode="auto">
          <a:xfrm>
            <a:off x="950751" y="1427981"/>
            <a:ext cx="6172200" cy="2462213"/>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preferred treatment for </a:t>
            </a:r>
            <a:r>
              <a:rPr lang="en-US" altLang="en-US" sz="1400" i="1" dirty="0" err="1">
                <a:solidFill>
                  <a:srgbClr val="0000FF"/>
                </a:solidFill>
              </a:rPr>
              <a:t>conj</a:t>
            </a:r>
            <a:r>
              <a:rPr lang="en-US" altLang="en-US" sz="1400" i="1" dirty="0">
                <a:solidFill>
                  <a:srgbClr val="0000FF"/>
                </a:solidFill>
              </a:rPr>
              <a:t> melanoma?</a:t>
            </a:r>
          </a:p>
          <a:p>
            <a:pPr eaLnBrk="1" hangingPunct="1">
              <a:spcBef>
                <a:spcPct val="0"/>
              </a:spcBef>
              <a:buClrTx/>
              <a:buSzTx/>
              <a:buFontTx/>
              <a:buNone/>
            </a:pPr>
            <a:r>
              <a:rPr lang="en-US" sz="1400" dirty="0">
                <a:solidFill>
                  <a:srgbClr val="0000FF"/>
                </a:solidFill>
              </a:rPr>
              <a:t>Complete tumor removal via wide surgical excision</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least</a:t>
            </a: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How should the lesion be handled intraoperatively?</a:t>
            </a:r>
          </a:p>
          <a:p>
            <a:pPr eaLnBrk="1" hangingPunct="1">
              <a:spcBef>
                <a:spcPct val="0"/>
              </a:spcBef>
              <a:buClrTx/>
              <a:buSzTx/>
              <a:buFontTx/>
              <a:buNone/>
            </a:pPr>
            <a:r>
              <a:rPr lang="en-US" altLang="en-US" sz="1400" dirty="0">
                <a:solidFill>
                  <a:schemeClr val="accent1">
                    <a:lumMod val="40000"/>
                    <a:lumOff val="60000"/>
                  </a:schemeClr>
                </a:solidFill>
              </a:rPr>
              <a:t>It shouldn’t—</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a ‘no touch’ technique should be employed. That is, at no point during the case should the surgeon make contact with the lesion itself. Further, some surgeons will insist on a ‘dry’ field (</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no periodic re-wetting with BSS), as the act of wetting the surface may disseminate cancer cells.</a:t>
            </a:r>
          </a:p>
        </p:txBody>
      </p:sp>
    </p:spTree>
    <p:extLst>
      <p:ext uri="{BB962C8B-B14F-4D97-AF65-F5344CB8AC3E}">
        <p14:creationId xmlns:p14="http://schemas.microsoft.com/office/powerpoint/2010/main" val="67755225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584775"/>
          </a:xfrm>
          <a:prstGeom prst="rect">
            <a:avLst/>
          </a:prstGeom>
          <a:noFill/>
        </p:spPr>
        <p:txBody>
          <a:bodyPr wrap="square" rtlCol="0">
            <a:spAutoFit/>
          </a:bodyPr>
          <a:lstStyle/>
          <a:p>
            <a:r>
              <a:rPr lang="en-US" sz="1600" i="1" dirty="0"/>
              <a:t>Now let’s turn our attention to </a:t>
            </a:r>
            <a:r>
              <a:rPr lang="en-US" sz="1600" dirty="0"/>
              <a:t>nevus cells. </a:t>
            </a:r>
            <a:r>
              <a:rPr lang="en-US" sz="1600" i="1" dirty="0"/>
              <a:t>What are they?</a:t>
            </a:r>
          </a:p>
          <a:p>
            <a:r>
              <a:rPr lang="en-US" sz="1600" dirty="0"/>
              <a:t>Nevus cells are a type of  melanocyte</a:t>
            </a: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9" name="Rectangle 8">
            <a:extLst>
              <a:ext uri="{FF2B5EF4-FFF2-40B4-BE49-F238E27FC236}">
                <a16:creationId xmlns:a16="http://schemas.microsoft.com/office/drawing/2014/main" id="{C04F3136-5940-4975-AF6A-AEAA614E4D89}"/>
              </a:ext>
            </a:extLst>
          </p:cNvPr>
          <p:cNvSpPr/>
          <p:nvPr/>
        </p:nvSpPr>
        <p:spPr>
          <a:xfrm>
            <a:off x="2822713" y="3235521"/>
            <a:ext cx="1215887" cy="2696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Tree>
    <p:extLst>
      <p:ext uri="{BB962C8B-B14F-4D97-AF65-F5344CB8AC3E}">
        <p14:creationId xmlns:p14="http://schemas.microsoft.com/office/powerpoint/2010/main" val="4086256707"/>
      </p:ext>
    </p:extLst>
  </p:cSld>
  <p:clrMapOvr>
    <a:masterClrMapping/>
  </p:clrMapOvr>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630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solidFill>
                  <a:schemeClr val="bg1">
                    <a:lumMod val="50000"/>
                  </a:schemeClr>
                </a:solidFill>
              </a:rPr>
              <a:t>Metastatic </a:t>
            </a:r>
            <a:r>
              <a:rPr lang="en-US" sz="1400" b="1" dirty="0" err="1">
                <a:solidFill>
                  <a:schemeClr val="bg1">
                    <a:lumMod val="50000"/>
                  </a:schemeClr>
                </a:solidFill>
              </a:rPr>
              <a:t>dz</a:t>
            </a:r>
            <a:endParaRPr lang="en-US" sz="1400" b="1" dirty="0">
              <a:solidFill>
                <a:schemeClr val="bg1">
                  <a:lumMod val="50000"/>
                </a:schemeClr>
              </a:solidFill>
            </a:endParaRPr>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bg1">
                    <a:lumMod val="50000"/>
                  </a:schemeClr>
                </a:solidFill>
              </a:rPr>
              <a:t>Lymphatically, like skin</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choroidal</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The liver. Of pts who succumb to choroidal melanoma,  95%  have liver involvement (and  33%  of such cases have </a:t>
            </a:r>
            <a:r>
              <a:rPr lang="en-US" altLang="en-US" sz="1400" b="1" dirty="0">
                <a:solidFill>
                  <a:schemeClr val="bg1">
                    <a:lumMod val="50000"/>
                  </a:schemeClr>
                </a:solidFill>
              </a:rPr>
              <a:t>only</a:t>
            </a:r>
            <a:r>
              <a:rPr lang="en-US" altLang="en-US" sz="1400" dirty="0">
                <a:solidFill>
                  <a:schemeClr val="bg1">
                    <a:lumMod val="50000"/>
                  </a:schemeClr>
                </a:solidFill>
              </a:rPr>
              <a:t> liver involvement)</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skin</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Widely to many tissues—no one in particular</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bg1">
                    <a:lumMod val="50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1">
            <a:extLst>
              <a:ext uri="{FF2B5EF4-FFF2-40B4-BE49-F238E27FC236}">
                <a16:creationId xmlns:a16="http://schemas.microsoft.com/office/drawing/2014/main" id="{4AAC683C-5C4E-47B8-A9A9-CB0ECE89FFEB}"/>
              </a:ext>
            </a:extLst>
          </p:cNvPr>
          <p:cNvSpPr txBox="1">
            <a:spLocks noChangeArrowheads="1"/>
          </p:cNvSpPr>
          <p:nvPr/>
        </p:nvSpPr>
        <p:spPr bwMode="auto">
          <a:xfrm>
            <a:off x="950751" y="1427981"/>
            <a:ext cx="6172200" cy="2462213"/>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preferred treatment for </a:t>
            </a:r>
            <a:r>
              <a:rPr lang="en-US" altLang="en-US" sz="1400" i="1" dirty="0" err="1">
                <a:solidFill>
                  <a:srgbClr val="0000FF"/>
                </a:solidFill>
              </a:rPr>
              <a:t>conj</a:t>
            </a:r>
            <a:r>
              <a:rPr lang="en-US" altLang="en-US" sz="1400" i="1" dirty="0">
                <a:solidFill>
                  <a:srgbClr val="0000FF"/>
                </a:solidFill>
              </a:rPr>
              <a:t> melanoma?</a:t>
            </a:r>
          </a:p>
          <a:p>
            <a:pPr eaLnBrk="1" hangingPunct="1">
              <a:spcBef>
                <a:spcPct val="0"/>
              </a:spcBef>
              <a:buClrTx/>
              <a:buSzTx/>
              <a:buFontTx/>
              <a:buNone/>
            </a:pPr>
            <a:r>
              <a:rPr lang="en-US" sz="1400" dirty="0">
                <a:solidFill>
                  <a:srgbClr val="0000FF"/>
                </a:solidFill>
              </a:rPr>
              <a:t>Complete tumor removal via wide surgical excision</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least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should the lesion be handled intraoperatively?</a:t>
            </a: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dirty="0">
                <a:solidFill>
                  <a:schemeClr val="accent1">
                    <a:lumMod val="40000"/>
                    <a:lumOff val="60000"/>
                  </a:schemeClr>
                </a:solidFill>
              </a:rPr>
              <a:t>It shouldn’t—</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a ‘no touch’ technique should be employed. That is, at no point during the case should the surgeon make contact with the lesion itself. Further, some surgeons will insist on a ‘dry’ field (</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no periodic re-wetting with BSS), as the act of wetting the surface may disseminate cancer cells.</a:t>
            </a:r>
          </a:p>
        </p:txBody>
      </p:sp>
    </p:spTree>
    <p:extLst>
      <p:ext uri="{BB962C8B-B14F-4D97-AF65-F5344CB8AC3E}">
        <p14:creationId xmlns:p14="http://schemas.microsoft.com/office/powerpoint/2010/main" val="3200520997"/>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631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solidFill>
                  <a:schemeClr val="bg1">
                    <a:lumMod val="50000"/>
                  </a:schemeClr>
                </a:solidFill>
              </a:rPr>
              <a:t>Metastatic </a:t>
            </a:r>
            <a:r>
              <a:rPr lang="en-US" sz="1400" b="1" dirty="0" err="1">
                <a:solidFill>
                  <a:schemeClr val="bg1">
                    <a:lumMod val="50000"/>
                  </a:schemeClr>
                </a:solidFill>
              </a:rPr>
              <a:t>dz</a:t>
            </a:r>
            <a:endParaRPr lang="en-US" sz="1400" b="1" dirty="0">
              <a:solidFill>
                <a:schemeClr val="bg1">
                  <a:lumMod val="50000"/>
                </a:schemeClr>
              </a:solidFill>
            </a:endParaRPr>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bg1">
                    <a:lumMod val="50000"/>
                  </a:schemeClr>
                </a:solidFill>
              </a:rPr>
              <a:t>Lymphatically, like skin</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choroidal</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The liver. Of pts who succumb to choroidal melanoma,  95%  have liver involvement (and  33%  of such cases have </a:t>
            </a:r>
            <a:r>
              <a:rPr lang="en-US" altLang="en-US" sz="1400" b="1" dirty="0">
                <a:solidFill>
                  <a:schemeClr val="bg1">
                    <a:lumMod val="50000"/>
                  </a:schemeClr>
                </a:solidFill>
              </a:rPr>
              <a:t>only</a:t>
            </a:r>
            <a:r>
              <a:rPr lang="en-US" altLang="en-US" sz="1400" dirty="0">
                <a:solidFill>
                  <a:schemeClr val="bg1">
                    <a:lumMod val="50000"/>
                  </a:schemeClr>
                </a:solidFill>
              </a:rPr>
              <a:t> liver involvement)</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skin</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Widely to many tissues—no one in particular</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bg1">
                    <a:lumMod val="50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1">
            <a:extLst>
              <a:ext uri="{FF2B5EF4-FFF2-40B4-BE49-F238E27FC236}">
                <a16:creationId xmlns:a16="http://schemas.microsoft.com/office/drawing/2014/main" id="{4AAC683C-5C4E-47B8-A9A9-CB0ECE89FFEB}"/>
              </a:ext>
            </a:extLst>
          </p:cNvPr>
          <p:cNvSpPr txBox="1">
            <a:spLocks noChangeArrowheads="1"/>
          </p:cNvSpPr>
          <p:nvPr/>
        </p:nvSpPr>
        <p:spPr bwMode="auto">
          <a:xfrm>
            <a:off x="950751" y="1427981"/>
            <a:ext cx="6172200" cy="2462213"/>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preferred treatment for </a:t>
            </a:r>
            <a:r>
              <a:rPr lang="en-US" altLang="en-US" sz="1400" i="1" dirty="0" err="1">
                <a:solidFill>
                  <a:srgbClr val="0000FF"/>
                </a:solidFill>
              </a:rPr>
              <a:t>conj</a:t>
            </a:r>
            <a:r>
              <a:rPr lang="en-US" altLang="en-US" sz="1400" i="1" dirty="0">
                <a:solidFill>
                  <a:srgbClr val="0000FF"/>
                </a:solidFill>
              </a:rPr>
              <a:t> melanoma?</a:t>
            </a:r>
          </a:p>
          <a:p>
            <a:pPr eaLnBrk="1" hangingPunct="1">
              <a:spcBef>
                <a:spcPct val="0"/>
              </a:spcBef>
              <a:buClrTx/>
              <a:buSzTx/>
              <a:buFontTx/>
              <a:buNone/>
            </a:pPr>
            <a:r>
              <a:rPr lang="en-US" sz="1400" dirty="0">
                <a:solidFill>
                  <a:srgbClr val="0000FF"/>
                </a:solidFill>
              </a:rPr>
              <a:t>Complete tumor removal via wide surgical excision</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least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should the lesion be handled intraoperatively?</a:t>
            </a:r>
          </a:p>
          <a:p>
            <a:pPr eaLnBrk="1" hangingPunct="1">
              <a:spcBef>
                <a:spcPct val="0"/>
              </a:spcBef>
              <a:buClrTx/>
              <a:buSzTx/>
              <a:buFontTx/>
              <a:buNone/>
            </a:pPr>
            <a:r>
              <a:rPr lang="en-US" altLang="en-US" sz="1400" dirty="0">
                <a:solidFill>
                  <a:srgbClr val="0000FF"/>
                </a:solidFill>
              </a:rPr>
              <a:t>It shouldn’t—</a:t>
            </a:r>
            <a:r>
              <a:rPr lang="en-US" altLang="en-US" sz="1400" dirty="0" err="1">
                <a:solidFill>
                  <a:srgbClr val="0000FF"/>
                </a:solidFill>
              </a:rPr>
              <a:t>ie</a:t>
            </a:r>
            <a:r>
              <a:rPr lang="en-US" altLang="en-US" sz="1400" dirty="0">
                <a:solidFill>
                  <a:srgbClr val="0000FF"/>
                </a:solidFill>
              </a:rPr>
              <a:t>, a ‘no touch’ technique should be employed. That is, at no point during the case should the surgeon make contact with the lesion itself. </a:t>
            </a:r>
            <a:r>
              <a:rPr lang="en-US" altLang="en-US" sz="1400" dirty="0">
                <a:solidFill>
                  <a:schemeClr val="accent1">
                    <a:lumMod val="40000"/>
                    <a:lumOff val="60000"/>
                  </a:schemeClr>
                </a:solidFill>
              </a:rPr>
              <a:t>Further, some surgeons will insist on a ‘dry’ field (</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no periodic re-wetting with BSS), as the act of wetting the surface may disseminate cancer cells.</a:t>
            </a:r>
          </a:p>
        </p:txBody>
      </p:sp>
    </p:spTree>
    <p:extLst>
      <p:ext uri="{BB962C8B-B14F-4D97-AF65-F5344CB8AC3E}">
        <p14:creationId xmlns:p14="http://schemas.microsoft.com/office/powerpoint/2010/main" val="1127733283"/>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632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solidFill>
                  <a:schemeClr val="bg1">
                    <a:lumMod val="50000"/>
                  </a:schemeClr>
                </a:solidFill>
              </a:rPr>
              <a:t>Metastatic </a:t>
            </a:r>
            <a:r>
              <a:rPr lang="en-US" sz="1400" b="1" dirty="0" err="1">
                <a:solidFill>
                  <a:schemeClr val="bg1">
                    <a:lumMod val="50000"/>
                  </a:schemeClr>
                </a:solidFill>
              </a:rPr>
              <a:t>dz</a:t>
            </a:r>
            <a:endParaRPr lang="en-US" sz="1400" b="1" dirty="0">
              <a:solidFill>
                <a:schemeClr val="bg1">
                  <a:lumMod val="50000"/>
                </a:schemeClr>
              </a:solidFill>
            </a:endParaRPr>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bg1">
                    <a:lumMod val="50000"/>
                  </a:schemeClr>
                </a:solidFill>
              </a:rPr>
              <a:t>Lymphatically, like skin</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choroidal</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The liver. Of pts who succumb to choroidal melanoma,  95%  have liver involvement (and  33%  of such cases have </a:t>
            </a:r>
            <a:r>
              <a:rPr lang="en-US" altLang="en-US" sz="1400" b="1" dirty="0">
                <a:solidFill>
                  <a:schemeClr val="bg1">
                    <a:lumMod val="50000"/>
                  </a:schemeClr>
                </a:solidFill>
              </a:rPr>
              <a:t>only</a:t>
            </a:r>
            <a:r>
              <a:rPr lang="en-US" altLang="en-US" sz="1400" dirty="0">
                <a:solidFill>
                  <a:schemeClr val="bg1">
                    <a:lumMod val="50000"/>
                  </a:schemeClr>
                </a:solidFill>
              </a:rPr>
              <a:t> liver involvement)</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skin</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Widely to many tissues—no one in particular</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bg1">
                    <a:lumMod val="50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1">
            <a:extLst>
              <a:ext uri="{FF2B5EF4-FFF2-40B4-BE49-F238E27FC236}">
                <a16:creationId xmlns:a16="http://schemas.microsoft.com/office/drawing/2014/main" id="{4AAC683C-5C4E-47B8-A9A9-CB0ECE89FFEB}"/>
              </a:ext>
            </a:extLst>
          </p:cNvPr>
          <p:cNvSpPr txBox="1">
            <a:spLocks noChangeArrowheads="1"/>
          </p:cNvSpPr>
          <p:nvPr/>
        </p:nvSpPr>
        <p:spPr bwMode="auto">
          <a:xfrm>
            <a:off x="950751" y="1427981"/>
            <a:ext cx="6172200" cy="2462213"/>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is the preferred treatment for </a:t>
            </a:r>
            <a:r>
              <a:rPr lang="en-US" altLang="en-US" sz="1400" i="1" dirty="0" err="1">
                <a:solidFill>
                  <a:srgbClr val="0000FF"/>
                </a:solidFill>
              </a:rPr>
              <a:t>conj</a:t>
            </a:r>
            <a:r>
              <a:rPr lang="en-US" altLang="en-US" sz="1400" i="1" dirty="0">
                <a:solidFill>
                  <a:srgbClr val="0000FF"/>
                </a:solidFill>
              </a:rPr>
              <a:t> melanoma?</a:t>
            </a:r>
          </a:p>
          <a:p>
            <a:pPr eaLnBrk="1" hangingPunct="1">
              <a:spcBef>
                <a:spcPct val="0"/>
              </a:spcBef>
              <a:buClrTx/>
              <a:buSzTx/>
              <a:buFontTx/>
              <a:buNone/>
            </a:pPr>
            <a:r>
              <a:rPr lang="en-US" sz="1400" dirty="0">
                <a:solidFill>
                  <a:srgbClr val="0000FF"/>
                </a:solidFill>
              </a:rPr>
              <a:t>Complete tumor removal via wide surgical excision</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least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should the lesion be handled intraoperatively?</a:t>
            </a:r>
          </a:p>
          <a:p>
            <a:pPr eaLnBrk="1" hangingPunct="1">
              <a:spcBef>
                <a:spcPct val="0"/>
              </a:spcBef>
              <a:buClrTx/>
              <a:buSzTx/>
              <a:buFontTx/>
              <a:buNone/>
            </a:pPr>
            <a:r>
              <a:rPr lang="en-US" altLang="en-US" sz="1400" dirty="0">
                <a:solidFill>
                  <a:srgbClr val="0000FF"/>
                </a:solidFill>
              </a:rPr>
              <a:t>It shouldn’t—</a:t>
            </a:r>
            <a:r>
              <a:rPr lang="en-US" altLang="en-US" sz="1400" dirty="0" err="1">
                <a:solidFill>
                  <a:srgbClr val="0000FF"/>
                </a:solidFill>
              </a:rPr>
              <a:t>ie</a:t>
            </a:r>
            <a:r>
              <a:rPr lang="en-US" altLang="en-US" sz="1400" dirty="0">
                <a:solidFill>
                  <a:srgbClr val="0000FF"/>
                </a:solidFill>
              </a:rPr>
              <a:t>, a ‘no touch’ technique should be employed. That is, at no point during the case should the surgeon make contact with the lesion itself. </a:t>
            </a:r>
            <a:r>
              <a:rPr lang="en-US" altLang="en-US" sz="1400" dirty="0"/>
              <a:t>Further, some surgeons will insist on a ‘dry’ field (</a:t>
            </a:r>
            <a:r>
              <a:rPr lang="en-US" altLang="en-US" sz="1400" dirty="0" err="1"/>
              <a:t>ie</a:t>
            </a:r>
            <a:r>
              <a:rPr lang="en-US" altLang="en-US" sz="1400" dirty="0"/>
              <a:t>, no periodic re-wetting with BSS), as the act of wetting the surface may disseminate cancer cells.</a:t>
            </a:r>
          </a:p>
        </p:txBody>
      </p:sp>
    </p:spTree>
    <p:extLst>
      <p:ext uri="{BB962C8B-B14F-4D97-AF65-F5344CB8AC3E}">
        <p14:creationId xmlns:p14="http://schemas.microsoft.com/office/powerpoint/2010/main" val="159996945"/>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633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solidFill>
                  <a:schemeClr val="bg1">
                    <a:lumMod val="50000"/>
                  </a:schemeClr>
                </a:solidFill>
              </a:rPr>
              <a:t>Metastatic </a:t>
            </a:r>
            <a:r>
              <a:rPr lang="en-US" sz="1400" b="1" dirty="0" err="1">
                <a:solidFill>
                  <a:schemeClr val="bg1">
                    <a:lumMod val="50000"/>
                  </a:schemeClr>
                </a:solidFill>
              </a:rPr>
              <a:t>dz</a:t>
            </a:r>
            <a:endParaRPr lang="en-US" sz="1400" b="1" dirty="0">
              <a:solidFill>
                <a:schemeClr val="bg1">
                  <a:lumMod val="50000"/>
                </a:schemeClr>
              </a:solidFill>
            </a:endParaRPr>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bg1">
                    <a:lumMod val="50000"/>
                  </a:schemeClr>
                </a:solidFill>
              </a:rPr>
              <a:t>Lymphatically, like skin</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choroidal</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The liver. Of pts who succumb to choroidal melanoma,  95%  have liver involvement (and  33%  of such cases have </a:t>
            </a:r>
            <a:r>
              <a:rPr lang="en-US" altLang="en-US" sz="1400" b="1" dirty="0">
                <a:solidFill>
                  <a:schemeClr val="bg1">
                    <a:lumMod val="50000"/>
                  </a:schemeClr>
                </a:solidFill>
              </a:rPr>
              <a:t>only</a:t>
            </a:r>
            <a:r>
              <a:rPr lang="en-US" altLang="en-US" sz="1400" dirty="0">
                <a:solidFill>
                  <a:schemeClr val="bg1">
                    <a:lumMod val="50000"/>
                  </a:schemeClr>
                </a:solidFill>
              </a:rPr>
              <a:t> liver involvement)</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skin</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Widely to many tissues—no one in particular</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bg1">
                    <a:lumMod val="50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1">
            <a:extLst>
              <a:ext uri="{FF2B5EF4-FFF2-40B4-BE49-F238E27FC236}">
                <a16:creationId xmlns:a16="http://schemas.microsoft.com/office/drawing/2014/main" id="{4AAC683C-5C4E-47B8-A9A9-CB0ECE89FFEB}"/>
              </a:ext>
            </a:extLst>
          </p:cNvPr>
          <p:cNvSpPr txBox="1">
            <a:spLocks noChangeArrowheads="1"/>
          </p:cNvSpPr>
          <p:nvPr/>
        </p:nvSpPr>
        <p:spPr bwMode="auto">
          <a:xfrm>
            <a:off x="950751" y="1427981"/>
            <a:ext cx="6172200" cy="2462213"/>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What is the preferred treatment for </a:t>
            </a:r>
            <a:r>
              <a:rPr lang="en-US" altLang="en-US" sz="1400" i="1" dirty="0" err="1">
                <a:solidFill>
                  <a:schemeClr val="bg1">
                    <a:lumMod val="75000"/>
                  </a:schemeClr>
                </a:solidFill>
              </a:rPr>
              <a:t>conj</a:t>
            </a:r>
            <a:r>
              <a:rPr lang="en-US" altLang="en-US" sz="1400" i="1" dirty="0">
                <a:solidFill>
                  <a:schemeClr val="bg1">
                    <a:lumMod val="75000"/>
                  </a:schemeClr>
                </a:solidFill>
              </a:rPr>
              <a:t> melanoma?</a:t>
            </a:r>
          </a:p>
          <a:p>
            <a:pPr eaLnBrk="1" hangingPunct="1">
              <a:spcBef>
                <a:spcPct val="0"/>
              </a:spcBef>
              <a:buClrTx/>
              <a:buSzTx/>
              <a:buFontTx/>
              <a:buNone/>
            </a:pPr>
            <a:r>
              <a:rPr lang="en-US" sz="1400" dirty="0">
                <a:solidFill>
                  <a:schemeClr val="bg1">
                    <a:lumMod val="75000"/>
                  </a:schemeClr>
                </a:solidFill>
              </a:rPr>
              <a:t>Complete tumor removal via wide surgical excision</a:t>
            </a:r>
          </a:p>
          <a:p>
            <a:pPr eaLnBrk="1" hangingPunct="1">
              <a:spcBef>
                <a:spcPct val="0"/>
              </a:spcBef>
              <a:buClrTx/>
              <a:buSzTx/>
              <a:buFontTx/>
              <a:buNone/>
            </a:pPr>
            <a:endParaRPr lang="en-US" altLang="en-US" sz="1400" i="1"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How wide should the margins be around the lesion?</a:t>
            </a:r>
          </a:p>
          <a:p>
            <a:pPr eaLnBrk="1" hangingPunct="1">
              <a:spcBef>
                <a:spcPct val="0"/>
              </a:spcBef>
              <a:buClrTx/>
              <a:buSzTx/>
              <a:buFontTx/>
              <a:buNone/>
            </a:pPr>
            <a:r>
              <a:rPr lang="en-US" altLang="en-US" sz="1400" dirty="0">
                <a:solidFill>
                  <a:schemeClr val="bg1">
                    <a:lumMod val="75000"/>
                  </a:schemeClr>
                </a:solidFill>
              </a:rPr>
              <a:t>Quite wide—2 mm at least</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How should the lesion be handled intraoperatively?</a:t>
            </a:r>
          </a:p>
          <a:p>
            <a:pPr eaLnBrk="1" hangingPunct="1">
              <a:spcBef>
                <a:spcPct val="0"/>
              </a:spcBef>
              <a:buClrTx/>
              <a:buSzTx/>
              <a:buFontTx/>
              <a:buNone/>
            </a:pPr>
            <a:r>
              <a:rPr lang="en-US" altLang="en-US" sz="1400" dirty="0">
                <a:solidFill>
                  <a:schemeClr val="bg1">
                    <a:lumMod val="75000"/>
                  </a:schemeClr>
                </a:solidFill>
              </a:rPr>
              <a:t>It shouldn’t—</a:t>
            </a:r>
            <a:r>
              <a:rPr lang="en-US" altLang="en-US" sz="1400" dirty="0" err="1">
                <a:solidFill>
                  <a:schemeClr val="bg1">
                    <a:lumMod val="75000"/>
                  </a:schemeClr>
                </a:solidFill>
              </a:rPr>
              <a:t>ie</a:t>
            </a:r>
            <a:r>
              <a:rPr lang="en-US" altLang="en-US" sz="1400" dirty="0">
                <a:solidFill>
                  <a:schemeClr val="bg1">
                    <a:lumMod val="75000"/>
                  </a:schemeClr>
                </a:solidFill>
              </a:rPr>
              <a:t>, a </a:t>
            </a:r>
            <a:r>
              <a:rPr lang="en-US" altLang="en-US" sz="1400" b="1" dirty="0">
                <a:solidFill>
                  <a:srgbClr val="0000FF"/>
                </a:solidFill>
              </a:rPr>
              <a:t>‘no touch’ technique </a:t>
            </a:r>
            <a:r>
              <a:rPr lang="en-US" altLang="en-US" sz="1400" dirty="0">
                <a:solidFill>
                  <a:schemeClr val="bg1">
                    <a:lumMod val="75000"/>
                  </a:schemeClr>
                </a:solidFill>
              </a:rPr>
              <a:t>should be employed. That is, at no point during the case should the surgeon make contact with the lesion itself. Further, some surgeons will insist on a ‘dry’ field (</a:t>
            </a:r>
            <a:r>
              <a:rPr lang="en-US" altLang="en-US" sz="1400" dirty="0" err="1">
                <a:solidFill>
                  <a:schemeClr val="bg1">
                    <a:lumMod val="75000"/>
                  </a:schemeClr>
                </a:solidFill>
              </a:rPr>
              <a:t>ie</a:t>
            </a:r>
            <a:r>
              <a:rPr lang="en-US" altLang="en-US" sz="1400" dirty="0">
                <a:solidFill>
                  <a:schemeClr val="bg1">
                    <a:lumMod val="75000"/>
                  </a:schemeClr>
                </a:solidFill>
              </a:rPr>
              <a:t>, no periodic re-wetting with BSS), as the act of wetting the surface may disseminate cancer cells.</a:t>
            </a:r>
          </a:p>
        </p:txBody>
      </p:sp>
      <p:sp>
        <p:nvSpPr>
          <p:cNvPr id="61" name="TextBox 60">
            <a:extLst>
              <a:ext uri="{FF2B5EF4-FFF2-40B4-BE49-F238E27FC236}">
                <a16:creationId xmlns:a16="http://schemas.microsoft.com/office/drawing/2014/main" id="{5B11DB71-A17C-47C7-9418-74910CAE0DE3}"/>
              </a:ext>
            </a:extLst>
          </p:cNvPr>
          <p:cNvSpPr txBox="1"/>
          <p:nvPr/>
        </p:nvSpPr>
        <p:spPr>
          <a:xfrm>
            <a:off x="572501" y="3292773"/>
            <a:ext cx="7071167" cy="1169551"/>
          </a:xfrm>
          <a:prstGeom prst="rect">
            <a:avLst/>
          </a:prstGeom>
          <a:solidFill>
            <a:schemeClr val="accent1">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solidFill>
              </a:rPr>
              <a:t>What is the concern motivating the ‘no touch’ technique?</a:t>
            </a:r>
            <a:endParaRPr lang="en-US" altLang="en-US" sz="1400" i="1" dirty="0">
              <a:solidFill>
                <a:schemeClr val="accent1">
                  <a:lumMod val="75000"/>
                </a:schemeClr>
              </a:solidFill>
            </a:endParaRPr>
          </a:p>
          <a:p>
            <a:pPr eaLnBrk="1" hangingPunct="1">
              <a:spcBef>
                <a:spcPct val="0"/>
              </a:spcBef>
              <a:buClrTx/>
              <a:buSzTx/>
              <a:buFontTx/>
              <a:buNone/>
            </a:pPr>
            <a:r>
              <a:rPr lang="en-US" altLang="en-US" sz="1400" dirty="0">
                <a:solidFill>
                  <a:schemeClr val="accent1">
                    <a:lumMod val="75000"/>
                  </a:schemeClr>
                </a:solidFill>
              </a:rPr>
              <a:t>That </a:t>
            </a:r>
            <a:r>
              <a:rPr lang="en-US" altLang="en-US" sz="1400" dirty="0" err="1">
                <a:solidFill>
                  <a:schemeClr val="accent1">
                    <a:lumMod val="75000"/>
                  </a:schemeClr>
                </a:solidFill>
              </a:rPr>
              <a:t>intraop</a:t>
            </a:r>
            <a:r>
              <a:rPr lang="en-US" altLang="en-US" sz="1400" dirty="0">
                <a:solidFill>
                  <a:schemeClr val="accent1">
                    <a:lumMod val="75000"/>
                  </a:schemeClr>
                </a:solidFill>
              </a:rPr>
              <a:t> lesion manipulation might seed the ocular surface with tumor cells</a:t>
            </a:r>
          </a:p>
          <a:p>
            <a:pPr eaLnBrk="1" hangingPunct="1">
              <a:spcBef>
                <a:spcPct val="0"/>
              </a:spcBef>
              <a:buClrTx/>
              <a:buSzTx/>
              <a:buFontTx/>
              <a:buNone/>
            </a:pPr>
            <a:endParaRPr lang="en-US" altLang="en-US" sz="1400" dirty="0">
              <a:solidFill>
                <a:schemeClr val="accent1">
                  <a:lumMod val="75000"/>
                </a:schemeClr>
              </a:solidFill>
            </a:endParaRPr>
          </a:p>
          <a:p>
            <a:pPr eaLnBrk="1" hangingPunct="1">
              <a:spcBef>
                <a:spcPct val="0"/>
              </a:spcBef>
              <a:buClrTx/>
              <a:buSzTx/>
              <a:buFontTx/>
              <a:buNone/>
            </a:pPr>
            <a:r>
              <a:rPr lang="en-US" altLang="en-US" sz="1400" i="1" dirty="0">
                <a:solidFill>
                  <a:schemeClr val="accent1">
                    <a:lumMod val="75000"/>
                  </a:schemeClr>
                </a:solidFill>
              </a:rPr>
              <a:t>In light of this concern, what alternative to excisional biopsy is obviously unacceptable?</a:t>
            </a:r>
          </a:p>
          <a:p>
            <a:pPr eaLnBrk="1" hangingPunct="1">
              <a:spcBef>
                <a:spcPct val="0"/>
              </a:spcBef>
              <a:buClrTx/>
              <a:buSzTx/>
              <a:buFontTx/>
              <a:buNone/>
            </a:pPr>
            <a:r>
              <a:rPr lang="en-US" altLang="en-US" sz="1400" b="1" dirty="0">
                <a:solidFill>
                  <a:schemeClr val="accent1">
                    <a:lumMod val="75000"/>
                  </a:schemeClr>
                </a:solidFill>
              </a:rPr>
              <a:t>Incisional</a:t>
            </a:r>
            <a:r>
              <a:rPr lang="en-US" altLang="en-US" sz="1400" dirty="0">
                <a:solidFill>
                  <a:schemeClr val="accent1">
                    <a:lumMod val="75000"/>
                  </a:schemeClr>
                </a:solidFill>
              </a:rPr>
              <a:t> biopsy</a:t>
            </a:r>
          </a:p>
        </p:txBody>
      </p:sp>
      <p:sp>
        <p:nvSpPr>
          <p:cNvPr id="6" name="Oval 5">
            <a:extLst>
              <a:ext uri="{FF2B5EF4-FFF2-40B4-BE49-F238E27FC236}">
                <a16:creationId xmlns:a16="http://schemas.microsoft.com/office/drawing/2014/main" id="{05397CE2-3936-409A-835D-4222EFA7E489}"/>
              </a:ext>
            </a:extLst>
          </p:cNvPr>
          <p:cNvSpPr/>
          <p:nvPr/>
        </p:nvSpPr>
        <p:spPr>
          <a:xfrm>
            <a:off x="2264057" y="2832404"/>
            <a:ext cx="2095907" cy="49047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16164530"/>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634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solidFill>
                  <a:schemeClr val="bg1">
                    <a:lumMod val="50000"/>
                  </a:schemeClr>
                </a:solidFill>
              </a:rPr>
              <a:t>Metastatic </a:t>
            </a:r>
            <a:r>
              <a:rPr lang="en-US" sz="1400" b="1" dirty="0" err="1">
                <a:solidFill>
                  <a:schemeClr val="bg1">
                    <a:lumMod val="50000"/>
                  </a:schemeClr>
                </a:solidFill>
              </a:rPr>
              <a:t>dz</a:t>
            </a:r>
            <a:endParaRPr lang="en-US" sz="1400" b="1" dirty="0">
              <a:solidFill>
                <a:schemeClr val="bg1">
                  <a:lumMod val="50000"/>
                </a:schemeClr>
              </a:solidFill>
            </a:endParaRPr>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bg1">
                    <a:lumMod val="50000"/>
                  </a:schemeClr>
                </a:solidFill>
              </a:rPr>
              <a:t>Lymphatically, like skin</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choroidal</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The liver. Of pts who succumb to choroidal melanoma,  95%  have liver involvement (and  33%  of such cases have </a:t>
            </a:r>
            <a:r>
              <a:rPr lang="en-US" altLang="en-US" sz="1400" b="1" dirty="0">
                <a:solidFill>
                  <a:schemeClr val="bg1">
                    <a:lumMod val="50000"/>
                  </a:schemeClr>
                </a:solidFill>
              </a:rPr>
              <a:t>only</a:t>
            </a:r>
            <a:r>
              <a:rPr lang="en-US" altLang="en-US" sz="1400" dirty="0">
                <a:solidFill>
                  <a:schemeClr val="bg1">
                    <a:lumMod val="50000"/>
                  </a:schemeClr>
                </a:solidFill>
              </a:rPr>
              <a:t> liver involvement)</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skin</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Widely to many tissues—no one in particular</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bg1">
                    <a:lumMod val="50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1">
            <a:extLst>
              <a:ext uri="{FF2B5EF4-FFF2-40B4-BE49-F238E27FC236}">
                <a16:creationId xmlns:a16="http://schemas.microsoft.com/office/drawing/2014/main" id="{4AAC683C-5C4E-47B8-A9A9-CB0ECE89FFEB}"/>
              </a:ext>
            </a:extLst>
          </p:cNvPr>
          <p:cNvSpPr txBox="1">
            <a:spLocks noChangeArrowheads="1"/>
          </p:cNvSpPr>
          <p:nvPr/>
        </p:nvSpPr>
        <p:spPr bwMode="auto">
          <a:xfrm>
            <a:off x="950751" y="1427981"/>
            <a:ext cx="6172200" cy="2462213"/>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What is the preferred treatment for </a:t>
            </a:r>
            <a:r>
              <a:rPr lang="en-US" altLang="en-US" sz="1400" i="1" dirty="0" err="1">
                <a:solidFill>
                  <a:schemeClr val="bg1">
                    <a:lumMod val="75000"/>
                  </a:schemeClr>
                </a:solidFill>
              </a:rPr>
              <a:t>conj</a:t>
            </a:r>
            <a:r>
              <a:rPr lang="en-US" altLang="en-US" sz="1400" i="1" dirty="0">
                <a:solidFill>
                  <a:schemeClr val="bg1">
                    <a:lumMod val="75000"/>
                  </a:schemeClr>
                </a:solidFill>
              </a:rPr>
              <a:t> melanoma?</a:t>
            </a:r>
          </a:p>
          <a:p>
            <a:pPr eaLnBrk="1" hangingPunct="1">
              <a:spcBef>
                <a:spcPct val="0"/>
              </a:spcBef>
              <a:buClrTx/>
              <a:buSzTx/>
              <a:buFontTx/>
              <a:buNone/>
            </a:pPr>
            <a:r>
              <a:rPr lang="en-US" sz="1400" dirty="0">
                <a:solidFill>
                  <a:schemeClr val="bg1">
                    <a:lumMod val="75000"/>
                  </a:schemeClr>
                </a:solidFill>
              </a:rPr>
              <a:t>Complete tumor removal via wide surgical excision</a:t>
            </a:r>
          </a:p>
          <a:p>
            <a:pPr eaLnBrk="1" hangingPunct="1">
              <a:spcBef>
                <a:spcPct val="0"/>
              </a:spcBef>
              <a:buClrTx/>
              <a:buSzTx/>
              <a:buFontTx/>
              <a:buNone/>
            </a:pPr>
            <a:endParaRPr lang="en-US" altLang="en-US" sz="1400" i="1"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How wide should the margins be around the lesion?</a:t>
            </a:r>
          </a:p>
          <a:p>
            <a:pPr eaLnBrk="1" hangingPunct="1">
              <a:spcBef>
                <a:spcPct val="0"/>
              </a:spcBef>
              <a:buClrTx/>
              <a:buSzTx/>
              <a:buFontTx/>
              <a:buNone/>
            </a:pPr>
            <a:r>
              <a:rPr lang="en-US" altLang="en-US" sz="1400" dirty="0">
                <a:solidFill>
                  <a:schemeClr val="bg1">
                    <a:lumMod val="75000"/>
                  </a:schemeClr>
                </a:solidFill>
              </a:rPr>
              <a:t>Quite wide—2 mm at least</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How should the lesion be handled intraoperatively?</a:t>
            </a:r>
          </a:p>
          <a:p>
            <a:pPr eaLnBrk="1" hangingPunct="1">
              <a:spcBef>
                <a:spcPct val="0"/>
              </a:spcBef>
              <a:buClrTx/>
              <a:buSzTx/>
              <a:buFontTx/>
              <a:buNone/>
            </a:pPr>
            <a:r>
              <a:rPr lang="en-US" altLang="en-US" sz="1400" dirty="0">
                <a:solidFill>
                  <a:schemeClr val="bg1">
                    <a:lumMod val="75000"/>
                  </a:schemeClr>
                </a:solidFill>
              </a:rPr>
              <a:t>It shouldn’t—</a:t>
            </a:r>
            <a:r>
              <a:rPr lang="en-US" altLang="en-US" sz="1400" dirty="0" err="1">
                <a:solidFill>
                  <a:schemeClr val="bg1">
                    <a:lumMod val="75000"/>
                  </a:schemeClr>
                </a:solidFill>
              </a:rPr>
              <a:t>ie</a:t>
            </a:r>
            <a:r>
              <a:rPr lang="en-US" altLang="en-US" sz="1400" dirty="0">
                <a:solidFill>
                  <a:schemeClr val="bg1">
                    <a:lumMod val="75000"/>
                  </a:schemeClr>
                </a:solidFill>
              </a:rPr>
              <a:t>, a </a:t>
            </a:r>
            <a:r>
              <a:rPr lang="en-US" altLang="en-US" sz="1400" b="1" dirty="0">
                <a:solidFill>
                  <a:srgbClr val="0000FF"/>
                </a:solidFill>
              </a:rPr>
              <a:t>‘no touch’ technique </a:t>
            </a:r>
            <a:r>
              <a:rPr lang="en-US" altLang="en-US" sz="1400" dirty="0">
                <a:solidFill>
                  <a:schemeClr val="bg1">
                    <a:lumMod val="75000"/>
                  </a:schemeClr>
                </a:solidFill>
              </a:rPr>
              <a:t>should be employed. That is, at no point during the case should the surgeon make contact with the lesion itself. Further, some surgeons will insist on a ‘dry’ field (</a:t>
            </a:r>
            <a:r>
              <a:rPr lang="en-US" altLang="en-US" sz="1400" dirty="0" err="1">
                <a:solidFill>
                  <a:schemeClr val="bg1">
                    <a:lumMod val="75000"/>
                  </a:schemeClr>
                </a:solidFill>
              </a:rPr>
              <a:t>ie</a:t>
            </a:r>
            <a:r>
              <a:rPr lang="en-US" altLang="en-US" sz="1400" dirty="0">
                <a:solidFill>
                  <a:schemeClr val="bg1">
                    <a:lumMod val="75000"/>
                  </a:schemeClr>
                </a:solidFill>
              </a:rPr>
              <a:t>, no periodic re-wetting with BSS), as the act of wetting the surface may disseminate cancer cells.</a:t>
            </a:r>
          </a:p>
        </p:txBody>
      </p:sp>
      <p:sp>
        <p:nvSpPr>
          <p:cNvPr id="61" name="TextBox 60">
            <a:extLst>
              <a:ext uri="{FF2B5EF4-FFF2-40B4-BE49-F238E27FC236}">
                <a16:creationId xmlns:a16="http://schemas.microsoft.com/office/drawing/2014/main" id="{5B11DB71-A17C-47C7-9418-74910CAE0DE3}"/>
              </a:ext>
            </a:extLst>
          </p:cNvPr>
          <p:cNvSpPr txBox="1"/>
          <p:nvPr/>
        </p:nvSpPr>
        <p:spPr>
          <a:xfrm>
            <a:off x="572501" y="3292773"/>
            <a:ext cx="7071167" cy="1169551"/>
          </a:xfrm>
          <a:prstGeom prst="rect">
            <a:avLst/>
          </a:prstGeom>
          <a:solidFill>
            <a:schemeClr val="accent1">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solidFill>
              </a:rPr>
              <a:t>What is the concern motivating the ‘no touch’ technique?</a:t>
            </a:r>
          </a:p>
          <a:p>
            <a:pPr eaLnBrk="1" hangingPunct="1">
              <a:spcBef>
                <a:spcPct val="0"/>
              </a:spcBef>
              <a:buClrTx/>
              <a:buSzTx/>
              <a:buFontTx/>
              <a:buNone/>
            </a:pPr>
            <a:r>
              <a:rPr lang="en-US" altLang="en-US" sz="1400" dirty="0">
                <a:solidFill>
                  <a:schemeClr val="bg1"/>
                </a:solidFill>
              </a:rPr>
              <a:t>That </a:t>
            </a:r>
            <a:r>
              <a:rPr lang="en-US" altLang="en-US" sz="1400" dirty="0" err="1">
                <a:solidFill>
                  <a:schemeClr val="bg1"/>
                </a:solidFill>
              </a:rPr>
              <a:t>intraop</a:t>
            </a:r>
            <a:r>
              <a:rPr lang="en-US" altLang="en-US" sz="1400" dirty="0">
                <a:solidFill>
                  <a:schemeClr val="bg1"/>
                </a:solidFill>
              </a:rPr>
              <a:t> lesion manipulation might seed the ocular surface with tumor cells</a:t>
            </a:r>
          </a:p>
          <a:p>
            <a:pPr eaLnBrk="1" hangingPunct="1">
              <a:spcBef>
                <a:spcPct val="0"/>
              </a:spcBef>
              <a:buClrTx/>
              <a:buSzTx/>
              <a:buFontTx/>
              <a:buNone/>
            </a:pPr>
            <a:endParaRPr lang="en-US" altLang="en-US" sz="1400" dirty="0">
              <a:solidFill>
                <a:schemeClr val="accent1">
                  <a:lumMod val="75000"/>
                </a:schemeClr>
              </a:solidFill>
            </a:endParaRPr>
          </a:p>
          <a:p>
            <a:pPr eaLnBrk="1" hangingPunct="1">
              <a:spcBef>
                <a:spcPct val="0"/>
              </a:spcBef>
              <a:buClrTx/>
              <a:buSzTx/>
              <a:buFontTx/>
              <a:buNone/>
            </a:pPr>
            <a:r>
              <a:rPr lang="en-US" altLang="en-US" sz="1400" i="1" dirty="0">
                <a:solidFill>
                  <a:schemeClr val="accent1">
                    <a:lumMod val="75000"/>
                  </a:schemeClr>
                </a:solidFill>
              </a:rPr>
              <a:t>In light of this concern, what alternative to excisional biopsy is obviously unacceptable?</a:t>
            </a:r>
          </a:p>
          <a:p>
            <a:pPr eaLnBrk="1" hangingPunct="1">
              <a:spcBef>
                <a:spcPct val="0"/>
              </a:spcBef>
              <a:buClrTx/>
              <a:buSzTx/>
              <a:buFontTx/>
              <a:buNone/>
            </a:pPr>
            <a:r>
              <a:rPr lang="en-US" altLang="en-US" sz="1400" b="1" dirty="0">
                <a:solidFill>
                  <a:schemeClr val="accent1">
                    <a:lumMod val="75000"/>
                  </a:schemeClr>
                </a:solidFill>
              </a:rPr>
              <a:t>Incisional</a:t>
            </a:r>
            <a:r>
              <a:rPr lang="en-US" altLang="en-US" sz="1400" dirty="0">
                <a:solidFill>
                  <a:schemeClr val="accent1">
                    <a:lumMod val="75000"/>
                  </a:schemeClr>
                </a:solidFill>
              </a:rPr>
              <a:t> biopsy</a:t>
            </a:r>
          </a:p>
        </p:txBody>
      </p:sp>
      <p:sp>
        <p:nvSpPr>
          <p:cNvPr id="6" name="Oval 5">
            <a:extLst>
              <a:ext uri="{FF2B5EF4-FFF2-40B4-BE49-F238E27FC236}">
                <a16:creationId xmlns:a16="http://schemas.microsoft.com/office/drawing/2014/main" id="{05397CE2-3936-409A-835D-4222EFA7E489}"/>
              </a:ext>
            </a:extLst>
          </p:cNvPr>
          <p:cNvSpPr/>
          <p:nvPr/>
        </p:nvSpPr>
        <p:spPr>
          <a:xfrm>
            <a:off x="2264057" y="2832404"/>
            <a:ext cx="2095907" cy="49047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1172904"/>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635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solidFill>
                  <a:schemeClr val="bg1">
                    <a:lumMod val="50000"/>
                  </a:schemeClr>
                </a:solidFill>
              </a:rPr>
              <a:t>Metastatic </a:t>
            </a:r>
            <a:r>
              <a:rPr lang="en-US" sz="1400" b="1" dirty="0" err="1">
                <a:solidFill>
                  <a:schemeClr val="bg1">
                    <a:lumMod val="50000"/>
                  </a:schemeClr>
                </a:solidFill>
              </a:rPr>
              <a:t>dz</a:t>
            </a:r>
            <a:endParaRPr lang="en-US" sz="1400" b="1" dirty="0">
              <a:solidFill>
                <a:schemeClr val="bg1">
                  <a:lumMod val="50000"/>
                </a:schemeClr>
              </a:solidFill>
            </a:endParaRPr>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bg1">
                    <a:lumMod val="50000"/>
                  </a:schemeClr>
                </a:solidFill>
              </a:rPr>
              <a:t>Lymphatically, like skin</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choroidal</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The liver. Of pts who succumb to choroidal melanoma,  95%  have liver involvement (and  33%  of such cases have </a:t>
            </a:r>
            <a:r>
              <a:rPr lang="en-US" altLang="en-US" sz="1400" b="1" dirty="0">
                <a:solidFill>
                  <a:schemeClr val="bg1">
                    <a:lumMod val="50000"/>
                  </a:schemeClr>
                </a:solidFill>
              </a:rPr>
              <a:t>only</a:t>
            </a:r>
            <a:r>
              <a:rPr lang="en-US" altLang="en-US" sz="1400" dirty="0">
                <a:solidFill>
                  <a:schemeClr val="bg1">
                    <a:lumMod val="50000"/>
                  </a:schemeClr>
                </a:solidFill>
              </a:rPr>
              <a:t> liver involvement)</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skin</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Widely to many tissues—no one in particular</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bg1">
                    <a:lumMod val="50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1">
            <a:extLst>
              <a:ext uri="{FF2B5EF4-FFF2-40B4-BE49-F238E27FC236}">
                <a16:creationId xmlns:a16="http://schemas.microsoft.com/office/drawing/2014/main" id="{4AAC683C-5C4E-47B8-A9A9-CB0ECE89FFEB}"/>
              </a:ext>
            </a:extLst>
          </p:cNvPr>
          <p:cNvSpPr txBox="1">
            <a:spLocks noChangeArrowheads="1"/>
          </p:cNvSpPr>
          <p:nvPr/>
        </p:nvSpPr>
        <p:spPr bwMode="auto">
          <a:xfrm>
            <a:off x="950751" y="1427981"/>
            <a:ext cx="6172200" cy="2462213"/>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What is the preferred treatment for </a:t>
            </a:r>
            <a:r>
              <a:rPr lang="en-US" altLang="en-US" sz="1400" i="1" dirty="0" err="1">
                <a:solidFill>
                  <a:schemeClr val="bg1">
                    <a:lumMod val="75000"/>
                  </a:schemeClr>
                </a:solidFill>
              </a:rPr>
              <a:t>conj</a:t>
            </a:r>
            <a:r>
              <a:rPr lang="en-US" altLang="en-US" sz="1400" i="1" dirty="0">
                <a:solidFill>
                  <a:schemeClr val="bg1">
                    <a:lumMod val="75000"/>
                  </a:schemeClr>
                </a:solidFill>
              </a:rPr>
              <a:t> melanoma?</a:t>
            </a:r>
          </a:p>
          <a:p>
            <a:pPr eaLnBrk="1" hangingPunct="1">
              <a:spcBef>
                <a:spcPct val="0"/>
              </a:spcBef>
              <a:buClrTx/>
              <a:buSzTx/>
              <a:buFontTx/>
              <a:buNone/>
            </a:pPr>
            <a:r>
              <a:rPr lang="en-US" sz="1400" dirty="0">
                <a:solidFill>
                  <a:schemeClr val="bg1">
                    <a:lumMod val="75000"/>
                  </a:schemeClr>
                </a:solidFill>
              </a:rPr>
              <a:t>Complete tumor removal via wide surgical excision</a:t>
            </a:r>
          </a:p>
          <a:p>
            <a:pPr eaLnBrk="1" hangingPunct="1">
              <a:spcBef>
                <a:spcPct val="0"/>
              </a:spcBef>
              <a:buClrTx/>
              <a:buSzTx/>
              <a:buFontTx/>
              <a:buNone/>
            </a:pPr>
            <a:endParaRPr lang="en-US" altLang="en-US" sz="1400" i="1"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How wide should the margins be around the lesion?</a:t>
            </a:r>
          </a:p>
          <a:p>
            <a:pPr eaLnBrk="1" hangingPunct="1">
              <a:spcBef>
                <a:spcPct val="0"/>
              </a:spcBef>
              <a:buClrTx/>
              <a:buSzTx/>
              <a:buFontTx/>
              <a:buNone/>
            </a:pPr>
            <a:r>
              <a:rPr lang="en-US" altLang="en-US" sz="1400" dirty="0">
                <a:solidFill>
                  <a:schemeClr val="bg1">
                    <a:lumMod val="75000"/>
                  </a:schemeClr>
                </a:solidFill>
              </a:rPr>
              <a:t>Quite wide—2 mm at least</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How should the lesion be handled intraoperatively?</a:t>
            </a:r>
          </a:p>
          <a:p>
            <a:pPr eaLnBrk="1" hangingPunct="1">
              <a:spcBef>
                <a:spcPct val="0"/>
              </a:spcBef>
              <a:buClrTx/>
              <a:buSzTx/>
              <a:buFontTx/>
              <a:buNone/>
            </a:pPr>
            <a:r>
              <a:rPr lang="en-US" altLang="en-US" sz="1400" dirty="0">
                <a:solidFill>
                  <a:schemeClr val="bg1">
                    <a:lumMod val="75000"/>
                  </a:schemeClr>
                </a:solidFill>
              </a:rPr>
              <a:t>It shouldn’t—</a:t>
            </a:r>
            <a:r>
              <a:rPr lang="en-US" altLang="en-US" sz="1400" dirty="0" err="1">
                <a:solidFill>
                  <a:schemeClr val="bg1">
                    <a:lumMod val="75000"/>
                  </a:schemeClr>
                </a:solidFill>
              </a:rPr>
              <a:t>ie</a:t>
            </a:r>
            <a:r>
              <a:rPr lang="en-US" altLang="en-US" sz="1400" dirty="0">
                <a:solidFill>
                  <a:schemeClr val="bg1">
                    <a:lumMod val="75000"/>
                  </a:schemeClr>
                </a:solidFill>
              </a:rPr>
              <a:t>, a </a:t>
            </a:r>
            <a:r>
              <a:rPr lang="en-US" altLang="en-US" sz="1400" b="1" dirty="0">
                <a:solidFill>
                  <a:srgbClr val="0000FF"/>
                </a:solidFill>
              </a:rPr>
              <a:t>‘no touch’ technique </a:t>
            </a:r>
            <a:r>
              <a:rPr lang="en-US" altLang="en-US" sz="1400" dirty="0">
                <a:solidFill>
                  <a:schemeClr val="bg1">
                    <a:lumMod val="75000"/>
                  </a:schemeClr>
                </a:solidFill>
              </a:rPr>
              <a:t>should be employed. That is, at no point during the case should the surgeon make contact with the lesion itself. Further, some surgeons will insist on a ‘dry’ field (</a:t>
            </a:r>
            <a:r>
              <a:rPr lang="en-US" altLang="en-US" sz="1400" dirty="0" err="1">
                <a:solidFill>
                  <a:schemeClr val="bg1">
                    <a:lumMod val="75000"/>
                  </a:schemeClr>
                </a:solidFill>
              </a:rPr>
              <a:t>ie</a:t>
            </a:r>
            <a:r>
              <a:rPr lang="en-US" altLang="en-US" sz="1400" dirty="0">
                <a:solidFill>
                  <a:schemeClr val="bg1">
                    <a:lumMod val="75000"/>
                  </a:schemeClr>
                </a:solidFill>
              </a:rPr>
              <a:t>, no periodic re-wetting with BSS), as the act of wetting the surface may disseminate cancer cells.</a:t>
            </a:r>
          </a:p>
        </p:txBody>
      </p:sp>
      <p:sp>
        <p:nvSpPr>
          <p:cNvPr id="61" name="TextBox 60">
            <a:extLst>
              <a:ext uri="{FF2B5EF4-FFF2-40B4-BE49-F238E27FC236}">
                <a16:creationId xmlns:a16="http://schemas.microsoft.com/office/drawing/2014/main" id="{5B11DB71-A17C-47C7-9418-74910CAE0DE3}"/>
              </a:ext>
            </a:extLst>
          </p:cNvPr>
          <p:cNvSpPr txBox="1"/>
          <p:nvPr/>
        </p:nvSpPr>
        <p:spPr>
          <a:xfrm>
            <a:off x="572501" y="3292773"/>
            <a:ext cx="7071167" cy="1169551"/>
          </a:xfrm>
          <a:prstGeom prst="rect">
            <a:avLst/>
          </a:prstGeom>
          <a:solidFill>
            <a:schemeClr val="accent1">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solidFill>
              </a:rPr>
              <a:t>What is the concern motivating the ‘no touch’ technique?</a:t>
            </a:r>
          </a:p>
          <a:p>
            <a:pPr eaLnBrk="1" hangingPunct="1">
              <a:spcBef>
                <a:spcPct val="0"/>
              </a:spcBef>
              <a:buClrTx/>
              <a:buSzTx/>
              <a:buFontTx/>
              <a:buNone/>
            </a:pPr>
            <a:r>
              <a:rPr lang="en-US" altLang="en-US" sz="1400" dirty="0">
                <a:solidFill>
                  <a:schemeClr val="bg1"/>
                </a:solidFill>
              </a:rPr>
              <a:t>That </a:t>
            </a:r>
            <a:r>
              <a:rPr lang="en-US" altLang="en-US" sz="1400" dirty="0" err="1">
                <a:solidFill>
                  <a:schemeClr val="bg1"/>
                </a:solidFill>
              </a:rPr>
              <a:t>intraop</a:t>
            </a:r>
            <a:r>
              <a:rPr lang="en-US" altLang="en-US" sz="1400" dirty="0">
                <a:solidFill>
                  <a:schemeClr val="bg1"/>
                </a:solidFill>
              </a:rPr>
              <a:t> lesion manipulation might seed the ocular surface with tumor cells</a:t>
            </a:r>
          </a:p>
          <a:p>
            <a:pPr eaLnBrk="1" hangingPunct="1">
              <a:spcBef>
                <a:spcPct val="0"/>
              </a:spcBef>
              <a:buClrTx/>
              <a:buSzTx/>
              <a:buFontTx/>
              <a:buNone/>
            </a:pPr>
            <a:endParaRPr lang="en-US" altLang="en-US" sz="1400" dirty="0">
              <a:solidFill>
                <a:schemeClr val="bg1"/>
              </a:solidFill>
            </a:endParaRPr>
          </a:p>
          <a:p>
            <a:pPr eaLnBrk="1" hangingPunct="1">
              <a:spcBef>
                <a:spcPct val="0"/>
              </a:spcBef>
              <a:buClrTx/>
              <a:buSzTx/>
              <a:buFontTx/>
              <a:buNone/>
            </a:pPr>
            <a:r>
              <a:rPr lang="en-US" altLang="en-US" sz="1400" i="1" dirty="0">
                <a:solidFill>
                  <a:schemeClr val="bg1"/>
                </a:solidFill>
              </a:rPr>
              <a:t>In light of this concern, what alternative to excisional biopsy is obviously unacceptable?</a:t>
            </a:r>
          </a:p>
          <a:p>
            <a:pPr eaLnBrk="1" hangingPunct="1">
              <a:spcBef>
                <a:spcPct val="0"/>
              </a:spcBef>
              <a:buClrTx/>
              <a:buSzTx/>
              <a:buFontTx/>
              <a:buNone/>
            </a:pPr>
            <a:r>
              <a:rPr lang="en-US" altLang="en-US" sz="1400" b="1" dirty="0">
                <a:solidFill>
                  <a:schemeClr val="accent1">
                    <a:lumMod val="75000"/>
                  </a:schemeClr>
                </a:solidFill>
              </a:rPr>
              <a:t>Incisional</a:t>
            </a:r>
            <a:r>
              <a:rPr lang="en-US" altLang="en-US" sz="1400" dirty="0">
                <a:solidFill>
                  <a:schemeClr val="accent1">
                    <a:lumMod val="75000"/>
                  </a:schemeClr>
                </a:solidFill>
              </a:rPr>
              <a:t> biopsy</a:t>
            </a:r>
          </a:p>
        </p:txBody>
      </p:sp>
      <p:sp>
        <p:nvSpPr>
          <p:cNvPr id="6" name="Oval 5">
            <a:extLst>
              <a:ext uri="{FF2B5EF4-FFF2-40B4-BE49-F238E27FC236}">
                <a16:creationId xmlns:a16="http://schemas.microsoft.com/office/drawing/2014/main" id="{05397CE2-3936-409A-835D-4222EFA7E489}"/>
              </a:ext>
            </a:extLst>
          </p:cNvPr>
          <p:cNvSpPr/>
          <p:nvPr/>
        </p:nvSpPr>
        <p:spPr>
          <a:xfrm>
            <a:off x="2264057" y="2832404"/>
            <a:ext cx="2095907" cy="49047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85282461"/>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chemeClr val="bg1">
                  <a:lumMod val="75000"/>
                </a:schemeClr>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636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20" name="TextBox 19">
            <a:extLst>
              <a:ext uri="{FF2B5EF4-FFF2-40B4-BE49-F238E27FC236}">
                <a16:creationId xmlns:a16="http://schemas.microsoft.com/office/drawing/2014/main" id="{09F8FE16-26FE-4016-B400-2ED03F9CF05E}"/>
              </a:ext>
            </a:extLst>
          </p:cNvPr>
          <p:cNvSpPr txBox="1"/>
          <p:nvPr/>
        </p:nvSpPr>
        <p:spPr>
          <a:xfrm>
            <a:off x="4753549" y="1687826"/>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33" name="TextBox 32">
            <a:extLst>
              <a:ext uri="{FF2B5EF4-FFF2-40B4-BE49-F238E27FC236}">
                <a16:creationId xmlns:a16="http://schemas.microsoft.com/office/drawing/2014/main" id="{849D3DEC-D90B-425C-BB8C-0CB194D82922}"/>
              </a:ext>
            </a:extLst>
          </p:cNvPr>
          <p:cNvSpPr txBox="1"/>
          <p:nvPr/>
        </p:nvSpPr>
        <p:spPr>
          <a:xfrm>
            <a:off x="7395295" y="1687826"/>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1" name="TextBox 30">
            <a:extLst>
              <a:ext uri="{FF2B5EF4-FFF2-40B4-BE49-F238E27FC236}">
                <a16:creationId xmlns:a16="http://schemas.microsoft.com/office/drawing/2014/main" id="{9CB0A7F3-AB75-4FF6-B058-2F8A0E253D83}"/>
              </a:ext>
            </a:extLst>
          </p:cNvPr>
          <p:cNvSpPr txBox="1"/>
          <p:nvPr/>
        </p:nvSpPr>
        <p:spPr>
          <a:xfrm>
            <a:off x="2134736" y="2392977"/>
            <a:ext cx="1447832" cy="307777"/>
          </a:xfrm>
          <a:prstGeom prst="rect">
            <a:avLst/>
          </a:prstGeom>
          <a:noFill/>
        </p:spPr>
        <p:txBody>
          <a:bodyPr wrap="none" rtlCol="0">
            <a:spAutoFit/>
          </a:bodyPr>
          <a:lstStyle/>
          <a:p>
            <a:r>
              <a:rPr lang="en-US" sz="1400" dirty="0">
                <a:solidFill>
                  <a:schemeClr val="bg1">
                    <a:lumMod val="75000"/>
                  </a:schemeClr>
                </a:solidFill>
              </a:rPr>
              <a:t>Lentigo </a:t>
            </a:r>
            <a:r>
              <a:rPr lang="en-US" sz="1400" dirty="0" err="1">
                <a:solidFill>
                  <a:schemeClr val="bg1">
                    <a:lumMod val="75000"/>
                  </a:schemeClr>
                </a:solidFill>
              </a:rPr>
              <a:t>maligna</a:t>
            </a:r>
            <a:endParaRPr lang="en-US" sz="1400" dirty="0">
              <a:solidFill>
                <a:schemeClr val="bg1">
                  <a:lumMod val="75000"/>
                </a:schemeClr>
              </a:solidFill>
            </a:endParaRP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41" name="TextBox 40">
            <a:extLst>
              <a:ext uri="{FF2B5EF4-FFF2-40B4-BE49-F238E27FC236}">
                <a16:creationId xmlns:a16="http://schemas.microsoft.com/office/drawing/2014/main" id="{C6F252C0-6957-4211-84B6-E72DA07E3DAF}"/>
              </a:ext>
            </a:extLst>
          </p:cNvPr>
          <p:cNvSpPr txBox="1"/>
          <p:nvPr/>
        </p:nvSpPr>
        <p:spPr>
          <a:xfrm>
            <a:off x="4750301" y="4778272"/>
            <a:ext cx="1071127" cy="307777"/>
          </a:xfrm>
          <a:prstGeom prst="rect">
            <a:avLst/>
          </a:prstGeom>
          <a:noFill/>
        </p:spPr>
        <p:txBody>
          <a:bodyPr wrap="none" rtlCol="0">
            <a:spAutoFit/>
          </a:bodyPr>
          <a:lstStyle/>
          <a:p>
            <a:r>
              <a:rPr lang="en-US" sz="1400" dirty="0">
                <a:solidFill>
                  <a:schemeClr val="bg1">
                    <a:lumMod val="75000"/>
                  </a:schemeClr>
                </a:solidFill>
              </a:rPr>
              <a:t>Blue nevus</a:t>
            </a:r>
          </a:p>
        </p:txBody>
      </p:sp>
      <p:sp>
        <p:nvSpPr>
          <p:cNvPr id="42" name="TextBox 41">
            <a:extLst>
              <a:ext uri="{FF2B5EF4-FFF2-40B4-BE49-F238E27FC236}">
                <a16:creationId xmlns:a16="http://schemas.microsoft.com/office/drawing/2014/main" id="{BC83D690-DDDE-42DA-AA63-10CC73D67397}"/>
              </a:ext>
            </a:extLst>
          </p:cNvPr>
          <p:cNvSpPr txBox="1"/>
          <p:nvPr/>
        </p:nvSpPr>
        <p:spPr>
          <a:xfrm>
            <a:off x="7355980" y="4778272"/>
            <a:ext cx="692818" cy="307777"/>
          </a:xfrm>
          <a:prstGeom prst="rect">
            <a:avLst/>
          </a:prstGeom>
          <a:noFill/>
        </p:spPr>
        <p:txBody>
          <a:bodyPr wrap="none" rtlCol="0">
            <a:spAutoFit/>
          </a:bodyPr>
          <a:lstStyle/>
          <a:p>
            <a:r>
              <a:rPr lang="en-US" sz="1400" dirty="0">
                <a:solidFill>
                  <a:schemeClr val="bg1">
                    <a:lumMod val="75000"/>
                  </a:schemeClr>
                </a:solidFill>
              </a:rPr>
              <a:t>Nevus</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52" name="TextBox 51">
            <a:extLst>
              <a:ext uri="{FF2B5EF4-FFF2-40B4-BE49-F238E27FC236}">
                <a16:creationId xmlns:a16="http://schemas.microsoft.com/office/drawing/2014/main" id="{28B72CF0-A326-4BE0-870D-1DA5B1FFB115}"/>
              </a:ext>
            </a:extLst>
          </p:cNvPr>
          <p:cNvSpPr txBox="1"/>
          <p:nvPr/>
        </p:nvSpPr>
        <p:spPr>
          <a:xfrm>
            <a:off x="2145747" y="5463022"/>
            <a:ext cx="560859" cy="307777"/>
          </a:xfrm>
          <a:prstGeom prst="rect">
            <a:avLst/>
          </a:prstGeom>
          <a:noFill/>
        </p:spPr>
        <p:txBody>
          <a:bodyPr wrap="none" rtlCol="0">
            <a:spAutoFit/>
          </a:bodyPr>
          <a:lstStyle/>
          <a:p>
            <a:r>
              <a:rPr lang="en-US" sz="1400" dirty="0">
                <a:solidFill>
                  <a:schemeClr val="bg1">
                    <a:lumMod val="75000"/>
                  </a:schemeClr>
                </a:solidFill>
              </a:rPr>
              <a:t>PAM</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36" name="TextBox 35">
            <a:extLst>
              <a:ext uri="{FF2B5EF4-FFF2-40B4-BE49-F238E27FC236}">
                <a16:creationId xmlns:a16="http://schemas.microsoft.com/office/drawing/2014/main" id="{F15BED11-9F4F-4D71-93A2-ADBF77290654}"/>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4" name="TextBox 33">
            <a:extLst>
              <a:ext uri="{FF2B5EF4-FFF2-40B4-BE49-F238E27FC236}">
                <a16:creationId xmlns:a16="http://schemas.microsoft.com/office/drawing/2014/main" id="{AE7A2F00-DC3F-42FB-B31B-3D37D0F2ED85}"/>
              </a:ext>
            </a:extLst>
          </p:cNvPr>
          <p:cNvSpPr txBox="1"/>
          <p:nvPr/>
        </p:nvSpPr>
        <p:spPr>
          <a:xfrm>
            <a:off x="2111512" y="2906922"/>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44" name="TextBox 43">
            <a:extLst>
              <a:ext uri="{FF2B5EF4-FFF2-40B4-BE49-F238E27FC236}">
                <a16:creationId xmlns:a16="http://schemas.microsoft.com/office/drawing/2014/main" id="{DFCC1A10-0696-484C-980D-DAA725182EF8}"/>
              </a:ext>
            </a:extLst>
          </p:cNvPr>
          <p:cNvSpPr txBox="1"/>
          <p:nvPr/>
        </p:nvSpPr>
        <p:spPr>
          <a:xfrm>
            <a:off x="7391400" y="2909395"/>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1" name="TextBox 50">
            <a:extLst>
              <a:ext uri="{FF2B5EF4-FFF2-40B4-BE49-F238E27FC236}">
                <a16:creationId xmlns:a16="http://schemas.microsoft.com/office/drawing/2014/main" id="{23A81A88-6BFE-4A00-9516-352E3517DA45}"/>
              </a:ext>
            </a:extLst>
          </p:cNvPr>
          <p:cNvSpPr txBox="1"/>
          <p:nvPr/>
        </p:nvSpPr>
        <p:spPr>
          <a:xfrm>
            <a:off x="4724400" y="2911868"/>
            <a:ext cx="1019831" cy="307777"/>
          </a:xfrm>
          <a:prstGeom prst="rect">
            <a:avLst/>
          </a:prstGeom>
          <a:noFill/>
        </p:spPr>
        <p:txBody>
          <a:bodyPr wrap="none" rtlCol="0">
            <a:spAutoFit/>
          </a:bodyPr>
          <a:lstStyle/>
          <a:p>
            <a:r>
              <a:rPr lang="en-US" sz="1400" dirty="0">
                <a:solidFill>
                  <a:schemeClr val="bg1">
                    <a:lumMod val="75000"/>
                  </a:schemeClr>
                </a:solidFill>
              </a:rPr>
              <a:t>Melanoma</a:t>
            </a:r>
          </a:p>
        </p:txBody>
      </p:sp>
      <p:sp>
        <p:nvSpPr>
          <p:cNvPr id="53" name="TextBox 52">
            <a:extLst>
              <a:ext uri="{FF2B5EF4-FFF2-40B4-BE49-F238E27FC236}">
                <a16:creationId xmlns:a16="http://schemas.microsoft.com/office/drawing/2014/main" id="{DDBCADDB-6BF3-4FA5-BE11-05B1578D0DC3}"/>
              </a:ext>
            </a:extLst>
          </p:cNvPr>
          <p:cNvSpPr txBox="1"/>
          <p:nvPr/>
        </p:nvSpPr>
        <p:spPr>
          <a:xfrm>
            <a:off x="2143713" y="5997368"/>
            <a:ext cx="1059906" cy="307777"/>
          </a:xfrm>
          <a:prstGeom prst="rect">
            <a:avLst/>
          </a:prstGeom>
          <a:noFill/>
        </p:spPr>
        <p:txBody>
          <a:bodyPr wrap="none" rtlCol="0">
            <a:spAutoFit/>
          </a:bodyPr>
          <a:lstStyle/>
          <a:p>
            <a:r>
              <a:rPr lang="en-US" sz="1400" b="1" dirty="0">
                <a:solidFill>
                  <a:srgbClr val="25240D"/>
                </a:solidFill>
              </a:rPr>
              <a:t>Melanoma</a:t>
            </a:r>
          </a:p>
        </p:txBody>
      </p:sp>
      <p:sp>
        <p:nvSpPr>
          <p:cNvPr id="54" name="TextBox 53">
            <a:extLst>
              <a:ext uri="{FF2B5EF4-FFF2-40B4-BE49-F238E27FC236}">
                <a16:creationId xmlns:a16="http://schemas.microsoft.com/office/drawing/2014/main" id="{A44F21F4-0E1D-4885-8086-57BAECD2A44F}"/>
              </a:ext>
            </a:extLst>
          </p:cNvPr>
          <p:cNvSpPr txBox="1"/>
          <p:nvPr/>
        </p:nvSpPr>
        <p:spPr>
          <a:xfrm>
            <a:off x="7423601" y="5999841"/>
            <a:ext cx="1059906" cy="307777"/>
          </a:xfrm>
          <a:prstGeom prst="rect">
            <a:avLst/>
          </a:prstGeom>
          <a:noFill/>
        </p:spPr>
        <p:txBody>
          <a:bodyPr wrap="none" rtlCol="0">
            <a:spAutoFit/>
          </a:bodyPr>
          <a:lstStyle/>
          <a:p>
            <a:r>
              <a:rPr lang="en-US" sz="1400" b="1" dirty="0">
                <a:solidFill>
                  <a:srgbClr val="25240D"/>
                </a:solidFill>
              </a:rPr>
              <a:t>Melanoma</a:t>
            </a:r>
          </a:p>
        </p:txBody>
      </p:sp>
      <p:sp>
        <p:nvSpPr>
          <p:cNvPr id="55" name="TextBox 54">
            <a:extLst>
              <a:ext uri="{FF2B5EF4-FFF2-40B4-BE49-F238E27FC236}">
                <a16:creationId xmlns:a16="http://schemas.microsoft.com/office/drawing/2014/main" id="{EEE3B41F-D8DC-4743-BF77-6FFEA19C72A8}"/>
              </a:ext>
            </a:extLst>
          </p:cNvPr>
          <p:cNvSpPr txBox="1"/>
          <p:nvPr/>
        </p:nvSpPr>
        <p:spPr>
          <a:xfrm>
            <a:off x="4756601" y="6002314"/>
            <a:ext cx="1059906" cy="307777"/>
          </a:xfrm>
          <a:prstGeom prst="rect">
            <a:avLst/>
          </a:prstGeom>
          <a:noFill/>
        </p:spPr>
        <p:txBody>
          <a:bodyPr wrap="none" rtlCol="0">
            <a:spAutoFit/>
          </a:bodyPr>
          <a:lstStyle/>
          <a:p>
            <a:r>
              <a:rPr lang="en-US" sz="1400" b="1" dirty="0">
                <a:solidFill>
                  <a:srgbClr val="25240D"/>
                </a:solidFill>
              </a:rPr>
              <a:t>Melanoma</a:t>
            </a:r>
          </a:p>
        </p:txBody>
      </p:sp>
      <p:sp>
        <p:nvSpPr>
          <p:cNvPr id="56" name="TextBox 55">
            <a:extLst>
              <a:ext uri="{FF2B5EF4-FFF2-40B4-BE49-F238E27FC236}">
                <a16:creationId xmlns:a16="http://schemas.microsoft.com/office/drawing/2014/main" id="{C30EE9D6-36ED-4ACC-9981-866C5AAEBFAD}"/>
              </a:ext>
            </a:extLst>
          </p:cNvPr>
          <p:cNvSpPr txBox="1"/>
          <p:nvPr/>
        </p:nvSpPr>
        <p:spPr>
          <a:xfrm>
            <a:off x="4753549" y="1927173"/>
            <a:ext cx="2502608" cy="307777"/>
          </a:xfrm>
          <a:prstGeom prst="rect">
            <a:avLst/>
          </a:prstGeom>
          <a:noFill/>
        </p:spPr>
        <p:txBody>
          <a:bodyPr wrap="none" rtlCol="0">
            <a:spAutoFit/>
          </a:bodyPr>
          <a:lstStyle/>
          <a:p>
            <a:r>
              <a:rPr lang="en-US" sz="1400" dirty="0">
                <a:solidFill>
                  <a:schemeClr val="bg1">
                    <a:lumMod val="75000"/>
                  </a:schemeClr>
                </a:solidFill>
              </a:rPr>
              <a:t>(</a:t>
            </a:r>
            <a:r>
              <a:rPr lang="en-US" sz="1400" dirty="0" err="1">
                <a:solidFill>
                  <a:schemeClr val="bg1">
                    <a:lumMod val="75000"/>
                  </a:schemeClr>
                </a:solidFill>
              </a:rPr>
              <a:t>Oculo</a:t>
            </a:r>
            <a:r>
              <a:rPr lang="en-US" sz="1400" dirty="0">
                <a:solidFill>
                  <a:schemeClr val="bg1">
                    <a:lumMod val="75000"/>
                  </a:schemeClr>
                </a:solidFill>
              </a:rPr>
              <a:t>)dermal melanocytosis</a:t>
            </a:r>
          </a:p>
        </p:txBody>
      </p:sp>
      <p:sp>
        <p:nvSpPr>
          <p:cNvPr id="57" name="TextBox 56">
            <a:extLst>
              <a:ext uri="{FF2B5EF4-FFF2-40B4-BE49-F238E27FC236}">
                <a16:creationId xmlns:a16="http://schemas.microsoft.com/office/drawing/2014/main" id="{F195D46C-AC0A-4589-8CAE-D0C7FD6B936D}"/>
              </a:ext>
            </a:extLst>
          </p:cNvPr>
          <p:cNvSpPr txBox="1"/>
          <p:nvPr/>
        </p:nvSpPr>
        <p:spPr>
          <a:xfrm>
            <a:off x="4750301" y="5017619"/>
            <a:ext cx="2661306" cy="307777"/>
          </a:xfrm>
          <a:prstGeom prst="rect">
            <a:avLst/>
          </a:prstGeom>
          <a:noFill/>
        </p:spPr>
        <p:txBody>
          <a:bodyPr wrap="none" rtlCol="0">
            <a:spAutoFit/>
          </a:bodyPr>
          <a:lstStyle/>
          <a:p>
            <a:r>
              <a:rPr lang="en-US" sz="1400" dirty="0">
                <a:solidFill>
                  <a:schemeClr val="bg1">
                    <a:lumMod val="75000"/>
                  </a:schemeClr>
                </a:solidFill>
              </a:rPr>
              <a:t>Ocular(</a:t>
            </a:r>
            <a:r>
              <a:rPr lang="en-US" sz="1400" dirty="0" err="1">
                <a:solidFill>
                  <a:schemeClr val="bg1">
                    <a:lumMod val="75000"/>
                  </a:schemeClr>
                </a:solidFill>
              </a:rPr>
              <a:t>odermal</a:t>
            </a:r>
            <a:r>
              <a:rPr lang="en-US" sz="1400" dirty="0">
                <a:solidFill>
                  <a:schemeClr val="bg1">
                    <a:lumMod val="75000"/>
                  </a:schemeClr>
                </a:solidFill>
              </a:rPr>
              <a:t>) melanocytosis</a:t>
            </a:r>
          </a:p>
        </p:txBody>
      </p:sp>
      <p:sp>
        <p:nvSpPr>
          <p:cNvPr id="40" name="TextBox 39">
            <a:extLst>
              <a:ext uri="{FF2B5EF4-FFF2-40B4-BE49-F238E27FC236}">
                <a16:creationId xmlns:a16="http://schemas.microsoft.com/office/drawing/2014/main" id="{33CE9ACC-8E8C-425A-B995-EB4602B18E62}"/>
              </a:ext>
            </a:extLst>
          </p:cNvPr>
          <p:cNvSpPr txBox="1"/>
          <p:nvPr/>
        </p:nvSpPr>
        <p:spPr>
          <a:xfrm>
            <a:off x="1364576" y="1040670"/>
            <a:ext cx="6901368" cy="4832092"/>
          </a:xfrm>
          <a:prstGeom prst="rect">
            <a:avLst/>
          </a:prstGeom>
          <a:solidFill>
            <a:srgbClr val="CCFFCC"/>
          </a:solidFill>
        </p:spPr>
        <p:txBody>
          <a:bodyPr wrap="square" rtlCol="0">
            <a:spAutoFit/>
          </a:bodyPr>
          <a:lstStyle/>
          <a:p>
            <a:pPr eaLnBrk="1" hangingPunct="1">
              <a:spcBef>
                <a:spcPct val="0"/>
              </a:spcBef>
              <a:buClrTx/>
              <a:buSzTx/>
              <a:buFontTx/>
              <a:buNone/>
            </a:pPr>
            <a:r>
              <a:rPr lang="en-US" altLang="en-US" sz="1400" i="1" dirty="0">
                <a:solidFill>
                  <a:schemeClr val="bg1">
                    <a:lumMod val="65000"/>
                  </a:schemeClr>
                </a:solidFill>
              </a:rPr>
              <a:t>In terms of incidence, how do these stack up: Choroidal, skin, and </a:t>
            </a:r>
            <a:r>
              <a:rPr lang="en-US" altLang="en-US" sz="1400" i="1" dirty="0" err="1">
                <a:solidFill>
                  <a:schemeClr val="bg1">
                    <a:lumMod val="65000"/>
                  </a:schemeClr>
                </a:solidFill>
              </a:rPr>
              <a:t>conj</a:t>
            </a:r>
            <a:r>
              <a:rPr lang="en-US" altLang="en-US" sz="1400" i="1" dirty="0">
                <a:solidFill>
                  <a:schemeClr val="bg1">
                    <a:lumMod val="65000"/>
                  </a:schemeClr>
                </a:solidFill>
              </a:rPr>
              <a:t> melanoma?</a:t>
            </a:r>
          </a:p>
          <a:p>
            <a:pPr eaLnBrk="1" hangingPunct="1">
              <a:spcBef>
                <a:spcPct val="0"/>
              </a:spcBef>
              <a:buClrTx/>
              <a:buSzTx/>
              <a:buFontTx/>
              <a:buNone/>
            </a:pPr>
            <a:r>
              <a:rPr lang="en-US" altLang="en-US" sz="1400" dirty="0">
                <a:solidFill>
                  <a:schemeClr val="bg1">
                    <a:lumMod val="65000"/>
                  </a:schemeClr>
                </a:solidFill>
              </a:rPr>
              <a:t>Skin is an order of magnitude more common than choroidal, which is in turn an order more common than </a:t>
            </a:r>
            <a:r>
              <a:rPr lang="en-US" altLang="en-US" sz="1400" dirty="0" err="1">
                <a:solidFill>
                  <a:schemeClr val="bg1">
                    <a:lumMod val="65000"/>
                  </a:schemeClr>
                </a:solidFill>
              </a:rPr>
              <a:t>conj</a:t>
            </a:r>
            <a:endParaRPr lang="en-US" altLang="en-US" sz="1400" dirty="0">
              <a:solidFill>
                <a:schemeClr val="bg1">
                  <a:lumMod val="65000"/>
                </a:schemeClr>
              </a:solidFill>
            </a:endParaRPr>
          </a:p>
          <a:p>
            <a:pPr eaLnBrk="1" hangingPunct="1">
              <a:spcBef>
                <a:spcPct val="0"/>
              </a:spcBef>
              <a:buClrTx/>
              <a:buSzTx/>
              <a:buFontTx/>
              <a:buNone/>
            </a:pPr>
            <a:endParaRPr lang="en-US" altLang="en-US" sz="1400" dirty="0">
              <a:solidFill>
                <a:schemeClr val="bg1">
                  <a:lumMod val="65000"/>
                </a:schemeClr>
              </a:solidFill>
            </a:endParaRPr>
          </a:p>
          <a:p>
            <a:r>
              <a:rPr lang="en-US" sz="1400" i="1" dirty="0">
                <a:solidFill>
                  <a:schemeClr val="bg1">
                    <a:lumMod val="65000"/>
                  </a:schemeClr>
                </a:solidFill>
              </a:rPr>
              <a:t>Just how (un)common is </a:t>
            </a:r>
            <a:r>
              <a:rPr lang="en-US" sz="1400" i="1" dirty="0" err="1">
                <a:solidFill>
                  <a:schemeClr val="bg1">
                    <a:lumMod val="65000"/>
                  </a:schemeClr>
                </a:solidFill>
              </a:rPr>
              <a:t>conj</a:t>
            </a:r>
            <a:r>
              <a:rPr lang="en-US" sz="1400" i="1" dirty="0">
                <a:solidFill>
                  <a:schemeClr val="bg1">
                    <a:lumMod val="65000"/>
                  </a:schemeClr>
                </a:solidFill>
              </a:rPr>
              <a:t> melanoma?</a:t>
            </a:r>
          </a:p>
          <a:p>
            <a:r>
              <a:rPr lang="en-US" sz="1400" dirty="0">
                <a:solidFill>
                  <a:schemeClr val="bg1">
                    <a:lumMod val="65000"/>
                  </a:schemeClr>
                </a:solidFill>
              </a:rPr>
              <a:t>In white folk the incidence is only 1 per  2 million ; in black and Asian pops it’s probably an order of magnitude less common</a:t>
            </a:r>
          </a:p>
          <a:p>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gender predilection?</a:t>
            </a:r>
          </a:p>
          <a:p>
            <a:pPr eaLnBrk="1" hangingPunct="1">
              <a:spcBef>
                <a:spcPct val="0"/>
              </a:spcBef>
              <a:buClrTx/>
              <a:buSzTx/>
              <a:buFontTx/>
              <a:buNone/>
            </a:pPr>
            <a:r>
              <a:rPr lang="en-US" altLang="en-US" sz="1400" dirty="0">
                <a:solidFill>
                  <a:schemeClr val="bg1">
                    <a:lumMod val="65000"/>
                  </a:schemeClr>
                </a:solidFill>
              </a:rPr>
              <a:t>No</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an age predilection?</a:t>
            </a:r>
          </a:p>
          <a:p>
            <a:pPr eaLnBrk="1" hangingPunct="1">
              <a:spcBef>
                <a:spcPct val="0"/>
              </a:spcBef>
              <a:buClrTx/>
              <a:buSzTx/>
              <a:buFontTx/>
              <a:buNone/>
            </a:pPr>
            <a:r>
              <a:rPr lang="en-US" altLang="en-US" sz="1400" dirty="0">
                <a:solidFill>
                  <a:schemeClr val="bg1">
                    <a:lumMod val="65000"/>
                  </a:schemeClr>
                </a:solidFill>
              </a:rPr>
              <a:t>Yes—</a:t>
            </a:r>
            <a:r>
              <a:rPr lang="en-US" altLang="en-US" sz="1400" dirty="0" err="1">
                <a:solidFill>
                  <a:schemeClr val="bg1">
                    <a:lumMod val="65000"/>
                  </a:schemeClr>
                </a:solidFill>
              </a:rPr>
              <a:t>conj</a:t>
            </a:r>
            <a:r>
              <a:rPr lang="en-US" altLang="en-US" sz="1400" dirty="0">
                <a:solidFill>
                  <a:schemeClr val="bg1">
                    <a:lumMod val="65000"/>
                  </a:schemeClr>
                </a:solidFill>
              </a:rPr>
              <a:t> melanoma is a disease of the middle-aged and elderly</a:t>
            </a:r>
          </a:p>
          <a:p>
            <a:pPr eaLnBrk="1" hangingPunct="1">
              <a:spcBef>
                <a:spcPct val="0"/>
              </a:spcBef>
              <a:buClrTx/>
              <a:buSzTx/>
              <a:buFontTx/>
              <a:buNone/>
            </a:pPr>
            <a:endParaRPr 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Are all </a:t>
            </a:r>
            <a:r>
              <a:rPr lang="en-US" altLang="en-US" sz="1400" i="1" dirty="0" err="1">
                <a:solidFill>
                  <a:schemeClr val="bg1">
                    <a:lumMod val="65000"/>
                  </a:schemeClr>
                </a:solidFill>
              </a:rPr>
              <a:t>conj</a:t>
            </a:r>
            <a:r>
              <a:rPr lang="en-US" altLang="en-US" sz="1400" i="1" dirty="0">
                <a:solidFill>
                  <a:schemeClr val="bg1">
                    <a:lumMod val="65000"/>
                  </a:schemeClr>
                </a:solidFill>
              </a:rPr>
              <a:t> melanomas pigmented?</a:t>
            </a:r>
          </a:p>
          <a:p>
            <a:pPr eaLnBrk="1" hangingPunct="1">
              <a:spcBef>
                <a:spcPct val="0"/>
              </a:spcBef>
              <a:buClrTx/>
              <a:buSzTx/>
              <a:buFontTx/>
              <a:buNone/>
            </a:pPr>
            <a:r>
              <a:rPr lang="en-US" altLang="en-US" sz="1400" dirty="0">
                <a:solidFill>
                  <a:schemeClr val="bg1">
                    <a:lumMod val="65000"/>
                  </a:schemeClr>
                </a:solidFill>
              </a:rPr>
              <a:t>No. A surprisingly high proportion ( 25% ) are amelanotic</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What are the three origins for a </a:t>
            </a:r>
            <a:r>
              <a:rPr lang="en-US" sz="1400" i="1" dirty="0" err="1">
                <a:solidFill>
                  <a:schemeClr val="bg1">
                    <a:lumMod val="65000"/>
                  </a:schemeClr>
                </a:solidFill>
              </a:rPr>
              <a:t>conj</a:t>
            </a:r>
            <a:r>
              <a:rPr lang="en-US" sz="1400" i="1" dirty="0">
                <a:solidFill>
                  <a:schemeClr val="bg1">
                    <a:lumMod val="65000"/>
                  </a:schemeClr>
                </a:solidFill>
              </a:rPr>
              <a:t> melanoma, </a:t>
            </a:r>
            <a:r>
              <a:rPr lang="en-US" sz="1400" i="1" dirty="0" err="1">
                <a:solidFill>
                  <a:schemeClr val="bg1">
                    <a:lumMod val="65000"/>
                  </a:schemeClr>
                </a:solidFill>
              </a:rPr>
              <a:t>ie</a:t>
            </a:r>
            <a:r>
              <a:rPr lang="en-US" sz="1400" i="1" dirty="0">
                <a:solidFill>
                  <a:schemeClr val="bg1">
                    <a:lumMod val="65000"/>
                  </a:schemeClr>
                </a:solidFill>
              </a:rPr>
              <a:t>, what can they arise from?      What proportion of </a:t>
            </a:r>
            <a:r>
              <a:rPr lang="en-US" sz="1400" i="1" dirty="0" err="1">
                <a:solidFill>
                  <a:schemeClr val="bg1">
                    <a:lumMod val="65000"/>
                  </a:schemeClr>
                </a:solidFill>
              </a:rPr>
              <a:t>conj</a:t>
            </a:r>
            <a:r>
              <a:rPr lang="en-US" sz="1400" i="1" dirty="0">
                <a:solidFill>
                  <a:schemeClr val="bg1">
                    <a:lumMod val="65000"/>
                  </a:schemeClr>
                </a:solidFill>
              </a:rPr>
              <a:t> melanomas arise from each?</a:t>
            </a:r>
          </a:p>
          <a:p>
            <a:r>
              <a:rPr lang="en-US" sz="1400" dirty="0">
                <a:solidFill>
                  <a:schemeClr val="bg1">
                    <a:lumMod val="65000"/>
                  </a:schemeClr>
                </a:solidFill>
              </a:rPr>
              <a:t>--De novo: ~25%</a:t>
            </a:r>
          </a:p>
          <a:p>
            <a:r>
              <a:rPr lang="en-US" sz="1400" dirty="0">
                <a:solidFill>
                  <a:schemeClr val="bg1">
                    <a:lumMod val="65000"/>
                  </a:schemeClr>
                </a:solidFill>
              </a:rPr>
              <a:t>--From a  nevus: ~2%</a:t>
            </a:r>
          </a:p>
          <a:p>
            <a:r>
              <a:rPr lang="en-US" sz="1400" dirty="0">
                <a:solidFill>
                  <a:schemeClr val="bg1">
                    <a:lumMod val="65000"/>
                  </a:schemeClr>
                </a:solidFill>
              </a:rPr>
              <a:t>--From  PAM: ~70%</a:t>
            </a:r>
          </a:p>
        </p:txBody>
      </p:sp>
      <p:sp>
        <p:nvSpPr>
          <p:cNvPr id="59" name="TextBox 58">
            <a:extLst>
              <a:ext uri="{FF2B5EF4-FFF2-40B4-BE49-F238E27FC236}">
                <a16:creationId xmlns:a16="http://schemas.microsoft.com/office/drawing/2014/main" id="{9A998CED-E52F-4498-98C3-8CDAA4568004}"/>
              </a:ext>
            </a:extLst>
          </p:cNvPr>
          <p:cNvSpPr txBox="1"/>
          <p:nvPr/>
        </p:nvSpPr>
        <p:spPr>
          <a:xfrm>
            <a:off x="480556" y="654059"/>
            <a:ext cx="5334000" cy="2031325"/>
          </a:xfrm>
          <a:prstGeom prst="rect">
            <a:avLst/>
          </a:prstGeom>
          <a:solidFill>
            <a:srgbClr val="FF99FF"/>
          </a:solidFill>
        </p:spPr>
        <p:txBody>
          <a:bodyPr wrap="square" rtlCol="0">
            <a:spAutoFit/>
          </a:bodyPr>
          <a:lstStyle/>
          <a:p>
            <a:r>
              <a:rPr lang="en-US" sz="1400" i="1" dirty="0">
                <a:solidFill>
                  <a:schemeClr val="bg1">
                    <a:lumMod val="50000"/>
                  </a:schemeClr>
                </a:solidFill>
              </a:rPr>
              <a:t>Is </a:t>
            </a:r>
            <a:r>
              <a:rPr lang="en-US" sz="1400" i="1" dirty="0" err="1">
                <a:solidFill>
                  <a:schemeClr val="bg1">
                    <a:lumMod val="50000"/>
                  </a:schemeClr>
                </a:solidFill>
              </a:rPr>
              <a:t>conj</a:t>
            </a:r>
            <a:r>
              <a:rPr lang="en-US" sz="1400" i="1" dirty="0">
                <a:solidFill>
                  <a:schemeClr val="bg1">
                    <a:lumMod val="50000"/>
                  </a:schemeClr>
                </a:solidFill>
              </a:rPr>
              <a:t> melanoma carry a significant mortality rate?</a:t>
            </a:r>
          </a:p>
          <a:p>
            <a:r>
              <a:rPr lang="en-US" sz="1400" dirty="0">
                <a:solidFill>
                  <a:schemeClr val="bg1">
                    <a:lumMod val="50000"/>
                  </a:schemeClr>
                </a:solidFill>
              </a:rPr>
              <a:t>Indeed it does</a:t>
            </a:r>
          </a:p>
          <a:p>
            <a:endParaRPr lang="en-US" sz="1400" i="1" dirty="0">
              <a:solidFill>
                <a:schemeClr val="bg1">
                  <a:lumMod val="50000"/>
                </a:schemeClr>
              </a:solidFill>
            </a:endParaRPr>
          </a:p>
          <a:p>
            <a:r>
              <a:rPr lang="en-US" sz="1400" i="1" dirty="0">
                <a:solidFill>
                  <a:schemeClr val="bg1">
                    <a:lumMod val="50000"/>
                  </a:schemeClr>
                </a:solidFill>
              </a:rPr>
              <a:t>What is the overall mortality rate for </a:t>
            </a:r>
            <a:r>
              <a:rPr lang="en-US" sz="1400" i="1" dirty="0" err="1">
                <a:solidFill>
                  <a:schemeClr val="bg1">
                    <a:lumMod val="50000"/>
                  </a:schemeClr>
                </a:solidFill>
              </a:rPr>
              <a:t>conj</a:t>
            </a:r>
            <a:r>
              <a:rPr lang="en-US" sz="1400" i="1" dirty="0">
                <a:solidFill>
                  <a:schemeClr val="bg1">
                    <a:lumMod val="50000"/>
                  </a:schemeClr>
                </a:solidFill>
              </a:rPr>
              <a:t> melanoma?</a:t>
            </a:r>
          </a:p>
          <a:p>
            <a:r>
              <a:rPr lang="en-US" sz="1400" dirty="0">
                <a:solidFill>
                  <a:schemeClr val="bg1">
                    <a:lumMod val="50000"/>
                  </a:schemeClr>
                </a:solidFill>
              </a:rPr>
              <a:t>There’s some disagreement among the </a:t>
            </a:r>
            <a:r>
              <a:rPr lang="en-US" sz="1400" i="1" dirty="0">
                <a:solidFill>
                  <a:schemeClr val="bg1">
                    <a:lumMod val="50000"/>
                  </a:schemeClr>
                </a:solidFill>
              </a:rPr>
              <a:t>BCSC</a:t>
            </a:r>
            <a:r>
              <a:rPr lang="en-US" sz="1400" dirty="0">
                <a:solidFill>
                  <a:schemeClr val="bg1">
                    <a:lumMod val="50000"/>
                  </a:schemeClr>
                </a:solidFill>
              </a:rPr>
              <a:t> books,  but 25% is a reasonable compromise</a:t>
            </a:r>
          </a:p>
          <a:p>
            <a:endParaRPr lang="en-US" sz="1400" dirty="0">
              <a:solidFill>
                <a:schemeClr val="bg1">
                  <a:lumMod val="50000"/>
                </a:schemeClr>
              </a:solidFill>
            </a:endParaRPr>
          </a:p>
          <a:p>
            <a:r>
              <a:rPr lang="en-US" sz="1400" i="1" dirty="0">
                <a:solidFill>
                  <a:schemeClr val="bg1">
                    <a:lumMod val="50000"/>
                  </a:schemeClr>
                </a:solidFill>
              </a:rPr>
              <a:t>Is mortality generally 2ndry to local spread, or metastatic </a:t>
            </a:r>
            <a:r>
              <a:rPr lang="en-US" sz="1400" i="1" dirty="0" err="1">
                <a:solidFill>
                  <a:schemeClr val="bg1">
                    <a:lumMod val="50000"/>
                  </a:schemeClr>
                </a:solidFill>
              </a:rPr>
              <a:t>dz</a:t>
            </a:r>
            <a:r>
              <a:rPr lang="en-US" sz="1400" i="1" dirty="0">
                <a:solidFill>
                  <a:schemeClr val="bg1">
                    <a:lumMod val="50000"/>
                  </a:schemeClr>
                </a:solidFill>
              </a:rPr>
              <a:t>?</a:t>
            </a:r>
          </a:p>
          <a:p>
            <a:r>
              <a:rPr lang="en-US" sz="1400" b="1" dirty="0">
                <a:solidFill>
                  <a:schemeClr val="bg1">
                    <a:lumMod val="50000"/>
                  </a:schemeClr>
                </a:solidFill>
              </a:rPr>
              <a:t>Metastatic </a:t>
            </a:r>
            <a:r>
              <a:rPr lang="en-US" sz="1400" b="1" dirty="0" err="1">
                <a:solidFill>
                  <a:schemeClr val="bg1">
                    <a:lumMod val="50000"/>
                  </a:schemeClr>
                </a:solidFill>
              </a:rPr>
              <a:t>dz</a:t>
            </a:r>
            <a:endParaRPr lang="en-US" sz="1400" b="1" dirty="0">
              <a:solidFill>
                <a:schemeClr val="bg1">
                  <a:lumMod val="50000"/>
                </a:schemeClr>
              </a:solidFill>
            </a:endParaRPr>
          </a:p>
        </p:txBody>
      </p:sp>
      <p:sp>
        <p:nvSpPr>
          <p:cNvPr id="58" name="TextBox 14">
            <a:extLst>
              <a:ext uri="{FF2B5EF4-FFF2-40B4-BE49-F238E27FC236}">
                <a16:creationId xmlns:a16="http://schemas.microsoft.com/office/drawing/2014/main" id="{67347405-AA5A-4C28-8487-E60A073A7F27}"/>
              </a:ext>
            </a:extLst>
          </p:cNvPr>
          <p:cNvSpPr txBox="1">
            <a:spLocks noChangeArrowheads="1"/>
          </p:cNvSpPr>
          <p:nvPr/>
        </p:nvSpPr>
        <p:spPr bwMode="auto">
          <a:xfrm>
            <a:off x="1712851" y="1923395"/>
            <a:ext cx="6848054" cy="4185761"/>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By what route does </a:t>
            </a:r>
            <a:r>
              <a:rPr lang="en-US" altLang="en-US" sz="1400" b="1" dirty="0">
                <a:solidFill>
                  <a:schemeClr val="bg1">
                    <a:lumMod val="50000"/>
                  </a:schemeClr>
                </a:solidFill>
              </a:rPr>
              <a:t>choroidal</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Hematogenous</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By what route does eyelid (</a:t>
            </a:r>
            <a:r>
              <a:rPr lang="en-US" altLang="en-US" sz="1400" i="1" dirty="0" err="1">
                <a:solidFill>
                  <a:schemeClr val="bg1">
                    <a:lumMod val="50000"/>
                  </a:schemeClr>
                </a:solidFill>
              </a:rPr>
              <a:t>ie</a:t>
            </a:r>
            <a:r>
              <a:rPr lang="en-US" altLang="en-US" sz="1400" i="1" dirty="0">
                <a:solidFill>
                  <a:schemeClr val="bg1">
                    <a:lumMod val="50000"/>
                  </a:schemeClr>
                </a:solidFill>
              </a:rPr>
              <a:t>, </a:t>
            </a:r>
            <a:r>
              <a:rPr lang="en-US" altLang="en-US" sz="1400" b="1" dirty="0">
                <a:solidFill>
                  <a:schemeClr val="bg1">
                    <a:lumMod val="50000"/>
                  </a:schemeClr>
                </a:solidFill>
              </a:rPr>
              <a:t>skin</a:t>
            </a:r>
            <a:r>
              <a:rPr lang="en-US" altLang="en-US" sz="1400" i="1" dirty="0">
                <a:solidFill>
                  <a:schemeClr val="bg1">
                    <a:lumMod val="50000"/>
                  </a:schemeClr>
                </a:solidFill>
              </a:rPr>
              <a:t>) melanoma usually metastasize?</a:t>
            </a:r>
          </a:p>
          <a:p>
            <a:pPr eaLnBrk="1" hangingPunct="1">
              <a:spcBef>
                <a:spcPct val="0"/>
              </a:spcBef>
              <a:buClrTx/>
              <a:buSzTx/>
              <a:buFontTx/>
              <a:buNone/>
            </a:pPr>
            <a:r>
              <a:rPr lang="en-US" altLang="en-US" sz="1400" dirty="0">
                <a:solidFill>
                  <a:schemeClr val="bg1">
                    <a:lumMod val="50000"/>
                  </a:schemeClr>
                </a:solidFill>
              </a:rPr>
              <a:t>Lymphatics</a:t>
            </a:r>
          </a:p>
          <a:p>
            <a:pPr eaLnBrk="1" hangingPunct="1">
              <a:spcBef>
                <a:spcPct val="0"/>
              </a:spcBef>
              <a:buClrTx/>
              <a:buSzTx/>
              <a:buFontTx/>
              <a:buNone/>
            </a:pPr>
            <a:endParaRPr lang="en-US" altLang="en-US" sz="1400" i="1"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hematogenously like choroidal melanoma, or lymphatically like skin?</a:t>
            </a:r>
          </a:p>
          <a:p>
            <a:pPr eaLnBrk="1" hangingPunct="1">
              <a:spcBef>
                <a:spcPct val="0"/>
              </a:spcBef>
              <a:buClrTx/>
              <a:buSzTx/>
              <a:buFontTx/>
              <a:buNone/>
            </a:pPr>
            <a:r>
              <a:rPr lang="en-US" altLang="en-US" sz="1400" dirty="0">
                <a:solidFill>
                  <a:schemeClr val="bg1">
                    <a:lumMod val="50000"/>
                  </a:schemeClr>
                </a:solidFill>
              </a:rPr>
              <a:t>Lymphatically, like skin</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choroidal</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The liver. Of pts who succumb to choroidal melanoma,  95%  have liver involvement (and  33%  of such cases have </a:t>
            </a:r>
            <a:r>
              <a:rPr lang="en-US" altLang="en-US" sz="1400" b="1" dirty="0">
                <a:solidFill>
                  <a:schemeClr val="bg1">
                    <a:lumMod val="50000"/>
                  </a:schemeClr>
                </a:solidFill>
              </a:rPr>
              <a:t>only</a:t>
            </a:r>
            <a:r>
              <a:rPr lang="en-US" altLang="en-US" sz="1400" dirty="0">
                <a:solidFill>
                  <a:schemeClr val="bg1">
                    <a:lumMod val="50000"/>
                  </a:schemeClr>
                </a:solidFill>
              </a:rPr>
              <a:t> liver involvement)</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To what distant location does </a:t>
            </a:r>
            <a:r>
              <a:rPr lang="en-US" altLang="en-US" sz="1400" b="1" dirty="0">
                <a:solidFill>
                  <a:schemeClr val="bg1">
                    <a:lumMod val="50000"/>
                  </a:schemeClr>
                </a:solidFill>
              </a:rPr>
              <a:t>skin</a:t>
            </a:r>
            <a:r>
              <a:rPr lang="en-US" altLang="en-US" sz="1400" i="1" dirty="0">
                <a:solidFill>
                  <a:schemeClr val="bg1">
                    <a:lumMod val="50000"/>
                  </a:schemeClr>
                </a:solidFill>
              </a:rPr>
              <a:t> melanoma tend to spread?</a:t>
            </a:r>
          </a:p>
          <a:p>
            <a:pPr eaLnBrk="1" hangingPunct="1">
              <a:spcBef>
                <a:spcPct val="0"/>
              </a:spcBef>
              <a:buClrTx/>
              <a:buSzTx/>
              <a:buFontTx/>
              <a:buNone/>
            </a:pPr>
            <a:r>
              <a:rPr lang="en-US" altLang="en-US" sz="1400" dirty="0">
                <a:solidFill>
                  <a:schemeClr val="bg1">
                    <a:lumMod val="50000"/>
                  </a:schemeClr>
                </a:solidFill>
              </a:rPr>
              <a:t>Widely to many tissues—no one in particular</a:t>
            </a:r>
          </a:p>
          <a:p>
            <a:pPr eaLnBrk="1" hangingPunct="1">
              <a:spcBef>
                <a:spcPct val="0"/>
              </a:spcBef>
              <a:buClrTx/>
              <a:buSzTx/>
              <a:buFontTx/>
              <a:buNone/>
            </a:pPr>
            <a:endParaRPr lang="en-US" altLang="en-US" sz="1400" dirty="0">
              <a:solidFill>
                <a:schemeClr val="bg1">
                  <a:lumMod val="50000"/>
                </a:schemeClr>
              </a:solidFill>
            </a:endParaRPr>
          </a:p>
          <a:p>
            <a:pPr eaLnBrk="1" hangingPunct="1">
              <a:spcBef>
                <a:spcPct val="0"/>
              </a:spcBef>
              <a:buClrTx/>
              <a:buSzTx/>
              <a:buFontTx/>
              <a:buNone/>
            </a:pPr>
            <a:r>
              <a:rPr lang="en-US" altLang="en-US" sz="1400" i="1" dirty="0">
                <a:solidFill>
                  <a:schemeClr val="bg1">
                    <a:lumMod val="50000"/>
                  </a:schemeClr>
                </a:solidFill>
              </a:rPr>
              <a:t>Does </a:t>
            </a:r>
            <a:r>
              <a:rPr lang="en-US" altLang="en-US" sz="1400" i="1" dirty="0" err="1">
                <a:solidFill>
                  <a:schemeClr val="bg1">
                    <a:lumMod val="50000"/>
                  </a:schemeClr>
                </a:solidFill>
              </a:rPr>
              <a:t>conj</a:t>
            </a:r>
            <a:r>
              <a:rPr lang="en-US" altLang="en-US" sz="1400" i="1" dirty="0">
                <a:solidFill>
                  <a:schemeClr val="bg1">
                    <a:lumMod val="50000"/>
                  </a:schemeClr>
                </a:solidFill>
              </a:rPr>
              <a:t> melanoma metastasize to the liver like choroidal does, or widely like skin?</a:t>
            </a:r>
          </a:p>
          <a:p>
            <a:pPr eaLnBrk="1" hangingPunct="1">
              <a:spcBef>
                <a:spcPct val="0"/>
              </a:spcBef>
              <a:buClrTx/>
              <a:buSzTx/>
              <a:buFontTx/>
              <a:buNone/>
            </a:pPr>
            <a:r>
              <a:rPr lang="en-US" altLang="en-US" sz="1400" dirty="0">
                <a:solidFill>
                  <a:schemeClr val="bg1">
                    <a:lumMod val="50000"/>
                  </a:schemeClr>
                </a:solidFill>
              </a:rPr>
              <a:t>Widely like skin</a:t>
            </a:r>
          </a:p>
        </p:txBody>
      </p:sp>
      <p:sp>
        <p:nvSpPr>
          <p:cNvPr id="3" name="Oval 2">
            <a:extLst>
              <a:ext uri="{FF2B5EF4-FFF2-40B4-BE49-F238E27FC236}">
                <a16:creationId xmlns:a16="http://schemas.microsoft.com/office/drawing/2014/main" id="{495CF571-8462-41F4-9CA5-E5B423EC7DAF}"/>
              </a:ext>
            </a:extLst>
          </p:cNvPr>
          <p:cNvSpPr/>
          <p:nvPr/>
        </p:nvSpPr>
        <p:spPr>
          <a:xfrm>
            <a:off x="395776" y="2269199"/>
            <a:ext cx="1447832" cy="524555"/>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0" name="TextBox 1">
            <a:extLst>
              <a:ext uri="{FF2B5EF4-FFF2-40B4-BE49-F238E27FC236}">
                <a16:creationId xmlns:a16="http://schemas.microsoft.com/office/drawing/2014/main" id="{4AAC683C-5C4E-47B8-A9A9-CB0ECE89FFEB}"/>
              </a:ext>
            </a:extLst>
          </p:cNvPr>
          <p:cNvSpPr txBox="1">
            <a:spLocks noChangeArrowheads="1"/>
          </p:cNvSpPr>
          <p:nvPr/>
        </p:nvSpPr>
        <p:spPr bwMode="auto">
          <a:xfrm>
            <a:off x="950751" y="1427981"/>
            <a:ext cx="6172200" cy="2462213"/>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What is the preferred treatment for </a:t>
            </a:r>
            <a:r>
              <a:rPr lang="en-US" altLang="en-US" sz="1400" i="1" dirty="0" err="1">
                <a:solidFill>
                  <a:schemeClr val="bg1">
                    <a:lumMod val="75000"/>
                  </a:schemeClr>
                </a:solidFill>
              </a:rPr>
              <a:t>conj</a:t>
            </a:r>
            <a:r>
              <a:rPr lang="en-US" altLang="en-US" sz="1400" i="1" dirty="0">
                <a:solidFill>
                  <a:schemeClr val="bg1">
                    <a:lumMod val="75000"/>
                  </a:schemeClr>
                </a:solidFill>
              </a:rPr>
              <a:t> melanoma?</a:t>
            </a:r>
          </a:p>
          <a:p>
            <a:pPr eaLnBrk="1" hangingPunct="1">
              <a:spcBef>
                <a:spcPct val="0"/>
              </a:spcBef>
              <a:buClrTx/>
              <a:buSzTx/>
              <a:buFontTx/>
              <a:buNone/>
            </a:pPr>
            <a:r>
              <a:rPr lang="en-US" sz="1400" dirty="0">
                <a:solidFill>
                  <a:schemeClr val="bg1">
                    <a:lumMod val="75000"/>
                  </a:schemeClr>
                </a:solidFill>
              </a:rPr>
              <a:t>Complete tumor removal via wide surgical excision</a:t>
            </a:r>
          </a:p>
          <a:p>
            <a:pPr eaLnBrk="1" hangingPunct="1">
              <a:spcBef>
                <a:spcPct val="0"/>
              </a:spcBef>
              <a:buClrTx/>
              <a:buSzTx/>
              <a:buFontTx/>
              <a:buNone/>
            </a:pPr>
            <a:endParaRPr lang="en-US" altLang="en-US" sz="1400" i="1"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How wide should the margins be around the lesion?</a:t>
            </a:r>
          </a:p>
          <a:p>
            <a:pPr eaLnBrk="1" hangingPunct="1">
              <a:spcBef>
                <a:spcPct val="0"/>
              </a:spcBef>
              <a:buClrTx/>
              <a:buSzTx/>
              <a:buFontTx/>
              <a:buNone/>
            </a:pPr>
            <a:r>
              <a:rPr lang="en-US" altLang="en-US" sz="1400" dirty="0">
                <a:solidFill>
                  <a:schemeClr val="bg1">
                    <a:lumMod val="75000"/>
                  </a:schemeClr>
                </a:solidFill>
              </a:rPr>
              <a:t>Quite wide—2 mm at least</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How should the lesion be handled intraoperatively?</a:t>
            </a:r>
          </a:p>
          <a:p>
            <a:pPr eaLnBrk="1" hangingPunct="1">
              <a:spcBef>
                <a:spcPct val="0"/>
              </a:spcBef>
              <a:buClrTx/>
              <a:buSzTx/>
              <a:buFontTx/>
              <a:buNone/>
            </a:pPr>
            <a:r>
              <a:rPr lang="en-US" altLang="en-US" sz="1400" dirty="0">
                <a:solidFill>
                  <a:schemeClr val="bg1">
                    <a:lumMod val="75000"/>
                  </a:schemeClr>
                </a:solidFill>
              </a:rPr>
              <a:t>It shouldn’t—</a:t>
            </a:r>
            <a:r>
              <a:rPr lang="en-US" altLang="en-US" sz="1400" dirty="0" err="1">
                <a:solidFill>
                  <a:schemeClr val="bg1">
                    <a:lumMod val="75000"/>
                  </a:schemeClr>
                </a:solidFill>
              </a:rPr>
              <a:t>ie</a:t>
            </a:r>
            <a:r>
              <a:rPr lang="en-US" altLang="en-US" sz="1400" dirty="0">
                <a:solidFill>
                  <a:schemeClr val="bg1">
                    <a:lumMod val="75000"/>
                  </a:schemeClr>
                </a:solidFill>
              </a:rPr>
              <a:t>, a </a:t>
            </a:r>
            <a:r>
              <a:rPr lang="en-US" altLang="en-US" sz="1400" b="1" dirty="0">
                <a:solidFill>
                  <a:srgbClr val="0000FF"/>
                </a:solidFill>
              </a:rPr>
              <a:t>‘no touch’ technique </a:t>
            </a:r>
            <a:r>
              <a:rPr lang="en-US" altLang="en-US" sz="1400" dirty="0">
                <a:solidFill>
                  <a:schemeClr val="bg1">
                    <a:lumMod val="75000"/>
                  </a:schemeClr>
                </a:solidFill>
              </a:rPr>
              <a:t>should be employed. That is, at no point during the case should the surgeon make contact with the lesion itself. Further, some surgeons will insist on a ‘dry’ field (</a:t>
            </a:r>
            <a:r>
              <a:rPr lang="en-US" altLang="en-US" sz="1400" dirty="0" err="1">
                <a:solidFill>
                  <a:schemeClr val="bg1">
                    <a:lumMod val="75000"/>
                  </a:schemeClr>
                </a:solidFill>
              </a:rPr>
              <a:t>ie</a:t>
            </a:r>
            <a:r>
              <a:rPr lang="en-US" altLang="en-US" sz="1400" dirty="0">
                <a:solidFill>
                  <a:schemeClr val="bg1">
                    <a:lumMod val="75000"/>
                  </a:schemeClr>
                </a:solidFill>
              </a:rPr>
              <a:t>, no periodic re-wetting with BSS), as the act of wetting the surface may disseminate cancer cells.</a:t>
            </a:r>
          </a:p>
        </p:txBody>
      </p:sp>
      <p:sp>
        <p:nvSpPr>
          <p:cNvPr id="61" name="TextBox 60">
            <a:extLst>
              <a:ext uri="{FF2B5EF4-FFF2-40B4-BE49-F238E27FC236}">
                <a16:creationId xmlns:a16="http://schemas.microsoft.com/office/drawing/2014/main" id="{5B11DB71-A17C-47C7-9418-74910CAE0DE3}"/>
              </a:ext>
            </a:extLst>
          </p:cNvPr>
          <p:cNvSpPr txBox="1"/>
          <p:nvPr/>
        </p:nvSpPr>
        <p:spPr>
          <a:xfrm>
            <a:off x="572501" y="3292773"/>
            <a:ext cx="7071167" cy="1169551"/>
          </a:xfrm>
          <a:prstGeom prst="rect">
            <a:avLst/>
          </a:prstGeom>
          <a:solidFill>
            <a:schemeClr val="accent1">
              <a:lumMod val="75000"/>
            </a:schemeClr>
          </a:solidFill>
        </p:spPr>
        <p:txBody>
          <a:bodyPr wrap="none" rtlCol="0">
            <a:spAutoFit/>
          </a:bodyPr>
          <a:lstStyle/>
          <a:p>
            <a:pPr eaLnBrk="1" hangingPunct="1">
              <a:spcBef>
                <a:spcPct val="0"/>
              </a:spcBef>
              <a:buClrTx/>
              <a:buSzTx/>
              <a:buFontTx/>
              <a:buNone/>
            </a:pPr>
            <a:r>
              <a:rPr lang="en-US" altLang="en-US" sz="1400" i="1" dirty="0">
                <a:solidFill>
                  <a:schemeClr val="bg1"/>
                </a:solidFill>
              </a:rPr>
              <a:t>What is the concern motivating the ‘no touch’ technique?</a:t>
            </a:r>
          </a:p>
          <a:p>
            <a:pPr eaLnBrk="1" hangingPunct="1">
              <a:spcBef>
                <a:spcPct val="0"/>
              </a:spcBef>
              <a:buClrTx/>
              <a:buSzTx/>
              <a:buFontTx/>
              <a:buNone/>
            </a:pPr>
            <a:r>
              <a:rPr lang="en-US" altLang="en-US" sz="1400" dirty="0">
                <a:solidFill>
                  <a:schemeClr val="bg1"/>
                </a:solidFill>
              </a:rPr>
              <a:t>That </a:t>
            </a:r>
            <a:r>
              <a:rPr lang="en-US" altLang="en-US" sz="1400" dirty="0" err="1">
                <a:solidFill>
                  <a:schemeClr val="bg1"/>
                </a:solidFill>
              </a:rPr>
              <a:t>intraop</a:t>
            </a:r>
            <a:r>
              <a:rPr lang="en-US" altLang="en-US" sz="1400" dirty="0">
                <a:solidFill>
                  <a:schemeClr val="bg1"/>
                </a:solidFill>
              </a:rPr>
              <a:t> lesion manipulation might seed the ocular surface with tumor cells</a:t>
            </a:r>
          </a:p>
          <a:p>
            <a:pPr eaLnBrk="1" hangingPunct="1">
              <a:spcBef>
                <a:spcPct val="0"/>
              </a:spcBef>
              <a:buClrTx/>
              <a:buSzTx/>
              <a:buFontTx/>
              <a:buNone/>
            </a:pPr>
            <a:endParaRPr lang="en-US" altLang="en-US" sz="1400" dirty="0">
              <a:solidFill>
                <a:schemeClr val="bg1"/>
              </a:solidFill>
            </a:endParaRPr>
          </a:p>
          <a:p>
            <a:pPr eaLnBrk="1" hangingPunct="1">
              <a:spcBef>
                <a:spcPct val="0"/>
              </a:spcBef>
              <a:buClrTx/>
              <a:buSzTx/>
              <a:buFontTx/>
              <a:buNone/>
            </a:pPr>
            <a:r>
              <a:rPr lang="en-US" altLang="en-US" sz="1400" i="1" dirty="0">
                <a:solidFill>
                  <a:schemeClr val="bg1"/>
                </a:solidFill>
              </a:rPr>
              <a:t>In light of this concern, what alternative to excisional biopsy is obviously unacceptable?</a:t>
            </a:r>
          </a:p>
          <a:p>
            <a:pPr eaLnBrk="1" hangingPunct="1">
              <a:spcBef>
                <a:spcPct val="0"/>
              </a:spcBef>
              <a:buClrTx/>
              <a:buSzTx/>
              <a:buFontTx/>
              <a:buNone/>
            </a:pPr>
            <a:r>
              <a:rPr lang="en-US" altLang="en-US" sz="1400" b="1" dirty="0">
                <a:solidFill>
                  <a:schemeClr val="bg1"/>
                </a:solidFill>
              </a:rPr>
              <a:t>Incisional</a:t>
            </a:r>
            <a:r>
              <a:rPr lang="en-US" altLang="en-US" sz="1400" dirty="0">
                <a:solidFill>
                  <a:schemeClr val="bg1"/>
                </a:solidFill>
              </a:rPr>
              <a:t> biopsy</a:t>
            </a:r>
          </a:p>
        </p:txBody>
      </p:sp>
      <p:sp>
        <p:nvSpPr>
          <p:cNvPr id="6" name="Oval 5">
            <a:extLst>
              <a:ext uri="{FF2B5EF4-FFF2-40B4-BE49-F238E27FC236}">
                <a16:creationId xmlns:a16="http://schemas.microsoft.com/office/drawing/2014/main" id="{05397CE2-3936-409A-835D-4222EFA7E489}"/>
              </a:ext>
            </a:extLst>
          </p:cNvPr>
          <p:cNvSpPr/>
          <p:nvPr/>
        </p:nvSpPr>
        <p:spPr>
          <a:xfrm>
            <a:off x="2264057" y="2832404"/>
            <a:ext cx="2095907" cy="49047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71194182"/>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39F74A6-D8BF-4933-A45C-33A63B8B7175}" type="slidenum">
              <a:rPr lang="en-US" altLang="en-US" sz="1000" smtClean="0"/>
              <a:pPr>
                <a:spcBef>
                  <a:spcPct val="0"/>
                </a:spcBef>
                <a:buClrTx/>
                <a:buSzTx/>
                <a:buFontTx/>
                <a:buNone/>
              </a:pPr>
              <a:t>637</a:t>
            </a:fld>
            <a:endParaRPr lang="en-US" altLang="en-US" sz="1000"/>
          </a:p>
        </p:txBody>
      </p:sp>
      <p:pic>
        <p:nvPicPr>
          <p:cNvPr id="16" name="Picture 2">
            <a:extLst>
              <a:ext uri="{FF2B5EF4-FFF2-40B4-BE49-F238E27FC236}">
                <a16:creationId xmlns:a16="http://schemas.microsoft.com/office/drawing/2014/main" id="{635921A1-BF75-4ADB-A341-ABBA3A411B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3108" y="1143000"/>
            <a:ext cx="4228892" cy="4019474"/>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928C127-0702-4DE4-A27A-317B2FDE14F3}"/>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8" name="TextBox 7">
            <a:extLst>
              <a:ext uri="{FF2B5EF4-FFF2-40B4-BE49-F238E27FC236}">
                <a16:creationId xmlns:a16="http://schemas.microsoft.com/office/drawing/2014/main" id="{92AB0A62-9CAA-426D-BD27-AB06C51A1CEE}"/>
              </a:ext>
            </a:extLst>
          </p:cNvPr>
          <p:cNvSpPr txBox="1"/>
          <p:nvPr/>
        </p:nvSpPr>
        <p:spPr>
          <a:xfrm>
            <a:off x="4694581" y="2352518"/>
            <a:ext cx="4373219" cy="1169551"/>
          </a:xfrm>
          <a:prstGeom prst="rect">
            <a:avLst/>
          </a:prstGeom>
          <a:noFill/>
        </p:spPr>
        <p:txBody>
          <a:bodyPr wrap="square" rtlCol="0">
            <a:spAutoFit/>
          </a:bodyPr>
          <a:lstStyle/>
          <a:p>
            <a:r>
              <a:rPr lang="en-US" sz="1400" i="1" dirty="0">
                <a:solidFill>
                  <a:srgbClr val="0000FF"/>
                </a:solidFill>
              </a:rPr>
              <a:t>You see the depicted lesion in clinic. Note that it seems to have all the hallmarks of a </a:t>
            </a:r>
            <a:r>
              <a:rPr lang="en-US" sz="1400" i="1" dirty="0" err="1">
                <a:solidFill>
                  <a:srgbClr val="0000FF"/>
                </a:solidFill>
              </a:rPr>
              <a:t>conj</a:t>
            </a:r>
            <a:r>
              <a:rPr lang="en-US" sz="1400" i="1" dirty="0">
                <a:solidFill>
                  <a:srgbClr val="0000FF"/>
                </a:solidFill>
              </a:rPr>
              <a:t> melanoma: It is </a:t>
            </a:r>
            <a:r>
              <a:rPr lang="en-US" sz="1400" i="1" dirty="0" err="1">
                <a:solidFill>
                  <a:srgbClr val="0000FF"/>
                </a:solidFill>
              </a:rPr>
              <a:t>juxtalimbal</a:t>
            </a:r>
            <a:r>
              <a:rPr lang="en-US" sz="1400" i="1" dirty="0">
                <a:solidFill>
                  <a:srgbClr val="0000FF"/>
                </a:solidFill>
              </a:rPr>
              <a:t> and pigmented. It is elevated. It has feeder vessels. It has no cysts. Despite all this, it definitively is </a:t>
            </a:r>
            <a:r>
              <a:rPr lang="en-US" sz="1400" b="1" i="1" dirty="0">
                <a:solidFill>
                  <a:srgbClr val="0000FF"/>
                </a:solidFill>
              </a:rPr>
              <a:t>not</a:t>
            </a:r>
            <a:r>
              <a:rPr lang="en-US" sz="1400" i="1" dirty="0">
                <a:solidFill>
                  <a:srgbClr val="0000FF"/>
                </a:solidFill>
              </a:rPr>
              <a:t> a </a:t>
            </a:r>
            <a:r>
              <a:rPr lang="en-US" sz="1400" i="1" dirty="0" err="1">
                <a:solidFill>
                  <a:srgbClr val="0000FF"/>
                </a:solidFill>
              </a:rPr>
              <a:t>conj</a:t>
            </a:r>
            <a:r>
              <a:rPr lang="en-US" sz="1400" i="1" dirty="0">
                <a:solidFill>
                  <a:srgbClr val="0000FF"/>
                </a:solidFill>
              </a:rPr>
              <a:t> melanoma. What is it?</a:t>
            </a:r>
            <a:endParaRPr lang="en-US" sz="1400" dirty="0">
              <a:solidFill>
                <a:srgbClr val="0000FF"/>
              </a:solidFill>
            </a:endParaRPr>
          </a:p>
        </p:txBody>
      </p:sp>
    </p:spTree>
    <p:extLst>
      <p:ext uri="{BB962C8B-B14F-4D97-AF65-F5344CB8AC3E}">
        <p14:creationId xmlns:p14="http://schemas.microsoft.com/office/powerpoint/2010/main" val="3172690636"/>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39F74A6-D8BF-4933-A45C-33A63B8B7175}" type="slidenum">
              <a:rPr lang="en-US" altLang="en-US" sz="1000" smtClean="0"/>
              <a:pPr>
                <a:spcBef>
                  <a:spcPct val="0"/>
                </a:spcBef>
                <a:buClrTx/>
                <a:buSzTx/>
                <a:buFontTx/>
                <a:buNone/>
              </a:pPr>
              <a:t>638</a:t>
            </a:fld>
            <a:endParaRPr lang="en-US" altLang="en-US" sz="1000"/>
          </a:p>
        </p:txBody>
      </p:sp>
      <p:pic>
        <p:nvPicPr>
          <p:cNvPr id="16" name="Picture 2">
            <a:extLst>
              <a:ext uri="{FF2B5EF4-FFF2-40B4-BE49-F238E27FC236}">
                <a16:creationId xmlns:a16="http://schemas.microsoft.com/office/drawing/2014/main" id="{635921A1-BF75-4ADB-A341-ABBA3A411B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3108" y="1143000"/>
            <a:ext cx="4228892" cy="4019474"/>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928C127-0702-4DE4-A27A-317B2FDE14F3}"/>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8" name="TextBox 7">
            <a:extLst>
              <a:ext uri="{FF2B5EF4-FFF2-40B4-BE49-F238E27FC236}">
                <a16:creationId xmlns:a16="http://schemas.microsoft.com/office/drawing/2014/main" id="{92AB0A62-9CAA-426D-BD27-AB06C51A1CEE}"/>
              </a:ext>
            </a:extLst>
          </p:cNvPr>
          <p:cNvSpPr txBox="1"/>
          <p:nvPr/>
        </p:nvSpPr>
        <p:spPr>
          <a:xfrm>
            <a:off x="4694581" y="2352518"/>
            <a:ext cx="4373219" cy="1600438"/>
          </a:xfrm>
          <a:prstGeom prst="rect">
            <a:avLst/>
          </a:prstGeom>
          <a:noFill/>
        </p:spPr>
        <p:txBody>
          <a:bodyPr wrap="square" rtlCol="0">
            <a:spAutoFit/>
          </a:bodyPr>
          <a:lstStyle/>
          <a:p>
            <a:r>
              <a:rPr lang="en-US" sz="1400" i="1" dirty="0">
                <a:solidFill>
                  <a:srgbClr val="0000FF"/>
                </a:solidFill>
              </a:rPr>
              <a:t>You see the depicted lesion in clinic. Note that it seems to have all the hallmarks of a </a:t>
            </a:r>
            <a:r>
              <a:rPr lang="en-US" sz="1400" i="1" dirty="0" err="1">
                <a:solidFill>
                  <a:srgbClr val="0000FF"/>
                </a:solidFill>
              </a:rPr>
              <a:t>conj</a:t>
            </a:r>
            <a:r>
              <a:rPr lang="en-US" sz="1400" i="1" dirty="0">
                <a:solidFill>
                  <a:srgbClr val="0000FF"/>
                </a:solidFill>
              </a:rPr>
              <a:t> melanoma: It is </a:t>
            </a:r>
            <a:r>
              <a:rPr lang="en-US" sz="1400" i="1" dirty="0" err="1">
                <a:solidFill>
                  <a:srgbClr val="0000FF"/>
                </a:solidFill>
              </a:rPr>
              <a:t>juxtalimbal</a:t>
            </a:r>
            <a:r>
              <a:rPr lang="en-US" sz="1400" i="1" dirty="0">
                <a:solidFill>
                  <a:srgbClr val="0000FF"/>
                </a:solidFill>
              </a:rPr>
              <a:t> and pigmented. It is elevated. It has feeder vessels. It has no cysts. Despite all this, it definitively is </a:t>
            </a:r>
            <a:r>
              <a:rPr lang="en-US" sz="1400" b="1" i="1" dirty="0">
                <a:solidFill>
                  <a:srgbClr val="0000FF"/>
                </a:solidFill>
              </a:rPr>
              <a:t>not</a:t>
            </a:r>
            <a:r>
              <a:rPr lang="en-US" sz="1400" i="1" dirty="0">
                <a:solidFill>
                  <a:srgbClr val="0000FF"/>
                </a:solidFill>
              </a:rPr>
              <a:t> a </a:t>
            </a:r>
            <a:r>
              <a:rPr lang="en-US" sz="1400" i="1" dirty="0" err="1">
                <a:solidFill>
                  <a:srgbClr val="0000FF"/>
                </a:solidFill>
              </a:rPr>
              <a:t>conj</a:t>
            </a:r>
            <a:r>
              <a:rPr lang="en-US" sz="1400" i="1" dirty="0">
                <a:solidFill>
                  <a:srgbClr val="0000FF"/>
                </a:solidFill>
              </a:rPr>
              <a:t> melanoma. What is it?</a:t>
            </a:r>
          </a:p>
          <a:p>
            <a:r>
              <a:rPr lang="en-US" sz="1400" dirty="0">
                <a:solidFill>
                  <a:srgbClr val="0000FF"/>
                </a:solidFill>
              </a:rPr>
              <a:t>A melanoma of the ciliary body extending through the sclera. Don’t be fooled by this lesion!</a:t>
            </a:r>
          </a:p>
        </p:txBody>
      </p:sp>
    </p:spTree>
    <p:extLst>
      <p:ext uri="{BB962C8B-B14F-4D97-AF65-F5344CB8AC3E}">
        <p14:creationId xmlns:p14="http://schemas.microsoft.com/office/powerpoint/2010/main" val="1023363574"/>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39F74A6-D8BF-4933-A45C-33A63B8B7175}" type="slidenum">
              <a:rPr lang="en-US" altLang="en-US" sz="1000" smtClean="0"/>
              <a:pPr>
                <a:spcBef>
                  <a:spcPct val="0"/>
                </a:spcBef>
                <a:buClrTx/>
                <a:buSzTx/>
                <a:buFontTx/>
                <a:buNone/>
              </a:pPr>
              <a:t>639</a:t>
            </a:fld>
            <a:endParaRPr lang="en-US" altLang="en-US" sz="1000"/>
          </a:p>
        </p:txBody>
      </p:sp>
      <p:pic>
        <p:nvPicPr>
          <p:cNvPr id="16" name="Picture 2">
            <a:extLst>
              <a:ext uri="{FF2B5EF4-FFF2-40B4-BE49-F238E27FC236}">
                <a16:creationId xmlns:a16="http://schemas.microsoft.com/office/drawing/2014/main" id="{635921A1-BF75-4ADB-A341-ABBA3A411B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3108" y="1143000"/>
            <a:ext cx="4228892" cy="4019474"/>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565EC8B4-46BB-4403-A133-4F9027B700A2}"/>
              </a:ext>
            </a:extLst>
          </p:cNvPr>
          <p:cNvSpPr txBox="1"/>
          <p:nvPr/>
        </p:nvSpPr>
        <p:spPr>
          <a:xfrm>
            <a:off x="304799" y="5486400"/>
            <a:ext cx="8534399" cy="954107"/>
          </a:xfrm>
          <a:prstGeom prst="rect">
            <a:avLst/>
          </a:prstGeom>
          <a:noFill/>
        </p:spPr>
        <p:txBody>
          <a:bodyPr wrap="square" rtlCol="0">
            <a:spAutoFit/>
          </a:bodyPr>
          <a:lstStyle/>
          <a:p>
            <a:r>
              <a:rPr lang="en-US" sz="1400" b="0" i="0" dirty="0">
                <a:effectLst/>
                <a:latin typeface="+mn-lt"/>
              </a:rPr>
              <a:t> Melanoma of the ciliary body with </a:t>
            </a:r>
            <a:r>
              <a:rPr lang="en-US" sz="1400" b="0" i="0" dirty="0" err="1">
                <a:effectLst/>
                <a:latin typeface="+mn-lt"/>
              </a:rPr>
              <a:t>extrascleral</a:t>
            </a:r>
            <a:r>
              <a:rPr lang="en-US" sz="1400" b="0" i="0" dirty="0">
                <a:effectLst/>
                <a:latin typeface="+mn-lt"/>
              </a:rPr>
              <a:t> extension, presenting as an ocular surface mass. Note that there is no PAM surrounding the nodule, a clue that the lesion might have an intraocular origin. Also note that the lesion is associated with deep episcleral/scleral vessels (sentinel vessels, </a:t>
            </a:r>
            <a:r>
              <a:rPr lang="en-US" sz="1400" b="0" i="1" dirty="0">
                <a:effectLst/>
                <a:latin typeface="+mn-lt"/>
              </a:rPr>
              <a:t>arrow</a:t>
            </a:r>
            <a:r>
              <a:rPr lang="en-US" sz="1400" b="0" i="0" dirty="0">
                <a:effectLst/>
                <a:latin typeface="+mn-lt"/>
              </a:rPr>
              <a:t>) and does not obscure the overlying conjunctival vessels. This indicates that the lesion is deep to the conjunctiva.</a:t>
            </a:r>
          </a:p>
        </p:txBody>
      </p:sp>
      <p:sp>
        <p:nvSpPr>
          <p:cNvPr id="7" name="TextBox 6">
            <a:extLst>
              <a:ext uri="{FF2B5EF4-FFF2-40B4-BE49-F238E27FC236}">
                <a16:creationId xmlns:a16="http://schemas.microsoft.com/office/drawing/2014/main" id="{F928C127-0702-4DE4-A27A-317B2FDE14F3}"/>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8" name="TextBox 7">
            <a:extLst>
              <a:ext uri="{FF2B5EF4-FFF2-40B4-BE49-F238E27FC236}">
                <a16:creationId xmlns:a16="http://schemas.microsoft.com/office/drawing/2014/main" id="{92AB0A62-9CAA-426D-BD27-AB06C51A1CEE}"/>
              </a:ext>
            </a:extLst>
          </p:cNvPr>
          <p:cNvSpPr txBox="1"/>
          <p:nvPr/>
        </p:nvSpPr>
        <p:spPr>
          <a:xfrm>
            <a:off x="4694581" y="2352518"/>
            <a:ext cx="4373219" cy="1600438"/>
          </a:xfrm>
          <a:prstGeom prst="rect">
            <a:avLst/>
          </a:prstGeom>
          <a:noFill/>
        </p:spPr>
        <p:txBody>
          <a:bodyPr wrap="square" rtlCol="0">
            <a:spAutoFit/>
          </a:bodyPr>
          <a:lstStyle/>
          <a:p>
            <a:r>
              <a:rPr lang="en-US" sz="1400" i="1" dirty="0">
                <a:solidFill>
                  <a:srgbClr val="0000FF"/>
                </a:solidFill>
              </a:rPr>
              <a:t>You see the depicted lesion in clinic. Note that it seems to have all the hallmarks of a </a:t>
            </a:r>
            <a:r>
              <a:rPr lang="en-US" sz="1400" i="1" dirty="0" err="1">
                <a:solidFill>
                  <a:srgbClr val="0000FF"/>
                </a:solidFill>
              </a:rPr>
              <a:t>conj</a:t>
            </a:r>
            <a:r>
              <a:rPr lang="en-US" sz="1400" i="1" dirty="0">
                <a:solidFill>
                  <a:srgbClr val="0000FF"/>
                </a:solidFill>
              </a:rPr>
              <a:t> melanoma: It is </a:t>
            </a:r>
            <a:r>
              <a:rPr lang="en-US" sz="1400" i="1" dirty="0" err="1">
                <a:solidFill>
                  <a:srgbClr val="0000FF"/>
                </a:solidFill>
              </a:rPr>
              <a:t>juxtalimbal</a:t>
            </a:r>
            <a:r>
              <a:rPr lang="en-US" sz="1400" i="1" dirty="0">
                <a:solidFill>
                  <a:srgbClr val="0000FF"/>
                </a:solidFill>
              </a:rPr>
              <a:t> and pigmented. It is elevated. It has feeder vessels. It has no cysts. Despite all this, it definitively is </a:t>
            </a:r>
            <a:r>
              <a:rPr lang="en-US" sz="1400" b="1" i="1" dirty="0">
                <a:solidFill>
                  <a:srgbClr val="0000FF"/>
                </a:solidFill>
              </a:rPr>
              <a:t>not</a:t>
            </a:r>
            <a:r>
              <a:rPr lang="en-US" sz="1400" i="1" dirty="0">
                <a:solidFill>
                  <a:srgbClr val="0000FF"/>
                </a:solidFill>
              </a:rPr>
              <a:t> a </a:t>
            </a:r>
            <a:r>
              <a:rPr lang="en-US" sz="1400" i="1" dirty="0" err="1">
                <a:solidFill>
                  <a:srgbClr val="0000FF"/>
                </a:solidFill>
              </a:rPr>
              <a:t>conj</a:t>
            </a:r>
            <a:r>
              <a:rPr lang="en-US" sz="1400" i="1" dirty="0">
                <a:solidFill>
                  <a:srgbClr val="0000FF"/>
                </a:solidFill>
              </a:rPr>
              <a:t> melanoma. What is it?</a:t>
            </a:r>
          </a:p>
          <a:p>
            <a:r>
              <a:rPr lang="en-US" sz="1400" dirty="0">
                <a:solidFill>
                  <a:srgbClr val="0000FF"/>
                </a:solidFill>
              </a:rPr>
              <a:t>A melanoma of the ciliary body extending through the sclera. Don’t be fooled by this lesion!</a:t>
            </a:r>
          </a:p>
        </p:txBody>
      </p:sp>
    </p:spTree>
    <p:extLst>
      <p:ext uri="{BB962C8B-B14F-4D97-AF65-F5344CB8AC3E}">
        <p14:creationId xmlns:p14="http://schemas.microsoft.com/office/powerpoint/2010/main" val="83601971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584775"/>
          </a:xfrm>
          <a:prstGeom prst="rect">
            <a:avLst/>
          </a:prstGeom>
          <a:noFill/>
        </p:spPr>
        <p:txBody>
          <a:bodyPr wrap="square" rtlCol="0">
            <a:spAutoFit/>
          </a:bodyPr>
          <a:lstStyle/>
          <a:p>
            <a:r>
              <a:rPr lang="en-US" sz="1600" i="1" dirty="0"/>
              <a:t>Now let’s turn our attention to </a:t>
            </a:r>
            <a:r>
              <a:rPr lang="en-US" sz="1600" dirty="0"/>
              <a:t>nevus cells. </a:t>
            </a:r>
            <a:r>
              <a:rPr lang="en-US" sz="1600" i="1" dirty="0"/>
              <a:t>What are they?</a:t>
            </a:r>
          </a:p>
          <a:p>
            <a:r>
              <a:rPr lang="en-US" sz="1600" dirty="0"/>
              <a:t>Nevus cells are a type of  melanocyte</a:t>
            </a: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Tree>
    <p:extLst>
      <p:ext uri="{BB962C8B-B14F-4D97-AF65-F5344CB8AC3E}">
        <p14:creationId xmlns:p14="http://schemas.microsoft.com/office/powerpoint/2010/main" val="26848703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569660"/>
          </a:xfrm>
          <a:prstGeom prst="rect">
            <a:avLst/>
          </a:prstGeom>
          <a:noFill/>
        </p:spPr>
        <p:txBody>
          <a:bodyPr wrap="square" rtlCol="0">
            <a:spAutoFit/>
          </a:bodyPr>
          <a:lstStyle/>
          <a:p>
            <a:r>
              <a:rPr lang="en-US" sz="1600" i="1" dirty="0"/>
              <a:t>Now let’s turn our attention to </a:t>
            </a:r>
            <a:r>
              <a:rPr lang="en-US" sz="1600" dirty="0"/>
              <a:t>nevus cells. </a:t>
            </a:r>
            <a:r>
              <a:rPr lang="en-US" sz="1600" i="1" dirty="0"/>
              <a:t>What are they?</a:t>
            </a:r>
          </a:p>
          <a:p>
            <a:r>
              <a:rPr lang="en-US" sz="1600" dirty="0"/>
              <a:t>Nevus cells are a type of  melanocyte. </a:t>
            </a:r>
            <a:r>
              <a:rPr lang="en-US" sz="1600" dirty="0">
                <a:solidFill>
                  <a:srgbClr val="0000FF"/>
                </a:solidFill>
              </a:rPr>
              <a:t>However, they differ from typical melanocytes in two key ways:</a:t>
            </a:r>
          </a:p>
          <a:p>
            <a:r>
              <a:rPr lang="en-US" sz="1600" dirty="0">
                <a:solidFill>
                  <a:srgbClr val="0000FF"/>
                </a:solidFill>
              </a:rPr>
              <a:t>--With respect to  </a:t>
            </a:r>
            <a:r>
              <a:rPr lang="en-US" sz="1600" b="1" dirty="0">
                <a:solidFill>
                  <a:srgbClr val="0000FF"/>
                </a:solidFill>
              </a:rPr>
              <a:t>shape </a:t>
            </a:r>
            <a:r>
              <a:rPr lang="en-US" sz="1600" dirty="0">
                <a:solidFill>
                  <a:srgbClr val="0000FF"/>
                </a:solidFill>
              </a:rPr>
              <a:t>: </a:t>
            </a:r>
            <a:r>
              <a:rPr lang="en-US" sz="1600" dirty="0">
                <a:solidFill>
                  <a:schemeClr val="bg1"/>
                </a:solidFill>
              </a:rPr>
              <a:t>Typical melanocytes are described as  dendritic , whereas nevus cells are  round  </a:t>
            </a:r>
          </a:p>
          <a:p>
            <a:r>
              <a:rPr lang="en-US" sz="1600" dirty="0">
                <a:solidFill>
                  <a:srgbClr val="0000FF"/>
                </a:solidFill>
              </a:rPr>
              <a:t>--With respect to  </a:t>
            </a:r>
            <a:r>
              <a:rPr lang="en-US" sz="1600" b="1" dirty="0">
                <a:solidFill>
                  <a:srgbClr val="0000FF"/>
                </a:solidFill>
              </a:rPr>
              <a:t>distribution </a:t>
            </a:r>
            <a:endParaRPr lang="en-US" sz="1600" dirty="0">
              <a:solidFill>
                <a:srgbClr val="0000FF"/>
              </a:solidFill>
            </a:endParaRP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12" name="Rectangle 11">
            <a:extLst>
              <a:ext uri="{FF2B5EF4-FFF2-40B4-BE49-F238E27FC236}">
                <a16:creationId xmlns:a16="http://schemas.microsoft.com/office/drawing/2014/main" id="{C4EDBBCC-051D-4F46-A7A1-C34A2599842F}"/>
              </a:ext>
            </a:extLst>
          </p:cNvPr>
          <p:cNvSpPr/>
          <p:nvPr/>
        </p:nvSpPr>
        <p:spPr>
          <a:xfrm>
            <a:off x="2057400" y="3719516"/>
            <a:ext cx="838200" cy="2696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attribute #1</a:t>
            </a:r>
          </a:p>
        </p:txBody>
      </p:sp>
      <p:sp>
        <p:nvSpPr>
          <p:cNvPr id="14" name="Rectangle 13">
            <a:extLst>
              <a:ext uri="{FF2B5EF4-FFF2-40B4-BE49-F238E27FC236}">
                <a16:creationId xmlns:a16="http://schemas.microsoft.com/office/drawing/2014/main" id="{76A8C558-4DBF-4952-BF0C-15577A1BDA8E}"/>
              </a:ext>
            </a:extLst>
          </p:cNvPr>
          <p:cNvSpPr/>
          <p:nvPr/>
        </p:nvSpPr>
        <p:spPr>
          <a:xfrm>
            <a:off x="2060712" y="4172163"/>
            <a:ext cx="1215887" cy="2696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attribute #2</a:t>
            </a:r>
          </a:p>
        </p:txBody>
      </p:sp>
    </p:spTree>
    <p:extLst>
      <p:ext uri="{BB962C8B-B14F-4D97-AF65-F5344CB8AC3E}">
        <p14:creationId xmlns:p14="http://schemas.microsoft.com/office/powerpoint/2010/main" val="346450265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569660"/>
          </a:xfrm>
          <a:prstGeom prst="rect">
            <a:avLst/>
          </a:prstGeom>
          <a:noFill/>
        </p:spPr>
        <p:txBody>
          <a:bodyPr wrap="square" rtlCol="0">
            <a:spAutoFit/>
          </a:bodyPr>
          <a:lstStyle/>
          <a:p>
            <a:r>
              <a:rPr lang="en-US" sz="1600" i="1" dirty="0"/>
              <a:t>Now let’s turn our attention to </a:t>
            </a:r>
            <a:r>
              <a:rPr lang="en-US" sz="1600" dirty="0"/>
              <a:t>nevus cells. </a:t>
            </a:r>
            <a:r>
              <a:rPr lang="en-US" sz="1600" i="1" dirty="0"/>
              <a:t>What are they?</a:t>
            </a:r>
          </a:p>
          <a:p>
            <a:r>
              <a:rPr lang="en-US" sz="1600" dirty="0"/>
              <a:t>Nevus cells are a type of  melanocyte. </a:t>
            </a:r>
            <a:r>
              <a:rPr lang="en-US" sz="1600" dirty="0">
                <a:solidFill>
                  <a:srgbClr val="0000FF"/>
                </a:solidFill>
              </a:rPr>
              <a:t>However, they differ from typical melanocytes in two key ways:</a:t>
            </a:r>
          </a:p>
          <a:p>
            <a:r>
              <a:rPr lang="en-US" sz="1600" dirty="0">
                <a:solidFill>
                  <a:srgbClr val="0000FF"/>
                </a:solidFill>
              </a:rPr>
              <a:t>--With respect to  </a:t>
            </a:r>
            <a:r>
              <a:rPr lang="en-US" sz="1600" b="1" dirty="0">
                <a:solidFill>
                  <a:srgbClr val="0000FF"/>
                </a:solidFill>
              </a:rPr>
              <a:t>shape </a:t>
            </a:r>
            <a:r>
              <a:rPr lang="en-US" sz="1600" dirty="0">
                <a:solidFill>
                  <a:schemeClr val="bg1"/>
                </a:solidFill>
              </a:rPr>
              <a:t>: Typical melanocytes are described as  dendritic , whereas nevus cells are  round  </a:t>
            </a:r>
          </a:p>
          <a:p>
            <a:r>
              <a:rPr lang="en-US" sz="1600" dirty="0">
                <a:solidFill>
                  <a:srgbClr val="0000FF"/>
                </a:solidFill>
              </a:rPr>
              <a:t>--With respect to  </a:t>
            </a:r>
            <a:r>
              <a:rPr lang="en-US" sz="1600" b="1" dirty="0">
                <a:solidFill>
                  <a:srgbClr val="0000FF"/>
                </a:solidFill>
              </a:rPr>
              <a:t>distribution </a:t>
            </a:r>
            <a:endParaRPr lang="en-US" sz="1600" dirty="0">
              <a:solidFill>
                <a:srgbClr val="0000FF"/>
              </a:solidFill>
            </a:endParaRP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Tree>
    <p:extLst>
      <p:ext uri="{BB962C8B-B14F-4D97-AF65-F5344CB8AC3E}">
        <p14:creationId xmlns:p14="http://schemas.microsoft.com/office/powerpoint/2010/main" val="204873350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569660"/>
          </a:xfrm>
          <a:prstGeom prst="rect">
            <a:avLst/>
          </a:prstGeom>
          <a:noFill/>
        </p:spPr>
        <p:txBody>
          <a:bodyPr wrap="square" rtlCol="0">
            <a:spAutoFit/>
          </a:bodyPr>
          <a:lstStyle/>
          <a:p>
            <a:r>
              <a:rPr lang="en-US" sz="1600" i="1" dirty="0"/>
              <a:t>Now let’s turn our attention to </a:t>
            </a:r>
            <a:r>
              <a:rPr lang="en-US" sz="1600" dirty="0"/>
              <a:t>nevus cells. </a:t>
            </a:r>
            <a:r>
              <a:rPr lang="en-US" sz="1600" i="1" dirty="0"/>
              <a:t>What are they?</a:t>
            </a:r>
          </a:p>
          <a:p>
            <a:r>
              <a:rPr lang="en-US" sz="1600" dirty="0"/>
              <a:t>Nevus cells are a type of  melanocyte. </a:t>
            </a:r>
            <a:r>
              <a:rPr lang="en-US" sz="1600" dirty="0">
                <a:solidFill>
                  <a:srgbClr val="0000FF"/>
                </a:solidFill>
              </a:rPr>
              <a:t>However, they differ from typical melanocytes in two key ways:</a:t>
            </a:r>
          </a:p>
          <a:p>
            <a:r>
              <a:rPr lang="en-US" sz="1600" dirty="0">
                <a:solidFill>
                  <a:srgbClr val="0000FF"/>
                </a:solidFill>
              </a:rPr>
              <a:t>--With respect to  </a:t>
            </a:r>
            <a:r>
              <a:rPr lang="en-US" sz="1600" b="1" dirty="0">
                <a:solidFill>
                  <a:srgbClr val="0000FF"/>
                </a:solidFill>
              </a:rPr>
              <a:t>shape </a:t>
            </a:r>
            <a:r>
              <a:rPr lang="en-US" sz="1600" dirty="0">
                <a:solidFill>
                  <a:srgbClr val="0000FF"/>
                </a:solidFill>
              </a:rPr>
              <a:t>: Typical melanocytes are described as  dendritic , whereas nevus cells are  round  </a:t>
            </a:r>
          </a:p>
          <a:p>
            <a:r>
              <a:rPr lang="en-US" sz="1600" dirty="0">
                <a:solidFill>
                  <a:schemeClr val="bg1">
                    <a:lumMod val="75000"/>
                  </a:schemeClr>
                </a:solidFill>
              </a:rPr>
              <a:t>--With respect to  </a:t>
            </a:r>
            <a:r>
              <a:rPr lang="en-US" sz="1600" b="1" dirty="0">
                <a:solidFill>
                  <a:schemeClr val="bg1">
                    <a:lumMod val="75000"/>
                  </a:schemeClr>
                </a:solidFill>
              </a:rPr>
              <a:t>distribution </a:t>
            </a:r>
            <a:endParaRPr lang="en-US" sz="1600" dirty="0">
              <a:solidFill>
                <a:schemeClr val="bg1">
                  <a:lumMod val="75000"/>
                </a:schemeClr>
              </a:solidFill>
            </a:endParaRP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6" name="Rectangle 5">
            <a:extLst>
              <a:ext uri="{FF2B5EF4-FFF2-40B4-BE49-F238E27FC236}">
                <a16:creationId xmlns:a16="http://schemas.microsoft.com/office/drawing/2014/main" id="{104BCD41-0965-492B-9769-90F81B0D9307}"/>
              </a:ext>
            </a:extLst>
          </p:cNvPr>
          <p:cNvSpPr/>
          <p:nvPr/>
        </p:nvSpPr>
        <p:spPr>
          <a:xfrm>
            <a:off x="6324600" y="3737113"/>
            <a:ext cx="838200" cy="2696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shape</a:t>
            </a:r>
          </a:p>
        </p:txBody>
      </p:sp>
      <p:sp>
        <p:nvSpPr>
          <p:cNvPr id="12" name="Rectangle 11">
            <a:extLst>
              <a:ext uri="{FF2B5EF4-FFF2-40B4-BE49-F238E27FC236}">
                <a16:creationId xmlns:a16="http://schemas.microsoft.com/office/drawing/2014/main" id="{C4EDBBCC-051D-4F46-A7A1-C34A2599842F}"/>
              </a:ext>
            </a:extLst>
          </p:cNvPr>
          <p:cNvSpPr/>
          <p:nvPr/>
        </p:nvSpPr>
        <p:spPr>
          <a:xfrm>
            <a:off x="1905000" y="3950227"/>
            <a:ext cx="838200" cy="2696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shape</a:t>
            </a:r>
          </a:p>
        </p:txBody>
      </p:sp>
    </p:spTree>
    <p:extLst>
      <p:ext uri="{BB962C8B-B14F-4D97-AF65-F5344CB8AC3E}">
        <p14:creationId xmlns:p14="http://schemas.microsoft.com/office/powerpoint/2010/main" val="134803005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68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569660"/>
          </a:xfrm>
          <a:prstGeom prst="rect">
            <a:avLst/>
          </a:prstGeom>
          <a:noFill/>
        </p:spPr>
        <p:txBody>
          <a:bodyPr wrap="square" rtlCol="0">
            <a:spAutoFit/>
          </a:bodyPr>
          <a:lstStyle/>
          <a:p>
            <a:r>
              <a:rPr lang="en-US" sz="1600" i="1" dirty="0"/>
              <a:t>Now let’s turn our attention to </a:t>
            </a:r>
            <a:r>
              <a:rPr lang="en-US" sz="1600" dirty="0"/>
              <a:t>nevus cells. </a:t>
            </a:r>
            <a:r>
              <a:rPr lang="en-US" sz="1600" i="1" dirty="0"/>
              <a:t>What are they?</a:t>
            </a:r>
          </a:p>
          <a:p>
            <a:r>
              <a:rPr lang="en-US" sz="1600" dirty="0"/>
              <a:t>Nevus cells are a type of  melanocyte. </a:t>
            </a:r>
            <a:r>
              <a:rPr lang="en-US" sz="1600" dirty="0">
                <a:solidFill>
                  <a:srgbClr val="0000FF"/>
                </a:solidFill>
              </a:rPr>
              <a:t>However, they differ from typical melanocytes in two key ways:</a:t>
            </a:r>
          </a:p>
          <a:p>
            <a:r>
              <a:rPr lang="en-US" sz="1600" dirty="0">
                <a:solidFill>
                  <a:srgbClr val="0000FF"/>
                </a:solidFill>
              </a:rPr>
              <a:t>--With respect to  </a:t>
            </a:r>
            <a:r>
              <a:rPr lang="en-US" sz="1600" b="1" dirty="0">
                <a:solidFill>
                  <a:srgbClr val="0000FF"/>
                </a:solidFill>
              </a:rPr>
              <a:t>shape </a:t>
            </a:r>
            <a:r>
              <a:rPr lang="en-US" sz="1600" dirty="0">
                <a:solidFill>
                  <a:srgbClr val="0000FF"/>
                </a:solidFill>
              </a:rPr>
              <a:t>: Typical melanocytes are described as  dendritic , whereas nevus cells are  round  </a:t>
            </a:r>
          </a:p>
          <a:p>
            <a:r>
              <a:rPr lang="en-US" sz="1600" dirty="0">
                <a:solidFill>
                  <a:schemeClr val="bg1">
                    <a:lumMod val="75000"/>
                  </a:schemeClr>
                </a:solidFill>
              </a:rPr>
              <a:t>--With respect to  </a:t>
            </a:r>
            <a:r>
              <a:rPr lang="en-US" sz="1600" b="1" dirty="0">
                <a:solidFill>
                  <a:schemeClr val="bg1">
                    <a:lumMod val="75000"/>
                  </a:schemeClr>
                </a:solidFill>
              </a:rPr>
              <a:t>distribution </a:t>
            </a:r>
            <a:endParaRPr lang="en-US" sz="1600" dirty="0">
              <a:solidFill>
                <a:schemeClr val="bg1">
                  <a:lumMod val="75000"/>
                </a:schemeClr>
              </a:solidFill>
            </a:endParaRP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Tree>
    <p:extLst>
      <p:ext uri="{BB962C8B-B14F-4D97-AF65-F5344CB8AC3E}">
        <p14:creationId xmlns:p14="http://schemas.microsoft.com/office/powerpoint/2010/main" val="2265514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EEAE5FC-7EF9-4F24-ACF2-2E9DD457EB62}"/>
              </a:ext>
            </a:extLst>
          </p:cNvPr>
          <p:cNvSpPr>
            <a:spLocks noGrp="1"/>
          </p:cNvSpPr>
          <p:nvPr>
            <p:ph type="sldNum" sz="quarter" idx="12"/>
          </p:nvPr>
        </p:nvSpPr>
        <p:spPr/>
        <p:txBody>
          <a:bodyPr/>
          <a:lstStyle/>
          <a:p>
            <a:fld id="{116DF635-BF2B-4ED9-8F65-8D2B632AD3E3}" type="slidenum">
              <a:rPr lang="en-US" altLang="en-US" smtClean="0"/>
              <a:pPr/>
              <a:t>69</a:t>
            </a:fld>
            <a:endParaRPr lang="en-US" altLang="en-US"/>
          </a:p>
        </p:txBody>
      </p:sp>
      <p:sp>
        <p:nvSpPr>
          <p:cNvPr id="6" name="TextBox 5">
            <a:extLst>
              <a:ext uri="{FF2B5EF4-FFF2-40B4-BE49-F238E27FC236}">
                <a16:creationId xmlns:a16="http://schemas.microsoft.com/office/drawing/2014/main" id="{A2788502-58CA-4FF8-A34A-595457BAF62A}"/>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5" name="TextBox 4">
            <a:extLst>
              <a:ext uri="{FF2B5EF4-FFF2-40B4-BE49-F238E27FC236}">
                <a16:creationId xmlns:a16="http://schemas.microsoft.com/office/drawing/2014/main" id="{3589DDCD-C887-4181-AC04-B933286A292C}"/>
              </a:ext>
            </a:extLst>
          </p:cNvPr>
          <p:cNvSpPr txBox="1"/>
          <p:nvPr/>
        </p:nvSpPr>
        <p:spPr>
          <a:xfrm>
            <a:off x="3081860" y="6019800"/>
            <a:ext cx="2980304" cy="369332"/>
          </a:xfrm>
          <a:prstGeom prst="rect">
            <a:avLst/>
          </a:prstGeom>
          <a:noFill/>
        </p:spPr>
        <p:txBody>
          <a:bodyPr wrap="none" rtlCol="0">
            <a:spAutoFit/>
          </a:bodyPr>
          <a:lstStyle/>
          <a:p>
            <a:pPr algn="ctr"/>
            <a:r>
              <a:rPr lang="en-US" dirty="0"/>
              <a:t>Melanocytes vs nevus cells</a:t>
            </a:r>
          </a:p>
        </p:txBody>
      </p:sp>
      <p:sp>
        <p:nvSpPr>
          <p:cNvPr id="8" name="TextBox 7">
            <a:extLst>
              <a:ext uri="{FF2B5EF4-FFF2-40B4-BE49-F238E27FC236}">
                <a16:creationId xmlns:a16="http://schemas.microsoft.com/office/drawing/2014/main" id="{CA3D0866-79D5-4854-AA58-2ACADE4298B2}"/>
              </a:ext>
            </a:extLst>
          </p:cNvPr>
          <p:cNvSpPr txBox="1"/>
          <p:nvPr/>
        </p:nvSpPr>
        <p:spPr>
          <a:xfrm>
            <a:off x="1749321" y="5071646"/>
            <a:ext cx="1301959" cy="338554"/>
          </a:xfrm>
          <a:prstGeom prst="rect">
            <a:avLst/>
          </a:prstGeom>
          <a:noFill/>
        </p:spPr>
        <p:txBody>
          <a:bodyPr wrap="none" rtlCol="0">
            <a:spAutoFit/>
          </a:bodyPr>
          <a:lstStyle/>
          <a:p>
            <a:pPr algn="ctr"/>
            <a:r>
              <a:rPr lang="en-US" sz="1600" b="1" dirty="0"/>
              <a:t>Melanocyte</a:t>
            </a:r>
          </a:p>
        </p:txBody>
      </p:sp>
      <p:pic>
        <p:nvPicPr>
          <p:cNvPr id="1026" name="Picture 2" descr="Nevus and Melanoma | Clinical Gate">
            <a:extLst>
              <a:ext uri="{FF2B5EF4-FFF2-40B4-BE49-F238E27FC236}">
                <a16:creationId xmlns:a16="http://schemas.microsoft.com/office/drawing/2014/main" id="{502E08F3-35CB-4DA7-9800-5902620AC1D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5574" y="645828"/>
            <a:ext cx="3509452" cy="4331403"/>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2C86A07C-E693-4EDE-B516-AC2A9D670799}"/>
              </a:ext>
            </a:extLst>
          </p:cNvPr>
          <p:cNvSpPr txBox="1"/>
          <p:nvPr/>
        </p:nvSpPr>
        <p:spPr>
          <a:xfrm>
            <a:off x="4610181" y="3505200"/>
            <a:ext cx="4381419" cy="738664"/>
          </a:xfrm>
          <a:prstGeom prst="rect">
            <a:avLst/>
          </a:prstGeom>
          <a:noFill/>
        </p:spPr>
        <p:txBody>
          <a:bodyPr wrap="square" rtlCol="0">
            <a:spAutoFit/>
          </a:bodyPr>
          <a:lstStyle/>
          <a:p>
            <a:r>
              <a:rPr lang="en-US" sz="1400" dirty="0"/>
              <a:t>Don’t be fooled by the round cell body! Note the extensive network of processes snaking out amongst the keratinocytes</a:t>
            </a:r>
            <a:endParaRPr lang="en-US" sz="1400" dirty="0">
              <a:solidFill>
                <a:srgbClr val="0000FF"/>
              </a:solidFill>
            </a:endParaRPr>
          </a:p>
        </p:txBody>
      </p:sp>
      <p:cxnSp>
        <p:nvCxnSpPr>
          <p:cNvPr id="16" name="Straight Arrow Connector 15">
            <a:extLst>
              <a:ext uri="{FF2B5EF4-FFF2-40B4-BE49-F238E27FC236}">
                <a16:creationId xmlns:a16="http://schemas.microsoft.com/office/drawing/2014/main" id="{CB79C45D-868C-40F0-998E-C15854941F1F}"/>
              </a:ext>
            </a:extLst>
          </p:cNvPr>
          <p:cNvCxnSpPr>
            <a:cxnSpLocks/>
          </p:cNvCxnSpPr>
          <p:nvPr/>
        </p:nvCxnSpPr>
        <p:spPr>
          <a:xfrm flipH="1">
            <a:off x="2625668" y="3733800"/>
            <a:ext cx="1981200" cy="0"/>
          </a:xfrm>
          <a:prstGeom prst="straightConnector1">
            <a:avLst/>
          </a:prstGeom>
          <a:ln w="22225">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16045476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33E48B4-93DA-437A-9D23-BA6FDBF2C867}"/>
              </a:ext>
            </a:extLst>
          </p:cNvPr>
          <p:cNvSpPr/>
          <p:nvPr/>
        </p:nvSpPr>
        <p:spPr>
          <a:xfrm>
            <a:off x="1828800" y="2590800"/>
            <a:ext cx="2331993" cy="3363891"/>
          </a:xfrm>
          <a:prstGeom prst="rect">
            <a:avLst/>
          </a:prstGeom>
          <a:solidFill>
            <a:schemeClr val="accent6">
              <a:lumMod val="20000"/>
              <a:lumOff val="8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8" name="TextBox 7">
            <a:extLst>
              <a:ext uri="{FF2B5EF4-FFF2-40B4-BE49-F238E27FC236}">
                <a16:creationId xmlns:a16="http://schemas.microsoft.com/office/drawing/2014/main" id="{9085F9EB-56E0-45D7-87F3-5EE9569992AE}"/>
              </a:ext>
            </a:extLst>
          </p:cNvPr>
          <p:cNvSpPr txBox="1"/>
          <p:nvPr/>
        </p:nvSpPr>
        <p:spPr>
          <a:xfrm>
            <a:off x="419099" y="1868557"/>
            <a:ext cx="8572501" cy="584775"/>
          </a:xfrm>
          <a:prstGeom prst="rect">
            <a:avLst/>
          </a:prstGeom>
          <a:noFill/>
        </p:spPr>
        <p:txBody>
          <a:bodyPr wrap="square" rtlCol="0">
            <a:spAutoFit/>
          </a:bodyPr>
          <a:lstStyle/>
          <a:p>
            <a:r>
              <a:rPr lang="en-US" sz="1600" i="1" dirty="0">
                <a:solidFill>
                  <a:srgbClr val="0000FF"/>
                </a:solidFill>
              </a:rPr>
              <a:t>All lesions of the eyelid and epibulbar tissue can be said to have one of two appearances—what are they? </a:t>
            </a:r>
            <a:r>
              <a:rPr lang="en-US" sz="1600" i="1" dirty="0"/>
              <a:t>Which lesions can present pigmented, and which can present nonpigmented?</a:t>
            </a:r>
          </a:p>
        </p:txBody>
      </p:sp>
      <p:sp>
        <p:nvSpPr>
          <p:cNvPr id="7" name="TextBox 6">
            <a:extLst>
              <a:ext uri="{FF2B5EF4-FFF2-40B4-BE49-F238E27FC236}">
                <a16:creationId xmlns:a16="http://schemas.microsoft.com/office/drawing/2014/main" id="{6718DFEE-0D49-4BC3-92E8-5E9AEA2A694D}"/>
              </a:ext>
            </a:extLst>
          </p:cNvPr>
          <p:cNvSpPr txBox="1"/>
          <p:nvPr/>
        </p:nvSpPr>
        <p:spPr>
          <a:xfrm>
            <a:off x="4983198" y="2590800"/>
            <a:ext cx="1853391" cy="400110"/>
          </a:xfrm>
          <a:prstGeom prst="rect">
            <a:avLst/>
          </a:prstGeom>
          <a:noFill/>
        </p:spPr>
        <p:txBody>
          <a:bodyPr wrap="none" rtlCol="0">
            <a:spAutoFit/>
          </a:bodyPr>
          <a:lstStyle/>
          <a:p>
            <a:pPr algn="ctr"/>
            <a:r>
              <a:rPr lang="en-US" sz="2000" dirty="0">
                <a:solidFill>
                  <a:schemeClr val="bg1">
                    <a:lumMod val="75000"/>
                  </a:schemeClr>
                </a:solidFill>
              </a:rPr>
              <a:t>Nonpigmented</a:t>
            </a:r>
          </a:p>
        </p:txBody>
      </p:sp>
      <p:sp>
        <p:nvSpPr>
          <p:cNvPr id="31" name="TextBox 30">
            <a:extLst>
              <a:ext uri="{FF2B5EF4-FFF2-40B4-BE49-F238E27FC236}">
                <a16:creationId xmlns:a16="http://schemas.microsoft.com/office/drawing/2014/main" id="{7DB321BA-7931-4AF7-A8F9-9DB85332E7EF}"/>
              </a:ext>
            </a:extLst>
          </p:cNvPr>
          <p:cNvSpPr txBox="1"/>
          <p:nvPr/>
        </p:nvSpPr>
        <p:spPr>
          <a:xfrm>
            <a:off x="5335191" y="3281066"/>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sp>
        <p:nvSpPr>
          <p:cNvPr id="32" name="TextBox 31">
            <a:extLst>
              <a:ext uri="{FF2B5EF4-FFF2-40B4-BE49-F238E27FC236}">
                <a16:creationId xmlns:a16="http://schemas.microsoft.com/office/drawing/2014/main" id="{8425D42D-6770-41AD-B476-8D5B42CC794F}"/>
              </a:ext>
            </a:extLst>
          </p:cNvPr>
          <p:cNvSpPr txBox="1"/>
          <p:nvPr/>
        </p:nvSpPr>
        <p:spPr>
          <a:xfrm>
            <a:off x="5334000" y="5109866"/>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sp>
        <p:nvSpPr>
          <p:cNvPr id="33" name="TextBox 32">
            <a:extLst>
              <a:ext uri="{FF2B5EF4-FFF2-40B4-BE49-F238E27FC236}">
                <a16:creationId xmlns:a16="http://schemas.microsoft.com/office/drawing/2014/main" id="{B543FA11-4BDF-41AE-B643-B017764100F3}"/>
              </a:ext>
            </a:extLst>
          </p:cNvPr>
          <p:cNvSpPr txBox="1"/>
          <p:nvPr/>
        </p:nvSpPr>
        <p:spPr>
          <a:xfrm>
            <a:off x="5334000" y="4500266"/>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sp>
        <p:nvSpPr>
          <p:cNvPr id="34" name="TextBox 33">
            <a:extLst>
              <a:ext uri="{FF2B5EF4-FFF2-40B4-BE49-F238E27FC236}">
                <a16:creationId xmlns:a16="http://schemas.microsoft.com/office/drawing/2014/main" id="{72E81300-32E1-436F-B98D-85DDF3800833}"/>
              </a:ext>
            </a:extLst>
          </p:cNvPr>
          <p:cNvSpPr txBox="1"/>
          <p:nvPr/>
        </p:nvSpPr>
        <p:spPr>
          <a:xfrm>
            <a:off x="5338245" y="3902961"/>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cxnSp>
        <p:nvCxnSpPr>
          <p:cNvPr id="35" name="Straight Connector 34">
            <a:extLst>
              <a:ext uri="{FF2B5EF4-FFF2-40B4-BE49-F238E27FC236}">
                <a16:creationId xmlns:a16="http://schemas.microsoft.com/office/drawing/2014/main" id="{01CD8FA1-608F-4C58-AB57-5BB3C861650C}"/>
              </a:ext>
            </a:extLst>
          </p:cNvPr>
          <p:cNvCxnSpPr/>
          <p:nvPr/>
        </p:nvCxnSpPr>
        <p:spPr>
          <a:xfrm>
            <a:off x="5222806" y="2976266"/>
            <a:ext cx="0" cy="259080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D7A1DD11-3464-4969-8497-F23AE6195F89}"/>
              </a:ext>
            </a:extLst>
          </p:cNvPr>
          <p:cNvCxnSpPr/>
          <p:nvPr/>
        </p:nvCxnSpPr>
        <p:spPr>
          <a:xfrm>
            <a:off x="5222806" y="33572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3FEA254B-47B3-4421-BDB5-3D4750F5047C}"/>
              </a:ext>
            </a:extLst>
          </p:cNvPr>
          <p:cNvCxnSpPr/>
          <p:nvPr/>
        </p:nvCxnSpPr>
        <p:spPr>
          <a:xfrm>
            <a:off x="5222806" y="36620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4B80F247-2BAA-41B9-8902-FC48E6F4C0D1}"/>
              </a:ext>
            </a:extLst>
          </p:cNvPr>
          <p:cNvCxnSpPr/>
          <p:nvPr/>
        </p:nvCxnSpPr>
        <p:spPr>
          <a:xfrm>
            <a:off x="5222806" y="39668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FDDDD3C8-FC5D-4C91-9AC6-59753D78D418}"/>
              </a:ext>
            </a:extLst>
          </p:cNvPr>
          <p:cNvCxnSpPr/>
          <p:nvPr/>
        </p:nvCxnSpPr>
        <p:spPr>
          <a:xfrm>
            <a:off x="5222806" y="42716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E53219DA-D48D-4A01-844F-C1FDCA6FD539}"/>
              </a:ext>
            </a:extLst>
          </p:cNvPr>
          <p:cNvCxnSpPr/>
          <p:nvPr/>
        </p:nvCxnSpPr>
        <p:spPr>
          <a:xfrm>
            <a:off x="5222806" y="45764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CC1CB427-28CC-43C2-8225-6182327885F7}"/>
              </a:ext>
            </a:extLst>
          </p:cNvPr>
          <p:cNvCxnSpPr/>
          <p:nvPr/>
        </p:nvCxnSpPr>
        <p:spPr>
          <a:xfrm>
            <a:off x="5222806" y="48812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D91B1616-D55B-4090-AE8E-FB496A6BFAB4}"/>
              </a:ext>
            </a:extLst>
          </p:cNvPr>
          <p:cNvCxnSpPr/>
          <p:nvPr/>
        </p:nvCxnSpPr>
        <p:spPr>
          <a:xfrm>
            <a:off x="5222806" y="51860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79AA4A10-8C45-4747-BCD5-161868B42E62}"/>
              </a:ext>
            </a:extLst>
          </p:cNvPr>
          <p:cNvCxnSpPr/>
          <p:nvPr/>
        </p:nvCxnSpPr>
        <p:spPr>
          <a:xfrm>
            <a:off x="5222806" y="54908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2C158312-CA0C-4D2E-8383-1E1A543AB869}"/>
              </a:ext>
            </a:extLst>
          </p:cNvPr>
          <p:cNvSpPr/>
          <p:nvPr/>
        </p:nvSpPr>
        <p:spPr>
          <a:xfrm rot="10800000" flipH="1">
            <a:off x="2325990" y="5490866"/>
            <a:ext cx="190501" cy="304800"/>
          </a:xfrm>
          <a:prstGeom prst="halfFrame">
            <a:avLst/>
          </a:prstGeom>
          <a:solidFill>
            <a:srgbClr val="99003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5" name="TextBox 4">
            <a:extLst>
              <a:ext uri="{FF2B5EF4-FFF2-40B4-BE49-F238E27FC236}">
                <a16:creationId xmlns:a16="http://schemas.microsoft.com/office/drawing/2014/main" id="{8E55089B-DB32-43CD-A1D2-4C8B762ECF97}"/>
              </a:ext>
            </a:extLst>
          </p:cNvPr>
          <p:cNvSpPr txBox="1"/>
          <p:nvPr/>
        </p:nvSpPr>
        <p:spPr>
          <a:xfrm>
            <a:off x="2444922" y="5585359"/>
            <a:ext cx="1505540" cy="369332"/>
          </a:xfrm>
          <a:prstGeom prst="rect">
            <a:avLst/>
          </a:prstGeom>
          <a:noFill/>
        </p:spPr>
        <p:txBody>
          <a:bodyPr wrap="none" rtlCol="0">
            <a:spAutoFit/>
          </a:bodyPr>
          <a:lstStyle/>
          <a:p>
            <a:r>
              <a:rPr lang="en-US" b="1" i="1" dirty="0">
                <a:solidFill>
                  <a:srgbClr val="990033"/>
                </a:solidFill>
              </a:rPr>
              <a:t>Melanocytic</a:t>
            </a:r>
          </a:p>
        </p:txBody>
      </p:sp>
      <p:sp>
        <p:nvSpPr>
          <p:cNvPr id="46" name="TextBox 45">
            <a:extLst>
              <a:ext uri="{FF2B5EF4-FFF2-40B4-BE49-F238E27FC236}">
                <a16:creationId xmlns:a16="http://schemas.microsoft.com/office/drawing/2014/main" id="{B70A29E4-5978-4282-8CD0-6081F5C82F27}"/>
              </a:ext>
            </a:extLst>
          </p:cNvPr>
          <p:cNvSpPr txBox="1"/>
          <p:nvPr/>
        </p:nvSpPr>
        <p:spPr>
          <a:xfrm>
            <a:off x="4114800" y="3845633"/>
            <a:ext cx="4693471" cy="1200329"/>
          </a:xfrm>
          <a:prstGeom prst="rect">
            <a:avLst/>
          </a:prstGeom>
          <a:solidFill>
            <a:srgbClr val="00B0F0"/>
          </a:solidFill>
        </p:spPr>
        <p:txBody>
          <a:bodyPr wrap="square" rtlCol="0">
            <a:spAutoFit/>
          </a:bodyPr>
          <a:lstStyle/>
          <a:p>
            <a:r>
              <a:rPr lang="en-US" b="1" dirty="0"/>
              <a:t>Point #1:</a:t>
            </a:r>
          </a:p>
          <a:p>
            <a:r>
              <a:rPr lang="en-US" dirty="0">
                <a:solidFill>
                  <a:schemeClr val="bg1"/>
                </a:solidFill>
              </a:rPr>
              <a:t>Regardless of cell of origin, any eyelid or epibulbar lesion can be </a:t>
            </a:r>
            <a:r>
              <a:rPr lang="en-US" dirty="0">
                <a:solidFill>
                  <a:srgbClr val="990033"/>
                </a:solidFill>
              </a:rPr>
              <a:t>pigmented.</a:t>
            </a:r>
          </a:p>
          <a:p>
            <a:r>
              <a:rPr lang="en-US" b="1" dirty="0">
                <a:solidFill>
                  <a:srgbClr val="990033"/>
                </a:solidFill>
              </a:rPr>
              <a:t>This includes melanocytic lesions </a:t>
            </a:r>
            <a:r>
              <a:rPr lang="en-US" dirty="0">
                <a:solidFill>
                  <a:srgbClr val="990033"/>
                </a:solidFill>
              </a:rPr>
              <a:t>(duh).</a:t>
            </a:r>
            <a:endParaRPr lang="en-US" dirty="0">
              <a:solidFill>
                <a:schemeClr val="bg1"/>
              </a:solidFill>
            </a:endParaRPr>
          </a:p>
        </p:txBody>
      </p:sp>
      <p:sp>
        <p:nvSpPr>
          <p:cNvPr id="44" name="TextBox 43">
            <a:extLst>
              <a:ext uri="{FF2B5EF4-FFF2-40B4-BE49-F238E27FC236}">
                <a16:creationId xmlns:a16="http://schemas.microsoft.com/office/drawing/2014/main" id="{8DCCF44B-5514-491E-B02E-EED145253C2E}"/>
              </a:ext>
            </a:extLst>
          </p:cNvPr>
          <p:cNvSpPr txBox="1"/>
          <p:nvPr/>
        </p:nvSpPr>
        <p:spPr>
          <a:xfrm>
            <a:off x="2156412" y="2590801"/>
            <a:ext cx="1410964" cy="400110"/>
          </a:xfrm>
          <a:prstGeom prst="rect">
            <a:avLst/>
          </a:prstGeom>
          <a:noFill/>
        </p:spPr>
        <p:txBody>
          <a:bodyPr wrap="none" rtlCol="0">
            <a:spAutoFit/>
          </a:bodyPr>
          <a:lstStyle/>
          <a:p>
            <a:pPr algn="ctr"/>
            <a:r>
              <a:rPr lang="en-US" sz="2000" dirty="0">
                <a:solidFill>
                  <a:srgbClr val="0000FF"/>
                </a:solidFill>
              </a:rPr>
              <a:t>Pigmented</a:t>
            </a:r>
          </a:p>
        </p:txBody>
      </p:sp>
      <p:cxnSp>
        <p:nvCxnSpPr>
          <p:cNvPr id="45" name="Straight Connector 44">
            <a:extLst>
              <a:ext uri="{FF2B5EF4-FFF2-40B4-BE49-F238E27FC236}">
                <a16:creationId xmlns:a16="http://schemas.microsoft.com/office/drawing/2014/main" id="{DE467E39-A319-45DE-823B-2A44180238D4}"/>
              </a:ext>
            </a:extLst>
          </p:cNvPr>
          <p:cNvCxnSpPr/>
          <p:nvPr/>
        </p:nvCxnSpPr>
        <p:spPr>
          <a:xfrm>
            <a:off x="2362200" y="2976266"/>
            <a:ext cx="0" cy="2590800"/>
          </a:xfrm>
          <a:prstGeom prst="line">
            <a:avLst/>
          </a:prstGeom>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E8FEC277-DF52-43BE-B045-0D5B67620AAA}"/>
              </a:ext>
            </a:extLst>
          </p:cNvPr>
          <p:cNvCxnSpPr/>
          <p:nvPr/>
        </p:nvCxnSpPr>
        <p:spPr>
          <a:xfrm>
            <a:off x="2362200" y="3357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E7974CF8-D3A7-4844-9B59-7D2479817C18}"/>
              </a:ext>
            </a:extLst>
          </p:cNvPr>
          <p:cNvCxnSpPr/>
          <p:nvPr/>
        </p:nvCxnSpPr>
        <p:spPr>
          <a:xfrm>
            <a:off x="2362200" y="3662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49" name="Straight Connector 48">
            <a:extLst>
              <a:ext uri="{FF2B5EF4-FFF2-40B4-BE49-F238E27FC236}">
                <a16:creationId xmlns:a16="http://schemas.microsoft.com/office/drawing/2014/main" id="{CE0159E8-38B1-415E-BEAC-01F94C8C05C5}"/>
              </a:ext>
            </a:extLst>
          </p:cNvPr>
          <p:cNvCxnSpPr/>
          <p:nvPr/>
        </p:nvCxnSpPr>
        <p:spPr>
          <a:xfrm>
            <a:off x="2362200" y="39668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2AFC4546-C96F-4E72-B46E-AEF91FF012AA}"/>
              </a:ext>
            </a:extLst>
          </p:cNvPr>
          <p:cNvCxnSpPr/>
          <p:nvPr/>
        </p:nvCxnSpPr>
        <p:spPr>
          <a:xfrm>
            <a:off x="2362200" y="42716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8D075D4C-C760-4196-8327-516878B35C16}"/>
              </a:ext>
            </a:extLst>
          </p:cNvPr>
          <p:cNvCxnSpPr/>
          <p:nvPr/>
        </p:nvCxnSpPr>
        <p:spPr>
          <a:xfrm>
            <a:off x="2362200" y="45764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EDBCACDA-AE13-424D-B26B-B93289008D5D}"/>
              </a:ext>
            </a:extLst>
          </p:cNvPr>
          <p:cNvCxnSpPr/>
          <p:nvPr/>
        </p:nvCxnSpPr>
        <p:spPr>
          <a:xfrm>
            <a:off x="2362200" y="48812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4AF77F18-E49B-4834-9FA8-C9E50919DCDC}"/>
              </a:ext>
            </a:extLst>
          </p:cNvPr>
          <p:cNvCxnSpPr/>
          <p:nvPr/>
        </p:nvCxnSpPr>
        <p:spPr>
          <a:xfrm>
            <a:off x="2362200" y="5186066"/>
            <a:ext cx="152400" cy="0"/>
          </a:xfrm>
          <a:prstGeom prst="line">
            <a:avLst/>
          </a:prstGeom>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BF34BF57-28EB-43B2-9D8A-E7605EBD92E9}"/>
              </a:ext>
            </a:extLst>
          </p:cNvPr>
          <p:cNvCxnSpPr/>
          <p:nvPr/>
        </p:nvCxnSpPr>
        <p:spPr>
          <a:xfrm>
            <a:off x="2362200" y="5490866"/>
            <a:ext cx="152400" cy="0"/>
          </a:xfrm>
          <a:prstGeom prst="line">
            <a:avLst/>
          </a:prstGeom>
        </p:spPr>
        <p:style>
          <a:lnRef idx="1">
            <a:schemeClr val="dk1"/>
          </a:lnRef>
          <a:fillRef idx="0">
            <a:schemeClr val="dk1"/>
          </a:fillRef>
          <a:effectRef idx="0">
            <a:schemeClr val="dk1"/>
          </a:effectRef>
          <a:fontRef idx="minor">
            <a:schemeClr val="tx1"/>
          </a:fontRef>
        </p:style>
      </p:cxnSp>
      <p:sp>
        <p:nvSpPr>
          <p:cNvPr id="55" name="TextBox 54">
            <a:extLst>
              <a:ext uri="{FF2B5EF4-FFF2-40B4-BE49-F238E27FC236}">
                <a16:creationId xmlns:a16="http://schemas.microsoft.com/office/drawing/2014/main" id="{C2EE1BD8-E074-471F-B292-50950C5BC917}"/>
              </a:ext>
            </a:extLst>
          </p:cNvPr>
          <p:cNvSpPr txBox="1"/>
          <p:nvPr/>
        </p:nvSpPr>
        <p:spPr>
          <a:xfrm>
            <a:off x="2481470" y="32810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56" name="TextBox 55">
            <a:extLst>
              <a:ext uri="{FF2B5EF4-FFF2-40B4-BE49-F238E27FC236}">
                <a16:creationId xmlns:a16="http://schemas.microsoft.com/office/drawing/2014/main" id="{F6B07E13-107A-427E-9C4E-C6C711904350}"/>
              </a:ext>
            </a:extLst>
          </p:cNvPr>
          <p:cNvSpPr txBox="1"/>
          <p:nvPr/>
        </p:nvSpPr>
        <p:spPr>
          <a:xfrm>
            <a:off x="2480279" y="51098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57" name="TextBox 56">
            <a:extLst>
              <a:ext uri="{FF2B5EF4-FFF2-40B4-BE49-F238E27FC236}">
                <a16:creationId xmlns:a16="http://schemas.microsoft.com/office/drawing/2014/main" id="{3E77BE7B-14DF-4988-964A-8192260A49E3}"/>
              </a:ext>
            </a:extLst>
          </p:cNvPr>
          <p:cNvSpPr txBox="1"/>
          <p:nvPr/>
        </p:nvSpPr>
        <p:spPr>
          <a:xfrm>
            <a:off x="2480279" y="4500266"/>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58" name="TextBox 57">
            <a:extLst>
              <a:ext uri="{FF2B5EF4-FFF2-40B4-BE49-F238E27FC236}">
                <a16:creationId xmlns:a16="http://schemas.microsoft.com/office/drawing/2014/main" id="{97D9148B-E6E6-464E-A0B1-9698E54D1485}"/>
              </a:ext>
            </a:extLst>
          </p:cNvPr>
          <p:cNvSpPr txBox="1"/>
          <p:nvPr/>
        </p:nvSpPr>
        <p:spPr>
          <a:xfrm>
            <a:off x="2484524" y="3902961"/>
            <a:ext cx="1031051" cy="521105"/>
          </a:xfrm>
          <a:prstGeom prst="rect">
            <a:avLst/>
          </a:prstGeom>
          <a:noFill/>
        </p:spPr>
        <p:txBody>
          <a:bodyPr wrap="none" rtlCol="0">
            <a:spAutoFit/>
          </a:bodyPr>
          <a:lstStyle/>
          <a:p>
            <a:pPr>
              <a:lnSpc>
                <a:spcPts val="1100"/>
              </a:lnSpc>
            </a:pPr>
            <a:r>
              <a:rPr lang="en-US" sz="1400" dirty="0"/>
              <a:t>All of them</a:t>
            </a:r>
          </a:p>
          <a:p>
            <a:pPr>
              <a:lnSpc>
                <a:spcPts val="1100"/>
              </a:lnSpc>
            </a:pPr>
            <a:endParaRPr lang="en-US" sz="1400" dirty="0"/>
          </a:p>
          <a:p>
            <a:pPr>
              <a:lnSpc>
                <a:spcPts val="1100"/>
              </a:lnSpc>
            </a:pPr>
            <a:r>
              <a:rPr lang="en-US" sz="1400" dirty="0"/>
              <a:t>All of them</a:t>
            </a:r>
          </a:p>
        </p:txBody>
      </p:sp>
      <p:sp>
        <p:nvSpPr>
          <p:cNvPr id="60" name="TextBox 59">
            <a:extLst>
              <a:ext uri="{FF2B5EF4-FFF2-40B4-BE49-F238E27FC236}">
                <a16:creationId xmlns:a16="http://schemas.microsoft.com/office/drawing/2014/main" id="{EAC8EF17-45E1-48E0-9AD4-3FE449BD4DAC}"/>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364319738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EEAE5FC-7EF9-4F24-ACF2-2E9DD457EB62}"/>
              </a:ext>
            </a:extLst>
          </p:cNvPr>
          <p:cNvSpPr>
            <a:spLocks noGrp="1"/>
          </p:cNvSpPr>
          <p:nvPr>
            <p:ph type="sldNum" sz="quarter" idx="12"/>
          </p:nvPr>
        </p:nvSpPr>
        <p:spPr/>
        <p:txBody>
          <a:bodyPr/>
          <a:lstStyle/>
          <a:p>
            <a:fld id="{116DF635-BF2B-4ED9-8F65-8D2B632AD3E3}" type="slidenum">
              <a:rPr lang="en-US" altLang="en-US" smtClean="0"/>
              <a:pPr/>
              <a:t>70</a:t>
            </a:fld>
            <a:endParaRPr lang="en-US" altLang="en-US"/>
          </a:p>
        </p:txBody>
      </p:sp>
      <p:sp>
        <p:nvSpPr>
          <p:cNvPr id="6" name="TextBox 5">
            <a:extLst>
              <a:ext uri="{FF2B5EF4-FFF2-40B4-BE49-F238E27FC236}">
                <a16:creationId xmlns:a16="http://schemas.microsoft.com/office/drawing/2014/main" id="{A2788502-58CA-4FF8-A34A-595457BAF62A}"/>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5" name="TextBox 4">
            <a:extLst>
              <a:ext uri="{FF2B5EF4-FFF2-40B4-BE49-F238E27FC236}">
                <a16:creationId xmlns:a16="http://schemas.microsoft.com/office/drawing/2014/main" id="{3589DDCD-C887-4181-AC04-B933286A292C}"/>
              </a:ext>
            </a:extLst>
          </p:cNvPr>
          <p:cNvSpPr txBox="1"/>
          <p:nvPr/>
        </p:nvSpPr>
        <p:spPr>
          <a:xfrm>
            <a:off x="3081860" y="6019800"/>
            <a:ext cx="2980304" cy="369332"/>
          </a:xfrm>
          <a:prstGeom prst="rect">
            <a:avLst/>
          </a:prstGeom>
          <a:noFill/>
        </p:spPr>
        <p:txBody>
          <a:bodyPr wrap="none" rtlCol="0">
            <a:spAutoFit/>
          </a:bodyPr>
          <a:lstStyle/>
          <a:p>
            <a:pPr algn="ctr"/>
            <a:r>
              <a:rPr lang="en-US" dirty="0"/>
              <a:t>Melanocytes vs nevus cells</a:t>
            </a:r>
          </a:p>
        </p:txBody>
      </p:sp>
      <p:sp>
        <p:nvSpPr>
          <p:cNvPr id="8" name="TextBox 7">
            <a:extLst>
              <a:ext uri="{FF2B5EF4-FFF2-40B4-BE49-F238E27FC236}">
                <a16:creationId xmlns:a16="http://schemas.microsoft.com/office/drawing/2014/main" id="{CA3D0866-79D5-4854-AA58-2ACADE4298B2}"/>
              </a:ext>
            </a:extLst>
          </p:cNvPr>
          <p:cNvSpPr txBox="1"/>
          <p:nvPr/>
        </p:nvSpPr>
        <p:spPr>
          <a:xfrm>
            <a:off x="1749321" y="5071646"/>
            <a:ext cx="1301959" cy="338554"/>
          </a:xfrm>
          <a:prstGeom prst="rect">
            <a:avLst/>
          </a:prstGeom>
          <a:noFill/>
        </p:spPr>
        <p:txBody>
          <a:bodyPr wrap="none" rtlCol="0">
            <a:spAutoFit/>
          </a:bodyPr>
          <a:lstStyle/>
          <a:p>
            <a:pPr algn="ctr"/>
            <a:r>
              <a:rPr lang="en-US" sz="1600" b="1" dirty="0"/>
              <a:t>Melanocyte</a:t>
            </a:r>
          </a:p>
        </p:txBody>
      </p:sp>
      <p:pic>
        <p:nvPicPr>
          <p:cNvPr id="1026" name="Picture 2" descr="Nevus and Melanoma | Clinical Gate">
            <a:extLst>
              <a:ext uri="{FF2B5EF4-FFF2-40B4-BE49-F238E27FC236}">
                <a16:creationId xmlns:a16="http://schemas.microsoft.com/office/drawing/2014/main" id="{502E08F3-35CB-4DA7-9800-5902620AC1D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5574" y="645828"/>
            <a:ext cx="3509452" cy="4331403"/>
          </a:xfrm>
          <a:prstGeom prst="rect">
            <a:avLst/>
          </a:prstGeom>
          <a:noFill/>
          <a:extLst>
            <a:ext uri="{909E8E84-426E-40DD-AFC4-6F175D3DCCD1}">
              <a14:hiddenFill xmlns:a14="http://schemas.microsoft.com/office/drawing/2010/main">
                <a:solidFill>
                  <a:srgbClr val="FFFFFF"/>
                </a:solidFill>
              </a14:hiddenFill>
            </a:ext>
          </a:extLst>
        </p:spPr>
      </p:pic>
      <p:sp>
        <p:nvSpPr>
          <p:cNvPr id="4" name="Arrow: Up 3">
            <a:extLst>
              <a:ext uri="{FF2B5EF4-FFF2-40B4-BE49-F238E27FC236}">
                <a16:creationId xmlns:a16="http://schemas.microsoft.com/office/drawing/2014/main" id="{6DB9FEFD-06FB-49C7-B26A-ECF6AFF2A28B}"/>
              </a:ext>
            </a:extLst>
          </p:cNvPr>
          <p:cNvSpPr/>
          <p:nvPr/>
        </p:nvSpPr>
        <p:spPr>
          <a:xfrm>
            <a:off x="1371600" y="4800600"/>
            <a:ext cx="412185" cy="1588532"/>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2C86A07C-E693-4EDE-B516-AC2A9D670799}"/>
              </a:ext>
            </a:extLst>
          </p:cNvPr>
          <p:cNvSpPr txBox="1"/>
          <p:nvPr/>
        </p:nvSpPr>
        <p:spPr>
          <a:xfrm>
            <a:off x="4610181" y="3505200"/>
            <a:ext cx="4381419" cy="954107"/>
          </a:xfrm>
          <a:prstGeom prst="rect">
            <a:avLst/>
          </a:prstGeom>
          <a:noFill/>
        </p:spPr>
        <p:txBody>
          <a:bodyPr wrap="square" rtlCol="0">
            <a:spAutoFit/>
          </a:bodyPr>
          <a:lstStyle/>
          <a:p>
            <a:r>
              <a:rPr lang="en-US" sz="1400" dirty="0"/>
              <a:t>Don’t be fooled by the round cell body! Note the extensive network of processes snaking out amongst the keratinocytes. </a:t>
            </a:r>
            <a:r>
              <a:rPr lang="en-US" sz="1400" dirty="0">
                <a:solidFill>
                  <a:srgbClr val="0000FF"/>
                </a:solidFill>
              </a:rPr>
              <a:t>It’s because of all these processes that melanocytes are described as ‘dendritic.’</a:t>
            </a:r>
          </a:p>
        </p:txBody>
      </p:sp>
      <p:cxnSp>
        <p:nvCxnSpPr>
          <p:cNvPr id="16" name="Straight Arrow Connector 15">
            <a:extLst>
              <a:ext uri="{FF2B5EF4-FFF2-40B4-BE49-F238E27FC236}">
                <a16:creationId xmlns:a16="http://schemas.microsoft.com/office/drawing/2014/main" id="{CB79C45D-868C-40F0-998E-C15854941F1F}"/>
              </a:ext>
            </a:extLst>
          </p:cNvPr>
          <p:cNvCxnSpPr>
            <a:cxnSpLocks/>
          </p:cNvCxnSpPr>
          <p:nvPr/>
        </p:nvCxnSpPr>
        <p:spPr>
          <a:xfrm flipH="1">
            <a:off x="2625668" y="3733800"/>
            <a:ext cx="1981200" cy="0"/>
          </a:xfrm>
          <a:prstGeom prst="straightConnector1">
            <a:avLst/>
          </a:prstGeom>
          <a:ln w="22225">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45047122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EEAE5FC-7EF9-4F24-ACF2-2E9DD457EB62}"/>
              </a:ext>
            </a:extLst>
          </p:cNvPr>
          <p:cNvSpPr>
            <a:spLocks noGrp="1"/>
          </p:cNvSpPr>
          <p:nvPr>
            <p:ph type="sldNum" sz="quarter" idx="12"/>
          </p:nvPr>
        </p:nvSpPr>
        <p:spPr/>
        <p:txBody>
          <a:bodyPr/>
          <a:lstStyle/>
          <a:p>
            <a:fld id="{116DF635-BF2B-4ED9-8F65-8D2B632AD3E3}" type="slidenum">
              <a:rPr lang="en-US" altLang="en-US" smtClean="0"/>
              <a:pPr/>
              <a:t>71</a:t>
            </a:fld>
            <a:endParaRPr lang="en-US" altLang="en-US"/>
          </a:p>
        </p:txBody>
      </p:sp>
      <p:sp>
        <p:nvSpPr>
          <p:cNvPr id="6" name="TextBox 5">
            <a:extLst>
              <a:ext uri="{FF2B5EF4-FFF2-40B4-BE49-F238E27FC236}">
                <a16:creationId xmlns:a16="http://schemas.microsoft.com/office/drawing/2014/main" id="{A2788502-58CA-4FF8-A34A-595457BAF62A}"/>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5" name="TextBox 4">
            <a:extLst>
              <a:ext uri="{FF2B5EF4-FFF2-40B4-BE49-F238E27FC236}">
                <a16:creationId xmlns:a16="http://schemas.microsoft.com/office/drawing/2014/main" id="{3589DDCD-C887-4181-AC04-B933286A292C}"/>
              </a:ext>
            </a:extLst>
          </p:cNvPr>
          <p:cNvSpPr txBox="1"/>
          <p:nvPr/>
        </p:nvSpPr>
        <p:spPr>
          <a:xfrm>
            <a:off x="3081860" y="6019800"/>
            <a:ext cx="2980304" cy="369332"/>
          </a:xfrm>
          <a:prstGeom prst="rect">
            <a:avLst/>
          </a:prstGeom>
          <a:noFill/>
        </p:spPr>
        <p:txBody>
          <a:bodyPr wrap="none" rtlCol="0">
            <a:spAutoFit/>
          </a:bodyPr>
          <a:lstStyle/>
          <a:p>
            <a:pPr algn="ctr"/>
            <a:r>
              <a:rPr lang="en-US" dirty="0"/>
              <a:t>Melanocytes vs nevus cells</a:t>
            </a:r>
          </a:p>
        </p:txBody>
      </p:sp>
      <p:sp>
        <p:nvSpPr>
          <p:cNvPr id="8" name="TextBox 7">
            <a:extLst>
              <a:ext uri="{FF2B5EF4-FFF2-40B4-BE49-F238E27FC236}">
                <a16:creationId xmlns:a16="http://schemas.microsoft.com/office/drawing/2014/main" id="{CA3D0866-79D5-4854-AA58-2ACADE4298B2}"/>
              </a:ext>
            </a:extLst>
          </p:cNvPr>
          <p:cNvSpPr txBox="1"/>
          <p:nvPr/>
        </p:nvSpPr>
        <p:spPr>
          <a:xfrm>
            <a:off x="1749321" y="5071646"/>
            <a:ext cx="1301959" cy="338554"/>
          </a:xfrm>
          <a:prstGeom prst="rect">
            <a:avLst/>
          </a:prstGeom>
          <a:noFill/>
        </p:spPr>
        <p:txBody>
          <a:bodyPr wrap="none" rtlCol="0">
            <a:spAutoFit/>
          </a:bodyPr>
          <a:lstStyle/>
          <a:p>
            <a:pPr algn="ctr"/>
            <a:r>
              <a:rPr lang="en-US" sz="1600" b="1" dirty="0"/>
              <a:t>Melanocyte</a:t>
            </a:r>
          </a:p>
        </p:txBody>
      </p:sp>
      <p:sp>
        <p:nvSpPr>
          <p:cNvPr id="9" name="TextBox 8">
            <a:extLst>
              <a:ext uri="{FF2B5EF4-FFF2-40B4-BE49-F238E27FC236}">
                <a16:creationId xmlns:a16="http://schemas.microsoft.com/office/drawing/2014/main" id="{67F47C9A-CEFC-4017-9D64-066C3B540D77}"/>
              </a:ext>
            </a:extLst>
          </p:cNvPr>
          <p:cNvSpPr txBox="1"/>
          <p:nvPr/>
        </p:nvSpPr>
        <p:spPr>
          <a:xfrm>
            <a:off x="6074899" y="5071646"/>
            <a:ext cx="1199367" cy="338554"/>
          </a:xfrm>
          <a:prstGeom prst="rect">
            <a:avLst/>
          </a:prstGeom>
          <a:noFill/>
        </p:spPr>
        <p:txBody>
          <a:bodyPr wrap="none" rtlCol="0">
            <a:spAutoFit/>
          </a:bodyPr>
          <a:lstStyle/>
          <a:p>
            <a:pPr algn="ctr"/>
            <a:r>
              <a:rPr lang="en-US" sz="1600" b="1" dirty="0"/>
              <a:t>Nevus cell</a:t>
            </a:r>
          </a:p>
        </p:txBody>
      </p:sp>
      <p:pic>
        <p:nvPicPr>
          <p:cNvPr id="1026" name="Picture 2" descr="Nevus and Melanoma | Clinical Gate">
            <a:extLst>
              <a:ext uri="{FF2B5EF4-FFF2-40B4-BE49-F238E27FC236}">
                <a16:creationId xmlns:a16="http://schemas.microsoft.com/office/drawing/2014/main" id="{502E08F3-35CB-4DA7-9800-5902620AC1D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5574" y="645828"/>
            <a:ext cx="3509452" cy="433140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CD9D63E6-5BCB-4C5E-B59E-A045D7D4D61A}"/>
              </a:ext>
            </a:extLst>
          </p:cNvPr>
          <p:cNvSpPr txBox="1"/>
          <p:nvPr/>
        </p:nvSpPr>
        <p:spPr>
          <a:xfrm>
            <a:off x="4492433" y="2852286"/>
            <a:ext cx="4260103" cy="646331"/>
          </a:xfrm>
          <a:prstGeom prst="rect">
            <a:avLst/>
          </a:prstGeom>
          <a:noFill/>
        </p:spPr>
        <p:txBody>
          <a:bodyPr wrap="square" rtlCol="0">
            <a:spAutoFit/>
          </a:bodyPr>
          <a:lstStyle/>
          <a:p>
            <a:pPr algn="ctr"/>
            <a:r>
              <a:rPr lang="en-US" i="1" dirty="0"/>
              <a:t>If this is here, it means I have yet to find a satisfactory rendering of a nevus cell</a:t>
            </a:r>
          </a:p>
        </p:txBody>
      </p:sp>
      <p:sp>
        <p:nvSpPr>
          <p:cNvPr id="7" name="Moon 6">
            <a:extLst>
              <a:ext uri="{FF2B5EF4-FFF2-40B4-BE49-F238E27FC236}">
                <a16:creationId xmlns:a16="http://schemas.microsoft.com/office/drawing/2014/main" id="{58125954-2367-4DDE-8179-220FB9E91475}"/>
              </a:ext>
            </a:extLst>
          </p:cNvPr>
          <p:cNvSpPr/>
          <p:nvPr/>
        </p:nvSpPr>
        <p:spPr>
          <a:xfrm>
            <a:off x="4403034" y="2739908"/>
            <a:ext cx="152400" cy="871086"/>
          </a:xfrm>
          <a:prstGeom prst="moon">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Moon 10">
            <a:extLst>
              <a:ext uri="{FF2B5EF4-FFF2-40B4-BE49-F238E27FC236}">
                <a16:creationId xmlns:a16="http://schemas.microsoft.com/office/drawing/2014/main" id="{C400F419-7822-4888-BE35-51A0B42D2670}"/>
              </a:ext>
            </a:extLst>
          </p:cNvPr>
          <p:cNvSpPr/>
          <p:nvPr/>
        </p:nvSpPr>
        <p:spPr>
          <a:xfrm flipH="1">
            <a:off x="8670127" y="2739908"/>
            <a:ext cx="152400" cy="871086"/>
          </a:xfrm>
          <a:prstGeom prst="moon">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9523392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72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569660"/>
          </a:xfrm>
          <a:prstGeom prst="rect">
            <a:avLst/>
          </a:prstGeom>
          <a:noFill/>
        </p:spPr>
        <p:txBody>
          <a:bodyPr wrap="square" rtlCol="0">
            <a:spAutoFit/>
          </a:bodyPr>
          <a:lstStyle/>
          <a:p>
            <a:r>
              <a:rPr lang="en-US" sz="1600" i="1" dirty="0">
                <a:solidFill>
                  <a:schemeClr val="bg1">
                    <a:lumMod val="75000"/>
                  </a:schemeClr>
                </a:solidFill>
              </a:rPr>
              <a:t>Now let’s turn our attention to </a:t>
            </a:r>
            <a:r>
              <a:rPr lang="en-US" sz="1600" dirty="0">
                <a:solidFill>
                  <a:schemeClr val="bg1">
                    <a:lumMod val="75000"/>
                  </a:schemeClr>
                </a:solidFill>
              </a:rPr>
              <a:t>nevus cells. </a:t>
            </a:r>
            <a:r>
              <a:rPr lang="en-US" sz="1600" i="1" dirty="0">
                <a:solidFill>
                  <a:schemeClr val="bg1">
                    <a:lumMod val="75000"/>
                  </a:schemeClr>
                </a:solidFill>
              </a:rPr>
              <a:t>What are they?</a:t>
            </a:r>
          </a:p>
          <a:p>
            <a:r>
              <a:rPr lang="en-US" sz="1600" dirty="0">
                <a:solidFill>
                  <a:schemeClr val="bg1">
                    <a:lumMod val="75000"/>
                  </a:schemeClr>
                </a:solidFill>
              </a:rPr>
              <a:t>Nevus cells are a type of  melanocyte. However, they differ from typical melanocytes in two key ways:</a:t>
            </a:r>
          </a:p>
          <a:p>
            <a:r>
              <a:rPr lang="en-US" sz="1600" dirty="0">
                <a:solidFill>
                  <a:schemeClr val="bg1">
                    <a:lumMod val="75000"/>
                  </a:schemeClr>
                </a:solidFill>
              </a:rPr>
              <a:t>--With respect to  </a:t>
            </a:r>
            <a:r>
              <a:rPr lang="en-US" sz="1600" b="1" dirty="0">
                <a:solidFill>
                  <a:schemeClr val="bg1">
                    <a:lumMod val="75000"/>
                  </a:schemeClr>
                </a:solidFill>
              </a:rPr>
              <a:t>shape </a:t>
            </a:r>
            <a:r>
              <a:rPr lang="en-US" sz="1600" dirty="0">
                <a:solidFill>
                  <a:schemeClr val="bg1">
                    <a:lumMod val="75000"/>
                  </a:schemeClr>
                </a:solidFill>
              </a:rPr>
              <a:t>: Typical melanocytes are described as  dendritic , whereas </a:t>
            </a:r>
            <a:r>
              <a:rPr lang="en-US" sz="1600" b="1" dirty="0"/>
              <a:t>nevus cells are  </a:t>
            </a:r>
            <a:r>
              <a:rPr lang="en-US" sz="1600" dirty="0">
                <a:solidFill>
                  <a:schemeClr val="bg1">
                    <a:lumMod val="75000"/>
                  </a:schemeClr>
                </a:solidFill>
              </a:rPr>
              <a:t>round</a:t>
            </a:r>
            <a:r>
              <a:rPr lang="en-US" sz="1600" b="1" dirty="0"/>
              <a:t>  </a:t>
            </a:r>
            <a:endParaRPr lang="en-US" sz="1600" b="1" dirty="0">
              <a:solidFill>
                <a:schemeClr val="bg1">
                  <a:lumMod val="75000"/>
                </a:schemeClr>
              </a:solidFill>
            </a:endParaRPr>
          </a:p>
          <a:p>
            <a:r>
              <a:rPr lang="en-US" sz="1600" dirty="0">
                <a:solidFill>
                  <a:schemeClr val="bg1">
                    <a:lumMod val="75000"/>
                  </a:schemeClr>
                </a:solidFill>
              </a:rPr>
              <a:t>--With respect to  </a:t>
            </a:r>
            <a:r>
              <a:rPr lang="en-US" sz="1600" b="1" dirty="0">
                <a:solidFill>
                  <a:schemeClr val="bg1">
                    <a:lumMod val="75000"/>
                  </a:schemeClr>
                </a:solidFill>
              </a:rPr>
              <a:t>distribution</a:t>
            </a:r>
            <a:endParaRPr lang="en-US" sz="1600" dirty="0">
              <a:solidFill>
                <a:schemeClr val="bg1">
                  <a:lumMod val="75000"/>
                </a:schemeClr>
              </a:solidFill>
            </a:endParaRP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2" name="TextBox 1">
            <a:extLst>
              <a:ext uri="{FF2B5EF4-FFF2-40B4-BE49-F238E27FC236}">
                <a16:creationId xmlns:a16="http://schemas.microsoft.com/office/drawing/2014/main" id="{2199D649-2660-4E2D-B966-47F2AC4A251C}"/>
              </a:ext>
            </a:extLst>
          </p:cNvPr>
          <p:cNvSpPr txBox="1"/>
          <p:nvPr/>
        </p:nvSpPr>
        <p:spPr>
          <a:xfrm>
            <a:off x="203482" y="4363734"/>
            <a:ext cx="6858000" cy="954107"/>
          </a:xfrm>
          <a:prstGeom prst="rect">
            <a:avLst/>
          </a:prstGeom>
          <a:solidFill>
            <a:schemeClr val="accent5">
              <a:lumMod val="75000"/>
            </a:schemeClr>
          </a:solidFill>
        </p:spPr>
        <p:txBody>
          <a:bodyPr wrap="square" rtlCol="0">
            <a:spAutoFit/>
          </a:bodyPr>
          <a:lstStyle/>
          <a:p>
            <a:r>
              <a:rPr lang="en-US" sz="1400" i="1" dirty="0"/>
              <a:t>There is an exception to this rule, </a:t>
            </a:r>
            <a:r>
              <a:rPr lang="en-US" sz="1400" i="1" dirty="0" err="1"/>
              <a:t>ie</a:t>
            </a:r>
            <a:r>
              <a:rPr lang="en-US" sz="1400" i="1" dirty="0"/>
              <a:t>, there is one specific subset of nevus cells that have dendritic processes. With what ‘colorful’ nevus are these cells associated?</a:t>
            </a:r>
          </a:p>
          <a:p>
            <a:r>
              <a:rPr lang="en-US" sz="1400" b="1" dirty="0">
                <a:solidFill>
                  <a:schemeClr val="accent5">
                    <a:lumMod val="75000"/>
                  </a:schemeClr>
                </a:solidFill>
              </a:rPr>
              <a:t>Blue nevi </a:t>
            </a:r>
            <a:r>
              <a:rPr lang="en-US" sz="1400" dirty="0">
                <a:solidFill>
                  <a:schemeClr val="accent5">
                    <a:lumMod val="75000"/>
                  </a:schemeClr>
                </a:solidFill>
              </a:rPr>
              <a:t>(Note: Sometimes the term  </a:t>
            </a:r>
            <a:r>
              <a:rPr lang="en-US" sz="1400" i="1" dirty="0">
                <a:solidFill>
                  <a:schemeClr val="accent5">
                    <a:lumMod val="75000"/>
                  </a:schemeClr>
                </a:solidFill>
              </a:rPr>
              <a:t>spindly</a:t>
            </a:r>
            <a:r>
              <a:rPr lang="en-US" sz="1400" dirty="0">
                <a:solidFill>
                  <a:schemeClr val="accent5">
                    <a:lumMod val="75000"/>
                  </a:schemeClr>
                </a:solidFill>
              </a:rPr>
              <a:t>  is used to describe their shape rather than ‘dendritic.’ The point being, don’t be thrown if you see that word used.)</a:t>
            </a:r>
          </a:p>
        </p:txBody>
      </p:sp>
      <p:cxnSp>
        <p:nvCxnSpPr>
          <p:cNvPr id="5" name="Straight Connector 4">
            <a:extLst>
              <a:ext uri="{FF2B5EF4-FFF2-40B4-BE49-F238E27FC236}">
                <a16:creationId xmlns:a16="http://schemas.microsoft.com/office/drawing/2014/main" id="{FABAEC76-DAC2-478D-BD40-69E53D066AF1}"/>
              </a:ext>
            </a:extLst>
          </p:cNvPr>
          <p:cNvCxnSpPr/>
          <p:nvPr/>
        </p:nvCxnSpPr>
        <p:spPr>
          <a:xfrm>
            <a:off x="1981200" y="4114800"/>
            <a:ext cx="685800" cy="0"/>
          </a:xfrm>
          <a:prstGeom prst="line">
            <a:avLst/>
          </a:prstGeom>
          <a:ln w="22225"/>
        </p:spPr>
        <p:style>
          <a:lnRef idx="1">
            <a:schemeClr val="dk1"/>
          </a:lnRef>
          <a:fillRef idx="0">
            <a:schemeClr val="dk1"/>
          </a:fillRef>
          <a:effectRef idx="0">
            <a:schemeClr val="dk1"/>
          </a:effectRef>
          <a:fontRef idx="minor">
            <a:schemeClr val="tx1"/>
          </a:fontRef>
        </p:style>
      </p:cxnSp>
      <p:sp>
        <p:nvSpPr>
          <p:cNvPr id="6" name="TextBox 5">
            <a:extLst>
              <a:ext uri="{FF2B5EF4-FFF2-40B4-BE49-F238E27FC236}">
                <a16:creationId xmlns:a16="http://schemas.microsoft.com/office/drawing/2014/main" id="{B7F830D3-DB10-46C7-893A-319C8D5E9BC7}"/>
              </a:ext>
            </a:extLst>
          </p:cNvPr>
          <p:cNvSpPr txBox="1"/>
          <p:nvPr/>
        </p:nvSpPr>
        <p:spPr>
          <a:xfrm>
            <a:off x="2650435" y="3953217"/>
            <a:ext cx="1253869" cy="323165"/>
          </a:xfrm>
          <a:prstGeom prst="rect">
            <a:avLst/>
          </a:prstGeom>
          <a:noFill/>
        </p:spPr>
        <p:txBody>
          <a:bodyPr wrap="none" rtlCol="0">
            <a:spAutoFit/>
          </a:bodyPr>
          <a:lstStyle/>
          <a:p>
            <a:r>
              <a:rPr lang="en-US" sz="1500" dirty="0">
                <a:latin typeface="Segoe Script" panose="030B0504020000000003" pitchFamily="66" charset="0"/>
              </a:rPr>
              <a:t>dendritic?</a:t>
            </a:r>
          </a:p>
        </p:txBody>
      </p:sp>
      <p:sp>
        <p:nvSpPr>
          <p:cNvPr id="11" name="TextBox 10">
            <a:extLst>
              <a:ext uri="{FF2B5EF4-FFF2-40B4-BE49-F238E27FC236}">
                <a16:creationId xmlns:a16="http://schemas.microsoft.com/office/drawing/2014/main" id="{C506F553-0E6D-4C91-9294-0265310E9286}"/>
              </a:ext>
            </a:extLst>
          </p:cNvPr>
          <p:cNvSpPr txBox="1"/>
          <p:nvPr/>
        </p:nvSpPr>
        <p:spPr>
          <a:xfrm>
            <a:off x="-19878" y="3789550"/>
            <a:ext cx="878767" cy="323165"/>
          </a:xfrm>
          <a:prstGeom prst="rect">
            <a:avLst/>
          </a:prstGeom>
          <a:noFill/>
        </p:spPr>
        <p:txBody>
          <a:bodyPr wrap="none" rtlCol="0">
            <a:spAutoFit/>
          </a:bodyPr>
          <a:lstStyle/>
          <a:p>
            <a:r>
              <a:rPr lang="en-US" sz="1500" dirty="0">
                <a:latin typeface="Segoe Script" panose="030B0504020000000003" pitchFamily="66" charset="0"/>
              </a:rPr>
              <a:t>Which</a:t>
            </a:r>
          </a:p>
        </p:txBody>
      </p:sp>
    </p:spTree>
    <p:extLst>
      <p:ext uri="{BB962C8B-B14F-4D97-AF65-F5344CB8AC3E}">
        <p14:creationId xmlns:p14="http://schemas.microsoft.com/office/powerpoint/2010/main" val="117454338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73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569660"/>
          </a:xfrm>
          <a:prstGeom prst="rect">
            <a:avLst/>
          </a:prstGeom>
          <a:noFill/>
        </p:spPr>
        <p:txBody>
          <a:bodyPr wrap="square" rtlCol="0">
            <a:spAutoFit/>
          </a:bodyPr>
          <a:lstStyle/>
          <a:p>
            <a:r>
              <a:rPr lang="en-US" sz="1600" i="1" dirty="0">
                <a:solidFill>
                  <a:schemeClr val="bg1">
                    <a:lumMod val="75000"/>
                  </a:schemeClr>
                </a:solidFill>
              </a:rPr>
              <a:t>Now let’s turn our attention to </a:t>
            </a:r>
            <a:r>
              <a:rPr lang="en-US" sz="1600" dirty="0">
                <a:solidFill>
                  <a:schemeClr val="bg1">
                    <a:lumMod val="75000"/>
                  </a:schemeClr>
                </a:solidFill>
              </a:rPr>
              <a:t>nevus cells. </a:t>
            </a:r>
            <a:r>
              <a:rPr lang="en-US" sz="1600" i="1" dirty="0">
                <a:solidFill>
                  <a:schemeClr val="bg1">
                    <a:lumMod val="75000"/>
                  </a:schemeClr>
                </a:solidFill>
              </a:rPr>
              <a:t>What are they?</a:t>
            </a:r>
          </a:p>
          <a:p>
            <a:r>
              <a:rPr lang="en-US" sz="1600" dirty="0">
                <a:solidFill>
                  <a:schemeClr val="bg1">
                    <a:lumMod val="75000"/>
                  </a:schemeClr>
                </a:solidFill>
              </a:rPr>
              <a:t>Nevus cells are a type of  melanocyte. However, they differ from typical melanocytes in two key ways:</a:t>
            </a:r>
          </a:p>
          <a:p>
            <a:r>
              <a:rPr lang="en-US" sz="1600" dirty="0">
                <a:solidFill>
                  <a:schemeClr val="bg1">
                    <a:lumMod val="75000"/>
                  </a:schemeClr>
                </a:solidFill>
              </a:rPr>
              <a:t>--With respect to  </a:t>
            </a:r>
            <a:r>
              <a:rPr lang="en-US" sz="1600" b="1" dirty="0">
                <a:solidFill>
                  <a:schemeClr val="bg1">
                    <a:lumMod val="75000"/>
                  </a:schemeClr>
                </a:solidFill>
              </a:rPr>
              <a:t>shape </a:t>
            </a:r>
            <a:r>
              <a:rPr lang="en-US" sz="1600" dirty="0">
                <a:solidFill>
                  <a:schemeClr val="bg1">
                    <a:lumMod val="75000"/>
                  </a:schemeClr>
                </a:solidFill>
              </a:rPr>
              <a:t>: Typical melanocytes are described as  dendritic , whereas </a:t>
            </a:r>
            <a:r>
              <a:rPr lang="en-US" sz="1600" b="1" dirty="0"/>
              <a:t>nevus cells are  </a:t>
            </a:r>
            <a:r>
              <a:rPr lang="en-US" sz="1600" dirty="0">
                <a:solidFill>
                  <a:schemeClr val="bg1">
                    <a:lumMod val="75000"/>
                  </a:schemeClr>
                </a:solidFill>
              </a:rPr>
              <a:t>round</a:t>
            </a:r>
            <a:r>
              <a:rPr lang="en-US" sz="1600" b="1" dirty="0"/>
              <a:t>  </a:t>
            </a:r>
            <a:endParaRPr lang="en-US" sz="1600" b="1" dirty="0">
              <a:solidFill>
                <a:schemeClr val="bg1">
                  <a:lumMod val="75000"/>
                </a:schemeClr>
              </a:solidFill>
            </a:endParaRPr>
          </a:p>
          <a:p>
            <a:r>
              <a:rPr lang="en-US" sz="1600" dirty="0">
                <a:solidFill>
                  <a:schemeClr val="bg1">
                    <a:lumMod val="75000"/>
                  </a:schemeClr>
                </a:solidFill>
              </a:rPr>
              <a:t>--With respect to  </a:t>
            </a:r>
            <a:r>
              <a:rPr lang="en-US" sz="1600" b="1" dirty="0">
                <a:solidFill>
                  <a:schemeClr val="bg1">
                    <a:lumMod val="75000"/>
                  </a:schemeClr>
                </a:solidFill>
              </a:rPr>
              <a:t>distribution</a:t>
            </a:r>
            <a:endParaRPr lang="en-US" sz="1600" dirty="0">
              <a:solidFill>
                <a:schemeClr val="bg1">
                  <a:lumMod val="75000"/>
                </a:schemeClr>
              </a:solidFill>
            </a:endParaRP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2" name="TextBox 1">
            <a:extLst>
              <a:ext uri="{FF2B5EF4-FFF2-40B4-BE49-F238E27FC236}">
                <a16:creationId xmlns:a16="http://schemas.microsoft.com/office/drawing/2014/main" id="{2199D649-2660-4E2D-B966-47F2AC4A251C}"/>
              </a:ext>
            </a:extLst>
          </p:cNvPr>
          <p:cNvSpPr txBox="1"/>
          <p:nvPr/>
        </p:nvSpPr>
        <p:spPr>
          <a:xfrm>
            <a:off x="203482" y="4363734"/>
            <a:ext cx="6858000" cy="954107"/>
          </a:xfrm>
          <a:prstGeom prst="rect">
            <a:avLst/>
          </a:prstGeom>
          <a:solidFill>
            <a:schemeClr val="accent5">
              <a:lumMod val="75000"/>
            </a:schemeClr>
          </a:solidFill>
        </p:spPr>
        <p:txBody>
          <a:bodyPr wrap="square" rtlCol="0">
            <a:spAutoFit/>
          </a:bodyPr>
          <a:lstStyle/>
          <a:p>
            <a:r>
              <a:rPr lang="en-US" sz="1400" i="1" dirty="0"/>
              <a:t>There is an exception to this rule, </a:t>
            </a:r>
            <a:r>
              <a:rPr lang="en-US" sz="1400" i="1" dirty="0" err="1"/>
              <a:t>ie</a:t>
            </a:r>
            <a:r>
              <a:rPr lang="en-US" sz="1400" i="1" dirty="0"/>
              <a:t>, there is one specific subset of nevus cells that have dendritic processes. With what ‘colorful’ nevus are these cells associated?</a:t>
            </a:r>
          </a:p>
          <a:p>
            <a:r>
              <a:rPr lang="en-US" sz="1400" b="1" dirty="0">
                <a:solidFill>
                  <a:srgbClr val="0000FF"/>
                </a:solidFill>
              </a:rPr>
              <a:t>Blue nevi </a:t>
            </a:r>
            <a:r>
              <a:rPr lang="en-US" sz="1400" dirty="0">
                <a:solidFill>
                  <a:schemeClr val="accent5">
                    <a:lumMod val="75000"/>
                  </a:schemeClr>
                </a:solidFill>
              </a:rPr>
              <a:t>(Note: Sometimes the term  </a:t>
            </a:r>
            <a:r>
              <a:rPr lang="en-US" sz="1400" i="1" dirty="0">
                <a:solidFill>
                  <a:schemeClr val="accent5">
                    <a:lumMod val="75000"/>
                  </a:schemeClr>
                </a:solidFill>
              </a:rPr>
              <a:t>spindly</a:t>
            </a:r>
            <a:r>
              <a:rPr lang="en-US" sz="1400" dirty="0">
                <a:solidFill>
                  <a:schemeClr val="accent5">
                    <a:lumMod val="75000"/>
                  </a:schemeClr>
                </a:solidFill>
              </a:rPr>
              <a:t>  is used to describe their shape rather than ‘dendritic.’ The point being, don’t be thrown if you see that word used.)</a:t>
            </a:r>
          </a:p>
        </p:txBody>
      </p:sp>
      <p:cxnSp>
        <p:nvCxnSpPr>
          <p:cNvPr id="9" name="Straight Connector 8">
            <a:extLst>
              <a:ext uri="{FF2B5EF4-FFF2-40B4-BE49-F238E27FC236}">
                <a16:creationId xmlns:a16="http://schemas.microsoft.com/office/drawing/2014/main" id="{E6450779-1AAB-44DB-85D5-C9E7F38AF171}"/>
              </a:ext>
            </a:extLst>
          </p:cNvPr>
          <p:cNvCxnSpPr/>
          <p:nvPr/>
        </p:nvCxnSpPr>
        <p:spPr>
          <a:xfrm>
            <a:off x="1981200" y="4114800"/>
            <a:ext cx="685800" cy="0"/>
          </a:xfrm>
          <a:prstGeom prst="line">
            <a:avLst/>
          </a:prstGeom>
          <a:ln w="22225"/>
        </p:spPr>
        <p:style>
          <a:lnRef idx="1">
            <a:schemeClr val="dk1"/>
          </a:lnRef>
          <a:fillRef idx="0">
            <a:schemeClr val="dk1"/>
          </a:fillRef>
          <a:effectRef idx="0">
            <a:schemeClr val="dk1"/>
          </a:effectRef>
          <a:fontRef idx="minor">
            <a:schemeClr val="tx1"/>
          </a:fontRef>
        </p:style>
      </p:cxnSp>
      <p:sp>
        <p:nvSpPr>
          <p:cNvPr id="11" name="TextBox 10">
            <a:extLst>
              <a:ext uri="{FF2B5EF4-FFF2-40B4-BE49-F238E27FC236}">
                <a16:creationId xmlns:a16="http://schemas.microsoft.com/office/drawing/2014/main" id="{0CC2715F-3B73-4325-BBF9-B14E710DE109}"/>
              </a:ext>
            </a:extLst>
          </p:cNvPr>
          <p:cNvSpPr txBox="1"/>
          <p:nvPr/>
        </p:nvSpPr>
        <p:spPr>
          <a:xfrm>
            <a:off x="2650435" y="3953217"/>
            <a:ext cx="1253869" cy="323165"/>
          </a:xfrm>
          <a:prstGeom prst="rect">
            <a:avLst/>
          </a:prstGeom>
          <a:noFill/>
        </p:spPr>
        <p:txBody>
          <a:bodyPr wrap="none" rtlCol="0">
            <a:spAutoFit/>
          </a:bodyPr>
          <a:lstStyle/>
          <a:p>
            <a:r>
              <a:rPr lang="en-US" sz="1500" dirty="0">
                <a:latin typeface="Segoe Script" panose="030B0504020000000003" pitchFamily="66" charset="0"/>
              </a:rPr>
              <a:t>dendritic?</a:t>
            </a:r>
          </a:p>
        </p:txBody>
      </p:sp>
      <p:sp>
        <p:nvSpPr>
          <p:cNvPr id="12" name="TextBox 11">
            <a:extLst>
              <a:ext uri="{FF2B5EF4-FFF2-40B4-BE49-F238E27FC236}">
                <a16:creationId xmlns:a16="http://schemas.microsoft.com/office/drawing/2014/main" id="{A957FA6C-DB9A-4400-85EF-5ACD6196D725}"/>
              </a:ext>
            </a:extLst>
          </p:cNvPr>
          <p:cNvSpPr txBox="1"/>
          <p:nvPr/>
        </p:nvSpPr>
        <p:spPr>
          <a:xfrm>
            <a:off x="-19878" y="3789550"/>
            <a:ext cx="878767" cy="323165"/>
          </a:xfrm>
          <a:prstGeom prst="rect">
            <a:avLst/>
          </a:prstGeom>
          <a:noFill/>
        </p:spPr>
        <p:txBody>
          <a:bodyPr wrap="none" rtlCol="0">
            <a:spAutoFit/>
          </a:bodyPr>
          <a:lstStyle/>
          <a:p>
            <a:r>
              <a:rPr lang="en-US" sz="1500" dirty="0">
                <a:latin typeface="Segoe Script" panose="030B0504020000000003" pitchFamily="66" charset="0"/>
              </a:rPr>
              <a:t>Which</a:t>
            </a:r>
          </a:p>
        </p:txBody>
      </p:sp>
    </p:spTree>
    <p:extLst>
      <p:ext uri="{BB962C8B-B14F-4D97-AF65-F5344CB8AC3E}">
        <p14:creationId xmlns:p14="http://schemas.microsoft.com/office/powerpoint/2010/main" val="311654070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74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569660"/>
          </a:xfrm>
          <a:prstGeom prst="rect">
            <a:avLst/>
          </a:prstGeom>
          <a:noFill/>
        </p:spPr>
        <p:txBody>
          <a:bodyPr wrap="square" rtlCol="0">
            <a:spAutoFit/>
          </a:bodyPr>
          <a:lstStyle/>
          <a:p>
            <a:r>
              <a:rPr lang="en-US" sz="1600" i="1" dirty="0">
                <a:solidFill>
                  <a:schemeClr val="bg1">
                    <a:lumMod val="75000"/>
                  </a:schemeClr>
                </a:solidFill>
              </a:rPr>
              <a:t>Now let’s turn our attention to </a:t>
            </a:r>
            <a:r>
              <a:rPr lang="en-US" sz="1600" dirty="0">
                <a:solidFill>
                  <a:schemeClr val="bg1">
                    <a:lumMod val="75000"/>
                  </a:schemeClr>
                </a:solidFill>
              </a:rPr>
              <a:t>nevus cells. </a:t>
            </a:r>
            <a:r>
              <a:rPr lang="en-US" sz="1600" i="1" dirty="0">
                <a:solidFill>
                  <a:schemeClr val="bg1">
                    <a:lumMod val="75000"/>
                  </a:schemeClr>
                </a:solidFill>
              </a:rPr>
              <a:t>What are they?</a:t>
            </a:r>
          </a:p>
          <a:p>
            <a:r>
              <a:rPr lang="en-US" sz="1600" dirty="0">
                <a:solidFill>
                  <a:schemeClr val="bg1">
                    <a:lumMod val="75000"/>
                  </a:schemeClr>
                </a:solidFill>
              </a:rPr>
              <a:t>Nevus cells are a type of  melanocyte. However, they differ from typical melanocytes in two key ways:</a:t>
            </a:r>
          </a:p>
          <a:p>
            <a:r>
              <a:rPr lang="en-US" sz="1600" dirty="0">
                <a:solidFill>
                  <a:schemeClr val="bg1">
                    <a:lumMod val="75000"/>
                  </a:schemeClr>
                </a:solidFill>
              </a:rPr>
              <a:t>--With respect to  </a:t>
            </a:r>
            <a:r>
              <a:rPr lang="en-US" sz="1600" b="1" dirty="0">
                <a:solidFill>
                  <a:schemeClr val="bg1">
                    <a:lumMod val="75000"/>
                  </a:schemeClr>
                </a:solidFill>
              </a:rPr>
              <a:t>shape </a:t>
            </a:r>
            <a:r>
              <a:rPr lang="en-US" sz="1600" dirty="0">
                <a:solidFill>
                  <a:schemeClr val="bg1">
                    <a:lumMod val="75000"/>
                  </a:schemeClr>
                </a:solidFill>
              </a:rPr>
              <a:t>: Typical melanocytes are described as  dendritic , whereas </a:t>
            </a:r>
            <a:r>
              <a:rPr lang="en-US" sz="1600" b="1" dirty="0">
                <a:solidFill>
                  <a:srgbClr val="0000FF"/>
                </a:solidFill>
              </a:rPr>
              <a:t>nevus cells are  </a:t>
            </a:r>
            <a:r>
              <a:rPr lang="en-US" sz="1600" dirty="0">
                <a:solidFill>
                  <a:schemeClr val="bg1">
                    <a:lumMod val="75000"/>
                  </a:schemeClr>
                </a:solidFill>
              </a:rPr>
              <a:t>round</a:t>
            </a:r>
            <a:r>
              <a:rPr lang="en-US" sz="1600" b="1" dirty="0"/>
              <a:t>  </a:t>
            </a:r>
            <a:endParaRPr lang="en-US" sz="1600" b="1" dirty="0">
              <a:solidFill>
                <a:schemeClr val="bg1">
                  <a:lumMod val="75000"/>
                </a:schemeClr>
              </a:solidFill>
            </a:endParaRPr>
          </a:p>
          <a:p>
            <a:r>
              <a:rPr lang="en-US" sz="1600" dirty="0">
                <a:solidFill>
                  <a:schemeClr val="bg1">
                    <a:lumMod val="75000"/>
                  </a:schemeClr>
                </a:solidFill>
              </a:rPr>
              <a:t>--With respect to  </a:t>
            </a:r>
            <a:r>
              <a:rPr lang="en-US" sz="1600" b="1" dirty="0">
                <a:solidFill>
                  <a:schemeClr val="bg1">
                    <a:lumMod val="75000"/>
                  </a:schemeClr>
                </a:solidFill>
              </a:rPr>
              <a:t>distribution</a:t>
            </a:r>
            <a:endParaRPr lang="en-US" sz="1600" dirty="0">
              <a:solidFill>
                <a:schemeClr val="bg1">
                  <a:lumMod val="75000"/>
                </a:schemeClr>
              </a:solidFill>
            </a:endParaRP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2" name="TextBox 1">
            <a:extLst>
              <a:ext uri="{FF2B5EF4-FFF2-40B4-BE49-F238E27FC236}">
                <a16:creationId xmlns:a16="http://schemas.microsoft.com/office/drawing/2014/main" id="{2199D649-2660-4E2D-B966-47F2AC4A251C}"/>
              </a:ext>
            </a:extLst>
          </p:cNvPr>
          <p:cNvSpPr txBox="1"/>
          <p:nvPr/>
        </p:nvSpPr>
        <p:spPr>
          <a:xfrm>
            <a:off x="203482" y="4363734"/>
            <a:ext cx="6858000"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There is an exception to this rule, </a:t>
            </a:r>
            <a:r>
              <a:rPr lang="en-US" sz="1400" i="1" dirty="0" err="1">
                <a:solidFill>
                  <a:schemeClr val="bg1">
                    <a:lumMod val="50000"/>
                  </a:schemeClr>
                </a:solidFill>
              </a:rPr>
              <a:t>ie</a:t>
            </a:r>
            <a:r>
              <a:rPr lang="en-US" sz="1400" i="1" dirty="0">
                <a:solidFill>
                  <a:schemeClr val="bg1">
                    <a:lumMod val="50000"/>
                  </a:schemeClr>
                </a:solidFill>
              </a:rPr>
              <a:t>, there is one specific subset of nevus cells that have dendritic processes. With what ‘colorful’ nevus are these cells associated?</a:t>
            </a:r>
          </a:p>
          <a:p>
            <a:r>
              <a:rPr lang="en-US" sz="1400" b="1" dirty="0">
                <a:solidFill>
                  <a:schemeClr val="bg1">
                    <a:lumMod val="50000"/>
                  </a:schemeClr>
                </a:solidFill>
              </a:rPr>
              <a:t>Blue nevi </a:t>
            </a:r>
            <a:r>
              <a:rPr lang="en-US" sz="1400" dirty="0"/>
              <a:t>(Note: Sometimes the term  </a:t>
            </a:r>
            <a:r>
              <a:rPr lang="en-US" sz="1400" i="1" dirty="0">
                <a:solidFill>
                  <a:srgbClr val="0000FF"/>
                </a:solidFill>
              </a:rPr>
              <a:t>spindly</a:t>
            </a:r>
            <a:r>
              <a:rPr lang="en-US" sz="1400" dirty="0"/>
              <a:t>  is used to describe their shape rather than ‘dendritic,’ so don’t be thrown if you see that word used to describe them)</a:t>
            </a:r>
          </a:p>
        </p:txBody>
      </p:sp>
      <p:sp>
        <p:nvSpPr>
          <p:cNvPr id="3" name="Rectangle 2">
            <a:extLst>
              <a:ext uri="{FF2B5EF4-FFF2-40B4-BE49-F238E27FC236}">
                <a16:creationId xmlns:a16="http://schemas.microsoft.com/office/drawing/2014/main" id="{34ABE11D-1414-47E1-B7ED-BD0FA468900B}"/>
              </a:ext>
            </a:extLst>
          </p:cNvPr>
          <p:cNvSpPr/>
          <p:nvPr/>
        </p:nvSpPr>
        <p:spPr>
          <a:xfrm>
            <a:off x="3276599" y="4840787"/>
            <a:ext cx="632792" cy="22154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7BB229AC-751E-45AC-AA20-6C86EF7124E7}"/>
              </a:ext>
            </a:extLst>
          </p:cNvPr>
          <p:cNvCxnSpPr/>
          <p:nvPr/>
        </p:nvCxnSpPr>
        <p:spPr>
          <a:xfrm>
            <a:off x="1981200" y="4114800"/>
            <a:ext cx="685800" cy="0"/>
          </a:xfrm>
          <a:prstGeom prst="line">
            <a:avLst/>
          </a:prstGeom>
          <a:ln w="22225">
            <a:solidFill>
              <a:srgbClr val="0000FF"/>
            </a:solidFill>
          </a:ln>
        </p:spPr>
        <p:style>
          <a:lnRef idx="1">
            <a:schemeClr val="dk1"/>
          </a:lnRef>
          <a:fillRef idx="0">
            <a:schemeClr val="dk1"/>
          </a:fillRef>
          <a:effectRef idx="0">
            <a:schemeClr val="dk1"/>
          </a:effectRef>
          <a:fontRef idx="minor">
            <a:schemeClr val="tx1"/>
          </a:fontRef>
        </p:style>
      </p:cxnSp>
      <p:sp>
        <p:nvSpPr>
          <p:cNvPr id="11" name="TextBox 10">
            <a:extLst>
              <a:ext uri="{FF2B5EF4-FFF2-40B4-BE49-F238E27FC236}">
                <a16:creationId xmlns:a16="http://schemas.microsoft.com/office/drawing/2014/main" id="{C51455BD-CB51-4C14-AF45-8BC745A8D758}"/>
              </a:ext>
            </a:extLst>
          </p:cNvPr>
          <p:cNvSpPr txBox="1"/>
          <p:nvPr/>
        </p:nvSpPr>
        <p:spPr>
          <a:xfrm>
            <a:off x="2650435" y="3953217"/>
            <a:ext cx="1683474"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dendritic or…?</a:t>
            </a:r>
          </a:p>
        </p:txBody>
      </p:sp>
      <p:sp>
        <p:nvSpPr>
          <p:cNvPr id="13" name="TextBox 12">
            <a:extLst>
              <a:ext uri="{FF2B5EF4-FFF2-40B4-BE49-F238E27FC236}">
                <a16:creationId xmlns:a16="http://schemas.microsoft.com/office/drawing/2014/main" id="{0DB5F76F-13CE-4AF0-BE73-5270E9D8D992}"/>
              </a:ext>
            </a:extLst>
          </p:cNvPr>
          <p:cNvSpPr txBox="1"/>
          <p:nvPr/>
        </p:nvSpPr>
        <p:spPr>
          <a:xfrm>
            <a:off x="-19878" y="3789550"/>
            <a:ext cx="663964"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Blue</a:t>
            </a:r>
          </a:p>
        </p:txBody>
      </p:sp>
    </p:spTree>
    <p:extLst>
      <p:ext uri="{BB962C8B-B14F-4D97-AF65-F5344CB8AC3E}">
        <p14:creationId xmlns:p14="http://schemas.microsoft.com/office/powerpoint/2010/main" val="9267142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75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569660"/>
          </a:xfrm>
          <a:prstGeom prst="rect">
            <a:avLst/>
          </a:prstGeom>
          <a:noFill/>
        </p:spPr>
        <p:txBody>
          <a:bodyPr wrap="square" rtlCol="0">
            <a:spAutoFit/>
          </a:bodyPr>
          <a:lstStyle/>
          <a:p>
            <a:r>
              <a:rPr lang="en-US" sz="1600" i="1" dirty="0">
                <a:solidFill>
                  <a:schemeClr val="bg1">
                    <a:lumMod val="75000"/>
                  </a:schemeClr>
                </a:solidFill>
              </a:rPr>
              <a:t>Now let’s turn our attention to </a:t>
            </a:r>
            <a:r>
              <a:rPr lang="en-US" sz="1600" dirty="0">
                <a:solidFill>
                  <a:schemeClr val="bg1">
                    <a:lumMod val="75000"/>
                  </a:schemeClr>
                </a:solidFill>
              </a:rPr>
              <a:t>nevus cells. </a:t>
            </a:r>
            <a:r>
              <a:rPr lang="en-US" sz="1600" i="1" dirty="0">
                <a:solidFill>
                  <a:schemeClr val="bg1">
                    <a:lumMod val="75000"/>
                  </a:schemeClr>
                </a:solidFill>
              </a:rPr>
              <a:t>What are they?</a:t>
            </a:r>
          </a:p>
          <a:p>
            <a:r>
              <a:rPr lang="en-US" sz="1600" dirty="0">
                <a:solidFill>
                  <a:schemeClr val="bg1">
                    <a:lumMod val="75000"/>
                  </a:schemeClr>
                </a:solidFill>
              </a:rPr>
              <a:t>Nevus cells are a type of  melanocyte. However, they differ from typical melanocytes in two key ways:</a:t>
            </a:r>
          </a:p>
          <a:p>
            <a:r>
              <a:rPr lang="en-US" sz="1600" dirty="0">
                <a:solidFill>
                  <a:schemeClr val="bg1">
                    <a:lumMod val="75000"/>
                  </a:schemeClr>
                </a:solidFill>
              </a:rPr>
              <a:t>--With respect to  </a:t>
            </a:r>
            <a:r>
              <a:rPr lang="en-US" sz="1600" b="1" dirty="0">
                <a:solidFill>
                  <a:schemeClr val="bg1">
                    <a:lumMod val="75000"/>
                  </a:schemeClr>
                </a:solidFill>
              </a:rPr>
              <a:t>shape </a:t>
            </a:r>
            <a:r>
              <a:rPr lang="en-US" sz="1600" dirty="0">
                <a:solidFill>
                  <a:schemeClr val="bg1">
                    <a:lumMod val="75000"/>
                  </a:schemeClr>
                </a:solidFill>
              </a:rPr>
              <a:t>: Typical melanocytes are described as  dendritic , whereas </a:t>
            </a:r>
            <a:r>
              <a:rPr lang="en-US" sz="1600" b="1" dirty="0">
                <a:solidFill>
                  <a:srgbClr val="0000FF"/>
                </a:solidFill>
              </a:rPr>
              <a:t>nevus cells are  </a:t>
            </a:r>
            <a:r>
              <a:rPr lang="en-US" sz="1600" dirty="0">
                <a:solidFill>
                  <a:schemeClr val="bg1">
                    <a:lumMod val="75000"/>
                  </a:schemeClr>
                </a:solidFill>
              </a:rPr>
              <a:t>round</a:t>
            </a:r>
            <a:r>
              <a:rPr lang="en-US" sz="1600" b="1" dirty="0"/>
              <a:t>  </a:t>
            </a:r>
            <a:endParaRPr lang="en-US" sz="1600" b="1" dirty="0">
              <a:solidFill>
                <a:schemeClr val="bg1">
                  <a:lumMod val="75000"/>
                </a:schemeClr>
              </a:solidFill>
            </a:endParaRPr>
          </a:p>
          <a:p>
            <a:r>
              <a:rPr lang="en-US" sz="1600" dirty="0">
                <a:solidFill>
                  <a:schemeClr val="bg1">
                    <a:lumMod val="75000"/>
                  </a:schemeClr>
                </a:solidFill>
              </a:rPr>
              <a:t>--With respect to  </a:t>
            </a:r>
            <a:r>
              <a:rPr lang="en-US" sz="1600" b="1" dirty="0">
                <a:solidFill>
                  <a:schemeClr val="bg1">
                    <a:lumMod val="75000"/>
                  </a:schemeClr>
                </a:solidFill>
              </a:rPr>
              <a:t>distribution</a:t>
            </a:r>
            <a:endParaRPr lang="en-US" sz="1600" dirty="0">
              <a:solidFill>
                <a:schemeClr val="bg1">
                  <a:lumMod val="75000"/>
                </a:schemeClr>
              </a:solidFill>
            </a:endParaRP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2" name="TextBox 1">
            <a:extLst>
              <a:ext uri="{FF2B5EF4-FFF2-40B4-BE49-F238E27FC236}">
                <a16:creationId xmlns:a16="http://schemas.microsoft.com/office/drawing/2014/main" id="{2199D649-2660-4E2D-B966-47F2AC4A251C}"/>
              </a:ext>
            </a:extLst>
          </p:cNvPr>
          <p:cNvSpPr txBox="1"/>
          <p:nvPr/>
        </p:nvSpPr>
        <p:spPr>
          <a:xfrm>
            <a:off x="203482" y="4363734"/>
            <a:ext cx="6858000" cy="95410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There is an exception to this rule, </a:t>
            </a:r>
            <a:r>
              <a:rPr lang="en-US" sz="1400" i="1" dirty="0" err="1">
                <a:solidFill>
                  <a:schemeClr val="bg1">
                    <a:lumMod val="50000"/>
                  </a:schemeClr>
                </a:solidFill>
              </a:rPr>
              <a:t>ie</a:t>
            </a:r>
            <a:r>
              <a:rPr lang="en-US" sz="1400" i="1" dirty="0">
                <a:solidFill>
                  <a:schemeClr val="bg1">
                    <a:lumMod val="50000"/>
                  </a:schemeClr>
                </a:solidFill>
              </a:rPr>
              <a:t>, there is one specific subset of nevus cells that have dendritic processes. With what ‘colorful’ nevus are these cells associated?</a:t>
            </a:r>
          </a:p>
          <a:p>
            <a:r>
              <a:rPr lang="en-US" sz="1400" b="1" dirty="0">
                <a:solidFill>
                  <a:schemeClr val="bg1">
                    <a:lumMod val="50000"/>
                  </a:schemeClr>
                </a:solidFill>
              </a:rPr>
              <a:t>Blue nevi </a:t>
            </a:r>
            <a:r>
              <a:rPr lang="en-US" sz="1400" dirty="0"/>
              <a:t>(Note: Sometimes the term  </a:t>
            </a:r>
            <a:r>
              <a:rPr lang="en-US" sz="1400" i="1" dirty="0">
                <a:solidFill>
                  <a:srgbClr val="0000FF"/>
                </a:solidFill>
              </a:rPr>
              <a:t>spindly</a:t>
            </a:r>
            <a:r>
              <a:rPr lang="en-US" sz="1400" dirty="0"/>
              <a:t>  is used to describe their shape rather than ‘dendritic,’ so don’t be thrown if you see that word used to describe them)</a:t>
            </a:r>
          </a:p>
        </p:txBody>
      </p:sp>
      <p:cxnSp>
        <p:nvCxnSpPr>
          <p:cNvPr id="9" name="Straight Connector 8">
            <a:extLst>
              <a:ext uri="{FF2B5EF4-FFF2-40B4-BE49-F238E27FC236}">
                <a16:creationId xmlns:a16="http://schemas.microsoft.com/office/drawing/2014/main" id="{A6B5F416-6932-4E78-A53E-DF5B9919C8F8}"/>
              </a:ext>
            </a:extLst>
          </p:cNvPr>
          <p:cNvCxnSpPr/>
          <p:nvPr/>
        </p:nvCxnSpPr>
        <p:spPr>
          <a:xfrm>
            <a:off x="1981200" y="4114800"/>
            <a:ext cx="685800" cy="0"/>
          </a:xfrm>
          <a:prstGeom prst="line">
            <a:avLst/>
          </a:prstGeom>
          <a:ln w="22225">
            <a:solidFill>
              <a:srgbClr val="0000FF"/>
            </a:solidFill>
          </a:ln>
        </p:spPr>
        <p:style>
          <a:lnRef idx="1">
            <a:schemeClr val="dk1"/>
          </a:lnRef>
          <a:fillRef idx="0">
            <a:schemeClr val="dk1"/>
          </a:fillRef>
          <a:effectRef idx="0">
            <a:schemeClr val="dk1"/>
          </a:effectRef>
          <a:fontRef idx="minor">
            <a:schemeClr val="tx1"/>
          </a:fontRef>
        </p:style>
      </p:cxnSp>
      <p:sp>
        <p:nvSpPr>
          <p:cNvPr id="11" name="TextBox 10">
            <a:extLst>
              <a:ext uri="{FF2B5EF4-FFF2-40B4-BE49-F238E27FC236}">
                <a16:creationId xmlns:a16="http://schemas.microsoft.com/office/drawing/2014/main" id="{B09A9040-987D-4B71-A410-E9BD1005DADB}"/>
              </a:ext>
            </a:extLst>
          </p:cNvPr>
          <p:cNvSpPr txBox="1"/>
          <p:nvPr/>
        </p:nvSpPr>
        <p:spPr>
          <a:xfrm>
            <a:off x="2650435" y="3953217"/>
            <a:ext cx="2473754"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dendritic or…’spindly’</a:t>
            </a:r>
          </a:p>
        </p:txBody>
      </p:sp>
      <p:sp>
        <p:nvSpPr>
          <p:cNvPr id="13" name="TextBox 12">
            <a:extLst>
              <a:ext uri="{FF2B5EF4-FFF2-40B4-BE49-F238E27FC236}">
                <a16:creationId xmlns:a16="http://schemas.microsoft.com/office/drawing/2014/main" id="{489995DB-0A5B-4BF6-BD05-FF14E7C463ED}"/>
              </a:ext>
            </a:extLst>
          </p:cNvPr>
          <p:cNvSpPr txBox="1"/>
          <p:nvPr/>
        </p:nvSpPr>
        <p:spPr>
          <a:xfrm>
            <a:off x="-19878" y="3789550"/>
            <a:ext cx="663964"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Blue</a:t>
            </a:r>
          </a:p>
        </p:txBody>
      </p:sp>
    </p:spTree>
    <p:extLst>
      <p:ext uri="{BB962C8B-B14F-4D97-AF65-F5344CB8AC3E}">
        <p14:creationId xmlns:p14="http://schemas.microsoft.com/office/powerpoint/2010/main" val="296496719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76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815882"/>
          </a:xfrm>
          <a:prstGeom prst="rect">
            <a:avLst/>
          </a:prstGeom>
          <a:noFill/>
        </p:spPr>
        <p:txBody>
          <a:bodyPr wrap="square" rtlCol="0">
            <a:spAutoFit/>
          </a:bodyPr>
          <a:lstStyle/>
          <a:p>
            <a:r>
              <a:rPr lang="en-US" sz="1600" i="1" dirty="0"/>
              <a:t>Now let’s turn our attention to </a:t>
            </a:r>
            <a:r>
              <a:rPr lang="en-US" sz="1600" dirty="0"/>
              <a:t>nevus cells. </a:t>
            </a:r>
            <a:r>
              <a:rPr lang="en-US" sz="1600" i="1" dirty="0"/>
              <a:t>What are they?</a:t>
            </a:r>
          </a:p>
          <a:p>
            <a:r>
              <a:rPr lang="en-US" sz="1600" dirty="0"/>
              <a:t>Nevus cells are a type of  melanocyte. </a:t>
            </a:r>
            <a:r>
              <a:rPr lang="en-US" sz="1600" dirty="0">
                <a:solidFill>
                  <a:srgbClr val="0000FF"/>
                </a:solidFill>
              </a:rPr>
              <a:t>However, they differ from typical melanocytes in two key ways:</a:t>
            </a:r>
          </a:p>
          <a:p>
            <a:r>
              <a:rPr lang="en-US" sz="1600" dirty="0">
                <a:solidFill>
                  <a:schemeClr val="bg1">
                    <a:lumMod val="75000"/>
                  </a:schemeClr>
                </a:solidFill>
              </a:rPr>
              <a:t>--With respect to  </a:t>
            </a:r>
            <a:r>
              <a:rPr lang="en-US" sz="1600" b="1" dirty="0">
                <a:solidFill>
                  <a:schemeClr val="bg1">
                    <a:lumMod val="75000"/>
                  </a:schemeClr>
                </a:solidFill>
              </a:rPr>
              <a:t>shape </a:t>
            </a:r>
            <a:r>
              <a:rPr lang="en-US" sz="1600" dirty="0">
                <a:solidFill>
                  <a:schemeClr val="bg1">
                    <a:lumMod val="75000"/>
                  </a:schemeClr>
                </a:solidFill>
              </a:rPr>
              <a:t>: Typical melanocytes are described as  dendritic , whereas nevus cells are  round  </a:t>
            </a:r>
            <a:endParaRPr lang="en-US" sz="1600" dirty="0">
              <a:solidFill>
                <a:srgbClr val="0000FF"/>
              </a:solidFill>
            </a:endParaRPr>
          </a:p>
          <a:p>
            <a:r>
              <a:rPr lang="en-US" sz="1600" dirty="0">
                <a:solidFill>
                  <a:srgbClr val="0000FF"/>
                </a:solidFill>
              </a:rPr>
              <a:t>--With respect to  </a:t>
            </a:r>
            <a:r>
              <a:rPr lang="en-US" sz="1600" b="1" dirty="0">
                <a:solidFill>
                  <a:srgbClr val="0000FF"/>
                </a:solidFill>
              </a:rPr>
              <a:t>distribution </a:t>
            </a:r>
            <a:r>
              <a:rPr lang="en-US" sz="1600" dirty="0">
                <a:solidFill>
                  <a:srgbClr val="0000FF"/>
                </a:solidFill>
              </a:rPr>
              <a:t>: Typical melanocytes are found to be  evenly dispersed  throughout the tissue in which they reside, whereas nevus cells are  clustered together</a:t>
            </a: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11" name="Rectangle 10">
            <a:extLst>
              <a:ext uri="{FF2B5EF4-FFF2-40B4-BE49-F238E27FC236}">
                <a16:creationId xmlns:a16="http://schemas.microsoft.com/office/drawing/2014/main" id="{216683CE-B98B-4B2E-87C7-1702355E740E}"/>
              </a:ext>
            </a:extLst>
          </p:cNvPr>
          <p:cNvSpPr/>
          <p:nvPr/>
        </p:nvSpPr>
        <p:spPr>
          <a:xfrm>
            <a:off x="6725090" y="4114800"/>
            <a:ext cx="1653209" cy="31654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evenly dispersed </a:t>
            </a:r>
            <a:r>
              <a:rPr lang="en-US" sz="800" i="1" dirty="0">
                <a:solidFill>
                  <a:schemeClr val="tx1"/>
                </a:solidFill>
              </a:rPr>
              <a:t>vs</a:t>
            </a:r>
            <a:r>
              <a:rPr lang="en-US" sz="800" dirty="0">
                <a:solidFill>
                  <a:schemeClr val="tx1"/>
                </a:solidFill>
              </a:rPr>
              <a:t> </a:t>
            </a:r>
          </a:p>
          <a:p>
            <a:pPr algn="ctr"/>
            <a:r>
              <a:rPr lang="en-US" sz="800" dirty="0">
                <a:solidFill>
                  <a:schemeClr val="tx1"/>
                </a:solidFill>
              </a:rPr>
              <a:t>clustered together</a:t>
            </a:r>
          </a:p>
        </p:txBody>
      </p:sp>
      <p:sp>
        <p:nvSpPr>
          <p:cNvPr id="13" name="Rectangle 12">
            <a:extLst>
              <a:ext uri="{FF2B5EF4-FFF2-40B4-BE49-F238E27FC236}">
                <a16:creationId xmlns:a16="http://schemas.microsoft.com/office/drawing/2014/main" id="{24B124C3-C22E-4596-9F8D-ECCA650FF991}"/>
              </a:ext>
            </a:extLst>
          </p:cNvPr>
          <p:cNvSpPr/>
          <p:nvPr/>
        </p:nvSpPr>
        <p:spPr>
          <a:xfrm>
            <a:off x="6629400" y="4484058"/>
            <a:ext cx="1653209" cy="31654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evenly dispersed </a:t>
            </a:r>
            <a:r>
              <a:rPr lang="en-US" sz="800" i="1" dirty="0">
                <a:solidFill>
                  <a:schemeClr val="tx1"/>
                </a:solidFill>
              </a:rPr>
              <a:t>vs</a:t>
            </a:r>
            <a:r>
              <a:rPr lang="en-US" sz="800" dirty="0">
                <a:solidFill>
                  <a:schemeClr val="tx1"/>
                </a:solidFill>
              </a:rPr>
              <a:t> </a:t>
            </a:r>
          </a:p>
          <a:p>
            <a:pPr algn="ctr"/>
            <a:r>
              <a:rPr lang="en-US" sz="800" dirty="0">
                <a:solidFill>
                  <a:schemeClr val="tx1"/>
                </a:solidFill>
              </a:rPr>
              <a:t>clustered together</a:t>
            </a:r>
          </a:p>
        </p:txBody>
      </p:sp>
    </p:spTree>
    <p:extLst>
      <p:ext uri="{BB962C8B-B14F-4D97-AF65-F5344CB8AC3E}">
        <p14:creationId xmlns:p14="http://schemas.microsoft.com/office/powerpoint/2010/main" val="175770028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77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815882"/>
          </a:xfrm>
          <a:prstGeom prst="rect">
            <a:avLst/>
          </a:prstGeom>
          <a:noFill/>
        </p:spPr>
        <p:txBody>
          <a:bodyPr wrap="square" rtlCol="0">
            <a:spAutoFit/>
          </a:bodyPr>
          <a:lstStyle/>
          <a:p>
            <a:r>
              <a:rPr lang="en-US" sz="1600" i="1" dirty="0"/>
              <a:t>Now let’s turn our attention to </a:t>
            </a:r>
            <a:r>
              <a:rPr lang="en-US" sz="1600" dirty="0"/>
              <a:t>nevus cells. </a:t>
            </a:r>
            <a:r>
              <a:rPr lang="en-US" sz="1600" i="1" dirty="0"/>
              <a:t>What are they?</a:t>
            </a:r>
          </a:p>
          <a:p>
            <a:r>
              <a:rPr lang="en-US" sz="1600" dirty="0"/>
              <a:t>Nevus cells are a type of  melanocyte. </a:t>
            </a:r>
            <a:r>
              <a:rPr lang="en-US" sz="1600" dirty="0">
                <a:solidFill>
                  <a:srgbClr val="0000FF"/>
                </a:solidFill>
              </a:rPr>
              <a:t>However, they differ from typical melanocytes in two key ways:</a:t>
            </a:r>
          </a:p>
          <a:p>
            <a:r>
              <a:rPr lang="en-US" sz="1600" dirty="0">
                <a:solidFill>
                  <a:schemeClr val="bg1">
                    <a:lumMod val="75000"/>
                  </a:schemeClr>
                </a:solidFill>
              </a:rPr>
              <a:t>--With respect to  </a:t>
            </a:r>
            <a:r>
              <a:rPr lang="en-US" sz="1600" b="1" dirty="0">
                <a:solidFill>
                  <a:schemeClr val="bg1">
                    <a:lumMod val="75000"/>
                  </a:schemeClr>
                </a:solidFill>
              </a:rPr>
              <a:t>shape </a:t>
            </a:r>
            <a:r>
              <a:rPr lang="en-US" sz="1600" dirty="0">
                <a:solidFill>
                  <a:schemeClr val="bg1">
                    <a:lumMod val="75000"/>
                  </a:schemeClr>
                </a:solidFill>
              </a:rPr>
              <a:t>: Typical melanocytes are described as  dendritic , whereas nevus cells are  round  </a:t>
            </a:r>
            <a:endParaRPr lang="en-US" sz="1600" dirty="0">
              <a:solidFill>
                <a:srgbClr val="0000FF"/>
              </a:solidFill>
            </a:endParaRPr>
          </a:p>
          <a:p>
            <a:r>
              <a:rPr lang="en-US" sz="1600" dirty="0">
                <a:solidFill>
                  <a:srgbClr val="0000FF"/>
                </a:solidFill>
              </a:rPr>
              <a:t>--With respect to  </a:t>
            </a:r>
            <a:r>
              <a:rPr lang="en-US" sz="1600" b="1" dirty="0">
                <a:solidFill>
                  <a:srgbClr val="0000FF"/>
                </a:solidFill>
              </a:rPr>
              <a:t>distribution </a:t>
            </a:r>
            <a:r>
              <a:rPr lang="en-US" sz="1600" dirty="0">
                <a:solidFill>
                  <a:srgbClr val="0000FF"/>
                </a:solidFill>
              </a:rPr>
              <a:t>: Typical melanocytes are found to be  evenly dispersed  throughout the tissue in which they reside, whereas nevus cells are  clustered together</a:t>
            </a: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Tree>
    <p:extLst>
      <p:ext uri="{BB962C8B-B14F-4D97-AF65-F5344CB8AC3E}">
        <p14:creationId xmlns:p14="http://schemas.microsoft.com/office/powerpoint/2010/main" val="193446420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78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815882"/>
          </a:xfrm>
          <a:prstGeom prst="rect">
            <a:avLst/>
          </a:prstGeom>
          <a:noFill/>
        </p:spPr>
        <p:txBody>
          <a:bodyPr wrap="square" rtlCol="0">
            <a:spAutoFit/>
          </a:bodyPr>
          <a:lstStyle/>
          <a:p>
            <a:r>
              <a:rPr lang="en-US" sz="1600" i="1" dirty="0">
                <a:solidFill>
                  <a:schemeClr val="bg1">
                    <a:lumMod val="75000"/>
                  </a:schemeClr>
                </a:solidFill>
              </a:rPr>
              <a:t>Now let’s turn our attention to </a:t>
            </a:r>
            <a:r>
              <a:rPr lang="en-US" sz="1600" dirty="0">
                <a:solidFill>
                  <a:schemeClr val="bg1">
                    <a:lumMod val="75000"/>
                  </a:schemeClr>
                </a:solidFill>
              </a:rPr>
              <a:t>nevus cells. </a:t>
            </a:r>
            <a:r>
              <a:rPr lang="en-US" sz="1600" i="1" dirty="0">
                <a:solidFill>
                  <a:schemeClr val="bg1">
                    <a:lumMod val="75000"/>
                  </a:schemeClr>
                </a:solidFill>
              </a:rPr>
              <a:t>What are they?</a:t>
            </a:r>
          </a:p>
          <a:p>
            <a:r>
              <a:rPr lang="en-US" sz="1600" dirty="0">
                <a:solidFill>
                  <a:schemeClr val="bg1">
                    <a:lumMod val="75000"/>
                  </a:schemeClr>
                </a:solidFill>
              </a:rPr>
              <a:t>Nevus cells are a type of  melanocyte. However, they differ from typical melanocytes in two key ways:</a:t>
            </a:r>
          </a:p>
          <a:p>
            <a:r>
              <a:rPr lang="en-US" sz="1600" dirty="0">
                <a:solidFill>
                  <a:schemeClr val="bg1">
                    <a:lumMod val="75000"/>
                  </a:schemeClr>
                </a:solidFill>
              </a:rPr>
              <a:t>--With respect to  </a:t>
            </a:r>
            <a:r>
              <a:rPr lang="en-US" sz="1600" b="1" dirty="0">
                <a:solidFill>
                  <a:schemeClr val="bg1">
                    <a:lumMod val="75000"/>
                  </a:schemeClr>
                </a:solidFill>
              </a:rPr>
              <a:t>shape </a:t>
            </a:r>
            <a:r>
              <a:rPr lang="en-US" sz="1600" dirty="0">
                <a:solidFill>
                  <a:schemeClr val="bg1">
                    <a:lumMod val="75000"/>
                  </a:schemeClr>
                </a:solidFill>
              </a:rPr>
              <a:t>: Typical melanocytes are described as  dendritic , whereas nevus cells are  round  </a:t>
            </a:r>
          </a:p>
          <a:p>
            <a:r>
              <a:rPr lang="en-US" sz="1600" dirty="0">
                <a:solidFill>
                  <a:schemeClr val="bg1">
                    <a:lumMod val="75000"/>
                  </a:schemeClr>
                </a:solidFill>
              </a:rPr>
              <a:t>--With respect to  </a:t>
            </a:r>
            <a:r>
              <a:rPr lang="en-US" sz="1600" b="1" dirty="0">
                <a:solidFill>
                  <a:schemeClr val="bg1">
                    <a:lumMod val="75000"/>
                  </a:schemeClr>
                </a:solidFill>
              </a:rPr>
              <a:t>distribution </a:t>
            </a:r>
            <a:r>
              <a:rPr lang="en-US" sz="1600" dirty="0">
                <a:solidFill>
                  <a:schemeClr val="bg1">
                    <a:lumMod val="75000"/>
                  </a:schemeClr>
                </a:solidFill>
              </a:rPr>
              <a:t>: Typical melanocytes are found to be  evenly dispersed  throughout the tissue in which they reside, whereas nevus cells are  </a:t>
            </a:r>
            <a:r>
              <a:rPr lang="en-US" sz="1600" b="1" dirty="0"/>
              <a:t>clustered together</a:t>
            </a: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3" name="TextBox 2">
            <a:extLst>
              <a:ext uri="{FF2B5EF4-FFF2-40B4-BE49-F238E27FC236}">
                <a16:creationId xmlns:a16="http://schemas.microsoft.com/office/drawing/2014/main" id="{86EFE9BD-7F92-441E-A035-C71D6A24A14B}"/>
              </a:ext>
            </a:extLst>
          </p:cNvPr>
          <p:cNvSpPr txBox="1"/>
          <p:nvPr/>
        </p:nvSpPr>
        <p:spPr>
          <a:xfrm>
            <a:off x="5715000" y="4750568"/>
            <a:ext cx="3248005" cy="1169551"/>
          </a:xfrm>
          <a:prstGeom prst="rect">
            <a:avLst/>
          </a:prstGeom>
          <a:solidFill>
            <a:srgbClr val="99FF99"/>
          </a:solidFill>
        </p:spPr>
        <p:txBody>
          <a:bodyPr wrap="none" rtlCol="0">
            <a:spAutoFit/>
          </a:bodyPr>
          <a:lstStyle/>
          <a:p>
            <a:r>
              <a:rPr lang="en-US" sz="1400" i="1" dirty="0"/>
              <a:t>What is the $1 term for these clusters?</a:t>
            </a:r>
          </a:p>
          <a:p>
            <a:r>
              <a:rPr lang="en-US" sz="1400" dirty="0">
                <a:solidFill>
                  <a:srgbClr val="99FF99"/>
                </a:solidFill>
              </a:rPr>
              <a:t>‘Nests’</a:t>
            </a:r>
          </a:p>
          <a:p>
            <a:endParaRPr lang="en-US" sz="1400" dirty="0">
              <a:solidFill>
                <a:srgbClr val="99FF99"/>
              </a:solidFill>
            </a:endParaRPr>
          </a:p>
          <a:p>
            <a:r>
              <a:rPr lang="en-US" sz="1400" i="1" dirty="0">
                <a:solidFill>
                  <a:srgbClr val="99FF99"/>
                </a:solidFill>
              </a:rPr>
              <a:t>What is the $2 term for these nests?</a:t>
            </a:r>
          </a:p>
          <a:p>
            <a:r>
              <a:rPr lang="en-US" sz="1400" dirty="0">
                <a:solidFill>
                  <a:srgbClr val="99FF99"/>
                </a:solidFill>
              </a:rPr>
              <a:t>‘</a:t>
            </a:r>
            <a:r>
              <a:rPr lang="en-US" sz="1400" dirty="0" err="1">
                <a:solidFill>
                  <a:srgbClr val="99FF99"/>
                </a:solidFill>
              </a:rPr>
              <a:t>Theques</a:t>
            </a:r>
            <a:r>
              <a:rPr lang="en-US" sz="1400" dirty="0">
                <a:solidFill>
                  <a:srgbClr val="99FF99"/>
                </a:solidFill>
              </a:rPr>
              <a:t>’</a:t>
            </a:r>
          </a:p>
        </p:txBody>
      </p:sp>
    </p:spTree>
    <p:extLst>
      <p:ext uri="{BB962C8B-B14F-4D97-AF65-F5344CB8AC3E}">
        <p14:creationId xmlns:p14="http://schemas.microsoft.com/office/powerpoint/2010/main" val="235581786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79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815882"/>
          </a:xfrm>
          <a:prstGeom prst="rect">
            <a:avLst/>
          </a:prstGeom>
          <a:noFill/>
        </p:spPr>
        <p:txBody>
          <a:bodyPr wrap="square" rtlCol="0">
            <a:spAutoFit/>
          </a:bodyPr>
          <a:lstStyle/>
          <a:p>
            <a:r>
              <a:rPr lang="en-US" sz="1600" i="1" dirty="0">
                <a:solidFill>
                  <a:schemeClr val="bg1">
                    <a:lumMod val="75000"/>
                  </a:schemeClr>
                </a:solidFill>
              </a:rPr>
              <a:t>Now let’s turn our attention to </a:t>
            </a:r>
            <a:r>
              <a:rPr lang="en-US" sz="1600" dirty="0">
                <a:solidFill>
                  <a:schemeClr val="bg1">
                    <a:lumMod val="75000"/>
                  </a:schemeClr>
                </a:solidFill>
              </a:rPr>
              <a:t>nevus cells. </a:t>
            </a:r>
            <a:r>
              <a:rPr lang="en-US" sz="1600" i="1" dirty="0">
                <a:solidFill>
                  <a:schemeClr val="bg1">
                    <a:lumMod val="75000"/>
                  </a:schemeClr>
                </a:solidFill>
              </a:rPr>
              <a:t>What are they?</a:t>
            </a:r>
          </a:p>
          <a:p>
            <a:r>
              <a:rPr lang="en-US" sz="1600" dirty="0">
                <a:solidFill>
                  <a:schemeClr val="bg1">
                    <a:lumMod val="75000"/>
                  </a:schemeClr>
                </a:solidFill>
              </a:rPr>
              <a:t>Nevus cells are a type of  melanocyte. However, they differ from typical melanocytes in two key ways:</a:t>
            </a:r>
          </a:p>
          <a:p>
            <a:r>
              <a:rPr lang="en-US" sz="1600" dirty="0">
                <a:solidFill>
                  <a:schemeClr val="bg1">
                    <a:lumMod val="75000"/>
                  </a:schemeClr>
                </a:solidFill>
              </a:rPr>
              <a:t>--With respect to  </a:t>
            </a:r>
            <a:r>
              <a:rPr lang="en-US" sz="1600" b="1" dirty="0">
                <a:solidFill>
                  <a:schemeClr val="bg1">
                    <a:lumMod val="75000"/>
                  </a:schemeClr>
                </a:solidFill>
              </a:rPr>
              <a:t>shape </a:t>
            </a:r>
            <a:r>
              <a:rPr lang="en-US" sz="1600" dirty="0">
                <a:solidFill>
                  <a:schemeClr val="bg1">
                    <a:lumMod val="75000"/>
                  </a:schemeClr>
                </a:solidFill>
              </a:rPr>
              <a:t>: Typical melanocytes are described as  dendritic , whereas nevus cells are  round  </a:t>
            </a:r>
          </a:p>
          <a:p>
            <a:r>
              <a:rPr lang="en-US" sz="1600" dirty="0">
                <a:solidFill>
                  <a:schemeClr val="bg1">
                    <a:lumMod val="75000"/>
                  </a:schemeClr>
                </a:solidFill>
              </a:rPr>
              <a:t>--With respect to  </a:t>
            </a:r>
            <a:r>
              <a:rPr lang="en-US" sz="1600" b="1" dirty="0">
                <a:solidFill>
                  <a:schemeClr val="bg1">
                    <a:lumMod val="75000"/>
                  </a:schemeClr>
                </a:solidFill>
              </a:rPr>
              <a:t>distribution </a:t>
            </a:r>
            <a:r>
              <a:rPr lang="en-US" sz="1600" dirty="0">
                <a:solidFill>
                  <a:schemeClr val="bg1">
                    <a:lumMod val="75000"/>
                  </a:schemeClr>
                </a:solidFill>
              </a:rPr>
              <a:t>: Typical melanocytes are found to be  evenly dispersed  throughout the tissue in which they reside, whereas nevus cells are  </a:t>
            </a:r>
            <a:r>
              <a:rPr lang="en-US" sz="1600" b="1" dirty="0"/>
              <a:t>clustered together</a:t>
            </a: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3" name="TextBox 2">
            <a:extLst>
              <a:ext uri="{FF2B5EF4-FFF2-40B4-BE49-F238E27FC236}">
                <a16:creationId xmlns:a16="http://schemas.microsoft.com/office/drawing/2014/main" id="{86EFE9BD-7F92-441E-A035-C71D6A24A14B}"/>
              </a:ext>
            </a:extLst>
          </p:cNvPr>
          <p:cNvSpPr txBox="1"/>
          <p:nvPr/>
        </p:nvSpPr>
        <p:spPr>
          <a:xfrm>
            <a:off x="5715000" y="4750568"/>
            <a:ext cx="3248005" cy="1169551"/>
          </a:xfrm>
          <a:prstGeom prst="rect">
            <a:avLst/>
          </a:prstGeom>
          <a:solidFill>
            <a:srgbClr val="99FF99"/>
          </a:solidFill>
        </p:spPr>
        <p:txBody>
          <a:bodyPr wrap="none" rtlCol="0">
            <a:spAutoFit/>
          </a:bodyPr>
          <a:lstStyle/>
          <a:p>
            <a:r>
              <a:rPr lang="en-US" sz="1400" i="1" dirty="0"/>
              <a:t>What is the $1 term for these clusters?</a:t>
            </a:r>
          </a:p>
          <a:p>
            <a:r>
              <a:rPr lang="en-US" sz="1400" dirty="0"/>
              <a:t>‘Nests’</a:t>
            </a:r>
          </a:p>
          <a:p>
            <a:endParaRPr lang="en-US" sz="1400" dirty="0">
              <a:solidFill>
                <a:srgbClr val="99FF99"/>
              </a:solidFill>
            </a:endParaRPr>
          </a:p>
          <a:p>
            <a:r>
              <a:rPr lang="en-US" sz="1400" i="1" dirty="0">
                <a:solidFill>
                  <a:srgbClr val="99FF99"/>
                </a:solidFill>
              </a:rPr>
              <a:t>What is the $2 term for these nests?</a:t>
            </a:r>
          </a:p>
          <a:p>
            <a:r>
              <a:rPr lang="en-US" sz="1400" dirty="0">
                <a:solidFill>
                  <a:srgbClr val="99FF99"/>
                </a:solidFill>
              </a:rPr>
              <a:t>‘</a:t>
            </a:r>
            <a:r>
              <a:rPr lang="en-US" sz="1400" dirty="0" err="1">
                <a:solidFill>
                  <a:srgbClr val="99FF99"/>
                </a:solidFill>
              </a:rPr>
              <a:t>Theques</a:t>
            </a:r>
            <a:r>
              <a:rPr lang="en-US" sz="1400" dirty="0">
                <a:solidFill>
                  <a:srgbClr val="99FF99"/>
                </a:solidFill>
              </a:rPr>
              <a:t>’</a:t>
            </a:r>
          </a:p>
        </p:txBody>
      </p:sp>
    </p:spTree>
    <p:extLst>
      <p:ext uri="{BB962C8B-B14F-4D97-AF65-F5344CB8AC3E}">
        <p14:creationId xmlns:p14="http://schemas.microsoft.com/office/powerpoint/2010/main" val="358631491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869A6A39-A798-423E-9E94-0879FD01C2A7}"/>
              </a:ext>
            </a:extLst>
          </p:cNvPr>
          <p:cNvSpPr/>
          <p:nvPr/>
        </p:nvSpPr>
        <p:spPr>
          <a:xfrm>
            <a:off x="4754607" y="2590800"/>
            <a:ext cx="2331993" cy="3363891"/>
          </a:xfrm>
          <a:prstGeom prst="rect">
            <a:avLst/>
          </a:prstGeom>
          <a:solidFill>
            <a:srgbClr val="990033"/>
          </a:solidFill>
        </p:spPr>
        <p:style>
          <a:lnRef idx="2">
            <a:schemeClr val="accent6"/>
          </a:lnRef>
          <a:fillRef idx="1">
            <a:schemeClr val="lt1"/>
          </a:fillRef>
          <a:effectRef idx="0">
            <a:schemeClr val="accent6"/>
          </a:effectRef>
          <a:fontRef idx="minor">
            <a:schemeClr val="dk1"/>
          </a:fontRef>
        </p:style>
        <p:txBody>
          <a:bodyPr rtlCol="0" anchor="ctr"/>
          <a:lstStyle/>
          <a:p>
            <a:pPr algn="ctr"/>
            <a:endParaRPr lang="en-US">
              <a:solidFill>
                <a:schemeClr val="bg1"/>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8</a:t>
            </a:fld>
            <a:endParaRPr lang="en-US" altLang="en-US"/>
          </a:p>
        </p:txBody>
      </p:sp>
      <p:sp>
        <p:nvSpPr>
          <p:cNvPr id="6" name="TextBox 5">
            <a:extLst>
              <a:ext uri="{FF2B5EF4-FFF2-40B4-BE49-F238E27FC236}">
                <a16:creationId xmlns:a16="http://schemas.microsoft.com/office/drawing/2014/main" id="{D3B555C1-9C9A-4274-8DC9-6C1DFA32F451}"/>
              </a:ext>
            </a:extLst>
          </p:cNvPr>
          <p:cNvSpPr txBox="1"/>
          <p:nvPr/>
        </p:nvSpPr>
        <p:spPr>
          <a:xfrm>
            <a:off x="2156412" y="2590801"/>
            <a:ext cx="1410964" cy="400110"/>
          </a:xfrm>
          <a:prstGeom prst="rect">
            <a:avLst/>
          </a:prstGeom>
          <a:noFill/>
        </p:spPr>
        <p:txBody>
          <a:bodyPr wrap="none" rtlCol="0">
            <a:spAutoFit/>
          </a:bodyPr>
          <a:lstStyle/>
          <a:p>
            <a:pPr algn="ctr"/>
            <a:r>
              <a:rPr lang="en-US" sz="2000" dirty="0">
                <a:solidFill>
                  <a:schemeClr val="bg1">
                    <a:lumMod val="75000"/>
                  </a:schemeClr>
                </a:solidFill>
              </a:rPr>
              <a:t>Pigmented</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8" name="TextBox 7">
            <a:extLst>
              <a:ext uri="{FF2B5EF4-FFF2-40B4-BE49-F238E27FC236}">
                <a16:creationId xmlns:a16="http://schemas.microsoft.com/office/drawing/2014/main" id="{9085F9EB-56E0-45D7-87F3-5EE9569992AE}"/>
              </a:ext>
            </a:extLst>
          </p:cNvPr>
          <p:cNvSpPr txBox="1"/>
          <p:nvPr/>
        </p:nvSpPr>
        <p:spPr>
          <a:xfrm>
            <a:off x="419099" y="1868557"/>
            <a:ext cx="8572501" cy="584775"/>
          </a:xfrm>
          <a:prstGeom prst="rect">
            <a:avLst/>
          </a:prstGeom>
          <a:noFill/>
        </p:spPr>
        <p:txBody>
          <a:bodyPr wrap="square" rtlCol="0">
            <a:spAutoFit/>
          </a:bodyPr>
          <a:lstStyle/>
          <a:p>
            <a:r>
              <a:rPr lang="en-US" sz="1600" i="1" dirty="0">
                <a:solidFill>
                  <a:srgbClr val="0000FF"/>
                </a:solidFill>
              </a:rPr>
              <a:t>All lesions of the eyelid and epibulbar tissue can be said to have one of two appearances—what are they? </a:t>
            </a:r>
            <a:r>
              <a:rPr lang="en-US" sz="1600" i="1" dirty="0"/>
              <a:t>Which lesions can present pigmented, and which can present nonpigmented?</a:t>
            </a:r>
          </a:p>
        </p:txBody>
      </p:sp>
      <p:cxnSp>
        <p:nvCxnSpPr>
          <p:cNvPr id="3" name="Straight Connector 2">
            <a:extLst>
              <a:ext uri="{FF2B5EF4-FFF2-40B4-BE49-F238E27FC236}">
                <a16:creationId xmlns:a16="http://schemas.microsoft.com/office/drawing/2014/main" id="{56280D37-F0D6-4CB4-BD77-5F51F96C6D61}"/>
              </a:ext>
            </a:extLst>
          </p:cNvPr>
          <p:cNvCxnSpPr/>
          <p:nvPr/>
        </p:nvCxnSpPr>
        <p:spPr>
          <a:xfrm>
            <a:off x="2362200" y="2976266"/>
            <a:ext cx="0" cy="259080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249207F4-FC7C-41B9-8BE6-36419A032866}"/>
              </a:ext>
            </a:extLst>
          </p:cNvPr>
          <p:cNvCxnSpPr/>
          <p:nvPr/>
        </p:nvCxnSpPr>
        <p:spPr>
          <a:xfrm>
            <a:off x="2362200" y="33572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446C6048-B314-4F3B-A358-03F94B8DFF2F}"/>
              </a:ext>
            </a:extLst>
          </p:cNvPr>
          <p:cNvCxnSpPr/>
          <p:nvPr/>
        </p:nvCxnSpPr>
        <p:spPr>
          <a:xfrm>
            <a:off x="2362200" y="36620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56E5F594-39EF-490A-B3E0-062F6D59EEE2}"/>
              </a:ext>
            </a:extLst>
          </p:cNvPr>
          <p:cNvCxnSpPr/>
          <p:nvPr/>
        </p:nvCxnSpPr>
        <p:spPr>
          <a:xfrm>
            <a:off x="2362200" y="39668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5FAAC492-5CCB-4456-B89F-5A6C34C50DFD}"/>
              </a:ext>
            </a:extLst>
          </p:cNvPr>
          <p:cNvCxnSpPr/>
          <p:nvPr/>
        </p:nvCxnSpPr>
        <p:spPr>
          <a:xfrm>
            <a:off x="2362200" y="42716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FA878F11-36DB-4605-9283-5635281D5642}"/>
              </a:ext>
            </a:extLst>
          </p:cNvPr>
          <p:cNvCxnSpPr/>
          <p:nvPr/>
        </p:nvCxnSpPr>
        <p:spPr>
          <a:xfrm>
            <a:off x="2362200" y="45764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DEC2D1CE-ABC9-4ED0-B6BB-A5784D09D6FA}"/>
              </a:ext>
            </a:extLst>
          </p:cNvPr>
          <p:cNvCxnSpPr/>
          <p:nvPr/>
        </p:nvCxnSpPr>
        <p:spPr>
          <a:xfrm>
            <a:off x="2362200" y="48812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70EBAA3C-433C-47E3-985A-7DF1A22A4F77}"/>
              </a:ext>
            </a:extLst>
          </p:cNvPr>
          <p:cNvCxnSpPr/>
          <p:nvPr/>
        </p:nvCxnSpPr>
        <p:spPr>
          <a:xfrm>
            <a:off x="2362200" y="51860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D6E27028-FA22-458A-B512-8DF72157162B}"/>
              </a:ext>
            </a:extLst>
          </p:cNvPr>
          <p:cNvCxnSpPr/>
          <p:nvPr/>
        </p:nvCxnSpPr>
        <p:spPr>
          <a:xfrm>
            <a:off x="2362200" y="5490866"/>
            <a:ext cx="152400" cy="0"/>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18" name="TextBox 17">
            <a:extLst>
              <a:ext uri="{FF2B5EF4-FFF2-40B4-BE49-F238E27FC236}">
                <a16:creationId xmlns:a16="http://schemas.microsoft.com/office/drawing/2014/main" id="{CC6FD6B3-0B52-4466-BED9-BC06FF411BB7}"/>
              </a:ext>
            </a:extLst>
          </p:cNvPr>
          <p:cNvSpPr txBox="1"/>
          <p:nvPr/>
        </p:nvSpPr>
        <p:spPr>
          <a:xfrm>
            <a:off x="2481470" y="3281066"/>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sp>
        <p:nvSpPr>
          <p:cNvPr id="20" name="TextBox 19">
            <a:extLst>
              <a:ext uri="{FF2B5EF4-FFF2-40B4-BE49-F238E27FC236}">
                <a16:creationId xmlns:a16="http://schemas.microsoft.com/office/drawing/2014/main" id="{1215F59B-B57E-4A2B-B13F-1FCC7A77D4DD}"/>
              </a:ext>
            </a:extLst>
          </p:cNvPr>
          <p:cNvSpPr txBox="1"/>
          <p:nvPr/>
        </p:nvSpPr>
        <p:spPr>
          <a:xfrm>
            <a:off x="2480279" y="5109866"/>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sp>
        <p:nvSpPr>
          <p:cNvPr id="21" name="TextBox 20">
            <a:extLst>
              <a:ext uri="{FF2B5EF4-FFF2-40B4-BE49-F238E27FC236}">
                <a16:creationId xmlns:a16="http://schemas.microsoft.com/office/drawing/2014/main" id="{8BA14391-B9B5-43DF-9D12-55BD6EDBC7DF}"/>
              </a:ext>
            </a:extLst>
          </p:cNvPr>
          <p:cNvSpPr txBox="1"/>
          <p:nvPr/>
        </p:nvSpPr>
        <p:spPr>
          <a:xfrm>
            <a:off x="2480279" y="4500266"/>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sp>
        <p:nvSpPr>
          <p:cNvPr id="22" name="TextBox 21">
            <a:extLst>
              <a:ext uri="{FF2B5EF4-FFF2-40B4-BE49-F238E27FC236}">
                <a16:creationId xmlns:a16="http://schemas.microsoft.com/office/drawing/2014/main" id="{ACD5632D-81C2-454F-9097-60CF220E5A80}"/>
              </a:ext>
            </a:extLst>
          </p:cNvPr>
          <p:cNvSpPr txBox="1"/>
          <p:nvPr/>
        </p:nvSpPr>
        <p:spPr>
          <a:xfrm>
            <a:off x="2484524" y="3902961"/>
            <a:ext cx="1031051" cy="521105"/>
          </a:xfrm>
          <a:prstGeom prst="rect">
            <a:avLst/>
          </a:prstGeom>
          <a:noFill/>
        </p:spPr>
        <p:txBody>
          <a:bodyPr wrap="none" rtlCol="0">
            <a:spAutoFit/>
          </a:bodyPr>
          <a:lstStyle/>
          <a:p>
            <a:pPr>
              <a:lnSpc>
                <a:spcPts val="1100"/>
              </a:lnSpc>
            </a:pPr>
            <a:r>
              <a:rPr lang="en-US" sz="1400" dirty="0">
                <a:solidFill>
                  <a:schemeClr val="bg1">
                    <a:lumMod val="75000"/>
                  </a:schemeClr>
                </a:solidFill>
              </a:rPr>
              <a:t>All of them</a:t>
            </a:r>
          </a:p>
          <a:p>
            <a:pPr>
              <a:lnSpc>
                <a:spcPts val="1100"/>
              </a:lnSpc>
            </a:pPr>
            <a:endParaRPr lang="en-US" sz="1400" dirty="0">
              <a:solidFill>
                <a:schemeClr val="bg1">
                  <a:lumMod val="75000"/>
                </a:schemeClr>
              </a:solidFill>
            </a:endParaRPr>
          </a:p>
          <a:p>
            <a:pPr>
              <a:lnSpc>
                <a:spcPts val="1100"/>
              </a:lnSpc>
            </a:pPr>
            <a:r>
              <a:rPr lang="en-US" sz="1400" dirty="0">
                <a:solidFill>
                  <a:schemeClr val="bg1">
                    <a:lumMod val="75000"/>
                  </a:schemeClr>
                </a:solidFill>
              </a:rPr>
              <a:t>All of them</a:t>
            </a:r>
          </a:p>
        </p:txBody>
      </p:sp>
      <p:sp>
        <p:nvSpPr>
          <p:cNvPr id="2" name="Half Frame 1">
            <a:extLst>
              <a:ext uri="{FF2B5EF4-FFF2-40B4-BE49-F238E27FC236}">
                <a16:creationId xmlns:a16="http://schemas.microsoft.com/office/drawing/2014/main" id="{2C158312-CA0C-4D2E-8383-1E1A543AB869}"/>
              </a:ext>
            </a:extLst>
          </p:cNvPr>
          <p:cNvSpPr/>
          <p:nvPr/>
        </p:nvSpPr>
        <p:spPr>
          <a:xfrm rot="10800000" flipH="1">
            <a:off x="2325990" y="5490866"/>
            <a:ext cx="190501" cy="304800"/>
          </a:xfrm>
          <a:prstGeom prst="halfFrame">
            <a:avLst/>
          </a:prstGeom>
          <a:solidFill>
            <a:schemeClr val="bg1">
              <a:lumMod val="75000"/>
            </a:schemeClr>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bg1">
                  <a:lumMod val="75000"/>
                </a:schemeClr>
              </a:solidFill>
            </a:endParaRPr>
          </a:p>
        </p:txBody>
      </p:sp>
      <p:sp>
        <p:nvSpPr>
          <p:cNvPr id="5" name="TextBox 4">
            <a:extLst>
              <a:ext uri="{FF2B5EF4-FFF2-40B4-BE49-F238E27FC236}">
                <a16:creationId xmlns:a16="http://schemas.microsoft.com/office/drawing/2014/main" id="{8E55089B-DB32-43CD-A1D2-4C8B762ECF97}"/>
              </a:ext>
            </a:extLst>
          </p:cNvPr>
          <p:cNvSpPr txBox="1"/>
          <p:nvPr/>
        </p:nvSpPr>
        <p:spPr>
          <a:xfrm>
            <a:off x="2444922" y="5585359"/>
            <a:ext cx="1505540" cy="369332"/>
          </a:xfrm>
          <a:prstGeom prst="rect">
            <a:avLst/>
          </a:prstGeom>
          <a:noFill/>
        </p:spPr>
        <p:txBody>
          <a:bodyPr wrap="none" rtlCol="0">
            <a:spAutoFit/>
          </a:bodyPr>
          <a:lstStyle/>
          <a:p>
            <a:r>
              <a:rPr lang="en-US" b="1" i="1" dirty="0">
                <a:solidFill>
                  <a:schemeClr val="bg1">
                    <a:lumMod val="75000"/>
                  </a:schemeClr>
                </a:solidFill>
              </a:rPr>
              <a:t>Melanocytic</a:t>
            </a:r>
          </a:p>
        </p:txBody>
      </p:sp>
      <p:sp>
        <p:nvSpPr>
          <p:cNvPr id="45" name="TextBox 44">
            <a:extLst>
              <a:ext uri="{FF2B5EF4-FFF2-40B4-BE49-F238E27FC236}">
                <a16:creationId xmlns:a16="http://schemas.microsoft.com/office/drawing/2014/main" id="{A3171950-0C69-4577-9C30-F8105D37DCFF}"/>
              </a:ext>
            </a:extLst>
          </p:cNvPr>
          <p:cNvSpPr txBox="1"/>
          <p:nvPr/>
        </p:nvSpPr>
        <p:spPr>
          <a:xfrm>
            <a:off x="5300532" y="5585359"/>
            <a:ext cx="1505540" cy="369332"/>
          </a:xfrm>
          <a:prstGeom prst="rect">
            <a:avLst/>
          </a:prstGeom>
          <a:solidFill>
            <a:srgbClr val="990033"/>
          </a:solidFill>
        </p:spPr>
        <p:txBody>
          <a:bodyPr wrap="none" rtlCol="0">
            <a:spAutoFit/>
          </a:bodyPr>
          <a:lstStyle/>
          <a:p>
            <a:r>
              <a:rPr lang="en-US" b="1" i="1" dirty="0">
                <a:solidFill>
                  <a:schemeClr val="bg1"/>
                </a:solidFill>
              </a:rPr>
              <a:t>Melanocytic</a:t>
            </a:r>
          </a:p>
        </p:txBody>
      </p:sp>
      <p:sp>
        <p:nvSpPr>
          <p:cNvPr id="46" name="TextBox 45">
            <a:extLst>
              <a:ext uri="{FF2B5EF4-FFF2-40B4-BE49-F238E27FC236}">
                <a16:creationId xmlns:a16="http://schemas.microsoft.com/office/drawing/2014/main" id="{E64E3E05-2E26-4E49-A291-5256F71C9593}"/>
              </a:ext>
            </a:extLst>
          </p:cNvPr>
          <p:cNvSpPr txBox="1"/>
          <p:nvPr/>
        </p:nvSpPr>
        <p:spPr>
          <a:xfrm>
            <a:off x="1341487" y="5143501"/>
            <a:ext cx="3308633" cy="923330"/>
          </a:xfrm>
          <a:prstGeom prst="rect">
            <a:avLst/>
          </a:prstGeom>
          <a:solidFill>
            <a:srgbClr val="00B0F0"/>
          </a:solidFill>
        </p:spPr>
        <p:txBody>
          <a:bodyPr wrap="square" rtlCol="0">
            <a:spAutoFit/>
          </a:bodyPr>
          <a:lstStyle/>
          <a:p>
            <a:r>
              <a:rPr lang="en-US" b="1" dirty="0"/>
              <a:t>Point #2:</a:t>
            </a:r>
          </a:p>
          <a:p>
            <a:r>
              <a:rPr lang="en-US" dirty="0">
                <a:solidFill>
                  <a:schemeClr val="bg1"/>
                </a:solidFill>
              </a:rPr>
              <a:t>--</a:t>
            </a:r>
            <a:r>
              <a:rPr lang="en-US" dirty="0">
                <a:solidFill>
                  <a:srgbClr val="990033"/>
                </a:solidFill>
              </a:rPr>
              <a:t>Lesions of melanocytic origin can be </a:t>
            </a:r>
            <a:r>
              <a:rPr lang="en-US" b="1" dirty="0">
                <a:solidFill>
                  <a:schemeClr val="bg1"/>
                </a:solidFill>
              </a:rPr>
              <a:t>nonpigmented</a:t>
            </a:r>
          </a:p>
        </p:txBody>
      </p:sp>
      <p:sp>
        <p:nvSpPr>
          <p:cNvPr id="47" name="TextBox 46">
            <a:extLst>
              <a:ext uri="{FF2B5EF4-FFF2-40B4-BE49-F238E27FC236}">
                <a16:creationId xmlns:a16="http://schemas.microsoft.com/office/drawing/2014/main" id="{4569A8B9-1D8C-4895-9D77-148A2DE3610E}"/>
              </a:ext>
            </a:extLst>
          </p:cNvPr>
          <p:cNvSpPr txBox="1"/>
          <p:nvPr/>
        </p:nvSpPr>
        <p:spPr>
          <a:xfrm>
            <a:off x="4983198" y="2590800"/>
            <a:ext cx="1853391" cy="400110"/>
          </a:xfrm>
          <a:prstGeom prst="rect">
            <a:avLst/>
          </a:prstGeom>
          <a:noFill/>
        </p:spPr>
        <p:txBody>
          <a:bodyPr wrap="none" rtlCol="0">
            <a:spAutoFit/>
          </a:bodyPr>
          <a:lstStyle/>
          <a:p>
            <a:pPr algn="ctr"/>
            <a:r>
              <a:rPr lang="en-US" sz="2000" dirty="0">
                <a:solidFill>
                  <a:schemeClr val="bg1"/>
                </a:solidFill>
              </a:rPr>
              <a:t>Nonpigmented</a:t>
            </a:r>
          </a:p>
        </p:txBody>
      </p:sp>
      <p:sp>
        <p:nvSpPr>
          <p:cNvPr id="48" name="TextBox 47">
            <a:extLst>
              <a:ext uri="{FF2B5EF4-FFF2-40B4-BE49-F238E27FC236}">
                <a16:creationId xmlns:a16="http://schemas.microsoft.com/office/drawing/2014/main" id="{16749A7F-A208-425D-BB70-A8AED54A242C}"/>
              </a:ext>
            </a:extLst>
          </p:cNvPr>
          <p:cNvSpPr txBox="1"/>
          <p:nvPr/>
        </p:nvSpPr>
        <p:spPr>
          <a:xfrm>
            <a:off x="5335191" y="3281066"/>
            <a:ext cx="1031051" cy="521105"/>
          </a:xfrm>
          <a:prstGeom prst="rect">
            <a:avLst/>
          </a:prstGeom>
          <a:noFill/>
        </p:spPr>
        <p:txBody>
          <a:bodyPr wrap="none" rtlCol="0">
            <a:spAutoFit/>
          </a:bodyPr>
          <a:lstStyle/>
          <a:p>
            <a:pPr>
              <a:lnSpc>
                <a:spcPts val="1100"/>
              </a:lnSpc>
            </a:pPr>
            <a:r>
              <a:rPr lang="en-US" sz="1400" dirty="0">
                <a:solidFill>
                  <a:schemeClr val="bg1"/>
                </a:solidFill>
              </a:rPr>
              <a:t>All of them</a:t>
            </a:r>
          </a:p>
          <a:p>
            <a:pPr>
              <a:lnSpc>
                <a:spcPts val="1100"/>
              </a:lnSpc>
            </a:pPr>
            <a:endParaRPr lang="en-US" sz="1400" dirty="0">
              <a:solidFill>
                <a:schemeClr val="bg1"/>
              </a:solidFill>
            </a:endParaRPr>
          </a:p>
          <a:p>
            <a:pPr>
              <a:lnSpc>
                <a:spcPts val="1100"/>
              </a:lnSpc>
            </a:pPr>
            <a:r>
              <a:rPr lang="en-US" sz="1400" dirty="0">
                <a:solidFill>
                  <a:schemeClr val="bg1"/>
                </a:solidFill>
              </a:rPr>
              <a:t>All of them</a:t>
            </a:r>
          </a:p>
        </p:txBody>
      </p:sp>
      <p:sp>
        <p:nvSpPr>
          <p:cNvPr id="49" name="TextBox 48">
            <a:extLst>
              <a:ext uri="{FF2B5EF4-FFF2-40B4-BE49-F238E27FC236}">
                <a16:creationId xmlns:a16="http://schemas.microsoft.com/office/drawing/2014/main" id="{9EC7B9C4-FA75-4697-9248-8B05169C91FC}"/>
              </a:ext>
            </a:extLst>
          </p:cNvPr>
          <p:cNvSpPr txBox="1"/>
          <p:nvPr/>
        </p:nvSpPr>
        <p:spPr>
          <a:xfrm>
            <a:off x="5334000" y="5109866"/>
            <a:ext cx="1031051" cy="521105"/>
          </a:xfrm>
          <a:prstGeom prst="rect">
            <a:avLst/>
          </a:prstGeom>
          <a:noFill/>
        </p:spPr>
        <p:txBody>
          <a:bodyPr wrap="none" rtlCol="0">
            <a:spAutoFit/>
          </a:bodyPr>
          <a:lstStyle/>
          <a:p>
            <a:pPr>
              <a:lnSpc>
                <a:spcPts val="1100"/>
              </a:lnSpc>
            </a:pPr>
            <a:r>
              <a:rPr lang="en-US" sz="1400" dirty="0">
                <a:solidFill>
                  <a:schemeClr val="bg1"/>
                </a:solidFill>
              </a:rPr>
              <a:t>All of them</a:t>
            </a:r>
          </a:p>
          <a:p>
            <a:pPr>
              <a:lnSpc>
                <a:spcPts val="1100"/>
              </a:lnSpc>
            </a:pPr>
            <a:endParaRPr lang="en-US" sz="1400" dirty="0">
              <a:solidFill>
                <a:schemeClr val="bg1"/>
              </a:solidFill>
            </a:endParaRPr>
          </a:p>
          <a:p>
            <a:pPr>
              <a:lnSpc>
                <a:spcPts val="1100"/>
              </a:lnSpc>
            </a:pPr>
            <a:r>
              <a:rPr lang="en-US" sz="1400" dirty="0">
                <a:solidFill>
                  <a:schemeClr val="bg1"/>
                </a:solidFill>
              </a:rPr>
              <a:t>All of them</a:t>
            </a:r>
          </a:p>
        </p:txBody>
      </p:sp>
      <p:sp>
        <p:nvSpPr>
          <p:cNvPr id="50" name="TextBox 49">
            <a:extLst>
              <a:ext uri="{FF2B5EF4-FFF2-40B4-BE49-F238E27FC236}">
                <a16:creationId xmlns:a16="http://schemas.microsoft.com/office/drawing/2014/main" id="{EED3E884-0877-4EAA-B227-62184AD36796}"/>
              </a:ext>
            </a:extLst>
          </p:cNvPr>
          <p:cNvSpPr txBox="1"/>
          <p:nvPr/>
        </p:nvSpPr>
        <p:spPr>
          <a:xfrm>
            <a:off x="5334000" y="4500266"/>
            <a:ext cx="1031051" cy="521105"/>
          </a:xfrm>
          <a:prstGeom prst="rect">
            <a:avLst/>
          </a:prstGeom>
          <a:noFill/>
        </p:spPr>
        <p:txBody>
          <a:bodyPr wrap="none" rtlCol="0">
            <a:spAutoFit/>
          </a:bodyPr>
          <a:lstStyle/>
          <a:p>
            <a:pPr>
              <a:lnSpc>
                <a:spcPts val="1100"/>
              </a:lnSpc>
            </a:pPr>
            <a:r>
              <a:rPr lang="en-US" sz="1400" dirty="0">
                <a:solidFill>
                  <a:schemeClr val="bg1"/>
                </a:solidFill>
              </a:rPr>
              <a:t>All of them</a:t>
            </a:r>
          </a:p>
          <a:p>
            <a:pPr>
              <a:lnSpc>
                <a:spcPts val="1100"/>
              </a:lnSpc>
            </a:pPr>
            <a:endParaRPr lang="en-US" sz="1400" dirty="0">
              <a:solidFill>
                <a:schemeClr val="bg1"/>
              </a:solidFill>
            </a:endParaRPr>
          </a:p>
          <a:p>
            <a:pPr>
              <a:lnSpc>
                <a:spcPts val="1100"/>
              </a:lnSpc>
            </a:pPr>
            <a:r>
              <a:rPr lang="en-US" sz="1400" dirty="0">
                <a:solidFill>
                  <a:schemeClr val="bg1"/>
                </a:solidFill>
              </a:rPr>
              <a:t>All of them</a:t>
            </a:r>
          </a:p>
        </p:txBody>
      </p:sp>
      <p:sp>
        <p:nvSpPr>
          <p:cNvPr id="51" name="TextBox 50">
            <a:extLst>
              <a:ext uri="{FF2B5EF4-FFF2-40B4-BE49-F238E27FC236}">
                <a16:creationId xmlns:a16="http://schemas.microsoft.com/office/drawing/2014/main" id="{F7D699B8-E0FB-4570-B8E8-31E86F154F69}"/>
              </a:ext>
            </a:extLst>
          </p:cNvPr>
          <p:cNvSpPr txBox="1"/>
          <p:nvPr/>
        </p:nvSpPr>
        <p:spPr>
          <a:xfrm>
            <a:off x="5338245" y="3902961"/>
            <a:ext cx="1031051" cy="521105"/>
          </a:xfrm>
          <a:prstGeom prst="rect">
            <a:avLst/>
          </a:prstGeom>
          <a:noFill/>
        </p:spPr>
        <p:txBody>
          <a:bodyPr wrap="none" rtlCol="0">
            <a:spAutoFit/>
          </a:bodyPr>
          <a:lstStyle/>
          <a:p>
            <a:pPr>
              <a:lnSpc>
                <a:spcPts val="1100"/>
              </a:lnSpc>
            </a:pPr>
            <a:r>
              <a:rPr lang="en-US" sz="1400" dirty="0">
                <a:solidFill>
                  <a:schemeClr val="bg1"/>
                </a:solidFill>
              </a:rPr>
              <a:t>All of them</a:t>
            </a:r>
          </a:p>
          <a:p>
            <a:pPr>
              <a:lnSpc>
                <a:spcPts val="1100"/>
              </a:lnSpc>
            </a:pPr>
            <a:endParaRPr lang="en-US" sz="1400" dirty="0">
              <a:solidFill>
                <a:schemeClr val="bg1"/>
              </a:solidFill>
            </a:endParaRPr>
          </a:p>
          <a:p>
            <a:pPr>
              <a:lnSpc>
                <a:spcPts val="1100"/>
              </a:lnSpc>
            </a:pPr>
            <a:r>
              <a:rPr lang="en-US" sz="1400" dirty="0">
                <a:solidFill>
                  <a:schemeClr val="bg1"/>
                </a:solidFill>
              </a:rPr>
              <a:t>All of them</a:t>
            </a:r>
          </a:p>
        </p:txBody>
      </p:sp>
      <p:cxnSp>
        <p:nvCxnSpPr>
          <p:cNvPr id="52" name="Straight Connector 51">
            <a:extLst>
              <a:ext uri="{FF2B5EF4-FFF2-40B4-BE49-F238E27FC236}">
                <a16:creationId xmlns:a16="http://schemas.microsoft.com/office/drawing/2014/main" id="{6CB8EA0F-BC6A-4731-A377-FC19B55F30DD}"/>
              </a:ext>
            </a:extLst>
          </p:cNvPr>
          <p:cNvCxnSpPr/>
          <p:nvPr/>
        </p:nvCxnSpPr>
        <p:spPr>
          <a:xfrm>
            <a:off x="5222806" y="2976266"/>
            <a:ext cx="0" cy="2590800"/>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1A713756-FCF3-42E3-A147-F1BEDBF2C698}"/>
              </a:ext>
            </a:extLst>
          </p:cNvPr>
          <p:cNvCxnSpPr/>
          <p:nvPr/>
        </p:nvCxnSpPr>
        <p:spPr>
          <a:xfrm>
            <a:off x="5222806" y="3357266"/>
            <a:ext cx="152400" cy="0"/>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DFF66C07-0E6B-4B0C-B589-FCD6FDFBCEF0}"/>
              </a:ext>
            </a:extLst>
          </p:cNvPr>
          <p:cNvCxnSpPr/>
          <p:nvPr/>
        </p:nvCxnSpPr>
        <p:spPr>
          <a:xfrm>
            <a:off x="5222806" y="3662066"/>
            <a:ext cx="152400" cy="0"/>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4FDD14F5-FE5F-4DF2-BF40-0CDE01CB9892}"/>
              </a:ext>
            </a:extLst>
          </p:cNvPr>
          <p:cNvCxnSpPr/>
          <p:nvPr/>
        </p:nvCxnSpPr>
        <p:spPr>
          <a:xfrm>
            <a:off x="5222806" y="3966866"/>
            <a:ext cx="152400" cy="0"/>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C6872C1D-B067-4EF0-B729-E6121B18F6D0}"/>
              </a:ext>
            </a:extLst>
          </p:cNvPr>
          <p:cNvCxnSpPr/>
          <p:nvPr/>
        </p:nvCxnSpPr>
        <p:spPr>
          <a:xfrm>
            <a:off x="5222806" y="4271666"/>
            <a:ext cx="152400" cy="0"/>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5CF6BC0D-88C5-4ADA-A01F-6C6D2B286CA1}"/>
              </a:ext>
            </a:extLst>
          </p:cNvPr>
          <p:cNvCxnSpPr/>
          <p:nvPr/>
        </p:nvCxnSpPr>
        <p:spPr>
          <a:xfrm>
            <a:off x="5222806" y="4576466"/>
            <a:ext cx="152400" cy="0"/>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cxnSp>
        <p:nvCxnSpPr>
          <p:cNvPr id="58" name="Straight Connector 57">
            <a:extLst>
              <a:ext uri="{FF2B5EF4-FFF2-40B4-BE49-F238E27FC236}">
                <a16:creationId xmlns:a16="http://schemas.microsoft.com/office/drawing/2014/main" id="{590328E3-F29D-455F-BD14-6E2A7991C026}"/>
              </a:ext>
            </a:extLst>
          </p:cNvPr>
          <p:cNvCxnSpPr/>
          <p:nvPr/>
        </p:nvCxnSpPr>
        <p:spPr>
          <a:xfrm>
            <a:off x="5222806" y="4881266"/>
            <a:ext cx="152400" cy="0"/>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sp>
        <p:nvSpPr>
          <p:cNvPr id="44" name="Half Frame 43">
            <a:extLst>
              <a:ext uri="{FF2B5EF4-FFF2-40B4-BE49-F238E27FC236}">
                <a16:creationId xmlns:a16="http://schemas.microsoft.com/office/drawing/2014/main" id="{8A0F0F8E-06A8-4012-8289-4F8AC34B292B}"/>
              </a:ext>
            </a:extLst>
          </p:cNvPr>
          <p:cNvSpPr/>
          <p:nvPr/>
        </p:nvSpPr>
        <p:spPr>
          <a:xfrm rot="10800000" flipH="1">
            <a:off x="5181600" y="5490866"/>
            <a:ext cx="190501" cy="304800"/>
          </a:xfrm>
          <a:prstGeom prst="halfFrame">
            <a:avLst/>
          </a:prstGeom>
          <a:solidFill>
            <a:schemeClr val="bg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b="1">
              <a:solidFill>
                <a:schemeClr val="bg1"/>
              </a:solidFill>
            </a:endParaRPr>
          </a:p>
        </p:txBody>
      </p:sp>
      <p:cxnSp>
        <p:nvCxnSpPr>
          <p:cNvPr id="59" name="Straight Connector 58">
            <a:extLst>
              <a:ext uri="{FF2B5EF4-FFF2-40B4-BE49-F238E27FC236}">
                <a16:creationId xmlns:a16="http://schemas.microsoft.com/office/drawing/2014/main" id="{E852C6FD-C6BC-4597-B831-A857EB8888FC}"/>
              </a:ext>
            </a:extLst>
          </p:cNvPr>
          <p:cNvCxnSpPr/>
          <p:nvPr/>
        </p:nvCxnSpPr>
        <p:spPr>
          <a:xfrm>
            <a:off x="5222806" y="5186066"/>
            <a:ext cx="152400" cy="0"/>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118A4983-D80E-4EA8-B3A6-7809B40A01B1}"/>
              </a:ext>
            </a:extLst>
          </p:cNvPr>
          <p:cNvCxnSpPr/>
          <p:nvPr/>
        </p:nvCxnSpPr>
        <p:spPr>
          <a:xfrm>
            <a:off x="5222806" y="5490866"/>
            <a:ext cx="152400" cy="0"/>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sp>
        <p:nvSpPr>
          <p:cNvPr id="40" name="TextBox 39">
            <a:extLst>
              <a:ext uri="{FF2B5EF4-FFF2-40B4-BE49-F238E27FC236}">
                <a16:creationId xmlns:a16="http://schemas.microsoft.com/office/drawing/2014/main" id="{C5E849C3-7756-4527-9887-99C8E785CD54}"/>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25574788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80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815882"/>
          </a:xfrm>
          <a:prstGeom prst="rect">
            <a:avLst/>
          </a:prstGeom>
          <a:noFill/>
        </p:spPr>
        <p:txBody>
          <a:bodyPr wrap="square" rtlCol="0">
            <a:spAutoFit/>
          </a:bodyPr>
          <a:lstStyle/>
          <a:p>
            <a:r>
              <a:rPr lang="en-US" sz="1600" i="1" dirty="0">
                <a:solidFill>
                  <a:schemeClr val="bg1">
                    <a:lumMod val="75000"/>
                  </a:schemeClr>
                </a:solidFill>
              </a:rPr>
              <a:t>Now let’s turn our attention to </a:t>
            </a:r>
            <a:r>
              <a:rPr lang="en-US" sz="1600" dirty="0">
                <a:solidFill>
                  <a:schemeClr val="bg1">
                    <a:lumMod val="75000"/>
                  </a:schemeClr>
                </a:solidFill>
              </a:rPr>
              <a:t>nevus cells. </a:t>
            </a:r>
            <a:r>
              <a:rPr lang="en-US" sz="1600" i="1" dirty="0">
                <a:solidFill>
                  <a:schemeClr val="bg1">
                    <a:lumMod val="75000"/>
                  </a:schemeClr>
                </a:solidFill>
              </a:rPr>
              <a:t>What are they?</a:t>
            </a:r>
          </a:p>
          <a:p>
            <a:r>
              <a:rPr lang="en-US" sz="1600" dirty="0">
                <a:solidFill>
                  <a:schemeClr val="bg1">
                    <a:lumMod val="75000"/>
                  </a:schemeClr>
                </a:solidFill>
              </a:rPr>
              <a:t>Nevus cells are a type of  melanocyte. However, they differ from typical melanocytes in two key ways:</a:t>
            </a:r>
          </a:p>
          <a:p>
            <a:r>
              <a:rPr lang="en-US" sz="1600" dirty="0">
                <a:solidFill>
                  <a:schemeClr val="bg1">
                    <a:lumMod val="75000"/>
                  </a:schemeClr>
                </a:solidFill>
              </a:rPr>
              <a:t>--With respect to  </a:t>
            </a:r>
            <a:r>
              <a:rPr lang="en-US" sz="1600" b="1" dirty="0">
                <a:solidFill>
                  <a:schemeClr val="bg1">
                    <a:lumMod val="75000"/>
                  </a:schemeClr>
                </a:solidFill>
              </a:rPr>
              <a:t>shape </a:t>
            </a:r>
            <a:r>
              <a:rPr lang="en-US" sz="1600" dirty="0">
                <a:solidFill>
                  <a:schemeClr val="bg1">
                    <a:lumMod val="75000"/>
                  </a:schemeClr>
                </a:solidFill>
              </a:rPr>
              <a:t>: Typical melanocytes are described as  dendritic , whereas nevus cells are  round  </a:t>
            </a:r>
          </a:p>
          <a:p>
            <a:r>
              <a:rPr lang="en-US" sz="1600" dirty="0">
                <a:solidFill>
                  <a:schemeClr val="bg1">
                    <a:lumMod val="75000"/>
                  </a:schemeClr>
                </a:solidFill>
              </a:rPr>
              <a:t>--With respect to  </a:t>
            </a:r>
            <a:r>
              <a:rPr lang="en-US" sz="1600" b="1" dirty="0">
                <a:solidFill>
                  <a:schemeClr val="bg1">
                    <a:lumMod val="75000"/>
                  </a:schemeClr>
                </a:solidFill>
              </a:rPr>
              <a:t>distribution </a:t>
            </a:r>
            <a:r>
              <a:rPr lang="en-US" sz="1600" dirty="0">
                <a:solidFill>
                  <a:schemeClr val="bg1">
                    <a:lumMod val="75000"/>
                  </a:schemeClr>
                </a:solidFill>
              </a:rPr>
              <a:t>: Typical melanocytes are found to be  evenly dispersed  throughout the tissue in which they reside, whereas nevus cells are  </a:t>
            </a:r>
            <a:r>
              <a:rPr lang="en-US" sz="1600" b="1" dirty="0"/>
              <a:t>clustered together</a:t>
            </a: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3" name="TextBox 2">
            <a:extLst>
              <a:ext uri="{FF2B5EF4-FFF2-40B4-BE49-F238E27FC236}">
                <a16:creationId xmlns:a16="http://schemas.microsoft.com/office/drawing/2014/main" id="{86EFE9BD-7F92-441E-A035-C71D6A24A14B}"/>
              </a:ext>
            </a:extLst>
          </p:cNvPr>
          <p:cNvSpPr txBox="1"/>
          <p:nvPr/>
        </p:nvSpPr>
        <p:spPr>
          <a:xfrm>
            <a:off x="5715000" y="4750568"/>
            <a:ext cx="3248005" cy="1169551"/>
          </a:xfrm>
          <a:prstGeom prst="rect">
            <a:avLst/>
          </a:prstGeom>
          <a:solidFill>
            <a:srgbClr val="99FF99"/>
          </a:solidFill>
        </p:spPr>
        <p:txBody>
          <a:bodyPr wrap="none" rtlCol="0">
            <a:spAutoFit/>
          </a:bodyPr>
          <a:lstStyle/>
          <a:p>
            <a:r>
              <a:rPr lang="en-US" sz="1400" i="1" dirty="0"/>
              <a:t>What is the $1 term for these clusters?</a:t>
            </a:r>
          </a:p>
          <a:p>
            <a:r>
              <a:rPr lang="en-US" sz="1400" dirty="0"/>
              <a:t>‘Nests’</a:t>
            </a:r>
          </a:p>
          <a:p>
            <a:endParaRPr lang="en-US" sz="1400" dirty="0"/>
          </a:p>
          <a:p>
            <a:r>
              <a:rPr lang="en-US" sz="1400" i="1" dirty="0"/>
              <a:t>What is the $10 term for these nests?</a:t>
            </a:r>
          </a:p>
          <a:p>
            <a:r>
              <a:rPr lang="en-US" sz="1400" dirty="0">
                <a:solidFill>
                  <a:srgbClr val="99FF99"/>
                </a:solidFill>
              </a:rPr>
              <a:t>‘</a:t>
            </a:r>
            <a:r>
              <a:rPr lang="en-US" sz="1400" dirty="0" err="1">
                <a:solidFill>
                  <a:srgbClr val="99FF99"/>
                </a:solidFill>
              </a:rPr>
              <a:t>Theques</a:t>
            </a:r>
            <a:r>
              <a:rPr lang="en-US" sz="1400" dirty="0">
                <a:solidFill>
                  <a:srgbClr val="99FF99"/>
                </a:solidFill>
              </a:rPr>
              <a:t>’</a:t>
            </a:r>
          </a:p>
        </p:txBody>
      </p:sp>
    </p:spTree>
    <p:extLst>
      <p:ext uri="{BB962C8B-B14F-4D97-AF65-F5344CB8AC3E}">
        <p14:creationId xmlns:p14="http://schemas.microsoft.com/office/powerpoint/2010/main" val="117576517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81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6" name="TextBox 15">
            <a:extLst>
              <a:ext uri="{FF2B5EF4-FFF2-40B4-BE49-F238E27FC236}">
                <a16:creationId xmlns:a16="http://schemas.microsoft.com/office/drawing/2014/main" id="{E316108C-4E51-4CB4-B85F-955F74B871E0}"/>
              </a:ext>
            </a:extLst>
          </p:cNvPr>
          <p:cNvSpPr txBox="1"/>
          <p:nvPr/>
        </p:nvSpPr>
        <p:spPr>
          <a:xfrm>
            <a:off x="419099" y="2934686"/>
            <a:ext cx="8305799" cy="1815882"/>
          </a:xfrm>
          <a:prstGeom prst="rect">
            <a:avLst/>
          </a:prstGeom>
          <a:noFill/>
        </p:spPr>
        <p:txBody>
          <a:bodyPr wrap="square" rtlCol="0">
            <a:spAutoFit/>
          </a:bodyPr>
          <a:lstStyle/>
          <a:p>
            <a:r>
              <a:rPr lang="en-US" sz="1600" i="1" dirty="0">
                <a:solidFill>
                  <a:schemeClr val="bg1">
                    <a:lumMod val="75000"/>
                  </a:schemeClr>
                </a:solidFill>
              </a:rPr>
              <a:t>Now let’s turn our attention to </a:t>
            </a:r>
            <a:r>
              <a:rPr lang="en-US" sz="1600" dirty="0">
                <a:solidFill>
                  <a:schemeClr val="bg1">
                    <a:lumMod val="75000"/>
                  </a:schemeClr>
                </a:solidFill>
              </a:rPr>
              <a:t>nevus cells. </a:t>
            </a:r>
            <a:r>
              <a:rPr lang="en-US" sz="1600" i="1" dirty="0">
                <a:solidFill>
                  <a:schemeClr val="bg1">
                    <a:lumMod val="75000"/>
                  </a:schemeClr>
                </a:solidFill>
              </a:rPr>
              <a:t>What are they?</a:t>
            </a:r>
          </a:p>
          <a:p>
            <a:r>
              <a:rPr lang="en-US" sz="1600" dirty="0">
                <a:solidFill>
                  <a:schemeClr val="bg1">
                    <a:lumMod val="75000"/>
                  </a:schemeClr>
                </a:solidFill>
              </a:rPr>
              <a:t>Nevus cells are a type of  melanocyte. However, they differ from typical melanocytes in two key ways:</a:t>
            </a:r>
          </a:p>
          <a:p>
            <a:r>
              <a:rPr lang="en-US" sz="1600" dirty="0">
                <a:solidFill>
                  <a:schemeClr val="bg1">
                    <a:lumMod val="75000"/>
                  </a:schemeClr>
                </a:solidFill>
              </a:rPr>
              <a:t>--With respect to  </a:t>
            </a:r>
            <a:r>
              <a:rPr lang="en-US" sz="1600" b="1" dirty="0">
                <a:solidFill>
                  <a:schemeClr val="bg1">
                    <a:lumMod val="75000"/>
                  </a:schemeClr>
                </a:solidFill>
              </a:rPr>
              <a:t>shape </a:t>
            </a:r>
            <a:r>
              <a:rPr lang="en-US" sz="1600" dirty="0">
                <a:solidFill>
                  <a:schemeClr val="bg1">
                    <a:lumMod val="75000"/>
                  </a:schemeClr>
                </a:solidFill>
              </a:rPr>
              <a:t>: Typical melanocytes are described as  dendritic , whereas nevus cells are  round  </a:t>
            </a:r>
          </a:p>
          <a:p>
            <a:r>
              <a:rPr lang="en-US" sz="1600" dirty="0">
                <a:solidFill>
                  <a:schemeClr val="bg1">
                    <a:lumMod val="75000"/>
                  </a:schemeClr>
                </a:solidFill>
              </a:rPr>
              <a:t>--With respect to  </a:t>
            </a:r>
            <a:r>
              <a:rPr lang="en-US" sz="1600" b="1" dirty="0">
                <a:solidFill>
                  <a:schemeClr val="bg1">
                    <a:lumMod val="75000"/>
                  </a:schemeClr>
                </a:solidFill>
              </a:rPr>
              <a:t>distribution </a:t>
            </a:r>
            <a:r>
              <a:rPr lang="en-US" sz="1600" dirty="0">
                <a:solidFill>
                  <a:schemeClr val="bg1">
                    <a:lumMod val="75000"/>
                  </a:schemeClr>
                </a:solidFill>
              </a:rPr>
              <a:t>: Typical melanocytes are found to be  evenly dispersed  throughout the tissue in which they reside, whereas nevus cells are  </a:t>
            </a:r>
            <a:r>
              <a:rPr lang="en-US" sz="1600" b="1" dirty="0"/>
              <a:t>clustered together</a:t>
            </a:r>
          </a:p>
        </p:txBody>
      </p:sp>
      <p:sp>
        <p:nvSpPr>
          <p:cNvPr id="7" name="TextBox 6">
            <a:extLst>
              <a:ext uri="{FF2B5EF4-FFF2-40B4-BE49-F238E27FC236}">
                <a16:creationId xmlns:a16="http://schemas.microsoft.com/office/drawing/2014/main" id="{D326FBA9-06F5-4B20-909D-9C00229F400C}"/>
              </a:ext>
            </a:extLst>
          </p:cNvPr>
          <p:cNvSpPr txBox="1"/>
          <p:nvPr/>
        </p:nvSpPr>
        <p:spPr>
          <a:xfrm>
            <a:off x="3614848" y="1371600"/>
            <a:ext cx="1914306" cy="461665"/>
          </a:xfrm>
          <a:prstGeom prst="rect">
            <a:avLst/>
          </a:prstGeom>
          <a:noFill/>
        </p:spPr>
        <p:txBody>
          <a:bodyPr wrap="none" rtlCol="0">
            <a:spAutoFit/>
          </a:bodyPr>
          <a:lstStyle/>
          <a:p>
            <a:pPr algn="ctr"/>
            <a:r>
              <a:rPr lang="en-US" sz="2400" dirty="0">
                <a:solidFill>
                  <a:schemeClr val="bg1">
                    <a:lumMod val="75000"/>
                  </a:schemeClr>
                </a:solidFill>
              </a:rPr>
              <a:t>Melanocytes</a:t>
            </a:r>
          </a:p>
        </p:txBody>
      </p:sp>
      <p:sp>
        <p:nvSpPr>
          <p:cNvPr id="8" name="TextBox 7">
            <a:extLst>
              <a:ext uri="{FF2B5EF4-FFF2-40B4-BE49-F238E27FC236}">
                <a16:creationId xmlns:a16="http://schemas.microsoft.com/office/drawing/2014/main" id="{4F75B23D-93D7-4DA2-907C-99A0FF26E12C}"/>
              </a:ext>
            </a:extLst>
          </p:cNvPr>
          <p:cNvSpPr txBox="1"/>
          <p:nvPr/>
        </p:nvSpPr>
        <p:spPr>
          <a:xfrm>
            <a:off x="3632482" y="2433935"/>
            <a:ext cx="1879041" cy="461665"/>
          </a:xfrm>
          <a:prstGeom prst="rect">
            <a:avLst/>
          </a:prstGeom>
          <a:noFill/>
        </p:spPr>
        <p:txBody>
          <a:bodyPr wrap="none" rtlCol="0">
            <a:spAutoFit/>
          </a:bodyPr>
          <a:lstStyle/>
          <a:p>
            <a:pPr algn="ctr"/>
            <a:r>
              <a:rPr lang="en-US" sz="2400" b="1" dirty="0"/>
              <a:t>Nevus cells</a:t>
            </a:r>
          </a:p>
        </p:txBody>
      </p:sp>
      <p:sp>
        <p:nvSpPr>
          <p:cNvPr id="3" name="TextBox 2">
            <a:extLst>
              <a:ext uri="{FF2B5EF4-FFF2-40B4-BE49-F238E27FC236}">
                <a16:creationId xmlns:a16="http://schemas.microsoft.com/office/drawing/2014/main" id="{86EFE9BD-7F92-441E-A035-C71D6A24A14B}"/>
              </a:ext>
            </a:extLst>
          </p:cNvPr>
          <p:cNvSpPr txBox="1"/>
          <p:nvPr/>
        </p:nvSpPr>
        <p:spPr>
          <a:xfrm>
            <a:off x="5715000" y="4750568"/>
            <a:ext cx="3248005" cy="1169551"/>
          </a:xfrm>
          <a:prstGeom prst="rect">
            <a:avLst/>
          </a:prstGeom>
          <a:solidFill>
            <a:srgbClr val="99FF99"/>
          </a:solidFill>
        </p:spPr>
        <p:txBody>
          <a:bodyPr wrap="none" rtlCol="0">
            <a:spAutoFit/>
          </a:bodyPr>
          <a:lstStyle/>
          <a:p>
            <a:r>
              <a:rPr lang="en-US" sz="1400" i="1" dirty="0"/>
              <a:t>What is the $1 term for these clusters?</a:t>
            </a:r>
          </a:p>
          <a:p>
            <a:r>
              <a:rPr lang="en-US" sz="1400" dirty="0"/>
              <a:t>‘Nests’</a:t>
            </a:r>
          </a:p>
          <a:p>
            <a:endParaRPr lang="en-US" sz="1400" dirty="0"/>
          </a:p>
          <a:p>
            <a:r>
              <a:rPr lang="en-US" sz="1400" i="1" dirty="0"/>
              <a:t>What is the $10 term for these nests?</a:t>
            </a:r>
          </a:p>
          <a:p>
            <a:r>
              <a:rPr lang="en-US" sz="1400" dirty="0"/>
              <a:t>‘</a:t>
            </a:r>
            <a:r>
              <a:rPr lang="en-US" sz="1400" dirty="0" err="1"/>
              <a:t>Theques</a:t>
            </a:r>
            <a:r>
              <a:rPr lang="en-US" sz="1400" dirty="0"/>
              <a:t>’</a:t>
            </a:r>
          </a:p>
        </p:txBody>
      </p:sp>
    </p:spTree>
    <p:extLst>
      <p:ext uri="{BB962C8B-B14F-4D97-AF65-F5344CB8AC3E}">
        <p14:creationId xmlns:p14="http://schemas.microsoft.com/office/powerpoint/2010/main" val="207988183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55029DF-A779-427A-B600-CB12AD3D2089}"/>
              </a:ext>
            </a:extLst>
          </p:cNvPr>
          <p:cNvSpPr/>
          <p:nvPr/>
        </p:nvSpPr>
        <p:spPr>
          <a:xfrm>
            <a:off x="7696200" y="1524000"/>
            <a:ext cx="457200" cy="381000"/>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82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51" name="TextBox 50">
            <a:extLst>
              <a:ext uri="{FF2B5EF4-FFF2-40B4-BE49-F238E27FC236}">
                <a16:creationId xmlns:a16="http://schemas.microsoft.com/office/drawing/2014/main" id="{33647030-32BC-4253-BFCE-2B0EF9EAF448}"/>
              </a:ext>
            </a:extLst>
          </p:cNvPr>
          <p:cNvSpPr txBox="1"/>
          <p:nvPr/>
        </p:nvSpPr>
        <p:spPr>
          <a:xfrm>
            <a:off x="1295400" y="1524000"/>
            <a:ext cx="7619999" cy="1477328"/>
          </a:xfrm>
          <a:prstGeom prst="rect">
            <a:avLst/>
          </a:prstGeom>
          <a:noFill/>
        </p:spPr>
        <p:txBody>
          <a:bodyPr wrap="square" rtlCol="0">
            <a:spAutoFit/>
          </a:bodyPr>
          <a:lstStyle/>
          <a:p>
            <a:r>
              <a:rPr lang="en-US" dirty="0"/>
              <a:t>At long last we’re ready to start talking about Melanocytic lesions of the eyelid skin and epibulbar tissue. As we will see, equivalent lesions are found in each tissue type, so</a:t>
            </a:r>
            <a:r>
              <a:rPr lang="en-US" i="1" dirty="0">
                <a:solidFill>
                  <a:srgbClr val="0000FF"/>
                </a:solidFill>
              </a:rPr>
              <a:t> if you can remember a lesion in one tissue, you can deduce the equivalent lesion in the other. </a:t>
            </a:r>
            <a:r>
              <a:rPr lang="en-US" dirty="0"/>
              <a:t>In order to facilitate this sort of understanding, we will review the lesions in tandem. </a:t>
            </a:r>
          </a:p>
        </p:txBody>
      </p:sp>
      <p:sp>
        <p:nvSpPr>
          <p:cNvPr id="7" name="TextBox 6">
            <a:extLst>
              <a:ext uri="{FF2B5EF4-FFF2-40B4-BE49-F238E27FC236}">
                <a16:creationId xmlns:a16="http://schemas.microsoft.com/office/drawing/2014/main" id="{FAE898D7-2399-4E35-9932-DAE4981F4162}"/>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Tree>
    <p:extLst>
      <p:ext uri="{BB962C8B-B14F-4D97-AF65-F5344CB8AC3E}">
        <p14:creationId xmlns:p14="http://schemas.microsoft.com/office/powerpoint/2010/main" val="413081349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55029DF-A779-427A-B600-CB12AD3D2089}"/>
              </a:ext>
            </a:extLst>
          </p:cNvPr>
          <p:cNvSpPr/>
          <p:nvPr/>
        </p:nvSpPr>
        <p:spPr>
          <a:xfrm>
            <a:off x="7696200" y="1524000"/>
            <a:ext cx="457200" cy="381000"/>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83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Eyelid Skin</a:t>
            </a:r>
          </a:p>
        </p:txBody>
      </p:sp>
      <p:sp>
        <p:nvSpPr>
          <p:cNvPr id="51" name="TextBox 50">
            <a:extLst>
              <a:ext uri="{FF2B5EF4-FFF2-40B4-BE49-F238E27FC236}">
                <a16:creationId xmlns:a16="http://schemas.microsoft.com/office/drawing/2014/main" id="{33647030-32BC-4253-BFCE-2B0EF9EAF448}"/>
              </a:ext>
            </a:extLst>
          </p:cNvPr>
          <p:cNvSpPr txBox="1"/>
          <p:nvPr/>
        </p:nvSpPr>
        <p:spPr>
          <a:xfrm>
            <a:off x="1295400" y="1524000"/>
            <a:ext cx="7619999" cy="4801314"/>
          </a:xfrm>
          <a:prstGeom prst="rect">
            <a:avLst/>
          </a:prstGeom>
          <a:noFill/>
        </p:spPr>
        <p:txBody>
          <a:bodyPr wrap="square" rtlCol="0">
            <a:spAutoFit/>
          </a:bodyPr>
          <a:lstStyle/>
          <a:p>
            <a:r>
              <a:rPr lang="en-US" dirty="0"/>
              <a:t>At long last we’re ready to start talking about Melanocytic lesions of the eyelid skin and epibulbar tissue. As we will see, equivalent lesions are found in each tissue type, so</a:t>
            </a:r>
            <a:r>
              <a:rPr lang="en-US" i="1" dirty="0">
                <a:solidFill>
                  <a:srgbClr val="0000FF"/>
                </a:solidFill>
              </a:rPr>
              <a:t> if you can remember a lesion in one tissue, you can deduce the equivalent lesion in the other. </a:t>
            </a:r>
            <a:r>
              <a:rPr lang="en-US" dirty="0"/>
              <a:t>In order to facilitate this sort of understanding, we will review the lesions in tandem. </a:t>
            </a:r>
          </a:p>
          <a:p>
            <a:endParaRPr lang="en-US" dirty="0"/>
          </a:p>
          <a:p>
            <a:endParaRPr lang="en-US" dirty="0"/>
          </a:p>
          <a:p>
            <a:endParaRPr lang="en-US" dirty="0"/>
          </a:p>
          <a:p>
            <a:endParaRPr lang="en-US" dirty="0"/>
          </a:p>
          <a:p>
            <a:endParaRPr lang="en-US" dirty="0"/>
          </a:p>
          <a:p>
            <a:r>
              <a:rPr lang="en-US" dirty="0">
                <a:solidFill>
                  <a:srgbClr val="0000FF"/>
                </a:solidFill>
              </a:rPr>
              <a:t>Two notes before proceeding: This review is an amalgam of material  from the </a:t>
            </a:r>
            <a:r>
              <a:rPr lang="en-US" i="1" dirty="0">
                <a:solidFill>
                  <a:srgbClr val="0000FF"/>
                </a:solidFill>
              </a:rPr>
              <a:t>Path, Plastics, External Disease </a:t>
            </a:r>
            <a:r>
              <a:rPr lang="en-US" dirty="0">
                <a:solidFill>
                  <a:srgbClr val="0000FF"/>
                </a:solidFill>
              </a:rPr>
              <a:t>and</a:t>
            </a:r>
            <a:r>
              <a:rPr lang="en-US" i="1" dirty="0">
                <a:solidFill>
                  <a:srgbClr val="0000FF"/>
                </a:solidFill>
              </a:rPr>
              <a:t> Peds </a:t>
            </a:r>
            <a:r>
              <a:rPr lang="en-US" dirty="0">
                <a:solidFill>
                  <a:srgbClr val="0000FF"/>
                </a:solidFill>
              </a:rPr>
              <a:t>books. As usual, small inconsistencies exist among the books; I have smoothed these over as best I can. (Regarding skin lesions I leaned into the </a:t>
            </a:r>
            <a:r>
              <a:rPr lang="en-US" i="1" dirty="0">
                <a:solidFill>
                  <a:srgbClr val="0000FF"/>
                </a:solidFill>
              </a:rPr>
              <a:t>Plastics</a:t>
            </a:r>
            <a:r>
              <a:rPr lang="en-US" dirty="0">
                <a:solidFill>
                  <a:srgbClr val="0000FF"/>
                </a:solidFill>
              </a:rPr>
              <a:t> book; for epibulbar lesions, </a:t>
            </a:r>
            <a:r>
              <a:rPr lang="en-US" i="1" dirty="0">
                <a:solidFill>
                  <a:srgbClr val="0000FF"/>
                </a:solidFill>
              </a:rPr>
              <a:t>External Disease</a:t>
            </a:r>
            <a:r>
              <a:rPr lang="en-US" dirty="0">
                <a:solidFill>
                  <a:srgbClr val="0000FF"/>
                </a:solidFill>
              </a:rPr>
              <a:t>.) </a:t>
            </a:r>
            <a:r>
              <a:rPr lang="en-US" dirty="0"/>
              <a:t>Further, for some lesions the  </a:t>
            </a:r>
            <a:r>
              <a:rPr lang="en-US" i="1" dirty="0"/>
              <a:t>BCSC</a:t>
            </a:r>
            <a:r>
              <a:rPr lang="en-US" dirty="0"/>
              <a:t> emphasized the cell type of origin, whereas for others it didn’t; I followed suit. </a:t>
            </a:r>
            <a:r>
              <a:rPr lang="en-US" b="1" dirty="0"/>
              <a:t>As always, caveat emptor.</a:t>
            </a:r>
          </a:p>
        </p:txBody>
      </p:sp>
      <p:sp>
        <p:nvSpPr>
          <p:cNvPr id="7" name="TextBox 6">
            <a:extLst>
              <a:ext uri="{FF2B5EF4-FFF2-40B4-BE49-F238E27FC236}">
                <a16:creationId xmlns:a16="http://schemas.microsoft.com/office/drawing/2014/main" id="{FAE898D7-2399-4E35-9932-DAE4981F4162}"/>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Tree>
    <p:extLst>
      <p:ext uri="{BB962C8B-B14F-4D97-AF65-F5344CB8AC3E}">
        <p14:creationId xmlns:p14="http://schemas.microsoft.com/office/powerpoint/2010/main" val="220996485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84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2" name="TextBox 1">
            <a:extLst>
              <a:ext uri="{FF2B5EF4-FFF2-40B4-BE49-F238E27FC236}">
                <a16:creationId xmlns:a16="http://schemas.microsoft.com/office/drawing/2014/main" id="{F3AD9887-58A0-4CE2-ACC0-E1527E056BEC}"/>
              </a:ext>
            </a:extLst>
          </p:cNvPr>
          <p:cNvSpPr txBox="1"/>
          <p:nvPr/>
        </p:nvSpPr>
        <p:spPr>
          <a:xfrm>
            <a:off x="1148126" y="2259303"/>
            <a:ext cx="7712368" cy="338554"/>
          </a:xfrm>
          <a:prstGeom prst="rect">
            <a:avLst/>
          </a:prstGeom>
          <a:noFill/>
        </p:spPr>
        <p:txBody>
          <a:bodyPr wrap="none" rtlCol="0">
            <a:spAutoFit/>
          </a:bodyPr>
          <a:lstStyle/>
          <a:p>
            <a:r>
              <a:rPr lang="en-US" sz="1600" i="1" dirty="0"/>
              <a:t>All melanocytic lesions of the eyelid skin can be traced to one of three cell sources:</a:t>
            </a:r>
          </a:p>
        </p:txBody>
      </p:sp>
      <p:sp>
        <p:nvSpPr>
          <p:cNvPr id="15" name="TextBox 14">
            <a:extLst>
              <a:ext uri="{FF2B5EF4-FFF2-40B4-BE49-F238E27FC236}">
                <a16:creationId xmlns:a16="http://schemas.microsoft.com/office/drawing/2014/main" id="{48786AB7-ADDD-4467-815A-876F227F9895}"/>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TextBox 2">
            <a:extLst>
              <a:ext uri="{FF2B5EF4-FFF2-40B4-BE49-F238E27FC236}">
                <a16:creationId xmlns:a16="http://schemas.microsoft.com/office/drawing/2014/main" id="{9E1398C5-2F8A-4677-A535-11802C2661ED}"/>
              </a:ext>
            </a:extLst>
          </p:cNvPr>
          <p:cNvSpPr txBox="1"/>
          <p:nvPr/>
        </p:nvSpPr>
        <p:spPr>
          <a:xfrm>
            <a:off x="2592812" y="1198303"/>
            <a:ext cx="372218" cy="461665"/>
          </a:xfrm>
          <a:prstGeom prst="rect">
            <a:avLst/>
          </a:prstGeom>
          <a:noFill/>
        </p:spPr>
        <p:txBody>
          <a:bodyPr wrap="none" rtlCol="0">
            <a:spAutoFit/>
          </a:bodyPr>
          <a:lstStyle/>
          <a:p>
            <a:r>
              <a:rPr lang="en-US" sz="2400" b="1" i="1" dirty="0">
                <a:solidFill>
                  <a:srgbClr val="0000FF"/>
                </a:solidFill>
              </a:rPr>
              <a:t>?</a:t>
            </a:r>
          </a:p>
        </p:txBody>
      </p:sp>
      <p:sp>
        <p:nvSpPr>
          <p:cNvPr id="16" name="TextBox 15">
            <a:extLst>
              <a:ext uri="{FF2B5EF4-FFF2-40B4-BE49-F238E27FC236}">
                <a16:creationId xmlns:a16="http://schemas.microsoft.com/office/drawing/2014/main" id="{736AA90C-6E41-41EB-ADD2-551C53890DA5}"/>
              </a:ext>
            </a:extLst>
          </p:cNvPr>
          <p:cNvSpPr txBox="1"/>
          <p:nvPr/>
        </p:nvSpPr>
        <p:spPr>
          <a:xfrm>
            <a:off x="5138285" y="1205536"/>
            <a:ext cx="372218" cy="461665"/>
          </a:xfrm>
          <a:prstGeom prst="rect">
            <a:avLst/>
          </a:prstGeom>
          <a:noFill/>
        </p:spPr>
        <p:txBody>
          <a:bodyPr wrap="none" rtlCol="0">
            <a:spAutoFit/>
          </a:bodyPr>
          <a:lstStyle/>
          <a:p>
            <a:r>
              <a:rPr lang="en-US" sz="2400" b="1" i="1" dirty="0">
                <a:solidFill>
                  <a:srgbClr val="0000FF"/>
                </a:solidFill>
              </a:rPr>
              <a:t>?</a:t>
            </a:r>
          </a:p>
        </p:txBody>
      </p:sp>
      <p:sp>
        <p:nvSpPr>
          <p:cNvPr id="17" name="TextBox 16">
            <a:extLst>
              <a:ext uri="{FF2B5EF4-FFF2-40B4-BE49-F238E27FC236}">
                <a16:creationId xmlns:a16="http://schemas.microsoft.com/office/drawing/2014/main" id="{357AE03A-0A25-4D84-887B-6890CA0170BA}"/>
              </a:ext>
            </a:extLst>
          </p:cNvPr>
          <p:cNvSpPr txBox="1"/>
          <p:nvPr/>
        </p:nvSpPr>
        <p:spPr>
          <a:xfrm>
            <a:off x="7891091" y="1206311"/>
            <a:ext cx="372218" cy="461665"/>
          </a:xfrm>
          <a:prstGeom prst="rect">
            <a:avLst/>
          </a:prstGeom>
          <a:noFill/>
        </p:spPr>
        <p:txBody>
          <a:bodyPr wrap="none" rtlCol="0">
            <a:spAutoFit/>
          </a:bodyPr>
          <a:lstStyle/>
          <a:p>
            <a:r>
              <a:rPr lang="en-US" sz="2400" b="1" i="1" dirty="0">
                <a:solidFill>
                  <a:srgbClr val="0000FF"/>
                </a:solidFill>
              </a:rPr>
              <a:t>?</a:t>
            </a:r>
          </a:p>
        </p:txBody>
      </p:sp>
    </p:spTree>
    <p:extLst>
      <p:ext uri="{BB962C8B-B14F-4D97-AF65-F5344CB8AC3E}">
        <p14:creationId xmlns:p14="http://schemas.microsoft.com/office/powerpoint/2010/main" val="309409941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85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2" name="TextBox 1">
            <a:extLst>
              <a:ext uri="{FF2B5EF4-FFF2-40B4-BE49-F238E27FC236}">
                <a16:creationId xmlns:a16="http://schemas.microsoft.com/office/drawing/2014/main" id="{F3AD9887-58A0-4CE2-ACC0-E1527E056BEC}"/>
              </a:ext>
            </a:extLst>
          </p:cNvPr>
          <p:cNvSpPr txBox="1"/>
          <p:nvPr/>
        </p:nvSpPr>
        <p:spPr>
          <a:xfrm>
            <a:off x="1148126" y="2259303"/>
            <a:ext cx="7712368" cy="584775"/>
          </a:xfrm>
          <a:prstGeom prst="rect">
            <a:avLst/>
          </a:prstGeom>
          <a:noFill/>
        </p:spPr>
        <p:txBody>
          <a:bodyPr wrap="none" rtlCol="0">
            <a:spAutoFit/>
          </a:bodyPr>
          <a:lstStyle/>
          <a:p>
            <a:r>
              <a:rPr lang="en-US" sz="1600" i="1" dirty="0"/>
              <a:t>All melanocytic lesions of the eyelid skin can be traced to one of three cell sources:</a:t>
            </a:r>
          </a:p>
          <a:p>
            <a:r>
              <a:rPr lang="en-US" sz="1600" dirty="0">
                <a:solidFill>
                  <a:schemeClr val="accent5">
                    <a:lumMod val="50000"/>
                  </a:schemeClr>
                </a:solidFill>
              </a:rPr>
              <a:t>Melanocytes in the epidermis, melanocytes in the dermis, or nevus cells</a:t>
            </a:r>
          </a:p>
        </p:txBody>
      </p:sp>
      <p:sp>
        <p:nvSpPr>
          <p:cNvPr id="15" name="TextBox 14">
            <a:extLst>
              <a:ext uri="{FF2B5EF4-FFF2-40B4-BE49-F238E27FC236}">
                <a16:creationId xmlns:a16="http://schemas.microsoft.com/office/drawing/2014/main" id="{48786AB7-ADDD-4467-815A-876F227F9895}"/>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Tree>
    <p:extLst>
      <p:ext uri="{BB962C8B-B14F-4D97-AF65-F5344CB8AC3E}">
        <p14:creationId xmlns:p14="http://schemas.microsoft.com/office/powerpoint/2010/main" val="303546332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86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2" name="TextBox 1">
            <a:extLst>
              <a:ext uri="{FF2B5EF4-FFF2-40B4-BE49-F238E27FC236}">
                <a16:creationId xmlns:a16="http://schemas.microsoft.com/office/drawing/2014/main" id="{F3AD9887-58A0-4CE2-ACC0-E1527E056BEC}"/>
              </a:ext>
            </a:extLst>
          </p:cNvPr>
          <p:cNvSpPr txBox="1"/>
          <p:nvPr/>
        </p:nvSpPr>
        <p:spPr>
          <a:xfrm>
            <a:off x="1148126" y="2259303"/>
            <a:ext cx="7712368" cy="584775"/>
          </a:xfrm>
          <a:prstGeom prst="rect">
            <a:avLst/>
          </a:prstGeom>
          <a:noFill/>
        </p:spPr>
        <p:txBody>
          <a:bodyPr wrap="none" rtlCol="0">
            <a:spAutoFit/>
          </a:bodyPr>
          <a:lstStyle/>
          <a:p>
            <a:r>
              <a:rPr lang="en-US" sz="1600" i="1" dirty="0"/>
              <a:t>All melanocytic lesions of the eyelid skin can be traced to one of three cell sources:</a:t>
            </a:r>
          </a:p>
          <a:p>
            <a:r>
              <a:rPr lang="en-US" sz="1600" dirty="0">
                <a:solidFill>
                  <a:schemeClr val="accent5">
                    <a:lumMod val="50000"/>
                  </a:schemeClr>
                </a:solidFill>
              </a:rPr>
              <a:t>Melanocytes in the epidermis, melanocytes in the dermis, or nevus cells</a:t>
            </a:r>
          </a:p>
        </p:txBody>
      </p:sp>
      <p:sp>
        <p:nvSpPr>
          <p:cNvPr id="14" name="TextBox 13">
            <a:extLst>
              <a:ext uri="{FF2B5EF4-FFF2-40B4-BE49-F238E27FC236}">
                <a16:creationId xmlns:a16="http://schemas.microsoft.com/office/drawing/2014/main" id="{B472FC39-25A2-4F67-8E1A-38C4B450C0E0}"/>
              </a:ext>
            </a:extLst>
          </p:cNvPr>
          <p:cNvSpPr txBox="1"/>
          <p:nvPr/>
        </p:nvSpPr>
        <p:spPr>
          <a:xfrm>
            <a:off x="1174630" y="5346412"/>
            <a:ext cx="7229864" cy="338554"/>
          </a:xfrm>
          <a:prstGeom prst="rect">
            <a:avLst/>
          </a:prstGeom>
          <a:noFill/>
        </p:spPr>
        <p:txBody>
          <a:bodyPr wrap="none" rtlCol="0">
            <a:spAutoFit/>
          </a:bodyPr>
          <a:lstStyle/>
          <a:p>
            <a:r>
              <a:rPr lang="en-US" sz="1600" i="1" dirty="0"/>
              <a:t>The analogous cell-sources of melanocytic lesions of the epibulbar tissue are:</a:t>
            </a:r>
          </a:p>
        </p:txBody>
      </p:sp>
      <p:sp>
        <p:nvSpPr>
          <p:cNvPr id="15" name="TextBox 14">
            <a:extLst>
              <a:ext uri="{FF2B5EF4-FFF2-40B4-BE49-F238E27FC236}">
                <a16:creationId xmlns:a16="http://schemas.microsoft.com/office/drawing/2014/main" id="{48786AB7-ADDD-4467-815A-876F227F9895}"/>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 name="TextBox 2">
            <a:extLst>
              <a:ext uri="{FF2B5EF4-FFF2-40B4-BE49-F238E27FC236}">
                <a16:creationId xmlns:a16="http://schemas.microsoft.com/office/drawing/2014/main" id="{9E1398C5-2F8A-4677-A535-11802C2661ED}"/>
              </a:ext>
            </a:extLst>
          </p:cNvPr>
          <p:cNvSpPr txBox="1"/>
          <p:nvPr/>
        </p:nvSpPr>
        <p:spPr>
          <a:xfrm>
            <a:off x="2559103" y="4254727"/>
            <a:ext cx="372218" cy="461665"/>
          </a:xfrm>
          <a:prstGeom prst="rect">
            <a:avLst/>
          </a:prstGeom>
          <a:noFill/>
        </p:spPr>
        <p:txBody>
          <a:bodyPr wrap="none" rtlCol="0">
            <a:spAutoFit/>
          </a:bodyPr>
          <a:lstStyle/>
          <a:p>
            <a:r>
              <a:rPr lang="en-US" sz="2400" b="1" i="1" dirty="0">
                <a:solidFill>
                  <a:srgbClr val="0000FF"/>
                </a:solidFill>
              </a:rPr>
              <a:t>?</a:t>
            </a:r>
          </a:p>
        </p:txBody>
      </p:sp>
      <p:sp>
        <p:nvSpPr>
          <p:cNvPr id="16" name="TextBox 15">
            <a:extLst>
              <a:ext uri="{FF2B5EF4-FFF2-40B4-BE49-F238E27FC236}">
                <a16:creationId xmlns:a16="http://schemas.microsoft.com/office/drawing/2014/main" id="{736AA90C-6E41-41EB-ADD2-551C53890DA5}"/>
              </a:ext>
            </a:extLst>
          </p:cNvPr>
          <p:cNvSpPr txBox="1"/>
          <p:nvPr/>
        </p:nvSpPr>
        <p:spPr>
          <a:xfrm>
            <a:off x="5104576" y="4261960"/>
            <a:ext cx="372218" cy="461665"/>
          </a:xfrm>
          <a:prstGeom prst="rect">
            <a:avLst/>
          </a:prstGeom>
          <a:noFill/>
        </p:spPr>
        <p:txBody>
          <a:bodyPr wrap="none" rtlCol="0">
            <a:spAutoFit/>
          </a:bodyPr>
          <a:lstStyle/>
          <a:p>
            <a:r>
              <a:rPr lang="en-US" sz="2400" b="1" i="1" dirty="0">
                <a:solidFill>
                  <a:srgbClr val="0000FF"/>
                </a:solidFill>
              </a:rPr>
              <a:t>?</a:t>
            </a:r>
          </a:p>
        </p:txBody>
      </p:sp>
      <p:sp>
        <p:nvSpPr>
          <p:cNvPr id="17" name="TextBox 16">
            <a:extLst>
              <a:ext uri="{FF2B5EF4-FFF2-40B4-BE49-F238E27FC236}">
                <a16:creationId xmlns:a16="http://schemas.microsoft.com/office/drawing/2014/main" id="{357AE03A-0A25-4D84-887B-6890CA0170BA}"/>
              </a:ext>
            </a:extLst>
          </p:cNvPr>
          <p:cNvSpPr txBox="1"/>
          <p:nvPr/>
        </p:nvSpPr>
        <p:spPr>
          <a:xfrm>
            <a:off x="7857382" y="4262735"/>
            <a:ext cx="372218" cy="461665"/>
          </a:xfrm>
          <a:prstGeom prst="rect">
            <a:avLst/>
          </a:prstGeom>
          <a:noFill/>
        </p:spPr>
        <p:txBody>
          <a:bodyPr wrap="none" rtlCol="0">
            <a:spAutoFit/>
          </a:bodyPr>
          <a:lstStyle/>
          <a:p>
            <a:r>
              <a:rPr lang="en-US" sz="2400" b="1" i="1" dirty="0">
                <a:solidFill>
                  <a:srgbClr val="0000FF"/>
                </a:solidFill>
              </a:rPr>
              <a:t>?</a:t>
            </a:r>
          </a:p>
        </p:txBody>
      </p:sp>
    </p:spTree>
    <p:extLst>
      <p:ext uri="{BB962C8B-B14F-4D97-AF65-F5344CB8AC3E}">
        <p14:creationId xmlns:p14="http://schemas.microsoft.com/office/powerpoint/2010/main" val="230074330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87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2" name="TextBox 1">
            <a:extLst>
              <a:ext uri="{FF2B5EF4-FFF2-40B4-BE49-F238E27FC236}">
                <a16:creationId xmlns:a16="http://schemas.microsoft.com/office/drawing/2014/main" id="{F3AD9887-58A0-4CE2-ACC0-E1527E056BEC}"/>
              </a:ext>
            </a:extLst>
          </p:cNvPr>
          <p:cNvSpPr txBox="1"/>
          <p:nvPr/>
        </p:nvSpPr>
        <p:spPr>
          <a:xfrm>
            <a:off x="1148126" y="2259303"/>
            <a:ext cx="7712368" cy="584775"/>
          </a:xfrm>
          <a:prstGeom prst="rect">
            <a:avLst/>
          </a:prstGeom>
          <a:noFill/>
        </p:spPr>
        <p:txBody>
          <a:bodyPr wrap="none" rtlCol="0">
            <a:spAutoFit/>
          </a:bodyPr>
          <a:lstStyle/>
          <a:p>
            <a:r>
              <a:rPr lang="en-US" sz="1600" i="1" dirty="0"/>
              <a:t>All melanocytic lesions of the eyelid skin can be traced to one of three cell sources:</a:t>
            </a:r>
          </a:p>
          <a:p>
            <a:r>
              <a:rPr lang="en-US" sz="1600" dirty="0">
                <a:solidFill>
                  <a:schemeClr val="accent5">
                    <a:lumMod val="50000"/>
                  </a:schemeClr>
                </a:solidFill>
              </a:rPr>
              <a:t>Melanocytes in the epidermis, melanocytes in the dermis, or nevus cells</a:t>
            </a:r>
          </a:p>
        </p:txBody>
      </p:sp>
      <p:sp>
        <p:nvSpPr>
          <p:cNvPr id="14" name="TextBox 13">
            <a:extLst>
              <a:ext uri="{FF2B5EF4-FFF2-40B4-BE49-F238E27FC236}">
                <a16:creationId xmlns:a16="http://schemas.microsoft.com/office/drawing/2014/main" id="{B472FC39-25A2-4F67-8E1A-38C4B450C0E0}"/>
              </a:ext>
            </a:extLst>
          </p:cNvPr>
          <p:cNvSpPr txBox="1"/>
          <p:nvPr/>
        </p:nvSpPr>
        <p:spPr>
          <a:xfrm>
            <a:off x="1174630" y="5346412"/>
            <a:ext cx="7436651" cy="584775"/>
          </a:xfrm>
          <a:prstGeom prst="rect">
            <a:avLst/>
          </a:prstGeom>
          <a:noFill/>
        </p:spPr>
        <p:txBody>
          <a:bodyPr wrap="none" rtlCol="0">
            <a:spAutoFit/>
          </a:bodyPr>
          <a:lstStyle/>
          <a:p>
            <a:r>
              <a:rPr lang="en-US" sz="1600" i="1" dirty="0"/>
              <a:t>The analogous cell-sources of melanocytic lesions of the epibulbar tissue are:</a:t>
            </a:r>
          </a:p>
          <a:p>
            <a:r>
              <a:rPr lang="en-US" sz="1600" dirty="0">
                <a:solidFill>
                  <a:schemeClr val="accent5">
                    <a:lumMod val="50000"/>
                  </a:schemeClr>
                </a:solidFill>
              </a:rPr>
              <a:t>Melanocytes in the epithelium, melanocytes in the </a:t>
            </a:r>
            <a:r>
              <a:rPr lang="en-US" sz="1600" dirty="0" err="1">
                <a:solidFill>
                  <a:schemeClr val="accent5">
                    <a:lumMod val="50000"/>
                  </a:schemeClr>
                </a:solidFill>
              </a:rPr>
              <a:t>subepi</a:t>
            </a:r>
            <a:r>
              <a:rPr lang="en-US" sz="1600" dirty="0">
                <a:solidFill>
                  <a:schemeClr val="accent5">
                    <a:lumMod val="50000"/>
                  </a:schemeClr>
                </a:solidFill>
              </a:rPr>
              <a:t> tissues, or nevus cells</a:t>
            </a:r>
          </a:p>
        </p:txBody>
      </p:sp>
      <p:sp>
        <p:nvSpPr>
          <p:cNvPr id="15" name="TextBox 14">
            <a:extLst>
              <a:ext uri="{FF2B5EF4-FFF2-40B4-BE49-F238E27FC236}">
                <a16:creationId xmlns:a16="http://schemas.microsoft.com/office/drawing/2014/main" id="{48786AB7-ADDD-4467-815A-876F227F9895}"/>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Tree>
    <p:extLst>
      <p:ext uri="{BB962C8B-B14F-4D97-AF65-F5344CB8AC3E}">
        <p14:creationId xmlns:p14="http://schemas.microsoft.com/office/powerpoint/2010/main" val="154249193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88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1447123" y="1785394"/>
            <a:ext cx="309700" cy="338554"/>
          </a:xfrm>
          <a:prstGeom prst="rect">
            <a:avLst/>
          </a:prstGeom>
          <a:noFill/>
        </p:spPr>
        <p:txBody>
          <a:bodyPr wrap="none" rtlCol="0">
            <a:spAutoFit/>
          </a:bodyPr>
          <a:lstStyle/>
          <a:p>
            <a:pPr algn="r"/>
            <a:r>
              <a:rPr lang="en-US" sz="1600" b="1" i="1" dirty="0"/>
              <a:t>?</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i="1" dirty="0"/>
              <a: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1479242" y="2895600"/>
            <a:ext cx="309700" cy="338554"/>
          </a:xfrm>
          <a:prstGeom prst="rect">
            <a:avLst/>
          </a:prstGeom>
          <a:noFill/>
        </p:spPr>
        <p:txBody>
          <a:bodyPr wrap="none" rtlCol="0">
            <a:spAutoFit/>
          </a:bodyPr>
          <a:lstStyle/>
          <a:p>
            <a:pPr algn="r"/>
            <a:r>
              <a:rPr lang="en-US" sz="1600" b="1" i="1" dirty="0"/>
              <a: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1443875" y="4875840"/>
            <a:ext cx="309700" cy="338554"/>
          </a:xfrm>
          <a:prstGeom prst="rect">
            <a:avLst/>
          </a:prstGeom>
          <a:noFill/>
        </p:spPr>
        <p:txBody>
          <a:bodyPr wrap="none" rtlCol="0">
            <a:spAutoFit/>
          </a:bodyPr>
          <a:lstStyle/>
          <a:p>
            <a:pPr algn="r"/>
            <a:r>
              <a:rPr lang="en-US" sz="1600" b="1" i="1" dirty="0"/>
              <a:t>?</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i="1" dirty="0"/>
              <a: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1475994" y="5986046"/>
            <a:ext cx="309700" cy="338554"/>
          </a:xfrm>
          <a:prstGeom prst="rect">
            <a:avLst/>
          </a:prstGeom>
          <a:noFill/>
        </p:spPr>
        <p:txBody>
          <a:bodyPr wrap="none" rtlCol="0">
            <a:spAutoFit/>
          </a:bodyPr>
          <a:lstStyle/>
          <a:p>
            <a:pPr algn="r"/>
            <a:r>
              <a:rPr lang="en-US" sz="1600" b="1" i="1" dirty="0"/>
              <a: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TextBox 2">
            <a:extLst>
              <a:ext uri="{FF2B5EF4-FFF2-40B4-BE49-F238E27FC236}">
                <a16:creationId xmlns:a16="http://schemas.microsoft.com/office/drawing/2014/main" id="{0CCBCD07-470E-4151-B826-2493E24FF389}"/>
              </a:ext>
            </a:extLst>
          </p:cNvPr>
          <p:cNvSpPr txBox="1"/>
          <p:nvPr/>
        </p:nvSpPr>
        <p:spPr>
          <a:xfrm>
            <a:off x="2133600" y="2286000"/>
            <a:ext cx="5610398" cy="584775"/>
          </a:xfrm>
          <a:prstGeom prst="rect">
            <a:avLst/>
          </a:prstGeom>
          <a:noFill/>
        </p:spPr>
        <p:txBody>
          <a:bodyPr wrap="square" rtlCol="0">
            <a:spAutoFit/>
          </a:bodyPr>
          <a:lstStyle/>
          <a:p>
            <a:r>
              <a:rPr lang="en-US" sz="1600" i="1" dirty="0"/>
              <a:t>Melanocytic lesions in both the lid and epibulbar locations can be classified as…</a:t>
            </a:r>
            <a:endParaRPr lang="en-US" sz="1600" dirty="0"/>
          </a:p>
        </p:txBody>
      </p:sp>
      <p:sp>
        <p:nvSpPr>
          <p:cNvPr id="34" name="TextBox 33">
            <a:extLst>
              <a:ext uri="{FF2B5EF4-FFF2-40B4-BE49-F238E27FC236}">
                <a16:creationId xmlns:a16="http://schemas.microsoft.com/office/drawing/2014/main" id="{FABB3101-A34A-4870-9F36-CDE6E86E297F}"/>
              </a:ext>
            </a:extLst>
          </p:cNvPr>
          <p:cNvSpPr txBox="1"/>
          <p:nvPr/>
        </p:nvSpPr>
        <p:spPr>
          <a:xfrm>
            <a:off x="2133600" y="5359037"/>
            <a:ext cx="5610398" cy="584775"/>
          </a:xfrm>
          <a:prstGeom prst="rect">
            <a:avLst/>
          </a:prstGeom>
          <a:noFill/>
        </p:spPr>
        <p:txBody>
          <a:bodyPr wrap="square" rtlCol="0">
            <a:spAutoFit/>
          </a:bodyPr>
          <a:lstStyle/>
          <a:p>
            <a:r>
              <a:rPr lang="en-US" sz="1600" i="1" dirty="0"/>
              <a:t>Melanocytic lesions in both the lid and epibulbar locations can be classified as…</a:t>
            </a:r>
            <a:endParaRPr lang="en-US" sz="1600" dirty="0"/>
          </a:p>
        </p:txBody>
      </p:sp>
      <p:sp>
        <p:nvSpPr>
          <p:cNvPr id="21" name="TextBox 20">
            <a:extLst>
              <a:ext uri="{FF2B5EF4-FFF2-40B4-BE49-F238E27FC236}">
                <a16:creationId xmlns:a16="http://schemas.microsoft.com/office/drawing/2014/main" id="{16250381-1179-4902-8416-B9D01A5736C6}"/>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2" name="Right Brace 1">
            <a:extLst>
              <a:ext uri="{FF2B5EF4-FFF2-40B4-BE49-F238E27FC236}">
                <a16:creationId xmlns:a16="http://schemas.microsoft.com/office/drawing/2014/main" id="{38CFA639-962F-475D-B39B-C65ED7FFFE66}"/>
              </a:ext>
            </a:extLst>
          </p:cNvPr>
          <p:cNvSpPr/>
          <p:nvPr/>
        </p:nvSpPr>
        <p:spPr>
          <a:xfrm>
            <a:off x="1676400" y="1785394"/>
            <a:ext cx="366682" cy="1448760"/>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2" name="Right Brace 21">
            <a:extLst>
              <a:ext uri="{FF2B5EF4-FFF2-40B4-BE49-F238E27FC236}">
                <a16:creationId xmlns:a16="http://schemas.microsoft.com/office/drawing/2014/main" id="{5532C532-EA70-4D74-B3EE-00F228DC7C8F}"/>
              </a:ext>
            </a:extLst>
          </p:cNvPr>
          <p:cNvSpPr/>
          <p:nvPr/>
        </p:nvSpPr>
        <p:spPr>
          <a:xfrm>
            <a:off x="1676400" y="4875710"/>
            <a:ext cx="366682" cy="1448760"/>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8813540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89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rgbClr val="0000FF"/>
                </a:solidFill>
              </a:rPr>
              <a:t>Dermal melanocytes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rgbClr val="0000FF"/>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rgbClr val="0000FF"/>
                </a:solidFill>
              </a:rPr>
              <a:t>Nevus cells</a:t>
            </a:r>
          </a:p>
        </p:txBody>
      </p:sp>
      <p:sp>
        <p:nvSpPr>
          <p:cNvPr id="3" name="TextBox 2">
            <a:extLst>
              <a:ext uri="{FF2B5EF4-FFF2-40B4-BE49-F238E27FC236}">
                <a16:creationId xmlns:a16="http://schemas.microsoft.com/office/drawing/2014/main" id="{0CCBCD07-470E-4151-B826-2493E24FF389}"/>
              </a:ext>
            </a:extLst>
          </p:cNvPr>
          <p:cNvSpPr txBox="1"/>
          <p:nvPr/>
        </p:nvSpPr>
        <p:spPr>
          <a:xfrm>
            <a:off x="2133600" y="2286000"/>
            <a:ext cx="5610398" cy="584775"/>
          </a:xfrm>
          <a:prstGeom prst="rect">
            <a:avLst/>
          </a:prstGeom>
          <a:noFill/>
        </p:spPr>
        <p:txBody>
          <a:bodyPr wrap="square" rtlCol="0">
            <a:spAutoFit/>
          </a:bodyPr>
          <a:lstStyle/>
          <a:p>
            <a:r>
              <a:rPr lang="en-US" sz="1600" i="1" dirty="0"/>
              <a:t>Melanocytic lesions in both the lid and epibulbar locations can be classified as…</a:t>
            </a:r>
            <a:r>
              <a:rPr lang="en-US" sz="1600" dirty="0">
                <a:solidFill>
                  <a:schemeClr val="accent5">
                    <a:lumMod val="50000"/>
                  </a:schemeClr>
                </a:solidFill>
              </a:rPr>
              <a:t>Benign, pre-malignant or malignant</a:t>
            </a:r>
          </a:p>
        </p:txBody>
      </p:sp>
      <p:sp>
        <p:nvSpPr>
          <p:cNvPr id="34" name="TextBox 33">
            <a:extLst>
              <a:ext uri="{FF2B5EF4-FFF2-40B4-BE49-F238E27FC236}">
                <a16:creationId xmlns:a16="http://schemas.microsoft.com/office/drawing/2014/main" id="{FABB3101-A34A-4870-9F36-CDE6E86E297F}"/>
              </a:ext>
            </a:extLst>
          </p:cNvPr>
          <p:cNvSpPr txBox="1"/>
          <p:nvPr/>
        </p:nvSpPr>
        <p:spPr>
          <a:xfrm>
            <a:off x="2133600" y="5359037"/>
            <a:ext cx="5610398" cy="584775"/>
          </a:xfrm>
          <a:prstGeom prst="rect">
            <a:avLst/>
          </a:prstGeom>
          <a:noFill/>
        </p:spPr>
        <p:txBody>
          <a:bodyPr wrap="square" rtlCol="0">
            <a:spAutoFit/>
          </a:bodyPr>
          <a:lstStyle/>
          <a:p>
            <a:r>
              <a:rPr lang="en-US" sz="1600" i="1" dirty="0"/>
              <a:t>Melanocytic lesions in both the lid and epibulbar locations can be classified as…</a:t>
            </a:r>
            <a:r>
              <a:rPr lang="en-US" sz="1600" dirty="0">
                <a:solidFill>
                  <a:schemeClr val="accent5">
                    <a:lumMod val="50000"/>
                  </a:schemeClr>
                </a:solidFill>
              </a:rPr>
              <a:t>Benign, pre-malignant or malignant</a:t>
            </a:r>
          </a:p>
        </p:txBody>
      </p:sp>
      <p:sp>
        <p:nvSpPr>
          <p:cNvPr id="21" name="TextBox 20">
            <a:extLst>
              <a:ext uri="{FF2B5EF4-FFF2-40B4-BE49-F238E27FC236}">
                <a16:creationId xmlns:a16="http://schemas.microsoft.com/office/drawing/2014/main" id="{16250381-1179-4902-8416-B9D01A5736C6}"/>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2" name="Right Brace 1">
            <a:extLst>
              <a:ext uri="{FF2B5EF4-FFF2-40B4-BE49-F238E27FC236}">
                <a16:creationId xmlns:a16="http://schemas.microsoft.com/office/drawing/2014/main" id="{38CFA639-962F-475D-B39B-C65ED7FFFE66}"/>
              </a:ext>
            </a:extLst>
          </p:cNvPr>
          <p:cNvSpPr/>
          <p:nvPr/>
        </p:nvSpPr>
        <p:spPr>
          <a:xfrm>
            <a:off x="1676400" y="1785394"/>
            <a:ext cx="366682" cy="1448760"/>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2" name="Right Brace 21">
            <a:extLst>
              <a:ext uri="{FF2B5EF4-FFF2-40B4-BE49-F238E27FC236}">
                <a16:creationId xmlns:a16="http://schemas.microsoft.com/office/drawing/2014/main" id="{5532C532-EA70-4D74-B3EE-00F228DC7C8F}"/>
              </a:ext>
            </a:extLst>
          </p:cNvPr>
          <p:cNvSpPr/>
          <p:nvPr/>
        </p:nvSpPr>
        <p:spPr>
          <a:xfrm>
            <a:off x="1676400" y="4875710"/>
            <a:ext cx="366682" cy="1448760"/>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22702437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9</a:t>
            </a:fld>
            <a:endParaRPr lang="en-US" altLang="en-US"/>
          </a:p>
        </p:txBody>
      </p:sp>
      <p:sp>
        <p:nvSpPr>
          <p:cNvPr id="5" name="TextBox 4">
            <a:extLst>
              <a:ext uri="{FF2B5EF4-FFF2-40B4-BE49-F238E27FC236}">
                <a16:creationId xmlns:a16="http://schemas.microsoft.com/office/drawing/2014/main" id="{B48BB085-2087-4F39-8F2B-46396A63AE48}"/>
              </a:ext>
            </a:extLst>
          </p:cNvPr>
          <p:cNvSpPr txBox="1"/>
          <p:nvPr/>
        </p:nvSpPr>
        <p:spPr>
          <a:xfrm>
            <a:off x="4377877" y="1371600"/>
            <a:ext cx="388248" cy="492443"/>
          </a:xfrm>
          <a:prstGeom prst="rect">
            <a:avLst/>
          </a:prstGeom>
          <a:noFill/>
        </p:spPr>
        <p:txBody>
          <a:bodyPr wrap="none" rtlCol="0">
            <a:spAutoFit/>
          </a:bodyPr>
          <a:lstStyle/>
          <a:p>
            <a:pPr algn="ctr"/>
            <a:r>
              <a:rPr lang="en-US" sz="2600" b="1" i="1" dirty="0"/>
              <a:t>?</a:t>
            </a:r>
          </a:p>
        </p:txBody>
      </p:sp>
      <p:sp>
        <p:nvSpPr>
          <p:cNvPr id="6" name="TextBox 5">
            <a:extLst>
              <a:ext uri="{FF2B5EF4-FFF2-40B4-BE49-F238E27FC236}">
                <a16:creationId xmlns:a16="http://schemas.microsoft.com/office/drawing/2014/main" id="{D3B555C1-9C9A-4274-8DC9-6C1DFA32F451}"/>
              </a:ext>
            </a:extLst>
          </p:cNvPr>
          <p:cNvSpPr txBox="1"/>
          <p:nvPr/>
        </p:nvSpPr>
        <p:spPr>
          <a:xfrm>
            <a:off x="4377878" y="2433935"/>
            <a:ext cx="388248" cy="492443"/>
          </a:xfrm>
          <a:prstGeom prst="rect">
            <a:avLst/>
          </a:prstGeom>
          <a:noFill/>
        </p:spPr>
        <p:txBody>
          <a:bodyPr wrap="none" rtlCol="0">
            <a:spAutoFit/>
          </a:bodyPr>
          <a:lstStyle/>
          <a:p>
            <a:pPr algn="ctr"/>
            <a:r>
              <a:rPr lang="en-US" sz="2600" b="1" i="1" dirty="0"/>
              <a:t>?</a:t>
            </a:r>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7" name="TextBox 6">
            <a:extLst>
              <a:ext uri="{FF2B5EF4-FFF2-40B4-BE49-F238E27FC236}">
                <a16:creationId xmlns:a16="http://schemas.microsoft.com/office/drawing/2014/main" id="{11C74F9C-3A53-46EC-9DD5-2D6831A2F439}"/>
              </a:ext>
            </a:extLst>
          </p:cNvPr>
          <p:cNvSpPr txBox="1"/>
          <p:nvPr/>
        </p:nvSpPr>
        <p:spPr>
          <a:xfrm>
            <a:off x="419099" y="1868557"/>
            <a:ext cx="8343901" cy="584775"/>
          </a:xfrm>
          <a:prstGeom prst="rect">
            <a:avLst/>
          </a:prstGeom>
          <a:noFill/>
        </p:spPr>
        <p:txBody>
          <a:bodyPr wrap="square" rtlCol="0">
            <a:spAutoFit/>
          </a:bodyPr>
          <a:lstStyle/>
          <a:p>
            <a:r>
              <a:rPr lang="en-US" sz="1600" i="1" dirty="0">
                <a:solidFill>
                  <a:srgbClr val="0000FF"/>
                </a:solidFill>
              </a:rPr>
              <a:t>All </a:t>
            </a:r>
            <a:r>
              <a:rPr lang="en-US" sz="1600" i="1" dirty="0">
                <a:solidFill>
                  <a:srgbClr val="990033"/>
                </a:solidFill>
              </a:rPr>
              <a:t>melanocytic</a:t>
            </a:r>
            <a:r>
              <a:rPr lang="en-US" sz="1600" i="1" dirty="0">
                <a:solidFill>
                  <a:srgbClr val="0000FF"/>
                </a:solidFill>
              </a:rPr>
              <a:t> lesions of the eyelid and epibulbar tissue arise from one of two cell types—what are they?</a:t>
            </a:r>
          </a:p>
        </p:txBody>
      </p:sp>
      <p:sp>
        <p:nvSpPr>
          <p:cNvPr id="8" name="TextBox 7">
            <a:extLst>
              <a:ext uri="{FF2B5EF4-FFF2-40B4-BE49-F238E27FC236}">
                <a16:creationId xmlns:a16="http://schemas.microsoft.com/office/drawing/2014/main" id="{CC7B836C-A417-493A-9EDF-BC6B299F8FE3}"/>
              </a:ext>
            </a:extLst>
          </p:cNvPr>
          <p:cNvSpPr txBox="1"/>
          <p:nvPr/>
        </p:nvSpPr>
        <p:spPr>
          <a:xfrm>
            <a:off x="2933445" y="3633856"/>
            <a:ext cx="3467355" cy="276999"/>
          </a:xfrm>
          <a:prstGeom prst="rect">
            <a:avLst/>
          </a:prstGeom>
          <a:noFill/>
        </p:spPr>
        <p:txBody>
          <a:bodyPr wrap="square" rtlCol="0">
            <a:spAutoFit/>
          </a:bodyPr>
          <a:lstStyle/>
          <a:p>
            <a:r>
              <a:rPr lang="en-US" sz="1200" i="1" dirty="0">
                <a:effectLst>
                  <a:outerShdw blurRad="38100" dist="38100" dir="2700000" algn="tl">
                    <a:srgbClr val="000000">
                      <a:alpha val="43137"/>
                    </a:srgbClr>
                  </a:outerShdw>
                </a:effectLst>
              </a:rPr>
              <a:t>(OTOH, this question only has one legit answer)</a:t>
            </a:r>
          </a:p>
        </p:txBody>
      </p:sp>
      <p:sp>
        <p:nvSpPr>
          <p:cNvPr id="2" name="TextBox 1">
            <a:extLst>
              <a:ext uri="{FF2B5EF4-FFF2-40B4-BE49-F238E27FC236}">
                <a16:creationId xmlns:a16="http://schemas.microsoft.com/office/drawing/2014/main" id="{4A07F134-B8B5-49F2-B5D5-F6E2F87512B2}"/>
              </a:ext>
            </a:extLst>
          </p:cNvPr>
          <p:cNvSpPr txBox="1"/>
          <p:nvPr/>
        </p:nvSpPr>
        <p:spPr>
          <a:xfrm>
            <a:off x="152400" y="757535"/>
            <a:ext cx="3630472" cy="461665"/>
          </a:xfrm>
          <a:prstGeom prst="rect">
            <a:avLst/>
          </a:prstGeom>
          <a:noFill/>
        </p:spPr>
        <p:txBody>
          <a:bodyPr wrap="square" rtlCol="0">
            <a:spAutoFit/>
          </a:bodyPr>
          <a:lstStyle/>
          <a:p>
            <a:r>
              <a:rPr lang="en-US" sz="1200" i="1" dirty="0"/>
              <a:t>Note! This question concerns melanocytic lesions </a:t>
            </a:r>
            <a:r>
              <a:rPr lang="en-US" sz="1200" dirty="0"/>
              <a:t>specifically</a:t>
            </a:r>
            <a:r>
              <a:rPr lang="en-US" sz="1200" i="1" dirty="0"/>
              <a:t>, not pigmented lesions </a:t>
            </a:r>
            <a:r>
              <a:rPr lang="en-US" sz="1200" dirty="0"/>
              <a:t>generally</a:t>
            </a:r>
          </a:p>
        </p:txBody>
      </p:sp>
      <p:cxnSp>
        <p:nvCxnSpPr>
          <p:cNvPr id="9" name="Straight Arrow Connector 8">
            <a:extLst>
              <a:ext uri="{FF2B5EF4-FFF2-40B4-BE49-F238E27FC236}">
                <a16:creationId xmlns:a16="http://schemas.microsoft.com/office/drawing/2014/main" id="{865A127E-8C6F-48C5-8EF2-F583D8A1F92C}"/>
              </a:ext>
            </a:extLst>
          </p:cNvPr>
          <p:cNvCxnSpPr/>
          <p:nvPr/>
        </p:nvCxnSpPr>
        <p:spPr>
          <a:xfrm>
            <a:off x="1284429" y="1225927"/>
            <a:ext cx="0" cy="63811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57997630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90</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6" name="TextBox 25">
            <a:extLst>
              <a:ext uri="{FF2B5EF4-FFF2-40B4-BE49-F238E27FC236}">
                <a16:creationId xmlns:a16="http://schemas.microsoft.com/office/drawing/2014/main" id="{729B2913-74E1-4D21-866C-095229C1739A}"/>
              </a:ext>
            </a:extLst>
          </p:cNvPr>
          <p:cNvSpPr txBox="1"/>
          <p:nvPr/>
        </p:nvSpPr>
        <p:spPr>
          <a:xfrm>
            <a:off x="3208951" y="2393383"/>
            <a:ext cx="5105400" cy="923330"/>
          </a:xfrm>
          <a:prstGeom prst="rect">
            <a:avLst/>
          </a:prstGeom>
          <a:solidFill>
            <a:schemeClr val="accent6">
              <a:lumMod val="20000"/>
              <a:lumOff val="80000"/>
            </a:schemeClr>
          </a:solidFill>
          <a:ln>
            <a:solidFill>
              <a:schemeClr val="tx1"/>
            </a:solidFill>
          </a:ln>
        </p:spPr>
        <p:txBody>
          <a:bodyPr wrap="square" rtlCol="0">
            <a:spAutoFit/>
          </a:bodyPr>
          <a:lstStyle/>
          <a:p>
            <a:r>
              <a:rPr lang="en-US" dirty="0"/>
              <a:t>Let’s start our review of melanocytic lesions with </a:t>
            </a:r>
            <a:r>
              <a:rPr lang="en-US" i="1" dirty="0">
                <a:solidFill>
                  <a:srgbClr val="0000FF"/>
                </a:solidFill>
                <a:effectLst>
                  <a:outerShdw blurRad="38100" dist="38100" dir="2700000" algn="tl">
                    <a:srgbClr val="000000">
                      <a:alpha val="43137"/>
                    </a:srgbClr>
                  </a:outerShdw>
                </a:effectLst>
              </a:rPr>
              <a:t>benign lesions deriving from epidermal and epithelial melanocytes</a:t>
            </a:r>
          </a:p>
        </p:txBody>
      </p:sp>
      <p:sp>
        <p:nvSpPr>
          <p:cNvPr id="27" name="TextBox 26">
            <a:extLst>
              <a:ext uri="{FF2B5EF4-FFF2-40B4-BE49-F238E27FC236}">
                <a16:creationId xmlns:a16="http://schemas.microsoft.com/office/drawing/2014/main" id="{C52A57D2-3FE5-4200-A8C1-DA2CE22DD5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28" name="TextBox 27">
            <a:extLst>
              <a:ext uri="{FF2B5EF4-FFF2-40B4-BE49-F238E27FC236}">
                <a16:creationId xmlns:a16="http://schemas.microsoft.com/office/drawing/2014/main" id="{8125CE9B-324F-490C-9696-7416998426EC}"/>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29" name="TextBox 28">
            <a:extLst>
              <a:ext uri="{FF2B5EF4-FFF2-40B4-BE49-F238E27FC236}">
                <a16:creationId xmlns:a16="http://schemas.microsoft.com/office/drawing/2014/main" id="{8BE5A54C-8B0F-458C-BDD5-119E81F35F58}"/>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0" name="TextBox 29">
            <a:extLst>
              <a:ext uri="{FF2B5EF4-FFF2-40B4-BE49-F238E27FC236}">
                <a16:creationId xmlns:a16="http://schemas.microsoft.com/office/drawing/2014/main" id="{3A25D81B-F3B1-4D8E-A398-2D80E4BD3E59}"/>
              </a:ext>
            </a:extLst>
          </p:cNvPr>
          <p:cNvSpPr txBox="1"/>
          <p:nvPr/>
        </p:nvSpPr>
        <p:spPr>
          <a:xfrm>
            <a:off x="3299856" y="6274085"/>
            <a:ext cx="2544286" cy="276999"/>
          </a:xfrm>
          <a:prstGeom prst="rect">
            <a:avLst/>
          </a:prstGeom>
          <a:noFill/>
        </p:spPr>
        <p:txBody>
          <a:bodyPr wrap="none" rtlCol="0">
            <a:spAutoFit/>
          </a:bodyPr>
          <a:lstStyle/>
          <a:p>
            <a:r>
              <a:rPr lang="en-US" sz="1200" i="1" dirty="0"/>
              <a:t>No question—proceed when ready</a:t>
            </a:r>
          </a:p>
        </p:txBody>
      </p:sp>
    </p:spTree>
    <p:extLst>
      <p:ext uri="{BB962C8B-B14F-4D97-AF65-F5344CB8AC3E}">
        <p14:creationId xmlns:p14="http://schemas.microsoft.com/office/powerpoint/2010/main" val="86272284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91</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293670" cy="307777"/>
          </a:xfrm>
          <a:prstGeom prst="rect">
            <a:avLst/>
          </a:prstGeom>
          <a:noFill/>
        </p:spPr>
        <p:txBody>
          <a:bodyPr wrap="none" rtlCol="0">
            <a:spAutoFit/>
          </a:bodyPr>
          <a:lstStyle/>
          <a:p>
            <a:r>
              <a:rPr lang="en-US" sz="1400" b="1" i="1" dirty="0">
                <a:solidFill>
                  <a:schemeClr val="accent5">
                    <a:lumMod val="50000"/>
                  </a:schemeClr>
                </a:solidFill>
              </a:rPr>
              <a:t>?</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293670" cy="307777"/>
          </a:xfrm>
          <a:prstGeom prst="rect">
            <a:avLst/>
          </a:prstGeom>
          <a:noFill/>
        </p:spPr>
        <p:txBody>
          <a:bodyPr wrap="none" rtlCol="0">
            <a:spAutoFit/>
          </a:bodyPr>
          <a:lstStyle/>
          <a:p>
            <a:r>
              <a:rPr lang="en-US" sz="1400" b="1" i="1" dirty="0">
                <a:solidFill>
                  <a:schemeClr val="accent5">
                    <a:lumMod val="50000"/>
                  </a:schemeClr>
                </a:solidFill>
              </a:rPr>
              <a:t>?</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7" name="Right Brace 6">
            <a:extLst>
              <a:ext uri="{FF2B5EF4-FFF2-40B4-BE49-F238E27FC236}">
                <a16:creationId xmlns:a16="http://schemas.microsoft.com/office/drawing/2014/main" id="{FB64D9F8-DBCD-43C5-B369-9A4AD6C8CD16}"/>
              </a:ext>
            </a:extLst>
          </p:cNvPr>
          <p:cNvSpPr/>
          <p:nvPr/>
        </p:nvSpPr>
        <p:spPr>
          <a:xfrm>
            <a:off x="3048000" y="1668934"/>
            <a:ext cx="156016" cy="572559"/>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3" name="TextBox 22">
            <a:extLst>
              <a:ext uri="{FF2B5EF4-FFF2-40B4-BE49-F238E27FC236}">
                <a16:creationId xmlns:a16="http://schemas.microsoft.com/office/drawing/2014/main" id="{73CBE4D2-3EA3-4B65-A82F-C41ACB838932}"/>
              </a:ext>
            </a:extLst>
          </p:cNvPr>
          <p:cNvSpPr txBox="1"/>
          <p:nvPr/>
        </p:nvSpPr>
        <p:spPr>
          <a:xfrm>
            <a:off x="3189833" y="1682525"/>
            <a:ext cx="4876799" cy="584775"/>
          </a:xfrm>
          <a:prstGeom prst="rect">
            <a:avLst/>
          </a:prstGeom>
          <a:noFill/>
        </p:spPr>
        <p:txBody>
          <a:bodyPr wrap="square" rtlCol="0">
            <a:spAutoFit/>
          </a:bodyPr>
          <a:lstStyle/>
          <a:p>
            <a:r>
              <a:rPr lang="en-US" sz="1600" i="1" dirty="0"/>
              <a:t>There are two benign eyelid skin lesions attributable to epidermal melanocytes—what are they?</a:t>
            </a:r>
          </a:p>
        </p:txBody>
      </p:sp>
      <p:sp>
        <p:nvSpPr>
          <p:cNvPr id="24" name="TextBox 23">
            <a:extLst>
              <a:ext uri="{FF2B5EF4-FFF2-40B4-BE49-F238E27FC236}">
                <a16:creationId xmlns:a16="http://schemas.microsoft.com/office/drawing/2014/main" id="{A2298AD0-384B-4A83-9573-94F1C5557CFE}"/>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Tree>
    <p:extLst>
      <p:ext uri="{BB962C8B-B14F-4D97-AF65-F5344CB8AC3E}">
        <p14:creationId xmlns:p14="http://schemas.microsoft.com/office/powerpoint/2010/main" val="304139279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92</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6" name="TextBox 5">
            <a:extLst>
              <a:ext uri="{FF2B5EF4-FFF2-40B4-BE49-F238E27FC236}">
                <a16:creationId xmlns:a16="http://schemas.microsoft.com/office/drawing/2014/main" id="{DE87415C-3E9E-4F2C-8F1C-FAE9AEB5D281}"/>
              </a:ext>
            </a:extLst>
          </p:cNvPr>
          <p:cNvSpPr txBox="1"/>
          <p:nvPr/>
        </p:nvSpPr>
        <p:spPr>
          <a:xfrm>
            <a:off x="3189833" y="1682525"/>
            <a:ext cx="4876799" cy="584775"/>
          </a:xfrm>
          <a:prstGeom prst="rect">
            <a:avLst/>
          </a:prstGeom>
          <a:noFill/>
        </p:spPr>
        <p:txBody>
          <a:bodyPr wrap="square" rtlCol="0">
            <a:spAutoFit/>
          </a:bodyPr>
          <a:lstStyle/>
          <a:p>
            <a:r>
              <a:rPr lang="en-US" sz="1600" i="1" dirty="0"/>
              <a:t>There are two benign eyelid skin lesions attributable to epidermal melanocytes—what are they?</a:t>
            </a:r>
          </a:p>
        </p:txBody>
      </p:sp>
      <p:sp>
        <p:nvSpPr>
          <p:cNvPr id="7" name="Right Brace 6">
            <a:extLst>
              <a:ext uri="{FF2B5EF4-FFF2-40B4-BE49-F238E27FC236}">
                <a16:creationId xmlns:a16="http://schemas.microsoft.com/office/drawing/2014/main" id="{FB64D9F8-DBCD-43C5-B369-9A4AD6C8CD16}"/>
              </a:ext>
            </a:extLst>
          </p:cNvPr>
          <p:cNvSpPr/>
          <p:nvPr/>
        </p:nvSpPr>
        <p:spPr>
          <a:xfrm>
            <a:off x="3048000" y="1668934"/>
            <a:ext cx="156016" cy="572559"/>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Tree>
    <p:extLst>
      <p:ext uri="{BB962C8B-B14F-4D97-AF65-F5344CB8AC3E}">
        <p14:creationId xmlns:p14="http://schemas.microsoft.com/office/powerpoint/2010/main" val="186213991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93</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293670" cy="307777"/>
          </a:xfrm>
          <a:prstGeom prst="rect">
            <a:avLst/>
          </a:prstGeom>
          <a:noFill/>
        </p:spPr>
        <p:txBody>
          <a:bodyPr wrap="none" rtlCol="0">
            <a:spAutoFit/>
          </a:bodyPr>
          <a:lstStyle/>
          <a:p>
            <a:r>
              <a:rPr lang="en-US" sz="1400" b="1" i="1" dirty="0">
                <a:solidFill>
                  <a:schemeClr val="accent5">
                    <a:lumMod val="50000"/>
                  </a:schemeClr>
                </a:solidFill>
              </a:rPr>
              <a:t>?</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293670" cy="307777"/>
          </a:xfrm>
          <a:prstGeom prst="rect">
            <a:avLst/>
          </a:prstGeom>
          <a:noFill/>
        </p:spPr>
        <p:txBody>
          <a:bodyPr wrap="none" rtlCol="0">
            <a:spAutoFit/>
          </a:bodyPr>
          <a:lstStyle/>
          <a:p>
            <a:r>
              <a:rPr lang="en-US" sz="1400" b="1" i="1" dirty="0">
                <a:solidFill>
                  <a:schemeClr val="accent5">
                    <a:lumMod val="50000"/>
                  </a:schemeClr>
                </a:solidFill>
              </a:rPr>
              <a: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4" name="Right Brace 23">
            <a:extLst>
              <a:ext uri="{FF2B5EF4-FFF2-40B4-BE49-F238E27FC236}">
                <a16:creationId xmlns:a16="http://schemas.microsoft.com/office/drawing/2014/main" id="{9B74CA3A-450B-429F-9BB6-4F66275B61CE}"/>
              </a:ext>
            </a:extLst>
          </p:cNvPr>
          <p:cNvSpPr/>
          <p:nvPr/>
        </p:nvSpPr>
        <p:spPr>
          <a:xfrm>
            <a:off x="2819400" y="4752006"/>
            <a:ext cx="156016" cy="572559"/>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5" name="TextBox 24">
            <a:extLst>
              <a:ext uri="{FF2B5EF4-FFF2-40B4-BE49-F238E27FC236}">
                <a16:creationId xmlns:a16="http://schemas.microsoft.com/office/drawing/2014/main" id="{103E1982-191D-446F-8E7A-6EB9E281E5C8}"/>
              </a:ext>
            </a:extLst>
          </p:cNvPr>
          <p:cNvSpPr txBox="1"/>
          <p:nvPr/>
        </p:nvSpPr>
        <p:spPr>
          <a:xfrm>
            <a:off x="2981990" y="4865900"/>
            <a:ext cx="4866610" cy="338554"/>
          </a:xfrm>
          <a:prstGeom prst="rect">
            <a:avLst/>
          </a:prstGeom>
          <a:noFill/>
        </p:spPr>
        <p:txBody>
          <a:bodyPr wrap="square" rtlCol="0">
            <a:spAutoFit/>
          </a:bodyPr>
          <a:lstStyle/>
          <a:p>
            <a:r>
              <a:rPr lang="en-US" sz="1600" i="1" dirty="0"/>
              <a:t>What are the equivalent lesions of epibulbar tissue?</a:t>
            </a:r>
          </a:p>
        </p:txBody>
      </p:sp>
      <p:sp>
        <p:nvSpPr>
          <p:cNvPr id="26" name="TextBox 25">
            <a:extLst>
              <a:ext uri="{FF2B5EF4-FFF2-40B4-BE49-F238E27FC236}">
                <a16:creationId xmlns:a16="http://schemas.microsoft.com/office/drawing/2014/main" id="{CD43A410-4ABB-4595-BBEC-35A4DACB047C}"/>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Tree>
    <p:extLst>
      <p:ext uri="{BB962C8B-B14F-4D97-AF65-F5344CB8AC3E}">
        <p14:creationId xmlns:p14="http://schemas.microsoft.com/office/powerpoint/2010/main" val="199851493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solidFill>
                <a:srgbClr val="0000FF"/>
              </a:solidFill>
            </a:endParaRPr>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94</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accent5">
                    <a:lumMod val="50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8" name="TextBox 37">
            <a:extLst>
              <a:ext uri="{FF2B5EF4-FFF2-40B4-BE49-F238E27FC236}">
                <a16:creationId xmlns:a16="http://schemas.microsoft.com/office/drawing/2014/main" id="{219C52EB-FDE1-4C7A-B808-A6E325884D6B}"/>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accent5">
                    <a:lumMod val="50000"/>
                  </a:schemeClr>
                </a:solidFill>
              </a:rPr>
              <a:t>Ephelis</a:t>
            </a:r>
          </a:p>
        </p:txBody>
      </p:sp>
      <p:sp>
        <p:nvSpPr>
          <p:cNvPr id="39" name="TextBox 38">
            <a:extLst>
              <a:ext uri="{FF2B5EF4-FFF2-40B4-BE49-F238E27FC236}">
                <a16:creationId xmlns:a16="http://schemas.microsoft.com/office/drawing/2014/main" id="{7CAB98CE-24E6-43BC-ABB6-11CEA0D60BC9}"/>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accent5">
                    <a:lumMod val="50000"/>
                  </a:schemeClr>
                </a:solidFill>
              </a:rPr>
              <a:t>CAM</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4" name="Right Brace 23">
            <a:extLst>
              <a:ext uri="{FF2B5EF4-FFF2-40B4-BE49-F238E27FC236}">
                <a16:creationId xmlns:a16="http://schemas.microsoft.com/office/drawing/2014/main" id="{9B74CA3A-450B-429F-9BB6-4F66275B61CE}"/>
              </a:ext>
            </a:extLst>
          </p:cNvPr>
          <p:cNvSpPr/>
          <p:nvPr/>
        </p:nvSpPr>
        <p:spPr>
          <a:xfrm>
            <a:off x="2819400" y="4752006"/>
            <a:ext cx="156016" cy="572559"/>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5" name="TextBox 24">
            <a:extLst>
              <a:ext uri="{FF2B5EF4-FFF2-40B4-BE49-F238E27FC236}">
                <a16:creationId xmlns:a16="http://schemas.microsoft.com/office/drawing/2014/main" id="{8CB4319D-6F24-46DB-9CFE-1A0A9644E456}"/>
              </a:ext>
            </a:extLst>
          </p:cNvPr>
          <p:cNvSpPr txBox="1"/>
          <p:nvPr/>
        </p:nvSpPr>
        <p:spPr>
          <a:xfrm>
            <a:off x="2981990" y="4865900"/>
            <a:ext cx="5119867" cy="338554"/>
          </a:xfrm>
          <a:prstGeom prst="rect">
            <a:avLst/>
          </a:prstGeom>
          <a:noFill/>
        </p:spPr>
        <p:txBody>
          <a:bodyPr wrap="square" rtlCol="0">
            <a:spAutoFit/>
          </a:bodyPr>
          <a:lstStyle/>
          <a:p>
            <a:r>
              <a:rPr lang="en-US" sz="1600" i="1" dirty="0"/>
              <a:t>What are the equivalent lesions of epibulbar tissue?</a:t>
            </a:r>
          </a:p>
        </p:txBody>
      </p:sp>
      <p:sp>
        <p:nvSpPr>
          <p:cNvPr id="26" name="TextBox 25">
            <a:extLst>
              <a:ext uri="{FF2B5EF4-FFF2-40B4-BE49-F238E27FC236}">
                <a16:creationId xmlns:a16="http://schemas.microsoft.com/office/drawing/2014/main" id="{E8FF028A-8BE5-4025-AFCD-EB6CCB197F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Tree>
    <p:extLst>
      <p:ext uri="{BB962C8B-B14F-4D97-AF65-F5344CB8AC3E}">
        <p14:creationId xmlns:p14="http://schemas.microsoft.com/office/powerpoint/2010/main" val="282442831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95</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solidFill>
              </a:rPr>
              <a:t>What is the layperson word for ephelis?</a:t>
            </a:r>
          </a:p>
          <a:p>
            <a:r>
              <a:rPr lang="en-US" sz="1400" dirty="0">
                <a:solidFill>
                  <a:srgbClr val="0070C0"/>
                </a:solidFill>
              </a:rPr>
              <a:t>‘Freckle’</a:t>
            </a:r>
          </a:p>
          <a:p>
            <a:endParaRPr lang="en-US" sz="1400" dirty="0">
              <a:solidFill>
                <a:srgbClr val="0070C0"/>
              </a:solidFill>
            </a:endParaRPr>
          </a:p>
          <a:p>
            <a:endParaRPr lang="en-US" sz="1400" dirty="0">
              <a:solidFill>
                <a:srgbClr val="0070C0"/>
              </a:solidFill>
            </a:endParaRPr>
          </a:p>
          <a:p>
            <a:endParaRPr lang="en-US" sz="1400" dirty="0">
              <a:solidFill>
                <a:srgbClr val="0070C0"/>
              </a:solidFill>
            </a:endParaRPr>
          </a:p>
        </p:txBody>
      </p:sp>
      <p:sp>
        <p:nvSpPr>
          <p:cNvPr id="24" name="TextBox 23">
            <a:extLst>
              <a:ext uri="{FF2B5EF4-FFF2-40B4-BE49-F238E27FC236}">
                <a16:creationId xmlns:a16="http://schemas.microsoft.com/office/drawing/2014/main" id="{95FA61BB-1CEF-4113-B3D2-EDB89A6FE185}"/>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8BC42913-8CB2-4472-B251-2A9C7424483C}"/>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Tree>
    <p:extLst>
      <p:ext uri="{BB962C8B-B14F-4D97-AF65-F5344CB8AC3E}">
        <p14:creationId xmlns:p14="http://schemas.microsoft.com/office/powerpoint/2010/main" val="393333929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96</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35" name="TextBox 34">
            <a:extLst>
              <a:ext uri="{FF2B5EF4-FFF2-40B4-BE49-F238E27FC236}">
                <a16:creationId xmlns:a16="http://schemas.microsoft.com/office/drawing/2014/main" id="{E1157DE5-BFEF-4651-BF47-55FCFE12DBF1}"/>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Epithelial melanocytes</a:t>
            </a:r>
          </a:p>
        </p:txBody>
      </p:sp>
      <p:sp>
        <p:nvSpPr>
          <p:cNvPr id="37" name="TextBox 36">
            <a:extLst>
              <a:ext uri="{FF2B5EF4-FFF2-40B4-BE49-F238E27FC236}">
                <a16:creationId xmlns:a16="http://schemas.microsoft.com/office/drawing/2014/main" id="{E5A269E5-E083-4B5B-9D91-391B386C7B53}"/>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3" name="TextBox 42">
            <a:extLst>
              <a:ext uri="{FF2B5EF4-FFF2-40B4-BE49-F238E27FC236}">
                <a16:creationId xmlns:a16="http://schemas.microsoft.com/office/drawing/2014/main" id="{1E33A561-F04C-4AB5-A6B4-F4BC33764C81}"/>
              </a:ext>
            </a:extLst>
          </p:cNvPr>
          <p:cNvSpPr txBox="1"/>
          <p:nvPr/>
        </p:nvSpPr>
        <p:spPr>
          <a:xfrm>
            <a:off x="874808" y="4875840"/>
            <a:ext cx="878767" cy="338554"/>
          </a:xfrm>
          <a:prstGeom prst="rect">
            <a:avLst/>
          </a:prstGeom>
          <a:noFill/>
        </p:spPr>
        <p:txBody>
          <a:bodyPr wrap="none" rtlCol="0">
            <a:spAutoFit/>
          </a:bodyPr>
          <a:lstStyle/>
          <a:p>
            <a:pPr algn="r"/>
            <a:r>
              <a:rPr lang="en-US" sz="1600" b="1" dirty="0">
                <a:solidFill>
                  <a:schemeClr val="bg1">
                    <a:lumMod val="75000"/>
                  </a:schemeClr>
                </a:solidFill>
              </a:rPr>
              <a:t>Benign</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23" name="TextBox 22">
            <a:extLst>
              <a:ext uri="{FF2B5EF4-FFF2-40B4-BE49-F238E27FC236}">
                <a16:creationId xmlns:a16="http://schemas.microsoft.com/office/drawing/2014/main" id="{7273F083-7A70-484C-984D-71572D732C41}"/>
              </a:ext>
            </a:extLst>
          </p:cNvPr>
          <p:cNvSpPr txBox="1"/>
          <p:nvPr/>
        </p:nvSpPr>
        <p:spPr>
          <a:xfrm>
            <a:off x="4023225" y="3674245"/>
            <a:ext cx="2377575" cy="461665"/>
          </a:xfrm>
          <a:prstGeom prst="rect">
            <a:avLst/>
          </a:prstGeom>
          <a:noFill/>
        </p:spPr>
        <p:txBody>
          <a:bodyPr wrap="none" rtlCol="0">
            <a:spAutoFit/>
          </a:bodyPr>
          <a:lstStyle/>
          <a:p>
            <a:pPr algn="ctr"/>
            <a:r>
              <a:rPr lang="en-US" sz="2400" i="1" dirty="0">
                <a:solidFill>
                  <a:schemeClr val="bg1">
                    <a:lumMod val="75000"/>
                  </a:schemeClr>
                </a:solidFill>
                <a:effectLst>
                  <a:outerShdw blurRad="38100" dist="38100" dir="2700000" algn="tl">
                    <a:srgbClr val="000000">
                      <a:alpha val="43137"/>
                    </a:srgbClr>
                  </a:outerShdw>
                </a:effectLst>
              </a:rPr>
              <a:t>Epibulbar tissue</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solidFill>
              </a:rPr>
              <a:t>What is the layperson word for ephelis?</a:t>
            </a:r>
          </a:p>
          <a:p>
            <a:r>
              <a:rPr lang="en-US" sz="1400" dirty="0">
                <a:solidFill>
                  <a:schemeClr val="bg1"/>
                </a:solidFill>
              </a:rPr>
              <a:t>‘Freckle’</a:t>
            </a:r>
            <a:endParaRPr lang="en-US" sz="1400" dirty="0">
              <a:solidFill>
                <a:srgbClr val="0070C0"/>
              </a:solidFill>
            </a:endParaRPr>
          </a:p>
          <a:p>
            <a:endParaRPr lang="en-US" sz="1400" i="1" dirty="0">
              <a:solidFill>
                <a:srgbClr val="0070C0"/>
              </a:solidFill>
            </a:endParaRPr>
          </a:p>
          <a:p>
            <a:r>
              <a:rPr lang="en-US" sz="1400" i="1" dirty="0">
                <a:solidFill>
                  <a:srgbClr val="0070C0"/>
                </a:solidFill>
              </a:rPr>
              <a:t>What is the plural of </a:t>
            </a:r>
            <a:r>
              <a:rPr lang="en-US" sz="1400" dirty="0">
                <a:solidFill>
                  <a:srgbClr val="0070C0"/>
                </a:solidFill>
              </a:rPr>
              <a:t>ephelis</a:t>
            </a:r>
            <a:r>
              <a:rPr lang="en-US" sz="1400" i="1" dirty="0">
                <a:solidFill>
                  <a:srgbClr val="0070C0"/>
                </a:solidFill>
              </a:rPr>
              <a:t>?</a:t>
            </a:r>
          </a:p>
          <a:p>
            <a:r>
              <a:rPr lang="en-US" sz="1400" dirty="0">
                <a:solidFill>
                  <a:srgbClr val="0070C0"/>
                </a:solidFill>
              </a:rPr>
              <a:t>‘Ephelides’</a:t>
            </a:r>
          </a:p>
        </p:txBody>
      </p:sp>
      <p:sp>
        <p:nvSpPr>
          <p:cNvPr id="24" name="TextBox 23">
            <a:extLst>
              <a:ext uri="{FF2B5EF4-FFF2-40B4-BE49-F238E27FC236}">
                <a16:creationId xmlns:a16="http://schemas.microsoft.com/office/drawing/2014/main" id="{C38FF57C-D94E-45E3-915F-86E1097E24F3}"/>
              </a:ext>
            </a:extLst>
          </p:cNvPr>
          <p:cNvSpPr txBox="1"/>
          <p:nvPr/>
        </p:nvSpPr>
        <p:spPr>
          <a:xfrm>
            <a:off x="2122556" y="4739190"/>
            <a:ext cx="772969" cy="307777"/>
          </a:xfrm>
          <a:prstGeom prst="rect">
            <a:avLst/>
          </a:prstGeom>
          <a:noFill/>
        </p:spPr>
        <p:txBody>
          <a:bodyPr wrap="none" rtlCol="0">
            <a:spAutoFit/>
          </a:bodyPr>
          <a:lstStyle/>
          <a:p>
            <a:r>
              <a:rPr lang="en-US" sz="1400" dirty="0">
                <a:solidFill>
                  <a:schemeClr val="bg1">
                    <a:lumMod val="75000"/>
                  </a:schemeClr>
                </a:solidFill>
              </a:rPr>
              <a:t>Ephelis</a:t>
            </a:r>
          </a:p>
        </p:txBody>
      </p:sp>
      <p:sp>
        <p:nvSpPr>
          <p:cNvPr id="25" name="TextBox 24">
            <a:extLst>
              <a:ext uri="{FF2B5EF4-FFF2-40B4-BE49-F238E27FC236}">
                <a16:creationId xmlns:a16="http://schemas.microsoft.com/office/drawing/2014/main" id="{43ABDAD4-8632-414F-9880-AAF68270FEED}"/>
              </a:ext>
            </a:extLst>
          </p:cNvPr>
          <p:cNvSpPr txBox="1"/>
          <p:nvPr/>
        </p:nvSpPr>
        <p:spPr>
          <a:xfrm>
            <a:off x="2111512" y="5035177"/>
            <a:ext cx="583814" cy="307777"/>
          </a:xfrm>
          <a:prstGeom prst="rect">
            <a:avLst/>
          </a:prstGeom>
          <a:noFill/>
        </p:spPr>
        <p:txBody>
          <a:bodyPr wrap="none" rtlCol="0">
            <a:spAutoFit/>
          </a:bodyPr>
          <a:lstStyle/>
          <a:p>
            <a:r>
              <a:rPr lang="en-US" sz="1400" dirty="0">
                <a:solidFill>
                  <a:schemeClr val="bg1">
                    <a:lumMod val="75000"/>
                  </a:schemeClr>
                </a:solidFill>
              </a:rPr>
              <a:t>CAM</a:t>
            </a:r>
          </a:p>
        </p:txBody>
      </p:sp>
    </p:spTree>
    <p:extLst>
      <p:ext uri="{BB962C8B-B14F-4D97-AF65-F5344CB8AC3E}">
        <p14:creationId xmlns:p14="http://schemas.microsoft.com/office/powerpoint/2010/main" val="39113345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97</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lumMod val="65000"/>
                  </a:schemeClr>
                </a:solidFill>
              </a:rPr>
              <a:t>What is the layperson word for ephelis?</a:t>
            </a:r>
          </a:p>
          <a:p>
            <a:r>
              <a:rPr lang="en-US" sz="1400" b="1" dirty="0">
                <a:solidFill>
                  <a:schemeClr val="bg1"/>
                </a:solidFill>
              </a:rPr>
              <a:t>‘Freckle’</a:t>
            </a:r>
            <a:endParaRPr lang="en-US" sz="1400" b="1" dirty="0">
              <a:solidFill>
                <a:srgbClr val="0070C0"/>
              </a:solidFill>
            </a:endParaRPr>
          </a:p>
          <a:p>
            <a:endParaRPr lang="en-US" sz="1400" i="1" dirty="0">
              <a:solidFill>
                <a:srgbClr val="0070C0"/>
              </a:solidFill>
            </a:endParaRPr>
          </a:p>
          <a:p>
            <a:r>
              <a:rPr lang="en-US" sz="1400" i="1" dirty="0">
                <a:solidFill>
                  <a:srgbClr val="0070C0"/>
                </a:solidFill>
              </a:rPr>
              <a:t>What is the plural of </a:t>
            </a:r>
            <a:r>
              <a:rPr lang="en-US" sz="1400" dirty="0">
                <a:solidFill>
                  <a:srgbClr val="0070C0"/>
                </a:solidFill>
              </a:rPr>
              <a:t>ephelis</a:t>
            </a:r>
            <a:r>
              <a:rPr lang="en-US" sz="1400" i="1" dirty="0">
                <a:solidFill>
                  <a:srgbClr val="0070C0"/>
                </a:solidFill>
              </a:rPr>
              <a:t>?</a:t>
            </a:r>
          </a:p>
          <a:p>
            <a:r>
              <a:rPr lang="en-US" sz="1400" dirty="0">
                <a:solidFill>
                  <a:srgbClr val="0070C0"/>
                </a:solidFill>
              </a:rPr>
              <a:t>‘Ephelides’</a:t>
            </a:r>
          </a:p>
        </p:txBody>
      </p:sp>
      <p:sp>
        <p:nvSpPr>
          <p:cNvPr id="26" name="TextBox 25">
            <a:extLst>
              <a:ext uri="{FF2B5EF4-FFF2-40B4-BE49-F238E27FC236}">
                <a16:creationId xmlns:a16="http://schemas.microsoft.com/office/drawing/2014/main" id="{A176C1FC-916F-4C89-9CD7-2D25CF446143}"/>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27" name="TextBox 26">
            <a:extLst>
              <a:ext uri="{FF2B5EF4-FFF2-40B4-BE49-F238E27FC236}">
                <a16:creationId xmlns:a16="http://schemas.microsoft.com/office/drawing/2014/main" id="{BBEC0BE2-64E0-42F4-BF84-B8C252DF8D3A}"/>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28" name="TextBox 27">
            <a:extLst>
              <a:ext uri="{FF2B5EF4-FFF2-40B4-BE49-F238E27FC236}">
                <a16:creationId xmlns:a16="http://schemas.microsoft.com/office/drawing/2014/main" id="{9CC41A00-9439-405D-B061-BB20F5291200}"/>
              </a:ext>
            </a:extLst>
          </p:cNvPr>
          <p:cNvSpPr txBox="1"/>
          <p:nvPr/>
        </p:nvSpPr>
        <p:spPr>
          <a:xfrm>
            <a:off x="2122556" y="4739190"/>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29" name="TextBox 28">
            <a:extLst>
              <a:ext uri="{FF2B5EF4-FFF2-40B4-BE49-F238E27FC236}">
                <a16:creationId xmlns:a16="http://schemas.microsoft.com/office/drawing/2014/main" id="{1EB49E39-72C2-4BDC-A9EA-6F5E79A8287A}"/>
              </a:ext>
            </a:extLst>
          </p:cNvPr>
          <p:cNvSpPr txBox="1"/>
          <p:nvPr/>
        </p:nvSpPr>
        <p:spPr>
          <a:xfrm>
            <a:off x="2111512" y="5035177"/>
            <a:ext cx="593432"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30" name="TextBox 29">
            <a:extLst>
              <a:ext uri="{FF2B5EF4-FFF2-40B4-BE49-F238E27FC236}">
                <a16:creationId xmlns:a16="http://schemas.microsoft.com/office/drawing/2014/main" id="{12C67692-B4BB-4EED-BBED-58704018EDA2}"/>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31" name="TextBox 30">
            <a:extLst>
              <a:ext uri="{FF2B5EF4-FFF2-40B4-BE49-F238E27FC236}">
                <a16:creationId xmlns:a16="http://schemas.microsoft.com/office/drawing/2014/main" id="{9E4A8156-5C5D-493C-B682-0C2253A470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3" name="Oval 32">
            <a:extLst>
              <a:ext uri="{FF2B5EF4-FFF2-40B4-BE49-F238E27FC236}">
                <a16:creationId xmlns:a16="http://schemas.microsoft.com/office/drawing/2014/main" id="{A98E4240-75DD-4333-A940-A072ABE6AA4E}"/>
              </a:ext>
            </a:extLst>
          </p:cNvPr>
          <p:cNvSpPr/>
          <p:nvPr/>
        </p:nvSpPr>
        <p:spPr>
          <a:xfrm>
            <a:off x="2081761" y="4687669"/>
            <a:ext cx="872898"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Arrow: Curved Left 5">
            <a:extLst>
              <a:ext uri="{FF2B5EF4-FFF2-40B4-BE49-F238E27FC236}">
                <a16:creationId xmlns:a16="http://schemas.microsoft.com/office/drawing/2014/main" id="{4924AE96-CE54-4A7F-B55B-13E3CC02E59E}"/>
              </a:ext>
            </a:extLst>
          </p:cNvPr>
          <p:cNvSpPr/>
          <p:nvPr/>
        </p:nvSpPr>
        <p:spPr>
          <a:xfrm rot="20033839">
            <a:off x="2385265" y="1956539"/>
            <a:ext cx="1143262" cy="2918985"/>
          </a:xfrm>
          <a:prstGeom prst="curvedLef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TextBox 33">
            <a:extLst>
              <a:ext uri="{FF2B5EF4-FFF2-40B4-BE49-F238E27FC236}">
                <a16:creationId xmlns:a16="http://schemas.microsoft.com/office/drawing/2014/main" id="{676BCDCE-3E40-43B4-BAC5-B21110AAF8D4}"/>
              </a:ext>
            </a:extLst>
          </p:cNvPr>
          <p:cNvSpPr txBox="1"/>
          <p:nvPr/>
        </p:nvSpPr>
        <p:spPr>
          <a:xfrm>
            <a:off x="3753160" y="3733800"/>
            <a:ext cx="5262938" cy="1600438"/>
          </a:xfrm>
          <a:prstGeom prst="rect">
            <a:avLst/>
          </a:prstGeom>
          <a:solidFill>
            <a:srgbClr val="002060"/>
          </a:solidFill>
        </p:spPr>
        <p:txBody>
          <a:bodyPr wrap="square" rtlCol="0">
            <a:spAutoFit/>
          </a:bodyPr>
          <a:lstStyle/>
          <a:p>
            <a:r>
              <a:rPr lang="en-US" sz="1400" i="1" dirty="0" err="1">
                <a:solidFill>
                  <a:schemeClr val="bg1"/>
                </a:solidFill>
              </a:rPr>
              <a:t>Hol</a:t>
            </a:r>
            <a:r>
              <a:rPr lang="en-US" sz="1400" i="1" dirty="0">
                <a:solidFill>
                  <a:schemeClr val="bg1"/>
                </a:solidFill>
              </a:rPr>
              <a:t> up…You’re saying freckles of the ocular surface are a thing?</a:t>
            </a:r>
          </a:p>
          <a:p>
            <a:r>
              <a:rPr lang="en-US" sz="1400" dirty="0">
                <a:solidFill>
                  <a:srgbClr val="002060"/>
                </a:solidFill>
              </a:rPr>
              <a:t>Apparently, yes</a:t>
            </a:r>
          </a:p>
          <a:p>
            <a:endParaRPr lang="en-US" sz="1400" i="1" dirty="0">
              <a:solidFill>
                <a:srgbClr val="002060"/>
              </a:solidFill>
            </a:endParaRPr>
          </a:p>
          <a:p>
            <a:r>
              <a:rPr lang="en-US" sz="1400" i="1" dirty="0">
                <a:solidFill>
                  <a:srgbClr val="002060"/>
                </a:solidFill>
              </a:rPr>
              <a:t>Are they, like, a big deal?</a:t>
            </a:r>
          </a:p>
          <a:p>
            <a:r>
              <a:rPr lang="en-US" sz="1400" dirty="0">
                <a:solidFill>
                  <a:srgbClr val="002060"/>
                </a:solidFill>
              </a:rPr>
              <a:t>Apparently, no. The </a:t>
            </a:r>
            <a:r>
              <a:rPr lang="en-US" sz="1400" i="1" dirty="0">
                <a:solidFill>
                  <a:srgbClr val="002060"/>
                </a:solidFill>
              </a:rPr>
              <a:t>External </a:t>
            </a:r>
            <a:r>
              <a:rPr lang="en-US" sz="1400" i="1" dirty="0" err="1">
                <a:solidFill>
                  <a:srgbClr val="002060"/>
                </a:solidFill>
              </a:rPr>
              <a:t>Dz</a:t>
            </a:r>
            <a:r>
              <a:rPr lang="en-US" sz="1400" i="1" dirty="0">
                <a:solidFill>
                  <a:srgbClr val="002060"/>
                </a:solidFill>
              </a:rPr>
              <a:t> </a:t>
            </a:r>
            <a:r>
              <a:rPr lang="en-US" sz="1400" dirty="0">
                <a:solidFill>
                  <a:srgbClr val="002060"/>
                </a:solidFill>
              </a:rPr>
              <a:t>book mentions ocular-surface ephelides (in a Table), but doesn’t address them at all in-text. And because the book doesn’t delve into them, neither will we.</a:t>
            </a:r>
          </a:p>
        </p:txBody>
      </p:sp>
    </p:spTree>
    <p:extLst>
      <p:ext uri="{BB962C8B-B14F-4D97-AF65-F5344CB8AC3E}">
        <p14:creationId xmlns:p14="http://schemas.microsoft.com/office/powerpoint/2010/main" val="206568764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98</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lumMod val="65000"/>
                  </a:schemeClr>
                </a:solidFill>
              </a:rPr>
              <a:t>What is the layperson word for ephelis?</a:t>
            </a:r>
          </a:p>
          <a:p>
            <a:r>
              <a:rPr lang="en-US" sz="1400" b="1" dirty="0">
                <a:solidFill>
                  <a:schemeClr val="bg1"/>
                </a:solidFill>
              </a:rPr>
              <a:t>‘Freckle’</a:t>
            </a:r>
            <a:endParaRPr lang="en-US" sz="1400" b="1" dirty="0">
              <a:solidFill>
                <a:srgbClr val="0070C0"/>
              </a:solidFill>
            </a:endParaRPr>
          </a:p>
          <a:p>
            <a:endParaRPr lang="en-US" sz="1400" i="1" dirty="0">
              <a:solidFill>
                <a:srgbClr val="0070C0"/>
              </a:solidFill>
            </a:endParaRPr>
          </a:p>
          <a:p>
            <a:r>
              <a:rPr lang="en-US" sz="1400" i="1" dirty="0">
                <a:solidFill>
                  <a:srgbClr val="0070C0"/>
                </a:solidFill>
              </a:rPr>
              <a:t>What is the plural of </a:t>
            </a:r>
            <a:r>
              <a:rPr lang="en-US" sz="1400" dirty="0">
                <a:solidFill>
                  <a:srgbClr val="0070C0"/>
                </a:solidFill>
              </a:rPr>
              <a:t>ephelis</a:t>
            </a:r>
            <a:r>
              <a:rPr lang="en-US" sz="1400" i="1" dirty="0">
                <a:solidFill>
                  <a:srgbClr val="0070C0"/>
                </a:solidFill>
              </a:rPr>
              <a:t>?</a:t>
            </a:r>
          </a:p>
          <a:p>
            <a:r>
              <a:rPr lang="en-US" sz="1400" dirty="0">
                <a:solidFill>
                  <a:srgbClr val="0070C0"/>
                </a:solidFill>
              </a:rPr>
              <a:t>‘Ephelides’</a:t>
            </a:r>
          </a:p>
        </p:txBody>
      </p:sp>
      <p:sp>
        <p:nvSpPr>
          <p:cNvPr id="26" name="TextBox 25">
            <a:extLst>
              <a:ext uri="{FF2B5EF4-FFF2-40B4-BE49-F238E27FC236}">
                <a16:creationId xmlns:a16="http://schemas.microsoft.com/office/drawing/2014/main" id="{A176C1FC-916F-4C89-9CD7-2D25CF446143}"/>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27" name="TextBox 26">
            <a:extLst>
              <a:ext uri="{FF2B5EF4-FFF2-40B4-BE49-F238E27FC236}">
                <a16:creationId xmlns:a16="http://schemas.microsoft.com/office/drawing/2014/main" id="{BBEC0BE2-64E0-42F4-BF84-B8C252DF8D3A}"/>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28" name="TextBox 27">
            <a:extLst>
              <a:ext uri="{FF2B5EF4-FFF2-40B4-BE49-F238E27FC236}">
                <a16:creationId xmlns:a16="http://schemas.microsoft.com/office/drawing/2014/main" id="{9CC41A00-9439-405D-B061-BB20F5291200}"/>
              </a:ext>
            </a:extLst>
          </p:cNvPr>
          <p:cNvSpPr txBox="1"/>
          <p:nvPr/>
        </p:nvSpPr>
        <p:spPr>
          <a:xfrm>
            <a:off x="2122556" y="4739190"/>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29" name="TextBox 28">
            <a:extLst>
              <a:ext uri="{FF2B5EF4-FFF2-40B4-BE49-F238E27FC236}">
                <a16:creationId xmlns:a16="http://schemas.microsoft.com/office/drawing/2014/main" id="{1EB49E39-72C2-4BDC-A9EA-6F5E79A8287A}"/>
              </a:ext>
            </a:extLst>
          </p:cNvPr>
          <p:cNvSpPr txBox="1"/>
          <p:nvPr/>
        </p:nvSpPr>
        <p:spPr>
          <a:xfrm>
            <a:off x="2111512" y="5035177"/>
            <a:ext cx="593432"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30" name="TextBox 29">
            <a:extLst>
              <a:ext uri="{FF2B5EF4-FFF2-40B4-BE49-F238E27FC236}">
                <a16:creationId xmlns:a16="http://schemas.microsoft.com/office/drawing/2014/main" id="{12C67692-B4BB-4EED-BBED-58704018EDA2}"/>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31" name="TextBox 30">
            <a:extLst>
              <a:ext uri="{FF2B5EF4-FFF2-40B4-BE49-F238E27FC236}">
                <a16:creationId xmlns:a16="http://schemas.microsoft.com/office/drawing/2014/main" id="{9E4A8156-5C5D-493C-B682-0C2253A470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3" name="Oval 32">
            <a:extLst>
              <a:ext uri="{FF2B5EF4-FFF2-40B4-BE49-F238E27FC236}">
                <a16:creationId xmlns:a16="http://schemas.microsoft.com/office/drawing/2014/main" id="{A98E4240-75DD-4333-A940-A072ABE6AA4E}"/>
              </a:ext>
            </a:extLst>
          </p:cNvPr>
          <p:cNvSpPr/>
          <p:nvPr/>
        </p:nvSpPr>
        <p:spPr>
          <a:xfrm>
            <a:off x="2081761" y="4687669"/>
            <a:ext cx="872898"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Arrow: Curved Left 5">
            <a:extLst>
              <a:ext uri="{FF2B5EF4-FFF2-40B4-BE49-F238E27FC236}">
                <a16:creationId xmlns:a16="http://schemas.microsoft.com/office/drawing/2014/main" id="{4924AE96-CE54-4A7F-B55B-13E3CC02E59E}"/>
              </a:ext>
            </a:extLst>
          </p:cNvPr>
          <p:cNvSpPr/>
          <p:nvPr/>
        </p:nvSpPr>
        <p:spPr>
          <a:xfrm rot="20033839">
            <a:off x="2385265" y="1956539"/>
            <a:ext cx="1143262" cy="2918985"/>
          </a:xfrm>
          <a:prstGeom prst="curvedLef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TextBox 33">
            <a:extLst>
              <a:ext uri="{FF2B5EF4-FFF2-40B4-BE49-F238E27FC236}">
                <a16:creationId xmlns:a16="http://schemas.microsoft.com/office/drawing/2014/main" id="{676BCDCE-3E40-43B4-BAC5-B21110AAF8D4}"/>
              </a:ext>
            </a:extLst>
          </p:cNvPr>
          <p:cNvSpPr txBox="1"/>
          <p:nvPr/>
        </p:nvSpPr>
        <p:spPr>
          <a:xfrm>
            <a:off x="3753160" y="3733800"/>
            <a:ext cx="5262938" cy="1600438"/>
          </a:xfrm>
          <a:prstGeom prst="rect">
            <a:avLst/>
          </a:prstGeom>
          <a:solidFill>
            <a:srgbClr val="002060"/>
          </a:solidFill>
        </p:spPr>
        <p:txBody>
          <a:bodyPr wrap="square" rtlCol="0">
            <a:spAutoFit/>
          </a:bodyPr>
          <a:lstStyle/>
          <a:p>
            <a:r>
              <a:rPr lang="en-US" sz="1400" i="1" dirty="0" err="1">
                <a:solidFill>
                  <a:schemeClr val="bg1"/>
                </a:solidFill>
              </a:rPr>
              <a:t>Hol</a:t>
            </a:r>
            <a:r>
              <a:rPr lang="en-US" sz="1400" i="1" dirty="0">
                <a:solidFill>
                  <a:schemeClr val="bg1"/>
                </a:solidFill>
              </a:rPr>
              <a:t> up…You’re saying freckles of the ocular surface are a thing?</a:t>
            </a:r>
          </a:p>
          <a:p>
            <a:r>
              <a:rPr lang="en-US" sz="1400" dirty="0">
                <a:solidFill>
                  <a:schemeClr val="bg1"/>
                </a:solidFill>
              </a:rPr>
              <a:t>Apparently, yes</a:t>
            </a:r>
            <a:endParaRPr lang="en-US" sz="1400" dirty="0">
              <a:solidFill>
                <a:srgbClr val="002060"/>
              </a:solidFill>
            </a:endParaRPr>
          </a:p>
          <a:p>
            <a:endParaRPr lang="en-US" sz="1400" i="1" dirty="0">
              <a:solidFill>
                <a:srgbClr val="002060"/>
              </a:solidFill>
            </a:endParaRPr>
          </a:p>
          <a:p>
            <a:r>
              <a:rPr lang="en-US" sz="1400" i="1" dirty="0">
                <a:solidFill>
                  <a:srgbClr val="002060"/>
                </a:solidFill>
              </a:rPr>
              <a:t>Are they, like, a big deal?</a:t>
            </a:r>
          </a:p>
          <a:p>
            <a:r>
              <a:rPr lang="en-US" sz="1400" dirty="0">
                <a:solidFill>
                  <a:srgbClr val="002060"/>
                </a:solidFill>
              </a:rPr>
              <a:t>Apparently, no. The </a:t>
            </a:r>
            <a:r>
              <a:rPr lang="en-US" sz="1400" i="1" dirty="0">
                <a:solidFill>
                  <a:srgbClr val="002060"/>
                </a:solidFill>
              </a:rPr>
              <a:t>External </a:t>
            </a:r>
            <a:r>
              <a:rPr lang="en-US" sz="1400" i="1" dirty="0" err="1">
                <a:solidFill>
                  <a:srgbClr val="002060"/>
                </a:solidFill>
              </a:rPr>
              <a:t>Dz</a:t>
            </a:r>
            <a:r>
              <a:rPr lang="en-US" sz="1400" i="1" dirty="0">
                <a:solidFill>
                  <a:srgbClr val="002060"/>
                </a:solidFill>
              </a:rPr>
              <a:t> </a:t>
            </a:r>
            <a:r>
              <a:rPr lang="en-US" sz="1400" dirty="0">
                <a:solidFill>
                  <a:srgbClr val="002060"/>
                </a:solidFill>
              </a:rPr>
              <a:t>book mentions ocular-surface ephelides (in a Table), but doesn’t address them at all in-text. And because the book doesn’t delve into them, neither will we.</a:t>
            </a:r>
          </a:p>
        </p:txBody>
      </p:sp>
    </p:spTree>
    <p:extLst>
      <p:ext uri="{BB962C8B-B14F-4D97-AF65-F5344CB8AC3E}">
        <p14:creationId xmlns:p14="http://schemas.microsoft.com/office/powerpoint/2010/main" val="91399132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907156-6BD6-43A0-9651-2581C63C0B40}"/>
              </a:ext>
            </a:extLst>
          </p:cNvPr>
          <p:cNvSpPr/>
          <p:nvPr/>
        </p:nvSpPr>
        <p:spPr>
          <a:xfrm>
            <a:off x="7741704" y="1151317"/>
            <a:ext cx="1145294" cy="724044"/>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00"/>
          </a:p>
        </p:txBody>
      </p:sp>
      <p:sp>
        <p:nvSpPr>
          <p:cNvPr id="4" name="Slide Number Placeholder 3">
            <a:extLst>
              <a:ext uri="{FF2B5EF4-FFF2-40B4-BE49-F238E27FC236}">
                <a16:creationId xmlns:a16="http://schemas.microsoft.com/office/drawing/2014/main" id="{7AFB42AB-2D3D-4832-A38D-17BE0596CDF8}"/>
              </a:ext>
            </a:extLst>
          </p:cNvPr>
          <p:cNvSpPr>
            <a:spLocks noGrp="1"/>
          </p:cNvSpPr>
          <p:nvPr>
            <p:ph type="sldNum" sz="quarter" idx="12"/>
          </p:nvPr>
        </p:nvSpPr>
        <p:spPr/>
        <p:txBody>
          <a:bodyPr/>
          <a:lstStyle/>
          <a:p>
            <a:fld id="{E32AC889-F670-4088-9BDD-19456C665107}" type="slidenum">
              <a:rPr lang="en-US" altLang="en-US" smtClean="0"/>
              <a:pPr/>
              <a:t>99</a:t>
            </a:fld>
            <a:endParaRPr lang="en-US" altLang="en-US"/>
          </a:p>
        </p:txBody>
      </p:sp>
      <p:sp>
        <p:nvSpPr>
          <p:cNvPr id="10" name="TextBox 9">
            <a:extLst>
              <a:ext uri="{FF2B5EF4-FFF2-40B4-BE49-F238E27FC236}">
                <a16:creationId xmlns:a16="http://schemas.microsoft.com/office/drawing/2014/main" id="{3A95E768-FD0F-4F75-96AB-8C6F98527D52}"/>
              </a:ext>
            </a:extLst>
          </p:cNvPr>
          <p:cNvSpPr txBox="1"/>
          <p:nvPr/>
        </p:nvSpPr>
        <p:spPr>
          <a:xfrm>
            <a:off x="2177754" y="213965"/>
            <a:ext cx="4788490" cy="369332"/>
          </a:xfrm>
          <a:prstGeom prst="rect">
            <a:avLst/>
          </a:prstGeom>
          <a:solidFill>
            <a:schemeClr val="accent1">
              <a:lumMod val="40000"/>
              <a:lumOff val="60000"/>
            </a:schemeClr>
          </a:solidFill>
        </p:spPr>
        <p:txBody>
          <a:bodyPr wrap="none" rtlCol="0">
            <a:spAutoFit/>
          </a:bodyPr>
          <a:lstStyle/>
          <a:p>
            <a:pPr algn="ctr"/>
            <a:r>
              <a:rPr lang="en-US" b="1" dirty="0">
                <a:solidFill>
                  <a:srgbClr val="0000FF"/>
                </a:solidFill>
              </a:rPr>
              <a:t>Melanocytic Eyelid and Epibulbar Lesions</a:t>
            </a:r>
          </a:p>
        </p:txBody>
      </p:sp>
      <p:sp>
        <p:nvSpPr>
          <p:cNvPr id="11" name="TextBox 10">
            <a:extLst>
              <a:ext uri="{FF2B5EF4-FFF2-40B4-BE49-F238E27FC236}">
                <a16:creationId xmlns:a16="http://schemas.microsoft.com/office/drawing/2014/main" id="{4C03E23F-2916-4419-AFBA-9E3D161B50A4}"/>
              </a:ext>
            </a:extLst>
          </p:cNvPr>
          <p:cNvSpPr txBox="1"/>
          <p:nvPr/>
        </p:nvSpPr>
        <p:spPr>
          <a:xfrm>
            <a:off x="2043083" y="1132308"/>
            <a:ext cx="1471678" cy="579646"/>
          </a:xfrm>
          <a:prstGeom prst="rect">
            <a:avLst/>
          </a:prstGeom>
          <a:noFill/>
          <a:ln>
            <a:noFill/>
          </a:ln>
        </p:spPr>
        <p:txBody>
          <a:bodyPr wrap="square" rtlCol="0">
            <a:spAutoFit/>
          </a:bodyPr>
          <a:lstStyle/>
          <a:p>
            <a:pPr>
              <a:lnSpc>
                <a:spcPts val="1900"/>
              </a:lnSpc>
            </a:pPr>
            <a:r>
              <a:rPr lang="en-US" dirty="0">
                <a:solidFill>
                  <a:srgbClr val="0000FF"/>
                </a:solidFill>
              </a:rPr>
              <a:t>Epidermal melanocytes</a:t>
            </a:r>
          </a:p>
        </p:txBody>
      </p:sp>
      <p:sp>
        <p:nvSpPr>
          <p:cNvPr id="12" name="TextBox 11">
            <a:extLst>
              <a:ext uri="{FF2B5EF4-FFF2-40B4-BE49-F238E27FC236}">
                <a16:creationId xmlns:a16="http://schemas.microsoft.com/office/drawing/2014/main" id="{BE1396FC-76A4-4AC8-9D91-19208D52D90B}"/>
              </a:ext>
            </a:extLst>
          </p:cNvPr>
          <p:cNvSpPr txBox="1"/>
          <p:nvPr/>
        </p:nvSpPr>
        <p:spPr>
          <a:xfrm>
            <a:off x="4647265" y="1131477"/>
            <a:ext cx="1471678"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Dermal melanocytes</a:t>
            </a:r>
          </a:p>
        </p:txBody>
      </p:sp>
      <p:sp>
        <p:nvSpPr>
          <p:cNvPr id="2" name="TextBox 1">
            <a:extLst>
              <a:ext uri="{FF2B5EF4-FFF2-40B4-BE49-F238E27FC236}">
                <a16:creationId xmlns:a16="http://schemas.microsoft.com/office/drawing/2014/main" id="{EEB0E17F-C31F-455B-B785-96D1EF5628B7}"/>
              </a:ext>
            </a:extLst>
          </p:cNvPr>
          <p:cNvSpPr txBox="1"/>
          <p:nvPr/>
        </p:nvSpPr>
        <p:spPr>
          <a:xfrm>
            <a:off x="2143713" y="1668934"/>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17" name="TextBox 16">
            <a:extLst>
              <a:ext uri="{FF2B5EF4-FFF2-40B4-BE49-F238E27FC236}">
                <a16:creationId xmlns:a16="http://schemas.microsoft.com/office/drawing/2014/main" id="{DFAC23AF-E8A2-4A9B-9999-A436C81AA7C8}"/>
              </a:ext>
            </a:extLst>
          </p:cNvPr>
          <p:cNvSpPr txBox="1"/>
          <p:nvPr/>
        </p:nvSpPr>
        <p:spPr>
          <a:xfrm>
            <a:off x="2146961" y="1933716"/>
            <a:ext cx="1000595" cy="307777"/>
          </a:xfrm>
          <a:prstGeom prst="rect">
            <a:avLst/>
          </a:prstGeom>
          <a:noFill/>
        </p:spPr>
        <p:txBody>
          <a:bodyPr wrap="none" rtlCol="0">
            <a:spAutoFit/>
          </a:bodyPr>
          <a:lstStyle/>
          <a:p>
            <a:r>
              <a:rPr lang="en-US" sz="1400" dirty="0">
                <a:solidFill>
                  <a:schemeClr val="bg1">
                    <a:lumMod val="75000"/>
                  </a:schemeClr>
                </a:solidFill>
              </a:rPr>
              <a:t>Lentigines</a:t>
            </a:r>
          </a:p>
        </p:txBody>
      </p:sp>
      <p:sp>
        <p:nvSpPr>
          <p:cNvPr id="5" name="TextBox 4">
            <a:extLst>
              <a:ext uri="{FF2B5EF4-FFF2-40B4-BE49-F238E27FC236}">
                <a16:creationId xmlns:a16="http://schemas.microsoft.com/office/drawing/2014/main" id="{588EB6C9-4286-4DED-A886-E269F5A18268}"/>
              </a:ext>
            </a:extLst>
          </p:cNvPr>
          <p:cNvSpPr txBox="1"/>
          <p:nvPr/>
        </p:nvSpPr>
        <p:spPr>
          <a:xfrm>
            <a:off x="878056" y="1785394"/>
            <a:ext cx="878767" cy="338554"/>
          </a:xfrm>
          <a:prstGeom prst="rect">
            <a:avLst/>
          </a:prstGeom>
          <a:noFill/>
        </p:spPr>
        <p:txBody>
          <a:bodyPr wrap="none" rtlCol="0">
            <a:spAutoFit/>
          </a:bodyPr>
          <a:lstStyle/>
          <a:p>
            <a:pPr algn="r"/>
            <a:r>
              <a:rPr lang="en-US" sz="1600" b="1" dirty="0"/>
              <a:t>Benign</a:t>
            </a:r>
          </a:p>
        </p:txBody>
      </p:sp>
      <p:sp>
        <p:nvSpPr>
          <p:cNvPr id="46" name="TextBox 45">
            <a:extLst>
              <a:ext uri="{FF2B5EF4-FFF2-40B4-BE49-F238E27FC236}">
                <a16:creationId xmlns:a16="http://schemas.microsoft.com/office/drawing/2014/main" id="{ADBD1DB5-50F9-41CA-8C22-7EA7E37410B7}"/>
              </a:ext>
            </a:extLst>
          </p:cNvPr>
          <p:cNvSpPr txBox="1"/>
          <p:nvPr/>
        </p:nvSpPr>
        <p:spPr>
          <a:xfrm>
            <a:off x="79448" y="2362200"/>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47" name="TextBox 46">
            <a:extLst>
              <a:ext uri="{FF2B5EF4-FFF2-40B4-BE49-F238E27FC236}">
                <a16:creationId xmlns:a16="http://schemas.microsoft.com/office/drawing/2014/main" id="{24AB2671-E971-4A42-AA6F-029460A708AF}"/>
              </a:ext>
            </a:extLst>
          </p:cNvPr>
          <p:cNvSpPr txBox="1"/>
          <p:nvPr/>
        </p:nvSpPr>
        <p:spPr>
          <a:xfrm>
            <a:off x="645680" y="2895600"/>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45" name="TextBox 44">
            <a:extLst>
              <a:ext uri="{FF2B5EF4-FFF2-40B4-BE49-F238E27FC236}">
                <a16:creationId xmlns:a16="http://schemas.microsoft.com/office/drawing/2014/main" id="{CBE2AB41-E81E-4C16-9F1C-7B38B3D3C935}"/>
              </a:ext>
            </a:extLst>
          </p:cNvPr>
          <p:cNvSpPr txBox="1"/>
          <p:nvPr/>
        </p:nvSpPr>
        <p:spPr>
          <a:xfrm>
            <a:off x="76200" y="5452646"/>
            <a:ext cx="1719433" cy="338554"/>
          </a:xfrm>
          <a:prstGeom prst="rect">
            <a:avLst/>
          </a:prstGeom>
          <a:noFill/>
        </p:spPr>
        <p:txBody>
          <a:bodyPr wrap="square" rtlCol="0">
            <a:spAutoFit/>
          </a:bodyPr>
          <a:lstStyle/>
          <a:p>
            <a:pPr algn="r"/>
            <a:r>
              <a:rPr lang="en-US" sz="1600" b="1" dirty="0">
                <a:solidFill>
                  <a:schemeClr val="bg1">
                    <a:lumMod val="75000"/>
                  </a:schemeClr>
                </a:solidFill>
              </a:rPr>
              <a:t>Pre-malignant</a:t>
            </a:r>
          </a:p>
        </p:txBody>
      </p:sp>
      <p:sp>
        <p:nvSpPr>
          <p:cNvPr id="50" name="TextBox 49">
            <a:extLst>
              <a:ext uri="{FF2B5EF4-FFF2-40B4-BE49-F238E27FC236}">
                <a16:creationId xmlns:a16="http://schemas.microsoft.com/office/drawing/2014/main" id="{09DC50D9-1709-439C-9C84-11E8D8536401}"/>
              </a:ext>
            </a:extLst>
          </p:cNvPr>
          <p:cNvSpPr txBox="1"/>
          <p:nvPr/>
        </p:nvSpPr>
        <p:spPr>
          <a:xfrm>
            <a:off x="642432" y="5986046"/>
            <a:ext cx="1143262" cy="338554"/>
          </a:xfrm>
          <a:prstGeom prst="rect">
            <a:avLst/>
          </a:prstGeom>
          <a:noFill/>
        </p:spPr>
        <p:txBody>
          <a:bodyPr wrap="none" rtlCol="0">
            <a:spAutoFit/>
          </a:bodyPr>
          <a:lstStyle/>
          <a:p>
            <a:pPr algn="r"/>
            <a:r>
              <a:rPr lang="en-US" sz="1600" b="1" dirty="0">
                <a:solidFill>
                  <a:schemeClr val="bg1">
                    <a:lumMod val="75000"/>
                  </a:schemeClr>
                </a:solidFill>
              </a:rPr>
              <a:t>Malignant</a:t>
            </a:r>
          </a:p>
        </p:txBody>
      </p:sp>
      <p:sp>
        <p:nvSpPr>
          <p:cNvPr id="32" name="TextBox 31">
            <a:extLst>
              <a:ext uri="{FF2B5EF4-FFF2-40B4-BE49-F238E27FC236}">
                <a16:creationId xmlns:a16="http://schemas.microsoft.com/office/drawing/2014/main" id="{B7340F96-1C84-4D97-AE10-80E6EC5D4D89}"/>
              </a:ext>
            </a:extLst>
          </p:cNvPr>
          <p:cNvSpPr txBox="1"/>
          <p:nvPr/>
        </p:nvSpPr>
        <p:spPr>
          <a:xfrm>
            <a:off x="4305178" y="642269"/>
            <a:ext cx="1709122"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Eyelid Skin</a:t>
            </a:r>
          </a:p>
        </p:txBody>
      </p:sp>
      <p:sp>
        <p:nvSpPr>
          <p:cNvPr id="48" name="TextBox 47">
            <a:extLst>
              <a:ext uri="{FF2B5EF4-FFF2-40B4-BE49-F238E27FC236}">
                <a16:creationId xmlns:a16="http://schemas.microsoft.com/office/drawing/2014/main" id="{F4F30E4C-2B06-4124-8B47-0CFA2E8116EA}"/>
              </a:ext>
            </a:extLst>
          </p:cNvPr>
          <p:cNvSpPr txBox="1"/>
          <p:nvPr/>
        </p:nvSpPr>
        <p:spPr>
          <a:xfrm>
            <a:off x="7297088" y="1219200"/>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49" name="TextBox 48">
            <a:extLst>
              <a:ext uri="{FF2B5EF4-FFF2-40B4-BE49-F238E27FC236}">
                <a16:creationId xmlns:a16="http://schemas.microsoft.com/office/drawing/2014/main" id="{3BC86D6B-538D-40A7-9AE4-67D22C65751A}"/>
              </a:ext>
            </a:extLst>
          </p:cNvPr>
          <p:cNvSpPr txBox="1"/>
          <p:nvPr/>
        </p:nvSpPr>
        <p:spPr>
          <a:xfrm>
            <a:off x="7277459" y="4283772"/>
            <a:ext cx="1609539" cy="369332"/>
          </a:xfrm>
          <a:prstGeom prst="rect">
            <a:avLst/>
          </a:prstGeom>
          <a:noFill/>
          <a:ln>
            <a:noFill/>
          </a:ln>
        </p:spPr>
        <p:txBody>
          <a:bodyPr wrap="square" rtlCol="0">
            <a:spAutoFit/>
          </a:bodyPr>
          <a:lstStyle/>
          <a:p>
            <a:r>
              <a:rPr lang="en-US" dirty="0">
                <a:solidFill>
                  <a:schemeClr val="bg1">
                    <a:lumMod val="75000"/>
                  </a:schemeClr>
                </a:solidFill>
              </a:rPr>
              <a:t>Nevus cells</a:t>
            </a:r>
          </a:p>
        </p:txBody>
      </p:sp>
      <p:sp>
        <p:nvSpPr>
          <p:cNvPr id="3" name="Oval 2">
            <a:extLst>
              <a:ext uri="{FF2B5EF4-FFF2-40B4-BE49-F238E27FC236}">
                <a16:creationId xmlns:a16="http://schemas.microsoft.com/office/drawing/2014/main" id="{5EAE7B71-128F-46C2-8D6D-BA05A855A302}"/>
              </a:ext>
            </a:extLst>
          </p:cNvPr>
          <p:cNvSpPr/>
          <p:nvPr/>
        </p:nvSpPr>
        <p:spPr>
          <a:xfrm>
            <a:off x="2030772" y="1616742"/>
            <a:ext cx="1020231" cy="3881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BE0F9-0229-42DB-80BF-720C47806950}"/>
              </a:ext>
            </a:extLst>
          </p:cNvPr>
          <p:cNvSpPr txBox="1"/>
          <p:nvPr/>
        </p:nvSpPr>
        <p:spPr>
          <a:xfrm>
            <a:off x="894973" y="2218135"/>
            <a:ext cx="3318537" cy="1169551"/>
          </a:xfrm>
          <a:prstGeom prst="rect">
            <a:avLst/>
          </a:prstGeom>
          <a:solidFill>
            <a:srgbClr val="0070C0"/>
          </a:solidFill>
        </p:spPr>
        <p:txBody>
          <a:bodyPr wrap="none" rtlCol="0">
            <a:spAutoFit/>
          </a:bodyPr>
          <a:lstStyle/>
          <a:p>
            <a:r>
              <a:rPr lang="en-US" sz="1400" i="1" dirty="0">
                <a:solidFill>
                  <a:schemeClr val="bg1">
                    <a:lumMod val="65000"/>
                  </a:schemeClr>
                </a:solidFill>
              </a:rPr>
              <a:t>What is the layperson word for ephelis?</a:t>
            </a:r>
          </a:p>
          <a:p>
            <a:r>
              <a:rPr lang="en-US" sz="1400" b="1" dirty="0">
                <a:solidFill>
                  <a:schemeClr val="bg1"/>
                </a:solidFill>
              </a:rPr>
              <a:t>‘Freckle’</a:t>
            </a:r>
            <a:endParaRPr lang="en-US" sz="1400" b="1" dirty="0">
              <a:solidFill>
                <a:srgbClr val="0070C0"/>
              </a:solidFill>
            </a:endParaRPr>
          </a:p>
          <a:p>
            <a:endParaRPr lang="en-US" sz="1400" i="1" dirty="0">
              <a:solidFill>
                <a:srgbClr val="0070C0"/>
              </a:solidFill>
            </a:endParaRPr>
          </a:p>
          <a:p>
            <a:r>
              <a:rPr lang="en-US" sz="1400" i="1" dirty="0">
                <a:solidFill>
                  <a:srgbClr val="0070C0"/>
                </a:solidFill>
              </a:rPr>
              <a:t>What is the plural of </a:t>
            </a:r>
            <a:r>
              <a:rPr lang="en-US" sz="1400" dirty="0">
                <a:solidFill>
                  <a:srgbClr val="0070C0"/>
                </a:solidFill>
              </a:rPr>
              <a:t>ephelis</a:t>
            </a:r>
            <a:r>
              <a:rPr lang="en-US" sz="1400" i="1" dirty="0">
                <a:solidFill>
                  <a:srgbClr val="0070C0"/>
                </a:solidFill>
              </a:rPr>
              <a:t>?</a:t>
            </a:r>
          </a:p>
          <a:p>
            <a:r>
              <a:rPr lang="en-US" sz="1400" dirty="0">
                <a:solidFill>
                  <a:srgbClr val="0070C0"/>
                </a:solidFill>
              </a:rPr>
              <a:t>‘Ephelides’</a:t>
            </a:r>
          </a:p>
        </p:txBody>
      </p:sp>
      <p:sp>
        <p:nvSpPr>
          <p:cNvPr id="26" name="TextBox 25">
            <a:extLst>
              <a:ext uri="{FF2B5EF4-FFF2-40B4-BE49-F238E27FC236}">
                <a16:creationId xmlns:a16="http://schemas.microsoft.com/office/drawing/2014/main" id="{A176C1FC-916F-4C89-9CD7-2D25CF446143}"/>
              </a:ext>
            </a:extLst>
          </p:cNvPr>
          <p:cNvSpPr txBox="1"/>
          <p:nvPr/>
        </p:nvSpPr>
        <p:spPr>
          <a:xfrm>
            <a:off x="2043082" y="4203499"/>
            <a:ext cx="1471678" cy="579646"/>
          </a:xfrm>
          <a:prstGeom prst="rect">
            <a:avLst/>
          </a:prstGeom>
          <a:noFill/>
          <a:ln>
            <a:noFill/>
          </a:ln>
        </p:spPr>
        <p:txBody>
          <a:bodyPr wrap="square" rtlCol="0">
            <a:spAutoFit/>
          </a:bodyPr>
          <a:lstStyle/>
          <a:p>
            <a:pPr>
              <a:lnSpc>
                <a:spcPts val="1900"/>
              </a:lnSpc>
            </a:pPr>
            <a:r>
              <a:rPr lang="en-US" dirty="0">
                <a:solidFill>
                  <a:srgbClr val="0000FF"/>
                </a:solidFill>
              </a:rPr>
              <a:t>Epithelial melanocytes</a:t>
            </a:r>
          </a:p>
        </p:txBody>
      </p:sp>
      <p:sp>
        <p:nvSpPr>
          <p:cNvPr id="27" name="TextBox 26">
            <a:extLst>
              <a:ext uri="{FF2B5EF4-FFF2-40B4-BE49-F238E27FC236}">
                <a16:creationId xmlns:a16="http://schemas.microsoft.com/office/drawing/2014/main" id="{BBEC0BE2-64E0-42F4-BF84-B8C252DF8D3A}"/>
              </a:ext>
            </a:extLst>
          </p:cNvPr>
          <p:cNvSpPr txBox="1"/>
          <p:nvPr/>
        </p:nvSpPr>
        <p:spPr>
          <a:xfrm>
            <a:off x="4647264" y="4202668"/>
            <a:ext cx="1609539" cy="579646"/>
          </a:xfrm>
          <a:prstGeom prst="rect">
            <a:avLst/>
          </a:prstGeom>
          <a:noFill/>
          <a:ln>
            <a:noFill/>
          </a:ln>
        </p:spPr>
        <p:txBody>
          <a:bodyPr wrap="square" rtlCol="0">
            <a:spAutoFit/>
          </a:bodyPr>
          <a:lstStyle/>
          <a:p>
            <a:pPr>
              <a:lnSpc>
                <a:spcPts val="1900"/>
              </a:lnSpc>
            </a:pPr>
            <a:r>
              <a:rPr lang="en-US" dirty="0">
                <a:solidFill>
                  <a:schemeClr val="bg1">
                    <a:lumMod val="75000"/>
                  </a:schemeClr>
                </a:solidFill>
              </a:rPr>
              <a:t>Subepithelial melanocytes</a:t>
            </a:r>
          </a:p>
        </p:txBody>
      </p:sp>
      <p:sp>
        <p:nvSpPr>
          <p:cNvPr id="28" name="TextBox 27">
            <a:extLst>
              <a:ext uri="{FF2B5EF4-FFF2-40B4-BE49-F238E27FC236}">
                <a16:creationId xmlns:a16="http://schemas.microsoft.com/office/drawing/2014/main" id="{9CC41A00-9439-405D-B061-BB20F5291200}"/>
              </a:ext>
            </a:extLst>
          </p:cNvPr>
          <p:cNvSpPr txBox="1"/>
          <p:nvPr/>
        </p:nvSpPr>
        <p:spPr>
          <a:xfrm>
            <a:off x="2122556" y="4739190"/>
            <a:ext cx="821059" cy="307777"/>
          </a:xfrm>
          <a:prstGeom prst="rect">
            <a:avLst/>
          </a:prstGeom>
          <a:noFill/>
        </p:spPr>
        <p:txBody>
          <a:bodyPr wrap="none" rtlCol="0">
            <a:spAutoFit/>
          </a:bodyPr>
          <a:lstStyle/>
          <a:p>
            <a:r>
              <a:rPr lang="en-US" sz="1400" b="1" dirty="0">
                <a:solidFill>
                  <a:schemeClr val="accent5">
                    <a:lumMod val="50000"/>
                  </a:schemeClr>
                </a:solidFill>
              </a:rPr>
              <a:t>Ephelis</a:t>
            </a:r>
          </a:p>
        </p:txBody>
      </p:sp>
      <p:sp>
        <p:nvSpPr>
          <p:cNvPr id="29" name="TextBox 28">
            <a:extLst>
              <a:ext uri="{FF2B5EF4-FFF2-40B4-BE49-F238E27FC236}">
                <a16:creationId xmlns:a16="http://schemas.microsoft.com/office/drawing/2014/main" id="{1EB49E39-72C2-4BDC-A9EA-6F5E79A8287A}"/>
              </a:ext>
            </a:extLst>
          </p:cNvPr>
          <p:cNvSpPr txBox="1"/>
          <p:nvPr/>
        </p:nvSpPr>
        <p:spPr>
          <a:xfrm>
            <a:off x="2111512" y="5035177"/>
            <a:ext cx="593432" cy="307777"/>
          </a:xfrm>
          <a:prstGeom prst="rect">
            <a:avLst/>
          </a:prstGeom>
          <a:noFill/>
        </p:spPr>
        <p:txBody>
          <a:bodyPr wrap="none" rtlCol="0">
            <a:spAutoFit/>
          </a:bodyPr>
          <a:lstStyle/>
          <a:p>
            <a:r>
              <a:rPr lang="en-US" sz="1400" dirty="0">
                <a:solidFill>
                  <a:schemeClr val="bg1">
                    <a:lumMod val="75000"/>
                  </a:schemeClr>
                </a:solidFill>
              </a:rPr>
              <a:t>CAM</a:t>
            </a:r>
          </a:p>
        </p:txBody>
      </p:sp>
      <p:sp>
        <p:nvSpPr>
          <p:cNvPr id="30" name="TextBox 29">
            <a:extLst>
              <a:ext uri="{FF2B5EF4-FFF2-40B4-BE49-F238E27FC236}">
                <a16:creationId xmlns:a16="http://schemas.microsoft.com/office/drawing/2014/main" id="{12C67692-B4BB-4EED-BBED-58704018EDA2}"/>
              </a:ext>
            </a:extLst>
          </p:cNvPr>
          <p:cNvSpPr txBox="1"/>
          <p:nvPr/>
        </p:nvSpPr>
        <p:spPr>
          <a:xfrm>
            <a:off x="874808" y="4875840"/>
            <a:ext cx="878767" cy="338554"/>
          </a:xfrm>
          <a:prstGeom prst="rect">
            <a:avLst/>
          </a:prstGeom>
          <a:noFill/>
        </p:spPr>
        <p:txBody>
          <a:bodyPr wrap="none" rtlCol="0">
            <a:spAutoFit/>
          </a:bodyPr>
          <a:lstStyle/>
          <a:p>
            <a:pPr algn="r"/>
            <a:r>
              <a:rPr lang="en-US" sz="1600" b="1" dirty="0"/>
              <a:t>Benign</a:t>
            </a:r>
          </a:p>
        </p:txBody>
      </p:sp>
      <p:sp>
        <p:nvSpPr>
          <p:cNvPr id="31" name="TextBox 30">
            <a:extLst>
              <a:ext uri="{FF2B5EF4-FFF2-40B4-BE49-F238E27FC236}">
                <a16:creationId xmlns:a16="http://schemas.microsoft.com/office/drawing/2014/main" id="{9E4A8156-5C5D-493C-B682-0C2253A4700A}"/>
              </a:ext>
            </a:extLst>
          </p:cNvPr>
          <p:cNvSpPr txBox="1"/>
          <p:nvPr/>
        </p:nvSpPr>
        <p:spPr>
          <a:xfrm>
            <a:off x="4023225" y="3674245"/>
            <a:ext cx="2377575" cy="461665"/>
          </a:xfrm>
          <a:prstGeom prst="rect">
            <a:avLst/>
          </a:prstGeom>
          <a:noFill/>
        </p:spPr>
        <p:txBody>
          <a:bodyPr wrap="none" rtlCol="0">
            <a:spAutoFit/>
          </a:bodyPr>
          <a:lstStyle/>
          <a:p>
            <a:pPr algn="ctr"/>
            <a:r>
              <a:rPr lang="en-US" sz="2400" i="1" dirty="0">
                <a:effectLst>
                  <a:outerShdw blurRad="38100" dist="38100" dir="2700000" algn="tl">
                    <a:srgbClr val="000000">
                      <a:alpha val="43137"/>
                    </a:srgbClr>
                  </a:outerShdw>
                </a:effectLst>
              </a:rPr>
              <a:t>Epibulbar tissue</a:t>
            </a:r>
          </a:p>
        </p:txBody>
      </p:sp>
      <p:sp>
        <p:nvSpPr>
          <p:cNvPr id="33" name="Oval 32">
            <a:extLst>
              <a:ext uri="{FF2B5EF4-FFF2-40B4-BE49-F238E27FC236}">
                <a16:creationId xmlns:a16="http://schemas.microsoft.com/office/drawing/2014/main" id="{A98E4240-75DD-4333-A940-A072ABE6AA4E}"/>
              </a:ext>
            </a:extLst>
          </p:cNvPr>
          <p:cNvSpPr/>
          <p:nvPr/>
        </p:nvSpPr>
        <p:spPr>
          <a:xfrm>
            <a:off x="2081761" y="4687669"/>
            <a:ext cx="872898" cy="41081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Arrow: Curved Left 5">
            <a:extLst>
              <a:ext uri="{FF2B5EF4-FFF2-40B4-BE49-F238E27FC236}">
                <a16:creationId xmlns:a16="http://schemas.microsoft.com/office/drawing/2014/main" id="{4924AE96-CE54-4A7F-B55B-13E3CC02E59E}"/>
              </a:ext>
            </a:extLst>
          </p:cNvPr>
          <p:cNvSpPr/>
          <p:nvPr/>
        </p:nvSpPr>
        <p:spPr>
          <a:xfrm rot="20033839">
            <a:off x="2385265" y="1956539"/>
            <a:ext cx="1143262" cy="2918985"/>
          </a:xfrm>
          <a:prstGeom prst="curvedLef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TextBox 33">
            <a:extLst>
              <a:ext uri="{FF2B5EF4-FFF2-40B4-BE49-F238E27FC236}">
                <a16:creationId xmlns:a16="http://schemas.microsoft.com/office/drawing/2014/main" id="{676BCDCE-3E40-43B4-BAC5-B21110AAF8D4}"/>
              </a:ext>
            </a:extLst>
          </p:cNvPr>
          <p:cNvSpPr txBox="1"/>
          <p:nvPr/>
        </p:nvSpPr>
        <p:spPr>
          <a:xfrm>
            <a:off x="3753160" y="3733800"/>
            <a:ext cx="5262938" cy="1600438"/>
          </a:xfrm>
          <a:prstGeom prst="rect">
            <a:avLst/>
          </a:prstGeom>
          <a:solidFill>
            <a:srgbClr val="002060"/>
          </a:solidFill>
        </p:spPr>
        <p:txBody>
          <a:bodyPr wrap="square" rtlCol="0">
            <a:spAutoFit/>
          </a:bodyPr>
          <a:lstStyle/>
          <a:p>
            <a:r>
              <a:rPr lang="en-US" sz="1400" i="1" dirty="0" err="1">
                <a:solidFill>
                  <a:schemeClr val="bg1"/>
                </a:solidFill>
              </a:rPr>
              <a:t>Hol</a:t>
            </a:r>
            <a:r>
              <a:rPr lang="en-US" sz="1400" i="1" dirty="0">
                <a:solidFill>
                  <a:schemeClr val="bg1"/>
                </a:solidFill>
              </a:rPr>
              <a:t> up…You’re saying freckles of the ocular surface are a thing?</a:t>
            </a:r>
          </a:p>
          <a:p>
            <a:r>
              <a:rPr lang="en-US" sz="1400" dirty="0">
                <a:solidFill>
                  <a:schemeClr val="bg1"/>
                </a:solidFill>
              </a:rPr>
              <a:t>Apparently, yes</a:t>
            </a:r>
          </a:p>
          <a:p>
            <a:endParaRPr lang="en-US" sz="1400" i="1" dirty="0">
              <a:solidFill>
                <a:schemeClr val="bg1"/>
              </a:solidFill>
            </a:endParaRPr>
          </a:p>
          <a:p>
            <a:r>
              <a:rPr lang="en-US" sz="1400" i="1" dirty="0">
                <a:solidFill>
                  <a:schemeClr val="bg1"/>
                </a:solidFill>
              </a:rPr>
              <a:t>Are they, like, a big deal?</a:t>
            </a:r>
            <a:endParaRPr lang="en-US" sz="1400" i="1" dirty="0">
              <a:solidFill>
                <a:srgbClr val="002060"/>
              </a:solidFill>
            </a:endParaRPr>
          </a:p>
          <a:p>
            <a:r>
              <a:rPr lang="en-US" sz="1400" dirty="0">
                <a:solidFill>
                  <a:srgbClr val="002060"/>
                </a:solidFill>
              </a:rPr>
              <a:t>Apparently, no. The </a:t>
            </a:r>
            <a:r>
              <a:rPr lang="en-US" sz="1400" i="1" dirty="0">
                <a:solidFill>
                  <a:srgbClr val="002060"/>
                </a:solidFill>
              </a:rPr>
              <a:t>External </a:t>
            </a:r>
            <a:r>
              <a:rPr lang="en-US" sz="1400" i="1" dirty="0" err="1">
                <a:solidFill>
                  <a:srgbClr val="002060"/>
                </a:solidFill>
              </a:rPr>
              <a:t>Dz</a:t>
            </a:r>
            <a:r>
              <a:rPr lang="en-US" sz="1400" i="1" dirty="0">
                <a:solidFill>
                  <a:srgbClr val="002060"/>
                </a:solidFill>
              </a:rPr>
              <a:t> </a:t>
            </a:r>
            <a:r>
              <a:rPr lang="en-US" sz="1400" dirty="0">
                <a:solidFill>
                  <a:srgbClr val="002060"/>
                </a:solidFill>
              </a:rPr>
              <a:t>book mentions ocular-surface ephelides (in a Table), but doesn’t address them at all in-text. And because the book doesn’t delve into them, neither will we.</a:t>
            </a:r>
          </a:p>
        </p:txBody>
      </p:sp>
    </p:spTree>
    <p:extLst>
      <p:ext uri="{BB962C8B-B14F-4D97-AF65-F5344CB8AC3E}">
        <p14:creationId xmlns:p14="http://schemas.microsoft.com/office/powerpoint/2010/main" val="3603119149"/>
      </p:ext>
    </p:extLst>
  </p:cSld>
  <p:clrMapOvr>
    <a:masterClrMapping/>
  </p:clrMapOvr>
</p:sld>
</file>

<file path=ppt/theme/theme1.xml><?xml version="1.0" encoding="utf-8"?>
<a:theme xmlns:a="http://schemas.openxmlformats.org/drawingml/2006/main" name="Network">
  <a:themeElements>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fontScheme name="Networ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Network 1">
        <a:dk1>
          <a:srgbClr val="4F747B"/>
        </a:dk1>
        <a:lt1>
          <a:srgbClr val="FFFFFF"/>
        </a:lt1>
        <a:dk2>
          <a:srgbClr val="000000"/>
        </a:dk2>
        <a:lt2>
          <a:srgbClr val="C0C0C0"/>
        </a:lt2>
        <a:accent1>
          <a:srgbClr val="859868"/>
        </a:accent1>
        <a:accent2>
          <a:srgbClr val="5F5F5F"/>
        </a:accent2>
        <a:accent3>
          <a:srgbClr val="AAAAAA"/>
        </a:accent3>
        <a:accent4>
          <a:srgbClr val="DADADA"/>
        </a:accent4>
        <a:accent5>
          <a:srgbClr val="C2CAB9"/>
        </a:accent5>
        <a:accent6>
          <a:srgbClr val="555555"/>
        </a:accent6>
        <a:hlink>
          <a:srgbClr val="5F5F5F"/>
        </a:hlink>
        <a:folHlink>
          <a:srgbClr val="BA1212"/>
        </a:folHlink>
      </a:clrScheme>
      <a:clrMap bg1="dk2" tx1="lt1" bg2="dk1" tx2="lt2" accent1="accent1" accent2="accent2" accent3="accent3" accent4="accent4" accent5="accent5" accent6="accent6" hlink="hlink" folHlink="folHlink"/>
    </a:extraClrScheme>
    <a:extraClrScheme>
      <a:clrScheme name="Network 2">
        <a:dk1>
          <a:srgbClr val="3C0000"/>
        </a:dk1>
        <a:lt1>
          <a:srgbClr val="FFFFFF"/>
        </a:lt1>
        <a:dk2>
          <a:srgbClr val="4D0B0B"/>
        </a:dk2>
        <a:lt2>
          <a:srgbClr val="FFFFFF"/>
        </a:lt2>
        <a:accent1>
          <a:srgbClr val="666633"/>
        </a:accent1>
        <a:accent2>
          <a:srgbClr val="CC3300"/>
        </a:accent2>
        <a:accent3>
          <a:srgbClr val="B2AAAA"/>
        </a:accent3>
        <a:accent4>
          <a:srgbClr val="DADADA"/>
        </a:accent4>
        <a:accent5>
          <a:srgbClr val="B8B8AD"/>
        </a:accent5>
        <a:accent6>
          <a:srgbClr val="B92D00"/>
        </a:accent6>
        <a:hlink>
          <a:srgbClr val="CC9900"/>
        </a:hlink>
        <a:folHlink>
          <a:srgbClr val="CCCC33"/>
        </a:folHlink>
      </a:clrScheme>
      <a:clrMap bg1="dk2" tx1="lt1" bg2="dk1" tx2="lt2" accent1="accent1" accent2="accent2" accent3="accent3" accent4="accent4" accent5="accent5" accent6="accent6" hlink="hlink" folHlink="folHlink"/>
    </a:extraClrScheme>
    <a:extraClrScheme>
      <a:clrScheme name="Network 3">
        <a:dk1>
          <a:srgbClr val="666699"/>
        </a:dk1>
        <a:lt1>
          <a:srgbClr val="FFFFFF"/>
        </a:lt1>
        <a:dk2>
          <a:srgbClr val="15192B"/>
        </a:dk2>
        <a:lt2>
          <a:srgbClr val="CCCCFF"/>
        </a:lt2>
        <a:accent1>
          <a:srgbClr val="4F893D"/>
        </a:accent1>
        <a:accent2>
          <a:srgbClr val="666699"/>
        </a:accent2>
        <a:accent3>
          <a:srgbClr val="AAABAC"/>
        </a:accent3>
        <a:accent4>
          <a:srgbClr val="DADADA"/>
        </a:accent4>
        <a:accent5>
          <a:srgbClr val="B2C4AF"/>
        </a:accent5>
        <a:accent6>
          <a:srgbClr val="5C5C8A"/>
        </a:accent6>
        <a:hlink>
          <a:srgbClr val="CC9900"/>
        </a:hlink>
        <a:folHlink>
          <a:srgbClr val="4837C7"/>
        </a:folHlink>
      </a:clrScheme>
      <a:clrMap bg1="dk2" tx1="lt1" bg2="dk1" tx2="lt2" accent1="accent1" accent2="accent2" accent3="accent3" accent4="accent4" accent5="accent5" accent6="accent6" hlink="hlink" folHlink="folHlink"/>
    </a:extraClrScheme>
    <a:extraClrScheme>
      <a:clrScheme name="Network 4">
        <a:dk1>
          <a:srgbClr val="666699"/>
        </a:dk1>
        <a:lt1>
          <a:srgbClr val="FFFFFF"/>
        </a:lt1>
        <a:dk2>
          <a:srgbClr val="86001A"/>
        </a:dk2>
        <a:lt2>
          <a:srgbClr val="CCCC66"/>
        </a:lt2>
        <a:accent1>
          <a:srgbClr val="FF3300"/>
        </a:accent1>
        <a:accent2>
          <a:srgbClr val="FF6600"/>
        </a:accent2>
        <a:accent3>
          <a:srgbClr val="C3AAAB"/>
        </a:accent3>
        <a:accent4>
          <a:srgbClr val="DADADA"/>
        </a:accent4>
        <a:accent5>
          <a:srgbClr val="FFADAA"/>
        </a:accent5>
        <a:accent6>
          <a:srgbClr val="E75C00"/>
        </a:accent6>
        <a:hlink>
          <a:srgbClr val="CC9900"/>
        </a:hlink>
        <a:folHlink>
          <a:srgbClr val="FF0000"/>
        </a:folHlink>
      </a:clrScheme>
      <a:clrMap bg1="dk2" tx1="lt1" bg2="dk1" tx2="lt2" accent1="accent1" accent2="accent2" accent3="accent3" accent4="accent4" accent5="accent5" accent6="accent6" hlink="hlink" folHlink="folHlink"/>
    </a:extraClrScheme>
    <a:extraClrScheme>
      <a:clrScheme name="Network 5">
        <a:dk1>
          <a:srgbClr val="666699"/>
        </a:dk1>
        <a:lt1>
          <a:srgbClr val="FFFFFF"/>
        </a:lt1>
        <a:dk2>
          <a:srgbClr val="000054"/>
        </a:dk2>
        <a:lt2>
          <a:srgbClr val="FFFFFF"/>
        </a:lt2>
        <a:accent1>
          <a:srgbClr val="3333FF"/>
        </a:accent1>
        <a:accent2>
          <a:srgbClr val="006699"/>
        </a:accent2>
        <a:accent3>
          <a:srgbClr val="AAAAB3"/>
        </a:accent3>
        <a:accent4>
          <a:srgbClr val="DADADA"/>
        </a:accent4>
        <a:accent5>
          <a:srgbClr val="ADADFF"/>
        </a:accent5>
        <a:accent6>
          <a:srgbClr val="005C8A"/>
        </a:accent6>
        <a:hlink>
          <a:srgbClr val="669900"/>
        </a:hlink>
        <a:folHlink>
          <a:srgbClr val="0000FF"/>
        </a:folHlink>
      </a:clrScheme>
      <a:clrMap bg1="dk2" tx1="lt1" bg2="dk1" tx2="lt2" accent1="accent1" accent2="accent2" accent3="accent3" accent4="accent4" accent5="accent5" accent6="accent6" hlink="hlink" folHlink="folHlink"/>
    </a:extraClrScheme>
    <a:extraClrScheme>
      <a:clrScheme name="Network 6">
        <a:dk1>
          <a:srgbClr val="808080"/>
        </a:dk1>
        <a:lt1>
          <a:srgbClr val="FFFFFF"/>
        </a:lt1>
        <a:dk2>
          <a:srgbClr val="30054B"/>
        </a:dk2>
        <a:lt2>
          <a:srgbClr val="FFFFFF"/>
        </a:lt2>
        <a:accent1>
          <a:srgbClr val="797B9B"/>
        </a:accent1>
        <a:accent2>
          <a:srgbClr val="6B4FB1"/>
        </a:accent2>
        <a:accent3>
          <a:srgbClr val="ADAAB1"/>
        </a:accent3>
        <a:accent4>
          <a:srgbClr val="DADADA"/>
        </a:accent4>
        <a:accent5>
          <a:srgbClr val="BEBFCB"/>
        </a:accent5>
        <a:accent6>
          <a:srgbClr val="6047A0"/>
        </a:accent6>
        <a:hlink>
          <a:srgbClr val="7AACCE"/>
        </a:hlink>
        <a:folHlink>
          <a:srgbClr val="D8D8EC"/>
        </a:folHlink>
      </a:clrScheme>
      <a:clrMap bg1="dk2" tx1="lt1" bg2="dk1" tx2="lt2" accent1="accent1" accent2="accent2" accent3="accent3" accent4="accent4" accent5="accent5" accent6="accent6" hlink="hlink" folHlink="folHlink"/>
    </a:extraClrScheme>
    <a:extraClrScheme>
      <a:clrScheme name="Network 7">
        <a:dk1>
          <a:srgbClr val="808080"/>
        </a:dk1>
        <a:lt1>
          <a:srgbClr val="FFFFCC"/>
        </a:lt1>
        <a:dk2>
          <a:srgbClr val="29527B"/>
        </a:dk2>
        <a:lt2>
          <a:srgbClr val="FFFFFF"/>
        </a:lt2>
        <a:accent1>
          <a:srgbClr val="CCCC00"/>
        </a:accent1>
        <a:accent2>
          <a:srgbClr val="669999"/>
        </a:accent2>
        <a:accent3>
          <a:srgbClr val="ACB3BF"/>
        </a:accent3>
        <a:accent4>
          <a:srgbClr val="DADAAE"/>
        </a:accent4>
        <a:accent5>
          <a:srgbClr val="E2E2AA"/>
        </a:accent5>
        <a:accent6>
          <a:srgbClr val="5C8A8A"/>
        </a:accent6>
        <a:hlink>
          <a:srgbClr val="D8D8EC"/>
        </a:hlink>
        <a:folHlink>
          <a:srgbClr val="B2B2B2"/>
        </a:folHlink>
      </a:clrScheme>
      <a:clrMap bg1="dk2" tx1="lt1" bg2="dk1" tx2="lt2" accent1="accent1" accent2="accent2" accent3="accent3" accent4="accent4" accent5="accent5" accent6="accent6" hlink="hlink" folHlink="folHlink"/>
    </a:extraClrScheme>
    <a:extraClrScheme>
      <a:clrScheme name="Network 8">
        <a:dk1>
          <a:srgbClr val="666699"/>
        </a:dk1>
        <a:lt1>
          <a:srgbClr val="FFFFFF"/>
        </a:lt1>
        <a:dk2>
          <a:srgbClr val="476949"/>
        </a:dk2>
        <a:lt2>
          <a:srgbClr val="FFFFFF"/>
        </a:lt2>
        <a:accent1>
          <a:srgbClr val="CC6600"/>
        </a:accent1>
        <a:accent2>
          <a:srgbClr val="CC9900"/>
        </a:accent2>
        <a:accent3>
          <a:srgbClr val="B1B9B1"/>
        </a:accent3>
        <a:accent4>
          <a:srgbClr val="DADADA"/>
        </a:accent4>
        <a:accent5>
          <a:srgbClr val="E2B8AA"/>
        </a:accent5>
        <a:accent6>
          <a:srgbClr val="B98A00"/>
        </a:accent6>
        <a:hlink>
          <a:srgbClr val="669900"/>
        </a:hlink>
        <a:folHlink>
          <a:srgbClr val="A45200"/>
        </a:folHlink>
      </a:clrScheme>
      <a:clrMap bg1="dk2" tx1="lt1" bg2="dk1" tx2="lt2" accent1="accent1" accent2="accent2" accent3="accent3" accent4="accent4" accent5="accent5" accent6="accent6" hlink="hlink" folHlink="folHlink"/>
    </a:extraClrScheme>
    <a:extraClrScheme>
      <a:clrScheme name="Network 9">
        <a:dk1>
          <a:srgbClr val="000000"/>
        </a:dk1>
        <a:lt1>
          <a:srgbClr val="FFFFFF"/>
        </a:lt1>
        <a:dk2>
          <a:srgbClr val="7C1302"/>
        </a:dk2>
        <a:lt2>
          <a:srgbClr val="CC9900"/>
        </a:lt2>
        <a:accent1>
          <a:srgbClr val="CC9900"/>
        </a:accent1>
        <a:accent2>
          <a:srgbClr val="CC3300"/>
        </a:accent2>
        <a:accent3>
          <a:srgbClr val="FFFFFF"/>
        </a:accent3>
        <a:accent4>
          <a:srgbClr val="000000"/>
        </a:accent4>
        <a:accent5>
          <a:srgbClr val="E2CAAA"/>
        </a:accent5>
        <a:accent6>
          <a:srgbClr val="B92D00"/>
        </a:accent6>
        <a:hlink>
          <a:srgbClr val="808080"/>
        </a:hlink>
        <a:folHlink>
          <a:srgbClr val="CCCC66"/>
        </a:folHlink>
      </a:clrScheme>
      <a:clrMap bg1="lt1" tx1="dk1" bg2="lt2" tx2="dk2" accent1="accent1" accent2="accent2" accent3="accent3" accent4="accent4" accent5="accent5" accent6="accent6" hlink="hlink" folHlink="folHlink"/>
    </a:extraClrScheme>
    <a:extraClrScheme>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Network</Template>
  <TotalTime>4447</TotalTime>
  <Words>114649</Words>
  <Application>Microsoft Office PowerPoint</Application>
  <PresentationFormat>On-screen Show (4:3)</PresentationFormat>
  <Paragraphs>23792</Paragraphs>
  <Slides>639</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639</vt:i4>
      </vt:variant>
    </vt:vector>
  </HeadingPairs>
  <TitlesOfParts>
    <vt:vector size="647" baseType="lpstr">
      <vt:lpstr>Arial</vt:lpstr>
      <vt:lpstr>Calibri</vt:lpstr>
      <vt:lpstr>Helvetica Neue</vt:lpstr>
      <vt:lpstr>Roboto</vt:lpstr>
      <vt:lpstr>Segoe Print</vt:lpstr>
      <vt:lpstr>Segoe Script</vt:lpstr>
      <vt:lpstr>Wingdings</vt:lpstr>
      <vt:lpstr>Network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LSU Ophthalmology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Study Guide: Pediatric pigmented eyelid and epibulbar lesions</dc:title>
  <dc:creator>Steven B. Flynn</dc:creator>
  <cp:lastModifiedBy>Steven Flynn</cp:lastModifiedBy>
  <cp:revision>365</cp:revision>
  <dcterms:created xsi:type="dcterms:W3CDTF">2008-09-07T15:25:06Z</dcterms:created>
  <dcterms:modified xsi:type="dcterms:W3CDTF">2022-03-02T00:38:45Z</dcterms:modified>
</cp:coreProperties>
</file>