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sldIdLst>
    <p:sldId id="346" r:id="rId2"/>
    <p:sldId id="502" r:id="rId3"/>
    <p:sldId id="503" r:id="rId4"/>
    <p:sldId id="347" r:id="rId5"/>
    <p:sldId id="472" r:id="rId6"/>
    <p:sldId id="473" r:id="rId7"/>
    <p:sldId id="450" r:id="rId8"/>
    <p:sldId id="504" r:id="rId9"/>
    <p:sldId id="505" r:id="rId10"/>
    <p:sldId id="348" r:id="rId11"/>
    <p:sldId id="451" r:id="rId12"/>
    <p:sldId id="349" r:id="rId13"/>
    <p:sldId id="350" r:id="rId14"/>
    <p:sldId id="452" r:id="rId15"/>
    <p:sldId id="458" r:id="rId16"/>
    <p:sldId id="474" r:id="rId17"/>
    <p:sldId id="351" r:id="rId18"/>
    <p:sldId id="352" r:id="rId19"/>
    <p:sldId id="460" r:id="rId20"/>
    <p:sldId id="475" r:id="rId21"/>
    <p:sldId id="476" r:id="rId22"/>
    <p:sldId id="353" r:id="rId23"/>
    <p:sldId id="477" r:id="rId24"/>
    <p:sldId id="478" r:id="rId25"/>
    <p:sldId id="480" r:id="rId26"/>
    <p:sldId id="479" r:id="rId27"/>
    <p:sldId id="456" r:id="rId28"/>
    <p:sldId id="360" r:id="rId29"/>
    <p:sldId id="481" r:id="rId30"/>
    <p:sldId id="482" r:id="rId31"/>
    <p:sldId id="483" r:id="rId32"/>
    <p:sldId id="361" r:id="rId33"/>
    <p:sldId id="362" r:id="rId34"/>
    <p:sldId id="485" r:id="rId35"/>
    <p:sldId id="486" r:id="rId36"/>
    <p:sldId id="363" r:id="rId37"/>
    <p:sldId id="462" r:id="rId38"/>
    <p:sldId id="365" r:id="rId39"/>
    <p:sldId id="366" r:id="rId40"/>
    <p:sldId id="367" r:id="rId41"/>
    <p:sldId id="368" r:id="rId42"/>
    <p:sldId id="369" r:id="rId43"/>
    <p:sldId id="370" r:id="rId44"/>
    <p:sldId id="488" r:id="rId45"/>
    <p:sldId id="487" r:id="rId46"/>
    <p:sldId id="489" r:id="rId47"/>
    <p:sldId id="490" r:id="rId48"/>
    <p:sldId id="371" r:id="rId49"/>
    <p:sldId id="491" r:id="rId50"/>
    <p:sldId id="372" r:id="rId51"/>
    <p:sldId id="493" r:id="rId52"/>
    <p:sldId id="465" r:id="rId53"/>
    <p:sldId id="374" r:id="rId54"/>
    <p:sldId id="494" r:id="rId55"/>
    <p:sldId id="497" r:id="rId56"/>
    <p:sldId id="498" r:id="rId57"/>
    <p:sldId id="499" r:id="rId58"/>
    <p:sldId id="500" r:id="rId59"/>
    <p:sldId id="501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CCFFCC"/>
    <a:srgbClr val="00CC00"/>
    <a:srgbClr val="B2B2B2"/>
    <a:srgbClr val="CC0000"/>
    <a:srgbClr val="FF99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57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9253EF-C7D9-9679-30D9-486F0CD330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7848D-C306-6D47-1F31-6F7756AA73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80A4E9-52A2-4FA4-8C9E-53301162F334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EB8894-79C2-D8AF-381C-0452D8C4F4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33D94D-82DB-2BCE-4DF9-73DCE4910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055B4-FF66-23B6-CED6-F1BC68CF6C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00E7D-E785-136A-FA1E-D4AA66155B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D3B758-14A9-4187-9E26-E6F5FFE4C6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715DD4D7-2126-27DC-0300-170C1646E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3FAA45E-EB4C-20E5-E008-AA3FE836F863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27FDBF1C-76EC-0F53-3A3C-E3B9C2711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368216C7-8B5A-9E5E-70F4-24722D66D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BB32FED5-DB9F-A540-841F-2C906CA6D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2B93D242-6FE4-BFF8-D87F-2DBDFF303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A45C6514-8C64-9233-BA87-0557F7540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947CCC2F-D4D8-0235-9F97-8F9011975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13ECB22D-779A-3AAD-1F86-8203F6B78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3A6BB0D8-7331-EFF2-5D30-6BD84EDB8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71C880B0-F9AE-B415-C452-B0157D506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AE65D804-350C-D662-2F1D-0FF970180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57B85061-A071-53E4-5D3E-4B84C8BB3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A3A020DB-AEDB-FF9A-A177-609EDABF9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969C8C10-C27A-C534-6E6A-0DF6E16A5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D67CAD94-0329-47F0-D992-55A0A69BC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2A137180-B7B4-A112-80B8-276957EB3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8B95C851-E3EA-16E6-FFD5-8A48EFC25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3A82AAAC-8AFA-30C8-C2BB-8BACB3F6B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57AE7092-AA5A-FF87-B79E-254A22043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22DA684-104C-6667-D9AF-E3CFF93AB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A03FC19-880C-04E3-DC3C-23345C40B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0CC404C-7544-F96C-9C34-85FACB2CC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C7D7FB91-906D-34E2-100A-746D05297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D5108E31-9462-B5DB-7A87-13D595857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CECD5938-DD1E-A90C-765F-3C35BBD12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CFB713A5-77EB-A647-CB89-553EF40D2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99BAF57D-FC28-71E5-5D57-FF057448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86C266BF-4538-A799-4F6D-9626D5EE6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E73B5767-C78B-44C3-6F36-3EAFA136D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2081FBBC-86CD-465C-5331-606FA9359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E13602A5-2CC1-2AEA-510B-1B61B36D8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355C46E8-3D67-CB8E-4614-B3C9A0EBE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6ADB4B0E-2E0D-02AC-B3E5-7AA066E89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F029CCD0-2E93-7441-374F-3284607BF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F7CE1C2E-65AE-773A-97E7-02A56D3A4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D062750-D0F6-D2F6-B2D0-65679BEF2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D240-D4DF-4B68-90FB-A8126C144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75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A0EF29-63B5-EE5D-0868-BD0FA010F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D53CEA-D82C-3344-C03D-E0D62B96B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26695FA-C876-E913-77C2-3E25B0C15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C73EF-70A0-49A5-B6B0-93C0BED6B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00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D80173-ED0B-2414-9A8B-BC9144DD66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9F68BB-8259-E913-1DBD-252716044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2E7DB70-3605-B8AC-D5F6-E9437DC06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3651D-A9FC-4750-93FD-FB3062D2B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2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11FB24-54D7-3A46-D3B8-991295CF8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F36324-FF7D-E3DD-5B36-781A75640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930A61-46AD-EC2C-0AEF-13BE582D3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20397-BB2F-44DC-9338-0C514B450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4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840DF2-79FD-8342-268C-00AFB0D3C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95BE0E-F20F-933E-E7A1-DC3067A4E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324145A-0675-D024-4E12-86F452F03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5B05-B72F-402D-98D0-1E853FDA3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4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1A3BF-7C85-8633-9288-EF4D7A464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FC71F5-E541-6283-B3BF-A482F57B1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FEE2A41-17D2-6F5F-A736-101824F6D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4F7C3-A9A8-4B41-9A41-3BDC129F0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9110927-7482-37DA-DCB5-FC4C5F53E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7F02BE9-669F-ABA5-44EF-656B65AC0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0B1CAC5-4EC9-6C60-3B7D-DA543B808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77A35-945B-4241-A7B3-41C79AB61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3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F8AA646-5F0A-FD36-7806-47457E6BC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4ABA5C-B5E6-39DA-DCA1-F893B178C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B6A0664-D69D-DD4B-517D-22B02D0A6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FBD04-9AB1-4F63-B033-D252673D7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54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E7629BC-F186-681C-8DE4-B190E4E0A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CD79227-E237-1708-6B45-BFBE3AEE5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FE1A2F1-D9DF-5674-2D6A-E87D314C6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641B6-DA53-4AE3-9BBA-A30857000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81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822ADF-6B0C-C767-6789-878D9553A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11050C-1FF1-B6AF-4FD7-994D8EE6F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6060A1-E398-B1D9-FD07-26ABC4FE62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19F71-0EBD-48F7-B4C2-4EE10C036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88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DA0C0-EB1F-D73A-77B2-6F04F72BE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96328F-C003-211D-A5E2-7666257BF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F55372-0782-1103-E42B-FD6521AF9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71F1F-F521-4F11-A70D-2305CF71B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6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099DBD23-7979-D2FD-E6BF-C638F94EE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54F280-185F-5226-B95E-2D500C0BB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373112-0A87-0DE5-C402-B86EDA254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9C5B9C4-8056-1A5D-A5EE-57E108068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91CFA65-BFBA-DB6E-3412-74C90B553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ED3F785-0C46-4EEF-43C2-4FB7F0642D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72B8C50-8612-4814-BF0F-7C27A72330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DBCDFC83-2C30-DCF9-E253-87CDBF9B28E6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8FA58E35-83CF-361E-24CA-CD3521EF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F1BB0B98-5FB9-DB93-096B-FFDCBEF06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38549DBF-DFF2-1731-5D28-D6BEABE9B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451053B1-7CA4-A8E2-B689-192FBD756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17611AAE-2435-8A90-095C-B661457A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C37F60D9-299A-F811-D5EA-444541485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01855466-F9EC-C8F3-4749-F75046B31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E2319F01-D487-AAF8-E857-0166E1438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ECCCFCA-E36F-C543-5C8D-70848CC96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023E37A3-BFE3-1D34-2A12-D57D8772E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267EEE32-50F5-0E83-7217-697160EDA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D5C1EE07-36C8-8F39-AF92-5D41E7BC2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1AB0958D-C0D9-AD01-01DE-1A06D0945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8D344E7-7485-B9DA-5B2B-838F9D341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686E30BE-F139-E933-E2A1-6355313DB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06B523ED-C12D-714B-6D36-F431EAFC0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B5A62127-DB84-C97B-4C56-6FAF052D8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E8E51B5F-D461-D00F-4F08-74D1F8C01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005E6616-DB3E-D472-D180-99312CAAC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2B7983B4-E1AC-1AC7-F407-FA9567D53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D79828B8-C334-6FF9-1575-7BFEA7A87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34409DFA-CE5E-CCCF-730E-32AC1AA0B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3B35BB34-5D6A-D72E-F250-5CD76D55D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DEEA56DA-0D92-E3DF-9B33-ADBA81B8A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50BA203B-CCB5-258A-76B4-AF6E26ED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26AB98AE-7A49-14FA-D677-19591FDD3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1B586505-6E84-4C25-95E2-A0CB8A24A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CB812F3-1B93-62C6-D8C3-5E86F63B9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E5FA9FC4-957F-7C17-452B-DDCFD3559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650528B-9758-4270-E0CC-348A55D9B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3262B04D-655B-94C0-B3FB-FE18578B7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E24BC7-3699-31B6-AE49-EF9A0D325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4099" name="Rectangle 21">
            <a:extLst>
              <a:ext uri="{FF2B5EF4-FFF2-40B4-BE49-F238E27FC236}">
                <a16:creationId xmlns:a16="http://schemas.microsoft.com/office/drawing/2014/main" id="{A0C6E5B1-0ED0-BE8E-CAAA-5975074D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5D4A39-A119-5B95-EBE0-C322BF6EA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1ED7B011-5059-6B9E-0CE1-5698E6B03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acuity 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D627DC02-7763-2A5F-B2D8-0537ABFDA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914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5" name="Rectangle 18">
            <a:extLst>
              <a:ext uri="{FF2B5EF4-FFF2-40B4-BE49-F238E27FC236}">
                <a16:creationId xmlns:a16="http://schemas.microsoft.com/office/drawing/2014/main" id="{64CDCC7A-FA55-97F8-B2EF-99EF1771D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6" name="Rectangle 19">
            <a:extLst>
              <a:ext uri="{FF2B5EF4-FFF2-40B4-BE49-F238E27FC236}">
                <a16:creationId xmlns:a16="http://schemas.microsoft.com/office/drawing/2014/main" id="{8D7CEBA6-3EEA-5009-75F0-57020C5B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7" name="Rectangle 20">
            <a:extLst>
              <a:ext uri="{FF2B5EF4-FFF2-40B4-BE49-F238E27FC236}">
                <a16:creationId xmlns:a16="http://schemas.microsoft.com/office/drawing/2014/main" id="{D2670F9F-6B72-A8D1-E318-206436E2C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8" name="Slide Number Placeholder 1">
            <a:extLst>
              <a:ext uri="{FF2B5EF4-FFF2-40B4-BE49-F238E27FC236}">
                <a16:creationId xmlns:a16="http://schemas.microsoft.com/office/drawing/2014/main" id="{54A53186-057D-672D-8AF4-405C47C8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951F89-4294-4894-9095-5ADE44F1962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41B15C3-C2CA-8A15-B728-CF66DDC1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680FCD9-4D13-9316-17DD-E0F04599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7171" name="Rectangle 15">
            <a:extLst>
              <a:ext uri="{FF2B5EF4-FFF2-40B4-BE49-F238E27FC236}">
                <a16:creationId xmlns:a16="http://schemas.microsoft.com/office/drawing/2014/main" id="{39782D79-1D2C-19FB-DDA9-CAF7FEE4E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663BF779-DFBB-A761-4D69-D23C9C2E0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01F42856-F298-78BB-59EB-A5A81A7A5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7619BD56-E3C8-D425-6E9B-CED29CC61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AE955A93-37E8-2C8D-E30F-AFC4E805C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389E3CA1-D767-7776-B444-AB6DACD1C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E7F34F0B-60E5-027C-6513-C4FCD3E34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peripheral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F99594C5-5A10-2756-3E4A-CBB69B3B0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09D5A654-F7AD-BCA1-FA70-70E4ED5A5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45485364-5F01-11D9-F4BF-C93AFADB1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82" name="Slide Number Placeholder 1">
            <a:extLst>
              <a:ext uri="{FF2B5EF4-FFF2-40B4-BE49-F238E27FC236}">
                <a16:creationId xmlns:a16="http://schemas.microsoft.com/office/drawing/2014/main" id="{1C7618DA-D336-29D0-30FD-D19E53D5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1D8513-A139-4ED6-A6C5-3F03728DC92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CE85FCA2-BF4B-E494-ACE9-A9B61C771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BC39029-1582-AEDA-D9B9-CEE3C4DBC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8195" name="Rectangle 15">
            <a:extLst>
              <a:ext uri="{FF2B5EF4-FFF2-40B4-BE49-F238E27FC236}">
                <a16:creationId xmlns:a16="http://schemas.microsoft.com/office/drawing/2014/main" id="{A63CA67E-72F2-224C-9B78-869359868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674E64F-91FE-FA73-7B01-AEB7C884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A09C6B58-A0C8-4E12-0064-31AF52E89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F0556406-B58B-9873-6DEC-2A6D6C9C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9" name="Rectangle 5">
            <a:extLst>
              <a:ext uri="{FF2B5EF4-FFF2-40B4-BE49-F238E27FC236}">
                <a16:creationId xmlns:a16="http://schemas.microsoft.com/office/drawing/2014/main" id="{185B80C6-F2D7-1D63-CB5D-8B7A5BD1D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0" name="Rectangle 6">
            <a:extLst>
              <a:ext uri="{FF2B5EF4-FFF2-40B4-BE49-F238E27FC236}">
                <a16:creationId xmlns:a16="http://schemas.microsoft.com/office/drawing/2014/main" id="{292D1A83-A959-1F6E-81AC-17E1E63C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41579E83-2B56-3FC4-FE0F-861F10A62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BC67E947-52EB-004C-3733-0BBBCAE9E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peripheral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3)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8204" name="Rectangle 11">
            <a:extLst>
              <a:ext uri="{FF2B5EF4-FFF2-40B4-BE49-F238E27FC236}">
                <a16:creationId xmlns:a16="http://schemas.microsoft.com/office/drawing/2014/main" id="{F72F3339-49DD-D5BB-0D96-76669F98D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0C7B725D-DB3E-DA04-3B8A-D76B3BD71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6" name="Rectangle 13">
            <a:extLst>
              <a:ext uri="{FF2B5EF4-FFF2-40B4-BE49-F238E27FC236}">
                <a16:creationId xmlns:a16="http://schemas.microsoft.com/office/drawing/2014/main" id="{3D1A792E-BB0E-23D8-1BF0-E17F4533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7" name="Rectangle 14">
            <a:extLst>
              <a:ext uri="{FF2B5EF4-FFF2-40B4-BE49-F238E27FC236}">
                <a16:creationId xmlns:a16="http://schemas.microsoft.com/office/drawing/2014/main" id="{367D1A25-507C-F667-6475-68F702072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two words</a:t>
            </a:r>
          </a:p>
        </p:txBody>
      </p:sp>
      <p:sp>
        <p:nvSpPr>
          <p:cNvPr id="8208" name="Slide Number Placeholder 1">
            <a:extLst>
              <a:ext uri="{FF2B5EF4-FFF2-40B4-BE49-F238E27FC236}">
                <a16:creationId xmlns:a16="http://schemas.microsoft.com/office/drawing/2014/main" id="{CCD0B005-A355-95BA-6013-F253E986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BB8336-C628-4613-8CE2-12E6FE15BE9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75BD049-1EBF-677D-59A4-3EB000F89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AC3F27E-1EBA-186D-684F-9F0EC9D2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9219" name="Rectangle 14">
            <a:extLst>
              <a:ext uri="{FF2B5EF4-FFF2-40B4-BE49-F238E27FC236}">
                <a16:creationId xmlns:a16="http://schemas.microsoft.com/office/drawing/2014/main" id="{6C5F39C9-5976-7357-B491-9715E4E8C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124EBE2-59A1-3A58-6F13-B2E72C902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C923A22-A8E6-B063-A889-0219067D4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89725011-04A0-43B2-5326-7C25D9EF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1F454C28-8AFB-EC46-431C-E374602F3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FA4F12AA-97C9-33E4-C35C-9C423CC58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5" name="Rectangle 8">
            <a:extLst>
              <a:ext uri="{FF2B5EF4-FFF2-40B4-BE49-F238E27FC236}">
                <a16:creationId xmlns:a16="http://schemas.microsoft.com/office/drawing/2014/main" id="{85C1264D-5600-8839-31A0-8CCE8D275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0AB0F390-AE19-507B-9E19-E2C0ED1C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peripheral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3)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9228" name="Rectangle 11">
            <a:extLst>
              <a:ext uri="{FF2B5EF4-FFF2-40B4-BE49-F238E27FC236}">
                <a16:creationId xmlns:a16="http://schemas.microsoft.com/office/drawing/2014/main" id="{38683851-55A8-24E0-BEBD-3714B9F8B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9" name="Rectangle 12">
            <a:extLst>
              <a:ext uri="{FF2B5EF4-FFF2-40B4-BE49-F238E27FC236}">
                <a16:creationId xmlns:a16="http://schemas.microsoft.com/office/drawing/2014/main" id="{87E0BF9D-1EEA-152D-B6B6-B7A6FDCE9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30" name="Rectangle 13">
            <a:extLst>
              <a:ext uri="{FF2B5EF4-FFF2-40B4-BE49-F238E27FC236}">
                <a16:creationId xmlns:a16="http://schemas.microsoft.com/office/drawing/2014/main" id="{91671E06-5DDB-06A6-1848-2A7E15DEF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31" name="Slide Number Placeholder 1">
            <a:extLst>
              <a:ext uri="{FF2B5EF4-FFF2-40B4-BE49-F238E27FC236}">
                <a16:creationId xmlns:a16="http://schemas.microsoft.com/office/drawing/2014/main" id="{16B958CC-8399-B984-74C2-68D2C236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862EFE-9C8C-4396-A555-371E7012436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7431FA27-0862-6495-C424-B48350D0E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>
            <a:extLst>
              <a:ext uri="{FF2B5EF4-FFF2-40B4-BE49-F238E27FC236}">
                <a16:creationId xmlns:a16="http://schemas.microsoft.com/office/drawing/2014/main" id="{2B227E73-865A-0FE7-A47B-B4E62ECBF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2" name="Rectangle 7">
            <a:extLst>
              <a:ext uri="{FF2B5EF4-FFF2-40B4-BE49-F238E27FC236}">
                <a16:creationId xmlns:a16="http://schemas.microsoft.com/office/drawing/2014/main" id="{2166D886-1CC4-07D0-52E4-C68608842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6323EC37-4E19-8C47-7444-1E295C60C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AD0BA24F-42C7-4FAC-3F4B-4B2B9C7E0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D75AC0B1-A29A-A829-7F04-74CFE7CCF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7" name="Rectangle 5">
            <a:extLst>
              <a:ext uri="{FF2B5EF4-FFF2-40B4-BE49-F238E27FC236}">
                <a16:creationId xmlns:a16="http://schemas.microsoft.com/office/drawing/2014/main" id="{DF3B61E2-FE7A-F09D-52E7-88D59E804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8" name="Rectangle 6">
            <a:extLst>
              <a:ext uri="{FF2B5EF4-FFF2-40B4-BE49-F238E27FC236}">
                <a16:creationId xmlns:a16="http://schemas.microsoft.com/office/drawing/2014/main" id="{35D63246-A4C9-51F5-FF3B-6184823EC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8D9991FE-4388-C2A9-1D5B-FBD2361CB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C0554ED1-E082-4F92-32F6-FFB03737A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1)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acuity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a </a:t>
            </a:r>
            <a:r>
              <a:rPr lang="en-US" b="1" dirty="0">
                <a:solidFill>
                  <a:srgbClr val="0000FF"/>
                </a:solidFill>
              </a:rPr>
              <a:t>central</a:t>
            </a:r>
            <a:r>
              <a:rPr lang="en-US" dirty="0"/>
              <a:t> visual deficit)</a:t>
            </a:r>
          </a:p>
          <a:p>
            <a:pPr lvl="2" eaLnBrk="1" hangingPunct="1">
              <a:defRPr/>
            </a:pPr>
            <a:r>
              <a:rPr lang="en-US" dirty="0"/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A9DAFBBF-C714-7510-E411-21EB5380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3C285A-F0DB-E68E-8DC9-FAF6A41FEF86}"/>
              </a:ext>
            </a:extLst>
          </p:cNvPr>
          <p:cNvSpPr/>
          <p:nvPr/>
        </p:nvSpPr>
        <p:spPr>
          <a:xfrm>
            <a:off x="762000" y="3352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54" name="Slide Number Placeholder 2">
            <a:extLst>
              <a:ext uri="{FF2B5EF4-FFF2-40B4-BE49-F238E27FC236}">
                <a16:creationId xmlns:a16="http://schemas.microsoft.com/office/drawing/2014/main" id="{30F12021-8656-DFE5-EC26-F9FFE3FC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C36FD4-2FE1-4FDD-B8B3-E954CCDD14A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97CF776C-3D05-2DB0-1D61-8F519B2B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>
            <a:extLst>
              <a:ext uri="{FF2B5EF4-FFF2-40B4-BE49-F238E27FC236}">
                <a16:creationId xmlns:a16="http://schemas.microsoft.com/office/drawing/2014/main" id="{AF6BCAA2-DA95-0E59-50EA-1A70ACB2F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6" name="Rectangle 11">
            <a:extLst>
              <a:ext uri="{FF2B5EF4-FFF2-40B4-BE49-F238E27FC236}">
                <a16:creationId xmlns:a16="http://schemas.microsoft.com/office/drawing/2014/main" id="{19A6299C-B40C-304D-B43E-54393496A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24920EBB-96B2-6C7B-1296-6EE28339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04D098BB-253E-C2AF-E3B2-04D7C1FD3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C33264C3-06A3-D1E0-0F50-06F91814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1" name="Rectangle 4">
            <a:extLst>
              <a:ext uri="{FF2B5EF4-FFF2-40B4-BE49-F238E27FC236}">
                <a16:creationId xmlns:a16="http://schemas.microsoft.com/office/drawing/2014/main" id="{E2AE024D-4DA4-A59D-7775-C74980208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2" name="Rectangle 5">
            <a:extLst>
              <a:ext uri="{FF2B5EF4-FFF2-40B4-BE49-F238E27FC236}">
                <a16:creationId xmlns:a16="http://schemas.microsoft.com/office/drawing/2014/main" id="{14ED3518-7A6A-7433-FEF7-2EF70F92A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3" name="Rectangle 6">
            <a:extLst>
              <a:ext uri="{FF2B5EF4-FFF2-40B4-BE49-F238E27FC236}">
                <a16:creationId xmlns:a16="http://schemas.microsoft.com/office/drawing/2014/main" id="{8DF7C710-D953-F3DC-8E24-A856F9B80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4" name="Rectangle 8">
            <a:extLst>
              <a:ext uri="{FF2B5EF4-FFF2-40B4-BE49-F238E27FC236}">
                <a16:creationId xmlns:a16="http://schemas.microsoft.com/office/drawing/2014/main" id="{7AD36100-9A29-D729-BAE6-44C8B4AB0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0251" name="Rectangle 9">
            <a:extLst>
              <a:ext uri="{FF2B5EF4-FFF2-40B4-BE49-F238E27FC236}">
                <a16:creationId xmlns:a16="http://schemas.microsoft.com/office/drawing/2014/main" id="{4CC0DFE1-722C-DE00-E78C-42D4F3C8C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1)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acuity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a </a:t>
            </a:r>
            <a:r>
              <a:rPr lang="en-US" b="1" dirty="0">
                <a:solidFill>
                  <a:srgbClr val="0000FF"/>
                </a:solidFill>
              </a:rPr>
              <a:t>central</a:t>
            </a:r>
            <a:r>
              <a:rPr lang="en-US" dirty="0"/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Magnification</a:t>
            </a:r>
            <a:r>
              <a:rPr lang="en-US" dirty="0"/>
              <a:t>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AD8121-7224-6738-450A-CA3BBA6E3F2D}"/>
              </a:ext>
            </a:extLst>
          </p:cNvPr>
          <p:cNvSpPr/>
          <p:nvPr/>
        </p:nvSpPr>
        <p:spPr>
          <a:xfrm>
            <a:off x="762000" y="3352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78" name="Slide Number Placeholder 2">
            <a:extLst>
              <a:ext uri="{FF2B5EF4-FFF2-40B4-BE49-F238E27FC236}">
                <a16:creationId xmlns:a16="http://schemas.microsoft.com/office/drawing/2014/main" id="{170D393F-CB7C-FFD1-601D-3A5065A0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9C803A-18BB-45D0-BFB4-85689B2F319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BF5CE7B4-86BE-F78A-AC7A-06A3E504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FF317E3-7D8D-DC5F-3CB2-0AE4C7C1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4" name="Rectangle 11">
            <a:extLst>
              <a:ext uri="{FF2B5EF4-FFF2-40B4-BE49-F238E27FC236}">
                <a16:creationId xmlns:a16="http://schemas.microsoft.com/office/drawing/2014/main" id="{69A6BA77-4EB5-1447-37A2-900A5FAA0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3FECD784-2E87-9DFF-8D03-53E59345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CE7A2AAA-F0A7-BBEA-EE24-B675059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B9F1454A-7305-3695-6E44-4EE5F86B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9" name="Rectangle 4">
            <a:extLst>
              <a:ext uri="{FF2B5EF4-FFF2-40B4-BE49-F238E27FC236}">
                <a16:creationId xmlns:a16="http://schemas.microsoft.com/office/drawing/2014/main" id="{32274EB2-791B-B6B4-42B4-24D36C039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0" name="Rectangle 5">
            <a:extLst>
              <a:ext uri="{FF2B5EF4-FFF2-40B4-BE49-F238E27FC236}">
                <a16:creationId xmlns:a16="http://schemas.microsoft.com/office/drawing/2014/main" id="{8A111231-3380-82D6-66F7-E91E0D9E6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1" name="Rectangle 6">
            <a:extLst>
              <a:ext uri="{FF2B5EF4-FFF2-40B4-BE49-F238E27FC236}">
                <a16:creationId xmlns:a16="http://schemas.microsoft.com/office/drawing/2014/main" id="{B78CC200-F3E7-66A0-1A4A-D0EA432D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2" name="Rectangle 8">
            <a:extLst>
              <a:ext uri="{FF2B5EF4-FFF2-40B4-BE49-F238E27FC236}">
                <a16:creationId xmlns:a16="http://schemas.microsoft.com/office/drawing/2014/main" id="{3D64CDAC-DA1E-2D56-D061-A7A6A57A9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77834" name="Rectangle 9">
            <a:extLst>
              <a:ext uri="{FF2B5EF4-FFF2-40B4-BE49-F238E27FC236}">
                <a16:creationId xmlns:a16="http://schemas.microsoft.com/office/drawing/2014/main" id="{C1D9399D-29AE-BE29-1474-5207451D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Magnification</a:t>
            </a:r>
            <a:r>
              <a:rPr lang="en-US" dirty="0"/>
              <a:t>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30F349-E758-3A23-5723-6EC2EC774F6E}"/>
              </a:ext>
            </a:extLst>
          </p:cNvPr>
          <p:cNvSpPr/>
          <p:nvPr/>
        </p:nvSpPr>
        <p:spPr>
          <a:xfrm>
            <a:off x="685800" y="3352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26" name="Text Box 18">
            <a:extLst>
              <a:ext uri="{FF2B5EF4-FFF2-40B4-BE49-F238E27FC236}">
                <a16:creationId xmlns:a16="http://schemas.microsoft.com/office/drawing/2014/main" id="{8521CF38-93A1-F790-7AB7-BBD5EA29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70" y="2971800"/>
            <a:ext cx="5188226" cy="9541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does </a:t>
            </a:r>
            <a:r>
              <a:rPr lang="en-US" altLang="en-US" sz="2000" i="1" dirty="0">
                <a:solidFill>
                  <a:srgbClr val="0000FF"/>
                </a:solidFill>
              </a:rPr>
              <a:t>magnification</a:t>
            </a:r>
            <a:r>
              <a:rPr lang="en-US" altLang="en-US" sz="1600" i="1" dirty="0">
                <a:solidFill>
                  <a:srgbClr val="0000FF"/>
                </a:solidFill>
              </a:rPr>
              <a:t> help in central acuity loss?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By </a:t>
            </a:r>
            <a:r>
              <a:rPr lang="en-US" altLang="en-US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enlarging</a:t>
            </a:r>
            <a:r>
              <a:rPr lang="en-US" alt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the image, magnification moves it out beyond the area of the central defect</a:t>
            </a:r>
          </a:p>
        </p:txBody>
      </p:sp>
      <p:sp>
        <p:nvSpPr>
          <p:cNvPr id="13327" name="Slide Number Placeholder 2">
            <a:extLst>
              <a:ext uri="{FF2B5EF4-FFF2-40B4-BE49-F238E27FC236}">
                <a16:creationId xmlns:a16="http://schemas.microsoft.com/office/drawing/2014/main" id="{4B62AE06-230F-6AA0-99BC-E479292D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1CC95-EE04-46DC-A482-3007712BFE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B6BAE894-75F9-08C8-7F4D-7731F7268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FF317E3-7D8D-DC5F-3CB2-0AE4C7C1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4" name="Rectangle 11">
            <a:extLst>
              <a:ext uri="{FF2B5EF4-FFF2-40B4-BE49-F238E27FC236}">
                <a16:creationId xmlns:a16="http://schemas.microsoft.com/office/drawing/2014/main" id="{69A6BA77-4EB5-1447-37A2-900A5FAA0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3FECD784-2E87-9DFF-8D03-53E59345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CE7A2AAA-F0A7-BBEA-EE24-B675059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B9F1454A-7305-3695-6E44-4EE5F86B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9" name="Rectangle 4">
            <a:extLst>
              <a:ext uri="{FF2B5EF4-FFF2-40B4-BE49-F238E27FC236}">
                <a16:creationId xmlns:a16="http://schemas.microsoft.com/office/drawing/2014/main" id="{32274EB2-791B-B6B4-42B4-24D36C039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0" name="Rectangle 5">
            <a:extLst>
              <a:ext uri="{FF2B5EF4-FFF2-40B4-BE49-F238E27FC236}">
                <a16:creationId xmlns:a16="http://schemas.microsoft.com/office/drawing/2014/main" id="{8A111231-3380-82D6-66F7-E91E0D9E6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1" name="Rectangle 6">
            <a:extLst>
              <a:ext uri="{FF2B5EF4-FFF2-40B4-BE49-F238E27FC236}">
                <a16:creationId xmlns:a16="http://schemas.microsoft.com/office/drawing/2014/main" id="{B78CC200-F3E7-66A0-1A4A-D0EA432D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22" name="Rectangle 8">
            <a:extLst>
              <a:ext uri="{FF2B5EF4-FFF2-40B4-BE49-F238E27FC236}">
                <a16:creationId xmlns:a16="http://schemas.microsoft.com/office/drawing/2014/main" id="{3D64CDAC-DA1E-2D56-D061-A7A6A57A9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77834" name="Rectangle 9">
            <a:extLst>
              <a:ext uri="{FF2B5EF4-FFF2-40B4-BE49-F238E27FC236}">
                <a16:creationId xmlns:a16="http://schemas.microsoft.com/office/drawing/2014/main" id="{C1D9399D-29AE-BE29-1474-5207451D4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Magnification</a:t>
            </a:r>
            <a:r>
              <a:rPr lang="en-US" dirty="0"/>
              <a:t>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30F349-E758-3A23-5723-6EC2EC774F6E}"/>
              </a:ext>
            </a:extLst>
          </p:cNvPr>
          <p:cNvSpPr/>
          <p:nvPr/>
        </p:nvSpPr>
        <p:spPr>
          <a:xfrm>
            <a:off x="685800" y="33528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26" name="Text Box 18">
            <a:extLst>
              <a:ext uri="{FF2B5EF4-FFF2-40B4-BE49-F238E27FC236}">
                <a16:creationId xmlns:a16="http://schemas.microsoft.com/office/drawing/2014/main" id="{8521CF38-93A1-F790-7AB7-BBD5EA29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70" y="2971800"/>
            <a:ext cx="5188226" cy="9541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does </a:t>
            </a:r>
            <a:r>
              <a:rPr lang="en-US" altLang="en-US" sz="2000" i="1" dirty="0">
                <a:solidFill>
                  <a:srgbClr val="0000FF"/>
                </a:solidFill>
              </a:rPr>
              <a:t>magnification</a:t>
            </a:r>
            <a:r>
              <a:rPr lang="en-US" altLang="en-US" sz="1600" i="1" dirty="0">
                <a:solidFill>
                  <a:srgbClr val="0000FF"/>
                </a:solidFill>
              </a:rPr>
              <a:t> help in central acuity loss?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By </a:t>
            </a:r>
            <a:r>
              <a:rPr lang="en-US" altLang="en-US" sz="2000" dirty="0">
                <a:solidFill>
                  <a:srgbClr val="0000FF"/>
                </a:solidFill>
              </a:rPr>
              <a:t>enlarging</a:t>
            </a:r>
            <a:r>
              <a:rPr lang="en-US" altLang="en-US" sz="1600" dirty="0">
                <a:solidFill>
                  <a:srgbClr val="0000FF"/>
                </a:solidFill>
              </a:rPr>
              <a:t> the image, magnification moves it out beyond the area of the central defect</a:t>
            </a:r>
          </a:p>
        </p:txBody>
      </p:sp>
      <p:sp>
        <p:nvSpPr>
          <p:cNvPr id="13327" name="Slide Number Placeholder 2">
            <a:extLst>
              <a:ext uri="{FF2B5EF4-FFF2-40B4-BE49-F238E27FC236}">
                <a16:creationId xmlns:a16="http://schemas.microsoft.com/office/drawing/2014/main" id="{4B62AE06-230F-6AA0-99BC-E479292DD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1CC95-EE04-46DC-A482-3007712BFE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878AEBCD-EF30-BD3D-91D3-D20497C9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414901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C717E8BC-E102-B864-D830-170C91988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38" name="Rectangle 12">
            <a:extLst>
              <a:ext uri="{FF2B5EF4-FFF2-40B4-BE49-F238E27FC236}">
                <a16:creationId xmlns:a16="http://schemas.microsoft.com/office/drawing/2014/main" id="{371745FB-E3AE-4EF9-4266-27BD2E85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136F504-98E4-DFAF-316E-0C6580A48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FCAD8E2E-D8F7-BBDD-C49B-BAA09022A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C7A148C3-3C8E-FD44-9501-396390D66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BD5B0EC5-3138-4CFA-4DA1-0FAB04C21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91B335A5-BF3B-CA7F-46DA-DF9C9F9B5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B9E06180-85ED-60FD-C1A1-B70E17DEA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F80798EA-7EDD-A54C-37C2-06D4627CE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19CB2666-2BF4-EFC5-DF9B-FCEE380A4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2) </a:t>
            </a:r>
            <a:r>
              <a:rPr lang="en-US" i="1" dirty="0"/>
              <a:t>Constricted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VF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a </a:t>
            </a:r>
            <a:r>
              <a:rPr lang="en-US" b="1" dirty="0">
                <a:solidFill>
                  <a:srgbClr val="0000FF"/>
                </a:solidFill>
              </a:rPr>
              <a:t>peripheral</a:t>
            </a:r>
            <a:r>
              <a:rPr lang="en-US" dirty="0"/>
              <a:t> visual deficit)</a:t>
            </a:r>
          </a:p>
          <a:p>
            <a:pPr lvl="2" eaLnBrk="1" hangingPunct="1">
              <a:defRPr/>
            </a:pPr>
            <a:r>
              <a:rPr lang="en-US" dirty="0"/>
              <a:t>Orientation and mobility training are mainstays of </a:t>
            </a:r>
            <a:r>
              <a:rPr lang="en-US" dirty="0" err="1"/>
              <a:t>tx</a:t>
            </a:r>
            <a:endParaRPr lang="en-US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788F8E00-58D4-A7F4-89BF-7D26CBC7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0" name="Rectangle 19">
            <a:extLst>
              <a:ext uri="{FF2B5EF4-FFF2-40B4-BE49-F238E27FC236}">
                <a16:creationId xmlns:a16="http://schemas.microsoft.com/office/drawing/2014/main" id="{B64F7F71-40CE-0FD1-740C-A284103F1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1" name="Slide Number Placeholder 1">
            <a:extLst>
              <a:ext uri="{FF2B5EF4-FFF2-40B4-BE49-F238E27FC236}">
                <a16:creationId xmlns:a16="http://schemas.microsoft.com/office/drawing/2014/main" id="{11103D73-757E-04A4-B1CD-DE2D820E9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587C4B-CEA5-4AB4-BDA7-E22E6B92914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1BB94032-BB03-96B1-649B-A4552DBC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DAC212B-833B-D227-24A5-3ACB689E2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2" name="Rectangle 13">
            <a:extLst>
              <a:ext uri="{FF2B5EF4-FFF2-40B4-BE49-F238E27FC236}">
                <a16:creationId xmlns:a16="http://schemas.microsoft.com/office/drawing/2014/main" id="{EA3C67E1-4EC1-D988-4403-E64661BA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3" name="Rectangle 14">
            <a:extLst>
              <a:ext uri="{FF2B5EF4-FFF2-40B4-BE49-F238E27FC236}">
                <a16:creationId xmlns:a16="http://schemas.microsoft.com/office/drawing/2014/main" id="{E2525A99-CFFE-80FF-761F-B5FC91389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1FED543F-17F1-B126-357F-320D66F21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295DB0AA-A18F-0733-7DEF-700825FC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id="{A0D4D756-F6D1-D6FD-9037-4BCACB049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7CCE0B9C-F05E-C389-3180-9D93E7302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9" name="Rectangle 7">
            <a:extLst>
              <a:ext uri="{FF2B5EF4-FFF2-40B4-BE49-F238E27FC236}">
                <a16:creationId xmlns:a16="http://schemas.microsoft.com/office/drawing/2014/main" id="{C78CDF02-E459-0FAB-B8FA-9B7EDEC26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0" name="Rectangle 8">
            <a:extLst>
              <a:ext uri="{FF2B5EF4-FFF2-40B4-BE49-F238E27FC236}">
                <a16:creationId xmlns:a16="http://schemas.microsoft.com/office/drawing/2014/main" id="{C696C124-8436-D1FA-4545-D25CD7F85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1" name="Rectangle 9">
            <a:extLst>
              <a:ext uri="{FF2B5EF4-FFF2-40B4-BE49-F238E27FC236}">
                <a16:creationId xmlns:a16="http://schemas.microsoft.com/office/drawing/2014/main" id="{A2F37314-3F4C-FC5C-CC65-05EA8ED06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2" name="Rectangle 10">
            <a:extLst>
              <a:ext uri="{FF2B5EF4-FFF2-40B4-BE49-F238E27FC236}">
                <a16:creationId xmlns:a16="http://schemas.microsoft.com/office/drawing/2014/main" id="{68D56334-1D83-E15E-6869-51F33AFE9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4349" name="Rectangle 11">
            <a:extLst>
              <a:ext uri="{FF2B5EF4-FFF2-40B4-BE49-F238E27FC236}">
                <a16:creationId xmlns:a16="http://schemas.microsoft.com/office/drawing/2014/main" id="{7B35976B-FDB2-126B-6888-2457AB801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2) </a:t>
            </a:r>
            <a:r>
              <a:rPr lang="en-US" i="1" dirty="0"/>
              <a:t>Constricted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VF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a </a:t>
            </a:r>
            <a:r>
              <a:rPr lang="en-US" b="1" dirty="0">
                <a:solidFill>
                  <a:srgbClr val="0000FF"/>
                </a:solidFill>
              </a:rPr>
              <a:t>peripheral</a:t>
            </a:r>
            <a:r>
              <a:rPr lang="en-US" dirty="0"/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Orientation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mobility</a:t>
            </a:r>
            <a:r>
              <a:rPr lang="en-US" dirty="0"/>
              <a:t> training are mainstays of </a:t>
            </a:r>
            <a:r>
              <a:rPr lang="en-US" dirty="0" err="1"/>
              <a:t>tx</a:t>
            </a:r>
            <a:endParaRPr lang="en-US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15375" name="Slide Number Placeholder 1">
            <a:extLst>
              <a:ext uri="{FF2B5EF4-FFF2-40B4-BE49-F238E27FC236}">
                <a16:creationId xmlns:a16="http://schemas.microsoft.com/office/drawing/2014/main" id="{B9F31BA6-9C1B-C1D3-70DC-B5688602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EF2927-6C83-4B9D-8673-5CA7AACD073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92301C46-F197-8556-A7AF-FD7204A3E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>
            <a:extLst>
              <a:ext uri="{FF2B5EF4-FFF2-40B4-BE49-F238E27FC236}">
                <a16:creationId xmlns:a16="http://schemas.microsoft.com/office/drawing/2014/main" id="{4C40A9AC-1755-368B-D599-6F029E8A8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0" name="Rectangle 13">
            <a:extLst>
              <a:ext uri="{FF2B5EF4-FFF2-40B4-BE49-F238E27FC236}">
                <a16:creationId xmlns:a16="http://schemas.microsoft.com/office/drawing/2014/main" id="{7BCCB85C-D21F-CB15-B69A-C02FBDC14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1" name="Rectangle 14">
            <a:extLst>
              <a:ext uri="{FF2B5EF4-FFF2-40B4-BE49-F238E27FC236}">
                <a16:creationId xmlns:a16="http://schemas.microsoft.com/office/drawing/2014/main" id="{7566886F-7180-6E6A-3963-8862773F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2125C7DE-6D81-C692-9A6F-C1B6025C4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D131FF3B-E67A-3D69-84F4-B6740A76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29248AD8-2A2D-56E9-DFF9-1181B315E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88EF172E-AACA-AB6D-A8AC-09AB0447D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7" name="Rectangle 7">
            <a:extLst>
              <a:ext uri="{FF2B5EF4-FFF2-40B4-BE49-F238E27FC236}">
                <a16:creationId xmlns:a16="http://schemas.microsoft.com/office/drawing/2014/main" id="{03FACE9D-CBEC-909E-0D8B-402F23DE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8" name="Rectangle 8">
            <a:extLst>
              <a:ext uri="{FF2B5EF4-FFF2-40B4-BE49-F238E27FC236}">
                <a16:creationId xmlns:a16="http://schemas.microsoft.com/office/drawing/2014/main" id="{27C960FC-6CDB-E682-CBDD-45F85D60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9" name="Rectangle 9">
            <a:extLst>
              <a:ext uri="{FF2B5EF4-FFF2-40B4-BE49-F238E27FC236}">
                <a16:creationId xmlns:a16="http://schemas.microsoft.com/office/drawing/2014/main" id="{6834571D-4DAB-3DBD-427B-386F9E3D5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0" name="Rectangle 10">
            <a:extLst>
              <a:ext uri="{FF2B5EF4-FFF2-40B4-BE49-F238E27FC236}">
                <a16:creationId xmlns:a16="http://schemas.microsoft.com/office/drawing/2014/main" id="{7E9F0752-70F7-BAA8-D05B-3F39611E0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79885" name="Rectangle 11">
            <a:extLst>
              <a:ext uri="{FF2B5EF4-FFF2-40B4-BE49-F238E27FC236}">
                <a16:creationId xmlns:a16="http://schemas.microsoft.com/office/drawing/2014/main" id="{89A8F12C-2126-D8BC-3EC1-A304AF717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Orientation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00FF"/>
                </a:solidFill>
              </a:rPr>
              <a:t>mobility</a:t>
            </a:r>
            <a:r>
              <a:rPr lang="en-US" b="1" dirty="0"/>
              <a:t> training</a:t>
            </a:r>
            <a:r>
              <a:rPr lang="en-US" dirty="0"/>
              <a:t> are mainstays of </a:t>
            </a:r>
            <a:r>
              <a:rPr lang="en-US" dirty="0" err="1"/>
              <a:t>tx</a:t>
            </a:r>
            <a:endParaRPr lang="en-US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17423" name="Text Box 18">
            <a:extLst>
              <a:ext uri="{FF2B5EF4-FFF2-40B4-BE49-F238E27FC236}">
                <a16:creationId xmlns:a16="http://schemas.microsoft.com/office/drawing/2014/main" id="{683B8DEA-527B-C33A-4D3A-BD5861AA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476" y="3860512"/>
            <a:ext cx="698300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/>
              <a:t>Why doesn’t magnification play a role in managing peripheral visual loss?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By enlarging the image, magnification would move it </a:t>
            </a:r>
            <a:r>
              <a:rPr lang="en-US" altLang="en-US" sz="1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into</a:t>
            </a:r>
            <a:r>
              <a:rPr lang="en-US" alt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the area of deficit</a:t>
            </a:r>
          </a:p>
        </p:txBody>
      </p:sp>
      <p:sp>
        <p:nvSpPr>
          <p:cNvPr id="17424" name="Slide Number Placeholder 1">
            <a:extLst>
              <a:ext uri="{FF2B5EF4-FFF2-40B4-BE49-F238E27FC236}">
                <a16:creationId xmlns:a16="http://schemas.microsoft.com/office/drawing/2014/main" id="{5643D90F-5FF5-9FF8-C920-415A83D9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FD440A-400A-4EE6-9EDA-1F636981B7C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C8BEB826-20D2-052A-2433-1427CAD5E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7EB62DAD-B7E1-D23E-0D8D-875C50C0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9E24BC7-3699-31B6-AE49-EF9A0D325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4099" name="Rectangle 21">
            <a:extLst>
              <a:ext uri="{FF2B5EF4-FFF2-40B4-BE49-F238E27FC236}">
                <a16:creationId xmlns:a16="http://schemas.microsoft.com/office/drawing/2014/main" id="{A0C6E5B1-0ED0-BE8E-CAAA-5975074D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5D4A39-A119-5B95-EBE0-C322BF6EA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1ED7B011-5059-6B9E-0CE1-5698E6B03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4105" name="Rectangle 18">
            <a:extLst>
              <a:ext uri="{FF2B5EF4-FFF2-40B4-BE49-F238E27FC236}">
                <a16:creationId xmlns:a16="http://schemas.microsoft.com/office/drawing/2014/main" id="{64CDCC7A-FA55-97F8-B2EF-99EF1771D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6" name="Rectangle 19">
            <a:extLst>
              <a:ext uri="{FF2B5EF4-FFF2-40B4-BE49-F238E27FC236}">
                <a16:creationId xmlns:a16="http://schemas.microsoft.com/office/drawing/2014/main" id="{8D7CEBA6-3EEA-5009-75F0-57020C5B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7" name="Rectangle 20">
            <a:extLst>
              <a:ext uri="{FF2B5EF4-FFF2-40B4-BE49-F238E27FC236}">
                <a16:creationId xmlns:a16="http://schemas.microsoft.com/office/drawing/2014/main" id="{D2670F9F-6B72-A8D1-E318-206436E2C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8" name="Slide Number Placeholder 1">
            <a:extLst>
              <a:ext uri="{FF2B5EF4-FFF2-40B4-BE49-F238E27FC236}">
                <a16:creationId xmlns:a16="http://schemas.microsoft.com/office/drawing/2014/main" id="{54A53186-057D-672D-8AF4-405C47C8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951F89-4294-4894-9095-5ADE44F1962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41B15C3-C2CA-8A15-B728-CF66DDC1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419136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>
            <a:extLst>
              <a:ext uri="{FF2B5EF4-FFF2-40B4-BE49-F238E27FC236}">
                <a16:creationId xmlns:a16="http://schemas.microsoft.com/office/drawing/2014/main" id="{4C40A9AC-1755-368B-D599-6F029E8A8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0" name="Rectangle 13">
            <a:extLst>
              <a:ext uri="{FF2B5EF4-FFF2-40B4-BE49-F238E27FC236}">
                <a16:creationId xmlns:a16="http://schemas.microsoft.com/office/drawing/2014/main" id="{7BCCB85C-D21F-CB15-B69A-C02FBDC14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1" name="Rectangle 14">
            <a:extLst>
              <a:ext uri="{FF2B5EF4-FFF2-40B4-BE49-F238E27FC236}">
                <a16:creationId xmlns:a16="http://schemas.microsoft.com/office/drawing/2014/main" id="{7566886F-7180-6E6A-3963-8862773F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2125C7DE-6D81-C692-9A6F-C1B6025C4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D131FF3B-E67A-3D69-84F4-B6740A76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29248AD8-2A2D-56E9-DFF9-1181B315E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88EF172E-AACA-AB6D-A8AC-09AB0447D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7" name="Rectangle 7">
            <a:extLst>
              <a:ext uri="{FF2B5EF4-FFF2-40B4-BE49-F238E27FC236}">
                <a16:creationId xmlns:a16="http://schemas.microsoft.com/office/drawing/2014/main" id="{03FACE9D-CBEC-909E-0D8B-402F23DE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8" name="Rectangle 8">
            <a:extLst>
              <a:ext uri="{FF2B5EF4-FFF2-40B4-BE49-F238E27FC236}">
                <a16:creationId xmlns:a16="http://schemas.microsoft.com/office/drawing/2014/main" id="{27C960FC-6CDB-E682-CBDD-45F85D609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9" name="Rectangle 9">
            <a:extLst>
              <a:ext uri="{FF2B5EF4-FFF2-40B4-BE49-F238E27FC236}">
                <a16:creationId xmlns:a16="http://schemas.microsoft.com/office/drawing/2014/main" id="{6834571D-4DAB-3DBD-427B-386F9E3D5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0" name="Rectangle 10">
            <a:extLst>
              <a:ext uri="{FF2B5EF4-FFF2-40B4-BE49-F238E27FC236}">
                <a16:creationId xmlns:a16="http://schemas.microsoft.com/office/drawing/2014/main" id="{7E9F0752-70F7-BAA8-D05B-3F39611E0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79885" name="Rectangle 11">
            <a:extLst>
              <a:ext uri="{FF2B5EF4-FFF2-40B4-BE49-F238E27FC236}">
                <a16:creationId xmlns:a16="http://schemas.microsoft.com/office/drawing/2014/main" id="{89A8F12C-2126-D8BC-3EC1-A304AF717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Orientation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00FF"/>
                </a:solidFill>
              </a:rPr>
              <a:t>mobility</a:t>
            </a:r>
            <a:r>
              <a:rPr lang="en-US" b="1" dirty="0"/>
              <a:t> training</a:t>
            </a:r>
            <a:r>
              <a:rPr lang="en-US" dirty="0"/>
              <a:t> are mainstays of </a:t>
            </a:r>
            <a:r>
              <a:rPr lang="en-US" dirty="0" err="1"/>
              <a:t>tx</a:t>
            </a:r>
            <a:endParaRPr lang="en-US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contrast sensitivity</a:t>
            </a:r>
          </a:p>
        </p:txBody>
      </p:sp>
      <p:sp>
        <p:nvSpPr>
          <p:cNvPr id="17423" name="Text Box 18">
            <a:extLst>
              <a:ext uri="{FF2B5EF4-FFF2-40B4-BE49-F238E27FC236}">
                <a16:creationId xmlns:a16="http://schemas.microsoft.com/office/drawing/2014/main" id="{683B8DEA-527B-C33A-4D3A-BD5861AA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476" y="3860512"/>
            <a:ext cx="698300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/>
              <a:t>Why doesn’t magnification play a role in managing peripheral visual loss?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By enlarging the image, magnification would move it </a:t>
            </a:r>
            <a:r>
              <a:rPr lang="en-US" altLang="en-US" sz="1600" b="1"/>
              <a:t>into</a:t>
            </a:r>
            <a:r>
              <a:rPr lang="en-US" altLang="en-US" sz="1600"/>
              <a:t> the area of deficit</a:t>
            </a:r>
          </a:p>
        </p:txBody>
      </p:sp>
      <p:sp>
        <p:nvSpPr>
          <p:cNvPr id="17424" name="Slide Number Placeholder 1">
            <a:extLst>
              <a:ext uri="{FF2B5EF4-FFF2-40B4-BE49-F238E27FC236}">
                <a16:creationId xmlns:a16="http://schemas.microsoft.com/office/drawing/2014/main" id="{5643D90F-5FF5-9FF8-C920-415A83D9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FD440A-400A-4EE6-9EDA-1F636981B7C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36D9F891-D158-E76F-753F-2DC62AAC6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05512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b="1" i="1" dirty="0"/>
              <a:t>?</a:t>
            </a:r>
            <a:endParaRPr lang="en-US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b="1" i="1" dirty="0"/>
              <a:t>?</a:t>
            </a:r>
            <a:endParaRPr lang="en-US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b="1" i="1" dirty="0"/>
              <a:t>?</a:t>
            </a:r>
          </a:p>
          <a:p>
            <a:pPr lvl="2" eaLnBrk="1" hangingPunct="1">
              <a:defRPr/>
            </a:pPr>
            <a:r>
              <a:rPr lang="en-US" b="1" i="1" dirty="0"/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612084C8-FCF4-2D34-1C7F-D182EB0B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470474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8447" name="Rectangle 14">
            <a:extLst>
              <a:ext uri="{FF2B5EF4-FFF2-40B4-BE49-F238E27FC236}">
                <a16:creationId xmlns:a16="http://schemas.microsoft.com/office/drawing/2014/main" id="{8B4520EF-B6BB-6761-971F-751C1F7D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C71ADBD0-9D3F-4A0B-1CB0-F41CA3A6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19328F1B-6733-7599-0448-AD61D57B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4">
            <a:extLst>
              <a:ext uri="{FF2B5EF4-FFF2-40B4-BE49-F238E27FC236}">
                <a16:creationId xmlns:a16="http://schemas.microsoft.com/office/drawing/2014/main" id="{8B4520EF-B6BB-6761-971F-751C1F7D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C71ADBD0-9D3F-4A0B-1CB0-F41CA3A6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7BCF3E63-82E3-C848-3D9D-8B1761D8B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280756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4">
            <a:extLst>
              <a:ext uri="{FF2B5EF4-FFF2-40B4-BE49-F238E27FC236}">
                <a16:creationId xmlns:a16="http://schemas.microsoft.com/office/drawing/2014/main" id="{8B4520EF-B6BB-6761-971F-751C1F7D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C71ADBD0-9D3F-4A0B-1CB0-F41CA3A6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Glare</a:t>
            </a:r>
            <a:r>
              <a:rPr lang="en-US" dirty="0"/>
              <a:t> control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8449" name="Rectangle 16">
            <a:extLst>
              <a:ext uri="{FF2B5EF4-FFF2-40B4-BE49-F238E27FC236}">
                <a16:creationId xmlns:a16="http://schemas.microsoft.com/office/drawing/2014/main" id="{521E0772-5E2C-6F59-7DD8-5ED22058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nuisance</a:t>
            </a:r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9BFB7AE1-A2E5-D353-4BD5-1A561711E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4270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9" name="Rectangle 16">
            <a:extLst>
              <a:ext uri="{FF2B5EF4-FFF2-40B4-BE49-F238E27FC236}">
                <a16:creationId xmlns:a16="http://schemas.microsoft.com/office/drawing/2014/main" id="{521E0772-5E2C-6F59-7DD8-5ED22058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 dirty="0"/>
          </a:p>
        </p:txBody>
      </p:sp>
      <p:sp>
        <p:nvSpPr>
          <p:cNvPr id="18447" name="Rectangle 14">
            <a:extLst>
              <a:ext uri="{FF2B5EF4-FFF2-40B4-BE49-F238E27FC236}">
                <a16:creationId xmlns:a16="http://schemas.microsoft.com/office/drawing/2014/main" id="{8B4520EF-B6BB-6761-971F-751C1F7D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C71ADBD0-9D3F-4A0B-1CB0-F41CA3A6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Glare</a:t>
            </a:r>
            <a:r>
              <a:rPr lang="en-US" dirty="0"/>
              <a:t> control</a:t>
            </a:r>
          </a:p>
          <a:p>
            <a:pPr lvl="2" eaLnBrk="1" hangingPunct="1">
              <a:defRPr/>
            </a:pP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58CEF612-8516-EDE2-6F8B-80B595E7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277879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9" name="Rectangle 16">
            <a:extLst>
              <a:ext uri="{FF2B5EF4-FFF2-40B4-BE49-F238E27FC236}">
                <a16:creationId xmlns:a16="http://schemas.microsoft.com/office/drawing/2014/main" id="{521E0772-5E2C-6F59-7DD8-5ED22058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8447" name="Rectangle 14">
            <a:extLst>
              <a:ext uri="{FF2B5EF4-FFF2-40B4-BE49-F238E27FC236}">
                <a16:creationId xmlns:a16="http://schemas.microsoft.com/office/drawing/2014/main" id="{8B4520EF-B6BB-6761-971F-751C1F7D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C71ADBD0-9D3F-4A0B-1CB0-F41CA3A6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CA34289E-5252-DC61-BD57-A360BB95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4" name="Rectangle 21">
            <a:extLst>
              <a:ext uri="{FF2B5EF4-FFF2-40B4-BE49-F238E27FC236}">
                <a16:creationId xmlns:a16="http://schemas.microsoft.com/office/drawing/2014/main" id="{96E5902F-F632-81E5-FB62-C3CA77DEA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4BF9F13A-B5EF-0303-D5D9-753D1D8C9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8437" name="Rectangle 18">
            <a:extLst>
              <a:ext uri="{FF2B5EF4-FFF2-40B4-BE49-F238E27FC236}">
                <a16:creationId xmlns:a16="http://schemas.microsoft.com/office/drawing/2014/main" id="{5B3F370E-9DDB-FDF1-FC01-60EE4AB94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Rectangle 19">
            <a:extLst>
              <a:ext uri="{FF2B5EF4-FFF2-40B4-BE49-F238E27FC236}">
                <a16:creationId xmlns:a16="http://schemas.microsoft.com/office/drawing/2014/main" id="{0CF7A2FB-1F9E-8987-E174-681771E5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D8D5B754-D671-0412-EC44-68D2DECB2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D9826C2D-BDB3-3AEC-AC70-FBD05C3E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163D09C3-1CE1-083F-C913-7E83E523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3B2D4913-2910-0F2D-CF1B-203125EEB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Rectangle 6">
            <a:extLst>
              <a:ext uri="{FF2B5EF4-FFF2-40B4-BE49-F238E27FC236}">
                <a16:creationId xmlns:a16="http://schemas.microsoft.com/office/drawing/2014/main" id="{3F14095C-EB81-6950-D142-1861B0FC8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4" name="Rectangle 8">
            <a:extLst>
              <a:ext uri="{FF2B5EF4-FFF2-40B4-BE49-F238E27FC236}">
                <a16:creationId xmlns:a16="http://schemas.microsoft.com/office/drawing/2014/main" id="{8E4F344A-3A95-A709-9AB3-73D63A1B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17421" name="Rectangle 9">
            <a:extLst>
              <a:ext uri="{FF2B5EF4-FFF2-40B4-BE49-F238E27FC236}">
                <a16:creationId xmlns:a16="http://schemas.microsoft.com/office/drawing/2014/main" id="{081D5215-0D48-76E3-DC8D-3A4119469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Glare</a:t>
            </a:r>
            <a:r>
              <a:rPr lang="en-US" dirty="0"/>
              <a:t> control</a:t>
            </a:r>
          </a:p>
          <a:p>
            <a:pPr lvl="2" eaLnBrk="1" hangingPunct="1">
              <a:defRPr/>
            </a:pPr>
            <a:r>
              <a:rPr lang="en-US" dirty="0"/>
              <a:t>+/- </a:t>
            </a:r>
            <a:r>
              <a:rPr lang="en-US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18450" name="Rectangle 17">
            <a:extLst>
              <a:ext uri="{FF2B5EF4-FFF2-40B4-BE49-F238E27FC236}">
                <a16:creationId xmlns:a16="http://schemas.microsoft.com/office/drawing/2014/main" id="{C3432974-9499-AADF-2295-E8B053BA7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/>
              <a:t>previously discussed method</a:t>
            </a:r>
          </a:p>
        </p:txBody>
      </p:sp>
      <p:sp>
        <p:nvSpPr>
          <p:cNvPr id="18451" name="Slide Number Placeholder 1">
            <a:extLst>
              <a:ext uri="{FF2B5EF4-FFF2-40B4-BE49-F238E27FC236}">
                <a16:creationId xmlns:a16="http://schemas.microsoft.com/office/drawing/2014/main" id="{AB93F5CB-4A0A-42E3-CA56-2455E136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2C28-18B9-4704-B5D9-246DA5BC97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C2324546-3AA3-7C96-7958-9618FB67A03E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453" name="TextBox 2">
            <a:extLst>
              <a:ext uri="{FF2B5EF4-FFF2-40B4-BE49-F238E27FC236}">
                <a16:creationId xmlns:a16="http://schemas.microsoft.com/office/drawing/2014/main" id="{27D2588B-4A85-5CF7-80A0-E7BA8DBEA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77294C35-5A53-BF10-2F03-4B8D815ED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229204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5DB83CEC-9273-463F-A814-8AB497ECA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58" name="Rectangle 17">
            <a:extLst>
              <a:ext uri="{FF2B5EF4-FFF2-40B4-BE49-F238E27FC236}">
                <a16:creationId xmlns:a16="http://schemas.microsoft.com/office/drawing/2014/main" id="{68EBF333-90FD-AEBD-F490-6F833BD3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59" name="Rectangle 16">
            <a:extLst>
              <a:ext uri="{FF2B5EF4-FFF2-40B4-BE49-F238E27FC236}">
                <a16:creationId xmlns:a16="http://schemas.microsoft.com/office/drawing/2014/main" id="{AF42B771-6349-15FF-61F0-53A4695B2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0" name="Rectangle 15">
            <a:extLst>
              <a:ext uri="{FF2B5EF4-FFF2-40B4-BE49-F238E27FC236}">
                <a16:creationId xmlns:a16="http://schemas.microsoft.com/office/drawing/2014/main" id="{FD3F0BD2-B371-E2A6-F3A7-870422B49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1" name="Rectangle 14">
            <a:extLst>
              <a:ext uri="{FF2B5EF4-FFF2-40B4-BE49-F238E27FC236}">
                <a16:creationId xmlns:a16="http://schemas.microsoft.com/office/drawing/2014/main" id="{7CA404F3-8B20-A09D-9A6B-9665A54E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2" name="Rectangle 21">
            <a:extLst>
              <a:ext uri="{FF2B5EF4-FFF2-40B4-BE49-F238E27FC236}">
                <a16:creationId xmlns:a16="http://schemas.microsoft.com/office/drawing/2014/main" id="{6130D487-5509-4116-8629-4824ACEEC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70308B7F-3912-503F-34DF-9E00FFCBA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19465" name="Rectangle 18">
            <a:extLst>
              <a:ext uri="{FF2B5EF4-FFF2-40B4-BE49-F238E27FC236}">
                <a16:creationId xmlns:a16="http://schemas.microsoft.com/office/drawing/2014/main" id="{8DDB7843-DC6A-1CFD-AA7D-E8C24C4B5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6" name="Rectangle 19">
            <a:extLst>
              <a:ext uri="{FF2B5EF4-FFF2-40B4-BE49-F238E27FC236}">
                <a16:creationId xmlns:a16="http://schemas.microsoft.com/office/drawing/2014/main" id="{0E1360F0-72EB-0C2E-6FD7-3A1F7AE6D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D8D729CF-B3F9-AC65-9053-B3E7242B8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43226319-3768-108F-D5AD-F100E5EA6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9" name="Rectangle 2">
            <a:extLst>
              <a:ext uri="{FF2B5EF4-FFF2-40B4-BE49-F238E27FC236}">
                <a16:creationId xmlns:a16="http://schemas.microsoft.com/office/drawing/2014/main" id="{6B0EE508-9F00-81B4-AA1A-61102BDB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0" name="Rectangle 4">
            <a:extLst>
              <a:ext uri="{FF2B5EF4-FFF2-40B4-BE49-F238E27FC236}">
                <a16:creationId xmlns:a16="http://schemas.microsoft.com/office/drawing/2014/main" id="{F8FA5ECE-082B-912D-A1E6-C20253803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1" name="Rectangle 6">
            <a:extLst>
              <a:ext uri="{FF2B5EF4-FFF2-40B4-BE49-F238E27FC236}">
                <a16:creationId xmlns:a16="http://schemas.microsoft.com/office/drawing/2014/main" id="{A27017B7-19AA-BAF3-ADDE-AF289015B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2" name="Rectangle 8">
            <a:extLst>
              <a:ext uri="{FF2B5EF4-FFF2-40B4-BE49-F238E27FC236}">
                <a16:creationId xmlns:a16="http://schemas.microsoft.com/office/drawing/2014/main" id="{FD980C0A-D304-25F8-F5D7-2E4342C1C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1521" name="Rectangle 9">
            <a:extLst>
              <a:ext uri="{FF2B5EF4-FFF2-40B4-BE49-F238E27FC236}">
                <a16:creationId xmlns:a16="http://schemas.microsoft.com/office/drawing/2014/main" id="{267E2720-DEB3-EF04-43F6-D495516D1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chemeClr val="bg1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illumination</a:t>
            </a:r>
          </a:p>
          <a:p>
            <a:pPr lvl="2" eaLnBrk="1" hangingPunct="1">
              <a:defRPr/>
            </a:pPr>
            <a:r>
              <a:rPr lang="en-US" dirty="0"/>
              <a:t>Increased </a:t>
            </a:r>
            <a:r>
              <a:rPr lang="en-US" dirty="0">
                <a:solidFill>
                  <a:srgbClr val="0000FF"/>
                </a:solidFill>
              </a:rPr>
              <a:t>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Glare</a:t>
            </a:r>
            <a:r>
              <a:rPr lang="en-US" dirty="0"/>
              <a:t> control</a:t>
            </a:r>
          </a:p>
          <a:p>
            <a:pPr lvl="2" eaLnBrk="1" hangingPunct="1">
              <a:defRPr/>
            </a:pPr>
            <a:r>
              <a:rPr lang="en-US" dirty="0"/>
              <a:t>+/- </a:t>
            </a:r>
            <a:r>
              <a:rPr lang="en-US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19475" name="Slide Number Placeholder 1">
            <a:extLst>
              <a:ext uri="{FF2B5EF4-FFF2-40B4-BE49-F238E27FC236}">
                <a16:creationId xmlns:a16="http://schemas.microsoft.com/office/drawing/2014/main" id="{B5B761C5-23B4-AA22-3503-8C170A72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636EFB-7E41-4424-B0DE-EA9AA7D5543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17836FA1-E89E-B9B2-22AF-9F125ED76DD4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477" name="TextBox 20">
            <a:extLst>
              <a:ext uri="{FF2B5EF4-FFF2-40B4-BE49-F238E27FC236}">
                <a16:creationId xmlns:a16="http://schemas.microsoft.com/office/drawing/2014/main" id="{7E1E3A76-9F30-E13C-EA2F-73A9DB3F6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E7A064C5-9526-C988-96F8-5A7138B24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id="{E4A359CF-A4CA-4554-E354-9BE017D3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837B783-F972-40AB-07C4-BC5BD3C25109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555" name="TextBox 21">
            <a:extLst>
              <a:ext uri="{FF2B5EF4-FFF2-40B4-BE49-F238E27FC236}">
                <a16:creationId xmlns:a16="http://schemas.microsoft.com/office/drawing/2014/main" id="{085B472B-6A26-E902-0764-52635C3E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CB2792-55F4-AD0F-76FC-F0D0987E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90FB478-3CEF-414E-D74A-721D4F0E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167F5C9A-F485-640A-CF12-E38CE42F4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D70A04B7-963A-B12E-0755-168F6FE1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97040BFF-EE8A-A078-29B9-0B938625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767449BB-AB34-D9C5-FC06-504A95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EBA53517-10F7-0285-41E0-DBB905CD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4" name="Rectangle 10">
            <a:extLst>
              <a:ext uri="{FF2B5EF4-FFF2-40B4-BE49-F238E27FC236}">
                <a16:creationId xmlns:a16="http://schemas.microsoft.com/office/drawing/2014/main" id="{76271D0F-111D-80C6-AB60-0A127B727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5" name="Rectangle 11">
            <a:extLst>
              <a:ext uri="{FF2B5EF4-FFF2-40B4-BE49-F238E27FC236}">
                <a16:creationId xmlns:a16="http://schemas.microsoft.com/office/drawing/2014/main" id="{BB3597A1-CD29-A99B-5806-4A1E68D2B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34D7C994-D2BF-0BF4-B720-CF7E1A4E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434B0D5C-F407-3162-F653-E6DE5AFE1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8" name="Rectangle 14">
            <a:extLst>
              <a:ext uri="{FF2B5EF4-FFF2-40B4-BE49-F238E27FC236}">
                <a16:creationId xmlns:a16="http://schemas.microsoft.com/office/drawing/2014/main" id="{2B6B61FB-CBEE-6F9A-67F4-182F9C11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9" name="Rectangle 15">
            <a:extLst>
              <a:ext uri="{FF2B5EF4-FFF2-40B4-BE49-F238E27FC236}">
                <a16:creationId xmlns:a16="http://schemas.microsoft.com/office/drawing/2014/main" id="{D2F98D09-DF73-D287-25DC-C1CE414A2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DC0FC5FA-B8B7-A39F-67D8-1FC79378B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FE6143CB-0435-9FE5-B37D-8207F52B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B2B2B2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illumination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Glare control</a:t>
            </a:r>
          </a:p>
          <a:p>
            <a:pPr lvl="2" eaLnBrk="1" hangingPunct="1">
              <a:defRPr/>
            </a:pPr>
            <a:r>
              <a:rPr lang="en-US" b="1" dirty="0"/>
              <a:t>+/- </a:t>
            </a:r>
            <a:r>
              <a:rPr lang="en-US" b="1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23573" name="Text Box 19">
            <a:extLst>
              <a:ext uri="{FF2B5EF4-FFF2-40B4-BE49-F238E27FC236}">
                <a16:creationId xmlns:a16="http://schemas.microsoft.com/office/drawing/2014/main" id="{882E5EF8-AC8A-61A2-9575-12631457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83" y="4457700"/>
            <a:ext cx="4343400" cy="181588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In general, should pts with poor contrast sensitivity be prescribed telescopic devices?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Not in most cases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70C0"/>
                </a:solidFill>
              </a:rPr>
              <a:t>Why not?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Because each lens in a scope will inevitably degrade contrast to some degree</a:t>
            </a:r>
          </a:p>
        </p:txBody>
      </p:sp>
      <p:sp>
        <p:nvSpPr>
          <p:cNvPr id="23574" name="Slide Number Placeholder 1">
            <a:extLst>
              <a:ext uri="{FF2B5EF4-FFF2-40B4-BE49-F238E27FC236}">
                <a16:creationId xmlns:a16="http://schemas.microsoft.com/office/drawing/2014/main" id="{ED56F980-8A74-6E39-8311-8ECE6B3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ADF684-FFD4-4AEB-830A-7D98C2C897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445E8B52-1EDE-3559-B52A-80B6DC336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id="{E4A359CF-A4CA-4554-E354-9BE017D3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837B783-F972-40AB-07C4-BC5BD3C25109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555" name="TextBox 21">
            <a:extLst>
              <a:ext uri="{FF2B5EF4-FFF2-40B4-BE49-F238E27FC236}">
                <a16:creationId xmlns:a16="http://schemas.microsoft.com/office/drawing/2014/main" id="{085B472B-6A26-E902-0764-52635C3E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CB2792-55F4-AD0F-76FC-F0D0987E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90FB478-3CEF-414E-D74A-721D4F0E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167F5C9A-F485-640A-CF12-E38CE42F4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D70A04B7-963A-B12E-0755-168F6FE1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97040BFF-EE8A-A078-29B9-0B938625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767449BB-AB34-D9C5-FC06-504A95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EBA53517-10F7-0285-41E0-DBB905CD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4" name="Rectangle 10">
            <a:extLst>
              <a:ext uri="{FF2B5EF4-FFF2-40B4-BE49-F238E27FC236}">
                <a16:creationId xmlns:a16="http://schemas.microsoft.com/office/drawing/2014/main" id="{76271D0F-111D-80C6-AB60-0A127B727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5" name="Rectangle 11">
            <a:extLst>
              <a:ext uri="{FF2B5EF4-FFF2-40B4-BE49-F238E27FC236}">
                <a16:creationId xmlns:a16="http://schemas.microsoft.com/office/drawing/2014/main" id="{BB3597A1-CD29-A99B-5806-4A1E68D2B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34D7C994-D2BF-0BF4-B720-CF7E1A4E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434B0D5C-F407-3162-F653-E6DE5AFE1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8" name="Rectangle 14">
            <a:extLst>
              <a:ext uri="{FF2B5EF4-FFF2-40B4-BE49-F238E27FC236}">
                <a16:creationId xmlns:a16="http://schemas.microsoft.com/office/drawing/2014/main" id="{2B6B61FB-CBEE-6F9A-67F4-182F9C11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9" name="Rectangle 15">
            <a:extLst>
              <a:ext uri="{FF2B5EF4-FFF2-40B4-BE49-F238E27FC236}">
                <a16:creationId xmlns:a16="http://schemas.microsoft.com/office/drawing/2014/main" id="{D2F98D09-DF73-D287-25DC-C1CE414A2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DC0FC5FA-B8B7-A39F-67D8-1FC79378B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FE6143CB-0435-9FE5-B37D-8207F52B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B2B2B2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illumination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Glare control</a:t>
            </a:r>
          </a:p>
          <a:p>
            <a:pPr lvl="2" eaLnBrk="1" hangingPunct="1">
              <a:defRPr/>
            </a:pPr>
            <a:r>
              <a:rPr lang="en-US" b="1" dirty="0"/>
              <a:t>+/- </a:t>
            </a:r>
            <a:r>
              <a:rPr lang="en-US" b="1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23573" name="Text Box 19">
            <a:extLst>
              <a:ext uri="{FF2B5EF4-FFF2-40B4-BE49-F238E27FC236}">
                <a16:creationId xmlns:a16="http://schemas.microsoft.com/office/drawing/2014/main" id="{882E5EF8-AC8A-61A2-9575-12631457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83" y="4457700"/>
            <a:ext cx="4343400" cy="181588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In general, should pts with poor contrast sensitivity be prescribed telescopic devices?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Not in most cases</a:t>
            </a:r>
            <a:endParaRPr lang="en-US" altLang="en-US" sz="16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70C0"/>
                </a:solidFill>
              </a:rPr>
              <a:t>Why not?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Because each lens in a scope will inevitably degrade contrast to some degree</a:t>
            </a:r>
          </a:p>
        </p:txBody>
      </p:sp>
      <p:sp>
        <p:nvSpPr>
          <p:cNvPr id="23574" name="Slide Number Placeholder 1">
            <a:extLst>
              <a:ext uri="{FF2B5EF4-FFF2-40B4-BE49-F238E27FC236}">
                <a16:creationId xmlns:a16="http://schemas.microsoft.com/office/drawing/2014/main" id="{ED56F980-8A74-6E39-8311-8ECE6B3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ADF684-FFD4-4AEB-830A-7D98C2C897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819FC4FA-557B-D253-DA61-695BD27C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21009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7EB62DAD-B7E1-D23E-0D8D-875C50C0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9E24BC7-3699-31B6-AE49-EF9A0D325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4099" name="Rectangle 21">
            <a:extLst>
              <a:ext uri="{FF2B5EF4-FFF2-40B4-BE49-F238E27FC236}">
                <a16:creationId xmlns:a16="http://schemas.microsoft.com/office/drawing/2014/main" id="{A0C6E5B1-0ED0-BE8E-CAAA-5975074D8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5D4A39-A119-5B95-EBE0-C322BF6EA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1ED7B011-5059-6B9E-0CE1-5698E6B03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/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4104" name="Rectangle 7">
            <a:extLst>
              <a:ext uri="{FF2B5EF4-FFF2-40B4-BE49-F238E27FC236}">
                <a16:creationId xmlns:a16="http://schemas.microsoft.com/office/drawing/2014/main" id="{F1E59291-F963-C16C-B18F-77D76475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5" name="Rectangle 18">
            <a:extLst>
              <a:ext uri="{FF2B5EF4-FFF2-40B4-BE49-F238E27FC236}">
                <a16:creationId xmlns:a16="http://schemas.microsoft.com/office/drawing/2014/main" id="{64CDCC7A-FA55-97F8-B2EF-99EF1771D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6" name="Rectangle 19">
            <a:extLst>
              <a:ext uri="{FF2B5EF4-FFF2-40B4-BE49-F238E27FC236}">
                <a16:creationId xmlns:a16="http://schemas.microsoft.com/office/drawing/2014/main" id="{8D7CEBA6-3EEA-5009-75F0-57020C5B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7" name="Rectangle 20">
            <a:extLst>
              <a:ext uri="{FF2B5EF4-FFF2-40B4-BE49-F238E27FC236}">
                <a16:creationId xmlns:a16="http://schemas.microsoft.com/office/drawing/2014/main" id="{D2670F9F-6B72-A8D1-E318-206436E2C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8" name="Slide Number Placeholder 1">
            <a:extLst>
              <a:ext uri="{FF2B5EF4-FFF2-40B4-BE49-F238E27FC236}">
                <a16:creationId xmlns:a16="http://schemas.microsoft.com/office/drawing/2014/main" id="{54A53186-057D-672D-8AF4-405C47C8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951F89-4294-4894-9095-5ADE44F1962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941B15C3-C2CA-8A15-B728-CF66DDC1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34163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id="{E4A359CF-A4CA-4554-E354-9BE017D3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837B783-F972-40AB-07C4-BC5BD3C25109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555" name="TextBox 21">
            <a:extLst>
              <a:ext uri="{FF2B5EF4-FFF2-40B4-BE49-F238E27FC236}">
                <a16:creationId xmlns:a16="http://schemas.microsoft.com/office/drawing/2014/main" id="{085B472B-6A26-E902-0764-52635C3E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CB2792-55F4-AD0F-76FC-F0D0987E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90FB478-3CEF-414E-D74A-721D4F0E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167F5C9A-F485-640A-CF12-E38CE42F4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D70A04B7-963A-B12E-0755-168F6FE1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97040BFF-EE8A-A078-29B9-0B938625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767449BB-AB34-D9C5-FC06-504A95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EBA53517-10F7-0285-41E0-DBB905CD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4" name="Rectangle 10">
            <a:extLst>
              <a:ext uri="{FF2B5EF4-FFF2-40B4-BE49-F238E27FC236}">
                <a16:creationId xmlns:a16="http://schemas.microsoft.com/office/drawing/2014/main" id="{76271D0F-111D-80C6-AB60-0A127B727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5" name="Rectangle 11">
            <a:extLst>
              <a:ext uri="{FF2B5EF4-FFF2-40B4-BE49-F238E27FC236}">
                <a16:creationId xmlns:a16="http://schemas.microsoft.com/office/drawing/2014/main" id="{BB3597A1-CD29-A99B-5806-4A1E68D2B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34D7C994-D2BF-0BF4-B720-CF7E1A4E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434B0D5C-F407-3162-F653-E6DE5AFE1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8" name="Rectangle 14">
            <a:extLst>
              <a:ext uri="{FF2B5EF4-FFF2-40B4-BE49-F238E27FC236}">
                <a16:creationId xmlns:a16="http://schemas.microsoft.com/office/drawing/2014/main" id="{2B6B61FB-CBEE-6F9A-67F4-182F9C11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9" name="Rectangle 15">
            <a:extLst>
              <a:ext uri="{FF2B5EF4-FFF2-40B4-BE49-F238E27FC236}">
                <a16:creationId xmlns:a16="http://schemas.microsoft.com/office/drawing/2014/main" id="{D2F98D09-DF73-D287-25DC-C1CE414A2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DC0FC5FA-B8B7-A39F-67D8-1FC79378B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FE6143CB-0435-9FE5-B37D-8207F52B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B2B2B2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illumination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Glare control</a:t>
            </a:r>
          </a:p>
          <a:p>
            <a:pPr lvl="2" eaLnBrk="1" hangingPunct="1">
              <a:defRPr/>
            </a:pPr>
            <a:r>
              <a:rPr lang="en-US" b="1" dirty="0"/>
              <a:t>+/- </a:t>
            </a:r>
            <a:r>
              <a:rPr lang="en-US" b="1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23573" name="Text Box 19">
            <a:extLst>
              <a:ext uri="{FF2B5EF4-FFF2-40B4-BE49-F238E27FC236}">
                <a16:creationId xmlns:a16="http://schemas.microsoft.com/office/drawing/2014/main" id="{882E5EF8-AC8A-61A2-9575-12631457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83" y="4457700"/>
            <a:ext cx="4343400" cy="181588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In general, should pts with poor contrast sensitivity be prescribed telescopic devices?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Not in most cases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Why not?</a:t>
            </a:r>
            <a:endParaRPr lang="en-US" altLang="en-US" sz="1600" i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Because each lens in a scope will inevitably degrade contrast to some degree</a:t>
            </a:r>
          </a:p>
        </p:txBody>
      </p:sp>
      <p:sp>
        <p:nvSpPr>
          <p:cNvPr id="23574" name="Slide Number Placeholder 1">
            <a:extLst>
              <a:ext uri="{FF2B5EF4-FFF2-40B4-BE49-F238E27FC236}">
                <a16:creationId xmlns:a16="http://schemas.microsoft.com/office/drawing/2014/main" id="{ED56F980-8A74-6E39-8311-8ECE6B3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ADF684-FFD4-4AEB-830A-7D98C2C897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56D748EA-E2FC-9B32-8EA7-CA16AB32B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114135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id="{E4A359CF-A4CA-4554-E354-9BE017D3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990600"/>
            <a:ext cx="6993835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837B783-F972-40AB-07C4-BC5BD3C25109}"/>
              </a:ext>
            </a:extLst>
          </p:cNvPr>
          <p:cNvSpPr/>
          <p:nvPr/>
        </p:nvSpPr>
        <p:spPr>
          <a:xfrm>
            <a:off x="4343400" y="4267200"/>
            <a:ext cx="228600" cy="1676400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555" name="TextBox 21">
            <a:extLst>
              <a:ext uri="{FF2B5EF4-FFF2-40B4-BE49-F238E27FC236}">
                <a16:creationId xmlns:a16="http://schemas.microsoft.com/office/drawing/2014/main" id="{085B472B-6A26-E902-0764-52635C3EF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9403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Multiple tx approaches</a:t>
            </a: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CB2792-55F4-AD0F-76FC-F0D0987E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9906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90FB478-3CEF-414E-D74A-721D4F0E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167F5C9A-F485-640A-CF12-E38CE42F4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D70A04B7-963A-B12E-0755-168F6FE1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97040BFF-EE8A-A078-29B9-0B938625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1752600" cy="3048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767449BB-AB34-D9C5-FC06-504A95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1447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EBA53517-10F7-0285-41E0-DBB905CD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16002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4" name="Rectangle 10">
            <a:extLst>
              <a:ext uri="{FF2B5EF4-FFF2-40B4-BE49-F238E27FC236}">
                <a16:creationId xmlns:a16="http://schemas.microsoft.com/office/drawing/2014/main" id="{76271D0F-111D-80C6-AB60-0A127B727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5" name="Rectangle 11">
            <a:extLst>
              <a:ext uri="{FF2B5EF4-FFF2-40B4-BE49-F238E27FC236}">
                <a16:creationId xmlns:a16="http://schemas.microsoft.com/office/drawing/2014/main" id="{BB3597A1-CD29-A99B-5806-4A1E68D2B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105400"/>
            <a:ext cx="762000" cy="3810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34D7C994-D2BF-0BF4-B720-CF7E1A4E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86400"/>
            <a:ext cx="18288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434B0D5C-F407-3162-F653-E6DE5AFE1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8" name="Rectangle 14">
            <a:extLst>
              <a:ext uri="{FF2B5EF4-FFF2-40B4-BE49-F238E27FC236}">
                <a16:creationId xmlns:a16="http://schemas.microsoft.com/office/drawing/2014/main" id="{2B6B61FB-CBEE-6F9A-67F4-182F9C11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9" name="Rectangle 15">
            <a:extLst>
              <a:ext uri="{FF2B5EF4-FFF2-40B4-BE49-F238E27FC236}">
                <a16:creationId xmlns:a16="http://schemas.microsoft.com/office/drawing/2014/main" id="{D2F98D09-DF73-D287-25DC-C1CE414A2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2819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DC0FC5FA-B8B7-A39F-67D8-1FC79378B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FE6143CB-0435-9FE5-B37D-8207F52B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B2B2B2"/>
                </a:solidFill>
              </a:rPr>
              <a:t>In general terms, how is each managed? </a:t>
            </a:r>
            <a:r>
              <a:rPr 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Decreased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acuity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Magnification is the mainstay of treatment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Constricted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VF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peripheral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Orientation and mobility training are mainstays of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tx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3) </a:t>
            </a:r>
            <a:r>
              <a:rPr lang="en-US" i="1" dirty="0"/>
              <a:t>Decreased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contrast sensitivity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illumination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Increased contrast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Glare control</a:t>
            </a:r>
          </a:p>
          <a:p>
            <a:pPr lvl="2" eaLnBrk="1" hangingPunct="1">
              <a:defRPr/>
            </a:pPr>
            <a:r>
              <a:rPr lang="en-US" b="1" dirty="0"/>
              <a:t>+/- </a:t>
            </a:r>
            <a:r>
              <a:rPr lang="en-US" b="1" dirty="0">
                <a:solidFill>
                  <a:srgbClr val="0000FF"/>
                </a:solidFill>
              </a:rPr>
              <a:t>magnification</a:t>
            </a:r>
          </a:p>
        </p:txBody>
      </p:sp>
      <p:sp>
        <p:nvSpPr>
          <p:cNvPr id="23573" name="Text Box 19">
            <a:extLst>
              <a:ext uri="{FF2B5EF4-FFF2-40B4-BE49-F238E27FC236}">
                <a16:creationId xmlns:a16="http://schemas.microsoft.com/office/drawing/2014/main" id="{882E5EF8-AC8A-61A2-9575-12631457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83" y="4457700"/>
            <a:ext cx="4343400" cy="181588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In general, should pts with poor contrast sensitivity be prescribed telescopic devices?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Not in most cases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/>
                </a:solidFill>
              </a:rPr>
              <a:t>Why not?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Because each lens in a scope will inevitably degrade contrast to some degree</a:t>
            </a:r>
          </a:p>
        </p:txBody>
      </p:sp>
      <p:sp>
        <p:nvSpPr>
          <p:cNvPr id="23574" name="Slide Number Placeholder 1">
            <a:extLst>
              <a:ext uri="{FF2B5EF4-FFF2-40B4-BE49-F238E27FC236}">
                <a16:creationId xmlns:a16="http://schemas.microsoft.com/office/drawing/2014/main" id="{ED56F980-8A74-6E39-8311-8ECE6B3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ADF684-FFD4-4AEB-830A-7D98C2C897B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EE2FE01D-A9DD-7F94-CC3C-24DEF161B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982466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BB3169E4-3FB8-DED1-0C27-457022AB9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40BBA04A-B33E-4B84-D866-E6298E7C2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200"/>
              <a:t>If VA is moderately poor (less than ~20/100), what can be done to obtain a more accurate refraction and estimate of BCVA? 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 i="1">
                <a:solidFill>
                  <a:schemeClr val="bg1"/>
                </a:solidFill>
              </a:rPr>
              <a:t>Refract the patient at 10 feet instead of 20.</a:t>
            </a:r>
            <a:r>
              <a:rPr lang="en-US" altLang="en-US" sz="2200">
                <a:solidFill>
                  <a:schemeClr val="bg1"/>
                </a:solidFill>
              </a:rPr>
              <a:t> This allows finer gradations during both refraction and acuity assessment. Consider a patient who, at 20 feet, can read the 20/200 line but not the 20/100. It would seem that BCVA is 20/200. If tested at 10 feet, however, she may be able to read lines between the 20/50 (equivalent to 20/100) and 20/100 (equivalent to 20/200). This ’20/200’ patient may actually be found to have BCVA of 20/120 (ie, by reading the 20/60 line at 10 feet). </a:t>
            </a:r>
          </a:p>
        </p:txBody>
      </p:sp>
      <p:sp>
        <p:nvSpPr>
          <p:cNvPr id="24581" name="Rectangle 6">
            <a:extLst>
              <a:ext uri="{FF2B5EF4-FFF2-40B4-BE49-F238E27FC236}">
                <a16:creationId xmlns:a16="http://schemas.microsoft.com/office/drawing/2014/main" id="{AE62F875-B616-48B3-EF11-0ABD0C481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2" name="Slide Number Placeholder 1">
            <a:extLst>
              <a:ext uri="{FF2B5EF4-FFF2-40B4-BE49-F238E27FC236}">
                <a16:creationId xmlns:a16="http://schemas.microsoft.com/office/drawing/2014/main" id="{8DB1A5E8-DA9B-6E60-9FFF-6B1315DB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81E51D-6619-4EF2-88B8-1CA2D10A11E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65A6880-C9D1-9E24-F50F-68F8DDB2F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19A4FF-547F-D53A-CBF2-A774ABABB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B72B611-8C5A-07CE-84AE-C22B00828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22098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If VA is moderately poor (less than ~20/100), what can be done to obtain a more accurate refraction and estimate of BCVA? 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i="1" dirty="0">
                <a:solidFill>
                  <a:srgbClr val="0000FF"/>
                </a:solidFill>
              </a:rPr>
              <a:t>Refract the patient at 10 feet instead of 20.</a:t>
            </a:r>
            <a:r>
              <a:rPr lang="en-US" altLang="en-US" sz="2200" dirty="0">
                <a:solidFill>
                  <a:srgbClr val="0000FF"/>
                </a:solidFill>
              </a:rPr>
              <a:t> This allows finer gradations during both refraction and acuity assessment. </a:t>
            </a:r>
          </a:p>
        </p:txBody>
      </p:sp>
      <p:sp>
        <p:nvSpPr>
          <p:cNvPr id="25605" name="Slide Number Placeholder 1">
            <a:extLst>
              <a:ext uri="{FF2B5EF4-FFF2-40B4-BE49-F238E27FC236}">
                <a16:creationId xmlns:a16="http://schemas.microsoft.com/office/drawing/2014/main" id="{E33A7A33-D7FB-35EE-48A1-8C68902B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1783D-1038-47CB-BE75-043AF60B54E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91660F5-7BD0-1040-0430-B653F22F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94DDCA6-C198-AB2D-3F27-54CA4A129B86}"/>
              </a:ext>
            </a:extLst>
          </p:cNvPr>
          <p:cNvSpPr/>
          <p:nvPr/>
        </p:nvSpPr>
        <p:spPr>
          <a:xfrm>
            <a:off x="152400" y="3048000"/>
            <a:ext cx="3048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19A4FF-547F-D53A-CBF2-A774ABABB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B72B611-8C5A-07CE-84AE-C22B00828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If VA is moderately poor (less than ~20/100), what can be done to obtain a more accurate refraction and estimate of BCVA? 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i="1" dirty="0">
                <a:solidFill>
                  <a:srgbClr val="0000FF"/>
                </a:solidFill>
              </a:rPr>
              <a:t>Refract the patient at 10 feet instead of 20.</a:t>
            </a:r>
            <a:r>
              <a:rPr lang="en-US" altLang="en-US" sz="2200" dirty="0">
                <a:solidFill>
                  <a:srgbClr val="0000FF"/>
                </a:solidFill>
              </a:rPr>
              <a:t> This allows finer gradations during both refraction and acuity assessment. </a:t>
            </a:r>
            <a:r>
              <a:rPr lang="en-US" altLang="en-US" sz="2200" dirty="0"/>
              <a:t>Consider a patient who, when refracted at 20 feet, can read the 20/200 line but not the 20/100. It would seem that BCVA is 20/200. However, if she is refracted/assessed at 10 feet, she may be able to read lines between the 20/50 (equivalent to 20/100) and 20/100 (equivalent to 20/200). </a:t>
            </a:r>
            <a:endParaRPr lang="en-US" altLang="en-US" sz="2200" dirty="0">
              <a:solidFill>
                <a:srgbClr val="0000FF"/>
              </a:solidFill>
            </a:endParaRPr>
          </a:p>
        </p:txBody>
      </p:sp>
      <p:sp>
        <p:nvSpPr>
          <p:cNvPr id="25605" name="Slide Number Placeholder 1">
            <a:extLst>
              <a:ext uri="{FF2B5EF4-FFF2-40B4-BE49-F238E27FC236}">
                <a16:creationId xmlns:a16="http://schemas.microsoft.com/office/drawing/2014/main" id="{E33A7A33-D7FB-35EE-48A1-8C68902B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1783D-1038-47CB-BE75-043AF60B54E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49FCA4F-DCC7-DCF5-9181-5567A3408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55B402-ED19-7B24-83C2-A26702255810}"/>
              </a:ext>
            </a:extLst>
          </p:cNvPr>
          <p:cNvSpPr/>
          <p:nvPr/>
        </p:nvSpPr>
        <p:spPr>
          <a:xfrm>
            <a:off x="152400" y="3048000"/>
            <a:ext cx="3048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70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19A4FF-547F-D53A-CBF2-A774ABABB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B72B611-8C5A-07CE-84AE-C22B00828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If VA is moderately poor (less than ~20/100), what can be done to obtain a more accurate refraction and estimate of BCVA? 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i="1" dirty="0">
                <a:solidFill>
                  <a:srgbClr val="0000FF"/>
                </a:solidFill>
              </a:rPr>
              <a:t>Refract the patient at 10 feet instead of 20.</a:t>
            </a:r>
            <a:r>
              <a:rPr lang="en-US" altLang="en-US" sz="2200" dirty="0">
                <a:solidFill>
                  <a:srgbClr val="0000FF"/>
                </a:solidFill>
              </a:rPr>
              <a:t> This allows finer gradations during both refraction and acuity assessment. </a:t>
            </a:r>
            <a:r>
              <a:rPr lang="en-US" altLang="en-US" sz="2200" dirty="0"/>
              <a:t>Consider a patient who, when refracted at 20 feet, can read the 20/200 line but not the 20/100. It would seem that BCVA is 20/200. However, if she is refracted/assessed at 10 feet, she may be able to read lines between the 20/50 (equivalent to 20/100) and 20/100 (equivalent to 20/200). </a:t>
            </a:r>
            <a:r>
              <a:rPr lang="en-US" altLang="en-US" sz="2200" dirty="0">
                <a:solidFill>
                  <a:srgbClr val="0000FF"/>
                </a:solidFill>
              </a:rPr>
              <a:t>Thus, this ’20/200’ patient may actually be found to have BCVA of, say, 20/120 (</a:t>
            </a:r>
            <a:r>
              <a:rPr lang="en-US" altLang="en-US" sz="2200" dirty="0" err="1">
                <a:solidFill>
                  <a:srgbClr val="0000FF"/>
                </a:solidFill>
              </a:rPr>
              <a:t>ie</a:t>
            </a:r>
            <a:r>
              <a:rPr lang="en-US" altLang="en-US" sz="2200" dirty="0">
                <a:solidFill>
                  <a:srgbClr val="0000FF"/>
                </a:solidFill>
              </a:rPr>
              <a:t>, by reading the 20/60 line at 10 feet). </a:t>
            </a:r>
          </a:p>
        </p:txBody>
      </p:sp>
      <p:sp>
        <p:nvSpPr>
          <p:cNvPr id="25605" name="Slide Number Placeholder 1">
            <a:extLst>
              <a:ext uri="{FF2B5EF4-FFF2-40B4-BE49-F238E27FC236}">
                <a16:creationId xmlns:a16="http://schemas.microsoft.com/office/drawing/2014/main" id="{E33A7A33-D7FB-35EE-48A1-8C68902B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1783D-1038-47CB-BE75-043AF60B54E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78E326D-1325-4E09-B6BA-B7270BD4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1E5F39-6103-9BED-75C1-13ABD970AF89}"/>
              </a:ext>
            </a:extLst>
          </p:cNvPr>
          <p:cNvSpPr/>
          <p:nvPr/>
        </p:nvSpPr>
        <p:spPr>
          <a:xfrm>
            <a:off x="152400" y="3048000"/>
            <a:ext cx="3048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97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33CE129F-C55B-D03B-9487-093D3054E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0A64E817-EA93-0510-3CE8-9D807962A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1) </a:t>
            </a:r>
            <a:r>
              <a:rPr lang="en-US" altLang="en-US" sz="2400" b="1" i="1" dirty="0">
                <a:solidFill>
                  <a:srgbClr val="0000FF"/>
                </a:solidFill>
              </a:rPr>
              <a:t>?</a:t>
            </a:r>
            <a:r>
              <a:rPr lang="en-US" altLang="en-US" sz="2400" dirty="0">
                <a:solidFill>
                  <a:schemeClr val="bg1"/>
                </a:solidFill>
              </a:rPr>
              <a:t>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2) </a:t>
            </a:r>
            <a:r>
              <a:rPr lang="en-US" altLang="en-US" sz="2400" b="1" i="1" dirty="0">
                <a:solidFill>
                  <a:srgbClr val="0000FF"/>
                </a:solidFill>
              </a:rPr>
              <a:t>?</a:t>
            </a:r>
            <a:r>
              <a:rPr lang="en-US" altLang="en-US" sz="2400" dirty="0">
                <a:solidFill>
                  <a:schemeClr val="bg1"/>
                </a:solidFill>
              </a:rPr>
              <a:t>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3) </a:t>
            </a:r>
            <a:r>
              <a:rPr lang="en-US" altLang="en-US" sz="2400" b="1" i="1" dirty="0">
                <a:solidFill>
                  <a:srgbClr val="0000FF"/>
                </a:solidFill>
              </a:rPr>
              <a:t>?</a:t>
            </a:r>
            <a:r>
              <a:rPr lang="en-US" altLang="en-US" sz="2400" dirty="0">
                <a:solidFill>
                  <a:schemeClr val="bg1"/>
                </a:solidFill>
              </a:rPr>
              <a:t> the angular subtense of the retinal image independent of the object’s size and distance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The convergence demand imposed by the magnification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6629" name="Slide Number Placeholder 1">
            <a:extLst>
              <a:ext uri="{FF2B5EF4-FFF2-40B4-BE49-F238E27FC236}">
                <a16:creationId xmlns:a16="http://schemas.microsoft.com/office/drawing/2014/main" id="{4A4AC78E-D26D-A94B-56DD-931A9D85B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CBEA87-40FD-4E7E-8B86-635B8A5B0F8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C837A29-E1D5-CC39-2EFB-1D4541B9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10FD8ED9-723D-2309-0ABD-51E918FD7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F78D9280-4C9C-3B90-50EA-FD98C8485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1) </a:t>
            </a:r>
            <a:r>
              <a:rPr lang="en-US" altLang="en-US" sz="2400" dirty="0">
                <a:solidFill>
                  <a:srgbClr val="0000FF"/>
                </a:solidFill>
              </a:rPr>
              <a:t>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2) </a:t>
            </a:r>
            <a:r>
              <a:rPr lang="en-US" altLang="en-US" sz="2400" dirty="0">
                <a:solidFill>
                  <a:srgbClr val="0000FF"/>
                </a:solidFill>
              </a:rPr>
              <a:t>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3) </a:t>
            </a:r>
            <a:r>
              <a:rPr lang="en-US" altLang="en-US" sz="2400" dirty="0">
                <a:solidFill>
                  <a:srgbClr val="0000FF"/>
                </a:solidFill>
              </a:rPr>
              <a:t>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The convergence demand imposed by the magnification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3358C5D0-49C4-2B83-8445-6726E23BC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172200"/>
            <a:ext cx="2971800" cy="381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98E7ECC5-A74B-AF9E-EF23-D01EE92A6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172200"/>
            <a:ext cx="1828800" cy="381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5" name="Rectangle 8">
            <a:extLst>
              <a:ext uri="{FF2B5EF4-FFF2-40B4-BE49-F238E27FC236}">
                <a16:creationId xmlns:a16="http://schemas.microsoft.com/office/drawing/2014/main" id="{CF27DD9E-66F5-0285-C6DC-5B128BB75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3000"/>
            <a:ext cx="1676400" cy="3810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6" name="Rectangle 9">
            <a:extLst>
              <a:ext uri="{FF2B5EF4-FFF2-40B4-BE49-F238E27FC236}">
                <a16:creationId xmlns:a16="http://schemas.microsoft.com/office/drawing/2014/main" id="{6EE7E2E1-559C-EB12-04B2-CC750E2A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53000"/>
            <a:ext cx="1447800" cy="304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7" name="Rectangle 10">
            <a:extLst>
              <a:ext uri="{FF2B5EF4-FFF2-40B4-BE49-F238E27FC236}">
                <a16:creationId xmlns:a16="http://schemas.microsoft.com/office/drawing/2014/main" id="{0295880C-F254-E266-E810-61DC914B4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733800"/>
            <a:ext cx="8686800" cy="297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8" name="Slide Number Placeholder 1">
            <a:extLst>
              <a:ext uri="{FF2B5EF4-FFF2-40B4-BE49-F238E27FC236}">
                <a16:creationId xmlns:a16="http://schemas.microsoft.com/office/drawing/2014/main" id="{401F6F88-38CB-202B-E4EF-498308D1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02AFEE-8992-4F83-B89B-50D25410569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8A015685-4404-D628-ACF2-992DC3BB3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449845-30CB-9D09-4008-69E3484BEEBD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920392CC-5BCF-B014-45FF-1CC96D253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69168E3-B98F-56CD-E477-BD0D4CEF4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0000FF"/>
                </a:solidFill>
              </a:rPr>
              <a:t>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device can do this,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, magnify a retinal image without decreasing the distance between the retina and the object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The convergence demand imposed by the magnification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B3E0A0B9-ED39-9625-7818-7F5E67446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72000"/>
            <a:ext cx="6096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78" name="Slide Number Placeholder 1">
            <a:extLst>
              <a:ext uri="{FF2B5EF4-FFF2-40B4-BE49-F238E27FC236}">
                <a16:creationId xmlns:a16="http://schemas.microsoft.com/office/drawing/2014/main" id="{445492C8-1A9A-8592-CBAB-02C5E39F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5B331B-4368-49FB-AB2D-67D66DBC551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48064E33-CE2C-9DD6-5A86-7AD6323CE37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6E87827-43D1-C642-304A-9FE5EADB0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B09A9C-F597-39B6-C020-F97D9907BA30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6D5048F4-05D3-8D30-83E1-3DA6126FE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9AC43317-7D00-D631-CA37-79C0C69C2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0000FF"/>
                </a:solidFill>
              </a:rPr>
              <a:t>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device can do this,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, magnify a retinal image without decreasing the distance between the retina and the object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The convergence demand imposed by the magnification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ADA4B53B-5084-F2F5-1257-B3BFB5781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029200"/>
            <a:ext cx="762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2" name="Slide Number Placeholder 1">
            <a:extLst>
              <a:ext uri="{FF2B5EF4-FFF2-40B4-BE49-F238E27FC236}">
                <a16:creationId xmlns:a16="http://schemas.microsoft.com/office/drawing/2014/main" id="{7A19C470-45A4-75CF-DAFF-3B90453E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906020-58A4-44B4-8DC9-D8EF8C44F52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CA0A035A-5AC7-4DC7-DE63-38C878DC92AB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0254F4B-34B9-7F7D-B3CF-B97204B53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ABB856-E52F-DE1E-8DD5-E2B221AA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5123" name="Rectangle 19">
            <a:extLst>
              <a:ext uri="{FF2B5EF4-FFF2-40B4-BE49-F238E27FC236}">
                <a16:creationId xmlns:a16="http://schemas.microsoft.com/office/drawing/2014/main" id="{8E766E62-AB0E-CCE7-B749-4A0643B3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4" name="Rectangle 14">
            <a:extLst>
              <a:ext uri="{FF2B5EF4-FFF2-40B4-BE49-F238E27FC236}">
                <a16:creationId xmlns:a16="http://schemas.microsoft.com/office/drawing/2014/main" id="{C9369427-2224-889B-64B7-DF750F749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5889F87B-E24D-1587-EEF0-C927A435E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4AF27E43-2953-F836-2286-E3E1D3317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127" name="Rectangle 4">
            <a:extLst>
              <a:ext uri="{FF2B5EF4-FFF2-40B4-BE49-F238E27FC236}">
                <a16:creationId xmlns:a16="http://schemas.microsoft.com/office/drawing/2014/main" id="{C573C082-78C2-696B-33A5-D86D415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5128" name="Text Box 5">
            <a:extLst>
              <a:ext uri="{FF2B5EF4-FFF2-40B4-BE49-F238E27FC236}">
                <a16:creationId xmlns:a16="http://schemas.microsoft.com/office/drawing/2014/main" id="{B78BC9C8-E47B-A183-3AD9-6072D5CD4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234890E4-9103-A7B1-8E7D-CBF8088C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0" name="Rectangle 12">
            <a:extLst>
              <a:ext uri="{FF2B5EF4-FFF2-40B4-BE49-F238E27FC236}">
                <a16:creationId xmlns:a16="http://schemas.microsoft.com/office/drawing/2014/main" id="{D991A803-1498-FFE8-AD84-A650E8059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1" name="Rectangle 13">
            <a:extLst>
              <a:ext uri="{FF2B5EF4-FFF2-40B4-BE49-F238E27FC236}">
                <a16:creationId xmlns:a16="http://schemas.microsoft.com/office/drawing/2014/main" id="{D28F3A9B-B81A-6FD8-1B35-DAA7C344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2" name="Slide Number Placeholder 1">
            <a:extLst>
              <a:ext uri="{FF2B5EF4-FFF2-40B4-BE49-F238E27FC236}">
                <a16:creationId xmlns:a16="http://schemas.microsoft.com/office/drawing/2014/main" id="{E8EFB8EF-6FDD-21FA-8CCB-A9A0818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1071B2-7955-4112-A6B5-94DDF7A029D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90446B-5B99-CD68-5D42-C4E02DBF769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ADB56BC-C1D0-A7BF-7345-9AF142B6D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21BAD42-033D-796A-F70C-BBF6ADF8B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0000FF"/>
                </a:solidFill>
              </a:rPr>
              <a:t>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device can do this,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, magnify a retinal image without decreasing the distance between the retina and the object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phenomenon places practical limits on the magnification power that can be used </a:t>
            </a:r>
            <a:r>
              <a:rPr lang="en-US" altLang="en-US" sz="2800" i="1" dirty="0"/>
              <a:t>binocularly</a:t>
            </a:r>
            <a:r>
              <a:rPr lang="en-US" altLang="en-US" sz="2800" dirty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</a:rPr>
              <a:t>The convergence demand imposed by the magnification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AE1BFB08-B605-D8AA-B45E-AFABB9A8C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8674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26" name="Slide Number Placeholder 1">
            <a:extLst>
              <a:ext uri="{FF2B5EF4-FFF2-40B4-BE49-F238E27FC236}">
                <a16:creationId xmlns:a16="http://schemas.microsoft.com/office/drawing/2014/main" id="{DC5E670E-5ED1-3440-DA0A-D2D53F6D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8B4E4E-DD74-4997-BD78-610AD330234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CDDEF480-0428-0EE4-DC5D-C44648A7DA2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48B5DD40-7165-84B0-E2AC-0C4DE1ADF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D5E398-AA25-8C66-A6A4-022D6E173D6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38DA83F-A653-6DCD-0F1A-6777BCD81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B62764D-38CB-20CE-67B3-1401EE895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altLang="en-US" sz="2400" dirty="0"/>
              <a:t>) </a:t>
            </a:r>
            <a:r>
              <a:rPr lang="en-US" altLang="en-US" sz="2400" dirty="0">
                <a:solidFill>
                  <a:srgbClr val="0000FF"/>
                </a:solidFill>
              </a:rPr>
              <a:t>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device can do this,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, magnify a retinal image without decreasing the distance between the retina and the object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What phenomenon places practical limits on the magnification power that can be used </a:t>
            </a:r>
            <a:r>
              <a:rPr lang="en-US" altLang="en-US" sz="2800" i="1" dirty="0"/>
              <a:t>binocularly</a:t>
            </a:r>
            <a:r>
              <a:rPr lang="en-US" altLang="en-US" sz="2800" dirty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imposed by the magnification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31749" name="Slide Number Placeholder 1">
            <a:extLst>
              <a:ext uri="{FF2B5EF4-FFF2-40B4-BE49-F238E27FC236}">
                <a16:creationId xmlns:a16="http://schemas.microsoft.com/office/drawing/2014/main" id="{6FD7F953-4BE0-94A1-A536-B362B5ED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C73E10-CF22-4142-8DDB-BCB6F77DAE4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13286FF-48E4-9AA3-C9BC-D5006E8450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559EAB0B-EE08-2D17-F44B-74E623268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AF4DAB-3A77-CBB0-0DD3-706FDB3E658D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B411D33B-1B58-B79C-22E9-73D3C8E667E0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E5DE08-4617-241F-DA1B-56DAF0EB9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5D546E7C-7C13-5060-26A1-A67B8BAD8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773" name="Rectangle 6">
            <a:extLst>
              <a:ext uri="{FF2B5EF4-FFF2-40B4-BE49-F238E27FC236}">
                <a16:creationId xmlns:a16="http://schemas.microsoft.com/office/drawing/2014/main" id="{EFE5F05E-0CF4-F83E-C923-ECBC57DBC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2774" name="Text Box 10">
            <a:extLst>
              <a:ext uri="{FF2B5EF4-FFF2-40B4-BE49-F238E27FC236}">
                <a16:creationId xmlns:a16="http://schemas.microsoft.com/office/drawing/2014/main" id="{63243BF0-82A3-0476-36A6-2CED200D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2775" name="Rectangle 11">
            <a:extLst>
              <a:ext uri="{FF2B5EF4-FFF2-40B4-BE49-F238E27FC236}">
                <a16:creationId xmlns:a16="http://schemas.microsoft.com/office/drawing/2014/main" id="{6FC1F255-E945-DC87-EA23-B9280F47A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6" name="Line 9">
            <a:extLst>
              <a:ext uri="{FF2B5EF4-FFF2-40B4-BE49-F238E27FC236}">
                <a16:creationId xmlns:a16="http://schemas.microsoft.com/office/drawing/2014/main" id="{7F633D4A-B7FD-85DD-8B71-684050011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8">
            <a:extLst>
              <a:ext uri="{FF2B5EF4-FFF2-40B4-BE49-F238E27FC236}">
                <a16:creationId xmlns:a16="http://schemas.microsoft.com/office/drawing/2014/main" id="{08ECC04B-FF53-F090-EC4A-DC34159EE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2778" name="Slide Number Placeholder 1">
            <a:extLst>
              <a:ext uri="{FF2B5EF4-FFF2-40B4-BE49-F238E27FC236}">
                <a16:creationId xmlns:a16="http://schemas.microsoft.com/office/drawing/2014/main" id="{7E24BE81-B9BD-D78C-55E7-0939A638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601BEA-7F5F-4076-B184-1FE974D1F49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F19E1E-1B8E-E05A-B7F4-AD4095EF44D7}"/>
              </a:ext>
            </a:extLst>
          </p:cNvPr>
          <p:cNvSpPr txBox="1"/>
          <p:nvPr/>
        </p:nvSpPr>
        <p:spPr>
          <a:xfrm>
            <a:off x="5614988" y="2177628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something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865DAD-F97A-518D-C3C1-3201AB23F7BB}"/>
              </a:ext>
            </a:extLst>
          </p:cNvPr>
          <p:cNvSpPr txBox="1"/>
          <p:nvPr/>
        </p:nvSpPr>
        <p:spPr>
          <a:xfrm>
            <a:off x="5618301" y="258782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something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BF85B27E-FE1D-3287-80D6-1736BFBE4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807221-1114-3326-3E22-88B0D1F03CD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60B4B6A2-A615-C774-46D0-4BAC365BEC9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98A7692-6C41-2C8A-502A-CC4C6735C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88727CE-EFF1-FAEF-FCC9-3593B0BC5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9A7B68EF-577D-471B-9E97-3A0FB01D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Text Box 18">
            <a:extLst>
              <a:ext uri="{FF2B5EF4-FFF2-40B4-BE49-F238E27FC236}">
                <a16:creationId xmlns:a16="http://schemas.microsoft.com/office/drawing/2014/main" id="{5BA86F39-B01B-D90F-7C47-E2D746C4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3800" name="Rectangle 21">
            <a:extLst>
              <a:ext uri="{FF2B5EF4-FFF2-40B4-BE49-F238E27FC236}">
                <a16:creationId xmlns:a16="http://schemas.microsoft.com/office/drawing/2014/main" id="{CA4F4031-C8A2-E371-3FDF-F0344BA7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B49CD5B6-25DC-F616-FBF8-E3FF283E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3802" name="Text Box 23">
            <a:extLst>
              <a:ext uri="{FF2B5EF4-FFF2-40B4-BE49-F238E27FC236}">
                <a16:creationId xmlns:a16="http://schemas.microsoft.com/office/drawing/2014/main" id="{A4945BA0-BE93-36EB-C78D-F8D185A1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3803" name="Line 24">
            <a:extLst>
              <a:ext uri="{FF2B5EF4-FFF2-40B4-BE49-F238E27FC236}">
                <a16:creationId xmlns:a16="http://schemas.microsoft.com/office/drawing/2014/main" id="{E3352BDC-CF5D-8600-F200-4D6EAF8F6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0">
            <a:extLst>
              <a:ext uri="{FF2B5EF4-FFF2-40B4-BE49-F238E27FC236}">
                <a16:creationId xmlns:a16="http://schemas.microsoft.com/office/drawing/2014/main" id="{E09C52C9-F100-CE5A-8DBD-5BA22389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3806" name="Slide Number Placeholder 1">
            <a:extLst>
              <a:ext uri="{FF2B5EF4-FFF2-40B4-BE49-F238E27FC236}">
                <a16:creationId xmlns:a16="http://schemas.microsoft.com/office/drawing/2014/main" id="{1B52C585-F074-CBB1-4996-7B16C63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0F09F-41A0-42EF-A8CE-849CA62A30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EF7835-2DE5-AA2C-93C3-820C141B6C3B}"/>
              </a:ext>
            </a:extLst>
          </p:cNvPr>
          <p:cNvSpPr/>
          <p:nvPr/>
        </p:nvSpPr>
        <p:spPr>
          <a:xfrm>
            <a:off x="6991903" y="2199496"/>
            <a:ext cx="513291" cy="264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units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D0410-C685-CEF1-D90B-64EB588CA4B0}"/>
              </a:ext>
            </a:extLst>
          </p:cNvPr>
          <p:cNvSpPr/>
          <p:nvPr/>
        </p:nvSpPr>
        <p:spPr>
          <a:xfrm>
            <a:off x="6781800" y="2603690"/>
            <a:ext cx="513291" cy="264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units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8B537CA7-FC33-5B31-9217-59C9D0FDF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807221-1114-3326-3E22-88B0D1F03CD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60B4B6A2-A615-C774-46D0-4BAC365BEC9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98A7692-6C41-2C8A-502A-CC4C6735C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88727CE-EFF1-FAEF-FCC9-3593B0BC5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9A7B68EF-577D-471B-9E97-3A0FB01D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Text Box 18">
            <a:extLst>
              <a:ext uri="{FF2B5EF4-FFF2-40B4-BE49-F238E27FC236}">
                <a16:creationId xmlns:a16="http://schemas.microsoft.com/office/drawing/2014/main" id="{5BA86F39-B01B-D90F-7C47-E2D746C4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3800" name="Rectangle 21">
            <a:extLst>
              <a:ext uri="{FF2B5EF4-FFF2-40B4-BE49-F238E27FC236}">
                <a16:creationId xmlns:a16="http://schemas.microsoft.com/office/drawing/2014/main" id="{CA4F4031-C8A2-E371-3FDF-F0344BA7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B49CD5B6-25DC-F616-FBF8-E3FF283E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3802" name="Text Box 23">
            <a:extLst>
              <a:ext uri="{FF2B5EF4-FFF2-40B4-BE49-F238E27FC236}">
                <a16:creationId xmlns:a16="http://schemas.microsoft.com/office/drawing/2014/main" id="{A4945BA0-BE93-36EB-C78D-F8D185A1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3803" name="Line 24">
            <a:extLst>
              <a:ext uri="{FF2B5EF4-FFF2-40B4-BE49-F238E27FC236}">
                <a16:creationId xmlns:a16="http://schemas.microsoft.com/office/drawing/2014/main" id="{E3352BDC-CF5D-8600-F200-4D6EAF8F6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0">
            <a:extLst>
              <a:ext uri="{FF2B5EF4-FFF2-40B4-BE49-F238E27FC236}">
                <a16:creationId xmlns:a16="http://schemas.microsoft.com/office/drawing/2014/main" id="{E09C52C9-F100-CE5A-8DBD-5BA22389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3806" name="Slide Number Placeholder 1">
            <a:extLst>
              <a:ext uri="{FF2B5EF4-FFF2-40B4-BE49-F238E27FC236}">
                <a16:creationId xmlns:a16="http://schemas.microsoft.com/office/drawing/2014/main" id="{1B52C585-F074-CBB1-4996-7B16C63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0F09F-41A0-42EF-A8CE-849CA62A30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DBB3AB32-DECE-82B8-3304-F1BB92944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079995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807221-1114-3326-3E22-88B0D1F03CD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60B4B6A2-A615-C774-46D0-4BAC365BEC9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98A7692-6C41-2C8A-502A-CC4C6735C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88727CE-EFF1-FAEF-FCC9-3593B0BC5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9A7B68EF-577D-471B-9E97-3A0FB01D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Text Box 18">
            <a:extLst>
              <a:ext uri="{FF2B5EF4-FFF2-40B4-BE49-F238E27FC236}">
                <a16:creationId xmlns:a16="http://schemas.microsoft.com/office/drawing/2014/main" id="{5BA86F39-B01B-D90F-7C47-E2D746C4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3799" name="Text Box 19">
            <a:extLst>
              <a:ext uri="{FF2B5EF4-FFF2-40B4-BE49-F238E27FC236}">
                <a16:creationId xmlns:a16="http://schemas.microsoft.com/office/drawing/2014/main" id="{9259BFFF-5850-5F13-5EBB-169CA255B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165" y="3030319"/>
            <a:ext cx="4040741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PD I get. But what determines viewing distance?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It is the  reciprocal  of the dioptric power of the magnifier in question</a:t>
            </a:r>
          </a:p>
        </p:txBody>
      </p:sp>
      <p:sp>
        <p:nvSpPr>
          <p:cNvPr id="33800" name="Rectangle 21">
            <a:extLst>
              <a:ext uri="{FF2B5EF4-FFF2-40B4-BE49-F238E27FC236}">
                <a16:creationId xmlns:a16="http://schemas.microsoft.com/office/drawing/2014/main" id="{CA4F4031-C8A2-E371-3FDF-F0344BA7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B49CD5B6-25DC-F616-FBF8-E3FF283E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3802" name="Text Box 23">
            <a:extLst>
              <a:ext uri="{FF2B5EF4-FFF2-40B4-BE49-F238E27FC236}">
                <a16:creationId xmlns:a16="http://schemas.microsoft.com/office/drawing/2014/main" id="{A4945BA0-BE93-36EB-C78D-F8D185A1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269" y="2552700"/>
            <a:ext cx="2224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3803" name="Line 24">
            <a:extLst>
              <a:ext uri="{FF2B5EF4-FFF2-40B4-BE49-F238E27FC236}">
                <a16:creationId xmlns:a16="http://schemas.microsoft.com/office/drawing/2014/main" id="{E3352BDC-CF5D-8600-F200-4D6EAF8F6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0">
            <a:extLst>
              <a:ext uri="{FF2B5EF4-FFF2-40B4-BE49-F238E27FC236}">
                <a16:creationId xmlns:a16="http://schemas.microsoft.com/office/drawing/2014/main" id="{E09C52C9-F100-CE5A-8DBD-5BA22389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3806" name="Slide Number Placeholder 1">
            <a:extLst>
              <a:ext uri="{FF2B5EF4-FFF2-40B4-BE49-F238E27FC236}">
                <a16:creationId xmlns:a16="http://schemas.microsoft.com/office/drawing/2014/main" id="{1B52C585-F074-CBB1-4996-7B16C63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0F09F-41A0-42EF-A8CE-849CA62A30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B511A317-4616-2033-7910-2615D1C8E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6054723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807221-1114-3326-3E22-88B0D1F03CD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60B4B6A2-A615-C774-46D0-4BAC365BEC9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98A7692-6C41-2C8A-502A-CC4C6735C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88727CE-EFF1-FAEF-FCC9-3593B0BC5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9A7B68EF-577D-471B-9E97-3A0FB01D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Text Box 18">
            <a:extLst>
              <a:ext uri="{FF2B5EF4-FFF2-40B4-BE49-F238E27FC236}">
                <a16:creationId xmlns:a16="http://schemas.microsoft.com/office/drawing/2014/main" id="{5BA86F39-B01B-D90F-7C47-E2D746C4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3799" name="Text Box 19">
            <a:extLst>
              <a:ext uri="{FF2B5EF4-FFF2-40B4-BE49-F238E27FC236}">
                <a16:creationId xmlns:a16="http://schemas.microsoft.com/office/drawing/2014/main" id="{9259BFFF-5850-5F13-5EBB-169CA255B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165" y="3030319"/>
            <a:ext cx="4040741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PD I get. But what determines viewing distance?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It is the  reciprocal  of the dioptric power of the magnifier in question</a:t>
            </a:r>
          </a:p>
        </p:txBody>
      </p:sp>
      <p:sp>
        <p:nvSpPr>
          <p:cNvPr id="33800" name="Rectangle 21">
            <a:extLst>
              <a:ext uri="{FF2B5EF4-FFF2-40B4-BE49-F238E27FC236}">
                <a16:creationId xmlns:a16="http://schemas.microsoft.com/office/drawing/2014/main" id="{CA4F4031-C8A2-E371-3FDF-F0344BA7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B49CD5B6-25DC-F616-FBF8-E3FF283E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3802" name="Text Box 23">
            <a:extLst>
              <a:ext uri="{FF2B5EF4-FFF2-40B4-BE49-F238E27FC236}">
                <a16:creationId xmlns:a16="http://schemas.microsoft.com/office/drawing/2014/main" id="{A4945BA0-BE93-36EB-C78D-F8D185A1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269" y="2552700"/>
            <a:ext cx="2224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3803" name="Line 24">
            <a:extLst>
              <a:ext uri="{FF2B5EF4-FFF2-40B4-BE49-F238E27FC236}">
                <a16:creationId xmlns:a16="http://schemas.microsoft.com/office/drawing/2014/main" id="{E3352BDC-CF5D-8600-F200-4D6EAF8F6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0">
            <a:extLst>
              <a:ext uri="{FF2B5EF4-FFF2-40B4-BE49-F238E27FC236}">
                <a16:creationId xmlns:a16="http://schemas.microsoft.com/office/drawing/2014/main" id="{E09C52C9-F100-CE5A-8DBD-5BA22389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3806" name="Slide Number Placeholder 1">
            <a:extLst>
              <a:ext uri="{FF2B5EF4-FFF2-40B4-BE49-F238E27FC236}">
                <a16:creationId xmlns:a16="http://schemas.microsoft.com/office/drawing/2014/main" id="{1B52C585-F074-CBB1-4996-7B16C63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0F09F-41A0-42EF-A8CE-849CA62A30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8DA4EC-25AE-C167-E8C5-B6F49336C3A7}"/>
              </a:ext>
            </a:extLst>
          </p:cNvPr>
          <p:cNvSpPr/>
          <p:nvPr/>
        </p:nvSpPr>
        <p:spPr>
          <a:xfrm>
            <a:off x="5027269" y="3299791"/>
            <a:ext cx="822669" cy="205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78A51F8C-1D89-6F7B-1F3A-967DACC0F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5380643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1807221-1114-3326-3E22-88B0D1F03CD2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60B4B6A2-A615-C774-46D0-4BAC365BEC9C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98A7692-6C41-2C8A-502A-CC4C6735C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88727CE-EFF1-FAEF-FCC9-3593B0BC5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9A7B68EF-577D-471B-9E97-3A0FB01DF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Text Box 18">
            <a:extLst>
              <a:ext uri="{FF2B5EF4-FFF2-40B4-BE49-F238E27FC236}">
                <a16:creationId xmlns:a16="http://schemas.microsoft.com/office/drawing/2014/main" id="{5BA86F39-B01B-D90F-7C47-E2D746C46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3799" name="Text Box 19">
            <a:extLst>
              <a:ext uri="{FF2B5EF4-FFF2-40B4-BE49-F238E27FC236}">
                <a16:creationId xmlns:a16="http://schemas.microsoft.com/office/drawing/2014/main" id="{9259BFFF-5850-5F13-5EBB-169CA255B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165" y="3030319"/>
            <a:ext cx="4040741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PD I get. But what determines viewing distance?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It is the  reciprocal  of the dioptric power of the magnifier in question</a:t>
            </a:r>
          </a:p>
        </p:txBody>
      </p:sp>
      <p:sp>
        <p:nvSpPr>
          <p:cNvPr id="33800" name="Rectangle 21">
            <a:extLst>
              <a:ext uri="{FF2B5EF4-FFF2-40B4-BE49-F238E27FC236}">
                <a16:creationId xmlns:a16="http://schemas.microsoft.com/office/drawing/2014/main" id="{CA4F4031-C8A2-E371-3FDF-F0344BA7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B49CD5B6-25DC-F616-FBF8-E3FF283E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3802" name="Text Box 23">
            <a:extLst>
              <a:ext uri="{FF2B5EF4-FFF2-40B4-BE49-F238E27FC236}">
                <a16:creationId xmlns:a16="http://schemas.microsoft.com/office/drawing/2014/main" id="{A4945BA0-BE93-36EB-C78D-F8D185A1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269" y="2552700"/>
            <a:ext cx="2224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3803" name="Line 24">
            <a:extLst>
              <a:ext uri="{FF2B5EF4-FFF2-40B4-BE49-F238E27FC236}">
                <a16:creationId xmlns:a16="http://schemas.microsoft.com/office/drawing/2014/main" id="{E3352BDC-CF5D-8600-F200-4D6EAF8F6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0">
            <a:extLst>
              <a:ext uri="{FF2B5EF4-FFF2-40B4-BE49-F238E27FC236}">
                <a16:creationId xmlns:a16="http://schemas.microsoft.com/office/drawing/2014/main" id="{E09C52C9-F100-CE5A-8DBD-5BA22389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3806" name="Slide Number Placeholder 1">
            <a:extLst>
              <a:ext uri="{FF2B5EF4-FFF2-40B4-BE49-F238E27FC236}">
                <a16:creationId xmlns:a16="http://schemas.microsoft.com/office/drawing/2014/main" id="{1B52C585-F074-CBB1-4996-7B16C637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60F09F-41A0-42EF-A8CE-849CA62A30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659C17B9-716C-5398-388E-5F7DAD263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40312144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370885E-865C-6B7B-831E-3BA720E94D8F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AF36BF81-5B59-E62D-4396-08D74F8F25FD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D95344F-3950-45CC-460A-60C79ED08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A9E6C3A-B144-B267-1D45-A4FB6D800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7832FBE8-07E2-F183-7CB4-9C9DD4D0A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A320C24B-B6BC-1BED-2D78-91153F2C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918647FD-E99A-9305-D3A8-AE26C235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4832" name="Line 17">
            <a:extLst>
              <a:ext uri="{FF2B5EF4-FFF2-40B4-BE49-F238E27FC236}">
                <a16:creationId xmlns:a16="http://schemas.microsoft.com/office/drawing/2014/main" id="{B62B93A6-4531-A7D1-9185-F47444086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19">
            <a:extLst>
              <a:ext uri="{FF2B5EF4-FFF2-40B4-BE49-F238E27FC236}">
                <a16:creationId xmlns:a16="http://schemas.microsoft.com/office/drawing/2014/main" id="{9BADA199-A752-4751-7634-3B7808AC4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B363FA1F-045A-EA3E-BB2A-2D83756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C16E6F-B1CA-431E-BE55-566887CE8DC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110C5D-4E49-3FA0-3E06-C34E13A76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5086DF-044A-BD30-C8B0-FD2108472C31}"/>
              </a:ext>
            </a:extLst>
          </p:cNvPr>
          <p:cNvSpPr txBox="1"/>
          <p:nvPr/>
        </p:nvSpPr>
        <p:spPr>
          <a:xfrm>
            <a:off x="3429128" y="5269686"/>
            <a:ext cx="2895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(No question yet—proceed when ready)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9C8C04EB-1A0B-BA10-74BB-612B1CA0C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Say a patient has a PD of 60mm, and wants to use a 5D magnifier. 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E4CB98FC-FA4D-130C-F8E2-3496ED058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370885E-865C-6B7B-831E-3BA720E94D8F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AF36BF81-5B59-E62D-4396-08D74F8F25FD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3DC0AF7-030B-6AC4-B4FE-96C65BD20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D95344F-3950-45CC-460A-60C79ED08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retinal object’s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A9E6C3A-B144-B267-1D45-A4FB6D800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4FF641D8-50DD-3E42-71C2-D7E2D3A73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014887A3-BC1F-7A42-8C64-ABAF79A4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994600AF-7049-A083-AF43-3AE2BD09C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7832FBE8-07E2-F183-7CB4-9C9DD4D0A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A320C24B-B6BC-1BED-2D78-91153F2C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918647FD-E99A-9305-D3A8-AE26C235C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4832" name="Line 17">
            <a:extLst>
              <a:ext uri="{FF2B5EF4-FFF2-40B4-BE49-F238E27FC236}">
                <a16:creationId xmlns:a16="http://schemas.microsoft.com/office/drawing/2014/main" id="{B62B93A6-4531-A7D1-9185-F47444086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Text Box 19">
            <a:extLst>
              <a:ext uri="{FF2B5EF4-FFF2-40B4-BE49-F238E27FC236}">
                <a16:creationId xmlns:a16="http://schemas.microsoft.com/office/drawing/2014/main" id="{9BADA199-A752-4751-7634-3B7808AC4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B363FA1F-045A-EA3E-BB2A-2D83756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C16E6F-B1CA-431E-BE55-566887CE8DC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/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E110C5D-4E49-3FA0-3E06-C34E13A76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F62245F1-B2B1-ECB7-2D61-D989A9BB2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rgbClr val="0000FF"/>
                </a:solidFill>
              </a:rPr>
              <a:t>What will be the resulting convergence demand?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428C1C65-72C6-1058-17C2-3C40C05EF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231" y="3963988"/>
            <a:ext cx="3097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6BDA7F7F-F124-C0A0-5C71-7192EDB0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087" y="4357722"/>
            <a:ext cx="3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21A2698B-46AA-3F1B-ED78-4AD88ED5D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72374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ABB856-E52F-DE1E-8DD5-E2B221AA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5123" name="Rectangle 19">
            <a:extLst>
              <a:ext uri="{FF2B5EF4-FFF2-40B4-BE49-F238E27FC236}">
                <a16:creationId xmlns:a16="http://schemas.microsoft.com/office/drawing/2014/main" id="{8E766E62-AB0E-CCE7-B749-4A0643B3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4" name="Rectangle 14">
            <a:extLst>
              <a:ext uri="{FF2B5EF4-FFF2-40B4-BE49-F238E27FC236}">
                <a16:creationId xmlns:a16="http://schemas.microsoft.com/office/drawing/2014/main" id="{C9369427-2224-889B-64B7-DF750F749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5889F87B-E24D-1587-EEF0-C927A435E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4AF27E43-2953-F836-2286-E3E1D3317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127" name="Rectangle 4">
            <a:extLst>
              <a:ext uri="{FF2B5EF4-FFF2-40B4-BE49-F238E27FC236}">
                <a16:creationId xmlns:a16="http://schemas.microsoft.com/office/drawing/2014/main" id="{C573C082-78C2-696B-33A5-D86D415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3352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altLang="en-US" b="1" i="1" dirty="0"/>
              <a:t>Decreased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acuity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234890E4-9103-A7B1-8E7D-CBF8088C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0" name="Rectangle 12">
            <a:extLst>
              <a:ext uri="{FF2B5EF4-FFF2-40B4-BE49-F238E27FC236}">
                <a16:creationId xmlns:a16="http://schemas.microsoft.com/office/drawing/2014/main" id="{D991A803-1498-FFE8-AD84-A650E8059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1" name="Rectangle 13">
            <a:extLst>
              <a:ext uri="{FF2B5EF4-FFF2-40B4-BE49-F238E27FC236}">
                <a16:creationId xmlns:a16="http://schemas.microsoft.com/office/drawing/2014/main" id="{D28F3A9B-B81A-6FD8-1B35-DAA7C344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2" name="Slide Number Placeholder 1">
            <a:extLst>
              <a:ext uri="{FF2B5EF4-FFF2-40B4-BE49-F238E27FC236}">
                <a16:creationId xmlns:a16="http://schemas.microsoft.com/office/drawing/2014/main" id="{E8EFB8EF-6FDD-21FA-8CCB-A9A0818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1071B2-7955-4112-A6B5-94DDF7A029D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2AC3FA-9F7F-CF5A-5B56-B0E10790FD03}"/>
              </a:ext>
            </a:extLst>
          </p:cNvPr>
          <p:cNvSpPr txBox="1"/>
          <p:nvPr/>
        </p:nvSpPr>
        <p:spPr>
          <a:xfrm>
            <a:off x="1371600" y="2627243"/>
            <a:ext cx="548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Per the Academy, what is the Snellen cutoff for low vision?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358EEC64-DF5C-0208-F6E5-F9E1BD41A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7809261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1162869-CD3F-A9B5-CDDF-4BD0E10260A0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ame 27">
            <a:extLst>
              <a:ext uri="{FF2B5EF4-FFF2-40B4-BE49-F238E27FC236}">
                <a16:creationId xmlns:a16="http://schemas.microsoft.com/office/drawing/2014/main" id="{D8DD7376-A40C-50B1-CF77-1050C5D55256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B50D252-F46E-6560-B299-9D26953A8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7447299-3B34-24E6-5777-E458E5D39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5A7B968E-0978-7D7B-6F5A-9C3823D66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BAA9E4F-0DCF-6BFD-E7CE-130C672D4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E946BA52-887F-6145-DC80-735EA88C0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634C3F78-20BA-D51B-ACA5-C2E3502E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3FD96C7A-4F2F-7DF4-2CEF-6A41F076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4B61283D-6B59-15F0-E1EC-F2B7EB9A9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4E1453D4-4181-9DD9-B51A-A378853E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3BC9BAE1-EB7F-45FC-379E-74FFBB253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0C92ECAA-8533-2EC0-28CD-2A35FF508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Say a patient has a PD of </a:t>
            </a:r>
            <a:r>
              <a:rPr lang="en-US" altLang="en-US" sz="1600" b="1" dirty="0">
                <a:solidFill>
                  <a:srgbClr val="0000FF"/>
                </a:solidFill>
              </a:rPr>
              <a:t>60mm</a:t>
            </a:r>
            <a:r>
              <a:rPr lang="en-US" altLang="en-US" sz="1600" dirty="0">
                <a:solidFill>
                  <a:srgbClr val="0000FF"/>
                </a:solidFill>
              </a:rPr>
              <a:t>, and wants to use a </a:t>
            </a:r>
            <a:r>
              <a:rPr lang="en-US" altLang="en-US" sz="1600" b="1" dirty="0">
                <a:solidFill>
                  <a:srgbClr val="0000FF"/>
                </a:solidFill>
              </a:rPr>
              <a:t>5D</a:t>
            </a:r>
            <a:r>
              <a:rPr lang="en-US" altLang="en-US" sz="1600" dirty="0">
                <a:solidFill>
                  <a:srgbClr val="0000FF"/>
                </a:solidFill>
              </a:rPr>
              <a:t> magnifier. </a:t>
            </a:r>
            <a:r>
              <a:rPr lang="en-US" altLang="en-US" sz="1600" i="1" dirty="0">
                <a:solidFill>
                  <a:srgbClr val="0000FF"/>
                </a:solidFill>
              </a:rPr>
              <a:t>What will be the resulting convergence demand?</a:t>
            </a:r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5757DD93-BAC3-471A-9C82-9BA4E5124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5858" name="Text Box 20">
            <a:extLst>
              <a:ext uri="{FF2B5EF4-FFF2-40B4-BE49-F238E27FC236}">
                <a16:creationId xmlns:a16="http://schemas.microsoft.com/office/drawing/2014/main" id="{40B68F0B-F880-5137-D5E3-523F2DBC2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5859" name="Text Box 21">
            <a:extLst>
              <a:ext uri="{FF2B5EF4-FFF2-40B4-BE49-F238E27FC236}">
                <a16:creationId xmlns:a16="http://schemas.microsoft.com/office/drawing/2014/main" id="{9F5FEDDC-E7B4-B69A-3A88-5F21A9A62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357722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0.2</a:t>
            </a:r>
          </a:p>
        </p:txBody>
      </p:sp>
      <p:sp>
        <p:nvSpPr>
          <p:cNvPr id="35860" name="Slide Number Placeholder 1">
            <a:extLst>
              <a:ext uri="{FF2B5EF4-FFF2-40B4-BE49-F238E27FC236}">
                <a16:creationId xmlns:a16="http://schemas.microsoft.com/office/drawing/2014/main" id="{EA83CFFD-C1B5-AE3B-4039-DB54C0D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6A2D8D-4B62-4118-B81B-F4E56C2B208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C4BC847-2D7D-3469-A4A2-A677DA632EF9}"/>
              </a:ext>
            </a:extLst>
          </p:cNvPr>
          <p:cNvCxnSpPr>
            <a:cxnSpLocks/>
          </p:cNvCxnSpPr>
          <p:nvPr/>
        </p:nvCxnSpPr>
        <p:spPr>
          <a:xfrm>
            <a:off x="4800600" y="3389243"/>
            <a:ext cx="920565" cy="67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1632BC-7BF1-2180-1449-40C8F88F806E}"/>
              </a:ext>
            </a:extLst>
          </p:cNvPr>
          <p:cNvCxnSpPr>
            <a:cxnSpLocks/>
          </p:cNvCxnSpPr>
          <p:nvPr/>
        </p:nvCxnSpPr>
        <p:spPr>
          <a:xfrm flipH="1">
            <a:off x="6005513" y="3389243"/>
            <a:ext cx="757422" cy="1100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3" name="TextBox 7">
            <a:extLst>
              <a:ext uri="{FF2B5EF4-FFF2-40B4-BE49-F238E27FC236}">
                <a16:creationId xmlns:a16="http://schemas.microsoft.com/office/drawing/2014/main" id="{98170045-C3A0-CF5A-A8E9-B9E3D372B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3771478"/>
            <a:ext cx="78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1/5 = 0.2</a:t>
            </a:r>
          </a:p>
        </p:txBody>
      </p:sp>
      <p:sp>
        <p:nvSpPr>
          <p:cNvPr id="35864" name="TextBox 27">
            <a:extLst>
              <a:ext uri="{FF2B5EF4-FFF2-40B4-BE49-F238E27FC236}">
                <a16:creationId xmlns:a16="http://schemas.microsoft.com/office/drawing/2014/main" id="{19FB1B3C-E567-456A-EF53-7F4F67DEE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261" y="3771478"/>
            <a:ext cx="10775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60mm = 6cm</a:t>
            </a:r>
          </a:p>
        </p:txBody>
      </p:sp>
      <p:sp>
        <p:nvSpPr>
          <p:cNvPr id="29" name="Text Box 22">
            <a:extLst>
              <a:ext uri="{FF2B5EF4-FFF2-40B4-BE49-F238E27FC236}">
                <a16:creationId xmlns:a16="http://schemas.microsoft.com/office/drawing/2014/main" id="{D0BF4DA0-AF9A-2746-AC75-7231C9CC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B907A835-0C72-A613-5F88-5E717E466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1162869-CD3F-A9B5-CDDF-4BD0E10260A0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ame 27">
            <a:extLst>
              <a:ext uri="{FF2B5EF4-FFF2-40B4-BE49-F238E27FC236}">
                <a16:creationId xmlns:a16="http://schemas.microsoft.com/office/drawing/2014/main" id="{D8DD7376-A40C-50B1-CF77-1050C5D55256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B50D252-F46E-6560-B299-9D26953A8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7447299-3B34-24E6-5777-E458E5D39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5A7B968E-0978-7D7B-6F5A-9C3823D66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FBAA9E4F-0DCF-6BFD-E7CE-130C672D4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A8C8453F-146C-5F56-A37C-CBC3AA6E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E946BA52-887F-6145-DC80-735EA88C0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634C3F78-20BA-D51B-ACA5-C2E3502E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3FD96C7A-4F2F-7DF4-2CEF-6A41F076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4B61283D-6B59-15F0-E1EC-F2B7EB9A9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4E1453D4-4181-9DD9-B51A-A378853E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3BC9BAE1-EB7F-45FC-379E-74FFBB253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79C826E2-35A9-717B-1733-B9E7023F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Convergence demand =    </a:t>
            </a:r>
            <a:r>
              <a:rPr lang="en-US" altLang="en-US" sz="1600" b="1" i="1" dirty="0">
                <a:solidFill>
                  <a:srgbClr val="0000FF"/>
                </a:solidFill>
              </a:rPr>
              <a:t>?</a:t>
            </a:r>
            <a:r>
              <a:rPr lang="en-US" altLang="en-US" sz="1600" b="1" dirty="0">
                <a:solidFill>
                  <a:srgbClr val="0000FF"/>
                </a:solidFill>
              </a:rPr>
              <a:t>  </a:t>
            </a:r>
            <a:endParaRPr lang="en-US" altLang="en-US" sz="1600" b="1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5757DD93-BAC3-471A-9C82-9BA4E5124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5858" name="Text Box 20">
            <a:extLst>
              <a:ext uri="{FF2B5EF4-FFF2-40B4-BE49-F238E27FC236}">
                <a16:creationId xmlns:a16="http://schemas.microsoft.com/office/drawing/2014/main" id="{40B68F0B-F880-5137-D5E3-523F2DBC2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5859" name="Text Box 21">
            <a:extLst>
              <a:ext uri="{FF2B5EF4-FFF2-40B4-BE49-F238E27FC236}">
                <a16:creationId xmlns:a16="http://schemas.microsoft.com/office/drawing/2014/main" id="{9F5FEDDC-E7B4-B69A-3A88-5F21A9A62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357722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0.2</a:t>
            </a:r>
          </a:p>
        </p:txBody>
      </p:sp>
      <p:sp>
        <p:nvSpPr>
          <p:cNvPr id="35860" name="Slide Number Placeholder 1">
            <a:extLst>
              <a:ext uri="{FF2B5EF4-FFF2-40B4-BE49-F238E27FC236}">
                <a16:creationId xmlns:a16="http://schemas.microsoft.com/office/drawing/2014/main" id="{EA83CFFD-C1B5-AE3B-4039-DB54C0D1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6A2D8D-4B62-4118-B81B-F4E56C2B208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/>
          </a:p>
        </p:txBody>
      </p:sp>
      <p:sp>
        <p:nvSpPr>
          <p:cNvPr id="29" name="Text Box 22">
            <a:extLst>
              <a:ext uri="{FF2B5EF4-FFF2-40B4-BE49-F238E27FC236}">
                <a16:creationId xmlns:a16="http://schemas.microsoft.com/office/drawing/2014/main" id="{D0BF4DA0-AF9A-2746-AC75-7231C9CC7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7350C81D-C150-EE06-898D-88C82B80A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Say a patient has a PD of </a:t>
            </a:r>
            <a:r>
              <a:rPr lang="en-US" altLang="en-US" sz="1600" b="1" dirty="0">
                <a:solidFill>
                  <a:srgbClr val="0000FF"/>
                </a:solidFill>
              </a:rPr>
              <a:t>60mm</a:t>
            </a:r>
            <a:r>
              <a:rPr lang="en-US" altLang="en-US" sz="1600" dirty="0">
                <a:solidFill>
                  <a:srgbClr val="0000FF"/>
                </a:solidFill>
              </a:rPr>
              <a:t>, and wants to use a </a:t>
            </a:r>
            <a:r>
              <a:rPr lang="en-US" altLang="en-US" sz="1600" b="1" dirty="0">
                <a:solidFill>
                  <a:srgbClr val="0000FF"/>
                </a:solidFill>
              </a:rPr>
              <a:t>5D</a:t>
            </a:r>
            <a:r>
              <a:rPr lang="en-US" altLang="en-US" sz="1600" dirty="0">
                <a:solidFill>
                  <a:srgbClr val="0000FF"/>
                </a:solidFill>
              </a:rPr>
              <a:t> magnifier. </a:t>
            </a:r>
            <a:r>
              <a:rPr lang="en-US" altLang="en-US" sz="1600" i="1" dirty="0">
                <a:solidFill>
                  <a:srgbClr val="0000FF"/>
                </a:solidFill>
              </a:rPr>
              <a:t>What will be the resulting convergence demand?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FED309C-09D5-BF22-E0EF-93F8EFFA4D87}"/>
              </a:ext>
            </a:extLst>
          </p:cNvPr>
          <p:cNvCxnSpPr>
            <a:cxnSpLocks/>
          </p:cNvCxnSpPr>
          <p:nvPr/>
        </p:nvCxnSpPr>
        <p:spPr>
          <a:xfrm>
            <a:off x="4800600" y="3389243"/>
            <a:ext cx="920565" cy="67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31C7EED-0CEC-7D46-D91E-40BD54190FE1}"/>
              </a:ext>
            </a:extLst>
          </p:cNvPr>
          <p:cNvCxnSpPr>
            <a:cxnSpLocks/>
          </p:cNvCxnSpPr>
          <p:nvPr/>
        </p:nvCxnSpPr>
        <p:spPr>
          <a:xfrm flipH="1">
            <a:off x="6005513" y="3389243"/>
            <a:ext cx="757422" cy="1100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7">
            <a:extLst>
              <a:ext uri="{FF2B5EF4-FFF2-40B4-BE49-F238E27FC236}">
                <a16:creationId xmlns:a16="http://schemas.microsoft.com/office/drawing/2014/main" id="{AA16864D-16E5-F28B-A755-82E6A3E99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3771478"/>
            <a:ext cx="78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1/5 = 0.2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3B289F9A-755A-4179-14BB-68BEFAAD6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261" y="3771478"/>
            <a:ext cx="10775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60mm = 6cm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2B66CA87-6E74-C8E0-6F2E-15A1479F4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690717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83EA348-99CC-9518-09EB-63EFAC3E31C5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13B76970-CCD8-0D1C-09E4-2BF62411FE6E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AE49466-9416-F253-3EE0-8800F85BC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8CBD6FE-ED8E-0B72-861C-9D82B5F62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24EDC2A-0008-0A76-DBD3-7EDC67577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BAA746B8-9981-05B2-F3AD-881CE5418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E29E296F-A268-8CB5-0E4C-2D1AEB62B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24D6502A-C4CA-96A5-3D8E-CDD674231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15DEF792-DB79-B06A-F7F1-6DA2633C7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2974B394-76F2-FE21-2468-4C651B752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Viewing distance (m)</a:t>
            </a:r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8BD9254C-9A6E-8A7D-7CE9-7E22275AB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4E12D30-0559-ED16-5F03-78FB6A57D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Convergence demand = </a:t>
            </a: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355F67AC-CBB9-E710-4DAE-9B8060CEB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396A1D29-EAB0-669F-097F-B852274CD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 dirty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FE6AAFD7-B13F-4AA1-98A2-6E5162B6C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How is convergence demand calculated?</a:t>
            </a:r>
          </a:p>
        </p:txBody>
      </p:sp>
      <p:sp>
        <p:nvSpPr>
          <p:cNvPr id="36882" name="Text Box 20">
            <a:extLst>
              <a:ext uri="{FF2B5EF4-FFF2-40B4-BE49-F238E27FC236}">
                <a16:creationId xmlns:a16="http://schemas.microsoft.com/office/drawing/2014/main" id="{6F7011D3-8CAC-BB27-1C6B-E7064CA6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6884" name="Slide Number Placeholder 1">
            <a:extLst>
              <a:ext uri="{FF2B5EF4-FFF2-40B4-BE49-F238E27FC236}">
                <a16:creationId xmlns:a16="http://schemas.microsoft.com/office/drawing/2014/main" id="{A48C62D8-34F4-AE34-DA42-84767CD9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09042-AA12-469B-AAC7-33FCF9B5A5D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/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288781D2-7A5B-2ECF-5243-B6100899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Pupillary distance, PD (cm)</a:t>
            </a: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C735B282-D361-F4F4-FD7C-4160DB092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357722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0.2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41248B0E-9C72-0686-75BB-9CF5268BE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Say a patient has a PD of </a:t>
            </a:r>
            <a:r>
              <a:rPr lang="en-US" altLang="en-US" sz="1600" b="1" dirty="0">
                <a:solidFill>
                  <a:srgbClr val="0000FF"/>
                </a:solidFill>
              </a:rPr>
              <a:t>60mm</a:t>
            </a:r>
            <a:r>
              <a:rPr lang="en-US" altLang="en-US" sz="1600" dirty="0">
                <a:solidFill>
                  <a:srgbClr val="0000FF"/>
                </a:solidFill>
              </a:rPr>
              <a:t>, and wants to use a </a:t>
            </a:r>
            <a:r>
              <a:rPr lang="en-US" altLang="en-US" sz="1600" b="1" dirty="0">
                <a:solidFill>
                  <a:srgbClr val="0000FF"/>
                </a:solidFill>
              </a:rPr>
              <a:t>5D</a:t>
            </a:r>
            <a:r>
              <a:rPr lang="en-US" altLang="en-US" sz="1600" dirty="0">
                <a:solidFill>
                  <a:srgbClr val="0000FF"/>
                </a:solidFill>
              </a:rPr>
              <a:t> magnifier. </a:t>
            </a:r>
            <a:r>
              <a:rPr lang="en-US" altLang="en-US" sz="1600" i="1" dirty="0">
                <a:solidFill>
                  <a:srgbClr val="0000FF"/>
                </a:solidFill>
              </a:rPr>
              <a:t>What will be the resulting convergence demand?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0E0B28B-19B4-BA22-82DD-EBBFE936D5DD}"/>
              </a:ext>
            </a:extLst>
          </p:cNvPr>
          <p:cNvCxnSpPr>
            <a:cxnSpLocks/>
          </p:cNvCxnSpPr>
          <p:nvPr/>
        </p:nvCxnSpPr>
        <p:spPr>
          <a:xfrm>
            <a:off x="4800600" y="3389243"/>
            <a:ext cx="920565" cy="67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331E989-BAF0-A55E-CFCB-E44F3351CC30}"/>
              </a:ext>
            </a:extLst>
          </p:cNvPr>
          <p:cNvCxnSpPr>
            <a:cxnSpLocks/>
          </p:cNvCxnSpPr>
          <p:nvPr/>
        </p:nvCxnSpPr>
        <p:spPr>
          <a:xfrm flipH="1">
            <a:off x="6005513" y="3389243"/>
            <a:ext cx="757422" cy="1100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7">
            <a:extLst>
              <a:ext uri="{FF2B5EF4-FFF2-40B4-BE49-F238E27FC236}">
                <a16:creationId xmlns:a16="http://schemas.microsoft.com/office/drawing/2014/main" id="{0895A100-02A7-6A1D-BCAF-B696A46C9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3771478"/>
            <a:ext cx="78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1/5 = 0.2</a:t>
            </a:r>
          </a:p>
        </p:txBody>
      </p:sp>
      <p:sp>
        <p:nvSpPr>
          <p:cNvPr id="30" name="TextBox 27">
            <a:extLst>
              <a:ext uri="{FF2B5EF4-FFF2-40B4-BE49-F238E27FC236}">
                <a16:creationId xmlns:a16="http://schemas.microsoft.com/office/drawing/2014/main" id="{432C8402-4EA1-FEB9-788A-533804305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261" y="3771478"/>
            <a:ext cx="10775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 dirty="0"/>
              <a:t>60mm = 6cm</a:t>
            </a: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ACF933D0-E8E9-1860-E385-8806E48BC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E37872C-2458-82B9-EE07-0942BF202106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E6B590D2-3F6D-8BF9-6385-F43995E32004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275033D-47C1-1E9E-64E8-2D4EF1665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1ADC5DA-D2E7-EC3C-7905-F2343FE64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FFFC657-6F2F-E432-EF7A-76F85A7BC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53B01CB-6483-560C-76C2-1A70CB47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0273AD12-99BD-6302-E6A5-61E6EEDF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2424E168-5C94-4447-CB76-BF21A41A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DFD6A1B8-F4A0-EE07-647E-4B624326C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B2B2B2"/>
                </a:solidFill>
              </a:rPr>
              <a:t>Convergence demand = 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AB4AC3FE-C3BA-9CE5-0CCB-D7F6A3F2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C40CFC52-2ABF-2541-208F-B470348BB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EE6C4FB1-E4F2-29E0-A184-5F4D4C176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B2B2B2"/>
                </a:solidFill>
              </a:rPr>
              <a:t>Convergence demand = </a:t>
            </a:r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4941BA1B-C8E7-B69B-B930-C13DD3308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DAE04CEE-2950-029B-6F10-1BC262314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F8EC8518-645E-18B3-F26B-7EAEA14E8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How is convergence demand calculated?</a:t>
            </a:r>
          </a:p>
        </p:txBody>
      </p:sp>
      <p:sp>
        <p:nvSpPr>
          <p:cNvPr id="38930" name="Text Box 20">
            <a:extLst>
              <a:ext uri="{FF2B5EF4-FFF2-40B4-BE49-F238E27FC236}">
                <a16:creationId xmlns:a16="http://schemas.microsoft.com/office/drawing/2014/main" id="{AD169E3F-B313-3F63-CA2C-BBEBA4852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8933" name="Slide Number Placeholder 1">
            <a:extLst>
              <a:ext uri="{FF2B5EF4-FFF2-40B4-BE49-F238E27FC236}">
                <a16:creationId xmlns:a16="http://schemas.microsoft.com/office/drawing/2014/main" id="{A961CCE9-31F8-1077-E18A-4AA6AFA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25DF21-ED34-490D-AFD5-DC54B308F0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/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D2194DA0-2C14-678B-DF34-5E4DEF87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4D087581-A9E8-04A9-39AA-4D5D88D1A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360285D8-DA0B-CF68-FF0A-587682D5A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357722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38932" name="Text Box 22">
            <a:extLst>
              <a:ext uri="{FF2B5EF4-FFF2-40B4-BE49-F238E27FC236}">
                <a16:creationId xmlns:a16="http://schemas.microsoft.com/office/drawing/2014/main" id="{D007A9B5-B4E2-B65C-71EA-474796FA4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44353"/>
            <a:ext cx="5999163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/>
              <a:t>In this context, what does the </a:t>
            </a:r>
            <a:r>
              <a:rPr lang="en-US" altLang="en-US" sz="1600" dirty="0"/>
              <a:t>delta (</a:t>
            </a:r>
            <a:r>
              <a:rPr lang="en-US" altLang="en-US" sz="1600" dirty="0">
                <a:latin typeface="Symbol" panose="05050102010706020507" pitchFamily="18" charset="2"/>
              </a:rPr>
              <a:t>D</a:t>
            </a:r>
            <a:r>
              <a:rPr lang="en-US" altLang="en-US" sz="1600" dirty="0"/>
              <a:t>)</a:t>
            </a:r>
            <a:r>
              <a:rPr lang="en-US" altLang="en-US" sz="1600" i="1" dirty="0"/>
              <a:t> signify?</a:t>
            </a:r>
            <a:r>
              <a:rPr lang="en-US" altLang="en-US" sz="1600" dirty="0"/>
              <a:t> </a:t>
            </a:r>
            <a:r>
              <a:rPr lang="en-US" alt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Prism</a:t>
            </a:r>
            <a:r>
              <a:rPr lang="en-US" altLang="en-US" sz="1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diopters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73E0B058-009C-CF62-370C-015FDFA7A78A}"/>
              </a:ext>
            </a:extLst>
          </p:cNvPr>
          <p:cNvSpPr/>
          <p:nvPr/>
        </p:nvSpPr>
        <p:spPr>
          <a:xfrm rot="12996083" flipH="1" flipV="1">
            <a:off x="5446281" y="4976834"/>
            <a:ext cx="677773" cy="712743"/>
          </a:xfrm>
          <a:prstGeom prst="arc">
            <a:avLst/>
          </a:prstGeom>
          <a:ln w="22225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3C08BA45-C555-22C4-0503-B04FB4275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E37872C-2458-82B9-EE07-0942BF202106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E6B590D2-3F6D-8BF9-6385-F43995E32004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275033D-47C1-1E9E-64E8-2D4EF1665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1ADC5DA-D2E7-EC3C-7905-F2343FE64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FFFC657-6F2F-E432-EF7A-76F85A7BC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53B01CB-6483-560C-76C2-1A70CB47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0273AD12-99BD-6302-E6A5-61E6EEDF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2424E168-5C94-4447-CB76-BF21A41A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DFD6A1B8-F4A0-EE07-647E-4B624326C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B2B2B2"/>
                </a:solidFill>
              </a:rPr>
              <a:t>Convergence demand = 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AB4AC3FE-C3BA-9CE5-0CCB-D7F6A3F27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C40CFC52-2ABF-2541-208F-B470348BB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EE6C4FB1-E4F2-29E0-A184-5F4D4C176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B2B2B2"/>
                </a:solidFill>
              </a:rPr>
              <a:t>Convergence demand = </a:t>
            </a:r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4941BA1B-C8E7-B69B-B930-C13DD3308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DAE04CEE-2950-029B-6F10-1BC262314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F8EC8518-645E-18B3-F26B-7EAEA14E8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B2B2B2"/>
                </a:solidFill>
              </a:rPr>
              <a:t>How is convergence demand calculated?</a:t>
            </a:r>
          </a:p>
        </p:txBody>
      </p:sp>
      <p:sp>
        <p:nvSpPr>
          <p:cNvPr id="38930" name="Text Box 20">
            <a:extLst>
              <a:ext uri="{FF2B5EF4-FFF2-40B4-BE49-F238E27FC236}">
                <a16:creationId xmlns:a16="http://schemas.microsoft.com/office/drawing/2014/main" id="{AD169E3F-B313-3F63-CA2C-BBEBA4852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8933" name="Slide Number Placeholder 1">
            <a:extLst>
              <a:ext uri="{FF2B5EF4-FFF2-40B4-BE49-F238E27FC236}">
                <a16:creationId xmlns:a16="http://schemas.microsoft.com/office/drawing/2014/main" id="{A961CCE9-31F8-1077-E18A-4AA6AFA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25DF21-ED34-490D-AFD5-DC54B308F0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/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D2194DA0-2C14-678B-DF34-5E4DEF87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4D087581-A9E8-04A9-39AA-4D5D88D1A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360285D8-DA0B-CF68-FF0A-587682D5A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4357722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38932" name="Text Box 22">
            <a:extLst>
              <a:ext uri="{FF2B5EF4-FFF2-40B4-BE49-F238E27FC236}">
                <a16:creationId xmlns:a16="http://schemas.microsoft.com/office/drawing/2014/main" id="{D007A9B5-B4E2-B65C-71EA-474796FA4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44353"/>
            <a:ext cx="5999163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/>
              <a:t>In this context, what does the </a:t>
            </a:r>
            <a:r>
              <a:rPr lang="en-US" altLang="en-US" sz="1600" dirty="0"/>
              <a:t>delta (</a:t>
            </a:r>
            <a:r>
              <a:rPr lang="en-US" altLang="en-US" sz="1600" dirty="0">
                <a:latin typeface="Symbol" panose="05050102010706020507" pitchFamily="18" charset="2"/>
              </a:rPr>
              <a:t>D</a:t>
            </a:r>
            <a:r>
              <a:rPr lang="en-US" altLang="en-US" sz="1600" dirty="0"/>
              <a:t>)</a:t>
            </a:r>
            <a:r>
              <a:rPr lang="en-US" altLang="en-US" sz="1600" i="1" dirty="0"/>
              <a:t> signify?</a:t>
            </a:r>
            <a:r>
              <a:rPr lang="en-US" altLang="en-US" sz="1600" dirty="0"/>
              <a:t> </a:t>
            </a:r>
            <a:r>
              <a:rPr lang="en-US" altLang="en-US" sz="2000" b="1" i="1" dirty="0"/>
              <a:t>Prism</a:t>
            </a:r>
            <a:r>
              <a:rPr lang="en-US" altLang="en-US" sz="1600" b="1" dirty="0"/>
              <a:t> diopters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73E0B058-009C-CF62-370C-015FDFA7A78A}"/>
              </a:ext>
            </a:extLst>
          </p:cNvPr>
          <p:cNvSpPr/>
          <p:nvPr/>
        </p:nvSpPr>
        <p:spPr>
          <a:xfrm rot="12996083" flipH="1" flipV="1">
            <a:off x="5446281" y="4976834"/>
            <a:ext cx="677773" cy="712743"/>
          </a:xfrm>
          <a:prstGeom prst="arc">
            <a:avLst/>
          </a:prstGeom>
          <a:ln w="22225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4952C145-7F9D-6E68-15B4-FCFAF8DF6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5870746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074E69-5EFB-585C-B400-FF87D46EF43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CD0ED8CD-A0EF-9AFB-96DC-233A4D4F79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CA86DEE-7D89-00E0-C649-15276DCB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F07BED1F-4098-9E4B-0E1B-8707DA16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84612026-4861-664C-E389-07CB5E9B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FEE152E1-99AE-7269-52AC-9255BC3B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2B422104-7809-27AB-29E6-10004C0A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6" name="Text Box 14">
            <a:extLst>
              <a:ext uri="{FF2B5EF4-FFF2-40B4-BE49-F238E27FC236}">
                <a16:creationId xmlns:a16="http://schemas.microsoft.com/office/drawing/2014/main" id="{A29332E1-06A7-5CB6-370C-84341B56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17" name="Line 15">
            <a:extLst>
              <a:ext uri="{FF2B5EF4-FFF2-40B4-BE49-F238E27FC236}">
                <a16:creationId xmlns:a16="http://schemas.microsoft.com/office/drawing/2014/main" id="{42BD7C05-6720-B1B7-E780-B0A6DA31D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A5107A36-66A4-0734-9914-E0BF5945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96305F1C-15D2-24F0-D3D9-171975AA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How is convergence demand calculated?</a:t>
            </a:r>
          </a:p>
        </p:txBody>
      </p:sp>
      <p:sp>
        <p:nvSpPr>
          <p:cNvPr id="43021" name="Text Box 22">
            <a:extLst>
              <a:ext uri="{FF2B5EF4-FFF2-40B4-BE49-F238E27FC236}">
                <a16:creationId xmlns:a16="http://schemas.microsoft.com/office/drawing/2014/main" id="{372A4B7A-0E48-32A1-14E4-5EA93DB8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3022" name="Text Box 23">
            <a:extLst>
              <a:ext uri="{FF2B5EF4-FFF2-40B4-BE49-F238E27FC236}">
                <a16:creationId xmlns:a16="http://schemas.microsoft.com/office/drawing/2014/main" id="{6B2BF3E7-3DF2-2897-8162-45AC22D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35927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43023" name="Rectangle 24">
            <a:extLst>
              <a:ext uri="{FF2B5EF4-FFF2-40B4-BE49-F238E27FC236}">
                <a16:creationId xmlns:a16="http://schemas.microsoft.com/office/drawing/2014/main" id="{BD79D8C9-DE88-92AD-3809-E18A77B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Text Box 26">
            <a:extLst>
              <a:ext uri="{FF2B5EF4-FFF2-40B4-BE49-F238E27FC236}">
                <a16:creationId xmlns:a16="http://schemas.microsoft.com/office/drawing/2014/main" id="{776985F7-AA92-6A62-A566-5C1B4069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43026" name="Line 27">
            <a:extLst>
              <a:ext uri="{FF2B5EF4-FFF2-40B4-BE49-F238E27FC236}">
                <a16:creationId xmlns:a16="http://schemas.microsoft.com/office/drawing/2014/main" id="{204308A4-4FBB-0656-CEA8-50C83B654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Text Box 10">
            <a:extLst>
              <a:ext uri="{FF2B5EF4-FFF2-40B4-BE49-F238E27FC236}">
                <a16:creationId xmlns:a16="http://schemas.microsoft.com/office/drawing/2014/main" id="{7C225C56-5927-7E49-DBDD-03E29044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29" name="Oval 30">
            <a:extLst>
              <a:ext uri="{FF2B5EF4-FFF2-40B4-BE49-F238E27FC236}">
                <a16:creationId xmlns:a16="http://schemas.microsoft.com/office/drawing/2014/main" id="{B201A9B0-D4E6-7C89-01DB-BE605299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0" name="Slide Number Placeholder 1">
            <a:extLst>
              <a:ext uri="{FF2B5EF4-FFF2-40B4-BE49-F238E27FC236}">
                <a16:creationId xmlns:a16="http://schemas.microsoft.com/office/drawing/2014/main" id="{A1A10916-027B-AD71-7E91-2F89BBB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2D4F9-59E4-4149-BA46-6C00A303F3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D724A0A8-7CCD-5DA2-E1F1-4D481B8A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2D3DCBF-62BE-44E4-3C69-B257AC5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43028" name="Text Box 29">
            <a:extLst>
              <a:ext uri="{FF2B5EF4-FFF2-40B4-BE49-F238E27FC236}">
                <a16:creationId xmlns:a16="http://schemas.microsoft.com/office/drawing/2014/main" id="{15673ED3-9112-6A94-38EB-FA87D358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852" y="3468755"/>
            <a:ext cx="5625548" cy="116955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Is this a reasonable amount of convergence to ask of a patient?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CCFF"/>
                </a:solidFill>
              </a:rPr>
              <a:t>Not really—30D is a very large convergence demand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FFCC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FFCCFF"/>
                </a:solidFill>
              </a:rPr>
              <a:t>What could be done to reduce it?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CCFF"/>
                </a:solidFill>
              </a:rPr>
              <a:t>Consider inserting 5D of  base-in  prism OU to cut the demand to  20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D7B9DC47-DB35-2376-E851-2DD8E045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25146655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074E69-5EFB-585C-B400-FF87D46EF43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CD0ED8CD-A0EF-9AFB-96DC-233A4D4F79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CA86DEE-7D89-00E0-C649-15276DCB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F07BED1F-4098-9E4B-0E1B-8707DA16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84612026-4861-664C-E389-07CB5E9B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FEE152E1-99AE-7269-52AC-9255BC3B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2B422104-7809-27AB-29E6-10004C0A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6" name="Text Box 14">
            <a:extLst>
              <a:ext uri="{FF2B5EF4-FFF2-40B4-BE49-F238E27FC236}">
                <a16:creationId xmlns:a16="http://schemas.microsoft.com/office/drawing/2014/main" id="{A29332E1-06A7-5CB6-370C-84341B56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17" name="Line 15">
            <a:extLst>
              <a:ext uri="{FF2B5EF4-FFF2-40B4-BE49-F238E27FC236}">
                <a16:creationId xmlns:a16="http://schemas.microsoft.com/office/drawing/2014/main" id="{42BD7C05-6720-B1B7-E780-B0A6DA31D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A5107A36-66A4-0734-9914-E0BF5945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96305F1C-15D2-24F0-D3D9-171975AA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How is convergence demand calculated?</a:t>
            </a:r>
          </a:p>
        </p:txBody>
      </p:sp>
      <p:sp>
        <p:nvSpPr>
          <p:cNvPr id="43021" name="Text Box 22">
            <a:extLst>
              <a:ext uri="{FF2B5EF4-FFF2-40B4-BE49-F238E27FC236}">
                <a16:creationId xmlns:a16="http://schemas.microsoft.com/office/drawing/2014/main" id="{372A4B7A-0E48-32A1-14E4-5EA93DB8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3022" name="Text Box 23">
            <a:extLst>
              <a:ext uri="{FF2B5EF4-FFF2-40B4-BE49-F238E27FC236}">
                <a16:creationId xmlns:a16="http://schemas.microsoft.com/office/drawing/2014/main" id="{6B2BF3E7-3DF2-2897-8162-45AC22D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35927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43023" name="Rectangle 24">
            <a:extLst>
              <a:ext uri="{FF2B5EF4-FFF2-40B4-BE49-F238E27FC236}">
                <a16:creationId xmlns:a16="http://schemas.microsoft.com/office/drawing/2014/main" id="{BD79D8C9-DE88-92AD-3809-E18A77B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Text Box 26">
            <a:extLst>
              <a:ext uri="{FF2B5EF4-FFF2-40B4-BE49-F238E27FC236}">
                <a16:creationId xmlns:a16="http://schemas.microsoft.com/office/drawing/2014/main" id="{776985F7-AA92-6A62-A566-5C1B4069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43026" name="Line 27">
            <a:extLst>
              <a:ext uri="{FF2B5EF4-FFF2-40B4-BE49-F238E27FC236}">
                <a16:creationId xmlns:a16="http://schemas.microsoft.com/office/drawing/2014/main" id="{204308A4-4FBB-0656-CEA8-50C83B654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Text Box 10">
            <a:extLst>
              <a:ext uri="{FF2B5EF4-FFF2-40B4-BE49-F238E27FC236}">
                <a16:creationId xmlns:a16="http://schemas.microsoft.com/office/drawing/2014/main" id="{7C225C56-5927-7E49-DBDD-03E29044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29" name="Oval 30">
            <a:extLst>
              <a:ext uri="{FF2B5EF4-FFF2-40B4-BE49-F238E27FC236}">
                <a16:creationId xmlns:a16="http://schemas.microsoft.com/office/drawing/2014/main" id="{B201A9B0-D4E6-7C89-01DB-BE605299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0" name="Slide Number Placeholder 1">
            <a:extLst>
              <a:ext uri="{FF2B5EF4-FFF2-40B4-BE49-F238E27FC236}">
                <a16:creationId xmlns:a16="http://schemas.microsoft.com/office/drawing/2014/main" id="{A1A10916-027B-AD71-7E91-2F89BBB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2D4F9-59E4-4149-BA46-6C00A303F3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000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D724A0A8-7CCD-5DA2-E1F1-4D481B8A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2D3DCBF-62BE-44E4-3C69-B257AC5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43028" name="Text Box 29">
            <a:extLst>
              <a:ext uri="{FF2B5EF4-FFF2-40B4-BE49-F238E27FC236}">
                <a16:creationId xmlns:a16="http://schemas.microsoft.com/office/drawing/2014/main" id="{15673ED3-9112-6A94-38EB-FA87D358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852" y="3468755"/>
            <a:ext cx="5625548" cy="116955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Is this a reasonable amount of convergence to ask of a patient?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Not really—30D is a very large convergence demand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FFCC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FFCCFF"/>
                </a:solidFill>
              </a:rPr>
              <a:t>What could be done to reduce it?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CCFF"/>
                </a:solidFill>
              </a:rPr>
              <a:t>Consider inserting 5D of  base-in  prism OU to cut the demand to  20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A3F7FA5E-F7CE-79F3-D609-916BF843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9714360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074E69-5EFB-585C-B400-FF87D46EF43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CD0ED8CD-A0EF-9AFB-96DC-233A4D4F79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CA86DEE-7D89-00E0-C649-15276DCB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F07BED1F-4098-9E4B-0E1B-8707DA16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84612026-4861-664C-E389-07CB5E9B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FEE152E1-99AE-7269-52AC-9255BC3B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2B422104-7809-27AB-29E6-10004C0A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6" name="Text Box 14">
            <a:extLst>
              <a:ext uri="{FF2B5EF4-FFF2-40B4-BE49-F238E27FC236}">
                <a16:creationId xmlns:a16="http://schemas.microsoft.com/office/drawing/2014/main" id="{A29332E1-06A7-5CB6-370C-84341B56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17" name="Line 15">
            <a:extLst>
              <a:ext uri="{FF2B5EF4-FFF2-40B4-BE49-F238E27FC236}">
                <a16:creationId xmlns:a16="http://schemas.microsoft.com/office/drawing/2014/main" id="{42BD7C05-6720-B1B7-E780-B0A6DA31D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A5107A36-66A4-0734-9914-E0BF5945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96305F1C-15D2-24F0-D3D9-171975AA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How is convergence demand calculated?</a:t>
            </a:r>
          </a:p>
        </p:txBody>
      </p:sp>
      <p:sp>
        <p:nvSpPr>
          <p:cNvPr id="43021" name="Text Box 22">
            <a:extLst>
              <a:ext uri="{FF2B5EF4-FFF2-40B4-BE49-F238E27FC236}">
                <a16:creationId xmlns:a16="http://schemas.microsoft.com/office/drawing/2014/main" id="{372A4B7A-0E48-32A1-14E4-5EA93DB8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3022" name="Text Box 23">
            <a:extLst>
              <a:ext uri="{FF2B5EF4-FFF2-40B4-BE49-F238E27FC236}">
                <a16:creationId xmlns:a16="http://schemas.microsoft.com/office/drawing/2014/main" id="{6B2BF3E7-3DF2-2897-8162-45AC22D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35927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43023" name="Rectangle 24">
            <a:extLst>
              <a:ext uri="{FF2B5EF4-FFF2-40B4-BE49-F238E27FC236}">
                <a16:creationId xmlns:a16="http://schemas.microsoft.com/office/drawing/2014/main" id="{BD79D8C9-DE88-92AD-3809-E18A77B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Text Box 26">
            <a:extLst>
              <a:ext uri="{FF2B5EF4-FFF2-40B4-BE49-F238E27FC236}">
                <a16:creationId xmlns:a16="http://schemas.microsoft.com/office/drawing/2014/main" id="{776985F7-AA92-6A62-A566-5C1B4069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43026" name="Line 27">
            <a:extLst>
              <a:ext uri="{FF2B5EF4-FFF2-40B4-BE49-F238E27FC236}">
                <a16:creationId xmlns:a16="http://schemas.microsoft.com/office/drawing/2014/main" id="{204308A4-4FBB-0656-CEA8-50C83B654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Text Box 10">
            <a:extLst>
              <a:ext uri="{FF2B5EF4-FFF2-40B4-BE49-F238E27FC236}">
                <a16:creationId xmlns:a16="http://schemas.microsoft.com/office/drawing/2014/main" id="{7C225C56-5927-7E49-DBDD-03E29044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29" name="Oval 30">
            <a:extLst>
              <a:ext uri="{FF2B5EF4-FFF2-40B4-BE49-F238E27FC236}">
                <a16:creationId xmlns:a16="http://schemas.microsoft.com/office/drawing/2014/main" id="{B201A9B0-D4E6-7C89-01DB-BE605299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0" name="Slide Number Placeholder 1">
            <a:extLst>
              <a:ext uri="{FF2B5EF4-FFF2-40B4-BE49-F238E27FC236}">
                <a16:creationId xmlns:a16="http://schemas.microsoft.com/office/drawing/2014/main" id="{A1A10916-027B-AD71-7E91-2F89BBB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2D4F9-59E4-4149-BA46-6C00A303F3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000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D724A0A8-7CCD-5DA2-E1F1-4D481B8A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2D3DCBF-62BE-44E4-3C69-B257AC5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43028" name="Text Box 29">
            <a:extLst>
              <a:ext uri="{FF2B5EF4-FFF2-40B4-BE49-F238E27FC236}">
                <a16:creationId xmlns:a16="http://schemas.microsoft.com/office/drawing/2014/main" id="{15673ED3-9112-6A94-38EB-FA87D358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852" y="3468755"/>
            <a:ext cx="5625548" cy="116955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Is this a reasonable amount of convergence to ask of a patient?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Not really—30D is a very large convergence demand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What could be done to reduce it?</a:t>
            </a:r>
            <a:endParaRPr lang="en-US" altLang="en-US" sz="1400" i="1" dirty="0">
              <a:solidFill>
                <a:srgbClr val="FFCC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CCFF"/>
                </a:solidFill>
              </a:rPr>
              <a:t>Consider inserting 5D of  base-in  prism OU to cut the demand to  20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67AAB33C-807C-390F-8FFF-6765A3824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7374693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074E69-5EFB-585C-B400-FF87D46EF43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CD0ED8CD-A0EF-9AFB-96DC-233A4D4F79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CA86DEE-7D89-00E0-C649-15276DCB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F07BED1F-4098-9E4B-0E1B-8707DA16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84612026-4861-664C-E389-07CB5E9B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FEE152E1-99AE-7269-52AC-9255BC3B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2B422104-7809-27AB-29E6-10004C0A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6" name="Text Box 14">
            <a:extLst>
              <a:ext uri="{FF2B5EF4-FFF2-40B4-BE49-F238E27FC236}">
                <a16:creationId xmlns:a16="http://schemas.microsoft.com/office/drawing/2014/main" id="{A29332E1-06A7-5CB6-370C-84341B56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17" name="Line 15">
            <a:extLst>
              <a:ext uri="{FF2B5EF4-FFF2-40B4-BE49-F238E27FC236}">
                <a16:creationId xmlns:a16="http://schemas.microsoft.com/office/drawing/2014/main" id="{42BD7C05-6720-B1B7-E780-B0A6DA31D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A5107A36-66A4-0734-9914-E0BF5945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96305F1C-15D2-24F0-D3D9-171975AA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How is convergence demand calculated?</a:t>
            </a:r>
          </a:p>
        </p:txBody>
      </p:sp>
      <p:sp>
        <p:nvSpPr>
          <p:cNvPr id="43021" name="Text Box 22">
            <a:extLst>
              <a:ext uri="{FF2B5EF4-FFF2-40B4-BE49-F238E27FC236}">
                <a16:creationId xmlns:a16="http://schemas.microsoft.com/office/drawing/2014/main" id="{372A4B7A-0E48-32A1-14E4-5EA93DB8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3022" name="Text Box 23">
            <a:extLst>
              <a:ext uri="{FF2B5EF4-FFF2-40B4-BE49-F238E27FC236}">
                <a16:creationId xmlns:a16="http://schemas.microsoft.com/office/drawing/2014/main" id="{6B2BF3E7-3DF2-2897-8162-45AC22D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35927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43023" name="Rectangle 24">
            <a:extLst>
              <a:ext uri="{FF2B5EF4-FFF2-40B4-BE49-F238E27FC236}">
                <a16:creationId xmlns:a16="http://schemas.microsoft.com/office/drawing/2014/main" id="{BD79D8C9-DE88-92AD-3809-E18A77B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Text Box 26">
            <a:extLst>
              <a:ext uri="{FF2B5EF4-FFF2-40B4-BE49-F238E27FC236}">
                <a16:creationId xmlns:a16="http://schemas.microsoft.com/office/drawing/2014/main" id="{776985F7-AA92-6A62-A566-5C1B4069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43026" name="Line 27">
            <a:extLst>
              <a:ext uri="{FF2B5EF4-FFF2-40B4-BE49-F238E27FC236}">
                <a16:creationId xmlns:a16="http://schemas.microsoft.com/office/drawing/2014/main" id="{204308A4-4FBB-0656-CEA8-50C83B654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Text Box 10">
            <a:extLst>
              <a:ext uri="{FF2B5EF4-FFF2-40B4-BE49-F238E27FC236}">
                <a16:creationId xmlns:a16="http://schemas.microsoft.com/office/drawing/2014/main" id="{7C225C56-5927-7E49-DBDD-03E29044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29" name="Oval 30">
            <a:extLst>
              <a:ext uri="{FF2B5EF4-FFF2-40B4-BE49-F238E27FC236}">
                <a16:creationId xmlns:a16="http://schemas.microsoft.com/office/drawing/2014/main" id="{B201A9B0-D4E6-7C89-01DB-BE605299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0" name="Slide Number Placeholder 1">
            <a:extLst>
              <a:ext uri="{FF2B5EF4-FFF2-40B4-BE49-F238E27FC236}">
                <a16:creationId xmlns:a16="http://schemas.microsoft.com/office/drawing/2014/main" id="{A1A10916-027B-AD71-7E91-2F89BBB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2D4F9-59E4-4149-BA46-6C00A303F3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000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D724A0A8-7CCD-5DA2-E1F1-4D481B8A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2D3DCBF-62BE-44E4-3C69-B257AC5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43028" name="Text Box 29">
            <a:extLst>
              <a:ext uri="{FF2B5EF4-FFF2-40B4-BE49-F238E27FC236}">
                <a16:creationId xmlns:a16="http://schemas.microsoft.com/office/drawing/2014/main" id="{15673ED3-9112-6A94-38EB-FA87D358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852" y="3468755"/>
            <a:ext cx="5625548" cy="116955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Is this a reasonable amount of convergence to ask of a patient?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Not really—30D is a very large convergence demand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What could be done to reduce it?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Consider inserting 5D of  base-in  prism OU to cut the demand to  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17796-C69D-74EB-60F8-618F12214A82}"/>
              </a:ext>
            </a:extLst>
          </p:cNvPr>
          <p:cNvSpPr/>
          <p:nvPr/>
        </p:nvSpPr>
        <p:spPr>
          <a:xfrm>
            <a:off x="5005388" y="4359275"/>
            <a:ext cx="615950" cy="27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n-US" sz="800" dirty="0">
                <a:solidFill>
                  <a:schemeClr val="tx1"/>
                </a:solidFill>
              </a:rPr>
              <a:t>base-in v base-out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44EAA3-F3BF-ECB0-573E-C2594EA09D38}"/>
              </a:ext>
            </a:extLst>
          </p:cNvPr>
          <p:cNvSpPr/>
          <p:nvPr/>
        </p:nvSpPr>
        <p:spPr>
          <a:xfrm>
            <a:off x="8153400" y="4352925"/>
            <a:ext cx="40640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n-US" sz="800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6EBD0D88-1F73-EB89-FA73-5565C091D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7421509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6074E69-5EFB-585C-B400-FF87D46EF43A}"/>
              </a:ext>
            </a:extLst>
          </p:cNvPr>
          <p:cNvSpPr/>
          <p:nvPr/>
        </p:nvSpPr>
        <p:spPr>
          <a:xfrm>
            <a:off x="838200" y="2517913"/>
            <a:ext cx="7272130" cy="8348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CD0ED8CD-A0EF-9AFB-96DC-233A4D4F7969}"/>
              </a:ext>
            </a:extLst>
          </p:cNvPr>
          <p:cNvSpPr/>
          <p:nvPr/>
        </p:nvSpPr>
        <p:spPr>
          <a:xfrm>
            <a:off x="762000" y="2478156"/>
            <a:ext cx="7391400" cy="87464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CA86DEE-7D89-00E0-C649-15276DCBE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F07BED1F-4098-9E4B-0E1B-8707DA16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are the three ways to magnify an image?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1) Move the eye and object closer to one another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2) Physically enlarge the object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3) Increase the angular subtense of the object’s retinal image independent of the object’s size and distance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device can magnify a retinal image without decreasing the distance between the retina and the object, or manipulating object size?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A telescope (includes binoculars, by the way)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What phenomenon places practical limits on the magnification power that can be used binocularly?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400" b="1" i="1" dirty="0">
                <a:solidFill>
                  <a:srgbClr val="0000FF"/>
                </a:solidFill>
              </a:rPr>
              <a:t>convergence demand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imposed by the magnification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84612026-4861-664C-E389-07CB5E9BA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6553200" cy="419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FEE152E1-99AE-7269-52AC-9255BC3BD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940175"/>
            <a:ext cx="6096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2B422104-7809-27AB-29E6-10004C0A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6" name="Text Box 14">
            <a:extLst>
              <a:ext uri="{FF2B5EF4-FFF2-40B4-BE49-F238E27FC236}">
                <a16:creationId xmlns:a16="http://schemas.microsoft.com/office/drawing/2014/main" id="{A29332E1-06A7-5CB6-370C-84341B56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41529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17" name="Line 15">
            <a:extLst>
              <a:ext uri="{FF2B5EF4-FFF2-40B4-BE49-F238E27FC236}">
                <a16:creationId xmlns:a16="http://schemas.microsoft.com/office/drawing/2014/main" id="{42BD7C05-6720-B1B7-E780-B0A6DA31D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4321175"/>
            <a:ext cx="441325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A5107A36-66A4-0734-9914-E0BF5945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450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0000FF"/>
                </a:solidFill>
              </a:rPr>
              <a:t>Convergence demand =  30</a:t>
            </a:r>
            <a:r>
              <a:rPr lang="en-US" altLang="en-US" sz="1600" b="1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96305F1C-15D2-24F0-D3D9-171975AA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bg1">
                    <a:lumMod val="75000"/>
                  </a:schemeClr>
                </a:solidFill>
              </a:rPr>
              <a:t>How is convergence demand calculated?</a:t>
            </a:r>
          </a:p>
        </p:txBody>
      </p:sp>
      <p:sp>
        <p:nvSpPr>
          <p:cNvPr id="43021" name="Text Box 22">
            <a:extLst>
              <a:ext uri="{FF2B5EF4-FFF2-40B4-BE49-F238E27FC236}">
                <a16:creationId xmlns:a16="http://schemas.microsoft.com/office/drawing/2014/main" id="{372A4B7A-0E48-32A1-14E4-5EA93DB8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39639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3022" name="Text Box 23">
            <a:extLst>
              <a:ext uri="{FF2B5EF4-FFF2-40B4-BE49-F238E27FC236}">
                <a16:creationId xmlns:a16="http://schemas.microsoft.com/office/drawing/2014/main" id="{6B2BF3E7-3DF2-2897-8162-45AC22DA7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435927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0.2</a:t>
            </a:r>
          </a:p>
        </p:txBody>
      </p:sp>
      <p:sp>
        <p:nvSpPr>
          <p:cNvPr id="43023" name="Rectangle 24">
            <a:extLst>
              <a:ext uri="{FF2B5EF4-FFF2-40B4-BE49-F238E27FC236}">
                <a16:creationId xmlns:a16="http://schemas.microsoft.com/office/drawing/2014/main" id="{BD79D8C9-DE88-92AD-3809-E18A77B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27432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Text Box 26">
            <a:extLst>
              <a:ext uri="{FF2B5EF4-FFF2-40B4-BE49-F238E27FC236}">
                <a16:creationId xmlns:a16="http://schemas.microsoft.com/office/drawing/2014/main" id="{776985F7-AA92-6A62-A566-5C1B4069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52700"/>
            <a:ext cx="206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Viewing distance (m)</a:t>
            </a:r>
          </a:p>
        </p:txBody>
      </p:sp>
      <p:sp>
        <p:nvSpPr>
          <p:cNvPr id="43026" name="Line 27">
            <a:extLst>
              <a:ext uri="{FF2B5EF4-FFF2-40B4-BE49-F238E27FC236}">
                <a16:creationId xmlns:a16="http://schemas.microsoft.com/office/drawing/2014/main" id="{204308A4-4FBB-0656-CEA8-50C83B654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14600"/>
            <a:ext cx="2286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Text Box 10">
            <a:extLst>
              <a:ext uri="{FF2B5EF4-FFF2-40B4-BE49-F238E27FC236}">
                <a16:creationId xmlns:a16="http://schemas.microsoft.com/office/drawing/2014/main" id="{7C225C56-5927-7E49-DBDD-03E29044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41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>
                    <a:lumMod val="75000"/>
                  </a:schemeClr>
                </a:solidFill>
              </a:rPr>
              <a:t>Convergence demand = </a:t>
            </a:r>
          </a:p>
        </p:txBody>
      </p:sp>
      <p:sp>
        <p:nvSpPr>
          <p:cNvPr id="43029" name="Oval 30">
            <a:extLst>
              <a:ext uri="{FF2B5EF4-FFF2-40B4-BE49-F238E27FC236}">
                <a16:creationId xmlns:a16="http://schemas.microsoft.com/office/drawing/2014/main" id="{B201A9B0-D4E6-7C89-01DB-BE605299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533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0" name="Slide Number Placeholder 1">
            <a:extLst>
              <a:ext uri="{FF2B5EF4-FFF2-40B4-BE49-F238E27FC236}">
                <a16:creationId xmlns:a16="http://schemas.microsoft.com/office/drawing/2014/main" id="{A1A10916-027B-AD71-7E91-2F89BBB5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2D4F9-59E4-4149-BA46-6C00A303F3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000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D724A0A8-7CCD-5DA2-E1F1-4D481B8A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707" y="2184845"/>
            <a:ext cx="2702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Pupillary distance, PD (cm)</a:t>
            </a:r>
          </a:p>
        </p:txBody>
      </p:sp>
      <p:sp>
        <p:nvSpPr>
          <p:cNvPr id="26" name="Text Box 16">
            <a:extLst>
              <a:ext uri="{FF2B5EF4-FFF2-40B4-BE49-F238E27FC236}">
                <a16:creationId xmlns:a16="http://schemas.microsoft.com/office/drawing/2014/main" id="{52D3DCBF-62BE-44E4-3C69-B257AC51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115" y="3088770"/>
            <a:ext cx="622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Say a patient has a PD of 60mm, and wants to use a 5D magnifier. </a:t>
            </a:r>
            <a:r>
              <a:rPr lang="en-US" altLang="en-US" sz="1600" i="1" dirty="0">
                <a:solidFill>
                  <a:schemeClr val="bg1">
                    <a:lumMod val="75000"/>
                  </a:schemeClr>
                </a:solidFill>
              </a:rPr>
              <a:t>What will be the resulting convergence demand?</a:t>
            </a:r>
          </a:p>
        </p:txBody>
      </p:sp>
      <p:sp>
        <p:nvSpPr>
          <p:cNvPr id="43028" name="Text Box 29">
            <a:extLst>
              <a:ext uri="{FF2B5EF4-FFF2-40B4-BE49-F238E27FC236}">
                <a16:creationId xmlns:a16="http://schemas.microsoft.com/office/drawing/2014/main" id="{15673ED3-9112-6A94-38EB-FA87D3583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852" y="3468755"/>
            <a:ext cx="5625548" cy="116955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Is this a reasonable amount of convergence to ask of a patient?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Not really—30D is a very large convergence demand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What could be done to reduce it?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Consider inserting 5D of  base-in  prism OU to cut the demand to  20</a:t>
            </a: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56EB9403-8736-EB4C-D04F-0DCC6324E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50709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ABB856-E52F-DE1E-8DD5-E2B221AA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5123" name="Rectangle 19">
            <a:extLst>
              <a:ext uri="{FF2B5EF4-FFF2-40B4-BE49-F238E27FC236}">
                <a16:creationId xmlns:a16="http://schemas.microsoft.com/office/drawing/2014/main" id="{8E766E62-AB0E-CCE7-B749-4A0643B3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4" name="Rectangle 14">
            <a:extLst>
              <a:ext uri="{FF2B5EF4-FFF2-40B4-BE49-F238E27FC236}">
                <a16:creationId xmlns:a16="http://schemas.microsoft.com/office/drawing/2014/main" id="{C9369427-2224-889B-64B7-DF750F749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5889F87B-E24D-1587-EEF0-C927A435E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4AF27E43-2953-F836-2286-E3E1D3317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127" name="Rectangle 4">
            <a:extLst>
              <a:ext uri="{FF2B5EF4-FFF2-40B4-BE49-F238E27FC236}">
                <a16:creationId xmlns:a16="http://schemas.microsoft.com/office/drawing/2014/main" id="{C573C082-78C2-696B-33A5-D86D41509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33528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1) </a:t>
            </a:r>
            <a:r>
              <a:rPr lang="en-US" altLang="en-US" b="1" i="1" dirty="0"/>
              <a:t>Decreased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acuity</a:t>
            </a:r>
            <a:r>
              <a:rPr lang="en-US" altLang="en-US" b="1" dirty="0"/>
              <a:t> 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, a </a:t>
            </a: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central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2) </a:t>
            </a:r>
            <a:r>
              <a:rPr lang="en-US" altLang="en-US" i="1" dirty="0">
                <a:solidFill>
                  <a:schemeClr val="bg1"/>
                </a:solidFill>
              </a:rPr>
              <a:t>Constricted</a:t>
            </a:r>
            <a:r>
              <a:rPr lang="en-US" altLang="en-US" dirty="0">
                <a:solidFill>
                  <a:schemeClr val="bg1"/>
                </a:solidFill>
              </a:rPr>
              <a:t> VF (</a:t>
            </a:r>
            <a:r>
              <a:rPr lang="en-US" altLang="en-US" dirty="0" err="1">
                <a:solidFill>
                  <a:schemeClr val="bg1"/>
                </a:solidFill>
              </a:rPr>
              <a:t>ie</a:t>
            </a:r>
            <a:r>
              <a:rPr lang="en-US" altLang="en-US" dirty="0">
                <a:solidFill>
                  <a:schemeClr val="bg1"/>
                </a:solidFill>
              </a:rPr>
              <a:t>, a </a:t>
            </a:r>
            <a:r>
              <a:rPr lang="en-US" altLang="en-US" b="1" dirty="0">
                <a:solidFill>
                  <a:schemeClr val="bg1"/>
                </a:solidFill>
              </a:rPr>
              <a:t>peripheral</a:t>
            </a:r>
            <a:r>
              <a:rPr lang="en-US" altLang="en-US" dirty="0">
                <a:solidFill>
                  <a:schemeClr val="bg1"/>
                </a:solidFill>
              </a:rPr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234890E4-9103-A7B1-8E7D-CBF8088C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0" name="Rectangle 12">
            <a:extLst>
              <a:ext uri="{FF2B5EF4-FFF2-40B4-BE49-F238E27FC236}">
                <a16:creationId xmlns:a16="http://schemas.microsoft.com/office/drawing/2014/main" id="{D991A803-1498-FFE8-AD84-A650E8059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1" name="Rectangle 13">
            <a:extLst>
              <a:ext uri="{FF2B5EF4-FFF2-40B4-BE49-F238E27FC236}">
                <a16:creationId xmlns:a16="http://schemas.microsoft.com/office/drawing/2014/main" id="{D28F3A9B-B81A-6FD8-1B35-DAA7C344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2" name="Slide Number Placeholder 1">
            <a:extLst>
              <a:ext uri="{FF2B5EF4-FFF2-40B4-BE49-F238E27FC236}">
                <a16:creationId xmlns:a16="http://schemas.microsoft.com/office/drawing/2014/main" id="{E8EFB8EF-6FDD-21FA-8CCB-A9A0818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1071B2-7955-4112-A6B5-94DDF7A029D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2AC3FA-9F7F-CF5A-5B56-B0E10790FD03}"/>
              </a:ext>
            </a:extLst>
          </p:cNvPr>
          <p:cNvSpPr txBox="1"/>
          <p:nvPr/>
        </p:nvSpPr>
        <p:spPr>
          <a:xfrm>
            <a:off x="1371600" y="2627243"/>
            <a:ext cx="5481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Per the Academy, what is the Snellen cutoff for low vision?</a:t>
            </a:r>
          </a:p>
          <a:p>
            <a:r>
              <a:rPr lang="en-US" sz="1600" dirty="0"/>
              <a:t>Worse than 20/40 in the better-seeing eye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987DD491-C53F-29A8-9DD8-9AC2001B4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73815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B87CD95-2D63-C5E3-6280-A4FD309C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6147" name="Rectangle 19">
            <a:extLst>
              <a:ext uri="{FF2B5EF4-FFF2-40B4-BE49-F238E27FC236}">
                <a16:creationId xmlns:a16="http://schemas.microsoft.com/office/drawing/2014/main" id="{85AFD0A0-E25B-C52A-F537-E105D013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8" name="Rectangle 14">
            <a:extLst>
              <a:ext uri="{FF2B5EF4-FFF2-40B4-BE49-F238E27FC236}">
                <a16:creationId xmlns:a16="http://schemas.microsoft.com/office/drawing/2014/main" id="{BD5A276B-63F5-E073-1DF0-CCC8C515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E265B1E-5DB8-1AE5-7106-524F084F7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E95A2389-09B1-535A-5F90-C526D63C1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2" name="Rectangle 3">
            <a:extLst>
              <a:ext uri="{FF2B5EF4-FFF2-40B4-BE49-F238E27FC236}">
                <a16:creationId xmlns:a16="http://schemas.microsoft.com/office/drawing/2014/main" id="{BBC578B1-B557-C8BC-29FA-F3839E879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6153" name="Rectangle 4">
            <a:extLst>
              <a:ext uri="{FF2B5EF4-FFF2-40B4-BE49-F238E27FC236}">
                <a16:creationId xmlns:a16="http://schemas.microsoft.com/office/drawing/2014/main" id="{4020BE84-B8E9-662D-91EE-BAEC2F1B4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785A3775-962A-4624-2158-B57685285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A8381D8-BE4E-490F-9B0E-A8DFEED01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8C7EDF5-CDFD-6AB5-B984-E8482C0F6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8" name="Rectangle 16">
            <a:extLst>
              <a:ext uri="{FF2B5EF4-FFF2-40B4-BE49-F238E27FC236}">
                <a16:creationId xmlns:a16="http://schemas.microsoft.com/office/drawing/2014/main" id="{36743C51-69AA-1388-F430-B3ADA306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abb.</a:t>
            </a:r>
          </a:p>
        </p:txBody>
      </p:sp>
      <p:sp>
        <p:nvSpPr>
          <p:cNvPr id="6160" name="Slide Number Placeholder 1">
            <a:extLst>
              <a:ext uri="{FF2B5EF4-FFF2-40B4-BE49-F238E27FC236}">
                <a16:creationId xmlns:a16="http://schemas.microsoft.com/office/drawing/2014/main" id="{D7851106-5B6A-92DB-4F6E-86CF32CE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264A71-32BA-4435-9463-96F7812E63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087A52D-C360-D158-B7D1-38722B32C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6">
            <a:extLst>
              <a:ext uri="{FF2B5EF4-FFF2-40B4-BE49-F238E27FC236}">
                <a16:creationId xmlns:a16="http://schemas.microsoft.com/office/drawing/2014/main" id="{36743C51-69AA-1388-F430-B3ADA306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.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B87CD95-2D63-C5E3-6280-A4FD309C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6147" name="Rectangle 19">
            <a:extLst>
              <a:ext uri="{FF2B5EF4-FFF2-40B4-BE49-F238E27FC236}">
                <a16:creationId xmlns:a16="http://schemas.microsoft.com/office/drawing/2014/main" id="{85AFD0A0-E25B-C52A-F537-E105D013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8" name="Rectangle 14">
            <a:extLst>
              <a:ext uri="{FF2B5EF4-FFF2-40B4-BE49-F238E27FC236}">
                <a16:creationId xmlns:a16="http://schemas.microsoft.com/office/drawing/2014/main" id="{BD5A276B-63F5-E073-1DF0-CCC8C515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E265B1E-5DB8-1AE5-7106-524F084F7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E95A2389-09B1-535A-5F90-C526D63C1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2" name="Rectangle 3">
            <a:extLst>
              <a:ext uri="{FF2B5EF4-FFF2-40B4-BE49-F238E27FC236}">
                <a16:creationId xmlns:a16="http://schemas.microsoft.com/office/drawing/2014/main" id="{BBC578B1-B557-C8BC-29FA-F3839E879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6153" name="Rectangle 4">
            <a:extLst>
              <a:ext uri="{FF2B5EF4-FFF2-40B4-BE49-F238E27FC236}">
                <a16:creationId xmlns:a16="http://schemas.microsoft.com/office/drawing/2014/main" id="{4020BE84-B8E9-662D-91EE-BAEC2F1B4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 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785A3775-962A-4624-2158-B57685285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A8381D8-BE4E-490F-9B0E-A8DFEED01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8C7EDF5-CDFD-6AB5-B984-E8482C0F6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60" name="Slide Number Placeholder 1">
            <a:extLst>
              <a:ext uri="{FF2B5EF4-FFF2-40B4-BE49-F238E27FC236}">
                <a16:creationId xmlns:a16="http://schemas.microsoft.com/office/drawing/2014/main" id="{D7851106-5B6A-92DB-4F6E-86CF32CE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264A71-32BA-4435-9463-96F7812E63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087A52D-C360-D158-B7D1-38722B32C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332203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6">
            <a:extLst>
              <a:ext uri="{FF2B5EF4-FFF2-40B4-BE49-F238E27FC236}">
                <a16:creationId xmlns:a16="http://schemas.microsoft.com/office/drawing/2014/main" id="{36743C51-69AA-1388-F430-B3ADA306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.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B87CD95-2D63-C5E3-6280-A4FD309C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838200"/>
            <a:ext cx="152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2"/>
              </a:solidFill>
            </a:endParaRPr>
          </a:p>
        </p:txBody>
      </p:sp>
      <p:sp>
        <p:nvSpPr>
          <p:cNvPr id="6147" name="Rectangle 19">
            <a:extLst>
              <a:ext uri="{FF2B5EF4-FFF2-40B4-BE49-F238E27FC236}">
                <a16:creationId xmlns:a16="http://schemas.microsoft.com/office/drawing/2014/main" id="{85AFD0A0-E25B-C52A-F537-E105D013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0600"/>
            <a:ext cx="815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8" name="Rectangle 14">
            <a:extLst>
              <a:ext uri="{FF2B5EF4-FFF2-40B4-BE49-F238E27FC236}">
                <a16:creationId xmlns:a16="http://schemas.microsoft.com/office/drawing/2014/main" id="{BD5A276B-63F5-E073-1DF0-CCC8C515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57400"/>
            <a:ext cx="11430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9" name="Rectangle 15">
            <a:extLst>
              <a:ext uri="{FF2B5EF4-FFF2-40B4-BE49-F238E27FC236}">
                <a16:creationId xmlns:a16="http://schemas.microsoft.com/office/drawing/2014/main" id="{313D53A9-0A2E-2672-D048-2B6AFD09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E265B1E-5DB8-1AE5-7106-524F084F7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E95A2389-09B1-535A-5F90-C526D63C1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4572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2" name="Rectangle 3">
            <a:extLst>
              <a:ext uri="{FF2B5EF4-FFF2-40B4-BE49-F238E27FC236}">
                <a16:creationId xmlns:a16="http://schemas.microsoft.com/office/drawing/2014/main" id="{BBC578B1-B557-C8BC-29FA-F3839E879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6153" name="Rectangle 4">
            <a:extLst>
              <a:ext uri="{FF2B5EF4-FFF2-40B4-BE49-F238E27FC236}">
                <a16:creationId xmlns:a16="http://schemas.microsoft.com/office/drawing/2014/main" id="{4020BE84-B8E9-662D-91EE-BAEC2F1B4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i="1" dirty="0">
                <a:solidFill>
                  <a:schemeClr val="bg1"/>
                </a:solidFill>
              </a:rPr>
              <a:t>What are the three basic forms of visual deficit?</a:t>
            </a:r>
            <a:r>
              <a:rPr lang="en-US" altLang="en-US" dirty="0">
                <a:solidFill>
                  <a:schemeClr val="bg1"/>
                </a:solidFill>
              </a:rPr>
              <a:t> How in general are they managed?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i="1" dirty="0"/>
              <a:t>Decreased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acuity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central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Magnification is mainstay of treatment</a:t>
            </a:r>
            <a:r>
              <a:rPr lang="en-US" altLang="en-US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2) </a:t>
            </a:r>
            <a:r>
              <a:rPr lang="en-US" altLang="en-US" i="1" dirty="0"/>
              <a:t>Constricted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VF</a:t>
            </a:r>
            <a:r>
              <a:rPr lang="en-US" altLang="en-US" dirty="0"/>
              <a:t> (</a:t>
            </a:r>
            <a:r>
              <a:rPr lang="en-US" altLang="en-US" dirty="0" err="1"/>
              <a:t>ie</a:t>
            </a:r>
            <a:r>
              <a:rPr lang="en-US" altLang="en-US" dirty="0"/>
              <a:t>, a </a:t>
            </a:r>
            <a:r>
              <a:rPr lang="en-US" altLang="en-US" b="1" dirty="0">
                <a:solidFill>
                  <a:srgbClr val="0000FF"/>
                </a:solidFill>
              </a:rPr>
              <a:t>peripheral</a:t>
            </a:r>
            <a:r>
              <a:rPr lang="en-US" altLang="en-US" dirty="0"/>
              <a:t> visual deficit)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Orientation and mobility training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en-US" altLang="en-US" i="1" dirty="0">
                <a:solidFill>
                  <a:schemeClr val="bg1"/>
                </a:solidFill>
              </a:rPr>
              <a:t>Decreased</a:t>
            </a:r>
            <a:r>
              <a:rPr lang="en-US" altLang="en-US" dirty="0">
                <a:solidFill>
                  <a:schemeClr val="bg1"/>
                </a:solidFill>
              </a:rPr>
              <a:t> contrast sensitivity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illumination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Increased contrast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Glare control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</a:rPr>
              <a:t>+/- magnification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785A3775-962A-4624-2158-B57685285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A8381D8-BE4E-490F-9B0E-A8DFEED01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90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8C7EDF5-CDFD-6AB5-B984-E8482C0F6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381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9" name="Rectangle 17">
            <a:extLst>
              <a:ext uri="{FF2B5EF4-FFF2-40B4-BE49-F238E27FC236}">
                <a16:creationId xmlns:a16="http://schemas.microsoft.com/office/drawing/2014/main" id="{67F74415-AC92-2C04-0BF1-409CFD6E2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6764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60" name="Slide Number Placeholder 1">
            <a:extLst>
              <a:ext uri="{FF2B5EF4-FFF2-40B4-BE49-F238E27FC236}">
                <a16:creationId xmlns:a16="http://schemas.microsoft.com/office/drawing/2014/main" id="{D7851106-5B6A-92DB-4F6E-86CF32CE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264A71-32BA-4435-9463-96F7812E63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087A52D-C360-D158-B7D1-38722B32C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667" y="228600"/>
            <a:ext cx="3266665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Low Vision: Basics &amp; Pearls</a:t>
            </a:r>
          </a:p>
        </p:txBody>
      </p:sp>
    </p:spTree>
    <p:extLst>
      <p:ext uri="{BB962C8B-B14F-4D97-AF65-F5344CB8AC3E}">
        <p14:creationId xmlns:p14="http://schemas.microsoft.com/office/powerpoint/2010/main" val="187722157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647</TotalTime>
  <Words>6622</Words>
  <Application>Microsoft Office PowerPoint</Application>
  <PresentationFormat>On-screen Show (4:3)</PresentationFormat>
  <Paragraphs>868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Symbol</vt:lpstr>
      <vt:lpstr>Wingdings</vt:lpstr>
      <vt:lpstr>Network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Q/A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A</vt:lpstr>
      <vt:lpstr>A</vt:lpstr>
      <vt:lpstr>Q</vt:lpstr>
      <vt:lpstr>A</vt:lpstr>
      <vt:lpstr>Q</vt:lpstr>
      <vt:lpstr>A</vt:lpstr>
      <vt:lpstr>Q</vt:lpstr>
      <vt:lpstr>A</vt:lpstr>
      <vt:lpstr>Q</vt:lpstr>
      <vt:lpstr>Q/A</vt:lpstr>
      <vt:lpstr>A</vt:lpstr>
      <vt:lpstr>Q</vt:lpstr>
      <vt:lpstr>Q/A</vt:lpstr>
      <vt:lpstr>A</vt:lpstr>
      <vt:lpstr>PowerPoint Presentation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Q/A</vt:lpstr>
      <vt:lpstr>A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guide: Iridocorneal Endothelial (ICE) Syndrome</dc:title>
  <dc:creator>Steven B. Flynn</dc:creator>
  <cp:lastModifiedBy>Steven Flynn</cp:lastModifiedBy>
  <cp:revision>106</cp:revision>
  <dcterms:created xsi:type="dcterms:W3CDTF">2010-09-08T15:32:50Z</dcterms:created>
  <dcterms:modified xsi:type="dcterms:W3CDTF">2022-05-23T18:19:17Z</dcterms:modified>
</cp:coreProperties>
</file>