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330" r:id="rId5"/>
    <p:sldId id="295" r:id="rId6"/>
    <p:sldId id="346" r:id="rId7"/>
    <p:sldId id="347" r:id="rId8"/>
    <p:sldId id="349" r:id="rId9"/>
    <p:sldId id="348" r:id="rId10"/>
    <p:sldId id="297" r:id="rId11"/>
    <p:sldId id="350" r:id="rId12"/>
    <p:sldId id="351" r:id="rId13"/>
    <p:sldId id="352" r:id="rId14"/>
    <p:sldId id="353" r:id="rId15"/>
    <p:sldId id="354" r:id="rId16"/>
    <p:sldId id="305" r:id="rId17"/>
    <p:sldId id="30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17" autoAdjust="0"/>
    <p:restoredTop sz="94670"/>
  </p:normalViewPr>
  <p:slideViewPr>
    <p:cSldViewPr snapToObjects="1">
      <p:cViewPr varScale="1">
        <p:scale>
          <a:sx n="78" d="100"/>
          <a:sy n="78" d="100"/>
        </p:scale>
        <p:origin x="456" y="6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F74E6-35AF-5B4C-B197-951B3443EB77}" type="datetimeFigureOut">
              <a:rPr lang="en-US" smtClean="0"/>
              <a:t>12/18/2023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CDF85-3280-3542-9647-8105EC0AC318}" type="slidenum">
              <a:rPr lang="en-US" smtClean="0"/>
              <a:t>‹#›</a:t>
            </a:fld>
            <a:endParaRPr lang="en-US" dirty="0"/>
          </a:p>
        </p:txBody>
      </p:sp>
    </p:spTree>
    <p:extLst>
      <p:ext uri="{BB962C8B-B14F-4D97-AF65-F5344CB8AC3E}">
        <p14:creationId xmlns:p14="http://schemas.microsoft.com/office/powerpoint/2010/main" val="16628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spcBef>
                <a:spcPts val="0"/>
              </a:spcBef>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4501" y="457200"/>
            <a:ext cx="2578188" cy="797790"/>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20200" y="782550"/>
            <a:ext cx="2286000" cy="185288"/>
          </a:xfrm>
          <a:prstGeom prst="rect">
            <a:avLst/>
          </a:prstGeom>
        </p:spPr>
      </p:pic>
    </p:spTree>
    <p:extLst>
      <p:ext uri="{BB962C8B-B14F-4D97-AF65-F5344CB8AC3E}">
        <p14:creationId xmlns:p14="http://schemas.microsoft.com/office/powerpoint/2010/main" val="13456178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
        <p:nvSpPr>
          <p:cNvPr id="7"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8" name="Text Placeholder 2"/>
          <p:cNvSpPr>
            <a:spLocks noGrp="1"/>
          </p:cNvSpPr>
          <p:nvPr>
            <p:ph type="body" idx="1" hasCustomPrompt="1"/>
          </p:nvPr>
        </p:nvSpPr>
        <p:spPr>
          <a:xfrm>
            <a:off x="609600" y="3810000"/>
            <a:ext cx="9906000" cy="1828800"/>
          </a:xfrm>
        </p:spPr>
        <p:txBody>
          <a:bodyPr>
            <a:noAutofit/>
          </a:bodyPr>
          <a:lstStyle>
            <a:lvl1pPr marL="0" indent="0">
              <a:spcBef>
                <a:spcPts val="0"/>
              </a:spcBef>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a:p>
            <a:pPr lvl="0"/>
            <a:endParaRPr lang="en-US" dirty="0"/>
          </a:p>
        </p:txBody>
      </p:sp>
      <p:sp>
        <p:nvSpPr>
          <p:cNvPr id="9" name="Oval 8"/>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0" name="Oval 9"/>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4" name="Rectangle 3"/>
          <p:cNvSpPr/>
          <p:nvPr userDrawn="1"/>
        </p:nvSpPr>
        <p:spPr>
          <a:xfrm>
            <a:off x="9753600" y="0"/>
            <a:ext cx="2438393" cy="1257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spTree>
    <p:extLst>
      <p:ext uri="{BB962C8B-B14F-4D97-AF65-F5344CB8AC3E}">
        <p14:creationId xmlns:p14="http://schemas.microsoft.com/office/powerpoint/2010/main" val="40871563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marL="688975" indent="-344488">
              <a:buFont typeface="Courier New" panose="02070309020205020404" pitchFamily="49" charset="0"/>
              <a:buChar char="o"/>
              <a:defRPr>
                <a:solidFill>
                  <a:schemeClr val="tx2"/>
                </a:solidFill>
              </a:defRPr>
            </a:lvl2pPr>
            <a:lvl3pPr marL="1027113" indent="-344488">
              <a:buFont typeface="Wingdings" panose="05000000000000000000" pitchFamily="2" charset="2"/>
              <a:buChar char="§"/>
              <a:defRPr>
                <a:solidFill>
                  <a:schemeClr val="tx2"/>
                </a:solidFill>
              </a:defRPr>
            </a:lvl3pPr>
            <a:lvl4pPr marL="1377950" indent="-350838">
              <a:buFont typeface="Wingdings" panose="05000000000000000000" pitchFamily="2" charset="2"/>
              <a:buChar char="ú"/>
              <a:defRPr>
                <a:solidFill>
                  <a:schemeClr val="tx2"/>
                </a:solidFill>
              </a:defRPr>
            </a:lvl4pPr>
            <a:lvl5pPr marL="1716088" indent="-344488">
              <a:buFont typeface="Arial" panose="020B0604020202020204" pitchFamily="34" charset="0"/>
              <a:buChar char="-"/>
              <a:defRPr>
                <a:solidFill>
                  <a:schemeClr val="tx2"/>
                </a:solidFill>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Tree>
    <p:extLst>
      <p:ext uri="{BB962C8B-B14F-4D97-AF65-F5344CB8AC3E}">
        <p14:creationId xmlns:p14="http://schemas.microsoft.com/office/powerpoint/2010/main" val="34789285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8138">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745442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28823503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32079167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800" y="1752600"/>
            <a:ext cx="8910805" cy="2757347"/>
          </a:xfrm>
          <a:prstGeom prst="rect">
            <a:avLst/>
          </a:prstGeom>
        </p:spPr>
      </p:pic>
    </p:spTree>
    <p:extLst>
      <p:ext uri="{BB962C8B-B14F-4D97-AF65-F5344CB8AC3E}">
        <p14:creationId xmlns:p14="http://schemas.microsoft.com/office/powerpoint/2010/main" val="5154065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dirty="0"/>
          </a:p>
        </p:txBody>
      </p:sp>
      <p:grpSp>
        <p:nvGrpSpPr>
          <p:cNvPr id="7" name="Group 6"/>
          <p:cNvGrpSpPr/>
          <p:nvPr/>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grpSp>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8368" y="5984010"/>
            <a:ext cx="2578188" cy="797790"/>
          </a:xfrm>
          <a:prstGeom prst="rect">
            <a:avLst/>
          </a:prstGeom>
        </p:spPr>
      </p:pic>
      <p:cxnSp>
        <p:nvCxnSpPr>
          <p:cNvPr id="18" name="Straight Connector 17"/>
          <p:cNvCxnSpPr/>
          <p:nvPr/>
        </p:nvCxnSpPr>
        <p:spPr>
          <a:xfrm>
            <a:off x="609600" y="6397083"/>
            <a:ext cx="0" cy="0"/>
          </a:xfrm>
          <a:prstGeom prst="line">
            <a:avLst/>
          </a:prstGeom>
          <a:ln w="9525" cmpd="sng"/>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35440" y="6309360"/>
            <a:ext cx="2286000" cy="185288"/>
          </a:xfrm>
          <a:prstGeom prst="rect">
            <a:avLst/>
          </a:prstGeom>
        </p:spPr>
      </p:pic>
    </p:spTree>
    <p:extLst>
      <p:ext uri="{BB962C8B-B14F-4D97-AF65-F5344CB8AC3E}">
        <p14:creationId xmlns:p14="http://schemas.microsoft.com/office/powerpoint/2010/main" val="190453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6" r:id="rId5"/>
    <p:sldLayoutId id="2147483655" r:id="rId6"/>
    <p:sldLayoutId id="2147483657" r:id="rId7"/>
  </p:sldLayoutIdLst>
  <p:transition>
    <p:fade/>
  </p:transition>
  <p:hf sldNum="0"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688975" indent="-344488" algn="l" defTabSz="914400" rtl="0" eaLnBrk="1" latinLnBrk="0" hangingPunct="1">
        <a:lnSpc>
          <a:spcPct val="100000"/>
        </a:lnSpc>
        <a:spcBef>
          <a:spcPts val="600"/>
        </a:spcBef>
        <a:buClr>
          <a:schemeClr val="bg2"/>
        </a:buClr>
        <a:buFont typeface="Courier New" panose="02070309020205020404" pitchFamily="49" charset="0"/>
        <a:buChar char="o"/>
        <a:tabLst/>
        <a:defRPr sz="2000" kern="1200">
          <a:solidFill>
            <a:schemeClr val="tx2"/>
          </a:solidFill>
          <a:latin typeface="+mn-lt"/>
          <a:ea typeface="+mn-ea"/>
          <a:cs typeface="+mn-cs"/>
        </a:defRPr>
      </a:lvl2pPr>
      <a:lvl3pPr marL="1027113" indent="-344488" algn="l" defTabSz="914400" rtl="0" eaLnBrk="1" latinLnBrk="0" hangingPunct="1">
        <a:lnSpc>
          <a:spcPct val="100000"/>
        </a:lnSpc>
        <a:spcBef>
          <a:spcPts val="600"/>
        </a:spcBef>
        <a:buClr>
          <a:schemeClr val="bg2"/>
        </a:buClr>
        <a:buFont typeface="Wingdings" panose="05000000000000000000" pitchFamily="2" charset="2"/>
        <a:buChar char="§"/>
        <a:tabLst/>
        <a:defRPr sz="1800" kern="1200">
          <a:solidFill>
            <a:schemeClr val="tx2"/>
          </a:solidFill>
          <a:latin typeface="+mn-lt"/>
          <a:ea typeface="+mn-ea"/>
          <a:cs typeface="+mn-cs"/>
        </a:defRPr>
      </a:lvl3pPr>
      <a:lvl4pPr marL="1377950" indent="-344488" algn="l" defTabSz="914400" rtl="0" eaLnBrk="1" latinLnBrk="0" hangingPunct="1">
        <a:lnSpc>
          <a:spcPct val="100000"/>
        </a:lnSpc>
        <a:spcBef>
          <a:spcPts val="600"/>
        </a:spcBef>
        <a:buClr>
          <a:schemeClr val="bg2"/>
        </a:buClr>
        <a:buFont typeface="Wingdings" panose="05000000000000000000" pitchFamily="2" charset="2"/>
        <a:buChar char="ú"/>
        <a:tabLst/>
        <a:defRPr sz="1600" kern="1200">
          <a:solidFill>
            <a:schemeClr val="tx2"/>
          </a:solidFill>
          <a:latin typeface="+mn-lt"/>
          <a:ea typeface="+mn-ea"/>
          <a:cs typeface="+mn-cs"/>
        </a:defRPr>
      </a:lvl4pPr>
      <a:lvl5pPr marL="1716088" indent="-344488" algn="l" defTabSz="914400" rtl="0" eaLnBrk="1" latinLnBrk="0" hangingPunct="1">
        <a:lnSpc>
          <a:spcPct val="100000"/>
        </a:lnSpc>
        <a:spcBef>
          <a:spcPts val="600"/>
        </a:spcBef>
        <a:buClr>
          <a:schemeClr val="bg2"/>
        </a:buClr>
        <a:buFont typeface="Arial" panose="020B0604020202020204" pitchFamily="34" charset="0"/>
        <a:buChar char="-"/>
        <a:tabLst/>
        <a:defRPr sz="1400" kern="1200">
          <a:solidFill>
            <a:schemeClr val="tx2"/>
          </a:solidFill>
          <a:latin typeface="+mn-lt"/>
          <a:ea typeface="+mn-ea"/>
          <a:cs typeface="+mn-cs"/>
        </a:defRPr>
      </a:lvl5pPr>
      <a:lvl6pPr marL="2054225"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2405063" indent="-346075" algn="l" defTabSz="914400" rtl="0" eaLnBrk="1" latinLnBrk="0" hangingPunct="1">
        <a:lnSpc>
          <a:spcPct val="90000"/>
        </a:lnSpc>
        <a:spcBef>
          <a:spcPts val="500"/>
        </a:spcBef>
        <a:buFont typeface="Courier New" panose="02070309020205020404" pitchFamily="49" charset="0"/>
        <a:buChar char="o"/>
        <a:defRPr sz="1000" kern="1200">
          <a:solidFill>
            <a:schemeClr val="tx2"/>
          </a:solidFill>
          <a:latin typeface="+mn-lt"/>
          <a:ea typeface="+mn-ea"/>
          <a:cs typeface="+mn-cs"/>
        </a:defRPr>
      </a:lvl7pPr>
      <a:lvl8pPr marL="2743200" indent="-339725" algn="l" defTabSz="914400" rtl="0" eaLnBrk="1" latinLnBrk="0" hangingPunct="1">
        <a:lnSpc>
          <a:spcPct val="90000"/>
        </a:lnSpc>
        <a:spcBef>
          <a:spcPts val="500"/>
        </a:spcBef>
        <a:buFont typeface="Wingdings" panose="05000000000000000000" pitchFamily="2" charset="2"/>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cataractsurgeryforgreenhorns.blogspot.co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48487-ECAD-DE1A-F655-5C1FFAE868DD}"/>
              </a:ext>
            </a:extLst>
          </p:cNvPr>
          <p:cNvSpPr>
            <a:spLocks noGrp="1"/>
          </p:cNvSpPr>
          <p:nvPr>
            <p:ph type="ctrTitle"/>
          </p:nvPr>
        </p:nvSpPr>
        <p:spPr/>
        <p:txBody>
          <a:bodyPr/>
          <a:lstStyle/>
          <a:p>
            <a:r>
              <a:rPr lang="en-US" dirty="0"/>
              <a:t>Learning Curve</a:t>
            </a:r>
          </a:p>
        </p:txBody>
      </p:sp>
      <p:sp>
        <p:nvSpPr>
          <p:cNvPr id="3" name="Subtitle 2">
            <a:extLst>
              <a:ext uri="{FF2B5EF4-FFF2-40B4-BE49-F238E27FC236}">
                <a16:creationId xmlns:a16="http://schemas.microsoft.com/office/drawing/2014/main" id="{4ADB92FE-E133-1F9E-9BFF-DC5D5A1C347A}"/>
              </a:ext>
            </a:extLst>
          </p:cNvPr>
          <p:cNvSpPr>
            <a:spLocks noGrp="1"/>
          </p:cNvSpPr>
          <p:nvPr>
            <p:ph type="subTitle" idx="1"/>
          </p:nvPr>
        </p:nvSpPr>
        <p:spPr/>
        <p:txBody>
          <a:bodyPr/>
          <a:lstStyle/>
          <a:p>
            <a:pPr algn="ctr"/>
            <a:br>
              <a:rPr lang="en-US" dirty="0"/>
            </a:br>
            <a:endParaRPr lang="en-US" dirty="0"/>
          </a:p>
        </p:txBody>
      </p:sp>
    </p:spTree>
    <p:extLst>
      <p:ext uri="{BB962C8B-B14F-4D97-AF65-F5344CB8AC3E}">
        <p14:creationId xmlns:p14="http://schemas.microsoft.com/office/powerpoint/2010/main" val="256507444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2ECF41-E7B1-5763-30CC-11D9EAA3D428}"/>
              </a:ext>
            </a:extLst>
          </p:cNvPr>
          <p:cNvSpPr>
            <a:spLocks noGrp="1"/>
          </p:cNvSpPr>
          <p:nvPr>
            <p:ph type="title"/>
          </p:nvPr>
        </p:nvSpPr>
        <p:spPr/>
        <p:txBody>
          <a:bodyPr/>
          <a:lstStyle/>
          <a:p>
            <a:r>
              <a:rPr lang="en-US" dirty="0"/>
              <a:t>Case Discussion - Ethical Issues Involved</a:t>
            </a:r>
          </a:p>
        </p:txBody>
      </p:sp>
      <p:sp>
        <p:nvSpPr>
          <p:cNvPr id="6" name="Content Placeholder 5">
            <a:extLst>
              <a:ext uri="{FF2B5EF4-FFF2-40B4-BE49-F238E27FC236}">
                <a16:creationId xmlns:a16="http://schemas.microsoft.com/office/drawing/2014/main" id="{160BDFB6-6B1E-C69D-1AB9-5E429882723C}"/>
              </a:ext>
            </a:extLst>
          </p:cNvPr>
          <p:cNvSpPr>
            <a:spLocks noGrp="1"/>
          </p:cNvSpPr>
          <p:nvPr>
            <p:ph idx="1"/>
          </p:nvPr>
        </p:nvSpPr>
        <p:spPr/>
        <p:txBody>
          <a:bodyPr/>
          <a:lstStyle/>
          <a:p>
            <a:pPr marL="0" indent="0">
              <a:buNone/>
            </a:pPr>
            <a:r>
              <a:rPr lang="en-US" dirty="0"/>
              <a:t>Rule 1. Competence </a:t>
            </a:r>
          </a:p>
          <a:p>
            <a:pPr lvl="1">
              <a:buFont typeface="Arial" panose="020B0604020202020204" pitchFamily="34" charset="0"/>
              <a:buChar char="•"/>
            </a:pPr>
            <a:r>
              <a:rPr lang="en-US" sz="2200" dirty="0"/>
              <a:t>Obligation to provide patients with the highest quality care possible.</a:t>
            </a:r>
          </a:p>
          <a:p>
            <a:pPr lvl="1">
              <a:buFont typeface="Arial" panose="020B0604020202020204" pitchFamily="34" charset="0"/>
              <a:buChar char="•"/>
            </a:pPr>
            <a:r>
              <a:rPr lang="en-US" sz="2200" dirty="0"/>
              <a:t>Necessarily involves “learning curve” while acquiring new skills.</a:t>
            </a:r>
          </a:p>
          <a:p>
            <a:pPr lvl="2">
              <a:buFont typeface="Courier New" panose="02070309020205020404" pitchFamily="49" charset="0"/>
              <a:buChar char="o"/>
            </a:pPr>
            <a:r>
              <a:rPr lang="en-US" sz="2000" dirty="0"/>
              <a:t>Surgeon obligated to learn as much as possible about the procedure and outcomes before deciding to perform the surgery.</a:t>
            </a:r>
          </a:p>
          <a:p>
            <a:pPr lvl="2">
              <a:buFont typeface="Courier New" panose="02070309020205020404" pitchFamily="49" charset="0"/>
              <a:buChar char="o"/>
            </a:pPr>
            <a:r>
              <a:rPr lang="en-US" sz="2000" dirty="0"/>
              <a:t>Surgeon should consider obtaining certification or training in the procedure, if available.</a:t>
            </a:r>
          </a:p>
          <a:p>
            <a:endParaRPr lang="en-US" dirty="0"/>
          </a:p>
        </p:txBody>
      </p:sp>
    </p:spTree>
    <p:extLst>
      <p:ext uri="{BB962C8B-B14F-4D97-AF65-F5344CB8AC3E}">
        <p14:creationId xmlns:p14="http://schemas.microsoft.com/office/powerpoint/2010/main" val="374704475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2ECF41-E7B1-5763-30CC-11D9EAA3D428}"/>
              </a:ext>
            </a:extLst>
          </p:cNvPr>
          <p:cNvSpPr>
            <a:spLocks noGrp="1"/>
          </p:cNvSpPr>
          <p:nvPr>
            <p:ph type="title"/>
          </p:nvPr>
        </p:nvSpPr>
        <p:spPr/>
        <p:txBody>
          <a:bodyPr/>
          <a:lstStyle/>
          <a:p>
            <a:r>
              <a:rPr lang="en-US" dirty="0"/>
              <a:t>Case Discussion - Ethical Issues Involved</a:t>
            </a:r>
          </a:p>
        </p:txBody>
      </p:sp>
      <p:sp>
        <p:nvSpPr>
          <p:cNvPr id="6" name="Content Placeholder 5">
            <a:extLst>
              <a:ext uri="{FF2B5EF4-FFF2-40B4-BE49-F238E27FC236}">
                <a16:creationId xmlns:a16="http://schemas.microsoft.com/office/drawing/2014/main" id="{160BDFB6-6B1E-C69D-1AB9-5E429882723C}"/>
              </a:ext>
            </a:extLst>
          </p:cNvPr>
          <p:cNvSpPr>
            <a:spLocks noGrp="1"/>
          </p:cNvSpPr>
          <p:nvPr>
            <p:ph idx="1"/>
          </p:nvPr>
        </p:nvSpPr>
        <p:spPr/>
        <p:txBody>
          <a:bodyPr/>
          <a:lstStyle/>
          <a:p>
            <a:pPr marL="0" indent="0">
              <a:buNone/>
            </a:pPr>
            <a:r>
              <a:rPr lang="en-US" dirty="0"/>
              <a:t>Rule 2. Informed Consent </a:t>
            </a:r>
          </a:p>
          <a:p>
            <a:r>
              <a:rPr lang="en-US" sz="2200" dirty="0"/>
              <a:t>Accurate description of surgeon’s experience if likely to affect the patient’s decision to proceed with surgery.</a:t>
            </a:r>
          </a:p>
          <a:p>
            <a:pPr lvl="1"/>
            <a:r>
              <a:rPr lang="en-US" dirty="0"/>
              <a:t>Should include discussion of complication rate for beginning and experienced surgeons, if significantly different.</a:t>
            </a:r>
          </a:p>
          <a:p>
            <a:r>
              <a:rPr lang="en-US" sz="2200" dirty="0"/>
              <a:t>Rule 9. Misrepresentation of Procedures</a:t>
            </a:r>
          </a:p>
          <a:p>
            <a:pPr lvl="1"/>
            <a:r>
              <a:rPr lang="en-US" dirty="0"/>
              <a:t>Truthful, accurate description of procedures </a:t>
            </a:r>
          </a:p>
          <a:p>
            <a:pPr lvl="1"/>
            <a:r>
              <a:rPr lang="en-US" dirty="0"/>
              <a:t>Should avoid giving the patient the perception that newer necessarily means better</a:t>
            </a:r>
          </a:p>
          <a:p>
            <a:endParaRPr lang="en-US" dirty="0"/>
          </a:p>
        </p:txBody>
      </p:sp>
    </p:spTree>
    <p:extLst>
      <p:ext uri="{BB962C8B-B14F-4D97-AF65-F5344CB8AC3E}">
        <p14:creationId xmlns:p14="http://schemas.microsoft.com/office/powerpoint/2010/main" val="32082500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2ECF41-E7B1-5763-30CC-11D9EAA3D428}"/>
              </a:ext>
            </a:extLst>
          </p:cNvPr>
          <p:cNvSpPr>
            <a:spLocks noGrp="1"/>
          </p:cNvSpPr>
          <p:nvPr>
            <p:ph type="title"/>
          </p:nvPr>
        </p:nvSpPr>
        <p:spPr/>
        <p:txBody>
          <a:bodyPr/>
          <a:lstStyle/>
          <a:p>
            <a:r>
              <a:rPr lang="en-US" dirty="0"/>
              <a:t>Case Discussion - Ethical Issues Involved</a:t>
            </a:r>
          </a:p>
        </p:txBody>
      </p:sp>
      <p:sp>
        <p:nvSpPr>
          <p:cNvPr id="6" name="Content Placeholder 5">
            <a:extLst>
              <a:ext uri="{FF2B5EF4-FFF2-40B4-BE49-F238E27FC236}">
                <a16:creationId xmlns:a16="http://schemas.microsoft.com/office/drawing/2014/main" id="{160BDFB6-6B1E-C69D-1AB9-5E429882723C}"/>
              </a:ext>
            </a:extLst>
          </p:cNvPr>
          <p:cNvSpPr>
            <a:spLocks noGrp="1"/>
          </p:cNvSpPr>
          <p:nvPr>
            <p:ph idx="1"/>
          </p:nvPr>
        </p:nvSpPr>
        <p:spPr/>
        <p:txBody>
          <a:bodyPr/>
          <a:lstStyle/>
          <a:p>
            <a:pPr marL="0" indent="0">
              <a:buNone/>
            </a:pPr>
            <a:r>
              <a:rPr lang="en-US" dirty="0"/>
              <a:t>Rule 15. Conflict of Interest </a:t>
            </a:r>
          </a:p>
          <a:p>
            <a:pPr lvl="1">
              <a:buFont typeface="Arial" panose="020B0604020202020204" pitchFamily="34" charset="0"/>
              <a:buChar char="•"/>
            </a:pPr>
            <a:r>
              <a:rPr lang="en-US" sz="2200" dirty="0"/>
              <a:t>Recognition of factors that can influence treatment recommendations</a:t>
            </a:r>
          </a:p>
          <a:p>
            <a:pPr lvl="2">
              <a:buFont typeface="Courier New" panose="02070309020205020404" pitchFamily="49" charset="0"/>
              <a:buChar char="o"/>
            </a:pPr>
            <a:r>
              <a:rPr lang="en-US" sz="2000" dirty="0"/>
              <a:t>Desire to perform new surgical procedures</a:t>
            </a:r>
          </a:p>
          <a:p>
            <a:pPr lvl="3">
              <a:buFont typeface="Arial" panose="020B0604020202020204" pitchFamily="34" charset="0"/>
              <a:buChar char="•"/>
            </a:pPr>
            <a:r>
              <a:rPr lang="en-US" sz="2000" dirty="0"/>
              <a:t>Interest in expanding surgical repertoire, perceived superiority to current surgical procedures</a:t>
            </a:r>
          </a:p>
          <a:p>
            <a:pPr lvl="2">
              <a:buFont typeface="Courier New" panose="02070309020205020404" pitchFamily="49" charset="0"/>
              <a:buChar char="o"/>
            </a:pPr>
            <a:r>
              <a:rPr lang="en-US" sz="2200" dirty="0"/>
              <a:t>Potential financial benefit</a:t>
            </a:r>
          </a:p>
          <a:p>
            <a:pPr lvl="3">
              <a:buFont typeface="Arial" panose="020B0604020202020204" pitchFamily="34" charset="0"/>
              <a:buChar char="•"/>
            </a:pPr>
            <a:r>
              <a:rPr lang="en-US" sz="2000" dirty="0"/>
              <a:t>Ability to perform more surgeries in the same time, marketing advantage over competitors</a:t>
            </a:r>
          </a:p>
          <a:p>
            <a:pPr lvl="2">
              <a:buFont typeface="Courier New" panose="02070309020205020404" pitchFamily="49" charset="0"/>
              <a:buChar char="o"/>
            </a:pPr>
            <a:r>
              <a:rPr lang="en-US" sz="2200" dirty="0"/>
              <a:t>Desire to be seen as an innovator or leader</a:t>
            </a:r>
          </a:p>
          <a:p>
            <a:pPr lvl="3">
              <a:buFont typeface="Arial" panose="020B0604020202020204" pitchFamily="34" charset="0"/>
              <a:buChar char="•"/>
            </a:pPr>
            <a:r>
              <a:rPr lang="en-US" sz="2000" dirty="0"/>
              <a:t>Increased notoriety among peers, generation of data for presentations/publications</a:t>
            </a:r>
          </a:p>
          <a:p>
            <a:pPr marL="0" indent="0">
              <a:buNone/>
            </a:pPr>
            <a:endParaRPr lang="en-US" dirty="0"/>
          </a:p>
        </p:txBody>
      </p:sp>
    </p:spTree>
    <p:extLst>
      <p:ext uri="{BB962C8B-B14F-4D97-AF65-F5344CB8AC3E}">
        <p14:creationId xmlns:p14="http://schemas.microsoft.com/office/powerpoint/2010/main" val="364380687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&amp; References</a:t>
            </a:r>
          </a:p>
        </p:txBody>
      </p:sp>
      <p:sp>
        <p:nvSpPr>
          <p:cNvPr id="3" name="Content Placeholder 2"/>
          <p:cNvSpPr>
            <a:spLocks noGrp="1"/>
          </p:cNvSpPr>
          <p:nvPr>
            <p:ph idx="1"/>
          </p:nvPr>
        </p:nvSpPr>
        <p:spPr/>
        <p:txBody>
          <a:bodyPr/>
          <a:lstStyle/>
          <a:p>
            <a:pPr>
              <a:lnSpc>
                <a:spcPct val="75000"/>
              </a:lnSpc>
            </a:pPr>
            <a:r>
              <a:rPr lang="en-US" altLang="en-US" sz="2300" i="1" dirty="0"/>
              <a:t>Learning New Techniques Following Residency</a:t>
            </a:r>
            <a:r>
              <a:rPr lang="en-US" altLang="en-US" sz="2300" dirty="0"/>
              <a:t>, Advisory Opinion of the Code of Ethics, American Academy of Ophthalmology</a:t>
            </a:r>
          </a:p>
          <a:p>
            <a:pPr eaLnBrk="1" hangingPunct="1">
              <a:lnSpc>
                <a:spcPct val="75000"/>
              </a:lnSpc>
            </a:pPr>
            <a:r>
              <a:rPr lang="en-US" altLang="en-US" sz="2300" dirty="0" err="1"/>
              <a:t>Sachdeva</a:t>
            </a:r>
            <a:r>
              <a:rPr lang="en-US" altLang="en-US" sz="2300" dirty="0"/>
              <a:t> AK, Russell TR. Safe Introduction of new procedures and emerging technologies in surgery: education, credentialing and privileging. </a:t>
            </a:r>
            <a:r>
              <a:rPr lang="en-US" altLang="en-US" sz="2300" i="1" dirty="0" err="1"/>
              <a:t>Surg</a:t>
            </a:r>
            <a:r>
              <a:rPr lang="en-US" altLang="en-US" sz="2300" i="1" dirty="0"/>
              <a:t> </a:t>
            </a:r>
            <a:r>
              <a:rPr lang="en-US" altLang="en-US" sz="2300" i="1" dirty="0" err="1"/>
              <a:t>Clin</a:t>
            </a:r>
            <a:r>
              <a:rPr lang="en-US" altLang="en-US" sz="2300" i="1" dirty="0"/>
              <a:t> North Am</a:t>
            </a:r>
            <a:r>
              <a:rPr lang="en-US" altLang="en-US" sz="2300" dirty="0"/>
              <a:t>. 2007;87(4):853-66, vi-vii.</a:t>
            </a:r>
          </a:p>
          <a:p>
            <a:pPr eaLnBrk="1" hangingPunct="1">
              <a:lnSpc>
                <a:spcPct val="75000"/>
              </a:lnSpc>
            </a:pPr>
            <a:r>
              <a:rPr lang="en-US" altLang="en-US" sz="2300" dirty="0"/>
              <a:t>Univ of Iowa, </a:t>
            </a:r>
            <a:r>
              <a:rPr lang="en-US" altLang="en-US" sz="2300" i="1" dirty="0" err="1"/>
              <a:t>EyeRounds</a:t>
            </a:r>
            <a:r>
              <a:rPr lang="en-US" altLang="en-US" sz="2300" i="1" dirty="0"/>
              <a:t>, Cataract Surgery for Greenhorns (</a:t>
            </a:r>
            <a:r>
              <a:rPr lang="en-US" altLang="en-US" sz="2300" dirty="0">
                <a:hlinkClick r:id="rId2"/>
              </a:rPr>
              <a:t>http://cataractsurgeryforgreenhorns.blogspot.com</a:t>
            </a:r>
            <a:r>
              <a:rPr lang="en-US" altLang="en-US" sz="2300" dirty="0"/>
              <a:t>)</a:t>
            </a:r>
          </a:p>
          <a:p>
            <a:endParaRPr lang="en-US" dirty="0"/>
          </a:p>
        </p:txBody>
      </p:sp>
    </p:spTree>
    <p:extLst>
      <p:ext uri="{BB962C8B-B14F-4D97-AF65-F5344CB8AC3E}">
        <p14:creationId xmlns:p14="http://schemas.microsoft.com/office/powerpoint/2010/main" val="396998110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Think? </a:t>
            </a:r>
          </a:p>
        </p:txBody>
      </p:sp>
      <p:sp>
        <p:nvSpPr>
          <p:cNvPr id="3" name="Content Placeholder 2"/>
          <p:cNvSpPr>
            <a:spLocks noGrp="1"/>
          </p:cNvSpPr>
          <p:nvPr>
            <p:ph idx="1"/>
          </p:nvPr>
        </p:nvSpPr>
        <p:spPr>
          <a:xfrm>
            <a:off x="609600" y="1676401"/>
            <a:ext cx="9601200" cy="4525963"/>
          </a:xfrm>
        </p:spPr>
        <p:txBody>
          <a:bodyPr/>
          <a:lstStyle/>
          <a:p>
            <a:pPr marL="0" indent="0">
              <a:buNone/>
            </a:pPr>
            <a:r>
              <a:rPr lang="en-US" dirty="0"/>
              <a:t>Did Dr. AA provide enough information to the patient so that he could make an informed decision about undergoing the surgery? </a:t>
            </a:r>
          </a:p>
          <a:p>
            <a:pPr marL="0" indent="0">
              <a:buNone/>
            </a:pPr>
            <a:r>
              <a:rPr lang="en-US" dirty="0"/>
              <a:t>What if Dr. AA was unable to schedule other surgeries prior to this one? Should Dr. AA tell the patient and maybe postpone the surgery?</a:t>
            </a:r>
          </a:p>
        </p:txBody>
      </p:sp>
    </p:spTree>
    <p:extLst>
      <p:ext uri="{BB962C8B-B14F-4D97-AF65-F5344CB8AC3E}">
        <p14:creationId xmlns:p14="http://schemas.microsoft.com/office/powerpoint/2010/main" val="326662025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Topic Important?</a:t>
            </a:r>
          </a:p>
        </p:txBody>
      </p:sp>
      <p:sp>
        <p:nvSpPr>
          <p:cNvPr id="3" name="Content Placeholder 2"/>
          <p:cNvSpPr>
            <a:spLocks noGrp="1"/>
          </p:cNvSpPr>
          <p:nvPr>
            <p:ph idx="1"/>
          </p:nvPr>
        </p:nvSpPr>
        <p:spPr>
          <a:xfrm>
            <a:off x="609600" y="1600201"/>
            <a:ext cx="6705600" cy="4525963"/>
          </a:xfrm>
        </p:spPr>
        <p:txBody>
          <a:bodyPr/>
          <a:lstStyle/>
          <a:p>
            <a:r>
              <a:rPr lang="en-US" dirty="0"/>
              <a:t>Has the potential to impact each patient interaction.</a:t>
            </a:r>
          </a:p>
          <a:p>
            <a:r>
              <a:rPr lang="en-US" dirty="0"/>
              <a:t>Lifelong Learning is important to the ophthalmologist and to patents. </a:t>
            </a:r>
          </a:p>
          <a:p>
            <a:r>
              <a:rPr lang="en-US" dirty="0"/>
              <a:t>Integrity of the profession</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1567855"/>
            <a:ext cx="3474530" cy="3687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182979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F8B25F-9AF7-903F-2ADE-6ACF736CEF03}"/>
              </a:ext>
            </a:extLst>
          </p:cNvPr>
          <p:cNvSpPr>
            <a:spLocks noGrp="1"/>
          </p:cNvSpPr>
          <p:nvPr>
            <p:ph type="title"/>
          </p:nvPr>
        </p:nvSpPr>
        <p:spPr/>
        <p:txBody>
          <a:bodyPr/>
          <a:lstStyle/>
          <a:p>
            <a:r>
              <a:rPr lang="en-US" dirty="0"/>
              <a:t>Learning New Techniques</a:t>
            </a:r>
          </a:p>
        </p:txBody>
      </p:sp>
      <p:sp>
        <p:nvSpPr>
          <p:cNvPr id="5" name="Content Placeholder 4">
            <a:extLst>
              <a:ext uri="{FF2B5EF4-FFF2-40B4-BE49-F238E27FC236}">
                <a16:creationId xmlns:a16="http://schemas.microsoft.com/office/drawing/2014/main" id="{19B3B92A-FC09-4049-1373-EEC1CD234480}"/>
              </a:ext>
            </a:extLst>
          </p:cNvPr>
          <p:cNvSpPr>
            <a:spLocks noGrp="1"/>
          </p:cNvSpPr>
          <p:nvPr>
            <p:ph idx="1"/>
          </p:nvPr>
        </p:nvSpPr>
        <p:spPr/>
        <p:txBody>
          <a:bodyPr/>
          <a:lstStyle/>
          <a:p>
            <a:r>
              <a:rPr lang="en-US" dirty="0"/>
              <a:t>Technology available to ophthalmologists is developing rapidly. </a:t>
            </a:r>
          </a:p>
          <a:p>
            <a:r>
              <a:rPr lang="en-US" dirty="0"/>
              <a:t>Not difficult for experienced ophthalmologists to assimilate new modifications of familiar techniques (IOLs, incision size, trephine)</a:t>
            </a:r>
          </a:p>
          <a:p>
            <a:r>
              <a:rPr lang="en-US" dirty="0"/>
              <a:t>However, formal study should be undertaken to achieve competence for new techniques requiring skills that differ significantly from prior experience.</a:t>
            </a:r>
          </a:p>
          <a:p>
            <a:pPr marL="0" indent="0">
              <a:buNone/>
            </a:pPr>
            <a:endParaRPr lang="en-US" dirty="0"/>
          </a:p>
        </p:txBody>
      </p:sp>
    </p:spTree>
    <p:extLst>
      <p:ext uri="{BB962C8B-B14F-4D97-AF65-F5344CB8AC3E}">
        <p14:creationId xmlns:p14="http://schemas.microsoft.com/office/powerpoint/2010/main" val="42540479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AD920-CFEC-8092-AE20-A3AA2285411F}"/>
              </a:ext>
            </a:extLst>
          </p:cNvPr>
          <p:cNvSpPr>
            <a:spLocks noGrp="1"/>
          </p:cNvSpPr>
          <p:nvPr>
            <p:ph type="title"/>
          </p:nvPr>
        </p:nvSpPr>
        <p:spPr/>
        <p:txBody>
          <a:bodyPr/>
          <a:lstStyle/>
          <a:p>
            <a:r>
              <a:rPr lang="en-US" dirty="0"/>
              <a:t>Ethical Issues</a:t>
            </a:r>
          </a:p>
        </p:txBody>
      </p:sp>
      <p:sp>
        <p:nvSpPr>
          <p:cNvPr id="3" name="Content Placeholder 2">
            <a:extLst>
              <a:ext uri="{FF2B5EF4-FFF2-40B4-BE49-F238E27FC236}">
                <a16:creationId xmlns:a16="http://schemas.microsoft.com/office/drawing/2014/main" id="{2C9DB6E3-977A-C6CC-F242-760CF810F80E}"/>
              </a:ext>
            </a:extLst>
          </p:cNvPr>
          <p:cNvSpPr>
            <a:spLocks noGrp="1"/>
          </p:cNvSpPr>
          <p:nvPr>
            <p:ph idx="1"/>
          </p:nvPr>
        </p:nvSpPr>
        <p:spPr/>
        <p:txBody>
          <a:bodyPr/>
          <a:lstStyle/>
          <a:p>
            <a:r>
              <a:rPr lang="en-US" dirty="0"/>
              <a:t>What are the ethical and practical aspects of learning new techniques following residency and what is the ophthalmologist's responsibility to patients, colleagues, and him or herself, with respect to the "learning curve"?</a:t>
            </a:r>
          </a:p>
          <a:p>
            <a:r>
              <a:rPr lang="en-US" dirty="0"/>
              <a:t>Applicable rules of the Code of Ethics:</a:t>
            </a:r>
          </a:p>
          <a:p>
            <a:pPr lvl="1"/>
            <a:r>
              <a:rPr lang="en-US" sz="2200" dirty="0"/>
              <a:t>Rule 2: Informed Consent</a:t>
            </a:r>
          </a:p>
          <a:p>
            <a:pPr lvl="1"/>
            <a:r>
              <a:rPr lang="en-US" sz="2200" dirty="0"/>
              <a:t>Rule 9. Medical and Surgical Procedures</a:t>
            </a:r>
          </a:p>
          <a:p>
            <a:pPr lvl="1"/>
            <a:r>
              <a:rPr lang="en-US" sz="2200" dirty="0"/>
              <a:t>Rule 15. Conflict of Interest</a:t>
            </a:r>
          </a:p>
          <a:p>
            <a:endParaRPr lang="en-US" dirty="0"/>
          </a:p>
        </p:txBody>
      </p:sp>
    </p:spTree>
    <p:extLst>
      <p:ext uri="{BB962C8B-B14F-4D97-AF65-F5344CB8AC3E}">
        <p14:creationId xmlns:p14="http://schemas.microsoft.com/office/powerpoint/2010/main" val="220239357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69FCA3-E569-236E-B8B5-7DFE2B7F1EFF}"/>
              </a:ext>
            </a:extLst>
          </p:cNvPr>
          <p:cNvSpPr>
            <a:spLocks noGrp="1"/>
          </p:cNvSpPr>
          <p:nvPr>
            <p:ph type="title"/>
          </p:nvPr>
        </p:nvSpPr>
        <p:spPr/>
        <p:txBody>
          <a:bodyPr/>
          <a:lstStyle/>
          <a:p>
            <a:r>
              <a:rPr lang="en-US" dirty="0"/>
              <a:t>Ethics of Learning New Techniques</a:t>
            </a:r>
          </a:p>
        </p:txBody>
      </p:sp>
      <p:sp>
        <p:nvSpPr>
          <p:cNvPr id="5" name="Content Placeholder 4">
            <a:extLst>
              <a:ext uri="{FF2B5EF4-FFF2-40B4-BE49-F238E27FC236}">
                <a16:creationId xmlns:a16="http://schemas.microsoft.com/office/drawing/2014/main" id="{71CE741F-D7F1-316E-7E37-8B3338B014E2}"/>
              </a:ext>
            </a:extLst>
          </p:cNvPr>
          <p:cNvSpPr>
            <a:spLocks noGrp="1"/>
          </p:cNvSpPr>
          <p:nvPr>
            <p:ph idx="1"/>
          </p:nvPr>
        </p:nvSpPr>
        <p:spPr/>
        <p:txBody>
          <a:bodyPr/>
          <a:lstStyle/>
          <a:p>
            <a:r>
              <a:rPr lang="en-US" dirty="0"/>
              <a:t>When a decision is made to incorporate new techniques or technology into one's practice, a commitment to formal study is recommended. </a:t>
            </a:r>
          </a:p>
          <a:p>
            <a:r>
              <a:rPr lang="en-US" dirty="0"/>
              <a:t>The extent of formal study depends upon the degree to which the new technology varies from previously learned skills. </a:t>
            </a:r>
          </a:p>
          <a:p>
            <a:r>
              <a:rPr lang="en-US" dirty="0"/>
              <a:t>Additionally, new technology may require certification. However, successful completion does not necessarily signify an individual's clinical competence in a specific procedure.</a:t>
            </a:r>
          </a:p>
          <a:p>
            <a:endParaRPr lang="en-US" dirty="0"/>
          </a:p>
        </p:txBody>
      </p:sp>
    </p:spTree>
    <p:extLst>
      <p:ext uri="{BB962C8B-B14F-4D97-AF65-F5344CB8AC3E}">
        <p14:creationId xmlns:p14="http://schemas.microsoft.com/office/powerpoint/2010/main" val="242809094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BDAFA-0779-0C4B-AD49-4DF983E153EF}"/>
              </a:ext>
            </a:extLst>
          </p:cNvPr>
          <p:cNvSpPr>
            <a:spLocks noGrp="1"/>
          </p:cNvSpPr>
          <p:nvPr>
            <p:ph type="title"/>
          </p:nvPr>
        </p:nvSpPr>
        <p:spPr/>
        <p:txBody>
          <a:bodyPr/>
          <a:lstStyle/>
          <a:p>
            <a:r>
              <a:rPr lang="en-US" dirty="0"/>
              <a:t>Case History</a:t>
            </a:r>
          </a:p>
        </p:txBody>
      </p:sp>
      <p:sp>
        <p:nvSpPr>
          <p:cNvPr id="5" name="Content Placeholder 4">
            <a:extLst>
              <a:ext uri="{FF2B5EF4-FFF2-40B4-BE49-F238E27FC236}">
                <a16:creationId xmlns:a16="http://schemas.microsoft.com/office/drawing/2014/main" id="{FD177766-4C4B-9DBA-D7BE-EB841F4C8715}"/>
              </a:ext>
            </a:extLst>
          </p:cNvPr>
          <p:cNvSpPr>
            <a:spLocks noGrp="1"/>
          </p:cNvSpPr>
          <p:nvPr>
            <p:ph idx="1"/>
          </p:nvPr>
        </p:nvSpPr>
        <p:spPr/>
        <p:txBody>
          <a:bodyPr/>
          <a:lstStyle/>
          <a:p>
            <a:r>
              <a:rPr lang="en-US" dirty="0"/>
              <a:t>75-year-old male </a:t>
            </a:r>
          </a:p>
          <a:p>
            <a:r>
              <a:rPr lang="en-US" dirty="0"/>
              <a:t>Status post cataract extraction, now with mild corneal stromal edema and reduced vision OS</a:t>
            </a:r>
          </a:p>
          <a:p>
            <a:r>
              <a:rPr lang="en-US" dirty="0"/>
              <a:t>Referred to a cornea specialist for evaluation</a:t>
            </a:r>
          </a:p>
          <a:p>
            <a:endParaRPr lang="en-US" dirty="0"/>
          </a:p>
        </p:txBody>
      </p:sp>
    </p:spTree>
    <p:extLst>
      <p:ext uri="{BB962C8B-B14F-4D97-AF65-F5344CB8AC3E}">
        <p14:creationId xmlns:p14="http://schemas.microsoft.com/office/powerpoint/2010/main" val="35779130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4294967295"/>
          </p:nvPr>
        </p:nvSpPr>
        <p:spPr>
          <a:xfrm>
            <a:off x="9296400" y="6324600"/>
            <a:ext cx="685800" cy="53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eaLnBrk="1" hangingPunct="1"/>
            <a:fld id="{F6F71C00-DA14-4DF4-9F31-9731B9C04DB4}" type="slidenum">
              <a:rPr lang="en-US" altLang="en-US" sz="1400">
                <a:latin typeface="Arial" charset="0"/>
              </a:rPr>
              <a:pPr eaLnBrk="1" hangingPunct="1"/>
              <a:t>7</a:t>
            </a:fld>
            <a:endParaRPr lang="en-US" altLang="en-US" sz="600">
              <a:solidFill>
                <a:schemeClr val="hlink"/>
              </a:solidFill>
              <a:latin typeface="Arial" charset="0"/>
            </a:endParaRPr>
          </a:p>
        </p:txBody>
      </p:sp>
      <p:sp>
        <p:nvSpPr>
          <p:cNvPr id="1030146" name="Rectangle 2"/>
          <p:cNvSpPr>
            <a:spLocks noGrp="1" noChangeArrowheads="1"/>
          </p:cNvSpPr>
          <p:nvPr>
            <p:ph type="title"/>
          </p:nvPr>
        </p:nvSpPr>
        <p:spPr/>
        <p:txBody>
          <a:bodyPr/>
          <a:lstStyle/>
          <a:p>
            <a:pPr eaLnBrk="1" hangingPunct="1">
              <a:defRPr/>
            </a:pPr>
            <a:r>
              <a:rPr lang="en-US" dirty="0"/>
              <a:t>Patient Referral </a:t>
            </a:r>
          </a:p>
        </p:txBody>
      </p:sp>
      <p:sp>
        <p:nvSpPr>
          <p:cNvPr id="12292" name="Rectangle 3"/>
          <p:cNvSpPr>
            <a:spLocks noGrp="1" noChangeArrowheads="1"/>
          </p:cNvSpPr>
          <p:nvPr>
            <p:ph type="body" idx="1"/>
          </p:nvPr>
        </p:nvSpPr>
        <p:spPr/>
        <p:txBody>
          <a:bodyPr/>
          <a:lstStyle/>
          <a:p>
            <a:pPr eaLnBrk="1" hangingPunct="1"/>
            <a:r>
              <a:rPr lang="en-US" altLang="en-US" dirty="0"/>
              <a:t>Patient is referred to Doctor AA, a cornea specialist at a major academic institution</a:t>
            </a:r>
          </a:p>
          <a:p>
            <a:pPr eaLnBrk="1" hangingPunct="1"/>
            <a:r>
              <a:rPr lang="en-US" altLang="en-US" dirty="0"/>
              <a:t>Doctor AA performs many penetrating keratoplasties each year, but has not performed any endothelial keratoplasties, such as DSEK (Descemet’s Stripping Endothelial Keratoplasty)</a:t>
            </a:r>
          </a:p>
        </p:txBody>
      </p:sp>
    </p:spTree>
    <p:extLst>
      <p:ext uri="{BB962C8B-B14F-4D97-AF65-F5344CB8AC3E}">
        <p14:creationId xmlns:p14="http://schemas.microsoft.com/office/powerpoint/2010/main" val="38651844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CB6B55-3DD9-D299-9C5C-B50DD777C955}"/>
              </a:ext>
            </a:extLst>
          </p:cNvPr>
          <p:cNvSpPr>
            <a:spLocks noGrp="1"/>
          </p:cNvSpPr>
          <p:nvPr>
            <p:ph type="title"/>
          </p:nvPr>
        </p:nvSpPr>
        <p:spPr/>
        <p:txBody>
          <a:bodyPr/>
          <a:lstStyle/>
          <a:p>
            <a:r>
              <a:rPr lang="en-US" dirty="0"/>
              <a:t>Dr. AA’s Learning Curve</a:t>
            </a:r>
          </a:p>
        </p:txBody>
      </p:sp>
      <p:sp>
        <p:nvSpPr>
          <p:cNvPr id="5" name="Content Placeholder 4">
            <a:extLst>
              <a:ext uri="{FF2B5EF4-FFF2-40B4-BE49-F238E27FC236}">
                <a16:creationId xmlns:a16="http://schemas.microsoft.com/office/drawing/2014/main" id="{69FEEA3B-07DB-625B-BCB3-21AB9E6E7197}"/>
              </a:ext>
            </a:extLst>
          </p:cNvPr>
          <p:cNvSpPr>
            <a:spLocks noGrp="1"/>
          </p:cNvSpPr>
          <p:nvPr>
            <p:ph idx="1"/>
          </p:nvPr>
        </p:nvSpPr>
        <p:spPr/>
        <p:txBody>
          <a:bodyPr/>
          <a:lstStyle/>
          <a:p>
            <a:r>
              <a:rPr lang="en-US" sz="2200" dirty="0"/>
              <a:t>After reviewing published data regarding outcomes and speaking with surgeons performing endothelial keratoplasty, Doctor AA decides to take a DSEK course.</a:t>
            </a:r>
          </a:p>
          <a:p>
            <a:r>
              <a:rPr lang="en-US" sz="2200" dirty="0"/>
              <a:t>In talking with the patient, Doctor AA describes the procedure as a “newer” form of transplant surgery that offers the potential for more rapid vision improvement after surgery.</a:t>
            </a:r>
          </a:p>
          <a:p>
            <a:r>
              <a:rPr lang="en-US" sz="2200" dirty="0"/>
              <a:t>Doctor AA advises the patient that he has not performed the surgery to date but will have performed several cases prior to performing the patient’s surgery.</a:t>
            </a:r>
          </a:p>
          <a:p>
            <a:r>
              <a:rPr lang="en-US" sz="2200" dirty="0"/>
              <a:t> The patient elects to proceed with DSEK surgery with Doctor AA.</a:t>
            </a:r>
          </a:p>
          <a:p>
            <a:endParaRPr lang="en-US" dirty="0"/>
          </a:p>
        </p:txBody>
      </p:sp>
    </p:spTree>
    <p:extLst>
      <p:ext uri="{BB962C8B-B14F-4D97-AF65-F5344CB8AC3E}">
        <p14:creationId xmlns:p14="http://schemas.microsoft.com/office/powerpoint/2010/main" val="244716867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8212F255-B238-43A2-00EF-F6927AA722CA}"/>
              </a:ext>
            </a:extLst>
          </p:cNvPr>
          <p:cNvSpPr>
            <a:spLocks noGrp="1"/>
          </p:cNvSpPr>
          <p:nvPr>
            <p:ph type="title"/>
          </p:nvPr>
        </p:nvSpPr>
        <p:spPr>
          <a:xfrm>
            <a:off x="609600" y="228600"/>
            <a:ext cx="10972800" cy="1219200"/>
          </a:xfrm>
        </p:spPr>
        <p:txBody>
          <a:bodyPr/>
          <a:lstStyle/>
          <a:p>
            <a:r>
              <a:rPr lang="en-US" dirty="0"/>
              <a:t>Dr. AA’s Learning Curve </a:t>
            </a:r>
            <a:r>
              <a:rPr lang="en-US" dirty="0" err="1"/>
              <a:t>con’t</a:t>
            </a:r>
            <a:endParaRPr lang="en-US" dirty="0"/>
          </a:p>
        </p:txBody>
      </p:sp>
      <p:sp>
        <p:nvSpPr>
          <p:cNvPr id="5" name="Content Placeholder 4">
            <a:extLst>
              <a:ext uri="{FF2B5EF4-FFF2-40B4-BE49-F238E27FC236}">
                <a16:creationId xmlns:a16="http://schemas.microsoft.com/office/drawing/2014/main" id="{05FFFDC1-FE90-C032-F5AA-3DED72203D75}"/>
              </a:ext>
            </a:extLst>
          </p:cNvPr>
          <p:cNvSpPr>
            <a:spLocks noGrp="1"/>
          </p:cNvSpPr>
          <p:nvPr>
            <p:ph sz="half" idx="1"/>
          </p:nvPr>
        </p:nvSpPr>
        <p:spPr>
          <a:xfrm>
            <a:off x="609600" y="1676400"/>
            <a:ext cx="5943600" cy="4114800"/>
          </a:xfrm>
        </p:spPr>
        <p:txBody>
          <a:bodyPr>
            <a:normAutofit/>
          </a:bodyPr>
          <a:lstStyle/>
          <a:p>
            <a:r>
              <a:rPr lang="en-US" sz="2200" dirty="0"/>
              <a:t>The patient undergoes an uneventful DSEK procedure</a:t>
            </a:r>
          </a:p>
          <a:p>
            <a:r>
              <a:rPr lang="en-US" sz="2200" dirty="0"/>
              <a:t>Patient required repositioning of the DSEK button on POD 1 and 4 after surgery.</a:t>
            </a:r>
          </a:p>
          <a:p>
            <a:r>
              <a:rPr lang="en-US" sz="2200" dirty="0"/>
              <a:t>Patient was advised before surgery that dislocation rate is approximately 50% in a surgeon’s first 10 cases but is less than 10% for experienced surgeons.</a:t>
            </a:r>
          </a:p>
          <a:p>
            <a:endParaRPr lang="en-US" sz="2200" dirty="0"/>
          </a:p>
        </p:txBody>
      </p:sp>
      <p:pic>
        <p:nvPicPr>
          <p:cNvPr id="6" name="Picture 5">
            <a:extLst>
              <a:ext uri="{FF2B5EF4-FFF2-40B4-BE49-F238E27FC236}">
                <a16:creationId xmlns:a16="http://schemas.microsoft.com/office/drawing/2014/main" id="{861868C1-3895-C18E-CDDF-C8C0945A14AA}"/>
              </a:ext>
            </a:extLst>
          </p:cNvPr>
          <p:cNvPicPr>
            <a:picLocks noChangeAspect="1"/>
          </p:cNvPicPr>
          <p:nvPr/>
        </p:nvPicPr>
        <p:blipFill rotWithShape="1">
          <a:blip r:embed="rId2"/>
          <a:srcRect l="3719" r="4614"/>
          <a:stretch/>
        </p:blipFill>
        <p:spPr>
          <a:xfrm>
            <a:off x="7162800" y="1828800"/>
            <a:ext cx="4114800" cy="3366655"/>
          </a:xfrm>
          <a:prstGeom prst="rect">
            <a:avLst/>
          </a:prstGeom>
          <a:noFill/>
        </p:spPr>
      </p:pic>
    </p:spTree>
    <p:extLst>
      <p:ext uri="{BB962C8B-B14F-4D97-AF65-F5344CB8AC3E}">
        <p14:creationId xmlns:p14="http://schemas.microsoft.com/office/powerpoint/2010/main" val="4052658053"/>
      </p:ext>
    </p:extLst>
  </p:cSld>
  <p:clrMapOvr>
    <a:masterClrMapping/>
  </p:clrMapOvr>
  <p:transition>
    <p:fade/>
  </p:transition>
</p:sld>
</file>

<file path=ppt/theme/theme1.xml><?xml version="1.0" encoding="utf-8"?>
<a:theme xmlns:a="http://schemas.openxmlformats.org/drawingml/2006/main" name="AAO_PPT_TEMPLATE_WIDE_20180109">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AO PPT  TEMPLATE_WIDE_20161216.potx" id="{E3145F29-EC0F-467F-A28F-783E739528AB}" vid="{B682E372-D806-4981-BDE8-DB47C38DED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3F5B6B876A3E458BE4D524A4037852" ma:contentTypeVersion="8" ma:contentTypeDescription="Create a new document." ma:contentTypeScope="" ma:versionID="7aa00102085b360eb7b9922eea7b719d">
  <xsd:schema xmlns:xsd="http://www.w3.org/2001/XMLSchema" xmlns:xs="http://www.w3.org/2001/XMLSchema" xmlns:p="http://schemas.microsoft.com/office/2006/metadata/properties" xmlns:ns2="272f664c-e4d1-4b55-8c84-187a3b1fbd1d" xmlns:ns3="e56d3aac-1f41-4556-81ab-f0bb9113a72d" targetNamespace="http://schemas.microsoft.com/office/2006/metadata/properties" ma:root="true" ma:fieldsID="bfd57c48e5a2dec8be175cd3cd306b77" ns2:_="" ns3:_="">
    <xsd:import namespace="272f664c-e4d1-4b55-8c84-187a3b1fbd1d"/>
    <xsd:import namespace="e56d3aac-1f41-4556-81ab-f0bb9113a72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f664c-e4d1-4b55-8c84-187a3b1fbd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6d3aac-1f41-4556-81ab-f0bb9113a72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2C69CF-8D51-4A32-980C-173A54FFDDBB}">
  <ds:schemaRefs>
    <ds:schemaRef ds:uri="http://purl.org/dc/terms/"/>
    <ds:schemaRef ds:uri="http://purl.org/dc/elements/1.1/"/>
    <ds:schemaRef ds:uri="http://schemas.microsoft.com/office/2006/documentManagement/types"/>
    <ds:schemaRef ds:uri="http://purl.org/dc/dcmitype/"/>
    <ds:schemaRef ds:uri="e56d3aac-1f41-4556-81ab-f0bb9113a72d"/>
    <ds:schemaRef ds:uri="http://schemas.microsoft.com/office/2006/metadata/properties"/>
    <ds:schemaRef ds:uri="http://schemas.microsoft.com/office/infopath/2007/PartnerControls"/>
    <ds:schemaRef ds:uri="http://schemas.openxmlformats.org/package/2006/metadata/core-properties"/>
    <ds:schemaRef ds:uri="272f664c-e4d1-4b55-8c84-187a3b1fbd1d"/>
    <ds:schemaRef ds:uri="http://www.w3.org/XML/1998/namespace"/>
  </ds:schemaRefs>
</ds:datastoreItem>
</file>

<file path=customXml/itemProps2.xml><?xml version="1.0" encoding="utf-8"?>
<ds:datastoreItem xmlns:ds="http://schemas.openxmlformats.org/officeDocument/2006/customXml" ds:itemID="{981DD854-F139-406C-8CF5-FD51B80AB306}">
  <ds:schemaRefs>
    <ds:schemaRef ds:uri="http://schemas.microsoft.com/sharepoint/v3/contenttype/forms"/>
  </ds:schemaRefs>
</ds:datastoreItem>
</file>

<file path=customXml/itemProps3.xml><?xml version="1.0" encoding="utf-8"?>
<ds:datastoreItem xmlns:ds="http://schemas.openxmlformats.org/officeDocument/2006/customXml" ds:itemID="{E1B2697C-FC7D-4BA5-A983-A977C78F7D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f664c-e4d1-4b55-8c84-187a3b1fbd1d"/>
    <ds:schemaRef ds:uri="e56d3aac-1f41-4556-81ab-f0bb9113a7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AAO_PPT_TEMPLATE_WIDE_20180112</Template>
  <TotalTime>600</TotalTime>
  <Words>791</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Wingdings</vt:lpstr>
      <vt:lpstr>AAO_PPT_TEMPLATE_WIDE_20180109</vt:lpstr>
      <vt:lpstr>Learning Curve</vt:lpstr>
      <vt:lpstr>Why is this Topic Important?</vt:lpstr>
      <vt:lpstr>Learning New Techniques</vt:lpstr>
      <vt:lpstr>Ethical Issues</vt:lpstr>
      <vt:lpstr>Ethics of Learning New Techniques</vt:lpstr>
      <vt:lpstr>Case History</vt:lpstr>
      <vt:lpstr>Patient Referral </vt:lpstr>
      <vt:lpstr>Dr. AA’s Learning Curve</vt:lpstr>
      <vt:lpstr>Dr. AA’s Learning Curve con’t</vt:lpstr>
      <vt:lpstr>Case Discussion - Ethical Issues Involved</vt:lpstr>
      <vt:lpstr>Case Discussion - Ethical Issues Involved</vt:lpstr>
      <vt:lpstr>Case Discussion - Ethical Issues Involved</vt:lpstr>
      <vt:lpstr>Guidelines &amp; References</vt:lpstr>
      <vt:lpstr>What Do You Think? </vt:lpstr>
    </vt:vector>
  </TitlesOfParts>
  <Company>Buchalter Nemer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mpearse</dc:creator>
  <cp:lastModifiedBy>Mara Pearse Burke</cp:lastModifiedBy>
  <cp:revision>25</cp:revision>
  <dcterms:created xsi:type="dcterms:W3CDTF">2018-08-15T18:59:43Z</dcterms:created>
  <dcterms:modified xsi:type="dcterms:W3CDTF">2023-12-18T23:35:13Z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0x010100E13F5B6B876A3E458BE4D524A4037852</vt:lpwstr>
  </property>
</Properties>
</file>