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6"/>
  </p:notesMasterIdLst>
  <p:sldIdLst>
    <p:sldId id="313" r:id="rId2"/>
    <p:sldId id="388" r:id="rId3"/>
    <p:sldId id="390" r:id="rId4"/>
    <p:sldId id="391" r:id="rId5"/>
    <p:sldId id="392" r:id="rId6"/>
    <p:sldId id="393" r:id="rId7"/>
    <p:sldId id="465" r:id="rId8"/>
    <p:sldId id="394" r:id="rId9"/>
    <p:sldId id="395" r:id="rId10"/>
    <p:sldId id="396" r:id="rId11"/>
    <p:sldId id="422" r:id="rId12"/>
    <p:sldId id="423" r:id="rId13"/>
    <p:sldId id="424" r:id="rId14"/>
    <p:sldId id="656" r:id="rId15"/>
    <p:sldId id="466" r:id="rId16"/>
    <p:sldId id="467" r:id="rId17"/>
    <p:sldId id="468" r:id="rId18"/>
    <p:sldId id="469" r:id="rId19"/>
    <p:sldId id="425" r:id="rId20"/>
    <p:sldId id="426" r:id="rId21"/>
    <p:sldId id="470" r:id="rId22"/>
    <p:sldId id="471" r:id="rId23"/>
    <p:sldId id="658" r:id="rId24"/>
    <p:sldId id="472" r:id="rId25"/>
    <p:sldId id="473" r:id="rId26"/>
    <p:sldId id="410" r:id="rId27"/>
    <p:sldId id="428" r:id="rId28"/>
    <p:sldId id="429" r:id="rId29"/>
    <p:sldId id="431" r:id="rId30"/>
    <p:sldId id="430" r:id="rId31"/>
    <p:sldId id="432" r:id="rId32"/>
    <p:sldId id="427" r:id="rId33"/>
    <p:sldId id="433" r:id="rId34"/>
    <p:sldId id="438" r:id="rId35"/>
    <p:sldId id="443" r:id="rId36"/>
    <p:sldId id="657" r:id="rId37"/>
    <p:sldId id="440" r:id="rId38"/>
    <p:sldId id="442" r:id="rId39"/>
    <p:sldId id="444" r:id="rId40"/>
    <p:sldId id="445" r:id="rId41"/>
    <p:sldId id="498" r:id="rId42"/>
    <p:sldId id="499" r:id="rId43"/>
    <p:sldId id="434" r:id="rId44"/>
    <p:sldId id="435" r:id="rId45"/>
    <p:sldId id="421" r:id="rId46"/>
    <p:sldId id="446" r:id="rId47"/>
    <p:sldId id="659" r:id="rId48"/>
    <p:sldId id="397" r:id="rId49"/>
    <p:sldId id="448" r:id="rId50"/>
    <p:sldId id="450" r:id="rId51"/>
    <p:sldId id="451" r:id="rId52"/>
    <p:sldId id="449" r:id="rId53"/>
    <p:sldId id="452" r:id="rId54"/>
    <p:sldId id="660" r:id="rId55"/>
    <p:sldId id="453" r:id="rId56"/>
    <p:sldId id="475" r:id="rId57"/>
    <p:sldId id="477" r:id="rId58"/>
    <p:sldId id="476" r:id="rId59"/>
    <p:sldId id="1560" r:id="rId60"/>
    <p:sldId id="1561" r:id="rId61"/>
    <p:sldId id="501" r:id="rId62"/>
    <p:sldId id="561" r:id="rId63"/>
    <p:sldId id="562" r:id="rId64"/>
    <p:sldId id="454" r:id="rId65"/>
    <p:sldId id="481" r:id="rId66"/>
    <p:sldId id="482" r:id="rId67"/>
    <p:sldId id="484" r:id="rId68"/>
    <p:sldId id="483" r:id="rId69"/>
    <p:sldId id="487" r:id="rId70"/>
    <p:sldId id="488" r:id="rId71"/>
    <p:sldId id="490" r:id="rId72"/>
    <p:sldId id="564" r:id="rId73"/>
    <p:sldId id="566" r:id="rId74"/>
    <p:sldId id="571" r:id="rId75"/>
    <p:sldId id="572" r:id="rId76"/>
    <p:sldId id="573" r:id="rId77"/>
    <p:sldId id="574" r:id="rId78"/>
    <p:sldId id="575" r:id="rId79"/>
    <p:sldId id="567" r:id="rId80"/>
    <p:sldId id="568" r:id="rId81"/>
    <p:sldId id="569" r:id="rId82"/>
    <p:sldId id="570" r:id="rId83"/>
    <p:sldId id="576" r:id="rId84"/>
    <p:sldId id="577" r:id="rId85"/>
    <p:sldId id="578" r:id="rId86"/>
    <p:sldId id="579" r:id="rId87"/>
    <p:sldId id="580" r:id="rId88"/>
    <p:sldId id="581" r:id="rId89"/>
    <p:sldId id="582" r:id="rId90"/>
    <p:sldId id="583" r:id="rId91"/>
    <p:sldId id="584" r:id="rId92"/>
    <p:sldId id="489" r:id="rId93"/>
    <p:sldId id="491" r:id="rId94"/>
    <p:sldId id="589" r:id="rId95"/>
    <p:sldId id="590" r:id="rId96"/>
    <p:sldId id="598" r:id="rId97"/>
    <p:sldId id="591" r:id="rId98"/>
    <p:sldId id="592" r:id="rId99"/>
    <p:sldId id="599" r:id="rId100"/>
    <p:sldId id="600" r:id="rId101"/>
    <p:sldId id="601" r:id="rId102"/>
    <p:sldId id="602" r:id="rId103"/>
    <p:sldId id="1559" r:id="rId104"/>
    <p:sldId id="593" r:id="rId105"/>
    <p:sldId id="597" r:id="rId106"/>
    <p:sldId id="603" r:id="rId107"/>
    <p:sldId id="604" r:id="rId108"/>
    <p:sldId id="605" r:id="rId109"/>
    <p:sldId id="1562" r:id="rId110"/>
    <p:sldId id="608" r:id="rId111"/>
    <p:sldId id="621" r:id="rId112"/>
    <p:sldId id="611" r:id="rId113"/>
    <p:sldId id="620" r:id="rId114"/>
    <p:sldId id="619" r:id="rId115"/>
    <p:sldId id="613" r:id="rId116"/>
    <p:sldId id="614" r:id="rId117"/>
    <p:sldId id="615" r:id="rId118"/>
    <p:sldId id="616" r:id="rId119"/>
    <p:sldId id="617" r:id="rId120"/>
    <p:sldId id="618" r:id="rId121"/>
    <p:sldId id="610" r:id="rId122"/>
    <p:sldId id="622" r:id="rId123"/>
    <p:sldId id="1563" r:id="rId124"/>
    <p:sldId id="623" r:id="rId125"/>
    <p:sldId id="624" r:id="rId126"/>
    <p:sldId id="625" r:id="rId127"/>
    <p:sldId id="492" r:id="rId128"/>
    <p:sldId id="627" r:id="rId129"/>
    <p:sldId id="628" r:id="rId130"/>
    <p:sldId id="629" r:id="rId131"/>
    <p:sldId id="630" r:id="rId132"/>
    <p:sldId id="637" r:id="rId133"/>
    <p:sldId id="638" r:id="rId134"/>
    <p:sldId id="631" r:id="rId135"/>
    <p:sldId id="632" r:id="rId136"/>
    <p:sldId id="633" r:id="rId137"/>
    <p:sldId id="634" r:id="rId138"/>
    <p:sldId id="635" r:id="rId139"/>
    <p:sldId id="636" r:id="rId140"/>
    <p:sldId id="639" r:id="rId141"/>
    <p:sldId id="641" r:id="rId142"/>
    <p:sldId id="642" r:id="rId143"/>
    <p:sldId id="640" r:id="rId144"/>
    <p:sldId id="643" r:id="rId145"/>
    <p:sldId id="644" r:id="rId146"/>
    <p:sldId id="646" r:id="rId147"/>
    <p:sldId id="645" r:id="rId148"/>
    <p:sldId id="647" r:id="rId149"/>
    <p:sldId id="648" r:id="rId150"/>
    <p:sldId id="650" r:id="rId151"/>
    <p:sldId id="652" r:id="rId152"/>
    <p:sldId id="649" r:id="rId153"/>
    <p:sldId id="651" r:id="rId154"/>
    <p:sldId id="653" r:id="rId155"/>
    <p:sldId id="497" r:id="rId156"/>
    <p:sldId id="504" r:id="rId157"/>
    <p:sldId id="1564" r:id="rId158"/>
    <p:sldId id="505" r:id="rId159"/>
    <p:sldId id="506" r:id="rId160"/>
    <p:sldId id="507" r:id="rId161"/>
    <p:sldId id="508" r:id="rId162"/>
    <p:sldId id="509" r:id="rId163"/>
    <p:sldId id="510" r:id="rId164"/>
    <p:sldId id="1565" r:id="rId165"/>
    <p:sldId id="511" r:id="rId166"/>
    <p:sldId id="512" r:id="rId167"/>
    <p:sldId id="513" r:id="rId168"/>
    <p:sldId id="514" r:id="rId169"/>
    <p:sldId id="1568" r:id="rId170"/>
    <p:sldId id="515" r:id="rId171"/>
    <p:sldId id="518" r:id="rId172"/>
    <p:sldId id="519" r:id="rId173"/>
    <p:sldId id="1567" r:id="rId174"/>
    <p:sldId id="520" r:id="rId175"/>
    <p:sldId id="521" r:id="rId176"/>
    <p:sldId id="522" r:id="rId177"/>
    <p:sldId id="523" r:id="rId178"/>
    <p:sldId id="529" r:id="rId179"/>
    <p:sldId id="524" r:id="rId180"/>
    <p:sldId id="525" r:id="rId181"/>
    <p:sldId id="526" r:id="rId182"/>
    <p:sldId id="530" r:id="rId183"/>
    <p:sldId id="531" r:id="rId184"/>
    <p:sldId id="532" r:id="rId185"/>
    <p:sldId id="533" r:id="rId186"/>
    <p:sldId id="534" r:id="rId187"/>
    <p:sldId id="516" r:id="rId188"/>
    <p:sldId id="527" r:id="rId189"/>
    <p:sldId id="528" r:id="rId190"/>
    <p:sldId id="535" r:id="rId191"/>
    <p:sldId id="536" r:id="rId192"/>
    <p:sldId id="1569" r:id="rId193"/>
    <p:sldId id="537" r:id="rId194"/>
    <p:sldId id="538" r:id="rId195"/>
    <p:sldId id="539" r:id="rId196"/>
    <p:sldId id="540" r:id="rId197"/>
    <p:sldId id="517" r:id="rId198"/>
    <p:sldId id="541" r:id="rId199"/>
    <p:sldId id="1570" r:id="rId200"/>
    <p:sldId id="542" r:id="rId201"/>
    <p:sldId id="543" r:id="rId202"/>
    <p:sldId id="1575" r:id="rId203"/>
    <p:sldId id="544" r:id="rId204"/>
    <p:sldId id="545" r:id="rId205"/>
    <p:sldId id="1576" r:id="rId206"/>
    <p:sldId id="546" r:id="rId207"/>
    <p:sldId id="547" r:id="rId208"/>
    <p:sldId id="563" r:id="rId209"/>
    <p:sldId id="1574" r:id="rId210"/>
    <p:sldId id="548" r:id="rId211"/>
    <p:sldId id="549" r:id="rId212"/>
    <p:sldId id="550" r:id="rId213"/>
    <p:sldId id="551" r:id="rId214"/>
    <p:sldId id="552" r:id="rId215"/>
    <p:sldId id="503" r:id="rId216"/>
    <p:sldId id="553" r:id="rId217"/>
    <p:sldId id="555" r:id="rId218"/>
    <p:sldId id="556" r:id="rId219"/>
    <p:sldId id="502" r:id="rId220"/>
    <p:sldId id="557" r:id="rId221"/>
    <p:sldId id="1572" r:id="rId222"/>
    <p:sldId id="558" r:id="rId223"/>
    <p:sldId id="559" r:id="rId224"/>
    <p:sldId id="560" r:id="rId2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9FF89"/>
    <a:srgbClr val="FFCCFF"/>
    <a:srgbClr val="FDBC5D"/>
    <a:srgbClr val="D2FB05"/>
    <a:srgbClr val="FAC360"/>
    <a:srgbClr val="BFCD03"/>
    <a:srgbClr val="D09E00"/>
    <a:srgbClr val="2DB8B5"/>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2C6F41-368C-44A8-A8E2-4FC7CBDC810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22F0FE7-08FE-4C19-86F8-F9F3210CEBF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E680F2B-34D7-4EC5-AE18-C30B5E50371F}" type="datetimeFigureOut">
              <a:rPr lang="en-US"/>
              <a:pPr>
                <a:defRPr/>
              </a:pPr>
              <a:t>9/8/2020</a:t>
            </a:fld>
            <a:endParaRPr lang="en-US"/>
          </a:p>
        </p:txBody>
      </p:sp>
      <p:sp>
        <p:nvSpPr>
          <p:cNvPr id="4" name="Slide Image Placeholder 3">
            <a:extLst>
              <a:ext uri="{FF2B5EF4-FFF2-40B4-BE49-F238E27FC236}">
                <a16:creationId xmlns:a16="http://schemas.microsoft.com/office/drawing/2014/main" id="{CE0BD1D3-AD88-441F-ACEE-B5A70611710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725276C-4D92-4595-9D65-D7D822A0F13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7FFEA9C-BA5F-426E-A922-43B1D955BCB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5A699A2-3417-4138-A586-D19B9E59ED5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7FD262-6AB9-413E-9AD7-BCC97499E7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563FE6A8-8F7A-44C2-9943-7300F19318FD}"/>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ABAE0FA4-4E7B-4C69-B29E-B095E04E38D2}"/>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5B88ECC4-23B0-4840-840D-404169354B58}"/>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97F9ACC1-D401-446B-890F-421EBC757321}"/>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8D75B46A-C6FD-470E-9EDB-018C4A041DB7}"/>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53CFBEED-8B03-46F8-BEC4-C6E6536D4CE4}"/>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3AB3830C-2BAE-4128-9B48-58E004DFEA4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58745282-0081-46C7-B824-77A60E659DB2}"/>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E0CEE1FD-1B9F-4C3C-9D87-804CD4F69618}"/>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5EEAA210-2154-4228-A4A2-24CE1A1A8476}"/>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0716CFDD-A75C-442A-B179-FFC1F8BD0383}"/>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C6F3E993-F602-4C75-AD97-F1F085966E2E}"/>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A48C06C4-A7AC-4449-A2EC-2A1D29541838}"/>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7A242B98-6FCA-472C-8721-4344E4639660}"/>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8BB6F202-90BA-46FA-B5A4-D5D1467D0797}"/>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BA012FDF-DBCA-4F97-B239-B11E4556E26D}"/>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3C8F2720-259C-4F7F-A7F6-1FA77689D663}"/>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6CA16526-6674-42ED-931D-44808774AA81}"/>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E05DA2C5-3FF4-41FE-81AA-A6E8999C31A4}"/>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6D687D03-AF9E-4936-82EB-C789779F46B9}"/>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468256EC-C42E-4490-84A7-189818606536}"/>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27178821-C146-468E-ADF4-2BABE85A432D}"/>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6FBD6E49-E6B8-4212-BE90-49298836F67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EFDEDE65-B7C4-4082-934C-C666217DD43A}"/>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4B09DD51-4715-49A3-A028-379D0077D35E}"/>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A36E1076-52D9-47B0-84C2-DE89ABC306DC}"/>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889A5CB9-3A9C-4102-B77E-B2D9913D5EEC}"/>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94E67385-1B5E-42BD-AA45-BAB3A849347A}"/>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6A90433B-2730-46E8-8299-C035992B0623}"/>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9C0665C6-2880-4EB1-999E-CAA3A657F193}"/>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2F365C10-48B2-4659-9555-A334F19F3ABE}"/>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4AABE2F3-A117-4F04-809C-EEC30B0D4083}"/>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10612C21-A3ED-4BCA-A625-7116727A1A0D}"/>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16A68E2A-2308-4CED-9C71-581DCF20A185}"/>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5A03C310-BA67-4BD9-B038-7977A37488F4}"/>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2E3F23E3-CD1A-45F7-83D4-30A9C46AFC2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31593427-81ED-4723-89C3-7C983B6FF27E}"/>
              </a:ext>
            </a:extLst>
          </p:cNvPr>
          <p:cNvSpPr>
            <a:spLocks noGrp="1" noChangeArrowheads="1"/>
          </p:cNvSpPr>
          <p:nvPr>
            <p:ph type="sldNum" sz="quarter" idx="12"/>
          </p:nvPr>
        </p:nvSpPr>
        <p:spPr/>
        <p:txBody>
          <a:bodyPr/>
          <a:lstStyle>
            <a:lvl1pPr>
              <a:defRPr/>
            </a:lvl1pPr>
          </a:lstStyle>
          <a:p>
            <a:fld id="{F0FAF845-9D65-45EF-80F0-0107AAC00D57}" type="slidenum">
              <a:rPr lang="en-US" altLang="en-US"/>
              <a:pPr/>
              <a:t>‹#›</a:t>
            </a:fld>
            <a:endParaRPr lang="en-US" altLang="en-US"/>
          </a:p>
        </p:txBody>
      </p:sp>
    </p:spTree>
    <p:extLst>
      <p:ext uri="{BB962C8B-B14F-4D97-AF65-F5344CB8AC3E}">
        <p14:creationId xmlns:p14="http://schemas.microsoft.com/office/powerpoint/2010/main" val="36119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85DE41A-1E40-4BE9-9548-8B3D9F4131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019C0E-2AAE-41B0-9E03-E37A27ED13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7E7F72D1-EF1E-4D8A-9538-47E816D8347A}"/>
              </a:ext>
            </a:extLst>
          </p:cNvPr>
          <p:cNvSpPr>
            <a:spLocks noGrp="1" noChangeArrowheads="1"/>
          </p:cNvSpPr>
          <p:nvPr>
            <p:ph type="sldNum" sz="quarter" idx="12"/>
          </p:nvPr>
        </p:nvSpPr>
        <p:spPr>
          <a:ln/>
        </p:spPr>
        <p:txBody>
          <a:bodyPr/>
          <a:lstStyle>
            <a:lvl1pPr>
              <a:defRPr/>
            </a:lvl1pPr>
          </a:lstStyle>
          <a:p>
            <a:fld id="{40BE6DD5-8426-488D-8614-41217CAB4ADF}" type="slidenum">
              <a:rPr lang="en-US" altLang="en-US"/>
              <a:pPr/>
              <a:t>‹#›</a:t>
            </a:fld>
            <a:endParaRPr lang="en-US" altLang="en-US"/>
          </a:p>
        </p:txBody>
      </p:sp>
    </p:spTree>
    <p:extLst>
      <p:ext uri="{BB962C8B-B14F-4D97-AF65-F5344CB8AC3E}">
        <p14:creationId xmlns:p14="http://schemas.microsoft.com/office/powerpoint/2010/main" val="183328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7DC6E6-F41C-4E8D-8EA3-4EC2D0050A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000635-336D-4386-8026-CC1CF12659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6A8EDB9-5050-4181-9C44-7BE72C0795B4}"/>
              </a:ext>
            </a:extLst>
          </p:cNvPr>
          <p:cNvSpPr>
            <a:spLocks noGrp="1" noChangeArrowheads="1"/>
          </p:cNvSpPr>
          <p:nvPr>
            <p:ph type="sldNum" sz="quarter" idx="12"/>
          </p:nvPr>
        </p:nvSpPr>
        <p:spPr>
          <a:ln/>
        </p:spPr>
        <p:txBody>
          <a:bodyPr/>
          <a:lstStyle>
            <a:lvl1pPr>
              <a:defRPr/>
            </a:lvl1pPr>
          </a:lstStyle>
          <a:p>
            <a:fld id="{E515BB3E-DFA5-42DD-A8BC-00F7C25F4E4A}" type="slidenum">
              <a:rPr lang="en-US" altLang="en-US"/>
              <a:pPr/>
              <a:t>‹#›</a:t>
            </a:fld>
            <a:endParaRPr lang="en-US" altLang="en-US"/>
          </a:p>
        </p:txBody>
      </p:sp>
    </p:spTree>
    <p:extLst>
      <p:ext uri="{BB962C8B-B14F-4D97-AF65-F5344CB8AC3E}">
        <p14:creationId xmlns:p14="http://schemas.microsoft.com/office/powerpoint/2010/main" val="209921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a:extLst>
              <a:ext uri="{FF2B5EF4-FFF2-40B4-BE49-F238E27FC236}">
                <a16:creationId xmlns:a16="http://schemas.microsoft.com/office/drawing/2014/main" id="{EFEBC92C-1D85-4297-8B13-E7833EE6AF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050F93-0136-40D2-871C-60A2156AA08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2D4BACA-01A5-421F-BB2A-8D648532D04D}"/>
              </a:ext>
            </a:extLst>
          </p:cNvPr>
          <p:cNvSpPr>
            <a:spLocks noGrp="1" noChangeArrowheads="1"/>
          </p:cNvSpPr>
          <p:nvPr>
            <p:ph type="sldNum" sz="quarter" idx="12"/>
          </p:nvPr>
        </p:nvSpPr>
        <p:spPr>
          <a:ln/>
        </p:spPr>
        <p:txBody>
          <a:bodyPr/>
          <a:lstStyle>
            <a:lvl1pPr>
              <a:defRPr/>
            </a:lvl1pPr>
          </a:lstStyle>
          <a:p>
            <a:fld id="{538C1C7A-4D4A-40C7-A213-BFA01D5FA560}" type="slidenum">
              <a:rPr lang="en-US" altLang="en-US"/>
              <a:pPr/>
              <a:t>‹#›</a:t>
            </a:fld>
            <a:endParaRPr lang="en-US" altLang="en-US"/>
          </a:p>
        </p:txBody>
      </p:sp>
    </p:spTree>
    <p:extLst>
      <p:ext uri="{BB962C8B-B14F-4D97-AF65-F5344CB8AC3E}">
        <p14:creationId xmlns:p14="http://schemas.microsoft.com/office/powerpoint/2010/main" val="405474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9A1CD2E-FB4A-4423-A22A-CBA9A86F10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7ECB62F-9756-4FAF-8F25-374CE90700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BBFCFB6-2177-4AE6-90B8-71F9D69ECFE0}"/>
              </a:ext>
            </a:extLst>
          </p:cNvPr>
          <p:cNvSpPr>
            <a:spLocks noGrp="1" noChangeArrowheads="1"/>
          </p:cNvSpPr>
          <p:nvPr>
            <p:ph type="sldNum" sz="quarter" idx="12"/>
          </p:nvPr>
        </p:nvSpPr>
        <p:spPr>
          <a:ln/>
        </p:spPr>
        <p:txBody>
          <a:bodyPr/>
          <a:lstStyle>
            <a:lvl1pPr>
              <a:defRPr/>
            </a:lvl1pPr>
          </a:lstStyle>
          <a:p>
            <a:fld id="{C4C121C1-4D93-40D4-A293-53748E41AB0D}" type="slidenum">
              <a:rPr lang="en-US" altLang="en-US"/>
              <a:pPr/>
              <a:t>‹#›</a:t>
            </a:fld>
            <a:endParaRPr lang="en-US" altLang="en-US"/>
          </a:p>
        </p:txBody>
      </p:sp>
    </p:spTree>
    <p:extLst>
      <p:ext uri="{BB962C8B-B14F-4D97-AF65-F5344CB8AC3E}">
        <p14:creationId xmlns:p14="http://schemas.microsoft.com/office/powerpoint/2010/main" val="239876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EAD1B81-60E6-4E01-8EB2-7A83DDD7EC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8D397B1-C57E-410E-A582-CC160B3C2A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A73873D-3CCD-48F3-A01D-0870D59D8A60}"/>
              </a:ext>
            </a:extLst>
          </p:cNvPr>
          <p:cNvSpPr>
            <a:spLocks noGrp="1" noChangeArrowheads="1"/>
          </p:cNvSpPr>
          <p:nvPr>
            <p:ph type="sldNum" sz="quarter" idx="12"/>
          </p:nvPr>
        </p:nvSpPr>
        <p:spPr>
          <a:ln/>
        </p:spPr>
        <p:txBody>
          <a:bodyPr/>
          <a:lstStyle>
            <a:lvl1pPr>
              <a:defRPr/>
            </a:lvl1pPr>
          </a:lstStyle>
          <a:p>
            <a:fld id="{DC274DC2-767B-4835-97E8-062029F57264}" type="slidenum">
              <a:rPr lang="en-US" altLang="en-US"/>
              <a:pPr/>
              <a:t>‹#›</a:t>
            </a:fld>
            <a:endParaRPr lang="en-US" altLang="en-US"/>
          </a:p>
        </p:txBody>
      </p:sp>
    </p:spTree>
    <p:extLst>
      <p:ext uri="{BB962C8B-B14F-4D97-AF65-F5344CB8AC3E}">
        <p14:creationId xmlns:p14="http://schemas.microsoft.com/office/powerpoint/2010/main" val="1654051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9167D25-3C69-4EDD-8822-1D53BD3829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85B185B-7BC4-415E-B962-B25A8730E3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8CA4A2FE-0C15-4014-AE0F-38A3124F8E68}"/>
              </a:ext>
            </a:extLst>
          </p:cNvPr>
          <p:cNvSpPr>
            <a:spLocks noGrp="1" noChangeArrowheads="1"/>
          </p:cNvSpPr>
          <p:nvPr>
            <p:ph type="sldNum" sz="quarter" idx="12"/>
          </p:nvPr>
        </p:nvSpPr>
        <p:spPr>
          <a:ln/>
        </p:spPr>
        <p:txBody>
          <a:bodyPr/>
          <a:lstStyle>
            <a:lvl1pPr>
              <a:defRPr/>
            </a:lvl1pPr>
          </a:lstStyle>
          <a:p>
            <a:fld id="{32C036E2-E785-44F3-809B-CC1791732E28}" type="slidenum">
              <a:rPr lang="en-US" altLang="en-US"/>
              <a:pPr/>
              <a:t>‹#›</a:t>
            </a:fld>
            <a:endParaRPr lang="en-US" altLang="en-US"/>
          </a:p>
        </p:txBody>
      </p:sp>
    </p:spTree>
    <p:extLst>
      <p:ext uri="{BB962C8B-B14F-4D97-AF65-F5344CB8AC3E}">
        <p14:creationId xmlns:p14="http://schemas.microsoft.com/office/powerpoint/2010/main" val="363538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A4F6410-167A-4A97-90E6-C062E1A6B4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6A55832-D71C-4DA2-A466-337C57FB563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BA8B79F3-5022-480B-9DCD-E7C2C1D1B40E}"/>
              </a:ext>
            </a:extLst>
          </p:cNvPr>
          <p:cNvSpPr>
            <a:spLocks noGrp="1" noChangeArrowheads="1"/>
          </p:cNvSpPr>
          <p:nvPr>
            <p:ph type="sldNum" sz="quarter" idx="12"/>
          </p:nvPr>
        </p:nvSpPr>
        <p:spPr>
          <a:ln/>
        </p:spPr>
        <p:txBody>
          <a:bodyPr/>
          <a:lstStyle>
            <a:lvl1pPr>
              <a:defRPr/>
            </a:lvl1pPr>
          </a:lstStyle>
          <a:p>
            <a:fld id="{8B3E944C-20FE-4258-AA2C-C3161282B630}" type="slidenum">
              <a:rPr lang="en-US" altLang="en-US"/>
              <a:pPr/>
              <a:t>‹#›</a:t>
            </a:fld>
            <a:endParaRPr lang="en-US" altLang="en-US"/>
          </a:p>
        </p:txBody>
      </p:sp>
    </p:spTree>
    <p:extLst>
      <p:ext uri="{BB962C8B-B14F-4D97-AF65-F5344CB8AC3E}">
        <p14:creationId xmlns:p14="http://schemas.microsoft.com/office/powerpoint/2010/main" val="171868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A358772-C345-4663-BF7E-C55CDF448E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2B94292-A00A-455A-B528-0DE4F08335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DF984418-76C6-4C86-8F3E-8FD708976C61}"/>
              </a:ext>
            </a:extLst>
          </p:cNvPr>
          <p:cNvSpPr>
            <a:spLocks noGrp="1" noChangeArrowheads="1"/>
          </p:cNvSpPr>
          <p:nvPr>
            <p:ph type="sldNum" sz="quarter" idx="12"/>
          </p:nvPr>
        </p:nvSpPr>
        <p:spPr>
          <a:ln/>
        </p:spPr>
        <p:txBody>
          <a:bodyPr/>
          <a:lstStyle>
            <a:lvl1pPr>
              <a:defRPr/>
            </a:lvl1pPr>
          </a:lstStyle>
          <a:p>
            <a:fld id="{3ACF590C-6812-455F-BBF3-5797FD708590}" type="slidenum">
              <a:rPr lang="en-US" altLang="en-US"/>
              <a:pPr/>
              <a:t>‹#›</a:t>
            </a:fld>
            <a:endParaRPr lang="en-US" altLang="en-US"/>
          </a:p>
        </p:txBody>
      </p:sp>
    </p:spTree>
    <p:extLst>
      <p:ext uri="{BB962C8B-B14F-4D97-AF65-F5344CB8AC3E}">
        <p14:creationId xmlns:p14="http://schemas.microsoft.com/office/powerpoint/2010/main" val="144755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A2635C5-8D04-4675-802F-67924818B54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5D7D7CA3-8055-4159-A323-CE7218E74E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EA7D9AAF-BC3D-496A-8E53-3D6421524FFE}"/>
              </a:ext>
            </a:extLst>
          </p:cNvPr>
          <p:cNvSpPr>
            <a:spLocks noGrp="1" noChangeArrowheads="1"/>
          </p:cNvSpPr>
          <p:nvPr>
            <p:ph type="sldNum" sz="quarter" idx="12"/>
          </p:nvPr>
        </p:nvSpPr>
        <p:spPr>
          <a:ln/>
        </p:spPr>
        <p:txBody>
          <a:bodyPr/>
          <a:lstStyle>
            <a:lvl1pPr>
              <a:defRPr/>
            </a:lvl1pPr>
          </a:lstStyle>
          <a:p>
            <a:fld id="{7F962CDE-92F6-4B07-B3E4-534C045DC961}" type="slidenum">
              <a:rPr lang="en-US" altLang="en-US"/>
              <a:pPr/>
              <a:t>‹#›</a:t>
            </a:fld>
            <a:endParaRPr lang="en-US" altLang="en-US"/>
          </a:p>
        </p:txBody>
      </p:sp>
    </p:spTree>
    <p:extLst>
      <p:ext uri="{BB962C8B-B14F-4D97-AF65-F5344CB8AC3E}">
        <p14:creationId xmlns:p14="http://schemas.microsoft.com/office/powerpoint/2010/main" val="424600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57054987-56C2-4B4A-8299-57A54C5937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A45D23-FB90-425C-B0C5-DF8D62D5D5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99BF4A2-7F7C-494C-95C6-D592906F59F6}"/>
              </a:ext>
            </a:extLst>
          </p:cNvPr>
          <p:cNvSpPr>
            <a:spLocks noGrp="1" noChangeArrowheads="1"/>
          </p:cNvSpPr>
          <p:nvPr>
            <p:ph type="sldNum" sz="quarter" idx="12"/>
          </p:nvPr>
        </p:nvSpPr>
        <p:spPr>
          <a:ln/>
        </p:spPr>
        <p:txBody>
          <a:bodyPr/>
          <a:lstStyle>
            <a:lvl1pPr>
              <a:defRPr/>
            </a:lvl1pPr>
          </a:lstStyle>
          <a:p>
            <a:fld id="{78833D04-D832-4537-86EC-EFCA2BF1B9DD}" type="slidenum">
              <a:rPr lang="en-US" altLang="en-US"/>
              <a:pPr/>
              <a:t>‹#›</a:t>
            </a:fld>
            <a:endParaRPr lang="en-US" altLang="en-US"/>
          </a:p>
        </p:txBody>
      </p:sp>
    </p:spTree>
    <p:extLst>
      <p:ext uri="{BB962C8B-B14F-4D97-AF65-F5344CB8AC3E}">
        <p14:creationId xmlns:p14="http://schemas.microsoft.com/office/powerpoint/2010/main" val="211730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A478B3E-3B09-428A-B05A-1476134DDF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F7B7A64-3B18-4D6C-8E72-AA9D311290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C78AA21-1021-49E1-B849-D05572CBFB8E}"/>
              </a:ext>
            </a:extLst>
          </p:cNvPr>
          <p:cNvSpPr>
            <a:spLocks noGrp="1" noChangeArrowheads="1"/>
          </p:cNvSpPr>
          <p:nvPr>
            <p:ph type="sldNum" sz="quarter" idx="12"/>
          </p:nvPr>
        </p:nvSpPr>
        <p:spPr>
          <a:ln/>
        </p:spPr>
        <p:txBody>
          <a:bodyPr/>
          <a:lstStyle>
            <a:lvl1pPr>
              <a:defRPr/>
            </a:lvl1pPr>
          </a:lstStyle>
          <a:p>
            <a:fld id="{85C8E520-D7B8-410B-BDBF-3BF753864A8F}" type="slidenum">
              <a:rPr lang="en-US" altLang="en-US"/>
              <a:pPr/>
              <a:t>‹#›</a:t>
            </a:fld>
            <a:endParaRPr lang="en-US" altLang="en-US"/>
          </a:p>
        </p:txBody>
      </p:sp>
    </p:spTree>
    <p:extLst>
      <p:ext uri="{BB962C8B-B14F-4D97-AF65-F5344CB8AC3E}">
        <p14:creationId xmlns:p14="http://schemas.microsoft.com/office/powerpoint/2010/main" val="262637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03DF8803-D9AA-45C5-892E-9D254452726D}"/>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69AC065E-D7C1-4144-A547-AE044988DBAA}"/>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3ECECB5-75B8-4C75-99D5-FD8D551DA217}"/>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a:extLst>
              <a:ext uri="{FF2B5EF4-FFF2-40B4-BE49-F238E27FC236}">
                <a16:creationId xmlns:a16="http://schemas.microsoft.com/office/drawing/2014/main" id="{C8C39DAA-3B4E-4A8F-B47D-4E6FC01E33F1}"/>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ltLang="en-US"/>
          </a:p>
        </p:txBody>
      </p:sp>
      <p:sp>
        <p:nvSpPr>
          <p:cNvPr id="14342" name="Rectangle 6">
            <a:extLst>
              <a:ext uri="{FF2B5EF4-FFF2-40B4-BE49-F238E27FC236}">
                <a16:creationId xmlns:a16="http://schemas.microsoft.com/office/drawing/2014/main" id="{619219EE-D313-40D4-94BA-176CBE12AFB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ltLang="en-US"/>
          </a:p>
        </p:txBody>
      </p:sp>
      <p:sp>
        <p:nvSpPr>
          <p:cNvPr id="14343" name="Rectangle 7">
            <a:extLst>
              <a:ext uri="{FF2B5EF4-FFF2-40B4-BE49-F238E27FC236}">
                <a16:creationId xmlns:a16="http://schemas.microsoft.com/office/drawing/2014/main" id="{F56FE7A7-3047-4B4B-89F5-350FBBB3CDC4}"/>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3168219B-DAC7-44D6-8BCE-C6C4200B4E90}" type="slidenum">
              <a:rPr lang="en-US" altLang="en-US"/>
              <a:pPr/>
              <a:t>‹#›</a:t>
            </a:fld>
            <a:endParaRPr lang="en-US" altLang="en-US"/>
          </a:p>
        </p:txBody>
      </p:sp>
      <p:grpSp>
        <p:nvGrpSpPr>
          <p:cNvPr id="1032" name="Group 8">
            <a:extLst>
              <a:ext uri="{FF2B5EF4-FFF2-40B4-BE49-F238E27FC236}">
                <a16:creationId xmlns:a16="http://schemas.microsoft.com/office/drawing/2014/main" id="{FEA6FE0E-9C2C-474C-94DC-ED975D7382E0}"/>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28DA823D-D775-4BDE-9A3C-A67AB865239A}"/>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CCB4F82A-9DE9-453F-8153-22B267216FEF}"/>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AFC334F7-2777-478F-A044-53FFF07E52C2}"/>
                </a:ext>
              </a:extLst>
            </p:cNvPr>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CFD26374-57B1-4994-91F4-9B1F8BED47AD}"/>
                </a:ext>
              </a:extLst>
            </p:cNvPr>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B7FFE671-1971-47AF-891A-A0E80C16EB48}"/>
                </a:ext>
              </a:extLst>
            </p:cNvPr>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3219C04D-7F23-4E61-BFCB-563DEC1F26C6}"/>
                </a:ext>
              </a:extLst>
            </p:cNvPr>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632E83C1-DBD5-47F7-8A66-30BC6B007F1D}"/>
                </a:ext>
              </a:extLst>
            </p:cNvPr>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76A0DB0B-415A-4D81-B3BD-30FF910F3C39}"/>
                </a:ext>
              </a:extLst>
            </p:cNvPr>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1C74A46C-7BD6-4F44-9BF2-20519F366F46}"/>
                </a:ext>
              </a:extLst>
            </p:cNvPr>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CAC3EFF7-9242-4920-B85F-11BD35AF524D}"/>
                </a:ext>
              </a:extLst>
            </p:cNvPr>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81AD6A38-7A90-4DFC-93AA-80DCF2A2817D}"/>
                </a:ext>
              </a:extLst>
            </p:cNvPr>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A856FD52-3DA4-4783-A14C-3419CE675929}"/>
                </a:ext>
              </a:extLst>
            </p:cNvPr>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B5227A3B-563F-4292-86D2-BE863D09F956}"/>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1450E37F-BFEB-4AB4-BC32-59DFF6FF8203}"/>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89DE8F13-E93E-4BF2-9582-1596F2E10405}"/>
                </a:ext>
              </a:extLst>
            </p:cNvPr>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074399A4-42CA-4A85-A3DD-F7EFD9C9CC3E}"/>
                </a:ext>
              </a:extLst>
            </p:cNvPr>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F92A7802-182D-4C43-B784-F86B44EC92CC}"/>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FA273E73-AC8A-4957-ABBB-482157E11BE2}"/>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63687A21-CC77-4ACE-80E0-A9813D2F506F}"/>
                </a:ext>
              </a:extLst>
            </p:cNvPr>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2832CCBE-B99C-496D-B47A-780D6548EA66}"/>
                </a:ext>
              </a:extLst>
            </p:cNvPr>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62EA3112-0F20-4795-AD64-F23EF783D2A9}"/>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29FB5BCA-7EAA-4B05-8D6F-DAD2152C0089}"/>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692D9792-80AE-4958-AC4A-2C9EB63DFA83}"/>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2284962F-292E-4207-8BE6-2FF6498AF6ED}"/>
                </a:ext>
              </a:extLst>
            </p:cNvPr>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3BA43FD8-4C9D-4556-AF75-37245E7B5368}"/>
                </a:ext>
              </a:extLst>
            </p:cNvPr>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9F17C5D8-372E-4C18-90F1-A83DFC7B9A7D}"/>
                </a:ext>
              </a:extLst>
            </p:cNvPr>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AB3CF401-CFA5-4FC8-8FE0-1C7EF673D719}"/>
                </a:ext>
              </a:extLst>
            </p:cNvPr>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7C8A9B58-0645-4034-82BE-EA9E2C577658}"/>
                </a:ext>
              </a:extLst>
            </p:cNvPr>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7C7BDF5B-6D5D-4490-9D86-C06F56BACA44}"/>
                </a:ext>
              </a:extLst>
            </p:cNvPr>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AD3859A1-71E9-4283-9904-F339F900DE4C}"/>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3F3E4CDF-C51B-4793-8D6B-758F437DEC64}"/>
                </a:ext>
              </a:extLst>
            </p:cNvPr>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rgbClr val="0000FF"/>
                </a:solidFill>
              </a:rPr>
              <a:t>CN3</a:t>
            </a:r>
          </a:p>
          <a:p>
            <a:pPr algn="ctr"/>
            <a:r>
              <a:rPr lang="en-US" b="1" dirty="0">
                <a:solidFill>
                  <a:srgbClr val="0000FF"/>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rgbClr val="0000FF"/>
                </a:solidFill>
              </a:rPr>
              <a:t>CN4</a:t>
            </a:r>
          </a:p>
          <a:p>
            <a:pPr algn="ctr"/>
            <a:r>
              <a:rPr lang="en-US" b="1" dirty="0">
                <a:solidFill>
                  <a:srgbClr val="0000FF"/>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rgbClr val="0000FF"/>
                </a:solidFill>
              </a:rPr>
              <a:t>CN6</a:t>
            </a:r>
          </a:p>
          <a:p>
            <a:pPr algn="ctr"/>
            <a:r>
              <a:rPr lang="en-US" b="1" dirty="0">
                <a:solidFill>
                  <a:srgbClr val="0000FF"/>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439775" y="4588877"/>
            <a:ext cx="1811714" cy="461665"/>
          </a:xfrm>
          <a:prstGeom prst="rect">
            <a:avLst/>
          </a:prstGeom>
          <a:solidFill>
            <a:srgbClr val="FFFF00"/>
          </a:solidFill>
        </p:spPr>
        <p:txBody>
          <a:bodyPr wrap="none" rtlCol="0">
            <a:spAutoFit/>
          </a:bodyPr>
          <a:lstStyle/>
          <a:p>
            <a:pPr algn="r"/>
            <a:r>
              <a:rPr lang="en-US" sz="2400" i="1" dirty="0" err="1"/>
              <a:t>Infranuclear</a:t>
            </a:r>
            <a:endParaRPr lang="en-US" sz="2400"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t>Internuclear</a:t>
            </a:r>
          </a:p>
        </p:txBody>
      </p:sp>
      <p:sp>
        <p:nvSpPr>
          <p:cNvPr id="18" name="TextBox 17">
            <a:extLst>
              <a:ext uri="{FF2B5EF4-FFF2-40B4-BE49-F238E27FC236}">
                <a16:creationId xmlns:a16="http://schemas.microsoft.com/office/drawing/2014/main" id="{AD11215E-5775-4378-858C-B4E47642D2C9}"/>
              </a:ext>
            </a:extLst>
          </p:cNvPr>
          <p:cNvSpPr txBox="1"/>
          <p:nvPr/>
        </p:nvSpPr>
        <p:spPr>
          <a:xfrm>
            <a:off x="2759942" y="3466475"/>
            <a:ext cx="1354858" cy="400110"/>
          </a:xfrm>
          <a:prstGeom prst="rect">
            <a:avLst/>
          </a:prstGeom>
          <a:noFill/>
        </p:spPr>
        <p:txBody>
          <a:bodyPr wrap="none" rtlCol="0">
            <a:spAutoFit/>
          </a:bodyPr>
          <a:lstStyle/>
          <a:p>
            <a:r>
              <a:rPr lang="en-US" sz="2000" dirty="0">
                <a:solidFill>
                  <a:srgbClr val="0000FF"/>
                </a:solidFill>
              </a:rPr>
              <a:t>Fascicular</a:t>
            </a:r>
          </a:p>
        </p:txBody>
      </p:sp>
      <p:sp>
        <p:nvSpPr>
          <p:cNvPr id="19" name="TextBox 18">
            <a:extLst>
              <a:ext uri="{FF2B5EF4-FFF2-40B4-BE49-F238E27FC236}">
                <a16:creationId xmlns:a16="http://schemas.microsoft.com/office/drawing/2014/main" id="{D342E5C2-F708-43E0-BACC-F03DAE03C848}"/>
              </a:ext>
            </a:extLst>
          </p:cNvPr>
          <p:cNvSpPr txBox="1"/>
          <p:nvPr/>
        </p:nvSpPr>
        <p:spPr>
          <a:xfrm>
            <a:off x="2757724" y="3935790"/>
            <a:ext cx="1768433" cy="400110"/>
          </a:xfrm>
          <a:prstGeom prst="rect">
            <a:avLst/>
          </a:prstGeom>
          <a:noFill/>
        </p:spPr>
        <p:txBody>
          <a:bodyPr wrap="none" rtlCol="0">
            <a:spAutoFit/>
          </a:bodyPr>
          <a:lstStyle/>
          <a:p>
            <a:r>
              <a:rPr lang="en-US" sz="2000" dirty="0">
                <a:solidFill>
                  <a:srgbClr val="0000FF"/>
                </a:solidFill>
              </a:rPr>
              <a:t>Subarachnoid</a:t>
            </a:r>
          </a:p>
        </p:txBody>
      </p:sp>
      <p:sp>
        <p:nvSpPr>
          <p:cNvPr id="20" name="TextBox 19">
            <a:extLst>
              <a:ext uri="{FF2B5EF4-FFF2-40B4-BE49-F238E27FC236}">
                <a16:creationId xmlns:a16="http://schemas.microsoft.com/office/drawing/2014/main" id="{3CEA6821-DB23-4EB4-8E6F-7B099CCC88FA}"/>
              </a:ext>
            </a:extLst>
          </p:cNvPr>
          <p:cNvSpPr txBox="1"/>
          <p:nvPr/>
        </p:nvSpPr>
        <p:spPr>
          <a:xfrm>
            <a:off x="2737104" y="4419600"/>
            <a:ext cx="2095445" cy="400110"/>
          </a:xfrm>
          <a:prstGeom prst="rect">
            <a:avLst/>
          </a:prstGeom>
          <a:noFill/>
        </p:spPr>
        <p:txBody>
          <a:bodyPr wrap="none" rtlCol="0">
            <a:spAutoFit/>
          </a:bodyPr>
          <a:lstStyle/>
          <a:p>
            <a:r>
              <a:rPr lang="en-US" sz="2000" dirty="0">
                <a:solidFill>
                  <a:srgbClr val="0000FF"/>
                </a:solidFill>
              </a:rPr>
              <a:t>Cavernous sinus</a:t>
            </a:r>
          </a:p>
        </p:txBody>
      </p:sp>
      <p:sp>
        <p:nvSpPr>
          <p:cNvPr id="21" name="TextBox 20">
            <a:extLst>
              <a:ext uri="{FF2B5EF4-FFF2-40B4-BE49-F238E27FC236}">
                <a16:creationId xmlns:a16="http://schemas.microsoft.com/office/drawing/2014/main" id="{ED98AE6C-73ED-46AD-B905-43DE42BF8517}"/>
              </a:ext>
            </a:extLst>
          </p:cNvPr>
          <p:cNvSpPr txBox="1"/>
          <p:nvPr/>
        </p:nvSpPr>
        <p:spPr>
          <a:xfrm>
            <a:off x="2759004" y="4890324"/>
            <a:ext cx="939681" cy="400110"/>
          </a:xfrm>
          <a:prstGeom prst="rect">
            <a:avLst/>
          </a:prstGeom>
          <a:noFill/>
        </p:spPr>
        <p:txBody>
          <a:bodyPr wrap="none" rtlCol="0">
            <a:spAutoFit/>
          </a:bodyPr>
          <a:lstStyle/>
          <a:p>
            <a:r>
              <a:rPr lang="en-US" sz="2000" dirty="0">
                <a:solidFill>
                  <a:srgbClr val="0000FF"/>
                </a:solidFill>
              </a:rPr>
              <a:t>Orbital</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3"/>
            <a:ext cx="1473186" cy="328936"/>
            <a:chOff x="4114800" y="3083499"/>
            <a:chExt cx="1336132"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17134"/>
              <a:ext cx="328936" cy="461665"/>
            </a:xfrm>
            <a:prstGeom prst="rect">
              <a:avLst/>
            </a:prstGeom>
            <a:noFill/>
          </p:spPr>
          <p:txBody>
            <a:bodyPr wrap="none" rtlCol="0">
              <a:spAutoFit/>
            </a:bodyPr>
            <a:lstStyle/>
            <a:p>
              <a:r>
                <a:rPr lang="en-US" sz="2400" dirty="0"/>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rgbClr val="0000FF"/>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5DE44272-62AF-4FCC-B6CD-7730E80D0B34}"/>
              </a:ext>
            </a:extLst>
          </p:cNvPr>
          <p:cNvSpPr txBox="1"/>
          <p:nvPr/>
        </p:nvSpPr>
        <p:spPr>
          <a:xfrm>
            <a:off x="2757724" y="5314890"/>
            <a:ext cx="2879314" cy="400110"/>
          </a:xfrm>
          <a:prstGeom prst="rect">
            <a:avLst/>
          </a:prstGeom>
          <a:noFill/>
        </p:spPr>
        <p:txBody>
          <a:bodyPr wrap="none" rtlCol="0">
            <a:spAutoFit/>
          </a:bodyPr>
          <a:lstStyle/>
          <a:p>
            <a:r>
              <a:rPr lang="en-US" sz="2000" dirty="0">
                <a:solidFill>
                  <a:srgbClr val="0000FF"/>
                </a:solidFill>
              </a:rPr>
              <a:t>Neuromuscular junction</a:t>
            </a:r>
          </a:p>
        </p:txBody>
      </p:sp>
      <p:sp>
        <p:nvSpPr>
          <p:cNvPr id="36" name="TextBox 35">
            <a:extLst>
              <a:ext uri="{FF2B5EF4-FFF2-40B4-BE49-F238E27FC236}">
                <a16:creationId xmlns:a16="http://schemas.microsoft.com/office/drawing/2014/main" id="{22C24405-EC09-46FD-B1F8-C837F6B1085D}"/>
              </a:ext>
            </a:extLst>
          </p:cNvPr>
          <p:cNvSpPr txBox="1"/>
          <p:nvPr/>
        </p:nvSpPr>
        <p:spPr>
          <a:xfrm>
            <a:off x="2780562" y="5791200"/>
            <a:ext cx="2364750" cy="400110"/>
          </a:xfrm>
          <a:prstGeom prst="rect">
            <a:avLst/>
          </a:prstGeom>
          <a:noFill/>
        </p:spPr>
        <p:txBody>
          <a:bodyPr wrap="none" rtlCol="0">
            <a:spAutoFit/>
          </a:bodyPr>
          <a:lstStyle/>
          <a:p>
            <a:r>
              <a:rPr lang="en-US" sz="2000" dirty="0">
                <a:solidFill>
                  <a:srgbClr val="0000FF"/>
                </a:solidFill>
              </a:rPr>
              <a:t>Extraocular muscle</a:t>
            </a:r>
          </a:p>
        </p:txBody>
      </p:sp>
      <p:sp>
        <p:nvSpPr>
          <p:cNvPr id="8" name="TextBox 7">
            <a:extLst>
              <a:ext uri="{FF2B5EF4-FFF2-40B4-BE49-F238E27FC236}">
                <a16:creationId xmlns:a16="http://schemas.microsoft.com/office/drawing/2014/main" id="{1D925311-EBCB-4FDE-80AB-73C7A7254B33}"/>
              </a:ext>
            </a:extLst>
          </p:cNvPr>
          <p:cNvSpPr txBox="1"/>
          <p:nvPr/>
        </p:nvSpPr>
        <p:spPr>
          <a:xfrm>
            <a:off x="5122101" y="3503474"/>
            <a:ext cx="3793299" cy="1754326"/>
          </a:xfrm>
          <a:prstGeom prst="rect">
            <a:avLst/>
          </a:prstGeom>
          <a:noFill/>
          <a:ln>
            <a:solidFill>
              <a:schemeClr val="tx1"/>
            </a:solidFill>
          </a:ln>
        </p:spPr>
        <p:txBody>
          <a:bodyPr wrap="square" rtlCol="0">
            <a:spAutoFit/>
          </a:bodyPr>
          <a:lstStyle/>
          <a:p>
            <a:r>
              <a:rPr lang="en-US" dirty="0"/>
              <a:t>This slide captures one way to think about the motility disorders. </a:t>
            </a:r>
          </a:p>
          <a:p>
            <a:r>
              <a:rPr lang="en-US" dirty="0"/>
              <a:t>If it is unfamiliar, I strongly suggest you review the slide-set entitled  </a:t>
            </a:r>
            <a:r>
              <a:rPr lang="en-US" b="1" dirty="0">
                <a:solidFill>
                  <a:srgbClr val="0000FF"/>
                </a:solidFill>
              </a:rPr>
              <a:t>‘</a:t>
            </a:r>
            <a:r>
              <a:rPr lang="en-US" b="1" i="1" dirty="0">
                <a:solidFill>
                  <a:srgbClr val="0000FF"/>
                </a:solidFill>
              </a:rPr>
              <a:t>Motility disorders: Overview</a:t>
            </a:r>
            <a:r>
              <a:rPr lang="en-US" b="1" dirty="0">
                <a:solidFill>
                  <a:srgbClr val="0000FF"/>
                </a:solidFill>
              </a:rPr>
              <a:t>’ </a:t>
            </a:r>
          </a:p>
          <a:p>
            <a:r>
              <a:rPr lang="en-US" dirty="0"/>
              <a:t>before proceeding.</a:t>
            </a:r>
          </a:p>
        </p:txBody>
      </p:sp>
      <p:sp>
        <p:nvSpPr>
          <p:cNvPr id="31" name="TextBox 30">
            <a:extLst>
              <a:ext uri="{FF2B5EF4-FFF2-40B4-BE49-F238E27FC236}">
                <a16:creationId xmlns:a16="http://schemas.microsoft.com/office/drawing/2014/main" id="{83E5CC5E-F77A-442F-A6F4-E756168DDF5A}"/>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2" name="Rectangle 31">
            <a:extLst>
              <a:ext uri="{FF2B5EF4-FFF2-40B4-BE49-F238E27FC236}">
                <a16:creationId xmlns:a16="http://schemas.microsoft.com/office/drawing/2014/main" id="{EA5F5C69-B5A7-4108-9E88-1A6AFD71EB74}"/>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7">
            <a:extLst>
              <a:ext uri="{FF2B5EF4-FFF2-40B4-BE49-F238E27FC236}">
                <a16:creationId xmlns:a16="http://schemas.microsoft.com/office/drawing/2014/main" id="{E537C666-4046-493B-9659-CCE0D052602B}"/>
              </a:ext>
            </a:extLst>
          </p:cNvPr>
          <p:cNvSpPr txBox="1"/>
          <p:nvPr/>
        </p:nvSpPr>
        <p:spPr>
          <a:xfrm rot="16200000">
            <a:off x="3970011" y="2486667"/>
            <a:ext cx="328936" cy="50902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t>^</a:t>
            </a:r>
          </a:p>
        </p:txBody>
      </p:sp>
    </p:spTree>
    <p:extLst>
      <p:ext uri="{BB962C8B-B14F-4D97-AF65-F5344CB8AC3E}">
        <p14:creationId xmlns:p14="http://schemas.microsoft.com/office/powerpoint/2010/main" val="101262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38554"/>
          </a:xfrm>
          <a:prstGeom prst="rect">
            <a:avLst/>
          </a:prstGeom>
          <a:noFill/>
        </p:spPr>
        <p:txBody>
          <a:bodyPr wrap="square" rtlCol="0">
            <a:spAutoFit/>
          </a:bodyPr>
          <a:lstStyle/>
          <a:p>
            <a:r>
              <a:rPr lang="en-US" sz="1600" i="1" dirty="0">
                <a:solidFill>
                  <a:srgbClr val="800080"/>
                </a:solidFill>
              </a:rPr>
              <a:t>How many CSs are in a standard human head?</a:t>
            </a:r>
          </a:p>
        </p:txBody>
      </p:sp>
    </p:spTree>
    <p:extLst>
      <p:ext uri="{BB962C8B-B14F-4D97-AF65-F5344CB8AC3E}">
        <p14:creationId xmlns:p14="http://schemas.microsoft.com/office/powerpoint/2010/main" val="644750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a:t>
            </a:r>
            <a:r>
              <a:rPr lang="en-US" sz="1600" b="1" dirty="0">
                <a:solidFill>
                  <a:srgbClr val="0000FF"/>
                </a:solidFill>
              </a:rPr>
              <a:t>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51F30D-3517-4521-B775-35F7F5A027E3}"/>
              </a:ext>
            </a:extLst>
          </p:cNvPr>
          <p:cNvSpPr txBox="1"/>
          <p:nvPr/>
        </p:nvSpPr>
        <p:spPr>
          <a:xfrm>
            <a:off x="717322" y="1703623"/>
            <a:ext cx="7664678" cy="1815882"/>
          </a:xfrm>
          <a:prstGeom prst="rect">
            <a:avLst/>
          </a:prstGeom>
          <a:solidFill>
            <a:srgbClr val="7030A0"/>
          </a:solidFill>
        </p:spPr>
        <p:txBody>
          <a:bodyPr wrap="square" rtlCol="0">
            <a:spAutoFit/>
          </a:bodyPr>
          <a:lstStyle/>
          <a:p>
            <a:r>
              <a:rPr lang="en-US" sz="1400" i="1" dirty="0">
                <a:solidFill>
                  <a:schemeClr val="bg1"/>
                </a:solidFill>
              </a:rPr>
              <a:t>Earlier in the slide-set, the main venous conduit from the eye and orbit to the CS was identified. What was it again?</a:t>
            </a:r>
          </a:p>
          <a:p>
            <a:r>
              <a:rPr lang="en-US" sz="1400" dirty="0">
                <a:solidFill>
                  <a:schemeClr val="bg1"/>
                </a:solidFill>
              </a:rPr>
              <a:t>The superior ophthalmic vein</a:t>
            </a:r>
            <a:endParaRPr lang="en-US" sz="1400" dirty="0">
              <a:solidFill>
                <a:srgbClr val="7030A0"/>
              </a:solidFill>
            </a:endParaRPr>
          </a:p>
          <a:p>
            <a:endParaRPr lang="en-US" sz="1400" dirty="0">
              <a:solidFill>
                <a:srgbClr val="7030A0"/>
              </a:solidFill>
            </a:endParaRPr>
          </a:p>
          <a:p>
            <a:r>
              <a:rPr lang="en-US" sz="1400" i="1" dirty="0">
                <a:solidFill>
                  <a:srgbClr val="7030A0"/>
                </a:solidFill>
              </a:rPr>
              <a:t>In a </a:t>
            </a:r>
            <a:r>
              <a:rPr lang="en-US" sz="1400" i="1" dirty="0" err="1">
                <a:solidFill>
                  <a:srgbClr val="7030A0"/>
                </a:solidFill>
              </a:rPr>
              <a:t>pt</a:t>
            </a:r>
            <a:r>
              <a:rPr lang="en-US" sz="1400" i="1" dirty="0">
                <a:solidFill>
                  <a:srgbClr val="7030A0"/>
                </a:solidFill>
              </a:rPr>
              <a:t> with a CS fistula, what is the appearance of the superior ophthalmic vein on orbital imaging studies?</a:t>
            </a:r>
          </a:p>
          <a:p>
            <a:r>
              <a:rPr lang="en-US" sz="1400" dirty="0">
                <a:solidFill>
                  <a:srgbClr val="7030A0"/>
                </a:solidFill>
              </a:rPr>
              <a:t>It is enlarged. This is an important sign to search for when reviewing imaging studies in cases of suspected CS fistulas!</a:t>
            </a:r>
          </a:p>
        </p:txBody>
      </p:sp>
      <p:sp>
        <p:nvSpPr>
          <p:cNvPr id="46" name="TextBox 45">
            <a:extLst>
              <a:ext uri="{FF2B5EF4-FFF2-40B4-BE49-F238E27FC236}">
                <a16:creationId xmlns:a16="http://schemas.microsoft.com/office/drawing/2014/main" id="{8BAB2C6D-24A4-4431-A2D9-6F1D3643E3C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0405067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a:t>
            </a:r>
            <a:r>
              <a:rPr lang="en-US" sz="1600" b="1" dirty="0">
                <a:solidFill>
                  <a:srgbClr val="0000FF"/>
                </a:solidFill>
              </a:rPr>
              <a:t>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51F30D-3517-4521-B775-35F7F5A027E3}"/>
              </a:ext>
            </a:extLst>
          </p:cNvPr>
          <p:cNvSpPr txBox="1"/>
          <p:nvPr/>
        </p:nvSpPr>
        <p:spPr>
          <a:xfrm>
            <a:off x="717322" y="1703623"/>
            <a:ext cx="7664678" cy="1815882"/>
          </a:xfrm>
          <a:prstGeom prst="rect">
            <a:avLst/>
          </a:prstGeom>
          <a:solidFill>
            <a:srgbClr val="7030A0"/>
          </a:solidFill>
        </p:spPr>
        <p:txBody>
          <a:bodyPr wrap="square" rtlCol="0">
            <a:spAutoFit/>
          </a:bodyPr>
          <a:lstStyle/>
          <a:p>
            <a:r>
              <a:rPr lang="en-US" sz="1400" i="1" dirty="0">
                <a:solidFill>
                  <a:schemeClr val="bg1"/>
                </a:solidFill>
              </a:rPr>
              <a:t>Earlier in the slide-set, the main venous conduit from the eye and orbit to the CS was identified. What was it again?</a:t>
            </a:r>
          </a:p>
          <a:p>
            <a:r>
              <a:rPr lang="en-US" sz="1400" dirty="0">
                <a:solidFill>
                  <a:schemeClr val="bg1"/>
                </a:solidFill>
              </a:rPr>
              <a:t>The superior ophthalmic vein</a:t>
            </a:r>
          </a:p>
          <a:p>
            <a:endParaRPr lang="en-US" sz="1400" dirty="0">
              <a:solidFill>
                <a:schemeClr val="bg1"/>
              </a:solidFill>
            </a:endParaRPr>
          </a:p>
          <a:p>
            <a:r>
              <a:rPr lang="en-US" sz="1400" i="1" dirty="0">
                <a:solidFill>
                  <a:schemeClr val="bg1"/>
                </a:solidFill>
              </a:rPr>
              <a:t>In a </a:t>
            </a:r>
            <a:r>
              <a:rPr lang="en-US" sz="1400" i="1" dirty="0" err="1">
                <a:solidFill>
                  <a:schemeClr val="bg1"/>
                </a:solidFill>
              </a:rPr>
              <a:t>pt</a:t>
            </a:r>
            <a:r>
              <a:rPr lang="en-US" sz="1400" i="1" dirty="0">
                <a:solidFill>
                  <a:schemeClr val="bg1"/>
                </a:solidFill>
              </a:rPr>
              <a:t> with a CS fistula, what is the appearance of the superior ophthalmic vein on orbital imaging studies?</a:t>
            </a:r>
            <a:endParaRPr lang="en-US" sz="1400" i="1" dirty="0">
              <a:solidFill>
                <a:srgbClr val="7030A0"/>
              </a:solidFill>
            </a:endParaRPr>
          </a:p>
          <a:p>
            <a:r>
              <a:rPr lang="en-US" sz="1400" dirty="0">
                <a:solidFill>
                  <a:srgbClr val="7030A0"/>
                </a:solidFill>
              </a:rPr>
              <a:t>It is enlarged. This is an important sign to search for when reviewing imaging studies in cases of suspected CS fistulas!</a:t>
            </a:r>
          </a:p>
        </p:txBody>
      </p:sp>
      <p:sp>
        <p:nvSpPr>
          <p:cNvPr id="46" name="TextBox 45">
            <a:extLst>
              <a:ext uri="{FF2B5EF4-FFF2-40B4-BE49-F238E27FC236}">
                <a16:creationId xmlns:a16="http://schemas.microsoft.com/office/drawing/2014/main" id="{D453418B-EAD0-46A7-B045-CF283C1F33B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375258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a:t>
            </a:r>
            <a:r>
              <a:rPr lang="en-US" sz="1600" b="1" dirty="0">
                <a:solidFill>
                  <a:srgbClr val="0000FF"/>
                </a:solidFill>
              </a:rPr>
              <a:t>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51F30D-3517-4521-B775-35F7F5A027E3}"/>
              </a:ext>
            </a:extLst>
          </p:cNvPr>
          <p:cNvSpPr txBox="1"/>
          <p:nvPr/>
        </p:nvSpPr>
        <p:spPr>
          <a:xfrm>
            <a:off x="717322" y="1703623"/>
            <a:ext cx="7664678" cy="1815882"/>
          </a:xfrm>
          <a:prstGeom prst="rect">
            <a:avLst/>
          </a:prstGeom>
          <a:solidFill>
            <a:srgbClr val="7030A0"/>
          </a:solidFill>
        </p:spPr>
        <p:txBody>
          <a:bodyPr wrap="square" rtlCol="0">
            <a:spAutoFit/>
          </a:bodyPr>
          <a:lstStyle/>
          <a:p>
            <a:r>
              <a:rPr lang="en-US" sz="1400" i="1" dirty="0">
                <a:solidFill>
                  <a:schemeClr val="bg1"/>
                </a:solidFill>
              </a:rPr>
              <a:t>Earlier in the slide-set, the main venous conduit from the eye and orbit to the CS was identified. What was it again?</a:t>
            </a:r>
          </a:p>
          <a:p>
            <a:r>
              <a:rPr lang="en-US" sz="1400" dirty="0">
                <a:solidFill>
                  <a:schemeClr val="bg1"/>
                </a:solidFill>
              </a:rPr>
              <a:t>The superior ophthalmic vein</a:t>
            </a:r>
          </a:p>
          <a:p>
            <a:endParaRPr lang="en-US" sz="1400" dirty="0">
              <a:solidFill>
                <a:schemeClr val="bg1"/>
              </a:solidFill>
            </a:endParaRPr>
          </a:p>
          <a:p>
            <a:r>
              <a:rPr lang="en-US" sz="1400" i="1" dirty="0">
                <a:solidFill>
                  <a:schemeClr val="bg1"/>
                </a:solidFill>
              </a:rPr>
              <a:t>In a </a:t>
            </a:r>
            <a:r>
              <a:rPr lang="en-US" sz="1400" i="1" dirty="0" err="1">
                <a:solidFill>
                  <a:schemeClr val="bg1"/>
                </a:solidFill>
              </a:rPr>
              <a:t>pt</a:t>
            </a:r>
            <a:r>
              <a:rPr lang="en-US" sz="1400" i="1" dirty="0">
                <a:solidFill>
                  <a:schemeClr val="bg1"/>
                </a:solidFill>
              </a:rPr>
              <a:t> with a CS fistula, what is the appearance of the superior ophthalmic vein on orbital imaging studies?</a:t>
            </a:r>
          </a:p>
          <a:p>
            <a:r>
              <a:rPr lang="en-US" sz="1400" dirty="0">
                <a:solidFill>
                  <a:schemeClr val="bg1"/>
                </a:solidFill>
              </a:rPr>
              <a:t>It is enlarged. This is an important sign to search for when reviewing imaging studies in cases of suspected CS fistulas!</a:t>
            </a:r>
          </a:p>
        </p:txBody>
      </p:sp>
      <p:sp>
        <p:nvSpPr>
          <p:cNvPr id="46" name="TextBox 45">
            <a:extLst>
              <a:ext uri="{FF2B5EF4-FFF2-40B4-BE49-F238E27FC236}">
                <a16:creationId xmlns:a16="http://schemas.microsoft.com/office/drawing/2014/main" id="{B73F961C-2B6E-4E02-9E7B-6C4DBA298FC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6265469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93D71A-FB0A-43CA-8DE1-EA3403FA1C05}"/>
              </a:ext>
            </a:extLst>
          </p:cNvPr>
          <p:cNvSpPr>
            <a:spLocks noGrp="1"/>
          </p:cNvSpPr>
          <p:nvPr>
            <p:ph type="sldNum" sz="quarter" idx="12"/>
          </p:nvPr>
        </p:nvSpPr>
        <p:spPr/>
        <p:txBody>
          <a:bodyPr/>
          <a:lstStyle/>
          <a:p>
            <a:pPr>
              <a:defRPr/>
            </a:pPr>
            <a:fld id="{A108CE7F-6867-4449-BD2C-96B97460977A}" type="slidenum">
              <a:rPr lang="en-US" altLang="en-US" smtClean="0"/>
              <a:pPr>
                <a:defRPr/>
              </a:pPr>
              <a:t>103</a:t>
            </a:fld>
            <a:endParaRPr lang="en-US" altLang="en-US"/>
          </a:p>
        </p:txBody>
      </p:sp>
      <p:pic>
        <p:nvPicPr>
          <p:cNvPr id="8" name="Picture 7">
            <a:extLst>
              <a:ext uri="{FF2B5EF4-FFF2-40B4-BE49-F238E27FC236}">
                <a16:creationId xmlns:a16="http://schemas.microsoft.com/office/drawing/2014/main" id="{DEA398A3-13E9-4DD6-B852-35DFBD47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07" y="1411436"/>
            <a:ext cx="7971183" cy="2993195"/>
          </a:xfrm>
          <a:prstGeom prst="rect">
            <a:avLst/>
          </a:prstGeom>
        </p:spPr>
      </p:pic>
      <p:sp>
        <p:nvSpPr>
          <p:cNvPr id="10" name="TextBox 9">
            <a:extLst>
              <a:ext uri="{FF2B5EF4-FFF2-40B4-BE49-F238E27FC236}">
                <a16:creationId xmlns:a16="http://schemas.microsoft.com/office/drawing/2014/main" id="{F7FF962F-4A5E-44CB-9420-F77704409A55}"/>
              </a:ext>
            </a:extLst>
          </p:cNvPr>
          <p:cNvSpPr txBox="1"/>
          <p:nvPr/>
        </p:nvSpPr>
        <p:spPr>
          <a:xfrm>
            <a:off x="883752" y="4754066"/>
            <a:ext cx="7376492" cy="1384995"/>
          </a:xfrm>
          <a:prstGeom prst="rect">
            <a:avLst/>
          </a:prstGeom>
          <a:noFill/>
        </p:spPr>
        <p:txBody>
          <a:bodyPr wrap="square" rtlCol="0">
            <a:spAutoFit/>
          </a:bodyPr>
          <a:lstStyle/>
          <a:p>
            <a:r>
              <a:rPr lang="en-US" sz="1400" dirty="0"/>
              <a:t>A 55 year old woman with a history of HTN presented with a 1-day history of periorbital discomfort, inferior chemosis, and conjunctival injection of the left eye (Panel A). IOP OS was 48. Exam OD was unremarkable. She reported a 2-year history of episodic headache and pulsatile tinnitus in the left ear. Contrast-enhanced computed tomography of the orbit showed proptosis and a </a:t>
            </a:r>
            <a:r>
              <a:rPr lang="en-US" sz="1400" b="1" dirty="0">
                <a:solidFill>
                  <a:srgbClr val="0000FF"/>
                </a:solidFill>
              </a:rPr>
              <a:t>dilated left superior ophthalmic vein</a:t>
            </a:r>
            <a:r>
              <a:rPr lang="en-US" sz="1400" dirty="0">
                <a:solidFill>
                  <a:srgbClr val="0000FF"/>
                </a:solidFill>
              </a:rPr>
              <a:t> </a:t>
            </a:r>
            <a:r>
              <a:rPr lang="en-US" sz="1400" dirty="0"/>
              <a:t>(Panel B, arrow), suggesting the presence of a carotid–cavernous sinus fistula. </a:t>
            </a:r>
          </a:p>
        </p:txBody>
      </p:sp>
      <p:sp>
        <p:nvSpPr>
          <p:cNvPr id="2" name="TextBox 1">
            <a:extLst>
              <a:ext uri="{FF2B5EF4-FFF2-40B4-BE49-F238E27FC236}">
                <a16:creationId xmlns:a16="http://schemas.microsoft.com/office/drawing/2014/main" id="{9F988189-0C60-4564-A9D4-3B36BA67FD04}"/>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Tree>
    <p:extLst>
      <p:ext uri="{BB962C8B-B14F-4D97-AF65-F5344CB8AC3E}">
        <p14:creationId xmlns:p14="http://schemas.microsoft.com/office/powerpoint/2010/main" val="19404579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p>
          <a:p>
            <a:r>
              <a:rPr lang="en-US" sz="1600" dirty="0">
                <a:solidFill>
                  <a:srgbClr val="0000FF"/>
                </a:solidFill>
              </a:rPr>
              <a:t>It is the configuration--unique in the human body--of having an </a:t>
            </a:r>
            <a:r>
              <a:rPr lang="en-US" sz="1600" i="1" dirty="0">
                <a:solidFill>
                  <a:srgbClr val="0000FF"/>
                </a:solidFill>
              </a:rPr>
              <a:t>arterial</a:t>
            </a:r>
            <a:r>
              <a:rPr lang="en-US" sz="1600" dirty="0">
                <a:solidFill>
                  <a:srgbClr val="0000FF"/>
                </a:solidFill>
              </a:rPr>
              <a:t> structure (the  internal carotid  artery and its  </a:t>
            </a:r>
            <a:r>
              <a:rPr lang="en-US" sz="1600" dirty="0" err="1">
                <a:solidFill>
                  <a:srgbClr val="0000FF"/>
                </a:solidFill>
              </a:rPr>
              <a:t>dural</a:t>
            </a:r>
            <a:r>
              <a:rPr lang="en-US" sz="1600" dirty="0">
                <a:solidFill>
                  <a:srgbClr val="0000FF"/>
                </a:solidFill>
              </a:rPr>
              <a:t>  branches) wholly within the confines of a </a:t>
            </a:r>
            <a:r>
              <a:rPr lang="en-US" sz="1600" i="1" dirty="0">
                <a:solidFill>
                  <a:srgbClr val="0000FF"/>
                </a:solidFill>
              </a:rPr>
              <a:t>venous</a:t>
            </a:r>
            <a:r>
              <a:rPr lang="en-US" sz="1600" dirty="0">
                <a:solidFill>
                  <a:srgbClr val="0000FF"/>
                </a:solidFill>
              </a:rPr>
              <a:t> structure (</a:t>
            </a:r>
            <a:r>
              <a:rPr lang="en-US" sz="1600" dirty="0" err="1">
                <a:solidFill>
                  <a:srgbClr val="0000FF"/>
                </a:solidFill>
              </a:rPr>
              <a:t>ie</a:t>
            </a:r>
            <a:r>
              <a:rPr lang="en-US" sz="1600" dirty="0">
                <a:solidFill>
                  <a:srgbClr val="0000FF"/>
                </a:solidFill>
              </a:rPr>
              <a:t>, the CS itself)</a:t>
            </a:r>
          </a:p>
          <a:p>
            <a:endParaRPr lang="en-US" sz="1600" i="1" dirty="0">
              <a:solidFill>
                <a:srgbClr val="0000FF"/>
              </a:solidFill>
            </a:endParaRPr>
          </a:p>
          <a:p>
            <a:r>
              <a:rPr lang="en-US" sz="1600" i="1" dirty="0">
                <a:solidFill>
                  <a:srgbClr val="0000FF"/>
                </a:solidFill>
              </a:rPr>
              <a:t>What is the fundamental problem that results from a fistula within the CS?</a:t>
            </a:r>
          </a:p>
          <a:p>
            <a:r>
              <a:rPr lang="en-US" sz="1600" dirty="0">
                <a:solidFill>
                  <a:srgbClr val="0000FF"/>
                </a:solidFill>
              </a:rPr>
              <a:t>It’s a pressure thing. A fistula allows high-pressure blood from the arterial tree to flow into the low-pressure, venous-sided CS. The subsequent increase in blood pressure within the CS impedes venous flow into the CS, leading to congestion of the eye and orbit. </a:t>
            </a:r>
            <a:r>
              <a:rPr lang="en-US" sz="1600" u="sng" dirty="0"/>
              <a:t>Further,</a:t>
            </a:r>
          </a:p>
          <a:p>
            <a:r>
              <a:rPr lang="en-US" sz="1600" u="sng" dirty="0"/>
              <a:t>if the pressure increase within the CS is significant enough, reversal of blood flow through the venous structures that drain into the CS will occur--that is, blood will circulate </a:t>
            </a:r>
            <a:r>
              <a:rPr lang="en-US" sz="1600" b="1" u="sng" dirty="0"/>
              <a:t>from</a:t>
            </a:r>
            <a:r>
              <a:rPr lang="en-US" sz="1600" u="sng" dirty="0"/>
              <a:t> the CS </a:t>
            </a:r>
            <a:r>
              <a:rPr lang="en-US" sz="1600" b="1" u="sng" dirty="0"/>
              <a:t>to</a:t>
            </a:r>
            <a:r>
              <a:rPr lang="en-US" sz="1600" u="sng" dirty="0"/>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C6F163B-0D89-49A1-BA0F-3F337BA0FD6E}"/>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4171331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bg1">
                    <a:lumMod val="65000"/>
                  </a:schemeClr>
                </a:solidFill>
              </a:rPr>
              <a:t>If the pressure increase within the CS is significant enough, </a:t>
            </a:r>
            <a:r>
              <a:rPr lang="en-US" sz="1600" b="1" dirty="0"/>
              <a:t>reversal of blood flow </a:t>
            </a:r>
            <a:r>
              <a:rPr lang="en-US" sz="1600" dirty="0">
                <a:solidFill>
                  <a:schemeClr val="bg1">
                    <a:lumMod val="65000"/>
                  </a:schemeClr>
                </a:solidFill>
              </a:rPr>
              <a:t>through the venous structures that drain into the CS will occur--that is, blood will circulate </a:t>
            </a:r>
            <a:r>
              <a:rPr lang="en-US" sz="1600" b="1" dirty="0">
                <a:solidFill>
                  <a:schemeClr val="bg1">
                    <a:lumMod val="65000"/>
                  </a:schemeClr>
                </a:solidFill>
              </a:rPr>
              <a:t>from</a:t>
            </a:r>
            <a:r>
              <a:rPr lang="en-US" sz="1600" dirty="0">
                <a:solidFill>
                  <a:schemeClr val="bg1">
                    <a:lumMod val="65000"/>
                  </a:schemeClr>
                </a:solidFill>
              </a:rPr>
              <a:t> the CS </a:t>
            </a:r>
            <a:r>
              <a:rPr lang="en-US" sz="1600" b="1" dirty="0">
                <a:solidFill>
                  <a:schemeClr val="bg1">
                    <a:lumMod val="65000"/>
                  </a:schemeClr>
                </a:solidFill>
              </a:rPr>
              <a:t>to</a:t>
            </a:r>
            <a:r>
              <a:rPr lang="en-US" sz="1600" dirty="0">
                <a:solidFill>
                  <a:schemeClr val="bg1">
                    <a:lumMod val="65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9F8FD11-3342-4B05-95EF-FB5A928B6100}"/>
              </a:ext>
            </a:extLst>
          </p:cNvPr>
          <p:cNvSpPr txBox="1"/>
          <p:nvPr/>
        </p:nvSpPr>
        <p:spPr>
          <a:xfrm>
            <a:off x="3308122" y="2274586"/>
            <a:ext cx="5486400" cy="1600438"/>
          </a:xfrm>
          <a:prstGeom prst="rect">
            <a:avLst/>
          </a:prstGeom>
          <a:solidFill>
            <a:srgbClr val="FDBC5D"/>
          </a:solidFill>
        </p:spPr>
        <p:txBody>
          <a:bodyPr wrap="square" rtlCol="0">
            <a:spAutoFit/>
          </a:bodyPr>
          <a:lstStyle/>
          <a:p>
            <a:r>
              <a:rPr lang="en-US" sz="1400" i="1" dirty="0">
                <a:solidFill>
                  <a:srgbClr val="0000FF"/>
                </a:solidFill>
              </a:rPr>
              <a:t>Reversal of blood produces a classic finding on the ocular surface. </a:t>
            </a:r>
          </a:p>
          <a:p>
            <a:r>
              <a:rPr lang="en-US" sz="1400" i="1" dirty="0">
                <a:solidFill>
                  <a:srgbClr val="0000FF"/>
                </a:solidFill>
              </a:rPr>
              <a:t>What is that finding?</a:t>
            </a:r>
            <a:endParaRPr lang="en-US" sz="1400" i="1" dirty="0">
              <a:solidFill>
                <a:srgbClr val="FDBC5D"/>
              </a:solidFill>
            </a:endParaRPr>
          </a:p>
          <a:p>
            <a:r>
              <a:rPr lang="en-US" sz="1400" dirty="0">
                <a:solidFill>
                  <a:srgbClr val="FDBC5D"/>
                </a:solidFill>
              </a:rPr>
              <a:t>Arterialization of </a:t>
            </a:r>
            <a:r>
              <a:rPr lang="en-US" sz="1400" dirty="0" err="1">
                <a:solidFill>
                  <a:srgbClr val="FDBC5D"/>
                </a:solidFill>
              </a:rPr>
              <a:t>conj</a:t>
            </a:r>
            <a:r>
              <a:rPr lang="en-US" sz="1400" dirty="0">
                <a:solidFill>
                  <a:srgbClr val="FDBC5D"/>
                </a:solidFill>
              </a:rPr>
              <a:t> vessels</a:t>
            </a:r>
          </a:p>
          <a:p>
            <a:endParaRPr lang="en-US" sz="1400" i="1" dirty="0">
              <a:solidFill>
                <a:srgbClr val="FDBC5D"/>
              </a:solidFill>
            </a:endParaRPr>
          </a:p>
          <a:p>
            <a:r>
              <a:rPr lang="en-US" sz="1400" i="1" dirty="0">
                <a:solidFill>
                  <a:srgbClr val="FDBC5D"/>
                </a:solidFill>
              </a:rPr>
              <a:t>What is the classic term used to describe the appearance of these arterialized </a:t>
            </a:r>
            <a:r>
              <a:rPr lang="en-US" sz="1400" i="1" dirty="0" err="1">
                <a:solidFill>
                  <a:srgbClr val="FDBC5D"/>
                </a:solidFill>
              </a:rPr>
              <a:t>conj</a:t>
            </a:r>
            <a:r>
              <a:rPr lang="en-US" sz="1400" i="1" dirty="0">
                <a:solidFill>
                  <a:srgbClr val="FDBC5D"/>
                </a:solidFill>
              </a:rPr>
              <a:t> vessels?</a:t>
            </a:r>
          </a:p>
          <a:p>
            <a:r>
              <a:rPr lang="en-US" sz="1400" dirty="0">
                <a:solidFill>
                  <a:srgbClr val="FDBC5D"/>
                </a:solidFill>
              </a:rPr>
              <a:t>‘Corkscrewing’</a:t>
            </a:r>
          </a:p>
        </p:txBody>
      </p:sp>
      <p:sp>
        <p:nvSpPr>
          <p:cNvPr id="7" name="Oval 6">
            <a:extLst>
              <a:ext uri="{FF2B5EF4-FFF2-40B4-BE49-F238E27FC236}">
                <a16:creationId xmlns:a16="http://schemas.microsoft.com/office/drawing/2014/main" id="{3E409615-17AC-4DE0-A645-0C53E5878AA4}"/>
              </a:ext>
            </a:extLst>
          </p:cNvPr>
          <p:cNvSpPr/>
          <p:nvPr/>
        </p:nvSpPr>
        <p:spPr>
          <a:xfrm>
            <a:off x="5740346" y="3802171"/>
            <a:ext cx="246767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3CB7B9D-E7B5-4D32-9054-7274BF352038}"/>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7046244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bg1">
                    <a:lumMod val="65000"/>
                  </a:schemeClr>
                </a:solidFill>
              </a:rPr>
              <a:t>If the pressure increase within the CS is significant enough, </a:t>
            </a:r>
            <a:r>
              <a:rPr lang="en-US" sz="1600" b="1" dirty="0"/>
              <a:t>reversal of blood flow </a:t>
            </a:r>
            <a:r>
              <a:rPr lang="en-US" sz="1600" dirty="0">
                <a:solidFill>
                  <a:schemeClr val="bg1">
                    <a:lumMod val="65000"/>
                  </a:schemeClr>
                </a:solidFill>
              </a:rPr>
              <a:t>through the venous structures that drain into the CS will occur--that is, blood will circulate </a:t>
            </a:r>
            <a:r>
              <a:rPr lang="en-US" sz="1600" b="1" dirty="0">
                <a:solidFill>
                  <a:schemeClr val="bg1">
                    <a:lumMod val="65000"/>
                  </a:schemeClr>
                </a:solidFill>
              </a:rPr>
              <a:t>from</a:t>
            </a:r>
            <a:r>
              <a:rPr lang="en-US" sz="1600" dirty="0">
                <a:solidFill>
                  <a:schemeClr val="bg1">
                    <a:lumMod val="65000"/>
                  </a:schemeClr>
                </a:solidFill>
              </a:rPr>
              <a:t> the CS </a:t>
            </a:r>
            <a:r>
              <a:rPr lang="en-US" sz="1600" b="1" dirty="0">
                <a:solidFill>
                  <a:schemeClr val="bg1">
                    <a:lumMod val="65000"/>
                  </a:schemeClr>
                </a:solidFill>
              </a:rPr>
              <a:t>to</a:t>
            </a:r>
            <a:r>
              <a:rPr lang="en-US" sz="1600" dirty="0">
                <a:solidFill>
                  <a:schemeClr val="bg1">
                    <a:lumMod val="65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9F8FD11-3342-4B05-95EF-FB5A928B6100}"/>
              </a:ext>
            </a:extLst>
          </p:cNvPr>
          <p:cNvSpPr txBox="1"/>
          <p:nvPr/>
        </p:nvSpPr>
        <p:spPr>
          <a:xfrm>
            <a:off x="3308122" y="2274586"/>
            <a:ext cx="5486400" cy="1600438"/>
          </a:xfrm>
          <a:prstGeom prst="rect">
            <a:avLst/>
          </a:prstGeom>
          <a:solidFill>
            <a:srgbClr val="FDBC5D"/>
          </a:solidFill>
        </p:spPr>
        <p:txBody>
          <a:bodyPr wrap="square" rtlCol="0">
            <a:spAutoFit/>
          </a:bodyPr>
          <a:lstStyle/>
          <a:p>
            <a:r>
              <a:rPr lang="en-US" sz="1400" i="1" dirty="0">
                <a:solidFill>
                  <a:srgbClr val="0000FF"/>
                </a:solidFill>
              </a:rPr>
              <a:t>Reversal of blood produces a classic finding on the ocular surface. </a:t>
            </a:r>
          </a:p>
          <a:p>
            <a:r>
              <a:rPr lang="en-US" sz="1400" i="1" dirty="0">
                <a:solidFill>
                  <a:srgbClr val="0000FF"/>
                </a:solidFill>
              </a:rPr>
              <a:t>What is that finding?</a:t>
            </a:r>
          </a:p>
          <a:p>
            <a:r>
              <a:rPr lang="en-US" sz="1400" dirty="0">
                <a:solidFill>
                  <a:srgbClr val="0000FF"/>
                </a:solidFill>
              </a:rPr>
              <a:t>Arterialization of </a:t>
            </a:r>
            <a:r>
              <a:rPr lang="en-US" sz="1400" dirty="0" err="1">
                <a:solidFill>
                  <a:srgbClr val="0000FF"/>
                </a:solidFill>
              </a:rPr>
              <a:t>conj</a:t>
            </a:r>
            <a:r>
              <a:rPr lang="en-US" sz="1400" dirty="0">
                <a:solidFill>
                  <a:srgbClr val="0000FF"/>
                </a:solidFill>
              </a:rPr>
              <a:t> vessels</a:t>
            </a:r>
          </a:p>
          <a:p>
            <a:endParaRPr lang="en-US" sz="1400" i="1" dirty="0">
              <a:solidFill>
                <a:srgbClr val="FDBC5D"/>
              </a:solidFill>
            </a:endParaRPr>
          </a:p>
          <a:p>
            <a:r>
              <a:rPr lang="en-US" sz="1400" i="1" dirty="0">
                <a:solidFill>
                  <a:srgbClr val="FDBC5D"/>
                </a:solidFill>
              </a:rPr>
              <a:t>What is the classic term used to describe the appearance of these arterialized </a:t>
            </a:r>
            <a:r>
              <a:rPr lang="en-US" sz="1400" i="1" dirty="0" err="1">
                <a:solidFill>
                  <a:srgbClr val="FDBC5D"/>
                </a:solidFill>
              </a:rPr>
              <a:t>conj</a:t>
            </a:r>
            <a:r>
              <a:rPr lang="en-US" sz="1400" i="1" dirty="0">
                <a:solidFill>
                  <a:srgbClr val="FDBC5D"/>
                </a:solidFill>
              </a:rPr>
              <a:t> vessels?</a:t>
            </a:r>
          </a:p>
          <a:p>
            <a:r>
              <a:rPr lang="en-US" sz="1400" dirty="0">
                <a:solidFill>
                  <a:srgbClr val="FDBC5D"/>
                </a:solidFill>
              </a:rPr>
              <a:t>‘Corkscrewing’</a:t>
            </a:r>
          </a:p>
        </p:txBody>
      </p:sp>
      <p:sp>
        <p:nvSpPr>
          <p:cNvPr id="7" name="Oval 6">
            <a:extLst>
              <a:ext uri="{FF2B5EF4-FFF2-40B4-BE49-F238E27FC236}">
                <a16:creationId xmlns:a16="http://schemas.microsoft.com/office/drawing/2014/main" id="{3E409615-17AC-4DE0-A645-0C53E5878AA4}"/>
              </a:ext>
            </a:extLst>
          </p:cNvPr>
          <p:cNvSpPr/>
          <p:nvPr/>
        </p:nvSpPr>
        <p:spPr>
          <a:xfrm>
            <a:off x="5740346" y="3802171"/>
            <a:ext cx="246767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80003AF-7D0D-44BD-B34C-4BDA1C54A3CB}"/>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0044367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bg1">
                    <a:lumMod val="65000"/>
                  </a:schemeClr>
                </a:solidFill>
              </a:rPr>
              <a:t>If the pressure increase within the CS is significant enough, </a:t>
            </a:r>
            <a:r>
              <a:rPr lang="en-US" sz="1600" b="1" dirty="0"/>
              <a:t>reversal of blood flow </a:t>
            </a:r>
            <a:r>
              <a:rPr lang="en-US" sz="1600" dirty="0">
                <a:solidFill>
                  <a:schemeClr val="bg1">
                    <a:lumMod val="65000"/>
                  </a:schemeClr>
                </a:solidFill>
              </a:rPr>
              <a:t>through the venous structures that drain into the CS will occur--that is, blood will circulate </a:t>
            </a:r>
            <a:r>
              <a:rPr lang="en-US" sz="1600" b="1" dirty="0">
                <a:solidFill>
                  <a:schemeClr val="bg1">
                    <a:lumMod val="65000"/>
                  </a:schemeClr>
                </a:solidFill>
              </a:rPr>
              <a:t>from</a:t>
            </a:r>
            <a:r>
              <a:rPr lang="en-US" sz="1600" dirty="0">
                <a:solidFill>
                  <a:schemeClr val="bg1">
                    <a:lumMod val="65000"/>
                  </a:schemeClr>
                </a:solidFill>
              </a:rPr>
              <a:t> the CS </a:t>
            </a:r>
            <a:r>
              <a:rPr lang="en-US" sz="1600" b="1" dirty="0">
                <a:solidFill>
                  <a:schemeClr val="bg1">
                    <a:lumMod val="65000"/>
                  </a:schemeClr>
                </a:solidFill>
              </a:rPr>
              <a:t>to</a:t>
            </a:r>
            <a:r>
              <a:rPr lang="en-US" sz="1600" dirty="0">
                <a:solidFill>
                  <a:schemeClr val="bg1">
                    <a:lumMod val="65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9F8FD11-3342-4B05-95EF-FB5A928B6100}"/>
              </a:ext>
            </a:extLst>
          </p:cNvPr>
          <p:cNvSpPr txBox="1"/>
          <p:nvPr/>
        </p:nvSpPr>
        <p:spPr>
          <a:xfrm>
            <a:off x="3308122" y="2274586"/>
            <a:ext cx="5486400" cy="1600438"/>
          </a:xfrm>
          <a:prstGeom prst="rect">
            <a:avLst/>
          </a:prstGeom>
          <a:solidFill>
            <a:srgbClr val="FDBC5D"/>
          </a:solidFill>
        </p:spPr>
        <p:txBody>
          <a:bodyPr wrap="square" rtlCol="0">
            <a:spAutoFit/>
          </a:bodyPr>
          <a:lstStyle/>
          <a:p>
            <a:r>
              <a:rPr lang="en-US" sz="1400" i="1" dirty="0">
                <a:solidFill>
                  <a:srgbClr val="0000FF"/>
                </a:solidFill>
              </a:rPr>
              <a:t>Reversal of blood produces a classic finding on the ocular surface. </a:t>
            </a:r>
          </a:p>
          <a:p>
            <a:r>
              <a:rPr lang="en-US" sz="1400" i="1" dirty="0">
                <a:solidFill>
                  <a:srgbClr val="0000FF"/>
                </a:solidFill>
              </a:rPr>
              <a:t>What is that finding?</a:t>
            </a:r>
          </a:p>
          <a:p>
            <a:r>
              <a:rPr lang="en-US" sz="1400" dirty="0">
                <a:solidFill>
                  <a:srgbClr val="0000FF"/>
                </a:solidFill>
              </a:rPr>
              <a:t>Arterialization of </a:t>
            </a:r>
            <a:r>
              <a:rPr lang="en-US" sz="1400" dirty="0" err="1">
                <a:solidFill>
                  <a:srgbClr val="0000FF"/>
                </a:solidFill>
              </a:rPr>
              <a:t>conj</a:t>
            </a:r>
            <a:r>
              <a:rPr lang="en-US" sz="1400" dirty="0">
                <a:solidFill>
                  <a:srgbClr val="0000FF"/>
                </a:solidFill>
              </a:rPr>
              <a:t> vessels</a:t>
            </a:r>
          </a:p>
          <a:p>
            <a:endParaRPr lang="en-US" sz="1400" i="1" dirty="0">
              <a:solidFill>
                <a:srgbClr val="0000FF"/>
              </a:solidFill>
            </a:endParaRPr>
          </a:p>
          <a:p>
            <a:r>
              <a:rPr lang="en-US" sz="1400" i="1" dirty="0">
                <a:solidFill>
                  <a:srgbClr val="0000FF"/>
                </a:solidFill>
              </a:rPr>
              <a:t>What is the classic term used to describe the appearance of these arterialized </a:t>
            </a:r>
            <a:r>
              <a:rPr lang="en-US" sz="1400" i="1" dirty="0" err="1">
                <a:solidFill>
                  <a:srgbClr val="0000FF"/>
                </a:solidFill>
              </a:rPr>
              <a:t>conj</a:t>
            </a:r>
            <a:r>
              <a:rPr lang="en-US" sz="1400" i="1" dirty="0">
                <a:solidFill>
                  <a:srgbClr val="0000FF"/>
                </a:solidFill>
              </a:rPr>
              <a:t> vessels?</a:t>
            </a:r>
            <a:endParaRPr lang="en-US" sz="1400" i="1" dirty="0">
              <a:solidFill>
                <a:srgbClr val="FDBC5D"/>
              </a:solidFill>
            </a:endParaRPr>
          </a:p>
          <a:p>
            <a:r>
              <a:rPr lang="en-US" sz="1400" dirty="0">
                <a:solidFill>
                  <a:srgbClr val="FDBC5D"/>
                </a:solidFill>
              </a:rPr>
              <a:t>‘Corkscrewing’</a:t>
            </a:r>
          </a:p>
        </p:txBody>
      </p:sp>
      <p:sp>
        <p:nvSpPr>
          <p:cNvPr id="7" name="Oval 6">
            <a:extLst>
              <a:ext uri="{FF2B5EF4-FFF2-40B4-BE49-F238E27FC236}">
                <a16:creationId xmlns:a16="http://schemas.microsoft.com/office/drawing/2014/main" id="{3E409615-17AC-4DE0-A645-0C53E5878AA4}"/>
              </a:ext>
            </a:extLst>
          </p:cNvPr>
          <p:cNvSpPr/>
          <p:nvPr/>
        </p:nvSpPr>
        <p:spPr>
          <a:xfrm>
            <a:off x="5740346" y="3802171"/>
            <a:ext cx="246767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601A5B2-082C-411E-A256-351ECD3FA56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9483202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108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bg1">
                    <a:lumMod val="65000"/>
                  </a:schemeClr>
                </a:solidFill>
              </a:rPr>
              <a:t>If the pressure increase within the CS is significant enough, </a:t>
            </a:r>
            <a:r>
              <a:rPr lang="en-US" sz="1600" b="1" dirty="0"/>
              <a:t>reversal of blood flow </a:t>
            </a:r>
            <a:r>
              <a:rPr lang="en-US" sz="1600" dirty="0">
                <a:solidFill>
                  <a:schemeClr val="bg1">
                    <a:lumMod val="65000"/>
                  </a:schemeClr>
                </a:solidFill>
              </a:rPr>
              <a:t>through the venous structures that drain into the CS will occur--that is, blood will circulate </a:t>
            </a:r>
            <a:r>
              <a:rPr lang="en-US" sz="1600" b="1" dirty="0">
                <a:solidFill>
                  <a:schemeClr val="bg1">
                    <a:lumMod val="65000"/>
                  </a:schemeClr>
                </a:solidFill>
              </a:rPr>
              <a:t>from</a:t>
            </a:r>
            <a:r>
              <a:rPr lang="en-US" sz="1600" dirty="0">
                <a:solidFill>
                  <a:schemeClr val="bg1">
                    <a:lumMod val="65000"/>
                  </a:schemeClr>
                </a:solidFill>
              </a:rPr>
              <a:t> the CS </a:t>
            </a:r>
            <a:r>
              <a:rPr lang="en-US" sz="1600" b="1" dirty="0">
                <a:solidFill>
                  <a:schemeClr val="bg1">
                    <a:lumMod val="65000"/>
                  </a:schemeClr>
                </a:solidFill>
              </a:rPr>
              <a:t>to</a:t>
            </a:r>
            <a:r>
              <a:rPr lang="en-US" sz="1600" dirty="0">
                <a:solidFill>
                  <a:schemeClr val="bg1">
                    <a:lumMod val="65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C9F8FD11-3342-4B05-95EF-FB5A928B6100}"/>
              </a:ext>
            </a:extLst>
          </p:cNvPr>
          <p:cNvSpPr txBox="1"/>
          <p:nvPr/>
        </p:nvSpPr>
        <p:spPr>
          <a:xfrm>
            <a:off x="3308122" y="2274586"/>
            <a:ext cx="5486400" cy="1600438"/>
          </a:xfrm>
          <a:prstGeom prst="rect">
            <a:avLst/>
          </a:prstGeom>
          <a:solidFill>
            <a:srgbClr val="FDBC5D"/>
          </a:solidFill>
        </p:spPr>
        <p:txBody>
          <a:bodyPr wrap="square" rtlCol="0">
            <a:spAutoFit/>
          </a:bodyPr>
          <a:lstStyle/>
          <a:p>
            <a:r>
              <a:rPr lang="en-US" sz="1400" i="1" dirty="0">
                <a:solidFill>
                  <a:srgbClr val="0000FF"/>
                </a:solidFill>
              </a:rPr>
              <a:t>Reversal of blood produces a classic finding on the ocular surface. </a:t>
            </a:r>
          </a:p>
          <a:p>
            <a:r>
              <a:rPr lang="en-US" sz="1400" i="1" dirty="0">
                <a:solidFill>
                  <a:srgbClr val="0000FF"/>
                </a:solidFill>
              </a:rPr>
              <a:t>What is that finding?</a:t>
            </a:r>
          </a:p>
          <a:p>
            <a:r>
              <a:rPr lang="en-US" sz="1400" dirty="0">
                <a:solidFill>
                  <a:srgbClr val="0000FF"/>
                </a:solidFill>
              </a:rPr>
              <a:t>Arterialization of </a:t>
            </a:r>
            <a:r>
              <a:rPr lang="en-US" sz="1400" dirty="0" err="1">
                <a:solidFill>
                  <a:srgbClr val="0000FF"/>
                </a:solidFill>
              </a:rPr>
              <a:t>conj</a:t>
            </a:r>
            <a:r>
              <a:rPr lang="en-US" sz="1400" dirty="0">
                <a:solidFill>
                  <a:srgbClr val="0000FF"/>
                </a:solidFill>
              </a:rPr>
              <a:t> vessels</a:t>
            </a:r>
          </a:p>
          <a:p>
            <a:endParaRPr lang="en-US" sz="1400" i="1" dirty="0">
              <a:solidFill>
                <a:srgbClr val="0000FF"/>
              </a:solidFill>
            </a:endParaRPr>
          </a:p>
          <a:p>
            <a:r>
              <a:rPr lang="en-US" sz="1400" i="1" dirty="0">
                <a:solidFill>
                  <a:srgbClr val="0000FF"/>
                </a:solidFill>
              </a:rPr>
              <a:t>What is the classic term used to describe the appearance of these arterialized </a:t>
            </a:r>
            <a:r>
              <a:rPr lang="en-US" sz="1400" i="1" dirty="0" err="1">
                <a:solidFill>
                  <a:srgbClr val="0000FF"/>
                </a:solidFill>
              </a:rPr>
              <a:t>conj</a:t>
            </a:r>
            <a:r>
              <a:rPr lang="en-US" sz="1400" i="1" dirty="0">
                <a:solidFill>
                  <a:srgbClr val="0000FF"/>
                </a:solidFill>
              </a:rPr>
              <a:t> vessels?</a:t>
            </a:r>
          </a:p>
          <a:p>
            <a:r>
              <a:rPr lang="en-US" sz="1400" dirty="0">
                <a:solidFill>
                  <a:srgbClr val="0000FF"/>
                </a:solidFill>
              </a:rPr>
              <a:t>‘Corkscrewing’</a:t>
            </a:r>
          </a:p>
        </p:txBody>
      </p:sp>
      <p:sp>
        <p:nvSpPr>
          <p:cNvPr id="7" name="Oval 6">
            <a:extLst>
              <a:ext uri="{FF2B5EF4-FFF2-40B4-BE49-F238E27FC236}">
                <a16:creationId xmlns:a16="http://schemas.microsoft.com/office/drawing/2014/main" id="{3E409615-17AC-4DE0-A645-0C53E5878AA4}"/>
              </a:ext>
            </a:extLst>
          </p:cNvPr>
          <p:cNvSpPr/>
          <p:nvPr/>
        </p:nvSpPr>
        <p:spPr>
          <a:xfrm>
            <a:off x="5740346" y="3802171"/>
            <a:ext cx="246767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49A09ED-9639-412F-A845-3FCFA338C30F}"/>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5723447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CFFDC4-AF83-41CC-AE70-22B2B3D3C87A}"/>
              </a:ext>
            </a:extLst>
          </p:cNvPr>
          <p:cNvSpPr>
            <a:spLocks noGrp="1"/>
          </p:cNvSpPr>
          <p:nvPr>
            <p:ph type="sldNum" sz="quarter" idx="12"/>
          </p:nvPr>
        </p:nvSpPr>
        <p:spPr/>
        <p:txBody>
          <a:bodyPr/>
          <a:lstStyle/>
          <a:p>
            <a:pPr>
              <a:defRPr/>
            </a:pPr>
            <a:fld id="{A108CE7F-6867-4449-BD2C-96B97460977A}" type="slidenum">
              <a:rPr lang="en-US" altLang="en-US" smtClean="0"/>
              <a:pPr>
                <a:defRPr/>
              </a:pPr>
              <a:t>109</a:t>
            </a:fld>
            <a:endParaRPr lang="en-US" altLang="en-US"/>
          </a:p>
        </p:txBody>
      </p:sp>
      <p:pic>
        <p:nvPicPr>
          <p:cNvPr id="5" name="Picture 4">
            <a:extLst>
              <a:ext uri="{FF2B5EF4-FFF2-40B4-BE49-F238E27FC236}">
                <a16:creationId xmlns:a16="http://schemas.microsoft.com/office/drawing/2014/main" id="{A6809258-1C49-4A07-A824-16EA153D1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606391"/>
            <a:ext cx="6781800" cy="3645218"/>
          </a:xfrm>
          <a:prstGeom prst="rect">
            <a:avLst/>
          </a:prstGeom>
        </p:spPr>
      </p:pic>
      <p:sp>
        <p:nvSpPr>
          <p:cNvPr id="7" name="TextBox 6">
            <a:extLst>
              <a:ext uri="{FF2B5EF4-FFF2-40B4-BE49-F238E27FC236}">
                <a16:creationId xmlns:a16="http://schemas.microsoft.com/office/drawing/2014/main" id="{E1BD5AC5-78D0-41AE-BF75-0DF9BE9E30A1}"/>
              </a:ext>
            </a:extLst>
          </p:cNvPr>
          <p:cNvSpPr txBox="1"/>
          <p:nvPr/>
        </p:nvSpPr>
        <p:spPr>
          <a:xfrm>
            <a:off x="2366310" y="5791200"/>
            <a:ext cx="4596130" cy="369332"/>
          </a:xfrm>
          <a:prstGeom prst="rect">
            <a:avLst/>
          </a:prstGeom>
          <a:noFill/>
        </p:spPr>
        <p:txBody>
          <a:bodyPr wrap="none" rtlCol="0">
            <a:spAutoFit/>
          </a:bodyPr>
          <a:lstStyle/>
          <a:p>
            <a:pPr algn="ctr"/>
            <a:r>
              <a:rPr lang="en-US" dirty="0"/>
              <a:t>Corkscrewing of </a:t>
            </a:r>
            <a:r>
              <a:rPr lang="en-US" dirty="0" err="1"/>
              <a:t>conj</a:t>
            </a:r>
            <a:r>
              <a:rPr lang="en-US" dirty="0"/>
              <a:t> vessels 2ndry to CCF</a:t>
            </a:r>
          </a:p>
        </p:txBody>
      </p:sp>
      <p:sp>
        <p:nvSpPr>
          <p:cNvPr id="2" name="TextBox 1">
            <a:extLst>
              <a:ext uri="{FF2B5EF4-FFF2-40B4-BE49-F238E27FC236}">
                <a16:creationId xmlns:a16="http://schemas.microsoft.com/office/drawing/2014/main" id="{DCD5F65E-4C3B-49A0-A1F1-83583938F78E}"/>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Tree>
    <p:extLst>
      <p:ext uri="{BB962C8B-B14F-4D97-AF65-F5344CB8AC3E}">
        <p14:creationId xmlns:p14="http://schemas.microsoft.com/office/powerpoint/2010/main" val="133788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584775"/>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p:txBody>
      </p:sp>
    </p:spTree>
    <p:extLst>
      <p:ext uri="{BB962C8B-B14F-4D97-AF65-F5344CB8AC3E}">
        <p14:creationId xmlns:p14="http://schemas.microsoft.com/office/powerpoint/2010/main" val="10875353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954D95C-33D2-4C03-A381-E1C30892022C}"/>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rgbClr val="0000FF"/>
                </a:solidFill>
              </a:rPr>
              <a:t>What is the anatomic difference between low- and high-flow fistulas (other than flow rate, duh)?</a:t>
            </a:r>
          </a:p>
          <a:p>
            <a:r>
              <a:rPr lang="en-US" sz="1600" dirty="0">
                <a:solidFill>
                  <a:srgbClr val="0000FF"/>
                </a:solidFill>
              </a:rPr>
              <a:t>A low-flow fistula involves…</a:t>
            </a:r>
            <a:endParaRPr lang="en-US" sz="1600" dirty="0"/>
          </a:p>
          <a:p>
            <a:r>
              <a:rPr lang="en-US" sz="1600" dirty="0">
                <a:solidFill>
                  <a:srgbClr val="0000FF"/>
                </a:solidFill>
              </a:rPr>
              <a:t>whereas</a:t>
            </a:r>
          </a:p>
          <a:p>
            <a:r>
              <a:rPr lang="en-US" sz="1600" dirty="0">
                <a:solidFill>
                  <a:srgbClr val="0000FF"/>
                </a:solidFill>
              </a:rPr>
              <a:t>a high-flow fistula involves…</a:t>
            </a:r>
            <a:endParaRPr lang="en-US" sz="1600" dirty="0"/>
          </a:p>
        </p:txBody>
      </p:sp>
      <p:sp>
        <p:nvSpPr>
          <p:cNvPr id="46" name="TextBox 45">
            <a:extLst>
              <a:ext uri="{FF2B5EF4-FFF2-40B4-BE49-F238E27FC236}">
                <a16:creationId xmlns:a16="http://schemas.microsoft.com/office/drawing/2014/main" id="{58D0B23E-4DBB-4C29-B7D0-131AB73E11D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8384816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954D95C-33D2-4C03-A381-E1C30892022C}"/>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rgbClr val="0000FF"/>
                </a:solidFill>
              </a:rPr>
              <a:t>What is the anatomic difference between low- and high-flow fistulas (other than flow rate, duh)?</a:t>
            </a:r>
          </a:p>
          <a:p>
            <a:r>
              <a:rPr lang="en-US" sz="1600" dirty="0">
                <a:solidFill>
                  <a:srgbClr val="0000FF"/>
                </a:solidFill>
              </a:rPr>
              <a:t>A low-flow fistula involves…</a:t>
            </a:r>
            <a:r>
              <a:rPr lang="en-US" sz="1600" dirty="0"/>
              <a:t>a </a:t>
            </a:r>
            <a:r>
              <a:rPr lang="en-US" sz="1600" dirty="0" err="1"/>
              <a:t>dural</a:t>
            </a:r>
            <a:r>
              <a:rPr lang="en-US" sz="1600" dirty="0"/>
              <a:t> branch of the internal carotid,</a:t>
            </a:r>
          </a:p>
          <a:p>
            <a:r>
              <a:rPr lang="en-US" sz="1600" dirty="0">
                <a:solidFill>
                  <a:srgbClr val="0000FF"/>
                </a:solidFill>
              </a:rPr>
              <a:t>whereas</a:t>
            </a:r>
          </a:p>
          <a:p>
            <a:r>
              <a:rPr lang="en-US" sz="1600" dirty="0">
                <a:solidFill>
                  <a:srgbClr val="0000FF"/>
                </a:solidFill>
              </a:rPr>
              <a:t>a high-flow fistula involves…</a:t>
            </a:r>
            <a:r>
              <a:rPr lang="en-US" sz="1600" dirty="0"/>
              <a:t>the internal carotid itself</a:t>
            </a:r>
          </a:p>
        </p:txBody>
      </p:sp>
      <p:sp>
        <p:nvSpPr>
          <p:cNvPr id="46" name="TextBox 45">
            <a:extLst>
              <a:ext uri="{FF2B5EF4-FFF2-40B4-BE49-F238E27FC236}">
                <a16:creationId xmlns:a16="http://schemas.microsoft.com/office/drawing/2014/main" id="{B2A6AE33-0163-4E00-92B6-3BB06B819C5B}"/>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474887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chemeClr val="bg1">
                    <a:lumMod val="65000"/>
                  </a:schemeClr>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0" name="Oval 49">
            <a:extLst>
              <a:ext uri="{FF2B5EF4-FFF2-40B4-BE49-F238E27FC236}">
                <a16:creationId xmlns:a16="http://schemas.microsoft.com/office/drawing/2014/main" id="{7FE379A9-FB9D-4653-A3BF-E7E80B0B574B}"/>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A79558-DD36-4C5D-9386-1CB36E090B5F}"/>
              </a:ext>
            </a:extLst>
          </p:cNvPr>
          <p:cNvSpPr txBox="1"/>
          <p:nvPr/>
        </p:nvSpPr>
        <p:spPr>
          <a:xfrm>
            <a:off x="1748592" y="3180632"/>
            <a:ext cx="4453463" cy="523220"/>
          </a:xfrm>
          <a:prstGeom prst="rect">
            <a:avLst/>
          </a:prstGeom>
          <a:solidFill>
            <a:srgbClr val="D2FB05"/>
          </a:solidFill>
        </p:spPr>
        <p:txBody>
          <a:bodyPr wrap="none" rtlCol="0">
            <a:spAutoFit/>
          </a:bodyPr>
          <a:lstStyle/>
          <a:p>
            <a:r>
              <a:rPr lang="en-US" sz="1400" i="1" dirty="0">
                <a:solidFill>
                  <a:srgbClr val="0000FF"/>
                </a:solidFill>
              </a:rPr>
              <a:t>What is the most common cause of high-flow fistulas?</a:t>
            </a:r>
          </a:p>
          <a:p>
            <a:r>
              <a:rPr lang="en-US" sz="1400" dirty="0">
                <a:solidFill>
                  <a:srgbClr val="D2FB05"/>
                </a:solidFill>
              </a:rPr>
              <a:t>Severe head trauma</a:t>
            </a:r>
          </a:p>
        </p:txBody>
      </p:sp>
      <p:sp>
        <p:nvSpPr>
          <p:cNvPr id="46" name="TextBox 45">
            <a:extLst>
              <a:ext uri="{FF2B5EF4-FFF2-40B4-BE49-F238E27FC236}">
                <a16:creationId xmlns:a16="http://schemas.microsoft.com/office/drawing/2014/main" id="{326CDC02-8085-4601-B86F-E7D359CC273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6518789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chemeClr val="bg1">
                    <a:lumMod val="65000"/>
                  </a:schemeClr>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0" name="Oval 49">
            <a:extLst>
              <a:ext uri="{FF2B5EF4-FFF2-40B4-BE49-F238E27FC236}">
                <a16:creationId xmlns:a16="http://schemas.microsoft.com/office/drawing/2014/main" id="{7FE379A9-FB9D-4653-A3BF-E7E80B0B574B}"/>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51B8F77-869C-42C5-96E7-2F1A14094A98}"/>
              </a:ext>
            </a:extLst>
          </p:cNvPr>
          <p:cNvSpPr txBox="1"/>
          <p:nvPr/>
        </p:nvSpPr>
        <p:spPr>
          <a:xfrm>
            <a:off x="1748592" y="3180632"/>
            <a:ext cx="4453463" cy="523220"/>
          </a:xfrm>
          <a:prstGeom prst="rect">
            <a:avLst/>
          </a:prstGeom>
          <a:solidFill>
            <a:srgbClr val="D2FB05"/>
          </a:solidFill>
        </p:spPr>
        <p:txBody>
          <a:bodyPr wrap="none" rtlCol="0">
            <a:spAutoFit/>
          </a:bodyPr>
          <a:lstStyle/>
          <a:p>
            <a:r>
              <a:rPr lang="en-US" sz="1400" i="1" dirty="0">
                <a:solidFill>
                  <a:srgbClr val="0000FF"/>
                </a:solidFill>
              </a:rPr>
              <a:t>What is the most common cause of high-flow fistulas?</a:t>
            </a:r>
          </a:p>
          <a:p>
            <a:r>
              <a:rPr lang="en-US" sz="1400" dirty="0">
                <a:solidFill>
                  <a:srgbClr val="0000FF"/>
                </a:solidFill>
              </a:rPr>
              <a:t>Severe head trauma</a:t>
            </a:r>
          </a:p>
        </p:txBody>
      </p:sp>
      <p:sp>
        <p:nvSpPr>
          <p:cNvPr id="49" name="TextBox 48">
            <a:extLst>
              <a:ext uri="{FF2B5EF4-FFF2-40B4-BE49-F238E27FC236}">
                <a16:creationId xmlns:a16="http://schemas.microsoft.com/office/drawing/2014/main" id="{D4EFCE0F-E1FD-423D-B836-EB1BC38AC2BB}"/>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8510384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endParaRPr lang="en-US" sz="1400" i="1" dirty="0">
              <a:solidFill>
                <a:srgbClr val="FAC360"/>
              </a:solidFill>
            </a:endParaRPr>
          </a:p>
          <a:p>
            <a:r>
              <a:rPr lang="en-US" sz="1400" dirty="0">
                <a:solidFill>
                  <a:srgbClr val="FAC360"/>
                </a:solidFill>
              </a:rPr>
              <a:t>No, most of these are spontaneous</a:t>
            </a:r>
          </a:p>
          <a:p>
            <a:endParaRPr lang="en-US" sz="1400" i="1" dirty="0">
              <a:solidFill>
                <a:srgbClr val="FAC360"/>
              </a:solidFill>
            </a:endParaRPr>
          </a:p>
          <a:p>
            <a:r>
              <a:rPr lang="en-US" sz="1400" i="1" dirty="0">
                <a:solidFill>
                  <a:srgbClr val="FAC360"/>
                </a:solidFill>
              </a:rPr>
              <a:t>Is there a gender predilection?</a:t>
            </a:r>
          </a:p>
          <a:p>
            <a:r>
              <a:rPr lang="en-US" sz="1400" dirty="0">
                <a:solidFill>
                  <a:srgbClr val="FAC360"/>
                </a:solidFill>
              </a:rPr>
              <a:t>Yes,  ♀  are more likely to be affected</a:t>
            </a:r>
          </a:p>
          <a:p>
            <a:endParaRPr lang="en-US" sz="1400" i="1" dirty="0">
              <a:solidFill>
                <a:srgbClr val="FAC360"/>
              </a:solidFill>
            </a:endParaRPr>
          </a:p>
          <a:p>
            <a:r>
              <a:rPr lang="en-US" sz="1400" i="1" dirty="0">
                <a:solidFill>
                  <a:srgbClr val="FAC360"/>
                </a:solidFill>
              </a:rPr>
              <a:t>Is it more likely to occur in younger, or older women?</a:t>
            </a:r>
          </a:p>
          <a:p>
            <a:r>
              <a:rPr lang="en-US" sz="1400" dirty="0">
                <a:solidFill>
                  <a:srgbClr val="FAC360"/>
                </a:solidFill>
              </a:rPr>
              <a:t>Older</a:t>
            </a:r>
          </a:p>
        </p:txBody>
      </p:sp>
      <p:sp>
        <p:nvSpPr>
          <p:cNvPr id="49" name="Oval 48">
            <a:extLst>
              <a:ext uri="{FF2B5EF4-FFF2-40B4-BE49-F238E27FC236}">
                <a16:creationId xmlns:a16="http://schemas.microsoft.com/office/drawing/2014/main" id="{CB4DA992-2566-42CE-A602-37F846705ADA}"/>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FE379A9-FB9D-4653-A3BF-E7E80B0B574B}"/>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E64AEAF-5D25-4BD9-845E-19F5F96476DC}"/>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8678188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endParaRPr lang="en-US" sz="1400" dirty="0">
              <a:solidFill>
                <a:srgbClr val="FAC360"/>
              </a:solidFill>
            </a:endParaRPr>
          </a:p>
          <a:p>
            <a:endParaRPr lang="en-US" sz="1400" i="1" dirty="0">
              <a:solidFill>
                <a:srgbClr val="FAC360"/>
              </a:solidFill>
            </a:endParaRPr>
          </a:p>
          <a:p>
            <a:r>
              <a:rPr lang="en-US" sz="1400" i="1" dirty="0">
                <a:solidFill>
                  <a:srgbClr val="FAC360"/>
                </a:solidFill>
              </a:rPr>
              <a:t>Is there a gender predilection?</a:t>
            </a:r>
          </a:p>
          <a:p>
            <a:r>
              <a:rPr lang="en-US" sz="1400" dirty="0">
                <a:solidFill>
                  <a:srgbClr val="FAC360"/>
                </a:solidFill>
              </a:rPr>
              <a:t>Yes,  ♀  are more likely to be affected</a:t>
            </a:r>
          </a:p>
          <a:p>
            <a:endParaRPr lang="en-US" sz="1400" i="1" dirty="0">
              <a:solidFill>
                <a:srgbClr val="FAC360"/>
              </a:solidFill>
            </a:endParaRPr>
          </a:p>
          <a:p>
            <a:r>
              <a:rPr lang="en-US" sz="1400" i="1" dirty="0">
                <a:solidFill>
                  <a:srgbClr val="FAC360"/>
                </a:solidFill>
              </a:rPr>
              <a:t>Is it more likely to occur in younger, or older women?</a:t>
            </a:r>
          </a:p>
          <a:p>
            <a:r>
              <a:rPr lang="en-US" sz="1400" dirty="0">
                <a:solidFill>
                  <a:srgbClr val="FAC360"/>
                </a:solidFill>
              </a:rPr>
              <a:t>Older</a:t>
            </a:r>
          </a:p>
        </p:txBody>
      </p:sp>
      <p:sp>
        <p:nvSpPr>
          <p:cNvPr id="46" name="Oval 45">
            <a:extLst>
              <a:ext uri="{FF2B5EF4-FFF2-40B4-BE49-F238E27FC236}">
                <a16:creationId xmlns:a16="http://schemas.microsoft.com/office/drawing/2014/main" id="{86E32B15-01E1-4227-AEA6-8F3BAB6AAD83}"/>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48B2BAF-6C7B-4598-8297-3D837BDFAF47}"/>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BB08621-F232-4099-8D9A-8D39BD239D8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716418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p>
          <a:p>
            <a:endParaRPr lang="en-US" sz="1400" i="1" dirty="0">
              <a:solidFill>
                <a:srgbClr val="0000FF"/>
              </a:solidFill>
            </a:endParaRPr>
          </a:p>
          <a:p>
            <a:r>
              <a:rPr lang="en-US" sz="1400" i="1" dirty="0">
                <a:solidFill>
                  <a:srgbClr val="0000FF"/>
                </a:solidFill>
              </a:rPr>
              <a:t>Is there a gender predilection?</a:t>
            </a:r>
            <a:endParaRPr lang="en-US" sz="1400" i="1" dirty="0">
              <a:solidFill>
                <a:srgbClr val="FAC360"/>
              </a:solidFill>
            </a:endParaRPr>
          </a:p>
          <a:p>
            <a:r>
              <a:rPr lang="en-US" sz="1400" dirty="0">
                <a:solidFill>
                  <a:srgbClr val="FAC360"/>
                </a:solidFill>
              </a:rPr>
              <a:t>Yes,  ♀  are more likely to be affected</a:t>
            </a:r>
          </a:p>
          <a:p>
            <a:endParaRPr lang="en-US" sz="1400" i="1" dirty="0">
              <a:solidFill>
                <a:srgbClr val="FAC360"/>
              </a:solidFill>
            </a:endParaRPr>
          </a:p>
          <a:p>
            <a:r>
              <a:rPr lang="en-US" sz="1400" i="1" dirty="0">
                <a:solidFill>
                  <a:srgbClr val="FAC360"/>
                </a:solidFill>
              </a:rPr>
              <a:t>Is it more likely to occur in younger, or older women?</a:t>
            </a:r>
          </a:p>
          <a:p>
            <a:r>
              <a:rPr lang="en-US" sz="1400" dirty="0">
                <a:solidFill>
                  <a:srgbClr val="FAC360"/>
                </a:solidFill>
              </a:rPr>
              <a:t>Older</a:t>
            </a:r>
          </a:p>
        </p:txBody>
      </p:sp>
      <p:sp>
        <p:nvSpPr>
          <p:cNvPr id="46" name="Oval 45">
            <a:extLst>
              <a:ext uri="{FF2B5EF4-FFF2-40B4-BE49-F238E27FC236}">
                <a16:creationId xmlns:a16="http://schemas.microsoft.com/office/drawing/2014/main" id="{3AA51D83-60B1-4BE7-8B20-D2AA49872487}"/>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E6BB36-DEDE-4C5F-B176-BB4CD7AB1774}"/>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03CA19F-9696-456D-AC4B-817F8794A6A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4968634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p>
          <a:p>
            <a:endParaRPr lang="en-US" sz="1400" i="1" dirty="0">
              <a:solidFill>
                <a:srgbClr val="0000FF"/>
              </a:solidFill>
            </a:endParaRPr>
          </a:p>
          <a:p>
            <a:r>
              <a:rPr lang="en-US" sz="1400" i="1" dirty="0">
                <a:solidFill>
                  <a:srgbClr val="0000FF"/>
                </a:solidFill>
              </a:rPr>
              <a:t>Is there a gender predilection?</a:t>
            </a:r>
          </a:p>
          <a:p>
            <a:r>
              <a:rPr lang="en-US" sz="1400" dirty="0">
                <a:solidFill>
                  <a:srgbClr val="0000FF"/>
                </a:solidFill>
              </a:rPr>
              <a:t>Yes,  ♀  are more likely to be affected</a:t>
            </a:r>
            <a:endParaRPr lang="en-US" sz="1400" dirty="0">
              <a:solidFill>
                <a:srgbClr val="FAC360"/>
              </a:solidFill>
            </a:endParaRPr>
          </a:p>
          <a:p>
            <a:endParaRPr lang="en-US" sz="1400" i="1" dirty="0">
              <a:solidFill>
                <a:srgbClr val="FAC360"/>
              </a:solidFill>
            </a:endParaRPr>
          </a:p>
          <a:p>
            <a:r>
              <a:rPr lang="en-US" sz="1400" i="1" dirty="0">
                <a:solidFill>
                  <a:srgbClr val="FAC360"/>
                </a:solidFill>
              </a:rPr>
              <a:t>Is it more likely to occur in younger, or older women?</a:t>
            </a:r>
          </a:p>
          <a:p>
            <a:r>
              <a:rPr lang="en-US" sz="1400" dirty="0">
                <a:solidFill>
                  <a:srgbClr val="FAC360"/>
                </a:solidFill>
              </a:rPr>
              <a:t>Older</a:t>
            </a:r>
          </a:p>
        </p:txBody>
      </p:sp>
      <p:sp>
        <p:nvSpPr>
          <p:cNvPr id="14" name="Rectangle 13">
            <a:extLst>
              <a:ext uri="{FF2B5EF4-FFF2-40B4-BE49-F238E27FC236}">
                <a16:creationId xmlns:a16="http://schemas.microsoft.com/office/drawing/2014/main" id="{CA75630E-C256-4A45-AA68-BCF1970E61F7}"/>
              </a:ext>
            </a:extLst>
          </p:cNvPr>
          <p:cNvSpPr/>
          <p:nvPr/>
        </p:nvSpPr>
        <p:spPr>
          <a:xfrm>
            <a:off x="2189922" y="2291002"/>
            <a:ext cx="23354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0C57633-A82B-4344-AC94-3D02CAE41D46}"/>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FB1FD74-989B-45B1-9DFB-67AF24530585}"/>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72A61EE-52FA-48CF-8D8B-A48EFC7EBC70}"/>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7813282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p>
          <a:p>
            <a:endParaRPr lang="en-US" sz="1400" i="1" dirty="0">
              <a:solidFill>
                <a:srgbClr val="0000FF"/>
              </a:solidFill>
            </a:endParaRPr>
          </a:p>
          <a:p>
            <a:r>
              <a:rPr lang="en-US" sz="1400" i="1" dirty="0">
                <a:solidFill>
                  <a:srgbClr val="0000FF"/>
                </a:solidFill>
              </a:rPr>
              <a:t>Is there a gender predilection?</a:t>
            </a:r>
          </a:p>
          <a:p>
            <a:r>
              <a:rPr lang="en-US" sz="1400" dirty="0">
                <a:solidFill>
                  <a:srgbClr val="0000FF"/>
                </a:solidFill>
              </a:rPr>
              <a:t>Yes,  ♀  are more likely to be affected</a:t>
            </a:r>
            <a:endParaRPr lang="en-US" sz="1400" dirty="0">
              <a:solidFill>
                <a:srgbClr val="FAC360"/>
              </a:solidFill>
            </a:endParaRPr>
          </a:p>
          <a:p>
            <a:endParaRPr lang="en-US" sz="1400" i="1" dirty="0">
              <a:solidFill>
                <a:srgbClr val="FAC360"/>
              </a:solidFill>
            </a:endParaRPr>
          </a:p>
          <a:p>
            <a:r>
              <a:rPr lang="en-US" sz="1400" i="1" dirty="0">
                <a:solidFill>
                  <a:srgbClr val="FAC360"/>
                </a:solidFill>
              </a:rPr>
              <a:t>Is it more likely to occur in younger, or older women?</a:t>
            </a:r>
          </a:p>
          <a:p>
            <a:r>
              <a:rPr lang="en-US" sz="1400" dirty="0">
                <a:solidFill>
                  <a:srgbClr val="FAC360"/>
                </a:solidFill>
              </a:rPr>
              <a:t>Older</a:t>
            </a:r>
          </a:p>
        </p:txBody>
      </p:sp>
      <p:sp>
        <p:nvSpPr>
          <p:cNvPr id="46" name="Oval 45">
            <a:extLst>
              <a:ext uri="{FF2B5EF4-FFF2-40B4-BE49-F238E27FC236}">
                <a16:creationId xmlns:a16="http://schemas.microsoft.com/office/drawing/2014/main" id="{4E8B95BC-F900-472F-AA7A-9347908C9030}"/>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946C8DB-72E4-446E-9393-F0BD5DEF9AD4}"/>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AB12D84-25B5-46D4-B4D1-16E9924584D5}"/>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4933274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119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p>
          <a:p>
            <a:endParaRPr lang="en-US" sz="1400" i="1" dirty="0">
              <a:solidFill>
                <a:srgbClr val="0000FF"/>
              </a:solidFill>
            </a:endParaRPr>
          </a:p>
          <a:p>
            <a:r>
              <a:rPr lang="en-US" sz="1400" i="1" dirty="0">
                <a:solidFill>
                  <a:srgbClr val="0000FF"/>
                </a:solidFill>
              </a:rPr>
              <a:t>Is there a gender predilection?</a:t>
            </a:r>
          </a:p>
          <a:p>
            <a:r>
              <a:rPr lang="en-US" sz="1400" dirty="0">
                <a:solidFill>
                  <a:srgbClr val="0000FF"/>
                </a:solidFill>
              </a:rPr>
              <a:t>Yes,  ♀  are more likely to be affected</a:t>
            </a:r>
          </a:p>
          <a:p>
            <a:endParaRPr lang="en-US" sz="1400" i="1" dirty="0">
              <a:solidFill>
                <a:srgbClr val="0000FF"/>
              </a:solidFill>
            </a:endParaRPr>
          </a:p>
          <a:p>
            <a:r>
              <a:rPr lang="en-US" sz="1400" i="1" dirty="0">
                <a:solidFill>
                  <a:srgbClr val="0000FF"/>
                </a:solidFill>
              </a:rPr>
              <a:t>Is it more likely to occur in younger, or older women?</a:t>
            </a:r>
          </a:p>
          <a:p>
            <a:r>
              <a:rPr lang="en-US" sz="1400" dirty="0">
                <a:solidFill>
                  <a:srgbClr val="FAC360"/>
                </a:solidFill>
              </a:rPr>
              <a:t>Older</a:t>
            </a:r>
          </a:p>
        </p:txBody>
      </p:sp>
      <p:sp>
        <p:nvSpPr>
          <p:cNvPr id="46" name="Oval 45">
            <a:extLst>
              <a:ext uri="{FF2B5EF4-FFF2-40B4-BE49-F238E27FC236}">
                <a16:creationId xmlns:a16="http://schemas.microsoft.com/office/drawing/2014/main" id="{43F7A794-D2EC-49E8-AFCD-78C1ECEDF7EA}"/>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8B78F66-F2ED-4416-965D-E9841DD75AED}"/>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4B80255-1F20-45F8-825A-026556ECF1F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06105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077218"/>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p:txBody>
      </p:sp>
    </p:spTree>
    <p:extLst>
      <p:ext uri="{BB962C8B-B14F-4D97-AF65-F5344CB8AC3E}">
        <p14:creationId xmlns:p14="http://schemas.microsoft.com/office/powerpoint/2010/main" val="116565415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4498E4-9B9C-4929-8A19-3931404F0631}"/>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chemeClr val="bg1">
                    <a:lumMod val="65000"/>
                  </a:schemeClr>
                </a:solidFill>
              </a:rPr>
              <a:t>high-flow fistula </a:t>
            </a:r>
            <a:r>
              <a:rPr lang="en-US" sz="1600" dirty="0">
                <a:solidFill>
                  <a:schemeClr val="bg1">
                    <a:lumMod val="65000"/>
                  </a:schemeClr>
                </a:solidFill>
              </a:rPr>
              <a:t>involves…the internal carotid itself</a:t>
            </a:r>
          </a:p>
        </p:txBody>
      </p:sp>
      <p:sp>
        <p:nvSpPr>
          <p:cNvPr id="7" name="TextBox 6">
            <a:extLst>
              <a:ext uri="{FF2B5EF4-FFF2-40B4-BE49-F238E27FC236}">
                <a16:creationId xmlns:a16="http://schemas.microsoft.com/office/drawing/2014/main" id="{A80F0686-BE69-4FED-8070-00688B7C802B}"/>
              </a:ext>
            </a:extLst>
          </p:cNvPr>
          <p:cNvSpPr txBox="1"/>
          <p:nvPr/>
        </p:nvSpPr>
        <p:spPr>
          <a:xfrm>
            <a:off x="1706990" y="1143000"/>
            <a:ext cx="4465210" cy="2031325"/>
          </a:xfrm>
          <a:prstGeom prst="rect">
            <a:avLst/>
          </a:prstGeom>
          <a:solidFill>
            <a:srgbClr val="FAC360"/>
          </a:solidFill>
        </p:spPr>
        <p:txBody>
          <a:bodyPr wrap="square" rtlCol="0">
            <a:spAutoFit/>
          </a:bodyPr>
          <a:lstStyle/>
          <a:p>
            <a:r>
              <a:rPr lang="en-US" sz="1400" i="1" dirty="0">
                <a:solidFill>
                  <a:srgbClr val="0000FF"/>
                </a:solidFill>
              </a:rPr>
              <a:t>How about </a:t>
            </a:r>
            <a:r>
              <a:rPr lang="en-US" sz="1400" dirty="0">
                <a:solidFill>
                  <a:srgbClr val="0000FF"/>
                </a:solidFill>
              </a:rPr>
              <a:t>low</a:t>
            </a:r>
            <a:r>
              <a:rPr lang="en-US" sz="1400" i="1" dirty="0">
                <a:solidFill>
                  <a:srgbClr val="0000FF"/>
                </a:solidFill>
              </a:rPr>
              <a:t>-flow fistulas--are they 2ndry to trauma as well?</a:t>
            </a:r>
          </a:p>
          <a:p>
            <a:r>
              <a:rPr lang="en-US" sz="1400" dirty="0">
                <a:solidFill>
                  <a:srgbClr val="0000FF"/>
                </a:solidFill>
              </a:rPr>
              <a:t>No, most of these are spontaneous</a:t>
            </a:r>
          </a:p>
          <a:p>
            <a:endParaRPr lang="en-US" sz="1400" i="1" dirty="0">
              <a:solidFill>
                <a:srgbClr val="0000FF"/>
              </a:solidFill>
            </a:endParaRPr>
          </a:p>
          <a:p>
            <a:r>
              <a:rPr lang="en-US" sz="1400" i="1" dirty="0">
                <a:solidFill>
                  <a:srgbClr val="0000FF"/>
                </a:solidFill>
              </a:rPr>
              <a:t>Is there a gender predilection?</a:t>
            </a:r>
          </a:p>
          <a:p>
            <a:r>
              <a:rPr lang="en-US" sz="1400" dirty="0">
                <a:solidFill>
                  <a:srgbClr val="0000FF"/>
                </a:solidFill>
              </a:rPr>
              <a:t>Yes,  ♀  are more likely to be affected</a:t>
            </a:r>
          </a:p>
          <a:p>
            <a:endParaRPr lang="en-US" sz="1400" i="1" dirty="0">
              <a:solidFill>
                <a:srgbClr val="0000FF"/>
              </a:solidFill>
            </a:endParaRPr>
          </a:p>
          <a:p>
            <a:r>
              <a:rPr lang="en-US" sz="1400" i="1" dirty="0">
                <a:solidFill>
                  <a:srgbClr val="0000FF"/>
                </a:solidFill>
              </a:rPr>
              <a:t>Is it more likely to occur in younger, or older women?</a:t>
            </a:r>
          </a:p>
          <a:p>
            <a:r>
              <a:rPr lang="en-US" sz="1400" dirty="0">
                <a:solidFill>
                  <a:srgbClr val="0000FF"/>
                </a:solidFill>
              </a:rPr>
              <a:t>Older</a:t>
            </a:r>
          </a:p>
        </p:txBody>
      </p:sp>
      <p:sp>
        <p:nvSpPr>
          <p:cNvPr id="46" name="Oval 45">
            <a:extLst>
              <a:ext uri="{FF2B5EF4-FFF2-40B4-BE49-F238E27FC236}">
                <a16:creationId xmlns:a16="http://schemas.microsoft.com/office/drawing/2014/main" id="{7B121E18-4BC4-49E3-A3DB-8E7C7FFA81BB}"/>
              </a:ext>
            </a:extLst>
          </p:cNvPr>
          <p:cNvSpPr/>
          <p:nvPr/>
        </p:nvSpPr>
        <p:spPr>
          <a:xfrm>
            <a:off x="2819401" y="3800664"/>
            <a:ext cx="1836644" cy="41096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A4A5E58-1C8C-433C-9F71-146C4E6FFA03}"/>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99BDAEB-6836-4BAA-8228-013BC2346337}"/>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1650171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With respect to their clinical presentation, how do high- and low-flow fistulas differ?</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They don’t--at least, not in a manner reliable enough to be distinguish between them. That is, one cannot differentiate between high- and low-flow fistulas on the basis of the extent of the neural deficits, or the severity of the congestion signs/symptoms.</a:t>
            </a:r>
          </a:p>
        </p:txBody>
      </p:sp>
      <p:sp>
        <p:nvSpPr>
          <p:cNvPr id="46" name="Oval 45">
            <a:extLst>
              <a:ext uri="{FF2B5EF4-FFF2-40B4-BE49-F238E27FC236}">
                <a16:creationId xmlns:a16="http://schemas.microsoft.com/office/drawing/2014/main" id="{DE1B2D05-6CFF-4AED-9E50-729E68E7E2DC}"/>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6E07C41-BD9F-4F55-A522-9F006B014296}"/>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5310075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With respect to their clinical presentation, how do high- and low-flow fistulas differ?</a:t>
            </a:r>
          </a:p>
          <a:p>
            <a:r>
              <a:rPr lang="en-US" sz="1400" dirty="0">
                <a:solidFill>
                  <a:srgbClr val="0000FF"/>
                </a:solidFill>
              </a:rPr>
              <a:t>They don’t--at least, not in a manner reliable enough to be distinguish between them. </a:t>
            </a:r>
            <a:r>
              <a:rPr lang="en-US" sz="1400" dirty="0">
                <a:solidFill>
                  <a:schemeClr val="accent1">
                    <a:lumMod val="40000"/>
                    <a:lumOff val="60000"/>
                  </a:schemeClr>
                </a:solidFill>
              </a:rPr>
              <a:t>That is, one cannot differentiate between high- and low-flow fistulas on the basis of the extent of the neural deficits, or the severity of the congestion signs/symptoms.</a:t>
            </a:r>
          </a:p>
        </p:txBody>
      </p:sp>
      <p:sp>
        <p:nvSpPr>
          <p:cNvPr id="46" name="Oval 45">
            <a:extLst>
              <a:ext uri="{FF2B5EF4-FFF2-40B4-BE49-F238E27FC236}">
                <a16:creationId xmlns:a16="http://schemas.microsoft.com/office/drawing/2014/main" id="{9C72B767-0B59-42EF-8AB1-0887E4E136FA}"/>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AA4AF28-7382-43BE-A761-641D88AD6B0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1258259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With respect to their clinical presentation, how do high- and low-flow fistulas differ?</a:t>
            </a:r>
          </a:p>
          <a:p>
            <a:r>
              <a:rPr lang="en-US" sz="1400" dirty="0">
                <a:solidFill>
                  <a:srgbClr val="0000FF"/>
                </a:solidFill>
              </a:rPr>
              <a:t>They don’t--at least, not in a manner reliable enough to be distinguish between them. </a:t>
            </a:r>
            <a:r>
              <a:rPr lang="en-US" sz="1400" dirty="0"/>
              <a:t>That is, one cannot differentiate between high- and low-flow fistulas on the basis of the extent of the neural deficits, or the severity of the congestion signs/symptoms.</a:t>
            </a:r>
          </a:p>
        </p:txBody>
      </p:sp>
      <p:sp>
        <p:nvSpPr>
          <p:cNvPr id="46" name="Oval 45">
            <a:extLst>
              <a:ext uri="{FF2B5EF4-FFF2-40B4-BE49-F238E27FC236}">
                <a16:creationId xmlns:a16="http://schemas.microsoft.com/office/drawing/2014/main" id="{9C72B767-0B59-42EF-8AB1-0887E4E136FA}"/>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7AA4AF28-7382-43BE-A761-641D88AD6B0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0062810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65000"/>
                  </a:schemeClr>
                </a:solidFill>
              </a:rPr>
              <a:t>With respect to their clinical presentation, how do high- and low-flow fistulas differ?</a:t>
            </a:r>
          </a:p>
          <a:p>
            <a:r>
              <a:rPr lang="en-US" sz="1400" dirty="0">
                <a:solidFill>
                  <a:schemeClr val="bg1">
                    <a:lumMod val="65000"/>
                  </a:schemeClr>
                </a:solidFill>
              </a:rPr>
              <a:t>They don’t--at least, not in a manner reliable enough to be distinguish between them. That is, </a:t>
            </a:r>
            <a:r>
              <a:rPr lang="en-US" sz="1400" b="1" dirty="0"/>
              <a:t>one cannot differentiate between high- and low-flow fistulas on the basis of the extent of the neural deficits, or the severity of the congestion signs/symptoms.</a:t>
            </a:r>
          </a:p>
        </p:txBody>
      </p:sp>
      <p:sp>
        <p:nvSpPr>
          <p:cNvPr id="7" name="TextBox 6">
            <a:extLst>
              <a:ext uri="{FF2B5EF4-FFF2-40B4-BE49-F238E27FC236}">
                <a16:creationId xmlns:a16="http://schemas.microsoft.com/office/drawing/2014/main" id="{4319AD7C-12D9-4C10-ACC4-584843A43D04}"/>
              </a:ext>
            </a:extLst>
          </p:cNvPr>
          <p:cNvSpPr txBox="1"/>
          <p:nvPr/>
        </p:nvSpPr>
        <p:spPr>
          <a:xfrm>
            <a:off x="4759726" y="2527124"/>
            <a:ext cx="4103682" cy="954107"/>
          </a:xfrm>
          <a:prstGeom prst="rect">
            <a:avLst/>
          </a:prstGeom>
          <a:solidFill>
            <a:srgbClr val="FDBC5D"/>
          </a:solidFill>
        </p:spPr>
        <p:txBody>
          <a:bodyPr wrap="square" rtlCol="0">
            <a:spAutoFit/>
          </a:bodyPr>
          <a:lstStyle/>
          <a:p>
            <a:r>
              <a:rPr lang="en-US" sz="1400" i="1" dirty="0">
                <a:solidFill>
                  <a:srgbClr val="0000FF"/>
                </a:solidFill>
              </a:rPr>
              <a:t>Is there any way to distinguish between the high- and low-flow versions in the clinic?</a:t>
            </a:r>
            <a:endParaRPr lang="en-US" sz="1400" i="1" dirty="0">
              <a:solidFill>
                <a:srgbClr val="FDBC5D"/>
              </a:solidFill>
            </a:endParaRPr>
          </a:p>
          <a:p>
            <a:r>
              <a:rPr lang="en-US" sz="1400" dirty="0">
                <a:solidFill>
                  <a:srgbClr val="FDBC5D"/>
                </a:solidFill>
              </a:rPr>
              <a:t>There’s one--the presence of a  bruit  , which signifies the fistula is  high-  flow</a:t>
            </a:r>
          </a:p>
        </p:txBody>
      </p:sp>
      <p:sp>
        <p:nvSpPr>
          <p:cNvPr id="46" name="Oval 45">
            <a:extLst>
              <a:ext uri="{FF2B5EF4-FFF2-40B4-BE49-F238E27FC236}">
                <a16:creationId xmlns:a16="http://schemas.microsoft.com/office/drawing/2014/main" id="{4FB34BB5-4AB4-4BA5-9573-1D9EDA50C9B3}"/>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8523220-621C-4FCD-8CF0-684471A6B2B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113834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65000"/>
                  </a:schemeClr>
                </a:solidFill>
              </a:rPr>
              <a:t>With respect to their clinical presentation, how do high- and low-flow fistulas differ?</a:t>
            </a:r>
          </a:p>
          <a:p>
            <a:r>
              <a:rPr lang="en-US" sz="1400" dirty="0">
                <a:solidFill>
                  <a:schemeClr val="bg1">
                    <a:lumMod val="65000"/>
                  </a:schemeClr>
                </a:solidFill>
              </a:rPr>
              <a:t>They don’t--at least, not in a manner reliable enough to be distinguish between them. That is, </a:t>
            </a:r>
            <a:r>
              <a:rPr lang="en-US" sz="1400" b="1" dirty="0"/>
              <a:t>one cannot differentiate between high- and low-flow fistulas on the basis of the extent of the neural deficits, or the severity of the congestion signs/symptoms.</a:t>
            </a:r>
          </a:p>
        </p:txBody>
      </p:sp>
      <p:sp>
        <p:nvSpPr>
          <p:cNvPr id="7" name="TextBox 6">
            <a:extLst>
              <a:ext uri="{FF2B5EF4-FFF2-40B4-BE49-F238E27FC236}">
                <a16:creationId xmlns:a16="http://schemas.microsoft.com/office/drawing/2014/main" id="{4319AD7C-12D9-4C10-ACC4-584843A43D04}"/>
              </a:ext>
            </a:extLst>
          </p:cNvPr>
          <p:cNvSpPr txBox="1"/>
          <p:nvPr/>
        </p:nvSpPr>
        <p:spPr>
          <a:xfrm>
            <a:off x="4759726" y="2527124"/>
            <a:ext cx="4103682" cy="954107"/>
          </a:xfrm>
          <a:prstGeom prst="rect">
            <a:avLst/>
          </a:prstGeom>
          <a:solidFill>
            <a:srgbClr val="FDBC5D"/>
          </a:solidFill>
        </p:spPr>
        <p:txBody>
          <a:bodyPr wrap="square" rtlCol="0">
            <a:spAutoFit/>
          </a:bodyPr>
          <a:lstStyle/>
          <a:p>
            <a:r>
              <a:rPr lang="en-US" sz="1400" i="1" dirty="0">
                <a:solidFill>
                  <a:srgbClr val="0000FF"/>
                </a:solidFill>
              </a:rPr>
              <a:t>Is there any way to distinguish between the high- and low-flow versions in the clinic?</a:t>
            </a:r>
          </a:p>
          <a:p>
            <a:r>
              <a:rPr lang="en-US" sz="1400" dirty="0">
                <a:solidFill>
                  <a:srgbClr val="0000FF"/>
                </a:solidFill>
              </a:rPr>
              <a:t>There’s one--the presence of a  bruit  , which signifies the fistula is  high  -flow</a:t>
            </a:r>
          </a:p>
        </p:txBody>
      </p:sp>
      <p:sp>
        <p:nvSpPr>
          <p:cNvPr id="13" name="Rectangle 12">
            <a:extLst>
              <a:ext uri="{FF2B5EF4-FFF2-40B4-BE49-F238E27FC236}">
                <a16:creationId xmlns:a16="http://schemas.microsoft.com/office/drawing/2014/main" id="{2045EB55-FDE6-47B5-A48F-C016934A21C7}"/>
              </a:ext>
            </a:extLst>
          </p:cNvPr>
          <p:cNvSpPr/>
          <p:nvPr/>
        </p:nvSpPr>
        <p:spPr>
          <a:xfrm>
            <a:off x="7329459" y="2986563"/>
            <a:ext cx="428682" cy="24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859C3CB-D061-465D-B592-28749B246BED}"/>
              </a:ext>
            </a:extLst>
          </p:cNvPr>
          <p:cNvSpPr/>
          <p:nvPr/>
        </p:nvSpPr>
        <p:spPr>
          <a:xfrm>
            <a:off x="6550393" y="3210739"/>
            <a:ext cx="428682" cy="24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79CE5AA-4B76-44F4-8D9A-CBCB3E89FA72}"/>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CFBD739-49B0-4309-B429-F09EAD976269}"/>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0265220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98991" cy="271869"/>
          </a:xfrm>
          <a:prstGeom prst="rect">
            <a:avLst/>
          </a:prstGeom>
          <a:noFill/>
        </p:spPr>
        <p:txBody>
          <a:bodyPr wrap="none" rtlCol="0">
            <a:spAutoFit/>
          </a:bodyPr>
          <a:lstStyle/>
          <a:p>
            <a:pPr>
              <a:lnSpc>
                <a:spcPts val="1400"/>
              </a:lnSpc>
            </a:pPr>
            <a:r>
              <a:rPr lang="en-US" sz="1400" b="1"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958917" cy="271869"/>
          </a:xfrm>
          <a:prstGeom prst="rect">
            <a:avLst/>
          </a:prstGeom>
          <a:noFill/>
        </p:spPr>
        <p:txBody>
          <a:bodyPr wrap="none" rtlCol="0">
            <a:spAutoFit/>
          </a:bodyPr>
          <a:lstStyle/>
          <a:p>
            <a:pPr>
              <a:lnSpc>
                <a:spcPts val="1400"/>
              </a:lnSpc>
            </a:pPr>
            <a:r>
              <a:rPr lang="en-US" sz="1400" b="1" dirty="0">
                <a:solidFill>
                  <a:srgbClr val="800080"/>
                </a:solidFill>
              </a:rPr>
              <a:t>Low-flow</a:t>
            </a:r>
          </a:p>
        </p:txBody>
      </p:sp>
      <p:sp>
        <p:nvSpPr>
          <p:cNvPr id="47" name="Oval 46">
            <a:extLst>
              <a:ext uri="{FF2B5EF4-FFF2-40B4-BE49-F238E27FC236}">
                <a16:creationId xmlns:a16="http://schemas.microsoft.com/office/drawing/2014/main" id="{A27A1120-7184-4E9A-90C3-437FE3889B31}"/>
              </a:ext>
            </a:extLst>
          </p:cNvPr>
          <p:cNvSpPr/>
          <p:nvPr/>
        </p:nvSpPr>
        <p:spPr>
          <a:xfrm>
            <a:off x="6650935" y="5752761"/>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972C94E-C557-4BB9-A27F-99724BF30B22}"/>
              </a:ext>
            </a:extLst>
          </p:cNvPr>
          <p:cNvSpPr/>
          <p:nvPr/>
        </p:nvSpPr>
        <p:spPr>
          <a:xfrm>
            <a:off x="6294440" y="6210485"/>
            <a:ext cx="1008404"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CA97B141-3730-4B08-B235-C982F7241517}"/>
              </a:ext>
            </a:extLst>
          </p:cNvPr>
          <p:cNvSpPr txBox="1"/>
          <p:nvPr/>
        </p:nvSpPr>
        <p:spPr>
          <a:xfrm>
            <a:off x="2727430" y="2840959"/>
            <a:ext cx="6259230" cy="1323439"/>
          </a:xfrm>
          <a:prstGeom prst="rect">
            <a:avLst/>
          </a:prstGeom>
          <a:solidFill>
            <a:srgbClr val="FFCCFF"/>
          </a:solidFill>
        </p:spPr>
        <p:txBody>
          <a:bodyPr wrap="square" rtlCol="0">
            <a:spAutoFit/>
          </a:bodyPr>
          <a:lstStyle/>
          <a:p>
            <a:r>
              <a:rPr lang="en-US" sz="1600" i="1" dirty="0">
                <a:solidFill>
                  <a:schemeClr val="bg1">
                    <a:lumMod val="65000"/>
                  </a:schemeClr>
                </a:solidFill>
              </a:rPr>
              <a:t>What is the anatomic difference between low- and high-flow fistulas (other than flow rate, duh)?</a:t>
            </a:r>
          </a:p>
          <a:p>
            <a:r>
              <a:rPr lang="en-US" sz="1600" dirty="0">
                <a:solidFill>
                  <a:schemeClr val="bg1">
                    <a:lumMod val="65000"/>
                  </a:schemeClr>
                </a:solidFill>
              </a:rPr>
              <a:t>A </a:t>
            </a:r>
            <a:r>
              <a:rPr lang="en-US" sz="1600" b="1" dirty="0">
                <a:solidFill>
                  <a:srgbClr val="0000FF"/>
                </a:solidFill>
              </a:rPr>
              <a:t>low-flow fistula </a:t>
            </a:r>
            <a:r>
              <a:rPr lang="en-US" sz="1600" dirty="0">
                <a:solidFill>
                  <a:schemeClr val="bg1">
                    <a:lumMod val="65000"/>
                  </a:schemeClr>
                </a:solidFill>
              </a:rPr>
              <a:t>involves…a </a:t>
            </a:r>
            <a:r>
              <a:rPr lang="en-US" sz="1600" dirty="0" err="1">
                <a:solidFill>
                  <a:schemeClr val="bg1">
                    <a:lumMod val="65000"/>
                  </a:schemeClr>
                </a:solidFill>
              </a:rPr>
              <a:t>dural</a:t>
            </a:r>
            <a:r>
              <a:rPr lang="en-US" sz="1600" dirty="0">
                <a:solidFill>
                  <a:schemeClr val="bg1">
                    <a:lumMod val="65000"/>
                  </a:schemeClr>
                </a:solidFill>
              </a:rPr>
              <a:t> branch of the internal carotid,</a:t>
            </a:r>
          </a:p>
          <a:p>
            <a:r>
              <a:rPr lang="en-US" sz="1600" dirty="0">
                <a:solidFill>
                  <a:schemeClr val="bg1">
                    <a:lumMod val="65000"/>
                  </a:schemeClr>
                </a:solidFill>
              </a:rPr>
              <a:t>whereas</a:t>
            </a:r>
          </a:p>
          <a:p>
            <a:r>
              <a:rPr lang="en-US" sz="1600" dirty="0">
                <a:solidFill>
                  <a:schemeClr val="bg1">
                    <a:lumMod val="65000"/>
                  </a:schemeClr>
                </a:solidFill>
              </a:rPr>
              <a:t>a </a:t>
            </a:r>
            <a:r>
              <a:rPr lang="en-US" sz="1600" b="1" dirty="0">
                <a:solidFill>
                  <a:srgbClr val="0000FF"/>
                </a:solidFill>
              </a:rPr>
              <a:t>high-flow fistula </a:t>
            </a:r>
            <a:r>
              <a:rPr lang="en-US" sz="1600" dirty="0">
                <a:solidFill>
                  <a:schemeClr val="bg1">
                    <a:lumMod val="65000"/>
                  </a:schemeClr>
                </a:solidFill>
              </a:rPr>
              <a:t>involves…the internal carotid itself</a:t>
            </a:r>
          </a:p>
        </p:txBody>
      </p:sp>
      <p:sp>
        <p:nvSpPr>
          <p:cNvPr id="52" name="Oval 51">
            <a:extLst>
              <a:ext uri="{FF2B5EF4-FFF2-40B4-BE49-F238E27FC236}">
                <a16:creationId xmlns:a16="http://schemas.microsoft.com/office/drawing/2014/main" id="{55218AC1-2F7C-4C29-9B91-891F2C2A653E}"/>
              </a:ext>
            </a:extLst>
          </p:cNvPr>
          <p:cNvSpPr/>
          <p:nvPr/>
        </p:nvSpPr>
        <p:spPr>
          <a:xfrm>
            <a:off x="2819401" y="3800664"/>
            <a:ext cx="1836644" cy="410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4D1840-C9DD-486B-99B2-3D9097609410}"/>
              </a:ext>
            </a:extLst>
          </p:cNvPr>
          <p:cNvSpPr txBox="1"/>
          <p:nvPr/>
        </p:nvSpPr>
        <p:spPr>
          <a:xfrm>
            <a:off x="4759726" y="2819400"/>
            <a:ext cx="4103682"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65000"/>
                  </a:schemeClr>
                </a:solidFill>
              </a:rPr>
              <a:t>With respect to their clinical presentation, how do high- and low-flow fistulas differ?</a:t>
            </a:r>
          </a:p>
          <a:p>
            <a:r>
              <a:rPr lang="en-US" sz="1400" dirty="0">
                <a:solidFill>
                  <a:schemeClr val="bg1">
                    <a:lumMod val="65000"/>
                  </a:schemeClr>
                </a:solidFill>
              </a:rPr>
              <a:t>They don’t--at least, not in a manner reliable enough to be distinguish between them. That is, </a:t>
            </a:r>
            <a:r>
              <a:rPr lang="en-US" sz="1400" b="1" dirty="0"/>
              <a:t>one cannot differentiate between high- and low-flow fistulas on the basis of the extent of the neural deficits, or the severity of the congestion signs/symptoms.</a:t>
            </a:r>
          </a:p>
        </p:txBody>
      </p:sp>
      <p:sp>
        <p:nvSpPr>
          <p:cNvPr id="7" name="TextBox 6">
            <a:extLst>
              <a:ext uri="{FF2B5EF4-FFF2-40B4-BE49-F238E27FC236}">
                <a16:creationId xmlns:a16="http://schemas.microsoft.com/office/drawing/2014/main" id="{4319AD7C-12D9-4C10-ACC4-584843A43D04}"/>
              </a:ext>
            </a:extLst>
          </p:cNvPr>
          <p:cNvSpPr txBox="1"/>
          <p:nvPr/>
        </p:nvSpPr>
        <p:spPr>
          <a:xfrm>
            <a:off x="4759726" y="2527124"/>
            <a:ext cx="4103682" cy="954107"/>
          </a:xfrm>
          <a:prstGeom prst="rect">
            <a:avLst/>
          </a:prstGeom>
          <a:solidFill>
            <a:srgbClr val="FDBC5D"/>
          </a:solidFill>
        </p:spPr>
        <p:txBody>
          <a:bodyPr wrap="square" rtlCol="0">
            <a:spAutoFit/>
          </a:bodyPr>
          <a:lstStyle/>
          <a:p>
            <a:r>
              <a:rPr lang="en-US" sz="1400" i="1" dirty="0">
                <a:solidFill>
                  <a:srgbClr val="0000FF"/>
                </a:solidFill>
              </a:rPr>
              <a:t>Is there any way to distinguish between the high- and low-flow versions in the clinic?</a:t>
            </a:r>
          </a:p>
          <a:p>
            <a:r>
              <a:rPr lang="en-US" sz="1400" dirty="0">
                <a:solidFill>
                  <a:srgbClr val="0000FF"/>
                </a:solidFill>
              </a:rPr>
              <a:t>There’s one--the presence of a  bruit  , which signifies the fistula is  high-  flow</a:t>
            </a:r>
          </a:p>
        </p:txBody>
      </p:sp>
      <p:sp>
        <p:nvSpPr>
          <p:cNvPr id="46" name="Oval 45">
            <a:extLst>
              <a:ext uri="{FF2B5EF4-FFF2-40B4-BE49-F238E27FC236}">
                <a16:creationId xmlns:a16="http://schemas.microsoft.com/office/drawing/2014/main" id="{65D18014-C0BE-4FCB-B28A-269877EB281B}"/>
              </a:ext>
            </a:extLst>
          </p:cNvPr>
          <p:cNvSpPr/>
          <p:nvPr/>
        </p:nvSpPr>
        <p:spPr>
          <a:xfrm>
            <a:off x="2850725" y="3326724"/>
            <a:ext cx="1721275" cy="3729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8BD58FFD-0045-450D-B7BD-C14ACCF0DC3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5056973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FFFF00"/>
                </a:solidFill>
              </a:rPr>
              <a:t>Tolosa</a:t>
            </a:r>
            <a:r>
              <a:rPr lang="en-US" sz="1600" dirty="0">
                <a:solidFill>
                  <a:srgbClr val="FFFF00"/>
                </a:solidFill>
              </a:rPr>
              <a:t>-Hunt syndrome</a:t>
            </a:r>
          </a:p>
          <a:p>
            <a:endParaRPr lang="en-US" sz="1600" i="1" dirty="0">
              <a:solidFill>
                <a:srgbClr val="FFFF00"/>
              </a:solidFill>
            </a:endParaRPr>
          </a:p>
          <a:p>
            <a:r>
              <a:rPr lang="en-US" sz="1600" i="1" dirty="0">
                <a:solidFill>
                  <a:srgbClr val="FFFF00"/>
                </a:solidFill>
              </a:rPr>
              <a:t>What is the </a:t>
            </a:r>
            <a:r>
              <a:rPr lang="en-US" sz="1600" dirty="0" err="1">
                <a:solidFill>
                  <a:srgbClr val="FFFF00"/>
                </a:solidFill>
              </a:rPr>
              <a:t>Tolosa</a:t>
            </a:r>
            <a:r>
              <a:rPr lang="en-US" sz="1600" dirty="0">
                <a:solidFill>
                  <a:srgbClr val="FFFF00"/>
                </a:solidFill>
              </a:rPr>
              <a:t>-Hunt syndrome</a:t>
            </a:r>
            <a:r>
              <a:rPr lang="en-US" sz="1600" i="1" dirty="0">
                <a:solidFill>
                  <a:srgbClr val="FFFF00"/>
                </a:solidFill>
              </a:rPr>
              <a:t>?</a:t>
            </a:r>
          </a:p>
          <a:p>
            <a:r>
              <a:rPr lang="en-US" sz="1600" dirty="0">
                <a:solidFill>
                  <a:srgbClr val="FFFF00"/>
                </a:solidFill>
              </a:rPr>
              <a:t>Painful 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19170509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endParaRPr lang="en-US" sz="1600" dirty="0">
              <a:solidFill>
                <a:srgbClr val="FFFF00"/>
              </a:solidFill>
            </a:endParaRPr>
          </a:p>
          <a:p>
            <a:endParaRPr lang="en-US" sz="1600" i="1" dirty="0">
              <a:solidFill>
                <a:srgbClr val="FFFF00"/>
              </a:solidFill>
            </a:endParaRPr>
          </a:p>
          <a:p>
            <a:r>
              <a:rPr lang="en-US" sz="1600" i="1" dirty="0">
                <a:solidFill>
                  <a:srgbClr val="FFFF00"/>
                </a:solidFill>
              </a:rPr>
              <a:t>What is the </a:t>
            </a:r>
            <a:r>
              <a:rPr lang="en-US" sz="1600" dirty="0" err="1">
                <a:solidFill>
                  <a:srgbClr val="FFFF00"/>
                </a:solidFill>
              </a:rPr>
              <a:t>Tolosa</a:t>
            </a:r>
            <a:r>
              <a:rPr lang="en-US" sz="1600" dirty="0">
                <a:solidFill>
                  <a:srgbClr val="FFFF00"/>
                </a:solidFill>
              </a:rPr>
              <a:t>-Hunt syndrome</a:t>
            </a:r>
            <a:r>
              <a:rPr lang="en-US" sz="1600" i="1" dirty="0">
                <a:solidFill>
                  <a:srgbClr val="FFFF00"/>
                </a:solidFill>
              </a:rPr>
              <a:t>?</a:t>
            </a:r>
          </a:p>
          <a:p>
            <a:r>
              <a:rPr lang="en-US" sz="1600" dirty="0">
                <a:solidFill>
                  <a:srgbClr val="FFFF00"/>
                </a:solidFill>
              </a:rPr>
              <a:t>Painful 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42732985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129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endParaRPr lang="en-US" sz="1600" i="1" dirty="0">
              <a:solidFill>
                <a:srgbClr val="FFFF00"/>
              </a:solidFill>
            </a:endParaRPr>
          </a:p>
          <a:p>
            <a:r>
              <a:rPr lang="en-US" sz="1600" dirty="0">
                <a:solidFill>
                  <a:srgbClr val="FFFF00"/>
                </a:solidFill>
              </a:rPr>
              <a:t>Painful 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398800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569660"/>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p:txBody>
      </p:sp>
    </p:spTree>
    <p:extLst>
      <p:ext uri="{BB962C8B-B14F-4D97-AF65-F5344CB8AC3E}">
        <p14:creationId xmlns:p14="http://schemas.microsoft.com/office/powerpoint/2010/main" val="21844068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endParaRPr lang="en-US" sz="1600" dirty="0">
              <a:solidFill>
                <a:srgbClr val="FFFF00"/>
              </a:solidFill>
            </a:endParaRP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
        <p:nvSpPr>
          <p:cNvPr id="25" name="Rectangle 24">
            <a:extLst>
              <a:ext uri="{FF2B5EF4-FFF2-40B4-BE49-F238E27FC236}">
                <a16:creationId xmlns:a16="http://schemas.microsoft.com/office/drawing/2014/main" id="{8D1230AC-3F90-4C32-8ACC-344559376C22}"/>
              </a:ext>
            </a:extLst>
          </p:cNvPr>
          <p:cNvSpPr/>
          <p:nvPr/>
        </p:nvSpPr>
        <p:spPr>
          <a:xfrm>
            <a:off x="6172200" y="3246438"/>
            <a:ext cx="1438486" cy="258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infectious vs non</a:t>
            </a:r>
          </a:p>
        </p:txBody>
      </p:sp>
    </p:spTree>
    <p:extLst>
      <p:ext uri="{BB962C8B-B14F-4D97-AF65-F5344CB8AC3E}">
        <p14:creationId xmlns:p14="http://schemas.microsoft.com/office/powerpoint/2010/main" val="1432214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13207476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b="1" dirty="0">
                <a:solidFill>
                  <a:srgbClr val="0000FF"/>
                </a:solidFill>
              </a:rPr>
              <a:t>Painful</a:t>
            </a:r>
            <a:r>
              <a:rPr lang="en-US" sz="1600" dirty="0">
                <a:solidFill>
                  <a:srgbClr val="0000FF"/>
                </a:solidFill>
              </a:rPr>
              <a:t> </a:t>
            </a:r>
            <a:r>
              <a:rPr lang="en-US" sz="1600" dirty="0">
                <a:solidFill>
                  <a:schemeClr val="bg1">
                    <a:lumMod val="65000"/>
                  </a:schemeClr>
                </a:solidFill>
              </a:rPr>
              <a:t>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
        <p:nvSpPr>
          <p:cNvPr id="5" name="Oval 4">
            <a:extLst>
              <a:ext uri="{FF2B5EF4-FFF2-40B4-BE49-F238E27FC236}">
                <a16:creationId xmlns:a16="http://schemas.microsoft.com/office/drawing/2014/main" id="{E4F1A73D-615D-4C54-9E28-516837A55915}"/>
              </a:ext>
            </a:extLst>
          </p:cNvPr>
          <p:cNvSpPr/>
          <p:nvPr/>
        </p:nvSpPr>
        <p:spPr>
          <a:xfrm>
            <a:off x="2655411" y="3167858"/>
            <a:ext cx="890985"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AD4BF4-9660-49B6-A65F-08C3D8706D6C}"/>
              </a:ext>
            </a:extLst>
          </p:cNvPr>
          <p:cNvSpPr txBox="1"/>
          <p:nvPr/>
        </p:nvSpPr>
        <p:spPr>
          <a:xfrm>
            <a:off x="3696731" y="2989875"/>
            <a:ext cx="3876886" cy="738664"/>
          </a:xfrm>
          <a:prstGeom prst="rect">
            <a:avLst/>
          </a:prstGeom>
          <a:solidFill>
            <a:srgbClr val="FFCCFF"/>
          </a:solidFill>
        </p:spPr>
        <p:txBody>
          <a:bodyPr wrap="square" rtlCol="0">
            <a:spAutoFit/>
          </a:bodyPr>
          <a:lstStyle/>
          <a:p>
            <a:r>
              <a:rPr lang="en-US" sz="1400" i="1" dirty="0">
                <a:solidFill>
                  <a:srgbClr val="0000FF"/>
                </a:solidFill>
              </a:rPr>
              <a:t>What word is the classic description of the pain in </a:t>
            </a:r>
            <a:r>
              <a:rPr lang="en-US" sz="1400" i="1" dirty="0" err="1">
                <a:solidFill>
                  <a:srgbClr val="0000FF"/>
                </a:solidFill>
              </a:rPr>
              <a:t>Tolosa</a:t>
            </a:r>
            <a:r>
              <a:rPr lang="en-US" sz="1400" i="1" dirty="0">
                <a:solidFill>
                  <a:srgbClr val="0000FF"/>
                </a:solidFill>
              </a:rPr>
              <a:t>-Hunt?</a:t>
            </a:r>
          </a:p>
          <a:p>
            <a:r>
              <a:rPr lang="en-US" sz="1400" dirty="0">
                <a:solidFill>
                  <a:srgbClr val="FFCCFF"/>
                </a:solidFill>
              </a:rPr>
              <a:t>‘Boring’ </a:t>
            </a:r>
          </a:p>
        </p:txBody>
      </p:sp>
    </p:spTree>
    <p:extLst>
      <p:ext uri="{BB962C8B-B14F-4D97-AF65-F5344CB8AC3E}">
        <p14:creationId xmlns:p14="http://schemas.microsoft.com/office/powerpoint/2010/main" val="39164334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b="1" dirty="0">
                <a:solidFill>
                  <a:srgbClr val="0000FF"/>
                </a:solidFill>
              </a:rPr>
              <a:t>Painful</a:t>
            </a:r>
            <a:r>
              <a:rPr lang="en-US" sz="1600" dirty="0">
                <a:solidFill>
                  <a:srgbClr val="0000FF"/>
                </a:solidFill>
              </a:rPr>
              <a:t> </a:t>
            </a:r>
            <a:r>
              <a:rPr lang="en-US" sz="1600" dirty="0">
                <a:solidFill>
                  <a:schemeClr val="bg1">
                    <a:lumMod val="65000"/>
                  </a:schemeClr>
                </a:solidFill>
              </a:rPr>
              <a:t>ophthalmoplegia secondary to  noninfectious inflammation of the cavernous sinus</a:t>
            </a:r>
          </a:p>
          <a:p>
            <a:endParaRPr lang="en-US" sz="1600" dirty="0">
              <a:solidFill>
                <a:srgbClr val="FFFF00"/>
              </a:solidFill>
            </a:endParaRPr>
          </a:p>
          <a:p>
            <a:r>
              <a:rPr lang="en-US" sz="1600" i="1" dirty="0">
                <a:solidFill>
                  <a:srgbClr val="FFFF00"/>
                </a:solidFill>
              </a:rPr>
              <a:t>Is it common, or rare?</a:t>
            </a: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
        <p:nvSpPr>
          <p:cNvPr id="5" name="Oval 4">
            <a:extLst>
              <a:ext uri="{FF2B5EF4-FFF2-40B4-BE49-F238E27FC236}">
                <a16:creationId xmlns:a16="http://schemas.microsoft.com/office/drawing/2014/main" id="{E4F1A73D-615D-4C54-9E28-516837A55915}"/>
              </a:ext>
            </a:extLst>
          </p:cNvPr>
          <p:cNvSpPr/>
          <p:nvPr/>
        </p:nvSpPr>
        <p:spPr>
          <a:xfrm>
            <a:off x="2655411" y="3167858"/>
            <a:ext cx="890985"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AD4BF4-9660-49B6-A65F-08C3D8706D6C}"/>
              </a:ext>
            </a:extLst>
          </p:cNvPr>
          <p:cNvSpPr txBox="1"/>
          <p:nvPr/>
        </p:nvSpPr>
        <p:spPr>
          <a:xfrm>
            <a:off x="3696731" y="2989875"/>
            <a:ext cx="3876886" cy="738664"/>
          </a:xfrm>
          <a:prstGeom prst="rect">
            <a:avLst/>
          </a:prstGeom>
          <a:solidFill>
            <a:srgbClr val="FFCCFF"/>
          </a:solidFill>
        </p:spPr>
        <p:txBody>
          <a:bodyPr wrap="square" rtlCol="0">
            <a:spAutoFit/>
          </a:bodyPr>
          <a:lstStyle/>
          <a:p>
            <a:r>
              <a:rPr lang="en-US" sz="1400" i="1" dirty="0">
                <a:solidFill>
                  <a:srgbClr val="0000FF"/>
                </a:solidFill>
              </a:rPr>
              <a:t>What word is the classic description of the pain in </a:t>
            </a:r>
            <a:r>
              <a:rPr lang="en-US" sz="1400" i="1" dirty="0" err="1">
                <a:solidFill>
                  <a:srgbClr val="0000FF"/>
                </a:solidFill>
              </a:rPr>
              <a:t>Tolosa</a:t>
            </a:r>
            <a:r>
              <a:rPr lang="en-US" sz="1400" i="1" dirty="0">
                <a:solidFill>
                  <a:srgbClr val="0000FF"/>
                </a:solidFill>
              </a:rPr>
              <a:t>-Hunt?</a:t>
            </a:r>
          </a:p>
          <a:p>
            <a:r>
              <a:rPr lang="en-US" sz="1400" dirty="0">
                <a:solidFill>
                  <a:srgbClr val="0000FF"/>
                </a:solidFill>
              </a:rPr>
              <a:t>‘Boring’ </a:t>
            </a:r>
          </a:p>
        </p:txBody>
      </p:sp>
    </p:spTree>
    <p:extLst>
      <p:ext uri="{BB962C8B-B14F-4D97-AF65-F5344CB8AC3E}">
        <p14:creationId xmlns:p14="http://schemas.microsoft.com/office/powerpoint/2010/main" val="20405008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endParaRPr lang="en-US" sz="1600" i="1" dirty="0">
              <a:solidFill>
                <a:srgbClr val="FFFF00"/>
              </a:solidFill>
            </a:endParaRPr>
          </a:p>
          <a:p>
            <a:r>
              <a:rPr lang="en-US" sz="1600" dirty="0">
                <a:solidFill>
                  <a:srgbClr val="FFFF00"/>
                </a:solidFill>
              </a:rPr>
              <a:t>Very rare</a:t>
            </a: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15310996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p>
          <a:p>
            <a:r>
              <a:rPr lang="en-US" sz="1600" dirty="0">
                <a:solidFill>
                  <a:srgbClr val="0000FF"/>
                </a:solidFill>
              </a:rPr>
              <a:t>Very rare</a:t>
            </a:r>
            <a:endParaRPr lang="en-US" sz="1600" dirty="0">
              <a:solidFill>
                <a:srgbClr val="FFFF00"/>
              </a:solidFill>
            </a:endParaRPr>
          </a:p>
          <a:p>
            <a:endParaRPr lang="en-US" sz="1600" dirty="0">
              <a:solidFill>
                <a:srgbClr val="FFFF00"/>
              </a:solidFill>
            </a:endParaRPr>
          </a:p>
          <a:p>
            <a:r>
              <a:rPr lang="en-US" sz="1600" i="1" dirty="0">
                <a:solidFill>
                  <a:srgbClr val="FFFF00"/>
                </a:solidFill>
              </a:rPr>
              <a:t>Is there an age predilection?</a:t>
            </a: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32289456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p>
          <a:p>
            <a:r>
              <a:rPr lang="en-US" sz="1600" dirty="0">
                <a:solidFill>
                  <a:srgbClr val="0000FF"/>
                </a:solidFill>
              </a:rPr>
              <a:t>Very rare</a:t>
            </a:r>
          </a:p>
          <a:p>
            <a:endParaRPr lang="en-US" sz="1600" dirty="0">
              <a:solidFill>
                <a:srgbClr val="0000FF"/>
              </a:solidFill>
            </a:endParaRPr>
          </a:p>
          <a:p>
            <a:r>
              <a:rPr lang="en-US" sz="1600" i="1" dirty="0">
                <a:solidFill>
                  <a:srgbClr val="0000FF"/>
                </a:solidFill>
              </a:rPr>
              <a:t>Is there an age predilection?</a:t>
            </a:r>
            <a:endParaRPr lang="en-US" sz="1600" i="1" dirty="0">
              <a:solidFill>
                <a:srgbClr val="FFFF00"/>
              </a:solidFill>
            </a:endParaRPr>
          </a:p>
          <a:p>
            <a:r>
              <a:rPr lang="en-US" sz="1600" dirty="0">
                <a:solidFill>
                  <a:srgbClr val="FFFF00"/>
                </a:solidFill>
              </a:rPr>
              <a:t>No</a:t>
            </a: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12629671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p>
          <a:p>
            <a:r>
              <a:rPr lang="en-US" sz="1600" dirty="0">
                <a:solidFill>
                  <a:srgbClr val="0000FF"/>
                </a:solidFill>
              </a:rPr>
              <a:t>Very rare</a:t>
            </a:r>
          </a:p>
          <a:p>
            <a:endParaRPr lang="en-US" sz="1600" dirty="0">
              <a:solidFill>
                <a:srgbClr val="0000FF"/>
              </a:solidFill>
            </a:endParaRPr>
          </a:p>
          <a:p>
            <a:r>
              <a:rPr lang="en-US" sz="1600" i="1" dirty="0">
                <a:solidFill>
                  <a:srgbClr val="0000FF"/>
                </a:solidFill>
              </a:rPr>
              <a:t>Is there an age predilection?</a:t>
            </a:r>
          </a:p>
          <a:p>
            <a:r>
              <a:rPr lang="en-US" sz="1600" dirty="0">
                <a:solidFill>
                  <a:srgbClr val="0000FF"/>
                </a:solidFill>
              </a:rPr>
              <a:t>No</a:t>
            </a:r>
            <a:endParaRPr lang="en-US" sz="1600" dirty="0">
              <a:solidFill>
                <a:srgbClr val="FFFF00"/>
              </a:solidFill>
            </a:endParaRPr>
          </a:p>
          <a:p>
            <a:endParaRPr lang="en-US" sz="1600" dirty="0">
              <a:solidFill>
                <a:srgbClr val="FFFF00"/>
              </a:solidFill>
            </a:endParaRPr>
          </a:p>
          <a:p>
            <a:r>
              <a:rPr lang="en-US" sz="1600" i="1" dirty="0">
                <a:solidFill>
                  <a:srgbClr val="FFFF00"/>
                </a:solidFill>
              </a:rPr>
              <a:t>Is there a gender predilection?</a:t>
            </a:r>
          </a:p>
          <a:p>
            <a:r>
              <a:rPr lang="en-US" sz="1600" dirty="0">
                <a:solidFill>
                  <a:srgbClr val="FFFF00"/>
                </a:solidFill>
              </a:rPr>
              <a:t>No</a:t>
            </a:r>
          </a:p>
        </p:txBody>
      </p:sp>
    </p:spTree>
    <p:extLst>
      <p:ext uri="{BB962C8B-B14F-4D97-AF65-F5344CB8AC3E}">
        <p14:creationId xmlns:p14="http://schemas.microsoft.com/office/powerpoint/2010/main" val="24832594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p>
          <a:p>
            <a:r>
              <a:rPr lang="en-US" sz="1600" dirty="0">
                <a:solidFill>
                  <a:srgbClr val="0000FF"/>
                </a:solidFill>
              </a:rPr>
              <a:t>Very rare</a:t>
            </a:r>
          </a:p>
          <a:p>
            <a:endParaRPr lang="en-US" sz="1600" dirty="0">
              <a:solidFill>
                <a:srgbClr val="0000FF"/>
              </a:solidFill>
            </a:endParaRPr>
          </a:p>
          <a:p>
            <a:r>
              <a:rPr lang="en-US" sz="1600" i="1" dirty="0">
                <a:solidFill>
                  <a:srgbClr val="0000FF"/>
                </a:solidFill>
              </a:rPr>
              <a:t>Is there an age predilection?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Is there a gender predilection?</a:t>
            </a:r>
            <a:endParaRPr lang="en-US" sz="1600" i="1" dirty="0">
              <a:solidFill>
                <a:srgbClr val="FFFF00"/>
              </a:solidFill>
            </a:endParaRPr>
          </a:p>
          <a:p>
            <a:r>
              <a:rPr lang="en-US" sz="1600" dirty="0">
                <a:solidFill>
                  <a:srgbClr val="FFFF00"/>
                </a:solidFill>
              </a:rPr>
              <a:t>No</a:t>
            </a:r>
          </a:p>
        </p:txBody>
      </p:sp>
    </p:spTree>
    <p:extLst>
      <p:ext uri="{BB962C8B-B14F-4D97-AF65-F5344CB8AC3E}">
        <p14:creationId xmlns:p14="http://schemas.microsoft.com/office/powerpoint/2010/main" val="41096926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139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rgbClr val="0000FF"/>
                </a:solidFill>
              </a:rPr>
              <a:t>The BCSC </a:t>
            </a:r>
            <a:r>
              <a:rPr lang="en-US" sz="1600" dirty="0">
                <a:solidFill>
                  <a:srgbClr val="0000FF"/>
                </a:solidFill>
              </a:rPr>
              <a:t>Neuro</a:t>
            </a:r>
            <a:r>
              <a:rPr lang="en-US" sz="1600" i="1" dirty="0">
                <a:solidFill>
                  <a:srgbClr val="0000FF"/>
                </a:solidFill>
              </a:rPr>
              <a:t> book discusses one specific inflammatory condition by name. What is that condition?</a:t>
            </a:r>
          </a:p>
          <a:p>
            <a:r>
              <a:rPr lang="en-US" sz="1600" dirty="0" err="1">
                <a:solidFill>
                  <a:srgbClr val="0000FF"/>
                </a:solidFill>
              </a:rPr>
              <a:t>Tolosa</a:t>
            </a:r>
            <a:r>
              <a:rPr lang="en-US" sz="1600" dirty="0">
                <a:solidFill>
                  <a:srgbClr val="0000FF"/>
                </a:solidFill>
              </a:rPr>
              <a:t>-Hunt syndrome</a:t>
            </a:r>
          </a:p>
          <a:p>
            <a:endParaRPr lang="en-US" sz="1600" i="1" dirty="0">
              <a:solidFill>
                <a:srgbClr val="0000FF"/>
              </a:solidFill>
            </a:endParaRPr>
          </a:p>
          <a:p>
            <a:r>
              <a:rPr lang="en-US" sz="1600" i="1" dirty="0">
                <a:solidFill>
                  <a:srgbClr val="0000FF"/>
                </a:solidFill>
              </a:rPr>
              <a:t>What is the </a:t>
            </a:r>
            <a:r>
              <a:rPr lang="en-US" sz="1600" dirty="0" err="1">
                <a:solidFill>
                  <a:srgbClr val="0000FF"/>
                </a:solidFill>
              </a:rPr>
              <a:t>Tolosa</a:t>
            </a:r>
            <a:r>
              <a:rPr lang="en-US" sz="1600" dirty="0">
                <a:solidFill>
                  <a:srgbClr val="0000FF"/>
                </a:solidFill>
              </a:rPr>
              <a:t>-Hunt syndrome</a:t>
            </a:r>
            <a:r>
              <a:rPr lang="en-US" sz="1600" i="1" dirty="0">
                <a:solidFill>
                  <a:srgbClr val="0000FF"/>
                </a:solidFill>
              </a:rPr>
              <a:t>?</a:t>
            </a:r>
          </a:p>
          <a:p>
            <a:r>
              <a:rPr lang="en-US" sz="1600" dirty="0">
                <a:solidFill>
                  <a:srgbClr val="0000FF"/>
                </a:solidFill>
              </a:rPr>
              <a:t>Painful ophthalmoplegia secondary to  noninfectious inflammation of the cavernous sinus</a:t>
            </a:r>
          </a:p>
          <a:p>
            <a:endParaRPr lang="en-US" sz="1600" dirty="0">
              <a:solidFill>
                <a:srgbClr val="0000FF"/>
              </a:solidFill>
            </a:endParaRPr>
          </a:p>
          <a:p>
            <a:r>
              <a:rPr lang="en-US" sz="1600" i="1" dirty="0">
                <a:solidFill>
                  <a:srgbClr val="0000FF"/>
                </a:solidFill>
              </a:rPr>
              <a:t>Is it common, or rare?</a:t>
            </a:r>
          </a:p>
          <a:p>
            <a:r>
              <a:rPr lang="en-US" sz="1600" dirty="0">
                <a:solidFill>
                  <a:srgbClr val="0000FF"/>
                </a:solidFill>
              </a:rPr>
              <a:t>Very rare</a:t>
            </a:r>
          </a:p>
          <a:p>
            <a:endParaRPr lang="en-US" sz="1600" dirty="0">
              <a:solidFill>
                <a:srgbClr val="0000FF"/>
              </a:solidFill>
            </a:endParaRPr>
          </a:p>
          <a:p>
            <a:r>
              <a:rPr lang="en-US" sz="1600" i="1" dirty="0">
                <a:solidFill>
                  <a:srgbClr val="0000FF"/>
                </a:solidFill>
              </a:rPr>
              <a:t>Is there an age predilection?</a:t>
            </a:r>
          </a:p>
          <a:p>
            <a:r>
              <a:rPr lang="en-US" sz="1600" dirty="0">
                <a:solidFill>
                  <a:srgbClr val="0000FF"/>
                </a:solidFill>
              </a:rPr>
              <a:t>No</a:t>
            </a:r>
          </a:p>
          <a:p>
            <a:endParaRPr lang="en-US" sz="1600" dirty="0">
              <a:solidFill>
                <a:srgbClr val="0000FF"/>
              </a:solidFill>
            </a:endParaRPr>
          </a:p>
          <a:p>
            <a:r>
              <a:rPr lang="en-US" sz="1600" i="1" dirty="0">
                <a:solidFill>
                  <a:srgbClr val="0000FF"/>
                </a:solidFill>
              </a:rPr>
              <a:t>Is there a gender predilection?</a:t>
            </a:r>
          </a:p>
          <a:p>
            <a:r>
              <a:rPr lang="en-US" sz="1600" dirty="0">
                <a:solidFill>
                  <a:srgbClr val="0000FF"/>
                </a:solidFill>
              </a:rPr>
              <a:t>No</a:t>
            </a:r>
          </a:p>
        </p:txBody>
      </p:sp>
    </p:spTree>
    <p:extLst>
      <p:ext uri="{BB962C8B-B14F-4D97-AF65-F5344CB8AC3E}">
        <p14:creationId xmlns:p14="http://schemas.microsoft.com/office/powerpoint/2010/main" val="2490965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BF923-82D8-4B67-B070-D58CA5B5C2D5}"/>
              </a:ext>
            </a:extLst>
          </p:cNvPr>
          <p:cNvSpPr>
            <a:spLocks noGrp="1"/>
          </p:cNvSpPr>
          <p:nvPr>
            <p:ph type="sldNum" sz="quarter" idx="12"/>
          </p:nvPr>
        </p:nvSpPr>
        <p:spPr/>
        <p:txBody>
          <a:bodyPr/>
          <a:lstStyle/>
          <a:p>
            <a:fld id="{7F962CDE-92F6-4B07-B3E4-534C045DC961}" type="slidenum">
              <a:rPr lang="en-US" altLang="en-US" smtClean="0"/>
              <a:pPr/>
              <a:t>14</a:t>
            </a:fld>
            <a:endParaRPr lang="en-US" altLang="en-US"/>
          </a:p>
        </p:txBody>
      </p:sp>
      <p:pic>
        <p:nvPicPr>
          <p:cNvPr id="4" name="Picture 3">
            <a:extLst>
              <a:ext uri="{FF2B5EF4-FFF2-40B4-BE49-F238E27FC236}">
                <a16:creationId xmlns:a16="http://schemas.microsoft.com/office/drawing/2014/main" id="{E8A4997A-0F03-4BBF-92C2-9288E2E5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480" y="1066800"/>
            <a:ext cx="6351039" cy="4502887"/>
          </a:xfrm>
          <a:prstGeom prst="rect">
            <a:avLst/>
          </a:prstGeom>
        </p:spPr>
      </p:pic>
      <p:sp>
        <p:nvSpPr>
          <p:cNvPr id="8" name="TextBox 7">
            <a:extLst>
              <a:ext uri="{FF2B5EF4-FFF2-40B4-BE49-F238E27FC236}">
                <a16:creationId xmlns:a16="http://schemas.microsoft.com/office/drawing/2014/main" id="{58E58C91-44A2-407C-8F87-BA5987C94F2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 name="Oval 2">
            <a:extLst>
              <a:ext uri="{FF2B5EF4-FFF2-40B4-BE49-F238E27FC236}">
                <a16:creationId xmlns:a16="http://schemas.microsoft.com/office/drawing/2014/main" id="{62312647-919E-417F-8EC2-B9AC93316E68}"/>
              </a:ext>
            </a:extLst>
          </p:cNvPr>
          <p:cNvSpPr/>
          <p:nvPr/>
        </p:nvSpPr>
        <p:spPr>
          <a:xfrm>
            <a:off x="1380928" y="3775444"/>
            <a:ext cx="1286072"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1F6FFC-9A12-4DE7-ADEC-FA84E14C8A98}"/>
              </a:ext>
            </a:extLst>
          </p:cNvPr>
          <p:cNvSpPr txBox="1"/>
          <p:nvPr/>
        </p:nvSpPr>
        <p:spPr>
          <a:xfrm>
            <a:off x="6987209" y="2985700"/>
            <a:ext cx="1938800" cy="276999"/>
          </a:xfrm>
          <a:prstGeom prst="rect">
            <a:avLst/>
          </a:prstGeom>
          <a:noFill/>
        </p:spPr>
        <p:txBody>
          <a:bodyPr wrap="none" rtlCol="0">
            <a:spAutoFit/>
          </a:bodyPr>
          <a:lstStyle/>
          <a:p>
            <a:r>
              <a:rPr lang="en-US" sz="1200" dirty="0"/>
              <a:t>There’s one over here too</a:t>
            </a:r>
          </a:p>
        </p:txBody>
      </p:sp>
      <p:cxnSp>
        <p:nvCxnSpPr>
          <p:cNvPr id="7" name="Straight Connector 6">
            <a:extLst>
              <a:ext uri="{FF2B5EF4-FFF2-40B4-BE49-F238E27FC236}">
                <a16:creationId xmlns:a16="http://schemas.microsoft.com/office/drawing/2014/main" id="{3DCCEBC6-846D-4DF2-84EB-5896B42116BC}"/>
              </a:ext>
            </a:extLst>
          </p:cNvPr>
          <p:cNvCxnSpPr>
            <a:cxnSpLocks/>
          </p:cNvCxnSpPr>
          <p:nvPr/>
        </p:nvCxnSpPr>
        <p:spPr>
          <a:xfrm flipH="1">
            <a:off x="5257800" y="3124200"/>
            <a:ext cx="1676400" cy="152400"/>
          </a:xfrm>
          <a:prstGeom prst="line">
            <a:avLst/>
          </a:prstGeom>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618D35CF-8A8A-4963-A157-8E1D305943AD}"/>
              </a:ext>
            </a:extLst>
          </p:cNvPr>
          <p:cNvSpPr/>
          <p:nvPr/>
        </p:nvSpPr>
        <p:spPr>
          <a:xfrm>
            <a:off x="6934200" y="2909731"/>
            <a:ext cx="1991809"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8F4C930-CA91-4162-8B6C-C17D63D0EA09}"/>
              </a:ext>
            </a:extLst>
          </p:cNvPr>
          <p:cNvSpPr txBox="1"/>
          <p:nvPr/>
        </p:nvSpPr>
        <p:spPr>
          <a:xfrm>
            <a:off x="3608434" y="5992789"/>
            <a:ext cx="1927131" cy="338554"/>
          </a:xfrm>
          <a:prstGeom prst="rect">
            <a:avLst/>
          </a:prstGeom>
          <a:noFill/>
        </p:spPr>
        <p:txBody>
          <a:bodyPr wrap="none" rtlCol="0">
            <a:spAutoFit/>
          </a:bodyPr>
          <a:lstStyle/>
          <a:p>
            <a:pPr algn="ctr"/>
            <a:r>
              <a:rPr lang="en-US" sz="1600" dirty="0"/>
              <a:t>Cavernous sinuses</a:t>
            </a:r>
          </a:p>
        </p:txBody>
      </p:sp>
    </p:spTree>
    <p:extLst>
      <p:ext uri="{BB962C8B-B14F-4D97-AF65-F5344CB8AC3E}">
        <p14:creationId xmlns:p14="http://schemas.microsoft.com/office/powerpoint/2010/main" val="2346994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rgbClr val="0000FF"/>
                </a:solidFill>
              </a:rPr>
              <a:t>What is the treatment of choice for </a:t>
            </a:r>
            <a:r>
              <a:rPr lang="en-US" sz="1400" i="1" dirty="0" err="1">
                <a:solidFill>
                  <a:srgbClr val="0000FF"/>
                </a:solidFill>
              </a:rPr>
              <a:t>Tolosa</a:t>
            </a:r>
            <a:r>
              <a:rPr lang="en-US" sz="1400" i="1" dirty="0">
                <a:solidFill>
                  <a:srgbClr val="0000FF"/>
                </a:solidFill>
              </a:rPr>
              <a:t>-Hunt?</a:t>
            </a:r>
          </a:p>
          <a:p>
            <a:r>
              <a:rPr lang="en-US" sz="1400" dirty="0">
                <a:solidFill>
                  <a:srgbClr val="89FF89"/>
                </a:solidFill>
              </a:rPr>
              <a:t>Systemic steroids</a:t>
            </a:r>
          </a:p>
          <a:p>
            <a:endParaRPr lang="en-US" sz="1400" dirty="0">
              <a:solidFill>
                <a:srgbClr val="89FF89"/>
              </a:solidFill>
            </a:endParaRPr>
          </a:p>
          <a:p>
            <a:r>
              <a:rPr lang="en-US" sz="1400" i="1" dirty="0">
                <a:solidFill>
                  <a:srgbClr val="89FF89"/>
                </a:solidFill>
              </a:rPr>
              <a:t>How does </a:t>
            </a:r>
            <a:r>
              <a:rPr lang="en-US" sz="1400" i="1" dirty="0" err="1">
                <a:solidFill>
                  <a:srgbClr val="89FF89"/>
                </a:solidFill>
              </a:rPr>
              <a:t>Tolosa</a:t>
            </a:r>
            <a:r>
              <a:rPr lang="en-US" sz="1400" i="1" dirty="0">
                <a:solidFill>
                  <a:srgbClr val="89FF89"/>
                </a:solidFill>
              </a:rPr>
              <a:t>-Hunt respond to steroid </a:t>
            </a:r>
            <a:r>
              <a:rPr lang="en-US" sz="1400" i="1" dirty="0" err="1">
                <a:solidFill>
                  <a:srgbClr val="89FF89"/>
                </a:solidFill>
              </a:rPr>
              <a:t>tx</a:t>
            </a:r>
            <a:r>
              <a:rPr lang="en-US" sz="1400" i="1" dirty="0">
                <a:solidFill>
                  <a:srgbClr val="89FF89"/>
                </a:solidFill>
              </a:rPr>
              <a:t>?</a:t>
            </a:r>
          </a:p>
          <a:p>
            <a:r>
              <a:rPr lang="en-US" sz="1400" dirty="0">
                <a:solidFill>
                  <a:srgbClr val="89FF89"/>
                </a:solidFill>
              </a:rPr>
              <a:t>The pain is  exquisitely responsive , whereas the ophthalmoplegia  takes longer to resolve</a:t>
            </a:r>
          </a:p>
        </p:txBody>
      </p:sp>
    </p:spTree>
    <p:extLst>
      <p:ext uri="{BB962C8B-B14F-4D97-AF65-F5344CB8AC3E}">
        <p14:creationId xmlns:p14="http://schemas.microsoft.com/office/powerpoint/2010/main" val="18121762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rgbClr val="0000FF"/>
                </a:solidFill>
              </a:rPr>
              <a:t>What is the treatment of choice for </a:t>
            </a:r>
            <a:r>
              <a:rPr lang="en-US" sz="1400" i="1" dirty="0" err="1">
                <a:solidFill>
                  <a:srgbClr val="0000FF"/>
                </a:solidFill>
              </a:rPr>
              <a:t>Tolosa</a:t>
            </a:r>
            <a:r>
              <a:rPr lang="en-US" sz="1400" i="1" dirty="0">
                <a:solidFill>
                  <a:srgbClr val="0000FF"/>
                </a:solidFill>
              </a:rPr>
              <a:t>-Hunt?</a:t>
            </a:r>
          </a:p>
          <a:p>
            <a:r>
              <a:rPr lang="en-US" sz="1400" dirty="0">
                <a:solidFill>
                  <a:srgbClr val="0000FF"/>
                </a:solidFill>
              </a:rPr>
              <a:t>Systemic steroids</a:t>
            </a:r>
            <a:endParaRPr lang="en-US" sz="1400" dirty="0">
              <a:solidFill>
                <a:srgbClr val="89FF89"/>
              </a:solidFill>
            </a:endParaRPr>
          </a:p>
          <a:p>
            <a:endParaRPr lang="en-US" sz="1400" dirty="0">
              <a:solidFill>
                <a:srgbClr val="89FF89"/>
              </a:solidFill>
            </a:endParaRPr>
          </a:p>
          <a:p>
            <a:r>
              <a:rPr lang="en-US" sz="1400" i="1" dirty="0">
                <a:solidFill>
                  <a:srgbClr val="89FF89"/>
                </a:solidFill>
              </a:rPr>
              <a:t>How does </a:t>
            </a:r>
            <a:r>
              <a:rPr lang="en-US" sz="1400" i="1" dirty="0" err="1">
                <a:solidFill>
                  <a:srgbClr val="89FF89"/>
                </a:solidFill>
              </a:rPr>
              <a:t>Tolosa</a:t>
            </a:r>
            <a:r>
              <a:rPr lang="en-US" sz="1400" i="1" dirty="0">
                <a:solidFill>
                  <a:srgbClr val="89FF89"/>
                </a:solidFill>
              </a:rPr>
              <a:t>-Hunt respond to steroid </a:t>
            </a:r>
            <a:r>
              <a:rPr lang="en-US" sz="1400" i="1" dirty="0" err="1">
                <a:solidFill>
                  <a:srgbClr val="89FF89"/>
                </a:solidFill>
              </a:rPr>
              <a:t>tx</a:t>
            </a:r>
            <a:r>
              <a:rPr lang="en-US" sz="1400" i="1" dirty="0">
                <a:solidFill>
                  <a:srgbClr val="89FF89"/>
                </a:solidFill>
              </a:rPr>
              <a:t>?</a:t>
            </a:r>
          </a:p>
          <a:p>
            <a:r>
              <a:rPr lang="en-US" sz="1400" dirty="0">
                <a:solidFill>
                  <a:srgbClr val="89FF89"/>
                </a:solidFill>
              </a:rPr>
              <a:t>The pain is  exquisitely responsive , whereas the ophthalmoplegia  takes longer to resolve</a:t>
            </a:r>
          </a:p>
        </p:txBody>
      </p:sp>
    </p:spTree>
    <p:extLst>
      <p:ext uri="{BB962C8B-B14F-4D97-AF65-F5344CB8AC3E}">
        <p14:creationId xmlns:p14="http://schemas.microsoft.com/office/powerpoint/2010/main" val="9872429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rgbClr val="0000FF"/>
                </a:solidFill>
              </a:rPr>
              <a:t>What is the treatment of choice for </a:t>
            </a:r>
            <a:r>
              <a:rPr lang="en-US" sz="1400" i="1" dirty="0" err="1">
                <a:solidFill>
                  <a:srgbClr val="0000FF"/>
                </a:solidFill>
              </a:rPr>
              <a:t>Tolosa</a:t>
            </a:r>
            <a:r>
              <a:rPr lang="en-US" sz="1400" i="1" dirty="0">
                <a:solidFill>
                  <a:srgbClr val="0000FF"/>
                </a:solidFill>
              </a:rPr>
              <a:t>-Hunt?</a:t>
            </a:r>
          </a:p>
          <a:p>
            <a:r>
              <a:rPr lang="en-US" sz="1400" dirty="0">
                <a:solidFill>
                  <a:srgbClr val="0000FF"/>
                </a:solidFill>
              </a:rPr>
              <a:t>Systemic steroids</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Tolosa</a:t>
            </a:r>
            <a:r>
              <a:rPr lang="en-US" sz="1400" i="1" dirty="0">
                <a:solidFill>
                  <a:srgbClr val="0000FF"/>
                </a:solidFill>
              </a:rPr>
              <a:t>-Hunt respond to steroid </a:t>
            </a:r>
            <a:r>
              <a:rPr lang="en-US" sz="1400" i="1" dirty="0" err="1">
                <a:solidFill>
                  <a:srgbClr val="0000FF"/>
                </a:solidFill>
              </a:rPr>
              <a:t>tx</a:t>
            </a:r>
            <a:r>
              <a:rPr lang="en-US" sz="1400" i="1" dirty="0">
                <a:solidFill>
                  <a:srgbClr val="0000FF"/>
                </a:solidFill>
              </a:rPr>
              <a:t>?</a:t>
            </a:r>
            <a:endParaRPr lang="en-US" sz="1400" i="1" dirty="0">
              <a:solidFill>
                <a:srgbClr val="89FF89"/>
              </a:solidFill>
            </a:endParaRPr>
          </a:p>
          <a:p>
            <a:r>
              <a:rPr lang="en-US" sz="1400" dirty="0">
                <a:solidFill>
                  <a:srgbClr val="89FF89"/>
                </a:solidFill>
              </a:rPr>
              <a:t>The pain is  exquisitely responsive , whereas the ophthalmoplegia  takes longer to resolve</a:t>
            </a:r>
          </a:p>
        </p:txBody>
      </p:sp>
    </p:spTree>
    <p:extLst>
      <p:ext uri="{BB962C8B-B14F-4D97-AF65-F5344CB8AC3E}">
        <p14:creationId xmlns:p14="http://schemas.microsoft.com/office/powerpoint/2010/main" val="24045805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rgbClr val="0000FF"/>
                </a:solidFill>
              </a:rPr>
              <a:t>What is the treatment of choice for </a:t>
            </a:r>
            <a:r>
              <a:rPr lang="en-US" sz="1400" i="1" dirty="0" err="1">
                <a:solidFill>
                  <a:srgbClr val="0000FF"/>
                </a:solidFill>
              </a:rPr>
              <a:t>Tolosa</a:t>
            </a:r>
            <a:r>
              <a:rPr lang="en-US" sz="1400" i="1" dirty="0">
                <a:solidFill>
                  <a:srgbClr val="0000FF"/>
                </a:solidFill>
              </a:rPr>
              <a:t>-Hunt?</a:t>
            </a:r>
          </a:p>
          <a:p>
            <a:r>
              <a:rPr lang="en-US" sz="1400" dirty="0">
                <a:solidFill>
                  <a:srgbClr val="0000FF"/>
                </a:solidFill>
              </a:rPr>
              <a:t>Systemic steroids</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Tolosa</a:t>
            </a:r>
            <a:r>
              <a:rPr lang="en-US" sz="1400" i="1" dirty="0">
                <a:solidFill>
                  <a:srgbClr val="0000FF"/>
                </a:solidFill>
              </a:rPr>
              <a:t>-Hunt respond to steroid </a:t>
            </a:r>
            <a:r>
              <a:rPr lang="en-US" sz="1400" i="1" dirty="0" err="1">
                <a:solidFill>
                  <a:srgbClr val="0000FF"/>
                </a:solidFill>
              </a:rPr>
              <a:t>tx</a:t>
            </a:r>
            <a:r>
              <a:rPr lang="en-US" sz="1400" i="1" dirty="0">
                <a:solidFill>
                  <a:srgbClr val="0000FF"/>
                </a:solidFill>
              </a:rPr>
              <a:t>?</a:t>
            </a:r>
          </a:p>
          <a:p>
            <a:r>
              <a:rPr lang="en-US" sz="1400" dirty="0">
                <a:solidFill>
                  <a:srgbClr val="0000FF"/>
                </a:solidFill>
              </a:rPr>
              <a:t>The pain is  exquisitely responsive , whereas the ophthalmoplegia  takes longer to resolve</a:t>
            </a:r>
          </a:p>
        </p:txBody>
      </p:sp>
      <p:sp>
        <p:nvSpPr>
          <p:cNvPr id="7" name="Rectangle 6">
            <a:extLst>
              <a:ext uri="{FF2B5EF4-FFF2-40B4-BE49-F238E27FC236}">
                <a16:creationId xmlns:a16="http://schemas.microsoft.com/office/drawing/2014/main" id="{63EA92FF-B8FD-45DF-AB54-9196BF5835F4}"/>
              </a:ext>
            </a:extLst>
          </p:cNvPr>
          <p:cNvSpPr/>
          <p:nvPr/>
        </p:nvSpPr>
        <p:spPr>
          <a:xfrm>
            <a:off x="4038600" y="4038600"/>
            <a:ext cx="1752600" cy="21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quick vs slow to resolve</a:t>
            </a:r>
          </a:p>
        </p:txBody>
      </p:sp>
      <p:sp>
        <p:nvSpPr>
          <p:cNvPr id="24" name="Rectangle 23">
            <a:extLst>
              <a:ext uri="{FF2B5EF4-FFF2-40B4-BE49-F238E27FC236}">
                <a16:creationId xmlns:a16="http://schemas.microsoft.com/office/drawing/2014/main" id="{23ED9723-2615-4138-8659-3763CEC9D352}"/>
              </a:ext>
            </a:extLst>
          </p:cNvPr>
          <p:cNvSpPr/>
          <p:nvPr/>
        </p:nvSpPr>
        <p:spPr>
          <a:xfrm>
            <a:off x="4469296" y="4282262"/>
            <a:ext cx="1752600" cy="21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quick vs slow to resolve</a:t>
            </a:r>
          </a:p>
        </p:txBody>
      </p:sp>
    </p:spTree>
    <p:extLst>
      <p:ext uri="{BB962C8B-B14F-4D97-AF65-F5344CB8AC3E}">
        <p14:creationId xmlns:p14="http://schemas.microsoft.com/office/powerpoint/2010/main" val="342659209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rgbClr val="0000FF"/>
                </a:solidFill>
              </a:rPr>
              <a:t>What is the treatment of choice for </a:t>
            </a:r>
            <a:r>
              <a:rPr lang="en-US" sz="1400" i="1" dirty="0" err="1">
                <a:solidFill>
                  <a:srgbClr val="0000FF"/>
                </a:solidFill>
              </a:rPr>
              <a:t>Tolosa</a:t>
            </a:r>
            <a:r>
              <a:rPr lang="en-US" sz="1400" i="1" dirty="0">
                <a:solidFill>
                  <a:srgbClr val="0000FF"/>
                </a:solidFill>
              </a:rPr>
              <a:t>-Hunt?</a:t>
            </a:r>
          </a:p>
          <a:p>
            <a:r>
              <a:rPr lang="en-US" sz="1400" dirty="0">
                <a:solidFill>
                  <a:srgbClr val="0000FF"/>
                </a:solidFill>
              </a:rPr>
              <a:t>Systemic steroids</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Tolosa</a:t>
            </a:r>
            <a:r>
              <a:rPr lang="en-US" sz="1400" i="1" dirty="0">
                <a:solidFill>
                  <a:srgbClr val="0000FF"/>
                </a:solidFill>
              </a:rPr>
              <a:t>-Hunt respond to steroid </a:t>
            </a:r>
            <a:r>
              <a:rPr lang="en-US" sz="1400" i="1" dirty="0" err="1">
                <a:solidFill>
                  <a:srgbClr val="0000FF"/>
                </a:solidFill>
              </a:rPr>
              <a:t>tx</a:t>
            </a:r>
            <a:r>
              <a:rPr lang="en-US" sz="1400" i="1" dirty="0">
                <a:solidFill>
                  <a:srgbClr val="0000FF"/>
                </a:solidFill>
              </a:rPr>
              <a:t>?</a:t>
            </a:r>
          </a:p>
          <a:p>
            <a:r>
              <a:rPr lang="en-US" sz="1400" dirty="0">
                <a:solidFill>
                  <a:srgbClr val="0000FF"/>
                </a:solidFill>
              </a:rPr>
              <a:t>The pain is  exquisitely responsive , whereas the ophthalmoplegia  takes longer to resolve</a:t>
            </a:r>
          </a:p>
        </p:txBody>
      </p:sp>
    </p:spTree>
    <p:extLst>
      <p:ext uri="{BB962C8B-B14F-4D97-AF65-F5344CB8AC3E}">
        <p14:creationId xmlns:p14="http://schemas.microsoft.com/office/powerpoint/2010/main" val="9838609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The (well-deserved) reputation for being steroid-responsive enjoyed by </a:t>
            </a:r>
            <a:r>
              <a:rPr lang="en-US" sz="1600" i="1" dirty="0" err="1">
                <a:solidFill>
                  <a:srgbClr val="0000FF"/>
                </a:solidFill>
              </a:rPr>
              <a:t>Tolosa</a:t>
            </a:r>
            <a:r>
              <a:rPr lang="en-US" sz="1600" i="1" dirty="0">
                <a:solidFill>
                  <a:srgbClr val="0000FF"/>
                </a:solidFill>
              </a:rPr>
              <a:t>-Hunt can be highly misleading--why?</a:t>
            </a:r>
            <a:endParaRPr lang="en-US" sz="1600" i="1" dirty="0">
              <a:solidFill>
                <a:schemeClr val="accent5">
                  <a:lumMod val="75000"/>
                </a:schemeClr>
              </a:solidFill>
            </a:endParaRPr>
          </a:p>
          <a:p>
            <a:r>
              <a:rPr lang="en-US" sz="1600" dirty="0">
                <a:solidFill>
                  <a:schemeClr val="accent5">
                    <a:lumMod val="75000"/>
                  </a:schemeClr>
                </a:solidFill>
              </a:rPr>
              <a:t>Because other, far more common causes of painful ophthalmoplegia are steroid-responsive too. So</a:t>
            </a:r>
            <a:r>
              <a:rPr lang="en-US" sz="1600" b="1" dirty="0">
                <a:solidFill>
                  <a:schemeClr val="accent5">
                    <a:lumMod val="75000"/>
                  </a:schemeClr>
                </a:solidFill>
              </a:rPr>
              <a:t> steroid-responsiveness should not be interpreted as confirming the diagnosis of </a:t>
            </a:r>
            <a:r>
              <a:rPr lang="en-US" sz="1600" b="1" dirty="0" err="1">
                <a:solidFill>
                  <a:schemeClr val="accent5">
                    <a:lumMod val="75000"/>
                  </a:schemeClr>
                </a:solidFill>
              </a:rPr>
              <a:t>Tolosa</a:t>
            </a:r>
            <a:r>
              <a:rPr lang="en-US" sz="1600" b="1" dirty="0">
                <a:solidFill>
                  <a:schemeClr val="accent5">
                    <a:lumMod val="75000"/>
                  </a:schemeClr>
                </a:solidFill>
              </a:rPr>
              <a:t>-Hunt</a:t>
            </a:r>
            <a:r>
              <a:rPr lang="en-US" sz="1600" dirty="0">
                <a:solidFill>
                  <a:schemeClr val="accent5">
                    <a:lumMod val="75000"/>
                  </a:schemeClr>
                </a:solidFill>
              </a:rPr>
              <a:t>.</a:t>
            </a:r>
          </a:p>
        </p:txBody>
      </p:sp>
    </p:spTree>
    <p:extLst>
      <p:ext uri="{BB962C8B-B14F-4D97-AF65-F5344CB8AC3E}">
        <p14:creationId xmlns:p14="http://schemas.microsoft.com/office/powerpoint/2010/main" val="846987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The (well-deserved) reputation for being steroid-responsive enjoyed by </a:t>
            </a:r>
            <a:r>
              <a:rPr lang="en-US" sz="1600" i="1" dirty="0" err="1">
                <a:solidFill>
                  <a:srgbClr val="0000FF"/>
                </a:solidFill>
              </a:rPr>
              <a:t>Tolosa</a:t>
            </a:r>
            <a:r>
              <a:rPr lang="en-US" sz="1600" i="1" dirty="0">
                <a:solidFill>
                  <a:srgbClr val="0000FF"/>
                </a:solidFill>
              </a:rPr>
              <a:t>-Hunt can be highly misleading--why?</a:t>
            </a:r>
          </a:p>
          <a:p>
            <a:r>
              <a:rPr lang="en-US" sz="1600" dirty="0">
                <a:solidFill>
                  <a:srgbClr val="0000FF"/>
                </a:solidFill>
              </a:rPr>
              <a:t>Because other, far more common causes of painful ophthalmoplegia are steroid-responsive too. So</a:t>
            </a:r>
            <a:r>
              <a:rPr lang="en-US" sz="1600" b="1" dirty="0">
                <a:solidFill>
                  <a:srgbClr val="0000FF"/>
                </a:solidFill>
              </a:rPr>
              <a:t> steroid-responsiveness should not be interpreted as confirming the diagnosis of </a:t>
            </a:r>
            <a:r>
              <a:rPr lang="en-US" sz="1600" b="1" dirty="0" err="1">
                <a:solidFill>
                  <a:srgbClr val="0000FF"/>
                </a:solidFill>
              </a:rPr>
              <a:t>Tolosa</a:t>
            </a:r>
            <a:r>
              <a:rPr lang="en-US" sz="1600" b="1" dirty="0">
                <a:solidFill>
                  <a:srgbClr val="0000FF"/>
                </a:solidFill>
              </a:rPr>
              <a:t>-Hunt</a:t>
            </a:r>
            <a:r>
              <a:rPr lang="en-US" sz="1600" dirty="0">
                <a:solidFill>
                  <a:srgbClr val="0000FF"/>
                </a:solidFill>
              </a:rPr>
              <a:t>.</a:t>
            </a:r>
          </a:p>
        </p:txBody>
      </p:sp>
    </p:spTree>
    <p:extLst>
      <p:ext uri="{BB962C8B-B14F-4D97-AF65-F5344CB8AC3E}">
        <p14:creationId xmlns:p14="http://schemas.microsoft.com/office/powerpoint/2010/main" val="38234327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solidFill>
              </a:rPr>
              <a:t>Which two causes are particularly notorious for being steroid-responsive, and thus giving a false confirmation of </a:t>
            </a:r>
            <a:r>
              <a:rPr lang="en-US" sz="1400" i="1" dirty="0" err="1">
                <a:solidFill>
                  <a:schemeClr val="bg1"/>
                </a:solidFill>
              </a:rPr>
              <a:t>Tolosa</a:t>
            </a:r>
            <a:r>
              <a:rPr lang="en-US" sz="1400" i="1" dirty="0">
                <a:solidFill>
                  <a:schemeClr val="bg1"/>
                </a:solidFill>
              </a:rPr>
              <a:t>-Hunt?</a:t>
            </a:r>
          </a:p>
          <a:p>
            <a:r>
              <a:rPr lang="en-US" sz="1400" dirty="0">
                <a:solidFill>
                  <a:schemeClr val="bg1"/>
                </a:solidFill>
              </a:rPr>
              <a:t>--</a:t>
            </a:r>
          </a:p>
          <a:p>
            <a:r>
              <a:rPr lang="en-US" sz="1400" dirty="0">
                <a:solidFill>
                  <a:schemeClr val="bg1"/>
                </a:solidFill>
              </a:rPr>
              <a:t>--</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4221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solidFill>
              </a:rPr>
              <a:t>Which two causes are particularly notorious for being steroid-responsive, and thus giving a false confirmation of </a:t>
            </a:r>
            <a:r>
              <a:rPr lang="en-US" sz="1400" i="1" dirty="0" err="1">
                <a:solidFill>
                  <a:schemeClr val="bg1"/>
                </a:solidFill>
              </a:rPr>
              <a:t>Tolosa</a:t>
            </a:r>
            <a:r>
              <a:rPr lang="en-US" sz="1400" i="1" dirty="0">
                <a:solidFill>
                  <a:schemeClr val="bg1"/>
                </a:solidFill>
              </a:rPr>
              <a:t>-Hunt?</a:t>
            </a:r>
          </a:p>
          <a:p>
            <a:r>
              <a:rPr lang="en-US" sz="1400" dirty="0">
                <a:solidFill>
                  <a:schemeClr val="bg1"/>
                </a:solidFill>
              </a:rPr>
              <a:t>--Neoplasm</a:t>
            </a:r>
          </a:p>
          <a:p>
            <a:r>
              <a:rPr lang="en-US" sz="1400" dirty="0">
                <a:solidFill>
                  <a:schemeClr val="bg1"/>
                </a:solidFill>
              </a:rPr>
              <a:t>--Infectious</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3099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149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a:t>
            </a:r>
            <a:r>
              <a:rPr lang="en-US" sz="1400" b="1" dirty="0">
                <a:solidFill>
                  <a:schemeClr val="bg1"/>
                </a:solidFill>
              </a:rPr>
              <a:t>Neoplasm</a:t>
            </a:r>
          </a:p>
          <a:p>
            <a:r>
              <a:rPr lang="en-US" sz="1400" dirty="0">
                <a:solidFill>
                  <a:schemeClr val="bg1">
                    <a:lumMod val="85000"/>
                  </a:schemeClr>
                </a:solidFill>
              </a:rPr>
              <a:t>--Infectious</a:t>
            </a:r>
          </a:p>
        </p:txBody>
      </p:sp>
      <p:sp>
        <p:nvSpPr>
          <p:cNvPr id="14" name="Oval 13">
            <a:extLst>
              <a:ext uri="{FF2B5EF4-FFF2-40B4-BE49-F238E27FC236}">
                <a16:creationId xmlns:a16="http://schemas.microsoft.com/office/drawing/2014/main" id="{9513B5EC-03D0-40DF-A4C2-0A32324E9AF9}"/>
              </a:ext>
            </a:extLst>
          </p:cNvPr>
          <p:cNvSpPr/>
          <p:nvPr/>
        </p:nvSpPr>
        <p:spPr>
          <a:xfrm>
            <a:off x="299837" y="3889594"/>
            <a:ext cx="1063015" cy="45083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7D28DA-23AD-4D26-B2B8-502B945D44B4}"/>
              </a:ext>
            </a:extLst>
          </p:cNvPr>
          <p:cNvSpPr txBox="1"/>
          <p:nvPr/>
        </p:nvSpPr>
        <p:spPr>
          <a:xfrm>
            <a:off x="1399250" y="3856435"/>
            <a:ext cx="2632452" cy="523220"/>
          </a:xfrm>
          <a:prstGeom prst="rect">
            <a:avLst/>
          </a:prstGeom>
          <a:solidFill>
            <a:srgbClr val="7030A0"/>
          </a:solidFill>
        </p:spPr>
        <p:txBody>
          <a:bodyPr wrap="none" rtlCol="0">
            <a:spAutoFit/>
          </a:bodyPr>
          <a:lstStyle/>
          <a:p>
            <a:r>
              <a:rPr lang="en-US" sz="1400" i="1" dirty="0">
                <a:solidFill>
                  <a:schemeClr val="bg1"/>
                </a:solidFill>
              </a:rPr>
              <a:t>Which neoplasm in particular?</a:t>
            </a:r>
          </a:p>
          <a:p>
            <a:r>
              <a:rPr lang="en-US" sz="1400" dirty="0">
                <a:solidFill>
                  <a:srgbClr val="7030A0"/>
                </a:solidFill>
              </a:rPr>
              <a:t>Lymphoma</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17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56966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b="1" dirty="0" err="1">
                <a:solidFill>
                  <a:srgbClr val="800080"/>
                </a:solidFill>
              </a:rPr>
              <a:t>sella</a:t>
            </a:r>
            <a:r>
              <a:rPr lang="en-US" sz="1600" b="1" dirty="0">
                <a:solidFill>
                  <a:srgbClr val="800080"/>
                </a:solidFill>
              </a:rPr>
              <a:t> turcica/pituitary fossa </a:t>
            </a:r>
            <a:r>
              <a:rPr lang="en-US" sz="1600" dirty="0">
                <a:solidFill>
                  <a:schemeClr val="bg1">
                    <a:lumMod val="75000"/>
                  </a:schemeClr>
                </a:solidFill>
              </a:rPr>
              <a:t>and the sphenoid sinus</a:t>
            </a:r>
          </a:p>
        </p:txBody>
      </p:sp>
      <p:sp>
        <p:nvSpPr>
          <p:cNvPr id="2" name="TextBox 1">
            <a:extLst>
              <a:ext uri="{FF2B5EF4-FFF2-40B4-BE49-F238E27FC236}">
                <a16:creationId xmlns:a16="http://schemas.microsoft.com/office/drawing/2014/main" id="{53A040B9-5DC8-4898-82EC-6BA5AA881837}"/>
              </a:ext>
            </a:extLst>
          </p:cNvPr>
          <p:cNvSpPr txBox="1"/>
          <p:nvPr/>
        </p:nvSpPr>
        <p:spPr>
          <a:xfrm>
            <a:off x="1065187" y="3657600"/>
            <a:ext cx="4192614" cy="307777"/>
          </a:xfrm>
          <a:prstGeom prst="rect">
            <a:avLst/>
          </a:prstGeom>
          <a:noFill/>
        </p:spPr>
        <p:txBody>
          <a:bodyPr wrap="square" rtlCol="0">
            <a:spAutoFit/>
          </a:bodyPr>
          <a:lstStyle/>
          <a:p>
            <a:r>
              <a:rPr lang="en-US" sz="1400" i="1" dirty="0">
                <a:solidFill>
                  <a:srgbClr val="0000FF"/>
                </a:solidFill>
              </a:rPr>
              <a:t>What structure occupies the pituitary fossa?</a:t>
            </a:r>
          </a:p>
        </p:txBody>
      </p:sp>
    </p:spTree>
    <p:extLst>
      <p:ext uri="{BB962C8B-B14F-4D97-AF65-F5344CB8AC3E}">
        <p14:creationId xmlns:p14="http://schemas.microsoft.com/office/powerpoint/2010/main" val="20621898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a:t>
            </a:r>
            <a:r>
              <a:rPr lang="en-US" sz="1400" b="1" dirty="0">
                <a:solidFill>
                  <a:schemeClr val="bg1"/>
                </a:solidFill>
              </a:rPr>
              <a:t>Neoplasm</a:t>
            </a:r>
          </a:p>
          <a:p>
            <a:r>
              <a:rPr lang="en-US" sz="1400" dirty="0">
                <a:solidFill>
                  <a:schemeClr val="bg1">
                    <a:lumMod val="85000"/>
                  </a:schemeClr>
                </a:solidFill>
              </a:rPr>
              <a:t>--Infectious</a:t>
            </a:r>
          </a:p>
        </p:txBody>
      </p:sp>
      <p:sp>
        <p:nvSpPr>
          <p:cNvPr id="14" name="Oval 13">
            <a:extLst>
              <a:ext uri="{FF2B5EF4-FFF2-40B4-BE49-F238E27FC236}">
                <a16:creationId xmlns:a16="http://schemas.microsoft.com/office/drawing/2014/main" id="{9513B5EC-03D0-40DF-A4C2-0A32324E9AF9}"/>
              </a:ext>
            </a:extLst>
          </p:cNvPr>
          <p:cNvSpPr/>
          <p:nvPr/>
        </p:nvSpPr>
        <p:spPr>
          <a:xfrm>
            <a:off x="299837" y="3889594"/>
            <a:ext cx="1063015" cy="45083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7D28DA-23AD-4D26-B2B8-502B945D44B4}"/>
              </a:ext>
            </a:extLst>
          </p:cNvPr>
          <p:cNvSpPr txBox="1"/>
          <p:nvPr/>
        </p:nvSpPr>
        <p:spPr>
          <a:xfrm>
            <a:off x="1399250" y="3856435"/>
            <a:ext cx="2632452" cy="523220"/>
          </a:xfrm>
          <a:prstGeom prst="rect">
            <a:avLst/>
          </a:prstGeom>
          <a:solidFill>
            <a:srgbClr val="7030A0"/>
          </a:solidFill>
        </p:spPr>
        <p:txBody>
          <a:bodyPr wrap="none" rtlCol="0">
            <a:spAutoFit/>
          </a:bodyPr>
          <a:lstStyle/>
          <a:p>
            <a:r>
              <a:rPr lang="en-US" sz="1400" i="1" dirty="0">
                <a:solidFill>
                  <a:schemeClr val="bg1"/>
                </a:solidFill>
              </a:rPr>
              <a:t>Which neoplasm in particular?</a:t>
            </a:r>
          </a:p>
          <a:p>
            <a:r>
              <a:rPr lang="en-US" sz="1400" dirty="0">
                <a:solidFill>
                  <a:schemeClr val="bg1"/>
                </a:solidFill>
              </a:rPr>
              <a:t>Lymphoma</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7882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a:t>
            </a:r>
            <a:r>
              <a:rPr lang="en-US" sz="1400" b="1" dirty="0">
                <a:solidFill>
                  <a:schemeClr val="bg1"/>
                </a:solidFill>
              </a:rPr>
              <a:t>Neoplasm</a:t>
            </a:r>
          </a:p>
          <a:p>
            <a:r>
              <a:rPr lang="en-US" sz="1400" dirty="0">
                <a:solidFill>
                  <a:schemeClr val="bg1">
                    <a:lumMod val="85000"/>
                  </a:schemeClr>
                </a:solidFill>
              </a:rPr>
              <a:t>--Infectious</a:t>
            </a:r>
          </a:p>
        </p:txBody>
      </p:sp>
      <p:sp>
        <p:nvSpPr>
          <p:cNvPr id="14" name="Oval 13">
            <a:extLst>
              <a:ext uri="{FF2B5EF4-FFF2-40B4-BE49-F238E27FC236}">
                <a16:creationId xmlns:a16="http://schemas.microsoft.com/office/drawing/2014/main" id="{9513B5EC-03D0-40DF-A4C2-0A32324E9AF9}"/>
              </a:ext>
            </a:extLst>
          </p:cNvPr>
          <p:cNvSpPr/>
          <p:nvPr/>
        </p:nvSpPr>
        <p:spPr>
          <a:xfrm>
            <a:off x="299837" y="3889594"/>
            <a:ext cx="1063015" cy="45083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7D28DA-23AD-4D26-B2B8-502B945D44B4}"/>
              </a:ext>
            </a:extLst>
          </p:cNvPr>
          <p:cNvSpPr txBox="1"/>
          <p:nvPr/>
        </p:nvSpPr>
        <p:spPr>
          <a:xfrm>
            <a:off x="1399250" y="3856435"/>
            <a:ext cx="2632452" cy="523220"/>
          </a:xfrm>
          <a:prstGeom prst="rect">
            <a:avLst/>
          </a:prstGeom>
          <a:solidFill>
            <a:srgbClr val="7030A0"/>
          </a:solidFill>
        </p:spPr>
        <p:txBody>
          <a:bodyPr wrap="none" rtlCol="0">
            <a:spAutoFit/>
          </a:bodyPr>
          <a:lstStyle/>
          <a:p>
            <a:r>
              <a:rPr lang="en-US" sz="1400" i="1" dirty="0">
                <a:solidFill>
                  <a:schemeClr val="bg1"/>
                </a:solidFill>
              </a:rPr>
              <a:t>Which neoplasm in particular?</a:t>
            </a:r>
          </a:p>
          <a:p>
            <a:r>
              <a:rPr lang="en-US" sz="1400" dirty="0">
                <a:solidFill>
                  <a:schemeClr val="bg1"/>
                </a:solidFill>
              </a:rPr>
              <a:t>Lymphoma</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6F03DA8-5766-464D-9AF8-EF8C1FF6F89A}"/>
              </a:ext>
            </a:extLst>
          </p:cNvPr>
          <p:cNvSpPr txBox="1"/>
          <p:nvPr/>
        </p:nvSpPr>
        <p:spPr>
          <a:xfrm>
            <a:off x="429386" y="2791029"/>
            <a:ext cx="7829660" cy="923330"/>
          </a:xfrm>
          <a:prstGeom prst="rect">
            <a:avLst/>
          </a:prstGeom>
          <a:solidFill>
            <a:schemeClr val="bg1">
              <a:lumMod val="95000"/>
            </a:schemeClr>
          </a:solidFill>
          <a:ln>
            <a:solidFill>
              <a:srgbClr val="0000FF"/>
            </a:solidFill>
          </a:ln>
        </p:spPr>
        <p:txBody>
          <a:bodyPr wrap="square" rtlCol="0">
            <a:spAutoFit/>
          </a:bodyPr>
          <a:lstStyle/>
          <a:p>
            <a:r>
              <a:rPr lang="en-US" dirty="0">
                <a:ln w="0"/>
                <a:effectLst>
                  <a:outerShdw blurRad="38100" dist="19050" dir="2700000" algn="tl" rotWithShape="0">
                    <a:schemeClr val="dk1">
                      <a:alpha val="40000"/>
                    </a:schemeClr>
                  </a:outerShdw>
                </a:effectLst>
              </a:rPr>
              <a:t>The </a:t>
            </a:r>
            <a:r>
              <a:rPr lang="en-US" i="1" dirty="0">
                <a:ln w="0"/>
                <a:effectLst>
                  <a:outerShdw blurRad="38100" dist="19050" dir="2700000" algn="tl" rotWithShape="0">
                    <a:schemeClr val="dk1">
                      <a:alpha val="40000"/>
                    </a:schemeClr>
                  </a:outerShdw>
                </a:effectLst>
              </a:rPr>
              <a:t>Neuro</a:t>
            </a:r>
            <a:r>
              <a:rPr lang="en-US" dirty="0">
                <a:ln w="0"/>
                <a:effectLst>
                  <a:outerShdw blurRad="38100" dist="19050" dir="2700000" algn="tl" rotWithShape="0">
                    <a:schemeClr val="dk1">
                      <a:alpha val="40000"/>
                    </a:schemeClr>
                  </a:outerShdw>
                </a:effectLst>
              </a:rPr>
              <a:t> book puts it this way: “</a:t>
            </a:r>
            <a:r>
              <a:rPr lang="en-US" i="1" dirty="0">
                <a:ln w="0"/>
                <a:effectLst>
                  <a:outerShdw blurRad="38100" dist="19050" dir="2700000" algn="tl" rotWithShape="0">
                    <a:schemeClr val="dk1">
                      <a:alpha val="40000"/>
                    </a:schemeClr>
                  </a:outerShdw>
                </a:effectLst>
              </a:rPr>
              <a:t>Not infrequently, it is later discovered that the cause of the painful ophthalmoplegia in patients initially diagnosed with </a:t>
            </a:r>
            <a:r>
              <a:rPr lang="en-US" i="1" dirty="0" err="1">
                <a:ln w="0"/>
                <a:effectLst>
                  <a:outerShdw blurRad="38100" dist="19050" dir="2700000" algn="tl" rotWithShape="0">
                    <a:schemeClr val="dk1">
                      <a:alpha val="40000"/>
                    </a:schemeClr>
                  </a:outerShdw>
                </a:effectLst>
              </a:rPr>
              <a:t>Tolosa</a:t>
            </a:r>
            <a:r>
              <a:rPr lang="en-US" i="1" dirty="0">
                <a:ln w="0"/>
                <a:effectLst>
                  <a:outerShdw blurRad="38100" dist="19050" dir="2700000" algn="tl" rotWithShape="0">
                    <a:schemeClr val="dk1">
                      <a:alpha val="40000"/>
                    </a:schemeClr>
                  </a:outerShdw>
                </a:effectLst>
              </a:rPr>
              <a:t>-Hunt syndrome is neoplastic</a:t>
            </a:r>
            <a:r>
              <a:rPr lang="en-US" dirty="0">
                <a:ln w="0"/>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5572575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--Neoplasm</a:t>
            </a:r>
          </a:p>
          <a:p>
            <a:r>
              <a:rPr lang="en-US" sz="1400" dirty="0">
                <a:solidFill>
                  <a:schemeClr val="bg1">
                    <a:lumMod val="85000"/>
                  </a:schemeClr>
                </a:solidFill>
              </a:rPr>
              <a:t>--</a:t>
            </a:r>
            <a:r>
              <a:rPr lang="en-US" sz="1400" b="1" dirty="0">
                <a:solidFill>
                  <a:schemeClr val="bg1"/>
                </a:solidFill>
              </a:rPr>
              <a:t>Infectious</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FBAD425-F716-404C-9E1B-571D2602659E}"/>
              </a:ext>
            </a:extLst>
          </p:cNvPr>
          <p:cNvSpPr/>
          <p:nvPr/>
        </p:nvSpPr>
        <p:spPr>
          <a:xfrm>
            <a:off x="244357" y="4138881"/>
            <a:ext cx="1127243" cy="3810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F691363-1A0F-4256-92BD-4E6D2E27EB67}"/>
              </a:ext>
            </a:extLst>
          </p:cNvPr>
          <p:cNvSpPr txBox="1"/>
          <p:nvPr/>
        </p:nvSpPr>
        <p:spPr>
          <a:xfrm>
            <a:off x="1448124" y="3937276"/>
            <a:ext cx="2085351" cy="738664"/>
          </a:xfrm>
          <a:prstGeom prst="rect">
            <a:avLst/>
          </a:prstGeom>
          <a:solidFill>
            <a:schemeClr val="accent5">
              <a:lumMod val="50000"/>
            </a:schemeClr>
          </a:solidFill>
        </p:spPr>
        <p:txBody>
          <a:bodyPr wrap="square" rtlCol="0">
            <a:spAutoFit/>
          </a:bodyPr>
          <a:lstStyle/>
          <a:p>
            <a:r>
              <a:rPr lang="en-US" sz="1400" i="1" dirty="0">
                <a:solidFill>
                  <a:schemeClr val="bg1"/>
                </a:solidFill>
              </a:rPr>
              <a:t>Which type of infectious in particular?</a:t>
            </a:r>
          </a:p>
          <a:p>
            <a:r>
              <a:rPr lang="en-US" sz="1400" dirty="0">
                <a:solidFill>
                  <a:schemeClr val="accent5">
                    <a:lumMod val="50000"/>
                  </a:schemeClr>
                </a:solidFill>
              </a:rPr>
              <a:t>Fungal</a:t>
            </a:r>
          </a:p>
        </p:txBody>
      </p:sp>
    </p:spTree>
    <p:extLst>
      <p:ext uri="{BB962C8B-B14F-4D97-AF65-F5344CB8AC3E}">
        <p14:creationId xmlns:p14="http://schemas.microsoft.com/office/powerpoint/2010/main" val="9072487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--Neoplasm</a:t>
            </a:r>
          </a:p>
          <a:p>
            <a:r>
              <a:rPr lang="en-US" sz="1400" dirty="0">
                <a:solidFill>
                  <a:schemeClr val="bg1">
                    <a:lumMod val="85000"/>
                  </a:schemeClr>
                </a:solidFill>
              </a:rPr>
              <a:t>--</a:t>
            </a:r>
            <a:r>
              <a:rPr lang="en-US" sz="1400" b="1" dirty="0">
                <a:solidFill>
                  <a:schemeClr val="bg1"/>
                </a:solidFill>
              </a:rPr>
              <a:t>Infectious</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FBAD425-F716-404C-9E1B-571D2602659E}"/>
              </a:ext>
            </a:extLst>
          </p:cNvPr>
          <p:cNvSpPr/>
          <p:nvPr/>
        </p:nvSpPr>
        <p:spPr>
          <a:xfrm>
            <a:off x="244357" y="4138881"/>
            <a:ext cx="1127243" cy="3810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F691363-1A0F-4256-92BD-4E6D2E27EB67}"/>
              </a:ext>
            </a:extLst>
          </p:cNvPr>
          <p:cNvSpPr txBox="1"/>
          <p:nvPr/>
        </p:nvSpPr>
        <p:spPr>
          <a:xfrm>
            <a:off x="1448124" y="3937276"/>
            <a:ext cx="2085351" cy="738664"/>
          </a:xfrm>
          <a:prstGeom prst="rect">
            <a:avLst/>
          </a:prstGeom>
          <a:solidFill>
            <a:schemeClr val="accent5">
              <a:lumMod val="50000"/>
            </a:schemeClr>
          </a:solidFill>
        </p:spPr>
        <p:txBody>
          <a:bodyPr wrap="square" rtlCol="0">
            <a:spAutoFit/>
          </a:bodyPr>
          <a:lstStyle/>
          <a:p>
            <a:r>
              <a:rPr lang="en-US" sz="1400" i="1" dirty="0">
                <a:solidFill>
                  <a:schemeClr val="bg1"/>
                </a:solidFill>
              </a:rPr>
              <a:t>Which type of infectious in particular?</a:t>
            </a:r>
          </a:p>
          <a:p>
            <a:r>
              <a:rPr lang="en-US" sz="1400" dirty="0">
                <a:solidFill>
                  <a:schemeClr val="bg1"/>
                </a:solidFill>
              </a:rPr>
              <a:t>Fungal</a:t>
            </a:r>
          </a:p>
        </p:txBody>
      </p:sp>
    </p:spTree>
    <p:extLst>
      <p:ext uri="{BB962C8B-B14F-4D97-AF65-F5344CB8AC3E}">
        <p14:creationId xmlns:p14="http://schemas.microsoft.com/office/powerpoint/2010/main" val="10166653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chemeClr val="bg1">
                    <a:lumMod val="75000"/>
                  </a:schemeClr>
                </a:solidFill>
              </a:rPr>
              <a:t>Vascular</a:t>
            </a:r>
          </a:p>
        </p:txBody>
      </p:sp>
      <p:sp>
        <p:nvSpPr>
          <p:cNvPr id="21" name="TextBox 20">
            <a:extLst>
              <a:ext uri="{FF2B5EF4-FFF2-40B4-BE49-F238E27FC236}">
                <a16:creationId xmlns:a16="http://schemas.microsoft.com/office/drawing/2014/main" id="{36D667BE-EEA5-4BE4-B291-97673E9F0610}"/>
              </a:ext>
            </a:extLst>
          </p:cNvPr>
          <p:cNvSpPr txBox="1"/>
          <p:nvPr/>
        </p:nvSpPr>
        <p:spPr>
          <a:xfrm>
            <a:off x="4282470" y="6229351"/>
            <a:ext cx="1633781" cy="335989"/>
          </a:xfrm>
          <a:prstGeom prst="rect">
            <a:avLst/>
          </a:prstGeom>
          <a:noFill/>
        </p:spPr>
        <p:txBody>
          <a:bodyPr wrap="none" rtlCol="0">
            <a:spAutoFit/>
          </a:bodyPr>
          <a:lstStyle/>
          <a:p>
            <a:pPr>
              <a:lnSpc>
                <a:spcPts val="1900"/>
              </a:lnSpc>
            </a:pPr>
            <a:r>
              <a:rPr lang="en-US" b="1" dirty="0">
                <a:solidFill>
                  <a:srgbClr val="7030A0"/>
                </a:solidFill>
              </a:rPr>
              <a:t>Inflammatory</a:t>
            </a:r>
          </a:p>
        </p:txBody>
      </p:sp>
      <p:sp>
        <p:nvSpPr>
          <p:cNvPr id="23" name="TextBox 22">
            <a:extLst>
              <a:ext uri="{FF2B5EF4-FFF2-40B4-BE49-F238E27FC236}">
                <a16:creationId xmlns:a16="http://schemas.microsoft.com/office/drawing/2014/main" id="{75738FCF-B8E6-4C15-A65E-B6A8755C7629}"/>
              </a:ext>
            </a:extLst>
          </p:cNvPr>
          <p:cNvSpPr txBox="1"/>
          <p:nvPr/>
        </p:nvSpPr>
        <p:spPr>
          <a:xfrm>
            <a:off x="2655411" y="1954827"/>
            <a:ext cx="5228193" cy="4031873"/>
          </a:xfrm>
          <a:prstGeom prst="rect">
            <a:avLst/>
          </a:prstGeom>
          <a:solidFill>
            <a:srgbClr val="FFFF00"/>
          </a:solidFill>
        </p:spPr>
        <p:txBody>
          <a:bodyPr wrap="square" rtlCol="0">
            <a:spAutoFit/>
          </a:bodyPr>
          <a:lstStyle/>
          <a:p>
            <a:r>
              <a:rPr lang="en-US" sz="1600" i="1" dirty="0">
                <a:solidFill>
                  <a:schemeClr val="bg1">
                    <a:lumMod val="65000"/>
                  </a:schemeClr>
                </a:solidFill>
              </a:rPr>
              <a:t>The BCSC </a:t>
            </a:r>
            <a:r>
              <a:rPr lang="en-US" sz="1600" dirty="0">
                <a:solidFill>
                  <a:schemeClr val="bg1">
                    <a:lumMod val="65000"/>
                  </a:schemeClr>
                </a:solidFill>
              </a:rPr>
              <a:t>Neuro</a:t>
            </a:r>
            <a:r>
              <a:rPr lang="en-US" sz="1600" i="1" dirty="0">
                <a:solidFill>
                  <a:schemeClr val="bg1">
                    <a:lumMod val="65000"/>
                  </a:schemeClr>
                </a:solidFill>
              </a:rPr>
              <a:t> book discusses one specific inflammatory condition by name. What is that condition?</a:t>
            </a:r>
          </a:p>
          <a:p>
            <a:r>
              <a:rPr lang="en-US" sz="1600" dirty="0" err="1">
                <a:solidFill>
                  <a:schemeClr val="bg1">
                    <a:lumMod val="65000"/>
                  </a:schemeClr>
                </a:solidFill>
              </a:rPr>
              <a:t>Tolosa</a:t>
            </a:r>
            <a:r>
              <a:rPr lang="en-US" sz="1600" dirty="0">
                <a:solidFill>
                  <a:schemeClr val="bg1">
                    <a:lumMod val="65000"/>
                  </a:schemeClr>
                </a:solidFill>
              </a:rPr>
              <a:t>-Hunt syndrome</a:t>
            </a:r>
          </a:p>
          <a:p>
            <a:endParaRPr lang="en-US" sz="1600" i="1" dirty="0">
              <a:solidFill>
                <a:schemeClr val="bg1">
                  <a:lumMod val="65000"/>
                </a:schemeClr>
              </a:solidFill>
            </a:endParaRPr>
          </a:p>
          <a:p>
            <a:r>
              <a:rPr lang="en-US" sz="1600" i="1" dirty="0">
                <a:solidFill>
                  <a:schemeClr val="bg1">
                    <a:lumMod val="65000"/>
                  </a:schemeClr>
                </a:solidFill>
              </a:rPr>
              <a:t>What is the </a:t>
            </a:r>
            <a:r>
              <a:rPr lang="en-US" sz="1600" dirty="0" err="1">
                <a:solidFill>
                  <a:schemeClr val="bg1">
                    <a:lumMod val="65000"/>
                  </a:schemeClr>
                </a:solidFill>
              </a:rPr>
              <a:t>Tolosa</a:t>
            </a:r>
            <a:r>
              <a:rPr lang="en-US" sz="1600" dirty="0">
                <a:solidFill>
                  <a:schemeClr val="bg1">
                    <a:lumMod val="65000"/>
                  </a:schemeClr>
                </a:solidFill>
              </a:rPr>
              <a:t>-Hunt syndrome</a:t>
            </a:r>
            <a:r>
              <a:rPr lang="en-US" sz="1600" i="1" dirty="0">
                <a:solidFill>
                  <a:schemeClr val="bg1">
                    <a:lumMod val="65000"/>
                  </a:schemeClr>
                </a:solidFill>
              </a:rPr>
              <a:t>?</a:t>
            </a:r>
          </a:p>
          <a:p>
            <a:r>
              <a:rPr lang="en-US" sz="1600" dirty="0">
                <a:solidFill>
                  <a:schemeClr val="bg1">
                    <a:lumMod val="65000"/>
                  </a:schemeClr>
                </a:solidFill>
              </a:rPr>
              <a:t>Painful ophthalmoplegia secondary to  noninfectious inflammation of the cavernous sinus</a:t>
            </a:r>
          </a:p>
          <a:p>
            <a:endParaRPr lang="en-US" sz="1600" dirty="0">
              <a:solidFill>
                <a:schemeClr val="bg1">
                  <a:lumMod val="65000"/>
                </a:schemeClr>
              </a:solidFill>
            </a:endParaRPr>
          </a:p>
          <a:p>
            <a:r>
              <a:rPr lang="en-US" sz="1600" i="1" dirty="0">
                <a:solidFill>
                  <a:schemeClr val="bg1">
                    <a:lumMod val="65000"/>
                  </a:schemeClr>
                </a:solidFill>
              </a:rPr>
              <a:t>Is it common, or rare?</a:t>
            </a:r>
          </a:p>
          <a:p>
            <a:r>
              <a:rPr lang="en-US" sz="1600" dirty="0">
                <a:solidFill>
                  <a:schemeClr val="bg1">
                    <a:lumMod val="65000"/>
                  </a:schemeClr>
                </a:solidFill>
              </a:rPr>
              <a:t>Very rare</a:t>
            </a:r>
          </a:p>
          <a:p>
            <a:endParaRPr lang="en-US" sz="1600" dirty="0">
              <a:solidFill>
                <a:schemeClr val="bg1">
                  <a:lumMod val="65000"/>
                </a:schemeClr>
              </a:solidFill>
            </a:endParaRPr>
          </a:p>
          <a:p>
            <a:r>
              <a:rPr lang="en-US" sz="1600" i="1" dirty="0">
                <a:solidFill>
                  <a:schemeClr val="bg1">
                    <a:lumMod val="65000"/>
                  </a:schemeClr>
                </a:solidFill>
              </a:rPr>
              <a:t>Is there an age predilection?</a:t>
            </a:r>
          </a:p>
          <a:p>
            <a:r>
              <a:rPr lang="en-US" sz="1600" dirty="0">
                <a:solidFill>
                  <a:schemeClr val="bg1">
                    <a:lumMod val="65000"/>
                  </a:schemeClr>
                </a:solidFill>
              </a:rPr>
              <a:t>No</a:t>
            </a:r>
          </a:p>
          <a:p>
            <a:endParaRPr lang="en-US" sz="1600" dirty="0">
              <a:solidFill>
                <a:schemeClr val="bg1">
                  <a:lumMod val="65000"/>
                </a:schemeClr>
              </a:solidFill>
            </a:endParaRPr>
          </a:p>
          <a:p>
            <a:r>
              <a:rPr lang="en-US" sz="1600" i="1" dirty="0">
                <a:solidFill>
                  <a:schemeClr val="bg1">
                    <a:lumMod val="65000"/>
                  </a:schemeClr>
                </a:solidFill>
              </a:rPr>
              <a:t>Is there a gender predilection?</a:t>
            </a:r>
          </a:p>
          <a:p>
            <a:r>
              <a:rPr lang="en-US" sz="1600" dirty="0">
                <a:solidFill>
                  <a:schemeClr val="bg1">
                    <a:lumMod val="65000"/>
                  </a:schemeClr>
                </a:solidFill>
              </a:rPr>
              <a:t>No</a:t>
            </a:r>
          </a:p>
        </p:txBody>
      </p:sp>
      <p:sp>
        <p:nvSpPr>
          <p:cNvPr id="5" name="TextBox 4">
            <a:extLst>
              <a:ext uri="{FF2B5EF4-FFF2-40B4-BE49-F238E27FC236}">
                <a16:creationId xmlns:a16="http://schemas.microsoft.com/office/drawing/2014/main" id="{97565A6D-B68C-4219-8CBE-7E3B958B58B8}"/>
              </a:ext>
            </a:extLst>
          </p:cNvPr>
          <p:cNvSpPr txBox="1"/>
          <p:nvPr/>
        </p:nvSpPr>
        <p:spPr>
          <a:xfrm>
            <a:off x="2971800" y="3124200"/>
            <a:ext cx="4202589" cy="1384995"/>
          </a:xfrm>
          <a:prstGeom prst="rect">
            <a:avLst/>
          </a:prstGeom>
          <a:solidFill>
            <a:srgbClr val="89FF89"/>
          </a:solidFill>
        </p:spPr>
        <p:txBody>
          <a:bodyPr wrap="square" rtlCol="0">
            <a:spAutoFit/>
          </a:bodyPr>
          <a:lstStyle/>
          <a:p>
            <a:r>
              <a:rPr lang="en-US" sz="1400" i="1" dirty="0">
                <a:solidFill>
                  <a:schemeClr val="bg1">
                    <a:lumMod val="65000"/>
                  </a:schemeClr>
                </a:solidFill>
              </a:rPr>
              <a:t>What is the treatment of choice for </a:t>
            </a:r>
            <a:r>
              <a:rPr lang="en-US" sz="1400" i="1" dirty="0" err="1">
                <a:solidFill>
                  <a:schemeClr val="bg1">
                    <a:lumMod val="65000"/>
                  </a:schemeClr>
                </a:solidFill>
              </a:rPr>
              <a:t>Tolosa</a:t>
            </a:r>
            <a:r>
              <a:rPr lang="en-US" sz="1400" i="1" dirty="0">
                <a:solidFill>
                  <a:schemeClr val="bg1">
                    <a:lumMod val="65000"/>
                  </a:schemeClr>
                </a:solidFill>
              </a:rPr>
              <a:t>-Hunt?</a:t>
            </a:r>
          </a:p>
          <a:p>
            <a:r>
              <a:rPr lang="en-US" sz="1400" dirty="0">
                <a:solidFill>
                  <a:schemeClr val="bg1">
                    <a:lumMod val="65000"/>
                  </a:schemeClr>
                </a:solidFill>
              </a:rPr>
              <a:t>Systemic steroids</a:t>
            </a:r>
          </a:p>
          <a:p>
            <a:endParaRPr lang="en-US" sz="1400" dirty="0">
              <a:solidFill>
                <a:schemeClr val="bg1">
                  <a:lumMod val="65000"/>
                </a:schemeClr>
              </a:solidFill>
            </a:endParaRPr>
          </a:p>
          <a:p>
            <a:r>
              <a:rPr lang="en-US" sz="1400" i="1" dirty="0">
                <a:solidFill>
                  <a:schemeClr val="bg1">
                    <a:lumMod val="65000"/>
                  </a:schemeClr>
                </a:solidFill>
              </a:rPr>
              <a:t>How does </a:t>
            </a:r>
            <a:r>
              <a:rPr lang="en-US" sz="1400" i="1" dirty="0" err="1">
                <a:solidFill>
                  <a:schemeClr val="bg1">
                    <a:lumMod val="65000"/>
                  </a:schemeClr>
                </a:solidFill>
              </a:rPr>
              <a:t>Tolosa</a:t>
            </a:r>
            <a:r>
              <a:rPr lang="en-US" sz="1400" i="1" dirty="0">
                <a:solidFill>
                  <a:schemeClr val="bg1">
                    <a:lumMod val="65000"/>
                  </a:schemeClr>
                </a:solidFill>
              </a:rPr>
              <a:t>-Hunt respond to steroid </a:t>
            </a:r>
            <a:r>
              <a:rPr lang="en-US" sz="1400" i="1" dirty="0" err="1">
                <a:solidFill>
                  <a:schemeClr val="bg1">
                    <a:lumMod val="65000"/>
                  </a:schemeClr>
                </a:solidFill>
              </a:rPr>
              <a:t>tx</a:t>
            </a:r>
            <a:r>
              <a:rPr lang="en-US" sz="1400" i="1" dirty="0">
                <a:solidFill>
                  <a:schemeClr val="bg1">
                    <a:lumMod val="65000"/>
                  </a:schemeClr>
                </a:solidFill>
              </a:rPr>
              <a:t>?</a:t>
            </a:r>
          </a:p>
          <a:p>
            <a:r>
              <a:rPr lang="en-US" sz="1400" dirty="0">
                <a:solidFill>
                  <a:schemeClr val="bg1">
                    <a:lumMod val="65000"/>
                  </a:schemeClr>
                </a:solidFill>
              </a:rPr>
              <a:t>The pain is  </a:t>
            </a:r>
            <a:r>
              <a:rPr lang="en-US" sz="1400" b="1" dirty="0">
                <a:solidFill>
                  <a:srgbClr val="0000FF"/>
                </a:solidFill>
              </a:rPr>
              <a:t>exquisitely responsive </a:t>
            </a:r>
            <a:r>
              <a:rPr lang="en-US" sz="1400" dirty="0">
                <a:solidFill>
                  <a:schemeClr val="bg1">
                    <a:lumMod val="65000"/>
                  </a:schemeClr>
                </a:solidFill>
              </a:rPr>
              <a:t>, whereas the ophthalmoplegia  takes longer to resolve</a:t>
            </a:r>
          </a:p>
        </p:txBody>
      </p:sp>
      <p:sp>
        <p:nvSpPr>
          <p:cNvPr id="24" name="TextBox 23">
            <a:extLst>
              <a:ext uri="{FF2B5EF4-FFF2-40B4-BE49-F238E27FC236}">
                <a16:creationId xmlns:a16="http://schemas.microsoft.com/office/drawing/2014/main" id="{4985313F-E71C-4B86-B761-28007A47BC15}"/>
              </a:ext>
            </a:extLst>
          </p:cNvPr>
          <p:cNvSpPr txBox="1"/>
          <p:nvPr/>
        </p:nvSpPr>
        <p:spPr>
          <a:xfrm>
            <a:off x="1671425" y="4543961"/>
            <a:ext cx="6665842"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The (well-deserved) reputation for being steroid-responsive enjoyed by </a:t>
            </a:r>
            <a:r>
              <a:rPr lang="en-US" sz="1600" i="1" dirty="0" err="1">
                <a:solidFill>
                  <a:schemeClr val="bg1">
                    <a:lumMod val="50000"/>
                  </a:schemeClr>
                </a:solidFill>
              </a:rPr>
              <a:t>Tolosa</a:t>
            </a:r>
            <a:r>
              <a:rPr lang="en-US" sz="1600" i="1" dirty="0">
                <a:solidFill>
                  <a:schemeClr val="bg1">
                    <a:lumMod val="50000"/>
                  </a:schemeClr>
                </a:solidFill>
              </a:rPr>
              <a:t>-Hunt can be highly misleading--why?</a:t>
            </a:r>
          </a:p>
          <a:p>
            <a:r>
              <a:rPr lang="en-US" sz="1600" dirty="0">
                <a:solidFill>
                  <a:schemeClr val="bg1">
                    <a:lumMod val="50000"/>
                  </a:schemeClr>
                </a:solidFill>
              </a:rPr>
              <a:t>Because </a:t>
            </a:r>
            <a:r>
              <a:rPr lang="en-US" sz="1600" u="sng" dirty="0">
                <a:solidFill>
                  <a:srgbClr val="0000FF"/>
                </a:solidFill>
              </a:rPr>
              <a:t>other, far more common causes of painful ophthalmoplegia </a:t>
            </a:r>
            <a:r>
              <a:rPr lang="en-US" sz="1600" dirty="0">
                <a:solidFill>
                  <a:schemeClr val="bg1">
                    <a:lumMod val="50000"/>
                  </a:schemeClr>
                </a:solidFill>
              </a:rPr>
              <a:t>are steroid-responsive too. So</a:t>
            </a:r>
            <a:r>
              <a:rPr lang="en-US" sz="1600" b="1" dirty="0">
                <a:solidFill>
                  <a:schemeClr val="bg1">
                    <a:lumMod val="50000"/>
                  </a:schemeClr>
                </a:solidFill>
              </a:rPr>
              <a:t> steroid-responsiveness should not be interpreted as confirming the diagnosis of </a:t>
            </a:r>
            <a:r>
              <a:rPr lang="en-US" sz="1600" b="1" dirty="0" err="1">
                <a:solidFill>
                  <a:schemeClr val="bg1">
                    <a:lumMod val="50000"/>
                  </a:schemeClr>
                </a:solidFill>
              </a:rPr>
              <a:t>Tolosa</a:t>
            </a:r>
            <a:r>
              <a:rPr lang="en-US" sz="1600" b="1" dirty="0">
                <a:solidFill>
                  <a:schemeClr val="bg1">
                    <a:lumMod val="50000"/>
                  </a:schemeClr>
                </a:solidFill>
              </a:rPr>
              <a:t>-Hunt</a:t>
            </a:r>
            <a:r>
              <a:rPr lang="en-US" sz="1600" dirty="0">
                <a:solidFill>
                  <a:schemeClr val="bg1">
                    <a:lumMod val="50000"/>
                  </a:schemeClr>
                </a:solidFill>
              </a:rPr>
              <a:t>.</a:t>
            </a:r>
          </a:p>
        </p:txBody>
      </p:sp>
      <p:sp>
        <p:nvSpPr>
          <p:cNvPr id="27" name="Oval 26">
            <a:extLst>
              <a:ext uri="{FF2B5EF4-FFF2-40B4-BE49-F238E27FC236}">
                <a16:creationId xmlns:a16="http://schemas.microsoft.com/office/drawing/2014/main" id="{3D7B3435-16A0-4289-8F39-97AC8BAC88AB}"/>
              </a:ext>
            </a:extLst>
          </p:cNvPr>
          <p:cNvSpPr/>
          <p:nvPr/>
        </p:nvSpPr>
        <p:spPr>
          <a:xfrm>
            <a:off x="2373907" y="4871620"/>
            <a:ext cx="579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C41525-F82B-4307-B4C0-7885687A72F0}"/>
              </a:ext>
            </a:extLst>
          </p:cNvPr>
          <p:cNvSpPr txBox="1"/>
          <p:nvPr/>
        </p:nvSpPr>
        <p:spPr>
          <a:xfrm>
            <a:off x="197381" y="3326249"/>
            <a:ext cx="3765019" cy="1169551"/>
          </a:xfrm>
          <a:prstGeom prst="rect">
            <a:avLst/>
          </a:prstGeom>
          <a:solidFill>
            <a:srgbClr val="00B0F0"/>
          </a:solidFill>
        </p:spPr>
        <p:txBody>
          <a:bodyPr wrap="square" rtlCol="0">
            <a:spAutoFit/>
          </a:bodyPr>
          <a:lstStyle/>
          <a:p>
            <a:r>
              <a:rPr lang="en-US" sz="1400" i="1" dirty="0">
                <a:solidFill>
                  <a:schemeClr val="bg1">
                    <a:lumMod val="85000"/>
                  </a:schemeClr>
                </a:solidFill>
              </a:rPr>
              <a:t>Which two causes are particularly notorious for being steroid-responsive, and thus giving a false confirmation of </a:t>
            </a:r>
            <a:r>
              <a:rPr lang="en-US" sz="1400" i="1" dirty="0" err="1">
                <a:solidFill>
                  <a:schemeClr val="bg1">
                    <a:lumMod val="85000"/>
                  </a:schemeClr>
                </a:solidFill>
              </a:rPr>
              <a:t>Tolosa</a:t>
            </a:r>
            <a:r>
              <a:rPr lang="en-US" sz="1400" i="1" dirty="0">
                <a:solidFill>
                  <a:schemeClr val="bg1">
                    <a:lumMod val="85000"/>
                  </a:schemeClr>
                </a:solidFill>
              </a:rPr>
              <a:t>-Hunt?</a:t>
            </a:r>
          </a:p>
          <a:p>
            <a:r>
              <a:rPr lang="en-US" sz="1400" dirty="0">
                <a:solidFill>
                  <a:schemeClr val="bg1">
                    <a:lumMod val="85000"/>
                  </a:schemeClr>
                </a:solidFill>
              </a:rPr>
              <a:t>--Neoplasm</a:t>
            </a:r>
          </a:p>
          <a:p>
            <a:r>
              <a:rPr lang="en-US" sz="1400" dirty="0">
                <a:solidFill>
                  <a:schemeClr val="bg1">
                    <a:lumMod val="85000"/>
                  </a:schemeClr>
                </a:solidFill>
              </a:rPr>
              <a:t>--</a:t>
            </a:r>
            <a:r>
              <a:rPr lang="en-US" sz="1400" b="1" dirty="0">
                <a:solidFill>
                  <a:schemeClr val="bg1"/>
                </a:solidFill>
              </a:rPr>
              <a:t>Infectious</a:t>
            </a:r>
          </a:p>
        </p:txBody>
      </p:sp>
      <p:sp>
        <p:nvSpPr>
          <p:cNvPr id="7" name="Oval 6">
            <a:extLst>
              <a:ext uri="{FF2B5EF4-FFF2-40B4-BE49-F238E27FC236}">
                <a16:creationId xmlns:a16="http://schemas.microsoft.com/office/drawing/2014/main" id="{8DC533B2-C1F7-46E7-9769-F08D37AC2311}"/>
              </a:ext>
            </a:extLst>
          </p:cNvPr>
          <p:cNvSpPr/>
          <p:nvPr/>
        </p:nvSpPr>
        <p:spPr>
          <a:xfrm>
            <a:off x="3849802" y="3889594"/>
            <a:ext cx="2246197" cy="4913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FBAD425-F716-404C-9E1B-571D2602659E}"/>
              </a:ext>
            </a:extLst>
          </p:cNvPr>
          <p:cNvSpPr/>
          <p:nvPr/>
        </p:nvSpPr>
        <p:spPr>
          <a:xfrm>
            <a:off x="244357" y="4138881"/>
            <a:ext cx="1127243" cy="38100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F691363-1A0F-4256-92BD-4E6D2E27EB67}"/>
              </a:ext>
            </a:extLst>
          </p:cNvPr>
          <p:cNvSpPr txBox="1"/>
          <p:nvPr/>
        </p:nvSpPr>
        <p:spPr>
          <a:xfrm>
            <a:off x="1448124" y="3937276"/>
            <a:ext cx="2085351" cy="738664"/>
          </a:xfrm>
          <a:prstGeom prst="rect">
            <a:avLst/>
          </a:prstGeom>
          <a:solidFill>
            <a:schemeClr val="accent5">
              <a:lumMod val="50000"/>
            </a:schemeClr>
          </a:solidFill>
        </p:spPr>
        <p:txBody>
          <a:bodyPr wrap="square" rtlCol="0">
            <a:spAutoFit/>
          </a:bodyPr>
          <a:lstStyle/>
          <a:p>
            <a:r>
              <a:rPr lang="en-US" sz="1400" i="1" dirty="0">
                <a:solidFill>
                  <a:schemeClr val="bg1"/>
                </a:solidFill>
              </a:rPr>
              <a:t>Which type of infectious in particular?</a:t>
            </a:r>
          </a:p>
          <a:p>
            <a:r>
              <a:rPr lang="en-US" sz="1400" dirty="0">
                <a:solidFill>
                  <a:schemeClr val="bg1"/>
                </a:solidFill>
              </a:rPr>
              <a:t>Fungal</a:t>
            </a:r>
          </a:p>
        </p:txBody>
      </p:sp>
      <p:sp>
        <p:nvSpPr>
          <p:cNvPr id="33" name="TextBox 32">
            <a:extLst>
              <a:ext uri="{FF2B5EF4-FFF2-40B4-BE49-F238E27FC236}">
                <a16:creationId xmlns:a16="http://schemas.microsoft.com/office/drawing/2014/main" id="{D3A8F3BD-9444-4CB7-9E2C-47EF9CCAF06E}"/>
              </a:ext>
            </a:extLst>
          </p:cNvPr>
          <p:cNvSpPr txBox="1"/>
          <p:nvPr/>
        </p:nvSpPr>
        <p:spPr>
          <a:xfrm>
            <a:off x="1048157" y="2939534"/>
            <a:ext cx="7139609" cy="1754326"/>
          </a:xfrm>
          <a:prstGeom prst="rect">
            <a:avLst/>
          </a:prstGeom>
          <a:solidFill>
            <a:srgbClr val="0000FF"/>
          </a:solidFill>
        </p:spPr>
        <p:txBody>
          <a:bodyPr wrap="square" rtlCol="0">
            <a:spAutoFit/>
          </a:bodyPr>
          <a:lstStyle/>
          <a:p>
            <a:r>
              <a:rPr lang="en-US" b="1" dirty="0">
                <a:solidFill>
                  <a:schemeClr val="bg1"/>
                </a:solidFill>
              </a:rPr>
              <a:t>The takeaway point: </a:t>
            </a:r>
            <a:r>
              <a:rPr lang="en-US" dirty="0" err="1">
                <a:solidFill>
                  <a:schemeClr val="bg1"/>
                </a:solidFill>
              </a:rPr>
              <a:t>Tolosa</a:t>
            </a:r>
            <a:r>
              <a:rPr lang="en-US" dirty="0">
                <a:solidFill>
                  <a:schemeClr val="bg1"/>
                </a:solidFill>
              </a:rPr>
              <a:t>-Hunt is vastly more likely to appear on a test than in your exam chair. So, while you should feel free to sling the diagnosis around on the OKAP, prudence dictates to be much more circumspect with it in the clinic. (Andrew Lee, among others, argues that the diagnosis should not be made by anyone other than a trained neuro-</a:t>
            </a:r>
            <a:r>
              <a:rPr lang="en-US" dirty="0" err="1">
                <a:solidFill>
                  <a:schemeClr val="bg1"/>
                </a:solidFill>
              </a:rPr>
              <a:t>oph</a:t>
            </a:r>
            <a:r>
              <a:rPr lang="en-US" dirty="0">
                <a:solidFill>
                  <a:schemeClr val="bg1"/>
                </a:solidFill>
              </a:rPr>
              <a:t>.)</a:t>
            </a:r>
          </a:p>
        </p:txBody>
      </p:sp>
    </p:spTree>
    <p:extLst>
      <p:ext uri="{BB962C8B-B14F-4D97-AF65-F5344CB8AC3E}">
        <p14:creationId xmlns:p14="http://schemas.microsoft.com/office/powerpoint/2010/main" val="31448734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338554"/>
          </a:xfrm>
          <a:prstGeom prst="rect">
            <a:avLst/>
          </a:prstGeom>
          <a:noFill/>
        </p:spPr>
        <p:txBody>
          <a:bodyPr wrap="square" rtlCol="0">
            <a:spAutoFit/>
          </a:bodyPr>
          <a:lstStyle/>
          <a:p>
            <a:r>
              <a:rPr lang="en-US" sz="1600" i="1" dirty="0"/>
              <a:t>What bony relationship forms the SOF?</a:t>
            </a:r>
            <a:endParaRPr lang="en-US" sz="1600" dirty="0"/>
          </a:p>
        </p:txBody>
      </p:sp>
    </p:spTree>
    <p:extLst>
      <p:ext uri="{BB962C8B-B14F-4D97-AF65-F5344CB8AC3E}">
        <p14:creationId xmlns:p14="http://schemas.microsoft.com/office/powerpoint/2010/main" val="91610790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830997"/>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p:txBody>
      </p:sp>
    </p:spTree>
    <p:extLst>
      <p:ext uri="{BB962C8B-B14F-4D97-AF65-F5344CB8AC3E}">
        <p14:creationId xmlns:p14="http://schemas.microsoft.com/office/powerpoint/2010/main" val="7964485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157</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9" name="Rectangle 8">
            <a:extLst>
              <a:ext uri="{FF2B5EF4-FFF2-40B4-BE49-F238E27FC236}">
                <a16:creationId xmlns:a16="http://schemas.microsoft.com/office/drawing/2014/main" id="{A2B48852-8C77-4A38-966D-D40644F24887}"/>
              </a:ext>
            </a:extLst>
          </p:cNvPr>
          <p:cNvSpPr/>
          <p:nvPr/>
        </p:nvSpPr>
        <p:spPr>
          <a:xfrm>
            <a:off x="7239000" y="4724400"/>
            <a:ext cx="1905000"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44ADC3EF-6D31-4C0A-A7CD-60C008EE6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31207"/>
            <a:ext cx="7467600" cy="5600700"/>
          </a:xfrm>
          <a:prstGeom prst="rect">
            <a:avLst/>
          </a:prstGeom>
        </p:spPr>
      </p:pic>
      <p:sp>
        <p:nvSpPr>
          <p:cNvPr id="8" name="TextBox 7">
            <a:extLst>
              <a:ext uri="{FF2B5EF4-FFF2-40B4-BE49-F238E27FC236}">
                <a16:creationId xmlns:a16="http://schemas.microsoft.com/office/drawing/2014/main" id="{F0C79152-FA8C-4218-AF4B-946F415F3464}"/>
              </a:ext>
            </a:extLst>
          </p:cNvPr>
          <p:cNvSpPr txBox="1"/>
          <p:nvPr/>
        </p:nvSpPr>
        <p:spPr>
          <a:xfrm>
            <a:off x="3325504" y="5791200"/>
            <a:ext cx="2492991" cy="369332"/>
          </a:xfrm>
          <a:prstGeom prst="rect">
            <a:avLst/>
          </a:prstGeom>
          <a:noFill/>
        </p:spPr>
        <p:txBody>
          <a:bodyPr wrap="none" rtlCol="0">
            <a:spAutoFit/>
          </a:bodyPr>
          <a:lstStyle/>
          <a:p>
            <a:pPr algn="ctr"/>
            <a:r>
              <a:rPr lang="en-US" dirty="0"/>
              <a:t>Superior orbital fissure</a:t>
            </a:r>
          </a:p>
        </p:txBody>
      </p:sp>
      <p:sp>
        <p:nvSpPr>
          <p:cNvPr id="12" name="Rectangle 11">
            <a:extLst>
              <a:ext uri="{FF2B5EF4-FFF2-40B4-BE49-F238E27FC236}">
                <a16:creationId xmlns:a16="http://schemas.microsoft.com/office/drawing/2014/main" id="{C1350F0E-17A2-4F65-9417-5E000B4345F1}"/>
              </a:ext>
            </a:extLst>
          </p:cNvPr>
          <p:cNvSpPr/>
          <p:nvPr/>
        </p:nvSpPr>
        <p:spPr>
          <a:xfrm>
            <a:off x="7315200" y="631207"/>
            <a:ext cx="838200"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94A8EDC6-63FE-4A70-BA75-2635D54E5C88}"/>
              </a:ext>
            </a:extLst>
          </p:cNvPr>
          <p:cNvSpPr/>
          <p:nvPr/>
        </p:nvSpPr>
        <p:spPr>
          <a:xfrm>
            <a:off x="838200" y="657711"/>
            <a:ext cx="1524000"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66A2F148-D750-46B2-93A9-C2D1B846881B}"/>
              </a:ext>
            </a:extLst>
          </p:cNvPr>
          <p:cNvSpPr/>
          <p:nvPr/>
        </p:nvSpPr>
        <p:spPr>
          <a:xfrm>
            <a:off x="990600" y="2067339"/>
            <a:ext cx="2128631" cy="52346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6452E4E8-4AD9-4A85-8BB2-D49E36B0F0EA}"/>
              </a:ext>
            </a:extLst>
          </p:cNvPr>
          <p:cNvSpPr/>
          <p:nvPr/>
        </p:nvSpPr>
        <p:spPr>
          <a:xfrm>
            <a:off x="923728" y="2821849"/>
            <a:ext cx="457200" cy="369332"/>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91D0B28-DD25-4FFF-B18B-E496600221E7}"/>
              </a:ext>
            </a:extLst>
          </p:cNvPr>
          <p:cNvSpPr/>
          <p:nvPr/>
        </p:nvSpPr>
        <p:spPr>
          <a:xfrm>
            <a:off x="4305307" y="2067339"/>
            <a:ext cx="457200" cy="369332"/>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1607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1323439"/>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endParaRPr lang="en-US" sz="1600" dirty="0"/>
          </a:p>
        </p:txBody>
      </p:sp>
    </p:spTree>
    <p:extLst>
      <p:ext uri="{BB962C8B-B14F-4D97-AF65-F5344CB8AC3E}">
        <p14:creationId xmlns:p14="http://schemas.microsoft.com/office/powerpoint/2010/main" val="33792354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159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1569660"/>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p:txBody>
      </p:sp>
    </p:spTree>
    <p:extLst>
      <p:ext uri="{BB962C8B-B14F-4D97-AF65-F5344CB8AC3E}">
        <p14:creationId xmlns:p14="http://schemas.microsoft.com/office/powerpoint/2010/main" val="304337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56966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b="1" dirty="0" err="1">
                <a:solidFill>
                  <a:srgbClr val="800080"/>
                </a:solidFill>
              </a:rPr>
              <a:t>sella</a:t>
            </a:r>
            <a:r>
              <a:rPr lang="en-US" sz="1600" b="1" dirty="0">
                <a:solidFill>
                  <a:srgbClr val="800080"/>
                </a:solidFill>
              </a:rPr>
              <a:t> turcica/pituitary fossa </a:t>
            </a:r>
            <a:r>
              <a:rPr lang="en-US" sz="1600" dirty="0">
                <a:solidFill>
                  <a:schemeClr val="bg1">
                    <a:lumMod val="75000"/>
                  </a:schemeClr>
                </a:solidFill>
              </a:rPr>
              <a:t>and the sphenoid sinus</a:t>
            </a:r>
          </a:p>
        </p:txBody>
      </p:sp>
      <p:sp>
        <p:nvSpPr>
          <p:cNvPr id="2" name="TextBox 1">
            <a:extLst>
              <a:ext uri="{FF2B5EF4-FFF2-40B4-BE49-F238E27FC236}">
                <a16:creationId xmlns:a16="http://schemas.microsoft.com/office/drawing/2014/main" id="{53A040B9-5DC8-4898-82EC-6BA5AA881837}"/>
              </a:ext>
            </a:extLst>
          </p:cNvPr>
          <p:cNvSpPr txBox="1"/>
          <p:nvPr/>
        </p:nvSpPr>
        <p:spPr>
          <a:xfrm>
            <a:off x="1065187" y="3657600"/>
            <a:ext cx="4192614" cy="523220"/>
          </a:xfrm>
          <a:prstGeom prst="rect">
            <a:avLst/>
          </a:prstGeom>
          <a:noFill/>
        </p:spPr>
        <p:txBody>
          <a:bodyPr wrap="square" rtlCol="0">
            <a:spAutoFit/>
          </a:bodyPr>
          <a:lstStyle/>
          <a:p>
            <a:r>
              <a:rPr lang="en-US" sz="1400" i="1" dirty="0">
                <a:solidFill>
                  <a:srgbClr val="0000FF"/>
                </a:solidFill>
              </a:rPr>
              <a:t>What structure occupies the pituitary fossa?</a:t>
            </a:r>
          </a:p>
          <a:p>
            <a:r>
              <a:rPr lang="en-US" sz="1400" dirty="0">
                <a:solidFill>
                  <a:srgbClr val="0000FF"/>
                </a:solidFill>
              </a:rPr>
              <a:t>The pituitary gland, duh</a:t>
            </a:r>
          </a:p>
        </p:txBody>
      </p:sp>
    </p:spTree>
    <p:extLst>
      <p:ext uri="{BB962C8B-B14F-4D97-AF65-F5344CB8AC3E}">
        <p14:creationId xmlns:p14="http://schemas.microsoft.com/office/powerpoint/2010/main" val="22120653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2308324"/>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endParaRPr lang="en-US" sz="1600" dirty="0"/>
          </a:p>
        </p:txBody>
      </p:sp>
    </p:spTree>
    <p:extLst>
      <p:ext uri="{BB962C8B-B14F-4D97-AF65-F5344CB8AC3E}">
        <p14:creationId xmlns:p14="http://schemas.microsoft.com/office/powerpoint/2010/main" val="343568125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2554545"/>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p>
          <a:p>
            <a:r>
              <a:rPr lang="en-US" sz="1600" dirty="0"/>
              <a:t>The annulus of Zinn</a:t>
            </a:r>
          </a:p>
        </p:txBody>
      </p:sp>
    </p:spTree>
    <p:extLst>
      <p:ext uri="{BB962C8B-B14F-4D97-AF65-F5344CB8AC3E}">
        <p14:creationId xmlns:p14="http://schemas.microsoft.com/office/powerpoint/2010/main" val="2455060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3046988"/>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p>
          <a:p>
            <a:r>
              <a:rPr lang="en-US" sz="1600" dirty="0"/>
              <a:t>The annulus of Zinn</a:t>
            </a:r>
          </a:p>
          <a:p>
            <a:endParaRPr lang="en-US" sz="1600" i="1" dirty="0"/>
          </a:p>
          <a:p>
            <a:r>
              <a:rPr lang="en-US" sz="1600" i="1" dirty="0"/>
              <a:t>What is the annulus of Zinn?</a:t>
            </a:r>
            <a:endParaRPr lang="en-US" sz="1600" dirty="0"/>
          </a:p>
        </p:txBody>
      </p:sp>
    </p:spTree>
    <p:extLst>
      <p:ext uri="{BB962C8B-B14F-4D97-AF65-F5344CB8AC3E}">
        <p14:creationId xmlns:p14="http://schemas.microsoft.com/office/powerpoint/2010/main" val="9617672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3539430"/>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p>
          <a:p>
            <a:r>
              <a:rPr lang="en-US" sz="1600" dirty="0"/>
              <a:t>The annulus of Zinn</a:t>
            </a:r>
          </a:p>
          <a:p>
            <a:endParaRPr lang="en-US" sz="1600" i="1" dirty="0"/>
          </a:p>
          <a:p>
            <a:r>
              <a:rPr lang="en-US" sz="1600" i="1" dirty="0"/>
              <a:t>What is the annulus of Zinn?</a:t>
            </a:r>
          </a:p>
          <a:p>
            <a:r>
              <a:rPr lang="en-US" sz="1600" dirty="0"/>
              <a:t>It is a ring-shaped structure formed by the tendinous insertions of the four rectus muscles</a:t>
            </a:r>
          </a:p>
        </p:txBody>
      </p:sp>
    </p:spTree>
    <p:extLst>
      <p:ext uri="{BB962C8B-B14F-4D97-AF65-F5344CB8AC3E}">
        <p14:creationId xmlns:p14="http://schemas.microsoft.com/office/powerpoint/2010/main" val="28721158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164</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F0C79152-FA8C-4218-AF4B-946F415F3464}"/>
              </a:ext>
            </a:extLst>
          </p:cNvPr>
          <p:cNvSpPr txBox="1"/>
          <p:nvPr/>
        </p:nvSpPr>
        <p:spPr>
          <a:xfrm>
            <a:off x="2087990" y="5791200"/>
            <a:ext cx="4968028" cy="369332"/>
          </a:xfrm>
          <a:prstGeom prst="rect">
            <a:avLst/>
          </a:prstGeom>
          <a:noFill/>
        </p:spPr>
        <p:txBody>
          <a:bodyPr wrap="none" rtlCol="0">
            <a:spAutoFit/>
          </a:bodyPr>
          <a:lstStyle/>
          <a:p>
            <a:pPr algn="ctr"/>
            <a:r>
              <a:rPr lang="en-US" dirty="0"/>
              <a:t>Superior orbital fissure and the annulus of Zinn</a:t>
            </a:r>
          </a:p>
        </p:txBody>
      </p:sp>
      <p:pic>
        <p:nvPicPr>
          <p:cNvPr id="21" name="Picture 20">
            <a:extLst>
              <a:ext uri="{FF2B5EF4-FFF2-40B4-BE49-F238E27FC236}">
                <a16:creationId xmlns:a16="http://schemas.microsoft.com/office/drawing/2014/main" id="{93CA2C08-857F-47DD-929B-A114DD2E0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093" y="1495709"/>
            <a:ext cx="4067814" cy="3866581"/>
          </a:xfrm>
          <a:prstGeom prst="rect">
            <a:avLst/>
          </a:prstGeom>
        </p:spPr>
      </p:pic>
      <p:sp>
        <p:nvSpPr>
          <p:cNvPr id="22" name="TextBox 21">
            <a:extLst>
              <a:ext uri="{FF2B5EF4-FFF2-40B4-BE49-F238E27FC236}">
                <a16:creationId xmlns:a16="http://schemas.microsoft.com/office/drawing/2014/main" id="{33362A24-DDAE-49A1-BB44-1CF646225C8A}"/>
              </a:ext>
            </a:extLst>
          </p:cNvPr>
          <p:cNvSpPr txBox="1"/>
          <p:nvPr/>
        </p:nvSpPr>
        <p:spPr>
          <a:xfrm>
            <a:off x="3819609" y="5362290"/>
            <a:ext cx="1428596" cy="307777"/>
          </a:xfrm>
          <a:prstGeom prst="rect">
            <a:avLst/>
          </a:prstGeom>
          <a:noFill/>
        </p:spPr>
        <p:txBody>
          <a:bodyPr wrap="none" rtlCol="0">
            <a:spAutoFit/>
          </a:bodyPr>
          <a:lstStyle/>
          <a:p>
            <a:r>
              <a:rPr lang="en-US" sz="1400" dirty="0"/>
              <a:t>Annulus of Zinn</a:t>
            </a:r>
          </a:p>
        </p:txBody>
      </p:sp>
      <p:sp>
        <p:nvSpPr>
          <p:cNvPr id="24" name="TextBox 23">
            <a:extLst>
              <a:ext uri="{FF2B5EF4-FFF2-40B4-BE49-F238E27FC236}">
                <a16:creationId xmlns:a16="http://schemas.microsoft.com/office/drawing/2014/main" id="{C58EB97C-103E-47AC-89D7-0481C72E65F0}"/>
              </a:ext>
            </a:extLst>
          </p:cNvPr>
          <p:cNvSpPr txBox="1"/>
          <p:nvPr/>
        </p:nvSpPr>
        <p:spPr>
          <a:xfrm>
            <a:off x="1981200" y="3428999"/>
            <a:ext cx="871703" cy="630942"/>
          </a:xfrm>
          <a:prstGeom prst="rect">
            <a:avLst/>
          </a:prstGeom>
          <a:solidFill>
            <a:schemeClr val="bg1"/>
          </a:solidFill>
        </p:spPr>
        <p:txBody>
          <a:bodyPr wrap="square" rtlCol="0">
            <a:spAutoFit/>
          </a:bodyPr>
          <a:lstStyle/>
          <a:p>
            <a:pPr algn="r">
              <a:lnSpc>
                <a:spcPts val="1400"/>
              </a:lnSpc>
            </a:pPr>
            <a:r>
              <a:rPr lang="en-US" sz="1400" dirty="0"/>
              <a:t>Superior orbital fissure</a:t>
            </a:r>
          </a:p>
        </p:txBody>
      </p:sp>
      <p:cxnSp>
        <p:nvCxnSpPr>
          <p:cNvPr id="26" name="Straight Connector 25">
            <a:extLst>
              <a:ext uri="{FF2B5EF4-FFF2-40B4-BE49-F238E27FC236}">
                <a16:creationId xmlns:a16="http://schemas.microsoft.com/office/drawing/2014/main" id="{ED6D3C40-3888-4089-AF6F-15606A7E1005}"/>
              </a:ext>
            </a:extLst>
          </p:cNvPr>
          <p:cNvCxnSpPr/>
          <p:nvPr/>
        </p:nvCxnSpPr>
        <p:spPr>
          <a:xfrm flipV="1">
            <a:off x="2852903" y="2819400"/>
            <a:ext cx="499897" cy="92507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D5E2F65-DD37-4993-B332-2DB4B62E1798}"/>
              </a:ext>
            </a:extLst>
          </p:cNvPr>
          <p:cNvCxnSpPr>
            <a:cxnSpLocks/>
          </p:cNvCxnSpPr>
          <p:nvPr/>
        </p:nvCxnSpPr>
        <p:spPr>
          <a:xfrm>
            <a:off x="2852903" y="3744470"/>
            <a:ext cx="1719097" cy="14359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55F146C-9BE6-4EF1-93CB-BBA0AFB64AFC}"/>
              </a:ext>
            </a:extLst>
          </p:cNvPr>
          <p:cNvCxnSpPr>
            <a:cxnSpLocks/>
            <a:stCxn id="24" idx="3"/>
          </p:cNvCxnSpPr>
          <p:nvPr/>
        </p:nvCxnSpPr>
        <p:spPr>
          <a:xfrm>
            <a:off x="2852903" y="3744470"/>
            <a:ext cx="1490497" cy="4366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414604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031873"/>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p>
          <a:p>
            <a:r>
              <a:rPr lang="en-US" sz="1600" dirty="0"/>
              <a:t>The annulus of Zinn</a:t>
            </a:r>
          </a:p>
          <a:p>
            <a:endParaRPr lang="en-US" sz="1600" i="1" dirty="0"/>
          </a:p>
          <a:p>
            <a:r>
              <a:rPr lang="en-US" sz="1600" i="1" dirty="0"/>
              <a:t>What is the annulus of Zinn?</a:t>
            </a:r>
          </a:p>
          <a:p>
            <a:r>
              <a:rPr lang="en-US" sz="1600" dirty="0"/>
              <a:t>It is a ring-shaped structure formed by the tendinous insertions of the four rectus muscles</a:t>
            </a:r>
          </a:p>
          <a:p>
            <a:endParaRPr lang="en-US" sz="1600" dirty="0"/>
          </a:p>
          <a:p>
            <a:r>
              <a:rPr lang="en-US" sz="1600" i="1" dirty="0"/>
              <a:t>What portion of the SOF is straddled by the annulus?</a:t>
            </a:r>
          </a:p>
        </p:txBody>
      </p:sp>
    </p:spTree>
    <p:extLst>
      <p:ext uri="{BB962C8B-B14F-4D97-AF65-F5344CB8AC3E}">
        <p14:creationId xmlns:p14="http://schemas.microsoft.com/office/powerpoint/2010/main" val="159114746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t>What bony relationship forms the SOF?</a:t>
            </a:r>
          </a:p>
          <a:p>
            <a:r>
              <a:rPr lang="en-US" sz="1600" dirty="0"/>
              <a:t>It is the gap between the greater and lesser wings of the sphenoid bone</a:t>
            </a:r>
          </a:p>
          <a:p>
            <a:endParaRPr lang="en-US" sz="1600" i="1" dirty="0"/>
          </a:p>
          <a:p>
            <a:r>
              <a:rPr lang="en-US" sz="1600" i="1" dirty="0"/>
              <a:t>How long is the SOF?</a:t>
            </a:r>
          </a:p>
          <a:p>
            <a:r>
              <a:rPr lang="en-US" sz="1600" dirty="0"/>
              <a:t>About 2 cm</a:t>
            </a:r>
          </a:p>
          <a:p>
            <a:endParaRPr lang="en-US" sz="1600" dirty="0"/>
          </a:p>
          <a:p>
            <a:r>
              <a:rPr lang="en-US" sz="1600" i="1" dirty="0"/>
              <a:t>The SOF is straddled by a very important structure--what is the eponymous name of this structure?</a:t>
            </a:r>
          </a:p>
          <a:p>
            <a:r>
              <a:rPr lang="en-US" sz="1600" dirty="0"/>
              <a:t>The annulus of Zinn</a:t>
            </a:r>
          </a:p>
          <a:p>
            <a:endParaRPr lang="en-US" sz="1600" i="1" dirty="0"/>
          </a:p>
          <a:p>
            <a:r>
              <a:rPr lang="en-US" sz="1600" i="1" dirty="0"/>
              <a:t>What is the annulus of Zinn?</a:t>
            </a:r>
          </a:p>
          <a:p>
            <a:r>
              <a:rPr lang="en-US" sz="1600" dirty="0"/>
              <a:t>It is a ring-shaped structure formed by the tendinous insertions of the four rectus muscles</a:t>
            </a:r>
          </a:p>
          <a:p>
            <a:endParaRPr lang="en-US" sz="1600" dirty="0"/>
          </a:p>
          <a:p>
            <a:r>
              <a:rPr lang="en-US" sz="1600" i="1" dirty="0"/>
              <a:t>What portion of the SOF is straddled by the annulus?</a:t>
            </a:r>
          </a:p>
          <a:p>
            <a:r>
              <a:rPr lang="en-US" sz="1600" dirty="0"/>
              <a:t>Roughly the middle third</a:t>
            </a:r>
          </a:p>
        </p:txBody>
      </p:sp>
    </p:spTree>
    <p:extLst>
      <p:ext uri="{BB962C8B-B14F-4D97-AF65-F5344CB8AC3E}">
        <p14:creationId xmlns:p14="http://schemas.microsoft.com/office/powerpoint/2010/main" val="6218983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b="1" dirty="0"/>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By dint of its location, the annulus divides the SOF into three sections. What are they called?</a:t>
            </a: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p:txBody>
      </p:sp>
    </p:spTree>
    <p:extLst>
      <p:ext uri="{BB962C8B-B14F-4D97-AF65-F5344CB8AC3E}">
        <p14:creationId xmlns:p14="http://schemas.microsoft.com/office/powerpoint/2010/main" val="25110964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168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b="1" dirty="0"/>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rgbClr val="0000FF"/>
                </a:solidFill>
              </a:rPr>
              <a:t>By dint of its location, the annulus divides the SOF into three sections. What are they called?</a:t>
            </a:r>
          </a:p>
          <a:p>
            <a:r>
              <a:rPr lang="en-US" sz="1600" dirty="0">
                <a:solidFill>
                  <a:srgbClr val="0000FF"/>
                </a:solidFill>
              </a:rPr>
              <a:t>--The </a:t>
            </a:r>
            <a:r>
              <a:rPr lang="en-US" sz="1600" b="1" dirty="0">
                <a:solidFill>
                  <a:srgbClr val="0000FF"/>
                </a:solidFill>
              </a:rPr>
              <a:t>superior</a:t>
            </a:r>
            <a:r>
              <a:rPr lang="en-US" sz="1600" dirty="0">
                <a:solidFill>
                  <a:srgbClr val="0000FF"/>
                </a:solidFill>
              </a:rPr>
              <a:t> portion is above the annulus</a:t>
            </a:r>
          </a:p>
          <a:p>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p>
          <a:p>
            <a:r>
              <a:rPr lang="en-US" sz="1600" dirty="0">
                <a:solidFill>
                  <a:srgbClr val="0000FF"/>
                </a:solidFill>
              </a:rPr>
              <a:t>--The </a:t>
            </a:r>
            <a:r>
              <a:rPr lang="en-US" sz="1600" b="1" dirty="0">
                <a:solidFill>
                  <a:srgbClr val="0000FF"/>
                </a:solidFill>
              </a:rPr>
              <a:t>inferior</a:t>
            </a:r>
            <a:r>
              <a:rPr lang="en-US" sz="1600" dirty="0">
                <a:solidFill>
                  <a:srgbClr val="0000FF"/>
                </a:solidFill>
              </a:rPr>
              <a:t> portion below it</a:t>
            </a:r>
          </a:p>
        </p:txBody>
      </p:sp>
    </p:spTree>
    <p:extLst>
      <p:ext uri="{BB962C8B-B14F-4D97-AF65-F5344CB8AC3E}">
        <p14:creationId xmlns:p14="http://schemas.microsoft.com/office/powerpoint/2010/main" val="11126907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F833E2-A3A4-4972-90A5-AC81E9E76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081299"/>
            <a:ext cx="7543800" cy="4751710"/>
          </a:xfrm>
          <a:prstGeom prst="rect">
            <a:avLst/>
          </a:prstGeom>
        </p:spPr>
      </p:pic>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169</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F0C79152-FA8C-4218-AF4B-946F415F3464}"/>
              </a:ext>
            </a:extLst>
          </p:cNvPr>
          <p:cNvSpPr txBox="1"/>
          <p:nvPr/>
        </p:nvSpPr>
        <p:spPr>
          <a:xfrm>
            <a:off x="2087990" y="5791200"/>
            <a:ext cx="4968028" cy="369332"/>
          </a:xfrm>
          <a:prstGeom prst="rect">
            <a:avLst/>
          </a:prstGeom>
          <a:noFill/>
        </p:spPr>
        <p:txBody>
          <a:bodyPr wrap="none" rtlCol="0">
            <a:spAutoFit/>
          </a:bodyPr>
          <a:lstStyle/>
          <a:p>
            <a:pPr algn="ctr"/>
            <a:r>
              <a:rPr lang="en-US" dirty="0"/>
              <a:t>Superior orbital fissure and the annulus of Zinn</a:t>
            </a:r>
          </a:p>
        </p:txBody>
      </p:sp>
      <p:sp>
        <p:nvSpPr>
          <p:cNvPr id="13" name="Left Brace 12">
            <a:extLst>
              <a:ext uri="{FF2B5EF4-FFF2-40B4-BE49-F238E27FC236}">
                <a16:creationId xmlns:a16="http://schemas.microsoft.com/office/drawing/2014/main" id="{21CC4969-51CD-4D1D-A9D8-85562A96051E}"/>
              </a:ext>
            </a:extLst>
          </p:cNvPr>
          <p:cNvSpPr/>
          <p:nvPr/>
        </p:nvSpPr>
        <p:spPr>
          <a:xfrm rot="18531205">
            <a:off x="2863724" y="1496359"/>
            <a:ext cx="533400" cy="2489791"/>
          </a:xfrm>
          <a:prstGeom prst="leftBrace">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DA3A61C-FCE8-4D05-87E4-70CD58CF5BD5}"/>
              </a:ext>
            </a:extLst>
          </p:cNvPr>
          <p:cNvSpPr txBox="1"/>
          <p:nvPr/>
        </p:nvSpPr>
        <p:spPr>
          <a:xfrm>
            <a:off x="1174919" y="2882252"/>
            <a:ext cx="1826141" cy="369332"/>
          </a:xfrm>
          <a:prstGeom prst="rect">
            <a:avLst/>
          </a:prstGeom>
          <a:noFill/>
        </p:spPr>
        <p:txBody>
          <a:bodyPr wrap="none" rtlCol="0">
            <a:spAutoFit/>
          </a:bodyPr>
          <a:lstStyle/>
          <a:p>
            <a:r>
              <a:rPr lang="en-US" i="1" dirty="0">
                <a:solidFill>
                  <a:srgbClr val="FF0000"/>
                </a:solidFill>
              </a:rPr>
              <a:t>Superior portion</a:t>
            </a:r>
          </a:p>
        </p:txBody>
      </p:sp>
      <p:sp>
        <p:nvSpPr>
          <p:cNvPr id="16" name="Left Brace 15">
            <a:extLst>
              <a:ext uri="{FF2B5EF4-FFF2-40B4-BE49-F238E27FC236}">
                <a16:creationId xmlns:a16="http://schemas.microsoft.com/office/drawing/2014/main" id="{D2420678-D728-4401-97B5-CF93B835313B}"/>
              </a:ext>
            </a:extLst>
          </p:cNvPr>
          <p:cNvSpPr/>
          <p:nvPr/>
        </p:nvSpPr>
        <p:spPr>
          <a:xfrm rot="21342368">
            <a:off x="3385833" y="3621998"/>
            <a:ext cx="533400" cy="1340937"/>
          </a:xfrm>
          <a:prstGeom prst="leftBrace">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74D60CB4-8DDE-4EA9-AE85-101BCBAD027D}"/>
              </a:ext>
            </a:extLst>
          </p:cNvPr>
          <p:cNvSpPr txBox="1"/>
          <p:nvPr/>
        </p:nvSpPr>
        <p:spPr>
          <a:xfrm>
            <a:off x="1074223" y="4093142"/>
            <a:ext cx="2262159" cy="369332"/>
          </a:xfrm>
          <a:prstGeom prst="rect">
            <a:avLst/>
          </a:prstGeom>
          <a:noFill/>
        </p:spPr>
        <p:txBody>
          <a:bodyPr wrap="none" rtlCol="0">
            <a:spAutoFit/>
          </a:bodyPr>
          <a:lstStyle/>
          <a:p>
            <a:pPr algn="r"/>
            <a:r>
              <a:rPr lang="en-US" i="1" dirty="0">
                <a:solidFill>
                  <a:srgbClr val="FF0000"/>
                </a:solidFill>
              </a:rPr>
              <a:t>Intra-annular portion</a:t>
            </a:r>
          </a:p>
        </p:txBody>
      </p:sp>
      <p:sp>
        <p:nvSpPr>
          <p:cNvPr id="20" name="Left Brace 19">
            <a:extLst>
              <a:ext uri="{FF2B5EF4-FFF2-40B4-BE49-F238E27FC236}">
                <a16:creationId xmlns:a16="http://schemas.microsoft.com/office/drawing/2014/main" id="{34136E48-2EBB-457F-8819-F18EDC7051F2}"/>
              </a:ext>
            </a:extLst>
          </p:cNvPr>
          <p:cNvSpPr/>
          <p:nvPr/>
        </p:nvSpPr>
        <p:spPr>
          <a:xfrm>
            <a:off x="3435284" y="4981022"/>
            <a:ext cx="533400" cy="601852"/>
          </a:xfrm>
          <a:prstGeom prst="leftBrace">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172C06F-7724-45A3-A6CB-AA3AABD20343}"/>
              </a:ext>
            </a:extLst>
          </p:cNvPr>
          <p:cNvSpPr txBox="1"/>
          <p:nvPr/>
        </p:nvSpPr>
        <p:spPr>
          <a:xfrm>
            <a:off x="1687319" y="5105632"/>
            <a:ext cx="1672254" cy="369332"/>
          </a:xfrm>
          <a:prstGeom prst="rect">
            <a:avLst/>
          </a:prstGeom>
          <a:noFill/>
        </p:spPr>
        <p:txBody>
          <a:bodyPr wrap="none" rtlCol="0">
            <a:spAutoFit/>
          </a:bodyPr>
          <a:lstStyle/>
          <a:p>
            <a:pPr algn="r"/>
            <a:r>
              <a:rPr lang="en-US" i="1" dirty="0">
                <a:solidFill>
                  <a:srgbClr val="FF0000"/>
                </a:solidFill>
              </a:rPr>
              <a:t>Inferior portion</a:t>
            </a:r>
          </a:p>
        </p:txBody>
      </p:sp>
      <p:sp>
        <p:nvSpPr>
          <p:cNvPr id="23" name="Rectangle 22">
            <a:extLst>
              <a:ext uri="{FF2B5EF4-FFF2-40B4-BE49-F238E27FC236}">
                <a16:creationId xmlns:a16="http://schemas.microsoft.com/office/drawing/2014/main" id="{A6A67766-1A5F-4C77-9C72-6C8E2FCA4187}"/>
              </a:ext>
            </a:extLst>
          </p:cNvPr>
          <p:cNvSpPr/>
          <p:nvPr/>
        </p:nvSpPr>
        <p:spPr>
          <a:xfrm>
            <a:off x="7010400" y="2438400"/>
            <a:ext cx="914400"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tar: 5 Points 23">
            <a:extLst>
              <a:ext uri="{FF2B5EF4-FFF2-40B4-BE49-F238E27FC236}">
                <a16:creationId xmlns:a16="http://schemas.microsoft.com/office/drawing/2014/main" id="{99611A6C-D500-4F4C-A501-B6082AAF3AEB}"/>
              </a:ext>
            </a:extLst>
          </p:cNvPr>
          <p:cNvSpPr/>
          <p:nvPr/>
        </p:nvSpPr>
        <p:spPr>
          <a:xfrm>
            <a:off x="832860" y="2861348"/>
            <a:ext cx="388423" cy="369332"/>
          </a:xfrm>
          <a:prstGeom prst="star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DE70AB3C-9789-4A35-99B2-6BD5CF8E60A2}"/>
              </a:ext>
            </a:extLst>
          </p:cNvPr>
          <p:cNvSpPr/>
          <p:nvPr/>
        </p:nvSpPr>
        <p:spPr>
          <a:xfrm>
            <a:off x="685800" y="4036632"/>
            <a:ext cx="388423" cy="369332"/>
          </a:xfrm>
          <a:prstGeom prst="star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2808FC9C-A92F-4E98-A1F2-AA081D7F1887}"/>
              </a:ext>
            </a:extLst>
          </p:cNvPr>
          <p:cNvSpPr/>
          <p:nvPr/>
        </p:nvSpPr>
        <p:spPr>
          <a:xfrm>
            <a:off x="1298896" y="5086573"/>
            <a:ext cx="388423" cy="369332"/>
          </a:xfrm>
          <a:prstGeom prst="star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9600034-EBAA-4C6D-98C1-CD235A2E6CEB}"/>
              </a:ext>
            </a:extLst>
          </p:cNvPr>
          <p:cNvSpPr/>
          <p:nvPr/>
        </p:nvSpPr>
        <p:spPr>
          <a:xfrm>
            <a:off x="7015740" y="2531705"/>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0FFD7FD5-0E3F-468B-A3A8-5F3C8C8EEE3A}"/>
              </a:ext>
            </a:extLst>
          </p:cNvPr>
          <p:cNvSpPr/>
          <p:nvPr/>
        </p:nvSpPr>
        <p:spPr>
          <a:xfrm rot="19281280">
            <a:off x="5084241" y="2630789"/>
            <a:ext cx="1740663" cy="1282194"/>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73B065EF-7720-428C-84D5-577A2D800C4E}"/>
              </a:ext>
            </a:extLst>
          </p:cNvPr>
          <p:cNvSpPr/>
          <p:nvPr/>
        </p:nvSpPr>
        <p:spPr>
          <a:xfrm rot="1742425">
            <a:off x="6555190" y="3601272"/>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2B076DB1-E4AB-4A19-8D4A-7BDDFE8215C4}"/>
              </a:ext>
            </a:extLst>
          </p:cNvPr>
          <p:cNvSpPr/>
          <p:nvPr/>
        </p:nvSpPr>
        <p:spPr>
          <a:xfrm rot="2253450">
            <a:off x="5904827" y="3388286"/>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CFA66A77-56CF-4B10-A969-BE10178380A1}"/>
              </a:ext>
            </a:extLst>
          </p:cNvPr>
          <p:cNvSpPr/>
          <p:nvPr/>
        </p:nvSpPr>
        <p:spPr>
          <a:xfrm rot="20126401">
            <a:off x="6787980" y="2356366"/>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911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56966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b="1" dirty="0" err="1">
                <a:solidFill>
                  <a:srgbClr val="800080"/>
                </a:solidFill>
              </a:rPr>
              <a:t>sella</a:t>
            </a:r>
            <a:r>
              <a:rPr lang="en-US" sz="1600" b="1" dirty="0">
                <a:solidFill>
                  <a:srgbClr val="800080"/>
                </a:solidFill>
              </a:rPr>
              <a:t> turcica/pituitary fossa </a:t>
            </a:r>
            <a:r>
              <a:rPr lang="en-US" sz="1600" dirty="0">
                <a:solidFill>
                  <a:schemeClr val="bg1">
                    <a:lumMod val="75000"/>
                  </a:schemeClr>
                </a:solidFill>
              </a:rPr>
              <a:t>and the sphenoid sinus</a:t>
            </a:r>
          </a:p>
        </p:txBody>
      </p:sp>
      <p:sp>
        <p:nvSpPr>
          <p:cNvPr id="2" name="TextBox 1">
            <a:extLst>
              <a:ext uri="{FF2B5EF4-FFF2-40B4-BE49-F238E27FC236}">
                <a16:creationId xmlns:a16="http://schemas.microsoft.com/office/drawing/2014/main" id="{53A040B9-5DC8-4898-82EC-6BA5AA881837}"/>
              </a:ext>
            </a:extLst>
          </p:cNvPr>
          <p:cNvSpPr txBox="1"/>
          <p:nvPr/>
        </p:nvSpPr>
        <p:spPr>
          <a:xfrm>
            <a:off x="1065187" y="3657600"/>
            <a:ext cx="4192614" cy="1169551"/>
          </a:xfrm>
          <a:prstGeom prst="rect">
            <a:avLst/>
          </a:prstGeom>
          <a:noFill/>
        </p:spPr>
        <p:txBody>
          <a:bodyPr wrap="square" rtlCol="0">
            <a:spAutoFit/>
          </a:bodyPr>
          <a:lstStyle/>
          <a:p>
            <a:r>
              <a:rPr lang="en-US" sz="1400" i="1" dirty="0">
                <a:solidFill>
                  <a:srgbClr val="0000FF"/>
                </a:solidFill>
              </a:rPr>
              <a:t>What structure occupies the pituitary fossa?</a:t>
            </a:r>
          </a:p>
          <a:p>
            <a:r>
              <a:rPr lang="en-US" sz="1400" dirty="0">
                <a:solidFill>
                  <a:srgbClr val="0000FF"/>
                </a:solidFill>
              </a:rPr>
              <a:t>The pituitary gland, duh</a:t>
            </a:r>
          </a:p>
          <a:p>
            <a:endParaRPr lang="en-US" sz="1400" dirty="0">
              <a:solidFill>
                <a:srgbClr val="0000FF"/>
              </a:solidFill>
            </a:endParaRPr>
          </a:p>
          <a:p>
            <a:r>
              <a:rPr lang="en-US" sz="1400" i="1" dirty="0">
                <a:solidFill>
                  <a:srgbClr val="0000FF"/>
                </a:solidFill>
              </a:rPr>
              <a:t>What does this anatomic arrangement indicate regarding pituitary pathology and the CS?</a:t>
            </a:r>
            <a:endParaRPr lang="en-US" sz="1400" dirty="0">
              <a:solidFill>
                <a:srgbClr val="0000FF"/>
              </a:solidFill>
            </a:endParaRPr>
          </a:p>
        </p:txBody>
      </p:sp>
    </p:spTree>
    <p:extLst>
      <p:ext uri="{BB962C8B-B14F-4D97-AF65-F5344CB8AC3E}">
        <p14:creationId xmlns:p14="http://schemas.microsoft.com/office/powerpoint/2010/main" val="388415696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rgbClr val="0000FF"/>
                </a:solidFill>
              </a:rPr>
              <a:t>What structures pass through the superior portion of the SOF?</a:t>
            </a: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a:p>
            <a:r>
              <a:rPr lang="en-US" sz="1400" dirty="0">
                <a:solidFill>
                  <a:srgbClr val="0000FF"/>
                </a:solidFill>
              </a:rPr>
              <a:t>--</a:t>
            </a:r>
            <a:r>
              <a:rPr lang="en-US" sz="1400" b="1" i="1" dirty="0">
                <a:solidFill>
                  <a:srgbClr val="0000FF"/>
                </a:solidFill>
              </a:rPr>
              <a:t>?</a:t>
            </a:r>
            <a:endParaRPr lang="en-US" sz="1400" dirty="0">
              <a:solidFill>
                <a:srgbClr val="0000FF"/>
              </a:solidFill>
            </a:endParaRPr>
          </a:p>
        </p:txBody>
      </p:sp>
    </p:spTree>
    <p:extLst>
      <p:ext uri="{BB962C8B-B14F-4D97-AF65-F5344CB8AC3E}">
        <p14:creationId xmlns:p14="http://schemas.microsoft.com/office/powerpoint/2010/main" val="16565368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rgbClr val="0000FF"/>
                </a:solidFill>
              </a:rPr>
              <a:t>What structures pass through the superior portion of the SOF?</a:t>
            </a:r>
          </a:p>
          <a:p>
            <a:r>
              <a:rPr lang="en-US" sz="1400" dirty="0">
                <a:solidFill>
                  <a:srgbClr val="0000FF"/>
                </a:solidFill>
              </a:rPr>
              <a:t>--The  superior ophthalmic  vein</a:t>
            </a:r>
          </a:p>
          <a:p>
            <a:r>
              <a:rPr lang="en-US" sz="1400" dirty="0">
                <a:solidFill>
                  <a:srgbClr val="0000FF"/>
                </a:solidFill>
              </a:rPr>
              <a:t>--The  lacrimal  and  frontal  nerves</a:t>
            </a:r>
          </a:p>
          <a:p>
            <a:r>
              <a:rPr lang="en-US" sz="1400" dirty="0">
                <a:solidFill>
                  <a:srgbClr val="0000FF"/>
                </a:solidFill>
              </a:rPr>
              <a:t>--CN4</a:t>
            </a:r>
          </a:p>
        </p:txBody>
      </p:sp>
      <p:sp>
        <p:nvSpPr>
          <p:cNvPr id="5" name="Rectangle 4">
            <a:extLst>
              <a:ext uri="{FF2B5EF4-FFF2-40B4-BE49-F238E27FC236}">
                <a16:creationId xmlns:a16="http://schemas.microsoft.com/office/drawing/2014/main" id="{88A96F55-C74B-4369-A1AC-EEFCF5AEC366}"/>
              </a:ext>
            </a:extLst>
          </p:cNvPr>
          <p:cNvSpPr/>
          <p:nvPr/>
        </p:nvSpPr>
        <p:spPr>
          <a:xfrm>
            <a:off x="4343400" y="4308585"/>
            <a:ext cx="1600200" cy="187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2" name="Rectangle 21">
            <a:extLst>
              <a:ext uri="{FF2B5EF4-FFF2-40B4-BE49-F238E27FC236}">
                <a16:creationId xmlns:a16="http://schemas.microsoft.com/office/drawing/2014/main" id="{94F09348-B97E-41BB-917F-6899836F29FA}"/>
              </a:ext>
            </a:extLst>
          </p:cNvPr>
          <p:cNvSpPr/>
          <p:nvPr/>
        </p:nvSpPr>
        <p:spPr>
          <a:xfrm>
            <a:off x="4345376" y="4527004"/>
            <a:ext cx="607623" cy="18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4" name="Rectangle 23">
            <a:extLst>
              <a:ext uri="{FF2B5EF4-FFF2-40B4-BE49-F238E27FC236}">
                <a16:creationId xmlns:a16="http://schemas.microsoft.com/office/drawing/2014/main" id="{5BE3E688-AA2A-4B20-8DB0-65777C9D3A66}"/>
              </a:ext>
            </a:extLst>
          </p:cNvPr>
          <p:cNvSpPr/>
          <p:nvPr/>
        </p:nvSpPr>
        <p:spPr>
          <a:xfrm>
            <a:off x="5401762" y="4527004"/>
            <a:ext cx="607623" cy="18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5" name="Rectangle 24">
            <a:extLst>
              <a:ext uri="{FF2B5EF4-FFF2-40B4-BE49-F238E27FC236}">
                <a16:creationId xmlns:a16="http://schemas.microsoft.com/office/drawing/2014/main" id="{1F526FF3-EE3C-4569-BBFB-436695BF8E1E}"/>
              </a:ext>
            </a:extLst>
          </p:cNvPr>
          <p:cNvSpPr/>
          <p:nvPr/>
        </p:nvSpPr>
        <p:spPr>
          <a:xfrm>
            <a:off x="3940888" y="4739911"/>
            <a:ext cx="607623" cy="18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Tree>
    <p:extLst>
      <p:ext uri="{BB962C8B-B14F-4D97-AF65-F5344CB8AC3E}">
        <p14:creationId xmlns:p14="http://schemas.microsoft.com/office/powerpoint/2010/main" val="13689855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rgbClr val="0000FF"/>
                </a:solidFill>
              </a:rPr>
              <a:t>What structures pass through the superior portion of the SOF?</a:t>
            </a:r>
          </a:p>
          <a:p>
            <a:r>
              <a:rPr lang="en-US" sz="1400" dirty="0">
                <a:solidFill>
                  <a:srgbClr val="0000FF"/>
                </a:solidFill>
              </a:rPr>
              <a:t>--The  superior ophthalmic  vein</a:t>
            </a:r>
          </a:p>
          <a:p>
            <a:r>
              <a:rPr lang="en-US" sz="1400" dirty="0">
                <a:solidFill>
                  <a:srgbClr val="0000FF"/>
                </a:solidFill>
              </a:rPr>
              <a:t>--The  lacrimal  and  frontal  nerves</a:t>
            </a:r>
          </a:p>
          <a:p>
            <a:r>
              <a:rPr lang="en-US" sz="1400" dirty="0">
                <a:solidFill>
                  <a:srgbClr val="0000FF"/>
                </a:solidFill>
              </a:rPr>
              <a:t>--CN4</a:t>
            </a:r>
          </a:p>
        </p:txBody>
      </p:sp>
    </p:spTree>
    <p:extLst>
      <p:ext uri="{BB962C8B-B14F-4D97-AF65-F5344CB8AC3E}">
        <p14:creationId xmlns:p14="http://schemas.microsoft.com/office/powerpoint/2010/main" val="3098658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173</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F0C79152-FA8C-4218-AF4B-946F415F3464}"/>
              </a:ext>
            </a:extLst>
          </p:cNvPr>
          <p:cNvSpPr txBox="1"/>
          <p:nvPr/>
        </p:nvSpPr>
        <p:spPr>
          <a:xfrm>
            <a:off x="2440655" y="5791200"/>
            <a:ext cx="4262706" cy="369332"/>
          </a:xfrm>
          <a:prstGeom prst="rect">
            <a:avLst/>
          </a:prstGeom>
          <a:noFill/>
        </p:spPr>
        <p:txBody>
          <a:bodyPr wrap="none" rtlCol="0">
            <a:spAutoFit/>
          </a:bodyPr>
          <a:lstStyle/>
          <a:p>
            <a:pPr algn="ctr"/>
            <a:r>
              <a:rPr lang="en-US" dirty="0"/>
              <a:t>Superior orbital fissure: Superior portion</a:t>
            </a:r>
          </a:p>
        </p:txBody>
      </p:sp>
      <p:pic>
        <p:nvPicPr>
          <p:cNvPr id="5" name="Picture 4">
            <a:extLst>
              <a:ext uri="{FF2B5EF4-FFF2-40B4-BE49-F238E27FC236}">
                <a16:creationId xmlns:a16="http://schemas.microsoft.com/office/drawing/2014/main" id="{67413A9E-4C71-4933-9E1A-CBABF60F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63" y="948792"/>
            <a:ext cx="7112473" cy="4480024"/>
          </a:xfrm>
          <a:prstGeom prst="rect">
            <a:avLst/>
          </a:prstGeom>
        </p:spPr>
      </p:pic>
      <p:sp>
        <p:nvSpPr>
          <p:cNvPr id="7" name="Star: 5 Points 6">
            <a:extLst>
              <a:ext uri="{FF2B5EF4-FFF2-40B4-BE49-F238E27FC236}">
                <a16:creationId xmlns:a16="http://schemas.microsoft.com/office/drawing/2014/main" id="{032CDBA7-3365-445C-AE61-A415828371FB}"/>
              </a:ext>
            </a:extLst>
          </p:cNvPr>
          <p:cNvSpPr/>
          <p:nvPr/>
        </p:nvSpPr>
        <p:spPr>
          <a:xfrm>
            <a:off x="1447800" y="2548992"/>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D07B119A-A36F-4A3D-B383-DD01B0B13EF4}"/>
              </a:ext>
            </a:extLst>
          </p:cNvPr>
          <p:cNvSpPr/>
          <p:nvPr/>
        </p:nvSpPr>
        <p:spPr>
          <a:xfrm>
            <a:off x="1066800" y="21336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744E0555-5DFC-4945-8D12-F15AA9AE2186}"/>
              </a:ext>
            </a:extLst>
          </p:cNvPr>
          <p:cNvSpPr/>
          <p:nvPr/>
        </p:nvSpPr>
        <p:spPr>
          <a:xfrm>
            <a:off x="763972" y="17526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E783932-5EA2-4366-8586-98B91227CF1A}"/>
              </a:ext>
            </a:extLst>
          </p:cNvPr>
          <p:cNvSpPr/>
          <p:nvPr/>
        </p:nvSpPr>
        <p:spPr>
          <a:xfrm>
            <a:off x="5715000" y="1314884"/>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F3AC27B-85B5-4212-AE15-FC74AC807D7B}"/>
              </a:ext>
            </a:extLst>
          </p:cNvPr>
          <p:cNvSpPr/>
          <p:nvPr/>
        </p:nvSpPr>
        <p:spPr>
          <a:xfrm>
            <a:off x="1066800" y="2971800"/>
            <a:ext cx="2819400" cy="19050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4237C9F2-F63F-4CF8-B51A-55ECE84FA297}"/>
              </a:ext>
            </a:extLst>
          </p:cNvPr>
          <p:cNvSpPr/>
          <p:nvPr/>
        </p:nvSpPr>
        <p:spPr>
          <a:xfrm>
            <a:off x="3352800" y="3200400"/>
            <a:ext cx="762000" cy="228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A3310B12-D607-4E07-9BCC-1AFF73ED2CF9}"/>
              </a:ext>
            </a:extLst>
          </p:cNvPr>
          <p:cNvSpPr/>
          <p:nvPr/>
        </p:nvSpPr>
        <p:spPr>
          <a:xfrm rot="20920853">
            <a:off x="3261576" y="4492157"/>
            <a:ext cx="762000" cy="228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DCE2860E-7635-4868-B388-59F0EF6E0486}"/>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90AA147-FB21-410B-B58A-96B13CDCCBAC}"/>
              </a:ext>
            </a:extLst>
          </p:cNvPr>
          <p:cNvSpPr/>
          <p:nvPr/>
        </p:nvSpPr>
        <p:spPr>
          <a:xfrm>
            <a:off x="4746827" y="4920264"/>
            <a:ext cx="2286000" cy="59793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id="{BE681AEC-8A49-4C3F-8A27-68455663EF1C}"/>
              </a:ext>
            </a:extLst>
          </p:cNvPr>
          <p:cNvSpPr/>
          <p:nvPr/>
        </p:nvSpPr>
        <p:spPr>
          <a:xfrm rot="19030199">
            <a:off x="5091265" y="2375064"/>
            <a:ext cx="1598606" cy="112159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F0E9D8A4-C47E-400F-8E6F-DE2853804E8B}"/>
              </a:ext>
            </a:extLst>
          </p:cNvPr>
          <p:cNvSpPr/>
          <p:nvPr/>
        </p:nvSpPr>
        <p:spPr>
          <a:xfrm rot="1742425">
            <a:off x="6477764" y="3241168"/>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4E953AFD-9201-4A9E-A944-BC63D3C08108}"/>
              </a:ext>
            </a:extLst>
          </p:cNvPr>
          <p:cNvSpPr/>
          <p:nvPr/>
        </p:nvSpPr>
        <p:spPr>
          <a:xfrm rot="2253450">
            <a:off x="6053064" y="3093466"/>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987863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lacrimal and frontal?</a:t>
            </a:r>
            <a:endParaRPr lang="en-US" sz="1400" i="1" dirty="0">
              <a:solidFill>
                <a:srgbClr val="FF0000"/>
              </a:solidFill>
            </a:endParaRPr>
          </a:p>
          <a:p>
            <a:r>
              <a:rPr lang="en-US" sz="1400" dirty="0">
                <a:solidFill>
                  <a:srgbClr val="FF0000"/>
                </a:solidFill>
              </a:rPr>
              <a:t>Sensory</a:t>
            </a:r>
          </a:p>
          <a:p>
            <a:endParaRPr lang="en-US" sz="1400" i="1" dirty="0">
              <a:solidFill>
                <a:srgbClr val="FF0000"/>
              </a:solidFill>
            </a:endParaRPr>
          </a:p>
          <a:p>
            <a:r>
              <a:rPr lang="en-US" sz="1400" i="1" dirty="0">
                <a:solidFill>
                  <a:srgbClr val="FF0000"/>
                </a:solidFill>
              </a:rPr>
              <a:t>To which cranial nerve do they belong?</a:t>
            </a:r>
          </a:p>
          <a:p>
            <a:r>
              <a:rPr lang="en-US" sz="1400" dirty="0">
                <a:solidFill>
                  <a:srgbClr val="FF0000"/>
                </a:solidFill>
              </a:rPr>
              <a:t>CN5 , specifically  V1 (aka the  ophthalmic  nerve)</a:t>
            </a:r>
          </a:p>
        </p:txBody>
      </p:sp>
    </p:spTree>
    <p:extLst>
      <p:ext uri="{BB962C8B-B14F-4D97-AF65-F5344CB8AC3E}">
        <p14:creationId xmlns:p14="http://schemas.microsoft.com/office/powerpoint/2010/main" val="4378921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lacrimal and frontal?</a:t>
            </a:r>
          </a:p>
          <a:p>
            <a:r>
              <a:rPr lang="en-US" sz="1400" dirty="0">
                <a:solidFill>
                  <a:schemeClr val="bg1"/>
                </a:solidFill>
              </a:rPr>
              <a:t>Sensory</a:t>
            </a:r>
            <a:endParaRPr lang="en-US" sz="1400" dirty="0">
              <a:solidFill>
                <a:srgbClr val="FF0000"/>
              </a:solidFill>
            </a:endParaRPr>
          </a:p>
          <a:p>
            <a:endParaRPr lang="en-US" sz="1400" i="1" dirty="0">
              <a:solidFill>
                <a:srgbClr val="FF0000"/>
              </a:solidFill>
            </a:endParaRPr>
          </a:p>
          <a:p>
            <a:r>
              <a:rPr lang="en-US" sz="1400" i="1" dirty="0">
                <a:solidFill>
                  <a:srgbClr val="FF0000"/>
                </a:solidFill>
              </a:rPr>
              <a:t>To which cranial nerve do they belong?</a:t>
            </a:r>
          </a:p>
          <a:p>
            <a:r>
              <a:rPr lang="en-US" sz="1400" dirty="0">
                <a:solidFill>
                  <a:srgbClr val="FF0000"/>
                </a:solidFill>
              </a:rPr>
              <a:t>CN5 , specifically  V1 (aka the  ophthalmic  nerve)</a:t>
            </a:r>
          </a:p>
        </p:txBody>
      </p:sp>
    </p:spTree>
    <p:extLst>
      <p:ext uri="{BB962C8B-B14F-4D97-AF65-F5344CB8AC3E}">
        <p14:creationId xmlns:p14="http://schemas.microsoft.com/office/powerpoint/2010/main" val="62416369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lacrimal and frontal?</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endParaRPr lang="en-US" sz="1400" i="1" dirty="0">
              <a:solidFill>
                <a:srgbClr val="FF0000"/>
              </a:solidFill>
            </a:endParaRPr>
          </a:p>
          <a:p>
            <a:r>
              <a:rPr lang="en-US" sz="1400" dirty="0">
                <a:solidFill>
                  <a:srgbClr val="FF0000"/>
                </a:solidFill>
              </a:rPr>
              <a:t>CN5 , specifically  V1 (aka the  ophthalmic  nerve)</a:t>
            </a:r>
          </a:p>
        </p:txBody>
      </p:sp>
    </p:spTree>
    <p:extLst>
      <p:ext uri="{BB962C8B-B14F-4D97-AF65-F5344CB8AC3E}">
        <p14:creationId xmlns:p14="http://schemas.microsoft.com/office/powerpoint/2010/main" val="14588580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lacrimal and frontal?</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p>
          <a:p>
            <a:r>
              <a:rPr lang="en-US" sz="1400" dirty="0">
                <a:solidFill>
                  <a:schemeClr val="bg1"/>
                </a:solidFill>
              </a:rPr>
              <a:t>CN5 , specifically  V1  (aka the  ophthalmic  nerve)</a:t>
            </a:r>
          </a:p>
        </p:txBody>
      </p:sp>
      <p:sp>
        <p:nvSpPr>
          <p:cNvPr id="6" name="Rectangle 5">
            <a:extLst>
              <a:ext uri="{FF2B5EF4-FFF2-40B4-BE49-F238E27FC236}">
                <a16:creationId xmlns:a16="http://schemas.microsoft.com/office/drawing/2014/main" id="{B4DEAFFA-8EC1-429F-B219-7F6BA88591DB}"/>
              </a:ext>
            </a:extLst>
          </p:cNvPr>
          <p:cNvSpPr/>
          <p:nvPr/>
        </p:nvSpPr>
        <p:spPr>
          <a:xfrm>
            <a:off x="4876800" y="3886200"/>
            <a:ext cx="304800" cy="21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V#</a:t>
            </a:r>
          </a:p>
        </p:txBody>
      </p:sp>
      <p:sp>
        <p:nvSpPr>
          <p:cNvPr id="24" name="Rectangle 23">
            <a:extLst>
              <a:ext uri="{FF2B5EF4-FFF2-40B4-BE49-F238E27FC236}">
                <a16:creationId xmlns:a16="http://schemas.microsoft.com/office/drawing/2014/main" id="{BB60A99A-70A0-4AE1-9A32-8F3C2FC2B376}"/>
              </a:ext>
            </a:extLst>
          </p:cNvPr>
          <p:cNvSpPr/>
          <p:nvPr/>
        </p:nvSpPr>
        <p:spPr>
          <a:xfrm>
            <a:off x="5933185" y="3909458"/>
            <a:ext cx="924813" cy="195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Tree>
    <p:extLst>
      <p:ext uri="{BB962C8B-B14F-4D97-AF65-F5344CB8AC3E}">
        <p14:creationId xmlns:p14="http://schemas.microsoft.com/office/powerpoint/2010/main" val="21305251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lacrimal and frontal?</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p>
          <a:p>
            <a:r>
              <a:rPr lang="en-US" sz="1400" dirty="0">
                <a:solidFill>
                  <a:schemeClr val="bg1"/>
                </a:solidFill>
              </a:rPr>
              <a:t>CN5 , specifically  V1  (aka the  ophthalmic  nerve)</a:t>
            </a:r>
          </a:p>
        </p:txBody>
      </p:sp>
    </p:spTree>
    <p:extLst>
      <p:ext uri="{BB962C8B-B14F-4D97-AF65-F5344CB8AC3E}">
        <p14:creationId xmlns:p14="http://schemas.microsoft.com/office/powerpoint/2010/main" val="222805372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179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lacrimal and frontal?</a:t>
            </a:r>
          </a:p>
          <a:p>
            <a:r>
              <a:rPr lang="en-US" sz="1400" dirty="0">
                <a:solidFill>
                  <a:schemeClr val="bg1">
                    <a:lumMod val="65000"/>
                  </a:schemeClr>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solidFill>
              </a:rPr>
              <a:t>V1  (aka the  ophthalmic  nerve)</a:t>
            </a:r>
          </a:p>
        </p:txBody>
      </p:sp>
      <p:sp>
        <p:nvSpPr>
          <p:cNvPr id="7" name="TextBox 6">
            <a:extLst>
              <a:ext uri="{FF2B5EF4-FFF2-40B4-BE49-F238E27FC236}">
                <a16:creationId xmlns:a16="http://schemas.microsoft.com/office/drawing/2014/main" id="{751C3032-1FEA-4C20-831C-A2D7AB12CCA6}"/>
              </a:ext>
            </a:extLst>
          </p:cNvPr>
          <p:cNvSpPr txBox="1"/>
          <p:nvPr/>
        </p:nvSpPr>
        <p:spPr>
          <a:xfrm>
            <a:off x="3389460" y="2590800"/>
            <a:ext cx="4936217" cy="1169551"/>
          </a:xfrm>
          <a:prstGeom prst="rect">
            <a:avLst/>
          </a:prstGeom>
          <a:solidFill>
            <a:srgbClr val="7030A0"/>
          </a:solidFill>
        </p:spPr>
        <p:txBody>
          <a:bodyPr wrap="square" rtlCol="0">
            <a:spAutoFit/>
          </a:bodyPr>
          <a:lstStyle/>
          <a:p>
            <a:r>
              <a:rPr lang="en-US" sz="1400" i="1" dirty="0">
                <a:solidFill>
                  <a:schemeClr val="bg1"/>
                </a:solidFill>
              </a:rPr>
              <a:t>V1/the ophthalmic nerve divides into three branches, two of which are the frontal and lacrimal. What is the other?</a:t>
            </a:r>
          </a:p>
          <a:p>
            <a:r>
              <a:rPr lang="en-US" sz="1400" dirty="0">
                <a:solidFill>
                  <a:schemeClr val="bg1"/>
                </a:solidFill>
              </a:rPr>
              <a:t>--</a:t>
            </a:r>
            <a:r>
              <a:rPr lang="en-US" sz="1400" b="1" i="1" dirty="0">
                <a:solidFill>
                  <a:schemeClr val="bg1"/>
                </a:solidFill>
              </a:rPr>
              <a:t>?</a:t>
            </a:r>
          </a:p>
          <a:p>
            <a:r>
              <a:rPr lang="en-US" sz="1400" dirty="0">
                <a:solidFill>
                  <a:schemeClr val="bg1"/>
                </a:solidFill>
              </a:rPr>
              <a:t>--Frontal</a:t>
            </a:r>
          </a:p>
          <a:p>
            <a:r>
              <a:rPr lang="en-US" sz="1400" dirty="0">
                <a:solidFill>
                  <a:schemeClr val="bg1"/>
                </a:solidFill>
              </a:rPr>
              <a:t>--Lacrimal</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80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156966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b="1" dirty="0" err="1">
                <a:solidFill>
                  <a:srgbClr val="800080"/>
                </a:solidFill>
              </a:rPr>
              <a:t>sella</a:t>
            </a:r>
            <a:r>
              <a:rPr lang="en-US" sz="1600" b="1" dirty="0">
                <a:solidFill>
                  <a:srgbClr val="800080"/>
                </a:solidFill>
              </a:rPr>
              <a:t> turcica/pituitary fossa </a:t>
            </a:r>
            <a:r>
              <a:rPr lang="en-US" sz="1600" dirty="0">
                <a:solidFill>
                  <a:schemeClr val="bg1">
                    <a:lumMod val="75000"/>
                  </a:schemeClr>
                </a:solidFill>
              </a:rPr>
              <a:t>and the sphenoid sinus</a:t>
            </a:r>
          </a:p>
        </p:txBody>
      </p:sp>
      <p:sp>
        <p:nvSpPr>
          <p:cNvPr id="2" name="TextBox 1">
            <a:extLst>
              <a:ext uri="{FF2B5EF4-FFF2-40B4-BE49-F238E27FC236}">
                <a16:creationId xmlns:a16="http://schemas.microsoft.com/office/drawing/2014/main" id="{53A040B9-5DC8-4898-82EC-6BA5AA881837}"/>
              </a:ext>
            </a:extLst>
          </p:cNvPr>
          <p:cNvSpPr txBox="1"/>
          <p:nvPr/>
        </p:nvSpPr>
        <p:spPr>
          <a:xfrm>
            <a:off x="1065187" y="3657600"/>
            <a:ext cx="4192614" cy="1600438"/>
          </a:xfrm>
          <a:prstGeom prst="rect">
            <a:avLst/>
          </a:prstGeom>
          <a:noFill/>
        </p:spPr>
        <p:txBody>
          <a:bodyPr wrap="square" rtlCol="0">
            <a:spAutoFit/>
          </a:bodyPr>
          <a:lstStyle/>
          <a:p>
            <a:r>
              <a:rPr lang="en-US" sz="1400" i="1" dirty="0">
                <a:solidFill>
                  <a:srgbClr val="0000FF"/>
                </a:solidFill>
              </a:rPr>
              <a:t>What structure occupies the pituitary fossa?</a:t>
            </a:r>
          </a:p>
          <a:p>
            <a:r>
              <a:rPr lang="en-US" sz="1400" dirty="0">
                <a:solidFill>
                  <a:srgbClr val="0000FF"/>
                </a:solidFill>
              </a:rPr>
              <a:t>The pituitary gland, duh</a:t>
            </a:r>
          </a:p>
          <a:p>
            <a:endParaRPr lang="en-US" sz="1400" dirty="0">
              <a:solidFill>
                <a:srgbClr val="0000FF"/>
              </a:solidFill>
            </a:endParaRPr>
          </a:p>
          <a:p>
            <a:r>
              <a:rPr lang="en-US" sz="1400" i="1" dirty="0">
                <a:solidFill>
                  <a:srgbClr val="0000FF"/>
                </a:solidFill>
              </a:rPr>
              <a:t>What does this anatomic arrangement indicate regarding pituitary pathology and the CS?</a:t>
            </a:r>
          </a:p>
          <a:p>
            <a:r>
              <a:rPr lang="en-US" sz="1400" dirty="0">
                <a:solidFill>
                  <a:srgbClr val="0000FF"/>
                </a:solidFill>
              </a:rPr>
              <a:t>It implies that pituitary pathology can directly impact one or both CSs</a:t>
            </a:r>
          </a:p>
        </p:txBody>
      </p:sp>
    </p:spTree>
    <p:extLst>
      <p:ext uri="{BB962C8B-B14F-4D97-AF65-F5344CB8AC3E}">
        <p14:creationId xmlns:p14="http://schemas.microsoft.com/office/powerpoint/2010/main" val="11134011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lacrimal and frontal?</a:t>
            </a:r>
          </a:p>
          <a:p>
            <a:r>
              <a:rPr lang="en-US" sz="1400" dirty="0">
                <a:solidFill>
                  <a:schemeClr val="bg1">
                    <a:lumMod val="65000"/>
                  </a:schemeClr>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solidFill>
              </a:rPr>
              <a:t>V1  (aka the  ophthalmic  nerve)</a:t>
            </a:r>
          </a:p>
        </p:txBody>
      </p:sp>
      <p:sp>
        <p:nvSpPr>
          <p:cNvPr id="7" name="TextBox 6">
            <a:extLst>
              <a:ext uri="{FF2B5EF4-FFF2-40B4-BE49-F238E27FC236}">
                <a16:creationId xmlns:a16="http://schemas.microsoft.com/office/drawing/2014/main" id="{751C3032-1FEA-4C20-831C-A2D7AB12CCA6}"/>
              </a:ext>
            </a:extLst>
          </p:cNvPr>
          <p:cNvSpPr txBox="1"/>
          <p:nvPr/>
        </p:nvSpPr>
        <p:spPr>
          <a:xfrm>
            <a:off x="3389460" y="2590800"/>
            <a:ext cx="4936217" cy="1169551"/>
          </a:xfrm>
          <a:prstGeom prst="rect">
            <a:avLst/>
          </a:prstGeom>
          <a:solidFill>
            <a:srgbClr val="7030A0"/>
          </a:solidFill>
        </p:spPr>
        <p:txBody>
          <a:bodyPr wrap="square" rtlCol="0">
            <a:spAutoFit/>
          </a:bodyPr>
          <a:lstStyle/>
          <a:p>
            <a:r>
              <a:rPr lang="en-US" sz="1400" i="1" dirty="0">
                <a:solidFill>
                  <a:schemeClr val="bg1"/>
                </a:solidFill>
              </a:rPr>
              <a:t>V1/the ophthalmic nerve divides into three branches, two of which are the frontal and lacrimal. What is the other?</a:t>
            </a:r>
          </a:p>
          <a:p>
            <a:r>
              <a:rPr lang="en-US" sz="1400" dirty="0">
                <a:solidFill>
                  <a:schemeClr val="bg1"/>
                </a:solidFill>
              </a:rPr>
              <a:t>--</a:t>
            </a:r>
            <a:r>
              <a:rPr lang="en-US" sz="1400" dirty="0" err="1">
                <a:solidFill>
                  <a:schemeClr val="bg1"/>
                </a:solidFill>
              </a:rPr>
              <a:t>Nasociliary</a:t>
            </a:r>
            <a:endParaRPr lang="en-US" sz="1400" dirty="0">
              <a:solidFill>
                <a:schemeClr val="bg1"/>
              </a:solidFill>
            </a:endParaRPr>
          </a:p>
          <a:p>
            <a:r>
              <a:rPr lang="en-US" sz="1400" dirty="0">
                <a:solidFill>
                  <a:schemeClr val="bg1"/>
                </a:solidFill>
              </a:rPr>
              <a:t>--Frontal</a:t>
            </a:r>
          </a:p>
          <a:p>
            <a:r>
              <a:rPr lang="en-US" sz="1400" dirty="0">
                <a:solidFill>
                  <a:schemeClr val="bg1"/>
                </a:solidFill>
              </a:rPr>
              <a:t>--Lacrimal</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40240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lacrimal and frontal?</a:t>
            </a:r>
          </a:p>
          <a:p>
            <a:r>
              <a:rPr lang="en-US" sz="1400" dirty="0">
                <a:solidFill>
                  <a:schemeClr val="bg1">
                    <a:lumMod val="65000"/>
                  </a:schemeClr>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solidFill>
              </a:rPr>
              <a:t>V1  (aka the  ophthalmic  nerve)</a:t>
            </a:r>
          </a:p>
        </p:txBody>
      </p:sp>
      <p:sp>
        <p:nvSpPr>
          <p:cNvPr id="7" name="TextBox 6">
            <a:extLst>
              <a:ext uri="{FF2B5EF4-FFF2-40B4-BE49-F238E27FC236}">
                <a16:creationId xmlns:a16="http://schemas.microsoft.com/office/drawing/2014/main" id="{751C3032-1FEA-4C20-831C-A2D7AB12CCA6}"/>
              </a:ext>
            </a:extLst>
          </p:cNvPr>
          <p:cNvSpPr txBox="1"/>
          <p:nvPr/>
        </p:nvSpPr>
        <p:spPr>
          <a:xfrm>
            <a:off x="3389460" y="2590800"/>
            <a:ext cx="4936217" cy="1261884"/>
          </a:xfrm>
          <a:prstGeom prst="rect">
            <a:avLst/>
          </a:prstGeom>
          <a:solidFill>
            <a:srgbClr val="7030A0"/>
          </a:solidFill>
        </p:spPr>
        <p:txBody>
          <a:bodyPr wrap="square" rtlCol="0">
            <a:spAutoFit/>
          </a:bodyPr>
          <a:lstStyle/>
          <a:p>
            <a:r>
              <a:rPr lang="en-US" sz="1400" i="1" dirty="0">
                <a:solidFill>
                  <a:schemeClr val="bg1"/>
                </a:solidFill>
              </a:rPr>
              <a:t>V1/the ophthalmic nerve divides into three branches, two of which are the frontal and lacrimal. What is the other?</a:t>
            </a:r>
          </a:p>
          <a:p>
            <a:r>
              <a:rPr lang="en-US" sz="1400" dirty="0">
                <a:solidFill>
                  <a:schemeClr val="bg1"/>
                </a:solidFill>
              </a:rPr>
              <a:t>--</a:t>
            </a:r>
            <a:r>
              <a:rPr lang="en-US" sz="1600" b="1" dirty="0">
                <a:solidFill>
                  <a:srgbClr val="FFFF00"/>
                </a:solidFill>
              </a:rPr>
              <a:t>N</a:t>
            </a:r>
            <a:r>
              <a:rPr lang="en-US" sz="1600" b="1" dirty="0">
                <a:solidFill>
                  <a:schemeClr val="bg1"/>
                </a:solidFill>
              </a:rPr>
              <a:t> </a:t>
            </a:r>
            <a:r>
              <a:rPr lang="en-US" sz="1400" dirty="0" err="1">
                <a:solidFill>
                  <a:schemeClr val="bg1"/>
                </a:solidFill>
              </a:rPr>
              <a:t>asociliary</a:t>
            </a:r>
            <a:endParaRPr lang="en-US" sz="1400" dirty="0">
              <a:solidFill>
                <a:schemeClr val="bg1"/>
              </a:solidFill>
            </a:endParaRPr>
          </a:p>
          <a:p>
            <a:r>
              <a:rPr lang="en-US" sz="1400" dirty="0">
                <a:solidFill>
                  <a:schemeClr val="bg1"/>
                </a:solidFill>
              </a:rPr>
              <a:t>--</a:t>
            </a:r>
            <a:r>
              <a:rPr lang="en-US" sz="1600" b="1" dirty="0">
                <a:solidFill>
                  <a:srgbClr val="FFFF00"/>
                </a:solidFill>
              </a:rPr>
              <a:t>F</a:t>
            </a:r>
            <a:r>
              <a:rPr lang="en-US" sz="1600" b="1" dirty="0">
                <a:solidFill>
                  <a:schemeClr val="bg1"/>
                </a:solidFill>
              </a:rPr>
              <a:t> </a:t>
            </a:r>
            <a:r>
              <a:rPr lang="en-US" sz="1400" dirty="0" err="1">
                <a:solidFill>
                  <a:schemeClr val="bg1"/>
                </a:solidFill>
              </a:rPr>
              <a:t>rontal</a:t>
            </a:r>
            <a:endParaRPr lang="en-US" sz="1400" dirty="0">
              <a:solidFill>
                <a:schemeClr val="bg1"/>
              </a:solidFill>
            </a:endParaRPr>
          </a:p>
          <a:p>
            <a:r>
              <a:rPr lang="en-US" sz="1400" dirty="0">
                <a:solidFill>
                  <a:schemeClr val="bg1"/>
                </a:solidFill>
              </a:rPr>
              <a:t>--</a:t>
            </a:r>
            <a:r>
              <a:rPr lang="en-US" sz="1600" b="1" dirty="0">
                <a:solidFill>
                  <a:srgbClr val="FFFF00"/>
                </a:solidFill>
              </a:rPr>
              <a:t>L</a:t>
            </a:r>
            <a:r>
              <a:rPr lang="en-US" sz="1600" b="1" dirty="0">
                <a:solidFill>
                  <a:schemeClr val="bg1"/>
                </a:solidFill>
              </a:rPr>
              <a:t> </a:t>
            </a:r>
            <a:r>
              <a:rPr lang="en-US" sz="1400" dirty="0" err="1">
                <a:solidFill>
                  <a:schemeClr val="bg1"/>
                </a:solidFill>
              </a:rPr>
              <a:t>acrimal</a:t>
            </a:r>
            <a:endParaRPr lang="en-US" sz="1400" dirty="0">
              <a:solidFill>
                <a:schemeClr val="bg1"/>
              </a:solidFill>
            </a:endParaRP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57B692-BBF8-4171-B882-6161C43A9CD2}"/>
              </a:ext>
            </a:extLst>
          </p:cNvPr>
          <p:cNvSpPr/>
          <p:nvPr/>
        </p:nvSpPr>
        <p:spPr>
          <a:xfrm>
            <a:off x="3418341" y="2974366"/>
            <a:ext cx="496740" cy="954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686D72-81A7-4C20-979F-E70E0688A77C}"/>
              </a:ext>
            </a:extLst>
          </p:cNvPr>
          <p:cNvSpPr txBox="1"/>
          <p:nvPr/>
        </p:nvSpPr>
        <p:spPr>
          <a:xfrm>
            <a:off x="29860" y="3124200"/>
            <a:ext cx="3311290" cy="584775"/>
          </a:xfrm>
          <a:prstGeom prst="rect">
            <a:avLst/>
          </a:prstGeom>
          <a:solidFill>
            <a:schemeClr val="bg1"/>
          </a:solidFill>
        </p:spPr>
        <p:txBody>
          <a:bodyPr wrap="square" rtlCol="0">
            <a:spAutoFit/>
          </a:bodyPr>
          <a:lstStyle/>
          <a:p>
            <a:pPr algn="r"/>
            <a:r>
              <a:rPr lang="en-US" sz="1600" i="1" dirty="0"/>
              <a:t>Note that the initials of the V1 branches make a good mnemonic!</a:t>
            </a:r>
          </a:p>
        </p:txBody>
      </p:sp>
    </p:spTree>
    <p:extLst>
      <p:ext uri="{BB962C8B-B14F-4D97-AF65-F5344CB8AC3E}">
        <p14:creationId xmlns:p14="http://schemas.microsoft.com/office/powerpoint/2010/main" val="363657672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a:t>
            </a:r>
            <a:r>
              <a:rPr lang="en-US" sz="1400" b="1" i="1" dirty="0">
                <a:solidFill>
                  <a:schemeClr val="bg1"/>
                </a:solidFill>
              </a:rPr>
              <a:t>lacrimal and frontal</a:t>
            </a:r>
            <a:r>
              <a:rPr lang="en-US" sz="1400" i="1" dirty="0">
                <a:solidFill>
                  <a:schemeClr val="bg1"/>
                </a:solidFill>
              </a:rPr>
              <a:t>?</a:t>
            </a:r>
          </a:p>
          <a:p>
            <a:r>
              <a:rPr lang="en-US" sz="1400" b="1" dirty="0">
                <a:solidFill>
                  <a:schemeClr val="bg1"/>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lumMod val="65000"/>
                  </a:schemeClr>
                </a:solidFill>
              </a:rPr>
              <a:t>V1  (aka the  ophthalmic  nerve)</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76576E-25AC-44B4-A670-C818834BB356}"/>
              </a:ext>
            </a:extLst>
          </p:cNvPr>
          <p:cNvSpPr txBox="1"/>
          <p:nvPr/>
        </p:nvSpPr>
        <p:spPr>
          <a:xfrm>
            <a:off x="1125086" y="1527097"/>
            <a:ext cx="6159233" cy="1384995"/>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becomes of the lacrimal and frontal nerves, </a:t>
            </a:r>
            <a:r>
              <a:rPr lang="en-US" sz="1400" i="1" dirty="0" err="1">
                <a:solidFill>
                  <a:srgbClr val="0000FF"/>
                </a:solidFill>
              </a:rPr>
              <a:t>ie</a:t>
            </a:r>
            <a:r>
              <a:rPr lang="en-US" sz="1400" i="1" dirty="0">
                <a:solidFill>
                  <a:srgbClr val="0000FF"/>
                </a:solidFill>
              </a:rPr>
              <a:t>, where do they go and what do they do?</a:t>
            </a:r>
          </a:p>
          <a:p>
            <a:r>
              <a:rPr lang="en-US" sz="1400" dirty="0">
                <a:solidFill>
                  <a:srgbClr val="0000FF"/>
                </a:solidFill>
              </a:rPr>
              <a:t>The lacrimal nerve…</a:t>
            </a:r>
            <a:r>
              <a:rPr lang="en-US" sz="1400" dirty="0">
                <a:solidFill>
                  <a:schemeClr val="accent6">
                    <a:lumMod val="20000"/>
                    <a:lumOff val="80000"/>
                  </a:schemeClr>
                </a:solidFill>
              </a:rPr>
              <a:t>heads</a:t>
            </a:r>
            <a:r>
              <a:rPr lang="en-US" sz="1400" dirty="0">
                <a:solidFill>
                  <a:srgbClr val="0000FF"/>
                </a:solidFill>
              </a:rPr>
              <a:t> </a:t>
            </a:r>
            <a:r>
              <a:rPr lang="en-US" sz="1400" dirty="0">
                <a:solidFill>
                  <a:schemeClr val="accent6">
                    <a:lumMod val="20000"/>
                    <a:lumOff val="80000"/>
                  </a:schemeClr>
                </a:solidFill>
              </a:rPr>
              <a:t>toward, and is sensory to, the lacrimal gland</a:t>
            </a:r>
          </a:p>
          <a:p>
            <a:r>
              <a:rPr lang="en-US" sz="1400" dirty="0">
                <a:solidFill>
                  <a:schemeClr val="bg1">
                    <a:lumMod val="65000"/>
                  </a:schemeClr>
                </a:solidFill>
              </a:rPr>
              <a:t>The frontal nerve…</a:t>
            </a:r>
            <a:r>
              <a:rPr lang="en-US" sz="1400" dirty="0">
                <a:solidFill>
                  <a:schemeClr val="accent6">
                    <a:lumMod val="20000"/>
                    <a:lumOff val="80000"/>
                  </a:schemeClr>
                </a:solidFill>
              </a:rPr>
              <a:t>divides into two terminal branches (the  supraorbital  and  supratrochlear  nerves), which are sensory to the forehead, upper lids, and a portion of the </a:t>
            </a:r>
            <a:r>
              <a:rPr lang="en-US" sz="1400" dirty="0" err="1">
                <a:solidFill>
                  <a:schemeClr val="accent6">
                    <a:lumMod val="20000"/>
                    <a:lumOff val="80000"/>
                  </a:schemeClr>
                </a:solidFill>
              </a:rPr>
              <a:t>conj</a:t>
            </a:r>
            <a:endParaRPr lang="en-US" sz="1400" dirty="0">
              <a:solidFill>
                <a:schemeClr val="accent6">
                  <a:lumMod val="20000"/>
                  <a:lumOff val="80000"/>
                </a:schemeClr>
              </a:solidFill>
            </a:endParaRPr>
          </a:p>
        </p:txBody>
      </p:sp>
      <p:sp>
        <p:nvSpPr>
          <p:cNvPr id="9" name="Oval 8">
            <a:extLst>
              <a:ext uri="{FF2B5EF4-FFF2-40B4-BE49-F238E27FC236}">
                <a16:creationId xmlns:a16="http://schemas.microsoft.com/office/drawing/2014/main" id="{7CD5CC04-B176-4C5B-92A4-1FE55665A0AB}"/>
              </a:ext>
            </a:extLst>
          </p:cNvPr>
          <p:cNvSpPr/>
          <p:nvPr/>
        </p:nvSpPr>
        <p:spPr>
          <a:xfrm>
            <a:off x="3276600" y="2771395"/>
            <a:ext cx="2590800" cy="95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2577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a:t>
            </a:r>
            <a:r>
              <a:rPr lang="en-US" sz="1400" b="1" i="1" dirty="0">
                <a:solidFill>
                  <a:schemeClr val="bg1"/>
                </a:solidFill>
              </a:rPr>
              <a:t>lacrimal and frontal</a:t>
            </a:r>
            <a:r>
              <a:rPr lang="en-US" sz="1400" i="1" dirty="0">
                <a:solidFill>
                  <a:schemeClr val="bg1"/>
                </a:solidFill>
              </a:rPr>
              <a:t>?</a:t>
            </a:r>
          </a:p>
          <a:p>
            <a:r>
              <a:rPr lang="en-US" sz="1400" b="1" dirty="0">
                <a:solidFill>
                  <a:schemeClr val="bg1"/>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lumMod val="65000"/>
                  </a:schemeClr>
                </a:solidFill>
              </a:rPr>
              <a:t>V1  (aka the  ophthalmic  nerve)</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76576E-25AC-44B4-A670-C818834BB356}"/>
              </a:ext>
            </a:extLst>
          </p:cNvPr>
          <p:cNvSpPr txBox="1"/>
          <p:nvPr/>
        </p:nvSpPr>
        <p:spPr>
          <a:xfrm>
            <a:off x="1125086" y="1527097"/>
            <a:ext cx="6159233" cy="1384995"/>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becomes of the lacrimal and frontal nerves, </a:t>
            </a:r>
            <a:r>
              <a:rPr lang="en-US" sz="1400" i="1" dirty="0" err="1">
                <a:solidFill>
                  <a:srgbClr val="0000FF"/>
                </a:solidFill>
              </a:rPr>
              <a:t>ie</a:t>
            </a:r>
            <a:r>
              <a:rPr lang="en-US" sz="1400" i="1" dirty="0">
                <a:solidFill>
                  <a:srgbClr val="0000FF"/>
                </a:solidFill>
              </a:rPr>
              <a:t>, where do they go and what do they do?</a:t>
            </a:r>
          </a:p>
          <a:p>
            <a:r>
              <a:rPr lang="en-US" sz="1400" dirty="0">
                <a:solidFill>
                  <a:srgbClr val="0000FF"/>
                </a:solidFill>
              </a:rPr>
              <a:t>The lacrimal nerve…heads toward, and is sensory to, the lacrimal gland</a:t>
            </a:r>
          </a:p>
          <a:p>
            <a:r>
              <a:rPr lang="en-US" sz="1400" dirty="0">
                <a:solidFill>
                  <a:schemeClr val="bg1">
                    <a:lumMod val="65000"/>
                  </a:schemeClr>
                </a:solidFill>
              </a:rPr>
              <a:t>The frontal nerve…</a:t>
            </a:r>
            <a:r>
              <a:rPr lang="en-US" sz="1400" dirty="0">
                <a:solidFill>
                  <a:schemeClr val="accent6">
                    <a:lumMod val="20000"/>
                    <a:lumOff val="80000"/>
                  </a:schemeClr>
                </a:solidFill>
              </a:rPr>
              <a:t>divides into two terminal branches (the  supraorbital  and  supratrochlear  nerves), which are sensory to the forehead, upper lids, and a portion of the </a:t>
            </a:r>
            <a:r>
              <a:rPr lang="en-US" sz="1400" dirty="0" err="1">
                <a:solidFill>
                  <a:schemeClr val="accent6">
                    <a:lumMod val="20000"/>
                    <a:lumOff val="80000"/>
                  </a:schemeClr>
                </a:solidFill>
              </a:rPr>
              <a:t>conj</a:t>
            </a:r>
            <a:endParaRPr lang="en-US" sz="1400" dirty="0">
              <a:solidFill>
                <a:schemeClr val="accent6">
                  <a:lumMod val="20000"/>
                  <a:lumOff val="80000"/>
                </a:schemeClr>
              </a:solidFill>
            </a:endParaRPr>
          </a:p>
        </p:txBody>
      </p:sp>
      <p:sp>
        <p:nvSpPr>
          <p:cNvPr id="9" name="Oval 8">
            <a:extLst>
              <a:ext uri="{FF2B5EF4-FFF2-40B4-BE49-F238E27FC236}">
                <a16:creationId xmlns:a16="http://schemas.microsoft.com/office/drawing/2014/main" id="{7CD5CC04-B176-4C5B-92A4-1FE55665A0AB}"/>
              </a:ext>
            </a:extLst>
          </p:cNvPr>
          <p:cNvSpPr/>
          <p:nvPr/>
        </p:nvSpPr>
        <p:spPr>
          <a:xfrm>
            <a:off x="3276600" y="2771395"/>
            <a:ext cx="2590800" cy="95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63279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a:t>
            </a:r>
            <a:r>
              <a:rPr lang="en-US" sz="1400" b="1" i="1" dirty="0">
                <a:solidFill>
                  <a:schemeClr val="bg1"/>
                </a:solidFill>
              </a:rPr>
              <a:t>lacrimal and frontal</a:t>
            </a:r>
            <a:r>
              <a:rPr lang="en-US" sz="1400" i="1" dirty="0">
                <a:solidFill>
                  <a:schemeClr val="bg1"/>
                </a:solidFill>
              </a:rPr>
              <a:t>?</a:t>
            </a:r>
          </a:p>
          <a:p>
            <a:r>
              <a:rPr lang="en-US" sz="1400" b="1" dirty="0">
                <a:solidFill>
                  <a:schemeClr val="bg1"/>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lumMod val="65000"/>
                  </a:schemeClr>
                </a:solidFill>
              </a:rPr>
              <a:t>V1  (aka the  ophthalmic  nerve)</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76576E-25AC-44B4-A670-C818834BB356}"/>
              </a:ext>
            </a:extLst>
          </p:cNvPr>
          <p:cNvSpPr txBox="1"/>
          <p:nvPr/>
        </p:nvSpPr>
        <p:spPr>
          <a:xfrm>
            <a:off x="1125086" y="1527097"/>
            <a:ext cx="6159233" cy="1384995"/>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becomes of the lacrimal and frontal nerves, </a:t>
            </a:r>
            <a:r>
              <a:rPr lang="en-US" sz="1400" i="1" dirty="0" err="1">
                <a:solidFill>
                  <a:srgbClr val="0000FF"/>
                </a:solidFill>
              </a:rPr>
              <a:t>ie</a:t>
            </a:r>
            <a:r>
              <a:rPr lang="en-US" sz="1400" i="1" dirty="0">
                <a:solidFill>
                  <a:srgbClr val="0000FF"/>
                </a:solidFill>
              </a:rPr>
              <a:t>, where do they go and what do they do?</a:t>
            </a:r>
          </a:p>
          <a:p>
            <a:r>
              <a:rPr lang="en-US" sz="1400" dirty="0">
                <a:solidFill>
                  <a:srgbClr val="0000FF"/>
                </a:solidFill>
              </a:rPr>
              <a:t>The lacrimal nerve…heads toward, and is sensory to, the lacrimal gland</a:t>
            </a:r>
          </a:p>
          <a:p>
            <a:r>
              <a:rPr lang="en-US" sz="1400" dirty="0">
                <a:solidFill>
                  <a:srgbClr val="0000FF"/>
                </a:solidFill>
              </a:rPr>
              <a:t>The frontal nerve…</a:t>
            </a:r>
            <a:r>
              <a:rPr lang="en-US" sz="1400" dirty="0">
                <a:solidFill>
                  <a:schemeClr val="accent6">
                    <a:lumMod val="20000"/>
                    <a:lumOff val="80000"/>
                  </a:schemeClr>
                </a:solidFill>
              </a:rPr>
              <a:t>divides into two terminal branches (the  supraorbital  and  supratrochlear  nerves), which are sensory to the forehead, upper lids, and a portion of the </a:t>
            </a:r>
            <a:r>
              <a:rPr lang="en-US" sz="1400" dirty="0" err="1">
                <a:solidFill>
                  <a:schemeClr val="accent6">
                    <a:lumMod val="20000"/>
                    <a:lumOff val="80000"/>
                  </a:schemeClr>
                </a:solidFill>
              </a:rPr>
              <a:t>conj</a:t>
            </a:r>
            <a:endParaRPr lang="en-US" sz="1400" dirty="0">
              <a:solidFill>
                <a:schemeClr val="accent6">
                  <a:lumMod val="20000"/>
                  <a:lumOff val="80000"/>
                </a:schemeClr>
              </a:solidFill>
            </a:endParaRPr>
          </a:p>
        </p:txBody>
      </p:sp>
      <p:sp>
        <p:nvSpPr>
          <p:cNvPr id="9" name="Oval 8">
            <a:extLst>
              <a:ext uri="{FF2B5EF4-FFF2-40B4-BE49-F238E27FC236}">
                <a16:creationId xmlns:a16="http://schemas.microsoft.com/office/drawing/2014/main" id="{7CD5CC04-B176-4C5B-92A4-1FE55665A0AB}"/>
              </a:ext>
            </a:extLst>
          </p:cNvPr>
          <p:cNvSpPr/>
          <p:nvPr/>
        </p:nvSpPr>
        <p:spPr>
          <a:xfrm>
            <a:off x="3276600" y="2771395"/>
            <a:ext cx="2590800" cy="95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7468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a:t>
            </a:r>
            <a:r>
              <a:rPr lang="en-US" sz="1400" b="1" i="1" dirty="0">
                <a:solidFill>
                  <a:schemeClr val="bg1"/>
                </a:solidFill>
              </a:rPr>
              <a:t>lacrimal and frontal</a:t>
            </a:r>
            <a:r>
              <a:rPr lang="en-US" sz="1400" i="1" dirty="0">
                <a:solidFill>
                  <a:schemeClr val="bg1"/>
                </a:solidFill>
              </a:rPr>
              <a:t>?</a:t>
            </a:r>
          </a:p>
          <a:p>
            <a:r>
              <a:rPr lang="en-US" sz="1400" b="1" dirty="0">
                <a:solidFill>
                  <a:schemeClr val="bg1"/>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lumMod val="65000"/>
                  </a:schemeClr>
                </a:solidFill>
              </a:rPr>
              <a:t>V1  (aka the  ophthalmic  nerve)</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76576E-25AC-44B4-A670-C818834BB356}"/>
              </a:ext>
            </a:extLst>
          </p:cNvPr>
          <p:cNvSpPr txBox="1"/>
          <p:nvPr/>
        </p:nvSpPr>
        <p:spPr>
          <a:xfrm>
            <a:off x="1125086" y="1527097"/>
            <a:ext cx="6159233" cy="1384995"/>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becomes of the lacrimal and frontal nerves, </a:t>
            </a:r>
            <a:r>
              <a:rPr lang="en-US" sz="1400" i="1" dirty="0" err="1">
                <a:solidFill>
                  <a:srgbClr val="0000FF"/>
                </a:solidFill>
              </a:rPr>
              <a:t>ie</a:t>
            </a:r>
            <a:r>
              <a:rPr lang="en-US" sz="1400" i="1" dirty="0">
                <a:solidFill>
                  <a:srgbClr val="0000FF"/>
                </a:solidFill>
              </a:rPr>
              <a:t>, where do they go and what do they do?</a:t>
            </a:r>
          </a:p>
          <a:p>
            <a:r>
              <a:rPr lang="en-US" sz="1400" dirty="0">
                <a:solidFill>
                  <a:srgbClr val="0000FF"/>
                </a:solidFill>
              </a:rPr>
              <a:t>The lacrimal nerve…heads toward, and is sensory to, the lacrimal gland</a:t>
            </a:r>
          </a:p>
          <a:p>
            <a:r>
              <a:rPr lang="en-US" sz="1400" dirty="0">
                <a:solidFill>
                  <a:srgbClr val="0000FF"/>
                </a:solidFill>
              </a:rPr>
              <a:t>The frontal nerve…divides into two terminal branches (the  supraorbital  and  supratrochlear  nerves), which are sensory to the forehead, upper lids, and a portion of the </a:t>
            </a:r>
            <a:r>
              <a:rPr lang="en-US" sz="1400" dirty="0" err="1">
                <a:solidFill>
                  <a:srgbClr val="0000FF"/>
                </a:solidFill>
              </a:rPr>
              <a:t>conj</a:t>
            </a:r>
            <a:endParaRPr lang="en-US" sz="1400" dirty="0">
              <a:solidFill>
                <a:srgbClr val="0000FF"/>
              </a:solidFill>
            </a:endParaRPr>
          </a:p>
        </p:txBody>
      </p:sp>
      <p:sp>
        <p:nvSpPr>
          <p:cNvPr id="9" name="Oval 8">
            <a:extLst>
              <a:ext uri="{FF2B5EF4-FFF2-40B4-BE49-F238E27FC236}">
                <a16:creationId xmlns:a16="http://schemas.microsoft.com/office/drawing/2014/main" id="{7CD5CC04-B176-4C5B-92A4-1FE55665A0AB}"/>
              </a:ext>
            </a:extLst>
          </p:cNvPr>
          <p:cNvSpPr/>
          <p:nvPr/>
        </p:nvSpPr>
        <p:spPr>
          <a:xfrm>
            <a:off x="3276600" y="2771395"/>
            <a:ext cx="2590800" cy="95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4BF7E9-54BC-4E26-8096-00AE650F22FC}"/>
              </a:ext>
            </a:extLst>
          </p:cNvPr>
          <p:cNvSpPr/>
          <p:nvPr/>
        </p:nvSpPr>
        <p:spPr>
          <a:xfrm>
            <a:off x="5791200" y="2225671"/>
            <a:ext cx="990599" cy="196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F1BB204-7259-41C5-9B0E-287F9964FF3E}"/>
              </a:ext>
            </a:extLst>
          </p:cNvPr>
          <p:cNvSpPr/>
          <p:nvPr/>
        </p:nvSpPr>
        <p:spPr>
          <a:xfrm>
            <a:off x="1219200" y="2422642"/>
            <a:ext cx="1179982" cy="208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7971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superior</a:t>
            </a:r>
            <a:r>
              <a:rPr lang="en-US" sz="1600" dirty="0">
                <a:solidFill>
                  <a:srgbClr val="0000FF"/>
                </a:solidFill>
              </a:rPr>
              <a:t> portion </a:t>
            </a:r>
            <a:r>
              <a:rPr lang="en-US" sz="1600" dirty="0">
                <a:solidFill>
                  <a:schemeClr val="bg1">
                    <a:lumMod val="50000"/>
                  </a:schemeClr>
                </a:solidFill>
              </a:rPr>
              <a:t>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3" name="Oval 2">
            <a:extLst>
              <a:ext uri="{FF2B5EF4-FFF2-40B4-BE49-F238E27FC236}">
                <a16:creationId xmlns:a16="http://schemas.microsoft.com/office/drawing/2014/main" id="{5A4310EF-9F29-491F-B3F0-196183B89333}"/>
              </a:ext>
            </a:extLst>
          </p:cNvPr>
          <p:cNvSpPr/>
          <p:nvPr/>
        </p:nvSpPr>
        <p:spPr>
          <a:xfrm>
            <a:off x="1676400" y="4953000"/>
            <a:ext cx="2209800"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1419B7-C747-4E0A-BED0-BB016E3529B9}"/>
              </a:ext>
            </a:extLst>
          </p:cNvPr>
          <p:cNvSpPr txBox="1"/>
          <p:nvPr/>
        </p:nvSpPr>
        <p:spPr>
          <a:xfrm>
            <a:off x="3733800" y="4018771"/>
            <a:ext cx="5126724" cy="954107"/>
          </a:xfrm>
          <a:prstGeom prst="rect">
            <a:avLst/>
          </a:prstGeom>
          <a:solidFill>
            <a:srgbClr val="89FF89"/>
          </a:solidFill>
        </p:spPr>
        <p:txBody>
          <a:bodyPr wrap="none" rtlCol="0">
            <a:spAutoFit/>
          </a:bodyPr>
          <a:lstStyle/>
          <a:p>
            <a:r>
              <a:rPr lang="en-US" sz="1400" i="1" dirty="0">
                <a:solidFill>
                  <a:schemeClr val="bg1">
                    <a:lumMod val="50000"/>
                  </a:schemeClr>
                </a:solidFill>
              </a:rPr>
              <a:t>What structures pass through the superior portion of the SOF?</a:t>
            </a:r>
          </a:p>
          <a:p>
            <a:r>
              <a:rPr lang="en-US" sz="1400" dirty="0">
                <a:solidFill>
                  <a:schemeClr val="bg1">
                    <a:lumMod val="50000"/>
                  </a:schemeClr>
                </a:solidFill>
              </a:rPr>
              <a:t>--The  superior ophthalmic  vein</a:t>
            </a:r>
          </a:p>
          <a:p>
            <a:r>
              <a:rPr lang="en-US" sz="1400" dirty="0">
                <a:solidFill>
                  <a:schemeClr val="bg1">
                    <a:lumMod val="50000"/>
                  </a:schemeClr>
                </a:solidFill>
              </a:rPr>
              <a:t>--The  </a:t>
            </a:r>
            <a:r>
              <a:rPr lang="en-US" sz="1400" b="1" dirty="0">
                <a:solidFill>
                  <a:srgbClr val="0000FF"/>
                </a:solidFill>
              </a:rPr>
              <a:t>lacrimal  and  frontal  nerves</a:t>
            </a:r>
          </a:p>
          <a:p>
            <a:r>
              <a:rPr lang="en-US" sz="1400" dirty="0">
                <a:solidFill>
                  <a:schemeClr val="bg1">
                    <a:lumMod val="50000"/>
                  </a:schemeClr>
                </a:solidFill>
              </a:rPr>
              <a:t>--CN4</a:t>
            </a:r>
          </a:p>
        </p:txBody>
      </p:sp>
      <p:sp>
        <p:nvSpPr>
          <p:cNvPr id="22" name="Oval 21">
            <a:extLst>
              <a:ext uri="{FF2B5EF4-FFF2-40B4-BE49-F238E27FC236}">
                <a16:creationId xmlns:a16="http://schemas.microsoft.com/office/drawing/2014/main" id="{19B3CE76-3C7A-4803-8569-CCD114EDF5EA}"/>
              </a:ext>
            </a:extLst>
          </p:cNvPr>
          <p:cNvSpPr/>
          <p:nvPr/>
        </p:nvSpPr>
        <p:spPr>
          <a:xfrm>
            <a:off x="4117178" y="4360186"/>
            <a:ext cx="2740821" cy="489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E92D9B-2D29-4F3B-B3F3-21A524345963}"/>
              </a:ext>
            </a:extLst>
          </p:cNvPr>
          <p:cNvSpPr txBox="1"/>
          <p:nvPr/>
        </p:nvSpPr>
        <p:spPr>
          <a:xfrm>
            <a:off x="3352800" y="2771395"/>
            <a:ext cx="4648200" cy="1384995"/>
          </a:xfrm>
          <a:prstGeom prst="rect">
            <a:avLst/>
          </a:prstGeom>
          <a:solidFill>
            <a:srgbClr val="FF0000"/>
          </a:solidFill>
        </p:spPr>
        <p:txBody>
          <a:bodyPr wrap="square" rtlCol="0">
            <a:spAutoFit/>
          </a:bodyPr>
          <a:lstStyle/>
          <a:p>
            <a:r>
              <a:rPr lang="en-US" sz="1400" i="1" dirty="0">
                <a:solidFill>
                  <a:schemeClr val="bg1">
                    <a:lumMod val="65000"/>
                  </a:schemeClr>
                </a:solidFill>
              </a:rPr>
              <a:t>What sort (</a:t>
            </a:r>
            <a:r>
              <a:rPr lang="en-US" sz="1400" i="1" dirty="0" err="1">
                <a:solidFill>
                  <a:schemeClr val="bg1">
                    <a:lumMod val="65000"/>
                  </a:schemeClr>
                </a:solidFill>
              </a:rPr>
              <a:t>ie</a:t>
            </a:r>
            <a:r>
              <a:rPr lang="en-US" sz="1400" i="1" dirty="0">
                <a:solidFill>
                  <a:schemeClr val="bg1">
                    <a:lumMod val="65000"/>
                  </a:schemeClr>
                </a:solidFill>
              </a:rPr>
              <a:t>, sensory, motor, autonomic, </a:t>
            </a:r>
            <a:r>
              <a:rPr lang="en-US" sz="1400" i="1" dirty="0" err="1">
                <a:solidFill>
                  <a:schemeClr val="bg1">
                    <a:lumMod val="65000"/>
                  </a:schemeClr>
                </a:solidFill>
              </a:rPr>
              <a:t>etc</a:t>
            </a:r>
            <a:r>
              <a:rPr lang="en-US" sz="1400" i="1" dirty="0">
                <a:solidFill>
                  <a:schemeClr val="bg1">
                    <a:lumMod val="65000"/>
                  </a:schemeClr>
                </a:solidFill>
              </a:rPr>
              <a:t>) of nerves are the </a:t>
            </a:r>
            <a:r>
              <a:rPr lang="en-US" sz="1400" b="1" i="1" dirty="0">
                <a:solidFill>
                  <a:schemeClr val="bg1"/>
                </a:solidFill>
              </a:rPr>
              <a:t>lacrimal and frontal</a:t>
            </a:r>
            <a:r>
              <a:rPr lang="en-US" sz="1400" i="1" dirty="0">
                <a:solidFill>
                  <a:schemeClr val="bg1"/>
                </a:solidFill>
              </a:rPr>
              <a:t>?</a:t>
            </a:r>
          </a:p>
          <a:p>
            <a:r>
              <a:rPr lang="en-US" sz="1400" b="1" dirty="0">
                <a:solidFill>
                  <a:schemeClr val="bg1"/>
                </a:solidFill>
              </a:rPr>
              <a:t>Sensory</a:t>
            </a:r>
          </a:p>
          <a:p>
            <a:endParaRPr lang="en-US" sz="1400" i="1" dirty="0">
              <a:solidFill>
                <a:schemeClr val="bg1">
                  <a:lumMod val="65000"/>
                </a:schemeClr>
              </a:solidFill>
            </a:endParaRPr>
          </a:p>
          <a:p>
            <a:r>
              <a:rPr lang="en-US" sz="1400" i="1" dirty="0">
                <a:solidFill>
                  <a:schemeClr val="bg1">
                    <a:lumMod val="65000"/>
                  </a:schemeClr>
                </a:solidFill>
              </a:rPr>
              <a:t>To which cranial nerve do they belong?</a:t>
            </a:r>
          </a:p>
          <a:p>
            <a:r>
              <a:rPr lang="en-US" sz="1400" dirty="0">
                <a:solidFill>
                  <a:schemeClr val="bg1">
                    <a:lumMod val="65000"/>
                  </a:schemeClr>
                </a:solidFill>
              </a:rPr>
              <a:t>CN5 , specifically  </a:t>
            </a:r>
            <a:r>
              <a:rPr lang="en-US" sz="1400" b="1" dirty="0">
                <a:solidFill>
                  <a:schemeClr val="bg1">
                    <a:lumMod val="65000"/>
                  </a:schemeClr>
                </a:solidFill>
              </a:rPr>
              <a:t>V1  (aka the  ophthalmic  nerve)</a:t>
            </a:r>
          </a:p>
        </p:txBody>
      </p:sp>
      <p:sp>
        <p:nvSpPr>
          <p:cNvPr id="25" name="Oval 24">
            <a:extLst>
              <a:ext uri="{FF2B5EF4-FFF2-40B4-BE49-F238E27FC236}">
                <a16:creationId xmlns:a16="http://schemas.microsoft.com/office/drawing/2014/main" id="{F0A2FC90-FD58-4BF4-BE95-4D74EB4497E5}"/>
              </a:ext>
            </a:extLst>
          </p:cNvPr>
          <p:cNvSpPr/>
          <p:nvPr/>
        </p:nvSpPr>
        <p:spPr>
          <a:xfrm>
            <a:off x="4603156" y="3768822"/>
            <a:ext cx="3280448" cy="489466"/>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76576E-25AC-44B4-A670-C818834BB356}"/>
              </a:ext>
            </a:extLst>
          </p:cNvPr>
          <p:cNvSpPr txBox="1"/>
          <p:nvPr/>
        </p:nvSpPr>
        <p:spPr>
          <a:xfrm>
            <a:off x="1125086" y="1527097"/>
            <a:ext cx="6159233" cy="1384995"/>
          </a:xfrm>
          <a:prstGeom prst="rect">
            <a:avLst/>
          </a:prstGeom>
          <a:solidFill>
            <a:schemeClr val="accent6">
              <a:lumMod val="20000"/>
              <a:lumOff val="80000"/>
            </a:schemeClr>
          </a:solidFill>
        </p:spPr>
        <p:txBody>
          <a:bodyPr wrap="square" rtlCol="0">
            <a:spAutoFit/>
          </a:bodyPr>
          <a:lstStyle/>
          <a:p>
            <a:r>
              <a:rPr lang="en-US" sz="1400" i="1" dirty="0">
                <a:solidFill>
                  <a:srgbClr val="0000FF"/>
                </a:solidFill>
              </a:rPr>
              <a:t>What becomes of the lacrimal and frontal nerves, </a:t>
            </a:r>
            <a:r>
              <a:rPr lang="en-US" sz="1400" i="1" dirty="0" err="1">
                <a:solidFill>
                  <a:srgbClr val="0000FF"/>
                </a:solidFill>
              </a:rPr>
              <a:t>ie</a:t>
            </a:r>
            <a:r>
              <a:rPr lang="en-US" sz="1400" i="1" dirty="0">
                <a:solidFill>
                  <a:srgbClr val="0000FF"/>
                </a:solidFill>
              </a:rPr>
              <a:t>, where do they go and what do they do?</a:t>
            </a:r>
          </a:p>
          <a:p>
            <a:r>
              <a:rPr lang="en-US" sz="1400" dirty="0">
                <a:solidFill>
                  <a:srgbClr val="0000FF"/>
                </a:solidFill>
              </a:rPr>
              <a:t>The lacrimal nerve…heads toward, and is sensory to, the lacrimal gland</a:t>
            </a:r>
          </a:p>
          <a:p>
            <a:r>
              <a:rPr lang="en-US" sz="1400" dirty="0">
                <a:solidFill>
                  <a:srgbClr val="0000FF"/>
                </a:solidFill>
              </a:rPr>
              <a:t>The frontal nerve…divides into two terminal branches (the  supraorbital  and  supratrochlear  nerves), which are sensory to the forehead, upper lids, and a portion of the </a:t>
            </a:r>
            <a:r>
              <a:rPr lang="en-US" sz="1400" dirty="0" err="1">
                <a:solidFill>
                  <a:srgbClr val="0000FF"/>
                </a:solidFill>
              </a:rPr>
              <a:t>conj</a:t>
            </a:r>
            <a:endParaRPr lang="en-US" sz="1400" dirty="0">
              <a:solidFill>
                <a:srgbClr val="0000FF"/>
              </a:solidFill>
            </a:endParaRPr>
          </a:p>
        </p:txBody>
      </p:sp>
      <p:sp>
        <p:nvSpPr>
          <p:cNvPr id="9" name="Oval 8">
            <a:extLst>
              <a:ext uri="{FF2B5EF4-FFF2-40B4-BE49-F238E27FC236}">
                <a16:creationId xmlns:a16="http://schemas.microsoft.com/office/drawing/2014/main" id="{7CD5CC04-B176-4C5B-92A4-1FE55665A0AB}"/>
              </a:ext>
            </a:extLst>
          </p:cNvPr>
          <p:cNvSpPr/>
          <p:nvPr/>
        </p:nvSpPr>
        <p:spPr>
          <a:xfrm>
            <a:off x="3276600" y="2771395"/>
            <a:ext cx="2590800" cy="95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63133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rgbClr val="0000FF"/>
                </a:solidFill>
              </a:rPr>
              <a:t>What structures pass through the annulus itself?</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p:txBody>
      </p:sp>
    </p:spTree>
    <p:extLst>
      <p:ext uri="{BB962C8B-B14F-4D97-AF65-F5344CB8AC3E}">
        <p14:creationId xmlns:p14="http://schemas.microsoft.com/office/powerpoint/2010/main" val="274171546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rgbClr val="0000FF"/>
                </a:solidFill>
              </a:rPr>
              <a:t>What structures pass through the annulus itself?</a:t>
            </a:r>
          </a:p>
          <a:p>
            <a:r>
              <a:rPr lang="en-US" sz="1600" dirty="0">
                <a:solidFill>
                  <a:srgbClr val="0000FF"/>
                </a:solidFill>
              </a:rPr>
              <a:t>--The </a:t>
            </a:r>
            <a:r>
              <a:rPr lang="en-US" sz="1600" dirty="0" err="1">
                <a:solidFill>
                  <a:srgbClr val="0000FF"/>
                </a:solidFill>
              </a:rPr>
              <a:t>nasociliary</a:t>
            </a:r>
            <a:r>
              <a:rPr lang="en-US" sz="1600" dirty="0">
                <a:solidFill>
                  <a:srgbClr val="0000FF"/>
                </a:solidFill>
              </a:rPr>
              <a:t> nerve</a:t>
            </a:r>
          </a:p>
          <a:p>
            <a:r>
              <a:rPr lang="en-US" sz="1600" dirty="0">
                <a:solidFill>
                  <a:srgbClr val="0000FF"/>
                </a:solidFill>
              </a:rPr>
              <a:t>--CN3</a:t>
            </a:r>
          </a:p>
          <a:p>
            <a:r>
              <a:rPr lang="en-US" sz="1600" dirty="0">
                <a:solidFill>
                  <a:srgbClr val="0000FF"/>
                </a:solidFill>
              </a:rPr>
              <a:t>--CN6</a:t>
            </a:r>
          </a:p>
        </p:txBody>
      </p:sp>
    </p:spTree>
    <p:extLst>
      <p:ext uri="{BB962C8B-B14F-4D97-AF65-F5344CB8AC3E}">
        <p14:creationId xmlns:p14="http://schemas.microsoft.com/office/powerpoint/2010/main" val="35622039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189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Is CN3 a single entity as it passes through the SOF?</a:t>
            </a:r>
          </a:p>
          <a:p>
            <a:r>
              <a:rPr lang="en-US" sz="1400" dirty="0">
                <a:solidFill>
                  <a:schemeClr val="accent6">
                    <a:lumMod val="40000"/>
                    <a:lumOff val="60000"/>
                  </a:schemeClr>
                </a:solidFill>
              </a:rPr>
              <a:t>No--by the time it reaches the SOF, CN3 has already split into  superior  and  inferior  divisions</a:t>
            </a:r>
          </a:p>
        </p:txBody>
      </p:sp>
    </p:spTree>
    <p:extLst>
      <p:ext uri="{BB962C8B-B14F-4D97-AF65-F5344CB8AC3E}">
        <p14:creationId xmlns:p14="http://schemas.microsoft.com/office/powerpoint/2010/main" val="367461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062103"/>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endParaRPr lang="en-US" sz="1600" dirty="0">
              <a:solidFill>
                <a:srgbClr val="800080"/>
              </a:solidFill>
            </a:endParaRPr>
          </a:p>
        </p:txBody>
      </p:sp>
    </p:spTree>
    <p:extLst>
      <p:ext uri="{BB962C8B-B14F-4D97-AF65-F5344CB8AC3E}">
        <p14:creationId xmlns:p14="http://schemas.microsoft.com/office/powerpoint/2010/main" val="136825098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Is CN3 a single entity as it passes through the SOF?</a:t>
            </a:r>
          </a:p>
          <a:p>
            <a:r>
              <a:rPr lang="en-US" sz="1400" dirty="0">
                <a:solidFill>
                  <a:srgbClr val="0000FF"/>
                </a:solidFill>
              </a:rPr>
              <a:t>No--by the time it reaches the SOF, CN3 has already split into  superior  and  inferior  divisions</a:t>
            </a:r>
          </a:p>
        </p:txBody>
      </p:sp>
      <p:sp>
        <p:nvSpPr>
          <p:cNvPr id="5" name="Rectangle 4">
            <a:extLst>
              <a:ext uri="{FF2B5EF4-FFF2-40B4-BE49-F238E27FC236}">
                <a16:creationId xmlns:a16="http://schemas.microsoft.com/office/drawing/2014/main" id="{97171D1B-7485-4907-8FF4-8D1C2A081D81}"/>
              </a:ext>
            </a:extLst>
          </p:cNvPr>
          <p:cNvSpPr/>
          <p:nvPr/>
        </p:nvSpPr>
        <p:spPr>
          <a:xfrm>
            <a:off x="3990561" y="4101985"/>
            <a:ext cx="685800" cy="22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F12A6B5-6097-4283-B89F-35E5A68CB6C8}"/>
              </a:ext>
            </a:extLst>
          </p:cNvPr>
          <p:cNvSpPr/>
          <p:nvPr/>
        </p:nvSpPr>
        <p:spPr>
          <a:xfrm>
            <a:off x="5060520" y="4094237"/>
            <a:ext cx="685800" cy="22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59270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rgbClr val="0000FF"/>
                </a:solidFill>
              </a:rPr>
              <a:t>Is CN3 a single entity as it passes through the SOF?</a:t>
            </a:r>
          </a:p>
          <a:p>
            <a:r>
              <a:rPr lang="en-US" sz="1400" dirty="0">
                <a:solidFill>
                  <a:srgbClr val="0000FF"/>
                </a:solidFill>
              </a:rPr>
              <a:t>No--by the time it reaches the SOF, CN3 has already split into  superior  and  inferior  divisions</a:t>
            </a:r>
          </a:p>
        </p:txBody>
      </p:sp>
    </p:spTree>
    <p:extLst>
      <p:ext uri="{BB962C8B-B14F-4D97-AF65-F5344CB8AC3E}">
        <p14:creationId xmlns:p14="http://schemas.microsoft.com/office/powerpoint/2010/main" val="32908647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192</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F0C79152-FA8C-4218-AF4B-946F415F3464}"/>
              </a:ext>
            </a:extLst>
          </p:cNvPr>
          <p:cNvSpPr txBox="1"/>
          <p:nvPr/>
        </p:nvSpPr>
        <p:spPr>
          <a:xfrm>
            <a:off x="2222647" y="5791200"/>
            <a:ext cx="4698722" cy="369332"/>
          </a:xfrm>
          <a:prstGeom prst="rect">
            <a:avLst/>
          </a:prstGeom>
          <a:noFill/>
        </p:spPr>
        <p:txBody>
          <a:bodyPr wrap="none" rtlCol="0">
            <a:spAutoFit/>
          </a:bodyPr>
          <a:lstStyle/>
          <a:p>
            <a:pPr algn="ctr"/>
            <a:r>
              <a:rPr lang="en-US" dirty="0"/>
              <a:t>Superior orbital fissure: Intra-annular portion</a:t>
            </a:r>
          </a:p>
        </p:txBody>
      </p:sp>
      <p:pic>
        <p:nvPicPr>
          <p:cNvPr id="5" name="Picture 4">
            <a:extLst>
              <a:ext uri="{FF2B5EF4-FFF2-40B4-BE49-F238E27FC236}">
                <a16:creationId xmlns:a16="http://schemas.microsoft.com/office/drawing/2014/main" id="{67413A9E-4C71-4933-9E1A-CBABF60F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63" y="948792"/>
            <a:ext cx="7112473" cy="4480024"/>
          </a:xfrm>
          <a:prstGeom prst="rect">
            <a:avLst/>
          </a:prstGeom>
        </p:spPr>
      </p:pic>
      <p:sp>
        <p:nvSpPr>
          <p:cNvPr id="7" name="Star: 5 Points 6">
            <a:extLst>
              <a:ext uri="{FF2B5EF4-FFF2-40B4-BE49-F238E27FC236}">
                <a16:creationId xmlns:a16="http://schemas.microsoft.com/office/drawing/2014/main" id="{032CDBA7-3365-445C-AE61-A415828371FB}"/>
              </a:ext>
            </a:extLst>
          </p:cNvPr>
          <p:cNvSpPr/>
          <p:nvPr/>
        </p:nvSpPr>
        <p:spPr>
          <a:xfrm>
            <a:off x="1447800" y="40386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D07B119A-A36F-4A3D-B383-DD01B0B13EF4}"/>
              </a:ext>
            </a:extLst>
          </p:cNvPr>
          <p:cNvSpPr/>
          <p:nvPr/>
        </p:nvSpPr>
        <p:spPr>
          <a:xfrm>
            <a:off x="1447800" y="35814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744E0555-5DFC-4945-8D12-F15AA9AE2186}"/>
              </a:ext>
            </a:extLst>
          </p:cNvPr>
          <p:cNvSpPr/>
          <p:nvPr/>
        </p:nvSpPr>
        <p:spPr>
          <a:xfrm>
            <a:off x="1447800" y="31242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E2860E-7635-4868-B388-59F0EF6E0486}"/>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90AA147-FB21-410B-B58A-96B13CDCCBAC}"/>
              </a:ext>
            </a:extLst>
          </p:cNvPr>
          <p:cNvSpPr/>
          <p:nvPr/>
        </p:nvSpPr>
        <p:spPr>
          <a:xfrm>
            <a:off x="4746827" y="4920264"/>
            <a:ext cx="2286000" cy="59793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tar: 5 Points 5">
            <a:extLst>
              <a:ext uri="{FF2B5EF4-FFF2-40B4-BE49-F238E27FC236}">
                <a16:creationId xmlns:a16="http://schemas.microsoft.com/office/drawing/2014/main" id="{628239B5-953C-4756-ADBA-9D869E7A33DB}"/>
              </a:ext>
            </a:extLst>
          </p:cNvPr>
          <p:cNvSpPr/>
          <p:nvPr/>
        </p:nvSpPr>
        <p:spPr>
          <a:xfrm>
            <a:off x="1505317" y="4453992"/>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A3C03C4-E0D8-4AB0-9A2B-CFD826531835}"/>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F5CC6FA3-321A-4517-BACD-53DCBDB144A0}"/>
              </a:ext>
            </a:extLst>
          </p:cNvPr>
          <p:cNvSpPr/>
          <p:nvPr/>
        </p:nvSpPr>
        <p:spPr>
          <a:xfrm rot="19030199">
            <a:off x="5104451" y="2371132"/>
            <a:ext cx="1631226" cy="117317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59628B0C-8D2D-4AC9-A164-1041B07CB3FA}"/>
              </a:ext>
            </a:extLst>
          </p:cNvPr>
          <p:cNvSpPr/>
          <p:nvPr/>
        </p:nvSpPr>
        <p:spPr>
          <a:xfrm rot="1742425">
            <a:off x="6477764" y="3241168"/>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1DEA9F69-1081-4593-AB4B-C4CCBC1C4137}"/>
              </a:ext>
            </a:extLst>
          </p:cNvPr>
          <p:cNvSpPr/>
          <p:nvPr/>
        </p:nvSpPr>
        <p:spPr>
          <a:xfrm rot="2253450">
            <a:off x="6053064" y="3093466"/>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418748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chemeClr val="bg1">
                    <a:lumMod val="50000"/>
                  </a:schemeClr>
                </a:solidFill>
              </a:rPr>
              <a:t>Is CN3 a single entity as it passes through the SOF?</a:t>
            </a:r>
          </a:p>
          <a:p>
            <a:r>
              <a:rPr lang="en-US" sz="1400" dirty="0">
                <a:solidFill>
                  <a:schemeClr val="bg1">
                    <a:lumMod val="50000"/>
                  </a:schemeClr>
                </a:solidFill>
              </a:rPr>
              <a:t>No--by the time it reaches the SOF, CN3 has already split into  </a:t>
            </a:r>
            <a:r>
              <a:rPr lang="en-US" sz="1400" b="1" dirty="0">
                <a:solidFill>
                  <a:srgbClr val="0000FF"/>
                </a:solidFill>
              </a:rPr>
              <a:t>superior  and  inferior  divisions</a:t>
            </a:r>
          </a:p>
        </p:txBody>
      </p:sp>
      <p:sp>
        <p:nvSpPr>
          <p:cNvPr id="25" name="TextBox 24">
            <a:extLst>
              <a:ext uri="{FF2B5EF4-FFF2-40B4-BE49-F238E27FC236}">
                <a16:creationId xmlns:a16="http://schemas.microsoft.com/office/drawing/2014/main" id="{117E6590-1E81-4204-9711-95A358A67906}"/>
              </a:ext>
            </a:extLst>
          </p:cNvPr>
          <p:cNvSpPr txBox="1"/>
          <p:nvPr/>
        </p:nvSpPr>
        <p:spPr>
          <a:xfrm>
            <a:off x="2559861" y="3169923"/>
            <a:ext cx="5713424" cy="738664"/>
          </a:xfrm>
          <a:prstGeom prst="rect">
            <a:avLst/>
          </a:prstGeom>
          <a:solidFill>
            <a:srgbClr val="7030A0"/>
          </a:solidFill>
        </p:spPr>
        <p:txBody>
          <a:bodyPr wrap="none" rtlCol="0">
            <a:spAutoFit/>
          </a:bodyPr>
          <a:lstStyle/>
          <a:p>
            <a:r>
              <a:rPr lang="en-US" sz="1400" i="1" dirty="0">
                <a:solidFill>
                  <a:schemeClr val="bg1"/>
                </a:solidFill>
              </a:rPr>
              <a:t>Which muscles are innervated by fibers in the:</a:t>
            </a:r>
          </a:p>
          <a:p>
            <a:r>
              <a:rPr lang="en-US" sz="1400" i="1" dirty="0">
                <a:solidFill>
                  <a:schemeClr val="bg1"/>
                </a:solidFill>
              </a:rPr>
              <a:t>Superior division? </a:t>
            </a:r>
            <a:r>
              <a:rPr lang="en-US" sz="1400" dirty="0">
                <a:solidFill>
                  <a:srgbClr val="7030A0"/>
                </a:solidFill>
              </a:rPr>
              <a:t>Superior rectus, and the </a:t>
            </a:r>
            <a:r>
              <a:rPr lang="en-US" sz="1400" dirty="0" err="1">
                <a:solidFill>
                  <a:srgbClr val="7030A0"/>
                </a:solidFill>
              </a:rPr>
              <a:t>levator</a:t>
            </a:r>
            <a:endParaRPr lang="en-US" sz="1400" dirty="0">
              <a:solidFill>
                <a:srgbClr val="7030A0"/>
              </a:solidFill>
            </a:endParaRPr>
          </a:p>
          <a:p>
            <a:r>
              <a:rPr lang="en-US" sz="1400" i="1" dirty="0">
                <a:solidFill>
                  <a:schemeClr val="bg1">
                    <a:lumMod val="50000"/>
                  </a:schemeClr>
                </a:solidFill>
              </a:rPr>
              <a:t>Inferior division? </a:t>
            </a:r>
            <a:r>
              <a:rPr lang="en-US" sz="1400" dirty="0">
                <a:solidFill>
                  <a:srgbClr val="7030A0"/>
                </a:solidFill>
              </a:rPr>
              <a:t>The medial rectus, inferior rectus and inferior oblique</a:t>
            </a:r>
          </a:p>
        </p:txBody>
      </p:sp>
      <p:sp>
        <p:nvSpPr>
          <p:cNvPr id="26" name="Oval 25">
            <a:extLst>
              <a:ext uri="{FF2B5EF4-FFF2-40B4-BE49-F238E27FC236}">
                <a16:creationId xmlns:a16="http://schemas.microsoft.com/office/drawing/2014/main" id="{C9B9F628-704A-491D-9091-49F38902478F}"/>
              </a:ext>
            </a:extLst>
          </p:cNvPr>
          <p:cNvSpPr/>
          <p:nvPr/>
        </p:nvSpPr>
        <p:spPr>
          <a:xfrm>
            <a:off x="3749588" y="4001523"/>
            <a:ext cx="3197152" cy="407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79957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chemeClr val="bg1">
                    <a:lumMod val="50000"/>
                  </a:schemeClr>
                </a:solidFill>
              </a:rPr>
              <a:t>Is CN3 a single entity as it passes through the SOF?</a:t>
            </a:r>
          </a:p>
          <a:p>
            <a:r>
              <a:rPr lang="en-US" sz="1400" dirty="0">
                <a:solidFill>
                  <a:schemeClr val="bg1">
                    <a:lumMod val="50000"/>
                  </a:schemeClr>
                </a:solidFill>
              </a:rPr>
              <a:t>No--by the time it reaches the SOF, CN3 has already split into  </a:t>
            </a:r>
            <a:r>
              <a:rPr lang="en-US" sz="1400" b="1" dirty="0">
                <a:solidFill>
                  <a:srgbClr val="0000FF"/>
                </a:solidFill>
              </a:rPr>
              <a:t>superior  and  inferior  divisions</a:t>
            </a:r>
          </a:p>
        </p:txBody>
      </p:sp>
      <p:sp>
        <p:nvSpPr>
          <p:cNvPr id="25" name="TextBox 24">
            <a:extLst>
              <a:ext uri="{FF2B5EF4-FFF2-40B4-BE49-F238E27FC236}">
                <a16:creationId xmlns:a16="http://schemas.microsoft.com/office/drawing/2014/main" id="{117E6590-1E81-4204-9711-95A358A67906}"/>
              </a:ext>
            </a:extLst>
          </p:cNvPr>
          <p:cNvSpPr txBox="1"/>
          <p:nvPr/>
        </p:nvSpPr>
        <p:spPr>
          <a:xfrm>
            <a:off x="2559861" y="3169923"/>
            <a:ext cx="5713424" cy="738664"/>
          </a:xfrm>
          <a:prstGeom prst="rect">
            <a:avLst/>
          </a:prstGeom>
          <a:solidFill>
            <a:srgbClr val="7030A0"/>
          </a:solidFill>
        </p:spPr>
        <p:txBody>
          <a:bodyPr wrap="none" rtlCol="0">
            <a:spAutoFit/>
          </a:bodyPr>
          <a:lstStyle/>
          <a:p>
            <a:r>
              <a:rPr lang="en-US" sz="1400" i="1" dirty="0">
                <a:solidFill>
                  <a:schemeClr val="bg1"/>
                </a:solidFill>
              </a:rPr>
              <a:t>Which muscles are innervated by fibers in the:</a:t>
            </a:r>
          </a:p>
          <a:p>
            <a:r>
              <a:rPr lang="en-US" sz="1400" i="1" dirty="0">
                <a:solidFill>
                  <a:schemeClr val="bg1"/>
                </a:solidFill>
              </a:rPr>
              <a:t>Superior division? </a:t>
            </a:r>
            <a:r>
              <a:rPr lang="en-US" sz="1400" dirty="0">
                <a:solidFill>
                  <a:schemeClr val="bg1"/>
                </a:solidFill>
              </a:rPr>
              <a:t>Superior rectus, and the </a:t>
            </a:r>
            <a:r>
              <a:rPr lang="en-US" sz="1400" dirty="0" err="1">
                <a:solidFill>
                  <a:schemeClr val="bg1"/>
                </a:solidFill>
              </a:rPr>
              <a:t>levator</a:t>
            </a:r>
            <a:endParaRPr lang="en-US" sz="1400" dirty="0">
              <a:solidFill>
                <a:schemeClr val="bg1"/>
              </a:solidFill>
            </a:endParaRPr>
          </a:p>
          <a:p>
            <a:r>
              <a:rPr lang="en-US" sz="1400" i="1" dirty="0">
                <a:solidFill>
                  <a:schemeClr val="bg1">
                    <a:lumMod val="50000"/>
                  </a:schemeClr>
                </a:solidFill>
              </a:rPr>
              <a:t>Inferior division? </a:t>
            </a:r>
            <a:r>
              <a:rPr lang="en-US" sz="1400" dirty="0">
                <a:solidFill>
                  <a:srgbClr val="7030A0"/>
                </a:solidFill>
              </a:rPr>
              <a:t>The medial rectus, inferior rectus and inferior oblique</a:t>
            </a:r>
          </a:p>
        </p:txBody>
      </p:sp>
      <p:sp>
        <p:nvSpPr>
          <p:cNvPr id="26" name="Oval 25">
            <a:extLst>
              <a:ext uri="{FF2B5EF4-FFF2-40B4-BE49-F238E27FC236}">
                <a16:creationId xmlns:a16="http://schemas.microsoft.com/office/drawing/2014/main" id="{C9B9F628-704A-491D-9091-49F38902478F}"/>
              </a:ext>
            </a:extLst>
          </p:cNvPr>
          <p:cNvSpPr/>
          <p:nvPr/>
        </p:nvSpPr>
        <p:spPr>
          <a:xfrm>
            <a:off x="3749588" y="4001523"/>
            <a:ext cx="3197152" cy="407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207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chemeClr val="bg1">
                    <a:lumMod val="50000"/>
                  </a:schemeClr>
                </a:solidFill>
              </a:rPr>
              <a:t>Is CN3 a single entity as it passes through the SOF?</a:t>
            </a:r>
          </a:p>
          <a:p>
            <a:r>
              <a:rPr lang="en-US" sz="1400" dirty="0">
                <a:solidFill>
                  <a:schemeClr val="bg1">
                    <a:lumMod val="50000"/>
                  </a:schemeClr>
                </a:solidFill>
              </a:rPr>
              <a:t>No--by the time it reaches the SOF, CN3 has already split into  </a:t>
            </a:r>
            <a:r>
              <a:rPr lang="en-US" sz="1400" b="1" dirty="0">
                <a:solidFill>
                  <a:srgbClr val="0000FF"/>
                </a:solidFill>
              </a:rPr>
              <a:t>superior  and  inferior  divisions</a:t>
            </a:r>
          </a:p>
        </p:txBody>
      </p:sp>
      <p:sp>
        <p:nvSpPr>
          <p:cNvPr id="25" name="TextBox 24">
            <a:extLst>
              <a:ext uri="{FF2B5EF4-FFF2-40B4-BE49-F238E27FC236}">
                <a16:creationId xmlns:a16="http://schemas.microsoft.com/office/drawing/2014/main" id="{117E6590-1E81-4204-9711-95A358A67906}"/>
              </a:ext>
            </a:extLst>
          </p:cNvPr>
          <p:cNvSpPr txBox="1"/>
          <p:nvPr/>
        </p:nvSpPr>
        <p:spPr>
          <a:xfrm>
            <a:off x="2559861" y="3169923"/>
            <a:ext cx="5713424" cy="738664"/>
          </a:xfrm>
          <a:prstGeom prst="rect">
            <a:avLst/>
          </a:prstGeom>
          <a:solidFill>
            <a:srgbClr val="7030A0"/>
          </a:solidFill>
        </p:spPr>
        <p:txBody>
          <a:bodyPr wrap="none" rtlCol="0">
            <a:spAutoFit/>
          </a:bodyPr>
          <a:lstStyle/>
          <a:p>
            <a:r>
              <a:rPr lang="en-US" sz="1400" i="1" dirty="0">
                <a:solidFill>
                  <a:schemeClr val="bg1"/>
                </a:solidFill>
              </a:rPr>
              <a:t>Which muscles are innervated by fibers in the:</a:t>
            </a:r>
          </a:p>
          <a:p>
            <a:r>
              <a:rPr lang="en-US" sz="1400" i="1" dirty="0">
                <a:solidFill>
                  <a:schemeClr val="bg1"/>
                </a:solidFill>
              </a:rPr>
              <a:t>Superior division? </a:t>
            </a:r>
            <a:r>
              <a:rPr lang="en-US" sz="1400" dirty="0">
                <a:solidFill>
                  <a:schemeClr val="bg1"/>
                </a:solidFill>
              </a:rPr>
              <a:t>Superior rectus, and the </a:t>
            </a:r>
            <a:r>
              <a:rPr lang="en-US" sz="1400" dirty="0" err="1">
                <a:solidFill>
                  <a:schemeClr val="bg1"/>
                </a:solidFill>
              </a:rPr>
              <a:t>levator</a:t>
            </a:r>
            <a:endParaRPr lang="en-US" sz="1400" dirty="0">
              <a:solidFill>
                <a:schemeClr val="bg1"/>
              </a:solidFill>
            </a:endParaRPr>
          </a:p>
          <a:p>
            <a:r>
              <a:rPr lang="en-US" sz="1400" i="1" dirty="0">
                <a:solidFill>
                  <a:schemeClr val="bg1"/>
                </a:solidFill>
              </a:rPr>
              <a:t>Inferior division? </a:t>
            </a:r>
            <a:r>
              <a:rPr lang="en-US" sz="1400" dirty="0">
                <a:solidFill>
                  <a:srgbClr val="7030A0"/>
                </a:solidFill>
              </a:rPr>
              <a:t>The medial rectus, inferior rectus and inferior oblique</a:t>
            </a:r>
          </a:p>
        </p:txBody>
      </p:sp>
      <p:sp>
        <p:nvSpPr>
          <p:cNvPr id="26" name="Oval 25">
            <a:extLst>
              <a:ext uri="{FF2B5EF4-FFF2-40B4-BE49-F238E27FC236}">
                <a16:creationId xmlns:a16="http://schemas.microsoft.com/office/drawing/2014/main" id="{C9B9F628-704A-491D-9091-49F38902478F}"/>
              </a:ext>
            </a:extLst>
          </p:cNvPr>
          <p:cNvSpPr/>
          <p:nvPr/>
        </p:nvSpPr>
        <p:spPr>
          <a:xfrm>
            <a:off x="3749588" y="4001523"/>
            <a:ext cx="3197152" cy="407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94063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intra-annular</a:t>
            </a:r>
            <a:r>
              <a:rPr lang="en-US" sz="1600" dirty="0">
                <a:solidFill>
                  <a:srgbClr val="0000FF"/>
                </a:solidFill>
              </a:rPr>
              <a:t> portion</a:t>
            </a:r>
            <a:endParaRPr lang="en-US" sz="1600" dirty="0">
              <a:solidFill>
                <a:schemeClr val="bg1">
                  <a:lumMod val="50000"/>
                </a:schemeClr>
              </a:solidFill>
            </a:endParaRPr>
          </a:p>
          <a:p>
            <a:r>
              <a:rPr lang="en-US" sz="1600" dirty="0">
                <a:solidFill>
                  <a:schemeClr val="bg1">
                    <a:lumMod val="50000"/>
                  </a:schemeClr>
                </a:solidFill>
              </a:rPr>
              <a:t>--The </a:t>
            </a:r>
            <a:r>
              <a:rPr lang="en-US" sz="1600" b="1" dirty="0">
                <a:solidFill>
                  <a:schemeClr val="bg1">
                    <a:lumMod val="50000"/>
                  </a:schemeClr>
                </a:solidFill>
              </a:rPr>
              <a:t>inferior</a:t>
            </a:r>
            <a:r>
              <a:rPr lang="en-US" sz="1600" dirty="0">
                <a:solidFill>
                  <a:schemeClr val="bg1">
                    <a:lumMod val="50000"/>
                  </a:schemeClr>
                </a:solidFill>
              </a:rPr>
              <a:t> portion below it</a:t>
            </a:r>
          </a:p>
        </p:txBody>
      </p:sp>
      <p:sp>
        <p:nvSpPr>
          <p:cNvPr id="21" name="Oval 20">
            <a:extLst>
              <a:ext uri="{FF2B5EF4-FFF2-40B4-BE49-F238E27FC236}">
                <a16:creationId xmlns:a16="http://schemas.microsoft.com/office/drawing/2014/main" id="{D336C053-6F49-4DFC-AD9E-432428CAD9F2}"/>
              </a:ext>
            </a:extLst>
          </p:cNvPr>
          <p:cNvSpPr/>
          <p:nvPr/>
        </p:nvSpPr>
        <p:spPr>
          <a:xfrm>
            <a:off x="1600200" y="5221357"/>
            <a:ext cx="2743200"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E689A7A-A928-49A1-8587-DE4149846397}"/>
              </a:ext>
            </a:extLst>
          </p:cNvPr>
          <p:cNvSpPr txBox="1"/>
          <p:nvPr/>
        </p:nvSpPr>
        <p:spPr>
          <a:xfrm>
            <a:off x="4191000" y="4034929"/>
            <a:ext cx="4578497" cy="1077218"/>
          </a:xfrm>
          <a:prstGeom prst="rect">
            <a:avLst/>
          </a:prstGeom>
          <a:solidFill>
            <a:srgbClr val="FFFF00"/>
          </a:solidFill>
        </p:spPr>
        <p:txBody>
          <a:bodyPr wrap="none" rtlCol="0">
            <a:spAutoFit/>
          </a:bodyPr>
          <a:lstStyle/>
          <a:p>
            <a:r>
              <a:rPr lang="en-US" sz="1600" i="1" dirty="0">
                <a:solidFill>
                  <a:schemeClr val="bg1">
                    <a:lumMod val="65000"/>
                  </a:schemeClr>
                </a:solidFill>
              </a:rPr>
              <a:t>What structures pass through the annulus itself?</a:t>
            </a:r>
          </a:p>
          <a:p>
            <a:r>
              <a:rPr lang="en-US" sz="1600" dirty="0">
                <a:solidFill>
                  <a:schemeClr val="bg1">
                    <a:lumMod val="65000"/>
                  </a:schemeClr>
                </a:solidFill>
              </a:rPr>
              <a:t>--The </a:t>
            </a:r>
            <a:r>
              <a:rPr lang="en-US" sz="1600" dirty="0" err="1">
                <a:solidFill>
                  <a:schemeClr val="bg1">
                    <a:lumMod val="65000"/>
                  </a:schemeClr>
                </a:solidFill>
              </a:rPr>
              <a:t>nasociliary</a:t>
            </a:r>
            <a:r>
              <a:rPr lang="en-US" sz="1600" dirty="0">
                <a:solidFill>
                  <a:schemeClr val="bg1">
                    <a:lumMod val="65000"/>
                  </a:schemeClr>
                </a:solidFill>
              </a:rPr>
              <a:t> nerve</a:t>
            </a:r>
          </a:p>
          <a:p>
            <a:r>
              <a:rPr lang="en-US" sz="1600" dirty="0">
                <a:solidFill>
                  <a:schemeClr val="bg1">
                    <a:lumMod val="65000"/>
                  </a:schemeClr>
                </a:solidFill>
              </a:rPr>
              <a:t>--</a:t>
            </a:r>
            <a:r>
              <a:rPr lang="en-US" sz="1600" b="1" dirty="0">
                <a:solidFill>
                  <a:srgbClr val="0000FF"/>
                </a:solidFill>
              </a:rPr>
              <a:t>CN3</a:t>
            </a:r>
            <a:endParaRPr lang="en-US" sz="1600" b="1" dirty="0">
              <a:solidFill>
                <a:schemeClr val="bg1">
                  <a:lumMod val="65000"/>
                </a:schemeClr>
              </a:solidFill>
            </a:endParaRPr>
          </a:p>
          <a:p>
            <a:r>
              <a:rPr lang="en-US" sz="1600" dirty="0">
                <a:solidFill>
                  <a:schemeClr val="bg1">
                    <a:lumMod val="65000"/>
                  </a:schemeClr>
                </a:solidFill>
              </a:rPr>
              <a:t>--CN6</a:t>
            </a:r>
          </a:p>
        </p:txBody>
      </p:sp>
      <p:sp>
        <p:nvSpPr>
          <p:cNvPr id="3" name="Oval 2">
            <a:extLst>
              <a:ext uri="{FF2B5EF4-FFF2-40B4-BE49-F238E27FC236}">
                <a16:creationId xmlns:a16="http://schemas.microsoft.com/office/drawing/2014/main" id="{EB49ED49-D61E-4961-AC4A-F23E816ADEBD}"/>
              </a:ext>
            </a:extLst>
          </p:cNvPr>
          <p:cNvSpPr/>
          <p:nvPr/>
        </p:nvSpPr>
        <p:spPr>
          <a:xfrm>
            <a:off x="4333461" y="4500055"/>
            <a:ext cx="609600" cy="37594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A7646AF-F2C1-49A8-A76F-024FE43B618D}"/>
              </a:ext>
            </a:extLst>
          </p:cNvPr>
          <p:cNvSpPr txBox="1"/>
          <p:nvPr/>
        </p:nvSpPr>
        <p:spPr>
          <a:xfrm>
            <a:off x="3152528" y="3606102"/>
            <a:ext cx="4391272" cy="738664"/>
          </a:xfrm>
          <a:prstGeom prst="rect">
            <a:avLst/>
          </a:prstGeom>
          <a:solidFill>
            <a:schemeClr val="accent6">
              <a:lumMod val="40000"/>
              <a:lumOff val="60000"/>
            </a:schemeClr>
          </a:solidFill>
        </p:spPr>
        <p:txBody>
          <a:bodyPr wrap="square" rtlCol="0">
            <a:spAutoFit/>
          </a:bodyPr>
          <a:lstStyle/>
          <a:p>
            <a:r>
              <a:rPr lang="en-US" sz="1400" i="1" dirty="0">
                <a:solidFill>
                  <a:schemeClr val="bg1">
                    <a:lumMod val="50000"/>
                  </a:schemeClr>
                </a:solidFill>
              </a:rPr>
              <a:t>Is CN3 a single entity as it passes through the SOF?</a:t>
            </a:r>
          </a:p>
          <a:p>
            <a:r>
              <a:rPr lang="en-US" sz="1400" dirty="0">
                <a:solidFill>
                  <a:schemeClr val="bg1">
                    <a:lumMod val="50000"/>
                  </a:schemeClr>
                </a:solidFill>
              </a:rPr>
              <a:t>No--by the time it reaches the SOF, CN3 has already split into  </a:t>
            </a:r>
            <a:r>
              <a:rPr lang="en-US" sz="1400" b="1" dirty="0">
                <a:solidFill>
                  <a:srgbClr val="0000FF"/>
                </a:solidFill>
              </a:rPr>
              <a:t>superior  and  inferior  divisions</a:t>
            </a:r>
          </a:p>
        </p:txBody>
      </p:sp>
      <p:sp>
        <p:nvSpPr>
          <p:cNvPr id="25" name="TextBox 24">
            <a:extLst>
              <a:ext uri="{FF2B5EF4-FFF2-40B4-BE49-F238E27FC236}">
                <a16:creationId xmlns:a16="http://schemas.microsoft.com/office/drawing/2014/main" id="{117E6590-1E81-4204-9711-95A358A67906}"/>
              </a:ext>
            </a:extLst>
          </p:cNvPr>
          <p:cNvSpPr txBox="1"/>
          <p:nvPr/>
        </p:nvSpPr>
        <p:spPr>
          <a:xfrm>
            <a:off x="2559861" y="3169923"/>
            <a:ext cx="5713424" cy="738664"/>
          </a:xfrm>
          <a:prstGeom prst="rect">
            <a:avLst/>
          </a:prstGeom>
          <a:solidFill>
            <a:srgbClr val="7030A0"/>
          </a:solidFill>
        </p:spPr>
        <p:txBody>
          <a:bodyPr wrap="none" rtlCol="0">
            <a:spAutoFit/>
          </a:bodyPr>
          <a:lstStyle/>
          <a:p>
            <a:r>
              <a:rPr lang="en-US" sz="1400" i="1" dirty="0">
                <a:solidFill>
                  <a:schemeClr val="bg1"/>
                </a:solidFill>
              </a:rPr>
              <a:t>Which muscles are innervated by fibers in the:</a:t>
            </a:r>
          </a:p>
          <a:p>
            <a:r>
              <a:rPr lang="en-US" sz="1400" i="1" dirty="0">
                <a:solidFill>
                  <a:schemeClr val="bg1"/>
                </a:solidFill>
              </a:rPr>
              <a:t>Superior division? </a:t>
            </a:r>
            <a:r>
              <a:rPr lang="en-US" sz="1400" dirty="0">
                <a:solidFill>
                  <a:schemeClr val="bg1"/>
                </a:solidFill>
              </a:rPr>
              <a:t>Superior rectus, and the </a:t>
            </a:r>
            <a:r>
              <a:rPr lang="en-US" sz="1400" dirty="0" err="1">
                <a:solidFill>
                  <a:schemeClr val="bg1"/>
                </a:solidFill>
              </a:rPr>
              <a:t>levator</a:t>
            </a:r>
            <a:endParaRPr lang="en-US" sz="1400" dirty="0">
              <a:solidFill>
                <a:schemeClr val="bg1"/>
              </a:solidFill>
            </a:endParaRPr>
          </a:p>
          <a:p>
            <a:r>
              <a:rPr lang="en-US" sz="1400" i="1" dirty="0">
                <a:solidFill>
                  <a:schemeClr val="bg1"/>
                </a:solidFill>
              </a:rPr>
              <a:t>Inferior division? </a:t>
            </a:r>
            <a:r>
              <a:rPr lang="en-US" sz="1400" dirty="0">
                <a:solidFill>
                  <a:schemeClr val="bg1"/>
                </a:solidFill>
              </a:rPr>
              <a:t>The medial rectus, inferior rectus and inferior oblique</a:t>
            </a:r>
          </a:p>
        </p:txBody>
      </p:sp>
      <p:sp>
        <p:nvSpPr>
          <p:cNvPr id="26" name="Oval 25">
            <a:extLst>
              <a:ext uri="{FF2B5EF4-FFF2-40B4-BE49-F238E27FC236}">
                <a16:creationId xmlns:a16="http://schemas.microsoft.com/office/drawing/2014/main" id="{C9B9F628-704A-491D-9091-49F38902478F}"/>
              </a:ext>
            </a:extLst>
          </p:cNvPr>
          <p:cNvSpPr/>
          <p:nvPr/>
        </p:nvSpPr>
        <p:spPr>
          <a:xfrm>
            <a:off x="3749588" y="4001523"/>
            <a:ext cx="3197152" cy="407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5616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E229532-A40B-4341-ABEA-3596FF224739}"/>
              </a:ext>
            </a:extLst>
          </p:cNvPr>
          <p:cNvSpPr txBox="1"/>
          <p:nvPr/>
        </p:nvSpPr>
        <p:spPr>
          <a:xfrm>
            <a:off x="4038600" y="5254487"/>
            <a:ext cx="4800600" cy="830997"/>
          </a:xfrm>
          <a:prstGeom prst="rect">
            <a:avLst/>
          </a:prstGeom>
          <a:solidFill>
            <a:srgbClr val="FFDA65"/>
          </a:solidFill>
        </p:spPr>
        <p:txBody>
          <a:bodyPr wrap="square" rtlCol="0">
            <a:spAutoFit/>
          </a:bodyPr>
          <a:lstStyle/>
          <a:p>
            <a:r>
              <a:rPr lang="en-US" sz="1600" i="1" dirty="0">
                <a:solidFill>
                  <a:srgbClr val="0000FF"/>
                </a:solidFill>
              </a:rPr>
              <a:t>What structures pass through the inferior portion?</a:t>
            </a:r>
          </a:p>
          <a:p>
            <a:r>
              <a:rPr lang="en-US" sz="1600" dirty="0">
                <a:solidFill>
                  <a:srgbClr val="FFDA65"/>
                </a:solidFill>
              </a:rPr>
              <a:t>Not much. Sometimes, the inferior ophthalmic vein passes through it.</a:t>
            </a:r>
          </a:p>
        </p:txBody>
      </p:sp>
    </p:spTree>
    <p:extLst>
      <p:ext uri="{BB962C8B-B14F-4D97-AF65-F5344CB8AC3E}">
        <p14:creationId xmlns:p14="http://schemas.microsoft.com/office/powerpoint/2010/main" val="7823649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198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E229532-A40B-4341-ABEA-3596FF224739}"/>
              </a:ext>
            </a:extLst>
          </p:cNvPr>
          <p:cNvSpPr txBox="1"/>
          <p:nvPr/>
        </p:nvSpPr>
        <p:spPr>
          <a:xfrm>
            <a:off x="4038600" y="5254487"/>
            <a:ext cx="4800600" cy="830997"/>
          </a:xfrm>
          <a:prstGeom prst="rect">
            <a:avLst/>
          </a:prstGeom>
          <a:solidFill>
            <a:srgbClr val="FFDA65"/>
          </a:solidFill>
        </p:spPr>
        <p:txBody>
          <a:bodyPr wrap="square" rtlCol="0">
            <a:spAutoFit/>
          </a:bodyPr>
          <a:lstStyle/>
          <a:p>
            <a:r>
              <a:rPr lang="en-US" sz="1600" i="1" dirty="0">
                <a:solidFill>
                  <a:srgbClr val="0000FF"/>
                </a:solidFill>
              </a:rPr>
              <a:t>What structures pass through the inferior portion?</a:t>
            </a:r>
          </a:p>
          <a:p>
            <a:r>
              <a:rPr lang="en-US" sz="1600" dirty="0">
                <a:solidFill>
                  <a:srgbClr val="0000FF"/>
                </a:solidFill>
              </a:rPr>
              <a:t>Not much. Sometimes, the inferior ophthalmic vein passes through it.</a:t>
            </a:r>
          </a:p>
        </p:txBody>
      </p:sp>
    </p:spTree>
    <p:extLst>
      <p:ext uri="{BB962C8B-B14F-4D97-AF65-F5344CB8AC3E}">
        <p14:creationId xmlns:p14="http://schemas.microsoft.com/office/powerpoint/2010/main" val="6147265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1D858-849B-4EA6-A3BA-60603A46416B}"/>
              </a:ext>
            </a:extLst>
          </p:cNvPr>
          <p:cNvSpPr>
            <a:spLocks noGrp="1"/>
          </p:cNvSpPr>
          <p:nvPr>
            <p:ph type="sldNum" sz="quarter" idx="12"/>
          </p:nvPr>
        </p:nvSpPr>
        <p:spPr/>
        <p:txBody>
          <a:bodyPr/>
          <a:lstStyle/>
          <a:p>
            <a:fld id="{7F962CDE-92F6-4B07-B3E4-534C045DC961}" type="slidenum">
              <a:rPr lang="en-US" altLang="en-US" smtClean="0"/>
              <a:pPr/>
              <a:t>199</a:t>
            </a:fld>
            <a:endParaRPr lang="en-US" altLang="en-US"/>
          </a:p>
        </p:txBody>
      </p:sp>
      <p:sp>
        <p:nvSpPr>
          <p:cNvPr id="4" name="TextBox 3">
            <a:extLst>
              <a:ext uri="{FF2B5EF4-FFF2-40B4-BE49-F238E27FC236}">
                <a16:creationId xmlns:a16="http://schemas.microsoft.com/office/drawing/2014/main" id="{851F9B10-6EBE-43FF-AB82-29A8B48CF7C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F0C79152-FA8C-4218-AF4B-946F415F3464}"/>
              </a:ext>
            </a:extLst>
          </p:cNvPr>
          <p:cNvSpPr txBox="1"/>
          <p:nvPr/>
        </p:nvSpPr>
        <p:spPr>
          <a:xfrm>
            <a:off x="2517601" y="5791200"/>
            <a:ext cx="4108817" cy="369332"/>
          </a:xfrm>
          <a:prstGeom prst="rect">
            <a:avLst/>
          </a:prstGeom>
          <a:noFill/>
        </p:spPr>
        <p:txBody>
          <a:bodyPr wrap="none" rtlCol="0">
            <a:spAutoFit/>
          </a:bodyPr>
          <a:lstStyle/>
          <a:p>
            <a:pPr algn="ctr"/>
            <a:r>
              <a:rPr lang="en-US" dirty="0"/>
              <a:t>Superior orbital fissure: Inferior portion</a:t>
            </a:r>
          </a:p>
        </p:txBody>
      </p:sp>
      <p:pic>
        <p:nvPicPr>
          <p:cNvPr id="5" name="Picture 4">
            <a:extLst>
              <a:ext uri="{FF2B5EF4-FFF2-40B4-BE49-F238E27FC236}">
                <a16:creationId xmlns:a16="http://schemas.microsoft.com/office/drawing/2014/main" id="{67413A9E-4C71-4933-9E1A-CBABF60F4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763" y="948792"/>
            <a:ext cx="7112473" cy="4480024"/>
          </a:xfrm>
          <a:prstGeom prst="rect">
            <a:avLst/>
          </a:prstGeom>
        </p:spPr>
      </p:pic>
      <p:sp>
        <p:nvSpPr>
          <p:cNvPr id="20" name="Rectangle 19">
            <a:extLst>
              <a:ext uri="{FF2B5EF4-FFF2-40B4-BE49-F238E27FC236}">
                <a16:creationId xmlns:a16="http://schemas.microsoft.com/office/drawing/2014/main" id="{DCE2860E-7635-4868-B388-59F0EF6E0486}"/>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tar: 5 Points 5">
            <a:extLst>
              <a:ext uri="{FF2B5EF4-FFF2-40B4-BE49-F238E27FC236}">
                <a16:creationId xmlns:a16="http://schemas.microsoft.com/office/drawing/2014/main" id="{628239B5-953C-4756-ADBA-9D869E7A33DB}"/>
              </a:ext>
            </a:extLst>
          </p:cNvPr>
          <p:cNvSpPr/>
          <p:nvPr/>
        </p:nvSpPr>
        <p:spPr>
          <a:xfrm>
            <a:off x="6765656" y="5181600"/>
            <a:ext cx="228600" cy="228600"/>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BFC9F4B-E761-4105-A1AB-A2021FFD292D}"/>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5B990812-FBA5-43D0-AAAE-CCD0C2A2A1C4}"/>
              </a:ext>
            </a:extLst>
          </p:cNvPr>
          <p:cNvSpPr/>
          <p:nvPr/>
        </p:nvSpPr>
        <p:spPr>
          <a:xfrm>
            <a:off x="6702287" y="2247900"/>
            <a:ext cx="1295400" cy="14859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9C07AFF0-B72E-4602-B345-A8DA7DAB6088}"/>
              </a:ext>
            </a:extLst>
          </p:cNvPr>
          <p:cNvSpPr/>
          <p:nvPr/>
        </p:nvSpPr>
        <p:spPr>
          <a:xfrm rot="19030199">
            <a:off x="5093974" y="2381969"/>
            <a:ext cx="1578292" cy="112159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47ACF42-C80E-4E46-B9F7-D5879FA4116F}"/>
              </a:ext>
            </a:extLst>
          </p:cNvPr>
          <p:cNvSpPr/>
          <p:nvPr/>
        </p:nvSpPr>
        <p:spPr>
          <a:xfrm rot="1742425">
            <a:off x="6477764" y="3241168"/>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EA7B7E7B-3EB3-4A53-9783-2079B14F6C2E}"/>
              </a:ext>
            </a:extLst>
          </p:cNvPr>
          <p:cNvSpPr/>
          <p:nvPr/>
        </p:nvSpPr>
        <p:spPr>
          <a:xfrm rot="2253450">
            <a:off x="6053064" y="3093466"/>
            <a:ext cx="330540"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945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34" name="TextBox 33">
            <a:extLst>
              <a:ext uri="{FF2B5EF4-FFF2-40B4-BE49-F238E27FC236}">
                <a16:creationId xmlns:a16="http://schemas.microsoft.com/office/drawing/2014/main" id="{6E08C592-ED9C-4D39-8E26-005315770822}"/>
              </a:ext>
            </a:extLst>
          </p:cNvPr>
          <p:cNvSpPr txBox="1"/>
          <p:nvPr/>
        </p:nvSpPr>
        <p:spPr>
          <a:xfrm>
            <a:off x="2759004" y="4890324"/>
            <a:ext cx="1008609" cy="400110"/>
          </a:xfrm>
          <a:prstGeom prst="rect">
            <a:avLst/>
          </a:prstGeom>
          <a:noFill/>
        </p:spPr>
        <p:txBody>
          <a:bodyPr wrap="none" rtlCol="0">
            <a:spAutoFit/>
          </a:bodyPr>
          <a:lstStyle/>
          <a:p>
            <a:r>
              <a:rPr lang="en-US" sz="2000" b="1" dirty="0">
                <a:solidFill>
                  <a:srgbClr val="0000FF"/>
                </a:solidFill>
              </a:rPr>
              <a:t>Orbital</a:t>
            </a:r>
          </a:p>
        </p:txBody>
      </p:sp>
      <p:sp>
        <p:nvSpPr>
          <p:cNvPr id="2" name="TextBox 1">
            <a:extLst>
              <a:ext uri="{FF2B5EF4-FFF2-40B4-BE49-F238E27FC236}">
                <a16:creationId xmlns:a16="http://schemas.microsoft.com/office/drawing/2014/main" id="{52880F5F-3359-4E55-8C9E-E3F51EAC0E53}"/>
              </a:ext>
            </a:extLst>
          </p:cNvPr>
          <p:cNvSpPr txBox="1"/>
          <p:nvPr/>
        </p:nvSpPr>
        <p:spPr>
          <a:xfrm>
            <a:off x="2784528" y="4736928"/>
            <a:ext cx="2457724"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Superior orbital fissure</a:t>
            </a:r>
          </a:p>
        </p:txBody>
      </p:sp>
      <p:sp>
        <p:nvSpPr>
          <p:cNvPr id="39" name="TextBox 38">
            <a:extLst>
              <a:ext uri="{FF2B5EF4-FFF2-40B4-BE49-F238E27FC236}">
                <a16:creationId xmlns:a16="http://schemas.microsoft.com/office/drawing/2014/main" id="{76310366-CBF1-46F4-B000-1C9ED29E5590}"/>
              </a:ext>
            </a:extLst>
          </p:cNvPr>
          <p:cNvSpPr txBox="1"/>
          <p:nvPr/>
        </p:nvSpPr>
        <p:spPr>
          <a:xfrm>
            <a:off x="3641940" y="4912836"/>
            <a:ext cx="83388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apex</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42" name="TextBox 41">
            <a:extLst>
              <a:ext uri="{FF2B5EF4-FFF2-40B4-BE49-F238E27FC236}">
                <a16:creationId xmlns:a16="http://schemas.microsoft.com/office/drawing/2014/main" id="{5E7F6569-2BBF-4992-8567-22499CE68D66}"/>
              </a:ext>
            </a:extLst>
          </p:cNvPr>
          <p:cNvSpPr txBox="1"/>
          <p:nvPr/>
        </p:nvSpPr>
        <p:spPr>
          <a:xfrm>
            <a:off x="1624770" y="5360573"/>
            <a:ext cx="5834882" cy="923330"/>
          </a:xfrm>
          <a:prstGeom prst="rect">
            <a:avLst/>
          </a:prstGeom>
          <a:solidFill>
            <a:srgbClr val="FFCCCC"/>
          </a:solidFill>
          <a:ln>
            <a:solidFill>
              <a:schemeClr val="tx1"/>
            </a:solidFill>
          </a:ln>
        </p:spPr>
        <p:txBody>
          <a:bodyPr wrap="square" rtlCol="0">
            <a:spAutoFit/>
          </a:bodyPr>
          <a:lstStyle/>
          <a:p>
            <a:r>
              <a:rPr lang="en-US" dirty="0">
                <a:solidFill>
                  <a:srgbClr val="0000FF"/>
                </a:solidFill>
              </a:rPr>
              <a:t>In this slide-set, we’ll take a look at motility disorders stemming from pathology of the </a:t>
            </a:r>
            <a:r>
              <a:rPr lang="en-US" i="1" dirty="0">
                <a:solidFill>
                  <a:srgbClr val="0000FF"/>
                </a:solidFill>
              </a:rPr>
              <a:t>cavernous sinus (CS), superior orbital fissure (SOF) </a:t>
            </a:r>
            <a:r>
              <a:rPr lang="en-US" dirty="0">
                <a:solidFill>
                  <a:srgbClr val="0000FF"/>
                </a:solidFill>
              </a:rPr>
              <a:t>and the </a:t>
            </a:r>
            <a:r>
              <a:rPr lang="en-US" i="1" dirty="0">
                <a:solidFill>
                  <a:srgbClr val="0000FF"/>
                </a:solidFill>
              </a:rPr>
              <a:t>orbital apex (OA)</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6" name="Rectangle 35">
            <a:extLst>
              <a:ext uri="{FF2B5EF4-FFF2-40B4-BE49-F238E27FC236}">
                <a16:creationId xmlns:a16="http://schemas.microsoft.com/office/drawing/2014/main" id="{DD06BDD3-6626-4536-95A2-F1FE8C8DC487}"/>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7">
            <a:extLst>
              <a:ext uri="{FF2B5EF4-FFF2-40B4-BE49-F238E27FC236}">
                <a16:creationId xmlns:a16="http://schemas.microsoft.com/office/drawing/2014/main" id="{E879D28E-D1F3-49FF-B816-6499FC70789B}"/>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3748693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p>
          <a:p>
            <a:r>
              <a:rPr lang="en-US" sz="1600" dirty="0">
                <a:solidFill>
                  <a:srgbClr val="800080"/>
                </a:solidFill>
              </a:rPr>
              <a:t>A venous sinus--one of a number responsible for draining the cranial vault</a:t>
            </a:r>
          </a:p>
        </p:txBody>
      </p:sp>
    </p:spTree>
    <p:extLst>
      <p:ext uri="{BB962C8B-B14F-4D97-AF65-F5344CB8AC3E}">
        <p14:creationId xmlns:p14="http://schemas.microsoft.com/office/powerpoint/2010/main" val="27467804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00B0F0"/>
          </a:solidFill>
          <a:ln>
            <a:solidFill>
              <a:srgbClr val="00CC99"/>
            </a:solidFill>
          </a:ln>
        </p:spPr>
        <p:txBody>
          <a:bodyPr wrap="square" rtlCol="0">
            <a:spAutoFit/>
          </a:bodyPr>
          <a:lstStyle/>
          <a:p>
            <a:r>
              <a:rPr lang="en-US" sz="1600" i="1" dirty="0">
                <a:solidFill>
                  <a:schemeClr val="bg1"/>
                </a:solidFill>
              </a:rPr>
              <a:t>By the way: Are the terms ‘inferior portion of the SOF’ and ‘inferior orbital fissure’ synonyms?</a:t>
            </a:r>
          </a:p>
          <a:p>
            <a:r>
              <a:rPr lang="en-US" sz="1600" dirty="0">
                <a:solidFill>
                  <a:srgbClr val="00B0F0"/>
                </a:solidFill>
              </a:rPr>
              <a:t>No! The inferior orbital fissure is a separate and distinct structure from the inferior portion of the SOF. Don’t get them confused!</a:t>
            </a:r>
          </a:p>
        </p:txBody>
      </p:sp>
    </p:spTree>
    <p:extLst>
      <p:ext uri="{BB962C8B-B14F-4D97-AF65-F5344CB8AC3E}">
        <p14:creationId xmlns:p14="http://schemas.microsoft.com/office/powerpoint/2010/main" val="10213446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00B0F0"/>
          </a:solidFill>
          <a:ln>
            <a:solidFill>
              <a:srgbClr val="00CC99"/>
            </a:solidFill>
          </a:ln>
        </p:spPr>
        <p:txBody>
          <a:bodyPr wrap="square" rtlCol="0">
            <a:spAutoFit/>
          </a:bodyPr>
          <a:lstStyle/>
          <a:p>
            <a:r>
              <a:rPr lang="en-US" sz="1600" i="1" dirty="0">
                <a:solidFill>
                  <a:schemeClr val="bg1"/>
                </a:solidFill>
              </a:rPr>
              <a:t>By the way: Are the terms ‘inferior portion of the SOF’ and ‘inferior orbital fissure’ synonyms?</a:t>
            </a:r>
          </a:p>
          <a:p>
            <a:r>
              <a:rPr lang="en-US" sz="1600" dirty="0">
                <a:solidFill>
                  <a:schemeClr val="bg1"/>
                </a:solidFill>
              </a:rPr>
              <a:t>No! The inferior orbital fissure is a separate and distinct structure from the inferior portion of the SOF. Don’t get them confused!</a:t>
            </a:r>
          </a:p>
        </p:txBody>
      </p:sp>
    </p:spTree>
    <p:extLst>
      <p:ext uri="{BB962C8B-B14F-4D97-AF65-F5344CB8AC3E}">
        <p14:creationId xmlns:p14="http://schemas.microsoft.com/office/powerpoint/2010/main" val="279160957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74AA4-44F2-45CF-86ED-92A6E25323E7}"/>
              </a:ext>
            </a:extLst>
          </p:cNvPr>
          <p:cNvSpPr>
            <a:spLocks noGrp="1"/>
          </p:cNvSpPr>
          <p:nvPr>
            <p:ph type="sldNum" sz="quarter" idx="12"/>
          </p:nvPr>
        </p:nvSpPr>
        <p:spPr/>
        <p:txBody>
          <a:bodyPr/>
          <a:lstStyle/>
          <a:p>
            <a:fld id="{7F962CDE-92F6-4B07-B3E4-534C045DC961}" type="slidenum">
              <a:rPr lang="en-US" altLang="en-US" smtClean="0"/>
              <a:pPr/>
              <a:t>202</a:t>
            </a:fld>
            <a:endParaRPr lang="en-US" altLang="en-US"/>
          </a:p>
        </p:txBody>
      </p:sp>
      <p:pic>
        <p:nvPicPr>
          <p:cNvPr id="6" name="Picture 5">
            <a:extLst>
              <a:ext uri="{FF2B5EF4-FFF2-40B4-BE49-F238E27FC236}">
                <a16:creationId xmlns:a16="http://schemas.microsoft.com/office/drawing/2014/main" id="{DF563267-7378-4B9F-8764-1A81E22CF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57200"/>
            <a:ext cx="6096000" cy="6096000"/>
          </a:xfrm>
          <a:prstGeom prst="rect">
            <a:avLst/>
          </a:prstGeom>
        </p:spPr>
      </p:pic>
      <p:sp>
        <p:nvSpPr>
          <p:cNvPr id="17" name="TextBox 16">
            <a:extLst>
              <a:ext uri="{FF2B5EF4-FFF2-40B4-BE49-F238E27FC236}">
                <a16:creationId xmlns:a16="http://schemas.microsoft.com/office/drawing/2014/main" id="{5E7813C2-C001-4B06-9E6E-1350B9E8623D}"/>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5" name="Left Brace 24">
            <a:extLst>
              <a:ext uri="{FF2B5EF4-FFF2-40B4-BE49-F238E27FC236}">
                <a16:creationId xmlns:a16="http://schemas.microsoft.com/office/drawing/2014/main" id="{EC87F244-82DB-4182-89BC-5EFD33DAB663}"/>
              </a:ext>
            </a:extLst>
          </p:cNvPr>
          <p:cNvSpPr/>
          <p:nvPr/>
        </p:nvSpPr>
        <p:spPr>
          <a:xfrm rot="2980349" flipH="1">
            <a:off x="3755083" y="4408871"/>
            <a:ext cx="642351" cy="1752478"/>
          </a:xfrm>
          <a:prstGeom prst="leftBrace">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BF003D26-1793-4C1C-8B64-A3D679E3CDC2}"/>
              </a:ext>
            </a:extLst>
          </p:cNvPr>
          <p:cNvSpPr txBox="1"/>
          <p:nvPr/>
        </p:nvSpPr>
        <p:spPr>
          <a:xfrm>
            <a:off x="4290297" y="5498068"/>
            <a:ext cx="2339103" cy="369332"/>
          </a:xfrm>
          <a:prstGeom prst="rect">
            <a:avLst/>
          </a:prstGeom>
          <a:noFill/>
        </p:spPr>
        <p:txBody>
          <a:bodyPr wrap="none" rtlCol="0">
            <a:spAutoFit/>
          </a:bodyPr>
          <a:lstStyle/>
          <a:p>
            <a:pPr algn="r"/>
            <a:r>
              <a:rPr lang="en-US" i="1" dirty="0">
                <a:solidFill>
                  <a:srgbClr val="FF0000"/>
                </a:solidFill>
              </a:rPr>
              <a:t>Inferior orbital fissure</a:t>
            </a:r>
          </a:p>
        </p:txBody>
      </p:sp>
      <p:sp>
        <p:nvSpPr>
          <p:cNvPr id="29" name="Left Brace 28">
            <a:extLst>
              <a:ext uri="{FF2B5EF4-FFF2-40B4-BE49-F238E27FC236}">
                <a16:creationId xmlns:a16="http://schemas.microsoft.com/office/drawing/2014/main" id="{9121AF6F-5F52-4694-B10F-FB55D060AE1C}"/>
              </a:ext>
            </a:extLst>
          </p:cNvPr>
          <p:cNvSpPr/>
          <p:nvPr/>
        </p:nvSpPr>
        <p:spPr>
          <a:xfrm>
            <a:off x="3805365" y="3826854"/>
            <a:ext cx="533400" cy="601852"/>
          </a:xfrm>
          <a:prstGeom prst="leftBrace">
            <a:avLst/>
          </a:prstGeom>
          <a:ln w="254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823A856-01A3-4A0E-BB60-42444D40CD93}"/>
              </a:ext>
            </a:extLst>
          </p:cNvPr>
          <p:cNvSpPr txBox="1"/>
          <p:nvPr/>
        </p:nvSpPr>
        <p:spPr>
          <a:xfrm>
            <a:off x="1326942" y="3810000"/>
            <a:ext cx="2434254" cy="646331"/>
          </a:xfrm>
          <a:prstGeom prst="rect">
            <a:avLst/>
          </a:prstGeom>
          <a:noFill/>
        </p:spPr>
        <p:txBody>
          <a:bodyPr wrap="square" rtlCol="0">
            <a:spAutoFit/>
          </a:bodyPr>
          <a:lstStyle/>
          <a:p>
            <a:pPr algn="r"/>
            <a:r>
              <a:rPr lang="en-US" i="1" dirty="0">
                <a:solidFill>
                  <a:srgbClr val="FF0000"/>
                </a:solidFill>
              </a:rPr>
              <a:t>Inferior portion of the </a:t>
            </a:r>
            <a:r>
              <a:rPr lang="en-US" i="1" dirty="0"/>
              <a:t>superior orbital fissure</a:t>
            </a:r>
          </a:p>
        </p:txBody>
      </p:sp>
      <p:sp>
        <p:nvSpPr>
          <p:cNvPr id="33" name="TextBox 32">
            <a:extLst>
              <a:ext uri="{FF2B5EF4-FFF2-40B4-BE49-F238E27FC236}">
                <a16:creationId xmlns:a16="http://schemas.microsoft.com/office/drawing/2014/main" id="{8D65E9BA-2C18-433E-BCF8-1359B3B187F1}"/>
              </a:ext>
            </a:extLst>
          </p:cNvPr>
          <p:cNvSpPr txBox="1"/>
          <p:nvPr/>
        </p:nvSpPr>
        <p:spPr>
          <a:xfrm>
            <a:off x="2155395" y="5951550"/>
            <a:ext cx="4833209" cy="646331"/>
          </a:xfrm>
          <a:prstGeom prst="rect">
            <a:avLst/>
          </a:prstGeom>
          <a:noFill/>
        </p:spPr>
        <p:txBody>
          <a:bodyPr wrap="square" rtlCol="0">
            <a:spAutoFit/>
          </a:bodyPr>
          <a:lstStyle/>
          <a:p>
            <a:pPr algn="ctr"/>
            <a:r>
              <a:rPr lang="en-US" dirty="0"/>
              <a:t>Inferior portion of the superior orbital fissure </a:t>
            </a:r>
            <a:r>
              <a:rPr lang="en-US" i="1" dirty="0"/>
              <a:t>vs</a:t>
            </a:r>
            <a:r>
              <a:rPr lang="en-US" dirty="0"/>
              <a:t> the inferior orbital fissure</a:t>
            </a:r>
          </a:p>
        </p:txBody>
      </p:sp>
      <p:sp>
        <p:nvSpPr>
          <p:cNvPr id="5" name="Oval 4">
            <a:extLst>
              <a:ext uri="{FF2B5EF4-FFF2-40B4-BE49-F238E27FC236}">
                <a16:creationId xmlns:a16="http://schemas.microsoft.com/office/drawing/2014/main" id="{C965B760-F8F6-48F2-90E9-5FE58E5132E7}"/>
              </a:ext>
            </a:extLst>
          </p:cNvPr>
          <p:cNvSpPr/>
          <p:nvPr/>
        </p:nvSpPr>
        <p:spPr>
          <a:xfrm rot="19030199">
            <a:off x="4932484" y="2009073"/>
            <a:ext cx="1502758" cy="1121592"/>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219959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solidFill>
              </a:rPr>
              <a:t>What bony relationship forms the inferior orbital fissure?</a:t>
            </a:r>
            <a:endParaRPr lang="en-US" sz="1400" i="1" dirty="0">
              <a:solidFill>
                <a:srgbClr val="00B050"/>
              </a:solidFill>
            </a:endParaRPr>
          </a:p>
          <a:p>
            <a:r>
              <a:rPr lang="en-US" sz="1400" dirty="0">
                <a:solidFill>
                  <a:srgbClr val="00B050"/>
                </a:solidFill>
              </a:rPr>
              <a:t>It is formed by a gap in the confluence between the orbital bones comprising the floor and medial wall</a:t>
            </a:r>
          </a:p>
          <a:p>
            <a:endParaRPr lang="en-US" sz="1400" i="1" dirty="0">
              <a:solidFill>
                <a:srgbClr val="00B050"/>
              </a:solidFill>
            </a:endParaRPr>
          </a:p>
          <a:p>
            <a:r>
              <a:rPr lang="en-US" sz="1400" i="1" dirty="0">
                <a:solidFill>
                  <a:srgbClr val="00B050"/>
                </a:solidFill>
              </a:rPr>
              <a:t>What structures pass through the inferior orbital fissure?</a:t>
            </a:r>
          </a:p>
          <a:p>
            <a:r>
              <a:rPr lang="en-US" sz="1400" dirty="0">
                <a:solidFill>
                  <a:srgbClr val="00B050"/>
                </a:solidFill>
              </a:rPr>
              <a:t>--The infraorbital nerve and  artery</a:t>
            </a:r>
          </a:p>
          <a:p>
            <a:r>
              <a:rPr lang="en-US" sz="1400" dirty="0">
                <a:solidFill>
                  <a:srgbClr val="00B050"/>
                </a:solidFill>
              </a:rPr>
              <a:t>--The zygomatic nerve and artery</a:t>
            </a:r>
          </a:p>
          <a:p>
            <a:r>
              <a:rPr lang="en-US" sz="1400" dirty="0">
                <a:solidFill>
                  <a:srgbClr val="00B050"/>
                </a:solidFill>
              </a:rPr>
              <a:t>--Postganglionic </a:t>
            </a:r>
            <a:r>
              <a:rPr lang="en-US" sz="1400" dirty="0" err="1">
                <a:solidFill>
                  <a:srgbClr val="00B050"/>
                </a:solidFill>
              </a:rPr>
              <a:t>parasympathetics</a:t>
            </a:r>
            <a:r>
              <a:rPr lang="en-US" sz="1400" dirty="0">
                <a:solidFill>
                  <a:srgbClr val="00B050"/>
                </a:solidFill>
              </a:rPr>
              <a:t> heading up from the  pterygopalatine  ganglion to the lacrimal gland</a:t>
            </a:r>
          </a:p>
          <a:p>
            <a:r>
              <a:rPr lang="en-US" sz="1400" dirty="0">
                <a:solidFill>
                  <a:srgbClr val="00B050"/>
                </a:solidFill>
              </a:rPr>
              <a:t>--The inferior ophthalmic vein (sometimes)</a:t>
            </a:r>
          </a:p>
        </p:txBody>
      </p:sp>
    </p:spTree>
    <p:extLst>
      <p:ext uri="{BB962C8B-B14F-4D97-AF65-F5344CB8AC3E}">
        <p14:creationId xmlns:p14="http://schemas.microsoft.com/office/powerpoint/2010/main" val="125898957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solidFill>
              </a:rPr>
              <a:t>What bony relationship forms the inferior orbital fissure?</a:t>
            </a:r>
          </a:p>
          <a:p>
            <a:r>
              <a:rPr lang="en-US" sz="1400" dirty="0">
                <a:solidFill>
                  <a:schemeClr val="bg1"/>
                </a:solidFill>
              </a:rPr>
              <a:t>It is formed by a gap in the confluence among the orbital bones comprising the floor and medial wall</a:t>
            </a:r>
            <a:endParaRPr lang="en-US" sz="1400" dirty="0">
              <a:solidFill>
                <a:srgbClr val="00B050"/>
              </a:solidFill>
            </a:endParaRPr>
          </a:p>
          <a:p>
            <a:endParaRPr lang="en-US" sz="1400" i="1" dirty="0">
              <a:solidFill>
                <a:srgbClr val="00B050"/>
              </a:solidFill>
            </a:endParaRPr>
          </a:p>
          <a:p>
            <a:r>
              <a:rPr lang="en-US" sz="1400" i="1" dirty="0">
                <a:solidFill>
                  <a:srgbClr val="00B050"/>
                </a:solidFill>
              </a:rPr>
              <a:t>What structures pass through the inferior orbital fissure?</a:t>
            </a:r>
          </a:p>
          <a:p>
            <a:r>
              <a:rPr lang="en-US" sz="1400" dirty="0">
                <a:solidFill>
                  <a:srgbClr val="00B050"/>
                </a:solidFill>
              </a:rPr>
              <a:t>--The infraorbital nerve and  artery</a:t>
            </a:r>
          </a:p>
          <a:p>
            <a:r>
              <a:rPr lang="en-US" sz="1400" dirty="0">
                <a:solidFill>
                  <a:srgbClr val="00B050"/>
                </a:solidFill>
              </a:rPr>
              <a:t>--The zygomatic nerve and artery</a:t>
            </a:r>
          </a:p>
          <a:p>
            <a:r>
              <a:rPr lang="en-US" sz="1400" dirty="0">
                <a:solidFill>
                  <a:srgbClr val="00B050"/>
                </a:solidFill>
              </a:rPr>
              <a:t>--Postganglionic </a:t>
            </a:r>
            <a:r>
              <a:rPr lang="en-US" sz="1400" dirty="0" err="1">
                <a:solidFill>
                  <a:srgbClr val="00B050"/>
                </a:solidFill>
              </a:rPr>
              <a:t>parasympathetics</a:t>
            </a:r>
            <a:r>
              <a:rPr lang="en-US" sz="1400" dirty="0">
                <a:solidFill>
                  <a:srgbClr val="00B050"/>
                </a:solidFill>
              </a:rPr>
              <a:t> heading up from the  pterygopalatine  ganglion to the lacrimal gland</a:t>
            </a:r>
          </a:p>
          <a:p>
            <a:r>
              <a:rPr lang="en-US" sz="1400" dirty="0">
                <a:solidFill>
                  <a:srgbClr val="00B050"/>
                </a:solidFill>
              </a:rPr>
              <a:t>--The inferior ophthalmic vein (sometimes)</a:t>
            </a:r>
          </a:p>
        </p:txBody>
      </p:sp>
    </p:spTree>
    <p:extLst>
      <p:ext uri="{BB962C8B-B14F-4D97-AF65-F5344CB8AC3E}">
        <p14:creationId xmlns:p14="http://schemas.microsoft.com/office/powerpoint/2010/main" val="14287434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28423C-A9A6-4398-8941-9F0A0AE9E825}"/>
              </a:ext>
            </a:extLst>
          </p:cNvPr>
          <p:cNvSpPr>
            <a:spLocks noGrp="1"/>
          </p:cNvSpPr>
          <p:nvPr>
            <p:ph type="sldNum" sz="quarter" idx="12"/>
          </p:nvPr>
        </p:nvSpPr>
        <p:spPr/>
        <p:txBody>
          <a:bodyPr/>
          <a:lstStyle/>
          <a:p>
            <a:fld id="{7F962CDE-92F6-4B07-B3E4-534C045DC961}" type="slidenum">
              <a:rPr lang="en-US" altLang="en-US" smtClean="0"/>
              <a:pPr/>
              <a:t>205</a:t>
            </a:fld>
            <a:endParaRPr lang="en-US" altLang="en-US"/>
          </a:p>
        </p:txBody>
      </p:sp>
      <p:pic>
        <p:nvPicPr>
          <p:cNvPr id="4" name="Picture 3">
            <a:extLst>
              <a:ext uri="{FF2B5EF4-FFF2-40B4-BE49-F238E27FC236}">
                <a16:creationId xmlns:a16="http://schemas.microsoft.com/office/drawing/2014/main" id="{D46C1E97-FECF-4EE1-A1B3-1223530BA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859" y="1383719"/>
            <a:ext cx="4056282" cy="4090561"/>
          </a:xfrm>
          <a:prstGeom prst="rect">
            <a:avLst/>
          </a:prstGeom>
        </p:spPr>
      </p:pic>
      <p:sp>
        <p:nvSpPr>
          <p:cNvPr id="6" name="TextBox 5">
            <a:extLst>
              <a:ext uri="{FF2B5EF4-FFF2-40B4-BE49-F238E27FC236}">
                <a16:creationId xmlns:a16="http://schemas.microsoft.com/office/drawing/2014/main" id="{6EC12897-CD64-4516-B0D0-860C24540A1A}"/>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8" name="TextBox 7">
            <a:extLst>
              <a:ext uri="{FF2B5EF4-FFF2-40B4-BE49-F238E27FC236}">
                <a16:creationId xmlns:a16="http://schemas.microsoft.com/office/drawing/2014/main" id="{23B51E7C-52AE-4920-A5EB-43C3306B1C05}"/>
              </a:ext>
            </a:extLst>
          </p:cNvPr>
          <p:cNvSpPr txBox="1"/>
          <p:nvPr/>
        </p:nvSpPr>
        <p:spPr>
          <a:xfrm>
            <a:off x="2155395" y="5951550"/>
            <a:ext cx="5363817" cy="369332"/>
          </a:xfrm>
          <a:prstGeom prst="rect">
            <a:avLst/>
          </a:prstGeom>
          <a:noFill/>
        </p:spPr>
        <p:txBody>
          <a:bodyPr wrap="square" rtlCol="0">
            <a:spAutoFit/>
          </a:bodyPr>
          <a:lstStyle/>
          <a:p>
            <a:pPr algn="ctr"/>
            <a:r>
              <a:rPr lang="en-US" dirty="0"/>
              <a:t>Inferior orbital fissure</a:t>
            </a:r>
          </a:p>
        </p:txBody>
      </p:sp>
      <p:sp>
        <p:nvSpPr>
          <p:cNvPr id="9" name="Oval 8">
            <a:extLst>
              <a:ext uri="{FF2B5EF4-FFF2-40B4-BE49-F238E27FC236}">
                <a16:creationId xmlns:a16="http://schemas.microsoft.com/office/drawing/2014/main" id="{C768F6AD-636A-4287-940C-17C126448A03}"/>
              </a:ext>
            </a:extLst>
          </p:cNvPr>
          <p:cNvSpPr/>
          <p:nvPr/>
        </p:nvSpPr>
        <p:spPr>
          <a:xfrm>
            <a:off x="3810000" y="1600200"/>
            <a:ext cx="1752600"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9998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solidFill>
              </a:rPr>
              <a:t>What bony relationship forms the inferior orbital fissure?</a:t>
            </a:r>
          </a:p>
          <a:p>
            <a:r>
              <a:rPr lang="en-US" sz="1400" dirty="0">
                <a:solidFill>
                  <a:schemeClr val="bg1"/>
                </a:solidFill>
              </a:rPr>
              <a:t>It is formed by a gap in the confluence among the orbital bones comprising the floor and medial wall</a:t>
            </a:r>
          </a:p>
          <a:p>
            <a:endParaRPr lang="en-US" sz="1400" i="1" dirty="0">
              <a:solidFill>
                <a:schemeClr val="bg1"/>
              </a:solidFill>
            </a:endParaRPr>
          </a:p>
          <a:p>
            <a:r>
              <a:rPr lang="en-US" sz="1400" i="1" dirty="0">
                <a:solidFill>
                  <a:schemeClr val="bg1"/>
                </a:solidFill>
              </a:rPr>
              <a:t>What structures pass through the inferior orbital fissure?</a:t>
            </a:r>
          </a:p>
          <a:p>
            <a:r>
              <a:rPr lang="en-US" sz="1400" dirty="0">
                <a:solidFill>
                  <a:schemeClr val="bg1"/>
                </a:solidFill>
              </a:rPr>
              <a:t>--</a:t>
            </a:r>
          </a:p>
          <a:p>
            <a:r>
              <a:rPr lang="en-US" sz="1400" dirty="0">
                <a:solidFill>
                  <a:schemeClr val="bg1"/>
                </a:solidFill>
              </a:rPr>
              <a:t>--</a:t>
            </a:r>
          </a:p>
          <a:p>
            <a:r>
              <a:rPr lang="en-US" sz="1400" dirty="0">
                <a:solidFill>
                  <a:schemeClr val="bg1"/>
                </a:solidFill>
              </a:rPr>
              <a:t>--</a:t>
            </a:r>
            <a:r>
              <a:rPr lang="en-US" sz="1400" dirty="0">
                <a:solidFill>
                  <a:srgbClr val="00B050"/>
                </a:solidFill>
              </a:rPr>
              <a:t>Postganglionic </a:t>
            </a:r>
            <a:r>
              <a:rPr lang="en-US" sz="1400" dirty="0" err="1">
                <a:solidFill>
                  <a:srgbClr val="00B050"/>
                </a:solidFill>
              </a:rPr>
              <a:t>parasympathetics</a:t>
            </a:r>
            <a:r>
              <a:rPr lang="en-US" sz="1400" dirty="0">
                <a:solidFill>
                  <a:srgbClr val="00B050"/>
                </a:solidFill>
              </a:rPr>
              <a:t> heading up from the  pterygopalatine  ganglion to the lacrimal gland</a:t>
            </a:r>
          </a:p>
          <a:p>
            <a:r>
              <a:rPr lang="en-US" sz="1400" dirty="0">
                <a:solidFill>
                  <a:schemeClr val="bg1"/>
                </a:solidFill>
              </a:rPr>
              <a:t>--</a:t>
            </a:r>
          </a:p>
        </p:txBody>
      </p:sp>
    </p:spTree>
    <p:extLst>
      <p:ext uri="{BB962C8B-B14F-4D97-AF65-F5344CB8AC3E}">
        <p14:creationId xmlns:p14="http://schemas.microsoft.com/office/powerpoint/2010/main" val="81900612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solidFill>
              </a:rPr>
              <a:t>What bony relationship forms the inferior orbital fissure?</a:t>
            </a:r>
          </a:p>
          <a:p>
            <a:r>
              <a:rPr lang="en-US" sz="1400" dirty="0">
                <a:solidFill>
                  <a:schemeClr val="bg1"/>
                </a:solidFill>
              </a:rPr>
              <a:t>It is formed by a gap in the confluence among the orbital bones comprising the floor and medial wall</a:t>
            </a:r>
          </a:p>
          <a:p>
            <a:endParaRPr lang="en-US" sz="1400" i="1" dirty="0">
              <a:solidFill>
                <a:schemeClr val="bg1"/>
              </a:solidFill>
            </a:endParaRPr>
          </a:p>
          <a:p>
            <a:r>
              <a:rPr lang="en-US" sz="1400" i="1" dirty="0">
                <a:solidFill>
                  <a:schemeClr val="bg1"/>
                </a:solidFill>
              </a:rPr>
              <a:t>What structures pass through the inferior orbital fissure?</a:t>
            </a:r>
          </a:p>
          <a:p>
            <a:r>
              <a:rPr lang="en-US" sz="1400" dirty="0">
                <a:solidFill>
                  <a:schemeClr val="bg1"/>
                </a:solidFill>
              </a:rPr>
              <a:t>--The infraorbital nerve and  artery</a:t>
            </a:r>
          </a:p>
          <a:p>
            <a:r>
              <a:rPr lang="en-US" sz="1400" dirty="0">
                <a:solidFill>
                  <a:schemeClr val="bg1"/>
                </a:solidFill>
              </a:rPr>
              <a:t>--The zygomatic nerve and artery</a:t>
            </a:r>
          </a:p>
          <a:p>
            <a:r>
              <a:rPr lang="en-US" sz="1400" dirty="0">
                <a:solidFill>
                  <a:schemeClr val="bg1"/>
                </a:solidFill>
              </a:rPr>
              <a:t>--Postganglionic </a:t>
            </a:r>
            <a:r>
              <a:rPr lang="en-US" sz="1400" dirty="0" err="1">
                <a:solidFill>
                  <a:schemeClr val="bg1"/>
                </a:solidFill>
              </a:rPr>
              <a:t>parasympathetics</a:t>
            </a:r>
            <a:r>
              <a:rPr lang="en-US" sz="1400" dirty="0">
                <a:solidFill>
                  <a:schemeClr val="bg1"/>
                </a:solidFill>
              </a:rPr>
              <a:t> heading up from the  pterygopalatine  ganglion to the lacrimal gland</a:t>
            </a:r>
          </a:p>
          <a:p>
            <a:r>
              <a:rPr lang="en-US" sz="1400" dirty="0">
                <a:solidFill>
                  <a:schemeClr val="bg1"/>
                </a:solidFill>
              </a:rPr>
              <a:t>--The inferior ophthalmic vein (sometimes)</a:t>
            </a:r>
          </a:p>
        </p:txBody>
      </p:sp>
      <p:sp>
        <p:nvSpPr>
          <p:cNvPr id="5" name="Rectangle 4">
            <a:extLst>
              <a:ext uri="{FF2B5EF4-FFF2-40B4-BE49-F238E27FC236}">
                <a16:creationId xmlns:a16="http://schemas.microsoft.com/office/drawing/2014/main" id="{A38DF331-E0D7-440E-9BA5-82625211FEA9}"/>
              </a:ext>
            </a:extLst>
          </p:cNvPr>
          <p:cNvSpPr/>
          <p:nvPr/>
        </p:nvSpPr>
        <p:spPr>
          <a:xfrm>
            <a:off x="3508381" y="4828113"/>
            <a:ext cx="1331976" cy="248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21138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208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solidFill>
              </a:rPr>
              <a:t>What bony relationship forms the inferior orbital fissure?</a:t>
            </a:r>
          </a:p>
          <a:p>
            <a:r>
              <a:rPr lang="en-US" sz="1400" dirty="0">
                <a:solidFill>
                  <a:schemeClr val="bg1"/>
                </a:solidFill>
              </a:rPr>
              <a:t>It is formed by a gap in the confluence among the orbital bones comprising the floor and medial wall</a:t>
            </a:r>
          </a:p>
          <a:p>
            <a:endParaRPr lang="en-US" sz="1400" i="1" dirty="0">
              <a:solidFill>
                <a:schemeClr val="bg1"/>
              </a:solidFill>
            </a:endParaRPr>
          </a:p>
          <a:p>
            <a:r>
              <a:rPr lang="en-US" sz="1400" i="1" dirty="0">
                <a:solidFill>
                  <a:schemeClr val="bg1"/>
                </a:solidFill>
              </a:rPr>
              <a:t>What structures pass through the inferior orbital fissure?</a:t>
            </a:r>
          </a:p>
          <a:p>
            <a:r>
              <a:rPr lang="en-US" sz="1400" dirty="0">
                <a:solidFill>
                  <a:schemeClr val="bg1"/>
                </a:solidFill>
              </a:rPr>
              <a:t>--The infraorbital nerve and  artery</a:t>
            </a:r>
          </a:p>
          <a:p>
            <a:r>
              <a:rPr lang="en-US" sz="1400" dirty="0">
                <a:solidFill>
                  <a:schemeClr val="bg1"/>
                </a:solidFill>
              </a:rPr>
              <a:t>--The zygomatic nerve and artery</a:t>
            </a:r>
          </a:p>
          <a:p>
            <a:r>
              <a:rPr lang="en-US" sz="1400" dirty="0">
                <a:solidFill>
                  <a:schemeClr val="bg1"/>
                </a:solidFill>
              </a:rPr>
              <a:t>--Postganglionic </a:t>
            </a:r>
            <a:r>
              <a:rPr lang="en-US" sz="1400" dirty="0" err="1">
                <a:solidFill>
                  <a:schemeClr val="bg1"/>
                </a:solidFill>
              </a:rPr>
              <a:t>parasympathetics</a:t>
            </a:r>
            <a:r>
              <a:rPr lang="en-US" sz="1400" dirty="0">
                <a:solidFill>
                  <a:schemeClr val="bg1"/>
                </a:solidFill>
              </a:rPr>
              <a:t> heading up from the  pterygopalatine  ganglion to the lacrimal gland</a:t>
            </a:r>
          </a:p>
          <a:p>
            <a:r>
              <a:rPr lang="en-US" sz="1400" dirty="0">
                <a:solidFill>
                  <a:schemeClr val="bg1"/>
                </a:solidFill>
              </a:rPr>
              <a:t>--The inferior ophthalmic vein (sometimes)</a:t>
            </a:r>
          </a:p>
        </p:txBody>
      </p:sp>
    </p:spTree>
    <p:extLst>
      <p:ext uri="{BB962C8B-B14F-4D97-AF65-F5344CB8AC3E}">
        <p14:creationId xmlns:p14="http://schemas.microsoft.com/office/powerpoint/2010/main" val="23869762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AE4EC-D2DC-43A9-8C59-5421B19FB2E8}"/>
              </a:ext>
            </a:extLst>
          </p:cNvPr>
          <p:cNvSpPr>
            <a:spLocks noGrp="1"/>
          </p:cNvSpPr>
          <p:nvPr>
            <p:ph type="sldNum" sz="quarter" idx="12"/>
          </p:nvPr>
        </p:nvSpPr>
        <p:spPr/>
        <p:txBody>
          <a:bodyPr/>
          <a:lstStyle/>
          <a:p>
            <a:fld id="{7F962CDE-92F6-4B07-B3E4-534C045DC961}" type="slidenum">
              <a:rPr lang="en-US" altLang="en-US" smtClean="0"/>
              <a:pPr/>
              <a:t>209</a:t>
            </a:fld>
            <a:endParaRPr lang="en-US" altLang="en-US"/>
          </a:p>
        </p:txBody>
      </p:sp>
      <p:pic>
        <p:nvPicPr>
          <p:cNvPr id="5" name="Picture 4">
            <a:extLst>
              <a:ext uri="{FF2B5EF4-FFF2-40B4-BE49-F238E27FC236}">
                <a16:creationId xmlns:a16="http://schemas.microsoft.com/office/drawing/2014/main" id="{383D8924-9BF4-4C81-B2A1-C0EBEB1FA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87" y="609600"/>
            <a:ext cx="5894425" cy="5638800"/>
          </a:xfrm>
          <a:prstGeom prst="rect">
            <a:avLst/>
          </a:prstGeom>
        </p:spPr>
      </p:pic>
      <p:sp>
        <p:nvSpPr>
          <p:cNvPr id="7" name="TextBox 6">
            <a:extLst>
              <a:ext uri="{FF2B5EF4-FFF2-40B4-BE49-F238E27FC236}">
                <a16:creationId xmlns:a16="http://schemas.microsoft.com/office/drawing/2014/main" id="{CAA66B62-52B0-41EC-B504-45249CA1CBA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9" name="TextBox 8">
            <a:extLst>
              <a:ext uri="{FF2B5EF4-FFF2-40B4-BE49-F238E27FC236}">
                <a16:creationId xmlns:a16="http://schemas.microsoft.com/office/drawing/2014/main" id="{DCAB4578-A8BF-4710-9741-ABD2A6E23F4B}"/>
              </a:ext>
            </a:extLst>
          </p:cNvPr>
          <p:cNvSpPr txBox="1"/>
          <p:nvPr/>
        </p:nvSpPr>
        <p:spPr>
          <a:xfrm>
            <a:off x="2155395" y="5951550"/>
            <a:ext cx="5363817" cy="369332"/>
          </a:xfrm>
          <a:prstGeom prst="rect">
            <a:avLst/>
          </a:prstGeom>
          <a:noFill/>
        </p:spPr>
        <p:txBody>
          <a:bodyPr wrap="square" rtlCol="0">
            <a:spAutoFit/>
          </a:bodyPr>
          <a:lstStyle/>
          <a:p>
            <a:pPr algn="ctr"/>
            <a:r>
              <a:rPr lang="en-US" dirty="0"/>
              <a:t>Inferior orbital fissure and its associated structures</a:t>
            </a:r>
          </a:p>
        </p:txBody>
      </p:sp>
      <p:sp>
        <p:nvSpPr>
          <p:cNvPr id="3" name="Oval 2">
            <a:extLst>
              <a:ext uri="{FF2B5EF4-FFF2-40B4-BE49-F238E27FC236}">
                <a16:creationId xmlns:a16="http://schemas.microsoft.com/office/drawing/2014/main" id="{498BBC21-CAE6-4622-8EE0-708D99A1E1BC}"/>
              </a:ext>
            </a:extLst>
          </p:cNvPr>
          <p:cNvSpPr/>
          <p:nvPr/>
        </p:nvSpPr>
        <p:spPr>
          <a:xfrm rot="19030199">
            <a:off x="4940473" y="2067095"/>
            <a:ext cx="1434543" cy="1049538"/>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7FADFCC6-37DA-4967-A7EE-5522393B9890}"/>
              </a:ext>
            </a:extLst>
          </p:cNvPr>
          <p:cNvSpPr/>
          <p:nvPr/>
        </p:nvSpPr>
        <p:spPr>
          <a:xfrm>
            <a:off x="6324600" y="1981200"/>
            <a:ext cx="142112" cy="22860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5977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b="1" dirty="0">
                <a:solidFill>
                  <a:srgbClr val="800080"/>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a:t>
            </a:r>
            <a:r>
              <a:rPr lang="en-US" sz="1600" dirty="0">
                <a:solidFill>
                  <a:srgbClr val="800080"/>
                </a:solidFill>
              </a:rPr>
              <a:t> </a:t>
            </a:r>
            <a:r>
              <a:rPr lang="en-US" sz="1600" b="1" dirty="0">
                <a:solidFill>
                  <a:srgbClr val="800080"/>
                </a:solidFill>
              </a:rPr>
              <a:t>sinus</a:t>
            </a:r>
            <a:r>
              <a:rPr lang="en-US" sz="1600" dirty="0">
                <a:solidFill>
                  <a:schemeClr val="bg1">
                    <a:lumMod val="75000"/>
                  </a:schemeClr>
                </a:solidFill>
              </a:rPr>
              <a:t>--one of a number responsible for draining the cranial vault</a:t>
            </a:r>
          </a:p>
        </p:txBody>
      </p:sp>
      <p:sp>
        <p:nvSpPr>
          <p:cNvPr id="2" name="Oval 1">
            <a:extLst>
              <a:ext uri="{FF2B5EF4-FFF2-40B4-BE49-F238E27FC236}">
                <a16:creationId xmlns:a16="http://schemas.microsoft.com/office/drawing/2014/main" id="{80AECC25-63E7-4E8D-9C17-9D31B85BFCD6}"/>
              </a:ext>
            </a:extLst>
          </p:cNvPr>
          <p:cNvSpPr/>
          <p:nvPr/>
        </p:nvSpPr>
        <p:spPr>
          <a:xfrm>
            <a:off x="453887" y="2186463"/>
            <a:ext cx="609600" cy="480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8FBA2-F454-4099-BF91-5EABBBD49339}"/>
              </a:ext>
            </a:extLst>
          </p:cNvPr>
          <p:cNvSpPr/>
          <p:nvPr/>
        </p:nvSpPr>
        <p:spPr>
          <a:xfrm>
            <a:off x="580828" y="3907762"/>
            <a:ext cx="1600200" cy="435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709154-9252-4C8C-84C1-92C55F59EDAD}"/>
              </a:ext>
            </a:extLst>
          </p:cNvPr>
          <p:cNvSpPr txBox="1"/>
          <p:nvPr/>
        </p:nvSpPr>
        <p:spPr>
          <a:xfrm>
            <a:off x="1482447" y="2186463"/>
            <a:ext cx="6040126" cy="1384995"/>
          </a:xfrm>
          <a:prstGeom prst="rect">
            <a:avLst/>
          </a:prstGeom>
          <a:solidFill>
            <a:srgbClr val="FFD653"/>
          </a:solidFill>
        </p:spPr>
        <p:txBody>
          <a:bodyPr wrap="square" rtlCol="0">
            <a:spAutoFit/>
          </a:bodyPr>
          <a:lstStyle/>
          <a:p>
            <a:r>
              <a:rPr lang="en-US" sz="1400" i="1" dirty="0">
                <a:solidFill>
                  <a:srgbClr val="0000FF"/>
                </a:solidFill>
              </a:rPr>
              <a:t>Are the two CSs isolated, or in communication with one another?</a:t>
            </a:r>
            <a:endParaRPr lang="en-US" sz="1400" i="1" dirty="0">
              <a:solidFill>
                <a:srgbClr val="FFD653"/>
              </a:solidFill>
            </a:endParaRPr>
          </a:p>
          <a:p>
            <a:r>
              <a:rPr lang="en-US" sz="1400" dirty="0">
                <a:solidFill>
                  <a:srgbClr val="FFD653"/>
                </a:solidFill>
              </a:rPr>
              <a:t>They are in communication via numerous venous connections</a:t>
            </a:r>
          </a:p>
          <a:p>
            <a:endParaRPr lang="en-US" sz="1400" dirty="0">
              <a:solidFill>
                <a:srgbClr val="FFD653"/>
              </a:solidFill>
            </a:endParaRPr>
          </a:p>
          <a:p>
            <a:r>
              <a:rPr lang="en-US" sz="1400" i="1" dirty="0">
                <a:solidFill>
                  <a:srgbClr val="FFD653"/>
                </a:solidFill>
              </a:rPr>
              <a:t>Was this a rando anatomy question, or is this fact of  clinical significance?</a:t>
            </a:r>
          </a:p>
          <a:p>
            <a:r>
              <a:rPr lang="en-US" sz="1400" dirty="0">
                <a:solidFill>
                  <a:srgbClr val="FFD653"/>
                </a:solidFill>
              </a:rPr>
              <a:t>The latter, as it explains how some pathologic processes can spread from one CS to the other</a:t>
            </a:r>
          </a:p>
        </p:txBody>
      </p:sp>
    </p:spTree>
    <p:extLst>
      <p:ext uri="{BB962C8B-B14F-4D97-AF65-F5344CB8AC3E}">
        <p14:creationId xmlns:p14="http://schemas.microsoft.com/office/powerpoint/2010/main" val="348467303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lumMod val="75000"/>
                  </a:schemeClr>
                </a:solidFill>
              </a:rPr>
              <a:t>What bony relationship forms the inferior orbital fissure?</a:t>
            </a:r>
          </a:p>
          <a:p>
            <a:r>
              <a:rPr lang="en-US" sz="1400" dirty="0">
                <a:solidFill>
                  <a:schemeClr val="bg1">
                    <a:lumMod val="75000"/>
                  </a:schemeClr>
                </a:solidFill>
              </a:rPr>
              <a:t>It is formed by a gap in the confluence between the orbital bones comprising the floor and medial wall</a:t>
            </a:r>
          </a:p>
          <a:p>
            <a:endParaRPr lang="en-US" sz="1400" i="1" dirty="0">
              <a:solidFill>
                <a:schemeClr val="bg1">
                  <a:lumMod val="75000"/>
                </a:schemeClr>
              </a:solidFill>
            </a:endParaRPr>
          </a:p>
          <a:p>
            <a:r>
              <a:rPr lang="en-US" sz="1400" i="1" dirty="0">
                <a:solidFill>
                  <a:schemeClr val="bg1">
                    <a:lumMod val="75000"/>
                  </a:schemeClr>
                </a:solidFill>
              </a:rPr>
              <a:t>What structures pass through the inferior orbital fissure?</a:t>
            </a:r>
          </a:p>
          <a:p>
            <a:r>
              <a:rPr lang="en-US" sz="1400" dirty="0">
                <a:solidFill>
                  <a:schemeClr val="bg1">
                    <a:lumMod val="75000"/>
                  </a:schemeClr>
                </a:solidFill>
              </a:rPr>
              <a:t>--The </a:t>
            </a:r>
            <a:r>
              <a:rPr lang="en-US" sz="1400" b="1" dirty="0">
                <a:solidFill>
                  <a:schemeClr val="bg1"/>
                </a:solidFill>
              </a:rPr>
              <a:t>infraorbital nerve </a:t>
            </a:r>
            <a:r>
              <a:rPr lang="en-US" sz="1400" dirty="0">
                <a:solidFill>
                  <a:schemeClr val="bg1">
                    <a:lumMod val="75000"/>
                  </a:schemeClr>
                </a:solidFill>
              </a:rPr>
              <a:t>and  artery</a:t>
            </a:r>
          </a:p>
          <a:p>
            <a:r>
              <a:rPr lang="en-US" sz="1400" dirty="0">
                <a:solidFill>
                  <a:schemeClr val="bg1">
                    <a:lumMod val="75000"/>
                  </a:schemeClr>
                </a:solidFill>
              </a:rPr>
              <a:t>--The </a:t>
            </a:r>
            <a:r>
              <a:rPr lang="en-US" sz="1400" b="1" dirty="0">
                <a:solidFill>
                  <a:schemeClr val="bg1"/>
                </a:solidFill>
              </a:rPr>
              <a:t>zygomatic nerve </a:t>
            </a:r>
            <a:r>
              <a:rPr lang="en-US" sz="1400" dirty="0">
                <a:solidFill>
                  <a:schemeClr val="bg1">
                    <a:lumMod val="75000"/>
                  </a:schemeClr>
                </a:solidFill>
              </a:rPr>
              <a:t>and artery</a:t>
            </a:r>
          </a:p>
          <a:p>
            <a:r>
              <a:rPr lang="en-US" sz="1400" dirty="0">
                <a:solidFill>
                  <a:schemeClr val="bg1">
                    <a:lumMod val="75000"/>
                  </a:schemeClr>
                </a:solidFill>
              </a:rPr>
              <a:t>--Postganglionic </a:t>
            </a:r>
            <a:r>
              <a:rPr lang="en-US" sz="1400" dirty="0" err="1">
                <a:solidFill>
                  <a:schemeClr val="bg1">
                    <a:lumMod val="75000"/>
                  </a:schemeClr>
                </a:solidFill>
              </a:rPr>
              <a:t>parasympathetics</a:t>
            </a:r>
            <a:r>
              <a:rPr lang="en-US" sz="1400" dirty="0">
                <a:solidFill>
                  <a:schemeClr val="bg1">
                    <a:lumMod val="75000"/>
                  </a:schemeClr>
                </a:solidFill>
              </a:rPr>
              <a:t> heading up from the  pterygopalatine  ganglion to the lacrimal gland</a:t>
            </a:r>
          </a:p>
          <a:p>
            <a:r>
              <a:rPr lang="en-US" sz="1400" dirty="0">
                <a:solidFill>
                  <a:schemeClr val="bg1">
                    <a:lumMod val="75000"/>
                  </a:schemeClr>
                </a:solidFill>
              </a:rPr>
              <a:t>--The inferior ophthalmic vein (sometimes)</a:t>
            </a:r>
          </a:p>
        </p:txBody>
      </p:sp>
      <p:sp>
        <p:nvSpPr>
          <p:cNvPr id="5" name="Oval 4">
            <a:extLst>
              <a:ext uri="{FF2B5EF4-FFF2-40B4-BE49-F238E27FC236}">
                <a16:creationId xmlns:a16="http://schemas.microsoft.com/office/drawing/2014/main" id="{71D3BB4B-A141-42A8-B760-11353F981113}"/>
              </a:ext>
            </a:extLst>
          </p:cNvPr>
          <p:cNvSpPr/>
          <p:nvPr/>
        </p:nvSpPr>
        <p:spPr>
          <a:xfrm>
            <a:off x="3810000" y="4038600"/>
            <a:ext cx="18288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4C1AA06-40AE-48CA-9D74-B19D4CF3BAAC}"/>
              </a:ext>
            </a:extLst>
          </p:cNvPr>
          <p:cNvSpPr txBox="1"/>
          <p:nvPr/>
        </p:nvSpPr>
        <p:spPr>
          <a:xfrm>
            <a:off x="2702107" y="2511963"/>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infraorbital and zygomatic?</a:t>
            </a:r>
          </a:p>
          <a:p>
            <a:r>
              <a:rPr lang="en-US" sz="1400" dirty="0">
                <a:solidFill>
                  <a:srgbClr val="FF0000"/>
                </a:solidFill>
              </a:rPr>
              <a:t>Sensory</a:t>
            </a:r>
          </a:p>
          <a:p>
            <a:endParaRPr lang="en-US" sz="1400" i="1" dirty="0">
              <a:solidFill>
                <a:srgbClr val="FF0000"/>
              </a:solidFill>
            </a:endParaRPr>
          </a:p>
          <a:p>
            <a:r>
              <a:rPr lang="en-US" sz="1400" i="1" dirty="0">
                <a:solidFill>
                  <a:srgbClr val="FF0000"/>
                </a:solidFill>
              </a:rPr>
              <a:t>To which cranial nerve do they belong?</a:t>
            </a:r>
          </a:p>
          <a:p>
            <a:r>
              <a:rPr lang="en-US" sz="1400" dirty="0">
                <a:solidFill>
                  <a:srgbClr val="FF0000"/>
                </a:solidFill>
              </a:rPr>
              <a:t>CN5 , specifically  V2  (aka the  maxillary  nerve)</a:t>
            </a:r>
          </a:p>
        </p:txBody>
      </p:sp>
    </p:spTree>
    <p:extLst>
      <p:ext uri="{BB962C8B-B14F-4D97-AF65-F5344CB8AC3E}">
        <p14:creationId xmlns:p14="http://schemas.microsoft.com/office/powerpoint/2010/main" val="37532261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lumMod val="75000"/>
                  </a:schemeClr>
                </a:solidFill>
              </a:rPr>
              <a:t>What bony relationship forms the inferior orbital fissure?</a:t>
            </a:r>
          </a:p>
          <a:p>
            <a:r>
              <a:rPr lang="en-US" sz="1400" dirty="0">
                <a:solidFill>
                  <a:schemeClr val="bg1">
                    <a:lumMod val="75000"/>
                  </a:schemeClr>
                </a:solidFill>
              </a:rPr>
              <a:t>It is formed by a gap in the confluence between the orbital bones comprising the floor and medial wall</a:t>
            </a:r>
          </a:p>
          <a:p>
            <a:endParaRPr lang="en-US" sz="1400" i="1" dirty="0">
              <a:solidFill>
                <a:schemeClr val="bg1">
                  <a:lumMod val="75000"/>
                </a:schemeClr>
              </a:solidFill>
            </a:endParaRPr>
          </a:p>
          <a:p>
            <a:r>
              <a:rPr lang="en-US" sz="1400" i="1" dirty="0">
                <a:solidFill>
                  <a:schemeClr val="bg1">
                    <a:lumMod val="75000"/>
                  </a:schemeClr>
                </a:solidFill>
              </a:rPr>
              <a:t>What structures pass through the inferior orbital fissure?</a:t>
            </a:r>
          </a:p>
          <a:p>
            <a:r>
              <a:rPr lang="en-US" sz="1400" dirty="0">
                <a:solidFill>
                  <a:schemeClr val="bg1">
                    <a:lumMod val="75000"/>
                  </a:schemeClr>
                </a:solidFill>
              </a:rPr>
              <a:t>--The </a:t>
            </a:r>
            <a:r>
              <a:rPr lang="en-US" sz="1400" b="1" dirty="0">
                <a:solidFill>
                  <a:schemeClr val="bg1"/>
                </a:solidFill>
              </a:rPr>
              <a:t>infraorbital nerve </a:t>
            </a:r>
            <a:r>
              <a:rPr lang="en-US" sz="1400" dirty="0">
                <a:solidFill>
                  <a:schemeClr val="bg1">
                    <a:lumMod val="75000"/>
                  </a:schemeClr>
                </a:solidFill>
              </a:rPr>
              <a:t>and  artery</a:t>
            </a:r>
          </a:p>
          <a:p>
            <a:r>
              <a:rPr lang="en-US" sz="1400" dirty="0">
                <a:solidFill>
                  <a:schemeClr val="bg1">
                    <a:lumMod val="75000"/>
                  </a:schemeClr>
                </a:solidFill>
              </a:rPr>
              <a:t>--The </a:t>
            </a:r>
            <a:r>
              <a:rPr lang="en-US" sz="1400" b="1" dirty="0">
                <a:solidFill>
                  <a:schemeClr val="bg1"/>
                </a:solidFill>
              </a:rPr>
              <a:t>zygomatic nerve </a:t>
            </a:r>
            <a:r>
              <a:rPr lang="en-US" sz="1400" dirty="0">
                <a:solidFill>
                  <a:schemeClr val="bg1">
                    <a:lumMod val="75000"/>
                  </a:schemeClr>
                </a:solidFill>
              </a:rPr>
              <a:t>and artery</a:t>
            </a:r>
          </a:p>
          <a:p>
            <a:r>
              <a:rPr lang="en-US" sz="1400" dirty="0">
                <a:solidFill>
                  <a:schemeClr val="bg1">
                    <a:lumMod val="75000"/>
                  </a:schemeClr>
                </a:solidFill>
              </a:rPr>
              <a:t>--Postganglionic </a:t>
            </a:r>
            <a:r>
              <a:rPr lang="en-US" sz="1400" dirty="0" err="1">
                <a:solidFill>
                  <a:schemeClr val="bg1">
                    <a:lumMod val="75000"/>
                  </a:schemeClr>
                </a:solidFill>
              </a:rPr>
              <a:t>parasympathetics</a:t>
            </a:r>
            <a:r>
              <a:rPr lang="en-US" sz="1400" dirty="0">
                <a:solidFill>
                  <a:schemeClr val="bg1">
                    <a:lumMod val="75000"/>
                  </a:schemeClr>
                </a:solidFill>
              </a:rPr>
              <a:t> heading up from the  pterygopalatine  ganglion to the lacrimal gland</a:t>
            </a:r>
          </a:p>
          <a:p>
            <a:r>
              <a:rPr lang="en-US" sz="1400" dirty="0">
                <a:solidFill>
                  <a:schemeClr val="bg1">
                    <a:lumMod val="75000"/>
                  </a:schemeClr>
                </a:solidFill>
              </a:rPr>
              <a:t>--The inferior ophthalmic vein (sometimes)</a:t>
            </a:r>
          </a:p>
        </p:txBody>
      </p:sp>
      <p:sp>
        <p:nvSpPr>
          <p:cNvPr id="5" name="Oval 4">
            <a:extLst>
              <a:ext uri="{FF2B5EF4-FFF2-40B4-BE49-F238E27FC236}">
                <a16:creationId xmlns:a16="http://schemas.microsoft.com/office/drawing/2014/main" id="{71D3BB4B-A141-42A8-B760-11353F981113}"/>
              </a:ext>
            </a:extLst>
          </p:cNvPr>
          <p:cNvSpPr/>
          <p:nvPr/>
        </p:nvSpPr>
        <p:spPr>
          <a:xfrm>
            <a:off x="3810000" y="4038600"/>
            <a:ext cx="18288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B138C3-D314-41AB-9AF0-A07605F63DCC}"/>
              </a:ext>
            </a:extLst>
          </p:cNvPr>
          <p:cNvSpPr txBox="1"/>
          <p:nvPr/>
        </p:nvSpPr>
        <p:spPr>
          <a:xfrm>
            <a:off x="2702107" y="2511963"/>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infraorbital and zygomatic?</a:t>
            </a:r>
          </a:p>
          <a:p>
            <a:r>
              <a:rPr lang="en-US" sz="1400" dirty="0">
                <a:solidFill>
                  <a:schemeClr val="bg1"/>
                </a:solidFill>
              </a:rPr>
              <a:t>Sensory</a:t>
            </a:r>
            <a:endParaRPr lang="en-US" sz="1400" dirty="0">
              <a:solidFill>
                <a:srgbClr val="FF0000"/>
              </a:solidFill>
            </a:endParaRPr>
          </a:p>
          <a:p>
            <a:endParaRPr lang="en-US" sz="1400" i="1" dirty="0">
              <a:solidFill>
                <a:srgbClr val="FF0000"/>
              </a:solidFill>
            </a:endParaRPr>
          </a:p>
          <a:p>
            <a:r>
              <a:rPr lang="en-US" sz="1400" i="1" dirty="0">
                <a:solidFill>
                  <a:srgbClr val="FF0000"/>
                </a:solidFill>
              </a:rPr>
              <a:t>To which cranial nerve do they belong?</a:t>
            </a:r>
          </a:p>
          <a:p>
            <a:r>
              <a:rPr lang="en-US" sz="1400" dirty="0">
                <a:solidFill>
                  <a:srgbClr val="FF0000"/>
                </a:solidFill>
              </a:rPr>
              <a:t>CN5 , specifically  V2  (aka the  maxillary  nerve)</a:t>
            </a:r>
          </a:p>
        </p:txBody>
      </p:sp>
    </p:spTree>
    <p:extLst>
      <p:ext uri="{BB962C8B-B14F-4D97-AF65-F5344CB8AC3E}">
        <p14:creationId xmlns:p14="http://schemas.microsoft.com/office/powerpoint/2010/main" val="132439658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lumMod val="75000"/>
                  </a:schemeClr>
                </a:solidFill>
              </a:rPr>
              <a:t>What bony relationship forms the inferior orbital fissure?</a:t>
            </a:r>
          </a:p>
          <a:p>
            <a:r>
              <a:rPr lang="en-US" sz="1400" dirty="0">
                <a:solidFill>
                  <a:schemeClr val="bg1">
                    <a:lumMod val="75000"/>
                  </a:schemeClr>
                </a:solidFill>
              </a:rPr>
              <a:t>It is formed by a gap in the confluence between the orbital bones comprising the floor and medial wall</a:t>
            </a:r>
          </a:p>
          <a:p>
            <a:endParaRPr lang="en-US" sz="1400" i="1" dirty="0">
              <a:solidFill>
                <a:schemeClr val="bg1">
                  <a:lumMod val="75000"/>
                </a:schemeClr>
              </a:solidFill>
            </a:endParaRPr>
          </a:p>
          <a:p>
            <a:r>
              <a:rPr lang="en-US" sz="1400" i="1" dirty="0">
                <a:solidFill>
                  <a:schemeClr val="bg1">
                    <a:lumMod val="75000"/>
                  </a:schemeClr>
                </a:solidFill>
              </a:rPr>
              <a:t>What structures pass through the inferior orbital fissure?</a:t>
            </a:r>
          </a:p>
          <a:p>
            <a:r>
              <a:rPr lang="en-US" sz="1400" dirty="0">
                <a:solidFill>
                  <a:schemeClr val="bg1">
                    <a:lumMod val="75000"/>
                  </a:schemeClr>
                </a:solidFill>
              </a:rPr>
              <a:t>--The </a:t>
            </a:r>
            <a:r>
              <a:rPr lang="en-US" sz="1400" b="1" dirty="0">
                <a:solidFill>
                  <a:schemeClr val="bg1"/>
                </a:solidFill>
              </a:rPr>
              <a:t>infraorbital nerve </a:t>
            </a:r>
            <a:r>
              <a:rPr lang="en-US" sz="1400" dirty="0">
                <a:solidFill>
                  <a:schemeClr val="bg1">
                    <a:lumMod val="75000"/>
                  </a:schemeClr>
                </a:solidFill>
              </a:rPr>
              <a:t>and  artery</a:t>
            </a:r>
          </a:p>
          <a:p>
            <a:r>
              <a:rPr lang="en-US" sz="1400" dirty="0">
                <a:solidFill>
                  <a:schemeClr val="bg1">
                    <a:lumMod val="75000"/>
                  </a:schemeClr>
                </a:solidFill>
              </a:rPr>
              <a:t>--The </a:t>
            </a:r>
            <a:r>
              <a:rPr lang="en-US" sz="1400" b="1" dirty="0">
                <a:solidFill>
                  <a:schemeClr val="bg1"/>
                </a:solidFill>
              </a:rPr>
              <a:t>zygomatic nerve </a:t>
            </a:r>
            <a:r>
              <a:rPr lang="en-US" sz="1400" dirty="0">
                <a:solidFill>
                  <a:schemeClr val="bg1">
                    <a:lumMod val="75000"/>
                  </a:schemeClr>
                </a:solidFill>
              </a:rPr>
              <a:t>and artery</a:t>
            </a:r>
          </a:p>
          <a:p>
            <a:r>
              <a:rPr lang="en-US" sz="1400" dirty="0">
                <a:solidFill>
                  <a:schemeClr val="bg1">
                    <a:lumMod val="75000"/>
                  </a:schemeClr>
                </a:solidFill>
              </a:rPr>
              <a:t>--Postganglionic </a:t>
            </a:r>
            <a:r>
              <a:rPr lang="en-US" sz="1400" dirty="0" err="1">
                <a:solidFill>
                  <a:schemeClr val="bg1">
                    <a:lumMod val="75000"/>
                  </a:schemeClr>
                </a:solidFill>
              </a:rPr>
              <a:t>parasympathetics</a:t>
            </a:r>
            <a:r>
              <a:rPr lang="en-US" sz="1400" dirty="0">
                <a:solidFill>
                  <a:schemeClr val="bg1">
                    <a:lumMod val="75000"/>
                  </a:schemeClr>
                </a:solidFill>
              </a:rPr>
              <a:t> heading up from the  pterygopalatine  ganglion to the lacrimal gland</a:t>
            </a:r>
          </a:p>
          <a:p>
            <a:r>
              <a:rPr lang="en-US" sz="1400" dirty="0">
                <a:solidFill>
                  <a:schemeClr val="bg1">
                    <a:lumMod val="75000"/>
                  </a:schemeClr>
                </a:solidFill>
              </a:rPr>
              <a:t>--The inferior ophthalmic vein (sometimes)</a:t>
            </a:r>
          </a:p>
        </p:txBody>
      </p:sp>
      <p:sp>
        <p:nvSpPr>
          <p:cNvPr id="5" name="Oval 4">
            <a:extLst>
              <a:ext uri="{FF2B5EF4-FFF2-40B4-BE49-F238E27FC236}">
                <a16:creationId xmlns:a16="http://schemas.microsoft.com/office/drawing/2014/main" id="{71D3BB4B-A141-42A8-B760-11353F981113}"/>
              </a:ext>
            </a:extLst>
          </p:cNvPr>
          <p:cNvSpPr/>
          <p:nvPr/>
        </p:nvSpPr>
        <p:spPr>
          <a:xfrm>
            <a:off x="3810000" y="4038600"/>
            <a:ext cx="18288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02DC935-89F6-4372-BEF4-15C74FBEFFEB}"/>
              </a:ext>
            </a:extLst>
          </p:cNvPr>
          <p:cNvSpPr txBox="1"/>
          <p:nvPr/>
        </p:nvSpPr>
        <p:spPr>
          <a:xfrm>
            <a:off x="2702107" y="2511963"/>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infraorbital and zygomatic?</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endParaRPr lang="en-US" sz="1400" i="1" dirty="0">
              <a:solidFill>
                <a:srgbClr val="FF0000"/>
              </a:solidFill>
            </a:endParaRPr>
          </a:p>
          <a:p>
            <a:r>
              <a:rPr lang="en-US" sz="1400" dirty="0">
                <a:solidFill>
                  <a:srgbClr val="FF0000"/>
                </a:solidFill>
              </a:rPr>
              <a:t>CN5 , specifically  V2  (aka the  maxillary  nerve)</a:t>
            </a:r>
          </a:p>
        </p:txBody>
      </p:sp>
    </p:spTree>
    <p:extLst>
      <p:ext uri="{BB962C8B-B14F-4D97-AF65-F5344CB8AC3E}">
        <p14:creationId xmlns:p14="http://schemas.microsoft.com/office/powerpoint/2010/main" val="41605586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lumMod val="75000"/>
                  </a:schemeClr>
                </a:solidFill>
              </a:rPr>
              <a:t>What bony relationship forms the inferior orbital fissure?</a:t>
            </a:r>
          </a:p>
          <a:p>
            <a:r>
              <a:rPr lang="en-US" sz="1400" dirty="0">
                <a:solidFill>
                  <a:schemeClr val="bg1">
                    <a:lumMod val="75000"/>
                  </a:schemeClr>
                </a:solidFill>
              </a:rPr>
              <a:t>It is formed by a gap in the confluence between the orbital bones comprising the floor and medial wall</a:t>
            </a:r>
          </a:p>
          <a:p>
            <a:endParaRPr lang="en-US" sz="1400" i="1" dirty="0">
              <a:solidFill>
                <a:schemeClr val="bg1">
                  <a:lumMod val="75000"/>
                </a:schemeClr>
              </a:solidFill>
            </a:endParaRPr>
          </a:p>
          <a:p>
            <a:r>
              <a:rPr lang="en-US" sz="1400" i="1" dirty="0">
                <a:solidFill>
                  <a:schemeClr val="bg1">
                    <a:lumMod val="75000"/>
                  </a:schemeClr>
                </a:solidFill>
              </a:rPr>
              <a:t>What structures pass through the inferior orbital fissure?</a:t>
            </a:r>
          </a:p>
          <a:p>
            <a:r>
              <a:rPr lang="en-US" sz="1400" dirty="0">
                <a:solidFill>
                  <a:schemeClr val="bg1">
                    <a:lumMod val="75000"/>
                  </a:schemeClr>
                </a:solidFill>
              </a:rPr>
              <a:t>--The </a:t>
            </a:r>
            <a:r>
              <a:rPr lang="en-US" sz="1400" b="1" dirty="0">
                <a:solidFill>
                  <a:schemeClr val="bg1"/>
                </a:solidFill>
              </a:rPr>
              <a:t>infraorbital nerve </a:t>
            </a:r>
            <a:r>
              <a:rPr lang="en-US" sz="1400" dirty="0">
                <a:solidFill>
                  <a:schemeClr val="bg1">
                    <a:lumMod val="75000"/>
                  </a:schemeClr>
                </a:solidFill>
              </a:rPr>
              <a:t>and  artery</a:t>
            </a:r>
          </a:p>
          <a:p>
            <a:r>
              <a:rPr lang="en-US" sz="1400" dirty="0">
                <a:solidFill>
                  <a:schemeClr val="bg1">
                    <a:lumMod val="75000"/>
                  </a:schemeClr>
                </a:solidFill>
              </a:rPr>
              <a:t>--The </a:t>
            </a:r>
            <a:r>
              <a:rPr lang="en-US" sz="1400" b="1" dirty="0">
                <a:solidFill>
                  <a:schemeClr val="bg1"/>
                </a:solidFill>
              </a:rPr>
              <a:t>zygomatic nerve </a:t>
            </a:r>
            <a:r>
              <a:rPr lang="en-US" sz="1400" dirty="0">
                <a:solidFill>
                  <a:schemeClr val="bg1">
                    <a:lumMod val="75000"/>
                  </a:schemeClr>
                </a:solidFill>
              </a:rPr>
              <a:t>and artery</a:t>
            </a:r>
          </a:p>
          <a:p>
            <a:r>
              <a:rPr lang="en-US" sz="1400" dirty="0">
                <a:solidFill>
                  <a:schemeClr val="bg1">
                    <a:lumMod val="75000"/>
                  </a:schemeClr>
                </a:solidFill>
              </a:rPr>
              <a:t>--Postganglionic </a:t>
            </a:r>
            <a:r>
              <a:rPr lang="en-US" sz="1400" dirty="0" err="1">
                <a:solidFill>
                  <a:schemeClr val="bg1">
                    <a:lumMod val="75000"/>
                  </a:schemeClr>
                </a:solidFill>
              </a:rPr>
              <a:t>parasympathetics</a:t>
            </a:r>
            <a:r>
              <a:rPr lang="en-US" sz="1400" dirty="0">
                <a:solidFill>
                  <a:schemeClr val="bg1">
                    <a:lumMod val="75000"/>
                  </a:schemeClr>
                </a:solidFill>
              </a:rPr>
              <a:t> heading up from the  pterygopalatine  ganglion to the lacrimal gland</a:t>
            </a:r>
          </a:p>
          <a:p>
            <a:r>
              <a:rPr lang="en-US" sz="1400" dirty="0">
                <a:solidFill>
                  <a:schemeClr val="bg1">
                    <a:lumMod val="75000"/>
                  </a:schemeClr>
                </a:solidFill>
              </a:rPr>
              <a:t>--The inferior ophthalmic vein (sometimes)</a:t>
            </a:r>
          </a:p>
        </p:txBody>
      </p:sp>
      <p:sp>
        <p:nvSpPr>
          <p:cNvPr id="5" name="Oval 4">
            <a:extLst>
              <a:ext uri="{FF2B5EF4-FFF2-40B4-BE49-F238E27FC236}">
                <a16:creationId xmlns:a16="http://schemas.microsoft.com/office/drawing/2014/main" id="{71D3BB4B-A141-42A8-B760-11353F981113}"/>
              </a:ext>
            </a:extLst>
          </p:cNvPr>
          <p:cNvSpPr/>
          <p:nvPr/>
        </p:nvSpPr>
        <p:spPr>
          <a:xfrm>
            <a:off x="3810000" y="4038600"/>
            <a:ext cx="18288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03C9262-FAF1-4F58-A6EE-BDABF761E232}"/>
              </a:ext>
            </a:extLst>
          </p:cNvPr>
          <p:cNvSpPr txBox="1"/>
          <p:nvPr/>
        </p:nvSpPr>
        <p:spPr>
          <a:xfrm>
            <a:off x="2702107" y="2511963"/>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infraorbital and zygomatic?</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p>
          <a:p>
            <a:r>
              <a:rPr lang="en-US" sz="1400" dirty="0">
                <a:solidFill>
                  <a:schemeClr val="bg1"/>
                </a:solidFill>
              </a:rPr>
              <a:t>CN5 , specifically  V2  (aka the  maxillary  nerve)</a:t>
            </a:r>
          </a:p>
        </p:txBody>
      </p:sp>
      <p:sp>
        <p:nvSpPr>
          <p:cNvPr id="26" name="Rectangle 25">
            <a:extLst>
              <a:ext uri="{FF2B5EF4-FFF2-40B4-BE49-F238E27FC236}">
                <a16:creationId xmlns:a16="http://schemas.microsoft.com/office/drawing/2014/main" id="{477B287E-D9A5-4144-9666-A9B47536B077}"/>
              </a:ext>
            </a:extLst>
          </p:cNvPr>
          <p:cNvSpPr/>
          <p:nvPr/>
        </p:nvSpPr>
        <p:spPr>
          <a:xfrm>
            <a:off x="4184750" y="3646731"/>
            <a:ext cx="304800" cy="21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rPr>
              <a:t>V#</a:t>
            </a:r>
          </a:p>
        </p:txBody>
      </p:sp>
      <p:sp>
        <p:nvSpPr>
          <p:cNvPr id="27" name="Rectangle 26">
            <a:extLst>
              <a:ext uri="{FF2B5EF4-FFF2-40B4-BE49-F238E27FC236}">
                <a16:creationId xmlns:a16="http://schemas.microsoft.com/office/drawing/2014/main" id="{A0D9FB94-8A2B-4E77-B98F-4BDE5DE6160A}"/>
              </a:ext>
            </a:extLst>
          </p:cNvPr>
          <p:cNvSpPr/>
          <p:nvPr/>
        </p:nvSpPr>
        <p:spPr>
          <a:xfrm>
            <a:off x="5205675" y="3668442"/>
            <a:ext cx="864563" cy="196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Tree>
    <p:extLst>
      <p:ext uri="{BB962C8B-B14F-4D97-AF65-F5344CB8AC3E}">
        <p14:creationId xmlns:p14="http://schemas.microsoft.com/office/powerpoint/2010/main" val="93734381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3" name="TextBox 22">
            <a:extLst>
              <a:ext uri="{FF2B5EF4-FFF2-40B4-BE49-F238E27FC236}">
                <a16:creationId xmlns:a16="http://schemas.microsoft.com/office/drawing/2014/main" id="{E69EBBC1-F2AA-48BA-A312-6E623E5EE7AC}"/>
              </a:ext>
            </a:extLst>
          </p:cNvPr>
          <p:cNvSpPr txBox="1"/>
          <p:nvPr/>
        </p:nvSpPr>
        <p:spPr>
          <a:xfrm>
            <a:off x="2863602" y="2001798"/>
            <a:ext cx="5079637" cy="4278094"/>
          </a:xfrm>
          <a:prstGeom prst="rect">
            <a:avLst/>
          </a:prstGeom>
          <a:noFill/>
        </p:spPr>
        <p:txBody>
          <a:bodyPr wrap="square" rtlCol="0">
            <a:spAutoFit/>
          </a:bodyPr>
          <a:lstStyle/>
          <a:p>
            <a:r>
              <a:rPr lang="en-US" sz="1600" i="1" dirty="0">
                <a:solidFill>
                  <a:schemeClr val="bg1">
                    <a:lumMod val="75000"/>
                  </a:schemeClr>
                </a:solidFill>
              </a:rPr>
              <a:t>What bony relationship forms the SOF?</a:t>
            </a:r>
          </a:p>
          <a:p>
            <a:r>
              <a:rPr lang="en-US" sz="1600" dirty="0">
                <a:solidFill>
                  <a:schemeClr val="bg1">
                    <a:lumMod val="75000"/>
                  </a:schemeClr>
                </a:solidFill>
              </a:rPr>
              <a:t>It is the gap between the greater and lesser wings of the sphenoid bone</a:t>
            </a:r>
          </a:p>
          <a:p>
            <a:endParaRPr lang="en-US" sz="1600" i="1" dirty="0">
              <a:solidFill>
                <a:schemeClr val="bg1">
                  <a:lumMod val="75000"/>
                </a:schemeClr>
              </a:solidFill>
            </a:endParaRPr>
          </a:p>
          <a:p>
            <a:r>
              <a:rPr lang="en-US" sz="1600" i="1" dirty="0">
                <a:solidFill>
                  <a:schemeClr val="bg1">
                    <a:lumMod val="75000"/>
                  </a:schemeClr>
                </a:solidFill>
              </a:rPr>
              <a:t>How long is the SOF?</a:t>
            </a:r>
          </a:p>
          <a:p>
            <a:r>
              <a:rPr lang="en-US" sz="1600" dirty="0">
                <a:solidFill>
                  <a:schemeClr val="bg1">
                    <a:lumMod val="75000"/>
                  </a:schemeClr>
                </a:solidFill>
              </a:rPr>
              <a:t>About 2 cm</a:t>
            </a:r>
          </a:p>
          <a:p>
            <a:endParaRPr lang="en-US" sz="1600" dirty="0">
              <a:solidFill>
                <a:schemeClr val="bg1">
                  <a:lumMod val="75000"/>
                </a:schemeClr>
              </a:solidFill>
            </a:endParaRPr>
          </a:p>
          <a:p>
            <a:r>
              <a:rPr lang="en-US" sz="1600" i="1" dirty="0">
                <a:solidFill>
                  <a:schemeClr val="bg1">
                    <a:lumMod val="75000"/>
                  </a:schemeClr>
                </a:solidFill>
              </a:rPr>
              <a:t>The SOF is straddled by a very important structure--what is the eponymous name of this structure?</a:t>
            </a:r>
          </a:p>
          <a:p>
            <a:r>
              <a:rPr lang="en-US" sz="1600" dirty="0">
                <a:solidFill>
                  <a:schemeClr val="bg1">
                    <a:lumMod val="75000"/>
                  </a:schemeClr>
                </a:solidFill>
              </a:rPr>
              <a:t>The annulus of Zinn</a:t>
            </a:r>
          </a:p>
          <a:p>
            <a:endParaRPr lang="en-US" sz="1600" i="1" dirty="0">
              <a:solidFill>
                <a:schemeClr val="bg1">
                  <a:lumMod val="75000"/>
                </a:schemeClr>
              </a:solidFill>
            </a:endParaRPr>
          </a:p>
          <a:p>
            <a:r>
              <a:rPr lang="en-US" sz="1600" i="1" dirty="0">
                <a:solidFill>
                  <a:schemeClr val="bg1">
                    <a:lumMod val="75000"/>
                  </a:schemeClr>
                </a:solidFill>
              </a:rPr>
              <a:t>What is the annulus of Zinn?</a:t>
            </a:r>
          </a:p>
          <a:p>
            <a:r>
              <a:rPr lang="en-US" sz="1600" dirty="0">
                <a:solidFill>
                  <a:schemeClr val="bg1">
                    <a:lumMod val="75000"/>
                  </a:schemeClr>
                </a:solidFill>
              </a:rPr>
              <a:t>It is a ring-shaped structure formed by the tendinous insertions of the four rectus muscles</a:t>
            </a:r>
          </a:p>
          <a:p>
            <a:endParaRPr lang="en-US" sz="1600" dirty="0">
              <a:solidFill>
                <a:schemeClr val="bg1">
                  <a:lumMod val="75000"/>
                </a:schemeClr>
              </a:solidFill>
            </a:endParaRPr>
          </a:p>
          <a:p>
            <a:r>
              <a:rPr lang="en-US" sz="1600" i="1" dirty="0">
                <a:solidFill>
                  <a:schemeClr val="bg1">
                    <a:lumMod val="75000"/>
                  </a:schemeClr>
                </a:solidFill>
              </a:rPr>
              <a:t>What portion of the SOF is straddled by the annulus?</a:t>
            </a:r>
          </a:p>
          <a:p>
            <a:r>
              <a:rPr lang="en-US" sz="1600" dirty="0">
                <a:solidFill>
                  <a:schemeClr val="bg1">
                    <a:lumMod val="75000"/>
                  </a:schemeClr>
                </a:solidFill>
              </a:rPr>
              <a:t>Roughly the middle third</a:t>
            </a:r>
          </a:p>
        </p:txBody>
      </p:sp>
      <p:sp>
        <p:nvSpPr>
          <p:cNvPr id="20" name="TextBox 19">
            <a:extLst>
              <a:ext uri="{FF2B5EF4-FFF2-40B4-BE49-F238E27FC236}">
                <a16:creationId xmlns:a16="http://schemas.microsoft.com/office/drawing/2014/main" id="{71C15C46-E7E1-4F4E-9F18-5AF53BB51EED}"/>
              </a:ext>
            </a:extLst>
          </p:cNvPr>
          <p:cNvSpPr txBox="1"/>
          <p:nvPr/>
        </p:nvSpPr>
        <p:spPr>
          <a:xfrm>
            <a:off x="1604154" y="4530639"/>
            <a:ext cx="6549246" cy="1323439"/>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By dint of its location, the annulus divides the SOF into three sections. What are they called?</a:t>
            </a:r>
          </a:p>
          <a:p>
            <a:r>
              <a:rPr lang="en-US" sz="1600" dirty="0">
                <a:solidFill>
                  <a:schemeClr val="bg1">
                    <a:lumMod val="50000"/>
                  </a:schemeClr>
                </a:solidFill>
              </a:rPr>
              <a:t>--The </a:t>
            </a:r>
            <a:r>
              <a:rPr lang="en-US" sz="1600" b="1" dirty="0">
                <a:solidFill>
                  <a:schemeClr val="bg1">
                    <a:lumMod val="50000"/>
                  </a:schemeClr>
                </a:solidFill>
              </a:rPr>
              <a:t>superior</a:t>
            </a:r>
            <a:r>
              <a:rPr lang="en-US" sz="1600" dirty="0">
                <a:solidFill>
                  <a:schemeClr val="bg1">
                    <a:lumMod val="50000"/>
                  </a:schemeClr>
                </a:solidFill>
              </a:rPr>
              <a:t> portion is above the annulus</a:t>
            </a:r>
          </a:p>
          <a:p>
            <a:r>
              <a:rPr lang="en-US" sz="1600" dirty="0">
                <a:solidFill>
                  <a:schemeClr val="bg1">
                    <a:lumMod val="50000"/>
                  </a:schemeClr>
                </a:solidFill>
              </a:rPr>
              <a:t>--The </a:t>
            </a:r>
            <a:r>
              <a:rPr lang="en-US" sz="1600" b="1" dirty="0">
                <a:solidFill>
                  <a:schemeClr val="bg1">
                    <a:lumMod val="50000"/>
                  </a:schemeClr>
                </a:solidFill>
              </a:rPr>
              <a:t>intra-annular</a:t>
            </a:r>
            <a:r>
              <a:rPr lang="en-US" sz="1600" dirty="0">
                <a:solidFill>
                  <a:schemeClr val="bg1">
                    <a:lumMod val="50000"/>
                  </a:schemeClr>
                </a:solidFill>
              </a:rPr>
              <a:t> portion</a:t>
            </a:r>
          </a:p>
          <a:p>
            <a:r>
              <a:rPr lang="en-US" sz="1600" dirty="0">
                <a:solidFill>
                  <a:schemeClr val="bg1">
                    <a:lumMod val="50000"/>
                  </a:schemeClr>
                </a:solidFill>
              </a:rPr>
              <a:t>--</a:t>
            </a:r>
            <a:r>
              <a:rPr lang="en-US" sz="1600" dirty="0">
                <a:solidFill>
                  <a:srgbClr val="0000FF"/>
                </a:solidFill>
              </a:rPr>
              <a:t>The </a:t>
            </a:r>
            <a:r>
              <a:rPr lang="en-US" sz="1600" b="1" dirty="0">
                <a:solidFill>
                  <a:srgbClr val="0000FF"/>
                </a:solidFill>
              </a:rPr>
              <a:t>inferior</a:t>
            </a:r>
            <a:r>
              <a:rPr lang="en-US" sz="1600" dirty="0">
                <a:solidFill>
                  <a:srgbClr val="0000FF"/>
                </a:solidFill>
              </a:rPr>
              <a:t> portion </a:t>
            </a:r>
            <a:r>
              <a:rPr lang="en-US" sz="1600" dirty="0">
                <a:solidFill>
                  <a:schemeClr val="bg1">
                    <a:lumMod val="50000"/>
                  </a:schemeClr>
                </a:solidFill>
              </a:rPr>
              <a:t>below it</a:t>
            </a:r>
          </a:p>
        </p:txBody>
      </p:sp>
      <p:sp>
        <p:nvSpPr>
          <p:cNvPr id="21" name="Oval 20">
            <a:extLst>
              <a:ext uri="{FF2B5EF4-FFF2-40B4-BE49-F238E27FC236}">
                <a16:creationId xmlns:a16="http://schemas.microsoft.com/office/drawing/2014/main" id="{FD944A49-271F-4165-9C96-59DD9B82F23A}"/>
              </a:ext>
            </a:extLst>
          </p:cNvPr>
          <p:cNvSpPr/>
          <p:nvPr/>
        </p:nvSpPr>
        <p:spPr>
          <a:xfrm>
            <a:off x="1594215" y="5474732"/>
            <a:ext cx="2215785" cy="4068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EBF2421-D44C-4323-8B35-C84FC937A476}"/>
              </a:ext>
            </a:extLst>
          </p:cNvPr>
          <p:cNvSpPr txBox="1"/>
          <p:nvPr/>
        </p:nvSpPr>
        <p:spPr>
          <a:xfrm>
            <a:off x="266707" y="4530639"/>
            <a:ext cx="8534400" cy="830997"/>
          </a:xfrm>
          <a:prstGeom prst="rect">
            <a:avLst/>
          </a:prstGeom>
          <a:solidFill>
            <a:srgbClr val="33CCCC"/>
          </a:solidFill>
          <a:ln>
            <a:solidFill>
              <a:srgbClr val="00CC99"/>
            </a:solidFill>
          </a:ln>
        </p:spPr>
        <p:txBody>
          <a:bodyPr wrap="square" rtlCol="0">
            <a:spAutoFit/>
          </a:bodyPr>
          <a:lstStyle/>
          <a:p>
            <a:r>
              <a:rPr lang="en-US" sz="1600" i="1" dirty="0">
                <a:solidFill>
                  <a:schemeClr val="bg1">
                    <a:lumMod val="50000"/>
                  </a:schemeClr>
                </a:solidFill>
              </a:rPr>
              <a:t>By the way: Are the terms ‘inferior portion of the SOF’ and ‘inferior orbital fissure’ synonyms?</a:t>
            </a:r>
          </a:p>
          <a:p>
            <a:r>
              <a:rPr lang="en-US" sz="1600" dirty="0">
                <a:solidFill>
                  <a:schemeClr val="bg1">
                    <a:lumMod val="50000"/>
                  </a:schemeClr>
                </a:solidFill>
              </a:rPr>
              <a:t>No! </a:t>
            </a:r>
            <a:r>
              <a:rPr lang="en-US" sz="1600" b="1" dirty="0">
                <a:solidFill>
                  <a:schemeClr val="bg1"/>
                </a:solidFill>
              </a:rPr>
              <a:t>The inferior orbital fissure </a:t>
            </a:r>
            <a:r>
              <a:rPr lang="en-US" sz="1600" dirty="0">
                <a:solidFill>
                  <a:schemeClr val="bg1">
                    <a:lumMod val="50000"/>
                  </a:schemeClr>
                </a:solidFill>
              </a:rPr>
              <a:t>is a separate and distinct structure from the inferior portion of the SOF. Don’t get them confused!</a:t>
            </a:r>
          </a:p>
        </p:txBody>
      </p:sp>
      <p:sp>
        <p:nvSpPr>
          <p:cNvPr id="3" name="Oval 2">
            <a:extLst>
              <a:ext uri="{FF2B5EF4-FFF2-40B4-BE49-F238E27FC236}">
                <a16:creationId xmlns:a16="http://schemas.microsoft.com/office/drawing/2014/main" id="{12B2118B-5C22-4E88-AC5C-D9EABC72DCE6}"/>
              </a:ext>
            </a:extLst>
          </p:cNvPr>
          <p:cNvSpPr/>
          <p:nvPr/>
        </p:nvSpPr>
        <p:spPr>
          <a:xfrm>
            <a:off x="573156" y="4640637"/>
            <a:ext cx="2779644" cy="608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7E4209B-08CB-453D-A648-99348491285B}"/>
              </a:ext>
            </a:extLst>
          </p:cNvPr>
          <p:cNvSpPr txBox="1"/>
          <p:nvPr/>
        </p:nvSpPr>
        <p:spPr>
          <a:xfrm>
            <a:off x="3468624" y="3077077"/>
            <a:ext cx="4823283" cy="2246769"/>
          </a:xfrm>
          <a:prstGeom prst="rect">
            <a:avLst/>
          </a:prstGeom>
          <a:solidFill>
            <a:srgbClr val="00B050"/>
          </a:solidFill>
        </p:spPr>
        <p:txBody>
          <a:bodyPr wrap="square" rtlCol="0">
            <a:spAutoFit/>
          </a:bodyPr>
          <a:lstStyle/>
          <a:p>
            <a:r>
              <a:rPr lang="en-US" sz="1400" i="1" dirty="0">
                <a:solidFill>
                  <a:schemeClr val="bg1">
                    <a:lumMod val="75000"/>
                  </a:schemeClr>
                </a:solidFill>
              </a:rPr>
              <a:t>What bony relationship forms the inferior orbital fissure?</a:t>
            </a:r>
          </a:p>
          <a:p>
            <a:r>
              <a:rPr lang="en-US" sz="1400" dirty="0">
                <a:solidFill>
                  <a:schemeClr val="bg1">
                    <a:lumMod val="75000"/>
                  </a:schemeClr>
                </a:solidFill>
              </a:rPr>
              <a:t>It is formed by a gap in the confluence between the orbital bones comprising the floor and medial wall</a:t>
            </a:r>
          </a:p>
          <a:p>
            <a:endParaRPr lang="en-US" sz="1400" i="1" dirty="0">
              <a:solidFill>
                <a:schemeClr val="bg1">
                  <a:lumMod val="75000"/>
                </a:schemeClr>
              </a:solidFill>
            </a:endParaRPr>
          </a:p>
          <a:p>
            <a:r>
              <a:rPr lang="en-US" sz="1400" i="1" dirty="0">
                <a:solidFill>
                  <a:schemeClr val="bg1">
                    <a:lumMod val="75000"/>
                  </a:schemeClr>
                </a:solidFill>
              </a:rPr>
              <a:t>What structures pass through the inferior orbital fissure?</a:t>
            </a:r>
          </a:p>
          <a:p>
            <a:r>
              <a:rPr lang="en-US" sz="1400" dirty="0">
                <a:solidFill>
                  <a:schemeClr val="bg1">
                    <a:lumMod val="75000"/>
                  </a:schemeClr>
                </a:solidFill>
              </a:rPr>
              <a:t>--The </a:t>
            </a:r>
            <a:r>
              <a:rPr lang="en-US" sz="1400" b="1" dirty="0">
                <a:solidFill>
                  <a:schemeClr val="bg1"/>
                </a:solidFill>
              </a:rPr>
              <a:t>infraorbital nerve </a:t>
            </a:r>
            <a:r>
              <a:rPr lang="en-US" sz="1400" dirty="0">
                <a:solidFill>
                  <a:schemeClr val="bg1">
                    <a:lumMod val="75000"/>
                  </a:schemeClr>
                </a:solidFill>
              </a:rPr>
              <a:t>and  artery</a:t>
            </a:r>
          </a:p>
          <a:p>
            <a:r>
              <a:rPr lang="en-US" sz="1400" dirty="0">
                <a:solidFill>
                  <a:schemeClr val="bg1">
                    <a:lumMod val="75000"/>
                  </a:schemeClr>
                </a:solidFill>
              </a:rPr>
              <a:t>--The </a:t>
            </a:r>
            <a:r>
              <a:rPr lang="en-US" sz="1400" b="1" dirty="0">
                <a:solidFill>
                  <a:schemeClr val="bg1"/>
                </a:solidFill>
              </a:rPr>
              <a:t>zygomatic nerve </a:t>
            </a:r>
            <a:r>
              <a:rPr lang="en-US" sz="1400" dirty="0">
                <a:solidFill>
                  <a:schemeClr val="bg1">
                    <a:lumMod val="75000"/>
                  </a:schemeClr>
                </a:solidFill>
              </a:rPr>
              <a:t>and artery</a:t>
            </a:r>
          </a:p>
          <a:p>
            <a:r>
              <a:rPr lang="en-US" sz="1400" dirty="0">
                <a:solidFill>
                  <a:schemeClr val="bg1">
                    <a:lumMod val="75000"/>
                  </a:schemeClr>
                </a:solidFill>
              </a:rPr>
              <a:t>--Postganglionic </a:t>
            </a:r>
            <a:r>
              <a:rPr lang="en-US" sz="1400" dirty="0" err="1">
                <a:solidFill>
                  <a:schemeClr val="bg1">
                    <a:lumMod val="75000"/>
                  </a:schemeClr>
                </a:solidFill>
              </a:rPr>
              <a:t>parasympathetics</a:t>
            </a:r>
            <a:r>
              <a:rPr lang="en-US" sz="1400" dirty="0">
                <a:solidFill>
                  <a:schemeClr val="bg1">
                    <a:lumMod val="75000"/>
                  </a:schemeClr>
                </a:solidFill>
              </a:rPr>
              <a:t> heading up from the  pterygopalatine  ganglion to the lacrimal gland</a:t>
            </a:r>
          </a:p>
          <a:p>
            <a:r>
              <a:rPr lang="en-US" sz="1400" dirty="0">
                <a:solidFill>
                  <a:schemeClr val="bg1">
                    <a:lumMod val="75000"/>
                  </a:schemeClr>
                </a:solidFill>
              </a:rPr>
              <a:t>--The inferior ophthalmic vein (sometimes)</a:t>
            </a:r>
          </a:p>
        </p:txBody>
      </p:sp>
      <p:sp>
        <p:nvSpPr>
          <p:cNvPr id="5" name="Oval 4">
            <a:extLst>
              <a:ext uri="{FF2B5EF4-FFF2-40B4-BE49-F238E27FC236}">
                <a16:creationId xmlns:a16="http://schemas.microsoft.com/office/drawing/2014/main" id="{71D3BB4B-A141-42A8-B760-11353F981113}"/>
              </a:ext>
            </a:extLst>
          </p:cNvPr>
          <p:cNvSpPr/>
          <p:nvPr/>
        </p:nvSpPr>
        <p:spPr>
          <a:xfrm>
            <a:off x="3810000" y="4038600"/>
            <a:ext cx="18288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EE4C1E3-E75A-4D14-BAA0-07A4B80ED1C6}"/>
              </a:ext>
            </a:extLst>
          </p:cNvPr>
          <p:cNvSpPr txBox="1"/>
          <p:nvPr/>
        </p:nvSpPr>
        <p:spPr>
          <a:xfrm>
            <a:off x="2702107" y="2511963"/>
            <a:ext cx="4648200" cy="1384995"/>
          </a:xfrm>
          <a:prstGeom prst="rect">
            <a:avLst/>
          </a:prstGeom>
          <a:solidFill>
            <a:srgbClr val="FF0000"/>
          </a:solidFill>
        </p:spPr>
        <p:txBody>
          <a:bodyPr wrap="square" rtlCol="0">
            <a:spAutoFit/>
          </a:bodyPr>
          <a:lstStyle/>
          <a:p>
            <a:r>
              <a:rPr lang="en-US" sz="1400" i="1" dirty="0">
                <a:solidFill>
                  <a:schemeClr val="bg1"/>
                </a:solidFill>
              </a:rPr>
              <a:t>What sort (</a:t>
            </a:r>
            <a:r>
              <a:rPr lang="en-US" sz="1400" i="1" dirty="0" err="1">
                <a:solidFill>
                  <a:schemeClr val="bg1"/>
                </a:solidFill>
              </a:rPr>
              <a:t>ie</a:t>
            </a:r>
            <a:r>
              <a:rPr lang="en-US" sz="1400" i="1" dirty="0">
                <a:solidFill>
                  <a:schemeClr val="bg1"/>
                </a:solidFill>
              </a:rPr>
              <a:t>, sensory, motor, autonomic, </a:t>
            </a:r>
            <a:r>
              <a:rPr lang="en-US" sz="1400" i="1" dirty="0" err="1">
                <a:solidFill>
                  <a:schemeClr val="bg1"/>
                </a:solidFill>
              </a:rPr>
              <a:t>etc</a:t>
            </a:r>
            <a:r>
              <a:rPr lang="en-US" sz="1400" i="1" dirty="0">
                <a:solidFill>
                  <a:schemeClr val="bg1"/>
                </a:solidFill>
              </a:rPr>
              <a:t>) of nerves are the infraorbital and zygomatic?</a:t>
            </a:r>
          </a:p>
          <a:p>
            <a:r>
              <a:rPr lang="en-US" sz="1400" dirty="0">
                <a:solidFill>
                  <a:schemeClr val="bg1"/>
                </a:solidFill>
              </a:rPr>
              <a:t>Sensory</a:t>
            </a:r>
          </a:p>
          <a:p>
            <a:endParaRPr lang="en-US" sz="1400" i="1" dirty="0">
              <a:solidFill>
                <a:schemeClr val="bg1"/>
              </a:solidFill>
            </a:endParaRPr>
          </a:p>
          <a:p>
            <a:r>
              <a:rPr lang="en-US" sz="1400" i="1" dirty="0">
                <a:solidFill>
                  <a:schemeClr val="bg1"/>
                </a:solidFill>
              </a:rPr>
              <a:t>To which cranial nerve do they belong?</a:t>
            </a:r>
          </a:p>
          <a:p>
            <a:r>
              <a:rPr lang="en-US" sz="1400" dirty="0">
                <a:solidFill>
                  <a:schemeClr val="bg1"/>
                </a:solidFill>
              </a:rPr>
              <a:t>CN5 , specifically  V2  (aka the  maxillary  nerve)</a:t>
            </a:r>
          </a:p>
        </p:txBody>
      </p:sp>
    </p:spTree>
    <p:extLst>
      <p:ext uri="{BB962C8B-B14F-4D97-AF65-F5344CB8AC3E}">
        <p14:creationId xmlns:p14="http://schemas.microsoft.com/office/powerpoint/2010/main" val="318363121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5" name="Right Brace 4">
            <a:extLst>
              <a:ext uri="{FF2B5EF4-FFF2-40B4-BE49-F238E27FC236}">
                <a16:creationId xmlns:a16="http://schemas.microsoft.com/office/drawing/2014/main" id="{E780657B-23F8-483C-9932-3602E9983E5E}"/>
              </a:ext>
            </a:extLst>
          </p:cNvPr>
          <p:cNvSpPr/>
          <p:nvPr/>
        </p:nvSpPr>
        <p:spPr>
          <a:xfrm>
            <a:off x="3679184" y="2971800"/>
            <a:ext cx="207016" cy="30618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AE7A683-C698-429B-8328-6E636798BCBB}"/>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a:t>
            </a:r>
            <a:r>
              <a:rPr lang="en-US" sz="1600" b="1" dirty="0">
                <a:solidFill>
                  <a:srgbClr val="800080"/>
                </a:solidFill>
              </a:rPr>
              <a:t>CN6</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CN3</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CN4</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V1</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V2</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25" name="TextBox 24">
            <a:extLst>
              <a:ext uri="{FF2B5EF4-FFF2-40B4-BE49-F238E27FC236}">
                <a16:creationId xmlns:a16="http://schemas.microsoft.com/office/drawing/2014/main" id="{80815305-1405-4BA3-8769-9A5CDC820314}"/>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t>Simultaneous deficits involving structures innervated by some (or all) of these nerves is highly suggestive of </a:t>
            </a:r>
          </a:p>
          <a:p>
            <a:r>
              <a:rPr lang="en-US" sz="2000" b="1" dirty="0">
                <a:solidFill>
                  <a:srgbClr val="0000FF"/>
                </a:solidFill>
              </a:rPr>
              <a:t>CS pathology</a:t>
            </a:r>
          </a:p>
          <a:p>
            <a:r>
              <a:rPr lang="en-US" sz="2000" dirty="0"/>
              <a:t>especially</a:t>
            </a:r>
          </a:p>
          <a:p>
            <a:r>
              <a:rPr lang="en-US" sz="2000" dirty="0"/>
              <a:t>if</a:t>
            </a:r>
          </a:p>
          <a:p>
            <a:r>
              <a:rPr lang="en-US" sz="2000" dirty="0"/>
              <a:t>signs and symptoms</a:t>
            </a:r>
          </a:p>
        </p:txBody>
      </p:sp>
      <p:sp>
        <p:nvSpPr>
          <p:cNvPr id="26" name="TextBox 25">
            <a:extLst>
              <a:ext uri="{FF2B5EF4-FFF2-40B4-BE49-F238E27FC236}">
                <a16:creationId xmlns:a16="http://schemas.microsoft.com/office/drawing/2014/main" id="{C68DF061-2504-4AD6-B9A4-8CFD4DAC1D36}"/>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as well!</a:t>
            </a:r>
          </a:p>
        </p:txBody>
      </p:sp>
      <p:sp>
        <p:nvSpPr>
          <p:cNvPr id="6" name="TextBox 5">
            <a:extLst>
              <a:ext uri="{FF2B5EF4-FFF2-40B4-BE49-F238E27FC236}">
                <a16:creationId xmlns:a16="http://schemas.microsoft.com/office/drawing/2014/main" id="{0AD3534E-DA13-4BC3-AF65-D732E798454C}"/>
              </a:ext>
            </a:extLst>
          </p:cNvPr>
          <p:cNvSpPr txBox="1"/>
          <p:nvPr/>
        </p:nvSpPr>
        <p:spPr>
          <a:xfrm>
            <a:off x="3951021" y="1867241"/>
            <a:ext cx="4419600" cy="1077218"/>
          </a:xfrm>
          <a:prstGeom prst="rect">
            <a:avLst/>
          </a:prstGeom>
          <a:solidFill>
            <a:srgbClr val="FFFF00"/>
          </a:solidFill>
        </p:spPr>
        <p:txBody>
          <a:bodyPr wrap="square" rtlCol="0">
            <a:spAutoFit/>
          </a:bodyPr>
          <a:lstStyle/>
          <a:p>
            <a:r>
              <a:rPr lang="en-US" sz="1600" i="1" dirty="0">
                <a:solidFill>
                  <a:srgbClr val="0000FF"/>
                </a:solidFill>
              </a:rPr>
              <a:t>As stated earlier in the slide-set, this is how CS pathology presents clinically. How does SOF pathology present?</a:t>
            </a:r>
            <a:endParaRPr lang="en-US" sz="1600" i="1" dirty="0">
              <a:solidFill>
                <a:srgbClr val="FFFF00"/>
              </a:solidFill>
            </a:endParaRPr>
          </a:p>
          <a:p>
            <a:r>
              <a:rPr lang="en-US" sz="1600" dirty="0">
                <a:solidFill>
                  <a:srgbClr val="FFFF00"/>
                </a:solidFill>
              </a:rPr>
              <a:t>In the exact same manner</a:t>
            </a:r>
          </a:p>
        </p:txBody>
      </p:sp>
    </p:spTree>
    <p:extLst>
      <p:ext uri="{BB962C8B-B14F-4D97-AF65-F5344CB8AC3E}">
        <p14:creationId xmlns:p14="http://schemas.microsoft.com/office/powerpoint/2010/main" val="23528436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5" name="Right Brace 4">
            <a:extLst>
              <a:ext uri="{FF2B5EF4-FFF2-40B4-BE49-F238E27FC236}">
                <a16:creationId xmlns:a16="http://schemas.microsoft.com/office/drawing/2014/main" id="{E780657B-23F8-483C-9932-3602E9983E5E}"/>
              </a:ext>
            </a:extLst>
          </p:cNvPr>
          <p:cNvSpPr/>
          <p:nvPr/>
        </p:nvSpPr>
        <p:spPr>
          <a:xfrm>
            <a:off x="3679184" y="2971800"/>
            <a:ext cx="207016" cy="30618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AE7A683-C698-429B-8328-6E636798BCBB}"/>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a:t>
            </a:r>
            <a:r>
              <a:rPr lang="en-US" sz="1600" b="1" dirty="0">
                <a:solidFill>
                  <a:srgbClr val="800080"/>
                </a:solidFill>
              </a:rPr>
              <a:t>CN6</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CN3</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CN4</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V1</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V2</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25" name="TextBox 24">
            <a:extLst>
              <a:ext uri="{FF2B5EF4-FFF2-40B4-BE49-F238E27FC236}">
                <a16:creationId xmlns:a16="http://schemas.microsoft.com/office/drawing/2014/main" id="{80815305-1405-4BA3-8769-9A5CDC820314}"/>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t>Simultaneous deficits involving structures innervated by some (or all) of these nerves is highly suggestive of </a:t>
            </a:r>
          </a:p>
          <a:p>
            <a:r>
              <a:rPr lang="en-US" sz="2000" b="1" dirty="0">
                <a:solidFill>
                  <a:srgbClr val="0000FF"/>
                </a:solidFill>
              </a:rPr>
              <a:t>CS pathology</a:t>
            </a:r>
          </a:p>
          <a:p>
            <a:r>
              <a:rPr lang="en-US" sz="2000" dirty="0"/>
              <a:t>especially</a:t>
            </a:r>
          </a:p>
          <a:p>
            <a:r>
              <a:rPr lang="en-US" sz="2000" dirty="0"/>
              <a:t>if</a:t>
            </a:r>
          </a:p>
          <a:p>
            <a:r>
              <a:rPr lang="en-US" sz="2000" dirty="0"/>
              <a:t>signs and symptoms</a:t>
            </a:r>
          </a:p>
        </p:txBody>
      </p:sp>
      <p:sp>
        <p:nvSpPr>
          <p:cNvPr id="26" name="TextBox 25">
            <a:extLst>
              <a:ext uri="{FF2B5EF4-FFF2-40B4-BE49-F238E27FC236}">
                <a16:creationId xmlns:a16="http://schemas.microsoft.com/office/drawing/2014/main" id="{C68DF061-2504-4AD6-B9A4-8CFD4DAC1D36}"/>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as well!</a:t>
            </a:r>
          </a:p>
        </p:txBody>
      </p:sp>
      <p:sp>
        <p:nvSpPr>
          <p:cNvPr id="6" name="TextBox 5">
            <a:extLst>
              <a:ext uri="{FF2B5EF4-FFF2-40B4-BE49-F238E27FC236}">
                <a16:creationId xmlns:a16="http://schemas.microsoft.com/office/drawing/2014/main" id="{0AD3534E-DA13-4BC3-AF65-D732E798454C}"/>
              </a:ext>
            </a:extLst>
          </p:cNvPr>
          <p:cNvSpPr txBox="1"/>
          <p:nvPr/>
        </p:nvSpPr>
        <p:spPr>
          <a:xfrm>
            <a:off x="3951021" y="1867241"/>
            <a:ext cx="4419600" cy="1077218"/>
          </a:xfrm>
          <a:prstGeom prst="rect">
            <a:avLst/>
          </a:prstGeom>
          <a:solidFill>
            <a:srgbClr val="FFFF00"/>
          </a:solidFill>
        </p:spPr>
        <p:txBody>
          <a:bodyPr wrap="square" rtlCol="0">
            <a:spAutoFit/>
          </a:bodyPr>
          <a:lstStyle/>
          <a:p>
            <a:r>
              <a:rPr lang="en-US" sz="1600" i="1" dirty="0">
                <a:solidFill>
                  <a:srgbClr val="0000FF"/>
                </a:solidFill>
              </a:rPr>
              <a:t>As stated earlier in the slide-set, this is how CS pathology presents clinically. How does SOF pathology present?</a:t>
            </a:r>
          </a:p>
          <a:p>
            <a:r>
              <a:rPr lang="en-US" sz="1600" dirty="0">
                <a:solidFill>
                  <a:srgbClr val="0000FF"/>
                </a:solidFill>
              </a:rPr>
              <a:t>In the exact same manner</a:t>
            </a:r>
          </a:p>
        </p:txBody>
      </p:sp>
      <p:sp>
        <p:nvSpPr>
          <p:cNvPr id="3" name="TextBox 2">
            <a:extLst>
              <a:ext uri="{FF2B5EF4-FFF2-40B4-BE49-F238E27FC236}">
                <a16:creationId xmlns:a16="http://schemas.microsoft.com/office/drawing/2014/main" id="{1AD69988-F9B0-4E2E-8301-9157C3600E17}"/>
              </a:ext>
            </a:extLst>
          </p:cNvPr>
          <p:cNvSpPr txBox="1"/>
          <p:nvPr/>
        </p:nvSpPr>
        <p:spPr>
          <a:xfrm>
            <a:off x="5562600" y="4263835"/>
            <a:ext cx="278794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and SOF pathology</a:t>
            </a:r>
          </a:p>
        </p:txBody>
      </p:sp>
    </p:spTree>
    <p:extLst>
      <p:ext uri="{BB962C8B-B14F-4D97-AF65-F5344CB8AC3E}">
        <p14:creationId xmlns:p14="http://schemas.microsoft.com/office/powerpoint/2010/main" val="214756874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5" name="Right Brace 4">
            <a:extLst>
              <a:ext uri="{FF2B5EF4-FFF2-40B4-BE49-F238E27FC236}">
                <a16:creationId xmlns:a16="http://schemas.microsoft.com/office/drawing/2014/main" id="{E780657B-23F8-483C-9932-3602E9983E5E}"/>
              </a:ext>
            </a:extLst>
          </p:cNvPr>
          <p:cNvSpPr/>
          <p:nvPr/>
        </p:nvSpPr>
        <p:spPr>
          <a:xfrm>
            <a:off x="3679184" y="2971800"/>
            <a:ext cx="207016" cy="3061871"/>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AE7A683-C698-429B-8328-6E636798BCBB}"/>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a:t>
            </a:r>
            <a:r>
              <a:rPr lang="en-US" sz="1600" b="1" dirty="0">
                <a:solidFill>
                  <a:srgbClr val="800080"/>
                </a:solidFill>
              </a:rPr>
              <a:t>CN6</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CN3</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CN4</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V1</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V2</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25" name="TextBox 24">
            <a:extLst>
              <a:ext uri="{FF2B5EF4-FFF2-40B4-BE49-F238E27FC236}">
                <a16:creationId xmlns:a16="http://schemas.microsoft.com/office/drawing/2014/main" id="{80815305-1405-4BA3-8769-9A5CDC820314}"/>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a:t>
            </a:r>
            <a:r>
              <a:rPr lang="en-US" sz="2000" dirty="0"/>
              <a:t>(</a:t>
            </a:r>
            <a:r>
              <a:rPr lang="en-US" sz="2000" dirty="0">
                <a:solidFill>
                  <a:schemeClr val="bg1">
                    <a:lumMod val="75000"/>
                  </a:schemeClr>
                </a:solidFill>
              </a:rPr>
              <a:t>or all) of these nerves is highly suggestive of </a:t>
            </a:r>
          </a:p>
          <a:p>
            <a:r>
              <a:rPr lang="en-US" sz="2000" b="1" dirty="0">
                <a:solidFill>
                  <a:srgbClr val="0000FF"/>
                </a:solidFill>
              </a:rPr>
              <a:t>CS pathology</a:t>
            </a:r>
          </a:p>
          <a:p>
            <a:r>
              <a:rPr lang="en-US" sz="2000" dirty="0">
                <a:solidFill>
                  <a:schemeClr val="bg1">
                    <a:lumMod val="75000"/>
                  </a:schemeClr>
                </a:solidFill>
              </a:rPr>
              <a:t>especially</a:t>
            </a:r>
          </a:p>
          <a:p>
            <a:r>
              <a:rPr lang="en-US" sz="2000" dirty="0">
                <a:solidFill>
                  <a:schemeClr val="bg1">
                    <a:lumMod val="75000"/>
                  </a:schemeClr>
                </a:solidFill>
              </a:rPr>
              <a:t>if</a:t>
            </a:r>
          </a:p>
          <a:p>
            <a:r>
              <a:rPr lang="en-US" sz="2000" dirty="0">
                <a:solidFill>
                  <a:schemeClr val="bg1">
                    <a:lumMod val="75000"/>
                  </a:schemeClr>
                </a:solidFill>
              </a:rPr>
              <a:t>signs and symptoms</a:t>
            </a:r>
          </a:p>
        </p:txBody>
      </p:sp>
      <p:sp>
        <p:nvSpPr>
          <p:cNvPr id="26" name="TextBox 25">
            <a:extLst>
              <a:ext uri="{FF2B5EF4-FFF2-40B4-BE49-F238E27FC236}">
                <a16:creationId xmlns:a16="http://schemas.microsoft.com/office/drawing/2014/main" id="{C68DF061-2504-4AD6-B9A4-8CFD4DAC1D36}"/>
              </a:ext>
            </a:extLst>
          </p:cNvPr>
          <p:cNvSpPr txBox="1"/>
          <p:nvPr/>
        </p:nvSpPr>
        <p:spPr>
          <a:xfrm>
            <a:off x="3876271" y="5397622"/>
            <a:ext cx="2919389" cy="707886"/>
          </a:xfrm>
          <a:prstGeom prst="rect">
            <a:avLst/>
          </a:prstGeom>
          <a:noFill/>
        </p:spPr>
        <p:txBody>
          <a:bodyPr wrap="none" rtlCol="0">
            <a:spAutoFit/>
          </a:bodyPr>
          <a:lstStyle/>
          <a:p>
            <a:r>
              <a:rPr lang="en-US" sz="2000" dirty="0">
                <a:solidFill>
                  <a:schemeClr val="bg1">
                    <a:lumMod val="75000"/>
                  </a:schemeClr>
                </a:solidFill>
              </a:rPr>
              <a:t>of orbital congestion are</a:t>
            </a:r>
          </a:p>
          <a:p>
            <a:r>
              <a:rPr lang="en-US" sz="2000" dirty="0">
                <a:solidFill>
                  <a:schemeClr val="bg1">
                    <a:lumMod val="75000"/>
                  </a:schemeClr>
                </a:solidFill>
              </a:rPr>
              <a:t>present as well!</a:t>
            </a:r>
          </a:p>
        </p:txBody>
      </p:sp>
      <p:sp>
        <p:nvSpPr>
          <p:cNvPr id="6" name="TextBox 5">
            <a:extLst>
              <a:ext uri="{FF2B5EF4-FFF2-40B4-BE49-F238E27FC236}">
                <a16:creationId xmlns:a16="http://schemas.microsoft.com/office/drawing/2014/main" id="{0AD3534E-DA13-4BC3-AF65-D732E798454C}"/>
              </a:ext>
            </a:extLst>
          </p:cNvPr>
          <p:cNvSpPr txBox="1"/>
          <p:nvPr/>
        </p:nvSpPr>
        <p:spPr>
          <a:xfrm>
            <a:off x="3951021" y="1867241"/>
            <a:ext cx="4419600" cy="1077218"/>
          </a:xfrm>
          <a:prstGeom prst="rect">
            <a:avLst/>
          </a:prstGeom>
          <a:solidFill>
            <a:srgbClr val="FFFF00"/>
          </a:solidFill>
        </p:spPr>
        <p:txBody>
          <a:bodyPr wrap="square" rtlCol="0">
            <a:spAutoFit/>
          </a:bodyPr>
          <a:lstStyle/>
          <a:p>
            <a:r>
              <a:rPr lang="en-US" sz="1600" i="1" dirty="0">
                <a:solidFill>
                  <a:schemeClr val="bg1">
                    <a:lumMod val="65000"/>
                  </a:schemeClr>
                </a:solidFill>
              </a:rPr>
              <a:t>As stated earlier in the slide-set, this is how CS pathology presents clinically. How does SOF pathology present?</a:t>
            </a:r>
          </a:p>
          <a:p>
            <a:r>
              <a:rPr lang="en-US" sz="1600" b="1" dirty="0">
                <a:solidFill>
                  <a:srgbClr val="0000FF"/>
                </a:solidFill>
              </a:rPr>
              <a:t>In the exact same manner</a:t>
            </a:r>
          </a:p>
        </p:txBody>
      </p:sp>
      <p:sp>
        <p:nvSpPr>
          <p:cNvPr id="3" name="TextBox 2">
            <a:extLst>
              <a:ext uri="{FF2B5EF4-FFF2-40B4-BE49-F238E27FC236}">
                <a16:creationId xmlns:a16="http://schemas.microsoft.com/office/drawing/2014/main" id="{1AD69988-F9B0-4E2E-8301-9157C3600E17}"/>
              </a:ext>
            </a:extLst>
          </p:cNvPr>
          <p:cNvSpPr txBox="1"/>
          <p:nvPr/>
        </p:nvSpPr>
        <p:spPr>
          <a:xfrm>
            <a:off x="5562600" y="4263835"/>
            <a:ext cx="278794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and SOF pathology</a:t>
            </a:r>
          </a:p>
        </p:txBody>
      </p:sp>
      <p:sp>
        <p:nvSpPr>
          <p:cNvPr id="7" name="TextBox 6">
            <a:extLst>
              <a:ext uri="{FF2B5EF4-FFF2-40B4-BE49-F238E27FC236}">
                <a16:creationId xmlns:a16="http://schemas.microsoft.com/office/drawing/2014/main" id="{2C23BB45-2453-4956-B673-4BB7D9598ED6}"/>
              </a:ext>
            </a:extLst>
          </p:cNvPr>
          <p:cNvSpPr txBox="1"/>
          <p:nvPr/>
        </p:nvSpPr>
        <p:spPr>
          <a:xfrm>
            <a:off x="1253218" y="3200400"/>
            <a:ext cx="7690139" cy="954107"/>
          </a:xfrm>
          <a:prstGeom prst="rect">
            <a:avLst/>
          </a:prstGeom>
          <a:solidFill>
            <a:srgbClr val="99CCFF"/>
          </a:solidFill>
        </p:spPr>
        <p:txBody>
          <a:bodyPr wrap="square" rtlCol="0">
            <a:spAutoFit/>
          </a:bodyPr>
          <a:lstStyle/>
          <a:p>
            <a:r>
              <a:rPr lang="en-US" sz="1400" i="1" dirty="0">
                <a:solidFill>
                  <a:srgbClr val="0000FF"/>
                </a:solidFill>
              </a:rPr>
              <a:t>If CS pathology and SOF pathology present in identical fashion, how does one distinguish between them clinically?</a:t>
            </a:r>
            <a:endParaRPr lang="en-US" sz="1400" i="1" dirty="0">
              <a:solidFill>
                <a:srgbClr val="99CCFF"/>
              </a:solidFill>
            </a:endParaRPr>
          </a:p>
          <a:p>
            <a:r>
              <a:rPr lang="en-US" sz="1400" dirty="0">
                <a:solidFill>
                  <a:srgbClr val="99CCFF"/>
                </a:solidFill>
              </a:rPr>
              <a:t>One doesn’t--they cannot be reliably differentiated clinically. Further, given that the CS and SOF are contiguous, it is not uncommon for a pathologic process to involve both simultaneously.</a:t>
            </a:r>
          </a:p>
        </p:txBody>
      </p:sp>
      <p:sp>
        <p:nvSpPr>
          <p:cNvPr id="8" name="Oval 7">
            <a:extLst>
              <a:ext uri="{FF2B5EF4-FFF2-40B4-BE49-F238E27FC236}">
                <a16:creationId xmlns:a16="http://schemas.microsoft.com/office/drawing/2014/main" id="{0E17F3E3-05C5-4F47-81F4-0912A630FD70}"/>
              </a:ext>
            </a:extLst>
          </p:cNvPr>
          <p:cNvSpPr/>
          <p:nvPr/>
        </p:nvSpPr>
        <p:spPr>
          <a:xfrm>
            <a:off x="3819929" y="2540964"/>
            <a:ext cx="2859167" cy="4655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62402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067492" y="1383268"/>
            <a:ext cx="3002746" cy="400110"/>
          </a:xfrm>
          <a:prstGeom prst="rect">
            <a:avLst/>
          </a:prstGeom>
          <a:noFill/>
        </p:spPr>
        <p:txBody>
          <a:bodyPr wrap="none" rtlCol="0">
            <a:spAutoFit/>
          </a:bodyPr>
          <a:lstStyle/>
          <a:p>
            <a:pPr algn="ctr"/>
            <a:r>
              <a:rPr lang="en-US" sz="2000" b="1"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5" name="Right Brace 4">
            <a:extLst>
              <a:ext uri="{FF2B5EF4-FFF2-40B4-BE49-F238E27FC236}">
                <a16:creationId xmlns:a16="http://schemas.microsoft.com/office/drawing/2014/main" id="{E780657B-23F8-483C-9932-3602E9983E5E}"/>
              </a:ext>
            </a:extLst>
          </p:cNvPr>
          <p:cNvSpPr/>
          <p:nvPr/>
        </p:nvSpPr>
        <p:spPr>
          <a:xfrm>
            <a:off x="3679184" y="2971800"/>
            <a:ext cx="207016" cy="3061871"/>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4AE7A683-C698-429B-8328-6E636798BCBB}"/>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a:t>
            </a:r>
            <a:r>
              <a:rPr lang="en-US" sz="1600" b="1" dirty="0">
                <a:solidFill>
                  <a:srgbClr val="800080"/>
                </a:solidFill>
              </a:rPr>
              <a:t>CN6</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CN3</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CN4</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V1</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V2</a:t>
            </a:r>
            <a:endParaRPr lang="en-US" sz="1600" dirty="0">
              <a:solidFill>
                <a:schemeClr val="bg1">
                  <a:lumMod val="75000"/>
                </a:schemeClr>
              </a:solidFill>
            </a:endParaRP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25" name="TextBox 24">
            <a:extLst>
              <a:ext uri="{FF2B5EF4-FFF2-40B4-BE49-F238E27FC236}">
                <a16:creationId xmlns:a16="http://schemas.microsoft.com/office/drawing/2014/main" id="{80815305-1405-4BA3-8769-9A5CDC820314}"/>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a:t>
            </a:r>
            <a:r>
              <a:rPr lang="en-US" sz="2000" dirty="0"/>
              <a:t>structures innervated by some </a:t>
            </a:r>
            <a:r>
              <a:rPr lang="en-US" sz="2000" dirty="0">
                <a:solidFill>
                  <a:schemeClr val="bg1">
                    <a:lumMod val="75000"/>
                  </a:schemeClr>
                </a:solidFill>
              </a:rPr>
              <a:t>(or all) of these nerves is highly suggestive of </a:t>
            </a:r>
          </a:p>
          <a:p>
            <a:r>
              <a:rPr lang="en-US" sz="2000" b="1" dirty="0">
                <a:solidFill>
                  <a:srgbClr val="0000FF"/>
                </a:solidFill>
              </a:rPr>
              <a:t>CS pathology</a:t>
            </a:r>
          </a:p>
          <a:p>
            <a:r>
              <a:rPr lang="en-US" sz="2000" dirty="0">
                <a:solidFill>
                  <a:schemeClr val="bg1">
                    <a:lumMod val="75000"/>
                  </a:schemeClr>
                </a:solidFill>
              </a:rPr>
              <a:t>especially</a:t>
            </a:r>
          </a:p>
          <a:p>
            <a:r>
              <a:rPr lang="en-US" sz="2000" dirty="0">
                <a:solidFill>
                  <a:schemeClr val="bg1">
                    <a:lumMod val="75000"/>
                  </a:schemeClr>
                </a:solidFill>
              </a:rPr>
              <a:t>if</a:t>
            </a:r>
          </a:p>
          <a:p>
            <a:r>
              <a:rPr lang="en-US" sz="2000" dirty="0">
                <a:solidFill>
                  <a:schemeClr val="bg1">
                    <a:lumMod val="75000"/>
                  </a:schemeClr>
                </a:solidFill>
              </a:rPr>
              <a:t>signs and symptoms</a:t>
            </a:r>
          </a:p>
        </p:txBody>
      </p:sp>
      <p:sp>
        <p:nvSpPr>
          <p:cNvPr id="26" name="TextBox 25">
            <a:extLst>
              <a:ext uri="{FF2B5EF4-FFF2-40B4-BE49-F238E27FC236}">
                <a16:creationId xmlns:a16="http://schemas.microsoft.com/office/drawing/2014/main" id="{C68DF061-2504-4AD6-B9A4-8CFD4DAC1D36}"/>
              </a:ext>
            </a:extLst>
          </p:cNvPr>
          <p:cNvSpPr txBox="1"/>
          <p:nvPr/>
        </p:nvSpPr>
        <p:spPr>
          <a:xfrm>
            <a:off x="3876271" y="5397622"/>
            <a:ext cx="2919389" cy="707886"/>
          </a:xfrm>
          <a:prstGeom prst="rect">
            <a:avLst/>
          </a:prstGeom>
          <a:noFill/>
        </p:spPr>
        <p:txBody>
          <a:bodyPr wrap="none" rtlCol="0">
            <a:spAutoFit/>
          </a:bodyPr>
          <a:lstStyle/>
          <a:p>
            <a:r>
              <a:rPr lang="en-US" sz="2000" dirty="0">
                <a:solidFill>
                  <a:schemeClr val="bg1">
                    <a:lumMod val="75000"/>
                  </a:schemeClr>
                </a:solidFill>
              </a:rPr>
              <a:t>of orbital congestion are</a:t>
            </a:r>
          </a:p>
          <a:p>
            <a:r>
              <a:rPr lang="en-US" sz="2000" dirty="0">
                <a:solidFill>
                  <a:schemeClr val="bg1">
                    <a:lumMod val="75000"/>
                  </a:schemeClr>
                </a:solidFill>
              </a:rPr>
              <a:t>present as well!</a:t>
            </a:r>
          </a:p>
        </p:txBody>
      </p:sp>
      <p:sp>
        <p:nvSpPr>
          <p:cNvPr id="6" name="TextBox 5">
            <a:extLst>
              <a:ext uri="{FF2B5EF4-FFF2-40B4-BE49-F238E27FC236}">
                <a16:creationId xmlns:a16="http://schemas.microsoft.com/office/drawing/2014/main" id="{0AD3534E-DA13-4BC3-AF65-D732E798454C}"/>
              </a:ext>
            </a:extLst>
          </p:cNvPr>
          <p:cNvSpPr txBox="1"/>
          <p:nvPr/>
        </p:nvSpPr>
        <p:spPr>
          <a:xfrm>
            <a:off x="3951021" y="1867241"/>
            <a:ext cx="4419600" cy="1077218"/>
          </a:xfrm>
          <a:prstGeom prst="rect">
            <a:avLst/>
          </a:prstGeom>
          <a:solidFill>
            <a:srgbClr val="FFFF00"/>
          </a:solidFill>
        </p:spPr>
        <p:txBody>
          <a:bodyPr wrap="square" rtlCol="0">
            <a:spAutoFit/>
          </a:bodyPr>
          <a:lstStyle/>
          <a:p>
            <a:r>
              <a:rPr lang="en-US" sz="1600" i="1" dirty="0">
                <a:solidFill>
                  <a:schemeClr val="bg1">
                    <a:lumMod val="65000"/>
                  </a:schemeClr>
                </a:solidFill>
              </a:rPr>
              <a:t>As stated earlier in the slide-set, this is how CS pathology presents clinically. How does SOF pathology present?</a:t>
            </a:r>
          </a:p>
          <a:p>
            <a:r>
              <a:rPr lang="en-US" sz="1600" b="1" dirty="0">
                <a:solidFill>
                  <a:srgbClr val="0000FF"/>
                </a:solidFill>
              </a:rPr>
              <a:t>In the exact same manner</a:t>
            </a:r>
          </a:p>
        </p:txBody>
      </p:sp>
      <p:sp>
        <p:nvSpPr>
          <p:cNvPr id="3" name="TextBox 2">
            <a:extLst>
              <a:ext uri="{FF2B5EF4-FFF2-40B4-BE49-F238E27FC236}">
                <a16:creationId xmlns:a16="http://schemas.microsoft.com/office/drawing/2014/main" id="{1AD69988-F9B0-4E2E-8301-9157C3600E17}"/>
              </a:ext>
            </a:extLst>
          </p:cNvPr>
          <p:cNvSpPr txBox="1"/>
          <p:nvPr/>
        </p:nvSpPr>
        <p:spPr>
          <a:xfrm>
            <a:off x="5562600" y="4263835"/>
            <a:ext cx="278794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and SOF pathology</a:t>
            </a:r>
          </a:p>
        </p:txBody>
      </p:sp>
      <p:sp>
        <p:nvSpPr>
          <p:cNvPr id="7" name="TextBox 6">
            <a:extLst>
              <a:ext uri="{FF2B5EF4-FFF2-40B4-BE49-F238E27FC236}">
                <a16:creationId xmlns:a16="http://schemas.microsoft.com/office/drawing/2014/main" id="{2C23BB45-2453-4956-B673-4BB7D9598ED6}"/>
              </a:ext>
            </a:extLst>
          </p:cNvPr>
          <p:cNvSpPr txBox="1"/>
          <p:nvPr/>
        </p:nvSpPr>
        <p:spPr>
          <a:xfrm>
            <a:off x="1253218" y="3200400"/>
            <a:ext cx="7690139" cy="954107"/>
          </a:xfrm>
          <a:prstGeom prst="rect">
            <a:avLst/>
          </a:prstGeom>
          <a:solidFill>
            <a:srgbClr val="99CCFF"/>
          </a:solidFill>
        </p:spPr>
        <p:txBody>
          <a:bodyPr wrap="square" rtlCol="0">
            <a:spAutoFit/>
          </a:bodyPr>
          <a:lstStyle/>
          <a:p>
            <a:r>
              <a:rPr lang="en-US" sz="1400" i="1" dirty="0">
                <a:solidFill>
                  <a:srgbClr val="0000FF"/>
                </a:solidFill>
              </a:rPr>
              <a:t>If CS pathology and SOF pathology present in identical fashion, how does one distinguish between them clinically?</a:t>
            </a:r>
          </a:p>
          <a:p>
            <a:r>
              <a:rPr lang="en-US" sz="1400" dirty="0">
                <a:solidFill>
                  <a:srgbClr val="0000FF"/>
                </a:solidFill>
              </a:rPr>
              <a:t>One doesn’t--they cannot be reliably differentiated clinically. Further, given that the CS and SOF are contiguous, it is not uncommon for a pathologic process to involve both simultaneously.</a:t>
            </a:r>
          </a:p>
        </p:txBody>
      </p:sp>
      <p:sp>
        <p:nvSpPr>
          <p:cNvPr id="8" name="Oval 7">
            <a:extLst>
              <a:ext uri="{FF2B5EF4-FFF2-40B4-BE49-F238E27FC236}">
                <a16:creationId xmlns:a16="http://schemas.microsoft.com/office/drawing/2014/main" id="{0E17F3E3-05C5-4F47-81F4-0912A630FD70}"/>
              </a:ext>
            </a:extLst>
          </p:cNvPr>
          <p:cNvSpPr/>
          <p:nvPr/>
        </p:nvSpPr>
        <p:spPr>
          <a:xfrm>
            <a:off x="3819929" y="2540964"/>
            <a:ext cx="2859167" cy="4655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77196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219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3318834" y="1968044"/>
            <a:ext cx="5079637" cy="830997"/>
          </a:xfrm>
          <a:prstGeom prst="rect">
            <a:avLst/>
          </a:prstGeom>
          <a:noFill/>
        </p:spPr>
        <p:txBody>
          <a:bodyPr wrap="square" rtlCol="0">
            <a:spAutoFit/>
          </a:bodyPr>
          <a:lstStyle/>
          <a:p>
            <a:pPr algn="r"/>
            <a:r>
              <a:rPr lang="en-US" sz="1600" i="1" dirty="0">
                <a:solidFill>
                  <a:srgbClr val="0000FF"/>
                </a:solidFill>
              </a:rPr>
              <a:t>What critical structure is present at the orbital apex (OA) that wasn’t present at the SOF or in the CS?</a:t>
            </a:r>
          </a:p>
          <a:p>
            <a:pPr algn="r"/>
            <a:endParaRPr lang="en-US" sz="1600" dirty="0">
              <a:solidFill>
                <a:srgbClr val="0000FF"/>
              </a:solidFill>
            </a:endParaRP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690454" y="1383268"/>
            <a:ext cx="1664238" cy="400110"/>
          </a:xfrm>
          <a:prstGeom prst="rect">
            <a:avLst/>
          </a:prstGeom>
          <a:noFill/>
        </p:spPr>
        <p:txBody>
          <a:bodyPr wrap="none" rtlCol="0">
            <a:spAutoFit/>
          </a:bodyPr>
          <a:lstStyle/>
          <a:p>
            <a:pPr algn="ctr"/>
            <a:r>
              <a:rPr lang="en-US" sz="2000" b="1" dirty="0">
                <a:solidFill>
                  <a:srgbClr val="0000FF"/>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F688A31-F19F-40E7-A143-0B7A9D0BE44F}"/>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--CN6</a:t>
            </a:r>
            <a:endParaRPr lang="en-US" sz="1600" dirty="0">
              <a:solidFill>
                <a:schemeClr val="bg1">
                  <a:lumMod val="75000"/>
                </a:schemeClr>
              </a:solidFill>
            </a:endParaRPr>
          </a:p>
          <a:p>
            <a:r>
              <a:rPr lang="en-US" sz="1600" dirty="0">
                <a:solidFill>
                  <a:srgbClr val="800080"/>
                </a:solidFill>
              </a:rPr>
              <a:t>--CN3</a:t>
            </a:r>
            <a:endParaRPr lang="en-US" sz="1600" dirty="0">
              <a:solidFill>
                <a:schemeClr val="bg1">
                  <a:lumMod val="75000"/>
                </a:schemeClr>
              </a:solidFill>
            </a:endParaRPr>
          </a:p>
          <a:p>
            <a:r>
              <a:rPr lang="en-US" sz="1600" dirty="0">
                <a:solidFill>
                  <a:srgbClr val="800080"/>
                </a:solidFill>
              </a:rPr>
              <a:t>--CN4</a:t>
            </a:r>
            <a:endParaRPr lang="en-US" sz="1600" dirty="0">
              <a:solidFill>
                <a:schemeClr val="bg1">
                  <a:lumMod val="75000"/>
                </a:schemeClr>
              </a:solidFill>
            </a:endParaRPr>
          </a:p>
          <a:p>
            <a:r>
              <a:rPr lang="en-US" sz="1600" dirty="0">
                <a:solidFill>
                  <a:srgbClr val="800080"/>
                </a:solidFill>
              </a:rPr>
              <a:t>--V1</a:t>
            </a:r>
            <a:endParaRPr lang="en-US" sz="1600" dirty="0">
              <a:solidFill>
                <a:schemeClr val="bg1">
                  <a:lumMod val="75000"/>
                </a:schemeClr>
              </a:solidFill>
            </a:endParaRPr>
          </a:p>
          <a:p>
            <a:r>
              <a:rPr lang="en-US" sz="1600" dirty="0">
                <a:solidFill>
                  <a:srgbClr val="800080"/>
                </a:solidFill>
              </a:rPr>
              <a:t>--V2</a:t>
            </a:r>
            <a:endParaRPr lang="en-US" sz="1600" dirty="0">
              <a:solidFill>
                <a:schemeClr val="bg1">
                  <a:lumMod val="75000"/>
                </a:schemeClr>
              </a:solidFill>
            </a:endParaRPr>
          </a:p>
          <a:p>
            <a:r>
              <a:rPr lang="en-US" sz="1600" dirty="0">
                <a:solidFill>
                  <a:srgbClr val="800080"/>
                </a:solidFill>
              </a:rPr>
              <a:t>--Postganglionic </a:t>
            </a:r>
            <a:r>
              <a:rPr lang="en-US" sz="1600" dirty="0" err="1">
                <a:solidFill>
                  <a:srgbClr val="800080"/>
                </a:solidFill>
              </a:rPr>
              <a:t>sympathetics</a:t>
            </a:r>
            <a:r>
              <a:rPr lang="en-US" sz="1600" dirty="0">
                <a:solidFill>
                  <a:schemeClr val="bg1">
                    <a:lumMod val="75000"/>
                  </a:schemeClr>
                </a:solidFill>
              </a:rPr>
              <a:t>:</a:t>
            </a:r>
          </a:p>
          <a:p>
            <a:r>
              <a:rPr lang="en-US" sz="1600" dirty="0">
                <a:solidFill>
                  <a:srgbClr val="0000FF"/>
                </a:solidFill>
              </a:rPr>
              <a:t>--</a:t>
            </a:r>
            <a:r>
              <a:rPr lang="en-US" sz="1600" b="1" i="1" dirty="0">
                <a:solidFill>
                  <a:srgbClr val="0000FF"/>
                </a:solidFill>
              </a:rPr>
              <a:t>?</a:t>
            </a: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--Engorged ocular surface veins</a:t>
            </a:r>
          </a:p>
          <a:p>
            <a:r>
              <a:rPr lang="en-US" sz="1600" dirty="0"/>
              <a:t>--Increased IOP</a:t>
            </a:r>
          </a:p>
          <a:p>
            <a:r>
              <a:rPr lang="en-US" sz="1600" dirty="0"/>
              <a:t>--Chemosis</a:t>
            </a:r>
          </a:p>
        </p:txBody>
      </p:sp>
    </p:spTree>
    <p:extLst>
      <p:ext uri="{BB962C8B-B14F-4D97-AF65-F5344CB8AC3E}">
        <p14:creationId xmlns:p14="http://schemas.microsoft.com/office/powerpoint/2010/main" val="239257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b="1" dirty="0">
                <a:solidFill>
                  <a:srgbClr val="800080"/>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a:t>
            </a:r>
            <a:r>
              <a:rPr lang="en-US" sz="1600" dirty="0">
                <a:solidFill>
                  <a:srgbClr val="800080"/>
                </a:solidFill>
              </a:rPr>
              <a:t> </a:t>
            </a:r>
            <a:r>
              <a:rPr lang="en-US" sz="1600" b="1" dirty="0">
                <a:solidFill>
                  <a:srgbClr val="800080"/>
                </a:solidFill>
              </a:rPr>
              <a:t>sinus</a:t>
            </a:r>
            <a:r>
              <a:rPr lang="en-US" sz="1600" dirty="0">
                <a:solidFill>
                  <a:schemeClr val="bg1">
                    <a:lumMod val="75000"/>
                  </a:schemeClr>
                </a:solidFill>
              </a:rPr>
              <a:t>--one of a number responsible for draining the cranial vault</a:t>
            </a:r>
          </a:p>
        </p:txBody>
      </p:sp>
      <p:sp>
        <p:nvSpPr>
          <p:cNvPr id="2" name="Oval 1">
            <a:extLst>
              <a:ext uri="{FF2B5EF4-FFF2-40B4-BE49-F238E27FC236}">
                <a16:creationId xmlns:a16="http://schemas.microsoft.com/office/drawing/2014/main" id="{80AECC25-63E7-4E8D-9C17-9D31B85BFCD6}"/>
              </a:ext>
            </a:extLst>
          </p:cNvPr>
          <p:cNvSpPr/>
          <p:nvPr/>
        </p:nvSpPr>
        <p:spPr>
          <a:xfrm>
            <a:off x="453887" y="2186463"/>
            <a:ext cx="609600" cy="480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8FBA2-F454-4099-BF91-5EABBBD49339}"/>
              </a:ext>
            </a:extLst>
          </p:cNvPr>
          <p:cNvSpPr/>
          <p:nvPr/>
        </p:nvSpPr>
        <p:spPr>
          <a:xfrm>
            <a:off x="580828" y="3907762"/>
            <a:ext cx="1600200" cy="435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709154-9252-4C8C-84C1-92C55F59EDAD}"/>
              </a:ext>
            </a:extLst>
          </p:cNvPr>
          <p:cNvSpPr txBox="1"/>
          <p:nvPr/>
        </p:nvSpPr>
        <p:spPr>
          <a:xfrm>
            <a:off x="1482447" y="2186463"/>
            <a:ext cx="6040126" cy="1384995"/>
          </a:xfrm>
          <a:prstGeom prst="rect">
            <a:avLst/>
          </a:prstGeom>
          <a:solidFill>
            <a:srgbClr val="FFD653"/>
          </a:solidFill>
        </p:spPr>
        <p:txBody>
          <a:bodyPr wrap="square" rtlCol="0">
            <a:spAutoFit/>
          </a:bodyPr>
          <a:lstStyle/>
          <a:p>
            <a:r>
              <a:rPr lang="en-US" sz="1400" i="1" dirty="0">
                <a:solidFill>
                  <a:srgbClr val="0000FF"/>
                </a:solidFill>
              </a:rPr>
              <a:t>Are the two CSs isolated, or in communication with one another?</a:t>
            </a:r>
          </a:p>
          <a:p>
            <a:r>
              <a:rPr lang="en-US" sz="1400" dirty="0">
                <a:solidFill>
                  <a:srgbClr val="0000FF"/>
                </a:solidFill>
              </a:rPr>
              <a:t>They are in communication via numerous venous connections</a:t>
            </a:r>
            <a:endParaRPr lang="en-US" sz="1400" dirty="0">
              <a:solidFill>
                <a:srgbClr val="FFD653"/>
              </a:solidFill>
            </a:endParaRPr>
          </a:p>
          <a:p>
            <a:endParaRPr lang="en-US" sz="1400" dirty="0">
              <a:solidFill>
                <a:srgbClr val="FFD653"/>
              </a:solidFill>
            </a:endParaRPr>
          </a:p>
          <a:p>
            <a:r>
              <a:rPr lang="en-US" sz="1400" i="1" dirty="0">
                <a:solidFill>
                  <a:srgbClr val="FFD653"/>
                </a:solidFill>
              </a:rPr>
              <a:t>Was this a rando anatomy question, or is this fact of  clinical significance?</a:t>
            </a:r>
          </a:p>
          <a:p>
            <a:r>
              <a:rPr lang="en-US" sz="1400" dirty="0">
                <a:solidFill>
                  <a:srgbClr val="FFD653"/>
                </a:solidFill>
              </a:rPr>
              <a:t>The latter, as it explains how some pathologic processes can spread from one CS to the other</a:t>
            </a:r>
          </a:p>
        </p:txBody>
      </p:sp>
    </p:spTree>
    <p:extLst>
      <p:ext uri="{BB962C8B-B14F-4D97-AF65-F5344CB8AC3E}">
        <p14:creationId xmlns:p14="http://schemas.microsoft.com/office/powerpoint/2010/main" val="56917659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220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3318834" y="1968044"/>
            <a:ext cx="5079637" cy="830997"/>
          </a:xfrm>
          <a:prstGeom prst="rect">
            <a:avLst/>
          </a:prstGeom>
          <a:noFill/>
        </p:spPr>
        <p:txBody>
          <a:bodyPr wrap="square" rtlCol="0">
            <a:spAutoFit/>
          </a:bodyPr>
          <a:lstStyle/>
          <a:p>
            <a:pPr algn="r"/>
            <a:r>
              <a:rPr lang="en-US" sz="1600" i="1" dirty="0">
                <a:solidFill>
                  <a:srgbClr val="0000FF"/>
                </a:solidFill>
              </a:rPr>
              <a:t>What critical structure is present at the orbital apex (OA) that wasn’t present at the SOF or in the CS?</a:t>
            </a:r>
          </a:p>
          <a:p>
            <a:pPr algn="r"/>
            <a:r>
              <a:rPr lang="en-US" sz="1600" dirty="0">
                <a:solidFill>
                  <a:srgbClr val="0000FF"/>
                </a:solidFill>
              </a:rPr>
              <a:t>The optic nerve</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690454" y="1383268"/>
            <a:ext cx="1664238" cy="400110"/>
          </a:xfrm>
          <a:prstGeom prst="rect">
            <a:avLst/>
          </a:prstGeom>
          <a:noFill/>
        </p:spPr>
        <p:txBody>
          <a:bodyPr wrap="none" rtlCol="0">
            <a:spAutoFit/>
          </a:bodyPr>
          <a:lstStyle/>
          <a:p>
            <a:pPr algn="ctr"/>
            <a:r>
              <a:rPr lang="en-US" sz="2000" b="1" dirty="0">
                <a:solidFill>
                  <a:srgbClr val="0000FF"/>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F688A31-F19F-40E7-A143-0B7A9D0BE44F}"/>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--CN6</a:t>
            </a:r>
            <a:endParaRPr lang="en-US" sz="1600" dirty="0">
              <a:solidFill>
                <a:schemeClr val="bg1">
                  <a:lumMod val="75000"/>
                </a:schemeClr>
              </a:solidFill>
            </a:endParaRPr>
          </a:p>
          <a:p>
            <a:r>
              <a:rPr lang="en-US" sz="1600" dirty="0">
                <a:solidFill>
                  <a:srgbClr val="800080"/>
                </a:solidFill>
              </a:rPr>
              <a:t>--CN3</a:t>
            </a:r>
            <a:endParaRPr lang="en-US" sz="1600" dirty="0">
              <a:solidFill>
                <a:schemeClr val="bg1">
                  <a:lumMod val="75000"/>
                </a:schemeClr>
              </a:solidFill>
            </a:endParaRPr>
          </a:p>
          <a:p>
            <a:r>
              <a:rPr lang="en-US" sz="1600" dirty="0">
                <a:solidFill>
                  <a:srgbClr val="800080"/>
                </a:solidFill>
              </a:rPr>
              <a:t>--CN4</a:t>
            </a:r>
            <a:endParaRPr lang="en-US" sz="1600" dirty="0">
              <a:solidFill>
                <a:schemeClr val="bg1">
                  <a:lumMod val="75000"/>
                </a:schemeClr>
              </a:solidFill>
            </a:endParaRPr>
          </a:p>
          <a:p>
            <a:r>
              <a:rPr lang="en-US" sz="1600" dirty="0">
                <a:solidFill>
                  <a:srgbClr val="800080"/>
                </a:solidFill>
              </a:rPr>
              <a:t>--V1</a:t>
            </a:r>
            <a:endParaRPr lang="en-US" sz="1600" dirty="0">
              <a:solidFill>
                <a:schemeClr val="bg1">
                  <a:lumMod val="75000"/>
                </a:schemeClr>
              </a:solidFill>
            </a:endParaRPr>
          </a:p>
          <a:p>
            <a:r>
              <a:rPr lang="en-US" sz="1600" dirty="0">
                <a:solidFill>
                  <a:srgbClr val="800080"/>
                </a:solidFill>
              </a:rPr>
              <a:t>--V2</a:t>
            </a:r>
            <a:endParaRPr lang="en-US" sz="1600" dirty="0">
              <a:solidFill>
                <a:schemeClr val="bg1">
                  <a:lumMod val="75000"/>
                </a:schemeClr>
              </a:solidFill>
            </a:endParaRPr>
          </a:p>
          <a:p>
            <a:r>
              <a:rPr lang="en-US" sz="1600" dirty="0">
                <a:solidFill>
                  <a:srgbClr val="800080"/>
                </a:solidFill>
              </a:rPr>
              <a:t>--Postganglionic </a:t>
            </a:r>
            <a:r>
              <a:rPr lang="en-US" sz="1600" dirty="0" err="1">
                <a:solidFill>
                  <a:srgbClr val="800080"/>
                </a:solidFill>
              </a:rPr>
              <a:t>sympathetics</a:t>
            </a:r>
            <a:r>
              <a:rPr lang="en-US" sz="1600" dirty="0">
                <a:solidFill>
                  <a:schemeClr val="bg1">
                    <a:lumMod val="75000"/>
                  </a:schemeClr>
                </a:solidFill>
              </a:rPr>
              <a:t>:</a:t>
            </a:r>
          </a:p>
          <a:p>
            <a:r>
              <a:rPr lang="en-US" sz="1600" dirty="0">
                <a:solidFill>
                  <a:srgbClr val="0000FF"/>
                </a:solidFill>
              </a:rPr>
              <a:t>--</a:t>
            </a:r>
            <a:r>
              <a:rPr lang="en-US" sz="1600" b="1" dirty="0">
                <a:solidFill>
                  <a:srgbClr val="0000FF"/>
                </a:solidFill>
              </a:rPr>
              <a:t>The optic nerve</a:t>
            </a: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--Engorged ocular surface veins</a:t>
            </a:r>
          </a:p>
          <a:p>
            <a:r>
              <a:rPr lang="en-US" sz="1600" dirty="0"/>
              <a:t>--Increased IOP</a:t>
            </a:r>
          </a:p>
          <a:p>
            <a:r>
              <a:rPr lang="en-US" sz="1600" dirty="0"/>
              <a:t>--Chemosis</a:t>
            </a:r>
          </a:p>
        </p:txBody>
      </p:sp>
    </p:spTree>
    <p:extLst>
      <p:ext uri="{BB962C8B-B14F-4D97-AF65-F5344CB8AC3E}">
        <p14:creationId xmlns:p14="http://schemas.microsoft.com/office/powerpoint/2010/main" val="213505298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AE4EC-D2DC-43A9-8C59-5421B19FB2E8}"/>
              </a:ext>
            </a:extLst>
          </p:cNvPr>
          <p:cNvSpPr>
            <a:spLocks noGrp="1"/>
          </p:cNvSpPr>
          <p:nvPr>
            <p:ph type="sldNum" sz="quarter" idx="12"/>
          </p:nvPr>
        </p:nvSpPr>
        <p:spPr/>
        <p:txBody>
          <a:bodyPr/>
          <a:lstStyle/>
          <a:p>
            <a:fld id="{7F962CDE-92F6-4B07-B3E4-534C045DC961}" type="slidenum">
              <a:rPr lang="en-US" altLang="en-US" smtClean="0"/>
              <a:pPr/>
              <a:t>221</a:t>
            </a:fld>
            <a:endParaRPr lang="en-US" altLang="en-US"/>
          </a:p>
        </p:txBody>
      </p:sp>
      <p:sp>
        <p:nvSpPr>
          <p:cNvPr id="7" name="TextBox 6">
            <a:extLst>
              <a:ext uri="{FF2B5EF4-FFF2-40B4-BE49-F238E27FC236}">
                <a16:creationId xmlns:a16="http://schemas.microsoft.com/office/drawing/2014/main" id="{F9673275-0B27-4A45-8DE0-2DC09174001F}"/>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9" name="TextBox 8">
            <a:extLst>
              <a:ext uri="{FF2B5EF4-FFF2-40B4-BE49-F238E27FC236}">
                <a16:creationId xmlns:a16="http://schemas.microsoft.com/office/drawing/2014/main" id="{C7FEB5F9-3A46-49D0-A51F-8D7FEC590744}"/>
              </a:ext>
            </a:extLst>
          </p:cNvPr>
          <p:cNvSpPr txBox="1"/>
          <p:nvPr/>
        </p:nvSpPr>
        <p:spPr>
          <a:xfrm>
            <a:off x="1460323" y="5958176"/>
            <a:ext cx="6226605" cy="369332"/>
          </a:xfrm>
          <a:prstGeom prst="rect">
            <a:avLst/>
          </a:prstGeom>
          <a:noFill/>
        </p:spPr>
        <p:txBody>
          <a:bodyPr wrap="square" rtlCol="0">
            <a:spAutoFit/>
          </a:bodyPr>
          <a:lstStyle/>
          <a:p>
            <a:pPr algn="ctr"/>
            <a:r>
              <a:rPr lang="en-US" dirty="0"/>
              <a:t>The orbital apex. Note the optic nerve has joined the party</a:t>
            </a:r>
          </a:p>
        </p:txBody>
      </p:sp>
      <p:pic>
        <p:nvPicPr>
          <p:cNvPr id="8" name="Picture 7">
            <a:extLst>
              <a:ext uri="{FF2B5EF4-FFF2-40B4-BE49-F238E27FC236}">
                <a16:creationId xmlns:a16="http://schemas.microsoft.com/office/drawing/2014/main" id="{80106805-99C7-46BC-9477-7DBC65139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800" y="738476"/>
            <a:ext cx="5739006" cy="5219700"/>
          </a:xfrm>
          <a:prstGeom prst="rect">
            <a:avLst/>
          </a:prstGeom>
        </p:spPr>
      </p:pic>
      <p:sp>
        <p:nvSpPr>
          <p:cNvPr id="12" name="Star: 5 Points 11">
            <a:extLst>
              <a:ext uri="{FF2B5EF4-FFF2-40B4-BE49-F238E27FC236}">
                <a16:creationId xmlns:a16="http://schemas.microsoft.com/office/drawing/2014/main" id="{73E4F71B-817D-4C32-9319-DA44E56710A5}"/>
              </a:ext>
            </a:extLst>
          </p:cNvPr>
          <p:cNvSpPr/>
          <p:nvPr/>
        </p:nvSpPr>
        <p:spPr>
          <a:xfrm>
            <a:off x="7783006" y="2286000"/>
            <a:ext cx="598994" cy="533400"/>
          </a:xfrm>
          <a:prstGeom prst="star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3BA635E-58E8-416C-847F-217228242155}"/>
              </a:ext>
            </a:extLst>
          </p:cNvPr>
          <p:cNvSpPr/>
          <p:nvPr/>
        </p:nvSpPr>
        <p:spPr>
          <a:xfrm>
            <a:off x="6400800" y="2362200"/>
            <a:ext cx="1286086" cy="457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6543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222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3318834" y="1968044"/>
            <a:ext cx="5079637" cy="1569660"/>
          </a:xfrm>
          <a:prstGeom prst="rect">
            <a:avLst/>
          </a:prstGeom>
          <a:noFill/>
        </p:spPr>
        <p:txBody>
          <a:bodyPr wrap="square" rtlCol="0">
            <a:spAutoFit/>
          </a:bodyPr>
          <a:lstStyle/>
          <a:p>
            <a:pPr algn="r"/>
            <a:r>
              <a:rPr lang="en-US" sz="1600" i="1" dirty="0">
                <a:solidFill>
                  <a:srgbClr val="0000FF"/>
                </a:solidFill>
              </a:rPr>
              <a:t>What critical structure is present at the orbital apex (OA) that wasn’t present at the SOF or in the CS?</a:t>
            </a:r>
          </a:p>
          <a:p>
            <a:pPr algn="r"/>
            <a:r>
              <a:rPr lang="en-US" sz="1600" dirty="0">
                <a:solidFill>
                  <a:srgbClr val="0000FF"/>
                </a:solidFill>
              </a:rPr>
              <a:t>The optic nerve</a:t>
            </a:r>
          </a:p>
          <a:p>
            <a:pPr algn="r"/>
            <a:endParaRPr lang="en-US" sz="1600" dirty="0">
              <a:solidFill>
                <a:srgbClr val="0000FF"/>
              </a:solidFill>
            </a:endParaRPr>
          </a:p>
          <a:p>
            <a:pPr algn="r"/>
            <a:r>
              <a:rPr lang="en-US" sz="1600" i="1" dirty="0">
                <a:solidFill>
                  <a:srgbClr val="0000FF"/>
                </a:solidFill>
              </a:rPr>
              <a:t>What does the presence of the optic nerve indicate about the clinical presentation of pathology at the OA? </a:t>
            </a:r>
            <a:endParaRPr lang="en-US" sz="1600" dirty="0">
              <a:solidFill>
                <a:srgbClr val="0000FF"/>
              </a:solidFill>
            </a:endParaRP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690454" y="1383268"/>
            <a:ext cx="1664238" cy="400110"/>
          </a:xfrm>
          <a:prstGeom prst="rect">
            <a:avLst/>
          </a:prstGeom>
          <a:noFill/>
        </p:spPr>
        <p:txBody>
          <a:bodyPr wrap="none" rtlCol="0">
            <a:spAutoFit/>
          </a:bodyPr>
          <a:lstStyle/>
          <a:p>
            <a:pPr algn="ctr"/>
            <a:r>
              <a:rPr lang="en-US" sz="2000" b="1" dirty="0">
                <a:solidFill>
                  <a:srgbClr val="0000FF"/>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F688A31-F19F-40E7-A143-0B7A9D0BE44F}"/>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--CN6</a:t>
            </a:r>
            <a:endParaRPr lang="en-US" sz="1600" dirty="0">
              <a:solidFill>
                <a:schemeClr val="bg1">
                  <a:lumMod val="75000"/>
                </a:schemeClr>
              </a:solidFill>
            </a:endParaRPr>
          </a:p>
          <a:p>
            <a:r>
              <a:rPr lang="en-US" sz="1600" dirty="0">
                <a:solidFill>
                  <a:srgbClr val="800080"/>
                </a:solidFill>
              </a:rPr>
              <a:t>--CN3</a:t>
            </a:r>
            <a:endParaRPr lang="en-US" sz="1600" dirty="0">
              <a:solidFill>
                <a:schemeClr val="bg1">
                  <a:lumMod val="75000"/>
                </a:schemeClr>
              </a:solidFill>
            </a:endParaRPr>
          </a:p>
          <a:p>
            <a:r>
              <a:rPr lang="en-US" sz="1600" dirty="0">
                <a:solidFill>
                  <a:srgbClr val="800080"/>
                </a:solidFill>
              </a:rPr>
              <a:t>--CN4</a:t>
            </a:r>
            <a:endParaRPr lang="en-US" sz="1600" dirty="0">
              <a:solidFill>
                <a:schemeClr val="bg1">
                  <a:lumMod val="75000"/>
                </a:schemeClr>
              </a:solidFill>
            </a:endParaRPr>
          </a:p>
          <a:p>
            <a:r>
              <a:rPr lang="en-US" sz="1600" dirty="0">
                <a:solidFill>
                  <a:srgbClr val="800080"/>
                </a:solidFill>
              </a:rPr>
              <a:t>--V1</a:t>
            </a:r>
            <a:endParaRPr lang="en-US" sz="1600" dirty="0">
              <a:solidFill>
                <a:schemeClr val="bg1">
                  <a:lumMod val="75000"/>
                </a:schemeClr>
              </a:solidFill>
            </a:endParaRPr>
          </a:p>
          <a:p>
            <a:r>
              <a:rPr lang="en-US" sz="1600" dirty="0">
                <a:solidFill>
                  <a:srgbClr val="800080"/>
                </a:solidFill>
              </a:rPr>
              <a:t>--V2</a:t>
            </a:r>
            <a:endParaRPr lang="en-US" sz="1600" dirty="0">
              <a:solidFill>
                <a:schemeClr val="bg1">
                  <a:lumMod val="75000"/>
                </a:schemeClr>
              </a:solidFill>
            </a:endParaRPr>
          </a:p>
          <a:p>
            <a:r>
              <a:rPr lang="en-US" sz="1600" dirty="0">
                <a:solidFill>
                  <a:srgbClr val="800080"/>
                </a:solidFill>
              </a:rPr>
              <a:t>--Postganglionic </a:t>
            </a:r>
            <a:r>
              <a:rPr lang="en-US" sz="1600" dirty="0" err="1">
                <a:solidFill>
                  <a:srgbClr val="800080"/>
                </a:solidFill>
              </a:rPr>
              <a:t>sympathetics</a:t>
            </a:r>
            <a:r>
              <a:rPr lang="en-US" sz="1600" dirty="0">
                <a:solidFill>
                  <a:schemeClr val="bg1">
                    <a:lumMod val="75000"/>
                  </a:schemeClr>
                </a:solidFill>
              </a:rPr>
              <a:t>:</a:t>
            </a:r>
          </a:p>
          <a:p>
            <a:r>
              <a:rPr lang="en-US" sz="1600" dirty="0">
                <a:solidFill>
                  <a:srgbClr val="0000FF"/>
                </a:solidFill>
              </a:rPr>
              <a:t>--</a:t>
            </a:r>
            <a:r>
              <a:rPr lang="en-US" sz="1600" b="1" dirty="0">
                <a:solidFill>
                  <a:srgbClr val="0000FF"/>
                </a:solidFill>
              </a:rPr>
              <a:t>The optic nerve</a:t>
            </a: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--Engorged ocular surface veins</a:t>
            </a:r>
          </a:p>
          <a:p>
            <a:r>
              <a:rPr lang="en-US" sz="1600" dirty="0"/>
              <a:t>--Increased IOP</a:t>
            </a:r>
          </a:p>
          <a:p>
            <a:r>
              <a:rPr lang="en-US" sz="1600" dirty="0"/>
              <a:t>--Chemosis</a:t>
            </a:r>
          </a:p>
        </p:txBody>
      </p:sp>
    </p:spTree>
    <p:extLst>
      <p:ext uri="{BB962C8B-B14F-4D97-AF65-F5344CB8AC3E}">
        <p14:creationId xmlns:p14="http://schemas.microsoft.com/office/powerpoint/2010/main" val="196002727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223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3318834" y="1968044"/>
            <a:ext cx="5079637" cy="2062103"/>
          </a:xfrm>
          <a:prstGeom prst="rect">
            <a:avLst/>
          </a:prstGeom>
          <a:noFill/>
        </p:spPr>
        <p:txBody>
          <a:bodyPr wrap="square" rtlCol="0">
            <a:spAutoFit/>
          </a:bodyPr>
          <a:lstStyle/>
          <a:p>
            <a:pPr algn="r"/>
            <a:r>
              <a:rPr lang="en-US" sz="1600" i="1" dirty="0">
                <a:solidFill>
                  <a:srgbClr val="0000FF"/>
                </a:solidFill>
              </a:rPr>
              <a:t>What critical structure is present at the orbital apex (OA) that wasn’t present at the SOF or in the CS?</a:t>
            </a:r>
          </a:p>
          <a:p>
            <a:pPr algn="r"/>
            <a:r>
              <a:rPr lang="en-US" sz="1600" dirty="0">
                <a:solidFill>
                  <a:srgbClr val="0000FF"/>
                </a:solidFill>
              </a:rPr>
              <a:t>The optic nerve</a:t>
            </a:r>
          </a:p>
          <a:p>
            <a:pPr algn="r"/>
            <a:endParaRPr lang="en-US" sz="1600" dirty="0">
              <a:solidFill>
                <a:srgbClr val="0000FF"/>
              </a:solidFill>
            </a:endParaRPr>
          </a:p>
          <a:p>
            <a:pPr algn="r"/>
            <a:r>
              <a:rPr lang="en-US" sz="1600" i="1" dirty="0">
                <a:solidFill>
                  <a:srgbClr val="0000FF"/>
                </a:solidFill>
              </a:rPr>
              <a:t>What does the presence of the optic nerve indicate about the clinical presentation of pathology at the OA? </a:t>
            </a:r>
            <a:r>
              <a:rPr lang="en-US" sz="1600" dirty="0">
                <a:solidFill>
                  <a:srgbClr val="0000FF"/>
                </a:solidFill>
              </a:rPr>
              <a:t>It indicates that vision could be affected</a:t>
            </a:r>
          </a:p>
          <a:p>
            <a:pPr algn="r"/>
            <a:endParaRPr lang="en-US" sz="1600" dirty="0">
              <a:solidFill>
                <a:srgbClr val="0000FF"/>
              </a:solidFill>
            </a:endParaRP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690454" y="1383268"/>
            <a:ext cx="1664238" cy="400110"/>
          </a:xfrm>
          <a:prstGeom prst="rect">
            <a:avLst/>
          </a:prstGeom>
          <a:noFill/>
        </p:spPr>
        <p:txBody>
          <a:bodyPr wrap="none" rtlCol="0">
            <a:spAutoFit/>
          </a:bodyPr>
          <a:lstStyle/>
          <a:p>
            <a:pPr algn="ctr"/>
            <a:r>
              <a:rPr lang="en-US" sz="2000" b="1" dirty="0">
                <a:solidFill>
                  <a:srgbClr val="0000FF"/>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F688A31-F19F-40E7-A143-0B7A9D0BE44F}"/>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--CN6</a:t>
            </a:r>
            <a:endParaRPr lang="en-US" sz="1600" dirty="0">
              <a:solidFill>
                <a:schemeClr val="bg1">
                  <a:lumMod val="75000"/>
                </a:schemeClr>
              </a:solidFill>
            </a:endParaRPr>
          </a:p>
          <a:p>
            <a:r>
              <a:rPr lang="en-US" sz="1600" dirty="0">
                <a:solidFill>
                  <a:srgbClr val="800080"/>
                </a:solidFill>
              </a:rPr>
              <a:t>--CN3</a:t>
            </a:r>
            <a:endParaRPr lang="en-US" sz="1600" dirty="0">
              <a:solidFill>
                <a:schemeClr val="bg1">
                  <a:lumMod val="75000"/>
                </a:schemeClr>
              </a:solidFill>
            </a:endParaRPr>
          </a:p>
          <a:p>
            <a:r>
              <a:rPr lang="en-US" sz="1600" dirty="0">
                <a:solidFill>
                  <a:srgbClr val="800080"/>
                </a:solidFill>
              </a:rPr>
              <a:t>--CN4</a:t>
            </a:r>
            <a:endParaRPr lang="en-US" sz="1600" dirty="0">
              <a:solidFill>
                <a:schemeClr val="bg1">
                  <a:lumMod val="75000"/>
                </a:schemeClr>
              </a:solidFill>
            </a:endParaRPr>
          </a:p>
          <a:p>
            <a:r>
              <a:rPr lang="en-US" sz="1600" dirty="0">
                <a:solidFill>
                  <a:srgbClr val="800080"/>
                </a:solidFill>
              </a:rPr>
              <a:t>--V1</a:t>
            </a:r>
            <a:endParaRPr lang="en-US" sz="1600" dirty="0">
              <a:solidFill>
                <a:schemeClr val="bg1">
                  <a:lumMod val="75000"/>
                </a:schemeClr>
              </a:solidFill>
            </a:endParaRPr>
          </a:p>
          <a:p>
            <a:r>
              <a:rPr lang="en-US" sz="1600" dirty="0">
                <a:solidFill>
                  <a:srgbClr val="800080"/>
                </a:solidFill>
              </a:rPr>
              <a:t>--V2</a:t>
            </a:r>
            <a:endParaRPr lang="en-US" sz="1600" dirty="0">
              <a:solidFill>
                <a:schemeClr val="bg1">
                  <a:lumMod val="75000"/>
                </a:schemeClr>
              </a:solidFill>
            </a:endParaRPr>
          </a:p>
          <a:p>
            <a:r>
              <a:rPr lang="en-US" sz="1600" dirty="0">
                <a:solidFill>
                  <a:srgbClr val="800080"/>
                </a:solidFill>
              </a:rPr>
              <a:t>--Postganglionic </a:t>
            </a:r>
            <a:r>
              <a:rPr lang="en-US" sz="1600" dirty="0" err="1">
                <a:solidFill>
                  <a:srgbClr val="800080"/>
                </a:solidFill>
              </a:rPr>
              <a:t>sympathetics</a:t>
            </a:r>
            <a:r>
              <a:rPr lang="en-US" sz="1600" dirty="0">
                <a:solidFill>
                  <a:schemeClr val="bg1">
                    <a:lumMod val="75000"/>
                  </a:schemeClr>
                </a:solidFill>
              </a:rPr>
              <a:t>:</a:t>
            </a:r>
          </a:p>
          <a:p>
            <a:r>
              <a:rPr lang="en-US" sz="1600" dirty="0">
                <a:solidFill>
                  <a:srgbClr val="0000FF"/>
                </a:solidFill>
              </a:rPr>
              <a:t>--</a:t>
            </a:r>
            <a:r>
              <a:rPr lang="en-US" sz="1600" b="1" dirty="0">
                <a:solidFill>
                  <a:srgbClr val="0000FF"/>
                </a:solidFill>
              </a:rPr>
              <a:t>The optic nerve</a:t>
            </a: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--Engorged ocular surface veins</a:t>
            </a:r>
          </a:p>
          <a:p>
            <a:r>
              <a:rPr lang="en-US" sz="1600" dirty="0"/>
              <a:t>--Increased IOP</a:t>
            </a:r>
          </a:p>
          <a:p>
            <a:r>
              <a:rPr lang="en-US" sz="1600" dirty="0"/>
              <a:t>--Chemosis</a:t>
            </a:r>
          </a:p>
        </p:txBody>
      </p:sp>
    </p:spTree>
    <p:extLst>
      <p:ext uri="{BB962C8B-B14F-4D97-AF65-F5344CB8AC3E}">
        <p14:creationId xmlns:p14="http://schemas.microsoft.com/office/powerpoint/2010/main" val="31252318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224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solidFill>
                  <a:schemeClr val="bg1">
                    <a:lumMod val="75000"/>
                  </a:schemeClr>
                </a:solidFill>
              </a:rPr>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690454" y="1383268"/>
            <a:ext cx="1664238" cy="400110"/>
          </a:xfrm>
          <a:prstGeom prst="rect">
            <a:avLst/>
          </a:prstGeom>
          <a:noFill/>
        </p:spPr>
        <p:txBody>
          <a:bodyPr wrap="none" rtlCol="0">
            <a:spAutoFit/>
          </a:bodyPr>
          <a:lstStyle/>
          <a:p>
            <a:pPr algn="ctr"/>
            <a:r>
              <a:rPr lang="en-US" sz="2000" b="1" dirty="0">
                <a:solidFill>
                  <a:srgbClr val="0000FF"/>
                </a:solidFill>
              </a:rPr>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8712E90-2C42-4CA6-8077-C14BEB3D1DF8}"/>
              </a:ext>
            </a:extLst>
          </p:cNvPr>
          <p:cNvSpPr txBox="1"/>
          <p:nvPr/>
        </p:nvSpPr>
        <p:spPr>
          <a:xfrm>
            <a:off x="1676400" y="5257800"/>
            <a:ext cx="130816"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id="{7F688A31-F19F-40E7-A143-0B7A9D0BE44F}"/>
              </a:ext>
            </a:extLst>
          </p:cNvPr>
          <p:cNvSpPr txBox="1"/>
          <p:nvPr/>
        </p:nvSpPr>
        <p:spPr>
          <a:xfrm>
            <a:off x="457200" y="2001798"/>
            <a:ext cx="3352800" cy="4031873"/>
          </a:xfrm>
          <a:prstGeom prst="rect">
            <a:avLst/>
          </a:prstGeom>
          <a:noFill/>
        </p:spPr>
        <p:txBody>
          <a:bodyPr wrap="square" rtlCol="0">
            <a:spAutoFit/>
          </a:bodyPr>
          <a:lstStyle/>
          <a:p>
            <a:r>
              <a:rPr lang="en-US" sz="1600" i="1" dirty="0">
                <a:solidFill>
                  <a:schemeClr val="bg1"/>
                </a:solidFill>
              </a:rPr>
              <a:t>A </a:t>
            </a:r>
            <a:r>
              <a:rPr lang="en-US" sz="1600" i="1" dirty="0" err="1">
                <a:solidFill>
                  <a:schemeClr val="bg1"/>
                </a:solidFill>
              </a:rPr>
              <a:t>numbe</a:t>
            </a:r>
            <a:r>
              <a:rPr lang="en-US" sz="1600" i="1" dirty="0">
                <a:solidFill>
                  <a:schemeClr val="bg1"/>
                </a:solidFill>
              </a:rPr>
              <a:t> alluded to a </a:t>
            </a:r>
            <a:r>
              <a:rPr lang="en-US" sz="1600" i="1" dirty="0" err="1">
                <a:solidFill>
                  <a:schemeClr val="bg1"/>
                </a:solidFill>
              </a:rPr>
              <a:t>fe</a:t>
            </a:r>
            <a:r>
              <a:rPr lang="en-US" sz="1600" i="1" dirty="0">
                <a:solidFill>
                  <a:schemeClr val="bg1"/>
                </a:solidFill>
              </a:rPr>
              <a:t> ago--</a:t>
            </a:r>
          </a:p>
          <a:p>
            <a:r>
              <a:rPr lang="en-US" sz="1600" i="1" dirty="0">
                <a:solidFill>
                  <a:schemeClr val="bg1"/>
                </a:solidFill>
              </a:rPr>
              <a:t>what are the others?</a:t>
            </a:r>
          </a:p>
          <a:p>
            <a:r>
              <a:rPr lang="en-US" sz="1600" i="1" dirty="0">
                <a:solidFill>
                  <a:schemeClr val="bg1"/>
                </a:solidFill>
              </a:rPr>
              <a:t>Where within the CS is </a:t>
            </a:r>
            <a:r>
              <a:rPr lang="en-US" sz="1600" i="1" dirty="0" err="1">
                <a:solidFill>
                  <a:schemeClr val="bg1"/>
                </a:solidFill>
              </a:rPr>
              <a:t>eacd</a:t>
            </a:r>
            <a:r>
              <a:rPr lang="en-US" sz="1600" i="1" dirty="0">
                <a:solidFill>
                  <a:schemeClr val="bg1"/>
                </a:solidFill>
              </a:rPr>
              <a:t>?</a:t>
            </a:r>
            <a:endParaRPr lang="en-US" sz="1600" dirty="0">
              <a:solidFill>
                <a:schemeClr val="bg1"/>
              </a:solidFill>
            </a:endParaRPr>
          </a:p>
          <a:p>
            <a:r>
              <a:rPr lang="en-US" sz="1600" dirty="0">
                <a:solidFill>
                  <a:schemeClr val="bg1"/>
                </a:solidFill>
              </a:rPr>
              <a:t>--The internal carotid artery: Tn</a:t>
            </a:r>
          </a:p>
          <a:p>
            <a:r>
              <a:rPr lang="en-US" sz="1600" dirty="0">
                <a:solidFill>
                  <a:srgbClr val="800080"/>
                </a:solidFill>
              </a:rPr>
              <a:t>--</a:t>
            </a:r>
            <a:r>
              <a:rPr lang="en-US" sz="1600" b="1" dirty="0">
                <a:solidFill>
                  <a:srgbClr val="800080"/>
                </a:solidFill>
              </a:rPr>
              <a:t>CN6</a:t>
            </a:r>
            <a:endParaRPr lang="en-US" sz="1600" b="1" dirty="0">
              <a:solidFill>
                <a:schemeClr val="bg1">
                  <a:lumMod val="75000"/>
                </a:schemeClr>
              </a:solidFill>
            </a:endParaRPr>
          </a:p>
          <a:p>
            <a:r>
              <a:rPr lang="en-US" sz="1600" dirty="0">
                <a:solidFill>
                  <a:srgbClr val="800080"/>
                </a:solidFill>
              </a:rPr>
              <a:t>--</a:t>
            </a:r>
            <a:r>
              <a:rPr lang="en-US" sz="1600" b="1" dirty="0">
                <a:solidFill>
                  <a:srgbClr val="800080"/>
                </a:solidFill>
              </a:rPr>
              <a:t>CN3</a:t>
            </a:r>
            <a:endParaRPr lang="en-US" sz="1600" b="1" dirty="0">
              <a:solidFill>
                <a:schemeClr val="bg1">
                  <a:lumMod val="75000"/>
                </a:schemeClr>
              </a:solidFill>
            </a:endParaRPr>
          </a:p>
          <a:p>
            <a:r>
              <a:rPr lang="en-US" sz="1600" dirty="0">
                <a:solidFill>
                  <a:srgbClr val="800080"/>
                </a:solidFill>
              </a:rPr>
              <a:t>--</a:t>
            </a:r>
            <a:r>
              <a:rPr lang="en-US" sz="1600" b="1" dirty="0">
                <a:solidFill>
                  <a:srgbClr val="800080"/>
                </a:solidFill>
              </a:rPr>
              <a:t>CN4</a:t>
            </a:r>
            <a:endParaRPr lang="en-US" sz="1600" b="1" dirty="0">
              <a:solidFill>
                <a:schemeClr val="bg1">
                  <a:lumMod val="75000"/>
                </a:schemeClr>
              </a:solidFill>
            </a:endParaRPr>
          </a:p>
          <a:p>
            <a:r>
              <a:rPr lang="en-US" sz="1600" dirty="0">
                <a:solidFill>
                  <a:srgbClr val="800080"/>
                </a:solidFill>
              </a:rPr>
              <a:t>--</a:t>
            </a:r>
            <a:r>
              <a:rPr lang="en-US" sz="1600" b="1" dirty="0">
                <a:solidFill>
                  <a:srgbClr val="800080"/>
                </a:solidFill>
              </a:rPr>
              <a:t>V1</a:t>
            </a:r>
            <a:endParaRPr lang="en-US" sz="1600" b="1" dirty="0">
              <a:solidFill>
                <a:schemeClr val="bg1">
                  <a:lumMod val="75000"/>
                </a:schemeClr>
              </a:solidFill>
            </a:endParaRPr>
          </a:p>
          <a:p>
            <a:r>
              <a:rPr lang="en-US" sz="1600" dirty="0">
                <a:solidFill>
                  <a:srgbClr val="800080"/>
                </a:solidFill>
              </a:rPr>
              <a:t>--</a:t>
            </a:r>
            <a:r>
              <a:rPr lang="en-US" sz="1600" b="1" dirty="0">
                <a:solidFill>
                  <a:srgbClr val="800080"/>
                </a:solidFill>
              </a:rPr>
              <a:t>V2</a:t>
            </a:r>
            <a:endParaRPr lang="en-US" sz="1600" b="1" dirty="0">
              <a:solidFill>
                <a:schemeClr val="bg1">
                  <a:lumMod val="75000"/>
                </a:schemeClr>
              </a:solidFill>
            </a:endParaRP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r>
              <a:rPr lang="en-US" sz="1600" dirty="0">
                <a:solidFill>
                  <a:srgbClr val="0000FF"/>
                </a:solidFill>
              </a:rPr>
              <a:t>--</a:t>
            </a:r>
            <a:r>
              <a:rPr lang="en-US" sz="1600" b="1" dirty="0">
                <a:solidFill>
                  <a:srgbClr val="0000FF"/>
                </a:solidFill>
              </a:rPr>
              <a:t>The optic nerve</a:t>
            </a:r>
          </a:p>
          <a:p>
            <a:r>
              <a:rPr lang="en-US" sz="1600" i="1" dirty="0">
                <a:solidFill>
                  <a:schemeClr val="bg1"/>
                </a:solidFill>
              </a:rPr>
              <a:t>What other signs/symptoms of</a:t>
            </a:r>
          </a:p>
          <a:p>
            <a:r>
              <a:rPr lang="en-US" sz="1600" i="1" dirty="0">
                <a:solidFill>
                  <a:schemeClr val="bg1"/>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21" name="Right Brace 20">
            <a:extLst>
              <a:ext uri="{FF2B5EF4-FFF2-40B4-BE49-F238E27FC236}">
                <a16:creationId xmlns:a16="http://schemas.microsoft.com/office/drawing/2014/main" id="{E3995E22-5130-4550-BD58-341954BD06F5}"/>
              </a:ext>
            </a:extLst>
          </p:cNvPr>
          <p:cNvSpPr/>
          <p:nvPr/>
        </p:nvSpPr>
        <p:spPr>
          <a:xfrm>
            <a:off x="3679184" y="2971800"/>
            <a:ext cx="207016" cy="30618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5FD3F98-747D-4A98-9A8A-651C644A49DC}"/>
              </a:ext>
            </a:extLst>
          </p:cNvPr>
          <p:cNvSpPr txBox="1"/>
          <p:nvPr/>
        </p:nvSpPr>
        <p:spPr>
          <a:xfrm>
            <a:off x="3886200" y="2986563"/>
            <a:ext cx="4191000" cy="2554545"/>
          </a:xfrm>
          <a:prstGeom prst="rect">
            <a:avLst/>
          </a:prstGeom>
          <a:solidFill>
            <a:schemeClr val="bg1"/>
          </a:solidFill>
        </p:spPr>
        <p:txBody>
          <a:bodyPr wrap="square" rtlCol="0">
            <a:spAutoFit/>
          </a:bodyPr>
          <a:lstStyle/>
          <a:p>
            <a:r>
              <a:rPr lang="en-US" sz="2000" dirty="0"/>
              <a:t>Simultaneous deficits involving structures innervated by some (or all) of these nerves, </a:t>
            </a:r>
            <a:r>
              <a:rPr lang="en-US" sz="2000" b="1" u="sng" dirty="0">
                <a:solidFill>
                  <a:srgbClr val="0000FF"/>
                </a:solidFill>
              </a:rPr>
              <a:t>along with the optic nerve</a:t>
            </a:r>
            <a:r>
              <a:rPr lang="en-US" sz="2000" b="1" dirty="0">
                <a:solidFill>
                  <a:srgbClr val="0000FF"/>
                </a:solidFill>
              </a:rPr>
              <a:t>,</a:t>
            </a:r>
            <a:r>
              <a:rPr lang="en-US" sz="2000" dirty="0"/>
              <a:t> is highly suggestive of </a:t>
            </a:r>
          </a:p>
          <a:p>
            <a:r>
              <a:rPr lang="en-US" sz="2000" b="1" u="sng" dirty="0">
                <a:solidFill>
                  <a:srgbClr val="0000FF"/>
                </a:solidFill>
              </a:rPr>
              <a:t>orbital apex pathology</a:t>
            </a:r>
          </a:p>
          <a:p>
            <a:r>
              <a:rPr lang="en-US" sz="2000" dirty="0"/>
              <a:t>especially</a:t>
            </a:r>
          </a:p>
          <a:p>
            <a:r>
              <a:rPr lang="en-US" sz="2000" dirty="0"/>
              <a:t>if</a:t>
            </a:r>
          </a:p>
          <a:p>
            <a:r>
              <a:rPr lang="en-US" sz="2000" dirty="0"/>
              <a:t>signs and symptoms</a:t>
            </a:r>
          </a:p>
        </p:txBody>
      </p:sp>
      <p:sp>
        <p:nvSpPr>
          <p:cNvPr id="23" name="TextBox 22">
            <a:extLst>
              <a:ext uri="{FF2B5EF4-FFF2-40B4-BE49-F238E27FC236}">
                <a16:creationId xmlns:a16="http://schemas.microsoft.com/office/drawing/2014/main" id="{60B43AFA-B00B-45C0-B678-0E55943699F0}"/>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as well!</a:t>
            </a:r>
          </a:p>
        </p:txBody>
      </p:sp>
    </p:spTree>
    <p:extLst>
      <p:ext uri="{BB962C8B-B14F-4D97-AF65-F5344CB8AC3E}">
        <p14:creationId xmlns:p14="http://schemas.microsoft.com/office/powerpoint/2010/main" val="276576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BF923-82D8-4B67-B070-D58CA5B5C2D5}"/>
              </a:ext>
            </a:extLst>
          </p:cNvPr>
          <p:cNvSpPr>
            <a:spLocks noGrp="1"/>
          </p:cNvSpPr>
          <p:nvPr>
            <p:ph type="sldNum" sz="quarter" idx="12"/>
          </p:nvPr>
        </p:nvSpPr>
        <p:spPr/>
        <p:txBody>
          <a:bodyPr/>
          <a:lstStyle/>
          <a:p>
            <a:fld id="{7F962CDE-92F6-4B07-B3E4-534C045DC961}" type="slidenum">
              <a:rPr lang="en-US" altLang="en-US" smtClean="0"/>
              <a:pPr/>
              <a:t>23</a:t>
            </a:fld>
            <a:endParaRPr lang="en-US" altLang="en-US"/>
          </a:p>
        </p:txBody>
      </p:sp>
      <p:pic>
        <p:nvPicPr>
          <p:cNvPr id="4" name="Picture 3">
            <a:extLst>
              <a:ext uri="{FF2B5EF4-FFF2-40B4-BE49-F238E27FC236}">
                <a16:creationId xmlns:a16="http://schemas.microsoft.com/office/drawing/2014/main" id="{E8A4997A-0F03-4BBF-92C2-9288E2E5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480" y="1066800"/>
            <a:ext cx="6351039" cy="4502887"/>
          </a:xfrm>
          <a:prstGeom prst="rect">
            <a:avLst/>
          </a:prstGeom>
        </p:spPr>
      </p:pic>
      <p:sp>
        <p:nvSpPr>
          <p:cNvPr id="8" name="TextBox 7">
            <a:extLst>
              <a:ext uri="{FF2B5EF4-FFF2-40B4-BE49-F238E27FC236}">
                <a16:creationId xmlns:a16="http://schemas.microsoft.com/office/drawing/2014/main" id="{58E58C91-44A2-407C-8F87-BA5987C94F2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 name="Oval 2">
            <a:extLst>
              <a:ext uri="{FF2B5EF4-FFF2-40B4-BE49-F238E27FC236}">
                <a16:creationId xmlns:a16="http://schemas.microsoft.com/office/drawing/2014/main" id="{62312647-919E-417F-8EC2-B9AC93316E68}"/>
              </a:ext>
            </a:extLst>
          </p:cNvPr>
          <p:cNvSpPr/>
          <p:nvPr/>
        </p:nvSpPr>
        <p:spPr>
          <a:xfrm>
            <a:off x="6248400" y="4385044"/>
            <a:ext cx="1286072" cy="3810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DDC5B73-6106-4523-ABF7-C314461BF8A8}"/>
              </a:ext>
            </a:extLst>
          </p:cNvPr>
          <p:cNvSpPr/>
          <p:nvPr/>
        </p:nvSpPr>
        <p:spPr>
          <a:xfrm>
            <a:off x="1228528" y="3242044"/>
            <a:ext cx="1286072" cy="5334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F4AC07-B731-49C4-A894-8A9251E3AE8C}"/>
              </a:ext>
            </a:extLst>
          </p:cNvPr>
          <p:cNvSpPr txBox="1"/>
          <p:nvPr/>
        </p:nvSpPr>
        <p:spPr>
          <a:xfrm>
            <a:off x="1882865" y="5992789"/>
            <a:ext cx="5378268" cy="584775"/>
          </a:xfrm>
          <a:prstGeom prst="rect">
            <a:avLst/>
          </a:prstGeom>
          <a:noFill/>
        </p:spPr>
        <p:txBody>
          <a:bodyPr wrap="none" rtlCol="0">
            <a:spAutoFit/>
          </a:bodyPr>
          <a:lstStyle/>
          <a:p>
            <a:pPr algn="ctr"/>
            <a:r>
              <a:rPr lang="en-US" sz="1600" dirty="0"/>
              <a:t>Cav sinuses: Interconnections </a:t>
            </a:r>
          </a:p>
          <a:p>
            <a:pPr algn="ctr"/>
            <a:r>
              <a:rPr lang="en-US" sz="1600" dirty="0"/>
              <a:t>(FWIW, I don’t think you need to know the plexus names)</a:t>
            </a:r>
          </a:p>
        </p:txBody>
      </p:sp>
    </p:spTree>
    <p:extLst>
      <p:ext uri="{BB962C8B-B14F-4D97-AF65-F5344CB8AC3E}">
        <p14:creationId xmlns:p14="http://schemas.microsoft.com/office/powerpoint/2010/main" val="290802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b="1" dirty="0">
                <a:solidFill>
                  <a:srgbClr val="800080"/>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a:t>
            </a:r>
            <a:r>
              <a:rPr lang="en-US" sz="1600" dirty="0">
                <a:solidFill>
                  <a:srgbClr val="800080"/>
                </a:solidFill>
              </a:rPr>
              <a:t> </a:t>
            </a:r>
            <a:r>
              <a:rPr lang="en-US" sz="1600" b="1" dirty="0">
                <a:solidFill>
                  <a:srgbClr val="800080"/>
                </a:solidFill>
              </a:rPr>
              <a:t>sinus</a:t>
            </a:r>
            <a:r>
              <a:rPr lang="en-US" sz="1600" dirty="0">
                <a:solidFill>
                  <a:schemeClr val="bg1">
                    <a:lumMod val="75000"/>
                  </a:schemeClr>
                </a:solidFill>
              </a:rPr>
              <a:t>--one of a number responsible for draining the cranial vault</a:t>
            </a:r>
          </a:p>
        </p:txBody>
      </p:sp>
      <p:sp>
        <p:nvSpPr>
          <p:cNvPr id="2" name="Oval 1">
            <a:extLst>
              <a:ext uri="{FF2B5EF4-FFF2-40B4-BE49-F238E27FC236}">
                <a16:creationId xmlns:a16="http://schemas.microsoft.com/office/drawing/2014/main" id="{80AECC25-63E7-4E8D-9C17-9D31B85BFCD6}"/>
              </a:ext>
            </a:extLst>
          </p:cNvPr>
          <p:cNvSpPr/>
          <p:nvPr/>
        </p:nvSpPr>
        <p:spPr>
          <a:xfrm>
            <a:off x="453887" y="2186463"/>
            <a:ext cx="609600" cy="480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8FBA2-F454-4099-BF91-5EABBBD49339}"/>
              </a:ext>
            </a:extLst>
          </p:cNvPr>
          <p:cNvSpPr/>
          <p:nvPr/>
        </p:nvSpPr>
        <p:spPr>
          <a:xfrm>
            <a:off x="580828" y="3907762"/>
            <a:ext cx="1600200" cy="435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709154-9252-4C8C-84C1-92C55F59EDAD}"/>
              </a:ext>
            </a:extLst>
          </p:cNvPr>
          <p:cNvSpPr txBox="1"/>
          <p:nvPr/>
        </p:nvSpPr>
        <p:spPr>
          <a:xfrm>
            <a:off x="1482447" y="2186463"/>
            <a:ext cx="6040126" cy="1384995"/>
          </a:xfrm>
          <a:prstGeom prst="rect">
            <a:avLst/>
          </a:prstGeom>
          <a:solidFill>
            <a:srgbClr val="FFD653"/>
          </a:solidFill>
        </p:spPr>
        <p:txBody>
          <a:bodyPr wrap="square" rtlCol="0">
            <a:spAutoFit/>
          </a:bodyPr>
          <a:lstStyle/>
          <a:p>
            <a:r>
              <a:rPr lang="en-US" sz="1400" i="1" dirty="0">
                <a:solidFill>
                  <a:srgbClr val="0000FF"/>
                </a:solidFill>
              </a:rPr>
              <a:t>Are the two CSs isolated, or in communication with one another?</a:t>
            </a:r>
          </a:p>
          <a:p>
            <a:r>
              <a:rPr lang="en-US" sz="1400" dirty="0">
                <a:solidFill>
                  <a:srgbClr val="0000FF"/>
                </a:solidFill>
              </a:rPr>
              <a:t>They are in communication via numerous venous connections</a:t>
            </a:r>
          </a:p>
          <a:p>
            <a:endParaRPr lang="en-US" sz="1400" dirty="0">
              <a:solidFill>
                <a:srgbClr val="0000FF"/>
              </a:solidFill>
            </a:endParaRPr>
          </a:p>
          <a:p>
            <a:r>
              <a:rPr lang="en-US" sz="1400" i="1" dirty="0">
                <a:solidFill>
                  <a:srgbClr val="0000FF"/>
                </a:solidFill>
              </a:rPr>
              <a:t>Was this a rando anatomy question, or is this fact of clinical significance?</a:t>
            </a:r>
          </a:p>
          <a:p>
            <a:r>
              <a:rPr lang="en-US" sz="1400" dirty="0">
                <a:solidFill>
                  <a:srgbClr val="FFD653"/>
                </a:solidFill>
              </a:rPr>
              <a:t>The latter, as it explains how some pathologic processes can spread from one CS to the other</a:t>
            </a:r>
          </a:p>
        </p:txBody>
      </p:sp>
    </p:spTree>
    <p:extLst>
      <p:ext uri="{BB962C8B-B14F-4D97-AF65-F5344CB8AC3E}">
        <p14:creationId xmlns:p14="http://schemas.microsoft.com/office/powerpoint/2010/main" val="119123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b="1" dirty="0">
                <a:solidFill>
                  <a:srgbClr val="800080"/>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a:t>
            </a:r>
            <a:r>
              <a:rPr lang="en-US" sz="1600" dirty="0">
                <a:solidFill>
                  <a:srgbClr val="800080"/>
                </a:solidFill>
              </a:rPr>
              <a:t> </a:t>
            </a:r>
            <a:r>
              <a:rPr lang="en-US" sz="1600" b="1" dirty="0">
                <a:solidFill>
                  <a:srgbClr val="800080"/>
                </a:solidFill>
              </a:rPr>
              <a:t>sinus</a:t>
            </a:r>
            <a:r>
              <a:rPr lang="en-US" sz="1600" dirty="0">
                <a:solidFill>
                  <a:schemeClr val="bg1">
                    <a:lumMod val="75000"/>
                  </a:schemeClr>
                </a:solidFill>
              </a:rPr>
              <a:t>--one of a number responsible for draining the cranial vault</a:t>
            </a:r>
          </a:p>
        </p:txBody>
      </p:sp>
      <p:sp>
        <p:nvSpPr>
          <p:cNvPr id="2" name="Oval 1">
            <a:extLst>
              <a:ext uri="{FF2B5EF4-FFF2-40B4-BE49-F238E27FC236}">
                <a16:creationId xmlns:a16="http://schemas.microsoft.com/office/drawing/2014/main" id="{80AECC25-63E7-4E8D-9C17-9D31B85BFCD6}"/>
              </a:ext>
            </a:extLst>
          </p:cNvPr>
          <p:cNvSpPr/>
          <p:nvPr/>
        </p:nvSpPr>
        <p:spPr>
          <a:xfrm>
            <a:off x="453887" y="2186463"/>
            <a:ext cx="609600" cy="4805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BF8FBA2-F454-4099-BF91-5EABBBD49339}"/>
              </a:ext>
            </a:extLst>
          </p:cNvPr>
          <p:cNvSpPr/>
          <p:nvPr/>
        </p:nvSpPr>
        <p:spPr>
          <a:xfrm>
            <a:off x="580828" y="3907762"/>
            <a:ext cx="1600200" cy="4356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709154-9252-4C8C-84C1-92C55F59EDAD}"/>
              </a:ext>
            </a:extLst>
          </p:cNvPr>
          <p:cNvSpPr txBox="1"/>
          <p:nvPr/>
        </p:nvSpPr>
        <p:spPr>
          <a:xfrm>
            <a:off x="1482447" y="2186463"/>
            <a:ext cx="6040126" cy="1384995"/>
          </a:xfrm>
          <a:prstGeom prst="rect">
            <a:avLst/>
          </a:prstGeom>
          <a:solidFill>
            <a:srgbClr val="FFD653"/>
          </a:solidFill>
        </p:spPr>
        <p:txBody>
          <a:bodyPr wrap="square" rtlCol="0">
            <a:spAutoFit/>
          </a:bodyPr>
          <a:lstStyle/>
          <a:p>
            <a:r>
              <a:rPr lang="en-US" sz="1400" i="1" dirty="0">
                <a:solidFill>
                  <a:srgbClr val="0000FF"/>
                </a:solidFill>
              </a:rPr>
              <a:t>Are the two CSs isolated, or in communication with one another?</a:t>
            </a:r>
          </a:p>
          <a:p>
            <a:r>
              <a:rPr lang="en-US" sz="1400" dirty="0">
                <a:solidFill>
                  <a:srgbClr val="0000FF"/>
                </a:solidFill>
              </a:rPr>
              <a:t>They are in communication via numerous venous connections</a:t>
            </a:r>
          </a:p>
          <a:p>
            <a:endParaRPr lang="en-US" sz="1400" dirty="0">
              <a:solidFill>
                <a:srgbClr val="0000FF"/>
              </a:solidFill>
            </a:endParaRPr>
          </a:p>
          <a:p>
            <a:r>
              <a:rPr lang="en-US" sz="1400" i="1" dirty="0">
                <a:solidFill>
                  <a:srgbClr val="0000FF"/>
                </a:solidFill>
              </a:rPr>
              <a:t>Was this a rando anatomy question, or is this fact of clinical significance?</a:t>
            </a:r>
          </a:p>
          <a:p>
            <a:r>
              <a:rPr lang="en-US" sz="1400" dirty="0">
                <a:solidFill>
                  <a:srgbClr val="0000FF"/>
                </a:solidFill>
              </a:rPr>
              <a:t>The latter, as it explains how pathologic processes can spread from one CS to the other</a:t>
            </a:r>
          </a:p>
        </p:txBody>
      </p:sp>
    </p:spTree>
    <p:extLst>
      <p:ext uri="{BB962C8B-B14F-4D97-AF65-F5344CB8AC3E}">
        <p14:creationId xmlns:p14="http://schemas.microsoft.com/office/powerpoint/2010/main" val="238777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rgbClr val="0000FF"/>
                </a:solidFill>
              </a:rPr>
              <a:t>Is the sphenoid sinus another venous sinus?</a:t>
            </a:r>
          </a:p>
          <a:p>
            <a:r>
              <a:rPr lang="en-US" sz="1400" dirty="0">
                <a:solidFill>
                  <a:schemeClr val="accent5">
                    <a:lumMod val="75000"/>
                  </a:schemeClr>
                </a:solidFill>
              </a:rPr>
              <a:t>No, it is one of the four paranasal air sinuses</a:t>
            </a:r>
          </a:p>
        </p:txBody>
      </p:sp>
    </p:spTree>
    <p:extLst>
      <p:ext uri="{BB962C8B-B14F-4D97-AF65-F5344CB8AC3E}">
        <p14:creationId xmlns:p14="http://schemas.microsoft.com/office/powerpoint/2010/main" val="283914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rgbClr val="0000FF"/>
                </a:solidFill>
              </a:rPr>
              <a:t>Is the sphenoid sinus another venous sinus?</a:t>
            </a:r>
          </a:p>
          <a:p>
            <a:r>
              <a:rPr lang="en-US" sz="1400" dirty="0">
                <a:solidFill>
                  <a:srgbClr val="0000FF"/>
                </a:solidFill>
              </a:rPr>
              <a:t>No, it is one of the four paranasal air sinuses</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rgbClr val="800080"/>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96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chemeClr val="bg1">
                    <a:lumMod val="75000"/>
                  </a:schemeClr>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the sphenoid sinus another venous sinus?</a:t>
            </a:r>
          </a:p>
          <a:p>
            <a:r>
              <a:rPr lang="en-US" sz="1400" dirty="0">
                <a:solidFill>
                  <a:schemeClr val="bg1">
                    <a:lumMod val="50000"/>
                  </a:schemeClr>
                </a:solidFill>
              </a:rPr>
              <a:t>No, it is one of the </a:t>
            </a:r>
            <a:r>
              <a:rPr lang="en-US" sz="1400" b="1" dirty="0">
                <a:solidFill>
                  <a:srgbClr val="0000FF"/>
                </a:solidFill>
              </a:rPr>
              <a:t>four paranasal air sinuses</a:t>
            </a:r>
          </a:p>
        </p:txBody>
      </p:sp>
      <p:sp>
        <p:nvSpPr>
          <p:cNvPr id="25" name="Oval 24">
            <a:extLst>
              <a:ext uri="{FF2B5EF4-FFF2-40B4-BE49-F238E27FC236}">
                <a16:creationId xmlns:a16="http://schemas.microsoft.com/office/drawing/2014/main" id="{AE8D339E-18F3-4D4B-850A-53DF49A0F026}"/>
              </a:ext>
            </a:extLst>
          </p:cNvPr>
          <p:cNvSpPr/>
          <p:nvPr/>
        </p:nvSpPr>
        <p:spPr>
          <a:xfrm>
            <a:off x="3956956" y="4026694"/>
            <a:ext cx="2468804" cy="4536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E18731-9E3E-41A8-BAAF-6D6C59574200}"/>
              </a:ext>
            </a:extLst>
          </p:cNvPr>
          <p:cNvSpPr txBox="1"/>
          <p:nvPr/>
        </p:nvSpPr>
        <p:spPr>
          <a:xfrm>
            <a:off x="3267103" y="4690376"/>
            <a:ext cx="3848509" cy="1384995"/>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are the other three? </a:t>
            </a:r>
            <a:endParaRPr lang="en-US" sz="1400" i="1" dirty="0">
              <a:solidFill>
                <a:schemeClr val="accent1">
                  <a:lumMod val="40000"/>
                  <a:lumOff val="60000"/>
                </a:schemeClr>
              </a:solidFill>
            </a:endParaRPr>
          </a:p>
          <a:p>
            <a:r>
              <a:rPr lang="en-US" sz="1400" i="1" dirty="0">
                <a:solidFill>
                  <a:schemeClr val="accent1">
                    <a:lumMod val="40000"/>
                    <a:lumOff val="60000"/>
                  </a:schemeClr>
                </a:solidFill>
              </a:rPr>
              <a:t>Relative to the eyes, where is each located?</a:t>
            </a:r>
          </a:p>
          <a:p>
            <a:r>
              <a:rPr lang="en-US" sz="1400" dirty="0">
                <a:solidFill>
                  <a:srgbClr val="0000FF"/>
                </a:solidFill>
              </a:rPr>
              <a:t>--Sphenoid sinus</a:t>
            </a:r>
            <a:endParaRPr lang="en-US" sz="1400" dirty="0"/>
          </a:p>
          <a:p>
            <a:r>
              <a:rPr lang="en-US" sz="1400" dirty="0">
                <a:solidFill>
                  <a:srgbClr val="0000FF"/>
                </a:solidFill>
              </a:rPr>
              <a:t>--</a:t>
            </a:r>
            <a:r>
              <a:rPr lang="en-US" sz="1400" dirty="0">
                <a:solidFill>
                  <a:schemeClr val="accent1">
                    <a:lumMod val="40000"/>
                    <a:lumOff val="60000"/>
                  </a:schemeClr>
                </a:solidFill>
              </a:rPr>
              <a:t>Frontal</a:t>
            </a:r>
            <a:r>
              <a:rPr lang="en-US" sz="1400" dirty="0">
                <a:solidFill>
                  <a:srgbClr val="0000FF"/>
                </a:solidFill>
              </a:rPr>
              <a:t>  sinuses</a:t>
            </a:r>
            <a:endParaRPr lang="en-US" sz="1400" dirty="0"/>
          </a:p>
          <a:p>
            <a:r>
              <a:rPr lang="en-US" sz="1400" dirty="0">
                <a:solidFill>
                  <a:srgbClr val="0000FF"/>
                </a:solidFill>
              </a:rPr>
              <a:t>--</a:t>
            </a:r>
            <a:r>
              <a:rPr lang="en-US" sz="1400" dirty="0">
                <a:solidFill>
                  <a:schemeClr val="accent1">
                    <a:lumMod val="40000"/>
                    <a:lumOff val="60000"/>
                  </a:schemeClr>
                </a:solidFill>
              </a:rPr>
              <a:t>Ethmoid</a:t>
            </a:r>
            <a:r>
              <a:rPr lang="en-US" sz="1400" dirty="0">
                <a:solidFill>
                  <a:srgbClr val="0000FF"/>
                </a:solidFill>
              </a:rPr>
              <a:t>  sinuses</a:t>
            </a:r>
            <a:endParaRPr lang="en-US" sz="1400" dirty="0"/>
          </a:p>
          <a:p>
            <a:r>
              <a:rPr lang="en-US" sz="1400" dirty="0">
                <a:solidFill>
                  <a:srgbClr val="0000FF"/>
                </a:solidFill>
              </a:rPr>
              <a:t>--</a:t>
            </a:r>
            <a:r>
              <a:rPr lang="en-US" sz="1400" dirty="0">
                <a:solidFill>
                  <a:schemeClr val="accent1">
                    <a:lumMod val="40000"/>
                    <a:lumOff val="60000"/>
                  </a:schemeClr>
                </a:solidFill>
              </a:rPr>
              <a:t>Maxillary</a:t>
            </a:r>
            <a:r>
              <a:rPr lang="en-US" sz="1400" dirty="0">
                <a:solidFill>
                  <a:srgbClr val="0000FF"/>
                </a:solidFill>
              </a:rPr>
              <a:t>  sinuses</a:t>
            </a:r>
            <a:endParaRPr lang="en-US" sz="1400" dirty="0"/>
          </a:p>
        </p:txBody>
      </p:sp>
      <p:sp>
        <p:nvSpPr>
          <p:cNvPr id="2" name="TextBox 1">
            <a:extLst>
              <a:ext uri="{FF2B5EF4-FFF2-40B4-BE49-F238E27FC236}">
                <a16:creationId xmlns:a16="http://schemas.microsoft.com/office/drawing/2014/main" id="{E99630C0-1589-495F-A14C-2EF31BFA6F09}"/>
              </a:ext>
            </a:extLst>
          </p:cNvPr>
          <p:cNvSpPr txBox="1"/>
          <p:nvPr/>
        </p:nvSpPr>
        <p:spPr>
          <a:xfrm>
            <a:off x="3699833" y="5298487"/>
            <a:ext cx="309700" cy="338554"/>
          </a:xfrm>
          <a:prstGeom prst="rect">
            <a:avLst/>
          </a:prstGeom>
          <a:noFill/>
        </p:spPr>
        <p:txBody>
          <a:bodyPr wrap="none" rtlCol="0">
            <a:spAutoFit/>
          </a:bodyPr>
          <a:lstStyle/>
          <a:p>
            <a:r>
              <a:rPr lang="en-US" sz="1600" b="1" i="1" dirty="0">
                <a:solidFill>
                  <a:srgbClr val="0000FF"/>
                </a:solidFill>
              </a:rPr>
              <a:t>?</a:t>
            </a:r>
          </a:p>
        </p:txBody>
      </p:sp>
      <p:sp>
        <p:nvSpPr>
          <p:cNvPr id="28" name="TextBox 27">
            <a:extLst>
              <a:ext uri="{FF2B5EF4-FFF2-40B4-BE49-F238E27FC236}">
                <a16:creationId xmlns:a16="http://schemas.microsoft.com/office/drawing/2014/main" id="{63086FF9-CA8D-43D4-8E88-60B77A61A4CD}"/>
              </a:ext>
            </a:extLst>
          </p:cNvPr>
          <p:cNvSpPr txBox="1"/>
          <p:nvPr/>
        </p:nvSpPr>
        <p:spPr>
          <a:xfrm>
            <a:off x="3699833" y="5508512"/>
            <a:ext cx="309700" cy="338554"/>
          </a:xfrm>
          <a:prstGeom prst="rect">
            <a:avLst/>
          </a:prstGeom>
          <a:noFill/>
        </p:spPr>
        <p:txBody>
          <a:bodyPr wrap="none" rtlCol="0">
            <a:spAutoFit/>
          </a:bodyPr>
          <a:lstStyle/>
          <a:p>
            <a:r>
              <a:rPr lang="en-US" sz="1600" b="1" i="1" dirty="0">
                <a:solidFill>
                  <a:srgbClr val="0000FF"/>
                </a:solidFill>
              </a:rPr>
              <a:t>?</a:t>
            </a:r>
          </a:p>
        </p:txBody>
      </p:sp>
      <p:sp>
        <p:nvSpPr>
          <p:cNvPr id="29" name="TextBox 28">
            <a:extLst>
              <a:ext uri="{FF2B5EF4-FFF2-40B4-BE49-F238E27FC236}">
                <a16:creationId xmlns:a16="http://schemas.microsoft.com/office/drawing/2014/main" id="{C8FD252B-19E9-42DE-8BF7-483C4B7E6C91}"/>
              </a:ext>
            </a:extLst>
          </p:cNvPr>
          <p:cNvSpPr txBox="1"/>
          <p:nvPr/>
        </p:nvSpPr>
        <p:spPr>
          <a:xfrm>
            <a:off x="3699833" y="5736817"/>
            <a:ext cx="309700" cy="338554"/>
          </a:xfrm>
          <a:prstGeom prst="rect">
            <a:avLst/>
          </a:prstGeom>
          <a:noFill/>
        </p:spPr>
        <p:txBody>
          <a:bodyPr wrap="none" rtlCol="0">
            <a:spAutoFit/>
          </a:bodyPr>
          <a:lstStyle/>
          <a:p>
            <a:r>
              <a:rPr lang="en-US" sz="1600" b="1" i="1" dirty="0">
                <a:solidFill>
                  <a:srgbClr val="0000FF"/>
                </a:solidFill>
              </a:rPr>
              <a:t>?</a:t>
            </a:r>
          </a:p>
        </p:txBody>
      </p:sp>
    </p:spTree>
    <p:extLst>
      <p:ext uri="{BB962C8B-B14F-4D97-AF65-F5344CB8AC3E}">
        <p14:creationId xmlns:p14="http://schemas.microsoft.com/office/powerpoint/2010/main" val="233201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29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chemeClr val="bg1">
                    <a:lumMod val="75000"/>
                  </a:schemeClr>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the sphenoid sinus another venous sinus?</a:t>
            </a:r>
          </a:p>
          <a:p>
            <a:r>
              <a:rPr lang="en-US" sz="1400" dirty="0">
                <a:solidFill>
                  <a:schemeClr val="bg1">
                    <a:lumMod val="50000"/>
                  </a:schemeClr>
                </a:solidFill>
              </a:rPr>
              <a:t>No, it is one of the </a:t>
            </a:r>
            <a:r>
              <a:rPr lang="en-US" sz="1400" b="1" dirty="0">
                <a:solidFill>
                  <a:srgbClr val="0000FF"/>
                </a:solidFill>
              </a:rPr>
              <a:t>four paranasal air sinuses</a:t>
            </a:r>
          </a:p>
        </p:txBody>
      </p:sp>
      <p:sp>
        <p:nvSpPr>
          <p:cNvPr id="25" name="Oval 24">
            <a:extLst>
              <a:ext uri="{FF2B5EF4-FFF2-40B4-BE49-F238E27FC236}">
                <a16:creationId xmlns:a16="http://schemas.microsoft.com/office/drawing/2014/main" id="{AE8D339E-18F3-4D4B-850A-53DF49A0F026}"/>
              </a:ext>
            </a:extLst>
          </p:cNvPr>
          <p:cNvSpPr/>
          <p:nvPr/>
        </p:nvSpPr>
        <p:spPr>
          <a:xfrm>
            <a:off x="3956956" y="4026694"/>
            <a:ext cx="2468804" cy="4536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E18731-9E3E-41A8-BAAF-6D6C59574200}"/>
              </a:ext>
            </a:extLst>
          </p:cNvPr>
          <p:cNvSpPr txBox="1"/>
          <p:nvPr/>
        </p:nvSpPr>
        <p:spPr>
          <a:xfrm>
            <a:off x="3267103" y="4690376"/>
            <a:ext cx="3848509" cy="1384995"/>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are the other three? </a:t>
            </a:r>
            <a:endParaRPr lang="en-US" sz="1400" i="1" dirty="0">
              <a:solidFill>
                <a:schemeClr val="accent1">
                  <a:lumMod val="40000"/>
                  <a:lumOff val="60000"/>
                </a:schemeClr>
              </a:solidFill>
            </a:endParaRPr>
          </a:p>
          <a:p>
            <a:r>
              <a:rPr lang="en-US" sz="1400" i="1" dirty="0">
                <a:solidFill>
                  <a:schemeClr val="accent1">
                    <a:lumMod val="40000"/>
                    <a:lumOff val="60000"/>
                  </a:schemeClr>
                </a:solidFill>
              </a:rPr>
              <a:t>Relative to the eyes, where is each located?</a:t>
            </a:r>
          </a:p>
          <a:p>
            <a:r>
              <a:rPr lang="en-US" sz="1400" dirty="0">
                <a:solidFill>
                  <a:srgbClr val="0000FF"/>
                </a:solidFill>
              </a:rPr>
              <a:t>--Sphenoid sinus</a:t>
            </a:r>
            <a:endParaRPr lang="en-US" sz="1400" dirty="0"/>
          </a:p>
          <a:p>
            <a:r>
              <a:rPr lang="en-US" sz="1400" dirty="0">
                <a:solidFill>
                  <a:srgbClr val="0000FF"/>
                </a:solidFill>
              </a:rPr>
              <a:t>--Frontal  sinuses</a:t>
            </a:r>
            <a:endParaRPr lang="en-US" sz="1400" dirty="0"/>
          </a:p>
          <a:p>
            <a:r>
              <a:rPr lang="en-US" sz="1400" dirty="0">
                <a:solidFill>
                  <a:srgbClr val="0000FF"/>
                </a:solidFill>
              </a:rPr>
              <a:t>--Ethmoid  sinuses</a:t>
            </a:r>
            <a:endParaRPr lang="en-US" sz="1400" dirty="0"/>
          </a:p>
          <a:p>
            <a:r>
              <a:rPr lang="en-US" sz="1400" dirty="0">
                <a:solidFill>
                  <a:srgbClr val="0000FF"/>
                </a:solidFill>
              </a:rPr>
              <a:t>--Maxillary  sinuses</a:t>
            </a:r>
            <a:endParaRPr lang="en-US" sz="1400" dirty="0"/>
          </a:p>
        </p:txBody>
      </p:sp>
    </p:spTree>
    <p:extLst>
      <p:ext uri="{BB962C8B-B14F-4D97-AF65-F5344CB8AC3E}">
        <p14:creationId xmlns:p14="http://schemas.microsoft.com/office/powerpoint/2010/main" val="142503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01683BA8-143D-4B43-A4C6-D1D8D81DD685}"/>
              </a:ext>
            </a:extLst>
          </p:cNvPr>
          <p:cNvSpPr txBox="1"/>
          <p:nvPr/>
        </p:nvSpPr>
        <p:spPr>
          <a:xfrm>
            <a:off x="5341500" y="3581756"/>
            <a:ext cx="3337800" cy="3046988"/>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hallmark of pathology involving these three locations?</a:t>
            </a:r>
            <a:endParaRPr lang="en-US" sz="1600" i="1" dirty="0">
              <a:solidFill>
                <a:schemeClr val="accent5">
                  <a:lumMod val="75000"/>
                </a:schemeClr>
              </a:solidFill>
            </a:endParaRPr>
          </a:p>
          <a:p>
            <a:r>
              <a:rPr lang="en-US" sz="1600" dirty="0">
                <a:solidFill>
                  <a:schemeClr val="accent5">
                    <a:lumMod val="75000"/>
                  </a:schemeClr>
                </a:solidFill>
              </a:rPr>
              <a:t>Deficits implicating multiple nerves simultaneously</a:t>
            </a:r>
          </a:p>
          <a:p>
            <a:endParaRPr lang="en-US" sz="1600" dirty="0">
              <a:solidFill>
                <a:schemeClr val="accent5">
                  <a:lumMod val="75000"/>
                </a:schemeClr>
              </a:solidFill>
            </a:endParaRPr>
          </a:p>
          <a:p>
            <a:r>
              <a:rPr lang="en-US" sz="1600" i="1" dirty="0">
                <a:solidFill>
                  <a:schemeClr val="accent5">
                    <a:lumMod val="75000"/>
                  </a:schemeClr>
                </a:solidFill>
              </a:rPr>
              <a:t>Which nerves can be involved?</a:t>
            </a:r>
          </a:p>
          <a:p>
            <a:r>
              <a:rPr lang="en-US" sz="1600" dirty="0">
                <a:solidFill>
                  <a:schemeClr val="accent5">
                    <a:lumMod val="75000"/>
                  </a:schemeClr>
                </a:solidFill>
              </a:rPr>
              <a:t>--Optic nerve</a:t>
            </a:r>
          </a:p>
          <a:p>
            <a:r>
              <a:rPr lang="en-US" sz="1600" dirty="0">
                <a:solidFill>
                  <a:schemeClr val="accent5">
                    <a:lumMod val="75000"/>
                  </a:schemeClr>
                </a:solidFill>
              </a:rPr>
              <a:t>--CN3</a:t>
            </a:r>
          </a:p>
          <a:p>
            <a:r>
              <a:rPr lang="en-US" sz="1600" dirty="0">
                <a:solidFill>
                  <a:schemeClr val="accent5">
                    <a:lumMod val="75000"/>
                  </a:schemeClr>
                </a:solidFill>
              </a:rPr>
              <a:t>--CN4</a:t>
            </a:r>
          </a:p>
          <a:p>
            <a:r>
              <a:rPr lang="en-US" sz="1600" dirty="0">
                <a:solidFill>
                  <a:schemeClr val="accent5">
                    <a:lumMod val="75000"/>
                  </a:schemeClr>
                </a:solidFill>
              </a:rPr>
              <a:t>--V1 and V2</a:t>
            </a:r>
          </a:p>
          <a:p>
            <a:r>
              <a:rPr lang="en-US" sz="1600" dirty="0">
                <a:solidFill>
                  <a:schemeClr val="accent5">
                    <a:lumMod val="75000"/>
                  </a:schemeClr>
                </a:solidFill>
              </a:rPr>
              <a:t>--CN6</a:t>
            </a:r>
          </a:p>
          <a:p>
            <a:r>
              <a:rPr lang="en-US" sz="1600" dirty="0">
                <a:solidFill>
                  <a:schemeClr val="accent5">
                    <a:lumMod val="75000"/>
                  </a:schemeClr>
                </a:solidFill>
              </a:rPr>
              <a:t>--Postganglionic </a:t>
            </a:r>
            <a:r>
              <a:rPr lang="en-US" sz="1600" dirty="0" err="1">
                <a:solidFill>
                  <a:schemeClr val="accent5">
                    <a:lumMod val="75000"/>
                  </a:schemeClr>
                </a:solidFill>
              </a:rPr>
              <a:t>sympathetics</a:t>
            </a:r>
            <a:endParaRPr lang="en-US" sz="1600" dirty="0">
              <a:solidFill>
                <a:schemeClr val="accent5">
                  <a:lumMod val="75000"/>
                </a:schemeClr>
              </a:solidFill>
            </a:endParaRPr>
          </a:p>
        </p:txBody>
      </p:sp>
      <p:sp>
        <p:nvSpPr>
          <p:cNvPr id="36" name="Rectangle 35">
            <a:extLst>
              <a:ext uri="{FF2B5EF4-FFF2-40B4-BE49-F238E27FC236}">
                <a16:creationId xmlns:a16="http://schemas.microsoft.com/office/drawing/2014/main" id="{ABF6BE28-26F5-4E11-88AC-2C04AC09B613}"/>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2B92277-7EA1-455D-A164-E37AA24F78A0}"/>
              </a:ext>
            </a:extLst>
          </p:cNvPr>
          <p:cNvSpPr txBox="1"/>
          <p:nvPr/>
        </p:nvSpPr>
        <p:spPr>
          <a:xfrm>
            <a:off x="2759004" y="4890324"/>
            <a:ext cx="1008609" cy="400110"/>
          </a:xfrm>
          <a:prstGeom prst="rect">
            <a:avLst/>
          </a:prstGeom>
          <a:noFill/>
        </p:spPr>
        <p:txBody>
          <a:bodyPr wrap="none" rtlCol="0">
            <a:spAutoFit/>
          </a:bodyPr>
          <a:lstStyle/>
          <a:p>
            <a:r>
              <a:rPr lang="en-US" sz="2000" b="1" dirty="0">
                <a:solidFill>
                  <a:srgbClr val="0000FF"/>
                </a:solidFill>
              </a:rPr>
              <a:t>Orbital</a:t>
            </a:r>
          </a:p>
        </p:txBody>
      </p:sp>
      <p:sp>
        <p:nvSpPr>
          <p:cNvPr id="38" name="TextBox 37">
            <a:extLst>
              <a:ext uri="{FF2B5EF4-FFF2-40B4-BE49-F238E27FC236}">
                <a16:creationId xmlns:a16="http://schemas.microsoft.com/office/drawing/2014/main" id="{3DA34758-1985-4FB6-8DAB-B60920F370C7}"/>
              </a:ext>
            </a:extLst>
          </p:cNvPr>
          <p:cNvSpPr txBox="1"/>
          <p:nvPr/>
        </p:nvSpPr>
        <p:spPr>
          <a:xfrm>
            <a:off x="2784528" y="4736928"/>
            <a:ext cx="2457724"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Superior orbital fissure</a:t>
            </a:r>
          </a:p>
        </p:txBody>
      </p:sp>
      <p:sp>
        <p:nvSpPr>
          <p:cNvPr id="42" name="TextBox 41">
            <a:extLst>
              <a:ext uri="{FF2B5EF4-FFF2-40B4-BE49-F238E27FC236}">
                <a16:creationId xmlns:a16="http://schemas.microsoft.com/office/drawing/2014/main" id="{316BA021-AC87-4F93-9AE3-112B62855808}"/>
              </a:ext>
            </a:extLst>
          </p:cNvPr>
          <p:cNvSpPr txBox="1"/>
          <p:nvPr/>
        </p:nvSpPr>
        <p:spPr>
          <a:xfrm>
            <a:off x="3641940" y="4912836"/>
            <a:ext cx="83388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apex</a:t>
            </a:r>
          </a:p>
        </p:txBody>
      </p:sp>
      <p:sp>
        <p:nvSpPr>
          <p:cNvPr id="34" name="TextBox 37">
            <a:extLst>
              <a:ext uri="{FF2B5EF4-FFF2-40B4-BE49-F238E27FC236}">
                <a16:creationId xmlns:a16="http://schemas.microsoft.com/office/drawing/2014/main" id="{C4B577E0-A32E-4719-B0D7-41B1B9FC6304}"/>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260287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chemeClr val="bg1">
                    <a:lumMod val="75000"/>
                  </a:schemeClr>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the sphenoid sinus another venous sinus?</a:t>
            </a:r>
          </a:p>
          <a:p>
            <a:r>
              <a:rPr lang="en-US" sz="1400" dirty="0">
                <a:solidFill>
                  <a:schemeClr val="bg1">
                    <a:lumMod val="50000"/>
                  </a:schemeClr>
                </a:solidFill>
              </a:rPr>
              <a:t>No, it is one of the </a:t>
            </a:r>
            <a:r>
              <a:rPr lang="en-US" sz="1400" b="1" dirty="0">
                <a:solidFill>
                  <a:srgbClr val="0000FF"/>
                </a:solidFill>
              </a:rPr>
              <a:t>four paranasal air sinuses</a:t>
            </a:r>
          </a:p>
        </p:txBody>
      </p:sp>
      <p:sp>
        <p:nvSpPr>
          <p:cNvPr id="25" name="Oval 24">
            <a:extLst>
              <a:ext uri="{FF2B5EF4-FFF2-40B4-BE49-F238E27FC236}">
                <a16:creationId xmlns:a16="http://schemas.microsoft.com/office/drawing/2014/main" id="{AE8D339E-18F3-4D4B-850A-53DF49A0F026}"/>
              </a:ext>
            </a:extLst>
          </p:cNvPr>
          <p:cNvSpPr/>
          <p:nvPr/>
        </p:nvSpPr>
        <p:spPr>
          <a:xfrm>
            <a:off x="3956956" y="4026694"/>
            <a:ext cx="2468804" cy="4536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E18731-9E3E-41A8-BAAF-6D6C59574200}"/>
              </a:ext>
            </a:extLst>
          </p:cNvPr>
          <p:cNvSpPr txBox="1"/>
          <p:nvPr/>
        </p:nvSpPr>
        <p:spPr>
          <a:xfrm>
            <a:off x="3267103" y="4690376"/>
            <a:ext cx="3848509" cy="1384995"/>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are the other three? </a:t>
            </a:r>
          </a:p>
          <a:p>
            <a:r>
              <a:rPr lang="en-US" sz="1400" i="1" dirty="0"/>
              <a:t>Relative to the eyes, where is each located?</a:t>
            </a:r>
          </a:p>
          <a:p>
            <a:r>
              <a:rPr lang="en-US" sz="1400" dirty="0">
                <a:solidFill>
                  <a:srgbClr val="0000FF"/>
                </a:solidFill>
              </a:rPr>
              <a:t>--Sphenoid sinus</a:t>
            </a:r>
            <a:r>
              <a:rPr lang="en-US" sz="1400" dirty="0"/>
              <a:t>: </a:t>
            </a:r>
            <a:r>
              <a:rPr lang="en-US" sz="1400" b="1" dirty="0">
                <a:solidFill>
                  <a:schemeClr val="accent1">
                    <a:lumMod val="40000"/>
                    <a:lumOff val="60000"/>
                  </a:schemeClr>
                </a:solidFill>
              </a:rPr>
              <a:t>behind</a:t>
            </a:r>
            <a:r>
              <a:rPr lang="en-US" sz="1400" dirty="0"/>
              <a:t>  the eyes</a:t>
            </a:r>
          </a:p>
          <a:p>
            <a:r>
              <a:rPr lang="en-US" sz="1400" dirty="0">
                <a:solidFill>
                  <a:srgbClr val="0000FF"/>
                </a:solidFill>
              </a:rPr>
              <a:t>--Frontal  sinuses</a:t>
            </a:r>
            <a:r>
              <a:rPr lang="en-US" sz="1400" dirty="0"/>
              <a:t>: </a:t>
            </a:r>
            <a:r>
              <a:rPr lang="en-US" sz="1400" b="1" dirty="0">
                <a:solidFill>
                  <a:schemeClr val="accent1">
                    <a:lumMod val="40000"/>
                    <a:lumOff val="60000"/>
                  </a:schemeClr>
                </a:solidFill>
              </a:rPr>
              <a:t>above</a:t>
            </a:r>
            <a:r>
              <a:rPr lang="en-US" sz="1400" dirty="0"/>
              <a:t>  the eyes</a:t>
            </a:r>
          </a:p>
          <a:p>
            <a:r>
              <a:rPr lang="en-US" sz="1400" dirty="0">
                <a:solidFill>
                  <a:srgbClr val="0000FF"/>
                </a:solidFill>
              </a:rPr>
              <a:t>--Ethmoid  sinuses</a:t>
            </a:r>
            <a:r>
              <a:rPr lang="en-US" sz="1400" dirty="0"/>
              <a:t>: </a:t>
            </a:r>
            <a:r>
              <a:rPr lang="en-US" sz="1400" b="1" dirty="0">
                <a:solidFill>
                  <a:schemeClr val="accent1">
                    <a:lumMod val="40000"/>
                    <a:lumOff val="60000"/>
                  </a:schemeClr>
                </a:solidFill>
              </a:rPr>
              <a:t>between</a:t>
            </a:r>
            <a:r>
              <a:rPr lang="en-US" sz="1400" dirty="0"/>
              <a:t>  the eyes</a:t>
            </a:r>
          </a:p>
          <a:p>
            <a:r>
              <a:rPr lang="en-US" sz="1400" dirty="0">
                <a:solidFill>
                  <a:srgbClr val="0000FF"/>
                </a:solidFill>
              </a:rPr>
              <a:t>--Maxillary  sinuses</a:t>
            </a:r>
            <a:r>
              <a:rPr lang="en-US" sz="1400" dirty="0"/>
              <a:t>: </a:t>
            </a:r>
            <a:r>
              <a:rPr lang="en-US" sz="1400" b="1" dirty="0">
                <a:solidFill>
                  <a:schemeClr val="accent1">
                    <a:lumMod val="40000"/>
                    <a:lumOff val="60000"/>
                  </a:schemeClr>
                </a:solidFill>
              </a:rPr>
              <a:t>below</a:t>
            </a:r>
            <a:r>
              <a:rPr lang="en-US" sz="1400" dirty="0"/>
              <a:t>  the eyes</a:t>
            </a:r>
          </a:p>
        </p:txBody>
      </p:sp>
      <p:sp>
        <p:nvSpPr>
          <p:cNvPr id="26" name="TextBox 25">
            <a:extLst>
              <a:ext uri="{FF2B5EF4-FFF2-40B4-BE49-F238E27FC236}">
                <a16:creationId xmlns:a16="http://schemas.microsoft.com/office/drawing/2014/main" id="{A2958CA5-7897-413B-9AA6-3E566FA873A8}"/>
              </a:ext>
            </a:extLst>
          </p:cNvPr>
          <p:cNvSpPr txBox="1"/>
          <p:nvPr/>
        </p:nvSpPr>
        <p:spPr>
          <a:xfrm>
            <a:off x="5029200" y="5090516"/>
            <a:ext cx="309700" cy="338554"/>
          </a:xfrm>
          <a:prstGeom prst="rect">
            <a:avLst/>
          </a:prstGeom>
          <a:noFill/>
        </p:spPr>
        <p:txBody>
          <a:bodyPr wrap="none" rtlCol="0">
            <a:spAutoFit/>
          </a:bodyPr>
          <a:lstStyle/>
          <a:p>
            <a:r>
              <a:rPr lang="en-US" sz="1600" b="1" i="1" dirty="0"/>
              <a:t>?</a:t>
            </a:r>
          </a:p>
        </p:txBody>
      </p:sp>
      <p:sp>
        <p:nvSpPr>
          <p:cNvPr id="28" name="TextBox 27">
            <a:extLst>
              <a:ext uri="{FF2B5EF4-FFF2-40B4-BE49-F238E27FC236}">
                <a16:creationId xmlns:a16="http://schemas.microsoft.com/office/drawing/2014/main" id="{405B77EE-2668-475A-8C9C-AFF751BA7036}"/>
              </a:ext>
            </a:extLst>
          </p:cNvPr>
          <p:cNvSpPr txBox="1"/>
          <p:nvPr/>
        </p:nvSpPr>
        <p:spPr>
          <a:xfrm>
            <a:off x="5029200" y="5300541"/>
            <a:ext cx="309700" cy="338554"/>
          </a:xfrm>
          <a:prstGeom prst="rect">
            <a:avLst/>
          </a:prstGeom>
          <a:noFill/>
        </p:spPr>
        <p:txBody>
          <a:bodyPr wrap="none" rtlCol="0">
            <a:spAutoFit/>
          </a:bodyPr>
          <a:lstStyle/>
          <a:p>
            <a:r>
              <a:rPr lang="en-US" sz="1600" b="1" i="1" dirty="0"/>
              <a:t>?</a:t>
            </a:r>
          </a:p>
        </p:txBody>
      </p:sp>
      <p:sp>
        <p:nvSpPr>
          <p:cNvPr id="29" name="TextBox 28">
            <a:extLst>
              <a:ext uri="{FF2B5EF4-FFF2-40B4-BE49-F238E27FC236}">
                <a16:creationId xmlns:a16="http://schemas.microsoft.com/office/drawing/2014/main" id="{D72693E7-0320-4B3F-AE0E-B44AD3962B60}"/>
              </a:ext>
            </a:extLst>
          </p:cNvPr>
          <p:cNvSpPr txBox="1"/>
          <p:nvPr/>
        </p:nvSpPr>
        <p:spPr>
          <a:xfrm>
            <a:off x="5029200" y="5528846"/>
            <a:ext cx="309700" cy="338554"/>
          </a:xfrm>
          <a:prstGeom prst="rect">
            <a:avLst/>
          </a:prstGeom>
          <a:noFill/>
        </p:spPr>
        <p:txBody>
          <a:bodyPr wrap="none" rtlCol="0">
            <a:spAutoFit/>
          </a:bodyPr>
          <a:lstStyle/>
          <a:p>
            <a:r>
              <a:rPr lang="en-US" sz="1600" b="1" i="1" dirty="0"/>
              <a:t>?</a:t>
            </a:r>
          </a:p>
        </p:txBody>
      </p:sp>
      <p:sp>
        <p:nvSpPr>
          <p:cNvPr id="30" name="TextBox 29">
            <a:extLst>
              <a:ext uri="{FF2B5EF4-FFF2-40B4-BE49-F238E27FC236}">
                <a16:creationId xmlns:a16="http://schemas.microsoft.com/office/drawing/2014/main" id="{CFDDDAFF-E0D3-4B19-9A13-9D5073640CE5}"/>
              </a:ext>
            </a:extLst>
          </p:cNvPr>
          <p:cNvSpPr txBox="1"/>
          <p:nvPr/>
        </p:nvSpPr>
        <p:spPr>
          <a:xfrm>
            <a:off x="5036507" y="5723986"/>
            <a:ext cx="309700" cy="338554"/>
          </a:xfrm>
          <a:prstGeom prst="rect">
            <a:avLst/>
          </a:prstGeom>
          <a:noFill/>
        </p:spPr>
        <p:txBody>
          <a:bodyPr wrap="none" rtlCol="0">
            <a:spAutoFit/>
          </a:bodyPr>
          <a:lstStyle/>
          <a:p>
            <a:r>
              <a:rPr lang="en-US" sz="1600" b="1" i="1" dirty="0"/>
              <a:t>?</a:t>
            </a:r>
          </a:p>
        </p:txBody>
      </p:sp>
    </p:spTree>
    <p:extLst>
      <p:ext uri="{BB962C8B-B14F-4D97-AF65-F5344CB8AC3E}">
        <p14:creationId xmlns:p14="http://schemas.microsoft.com/office/powerpoint/2010/main" val="15842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6" name="Rectangle 15">
            <a:extLst>
              <a:ext uri="{FF2B5EF4-FFF2-40B4-BE49-F238E27FC236}">
                <a16:creationId xmlns:a16="http://schemas.microsoft.com/office/drawing/2014/main" id="{F1A28E79-35D7-425B-831B-A72E1FFB769A}"/>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DE947B-4556-408D-8C95-6F78DDA0DE37}"/>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8" name="TextBox 17">
            <a:extLst>
              <a:ext uri="{FF2B5EF4-FFF2-40B4-BE49-F238E27FC236}">
                <a16:creationId xmlns:a16="http://schemas.microsoft.com/office/drawing/2014/main" id="{02A7D458-817F-408B-B117-04DFFB49E335}"/>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9" name="TextBox 18">
            <a:extLst>
              <a:ext uri="{FF2B5EF4-FFF2-40B4-BE49-F238E27FC236}">
                <a16:creationId xmlns:a16="http://schemas.microsoft.com/office/drawing/2014/main" id="{A6E162C8-004E-4E30-A76F-57DE7534A127}"/>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0" name="TextBox 19">
            <a:extLst>
              <a:ext uri="{FF2B5EF4-FFF2-40B4-BE49-F238E27FC236}">
                <a16:creationId xmlns:a16="http://schemas.microsoft.com/office/drawing/2014/main" id="{2D2CEEB6-A604-401D-923C-FCAB96094B5E}"/>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1" name="TextBox 20">
            <a:extLst>
              <a:ext uri="{FF2B5EF4-FFF2-40B4-BE49-F238E27FC236}">
                <a16:creationId xmlns:a16="http://schemas.microsoft.com/office/drawing/2014/main" id="{C936AAE1-4B83-4D10-9B95-C8D6CC0CEDFA}"/>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2" name="Straight Arrow Connector 21">
            <a:extLst>
              <a:ext uri="{FF2B5EF4-FFF2-40B4-BE49-F238E27FC236}">
                <a16:creationId xmlns:a16="http://schemas.microsoft.com/office/drawing/2014/main" id="{82D704F5-A815-499E-9D37-D3D36D479403}"/>
              </a:ext>
            </a:extLst>
          </p:cNvPr>
          <p:cNvCxnSpPr>
            <a:stCxn id="20" idx="3"/>
            <a:endCxn id="2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52749EA-306B-4333-A2DB-006DAF074350}"/>
              </a:ext>
            </a:extLst>
          </p:cNvPr>
          <p:cNvSpPr txBox="1"/>
          <p:nvPr/>
        </p:nvSpPr>
        <p:spPr>
          <a:xfrm>
            <a:off x="457200" y="2001798"/>
            <a:ext cx="5105401" cy="2554545"/>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a:t>
            </a:r>
            <a:r>
              <a:rPr lang="en-US" sz="1600" b="1" dirty="0">
                <a:solidFill>
                  <a:srgbClr val="800080"/>
                </a:solidFill>
              </a:rPr>
              <a:t>sphenoid sinus</a:t>
            </a:r>
          </a:p>
          <a:p>
            <a:endParaRPr lang="en-US" sz="1600" i="1" dirty="0">
              <a:solidFill>
                <a:srgbClr val="800080"/>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a:t>
            </a:r>
            <a:r>
              <a:rPr lang="en-US" sz="1600" b="1" dirty="0">
                <a:solidFill>
                  <a:schemeClr val="bg1">
                    <a:lumMod val="75000"/>
                  </a:schemeClr>
                </a:solidFill>
              </a:rPr>
              <a:t>venous sinus</a:t>
            </a:r>
            <a:r>
              <a:rPr lang="en-US" sz="1600" dirty="0">
                <a:solidFill>
                  <a:schemeClr val="bg1">
                    <a:lumMod val="75000"/>
                  </a:schemeClr>
                </a:solidFill>
              </a:rPr>
              <a:t>--one of a number responsible for draining the cranial vault</a:t>
            </a:r>
          </a:p>
        </p:txBody>
      </p:sp>
      <p:sp>
        <p:nvSpPr>
          <p:cNvPr id="24" name="Oval 23">
            <a:extLst>
              <a:ext uri="{FF2B5EF4-FFF2-40B4-BE49-F238E27FC236}">
                <a16:creationId xmlns:a16="http://schemas.microsoft.com/office/drawing/2014/main" id="{B3CC56A3-0B37-43FF-8CF1-BF1C9BF2AB12}"/>
              </a:ext>
            </a:extLst>
          </p:cNvPr>
          <p:cNvSpPr/>
          <p:nvPr/>
        </p:nvSpPr>
        <p:spPr>
          <a:xfrm>
            <a:off x="3048000" y="3162300"/>
            <a:ext cx="1846433" cy="495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145DF1F-5AF4-4BE9-B6CD-47E4BECB3C1E}"/>
              </a:ext>
            </a:extLst>
          </p:cNvPr>
          <p:cNvSpPr/>
          <p:nvPr/>
        </p:nvSpPr>
        <p:spPr>
          <a:xfrm>
            <a:off x="609600" y="3886200"/>
            <a:ext cx="1600200" cy="4953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1BE9382-C126-430C-9041-A5E701A0BACC}"/>
              </a:ext>
            </a:extLst>
          </p:cNvPr>
          <p:cNvSpPr txBox="1"/>
          <p:nvPr/>
        </p:nvSpPr>
        <p:spPr>
          <a:xfrm>
            <a:off x="2555246" y="3872240"/>
            <a:ext cx="3912160" cy="523220"/>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Is the sphenoid sinus another venous sinus?</a:t>
            </a:r>
          </a:p>
          <a:p>
            <a:r>
              <a:rPr lang="en-US" sz="1400" dirty="0">
                <a:solidFill>
                  <a:schemeClr val="bg1">
                    <a:lumMod val="50000"/>
                  </a:schemeClr>
                </a:solidFill>
              </a:rPr>
              <a:t>No, it is one of the </a:t>
            </a:r>
            <a:r>
              <a:rPr lang="en-US" sz="1400" b="1" dirty="0">
                <a:solidFill>
                  <a:srgbClr val="0000FF"/>
                </a:solidFill>
              </a:rPr>
              <a:t>four paranasal air sinuses</a:t>
            </a:r>
          </a:p>
        </p:txBody>
      </p:sp>
      <p:sp>
        <p:nvSpPr>
          <p:cNvPr id="25" name="Oval 24">
            <a:extLst>
              <a:ext uri="{FF2B5EF4-FFF2-40B4-BE49-F238E27FC236}">
                <a16:creationId xmlns:a16="http://schemas.microsoft.com/office/drawing/2014/main" id="{AE8D339E-18F3-4D4B-850A-53DF49A0F026}"/>
              </a:ext>
            </a:extLst>
          </p:cNvPr>
          <p:cNvSpPr/>
          <p:nvPr/>
        </p:nvSpPr>
        <p:spPr>
          <a:xfrm>
            <a:off x="3956956" y="4026694"/>
            <a:ext cx="2468804" cy="4536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E18731-9E3E-41A8-BAAF-6D6C59574200}"/>
              </a:ext>
            </a:extLst>
          </p:cNvPr>
          <p:cNvSpPr txBox="1"/>
          <p:nvPr/>
        </p:nvSpPr>
        <p:spPr>
          <a:xfrm>
            <a:off x="3267103" y="4690376"/>
            <a:ext cx="3848509" cy="1384995"/>
          </a:xfrm>
          <a:prstGeom prst="rect">
            <a:avLst/>
          </a:prstGeom>
          <a:solidFill>
            <a:schemeClr val="accent1">
              <a:lumMod val="40000"/>
              <a:lumOff val="60000"/>
            </a:schemeClr>
          </a:solidFill>
        </p:spPr>
        <p:txBody>
          <a:bodyPr wrap="square" rtlCol="0">
            <a:spAutoFit/>
          </a:bodyPr>
          <a:lstStyle/>
          <a:p>
            <a:r>
              <a:rPr lang="en-US" sz="1400" i="1" dirty="0">
                <a:solidFill>
                  <a:srgbClr val="0000FF"/>
                </a:solidFill>
              </a:rPr>
              <a:t>What are the other three? </a:t>
            </a:r>
          </a:p>
          <a:p>
            <a:r>
              <a:rPr lang="en-US" sz="1400" i="1" dirty="0"/>
              <a:t>Relative to the eyes, where is each located?</a:t>
            </a:r>
          </a:p>
          <a:p>
            <a:r>
              <a:rPr lang="en-US" sz="1400" dirty="0">
                <a:solidFill>
                  <a:srgbClr val="0000FF"/>
                </a:solidFill>
              </a:rPr>
              <a:t>--Sphenoid sinus</a:t>
            </a:r>
            <a:r>
              <a:rPr lang="en-US" sz="1400" dirty="0"/>
              <a:t>: </a:t>
            </a:r>
            <a:r>
              <a:rPr lang="en-US" sz="1400" b="1" dirty="0"/>
              <a:t>behind</a:t>
            </a:r>
            <a:r>
              <a:rPr lang="en-US" sz="1400" dirty="0"/>
              <a:t>  the eyes</a:t>
            </a:r>
          </a:p>
          <a:p>
            <a:r>
              <a:rPr lang="en-US" sz="1400" dirty="0">
                <a:solidFill>
                  <a:srgbClr val="0000FF"/>
                </a:solidFill>
              </a:rPr>
              <a:t>--Frontal  sinuses</a:t>
            </a:r>
            <a:r>
              <a:rPr lang="en-US" sz="1400" dirty="0"/>
              <a:t>: </a:t>
            </a:r>
            <a:r>
              <a:rPr lang="en-US" sz="1400" b="1" dirty="0"/>
              <a:t>above</a:t>
            </a:r>
            <a:r>
              <a:rPr lang="en-US" sz="1400" dirty="0"/>
              <a:t>  the eyes</a:t>
            </a:r>
          </a:p>
          <a:p>
            <a:r>
              <a:rPr lang="en-US" sz="1400" dirty="0">
                <a:solidFill>
                  <a:srgbClr val="0000FF"/>
                </a:solidFill>
              </a:rPr>
              <a:t>--Ethmoid  sinuses</a:t>
            </a:r>
            <a:r>
              <a:rPr lang="en-US" sz="1400" dirty="0"/>
              <a:t>: </a:t>
            </a:r>
            <a:r>
              <a:rPr lang="en-US" sz="1400" b="1" dirty="0"/>
              <a:t>between</a:t>
            </a:r>
            <a:r>
              <a:rPr lang="en-US" sz="1400" dirty="0"/>
              <a:t>  the eyes</a:t>
            </a:r>
          </a:p>
          <a:p>
            <a:r>
              <a:rPr lang="en-US" sz="1400" dirty="0">
                <a:solidFill>
                  <a:srgbClr val="0000FF"/>
                </a:solidFill>
              </a:rPr>
              <a:t>--Maxillary  sinuses</a:t>
            </a:r>
            <a:r>
              <a:rPr lang="en-US" sz="1400" dirty="0"/>
              <a:t>: </a:t>
            </a:r>
            <a:r>
              <a:rPr lang="en-US" sz="1400" b="1" dirty="0"/>
              <a:t>below</a:t>
            </a:r>
            <a:r>
              <a:rPr lang="en-US" sz="1400" dirty="0"/>
              <a:t>  the eyes</a:t>
            </a:r>
          </a:p>
        </p:txBody>
      </p:sp>
    </p:spTree>
    <p:extLst>
      <p:ext uri="{BB962C8B-B14F-4D97-AF65-F5344CB8AC3E}">
        <p14:creationId xmlns:p14="http://schemas.microsoft.com/office/powerpoint/2010/main" val="3279904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293209"/>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p>
          <a:p>
            <a:r>
              <a:rPr lang="en-US" sz="1600" dirty="0">
                <a:solidFill>
                  <a:srgbClr val="800080"/>
                </a:solidFill>
              </a:rPr>
              <a:t>A venous sinus--one of a number responsible for draining the cranial vault</a:t>
            </a:r>
          </a:p>
          <a:p>
            <a:endParaRPr lang="en-US" sz="1600" dirty="0">
              <a:solidFill>
                <a:srgbClr val="800080"/>
              </a:solidFill>
            </a:endParaRPr>
          </a:p>
          <a:p>
            <a:r>
              <a:rPr lang="en-US" sz="1600" i="1" dirty="0">
                <a:solidFill>
                  <a:srgbClr val="800080"/>
                </a:solidFill>
              </a:rPr>
              <a:t>Into what vessels do the sinuses ultimately drain; </a:t>
            </a:r>
            <a:r>
              <a:rPr lang="en-US" sz="1600" i="1" dirty="0" err="1">
                <a:solidFill>
                  <a:srgbClr val="800080"/>
                </a:solidFill>
              </a:rPr>
              <a:t>ie</a:t>
            </a:r>
            <a:r>
              <a:rPr lang="en-US" sz="1600" i="1" dirty="0">
                <a:solidFill>
                  <a:srgbClr val="800080"/>
                </a:solidFill>
              </a:rPr>
              <a:t>, how does intracranial blood get out of the head?</a:t>
            </a:r>
            <a:endParaRPr lang="en-US" sz="1600" dirty="0">
              <a:solidFill>
                <a:srgbClr val="800080"/>
              </a:solidFill>
            </a:endParaRPr>
          </a:p>
        </p:txBody>
      </p:sp>
    </p:spTree>
    <p:extLst>
      <p:ext uri="{BB962C8B-B14F-4D97-AF65-F5344CB8AC3E}">
        <p14:creationId xmlns:p14="http://schemas.microsoft.com/office/powerpoint/2010/main" val="491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p>
          <a:p>
            <a:r>
              <a:rPr lang="en-US" sz="1600" dirty="0">
                <a:solidFill>
                  <a:srgbClr val="800080"/>
                </a:solidFill>
              </a:rPr>
              <a:t>A venous sinus--one of a number responsible for draining the cranial vault</a:t>
            </a:r>
          </a:p>
          <a:p>
            <a:endParaRPr lang="en-US" sz="1600" dirty="0">
              <a:solidFill>
                <a:srgbClr val="800080"/>
              </a:solidFill>
            </a:endParaRPr>
          </a:p>
          <a:p>
            <a:r>
              <a:rPr lang="en-US" sz="1600" i="1" dirty="0">
                <a:solidFill>
                  <a:srgbClr val="800080"/>
                </a:solidFill>
              </a:rPr>
              <a:t>Into what vessels do the sinuses ultimately drain; </a:t>
            </a:r>
            <a:r>
              <a:rPr lang="en-US" sz="1600" i="1" dirty="0" err="1">
                <a:solidFill>
                  <a:srgbClr val="800080"/>
                </a:solidFill>
              </a:rPr>
              <a:t>ie</a:t>
            </a:r>
            <a:r>
              <a:rPr lang="en-US" sz="1600" i="1" dirty="0">
                <a:solidFill>
                  <a:srgbClr val="800080"/>
                </a:solidFill>
              </a:rPr>
              <a:t>, how does intracranial blood get out of the head?</a:t>
            </a:r>
          </a:p>
          <a:p>
            <a:r>
              <a:rPr lang="en-US" sz="1600" dirty="0">
                <a:solidFill>
                  <a:srgbClr val="800080"/>
                </a:solidFill>
              </a:rPr>
              <a:t>The internal jugular (IJ) veins</a:t>
            </a:r>
          </a:p>
        </p:txBody>
      </p:sp>
    </p:spTree>
    <p:extLst>
      <p:ext uri="{BB962C8B-B14F-4D97-AF65-F5344CB8AC3E}">
        <p14:creationId xmlns:p14="http://schemas.microsoft.com/office/powerpoint/2010/main" val="283701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rgbClr val="800080"/>
                </a:solidFill>
              </a:rPr>
              <a:t>The internal jugular (IJ) veins</a:t>
            </a:r>
          </a:p>
        </p:txBody>
      </p:sp>
      <p:sp>
        <p:nvSpPr>
          <p:cNvPr id="14" name="TextBox 13">
            <a:extLst>
              <a:ext uri="{FF2B5EF4-FFF2-40B4-BE49-F238E27FC236}">
                <a16:creationId xmlns:a16="http://schemas.microsoft.com/office/drawing/2014/main" id="{E5C29BD9-6AD6-4EC0-96D5-A53D00D7C581}"/>
              </a:ext>
            </a:extLst>
          </p:cNvPr>
          <p:cNvSpPr txBox="1"/>
          <p:nvPr/>
        </p:nvSpPr>
        <p:spPr>
          <a:xfrm>
            <a:off x="917713" y="5474732"/>
            <a:ext cx="6549887" cy="307777"/>
          </a:xfrm>
          <a:prstGeom prst="rect">
            <a:avLst/>
          </a:prstGeom>
          <a:noFill/>
        </p:spPr>
        <p:txBody>
          <a:bodyPr wrap="square" rtlCol="0">
            <a:spAutoFit/>
          </a:bodyPr>
          <a:lstStyle/>
          <a:p>
            <a:r>
              <a:rPr lang="en-US" sz="1400" i="1" dirty="0">
                <a:solidFill>
                  <a:srgbClr val="7030A0"/>
                </a:solidFill>
              </a:rPr>
              <a:t>What structure is the main conduit for blood leaving the CS to get to the IJ vein?</a:t>
            </a:r>
          </a:p>
        </p:txBody>
      </p:sp>
    </p:spTree>
    <p:extLst>
      <p:ext uri="{BB962C8B-B14F-4D97-AF65-F5344CB8AC3E}">
        <p14:creationId xmlns:p14="http://schemas.microsoft.com/office/powerpoint/2010/main" val="529926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rgbClr val="800080"/>
                </a:solidFill>
              </a:rPr>
              <a:t>The internal jugular (IJ) veins</a:t>
            </a:r>
          </a:p>
        </p:txBody>
      </p:sp>
      <p:sp>
        <p:nvSpPr>
          <p:cNvPr id="14" name="TextBox 13">
            <a:extLst>
              <a:ext uri="{FF2B5EF4-FFF2-40B4-BE49-F238E27FC236}">
                <a16:creationId xmlns:a16="http://schemas.microsoft.com/office/drawing/2014/main" id="{E5C29BD9-6AD6-4EC0-96D5-A53D00D7C581}"/>
              </a:ext>
            </a:extLst>
          </p:cNvPr>
          <p:cNvSpPr txBox="1"/>
          <p:nvPr/>
        </p:nvSpPr>
        <p:spPr>
          <a:xfrm>
            <a:off x="917713" y="5474732"/>
            <a:ext cx="6549887" cy="523220"/>
          </a:xfrm>
          <a:prstGeom prst="rect">
            <a:avLst/>
          </a:prstGeom>
          <a:noFill/>
        </p:spPr>
        <p:txBody>
          <a:bodyPr wrap="square" rtlCol="0">
            <a:spAutoFit/>
          </a:bodyPr>
          <a:lstStyle/>
          <a:p>
            <a:r>
              <a:rPr lang="en-US" sz="1400" i="1" dirty="0">
                <a:solidFill>
                  <a:srgbClr val="7030A0"/>
                </a:solidFill>
              </a:rPr>
              <a:t>What structure is the main conduit for blood leaving the CS to get to the IJ vein?</a:t>
            </a:r>
          </a:p>
          <a:p>
            <a:r>
              <a:rPr lang="en-US" sz="1400" dirty="0">
                <a:solidFill>
                  <a:srgbClr val="7030A0"/>
                </a:solidFill>
              </a:rPr>
              <a:t>The inferior petrosal sinus</a:t>
            </a:r>
          </a:p>
        </p:txBody>
      </p:sp>
    </p:spTree>
    <p:extLst>
      <p:ext uri="{BB962C8B-B14F-4D97-AF65-F5344CB8AC3E}">
        <p14:creationId xmlns:p14="http://schemas.microsoft.com/office/powerpoint/2010/main" val="85158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BF923-82D8-4B67-B070-D58CA5B5C2D5}"/>
              </a:ext>
            </a:extLst>
          </p:cNvPr>
          <p:cNvSpPr>
            <a:spLocks noGrp="1"/>
          </p:cNvSpPr>
          <p:nvPr>
            <p:ph type="sldNum" sz="quarter" idx="12"/>
          </p:nvPr>
        </p:nvSpPr>
        <p:spPr/>
        <p:txBody>
          <a:bodyPr/>
          <a:lstStyle/>
          <a:p>
            <a:fld id="{7F962CDE-92F6-4B07-B3E4-534C045DC961}" type="slidenum">
              <a:rPr lang="en-US" altLang="en-US" smtClean="0"/>
              <a:pPr/>
              <a:t>36</a:t>
            </a:fld>
            <a:endParaRPr lang="en-US" altLang="en-US"/>
          </a:p>
        </p:txBody>
      </p:sp>
      <p:pic>
        <p:nvPicPr>
          <p:cNvPr id="4" name="Picture 3">
            <a:extLst>
              <a:ext uri="{FF2B5EF4-FFF2-40B4-BE49-F238E27FC236}">
                <a16:creationId xmlns:a16="http://schemas.microsoft.com/office/drawing/2014/main" id="{E8A4997A-0F03-4BBF-92C2-9288E2E5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480" y="1066800"/>
            <a:ext cx="6351039" cy="4502887"/>
          </a:xfrm>
          <a:prstGeom prst="rect">
            <a:avLst/>
          </a:prstGeom>
        </p:spPr>
      </p:pic>
      <p:sp>
        <p:nvSpPr>
          <p:cNvPr id="8" name="TextBox 7">
            <a:extLst>
              <a:ext uri="{FF2B5EF4-FFF2-40B4-BE49-F238E27FC236}">
                <a16:creationId xmlns:a16="http://schemas.microsoft.com/office/drawing/2014/main" id="{58E58C91-44A2-407C-8F87-BA5987C94F2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 name="Oval 2">
            <a:extLst>
              <a:ext uri="{FF2B5EF4-FFF2-40B4-BE49-F238E27FC236}">
                <a16:creationId xmlns:a16="http://schemas.microsoft.com/office/drawing/2014/main" id="{62312647-919E-417F-8EC2-B9AC93316E68}"/>
              </a:ext>
            </a:extLst>
          </p:cNvPr>
          <p:cNvSpPr/>
          <p:nvPr/>
        </p:nvSpPr>
        <p:spPr>
          <a:xfrm>
            <a:off x="5943600" y="4744278"/>
            <a:ext cx="1371600" cy="631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C425B8D-44C9-4CFF-8090-7E5D172F39B7}"/>
              </a:ext>
            </a:extLst>
          </p:cNvPr>
          <p:cNvSpPr txBox="1"/>
          <p:nvPr/>
        </p:nvSpPr>
        <p:spPr>
          <a:xfrm>
            <a:off x="1752600" y="5652700"/>
            <a:ext cx="1521570" cy="276999"/>
          </a:xfrm>
          <a:prstGeom prst="rect">
            <a:avLst/>
          </a:prstGeom>
          <a:noFill/>
        </p:spPr>
        <p:txBody>
          <a:bodyPr wrap="none" rtlCol="0">
            <a:spAutoFit/>
          </a:bodyPr>
          <a:lstStyle/>
          <a:p>
            <a:r>
              <a:rPr lang="en-US" sz="1200" dirty="0"/>
              <a:t>Internal jugular vein</a:t>
            </a:r>
          </a:p>
        </p:txBody>
      </p:sp>
      <p:cxnSp>
        <p:nvCxnSpPr>
          <p:cNvPr id="7" name="Straight Connector 6">
            <a:extLst>
              <a:ext uri="{FF2B5EF4-FFF2-40B4-BE49-F238E27FC236}">
                <a16:creationId xmlns:a16="http://schemas.microsoft.com/office/drawing/2014/main" id="{62E33B45-D0D6-4843-AF65-48D6736F3836}"/>
              </a:ext>
            </a:extLst>
          </p:cNvPr>
          <p:cNvCxnSpPr/>
          <p:nvPr/>
        </p:nvCxnSpPr>
        <p:spPr>
          <a:xfrm flipV="1">
            <a:off x="3274170" y="5257800"/>
            <a:ext cx="916830" cy="394900"/>
          </a:xfrm>
          <a:prstGeom prst="line">
            <a:avLst/>
          </a:prstGeom>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id="{15E4EC37-2C5F-40EF-801A-84214E465AF1}"/>
              </a:ext>
            </a:extLst>
          </p:cNvPr>
          <p:cNvSpPr/>
          <p:nvPr/>
        </p:nvSpPr>
        <p:spPr>
          <a:xfrm>
            <a:off x="1779104" y="5471721"/>
            <a:ext cx="1495066" cy="631366"/>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22C0-4943-4470-8199-7743724D822C}"/>
              </a:ext>
            </a:extLst>
          </p:cNvPr>
          <p:cNvSpPr txBox="1"/>
          <p:nvPr/>
        </p:nvSpPr>
        <p:spPr>
          <a:xfrm>
            <a:off x="2956818" y="5992789"/>
            <a:ext cx="3230373" cy="338554"/>
          </a:xfrm>
          <a:prstGeom prst="rect">
            <a:avLst/>
          </a:prstGeom>
          <a:noFill/>
        </p:spPr>
        <p:txBody>
          <a:bodyPr wrap="none" rtlCol="0">
            <a:spAutoFit/>
          </a:bodyPr>
          <a:lstStyle/>
          <a:p>
            <a:pPr algn="ctr"/>
            <a:r>
              <a:rPr lang="en-US" sz="1600" dirty="0"/>
              <a:t>Inferior petrosal sinus and the CS</a:t>
            </a:r>
          </a:p>
        </p:txBody>
      </p:sp>
    </p:spTree>
    <p:extLst>
      <p:ext uri="{BB962C8B-B14F-4D97-AF65-F5344CB8AC3E}">
        <p14:creationId xmlns:p14="http://schemas.microsoft.com/office/powerpoint/2010/main" val="86249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chemeClr val="bg1">
                    <a:lumMod val="75000"/>
                  </a:schemeClr>
                </a:solidFill>
              </a:rPr>
              <a:t>The internal jugular (IJ) veins</a:t>
            </a:r>
          </a:p>
        </p:txBody>
      </p:sp>
      <p:sp>
        <p:nvSpPr>
          <p:cNvPr id="14" name="TextBox 13">
            <a:extLst>
              <a:ext uri="{FF2B5EF4-FFF2-40B4-BE49-F238E27FC236}">
                <a16:creationId xmlns:a16="http://schemas.microsoft.com/office/drawing/2014/main" id="{6BD60567-DF46-4B3A-9E0B-D3F82E15D715}"/>
              </a:ext>
            </a:extLst>
          </p:cNvPr>
          <p:cNvSpPr txBox="1"/>
          <p:nvPr/>
        </p:nvSpPr>
        <p:spPr>
          <a:xfrm>
            <a:off x="917713" y="5474732"/>
            <a:ext cx="6549887" cy="523220"/>
          </a:xfrm>
          <a:prstGeom prst="rect">
            <a:avLst/>
          </a:prstGeom>
          <a:noFill/>
        </p:spPr>
        <p:txBody>
          <a:bodyPr wrap="square" rtlCol="0">
            <a:spAutoFit/>
          </a:bodyPr>
          <a:lstStyle/>
          <a:p>
            <a:r>
              <a:rPr lang="en-US" sz="1400" i="1" dirty="0">
                <a:solidFill>
                  <a:schemeClr val="bg1">
                    <a:lumMod val="75000"/>
                  </a:schemeClr>
                </a:solidFill>
              </a:rPr>
              <a:t>What structure is the main conduit for blood leaving the CS to get to the IJ vein?</a:t>
            </a:r>
          </a:p>
          <a:p>
            <a:r>
              <a:rPr lang="en-US" sz="1400" b="1" dirty="0"/>
              <a:t>The inferior petrosal sinus</a:t>
            </a:r>
          </a:p>
        </p:txBody>
      </p:sp>
      <p:sp>
        <p:nvSpPr>
          <p:cNvPr id="15" name="TextBox 14">
            <a:extLst>
              <a:ext uri="{FF2B5EF4-FFF2-40B4-BE49-F238E27FC236}">
                <a16:creationId xmlns:a16="http://schemas.microsoft.com/office/drawing/2014/main" id="{680276A0-CA55-4105-9D94-A224965324EF}"/>
              </a:ext>
            </a:extLst>
          </p:cNvPr>
          <p:cNvSpPr txBox="1"/>
          <p:nvPr/>
        </p:nvSpPr>
        <p:spPr>
          <a:xfrm>
            <a:off x="1752600" y="5943600"/>
            <a:ext cx="5673348" cy="307777"/>
          </a:xfrm>
          <a:prstGeom prst="rect">
            <a:avLst/>
          </a:prstGeom>
          <a:noFill/>
        </p:spPr>
        <p:txBody>
          <a:bodyPr wrap="none" rtlCol="0">
            <a:spAutoFit/>
          </a:bodyPr>
          <a:lstStyle/>
          <a:p>
            <a:r>
              <a:rPr lang="en-US" sz="1400" i="1" dirty="0"/>
              <a:t>Through what eponymous space does the inferior petrosal sinus run?</a:t>
            </a:r>
          </a:p>
        </p:txBody>
      </p:sp>
    </p:spTree>
    <p:extLst>
      <p:ext uri="{BB962C8B-B14F-4D97-AF65-F5344CB8AC3E}">
        <p14:creationId xmlns:p14="http://schemas.microsoft.com/office/powerpoint/2010/main" val="208817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chemeClr val="bg1">
                    <a:lumMod val="75000"/>
                  </a:schemeClr>
                </a:solidFill>
              </a:rPr>
              <a:t>The internal jugular (IJ) veins</a:t>
            </a:r>
          </a:p>
        </p:txBody>
      </p:sp>
      <p:sp>
        <p:nvSpPr>
          <p:cNvPr id="14" name="TextBox 13">
            <a:extLst>
              <a:ext uri="{FF2B5EF4-FFF2-40B4-BE49-F238E27FC236}">
                <a16:creationId xmlns:a16="http://schemas.microsoft.com/office/drawing/2014/main" id="{6BD60567-DF46-4B3A-9E0B-D3F82E15D715}"/>
              </a:ext>
            </a:extLst>
          </p:cNvPr>
          <p:cNvSpPr txBox="1"/>
          <p:nvPr/>
        </p:nvSpPr>
        <p:spPr>
          <a:xfrm>
            <a:off x="917713" y="5474732"/>
            <a:ext cx="6549887" cy="523220"/>
          </a:xfrm>
          <a:prstGeom prst="rect">
            <a:avLst/>
          </a:prstGeom>
          <a:noFill/>
        </p:spPr>
        <p:txBody>
          <a:bodyPr wrap="square" rtlCol="0">
            <a:spAutoFit/>
          </a:bodyPr>
          <a:lstStyle/>
          <a:p>
            <a:r>
              <a:rPr lang="en-US" sz="1400" i="1" dirty="0">
                <a:solidFill>
                  <a:schemeClr val="bg1">
                    <a:lumMod val="75000"/>
                  </a:schemeClr>
                </a:solidFill>
              </a:rPr>
              <a:t>What structure is the main conduit for blood leaving the CS to get to the IJ vein?</a:t>
            </a:r>
          </a:p>
          <a:p>
            <a:r>
              <a:rPr lang="en-US" sz="1400" b="1" dirty="0"/>
              <a:t>The inferior petrosal sinus</a:t>
            </a:r>
          </a:p>
        </p:txBody>
      </p:sp>
      <p:sp>
        <p:nvSpPr>
          <p:cNvPr id="15" name="TextBox 14">
            <a:extLst>
              <a:ext uri="{FF2B5EF4-FFF2-40B4-BE49-F238E27FC236}">
                <a16:creationId xmlns:a16="http://schemas.microsoft.com/office/drawing/2014/main" id="{680276A0-CA55-4105-9D94-A224965324EF}"/>
              </a:ext>
            </a:extLst>
          </p:cNvPr>
          <p:cNvSpPr txBox="1"/>
          <p:nvPr/>
        </p:nvSpPr>
        <p:spPr>
          <a:xfrm>
            <a:off x="1752600" y="5943600"/>
            <a:ext cx="5673348" cy="523220"/>
          </a:xfrm>
          <a:prstGeom prst="rect">
            <a:avLst/>
          </a:prstGeom>
          <a:noFill/>
        </p:spPr>
        <p:txBody>
          <a:bodyPr wrap="none" rtlCol="0">
            <a:spAutoFit/>
          </a:bodyPr>
          <a:lstStyle/>
          <a:p>
            <a:r>
              <a:rPr lang="en-US" sz="1400" i="1" dirty="0"/>
              <a:t>Through what eponymous space does the inferior petrosal sinus run?</a:t>
            </a:r>
          </a:p>
          <a:p>
            <a:r>
              <a:rPr lang="en-US" sz="1400" dirty="0" err="1"/>
              <a:t>Dorello’s</a:t>
            </a:r>
            <a:r>
              <a:rPr lang="en-US" sz="1400" dirty="0"/>
              <a:t> canal</a:t>
            </a:r>
          </a:p>
        </p:txBody>
      </p:sp>
    </p:spTree>
    <p:extLst>
      <p:ext uri="{BB962C8B-B14F-4D97-AF65-F5344CB8AC3E}">
        <p14:creationId xmlns:p14="http://schemas.microsoft.com/office/powerpoint/2010/main" val="261830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39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chemeClr val="bg1">
                    <a:lumMod val="75000"/>
                  </a:schemeClr>
                </a:solidFill>
              </a:rPr>
              <a:t>The internal jugular (IJ) veins</a:t>
            </a:r>
          </a:p>
        </p:txBody>
      </p:sp>
      <p:sp>
        <p:nvSpPr>
          <p:cNvPr id="12" name="TextBox 11">
            <a:extLst>
              <a:ext uri="{FF2B5EF4-FFF2-40B4-BE49-F238E27FC236}">
                <a16:creationId xmlns:a16="http://schemas.microsoft.com/office/drawing/2014/main" id="{F80565F1-C109-41F4-8EDE-A3706289B320}"/>
              </a:ext>
            </a:extLst>
          </p:cNvPr>
          <p:cNvSpPr txBox="1"/>
          <p:nvPr/>
        </p:nvSpPr>
        <p:spPr>
          <a:xfrm>
            <a:off x="917713" y="5474732"/>
            <a:ext cx="6549887" cy="523220"/>
          </a:xfrm>
          <a:prstGeom prst="rect">
            <a:avLst/>
          </a:prstGeom>
          <a:noFill/>
        </p:spPr>
        <p:txBody>
          <a:bodyPr wrap="square" rtlCol="0">
            <a:spAutoFit/>
          </a:bodyPr>
          <a:lstStyle/>
          <a:p>
            <a:r>
              <a:rPr lang="en-US" sz="1400" i="1" dirty="0">
                <a:solidFill>
                  <a:schemeClr val="bg1">
                    <a:lumMod val="75000"/>
                  </a:schemeClr>
                </a:solidFill>
              </a:rPr>
              <a:t>What structure is the main conduit for blood leaving the CS to get to the IJ vein?</a:t>
            </a:r>
          </a:p>
          <a:p>
            <a:r>
              <a:rPr lang="en-US" sz="1400" b="1" dirty="0">
                <a:solidFill>
                  <a:schemeClr val="bg1">
                    <a:lumMod val="75000"/>
                  </a:schemeClr>
                </a:solidFill>
              </a:rPr>
              <a:t>The inferior petrosal sinus</a:t>
            </a:r>
          </a:p>
        </p:txBody>
      </p:sp>
      <p:sp>
        <p:nvSpPr>
          <p:cNvPr id="13" name="TextBox 12">
            <a:extLst>
              <a:ext uri="{FF2B5EF4-FFF2-40B4-BE49-F238E27FC236}">
                <a16:creationId xmlns:a16="http://schemas.microsoft.com/office/drawing/2014/main" id="{3CBBD1B0-0DC2-4060-AF2B-B8A69AFDEB00}"/>
              </a:ext>
            </a:extLst>
          </p:cNvPr>
          <p:cNvSpPr txBox="1"/>
          <p:nvPr/>
        </p:nvSpPr>
        <p:spPr>
          <a:xfrm>
            <a:off x="1752600" y="5943600"/>
            <a:ext cx="5623655" cy="523220"/>
          </a:xfrm>
          <a:prstGeom prst="rect">
            <a:avLst/>
          </a:prstGeom>
          <a:noFill/>
        </p:spPr>
        <p:txBody>
          <a:bodyPr wrap="none" rtlCol="0">
            <a:spAutoFit/>
          </a:bodyPr>
          <a:lstStyle/>
          <a:p>
            <a:r>
              <a:rPr lang="en-US" sz="1400" i="1" dirty="0">
                <a:solidFill>
                  <a:schemeClr val="bg1">
                    <a:lumMod val="75000"/>
                  </a:schemeClr>
                </a:solidFill>
              </a:rPr>
              <a:t>Through what eponymous space does the inferior petrosal sinus run?</a:t>
            </a:r>
          </a:p>
          <a:p>
            <a:r>
              <a:rPr lang="en-US" sz="1400" b="1" dirty="0" err="1">
                <a:solidFill>
                  <a:srgbClr val="0000FF"/>
                </a:solidFill>
              </a:rPr>
              <a:t>Dorello’s</a:t>
            </a:r>
            <a:r>
              <a:rPr lang="en-US" sz="1400" b="1" dirty="0">
                <a:solidFill>
                  <a:srgbClr val="0000FF"/>
                </a:solidFill>
              </a:rPr>
              <a:t> canal</a:t>
            </a:r>
          </a:p>
        </p:txBody>
      </p:sp>
      <p:sp>
        <p:nvSpPr>
          <p:cNvPr id="14" name="TextBox 13">
            <a:extLst>
              <a:ext uri="{FF2B5EF4-FFF2-40B4-BE49-F238E27FC236}">
                <a16:creationId xmlns:a16="http://schemas.microsoft.com/office/drawing/2014/main" id="{CB66F064-10CA-4806-AF2A-2D31A35F5CAE}"/>
              </a:ext>
            </a:extLst>
          </p:cNvPr>
          <p:cNvSpPr txBox="1"/>
          <p:nvPr/>
        </p:nvSpPr>
        <p:spPr>
          <a:xfrm>
            <a:off x="2819400" y="6407275"/>
            <a:ext cx="5537029" cy="307777"/>
          </a:xfrm>
          <a:prstGeom prst="rect">
            <a:avLst/>
          </a:prstGeom>
          <a:noFill/>
        </p:spPr>
        <p:txBody>
          <a:bodyPr wrap="none" rtlCol="0">
            <a:spAutoFit/>
          </a:bodyPr>
          <a:lstStyle/>
          <a:p>
            <a:r>
              <a:rPr lang="en-US" sz="1400" i="1" dirty="0">
                <a:solidFill>
                  <a:srgbClr val="0000FF"/>
                </a:solidFill>
              </a:rPr>
              <a:t>Which cranial nerve travels in </a:t>
            </a:r>
            <a:r>
              <a:rPr lang="en-US" sz="1400" i="1" dirty="0" err="1">
                <a:solidFill>
                  <a:srgbClr val="0000FF"/>
                </a:solidFill>
              </a:rPr>
              <a:t>Dorello’s</a:t>
            </a:r>
            <a:r>
              <a:rPr lang="en-US" sz="1400" i="1" dirty="0">
                <a:solidFill>
                  <a:srgbClr val="0000FF"/>
                </a:solidFill>
              </a:rPr>
              <a:t> canal on its way to the CS? </a:t>
            </a:r>
            <a:endParaRPr lang="en-US" sz="1400" b="1" dirty="0">
              <a:solidFill>
                <a:srgbClr val="0000FF"/>
              </a:solidFill>
            </a:endParaRPr>
          </a:p>
        </p:txBody>
      </p:sp>
    </p:spTree>
    <p:extLst>
      <p:ext uri="{BB962C8B-B14F-4D97-AF65-F5344CB8AC3E}">
        <p14:creationId xmlns:p14="http://schemas.microsoft.com/office/powerpoint/2010/main" val="39593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01683BA8-143D-4B43-A4C6-D1D8D81DD685}"/>
              </a:ext>
            </a:extLst>
          </p:cNvPr>
          <p:cNvSpPr txBox="1"/>
          <p:nvPr/>
        </p:nvSpPr>
        <p:spPr>
          <a:xfrm>
            <a:off x="5341500" y="3581756"/>
            <a:ext cx="3337800" cy="3046988"/>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hallmark of pathology involving these three locations?</a:t>
            </a:r>
          </a:p>
          <a:p>
            <a:r>
              <a:rPr lang="en-US" sz="1600" dirty="0">
                <a:solidFill>
                  <a:srgbClr val="0000FF"/>
                </a:solidFill>
              </a:rPr>
              <a:t>Deficits implicating multiple nerves simultaneously</a:t>
            </a:r>
            <a:endParaRPr lang="en-US" sz="1600" dirty="0">
              <a:solidFill>
                <a:schemeClr val="accent5">
                  <a:lumMod val="75000"/>
                </a:schemeClr>
              </a:solidFill>
            </a:endParaRPr>
          </a:p>
          <a:p>
            <a:endParaRPr lang="en-US" sz="1600" dirty="0">
              <a:solidFill>
                <a:schemeClr val="accent5">
                  <a:lumMod val="75000"/>
                </a:schemeClr>
              </a:solidFill>
            </a:endParaRPr>
          </a:p>
          <a:p>
            <a:r>
              <a:rPr lang="en-US" sz="1600" i="1" dirty="0">
                <a:solidFill>
                  <a:schemeClr val="accent5">
                    <a:lumMod val="75000"/>
                  </a:schemeClr>
                </a:solidFill>
              </a:rPr>
              <a:t>Which nerves can be involved?</a:t>
            </a:r>
          </a:p>
          <a:p>
            <a:r>
              <a:rPr lang="en-US" sz="1600" dirty="0">
                <a:solidFill>
                  <a:schemeClr val="accent5">
                    <a:lumMod val="75000"/>
                  </a:schemeClr>
                </a:solidFill>
              </a:rPr>
              <a:t>--Optic nerve</a:t>
            </a:r>
          </a:p>
          <a:p>
            <a:r>
              <a:rPr lang="en-US" sz="1600" dirty="0">
                <a:solidFill>
                  <a:schemeClr val="accent5">
                    <a:lumMod val="75000"/>
                  </a:schemeClr>
                </a:solidFill>
              </a:rPr>
              <a:t>--CN3</a:t>
            </a:r>
          </a:p>
          <a:p>
            <a:r>
              <a:rPr lang="en-US" sz="1600" dirty="0">
                <a:solidFill>
                  <a:schemeClr val="accent5">
                    <a:lumMod val="75000"/>
                  </a:schemeClr>
                </a:solidFill>
              </a:rPr>
              <a:t>--CN4</a:t>
            </a:r>
          </a:p>
          <a:p>
            <a:r>
              <a:rPr lang="en-US" sz="1600" dirty="0">
                <a:solidFill>
                  <a:schemeClr val="accent5">
                    <a:lumMod val="75000"/>
                  </a:schemeClr>
                </a:solidFill>
              </a:rPr>
              <a:t>--V1 and V2</a:t>
            </a:r>
          </a:p>
          <a:p>
            <a:r>
              <a:rPr lang="en-US" sz="1600" dirty="0">
                <a:solidFill>
                  <a:schemeClr val="accent5">
                    <a:lumMod val="75000"/>
                  </a:schemeClr>
                </a:solidFill>
              </a:rPr>
              <a:t>--CN6</a:t>
            </a:r>
          </a:p>
          <a:p>
            <a:r>
              <a:rPr lang="en-US" sz="1600" dirty="0">
                <a:solidFill>
                  <a:schemeClr val="accent5">
                    <a:lumMod val="75000"/>
                  </a:schemeClr>
                </a:solidFill>
              </a:rPr>
              <a:t>--Postganglionic </a:t>
            </a:r>
            <a:r>
              <a:rPr lang="en-US" sz="1600" dirty="0" err="1">
                <a:solidFill>
                  <a:schemeClr val="accent5">
                    <a:lumMod val="75000"/>
                  </a:schemeClr>
                </a:solidFill>
              </a:rPr>
              <a:t>sympathetics</a:t>
            </a:r>
            <a:endParaRPr lang="en-US" sz="1600" dirty="0">
              <a:solidFill>
                <a:schemeClr val="accent5">
                  <a:lumMod val="75000"/>
                </a:schemeClr>
              </a:solidFill>
            </a:endParaRPr>
          </a:p>
        </p:txBody>
      </p:sp>
      <p:sp>
        <p:nvSpPr>
          <p:cNvPr id="36" name="Rectangle 35">
            <a:extLst>
              <a:ext uri="{FF2B5EF4-FFF2-40B4-BE49-F238E27FC236}">
                <a16:creationId xmlns:a16="http://schemas.microsoft.com/office/drawing/2014/main" id="{D58C204E-3E8B-4AF1-AAA0-54D42EB6B903}"/>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77C69E0F-4872-4BF0-8B49-911258560F51}"/>
              </a:ext>
            </a:extLst>
          </p:cNvPr>
          <p:cNvSpPr txBox="1"/>
          <p:nvPr/>
        </p:nvSpPr>
        <p:spPr>
          <a:xfrm>
            <a:off x="2759004" y="4890324"/>
            <a:ext cx="1008609" cy="400110"/>
          </a:xfrm>
          <a:prstGeom prst="rect">
            <a:avLst/>
          </a:prstGeom>
          <a:noFill/>
        </p:spPr>
        <p:txBody>
          <a:bodyPr wrap="none" rtlCol="0">
            <a:spAutoFit/>
          </a:bodyPr>
          <a:lstStyle/>
          <a:p>
            <a:r>
              <a:rPr lang="en-US" sz="2000" b="1" dirty="0">
                <a:solidFill>
                  <a:srgbClr val="0000FF"/>
                </a:solidFill>
              </a:rPr>
              <a:t>Orbital</a:t>
            </a:r>
          </a:p>
        </p:txBody>
      </p:sp>
      <p:sp>
        <p:nvSpPr>
          <p:cNvPr id="38" name="TextBox 37">
            <a:extLst>
              <a:ext uri="{FF2B5EF4-FFF2-40B4-BE49-F238E27FC236}">
                <a16:creationId xmlns:a16="http://schemas.microsoft.com/office/drawing/2014/main" id="{8358FF9B-3B9E-48B7-A5D7-A5BFB82E3876}"/>
              </a:ext>
            </a:extLst>
          </p:cNvPr>
          <p:cNvSpPr txBox="1"/>
          <p:nvPr/>
        </p:nvSpPr>
        <p:spPr>
          <a:xfrm>
            <a:off x="2784528" y="4736928"/>
            <a:ext cx="2457724"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Superior orbital fissure</a:t>
            </a:r>
          </a:p>
        </p:txBody>
      </p:sp>
      <p:sp>
        <p:nvSpPr>
          <p:cNvPr id="42" name="TextBox 41">
            <a:extLst>
              <a:ext uri="{FF2B5EF4-FFF2-40B4-BE49-F238E27FC236}">
                <a16:creationId xmlns:a16="http://schemas.microsoft.com/office/drawing/2014/main" id="{142A3235-68CA-4CEB-B9AA-08511AA3C72C}"/>
              </a:ext>
            </a:extLst>
          </p:cNvPr>
          <p:cNvSpPr txBox="1"/>
          <p:nvPr/>
        </p:nvSpPr>
        <p:spPr>
          <a:xfrm>
            <a:off x="3641940" y="4912836"/>
            <a:ext cx="83388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apex</a:t>
            </a:r>
          </a:p>
        </p:txBody>
      </p:sp>
      <p:sp>
        <p:nvSpPr>
          <p:cNvPr id="34" name="TextBox 37">
            <a:extLst>
              <a:ext uri="{FF2B5EF4-FFF2-40B4-BE49-F238E27FC236}">
                <a16:creationId xmlns:a16="http://schemas.microsoft.com/office/drawing/2014/main" id="{AEA36E46-3E9A-40DF-97CD-1423AFAF08BE}"/>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361200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chemeClr val="bg1">
                    <a:lumMod val="75000"/>
                  </a:schemeClr>
                </a:solidFill>
              </a:rPr>
              <a:t>The internal jugular (IJ) veins</a:t>
            </a:r>
          </a:p>
        </p:txBody>
      </p:sp>
      <p:sp>
        <p:nvSpPr>
          <p:cNvPr id="12" name="TextBox 11">
            <a:extLst>
              <a:ext uri="{FF2B5EF4-FFF2-40B4-BE49-F238E27FC236}">
                <a16:creationId xmlns:a16="http://schemas.microsoft.com/office/drawing/2014/main" id="{F80565F1-C109-41F4-8EDE-A3706289B320}"/>
              </a:ext>
            </a:extLst>
          </p:cNvPr>
          <p:cNvSpPr txBox="1"/>
          <p:nvPr/>
        </p:nvSpPr>
        <p:spPr>
          <a:xfrm>
            <a:off x="917713" y="5474732"/>
            <a:ext cx="6549887" cy="523220"/>
          </a:xfrm>
          <a:prstGeom prst="rect">
            <a:avLst/>
          </a:prstGeom>
          <a:noFill/>
        </p:spPr>
        <p:txBody>
          <a:bodyPr wrap="square" rtlCol="0">
            <a:spAutoFit/>
          </a:bodyPr>
          <a:lstStyle/>
          <a:p>
            <a:r>
              <a:rPr lang="en-US" sz="1400" i="1" dirty="0">
                <a:solidFill>
                  <a:schemeClr val="bg1">
                    <a:lumMod val="75000"/>
                  </a:schemeClr>
                </a:solidFill>
              </a:rPr>
              <a:t>What structure is the main conduit for blood leaving the CS to get to the IJ vein?</a:t>
            </a:r>
          </a:p>
          <a:p>
            <a:r>
              <a:rPr lang="en-US" sz="1400" b="1" dirty="0">
                <a:solidFill>
                  <a:schemeClr val="bg1">
                    <a:lumMod val="75000"/>
                  </a:schemeClr>
                </a:solidFill>
              </a:rPr>
              <a:t>The inferior petrosal sinus</a:t>
            </a:r>
          </a:p>
        </p:txBody>
      </p:sp>
      <p:sp>
        <p:nvSpPr>
          <p:cNvPr id="13" name="TextBox 12">
            <a:extLst>
              <a:ext uri="{FF2B5EF4-FFF2-40B4-BE49-F238E27FC236}">
                <a16:creationId xmlns:a16="http://schemas.microsoft.com/office/drawing/2014/main" id="{3CBBD1B0-0DC2-4060-AF2B-B8A69AFDEB00}"/>
              </a:ext>
            </a:extLst>
          </p:cNvPr>
          <p:cNvSpPr txBox="1"/>
          <p:nvPr/>
        </p:nvSpPr>
        <p:spPr>
          <a:xfrm>
            <a:off x="1752600" y="5943600"/>
            <a:ext cx="5623655" cy="523220"/>
          </a:xfrm>
          <a:prstGeom prst="rect">
            <a:avLst/>
          </a:prstGeom>
          <a:noFill/>
        </p:spPr>
        <p:txBody>
          <a:bodyPr wrap="none" rtlCol="0">
            <a:spAutoFit/>
          </a:bodyPr>
          <a:lstStyle/>
          <a:p>
            <a:r>
              <a:rPr lang="en-US" sz="1400" i="1" dirty="0">
                <a:solidFill>
                  <a:schemeClr val="bg1">
                    <a:lumMod val="75000"/>
                  </a:schemeClr>
                </a:solidFill>
              </a:rPr>
              <a:t>Through what eponymous space does the inferior petrosal sinus run?</a:t>
            </a:r>
          </a:p>
          <a:p>
            <a:r>
              <a:rPr lang="en-US" sz="1400" b="1" dirty="0" err="1">
                <a:solidFill>
                  <a:srgbClr val="0000FF"/>
                </a:solidFill>
              </a:rPr>
              <a:t>Dorello’s</a:t>
            </a:r>
            <a:r>
              <a:rPr lang="en-US" sz="1400" b="1" dirty="0">
                <a:solidFill>
                  <a:srgbClr val="0000FF"/>
                </a:solidFill>
              </a:rPr>
              <a:t> canal</a:t>
            </a:r>
          </a:p>
        </p:txBody>
      </p:sp>
      <p:sp>
        <p:nvSpPr>
          <p:cNvPr id="14" name="TextBox 13">
            <a:extLst>
              <a:ext uri="{FF2B5EF4-FFF2-40B4-BE49-F238E27FC236}">
                <a16:creationId xmlns:a16="http://schemas.microsoft.com/office/drawing/2014/main" id="{CB66F064-10CA-4806-AF2A-2D31A35F5CAE}"/>
              </a:ext>
            </a:extLst>
          </p:cNvPr>
          <p:cNvSpPr txBox="1"/>
          <p:nvPr/>
        </p:nvSpPr>
        <p:spPr>
          <a:xfrm>
            <a:off x="2819400" y="6407275"/>
            <a:ext cx="5846409" cy="307777"/>
          </a:xfrm>
          <a:prstGeom prst="rect">
            <a:avLst/>
          </a:prstGeom>
          <a:noFill/>
        </p:spPr>
        <p:txBody>
          <a:bodyPr wrap="none" rtlCol="0">
            <a:spAutoFit/>
          </a:bodyPr>
          <a:lstStyle/>
          <a:p>
            <a:r>
              <a:rPr lang="en-US" sz="1400" i="1" dirty="0">
                <a:solidFill>
                  <a:srgbClr val="0000FF"/>
                </a:solidFill>
              </a:rPr>
              <a:t>Which cranial nerve travels in </a:t>
            </a:r>
            <a:r>
              <a:rPr lang="en-US" sz="1400" i="1" dirty="0" err="1">
                <a:solidFill>
                  <a:srgbClr val="0000FF"/>
                </a:solidFill>
              </a:rPr>
              <a:t>Dorello’s</a:t>
            </a:r>
            <a:r>
              <a:rPr lang="en-US" sz="1400" i="1" dirty="0">
                <a:solidFill>
                  <a:srgbClr val="0000FF"/>
                </a:solidFill>
              </a:rPr>
              <a:t> canal on its way to the CS? </a:t>
            </a:r>
            <a:r>
              <a:rPr lang="en-US" sz="1400" b="1" dirty="0">
                <a:solidFill>
                  <a:srgbClr val="0000FF"/>
                </a:solidFill>
              </a:rPr>
              <a:t>CN6</a:t>
            </a:r>
          </a:p>
        </p:txBody>
      </p:sp>
    </p:spTree>
    <p:extLst>
      <p:ext uri="{BB962C8B-B14F-4D97-AF65-F5344CB8AC3E}">
        <p14:creationId xmlns:p14="http://schemas.microsoft.com/office/powerpoint/2010/main" val="1271382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rgbClr val="7030A0"/>
                </a:solidFill>
              </a:rPr>
              <a:t>The internal jugular (IJ) veins</a:t>
            </a:r>
          </a:p>
        </p:txBody>
      </p:sp>
      <p:sp>
        <p:nvSpPr>
          <p:cNvPr id="2" name="Rectangle 1">
            <a:extLst>
              <a:ext uri="{FF2B5EF4-FFF2-40B4-BE49-F238E27FC236}">
                <a16:creationId xmlns:a16="http://schemas.microsoft.com/office/drawing/2014/main" id="{89122DCC-1D04-4406-AFB2-545D33A38B22}"/>
              </a:ext>
            </a:extLst>
          </p:cNvPr>
          <p:cNvSpPr/>
          <p:nvPr/>
        </p:nvSpPr>
        <p:spPr>
          <a:xfrm>
            <a:off x="457200" y="5181600"/>
            <a:ext cx="8229600" cy="153345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0565F1-C109-41F4-8EDE-A3706289B320}"/>
              </a:ext>
            </a:extLst>
          </p:cNvPr>
          <p:cNvSpPr txBox="1"/>
          <p:nvPr/>
        </p:nvSpPr>
        <p:spPr>
          <a:xfrm>
            <a:off x="917713" y="5474732"/>
            <a:ext cx="6549887" cy="523220"/>
          </a:xfrm>
          <a:prstGeom prst="rect">
            <a:avLst/>
          </a:prstGeom>
          <a:noFill/>
        </p:spPr>
        <p:txBody>
          <a:bodyPr wrap="square" rtlCol="0">
            <a:spAutoFit/>
          </a:bodyPr>
          <a:lstStyle/>
          <a:p>
            <a:r>
              <a:rPr lang="en-US" sz="1400" i="1" dirty="0">
                <a:solidFill>
                  <a:srgbClr val="7030A0"/>
                </a:solidFill>
              </a:rPr>
              <a:t>What structure is the main conduit for blood leaving the CS to get to the IJ vein?</a:t>
            </a:r>
          </a:p>
          <a:p>
            <a:r>
              <a:rPr lang="en-US" sz="1400" b="1" dirty="0">
                <a:solidFill>
                  <a:srgbClr val="7030A0"/>
                </a:solidFill>
              </a:rPr>
              <a:t>The inferior </a:t>
            </a:r>
            <a:r>
              <a:rPr lang="en-US" sz="1400" b="1" dirty="0"/>
              <a:t>petrosal sinus</a:t>
            </a:r>
          </a:p>
        </p:txBody>
      </p:sp>
      <p:sp>
        <p:nvSpPr>
          <p:cNvPr id="13" name="TextBox 12">
            <a:extLst>
              <a:ext uri="{FF2B5EF4-FFF2-40B4-BE49-F238E27FC236}">
                <a16:creationId xmlns:a16="http://schemas.microsoft.com/office/drawing/2014/main" id="{3CBBD1B0-0DC2-4060-AF2B-B8A69AFDEB00}"/>
              </a:ext>
            </a:extLst>
          </p:cNvPr>
          <p:cNvSpPr txBox="1"/>
          <p:nvPr/>
        </p:nvSpPr>
        <p:spPr>
          <a:xfrm>
            <a:off x="1752600" y="5943600"/>
            <a:ext cx="5623655" cy="523220"/>
          </a:xfrm>
          <a:prstGeom prst="rect">
            <a:avLst/>
          </a:prstGeom>
          <a:noFill/>
        </p:spPr>
        <p:txBody>
          <a:bodyPr wrap="none" rtlCol="0">
            <a:spAutoFit/>
          </a:bodyPr>
          <a:lstStyle/>
          <a:p>
            <a:r>
              <a:rPr lang="en-US" sz="1400" i="1" dirty="0"/>
              <a:t>Through what eponymous space does the inferior petrosal sinus run?</a:t>
            </a:r>
          </a:p>
          <a:p>
            <a:r>
              <a:rPr lang="en-US" sz="1400" b="1" dirty="0" err="1"/>
              <a:t>Dorello’s</a:t>
            </a:r>
            <a:r>
              <a:rPr lang="en-US" sz="1400" b="1" dirty="0">
                <a:solidFill>
                  <a:srgbClr val="0000FF"/>
                </a:solidFill>
              </a:rPr>
              <a:t> canal</a:t>
            </a:r>
          </a:p>
        </p:txBody>
      </p:sp>
      <p:sp>
        <p:nvSpPr>
          <p:cNvPr id="14" name="TextBox 13">
            <a:extLst>
              <a:ext uri="{FF2B5EF4-FFF2-40B4-BE49-F238E27FC236}">
                <a16:creationId xmlns:a16="http://schemas.microsoft.com/office/drawing/2014/main" id="{CB66F064-10CA-4806-AF2A-2D31A35F5CAE}"/>
              </a:ext>
            </a:extLst>
          </p:cNvPr>
          <p:cNvSpPr txBox="1"/>
          <p:nvPr/>
        </p:nvSpPr>
        <p:spPr>
          <a:xfrm>
            <a:off x="2819400" y="6407275"/>
            <a:ext cx="5846409" cy="307777"/>
          </a:xfrm>
          <a:prstGeom prst="rect">
            <a:avLst/>
          </a:prstGeom>
          <a:noFill/>
        </p:spPr>
        <p:txBody>
          <a:bodyPr wrap="none" rtlCol="0">
            <a:spAutoFit/>
          </a:bodyPr>
          <a:lstStyle/>
          <a:p>
            <a:r>
              <a:rPr lang="en-US" sz="1400" i="1" dirty="0">
                <a:solidFill>
                  <a:srgbClr val="0000FF"/>
                </a:solidFill>
              </a:rPr>
              <a:t>Which cranial nerve travels in </a:t>
            </a:r>
            <a:r>
              <a:rPr lang="en-US" sz="1400" i="1" dirty="0" err="1">
                <a:solidFill>
                  <a:srgbClr val="0000FF"/>
                </a:solidFill>
              </a:rPr>
              <a:t>Dorello’s</a:t>
            </a:r>
            <a:r>
              <a:rPr lang="en-US" sz="1400" i="1" dirty="0">
                <a:solidFill>
                  <a:srgbClr val="0000FF"/>
                </a:solidFill>
              </a:rPr>
              <a:t> canal on its way to the CS? </a:t>
            </a:r>
            <a:r>
              <a:rPr lang="en-US" sz="1400" b="1" dirty="0">
                <a:solidFill>
                  <a:srgbClr val="0000FF"/>
                </a:solidFill>
              </a:rPr>
              <a:t>CN6</a:t>
            </a:r>
          </a:p>
        </p:txBody>
      </p:sp>
      <p:sp>
        <p:nvSpPr>
          <p:cNvPr id="26" name="TextBox 25">
            <a:extLst>
              <a:ext uri="{FF2B5EF4-FFF2-40B4-BE49-F238E27FC236}">
                <a16:creationId xmlns:a16="http://schemas.microsoft.com/office/drawing/2014/main" id="{1A5B0EB1-86C7-464D-A1FD-0436AE924E7C}"/>
              </a:ext>
            </a:extLst>
          </p:cNvPr>
          <p:cNvSpPr txBox="1"/>
          <p:nvPr/>
        </p:nvSpPr>
        <p:spPr>
          <a:xfrm>
            <a:off x="457200" y="5181600"/>
            <a:ext cx="3048000" cy="338554"/>
          </a:xfrm>
          <a:prstGeom prst="rect">
            <a:avLst/>
          </a:prstGeom>
          <a:noFill/>
        </p:spPr>
        <p:txBody>
          <a:bodyPr wrap="square" rtlCol="0">
            <a:spAutoFit/>
          </a:bodyPr>
          <a:lstStyle/>
          <a:p>
            <a:r>
              <a:rPr lang="en-US" sz="1600" b="1" dirty="0">
                <a:solidFill>
                  <a:srgbClr val="7030A0"/>
                </a:solidFill>
              </a:rPr>
              <a:t>The internal jugular (IJ) veins</a:t>
            </a:r>
          </a:p>
        </p:txBody>
      </p:sp>
      <p:sp>
        <p:nvSpPr>
          <p:cNvPr id="25" name="TextBox 24">
            <a:extLst>
              <a:ext uri="{FF2B5EF4-FFF2-40B4-BE49-F238E27FC236}">
                <a16:creationId xmlns:a16="http://schemas.microsoft.com/office/drawing/2014/main" id="{5A3B41E1-EB1E-4559-B1B3-BD5AC0D7A901}"/>
              </a:ext>
            </a:extLst>
          </p:cNvPr>
          <p:cNvSpPr txBox="1"/>
          <p:nvPr/>
        </p:nvSpPr>
        <p:spPr>
          <a:xfrm>
            <a:off x="787621" y="4111302"/>
            <a:ext cx="7511553" cy="954107"/>
          </a:xfrm>
          <a:prstGeom prst="rect">
            <a:avLst/>
          </a:prstGeom>
          <a:solidFill>
            <a:srgbClr val="FFD653"/>
          </a:solidFill>
        </p:spPr>
        <p:txBody>
          <a:bodyPr wrap="square" rtlCol="0">
            <a:spAutoFit/>
          </a:bodyPr>
          <a:lstStyle/>
          <a:p>
            <a:r>
              <a:rPr lang="en-US" sz="1400" i="1" dirty="0">
                <a:solidFill>
                  <a:srgbClr val="0000FF"/>
                </a:solidFill>
              </a:rPr>
              <a:t>Was </a:t>
            </a:r>
            <a:r>
              <a:rPr lang="en-US" sz="1400" b="1" dirty="0">
                <a:solidFill>
                  <a:srgbClr val="0000FF"/>
                </a:solidFill>
              </a:rPr>
              <a:t>this</a:t>
            </a:r>
            <a:r>
              <a:rPr lang="en-US" sz="1400" i="1" dirty="0">
                <a:solidFill>
                  <a:srgbClr val="0000FF"/>
                </a:solidFill>
              </a:rPr>
              <a:t> a set of rando anatomy questions, or is there a clinical point being made here, too?</a:t>
            </a:r>
          </a:p>
          <a:p>
            <a:r>
              <a:rPr lang="en-US" sz="1400" dirty="0">
                <a:solidFill>
                  <a:srgbClr val="FFD653"/>
                </a:solidFill>
              </a:rPr>
              <a:t>As before, not rando. The clinical significance here is that if CS pathology extends via the inferior petrosal sinus, it can bag CN6 in the tight confines of </a:t>
            </a:r>
            <a:r>
              <a:rPr lang="en-US" sz="1400" dirty="0" err="1">
                <a:solidFill>
                  <a:srgbClr val="FFD653"/>
                </a:solidFill>
              </a:rPr>
              <a:t>Dorello’s</a:t>
            </a:r>
            <a:r>
              <a:rPr lang="en-US" sz="1400" dirty="0">
                <a:solidFill>
                  <a:srgbClr val="FFD653"/>
                </a:solidFill>
              </a:rPr>
              <a:t> canal, thereby providing another mechanism by which CS disease can produce ocular dysmotility.</a:t>
            </a:r>
          </a:p>
        </p:txBody>
      </p:sp>
    </p:spTree>
    <p:extLst>
      <p:ext uri="{BB962C8B-B14F-4D97-AF65-F5344CB8AC3E}">
        <p14:creationId xmlns:p14="http://schemas.microsoft.com/office/powerpoint/2010/main" val="3375109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3539430"/>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b="1" dirty="0">
                <a:solidFill>
                  <a:srgbClr val="7030A0"/>
                </a:solidFill>
              </a:rPr>
              <a:t>The internal jugular (IJ) veins</a:t>
            </a:r>
          </a:p>
        </p:txBody>
      </p:sp>
      <p:sp>
        <p:nvSpPr>
          <p:cNvPr id="2" name="Rectangle 1">
            <a:extLst>
              <a:ext uri="{FF2B5EF4-FFF2-40B4-BE49-F238E27FC236}">
                <a16:creationId xmlns:a16="http://schemas.microsoft.com/office/drawing/2014/main" id="{89122DCC-1D04-4406-AFB2-545D33A38B22}"/>
              </a:ext>
            </a:extLst>
          </p:cNvPr>
          <p:cNvSpPr/>
          <p:nvPr/>
        </p:nvSpPr>
        <p:spPr>
          <a:xfrm>
            <a:off x="457200" y="5181600"/>
            <a:ext cx="8229600" cy="1533452"/>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80565F1-C109-41F4-8EDE-A3706289B320}"/>
              </a:ext>
            </a:extLst>
          </p:cNvPr>
          <p:cNvSpPr txBox="1"/>
          <p:nvPr/>
        </p:nvSpPr>
        <p:spPr>
          <a:xfrm>
            <a:off x="917713" y="5474732"/>
            <a:ext cx="6549887" cy="523220"/>
          </a:xfrm>
          <a:prstGeom prst="rect">
            <a:avLst/>
          </a:prstGeom>
          <a:noFill/>
        </p:spPr>
        <p:txBody>
          <a:bodyPr wrap="square" rtlCol="0">
            <a:spAutoFit/>
          </a:bodyPr>
          <a:lstStyle/>
          <a:p>
            <a:r>
              <a:rPr lang="en-US" sz="1400" i="1" dirty="0">
                <a:solidFill>
                  <a:srgbClr val="7030A0"/>
                </a:solidFill>
              </a:rPr>
              <a:t>What structure is the main conduit for blood leaving the CS to get to the IJ vein?</a:t>
            </a:r>
          </a:p>
          <a:p>
            <a:r>
              <a:rPr lang="en-US" sz="1400" b="1" dirty="0">
                <a:solidFill>
                  <a:srgbClr val="7030A0"/>
                </a:solidFill>
              </a:rPr>
              <a:t>The inferior </a:t>
            </a:r>
            <a:r>
              <a:rPr lang="en-US" sz="1400" b="1" dirty="0"/>
              <a:t>petrosal sinus</a:t>
            </a:r>
          </a:p>
        </p:txBody>
      </p:sp>
      <p:sp>
        <p:nvSpPr>
          <p:cNvPr id="13" name="TextBox 12">
            <a:extLst>
              <a:ext uri="{FF2B5EF4-FFF2-40B4-BE49-F238E27FC236}">
                <a16:creationId xmlns:a16="http://schemas.microsoft.com/office/drawing/2014/main" id="{3CBBD1B0-0DC2-4060-AF2B-B8A69AFDEB00}"/>
              </a:ext>
            </a:extLst>
          </p:cNvPr>
          <p:cNvSpPr txBox="1"/>
          <p:nvPr/>
        </p:nvSpPr>
        <p:spPr>
          <a:xfrm>
            <a:off x="1752600" y="5943600"/>
            <a:ext cx="5623655" cy="523220"/>
          </a:xfrm>
          <a:prstGeom prst="rect">
            <a:avLst/>
          </a:prstGeom>
          <a:noFill/>
        </p:spPr>
        <p:txBody>
          <a:bodyPr wrap="none" rtlCol="0">
            <a:spAutoFit/>
          </a:bodyPr>
          <a:lstStyle/>
          <a:p>
            <a:r>
              <a:rPr lang="en-US" sz="1400" i="1" dirty="0"/>
              <a:t>Through what eponymous space does the inferior petrosal sinus run?</a:t>
            </a:r>
          </a:p>
          <a:p>
            <a:r>
              <a:rPr lang="en-US" sz="1400" b="1" dirty="0" err="1"/>
              <a:t>Dorello’s</a:t>
            </a:r>
            <a:r>
              <a:rPr lang="en-US" sz="1400" b="1" dirty="0">
                <a:solidFill>
                  <a:srgbClr val="0000FF"/>
                </a:solidFill>
              </a:rPr>
              <a:t> canal</a:t>
            </a:r>
          </a:p>
        </p:txBody>
      </p:sp>
      <p:sp>
        <p:nvSpPr>
          <p:cNvPr id="14" name="TextBox 13">
            <a:extLst>
              <a:ext uri="{FF2B5EF4-FFF2-40B4-BE49-F238E27FC236}">
                <a16:creationId xmlns:a16="http://schemas.microsoft.com/office/drawing/2014/main" id="{CB66F064-10CA-4806-AF2A-2D31A35F5CAE}"/>
              </a:ext>
            </a:extLst>
          </p:cNvPr>
          <p:cNvSpPr txBox="1"/>
          <p:nvPr/>
        </p:nvSpPr>
        <p:spPr>
          <a:xfrm>
            <a:off x="2819400" y="6407275"/>
            <a:ext cx="5846409" cy="307777"/>
          </a:xfrm>
          <a:prstGeom prst="rect">
            <a:avLst/>
          </a:prstGeom>
          <a:noFill/>
        </p:spPr>
        <p:txBody>
          <a:bodyPr wrap="none" rtlCol="0">
            <a:spAutoFit/>
          </a:bodyPr>
          <a:lstStyle/>
          <a:p>
            <a:r>
              <a:rPr lang="en-US" sz="1400" i="1" dirty="0">
                <a:solidFill>
                  <a:srgbClr val="0000FF"/>
                </a:solidFill>
              </a:rPr>
              <a:t>Which cranial nerve travels in </a:t>
            </a:r>
            <a:r>
              <a:rPr lang="en-US" sz="1400" i="1" dirty="0" err="1">
                <a:solidFill>
                  <a:srgbClr val="0000FF"/>
                </a:solidFill>
              </a:rPr>
              <a:t>Dorello’s</a:t>
            </a:r>
            <a:r>
              <a:rPr lang="en-US" sz="1400" i="1" dirty="0">
                <a:solidFill>
                  <a:srgbClr val="0000FF"/>
                </a:solidFill>
              </a:rPr>
              <a:t> canal on its way to the CS? </a:t>
            </a:r>
            <a:r>
              <a:rPr lang="en-US" sz="1400" b="1" dirty="0">
                <a:solidFill>
                  <a:srgbClr val="0000FF"/>
                </a:solidFill>
              </a:rPr>
              <a:t>CN6</a:t>
            </a:r>
          </a:p>
        </p:txBody>
      </p:sp>
      <p:sp>
        <p:nvSpPr>
          <p:cNvPr id="16" name="TextBox 15">
            <a:extLst>
              <a:ext uri="{FF2B5EF4-FFF2-40B4-BE49-F238E27FC236}">
                <a16:creationId xmlns:a16="http://schemas.microsoft.com/office/drawing/2014/main" id="{F555AD84-3BBB-434E-A4CE-6E3CD333B836}"/>
              </a:ext>
            </a:extLst>
          </p:cNvPr>
          <p:cNvSpPr txBox="1"/>
          <p:nvPr/>
        </p:nvSpPr>
        <p:spPr>
          <a:xfrm>
            <a:off x="787621" y="4111302"/>
            <a:ext cx="7511553" cy="954107"/>
          </a:xfrm>
          <a:prstGeom prst="rect">
            <a:avLst/>
          </a:prstGeom>
          <a:solidFill>
            <a:srgbClr val="FFD653"/>
          </a:solidFill>
        </p:spPr>
        <p:txBody>
          <a:bodyPr wrap="square" rtlCol="0">
            <a:spAutoFit/>
          </a:bodyPr>
          <a:lstStyle/>
          <a:p>
            <a:r>
              <a:rPr lang="en-US" sz="1400" i="1" dirty="0">
                <a:solidFill>
                  <a:srgbClr val="0000FF"/>
                </a:solidFill>
              </a:rPr>
              <a:t>Was </a:t>
            </a:r>
            <a:r>
              <a:rPr lang="en-US" sz="1400" b="1" dirty="0">
                <a:solidFill>
                  <a:srgbClr val="0000FF"/>
                </a:solidFill>
              </a:rPr>
              <a:t>this</a:t>
            </a:r>
            <a:r>
              <a:rPr lang="en-US" sz="1400" i="1" dirty="0">
                <a:solidFill>
                  <a:srgbClr val="0000FF"/>
                </a:solidFill>
              </a:rPr>
              <a:t> a set of rando anatomy questions, or is there a clinical point being made here, too?</a:t>
            </a:r>
          </a:p>
          <a:p>
            <a:r>
              <a:rPr lang="en-US" sz="1400" dirty="0">
                <a:solidFill>
                  <a:srgbClr val="0000FF"/>
                </a:solidFill>
              </a:rPr>
              <a:t>As before, not rando. The clinical significance here is that if CS pathology extends via the inferior petrosal sinus, it can bag CN6 in the tight confines of </a:t>
            </a:r>
            <a:r>
              <a:rPr lang="en-US" sz="1400" dirty="0" err="1">
                <a:solidFill>
                  <a:srgbClr val="0000FF"/>
                </a:solidFill>
              </a:rPr>
              <a:t>Dorello’s</a:t>
            </a:r>
            <a:r>
              <a:rPr lang="en-US" sz="1400" dirty="0">
                <a:solidFill>
                  <a:srgbClr val="0000FF"/>
                </a:solidFill>
              </a:rPr>
              <a:t> canal, thereby providing another mechanism by which CS disease can produce ocular dysmotility.</a:t>
            </a:r>
          </a:p>
        </p:txBody>
      </p:sp>
      <p:sp>
        <p:nvSpPr>
          <p:cNvPr id="26" name="TextBox 25">
            <a:extLst>
              <a:ext uri="{FF2B5EF4-FFF2-40B4-BE49-F238E27FC236}">
                <a16:creationId xmlns:a16="http://schemas.microsoft.com/office/drawing/2014/main" id="{1A5B0EB1-86C7-464D-A1FD-0436AE924E7C}"/>
              </a:ext>
            </a:extLst>
          </p:cNvPr>
          <p:cNvSpPr txBox="1"/>
          <p:nvPr/>
        </p:nvSpPr>
        <p:spPr>
          <a:xfrm>
            <a:off x="457200" y="5181600"/>
            <a:ext cx="3048000" cy="338554"/>
          </a:xfrm>
          <a:prstGeom prst="rect">
            <a:avLst/>
          </a:prstGeom>
          <a:noFill/>
        </p:spPr>
        <p:txBody>
          <a:bodyPr wrap="square" rtlCol="0">
            <a:spAutoFit/>
          </a:bodyPr>
          <a:lstStyle/>
          <a:p>
            <a:r>
              <a:rPr lang="en-US" sz="1600" b="1" dirty="0">
                <a:solidFill>
                  <a:srgbClr val="7030A0"/>
                </a:solidFill>
              </a:rPr>
              <a:t>The internal jugular (IJ) veins</a:t>
            </a:r>
          </a:p>
        </p:txBody>
      </p:sp>
    </p:spTree>
    <p:extLst>
      <p:ext uri="{BB962C8B-B14F-4D97-AF65-F5344CB8AC3E}">
        <p14:creationId xmlns:p14="http://schemas.microsoft.com/office/powerpoint/2010/main" val="376426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4031873"/>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p>
          <a:p>
            <a:r>
              <a:rPr lang="en-US" sz="1600" dirty="0">
                <a:solidFill>
                  <a:srgbClr val="800080"/>
                </a:solidFill>
              </a:rPr>
              <a:t>A venous sinus--one of a number responsible for draining the cranial vault</a:t>
            </a:r>
          </a:p>
          <a:p>
            <a:endParaRPr lang="en-US" sz="1600" dirty="0">
              <a:solidFill>
                <a:srgbClr val="800080"/>
              </a:solidFill>
            </a:endParaRPr>
          </a:p>
          <a:p>
            <a:r>
              <a:rPr lang="en-US" sz="1600" i="1" dirty="0">
                <a:solidFill>
                  <a:srgbClr val="800080"/>
                </a:solidFill>
              </a:rPr>
              <a:t>Into what vessels do the sinuses ultimately drain; </a:t>
            </a:r>
            <a:r>
              <a:rPr lang="en-US" sz="1600" i="1" dirty="0" err="1">
                <a:solidFill>
                  <a:srgbClr val="800080"/>
                </a:solidFill>
              </a:rPr>
              <a:t>ie</a:t>
            </a:r>
            <a:r>
              <a:rPr lang="en-US" sz="1600" i="1" dirty="0">
                <a:solidFill>
                  <a:srgbClr val="800080"/>
                </a:solidFill>
              </a:rPr>
              <a:t>, how does intracranial blood get out of the head?</a:t>
            </a:r>
          </a:p>
          <a:p>
            <a:r>
              <a:rPr lang="en-US" sz="1600" dirty="0">
                <a:solidFill>
                  <a:srgbClr val="800080"/>
                </a:solidFill>
              </a:rPr>
              <a:t>The internal jugular (IJ) veins</a:t>
            </a:r>
          </a:p>
          <a:p>
            <a:endParaRPr lang="en-US" sz="1600" dirty="0">
              <a:solidFill>
                <a:srgbClr val="800080"/>
              </a:solidFill>
            </a:endParaRPr>
          </a:p>
          <a:p>
            <a:r>
              <a:rPr lang="en-US" sz="1600" i="1" dirty="0">
                <a:solidFill>
                  <a:srgbClr val="800080"/>
                </a:solidFill>
              </a:rPr>
              <a:t>What structures drain into the CS?</a:t>
            </a:r>
            <a:endParaRPr lang="en-US" sz="1600" dirty="0">
              <a:solidFill>
                <a:srgbClr val="800080"/>
              </a:solidFill>
            </a:endParaRPr>
          </a:p>
        </p:txBody>
      </p:sp>
    </p:spTree>
    <p:extLst>
      <p:ext uri="{BB962C8B-B14F-4D97-AF65-F5344CB8AC3E}">
        <p14:creationId xmlns:p14="http://schemas.microsoft.com/office/powerpoint/2010/main" val="340460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7" name="Rectangle 16">
            <a:extLst>
              <a:ext uri="{FF2B5EF4-FFF2-40B4-BE49-F238E27FC236}">
                <a16:creationId xmlns:a16="http://schemas.microsoft.com/office/drawing/2014/main" id="{707A40D1-9F73-488C-9756-5667362FB8CF}"/>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6D5B12E-7DE8-48D7-9FBB-6AE4C9CDC894}"/>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19" name="TextBox 18">
            <a:extLst>
              <a:ext uri="{FF2B5EF4-FFF2-40B4-BE49-F238E27FC236}">
                <a16:creationId xmlns:a16="http://schemas.microsoft.com/office/drawing/2014/main" id="{23C7C9F1-C69E-4988-AE33-59DC0F8B3370}"/>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20" name="TextBox 19">
            <a:extLst>
              <a:ext uri="{FF2B5EF4-FFF2-40B4-BE49-F238E27FC236}">
                <a16:creationId xmlns:a16="http://schemas.microsoft.com/office/drawing/2014/main" id="{ED40062D-0FC6-4862-8BB3-92726D1DA31A}"/>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21" name="TextBox 20">
            <a:extLst>
              <a:ext uri="{FF2B5EF4-FFF2-40B4-BE49-F238E27FC236}">
                <a16:creationId xmlns:a16="http://schemas.microsoft.com/office/drawing/2014/main" id="{DC2FEEE8-04D8-428E-9CD3-78FA2CE2E1EF}"/>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22" name="TextBox 21">
            <a:extLst>
              <a:ext uri="{FF2B5EF4-FFF2-40B4-BE49-F238E27FC236}">
                <a16:creationId xmlns:a16="http://schemas.microsoft.com/office/drawing/2014/main" id="{D7D849DD-940C-457E-ABE8-A35BF1104B33}"/>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23" name="Straight Arrow Connector 22">
            <a:extLst>
              <a:ext uri="{FF2B5EF4-FFF2-40B4-BE49-F238E27FC236}">
                <a16:creationId xmlns:a16="http://schemas.microsoft.com/office/drawing/2014/main" id="{C6CD6A77-5E7D-4189-BD36-5D3D43E8925F}"/>
              </a:ext>
            </a:extLst>
          </p:cNvPr>
          <p:cNvCxnSpPr>
            <a:stCxn id="21" idx="3"/>
            <a:endCxn id="22"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DA5ACB-EBCE-42E2-81B1-A673F7C6069E}"/>
              </a:ext>
            </a:extLst>
          </p:cNvPr>
          <p:cNvSpPr txBox="1"/>
          <p:nvPr/>
        </p:nvSpPr>
        <p:spPr>
          <a:xfrm>
            <a:off x="457200" y="2001798"/>
            <a:ext cx="5105401" cy="4278094"/>
          </a:xfrm>
          <a:prstGeom prst="rect">
            <a:avLst/>
          </a:prstGeom>
          <a:noFill/>
        </p:spPr>
        <p:txBody>
          <a:bodyPr wrap="square" rtlCol="0">
            <a:spAutoFit/>
          </a:bodyPr>
          <a:lstStyle/>
          <a:p>
            <a:r>
              <a:rPr lang="en-US" sz="1600" i="1" dirty="0">
                <a:solidFill>
                  <a:srgbClr val="800080"/>
                </a:solidFill>
              </a:rPr>
              <a:t>How many CSs are in a standard human head?</a:t>
            </a:r>
          </a:p>
          <a:p>
            <a:r>
              <a:rPr lang="en-US" sz="1600" dirty="0">
                <a:solidFill>
                  <a:srgbClr val="800080"/>
                </a:solidFill>
              </a:rPr>
              <a:t>Two</a:t>
            </a:r>
          </a:p>
          <a:p>
            <a:endParaRPr lang="en-US" sz="1600" i="1" dirty="0">
              <a:solidFill>
                <a:srgbClr val="800080"/>
              </a:solidFill>
            </a:endParaRPr>
          </a:p>
          <a:p>
            <a:r>
              <a:rPr lang="en-US" sz="1600" i="1" dirty="0">
                <a:solidFill>
                  <a:srgbClr val="800080"/>
                </a:solidFill>
              </a:rPr>
              <a:t>Where are they located?</a:t>
            </a:r>
            <a:endParaRPr lang="en-US" sz="1600" dirty="0">
              <a:solidFill>
                <a:srgbClr val="800080"/>
              </a:solidFill>
            </a:endParaRPr>
          </a:p>
          <a:p>
            <a:r>
              <a:rPr lang="en-US" sz="1600" dirty="0">
                <a:solidFill>
                  <a:srgbClr val="800080"/>
                </a:solidFill>
              </a:rPr>
              <a:t>Just behind the orbits, and just lateral to the </a:t>
            </a:r>
            <a:r>
              <a:rPr lang="en-US" sz="1600" dirty="0" err="1">
                <a:solidFill>
                  <a:srgbClr val="800080"/>
                </a:solidFill>
              </a:rPr>
              <a:t>sella</a:t>
            </a:r>
            <a:r>
              <a:rPr lang="en-US" sz="1600" dirty="0">
                <a:solidFill>
                  <a:srgbClr val="800080"/>
                </a:solidFill>
              </a:rPr>
              <a:t> turcica/pituitary fossa and the sphenoid sinus</a:t>
            </a:r>
          </a:p>
          <a:p>
            <a:endParaRPr lang="en-US" sz="1600" i="1" dirty="0">
              <a:solidFill>
                <a:srgbClr val="800080"/>
              </a:solidFill>
            </a:endParaRPr>
          </a:p>
          <a:p>
            <a:r>
              <a:rPr lang="en-US" sz="1600" i="1" dirty="0">
                <a:solidFill>
                  <a:srgbClr val="800080"/>
                </a:solidFill>
              </a:rPr>
              <a:t>In a nutshell, what sort of structure is the CS?</a:t>
            </a:r>
          </a:p>
          <a:p>
            <a:r>
              <a:rPr lang="en-US" sz="1600" dirty="0">
                <a:solidFill>
                  <a:srgbClr val="800080"/>
                </a:solidFill>
              </a:rPr>
              <a:t>A venous sinus--one of a number responsible for draining the cranial vault</a:t>
            </a:r>
          </a:p>
          <a:p>
            <a:endParaRPr lang="en-US" sz="1600" dirty="0">
              <a:solidFill>
                <a:srgbClr val="800080"/>
              </a:solidFill>
            </a:endParaRPr>
          </a:p>
          <a:p>
            <a:r>
              <a:rPr lang="en-US" sz="1600" i="1" dirty="0">
                <a:solidFill>
                  <a:srgbClr val="800080"/>
                </a:solidFill>
              </a:rPr>
              <a:t>Into what vessels do the sinuses ultimately drain; </a:t>
            </a:r>
            <a:r>
              <a:rPr lang="en-US" sz="1600" i="1" dirty="0" err="1">
                <a:solidFill>
                  <a:srgbClr val="800080"/>
                </a:solidFill>
              </a:rPr>
              <a:t>ie</a:t>
            </a:r>
            <a:r>
              <a:rPr lang="en-US" sz="1600" i="1" dirty="0">
                <a:solidFill>
                  <a:srgbClr val="800080"/>
                </a:solidFill>
              </a:rPr>
              <a:t>, how does intracranial blood get out of the head?</a:t>
            </a:r>
          </a:p>
          <a:p>
            <a:r>
              <a:rPr lang="en-US" sz="1600" dirty="0">
                <a:solidFill>
                  <a:srgbClr val="800080"/>
                </a:solidFill>
              </a:rPr>
              <a:t>The internal jugular (IJ) veins</a:t>
            </a:r>
          </a:p>
          <a:p>
            <a:endParaRPr lang="en-US" sz="1600" dirty="0">
              <a:solidFill>
                <a:srgbClr val="800080"/>
              </a:solidFill>
            </a:endParaRPr>
          </a:p>
          <a:p>
            <a:r>
              <a:rPr lang="en-US" sz="1600" i="1" dirty="0">
                <a:solidFill>
                  <a:srgbClr val="800080"/>
                </a:solidFill>
              </a:rPr>
              <a:t>What structures drain into the CS?</a:t>
            </a:r>
          </a:p>
          <a:p>
            <a:r>
              <a:rPr lang="en-US" sz="1600" dirty="0">
                <a:solidFill>
                  <a:srgbClr val="800080"/>
                </a:solidFill>
              </a:rPr>
              <a:t>The eye and orbit (along with some intracranial blood)</a:t>
            </a:r>
          </a:p>
        </p:txBody>
      </p:sp>
    </p:spTree>
    <p:extLst>
      <p:ext uri="{BB962C8B-B14F-4D97-AF65-F5344CB8AC3E}">
        <p14:creationId xmlns:p14="http://schemas.microsoft.com/office/powerpoint/2010/main" val="206645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153223" cy="4278094"/>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dirty="0">
                <a:solidFill>
                  <a:schemeClr val="bg1">
                    <a:lumMod val="75000"/>
                  </a:schemeClr>
                </a:solidFill>
              </a:rPr>
              <a:t>The internal jugular (IJ) veins</a:t>
            </a:r>
          </a:p>
          <a:p>
            <a:endParaRPr lang="en-US" sz="1600" dirty="0">
              <a:solidFill>
                <a:schemeClr val="bg1">
                  <a:lumMod val="75000"/>
                </a:schemeClr>
              </a:solidFill>
            </a:endParaRPr>
          </a:p>
          <a:p>
            <a:r>
              <a:rPr lang="en-US" sz="1600" i="1" dirty="0">
                <a:solidFill>
                  <a:schemeClr val="bg1">
                    <a:lumMod val="75000"/>
                  </a:schemeClr>
                </a:solidFill>
              </a:rPr>
              <a:t>What structures drain into the CS?</a:t>
            </a:r>
          </a:p>
          <a:p>
            <a:r>
              <a:rPr lang="en-US" sz="1600" b="1" dirty="0">
                <a:solidFill>
                  <a:srgbClr val="800080"/>
                </a:solidFill>
              </a:rPr>
              <a:t>The eye and orbit </a:t>
            </a:r>
            <a:r>
              <a:rPr lang="en-US" sz="1600" dirty="0">
                <a:solidFill>
                  <a:schemeClr val="bg1">
                    <a:lumMod val="75000"/>
                  </a:schemeClr>
                </a:solidFill>
              </a:rPr>
              <a:t>(along with some intracranial blood)</a:t>
            </a:r>
          </a:p>
        </p:txBody>
      </p:sp>
      <p:sp>
        <p:nvSpPr>
          <p:cNvPr id="10" name="TextBox 9">
            <a:extLst>
              <a:ext uri="{FF2B5EF4-FFF2-40B4-BE49-F238E27FC236}">
                <a16:creationId xmlns:a16="http://schemas.microsoft.com/office/drawing/2014/main" id="{25B1E1C3-CB2D-4C65-81CF-52D301802D0F}"/>
              </a:ext>
            </a:extLst>
          </p:cNvPr>
          <p:cNvSpPr txBox="1"/>
          <p:nvPr/>
        </p:nvSpPr>
        <p:spPr>
          <a:xfrm>
            <a:off x="2438400" y="5759648"/>
            <a:ext cx="4114800" cy="738664"/>
          </a:xfrm>
          <a:prstGeom prst="rect">
            <a:avLst/>
          </a:prstGeom>
          <a:solidFill>
            <a:srgbClr val="FFCCFF"/>
          </a:solidFill>
        </p:spPr>
        <p:txBody>
          <a:bodyPr wrap="square" rtlCol="0">
            <a:spAutoFit/>
          </a:bodyPr>
          <a:lstStyle/>
          <a:p>
            <a:r>
              <a:rPr lang="en-US" sz="1400" i="1" dirty="0">
                <a:solidFill>
                  <a:srgbClr val="0000FF"/>
                </a:solidFill>
              </a:rPr>
              <a:t>What vessel is the main conduit for blood leaving the eye to get to the CS?</a:t>
            </a:r>
            <a:endParaRPr lang="en-US" sz="1400" i="1" dirty="0">
              <a:solidFill>
                <a:srgbClr val="FFCCFF"/>
              </a:solidFill>
            </a:endParaRPr>
          </a:p>
          <a:p>
            <a:r>
              <a:rPr lang="en-US" sz="1400" dirty="0">
                <a:solidFill>
                  <a:srgbClr val="FFCCFF"/>
                </a:solidFill>
              </a:rPr>
              <a:t>The superior orbital vein</a:t>
            </a:r>
          </a:p>
        </p:txBody>
      </p:sp>
      <p:sp>
        <p:nvSpPr>
          <p:cNvPr id="13" name="Rectangle 12">
            <a:extLst>
              <a:ext uri="{FF2B5EF4-FFF2-40B4-BE49-F238E27FC236}">
                <a16:creationId xmlns:a16="http://schemas.microsoft.com/office/drawing/2014/main" id="{6231A63D-1B7E-4C6F-B2B5-427A26405291}"/>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E375DF-2080-4A22-AB86-81A6B05CD3E1}"/>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5" name="TextBox 14">
            <a:extLst>
              <a:ext uri="{FF2B5EF4-FFF2-40B4-BE49-F238E27FC236}">
                <a16:creationId xmlns:a16="http://schemas.microsoft.com/office/drawing/2014/main" id="{33E0AED2-39BB-4C16-850E-BB52A03E86F1}"/>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464E36C2-79B4-4C85-8384-5909C89844D4}"/>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543581EF-3212-4A70-BCDD-644A3F329EFB}"/>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3C6D4B0D-ED15-4DC7-BB1A-119ACCA99318}"/>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91BB357C-0E52-47BA-B8A7-83E4B7A9AF90}"/>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88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153223" cy="4278094"/>
          </a:xfrm>
          <a:prstGeom prst="rect">
            <a:avLst/>
          </a:prstGeom>
          <a:noFill/>
        </p:spPr>
        <p:txBody>
          <a:bodyPr wrap="square" rtlCol="0">
            <a:spAutoFit/>
          </a:bodyPr>
          <a:lstStyle/>
          <a:p>
            <a:r>
              <a:rPr lang="en-US" sz="1600" i="1" dirty="0">
                <a:solidFill>
                  <a:schemeClr val="bg1">
                    <a:lumMod val="75000"/>
                  </a:schemeClr>
                </a:solidFill>
              </a:rPr>
              <a:t>How many CSs are in a standard human head?</a:t>
            </a:r>
          </a:p>
          <a:p>
            <a:r>
              <a:rPr lang="en-US" sz="1600" dirty="0">
                <a:solidFill>
                  <a:schemeClr val="bg1">
                    <a:lumMod val="75000"/>
                  </a:schemeClr>
                </a:solidFill>
              </a:rPr>
              <a:t>Two</a:t>
            </a:r>
          </a:p>
          <a:p>
            <a:endParaRPr lang="en-US" sz="1600" i="1" dirty="0">
              <a:solidFill>
                <a:schemeClr val="bg1">
                  <a:lumMod val="75000"/>
                </a:schemeClr>
              </a:solidFill>
            </a:endParaRPr>
          </a:p>
          <a:p>
            <a:r>
              <a:rPr lang="en-US" sz="1600" i="1" dirty="0">
                <a:solidFill>
                  <a:schemeClr val="bg1">
                    <a:lumMod val="75000"/>
                  </a:schemeClr>
                </a:solidFill>
              </a:rPr>
              <a:t>Where are they located?</a:t>
            </a:r>
            <a:endParaRPr lang="en-US" sz="1600" dirty="0">
              <a:solidFill>
                <a:schemeClr val="bg1">
                  <a:lumMod val="75000"/>
                </a:schemeClr>
              </a:solidFill>
            </a:endParaRPr>
          </a:p>
          <a:p>
            <a:r>
              <a:rPr lang="en-US" sz="1600" dirty="0">
                <a:solidFill>
                  <a:schemeClr val="bg1">
                    <a:lumMod val="75000"/>
                  </a:schemeClr>
                </a:solidFill>
              </a:rPr>
              <a:t>Just behind the orbits, and just lateral to the </a:t>
            </a:r>
            <a:r>
              <a:rPr lang="en-US" sz="1600" dirty="0" err="1">
                <a:solidFill>
                  <a:schemeClr val="bg1">
                    <a:lumMod val="75000"/>
                  </a:schemeClr>
                </a:solidFill>
              </a:rPr>
              <a:t>sella</a:t>
            </a:r>
            <a:r>
              <a:rPr lang="en-US" sz="1600" dirty="0">
                <a:solidFill>
                  <a:schemeClr val="bg1">
                    <a:lumMod val="75000"/>
                  </a:schemeClr>
                </a:solidFill>
              </a:rPr>
              <a:t> turcica/pituitary fossa and the sphenoid sinus</a:t>
            </a:r>
          </a:p>
          <a:p>
            <a:endParaRPr lang="en-US" sz="1600" i="1" dirty="0">
              <a:solidFill>
                <a:schemeClr val="bg1">
                  <a:lumMod val="75000"/>
                </a:schemeClr>
              </a:solidFill>
            </a:endParaRPr>
          </a:p>
          <a:p>
            <a:r>
              <a:rPr lang="en-US" sz="1600" i="1" dirty="0">
                <a:solidFill>
                  <a:schemeClr val="bg1">
                    <a:lumMod val="75000"/>
                  </a:schemeClr>
                </a:solidFill>
              </a:rPr>
              <a:t>In a nutshell, what sort of structure is the CS?</a:t>
            </a:r>
          </a:p>
          <a:p>
            <a:r>
              <a:rPr lang="en-US" sz="1600" dirty="0">
                <a:solidFill>
                  <a:schemeClr val="bg1">
                    <a:lumMod val="75000"/>
                  </a:schemeClr>
                </a:solidFill>
              </a:rPr>
              <a:t>A venous sinus--one of a number responsible for draining the cranial vault</a:t>
            </a:r>
          </a:p>
          <a:p>
            <a:endParaRPr lang="en-US" sz="1600" dirty="0">
              <a:solidFill>
                <a:schemeClr val="bg1">
                  <a:lumMod val="75000"/>
                </a:schemeClr>
              </a:solidFill>
            </a:endParaRPr>
          </a:p>
          <a:p>
            <a:r>
              <a:rPr lang="en-US" sz="1600" i="1" dirty="0">
                <a:solidFill>
                  <a:schemeClr val="bg1">
                    <a:lumMod val="75000"/>
                  </a:schemeClr>
                </a:solidFill>
              </a:rPr>
              <a:t>Into what vessels do the sinuses ultimately drain; </a:t>
            </a:r>
            <a:r>
              <a:rPr lang="en-US" sz="1600" i="1" dirty="0" err="1">
                <a:solidFill>
                  <a:schemeClr val="bg1">
                    <a:lumMod val="75000"/>
                  </a:schemeClr>
                </a:solidFill>
              </a:rPr>
              <a:t>ie</a:t>
            </a:r>
            <a:r>
              <a:rPr lang="en-US" sz="1600" i="1" dirty="0">
                <a:solidFill>
                  <a:schemeClr val="bg1">
                    <a:lumMod val="75000"/>
                  </a:schemeClr>
                </a:solidFill>
              </a:rPr>
              <a:t>, how does intracranial blood get out of the head?</a:t>
            </a:r>
          </a:p>
          <a:p>
            <a:r>
              <a:rPr lang="en-US" sz="1600" dirty="0">
                <a:solidFill>
                  <a:schemeClr val="bg1">
                    <a:lumMod val="75000"/>
                  </a:schemeClr>
                </a:solidFill>
              </a:rPr>
              <a:t>The internal jugular (IJ) veins</a:t>
            </a:r>
          </a:p>
          <a:p>
            <a:endParaRPr lang="en-US" sz="1600" dirty="0">
              <a:solidFill>
                <a:schemeClr val="bg1">
                  <a:lumMod val="75000"/>
                </a:schemeClr>
              </a:solidFill>
            </a:endParaRPr>
          </a:p>
          <a:p>
            <a:r>
              <a:rPr lang="en-US" sz="1600" i="1" dirty="0">
                <a:solidFill>
                  <a:schemeClr val="bg1">
                    <a:lumMod val="75000"/>
                  </a:schemeClr>
                </a:solidFill>
              </a:rPr>
              <a:t>What structures drain into the CS?</a:t>
            </a:r>
          </a:p>
          <a:p>
            <a:r>
              <a:rPr lang="en-US" sz="1600" b="1" dirty="0">
                <a:solidFill>
                  <a:srgbClr val="800080"/>
                </a:solidFill>
              </a:rPr>
              <a:t>The eye and orbit </a:t>
            </a:r>
            <a:r>
              <a:rPr lang="en-US" sz="1600" dirty="0">
                <a:solidFill>
                  <a:schemeClr val="bg1">
                    <a:lumMod val="75000"/>
                  </a:schemeClr>
                </a:solidFill>
              </a:rPr>
              <a:t>(along with some intracranial blood)</a:t>
            </a:r>
          </a:p>
        </p:txBody>
      </p:sp>
      <p:sp>
        <p:nvSpPr>
          <p:cNvPr id="10" name="TextBox 9">
            <a:extLst>
              <a:ext uri="{FF2B5EF4-FFF2-40B4-BE49-F238E27FC236}">
                <a16:creationId xmlns:a16="http://schemas.microsoft.com/office/drawing/2014/main" id="{25B1E1C3-CB2D-4C65-81CF-52D301802D0F}"/>
              </a:ext>
            </a:extLst>
          </p:cNvPr>
          <p:cNvSpPr txBox="1"/>
          <p:nvPr/>
        </p:nvSpPr>
        <p:spPr>
          <a:xfrm>
            <a:off x="2438400" y="5759648"/>
            <a:ext cx="4114800" cy="738664"/>
          </a:xfrm>
          <a:prstGeom prst="rect">
            <a:avLst/>
          </a:prstGeom>
          <a:solidFill>
            <a:srgbClr val="FFCCFF"/>
          </a:solidFill>
        </p:spPr>
        <p:txBody>
          <a:bodyPr wrap="square" rtlCol="0">
            <a:spAutoFit/>
          </a:bodyPr>
          <a:lstStyle/>
          <a:p>
            <a:r>
              <a:rPr lang="en-US" sz="1400" i="1" dirty="0">
                <a:solidFill>
                  <a:srgbClr val="0000FF"/>
                </a:solidFill>
              </a:rPr>
              <a:t>What vessel is the main conduit for blood leaving the eye to get to the CS?</a:t>
            </a:r>
          </a:p>
          <a:p>
            <a:r>
              <a:rPr lang="en-US" sz="1400" dirty="0">
                <a:solidFill>
                  <a:srgbClr val="0000FF"/>
                </a:solidFill>
              </a:rPr>
              <a:t>The superior ophthalmic vein</a:t>
            </a:r>
          </a:p>
        </p:txBody>
      </p:sp>
      <p:sp>
        <p:nvSpPr>
          <p:cNvPr id="13" name="Rectangle 12">
            <a:extLst>
              <a:ext uri="{FF2B5EF4-FFF2-40B4-BE49-F238E27FC236}">
                <a16:creationId xmlns:a16="http://schemas.microsoft.com/office/drawing/2014/main" id="{6231A63D-1B7E-4C6F-B2B5-427A26405291}"/>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E375DF-2080-4A22-AB86-81A6B05CD3E1}"/>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chemeClr val="bg1">
                    <a:lumMod val="75000"/>
                  </a:schemeClr>
                </a:solidFill>
              </a:rPr>
              <a:t>Cavernous sinus</a:t>
            </a:r>
          </a:p>
        </p:txBody>
      </p:sp>
      <p:sp>
        <p:nvSpPr>
          <p:cNvPr id="15" name="TextBox 14">
            <a:extLst>
              <a:ext uri="{FF2B5EF4-FFF2-40B4-BE49-F238E27FC236}">
                <a16:creationId xmlns:a16="http://schemas.microsoft.com/office/drawing/2014/main" id="{33E0AED2-39BB-4C16-850E-BB52A03E86F1}"/>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16" name="TextBox 15">
            <a:extLst>
              <a:ext uri="{FF2B5EF4-FFF2-40B4-BE49-F238E27FC236}">
                <a16:creationId xmlns:a16="http://schemas.microsoft.com/office/drawing/2014/main" id="{464E36C2-79B4-4C85-8384-5909C89844D4}"/>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17" name="TextBox 16">
            <a:extLst>
              <a:ext uri="{FF2B5EF4-FFF2-40B4-BE49-F238E27FC236}">
                <a16:creationId xmlns:a16="http://schemas.microsoft.com/office/drawing/2014/main" id="{543581EF-3212-4A70-BCDD-644A3F329EFB}"/>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8" name="TextBox 17">
            <a:extLst>
              <a:ext uri="{FF2B5EF4-FFF2-40B4-BE49-F238E27FC236}">
                <a16:creationId xmlns:a16="http://schemas.microsoft.com/office/drawing/2014/main" id="{3C6D4B0D-ED15-4DC7-BB1A-119ACCA99318}"/>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9" name="Straight Arrow Connector 18">
            <a:extLst>
              <a:ext uri="{FF2B5EF4-FFF2-40B4-BE49-F238E27FC236}">
                <a16:creationId xmlns:a16="http://schemas.microsoft.com/office/drawing/2014/main" id="{91BB357C-0E52-47BA-B8A7-83E4B7A9AF90}"/>
              </a:ext>
            </a:extLst>
          </p:cNvPr>
          <p:cNvCxnSpPr>
            <a:stCxn id="17" idx="3"/>
            <a:endCxn id="18"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160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BF923-82D8-4B67-B070-D58CA5B5C2D5}"/>
              </a:ext>
            </a:extLst>
          </p:cNvPr>
          <p:cNvSpPr>
            <a:spLocks noGrp="1"/>
          </p:cNvSpPr>
          <p:nvPr>
            <p:ph type="sldNum" sz="quarter" idx="12"/>
          </p:nvPr>
        </p:nvSpPr>
        <p:spPr/>
        <p:txBody>
          <a:bodyPr/>
          <a:lstStyle/>
          <a:p>
            <a:fld id="{7F962CDE-92F6-4B07-B3E4-534C045DC961}" type="slidenum">
              <a:rPr lang="en-US" altLang="en-US" smtClean="0"/>
              <a:pPr/>
              <a:t>47</a:t>
            </a:fld>
            <a:endParaRPr lang="en-US" altLang="en-US"/>
          </a:p>
        </p:txBody>
      </p:sp>
      <p:pic>
        <p:nvPicPr>
          <p:cNvPr id="4" name="Picture 3">
            <a:extLst>
              <a:ext uri="{FF2B5EF4-FFF2-40B4-BE49-F238E27FC236}">
                <a16:creationId xmlns:a16="http://schemas.microsoft.com/office/drawing/2014/main" id="{E8A4997A-0F03-4BBF-92C2-9288E2E5A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480" y="1066800"/>
            <a:ext cx="6351039" cy="4502887"/>
          </a:xfrm>
          <a:prstGeom prst="rect">
            <a:avLst/>
          </a:prstGeom>
        </p:spPr>
      </p:pic>
      <p:sp>
        <p:nvSpPr>
          <p:cNvPr id="8" name="TextBox 7">
            <a:extLst>
              <a:ext uri="{FF2B5EF4-FFF2-40B4-BE49-F238E27FC236}">
                <a16:creationId xmlns:a16="http://schemas.microsoft.com/office/drawing/2014/main" id="{58E58C91-44A2-407C-8F87-BA5987C94F2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3" name="Oval 2">
            <a:extLst>
              <a:ext uri="{FF2B5EF4-FFF2-40B4-BE49-F238E27FC236}">
                <a16:creationId xmlns:a16="http://schemas.microsoft.com/office/drawing/2014/main" id="{62312647-919E-417F-8EC2-B9AC93316E68}"/>
              </a:ext>
            </a:extLst>
          </p:cNvPr>
          <p:cNvSpPr/>
          <p:nvPr/>
        </p:nvSpPr>
        <p:spPr>
          <a:xfrm>
            <a:off x="5737566" y="1258956"/>
            <a:ext cx="2009953" cy="39756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EF3D58-49B0-46A0-8F4A-52FADAAB4956}"/>
              </a:ext>
            </a:extLst>
          </p:cNvPr>
          <p:cNvSpPr txBox="1"/>
          <p:nvPr/>
        </p:nvSpPr>
        <p:spPr>
          <a:xfrm>
            <a:off x="2810144" y="5992789"/>
            <a:ext cx="3523722" cy="338554"/>
          </a:xfrm>
          <a:prstGeom prst="rect">
            <a:avLst/>
          </a:prstGeom>
          <a:noFill/>
        </p:spPr>
        <p:txBody>
          <a:bodyPr wrap="none" rtlCol="0">
            <a:spAutoFit/>
          </a:bodyPr>
          <a:lstStyle/>
          <a:p>
            <a:pPr algn="ctr"/>
            <a:r>
              <a:rPr lang="en-US" sz="1600" dirty="0"/>
              <a:t>Superior ophthalmic vein and the CS</a:t>
            </a:r>
          </a:p>
        </p:txBody>
      </p:sp>
    </p:spTree>
    <p:extLst>
      <p:ext uri="{BB962C8B-B14F-4D97-AF65-F5344CB8AC3E}">
        <p14:creationId xmlns:p14="http://schemas.microsoft.com/office/powerpoint/2010/main" val="3200885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554545"/>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chemeClr val="bg1"/>
                </a:solidFill>
              </a:rPr>
              <a:t>Where within the CS is each located?</a:t>
            </a:r>
            <a:endParaRPr lang="en-US" sz="1600" dirty="0">
              <a:solidFill>
                <a:schemeClr val="bg1"/>
              </a:solidFill>
            </a:endParaRPr>
          </a:p>
          <a:p>
            <a:r>
              <a:rPr lang="en-US" sz="1600" dirty="0">
                <a:solidFill>
                  <a:srgbClr val="800080"/>
                </a:solidFill>
              </a:rPr>
              <a:t>--</a:t>
            </a:r>
            <a:r>
              <a:rPr lang="en-US" sz="1600" b="1" i="1" dirty="0">
                <a:solidFill>
                  <a:srgbClr val="800080"/>
                </a:solidFill>
              </a:rPr>
              <a:t>?</a:t>
            </a:r>
            <a:endParaRPr lang="en-US" sz="1600" dirty="0">
              <a:solidFill>
                <a:srgbClr val="800080"/>
              </a:solidFill>
            </a:endParaRPr>
          </a:p>
          <a:p>
            <a:r>
              <a:rPr lang="en-US" sz="1600" dirty="0">
                <a:solidFill>
                  <a:srgbClr val="800080"/>
                </a:solidFill>
              </a:rPr>
              <a:t>--CN6</a:t>
            </a:r>
          </a:p>
          <a:p>
            <a:r>
              <a:rPr lang="en-US" sz="1600" dirty="0">
                <a:solidFill>
                  <a:srgbClr val="800080"/>
                </a:solidFill>
              </a:rPr>
              <a:t>--</a:t>
            </a:r>
            <a:r>
              <a:rPr lang="en-US" sz="1600" b="1" i="1" dirty="0">
                <a:solidFill>
                  <a:srgbClr val="800080"/>
                </a:solidFill>
              </a:rPr>
              <a:t>?</a:t>
            </a:r>
            <a:endParaRPr lang="en-US" sz="1600" dirty="0">
              <a:solidFill>
                <a:srgbClr val="800080"/>
              </a:solidFill>
            </a:endParaRPr>
          </a:p>
          <a:p>
            <a:r>
              <a:rPr lang="en-US" sz="1600" dirty="0">
                <a:solidFill>
                  <a:srgbClr val="800080"/>
                </a:solidFill>
              </a:rPr>
              <a:t>--</a:t>
            </a:r>
            <a:r>
              <a:rPr lang="en-US" sz="1600" b="1" i="1" dirty="0">
                <a:solidFill>
                  <a:srgbClr val="800080"/>
                </a:solidFill>
              </a:rPr>
              <a:t>?</a:t>
            </a:r>
            <a:endParaRPr lang="en-US" sz="1600" dirty="0">
              <a:solidFill>
                <a:srgbClr val="800080"/>
              </a:solidFill>
            </a:endParaRPr>
          </a:p>
          <a:p>
            <a:r>
              <a:rPr lang="en-US" sz="1600" dirty="0">
                <a:solidFill>
                  <a:srgbClr val="800080"/>
                </a:solidFill>
              </a:rPr>
              <a:t>--</a:t>
            </a:r>
            <a:r>
              <a:rPr lang="en-US" sz="1600" b="1" i="1" dirty="0">
                <a:solidFill>
                  <a:srgbClr val="800080"/>
                </a:solidFill>
              </a:rPr>
              <a:t>?</a:t>
            </a:r>
            <a:endParaRPr lang="en-US" sz="1600" dirty="0"/>
          </a:p>
          <a:p>
            <a:r>
              <a:rPr lang="en-US" sz="1600" dirty="0">
                <a:solidFill>
                  <a:srgbClr val="800080"/>
                </a:solidFill>
              </a:rPr>
              <a:t>--</a:t>
            </a:r>
            <a:r>
              <a:rPr lang="en-US" sz="1600" b="1" i="1" dirty="0">
                <a:solidFill>
                  <a:srgbClr val="800080"/>
                </a:solidFill>
              </a:rPr>
              <a:t>?</a:t>
            </a:r>
            <a:endParaRPr lang="en-US" sz="1600" dirty="0"/>
          </a:p>
          <a:p>
            <a:r>
              <a:rPr lang="en-US" sz="1600" dirty="0">
                <a:solidFill>
                  <a:srgbClr val="800080"/>
                </a:solidFill>
              </a:rPr>
              <a:t>--</a:t>
            </a:r>
            <a:r>
              <a:rPr lang="en-US" sz="1600" b="1" i="1" dirty="0">
                <a:solidFill>
                  <a:srgbClr val="800080"/>
                </a:solidFill>
              </a:rPr>
              <a:t>?</a:t>
            </a:r>
            <a:endParaRPr lang="en-US" sz="1600" dirty="0"/>
          </a:p>
        </p:txBody>
      </p:sp>
    </p:spTree>
    <p:extLst>
      <p:ext uri="{BB962C8B-B14F-4D97-AF65-F5344CB8AC3E}">
        <p14:creationId xmlns:p14="http://schemas.microsoft.com/office/powerpoint/2010/main" val="1268087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49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554545"/>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chemeClr val="bg1"/>
                </a:solidFill>
              </a:rPr>
              <a:t>Where within the CS is each located?</a:t>
            </a:r>
            <a:endParaRPr lang="en-US" sz="1600" dirty="0">
              <a:solidFill>
                <a:schemeClr val="bg1"/>
              </a:solidFill>
            </a:endParaRPr>
          </a:p>
          <a:p>
            <a:r>
              <a:rPr lang="en-US" sz="1600" dirty="0">
                <a:solidFill>
                  <a:srgbClr val="800080"/>
                </a:solidFill>
              </a:rPr>
              <a:t>--The internal carotid artery </a:t>
            </a:r>
          </a:p>
          <a:p>
            <a:r>
              <a:rPr lang="en-US" sz="1600" dirty="0">
                <a:solidFill>
                  <a:srgbClr val="800080"/>
                </a:solidFill>
              </a:rPr>
              <a:t>--CN6</a:t>
            </a:r>
          </a:p>
          <a:p>
            <a:r>
              <a:rPr lang="en-US" sz="1600" dirty="0">
                <a:solidFill>
                  <a:srgbClr val="800080"/>
                </a:solidFill>
              </a:rPr>
              <a:t>--CN3 </a:t>
            </a:r>
          </a:p>
          <a:p>
            <a:r>
              <a:rPr lang="en-US" sz="1600" dirty="0">
                <a:solidFill>
                  <a:srgbClr val="800080"/>
                </a:solidFill>
              </a:rPr>
              <a:t>--CN4 </a:t>
            </a:r>
          </a:p>
          <a:p>
            <a:r>
              <a:rPr lang="en-US" sz="1600" dirty="0">
                <a:solidFill>
                  <a:srgbClr val="800080"/>
                </a:solidFill>
              </a:rPr>
              <a:t>--V1 </a:t>
            </a:r>
            <a:endParaRPr lang="en-US" sz="1600" dirty="0"/>
          </a:p>
          <a:p>
            <a:r>
              <a:rPr lang="en-US" sz="1600" dirty="0">
                <a:solidFill>
                  <a:srgbClr val="800080"/>
                </a:solidFill>
              </a:rPr>
              <a:t>--V2 </a:t>
            </a:r>
            <a:endParaRPr lang="en-US" sz="1600" dirty="0"/>
          </a:p>
          <a:p>
            <a:r>
              <a:rPr lang="en-US" sz="1600" dirty="0">
                <a:solidFill>
                  <a:srgbClr val="800080"/>
                </a:solidFill>
              </a:rPr>
              <a:t>--Postganglionic </a:t>
            </a:r>
            <a:r>
              <a:rPr lang="en-US" sz="1600" dirty="0" err="1">
                <a:solidFill>
                  <a:srgbClr val="800080"/>
                </a:solidFill>
              </a:rPr>
              <a:t>sympathetics</a:t>
            </a:r>
            <a:r>
              <a:rPr lang="en-US" sz="1600" dirty="0">
                <a:solidFill>
                  <a:srgbClr val="800080"/>
                </a:solidFill>
              </a:rPr>
              <a:t> </a:t>
            </a:r>
            <a:endParaRPr lang="en-US" sz="1600" dirty="0"/>
          </a:p>
        </p:txBody>
      </p:sp>
    </p:spTree>
    <p:extLst>
      <p:ext uri="{BB962C8B-B14F-4D97-AF65-F5344CB8AC3E}">
        <p14:creationId xmlns:p14="http://schemas.microsoft.com/office/powerpoint/2010/main" val="176842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01683BA8-143D-4B43-A4C6-D1D8D81DD685}"/>
              </a:ext>
            </a:extLst>
          </p:cNvPr>
          <p:cNvSpPr txBox="1"/>
          <p:nvPr/>
        </p:nvSpPr>
        <p:spPr>
          <a:xfrm>
            <a:off x="5341500" y="3581756"/>
            <a:ext cx="3337800" cy="3046988"/>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hallmark of pathology involving these three locations?</a:t>
            </a:r>
          </a:p>
          <a:p>
            <a:r>
              <a:rPr lang="en-US" sz="1600" dirty="0">
                <a:solidFill>
                  <a:srgbClr val="0000FF"/>
                </a:solidFill>
              </a:rPr>
              <a:t>Deficits implicating multiple nerves simultaneously</a:t>
            </a:r>
          </a:p>
          <a:p>
            <a:endParaRPr lang="en-US" sz="1600" dirty="0">
              <a:solidFill>
                <a:srgbClr val="0000FF"/>
              </a:solidFill>
            </a:endParaRPr>
          </a:p>
          <a:p>
            <a:r>
              <a:rPr lang="en-US" sz="1600" i="1" dirty="0">
                <a:solidFill>
                  <a:srgbClr val="0000FF"/>
                </a:solidFill>
              </a:rPr>
              <a:t>Which nerves can be involved?</a:t>
            </a: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a:p>
            <a:r>
              <a:rPr lang="en-US" sz="1600" dirty="0">
                <a:solidFill>
                  <a:srgbClr val="0000FF"/>
                </a:solidFill>
              </a:rPr>
              <a:t>--</a:t>
            </a:r>
            <a:r>
              <a:rPr lang="en-US" sz="1600" b="1" i="1" dirty="0">
                <a:solidFill>
                  <a:srgbClr val="0000FF"/>
                </a:solidFill>
              </a:rPr>
              <a:t>?</a:t>
            </a:r>
            <a:endParaRPr lang="en-US" sz="1600" dirty="0">
              <a:solidFill>
                <a:srgbClr val="0000FF"/>
              </a:solidFill>
            </a:endParaRPr>
          </a:p>
        </p:txBody>
      </p:sp>
      <p:sp>
        <p:nvSpPr>
          <p:cNvPr id="36" name="Rectangle 35">
            <a:extLst>
              <a:ext uri="{FF2B5EF4-FFF2-40B4-BE49-F238E27FC236}">
                <a16:creationId xmlns:a16="http://schemas.microsoft.com/office/drawing/2014/main" id="{5813782F-FE1E-4E20-A390-2C332515DB3C}"/>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E324C65-B2CB-49F4-8117-E137F95E0AFF}"/>
              </a:ext>
            </a:extLst>
          </p:cNvPr>
          <p:cNvSpPr txBox="1"/>
          <p:nvPr/>
        </p:nvSpPr>
        <p:spPr>
          <a:xfrm>
            <a:off x="2759004" y="4890324"/>
            <a:ext cx="1008609" cy="400110"/>
          </a:xfrm>
          <a:prstGeom prst="rect">
            <a:avLst/>
          </a:prstGeom>
          <a:noFill/>
        </p:spPr>
        <p:txBody>
          <a:bodyPr wrap="none" rtlCol="0">
            <a:spAutoFit/>
          </a:bodyPr>
          <a:lstStyle/>
          <a:p>
            <a:r>
              <a:rPr lang="en-US" sz="2000" b="1" dirty="0">
                <a:solidFill>
                  <a:srgbClr val="0000FF"/>
                </a:solidFill>
              </a:rPr>
              <a:t>Orbital</a:t>
            </a:r>
          </a:p>
        </p:txBody>
      </p:sp>
      <p:sp>
        <p:nvSpPr>
          <p:cNvPr id="38" name="TextBox 37">
            <a:extLst>
              <a:ext uri="{FF2B5EF4-FFF2-40B4-BE49-F238E27FC236}">
                <a16:creationId xmlns:a16="http://schemas.microsoft.com/office/drawing/2014/main" id="{18293513-B6D8-41BB-B0FD-2A119113F2FD}"/>
              </a:ext>
            </a:extLst>
          </p:cNvPr>
          <p:cNvSpPr txBox="1"/>
          <p:nvPr/>
        </p:nvSpPr>
        <p:spPr>
          <a:xfrm>
            <a:off x="2784528" y="4736928"/>
            <a:ext cx="2457724"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Superior orbital fissure</a:t>
            </a:r>
          </a:p>
        </p:txBody>
      </p:sp>
      <p:sp>
        <p:nvSpPr>
          <p:cNvPr id="42" name="TextBox 41">
            <a:extLst>
              <a:ext uri="{FF2B5EF4-FFF2-40B4-BE49-F238E27FC236}">
                <a16:creationId xmlns:a16="http://schemas.microsoft.com/office/drawing/2014/main" id="{86D93CCE-5FD2-4591-B72A-0BBC48D16D40}"/>
              </a:ext>
            </a:extLst>
          </p:cNvPr>
          <p:cNvSpPr txBox="1"/>
          <p:nvPr/>
        </p:nvSpPr>
        <p:spPr>
          <a:xfrm>
            <a:off x="3641940" y="4912836"/>
            <a:ext cx="83388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apex</a:t>
            </a:r>
          </a:p>
        </p:txBody>
      </p:sp>
      <p:sp>
        <p:nvSpPr>
          <p:cNvPr id="34" name="TextBox 37">
            <a:extLst>
              <a:ext uri="{FF2B5EF4-FFF2-40B4-BE49-F238E27FC236}">
                <a16:creationId xmlns:a16="http://schemas.microsoft.com/office/drawing/2014/main" id="{8A8ADDE3-18DE-4972-8D44-4B9FDEFB51CB}"/>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3084249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800767"/>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chemeClr val="bg1"/>
                </a:solidFill>
              </a:rPr>
              <a:t>Where within the CS is each located?</a:t>
            </a:r>
            <a:endParaRPr lang="en-US" sz="1600" dirty="0">
              <a:solidFill>
                <a:schemeClr val="bg1"/>
              </a:solidFill>
            </a:endParaRPr>
          </a:p>
          <a:p>
            <a:r>
              <a:rPr lang="en-US" sz="1600" dirty="0">
                <a:solidFill>
                  <a:srgbClr val="800080"/>
                </a:solidFill>
              </a:rPr>
              <a:t>--The internal carotid artery </a:t>
            </a:r>
          </a:p>
          <a:p>
            <a:r>
              <a:rPr lang="en-US" sz="1600" dirty="0">
                <a:solidFill>
                  <a:srgbClr val="800080"/>
                </a:solidFill>
              </a:rPr>
              <a:t>--CN6</a:t>
            </a:r>
          </a:p>
          <a:p>
            <a:r>
              <a:rPr lang="en-US" sz="1600" dirty="0">
                <a:solidFill>
                  <a:srgbClr val="800080"/>
                </a:solidFill>
              </a:rPr>
              <a:t>--CN3 </a:t>
            </a:r>
          </a:p>
          <a:p>
            <a:r>
              <a:rPr lang="en-US" sz="1600" dirty="0">
                <a:solidFill>
                  <a:srgbClr val="800080"/>
                </a:solidFill>
              </a:rPr>
              <a:t>--CN4 </a:t>
            </a:r>
          </a:p>
          <a:p>
            <a:r>
              <a:rPr lang="en-US" sz="1600" dirty="0">
                <a:solidFill>
                  <a:srgbClr val="800080"/>
                </a:solidFill>
              </a:rPr>
              <a:t>--V1 </a:t>
            </a:r>
            <a:endParaRPr lang="en-US" sz="1600" dirty="0"/>
          </a:p>
          <a:p>
            <a:r>
              <a:rPr lang="en-US" sz="1600" dirty="0">
                <a:solidFill>
                  <a:srgbClr val="800080"/>
                </a:solidFill>
              </a:rPr>
              <a:t>--V2 </a:t>
            </a:r>
            <a:endParaRPr lang="en-US" sz="1600" dirty="0"/>
          </a:p>
          <a:p>
            <a:r>
              <a:rPr lang="en-US" sz="1600" dirty="0">
                <a:solidFill>
                  <a:srgbClr val="800080"/>
                </a:solidFill>
              </a:rPr>
              <a:t>--Postganglionic </a:t>
            </a:r>
            <a:r>
              <a:rPr lang="en-US" sz="1600" dirty="0" err="1">
                <a:solidFill>
                  <a:srgbClr val="800080"/>
                </a:solidFill>
              </a:rPr>
              <a:t>sympathetics</a:t>
            </a:r>
            <a:r>
              <a:rPr lang="en-US" sz="1600" dirty="0">
                <a:solidFill>
                  <a:srgbClr val="800080"/>
                </a:solidFill>
              </a:rPr>
              <a:t> </a:t>
            </a:r>
          </a:p>
          <a:p>
            <a:r>
              <a:rPr lang="en-US" sz="1600" dirty="0">
                <a:solidFill>
                  <a:srgbClr val="0000FF"/>
                </a:solidFill>
                <a:latin typeface="Segoe Script" panose="020B0504020000000003" pitchFamily="34" charset="0"/>
              </a:rPr>
              <a:t>--</a:t>
            </a:r>
            <a:r>
              <a:rPr lang="en-US" sz="1600" b="1" dirty="0">
                <a:solidFill>
                  <a:srgbClr val="0000FF"/>
                </a:solidFill>
                <a:latin typeface="Segoe Script" panose="020B0504020000000003" pitchFamily="34" charset="0"/>
              </a:rPr>
              <a:t>Not</a:t>
            </a:r>
            <a:r>
              <a:rPr lang="en-US" sz="1600" dirty="0">
                <a:solidFill>
                  <a:srgbClr val="0000FF"/>
                </a:solidFill>
                <a:latin typeface="Segoe Script" panose="020B0504020000000003" pitchFamily="34" charset="0"/>
              </a:rPr>
              <a:t> the…</a:t>
            </a:r>
          </a:p>
        </p:txBody>
      </p:sp>
      <p:sp>
        <p:nvSpPr>
          <p:cNvPr id="15" name="TextBox 14">
            <a:extLst>
              <a:ext uri="{FF2B5EF4-FFF2-40B4-BE49-F238E27FC236}">
                <a16:creationId xmlns:a16="http://schemas.microsoft.com/office/drawing/2014/main" id="{9B3D829B-CFE4-43EF-BA3D-152D0071CBF6}"/>
              </a:ext>
            </a:extLst>
          </p:cNvPr>
          <p:cNvSpPr txBox="1"/>
          <p:nvPr/>
        </p:nvSpPr>
        <p:spPr>
          <a:xfrm>
            <a:off x="3634037" y="4265756"/>
            <a:ext cx="3581400" cy="523220"/>
          </a:xfrm>
          <a:prstGeom prst="rect">
            <a:avLst/>
          </a:prstGeom>
          <a:noFill/>
        </p:spPr>
        <p:txBody>
          <a:bodyPr wrap="square" rtlCol="0">
            <a:spAutoFit/>
          </a:bodyPr>
          <a:lstStyle/>
          <a:p>
            <a:r>
              <a:rPr lang="en-US" sz="1400" i="1" dirty="0">
                <a:solidFill>
                  <a:srgbClr val="0000FF"/>
                </a:solidFill>
              </a:rPr>
              <a:t>What eye-critical structure is notable for its absence from this list?</a:t>
            </a:r>
            <a:endParaRPr lang="en-US" sz="1400" dirty="0">
              <a:solidFill>
                <a:srgbClr val="0000FF"/>
              </a:solidFill>
            </a:endParaRPr>
          </a:p>
        </p:txBody>
      </p:sp>
    </p:spTree>
    <p:extLst>
      <p:ext uri="{BB962C8B-B14F-4D97-AF65-F5344CB8AC3E}">
        <p14:creationId xmlns:p14="http://schemas.microsoft.com/office/powerpoint/2010/main" val="1754891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800767"/>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chemeClr val="bg1"/>
                </a:solidFill>
              </a:rPr>
              <a:t>Where within the CS is each located?</a:t>
            </a:r>
            <a:endParaRPr lang="en-US" sz="1600" dirty="0">
              <a:solidFill>
                <a:schemeClr val="bg1"/>
              </a:solidFill>
            </a:endParaRPr>
          </a:p>
          <a:p>
            <a:r>
              <a:rPr lang="en-US" sz="1600" dirty="0">
                <a:solidFill>
                  <a:srgbClr val="800080"/>
                </a:solidFill>
              </a:rPr>
              <a:t>--The internal carotid artery </a:t>
            </a:r>
          </a:p>
          <a:p>
            <a:r>
              <a:rPr lang="en-US" sz="1600" dirty="0">
                <a:solidFill>
                  <a:srgbClr val="800080"/>
                </a:solidFill>
              </a:rPr>
              <a:t>--CN6</a:t>
            </a:r>
          </a:p>
          <a:p>
            <a:r>
              <a:rPr lang="en-US" sz="1600" dirty="0">
                <a:solidFill>
                  <a:srgbClr val="800080"/>
                </a:solidFill>
              </a:rPr>
              <a:t>--CN3 </a:t>
            </a:r>
          </a:p>
          <a:p>
            <a:r>
              <a:rPr lang="en-US" sz="1600" dirty="0">
                <a:solidFill>
                  <a:srgbClr val="800080"/>
                </a:solidFill>
              </a:rPr>
              <a:t>--CN4 </a:t>
            </a:r>
          </a:p>
          <a:p>
            <a:r>
              <a:rPr lang="en-US" sz="1600" dirty="0">
                <a:solidFill>
                  <a:srgbClr val="800080"/>
                </a:solidFill>
              </a:rPr>
              <a:t>--V1 </a:t>
            </a:r>
            <a:endParaRPr lang="en-US" sz="1600" dirty="0"/>
          </a:p>
          <a:p>
            <a:r>
              <a:rPr lang="en-US" sz="1600" dirty="0">
                <a:solidFill>
                  <a:srgbClr val="800080"/>
                </a:solidFill>
              </a:rPr>
              <a:t>--V2 </a:t>
            </a:r>
            <a:endParaRPr lang="en-US" sz="1600" dirty="0"/>
          </a:p>
          <a:p>
            <a:r>
              <a:rPr lang="en-US" sz="1600" dirty="0">
                <a:solidFill>
                  <a:srgbClr val="800080"/>
                </a:solidFill>
              </a:rPr>
              <a:t>--Postganglionic </a:t>
            </a:r>
            <a:r>
              <a:rPr lang="en-US" sz="1600" dirty="0" err="1">
                <a:solidFill>
                  <a:srgbClr val="800080"/>
                </a:solidFill>
              </a:rPr>
              <a:t>sympathetics</a:t>
            </a:r>
            <a:r>
              <a:rPr lang="en-US" sz="1600" dirty="0">
                <a:solidFill>
                  <a:srgbClr val="800080"/>
                </a:solidFill>
              </a:rPr>
              <a:t> </a:t>
            </a:r>
          </a:p>
          <a:p>
            <a:r>
              <a:rPr lang="en-US" sz="1600" dirty="0">
                <a:solidFill>
                  <a:srgbClr val="0000FF"/>
                </a:solidFill>
                <a:latin typeface="Segoe Script" panose="020B0504020000000003" pitchFamily="34" charset="0"/>
              </a:rPr>
              <a:t>--</a:t>
            </a:r>
            <a:r>
              <a:rPr lang="en-US" sz="1600" b="1" dirty="0">
                <a:solidFill>
                  <a:srgbClr val="0000FF"/>
                </a:solidFill>
                <a:latin typeface="Segoe Script" panose="020B0504020000000003" pitchFamily="34" charset="0"/>
              </a:rPr>
              <a:t>Not</a:t>
            </a:r>
            <a:r>
              <a:rPr lang="en-US" sz="1600" dirty="0">
                <a:solidFill>
                  <a:srgbClr val="0000FF"/>
                </a:solidFill>
                <a:latin typeface="Segoe Script" panose="020B0504020000000003" pitchFamily="34" charset="0"/>
              </a:rPr>
              <a:t> the…optic nerves!</a:t>
            </a:r>
          </a:p>
        </p:txBody>
      </p:sp>
      <p:sp>
        <p:nvSpPr>
          <p:cNvPr id="15" name="TextBox 14">
            <a:extLst>
              <a:ext uri="{FF2B5EF4-FFF2-40B4-BE49-F238E27FC236}">
                <a16:creationId xmlns:a16="http://schemas.microsoft.com/office/drawing/2014/main" id="{9B3D829B-CFE4-43EF-BA3D-152D0071CBF6}"/>
              </a:ext>
            </a:extLst>
          </p:cNvPr>
          <p:cNvSpPr txBox="1"/>
          <p:nvPr/>
        </p:nvSpPr>
        <p:spPr>
          <a:xfrm>
            <a:off x="3634037" y="4265756"/>
            <a:ext cx="3581400" cy="738664"/>
          </a:xfrm>
          <a:prstGeom prst="rect">
            <a:avLst/>
          </a:prstGeom>
          <a:noFill/>
        </p:spPr>
        <p:txBody>
          <a:bodyPr wrap="square" rtlCol="0">
            <a:spAutoFit/>
          </a:bodyPr>
          <a:lstStyle/>
          <a:p>
            <a:r>
              <a:rPr lang="en-US" sz="1400" i="1" dirty="0">
                <a:solidFill>
                  <a:srgbClr val="0000FF"/>
                </a:solidFill>
              </a:rPr>
              <a:t>What eye-critical structure is notable for its absence from this list?</a:t>
            </a:r>
          </a:p>
          <a:p>
            <a:r>
              <a:rPr lang="en-US" sz="1400" dirty="0">
                <a:solidFill>
                  <a:srgbClr val="0000FF"/>
                </a:solidFill>
              </a:rPr>
              <a:t>The optic nerve</a:t>
            </a:r>
          </a:p>
        </p:txBody>
      </p:sp>
    </p:spTree>
    <p:extLst>
      <p:ext uri="{BB962C8B-B14F-4D97-AF65-F5344CB8AC3E}">
        <p14:creationId xmlns:p14="http://schemas.microsoft.com/office/powerpoint/2010/main" val="2813419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554545"/>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rgbClr val="0000FF"/>
                </a:solidFill>
              </a:rPr>
              <a:t>Where within the CS is each located?</a:t>
            </a:r>
            <a:endParaRPr lang="en-US" sz="1600" dirty="0">
              <a:solidFill>
                <a:srgbClr val="0000FF"/>
              </a:solidFill>
            </a:endParaRPr>
          </a:p>
          <a:p>
            <a:r>
              <a:rPr lang="en-US" sz="1600" dirty="0">
                <a:solidFill>
                  <a:srgbClr val="800080"/>
                </a:solidFill>
              </a:rPr>
              <a:t>--The internal carotid artery: </a:t>
            </a:r>
            <a:r>
              <a:rPr lang="en-US" sz="1600" b="1" i="1" dirty="0">
                <a:solidFill>
                  <a:srgbClr val="0000FF"/>
                </a:solidFill>
              </a:rPr>
              <a:t>?</a:t>
            </a:r>
            <a:endParaRPr lang="en-US" sz="1600" dirty="0">
              <a:solidFill>
                <a:srgbClr val="800080"/>
              </a:solidFill>
            </a:endParaRPr>
          </a:p>
          <a:p>
            <a:r>
              <a:rPr lang="en-US" sz="1600" dirty="0">
                <a:solidFill>
                  <a:srgbClr val="800080"/>
                </a:solidFill>
              </a:rPr>
              <a:t>--CN6</a:t>
            </a:r>
            <a:r>
              <a:rPr lang="en-US" sz="1600" dirty="0"/>
              <a:t>: </a:t>
            </a:r>
            <a:r>
              <a:rPr lang="en-US" sz="1600" b="1" i="1" dirty="0">
                <a:solidFill>
                  <a:srgbClr val="0000FF"/>
                </a:solidFill>
              </a:rPr>
              <a:t>?</a:t>
            </a:r>
          </a:p>
          <a:p>
            <a:r>
              <a:rPr lang="en-US" sz="1600" dirty="0">
                <a:solidFill>
                  <a:srgbClr val="800080"/>
                </a:solidFill>
              </a:rPr>
              <a:t>--CN3</a:t>
            </a:r>
            <a:r>
              <a:rPr lang="en-US" sz="1600" dirty="0"/>
              <a:t>: </a:t>
            </a:r>
            <a:r>
              <a:rPr lang="en-US" sz="1600" b="1" i="1" dirty="0">
                <a:solidFill>
                  <a:srgbClr val="0000FF"/>
                </a:solidFill>
              </a:rPr>
              <a:t>?</a:t>
            </a:r>
          </a:p>
          <a:p>
            <a:r>
              <a:rPr lang="en-US" sz="1600" dirty="0">
                <a:solidFill>
                  <a:srgbClr val="800080"/>
                </a:solidFill>
              </a:rPr>
              <a:t>--CN4</a:t>
            </a:r>
            <a:r>
              <a:rPr lang="en-US" sz="1600" dirty="0"/>
              <a:t>: </a:t>
            </a:r>
            <a:r>
              <a:rPr lang="en-US" sz="1600" b="1" i="1" dirty="0">
                <a:solidFill>
                  <a:srgbClr val="0000FF"/>
                </a:solidFill>
              </a:rPr>
              <a:t>?</a:t>
            </a:r>
          </a:p>
          <a:p>
            <a:r>
              <a:rPr lang="en-US" sz="1600" dirty="0">
                <a:solidFill>
                  <a:srgbClr val="800080"/>
                </a:solidFill>
              </a:rPr>
              <a:t>--V1</a:t>
            </a:r>
            <a:r>
              <a:rPr lang="en-US" sz="1600" dirty="0"/>
              <a:t>: </a:t>
            </a:r>
            <a:r>
              <a:rPr lang="en-US" sz="1600" b="1" i="1" dirty="0">
                <a:solidFill>
                  <a:srgbClr val="0000FF"/>
                </a:solidFill>
              </a:rPr>
              <a:t>?</a:t>
            </a:r>
          </a:p>
          <a:p>
            <a:r>
              <a:rPr lang="en-US" sz="1600" dirty="0">
                <a:solidFill>
                  <a:srgbClr val="800080"/>
                </a:solidFill>
              </a:rPr>
              <a:t>--V2</a:t>
            </a:r>
            <a:r>
              <a:rPr lang="en-US" sz="1600" dirty="0"/>
              <a:t>: </a:t>
            </a:r>
            <a:r>
              <a:rPr lang="en-US" sz="1600" b="1" i="1" dirty="0">
                <a:solidFill>
                  <a:srgbClr val="0000FF"/>
                </a:solidFill>
              </a:rPr>
              <a:t>?</a:t>
            </a:r>
          </a:p>
          <a:p>
            <a:r>
              <a:rPr lang="en-US" sz="1600" dirty="0">
                <a:solidFill>
                  <a:srgbClr val="800080"/>
                </a:solidFill>
              </a:rPr>
              <a:t>--Postganglionic </a:t>
            </a:r>
            <a:r>
              <a:rPr lang="en-US" sz="1600" dirty="0" err="1">
                <a:solidFill>
                  <a:srgbClr val="800080"/>
                </a:solidFill>
              </a:rPr>
              <a:t>sympathetics</a:t>
            </a:r>
            <a:r>
              <a:rPr lang="en-US" sz="1600" dirty="0"/>
              <a:t>: </a:t>
            </a:r>
            <a:r>
              <a:rPr lang="en-US" sz="1600" b="1" i="1" dirty="0">
                <a:solidFill>
                  <a:srgbClr val="0000FF"/>
                </a:solidFill>
              </a:rPr>
              <a:t>?</a:t>
            </a:r>
          </a:p>
        </p:txBody>
      </p:sp>
    </p:spTree>
    <p:extLst>
      <p:ext uri="{BB962C8B-B14F-4D97-AF65-F5344CB8AC3E}">
        <p14:creationId xmlns:p14="http://schemas.microsoft.com/office/powerpoint/2010/main" val="2721885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554545"/>
          </a:xfrm>
          <a:prstGeom prst="rect">
            <a:avLst/>
          </a:prstGeom>
          <a:noFill/>
        </p:spPr>
        <p:txBody>
          <a:bodyPr wrap="square" rtlCol="0">
            <a:spAutoFit/>
          </a:bodyPr>
          <a:lstStyle/>
          <a:p>
            <a:r>
              <a:rPr lang="en-US" sz="1600" i="1" dirty="0">
                <a:solidFill>
                  <a:srgbClr val="800080"/>
                </a:solidFill>
              </a:rPr>
              <a:t>A number of critical structures are located within each CS. CN6 was alluded to a few slides ago--what are the others?</a:t>
            </a:r>
          </a:p>
          <a:p>
            <a:r>
              <a:rPr lang="en-US" sz="1600" i="1" dirty="0">
                <a:solidFill>
                  <a:srgbClr val="0000FF"/>
                </a:solidFill>
              </a:rPr>
              <a:t>Where within the CS is each located?</a:t>
            </a:r>
            <a:endParaRPr lang="en-US" sz="1600" dirty="0">
              <a:solidFill>
                <a:srgbClr val="0000FF"/>
              </a:solidFill>
            </a:endParaRPr>
          </a:p>
          <a:p>
            <a:r>
              <a:rPr lang="en-US" sz="1600" dirty="0">
                <a:solidFill>
                  <a:srgbClr val="800080"/>
                </a:solidFill>
              </a:rPr>
              <a:t>--The internal carotid artery</a:t>
            </a:r>
            <a:r>
              <a:rPr lang="en-US" sz="1600" dirty="0"/>
              <a:t>: </a:t>
            </a:r>
            <a:r>
              <a:rPr lang="en-US" sz="1600" dirty="0">
                <a:solidFill>
                  <a:srgbClr val="0000FF"/>
                </a:solidFill>
              </a:rPr>
              <a:t>The cavern</a:t>
            </a:r>
          </a:p>
          <a:p>
            <a:r>
              <a:rPr lang="en-US" sz="1600" dirty="0">
                <a:solidFill>
                  <a:srgbClr val="800080"/>
                </a:solidFill>
              </a:rPr>
              <a:t>--CN6</a:t>
            </a:r>
            <a:r>
              <a:rPr lang="en-US" sz="1600" dirty="0"/>
              <a:t>: </a:t>
            </a:r>
            <a:r>
              <a:rPr lang="en-US" sz="1600" dirty="0">
                <a:solidFill>
                  <a:srgbClr val="0000FF"/>
                </a:solidFill>
              </a:rPr>
              <a:t>The cavern</a:t>
            </a:r>
          </a:p>
          <a:p>
            <a:r>
              <a:rPr lang="en-US" sz="1600" dirty="0">
                <a:solidFill>
                  <a:srgbClr val="800080"/>
                </a:solidFill>
              </a:rPr>
              <a:t>--CN3</a:t>
            </a:r>
            <a:r>
              <a:rPr lang="en-US" sz="1600" dirty="0"/>
              <a:t>: </a:t>
            </a:r>
            <a:r>
              <a:rPr lang="en-US" sz="1600" dirty="0">
                <a:solidFill>
                  <a:srgbClr val="0000FF"/>
                </a:solidFill>
              </a:rPr>
              <a:t>The lateral wall</a:t>
            </a:r>
          </a:p>
          <a:p>
            <a:r>
              <a:rPr lang="en-US" sz="1600" dirty="0">
                <a:solidFill>
                  <a:srgbClr val="800080"/>
                </a:solidFill>
              </a:rPr>
              <a:t>--CN4</a:t>
            </a:r>
            <a:r>
              <a:rPr lang="en-US" sz="1600" dirty="0"/>
              <a:t>: </a:t>
            </a:r>
            <a:r>
              <a:rPr lang="en-US" sz="1600" dirty="0">
                <a:solidFill>
                  <a:srgbClr val="0000FF"/>
                </a:solidFill>
              </a:rPr>
              <a:t>The lateral wall</a:t>
            </a:r>
          </a:p>
          <a:p>
            <a:r>
              <a:rPr lang="en-US" sz="1600" dirty="0">
                <a:solidFill>
                  <a:srgbClr val="800080"/>
                </a:solidFill>
              </a:rPr>
              <a:t>--V1</a:t>
            </a:r>
            <a:r>
              <a:rPr lang="en-US" sz="1600" dirty="0"/>
              <a:t>: </a:t>
            </a:r>
            <a:r>
              <a:rPr lang="en-US" sz="1600" dirty="0">
                <a:solidFill>
                  <a:srgbClr val="0000FF"/>
                </a:solidFill>
              </a:rPr>
              <a:t>The lateral wall</a:t>
            </a:r>
          </a:p>
          <a:p>
            <a:r>
              <a:rPr lang="en-US" sz="1600" dirty="0">
                <a:solidFill>
                  <a:srgbClr val="800080"/>
                </a:solidFill>
              </a:rPr>
              <a:t>--V2</a:t>
            </a:r>
            <a:r>
              <a:rPr lang="en-US" sz="1600" dirty="0"/>
              <a:t>: </a:t>
            </a:r>
            <a:r>
              <a:rPr lang="en-US" sz="1600" dirty="0">
                <a:solidFill>
                  <a:srgbClr val="0000FF"/>
                </a:solidFill>
              </a:rPr>
              <a:t>The lateral wall</a:t>
            </a:r>
          </a:p>
          <a:p>
            <a:r>
              <a:rPr lang="en-US" sz="1600" dirty="0">
                <a:solidFill>
                  <a:srgbClr val="800080"/>
                </a:solidFill>
              </a:rPr>
              <a:t>--Postganglionic </a:t>
            </a:r>
            <a:r>
              <a:rPr lang="en-US" sz="1600" dirty="0" err="1">
                <a:solidFill>
                  <a:srgbClr val="800080"/>
                </a:solidFill>
              </a:rPr>
              <a:t>sympathetics</a:t>
            </a:r>
            <a:r>
              <a:rPr lang="en-US" sz="1600" dirty="0"/>
              <a:t>: </a:t>
            </a:r>
            <a:r>
              <a:rPr lang="en-US" sz="1600" dirty="0">
                <a:solidFill>
                  <a:srgbClr val="0000FF"/>
                </a:solidFill>
              </a:rPr>
              <a:t>The cavern</a:t>
            </a:r>
          </a:p>
        </p:txBody>
      </p:sp>
    </p:spTree>
    <p:extLst>
      <p:ext uri="{BB962C8B-B14F-4D97-AF65-F5344CB8AC3E}">
        <p14:creationId xmlns:p14="http://schemas.microsoft.com/office/powerpoint/2010/main" val="1990276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8BF923-82D8-4B67-B070-D58CA5B5C2D5}"/>
              </a:ext>
            </a:extLst>
          </p:cNvPr>
          <p:cNvSpPr>
            <a:spLocks noGrp="1"/>
          </p:cNvSpPr>
          <p:nvPr>
            <p:ph type="sldNum" sz="quarter" idx="12"/>
          </p:nvPr>
        </p:nvSpPr>
        <p:spPr/>
        <p:txBody>
          <a:bodyPr/>
          <a:lstStyle/>
          <a:p>
            <a:fld id="{7F962CDE-92F6-4B07-B3E4-534C045DC961}" type="slidenum">
              <a:rPr lang="en-US" altLang="en-US" smtClean="0"/>
              <a:pPr/>
              <a:t>54</a:t>
            </a:fld>
            <a:endParaRPr lang="en-US" altLang="en-US"/>
          </a:p>
        </p:txBody>
      </p:sp>
      <p:sp>
        <p:nvSpPr>
          <p:cNvPr id="6" name="TextBox 5">
            <a:extLst>
              <a:ext uri="{FF2B5EF4-FFF2-40B4-BE49-F238E27FC236}">
                <a16:creationId xmlns:a16="http://schemas.microsoft.com/office/drawing/2014/main" id="{E3EF3D58-49B0-46A0-8F4A-52FADAAB4956}"/>
              </a:ext>
            </a:extLst>
          </p:cNvPr>
          <p:cNvSpPr txBox="1"/>
          <p:nvPr/>
        </p:nvSpPr>
        <p:spPr>
          <a:xfrm>
            <a:off x="2518407" y="5992789"/>
            <a:ext cx="4107215" cy="584775"/>
          </a:xfrm>
          <a:prstGeom prst="rect">
            <a:avLst/>
          </a:prstGeom>
          <a:noFill/>
        </p:spPr>
        <p:txBody>
          <a:bodyPr wrap="none" rtlCol="0">
            <a:spAutoFit/>
          </a:bodyPr>
          <a:lstStyle/>
          <a:p>
            <a:pPr algn="ctr"/>
            <a:r>
              <a:rPr lang="en-US" sz="1600" dirty="0"/>
              <a:t>Cavernous sinus, and related structures</a:t>
            </a:r>
          </a:p>
          <a:p>
            <a:pPr algn="ctr"/>
            <a:r>
              <a:rPr lang="en-US" sz="1600" dirty="0"/>
              <a:t>(Not pictured: postganglionic </a:t>
            </a:r>
            <a:r>
              <a:rPr lang="en-US" sz="1600" dirty="0" err="1"/>
              <a:t>sympathetics</a:t>
            </a:r>
            <a:r>
              <a:rPr lang="en-US" sz="1600" dirty="0"/>
              <a:t>)</a:t>
            </a:r>
          </a:p>
        </p:txBody>
      </p:sp>
      <p:pic>
        <p:nvPicPr>
          <p:cNvPr id="7" name="Picture 6">
            <a:extLst>
              <a:ext uri="{FF2B5EF4-FFF2-40B4-BE49-F238E27FC236}">
                <a16:creationId xmlns:a16="http://schemas.microsoft.com/office/drawing/2014/main" id="{DF581A6E-0879-4257-B2B7-91BCC4183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334" y="164068"/>
            <a:ext cx="5703332" cy="5703332"/>
          </a:xfrm>
          <a:prstGeom prst="rect">
            <a:avLst/>
          </a:prstGeom>
        </p:spPr>
      </p:pic>
      <p:sp>
        <p:nvSpPr>
          <p:cNvPr id="9" name="Rectangle 8">
            <a:extLst>
              <a:ext uri="{FF2B5EF4-FFF2-40B4-BE49-F238E27FC236}">
                <a16:creationId xmlns:a16="http://schemas.microsoft.com/office/drawing/2014/main" id="{E335B57A-C202-4AE5-AB23-733E195A971A}"/>
              </a:ext>
            </a:extLst>
          </p:cNvPr>
          <p:cNvSpPr/>
          <p:nvPr/>
        </p:nvSpPr>
        <p:spPr>
          <a:xfrm>
            <a:off x="2895600" y="447261"/>
            <a:ext cx="3352800" cy="76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58E58C91-44A2-407C-8F87-BA5987C94F22}"/>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10" name="Rectangle 9">
            <a:extLst>
              <a:ext uri="{FF2B5EF4-FFF2-40B4-BE49-F238E27FC236}">
                <a16:creationId xmlns:a16="http://schemas.microsoft.com/office/drawing/2014/main" id="{700DCA2E-765A-454A-A6C6-59DEE136D401}"/>
              </a:ext>
            </a:extLst>
          </p:cNvPr>
          <p:cNvSpPr/>
          <p:nvPr/>
        </p:nvSpPr>
        <p:spPr>
          <a:xfrm>
            <a:off x="1380928" y="5587194"/>
            <a:ext cx="6305958" cy="28020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8713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2554545"/>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rgbClr val="0000FF"/>
                </a:solidFill>
              </a:rPr>
              <a:t>Simultaneous deficits involving structures innervated by some (or all) of these nerves is highly suggestive of </a:t>
            </a:r>
          </a:p>
          <a:p>
            <a:r>
              <a:rPr lang="en-US" sz="2000" dirty="0">
                <a:solidFill>
                  <a:srgbClr val="0000FF"/>
                </a:solidFill>
              </a:rPr>
              <a:t>CS pathology</a:t>
            </a:r>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89016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t>What other signs/symptoms of</a:t>
            </a:r>
          </a:p>
          <a:p>
            <a:r>
              <a:rPr lang="en-US" sz="1600" i="1" dirty="0"/>
              <a:t>CS disease might be present?</a:t>
            </a:r>
          </a:p>
          <a:p>
            <a:r>
              <a:rPr lang="en-US" sz="1600" dirty="0"/>
              <a:t>--</a:t>
            </a:r>
          </a:p>
          <a:p>
            <a:r>
              <a:rPr lang="en-US" sz="1600" dirty="0"/>
              <a:t>--</a:t>
            </a:r>
          </a:p>
          <a:p>
            <a:r>
              <a:rPr lang="en-US" sz="1600" dirty="0"/>
              <a:t>--</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rgbClr val="0000FF"/>
                </a:solidFill>
              </a:rPr>
              <a:t>Simultaneous deficits involving structures innervated by some (or all) of these nerves is highly suggestive of </a:t>
            </a:r>
          </a:p>
          <a:p>
            <a:r>
              <a:rPr lang="en-US" sz="2000" dirty="0">
                <a:solidFill>
                  <a:srgbClr val="0000FF"/>
                </a:solidFill>
              </a:rPr>
              <a:t>CS pathology</a:t>
            </a:r>
            <a:endParaRPr lang="en-US" sz="2000" dirty="0"/>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6647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t>What other signs/symptoms of</a:t>
            </a:r>
          </a:p>
          <a:p>
            <a:r>
              <a:rPr lang="en-US" sz="1600" i="1" dirty="0"/>
              <a:t>CS disease might be present?</a:t>
            </a:r>
          </a:p>
          <a:p>
            <a:r>
              <a:rPr lang="en-US" sz="1600" dirty="0"/>
              <a:t>--Engorged ocular surface veins</a:t>
            </a:r>
          </a:p>
          <a:p>
            <a:r>
              <a:rPr lang="en-US" sz="1600" dirty="0"/>
              <a:t>--Increased IOP</a:t>
            </a:r>
          </a:p>
          <a:p>
            <a:r>
              <a:rPr lang="en-US" sz="1600" dirty="0"/>
              <a:t>--Chemosis</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rgbClr val="0000FF"/>
                </a:solidFill>
              </a:rPr>
              <a:t>Simultaneous deficits involving structures innervated by some (or all) of these nerves is highly suggestive of </a:t>
            </a:r>
          </a:p>
          <a:p>
            <a:r>
              <a:rPr lang="en-US" sz="2000" dirty="0">
                <a:solidFill>
                  <a:srgbClr val="0000FF"/>
                </a:solidFill>
              </a:rPr>
              <a:t>CS pathology</a:t>
            </a:r>
            <a:endParaRPr lang="en-US" sz="2000" dirty="0"/>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42677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58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rgbClr val="0000FF"/>
                </a:solidFill>
              </a:rPr>
              <a:t>Simultaneous deficits involving structures innervated by some (or all) of these nerves is highly suggestive of </a:t>
            </a:r>
          </a:p>
          <a:p>
            <a:r>
              <a:rPr lang="en-US" sz="2000" dirty="0">
                <a:solidFill>
                  <a:srgbClr val="0000FF"/>
                </a:solidFill>
              </a:rPr>
              <a:t>CS pathology</a:t>
            </a:r>
            <a:endParaRPr lang="en-US" sz="2000" dirty="0"/>
          </a:p>
          <a:p>
            <a:r>
              <a:rPr lang="en-US" sz="2000" dirty="0"/>
              <a:t>especially</a:t>
            </a:r>
          </a:p>
          <a:p>
            <a:r>
              <a:rPr lang="en-US" sz="2000" dirty="0"/>
              <a:t>if</a:t>
            </a:r>
          </a:p>
          <a:p>
            <a:r>
              <a:rPr lang="en-US" sz="2000" dirty="0"/>
              <a:t>signs and symptoms</a:t>
            </a:r>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04CA241-C6CF-466B-9051-1BE780128618}"/>
              </a:ext>
            </a:extLst>
          </p:cNvPr>
          <p:cNvSpPr/>
          <p:nvPr/>
        </p:nvSpPr>
        <p:spPr>
          <a:xfrm>
            <a:off x="3579436" y="52578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19A2CE4F-3AF6-49D0-B676-381C27F12E0C}"/>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as well!</a:t>
            </a:r>
          </a:p>
        </p:txBody>
      </p:sp>
    </p:spTree>
    <p:extLst>
      <p:ext uri="{BB962C8B-B14F-4D97-AF65-F5344CB8AC3E}">
        <p14:creationId xmlns:p14="http://schemas.microsoft.com/office/powerpoint/2010/main" val="3077909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CFFDC4-AF83-41CC-AE70-22B2B3D3C87A}"/>
              </a:ext>
            </a:extLst>
          </p:cNvPr>
          <p:cNvSpPr>
            <a:spLocks noGrp="1"/>
          </p:cNvSpPr>
          <p:nvPr>
            <p:ph type="sldNum" sz="quarter" idx="12"/>
          </p:nvPr>
        </p:nvSpPr>
        <p:spPr/>
        <p:txBody>
          <a:bodyPr/>
          <a:lstStyle/>
          <a:p>
            <a:pPr>
              <a:defRPr/>
            </a:pPr>
            <a:fld id="{A108CE7F-6867-4449-BD2C-96B97460977A}" type="slidenum">
              <a:rPr lang="en-US" altLang="en-US" smtClean="0"/>
              <a:pPr>
                <a:defRPr/>
              </a:pPr>
              <a:t>59</a:t>
            </a:fld>
            <a:endParaRPr lang="en-US" altLang="en-US"/>
          </a:p>
        </p:txBody>
      </p:sp>
      <p:pic>
        <p:nvPicPr>
          <p:cNvPr id="5" name="Picture 4">
            <a:extLst>
              <a:ext uri="{FF2B5EF4-FFF2-40B4-BE49-F238E27FC236}">
                <a16:creationId xmlns:a16="http://schemas.microsoft.com/office/drawing/2014/main" id="{A6809258-1C49-4A07-A824-16EA153D1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1606391"/>
            <a:ext cx="6781800" cy="3645218"/>
          </a:xfrm>
          <a:prstGeom prst="rect">
            <a:avLst/>
          </a:prstGeom>
        </p:spPr>
      </p:pic>
      <p:sp>
        <p:nvSpPr>
          <p:cNvPr id="7" name="TextBox 6">
            <a:extLst>
              <a:ext uri="{FF2B5EF4-FFF2-40B4-BE49-F238E27FC236}">
                <a16:creationId xmlns:a16="http://schemas.microsoft.com/office/drawing/2014/main" id="{E1BD5AC5-78D0-41AE-BF75-0DF9BE9E30A1}"/>
              </a:ext>
            </a:extLst>
          </p:cNvPr>
          <p:cNvSpPr txBox="1"/>
          <p:nvPr/>
        </p:nvSpPr>
        <p:spPr>
          <a:xfrm>
            <a:off x="2103421" y="5791200"/>
            <a:ext cx="5121916" cy="369332"/>
          </a:xfrm>
          <a:prstGeom prst="rect">
            <a:avLst/>
          </a:prstGeom>
          <a:noFill/>
        </p:spPr>
        <p:txBody>
          <a:bodyPr wrap="none" rtlCol="0">
            <a:spAutoFit/>
          </a:bodyPr>
          <a:lstStyle/>
          <a:p>
            <a:pPr algn="ctr"/>
            <a:r>
              <a:rPr lang="en-US" dirty="0"/>
              <a:t>Engorged ocular surface vessels 2ndry to CS </a:t>
            </a:r>
            <a:r>
              <a:rPr lang="en-US" dirty="0" err="1"/>
              <a:t>dz</a:t>
            </a:r>
            <a:endParaRPr lang="en-US" dirty="0"/>
          </a:p>
        </p:txBody>
      </p:sp>
      <p:sp>
        <p:nvSpPr>
          <p:cNvPr id="4" name="TextBox 3">
            <a:extLst>
              <a:ext uri="{FF2B5EF4-FFF2-40B4-BE49-F238E27FC236}">
                <a16:creationId xmlns:a16="http://schemas.microsoft.com/office/drawing/2014/main" id="{8BC0E960-E168-4DB1-80B4-1183E1511990}"/>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Tree>
    <p:extLst>
      <p:ext uri="{BB962C8B-B14F-4D97-AF65-F5344CB8AC3E}">
        <p14:creationId xmlns:p14="http://schemas.microsoft.com/office/powerpoint/2010/main" val="166948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01683BA8-143D-4B43-A4C6-D1D8D81DD685}"/>
              </a:ext>
            </a:extLst>
          </p:cNvPr>
          <p:cNvSpPr txBox="1"/>
          <p:nvPr/>
        </p:nvSpPr>
        <p:spPr>
          <a:xfrm>
            <a:off x="5341500" y="3581756"/>
            <a:ext cx="3337800" cy="3046988"/>
          </a:xfrm>
          <a:prstGeom prst="rect">
            <a:avLst/>
          </a:prstGeom>
          <a:solidFill>
            <a:schemeClr val="accent5">
              <a:lumMod val="75000"/>
            </a:schemeClr>
          </a:solidFill>
        </p:spPr>
        <p:txBody>
          <a:bodyPr wrap="square" rtlCol="0">
            <a:spAutoFit/>
          </a:bodyPr>
          <a:lstStyle/>
          <a:p>
            <a:r>
              <a:rPr lang="en-US" sz="1600" i="1" dirty="0">
                <a:solidFill>
                  <a:srgbClr val="0000FF"/>
                </a:solidFill>
              </a:rPr>
              <a:t>What is the hallmark of pathology involving these three locations?</a:t>
            </a:r>
          </a:p>
          <a:p>
            <a:r>
              <a:rPr lang="en-US" sz="1600" dirty="0">
                <a:solidFill>
                  <a:srgbClr val="0000FF"/>
                </a:solidFill>
              </a:rPr>
              <a:t>Deficits implicating multiple nerves simultaneously</a:t>
            </a:r>
          </a:p>
          <a:p>
            <a:endParaRPr lang="en-US" sz="1600" dirty="0">
              <a:solidFill>
                <a:srgbClr val="0000FF"/>
              </a:solidFill>
            </a:endParaRPr>
          </a:p>
          <a:p>
            <a:r>
              <a:rPr lang="en-US" sz="1600" i="1" dirty="0">
                <a:solidFill>
                  <a:srgbClr val="0000FF"/>
                </a:solidFill>
              </a:rPr>
              <a:t>Which nerves can be involved?</a:t>
            </a:r>
          </a:p>
          <a:p>
            <a:r>
              <a:rPr lang="en-US" sz="1600" dirty="0">
                <a:solidFill>
                  <a:srgbClr val="0000FF"/>
                </a:solidFill>
              </a:rPr>
              <a:t>--Optic nerve</a:t>
            </a:r>
          </a:p>
          <a:p>
            <a:r>
              <a:rPr lang="en-US" sz="1600" dirty="0">
                <a:solidFill>
                  <a:srgbClr val="0000FF"/>
                </a:solidFill>
              </a:rPr>
              <a:t>--CN3</a:t>
            </a:r>
          </a:p>
          <a:p>
            <a:r>
              <a:rPr lang="en-US" sz="1600" dirty="0">
                <a:solidFill>
                  <a:srgbClr val="0000FF"/>
                </a:solidFill>
              </a:rPr>
              <a:t>--CN4</a:t>
            </a:r>
          </a:p>
          <a:p>
            <a:r>
              <a:rPr lang="en-US" sz="1600" dirty="0">
                <a:solidFill>
                  <a:srgbClr val="0000FF"/>
                </a:solidFill>
              </a:rPr>
              <a:t>--CNV (specifically V1 and V2)</a:t>
            </a:r>
          </a:p>
          <a:p>
            <a:r>
              <a:rPr lang="en-US" sz="1600" dirty="0">
                <a:solidFill>
                  <a:srgbClr val="0000FF"/>
                </a:solidFill>
              </a:rPr>
              <a:t>--CN6</a:t>
            </a:r>
          </a:p>
          <a:p>
            <a:r>
              <a:rPr lang="en-US" sz="1600" dirty="0">
                <a:solidFill>
                  <a:srgbClr val="0000FF"/>
                </a:solidFill>
              </a:rPr>
              <a:t>--Postganglionic </a:t>
            </a:r>
            <a:r>
              <a:rPr lang="en-US" sz="1600" dirty="0" err="1">
                <a:solidFill>
                  <a:srgbClr val="0000FF"/>
                </a:solidFill>
              </a:rPr>
              <a:t>sympathetics</a:t>
            </a:r>
            <a:endParaRPr lang="en-US" sz="1600" dirty="0">
              <a:solidFill>
                <a:srgbClr val="0000FF"/>
              </a:solidFill>
            </a:endParaRPr>
          </a:p>
        </p:txBody>
      </p:sp>
      <p:sp>
        <p:nvSpPr>
          <p:cNvPr id="36" name="Rectangle 35">
            <a:extLst>
              <a:ext uri="{FF2B5EF4-FFF2-40B4-BE49-F238E27FC236}">
                <a16:creationId xmlns:a16="http://schemas.microsoft.com/office/drawing/2014/main" id="{EA0A8211-E7AF-4A3F-BA8E-0D3D7F9766B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0C954F2-9585-4242-AE22-36A120327FAF}"/>
              </a:ext>
            </a:extLst>
          </p:cNvPr>
          <p:cNvSpPr txBox="1"/>
          <p:nvPr/>
        </p:nvSpPr>
        <p:spPr>
          <a:xfrm>
            <a:off x="2759004" y="4890324"/>
            <a:ext cx="1008609" cy="400110"/>
          </a:xfrm>
          <a:prstGeom prst="rect">
            <a:avLst/>
          </a:prstGeom>
          <a:noFill/>
        </p:spPr>
        <p:txBody>
          <a:bodyPr wrap="none" rtlCol="0">
            <a:spAutoFit/>
          </a:bodyPr>
          <a:lstStyle/>
          <a:p>
            <a:r>
              <a:rPr lang="en-US" sz="2000" b="1" dirty="0">
                <a:solidFill>
                  <a:srgbClr val="0000FF"/>
                </a:solidFill>
              </a:rPr>
              <a:t>Orbital</a:t>
            </a:r>
          </a:p>
        </p:txBody>
      </p:sp>
      <p:sp>
        <p:nvSpPr>
          <p:cNvPr id="38" name="TextBox 37">
            <a:extLst>
              <a:ext uri="{FF2B5EF4-FFF2-40B4-BE49-F238E27FC236}">
                <a16:creationId xmlns:a16="http://schemas.microsoft.com/office/drawing/2014/main" id="{394730E2-508D-4F67-A4FE-3FE5B19C10F2}"/>
              </a:ext>
            </a:extLst>
          </p:cNvPr>
          <p:cNvSpPr txBox="1"/>
          <p:nvPr/>
        </p:nvSpPr>
        <p:spPr>
          <a:xfrm>
            <a:off x="2784528" y="4736928"/>
            <a:ext cx="2457724"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Superior orbital fissure</a:t>
            </a:r>
          </a:p>
        </p:txBody>
      </p:sp>
      <p:sp>
        <p:nvSpPr>
          <p:cNvPr id="42" name="TextBox 41">
            <a:extLst>
              <a:ext uri="{FF2B5EF4-FFF2-40B4-BE49-F238E27FC236}">
                <a16:creationId xmlns:a16="http://schemas.microsoft.com/office/drawing/2014/main" id="{8586444C-B788-4B6C-8AFF-424DF9209198}"/>
              </a:ext>
            </a:extLst>
          </p:cNvPr>
          <p:cNvSpPr txBox="1"/>
          <p:nvPr/>
        </p:nvSpPr>
        <p:spPr>
          <a:xfrm>
            <a:off x="3641940" y="4912836"/>
            <a:ext cx="833883" cy="400110"/>
          </a:xfrm>
          <a:prstGeom prst="rect">
            <a:avLst/>
          </a:prstGeom>
          <a:noFill/>
        </p:spPr>
        <p:txBody>
          <a:bodyPr wrap="none" rtlCol="0">
            <a:spAutoFit/>
          </a:bodyPr>
          <a:lstStyle/>
          <a:p>
            <a:r>
              <a:rPr lang="en-US" sz="2000" b="1" dirty="0">
                <a:solidFill>
                  <a:srgbClr val="0000FF"/>
                </a:solidFill>
                <a:latin typeface="Segoe Script" panose="020B0504020000000003" pitchFamily="34" charset="0"/>
              </a:rPr>
              <a:t>apex</a:t>
            </a:r>
          </a:p>
        </p:txBody>
      </p:sp>
      <p:sp>
        <p:nvSpPr>
          <p:cNvPr id="34" name="TextBox 37">
            <a:extLst>
              <a:ext uri="{FF2B5EF4-FFF2-40B4-BE49-F238E27FC236}">
                <a16:creationId xmlns:a16="http://schemas.microsoft.com/office/drawing/2014/main" id="{CA79CB11-089F-4919-A841-5F43C541D402}"/>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3929652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93D71A-FB0A-43CA-8DE1-EA3403FA1C05}"/>
              </a:ext>
            </a:extLst>
          </p:cNvPr>
          <p:cNvSpPr>
            <a:spLocks noGrp="1"/>
          </p:cNvSpPr>
          <p:nvPr>
            <p:ph type="sldNum" sz="quarter" idx="12"/>
          </p:nvPr>
        </p:nvSpPr>
        <p:spPr/>
        <p:txBody>
          <a:bodyPr/>
          <a:lstStyle/>
          <a:p>
            <a:pPr>
              <a:defRPr/>
            </a:pPr>
            <a:fld id="{A108CE7F-6867-4449-BD2C-96B97460977A}" type="slidenum">
              <a:rPr lang="en-US" altLang="en-US" smtClean="0"/>
              <a:pPr>
                <a:defRPr/>
              </a:pPr>
              <a:t>60</a:t>
            </a:fld>
            <a:endParaRPr lang="en-US" altLang="en-US"/>
          </a:p>
        </p:txBody>
      </p:sp>
      <p:sp>
        <p:nvSpPr>
          <p:cNvPr id="2" name="TextBox 1">
            <a:extLst>
              <a:ext uri="{FF2B5EF4-FFF2-40B4-BE49-F238E27FC236}">
                <a16:creationId xmlns:a16="http://schemas.microsoft.com/office/drawing/2014/main" id="{14E40371-36D6-4395-A213-B38C5593EEAC}"/>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pic>
        <p:nvPicPr>
          <p:cNvPr id="6" name="Picture 5">
            <a:extLst>
              <a:ext uri="{FF2B5EF4-FFF2-40B4-BE49-F238E27FC236}">
                <a16:creationId xmlns:a16="http://schemas.microsoft.com/office/drawing/2014/main" id="{E221A41D-72C5-40BE-8D07-40A788940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13" y="1420804"/>
            <a:ext cx="4319787" cy="4016391"/>
          </a:xfrm>
          <a:prstGeom prst="rect">
            <a:avLst/>
          </a:prstGeom>
        </p:spPr>
      </p:pic>
      <p:sp>
        <p:nvSpPr>
          <p:cNvPr id="7" name="TextBox 6">
            <a:extLst>
              <a:ext uri="{FF2B5EF4-FFF2-40B4-BE49-F238E27FC236}">
                <a16:creationId xmlns:a16="http://schemas.microsoft.com/office/drawing/2014/main" id="{1C92B19B-7BC6-4C6C-9C18-E5C63072796D}"/>
              </a:ext>
            </a:extLst>
          </p:cNvPr>
          <p:cNvSpPr txBox="1"/>
          <p:nvPr/>
        </p:nvSpPr>
        <p:spPr>
          <a:xfrm>
            <a:off x="3263995" y="5791200"/>
            <a:ext cx="2800767" cy="369332"/>
          </a:xfrm>
          <a:prstGeom prst="rect">
            <a:avLst/>
          </a:prstGeom>
          <a:noFill/>
        </p:spPr>
        <p:txBody>
          <a:bodyPr wrap="none" rtlCol="0">
            <a:spAutoFit/>
          </a:bodyPr>
          <a:lstStyle/>
          <a:p>
            <a:pPr algn="ctr"/>
            <a:r>
              <a:rPr lang="en-US" dirty="0"/>
              <a:t>Chemosis 2ndry to CS </a:t>
            </a:r>
            <a:r>
              <a:rPr lang="en-US" dirty="0" err="1"/>
              <a:t>dz</a:t>
            </a:r>
            <a:endParaRPr lang="en-US" dirty="0"/>
          </a:p>
        </p:txBody>
      </p:sp>
    </p:spTree>
    <p:extLst>
      <p:ext uri="{BB962C8B-B14F-4D97-AF65-F5344CB8AC3E}">
        <p14:creationId xmlns:p14="http://schemas.microsoft.com/office/powerpoint/2010/main" val="3018263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chemeClr val="bg1">
                    <a:lumMod val="75000"/>
                  </a:schemeClr>
                </a:solidFill>
              </a:rPr>
              <a:t>--</a:t>
            </a:r>
            <a:r>
              <a:rPr lang="en-US" sz="1600" b="1" dirty="0">
                <a:solidFill>
                  <a:schemeClr val="bg1">
                    <a:lumMod val="75000"/>
                  </a:schemeClr>
                </a:solidFill>
              </a:rPr>
              <a:t>CN6</a:t>
            </a:r>
            <a:r>
              <a:rPr lang="en-US" sz="1600" dirty="0">
                <a:solidFill>
                  <a:schemeClr val="bg1">
                    <a:lumMod val="75000"/>
                  </a:schemeClr>
                </a:solidFill>
              </a:rPr>
              <a:t>: The cavern</a:t>
            </a:r>
          </a:p>
          <a:p>
            <a:r>
              <a:rPr lang="en-US" sz="1600" dirty="0">
                <a:solidFill>
                  <a:schemeClr val="bg1">
                    <a:lumMod val="75000"/>
                  </a:schemeClr>
                </a:solidFill>
              </a:rPr>
              <a:t>--</a:t>
            </a:r>
            <a:r>
              <a:rPr lang="en-US" sz="1600" b="1" dirty="0">
                <a:solidFill>
                  <a:schemeClr val="bg1">
                    <a:lumMod val="75000"/>
                  </a:schemeClr>
                </a:solidFill>
              </a:rPr>
              <a:t>CN3</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CN4</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V1</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V2</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Postganglionic </a:t>
            </a:r>
            <a:r>
              <a:rPr lang="en-US" sz="1600" b="1" dirty="0" err="1">
                <a:solidFill>
                  <a:schemeClr val="bg1">
                    <a:lumMod val="75000"/>
                  </a:schemeClr>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dirty="0">
                <a:solidFill>
                  <a:schemeClr val="bg1">
                    <a:lumMod val="75000"/>
                  </a:schemeClr>
                </a:solidFill>
              </a:rPr>
              <a:t>CS pathology,</a:t>
            </a:r>
          </a:p>
          <a:p>
            <a:r>
              <a:rPr lang="en-US" sz="2000" dirty="0">
                <a:solidFill>
                  <a:schemeClr val="bg1">
                    <a:lumMod val="75000"/>
                  </a:schemeClr>
                </a:solidFill>
              </a:rPr>
              <a:t>as</a:t>
            </a:r>
          </a:p>
          <a:p>
            <a:r>
              <a:rPr lang="en-US" sz="2000" dirty="0">
                <a:solidFill>
                  <a:schemeClr val="bg1">
                    <a:lumMod val="75000"/>
                  </a:schemeClr>
                </a:solidFill>
              </a:rPr>
              <a:t>if</a:t>
            </a:r>
          </a:p>
          <a:p>
            <a:r>
              <a:rPr lang="en-US" sz="2000" dirty="0"/>
              <a:t>signs and symptoms </a:t>
            </a:r>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04CA241-C6CF-466B-9051-1BE780128618}"/>
              </a:ext>
            </a:extLst>
          </p:cNvPr>
          <p:cNvSpPr/>
          <p:nvPr/>
        </p:nvSpPr>
        <p:spPr>
          <a:xfrm>
            <a:off x="3579436" y="52578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8D5773BF-59E8-4565-B34A-23F8C49FB2B1}"/>
              </a:ext>
            </a:extLst>
          </p:cNvPr>
          <p:cNvSpPr/>
          <p:nvPr/>
        </p:nvSpPr>
        <p:spPr>
          <a:xfrm>
            <a:off x="33746" y="4876800"/>
            <a:ext cx="6705600" cy="14706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35EF6D-3E53-48A1-8FA6-DAA53DE9236C}"/>
              </a:ext>
            </a:extLst>
          </p:cNvPr>
          <p:cNvSpPr txBox="1"/>
          <p:nvPr/>
        </p:nvSpPr>
        <p:spPr>
          <a:xfrm>
            <a:off x="94834" y="3186322"/>
            <a:ext cx="7426404" cy="1569660"/>
          </a:xfrm>
          <a:prstGeom prst="rect">
            <a:avLst/>
          </a:prstGeom>
          <a:solidFill>
            <a:srgbClr val="FFCCFF"/>
          </a:solidFill>
        </p:spPr>
        <p:txBody>
          <a:bodyPr wrap="square" rtlCol="0">
            <a:spAutoFit/>
          </a:bodyPr>
          <a:lstStyle/>
          <a:p>
            <a:r>
              <a:rPr lang="en-US" sz="1600" i="1" dirty="0">
                <a:solidFill>
                  <a:srgbClr val="0000FF"/>
                </a:solidFill>
              </a:rPr>
              <a:t>How does CS pathology lead to orbital congestion and concomitant changes to the ocular surface, and IOP?</a:t>
            </a:r>
            <a:endParaRPr lang="en-US" sz="1600" i="1" dirty="0">
              <a:solidFill>
                <a:srgbClr val="FFCCFF"/>
              </a:solidFill>
            </a:endParaRPr>
          </a:p>
          <a:p>
            <a:r>
              <a:rPr lang="en-US" sz="1600" dirty="0">
                <a:solidFill>
                  <a:srgbClr val="FFCCFF"/>
                </a:solidFill>
              </a:rPr>
              <a:t>Recall that most intraocular blood (and much orbital blood) drains into the CS via the  superior ophthalmic vein . If CS pathology impedes venous drainage of the eye and orbit, the increased pressure on the venous side will produce the findings described. </a:t>
            </a:r>
          </a:p>
        </p:txBody>
      </p:sp>
      <p:sp>
        <p:nvSpPr>
          <p:cNvPr id="19" name="TextBox 18">
            <a:extLst>
              <a:ext uri="{FF2B5EF4-FFF2-40B4-BE49-F238E27FC236}">
                <a16:creationId xmlns:a16="http://schemas.microsoft.com/office/drawing/2014/main" id="{3A623627-9933-4D42-8136-25F8216799C3}"/>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t>
            </a:r>
            <a:r>
              <a:rPr lang="en-US" sz="2000" dirty="0">
                <a:solidFill>
                  <a:schemeClr val="bg1">
                    <a:lumMod val="75000"/>
                  </a:schemeClr>
                </a:solidFill>
              </a:rPr>
              <a:t>as well!</a:t>
            </a:r>
          </a:p>
        </p:txBody>
      </p:sp>
    </p:spTree>
    <p:extLst>
      <p:ext uri="{BB962C8B-B14F-4D97-AF65-F5344CB8AC3E}">
        <p14:creationId xmlns:p14="http://schemas.microsoft.com/office/powerpoint/2010/main" val="118883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chemeClr val="bg1">
                    <a:lumMod val="75000"/>
                  </a:schemeClr>
                </a:solidFill>
              </a:rPr>
              <a:t>--</a:t>
            </a:r>
            <a:r>
              <a:rPr lang="en-US" sz="1600" b="1" dirty="0">
                <a:solidFill>
                  <a:schemeClr val="bg1">
                    <a:lumMod val="75000"/>
                  </a:schemeClr>
                </a:solidFill>
              </a:rPr>
              <a:t>CN6</a:t>
            </a:r>
            <a:r>
              <a:rPr lang="en-US" sz="1600" dirty="0">
                <a:solidFill>
                  <a:schemeClr val="bg1">
                    <a:lumMod val="75000"/>
                  </a:schemeClr>
                </a:solidFill>
              </a:rPr>
              <a:t>: The cavern</a:t>
            </a:r>
          </a:p>
          <a:p>
            <a:r>
              <a:rPr lang="en-US" sz="1600" dirty="0">
                <a:solidFill>
                  <a:schemeClr val="bg1">
                    <a:lumMod val="75000"/>
                  </a:schemeClr>
                </a:solidFill>
              </a:rPr>
              <a:t>--</a:t>
            </a:r>
            <a:r>
              <a:rPr lang="en-US" sz="1600" b="1" dirty="0">
                <a:solidFill>
                  <a:schemeClr val="bg1">
                    <a:lumMod val="75000"/>
                  </a:schemeClr>
                </a:solidFill>
              </a:rPr>
              <a:t>CN3</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CN4</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V1</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V2</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Postganglionic </a:t>
            </a:r>
            <a:r>
              <a:rPr lang="en-US" sz="1600" b="1" dirty="0" err="1">
                <a:solidFill>
                  <a:schemeClr val="bg1">
                    <a:lumMod val="75000"/>
                  </a:schemeClr>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dirty="0">
                <a:solidFill>
                  <a:schemeClr val="bg1">
                    <a:lumMod val="75000"/>
                  </a:schemeClr>
                </a:solidFill>
              </a:rPr>
              <a:t>CS pathology,</a:t>
            </a:r>
          </a:p>
          <a:p>
            <a:r>
              <a:rPr lang="en-US" sz="2000" dirty="0">
                <a:solidFill>
                  <a:schemeClr val="bg1">
                    <a:lumMod val="75000"/>
                  </a:schemeClr>
                </a:solidFill>
              </a:rPr>
              <a:t>as</a:t>
            </a:r>
          </a:p>
          <a:p>
            <a:r>
              <a:rPr lang="en-US" sz="2000" dirty="0">
                <a:solidFill>
                  <a:schemeClr val="bg1">
                    <a:lumMod val="75000"/>
                  </a:schemeClr>
                </a:solidFill>
              </a:rPr>
              <a:t>if</a:t>
            </a:r>
          </a:p>
          <a:p>
            <a:r>
              <a:rPr lang="en-US" sz="2000" dirty="0"/>
              <a:t>signs and symptoms </a:t>
            </a:r>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04CA241-C6CF-466B-9051-1BE780128618}"/>
              </a:ext>
            </a:extLst>
          </p:cNvPr>
          <p:cNvSpPr/>
          <p:nvPr/>
        </p:nvSpPr>
        <p:spPr>
          <a:xfrm>
            <a:off x="3579436" y="52578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8D5773BF-59E8-4565-B34A-23F8C49FB2B1}"/>
              </a:ext>
            </a:extLst>
          </p:cNvPr>
          <p:cNvSpPr/>
          <p:nvPr/>
        </p:nvSpPr>
        <p:spPr>
          <a:xfrm>
            <a:off x="33746" y="4876800"/>
            <a:ext cx="6705600" cy="14706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35EF6D-3E53-48A1-8FA6-DAA53DE9236C}"/>
              </a:ext>
            </a:extLst>
          </p:cNvPr>
          <p:cNvSpPr txBox="1"/>
          <p:nvPr/>
        </p:nvSpPr>
        <p:spPr>
          <a:xfrm>
            <a:off x="94834" y="3186322"/>
            <a:ext cx="7426404" cy="1569660"/>
          </a:xfrm>
          <a:prstGeom prst="rect">
            <a:avLst/>
          </a:prstGeom>
          <a:solidFill>
            <a:srgbClr val="FFCCFF"/>
          </a:solidFill>
        </p:spPr>
        <p:txBody>
          <a:bodyPr wrap="square" rtlCol="0">
            <a:spAutoFit/>
          </a:bodyPr>
          <a:lstStyle/>
          <a:p>
            <a:r>
              <a:rPr lang="en-US" sz="1600" i="1" dirty="0">
                <a:solidFill>
                  <a:srgbClr val="0000FF"/>
                </a:solidFill>
              </a:rPr>
              <a:t>How does CS pathology lead to orbital congestion and concomitant changes to the ocular surface, and IOP?</a:t>
            </a:r>
          </a:p>
          <a:p>
            <a:r>
              <a:rPr lang="en-US" sz="1600" dirty="0">
                <a:solidFill>
                  <a:srgbClr val="0000FF"/>
                </a:solidFill>
              </a:rPr>
              <a:t>Recall that most intraocular blood (and much orbital blood) drains into the CS via the  superior ophthalmic vein . If CS pathology impedes venous drainage of the eye and orbit, the increased pressure on the venous side will produce the findings described. </a:t>
            </a:r>
          </a:p>
        </p:txBody>
      </p:sp>
      <p:sp>
        <p:nvSpPr>
          <p:cNvPr id="19" name="TextBox 18">
            <a:extLst>
              <a:ext uri="{FF2B5EF4-FFF2-40B4-BE49-F238E27FC236}">
                <a16:creationId xmlns:a16="http://schemas.microsoft.com/office/drawing/2014/main" id="{3A623627-9933-4D42-8136-25F8216799C3}"/>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t>
            </a:r>
            <a:r>
              <a:rPr lang="en-US" sz="2000" dirty="0">
                <a:solidFill>
                  <a:schemeClr val="bg1">
                    <a:lumMod val="75000"/>
                  </a:schemeClr>
                </a:solidFill>
              </a:rPr>
              <a:t>as well!</a:t>
            </a:r>
          </a:p>
        </p:txBody>
      </p:sp>
      <p:sp>
        <p:nvSpPr>
          <p:cNvPr id="18" name="Rectangle 17">
            <a:extLst>
              <a:ext uri="{FF2B5EF4-FFF2-40B4-BE49-F238E27FC236}">
                <a16:creationId xmlns:a16="http://schemas.microsoft.com/office/drawing/2014/main" id="{9E02713D-468A-418B-9F61-69F994E41C82}"/>
              </a:ext>
            </a:extLst>
          </p:cNvPr>
          <p:cNvSpPr/>
          <p:nvPr/>
        </p:nvSpPr>
        <p:spPr>
          <a:xfrm>
            <a:off x="843604" y="3971152"/>
            <a:ext cx="2317145" cy="233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568102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8B1D6E-691D-4284-BA26-6EB0A8599679}"/>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chemeClr val="bg1">
                    <a:lumMod val="75000"/>
                  </a:schemeClr>
                </a:solidFill>
              </a:rPr>
              <a:t>--</a:t>
            </a:r>
            <a:r>
              <a:rPr lang="en-US" sz="1600" b="1" dirty="0">
                <a:solidFill>
                  <a:schemeClr val="bg1">
                    <a:lumMod val="75000"/>
                  </a:schemeClr>
                </a:solidFill>
              </a:rPr>
              <a:t>CN6</a:t>
            </a:r>
            <a:r>
              <a:rPr lang="en-US" sz="1600" dirty="0">
                <a:solidFill>
                  <a:schemeClr val="bg1">
                    <a:lumMod val="75000"/>
                  </a:schemeClr>
                </a:solidFill>
              </a:rPr>
              <a:t>: The cavern</a:t>
            </a:r>
          </a:p>
          <a:p>
            <a:r>
              <a:rPr lang="en-US" sz="1600" dirty="0">
                <a:solidFill>
                  <a:schemeClr val="bg1">
                    <a:lumMod val="75000"/>
                  </a:schemeClr>
                </a:solidFill>
              </a:rPr>
              <a:t>--</a:t>
            </a:r>
            <a:r>
              <a:rPr lang="en-US" sz="1600" b="1" dirty="0">
                <a:solidFill>
                  <a:schemeClr val="bg1">
                    <a:lumMod val="75000"/>
                  </a:schemeClr>
                </a:solidFill>
              </a:rPr>
              <a:t>CN3</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CN4</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V1</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V2</a:t>
            </a:r>
            <a:r>
              <a:rPr lang="en-US" sz="1600" dirty="0">
                <a:solidFill>
                  <a:schemeClr val="bg1">
                    <a:lumMod val="75000"/>
                  </a:schemeClr>
                </a:solidFill>
              </a:rPr>
              <a:t>: The lateral wall</a:t>
            </a:r>
          </a:p>
          <a:p>
            <a:r>
              <a:rPr lang="en-US" sz="1600" dirty="0">
                <a:solidFill>
                  <a:schemeClr val="bg1">
                    <a:lumMod val="75000"/>
                  </a:schemeClr>
                </a:solidFill>
              </a:rPr>
              <a:t>--</a:t>
            </a:r>
            <a:r>
              <a:rPr lang="en-US" sz="1600" b="1" dirty="0">
                <a:solidFill>
                  <a:schemeClr val="bg1">
                    <a:lumMod val="75000"/>
                  </a:schemeClr>
                </a:solidFill>
              </a:rPr>
              <a:t>Postganglionic </a:t>
            </a:r>
            <a:r>
              <a:rPr lang="en-US" sz="1600" b="1" dirty="0" err="1">
                <a:solidFill>
                  <a:schemeClr val="bg1">
                    <a:lumMod val="75000"/>
                  </a:schemeClr>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14" name="TextBox 13">
            <a:extLst>
              <a:ext uri="{FF2B5EF4-FFF2-40B4-BE49-F238E27FC236}">
                <a16:creationId xmlns:a16="http://schemas.microsoft.com/office/drawing/2014/main" id="{8E4FC511-D970-4A31-8126-4AB88A1621C9}"/>
              </a:ext>
            </a:extLst>
          </p:cNvPr>
          <p:cNvSpPr txBox="1"/>
          <p:nvPr/>
        </p:nvSpPr>
        <p:spPr>
          <a:xfrm>
            <a:off x="3886200" y="2986563"/>
            <a:ext cx="3657600" cy="2554545"/>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dirty="0">
                <a:solidFill>
                  <a:schemeClr val="bg1">
                    <a:lumMod val="75000"/>
                  </a:schemeClr>
                </a:solidFill>
              </a:rPr>
              <a:t>CS pathology,</a:t>
            </a:r>
          </a:p>
          <a:p>
            <a:r>
              <a:rPr lang="en-US" sz="2000" dirty="0">
                <a:solidFill>
                  <a:schemeClr val="bg1">
                    <a:lumMod val="75000"/>
                  </a:schemeClr>
                </a:solidFill>
              </a:rPr>
              <a:t>as</a:t>
            </a:r>
          </a:p>
          <a:p>
            <a:r>
              <a:rPr lang="en-US" sz="2000" dirty="0">
                <a:solidFill>
                  <a:schemeClr val="bg1">
                    <a:lumMod val="75000"/>
                  </a:schemeClr>
                </a:solidFill>
              </a:rPr>
              <a:t>if</a:t>
            </a:r>
          </a:p>
          <a:p>
            <a:r>
              <a:rPr lang="en-US" sz="2000" dirty="0"/>
              <a:t>signs and symptoms </a:t>
            </a:r>
          </a:p>
        </p:txBody>
      </p:sp>
      <p:sp>
        <p:nvSpPr>
          <p:cNvPr id="15" name="Right Brace 14">
            <a:extLst>
              <a:ext uri="{FF2B5EF4-FFF2-40B4-BE49-F238E27FC236}">
                <a16:creationId xmlns:a16="http://schemas.microsoft.com/office/drawing/2014/main" id="{57FCF817-A8F8-45E8-B782-0A2A7CD90D09}"/>
              </a:ext>
            </a:extLst>
          </p:cNvPr>
          <p:cNvSpPr/>
          <p:nvPr/>
        </p:nvSpPr>
        <p:spPr>
          <a:xfrm>
            <a:off x="3579436" y="3048000"/>
            <a:ext cx="228600" cy="1508343"/>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504CA241-C6CF-466B-9051-1BE780128618}"/>
              </a:ext>
            </a:extLst>
          </p:cNvPr>
          <p:cNvSpPr/>
          <p:nvPr/>
        </p:nvSpPr>
        <p:spPr>
          <a:xfrm>
            <a:off x="3579436" y="5257800"/>
            <a:ext cx="228600" cy="685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8D5773BF-59E8-4565-B34A-23F8C49FB2B1}"/>
              </a:ext>
            </a:extLst>
          </p:cNvPr>
          <p:cNvSpPr/>
          <p:nvPr/>
        </p:nvSpPr>
        <p:spPr>
          <a:xfrm>
            <a:off x="33746" y="4876800"/>
            <a:ext cx="6705600" cy="14706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35EF6D-3E53-48A1-8FA6-DAA53DE9236C}"/>
              </a:ext>
            </a:extLst>
          </p:cNvPr>
          <p:cNvSpPr txBox="1"/>
          <p:nvPr/>
        </p:nvSpPr>
        <p:spPr>
          <a:xfrm>
            <a:off x="94834" y="3186322"/>
            <a:ext cx="7426404" cy="1569660"/>
          </a:xfrm>
          <a:prstGeom prst="rect">
            <a:avLst/>
          </a:prstGeom>
          <a:solidFill>
            <a:srgbClr val="FFCCFF"/>
          </a:solidFill>
        </p:spPr>
        <p:txBody>
          <a:bodyPr wrap="square" rtlCol="0">
            <a:spAutoFit/>
          </a:bodyPr>
          <a:lstStyle/>
          <a:p>
            <a:r>
              <a:rPr lang="en-US" sz="1600" i="1" dirty="0">
                <a:solidFill>
                  <a:srgbClr val="0000FF"/>
                </a:solidFill>
              </a:rPr>
              <a:t>How does CS pathology lead to orbital congestion and concomitant changes to the ocular surface, and IOP?</a:t>
            </a:r>
          </a:p>
          <a:p>
            <a:r>
              <a:rPr lang="en-US" sz="1600" dirty="0">
                <a:solidFill>
                  <a:srgbClr val="0000FF"/>
                </a:solidFill>
              </a:rPr>
              <a:t>Recall that most intraocular blood (and much orbital blood) drains into the CS via the  superior ophthalmic vein . If CS pathology impedes venous drainage of the eye and orbit, the increased pressure on the venous side will produce the findings described. </a:t>
            </a:r>
          </a:p>
        </p:txBody>
      </p:sp>
      <p:sp>
        <p:nvSpPr>
          <p:cNvPr id="19" name="TextBox 18">
            <a:extLst>
              <a:ext uri="{FF2B5EF4-FFF2-40B4-BE49-F238E27FC236}">
                <a16:creationId xmlns:a16="http://schemas.microsoft.com/office/drawing/2014/main" id="{3A623627-9933-4D42-8136-25F8216799C3}"/>
              </a:ext>
            </a:extLst>
          </p:cNvPr>
          <p:cNvSpPr txBox="1"/>
          <p:nvPr/>
        </p:nvSpPr>
        <p:spPr>
          <a:xfrm>
            <a:off x="3876271" y="5397622"/>
            <a:ext cx="2919389" cy="707886"/>
          </a:xfrm>
          <a:prstGeom prst="rect">
            <a:avLst/>
          </a:prstGeom>
          <a:noFill/>
        </p:spPr>
        <p:txBody>
          <a:bodyPr wrap="none" rtlCol="0">
            <a:spAutoFit/>
          </a:bodyPr>
          <a:lstStyle/>
          <a:p>
            <a:r>
              <a:rPr lang="en-US" sz="2000" dirty="0"/>
              <a:t>of orbital congestion are</a:t>
            </a:r>
          </a:p>
          <a:p>
            <a:r>
              <a:rPr lang="en-US" sz="2000" dirty="0"/>
              <a:t>present </a:t>
            </a:r>
            <a:r>
              <a:rPr lang="en-US" sz="2000" dirty="0">
                <a:solidFill>
                  <a:schemeClr val="bg1">
                    <a:lumMod val="75000"/>
                  </a:schemeClr>
                </a:solidFill>
              </a:rPr>
              <a:t>as well!</a:t>
            </a:r>
          </a:p>
        </p:txBody>
      </p:sp>
    </p:spTree>
    <p:extLst>
      <p:ext uri="{BB962C8B-B14F-4D97-AF65-F5344CB8AC3E}">
        <p14:creationId xmlns:p14="http://schemas.microsoft.com/office/powerpoint/2010/main" val="1186636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sp>
        <p:nvSpPr>
          <p:cNvPr id="13" name="TextBox 12">
            <a:extLst>
              <a:ext uri="{FF2B5EF4-FFF2-40B4-BE49-F238E27FC236}">
                <a16:creationId xmlns:a16="http://schemas.microsoft.com/office/drawing/2014/main" id="{02ECB4CE-288B-4934-8C41-286BF0539D43}"/>
              </a:ext>
            </a:extLst>
          </p:cNvPr>
          <p:cNvSpPr txBox="1"/>
          <p:nvPr/>
        </p:nvSpPr>
        <p:spPr>
          <a:xfrm>
            <a:off x="4290919" y="5417878"/>
            <a:ext cx="325730" cy="369332"/>
          </a:xfrm>
          <a:prstGeom prst="rect">
            <a:avLst/>
          </a:prstGeom>
          <a:noFill/>
        </p:spPr>
        <p:txBody>
          <a:bodyPr wrap="none" rtlCol="0">
            <a:spAutoFit/>
          </a:bodyPr>
          <a:lstStyle/>
          <a:p>
            <a:pPr algn="ctr"/>
            <a:r>
              <a:rPr lang="en-US" b="1" i="1" dirty="0">
                <a:solidFill>
                  <a:srgbClr val="800080"/>
                </a:solidFill>
              </a:rPr>
              <a:t>?</a:t>
            </a:r>
          </a:p>
        </p:txBody>
      </p:sp>
      <p:sp>
        <p:nvSpPr>
          <p:cNvPr id="16" name="TextBox 15">
            <a:extLst>
              <a:ext uri="{FF2B5EF4-FFF2-40B4-BE49-F238E27FC236}">
                <a16:creationId xmlns:a16="http://schemas.microsoft.com/office/drawing/2014/main" id="{BDB519F3-1EB0-4AC5-9952-E15126386DFC}"/>
              </a:ext>
            </a:extLst>
          </p:cNvPr>
          <p:cNvSpPr txBox="1"/>
          <p:nvPr/>
        </p:nvSpPr>
        <p:spPr>
          <a:xfrm>
            <a:off x="4300331" y="4751702"/>
            <a:ext cx="325730" cy="369332"/>
          </a:xfrm>
          <a:prstGeom prst="rect">
            <a:avLst/>
          </a:prstGeom>
          <a:noFill/>
        </p:spPr>
        <p:txBody>
          <a:bodyPr wrap="none" rtlCol="0">
            <a:spAutoFit/>
          </a:bodyPr>
          <a:lstStyle/>
          <a:p>
            <a:r>
              <a:rPr lang="en-US" b="1" i="1" dirty="0">
                <a:solidFill>
                  <a:srgbClr val="800080"/>
                </a:solidFill>
              </a:rPr>
              <a:t>?</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22592CE-2ED4-40A9-8702-4A6DD0EA7B78}"/>
              </a:ext>
            </a:extLst>
          </p:cNvPr>
          <p:cNvSpPr txBox="1"/>
          <p:nvPr/>
        </p:nvSpPr>
        <p:spPr>
          <a:xfrm>
            <a:off x="4283943" y="6194589"/>
            <a:ext cx="325730" cy="369332"/>
          </a:xfrm>
          <a:prstGeom prst="rect">
            <a:avLst/>
          </a:prstGeom>
          <a:noFill/>
        </p:spPr>
        <p:txBody>
          <a:bodyPr wrap="none" rtlCol="0">
            <a:spAutoFit/>
          </a:bodyPr>
          <a:lstStyle/>
          <a:p>
            <a:pPr algn="ctr"/>
            <a:r>
              <a:rPr lang="en-US" b="1" i="1" dirty="0">
                <a:solidFill>
                  <a:srgbClr val="800080"/>
                </a:solidFill>
              </a:rPr>
              <a:t>?</a:t>
            </a:r>
          </a:p>
        </p:txBody>
      </p:sp>
      <p:sp>
        <p:nvSpPr>
          <p:cNvPr id="25" name="TextBox 24">
            <a:extLst>
              <a:ext uri="{FF2B5EF4-FFF2-40B4-BE49-F238E27FC236}">
                <a16:creationId xmlns:a16="http://schemas.microsoft.com/office/drawing/2014/main" id="{172F8C99-C0ED-4158-8B16-DBE9A4B2FB81}"/>
              </a:ext>
            </a:extLst>
          </p:cNvPr>
          <p:cNvSpPr txBox="1"/>
          <p:nvPr/>
        </p:nvSpPr>
        <p:spPr>
          <a:xfrm>
            <a:off x="5981010" y="5364677"/>
            <a:ext cx="2172390" cy="523220"/>
          </a:xfrm>
          <a:prstGeom prst="rect">
            <a:avLst/>
          </a:prstGeom>
          <a:noFill/>
        </p:spPr>
        <p:txBody>
          <a:bodyPr wrap="none" rtlCol="0">
            <a:spAutoFit/>
          </a:bodyPr>
          <a:lstStyle/>
          <a:p>
            <a:r>
              <a:rPr lang="en-US" sz="1400" i="1" dirty="0">
                <a:solidFill>
                  <a:srgbClr val="0000FF"/>
                </a:solidFill>
              </a:rPr>
              <a:t>Three general categories</a:t>
            </a:r>
          </a:p>
          <a:p>
            <a:r>
              <a:rPr lang="en-US" sz="1400" i="1" dirty="0">
                <a:solidFill>
                  <a:srgbClr val="0000FF"/>
                </a:solidFill>
              </a:rPr>
              <a:t>of CS pathology:</a:t>
            </a:r>
          </a:p>
        </p:txBody>
      </p:sp>
      <p:sp>
        <p:nvSpPr>
          <p:cNvPr id="26" name="Right Brace 25">
            <a:extLst>
              <a:ext uri="{FF2B5EF4-FFF2-40B4-BE49-F238E27FC236}">
                <a16:creationId xmlns:a16="http://schemas.microsoft.com/office/drawing/2014/main" id="{A7C477E3-B6B5-41AB-8690-306D2DBB7771}"/>
              </a:ext>
            </a:extLst>
          </p:cNvPr>
          <p:cNvSpPr/>
          <p:nvPr/>
        </p:nvSpPr>
        <p:spPr>
          <a:xfrm>
            <a:off x="5737360" y="4648200"/>
            <a:ext cx="197850" cy="19354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16308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sp>
        <p:nvSpPr>
          <p:cNvPr id="23" name="TextBox 22">
            <a:extLst>
              <a:ext uri="{FF2B5EF4-FFF2-40B4-BE49-F238E27FC236}">
                <a16:creationId xmlns:a16="http://schemas.microsoft.com/office/drawing/2014/main" id="{1F6DEEE5-DAFD-49D7-BD7A-48F8EC49D832}"/>
              </a:ext>
            </a:extLst>
          </p:cNvPr>
          <p:cNvSpPr txBox="1"/>
          <p:nvPr/>
        </p:nvSpPr>
        <p:spPr>
          <a:xfrm>
            <a:off x="5981010" y="5364677"/>
            <a:ext cx="2172390" cy="523220"/>
          </a:xfrm>
          <a:prstGeom prst="rect">
            <a:avLst/>
          </a:prstGeom>
          <a:noFill/>
        </p:spPr>
        <p:txBody>
          <a:bodyPr wrap="none" rtlCol="0">
            <a:spAutoFit/>
          </a:bodyPr>
          <a:lstStyle/>
          <a:p>
            <a:r>
              <a:rPr lang="en-US" sz="1400" i="1" dirty="0">
                <a:solidFill>
                  <a:srgbClr val="0000FF"/>
                </a:solidFill>
              </a:rPr>
              <a:t>Three general categories</a:t>
            </a:r>
          </a:p>
          <a:p>
            <a:r>
              <a:rPr lang="en-US" sz="1400" i="1" dirty="0">
                <a:solidFill>
                  <a:srgbClr val="0000FF"/>
                </a:solidFill>
              </a:rPr>
              <a:t>of 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rgbClr val="800080"/>
                </a:solidFill>
              </a:rPr>
              <a:t>Neoplastic</a:t>
            </a:r>
          </a:p>
        </p:txBody>
      </p:sp>
      <p:sp>
        <p:nvSpPr>
          <p:cNvPr id="24" name="Right Brace 23">
            <a:extLst>
              <a:ext uri="{FF2B5EF4-FFF2-40B4-BE49-F238E27FC236}">
                <a16:creationId xmlns:a16="http://schemas.microsoft.com/office/drawing/2014/main" id="{2AF66A5E-4E1B-4C19-993A-B8E40E67F35D}"/>
              </a:ext>
            </a:extLst>
          </p:cNvPr>
          <p:cNvSpPr/>
          <p:nvPr/>
        </p:nvSpPr>
        <p:spPr>
          <a:xfrm>
            <a:off x="5737360" y="4648200"/>
            <a:ext cx="197850" cy="19354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160B6DB1-DE9A-4B04-B4AD-7D6D30047520}"/>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rgbClr val="7030A0"/>
                </a:solidFill>
              </a:rPr>
              <a:t>Inflammatory</a:t>
            </a:r>
          </a:p>
        </p:txBody>
      </p:sp>
      <p:sp>
        <p:nvSpPr>
          <p:cNvPr id="26" name="TextBox 25">
            <a:extLst>
              <a:ext uri="{FF2B5EF4-FFF2-40B4-BE49-F238E27FC236}">
                <a16:creationId xmlns:a16="http://schemas.microsoft.com/office/drawing/2014/main" id="{CBEA5851-3F5F-4E69-8AD0-21E1662CCEA9}"/>
              </a:ext>
            </a:extLst>
          </p:cNvPr>
          <p:cNvSpPr txBox="1"/>
          <p:nvPr/>
        </p:nvSpPr>
        <p:spPr>
          <a:xfrm>
            <a:off x="4294880" y="5410200"/>
            <a:ext cx="1065228" cy="369332"/>
          </a:xfrm>
          <a:prstGeom prst="rect">
            <a:avLst/>
          </a:prstGeom>
          <a:noFill/>
        </p:spPr>
        <p:txBody>
          <a:bodyPr wrap="none" rtlCol="0">
            <a:spAutoFit/>
          </a:bodyPr>
          <a:lstStyle/>
          <a:p>
            <a:r>
              <a:rPr lang="en-US" dirty="0">
                <a:solidFill>
                  <a:srgbClr val="7030A0"/>
                </a:solidFill>
              </a:rPr>
              <a:t>Vascular</a:t>
            </a:r>
          </a:p>
        </p:txBody>
      </p:sp>
    </p:spTree>
    <p:extLst>
      <p:ext uri="{BB962C8B-B14F-4D97-AF65-F5344CB8AC3E}">
        <p14:creationId xmlns:p14="http://schemas.microsoft.com/office/powerpoint/2010/main" val="2300055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1A52487-46AE-4136-9958-056D03E31E67}"/>
              </a:ext>
            </a:extLst>
          </p:cNvPr>
          <p:cNvSpPr txBox="1"/>
          <p:nvPr/>
        </p:nvSpPr>
        <p:spPr>
          <a:xfrm>
            <a:off x="4191000" y="5363954"/>
            <a:ext cx="1505540" cy="579646"/>
          </a:xfrm>
          <a:prstGeom prst="rect">
            <a:avLst/>
          </a:prstGeom>
          <a:noFill/>
        </p:spPr>
        <p:txBody>
          <a:bodyPr wrap="none" rtlCol="0">
            <a:spAutoFit/>
          </a:bodyPr>
          <a:lstStyle/>
          <a:p>
            <a:pPr algn="ctr">
              <a:lnSpc>
                <a:spcPts val="1900"/>
              </a:lnSpc>
            </a:pPr>
            <a:r>
              <a:rPr lang="en-US" dirty="0">
                <a:solidFill>
                  <a:schemeClr val="bg1">
                    <a:lumMod val="75000"/>
                  </a:schemeClr>
                </a:solidFill>
              </a:rPr>
              <a:t>Infectious/</a:t>
            </a:r>
          </a:p>
          <a:p>
            <a:pPr algn="ctr">
              <a:lnSpc>
                <a:spcPts val="1900"/>
              </a:lnSpc>
            </a:pPr>
            <a:r>
              <a:rPr lang="en-US" dirty="0">
                <a:solidFill>
                  <a:schemeClr val="bg1">
                    <a:lumMod val="75000"/>
                  </a:schemeClr>
                </a:solidFill>
              </a:rPr>
              <a:t>inflammatory</a:t>
            </a:r>
          </a:p>
        </p:txBody>
      </p: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351652" cy="369332"/>
          </a:xfrm>
          <a:prstGeom prst="rect">
            <a:avLst/>
          </a:prstGeom>
          <a:noFill/>
        </p:spPr>
        <p:txBody>
          <a:bodyPr wrap="none" rtlCol="0">
            <a:spAutoFit/>
          </a:bodyPr>
          <a:lstStyle/>
          <a:p>
            <a:r>
              <a:rPr lang="en-US" b="1" dirty="0">
                <a:solidFill>
                  <a:srgbClr val="800080"/>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6212949"/>
            <a:ext cx="1065228" cy="369332"/>
          </a:xfrm>
          <a:prstGeom prst="rect">
            <a:avLst/>
          </a:prstGeom>
          <a:noFill/>
        </p:spPr>
        <p:txBody>
          <a:bodyPr wrap="none" rtlCol="0">
            <a:spAutoFit/>
          </a:bodyPr>
          <a:lstStyle/>
          <a:p>
            <a:pPr algn="ctr"/>
            <a:r>
              <a:rPr lang="en-US" dirty="0">
                <a:solidFill>
                  <a:schemeClr val="bg1">
                    <a:lumMod val="75000"/>
                  </a:schemeClr>
                </a:solidFill>
              </a:rPr>
              <a:t>Vascular</a:t>
            </a:r>
          </a:p>
        </p:txBody>
      </p:sp>
      <p:sp>
        <p:nvSpPr>
          <p:cNvPr id="25" name="TextBox 24">
            <a:extLst>
              <a:ext uri="{FF2B5EF4-FFF2-40B4-BE49-F238E27FC236}">
                <a16:creationId xmlns:a16="http://schemas.microsoft.com/office/drawing/2014/main" id="{2D6B9094-C297-4BE6-9098-A0F32F8AB071}"/>
              </a:ext>
            </a:extLst>
          </p:cNvPr>
          <p:cNvSpPr txBox="1"/>
          <p:nvPr/>
        </p:nvSpPr>
        <p:spPr>
          <a:xfrm>
            <a:off x="3886200" y="5121707"/>
            <a:ext cx="4715906" cy="1600438"/>
          </a:xfrm>
          <a:prstGeom prst="rect">
            <a:avLst/>
          </a:prstGeom>
          <a:solidFill>
            <a:srgbClr val="FFFF00"/>
          </a:solidFill>
        </p:spPr>
        <p:txBody>
          <a:bodyPr wrap="none" rtlCol="0">
            <a:spAutoFit/>
          </a:bodyPr>
          <a:lstStyle/>
          <a:p>
            <a:r>
              <a:rPr lang="en-US" sz="1400" i="1" dirty="0">
                <a:solidFill>
                  <a:srgbClr val="0000FF"/>
                </a:solidFill>
              </a:rPr>
              <a:t>Can a neoplasia inducing a CS syndrome arise:</a:t>
            </a:r>
            <a:endParaRPr lang="en-US" sz="1400" dirty="0">
              <a:solidFill>
                <a:srgbClr val="0000FF"/>
              </a:solidFill>
            </a:endParaRPr>
          </a:p>
          <a:p>
            <a:r>
              <a:rPr lang="en-US" sz="1400" dirty="0">
                <a:solidFill>
                  <a:srgbClr val="0000FF"/>
                </a:solidFill>
              </a:rPr>
              <a:t>--As a primary in the CS? </a:t>
            </a:r>
            <a:endParaRPr lang="en-US" sz="1400" b="1" dirty="0">
              <a:solidFill>
                <a:srgbClr val="0000FF"/>
              </a:solidFill>
            </a:endParaRPr>
          </a:p>
          <a:p>
            <a:r>
              <a:rPr lang="en-US" sz="1400" dirty="0">
                <a:solidFill>
                  <a:srgbClr val="0000FF"/>
                </a:solidFill>
              </a:rPr>
              <a:t>--As a metastasis to the CS? </a:t>
            </a:r>
            <a:endParaRPr lang="en-US" sz="1400" b="1" dirty="0">
              <a:solidFill>
                <a:srgbClr val="0000FF"/>
              </a:solidFill>
            </a:endParaRPr>
          </a:p>
          <a:p>
            <a:r>
              <a:rPr lang="en-US" sz="1400" dirty="0">
                <a:solidFill>
                  <a:srgbClr val="0000FF"/>
                </a:solidFill>
              </a:rPr>
              <a:t>--In the pituitary gland, medial to the CS? </a:t>
            </a:r>
            <a:endParaRPr lang="en-US" sz="1400" b="1" dirty="0">
              <a:solidFill>
                <a:srgbClr val="0000FF"/>
              </a:solidFill>
            </a:endParaRPr>
          </a:p>
          <a:p>
            <a:r>
              <a:rPr lang="en-US" sz="1400" dirty="0">
                <a:solidFill>
                  <a:srgbClr val="0000FF"/>
                </a:solidFill>
              </a:rPr>
              <a:t>--In the ethmoid sinus, medial to the CS? </a:t>
            </a:r>
            <a:endParaRPr lang="en-US" sz="1400" b="1" dirty="0">
              <a:solidFill>
                <a:srgbClr val="0000FF"/>
              </a:solidFill>
            </a:endParaRPr>
          </a:p>
          <a:p>
            <a:r>
              <a:rPr lang="en-US" sz="1400" dirty="0">
                <a:solidFill>
                  <a:srgbClr val="0000FF"/>
                </a:solidFill>
              </a:rPr>
              <a:t>--As a sphenoid-wing meningioma, lateral to the CS? </a:t>
            </a:r>
            <a:r>
              <a:rPr lang="en-US" sz="1400" b="1" dirty="0">
                <a:solidFill>
                  <a:srgbClr val="FFFF00"/>
                </a:solidFill>
              </a:rPr>
              <a:t>Yes</a:t>
            </a:r>
          </a:p>
          <a:p>
            <a:r>
              <a:rPr lang="en-US" sz="1400" dirty="0">
                <a:solidFill>
                  <a:srgbClr val="0000FF"/>
                </a:solidFill>
              </a:rPr>
              <a:t>--In an infiltrative manner, </a:t>
            </a:r>
            <a:r>
              <a:rPr lang="en-US" sz="1400" dirty="0" err="1">
                <a:solidFill>
                  <a:srgbClr val="0000FF"/>
                </a:solidFill>
              </a:rPr>
              <a:t>eg</a:t>
            </a:r>
            <a:r>
              <a:rPr lang="en-US" sz="1400" dirty="0">
                <a:solidFill>
                  <a:srgbClr val="0000FF"/>
                </a:solidFill>
              </a:rPr>
              <a:t>, from leukemia? </a:t>
            </a:r>
            <a:endParaRPr lang="en-US" sz="1400" b="1" dirty="0">
              <a:solidFill>
                <a:srgbClr val="0000FF"/>
              </a:solidFill>
            </a:endParaRPr>
          </a:p>
        </p:txBody>
      </p:sp>
    </p:spTree>
    <p:extLst>
      <p:ext uri="{BB962C8B-B14F-4D97-AF65-F5344CB8AC3E}">
        <p14:creationId xmlns:p14="http://schemas.microsoft.com/office/powerpoint/2010/main" val="4279414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1A52487-46AE-4136-9958-056D03E31E67}"/>
              </a:ext>
            </a:extLst>
          </p:cNvPr>
          <p:cNvSpPr txBox="1"/>
          <p:nvPr/>
        </p:nvSpPr>
        <p:spPr>
          <a:xfrm>
            <a:off x="4191000" y="5363954"/>
            <a:ext cx="1505540" cy="579646"/>
          </a:xfrm>
          <a:prstGeom prst="rect">
            <a:avLst/>
          </a:prstGeom>
          <a:noFill/>
        </p:spPr>
        <p:txBody>
          <a:bodyPr wrap="none" rtlCol="0">
            <a:spAutoFit/>
          </a:bodyPr>
          <a:lstStyle/>
          <a:p>
            <a:pPr algn="ctr">
              <a:lnSpc>
                <a:spcPts val="1900"/>
              </a:lnSpc>
            </a:pPr>
            <a:r>
              <a:rPr lang="en-US" dirty="0">
                <a:solidFill>
                  <a:schemeClr val="bg1">
                    <a:lumMod val="75000"/>
                  </a:schemeClr>
                </a:solidFill>
              </a:rPr>
              <a:t>Infectious/</a:t>
            </a:r>
          </a:p>
          <a:p>
            <a:pPr algn="ctr">
              <a:lnSpc>
                <a:spcPts val="1900"/>
              </a:lnSpc>
            </a:pPr>
            <a:r>
              <a:rPr lang="en-US" dirty="0">
                <a:solidFill>
                  <a:schemeClr val="bg1">
                    <a:lumMod val="75000"/>
                  </a:schemeClr>
                </a:solidFill>
              </a:rPr>
              <a:t>inflammatory</a:t>
            </a:r>
          </a:p>
        </p:txBody>
      </p: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351652" cy="369332"/>
          </a:xfrm>
          <a:prstGeom prst="rect">
            <a:avLst/>
          </a:prstGeom>
          <a:noFill/>
        </p:spPr>
        <p:txBody>
          <a:bodyPr wrap="none" rtlCol="0">
            <a:spAutoFit/>
          </a:bodyPr>
          <a:lstStyle/>
          <a:p>
            <a:r>
              <a:rPr lang="en-US" b="1" dirty="0">
                <a:solidFill>
                  <a:srgbClr val="800080"/>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6212949"/>
            <a:ext cx="1065228" cy="369332"/>
          </a:xfrm>
          <a:prstGeom prst="rect">
            <a:avLst/>
          </a:prstGeom>
          <a:noFill/>
        </p:spPr>
        <p:txBody>
          <a:bodyPr wrap="none" rtlCol="0">
            <a:spAutoFit/>
          </a:bodyPr>
          <a:lstStyle/>
          <a:p>
            <a:pPr algn="ctr"/>
            <a:r>
              <a:rPr lang="en-US" dirty="0">
                <a:solidFill>
                  <a:schemeClr val="bg1">
                    <a:lumMod val="75000"/>
                  </a:schemeClr>
                </a:solidFill>
              </a:rPr>
              <a:t>Vascular</a:t>
            </a:r>
          </a:p>
        </p:txBody>
      </p:sp>
      <p:sp>
        <p:nvSpPr>
          <p:cNvPr id="25" name="TextBox 24">
            <a:extLst>
              <a:ext uri="{FF2B5EF4-FFF2-40B4-BE49-F238E27FC236}">
                <a16:creationId xmlns:a16="http://schemas.microsoft.com/office/drawing/2014/main" id="{2D6B9094-C297-4BE6-9098-A0F32F8AB071}"/>
              </a:ext>
            </a:extLst>
          </p:cNvPr>
          <p:cNvSpPr txBox="1"/>
          <p:nvPr/>
        </p:nvSpPr>
        <p:spPr>
          <a:xfrm>
            <a:off x="3886200" y="5121707"/>
            <a:ext cx="4715906" cy="1600438"/>
          </a:xfrm>
          <a:prstGeom prst="rect">
            <a:avLst/>
          </a:prstGeom>
          <a:solidFill>
            <a:srgbClr val="FFFF00"/>
          </a:solidFill>
        </p:spPr>
        <p:txBody>
          <a:bodyPr wrap="none" rtlCol="0">
            <a:spAutoFit/>
          </a:bodyPr>
          <a:lstStyle/>
          <a:p>
            <a:r>
              <a:rPr lang="en-US" sz="1400" i="1" dirty="0">
                <a:solidFill>
                  <a:srgbClr val="0000FF"/>
                </a:solidFill>
              </a:rPr>
              <a:t>Can a neoplasia inducing a CS syndrome arise:</a:t>
            </a:r>
            <a:endParaRPr lang="en-US" sz="1400" dirty="0">
              <a:solidFill>
                <a:srgbClr val="0000FF"/>
              </a:solidFill>
            </a:endParaRPr>
          </a:p>
          <a:p>
            <a:r>
              <a:rPr lang="en-US" sz="1400" dirty="0">
                <a:solidFill>
                  <a:srgbClr val="0000FF"/>
                </a:solidFill>
              </a:rPr>
              <a:t>--As a primary in the CS? </a:t>
            </a:r>
            <a:r>
              <a:rPr lang="en-US" sz="1400" b="1" dirty="0">
                <a:solidFill>
                  <a:srgbClr val="0000FF"/>
                </a:solidFill>
              </a:rPr>
              <a:t>Yes</a:t>
            </a:r>
          </a:p>
          <a:p>
            <a:r>
              <a:rPr lang="en-US" sz="1400" dirty="0">
                <a:solidFill>
                  <a:srgbClr val="0000FF"/>
                </a:solidFill>
              </a:rPr>
              <a:t>--As a metastasis to the CS? </a:t>
            </a:r>
            <a:r>
              <a:rPr lang="en-US" sz="1400" b="1" dirty="0">
                <a:solidFill>
                  <a:srgbClr val="0000FF"/>
                </a:solidFill>
              </a:rPr>
              <a:t>Yes</a:t>
            </a:r>
          </a:p>
          <a:p>
            <a:r>
              <a:rPr lang="en-US" sz="1400" dirty="0">
                <a:solidFill>
                  <a:srgbClr val="0000FF"/>
                </a:solidFill>
              </a:rPr>
              <a:t>--In the pituitary gland, medial to the CS? </a:t>
            </a:r>
            <a:r>
              <a:rPr lang="en-US" sz="1400" b="1" dirty="0">
                <a:solidFill>
                  <a:srgbClr val="0000FF"/>
                </a:solidFill>
              </a:rPr>
              <a:t>Yes</a:t>
            </a:r>
          </a:p>
          <a:p>
            <a:r>
              <a:rPr lang="en-US" sz="1400" dirty="0">
                <a:solidFill>
                  <a:srgbClr val="0000FF"/>
                </a:solidFill>
              </a:rPr>
              <a:t>--In the ethmoid sinus, medial to the CS? </a:t>
            </a:r>
            <a:r>
              <a:rPr lang="en-US" sz="1400" b="1" dirty="0">
                <a:solidFill>
                  <a:srgbClr val="0000FF"/>
                </a:solidFill>
              </a:rPr>
              <a:t>Yes</a:t>
            </a:r>
          </a:p>
          <a:p>
            <a:r>
              <a:rPr lang="en-US" sz="1400" dirty="0">
                <a:solidFill>
                  <a:srgbClr val="0000FF"/>
                </a:solidFill>
              </a:rPr>
              <a:t>--As a sphenoid-wing meningioma, lateral to the CS? </a:t>
            </a:r>
            <a:r>
              <a:rPr lang="en-US" sz="1400" b="1" dirty="0">
                <a:solidFill>
                  <a:srgbClr val="0000FF"/>
                </a:solidFill>
              </a:rPr>
              <a:t>Yes</a:t>
            </a:r>
          </a:p>
          <a:p>
            <a:r>
              <a:rPr lang="en-US" sz="1400" dirty="0">
                <a:solidFill>
                  <a:srgbClr val="0000FF"/>
                </a:solidFill>
              </a:rPr>
              <a:t>--In an infiltrative manner, </a:t>
            </a:r>
            <a:r>
              <a:rPr lang="en-US" sz="1400" dirty="0" err="1">
                <a:solidFill>
                  <a:srgbClr val="0000FF"/>
                </a:solidFill>
              </a:rPr>
              <a:t>eg</a:t>
            </a:r>
            <a:r>
              <a:rPr lang="en-US" sz="1400" dirty="0">
                <a:solidFill>
                  <a:srgbClr val="0000FF"/>
                </a:solidFill>
              </a:rPr>
              <a:t>, from leukemia? </a:t>
            </a:r>
            <a:r>
              <a:rPr lang="en-US" sz="1400" b="1" dirty="0">
                <a:solidFill>
                  <a:srgbClr val="0000FF"/>
                </a:solidFill>
              </a:rPr>
              <a:t>Yes</a:t>
            </a:r>
          </a:p>
        </p:txBody>
      </p:sp>
    </p:spTree>
    <p:extLst>
      <p:ext uri="{BB962C8B-B14F-4D97-AF65-F5344CB8AC3E}">
        <p14:creationId xmlns:p14="http://schemas.microsoft.com/office/powerpoint/2010/main" val="707225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309700" cy="338554"/>
          </a:xfrm>
          <a:prstGeom prst="rect">
            <a:avLst/>
          </a:prstGeom>
          <a:noFill/>
        </p:spPr>
        <p:txBody>
          <a:bodyPr wrap="none" rtlCol="0">
            <a:spAutoFit/>
          </a:bodyPr>
          <a:lstStyle/>
          <a:p>
            <a:r>
              <a:rPr lang="en-US" sz="1600" b="1" i="1" dirty="0">
                <a:solidFill>
                  <a:srgbClr val="800080"/>
                </a:solidFill>
              </a:rPr>
              <a:t>?</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309700" cy="338554"/>
          </a:xfrm>
          <a:prstGeom prst="rect">
            <a:avLst/>
          </a:prstGeom>
          <a:noFill/>
        </p:spPr>
        <p:txBody>
          <a:bodyPr wrap="none" rtlCol="0">
            <a:spAutoFit/>
          </a:bodyPr>
          <a:lstStyle/>
          <a:p>
            <a:r>
              <a:rPr lang="en-US" sz="1600" b="1" i="1" dirty="0">
                <a:solidFill>
                  <a:srgbClr val="800080"/>
                </a:solidFill>
              </a:rPr>
              <a:t>?</a:t>
            </a:r>
          </a:p>
        </p:txBody>
      </p:sp>
      <p:sp>
        <p:nvSpPr>
          <p:cNvPr id="39" name="TextBox 38">
            <a:extLst>
              <a:ext uri="{FF2B5EF4-FFF2-40B4-BE49-F238E27FC236}">
                <a16:creationId xmlns:a16="http://schemas.microsoft.com/office/drawing/2014/main" id="{2078D443-C630-43CC-8682-F14391A7375F}"/>
              </a:ext>
            </a:extLst>
          </p:cNvPr>
          <p:cNvSpPr txBox="1"/>
          <p:nvPr/>
        </p:nvSpPr>
        <p:spPr>
          <a:xfrm>
            <a:off x="6770660" y="5361567"/>
            <a:ext cx="1992340" cy="523220"/>
          </a:xfrm>
          <a:prstGeom prst="rect">
            <a:avLst/>
          </a:prstGeom>
          <a:noFill/>
        </p:spPr>
        <p:txBody>
          <a:bodyPr wrap="none" rtlCol="0">
            <a:spAutoFit/>
          </a:bodyPr>
          <a:lstStyle/>
          <a:p>
            <a:r>
              <a:rPr lang="en-US" sz="1400" i="1" dirty="0">
                <a:solidFill>
                  <a:srgbClr val="0000FF"/>
                </a:solidFill>
              </a:rPr>
              <a:t>Two broad types of CS</a:t>
            </a:r>
          </a:p>
          <a:p>
            <a:r>
              <a:rPr lang="en-US" sz="1400" i="1" dirty="0">
                <a:solidFill>
                  <a:srgbClr val="0000FF"/>
                </a:solidFill>
              </a:rPr>
              <a:t>vascular pathology:</a:t>
            </a:r>
          </a:p>
        </p:txBody>
      </p:sp>
      <p:sp>
        <p:nvSpPr>
          <p:cNvPr id="26" name="TextBox 25">
            <a:extLst>
              <a:ext uri="{FF2B5EF4-FFF2-40B4-BE49-F238E27FC236}">
                <a16:creationId xmlns:a16="http://schemas.microsoft.com/office/drawing/2014/main" id="{68479C39-B661-414C-83D3-8FDE94094917}"/>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649433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69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39" name="TextBox 38">
            <a:extLst>
              <a:ext uri="{FF2B5EF4-FFF2-40B4-BE49-F238E27FC236}">
                <a16:creationId xmlns:a16="http://schemas.microsoft.com/office/drawing/2014/main" id="{2078D443-C630-43CC-8682-F14391A7375F}"/>
              </a:ext>
            </a:extLst>
          </p:cNvPr>
          <p:cNvSpPr txBox="1"/>
          <p:nvPr/>
        </p:nvSpPr>
        <p:spPr>
          <a:xfrm>
            <a:off x="6770660" y="5361567"/>
            <a:ext cx="1992340" cy="523220"/>
          </a:xfrm>
          <a:prstGeom prst="rect">
            <a:avLst/>
          </a:prstGeom>
          <a:noFill/>
        </p:spPr>
        <p:txBody>
          <a:bodyPr wrap="none" rtlCol="0">
            <a:spAutoFit/>
          </a:bodyPr>
          <a:lstStyle/>
          <a:p>
            <a:r>
              <a:rPr lang="en-US" sz="1400" i="1" dirty="0">
                <a:solidFill>
                  <a:srgbClr val="0000FF"/>
                </a:solidFill>
              </a:rPr>
              <a:t>Two broad types of CS</a:t>
            </a:r>
          </a:p>
          <a:p>
            <a:r>
              <a:rPr lang="en-US" sz="1400" i="1" dirty="0">
                <a:solidFill>
                  <a:srgbClr val="0000FF"/>
                </a:solidFill>
              </a:rPr>
              <a:t>vascular pathology:</a:t>
            </a:r>
          </a:p>
        </p:txBody>
      </p:sp>
      <p:sp>
        <p:nvSpPr>
          <p:cNvPr id="26" name="TextBox 25">
            <a:extLst>
              <a:ext uri="{FF2B5EF4-FFF2-40B4-BE49-F238E27FC236}">
                <a16:creationId xmlns:a16="http://schemas.microsoft.com/office/drawing/2014/main" id="{63FBDDBC-4965-4024-90FB-2E97C1A1E52C}"/>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52811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a:t>
            </a:fld>
            <a:endParaRPr lang="en-US" altLang="en-US"/>
          </a:p>
        </p:txBody>
      </p:sp>
      <p:sp>
        <p:nvSpPr>
          <p:cNvPr id="5" name="Oval 4">
            <a:extLst>
              <a:ext uri="{FF2B5EF4-FFF2-40B4-BE49-F238E27FC236}">
                <a16:creationId xmlns:a16="http://schemas.microsoft.com/office/drawing/2014/main" id="{FC30AD44-B6CD-4459-AEAC-E62AD007C768}"/>
              </a:ext>
            </a:extLst>
          </p:cNvPr>
          <p:cNvSpPr/>
          <p:nvPr/>
        </p:nvSpPr>
        <p:spPr>
          <a:xfrm>
            <a:off x="2895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E347FB-3684-4DCC-80C6-58DE11579997}"/>
              </a:ext>
            </a:extLst>
          </p:cNvPr>
          <p:cNvSpPr txBox="1"/>
          <p:nvPr/>
        </p:nvSpPr>
        <p:spPr>
          <a:xfrm>
            <a:off x="2888043" y="2428964"/>
            <a:ext cx="1082349" cy="646331"/>
          </a:xfrm>
          <a:prstGeom prst="rect">
            <a:avLst/>
          </a:prstGeom>
          <a:noFill/>
        </p:spPr>
        <p:txBody>
          <a:bodyPr wrap="none" rtlCol="0">
            <a:spAutoFit/>
          </a:bodyPr>
          <a:lstStyle/>
          <a:p>
            <a:pPr algn="ctr"/>
            <a:r>
              <a:rPr lang="en-US" b="1" dirty="0">
                <a:solidFill>
                  <a:schemeClr val="bg1">
                    <a:lumMod val="65000"/>
                  </a:schemeClr>
                </a:solidFill>
              </a:rPr>
              <a:t>CN3</a:t>
            </a:r>
          </a:p>
          <a:p>
            <a:pPr algn="ctr"/>
            <a:r>
              <a:rPr lang="en-US" b="1" dirty="0">
                <a:solidFill>
                  <a:schemeClr val="bg1">
                    <a:lumMod val="65000"/>
                  </a:schemeClr>
                </a:solidFill>
              </a:rPr>
              <a:t>Nucleus</a:t>
            </a:r>
          </a:p>
        </p:txBody>
      </p:sp>
      <p:sp>
        <p:nvSpPr>
          <p:cNvPr id="9" name="Oval 8">
            <a:extLst>
              <a:ext uri="{FF2B5EF4-FFF2-40B4-BE49-F238E27FC236}">
                <a16:creationId xmlns:a16="http://schemas.microsoft.com/office/drawing/2014/main" id="{3CC564AF-A44D-42F8-A175-C9780A005209}"/>
              </a:ext>
            </a:extLst>
          </p:cNvPr>
          <p:cNvSpPr/>
          <p:nvPr/>
        </p:nvSpPr>
        <p:spPr>
          <a:xfrm>
            <a:off x="7467600"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9A7CCF-C58D-433A-81FD-46B893560D0E}"/>
              </a:ext>
            </a:extLst>
          </p:cNvPr>
          <p:cNvSpPr txBox="1"/>
          <p:nvPr/>
        </p:nvSpPr>
        <p:spPr>
          <a:xfrm>
            <a:off x="7459652" y="2433064"/>
            <a:ext cx="1082349" cy="646331"/>
          </a:xfrm>
          <a:prstGeom prst="rect">
            <a:avLst/>
          </a:prstGeom>
          <a:noFill/>
        </p:spPr>
        <p:txBody>
          <a:bodyPr wrap="none" rtlCol="0">
            <a:spAutoFit/>
          </a:bodyPr>
          <a:lstStyle/>
          <a:p>
            <a:pPr algn="ctr"/>
            <a:r>
              <a:rPr lang="en-US" b="1" dirty="0">
                <a:solidFill>
                  <a:schemeClr val="bg1">
                    <a:lumMod val="65000"/>
                  </a:schemeClr>
                </a:solidFill>
              </a:rPr>
              <a:t>CN4</a:t>
            </a:r>
          </a:p>
          <a:p>
            <a:pPr algn="ctr"/>
            <a:r>
              <a:rPr lang="en-US" b="1" dirty="0">
                <a:solidFill>
                  <a:schemeClr val="bg1">
                    <a:lumMod val="65000"/>
                  </a:schemeClr>
                </a:solidFill>
              </a:rPr>
              <a:t>Nucleus</a:t>
            </a:r>
          </a:p>
        </p:txBody>
      </p:sp>
      <p:sp>
        <p:nvSpPr>
          <p:cNvPr id="12" name="Oval 11">
            <a:extLst>
              <a:ext uri="{FF2B5EF4-FFF2-40B4-BE49-F238E27FC236}">
                <a16:creationId xmlns:a16="http://schemas.microsoft.com/office/drawing/2014/main" id="{E153354E-5553-4538-908C-D7944ECF3889}"/>
              </a:ext>
            </a:extLst>
          </p:cNvPr>
          <p:cNvSpPr/>
          <p:nvPr/>
        </p:nvSpPr>
        <p:spPr>
          <a:xfrm>
            <a:off x="5242252" y="2290465"/>
            <a:ext cx="1082348" cy="990600"/>
          </a:xfrm>
          <a:prstGeom prst="ellipse">
            <a:avLst/>
          </a:prstGeom>
          <a:solidFill>
            <a:srgbClr val="99CCF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CC27DD1-B28C-4A3B-B5E5-95B45E858BF5}"/>
              </a:ext>
            </a:extLst>
          </p:cNvPr>
          <p:cNvSpPr txBox="1"/>
          <p:nvPr/>
        </p:nvSpPr>
        <p:spPr>
          <a:xfrm>
            <a:off x="5234303" y="2428964"/>
            <a:ext cx="1082349" cy="646331"/>
          </a:xfrm>
          <a:prstGeom prst="rect">
            <a:avLst/>
          </a:prstGeom>
          <a:noFill/>
        </p:spPr>
        <p:txBody>
          <a:bodyPr wrap="none" rtlCol="0">
            <a:spAutoFit/>
          </a:bodyPr>
          <a:lstStyle/>
          <a:p>
            <a:pPr algn="ctr"/>
            <a:r>
              <a:rPr lang="en-US" b="1" dirty="0">
                <a:solidFill>
                  <a:schemeClr val="bg1">
                    <a:lumMod val="65000"/>
                  </a:schemeClr>
                </a:solidFill>
              </a:rPr>
              <a:t>CN6</a:t>
            </a:r>
          </a:p>
          <a:p>
            <a:pPr algn="ctr"/>
            <a:r>
              <a:rPr lang="en-US" b="1" dirty="0">
                <a:solidFill>
                  <a:schemeClr val="bg1">
                    <a:lumMod val="65000"/>
                  </a:schemeClr>
                </a:solidFill>
              </a:rPr>
              <a:t>Nucleus</a:t>
            </a:r>
          </a:p>
        </p:txBody>
      </p:sp>
      <p:sp>
        <p:nvSpPr>
          <p:cNvPr id="14" name="TextBox 13">
            <a:extLst>
              <a:ext uri="{FF2B5EF4-FFF2-40B4-BE49-F238E27FC236}">
                <a16:creationId xmlns:a16="http://schemas.microsoft.com/office/drawing/2014/main" id="{7C64483E-69EA-4EBE-8562-09B2A918E551}"/>
              </a:ext>
            </a:extLst>
          </p:cNvPr>
          <p:cNvSpPr txBox="1"/>
          <p:nvPr/>
        </p:nvSpPr>
        <p:spPr>
          <a:xfrm>
            <a:off x="994670" y="2516832"/>
            <a:ext cx="1247457" cy="461665"/>
          </a:xfrm>
          <a:prstGeom prst="rect">
            <a:avLst/>
          </a:prstGeom>
          <a:solidFill>
            <a:srgbClr val="FFFF00"/>
          </a:solidFill>
        </p:spPr>
        <p:txBody>
          <a:bodyPr wrap="none" rtlCol="0">
            <a:spAutoFit/>
          </a:bodyPr>
          <a:lstStyle/>
          <a:p>
            <a:r>
              <a:rPr lang="en-US" sz="2400" i="1" dirty="0">
                <a:solidFill>
                  <a:schemeClr val="bg1">
                    <a:lumMod val="75000"/>
                  </a:schemeClr>
                </a:solidFill>
              </a:rPr>
              <a:t>Nuclear</a:t>
            </a:r>
          </a:p>
        </p:txBody>
      </p:sp>
      <p:sp>
        <p:nvSpPr>
          <p:cNvPr id="15" name="TextBox 14">
            <a:extLst>
              <a:ext uri="{FF2B5EF4-FFF2-40B4-BE49-F238E27FC236}">
                <a16:creationId xmlns:a16="http://schemas.microsoft.com/office/drawing/2014/main" id="{C54FC727-E013-462E-A30A-E9D07D0E5362}"/>
              </a:ext>
            </a:extLst>
          </p:cNvPr>
          <p:cNvSpPr txBox="1"/>
          <p:nvPr/>
        </p:nvSpPr>
        <p:spPr>
          <a:xfrm>
            <a:off x="226939" y="609600"/>
            <a:ext cx="2018501"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Supranuclear</a:t>
            </a:r>
          </a:p>
        </p:txBody>
      </p:sp>
      <p:sp>
        <p:nvSpPr>
          <p:cNvPr id="16" name="TextBox 15">
            <a:extLst>
              <a:ext uri="{FF2B5EF4-FFF2-40B4-BE49-F238E27FC236}">
                <a16:creationId xmlns:a16="http://schemas.microsoft.com/office/drawing/2014/main" id="{092E5E40-E1B3-4BA5-9529-F740D0F684E1}"/>
              </a:ext>
            </a:extLst>
          </p:cNvPr>
          <p:cNvSpPr txBox="1"/>
          <p:nvPr/>
        </p:nvSpPr>
        <p:spPr>
          <a:xfrm>
            <a:off x="305122" y="4588877"/>
            <a:ext cx="1946367" cy="461665"/>
          </a:xfrm>
          <a:prstGeom prst="rect">
            <a:avLst/>
          </a:prstGeom>
          <a:solidFill>
            <a:srgbClr val="FFFF00"/>
          </a:solidFill>
        </p:spPr>
        <p:txBody>
          <a:bodyPr wrap="none" rtlCol="0">
            <a:spAutoFit/>
          </a:bodyPr>
          <a:lstStyle/>
          <a:p>
            <a:pPr algn="r"/>
            <a:r>
              <a:rPr lang="en-US" sz="2400" b="1" i="1" dirty="0" err="1"/>
              <a:t>Infranuclear</a:t>
            </a:r>
            <a:endParaRPr lang="en-US" sz="2400" b="1" i="1" dirty="0"/>
          </a:p>
        </p:txBody>
      </p:sp>
      <p:sp>
        <p:nvSpPr>
          <p:cNvPr id="17" name="TextBox 16">
            <a:extLst>
              <a:ext uri="{FF2B5EF4-FFF2-40B4-BE49-F238E27FC236}">
                <a16:creationId xmlns:a16="http://schemas.microsoft.com/office/drawing/2014/main" id="{0E155022-5C97-441E-9A59-36F39D410180}"/>
              </a:ext>
            </a:extLst>
          </p:cNvPr>
          <p:cNvSpPr txBox="1"/>
          <p:nvPr/>
        </p:nvSpPr>
        <p:spPr>
          <a:xfrm>
            <a:off x="3704615" y="1895935"/>
            <a:ext cx="1811714" cy="461665"/>
          </a:xfrm>
          <a:prstGeom prst="rect">
            <a:avLst/>
          </a:prstGeom>
          <a:solidFill>
            <a:srgbClr val="FFFF00"/>
          </a:solidFill>
        </p:spPr>
        <p:txBody>
          <a:bodyPr wrap="none" rtlCol="0">
            <a:spAutoFit/>
          </a:bodyPr>
          <a:lstStyle/>
          <a:p>
            <a:pPr algn="r"/>
            <a:r>
              <a:rPr lang="en-US" sz="2400" i="1" dirty="0">
                <a:solidFill>
                  <a:schemeClr val="bg1">
                    <a:lumMod val="75000"/>
                  </a:schemeClr>
                </a:solidFill>
              </a:rPr>
              <a:t>Internuclear</a:t>
            </a:r>
          </a:p>
        </p:txBody>
      </p:sp>
      <p:grpSp>
        <p:nvGrpSpPr>
          <p:cNvPr id="28" name="Group 27">
            <a:extLst>
              <a:ext uri="{FF2B5EF4-FFF2-40B4-BE49-F238E27FC236}">
                <a16:creationId xmlns:a16="http://schemas.microsoft.com/office/drawing/2014/main" id="{73955632-BCBC-4406-832B-C8C4C3A4892E}"/>
              </a:ext>
            </a:extLst>
          </p:cNvPr>
          <p:cNvGrpSpPr/>
          <p:nvPr/>
        </p:nvGrpSpPr>
        <p:grpSpPr>
          <a:xfrm>
            <a:off x="4029891" y="2583082"/>
            <a:ext cx="1449508" cy="328936"/>
            <a:chOff x="4114800" y="3083498"/>
            <a:chExt cx="1314657" cy="328936"/>
          </a:xfrm>
        </p:grpSpPr>
        <p:cxnSp>
          <p:nvCxnSpPr>
            <p:cNvPr id="23" name="Straight Connector 22">
              <a:extLst>
                <a:ext uri="{FF2B5EF4-FFF2-40B4-BE49-F238E27FC236}">
                  <a16:creationId xmlns:a16="http://schemas.microsoft.com/office/drawing/2014/main" id="{500BE000-AA1A-4552-BEB8-FD210A73E531}"/>
                </a:ext>
              </a:extLst>
            </p:cNvPr>
            <p:cNvCxnSpPr>
              <a:cxnSpLocks/>
            </p:cNvCxnSpPr>
            <p:nvPr/>
          </p:nvCxnSpPr>
          <p:spPr>
            <a:xfrm>
              <a:off x="4114800" y="3244334"/>
              <a:ext cx="990599" cy="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C3A5F4E-C644-4815-8A05-AD9C9631AE5D}"/>
                </a:ext>
              </a:extLst>
            </p:cNvPr>
            <p:cNvSpPr txBox="1"/>
            <p:nvPr/>
          </p:nvSpPr>
          <p:spPr>
            <a:xfrm rot="16200000">
              <a:off x="5055632" y="3038608"/>
              <a:ext cx="328936" cy="418715"/>
            </a:xfrm>
            <a:prstGeom prst="rect">
              <a:avLst/>
            </a:prstGeom>
            <a:noFill/>
            <a:ln>
              <a:noFill/>
            </a:ln>
          </p:spPr>
          <p:txBody>
            <a:bodyPr wrap="none" rtlCol="0">
              <a:spAutoFit/>
            </a:bodyPr>
            <a:lstStyle/>
            <a:p>
              <a:r>
                <a:rPr lang="en-US" sz="2400" dirty="0">
                  <a:solidFill>
                    <a:schemeClr val="bg1">
                      <a:lumMod val="75000"/>
                    </a:schemeClr>
                  </a:solidFill>
                </a:rPr>
                <a:t>^</a:t>
              </a:r>
            </a:p>
          </p:txBody>
        </p:sp>
      </p:grpSp>
      <p:sp>
        <p:nvSpPr>
          <p:cNvPr id="29" name="TextBox 28">
            <a:extLst>
              <a:ext uri="{FF2B5EF4-FFF2-40B4-BE49-F238E27FC236}">
                <a16:creationId xmlns:a16="http://schemas.microsoft.com/office/drawing/2014/main" id="{1E2F8B04-9E60-4346-95F7-619613183DFF}"/>
              </a:ext>
            </a:extLst>
          </p:cNvPr>
          <p:cNvSpPr txBox="1"/>
          <p:nvPr/>
        </p:nvSpPr>
        <p:spPr>
          <a:xfrm>
            <a:off x="4312955" y="2466556"/>
            <a:ext cx="595035" cy="338554"/>
          </a:xfrm>
          <a:prstGeom prst="rect">
            <a:avLst/>
          </a:prstGeom>
          <a:noFill/>
        </p:spPr>
        <p:txBody>
          <a:bodyPr wrap="none" rtlCol="0">
            <a:spAutoFit/>
          </a:bodyPr>
          <a:lstStyle/>
          <a:p>
            <a:pPr algn="ctr"/>
            <a:r>
              <a:rPr lang="en-US" sz="1600" i="1" dirty="0">
                <a:solidFill>
                  <a:schemeClr val="bg1">
                    <a:lumMod val="75000"/>
                  </a:schemeClr>
                </a:solidFill>
              </a:rPr>
              <a:t>MLF</a:t>
            </a:r>
          </a:p>
        </p:txBody>
      </p:sp>
      <p:sp>
        <p:nvSpPr>
          <p:cNvPr id="30" name="Left Brace 29">
            <a:extLst>
              <a:ext uri="{FF2B5EF4-FFF2-40B4-BE49-F238E27FC236}">
                <a16:creationId xmlns:a16="http://schemas.microsoft.com/office/drawing/2014/main" id="{078F6299-4817-4C3E-8811-8022466CDFF5}"/>
              </a:ext>
            </a:extLst>
          </p:cNvPr>
          <p:cNvSpPr/>
          <p:nvPr/>
        </p:nvSpPr>
        <p:spPr>
          <a:xfrm>
            <a:off x="2514600" y="3466475"/>
            <a:ext cx="243124" cy="27248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CDFA269-353F-4C52-A84E-A69C3FC0ADEC}"/>
              </a:ext>
            </a:extLst>
          </p:cNvPr>
          <p:cNvSpPr txBox="1"/>
          <p:nvPr/>
        </p:nvSpPr>
        <p:spPr>
          <a:xfrm>
            <a:off x="2759942" y="3466475"/>
            <a:ext cx="1354858" cy="400110"/>
          </a:xfrm>
          <a:prstGeom prst="rect">
            <a:avLst/>
          </a:prstGeom>
          <a:noFill/>
        </p:spPr>
        <p:txBody>
          <a:bodyPr wrap="none" rtlCol="0">
            <a:spAutoFit/>
          </a:bodyPr>
          <a:lstStyle/>
          <a:p>
            <a:r>
              <a:rPr lang="en-US" sz="2000" dirty="0">
                <a:solidFill>
                  <a:schemeClr val="bg1">
                    <a:lumMod val="75000"/>
                  </a:schemeClr>
                </a:solidFill>
              </a:rPr>
              <a:t>Fascicular</a:t>
            </a:r>
          </a:p>
        </p:txBody>
      </p:sp>
      <p:sp>
        <p:nvSpPr>
          <p:cNvPr id="32" name="TextBox 31">
            <a:extLst>
              <a:ext uri="{FF2B5EF4-FFF2-40B4-BE49-F238E27FC236}">
                <a16:creationId xmlns:a16="http://schemas.microsoft.com/office/drawing/2014/main" id="{2837B656-E821-449B-906B-5275FF0E1A1E}"/>
              </a:ext>
            </a:extLst>
          </p:cNvPr>
          <p:cNvSpPr txBox="1"/>
          <p:nvPr/>
        </p:nvSpPr>
        <p:spPr>
          <a:xfrm>
            <a:off x="2757724" y="3935790"/>
            <a:ext cx="1768433" cy="400110"/>
          </a:xfrm>
          <a:prstGeom prst="rect">
            <a:avLst/>
          </a:prstGeom>
          <a:noFill/>
        </p:spPr>
        <p:txBody>
          <a:bodyPr wrap="none" rtlCol="0">
            <a:spAutoFit/>
          </a:bodyPr>
          <a:lstStyle/>
          <a:p>
            <a:r>
              <a:rPr lang="en-US" sz="2000" dirty="0">
                <a:solidFill>
                  <a:schemeClr val="bg1">
                    <a:lumMod val="75000"/>
                  </a:schemeClr>
                </a:solidFill>
              </a:rPr>
              <a:t>Subarachnoid</a:t>
            </a:r>
          </a:p>
        </p:txBody>
      </p:sp>
      <p:sp>
        <p:nvSpPr>
          <p:cNvPr id="33" name="TextBox 32">
            <a:extLst>
              <a:ext uri="{FF2B5EF4-FFF2-40B4-BE49-F238E27FC236}">
                <a16:creationId xmlns:a16="http://schemas.microsoft.com/office/drawing/2014/main" id="{CDA48E19-0C88-419E-A437-DF0246B0046B}"/>
              </a:ext>
            </a:extLst>
          </p:cNvPr>
          <p:cNvSpPr txBox="1"/>
          <p:nvPr/>
        </p:nvSpPr>
        <p:spPr>
          <a:xfrm>
            <a:off x="2737104" y="4419600"/>
            <a:ext cx="2252540" cy="400110"/>
          </a:xfrm>
          <a:prstGeom prst="rect">
            <a:avLst/>
          </a:prstGeom>
          <a:noFill/>
        </p:spPr>
        <p:txBody>
          <a:bodyPr wrap="none" rtlCol="0">
            <a:spAutoFit/>
          </a:bodyPr>
          <a:lstStyle/>
          <a:p>
            <a:r>
              <a:rPr lang="en-US" sz="2000" b="1" dirty="0">
                <a:solidFill>
                  <a:srgbClr val="0000FF"/>
                </a:solidFill>
              </a:rPr>
              <a:t>Cavernous sinus</a:t>
            </a:r>
          </a:p>
        </p:txBody>
      </p:sp>
      <p:sp>
        <p:nvSpPr>
          <p:cNvPr id="40" name="TextBox 39">
            <a:extLst>
              <a:ext uri="{FF2B5EF4-FFF2-40B4-BE49-F238E27FC236}">
                <a16:creationId xmlns:a16="http://schemas.microsoft.com/office/drawing/2014/main" id="{2E54E282-104E-4E1F-94EA-4BAD77E60844}"/>
              </a:ext>
            </a:extLst>
          </p:cNvPr>
          <p:cNvSpPr txBox="1"/>
          <p:nvPr/>
        </p:nvSpPr>
        <p:spPr>
          <a:xfrm>
            <a:off x="2757724" y="5314890"/>
            <a:ext cx="2879314" cy="400110"/>
          </a:xfrm>
          <a:prstGeom prst="rect">
            <a:avLst/>
          </a:prstGeom>
          <a:noFill/>
        </p:spPr>
        <p:txBody>
          <a:bodyPr wrap="none" rtlCol="0">
            <a:spAutoFit/>
          </a:bodyPr>
          <a:lstStyle/>
          <a:p>
            <a:r>
              <a:rPr lang="en-US" sz="2000" dirty="0">
                <a:solidFill>
                  <a:schemeClr val="bg1">
                    <a:lumMod val="75000"/>
                  </a:schemeClr>
                </a:solidFill>
              </a:rPr>
              <a:t>Neuromuscular junction</a:t>
            </a:r>
          </a:p>
        </p:txBody>
      </p:sp>
      <p:sp>
        <p:nvSpPr>
          <p:cNvPr id="41" name="TextBox 40">
            <a:extLst>
              <a:ext uri="{FF2B5EF4-FFF2-40B4-BE49-F238E27FC236}">
                <a16:creationId xmlns:a16="http://schemas.microsoft.com/office/drawing/2014/main" id="{D89D764A-354D-4F5B-858B-349E09A52C03}"/>
              </a:ext>
            </a:extLst>
          </p:cNvPr>
          <p:cNvSpPr txBox="1"/>
          <p:nvPr/>
        </p:nvSpPr>
        <p:spPr>
          <a:xfrm>
            <a:off x="2780562" y="5791200"/>
            <a:ext cx="2364750" cy="400110"/>
          </a:xfrm>
          <a:prstGeom prst="rect">
            <a:avLst/>
          </a:prstGeom>
          <a:noFill/>
        </p:spPr>
        <p:txBody>
          <a:bodyPr wrap="none" rtlCol="0">
            <a:spAutoFit/>
          </a:bodyPr>
          <a:lstStyle/>
          <a:p>
            <a:r>
              <a:rPr lang="en-US" sz="2000" dirty="0">
                <a:solidFill>
                  <a:schemeClr val="bg1">
                    <a:lumMod val="75000"/>
                  </a:schemeClr>
                </a:solidFill>
              </a:rPr>
              <a:t>Extraocular muscle</a:t>
            </a:r>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01683BA8-143D-4B43-A4C6-D1D8D81DD685}"/>
              </a:ext>
            </a:extLst>
          </p:cNvPr>
          <p:cNvSpPr txBox="1"/>
          <p:nvPr/>
        </p:nvSpPr>
        <p:spPr>
          <a:xfrm>
            <a:off x="5341500" y="3581756"/>
            <a:ext cx="3337800" cy="3046988"/>
          </a:xfrm>
          <a:prstGeom prst="rect">
            <a:avLst/>
          </a:prstGeom>
          <a:solidFill>
            <a:schemeClr val="accent5">
              <a:lumMod val="75000"/>
            </a:schemeClr>
          </a:solidFill>
        </p:spPr>
        <p:txBody>
          <a:bodyPr wrap="square" rtlCol="0">
            <a:spAutoFit/>
          </a:bodyPr>
          <a:lstStyle/>
          <a:p>
            <a:r>
              <a:rPr lang="en-US" sz="1600" i="1" dirty="0">
                <a:solidFill>
                  <a:schemeClr val="bg1">
                    <a:lumMod val="50000"/>
                  </a:schemeClr>
                </a:solidFill>
              </a:rPr>
              <a:t>What is the hallmark of pathology involving these three locations?</a:t>
            </a:r>
          </a:p>
          <a:p>
            <a:r>
              <a:rPr lang="en-US" sz="1600" dirty="0">
                <a:solidFill>
                  <a:schemeClr val="bg1">
                    <a:lumMod val="50000"/>
                  </a:schemeClr>
                </a:solidFill>
              </a:rPr>
              <a:t>Deficits implicating multiple nerves simultaneously</a:t>
            </a:r>
          </a:p>
          <a:p>
            <a:endParaRPr lang="en-US" sz="1600" dirty="0">
              <a:solidFill>
                <a:schemeClr val="bg1">
                  <a:lumMod val="50000"/>
                </a:schemeClr>
              </a:solidFill>
            </a:endParaRPr>
          </a:p>
          <a:p>
            <a:r>
              <a:rPr lang="en-US" sz="1600" i="1" dirty="0">
                <a:solidFill>
                  <a:schemeClr val="bg1">
                    <a:lumMod val="50000"/>
                  </a:schemeClr>
                </a:solidFill>
              </a:rPr>
              <a:t>Which nerves can be involved?</a:t>
            </a:r>
          </a:p>
          <a:p>
            <a:r>
              <a:rPr lang="en-US" sz="1600" dirty="0">
                <a:solidFill>
                  <a:schemeClr val="bg1">
                    <a:lumMod val="50000"/>
                  </a:schemeClr>
                </a:solidFill>
              </a:rPr>
              <a:t>--Optic nerve</a:t>
            </a:r>
          </a:p>
          <a:p>
            <a:r>
              <a:rPr lang="en-US" sz="1600" dirty="0">
                <a:solidFill>
                  <a:schemeClr val="bg1">
                    <a:lumMod val="50000"/>
                  </a:schemeClr>
                </a:solidFill>
              </a:rPr>
              <a:t>--CN3</a:t>
            </a:r>
          </a:p>
          <a:p>
            <a:r>
              <a:rPr lang="en-US" sz="1600" dirty="0">
                <a:solidFill>
                  <a:schemeClr val="bg1">
                    <a:lumMod val="50000"/>
                  </a:schemeClr>
                </a:solidFill>
              </a:rPr>
              <a:t>--CN4</a:t>
            </a:r>
          </a:p>
          <a:p>
            <a:r>
              <a:rPr lang="en-US" sz="1600" b="1" dirty="0">
                <a:solidFill>
                  <a:srgbClr val="0000FF"/>
                </a:solidFill>
              </a:rPr>
              <a:t>--CNV </a:t>
            </a:r>
            <a:r>
              <a:rPr lang="en-US" sz="1600" dirty="0">
                <a:solidFill>
                  <a:schemeClr val="bg1">
                    <a:lumMod val="50000"/>
                  </a:schemeClr>
                </a:solidFill>
              </a:rPr>
              <a:t>(specifically V1 and V2)</a:t>
            </a:r>
          </a:p>
          <a:p>
            <a:r>
              <a:rPr lang="en-US" sz="1600" dirty="0">
                <a:solidFill>
                  <a:schemeClr val="bg1">
                    <a:lumMod val="50000"/>
                  </a:schemeClr>
                </a:solidFill>
              </a:rPr>
              <a:t>--CN6</a:t>
            </a:r>
          </a:p>
          <a:p>
            <a:r>
              <a:rPr lang="en-US" sz="1600" dirty="0">
                <a:solidFill>
                  <a:schemeClr val="bg1">
                    <a:lumMod val="50000"/>
                  </a:schemeClr>
                </a:solidFill>
              </a:rPr>
              <a:t>--Postganglionic </a:t>
            </a:r>
            <a:r>
              <a:rPr lang="en-US" sz="1600" dirty="0" err="1">
                <a:solidFill>
                  <a:schemeClr val="bg1">
                    <a:lumMod val="50000"/>
                  </a:schemeClr>
                </a:solidFill>
              </a:rPr>
              <a:t>sympathetics</a:t>
            </a:r>
            <a:endParaRPr lang="en-US" sz="1600" dirty="0">
              <a:solidFill>
                <a:schemeClr val="bg1">
                  <a:lumMod val="50000"/>
                </a:schemeClr>
              </a:solidFill>
            </a:endParaRPr>
          </a:p>
        </p:txBody>
      </p:sp>
      <p:sp>
        <p:nvSpPr>
          <p:cNvPr id="36" name="Rectangle 35">
            <a:extLst>
              <a:ext uri="{FF2B5EF4-FFF2-40B4-BE49-F238E27FC236}">
                <a16:creationId xmlns:a16="http://schemas.microsoft.com/office/drawing/2014/main" id="{EA0A8211-E7AF-4A3F-BA8E-0D3D7F9766B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3DB31F-8C4A-45E2-A098-FCF7A4CA4C68}"/>
              </a:ext>
            </a:extLst>
          </p:cNvPr>
          <p:cNvSpPr txBox="1"/>
          <p:nvPr/>
        </p:nvSpPr>
        <p:spPr>
          <a:xfrm>
            <a:off x="6986552" y="5621923"/>
            <a:ext cx="1776448" cy="338554"/>
          </a:xfrm>
          <a:prstGeom prst="rect">
            <a:avLst/>
          </a:prstGeom>
          <a:noFill/>
        </p:spPr>
        <p:txBody>
          <a:bodyPr wrap="none" rtlCol="0">
            <a:spAutoFit/>
          </a:bodyPr>
          <a:lstStyle/>
          <a:p>
            <a:pPr algn="r"/>
            <a:r>
              <a:rPr lang="en-US" sz="1600" b="1" dirty="0">
                <a:solidFill>
                  <a:srgbClr val="0000FF"/>
                </a:solidFill>
                <a:latin typeface="Segoe Script" panose="020B0504020000000003" pitchFamily="34" charset="0"/>
              </a:rPr>
              <a:t>including V3?</a:t>
            </a:r>
          </a:p>
        </p:txBody>
      </p:sp>
      <p:sp>
        <p:nvSpPr>
          <p:cNvPr id="8" name="TextBox 7">
            <a:extLst>
              <a:ext uri="{FF2B5EF4-FFF2-40B4-BE49-F238E27FC236}">
                <a16:creationId xmlns:a16="http://schemas.microsoft.com/office/drawing/2014/main" id="{D8BDD9BC-C027-432F-BA7C-0120BF48EE76}"/>
              </a:ext>
            </a:extLst>
          </p:cNvPr>
          <p:cNvSpPr txBox="1"/>
          <p:nvPr/>
        </p:nvSpPr>
        <p:spPr>
          <a:xfrm>
            <a:off x="8110269" y="5879200"/>
            <a:ext cx="319318" cy="369332"/>
          </a:xfrm>
          <a:prstGeom prst="rect">
            <a:avLst/>
          </a:prstGeom>
          <a:noFill/>
        </p:spPr>
        <p:txBody>
          <a:bodyPr wrap="none" rtlCol="0">
            <a:spAutoFit/>
          </a:bodyPr>
          <a:lstStyle/>
          <a:p>
            <a:r>
              <a:rPr lang="en-US" b="1" dirty="0">
                <a:solidFill>
                  <a:srgbClr val="0000FF"/>
                </a:solidFill>
              </a:rPr>
              <a:t>^</a:t>
            </a:r>
          </a:p>
        </p:txBody>
      </p:sp>
      <p:sp>
        <p:nvSpPr>
          <p:cNvPr id="11" name="TextBox 10">
            <a:extLst>
              <a:ext uri="{FF2B5EF4-FFF2-40B4-BE49-F238E27FC236}">
                <a16:creationId xmlns:a16="http://schemas.microsoft.com/office/drawing/2014/main" id="{1F133C3A-ED8E-49D4-8DDE-7D872A90FCE6}"/>
              </a:ext>
            </a:extLst>
          </p:cNvPr>
          <p:cNvSpPr txBox="1"/>
          <p:nvPr/>
        </p:nvSpPr>
        <p:spPr>
          <a:xfrm>
            <a:off x="5242252" y="4191000"/>
            <a:ext cx="3764977" cy="1384995"/>
          </a:xfrm>
          <a:prstGeom prst="rect">
            <a:avLst/>
          </a:prstGeom>
          <a:solidFill>
            <a:schemeClr val="accent6">
              <a:lumMod val="20000"/>
              <a:lumOff val="80000"/>
            </a:schemeClr>
          </a:solidFill>
          <a:ln>
            <a:solidFill>
              <a:schemeClr val="accent1"/>
            </a:solidFill>
          </a:ln>
        </p:spPr>
        <p:txBody>
          <a:bodyPr wrap="square" rtlCol="0">
            <a:spAutoFit/>
          </a:bodyPr>
          <a:lstStyle/>
          <a:p>
            <a:r>
              <a:rPr lang="en-US" sz="1400" dirty="0">
                <a:solidFill>
                  <a:srgbClr val="0000FF"/>
                </a:solidFill>
              </a:rPr>
              <a:t>Note: Some sources contend that the mandibular nerve (V3) can be affected by pathology in the </a:t>
            </a:r>
            <a:r>
              <a:rPr lang="en-US" sz="1400" dirty="0" err="1">
                <a:solidFill>
                  <a:srgbClr val="0000FF"/>
                </a:solidFill>
              </a:rPr>
              <a:t>posteriormost</a:t>
            </a:r>
            <a:r>
              <a:rPr lang="en-US" sz="1400" dirty="0">
                <a:solidFill>
                  <a:srgbClr val="0000FF"/>
                </a:solidFill>
              </a:rPr>
              <a:t> portion of the sinus. However, the most recent (at the time this slide-set was last edited) version of the BCSC </a:t>
            </a:r>
            <a:r>
              <a:rPr lang="en-US" sz="1400" i="1" dirty="0">
                <a:solidFill>
                  <a:srgbClr val="0000FF"/>
                </a:solidFill>
              </a:rPr>
              <a:t>Neuro</a:t>
            </a:r>
            <a:r>
              <a:rPr lang="en-US" sz="1400" dirty="0">
                <a:solidFill>
                  <a:srgbClr val="0000FF"/>
                </a:solidFill>
              </a:rPr>
              <a:t> book makes no mention of this.</a:t>
            </a:r>
          </a:p>
        </p:txBody>
      </p:sp>
      <p:sp>
        <p:nvSpPr>
          <p:cNvPr id="37" name="TextBox 36">
            <a:extLst>
              <a:ext uri="{FF2B5EF4-FFF2-40B4-BE49-F238E27FC236}">
                <a16:creationId xmlns:a16="http://schemas.microsoft.com/office/drawing/2014/main" id="{AB5126C2-18A4-4919-A124-57C514043CEE}"/>
              </a:ext>
            </a:extLst>
          </p:cNvPr>
          <p:cNvSpPr txBox="1"/>
          <p:nvPr/>
        </p:nvSpPr>
        <p:spPr>
          <a:xfrm>
            <a:off x="2759004" y="4890324"/>
            <a:ext cx="1008609" cy="400110"/>
          </a:xfrm>
          <a:prstGeom prst="rect">
            <a:avLst/>
          </a:prstGeom>
          <a:noFill/>
        </p:spPr>
        <p:txBody>
          <a:bodyPr wrap="none" rtlCol="0">
            <a:spAutoFit/>
          </a:bodyPr>
          <a:lstStyle/>
          <a:p>
            <a:r>
              <a:rPr lang="en-US" sz="2000" b="1" dirty="0">
                <a:solidFill>
                  <a:schemeClr val="bg1">
                    <a:lumMod val="75000"/>
                  </a:schemeClr>
                </a:solidFill>
              </a:rPr>
              <a:t>Orbital</a:t>
            </a:r>
          </a:p>
        </p:txBody>
      </p:sp>
      <p:sp>
        <p:nvSpPr>
          <p:cNvPr id="38" name="TextBox 37">
            <a:extLst>
              <a:ext uri="{FF2B5EF4-FFF2-40B4-BE49-F238E27FC236}">
                <a16:creationId xmlns:a16="http://schemas.microsoft.com/office/drawing/2014/main" id="{724B8506-646A-4072-A0A6-A85CFDB11414}"/>
              </a:ext>
            </a:extLst>
          </p:cNvPr>
          <p:cNvSpPr txBox="1"/>
          <p:nvPr/>
        </p:nvSpPr>
        <p:spPr>
          <a:xfrm>
            <a:off x="2784528" y="4736928"/>
            <a:ext cx="2457724" cy="307777"/>
          </a:xfrm>
          <a:prstGeom prst="rect">
            <a:avLst/>
          </a:prstGeom>
          <a:noFill/>
        </p:spPr>
        <p:txBody>
          <a:bodyPr wrap="none" rtlCol="0">
            <a:spAutoFit/>
          </a:bodyPr>
          <a:lstStyle/>
          <a:p>
            <a:r>
              <a:rPr lang="en-US" sz="1400" b="1" dirty="0">
                <a:solidFill>
                  <a:schemeClr val="bg1">
                    <a:lumMod val="75000"/>
                  </a:schemeClr>
                </a:solidFill>
                <a:latin typeface="Segoe Script" panose="020B0504020000000003" pitchFamily="34" charset="0"/>
              </a:rPr>
              <a:t>Superior orbital fissure</a:t>
            </a:r>
          </a:p>
        </p:txBody>
      </p:sp>
      <p:sp>
        <p:nvSpPr>
          <p:cNvPr id="42" name="TextBox 41">
            <a:extLst>
              <a:ext uri="{FF2B5EF4-FFF2-40B4-BE49-F238E27FC236}">
                <a16:creationId xmlns:a16="http://schemas.microsoft.com/office/drawing/2014/main" id="{C8A577B6-D331-4C20-A868-353CA64661A1}"/>
              </a:ext>
            </a:extLst>
          </p:cNvPr>
          <p:cNvSpPr txBox="1"/>
          <p:nvPr/>
        </p:nvSpPr>
        <p:spPr>
          <a:xfrm>
            <a:off x="3641940" y="4912836"/>
            <a:ext cx="833883" cy="400110"/>
          </a:xfrm>
          <a:prstGeom prst="rect">
            <a:avLst/>
          </a:prstGeom>
          <a:noFill/>
        </p:spPr>
        <p:txBody>
          <a:bodyPr wrap="none" rtlCol="0">
            <a:spAutoFit/>
          </a:bodyPr>
          <a:lstStyle/>
          <a:p>
            <a:r>
              <a:rPr lang="en-US" sz="2000" b="1" dirty="0">
                <a:solidFill>
                  <a:schemeClr val="bg1">
                    <a:lumMod val="75000"/>
                  </a:schemeClr>
                </a:solidFill>
                <a:latin typeface="Segoe Script" panose="020B0504020000000003" pitchFamily="34" charset="0"/>
              </a:rPr>
              <a:t>apex</a:t>
            </a:r>
          </a:p>
        </p:txBody>
      </p:sp>
      <p:sp>
        <p:nvSpPr>
          <p:cNvPr id="34" name="TextBox 37">
            <a:extLst>
              <a:ext uri="{FF2B5EF4-FFF2-40B4-BE49-F238E27FC236}">
                <a16:creationId xmlns:a16="http://schemas.microsoft.com/office/drawing/2014/main" id="{4999CA8C-030A-4E50-A36B-71E9A14347E7}"/>
              </a:ext>
            </a:extLst>
          </p:cNvPr>
          <p:cNvSpPr txBox="1"/>
          <p:nvPr/>
        </p:nvSpPr>
        <p:spPr>
          <a:xfrm rot="16200000">
            <a:off x="3954505" y="2509761"/>
            <a:ext cx="328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a:t>
            </a:r>
          </a:p>
        </p:txBody>
      </p:sp>
    </p:spTree>
    <p:extLst>
      <p:ext uri="{BB962C8B-B14F-4D97-AF65-F5344CB8AC3E}">
        <p14:creationId xmlns:p14="http://schemas.microsoft.com/office/powerpoint/2010/main" val="932169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095924" y="5216016"/>
            <a:ext cx="293670" cy="271869"/>
          </a:xfrm>
          <a:prstGeom prst="rect">
            <a:avLst/>
          </a:prstGeom>
          <a:noFill/>
        </p:spPr>
        <p:txBody>
          <a:bodyPr wrap="none" rtlCol="0">
            <a:spAutoFit/>
          </a:bodyPr>
          <a:lstStyle/>
          <a:p>
            <a:pPr>
              <a:lnSpc>
                <a:spcPts val="1400"/>
              </a:lnSpc>
            </a:pPr>
            <a:r>
              <a:rPr lang="en-US" sz="1400" b="1" i="1" dirty="0">
                <a:solidFill>
                  <a:srgbClr val="800080"/>
                </a:solidFill>
              </a:rPr>
              <a:t>?</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65164" y="4760162"/>
            <a:ext cx="293670" cy="271869"/>
          </a:xfrm>
          <a:prstGeom prst="rect">
            <a:avLst/>
          </a:prstGeom>
          <a:noFill/>
        </p:spPr>
        <p:txBody>
          <a:bodyPr wrap="none" rtlCol="0">
            <a:spAutoFit/>
          </a:bodyPr>
          <a:lstStyle/>
          <a:p>
            <a:pPr>
              <a:lnSpc>
                <a:spcPts val="1400"/>
              </a:lnSpc>
            </a:pPr>
            <a:r>
              <a:rPr lang="en-US" sz="1400" b="1" i="1" dirty="0">
                <a:solidFill>
                  <a:srgbClr val="800080"/>
                </a:solidFill>
              </a:rPr>
              <a:t>?</a:t>
            </a:r>
          </a:p>
        </p:txBody>
      </p:sp>
      <p:sp>
        <p:nvSpPr>
          <p:cNvPr id="39" name="TextBox 38">
            <a:extLst>
              <a:ext uri="{FF2B5EF4-FFF2-40B4-BE49-F238E27FC236}">
                <a16:creationId xmlns:a16="http://schemas.microsoft.com/office/drawing/2014/main" id="{D34E4E69-5E97-4DE6-A8C5-FE10A470F5F5}"/>
              </a:ext>
            </a:extLst>
          </p:cNvPr>
          <p:cNvSpPr txBox="1"/>
          <p:nvPr/>
        </p:nvSpPr>
        <p:spPr>
          <a:xfrm>
            <a:off x="7511262" y="4849060"/>
            <a:ext cx="1485791" cy="523220"/>
          </a:xfrm>
          <a:prstGeom prst="rect">
            <a:avLst/>
          </a:prstGeom>
          <a:noFill/>
        </p:spPr>
        <p:txBody>
          <a:bodyPr wrap="none" rtlCol="0">
            <a:spAutoFit/>
          </a:bodyPr>
          <a:lstStyle/>
          <a:p>
            <a:pPr algn="r"/>
            <a:r>
              <a:rPr lang="en-US" sz="1400" i="1" dirty="0">
                <a:solidFill>
                  <a:srgbClr val="0000FF"/>
                </a:solidFill>
              </a:rPr>
              <a:t>Two types of CS</a:t>
            </a:r>
          </a:p>
          <a:p>
            <a:pPr algn="r"/>
            <a:r>
              <a:rPr lang="en-US" sz="1400" i="1" dirty="0">
                <a:solidFill>
                  <a:srgbClr val="0000FF"/>
                </a:solidFill>
              </a:rPr>
              <a:t>thrombosis:</a:t>
            </a:r>
          </a:p>
        </p:txBody>
      </p:sp>
      <p:sp>
        <p:nvSpPr>
          <p:cNvPr id="40" name="TextBox 39">
            <a:extLst>
              <a:ext uri="{FF2B5EF4-FFF2-40B4-BE49-F238E27FC236}">
                <a16:creationId xmlns:a16="http://schemas.microsoft.com/office/drawing/2014/main" id="{F10EA7CA-BF44-4143-98C8-82F29453B459}"/>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0942943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26" name="TextBox 25">
            <a:extLst>
              <a:ext uri="{FF2B5EF4-FFF2-40B4-BE49-F238E27FC236}">
                <a16:creationId xmlns:a16="http://schemas.microsoft.com/office/drawing/2014/main" id="{C5247A8D-77D4-496B-9147-90E17AAA11B5}"/>
              </a:ext>
            </a:extLst>
          </p:cNvPr>
          <p:cNvSpPr txBox="1"/>
          <p:nvPr/>
        </p:nvSpPr>
        <p:spPr>
          <a:xfrm>
            <a:off x="7511262" y="4849060"/>
            <a:ext cx="1485791" cy="523220"/>
          </a:xfrm>
          <a:prstGeom prst="rect">
            <a:avLst/>
          </a:prstGeom>
          <a:noFill/>
        </p:spPr>
        <p:txBody>
          <a:bodyPr wrap="none" rtlCol="0">
            <a:spAutoFit/>
          </a:bodyPr>
          <a:lstStyle/>
          <a:p>
            <a:pPr algn="r"/>
            <a:r>
              <a:rPr lang="en-US" sz="1400" i="1" dirty="0">
                <a:solidFill>
                  <a:srgbClr val="0000FF"/>
                </a:solidFill>
              </a:rPr>
              <a:t>Two types of CS</a:t>
            </a:r>
          </a:p>
          <a:p>
            <a:pPr algn="r"/>
            <a:r>
              <a:rPr lang="en-US" sz="1400" i="1" dirty="0">
                <a:solidFill>
                  <a:srgbClr val="0000FF"/>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rgbClr val="80008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rgbClr val="800080"/>
                </a:solidFill>
              </a:rPr>
              <a:t>Septic</a:t>
            </a:r>
          </a:p>
        </p:txBody>
      </p:sp>
      <p:sp>
        <p:nvSpPr>
          <p:cNvPr id="39" name="TextBox 38">
            <a:extLst>
              <a:ext uri="{FF2B5EF4-FFF2-40B4-BE49-F238E27FC236}">
                <a16:creationId xmlns:a16="http://schemas.microsoft.com/office/drawing/2014/main" id="{2C3E9FCE-B3C8-4305-8429-8E9C1674D3CC}"/>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6930295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endParaRPr lang="en-US" sz="1600" i="1" dirty="0">
              <a:solidFill>
                <a:srgbClr val="FF0000"/>
              </a:solidFill>
            </a:endParaRPr>
          </a:p>
          <a:p>
            <a:r>
              <a:rPr lang="en-US" sz="1600" dirty="0">
                <a:solidFill>
                  <a:srgbClr val="FF0000"/>
                </a:solidFill>
              </a:rPr>
              <a:t>In most cases it originates elsewhere and spreads to the CS</a:t>
            </a:r>
          </a:p>
          <a:p>
            <a:endParaRPr lang="en-US" sz="1600" dirty="0">
              <a:solidFill>
                <a:srgbClr val="FF0000"/>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Oval 38">
            <a:extLst>
              <a:ext uri="{FF2B5EF4-FFF2-40B4-BE49-F238E27FC236}">
                <a16:creationId xmlns:a16="http://schemas.microsoft.com/office/drawing/2014/main" id="{3311157D-93BB-4204-A7DF-FD80A1358A1C}"/>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C19671A-A533-4290-9966-746374946FA8}"/>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671716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endParaRPr lang="en-US" sz="1600" dirty="0">
              <a:solidFill>
                <a:srgbClr val="FF0000"/>
              </a:solidFill>
            </a:endParaRPr>
          </a:p>
          <a:p>
            <a:endParaRPr lang="en-US" sz="1600" dirty="0">
              <a:solidFill>
                <a:srgbClr val="FF0000"/>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40" name="Oval 39">
            <a:extLst>
              <a:ext uri="{FF2B5EF4-FFF2-40B4-BE49-F238E27FC236}">
                <a16:creationId xmlns:a16="http://schemas.microsoft.com/office/drawing/2014/main" id="{F9C03182-320B-4B22-AB23-A0ACEECEB2D6}"/>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CD80982-E080-4D3C-8CEC-781544E53CF0}"/>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110203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a:t>
            </a:r>
            <a:r>
              <a:rPr lang="en-US" sz="1600" b="1" dirty="0">
                <a:solidFill>
                  <a:schemeClr val="bg1"/>
                </a:solidFill>
              </a:rPr>
              <a:t>it originates elsewhere </a:t>
            </a:r>
            <a:r>
              <a:rPr lang="en-US" sz="1600" dirty="0">
                <a:solidFill>
                  <a:schemeClr val="tx1">
                    <a:lumMod val="65000"/>
                    <a:lumOff val="35000"/>
                  </a:schemeClr>
                </a:solidFill>
              </a:rPr>
              <a:t>and spreads to the CS</a:t>
            </a:r>
          </a:p>
          <a:p>
            <a:endParaRPr lang="en-US" sz="1600" dirty="0">
              <a:solidFill>
                <a:schemeClr val="tx1">
                  <a:lumMod val="65000"/>
                  <a:lumOff val="35000"/>
                </a:schemeClr>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TextBox 38">
            <a:extLst>
              <a:ext uri="{FF2B5EF4-FFF2-40B4-BE49-F238E27FC236}">
                <a16:creationId xmlns:a16="http://schemas.microsoft.com/office/drawing/2014/main" id="{BC909687-8557-41EB-B507-03B98D50B0AA}"/>
              </a:ext>
            </a:extLst>
          </p:cNvPr>
          <p:cNvSpPr txBox="1"/>
          <p:nvPr/>
        </p:nvSpPr>
        <p:spPr>
          <a:xfrm>
            <a:off x="1279723" y="2148539"/>
            <a:ext cx="5344733" cy="954107"/>
          </a:xfrm>
          <a:prstGeom prst="rect">
            <a:avLst/>
          </a:prstGeom>
          <a:solidFill>
            <a:schemeClr val="accent1">
              <a:lumMod val="60000"/>
              <a:lumOff val="40000"/>
            </a:schemeClr>
          </a:solidFill>
        </p:spPr>
        <p:txBody>
          <a:bodyPr wrap="none" rtlCol="0">
            <a:spAutoFit/>
          </a:bodyPr>
          <a:lstStyle/>
          <a:p>
            <a:r>
              <a:rPr lang="en-US" sz="1400" i="1" dirty="0">
                <a:solidFill>
                  <a:srgbClr val="0000FF"/>
                </a:solidFill>
              </a:rPr>
              <a:t>Three sites are notorious for spreading to the CS--what are they?</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a:p>
            <a:r>
              <a:rPr lang="en-US" sz="1400" dirty="0">
                <a:solidFill>
                  <a:srgbClr val="0000FF"/>
                </a:solidFill>
              </a:rPr>
              <a:t>--</a:t>
            </a:r>
            <a:r>
              <a:rPr lang="en-US" sz="1400" b="1" i="1" dirty="0">
                <a:solidFill>
                  <a:srgbClr val="0000FF"/>
                </a:solidFill>
              </a:rPr>
              <a:t>?</a:t>
            </a:r>
          </a:p>
        </p:txBody>
      </p:sp>
      <p:sp>
        <p:nvSpPr>
          <p:cNvPr id="7" name="Oval 6">
            <a:extLst>
              <a:ext uri="{FF2B5EF4-FFF2-40B4-BE49-F238E27FC236}">
                <a16:creationId xmlns:a16="http://schemas.microsoft.com/office/drawing/2014/main" id="{DFF64C74-3613-4C45-A065-909F1F557BDA}"/>
              </a:ext>
            </a:extLst>
          </p:cNvPr>
          <p:cNvSpPr/>
          <p:nvPr/>
        </p:nvSpPr>
        <p:spPr>
          <a:xfrm>
            <a:off x="2085968" y="1422912"/>
            <a:ext cx="2486032" cy="5751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306F255-1BD1-435B-8F5C-6C6293352B84}"/>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0D9B-4982-4077-BE24-90031C252E98}"/>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41384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a:t>
            </a:r>
            <a:r>
              <a:rPr lang="en-US" sz="1600" b="1" dirty="0">
                <a:solidFill>
                  <a:schemeClr val="bg1"/>
                </a:solidFill>
              </a:rPr>
              <a:t>it originates elsewhere </a:t>
            </a:r>
            <a:r>
              <a:rPr lang="en-US" sz="1600" dirty="0">
                <a:solidFill>
                  <a:schemeClr val="tx1">
                    <a:lumMod val="65000"/>
                    <a:lumOff val="35000"/>
                  </a:schemeClr>
                </a:solidFill>
              </a:rPr>
              <a:t>and spreads to the CS</a:t>
            </a:r>
          </a:p>
          <a:p>
            <a:endParaRPr lang="en-US" sz="1600" dirty="0">
              <a:solidFill>
                <a:schemeClr val="tx1">
                  <a:lumMod val="65000"/>
                  <a:lumOff val="35000"/>
                </a:schemeClr>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TextBox 38">
            <a:extLst>
              <a:ext uri="{FF2B5EF4-FFF2-40B4-BE49-F238E27FC236}">
                <a16:creationId xmlns:a16="http://schemas.microsoft.com/office/drawing/2014/main" id="{BC909687-8557-41EB-B507-03B98D50B0AA}"/>
              </a:ext>
            </a:extLst>
          </p:cNvPr>
          <p:cNvSpPr txBox="1"/>
          <p:nvPr/>
        </p:nvSpPr>
        <p:spPr>
          <a:xfrm>
            <a:off x="1279723" y="2148539"/>
            <a:ext cx="5344733" cy="954107"/>
          </a:xfrm>
          <a:prstGeom prst="rect">
            <a:avLst/>
          </a:prstGeom>
          <a:solidFill>
            <a:schemeClr val="accent1">
              <a:lumMod val="60000"/>
              <a:lumOff val="40000"/>
            </a:schemeClr>
          </a:solidFill>
        </p:spPr>
        <p:txBody>
          <a:bodyPr wrap="none" rtlCol="0">
            <a:spAutoFit/>
          </a:bodyPr>
          <a:lstStyle/>
          <a:p>
            <a:r>
              <a:rPr lang="en-US" sz="1400" i="1" dirty="0">
                <a:solidFill>
                  <a:srgbClr val="0000FF"/>
                </a:solidFill>
              </a:rPr>
              <a:t>Three sites are notorious for spreading to the CS--what are they?</a:t>
            </a:r>
          </a:p>
          <a:p>
            <a:r>
              <a:rPr lang="en-US" sz="1400" dirty="0">
                <a:solidFill>
                  <a:srgbClr val="0000FF"/>
                </a:solidFill>
              </a:rPr>
              <a:t>--The mid-face</a:t>
            </a:r>
          </a:p>
          <a:p>
            <a:r>
              <a:rPr lang="en-US" sz="1400" dirty="0">
                <a:solidFill>
                  <a:srgbClr val="0000FF"/>
                </a:solidFill>
              </a:rPr>
              <a:t>--The oral cavity (usually in the form of a  dental  infection)</a:t>
            </a:r>
          </a:p>
          <a:p>
            <a:r>
              <a:rPr lang="en-US" sz="1400" dirty="0">
                <a:solidFill>
                  <a:srgbClr val="0000FF"/>
                </a:solidFill>
              </a:rPr>
              <a:t>--The sphenoid/ethmoid sinuses</a:t>
            </a:r>
          </a:p>
        </p:txBody>
      </p:sp>
      <p:sp>
        <p:nvSpPr>
          <p:cNvPr id="7" name="Oval 6">
            <a:extLst>
              <a:ext uri="{FF2B5EF4-FFF2-40B4-BE49-F238E27FC236}">
                <a16:creationId xmlns:a16="http://schemas.microsoft.com/office/drawing/2014/main" id="{DFF64C74-3613-4C45-A065-909F1F557BDA}"/>
              </a:ext>
            </a:extLst>
          </p:cNvPr>
          <p:cNvSpPr/>
          <p:nvPr/>
        </p:nvSpPr>
        <p:spPr>
          <a:xfrm>
            <a:off x="2085968" y="1422912"/>
            <a:ext cx="2486032" cy="5751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AA13C7A-D7B0-4CA0-AF08-064531E039A8}"/>
              </a:ext>
            </a:extLst>
          </p:cNvPr>
          <p:cNvSpPr/>
          <p:nvPr/>
        </p:nvSpPr>
        <p:spPr>
          <a:xfrm>
            <a:off x="4611823" y="2616726"/>
            <a:ext cx="533400" cy="24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136B97E-C8F9-4658-9705-0B67E3730088}"/>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C95ABA9-3D02-497F-9B7F-5AE629F3A3C6}"/>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179004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a:t>
            </a:r>
            <a:r>
              <a:rPr lang="en-US" sz="1600" b="1" dirty="0">
                <a:solidFill>
                  <a:schemeClr val="bg1"/>
                </a:solidFill>
              </a:rPr>
              <a:t>it originates elsewhere </a:t>
            </a:r>
            <a:r>
              <a:rPr lang="en-US" sz="1600" dirty="0">
                <a:solidFill>
                  <a:schemeClr val="tx1">
                    <a:lumMod val="65000"/>
                    <a:lumOff val="35000"/>
                  </a:schemeClr>
                </a:solidFill>
              </a:rPr>
              <a:t>and spreads to the CS</a:t>
            </a:r>
          </a:p>
          <a:p>
            <a:endParaRPr lang="en-US" sz="1600" dirty="0">
              <a:solidFill>
                <a:schemeClr val="tx1">
                  <a:lumMod val="65000"/>
                  <a:lumOff val="35000"/>
                </a:schemeClr>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TextBox 38">
            <a:extLst>
              <a:ext uri="{FF2B5EF4-FFF2-40B4-BE49-F238E27FC236}">
                <a16:creationId xmlns:a16="http://schemas.microsoft.com/office/drawing/2014/main" id="{BC909687-8557-41EB-B507-03B98D50B0AA}"/>
              </a:ext>
            </a:extLst>
          </p:cNvPr>
          <p:cNvSpPr txBox="1"/>
          <p:nvPr/>
        </p:nvSpPr>
        <p:spPr>
          <a:xfrm>
            <a:off x="1279723" y="2148539"/>
            <a:ext cx="5344733" cy="954107"/>
          </a:xfrm>
          <a:prstGeom prst="rect">
            <a:avLst/>
          </a:prstGeom>
          <a:solidFill>
            <a:schemeClr val="accent1">
              <a:lumMod val="60000"/>
              <a:lumOff val="40000"/>
            </a:schemeClr>
          </a:solidFill>
        </p:spPr>
        <p:txBody>
          <a:bodyPr wrap="none" rtlCol="0">
            <a:spAutoFit/>
          </a:bodyPr>
          <a:lstStyle/>
          <a:p>
            <a:r>
              <a:rPr lang="en-US" sz="1400" i="1" dirty="0">
                <a:solidFill>
                  <a:srgbClr val="0000FF"/>
                </a:solidFill>
              </a:rPr>
              <a:t>Three sites are notorious for spreading to the CS--what are they?</a:t>
            </a:r>
          </a:p>
          <a:p>
            <a:r>
              <a:rPr lang="en-US" sz="1400" dirty="0">
                <a:solidFill>
                  <a:srgbClr val="0000FF"/>
                </a:solidFill>
              </a:rPr>
              <a:t>--The mid-face</a:t>
            </a:r>
          </a:p>
          <a:p>
            <a:r>
              <a:rPr lang="en-US" sz="1400" dirty="0">
                <a:solidFill>
                  <a:srgbClr val="0000FF"/>
                </a:solidFill>
              </a:rPr>
              <a:t>--The oral cavity (usually in the form of a  dental  infection)</a:t>
            </a:r>
          </a:p>
          <a:p>
            <a:r>
              <a:rPr lang="en-US" sz="1400" dirty="0">
                <a:solidFill>
                  <a:srgbClr val="0000FF"/>
                </a:solidFill>
              </a:rPr>
              <a:t>--The sphenoid/ethmoid sinuses</a:t>
            </a:r>
          </a:p>
        </p:txBody>
      </p:sp>
      <p:sp>
        <p:nvSpPr>
          <p:cNvPr id="7" name="Oval 6">
            <a:extLst>
              <a:ext uri="{FF2B5EF4-FFF2-40B4-BE49-F238E27FC236}">
                <a16:creationId xmlns:a16="http://schemas.microsoft.com/office/drawing/2014/main" id="{DFF64C74-3613-4C45-A065-909F1F557BDA}"/>
              </a:ext>
            </a:extLst>
          </p:cNvPr>
          <p:cNvSpPr/>
          <p:nvPr/>
        </p:nvSpPr>
        <p:spPr>
          <a:xfrm>
            <a:off x="2085968" y="1422912"/>
            <a:ext cx="2486032" cy="5751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5D5E1CC-A8A8-4521-8558-21BFD5F4546E}"/>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B50BD07-2191-46D1-9632-FDCDF93A969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165200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a:t>
            </a:r>
            <a:r>
              <a:rPr lang="en-US" sz="1600" b="1" dirty="0">
                <a:solidFill>
                  <a:schemeClr val="bg1"/>
                </a:solidFill>
              </a:rPr>
              <a:t>it originates elsewhere </a:t>
            </a:r>
            <a:r>
              <a:rPr lang="en-US" sz="1600" dirty="0">
                <a:solidFill>
                  <a:schemeClr val="tx1">
                    <a:lumMod val="65000"/>
                    <a:lumOff val="35000"/>
                  </a:schemeClr>
                </a:solidFill>
              </a:rPr>
              <a:t>and spreads to the CS</a:t>
            </a:r>
          </a:p>
          <a:p>
            <a:endParaRPr lang="en-US" sz="1600" dirty="0">
              <a:solidFill>
                <a:schemeClr val="tx1">
                  <a:lumMod val="65000"/>
                  <a:lumOff val="35000"/>
                </a:schemeClr>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TextBox 38">
            <a:extLst>
              <a:ext uri="{FF2B5EF4-FFF2-40B4-BE49-F238E27FC236}">
                <a16:creationId xmlns:a16="http://schemas.microsoft.com/office/drawing/2014/main" id="{BC909687-8557-41EB-B507-03B98D50B0AA}"/>
              </a:ext>
            </a:extLst>
          </p:cNvPr>
          <p:cNvSpPr txBox="1"/>
          <p:nvPr/>
        </p:nvSpPr>
        <p:spPr>
          <a:xfrm>
            <a:off x="1279723" y="2148539"/>
            <a:ext cx="5344733" cy="954107"/>
          </a:xfrm>
          <a:prstGeom prst="rect">
            <a:avLst/>
          </a:prstGeom>
          <a:solidFill>
            <a:schemeClr val="accent1">
              <a:lumMod val="60000"/>
              <a:lumOff val="40000"/>
            </a:schemeClr>
          </a:solidFill>
        </p:spPr>
        <p:txBody>
          <a:bodyPr wrap="none" rtlCol="0">
            <a:spAutoFit/>
          </a:bodyPr>
          <a:lstStyle/>
          <a:p>
            <a:r>
              <a:rPr lang="en-US" sz="1400" i="1" dirty="0">
                <a:solidFill>
                  <a:srgbClr val="0000FF"/>
                </a:solidFill>
              </a:rPr>
              <a:t>Three sites are notorious for spreading to the CS--what are they?</a:t>
            </a:r>
          </a:p>
          <a:p>
            <a:r>
              <a:rPr lang="en-US" sz="1400" dirty="0">
                <a:solidFill>
                  <a:srgbClr val="0000FF"/>
                </a:solidFill>
              </a:rPr>
              <a:t>--The mid-face</a:t>
            </a:r>
          </a:p>
          <a:p>
            <a:r>
              <a:rPr lang="en-US" sz="1400" dirty="0">
                <a:solidFill>
                  <a:srgbClr val="0000FF"/>
                </a:solidFill>
              </a:rPr>
              <a:t>--The oral cavity (usually in the form of a  dental  infection)</a:t>
            </a:r>
          </a:p>
          <a:p>
            <a:r>
              <a:rPr lang="en-US" sz="1400" dirty="0">
                <a:solidFill>
                  <a:srgbClr val="0000FF"/>
                </a:solidFill>
              </a:rPr>
              <a:t>--The sphenoid/ethmoid sinuses</a:t>
            </a:r>
          </a:p>
        </p:txBody>
      </p:sp>
      <p:sp>
        <p:nvSpPr>
          <p:cNvPr id="7" name="Oval 6">
            <a:extLst>
              <a:ext uri="{FF2B5EF4-FFF2-40B4-BE49-F238E27FC236}">
                <a16:creationId xmlns:a16="http://schemas.microsoft.com/office/drawing/2014/main" id="{DFF64C74-3613-4C45-A065-909F1F557BDA}"/>
              </a:ext>
            </a:extLst>
          </p:cNvPr>
          <p:cNvSpPr/>
          <p:nvPr/>
        </p:nvSpPr>
        <p:spPr>
          <a:xfrm>
            <a:off x="2085968" y="1422912"/>
            <a:ext cx="2486032" cy="5751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D35D89-BE97-4AFA-901E-D3652EA4233E}"/>
              </a:ext>
            </a:extLst>
          </p:cNvPr>
          <p:cNvSpPr txBox="1"/>
          <p:nvPr/>
        </p:nvSpPr>
        <p:spPr>
          <a:xfrm>
            <a:off x="1169171" y="3113879"/>
            <a:ext cx="2234907" cy="307777"/>
          </a:xfrm>
          <a:prstGeom prst="rect">
            <a:avLst/>
          </a:prstGeom>
          <a:noFill/>
        </p:spPr>
        <p:txBody>
          <a:bodyPr wrap="none" rtlCol="0">
            <a:spAutoFit/>
          </a:bodyPr>
          <a:lstStyle/>
          <a:p>
            <a:r>
              <a:rPr lang="en-US" sz="1400" dirty="0">
                <a:solidFill>
                  <a:schemeClr val="bg1"/>
                </a:solidFill>
                <a:latin typeface="Segoe Script" panose="020B0504020000000003" pitchFamily="34" charset="0"/>
              </a:rPr>
              <a:t>--Orbital cellulitis? </a:t>
            </a:r>
            <a:endParaRPr lang="en-US" sz="1400" b="1" dirty="0">
              <a:solidFill>
                <a:schemeClr val="bg1"/>
              </a:solidFill>
              <a:latin typeface="Segoe Script" panose="020B0504020000000003" pitchFamily="34" charset="0"/>
            </a:endParaRPr>
          </a:p>
        </p:txBody>
      </p:sp>
      <p:sp>
        <p:nvSpPr>
          <p:cNvPr id="40" name="TextBox 39">
            <a:extLst>
              <a:ext uri="{FF2B5EF4-FFF2-40B4-BE49-F238E27FC236}">
                <a16:creationId xmlns:a16="http://schemas.microsoft.com/office/drawing/2014/main" id="{9618D4C6-7F56-4859-89A5-F9436EEE23CD}"/>
              </a:ext>
            </a:extLst>
          </p:cNvPr>
          <p:cNvSpPr txBox="1"/>
          <p:nvPr/>
        </p:nvSpPr>
        <p:spPr>
          <a:xfrm>
            <a:off x="1236157" y="3425880"/>
            <a:ext cx="5604419" cy="523220"/>
          </a:xfrm>
          <a:prstGeom prst="rect">
            <a:avLst/>
          </a:prstGeom>
          <a:solidFill>
            <a:srgbClr val="7030A0"/>
          </a:solidFill>
        </p:spPr>
        <p:txBody>
          <a:bodyPr wrap="none" rtlCol="0">
            <a:spAutoFit/>
          </a:bodyPr>
          <a:lstStyle/>
          <a:p>
            <a:r>
              <a:rPr lang="en-US" sz="1400" i="1" dirty="0">
                <a:solidFill>
                  <a:schemeClr val="bg1"/>
                </a:solidFill>
              </a:rPr>
              <a:t>What about orbital cellulitis--can it be the nidus for CS thrombosis?</a:t>
            </a:r>
            <a:endParaRPr lang="en-US" sz="1400" i="1" dirty="0">
              <a:solidFill>
                <a:srgbClr val="7030A0"/>
              </a:solidFill>
            </a:endParaRPr>
          </a:p>
          <a:p>
            <a:r>
              <a:rPr lang="en-US" sz="1400" dirty="0">
                <a:solidFill>
                  <a:srgbClr val="7030A0"/>
                </a:solidFill>
              </a:rPr>
              <a:t>In theory yes, but it is considered to be a very </a:t>
            </a:r>
            <a:r>
              <a:rPr lang="en-US" sz="1400" b="1" dirty="0">
                <a:solidFill>
                  <a:srgbClr val="7030A0"/>
                </a:solidFill>
              </a:rPr>
              <a:t>rare</a:t>
            </a:r>
            <a:r>
              <a:rPr lang="en-US" sz="1400" dirty="0">
                <a:solidFill>
                  <a:srgbClr val="7030A0"/>
                </a:solidFill>
              </a:rPr>
              <a:t> source in practice</a:t>
            </a:r>
          </a:p>
        </p:txBody>
      </p:sp>
      <p:sp>
        <p:nvSpPr>
          <p:cNvPr id="41" name="Oval 40">
            <a:extLst>
              <a:ext uri="{FF2B5EF4-FFF2-40B4-BE49-F238E27FC236}">
                <a16:creationId xmlns:a16="http://schemas.microsoft.com/office/drawing/2014/main" id="{3122FE24-3611-4C92-A61C-74374F064CAC}"/>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48F16B8-1321-44F3-B075-57B67839EED3}"/>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861390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a:t>
            </a:r>
            <a:r>
              <a:rPr lang="en-US" sz="1600" b="1" dirty="0">
                <a:solidFill>
                  <a:schemeClr val="bg1"/>
                </a:solidFill>
              </a:rPr>
              <a:t>it originates elsewhere </a:t>
            </a:r>
            <a:r>
              <a:rPr lang="en-US" sz="1600" dirty="0">
                <a:solidFill>
                  <a:schemeClr val="tx1">
                    <a:lumMod val="65000"/>
                    <a:lumOff val="35000"/>
                  </a:schemeClr>
                </a:solidFill>
              </a:rPr>
              <a:t>and spreads to the CS</a:t>
            </a:r>
          </a:p>
          <a:p>
            <a:endParaRPr lang="en-US" sz="1600" dirty="0">
              <a:solidFill>
                <a:schemeClr val="tx1">
                  <a:lumMod val="65000"/>
                  <a:lumOff val="35000"/>
                </a:schemeClr>
              </a:solidFill>
            </a:endParaRPr>
          </a:p>
          <a:p>
            <a:r>
              <a:rPr lang="en-US" sz="1600" i="1" dirty="0">
                <a:solidFill>
                  <a:srgbClr val="FF0000"/>
                </a:solidFill>
              </a:rPr>
              <a:t>In addition to simultaneous ophthalmic neuropathies and signs of orbital congestion, how does septic CS thrombosis present?</a:t>
            </a: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TextBox 38">
            <a:extLst>
              <a:ext uri="{FF2B5EF4-FFF2-40B4-BE49-F238E27FC236}">
                <a16:creationId xmlns:a16="http://schemas.microsoft.com/office/drawing/2014/main" id="{BC909687-8557-41EB-B507-03B98D50B0AA}"/>
              </a:ext>
            </a:extLst>
          </p:cNvPr>
          <p:cNvSpPr txBox="1"/>
          <p:nvPr/>
        </p:nvSpPr>
        <p:spPr>
          <a:xfrm>
            <a:off x="1279723" y="2148539"/>
            <a:ext cx="5344733" cy="954107"/>
          </a:xfrm>
          <a:prstGeom prst="rect">
            <a:avLst/>
          </a:prstGeom>
          <a:solidFill>
            <a:schemeClr val="accent1">
              <a:lumMod val="60000"/>
              <a:lumOff val="40000"/>
            </a:schemeClr>
          </a:solidFill>
        </p:spPr>
        <p:txBody>
          <a:bodyPr wrap="none" rtlCol="0">
            <a:spAutoFit/>
          </a:bodyPr>
          <a:lstStyle/>
          <a:p>
            <a:r>
              <a:rPr lang="en-US" sz="1400" i="1" dirty="0">
                <a:solidFill>
                  <a:srgbClr val="0000FF"/>
                </a:solidFill>
              </a:rPr>
              <a:t>Three sites are notorious for spreading to the CS--what are they?</a:t>
            </a:r>
          </a:p>
          <a:p>
            <a:r>
              <a:rPr lang="en-US" sz="1400" dirty="0">
                <a:solidFill>
                  <a:srgbClr val="0000FF"/>
                </a:solidFill>
              </a:rPr>
              <a:t>--The mid-face</a:t>
            </a:r>
          </a:p>
          <a:p>
            <a:r>
              <a:rPr lang="en-US" sz="1400" dirty="0">
                <a:solidFill>
                  <a:srgbClr val="0000FF"/>
                </a:solidFill>
              </a:rPr>
              <a:t>--The oral cavity (usually in the form of a  dental  infection)</a:t>
            </a:r>
          </a:p>
          <a:p>
            <a:r>
              <a:rPr lang="en-US" sz="1400" dirty="0">
                <a:solidFill>
                  <a:srgbClr val="0000FF"/>
                </a:solidFill>
              </a:rPr>
              <a:t>--The sphenoid/ethmoid sinuses</a:t>
            </a:r>
          </a:p>
        </p:txBody>
      </p:sp>
      <p:sp>
        <p:nvSpPr>
          <p:cNvPr id="7" name="Oval 6">
            <a:extLst>
              <a:ext uri="{FF2B5EF4-FFF2-40B4-BE49-F238E27FC236}">
                <a16:creationId xmlns:a16="http://schemas.microsoft.com/office/drawing/2014/main" id="{DFF64C74-3613-4C45-A065-909F1F557BDA}"/>
              </a:ext>
            </a:extLst>
          </p:cNvPr>
          <p:cNvSpPr/>
          <p:nvPr/>
        </p:nvSpPr>
        <p:spPr>
          <a:xfrm>
            <a:off x="2085968" y="1422912"/>
            <a:ext cx="2486032" cy="5751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AD35D89-BE97-4AFA-901E-D3652EA4233E}"/>
              </a:ext>
            </a:extLst>
          </p:cNvPr>
          <p:cNvSpPr txBox="1"/>
          <p:nvPr/>
        </p:nvSpPr>
        <p:spPr>
          <a:xfrm>
            <a:off x="1169171" y="3113879"/>
            <a:ext cx="2489784" cy="307777"/>
          </a:xfrm>
          <a:prstGeom prst="rect">
            <a:avLst/>
          </a:prstGeom>
          <a:noFill/>
        </p:spPr>
        <p:txBody>
          <a:bodyPr wrap="none" rtlCol="0">
            <a:spAutoFit/>
          </a:bodyPr>
          <a:lstStyle/>
          <a:p>
            <a:r>
              <a:rPr lang="en-US" sz="1400" dirty="0">
                <a:solidFill>
                  <a:schemeClr val="bg1"/>
                </a:solidFill>
                <a:latin typeface="Segoe Script" panose="020B0504020000000003" pitchFamily="34" charset="0"/>
              </a:rPr>
              <a:t>--Orbital cellulitis? </a:t>
            </a:r>
            <a:r>
              <a:rPr lang="en-US" sz="1400" b="1" dirty="0">
                <a:solidFill>
                  <a:schemeClr val="bg1"/>
                </a:solidFill>
                <a:latin typeface="Segoe Script" panose="020B0504020000000003" pitchFamily="34" charset="0"/>
              </a:rPr>
              <a:t>No</a:t>
            </a:r>
          </a:p>
        </p:txBody>
      </p:sp>
      <p:sp>
        <p:nvSpPr>
          <p:cNvPr id="40" name="TextBox 39">
            <a:extLst>
              <a:ext uri="{FF2B5EF4-FFF2-40B4-BE49-F238E27FC236}">
                <a16:creationId xmlns:a16="http://schemas.microsoft.com/office/drawing/2014/main" id="{9618D4C6-7F56-4859-89A5-F9436EEE23CD}"/>
              </a:ext>
            </a:extLst>
          </p:cNvPr>
          <p:cNvSpPr txBox="1"/>
          <p:nvPr/>
        </p:nvSpPr>
        <p:spPr>
          <a:xfrm>
            <a:off x="1236157" y="3425880"/>
            <a:ext cx="5604419" cy="523220"/>
          </a:xfrm>
          <a:prstGeom prst="rect">
            <a:avLst/>
          </a:prstGeom>
          <a:solidFill>
            <a:srgbClr val="7030A0"/>
          </a:solidFill>
        </p:spPr>
        <p:txBody>
          <a:bodyPr wrap="none" rtlCol="0">
            <a:spAutoFit/>
          </a:bodyPr>
          <a:lstStyle/>
          <a:p>
            <a:r>
              <a:rPr lang="en-US" sz="1400" i="1" dirty="0">
                <a:solidFill>
                  <a:schemeClr val="bg1"/>
                </a:solidFill>
              </a:rPr>
              <a:t>What about orbital cellulitis--can it be the nidus for CS thrombosis?</a:t>
            </a:r>
          </a:p>
          <a:p>
            <a:r>
              <a:rPr lang="en-US" sz="1400" dirty="0">
                <a:solidFill>
                  <a:schemeClr val="bg1"/>
                </a:solidFill>
              </a:rPr>
              <a:t>In theory yes, but it is considered to be a very </a:t>
            </a:r>
            <a:r>
              <a:rPr lang="en-US" sz="1400" b="1" dirty="0">
                <a:solidFill>
                  <a:schemeClr val="bg1"/>
                </a:solidFill>
              </a:rPr>
              <a:t>rare</a:t>
            </a:r>
            <a:r>
              <a:rPr lang="en-US" sz="1400" dirty="0">
                <a:solidFill>
                  <a:schemeClr val="bg1"/>
                </a:solidFill>
              </a:rPr>
              <a:t> source in practice</a:t>
            </a:r>
          </a:p>
        </p:txBody>
      </p:sp>
      <p:sp>
        <p:nvSpPr>
          <p:cNvPr id="41" name="Oval 40">
            <a:extLst>
              <a:ext uri="{FF2B5EF4-FFF2-40B4-BE49-F238E27FC236}">
                <a16:creationId xmlns:a16="http://schemas.microsoft.com/office/drawing/2014/main" id="{75E36D2E-57F4-4EAF-9779-1FD48F2714DD}"/>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598EDC5-FE8B-4D8B-BEF6-01798ACE8C0E}"/>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771106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79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p>
          <a:p>
            <a:endParaRPr lang="en-US" sz="1600" dirty="0">
              <a:solidFill>
                <a:schemeClr val="bg1"/>
              </a:solidFill>
            </a:endParaRPr>
          </a:p>
          <a:p>
            <a:r>
              <a:rPr lang="en-US" sz="1600" i="1" dirty="0">
                <a:solidFill>
                  <a:schemeClr val="bg1"/>
                </a:solidFill>
              </a:rPr>
              <a:t>In addition to simultaneous ophthalmic neuropathies and signs of orbital congestion, how does septic CS thrombosis present?</a:t>
            </a:r>
            <a:endParaRPr lang="en-US" sz="1600" i="1" dirty="0">
              <a:solidFill>
                <a:srgbClr val="FF0000"/>
              </a:solidFill>
            </a:endParaRPr>
          </a:p>
          <a:p>
            <a:r>
              <a:rPr lang="en-US" sz="1600" dirty="0">
                <a:solidFill>
                  <a:srgbClr val="FF0000"/>
                </a:solidFill>
              </a:rPr>
              <a:t>The </a:t>
            </a:r>
            <a:r>
              <a:rPr lang="en-US" sz="1600" dirty="0" err="1">
                <a:solidFill>
                  <a:srgbClr val="FF0000"/>
                </a:solidFill>
              </a:rPr>
              <a:t>pt</a:t>
            </a:r>
            <a:r>
              <a:rPr lang="en-US" sz="1600" dirty="0">
                <a:solidFill>
                  <a:srgbClr val="FF0000"/>
                </a:solidFill>
              </a:rPr>
              <a:t> is usually ill-appearing, with constitutional signs of infection (fever, chills, </a:t>
            </a:r>
            <a:r>
              <a:rPr lang="en-US" sz="1600" dirty="0" err="1">
                <a:solidFill>
                  <a:srgbClr val="FF0000"/>
                </a:solidFill>
              </a:rPr>
              <a:t>etc</a:t>
            </a:r>
            <a:r>
              <a:rPr lang="en-US" sz="1600" dirty="0">
                <a:solidFill>
                  <a:srgbClr val="FF0000"/>
                </a:solidFill>
              </a:rPr>
              <a:t>). Headache and N/V are the rule. </a:t>
            </a: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Oval 38">
            <a:extLst>
              <a:ext uri="{FF2B5EF4-FFF2-40B4-BE49-F238E27FC236}">
                <a16:creationId xmlns:a16="http://schemas.microsoft.com/office/drawing/2014/main" id="{F05E6370-EC58-4B5D-A4A5-DCEFE92E75A8}"/>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1BD0F53-ECD5-45A6-B82D-B870D7EB5C1A}"/>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976765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990601" y="1820445"/>
            <a:ext cx="7086599" cy="584775"/>
          </a:xfrm>
          <a:prstGeom prst="rect">
            <a:avLst/>
          </a:prstGeom>
          <a:noFill/>
        </p:spPr>
        <p:txBody>
          <a:bodyPr wrap="square" rtlCol="0">
            <a:spAutoFit/>
          </a:bodyPr>
          <a:lstStyle/>
          <a:p>
            <a:r>
              <a:rPr lang="en-US" sz="1600" i="1" dirty="0">
                <a:solidFill>
                  <a:srgbClr val="0000FF"/>
                </a:solidFill>
              </a:rPr>
              <a:t>Anatomically speaking, how are the cavernous sinus, superior orbital fissure and orbital apex related to one another?</a:t>
            </a:r>
            <a:endParaRPr lang="en-US" sz="1600" dirty="0">
              <a:solidFill>
                <a:srgbClr val="0000FF"/>
              </a:solidFill>
            </a:endParaRPr>
          </a:p>
        </p:txBody>
      </p:sp>
    </p:spTree>
    <p:extLst>
      <p:ext uri="{BB962C8B-B14F-4D97-AF65-F5344CB8AC3E}">
        <p14:creationId xmlns:p14="http://schemas.microsoft.com/office/powerpoint/2010/main" val="1651989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p>
          <a:p>
            <a:endParaRPr lang="en-US" sz="1600" dirty="0">
              <a:solidFill>
                <a:schemeClr val="bg1"/>
              </a:solidFill>
            </a:endParaRPr>
          </a:p>
          <a:p>
            <a:r>
              <a:rPr lang="en-US" sz="1600" i="1" dirty="0">
                <a:solidFill>
                  <a:schemeClr val="bg1"/>
                </a:solidFill>
              </a:rPr>
              <a:t>In addition to simultaneous ophthalmic neuropathies and signs of orbital congestion, how does septic CS thrombosis present?</a:t>
            </a:r>
          </a:p>
          <a:p>
            <a:r>
              <a:rPr lang="en-US" sz="1600" dirty="0">
                <a:solidFill>
                  <a:schemeClr val="bg1"/>
                </a:solidFill>
              </a:rPr>
              <a:t>The </a:t>
            </a:r>
            <a:r>
              <a:rPr lang="en-US" sz="1600" dirty="0" err="1">
                <a:solidFill>
                  <a:schemeClr val="bg1"/>
                </a:solidFill>
              </a:rPr>
              <a:t>pt</a:t>
            </a:r>
            <a:r>
              <a:rPr lang="en-US" sz="1600" dirty="0">
                <a:solidFill>
                  <a:schemeClr val="bg1"/>
                </a:solidFill>
              </a:rPr>
              <a:t> is usually ill-appearing, with constitutional signs of infection (fever, chills, </a:t>
            </a:r>
            <a:r>
              <a:rPr lang="en-US" sz="1600" dirty="0" err="1">
                <a:solidFill>
                  <a:schemeClr val="bg1"/>
                </a:solidFill>
              </a:rPr>
              <a:t>etc</a:t>
            </a:r>
            <a:r>
              <a:rPr lang="en-US" sz="1600" dirty="0">
                <a:solidFill>
                  <a:schemeClr val="bg1"/>
                </a:solidFill>
              </a:rPr>
              <a:t>). Headache and N/V are the rule. </a:t>
            </a:r>
            <a:endParaRPr lang="en-US" sz="1600" dirty="0">
              <a:solidFill>
                <a:srgbClr val="FF0000"/>
              </a:solidFill>
            </a:endParaRPr>
          </a:p>
          <a:p>
            <a:endParaRPr lang="en-US" sz="1600" dirty="0">
              <a:solidFill>
                <a:srgbClr val="FF0000"/>
              </a:solidFill>
            </a:endParaRPr>
          </a:p>
          <a:p>
            <a:r>
              <a:rPr lang="en-US" sz="1600" i="1" dirty="0">
                <a:solidFill>
                  <a:srgbClr val="FF0000"/>
                </a:solidFill>
              </a:rPr>
              <a:t>Are the ophthalmic findings unilateral, or bilateral?</a:t>
            </a: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Oval 38">
            <a:extLst>
              <a:ext uri="{FF2B5EF4-FFF2-40B4-BE49-F238E27FC236}">
                <a16:creationId xmlns:a16="http://schemas.microsoft.com/office/drawing/2014/main" id="{EA6BF625-7F50-4B6F-8955-CC4395A22A72}"/>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5896AB9-524C-4174-A6EF-9E7878B456E3}"/>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850057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p>
          <a:p>
            <a:endParaRPr lang="en-US" sz="1600" dirty="0">
              <a:solidFill>
                <a:schemeClr val="bg1"/>
              </a:solidFill>
            </a:endParaRPr>
          </a:p>
          <a:p>
            <a:r>
              <a:rPr lang="en-US" sz="1600" i="1" dirty="0">
                <a:solidFill>
                  <a:schemeClr val="bg1"/>
                </a:solidFill>
              </a:rPr>
              <a:t>In addition to simultaneous ophthalmic neuropathies and signs of orbital congestion, how does septic CS thrombosis present?</a:t>
            </a:r>
          </a:p>
          <a:p>
            <a:r>
              <a:rPr lang="en-US" sz="1600" dirty="0">
                <a:solidFill>
                  <a:schemeClr val="bg1"/>
                </a:solidFill>
              </a:rPr>
              <a:t>The </a:t>
            </a:r>
            <a:r>
              <a:rPr lang="en-US" sz="1600" dirty="0" err="1">
                <a:solidFill>
                  <a:schemeClr val="bg1"/>
                </a:solidFill>
              </a:rPr>
              <a:t>pt</a:t>
            </a:r>
            <a:r>
              <a:rPr lang="en-US" sz="1600" dirty="0">
                <a:solidFill>
                  <a:schemeClr val="bg1"/>
                </a:solidFill>
              </a:rPr>
              <a:t> is usually ill-appearing, with constitutional signs of infection (fever, chills, </a:t>
            </a:r>
            <a:r>
              <a:rPr lang="en-US" sz="1600" dirty="0" err="1">
                <a:solidFill>
                  <a:schemeClr val="bg1"/>
                </a:solidFill>
              </a:rPr>
              <a:t>etc</a:t>
            </a:r>
            <a:r>
              <a:rPr lang="en-US" sz="1600" dirty="0">
                <a:solidFill>
                  <a:schemeClr val="bg1"/>
                </a:solidFill>
              </a:rPr>
              <a:t>). Headache and N/V are the rule. </a:t>
            </a:r>
          </a:p>
          <a:p>
            <a:endParaRPr lang="en-US" sz="1600" dirty="0">
              <a:solidFill>
                <a:schemeClr val="bg1"/>
              </a:solidFill>
            </a:endParaRPr>
          </a:p>
          <a:p>
            <a:r>
              <a:rPr lang="en-US" sz="1600" i="1" dirty="0">
                <a:solidFill>
                  <a:schemeClr val="bg1"/>
                </a:solidFill>
              </a:rPr>
              <a:t>Are the ophthalmic findings unilateral, or bilateral?</a:t>
            </a:r>
            <a:endParaRPr lang="en-US" sz="1600" i="1" dirty="0">
              <a:solidFill>
                <a:srgbClr val="FF0000"/>
              </a:solidFill>
            </a:endParaRPr>
          </a:p>
          <a:p>
            <a:r>
              <a:rPr lang="en-US" sz="1600" dirty="0">
                <a:solidFill>
                  <a:srgbClr val="FF0000"/>
                </a:solidFill>
              </a:rPr>
              <a:t>The typical case presents unilaterally, but quickly becomes bilateral if appropriate and aggressive </a:t>
            </a:r>
            <a:r>
              <a:rPr lang="en-US" sz="1600" dirty="0" err="1">
                <a:solidFill>
                  <a:srgbClr val="FF0000"/>
                </a:solidFill>
              </a:rPr>
              <a:t>tx</a:t>
            </a:r>
            <a:r>
              <a:rPr lang="en-US" sz="1600" dirty="0">
                <a:solidFill>
                  <a:srgbClr val="FF0000"/>
                </a:solidFill>
              </a:rPr>
              <a:t> isn’t initiated. 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Oval 38">
            <a:extLst>
              <a:ext uri="{FF2B5EF4-FFF2-40B4-BE49-F238E27FC236}">
                <a16:creationId xmlns:a16="http://schemas.microsoft.com/office/drawing/2014/main" id="{EF1A0385-6941-49FD-966C-0129FA824A0B}"/>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59CB1D4-552F-4FCC-AC68-1D09F2CE1C8F}"/>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747987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p>
          <a:p>
            <a:endParaRPr lang="en-US" sz="1600" dirty="0">
              <a:solidFill>
                <a:schemeClr val="bg1"/>
              </a:solidFill>
            </a:endParaRPr>
          </a:p>
          <a:p>
            <a:r>
              <a:rPr lang="en-US" sz="1600" i="1" dirty="0">
                <a:solidFill>
                  <a:schemeClr val="bg1"/>
                </a:solidFill>
              </a:rPr>
              <a:t>In addition to simultaneous ophthalmic neuropathies and signs of orbital congestion, how does septic CS thrombosis present?</a:t>
            </a:r>
          </a:p>
          <a:p>
            <a:r>
              <a:rPr lang="en-US" sz="1600" dirty="0">
                <a:solidFill>
                  <a:schemeClr val="bg1"/>
                </a:solidFill>
              </a:rPr>
              <a:t>The </a:t>
            </a:r>
            <a:r>
              <a:rPr lang="en-US" sz="1600" dirty="0" err="1">
                <a:solidFill>
                  <a:schemeClr val="bg1"/>
                </a:solidFill>
              </a:rPr>
              <a:t>pt</a:t>
            </a:r>
            <a:r>
              <a:rPr lang="en-US" sz="1600" dirty="0">
                <a:solidFill>
                  <a:schemeClr val="bg1"/>
                </a:solidFill>
              </a:rPr>
              <a:t> is usually ill-appearing, with constitutional signs of infection (fever, chills, </a:t>
            </a:r>
            <a:r>
              <a:rPr lang="en-US" sz="1600" dirty="0" err="1">
                <a:solidFill>
                  <a:schemeClr val="bg1"/>
                </a:solidFill>
              </a:rPr>
              <a:t>etc</a:t>
            </a:r>
            <a:r>
              <a:rPr lang="en-US" sz="1600" dirty="0">
                <a:solidFill>
                  <a:schemeClr val="bg1"/>
                </a:solidFill>
              </a:rPr>
              <a:t>). Headache and N/V are the rule. </a:t>
            </a:r>
          </a:p>
          <a:p>
            <a:endParaRPr lang="en-US" sz="1600" dirty="0">
              <a:solidFill>
                <a:schemeClr val="bg1"/>
              </a:solidFill>
            </a:endParaRPr>
          </a:p>
          <a:p>
            <a:r>
              <a:rPr lang="en-US" sz="1600" i="1" dirty="0">
                <a:solidFill>
                  <a:schemeClr val="bg1"/>
                </a:solidFill>
              </a:rPr>
              <a:t>Are the ophthalmic findings unilateral, or bilateral?</a:t>
            </a:r>
          </a:p>
          <a:p>
            <a:r>
              <a:rPr lang="en-US" sz="1600" dirty="0">
                <a:solidFill>
                  <a:schemeClr val="bg1"/>
                </a:solidFill>
              </a:rPr>
              <a:t>The typical case presents unilaterally, but quickly becomes bilateral if appropriate and aggressive </a:t>
            </a:r>
            <a:r>
              <a:rPr lang="en-US" sz="1600" dirty="0" err="1">
                <a:solidFill>
                  <a:schemeClr val="bg1"/>
                </a:solidFill>
              </a:rPr>
              <a:t>tx</a:t>
            </a:r>
            <a:r>
              <a:rPr lang="en-US" sz="1600" dirty="0">
                <a:solidFill>
                  <a:schemeClr val="bg1"/>
                </a:solidFill>
              </a:rPr>
              <a:t> isn’t initiated. </a:t>
            </a:r>
            <a:r>
              <a:rPr lang="en-US" sz="1600" dirty="0">
                <a:solidFill>
                  <a:srgbClr val="FF0000"/>
                </a:solidFill>
              </a:rPr>
              <a:t>In the proper clinical context (</a:t>
            </a:r>
            <a:r>
              <a:rPr lang="en-US" sz="1600" dirty="0" err="1">
                <a:solidFill>
                  <a:srgbClr val="FF0000"/>
                </a:solidFill>
              </a:rPr>
              <a:t>ie</a:t>
            </a:r>
            <a:r>
              <a:rPr lang="en-US" sz="1600" dirty="0">
                <a:solidFill>
                  <a:srgbClr val="FF0000"/>
                </a:solidFill>
              </a:rPr>
              <a:t>, a very ill </a:t>
            </a:r>
            <a:r>
              <a:rPr lang="en-US" sz="1600" dirty="0" err="1">
                <a:solidFill>
                  <a:srgbClr val="FF0000"/>
                </a:solidFill>
              </a:rPr>
              <a:t>pt</a:t>
            </a:r>
            <a:r>
              <a:rPr lang="en-US" sz="1600" dirty="0">
                <a:solidFill>
                  <a:srgbClr val="FF0000"/>
                </a:solidFill>
              </a:rPr>
              <a:t>), </a:t>
            </a:r>
            <a:r>
              <a:rPr lang="en-US" sz="1600" b="1" dirty="0">
                <a:solidFill>
                  <a:srgbClr val="FF0000"/>
                </a:solidFill>
              </a:rPr>
              <a:t>bilateral simultaneous ophthalmic neuropathies is essentially diagnostic of septic CS thrombosis</a:t>
            </a:r>
          </a:p>
        </p:txBody>
      </p:sp>
      <p:sp>
        <p:nvSpPr>
          <p:cNvPr id="39" name="Oval 38">
            <a:extLst>
              <a:ext uri="{FF2B5EF4-FFF2-40B4-BE49-F238E27FC236}">
                <a16:creationId xmlns:a16="http://schemas.microsoft.com/office/drawing/2014/main" id="{8F5612AD-0ADD-493E-BAD3-A90AA649FFD3}"/>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BC449D8-3D31-4342-A112-B2E070C59D25}"/>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6286093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bg1"/>
                </a:solidFill>
              </a:rPr>
              <a:t>In septic CS thrombosis, is the intra-cavernous infection usually primary to the sinus, or does it originate in another site?</a:t>
            </a:r>
          </a:p>
          <a:p>
            <a:r>
              <a:rPr lang="en-US" sz="1600" dirty="0">
                <a:solidFill>
                  <a:schemeClr val="bg1"/>
                </a:solidFill>
              </a:rPr>
              <a:t>In most cases it originates elsewhere and spreads to the CS</a:t>
            </a:r>
          </a:p>
          <a:p>
            <a:endParaRPr lang="en-US" sz="1600" dirty="0">
              <a:solidFill>
                <a:schemeClr val="bg1"/>
              </a:solidFill>
            </a:endParaRPr>
          </a:p>
          <a:p>
            <a:r>
              <a:rPr lang="en-US" sz="1600" i="1" dirty="0">
                <a:solidFill>
                  <a:schemeClr val="bg1"/>
                </a:solidFill>
              </a:rPr>
              <a:t>In addition to simultaneous ophthalmic neuropathies and signs of orbital congestion, how does septic CS thrombosis present?</a:t>
            </a:r>
          </a:p>
          <a:p>
            <a:r>
              <a:rPr lang="en-US" sz="1600" dirty="0">
                <a:solidFill>
                  <a:schemeClr val="bg1"/>
                </a:solidFill>
              </a:rPr>
              <a:t>The </a:t>
            </a:r>
            <a:r>
              <a:rPr lang="en-US" sz="1600" dirty="0" err="1">
                <a:solidFill>
                  <a:schemeClr val="bg1"/>
                </a:solidFill>
              </a:rPr>
              <a:t>pt</a:t>
            </a:r>
            <a:r>
              <a:rPr lang="en-US" sz="1600" dirty="0">
                <a:solidFill>
                  <a:schemeClr val="bg1"/>
                </a:solidFill>
              </a:rPr>
              <a:t> is usually ill-appearing, with constitutional signs of infection (fever, chills, </a:t>
            </a:r>
            <a:r>
              <a:rPr lang="en-US" sz="1600" dirty="0" err="1">
                <a:solidFill>
                  <a:schemeClr val="bg1"/>
                </a:solidFill>
              </a:rPr>
              <a:t>etc</a:t>
            </a:r>
            <a:r>
              <a:rPr lang="en-US" sz="1600" dirty="0">
                <a:solidFill>
                  <a:schemeClr val="bg1"/>
                </a:solidFill>
              </a:rPr>
              <a:t>). Headache and N/V are the rule. </a:t>
            </a:r>
          </a:p>
          <a:p>
            <a:endParaRPr lang="en-US" sz="1600" dirty="0">
              <a:solidFill>
                <a:schemeClr val="bg1"/>
              </a:solidFill>
            </a:endParaRPr>
          </a:p>
          <a:p>
            <a:r>
              <a:rPr lang="en-US" sz="1600" i="1" dirty="0">
                <a:solidFill>
                  <a:schemeClr val="bg1"/>
                </a:solidFill>
              </a:rPr>
              <a:t>Are the ophthalmic findings unilateral, or bilateral?</a:t>
            </a:r>
          </a:p>
          <a:p>
            <a:r>
              <a:rPr lang="en-US" sz="1600" dirty="0">
                <a:solidFill>
                  <a:schemeClr val="bg1"/>
                </a:solidFill>
              </a:rPr>
              <a:t>The typical case presents unilaterally, but quickly becomes bilateral if appropriate and aggressive </a:t>
            </a:r>
            <a:r>
              <a:rPr lang="en-US" sz="1600" dirty="0" err="1">
                <a:solidFill>
                  <a:schemeClr val="bg1"/>
                </a:solidFill>
              </a:rPr>
              <a:t>tx</a:t>
            </a:r>
            <a:r>
              <a:rPr lang="en-US" sz="1600" dirty="0">
                <a:solidFill>
                  <a:schemeClr val="bg1"/>
                </a:solidFill>
              </a:rPr>
              <a:t> isn’t initiated. </a:t>
            </a:r>
            <a:r>
              <a:rPr lang="en-US" sz="1600" dirty="0"/>
              <a:t>In the proper clinical context (</a:t>
            </a:r>
            <a:r>
              <a:rPr lang="en-US" sz="1600" dirty="0" err="1"/>
              <a:t>ie</a:t>
            </a:r>
            <a:r>
              <a:rPr lang="en-US" sz="1600" dirty="0"/>
              <a:t>, a very ill </a:t>
            </a:r>
            <a:r>
              <a:rPr lang="en-US" sz="1600" dirty="0" err="1"/>
              <a:t>pt</a:t>
            </a:r>
            <a:r>
              <a:rPr lang="en-US" sz="1600" dirty="0"/>
              <a:t>), </a:t>
            </a:r>
            <a:r>
              <a:rPr lang="en-US" sz="1600" b="1" dirty="0"/>
              <a:t>bilateral simultaneous ophthalmic neuropathies is essentially diagnostic of septic CS thrombosis.</a:t>
            </a:r>
          </a:p>
        </p:txBody>
      </p:sp>
      <p:sp>
        <p:nvSpPr>
          <p:cNvPr id="39" name="Oval 38">
            <a:extLst>
              <a:ext uri="{FF2B5EF4-FFF2-40B4-BE49-F238E27FC236}">
                <a16:creationId xmlns:a16="http://schemas.microsoft.com/office/drawing/2014/main" id="{1C40B57E-5D1A-40A3-BDD9-8086D29755C7}"/>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0D6E13F-B38E-47CA-83CD-6E0C96ED0CBC}"/>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636668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it originates elsewhere and spreads to the CS</a:t>
            </a:r>
          </a:p>
          <a:p>
            <a:endParaRPr lang="en-US" sz="1600" dirty="0">
              <a:solidFill>
                <a:schemeClr val="tx1">
                  <a:lumMod val="65000"/>
                  <a:lumOff val="35000"/>
                </a:schemeClr>
              </a:solidFill>
            </a:endParaRPr>
          </a:p>
          <a:p>
            <a:r>
              <a:rPr lang="en-US" sz="1600" i="1" dirty="0">
                <a:solidFill>
                  <a:schemeClr val="tx1">
                    <a:lumMod val="65000"/>
                    <a:lumOff val="35000"/>
                  </a:schemeClr>
                </a:solidFill>
              </a:rPr>
              <a:t>In addition to simultaneous ophthalmic neuropathies and signs of orbital congestion, how does septic CS thrombosis present?</a:t>
            </a:r>
          </a:p>
          <a:p>
            <a:r>
              <a:rPr lang="en-US" sz="1600" dirty="0">
                <a:solidFill>
                  <a:schemeClr val="tx1">
                    <a:lumMod val="65000"/>
                    <a:lumOff val="35000"/>
                  </a:schemeClr>
                </a:solidFill>
              </a:rPr>
              <a:t>The </a:t>
            </a:r>
            <a:r>
              <a:rPr lang="en-US" sz="1600" dirty="0" err="1">
                <a:solidFill>
                  <a:schemeClr val="tx1">
                    <a:lumMod val="65000"/>
                    <a:lumOff val="35000"/>
                  </a:schemeClr>
                </a:solidFill>
              </a:rPr>
              <a:t>pt</a:t>
            </a:r>
            <a:r>
              <a:rPr lang="en-US" sz="1600" dirty="0">
                <a:solidFill>
                  <a:schemeClr val="tx1">
                    <a:lumMod val="65000"/>
                    <a:lumOff val="35000"/>
                  </a:schemeClr>
                </a:solidFill>
              </a:rPr>
              <a:t> is usually ill-appearing, with constitutional signs of infection (fever, chills, </a:t>
            </a:r>
            <a:r>
              <a:rPr lang="en-US" sz="1600" dirty="0" err="1">
                <a:solidFill>
                  <a:schemeClr val="tx1">
                    <a:lumMod val="65000"/>
                    <a:lumOff val="35000"/>
                  </a:schemeClr>
                </a:solidFill>
              </a:rPr>
              <a:t>etc</a:t>
            </a:r>
            <a:r>
              <a:rPr lang="en-US" sz="1600" dirty="0">
                <a:solidFill>
                  <a:schemeClr val="tx1">
                    <a:lumMod val="65000"/>
                    <a:lumOff val="35000"/>
                  </a:schemeClr>
                </a:solidFill>
              </a:rPr>
              <a:t>). Headache and N/V are the rule. </a:t>
            </a:r>
          </a:p>
          <a:p>
            <a:endParaRPr lang="en-US" sz="1600" dirty="0">
              <a:solidFill>
                <a:schemeClr val="tx1">
                  <a:lumMod val="65000"/>
                  <a:lumOff val="35000"/>
                </a:schemeClr>
              </a:solidFill>
            </a:endParaRPr>
          </a:p>
          <a:p>
            <a:r>
              <a:rPr lang="en-US" sz="1600" i="1" dirty="0">
                <a:solidFill>
                  <a:schemeClr val="tx1">
                    <a:lumMod val="65000"/>
                    <a:lumOff val="35000"/>
                  </a:schemeClr>
                </a:solidFill>
              </a:rPr>
              <a:t>Are the ophthalmic findings unilateral, or bilateral?</a:t>
            </a:r>
          </a:p>
          <a:p>
            <a:r>
              <a:rPr lang="en-US" sz="1600" dirty="0">
                <a:solidFill>
                  <a:schemeClr val="tx1">
                    <a:lumMod val="65000"/>
                    <a:lumOff val="35000"/>
                  </a:schemeClr>
                </a:solidFill>
              </a:rPr>
              <a:t>The typical case presents unilaterally, but quickly becomes bilateral if appropriate and aggressive </a:t>
            </a:r>
            <a:r>
              <a:rPr lang="en-US" sz="1600" dirty="0" err="1">
                <a:solidFill>
                  <a:schemeClr val="tx1">
                    <a:lumMod val="65000"/>
                    <a:lumOff val="35000"/>
                  </a:schemeClr>
                </a:solidFill>
              </a:rPr>
              <a:t>tx</a:t>
            </a:r>
            <a:r>
              <a:rPr lang="en-US" sz="1600" dirty="0">
                <a:solidFill>
                  <a:schemeClr val="tx1">
                    <a:lumMod val="65000"/>
                    <a:lumOff val="35000"/>
                  </a:schemeClr>
                </a:solidFill>
              </a:rPr>
              <a:t> isn’t initiated. In the proper clinical context (</a:t>
            </a:r>
            <a:r>
              <a:rPr lang="en-US" sz="1600" dirty="0" err="1">
                <a:solidFill>
                  <a:schemeClr val="tx1">
                    <a:lumMod val="65000"/>
                    <a:lumOff val="35000"/>
                  </a:schemeClr>
                </a:solidFill>
              </a:rPr>
              <a:t>ie</a:t>
            </a:r>
            <a:r>
              <a:rPr lang="en-US" sz="1600" dirty="0">
                <a:solidFill>
                  <a:schemeClr val="tx1">
                    <a:lumMod val="65000"/>
                    <a:lumOff val="35000"/>
                  </a:schemeClr>
                </a:solidFill>
              </a:rPr>
              <a:t>, a very ill </a:t>
            </a:r>
            <a:r>
              <a:rPr lang="en-US" sz="1600" dirty="0" err="1">
                <a:solidFill>
                  <a:schemeClr val="tx1">
                    <a:lumMod val="65000"/>
                    <a:lumOff val="35000"/>
                  </a:schemeClr>
                </a:solidFill>
              </a:rPr>
              <a:t>pt</a:t>
            </a:r>
            <a:r>
              <a:rPr lang="en-US" sz="1600" dirty="0">
                <a:solidFill>
                  <a:schemeClr val="tx1">
                    <a:lumMod val="65000"/>
                    <a:lumOff val="35000"/>
                  </a:schemeClr>
                </a:solidFill>
              </a:rPr>
              <a:t>), </a:t>
            </a:r>
            <a:r>
              <a:rPr lang="en-US" sz="1600" b="1" dirty="0">
                <a:solidFill>
                  <a:schemeClr val="tx1">
                    <a:lumMod val="65000"/>
                    <a:lumOff val="35000"/>
                  </a:schemeClr>
                </a:solidFill>
              </a:rPr>
              <a:t>bilateral simultaneous ophthalmic neuropathies is essentially diagnostic of septic CS thrombosis.</a:t>
            </a:r>
          </a:p>
        </p:txBody>
      </p:sp>
      <p:sp>
        <p:nvSpPr>
          <p:cNvPr id="14" name="Oval 13">
            <a:extLst>
              <a:ext uri="{FF2B5EF4-FFF2-40B4-BE49-F238E27FC236}">
                <a16:creationId xmlns:a16="http://schemas.microsoft.com/office/drawing/2014/main" id="{325B3912-6A87-4CF2-8DDD-AB4FD2A6EE99}"/>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72ABA1-D8D2-4933-B152-7C12BEDCAEE9}"/>
              </a:ext>
            </a:extLst>
          </p:cNvPr>
          <p:cNvSpPr txBox="1"/>
          <p:nvPr/>
        </p:nvSpPr>
        <p:spPr>
          <a:xfrm>
            <a:off x="1380928" y="2316778"/>
            <a:ext cx="6782411" cy="1169551"/>
          </a:xfrm>
          <a:prstGeom prst="rect">
            <a:avLst/>
          </a:prstGeom>
          <a:solidFill>
            <a:srgbClr val="2DB8B5"/>
          </a:solidFill>
        </p:spPr>
        <p:txBody>
          <a:bodyPr wrap="square" rtlCol="0">
            <a:spAutoFit/>
          </a:bodyPr>
          <a:lstStyle/>
          <a:p>
            <a:r>
              <a:rPr lang="en-US" sz="1400" i="1" dirty="0">
                <a:solidFill>
                  <a:schemeClr val="bg1"/>
                </a:solidFill>
              </a:rPr>
              <a:t>How is septic CS thrombosis managed?</a:t>
            </a:r>
            <a:endParaRPr lang="en-US" sz="1400" i="1" dirty="0">
              <a:solidFill>
                <a:srgbClr val="2DB8B5"/>
              </a:solidFill>
            </a:endParaRPr>
          </a:p>
          <a:p>
            <a:r>
              <a:rPr lang="en-US" sz="1400" dirty="0">
                <a:solidFill>
                  <a:srgbClr val="2DB8B5"/>
                </a:solidFill>
              </a:rPr>
              <a:t>Given its high mortality rate, it should be managed as the medical emergency it is. Appropriate imaging and labs should be obtained. Broad-spectrum </a:t>
            </a:r>
            <a:r>
              <a:rPr lang="en-US" sz="1400" dirty="0" err="1">
                <a:solidFill>
                  <a:srgbClr val="2DB8B5"/>
                </a:solidFill>
              </a:rPr>
              <a:t>abx</a:t>
            </a:r>
            <a:r>
              <a:rPr lang="en-US" sz="1400" dirty="0">
                <a:solidFill>
                  <a:srgbClr val="2DB8B5"/>
                </a:solidFill>
              </a:rPr>
              <a:t> therapy should be started without delay (and probably anti-</a:t>
            </a:r>
            <a:r>
              <a:rPr lang="en-US" sz="1400" dirty="0" err="1">
                <a:solidFill>
                  <a:srgbClr val="2DB8B5"/>
                </a:solidFill>
              </a:rPr>
              <a:t>coag</a:t>
            </a:r>
            <a:r>
              <a:rPr lang="en-US" sz="1400" dirty="0">
                <a:solidFill>
                  <a:srgbClr val="2DB8B5"/>
                </a:solidFill>
              </a:rPr>
              <a:t> therapy as well). Invite your friends on the Neurosurgery and Infectious Disease services to the party.</a:t>
            </a:r>
          </a:p>
        </p:txBody>
      </p:sp>
      <p:sp>
        <p:nvSpPr>
          <p:cNvPr id="39" name="TextBox 38">
            <a:extLst>
              <a:ext uri="{FF2B5EF4-FFF2-40B4-BE49-F238E27FC236}">
                <a16:creationId xmlns:a16="http://schemas.microsoft.com/office/drawing/2014/main" id="{82BE965F-6743-46A2-ABEF-627E07BC629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5902810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772969" cy="271869"/>
          </a:xfrm>
          <a:prstGeom prst="rect">
            <a:avLst/>
          </a:prstGeom>
          <a:noFill/>
        </p:spPr>
        <p:txBody>
          <a:bodyPr wrap="none" rtlCol="0">
            <a:spAutoFit/>
          </a:bodyPr>
          <a:lstStyle/>
          <a:p>
            <a:pPr>
              <a:lnSpc>
                <a:spcPts val="1400"/>
              </a:lnSpc>
            </a:pPr>
            <a:r>
              <a:rPr lang="en-US" sz="1400" dirty="0">
                <a:solidFill>
                  <a:schemeClr val="bg1">
                    <a:lumMod val="75000"/>
                  </a:schemeClr>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721672" cy="271869"/>
          </a:xfrm>
          <a:prstGeom prst="rect">
            <a:avLst/>
          </a:prstGeom>
          <a:noFill/>
        </p:spPr>
        <p:txBody>
          <a:bodyPr wrap="none" rtlCol="0">
            <a:spAutoFit/>
          </a:bodyPr>
          <a:lstStyle/>
          <a:p>
            <a:pPr>
              <a:lnSpc>
                <a:spcPts val="1400"/>
              </a:lnSpc>
            </a:pPr>
            <a:r>
              <a:rPr lang="en-US" sz="1400" b="1" dirty="0">
                <a:solidFill>
                  <a:srgbClr val="800080"/>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869039" y="1038565"/>
            <a:ext cx="7778671" cy="3539430"/>
          </a:xfrm>
          <a:prstGeom prst="rect">
            <a:avLst/>
          </a:prstGeom>
          <a:solidFill>
            <a:srgbClr val="FF0000"/>
          </a:solidFill>
        </p:spPr>
        <p:txBody>
          <a:bodyPr wrap="square" rtlCol="0">
            <a:spAutoFit/>
          </a:bodyPr>
          <a:lstStyle/>
          <a:p>
            <a:r>
              <a:rPr lang="en-US" sz="1600" i="1" dirty="0">
                <a:solidFill>
                  <a:schemeClr val="tx1">
                    <a:lumMod val="65000"/>
                    <a:lumOff val="35000"/>
                  </a:schemeClr>
                </a:solidFill>
              </a:rPr>
              <a:t>In septic CS thrombosis, is the intra-cavernous infection usually primary to the sinus, or does it originate in another site?</a:t>
            </a:r>
          </a:p>
          <a:p>
            <a:r>
              <a:rPr lang="en-US" sz="1600" dirty="0">
                <a:solidFill>
                  <a:schemeClr val="tx1">
                    <a:lumMod val="65000"/>
                    <a:lumOff val="35000"/>
                  </a:schemeClr>
                </a:solidFill>
              </a:rPr>
              <a:t>In most cases it originates elsewhere and spreads to the CS</a:t>
            </a:r>
          </a:p>
          <a:p>
            <a:endParaRPr lang="en-US" sz="1600" dirty="0">
              <a:solidFill>
                <a:schemeClr val="tx1">
                  <a:lumMod val="65000"/>
                  <a:lumOff val="35000"/>
                </a:schemeClr>
              </a:solidFill>
            </a:endParaRPr>
          </a:p>
          <a:p>
            <a:r>
              <a:rPr lang="en-US" sz="1600" i="1" dirty="0">
                <a:solidFill>
                  <a:schemeClr val="tx1">
                    <a:lumMod val="65000"/>
                    <a:lumOff val="35000"/>
                  </a:schemeClr>
                </a:solidFill>
              </a:rPr>
              <a:t>In addition to simultaneous ophthalmic neuropathies and signs of orbital congestion, how does septic CS thrombosis present?</a:t>
            </a:r>
          </a:p>
          <a:p>
            <a:r>
              <a:rPr lang="en-US" sz="1600" dirty="0">
                <a:solidFill>
                  <a:schemeClr val="tx1">
                    <a:lumMod val="65000"/>
                    <a:lumOff val="35000"/>
                  </a:schemeClr>
                </a:solidFill>
              </a:rPr>
              <a:t>The </a:t>
            </a:r>
            <a:r>
              <a:rPr lang="en-US" sz="1600" dirty="0" err="1">
                <a:solidFill>
                  <a:schemeClr val="tx1">
                    <a:lumMod val="65000"/>
                    <a:lumOff val="35000"/>
                  </a:schemeClr>
                </a:solidFill>
              </a:rPr>
              <a:t>pt</a:t>
            </a:r>
            <a:r>
              <a:rPr lang="en-US" sz="1600" dirty="0">
                <a:solidFill>
                  <a:schemeClr val="tx1">
                    <a:lumMod val="65000"/>
                    <a:lumOff val="35000"/>
                  </a:schemeClr>
                </a:solidFill>
              </a:rPr>
              <a:t> is usually ill-appearing, with constitutional signs of infection (fever, chills, </a:t>
            </a:r>
            <a:r>
              <a:rPr lang="en-US" sz="1600" dirty="0" err="1">
                <a:solidFill>
                  <a:schemeClr val="tx1">
                    <a:lumMod val="65000"/>
                    <a:lumOff val="35000"/>
                  </a:schemeClr>
                </a:solidFill>
              </a:rPr>
              <a:t>etc</a:t>
            </a:r>
            <a:r>
              <a:rPr lang="en-US" sz="1600" dirty="0">
                <a:solidFill>
                  <a:schemeClr val="tx1">
                    <a:lumMod val="65000"/>
                    <a:lumOff val="35000"/>
                  </a:schemeClr>
                </a:solidFill>
              </a:rPr>
              <a:t>). Headache and N/V are the rule. </a:t>
            </a:r>
          </a:p>
          <a:p>
            <a:endParaRPr lang="en-US" sz="1600" dirty="0">
              <a:solidFill>
                <a:schemeClr val="tx1">
                  <a:lumMod val="65000"/>
                  <a:lumOff val="35000"/>
                </a:schemeClr>
              </a:solidFill>
            </a:endParaRPr>
          </a:p>
          <a:p>
            <a:r>
              <a:rPr lang="en-US" sz="1600" i="1" dirty="0">
                <a:solidFill>
                  <a:schemeClr val="tx1">
                    <a:lumMod val="65000"/>
                    <a:lumOff val="35000"/>
                  </a:schemeClr>
                </a:solidFill>
              </a:rPr>
              <a:t>Are the ophthalmic findings unilateral, or bilateral?</a:t>
            </a:r>
          </a:p>
          <a:p>
            <a:r>
              <a:rPr lang="en-US" sz="1600" dirty="0">
                <a:solidFill>
                  <a:schemeClr val="tx1">
                    <a:lumMod val="65000"/>
                    <a:lumOff val="35000"/>
                  </a:schemeClr>
                </a:solidFill>
              </a:rPr>
              <a:t>The typical case presents unilaterally, but quickly becomes bilateral if appropriate and aggressive </a:t>
            </a:r>
            <a:r>
              <a:rPr lang="en-US" sz="1600" dirty="0" err="1">
                <a:solidFill>
                  <a:schemeClr val="tx1">
                    <a:lumMod val="65000"/>
                    <a:lumOff val="35000"/>
                  </a:schemeClr>
                </a:solidFill>
              </a:rPr>
              <a:t>tx</a:t>
            </a:r>
            <a:r>
              <a:rPr lang="en-US" sz="1600" dirty="0">
                <a:solidFill>
                  <a:schemeClr val="tx1">
                    <a:lumMod val="65000"/>
                    <a:lumOff val="35000"/>
                  </a:schemeClr>
                </a:solidFill>
              </a:rPr>
              <a:t> isn’t initiated. In the proper clinical context (</a:t>
            </a:r>
            <a:r>
              <a:rPr lang="en-US" sz="1600" dirty="0" err="1">
                <a:solidFill>
                  <a:schemeClr val="tx1">
                    <a:lumMod val="65000"/>
                    <a:lumOff val="35000"/>
                  </a:schemeClr>
                </a:solidFill>
              </a:rPr>
              <a:t>ie</a:t>
            </a:r>
            <a:r>
              <a:rPr lang="en-US" sz="1600" dirty="0">
                <a:solidFill>
                  <a:schemeClr val="tx1">
                    <a:lumMod val="65000"/>
                    <a:lumOff val="35000"/>
                  </a:schemeClr>
                </a:solidFill>
              </a:rPr>
              <a:t>, a very ill </a:t>
            </a:r>
            <a:r>
              <a:rPr lang="en-US" sz="1600" dirty="0" err="1">
                <a:solidFill>
                  <a:schemeClr val="tx1">
                    <a:lumMod val="65000"/>
                    <a:lumOff val="35000"/>
                  </a:schemeClr>
                </a:solidFill>
              </a:rPr>
              <a:t>pt</a:t>
            </a:r>
            <a:r>
              <a:rPr lang="en-US" sz="1600" dirty="0">
                <a:solidFill>
                  <a:schemeClr val="tx1">
                    <a:lumMod val="65000"/>
                    <a:lumOff val="35000"/>
                  </a:schemeClr>
                </a:solidFill>
              </a:rPr>
              <a:t>), </a:t>
            </a:r>
            <a:r>
              <a:rPr lang="en-US" sz="1600" b="1" dirty="0">
                <a:solidFill>
                  <a:schemeClr val="tx1">
                    <a:lumMod val="65000"/>
                    <a:lumOff val="35000"/>
                  </a:schemeClr>
                </a:solidFill>
              </a:rPr>
              <a:t>bilateral simultaneous ophthalmic neuropathies is essentially diagnostic of septic CS thrombosis.</a:t>
            </a:r>
          </a:p>
        </p:txBody>
      </p:sp>
      <p:sp>
        <p:nvSpPr>
          <p:cNvPr id="14" name="Oval 13">
            <a:extLst>
              <a:ext uri="{FF2B5EF4-FFF2-40B4-BE49-F238E27FC236}">
                <a16:creationId xmlns:a16="http://schemas.microsoft.com/office/drawing/2014/main" id="{325B3912-6A87-4CF2-8DDD-AB4FD2A6EE99}"/>
              </a:ext>
            </a:extLst>
          </p:cNvPr>
          <p:cNvSpPr/>
          <p:nvPr/>
        </p:nvSpPr>
        <p:spPr>
          <a:xfrm>
            <a:off x="6777436" y="4684455"/>
            <a:ext cx="728636"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72ABA1-D8D2-4933-B152-7C12BEDCAEE9}"/>
              </a:ext>
            </a:extLst>
          </p:cNvPr>
          <p:cNvSpPr txBox="1"/>
          <p:nvPr/>
        </p:nvSpPr>
        <p:spPr>
          <a:xfrm>
            <a:off x="1380928" y="2316778"/>
            <a:ext cx="6782411" cy="1169551"/>
          </a:xfrm>
          <a:prstGeom prst="rect">
            <a:avLst/>
          </a:prstGeom>
          <a:solidFill>
            <a:srgbClr val="2DB8B5"/>
          </a:solidFill>
        </p:spPr>
        <p:txBody>
          <a:bodyPr wrap="square" rtlCol="0">
            <a:spAutoFit/>
          </a:bodyPr>
          <a:lstStyle/>
          <a:p>
            <a:r>
              <a:rPr lang="en-US" sz="1400" i="1" dirty="0">
                <a:solidFill>
                  <a:schemeClr val="bg1"/>
                </a:solidFill>
              </a:rPr>
              <a:t>How is septic CS thrombosis managed?</a:t>
            </a:r>
          </a:p>
          <a:p>
            <a:r>
              <a:rPr lang="en-US" sz="1400" dirty="0">
                <a:solidFill>
                  <a:schemeClr val="bg1"/>
                </a:solidFill>
              </a:rPr>
              <a:t>Given its high mortality rate, it should be managed as the medical emergency it is. Appropriate imaging and labs should be obtained. Broad-spectrum </a:t>
            </a:r>
            <a:r>
              <a:rPr lang="en-US" sz="1400" dirty="0" err="1">
                <a:solidFill>
                  <a:schemeClr val="bg1"/>
                </a:solidFill>
              </a:rPr>
              <a:t>abx</a:t>
            </a:r>
            <a:r>
              <a:rPr lang="en-US" sz="1400" dirty="0">
                <a:solidFill>
                  <a:schemeClr val="bg1"/>
                </a:solidFill>
              </a:rPr>
              <a:t> therapy should be started without delay (and probably anti-</a:t>
            </a:r>
            <a:r>
              <a:rPr lang="en-US" sz="1400" dirty="0" err="1">
                <a:solidFill>
                  <a:schemeClr val="bg1"/>
                </a:solidFill>
              </a:rPr>
              <a:t>coag</a:t>
            </a:r>
            <a:r>
              <a:rPr lang="en-US" sz="1400" dirty="0">
                <a:solidFill>
                  <a:schemeClr val="bg1"/>
                </a:solidFill>
              </a:rPr>
              <a:t> therapy as well). Invite your friends on the Neurosurgery and Infectious Disease services to the party.</a:t>
            </a:r>
          </a:p>
        </p:txBody>
      </p:sp>
      <p:sp>
        <p:nvSpPr>
          <p:cNvPr id="39" name="TextBox 38">
            <a:extLst>
              <a:ext uri="{FF2B5EF4-FFF2-40B4-BE49-F238E27FC236}">
                <a16:creationId xmlns:a16="http://schemas.microsoft.com/office/drawing/2014/main" id="{C8EBD059-D7D2-4B1A-B445-BEE7602B729E}"/>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894024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A347F39-2BB8-4914-815E-BF6822E9F16F}"/>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endParaRPr lang="en-US" sz="1600" i="1" dirty="0">
              <a:solidFill>
                <a:schemeClr val="bg1">
                  <a:lumMod val="75000"/>
                </a:schemeClr>
              </a:solidFill>
            </a:endParaRPr>
          </a:p>
          <a:p>
            <a:r>
              <a:rPr lang="en-US" sz="1600" dirty="0">
                <a:solidFill>
                  <a:schemeClr val="bg1">
                    <a:lumMod val="75000"/>
                  </a:schemeClr>
                </a:solidFill>
              </a:rPr>
              <a:t>It presents in similar fashion to the septic variety, except:</a:t>
            </a:r>
          </a:p>
          <a:p>
            <a:r>
              <a:rPr lang="en-US" sz="1600" dirty="0">
                <a:solidFill>
                  <a:schemeClr val="bg1">
                    <a:lumMod val="75000"/>
                  </a:schemeClr>
                </a:solidFill>
              </a:rPr>
              <a:t>--the </a:t>
            </a:r>
            <a:r>
              <a:rPr lang="en-US" sz="1600" dirty="0" err="1">
                <a:solidFill>
                  <a:schemeClr val="bg1">
                    <a:lumMod val="75000"/>
                  </a:schemeClr>
                </a:solidFill>
              </a:rPr>
              <a:t>pt</a:t>
            </a:r>
            <a:r>
              <a:rPr lang="en-US" sz="1600" dirty="0">
                <a:solidFill>
                  <a:schemeClr val="bg1">
                    <a:lumMod val="75000"/>
                  </a:schemeClr>
                </a:solidFill>
              </a:rPr>
              <a:t> is not nearly as ill-appearing; and</a:t>
            </a:r>
          </a:p>
          <a:p>
            <a:r>
              <a:rPr lang="en-US" sz="1600" dirty="0">
                <a:solidFill>
                  <a:schemeClr val="bg1">
                    <a:lumMod val="75000"/>
                  </a:schemeClr>
                </a:solidFill>
              </a:rPr>
              <a:t>--the signs/symptoms of orbital congestion are  not as  severe. </a:t>
            </a:r>
          </a:p>
          <a:p>
            <a:endParaRPr lang="en-US" sz="1600" dirty="0">
              <a:solidFill>
                <a:schemeClr val="bg1">
                  <a:lumMod val="75000"/>
                </a:schemeClr>
              </a:solidFill>
            </a:endParaRPr>
          </a:p>
          <a:p>
            <a:r>
              <a:rPr lang="en-US" sz="1600" dirty="0">
                <a:solidFill>
                  <a:schemeClr val="bg1">
                    <a:lumMod val="75000"/>
                  </a:schemeClr>
                </a:solidFill>
              </a:rPr>
              <a:t>Further, and not surprisingly, lab work fails to reveal evidence of an infection.</a:t>
            </a:r>
          </a:p>
          <a:p>
            <a:endParaRPr lang="en-US" sz="1600" dirty="0">
              <a:solidFill>
                <a:schemeClr val="bg1">
                  <a:lumMod val="75000"/>
                </a:schemeClr>
              </a:solidFill>
            </a:endParaRPr>
          </a:p>
          <a:p>
            <a:r>
              <a:rPr lang="en-US" sz="1600" i="1" dirty="0">
                <a:solidFill>
                  <a:schemeClr val="bg1">
                    <a:lumMod val="75000"/>
                  </a:schemeClr>
                </a:solidFill>
              </a:rPr>
              <a:t>How is it managed?</a:t>
            </a:r>
          </a:p>
          <a:p>
            <a:r>
              <a:rPr lang="en-US" sz="1600" dirty="0">
                <a:solidFill>
                  <a:schemeClr val="bg1">
                    <a:lumMod val="75000"/>
                  </a:schemeClr>
                </a:solidFill>
              </a:rPr>
              <a:t>With anticoagulation/anti-platelet therapy</a:t>
            </a:r>
            <a:endParaRPr lang="en-US" sz="1600" b="1" dirty="0">
              <a:solidFill>
                <a:schemeClr val="bg1">
                  <a:lumMod val="75000"/>
                </a:schemeClr>
              </a:solidFill>
            </a:endParaRPr>
          </a:p>
        </p:txBody>
      </p:sp>
      <p:sp>
        <p:nvSpPr>
          <p:cNvPr id="40" name="TextBox 39">
            <a:extLst>
              <a:ext uri="{FF2B5EF4-FFF2-40B4-BE49-F238E27FC236}">
                <a16:creationId xmlns:a16="http://schemas.microsoft.com/office/drawing/2014/main" id="{37C16AAA-2C56-428A-8D4A-C8D693FD5445}"/>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2642243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D0FA750-B7B0-4CD9-AAAF-573D22FB5B1D}"/>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p>
          <a:p>
            <a:r>
              <a:rPr lang="en-US" sz="1600" dirty="0">
                <a:solidFill>
                  <a:srgbClr val="0000FF"/>
                </a:solidFill>
              </a:rPr>
              <a:t>It presents in similar fashion to the septic variety, except:</a:t>
            </a:r>
          </a:p>
          <a:p>
            <a:r>
              <a:rPr lang="en-US" sz="1600" dirty="0">
                <a:solidFill>
                  <a:srgbClr val="0000FF"/>
                </a:solidFill>
              </a:rPr>
              <a:t>--</a:t>
            </a:r>
            <a:r>
              <a:rPr lang="en-US" sz="1600" dirty="0">
                <a:solidFill>
                  <a:schemeClr val="bg1">
                    <a:lumMod val="75000"/>
                  </a:schemeClr>
                </a:solidFill>
              </a:rPr>
              <a:t>the </a:t>
            </a:r>
            <a:r>
              <a:rPr lang="en-US" sz="1600" dirty="0" err="1">
                <a:solidFill>
                  <a:schemeClr val="bg1">
                    <a:lumMod val="75000"/>
                  </a:schemeClr>
                </a:solidFill>
              </a:rPr>
              <a:t>pt</a:t>
            </a:r>
            <a:r>
              <a:rPr lang="en-US" sz="1600" dirty="0">
                <a:solidFill>
                  <a:schemeClr val="bg1">
                    <a:lumMod val="75000"/>
                  </a:schemeClr>
                </a:solidFill>
              </a:rPr>
              <a:t> is not nearly as ill-appearing; and</a:t>
            </a:r>
          </a:p>
          <a:p>
            <a:r>
              <a:rPr lang="en-US" sz="1600" dirty="0">
                <a:solidFill>
                  <a:srgbClr val="0000FF"/>
                </a:solidFill>
              </a:rPr>
              <a:t>--</a:t>
            </a:r>
            <a:r>
              <a:rPr lang="en-US" sz="1600" dirty="0">
                <a:solidFill>
                  <a:schemeClr val="bg1">
                    <a:lumMod val="75000"/>
                  </a:schemeClr>
                </a:solidFill>
              </a:rPr>
              <a:t>the signs/symptoms of orbital congestion are  not as  severe. </a:t>
            </a:r>
          </a:p>
          <a:p>
            <a:endParaRPr lang="en-US" sz="1600" dirty="0">
              <a:solidFill>
                <a:schemeClr val="bg1">
                  <a:lumMod val="75000"/>
                </a:schemeClr>
              </a:solidFill>
            </a:endParaRPr>
          </a:p>
          <a:p>
            <a:r>
              <a:rPr lang="en-US" sz="1600" dirty="0">
                <a:solidFill>
                  <a:schemeClr val="bg1">
                    <a:lumMod val="75000"/>
                  </a:schemeClr>
                </a:solidFill>
              </a:rPr>
              <a:t>Further, and not surprisingly, lab work fails to reveal evidence of an infection.</a:t>
            </a:r>
          </a:p>
          <a:p>
            <a:endParaRPr lang="en-US" sz="1600" dirty="0">
              <a:solidFill>
                <a:schemeClr val="bg1">
                  <a:lumMod val="75000"/>
                </a:schemeClr>
              </a:solidFill>
            </a:endParaRPr>
          </a:p>
          <a:p>
            <a:r>
              <a:rPr lang="en-US" sz="1600" i="1" dirty="0">
                <a:solidFill>
                  <a:schemeClr val="bg1">
                    <a:lumMod val="75000"/>
                  </a:schemeClr>
                </a:solidFill>
              </a:rPr>
              <a:t>How is it managed?</a:t>
            </a:r>
          </a:p>
          <a:p>
            <a:r>
              <a:rPr lang="en-US" sz="1600" dirty="0">
                <a:solidFill>
                  <a:schemeClr val="bg1">
                    <a:lumMod val="75000"/>
                  </a:schemeClr>
                </a:solidFill>
              </a:rPr>
              <a:t>With anticoagulation/anti-platelet therapy</a:t>
            </a:r>
            <a:endParaRPr lang="en-US" sz="1600" b="1" dirty="0">
              <a:solidFill>
                <a:schemeClr val="bg1">
                  <a:lumMod val="75000"/>
                </a:schemeClr>
              </a:solidFill>
            </a:endParaRPr>
          </a:p>
        </p:txBody>
      </p:sp>
      <p:sp>
        <p:nvSpPr>
          <p:cNvPr id="40" name="TextBox 39">
            <a:extLst>
              <a:ext uri="{FF2B5EF4-FFF2-40B4-BE49-F238E27FC236}">
                <a16:creationId xmlns:a16="http://schemas.microsoft.com/office/drawing/2014/main" id="{56EF776B-2F3E-40DC-BAF5-E25BBA4F81A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122086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5B6AE47-E048-4EA6-A068-342CDD85AA40}"/>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p>
          <a:p>
            <a:r>
              <a:rPr lang="en-US" sz="1600" dirty="0">
                <a:solidFill>
                  <a:srgbClr val="0000FF"/>
                </a:solidFill>
              </a:rPr>
              <a:t>It presents in similar fashion to the septic variety, except:</a:t>
            </a:r>
          </a:p>
          <a:p>
            <a:r>
              <a:rPr lang="en-US" sz="1600" dirty="0">
                <a:solidFill>
                  <a:srgbClr val="0000FF"/>
                </a:solidFill>
              </a:rPr>
              <a:t>--the </a:t>
            </a:r>
            <a:r>
              <a:rPr lang="en-US" sz="1600" dirty="0" err="1">
                <a:solidFill>
                  <a:srgbClr val="0000FF"/>
                </a:solidFill>
              </a:rPr>
              <a:t>pt</a:t>
            </a:r>
            <a:r>
              <a:rPr lang="en-US" sz="1600" dirty="0">
                <a:solidFill>
                  <a:srgbClr val="0000FF"/>
                </a:solidFill>
              </a:rPr>
              <a:t> is not nearly as ill-appearing; and</a:t>
            </a:r>
          </a:p>
          <a:p>
            <a:r>
              <a:rPr lang="en-US" sz="1600" dirty="0">
                <a:solidFill>
                  <a:srgbClr val="0000FF"/>
                </a:solidFill>
              </a:rPr>
              <a:t>--the signs/symptoms of orbital congestion are  not as  severe. </a:t>
            </a:r>
          </a:p>
          <a:p>
            <a:endParaRPr lang="en-US" sz="1600" dirty="0">
              <a:solidFill>
                <a:schemeClr val="bg1">
                  <a:lumMod val="75000"/>
                </a:schemeClr>
              </a:solidFill>
            </a:endParaRPr>
          </a:p>
          <a:p>
            <a:r>
              <a:rPr lang="en-US" sz="1600" dirty="0">
                <a:solidFill>
                  <a:schemeClr val="bg1">
                    <a:lumMod val="75000"/>
                  </a:schemeClr>
                </a:solidFill>
              </a:rPr>
              <a:t>Further, and not surprisingly, lab work fails to reveal evidence of an infection.</a:t>
            </a:r>
          </a:p>
          <a:p>
            <a:endParaRPr lang="en-US" sz="1600" dirty="0">
              <a:solidFill>
                <a:schemeClr val="bg1">
                  <a:lumMod val="75000"/>
                </a:schemeClr>
              </a:solidFill>
            </a:endParaRPr>
          </a:p>
          <a:p>
            <a:r>
              <a:rPr lang="en-US" sz="1600" i="1" dirty="0">
                <a:solidFill>
                  <a:schemeClr val="bg1">
                    <a:lumMod val="75000"/>
                  </a:schemeClr>
                </a:solidFill>
              </a:rPr>
              <a:t>How is it managed?</a:t>
            </a:r>
          </a:p>
          <a:p>
            <a:r>
              <a:rPr lang="en-US" sz="1600" dirty="0">
                <a:solidFill>
                  <a:schemeClr val="bg1">
                    <a:lumMod val="75000"/>
                  </a:schemeClr>
                </a:solidFill>
              </a:rPr>
              <a:t>With anticoagulation/anti-platelet therapy</a:t>
            </a:r>
            <a:endParaRPr lang="en-US" sz="1600" b="1" dirty="0">
              <a:solidFill>
                <a:schemeClr val="bg1">
                  <a:lumMod val="75000"/>
                </a:schemeClr>
              </a:solidFill>
            </a:endParaRPr>
          </a:p>
        </p:txBody>
      </p:sp>
      <p:sp>
        <p:nvSpPr>
          <p:cNvPr id="7" name="Rectangle 6">
            <a:extLst>
              <a:ext uri="{FF2B5EF4-FFF2-40B4-BE49-F238E27FC236}">
                <a16:creationId xmlns:a16="http://schemas.microsoft.com/office/drawing/2014/main" id="{4DAA5FC7-4564-49D5-97F0-51B0BEFEE236}"/>
              </a:ext>
            </a:extLst>
          </p:cNvPr>
          <p:cNvSpPr/>
          <p:nvPr/>
        </p:nvSpPr>
        <p:spPr>
          <a:xfrm>
            <a:off x="7467600" y="2942649"/>
            <a:ext cx="663799" cy="304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more v not as</a:t>
            </a:r>
          </a:p>
        </p:txBody>
      </p:sp>
      <p:sp>
        <p:nvSpPr>
          <p:cNvPr id="40" name="TextBox 39">
            <a:extLst>
              <a:ext uri="{FF2B5EF4-FFF2-40B4-BE49-F238E27FC236}">
                <a16:creationId xmlns:a16="http://schemas.microsoft.com/office/drawing/2014/main" id="{78F4D211-EE95-46B8-A63D-7ADE8A54E1E0}"/>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2185531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89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7DB4C3-8E32-432A-9979-5592BF817964}"/>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p>
          <a:p>
            <a:r>
              <a:rPr lang="en-US" sz="1600" dirty="0">
                <a:solidFill>
                  <a:srgbClr val="0000FF"/>
                </a:solidFill>
              </a:rPr>
              <a:t>It presents in similar fashion to the septic variety, except:</a:t>
            </a:r>
          </a:p>
          <a:p>
            <a:r>
              <a:rPr lang="en-US" sz="1600" dirty="0">
                <a:solidFill>
                  <a:srgbClr val="0000FF"/>
                </a:solidFill>
              </a:rPr>
              <a:t>--the </a:t>
            </a:r>
            <a:r>
              <a:rPr lang="en-US" sz="1600" dirty="0" err="1">
                <a:solidFill>
                  <a:srgbClr val="0000FF"/>
                </a:solidFill>
              </a:rPr>
              <a:t>pt</a:t>
            </a:r>
            <a:r>
              <a:rPr lang="en-US" sz="1600" dirty="0">
                <a:solidFill>
                  <a:srgbClr val="0000FF"/>
                </a:solidFill>
              </a:rPr>
              <a:t> is not nearly as ill-appearing; and</a:t>
            </a:r>
          </a:p>
          <a:p>
            <a:r>
              <a:rPr lang="en-US" sz="1600" dirty="0">
                <a:solidFill>
                  <a:srgbClr val="0000FF"/>
                </a:solidFill>
              </a:rPr>
              <a:t>--the signs/symptoms of orbital congestion are  not as  severe. </a:t>
            </a:r>
          </a:p>
          <a:p>
            <a:endParaRPr lang="en-US" sz="1600" dirty="0">
              <a:solidFill>
                <a:srgbClr val="0000FF"/>
              </a:solidFill>
            </a:endParaRPr>
          </a:p>
          <a:p>
            <a:r>
              <a:rPr lang="en-US" sz="1600" dirty="0">
                <a:solidFill>
                  <a:srgbClr val="0000FF"/>
                </a:solidFill>
              </a:rPr>
              <a:t>Further, and not surprisingly, lab work fails to reveal evidence of an infection.</a:t>
            </a:r>
            <a:endParaRPr lang="en-US" sz="1600"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How is it managed?</a:t>
            </a:r>
          </a:p>
          <a:p>
            <a:r>
              <a:rPr lang="en-US" sz="1600" dirty="0">
                <a:solidFill>
                  <a:schemeClr val="bg1">
                    <a:lumMod val="75000"/>
                  </a:schemeClr>
                </a:solidFill>
              </a:rPr>
              <a:t>With anticoagulation/anti-platelet therapy</a:t>
            </a:r>
            <a:endParaRPr lang="en-US" sz="1600" b="1" dirty="0">
              <a:solidFill>
                <a:schemeClr val="bg1">
                  <a:lumMod val="75000"/>
                </a:schemeClr>
              </a:solidFill>
            </a:endParaRPr>
          </a:p>
        </p:txBody>
      </p:sp>
      <p:sp>
        <p:nvSpPr>
          <p:cNvPr id="40" name="TextBox 39">
            <a:extLst>
              <a:ext uri="{FF2B5EF4-FFF2-40B4-BE49-F238E27FC236}">
                <a16:creationId xmlns:a16="http://schemas.microsoft.com/office/drawing/2014/main" id="{BA445216-3BD3-4302-8F90-68CA6A127722}"/>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815964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7" name="TextBox 6">
            <a:extLst>
              <a:ext uri="{FF2B5EF4-FFF2-40B4-BE49-F238E27FC236}">
                <a16:creationId xmlns:a16="http://schemas.microsoft.com/office/drawing/2014/main" id="{98BAEE59-2A42-4C87-A3AE-889EAB170C91}"/>
              </a:ext>
            </a:extLst>
          </p:cNvPr>
          <p:cNvSpPr txBox="1"/>
          <p:nvPr/>
        </p:nvSpPr>
        <p:spPr>
          <a:xfrm>
            <a:off x="990601" y="1820445"/>
            <a:ext cx="7086599" cy="1077218"/>
          </a:xfrm>
          <a:prstGeom prst="rect">
            <a:avLst/>
          </a:prstGeom>
          <a:noFill/>
        </p:spPr>
        <p:txBody>
          <a:bodyPr wrap="square" rtlCol="0">
            <a:spAutoFit/>
          </a:bodyPr>
          <a:lstStyle/>
          <a:p>
            <a:r>
              <a:rPr lang="en-US" sz="1600" i="1" dirty="0">
                <a:solidFill>
                  <a:srgbClr val="0000FF"/>
                </a:solidFill>
              </a:rPr>
              <a:t>Anatomically speaking, how are the cavernous sinus, superior orbital fissure and orbital apex related to one another?</a:t>
            </a:r>
          </a:p>
          <a:p>
            <a:r>
              <a:rPr lang="en-US" sz="1600" dirty="0">
                <a:solidFill>
                  <a:srgbClr val="0000FF"/>
                </a:solidFill>
              </a:rPr>
              <a:t>They are ‘ducks in a row’ in that the orbital apex is in direct communication with the cavernous sinus via the superior orbital fissure</a:t>
            </a:r>
          </a:p>
        </p:txBody>
      </p:sp>
      <p:sp>
        <p:nvSpPr>
          <p:cNvPr id="13" name="Rectangle 12">
            <a:extLst>
              <a:ext uri="{FF2B5EF4-FFF2-40B4-BE49-F238E27FC236}">
                <a16:creationId xmlns:a16="http://schemas.microsoft.com/office/drawing/2014/main" id="{33433150-CF55-4167-AE85-7387787EC33D}"/>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D2528AC0-C1AD-4DE9-8CBC-E5A7B838CD62}"/>
              </a:ext>
            </a:extLst>
          </p:cNvPr>
          <p:cNvSpPr txBox="1"/>
          <p:nvPr/>
        </p:nvSpPr>
        <p:spPr>
          <a:xfrm>
            <a:off x="383347" y="1383268"/>
            <a:ext cx="2095445" cy="400110"/>
          </a:xfrm>
          <a:prstGeom prst="rect">
            <a:avLst/>
          </a:prstGeom>
          <a:solidFill>
            <a:schemeClr val="bg1"/>
          </a:solidFill>
        </p:spPr>
        <p:txBody>
          <a:bodyPr wrap="none" rtlCol="0">
            <a:spAutoFit/>
          </a:bodyPr>
          <a:lstStyle/>
          <a:p>
            <a:pPr algn="ctr"/>
            <a:r>
              <a:rPr lang="en-US" sz="2000" dirty="0"/>
              <a:t>Cavernous sinus</a:t>
            </a:r>
          </a:p>
        </p:txBody>
      </p:sp>
      <p:sp>
        <p:nvSpPr>
          <p:cNvPr id="15" name="TextBox 14">
            <a:extLst>
              <a:ext uri="{FF2B5EF4-FFF2-40B4-BE49-F238E27FC236}">
                <a16:creationId xmlns:a16="http://schemas.microsoft.com/office/drawing/2014/main" id="{771BFFBF-2B6B-4A19-BC24-0B35F1709FD4}"/>
              </a:ext>
            </a:extLst>
          </p:cNvPr>
          <p:cNvSpPr txBox="1"/>
          <p:nvPr/>
        </p:nvSpPr>
        <p:spPr>
          <a:xfrm>
            <a:off x="3194129" y="1383268"/>
            <a:ext cx="2749471" cy="400110"/>
          </a:xfrm>
          <a:prstGeom prst="rect">
            <a:avLst/>
          </a:prstGeom>
          <a:noFill/>
        </p:spPr>
        <p:txBody>
          <a:bodyPr wrap="none" rtlCol="0">
            <a:spAutoFit/>
          </a:bodyPr>
          <a:lstStyle/>
          <a:p>
            <a:pPr algn="ctr"/>
            <a:r>
              <a:rPr lang="en-US" sz="2000" dirty="0"/>
              <a:t>Superior orbital fissure</a:t>
            </a:r>
          </a:p>
        </p:txBody>
      </p:sp>
      <p:sp>
        <p:nvSpPr>
          <p:cNvPr id="16" name="TextBox 15">
            <a:extLst>
              <a:ext uri="{FF2B5EF4-FFF2-40B4-BE49-F238E27FC236}">
                <a16:creationId xmlns:a16="http://schemas.microsoft.com/office/drawing/2014/main" id="{3240A87B-709E-4A14-BF60-1EC5D6922C46}"/>
              </a:ext>
            </a:extLst>
          </p:cNvPr>
          <p:cNvSpPr txBox="1"/>
          <p:nvPr/>
        </p:nvSpPr>
        <p:spPr>
          <a:xfrm>
            <a:off x="6739346" y="1383268"/>
            <a:ext cx="1566454" cy="400110"/>
          </a:xfrm>
          <a:prstGeom prst="rect">
            <a:avLst/>
          </a:prstGeom>
          <a:noFill/>
        </p:spPr>
        <p:txBody>
          <a:bodyPr wrap="none" rtlCol="0">
            <a:spAutoFit/>
          </a:bodyPr>
          <a:lstStyle/>
          <a:p>
            <a:pPr algn="ctr"/>
            <a:r>
              <a:rPr lang="en-US" sz="2000" dirty="0"/>
              <a:t>Orbital apex</a:t>
            </a:r>
          </a:p>
        </p:txBody>
      </p:sp>
      <p:sp>
        <p:nvSpPr>
          <p:cNvPr id="17" name="TextBox 16">
            <a:extLst>
              <a:ext uri="{FF2B5EF4-FFF2-40B4-BE49-F238E27FC236}">
                <a16:creationId xmlns:a16="http://schemas.microsoft.com/office/drawing/2014/main" id="{0D4A51C5-94A4-4DED-BE0D-3D299A9B601C}"/>
              </a:ext>
            </a:extLst>
          </p:cNvPr>
          <p:cNvSpPr txBox="1"/>
          <p:nvPr/>
        </p:nvSpPr>
        <p:spPr>
          <a:xfrm>
            <a:off x="699220" y="990600"/>
            <a:ext cx="1107996" cy="369332"/>
          </a:xfrm>
          <a:prstGeom prst="rect">
            <a:avLst/>
          </a:prstGeom>
          <a:noFill/>
        </p:spPr>
        <p:txBody>
          <a:bodyPr wrap="none" rtlCol="0">
            <a:spAutoFit/>
          </a:bodyPr>
          <a:lstStyle/>
          <a:p>
            <a:r>
              <a:rPr lang="en-US" i="1" dirty="0"/>
              <a:t>Posterior</a:t>
            </a:r>
          </a:p>
        </p:txBody>
      </p:sp>
      <p:sp>
        <p:nvSpPr>
          <p:cNvPr id="18" name="TextBox 17">
            <a:extLst>
              <a:ext uri="{FF2B5EF4-FFF2-40B4-BE49-F238E27FC236}">
                <a16:creationId xmlns:a16="http://schemas.microsoft.com/office/drawing/2014/main" id="{297376DE-ADE7-4C68-BF2F-FB62AC2190F0}"/>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t>Anterior</a:t>
            </a:r>
          </a:p>
        </p:txBody>
      </p:sp>
      <p:cxnSp>
        <p:nvCxnSpPr>
          <p:cNvPr id="19" name="Straight Arrow Connector 18">
            <a:extLst>
              <a:ext uri="{FF2B5EF4-FFF2-40B4-BE49-F238E27FC236}">
                <a16:creationId xmlns:a16="http://schemas.microsoft.com/office/drawing/2014/main" id="{DB08D921-38D7-4B20-91A8-8E9299D4E111}"/>
              </a:ext>
            </a:extLst>
          </p:cNvPr>
          <p:cNvCxnSpPr>
            <a:stCxn id="17" idx="3"/>
            <a:endCxn id="18" idx="1"/>
          </p:cNvCxnSpPr>
          <p:nvPr/>
        </p:nvCxnSpPr>
        <p:spPr>
          <a:xfrm>
            <a:off x="1807216" y="1175266"/>
            <a:ext cx="540822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9775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90</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71FED11-7282-491C-8192-8CA4F9AFA0F0}"/>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p>
          <a:p>
            <a:r>
              <a:rPr lang="en-US" sz="1600" dirty="0">
                <a:solidFill>
                  <a:srgbClr val="0000FF"/>
                </a:solidFill>
              </a:rPr>
              <a:t>It presents in similar fashion to the septic variety, except:</a:t>
            </a:r>
          </a:p>
          <a:p>
            <a:r>
              <a:rPr lang="en-US" sz="1600" dirty="0">
                <a:solidFill>
                  <a:srgbClr val="0000FF"/>
                </a:solidFill>
              </a:rPr>
              <a:t>--the </a:t>
            </a:r>
            <a:r>
              <a:rPr lang="en-US" sz="1600" dirty="0" err="1">
                <a:solidFill>
                  <a:srgbClr val="0000FF"/>
                </a:solidFill>
              </a:rPr>
              <a:t>pt</a:t>
            </a:r>
            <a:r>
              <a:rPr lang="en-US" sz="1600" dirty="0">
                <a:solidFill>
                  <a:srgbClr val="0000FF"/>
                </a:solidFill>
              </a:rPr>
              <a:t> is not nearly as ill-appearing; and</a:t>
            </a:r>
          </a:p>
          <a:p>
            <a:r>
              <a:rPr lang="en-US" sz="1600" dirty="0">
                <a:solidFill>
                  <a:srgbClr val="0000FF"/>
                </a:solidFill>
              </a:rPr>
              <a:t>--the signs/symptoms of orbital congestion are  not as  severe. </a:t>
            </a:r>
          </a:p>
          <a:p>
            <a:endParaRPr lang="en-US" sz="1600" dirty="0">
              <a:solidFill>
                <a:srgbClr val="0000FF"/>
              </a:solidFill>
            </a:endParaRPr>
          </a:p>
          <a:p>
            <a:r>
              <a:rPr lang="en-US" sz="1600" dirty="0">
                <a:solidFill>
                  <a:srgbClr val="0000FF"/>
                </a:solidFill>
              </a:rPr>
              <a:t>Further, and not surprisingly, lab work fails to reveal evidence of an infection.</a:t>
            </a:r>
          </a:p>
          <a:p>
            <a:endParaRPr lang="en-US" sz="1600" dirty="0">
              <a:solidFill>
                <a:srgbClr val="0000FF"/>
              </a:solidFill>
            </a:endParaRPr>
          </a:p>
          <a:p>
            <a:r>
              <a:rPr lang="en-US" sz="1600" i="1" dirty="0">
                <a:solidFill>
                  <a:srgbClr val="0000FF"/>
                </a:solidFill>
              </a:rPr>
              <a:t>How is it managed?</a:t>
            </a:r>
            <a:endParaRPr lang="en-US" sz="1600" i="1" dirty="0">
              <a:solidFill>
                <a:schemeClr val="bg1">
                  <a:lumMod val="75000"/>
                </a:schemeClr>
              </a:solidFill>
            </a:endParaRPr>
          </a:p>
          <a:p>
            <a:r>
              <a:rPr lang="en-US" sz="1600" dirty="0">
                <a:solidFill>
                  <a:schemeClr val="bg1">
                    <a:lumMod val="75000"/>
                  </a:schemeClr>
                </a:solidFill>
              </a:rPr>
              <a:t>With anticoagulation/anti-platelet therapy</a:t>
            </a:r>
            <a:endParaRPr lang="en-US" sz="1600" b="1" dirty="0">
              <a:solidFill>
                <a:schemeClr val="bg1">
                  <a:lumMod val="75000"/>
                </a:schemeClr>
              </a:solidFill>
            </a:endParaRPr>
          </a:p>
        </p:txBody>
      </p:sp>
      <p:sp>
        <p:nvSpPr>
          <p:cNvPr id="40" name="TextBox 39">
            <a:extLst>
              <a:ext uri="{FF2B5EF4-FFF2-40B4-BE49-F238E27FC236}">
                <a16:creationId xmlns:a16="http://schemas.microsoft.com/office/drawing/2014/main" id="{D7A860F1-417E-4558-9752-EE36ACC030E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41893050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91</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chemeClr val="bg1">
                    <a:lumMod val="75000"/>
                  </a:schemeClr>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45" name="TextBox 44">
            <a:extLst>
              <a:ext uri="{FF2B5EF4-FFF2-40B4-BE49-F238E27FC236}">
                <a16:creationId xmlns:a16="http://schemas.microsoft.com/office/drawing/2014/main" id="{AA0C54E2-773C-4C59-A593-17BEBFBB726A}"/>
              </a:ext>
            </a:extLst>
          </p:cNvPr>
          <p:cNvSpPr txBox="1"/>
          <p:nvPr/>
        </p:nvSpPr>
        <p:spPr>
          <a:xfrm>
            <a:off x="7124778" y="5216016"/>
            <a:ext cx="830677" cy="271869"/>
          </a:xfrm>
          <a:prstGeom prst="rect">
            <a:avLst/>
          </a:prstGeom>
          <a:noFill/>
        </p:spPr>
        <p:txBody>
          <a:bodyPr wrap="none" rtlCol="0">
            <a:spAutoFit/>
          </a:bodyPr>
          <a:lstStyle/>
          <a:p>
            <a:pPr>
              <a:lnSpc>
                <a:spcPts val="1400"/>
              </a:lnSpc>
            </a:pPr>
            <a:r>
              <a:rPr lang="en-US" sz="1400" b="1" dirty="0">
                <a:solidFill>
                  <a:srgbClr val="7030A0"/>
                </a:solidFill>
              </a:rPr>
              <a:t>Aseptic</a:t>
            </a:r>
          </a:p>
        </p:txBody>
      </p:sp>
      <p:grpSp>
        <p:nvGrpSpPr>
          <p:cNvPr id="46" name="Group 45">
            <a:extLst>
              <a:ext uri="{FF2B5EF4-FFF2-40B4-BE49-F238E27FC236}">
                <a16:creationId xmlns:a16="http://schemas.microsoft.com/office/drawing/2014/main" id="{D151ABDB-9169-41FD-99A9-5212C346B524}"/>
              </a:ext>
            </a:extLst>
          </p:cNvPr>
          <p:cNvGrpSpPr/>
          <p:nvPr/>
        </p:nvGrpSpPr>
        <p:grpSpPr>
          <a:xfrm rot="13800980">
            <a:off x="6666199" y="5102881"/>
            <a:ext cx="457200" cy="308977"/>
            <a:chOff x="6553200" y="6248400"/>
            <a:chExt cx="457200" cy="381000"/>
          </a:xfrm>
        </p:grpSpPr>
        <p:cxnSp>
          <p:nvCxnSpPr>
            <p:cNvPr id="47" name="Straight Arrow Connector 46">
              <a:extLst>
                <a:ext uri="{FF2B5EF4-FFF2-40B4-BE49-F238E27FC236}">
                  <a16:creationId xmlns:a16="http://schemas.microsoft.com/office/drawing/2014/main" id="{F702A5B0-808B-4EDB-833D-1AE8A44AC54C}"/>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F24D16-2C38-41E5-85F0-5D11E202D24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83BA4098-F419-4DB1-A008-25D179029C07}"/>
              </a:ext>
            </a:extLst>
          </p:cNvPr>
          <p:cNvSpPr txBox="1"/>
          <p:nvPr/>
        </p:nvSpPr>
        <p:spPr>
          <a:xfrm>
            <a:off x="6784400" y="4760162"/>
            <a:ext cx="683200" cy="271869"/>
          </a:xfrm>
          <a:prstGeom prst="rect">
            <a:avLst/>
          </a:prstGeom>
          <a:noFill/>
        </p:spPr>
        <p:txBody>
          <a:bodyPr wrap="none" rtlCol="0">
            <a:spAutoFit/>
          </a:bodyPr>
          <a:lstStyle/>
          <a:p>
            <a:pPr>
              <a:lnSpc>
                <a:spcPts val="1400"/>
              </a:lnSpc>
            </a:pPr>
            <a:r>
              <a:rPr lang="en-US" sz="1400" dirty="0">
                <a:solidFill>
                  <a:schemeClr val="bg1">
                    <a:lumMod val="75000"/>
                  </a:schemeClr>
                </a:solidFill>
              </a:rPr>
              <a:t>Septic</a:t>
            </a:r>
          </a:p>
        </p:txBody>
      </p:sp>
      <p:sp>
        <p:nvSpPr>
          <p:cNvPr id="5" name="TextBox 4">
            <a:extLst>
              <a:ext uri="{FF2B5EF4-FFF2-40B4-BE49-F238E27FC236}">
                <a16:creationId xmlns:a16="http://schemas.microsoft.com/office/drawing/2014/main" id="{1EF686B6-132E-4E5B-ABFD-40093412B4E2}"/>
              </a:ext>
            </a:extLst>
          </p:cNvPr>
          <p:cNvSpPr txBox="1"/>
          <p:nvPr/>
        </p:nvSpPr>
        <p:spPr>
          <a:xfrm>
            <a:off x="3176844" y="2165827"/>
            <a:ext cx="5814756" cy="2554545"/>
          </a:xfrm>
          <a:prstGeom prst="rect">
            <a:avLst/>
          </a:prstGeom>
          <a:solidFill>
            <a:schemeClr val="bg1">
              <a:lumMod val="75000"/>
            </a:schemeClr>
          </a:solidFill>
        </p:spPr>
        <p:txBody>
          <a:bodyPr wrap="square" rtlCol="0">
            <a:spAutoFit/>
          </a:bodyPr>
          <a:lstStyle/>
          <a:p>
            <a:r>
              <a:rPr lang="en-US" sz="1600" i="1" dirty="0">
                <a:solidFill>
                  <a:srgbClr val="0000FF"/>
                </a:solidFill>
              </a:rPr>
              <a:t>What about </a:t>
            </a:r>
            <a:r>
              <a:rPr lang="en-US" sz="1600" b="1" i="1" dirty="0">
                <a:solidFill>
                  <a:srgbClr val="0000FF"/>
                </a:solidFill>
              </a:rPr>
              <a:t>a</a:t>
            </a:r>
            <a:r>
              <a:rPr lang="en-US" sz="1600" i="1" dirty="0">
                <a:solidFill>
                  <a:srgbClr val="0000FF"/>
                </a:solidFill>
              </a:rPr>
              <a:t>septic CS thrombosis--how does it present?</a:t>
            </a:r>
          </a:p>
          <a:p>
            <a:r>
              <a:rPr lang="en-US" sz="1600" dirty="0">
                <a:solidFill>
                  <a:srgbClr val="0000FF"/>
                </a:solidFill>
              </a:rPr>
              <a:t>It presents in similar fashion to the septic variety, except:</a:t>
            </a:r>
          </a:p>
          <a:p>
            <a:r>
              <a:rPr lang="en-US" sz="1600" dirty="0">
                <a:solidFill>
                  <a:srgbClr val="0000FF"/>
                </a:solidFill>
              </a:rPr>
              <a:t>--the </a:t>
            </a:r>
            <a:r>
              <a:rPr lang="en-US" sz="1600" dirty="0" err="1">
                <a:solidFill>
                  <a:srgbClr val="0000FF"/>
                </a:solidFill>
              </a:rPr>
              <a:t>pt</a:t>
            </a:r>
            <a:r>
              <a:rPr lang="en-US" sz="1600" dirty="0">
                <a:solidFill>
                  <a:srgbClr val="0000FF"/>
                </a:solidFill>
              </a:rPr>
              <a:t> is not nearly as ill-appearing; and</a:t>
            </a:r>
          </a:p>
          <a:p>
            <a:r>
              <a:rPr lang="en-US" sz="1600" dirty="0">
                <a:solidFill>
                  <a:srgbClr val="0000FF"/>
                </a:solidFill>
              </a:rPr>
              <a:t>--the signs/symptoms of orbital congestion are  not as  severe. </a:t>
            </a:r>
          </a:p>
          <a:p>
            <a:endParaRPr lang="en-US" sz="1600" dirty="0">
              <a:solidFill>
                <a:srgbClr val="0000FF"/>
              </a:solidFill>
            </a:endParaRPr>
          </a:p>
          <a:p>
            <a:r>
              <a:rPr lang="en-US" sz="1600" dirty="0">
                <a:solidFill>
                  <a:srgbClr val="0000FF"/>
                </a:solidFill>
              </a:rPr>
              <a:t>Further, and not surprisingly, lab work fails to reveal evidence of an infection.</a:t>
            </a:r>
          </a:p>
          <a:p>
            <a:endParaRPr lang="en-US" sz="1600" dirty="0">
              <a:solidFill>
                <a:srgbClr val="0000FF"/>
              </a:solidFill>
            </a:endParaRPr>
          </a:p>
          <a:p>
            <a:r>
              <a:rPr lang="en-US" sz="1600" i="1" dirty="0">
                <a:solidFill>
                  <a:srgbClr val="0000FF"/>
                </a:solidFill>
              </a:rPr>
              <a:t>How is it managed?</a:t>
            </a:r>
          </a:p>
          <a:p>
            <a:r>
              <a:rPr lang="en-US" sz="1600" dirty="0">
                <a:solidFill>
                  <a:srgbClr val="0000FF"/>
                </a:solidFill>
              </a:rPr>
              <a:t>With anticoagulation/anti-platelet therapy</a:t>
            </a:r>
            <a:endParaRPr lang="en-US" sz="1600" b="1" dirty="0">
              <a:solidFill>
                <a:srgbClr val="0000FF"/>
              </a:solidFill>
            </a:endParaRPr>
          </a:p>
        </p:txBody>
      </p:sp>
      <p:sp>
        <p:nvSpPr>
          <p:cNvPr id="14" name="Oval 13">
            <a:extLst>
              <a:ext uri="{FF2B5EF4-FFF2-40B4-BE49-F238E27FC236}">
                <a16:creationId xmlns:a16="http://schemas.microsoft.com/office/drawing/2014/main" id="{325B3912-6A87-4CF2-8DDD-AB4FD2A6EE99}"/>
              </a:ext>
            </a:extLst>
          </p:cNvPr>
          <p:cNvSpPr/>
          <p:nvPr/>
        </p:nvSpPr>
        <p:spPr>
          <a:xfrm>
            <a:off x="7086599" y="5136436"/>
            <a:ext cx="868855" cy="409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B34382C-97CF-4765-9585-00232F9E91A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681232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92</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rgbClr val="800080"/>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rgbClr val="800080"/>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26685" y="5818941"/>
            <a:ext cx="293670" cy="271869"/>
          </a:xfrm>
          <a:prstGeom prst="rect">
            <a:avLst/>
          </a:prstGeom>
          <a:noFill/>
        </p:spPr>
        <p:txBody>
          <a:bodyPr wrap="none" rtlCol="0">
            <a:spAutoFit/>
          </a:bodyPr>
          <a:lstStyle/>
          <a:p>
            <a:pPr>
              <a:lnSpc>
                <a:spcPts val="1400"/>
              </a:lnSpc>
            </a:pPr>
            <a:r>
              <a:rPr lang="en-US" sz="1400" b="1" i="1" dirty="0">
                <a:solidFill>
                  <a:srgbClr val="800080"/>
                </a:solidFill>
              </a:rPr>
              <a:t>?</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285521" y="6286845"/>
            <a:ext cx="293670" cy="271869"/>
          </a:xfrm>
          <a:prstGeom prst="rect">
            <a:avLst/>
          </a:prstGeom>
          <a:noFill/>
        </p:spPr>
        <p:txBody>
          <a:bodyPr wrap="none" rtlCol="0">
            <a:spAutoFit/>
          </a:bodyPr>
          <a:lstStyle/>
          <a:p>
            <a:pPr>
              <a:lnSpc>
                <a:spcPts val="1400"/>
              </a:lnSpc>
            </a:pPr>
            <a:r>
              <a:rPr lang="en-US" sz="1400" b="1" i="1" dirty="0">
                <a:solidFill>
                  <a:srgbClr val="800080"/>
                </a:solidFill>
              </a:rPr>
              <a:t>?</a:t>
            </a:r>
          </a:p>
        </p:txBody>
      </p:sp>
      <p:sp>
        <p:nvSpPr>
          <p:cNvPr id="48" name="TextBox 47">
            <a:extLst>
              <a:ext uri="{FF2B5EF4-FFF2-40B4-BE49-F238E27FC236}">
                <a16:creationId xmlns:a16="http://schemas.microsoft.com/office/drawing/2014/main" id="{5C8D25A6-D8E4-477F-A5AA-0A1A382AFE3D}"/>
              </a:ext>
            </a:extLst>
          </p:cNvPr>
          <p:cNvSpPr txBox="1"/>
          <p:nvPr/>
        </p:nvSpPr>
        <p:spPr>
          <a:xfrm>
            <a:off x="7124778" y="6051968"/>
            <a:ext cx="1186030" cy="523220"/>
          </a:xfrm>
          <a:prstGeom prst="rect">
            <a:avLst/>
          </a:prstGeom>
          <a:noFill/>
        </p:spPr>
        <p:txBody>
          <a:bodyPr wrap="none" rtlCol="0">
            <a:spAutoFit/>
          </a:bodyPr>
          <a:lstStyle/>
          <a:p>
            <a:pPr algn="r"/>
            <a:r>
              <a:rPr lang="en-US" sz="1400" i="1" dirty="0">
                <a:solidFill>
                  <a:srgbClr val="0000FF"/>
                </a:solidFill>
              </a:rPr>
              <a:t>Two types of</a:t>
            </a:r>
          </a:p>
          <a:p>
            <a:pPr algn="r"/>
            <a:r>
              <a:rPr lang="en-US" sz="1400" i="1" dirty="0">
                <a:solidFill>
                  <a:srgbClr val="0000FF"/>
                </a:solidFill>
              </a:rPr>
              <a:t>CS fistula:</a:t>
            </a:r>
          </a:p>
        </p:txBody>
      </p:sp>
      <p:sp>
        <p:nvSpPr>
          <p:cNvPr id="46" name="TextBox 45">
            <a:extLst>
              <a:ext uri="{FF2B5EF4-FFF2-40B4-BE49-F238E27FC236}">
                <a16:creationId xmlns:a16="http://schemas.microsoft.com/office/drawing/2014/main" id="{96BC3C02-99BC-4ABC-8BD4-574335C5AC93}"/>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2424535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93</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98603" y="5672320"/>
            <a:ext cx="787395" cy="338554"/>
          </a:xfrm>
          <a:prstGeom prst="rect">
            <a:avLst/>
          </a:prstGeom>
          <a:noFill/>
        </p:spPr>
        <p:txBody>
          <a:bodyPr wrap="none" rtlCol="0">
            <a:spAutoFit/>
          </a:bodyPr>
          <a:lstStyle/>
          <a:p>
            <a:r>
              <a:rPr lang="en-US" sz="1600"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rgbClr val="800080"/>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rgbClr val="800080"/>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rgbClr val="800080"/>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46" name="TextBox 45">
            <a:extLst>
              <a:ext uri="{FF2B5EF4-FFF2-40B4-BE49-F238E27FC236}">
                <a16:creationId xmlns:a16="http://schemas.microsoft.com/office/drawing/2014/main" id="{95298C10-8BE3-4B5C-87BE-70ABF02CAB2E}"/>
              </a:ext>
            </a:extLst>
          </p:cNvPr>
          <p:cNvSpPr txBox="1"/>
          <p:nvPr/>
        </p:nvSpPr>
        <p:spPr>
          <a:xfrm>
            <a:off x="7124778" y="6051968"/>
            <a:ext cx="1186030" cy="523220"/>
          </a:xfrm>
          <a:prstGeom prst="rect">
            <a:avLst/>
          </a:prstGeom>
          <a:noFill/>
        </p:spPr>
        <p:txBody>
          <a:bodyPr wrap="none" rtlCol="0">
            <a:spAutoFit/>
          </a:bodyPr>
          <a:lstStyle/>
          <a:p>
            <a:pPr algn="r"/>
            <a:r>
              <a:rPr lang="en-US" sz="1400" i="1" dirty="0">
                <a:solidFill>
                  <a:srgbClr val="0000FF"/>
                </a:solidFill>
              </a:rPr>
              <a:t>Two types of</a:t>
            </a:r>
          </a:p>
          <a:p>
            <a:pPr algn="r"/>
            <a:r>
              <a:rPr lang="en-US" sz="1400" i="1" dirty="0">
                <a:solidFill>
                  <a:srgbClr val="0000FF"/>
                </a:solidFill>
              </a:rPr>
              <a:t>CS fistula:</a:t>
            </a:r>
          </a:p>
        </p:txBody>
      </p:sp>
      <p:sp>
        <p:nvSpPr>
          <p:cNvPr id="47" name="TextBox 46">
            <a:extLst>
              <a:ext uri="{FF2B5EF4-FFF2-40B4-BE49-F238E27FC236}">
                <a16:creationId xmlns:a16="http://schemas.microsoft.com/office/drawing/2014/main" id="{1E00A25F-BC8F-4C37-B474-1F02157BC4CC}"/>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7702419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94</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endParaRPr lang="en-US" sz="1600" i="1" dirty="0">
              <a:solidFill>
                <a:schemeClr val="accent1">
                  <a:lumMod val="40000"/>
                  <a:lumOff val="60000"/>
                </a:schemeClr>
              </a:solidFill>
            </a:endParaRPr>
          </a:p>
          <a:p>
            <a:r>
              <a:rPr lang="en-US" sz="1600" dirty="0">
                <a:solidFill>
                  <a:schemeClr val="accent1">
                    <a:lumMod val="40000"/>
                    <a:lumOff val="60000"/>
                  </a:schemeClr>
                </a:solidFill>
              </a:rPr>
              <a:t>It is the configuration--unique in the human body--of having an </a:t>
            </a:r>
            <a:r>
              <a:rPr lang="en-US" sz="1600" i="1" dirty="0">
                <a:solidFill>
                  <a:schemeClr val="accent1">
                    <a:lumMod val="40000"/>
                    <a:lumOff val="60000"/>
                  </a:schemeClr>
                </a:solidFill>
              </a:rPr>
              <a:t>arterial</a:t>
            </a:r>
            <a:r>
              <a:rPr lang="en-US" sz="1600" dirty="0">
                <a:solidFill>
                  <a:schemeClr val="accent1">
                    <a:lumMod val="40000"/>
                    <a:lumOff val="60000"/>
                  </a:schemeClr>
                </a:solidFill>
              </a:rPr>
              <a:t> structure (the  internal carotid  and its  </a:t>
            </a:r>
            <a:r>
              <a:rPr lang="en-US" sz="1600" dirty="0" err="1">
                <a:solidFill>
                  <a:schemeClr val="accent1">
                    <a:lumMod val="40000"/>
                    <a:lumOff val="60000"/>
                  </a:schemeClr>
                </a:solidFill>
              </a:rPr>
              <a:t>dural</a:t>
            </a:r>
            <a:r>
              <a:rPr lang="en-US" sz="1600" dirty="0">
                <a:solidFill>
                  <a:schemeClr val="accent1">
                    <a:lumMod val="40000"/>
                    <a:lumOff val="60000"/>
                  </a:schemeClr>
                </a:solidFill>
              </a:rPr>
              <a:t>  branches) wholly within the confines of a </a:t>
            </a:r>
            <a:r>
              <a:rPr lang="en-US" sz="1600" i="1" dirty="0">
                <a:solidFill>
                  <a:schemeClr val="accent1">
                    <a:lumMod val="40000"/>
                    <a:lumOff val="60000"/>
                  </a:schemeClr>
                </a:solidFill>
              </a:rPr>
              <a:t>venous</a:t>
            </a:r>
            <a:r>
              <a:rPr lang="en-US" sz="1600" dirty="0">
                <a:solidFill>
                  <a:schemeClr val="accent1">
                    <a:lumMod val="40000"/>
                    <a:lumOff val="60000"/>
                  </a:schemeClr>
                </a:solidFill>
              </a:rPr>
              <a:t> structure (</a:t>
            </a:r>
            <a:r>
              <a:rPr lang="en-US" sz="1600" dirty="0" err="1">
                <a:solidFill>
                  <a:schemeClr val="accent1">
                    <a:lumMod val="40000"/>
                    <a:lumOff val="60000"/>
                  </a:schemeClr>
                </a:solidFill>
              </a:rPr>
              <a:t>ie</a:t>
            </a:r>
            <a:r>
              <a:rPr lang="en-US" sz="1600" dirty="0">
                <a:solidFill>
                  <a:schemeClr val="accent1">
                    <a:lumMod val="40000"/>
                    <a:lumOff val="60000"/>
                  </a:schemeClr>
                </a:solidFill>
              </a:rPr>
              <a:t>, the CS itself)</a:t>
            </a: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What is the fundamental problem that results from a fistula within the CS?</a:t>
            </a:r>
          </a:p>
          <a:p>
            <a:r>
              <a:rPr lang="en-US" sz="1600" dirty="0">
                <a:solidFill>
                  <a:schemeClr val="accent1">
                    <a:lumMod val="40000"/>
                    <a:lumOff val="60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E1F68E2-97CB-4C64-94F0-F1D0795E60D1}"/>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592330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95</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p>
          <a:p>
            <a:r>
              <a:rPr lang="en-US" sz="1600" dirty="0">
                <a:solidFill>
                  <a:srgbClr val="0000FF"/>
                </a:solidFill>
              </a:rPr>
              <a:t>It is the configuration--unique in the human body--of having an </a:t>
            </a:r>
            <a:r>
              <a:rPr lang="en-US" sz="1600" i="1" dirty="0">
                <a:solidFill>
                  <a:srgbClr val="0000FF"/>
                </a:solidFill>
              </a:rPr>
              <a:t>arterial</a:t>
            </a:r>
            <a:r>
              <a:rPr lang="en-US" sz="1600" dirty="0">
                <a:solidFill>
                  <a:srgbClr val="0000FF"/>
                </a:solidFill>
              </a:rPr>
              <a:t> structure (the  internal carotid  artery and its  </a:t>
            </a:r>
            <a:r>
              <a:rPr lang="en-US" sz="1600" dirty="0" err="1">
                <a:solidFill>
                  <a:srgbClr val="0000FF"/>
                </a:solidFill>
              </a:rPr>
              <a:t>dural</a:t>
            </a:r>
            <a:r>
              <a:rPr lang="en-US" sz="1600" dirty="0">
                <a:solidFill>
                  <a:srgbClr val="0000FF"/>
                </a:solidFill>
              </a:rPr>
              <a:t>  branches) wholly within the confines of a </a:t>
            </a:r>
            <a:r>
              <a:rPr lang="en-US" sz="1600" i="1" dirty="0">
                <a:solidFill>
                  <a:srgbClr val="0000FF"/>
                </a:solidFill>
              </a:rPr>
              <a:t>venous</a:t>
            </a:r>
            <a:r>
              <a:rPr lang="en-US" sz="1600" dirty="0">
                <a:solidFill>
                  <a:srgbClr val="0000FF"/>
                </a:solidFill>
              </a:rPr>
              <a:t> structure (</a:t>
            </a:r>
            <a:r>
              <a:rPr lang="en-US" sz="1600" dirty="0" err="1">
                <a:solidFill>
                  <a:srgbClr val="0000FF"/>
                </a:solidFill>
              </a:rPr>
              <a:t>ie</a:t>
            </a:r>
            <a:r>
              <a:rPr lang="en-US" sz="1600" dirty="0">
                <a:solidFill>
                  <a:srgbClr val="0000FF"/>
                </a:solidFill>
              </a:rPr>
              <a:t>, the CS itself)</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What is the fundamental problem that results from a fistula within the CS?</a:t>
            </a:r>
          </a:p>
          <a:p>
            <a:r>
              <a:rPr lang="en-US" sz="1600" dirty="0">
                <a:solidFill>
                  <a:schemeClr val="accent1">
                    <a:lumMod val="40000"/>
                    <a:lumOff val="60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B32A46-FDFF-47EE-8CC0-2D539702B720}"/>
              </a:ext>
            </a:extLst>
          </p:cNvPr>
          <p:cNvSpPr/>
          <p:nvPr/>
        </p:nvSpPr>
        <p:spPr>
          <a:xfrm>
            <a:off x="501878" y="2208662"/>
            <a:ext cx="1350016" cy="238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5EAF3D4-AD4C-42C0-9C20-2E26ED1252A6}"/>
              </a:ext>
            </a:extLst>
          </p:cNvPr>
          <p:cNvSpPr/>
          <p:nvPr/>
        </p:nvSpPr>
        <p:spPr>
          <a:xfrm flipV="1">
            <a:off x="3189110" y="2206037"/>
            <a:ext cx="544690" cy="2383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C1D7BB5-AF62-4BCA-A469-7248A5E055A4}"/>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077997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96</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p>
          <a:p>
            <a:r>
              <a:rPr lang="en-US" sz="1600" dirty="0">
                <a:solidFill>
                  <a:srgbClr val="0000FF"/>
                </a:solidFill>
              </a:rPr>
              <a:t>It is the configuration--unique in the human body--of having an </a:t>
            </a:r>
            <a:r>
              <a:rPr lang="en-US" sz="1600" i="1" dirty="0">
                <a:solidFill>
                  <a:srgbClr val="0000FF"/>
                </a:solidFill>
              </a:rPr>
              <a:t>arterial</a:t>
            </a:r>
            <a:r>
              <a:rPr lang="en-US" sz="1600" dirty="0">
                <a:solidFill>
                  <a:srgbClr val="0000FF"/>
                </a:solidFill>
              </a:rPr>
              <a:t> structure (the  internal carotid  artery and its  </a:t>
            </a:r>
            <a:r>
              <a:rPr lang="en-US" sz="1600" dirty="0" err="1">
                <a:solidFill>
                  <a:srgbClr val="0000FF"/>
                </a:solidFill>
              </a:rPr>
              <a:t>dural</a:t>
            </a:r>
            <a:r>
              <a:rPr lang="en-US" sz="1600" dirty="0">
                <a:solidFill>
                  <a:srgbClr val="0000FF"/>
                </a:solidFill>
              </a:rPr>
              <a:t>  branches) wholly within the confines of a </a:t>
            </a:r>
            <a:r>
              <a:rPr lang="en-US" sz="1600" i="1" dirty="0">
                <a:solidFill>
                  <a:srgbClr val="0000FF"/>
                </a:solidFill>
              </a:rPr>
              <a:t>venous</a:t>
            </a:r>
            <a:r>
              <a:rPr lang="en-US" sz="1600" dirty="0">
                <a:solidFill>
                  <a:srgbClr val="0000FF"/>
                </a:solidFill>
              </a:rPr>
              <a:t> structure (</a:t>
            </a:r>
            <a:r>
              <a:rPr lang="en-US" sz="1600" dirty="0" err="1">
                <a:solidFill>
                  <a:srgbClr val="0000FF"/>
                </a:solidFill>
              </a:rPr>
              <a:t>ie</a:t>
            </a:r>
            <a:r>
              <a:rPr lang="en-US" sz="1600" dirty="0">
                <a:solidFill>
                  <a:srgbClr val="0000FF"/>
                </a:solidFill>
              </a:rPr>
              <a:t>, the CS itself)</a:t>
            </a:r>
            <a:endParaRPr lang="en-US" sz="1600" dirty="0">
              <a:solidFill>
                <a:schemeClr val="accent1">
                  <a:lumMod val="40000"/>
                  <a:lumOff val="60000"/>
                </a:schemeClr>
              </a:solidFill>
            </a:endParaRPr>
          </a:p>
          <a:p>
            <a:endParaRPr lang="en-US" sz="1600" i="1" dirty="0">
              <a:solidFill>
                <a:schemeClr val="accent1">
                  <a:lumMod val="40000"/>
                  <a:lumOff val="60000"/>
                </a:schemeClr>
              </a:solidFill>
            </a:endParaRPr>
          </a:p>
          <a:p>
            <a:r>
              <a:rPr lang="en-US" sz="1600" i="1" dirty="0">
                <a:solidFill>
                  <a:schemeClr val="accent1">
                    <a:lumMod val="40000"/>
                    <a:lumOff val="60000"/>
                  </a:schemeClr>
                </a:solidFill>
              </a:rPr>
              <a:t>What is the fundamental problem that results from a fistula within the CS?</a:t>
            </a:r>
          </a:p>
          <a:p>
            <a:r>
              <a:rPr lang="en-US" sz="1600" dirty="0">
                <a:solidFill>
                  <a:schemeClr val="accent1">
                    <a:lumMod val="40000"/>
                    <a:lumOff val="60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2B0E896-353D-4058-8AA7-9E19F3B57EEE}"/>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0393068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97</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p>
          <a:p>
            <a:r>
              <a:rPr lang="en-US" sz="1600" dirty="0">
                <a:solidFill>
                  <a:srgbClr val="0000FF"/>
                </a:solidFill>
              </a:rPr>
              <a:t>It is the configuration--unique in the human body--of having an </a:t>
            </a:r>
            <a:r>
              <a:rPr lang="en-US" sz="1600" i="1" dirty="0">
                <a:solidFill>
                  <a:srgbClr val="0000FF"/>
                </a:solidFill>
              </a:rPr>
              <a:t>arterial</a:t>
            </a:r>
            <a:r>
              <a:rPr lang="en-US" sz="1600" dirty="0">
                <a:solidFill>
                  <a:srgbClr val="0000FF"/>
                </a:solidFill>
              </a:rPr>
              <a:t> structure (the  internal carotid  artery and its  </a:t>
            </a:r>
            <a:r>
              <a:rPr lang="en-US" sz="1600" dirty="0" err="1">
                <a:solidFill>
                  <a:srgbClr val="0000FF"/>
                </a:solidFill>
              </a:rPr>
              <a:t>dural</a:t>
            </a:r>
            <a:r>
              <a:rPr lang="en-US" sz="1600" dirty="0">
                <a:solidFill>
                  <a:srgbClr val="0000FF"/>
                </a:solidFill>
              </a:rPr>
              <a:t>  branches) wholly within the confines of a </a:t>
            </a:r>
            <a:r>
              <a:rPr lang="en-US" sz="1600" i="1" dirty="0">
                <a:solidFill>
                  <a:srgbClr val="0000FF"/>
                </a:solidFill>
              </a:rPr>
              <a:t>venous</a:t>
            </a:r>
            <a:r>
              <a:rPr lang="en-US" sz="1600" dirty="0">
                <a:solidFill>
                  <a:srgbClr val="0000FF"/>
                </a:solidFill>
              </a:rPr>
              <a:t> structure (</a:t>
            </a:r>
            <a:r>
              <a:rPr lang="en-US" sz="1600" dirty="0" err="1">
                <a:solidFill>
                  <a:srgbClr val="0000FF"/>
                </a:solidFill>
              </a:rPr>
              <a:t>ie</a:t>
            </a:r>
            <a:r>
              <a:rPr lang="en-US" sz="1600" dirty="0">
                <a:solidFill>
                  <a:srgbClr val="0000FF"/>
                </a:solidFill>
              </a:rPr>
              <a:t>, the CS itself)</a:t>
            </a:r>
          </a:p>
          <a:p>
            <a:endParaRPr lang="en-US" sz="1600" i="1" dirty="0">
              <a:solidFill>
                <a:srgbClr val="0000FF"/>
              </a:solidFill>
            </a:endParaRPr>
          </a:p>
          <a:p>
            <a:r>
              <a:rPr lang="en-US" sz="1600" i="1" dirty="0">
                <a:solidFill>
                  <a:srgbClr val="0000FF"/>
                </a:solidFill>
              </a:rPr>
              <a:t>What is the fundamental problem that results from a fistula within the CS?</a:t>
            </a:r>
            <a:endParaRPr lang="en-US" sz="1600" i="1" dirty="0">
              <a:solidFill>
                <a:schemeClr val="accent1">
                  <a:lumMod val="40000"/>
                  <a:lumOff val="60000"/>
                </a:schemeClr>
              </a:solidFill>
            </a:endParaRPr>
          </a:p>
          <a:p>
            <a:r>
              <a:rPr lang="en-US" sz="1600" dirty="0">
                <a:solidFill>
                  <a:schemeClr val="accent1">
                    <a:lumMod val="40000"/>
                    <a:lumOff val="60000"/>
                  </a:schemeClr>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D8AC334-A7E4-429A-8ACC-9FD5969EDA9D}"/>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259636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98</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rgbClr val="0000FF"/>
                </a:solidFill>
              </a:rPr>
              <a:t>An aspect of CS anatomy makes it uniquely vulnerable to the development of A-V fistulas. What is that aspect?</a:t>
            </a:r>
          </a:p>
          <a:p>
            <a:r>
              <a:rPr lang="en-US" sz="1600" dirty="0">
                <a:solidFill>
                  <a:srgbClr val="0000FF"/>
                </a:solidFill>
              </a:rPr>
              <a:t>It is the configuration--unique in the human body--of having an </a:t>
            </a:r>
            <a:r>
              <a:rPr lang="en-US" sz="1600" i="1" dirty="0">
                <a:solidFill>
                  <a:srgbClr val="0000FF"/>
                </a:solidFill>
              </a:rPr>
              <a:t>arterial</a:t>
            </a:r>
            <a:r>
              <a:rPr lang="en-US" sz="1600" dirty="0">
                <a:solidFill>
                  <a:srgbClr val="0000FF"/>
                </a:solidFill>
              </a:rPr>
              <a:t> structure (the  internal carotid  artery and its  </a:t>
            </a:r>
            <a:r>
              <a:rPr lang="en-US" sz="1600" dirty="0" err="1">
                <a:solidFill>
                  <a:srgbClr val="0000FF"/>
                </a:solidFill>
              </a:rPr>
              <a:t>dural</a:t>
            </a:r>
            <a:r>
              <a:rPr lang="en-US" sz="1600" dirty="0">
                <a:solidFill>
                  <a:srgbClr val="0000FF"/>
                </a:solidFill>
              </a:rPr>
              <a:t>  branches) wholly within the confines of a </a:t>
            </a:r>
            <a:r>
              <a:rPr lang="en-US" sz="1600" i="1" dirty="0">
                <a:solidFill>
                  <a:srgbClr val="0000FF"/>
                </a:solidFill>
              </a:rPr>
              <a:t>venous</a:t>
            </a:r>
            <a:r>
              <a:rPr lang="en-US" sz="1600" dirty="0">
                <a:solidFill>
                  <a:srgbClr val="0000FF"/>
                </a:solidFill>
              </a:rPr>
              <a:t> structure (</a:t>
            </a:r>
            <a:r>
              <a:rPr lang="en-US" sz="1600" dirty="0" err="1">
                <a:solidFill>
                  <a:srgbClr val="0000FF"/>
                </a:solidFill>
              </a:rPr>
              <a:t>ie</a:t>
            </a:r>
            <a:r>
              <a:rPr lang="en-US" sz="1600" dirty="0">
                <a:solidFill>
                  <a:srgbClr val="0000FF"/>
                </a:solidFill>
              </a:rPr>
              <a:t>, the CS itself)</a:t>
            </a:r>
          </a:p>
          <a:p>
            <a:endParaRPr lang="en-US" sz="1600" i="1" dirty="0">
              <a:solidFill>
                <a:srgbClr val="0000FF"/>
              </a:solidFill>
            </a:endParaRPr>
          </a:p>
          <a:p>
            <a:r>
              <a:rPr lang="en-US" sz="1600" i="1" dirty="0">
                <a:solidFill>
                  <a:srgbClr val="0000FF"/>
                </a:solidFill>
              </a:rPr>
              <a:t>What is the fundamental problem that results from a fistula within the CS?</a:t>
            </a:r>
          </a:p>
          <a:p>
            <a:r>
              <a:rPr lang="en-US" sz="1600" dirty="0">
                <a:solidFill>
                  <a:srgbClr val="0000FF"/>
                </a:solidFill>
              </a:rPr>
              <a:t>It’s a pressure thing. A fistula allows high-pressure blood from the arterial tree to flow into the low-pressure, venous-sided CS. The subsequent increase in blood pressure within the CS impedes venous flow into the CS, leading to congestion of the eye and orbit.</a:t>
            </a:r>
            <a:endParaRPr lang="en-US" sz="1600" dirty="0">
              <a:solidFill>
                <a:schemeClr val="accent1">
                  <a:lumMod val="40000"/>
                  <a:lumOff val="60000"/>
                </a:schemeClr>
              </a:solidFill>
            </a:endParaRP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07B54857-2C45-417A-BDF5-0D5FA8309A41}"/>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11126233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1E0A1349-C9DB-4743-80B5-7632556A131B}"/>
              </a:ext>
            </a:extLst>
          </p:cNvPr>
          <p:cNvSpPr txBox="1"/>
          <p:nvPr/>
        </p:nvSpPr>
        <p:spPr>
          <a:xfrm>
            <a:off x="457200" y="2001798"/>
            <a:ext cx="5486400" cy="4031873"/>
          </a:xfrm>
          <a:prstGeom prst="rect">
            <a:avLst/>
          </a:prstGeom>
          <a:noFill/>
        </p:spPr>
        <p:txBody>
          <a:bodyPr wrap="square" rtlCol="0">
            <a:spAutoFit/>
          </a:bodyPr>
          <a:lstStyle/>
          <a:p>
            <a:r>
              <a:rPr lang="en-US" sz="1600" i="1" dirty="0">
                <a:solidFill>
                  <a:schemeClr val="bg1">
                    <a:lumMod val="75000"/>
                  </a:schemeClr>
                </a:solidFill>
              </a:rPr>
              <a:t>A number of critical structures are located within each CS. CN6 was alluded to a few slides ago--what are the others?</a:t>
            </a:r>
          </a:p>
          <a:p>
            <a:r>
              <a:rPr lang="en-US" sz="1600" i="1" dirty="0">
                <a:solidFill>
                  <a:schemeClr val="bg1">
                    <a:lumMod val="75000"/>
                  </a:schemeClr>
                </a:solidFill>
              </a:rPr>
              <a:t>Where within the CS is each located?</a:t>
            </a:r>
            <a:endParaRPr lang="en-US" sz="1600" dirty="0">
              <a:solidFill>
                <a:schemeClr val="bg1">
                  <a:lumMod val="75000"/>
                </a:schemeClr>
              </a:solidFill>
            </a:endParaRPr>
          </a:p>
          <a:p>
            <a:r>
              <a:rPr lang="en-US" sz="1600" dirty="0">
                <a:solidFill>
                  <a:schemeClr val="bg1">
                    <a:lumMod val="75000"/>
                  </a:schemeClr>
                </a:solidFill>
              </a:rPr>
              <a:t>--The internal carotid artery: The cavern</a:t>
            </a:r>
          </a:p>
          <a:p>
            <a:r>
              <a:rPr lang="en-US" sz="1600" dirty="0">
                <a:solidFill>
                  <a:srgbClr val="800080"/>
                </a:solidFill>
              </a:rPr>
              <a:t>--</a:t>
            </a:r>
            <a:r>
              <a:rPr lang="en-US" sz="1600" b="1" dirty="0">
                <a:solidFill>
                  <a:srgbClr val="800080"/>
                </a:solidFill>
              </a:rPr>
              <a:t>CN6</a:t>
            </a:r>
            <a:r>
              <a:rPr lang="en-US" sz="1600" dirty="0">
                <a:solidFill>
                  <a:schemeClr val="bg1">
                    <a:lumMod val="75000"/>
                  </a:schemeClr>
                </a:solidFill>
              </a:rPr>
              <a:t>: The cavern</a:t>
            </a:r>
          </a:p>
          <a:p>
            <a:r>
              <a:rPr lang="en-US" sz="1600" dirty="0">
                <a:solidFill>
                  <a:srgbClr val="800080"/>
                </a:solidFill>
              </a:rPr>
              <a:t>--</a:t>
            </a:r>
            <a:r>
              <a:rPr lang="en-US" sz="1600" b="1" dirty="0">
                <a:solidFill>
                  <a:srgbClr val="800080"/>
                </a:solidFill>
              </a:rPr>
              <a:t>CN3</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CN4</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V1</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V2</a:t>
            </a:r>
            <a:r>
              <a:rPr lang="en-US" sz="1600" dirty="0">
                <a:solidFill>
                  <a:schemeClr val="bg1">
                    <a:lumMod val="75000"/>
                  </a:schemeClr>
                </a:solidFill>
              </a:rPr>
              <a:t>: The lateral wall</a:t>
            </a:r>
          </a:p>
          <a:p>
            <a:r>
              <a:rPr lang="en-US" sz="1600" dirty="0">
                <a:solidFill>
                  <a:srgbClr val="800080"/>
                </a:solidFill>
              </a:rPr>
              <a:t>--</a:t>
            </a:r>
            <a:r>
              <a:rPr lang="en-US" sz="1600" b="1" dirty="0">
                <a:solidFill>
                  <a:srgbClr val="800080"/>
                </a:solidFill>
              </a:rPr>
              <a:t>Postganglionic </a:t>
            </a:r>
            <a:r>
              <a:rPr lang="en-US" sz="1600" b="1" dirty="0" err="1">
                <a:solidFill>
                  <a:srgbClr val="800080"/>
                </a:solidFill>
              </a:rPr>
              <a:t>sympathetics</a:t>
            </a:r>
            <a:r>
              <a:rPr lang="en-US" sz="1600" dirty="0">
                <a:solidFill>
                  <a:schemeClr val="bg1">
                    <a:lumMod val="75000"/>
                  </a:schemeClr>
                </a:solidFill>
              </a:rPr>
              <a:t>:</a:t>
            </a:r>
          </a:p>
          <a:p>
            <a:endParaRPr lang="en-US" sz="1600" dirty="0">
              <a:solidFill>
                <a:srgbClr val="7030A0"/>
              </a:solidFill>
            </a:endParaRPr>
          </a:p>
          <a:p>
            <a:r>
              <a:rPr lang="en-US" sz="1600" i="1" dirty="0">
                <a:solidFill>
                  <a:schemeClr val="bg1">
                    <a:lumMod val="75000"/>
                  </a:schemeClr>
                </a:solidFill>
              </a:rPr>
              <a:t>What other signs/symptoms of</a:t>
            </a:r>
          </a:p>
          <a:p>
            <a:r>
              <a:rPr lang="en-US" sz="1600" i="1" dirty="0">
                <a:solidFill>
                  <a:schemeClr val="bg1">
                    <a:lumMod val="75000"/>
                  </a:schemeClr>
                </a:solidFill>
              </a:rPr>
              <a:t>CS disease might be present?</a:t>
            </a:r>
          </a:p>
          <a:p>
            <a:r>
              <a:rPr lang="en-US" sz="1600" dirty="0"/>
              <a:t>--</a:t>
            </a:r>
            <a:r>
              <a:rPr lang="en-US" sz="1600" b="1" dirty="0"/>
              <a:t>Engorged ocular surface veins</a:t>
            </a:r>
          </a:p>
          <a:p>
            <a:r>
              <a:rPr lang="en-US" sz="1600" dirty="0"/>
              <a:t>--</a:t>
            </a:r>
            <a:r>
              <a:rPr lang="en-US" sz="1600" b="1" dirty="0"/>
              <a:t>Increased IOP</a:t>
            </a:r>
          </a:p>
          <a:p>
            <a:r>
              <a:rPr lang="en-US" sz="1600" dirty="0"/>
              <a:t>--</a:t>
            </a:r>
            <a:r>
              <a:rPr lang="en-US" sz="1600" b="1" dirty="0"/>
              <a:t>Chemosis</a:t>
            </a:r>
          </a:p>
        </p:txBody>
      </p:sp>
      <p:sp>
        <p:nvSpPr>
          <p:cNvPr id="3" name="Rectangle 2">
            <a:extLst>
              <a:ext uri="{FF2B5EF4-FFF2-40B4-BE49-F238E27FC236}">
                <a16:creationId xmlns:a16="http://schemas.microsoft.com/office/drawing/2014/main" id="{C6EE4313-6EB5-4EA8-917B-6C32B559C4F8}"/>
              </a:ext>
            </a:extLst>
          </p:cNvPr>
          <p:cNvSpPr/>
          <p:nvPr/>
        </p:nvSpPr>
        <p:spPr>
          <a:xfrm>
            <a:off x="7883604" y="990600"/>
            <a:ext cx="1107996" cy="7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9D68B19-AFC7-458C-A48C-FFB5A0112B6C}"/>
              </a:ext>
            </a:extLst>
          </p:cNvPr>
          <p:cNvSpPr>
            <a:spLocks noGrp="1"/>
          </p:cNvSpPr>
          <p:nvPr>
            <p:ph type="sldNum" sz="quarter" idx="12"/>
          </p:nvPr>
        </p:nvSpPr>
        <p:spPr>
          <a:xfrm>
            <a:off x="7010400" y="0"/>
            <a:ext cx="2133600" cy="457200"/>
          </a:xfrm>
        </p:spPr>
        <p:txBody>
          <a:bodyPr/>
          <a:lstStyle/>
          <a:p>
            <a:fld id="{F0FAF845-9D65-45EF-80F0-0107AAC00D57}" type="slidenum">
              <a:rPr lang="en-US" altLang="en-US" smtClean="0"/>
              <a:pPr/>
              <a:t>99</a:t>
            </a:fld>
            <a:endParaRPr lang="en-US" altLang="en-US"/>
          </a:p>
        </p:txBody>
      </p:sp>
      <p:sp>
        <p:nvSpPr>
          <p:cNvPr id="35" name="TextBox 34">
            <a:extLst>
              <a:ext uri="{FF2B5EF4-FFF2-40B4-BE49-F238E27FC236}">
                <a16:creationId xmlns:a16="http://schemas.microsoft.com/office/drawing/2014/main" id="{0FF026A4-AAAC-489E-9F1E-D29510FC8B15}"/>
              </a:ext>
            </a:extLst>
          </p:cNvPr>
          <p:cNvSpPr txBox="1"/>
          <p:nvPr/>
        </p:nvSpPr>
        <p:spPr>
          <a:xfrm>
            <a:off x="1380928" y="164068"/>
            <a:ext cx="6305958" cy="369332"/>
          </a:xfrm>
          <a:prstGeom prst="rect">
            <a:avLst/>
          </a:prstGeom>
          <a:solidFill>
            <a:srgbClr val="99FF99"/>
          </a:solidFill>
          <a:ln>
            <a:solidFill>
              <a:srgbClr val="FF0000"/>
            </a:solidFill>
          </a:ln>
        </p:spPr>
        <p:txBody>
          <a:bodyPr wrap="none" rtlCol="0">
            <a:spAutoFit/>
          </a:bodyPr>
          <a:lstStyle/>
          <a:p>
            <a:pPr algn="ctr"/>
            <a:r>
              <a:rPr lang="en-US" b="1" dirty="0">
                <a:solidFill>
                  <a:srgbClr val="0000FF"/>
                </a:solidFill>
              </a:rPr>
              <a:t>Motility Disorders: </a:t>
            </a:r>
            <a:r>
              <a:rPr lang="en-US" b="1" i="1" dirty="0">
                <a:solidFill>
                  <a:srgbClr val="0000FF"/>
                </a:solidFill>
              </a:rPr>
              <a:t>The Sinus, the Fissure, and the Apex</a:t>
            </a:r>
          </a:p>
        </p:txBody>
      </p:sp>
      <p:sp>
        <p:nvSpPr>
          <p:cNvPr id="2" name="TextBox 1">
            <a:extLst>
              <a:ext uri="{FF2B5EF4-FFF2-40B4-BE49-F238E27FC236}">
                <a16:creationId xmlns:a16="http://schemas.microsoft.com/office/drawing/2014/main" id="{959F56EB-39D9-4CF1-982A-088906714E83}"/>
              </a:ext>
            </a:extLst>
          </p:cNvPr>
          <p:cNvSpPr txBox="1"/>
          <p:nvPr/>
        </p:nvSpPr>
        <p:spPr>
          <a:xfrm>
            <a:off x="304800" y="1383268"/>
            <a:ext cx="2252540" cy="400110"/>
          </a:xfrm>
          <a:prstGeom prst="rect">
            <a:avLst/>
          </a:prstGeom>
          <a:solidFill>
            <a:schemeClr val="bg1"/>
          </a:solidFill>
        </p:spPr>
        <p:txBody>
          <a:bodyPr wrap="none" rtlCol="0">
            <a:spAutoFit/>
          </a:bodyPr>
          <a:lstStyle/>
          <a:p>
            <a:pPr algn="ctr"/>
            <a:r>
              <a:rPr lang="en-US" sz="2000" b="1" dirty="0">
                <a:solidFill>
                  <a:srgbClr val="800080"/>
                </a:solidFill>
              </a:rPr>
              <a:t>Cavernous sinus</a:t>
            </a:r>
          </a:p>
        </p:txBody>
      </p:sp>
      <p:sp>
        <p:nvSpPr>
          <p:cNvPr id="6" name="TextBox 5">
            <a:extLst>
              <a:ext uri="{FF2B5EF4-FFF2-40B4-BE49-F238E27FC236}">
                <a16:creationId xmlns:a16="http://schemas.microsoft.com/office/drawing/2014/main" id="{E03C697B-CA6C-4016-A42B-2195BF15BB02}"/>
              </a:ext>
            </a:extLst>
          </p:cNvPr>
          <p:cNvSpPr txBox="1"/>
          <p:nvPr/>
        </p:nvSpPr>
        <p:spPr>
          <a:xfrm>
            <a:off x="3194129" y="1383268"/>
            <a:ext cx="2749471" cy="400110"/>
          </a:xfrm>
          <a:prstGeom prst="rect">
            <a:avLst/>
          </a:prstGeom>
          <a:noFill/>
        </p:spPr>
        <p:txBody>
          <a:bodyPr wrap="none" rtlCol="0">
            <a:spAutoFit/>
          </a:bodyPr>
          <a:lstStyle/>
          <a:p>
            <a:pPr algn="ctr"/>
            <a:r>
              <a:rPr lang="en-US" sz="2000" dirty="0">
                <a:solidFill>
                  <a:schemeClr val="bg1">
                    <a:lumMod val="75000"/>
                  </a:schemeClr>
                </a:solidFill>
              </a:rPr>
              <a:t>Superior orbital fissure</a:t>
            </a:r>
          </a:p>
        </p:txBody>
      </p:sp>
      <p:sp>
        <p:nvSpPr>
          <p:cNvPr id="8" name="TextBox 7">
            <a:extLst>
              <a:ext uri="{FF2B5EF4-FFF2-40B4-BE49-F238E27FC236}">
                <a16:creationId xmlns:a16="http://schemas.microsoft.com/office/drawing/2014/main" id="{CABCA25A-C621-4306-87E6-C1A425B2CCA6}"/>
              </a:ext>
            </a:extLst>
          </p:cNvPr>
          <p:cNvSpPr txBox="1"/>
          <p:nvPr/>
        </p:nvSpPr>
        <p:spPr>
          <a:xfrm>
            <a:off x="6739346" y="1383268"/>
            <a:ext cx="1566454" cy="400110"/>
          </a:xfrm>
          <a:prstGeom prst="rect">
            <a:avLst/>
          </a:prstGeom>
          <a:noFill/>
        </p:spPr>
        <p:txBody>
          <a:bodyPr wrap="none" rtlCol="0">
            <a:spAutoFit/>
          </a:bodyPr>
          <a:lstStyle/>
          <a:p>
            <a:pPr algn="ctr"/>
            <a:r>
              <a:rPr lang="en-US" sz="2000" dirty="0">
                <a:solidFill>
                  <a:schemeClr val="bg1">
                    <a:lumMod val="75000"/>
                  </a:schemeClr>
                </a:solidFill>
              </a:rPr>
              <a:t>Orbital apex</a:t>
            </a:r>
          </a:p>
        </p:txBody>
      </p:sp>
      <p:sp>
        <p:nvSpPr>
          <p:cNvPr id="9" name="TextBox 8">
            <a:extLst>
              <a:ext uri="{FF2B5EF4-FFF2-40B4-BE49-F238E27FC236}">
                <a16:creationId xmlns:a16="http://schemas.microsoft.com/office/drawing/2014/main" id="{99E4792B-A470-45B5-9911-4E632E12DAB7}"/>
              </a:ext>
            </a:extLst>
          </p:cNvPr>
          <p:cNvSpPr txBox="1"/>
          <p:nvPr/>
        </p:nvSpPr>
        <p:spPr>
          <a:xfrm>
            <a:off x="699220" y="990600"/>
            <a:ext cx="1107996" cy="369332"/>
          </a:xfrm>
          <a:prstGeom prst="rect">
            <a:avLst/>
          </a:prstGeom>
          <a:noFill/>
        </p:spPr>
        <p:txBody>
          <a:bodyPr wrap="none" rtlCol="0">
            <a:spAutoFit/>
          </a:bodyPr>
          <a:lstStyle/>
          <a:p>
            <a:r>
              <a:rPr lang="en-US" i="1" dirty="0">
                <a:solidFill>
                  <a:schemeClr val="bg1">
                    <a:lumMod val="75000"/>
                  </a:schemeClr>
                </a:solidFill>
              </a:rPr>
              <a:t>Posterior</a:t>
            </a:r>
          </a:p>
        </p:txBody>
      </p:sp>
      <p:sp>
        <p:nvSpPr>
          <p:cNvPr id="11" name="TextBox 10">
            <a:extLst>
              <a:ext uri="{FF2B5EF4-FFF2-40B4-BE49-F238E27FC236}">
                <a16:creationId xmlns:a16="http://schemas.microsoft.com/office/drawing/2014/main" id="{A85E6183-7D45-4704-A53D-8B91AE1C1C0B}"/>
              </a:ext>
            </a:extLst>
          </p:cNvPr>
          <p:cNvSpPr txBox="1"/>
          <p:nvPr/>
        </p:nvSpPr>
        <p:spPr>
          <a:xfrm>
            <a:off x="7215437" y="990600"/>
            <a:ext cx="992579" cy="369332"/>
          </a:xfrm>
          <a:prstGeom prst="rect">
            <a:avLst/>
          </a:prstGeom>
          <a:solidFill>
            <a:schemeClr val="bg1"/>
          </a:solidFill>
        </p:spPr>
        <p:txBody>
          <a:bodyPr wrap="none" rtlCol="0">
            <a:spAutoFit/>
          </a:bodyPr>
          <a:lstStyle/>
          <a:p>
            <a:r>
              <a:rPr lang="en-US" i="1" dirty="0">
                <a:solidFill>
                  <a:schemeClr val="bg1">
                    <a:lumMod val="75000"/>
                  </a:schemeClr>
                </a:solidFill>
              </a:rPr>
              <a:t>Anterior</a:t>
            </a:r>
          </a:p>
        </p:txBody>
      </p:sp>
      <p:cxnSp>
        <p:nvCxnSpPr>
          <p:cNvPr id="12" name="Straight Arrow Connector 11">
            <a:extLst>
              <a:ext uri="{FF2B5EF4-FFF2-40B4-BE49-F238E27FC236}">
                <a16:creationId xmlns:a16="http://schemas.microsoft.com/office/drawing/2014/main" id="{ACCAAD4D-2AA5-4FFA-9325-45E39E00D988}"/>
              </a:ext>
            </a:extLst>
          </p:cNvPr>
          <p:cNvCxnSpPr>
            <a:stCxn id="9" idx="3"/>
            <a:endCxn id="11" idx="1"/>
          </p:cNvCxnSpPr>
          <p:nvPr/>
        </p:nvCxnSpPr>
        <p:spPr>
          <a:xfrm>
            <a:off x="1807216" y="1175266"/>
            <a:ext cx="5408221" cy="0"/>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26D8D3-23E9-45BF-A0DB-6EEF94C3706B}"/>
              </a:ext>
            </a:extLst>
          </p:cNvPr>
          <p:cNvSpPr txBox="1"/>
          <p:nvPr/>
        </p:nvSpPr>
        <p:spPr>
          <a:xfrm>
            <a:off x="3886200" y="2986563"/>
            <a:ext cx="3657600" cy="1631216"/>
          </a:xfrm>
          <a:prstGeom prst="rect">
            <a:avLst/>
          </a:prstGeom>
          <a:solidFill>
            <a:schemeClr val="bg1"/>
          </a:solidFill>
        </p:spPr>
        <p:txBody>
          <a:bodyPr wrap="square" rtlCol="0">
            <a:spAutoFit/>
          </a:bodyPr>
          <a:lstStyle/>
          <a:p>
            <a:r>
              <a:rPr lang="en-US" sz="2000" dirty="0">
                <a:solidFill>
                  <a:schemeClr val="bg1">
                    <a:lumMod val="75000"/>
                  </a:schemeClr>
                </a:solidFill>
              </a:rPr>
              <a:t>Simultaneous deficits involving structures innervated by some (or all) of these nerves is highly suggestive of </a:t>
            </a:r>
          </a:p>
          <a:p>
            <a:r>
              <a:rPr lang="en-US" sz="2000" b="1" dirty="0">
                <a:solidFill>
                  <a:srgbClr val="800080"/>
                </a:solidFill>
              </a:rPr>
              <a:t>CS pathology</a:t>
            </a:r>
          </a:p>
        </p:txBody>
      </p:sp>
      <p:cxnSp>
        <p:nvCxnSpPr>
          <p:cNvPr id="17" name="Straight Connector 16">
            <a:extLst>
              <a:ext uri="{FF2B5EF4-FFF2-40B4-BE49-F238E27FC236}">
                <a16:creationId xmlns:a16="http://schemas.microsoft.com/office/drawing/2014/main" id="{516A4CC8-9FC4-4EAA-8034-2F45DE52119A}"/>
              </a:ext>
            </a:extLst>
          </p:cNvPr>
          <p:cNvCxnSpPr>
            <a:cxnSpLocks/>
          </p:cNvCxnSpPr>
          <p:nvPr/>
        </p:nvCxnSpPr>
        <p:spPr>
          <a:xfrm>
            <a:off x="4191001" y="4617779"/>
            <a:ext cx="0" cy="1783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3793715-0AB8-4A4D-9839-A098E79EE3F9}"/>
              </a:ext>
            </a:extLst>
          </p:cNvPr>
          <p:cNvCxnSpPr/>
          <p:nvPr/>
        </p:nvCxnSpPr>
        <p:spPr>
          <a:xfrm>
            <a:off x="4191001" y="4939124"/>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76E869-6C31-48AC-8B1A-A60FA5AD774B}"/>
              </a:ext>
            </a:extLst>
          </p:cNvPr>
          <p:cNvCxnSpPr/>
          <p:nvPr/>
        </p:nvCxnSpPr>
        <p:spPr>
          <a:xfrm>
            <a:off x="4191001" y="640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2F8E05-80F9-4C80-A0EF-48139008A45B}"/>
              </a:ext>
            </a:extLst>
          </p:cNvPr>
          <p:cNvCxnSpPr/>
          <p:nvPr/>
        </p:nvCxnSpPr>
        <p:spPr>
          <a:xfrm>
            <a:off x="4191001" y="5625401"/>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1F17674-C9AB-42B3-8C27-10E0A2CB7412}"/>
              </a:ext>
            </a:extLst>
          </p:cNvPr>
          <p:cNvSpPr txBox="1"/>
          <p:nvPr/>
        </p:nvSpPr>
        <p:spPr>
          <a:xfrm>
            <a:off x="4285661" y="4724400"/>
            <a:ext cx="1261885" cy="369332"/>
          </a:xfrm>
          <a:prstGeom prst="rect">
            <a:avLst/>
          </a:prstGeom>
          <a:noFill/>
        </p:spPr>
        <p:txBody>
          <a:bodyPr wrap="none" rtlCol="0">
            <a:spAutoFit/>
          </a:bodyPr>
          <a:lstStyle/>
          <a:p>
            <a:pPr algn="ctr"/>
            <a:r>
              <a:rPr lang="en-US" dirty="0">
                <a:solidFill>
                  <a:schemeClr val="bg1">
                    <a:lumMod val="75000"/>
                  </a:schemeClr>
                </a:solidFill>
              </a:rPr>
              <a:t>Neoplastic</a:t>
            </a:r>
          </a:p>
        </p:txBody>
      </p:sp>
      <p:sp>
        <p:nvSpPr>
          <p:cNvPr id="33" name="TextBox 32">
            <a:extLst>
              <a:ext uri="{FF2B5EF4-FFF2-40B4-BE49-F238E27FC236}">
                <a16:creationId xmlns:a16="http://schemas.microsoft.com/office/drawing/2014/main" id="{A6429EF9-D17D-40E3-8897-2260A71496BD}"/>
              </a:ext>
            </a:extLst>
          </p:cNvPr>
          <p:cNvSpPr txBox="1"/>
          <p:nvPr/>
        </p:nvSpPr>
        <p:spPr>
          <a:xfrm>
            <a:off x="4294880" y="5410200"/>
            <a:ext cx="1133708" cy="369332"/>
          </a:xfrm>
          <a:prstGeom prst="rect">
            <a:avLst/>
          </a:prstGeom>
          <a:noFill/>
        </p:spPr>
        <p:txBody>
          <a:bodyPr wrap="none" rtlCol="0">
            <a:spAutoFit/>
          </a:bodyPr>
          <a:lstStyle/>
          <a:p>
            <a:r>
              <a:rPr lang="en-US" b="1" dirty="0">
                <a:solidFill>
                  <a:srgbClr val="7030A0"/>
                </a:solidFill>
              </a:rPr>
              <a:t>Vascular</a:t>
            </a:r>
          </a:p>
        </p:txBody>
      </p:sp>
      <p:grpSp>
        <p:nvGrpSpPr>
          <p:cNvPr id="30" name="Group 29">
            <a:extLst>
              <a:ext uri="{FF2B5EF4-FFF2-40B4-BE49-F238E27FC236}">
                <a16:creationId xmlns:a16="http://schemas.microsoft.com/office/drawing/2014/main" id="{0B206D7B-5D0E-49C4-931D-049C89A5C38F}"/>
              </a:ext>
            </a:extLst>
          </p:cNvPr>
          <p:cNvGrpSpPr/>
          <p:nvPr/>
        </p:nvGrpSpPr>
        <p:grpSpPr>
          <a:xfrm rot="16200000">
            <a:off x="5250142" y="5468688"/>
            <a:ext cx="457200" cy="308977"/>
            <a:chOff x="6553200" y="6248400"/>
            <a:chExt cx="457200" cy="381000"/>
          </a:xfrm>
        </p:grpSpPr>
        <p:cxnSp>
          <p:nvCxnSpPr>
            <p:cNvPr id="34" name="Straight Arrow Connector 33">
              <a:extLst>
                <a:ext uri="{FF2B5EF4-FFF2-40B4-BE49-F238E27FC236}">
                  <a16:creationId xmlns:a16="http://schemas.microsoft.com/office/drawing/2014/main" id="{0FE88944-E07C-4024-9167-3391979C86C9}"/>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AA760B-9DFD-4A26-B605-38B2BB6EF299}"/>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931360EF-ADB8-4889-B7EC-922D1468D7A2}"/>
              </a:ext>
            </a:extLst>
          </p:cNvPr>
          <p:cNvSpPr txBox="1"/>
          <p:nvPr/>
        </p:nvSpPr>
        <p:spPr>
          <a:xfrm>
            <a:off x="5568947" y="5672320"/>
            <a:ext cx="846707" cy="338554"/>
          </a:xfrm>
          <a:prstGeom prst="rect">
            <a:avLst/>
          </a:prstGeom>
          <a:noFill/>
        </p:spPr>
        <p:txBody>
          <a:bodyPr wrap="none" rtlCol="0">
            <a:spAutoFit/>
          </a:bodyPr>
          <a:lstStyle/>
          <a:p>
            <a:pPr algn="ctr"/>
            <a:r>
              <a:rPr lang="en-US" sz="1600" b="1" dirty="0">
                <a:solidFill>
                  <a:srgbClr val="800080"/>
                </a:solidFill>
              </a:rPr>
              <a:t>Fistula</a:t>
            </a:r>
          </a:p>
        </p:txBody>
      </p:sp>
      <p:sp>
        <p:nvSpPr>
          <p:cNvPr id="38" name="TextBox 37">
            <a:extLst>
              <a:ext uri="{FF2B5EF4-FFF2-40B4-BE49-F238E27FC236}">
                <a16:creationId xmlns:a16="http://schemas.microsoft.com/office/drawing/2014/main" id="{73874BC4-E336-4A22-977B-E02C746AC0C1}"/>
              </a:ext>
            </a:extLst>
          </p:cNvPr>
          <p:cNvSpPr txBox="1"/>
          <p:nvPr/>
        </p:nvSpPr>
        <p:spPr>
          <a:xfrm>
            <a:off x="5574319" y="5257619"/>
            <a:ext cx="1255472" cy="338554"/>
          </a:xfrm>
          <a:prstGeom prst="rect">
            <a:avLst/>
          </a:prstGeom>
          <a:noFill/>
        </p:spPr>
        <p:txBody>
          <a:bodyPr wrap="none" rtlCol="0">
            <a:spAutoFit/>
          </a:bodyPr>
          <a:lstStyle/>
          <a:p>
            <a:r>
              <a:rPr lang="en-US" sz="1600" dirty="0">
                <a:solidFill>
                  <a:schemeClr val="bg1">
                    <a:lumMod val="75000"/>
                  </a:schemeClr>
                </a:solidFill>
              </a:rPr>
              <a:t>Thrombosis</a:t>
            </a:r>
          </a:p>
        </p:txBody>
      </p:sp>
      <p:sp>
        <p:nvSpPr>
          <p:cNvPr id="25" name="TextBox 24">
            <a:extLst>
              <a:ext uri="{FF2B5EF4-FFF2-40B4-BE49-F238E27FC236}">
                <a16:creationId xmlns:a16="http://schemas.microsoft.com/office/drawing/2014/main" id="{58DBDCFA-2605-4C87-A098-3D1ECBAB2093}"/>
              </a:ext>
            </a:extLst>
          </p:cNvPr>
          <p:cNvSpPr txBox="1"/>
          <p:nvPr/>
        </p:nvSpPr>
        <p:spPr>
          <a:xfrm>
            <a:off x="6784400" y="4760162"/>
            <a:ext cx="683200"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Septic</a:t>
            </a:r>
          </a:p>
        </p:txBody>
      </p:sp>
      <p:sp>
        <p:nvSpPr>
          <p:cNvPr id="26" name="TextBox 25">
            <a:extLst>
              <a:ext uri="{FF2B5EF4-FFF2-40B4-BE49-F238E27FC236}">
                <a16:creationId xmlns:a16="http://schemas.microsoft.com/office/drawing/2014/main" id="{62E9587D-6E5C-4BF3-8EAE-1825D5B986A2}"/>
              </a:ext>
            </a:extLst>
          </p:cNvPr>
          <p:cNvSpPr txBox="1"/>
          <p:nvPr/>
        </p:nvSpPr>
        <p:spPr>
          <a:xfrm>
            <a:off x="7124778" y="5216016"/>
            <a:ext cx="772969" cy="271869"/>
          </a:xfrm>
          <a:prstGeom prst="rect">
            <a:avLst/>
          </a:prstGeom>
          <a:noFill/>
        </p:spPr>
        <p:txBody>
          <a:bodyPr wrap="none" rtlCol="0">
            <a:spAutoFit/>
          </a:bodyPr>
          <a:lstStyle/>
          <a:p>
            <a:pPr algn="ctr">
              <a:lnSpc>
                <a:spcPts val="1400"/>
              </a:lnSpc>
            </a:pPr>
            <a:r>
              <a:rPr lang="en-US" sz="1400" dirty="0">
                <a:solidFill>
                  <a:schemeClr val="bg1">
                    <a:lumMod val="75000"/>
                  </a:schemeClr>
                </a:solidFill>
              </a:rPr>
              <a:t>Aseptic</a:t>
            </a:r>
          </a:p>
        </p:txBody>
      </p:sp>
      <p:grpSp>
        <p:nvGrpSpPr>
          <p:cNvPr id="27" name="Group 26">
            <a:extLst>
              <a:ext uri="{FF2B5EF4-FFF2-40B4-BE49-F238E27FC236}">
                <a16:creationId xmlns:a16="http://schemas.microsoft.com/office/drawing/2014/main" id="{AA0E0B96-FCDD-4623-BCAA-EFE4B7E311A9}"/>
              </a:ext>
            </a:extLst>
          </p:cNvPr>
          <p:cNvGrpSpPr/>
          <p:nvPr/>
        </p:nvGrpSpPr>
        <p:grpSpPr>
          <a:xfrm rot="13800980">
            <a:off x="6666199" y="5102881"/>
            <a:ext cx="457200" cy="308977"/>
            <a:chOff x="6553200" y="6248400"/>
            <a:chExt cx="457200" cy="381000"/>
          </a:xfrm>
        </p:grpSpPr>
        <p:cxnSp>
          <p:nvCxnSpPr>
            <p:cNvPr id="39" name="Straight Arrow Connector 38">
              <a:extLst>
                <a:ext uri="{FF2B5EF4-FFF2-40B4-BE49-F238E27FC236}">
                  <a16:creationId xmlns:a16="http://schemas.microsoft.com/office/drawing/2014/main" id="{132B6F2C-A550-433E-AAAD-32BBD6E7F2DE}"/>
                </a:ext>
              </a:extLst>
            </p:cNvPr>
            <p:cNvCxnSpPr/>
            <p:nvPr/>
          </p:nvCxnSpPr>
          <p:spPr>
            <a:xfrm flipH="1">
              <a:off x="6553200" y="6248400"/>
              <a:ext cx="227028"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0A6B9A2-C6E1-41E6-B202-A9B3BAE7419A}"/>
                </a:ext>
              </a:extLst>
            </p:cNvPr>
            <p:cNvCxnSpPr>
              <a:cxnSpLocks/>
            </p:cNvCxnSpPr>
            <p:nvPr/>
          </p:nvCxnSpPr>
          <p:spPr>
            <a:xfrm>
              <a:off x="6781800" y="6248400"/>
              <a:ext cx="228600" cy="3810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A8FFA1F-EE0A-4353-8F3A-C1613FBC8723}"/>
              </a:ext>
            </a:extLst>
          </p:cNvPr>
          <p:cNvGrpSpPr/>
          <p:nvPr/>
        </p:nvGrpSpPr>
        <p:grpSpPr>
          <a:xfrm rot="18558503">
            <a:off x="6220708" y="5856385"/>
            <a:ext cx="457200" cy="308977"/>
            <a:chOff x="6553200" y="6248400"/>
            <a:chExt cx="457200" cy="381000"/>
          </a:xfrm>
        </p:grpSpPr>
        <p:cxnSp>
          <p:nvCxnSpPr>
            <p:cNvPr id="42" name="Straight Arrow Connector 41">
              <a:extLst>
                <a:ext uri="{FF2B5EF4-FFF2-40B4-BE49-F238E27FC236}">
                  <a16:creationId xmlns:a16="http://schemas.microsoft.com/office/drawing/2014/main" id="{0A37AD3B-D050-47EA-BD4B-FF93C845A657}"/>
                </a:ext>
              </a:extLst>
            </p:cNvPr>
            <p:cNvCxnSpPr/>
            <p:nvPr/>
          </p:nvCxnSpPr>
          <p:spPr>
            <a:xfrm flipH="1">
              <a:off x="6553200" y="6248400"/>
              <a:ext cx="227028"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EBEFE7-4386-429F-A83F-E18789E10ACC}"/>
                </a:ext>
              </a:extLst>
            </p:cNvPr>
            <p:cNvCxnSpPr>
              <a:cxnSpLocks/>
            </p:cNvCxnSpPr>
            <p:nvPr/>
          </p:nvCxnSpPr>
          <p:spPr>
            <a:xfrm>
              <a:off x="6781800" y="6248400"/>
              <a:ext cx="2286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758ACFAA-9424-4AE6-B71D-0BA3EA311199}"/>
              </a:ext>
            </a:extLst>
          </p:cNvPr>
          <p:cNvSpPr txBox="1"/>
          <p:nvPr/>
        </p:nvSpPr>
        <p:spPr>
          <a:xfrm>
            <a:off x="6660348" y="5818941"/>
            <a:ext cx="931665" cy="271869"/>
          </a:xfrm>
          <a:prstGeom prst="rect">
            <a:avLst/>
          </a:prstGeom>
          <a:noFill/>
        </p:spPr>
        <p:txBody>
          <a:bodyPr wrap="none" rtlCol="0">
            <a:spAutoFit/>
          </a:bodyPr>
          <a:lstStyle/>
          <a:p>
            <a:pPr algn="ctr">
              <a:lnSpc>
                <a:spcPts val="1400"/>
              </a:lnSpc>
            </a:pPr>
            <a:r>
              <a:rPr lang="en-US" sz="1400" dirty="0">
                <a:solidFill>
                  <a:srgbClr val="800080"/>
                </a:solidFill>
              </a:rPr>
              <a:t>High-flow</a:t>
            </a:r>
          </a:p>
        </p:txBody>
      </p:sp>
      <p:sp>
        <p:nvSpPr>
          <p:cNvPr id="45" name="TextBox 44">
            <a:extLst>
              <a:ext uri="{FF2B5EF4-FFF2-40B4-BE49-F238E27FC236}">
                <a16:creationId xmlns:a16="http://schemas.microsoft.com/office/drawing/2014/main" id="{C72BC2AE-8DAA-4C37-91EF-3305F56737B1}"/>
              </a:ext>
            </a:extLst>
          </p:cNvPr>
          <p:cNvSpPr txBox="1"/>
          <p:nvPr/>
        </p:nvSpPr>
        <p:spPr>
          <a:xfrm>
            <a:off x="6319184" y="6286845"/>
            <a:ext cx="891591" cy="271869"/>
          </a:xfrm>
          <a:prstGeom prst="rect">
            <a:avLst/>
          </a:prstGeom>
          <a:noFill/>
        </p:spPr>
        <p:txBody>
          <a:bodyPr wrap="none" rtlCol="0">
            <a:spAutoFit/>
          </a:bodyPr>
          <a:lstStyle/>
          <a:p>
            <a:pPr algn="ctr">
              <a:lnSpc>
                <a:spcPts val="1400"/>
              </a:lnSpc>
            </a:pPr>
            <a:r>
              <a:rPr lang="en-US" sz="1400" dirty="0">
                <a:solidFill>
                  <a:srgbClr val="800080"/>
                </a:solidFill>
              </a:rPr>
              <a:t>Low-flow</a:t>
            </a:r>
          </a:p>
        </p:txBody>
      </p:sp>
      <p:sp>
        <p:nvSpPr>
          <p:cNvPr id="5" name="TextBox 4">
            <a:extLst>
              <a:ext uri="{FF2B5EF4-FFF2-40B4-BE49-F238E27FC236}">
                <a16:creationId xmlns:a16="http://schemas.microsoft.com/office/drawing/2014/main" id="{3A6E979B-0475-4162-A138-11AF9787A4F1}"/>
              </a:ext>
            </a:extLst>
          </p:cNvPr>
          <p:cNvSpPr txBox="1"/>
          <p:nvPr/>
        </p:nvSpPr>
        <p:spPr>
          <a:xfrm>
            <a:off x="412522" y="1413259"/>
            <a:ext cx="8274278" cy="3293209"/>
          </a:xfrm>
          <a:prstGeom prst="rect">
            <a:avLst/>
          </a:prstGeom>
          <a:solidFill>
            <a:schemeClr val="accent1">
              <a:lumMod val="40000"/>
              <a:lumOff val="60000"/>
            </a:schemeClr>
          </a:solidFill>
        </p:spPr>
        <p:txBody>
          <a:bodyPr wrap="square" rtlCol="0">
            <a:spAutoFit/>
          </a:bodyPr>
          <a:lstStyle/>
          <a:p>
            <a:r>
              <a:rPr lang="en-US" sz="1600" i="1" dirty="0">
                <a:solidFill>
                  <a:schemeClr val="bg1">
                    <a:lumMod val="65000"/>
                  </a:schemeClr>
                </a:solidFill>
              </a:rPr>
              <a:t>An aspect of CS anatomy makes it uniquely vulnerable to the development of A-V fistulas. What is that aspect?</a:t>
            </a:r>
          </a:p>
          <a:p>
            <a:r>
              <a:rPr lang="en-US" sz="1600" dirty="0">
                <a:solidFill>
                  <a:schemeClr val="bg1">
                    <a:lumMod val="65000"/>
                  </a:schemeClr>
                </a:solidFill>
              </a:rPr>
              <a:t>It is the configuration--unique in the human body--of having an </a:t>
            </a:r>
            <a:r>
              <a:rPr lang="en-US" sz="1600" i="1" dirty="0">
                <a:solidFill>
                  <a:schemeClr val="bg1">
                    <a:lumMod val="65000"/>
                  </a:schemeClr>
                </a:solidFill>
              </a:rPr>
              <a:t>arterial</a:t>
            </a:r>
            <a:r>
              <a:rPr lang="en-US" sz="1600" dirty="0">
                <a:solidFill>
                  <a:schemeClr val="bg1">
                    <a:lumMod val="65000"/>
                  </a:schemeClr>
                </a:solidFill>
              </a:rPr>
              <a:t> structure (the  internal carotid  artery and its  </a:t>
            </a:r>
            <a:r>
              <a:rPr lang="en-US" sz="1600" dirty="0" err="1">
                <a:solidFill>
                  <a:schemeClr val="bg1">
                    <a:lumMod val="65000"/>
                  </a:schemeClr>
                </a:solidFill>
              </a:rPr>
              <a:t>dural</a:t>
            </a:r>
            <a:r>
              <a:rPr lang="en-US" sz="1600" dirty="0">
                <a:solidFill>
                  <a:schemeClr val="bg1">
                    <a:lumMod val="65000"/>
                  </a:schemeClr>
                </a:solidFill>
              </a:rPr>
              <a:t>  branches) wholly within the confines of a </a:t>
            </a:r>
            <a:r>
              <a:rPr lang="en-US" sz="1600" i="1" dirty="0">
                <a:solidFill>
                  <a:schemeClr val="bg1">
                    <a:lumMod val="65000"/>
                  </a:schemeClr>
                </a:solidFill>
              </a:rPr>
              <a:t>venous</a:t>
            </a:r>
            <a:r>
              <a:rPr lang="en-US" sz="1600" dirty="0">
                <a:solidFill>
                  <a:schemeClr val="bg1">
                    <a:lumMod val="65000"/>
                  </a:schemeClr>
                </a:solidFill>
              </a:rPr>
              <a:t> structure (</a:t>
            </a:r>
            <a:r>
              <a:rPr lang="en-US" sz="1600" dirty="0" err="1">
                <a:solidFill>
                  <a:schemeClr val="bg1">
                    <a:lumMod val="65000"/>
                  </a:schemeClr>
                </a:solidFill>
              </a:rPr>
              <a:t>ie</a:t>
            </a:r>
            <a:r>
              <a:rPr lang="en-US" sz="1600" dirty="0">
                <a:solidFill>
                  <a:schemeClr val="bg1">
                    <a:lumMod val="65000"/>
                  </a:schemeClr>
                </a:solidFill>
              </a:rPr>
              <a:t>, the CS itself)</a:t>
            </a:r>
          </a:p>
          <a:p>
            <a:endParaRPr lang="en-US" sz="1600" i="1" dirty="0">
              <a:solidFill>
                <a:schemeClr val="bg1">
                  <a:lumMod val="65000"/>
                </a:schemeClr>
              </a:solidFill>
            </a:endParaRPr>
          </a:p>
          <a:p>
            <a:r>
              <a:rPr lang="en-US" sz="1600" i="1" dirty="0">
                <a:solidFill>
                  <a:schemeClr val="bg1">
                    <a:lumMod val="65000"/>
                  </a:schemeClr>
                </a:solidFill>
              </a:rPr>
              <a:t>What is the fundamental problem that results from a fistula within the CS?</a:t>
            </a:r>
          </a:p>
          <a:p>
            <a:r>
              <a:rPr lang="en-US" sz="1600" dirty="0">
                <a:solidFill>
                  <a:schemeClr val="bg1">
                    <a:lumMod val="65000"/>
                  </a:schemeClr>
                </a:solidFill>
              </a:rPr>
              <a:t>It’s a pressure thing. A fistula allows high-pressure blood from the arterial tree to flow into the low-pressure, venous-sided CS. The subsequent increase in blood pressure within the CS </a:t>
            </a:r>
            <a:r>
              <a:rPr lang="en-US" sz="1600" b="1" dirty="0">
                <a:solidFill>
                  <a:srgbClr val="0000FF"/>
                </a:solidFill>
              </a:rPr>
              <a:t>impedes venous flow into the CS, leading to congestion of the eye and orbit.</a:t>
            </a:r>
          </a:p>
          <a:p>
            <a:r>
              <a:rPr lang="en-US" sz="1600" dirty="0">
                <a:solidFill>
                  <a:schemeClr val="accent1">
                    <a:lumMod val="40000"/>
                    <a:lumOff val="60000"/>
                  </a:schemeClr>
                </a:solidFill>
              </a:rPr>
              <a:t>If the pressure increase within the CS is significant enough, reversal of blood flow through the venous structures that drain into the CS will occur--blood will circulate </a:t>
            </a:r>
            <a:r>
              <a:rPr lang="en-US" sz="1600" b="1" dirty="0">
                <a:solidFill>
                  <a:schemeClr val="accent1">
                    <a:lumMod val="40000"/>
                    <a:lumOff val="60000"/>
                  </a:schemeClr>
                </a:solidFill>
              </a:rPr>
              <a:t>from</a:t>
            </a:r>
            <a:r>
              <a:rPr lang="en-US" sz="1600" dirty="0">
                <a:solidFill>
                  <a:schemeClr val="accent1">
                    <a:lumMod val="40000"/>
                    <a:lumOff val="60000"/>
                  </a:schemeClr>
                </a:solidFill>
              </a:rPr>
              <a:t> the CS </a:t>
            </a:r>
            <a:r>
              <a:rPr lang="en-US" sz="1600" b="1" dirty="0">
                <a:solidFill>
                  <a:schemeClr val="accent1">
                    <a:lumMod val="40000"/>
                    <a:lumOff val="60000"/>
                  </a:schemeClr>
                </a:solidFill>
              </a:rPr>
              <a:t>to</a:t>
            </a:r>
            <a:r>
              <a:rPr lang="en-US" sz="1600" dirty="0">
                <a:solidFill>
                  <a:schemeClr val="accent1">
                    <a:lumMod val="40000"/>
                    <a:lumOff val="60000"/>
                  </a:schemeClr>
                </a:solidFill>
              </a:rPr>
              <a:t> the eye and orbit.</a:t>
            </a:r>
          </a:p>
        </p:txBody>
      </p:sp>
      <p:sp>
        <p:nvSpPr>
          <p:cNvPr id="13" name="Oval 12">
            <a:extLst>
              <a:ext uri="{FF2B5EF4-FFF2-40B4-BE49-F238E27FC236}">
                <a16:creationId xmlns:a16="http://schemas.microsoft.com/office/drawing/2014/main" id="{B57E0B52-BB8B-4357-8CD6-3428AEAFD39C}"/>
              </a:ext>
            </a:extLst>
          </p:cNvPr>
          <p:cNvSpPr/>
          <p:nvPr/>
        </p:nvSpPr>
        <p:spPr>
          <a:xfrm>
            <a:off x="5528198" y="5654267"/>
            <a:ext cx="881242" cy="379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51F30D-3517-4521-B775-35F7F5A027E3}"/>
              </a:ext>
            </a:extLst>
          </p:cNvPr>
          <p:cNvSpPr txBox="1"/>
          <p:nvPr/>
        </p:nvSpPr>
        <p:spPr>
          <a:xfrm>
            <a:off x="717322" y="1703623"/>
            <a:ext cx="7664678" cy="1815882"/>
          </a:xfrm>
          <a:prstGeom prst="rect">
            <a:avLst/>
          </a:prstGeom>
          <a:solidFill>
            <a:srgbClr val="7030A0"/>
          </a:solidFill>
        </p:spPr>
        <p:txBody>
          <a:bodyPr wrap="square" rtlCol="0">
            <a:spAutoFit/>
          </a:bodyPr>
          <a:lstStyle/>
          <a:p>
            <a:r>
              <a:rPr lang="en-US" sz="1400" i="1" dirty="0">
                <a:solidFill>
                  <a:schemeClr val="bg1"/>
                </a:solidFill>
              </a:rPr>
              <a:t>Earlier in the slide-set, the main venous conduit from the eye and orbit to the CS was identified. What was it again?</a:t>
            </a:r>
            <a:endParaRPr lang="en-US" sz="1400" i="1" dirty="0">
              <a:solidFill>
                <a:srgbClr val="7030A0"/>
              </a:solidFill>
            </a:endParaRPr>
          </a:p>
          <a:p>
            <a:r>
              <a:rPr lang="en-US" sz="1400" dirty="0">
                <a:solidFill>
                  <a:srgbClr val="7030A0"/>
                </a:solidFill>
              </a:rPr>
              <a:t>The superior ophthalmic vein</a:t>
            </a:r>
          </a:p>
          <a:p>
            <a:endParaRPr lang="en-US" sz="1400" dirty="0">
              <a:solidFill>
                <a:srgbClr val="7030A0"/>
              </a:solidFill>
            </a:endParaRPr>
          </a:p>
          <a:p>
            <a:r>
              <a:rPr lang="en-US" sz="1400" i="1" dirty="0">
                <a:solidFill>
                  <a:srgbClr val="7030A0"/>
                </a:solidFill>
              </a:rPr>
              <a:t>In a </a:t>
            </a:r>
            <a:r>
              <a:rPr lang="en-US" sz="1400" i="1" dirty="0" err="1">
                <a:solidFill>
                  <a:srgbClr val="7030A0"/>
                </a:solidFill>
              </a:rPr>
              <a:t>pt</a:t>
            </a:r>
            <a:r>
              <a:rPr lang="en-US" sz="1400" i="1" dirty="0">
                <a:solidFill>
                  <a:srgbClr val="7030A0"/>
                </a:solidFill>
              </a:rPr>
              <a:t> with a CS fistula, what is the appearance of the superior ophthalmic vein on orbital imaging studies?</a:t>
            </a:r>
          </a:p>
          <a:p>
            <a:r>
              <a:rPr lang="en-US" sz="1400" dirty="0">
                <a:solidFill>
                  <a:srgbClr val="7030A0"/>
                </a:solidFill>
              </a:rPr>
              <a:t>It is enlarged. This is an important sign to search for when reviewing imaging studies in cases of suspected CS fistulas!</a:t>
            </a:r>
          </a:p>
        </p:txBody>
      </p:sp>
      <p:sp>
        <p:nvSpPr>
          <p:cNvPr id="46" name="TextBox 45">
            <a:extLst>
              <a:ext uri="{FF2B5EF4-FFF2-40B4-BE49-F238E27FC236}">
                <a16:creationId xmlns:a16="http://schemas.microsoft.com/office/drawing/2014/main" id="{6EEA873F-58D9-4105-8A93-E99782CB3528}"/>
              </a:ext>
            </a:extLst>
          </p:cNvPr>
          <p:cNvSpPr txBox="1"/>
          <p:nvPr/>
        </p:nvSpPr>
        <p:spPr>
          <a:xfrm>
            <a:off x="4282470" y="6229351"/>
            <a:ext cx="1569661" cy="335989"/>
          </a:xfrm>
          <a:prstGeom prst="rect">
            <a:avLst/>
          </a:prstGeom>
          <a:noFill/>
        </p:spPr>
        <p:txBody>
          <a:bodyPr wrap="none" rtlCol="0">
            <a:spAutoFit/>
          </a:bodyPr>
          <a:lstStyle/>
          <a:p>
            <a:pPr algn="ctr">
              <a:lnSpc>
                <a:spcPts val="1900"/>
              </a:lnSpc>
            </a:pPr>
            <a:r>
              <a:rPr lang="en-US" dirty="0">
                <a:solidFill>
                  <a:schemeClr val="bg1">
                    <a:lumMod val="75000"/>
                  </a:schemeClr>
                </a:solidFill>
              </a:rPr>
              <a:t>Inflammatory</a:t>
            </a:r>
          </a:p>
        </p:txBody>
      </p:sp>
    </p:spTree>
    <p:extLst>
      <p:ext uri="{BB962C8B-B14F-4D97-AF65-F5344CB8AC3E}">
        <p14:creationId xmlns:p14="http://schemas.microsoft.com/office/powerpoint/2010/main" val="3504608767"/>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2396</TotalTime>
  <Words>41297</Words>
  <Application>Microsoft Office PowerPoint</Application>
  <PresentationFormat>On-screen Show (4:3)</PresentationFormat>
  <Paragraphs>6752</Paragraphs>
  <Slides>224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224</vt:i4>
      </vt:variant>
    </vt:vector>
  </HeadingPairs>
  <TitlesOfParts>
    <vt:vector size="229" baseType="lpstr">
      <vt:lpstr>Arial</vt:lpstr>
      <vt:lpstr>Calibri</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 Ophthalmology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dc:title>
  <dc:creator>Steven B. Flynn</dc:creator>
  <cp:lastModifiedBy>Steven Flynn</cp:lastModifiedBy>
  <cp:revision>275</cp:revision>
  <dcterms:created xsi:type="dcterms:W3CDTF">2008-09-15T18:29:51Z</dcterms:created>
  <dcterms:modified xsi:type="dcterms:W3CDTF">2020-09-09T03:54:49Z</dcterms:modified>
</cp:coreProperties>
</file>