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63" r:id="rId6"/>
    <p:sldId id="264" r:id="rId7"/>
    <p:sldId id="265" r:id="rId8"/>
    <p:sldId id="320" r:id="rId9"/>
    <p:sldId id="267" r:id="rId10"/>
    <p:sldId id="268" r:id="rId11"/>
    <p:sldId id="269" r:id="rId12"/>
    <p:sldId id="321" r:id="rId13"/>
    <p:sldId id="270" r:id="rId14"/>
    <p:sldId id="271" r:id="rId15"/>
    <p:sldId id="275" r:id="rId16"/>
    <p:sldId id="317" r:id="rId17"/>
    <p:sldId id="3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22" autoAdjust="0"/>
    <p:restoredTop sz="67213" autoAdjust="0"/>
  </p:normalViewPr>
  <p:slideViewPr>
    <p:cSldViewPr snapToObjects="1">
      <p:cViewPr varScale="1">
        <p:scale>
          <a:sx n="73" d="100"/>
          <a:sy n="73" d="100"/>
        </p:scale>
        <p:origin x="1728"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F74E6-35AF-5B4C-B197-951B3443EB77}" type="datetimeFigureOut">
              <a:rPr lang="en-US" smtClean="0"/>
              <a:t>8/31/2020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CDF85-3280-3542-9647-8105EC0AC318}" type="slidenum">
              <a:rPr lang="en-US" smtClean="0"/>
              <a:t>‹#›</a:t>
            </a:fld>
            <a:endParaRPr lang="en-US"/>
          </a:p>
        </p:txBody>
      </p:sp>
    </p:spTree>
    <p:extLst>
      <p:ext uri="{BB962C8B-B14F-4D97-AF65-F5344CB8AC3E}">
        <p14:creationId xmlns:p14="http://schemas.microsoft.com/office/powerpoint/2010/main" val="16628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CDF85-3280-3542-9647-8105EC0AC318}" type="slidenum">
              <a:rPr lang="en-US" smtClean="0"/>
              <a:t>1</a:t>
            </a:fld>
            <a:endParaRPr lang="en-US"/>
          </a:p>
        </p:txBody>
      </p:sp>
    </p:spTree>
    <p:extLst>
      <p:ext uri="{BB962C8B-B14F-4D97-AF65-F5344CB8AC3E}">
        <p14:creationId xmlns:p14="http://schemas.microsoft.com/office/powerpoint/2010/main" val="293097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u="sng" dirty="0"/>
              <a:t>FTC Act - Section 12</a:t>
            </a:r>
            <a:r>
              <a:rPr lang="en-US" altLang="en-US" dirty="0"/>
              <a:t>: Prohibits false advertising to induce purchase of drugs, or devices .</a:t>
            </a:r>
          </a:p>
          <a:p>
            <a:pPr eaLnBrk="1" hangingPunct="1">
              <a:spcBef>
                <a:spcPct val="0"/>
              </a:spcBef>
            </a:pPr>
            <a:r>
              <a:rPr lang="en-US" altLang="en-US" dirty="0"/>
              <a:t>The FTC considers medical care to be a </a:t>
            </a:r>
            <a:r>
              <a:rPr lang="ja-JP" altLang="en-US" dirty="0"/>
              <a:t>“</a:t>
            </a:r>
            <a:r>
              <a:rPr lang="en-US" altLang="ja-JP" dirty="0"/>
              <a:t>service</a:t>
            </a:r>
            <a:r>
              <a:rPr lang="ja-JP" altLang="en-US" dirty="0"/>
              <a:t>”</a:t>
            </a:r>
            <a:r>
              <a:rPr lang="en-US" altLang="ja-JP" dirty="0"/>
              <a:t> and subject to section 12.</a:t>
            </a:r>
          </a:p>
          <a:p>
            <a:endParaRPr lang="en-US" dirty="0"/>
          </a:p>
        </p:txBody>
      </p:sp>
      <p:sp>
        <p:nvSpPr>
          <p:cNvPr id="4" name="Slide Number Placeholder 3"/>
          <p:cNvSpPr>
            <a:spLocks noGrp="1"/>
          </p:cNvSpPr>
          <p:nvPr>
            <p:ph type="sldNum" sz="quarter" idx="10"/>
          </p:nvPr>
        </p:nvSpPr>
        <p:spPr/>
        <p:txBody>
          <a:bodyPr/>
          <a:lstStyle/>
          <a:p>
            <a:fld id="{051E5F9B-D8E6-445A-9345-3EEF4B3D7DF6}" type="slidenum">
              <a:rPr lang="en-US" smtClean="0"/>
              <a:t>10</a:t>
            </a:fld>
            <a:endParaRPr lang="en-US"/>
          </a:p>
        </p:txBody>
      </p:sp>
    </p:spTree>
    <p:extLst>
      <p:ext uri="{BB962C8B-B14F-4D97-AF65-F5344CB8AC3E}">
        <p14:creationId xmlns:p14="http://schemas.microsoft.com/office/powerpoint/2010/main" val="50575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the Code of Ethics was written in the early 80’s</a:t>
            </a:r>
          </a:p>
          <a:p>
            <a:pPr eaLnBrk="1" hangingPunct="1">
              <a:spcBef>
                <a:spcPct val="0"/>
              </a:spcBef>
            </a:pPr>
            <a:r>
              <a:rPr lang="en-US" altLang="en-US" dirty="0"/>
              <a:t>	felt it was essential to be approved by the FTC</a:t>
            </a:r>
          </a:p>
          <a:p>
            <a:pPr eaLnBrk="1" hangingPunct="1">
              <a:spcBef>
                <a:spcPct val="0"/>
              </a:spcBef>
            </a:pPr>
            <a:r>
              <a:rPr lang="en-US" altLang="en-US" dirty="0"/>
              <a:t>	Rule 13 was part of the original Code</a:t>
            </a:r>
          </a:p>
          <a:p>
            <a:pPr eaLnBrk="1" hangingPunct="1">
              <a:spcBef>
                <a:spcPct val="0"/>
              </a:spcBef>
            </a:pPr>
            <a:r>
              <a:rPr lang="en-US" altLang="en-US" dirty="0"/>
              <a:t>		that FTC approved in 1983,</a:t>
            </a:r>
          </a:p>
          <a:p>
            <a:pPr eaLnBrk="1" hangingPunct="1">
              <a:spcBef>
                <a:spcPct val="0"/>
              </a:spcBef>
            </a:pPr>
            <a:r>
              <a:rPr lang="en-US" altLang="en-US" dirty="0"/>
              <a:t>The Code was adopted by the Academy in November 1983</a:t>
            </a:r>
          </a:p>
          <a:p>
            <a:pPr eaLnBrk="1" hangingPunct="1">
              <a:spcBef>
                <a:spcPct val="0"/>
              </a:spcBef>
            </a:pPr>
            <a:r>
              <a:rPr lang="en-US" altLang="en-US" dirty="0"/>
              <a:t>Went into effect January 1984.</a:t>
            </a:r>
          </a:p>
          <a:p>
            <a:pPr eaLnBrk="1" hangingPunct="1">
              <a:spcBef>
                <a:spcPct val="0"/>
              </a:spcBef>
            </a:pPr>
            <a:endParaRPr lang="en-US" altLang="en-US" dirty="0"/>
          </a:p>
          <a:p>
            <a:pPr eaLnBrk="1" hangingPunct="1">
              <a:spcBef>
                <a:spcPct val="0"/>
              </a:spcBef>
            </a:pPr>
            <a:r>
              <a:rPr lang="en-US" altLang="en-US" dirty="0"/>
              <a:t>Rule 13 governs advertising by members of the AAO</a:t>
            </a:r>
          </a:p>
          <a:p>
            <a:pPr eaLnBrk="1" hangingPunct="1">
              <a:spcBef>
                <a:spcPct val="0"/>
              </a:spcBef>
            </a:pPr>
            <a:r>
              <a:rPr lang="en-US" altLang="en-US" dirty="0"/>
              <a:t>	The close parallels to FTC law are obvious</a:t>
            </a:r>
          </a:p>
          <a:p>
            <a:pPr eaLnBrk="1" hangingPunct="1">
              <a:spcBef>
                <a:spcPct val="0"/>
              </a:spcBef>
            </a:pPr>
            <a:r>
              <a:rPr lang="en-US" altLang="en-US" dirty="0"/>
              <a:t>	(read)</a:t>
            </a:r>
          </a:p>
          <a:p>
            <a:pPr eaLnBrk="1" hangingPunct="1">
              <a:spcBef>
                <a:spcPct val="0"/>
              </a:spcBef>
            </a:pPr>
            <a:endParaRPr lang="en-US" altLang="en-US" dirty="0"/>
          </a:p>
        </p:txBody>
      </p:sp>
    </p:spTree>
    <p:extLst>
      <p:ext uri="{BB962C8B-B14F-4D97-AF65-F5344CB8AC3E}">
        <p14:creationId xmlns:p14="http://schemas.microsoft.com/office/powerpoint/2010/main" val="1725046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50000"/>
              </a:lnSpc>
              <a:spcBef>
                <a:spcPct val="0"/>
              </a:spcBef>
            </a:pPr>
            <a:r>
              <a:rPr lang="en-US" altLang="en-US" b="1" dirty="0"/>
              <a:t>Safe</a:t>
            </a:r>
          </a:p>
          <a:p>
            <a:pPr lvl="1" eaLnBrk="1" hangingPunct="1">
              <a:lnSpc>
                <a:spcPct val="50000"/>
              </a:lnSpc>
              <a:spcBef>
                <a:spcPct val="0"/>
              </a:spcBef>
            </a:pPr>
            <a:r>
              <a:rPr lang="en-US" altLang="en-US" dirty="0"/>
              <a:t>Completely harmless?</a:t>
            </a:r>
          </a:p>
          <a:p>
            <a:pPr lvl="1" eaLnBrk="1" hangingPunct="1">
              <a:lnSpc>
                <a:spcPct val="50000"/>
              </a:lnSpc>
              <a:spcBef>
                <a:spcPct val="0"/>
              </a:spcBef>
            </a:pPr>
            <a:r>
              <a:rPr lang="en-US" altLang="en-US" dirty="0"/>
              <a:t>Safer than existing technologies?</a:t>
            </a:r>
          </a:p>
          <a:p>
            <a:pPr lvl="1" eaLnBrk="1" hangingPunct="1">
              <a:lnSpc>
                <a:spcPct val="50000"/>
              </a:lnSpc>
              <a:spcBef>
                <a:spcPct val="0"/>
              </a:spcBef>
            </a:pPr>
            <a:r>
              <a:rPr lang="en-US" altLang="en-US" dirty="0"/>
              <a:t>Comparatively safe? </a:t>
            </a:r>
            <a:endParaRPr lang="en-US" altLang="en-US" sz="1800" dirty="0"/>
          </a:p>
          <a:p>
            <a:pPr eaLnBrk="1" hangingPunct="1">
              <a:spcBef>
                <a:spcPct val="0"/>
              </a:spcBef>
            </a:pPr>
            <a:endParaRPr lang="en-US" altLang="en-US" dirty="0"/>
          </a:p>
          <a:p>
            <a:pPr eaLnBrk="1" hangingPunct="1">
              <a:spcBef>
                <a:spcPct val="0"/>
              </a:spcBef>
            </a:pPr>
            <a:r>
              <a:rPr lang="en-US" altLang="en-US" b="1" dirty="0"/>
              <a:t>Free</a:t>
            </a:r>
            <a:r>
              <a:rPr lang="en-US" altLang="en-US" dirty="0"/>
              <a:t> – must define what is free</a:t>
            </a:r>
          </a:p>
          <a:p>
            <a:pPr eaLnBrk="1" hangingPunct="1">
              <a:spcBef>
                <a:spcPct val="0"/>
              </a:spcBef>
            </a:pPr>
            <a:endParaRPr lang="en-US" altLang="en-US" dirty="0"/>
          </a:p>
          <a:p>
            <a:pPr>
              <a:spcBef>
                <a:spcPct val="0"/>
              </a:spcBef>
            </a:pPr>
            <a:r>
              <a:rPr lang="en-US" altLang="en-US" b="1" dirty="0"/>
              <a:t>Guarantee</a:t>
            </a:r>
            <a:r>
              <a:rPr lang="en-US" altLang="en-US" dirty="0"/>
              <a:t> – must define conditions, FTC frowns upon this claim because of how it is interpreted by the patient. </a:t>
            </a:r>
          </a:p>
          <a:p>
            <a:pPr eaLnBrk="1" hangingPunct="1">
              <a:spcBef>
                <a:spcPct val="0"/>
              </a:spcBef>
            </a:pPr>
            <a:endParaRPr lang="en-US" altLang="en-US" dirty="0"/>
          </a:p>
        </p:txBody>
      </p:sp>
    </p:spTree>
    <p:extLst>
      <p:ext uri="{BB962C8B-B14F-4D97-AF65-F5344CB8AC3E}">
        <p14:creationId xmlns:p14="http://schemas.microsoft.com/office/powerpoint/2010/main" val="421471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CDF85-3280-3542-9647-8105EC0AC318}" type="slidenum">
              <a:rPr lang="en-US" smtClean="0"/>
              <a:t>13</a:t>
            </a:fld>
            <a:endParaRPr lang="en-US"/>
          </a:p>
        </p:txBody>
      </p:sp>
    </p:spTree>
    <p:extLst>
      <p:ext uri="{BB962C8B-B14F-4D97-AF65-F5344CB8AC3E}">
        <p14:creationId xmlns:p14="http://schemas.microsoft.com/office/powerpoint/2010/main" val="220364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fld id="{26CCDF85-3280-3542-9647-8105EC0AC318}" type="slidenum">
              <a:rPr lang="en-US" smtClean="0"/>
              <a:t>2</a:t>
            </a:fld>
            <a:endParaRPr lang="en-US"/>
          </a:p>
        </p:txBody>
      </p:sp>
    </p:spTree>
    <p:extLst>
      <p:ext uri="{BB962C8B-B14F-4D97-AF65-F5344CB8AC3E}">
        <p14:creationId xmlns:p14="http://schemas.microsoft.com/office/powerpoint/2010/main" val="400474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Ads that were ethically problematic were appearing over 140 years ago… and led to some of the historical events we’re about to review.  </a:t>
            </a:r>
          </a:p>
        </p:txBody>
      </p:sp>
      <p:sp>
        <p:nvSpPr>
          <p:cNvPr id="4" name="Slide Number Placeholder 3"/>
          <p:cNvSpPr>
            <a:spLocks noGrp="1"/>
          </p:cNvSpPr>
          <p:nvPr>
            <p:ph type="sldNum" sz="quarter" idx="10"/>
          </p:nvPr>
        </p:nvSpPr>
        <p:spPr/>
        <p:txBody>
          <a:bodyPr/>
          <a:lstStyle/>
          <a:p>
            <a:fld id="{26CCDF85-3280-3542-9647-8105EC0AC318}" type="slidenum">
              <a:rPr lang="en-US" smtClean="0"/>
              <a:t>3</a:t>
            </a:fld>
            <a:endParaRPr lang="en-US"/>
          </a:p>
        </p:txBody>
      </p:sp>
    </p:spTree>
    <p:extLst>
      <p:ext uri="{BB962C8B-B14F-4D97-AF65-F5344CB8AC3E}">
        <p14:creationId xmlns:p14="http://schemas.microsoft.com/office/powerpoint/2010/main" val="171887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Arial" pitchFamily="34" charset="0"/>
              </a:rPr>
              <a:t>Until relatively recently, physician advertising was strongly discouraged</a:t>
            </a:r>
          </a:p>
          <a:p>
            <a:pPr>
              <a:spcBef>
                <a:spcPct val="0"/>
              </a:spcBef>
            </a:pPr>
            <a:r>
              <a:rPr lang="en-US" altLang="en-US" dirty="0">
                <a:latin typeface="Arial" pitchFamily="34" charset="0"/>
              </a:rPr>
              <a:t>	probably out of a sense that it was “unprofessional”.</a:t>
            </a:r>
          </a:p>
          <a:p>
            <a:pPr>
              <a:spcBef>
                <a:spcPct val="0"/>
              </a:spcBef>
            </a:pPr>
            <a:endParaRPr lang="en-US" altLang="en-US" dirty="0">
              <a:latin typeface="Arial" pitchFamily="34" charset="0"/>
            </a:endParaRPr>
          </a:p>
          <a:p>
            <a:pPr>
              <a:spcBef>
                <a:spcPct val="0"/>
              </a:spcBef>
            </a:pPr>
            <a:r>
              <a:rPr lang="en-US" altLang="en-US" dirty="0">
                <a:latin typeface="Arial" pitchFamily="34" charset="0"/>
              </a:rPr>
              <a:t>Direct competition was regarded as less than collegial</a:t>
            </a:r>
          </a:p>
          <a:p>
            <a:pPr>
              <a:spcBef>
                <a:spcPct val="0"/>
              </a:spcBef>
            </a:pPr>
            <a:r>
              <a:rPr lang="en-US" altLang="en-US" dirty="0">
                <a:latin typeface="Arial" pitchFamily="34" charset="0"/>
              </a:rPr>
              <a:t>	amongst physicians </a:t>
            </a:r>
            <a:r>
              <a:rPr lang="en-US" altLang="ja-JP" dirty="0">
                <a:latin typeface="Arial" pitchFamily="34" charset="0"/>
              </a:rPr>
              <a:t>in the same community.</a:t>
            </a:r>
          </a:p>
          <a:p>
            <a:pPr>
              <a:spcBef>
                <a:spcPct val="0"/>
              </a:spcBef>
            </a:pPr>
            <a:endParaRPr lang="en-US" altLang="en-US" dirty="0">
              <a:latin typeface="Arial" pitchFamily="34" charset="0"/>
            </a:endParaRPr>
          </a:p>
          <a:p>
            <a:pPr>
              <a:spcBef>
                <a:spcPct val="0"/>
              </a:spcBef>
              <a:buFontTx/>
              <a:buChar char="•"/>
            </a:pPr>
            <a:r>
              <a:rPr lang="en-US" altLang="en-US" dirty="0">
                <a:latin typeface="Arial" pitchFamily="34" charset="0"/>
              </a:rPr>
              <a:t>In 1847, AMA articulated that “advertising is derogatory to the dignity of the profession…highly reprehensible”</a:t>
            </a:r>
          </a:p>
          <a:p>
            <a:pPr>
              <a:spcBef>
                <a:spcPct val="0"/>
              </a:spcBef>
            </a:pPr>
            <a:endParaRPr lang="en-US" altLang="en-US" dirty="0">
              <a:latin typeface="Arial" pitchFamily="34" charset="0"/>
            </a:endParaRPr>
          </a:p>
          <a:p>
            <a:pPr>
              <a:spcBef>
                <a:spcPct val="0"/>
              </a:spcBef>
              <a:buFontTx/>
              <a:buChar char="•"/>
            </a:pPr>
            <a:r>
              <a:rPr lang="en-US" altLang="en-US" dirty="0">
                <a:latin typeface="Arial" pitchFamily="34" charset="0"/>
              </a:rPr>
              <a:t>Vestiges of these attitudes persisted into the 20</a:t>
            </a:r>
            <a:r>
              <a:rPr lang="en-US" altLang="en-US" baseline="30000" dirty="0">
                <a:latin typeface="Arial" pitchFamily="34" charset="0"/>
              </a:rPr>
              <a:t>th</a:t>
            </a:r>
            <a:r>
              <a:rPr lang="en-US" altLang="en-US" dirty="0">
                <a:latin typeface="Arial" pitchFamily="34" charset="0"/>
              </a:rPr>
              <a:t> century</a:t>
            </a:r>
          </a:p>
          <a:p>
            <a:pPr>
              <a:spcBef>
                <a:spcPct val="0"/>
              </a:spcBef>
            </a:pPr>
            <a:r>
              <a:rPr lang="en-US" altLang="en-US" dirty="0">
                <a:latin typeface="Arial" pitchFamily="34" charset="0"/>
              </a:rPr>
              <a:t>	though perhaps less explicitly (see the Declaration of Geneva excerpt)</a:t>
            </a:r>
          </a:p>
          <a:p>
            <a:pPr>
              <a:spcBef>
                <a:spcPct val="0"/>
              </a:spcBef>
            </a:pPr>
            <a:endParaRPr lang="en-US" altLang="en-US" dirty="0">
              <a:latin typeface="Arial" pitchFamily="34" charset="0"/>
            </a:endParaRPr>
          </a:p>
          <a:p>
            <a:pPr>
              <a:spcBef>
                <a:spcPct val="0"/>
              </a:spcBef>
              <a:buFontTx/>
              <a:buChar char="•"/>
            </a:pPr>
            <a:r>
              <a:rPr lang="en-US" altLang="en-US" dirty="0">
                <a:latin typeface="Arial" pitchFamily="34" charset="0"/>
              </a:rPr>
              <a:t>Importantly, consensus to restrain advertising or direct competition was codified in written policy and even </a:t>
            </a:r>
          </a:p>
          <a:p>
            <a:pPr>
              <a:spcBef>
                <a:spcPct val="0"/>
              </a:spcBef>
              <a:buFontTx/>
              <a:buNone/>
            </a:pPr>
            <a:r>
              <a:rPr lang="en-US" altLang="en-US" dirty="0">
                <a:latin typeface="Arial" pitchFamily="34" charset="0"/>
              </a:rPr>
              <a:t>	reflected in state laws reflecting physicians wishes</a:t>
            </a:r>
          </a:p>
          <a:p>
            <a:pPr>
              <a:spcBef>
                <a:spcPct val="0"/>
              </a:spcBef>
            </a:pPr>
            <a:endParaRPr lang="en-US" altLang="en-US" dirty="0">
              <a:latin typeface="Arial" pitchFamily="34" charset="0"/>
            </a:endParaRPr>
          </a:p>
          <a:p>
            <a:endParaRPr lang="en-US" altLang="en-US" dirty="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856F8BE-1450-4406-89A6-E2DF54CF2C28}" type="slidenum">
              <a:rPr lang="en-US" altLang="en-US">
                <a:solidFill>
                  <a:prstClr val="black"/>
                </a:solidFill>
              </a:rPr>
              <a:pPr eaLnBrk="1" hangingPunct="1"/>
              <a:t>4</a:t>
            </a:fld>
            <a:endParaRPr lang="en-US" altLang="en-US">
              <a:solidFill>
                <a:prstClr val="black"/>
              </a:solidFill>
            </a:endParaRPr>
          </a:p>
        </p:txBody>
      </p:sp>
    </p:spTree>
    <p:extLst>
      <p:ext uri="{BB962C8B-B14F-4D97-AF65-F5344CB8AC3E}">
        <p14:creationId xmlns:p14="http://schemas.microsoft.com/office/powerpoint/2010/main" val="243875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December 1975, the FTC filed an administrative complaint against the AMA, charging that the association’s “Principles of Medical Ethics” unreasonably restrained trade by banning advertising and solicitation and derived the public</a:t>
            </a:r>
            <a:r>
              <a:rPr lang="en-US" sz="1200" b="0" i="0" kern="1200" baseline="0" dirty="0">
                <a:solidFill>
                  <a:schemeClr val="tx1"/>
                </a:solidFill>
                <a:effectLst/>
                <a:latin typeface="+mn-lt"/>
                <a:ea typeface="+mn-ea"/>
                <a:cs typeface="+mn-cs"/>
              </a:rPr>
              <a:t> of information such as </a:t>
            </a:r>
            <a:r>
              <a:rPr lang="en-US" altLang="en-US" sz="2000" dirty="0"/>
              <a:t>Quality, Price, Availability, and insurance assignments.</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Although the contested provisions did not directly set prices among the members, the FTC found that “ethical principles of the medical profession have prevented doctors and medical organizations from disseminating information on the prices and services they offer, severely inhibiting competition among health care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After</a:t>
            </a:r>
            <a:r>
              <a:rPr lang="en-US" sz="1200" b="0" i="0" kern="1200" baseline="0" dirty="0">
                <a:solidFill>
                  <a:schemeClr val="tx1"/>
                </a:solidFill>
                <a:effectLst/>
                <a:latin typeface="+mn-lt"/>
                <a:ea typeface="+mn-ea"/>
                <a:cs typeface="+mn-cs"/>
              </a:rPr>
              <a:t> the FTC’s decision was upheld on appeal, </a:t>
            </a:r>
            <a:r>
              <a:rPr lang="en-US" sz="1200" b="0" i="0" kern="1200" dirty="0">
                <a:solidFill>
                  <a:schemeClr val="tx1"/>
                </a:solidFill>
                <a:effectLst/>
                <a:latin typeface="+mn-lt"/>
                <a:ea typeface="+mn-ea"/>
                <a:cs typeface="+mn-cs"/>
              </a:rPr>
              <a:t>there was no longer a  “learned professions exception” to the antitrust laws, and thus, the antitrust laws applied to health care as it does to other aspects of the U.S.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FTC’s efforts during the 70s laid a strong foundation for analyzing competition and consumer protection issues in health care markets in the decades to come.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CCDF85-3280-3542-9647-8105EC0AC318}" type="slidenum">
              <a:rPr lang="en-US" smtClean="0"/>
              <a:t>5</a:t>
            </a:fld>
            <a:endParaRPr lang="en-US"/>
          </a:p>
        </p:txBody>
      </p:sp>
    </p:spTree>
    <p:extLst>
      <p:ext uri="{BB962C8B-B14F-4D97-AF65-F5344CB8AC3E}">
        <p14:creationId xmlns:p14="http://schemas.microsoft.com/office/powerpoint/2010/main" val="74965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fld id="{AB6BA883-7C12-45F9-98EB-68E0F06EE790}" type="slidenum">
              <a:rPr lang="en-US" altLang="en-US">
                <a:solidFill>
                  <a:prstClr val="black"/>
                </a:solidFill>
              </a:rPr>
              <a:pPr/>
              <a:t>6</a:t>
            </a:fld>
            <a:endParaRPr lang="en-US" altLang="en-US">
              <a:solidFill>
                <a:prstClr val="black"/>
              </a:solidFill>
            </a:endParaRPr>
          </a:p>
        </p:txBody>
      </p:sp>
      <p:sp>
        <p:nvSpPr>
          <p:cNvPr id="1710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10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sz="2400" dirty="0">
              <a:latin typeface="Arial" pitchFamily="34" charset="0"/>
            </a:endParaRPr>
          </a:p>
        </p:txBody>
      </p:sp>
    </p:spTree>
    <p:extLst>
      <p:ext uri="{BB962C8B-B14F-4D97-AF65-F5344CB8AC3E}">
        <p14:creationId xmlns:p14="http://schemas.microsoft.com/office/powerpoint/2010/main" val="4024698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fld id="{4EA1FE0E-4337-49C0-BE12-14CBE7469B8D}" type="slidenum">
              <a:rPr lang="en-US" altLang="en-US">
                <a:solidFill>
                  <a:prstClr val="black"/>
                </a:solidFill>
              </a:rPr>
              <a:pPr/>
              <a:t>7</a:t>
            </a:fld>
            <a:endParaRPr lang="en-US" altLang="en-US">
              <a:solidFill>
                <a:prstClr val="black"/>
              </a:solidFill>
            </a:endParaRPr>
          </a:p>
        </p:txBody>
      </p:sp>
      <p:sp>
        <p:nvSpPr>
          <p:cNvPr id="1720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20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Char char="•"/>
              <a:tabLst/>
              <a:defRPr/>
            </a:pPr>
            <a:r>
              <a:rPr lang="en-US" altLang="en-US" sz="2400" dirty="0"/>
              <a:t>FTC Act</a:t>
            </a:r>
            <a:r>
              <a:rPr lang="en-US" altLang="en-US" sz="2400" baseline="0" dirty="0"/>
              <a:t> – Section 5 - </a:t>
            </a:r>
            <a:r>
              <a:rPr lang="en-US" altLang="en-US" sz="2400" dirty="0"/>
              <a:t>Regulates unfair practices in commerce.</a:t>
            </a:r>
          </a:p>
          <a:p>
            <a:pPr>
              <a:spcBef>
                <a:spcPct val="0"/>
              </a:spcBef>
              <a:buFontTx/>
              <a:buChar char="•"/>
            </a:pPr>
            <a:endParaRPr lang="en-US" altLang="en-US" sz="2400" dirty="0">
              <a:latin typeface="Arial" pitchFamily="34" charset="0"/>
            </a:endParaRPr>
          </a:p>
          <a:p>
            <a:pPr>
              <a:spcBef>
                <a:spcPct val="0"/>
              </a:spcBef>
              <a:buFontTx/>
              <a:buChar char="•"/>
            </a:pPr>
            <a:r>
              <a:rPr lang="en-US" altLang="en-US" sz="2400" dirty="0">
                <a:latin typeface="Arial" pitchFamily="34" charset="0"/>
              </a:rPr>
              <a:t>FTC definition of unfairness addresses 3 factors</a:t>
            </a:r>
          </a:p>
          <a:p>
            <a:pPr>
              <a:spcBef>
                <a:spcPct val="0"/>
              </a:spcBef>
            </a:pPr>
            <a:r>
              <a:rPr lang="en-US" altLang="en-US" sz="2400" dirty="0">
                <a:latin typeface="Arial" pitchFamily="34" charset="0"/>
              </a:rPr>
              <a:t>	Substantial injury to consumer, otherwise unavoidable</a:t>
            </a:r>
          </a:p>
          <a:p>
            <a:pPr>
              <a:spcBef>
                <a:spcPct val="0"/>
              </a:spcBef>
            </a:pPr>
            <a:r>
              <a:rPr lang="en-US" altLang="en-US" sz="2400" dirty="0">
                <a:latin typeface="Arial" pitchFamily="34" charset="0"/>
              </a:rPr>
              <a:t>	Violation of established public policy</a:t>
            </a:r>
          </a:p>
          <a:p>
            <a:pPr>
              <a:spcBef>
                <a:spcPct val="0"/>
              </a:spcBef>
            </a:pPr>
            <a:r>
              <a:rPr lang="en-US" altLang="en-US" sz="2400" dirty="0">
                <a:latin typeface="Arial" pitchFamily="34" charset="0"/>
              </a:rPr>
              <a:t>		Constitution, Laws, Judicial decisions</a:t>
            </a:r>
          </a:p>
          <a:p>
            <a:pPr>
              <a:spcBef>
                <a:spcPct val="0"/>
              </a:spcBef>
            </a:pPr>
            <a:r>
              <a:rPr lang="en-US" altLang="en-US" sz="2400" dirty="0">
                <a:latin typeface="Arial" pitchFamily="34" charset="0"/>
              </a:rPr>
              <a:t>	Unethical or unscrupulous – allows for some discretion</a:t>
            </a:r>
          </a:p>
          <a:p>
            <a:pPr>
              <a:spcBef>
                <a:spcPct val="0"/>
              </a:spcBef>
            </a:pPr>
            <a:r>
              <a:rPr lang="en-US" altLang="en-US" sz="2400" dirty="0">
                <a:latin typeface="Arial" pitchFamily="34" charset="0"/>
              </a:rPr>
              <a:t>		largely duplicative </a:t>
            </a:r>
          </a:p>
          <a:p>
            <a:pPr>
              <a:spcBef>
                <a:spcPct val="0"/>
              </a:spcBef>
            </a:pPr>
            <a:r>
              <a:rPr lang="en-US" altLang="en-US" sz="2400" dirty="0">
                <a:latin typeface="Arial" pitchFamily="34" charset="0"/>
              </a:rPr>
              <a:t>		of injury and public policy tests</a:t>
            </a:r>
          </a:p>
          <a:p>
            <a:pPr>
              <a:spcBef>
                <a:spcPct val="0"/>
              </a:spcBef>
              <a:buFontTx/>
              <a:buChar char="•"/>
            </a:pPr>
            <a:r>
              <a:rPr lang="en-US" altLang="en-US" sz="2400" dirty="0">
                <a:latin typeface="Arial" pitchFamily="34" charset="0"/>
              </a:rPr>
              <a:t>Substantiation</a:t>
            </a:r>
          </a:p>
          <a:p>
            <a:pPr>
              <a:spcBef>
                <a:spcPct val="0"/>
              </a:spcBef>
            </a:pPr>
            <a:r>
              <a:rPr lang="en-US" altLang="en-US" sz="2400" dirty="0">
                <a:latin typeface="Arial" pitchFamily="34" charset="0"/>
              </a:rPr>
              <a:t>	Must be able to support claims with objective information</a:t>
            </a:r>
          </a:p>
          <a:p>
            <a:pPr>
              <a:spcBef>
                <a:spcPct val="0"/>
              </a:spcBef>
            </a:pPr>
            <a:r>
              <a:rPr lang="en-US" altLang="en-US" sz="2400" dirty="0">
                <a:latin typeface="Arial" pitchFamily="34" charset="0"/>
              </a:rPr>
              <a:t>		FTC may ask for relevant info</a:t>
            </a:r>
          </a:p>
          <a:p>
            <a:pPr>
              <a:spcBef>
                <a:spcPct val="0"/>
              </a:spcBef>
              <a:buFontTx/>
              <a:buChar char="•"/>
            </a:pPr>
            <a:r>
              <a:rPr lang="en-US" altLang="en-US" sz="2400" dirty="0">
                <a:latin typeface="Arial" pitchFamily="34" charset="0"/>
              </a:rPr>
              <a:t>Avoidance of Bait advertising – meaning relatively intuitive</a:t>
            </a:r>
          </a:p>
          <a:p>
            <a:pPr>
              <a:spcBef>
                <a:spcPct val="0"/>
              </a:spcBef>
              <a:buFontTx/>
              <a:buChar char="•"/>
            </a:pPr>
            <a:r>
              <a:rPr lang="en-US" altLang="en-US" sz="2400" dirty="0">
                <a:latin typeface="Arial" pitchFamily="34" charset="0"/>
              </a:rPr>
              <a:t>Deception or deceptive pricing – also self-explanatory</a:t>
            </a:r>
          </a:p>
          <a:p>
            <a:pPr>
              <a:spcBef>
                <a:spcPct val="0"/>
              </a:spcBef>
              <a:buFontTx/>
              <a:buChar char="•"/>
            </a:pPr>
            <a:r>
              <a:rPr lang="en-US" altLang="en-US" sz="2400" dirty="0">
                <a:latin typeface="Arial" pitchFamily="34" charset="0"/>
              </a:rPr>
              <a:t>Testimonials (if legal in your state) </a:t>
            </a:r>
          </a:p>
          <a:p>
            <a:pPr>
              <a:spcBef>
                <a:spcPct val="0"/>
              </a:spcBef>
            </a:pPr>
            <a:r>
              <a:rPr lang="en-US" altLang="en-US" sz="2400" dirty="0">
                <a:latin typeface="Arial" pitchFamily="34" charset="0"/>
              </a:rPr>
              <a:t>	must reflect the honest opinion of endorser</a:t>
            </a:r>
          </a:p>
          <a:p>
            <a:pPr>
              <a:spcBef>
                <a:spcPct val="0"/>
              </a:spcBef>
            </a:pPr>
            <a:r>
              <a:rPr lang="en-US" altLang="en-US" sz="2400" dirty="0">
                <a:latin typeface="Arial" pitchFamily="34" charset="0"/>
              </a:rPr>
              <a:t>	must be able to stand alone re above, as if ad copy.</a:t>
            </a:r>
          </a:p>
          <a:p>
            <a:pPr>
              <a:spcBef>
                <a:spcPct val="0"/>
              </a:spcBef>
              <a:buFontTx/>
              <a:buChar char="•"/>
            </a:pPr>
            <a:r>
              <a:rPr lang="en-US" altLang="en-US" sz="2400" dirty="0">
                <a:latin typeface="Arial" pitchFamily="34" charset="0"/>
              </a:rPr>
              <a:t>Use of problematic language</a:t>
            </a:r>
          </a:p>
          <a:p>
            <a:pPr>
              <a:spcBef>
                <a:spcPct val="0"/>
              </a:spcBef>
            </a:pPr>
            <a:endParaRPr lang="en-US" altLang="en-US" sz="2400" dirty="0">
              <a:latin typeface="Arial" pitchFamily="34" charset="0"/>
            </a:endParaRPr>
          </a:p>
        </p:txBody>
      </p:sp>
    </p:spTree>
    <p:extLst>
      <p:ext uri="{BB962C8B-B14F-4D97-AF65-F5344CB8AC3E}">
        <p14:creationId xmlns:p14="http://schemas.microsoft.com/office/powerpoint/2010/main" val="375757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u="sng" dirty="0"/>
              <a:t>FTC Act - Section 12</a:t>
            </a:r>
            <a:r>
              <a:rPr lang="en-US" altLang="en-US" dirty="0"/>
              <a:t>: Addresses false advertising for the following goods and services.</a:t>
            </a:r>
            <a:endParaRPr lang="en-US" dirty="0"/>
          </a:p>
        </p:txBody>
      </p:sp>
      <p:sp>
        <p:nvSpPr>
          <p:cNvPr id="4" name="Slide Number Placeholder 3"/>
          <p:cNvSpPr>
            <a:spLocks noGrp="1"/>
          </p:cNvSpPr>
          <p:nvPr>
            <p:ph type="sldNum" sz="quarter" idx="10"/>
          </p:nvPr>
        </p:nvSpPr>
        <p:spPr/>
        <p:txBody>
          <a:bodyPr/>
          <a:lstStyle/>
          <a:p>
            <a:fld id="{051E5F9B-D8E6-445A-9345-3EEF4B3D7DF6}" type="slidenum">
              <a:rPr lang="en-US" smtClean="0"/>
              <a:t>8</a:t>
            </a:fld>
            <a:endParaRPr lang="en-US"/>
          </a:p>
        </p:txBody>
      </p:sp>
    </p:spTree>
    <p:extLst>
      <p:ext uri="{BB962C8B-B14F-4D97-AF65-F5344CB8AC3E}">
        <p14:creationId xmlns:p14="http://schemas.microsoft.com/office/powerpoint/2010/main" val="257728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u="sng" dirty="0"/>
              <a:t>FTC Act - Section 12</a:t>
            </a:r>
            <a:r>
              <a:rPr lang="en-US" altLang="en-US" dirty="0"/>
              <a:t>: Medical care became</a:t>
            </a:r>
            <a:r>
              <a:rPr lang="en-US" altLang="en-US" baseline="0" dirty="0"/>
              <a:t> a </a:t>
            </a:r>
            <a:r>
              <a:rPr lang="en-US" altLang="en-US" dirty="0"/>
              <a:t>“service” and patients became “consumers”.</a:t>
            </a:r>
            <a:endParaRPr lang="en-US" dirty="0"/>
          </a:p>
        </p:txBody>
      </p:sp>
      <p:sp>
        <p:nvSpPr>
          <p:cNvPr id="4" name="Slide Number Placeholder 3"/>
          <p:cNvSpPr>
            <a:spLocks noGrp="1"/>
          </p:cNvSpPr>
          <p:nvPr>
            <p:ph type="sldNum" sz="quarter" idx="10"/>
          </p:nvPr>
        </p:nvSpPr>
        <p:spPr/>
        <p:txBody>
          <a:bodyPr/>
          <a:lstStyle/>
          <a:p>
            <a:fld id="{051E5F9B-D8E6-445A-9345-3EEF4B3D7DF6}" type="slidenum">
              <a:rPr lang="en-US" smtClean="0"/>
              <a:t>9</a:t>
            </a:fld>
            <a:endParaRPr lang="en-US"/>
          </a:p>
        </p:txBody>
      </p:sp>
    </p:spTree>
    <p:extLst>
      <p:ext uri="{BB962C8B-B14F-4D97-AF65-F5344CB8AC3E}">
        <p14:creationId xmlns:p14="http://schemas.microsoft.com/office/powerpoint/2010/main" val="975262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752600"/>
            <a:ext cx="9296400" cy="1828800"/>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400" baseline="0"/>
            </a:lvl1pPr>
          </a:lstStyle>
          <a:p>
            <a:r>
              <a:rPr lang="en-US" dirty="0"/>
              <a:t>Cover Slide Title</a:t>
            </a:r>
          </a:p>
        </p:txBody>
      </p:sp>
      <p:sp>
        <p:nvSpPr>
          <p:cNvPr id="3" name="Subtitle 2"/>
          <p:cNvSpPr>
            <a:spLocks noGrp="1"/>
          </p:cNvSpPr>
          <p:nvPr>
            <p:ph type="subTitle" idx="1" hasCustomPrompt="1"/>
          </p:nvPr>
        </p:nvSpPr>
        <p:spPr>
          <a:xfrm>
            <a:off x="609600" y="3810000"/>
            <a:ext cx="9296400" cy="1828800"/>
          </a:xfrm>
        </p:spPr>
        <p:txBody>
          <a:bodyPr>
            <a:noAutofit/>
          </a:bodyPr>
          <a:lstStyle>
            <a:lvl1pPr marL="0" indent="0" algn="l">
              <a:buNone/>
              <a:defRPr sz="2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info, date, etc.</a:t>
            </a:r>
          </a:p>
        </p:txBody>
      </p:sp>
      <p:sp>
        <p:nvSpPr>
          <p:cNvPr id="8" name="Oval 7"/>
          <p:cNvSpPr>
            <a:spLocks noChangeAspect="1"/>
          </p:cNvSpPr>
          <p:nvPr userDrawn="1"/>
        </p:nvSpPr>
        <p:spPr>
          <a:xfrm>
            <a:off x="10224274" y="1286030"/>
            <a:ext cx="1967724" cy="1967724"/>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224275" y="3253754"/>
            <a:ext cx="1967724" cy="1967724"/>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22" name="Freeform 21"/>
          <p:cNvSpPr>
            <a:spLocks noChangeAspect="1"/>
          </p:cNvSpPr>
          <p:nvPr userDrawn="1"/>
        </p:nvSpPr>
        <p:spPr>
          <a:xfrm>
            <a:off x="10224277" y="5221478"/>
            <a:ext cx="1967724" cy="1636522"/>
          </a:xfrm>
          <a:custGeom>
            <a:avLst/>
            <a:gdLst>
              <a:gd name="connsiteX0" fmla="*/ 983862 w 1967724"/>
              <a:gd name="connsiteY0" fmla="*/ 0 h 1636522"/>
              <a:gd name="connsiteX1" fmla="*/ 1967724 w 1967724"/>
              <a:gd name="connsiteY1" fmla="*/ 983862 h 1636522"/>
              <a:gd name="connsiteX2" fmla="*/ 1799696 w 1967724"/>
              <a:gd name="connsiteY2" fmla="*/ 1533949 h 1636522"/>
              <a:gd name="connsiteX3" fmla="*/ 1715065 w 1967724"/>
              <a:gd name="connsiteY3" fmla="*/ 1636522 h 1636522"/>
              <a:gd name="connsiteX4" fmla="*/ 252659 w 1967724"/>
              <a:gd name="connsiteY4" fmla="*/ 1636522 h 1636522"/>
              <a:gd name="connsiteX5" fmla="*/ 168028 w 1967724"/>
              <a:gd name="connsiteY5" fmla="*/ 1533949 h 1636522"/>
              <a:gd name="connsiteX6" fmla="*/ 0 w 1967724"/>
              <a:gd name="connsiteY6" fmla="*/ 983862 h 1636522"/>
              <a:gd name="connsiteX7" fmla="*/ 983862 w 1967724"/>
              <a:gd name="connsiteY7" fmla="*/ 0 h 16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724" h="1636522">
                <a:moveTo>
                  <a:pt x="983862" y="0"/>
                </a:moveTo>
                <a:cubicBezTo>
                  <a:pt x="1527234" y="0"/>
                  <a:pt x="1967724" y="440490"/>
                  <a:pt x="1967724" y="983862"/>
                </a:cubicBezTo>
                <a:cubicBezTo>
                  <a:pt x="1967724" y="1187627"/>
                  <a:pt x="1905780" y="1376923"/>
                  <a:pt x="1799696" y="1533949"/>
                </a:cubicBezTo>
                <a:lnTo>
                  <a:pt x="1715065" y="1636522"/>
                </a:lnTo>
                <a:lnTo>
                  <a:pt x="252659" y="1636522"/>
                </a:lnTo>
                <a:lnTo>
                  <a:pt x="168028" y="1533949"/>
                </a:lnTo>
                <a:cubicBezTo>
                  <a:pt x="61944" y="1376923"/>
                  <a:pt x="0" y="1187627"/>
                  <a:pt x="0" y="983862"/>
                </a:cubicBezTo>
                <a:cubicBezTo>
                  <a:pt x="0" y="440490"/>
                  <a:pt x="440490" y="0"/>
                  <a:pt x="98386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491196"/>
            <a:ext cx="2871216" cy="76943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78462"/>
            <a:ext cx="2550854" cy="438912"/>
          </a:xfrm>
          <a:prstGeom prst="rect">
            <a:avLst/>
          </a:prstGeom>
        </p:spPr>
      </p:pic>
    </p:spTree>
    <p:extLst>
      <p:ext uri="{BB962C8B-B14F-4D97-AF65-F5344CB8AC3E}">
        <p14:creationId xmlns:p14="http://schemas.microsoft.com/office/powerpoint/2010/main" val="13456178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52600"/>
            <a:ext cx="9906000" cy="1828800"/>
          </a:xfrm>
        </p:spPr>
        <p:txBody>
          <a:bodyPr anchor="b">
            <a:noAutofit/>
          </a:bodyPr>
          <a:lstStyle>
            <a:lvl1pPr>
              <a:defRPr sz="4400"/>
            </a:lvl1pPr>
          </a:lstStyle>
          <a:p>
            <a:r>
              <a:rPr lang="en-US" dirty="0"/>
              <a:t>Section Divider Title</a:t>
            </a:r>
          </a:p>
        </p:txBody>
      </p:sp>
      <p:sp>
        <p:nvSpPr>
          <p:cNvPr id="3" name="Text Placeholder 2"/>
          <p:cNvSpPr>
            <a:spLocks noGrp="1"/>
          </p:cNvSpPr>
          <p:nvPr>
            <p:ph type="body" idx="1" hasCustomPrompt="1"/>
          </p:nvPr>
        </p:nvSpPr>
        <p:spPr>
          <a:xfrm>
            <a:off x="609600" y="3810000"/>
            <a:ext cx="9906000" cy="1828800"/>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Divider Subtitle</a:t>
            </a:r>
          </a:p>
        </p:txBody>
      </p:sp>
      <p:sp>
        <p:nvSpPr>
          <p:cNvPr id="8" name="Oval 7"/>
          <p:cNvSpPr>
            <a:spLocks noChangeAspect="1"/>
          </p:cNvSpPr>
          <p:nvPr userDrawn="1"/>
        </p:nvSpPr>
        <p:spPr>
          <a:xfrm>
            <a:off x="10678072" y="2770056"/>
            <a:ext cx="1513921" cy="1513921"/>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678076" y="1257734"/>
            <a:ext cx="1513921" cy="1513921"/>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18" name="Freeform 17"/>
          <p:cNvSpPr>
            <a:spLocks noChangeAspect="1"/>
          </p:cNvSpPr>
          <p:nvPr userDrawn="1"/>
        </p:nvSpPr>
        <p:spPr>
          <a:xfrm>
            <a:off x="10678079" y="0"/>
            <a:ext cx="1513922" cy="1258535"/>
          </a:xfrm>
          <a:custGeom>
            <a:avLst/>
            <a:gdLst>
              <a:gd name="connsiteX0" fmla="*/ 193922 w 1513922"/>
              <a:gd name="connsiteY0" fmla="*/ 0 h 1258535"/>
              <a:gd name="connsiteX1" fmla="*/ 1320000 w 1513922"/>
              <a:gd name="connsiteY1" fmla="*/ 0 h 1258535"/>
              <a:gd name="connsiteX2" fmla="*/ 1384645 w 1513922"/>
              <a:gd name="connsiteY2" fmla="*/ 78350 h 1258535"/>
              <a:gd name="connsiteX3" fmla="*/ 1513922 w 1513922"/>
              <a:gd name="connsiteY3" fmla="*/ 501574 h 1258535"/>
              <a:gd name="connsiteX4" fmla="*/ 756961 w 1513922"/>
              <a:gd name="connsiteY4" fmla="*/ 1258535 h 1258535"/>
              <a:gd name="connsiteX5" fmla="*/ 0 w 1513922"/>
              <a:gd name="connsiteY5" fmla="*/ 501574 h 1258535"/>
              <a:gd name="connsiteX6" fmla="*/ 129277 w 1513922"/>
              <a:gd name="connsiteY6" fmla="*/ 78350 h 12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922" h="1258535">
                <a:moveTo>
                  <a:pt x="193922" y="0"/>
                </a:moveTo>
                <a:lnTo>
                  <a:pt x="1320000" y="0"/>
                </a:lnTo>
                <a:lnTo>
                  <a:pt x="1384645" y="78350"/>
                </a:lnTo>
                <a:cubicBezTo>
                  <a:pt x="1466264" y="199162"/>
                  <a:pt x="1513922" y="344802"/>
                  <a:pt x="1513922" y="501574"/>
                </a:cubicBezTo>
                <a:cubicBezTo>
                  <a:pt x="1513922" y="919632"/>
                  <a:pt x="1175019" y="1258535"/>
                  <a:pt x="756961" y="1258535"/>
                </a:cubicBezTo>
                <a:cubicBezTo>
                  <a:pt x="338903" y="1258535"/>
                  <a:pt x="0" y="919632"/>
                  <a:pt x="0" y="501574"/>
                </a:cubicBezTo>
                <a:cubicBezTo>
                  <a:pt x="0" y="344802"/>
                  <a:pt x="47658" y="199162"/>
                  <a:pt x="129277" y="7835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16309071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a:p>
        </p:txBody>
      </p:sp>
    </p:spTree>
    <p:extLst>
      <p:ext uri="{BB962C8B-B14F-4D97-AF65-F5344CB8AC3E}">
        <p14:creationId xmlns:p14="http://schemas.microsoft.com/office/powerpoint/2010/main" val="4087156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32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1745442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467600" y="1676400"/>
            <a:ext cx="4114800" cy="4114800"/>
          </a:xfrm>
          <a:prstGeom prst="ellipse">
            <a:avLst/>
          </a:prstGeom>
        </p:spPr>
        <p:txBody>
          <a:bodyPr anchor="ctr"/>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943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2882350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132079167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400" y="1985626"/>
            <a:ext cx="8839200" cy="2510174"/>
          </a:xfrm>
          <a:prstGeom prst="rect">
            <a:avLst/>
          </a:prstGeom>
        </p:spPr>
      </p:pic>
    </p:spTree>
    <p:extLst>
      <p:ext uri="{BB962C8B-B14F-4D97-AF65-F5344CB8AC3E}">
        <p14:creationId xmlns:p14="http://schemas.microsoft.com/office/powerpoint/2010/main" val="5154065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219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76400"/>
            <a:ext cx="10972800" cy="41148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14801" y="6553200"/>
            <a:ext cx="3962399" cy="228600"/>
          </a:xfrm>
          <a:prstGeom prst="rect">
            <a:avLst/>
          </a:prstGeom>
        </p:spPr>
        <p:txBody>
          <a:bodyPr vert="horz" wrap="none" lIns="91440" tIns="45720" rIns="91440" bIns="45720" rtlCol="0" anchor="ctr">
            <a:noAutofit/>
          </a:bodyP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10744200" y="6553200"/>
            <a:ext cx="838200" cy="228600"/>
          </a:xfrm>
          <a:prstGeom prst="rect">
            <a:avLst/>
          </a:prstGeom>
        </p:spPr>
        <p:txBody>
          <a:bodyPr vert="horz" wrap="none" lIns="91440" tIns="45720" rIns="91440" bIns="45720" rtlCol="0" anchor="ctr">
            <a:noAutofit/>
          </a:bodyPr>
          <a:lstStyle>
            <a:lvl1pPr algn="r">
              <a:defRPr sz="1000">
                <a:solidFill>
                  <a:schemeClr val="tx2"/>
                </a:solidFill>
              </a:defRPr>
            </a:lvl1pPr>
          </a:lstStyle>
          <a:p>
            <a:fld id="{12A9E14D-4218-D743-BB5B-B907FBBABC66}" type="slidenum">
              <a:rPr lang="en-US" smtClean="0"/>
              <a:pPr/>
              <a:t>‹#›</a:t>
            </a:fld>
            <a:endParaRPr lang="en-US"/>
          </a:p>
        </p:txBody>
      </p:sp>
      <p:grpSp>
        <p:nvGrpSpPr>
          <p:cNvPr id="7" name="Group 6"/>
          <p:cNvGrpSpPr/>
          <p:nvPr userDrawn="1"/>
        </p:nvGrpSpPr>
        <p:grpSpPr>
          <a:xfrm>
            <a:off x="10032915" y="-423"/>
            <a:ext cx="2159085" cy="787229"/>
            <a:chOff x="10032915" y="-423"/>
            <a:chExt cx="2159085" cy="787229"/>
          </a:xfrm>
        </p:grpSpPr>
        <p:sp>
          <p:nvSpPr>
            <p:cNvPr id="8" name="Oval 7"/>
            <p:cNvSpPr>
              <a:spLocks noChangeAspect="1"/>
            </p:cNvSpPr>
            <p:nvPr userDrawn="1"/>
          </p:nvSpPr>
          <p:spPr>
            <a:xfrm>
              <a:off x="10032915" y="0"/>
              <a:ext cx="786807" cy="786806"/>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819722" y="0"/>
              <a:ext cx="786807" cy="786806"/>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19" name="Freeform 18"/>
            <p:cNvSpPr>
              <a:spLocks noChangeAspect="1"/>
            </p:cNvSpPr>
            <p:nvPr userDrawn="1"/>
          </p:nvSpPr>
          <p:spPr>
            <a:xfrm>
              <a:off x="11606528" y="-423"/>
              <a:ext cx="585472" cy="786806"/>
            </a:xfrm>
            <a:custGeom>
              <a:avLst/>
              <a:gdLst>
                <a:gd name="connsiteX0" fmla="*/ 393404 w 585472"/>
                <a:gd name="connsiteY0" fmla="*/ 0 h 786806"/>
                <a:gd name="connsiteX1" fmla="*/ 546535 w 585472"/>
                <a:gd name="connsiteY1" fmla="*/ 30916 h 786806"/>
                <a:gd name="connsiteX2" fmla="*/ 585472 w 585472"/>
                <a:gd name="connsiteY2" fmla="*/ 52050 h 786806"/>
                <a:gd name="connsiteX3" fmla="*/ 585472 w 585472"/>
                <a:gd name="connsiteY3" fmla="*/ 734756 h 786806"/>
                <a:gd name="connsiteX4" fmla="*/ 546535 w 585472"/>
                <a:gd name="connsiteY4" fmla="*/ 755890 h 786806"/>
                <a:gd name="connsiteX5" fmla="*/ 393404 w 585472"/>
                <a:gd name="connsiteY5" fmla="*/ 786806 h 786806"/>
                <a:gd name="connsiteX6" fmla="*/ 0 w 585472"/>
                <a:gd name="connsiteY6" fmla="*/ 393403 h 786806"/>
                <a:gd name="connsiteX7" fmla="*/ 393404 w 585472"/>
                <a:gd name="connsiteY7" fmla="*/ 0 h 7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72" h="786806">
                  <a:moveTo>
                    <a:pt x="393404" y="0"/>
                  </a:moveTo>
                  <a:cubicBezTo>
                    <a:pt x="447722" y="0"/>
                    <a:pt x="499468" y="11008"/>
                    <a:pt x="546535" y="30916"/>
                  </a:cubicBezTo>
                  <a:lnTo>
                    <a:pt x="585472" y="52050"/>
                  </a:lnTo>
                  <a:lnTo>
                    <a:pt x="585472" y="734756"/>
                  </a:lnTo>
                  <a:lnTo>
                    <a:pt x="546535" y="755890"/>
                  </a:lnTo>
                  <a:cubicBezTo>
                    <a:pt x="499468" y="775798"/>
                    <a:pt x="447722" y="786806"/>
                    <a:pt x="393404" y="786806"/>
                  </a:cubicBezTo>
                  <a:cubicBezTo>
                    <a:pt x="176133" y="786806"/>
                    <a:pt x="0" y="610673"/>
                    <a:pt x="0" y="393403"/>
                  </a:cubicBezTo>
                  <a:cubicBezTo>
                    <a:pt x="0" y="176133"/>
                    <a:pt x="176133" y="0"/>
                    <a:pt x="39340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grpSp>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190453914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6" r:id="rId5"/>
    <p:sldLayoutId id="2147483655" r:id="rId6"/>
    <p:sldLayoutId id="2147483657" r:id="rId7"/>
  </p:sldLayoutIdLst>
  <p:transition>
    <p:fade/>
  </p:transition>
  <p:hf hdr="0" ftr="0" dt="0"/>
  <p:txStyles>
    <p:titleStyle>
      <a:lvl1pPr algn="l" defTabSz="914400" rtl="0" eaLnBrk="1" latinLnBrk="0" hangingPunct="1">
        <a:lnSpc>
          <a:spcPct val="100000"/>
        </a:lnSpc>
        <a:spcBef>
          <a:spcPct val="0"/>
        </a:spcBef>
        <a:buNone/>
        <a:defRPr sz="4000" kern="1200">
          <a:solidFill>
            <a:schemeClr val="bg2"/>
          </a:solidFill>
          <a:latin typeface="+mj-lt"/>
          <a:ea typeface="+mj-ea"/>
          <a:cs typeface="+mj-cs"/>
        </a:defRPr>
      </a:lvl1pPr>
    </p:titleStyle>
    <p:bodyStyle>
      <a:lvl1pPr marL="342900" indent="-342900" algn="l" defTabSz="914400" rtl="0" eaLnBrk="1" latinLnBrk="0" hangingPunct="1">
        <a:lnSpc>
          <a:spcPct val="100000"/>
        </a:lnSpc>
        <a:spcBef>
          <a:spcPts val="1800"/>
        </a:spcBef>
        <a:buClr>
          <a:schemeClr val="bg2"/>
        </a:buClr>
        <a:buFont typeface="Arial"/>
        <a:buChar char="•"/>
        <a:tabLst/>
        <a:defRPr sz="2400" kern="1200">
          <a:solidFill>
            <a:schemeClr val="tx2"/>
          </a:solidFill>
          <a:latin typeface="+mn-lt"/>
          <a:ea typeface="+mn-ea"/>
          <a:cs typeface="+mn-cs"/>
        </a:defRPr>
      </a:lvl1pPr>
      <a:lvl2pPr marL="801688" indent="-344488" algn="l" defTabSz="914400" rtl="0" eaLnBrk="1" latinLnBrk="0" hangingPunct="1">
        <a:lnSpc>
          <a:spcPct val="100000"/>
        </a:lnSpc>
        <a:spcBef>
          <a:spcPts val="600"/>
        </a:spcBef>
        <a:buClr>
          <a:schemeClr val="bg2"/>
        </a:buClr>
        <a:buFont typeface="Arial"/>
        <a:buChar char="•"/>
        <a:tabLst/>
        <a:defRPr sz="2000" kern="1200">
          <a:solidFill>
            <a:schemeClr val="tx2"/>
          </a:solidFill>
          <a:latin typeface="+mn-lt"/>
          <a:ea typeface="+mn-ea"/>
          <a:cs typeface="+mn-cs"/>
        </a:defRPr>
      </a:lvl2pPr>
      <a:lvl3pPr marL="1260475" indent="-344488" algn="l" defTabSz="914400" rtl="0" eaLnBrk="1" latinLnBrk="0" hangingPunct="1">
        <a:lnSpc>
          <a:spcPct val="100000"/>
        </a:lnSpc>
        <a:spcBef>
          <a:spcPts val="600"/>
        </a:spcBef>
        <a:buClr>
          <a:schemeClr val="bg2"/>
        </a:buClr>
        <a:buFont typeface="Arial"/>
        <a:buChar char="•"/>
        <a:tabLst/>
        <a:defRPr sz="1800" kern="1200">
          <a:solidFill>
            <a:schemeClr val="tx2"/>
          </a:solidFill>
          <a:latin typeface="+mn-lt"/>
          <a:ea typeface="+mn-ea"/>
          <a:cs typeface="+mn-cs"/>
        </a:defRPr>
      </a:lvl3pPr>
      <a:lvl4pPr marL="1719263" indent="-344488" algn="l" defTabSz="914400" rtl="0" eaLnBrk="1" latinLnBrk="0" hangingPunct="1">
        <a:lnSpc>
          <a:spcPct val="100000"/>
        </a:lnSpc>
        <a:spcBef>
          <a:spcPts val="600"/>
        </a:spcBef>
        <a:buClr>
          <a:schemeClr val="bg2"/>
        </a:buClr>
        <a:buFont typeface="Arial"/>
        <a:buChar char="•"/>
        <a:tabLst/>
        <a:defRPr sz="1600" kern="1200">
          <a:solidFill>
            <a:schemeClr val="tx2"/>
          </a:solidFill>
          <a:latin typeface="+mn-lt"/>
          <a:ea typeface="+mn-ea"/>
          <a:cs typeface="+mn-cs"/>
        </a:defRPr>
      </a:lvl4pPr>
      <a:lvl5pPr marL="2178050" indent="-344488" algn="l" defTabSz="914400" rtl="0" eaLnBrk="1" latinLnBrk="0" hangingPunct="1">
        <a:lnSpc>
          <a:spcPct val="100000"/>
        </a:lnSpc>
        <a:spcBef>
          <a:spcPts val="600"/>
        </a:spcBef>
        <a:buClr>
          <a:schemeClr val="bg2"/>
        </a:buClr>
        <a:buFont typeface="Arial"/>
        <a:buChar char="•"/>
        <a:tabLst/>
        <a:defRPr sz="1400" kern="1200">
          <a:solidFill>
            <a:schemeClr val="tx2"/>
          </a:solidFill>
          <a:latin typeface="+mn-lt"/>
          <a:ea typeface="+mn-ea"/>
          <a:cs typeface="+mn-cs"/>
        </a:defRPr>
      </a:lvl5pPr>
      <a:lvl6pPr marL="2630488" indent="-344488" algn="l" defTabSz="914400" rtl="0" eaLnBrk="1" latinLnBrk="0" hangingPunct="1">
        <a:lnSpc>
          <a:spcPct val="90000"/>
        </a:lnSpc>
        <a:spcBef>
          <a:spcPts val="500"/>
        </a:spcBef>
        <a:buFont typeface="Arial"/>
        <a:buChar char="•"/>
        <a:defRPr sz="1200" kern="1200">
          <a:solidFill>
            <a:schemeClr val="tx2"/>
          </a:solidFill>
          <a:latin typeface="+mn-lt"/>
          <a:ea typeface="+mn-ea"/>
          <a:cs typeface="+mn-cs"/>
        </a:defRPr>
      </a:lvl6pPr>
      <a:lvl7pPr marL="3089275" indent="-346075" algn="l" defTabSz="914400" rtl="0" eaLnBrk="1" latinLnBrk="0" hangingPunct="1">
        <a:lnSpc>
          <a:spcPct val="90000"/>
        </a:lnSpc>
        <a:spcBef>
          <a:spcPts val="500"/>
        </a:spcBef>
        <a:buFont typeface="Arial"/>
        <a:buChar char="•"/>
        <a:defRPr sz="1000" kern="1200">
          <a:solidFill>
            <a:schemeClr val="tx2"/>
          </a:solidFill>
          <a:latin typeface="+mn-lt"/>
          <a:ea typeface="+mn-ea"/>
          <a:cs typeface="+mn-cs"/>
        </a:defRPr>
      </a:lvl7pPr>
      <a:lvl8pPr marL="3540125" indent="-339725" algn="l" defTabSz="914400" rtl="0" eaLnBrk="1" latinLnBrk="0" hangingPunct="1">
        <a:lnSpc>
          <a:spcPct val="90000"/>
        </a:lnSpc>
        <a:spcBef>
          <a:spcPts val="500"/>
        </a:spcBef>
        <a:buFont typeface="Arial"/>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ftc.gov/about-ftc/what-we-do/enforcement-authorit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9906000" cy="1828800"/>
          </a:xfrm>
        </p:spPr>
        <p:txBody>
          <a:bodyPr/>
          <a:lstStyle/>
          <a:p>
            <a:pPr algn="ctr"/>
            <a:r>
              <a:rPr lang="en-US" altLang="en-US" dirty="0">
                <a:cs typeface="Book Antiqua" panose="02040602050305030304" pitchFamily="18" charset="0"/>
              </a:rPr>
              <a:t>General Overview of Physician Advertising</a:t>
            </a:r>
            <a:endParaRPr lang="en-US" dirty="0"/>
          </a:p>
        </p:txBody>
      </p:sp>
      <p:sp>
        <p:nvSpPr>
          <p:cNvPr id="4" name="Text Placeholder 3">
            <a:extLst>
              <a:ext uri="{FF2B5EF4-FFF2-40B4-BE49-F238E27FC236}">
                <a16:creationId xmlns:a16="http://schemas.microsoft.com/office/drawing/2014/main" id="{5928031B-5EFF-4A35-9F14-17CAF210BC6C}"/>
              </a:ext>
            </a:extLst>
          </p:cNvPr>
          <p:cNvSpPr>
            <a:spLocks noGrp="1"/>
          </p:cNvSpPr>
          <p:nvPr>
            <p:ph type="body" idx="1"/>
          </p:nvPr>
        </p:nvSpPr>
        <p:spPr/>
        <p:txBody>
          <a:bodyPr/>
          <a:lstStyle/>
          <a:p>
            <a:pPr algn="ctr"/>
            <a:r>
              <a:rPr lang="en-US" altLang="en-US" sz="4000" dirty="0">
                <a:solidFill>
                  <a:srgbClr val="351F65"/>
                </a:solidFill>
                <a:latin typeface="+mj-lt"/>
                <a:ea typeface="+mj-ea"/>
                <a:cs typeface="Book Antiqua" panose="02040602050305030304" pitchFamily="18" charset="0"/>
              </a:rPr>
              <a:t>with Brief History the Federal Trade Commission’s (FTC) Involvement</a:t>
            </a:r>
            <a:endParaRPr lang="en-US" sz="4000" dirty="0">
              <a:latin typeface="+mj-lt"/>
            </a:endParaRPr>
          </a:p>
        </p:txBody>
      </p:sp>
    </p:spTree>
    <p:extLst>
      <p:ext uri="{BB962C8B-B14F-4D97-AF65-F5344CB8AC3E}">
        <p14:creationId xmlns:p14="http://schemas.microsoft.com/office/powerpoint/2010/main" val="13741196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5"/>
          <p:cNvSpPr>
            <a:spLocks noGrp="1"/>
          </p:cNvSpPr>
          <p:nvPr>
            <p:ph type="title"/>
          </p:nvPr>
        </p:nvSpPr>
        <p:spPr/>
        <p:txBody>
          <a:bodyPr/>
          <a:lstStyle/>
          <a:p>
            <a:r>
              <a:rPr lang="en-US" altLang="en-US" dirty="0">
                <a:cs typeface="Book Antiqua" pitchFamily="18" charset="0"/>
              </a:rPr>
              <a:t>The FTC Act</a:t>
            </a:r>
            <a:br>
              <a:rPr lang="en-US" altLang="en-US" dirty="0">
                <a:cs typeface="Book Antiqua" pitchFamily="18" charset="0"/>
              </a:rPr>
            </a:br>
            <a:r>
              <a:rPr lang="en-US" altLang="en-US" i="1" dirty="0">
                <a:cs typeface="Book Antiqua" pitchFamily="18" charset="0"/>
              </a:rPr>
              <a:t>Section 12 – False Advertisements</a:t>
            </a:r>
          </a:p>
        </p:txBody>
      </p:sp>
      <p:sp>
        <p:nvSpPr>
          <p:cNvPr id="61443" name="Content Placeholder 6"/>
          <p:cNvSpPr>
            <a:spLocks noGrp="1"/>
          </p:cNvSpPr>
          <p:nvPr>
            <p:ph sz="half" idx="1"/>
          </p:nvPr>
        </p:nvSpPr>
        <p:spPr>
          <a:xfrm>
            <a:off x="609600" y="1600200"/>
            <a:ext cx="6400800" cy="4343400"/>
          </a:xfrm>
        </p:spPr>
        <p:txBody>
          <a:bodyPr/>
          <a:lstStyle/>
          <a:p>
            <a:r>
              <a:rPr lang="en-US" altLang="en-US" sz="2800" dirty="0"/>
              <a:t>Never mislead, by commission or omission</a:t>
            </a:r>
          </a:p>
          <a:p>
            <a:r>
              <a:rPr lang="en-US" altLang="en-US" sz="2800" dirty="0"/>
              <a:t>Never misinform</a:t>
            </a:r>
          </a:p>
          <a:p>
            <a:r>
              <a:rPr lang="en-US" altLang="en-US" sz="2800" dirty="0"/>
              <a:t>Never trick or deceive</a:t>
            </a:r>
          </a:p>
          <a:p>
            <a:pPr lvl="1"/>
            <a:r>
              <a:rPr lang="en-US" altLang="en-US" sz="2800" dirty="0"/>
              <a:t>On medical details</a:t>
            </a:r>
          </a:p>
          <a:p>
            <a:pPr lvl="1"/>
            <a:r>
              <a:rPr lang="en-US" altLang="en-US" sz="2800" dirty="0"/>
              <a:t>On financial details</a:t>
            </a:r>
          </a:p>
          <a:p>
            <a:r>
              <a:rPr lang="en-US" altLang="en-US" sz="2800" dirty="0"/>
              <a:t>Never exaggerate qualifications</a:t>
            </a:r>
          </a:p>
        </p:txBody>
      </p:sp>
      <p:pic>
        <p:nvPicPr>
          <p:cNvPr id="61445" name="Picture 9" descr="publicity-reality"/>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0" y="2057400"/>
            <a:ext cx="2882900" cy="388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108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dirty="0">
                <a:cs typeface="Book Antiqua" panose="02040602050305030304" pitchFamily="18" charset="0"/>
              </a:rPr>
              <a:t>Code of Ethics Rule 13</a:t>
            </a:r>
            <a:br>
              <a:rPr lang="en-US" altLang="en-US" dirty="0">
                <a:cs typeface="Book Antiqua" panose="02040602050305030304" pitchFamily="18" charset="0"/>
              </a:rPr>
            </a:br>
            <a:r>
              <a:rPr lang="en-US" altLang="en-US" dirty="0">
                <a:cs typeface="Book Antiqua" panose="02040602050305030304" pitchFamily="18" charset="0"/>
              </a:rPr>
              <a:t>Communications to the Public</a:t>
            </a:r>
          </a:p>
        </p:txBody>
      </p:sp>
      <p:sp>
        <p:nvSpPr>
          <p:cNvPr id="98307" name="Rectangle 3"/>
          <p:cNvSpPr>
            <a:spLocks noGrp="1" noChangeArrowheads="1"/>
          </p:cNvSpPr>
          <p:nvPr>
            <p:ph type="body" idx="1"/>
          </p:nvPr>
        </p:nvSpPr>
        <p:spPr>
          <a:xfrm>
            <a:off x="609600" y="1524000"/>
            <a:ext cx="10134600" cy="4460117"/>
          </a:xfrm>
        </p:spPr>
        <p:txBody>
          <a:bodyPr/>
          <a:lstStyle/>
          <a:p>
            <a:r>
              <a:rPr lang="en-US" altLang="en-US" dirty="0"/>
              <a:t>No false, deceptive or misleading information</a:t>
            </a:r>
          </a:p>
          <a:p>
            <a:r>
              <a:rPr lang="en-US" altLang="en-US" dirty="0"/>
              <a:t>No deceptive omissions</a:t>
            </a:r>
          </a:p>
          <a:p>
            <a:r>
              <a:rPr lang="en-US" altLang="en-US" dirty="0"/>
              <a:t>No appeals to patients’ anxiety</a:t>
            </a:r>
          </a:p>
          <a:p>
            <a:r>
              <a:rPr lang="en-US" altLang="en-US" dirty="0"/>
              <a:t>Must not create unjustified expectations of results</a:t>
            </a:r>
          </a:p>
          <a:p>
            <a:r>
              <a:rPr lang="en-US" altLang="en-US" dirty="0"/>
              <a:t>Must disclose risks</a:t>
            </a:r>
          </a:p>
          <a:p>
            <a:r>
              <a:rPr lang="en-US" altLang="en-US" dirty="0"/>
              <a:t>Must not misrepresent credentials</a:t>
            </a:r>
          </a:p>
          <a:p>
            <a:r>
              <a:rPr lang="en-US" altLang="en-US" dirty="0"/>
              <a:t>No unsubstantiated claims of superiority</a:t>
            </a:r>
          </a:p>
          <a:p>
            <a:endParaRPr lang="en-US" altLang="en-US" sz="2800" dirty="0"/>
          </a:p>
        </p:txBody>
      </p:sp>
      <p:pic>
        <p:nvPicPr>
          <p:cNvPr id="2" name="Picture 1"/>
          <p:cNvPicPr>
            <a:picLocks noChangeAspect="1"/>
          </p:cNvPicPr>
          <p:nvPr/>
        </p:nvPicPr>
        <p:blipFill>
          <a:blip r:embed="rId3"/>
          <a:stretch>
            <a:fillRect/>
          </a:stretch>
        </p:blipFill>
        <p:spPr>
          <a:xfrm>
            <a:off x="8305800" y="667944"/>
            <a:ext cx="2767824" cy="5580456"/>
          </a:xfrm>
          <a:prstGeom prst="rect">
            <a:avLst/>
          </a:prstGeom>
        </p:spPr>
      </p:pic>
      <p:sp>
        <p:nvSpPr>
          <p:cNvPr id="3" name="Rectangle 2"/>
          <p:cNvSpPr/>
          <p:nvPr/>
        </p:nvSpPr>
        <p:spPr>
          <a:xfrm>
            <a:off x="8431696" y="4731407"/>
            <a:ext cx="2514600" cy="221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85000"/>
                  </a:schemeClr>
                </a:solidFill>
              </a:ln>
              <a:solidFill>
                <a:schemeClr val="bg1">
                  <a:lumMod val="75000"/>
                </a:schemeClr>
              </a:solidFill>
            </a:endParaRPr>
          </a:p>
        </p:txBody>
      </p:sp>
    </p:spTree>
    <p:extLst>
      <p:ext uri="{BB962C8B-B14F-4D97-AF65-F5344CB8AC3E}">
        <p14:creationId xmlns:p14="http://schemas.microsoft.com/office/powerpoint/2010/main" val="2317913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wipe(left)">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wipe(left)">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wipe(left)">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wipe(left)">
                                      <p:cBhvr>
                                        <p:cTn id="22" dur="500"/>
                                        <p:tgtEl>
                                          <p:spTgt spid="983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wipe(left)">
                                      <p:cBhvr>
                                        <p:cTn id="27" dur="500"/>
                                        <p:tgtEl>
                                          <p:spTgt spid="983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8307">
                                            <p:txEl>
                                              <p:pRg st="5" end="5"/>
                                            </p:txEl>
                                          </p:spTgt>
                                        </p:tgtEl>
                                        <p:attrNameLst>
                                          <p:attrName>style.visibility</p:attrName>
                                        </p:attrNameLst>
                                      </p:cBhvr>
                                      <p:to>
                                        <p:strVal val="visible"/>
                                      </p:to>
                                    </p:set>
                                    <p:animEffect transition="in" filter="wipe(left)">
                                      <p:cBhvr>
                                        <p:cTn id="32" dur="500"/>
                                        <p:tgtEl>
                                          <p:spTgt spid="983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8307">
                                            <p:txEl>
                                              <p:pRg st="6" end="6"/>
                                            </p:txEl>
                                          </p:spTgt>
                                        </p:tgtEl>
                                        <p:attrNameLst>
                                          <p:attrName>style.visibility</p:attrName>
                                        </p:attrNameLst>
                                      </p:cBhvr>
                                      <p:to>
                                        <p:strVal val="visible"/>
                                      </p:to>
                                    </p:set>
                                    <p:animEffect transition="in" filter="wipe(left)">
                                      <p:cBhvr>
                                        <p:cTn id="37" dur="500"/>
                                        <p:tgtEl>
                                          <p:spTgt spid="98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br>
              <a:rPr lang="en-US" altLang="en-US" dirty="0">
                <a:latin typeface="Book Antiqua" panose="02040602050305030304" pitchFamily="18" charset="0"/>
                <a:cs typeface="Book Antiqua" panose="02040602050305030304" pitchFamily="18" charset="0"/>
              </a:rPr>
            </a:br>
            <a:r>
              <a:rPr lang="en-US" altLang="en-US" dirty="0">
                <a:latin typeface="Book Antiqua" panose="02040602050305030304" pitchFamily="18" charset="0"/>
                <a:cs typeface="Book Antiqua" panose="02040602050305030304" pitchFamily="18" charset="0"/>
              </a:rPr>
              <a:t>Advertising: Words and Phrases to Avoid</a:t>
            </a:r>
          </a:p>
        </p:txBody>
      </p:sp>
      <p:sp>
        <p:nvSpPr>
          <p:cNvPr id="89091" name="Rectangle 3"/>
          <p:cNvSpPr>
            <a:spLocks noGrp="1" noChangeArrowheads="1"/>
          </p:cNvSpPr>
          <p:nvPr>
            <p:ph type="body" idx="1"/>
          </p:nvPr>
        </p:nvSpPr>
        <p:spPr/>
        <p:txBody>
          <a:bodyPr/>
          <a:lstStyle/>
          <a:p>
            <a:r>
              <a:rPr lang="en-US" altLang="en-US" dirty="0"/>
              <a:t>Safe</a:t>
            </a:r>
          </a:p>
          <a:p>
            <a:r>
              <a:rPr lang="en-US" altLang="en-US" dirty="0"/>
              <a:t>Pioneer, Leader, World Famous</a:t>
            </a:r>
          </a:p>
          <a:p>
            <a:r>
              <a:rPr lang="en-US" altLang="en-US" dirty="0"/>
              <a:t>Easy</a:t>
            </a:r>
          </a:p>
          <a:p>
            <a:r>
              <a:rPr lang="en-US" altLang="en-US" dirty="0"/>
              <a:t>Painless</a:t>
            </a:r>
          </a:p>
          <a:p>
            <a:r>
              <a:rPr lang="en-US" altLang="en-US" dirty="0"/>
              <a:t>Bloodless</a:t>
            </a:r>
          </a:p>
          <a:p>
            <a:r>
              <a:rPr lang="en-US" altLang="en-US" dirty="0"/>
              <a:t>Free</a:t>
            </a:r>
          </a:p>
          <a:p>
            <a:r>
              <a:rPr lang="en-US" altLang="en-US" dirty="0"/>
              <a:t>Guarantee</a:t>
            </a:r>
          </a:p>
          <a:p>
            <a:endParaRPr lang="en-US" altLang="en-US" dirty="0"/>
          </a:p>
        </p:txBody>
      </p:sp>
      <p:pic>
        <p:nvPicPr>
          <p:cNvPr id="89092" name="Picture 2" descr="http://lh6.ggpht.com/_ZgdYFzQjv5I/SvXRIrAKR2I/AAAAAAAAAtM/db3wIz98EVo/Misleading%20LASIK%20advertisements%5B16%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587" y="3081528"/>
            <a:ext cx="6599753" cy="29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9160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Advertising</a:t>
            </a:r>
            <a:br>
              <a:rPr lang="en-US" dirty="0"/>
            </a:br>
            <a:r>
              <a:rPr lang="en-US" sz="3100" i="1" dirty="0"/>
              <a:t>Summary</a:t>
            </a:r>
          </a:p>
        </p:txBody>
      </p:sp>
      <p:sp>
        <p:nvSpPr>
          <p:cNvPr id="4" name="Content Placeholder 3"/>
          <p:cNvSpPr>
            <a:spLocks noGrp="1"/>
          </p:cNvSpPr>
          <p:nvPr>
            <p:ph sz="half" idx="1"/>
          </p:nvPr>
        </p:nvSpPr>
        <p:spPr>
          <a:xfrm>
            <a:off x="609600" y="1457740"/>
            <a:ext cx="6172200" cy="4525963"/>
          </a:xfrm>
        </p:spPr>
        <p:txBody>
          <a:bodyPr>
            <a:normAutofit lnSpcReduction="10000"/>
          </a:bodyPr>
          <a:lstStyle/>
          <a:p>
            <a:r>
              <a:rPr lang="en-US" dirty="0"/>
              <a:t>A confluence of ethics and law</a:t>
            </a:r>
          </a:p>
          <a:p>
            <a:pPr lvl="1"/>
            <a:r>
              <a:rPr lang="en-US" dirty="0"/>
              <a:t>Truthfulness</a:t>
            </a:r>
          </a:p>
          <a:p>
            <a:pPr lvl="1"/>
            <a:r>
              <a:rPr lang="en-US" dirty="0"/>
              <a:t>Fairness</a:t>
            </a:r>
          </a:p>
          <a:p>
            <a:r>
              <a:rPr lang="en-US" dirty="0"/>
              <a:t>Perils for “bad” advertising</a:t>
            </a:r>
          </a:p>
          <a:p>
            <a:pPr lvl="1"/>
            <a:r>
              <a:rPr lang="en-US" dirty="0"/>
              <a:t>Risk of ethics scrutiny</a:t>
            </a:r>
          </a:p>
          <a:p>
            <a:pPr lvl="1"/>
            <a:r>
              <a:rPr lang="en-US" dirty="0"/>
              <a:t>Risk of FTC scrutiny</a:t>
            </a:r>
          </a:p>
          <a:p>
            <a:pPr lvl="1"/>
            <a:r>
              <a:rPr lang="en-US" dirty="0"/>
              <a:t>Risk in civil litigation</a:t>
            </a:r>
          </a:p>
          <a:p>
            <a:r>
              <a:rPr lang="en-US" i="1" u="sng" dirty="0"/>
              <a:t>You</a:t>
            </a:r>
            <a:r>
              <a:rPr lang="en-US" dirty="0"/>
              <a:t> are personally responsible </a:t>
            </a:r>
          </a:p>
          <a:p>
            <a:pPr lvl="1"/>
            <a:r>
              <a:rPr lang="en-US" dirty="0"/>
              <a:t>for ads in your name</a:t>
            </a:r>
          </a:p>
          <a:p>
            <a:r>
              <a:rPr lang="en-US" dirty="0"/>
              <a:t>Seek experienced marketing advice</a:t>
            </a:r>
          </a:p>
        </p:txBody>
      </p:sp>
      <p:pic>
        <p:nvPicPr>
          <p:cNvPr id="8" name="Content Placeholder 7" descr="Picture1.jpg"/>
          <p:cNvPicPr>
            <a:picLocks noGrp="1" noChangeAspect="1"/>
          </p:cNvPicPr>
          <p:nvPr>
            <p:ph sz="half" idx="2"/>
          </p:nvPr>
        </p:nvPicPr>
        <p:blipFill>
          <a:blip r:embed="rId3">
            <a:extLst>
              <a:ext uri="{28A0092B-C50C-407E-A947-70E740481C1C}">
                <a14:useLocalDpi xmlns:a14="http://schemas.microsoft.com/office/drawing/2010/main" val="0"/>
              </a:ext>
            </a:extLst>
          </a:blip>
          <a:srcRect t="-12311" b="-12311"/>
          <a:stretch>
            <a:fillRect/>
          </a:stretch>
        </p:blipFill>
        <p:spPr>
          <a:xfrm>
            <a:off x="7010400" y="1145171"/>
            <a:ext cx="3429000" cy="4448596"/>
          </a:xfrm>
          <a:ln>
            <a:solidFill>
              <a:schemeClr val="tx1"/>
            </a:solidFill>
          </a:ln>
        </p:spPr>
      </p:pic>
    </p:spTree>
    <p:extLst>
      <p:ext uri="{BB962C8B-B14F-4D97-AF65-F5344CB8AC3E}">
        <p14:creationId xmlns:p14="http://schemas.microsoft.com/office/powerpoint/2010/main" val="296042083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3573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z="4400" dirty="0">
                <a:latin typeface="+mn-lt"/>
                <a:cs typeface="Book Antiqua" panose="02040602050305030304" pitchFamily="18" charset="0"/>
              </a:rPr>
              <a:t>Why is this Topic Important?</a:t>
            </a:r>
          </a:p>
        </p:txBody>
      </p:sp>
      <p:pic>
        <p:nvPicPr>
          <p:cNvPr id="808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013" y="1698626"/>
            <a:ext cx="295275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900" name="Rectangle 1"/>
          <p:cNvSpPr>
            <a:spLocks noChangeArrowheads="1"/>
          </p:cNvSpPr>
          <p:nvPr/>
        </p:nvSpPr>
        <p:spPr bwMode="auto">
          <a:xfrm>
            <a:off x="609600" y="1828800"/>
            <a:ext cx="5867400"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Wingdings" panose="05000000000000000000" pitchFamily="2" charset="2"/>
              <a:buChar char="§"/>
              <a:defRPr sz="3200">
                <a:solidFill>
                  <a:srgbClr val="575757"/>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575757"/>
                </a:solidFill>
                <a:latin typeface="Calibri" panose="020F0502020204030204" pitchFamily="34" charset="0"/>
              </a:defRPr>
            </a:lvl2pPr>
            <a:lvl3pPr marL="1143000" indent="-228600" eaLnBrk="0" hangingPunct="0">
              <a:spcBef>
                <a:spcPct val="20000"/>
              </a:spcBef>
              <a:buSzPct val="40000"/>
              <a:buFont typeface="Wingdings" panose="05000000000000000000" pitchFamily="2" charset="2"/>
              <a:buChar char=""/>
              <a:defRPr sz="2400">
                <a:solidFill>
                  <a:srgbClr val="575757"/>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575757"/>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575757"/>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defRPr>
            </a:lvl9pPr>
          </a:lstStyle>
          <a:p>
            <a:r>
              <a:rPr lang="en-US" altLang="en-US" sz="2800" kern="0" dirty="0">
                <a:latin typeface="Arial" panose="020B0604020202020204" pitchFamily="34" charset="0"/>
                <a:cs typeface="Arial" panose="020B0604020202020204" pitchFamily="34" charset="0"/>
              </a:rPr>
              <a:t>Obligation to be Truthful</a:t>
            </a:r>
          </a:p>
          <a:p>
            <a:r>
              <a:rPr lang="en-US" altLang="en-US" sz="2800" kern="0" dirty="0">
                <a:latin typeface="Arial" panose="020B0604020202020204" pitchFamily="34" charset="0"/>
                <a:cs typeface="Arial" panose="020B0604020202020204" pitchFamily="34" charset="0"/>
              </a:rPr>
              <a:t>Integrity of the Profession</a:t>
            </a:r>
          </a:p>
          <a:p>
            <a:r>
              <a:rPr lang="en-US" altLang="en-US" sz="2800" kern="0" dirty="0">
                <a:latin typeface="Arial" panose="020B0604020202020204" pitchFamily="34" charset="0"/>
                <a:cs typeface="Arial" panose="020B0604020202020204" pitchFamily="34" charset="0"/>
              </a:rPr>
              <a:t>State and Federal Regulations</a:t>
            </a:r>
          </a:p>
        </p:txBody>
      </p:sp>
    </p:spTree>
    <p:extLst>
      <p:ext uri="{BB962C8B-B14F-4D97-AF65-F5344CB8AC3E}">
        <p14:creationId xmlns:p14="http://schemas.microsoft.com/office/powerpoint/2010/main" val="21624403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br>
              <a:rPr lang="en-US" altLang="en-US" dirty="0">
                <a:latin typeface="Book Antiqua" panose="02040602050305030304" pitchFamily="18" charset="0"/>
                <a:cs typeface="Book Antiqua" panose="02040602050305030304" pitchFamily="18" charset="0"/>
              </a:rPr>
            </a:br>
            <a:br>
              <a:rPr lang="en-US" altLang="en-US" dirty="0">
                <a:latin typeface="Book Antiqua" panose="02040602050305030304" pitchFamily="18" charset="0"/>
                <a:cs typeface="Book Antiqua" panose="02040602050305030304" pitchFamily="18" charset="0"/>
              </a:rPr>
            </a:br>
            <a:br>
              <a:rPr lang="en-US" altLang="en-US" dirty="0">
                <a:latin typeface="Book Antiqua" panose="02040602050305030304" pitchFamily="18" charset="0"/>
                <a:cs typeface="Book Antiqua" panose="02040602050305030304" pitchFamily="18" charset="0"/>
              </a:rPr>
            </a:br>
            <a:r>
              <a:rPr lang="en-US" altLang="en-US" sz="4400" dirty="0">
                <a:cs typeface="Book Antiqua" panose="02040602050305030304" pitchFamily="18" charset="0"/>
              </a:rPr>
              <a:t>Before there was Refractive Surgery…</a:t>
            </a:r>
          </a:p>
        </p:txBody>
      </p:sp>
      <p:pic>
        <p:nvPicPr>
          <p:cNvPr id="3" name="Picture 2"/>
          <p:cNvPicPr>
            <a:picLocks noChangeAspect="1"/>
          </p:cNvPicPr>
          <p:nvPr/>
        </p:nvPicPr>
        <p:blipFill>
          <a:blip r:embed="rId3"/>
          <a:stretch>
            <a:fillRect/>
          </a:stretch>
        </p:blipFill>
        <p:spPr>
          <a:xfrm>
            <a:off x="3572143" y="1924505"/>
            <a:ext cx="4542857" cy="3638095"/>
          </a:xfrm>
          <a:prstGeom prst="rect">
            <a:avLst/>
          </a:prstGeom>
        </p:spPr>
      </p:pic>
      <p:sp>
        <p:nvSpPr>
          <p:cNvPr id="8" name="Rectangle 7"/>
          <p:cNvSpPr/>
          <p:nvPr/>
        </p:nvSpPr>
        <p:spPr>
          <a:xfrm>
            <a:off x="4184374" y="5562600"/>
            <a:ext cx="3505200" cy="646331"/>
          </a:xfrm>
          <a:prstGeom prst="rect">
            <a:avLst/>
          </a:prstGeom>
        </p:spPr>
        <p:txBody>
          <a:bodyPr wrap="square">
            <a:spAutoFit/>
          </a:bodyPr>
          <a:lstStyle/>
          <a:p>
            <a:pPr algn="ctr"/>
            <a:r>
              <a:rPr lang="en-US" dirty="0">
                <a:solidFill>
                  <a:schemeClr val="tx1">
                    <a:lumMod val="65000"/>
                    <a:lumOff val="35000"/>
                  </a:schemeClr>
                </a:solidFill>
              </a:rPr>
              <a:t>An advertisement from 1873</a:t>
            </a:r>
            <a:br>
              <a:rPr lang="en-US" dirty="0">
                <a:solidFill>
                  <a:schemeClr val="tx1">
                    <a:lumMod val="65000"/>
                    <a:lumOff val="35000"/>
                  </a:schemeClr>
                </a:solidFill>
              </a:rPr>
            </a:br>
            <a:r>
              <a:rPr lang="en-US" dirty="0">
                <a:solidFill>
                  <a:schemeClr val="tx1">
                    <a:lumMod val="65000"/>
                    <a:lumOff val="35000"/>
                  </a:schemeClr>
                </a:solidFill>
              </a:rPr>
              <a:t>Dr. J. Ball </a:t>
            </a:r>
          </a:p>
        </p:txBody>
      </p:sp>
    </p:spTree>
    <p:extLst>
      <p:ext uri="{BB962C8B-B14F-4D97-AF65-F5344CB8AC3E}">
        <p14:creationId xmlns:p14="http://schemas.microsoft.com/office/powerpoint/2010/main" val="9380637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p:txBody>
          <a:bodyPr/>
          <a:lstStyle/>
          <a:p>
            <a:br>
              <a:rPr lang="en-US" altLang="en-US" sz="4400" dirty="0">
                <a:cs typeface="Book Antiqua" pitchFamily="18" charset="0"/>
              </a:rPr>
            </a:br>
            <a:br>
              <a:rPr lang="en-US" altLang="en-US" sz="4400" dirty="0">
                <a:cs typeface="Book Antiqua" pitchFamily="18" charset="0"/>
              </a:rPr>
            </a:br>
            <a:r>
              <a:rPr lang="en-US" altLang="en-US" sz="4400" dirty="0">
                <a:cs typeface="Book Antiqua" pitchFamily="18" charset="0"/>
              </a:rPr>
              <a:t>Physician Advertising – A Brief History</a:t>
            </a:r>
            <a:endParaRPr lang="en-US" altLang="en-US" sz="4400" i="1" dirty="0">
              <a:cs typeface="Book Antiqua" pitchFamily="18" charset="0"/>
            </a:endParaRPr>
          </a:p>
        </p:txBody>
      </p:sp>
      <p:sp>
        <p:nvSpPr>
          <p:cNvPr id="56323" name="Content Placeholder 5"/>
          <p:cNvSpPr>
            <a:spLocks noGrp="1"/>
          </p:cNvSpPr>
          <p:nvPr>
            <p:ph sz="half" idx="1"/>
          </p:nvPr>
        </p:nvSpPr>
        <p:spPr>
          <a:xfrm>
            <a:off x="609600" y="1450020"/>
            <a:ext cx="7140576" cy="4525963"/>
          </a:xfrm>
        </p:spPr>
        <p:txBody>
          <a:bodyPr/>
          <a:lstStyle/>
          <a:p>
            <a:r>
              <a:rPr lang="en-US" altLang="en-US" sz="2400" dirty="0"/>
              <a:t>1847: AMA Code of Medical Ethics</a:t>
            </a:r>
          </a:p>
          <a:p>
            <a:pPr lvl="1"/>
            <a:r>
              <a:rPr lang="en-US" altLang="en-US" sz="2000" dirty="0"/>
              <a:t>(Advertising) is derogatory to the dignity of the profession…highly reprehensible”</a:t>
            </a:r>
          </a:p>
          <a:p>
            <a:r>
              <a:rPr lang="en-US" altLang="en-US" sz="2400" dirty="0"/>
              <a:t>1949: World Med. Assn. Declaration of Geneva</a:t>
            </a:r>
          </a:p>
          <a:p>
            <a:pPr lvl="1"/>
            <a:r>
              <a:rPr lang="en-US" altLang="en-US" sz="2000" dirty="0"/>
              <a:t>“The following practices are deemed unethical…any self advertisement except as expressly authorized by the national code of ethics”</a:t>
            </a:r>
          </a:p>
          <a:p>
            <a:r>
              <a:rPr lang="en-US" altLang="en-US" sz="2400" dirty="0"/>
              <a:t>1970’s: “Ethics” to discourage competition</a:t>
            </a:r>
          </a:p>
          <a:p>
            <a:pPr lvl="1"/>
            <a:r>
              <a:rPr lang="en-US" altLang="en-US" sz="2000" dirty="0"/>
              <a:t>Informal consensus</a:t>
            </a:r>
          </a:p>
          <a:p>
            <a:pPr lvl="1"/>
            <a:r>
              <a:rPr lang="en-US" altLang="en-US" sz="2000" dirty="0"/>
              <a:t>Formal codes of conduct, state regulation</a:t>
            </a:r>
          </a:p>
        </p:txBody>
      </p:sp>
      <p:pic>
        <p:nvPicPr>
          <p:cNvPr id="56325" name="Picture 7"/>
          <p:cNvPicPr>
            <a:picLocks noGrp="1" noChangeAspect="1" noChangeArrowheads="1"/>
          </p:cNvPicPr>
          <p:nvPr/>
        </p:nvPicPr>
        <p:blipFill>
          <a:blip r:embed="rId3"/>
          <a:stretch>
            <a:fillRect/>
          </a:stretch>
        </p:blipFill>
        <p:spPr bwMode="auto">
          <a:xfrm>
            <a:off x="7556631" y="1828800"/>
            <a:ext cx="427157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74443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a:ea typeface="Book Antiqua" pitchFamily="18" charset="0"/>
              </a:rPr>
              <a:t>Federal Trade Committee (FTC) Complaint</a:t>
            </a:r>
            <a:br>
              <a:rPr lang="en-US" dirty="0">
                <a:ea typeface="Book Antiqua" pitchFamily="18" charset="0"/>
              </a:rPr>
            </a:br>
            <a:r>
              <a:rPr lang="en-US" i="1" dirty="0"/>
              <a:t>Against AMA, 1975-1980</a:t>
            </a:r>
            <a:endParaRPr lang="en-US" altLang="en-US" dirty="0">
              <a:latin typeface="+mn-lt"/>
              <a:cs typeface="Book Antiqua" panose="02040602050305030304" pitchFamily="18" charset="0"/>
            </a:endParaRPr>
          </a:p>
        </p:txBody>
      </p:sp>
      <p:sp>
        <p:nvSpPr>
          <p:cNvPr id="80900" name="Rectangle 1"/>
          <p:cNvSpPr>
            <a:spLocks noChangeArrowheads="1"/>
          </p:cNvSpPr>
          <p:nvPr/>
        </p:nvSpPr>
        <p:spPr bwMode="auto">
          <a:xfrm>
            <a:off x="609600" y="1600200"/>
            <a:ext cx="6781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Wingdings" panose="05000000000000000000" pitchFamily="2" charset="2"/>
              <a:buChar char="§"/>
              <a:defRPr sz="3200">
                <a:solidFill>
                  <a:srgbClr val="575757"/>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575757"/>
                </a:solidFill>
                <a:latin typeface="Calibri" panose="020F0502020204030204" pitchFamily="34" charset="0"/>
              </a:defRPr>
            </a:lvl2pPr>
            <a:lvl3pPr marL="1143000" indent="-228600" eaLnBrk="0" hangingPunct="0">
              <a:spcBef>
                <a:spcPct val="20000"/>
              </a:spcBef>
              <a:buSzPct val="40000"/>
              <a:buFont typeface="Wingdings" panose="05000000000000000000" pitchFamily="2" charset="2"/>
              <a:buChar char=""/>
              <a:defRPr sz="2400">
                <a:solidFill>
                  <a:srgbClr val="575757"/>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575757"/>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575757"/>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defRPr>
            </a:lvl9pPr>
          </a:lstStyle>
          <a:p>
            <a:r>
              <a:rPr lang="en-US" altLang="en-US" sz="2400" dirty="0"/>
              <a:t>Federal Trade Commission:</a:t>
            </a:r>
          </a:p>
          <a:p>
            <a:pPr lvl="1"/>
            <a:r>
              <a:rPr lang="en-US" altLang="en-US" sz="2000" dirty="0"/>
              <a:t>Declared AMA’s restriction on advertising is anticompetitive</a:t>
            </a:r>
          </a:p>
          <a:p>
            <a:r>
              <a:rPr lang="en-US" altLang="en-US" sz="2400" dirty="0"/>
              <a:t>Deprives patients information on:</a:t>
            </a:r>
          </a:p>
          <a:p>
            <a:pPr lvl="1"/>
            <a:r>
              <a:rPr lang="en-US" altLang="en-US" sz="2000" dirty="0"/>
              <a:t>Quality</a:t>
            </a:r>
          </a:p>
          <a:p>
            <a:pPr lvl="1"/>
            <a:r>
              <a:rPr lang="en-US" altLang="en-US" sz="2000" dirty="0"/>
              <a:t>Price</a:t>
            </a:r>
          </a:p>
          <a:p>
            <a:pPr lvl="1"/>
            <a:r>
              <a:rPr lang="en-US" altLang="en-US" sz="2000" dirty="0"/>
              <a:t>Availability</a:t>
            </a:r>
          </a:p>
          <a:p>
            <a:pPr lvl="1"/>
            <a:r>
              <a:rPr lang="en-US" altLang="en-US" sz="2000" dirty="0"/>
              <a:t>Medicare assignment </a:t>
            </a:r>
            <a:endParaRPr lang="en-US" altLang="en-US" dirty="0"/>
          </a:p>
          <a:p>
            <a:r>
              <a:rPr lang="en-US" altLang="en-US" sz="2400" dirty="0"/>
              <a:t>1979 - FTC issues Final Order</a:t>
            </a:r>
          </a:p>
          <a:p>
            <a:pPr lvl="1"/>
            <a:r>
              <a:rPr lang="en-US" altLang="en-US" sz="2000" dirty="0"/>
              <a:t>Prohibits AMA restrictions on MD ads</a:t>
            </a:r>
          </a:p>
          <a:p>
            <a:r>
              <a:rPr lang="en-US" altLang="en-US" sz="2400" dirty="0"/>
              <a:t>1980 - Upheld on appeal</a:t>
            </a:r>
          </a:p>
          <a:p>
            <a:pPr marL="342900" marR="0" lvl="0" indent="-342900" algn="l" defTabSz="914400" rtl="0" eaLnBrk="0" fontAlgn="auto" latinLnBrk="0" hangingPunct="0">
              <a:lnSpc>
                <a:spcPct val="100000"/>
              </a:lnSpc>
              <a:spcBef>
                <a:spcPct val="20000"/>
              </a:spcBef>
              <a:spcAft>
                <a:spcPts val="0"/>
              </a:spcAft>
              <a:buClrTx/>
              <a:buSzTx/>
              <a:buFont typeface="Wingdings" panose="05000000000000000000" pitchFamily="2" charset="2"/>
              <a:buChar char="§"/>
              <a:tabLst/>
              <a:defRPr/>
            </a:pPr>
            <a:endParaRPr kumimoji="0" lang="en-US" altLang="en-US" sz="2800" b="0" i="0" u="none" strike="noStrike" kern="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endParaRPr>
          </a:p>
        </p:txBody>
      </p:sp>
      <p:pic>
        <p:nvPicPr>
          <p:cNvPr id="5" name="Content Placeholder 7" descr="Gavel.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l="16466" r="16466"/>
          <a:stretch>
            <a:fillRect/>
          </a:stretch>
        </p:blipFill>
        <p:spPr>
          <a:xfrm>
            <a:off x="7207625" y="2433919"/>
            <a:ext cx="2860675" cy="3205163"/>
          </a:xfrm>
          <a:prstGeom prst="rect">
            <a:avLst/>
          </a:prstGeom>
          <a:ln>
            <a:solidFill>
              <a:schemeClr val="tx1"/>
            </a:solidFill>
          </a:ln>
        </p:spPr>
      </p:pic>
    </p:spTree>
    <p:extLst>
      <p:ext uri="{BB962C8B-B14F-4D97-AF65-F5344CB8AC3E}">
        <p14:creationId xmlns:p14="http://schemas.microsoft.com/office/powerpoint/2010/main" val="590514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dirty="0">
                <a:ea typeface="Book Antiqua" pitchFamily="18" charset="0"/>
                <a:cs typeface="+mj-cs"/>
              </a:rPr>
              <a:t>FTC Intervention</a:t>
            </a:r>
            <a:br>
              <a:rPr lang="en-US" dirty="0">
                <a:ea typeface="Book Antiqua" pitchFamily="18" charset="0"/>
                <a:cs typeface="+mj-cs"/>
              </a:rPr>
            </a:br>
            <a:r>
              <a:rPr lang="en-US" i="1" dirty="0">
                <a:cs typeface="+mj-cs"/>
              </a:rPr>
              <a:t>Consequences of 1980 Decision</a:t>
            </a:r>
          </a:p>
        </p:txBody>
      </p:sp>
      <p:sp>
        <p:nvSpPr>
          <p:cNvPr id="58371" name="Rectangle 3"/>
          <p:cNvSpPr>
            <a:spLocks noGrp="1" noChangeArrowheads="1"/>
          </p:cNvSpPr>
          <p:nvPr>
            <p:ph idx="1"/>
          </p:nvPr>
        </p:nvSpPr>
        <p:spPr/>
        <p:txBody>
          <a:bodyPr/>
          <a:lstStyle/>
          <a:p>
            <a:pPr eaLnBrk="1" hangingPunct="1"/>
            <a:r>
              <a:rPr lang="en-US" altLang="en-US" dirty="0"/>
              <a:t>Medicine became provision of </a:t>
            </a:r>
            <a:r>
              <a:rPr lang="ja-JP" altLang="en-US" dirty="0">
                <a:latin typeface="Arial" pitchFamily="34" charset="0"/>
              </a:rPr>
              <a:t>“</a:t>
            </a:r>
            <a:r>
              <a:rPr lang="en-US" altLang="ja-JP" dirty="0"/>
              <a:t>goods and services</a:t>
            </a:r>
            <a:r>
              <a:rPr lang="ja-JP" altLang="en-US" dirty="0">
                <a:latin typeface="Arial" pitchFamily="34" charset="0"/>
              </a:rPr>
              <a:t>”</a:t>
            </a:r>
            <a:endParaRPr lang="en-US" altLang="ja-JP" dirty="0"/>
          </a:p>
          <a:p>
            <a:pPr eaLnBrk="1" hangingPunct="1"/>
            <a:r>
              <a:rPr lang="en-US" altLang="en-US" dirty="0"/>
              <a:t>Physicians became </a:t>
            </a:r>
            <a:r>
              <a:rPr lang="ja-JP" altLang="en-US" dirty="0">
                <a:latin typeface="Arial" pitchFamily="34" charset="0"/>
              </a:rPr>
              <a:t>“</a:t>
            </a:r>
            <a:r>
              <a:rPr lang="en-US" altLang="ja-JP" dirty="0"/>
              <a:t>providers</a:t>
            </a:r>
            <a:r>
              <a:rPr lang="ja-JP" altLang="en-US" dirty="0">
                <a:latin typeface="Arial" pitchFamily="34" charset="0"/>
              </a:rPr>
              <a:t>”</a:t>
            </a:r>
            <a:endParaRPr lang="en-US" altLang="ja-JP" dirty="0"/>
          </a:p>
          <a:p>
            <a:pPr eaLnBrk="1" hangingPunct="1"/>
            <a:r>
              <a:rPr lang="en-US" altLang="en-US" dirty="0"/>
              <a:t>Patients became </a:t>
            </a:r>
            <a:r>
              <a:rPr lang="ja-JP" altLang="en-US" dirty="0">
                <a:latin typeface="Arial" pitchFamily="34" charset="0"/>
              </a:rPr>
              <a:t>“</a:t>
            </a:r>
            <a:r>
              <a:rPr lang="en-US" altLang="ja-JP" dirty="0"/>
              <a:t>consumers</a:t>
            </a:r>
            <a:r>
              <a:rPr lang="ja-JP" altLang="en-US" dirty="0">
                <a:latin typeface="Arial" pitchFamily="34" charset="0"/>
              </a:rPr>
              <a:t>”</a:t>
            </a:r>
            <a:endParaRPr lang="en-US" altLang="ja-JP" dirty="0"/>
          </a:p>
          <a:p>
            <a:pPr eaLnBrk="1" hangingPunct="1"/>
            <a:r>
              <a:rPr lang="en-US" altLang="en-US" dirty="0"/>
              <a:t>Colleagues became competitors</a:t>
            </a:r>
          </a:p>
          <a:p>
            <a:pPr eaLnBrk="1" hangingPunct="1"/>
            <a:r>
              <a:rPr lang="en-US" altLang="en-US" dirty="0"/>
              <a:t>Medical advertising subject to scrutiny</a:t>
            </a:r>
          </a:p>
          <a:p>
            <a:pPr lvl="1" eaLnBrk="1" hangingPunct="1"/>
            <a:r>
              <a:rPr lang="en-US" altLang="en-US" sz="2400" dirty="0"/>
              <a:t>Regulatory</a:t>
            </a:r>
          </a:p>
          <a:p>
            <a:pPr lvl="1" eaLnBrk="1" hangingPunct="1"/>
            <a:r>
              <a:rPr lang="en-US" altLang="en-US" sz="2400" dirty="0"/>
              <a:t>Peer standards</a:t>
            </a:r>
          </a:p>
          <a:p>
            <a:pPr eaLnBrk="1" hangingPunct="1"/>
            <a:endParaRPr lang="en-US" altLang="en-US" dirty="0"/>
          </a:p>
        </p:txBody>
      </p:sp>
    </p:spTree>
    <p:extLst>
      <p:ext uri="{BB962C8B-B14F-4D97-AF65-F5344CB8AC3E}">
        <p14:creationId xmlns:p14="http://schemas.microsoft.com/office/powerpoint/2010/main" val="41150390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US" dirty="0">
                <a:ea typeface="Book Antiqua" pitchFamily="18" charset="0"/>
                <a:cs typeface="+mj-cs"/>
              </a:rPr>
              <a:t>The FTC Act</a:t>
            </a:r>
            <a:br>
              <a:rPr lang="en-US" dirty="0">
                <a:cs typeface="+mj-cs"/>
              </a:rPr>
            </a:br>
            <a:r>
              <a:rPr lang="en-US" i="1" dirty="0">
                <a:cs typeface="+mj-cs"/>
              </a:rPr>
              <a:t>Section 5 - Regulation of Commerce</a:t>
            </a:r>
            <a:endParaRPr lang="en-US" dirty="0">
              <a:ea typeface="Book Antiqua" pitchFamily="18" charset="0"/>
              <a:cs typeface="+mj-cs"/>
            </a:endParaRPr>
          </a:p>
        </p:txBody>
      </p:sp>
      <p:sp>
        <p:nvSpPr>
          <p:cNvPr id="59395" name="Rectangle 3"/>
          <p:cNvSpPr>
            <a:spLocks noGrp="1" noChangeArrowheads="1"/>
          </p:cNvSpPr>
          <p:nvPr>
            <p:ph idx="1"/>
          </p:nvPr>
        </p:nvSpPr>
        <p:spPr/>
        <p:txBody>
          <a:bodyPr/>
          <a:lstStyle/>
          <a:p>
            <a:pPr eaLnBrk="1" hangingPunct="1">
              <a:lnSpc>
                <a:spcPct val="75000"/>
              </a:lnSpc>
            </a:pPr>
            <a:r>
              <a:rPr lang="en-US" altLang="en-US" sz="2800" dirty="0"/>
              <a:t>Fairness</a:t>
            </a:r>
          </a:p>
          <a:p>
            <a:pPr eaLnBrk="1" hangingPunct="1">
              <a:lnSpc>
                <a:spcPct val="75000"/>
              </a:lnSpc>
            </a:pPr>
            <a:r>
              <a:rPr lang="en-US" altLang="en-US" sz="2800" dirty="0"/>
              <a:t>Substantiation</a:t>
            </a:r>
          </a:p>
          <a:p>
            <a:pPr eaLnBrk="1" hangingPunct="1">
              <a:lnSpc>
                <a:spcPct val="75000"/>
              </a:lnSpc>
            </a:pPr>
            <a:r>
              <a:rPr lang="en-US" altLang="en-US" sz="2800" dirty="0"/>
              <a:t>Avoidance of </a:t>
            </a:r>
            <a:r>
              <a:rPr lang="ja-JP" altLang="en-US" sz="2800" dirty="0"/>
              <a:t>“</a:t>
            </a:r>
            <a:r>
              <a:rPr lang="en-US" altLang="ja-JP" sz="2800" dirty="0"/>
              <a:t>bait advertising</a:t>
            </a:r>
            <a:r>
              <a:rPr lang="ja-JP" altLang="en-US" sz="2800" dirty="0"/>
              <a:t>”</a:t>
            </a:r>
            <a:endParaRPr lang="en-US" altLang="ja-JP" sz="2800" dirty="0"/>
          </a:p>
          <a:p>
            <a:pPr eaLnBrk="1" hangingPunct="1">
              <a:lnSpc>
                <a:spcPct val="75000"/>
              </a:lnSpc>
            </a:pPr>
            <a:r>
              <a:rPr lang="en-US" altLang="en-US" sz="2800" dirty="0"/>
              <a:t>Avoidance of deception or deceptive pricing</a:t>
            </a:r>
          </a:p>
          <a:p>
            <a:pPr eaLnBrk="1" hangingPunct="1">
              <a:lnSpc>
                <a:spcPct val="75000"/>
              </a:lnSpc>
            </a:pPr>
            <a:r>
              <a:rPr lang="en-US" altLang="en-US" sz="2800" dirty="0"/>
              <a:t>Misleading endorsements or testimonials</a:t>
            </a:r>
          </a:p>
          <a:p>
            <a:pPr eaLnBrk="1" hangingPunct="1">
              <a:lnSpc>
                <a:spcPct val="75000"/>
              </a:lnSpc>
            </a:pPr>
            <a:r>
              <a:rPr lang="en-US" altLang="en-US" sz="2800" dirty="0"/>
              <a:t>Use of problematic language (e.g. </a:t>
            </a:r>
            <a:r>
              <a:rPr lang="ja-JP" altLang="en-US" sz="2800" dirty="0"/>
              <a:t>“</a:t>
            </a:r>
            <a:r>
              <a:rPr lang="en-US" altLang="ja-JP" sz="2800" dirty="0"/>
              <a:t>free</a:t>
            </a:r>
            <a:r>
              <a:rPr lang="ja-JP" altLang="en-US" sz="2800" dirty="0"/>
              <a:t>”</a:t>
            </a:r>
            <a:r>
              <a:rPr lang="en-US" altLang="ja-JP" sz="2800" dirty="0"/>
              <a:t>)</a:t>
            </a:r>
          </a:p>
          <a:p>
            <a:pPr eaLnBrk="1" hangingPunct="1">
              <a:lnSpc>
                <a:spcPct val="75000"/>
              </a:lnSpc>
            </a:pPr>
            <a:endParaRPr lang="en-US" altLang="ja-JP" dirty="0"/>
          </a:p>
          <a:p>
            <a:pPr algn="r">
              <a:lnSpc>
                <a:spcPct val="75000"/>
              </a:lnSpc>
              <a:buNone/>
            </a:pPr>
            <a:r>
              <a:rPr lang="en-US" sz="1400" dirty="0">
                <a:hlinkClick r:id="rId3"/>
              </a:rPr>
              <a:t>https://www.ftc.gov/about-ftc/what-we-do/enforcement-authority</a:t>
            </a:r>
            <a:endParaRPr lang="en-US" altLang="en-US" sz="1400" dirty="0"/>
          </a:p>
        </p:txBody>
      </p:sp>
    </p:spTree>
    <p:extLst>
      <p:ext uri="{BB962C8B-B14F-4D97-AF65-F5344CB8AC3E}">
        <p14:creationId xmlns:p14="http://schemas.microsoft.com/office/powerpoint/2010/main" val="24787303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5"/>
          <p:cNvSpPr>
            <a:spLocks noGrp="1"/>
          </p:cNvSpPr>
          <p:nvPr>
            <p:ph type="title"/>
          </p:nvPr>
        </p:nvSpPr>
        <p:spPr/>
        <p:txBody>
          <a:bodyPr/>
          <a:lstStyle/>
          <a:p>
            <a:r>
              <a:rPr lang="en-US" altLang="en-US" dirty="0">
                <a:latin typeface="+mn-lt"/>
                <a:cs typeface="Book Antiqua" pitchFamily="18" charset="0"/>
              </a:rPr>
              <a:t>The FTC Act</a:t>
            </a:r>
            <a:br>
              <a:rPr lang="en-US" altLang="en-US" dirty="0">
                <a:latin typeface="+mn-lt"/>
                <a:cs typeface="Book Antiqua" pitchFamily="18" charset="0"/>
              </a:rPr>
            </a:br>
            <a:r>
              <a:rPr lang="en-US" altLang="en-US" sz="3600" i="1" dirty="0">
                <a:latin typeface="+mn-lt"/>
                <a:cs typeface="Book Antiqua" pitchFamily="18" charset="0"/>
              </a:rPr>
              <a:t>Section 12 – False Advertisements</a:t>
            </a:r>
          </a:p>
        </p:txBody>
      </p:sp>
      <p:sp>
        <p:nvSpPr>
          <p:cNvPr id="60419" name="Content Placeholder 6"/>
          <p:cNvSpPr>
            <a:spLocks noGrp="1"/>
          </p:cNvSpPr>
          <p:nvPr>
            <p:ph sz="half" idx="1"/>
          </p:nvPr>
        </p:nvSpPr>
        <p:spPr>
          <a:xfrm>
            <a:off x="609600" y="1676400"/>
            <a:ext cx="6324600" cy="4114800"/>
          </a:xfrm>
        </p:spPr>
        <p:txBody>
          <a:bodyPr/>
          <a:lstStyle/>
          <a:p>
            <a:r>
              <a:rPr lang="en-US" altLang="en-US" sz="2800" dirty="0"/>
              <a:t>Unlawful to falsely induce (directly or indirectly) the purchase of:</a:t>
            </a:r>
          </a:p>
          <a:p>
            <a:pPr lvl="1"/>
            <a:r>
              <a:rPr lang="en-US" altLang="en-US" sz="2800" dirty="0"/>
              <a:t>Food</a:t>
            </a:r>
          </a:p>
          <a:p>
            <a:pPr lvl="1"/>
            <a:r>
              <a:rPr lang="en-US" altLang="en-US" sz="2800" dirty="0"/>
              <a:t>Drugs</a:t>
            </a:r>
          </a:p>
          <a:p>
            <a:pPr lvl="1"/>
            <a:r>
              <a:rPr lang="en-US" altLang="en-US" sz="2800" dirty="0"/>
              <a:t>Devices</a:t>
            </a:r>
          </a:p>
          <a:p>
            <a:pPr lvl="1"/>
            <a:r>
              <a:rPr lang="en-US" altLang="en-US" sz="2800" dirty="0"/>
              <a:t>Services</a:t>
            </a:r>
          </a:p>
          <a:p>
            <a:pPr lvl="1"/>
            <a:r>
              <a:rPr lang="en-US" altLang="en-US" sz="2800" dirty="0"/>
              <a:t>Cosmetics</a:t>
            </a:r>
          </a:p>
        </p:txBody>
      </p:sp>
      <p:pic>
        <p:nvPicPr>
          <p:cNvPr id="60421" name="Picture 8" descr="snake-oil"/>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8288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4390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5"/>
          <p:cNvSpPr>
            <a:spLocks noGrp="1"/>
          </p:cNvSpPr>
          <p:nvPr>
            <p:ph type="title"/>
          </p:nvPr>
        </p:nvSpPr>
        <p:spPr/>
        <p:txBody>
          <a:bodyPr/>
          <a:lstStyle/>
          <a:p>
            <a:r>
              <a:rPr lang="en-US" altLang="en-US" dirty="0">
                <a:latin typeface="+mn-lt"/>
                <a:cs typeface="Book Antiqua" pitchFamily="18" charset="0"/>
              </a:rPr>
              <a:t>The result? </a:t>
            </a:r>
            <a:br>
              <a:rPr lang="en-US" altLang="en-US" dirty="0">
                <a:latin typeface="+mn-lt"/>
                <a:cs typeface="Book Antiqua" pitchFamily="18" charset="0"/>
              </a:rPr>
            </a:br>
            <a:r>
              <a:rPr lang="en-US" altLang="en-US" sz="3600" i="1" dirty="0">
                <a:latin typeface="+mn-lt"/>
                <a:cs typeface="Book Antiqua" pitchFamily="18" charset="0"/>
              </a:rPr>
              <a:t>Section 12 – False Advertisements</a:t>
            </a:r>
          </a:p>
        </p:txBody>
      </p:sp>
      <p:sp>
        <p:nvSpPr>
          <p:cNvPr id="60419" name="Content Placeholder 6"/>
          <p:cNvSpPr>
            <a:spLocks noGrp="1"/>
          </p:cNvSpPr>
          <p:nvPr>
            <p:ph sz="half" idx="1"/>
          </p:nvPr>
        </p:nvSpPr>
        <p:spPr/>
        <p:txBody>
          <a:bodyPr/>
          <a:lstStyle/>
          <a:p>
            <a:r>
              <a:rPr lang="en-US" altLang="en-US" sz="2800" dirty="0"/>
              <a:t>Unlawful to falsely induce (directly or indirectly) the purchase of:</a:t>
            </a:r>
          </a:p>
          <a:p>
            <a:pPr lvl="1"/>
            <a:r>
              <a:rPr lang="en-US" altLang="en-US" sz="2800" dirty="0"/>
              <a:t>Food</a:t>
            </a:r>
          </a:p>
          <a:p>
            <a:pPr lvl="1"/>
            <a:r>
              <a:rPr lang="en-US" altLang="en-US" sz="2800" dirty="0"/>
              <a:t>Drugs</a:t>
            </a:r>
          </a:p>
          <a:p>
            <a:pPr lvl="1"/>
            <a:r>
              <a:rPr lang="en-US" altLang="en-US" sz="2800" dirty="0"/>
              <a:t>Devices</a:t>
            </a:r>
          </a:p>
          <a:p>
            <a:pPr lvl="1"/>
            <a:r>
              <a:rPr lang="en-US" altLang="en-US" sz="2800" dirty="0"/>
              <a:t>Services </a:t>
            </a:r>
          </a:p>
          <a:p>
            <a:pPr lvl="1"/>
            <a:r>
              <a:rPr lang="en-US" altLang="en-US" sz="2800" dirty="0"/>
              <a:t>Cosmetics</a:t>
            </a:r>
          </a:p>
        </p:txBody>
      </p:sp>
      <p:sp>
        <p:nvSpPr>
          <p:cNvPr id="3" name="Content Placeholder 2">
            <a:extLst>
              <a:ext uri="{FF2B5EF4-FFF2-40B4-BE49-F238E27FC236}">
                <a16:creationId xmlns:a16="http://schemas.microsoft.com/office/drawing/2014/main" id="{06120C2D-D44C-43D6-9EF9-97AC81559033}"/>
              </a:ext>
            </a:extLst>
          </p:cNvPr>
          <p:cNvSpPr>
            <a:spLocks noGrp="1"/>
          </p:cNvSpPr>
          <p:nvPr>
            <p:ph sz="half" idx="2"/>
          </p:nvPr>
        </p:nvSpPr>
        <p:spPr/>
        <p:txBody>
          <a:bodyPr/>
          <a:lstStyle/>
          <a:p>
            <a:r>
              <a:rPr lang="en-US" sz="2800" dirty="0"/>
              <a:t>Medical care became a “service” and patients became “consumers”.</a:t>
            </a:r>
          </a:p>
        </p:txBody>
      </p:sp>
      <p:sp>
        <p:nvSpPr>
          <p:cNvPr id="2" name="Oval 1"/>
          <p:cNvSpPr/>
          <p:nvPr/>
        </p:nvSpPr>
        <p:spPr>
          <a:xfrm>
            <a:off x="1295400" y="4495800"/>
            <a:ext cx="1828800" cy="6858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079904"/>
      </p:ext>
    </p:extLst>
  </p:cSld>
  <p:clrMapOvr>
    <a:masterClrMapping/>
  </p:clrMapOvr>
  <p:transition>
    <p:fade/>
  </p:transition>
</p:sld>
</file>

<file path=ppt/theme/theme1.xml><?xml version="1.0" encoding="utf-8"?>
<a:theme xmlns:a="http://schemas.openxmlformats.org/drawingml/2006/main" name="Office Theme">
  <a:themeElements>
    <a:clrScheme name="Academy">
      <a:dk1>
        <a:srgbClr val="000000"/>
      </a:dk1>
      <a:lt1>
        <a:srgbClr val="FFFFFF"/>
      </a:lt1>
      <a:dk2>
        <a:srgbClr val="53565A"/>
      </a:dk2>
      <a:lt2>
        <a:srgbClr val="351F65"/>
      </a:lt2>
      <a:accent1>
        <a:srgbClr val="D05A57"/>
      </a:accent1>
      <a:accent2>
        <a:srgbClr val="F68D2E"/>
      </a:accent2>
      <a:accent3>
        <a:srgbClr val="F2C75C"/>
      </a:accent3>
      <a:accent4>
        <a:srgbClr val="A9C23F"/>
      </a:accent4>
      <a:accent5>
        <a:srgbClr val="86C8BC"/>
      </a:accent5>
      <a:accent6>
        <a:srgbClr val="3E87C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AAO TEMPLATE_WIDE" id="{B7D43C09-1926-EA4D-A9B5-228DB1CB9C12}" vid="{29EC38E9-ECF7-B24F-9EB0-D8C7390972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3F5B6B876A3E458BE4D524A4037852" ma:contentTypeVersion="2" ma:contentTypeDescription="Create a new document." ma:contentTypeScope="" ma:versionID="3981816dcf644bad80156c0b89e35fa7">
  <xsd:schema xmlns:xsd="http://www.w3.org/2001/XMLSchema" xmlns:xs="http://www.w3.org/2001/XMLSchema" xmlns:p="http://schemas.microsoft.com/office/2006/metadata/properties" xmlns:ns2="272f664c-e4d1-4b55-8c84-187a3b1fbd1d" targetNamespace="http://schemas.microsoft.com/office/2006/metadata/properties" ma:root="true" ma:fieldsID="0f12ce2ae4b2265b55d2410ed611260c" ns2:_="">
    <xsd:import namespace="272f664c-e4d1-4b55-8c84-187a3b1fbd1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f664c-e4d1-4b55-8c84-187a3b1fbd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328C37-3F33-4317-874E-7FE2F8AB8F6C}">
  <ds:schemaRefs>
    <ds:schemaRef ds:uri="http://purl.org/dc/elements/1.1/"/>
    <ds:schemaRef ds:uri="http://schemas.microsoft.com/office/2006/metadata/properties"/>
    <ds:schemaRef ds:uri="272f664c-e4d1-4b55-8c84-187a3b1fbd1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DFF4AF74-2F4E-4C1C-8BDA-8B8CD189A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f664c-e4d1-4b55-8c84-187a3b1fbd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0B46B6-BCF4-4D7F-854F-3A8E7D3A91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AAO PPT TEMPLATE_WIDE_20160113 (2)</Template>
  <TotalTime>16760</TotalTime>
  <Words>1113</Words>
  <Application>Microsoft Office PowerPoint</Application>
  <PresentationFormat>Widescreen</PresentationFormat>
  <Paragraphs>166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 Antiqua</vt:lpstr>
      <vt:lpstr>Calibri</vt:lpstr>
      <vt:lpstr>Wingdings</vt:lpstr>
      <vt:lpstr>Office Theme</vt:lpstr>
      <vt:lpstr>General Overview of Physician Advertising</vt:lpstr>
      <vt:lpstr>Why is this Topic Important?</vt:lpstr>
      <vt:lpstr>   Before there was Refractive Surgery…</vt:lpstr>
      <vt:lpstr>  Physician Advertising – A Brief History</vt:lpstr>
      <vt:lpstr>Federal Trade Committee (FTC) Complaint Against AMA, 1975-1980</vt:lpstr>
      <vt:lpstr>FTC Intervention Consequences of 1980 Decision</vt:lpstr>
      <vt:lpstr>The FTC Act Section 5 - Regulation of Commerce</vt:lpstr>
      <vt:lpstr>The FTC Act Section 12 – False Advertisements</vt:lpstr>
      <vt:lpstr>The result?  Section 12 – False Advertisements</vt:lpstr>
      <vt:lpstr>The FTC Act Section 12 – False Advertisements</vt:lpstr>
      <vt:lpstr>Code of Ethics Rule 13 Communications to the Public</vt:lpstr>
      <vt:lpstr> Advertising: Words and Phrases to Avoid</vt:lpstr>
      <vt:lpstr>Medical Advertising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 Burke</dc:creator>
  <cp:lastModifiedBy>Mara Pearse Burke</cp:lastModifiedBy>
  <cp:revision>66</cp:revision>
  <dcterms:created xsi:type="dcterms:W3CDTF">2016-01-20T23:17:45Z</dcterms:created>
  <dcterms:modified xsi:type="dcterms:W3CDTF">2020-08-31T20:48:54Z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0x010100E13F5B6B876A3E458BE4D524A4037852</vt:lpwstr>
  </property>
</Properties>
</file>