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5"/>
  </p:notesMasterIdLst>
  <p:sldIdLst>
    <p:sldId id="2739" r:id="rId2"/>
    <p:sldId id="257" r:id="rId3"/>
    <p:sldId id="484" r:id="rId4"/>
    <p:sldId id="843" r:id="rId5"/>
    <p:sldId id="848" r:id="rId6"/>
    <p:sldId id="849" r:id="rId7"/>
    <p:sldId id="850" r:id="rId8"/>
    <p:sldId id="485" r:id="rId9"/>
    <p:sldId id="486" r:id="rId10"/>
    <p:sldId id="487" r:id="rId11"/>
    <p:sldId id="2756" r:id="rId12"/>
    <p:sldId id="2755" r:id="rId13"/>
    <p:sldId id="488" r:id="rId14"/>
    <p:sldId id="493" r:id="rId15"/>
    <p:sldId id="495" r:id="rId16"/>
    <p:sldId id="494" r:id="rId17"/>
    <p:sldId id="497" r:id="rId18"/>
    <p:sldId id="496" r:id="rId19"/>
    <p:sldId id="499" r:id="rId20"/>
    <p:sldId id="498" r:id="rId21"/>
    <p:sldId id="500" r:id="rId22"/>
    <p:sldId id="489" r:id="rId23"/>
    <p:sldId id="575" r:id="rId24"/>
    <p:sldId id="576" r:id="rId25"/>
    <p:sldId id="577" r:id="rId26"/>
    <p:sldId id="578" r:id="rId27"/>
    <p:sldId id="480" r:id="rId28"/>
    <p:sldId id="844" r:id="rId29"/>
    <p:sldId id="845" r:id="rId30"/>
    <p:sldId id="846" r:id="rId31"/>
    <p:sldId id="847" r:id="rId32"/>
    <p:sldId id="574" r:id="rId33"/>
    <p:sldId id="490" r:id="rId34"/>
    <p:sldId id="491" r:id="rId35"/>
    <p:sldId id="960" r:id="rId36"/>
    <p:sldId id="961" r:id="rId37"/>
    <p:sldId id="962" r:id="rId38"/>
    <p:sldId id="963" r:id="rId39"/>
    <p:sldId id="492" r:id="rId40"/>
    <p:sldId id="482" r:id="rId41"/>
    <p:sldId id="501" r:id="rId42"/>
    <p:sldId id="502" r:id="rId43"/>
    <p:sldId id="503" r:id="rId44"/>
    <p:sldId id="504" r:id="rId45"/>
    <p:sldId id="505" r:id="rId46"/>
    <p:sldId id="506" r:id="rId47"/>
    <p:sldId id="507" r:id="rId48"/>
    <p:sldId id="508" r:id="rId49"/>
    <p:sldId id="259" r:id="rId50"/>
    <p:sldId id="573" r:id="rId51"/>
    <p:sldId id="579" r:id="rId52"/>
    <p:sldId id="580" r:id="rId53"/>
    <p:sldId id="581" r:id="rId54"/>
    <p:sldId id="582" r:id="rId55"/>
    <p:sldId id="583" r:id="rId56"/>
    <p:sldId id="584" r:id="rId57"/>
    <p:sldId id="623" r:id="rId58"/>
    <p:sldId id="625" r:id="rId59"/>
    <p:sldId id="624" r:id="rId60"/>
    <p:sldId id="586" r:id="rId61"/>
    <p:sldId id="585" r:id="rId62"/>
    <p:sldId id="572" r:id="rId63"/>
    <p:sldId id="510" r:id="rId64"/>
    <p:sldId id="509" r:id="rId65"/>
    <p:sldId id="513" r:id="rId66"/>
    <p:sldId id="511" r:id="rId67"/>
    <p:sldId id="514" r:id="rId68"/>
    <p:sldId id="515" r:id="rId69"/>
    <p:sldId id="517" r:id="rId70"/>
    <p:sldId id="522" r:id="rId71"/>
    <p:sldId id="524" r:id="rId72"/>
    <p:sldId id="526" r:id="rId73"/>
    <p:sldId id="527" r:id="rId74"/>
    <p:sldId id="528" r:id="rId75"/>
    <p:sldId id="350" r:id="rId76"/>
    <p:sldId id="477" r:id="rId77"/>
    <p:sldId id="2757" r:id="rId78"/>
    <p:sldId id="351" r:id="rId79"/>
    <p:sldId id="476" r:id="rId80"/>
    <p:sldId id="481" r:id="rId81"/>
    <p:sldId id="512" r:id="rId82"/>
    <p:sldId id="529" r:id="rId83"/>
    <p:sldId id="530" r:id="rId84"/>
    <p:sldId id="531" r:id="rId85"/>
    <p:sldId id="521" r:id="rId86"/>
    <p:sldId id="536" r:id="rId87"/>
    <p:sldId id="535" r:id="rId88"/>
    <p:sldId id="537" r:id="rId89"/>
    <p:sldId id="538" r:id="rId90"/>
    <p:sldId id="542" r:id="rId91"/>
    <p:sldId id="541" r:id="rId92"/>
    <p:sldId id="540" r:id="rId93"/>
    <p:sldId id="543" r:id="rId94"/>
    <p:sldId id="544" r:id="rId95"/>
    <p:sldId id="545" r:id="rId96"/>
    <p:sldId id="546" r:id="rId97"/>
    <p:sldId id="548" r:id="rId98"/>
    <p:sldId id="549" r:id="rId99"/>
    <p:sldId id="550" r:id="rId100"/>
    <p:sldId id="554" r:id="rId101"/>
    <p:sldId id="555" r:id="rId102"/>
    <p:sldId id="560" r:id="rId103"/>
    <p:sldId id="561" r:id="rId104"/>
    <p:sldId id="556" r:id="rId105"/>
    <p:sldId id="557" r:id="rId106"/>
    <p:sldId id="479" r:id="rId107"/>
    <p:sldId id="559" r:id="rId108"/>
    <p:sldId id="558" r:id="rId109"/>
    <p:sldId id="2758" r:id="rId110"/>
    <p:sldId id="552" r:id="rId111"/>
    <p:sldId id="553" r:id="rId112"/>
    <p:sldId id="551" r:id="rId113"/>
    <p:sldId id="562" r:id="rId114"/>
    <p:sldId id="564" r:id="rId115"/>
    <p:sldId id="565" r:id="rId116"/>
    <p:sldId id="566" r:id="rId117"/>
    <p:sldId id="563" r:id="rId118"/>
    <p:sldId id="567" r:id="rId119"/>
    <p:sldId id="547" r:id="rId120"/>
    <p:sldId id="569" r:id="rId121"/>
    <p:sldId id="568" r:id="rId122"/>
    <p:sldId id="570" r:id="rId123"/>
    <p:sldId id="571" r:id="rId124"/>
    <p:sldId id="262" r:id="rId125"/>
    <p:sldId id="590" r:id="rId126"/>
    <p:sldId id="591" r:id="rId127"/>
    <p:sldId id="589" r:id="rId128"/>
    <p:sldId id="592" r:id="rId129"/>
    <p:sldId id="588" r:id="rId130"/>
    <p:sldId id="595" r:id="rId131"/>
    <p:sldId id="596" r:id="rId132"/>
    <p:sldId id="597" r:id="rId133"/>
    <p:sldId id="594" r:id="rId134"/>
    <p:sldId id="598" r:id="rId135"/>
    <p:sldId id="599" r:id="rId136"/>
    <p:sldId id="602" r:id="rId137"/>
    <p:sldId id="601" r:id="rId138"/>
    <p:sldId id="605" r:id="rId139"/>
    <p:sldId id="604" r:id="rId140"/>
    <p:sldId id="606" r:id="rId141"/>
    <p:sldId id="608" r:id="rId142"/>
    <p:sldId id="607" r:id="rId143"/>
    <p:sldId id="603" r:id="rId144"/>
    <p:sldId id="609" r:id="rId145"/>
    <p:sldId id="600" r:id="rId146"/>
    <p:sldId id="613" r:id="rId147"/>
    <p:sldId id="612" r:id="rId148"/>
    <p:sldId id="611" r:id="rId149"/>
    <p:sldId id="615" r:id="rId150"/>
    <p:sldId id="616" r:id="rId151"/>
    <p:sldId id="614" r:id="rId152"/>
    <p:sldId id="617" r:id="rId153"/>
    <p:sldId id="610" r:id="rId154"/>
    <p:sldId id="618" r:id="rId155"/>
    <p:sldId id="619" r:id="rId156"/>
    <p:sldId id="620" r:id="rId157"/>
    <p:sldId id="621" r:id="rId158"/>
    <p:sldId id="622" r:id="rId159"/>
    <p:sldId id="2759" r:id="rId160"/>
    <p:sldId id="261" r:id="rId161"/>
    <p:sldId id="851" r:id="rId162"/>
    <p:sldId id="853" r:id="rId163"/>
    <p:sldId id="854" r:id="rId164"/>
    <p:sldId id="855" r:id="rId165"/>
    <p:sldId id="852" r:id="rId166"/>
    <p:sldId id="856" r:id="rId167"/>
    <p:sldId id="857" r:id="rId168"/>
    <p:sldId id="859" r:id="rId169"/>
    <p:sldId id="858" r:id="rId170"/>
    <p:sldId id="860" r:id="rId171"/>
    <p:sldId id="872" r:id="rId172"/>
    <p:sldId id="873" r:id="rId173"/>
    <p:sldId id="874" r:id="rId174"/>
    <p:sldId id="875" r:id="rId175"/>
    <p:sldId id="876" r:id="rId176"/>
    <p:sldId id="861" r:id="rId177"/>
    <p:sldId id="862" r:id="rId178"/>
    <p:sldId id="863" r:id="rId179"/>
    <p:sldId id="864" r:id="rId180"/>
    <p:sldId id="866" r:id="rId181"/>
    <p:sldId id="867" r:id="rId182"/>
    <p:sldId id="965" r:id="rId183"/>
    <p:sldId id="966" r:id="rId184"/>
    <p:sldId id="865" r:id="rId185"/>
    <p:sldId id="868" r:id="rId186"/>
    <p:sldId id="870" r:id="rId187"/>
    <p:sldId id="869" r:id="rId188"/>
    <p:sldId id="871" r:id="rId189"/>
    <p:sldId id="877" r:id="rId190"/>
    <p:sldId id="630" r:id="rId191"/>
    <p:sldId id="532" r:id="rId192"/>
    <p:sldId id="631" r:id="rId193"/>
    <p:sldId id="533" r:id="rId194"/>
    <p:sldId id="534" r:id="rId195"/>
    <p:sldId id="632" r:id="rId196"/>
    <p:sldId id="633" r:id="rId197"/>
    <p:sldId id="634" r:id="rId198"/>
    <p:sldId id="635" r:id="rId199"/>
    <p:sldId id="636" r:id="rId200"/>
    <p:sldId id="539" r:id="rId201"/>
    <p:sldId id="637" r:id="rId202"/>
    <p:sldId id="638" r:id="rId203"/>
    <p:sldId id="639" r:id="rId204"/>
    <p:sldId id="640" r:id="rId205"/>
    <p:sldId id="879" r:id="rId206"/>
    <p:sldId id="641" r:id="rId207"/>
    <p:sldId id="642" r:id="rId208"/>
    <p:sldId id="643" r:id="rId209"/>
    <p:sldId id="644" r:id="rId210"/>
    <p:sldId id="645" r:id="rId211"/>
    <p:sldId id="646" r:id="rId212"/>
    <p:sldId id="647" r:id="rId213"/>
    <p:sldId id="648" r:id="rId214"/>
    <p:sldId id="649" r:id="rId215"/>
    <p:sldId id="650" r:id="rId216"/>
    <p:sldId id="839" r:id="rId217"/>
    <p:sldId id="840" r:id="rId218"/>
    <p:sldId id="841" r:id="rId219"/>
    <p:sldId id="880" r:id="rId220"/>
    <p:sldId id="878" r:id="rId221"/>
    <p:sldId id="881" r:id="rId222"/>
    <p:sldId id="882" r:id="rId223"/>
    <p:sldId id="883" r:id="rId224"/>
    <p:sldId id="331" r:id="rId225"/>
    <p:sldId id="474" r:id="rId226"/>
    <p:sldId id="793" r:id="rId227"/>
    <p:sldId id="475" r:id="rId228"/>
    <p:sldId id="884" r:id="rId229"/>
    <p:sldId id="885" r:id="rId230"/>
    <p:sldId id="478" r:id="rId231"/>
    <p:sldId id="794" r:id="rId232"/>
    <p:sldId id="886" r:id="rId233"/>
    <p:sldId id="416" r:id="rId234"/>
    <p:sldId id="906" r:id="rId235"/>
    <p:sldId id="907" r:id="rId236"/>
    <p:sldId id="483" r:id="rId237"/>
    <p:sldId id="888" r:id="rId238"/>
    <p:sldId id="908" r:id="rId239"/>
    <p:sldId id="889" r:id="rId240"/>
    <p:sldId id="890" r:id="rId241"/>
    <p:sldId id="431" r:id="rId242"/>
    <p:sldId id="891" r:id="rId243"/>
    <p:sldId id="892" r:id="rId244"/>
    <p:sldId id="893" r:id="rId245"/>
    <p:sldId id="894" r:id="rId246"/>
    <p:sldId id="895" r:id="rId247"/>
    <p:sldId id="896" r:id="rId248"/>
    <p:sldId id="897" r:id="rId249"/>
    <p:sldId id="898" r:id="rId250"/>
    <p:sldId id="516" r:id="rId251"/>
    <p:sldId id="2760" r:id="rId252"/>
    <p:sldId id="2761" r:id="rId253"/>
    <p:sldId id="2762" r:id="rId254"/>
    <p:sldId id="2763" r:id="rId255"/>
    <p:sldId id="2764" r:id="rId256"/>
    <p:sldId id="899" r:id="rId257"/>
    <p:sldId id="900" r:id="rId258"/>
    <p:sldId id="901" r:id="rId259"/>
    <p:sldId id="902" r:id="rId260"/>
    <p:sldId id="903" r:id="rId261"/>
    <p:sldId id="904" r:id="rId262"/>
    <p:sldId id="905" r:id="rId263"/>
    <p:sldId id="913" r:id="rId264"/>
    <p:sldId id="914" r:id="rId265"/>
    <p:sldId id="915" r:id="rId266"/>
    <p:sldId id="916" r:id="rId267"/>
    <p:sldId id="917" r:id="rId268"/>
    <p:sldId id="918" r:id="rId269"/>
    <p:sldId id="795" r:id="rId270"/>
    <p:sldId id="919" r:id="rId271"/>
    <p:sldId id="920" r:id="rId272"/>
    <p:sldId id="921" r:id="rId273"/>
    <p:sldId id="922" r:id="rId274"/>
    <p:sldId id="923" r:id="rId275"/>
    <p:sldId id="924" r:id="rId276"/>
    <p:sldId id="925" r:id="rId277"/>
    <p:sldId id="771" r:id="rId278"/>
    <p:sldId id="926" r:id="rId279"/>
    <p:sldId id="774" r:id="rId280"/>
    <p:sldId id="887" r:id="rId281"/>
    <p:sldId id="929" r:id="rId282"/>
    <p:sldId id="930" r:id="rId283"/>
    <p:sldId id="931" r:id="rId284"/>
    <p:sldId id="932" r:id="rId285"/>
    <p:sldId id="742" r:id="rId286"/>
    <p:sldId id="933" r:id="rId287"/>
    <p:sldId id="934" r:id="rId288"/>
    <p:sldId id="937" r:id="rId289"/>
    <p:sldId id="938" r:id="rId290"/>
    <p:sldId id="939" r:id="rId291"/>
    <p:sldId id="946" r:id="rId292"/>
    <p:sldId id="935" r:id="rId293"/>
    <p:sldId id="936" r:id="rId294"/>
    <p:sldId id="928" r:id="rId295"/>
    <p:sldId id="941" r:id="rId296"/>
    <p:sldId id="940" r:id="rId297"/>
    <p:sldId id="943" r:id="rId298"/>
    <p:sldId id="720" r:id="rId299"/>
    <p:sldId id="942" r:id="rId300"/>
    <p:sldId id="944" r:id="rId301"/>
    <p:sldId id="945" r:id="rId302"/>
    <p:sldId id="927" r:id="rId303"/>
    <p:sldId id="2020" r:id="rId304"/>
    <p:sldId id="947" r:id="rId305"/>
    <p:sldId id="950" r:id="rId306"/>
    <p:sldId id="953" r:id="rId307"/>
    <p:sldId id="952" r:id="rId308"/>
    <p:sldId id="954" r:id="rId309"/>
    <p:sldId id="955" r:id="rId310"/>
    <p:sldId id="956" r:id="rId311"/>
    <p:sldId id="958" r:id="rId312"/>
    <p:sldId id="957" r:id="rId313"/>
    <p:sldId id="959" r:id="rId314"/>
    <p:sldId id="948" r:id="rId315"/>
    <p:sldId id="964" r:id="rId316"/>
    <p:sldId id="972" r:id="rId317"/>
    <p:sldId id="973" r:id="rId318"/>
    <p:sldId id="974" r:id="rId319"/>
    <p:sldId id="988" r:id="rId320"/>
    <p:sldId id="989" r:id="rId321"/>
    <p:sldId id="990" r:id="rId322"/>
    <p:sldId id="991" r:id="rId323"/>
    <p:sldId id="992" r:id="rId324"/>
    <p:sldId id="1024" r:id="rId325"/>
    <p:sldId id="1025" r:id="rId326"/>
    <p:sldId id="1026" r:id="rId327"/>
    <p:sldId id="1027" r:id="rId328"/>
    <p:sldId id="1028" r:id="rId329"/>
    <p:sldId id="1029" r:id="rId330"/>
    <p:sldId id="1030" r:id="rId331"/>
    <p:sldId id="967" r:id="rId332"/>
    <p:sldId id="975" r:id="rId333"/>
    <p:sldId id="976" r:id="rId334"/>
    <p:sldId id="977" r:id="rId335"/>
    <p:sldId id="978" r:id="rId336"/>
    <p:sldId id="979" r:id="rId337"/>
    <p:sldId id="980" r:id="rId338"/>
    <p:sldId id="981" r:id="rId339"/>
    <p:sldId id="982" r:id="rId340"/>
    <p:sldId id="968" r:id="rId341"/>
    <p:sldId id="993" r:id="rId342"/>
    <p:sldId id="994" r:id="rId343"/>
    <p:sldId id="995" r:id="rId344"/>
    <p:sldId id="1000" r:id="rId345"/>
    <p:sldId id="999" r:id="rId346"/>
    <p:sldId id="997" r:id="rId347"/>
    <p:sldId id="998" r:id="rId348"/>
    <p:sldId id="1001" r:id="rId349"/>
    <p:sldId id="969" r:id="rId350"/>
    <p:sldId id="1002" r:id="rId351"/>
    <p:sldId id="986" r:id="rId352"/>
    <p:sldId id="1003" r:id="rId353"/>
    <p:sldId id="1004" r:id="rId354"/>
    <p:sldId id="1005" r:id="rId355"/>
    <p:sldId id="983" r:id="rId356"/>
    <p:sldId id="1006" r:id="rId357"/>
    <p:sldId id="1007" r:id="rId358"/>
    <p:sldId id="1008" r:id="rId359"/>
    <p:sldId id="984" r:id="rId360"/>
    <p:sldId id="1010" r:id="rId361"/>
    <p:sldId id="1011" r:id="rId362"/>
    <p:sldId id="2741" r:id="rId363"/>
    <p:sldId id="2742" r:id="rId364"/>
    <p:sldId id="2743" r:id="rId365"/>
    <p:sldId id="2744" r:id="rId366"/>
    <p:sldId id="1012" r:id="rId367"/>
    <p:sldId id="1009" r:id="rId368"/>
    <p:sldId id="1013" r:id="rId369"/>
    <p:sldId id="1014" r:id="rId370"/>
    <p:sldId id="1015" r:id="rId371"/>
    <p:sldId id="985" r:id="rId372"/>
    <p:sldId id="1018" r:id="rId373"/>
    <p:sldId id="1017" r:id="rId374"/>
    <p:sldId id="1019" r:id="rId375"/>
    <p:sldId id="1022" r:id="rId376"/>
    <p:sldId id="1023" r:id="rId377"/>
    <p:sldId id="1020" r:id="rId378"/>
    <p:sldId id="1021" r:id="rId379"/>
    <p:sldId id="1016" r:id="rId380"/>
    <p:sldId id="987" r:id="rId381"/>
    <p:sldId id="970" r:id="rId382"/>
    <p:sldId id="1032" r:id="rId383"/>
    <p:sldId id="1034" r:id="rId384"/>
    <p:sldId id="1041" r:id="rId385"/>
    <p:sldId id="1042" r:id="rId386"/>
    <p:sldId id="1035" r:id="rId387"/>
    <p:sldId id="1033" r:id="rId388"/>
    <p:sldId id="1036" r:id="rId389"/>
    <p:sldId id="1037" r:id="rId390"/>
    <p:sldId id="1038" r:id="rId391"/>
    <p:sldId id="1043" r:id="rId392"/>
    <p:sldId id="1044" r:id="rId393"/>
    <p:sldId id="1045" r:id="rId394"/>
    <p:sldId id="1046" r:id="rId395"/>
    <p:sldId id="1047" r:id="rId396"/>
    <p:sldId id="1048" r:id="rId397"/>
    <p:sldId id="1039" r:id="rId398"/>
    <p:sldId id="1040" r:id="rId399"/>
    <p:sldId id="971" r:id="rId400"/>
    <p:sldId id="1049" r:id="rId401"/>
    <p:sldId id="1050" r:id="rId402"/>
    <p:sldId id="1051" r:id="rId403"/>
    <p:sldId id="1052" r:id="rId404"/>
    <p:sldId id="2745" r:id="rId405"/>
    <p:sldId id="2746" r:id="rId406"/>
    <p:sldId id="2748" r:id="rId407"/>
    <p:sldId id="2749" r:id="rId408"/>
    <p:sldId id="2750" r:id="rId409"/>
    <p:sldId id="2751" r:id="rId410"/>
    <p:sldId id="2752" r:id="rId411"/>
    <p:sldId id="2747" r:id="rId412"/>
    <p:sldId id="2753" r:id="rId413"/>
    <p:sldId id="2754" r:id="rId4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1D6FE"/>
    <a:srgbClr val="99FF99"/>
    <a:srgbClr val="CCFFCC"/>
    <a:srgbClr val="A2EAE8"/>
    <a:srgbClr val="33CCCC"/>
    <a:srgbClr val="FF99FF"/>
    <a:srgbClr val="FFCCFF"/>
    <a:srgbClr val="E7FA72"/>
    <a:srgbClr val="D5F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notesMaster" Target="notesMasters/notesMaster1.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viewProps" Target="viewProps.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presProps" Target="presProps.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20536-2EAD-4B20-9576-1649A468C601}" type="datetimeFigureOut">
              <a:rPr lang="en-US" smtClean="0"/>
              <a:t>9/8/2023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5EEAD-BAB3-4A6D-8E86-EBE8F3342947}" type="slidenum">
              <a:rPr lang="en-US" smtClean="0"/>
              <a:t>‹#›</a:t>
            </a:fld>
            <a:endParaRPr lang="en-US"/>
          </a:p>
        </p:txBody>
      </p:sp>
    </p:spTree>
    <p:extLst>
      <p:ext uri="{BB962C8B-B14F-4D97-AF65-F5344CB8AC3E}">
        <p14:creationId xmlns:p14="http://schemas.microsoft.com/office/powerpoint/2010/main" val="230047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0A185F9-1453-44AB-BBEB-F196CC78C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F8177F8F-1AEB-4EFA-A671-7082A1F2F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0116" name="Slide Number Placeholder 3">
            <a:extLst>
              <a:ext uri="{FF2B5EF4-FFF2-40B4-BE49-F238E27FC236}">
                <a16:creationId xmlns:a16="http://schemas.microsoft.com/office/drawing/2014/main" id="{407A9604-2EF9-405F-9A33-DFCE1BBA2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79F075-4286-411B-A5AA-BD7F85ABCF44}"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extLst>
      <p:ext uri="{BB962C8B-B14F-4D97-AF65-F5344CB8AC3E}">
        <p14:creationId xmlns:p14="http://schemas.microsoft.com/office/powerpoint/2010/main" val="351394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0A185F9-1453-44AB-BBEB-F196CC78C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F8177F8F-1AEB-4EFA-A671-7082A1F2F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0116" name="Slide Number Placeholder 3">
            <a:extLst>
              <a:ext uri="{FF2B5EF4-FFF2-40B4-BE49-F238E27FC236}">
                <a16:creationId xmlns:a16="http://schemas.microsoft.com/office/drawing/2014/main" id="{407A9604-2EF9-405F-9A33-DFCE1BBA2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79F075-4286-411B-A5AA-BD7F85ABCF44}"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extLst>
      <p:ext uri="{BB962C8B-B14F-4D97-AF65-F5344CB8AC3E}">
        <p14:creationId xmlns:p14="http://schemas.microsoft.com/office/powerpoint/2010/main" val="257137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0A185F9-1453-44AB-BBEB-F196CC78C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F8177F8F-1AEB-4EFA-A671-7082A1F2F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0116" name="Slide Number Placeholder 3">
            <a:extLst>
              <a:ext uri="{FF2B5EF4-FFF2-40B4-BE49-F238E27FC236}">
                <a16:creationId xmlns:a16="http://schemas.microsoft.com/office/drawing/2014/main" id="{407A9604-2EF9-405F-9A33-DFCE1BBA2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79F075-4286-411B-A5AA-BD7F85ABCF44}"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extLst>
      <p:ext uri="{BB962C8B-B14F-4D97-AF65-F5344CB8AC3E}">
        <p14:creationId xmlns:p14="http://schemas.microsoft.com/office/powerpoint/2010/main" val="320317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FAB162F8-23EE-4879-97CE-BAD1E082C435}"/>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F5B67D10-19C6-41C9-8EC7-21FFA9474C57}"/>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71574CE5-62F3-4F8F-A465-910E99E129AB}"/>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9DF97823-D80A-464F-A4AF-C206C4F3817B}"/>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F6A64012-CDD8-45D6-9DA4-6F726D703CD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E37284CE-97B5-4790-B53C-6FD9D769E37F}"/>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C9621144-DF45-4C19-B869-71BA4E04C026}"/>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653E7C23-C9D4-457B-A0DE-5490060EED8E}"/>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CED86406-690C-4A7C-9898-4D8B1B6E9507}"/>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5B0C462F-2BE4-44BA-AA19-4C14428B34BA}"/>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CEF381D2-1CA9-4842-BB6F-8493F386985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F2C141B0-B6C5-43E3-8981-CAA0C6B14E71}"/>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0317B925-7EE4-4CC2-8DE9-07BAAC4FB032}"/>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26DEDFC5-6583-4B23-87F6-85D380F19523}"/>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AD674822-56C8-49B7-8926-688ADB827B07}"/>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E2FE5483-6114-4FDD-8699-2F77AB60A0B7}"/>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0228A355-4A0C-4B84-B71B-14EF28592D45}"/>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877B12A4-87A3-46FA-8464-19FB9D7DF8B1}"/>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23D29144-060E-49D6-AA6F-AF7D14F458D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44911317-39C3-453D-9937-21A4E88B0DAB}"/>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3533EDCB-97A4-49D3-B450-85F4965752AA}"/>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036E12AB-6A8E-4324-B790-94318107A6C4}"/>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2C72981A-3F80-454D-9AD8-6112F4A1CEE3}"/>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E9915F09-7252-49B4-90F7-356082E94EB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20682CC7-0A55-4823-BA39-A833A34B8FA1}"/>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DC47983B-AC28-4007-8DA7-6A1697728DE7}"/>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02C26B43-4254-461E-AA58-18B0388AC1ED}"/>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48313139-E853-4E5F-96E5-9EC5426A6015}"/>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E5B1E3F0-DC7F-42D0-9F15-687BB23B26CA}"/>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4C348797-48B4-41D8-9201-26BD559FA61D}"/>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82031544-AAB4-49D5-A1A8-FD838A91E7C3}"/>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D1725EC3-A58D-44E9-B247-66E2808EF9EC}"/>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ED178C37-8719-420F-8F73-534BAE7BFF25}"/>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6C69B4E1-AA0B-4A0C-9EAA-2682058B8A2F}"/>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53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AF5A84B4-1C6B-4C96-9A6B-1BC6E2E0E101}"/>
              </a:ext>
            </a:extLst>
          </p:cNvPr>
          <p:cNvSpPr>
            <a:spLocks noGrp="1" noChangeArrowheads="1"/>
          </p:cNvSpPr>
          <p:nvPr>
            <p:ph type="dt" sz="half" idx="10"/>
          </p:nvPr>
        </p:nvSpPr>
        <p:spPr/>
        <p:txBody>
          <a:bodyPr/>
          <a:lstStyle>
            <a:lvl1pPr>
              <a:defRPr/>
            </a:lvl1pPr>
          </a:lstStyle>
          <a:p>
            <a:fld id="{835F6099-16EE-4687-9C75-0ADBABB3DD5B}" type="datetimeFigureOut">
              <a:rPr lang="en-US" smtClean="0"/>
              <a:t>9/8/2023</a:t>
            </a:fld>
            <a:endParaRPr lang="en-US"/>
          </a:p>
        </p:txBody>
      </p:sp>
      <p:sp>
        <p:nvSpPr>
          <p:cNvPr id="39" name="Rectangle 6">
            <a:extLst>
              <a:ext uri="{FF2B5EF4-FFF2-40B4-BE49-F238E27FC236}">
                <a16:creationId xmlns:a16="http://schemas.microsoft.com/office/drawing/2014/main" id="{C1BBAB8A-8371-4ED7-95B7-6F05BAC3C9F5}"/>
              </a:ext>
            </a:extLst>
          </p:cNvPr>
          <p:cNvSpPr>
            <a:spLocks noGrp="1" noChangeArrowheads="1"/>
          </p:cNvSpPr>
          <p:nvPr>
            <p:ph type="ftr" sz="quarter" idx="11"/>
          </p:nvPr>
        </p:nvSpPr>
        <p:spPr/>
        <p:txBody>
          <a:bodyPr/>
          <a:lstStyle>
            <a:lvl1pPr>
              <a:defRPr/>
            </a:lvl1pPr>
          </a:lstStyle>
          <a:p>
            <a:endParaRPr lang="en-US"/>
          </a:p>
        </p:txBody>
      </p:sp>
      <p:sp>
        <p:nvSpPr>
          <p:cNvPr id="40" name="Rectangle 7">
            <a:extLst>
              <a:ext uri="{FF2B5EF4-FFF2-40B4-BE49-F238E27FC236}">
                <a16:creationId xmlns:a16="http://schemas.microsoft.com/office/drawing/2014/main" id="{633749D6-2F2D-4C8B-AB39-900D10030D49}"/>
              </a:ext>
            </a:extLst>
          </p:cNvPr>
          <p:cNvSpPr>
            <a:spLocks noGrp="1" noChangeArrowheads="1"/>
          </p:cNvSpPr>
          <p:nvPr>
            <p:ph type="sldNum" sz="quarter" idx="12"/>
          </p:nvPr>
        </p:nvSpPr>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336176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24DBBAD-AEB3-4938-95F5-050CC5059863}"/>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5" name="Rectangle 6">
            <a:extLst>
              <a:ext uri="{FF2B5EF4-FFF2-40B4-BE49-F238E27FC236}">
                <a16:creationId xmlns:a16="http://schemas.microsoft.com/office/drawing/2014/main" id="{471A235B-EBCE-465B-8EF7-75FAAEF7CBBF}"/>
              </a:ext>
            </a:extLst>
          </p:cNvPr>
          <p:cNvSpPr>
            <a:spLocks noGrp="1" noChangeArrowheads="1"/>
          </p:cNvSpPr>
          <p:nvPr>
            <p:ph type="ftr" sz="quarter" idx="11"/>
          </p:nvPr>
        </p:nvSpPr>
        <p:spPr>
          <a:ln/>
        </p:spPr>
        <p:txBody>
          <a:bodyPr/>
          <a:lstStyle>
            <a:lvl1pPr>
              <a:defRPr/>
            </a:lvl1pPr>
          </a:lstStyle>
          <a:p>
            <a:endParaRPr lang="en-US"/>
          </a:p>
        </p:txBody>
      </p:sp>
      <p:sp>
        <p:nvSpPr>
          <p:cNvPr id="6" name="Rectangle 7">
            <a:extLst>
              <a:ext uri="{FF2B5EF4-FFF2-40B4-BE49-F238E27FC236}">
                <a16:creationId xmlns:a16="http://schemas.microsoft.com/office/drawing/2014/main" id="{97AF82B4-5A5A-47CF-B834-4B11EEC1C69F}"/>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314155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E5C5A7F-85A3-4A05-85A0-0C0D80DDF621}"/>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5" name="Rectangle 6">
            <a:extLst>
              <a:ext uri="{FF2B5EF4-FFF2-40B4-BE49-F238E27FC236}">
                <a16:creationId xmlns:a16="http://schemas.microsoft.com/office/drawing/2014/main" id="{352B1B1A-E618-484F-89A1-C95EA012A974}"/>
              </a:ext>
            </a:extLst>
          </p:cNvPr>
          <p:cNvSpPr>
            <a:spLocks noGrp="1" noChangeArrowheads="1"/>
          </p:cNvSpPr>
          <p:nvPr>
            <p:ph type="ftr" sz="quarter" idx="11"/>
          </p:nvPr>
        </p:nvSpPr>
        <p:spPr>
          <a:ln/>
        </p:spPr>
        <p:txBody>
          <a:bodyPr/>
          <a:lstStyle>
            <a:lvl1pPr>
              <a:defRPr/>
            </a:lvl1pPr>
          </a:lstStyle>
          <a:p>
            <a:endParaRPr lang="en-US"/>
          </a:p>
        </p:txBody>
      </p:sp>
      <p:sp>
        <p:nvSpPr>
          <p:cNvPr id="6" name="Rectangle 7">
            <a:extLst>
              <a:ext uri="{FF2B5EF4-FFF2-40B4-BE49-F238E27FC236}">
                <a16:creationId xmlns:a16="http://schemas.microsoft.com/office/drawing/2014/main" id="{4EC4CE80-22A0-40B8-BEA0-84898BE732C1}"/>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13420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7089B66-A11A-458C-A192-65D72377EF0D}"/>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5" name="Rectangle 6">
            <a:extLst>
              <a:ext uri="{FF2B5EF4-FFF2-40B4-BE49-F238E27FC236}">
                <a16:creationId xmlns:a16="http://schemas.microsoft.com/office/drawing/2014/main" id="{A8A21C9F-E633-436B-9C26-C8B994389876}"/>
              </a:ext>
            </a:extLst>
          </p:cNvPr>
          <p:cNvSpPr>
            <a:spLocks noGrp="1" noChangeArrowheads="1"/>
          </p:cNvSpPr>
          <p:nvPr>
            <p:ph type="ftr" sz="quarter" idx="11"/>
          </p:nvPr>
        </p:nvSpPr>
        <p:spPr>
          <a:ln/>
        </p:spPr>
        <p:txBody>
          <a:bodyPr/>
          <a:lstStyle>
            <a:lvl1pPr>
              <a:defRPr/>
            </a:lvl1pPr>
          </a:lstStyle>
          <a:p>
            <a:endParaRPr lang="en-US"/>
          </a:p>
        </p:txBody>
      </p:sp>
      <p:sp>
        <p:nvSpPr>
          <p:cNvPr id="6" name="Rectangle 7">
            <a:extLst>
              <a:ext uri="{FF2B5EF4-FFF2-40B4-BE49-F238E27FC236}">
                <a16:creationId xmlns:a16="http://schemas.microsoft.com/office/drawing/2014/main" id="{818A16BC-87E0-453A-BA39-1419B198EE2B}"/>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106746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127DD95-8262-4E8D-A19A-47482096FD68}"/>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5" name="Rectangle 6">
            <a:extLst>
              <a:ext uri="{FF2B5EF4-FFF2-40B4-BE49-F238E27FC236}">
                <a16:creationId xmlns:a16="http://schemas.microsoft.com/office/drawing/2014/main" id="{95A1C345-39E7-4A57-B1D8-939DE30FD7DD}"/>
              </a:ext>
            </a:extLst>
          </p:cNvPr>
          <p:cNvSpPr>
            <a:spLocks noGrp="1" noChangeArrowheads="1"/>
          </p:cNvSpPr>
          <p:nvPr>
            <p:ph type="ftr" sz="quarter" idx="11"/>
          </p:nvPr>
        </p:nvSpPr>
        <p:spPr>
          <a:ln/>
        </p:spPr>
        <p:txBody>
          <a:bodyPr/>
          <a:lstStyle>
            <a:lvl1pPr>
              <a:defRPr/>
            </a:lvl1pPr>
          </a:lstStyle>
          <a:p>
            <a:endParaRPr lang="en-US"/>
          </a:p>
        </p:txBody>
      </p:sp>
      <p:sp>
        <p:nvSpPr>
          <p:cNvPr id="6" name="Rectangle 7">
            <a:extLst>
              <a:ext uri="{FF2B5EF4-FFF2-40B4-BE49-F238E27FC236}">
                <a16:creationId xmlns:a16="http://schemas.microsoft.com/office/drawing/2014/main" id="{6DAD961F-BEAA-4568-BFB7-33D926346717}"/>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39038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834C12C-EEB4-49F7-908C-C72FDD389A02}"/>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6" name="Rectangle 6">
            <a:extLst>
              <a:ext uri="{FF2B5EF4-FFF2-40B4-BE49-F238E27FC236}">
                <a16:creationId xmlns:a16="http://schemas.microsoft.com/office/drawing/2014/main" id="{780E2EA5-31FE-4A02-9E33-F362C41F59C2}"/>
              </a:ext>
            </a:extLst>
          </p:cNvPr>
          <p:cNvSpPr>
            <a:spLocks noGrp="1" noChangeArrowheads="1"/>
          </p:cNvSpPr>
          <p:nvPr>
            <p:ph type="ftr" sz="quarter" idx="11"/>
          </p:nvPr>
        </p:nvSpPr>
        <p:spPr>
          <a:ln/>
        </p:spPr>
        <p:txBody>
          <a:bodyPr/>
          <a:lstStyle>
            <a:lvl1pPr>
              <a:defRPr/>
            </a:lvl1pPr>
          </a:lstStyle>
          <a:p>
            <a:endParaRPr lang="en-US"/>
          </a:p>
        </p:txBody>
      </p:sp>
      <p:sp>
        <p:nvSpPr>
          <p:cNvPr id="7" name="Rectangle 7">
            <a:extLst>
              <a:ext uri="{FF2B5EF4-FFF2-40B4-BE49-F238E27FC236}">
                <a16:creationId xmlns:a16="http://schemas.microsoft.com/office/drawing/2014/main" id="{42E7944A-3283-4F0C-B905-754AE1851D2B}"/>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198258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EEF36BF-17A2-4079-8AD4-14D550849333}"/>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8" name="Rectangle 6">
            <a:extLst>
              <a:ext uri="{FF2B5EF4-FFF2-40B4-BE49-F238E27FC236}">
                <a16:creationId xmlns:a16="http://schemas.microsoft.com/office/drawing/2014/main" id="{01A9EC13-FA76-4284-A970-7B29C1E6B629}"/>
              </a:ext>
            </a:extLst>
          </p:cNvPr>
          <p:cNvSpPr>
            <a:spLocks noGrp="1" noChangeArrowheads="1"/>
          </p:cNvSpPr>
          <p:nvPr>
            <p:ph type="ftr" sz="quarter" idx="11"/>
          </p:nvPr>
        </p:nvSpPr>
        <p:spPr>
          <a:ln/>
        </p:spPr>
        <p:txBody>
          <a:bodyPr/>
          <a:lstStyle>
            <a:lvl1pPr>
              <a:defRPr/>
            </a:lvl1pPr>
          </a:lstStyle>
          <a:p>
            <a:endParaRPr lang="en-US"/>
          </a:p>
        </p:txBody>
      </p:sp>
      <p:sp>
        <p:nvSpPr>
          <p:cNvPr id="9" name="Rectangle 7">
            <a:extLst>
              <a:ext uri="{FF2B5EF4-FFF2-40B4-BE49-F238E27FC236}">
                <a16:creationId xmlns:a16="http://schemas.microsoft.com/office/drawing/2014/main" id="{D29FAAE4-67F1-476E-AC76-CD6BA9F4813C}"/>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44143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59C592F-32B5-48DA-A632-8CFB031F6EBA}"/>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4" name="Rectangle 6">
            <a:extLst>
              <a:ext uri="{FF2B5EF4-FFF2-40B4-BE49-F238E27FC236}">
                <a16:creationId xmlns:a16="http://schemas.microsoft.com/office/drawing/2014/main" id="{6068DF0C-67FF-4558-B09C-2A7FF9B201A6}"/>
              </a:ext>
            </a:extLst>
          </p:cNvPr>
          <p:cNvSpPr>
            <a:spLocks noGrp="1" noChangeArrowheads="1"/>
          </p:cNvSpPr>
          <p:nvPr>
            <p:ph type="ftr" sz="quarter" idx="11"/>
          </p:nvPr>
        </p:nvSpPr>
        <p:spPr>
          <a:ln/>
        </p:spPr>
        <p:txBody>
          <a:bodyPr/>
          <a:lstStyle>
            <a:lvl1pPr>
              <a:defRPr/>
            </a:lvl1pPr>
          </a:lstStyle>
          <a:p>
            <a:endParaRPr lang="en-US"/>
          </a:p>
        </p:txBody>
      </p:sp>
      <p:sp>
        <p:nvSpPr>
          <p:cNvPr id="5" name="Rectangle 7">
            <a:extLst>
              <a:ext uri="{FF2B5EF4-FFF2-40B4-BE49-F238E27FC236}">
                <a16:creationId xmlns:a16="http://schemas.microsoft.com/office/drawing/2014/main" id="{24CC15BF-A26F-4D63-A77D-CE5F6FCA098A}"/>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20428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0CC4A99-BA75-4B57-96F3-3D38AFD81EF1}"/>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3" name="Rectangle 6">
            <a:extLst>
              <a:ext uri="{FF2B5EF4-FFF2-40B4-BE49-F238E27FC236}">
                <a16:creationId xmlns:a16="http://schemas.microsoft.com/office/drawing/2014/main" id="{5DA83753-E5DA-48E4-A054-FC9AFF9DC2C1}"/>
              </a:ext>
            </a:extLst>
          </p:cNvPr>
          <p:cNvSpPr>
            <a:spLocks noGrp="1" noChangeArrowheads="1"/>
          </p:cNvSpPr>
          <p:nvPr>
            <p:ph type="ftr" sz="quarter" idx="11"/>
          </p:nvPr>
        </p:nvSpPr>
        <p:spPr>
          <a:ln/>
        </p:spPr>
        <p:txBody>
          <a:bodyPr/>
          <a:lstStyle>
            <a:lvl1pPr>
              <a:defRPr/>
            </a:lvl1pPr>
          </a:lstStyle>
          <a:p>
            <a:endParaRPr lang="en-US"/>
          </a:p>
        </p:txBody>
      </p:sp>
      <p:sp>
        <p:nvSpPr>
          <p:cNvPr id="4" name="Rectangle 7">
            <a:extLst>
              <a:ext uri="{FF2B5EF4-FFF2-40B4-BE49-F238E27FC236}">
                <a16:creationId xmlns:a16="http://schemas.microsoft.com/office/drawing/2014/main" id="{5AE43FFE-34F8-4FA3-BC69-EE561AD08754}"/>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40930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2CCC014-4A9E-4907-B105-33E37D593D3F}"/>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6" name="Rectangle 6">
            <a:extLst>
              <a:ext uri="{FF2B5EF4-FFF2-40B4-BE49-F238E27FC236}">
                <a16:creationId xmlns:a16="http://schemas.microsoft.com/office/drawing/2014/main" id="{DBBDC9B1-7B22-4572-936C-B27415F6E66A}"/>
              </a:ext>
            </a:extLst>
          </p:cNvPr>
          <p:cNvSpPr>
            <a:spLocks noGrp="1" noChangeArrowheads="1"/>
          </p:cNvSpPr>
          <p:nvPr>
            <p:ph type="ftr" sz="quarter" idx="11"/>
          </p:nvPr>
        </p:nvSpPr>
        <p:spPr>
          <a:ln/>
        </p:spPr>
        <p:txBody>
          <a:bodyPr/>
          <a:lstStyle>
            <a:lvl1pPr>
              <a:defRPr/>
            </a:lvl1pPr>
          </a:lstStyle>
          <a:p>
            <a:endParaRPr lang="en-US"/>
          </a:p>
        </p:txBody>
      </p:sp>
      <p:sp>
        <p:nvSpPr>
          <p:cNvPr id="7" name="Rectangle 7">
            <a:extLst>
              <a:ext uri="{FF2B5EF4-FFF2-40B4-BE49-F238E27FC236}">
                <a16:creationId xmlns:a16="http://schemas.microsoft.com/office/drawing/2014/main" id="{98615F0F-F983-4D68-BA4B-40C76B3D9F62}"/>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42666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36EB014-FB72-4729-A158-BFD96F60BB25}"/>
              </a:ext>
            </a:extLst>
          </p:cNvPr>
          <p:cNvSpPr>
            <a:spLocks noGrp="1" noChangeArrowheads="1"/>
          </p:cNvSpPr>
          <p:nvPr>
            <p:ph type="dt" sz="half" idx="10"/>
          </p:nvPr>
        </p:nvSpPr>
        <p:spPr>
          <a:ln/>
        </p:spPr>
        <p:txBody>
          <a:bodyPr/>
          <a:lstStyle>
            <a:lvl1pPr>
              <a:defRPr/>
            </a:lvl1pPr>
          </a:lstStyle>
          <a:p>
            <a:fld id="{835F6099-16EE-4687-9C75-0ADBABB3DD5B}" type="datetimeFigureOut">
              <a:rPr lang="en-US" smtClean="0"/>
              <a:t>9/8/2023</a:t>
            </a:fld>
            <a:endParaRPr lang="en-US"/>
          </a:p>
        </p:txBody>
      </p:sp>
      <p:sp>
        <p:nvSpPr>
          <p:cNvPr id="6" name="Rectangle 6">
            <a:extLst>
              <a:ext uri="{FF2B5EF4-FFF2-40B4-BE49-F238E27FC236}">
                <a16:creationId xmlns:a16="http://schemas.microsoft.com/office/drawing/2014/main" id="{B275EE33-ABA6-45DD-8A7F-24047110926A}"/>
              </a:ext>
            </a:extLst>
          </p:cNvPr>
          <p:cNvSpPr>
            <a:spLocks noGrp="1" noChangeArrowheads="1"/>
          </p:cNvSpPr>
          <p:nvPr>
            <p:ph type="ftr" sz="quarter" idx="11"/>
          </p:nvPr>
        </p:nvSpPr>
        <p:spPr>
          <a:ln/>
        </p:spPr>
        <p:txBody>
          <a:bodyPr/>
          <a:lstStyle>
            <a:lvl1pPr>
              <a:defRPr/>
            </a:lvl1pPr>
          </a:lstStyle>
          <a:p>
            <a:endParaRPr lang="en-US"/>
          </a:p>
        </p:txBody>
      </p:sp>
      <p:sp>
        <p:nvSpPr>
          <p:cNvPr id="7" name="Rectangle 7">
            <a:extLst>
              <a:ext uri="{FF2B5EF4-FFF2-40B4-BE49-F238E27FC236}">
                <a16:creationId xmlns:a16="http://schemas.microsoft.com/office/drawing/2014/main" id="{B92A53F2-C8E8-4C50-846C-74C5DDE72FC1}"/>
              </a:ext>
            </a:extLst>
          </p:cNvPr>
          <p:cNvSpPr>
            <a:spLocks noGrp="1" noChangeArrowheads="1"/>
          </p:cNvSpPr>
          <p:nvPr>
            <p:ph type="sldNum" sz="quarter" idx="12"/>
          </p:nvPr>
        </p:nvSpPr>
        <p:spPr>
          <a:ln/>
        </p:spPr>
        <p:txBody>
          <a:bodyPr/>
          <a:lstStyle>
            <a:lvl1pPr>
              <a:defRPr/>
            </a:lvl1pPr>
          </a:lstStyle>
          <a:p>
            <a:fld id="{AB0F6E91-F27E-4FD8-8EB4-D2D786F555F2}" type="slidenum">
              <a:rPr lang="en-US" smtClean="0"/>
              <a:t>‹#›</a:t>
            </a:fld>
            <a:endParaRPr lang="en-US"/>
          </a:p>
        </p:txBody>
      </p:sp>
    </p:spTree>
    <p:extLst>
      <p:ext uri="{BB962C8B-B14F-4D97-AF65-F5344CB8AC3E}">
        <p14:creationId xmlns:p14="http://schemas.microsoft.com/office/powerpoint/2010/main" val="158969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71F1416D-9A5C-4AA6-9C63-44ED0581808F}"/>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60680B57-0CDB-4C74-A723-62F1A522DAE4}"/>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30A707A-97C9-473E-BBD3-446DF52F1BC5}"/>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a:extLst>
              <a:ext uri="{FF2B5EF4-FFF2-40B4-BE49-F238E27FC236}">
                <a16:creationId xmlns:a16="http://schemas.microsoft.com/office/drawing/2014/main" id="{7BFBB61A-0625-490D-9664-4CF253001ED9}"/>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fld id="{835F6099-16EE-4687-9C75-0ADBABB3DD5B}" type="datetimeFigureOut">
              <a:rPr lang="en-US" smtClean="0"/>
              <a:t>9/8/2023</a:t>
            </a:fld>
            <a:endParaRPr lang="en-US"/>
          </a:p>
        </p:txBody>
      </p:sp>
      <p:sp>
        <p:nvSpPr>
          <p:cNvPr id="14342" name="Rectangle 6">
            <a:extLst>
              <a:ext uri="{FF2B5EF4-FFF2-40B4-BE49-F238E27FC236}">
                <a16:creationId xmlns:a16="http://schemas.microsoft.com/office/drawing/2014/main" id="{6BE7626F-3112-47A8-B9F4-97E4C9FD8FB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a:p>
        </p:txBody>
      </p:sp>
      <p:sp>
        <p:nvSpPr>
          <p:cNvPr id="14343" name="Rectangle 7">
            <a:extLst>
              <a:ext uri="{FF2B5EF4-FFF2-40B4-BE49-F238E27FC236}">
                <a16:creationId xmlns:a16="http://schemas.microsoft.com/office/drawing/2014/main" id="{2F85040E-E595-4D7F-A569-580649EE4287}"/>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B0F6E91-F27E-4FD8-8EB4-D2D786F555F2}" type="slidenum">
              <a:rPr lang="en-US" smtClean="0"/>
              <a:t>‹#›</a:t>
            </a:fld>
            <a:endParaRPr lang="en-US"/>
          </a:p>
        </p:txBody>
      </p:sp>
      <p:grpSp>
        <p:nvGrpSpPr>
          <p:cNvPr id="1032" name="Group 8">
            <a:extLst>
              <a:ext uri="{FF2B5EF4-FFF2-40B4-BE49-F238E27FC236}">
                <a16:creationId xmlns:a16="http://schemas.microsoft.com/office/drawing/2014/main" id="{12C12FB9-BFBC-40B5-A6CC-3BB454CF1053}"/>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63E471B0-BA9D-4533-93AE-AC2231D8A17D}"/>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56E78EF1-7A63-47B6-A4AC-4B54AB468BB0}"/>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CAB6B249-3B26-40D7-8606-875B8F74168F}"/>
                </a:ext>
              </a:extLst>
            </p:cNvPr>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07D1DDC3-B417-4EA1-B9D6-F386E1030B1D}"/>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9B69D438-5A85-4A63-8830-8E4C64561F49}"/>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A29FD385-F9C2-4E98-A8C0-EDD2A80F96FF}"/>
                </a:ext>
              </a:extLst>
            </p:cNvPr>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078D88F6-6508-439F-8BFF-2DD02051E030}"/>
                </a:ext>
              </a:extLst>
            </p:cNvPr>
            <p:cNvSpPr>
              <a:spLocks noChangeArrowheads="1"/>
            </p:cNvSpPr>
            <p:nvPr/>
          </p:nvSpPr>
          <p:spPr bwMode="auto">
            <a:xfrm>
              <a:off x="5472" y="1072"/>
              <a:ext cx="76"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C40B0FC1-A092-4D43-AE89-D3E9B199A935}"/>
                </a:ext>
              </a:extLst>
            </p:cNvPr>
            <p:cNvSpPr>
              <a:spLocks noChangeArrowheads="1"/>
            </p:cNvSpPr>
            <p:nvPr/>
          </p:nvSpPr>
          <p:spPr bwMode="auto">
            <a:xfrm>
              <a:off x="5136" y="1184"/>
              <a:ext cx="80" cy="7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D4107B91-910B-44B8-8CC9-FE05BB414D27}"/>
                </a:ext>
              </a:extLst>
            </p:cNvPr>
            <p:cNvSpPr>
              <a:spLocks noChangeArrowheads="1"/>
            </p:cNvSpPr>
            <p:nvPr/>
          </p:nvSpPr>
          <p:spPr bwMode="auto">
            <a:xfrm>
              <a:off x="5248" y="1184"/>
              <a:ext cx="79" cy="7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F8B151F9-34A7-4742-8745-393B4E03CAF7}"/>
                </a:ext>
              </a:extLst>
            </p:cNvPr>
            <p:cNvSpPr>
              <a:spLocks noChangeArrowheads="1"/>
            </p:cNvSpPr>
            <p:nvPr/>
          </p:nvSpPr>
          <p:spPr bwMode="auto">
            <a:xfrm>
              <a:off x="5360" y="1184"/>
              <a:ext cx="76" cy="7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17914C82-F53D-4F5B-888C-9C5AA067838F}"/>
                </a:ext>
              </a:extLst>
            </p:cNvPr>
            <p:cNvSpPr>
              <a:spLocks noChangeArrowheads="1"/>
            </p:cNvSpPr>
            <p:nvPr/>
          </p:nvSpPr>
          <p:spPr bwMode="auto">
            <a:xfrm>
              <a:off x="5472" y="1184"/>
              <a:ext cx="76" cy="7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74276DA3-E560-4B2B-B0F8-4B02AEA50F63}"/>
                </a:ext>
              </a:extLst>
            </p:cNvPr>
            <p:cNvSpPr>
              <a:spLocks noChangeArrowheads="1"/>
            </p:cNvSpPr>
            <p:nvPr/>
          </p:nvSpPr>
          <p:spPr bwMode="auto">
            <a:xfrm>
              <a:off x="5584" y="1184"/>
              <a:ext cx="80"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AE8F2DE9-6EF7-42D7-AD58-D82BC08864CF}"/>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2DAB7DCE-59F1-40B3-BE35-AEDC57502273}"/>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4880993E-32E3-44B0-8C4C-3212AABF98CF}"/>
                </a:ext>
              </a:extLst>
            </p:cNvPr>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8EF60AAD-E04F-4464-8DC8-375342122DBB}"/>
                </a:ext>
              </a:extLst>
            </p:cNvPr>
            <p:cNvSpPr>
              <a:spLocks noChangeArrowheads="1"/>
            </p:cNvSpPr>
            <p:nvPr/>
          </p:nvSpPr>
          <p:spPr bwMode="auto">
            <a:xfrm>
              <a:off x="5472" y="1296"/>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2BC47189-317D-4885-B67E-22C36FC02CCF}"/>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9FD14875-B819-48C2-8317-48AA41351DD3}"/>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757B0B4C-9DCC-4802-B0E1-10A85B8A6D45}"/>
                </a:ext>
              </a:extLst>
            </p:cNvPr>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D687CC9F-AC78-431C-A045-FEFDACB11D74}"/>
                </a:ext>
              </a:extLst>
            </p:cNvPr>
            <p:cNvSpPr>
              <a:spLocks noChangeArrowheads="1"/>
            </p:cNvSpPr>
            <p:nvPr/>
          </p:nvSpPr>
          <p:spPr bwMode="auto">
            <a:xfrm>
              <a:off x="5472"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412985E9-4B86-4163-B547-ED62D160E3C6}"/>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104E9DFC-7CF5-46CC-90A4-BDEDDB340192}"/>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8745AD0D-9A2D-4A5A-A390-5D84D6163456}"/>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C4A670E8-0D12-49E7-B683-E003E4291424}"/>
                </a:ext>
              </a:extLst>
            </p:cNvPr>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9634919C-D725-4243-B77F-B69C9559761D}"/>
                </a:ext>
              </a:extLst>
            </p:cNvPr>
            <p:cNvSpPr>
              <a:spLocks noChangeArrowheads="1"/>
            </p:cNvSpPr>
            <p:nvPr/>
          </p:nvSpPr>
          <p:spPr bwMode="auto">
            <a:xfrm>
              <a:off x="5472" y="1520"/>
              <a:ext cx="76"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7F71911B-5D62-4247-9AC9-83299BA39B41}"/>
                </a:ext>
              </a:extLst>
            </p:cNvPr>
            <p:cNvSpPr>
              <a:spLocks noChangeArrowheads="1"/>
            </p:cNvSpPr>
            <p:nvPr/>
          </p:nvSpPr>
          <p:spPr bwMode="auto">
            <a:xfrm>
              <a:off x="5136" y="1632"/>
              <a:ext cx="80"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9CA5AB74-AE76-4672-A98A-D2C05DB2E122}"/>
                </a:ext>
              </a:extLst>
            </p:cNvPr>
            <p:cNvSpPr>
              <a:spLocks noChangeArrowheads="1"/>
            </p:cNvSpPr>
            <p:nvPr/>
          </p:nvSpPr>
          <p:spPr bwMode="auto">
            <a:xfrm>
              <a:off x="5248" y="1632"/>
              <a:ext cx="79"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4AB25D8C-B89D-45D8-B040-FAC3021305E7}"/>
                </a:ext>
              </a:extLst>
            </p:cNvPr>
            <p:cNvSpPr>
              <a:spLocks noChangeArrowheads="1"/>
            </p:cNvSpPr>
            <p:nvPr/>
          </p:nvSpPr>
          <p:spPr bwMode="auto">
            <a:xfrm>
              <a:off x="5360" y="1632"/>
              <a:ext cx="76" cy="7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2D2DBD0D-868F-468D-904F-4AC0BF94C85A}"/>
                </a:ext>
              </a:extLst>
            </p:cNvPr>
            <p:cNvSpPr>
              <a:spLocks noChangeArrowheads="1"/>
            </p:cNvSpPr>
            <p:nvPr/>
          </p:nvSpPr>
          <p:spPr bwMode="auto">
            <a:xfrm>
              <a:off x="5472" y="1632"/>
              <a:ext cx="76" cy="7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A2665309-25BC-4CA1-AEB5-6D770F06999F}"/>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5703EE23-27BD-40AE-BDDC-954270276815}"/>
                </a:ext>
              </a:extLst>
            </p:cNvPr>
            <p:cNvSpPr>
              <a:spLocks noChangeArrowheads="1"/>
            </p:cNvSpPr>
            <p:nvPr/>
          </p:nvSpPr>
          <p:spPr bwMode="auto">
            <a:xfrm>
              <a:off x="5472" y="1744"/>
              <a:ext cx="76"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extLst>
      <p:ext uri="{BB962C8B-B14F-4D97-AF65-F5344CB8AC3E}">
        <p14:creationId xmlns:p14="http://schemas.microsoft.com/office/powerpoint/2010/main" val="605180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A16E9-5B41-4BED-B5D3-921F5E0A3165}"/>
              </a:ext>
            </a:extLst>
          </p:cNvPr>
          <p:cNvSpPr>
            <a:spLocks noGrp="1"/>
          </p:cNvSpPr>
          <p:nvPr>
            <p:ph type="sldNum" sz="quarter" idx="12"/>
          </p:nvPr>
        </p:nvSpPr>
        <p:spPr/>
        <p:txBody>
          <a:bodyPr/>
          <a:lstStyle/>
          <a:p>
            <a:pPr>
              <a:defRPr/>
            </a:pPr>
            <a:fld id="{7C1F3EFF-1FE8-4731-82AA-DCC6F22450C8}" type="slidenum">
              <a:rPr lang="en-US" altLang="en-US" smtClean="0"/>
              <a:pPr>
                <a:defRPr/>
              </a:pPr>
              <a:t>1</a:t>
            </a:fld>
            <a:endParaRPr lang="en-US" altLang="en-US"/>
          </a:p>
        </p:txBody>
      </p:sp>
      <p:sp>
        <p:nvSpPr>
          <p:cNvPr id="5" name="TextBox 4">
            <a:extLst>
              <a:ext uri="{FF2B5EF4-FFF2-40B4-BE49-F238E27FC236}">
                <a16:creationId xmlns:a16="http://schemas.microsoft.com/office/drawing/2014/main" id="{9F8D3770-3C6C-45F5-B169-58EB6DA58764}"/>
              </a:ext>
            </a:extLst>
          </p:cNvPr>
          <p:cNvSpPr txBox="1"/>
          <p:nvPr/>
        </p:nvSpPr>
        <p:spPr>
          <a:xfrm>
            <a:off x="647404" y="2967335"/>
            <a:ext cx="7849191" cy="923330"/>
          </a:xfrm>
          <a:prstGeom prst="rect">
            <a:avLst/>
          </a:prstGeom>
          <a:noFill/>
        </p:spPr>
        <p:txBody>
          <a:bodyPr wrap="square" rtlCol="0">
            <a:spAutoFit/>
          </a:bodyPr>
          <a:lstStyle/>
          <a:p>
            <a:r>
              <a:rPr lang="en-US" dirty="0">
                <a:latin typeface="+mn-lt"/>
              </a:rPr>
              <a:t>Before you begin: This is a big topic, and big topics beget big slide-sets. There are natural breaks around slides 159 and 303; </a:t>
            </a:r>
            <a:r>
              <a:rPr lang="en-US" i="1" dirty="0">
                <a:latin typeface="+mn-lt"/>
              </a:rPr>
              <a:t>break time! </a:t>
            </a:r>
            <a:r>
              <a:rPr lang="en-US" dirty="0">
                <a:latin typeface="+mn-lt"/>
              </a:rPr>
              <a:t>slides have been placed at those locations.</a:t>
            </a:r>
          </a:p>
        </p:txBody>
      </p:sp>
    </p:spTree>
    <p:extLst>
      <p:ext uri="{BB962C8B-B14F-4D97-AF65-F5344CB8AC3E}">
        <p14:creationId xmlns:p14="http://schemas.microsoft.com/office/powerpoint/2010/main" val="121362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1815882"/>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a:t>
            </a:r>
            <a:endParaRPr lang="en-US" sz="1600" dirty="0"/>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638F15B3-58EB-9815-3B93-8A786F2A3CE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Rectangle 4">
            <a:extLst>
              <a:ext uri="{FF2B5EF4-FFF2-40B4-BE49-F238E27FC236}">
                <a16:creationId xmlns:a16="http://schemas.microsoft.com/office/drawing/2014/main" id="{888D42E3-04F2-E2FA-78CA-CFC5B30AE39C}"/>
              </a:ext>
            </a:extLst>
          </p:cNvPr>
          <p:cNvSpPr/>
          <p:nvPr/>
        </p:nvSpPr>
        <p:spPr>
          <a:xfrm>
            <a:off x="7209182" y="2425147"/>
            <a:ext cx="742122"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3806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endParaRPr lang="en-US" sz="1400" dirty="0">
              <a:solidFill>
                <a:schemeClr val="accent5"/>
              </a:solidFill>
            </a:endParaRPr>
          </a:p>
          <a:p>
            <a:endParaRPr lang="en-US" sz="1400" i="1" dirty="0">
              <a:solidFill>
                <a:schemeClr val="accent5"/>
              </a:solidFill>
            </a:endParaRPr>
          </a:p>
          <a:p>
            <a:r>
              <a:rPr lang="en-US" sz="1400" i="1" dirty="0">
                <a:solidFill>
                  <a:schemeClr val="accent5"/>
                </a:solidFill>
              </a:rPr>
              <a:t>What is a ‘grating’ as the word is used here?</a:t>
            </a:r>
          </a:p>
          <a:p>
            <a:r>
              <a:rPr lang="en-US" sz="1400" dirty="0">
                <a:solidFill>
                  <a:schemeClr val="accent5"/>
                </a:solidFill>
              </a:rPr>
              <a:t>It refers to a grate-like pattern of alternating white and black stripes (see the next slide)</a:t>
            </a:r>
          </a:p>
          <a:p>
            <a:endParaRPr lang="en-US" sz="1400" dirty="0">
              <a:solidFill>
                <a:schemeClr val="accent5"/>
              </a:solidFill>
            </a:endParaRPr>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17" name="Rectangle 16">
            <a:extLst>
              <a:ext uri="{FF2B5EF4-FFF2-40B4-BE49-F238E27FC236}">
                <a16:creationId xmlns:a16="http://schemas.microsoft.com/office/drawing/2014/main" id="{029E17D1-D772-C57F-4316-3EE01C0AC2AB}"/>
              </a:ext>
            </a:extLst>
          </p:cNvPr>
          <p:cNvSpPr/>
          <p:nvPr/>
        </p:nvSpPr>
        <p:spPr>
          <a:xfrm>
            <a:off x="1697960" y="2186147"/>
            <a:ext cx="1601435" cy="25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6" name="Rectangle 2">
            <a:extLst>
              <a:ext uri="{FF2B5EF4-FFF2-40B4-BE49-F238E27FC236}">
                <a16:creationId xmlns:a16="http://schemas.microsoft.com/office/drawing/2014/main" id="{26AF5BA9-F702-841F-2AEA-00C6E09B1EB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4970214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endParaRPr lang="en-US" sz="1400" dirty="0">
              <a:solidFill>
                <a:schemeClr val="accent5"/>
              </a:solidFill>
            </a:endParaRPr>
          </a:p>
          <a:p>
            <a:endParaRPr lang="en-US" sz="1400" i="1" dirty="0">
              <a:solidFill>
                <a:schemeClr val="accent5"/>
              </a:solidFill>
            </a:endParaRPr>
          </a:p>
          <a:p>
            <a:r>
              <a:rPr lang="en-US" sz="1400" i="1" dirty="0">
                <a:solidFill>
                  <a:schemeClr val="accent5"/>
                </a:solidFill>
              </a:rPr>
              <a:t>What is a ‘grating’ as the word is used here?</a:t>
            </a:r>
          </a:p>
          <a:p>
            <a:r>
              <a:rPr lang="en-US" sz="1400" dirty="0">
                <a:solidFill>
                  <a:schemeClr val="accent5"/>
                </a:solidFill>
              </a:rPr>
              <a:t>It refers to a grate-like pattern of alternating white and black stripes (see the next slide)</a:t>
            </a:r>
          </a:p>
          <a:p>
            <a:endParaRPr lang="en-US" sz="1400" dirty="0">
              <a:solidFill>
                <a:schemeClr val="accent5"/>
              </a:solidFill>
            </a:endParaRPr>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55037040-F139-D06A-8D61-26BC97B3372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7600371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solidFill>
                  <a:schemeClr val="bg1">
                    <a:lumMod val="75000"/>
                  </a:schemeClr>
                </a:solidFill>
              </a:rPr>
              <a:t>To what does </a:t>
            </a:r>
            <a:r>
              <a:rPr lang="en-US" sz="1400" dirty="0">
                <a:solidFill>
                  <a:schemeClr val="bg1">
                    <a:lumMod val="75000"/>
                  </a:schemeClr>
                </a:solidFill>
              </a:rPr>
              <a:t>grating acuity </a:t>
            </a:r>
            <a:r>
              <a:rPr lang="en-US" sz="1400" i="1" dirty="0">
                <a:solidFill>
                  <a:schemeClr val="bg1">
                    <a:lumMod val="75000"/>
                  </a:schemeClr>
                </a:solidFill>
              </a:rPr>
              <a:t>refer in this context?</a:t>
            </a:r>
          </a:p>
          <a:p>
            <a:r>
              <a:rPr lang="en-US" sz="1400" dirty="0">
                <a:solidFill>
                  <a:schemeClr val="bg1">
                    <a:lumMod val="75000"/>
                  </a:schemeClr>
                </a:solidFill>
              </a:rPr>
              <a:t>A  </a:t>
            </a:r>
            <a:r>
              <a:rPr lang="en-US" sz="1400" b="1" dirty="0"/>
              <a:t>preferential looking  test </a:t>
            </a:r>
            <a:r>
              <a:rPr lang="en-US" sz="1400" dirty="0">
                <a:solidFill>
                  <a:schemeClr val="bg1">
                    <a:lumMod val="75000"/>
                  </a:schemeClr>
                </a:solidFill>
              </a:rPr>
              <a:t>used to assess VA in preverbal and nonverbal pts</a:t>
            </a:r>
          </a:p>
          <a:p>
            <a:endParaRPr lang="en-US" sz="1400" i="1" dirty="0">
              <a:solidFill>
                <a:schemeClr val="accent5"/>
              </a:solidFill>
            </a:endParaRPr>
          </a:p>
          <a:p>
            <a:r>
              <a:rPr lang="en-US" sz="1400" i="1" dirty="0">
                <a:solidFill>
                  <a:schemeClr val="accent5"/>
                </a:solidFill>
              </a:rPr>
              <a:t>What is a ‘grating’ as the word is used here?</a:t>
            </a:r>
          </a:p>
          <a:p>
            <a:r>
              <a:rPr lang="en-US" sz="1400" dirty="0">
                <a:solidFill>
                  <a:schemeClr val="accent5"/>
                </a:solidFill>
              </a:rPr>
              <a:t>It refers to a grate-like pattern of alternating white and black stripes (see the next slide)</a:t>
            </a:r>
          </a:p>
          <a:p>
            <a:endParaRPr lang="en-US" sz="1400" dirty="0">
              <a:solidFill>
                <a:schemeClr val="accent5"/>
              </a:solidFill>
            </a:endParaRPr>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TextBox 5">
            <a:extLst>
              <a:ext uri="{FF2B5EF4-FFF2-40B4-BE49-F238E27FC236}">
                <a16:creationId xmlns:a16="http://schemas.microsoft.com/office/drawing/2014/main" id="{349D2406-C140-733F-DFEA-F6CE70BFE390}"/>
              </a:ext>
            </a:extLst>
          </p:cNvPr>
          <p:cNvSpPr txBox="1"/>
          <p:nvPr/>
        </p:nvSpPr>
        <p:spPr>
          <a:xfrm>
            <a:off x="282449" y="2534947"/>
            <a:ext cx="6427304" cy="1169551"/>
          </a:xfrm>
          <a:prstGeom prst="rect">
            <a:avLst/>
          </a:prstGeom>
          <a:solidFill>
            <a:srgbClr val="E1D6FE"/>
          </a:solidFill>
        </p:spPr>
        <p:txBody>
          <a:bodyPr wrap="square" rtlCol="0">
            <a:spAutoFit/>
          </a:bodyPr>
          <a:lstStyle/>
          <a:p>
            <a:r>
              <a:rPr lang="en-US" sz="1400" i="1" dirty="0">
                <a:solidFill>
                  <a:srgbClr val="0000FF"/>
                </a:solidFill>
              </a:rPr>
              <a:t>In a nutshell, what is the underlying rationale of a preferential looking test?</a:t>
            </a:r>
          </a:p>
          <a:p>
            <a:r>
              <a:rPr lang="en-US" sz="1400" dirty="0">
                <a:solidFill>
                  <a:srgbClr val="E1D6FE"/>
                </a:solidFill>
              </a:rPr>
              <a:t>The pt is presented with two visual stimuli. If she demonstrates a preference  for looking at one vs the other, it follows that she can distinguish between them. If no such preference manifests, the presumption is that the two stimuli are indistinguishable in her eyes.</a:t>
            </a:r>
          </a:p>
        </p:txBody>
      </p:sp>
      <p:sp>
        <p:nvSpPr>
          <p:cNvPr id="8" name="Rectangle 2">
            <a:extLst>
              <a:ext uri="{FF2B5EF4-FFF2-40B4-BE49-F238E27FC236}">
                <a16:creationId xmlns:a16="http://schemas.microsoft.com/office/drawing/2014/main" id="{101AB34C-A82C-57D1-A14D-4BD3DFD74F5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0044798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solidFill>
                  <a:schemeClr val="bg1">
                    <a:lumMod val="75000"/>
                  </a:schemeClr>
                </a:solidFill>
              </a:rPr>
              <a:t>To what does </a:t>
            </a:r>
            <a:r>
              <a:rPr lang="en-US" sz="1400" dirty="0">
                <a:solidFill>
                  <a:schemeClr val="bg1">
                    <a:lumMod val="75000"/>
                  </a:schemeClr>
                </a:solidFill>
              </a:rPr>
              <a:t>grating acuity </a:t>
            </a:r>
            <a:r>
              <a:rPr lang="en-US" sz="1400" i="1" dirty="0">
                <a:solidFill>
                  <a:schemeClr val="bg1">
                    <a:lumMod val="75000"/>
                  </a:schemeClr>
                </a:solidFill>
              </a:rPr>
              <a:t>refer in this context?</a:t>
            </a:r>
          </a:p>
          <a:p>
            <a:r>
              <a:rPr lang="en-US" sz="1400" dirty="0">
                <a:solidFill>
                  <a:schemeClr val="bg1">
                    <a:lumMod val="75000"/>
                  </a:schemeClr>
                </a:solidFill>
              </a:rPr>
              <a:t>A  </a:t>
            </a:r>
            <a:r>
              <a:rPr lang="en-US" sz="1400" b="1" dirty="0"/>
              <a:t>preferential looking  test </a:t>
            </a:r>
            <a:r>
              <a:rPr lang="en-US" sz="1400" dirty="0">
                <a:solidFill>
                  <a:schemeClr val="bg1">
                    <a:lumMod val="75000"/>
                  </a:schemeClr>
                </a:solidFill>
              </a:rPr>
              <a:t>used to assess VA in preverbal and nonverbal pts</a:t>
            </a:r>
          </a:p>
          <a:p>
            <a:endParaRPr lang="en-US" sz="1400" i="1" dirty="0">
              <a:solidFill>
                <a:schemeClr val="accent5"/>
              </a:solidFill>
            </a:endParaRPr>
          </a:p>
          <a:p>
            <a:r>
              <a:rPr lang="en-US" sz="1400" i="1" dirty="0">
                <a:solidFill>
                  <a:schemeClr val="accent5"/>
                </a:solidFill>
              </a:rPr>
              <a:t>What is a ‘grating’ as the word is used here?</a:t>
            </a:r>
          </a:p>
          <a:p>
            <a:r>
              <a:rPr lang="en-US" sz="1400" dirty="0">
                <a:solidFill>
                  <a:schemeClr val="accent5"/>
                </a:solidFill>
              </a:rPr>
              <a:t>It refers to a grate-like pattern of alternating white and black stripes (see the next slide)</a:t>
            </a:r>
          </a:p>
          <a:p>
            <a:endParaRPr lang="en-US" sz="1400" dirty="0">
              <a:solidFill>
                <a:schemeClr val="accent5"/>
              </a:solidFill>
            </a:endParaRPr>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TextBox 5">
            <a:extLst>
              <a:ext uri="{FF2B5EF4-FFF2-40B4-BE49-F238E27FC236}">
                <a16:creationId xmlns:a16="http://schemas.microsoft.com/office/drawing/2014/main" id="{349D2406-C140-733F-DFEA-F6CE70BFE390}"/>
              </a:ext>
            </a:extLst>
          </p:cNvPr>
          <p:cNvSpPr txBox="1"/>
          <p:nvPr/>
        </p:nvSpPr>
        <p:spPr>
          <a:xfrm>
            <a:off x="282449" y="2534947"/>
            <a:ext cx="6427304" cy="1169551"/>
          </a:xfrm>
          <a:prstGeom prst="rect">
            <a:avLst/>
          </a:prstGeom>
          <a:solidFill>
            <a:srgbClr val="E1D6FE"/>
          </a:solidFill>
        </p:spPr>
        <p:txBody>
          <a:bodyPr wrap="square" rtlCol="0">
            <a:spAutoFit/>
          </a:bodyPr>
          <a:lstStyle/>
          <a:p>
            <a:r>
              <a:rPr lang="en-US" sz="1400" i="1" dirty="0">
                <a:solidFill>
                  <a:srgbClr val="0000FF"/>
                </a:solidFill>
              </a:rPr>
              <a:t>In a nutshell, what is the underlying rationale of a preferential looking test?</a:t>
            </a:r>
          </a:p>
          <a:p>
            <a:r>
              <a:rPr lang="en-US" sz="1400" dirty="0">
                <a:solidFill>
                  <a:srgbClr val="0000FF"/>
                </a:solidFill>
              </a:rPr>
              <a:t>The pt is presented with two visual stimuli. If she demonstrates a preference  for looking at one vs the other, it follows that she can distinguish between them. If no such preference manifests, the presumption is that the two stimuli are indistinguishable in her eyes.</a:t>
            </a:r>
          </a:p>
        </p:txBody>
      </p:sp>
      <p:sp>
        <p:nvSpPr>
          <p:cNvPr id="8" name="Rectangle 2">
            <a:extLst>
              <a:ext uri="{FF2B5EF4-FFF2-40B4-BE49-F238E27FC236}">
                <a16:creationId xmlns:a16="http://schemas.microsoft.com/office/drawing/2014/main" id="{F0BAAF72-23D6-CBBB-6D52-F15649B1D5E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8302327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p>
          <a:p>
            <a:endParaRPr lang="en-US" sz="1400" i="1" dirty="0"/>
          </a:p>
          <a:p>
            <a:r>
              <a:rPr lang="en-US" sz="1400" i="1" dirty="0"/>
              <a:t>What is a ‘grating’ as the word is used here?</a:t>
            </a:r>
            <a:endParaRPr lang="en-US" sz="1400" i="1" dirty="0">
              <a:solidFill>
                <a:schemeClr val="accent5"/>
              </a:solidFill>
            </a:endParaRPr>
          </a:p>
          <a:p>
            <a:r>
              <a:rPr lang="en-US" sz="1400" dirty="0">
                <a:solidFill>
                  <a:schemeClr val="accent5"/>
                </a:solidFill>
              </a:rPr>
              <a:t>It refers to a grate-like pattern of alternating white and black stripes (see the next slide)</a:t>
            </a:r>
          </a:p>
          <a:p>
            <a:endParaRPr lang="en-US" sz="1400" dirty="0">
              <a:solidFill>
                <a:schemeClr val="accent5"/>
              </a:solidFill>
            </a:endParaRPr>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16AEBCBC-415F-D0F1-ED4F-74315F8124E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4639100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p>
          <a:p>
            <a:endParaRPr lang="en-US" sz="1400" i="1" dirty="0"/>
          </a:p>
          <a:p>
            <a:r>
              <a:rPr lang="en-US" sz="1400" i="1" dirty="0"/>
              <a:t>What is a ‘grating’ as the word is used here?</a:t>
            </a:r>
          </a:p>
          <a:p>
            <a:r>
              <a:rPr lang="en-US" sz="1400" dirty="0"/>
              <a:t>It refers to a grate-like pattern of alternating white and black stripes (see the next slide)</a:t>
            </a:r>
          </a:p>
          <a:p>
            <a:endParaRPr lang="en-US" sz="1400" dirty="0"/>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7A62BCDA-0549-7070-1E47-CF387E65A205}"/>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345120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906CF-AA4D-594E-823D-6F8384A2CB17}"/>
              </a:ext>
            </a:extLst>
          </p:cNvPr>
          <p:cNvSpPr txBox="1"/>
          <p:nvPr/>
        </p:nvSpPr>
        <p:spPr>
          <a:xfrm>
            <a:off x="3491948" y="5923723"/>
            <a:ext cx="2160104" cy="369332"/>
          </a:xfrm>
          <a:prstGeom prst="rect">
            <a:avLst/>
          </a:prstGeom>
          <a:noFill/>
        </p:spPr>
        <p:txBody>
          <a:bodyPr wrap="square" rtlCol="0">
            <a:spAutoFit/>
          </a:bodyPr>
          <a:lstStyle/>
          <a:p>
            <a:pPr algn="ctr"/>
            <a:r>
              <a:rPr lang="en-US" i="0" dirty="0">
                <a:effectLst/>
                <a:latin typeface="+mn-lt"/>
              </a:rPr>
              <a:t>Teller </a:t>
            </a:r>
            <a:r>
              <a:rPr lang="en-US" dirty="0">
                <a:latin typeface="+mn-lt"/>
              </a:rPr>
              <a:t>a</a:t>
            </a:r>
            <a:r>
              <a:rPr lang="en-US" i="0" dirty="0">
                <a:effectLst/>
                <a:latin typeface="+mn-lt"/>
              </a:rPr>
              <a:t>cuity </a:t>
            </a:r>
            <a:r>
              <a:rPr lang="en-US" dirty="0">
                <a:latin typeface="+mn-lt"/>
              </a:rPr>
              <a:t>c</a:t>
            </a:r>
            <a:r>
              <a:rPr lang="en-US" i="0" dirty="0">
                <a:effectLst/>
                <a:latin typeface="+mn-lt"/>
              </a:rPr>
              <a:t>ards</a:t>
            </a:r>
          </a:p>
        </p:txBody>
      </p:sp>
      <p:pic>
        <p:nvPicPr>
          <p:cNvPr id="3" name="Picture 2" descr="Visual Acuity Assessment in Children - EyeWiki">
            <a:extLst>
              <a:ext uri="{FF2B5EF4-FFF2-40B4-BE49-F238E27FC236}">
                <a16:creationId xmlns:a16="http://schemas.microsoft.com/office/drawing/2014/main" id="{F3D1146E-FFC8-89D1-0EC9-B7E2F729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41" y="1071667"/>
            <a:ext cx="4006918" cy="4006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6E18AA-CB91-3D93-7DBD-67A700693185}"/>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2184476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p>
          <a:p>
            <a:endParaRPr lang="en-US" sz="1400" i="1" dirty="0"/>
          </a:p>
          <a:p>
            <a:r>
              <a:rPr lang="en-US" sz="1400" i="1" dirty="0"/>
              <a:t>What is a ‘grating’ as the word is used here?</a:t>
            </a:r>
          </a:p>
          <a:p>
            <a:r>
              <a:rPr lang="en-US" sz="1400" dirty="0"/>
              <a:t>It refers to a grate-like pattern of alternating white and black stripes (see the next slide)</a:t>
            </a:r>
          </a:p>
          <a:p>
            <a:endParaRPr lang="en-US" sz="1400" dirty="0"/>
          </a:p>
          <a:p>
            <a:endParaRPr lang="en-US" sz="1400" i="1" dirty="0"/>
          </a:p>
          <a:p>
            <a:endParaRPr lang="en-US" sz="1400" i="1" dirty="0"/>
          </a:p>
          <a:p>
            <a:r>
              <a:rPr lang="en-US" sz="1400" i="1" dirty="0"/>
              <a:t>How is the grating acuity test performed?</a:t>
            </a:r>
            <a:endParaRPr lang="en-US" sz="1400" i="1" dirty="0">
              <a:solidFill>
                <a:schemeClr val="accent5"/>
              </a:solidFill>
            </a:endParaRP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2E30B48A-E44F-13E7-940B-533C353406A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1648074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p>
          <a:p>
            <a:endParaRPr lang="en-US" sz="1400" i="1" dirty="0"/>
          </a:p>
          <a:p>
            <a:r>
              <a:rPr lang="en-US" sz="1400" i="1" dirty="0"/>
              <a:t>What is a ‘grating’ as the word is used here?</a:t>
            </a:r>
          </a:p>
          <a:p>
            <a:r>
              <a:rPr lang="en-US" sz="1400" dirty="0"/>
              <a:t>It refers to a grate-like pattern of alternating white and black stripes (see the next slide)</a:t>
            </a:r>
          </a:p>
          <a:p>
            <a:endParaRPr lang="en-US" sz="1400" dirty="0"/>
          </a:p>
          <a:p>
            <a:endParaRPr lang="en-US" sz="1400" i="1" dirty="0"/>
          </a:p>
          <a:p>
            <a:endParaRPr lang="en-US" sz="1400" i="1" dirty="0"/>
          </a:p>
          <a:p>
            <a:r>
              <a:rPr lang="en-US" sz="1400" i="1" dirty="0"/>
              <a:t>How is the grating acuity test performed?</a:t>
            </a:r>
          </a:p>
          <a:p>
            <a:r>
              <a:rPr lang="en-US" sz="1400" dirty="0"/>
              <a:t>The pt is shown a series of cards with a grate at one end and a uniform gray area at   the other. Crucially, the grate has the same </a:t>
            </a:r>
            <a:r>
              <a:rPr lang="en-US" sz="1400" i="1" dirty="0"/>
              <a:t>average</a:t>
            </a:r>
            <a:r>
              <a:rPr lang="en-US" sz="1400" dirty="0"/>
              <a:t> luminance as the gray area, so if the pt is unable to see the black-and-white gradations, both ends of the card will appear identically and uniformly gray, and thus should be equally (un)interesting to look at. </a:t>
            </a:r>
            <a:r>
              <a:rPr lang="en-US" sz="1400" dirty="0">
                <a:solidFill>
                  <a:schemeClr val="accent5"/>
                </a:solidFill>
              </a:rPr>
              <a:t>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DD1EBEB8-2A4F-C7EF-DCA0-8109247DD65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9524370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p>
          <a:p>
            <a:r>
              <a:rPr lang="en-US" sz="1400" dirty="0"/>
              <a:t>A  preferential looking  test used to assess VA in preverbal and nonverbal pts</a:t>
            </a:r>
          </a:p>
          <a:p>
            <a:endParaRPr lang="en-US" sz="1400" i="1" dirty="0"/>
          </a:p>
          <a:p>
            <a:r>
              <a:rPr lang="en-US" sz="1400" i="1" dirty="0"/>
              <a:t>What is a ‘grating’ as the word is used here?</a:t>
            </a:r>
          </a:p>
          <a:p>
            <a:r>
              <a:rPr lang="en-US" sz="1400" dirty="0"/>
              <a:t>It refers to a grate-like pattern of alternating white and black stripes (see the next slide)</a:t>
            </a:r>
          </a:p>
          <a:p>
            <a:endParaRPr lang="en-US" sz="1400" dirty="0"/>
          </a:p>
          <a:p>
            <a:endParaRPr lang="en-US" sz="1400" i="1" dirty="0"/>
          </a:p>
          <a:p>
            <a:endParaRPr lang="en-US" sz="1400" i="1" dirty="0"/>
          </a:p>
          <a:p>
            <a:r>
              <a:rPr lang="en-US" sz="1400" i="1" dirty="0"/>
              <a:t>How is the grating acuity test performed?</a:t>
            </a:r>
          </a:p>
          <a:p>
            <a:r>
              <a:rPr lang="en-US" sz="1400" dirty="0"/>
              <a:t>The pt is shown a series of cards with a grate at one end and a uniform gray area at   the other. Crucially, the grate has the same </a:t>
            </a:r>
            <a:r>
              <a:rPr lang="en-US" sz="1400" i="1" dirty="0"/>
              <a:t>average</a:t>
            </a:r>
            <a:r>
              <a:rPr lang="en-US" sz="1400" dirty="0"/>
              <a:t> luminance as the gray area, so if the pt is unable to see the black-and-white gradations, both ends of the card will appear identically and uniformly gray, and thus should be equally (un)interesting to look at. </a:t>
            </a:r>
            <a:r>
              <a:rPr lang="en-US" sz="1400" dirty="0">
                <a:solidFill>
                  <a:srgbClr val="0000FF"/>
                </a:solidFill>
              </a:rPr>
              <a:t>Because of this, if the pt exhibits no preference for the grated end of the card, we infer that her VA is too poor to discern a grate of the tested spatial frequency. </a:t>
            </a:r>
            <a:r>
              <a:rPr lang="en-US" sz="1400" dirty="0">
                <a:solidFill>
                  <a:schemeClr val="accent5"/>
                </a:solidFill>
              </a:rPr>
              <a:t>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15" name="TextBox 14">
            <a:extLst>
              <a:ext uri="{FF2B5EF4-FFF2-40B4-BE49-F238E27FC236}">
                <a16:creationId xmlns:a16="http://schemas.microsoft.com/office/drawing/2014/main" id="{C6BF7CAB-1538-EE0F-9DE3-834B851392E6}"/>
              </a:ext>
            </a:extLst>
          </p:cNvPr>
          <p:cNvSpPr txBox="1"/>
          <p:nvPr/>
        </p:nvSpPr>
        <p:spPr>
          <a:xfrm>
            <a:off x="3332922" y="6157461"/>
            <a:ext cx="5445321" cy="461665"/>
          </a:xfrm>
          <a:prstGeom prst="rect">
            <a:avLst/>
          </a:prstGeom>
          <a:noFill/>
        </p:spPr>
        <p:txBody>
          <a:bodyPr wrap="square" rtlCol="0">
            <a:spAutoFit/>
          </a:bodyPr>
          <a:lstStyle/>
          <a:p>
            <a:r>
              <a:rPr lang="en-US" sz="1200" dirty="0">
                <a:solidFill>
                  <a:srgbClr val="0000FF"/>
                </a:solidFill>
              </a:rPr>
              <a:t>*</a:t>
            </a:r>
            <a:r>
              <a:rPr lang="en-US" sz="1200" i="1" dirty="0">
                <a:solidFill>
                  <a:srgbClr val="0000FF"/>
                </a:solidFill>
              </a:rPr>
              <a:t>Spatial frequency </a:t>
            </a:r>
            <a:r>
              <a:rPr lang="en-US" sz="1200" dirty="0">
                <a:solidFill>
                  <a:srgbClr val="0000FF"/>
                </a:solidFill>
              </a:rPr>
              <a:t>just refers to how many stripes the area contains; the higher the frequency, the finer the stripes—and the harder they are to discern.</a:t>
            </a:r>
          </a:p>
        </p:txBody>
      </p:sp>
      <p:sp>
        <p:nvSpPr>
          <p:cNvPr id="16" name="TextBox 15">
            <a:extLst>
              <a:ext uri="{FF2B5EF4-FFF2-40B4-BE49-F238E27FC236}">
                <a16:creationId xmlns:a16="http://schemas.microsoft.com/office/drawing/2014/main" id="{2DF8578E-B6EB-1A11-A3E1-E5F4280CDD82}"/>
              </a:ext>
            </a:extLst>
          </p:cNvPr>
          <p:cNvSpPr txBox="1"/>
          <p:nvPr/>
        </p:nvSpPr>
        <p:spPr>
          <a:xfrm>
            <a:off x="7050156" y="4857786"/>
            <a:ext cx="274434" cy="369332"/>
          </a:xfrm>
          <a:prstGeom prst="rect">
            <a:avLst/>
          </a:prstGeom>
          <a:noFill/>
        </p:spPr>
        <p:txBody>
          <a:bodyPr wrap="none" rtlCol="0">
            <a:spAutoFit/>
          </a:bodyPr>
          <a:lstStyle/>
          <a:p>
            <a:r>
              <a:rPr lang="en-US" dirty="0">
                <a:solidFill>
                  <a:srgbClr val="0000FF"/>
                </a:solidFill>
              </a:rPr>
              <a:t>*</a:t>
            </a:r>
          </a:p>
        </p:txBody>
      </p:sp>
      <p:sp>
        <p:nvSpPr>
          <p:cNvPr id="6" name="Rectangle 2">
            <a:extLst>
              <a:ext uri="{FF2B5EF4-FFF2-40B4-BE49-F238E27FC236}">
                <a16:creationId xmlns:a16="http://schemas.microsoft.com/office/drawing/2014/main" id="{DD1EBEB8-2A4F-C7EF-DCA0-8109247DD65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38019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1815882"/>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a:t>
            </a:r>
            <a:endParaRPr lang="en-US" sz="1600" dirty="0"/>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638F15B3-58EB-9815-3B93-8A786F2A3CE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5114847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ller Acuity Cards - American Academy of Ophthalmology">
            <a:extLst>
              <a:ext uri="{FF2B5EF4-FFF2-40B4-BE49-F238E27FC236}">
                <a16:creationId xmlns:a16="http://schemas.microsoft.com/office/drawing/2014/main" id="{52F3CEE8-149F-2C75-67E6-6C6738245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252" y="1144423"/>
            <a:ext cx="6069495" cy="4103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0906CF-AA4D-594E-823D-6F8384A2CB17}"/>
              </a:ext>
            </a:extLst>
          </p:cNvPr>
          <p:cNvSpPr txBox="1"/>
          <p:nvPr/>
        </p:nvSpPr>
        <p:spPr>
          <a:xfrm>
            <a:off x="536712" y="5576143"/>
            <a:ext cx="8070574" cy="1077218"/>
          </a:xfrm>
          <a:prstGeom prst="rect">
            <a:avLst/>
          </a:prstGeom>
          <a:noFill/>
        </p:spPr>
        <p:txBody>
          <a:bodyPr wrap="square" rtlCol="0">
            <a:spAutoFit/>
          </a:bodyPr>
          <a:lstStyle/>
          <a:p>
            <a:r>
              <a:rPr lang="en-US" sz="1600" i="0" dirty="0">
                <a:effectLst/>
                <a:latin typeface="+mn-lt"/>
              </a:rPr>
              <a:t>Teller </a:t>
            </a:r>
            <a:r>
              <a:rPr lang="en-US" sz="1600" dirty="0">
                <a:latin typeface="+mn-lt"/>
              </a:rPr>
              <a:t>a</a:t>
            </a:r>
            <a:r>
              <a:rPr lang="en-US" sz="1600" i="0" dirty="0">
                <a:effectLst/>
                <a:latin typeface="+mn-lt"/>
              </a:rPr>
              <a:t>cuity cards </a:t>
            </a:r>
            <a:r>
              <a:rPr lang="en-US" sz="1600" dirty="0">
                <a:latin typeface="+mn-lt"/>
              </a:rPr>
              <a:t>being </a:t>
            </a:r>
            <a:r>
              <a:rPr lang="en-US" sz="1600" i="0" dirty="0">
                <a:effectLst/>
                <a:latin typeface="+mn-lt"/>
              </a:rPr>
              <a:t>used to measure visual acuity in a preverbal child. If the pattern is visible to the child, the eyes gaze toward the grating; otherwise, the stripes blend into the gray background, and the child will exhibit no tendency to look at one or the other end of the card.</a:t>
            </a:r>
          </a:p>
        </p:txBody>
      </p:sp>
      <p:sp>
        <p:nvSpPr>
          <p:cNvPr id="4" name="TextBox 3">
            <a:extLst>
              <a:ext uri="{FF2B5EF4-FFF2-40B4-BE49-F238E27FC236}">
                <a16:creationId xmlns:a16="http://schemas.microsoft.com/office/drawing/2014/main" id="{80F6751D-BEC9-50A7-4862-3EC3FEBF310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41154260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solidFill>
                  <a:schemeClr val="bg1">
                    <a:lumMod val="75000"/>
                  </a:schemeClr>
                </a:solidFill>
              </a:rPr>
              <a:t>To what does </a:t>
            </a:r>
            <a:r>
              <a:rPr lang="en-US" sz="1400" dirty="0">
                <a:solidFill>
                  <a:schemeClr val="bg1">
                    <a:lumMod val="75000"/>
                  </a:schemeClr>
                </a:solidFill>
              </a:rPr>
              <a:t>grating acuity </a:t>
            </a:r>
            <a:r>
              <a:rPr lang="en-US" sz="1400" i="1" dirty="0">
                <a:solidFill>
                  <a:schemeClr val="bg1">
                    <a:lumMod val="75000"/>
                  </a:schemeClr>
                </a:solidFill>
              </a:rPr>
              <a:t>refer in this context?</a:t>
            </a:r>
          </a:p>
          <a:p>
            <a:r>
              <a:rPr lang="en-US" sz="1400" dirty="0">
                <a:solidFill>
                  <a:schemeClr val="bg1">
                    <a:lumMod val="75000"/>
                  </a:schemeClr>
                </a:solidFill>
              </a:rPr>
              <a:t>A  preferential looking  test used to assess VA in preverbal and nonverbal pts</a:t>
            </a:r>
          </a:p>
          <a:p>
            <a:endParaRPr lang="en-US" sz="1400" i="1" dirty="0">
              <a:solidFill>
                <a:schemeClr val="bg1">
                  <a:lumMod val="75000"/>
                </a:schemeClr>
              </a:solidFill>
            </a:endParaRPr>
          </a:p>
          <a:p>
            <a:r>
              <a:rPr lang="en-US" sz="1400" i="1" dirty="0">
                <a:solidFill>
                  <a:schemeClr val="bg1">
                    <a:lumMod val="75000"/>
                  </a:schemeClr>
                </a:solidFill>
              </a:rPr>
              <a:t>What is a ‘grating’ as the word is used here?</a:t>
            </a:r>
          </a:p>
          <a:p>
            <a:r>
              <a:rPr lang="en-US" sz="1400" dirty="0">
                <a:solidFill>
                  <a:schemeClr val="bg1">
                    <a:lumMod val="75000"/>
                  </a:schemeClr>
                </a:solidFill>
              </a:rPr>
              <a:t>It refers to a grate-like pattern of alternating white and black stripes (see the next slide)</a:t>
            </a:r>
          </a:p>
          <a:p>
            <a:endParaRPr lang="en-US" sz="1400" dirty="0">
              <a:solidFill>
                <a:schemeClr val="bg1">
                  <a:lumMod val="75000"/>
                </a:schemeClr>
              </a:solidFill>
            </a:endParaRPr>
          </a:p>
          <a:p>
            <a:endParaRPr lang="en-US" sz="1400" i="1"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is the grating acuity test performed?</a:t>
            </a:r>
          </a:p>
          <a:p>
            <a:r>
              <a:rPr lang="en-US" sz="1400" dirty="0">
                <a:solidFill>
                  <a:schemeClr val="bg1">
                    <a:lumMod val="75000"/>
                  </a:schemeClr>
                </a:solidFill>
              </a:rPr>
              <a:t>The pt is shown a series of cards with a grate at one end and a uniform gray area at   the other. Crucially, the grate has the same </a:t>
            </a:r>
            <a:r>
              <a:rPr lang="en-US" sz="1400" i="1" dirty="0">
                <a:solidFill>
                  <a:schemeClr val="bg1">
                    <a:lumMod val="75000"/>
                  </a:schemeClr>
                </a:solidFill>
              </a:rPr>
              <a:t>average</a:t>
            </a:r>
            <a:r>
              <a:rPr lang="en-US" sz="1400" dirty="0">
                <a:solidFill>
                  <a:schemeClr val="bg1">
                    <a:lumMod val="75000"/>
                  </a:schemeClr>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a:t>
            </a:r>
            <a:r>
              <a:rPr lang="en-US" sz="1400" dirty="0">
                <a:solidFill>
                  <a:srgbClr val="0000FF"/>
                </a:solidFill>
              </a:rPr>
              <a:t>Conversely,   the </a:t>
            </a:r>
            <a:r>
              <a:rPr lang="en-US" sz="1400" i="1" dirty="0">
                <a:solidFill>
                  <a:srgbClr val="0000FF"/>
                </a:solidFill>
              </a:rPr>
              <a:t>better</a:t>
            </a:r>
            <a:r>
              <a:rPr lang="en-US" sz="1400" dirty="0">
                <a:solidFill>
                  <a:srgbClr val="0000FF"/>
                </a:solidFill>
              </a:rPr>
              <a:t> the pt’s VA, the </a:t>
            </a:r>
            <a:r>
              <a:rPr lang="en-US" sz="1400" i="1" dirty="0">
                <a:solidFill>
                  <a:srgbClr val="0000FF"/>
                </a:solidFill>
              </a:rPr>
              <a:t>higher</a:t>
            </a:r>
            <a:r>
              <a:rPr lang="en-US" sz="1400" dirty="0">
                <a:solidFill>
                  <a:srgbClr val="0000FF"/>
                </a:solidFill>
              </a:rPr>
              <a:t>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386CFB3E-BF86-321B-6A74-CFBC9E84A6D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8948840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307777"/>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endParaRPr lang="en-US" sz="1400" dirty="0"/>
          </a:p>
        </p:txBody>
      </p:sp>
      <p:sp>
        <p:nvSpPr>
          <p:cNvPr id="6" name="Rectangle 2">
            <a:extLst>
              <a:ext uri="{FF2B5EF4-FFF2-40B4-BE49-F238E27FC236}">
                <a16:creationId xmlns:a16="http://schemas.microsoft.com/office/drawing/2014/main" id="{A2B146FE-B622-A2D2-3F3F-4FC4C399924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3317678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738664"/>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p>
          <a:p>
            <a:r>
              <a:rPr lang="en-US" sz="1400" dirty="0"/>
              <a:t>To the use of a </a:t>
            </a:r>
            <a:r>
              <a:rPr lang="en-US" sz="1400" dirty="0" err="1"/>
              <a:t>nonfoveal</a:t>
            </a:r>
            <a:r>
              <a:rPr lang="en-US" sz="1400" dirty="0"/>
              <a:t> retinal location in an amblyopic eye to fixate under  monocular  viewing conditions</a:t>
            </a:r>
            <a:endParaRPr lang="en-US" sz="1400" i="1" dirty="0"/>
          </a:p>
        </p:txBody>
      </p:sp>
      <p:sp>
        <p:nvSpPr>
          <p:cNvPr id="6" name="Rectangle 5">
            <a:extLst>
              <a:ext uri="{FF2B5EF4-FFF2-40B4-BE49-F238E27FC236}">
                <a16:creationId xmlns:a16="http://schemas.microsoft.com/office/drawing/2014/main" id="{5C9534C6-CB97-FB29-0F56-DFE0090333B3}"/>
              </a:ext>
            </a:extLst>
          </p:cNvPr>
          <p:cNvSpPr/>
          <p:nvPr/>
        </p:nvSpPr>
        <p:spPr>
          <a:xfrm>
            <a:off x="3207026" y="3589967"/>
            <a:ext cx="967408" cy="23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binocular vs monocular</a:t>
            </a:r>
          </a:p>
        </p:txBody>
      </p:sp>
      <p:sp>
        <p:nvSpPr>
          <p:cNvPr id="8" name="Rectangle 2">
            <a:extLst>
              <a:ext uri="{FF2B5EF4-FFF2-40B4-BE49-F238E27FC236}">
                <a16:creationId xmlns:a16="http://schemas.microsoft.com/office/drawing/2014/main" id="{2EE61107-F6A0-64A8-E328-92FF01DBD3B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8565431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738664"/>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p>
          <a:p>
            <a:r>
              <a:rPr lang="en-US" sz="1400" dirty="0"/>
              <a:t>To the use of a </a:t>
            </a:r>
            <a:r>
              <a:rPr lang="en-US" sz="1400" dirty="0" err="1"/>
              <a:t>nonfoveal</a:t>
            </a:r>
            <a:r>
              <a:rPr lang="en-US" sz="1400" dirty="0"/>
              <a:t> retinal location in an amblyopic eye to fixate under  monocular  viewing conditions</a:t>
            </a:r>
            <a:endParaRPr lang="en-US" sz="1400" i="1" dirty="0"/>
          </a:p>
        </p:txBody>
      </p:sp>
      <p:sp>
        <p:nvSpPr>
          <p:cNvPr id="6" name="Rectangle 2">
            <a:extLst>
              <a:ext uri="{FF2B5EF4-FFF2-40B4-BE49-F238E27FC236}">
                <a16:creationId xmlns:a16="http://schemas.microsoft.com/office/drawing/2014/main" id="{F7849B80-B3ED-5F33-4D63-B71E2B27CAB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1578016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1169551"/>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p>
          <a:p>
            <a:r>
              <a:rPr lang="en-US" sz="1400" dirty="0"/>
              <a:t>To the use of a </a:t>
            </a:r>
            <a:r>
              <a:rPr lang="en-US" sz="1400" dirty="0" err="1"/>
              <a:t>nonfoveal</a:t>
            </a:r>
            <a:r>
              <a:rPr lang="en-US" sz="1400" dirty="0"/>
              <a:t> retinal location in an amblyopic eye to fixate under  monocular  viewing conditions; </a:t>
            </a:r>
            <a:r>
              <a:rPr lang="en-US" sz="1400" dirty="0" err="1">
                <a:solidFill>
                  <a:srgbClr val="0000FF"/>
                </a:solidFill>
              </a:rPr>
              <a:t>ie</a:t>
            </a:r>
            <a:r>
              <a:rPr lang="en-US" sz="1400" dirty="0">
                <a:solidFill>
                  <a:srgbClr val="0000FF"/>
                </a:solidFill>
              </a:rPr>
              <a:t>, the amblyopic eye won’t foveate even when given the opportunity (via occlusion of the sound eye, say) to do so</a:t>
            </a:r>
            <a:endParaRPr lang="en-US" sz="1400" i="1" dirty="0"/>
          </a:p>
        </p:txBody>
      </p:sp>
      <p:sp>
        <p:nvSpPr>
          <p:cNvPr id="6" name="Rectangle 2">
            <a:extLst>
              <a:ext uri="{FF2B5EF4-FFF2-40B4-BE49-F238E27FC236}">
                <a16:creationId xmlns:a16="http://schemas.microsoft.com/office/drawing/2014/main" id="{B6E57301-F6C8-8EF8-036A-00491FD64B5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6289208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1600438"/>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p>
          <a:p>
            <a:r>
              <a:rPr lang="en-US" sz="1400" dirty="0"/>
              <a:t>To the use of a </a:t>
            </a:r>
            <a:r>
              <a:rPr lang="en-US" sz="1400" dirty="0" err="1"/>
              <a:t>nonfoveal</a:t>
            </a:r>
            <a:r>
              <a:rPr lang="en-US" sz="1400" dirty="0"/>
              <a:t> retinal location in an amblyopic eye to fixate under  monocular  viewing conditions; </a:t>
            </a:r>
            <a:r>
              <a:rPr lang="en-US" sz="1400" dirty="0" err="1">
                <a:solidFill>
                  <a:srgbClr val="0000FF"/>
                </a:solidFill>
              </a:rPr>
              <a:t>ie</a:t>
            </a:r>
            <a:r>
              <a:rPr lang="en-US" sz="1400" dirty="0">
                <a:solidFill>
                  <a:srgbClr val="0000FF"/>
                </a:solidFill>
              </a:rPr>
              <a:t>, the amblyopic eye won’t foveate even when given the opportunity (via occlusion of the sound eye, say) to do so</a:t>
            </a:r>
            <a:endParaRPr lang="en-US" sz="1400" dirty="0"/>
          </a:p>
          <a:p>
            <a:endParaRPr lang="en-US" sz="1400" dirty="0"/>
          </a:p>
          <a:p>
            <a:r>
              <a:rPr lang="en-US" sz="1400" i="1" dirty="0"/>
              <a:t>What does eccentric fixation imply about the Snellen acuity in an eye?</a:t>
            </a:r>
          </a:p>
        </p:txBody>
      </p:sp>
      <p:sp>
        <p:nvSpPr>
          <p:cNvPr id="6" name="Rectangle 2">
            <a:extLst>
              <a:ext uri="{FF2B5EF4-FFF2-40B4-BE49-F238E27FC236}">
                <a16:creationId xmlns:a16="http://schemas.microsoft.com/office/drawing/2014/main" id="{B97BF1D5-B1AA-5F9D-7F5E-29AA791861C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6934578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1815882"/>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p>
          <a:p>
            <a:r>
              <a:rPr lang="en-US" sz="1400" dirty="0"/>
              <a:t>To the use of a </a:t>
            </a:r>
            <a:r>
              <a:rPr lang="en-US" sz="1400" dirty="0" err="1"/>
              <a:t>nonfoveal</a:t>
            </a:r>
            <a:r>
              <a:rPr lang="en-US" sz="1400" dirty="0"/>
              <a:t> retinal location in an amblyopic eye to fixate under  monocular  viewing conditions; </a:t>
            </a:r>
            <a:r>
              <a:rPr lang="en-US" sz="1400" dirty="0" err="1">
                <a:solidFill>
                  <a:srgbClr val="0000FF"/>
                </a:solidFill>
              </a:rPr>
              <a:t>ie</a:t>
            </a:r>
            <a:r>
              <a:rPr lang="en-US" sz="1400" dirty="0">
                <a:solidFill>
                  <a:srgbClr val="0000FF"/>
                </a:solidFill>
              </a:rPr>
              <a:t>, the amblyopic eye won’t foveate even when given the opportunity (via occlusion of the sound eye, say) to do so</a:t>
            </a:r>
            <a:endParaRPr lang="en-US" sz="1400" dirty="0"/>
          </a:p>
          <a:p>
            <a:endParaRPr lang="en-US" sz="1400" dirty="0"/>
          </a:p>
          <a:p>
            <a:r>
              <a:rPr lang="en-US" sz="1400" i="1" dirty="0"/>
              <a:t>What does eccentric fixation imply about the Snellen acuity in an eye?</a:t>
            </a:r>
          </a:p>
          <a:p>
            <a:r>
              <a:rPr lang="en-US" sz="1400" dirty="0"/>
              <a:t>That it’s bad—usually  20/200  or worse</a:t>
            </a:r>
          </a:p>
        </p:txBody>
      </p:sp>
      <p:sp>
        <p:nvSpPr>
          <p:cNvPr id="8" name="Rectangle 7">
            <a:extLst>
              <a:ext uri="{FF2B5EF4-FFF2-40B4-BE49-F238E27FC236}">
                <a16:creationId xmlns:a16="http://schemas.microsoft.com/office/drawing/2014/main" id="{CC3EB3F2-F8BA-B950-D73F-B8840A898F1E}"/>
              </a:ext>
            </a:extLst>
          </p:cNvPr>
          <p:cNvSpPr/>
          <p:nvPr/>
        </p:nvSpPr>
        <p:spPr>
          <a:xfrm>
            <a:off x="4485859" y="4650282"/>
            <a:ext cx="602974" cy="27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DDA26696-98C1-5D6E-150B-3272EC4B8E0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8888616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--Grating  acuity</a:t>
            </a:r>
          </a:p>
          <a:p>
            <a:r>
              <a:rPr lang="en-US" sz="1600" dirty="0">
                <a:solidFill>
                  <a:schemeClr val="bg1">
                    <a:lumMod val="75000"/>
                  </a:schemeClr>
                </a:solidFill>
              </a:rPr>
              <a:t>--</a:t>
            </a:r>
            <a:r>
              <a:rPr lang="en-US" sz="1600" b="1" dirty="0"/>
              <a:t>Eccentric  fixation</a:t>
            </a:r>
            <a:endParaRPr lang="en-US" sz="1600" b="1" dirty="0">
              <a:solidFill>
                <a:srgbClr val="0000FF"/>
              </a:solidFill>
            </a:endParaRPr>
          </a:p>
        </p:txBody>
      </p:sp>
      <p:sp>
        <p:nvSpPr>
          <p:cNvPr id="3" name="Oval 2">
            <a:extLst>
              <a:ext uri="{FF2B5EF4-FFF2-40B4-BE49-F238E27FC236}">
                <a16:creationId xmlns:a16="http://schemas.microsoft.com/office/drawing/2014/main" id="{FE3241F3-9D4A-CBDE-A26B-8DE6C3BAB923}"/>
              </a:ext>
            </a:extLst>
          </p:cNvPr>
          <p:cNvSpPr/>
          <p:nvPr/>
        </p:nvSpPr>
        <p:spPr>
          <a:xfrm>
            <a:off x="361960" y="3358259"/>
            <a:ext cx="2049935" cy="4981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DD5830-5A8E-CE88-EEAF-709AA6909222}"/>
              </a:ext>
            </a:extLst>
          </p:cNvPr>
          <p:cNvSpPr txBox="1"/>
          <p:nvPr/>
        </p:nvSpPr>
        <p:spPr>
          <a:xfrm>
            <a:off x="2633028" y="3106472"/>
            <a:ext cx="5877181" cy="1815882"/>
          </a:xfrm>
          <a:prstGeom prst="rect">
            <a:avLst/>
          </a:prstGeom>
          <a:noFill/>
        </p:spPr>
        <p:txBody>
          <a:bodyPr wrap="square" rtlCol="0">
            <a:spAutoFit/>
          </a:bodyPr>
          <a:lstStyle/>
          <a:p>
            <a:r>
              <a:rPr lang="en-US" sz="1400" i="1" dirty="0"/>
              <a:t>To what does </a:t>
            </a:r>
            <a:r>
              <a:rPr lang="en-US" sz="1400" dirty="0"/>
              <a:t>eccentric fixation </a:t>
            </a:r>
            <a:r>
              <a:rPr lang="en-US" sz="1400" i="1" dirty="0"/>
              <a:t>refer?</a:t>
            </a:r>
          </a:p>
          <a:p>
            <a:r>
              <a:rPr lang="en-US" sz="1400" dirty="0"/>
              <a:t>To the use of a </a:t>
            </a:r>
            <a:r>
              <a:rPr lang="en-US" sz="1400" dirty="0" err="1"/>
              <a:t>nonfoveal</a:t>
            </a:r>
            <a:r>
              <a:rPr lang="en-US" sz="1400" dirty="0"/>
              <a:t> retinal location in an amblyopic eye to fixate under  monocular  viewing conditions; </a:t>
            </a:r>
            <a:r>
              <a:rPr lang="en-US" sz="1400" dirty="0" err="1">
                <a:solidFill>
                  <a:srgbClr val="0000FF"/>
                </a:solidFill>
              </a:rPr>
              <a:t>ie</a:t>
            </a:r>
            <a:r>
              <a:rPr lang="en-US" sz="1400" dirty="0">
                <a:solidFill>
                  <a:srgbClr val="0000FF"/>
                </a:solidFill>
              </a:rPr>
              <a:t>, the amblyopic eye won’t foveate even when given the opportunity (via occlusion of the sound eye, say) to do so</a:t>
            </a:r>
            <a:endParaRPr lang="en-US" sz="1400" dirty="0"/>
          </a:p>
          <a:p>
            <a:endParaRPr lang="en-US" sz="1400" dirty="0"/>
          </a:p>
          <a:p>
            <a:r>
              <a:rPr lang="en-US" sz="1400" i="1" dirty="0"/>
              <a:t>What does eccentric fixation imply about the Snellen acuity in an eye?</a:t>
            </a:r>
          </a:p>
          <a:p>
            <a:r>
              <a:rPr lang="en-US" sz="1400" dirty="0"/>
              <a:t>That it’s bad—usually  20/200  or worse</a:t>
            </a:r>
          </a:p>
        </p:txBody>
      </p:sp>
      <p:sp>
        <p:nvSpPr>
          <p:cNvPr id="6" name="Rectangle 2">
            <a:extLst>
              <a:ext uri="{FF2B5EF4-FFF2-40B4-BE49-F238E27FC236}">
                <a16:creationId xmlns:a16="http://schemas.microsoft.com/office/drawing/2014/main" id="{F45700B4-4E53-A571-5B2D-D9651268D18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9464905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r>
              <a:rPr lang="en-US" sz="1600" i="1" dirty="0">
                <a:solidFill>
                  <a:srgbClr val="0000FF"/>
                </a:solidFill>
              </a:rPr>
              <a:t>What is it about each that is unique to strabismic amblyopia?</a:t>
            </a:r>
          </a:p>
          <a:p>
            <a:r>
              <a:rPr lang="en-US" sz="1600" dirty="0"/>
              <a:t>--Grating  acuity: </a:t>
            </a:r>
            <a:r>
              <a:rPr lang="en-US" sz="1600" b="1" i="1" dirty="0">
                <a:solidFill>
                  <a:srgbClr val="0000FF"/>
                </a:solidFill>
              </a:rPr>
              <a:t>?</a:t>
            </a:r>
            <a:endParaRPr lang="en-US" sz="1600" dirty="0">
              <a:solidFill>
                <a:srgbClr val="0000FF"/>
              </a:solidFill>
            </a:endParaRPr>
          </a:p>
          <a:p>
            <a:r>
              <a:rPr lang="en-US" sz="1600" dirty="0">
                <a:solidFill>
                  <a:schemeClr val="bg1">
                    <a:lumMod val="75000"/>
                  </a:schemeClr>
                </a:solidFill>
              </a:rPr>
              <a:t>--Eccentric  fixation</a:t>
            </a:r>
          </a:p>
        </p:txBody>
      </p:sp>
      <p:sp>
        <p:nvSpPr>
          <p:cNvPr id="3" name="TextBox 2">
            <a:extLst>
              <a:ext uri="{FF2B5EF4-FFF2-40B4-BE49-F238E27FC236}">
                <a16:creationId xmlns:a16="http://schemas.microsoft.com/office/drawing/2014/main" id="{D382D07B-75F8-8E01-5DC5-3A8D45D6832A}"/>
              </a:ext>
            </a:extLst>
          </p:cNvPr>
          <p:cNvSpPr txBox="1"/>
          <p:nvPr/>
        </p:nvSpPr>
        <p:spPr>
          <a:xfrm>
            <a:off x="2941982" y="4218105"/>
            <a:ext cx="3736920" cy="369332"/>
          </a:xfrm>
          <a:prstGeom prst="rect">
            <a:avLst/>
          </a:prstGeom>
          <a:noFill/>
        </p:spPr>
        <p:txBody>
          <a:bodyPr wrap="none" rtlCol="0">
            <a:spAutoFit/>
          </a:bodyPr>
          <a:lstStyle/>
          <a:p>
            <a:r>
              <a:rPr lang="en-US" i="1" dirty="0"/>
              <a:t>Now that we know what they are…</a:t>
            </a:r>
          </a:p>
        </p:txBody>
      </p:sp>
      <p:sp>
        <p:nvSpPr>
          <p:cNvPr id="4" name="Arrow: U-Turn 3">
            <a:extLst>
              <a:ext uri="{FF2B5EF4-FFF2-40B4-BE49-F238E27FC236}">
                <a16:creationId xmlns:a16="http://schemas.microsoft.com/office/drawing/2014/main" id="{B1886093-3691-7E84-CA85-AB8BA546A4F9}"/>
              </a:ext>
            </a:extLst>
          </p:cNvPr>
          <p:cNvSpPr/>
          <p:nvPr/>
        </p:nvSpPr>
        <p:spPr>
          <a:xfrm rot="5400000" flipH="1">
            <a:off x="6266459" y="3269569"/>
            <a:ext cx="1567392" cy="882079"/>
          </a:xfrm>
          <a:prstGeom prst="uturnArrow">
            <a:avLst>
              <a:gd name="adj1" fmla="val 25000"/>
              <a:gd name="adj2" fmla="val 21244"/>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2">
            <a:extLst>
              <a:ext uri="{FF2B5EF4-FFF2-40B4-BE49-F238E27FC236}">
                <a16:creationId xmlns:a16="http://schemas.microsoft.com/office/drawing/2014/main" id="{52BB06C5-3589-B1B0-869B-2F378920693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37324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2554545"/>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638F15B3-58EB-9815-3B93-8A786F2A3CE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3906178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r>
              <a:rPr lang="en-US" sz="1600" i="1" dirty="0">
                <a:solidFill>
                  <a:srgbClr val="0000FF"/>
                </a:solidFill>
              </a:rPr>
              <a:t>What is it about each that is unique to strabismic amblyopia?</a:t>
            </a:r>
          </a:p>
          <a:p>
            <a:r>
              <a:rPr lang="en-US" sz="1600" dirty="0"/>
              <a:t>--Grating  acuity: </a:t>
            </a:r>
            <a:r>
              <a:rPr lang="en-US" sz="1600" dirty="0">
                <a:solidFill>
                  <a:srgbClr val="0000FF"/>
                </a:solidFill>
              </a:rPr>
              <a:t>Is affected  less  than it is in other forms of amblyopia</a:t>
            </a:r>
          </a:p>
          <a:p>
            <a:r>
              <a:rPr lang="en-US" sz="1600" dirty="0">
                <a:solidFill>
                  <a:schemeClr val="bg1">
                    <a:lumMod val="75000"/>
                  </a:schemeClr>
                </a:solidFill>
              </a:rPr>
              <a:t>--Eccentric  fixation</a:t>
            </a:r>
          </a:p>
        </p:txBody>
      </p:sp>
      <p:sp>
        <p:nvSpPr>
          <p:cNvPr id="15" name="Rectangle 14">
            <a:extLst>
              <a:ext uri="{FF2B5EF4-FFF2-40B4-BE49-F238E27FC236}">
                <a16:creationId xmlns:a16="http://schemas.microsoft.com/office/drawing/2014/main" id="{A7CBDCBA-1FB7-051F-2423-525DAB11059E}"/>
              </a:ext>
            </a:extLst>
          </p:cNvPr>
          <p:cNvSpPr/>
          <p:nvPr/>
        </p:nvSpPr>
        <p:spPr>
          <a:xfrm>
            <a:off x="2915478" y="3229583"/>
            <a:ext cx="503582" cy="22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less </a:t>
            </a:r>
            <a:r>
              <a:rPr lang="en-US" sz="800" i="1" dirty="0">
                <a:solidFill>
                  <a:schemeClr val="tx1"/>
                </a:solidFill>
              </a:rPr>
              <a:t>vs</a:t>
            </a:r>
            <a:r>
              <a:rPr lang="en-US" sz="800" dirty="0">
                <a:solidFill>
                  <a:schemeClr val="tx1"/>
                </a:solidFill>
              </a:rPr>
              <a:t> more</a:t>
            </a:r>
          </a:p>
        </p:txBody>
      </p:sp>
      <p:sp>
        <p:nvSpPr>
          <p:cNvPr id="3" name="Rectangle 2">
            <a:extLst>
              <a:ext uri="{FF2B5EF4-FFF2-40B4-BE49-F238E27FC236}">
                <a16:creationId xmlns:a16="http://schemas.microsoft.com/office/drawing/2014/main" id="{E8CC1EC5-A069-52AD-A527-B880F3479C3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7710272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r>
              <a:rPr lang="en-US" sz="1600" i="1" dirty="0">
                <a:solidFill>
                  <a:srgbClr val="0000FF"/>
                </a:solidFill>
              </a:rPr>
              <a:t>What is it about each that is unique to strabismic amblyopia?</a:t>
            </a:r>
          </a:p>
          <a:p>
            <a:r>
              <a:rPr lang="en-US" sz="1600" dirty="0"/>
              <a:t>--Grating  acuity: </a:t>
            </a:r>
            <a:r>
              <a:rPr lang="en-US" sz="1600" dirty="0">
                <a:solidFill>
                  <a:srgbClr val="0000FF"/>
                </a:solidFill>
              </a:rPr>
              <a:t>Is affected  less  than it is in other forms of amblyopia</a:t>
            </a:r>
          </a:p>
          <a:p>
            <a:r>
              <a:rPr lang="en-US" sz="1600" dirty="0"/>
              <a:t>--Eccentric  fixation: </a:t>
            </a:r>
            <a:r>
              <a:rPr lang="en-US" sz="1600" b="1" i="1" dirty="0">
                <a:solidFill>
                  <a:srgbClr val="0000FF"/>
                </a:solidFill>
              </a:rPr>
              <a:t>?</a:t>
            </a:r>
          </a:p>
        </p:txBody>
      </p:sp>
      <p:sp>
        <p:nvSpPr>
          <p:cNvPr id="3" name="Rectangle 2">
            <a:extLst>
              <a:ext uri="{FF2B5EF4-FFF2-40B4-BE49-F238E27FC236}">
                <a16:creationId xmlns:a16="http://schemas.microsoft.com/office/drawing/2014/main" id="{80AF5741-3F32-B3D3-D96C-BEB33A63394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19429649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569660"/>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r>
              <a:rPr lang="en-US" sz="1600" i="1" dirty="0">
                <a:solidFill>
                  <a:srgbClr val="0000FF"/>
                </a:solidFill>
              </a:rPr>
              <a:t>What is it about each that is unique to strabismic amblyopia?</a:t>
            </a:r>
          </a:p>
          <a:p>
            <a:r>
              <a:rPr lang="en-US" sz="1600" dirty="0"/>
              <a:t>--Grating  acuity: </a:t>
            </a:r>
            <a:r>
              <a:rPr lang="en-US" sz="1600" dirty="0">
                <a:solidFill>
                  <a:srgbClr val="0000FF"/>
                </a:solidFill>
              </a:rPr>
              <a:t>Is affected  less  than it is in other forms of amblyopia</a:t>
            </a:r>
          </a:p>
          <a:p>
            <a:r>
              <a:rPr lang="en-US" sz="1600" dirty="0"/>
              <a:t>--Eccentric  fixation: </a:t>
            </a:r>
            <a:r>
              <a:rPr lang="en-US" sz="1600" dirty="0">
                <a:solidFill>
                  <a:srgbClr val="0000FF"/>
                </a:solidFill>
              </a:rPr>
              <a:t>Strabismic amblyopes  often  engage in eccentric fixation, whereas refractive and deprivational amblyopes  do not</a:t>
            </a:r>
          </a:p>
        </p:txBody>
      </p:sp>
      <p:sp>
        <p:nvSpPr>
          <p:cNvPr id="16" name="Rectangle 15">
            <a:extLst>
              <a:ext uri="{FF2B5EF4-FFF2-40B4-BE49-F238E27FC236}">
                <a16:creationId xmlns:a16="http://schemas.microsoft.com/office/drawing/2014/main" id="{66B2D00C-D26B-ABFB-B0DB-783355636C2A}"/>
              </a:ext>
            </a:extLst>
          </p:cNvPr>
          <p:cNvSpPr/>
          <p:nvPr/>
        </p:nvSpPr>
        <p:spPr>
          <a:xfrm>
            <a:off x="4247319" y="3472070"/>
            <a:ext cx="589723"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often </a:t>
            </a:r>
            <a:r>
              <a:rPr lang="en-US" sz="800" i="1" dirty="0">
                <a:solidFill>
                  <a:schemeClr val="tx1"/>
                </a:solidFill>
              </a:rPr>
              <a:t>vs</a:t>
            </a:r>
            <a:r>
              <a:rPr lang="en-US" sz="800" dirty="0">
                <a:solidFill>
                  <a:schemeClr val="tx1"/>
                </a:solidFill>
              </a:rPr>
              <a:t> never</a:t>
            </a:r>
          </a:p>
        </p:txBody>
      </p:sp>
      <p:sp>
        <p:nvSpPr>
          <p:cNvPr id="17" name="Rectangle 16">
            <a:extLst>
              <a:ext uri="{FF2B5EF4-FFF2-40B4-BE49-F238E27FC236}">
                <a16:creationId xmlns:a16="http://schemas.microsoft.com/office/drawing/2014/main" id="{06502F50-D708-B04B-9276-C23EBD8076E5}"/>
              </a:ext>
            </a:extLst>
          </p:cNvPr>
          <p:cNvSpPr/>
          <p:nvPr/>
        </p:nvSpPr>
        <p:spPr>
          <a:xfrm>
            <a:off x="4790660" y="3743241"/>
            <a:ext cx="589723"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do </a:t>
            </a:r>
            <a:r>
              <a:rPr lang="en-US" sz="800" i="1" dirty="0">
                <a:solidFill>
                  <a:schemeClr val="tx1"/>
                </a:solidFill>
              </a:rPr>
              <a:t>vs</a:t>
            </a:r>
            <a:r>
              <a:rPr lang="en-US" sz="800" dirty="0">
                <a:solidFill>
                  <a:schemeClr val="tx1"/>
                </a:solidFill>
              </a:rPr>
              <a:t> don’t</a:t>
            </a:r>
          </a:p>
        </p:txBody>
      </p:sp>
      <p:sp>
        <p:nvSpPr>
          <p:cNvPr id="3" name="Rectangle 2">
            <a:extLst>
              <a:ext uri="{FF2B5EF4-FFF2-40B4-BE49-F238E27FC236}">
                <a16:creationId xmlns:a16="http://schemas.microsoft.com/office/drawing/2014/main" id="{D5712D60-9FA6-2D0E-7ABF-5DE991DCBD3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34057025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569660"/>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r>
              <a:rPr lang="en-US" sz="1600" i="1" dirty="0">
                <a:solidFill>
                  <a:srgbClr val="0000FF"/>
                </a:solidFill>
              </a:rPr>
              <a:t>What is it about each that is unique to strabismic amblyopia?</a:t>
            </a:r>
          </a:p>
          <a:p>
            <a:r>
              <a:rPr lang="en-US" sz="1600" dirty="0"/>
              <a:t>--Grating  acuity: </a:t>
            </a:r>
            <a:r>
              <a:rPr lang="en-US" sz="1600" dirty="0">
                <a:solidFill>
                  <a:srgbClr val="0000FF"/>
                </a:solidFill>
              </a:rPr>
              <a:t>Is affected  less  than it is in other forms of amblyopia</a:t>
            </a:r>
          </a:p>
          <a:p>
            <a:r>
              <a:rPr lang="en-US" sz="1600" dirty="0"/>
              <a:t>--Eccentric  fixation: </a:t>
            </a:r>
            <a:r>
              <a:rPr lang="en-US" sz="1600" dirty="0">
                <a:solidFill>
                  <a:srgbClr val="0000FF"/>
                </a:solidFill>
              </a:rPr>
              <a:t>Strabismic amblyopes  often  engage in eccentric fixation, whereas refractive and deprivational amblyopes  do not</a:t>
            </a:r>
          </a:p>
        </p:txBody>
      </p:sp>
      <p:sp>
        <p:nvSpPr>
          <p:cNvPr id="3" name="Rectangle 2">
            <a:extLst>
              <a:ext uri="{FF2B5EF4-FFF2-40B4-BE49-F238E27FC236}">
                <a16:creationId xmlns:a16="http://schemas.microsoft.com/office/drawing/2014/main" id="{47593283-286A-3B04-763F-D91C2D2E9495}"/>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721758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4" name="TextBox 13">
            <a:extLst>
              <a:ext uri="{FF2B5EF4-FFF2-40B4-BE49-F238E27FC236}">
                <a16:creationId xmlns:a16="http://schemas.microsoft.com/office/drawing/2014/main" id="{3A70989E-CBFB-AE22-2D31-9D4B0240366C}"/>
              </a:ext>
            </a:extLst>
          </p:cNvPr>
          <p:cNvSpPr txBox="1"/>
          <p:nvPr/>
        </p:nvSpPr>
        <p:spPr>
          <a:xfrm>
            <a:off x="1063415" y="3102794"/>
            <a:ext cx="7072770" cy="338554"/>
          </a:xfrm>
          <a:prstGeom prst="rect">
            <a:avLst/>
          </a:prstGeom>
          <a:noFill/>
        </p:spPr>
        <p:txBody>
          <a:bodyPr wrap="none" rtlCol="0">
            <a:spAutoFit/>
          </a:bodyPr>
          <a:lstStyle/>
          <a:p>
            <a:r>
              <a:rPr lang="en-US" sz="1600" i="1" dirty="0"/>
              <a:t>In general terms, what is the underlying issue causing refractive amblyopia?</a:t>
            </a:r>
          </a:p>
        </p:txBody>
      </p:sp>
    </p:spTree>
    <p:extLst>
      <p:ext uri="{BB962C8B-B14F-4D97-AF65-F5344CB8AC3E}">
        <p14:creationId xmlns:p14="http://schemas.microsoft.com/office/powerpoint/2010/main" val="20513298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14" name="TextBox 13">
            <a:extLst>
              <a:ext uri="{FF2B5EF4-FFF2-40B4-BE49-F238E27FC236}">
                <a16:creationId xmlns:a16="http://schemas.microsoft.com/office/drawing/2014/main" id="{3A70989E-CBFB-AE22-2D31-9D4B0240366C}"/>
              </a:ext>
            </a:extLst>
          </p:cNvPr>
          <p:cNvSpPr txBox="1"/>
          <p:nvPr/>
        </p:nvSpPr>
        <p:spPr>
          <a:xfrm>
            <a:off x="1063415" y="3102794"/>
            <a:ext cx="7072770" cy="584775"/>
          </a:xfrm>
          <a:prstGeom prst="rect">
            <a:avLst/>
          </a:prstGeom>
          <a:noFill/>
        </p:spPr>
        <p:txBody>
          <a:bodyPr wrap="none" rtlCol="0">
            <a:spAutoFit/>
          </a:bodyPr>
          <a:lstStyle/>
          <a:p>
            <a:r>
              <a:rPr lang="en-US" sz="1600" i="1" dirty="0"/>
              <a:t>In general terms, what is the underlying issue causing refractive amblyopia?</a:t>
            </a:r>
          </a:p>
          <a:p>
            <a:r>
              <a:rPr lang="en-US" sz="1600" dirty="0"/>
              <a:t>The retinal image in one eye (or both) is chronically  defocused</a:t>
            </a:r>
          </a:p>
        </p:txBody>
      </p:sp>
      <p:sp>
        <p:nvSpPr>
          <p:cNvPr id="17" name="Rectangle 16">
            <a:extLst>
              <a:ext uri="{FF2B5EF4-FFF2-40B4-BE49-F238E27FC236}">
                <a16:creationId xmlns:a16="http://schemas.microsoft.com/office/drawing/2014/main" id="{F7A1D2C8-7A92-5431-9A66-A9AB0D04552B}"/>
              </a:ext>
            </a:extLst>
          </p:cNvPr>
          <p:cNvSpPr/>
          <p:nvPr/>
        </p:nvSpPr>
        <p:spPr>
          <a:xfrm>
            <a:off x="5838878" y="3409338"/>
            <a:ext cx="1100647" cy="264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8530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4" name="TextBox 13">
            <a:extLst>
              <a:ext uri="{FF2B5EF4-FFF2-40B4-BE49-F238E27FC236}">
                <a16:creationId xmlns:a16="http://schemas.microsoft.com/office/drawing/2014/main" id="{3A70989E-CBFB-AE22-2D31-9D4B0240366C}"/>
              </a:ext>
            </a:extLst>
          </p:cNvPr>
          <p:cNvSpPr txBox="1"/>
          <p:nvPr/>
        </p:nvSpPr>
        <p:spPr>
          <a:xfrm>
            <a:off x="1063415" y="3102794"/>
            <a:ext cx="7072770" cy="584775"/>
          </a:xfrm>
          <a:prstGeom prst="rect">
            <a:avLst/>
          </a:prstGeom>
          <a:noFill/>
        </p:spPr>
        <p:txBody>
          <a:bodyPr wrap="none" rtlCol="0">
            <a:spAutoFit/>
          </a:bodyPr>
          <a:lstStyle/>
          <a:p>
            <a:r>
              <a:rPr lang="en-US" sz="1600" i="1" dirty="0"/>
              <a:t>In general terms, what is the underlying issue causing refractive amblyopia?</a:t>
            </a:r>
          </a:p>
          <a:p>
            <a:r>
              <a:rPr lang="en-US" sz="1600" dirty="0"/>
              <a:t>The retinal image in one eye (or both) is chronically  defocused</a:t>
            </a:r>
          </a:p>
        </p:txBody>
      </p:sp>
    </p:spTree>
    <p:extLst>
      <p:ext uri="{BB962C8B-B14F-4D97-AF65-F5344CB8AC3E}">
        <p14:creationId xmlns:p14="http://schemas.microsoft.com/office/powerpoint/2010/main" val="15711808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3694328" y="2517911"/>
            <a:ext cx="341760" cy="400110"/>
          </a:xfrm>
          <a:prstGeom prst="rect">
            <a:avLst/>
          </a:prstGeom>
          <a:noFill/>
        </p:spPr>
        <p:txBody>
          <a:bodyPr wrap="none" rtlCol="0">
            <a:spAutoFit/>
          </a:bodyPr>
          <a:lstStyle/>
          <a:p>
            <a:pPr algn="r"/>
            <a:r>
              <a:rPr lang="en-US" sz="2000" b="1" i="1" dirty="0"/>
              <a:t>?</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341760" cy="400110"/>
          </a:xfrm>
          <a:prstGeom prst="rect">
            <a:avLst/>
          </a:prstGeom>
          <a:noFill/>
        </p:spPr>
        <p:txBody>
          <a:bodyPr wrap="none" rtlCol="0">
            <a:spAutoFit/>
          </a:bodyPr>
          <a:lstStyle/>
          <a:p>
            <a:r>
              <a:rPr lang="en-US" sz="2000" b="1" i="1" dirty="0"/>
              <a:t>?</a:t>
            </a: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4" name="TextBox 13">
            <a:extLst>
              <a:ext uri="{FF2B5EF4-FFF2-40B4-BE49-F238E27FC236}">
                <a16:creationId xmlns:a16="http://schemas.microsoft.com/office/drawing/2014/main" id="{3A70989E-CBFB-AE22-2D31-9D4B0240366C}"/>
              </a:ext>
            </a:extLst>
          </p:cNvPr>
          <p:cNvSpPr txBox="1"/>
          <p:nvPr/>
        </p:nvSpPr>
        <p:spPr>
          <a:xfrm>
            <a:off x="1063415" y="3102794"/>
            <a:ext cx="7072770" cy="1077218"/>
          </a:xfrm>
          <a:prstGeom prst="rect">
            <a:avLst/>
          </a:prstGeom>
          <a:noFill/>
        </p:spPr>
        <p:txBody>
          <a:bodyPr wrap="none" rtlCol="0">
            <a:spAutoFit/>
          </a:bodyPr>
          <a:lstStyle/>
          <a:p>
            <a:r>
              <a:rPr lang="en-US" sz="1600" i="1" dirty="0"/>
              <a:t>In general terms, what is the underlying issue causing refractive amblyopia?</a:t>
            </a:r>
          </a:p>
          <a:p>
            <a:r>
              <a:rPr lang="en-US" sz="1600" dirty="0"/>
              <a:t>The retinal image in one eye (or both) is chronically  defocused</a:t>
            </a:r>
          </a:p>
          <a:p>
            <a:endParaRPr lang="en-US" sz="1600" dirty="0"/>
          </a:p>
          <a:p>
            <a:r>
              <a:rPr lang="en-US" sz="1600" i="1" dirty="0"/>
              <a:t>There are two subtypes of refractive amblyopia—what are they?</a:t>
            </a:r>
          </a:p>
        </p:txBody>
      </p:sp>
    </p:spTree>
    <p:extLst>
      <p:ext uri="{BB962C8B-B14F-4D97-AF65-F5344CB8AC3E}">
        <p14:creationId xmlns:p14="http://schemas.microsoft.com/office/powerpoint/2010/main" val="39741134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4" name="TextBox 13">
            <a:extLst>
              <a:ext uri="{FF2B5EF4-FFF2-40B4-BE49-F238E27FC236}">
                <a16:creationId xmlns:a16="http://schemas.microsoft.com/office/drawing/2014/main" id="{3A70989E-CBFB-AE22-2D31-9D4B0240366C}"/>
              </a:ext>
            </a:extLst>
          </p:cNvPr>
          <p:cNvSpPr txBox="1"/>
          <p:nvPr/>
        </p:nvSpPr>
        <p:spPr>
          <a:xfrm>
            <a:off x="1063415" y="3102794"/>
            <a:ext cx="7072770" cy="1077218"/>
          </a:xfrm>
          <a:prstGeom prst="rect">
            <a:avLst/>
          </a:prstGeom>
          <a:noFill/>
        </p:spPr>
        <p:txBody>
          <a:bodyPr wrap="none" rtlCol="0">
            <a:spAutoFit/>
          </a:bodyPr>
          <a:lstStyle/>
          <a:p>
            <a:r>
              <a:rPr lang="en-US" sz="1600" i="1" dirty="0"/>
              <a:t>In general terms, what is the underlying issue causing refractive amblyopia?</a:t>
            </a:r>
          </a:p>
          <a:p>
            <a:r>
              <a:rPr lang="en-US" sz="1600" dirty="0"/>
              <a:t>The retinal image in one eye (or both) is chronically  defocused</a:t>
            </a:r>
          </a:p>
          <a:p>
            <a:endParaRPr lang="en-US" sz="1600" dirty="0"/>
          </a:p>
          <a:p>
            <a:r>
              <a:rPr lang="en-US" sz="1600" i="1" dirty="0"/>
              <a:t>There are two subtypes of refractive amblyopia—what are they?</a:t>
            </a:r>
          </a:p>
        </p:txBody>
      </p:sp>
    </p:spTree>
    <p:extLst>
      <p:ext uri="{BB962C8B-B14F-4D97-AF65-F5344CB8AC3E}">
        <p14:creationId xmlns:p14="http://schemas.microsoft.com/office/powerpoint/2010/main" val="32525301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444580" cy="307777"/>
          </a:xfrm>
          <a:prstGeom prst="rect">
            <a:avLst/>
          </a:prstGeom>
          <a:noFill/>
        </p:spPr>
        <p:txBody>
          <a:bodyPr wrap="square" rtlCol="0">
            <a:spAutoFit/>
          </a:bodyPr>
          <a:lstStyle/>
          <a:p>
            <a:r>
              <a:rPr lang="en-US" sz="1400" dirty="0"/>
              <a:t>Dissimilar refractive states b/t the eyes</a:t>
            </a: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2" y="2963433"/>
            <a:ext cx="3543166" cy="307777"/>
          </a:xfrm>
          <a:prstGeom prst="rect">
            <a:avLst/>
          </a:prstGeom>
          <a:noFill/>
        </p:spPr>
        <p:txBody>
          <a:bodyPr wrap="square" rtlCol="0">
            <a:spAutoFit/>
          </a:bodyPr>
          <a:lstStyle/>
          <a:p>
            <a:r>
              <a:rPr lang="en-US" sz="1400" dirty="0"/>
              <a:t>Similar high refractive error in both eyes</a:t>
            </a:r>
          </a:p>
        </p:txBody>
      </p:sp>
      <p:sp>
        <p:nvSpPr>
          <p:cNvPr id="18" name="Rectangle 17">
            <a:extLst>
              <a:ext uri="{FF2B5EF4-FFF2-40B4-BE49-F238E27FC236}">
                <a16:creationId xmlns:a16="http://schemas.microsoft.com/office/drawing/2014/main" id="{1B76B1A2-E8FC-A0CB-BE78-61702B20BB88}"/>
              </a:ext>
            </a:extLst>
          </p:cNvPr>
          <p:cNvSpPr/>
          <p:nvPr/>
        </p:nvSpPr>
        <p:spPr>
          <a:xfrm>
            <a:off x="591508" y="2958587"/>
            <a:ext cx="272153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refractive state of the eyes</a:t>
            </a:r>
          </a:p>
        </p:txBody>
      </p:sp>
      <p:sp>
        <p:nvSpPr>
          <p:cNvPr id="19" name="Rectangle 18">
            <a:extLst>
              <a:ext uri="{FF2B5EF4-FFF2-40B4-BE49-F238E27FC236}">
                <a16:creationId xmlns:a16="http://schemas.microsoft.com/office/drawing/2014/main" id="{4C1554C3-F333-01ED-4D3C-51E3D64F515C}"/>
              </a:ext>
            </a:extLst>
          </p:cNvPr>
          <p:cNvSpPr/>
          <p:nvPr/>
        </p:nvSpPr>
        <p:spPr>
          <a:xfrm>
            <a:off x="5224861" y="2958587"/>
            <a:ext cx="272153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refractive state of the eyes</a:t>
            </a:r>
          </a:p>
        </p:txBody>
      </p:sp>
    </p:spTree>
    <p:extLst>
      <p:ext uri="{BB962C8B-B14F-4D97-AF65-F5344CB8AC3E}">
        <p14:creationId xmlns:p14="http://schemas.microsoft.com/office/powerpoint/2010/main" val="289283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If the input from an eye is degraded (due to defocus, occlusion, </a:t>
            </a:r>
            <a:r>
              <a:rPr lang="en-US" sz="1600" dirty="0" err="1"/>
              <a:t>etc</a:t>
            </a:r>
            <a:r>
              <a:rPr lang="en-US" sz="1600" dirty="0"/>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79E3BF76-E417-407A-487D-107D389B687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9562674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444580" cy="307777"/>
          </a:xfrm>
          <a:prstGeom prst="rect">
            <a:avLst/>
          </a:prstGeom>
          <a:noFill/>
        </p:spPr>
        <p:txBody>
          <a:bodyPr wrap="square" rtlCol="0">
            <a:spAutoFit/>
          </a:bodyPr>
          <a:lstStyle/>
          <a:p>
            <a:r>
              <a:rPr lang="en-US" sz="1400" dirty="0"/>
              <a:t>Dissimilar refractive states b/t the eyes</a:t>
            </a: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2" y="2963433"/>
            <a:ext cx="3543166" cy="307777"/>
          </a:xfrm>
          <a:prstGeom prst="rect">
            <a:avLst/>
          </a:prstGeom>
          <a:noFill/>
        </p:spPr>
        <p:txBody>
          <a:bodyPr wrap="square" rtlCol="0">
            <a:spAutoFit/>
          </a:bodyPr>
          <a:lstStyle/>
          <a:p>
            <a:r>
              <a:rPr lang="en-US" sz="1400" dirty="0"/>
              <a:t>Similar high refractive error in both eyes</a:t>
            </a:r>
          </a:p>
        </p:txBody>
      </p:sp>
    </p:spTree>
    <p:extLst>
      <p:ext uri="{BB962C8B-B14F-4D97-AF65-F5344CB8AC3E}">
        <p14:creationId xmlns:p14="http://schemas.microsoft.com/office/powerpoint/2010/main" val="27481220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8" name="TextBox 17">
            <a:extLst>
              <a:ext uri="{FF2B5EF4-FFF2-40B4-BE49-F238E27FC236}">
                <a16:creationId xmlns:a16="http://schemas.microsoft.com/office/drawing/2014/main" id="{D203009B-E14C-2037-20B6-44C514484240}"/>
              </a:ext>
            </a:extLst>
          </p:cNvPr>
          <p:cNvSpPr txBox="1"/>
          <p:nvPr/>
        </p:nvSpPr>
        <p:spPr>
          <a:xfrm>
            <a:off x="591508" y="2958587"/>
            <a:ext cx="3543170" cy="523220"/>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a:t>
            </a:r>
            <a:endParaRPr lang="en-US" sz="1400" dirty="0"/>
          </a:p>
        </p:txBody>
      </p:sp>
      <p:sp>
        <p:nvSpPr>
          <p:cNvPr id="19" name="TextBox 18">
            <a:extLst>
              <a:ext uri="{FF2B5EF4-FFF2-40B4-BE49-F238E27FC236}">
                <a16:creationId xmlns:a16="http://schemas.microsoft.com/office/drawing/2014/main" id="{7593E6EA-7AE4-2185-49FA-8FB495EAD151}"/>
              </a:ext>
            </a:extLst>
          </p:cNvPr>
          <p:cNvSpPr txBox="1"/>
          <p:nvPr/>
        </p:nvSpPr>
        <p:spPr>
          <a:xfrm>
            <a:off x="5163511" y="2963433"/>
            <a:ext cx="3728698" cy="523220"/>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a:t>
            </a:r>
            <a:endParaRPr lang="en-US" sz="1400" dirty="0"/>
          </a:p>
        </p:txBody>
      </p:sp>
      <p:sp>
        <p:nvSpPr>
          <p:cNvPr id="20" name="Rectangle 19">
            <a:extLst>
              <a:ext uri="{FF2B5EF4-FFF2-40B4-BE49-F238E27FC236}">
                <a16:creationId xmlns:a16="http://schemas.microsoft.com/office/drawing/2014/main" id="{2D0037E1-3B7C-1E67-00A5-FE83D9E21B22}"/>
              </a:ext>
            </a:extLst>
          </p:cNvPr>
          <p:cNvSpPr/>
          <p:nvPr/>
        </p:nvSpPr>
        <p:spPr>
          <a:xfrm>
            <a:off x="591508" y="3235586"/>
            <a:ext cx="1502335" cy="24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how many eyes?</a:t>
            </a:r>
          </a:p>
        </p:txBody>
      </p:sp>
      <p:sp>
        <p:nvSpPr>
          <p:cNvPr id="21" name="Rectangle 20">
            <a:extLst>
              <a:ext uri="{FF2B5EF4-FFF2-40B4-BE49-F238E27FC236}">
                <a16:creationId xmlns:a16="http://schemas.microsoft.com/office/drawing/2014/main" id="{F136EC27-3C94-B5C6-DD4A-ADB3E849DE4D}"/>
              </a:ext>
            </a:extLst>
          </p:cNvPr>
          <p:cNvSpPr/>
          <p:nvPr/>
        </p:nvSpPr>
        <p:spPr>
          <a:xfrm>
            <a:off x="5224861" y="3235586"/>
            <a:ext cx="1586756" cy="249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how many eyes?</a:t>
            </a:r>
          </a:p>
        </p:txBody>
      </p:sp>
    </p:spTree>
    <p:extLst>
      <p:ext uri="{BB962C8B-B14F-4D97-AF65-F5344CB8AC3E}">
        <p14:creationId xmlns:p14="http://schemas.microsoft.com/office/powerpoint/2010/main" val="5714781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8" name="TextBox 17">
            <a:extLst>
              <a:ext uri="{FF2B5EF4-FFF2-40B4-BE49-F238E27FC236}">
                <a16:creationId xmlns:a16="http://schemas.microsoft.com/office/drawing/2014/main" id="{817323BC-3307-0C9F-565E-3BB9802169CB}"/>
              </a:ext>
            </a:extLst>
          </p:cNvPr>
          <p:cNvSpPr txBox="1"/>
          <p:nvPr/>
        </p:nvSpPr>
        <p:spPr>
          <a:xfrm>
            <a:off x="591508" y="2958587"/>
            <a:ext cx="3543170" cy="523220"/>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a:t>
            </a:r>
            <a:endParaRPr lang="en-US" sz="1400" dirty="0"/>
          </a:p>
        </p:txBody>
      </p:sp>
      <p:sp>
        <p:nvSpPr>
          <p:cNvPr id="19" name="TextBox 18">
            <a:extLst>
              <a:ext uri="{FF2B5EF4-FFF2-40B4-BE49-F238E27FC236}">
                <a16:creationId xmlns:a16="http://schemas.microsoft.com/office/drawing/2014/main" id="{E15A577B-1E15-784D-3E5E-54006F969850}"/>
              </a:ext>
            </a:extLst>
          </p:cNvPr>
          <p:cNvSpPr txBox="1"/>
          <p:nvPr/>
        </p:nvSpPr>
        <p:spPr>
          <a:xfrm>
            <a:off x="5163511" y="2963433"/>
            <a:ext cx="3728698" cy="523220"/>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a:t>
            </a:r>
            <a:endParaRPr lang="en-US" sz="1400" dirty="0"/>
          </a:p>
        </p:txBody>
      </p:sp>
    </p:spTree>
    <p:extLst>
      <p:ext uri="{BB962C8B-B14F-4D97-AF65-F5344CB8AC3E}">
        <p14:creationId xmlns:p14="http://schemas.microsoft.com/office/powerpoint/2010/main" val="15529525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Rectangle 13">
            <a:extLst>
              <a:ext uri="{FF2B5EF4-FFF2-40B4-BE49-F238E27FC236}">
                <a16:creationId xmlns:a16="http://schemas.microsoft.com/office/drawing/2014/main" id="{E018EE6D-B7BA-AF34-056E-F67FC4EA591F}"/>
              </a:ext>
            </a:extLst>
          </p:cNvPr>
          <p:cNvSpPr/>
          <p:nvPr/>
        </p:nvSpPr>
        <p:spPr>
          <a:xfrm>
            <a:off x="622852" y="3429001"/>
            <a:ext cx="9144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unilateral vs bilateral</a:t>
            </a:r>
          </a:p>
        </p:txBody>
      </p:sp>
      <p:sp>
        <p:nvSpPr>
          <p:cNvPr id="17" name="Rectangle 16">
            <a:extLst>
              <a:ext uri="{FF2B5EF4-FFF2-40B4-BE49-F238E27FC236}">
                <a16:creationId xmlns:a16="http://schemas.microsoft.com/office/drawing/2014/main" id="{07F1BE57-66EC-2E85-77E3-B25E1C7EE080}"/>
              </a:ext>
            </a:extLst>
          </p:cNvPr>
          <p:cNvSpPr/>
          <p:nvPr/>
        </p:nvSpPr>
        <p:spPr>
          <a:xfrm>
            <a:off x="5107911" y="3448774"/>
            <a:ext cx="9144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unilateral vs bilateral</a:t>
            </a:r>
          </a:p>
        </p:txBody>
      </p:sp>
    </p:spTree>
    <p:extLst>
      <p:ext uri="{BB962C8B-B14F-4D97-AF65-F5344CB8AC3E}">
        <p14:creationId xmlns:p14="http://schemas.microsoft.com/office/powerpoint/2010/main" val="4046405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651414" cy="400110"/>
          </a:xfrm>
          <a:prstGeom prst="rect">
            <a:avLst/>
          </a:prstGeom>
          <a:noFill/>
        </p:spPr>
        <p:txBody>
          <a:bodyPr wrap="none" rtlCol="0">
            <a:spAutoFit/>
          </a:bodyPr>
          <a:lstStyle/>
          <a:p>
            <a:r>
              <a:rPr lang="en-US" sz="2000" dirty="0" err="1"/>
              <a:t>Isoametropic</a:t>
            </a:r>
            <a:endParaRPr lang="en-US" sz="2000"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Tree>
    <p:extLst>
      <p:ext uri="{BB962C8B-B14F-4D97-AF65-F5344CB8AC3E}">
        <p14:creationId xmlns:p14="http://schemas.microsoft.com/office/powerpoint/2010/main" val="15698471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p>
          <a:p>
            <a:r>
              <a:rPr lang="en-US" sz="1400" dirty="0"/>
              <a:t>--</a:t>
            </a:r>
            <a:r>
              <a:rPr lang="en-US" sz="1400" b="1" i="1" dirty="0"/>
              <a:t>?</a:t>
            </a:r>
            <a:endParaRPr lang="en-US" sz="1400" b="1" i="1" dirty="0">
              <a:solidFill>
                <a:srgbClr val="0000FF"/>
              </a:solidFill>
            </a:endParaRPr>
          </a:p>
          <a:p>
            <a:r>
              <a:rPr lang="en-US" sz="1400" dirty="0"/>
              <a:t>--</a:t>
            </a:r>
            <a:r>
              <a:rPr lang="en-US" sz="1400" b="1" i="1" dirty="0"/>
              <a:t>?</a:t>
            </a:r>
            <a:endParaRPr lang="en-US" sz="1400" b="1" i="1" dirty="0">
              <a:solidFill>
                <a:srgbClr val="0000FF"/>
              </a:solidFill>
            </a:endParaRPr>
          </a:p>
          <a:p>
            <a:r>
              <a:rPr lang="en-US" sz="1400" dirty="0"/>
              <a:t>(or)</a:t>
            </a:r>
          </a:p>
          <a:p>
            <a:r>
              <a:rPr lang="en-US" sz="1400" dirty="0"/>
              <a:t>--</a:t>
            </a:r>
            <a:r>
              <a:rPr lang="en-US" sz="1400" b="1" i="1" dirty="0"/>
              <a:t>?</a:t>
            </a:r>
          </a:p>
        </p:txBody>
      </p:sp>
    </p:spTree>
    <p:extLst>
      <p:ext uri="{BB962C8B-B14F-4D97-AF65-F5344CB8AC3E}">
        <p14:creationId xmlns:p14="http://schemas.microsoft.com/office/powerpoint/2010/main" val="28810287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p>
          <a:p>
            <a:r>
              <a:rPr lang="en-US" sz="1400" dirty="0"/>
              <a:t>--Hyperopia</a:t>
            </a:r>
            <a:endParaRPr lang="en-US" sz="1400" dirty="0">
              <a:solidFill>
                <a:srgbClr val="0000FF"/>
              </a:solidFill>
            </a:endParaRPr>
          </a:p>
          <a:p>
            <a:r>
              <a:rPr lang="en-US" sz="1400" dirty="0"/>
              <a:t>--Myopia</a:t>
            </a:r>
            <a:endParaRPr lang="en-US" sz="1400" dirty="0">
              <a:solidFill>
                <a:srgbClr val="0000FF"/>
              </a:solidFill>
            </a:endParaRPr>
          </a:p>
          <a:p>
            <a:r>
              <a:rPr lang="en-US" sz="1400" dirty="0"/>
              <a:t>(or)</a:t>
            </a:r>
          </a:p>
          <a:p>
            <a:r>
              <a:rPr lang="en-US" sz="1400" dirty="0"/>
              <a:t>--Astigmatic error</a:t>
            </a:r>
          </a:p>
        </p:txBody>
      </p:sp>
    </p:spTree>
    <p:extLst>
      <p:ext uri="{BB962C8B-B14F-4D97-AF65-F5344CB8AC3E}">
        <p14:creationId xmlns:p14="http://schemas.microsoft.com/office/powerpoint/2010/main" val="40284304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b="1" i="1" dirty="0">
                <a:solidFill>
                  <a:srgbClr val="0000FF"/>
                </a:solidFill>
              </a:rPr>
              <a:t>?</a:t>
            </a:r>
          </a:p>
          <a:p>
            <a:r>
              <a:rPr lang="en-US" sz="1400" dirty="0">
                <a:solidFill>
                  <a:schemeClr val="bg1">
                    <a:lumMod val="75000"/>
                  </a:schemeClr>
                </a:solidFill>
              </a:rPr>
              <a:t>--Myopia</a:t>
            </a:r>
          </a:p>
          <a:p>
            <a:r>
              <a:rPr lang="en-US" sz="1400" dirty="0">
                <a:solidFill>
                  <a:schemeClr val="bg1">
                    <a:lumMod val="75000"/>
                  </a:schemeClr>
                </a:solidFill>
              </a:rPr>
              <a:t>(or)</a:t>
            </a:r>
          </a:p>
          <a:p>
            <a:r>
              <a:rPr lang="en-US" sz="1400" dirty="0">
                <a:solidFill>
                  <a:schemeClr val="bg1">
                    <a:lumMod val="75000"/>
                  </a:schemeClr>
                </a:solidFill>
              </a:rPr>
              <a:t>--Astigmatic error</a:t>
            </a:r>
          </a:p>
        </p:txBody>
      </p:sp>
    </p:spTree>
    <p:extLst>
      <p:ext uri="{BB962C8B-B14F-4D97-AF65-F5344CB8AC3E}">
        <p14:creationId xmlns:p14="http://schemas.microsoft.com/office/powerpoint/2010/main" val="7605610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solidFill>
                  <a:schemeClr val="bg1">
                    <a:lumMod val="75000"/>
                  </a:schemeClr>
                </a:solidFill>
              </a:rPr>
              <a:t>--Myopia</a:t>
            </a:r>
          </a:p>
          <a:p>
            <a:r>
              <a:rPr lang="en-US" sz="1400" dirty="0">
                <a:solidFill>
                  <a:schemeClr val="bg1">
                    <a:lumMod val="75000"/>
                  </a:schemeClr>
                </a:solidFill>
              </a:rPr>
              <a:t>(or)</a:t>
            </a:r>
          </a:p>
          <a:p>
            <a:r>
              <a:rPr lang="en-US" sz="1400" dirty="0">
                <a:solidFill>
                  <a:schemeClr val="bg1">
                    <a:lumMod val="75000"/>
                  </a:schemeClr>
                </a:solidFill>
              </a:rPr>
              <a:t>--Astigmatic error</a:t>
            </a:r>
          </a:p>
        </p:txBody>
      </p:sp>
    </p:spTree>
    <p:extLst>
      <p:ext uri="{BB962C8B-B14F-4D97-AF65-F5344CB8AC3E}">
        <p14:creationId xmlns:p14="http://schemas.microsoft.com/office/powerpoint/2010/main" val="5978548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t>--Myopia: </a:t>
            </a:r>
            <a:r>
              <a:rPr lang="en-US" sz="1400" b="1" i="1" dirty="0">
                <a:solidFill>
                  <a:srgbClr val="0000FF"/>
                </a:solidFill>
              </a:rPr>
              <a:t>?</a:t>
            </a:r>
            <a:endParaRPr lang="en-US" sz="1400" dirty="0">
              <a:solidFill>
                <a:srgbClr val="0000FF"/>
              </a:solidFill>
            </a:endParaRPr>
          </a:p>
          <a:p>
            <a:r>
              <a:rPr lang="en-US" sz="1400" dirty="0">
                <a:solidFill>
                  <a:schemeClr val="bg1">
                    <a:lumMod val="75000"/>
                  </a:schemeClr>
                </a:solidFill>
              </a:rPr>
              <a:t>(or)</a:t>
            </a:r>
          </a:p>
          <a:p>
            <a:r>
              <a:rPr lang="en-US" sz="1400" dirty="0">
                <a:solidFill>
                  <a:schemeClr val="bg1">
                    <a:lumMod val="75000"/>
                  </a:schemeClr>
                </a:solidFill>
              </a:rPr>
              <a:t>--Astigmatic error</a:t>
            </a:r>
          </a:p>
        </p:txBody>
      </p:sp>
    </p:spTree>
    <p:extLst>
      <p:ext uri="{BB962C8B-B14F-4D97-AF65-F5344CB8AC3E}">
        <p14:creationId xmlns:p14="http://schemas.microsoft.com/office/powerpoint/2010/main" val="407885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p>
          <a:p>
            <a:r>
              <a:rPr lang="en-US" sz="1400" dirty="0"/>
              <a:t>1) </a:t>
            </a:r>
            <a:r>
              <a:rPr lang="en-US" sz="1400" b="1" i="1" dirty="0"/>
              <a:t>?</a:t>
            </a:r>
            <a:r>
              <a:rPr lang="en-US" sz="1400" dirty="0"/>
              <a:t> </a:t>
            </a:r>
            <a:r>
              <a:rPr lang="en-US" sz="1400" dirty="0">
                <a:solidFill>
                  <a:schemeClr val="accent1">
                    <a:lumMod val="40000"/>
                    <a:lumOff val="60000"/>
                  </a:schemeClr>
                </a:solidFill>
              </a:rPr>
              <a:t>development of visual acuity</a:t>
            </a:r>
          </a:p>
          <a:p>
            <a:r>
              <a:rPr lang="en-US" sz="1400" dirty="0"/>
              <a:t>2) </a:t>
            </a:r>
            <a:r>
              <a:rPr lang="en-US" sz="1400" b="1" i="1" dirty="0"/>
              <a:t>?</a:t>
            </a:r>
            <a:r>
              <a:rPr lang="en-US" sz="1400" dirty="0"/>
              <a:t> </a:t>
            </a:r>
            <a:r>
              <a:rPr lang="en-US" sz="1400" dirty="0">
                <a:solidFill>
                  <a:schemeClr val="accent1">
                    <a:lumMod val="40000"/>
                    <a:lumOff val="60000"/>
                  </a:schemeClr>
                </a:solidFill>
              </a:rPr>
              <a:t>period during which degraded vision can cause amblyopia: A month or two post-birth to </a:t>
            </a:r>
            <a:r>
              <a:rPr lang="en-US" sz="1400" dirty="0"/>
              <a:t>3) </a:t>
            </a:r>
            <a:r>
              <a:rPr lang="en-US" sz="1400" b="1" i="1" dirty="0"/>
              <a:t>?</a:t>
            </a:r>
            <a:r>
              <a:rPr lang="en-US" sz="1400" dirty="0"/>
              <a:t> </a:t>
            </a:r>
            <a:r>
              <a:rPr lang="en-US" sz="1400" dirty="0">
                <a:solidFill>
                  <a:schemeClr val="accent1">
                    <a:lumMod val="40000"/>
                    <a:lumOff val="60000"/>
                  </a:schemeClr>
                </a:solidFill>
              </a:rPr>
              <a:t>period during which amblyopia </a:t>
            </a:r>
            <a:r>
              <a:rPr lang="en-US" sz="1400" dirty="0" err="1">
                <a:solidFill>
                  <a:schemeClr val="accent1">
                    <a:lumMod val="40000"/>
                    <a:lumOff val="60000"/>
                  </a:schemeClr>
                </a:solidFill>
              </a:rPr>
              <a:t>tx</a:t>
            </a:r>
            <a:r>
              <a:rPr lang="en-US" sz="1400" dirty="0">
                <a:solidFill>
                  <a:schemeClr val="accent1">
                    <a:lumMod val="40000"/>
                    <a:lumOff val="60000"/>
                  </a:schemeClr>
                </a:solidFill>
              </a:rPr>
              <a:t> may be effective</a:t>
            </a:r>
          </a:p>
        </p:txBody>
      </p:sp>
      <p:sp>
        <p:nvSpPr>
          <p:cNvPr id="5" name="Rectangle 2">
            <a:extLst>
              <a:ext uri="{FF2B5EF4-FFF2-40B4-BE49-F238E27FC236}">
                <a16:creationId xmlns:a16="http://schemas.microsoft.com/office/drawing/2014/main" id="{E32C78E2-BB9B-37F4-90A0-9DFBF8846F2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6328541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t>--Myopia: </a:t>
            </a:r>
            <a:r>
              <a:rPr lang="en-US" sz="1400" dirty="0">
                <a:solidFill>
                  <a:srgbClr val="0000FF"/>
                </a:solidFill>
              </a:rPr>
              <a:t>~3D</a:t>
            </a:r>
          </a:p>
          <a:p>
            <a:r>
              <a:rPr lang="en-US" sz="1400" dirty="0">
                <a:solidFill>
                  <a:schemeClr val="bg1">
                    <a:lumMod val="75000"/>
                  </a:schemeClr>
                </a:solidFill>
              </a:rPr>
              <a:t>(or)</a:t>
            </a:r>
          </a:p>
          <a:p>
            <a:r>
              <a:rPr lang="en-US" sz="1400" dirty="0">
                <a:solidFill>
                  <a:schemeClr val="bg1">
                    <a:lumMod val="75000"/>
                  </a:schemeClr>
                </a:solidFill>
              </a:rPr>
              <a:t>--Astigmatic error</a:t>
            </a:r>
          </a:p>
        </p:txBody>
      </p:sp>
    </p:spTree>
    <p:extLst>
      <p:ext uri="{BB962C8B-B14F-4D97-AF65-F5344CB8AC3E}">
        <p14:creationId xmlns:p14="http://schemas.microsoft.com/office/powerpoint/2010/main" val="15301831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t>--Myopia: </a:t>
            </a:r>
            <a:r>
              <a:rPr lang="en-US" sz="1400" dirty="0">
                <a:solidFill>
                  <a:srgbClr val="0000FF"/>
                </a:solidFill>
              </a:rPr>
              <a:t>~3D</a:t>
            </a:r>
          </a:p>
          <a:p>
            <a:r>
              <a:rPr lang="en-US" sz="1400" dirty="0"/>
              <a:t>(or)</a:t>
            </a:r>
          </a:p>
          <a:p>
            <a:r>
              <a:rPr lang="en-US" sz="1400" dirty="0"/>
              <a:t>--Astigmatic error: </a:t>
            </a:r>
            <a:r>
              <a:rPr lang="en-US" sz="1400" b="1" i="1" dirty="0">
                <a:solidFill>
                  <a:srgbClr val="0000FF"/>
                </a:solidFill>
              </a:rPr>
              <a:t>?</a:t>
            </a:r>
            <a:endParaRPr lang="en-US" sz="1400" dirty="0"/>
          </a:p>
        </p:txBody>
      </p:sp>
    </p:spTree>
    <p:extLst>
      <p:ext uri="{BB962C8B-B14F-4D97-AF65-F5344CB8AC3E}">
        <p14:creationId xmlns:p14="http://schemas.microsoft.com/office/powerpoint/2010/main" val="23443203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1600438"/>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t>--Myopia: </a:t>
            </a:r>
            <a:r>
              <a:rPr lang="en-US" sz="1400" dirty="0">
                <a:solidFill>
                  <a:srgbClr val="0000FF"/>
                </a:solidFill>
              </a:rPr>
              <a:t>~3D</a:t>
            </a:r>
          </a:p>
          <a:p>
            <a:r>
              <a:rPr lang="en-US" sz="1400" dirty="0"/>
              <a:t>(or)</a:t>
            </a:r>
          </a:p>
          <a:p>
            <a:r>
              <a:rPr lang="en-US" sz="1400" dirty="0"/>
              <a:t>--Astigmatic error: </a:t>
            </a:r>
            <a:r>
              <a:rPr lang="en-US" sz="1400" dirty="0">
                <a:solidFill>
                  <a:srgbClr val="0000FF"/>
                </a:solidFill>
              </a:rPr>
              <a:t>~2D</a:t>
            </a:r>
            <a:endParaRPr lang="en-US" sz="1400" dirty="0"/>
          </a:p>
        </p:txBody>
      </p:sp>
    </p:spTree>
    <p:extLst>
      <p:ext uri="{BB962C8B-B14F-4D97-AF65-F5344CB8AC3E}">
        <p14:creationId xmlns:p14="http://schemas.microsoft.com/office/powerpoint/2010/main" val="12985102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2031325"/>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t>--Myopia: </a:t>
            </a:r>
            <a:r>
              <a:rPr lang="en-US" sz="1400" dirty="0">
                <a:solidFill>
                  <a:srgbClr val="0000FF"/>
                </a:solidFill>
              </a:rPr>
              <a:t>~3D</a:t>
            </a:r>
          </a:p>
          <a:p>
            <a:r>
              <a:rPr lang="en-US" sz="1400" dirty="0"/>
              <a:t>(or)</a:t>
            </a:r>
          </a:p>
          <a:p>
            <a:r>
              <a:rPr lang="en-US" sz="1400" dirty="0"/>
              <a:t>--Astigmatic error: </a:t>
            </a:r>
            <a:r>
              <a:rPr lang="en-US" sz="1400" dirty="0">
                <a:solidFill>
                  <a:srgbClr val="0000FF"/>
                </a:solidFill>
              </a:rPr>
              <a:t>~2D</a:t>
            </a:r>
          </a:p>
          <a:p>
            <a:endParaRPr lang="en-US" sz="1400" dirty="0"/>
          </a:p>
          <a:p>
            <a:r>
              <a:rPr lang="en-US" sz="1400" i="1" dirty="0"/>
              <a:t>Does the risk of amblyopia scale with the degree of anisometropia?</a:t>
            </a:r>
            <a:endParaRPr lang="en-US" sz="1400" dirty="0"/>
          </a:p>
        </p:txBody>
      </p:sp>
    </p:spTree>
    <p:extLst>
      <p:ext uri="{BB962C8B-B14F-4D97-AF65-F5344CB8AC3E}">
        <p14:creationId xmlns:p14="http://schemas.microsoft.com/office/powerpoint/2010/main" val="9027878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056058" y="2517911"/>
            <a:ext cx="1980030" cy="400110"/>
          </a:xfrm>
          <a:prstGeom prst="rect">
            <a:avLst/>
          </a:prstGeom>
          <a:noFill/>
        </p:spPr>
        <p:txBody>
          <a:bodyPr wrap="none" rtlCol="0">
            <a:spAutoFit/>
          </a:bodyPr>
          <a:lstStyle/>
          <a:p>
            <a:pPr algn="r"/>
            <a:r>
              <a:rPr lang="en-US" sz="2000" b="1" dirty="0"/>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4" y="2517911"/>
            <a:ext cx="1651414" cy="400110"/>
          </a:xfrm>
          <a:prstGeom prst="rect">
            <a:avLst/>
          </a:prstGeom>
          <a:noFill/>
        </p:spPr>
        <p:txBody>
          <a:bodyPr wrap="none" rtlCol="0">
            <a:spAutoFit/>
          </a:bodyPr>
          <a:lstStyle/>
          <a:p>
            <a:r>
              <a:rPr lang="en-US" sz="2000" dirty="0" err="1">
                <a:solidFill>
                  <a:schemeClr val="bg1">
                    <a:lumMod val="75000"/>
                  </a:schemeClr>
                </a:solidFill>
              </a:rPr>
              <a:t>Isoametropic</a:t>
            </a:r>
            <a:endParaRPr lang="en-US" sz="2000" dirty="0">
              <a:solidFill>
                <a:schemeClr val="bg1">
                  <a:lumMod val="75000"/>
                </a:schemeClr>
              </a:solidFill>
            </a:endParaRPr>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t>Dissimilar refractive states b/t the eyes</a:t>
            </a:r>
            <a:r>
              <a:rPr lang="en-US" sz="1400" dirty="0">
                <a:sym typeface="Wingdings" panose="05000000000000000000" pitchFamily="2" charset="2"/>
              </a:rPr>
              <a:t> </a:t>
            </a:r>
            <a:r>
              <a:rPr lang="en-US" sz="1400" b="1" dirty="0">
                <a:sym typeface="Wingdings" panose="05000000000000000000" pitchFamily="2" charset="2"/>
              </a:rPr>
              <a:t>one </a:t>
            </a:r>
            <a:r>
              <a:rPr lang="en-US" sz="1400" dirty="0">
                <a:sym typeface="Wingdings" panose="05000000000000000000" pitchFamily="2" charset="2"/>
              </a:rPr>
              <a:t>retinal image</a:t>
            </a:r>
            <a:r>
              <a:rPr lang="en-US" sz="1400" dirty="0">
                <a:solidFill>
                  <a:schemeClr val="bg1"/>
                </a:solidFill>
                <a:sym typeface="Wingdings" panose="05000000000000000000" pitchFamily="2" charset="2"/>
              </a:rPr>
              <a:t> </a:t>
            </a:r>
            <a:r>
              <a:rPr lang="en-US" sz="1400" dirty="0">
                <a:sym typeface="Wingdings" panose="05000000000000000000" pitchFamily="2" charset="2"/>
              </a:rPr>
              <a:t>chronically defocused </a:t>
            </a:r>
            <a:r>
              <a:rPr lang="en-US" sz="1400" b="1" dirty="0">
                <a:sym typeface="Wingdings" panose="05000000000000000000" pitchFamily="2" charset="2"/>
              </a:rPr>
              <a:t>unilateral</a:t>
            </a:r>
            <a:r>
              <a:rPr lang="en-US" sz="1400" dirty="0">
                <a:sym typeface="Wingdings" panose="05000000000000000000" pitchFamily="2" charset="2"/>
              </a:rPr>
              <a:t>  amblyopia</a:t>
            </a:r>
            <a:endParaRPr lang="en-US" sz="1400" dirty="0"/>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BFAB5007-73C6-21FC-B972-4B455334ED6F}"/>
              </a:ext>
            </a:extLst>
          </p:cNvPr>
          <p:cNvSpPr txBox="1"/>
          <p:nvPr/>
        </p:nvSpPr>
        <p:spPr>
          <a:xfrm>
            <a:off x="258417" y="3919692"/>
            <a:ext cx="6882718" cy="2246769"/>
          </a:xfrm>
          <a:prstGeom prst="rect">
            <a:avLst/>
          </a:prstGeom>
          <a:noFill/>
        </p:spPr>
        <p:txBody>
          <a:bodyPr wrap="square" rtlCol="0">
            <a:spAutoFit/>
          </a:bodyPr>
          <a:lstStyle/>
          <a:p>
            <a:r>
              <a:rPr lang="en-US" sz="1400" i="1" dirty="0"/>
              <a:t>How big a difference in refractive error must be present for anisometropic amblyopia to become a concern?</a:t>
            </a:r>
          </a:p>
          <a:p>
            <a:r>
              <a:rPr lang="en-US" sz="1400" dirty="0"/>
              <a:t>Depends on whether we’re talking about…</a:t>
            </a:r>
            <a:r>
              <a:rPr lang="en-US" sz="1400" dirty="0">
                <a:solidFill>
                  <a:srgbClr val="0000FF"/>
                </a:solidFill>
              </a:rPr>
              <a:t>For each, the difference must be at least…</a:t>
            </a:r>
          </a:p>
          <a:p>
            <a:r>
              <a:rPr lang="en-US" sz="1400" dirty="0"/>
              <a:t>--Hyperopia: </a:t>
            </a:r>
            <a:r>
              <a:rPr lang="en-US" sz="1400" dirty="0">
                <a:solidFill>
                  <a:srgbClr val="0000FF"/>
                </a:solidFill>
              </a:rPr>
              <a:t>~1.5D</a:t>
            </a:r>
          </a:p>
          <a:p>
            <a:r>
              <a:rPr lang="en-US" sz="1400" dirty="0"/>
              <a:t>--Myopia: </a:t>
            </a:r>
            <a:r>
              <a:rPr lang="en-US" sz="1400" dirty="0">
                <a:solidFill>
                  <a:srgbClr val="0000FF"/>
                </a:solidFill>
              </a:rPr>
              <a:t>~3D</a:t>
            </a:r>
          </a:p>
          <a:p>
            <a:r>
              <a:rPr lang="en-US" sz="1400" dirty="0"/>
              <a:t>(or)</a:t>
            </a:r>
          </a:p>
          <a:p>
            <a:r>
              <a:rPr lang="en-US" sz="1400" dirty="0"/>
              <a:t>--Astigmatic error: </a:t>
            </a:r>
            <a:r>
              <a:rPr lang="en-US" sz="1400" dirty="0">
                <a:solidFill>
                  <a:srgbClr val="0000FF"/>
                </a:solidFill>
              </a:rPr>
              <a:t>~2D</a:t>
            </a:r>
          </a:p>
          <a:p>
            <a:endParaRPr lang="en-US" sz="1400" dirty="0"/>
          </a:p>
          <a:p>
            <a:r>
              <a:rPr lang="en-US" sz="1400" i="1" dirty="0"/>
              <a:t>Does the risk of amblyopia scale with the degree of anisometropia?</a:t>
            </a:r>
          </a:p>
          <a:p>
            <a:r>
              <a:rPr lang="en-US" sz="1400" dirty="0"/>
              <a:t>It does indeed—the greater the anisometropia, the greater the risk of amblyopia</a:t>
            </a:r>
          </a:p>
        </p:txBody>
      </p:sp>
    </p:spTree>
    <p:extLst>
      <p:ext uri="{BB962C8B-B14F-4D97-AF65-F5344CB8AC3E}">
        <p14:creationId xmlns:p14="http://schemas.microsoft.com/office/powerpoint/2010/main" val="3973604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523220"/>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endParaRPr lang="en-US" sz="1400" b="1" i="1" dirty="0"/>
          </a:p>
        </p:txBody>
      </p:sp>
    </p:spTree>
    <p:extLst>
      <p:ext uri="{BB962C8B-B14F-4D97-AF65-F5344CB8AC3E}">
        <p14:creationId xmlns:p14="http://schemas.microsoft.com/office/powerpoint/2010/main" val="4307609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endParaRPr lang="en-US" sz="1400" dirty="0">
              <a:solidFill>
                <a:srgbClr val="0000FF"/>
              </a:solidFill>
            </a:endParaRPr>
          </a:p>
          <a:p>
            <a:r>
              <a:rPr lang="en-US" sz="1400" dirty="0"/>
              <a:t>--</a:t>
            </a:r>
            <a:r>
              <a:rPr lang="en-US" sz="1400" b="1" i="1" dirty="0"/>
              <a:t>?</a:t>
            </a:r>
            <a:endParaRPr lang="en-US" sz="1400" b="1" i="1" dirty="0">
              <a:solidFill>
                <a:srgbClr val="0000FF"/>
              </a:solidFill>
            </a:endParaRPr>
          </a:p>
          <a:p>
            <a:r>
              <a:rPr lang="en-US" sz="1400" dirty="0"/>
              <a:t>--</a:t>
            </a:r>
            <a:r>
              <a:rPr lang="en-US" sz="1400" b="1" i="1" dirty="0"/>
              <a:t>?</a:t>
            </a:r>
          </a:p>
        </p:txBody>
      </p:sp>
    </p:spTree>
    <p:extLst>
      <p:ext uri="{BB962C8B-B14F-4D97-AF65-F5344CB8AC3E}">
        <p14:creationId xmlns:p14="http://schemas.microsoft.com/office/powerpoint/2010/main" val="6943286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endParaRPr lang="en-US" sz="1400" dirty="0">
              <a:solidFill>
                <a:srgbClr val="0000FF"/>
              </a:solidFill>
            </a:endParaRPr>
          </a:p>
          <a:p>
            <a:r>
              <a:rPr lang="en-US" sz="1400" dirty="0"/>
              <a:t>--Hyperopia</a:t>
            </a:r>
            <a:endParaRPr lang="en-US" sz="1400" dirty="0">
              <a:solidFill>
                <a:srgbClr val="0000FF"/>
              </a:solidFill>
            </a:endParaRPr>
          </a:p>
          <a:p>
            <a:r>
              <a:rPr lang="en-US" sz="1400" dirty="0"/>
              <a:t>--Myopia</a:t>
            </a:r>
          </a:p>
        </p:txBody>
      </p:sp>
    </p:spTree>
    <p:extLst>
      <p:ext uri="{BB962C8B-B14F-4D97-AF65-F5344CB8AC3E}">
        <p14:creationId xmlns:p14="http://schemas.microsoft.com/office/powerpoint/2010/main" val="37662732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b="1" i="1" dirty="0">
                <a:solidFill>
                  <a:srgbClr val="0000FF"/>
                </a:solidFill>
              </a:rPr>
              <a:t>?</a:t>
            </a:r>
            <a:r>
              <a:rPr lang="en-US" sz="1400" dirty="0">
                <a:solidFill>
                  <a:srgbClr val="0000FF"/>
                </a:solidFill>
              </a:rPr>
              <a:t> </a:t>
            </a:r>
          </a:p>
          <a:p>
            <a:r>
              <a:rPr lang="en-US" sz="1400" dirty="0">
                <a:solidFill>
                  <a:schemeClr val="bg1">
                    <a:lumMod val="75000"/>
                  </a:schemeClr>
                </a:solidFill>
              </a:rPr>
              <a:t>--Myopia</a:t>
            </a:r>
          </a:p>
        </p:txBody>
      </p:sp>
    </p:spTree>
    <p:extLst>
      <p:ext uri="{BB962C8B-B14F-4D97-AF65-F5344CB8AC3E}">
        <p14:creationId xmlns:p14="http://schemas.microsoft.com/office/powerpoint/2010/main" val="10234035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a:t>
            </a:r>
          </a:p>
          <a:p>
            <a:r>
              <a:rPr lang="en-US" sz="1400" dirty="0">
                <a:solidFill>
                  <a:schemeClr val="bg1">
                    <a:lumMod val="75000"/>
                  </a:schemeClr>
                </a:solidFill>
              </a:rPr>
              <a:t>--Myopia</a:t>
            </a:r>
          </a:p>
        </p:txBody>
      </p:sp>
      <p:sp>
        <p:nvSpPr>
          <p:cNvPr id="17" name="TextBox 16">
            <a:extLst>
              <a:ext uri="{FF2B5EF4-FFF2-40B4-BE49-F238E27FC236}">
                <a16:creationId xmlns:a16="http://schemas.microsoft.com/office/drawing/2014/main" id="{810C1149-82D8-3E3A-C1EE-D4620816958D}"/>
              </a:ext>
            </a:extLst>
          </p:cNvPr>
          <p:cNvSpPr txBox="1"/>
          <p:nvPr/>
        </p:nvSpPr>
        <p:spPr>
          <a:xfrm>
            <a:off x="3792694" y="4499621"/>
            <a:ext cx="274434" cy="369332"/>
          </a:xfrm>
          <a:prstGeom prst="rect">
            <a:avLst/>
          </a:prstGeom>
          <a:noFill/>
        </p:spPr>
        <p:txBody>
          <a:bodyPr wrap="none" rtlCol="0">
            <a:spAutoFit/>
          </a:bodyPr>
          <a:lstStyle/>
          <a:p>
            <a:r>
              <a:rPr lang="en-US" dirty="0">
                <a:solidFill>
                  <a:srgbClr val="0000FF"/>
                </a:solidFill>
              </a:rPr>
              <a:t>*</a:t>
            </a:r>
          </a:p>
        </p:txBody>
      </p:sp>
      <p:sp>
        <p:nvSpPr>
          <p:cNvPr id="18" name="TextBox 17">
            <a:extLst>
              <a:ext uri="{FF2B5EF4-FFF2-40B4-BE49-F238E27FC236}">
                <a16:creationId xmlns:a16="http://schemas.microsoft.com/office/drawing/2014/main" id="{0AB9A146-9D75-30BE-CED9-607DAC0D7D41}"/>
              </a:ext>
            </a:extLst>
          </p:cNvPr>
          <p:cNvSpPr txBox="1"/>
          <p:nvPr/>
        </p:nvSpPr>
        <p:spPr>
          <a:xfrm>
            <a:off x="6685312" y="6342830"/>
            <a:ext cx="1707519" cy="276999"/>
          </a:xfrm>
          <a:prstGeom prst="rect">
            <a:avLst/>
          </a:prstGeom>
          <a:noFill/>
        </p:spPr>
        <p:txBody>
          <a:bodyPr wrap="none" rtlCol="0">
            <a:spAutoFit/>
          </a:bodyPr>
          <a:lstStyle/>
          <a:p>
            <a:r>
              <a:rPr lang="en-US" sz="1200" dirty="0">
                <a:solidFill>
                  <a:srgbClr val="0000FF"/>
                </a:solidFill>
              </a:rPr>
              <a:t>*After age 1 </a:t>
            </a:r>
            <a:r>
              <a:rPr lang="en-US" sz="1200" dirty="0" err="1">
                <a:solidFill>
                  <a:srgbClr val="0000FF"/>
                </a:solidFill>
              </a:rPr>
              <a:t>yr</a:t>
            </a:r>
            <a:r>
              <a:rPr lang="en-US" sz="1200" dirty="0">
                <a:solidFill>
                  <a:srgbClr val="0000FF"/>
                </a:solidFill>
              </a:rPr>
              <a:t> , that is</a:t>
            </a:r>
          </a:p>
        </p:txBody>
      </p:sp>
      <p:sp>
        <p:nvSpPr>
          <p:cNvPr id="19" name="Rectangle 18">
            <a:extLst>
              <a:ext uri="{FF2B5EF4-FFF2-40B4-BE49-F238E27FC236}">
                <a16:creationId xmlns:a16="http://schemas.microsoft.com/office/drawing/2014/main" id="{B8EA2DA2-2F0A-F797-1615-8FEFEE823E56}"/>
              </a:ext>
            </a:extLst>
          </p:cNvPr>
          <p:cNvSpPr/>
          <p:nvPr/>
        </p:nvSpPr>
        <p:spPr>
          <a:xfrm>
            <a:off x="7492687" y="6364372"/>
            <a:ext cx="299590" cy="2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55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p>
          <a:p>
            <a:r>
              <a:rPr lang="en-US" sz="1400" dirty="0"/>
              <a:t>1) The development of visual acuity</a:t>
            </a:r>
            <a:endParaRPr lang="en-US" sz="1400" dirty="0">
              <a:solidFill>
                <a:srgbClr val="0000FF"/>
              </a:solidFill>
            </a:endParaRPr>
          </a:p>
          <a:p>
            <a:r>
              <a:rPr lang="en-US" sz="1400" dirty="0"/>
              <a:t>2) The period during which degraded vision can cause amblyopia</a:t>
            </a:r>
            <a:r>
              <a:rPr lang="en-US" sz="1400" dirty="0">
                <a:solidFill>
                  <a:schemeClr val="accent1">
                    <a:lumMod val="40000"/>
                    <a:lumOff val="60000"/>
                  </a:schemeClr>
                </a:solidFill>
              </a:rPr>
              <a:t>: A month or two post-birth </a:t>
            </a:r>
            <a:r>
              <a:rPr lang="en-US" sz="1400" dirty="0"/>
              <a:t>3) The period during which amblyopia </a:t>
            </a:r>
            <a:r>
              <a:rPr lang="en-US" sz="1400" dirty="0" err="1"/>
              <a:t>tx</a:t>
            </a:r>
            <a:r>
              <a:rPr lang="en-US" sz="1400" dirty="0"/>
              <a:t> may be effective</a:t>
            </a:r>
            <a:endParaRPr lang="en-US" sz="1400" dirty="0">
              <a:solidFill>
                <a:srgbClr val="0000FF"/>
              </a:solidFill>
            </a:endParaRPr>
          </a:p>
        </p:txBody>
      </p:sp>
      <p:sp>
        <p:nvSpPr>
          <p:cNvPr id="5" name="Rectangle 2">
            <a:extLst>
              <a:ext uri="{FF2B5EF4-FFF2-40B4-BE49-F238E27FC236}">
                <a16:creationId xmlns:a16="http://schemas.microsoft.com/office/drawing/2014/main" id="{1A288F45-80AB-C576-0B76-D1FD9669904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0456365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a:t>
            </a:r>
          </a:p>
          <a:p>
            <a:r>
              <a:rPr lang="en-US" sz="1400" dirty="0">
                <a:solidFill>
                  <a:schemeClr val="bg1">
                    <a:lumMod val="75000"/>
                  </a:schemeClr>
                </a:solidFill>
              </a:rPr>
              <a:t>--Myopia</a:t>
            </a:r>
          </a:p>
        </p:txBody>
      </p:sp>
      <p:sp>
        <p:nvSpPr>
          <p:cNvPr id="18" name="TextBox 17">
            <a:extLst>
              <a:ext uri="{FF2B5EF4-FFF2-40B4-BE49-F238E27FC236}">
                <a16:creationId xmlns:a16="http://schemas.microsoft.com/office/drawing/2014/main" id="{0AB9A146-9D75-30BE-CED9-607DAC0D7D41}"/>
              </a:ext>
            </a:extLst>
          </p:cNvPr>
          <p:cNvSpPr txBox="1"/>
          <p:nvPr/>
        </p:nvSpPr>
        <p:spPr>
          <a:xfrm>
            <a:off x="6685312" y="6342830"/>
            <a:ext cx="1707519" cy="276999"/>
          </a:xfrm>
          <a:prstGeom prst="rect">
            <a:avLst/>
          </a:prstGeom>
          <a:noFill/>
        </p:spPr>
        <p:txBody>
          <a:bodyPr wrap="none" rtlCol="0">
            <a:spAutoFit/>
          </a:bodyPr>
          <a:lstStyle/>
          <a:p>
            <a:r>
              <a:rPr lang="en-US" sz="1200" dirty="0">
                <a:solidFill>
                  <a:srgbClr val="0000FF"/>
                </a:solidFill>
              </a:rPr>
              <a:t>*After age 1 </a:t>
            </a:r>
            <a:r>
              <a:rPr lang="en-US" sz="1200" dirty="0" err="1">
                <a:solidFill>
                  <a:srgbClr val="0000FF"/>
                </a:solidFill>
              </a:rPr>
              <a:t>yr</a:t>
            </a:r>
            <a:r>
              <a:rPr lang="en-US" sz="1200" dirty="0">
                <a:solidFill>
                  <a:srgbClr val="0000FF"/>
                </a:solidFill>
              </a:rPr>
              <a:t> , that is</a:t>
            </a:r>
          </a:p>
        </p:txBody>
      </p:sp>
      <p:sp>
        <p:nvSpPr>
          <p:cNvPr id="21" name="TextBox 20">
            <a:extLst>
              <a:ext uri="{FF2B5EF4-FFF2-40B4-BE49-F238E27FC236}">
                <a16:creationId xmlns:a16="http://schemas.microsoft.com/office/drawing/2014/main" id="{B056F4D6-575E-2B2E-4D01-1EB30F34F8D3}"/>
              </a:ext>
            </a:extLst>
          </p:cNvPr>
          <p:cNvSpPr txBox="1"/>
          <p:nvPr/>
        </p:nvSpPr>
        <p:spPr>
          <a:xfrm>
            <a:off x="3792694" y="4499621"/>
            <a:ext cx="274434" cy="369332"/>
          </a:xfrm>
          <a:prstGeom prst="rect">
            <a:avLst/>
          </a:prstGeom>
          <a:noFill/>
        </p:spPr>
        <p:txBody>
          <a:bodyPr wrap="none" rtlCol="0">
            <a:spAutoFit/>
          </a:bodyPr>
          <a:lstStyle/>
          <a:p>
            <a:r>
              <a:rPr lang="en-US" dirty="0">
                <a:solidFill>
                  <a:srgbClr val="0000FF"/>
                </a:solidFill>
              </a:rPr>
              <a:t>*</a:t>
            </a:r>
          </a:p>
        </p:txBody>
      </p:sp>
    </p:spTree>
    <p:extLst>
      <p:ext uri="{BB962C8B-B14F-4D97-AF65-F5344CB8AC3E}">
        <p14:creationId xmlns:p14="http://schemas.microsoft.com/office/powerpoint/2010/main" val="33733399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 </a:t>
            </a:r>
          </a:p>
          <a:p>
            <a:r>
              <a:rPr lang="en-US" sz="1400" dirty="0"/>
              <a:t>--Myopia: </a:t>
            </a:r>
            <a:r>
              <a:rPr lang="en-US" sz="1400" b="1" i="1" dirty="0">
                <a:solidFill>
                  <a:srgbClr val="0000FF"/>
                </a:solidFill>
              </a:rPr>
              <a:t>?</a:t>
            </a:r>
            <a:endParaRPr lang="en-US" sz="1400" dirty="0"/>
          </a:p>
        </p:txBody>
      </p:sp>
    </p:spTree>
    <p:extLst>
      <p:ext uri="{BB962C8B-B14F-4D97-AF65-F5344CB8AC3E}">
        <p14:creationId xmlns:p14="http://schemas.microsoft.com/office/powerpoint/2010/main" val="42027807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169551"/>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 </a:t>
            </a:r>
          </a:p>
          <a:p>
            <a:r>
              <a:rPr lang="en-US" sz="1400" dirty="0"/>
              <a:t>--Myopia: </a:t>
            </a:r>
            <a:r>
              <a:rPr lang="en-US" sz="1400" dirty="0">
                <a:solidFill>
                  <a:srgbClr val="0000FF"/>
                </a:solidFill>
              </a:rPr>
              <a:t>5-6D (any age)</a:t>
            </a:r>
            <a:endParaRPr lang="en-US" sz="1400" dirty="0"/>
          </a:p>
        </p:txBody>
      </p:sp>
    </p:spTree>
    <p:extLst>
      <p:ext uri="{BB962C8B-B14F-4D97-AF65-F5344CB8AC3E}">
        <p14:creationId xmlns:p14="http://schemas.microsoft.com/office/powerpoint/2010/main" val="19834298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1600438"/>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 </a:t>
            </a:r>
          </a:p>
          <a:p>
            <a:r>
              <a:rPr lang="en-US" sz="1400" dirty="0"/>
              <a:t>--Myopia: </a:t>
            </a:r>
            <a:r>
              <a:rPr lang="en-US" sz="1400" dirty="0">
                <a:solidFill>
                  <a:srgbClr val="0000FF"/>
                </a:solidFill>
              </a:rPr>
              <a:t>5-6D (any age)</a:t>
            </a:r>
          </a:p>
          <a:p>
            <a:endParaRPr lang="en-US" sz="1400" dirty="0">
              <a:solidFill>
                <a:srgbClr val="0000FF"/>
              </a:solidFill>
            </a:endParaRPr>
          </a:p>
          <a:p>
            <a:r>
              <a:rPr lang="en-US" sz="1400" i="1" dirty="0"/>
              <a:t>What about high astigmatic error—can that produce </a:t>
            </a:r>
            <a:r>
              <a:rPr lang="en-US" sz="1400" i="1" dirty="0" err="1"/>
              <a:t>isoametropic</a:t>
            </a:r>
            <a:r>
              <a:rPr lang="en-US" sz="1400" i="1" dirty="0"/>
              <a:t> amblyopia?</a:t>
            </a:r>
          </a:p>
        </p:txBody>
      </p:sp>
    </p:spTree>
    <p:extLst>
      <p:ext uri="{BB962C8B-B14F-4D97-AF65-F5344CB8AC3E}">
        <p14:creationId xmlns:p14="http://schemas.microsoft.com/office/powerpoint/2010/main" val="27717457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2031325"/>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 </a:t>
            </a:r>
          </a:p>
          <a:p>
            <a:r>
              <a:rPr lang="en-US" sz="1400" dirty="0"/>
              <a:t>--Myopia: </a:t>
            </a:r>
            <a:r>
              <a:rPr lang="en-US" sz="1400" dirty="0">
                <a:solidFill>
                  <a:srgbClr val="0000FF"/>
                </a:solidFill>
              </a:rPr>
              <a:t>5-6D (any age)</a:t>
            </a:r>
          </a:p>
          <a:p>
            <a:endParaRPr lang="en-US" sz="1400" dirty="0">
              <a:solidFill>
                <a:srgbClr val="0000FF"/>
              </a:solidFill>
            </a:endParaRPr>
          </a:p>
          <a:p>
            <a:r>
              <a:rPr lang="en-US" sz="1400" i="1" dirty="0"/>
              <a:t>What about high astigmatic error—can that produce </a:t>
            </a:r>
            <a:r>
              <a:rPr lang="en-US" sz="1400" i="1" dirty="0" err="1"/>
              <a:t>isoametropic</a:t>
            </a:r>
            <a:r>
              <a:rPr lang="en-US" sz="1400" i="1" dirty="0"/>
              <a:t> amblyopia?</a:t>
            </a:r>
          </a:p>
          <a:p>
            <a:r>
              <a:rPr lang="en-US" sz="1400" dirty="0"/>
              <a:t>Sort of? What happens is, the brain can fail to develop the ability to focus in the chronically blurred meridian—so-called  meridional  amblyopia</a:t>
            </a:r>
          </a:p>
        </p:txBody>
      </p:sp>
      <p:sp>
        <p:nvSpPr>
          <p:cNvPr id="17" name="Rectangle 16">
            <a:extLst>
              <a:ext uri="{FF2B5EF4-FFF2-40B4-BE49-F238E27FC236}">
                <a16:creationId xmlns:a16="http://schemas.microsoft.com/office/drawing/2014/main" id="{1D090997-D6FF-DD29-878B-EB8A0A725499}"/>
              </a:ext>
            </a:extLst>
          </p:cNvPr>
          <p:cNvSpPr/>
          <p:nvPr/>
        </p:nvSpPr>
        <p:spPr>
          <a:xfrm>
            <a:off x="5878470" y="5681129"/>
            <a:ext cx="848139" cy="198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19685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t>Similar high refractive error in both eyes</a:t>
            </a:r>
            <a:r>
              <a:rPr lang="en-US" sz="1400" dirty="0">
                <a:sym typeface="Wingdings" panose="05000000000000000000" pitchFamily="2" charset="2"/>
              </a:rPr>
              <a:t> </a:t>
            </a:r>
            <a:r>
              <a:rPr lang="en-US" sz="1400" b="1" dirty="0">
                <a:sym typeface="Wingdings" panose="05000000000000000000" pitchFamily="2" charset="2"/>
              </a:rPr>
              <a:t>both </a:t>
            </a:r>
            <a:r>
              <a:rPr lang="en-US" sz="1400" dirty="0">
                <a:sym typeface="Wingdings" panose="05000000000000000000" pitchFamily="2" charset="2"/>
              </a:rPr>
              <a:t>retinal images chronically defocused </a:t>
            </a:r>
            <a:r>
              <a:rPr lang="en-US" sz="1400" b="1" dirty="0">
                <a:sym typeface="Wingdings" panose="05000000000000000000" pitchFamily="2" charset="2"/>
              </a:rPr>
              <a:t>bilateral </a:t>
            </a:r>
            <a:r>
              <a:rPr lang="en-US" sz="1400" dirty="0">
                <a:sym typeface="Wingdings" panose="05000000000000000000" pitchFamily="2" charset="2"/>
              </a:rPr>
              <a:t> amblyopia</a:t>
            </a:r>
            <a:endParaRPr lang="en-US" sz="1400" dirty="0"/>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2031325"/>
          </a:xfrm>
          <a:prstGeom prst="rect">
            <a:avLst/>
          </a:prstGeom>
          <a:noFill/>
        </p:spPr>
        <p:txBody>
          <a:bodyPr wrap="square" rtlCol="0">
            <a:spAutoFit/>
          </a:bodyPr>
          <a:lstStyle/>
          <a:p>
            <a:r>
              <a:rPr lang="en-US" sz="1400" i="1" dirty="0"/>
              <a:t>How large a refractive error must be present for </a:t>
            </a:r>
            <a:r>
              <a:rPr lang="en-US" sz="1400" i="1" dirty="0" err="1"/>
              <a:t>isoametropic</a:t>
            </a:r>
            <a:r>
              <a:rPr lang="en-US" sz="1400" i="1" dirty="0"/>
              <a:t> amblyopia to become a concern?</a:t>
            </a:r>
          </a:p>
          <a:p>
            <a:r>
              <a:rPr lang="en-US" sz="1400" dirty="0"/>
              <a:t>Again, it depends on whether we’re talking about…</a:t>
            </a:r>
            <a:r>
              <a:rPr lang="en-US" sz="1400" dirty="0">
                <a:solidFill>
                  <a:srgbClr val="0000FF"/>
                </a:solidFill>
              </a:rPr>
              <a:t>For each…</a:t>
            </a:r>
          </a:p>
          <a:p>
            <a:r>
              <a:rPr lang="en-US" sz="1400" dirty="0"/>
              <a:t>--Hyperopia: </a:t>
            </a:r>
            <a:r>
              <a:rPr lang="en-US" sz="1400" dirty="0">
                <a:solidFill>
                  <a:srgbClr val="0000FF"/>
                </a:solidFill>
              </a:rPr>
              <a:t>4-5D </a:t>
            </a:r>
          </a:p>
          <a:p>
            <a:r>
              <a:rPr lang="en-US" sz="1400" dirty="0"/>
              <a:t>--Myopia: </a:t>
            </a:r>
            <a:r>
              <a:rPr lang="en-US" sz="1400" dirty="0">
                <a:solidFill>
                  <a:srgbClr val="0000FF"/>
                </a:solidFill>
              </a:rPr>
              <a:t>5-6D (any age)</a:t>
            </a:r>
          </a:p>
          <a:p>
            <a:endParaRPr lang="en-US" sz="1400" dirty="0">
              <a:solidFill>
                <a:srgbClr val="0000FF"/>
              </a:solidFill>
            </a:endParaRPr>
          </a:p>
          <a:p>
            <a:r>
              <a:rPr lang="en-US" sz="1400" i="1" dirty="0"/>
              <a:t>What about high astigmatic error—can that produce </a:t>
            </a:r>
            <a:r>
              <a:rPr lang="en-US" sz="1400" i="1" dirty="0" err="1"/>
              <a:t>isoametropic</a:t>
            </a:r>
            <a:r>
              <a:rPr lang="en-US" sz="1400" i="1" dirty="0"/>
              <a:t> amblyopia?</a:t>
            </a:r>
          </a:p>
          <a:p>
            <a:r>
              <a:rPr lang="en-US" sz="1400" dirty="0"/>
              <a:t>Sort of? What happens is, the brain can fail to develop the ability to focus in the chronically blurred meridian—so-called  meridional  amblyopia</a:t>
            </a:r>
          </a:p>
        </p:txBody>
      </p:sp>
    </p:spTree>
    <p:extLst>
      <p:ext uri="{BB962C8B-B14F-4D97-AF65-F5344CB8AC3E}">
        <p14:creationId xmlns:p14="http://schemas.microsoft.com/office/powerpoint/2010/main" val="81620121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2031325"/>
          </a:xfrm>
          <a:prstGeom prst="rect">
            <a:avLst/>
          </a:prstGeom>
          <a:noFill/>
        </p:spPr>
        <p:txBody>
          <a:bodyPr wrap="square" rtlCol="0">
            <a:spAutoFit/>
          </a:bodyPr>
          <a:lstStyle/>
          <a:p>
            <a:r>
              <a:rPr lang="en-US" sz="1400" i="1" dirty="0">
                <a:solidFill>
                  <a:schemeClr val="bg1">
                    <a:lumMod val="75000"/>
                  </a:schemeClr>
                </a:solidFill>
              </a:rPr>
              <a:t>How large a refractive error must be present for </a:t>
            </a:r>
            <a:r>
              <a:rPr lang="en-US" sz="1400" i="1" dirty="0" err="1">
                <a:solidFill>
                  <a:schemeClr val="bg1">
                    <a:lumMod val="75000"/>
                  </a:schemeClr>
                </a:solidFill>
              </a:rPr>
              <a:t>isoametropic</a:t>
            </a:r>
            <a:r>
              <a:rPr lang="en-US" sz="1400" i="1" dirty="0">
                <a:solidFill>
                  <a:schemeClr val="bg1">
                    <a:lumMod val="75000"/>
                  </a:schemeClr>
                </a:solidFill>
              </a:rPr>
              <a:t> amblyopia to become a concern?</a:t>
            </a:r>
          </a:p>
          <a:p>
            <a:r>
              <a:rPr lang="en-US" sz="1400" dirty="0">
                <a:solidFill>
                  <a:schemeClr val="bg1">
                    <a:lumMod val="75000"/>
                  </a:schemeClr>
                </a:solidFill>
              </a:rPr>
              <a:t>Again, it depends on whether we’re talking about…For each…</a:t>
            </a:r>
          </a:p>
          <a:p>
            <a:r>
              <a:rPr lang="en-US" sz="1400" dirty="0">
                <a:solidFill>
                  <a:schemeClr val="bg1">
                    <a:lumMod val="75000"/>
                  </a:schemeClr>
                </a:solidFill>
              </a:rPr>
              <a:t>--Hyperopia: 4-5D </a:t>
            </a:r>
          </a:p>
          <a:p>
            <a:r>
              <a:rPr lang="en-US" sz="1400" dirty="0">
                <a:solidFill>
                  <a:schemeClr val="bg1">
                    <a:lumMod val="75000"/>
                  </a:schemeClr>
                </a:solidFill>
              </a:rPr>
              <a:t>--Myopia: 5-6D (any age)</a:t>
            </a:r>
          </a:p>
          <a:p>
            <a:endParaRPr lang="en-US" sz="1400" dirty="0">
              <a:solidFill>
                <a:schemeClr val="bg1">
                  <a:lumMod val="75000"/>
                </a:schemeClr>
              </a:solidFill>
            </a:endParaRPr>
          </a:p>
          <a:p>
            <a:r>
              <a:rPr lang="en-US" sz="1400" i="1" dirty="0">
                <a:solidFill>
                  <a:schemeClr val="bg1">
                    <a:lumMod val="75000"/>
                  </a:schemeClr>
                </a:solidFill>
              </a:rPr>
              <a:t>What about high astigmatic error—can that produce </a:t>
            </a:r>
            <a:r>
              <a:rPr lang="en-US" sz="1400" i="1" dirty="0" err="1">
                <a:solidFill>
                  <a:schemeClr val="bg1">
                    <a:lumMod val="75000"/>
                  </a:schemeClr>
                </a:solidFill>
              </a:rPr>
              <a:t>isoametropic</a:t>
            </a:r>
            <a:r>
              <a:rPr lang="en-US" sz="1400" i="1" dirty="0">
                <a:solidFill>
                  <a:schemeClr val="bg1">
                    <a:lumMod val="75000"/>
                  </a:schemeClr>
                </a:solidFill>
              </a:rPr>
              <a:t> amblyopia?</a:t>
            </a:r>
          </a:p>
          <a:p>
            <a:r>
              <a:rPr lang="en-US" sz="1400" dirty="0">
                <a:solidFill>
                  <a:schemeClr val="bg1">
                    <a:lumMod val="75000"/>
                  </a:schemeClr>
                </a:solidFill>
              </a:rPr>
              <a:t>Sort of? What happens is, the brain can fail to develop the ability to focus in the chronically blurred meridian—so-called  </a:t>
            </a:r>
            <a:r>
              <a:rPr lang="en-US" sz="1400" b="1" dirty="0"/>
              <a:t>meridional  amblyopia</a:t>
            </a:r>
          </a:p>
        </p:txBody>
      </p:sp>
      <p:sp>
        <p:nvSpPr>
          <p:cNvPr id="17" name="TextBox 16">
            <a:extLst>
              <a:ext uri="{FF2B5EF4-FFF2-40B4-BE49-F238E27FC236}">
                <a16:creationId xmlns:a16="http://schemas.microsoft.com/office/drawing/2014/main" id="{FF360FAB-21A1-D76E-16F4-5D55ADC9B838}"/>
              </a:ext>
            </a:extLst>
          </p:cNvPr>
          <p:cNvSpPr txBox="1"/>
          <p:nvPr/>
        </p:nvSpPr>
        <p:spPr>
          <a:xfrm>
            <a:off x="3120887" y="6006616"/>
            <a:ext cx="5380382"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At what level of astigmatism should you be concerned about the possibility of meridional amblyopia developing?</a:t>
            </a:r>
            <a:endParaRPr lang="en-US" sz="1400" i="1" dirty="0">
              <a:solidFill>
                <a:schemeClr val="accent1">
                  <a:lumMod val="40000"/>
                  <a:lumOff val="60000"/>
                </a:schemeClr>
              </a:solidFill>
            </a:endParaRPr>
          </a:p>
          <a:p>
            <a:r>
              <a:rPr lang="en-US" sz="1400" dirty="0">
                <a:solidFill>
                  <a:schemeClr val="accent1">
                    <a:lumMod val="40000"/>
                    <a:lumOff val="60000"/>
                  </a:schemeClr>
                </a:solidFill>
              </a:rPr>
              <a:t>Most </a:t>
            </a:r>
            <a:r>
              <a:rPr lang="en-US" sz="1400" dirty="0" err="1">
                <a:solidFill>
                  <a:schemeClr val="accent1">
                    <a:lumMod val="40000"/>
                    <a:lumOff val="60000"/>
                  </a:schemeClr>
                </a:solidFill>
              </a:rPr>
              <a:t>ophthos</a:t>
            </a:r>
            <a:r>
              <a:rPr lang="en-US" sz="1400" dirty="0">
                <a:solidFill>
                  <a:schemeClr val="accent1">
                    <a:lumMod val="40000"/>
                    <a:lumOff val="60000"/>
                  </a:schemeClr>
                </a:solidFill>
              </a:rPr>
              <a:t> recommend correcting astigmatism of  2D  or more</a:t>
            </a:r>
          </a:p>
        </p:txBody>
      </p:sp>
    </p:spTree>
    <p:extLst>
      <p:ext uri="{BB962C8B-B14F-4D97-AF65-F5344CB8AC3E}">
        <p14:creationId xmlns:p14="http://schemas.microsoft.com/office/powerpoint/2010/main" val="30740539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2031325"/>
          </a:xfrm>
          <a:prstGeom prst="rect">
            <a:avLst/>
          </a:prstGeom>
          <a:noFill/>
        </p:spPr>
        <p:txBody>
          <a:bodyPr wrap="square" rtlCol="0">
            <a:spAutoFit/>
          </a:bodyPr>
          <a:lstStyle/>
          <a:p>
            <a:r>
              <a:rPr lang="en-US" sz="1400" i="1" dirty="0">
                <a:solidFill>
                  <a:schemeClr val="bg1">
                    <a:lumMod val="75000"/>
                  </a:schemeClr>
                </a:solidFill>
              </a:rPr>
              <a:t>How large a refractive error must be present for </a:t>
            </a:r>
            <a:r>
              <a:rPr lang="en-US" sz="1400" i="1" dirty="0" err="1">
                <a:solidFill>
                  <a:schemeClr val="bg1">
                    <a:lumMod val="75000"/>
                  </a:schemeClr>
                </a:solidFill>
              </a:rPr>
              <a:t>isoametropic</a:t>
            </a:r>
            <a:r>
              <a:rPr lang="en-US" sz="1400" i="1" dirty="0">
                <a:solidFill>
                  <a:schemeClr val="bg1">
                    <a:lumMod val="75000"/>
                  </a:schemeClr>
                </a:solidFill>
              </a:rPr>
              <a:t> amblyopia to become a concern?</a:t>
            </a:r>
          </a:p>
          <a:p>
            <a:r>
              <a:rPr lang="en-US" sz="1400" dirty="0">
                <a:solidFill>
                  <a:schemeClr val="bg1">
                    <a:lumMod val="75000"/>
                  </a:schemeClr>
                </a:solidFill>
              </a:rPr>
              <a:t>Again, it depends on whether we’re talking about…For each…</a:t>
            </a:r>
          </a:p>
          <a:p>
            <a:r>
              <a:rPr lang="en-US" sz="1400" dirty="0">
                <a:solidFill>
                  <a:schemeClr val="bg1">
                    <a:lumMod val="75000"/>
                  </a:schemeClr>
                </a:solidFill>
              </a:rPr>
              <a:t>--Hyperopia: 4-5D </a:t>
            </a:r>
          </a:p>
          <a:p>
            <a:r>
              <a:rPr lang="en-US" sz="1400" dirty="0">
                <a:solidFill>
                  <a:schemeClr val="bg1">
                    <a:lumMod val="75000"/>
                  </a:schemeClr>
                </a:solidFill>
              </a:rPr>
              <a:t>--Myopia: 5-6D (any age)</a:t>
            </a:r>
          </a:p>
          <a:p>
            <a:endParaRPr lang="en-US" sz="1400" dirty="0">
              <a:solidFill>
                <a:schemeClr val="bg1">
                  <a:lumMod val="75000"/>
                </a:schemeClr>
              </a:solidFill>
            </a:endParaRPr>
          </a:p>
          <a:p>
            <a:r>
              <a:rPr lang="en-US" sz="1400" i="1" dirty="0">
                <a:solidFill>
                  <a:schemeClr val="bg1">
                    <a:lumMod val="75000"/>
                  </a:schemeClr>
                </a:solidFill>
              </a:rPr>
              <a:t>What about high astigmatic error—can that produce </a:t>
            </a:r>
            <a:r>
              <a:rPr lang="en-US" sz="1400" i="1" dirty="0" err="1">
                <a:solidFill>
                  <a:schemeClr val="bg1">
                    <a:lumMod val="75000"/>
                  </a:schemeClr>
                </a:solidFill>
              </a:rPr>
              <a:t>isoametropic</a:t>
            </a:r>
            <a:r>
              <a:rPr lang="en-US" sz="1400" i="1" dirty="0">
                <a:solidFill>
                  <a:schemeClr val="bg1">
                    <a:lumMod val="75000"/>
                  </a:schemeClr>
                </a:solidFill>
              </a:rPr>
              <a:t> amblyopia?</a:t>
            </a:r>
          </a:p>
          <a:p>
            <a:r>
              <a:rPr lang="en-US" sz="1400" dirty="0">
                <a:solidFill>
                  <a:schemeClr val="bg1">
                    <a:lumMod val="75000"/>
                  </a:schemeClr>
                </a:solidFill>
              </a:rPr>
              <a:t>Sort of? What happens is, the brain can fail to develop the ability to focus in the chronically blurred meridian—so-called  </a:t>
            </a:r>
            <a:r>
              <a:rPr lang="en-US" sz="1400" b="1" dirty="0"/>
              <a:t>meridional  amblyopia</a:t>
            </a:r>
          </a:p>
        </p:txBody>
      </p:sp>
      <p:sp>
        <p:nvSpPr>
          <p:cNvPr id="17" name="TextBox 16">
            <a:extLst>
              <a:ext uri="{FF2B5EF4-FFF2-40B4-BE49-F238E27FC236}">
                <a16:creationId xmlns:a16="http://schemas.microsoft.com/office/drawing/2014/main" id="{FF360FAB-21A1-D76E-16F4-5D55ADC9B838}"/>
              </a:ext>
            </a:extLst>
          </p:cNvPr>
          <p:cNvSpPr txBox="1"/>
          <p:nvPr/>
        </p:nvSpPr>
        <p:spPr>
          <a:xfrm>
            <a:off x="3120887" y="6006616"/>
            <a:ext cx="5380382"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At what level of astigmatism should you be concerned about the possibility of meridional amblyopia developing?</a:t>
            </a:r>
          </a:p>
          <a:p>
            <a:r>
              <a:rPr lang="en-US" sz="1400" dirty="0">
                <a:solidFill>
                  <a:srgbClr val="0000FF"/>
                </a:solidFill>
              </a:rPr>
              <a:t>Most </a:t>
            </a:r>
            <a:r>
              <a:rPr lang="en-US" sz="1400" dirty="0" err="1">
                <a:solidFill>
                  <a:srgbClr val="0000FF"/>
                </a:solidFill>
              </a:rPr>
              <a:t>ophthos</a:t>
            </a:r>
            <a:r>
              <a:rPr lang="en-US" sz="1400" dirty="0">
                <a:solidFill>
                  <a:srgbClr val="0000FF"/>
                </a:solidFill>
              </a:rPr>
              <a:t> recommend correcting astigmatism of  2D  or more</a:t>
            </a:r>
          </a:p>
        </p:txBody>
      </p:sp>
      <p:sp>
        <p:nvSpPr>
          <p:cNvPr id="18" name="Rectangle 17">
            <a:extLst>
              <a:ext uri="{FF2B5EF4-FFF2-40B4-BE49-F238E27FC236}">
                <a16:creationId xmlns:a16="http://schemas.microsoft.com/office/drawing/2014/main" id="{96DF42D7-5F3F-7CDC-2E1A-3241F62B4517}"/>
              </a:ext>
            </a:extLst>
          </p:cNvPr>
          <p:cNvSpPr/>
          <p:nvPr/>
        </p:nvSpPr>
        <p:spPr>
          <a:xfrm>
            <a:off x="7368208" y="6453809"/>
            <a:ext cx="278296" cy="29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4279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cxnSp>
        <p:nvCxnSpPr>
          <p:cNvPr id="3" name="Straight Arrow Connector 2">
            <a:extLst>
              <a:ext uri="{FF2B5EF4-FFF2-40B4-BE49-F238E27FC236}">
                <a16:creationId xmlns:a16="http://schemas.microsoft.com/office/drawing/2014/main" id="{8DD85430-70B7-0CF1-7666-771C0D4358A8}"/>
              </a:ext>
            </a:extLst>
          </p:cNvPr>
          <p:cNvCxnSpPr>
            <a:cxnSpLocks/>
          </p:cNvCxnSpPr>
          <p:nvPr/>
        </p:nvCxnSpPr>
        <p:spPr>
          <a:xfrm flipH="1">
            <a:off x="3930072" y="2092114"/>
            <a:ext cx="641928" cy="4257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5744111-8F1D-ECCC-AA2A-8D75C6BE7453}"/>
              </a:ext>
            </a:extLst>
          </p:cNvPr>
          <p:cNvCxnSpPr>
            <a:cxnSpLocks/>
          </p:cNvCxnSpPr>
          <p:nvPr/>
        </p:nvCxnSpPr>
        <p:spPr>
          <a:xfrm>
            <a:off x="4572000" y="2092114"/>
            <a:ext cx="641927" cy="42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448F3B7-980F-90EA-A5F0-CFE77AA5CA65}"/>
              </a:ext>
            </a:extLst>
          </p:cNvPr>
          <p:cNvSpPr txBox="1"/>
          <p:nvPr/>
        </p:nvSpPr>
        <p:spPr>
          <a:xfrm>
            <a:off x="2225977" y="2517911"/>
            <a:ext cx="1810111" cy="400110"/>
          </a:xfrm>
          <a:prstGeom prst="rect">
            <a:avLst/>
          </a:prstGeom>
          <a:noFill/>
        </p:spPr>
        <p:txBody>
          <a:bodyPr wrap="none" rtlCol="0">
            <a:spAutoFit/>
          </a:bodyPr>
          <a:lstStyle/>
          <a:p>
            <a:pPr algn="r"/>
            <a:r>
              <a:rPr lang="en-US" sz="2000" dirty="0">
                <a:solidFill>
                  <a:schemeClr val="bg1">
                    <a:lumMod val="75000"/>
                  </a:schemeClr>
                </a:solidFill>
              </a:rPr>
              <a:t>Anisometropic</a:t>
            </a:r>
          </a:p>
        </p:txBody>
      </p:sp>
      <p:sp>
        <p:nvSpPr>
          <p:cNvPr id="8" name="TextBox 7">
            <a:extLst>
              <a:ext uri="{FF2B5EF4-FFF2-40B4-BE49-F238E27FC236}">
                <a16:creationId xmlns:a16="http://schemas.microsoft.com/office/drawing/2014/main" id="{39ABEF27-A1F0-BDDF-1EA7-F4054E2CD15D}"/>
              </a:ext>
            </a:extLst>
          </p:cNvPr>
          <p:cNvSpPr txBox="1"/>
          <p:nvPr/>
        </p:nvSpPr>
        <p:spPr>
          <a:xfrm>
            <a:off x="5107911" y="2517911"/>
            <a:ext cx="1779654" cy="400110"/>
          </a:xfrm>
          <a:prstGeom prst="rect">
            <a:avLst/>
          </a:prstGeom>
          <a:noFill/>
        </p:spPr>
        <p:txBody>
          <a:bodyPr wrap="none" rtlCol="0">
            <a:spAutoFit/>
          </a:bodyPr>
          <a:lstStyle/>
          <a:p>
            <a:r>
              <a:rPr lang="en-US" sz="2000" b="1" dirty="0" err="1"/>
              <a:t>Isoametropic</a:t>
            </a:r>
            <a:endParaRPr lang="en-US" sz="2000" b="1" dirty="0"/>
          </a:p>
        </p:txBody>
      </p:sp>
      <p:sp>
        <p:nvSpPr>
          <p:cNvPr id="13" name="Rectangle 2">
            <a:extLst>
              <a:ext uri="{FF2B5EF4-FFF2-40B4-BE49-F238E27FC236}">
                <a16:creationId xmlns:a16="http://schemas.microsoft.com/office/drawing/2014/main" id="{EDA91683-F94A-4BCE-72CE-93EEE0CE3EC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5" name="TextBox 14">
            <a:extLst>
              <a:ext uri="{FF2B5EF4-FFF2-40B4-BE49-F238E27FC236}">
                <a16:creationId xmlns:a16="http://schemas.microsoft.com/office/drawing/2014/main" id="{3294512A-9652-A14D-5866-F79DACBE9810}"/>
              </a:ext>
            </a:extLst>
          </p:cNvPr>
          <p:cNvSpPr txBox="1"/>
          <p:nvPr/>
        </p:nvSpPr>
        <p:spPr>
          <a:xfrm>
            <a:off x="591508" y="2958587"/>
            <a:ext cx="3543170" cy="738664"/>
          </a:xfrm>
          <a:prstGeom prst="rect">
            <a:avLst/>
          </a:prstGeom>
          <a:noFill/>
        </p:spPr>
        <p:txBody>
          <a:bodyPr wrap="square" rtlCol="0">
            <a:spAutoFit/>
          </a:bodyPr>
          <a:lstStyle/>
          <a:p>
            <a:r>
              <a:rPr lang="en-US" sz="1400" dirty="0">
                <a:solidFill>
                  <a:schemeClr val="bg1">
                    <a:lumMod val="75000"/>
                  </a:schemeClr>
                </a:solidFill>
              </a:rPr>
              <a:t>Dissimilar refractive states b/t the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one </a:t>
            </a:r>
            <a:r>
              <a:rPr lang="en-US" sz="1400" dirty="0">
                <a:solidFill>
                  <a:schemeClr val="bg1">
                    <a:lumMod val="75000"/>
                  </a:schemeClr>
                </a:solidFill>
                <a:sym typeface="Wingdings" panose="05000000000000000000" pitchFamily="2" charset="2"/>
              </a:rPr>
              <a:t>retinal image chronically defocused </a:t>
            </a:r>
            <a:r>
              <a:rPr lang="en-US" sz="1400" b="1" dirty="0">
                <a:solidFill>
                  <a:schemeClr val="bg1">
                    <a:lumMod val="75000"/>
                  </a:schemeClr>
                </a:solidFill>
                <a:sym typeface="Wingdings" panose="05000000000000000000" pitchFamily="2" charset="2"/>
              </a:rPr>
              <a:t>unilateral</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6" name="TextBox 15">
            <a:extLst>
              <a:ext uri="{FF2B5EF4-FFF2-40B4-BE49-F238E27FC236}">
                <a16:creationId xmlns:a16="http://schemas.microsoft.com/office/drawing/2014/main" id="{536BD102-CBD9-E994-6E38-5BA82EA15C4E}"/>
              </a:ext>
            </a:extLst>
          </p:cNvPr>
          <p:cNvSpPr txBox="1"/>
          <p:nvPr/>
        </p:nvSpPr>
        <p:spPr>
          <a:xfrm>
            <a:off x="5163511" y="2963433"/>
            <a:ext cx="3728698" cy="738664"/>
          </a:xfrm>
          <a:prstGeom prst="rect">
            <a:avLst/>
          </a:prstGeom>
          <a:noFill/>
        </p:spPr>
        <p:txBody>
          <a:bodyPr wrap="square" rtlCol="0">
            <a:spAutoFit/>
          </a:bodyPr>
          <a:lstStyle/>
          <a:p>
            <a:r>
              <a:rPr lang="en-US" sz="1400" dirty="0">
                <a:solidFill>
                  <a:schemeClr val="bg1">
                    <a:lumMod val="75000"/>
                  </a:schemeClr>
                </a:solidFill>
              </a:rPr>
              <a:t>Similar high refractive error in both eyes</a:t>
            </a:r>
            <a:r>
              <a:rPr lang="en-US" sz="1400" dirty="0">
                <a:solidFill>
                  <a:schemeClr val="bg1">
                    <a:lumMod val="75000"/>
                  </a:schemeClr>
                </a:solidFill>
                <a:sym typeface="Wingdings" panose="05000000000000000000" pitchFamily="2" charset="2"/>
              </a:rPr>
              <a:t> </a:t>
            </a:r>
            <a:r>
              <a:rPr lang="en-US" sz="1400" b="1" dirty="0">
                <a:solidFill>
                  <a:schemeClr val="bg1">
                    <a:lumMod val="75000"/>
                  </a:schemeClr>
                </a:solidFill>
                <a:sym typeface="Wingdings" panose="05000000000000000000" pitchFamily="2" charset="2"/>
              </a:rPr>
              <a:t>both </a:t>
            </a:r>
            <a:r>
              <a:rPr lang="en-US" sz="1400" dirty="0">
                <a:solidFill>
                  <a:schemeClr val="bg1">
                    <a:lumMod val="75000"/>
                  </a:schemeClr>
                </a:solidFill>
                <a:sym typeface="Wingdings" panose="05000000000000000000" pitchFamily="2" charset="2"/>
              </a:rPr>
              <a:t>retinal images chronically defocused </a:t>
            </a:r>
            <a:r>
              <a:rPr lang="en-US" sz="1400" b="1" dirty="0">
                <a:solidFill>
                  <a:schemeClr val="bg1">
                    <a:lumMod val="75000"/>
                  </a:schemeClr>
                </a:solidFill>
                <a:sym typeface="Wingdings" panose="05000000000000000000" pitchFamily="2" charset="2"/>
              </a:rPr>
              <a:t>bilateral </a:t>
            </a:r>
            <a:r>
              <a:rPr lang="en-US" sz="1400" dirty="0">
                <a:solidFill>
                  <a:schemeClr val="bg1">
                    <a:lumMod val="75000"/>
                  </a:schemeClr>
                </a:solidFill>
                <a:sym typeface="Wingdings" panose="05000000000000000000" pitchFamily="2" charset="2"/>
              </a:rPr>
              <a:t> amblyopia</a:t>
            </a:r>
            <a:endParaRPr lang="en-US" sz="1400" dirty="0">
              <a:solidFill>
                <a:schemeClr val="bg1">
                  <a:lumMod val="75000"/>
                </a:schemeClr>
              </a:solidFill>
            </a:endParaRPr>
          </a:p>
        </p:txBody>
      </p:sp>
      <p:sp>
        <p:nvSpPr>
          <p:cNvPr id="14" name="TextBox 13">
            <a:extLst>
              <a:ext uri="{FF2B5EF4-FFF2-40B4-BE49-F238E27FC236}">
                <a16:creationId xmlns:a16="http://schemas.microsoft.com/office/drawing/2014/main" id="{1134F130-A918-4970-B2A2-B6B9399C3466}"/>
              </a:ext>
            </a:extLst>
          </p:cNvPr>
          <p:cNvSpPr txBox="1"/>
          <p:nvPr/>
        </p:nvSpPr>
        <p:spPr>
          <a:xfrm>
            <a:off x="2363093" y="3914846"/>
            <a:ext cx="6255025" cy="2031325"/>
          </a:xfrm>
          <a:prstGeom prst="rect">
            <a:avLst/>
          </a:prstGeom>
          <a:noFill/>
        </p:spPr>
        <p:txBody>
          <a:bodyPr wrap="square" rtlCol="0">
            <a:spAutoFit/>
          </a:bodyPr>
          <a:lstStyle/>
          <a:p>
            <a:r>
              <a:rPr lang="en-US" sz="1400" i="1" dirty="0">
                <a:solidFill>
                  <a:schemeClr val="bg1">
                    <a:lumMod val="75000"/>
                  </a:schemeClr>
                </a:solidFill>
              </a:rPr>
              <a:t>How large a refractive error must be present for </a:t>
            </a:r>
            <a:r>
              <a:rPr lang="en-US" sz="1400" i="1" dirty="0" err="1">
                <a:solidFill>
                  <a:schemeClr val="bg1">
                    <a:lumMod val="75000"/>
                  </a:schemeClr>
                </a:solidFill>
              </a:rPr>
              <a:t>isoametropic</a:t>
            </a:r>
            <a:r>
              <a:rPr lang="en-US" sz="1400" i="1" dirty="0">
                <a:solidFill>
                  <a:schemeClr val="bg1">
                    <a:lumMod val="75000"/>
                  </a:schemeClr>
                </a:solidFill>
              </a:rPr>
              <a:t> amblyopia to become a concern?</a:t>
            </a:r>
          </a:p>
          <a:p>
            <a:r>
              <a:rPr lang="en-US" sz="1400" dirty="0">
                <a:solidFill>
                  <a:schemeClr val="bg1">
                    <a:lumMod val="75000"/>
                  </a:schemeClr>
                </a:solidFill>
              </a:rPr>
              <a:t>Again, it depends on whether we’re talking about…For each…</a:t>
            </a:r>
          </a:p>
          <a:p>
            <a:r>
              <a:rPr lang="en-US" sz="1400" dirty="0">
                <a:solidFill>
                  <a:schemeClr val="bg1">
                    <a:lumMod val="75000"/>
                  </a:schemeClr>
                </a:solidFill>
              </a:rPr>
              <a:t>--Hyperopia: 4-5D </a:t>
            </a:r>
          </a:p>
          <a:p>
            <a:r>
              <a:rPr lang="en-US" sz="1400" dirty="0">
                <a:solidFill>
                  <a:schemeClr val="bg1">
                    <a:lumMod val="75000"/>
                  </a:schemeClr>
                </a:solidFill>
              </a:rPr>
              <a:t>--Myopia: 5-6D (any age)</a:t>
            </a:r>
          </a:p>
          <a:p>
            <a:endParaRPr lang="en-US" sz="1400" dirty="0">
              <a:solidFill>
                <a:schemeClr val="bg1">
                  <a:lumMod val="75000"/>
                </a:schemeClr>
              </a:solidFill>
            </a:endParaRPr>
          </a:p>
          <a:p>
            <a:r>
              <a:rPr lang="en-US" sz="1400" i="1" dirty="0">
                <a:solidFill>
                  <a:schemeClr val="bg1">
                    <a:lumMod val="75000"/>
                  </a:schemeClr>
                </a:solidFill>
              </a:rPr>
              <a:t>What about high astigmatic error—can that produce </a:t>
            </a:r>
            <a:r>
              <a:rPr lang="en-US" sz="1400" i="1" dirty="0" err="1">
                <a:solidFill>
                  <a:schemeClr val="bg1">
                    <a:lumMod val="75000"/>
                  </a:schemeClr>
                </a:solidFill>
              </a:rPr>
              <a:t>isoametropic</a:t>
            </a:r>
            <a:r>
              <a:rPr lang="en-US" sz="1400" i="1" dirty="0">
                <a:solidFill>
                  <a:schemeClr val="bg1">
                    <a:lumMod val="75000"/>
                  </a:schemeClr>
                </a:solidFill>
              </a:rPr>
              <a:t> amblyopia?</a:t>
            </a:r>
          </a:p>
          <a:p>
            <a:r>
              <a:rPr lang="en-US" sz="1400" dirty="0">
                <a:solidFill>
                  <a:schemeClr val="bg1">
                    <a:lumMod val="75000"/>
                  </a:schemeClr>
                </a:solidFill>
              </a:rPr>
              <a:t>Sort of? What happens is, the brain can fail to develop the ability to focus in the chronically blurred meridian—so-called  </a:t>
            </a:r>
            <a:r>
              <a:rPr lang="en-US" sz="1400" b="1" dirty="0"/>
              <a:t>meridional  amblyopia</a:t>
            </a:r>
          </a:p>
        </p:txBody>
      </p:sp>
      <p:sp>
        <p:nvSpPr>
          <p:cNvPr id="17" name="TextBox 16">
            <a:extLst>
              <a:ext uri="{FF2B5EF4-FFF2-40B4-BE49-F238E27FC236}">
                <a16:creationId xmlns:a16="http://schemas.microsoft.com/office/drawing/2014/main" id="{FF360FAB-21A1-D76E-16F4-5D55ADC9B838}"/>
              </a:ext>
            </a:extLst>
          </p:cNvPr>
          <p:cNvSpPr txBox="1"/>
          <p:nvPr/>
        </p:nvSpPr>
        <p:spPr>
          <a:xfrm>
            <a:off x="3120887" y="6006616"/>
            <a:ext cx="5380382"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At what level of astigmatism should you be concerned about the possibility of meridional amblyopia developing?</a:t>
            </a:r>
          </a:p>
          <a:p>
            <a:r>
              <a:rPr lang="en-US" sz="1400" dirty="0">
                <a:solidFill>
                  <a:srgbClr val="0000FF"/>
                </a:solidFill>
              </a:rPr>
              <a:t>Most </a:t>
            </a:r>
            <a:r>
              <a:rPr lang="en-US" sz="1400" dirty="0" err="1">
                <a:solidFill>
                  <a:srgbClr val="0000FF"/>
                </a:solidFill>
              </a:rPr>
              <a:t>ophthos</a:t>
            </a:r>
            <a:r>
              <a:rPr lang="en-US" sz="1400" dirty="0">
                <a:solidFill>
                  <a:srgbClr val="0000FF"/>
                </a:solidFill>
              </a:rPr>
              <a:t> recommend correcting astigmatism of  2D  or more</a:t>
            </a:r>
          </a:p>
        </p:txBody>
      </p:sp>
    </p:spTree>
    <p:extLst>
      <p:ext uri="{BB962C8B-B14F-4D97-AF65-F5344CB8AC3E}">
        <p14:creationId xmlns:p14="http://schemas.microsoft.com/office/powerpoint/2010/main" val="328736053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159</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Tree>
    <p:extLst>
      <p:ext uri="{BB962C8B-B14F-4D97-AF65-F5344CB8AC3E}">
        <p14:creationId xmlns:p14="http://schemas.microsoft.com/office/powerpoint/2010/main" val="157202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r>
              <a:rPr lang="en-US" sz="1400" i="1" dirty="0">
                <a:solidFill>
                  <a:srgbClr val="0000FF"/>
                </a:solidFill>
              </a:rPr>
              <a:t>What are the age ranges for each?</a:t>
            </a:r>
          </a:p>
          <a:p>
            <a:r>
              <a:rPr lang="en-US" sz="1400" dirty="0"/>
              <a:t>1) The development of visual acuity: </a:t>
            </a:r>
            <a:r>
              <a:rPr lang="en-US" sz="1400" b="1" i="1" dirty="0">
                <a:solidFill>
                  <a:srgbClr val="0000FF"/>
                </a:solidFill>
              </a:rPr>
              <a:t>?</a:t>
            </a:r>
            <a:endParaRPr lang="en-US" sz="1400" dirty="0">
              <a:solidFill>
                <a:srgbClr val="0000FF"/>
              </a:solidFill>
            </a:endParaRPr>
          </a:p>
          <a:p>
            <a:r>
              <a:rPr lang="en-US" sz="1400" dirty="0">
                <a:solidFill>
                  <a:schemeClr val="bg1">
                    <a:lumMod val="75000"/>
                  </a:schemeClr>
                </a:solidFill>
              </a:rPr>
              <a:t>2) The period during which degraded vision can cause amblyopia</a:t>
            </a:r>
            <a:r>
              <a:rPr lang="en-US" sz="1400" dirty="0">
                <a:solidFill>
                  <a:schemeClr val="accent1">
                    <a:lumMod val="40000"/>
                    <a:lumOff val="60000"/>
                  </a:schemeClr>
                </a:solidFill>
              </a:rPr>
              <a:t>: A month or two post-birth </a:t>
            </a:r>
            <a:r>
              <a:rPr lang="en-US" sz="1400" dirty="0">
                <a:solidFill>
                  <a:schemeClr val="bg1">
                    <a:lumMod val="75000"/>
                  </a:schemeClr>
                </a:solidFill>
              </a:rPr>
              <a:t>3) The period during which amblyopia </a:t>
            </a:r>
            <a:r>
              <a:rPr lang="en-US" sz="1400" dirty="0" err="1">
                <a:solidFill>
                  <a:schemeClr val="bg1">
                    <a:lumMod val="75000"/>
                  </a:schemeClr>
                </a:solidFill>
              </a:rPr>
              <a:t>tx</a:t>
            </a:r>
            <a:r>
              <a:rPr lang="en-US" sz="1400" dirty="0">
                <a:solidFill>
                  <a:schemeClr val="bg1">
                    <a:lumMod val="75000"/>
                  </a:schemeClr>
                </a:solidFill>
              </a:rPr>
              <a:t> may be effective</a:t>
            </a:r>
            <a:r>
              <a:rPr lang="en-US" sz="1400" dirty="0">
                <a:solidFill>
                  <a:schemeClr val="accent1">
                    <a:lumMod val="40000"/>
                    <a:lumOff val="60000"/>
                  </a:schemeClr>
                </a:solidFill>
              </a:rPr>
              <a:t>: Up to ~9 years</a:t>
            </a:r>
          </a:p>
        </p:txBody>
      </p:sp>
      <p:sp>
        <p:nvSpPr>
          <p:cNvPr id="5" name="Rectangle 2">
            <a:extLst>
              <a:ext uri="{FF2B5EF4-FFF2-40B4-BE49-F238E27FC236}">
                <a16:creationId xmlns:a16="http://schemas.microsoft.com/office/drawing/2014/main" id="{DE93DAF1-3478-1C9E-51A5-DE85E8025E3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259816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3003494" y="2749036"/>
            <a:ext cx="5716630" cy="338554"/>
          </a:xfrm>
          <a:prstGeom prst="rect">
            <a:avLst/>
          </a:prstGeom>
          <a:noFill/>
        </p:spPr>
        <p:txBody>
          <a:bodyPr wrap="none" rtlCol="0">
            <a:spAutoFit/>
          </a:bodyPr>
          <a:lstStyle/>
          <a:p>
            <a:pPr algn="r"/>
            <a:r>
              <a:rPr lang="en-US" sz="1600" i="1" dirty="0"/>
              <a:t>What is the most common cause of deprivational amblyopia?</a:t>
            </a:r>
          </a:p>
        </p:txBody>
      </p:sp>
    </p:spTree>
    <p:extLst>
      <p:ext uri="{BB962C8B-B14F-4D97-AF65-F5344CB8AC3E}">
        <p14:creationId xmlns:p14="http://schemas.microsoft.com/office/powerpoint/2010/main" val="3571965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AA003A64-9406-C873-77C6-E9C04483A567}"/>
              </a:ext>
            </a:extLst>
          </p:cNvPr>
          <p:cNvSpPr txBox="1"/>
          <p:nvPr/>
        </p:nvSpPr>
        <p:spPr>
          <a:xfrm>
            <a:off x="3003431" y="2749036"/>
            <a:ext cx="5716693" cy="830997"/>
          </a:xfrm>
          <a:prstGeom prst="rect">
            <a:avLst/>
          </a:prstGeom>
          <a:noFill/>
        </p:spPr>
        <p:txBody>
          <a:bodyPr wrap="none" rtlCol="0">
            <a:spAutoFit/>
          </a:bodyPr>
          <a:lstStyle/>
          <a:p>
            <a:pPr algn="r"/>
            <a:r>
              <a:rPr lang="en-US" sz="1600" i="1" dirty="0"/>
              <a:t>What is the most common cause of deprivational amblyopia?</a:t>
            </a:r>
          </a:p>
          <a:p>
            <a:pPr algn="r"/>
            <a:r>
              <a:rPr lang="en-US" sz="1600" dirty="0"/>
              <a:t>Congenital (or very early-acquired)  cataract</a:t>
            </a:r>
          </a:p>
          <a:p>
            <a:pPr algn="r"/>
            <a:endParaRPr lang="en-US" sz="1600" dirty="0"/>
          </a:p>
        </p:txBody>
      </p:sp>
      <p:sp>
        <p:nvSpPr>
          <p:cNvPr id="6" name="Rectangle 5">
            <a:extLst>
              <a:ext uri="{FF2B5EF4-FFF2-40B4-BE49-F238E27FC236}">
                <a16:creationId xmlns:a16="http://schemas.microsoft.com/office/drawing/2014/main" id="{B78DF0C9-C5F4-5756-D0DF-9A912D51C9EE}"/>
              </a:ext>
            </a:extLst>
          </p:cNvPr>
          <p:cNvSpPr/>
          <p:nvPr/>
        </p:nvSpPr>
        <p:spPr>
          <a:xfrm>
            <a:off x="7845287" y="3048000"/>
            <a:ext cx="874837" cy="265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1754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3003494" y="2749036"/>
            <a:ext cx="5716630" cy="584775"/>
          </a:xfrm>
          <a:prstGeom prst="rect">
            <a:avLst/>
          </a:prstGeom>
          <a:noFill/>
        </p:spPr>
        <p:txBody>
          <a:bodyPr wrap="none" rtlCol="0">
            <a:spAutoFit/>
          </a:bodyPr>
          <a:lstStyle/>
          <a:p>
            <a:pPr algn="r"/>
            <a:r>
              <a:rPr lang="en-US" sz="1600" i="1" dirty="0"/>
              <a:t>What is the most common cause of deprivational amblyopia?</a:t>
            </a:r>
          </a:p>
          <a:p>
            <a:pPr algn="r"/>
            <a:r>
              <a:rPr lang="en-US" sz="1600" dirty="0"/>
              <a:t>Congenital (or very early-acquired)  cataract</a:t>
            </a:r>
          </a:p>
        </p:txBody>
      </p:sp>
    </p:spTree>
    <p:extLst>
      <p:ext uri="{BB962C8B-B14F-4D97-AF65-F5344CB8AC3E}">
        <p14:creationId xmlns:p14="http://schemas.microsoft.com/office/powerpoint/2010/main" val="34491413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t>What is the most common cause of deprivational amblyopia?</a:t>
            </a:r>
          </a:p>
          <a:p>
            <a:pPr algn="r"/>
            <a:r>
              <a:rPr lang="en-US" sz="1600" dirty="0"/>
              <a:t>Congenital (or very early-acquired)  cataract</a:t>
            </a:r>
          </a:p>
          <a:p>
            <a:pPr algn="r"/>
            <a:endParaRPr lang="en-US" sz="1600" dirty="0"/>
          </a:p>
          <a:p>
            <a:pPr algn="r"/>
            <a:r>
              <a:rPr lang="en-US" sz="1600" i="1" dirty="0"/>
              <a:t>The </a:t>
            </a:r>
            <a:r>
              <a:rPr lang="en-US" sz="1600" dirty="0"/>
              <a:t>Peds</a:t>
            </a:r>
            <a:r>
              <a:rPr lang="en-US" sz="1600" i="1" dirty="0"/>
              <a:t> book lists several other sources of deprivation—what are they?</a:t>
            </a:r>
          </a:p>
          <a:p>
            <a:pPr algn="r"/>
            <a:r>
              <a:rPr lang="en-US" sz="1600" b="1" i="1" dirty="0"/>
              <a:t>?</a:t>
            </a:r>
            <a:r>
              <a:rPr lang="en-US" sz="1600" dirty="0"/>
              <a:t>--</a:t>
            </a:r>
          </a:p>
          <a:p>
            <a:pPr algn="r"/>
            <a:r>
              <a:rPr lang="en-US" sz="1600" b="1" i="1" dirty="0"/>
              <a:t>?</a:t>
            </a:r>
            <a:r>
              <a:rPr lang="en-US" sz="1600" dirty="0"/>
              <a:t>--</a:t>
            </a:r>
          </a:p>
          <a:p>
            <a:pPr algn="r"/>
            <a:r>
              <a:rPr lang="en-US" sz="1600" b="1" i="1" dirty="0"/>
              <a:t>?</a:t>
            </a:r>
            <a:r>
              <a:rPr lang="en-US" sz="1600" dirty="0"/>
              <a:t>--</a:t>
            </a:r>
          </a:p>
          <a:p>
            <a:pPr algn="r"/>
            <a:r>
              <a:rPr lang="en-US" sz="1600" b="1" i="1" dirty="0"/>
              <a:t>?</a:t>
            </a:r>
            <a:r>
              <a:rPr lang="en-US" sz="1600" dirty="0"/>
              <a:t>--</a:t>
            </a:r>
          </a:p>
        </p:txBody>
      </p:sp>
    </p:spTree>
    <p:extLst>
      <p:ext uri="{BB962C8B-B14F-4D97-AF65-F5344CB8AC3E}">
        <p14:creationId xmlns:p14="http://schemas.microsoft.com/office/powerpoint/2010/main" val="2916422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t>What is the most common cause of deprivational amblyopia?</a:t>
            </a:r>
          </a:p>
          <a:p>
            <a:pPr algn="r"/>
            <a:r>
              <a:rPr lang="en-US" sz="1600" dirty="0"/>
              <a:t>Congenital (or very early-acquired)  cataract</a:t>
            </a:r>
          </a:p>
          <a:p>
            <a:pPr algn="r"/>
            <a:endParaRPr lang="en-US" sz="1600" dirty="0"/>
          </a:p>
          <a:p>
            <a:pPr algn="r"/>
            <a:r>
              <a:rPr lang="en-US" sz="1600" i="1" dirty="0"/>
              <a:t>The </a:t>
            </a:r>
            <a:r>
              <a:rPr lang="en-US" sz="1600" dirty="0"/>
              <a:t>Peds</a:t>
            </a:r>
            <a:r>
              <a:rPr lang="en-US" sz="1600" i="1" dirty="0"/>
              <a:t> book lists several other sources of deprivation—what are they?</a:t>
            </a:r>
          </a:p>
          <a:p>
            <a:pPr algn="r"/>
            <a:r>
              <a:rPr lang="en-US" sz="1600" dirty="0"/>
              <a:t>Ptosis--</a:t>
            </a:r>
          </a:p>
          <a:p>
            <a:pPr algn="r"/>
            <a:r>
              <a:rPr lang="en-US" sz="1600" dirty="0"/>
              <a:t>Periocular lesions covering the visual axis--</a:t>
            </a:r>
          </a:p>
          <a:p>
            <a:pPr algn="r"/>
            <a:r>
              <a:rPr lang="en-US" sz="1600" dirty="0"/>
              <a:t>Corneal opacities--</a:t>
            </a:r>
          </a:p>
          <a:p>
            <a:pPr algn="r"/>
            <a:r>
              <a:rPr lang="en-US" sz="1600" dirty="0"/>
              <a:t>Vitreous hemorrhage--</a:t>
            </a:r>
          </a:p>
        </p:txBody>
      </p:sp>
    </p:spTree>
    <p:extLst>
      <p:ext uri="{BB962C8B-B14F-4D97-AF65-F5344CB8AC3E}">
        <p14:creationId xmlns:p14="http://schemas.microsoft.com/office/powerpoint/2010/main" val="19936704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t>How much (in mm) of the central lens must be involved in a           dense cataract in order to produce severe deprivational amblyopia?</a:t>
            </a:r>
          </a:p>
          <a:p>
            <a:r>
              <a:rPr lang="en-US" sz="1400" dirty="0">
                <a:solidFill>
                  <a:schemeClr val="accent5"/>
                </a:solidFill>
              </a:rPr>
              <a:t>About 3 mm</a:t>
            </a:r>
          </a:p>
        </p:txBody>
      </p:sp>
    </p:spTree>
    <p:extLst>
      <p:ext uri="{BB962C8B-B14F-4D97-AF65-F5344CB8AC3E}">
        <p14:creationId xmlns:p14="http://schemas.microsoft.com/office/powerpoint/2010/main" val="8423258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t>How much (in mm) of the central lens must be involved in a           dense cataract in order to produce severe deprivational amblyopia?</a:t>
            </a:r>
          </a:p>
          <a:p>
            <a:r>
              <a:rPr lang="en-US" sz="1400" dirty="0"/>
              <a:t>About 3 mm</a:t>
            </a:r>
          </a:p>
        </p:txBody>
      </p:sp>
    </p:spTree>
    <p:extLst>
      <p:ext uri="{BB962C8B-B14F-4D97-AF65-F5344CB8AC3E}">
        <p14:creationId xmlns:p14="http://schemas.microsoft.com/office/powerpoint/2010/main" val="18367232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307777"/>
          </a:xfrm>
          <a:prstGeom prst="rect">
            <a:avLst/>
          </a:prstGeom>
          <a:noFill/>
        </p:spPr>
        <p:txBody>
          <a:bodyPr wrap="square" rtlCol="0">
            <a:spAutoFit/>
          </a:bodyPr>
          <a:lstStyle/>
          <a:p>
            <a:r>
              <a:rPr lang="en-US" sz="1400" dirty="0"/>
              <a:t>*The book notes an important caveat to this related to pt  age . </a:t>
            </a:r>
            <a:endParaRPr lang="en-US" sz="1400" dirty="0">
              <a:solidFill>
                <a:srgbClr val="0000FF"/>
              </a:solidFill>
            </a:endParaRPr>
          </a:p>
        </p:txBody>
      </p:sp>
      <p:sp>
        <p:nvSpPr>
          <p:cNvPr id="14" name="Rectangle 13">
            <a:extLst>
              <a:ext uri="{FF2B5EF4-FFF2-40B4-BE49-F238E27FC236}">
                <a16:creationId xmlns:a16="http://schemas.microsoft.com/office/drawing/2014/main" id="{F776C248-7B02-C829-F7F1-50347ED32903}"/>
              </a:ext>
            </a:extLst>
          </p:cNvPr>
          <p:cNvSpPr/>
          <p:nvPr/>
        </p:nvSpPr>
        <p:spPr>
          <a:xfrm>
            <a:off x="6427304" y="5473149"/>
            <a:ext cx="397564" cy="501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600" dirty="0">
                <a:solidFill>
                  <a:schemeClr val="tx1"/>
                </a:solidFill>
              </a:rPr>
              <a:t>age? race? </a:t>
            </a:r>
            <a:r>
              <a:rPr lang="en-US" sz="600" dirty="0" err="1">
                <a:solidFill>
                  <a:schemeClr val="tx1"/>
                </a:solidFill>
              </a:rPr>
              <a:t>sevx</a:t>
            </a:r>
            <a:r>
              <a:rPr lang="en-US" sz="600" dirty="0">
                <a:solidFill>
                  <a:schemeClr val="tx1"/>
                </a:solidFill>
              </a:rPr>
              <a:t>? sign?</a:t>
            </a:r>
          </a:p>
        </p:txBody>
      </p:sp>
      <p:pic>
        <p:nvPicPr>
          <p:cNvPr id="16" name="Picture 2" descr="Asterisk PNG Transparent | PNG Mart">
            <a:extLst>
              <a:ext uri="{FF2B5EF4-FFF2-40B4-BE49-F238E27FC236}">
                <a16:creationId xmlns:a16="http://schemas.microsoft.com/office/drawing/2014/main" id="{2F80C3C6-5A72-5C5B-B320-DEC2132B9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494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307777"/>
          </a:xfrm>
          <a:prstGeom prst="rect">
            <a:avLst/>
          </a:prstGeom>
          <a:noFill/>
        </p:spPr>
        <p:txBody>
          <a:bodyPr wrap="square" rtlCol="0">
            <a:spAutoFit/>
          </a:bodyPr>
          <a:lstStyle/>
          <a:p>
            <a:r>
              <a:rPr lang="en-US" sz="1400" dirty="0"/>
              <a:t>*The book notes an important caveat to this related to pt  age . </a:t>
            </a:r>
            <a:endParaRPr lang="en-US" sz="1400" dirty="0">
              <a:solidFill>
                <a:srgbClr val="0000FF"/>
              </a:solidFill>
            </a:endParaRPr>
          </a:p>
        </p:txBody>
      </p:sp>
      <p:pic>
        <p:nvPicPr>
          <p:cNvPr id="15" name="Picture 2" descr="Asterisk PNG Transparent | PNG Mart">
            <a:extLst>
              <a:ext uri="{FF2B5EF4-FFF2-40B4-BE49-F238E27FC236}">
                <a16:creationId xmlns:a16="http://schemas.microsoft.com/office/drawing/2014/main" id="{D58C2EA8-A834-3B0A-0D6B-2DC237620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9105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t>*The book notes an important caveat to this related to pt  age . </a:t>
            </a:r>
            <a:r>
              <a:rPr lang="en-US" sz="1400" dirty="0">
                <a:solidFill>
                  <a:srgbClr val="0000FF"/>
                </a:solidFill>
              </a:rPr>
              <a:t>Specifically, it notes that severe amblyopia is likely to occur </a:t>
            </a:r>
            <a:r>
              <a:rPr lang="en-US" sz="1400" i="1" dirty="0">
                <a:solidFill>
                  <a:srgbClr val="0000FF"/>
                </a:solidFill>
              </a:rPr>
              <a:t>if</a:t>
            </a:r>
            <a:r>
              <a:rPr lang="en-US" sz="1400" dirty="0">
                <a:solidFill>
                  <a:srgbClr val="0000FF"/>
                </a:solidFill>
              </a:rPr>
              <a:t> such a cataract is acquired before age           6 years ; those acquired at a later age are generally less impactful.</a:t>
            </a:r>
          </a:p>
        </p:txBody>
      </p:sp>
      <p:sp>
        <p:nvSpPr>
          <p:cNvPr id="15" name="Rectangle 14">
            <a:extLst>
              <a:ext uri="{FF2B5EF4-FFF2-40B4-BE49-F238E27FC236}">
                <a16:creationId xmlns:a16="http://schemas.microsoft.com/office/drawing/2014/main" id="{C5835F43-8891-7223-ABFB-193D7E792AA7}"/>
              </a:ext>
            </a:extLst>
          </p:cNvPr>
          <p:cNvSpPr/>
          <p:nvPr/>
        </p:nvSpPr>
        <p:spPr>
          <a:xfrm>
            <a:off x="1961321" y="6213250"/>
            <a:ext cx="609600" cy="220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sterisk PNG Transparent | PNG Mart">
            <a:extLst>
              <a:ext uri="{FF2B5EF4-FFF2-40B4-BE49-F238E27FC236}">
                <a16:creationId xmlns:a16="http://schemas.microsoft.com/office/drawing/2014/main" id="{124D2C13-ABD4-4C89-6BC2-F6B2149FB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3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r>
              <a:rPr lang="en-US" sz="1400" i="1" dirty="0">
                <a:solidFill>
                  <a:srgbClr val="0000FF"/>
                </a:solidFill>
              </a:rPr>
              <a:t>What are the age ranges for each?</a:t>
            </a:r>
          </a:p>
          <a:p>
            <a:r>
              <a:rPr lang="en-US" sz="1400" dirty="0"/>
              <a:t>1) The development of visual acuity: </a:t>
            </a:r>
            <a:r>
              <a:rPr lang="en-US" sz="1400" dirty="0">
                <a:solidFill>
                  <a:srgbClr val="0000FF"/>
                </a:solidFill>
              </a:rPr>
              <a:t>Birth to ~5 years</a:t>
            </a:r>
          </a:p>
          <a:p>
            <a:r>
              <a:rPr lang="en-US" sz="1400" dirty="0">
                <a:solidFill>
                  <a:schemeClr val="bg1">
                    <a:lumMod val="75000"/>
                  </a:schemeClr>
                </a:solidFill>
              </a:rPr>
              <a:t>2) The period during which degraded vision can cause amblyopia</a:t>
            </a:r>
            <a:r>
              <a:rPr lang="en-US" sz="1400" dirty="0">
                <a:solidFill>
                  <a:schemeClr val="accent1">
                    <a:lumMod val="40000"/>
                    <a:lumOff val="60000"/>
                  </a:schemeClr>
                </a:solidFill>
              </a:rPr>
              <a:t>: A month or two post-birth </a:t>
            </a:r>
            <a:r>
              <a:rPr lang="en-US" sz="1400" dirty="0">
                <a:solidFill>
                  <a:schemeClr val="bg1">
                    <a:lumMod val="75000"/>
                  </a:schemeClr>
                </a:solidFill>
              </a:rPr>
              <a:t>3) The period during which amblyopia </a:t>
            </a:r>
            <a:r>
              <a:rPr lang="en-US" sz="1400" dirty="0" err="1">
                <a:solidFill>
                  <a:schemeClr val="bg1">
                    <a:lumMod val="75000"/>
                  </a:schemeClr>
                </a:solidFill>
              </a:rPr>
              <a:t>tx</a:t>
            </a:r>
            <a:r>
              <a:rPr lang="en-US" sz="1400" dirty="0">
                <a:solidFill>
                  <a:schemeClr val="bg1">
                    <a:lumMod val="75000"/>
                  </a:schemeClr>
                </a:solidFill>
              </a:rPr>
              <a:t> may be effective</a:t>
            </a:r>
            <a:r>
              <a:rPr lang="en-US" sz="1400" dirty="0">
                <a:solidFill>
                  <a:schemeClr val="accent1">
                    <a:lumMod val="40000"/>
                    <a:lumOff val="60000"/>
                  </a:schemeClr>
                </a:solidFill>
              </a:rPr>
              <a:t>: Up to ~9 years</a:t>
            </a:r>
          </a:p>
        </p:txBody>
      </p:sp>
      <p:sp>
        <p:nvSpPr>
          <p:cNvPr id="5" name="Rectangle 2">
            <a:extLst>
              <a:ext uri="{FF2B5EF4-FFF2-40B4-BE49-F238E27FC236}">
                <a16:creationId xmlns:a16="http://schemas.microsoft.com/office/drawing/2014/main" id="{C066BB5D-2FBD-FE06-F352-1AE56D6DB90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6896793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t>*The book notes an important caveat to this related to pt  age . </a:t>
            </a:r>
            <a:r>
              <a:rPr lang="en-US" sz="1400" dirty="0">
                <a:solidFill>
                  <a:srgbClr val="0000FF"/>
                </a:solidFill>
              </a:rPr>
              <a:t>Specifically, it notes that severe amblyopia is likely to occur </a:t>
            </a:r>
            <a:r>
              <a:rPr lang="en-US" sz="1400" i="1" dirty="0">
                <a:solidFill>
                  <a:srgbClr val="0000FF"/>
                </a:solidFill>
              </a:rPr>
              <a:t>if</a:t>
            </a:r>
            <a:r>
              <a:rPr lang="en-US" sz="1400" dirty="0">
                <a:solidFill>
                  <a:srgbClr val="0000FF"/>
                </a:solidFill>
              </a:rPr>
              <a:t> such a cataract is acquired before age           6 years ; those acquired at a later age are generally less impactful.</a:t>
            </a:r>
          </a:p>
        </p:txBody>
      </p:sp>
      <p:pic>
        <p:nvPicPr>
          <p:cNvPr id="14" name="Picture 2" descr="Asterisk PNG Transparent | PNG Mart">
            <a:extLst>
              <a:ext uri="{FF2B5EF4-FFF2-40B4-BE49-F238E27FC236}">
                <a16:creationId xmlns:a16="http://schemas.microsoft.com/office/drawing/2014/main" id="{FA44D30B-0A96-7363-FFA1-CEAF0DA4E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837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pic>
        <p:nvPicPr>
          <p:cNvPr id="14" name="Picture 2" descr="Asterisk PNG Transparent | PNG Mart">
            <a:extLst>
              <a:ext uri="{FF2B5EF4-FFF2-40B4-BE49-F238E27FC236}">
                <a16:creationId xmlns:a16="http://schemas.microsoft.com/office/drawing/2014/main" id="{FA44D30B-0A96-7363-FFA1-CEAF0DA4E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8BACB4-A793-E86B-FFD6-ACD2275B5A80}"/>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rgbClr val="0000FF"/>
                </a:solidFill>
              </a:rPr>
              <a:t>In order to reduce the risk of dense, irreversible amblyopia, you </a:t>
            </a:r>
            <a:r>
              <a:rPr lang="en-US" sz="1400" i="1" dirty="0" err="1">
                <a:solidFill>
                  <a:srgbClr val="0000FF"/>
                </a:solidFill>
              </a:rPr>
              <a:t>gotta</a:t>
            </a:r>
            <a:r>
              <a:rPr lang="en-US" sz="1400" i="1" dirty="0">
                <a:solidFill>
                  <a:srgbClr val="0000FF"/>
                </a:solidFill>
              </a:rPr>
              <a:t> bust up in there and get these gnarly cataracts out. What is the window of opportunity for this; </a:t>
            </a:r>
            <a:r>
              <a:rPr lang="en-US" sz="1400" i="1" dirty="0" err="1">
                <a:solidFill>
                  <a:srgbClr val="0000FF"/>
                </a:solidFill>
              </a:rPr>
              <a:t>ie</a:t>
            </a:r>
            <a:r>
              <a:rPr lang="en-US" sz="1400" i="1" dirty="0">
                <a:solidFill>
                  <a:srgbClr val="0000FF"/>
                </a:solidFill>
              </a:rPr>
              <a:t>, by what age should this be accomplished?</a:t>
            </a:r>
            <a:endParaRPr lang="en-US" sz="1400" dirty="0">
              <a:solidFill>
                <a:srgbClr val="CCFFCC"/>
              </a:solidFill>
            </a:endParaRPr>
          </a:p>
          <a:p>
            <a:r>
              <a:rPr lang="en-US" sz="1400" dirty="0">
                <a:solidFill>
                  <a:srgbClr val="CCFFCC"/>
                </a:solidFill>
              </a:rPr>
              <a:t>It depends on whether the cataracts are  unilateral  or  bilateral . If unilateral, CE should be undertaken by age  6 weeks ; if bilateral, they should be removed no later than age  10 weeks . </a:t>
            </a:r>
          </a:p>
        </p:txBody>
      </p:sp>
    </p:spTree>
    <p:extLst>
      <p:ext uri="{BB962C8B-B14F-4D97-AF65-F5344CB8AC3E}">
        <p14:creationId xmlns:p14="http://schemas.microsoft.com/office/powerpoint/2010/main" val="16689405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pic>
        <p:nvPicPr>
          <p:cNvPr id="14" name="Picture 2" descr="Asterisk PNG Transparent | PNG Mart">
            <a:extLst>
              <a:ext uri="{FF2B5EF4-FFF2-40B4-BE49-F238E27FC236}">
                <a16:creationId xmlns:a16="http://schemas.microsoft.com/office/drawing/2014/main" id="{FA44D30B-0A96-7363-FFA1-CEAF0DA4E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8BACB4-A793-E86B-FFD6-ACD2275B5A80}"/>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rgbClr val="0000FF"/>
                </a:solidFill>
              </a:rPr>
              <a:t>In order to reduce the risk of dense, irreversible amblyopia, you </a:t>
            </a:r>
            <a:r>
              <a:rPr lang="en-US" sz="1400" i="1" dirty="0" err="1">
                <a:solidFill>
                  <a:srgbClr val="0000FF"/>
                </a:solidFill>
              </a:rPr>
              <a:t>gotta</a:t>
            </a:r>
            <a:r>
              <a:rPr lang="en-US" sz="1400" i="1" dirty="0">
                <a:solidFill>
                  <a:srgbClr val="0000FF"/>
                </a:solidFill>
              </a:rPr>
              <a:t> bust up in there and get these gnarly cataracts out. What is the window of opportunity for this; </a:t>
            </a:r>
            <a:r>
              <a:rPr lang="en-US" sz="1400" i="1" dirty="0" err="1">
                <a:solidFill>
                  <a:srgbClr val="0000FF"/>
                </a:solidFill>
              </a:rPr>
              <a:t>ie</a:t>
            </a:r>
            <a:r>
              <a:rPr lang="en-US" sz="1400" i="1" dirty="0">
                <a:solidFill>
                  <a:srgbClr val="0000FF"/>
                </a:solidFill>
              </a:rPr>
              <a:t>, by what age should this be accomplished?</a:t>
            </a:r>
            <a:endParaRPr lang="en-US" sz="1400" dirty="0">
              <a:solidFill>
                <a:srgbClr val="0000FF"/>
              </a:solidFill>
            </a:endParaRPr>
          </a:p>
          <a:p>
            <a:r>
              <a:rPr lang="en-US" sz="1400" dirty="0">
                <a:solidFill>
                  <a:srgbClr val="0000FF"/>
                </a:solidFill>
              </a:rPr>
              <a:t>It depends on whether the cataracts are  unilateral  or  bilateral . </a:t>
            </a:r>
            <a:r>
              <a:rPr lang="en-US" sz="1400" dirty="0">
                <a:solidFill>
                  <a:srgbClr val="CCFFCC"/>
                </a:solidFill>
              </a:rPr>
              <a:t>If unilateral, CE should be undertaken by age  6 weeks ; if bilateral, they should be removed no later than age  10 weeks . </a:t>
            </a:r>
          </a:p>
        </p:txBody>
      </p:sp>
      <p:sp>
        <p:nvSpPr>
          <p:cNvPr id="15" name="Rectangle 14">
            <a:extLst>
              <a:ext uri="{FF2B5EF4-FFF2-40B4-BE49-F238E27FC236}">
                <a16:creationId xmlns:a16="http://schemas.microsoft.com/office/drawing/2014/main" id="{0AC5017F-5DAC-9D52-8E30-1616427D6D82}"/>
              </a:ext>
            </a:extLst>
          </p:cNvPr>
          <p:cNvSpPr/>
          <p:nvPr/>
        </p:nvSpPr>
        <p:spPr>
          <a:xfrm>
            <a:off x="3703983" y="4592574"/>
            <a:ext cx="808382" cy="198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19A8FC-6550-8840-2539-2DEB02A7A0FE}"/>
              </a:ext>
            </a:extLst>
          </p:cNvPr>
          <p:cNvSpPr/>
          <p:nvPr/>
        </p:nvSpPr>
        <p:spPr>
          <a:xfrm>
            <a:off x="4744279" y="4601554"/>
            <a:ext cx="722244" cy="208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3203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pic>
        <p:nvPicPr>
          <p:cNvPr id="14" name="Picture 2" descr="Asterisk PNG Transparent | PNG Mart">
            <a:extLst>
              <a:ext uri="{FF2B5EF4-FFF2-40B4-BE49-F238E27FC236}">
                <a16:creationId xmlns:a16="http://schemas.microsoft.com/office/drawing/2014/main" id="{FA44D30B-0A96-7363-FFA1-CEAF0DA4E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8BACB4-A793-E86B-FFD6-ACD2275B5A80}"/>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rgbClr val="0000FF"/>
                </a:solidFill>
              </a:rPr>
              <a:t>In order to reduce the risk of dense, irreversible amblyopia, you </a:t>
            </a:r>
            <a:r>
              <a:rPr lang="en-US" sz="1400" i="1" dirty="0" err="1">
                <a:solidFill>
                  <a:srgbClr val="0000FF"/>
                </a:solidFill>
              </a:rPr>
              <a:t>gotta</a:t>
            </a:r>
            <a:r>
              <a:rPr lang="en-US" sz="1400" i="1" dirty="0">
                <a:solidFill>
                  <a:srgbClr val="0000FF"/>
                </a:solidFill>
              </a:rPr>
              <a:t> bust up in there and get these gnarly cataracts out. What is the window of opportunity for this; </a:t>
            </a:r>
            <a:r>
              <a:rPr lang="en-US" sz="1400" i="1" dirty="0" err="1">
                <a:solidFill>
                  <a:srgbClr val="0000FF"/>
                </a:solidFill>
              </a:rPr>
              <a:t>ie</a:t>
            </a:r>
            <a:r>
              <a:rPr lang="en-US" sz="1400" i="1" dirty="0">
                <a:solidFill>
                  <a:srgbClr val="0000FF"/>
                </a:solidFill>
              </a:rPr>
              <a:t>, by what age should this be accomplished?</a:t>
            </a:r>
            <a:endParaRPr lang="en-US" sz="1400" dirty="0">
              <a:solidFill>
                <a:srgbClr val="0000FF"/>
              </a:solidFill>
            </a:endParaRPr>
          </a:p>
          <a:p>
            <a:r>
              <a:rPr lang="en-US" sz="1400" dirty="0">
                <a:solidFill>
                  <a:srgbClr val="0000FF"/>
                </a:solidFill>
              </a:rPr>
              <a:t>It depends on whether the cataracts are  unilateral  or  bilateral . </a:t>
            </a:r>
            <a:r>
              <a:rPr lang="en-US" sz="1400" dirty="0">
                <a:solidFill>
                  <a:srgbClr val="CCFFCC"/>
                </a:solidFill>
              </a:rPr>
              <a:t>If unilateral, CE should be undertaken by age  6 weeks ; if bilateral, they should be removed no later than age  10 weeks . </a:t>
            </a:r>
          </a:p>
        </p:txBody>
      </p:sp>
    </p:spTree>
    <p:extLst>
      <p:ext uri="{BB962C8B-B14F-4D97-AF65-F5344CB8AC3E}">
        <p14:creationId xmlns:p14="http://schemas.microsoft.com/office/powerpoint/2010/main" val="233726178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pic>
        <p:nvPicPr>
          <p:cNvPr id="14" name="Picture 2" descr="Asterisk PNG Transparent | PNG Mart">
            <a:extLst>
              <a:ext uri="{FF2B5EF4-FFF2-40B4-BE49-F238E27FC236}">
                <a16:creationId xmlns:a16="http://schemas.microsoft.com/office/drawing/2014/main" id="{FA44D30B-0A96-7363-FFA1-CEAF0DA4E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8BACB4-A793-E86B-FFD6-ACD2275B5A80}"/>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rgbClr val="0000FF"/>
                </a:solidFill>
              </a:rPr>
              <a:t>In order to reduce the risk of dense, irreversible amblyopia, you </a:t>
            </a:r>
            <a:r>
              <a:rPr lang="en-US" sz="1400" i="1" dirty="0" err="1">
                <a:solidFill>
                  <a:srgbClr val="0000FF"/>
                </a:solidFill>
              </a:rPr>
              <a:t>gotta</a:t>
            </a:r>
            <a:r>
              <a:rPr lang="en-US" sz="1400" i="1" dirty="0">
                <a:solidFill>
                  <a:srgbClr val="0000FF"/>
                </a:solidFill>
              </a:rPr>
              <a:t> bust up in there and get these gnarly cataracts out. What is the window of opportunity for this; </a:t>
            </a:r>
            <a:r>
              <a:rPr lang="en-US" sz="1400" i="1" dirty="0" err="1">
                <a:solidFill>
                  <a:srgbClr val="0000FF"/>
                </a:solidFill>
              </a:rPr>
              <a:t>ie</a:t>
            </a:r>
            <a:r>
              <a:rPr lang="en-US" sz="1400" i="1" dirty="0">
                <a:solidFill>
                  <a:srgbClr val="0000FF"/>
                </a:solidFill>
              </a:rPr>
              <a:t>, by what age should this be accomplished?</a:t>
            </a:r>
            <a:endParaRPr lang="en-US" sz="1400" dirty="0">
              <a:solidFill>
                <a:srgbClr val="0000FF"/>
              </a:solidFill>
            </a:endParaRPr>
          </a:p>
          <a:p>
            <a:r>
              <a:rPr lang="en-US" sz="1400" dirty="0">
                <a:solidFill>
                  <a:srgbClr val="0000FF"/>
                </a:solidFill>
              </a:rPr>
              <a:t>It depends on whether the cataracts are  unilateral  or  bilateral . </a:t>
            </a:r>
            <a:r>
              <a:rPr lang="en-US" sz="1400" dirty="0"/>
              <a:t>If unilateral, CE should be undertaken by age  6   weeks; if bilateral, they should be removed no later than age  10  weeks.</a:t>
            </a:r>
          </a:p>
        </p:txBody>
      </p:sp>
      <p:sp>
        <p:nvSpPr>
          <p:cNvPr id="16" name="Rectangle 15">
            <a:extLst>
              <a:ext uri="{FF2B5EF4-FFF2-40B4-BE49-F238E27FC236}">
                <a16:creationId xmlns:a16="http://schemas.microsoft.com/office/drawing/2014/main" id="{BADBE2EC-C098-440C-26AA-7D973EB4D14C}"/>
              </a:ext>
            </a:extLst>
          </p:cNvPr>
          <p:cNvSpPr/>
          <p:nvPr/>
        </p:nvSpPr>
        <p:spPr>
          <a:xfrm>
            <a:off x="1683027" y="5004912"/>
            <a:ext cx="238539" cy="223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7" name="Rectangle 16">
            <a:extLst>
              <a:ext uri="{FF2B5EF4-FFF2-40B4-BE49-F238E27FC236}">
                <a16:creationId xmlns:a16="http://schemas.microsoft.com/office/drawing/2014/main" id="{AE225360-0BE7-D99D-9854-B6205ACF7393}"/>
              </a:ext>
            </a:extLst>
          </p:cNvPr>
          <p:cNvSpPr/>
          <p:nvPr/>
        </p:nvSpPr>
        <p:spPr>
          <a:xfrm>
            <a:off x="2835452" y="4796349"/>
            <a:ext cx="238539" cy="223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36521020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pic>
        <p:nvPicPr>
          <p:cNvPr id="14" name="Picture 2" descr="Asterisk PNG Transparent | PNG Mart">
            <a:extLst>
              <a:ext uri="{FF2B5EF4-FFF2-40B4-BE49-F238E27FC236}">
                <a16:creationId xmlns:a16="http://schemas.microsoft.com/office/drawing/2014/main" id="{FA44D30B-0A96-7363-FFA1-CEAF0DA4E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8BACB4-A793-E86B-FFD6-ACD2275B5A80}"/>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rgbClr val="0000FF"/>
                </a:solidFill>
              </a:rPr>
              <a:t>In order to reduce the risk of dense, irreversible amblyopia, you </a:t>
            </a:r>
            <a:r>
              <a:rPr lang="en-US" sz="1400" i="1" dirty="0" err="1">
                <a:solidFill>
                  <a:srgbClr val="0000FF"/>
                </a:solidFill>
              </a:rPr>
              <a:t>gotta</a:t>
            </a:r>
            <a:r>
              <a:rPr lang="en-US" sz="1400" i="1" dirty="0">
                <a:solidFill>
                  <a:srgbClr val="0000FF"/>
                </a:solidFill>
              </a:rPr>
              <a:t> bust up in there and get these gnarly cataracts out. What is the window of opportunity for this; </a:t>
            </a:r>
            <a:r>
              <a:rPr lang="en-US" sz="1400" i="1" dirty="0" err="1">
                <a:solidFill>
                  <a:srgbClr val="0000FF"/>
                </a:solidFill>
              </a:rPr>
              <a:t>ie</a:t>
            </a:r>
            <a:r>
              <a:rPr lang="en-US" sz="1400" i="1" dirty="0">
                <a:solidFill>
                  <a:srgbClr val="0000FF"/>
                </a:solidFill>
              </a:rPr>
              <a:t>, by what age should this be accomplished?</a:t>
            </a:r>
            <a:endParaRPr lang="en-US" sz="1400" dirty="0">
              <a:solidFill>
                <a:srgbClr val="0000FF"/>
              </a:solidFill>
            </a:endParaRPr>
          </a:p>
          <a:p>
            <a:r>
              <a:rPr lang="en-US" sz="1400" dirty="0">
                <a:solidFill>
                  <a:srgbClr val="0000FF"/>
                </a:solidFill>
              </a:rPr>
              <a:t>It depends on whether the cataracts are  unilateral  or  bilateral . </a:t>
            </a:r>
            <a:r>
              <a:rPr lang="en-US" sz="1400" dirty="0"/>
              <a:t>If unilateral, CE should be undertaken by age  6   weeks; if bilateral, they should be removed no later than age  10  weeks.</a:t>
            </a:r>
          </a:p>
        </p:txBody>
      </p:sp>
    </p:spTree>
    <p:extLst>
      <p:ext uri="{BB962C8B-B14F-4D97-AF65-F5344CB8AC3E}">
        <p14:creationId xmlns:p14="http://schemas.microsoft.com/office/powerpoint/2010/main" val="137022001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pic>
        <p:nvPicPr>
          <p:cNvPr id="6" name="Picture 2" descr="Asterisk PNG Transparent | PNG Mart">
            <a:extLst>
              <a:ext uri="{FF2B5EF4-FFF2-40B4-BE49-F238E27FC236}">
                <a16:creationId xmlns:a16="http://schemas.microsoft.com/office/drawing/2014/main" id="{8444870A-4EFF-3E7E-7E95-2ECCF8CC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8" name="TextBox 17">
            <a:extLst>
              <a:ext uri="{FF2B5EF4-FFF2-40B4-BE49-F238E27FC236}">
                <a16:creationId xmlns:a16="http://schemas.microsoft.com/office/drawing/2014/main" id="{82E13C3F-DC84-DCB3-1D85-FFDFD5BD1704}"/>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t>What about less-dense cataracts; </a:t>
            </a:r>
            <a:r>
              <a:rPr lang="en-US" sz="1400" i="1" dirty="0" err="1"/>
              <a:t>eg</a:t>
            </a:r>
            <a:r>
              <a:rPr lang="en-US" sz="1400" i="1" dirty="0"/>
              <a:t>, a small anterior polar, or lamellar cataract?</a:t>
            </a:r>
          </a:p>
          <a:p>
            <a:r>
              <a:rPr lang="en-US" sz="1400" dirty="0">
                <a:solidFill>
                  <a:schemeClr val="accent1">
                    <a:lumMod val="40000"/>
                    <a:lumOff val="60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5" name="TextBox 14">
            <a:extLst>
              <a:ext uri="{FF2B5EF4-FFF2-40B4-BE49-F238E27FC236}">
                <a16:creationId xmlns:a16="http://schemas.microsoft.com/office/drawing/2014/main" id="{EEE5D63F-7EFB-9ECB-9218-A9E9EE39CD21}"/>
              </a:ext>
            </a:extLst>
          </p:cNvPr>
          <p:cNvSpPr txBox="1"/>
          <p:nvPr/>
        </p:nvSpPr>
        <p:spPr>
          <a:xfrm>
            <a:off x="2315176" y="3573345"/>
            <a:ext cx="553357" cy="338554"/>
          </a:xfrm>
          <a:prstGeom prst="rect">
            <a:avLst/>
          </a:prstGeom>
          <a:noFill/>
        </p:spPr>
        <p:txBody>
          <a:bodyPr wrap="none" rtlCol="0">
            <a:spAutoFit/>
          </a:bodyPr>
          <a:lstStyle/>
          <a:p>
            <a:r>
              <a:rPr lang="en-US" sz="1600" b="1" dirty="0">
                <a:latin typeface="Segoe Script" panose="030B0504020000000003" pitchFamily="66" charset="0"/>
              </a:rPr>
              <a:t>less</a:t>
            </a:r>
          </a:p>
        </p:txBody>
      </p:sp>
    </p:spTree>
    <p:extLst>
      <p:ext uri="{BB962C8B-B14F-4D97-AF65-F5344CB8AC3E}">
        <p14:creationId xmlns:p14="http://schemas.microsoft.com/office/powerpoint/2010/main" val="275353014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pic>
        <p:nvPicPr>
          <p:cNvPr id="6" name="Picture 2" descr="Asterisk PNG Transparent | PNG Mart">
            <a:extLst>
              <a:ext uri="{FF2B5EF4-FFF2-40B4-BE49-F238E27FC236}">
                <a16:creationId xmlns:a16="http://schemas.microsoft.com/office/drawing/2014/main" id="{8444870A-4EFF-3E7E-7E95-2ECCF8CC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8" name="TextBox 17">
            <a:extLst>
              <a:ext uri="{FF2B5EF4-FFF2-40B4-BE49-F238E27FC236}">
                <a16:creationId xmlns:a16="http://schemas.microsoft.com/office/drawing/2014/main" id="{B4653EA8-33E6-CDF0-1670-64682F244003}"/>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t>What about less-dense cataracts; </a:t>
            </a:r>
            <a:r>
              <a:rPr lang="en-US" sz="1400" i="1" dirty="0" err="1"/>
              <a:t>eg</a:t>
            </a:r>
            <a:r>
              <a:rPr lang="en-US" sz="1400" i="1" dirty="0"/>
              <a:t>, a small anterior polar, or lamellar cataract?</a:t>
            </a:r>
          </a:p>
          <a:p>
            <a:r>
              <a:rPr lang="en-US" sz="1400" dirty="0"/>
              <a:t>Such cataracts will be much less amblyogenic (if they’re amblyogenic at all).    </a:t>
            </a:r>
            <a:r>
              <a:rPr lang="en-US" sz="1400" dirty="0">
                <a:solidFill>
                  <a:schemeClr val="accent1">
                    <a:lumMod val="40000"/>
                    <a:lumOff val="60000"/>
                  </a:schemeClr>
                </a:solidFill>
              </a:rPr>
              <a:t>Rule of thumb: If you can perform  retinoscopy  and get a good  view on DFE ,   the cataract in question is unlikely to be severely amblyogenic.</a:t>
            </a:r>
          </a:p>
        </p:txBody>
      </p:sp>
      <p:sp>
        <p:nvSpPr>
          <p:cNvPr id="15" name="TextBox 14">
            <a:extLst>
              <a:ext uri="{FF2B5EF4-FFF2-40B4-BE49-F238E27FC236}">
                <a16:creationId xmlns:a16="http://schemas.microsoft.com/office/drawing/2014/main" id="{F30C7A7B-C5C0-88AF-B620-0C2286F60981}"/>
              </a:ext>
            </a:extLst>
          </p:cNvPr>
          <p:cNvSpPr txBox="1"/>
          <p:nvPr/>
        </p:nvSpPr>
        <p:spPr>
          <a:xfrm>
            <a:off x="2315176" y="3573345"/>
            <a:ext cx="553357" cy="338554"/>
          </a:xfrm>
          <a:prstGeom prst="rect">
            <a:avLst/>
          </a:prstGeom>
          <a:noFill/>
        </p:spPr>
        <p:txBody>
          <a:bodyPr wrap="none" rtlCol="0">
            <a:spAutoFit/>
          </a:bodyPr>
          <a:lstStyle/>
          <a:p>
            <a:r>
              <a:rPr lang="en-US" sz="1600" b="1" dirty="0">
                <a:latin typeface="Segoe Script" panose="030B0504020000000003" pitchFamily="66" charset="0"/>
              </a:rPr>
              <a:t>less</a:t>
            </a:r>
          </a:p>
        </p:txBody>
      </p:sp>
    </p:spTree>
    <p:extLst>
      <p:ext uri="{BB962C8B-B14F-4D97-AF65-F5344CB8AC3E}">
        <p14:creationId xmlns:p14="http://schemas.microsoft.com/office/powerpoint/2010/main" val="26554854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pic>
        <p:nvPicPr>
          <p:cNvPr id="6" name="Picture 2" descr="Asterisk PNG Transparent | PNG Mart">
            <a:extLst>
              <a:ext uri="{FF2B5EF4-FFF2-40B4-BE49-F238E27FC236}">
                <a16:creationId xmlns:a16="http://schemas.microsoft.com/office/drawing/2014/main" id="{8444870A-4EFF-3E7E-7E95-2ECCF8CC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8" name="TextBox 17">
            <a:extLst>
              <a:ext uri="{FF2B5EF4-FFF2-40B4-BE49-F238E27FC236}">
                <a16:creationId xmlns:a16="http://schemas.microsoft.com/office/drawing/2014/main" id="{35ABA526-0C66-147D-A4E0-DBDC99688609}"/>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t>What about less-dense cataracts; </a:t>
            </a:r>
            <a:r>
              <a:rPr lang="en-US" sz="1400" i="1" dirty="0" err="1"/>
              <a:t>eg</a:t>
            </a:r>
            <a:r>
              <a:rPr lang="en-US" sz="1400" i="1" dirty="0"/>
              <a:t>, a small anterior polar, or lamellar cataract?</a:t>
            </a:r>
          </a:p>
          <a:p>
            <a:r>
              <a:rPr lang="en-US" sz="1400" dirty="0"/>
              <a:t>Such cataracts will be much less amblyogenic (if they’re amblyogenic at all).    </a:t>
            </a:r>
            <a:r>
              <a:rPr lang="en-US" sz="1400" dirty="0">
                <a:solidFill>
                  <a:srgbClr val="0000FF"/>
                </a:solidFill>
              </a:rPr>
              <a:t>Rule of thumb: If you can perform  retinoscopy , and get a good  view on DFE ,   the cataract in question is unlikely to be severely amblyogenic.</a:t>
            </a:r>
          </a:p>
        </p:txBody>
      </p:sp>
      <p:sp>
        <p:nvSpPr>
          <p:cNvPr id="15" name="Rectangle 14">
            <a:extLst>
              <a:ext uri="{FF2B5EF4-FFF2-40B4-BE49-F238E27FC236}">
                <a16:creationId xmlns:a16="http://schemas.microsoft.com/office/drawing/2014/main" id="{9333470C-14B5-F7C6-71CF-1B8465C71B64}"/>
              </a:ext>
            </a:extLst>
          </p:cNvPr>
          <p:cNvSpPr/>
          <p:nvPr/>
        </p:nvSpPr>
        <p:spPr>
          <a:xfrm>
            <a:off x="4545494" y="4757363"/>
            <a:ext cx="967409" cy="21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exam maneuver</a:t>
            </a:r>
          </a:p>
        </p:txBody>
      </p:sp>
      <p:sp>
        <p:nvSpPr>
          <p:cNvPr id="16" name="Rectangle 15">
            <a:extLst>
              <a:ext uri="{FF2B5EF4-FFF2-40B4-BE49-F238E27FC236}">
                <a16:creationId xmlns:a16="http://schemas.microsoft.com/office/drawing/2014/main" id="{6B9CC6C0-3CA4-50D6-14FE-68E193C02AD0}"/>
              </a:ext>
            </a:extLst>
          </p:cNvPr>
          <p:cNvSpPr/>
          <p:nvPr/>
        </p:nvSpPr>
        <p:spPr>
          <a:xfrm>
            <a:off x="6891130" y="4757336"/>
            <a:ext cx="1033668" cy="225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another one</a:t>
            </a:r>
          </a:p>
        </p:txBody>
      </p:sp>
      <p:sp>
        <p:nvSpPr>
          <p:cNvPr id="19" name="TextBox 18">
            <a:extLst>
              <a:ext uri="{FF2B5EF4-FFF2-40B4-BE49-F238E27FC236}">
                <a16:creationId xmlns:a16="http://schemas.microsoft.com/office/drawing/2014/main" id="{0BD231E8-9695-CA43-1B8D-3366AEDFB22C}"/>
              </a:ext>
            </a:extLst>
          </p:cNvPr>
          <p:cNvSpPr txBox="1"/>
          <p:nvPr/>
        </p:nvSpPr>
        <p:spPr>
          <a:xfrm>
            <a:off x="2315176" y="3573345"/>
            <a:ext cx="553357" cy="338554"/>
          </a:xfrm>
          <a:prstGeom prst="rect">
            <a:avLst/>
          </a:prstGeom>
          <a:noFill/>
        </p:spPr>
        <p:txBody>
          <a:bodyPr wrap="none" rtlCol="0">
            <a:spAutoFit/>
          </a:bodyPr>
          <a:lstStyle/>
          <a:p>
            <a:r>
              <a:rPr lang="en-US" sz="1600" b="1" dirty="0">
                <a:latin typeface="Segoe Script" panose="030B0504020000000003" pitchFamily="66" charset="0"/>
              </a:rPr>
              <a:t>less</a:t>
            </a:r>
          </a:p>
        </p:txBody>
      </p:sp>
    </p:spTree>
    <p:extLst>
      <p:ext uri="{BB962C8B-B14F-4D97-AF65-F5344CB8AC3E}">
        <p14:creationId xmlns:p14="http://schemas.microsoft.com/office/powerpoint/2010/main" val="27758451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pic>
        <p:nvPicPr>
          <p:cNvPr id="6" name="Picture 2" descr="Asterisk PNG Transparent | PNG Mart">
            <a:extLst>
              <a:ext uri="{FF2B5EF4-FFF2-40B4-BE49-F238E27FC236}">
                <a16:creationId xmlns:a16="http://schemas.microsoft.com/office/drawing/2014/main" id="{8444870A-4EFF-3E7E-7E95-2ECCF8CC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4" y="3429000"/>
            <a:ext cx="371060" cy="3710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7" name="TextBox 16">
            <a:extLst>
              <a:ext uri="{FF2B5EF4-FFF2-40B4-BE49-F238E27FC236}">
                <a16:creationId xmlns:a16="http://schemas.microsoft.com/office/drawing/2014/main" id="{2A6C3233-8BF6-DAF1-3579-9CA21C22B0FD}"/>
              </a:ext>
            </a:extLst>
          </p:cNvPr>
          <p:cNvSpPr txBox="1"/>
          <p:nvPr/>
        </p:nvSpPr>
        <p:spPr>
          <a:xfrm>
            <a:off x="2315176" y="3573345"/>
            <a:ext cx="553357" cy="338554"/>
          </a:xfrm>
          <a:prstGeom prst="rect">
            <a:avLst/>
          </a:prstGeom>
          <a:noFill/>
        </p:spPr>
        <p:txBody>
          <a:bodyPr wrap="none" rtlCol="0">
            <a:spAutoFit/>
          </a:bodyPr>
          <a:lstStyle/>
          <a:p>
            <a:r>
              <a:rPr lang="en-US" sz="1600" b="1" dirty="0">
                <a:latin typeface="Segoe Script" panose="030B0504020000000003" pitchFamily="66" charset="0"/>
              </a:rPr>
              <a:t>less</a:t>
            </a:r>
          </a:p>
        </p:txBody>
      </p:sp>
      <p:sp>
        <p:nvSpPr>
          <p:cNvPr id="18" name="TextBox 17">
            <a:extLst>
              <a:ext uri="{FF2B5EF4-FFF2-40B4-BE49-F238E27FC236}">
                <a16:creationId xmlns:a16="http://schemas.microsoft.com/office/drawing/2014/main" id="{17D7102E-E4AE-FBEE-02FB-D77FFB594FDD}"/>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t>What about less-dense cataracts; </a:t>
            </a:r>
            <a:r>
              <a:rPr lang="en-US" sz="1400" i="1" dirty="0" err="1"/>
              <a:t>eg</a:t>
            </a:r>
            <a:r>
              <a:rPr lang="en-US" sz="1400" i="1" dirty="0"/>
              <a:t>, a small anterior polar, or lamellar cataract?</a:t>
            </a:r>
          </a:p>
          <a:p>
            <a:r>
              <a:rPr lang="en-US" sz="1400" dirty="0"/>
              <a:t>Such cataracts will be much less amblyogenic (if they’re amblyogenic at all).    </a:t>
            </a:r>
            <a:r>
              <a:rPr lang="en-US" sz="1400" dirty="0">
                <a:solidFill>
                  <a:srgbClr val="0000FF"/>
                </a:solidFill>
              </a:rPr>
              <a:t>Rule of thumb: If you can perform  retinoscopy , and get a good  view on DFE ,   the cataract in question is unlikely to be severely amblyogenic.</a:t>
            </a:r>
          </a:p>
        </p:txBody>
      </p:sp>
    </p:spTree>
    <p:extLst>
      <p:ext uri="{BB962C8B-B14F-4D97-AF65-F5344CB8AC3E}">
        <p14:creationId xmlns:p14="http://schemas.microsoft.com/office/powerpoint/2010/main" val="399512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r>
              <a:rPr lang="en-US" sz="1400" i="1" dirty="0">
                <a:solidFill>
                  <a:srgbClr val="0000FF"/>
                </a:solidFill>
              </a:rPr>
              <a:t>What are the age ranges for each?</a:t>
            </a:r>
          </a:p>
          <a:p>
            <a:r>
              <a:rPr lang="en-US" sz="1400" dirty="0"/>
              <a:t>1) The development of visual acuity: </a:t>
            </a:r>
            <a:r>
              <a:rPr lang="en-US" sz="1400" dirty="0">
                <a:solidFill>
                  <a:srgbClr val="0000FF"/>
                </a:solidFill>
              </a:rPr>
              <a:t>Birth to ~5 years</a:t>
            </a:r>
          </a:p>
          <a:p>
            <a:r>
              <a:rPr lang="en-US" sz="1400" dirty="0"/>
              <a:t>2) The period during which degraded vision can cause amblyopia: </a:t>
            </a:r>
            <a:r>
              <a:rPr lang="en-US" sz="1400" b="1" i="1" dirty="0">
                <a:solidFill>
                  <a:srgbClr val="0000FF"/>
                </a:solidFill>
              </a:rPr>
              <a:t>?</a:t>
            </a:r>
            <a:r>
              <a:rPr lang="en-US" sz="1400" dirty="0">
                <a:solidFill>
                  <a:srgbClr val="0000FF"/>
                </a:solidFill>
              </a:rPr>
              <a:t> </a:t>
            </a:r>
            <a:r>
              <a:rPr lang="en-US" sz="1400" dirty="0">
                <a:solidFill>
                  <a:schemeClr val="accent1">
                    <a:lumMod val="40000"/>
                    <a:lumOff val="60000"/>
                  </a:schemeClr>
                </a:solidFill>
              </a:rPr>
              <a:t>month or two post-birth </a:t>
            </a:r>
            <a:r>
              <a:rPr lang="en-US" sz="1400" dirty="0">
                <a:solidFill>
                  <a:schemeClr val="bg1">
                    <a:lumMod val="75000"/>
                  </a:schemeClr>
                </a:solidFill>
              </a:rPr>
              <a:t>3) The period during which amblyopia </a:t>
            </a:r>
            <a:r>
              <a:rPr lang="en-US" sz="1400" dirty="0" err="1">
                <a:solidFill>
                  <a:schemeClr val="bg1">
                    <a:lumMod val="75000"/>
                  </a:schemeClr>
                </a:solidFill>
              </a:rPr>
              <a:t>tx</a:t>
            </a:r>
            <a:r>
              <a:rPr lang="en-US" sz="1400" dirty="0">
                <a:solidFill>
                  <a:schemeClr val="bg1">
                    <a:lumMod val="75000"/>
                  </a:schemeClr>
                </a:solidFill>
              </a:rPr>
              <a:t> may be effective</a:t>
            </a:r>
          </a:p>
        </p:txBody>
      </p:sp>
      <p:sp>
        <p:nvSpPr>
          <p:cNvPr id="5" name="Rectangle 2">
            <a:extLst>
              <a:ext uri="{FF2B5EF4-FFF2-40B4-BE49-F238E27FC236}">
                <a16:creationId xmlns:a16="http://schemas.microsoft.com/office/drawing/2014/main" id="{043D610F-9EF6-1BCC-B1D5-A84802F1183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6187282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las Entry - Anterior polar cataract">
            <a:extLst>
              <a:ext uri="{FF2B5EF4-FFF2-40B4-BE49-F238E27FC236}">
                <a16:creationId xmlns:a16="http://schemas.microsoft.com/office/drawing/2014/main" id="{EBDE5C5A-2DE6-D4D2-F206-E8BBC1F29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067" y="1024127"/>
            <a:ext cx="6185866" cy="4809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AEC725-CAF7-DDF2-8D79-A18D3AFCA61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7071684D-891D-0067-C427-A7D91ACD2D16}"/>
              </a:ext>
            </a:extLst>
          </p:cNvPr>
          <p:cNvSpPr txBox="1"/>
          <p:nvPr/>
        </p:nvSpPr>
        <p:spPr>
          <a:xfrm>
            <a:off x="725556" y="6163086"/>
            <a:ext cx="7692887" cy="369332"/>
          </a:xfrm>
          <a:prstGeom prst="rect">
            <a:avLst/>
          </a:prstGeom>
          <a:noFill/>
        </p:spPr>
        <p:txBody>
          <a:bodyPr wrap="square" rtlCol="0">
            <a:spAutoFit/>
          </a:bodyPr>
          <a:lstStyle/>
          <a:p>
            <a:pPr algn="ctr"/>
            <a:r>
              <a:rPr lang="en-US" i="0" dirty="0">
                <a:effectLst/>
                <a:latin typeface="+mn-lt"/>
              </a:rPr>
              <a:t>Anterior polar cataract</a:t>
            </a:r>
          </a:p>
        </p:txBody>
      </p:sp>
      <p:sp>
        <p:nvSpPr>
          <p:cNvPr id="4" name="TextBox 3">
            <a:extLst>
              <a:ext uri="{FF2B5EF4-FFF2-40B4-BE49-F238E27FC236}">
                <a16:creationId xmlns:a16="http://schemas.microsoft.com/office/drawing/2014/main" id="{325F4AF5-A87F-FBBD-D2D8-4AC422FA8A00}"/>
              </a:ext>
            </a:extLst>
          </p:cNvPr>
          <p:cNvSpPr txBox="1"/>
          <p:nvPr/>
        </p:nvSpPr>
        <p:spPr>
          <a:xfrm>
            <a:off x="2407817" y="6516267"/>
            <a:ext cx="4328364" cy="307777"/>
          </a:xfrm>
          <a:prstGeom prst="rect">
            <a:avLst/>
          </a:prstGeom>
          <a:noFill/>
        </p:spPr>
        <p:txBody>
          <a:bodyPr wrap="none" rtlCol="0">
            <a:spAutoFit/>
          </a:bodyPr>
          <a:lstStyle/>
          <a:p>
            <a:r>
              <a:rPr lang="en-US" sz="1400" dirty="0"/>
              <a:t>(Note: This is a bad one, and might be amblyogenic)</a:t>
            </a:r>
          </a:p>
        </p:txBody>
      </p:sp>
    </p:spTree>
    <p:extLst>
      <p:ext uri="{BB962C8B-B14F-4D97-AF65-F5344CB8AC3E}">
        <p14:creationId xmlns:p14="http://schemas.microsoft.com/office/powerpoint/2010/main" val="21077648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C030FE0-DAE1-1127-86DF-927708EC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6" y="1077189"/>
            <a:ext cx="5419725" cy="4991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C8C7E9-1017-76EC-ED7E-23E115E143E3}"/>
              </a:ext>
            </a:extLst>
          </p:cNvPr>
          <p:cNvSpPr txBox="1"/>
          <p:nvPr/>
        </p:nvSpPr>
        <p:spPr>
          <a:xfrm>
            <a:off x="725556" y="6163086"/>
            <a:ext cx="7692887" cy="338554"/>
          </a:xfrm>
          <a:prstGeom prst="rect">
            <a:avLst/>
          </a:prstGeom>
          <a:noFill/>
        </p:spPr>
        <p:txBody>
          <a:bodyPr wrap="square" rtlCol="0">
            <a:spAutoFit/>
          </a:bodyPr>
          <a:lstStyle/>
          <a:p>
            <a:pPr algn="ctr"/>
            <a:r>
              <a:rPr lang="en-US" sz="1600" i="0" dirty="0">
                <a:effectLst/>
                <a:latin typeface="+mn-lt"/>
              </a:rPr>
              <a:t>Lamellar cataract. </a:t>
            </a:r>
            <a:r>
              <a:rPr lang="en-US" sz="1600" i="1" dirty="0">
                <a:effectLst/>
                <a:latin typeface="+mn-lt"/>
              </a:rPr>
              <a:t>A</a:t>
            </a:r>
            <a:r>
              <a:rPr lang="en-US" sz="1600" i="0" dirty="0">
                <a:effectLst/>
                <a:latin typeface="+mn-lt"/>
              </a:rPr>
              <a:t>, Slit-lamp view. </a:t>
            </a:r>
            <a:r>
              <a:rPr lang="en-US" sz="1600" i="1" dirty="0">
                <a:effectLst/>
                <a:latin typeface="+mn-lt"/>
              </a:rPr>
              <a:t>B</a:t>
            </a:r>
            <a:r>
              <a:rPr lang="en-US" sz="1600" i="0" dirty="0">
                <a:effectLst/>
                <a:latin typeface="+mn-lt"/>
              </a:rPr>
              <a:t>, Viewed by retroillumination. </a:t>
            </a:r>
            <a:r>
              <a:rPr lang="en-US" sz="1600" i="1" dirty="0">
                <a:effectLst/>
                <a:latin typeface="+mn-lt"/>
              </a:rPr>
              <a:t>C</a:t>
            </a:r>
            <a:r>
              <a:rPr lang="en-US" sz="1600" i="0" dirty="0">
                <a:effectLst/>
                <a:latin typeface="+mn-lt"/>
              </a:rPr>
              <a:t>, Schematic.</a:t>
            </a:r>
          </a:p>
        </p:txBody>
      </p:sp>
      <p:sp>
        <p:nvSpPr>
          <p:cNvPr id="3" name="TextBox 2">
            <a:extLst>
              <a:ext uri="{FF2B5EF4-FFF2-40B4-BE49-F238E27FC236}">
                <a16:creationId xmlns:a16="http://schemas.microsoft.com/office/drawing/2014/main" id="{C0D3D96F-B399-04FF-D001-9071F2314BE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8994049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8" name="TextBox 17">
            <a:extLst>
              <a:ext uri="{FF2B5EF4-FFF2-40B4-BE49-F238E27FC236}">
                <a16:creationId xmlns:a16="http://schemas.microsoft.com/office/drawing/2014/main" id="{17D7102E-E4AE-FBEE-02FB-D77FFB594FDD}"/>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anterior polar,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5" name="TextBox 14">
            <a:extLst>
              <a:ext uri="{FF2B5EF4-FFF2-40B4-BE49-F238E27FC236}">
                <a16:creationId xmlns:a16="http://schemas.microsoft.com/office/drawing/2014/main" id="{7708A76D-717E-30A8-1249-4DDA03CB24E4}"/>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rgbClr val="0000FF"/>
                </a:solidFill>
              </a:rPr>
              <a:t>What can be done to increase the odds that a child can ‘see around’ a dense-but-small central cataract, thus precluding amblyopia?</a:t>
            </a:r>
            <a:endParaRPr lang="en-US" sz="1400" i="1" dirty="0">
              <a:solidFill>
                <a:srgbClr val="FF99FF"/>
              </a:solidFill>
            </a:endParaRPr>
          </a:p>
          <a:p>
            <a:r>
              <a:rPr lang="en-US" sz="1400" dirty="0">
                <a:solidFill>
                  <a:srgbClr val="FF99FF"/>
                </a:solidFill>
              </a:rPr>
              <a:t>Keep the child pharmacologically dilated. This is a reasonable option for nonsurgical management of certain cataracts.</a:t>
            </a:r>
          </a:p>
        </p:txBody>
      </p:sp>
    </p:spTree>
    <p:extLst>
      <p:ext uri="{BB962C8B-B14F-4D97-AF65-F5344CB8AC3E}">
        <p14:creationId xmlns:p14="http://schemas.microsoft.com/office/powerpoint/2010/main" val="37443015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8" name="TextBox 17">
            <a:extLst>
              <a:ext uri="{FF2B5EF4-FFF2-40B4-BE49-F238E27FC236}">
                <a16:creationId xmlns:a16="http://schemas.microsoft.com/office/drawing/2014/main" id="{17D7102E-E4AE-FBEE-02FB-D77FFB594FDD}"/>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anterior polar,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5" name="TextBox 14">
            <a:extLst>
              <a:ext uri="{FF2B5EF4-FFF2-40B4-BE49-F238E27FC236}">
                <a16:creationId xmlns:a16="http://schemas.microsoft.com/office/drawing/2014/main" id="{7708A76D-717E-30A8-1249-4DDA03CB24E4}"/>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rgbClr val="0000FF"/>
                </a:solidFill>
              </a:rPr>
              <a:t>What can be done to increase the odds that a child can ‘see around’ a dense-but-small central cataract, thus precluding amblyopia?</a:t>
            </a:r>
          </a:p>
          <a:p>
            <a:r>
              <a:rPr lang="en-US" sz="1400" dirty="0">
                <a:solidFill>
                  <a:srgbClr val="0000FF"/>
                </a:solidFill>
              </a:rPr>
              <a:t>Keep the child pharmacologically dilated. This is a reasonable option for nonsurgical management of certain cataracts.</a:t>
            </a:r>
          </a:p>
        </p:txBody>
      </p:sp>
    </p:spTree>
    <p:extLst>
      <p:ext uri="{BB962C8B-B14F-4D97-AF65-F5344CB8AC3E}">
        <p14:creationId xmlns:p14="http://schemas.microsoft.com/office/powerpoint/2010/main" val="18408533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20" name="TextBox 19">
            <a:extLst>
              <a:ext uri="{FF2B5EF4-FFF2-40B4-BE49-F238E27FC236}">
                <a16:creationId xmlns:a16="http://schemas.microsoft.com/office/drawing/2014/main" id="{73A06871-33D3-13F7-EC41-68C7B8E11706}"/>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t>
            </a:r>
            <a:r>
              <a:rPr lang="en-US" sz="1400" b="1" i="1" dirty="0"/>
              <a:t>anterior polar</a:t>
            </a:r>
            <a:r>
              <a:rPr lang="en-US" sz="1400" i="1" dirty="0">
                <a:solidFill>
                  <a:schemeClr val="bg1">
                    <a:lumMod val="75000"/>
                  </a:schemeClr>
                </a:solidFill>
              </a:rPr>
              <a:t>,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6" name="TextBox 5">
            <a:extLst>
              <a:ext uri="{FF2B5EF4-FFF2-40B4-BE49-F238E27FC236}">
                <a16:creationId xmlns:a16="http://schemas.microsoft.com/office/drawing/2014/main" id="{C7A80F15-917B-D5C0-59E5-9BDFB65AF371}"/>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chemeClr val="bg1">
                    <a:lumMod val="65000"/>
                  </a:schemeClr>
                </a:solidFill>
              </a:rPr>
              <a:t>What can be done to increase the odds that a child can ‘see around’ a dense-but-small central cataract, thus precluding amblyopia?</a:t>
            </a:r>
          </a:p>
          <a:p>
            <a:r>
              <a:rPr lang="en-US" sz="1400" dirty="0">
                <a:solidFill>
                  <a:schemeClr val="bg1">
                    <a:lumMod val="65000"/>
                  </a:schemeClr>
                </a:solidFill>
              </a:rPr>
              <a:t>Keep the child pharmacologically dilated. This is a reasonable option for nonsurgical management of certain cataracts.</a:t>
            </a:r>
          </a:p>
        </p:txBody>
      </p:sp>
      <p:sp>
        <p:nvSpPr>
          <p:cNvPr id="15" name="TextBox 14">
            <a:extLst>
              <a:ext uri="{FF2B5EF4-FFF2-40B4-BE49-F238E27FC236}">
                <a16:creationId xmlns:a16="http://schemas.microsoft.com/office/drawing/2014/main" id="{04EED9E3-8DAD-31B0-F86E-B8D21A89D5DE}"/>
              </a:ext>
            </a:extLst>
          </p:cNvPr>
          <p:cNvSpPr txBox="1"/>
          <p:nvPr/>
        </p:nvSpPr>
        <p:spPr>
          <a:xfrm>
            <a:off x="3207027" y="4648429"/>
            <a:ext cx="5817704" cy="1169551"/>
          </a:xfrm>
          <a:prstGeom prst="rect">
            <a:avLst/>
          </a:prstGeom>
          <a:solidFill>
            <a:schemeClr val="accent5">
              <a:lumMod val="75000"/>
            </a:schemeClr>
          </a:solidFill>
        </p:spPr>
        <p:txBody>
          <a:bodyPr wrap="square" rtlCol="0">
            <a:spAutoFit/>
          </a:bodyPr>
          <a:lstStyle/>
          <a:p>
            <a:r>
              <a:rPr lang="en-US" sz="1400" i="1" dirty="0"/>
              <a:t>Speaking of anterior polar cataracts…Just because one may not induce </a:t>
            </a:r>
            <a:r>
              <a:rPr lang="en-US" sz="1400" dirty="0"/>
              <a:t>deprivational</a:t>
            </a:r>
            <a:r>
              <a:rPr lang="en-US" sz="1400" i="1" dirty="0"/>
              <a:t> amblyopia doesn’t mean the eye is home-free. By what </a:t>
            </a:r>
            <a:r>
              <a:rPr lang="en-US" sz="1400" dirty="0"/>
              <a:t>other</a:t>
            </a:r>
            <a:r>
              <a:rPr lang="en-US" sz="1400" i="1" dirty="0"/>
              <a:t> mechanism(s) might an anterior polar cataract induce amblyopia?</a:t>
            </a:r>
          </a:p>
          <a:p>
            <a:r>
              <a:rPr lang="en-US" sz="1400" dirty="0">
                <a:solidFill>
                  <a:schemeClr val="accent5">
                    <a:lumMod val="75000"/>
                  </a:schemeClr>
                </a:solidFill>
              </a:rPr>
              <a:t>Even optically mild ones can produce significant  refractive error ; thus, unilateral anterior polars are associated with  anisometropic  amblyopia</a:t>
            </a:r>
          </a:p>
        </p:txBody>
      </p:sp>
      <p:sp>
        <p:nvSpPr>
          <p:cNvPr id="18" name="Oval 17">
            <a:extLst>
              <a:ext uri="{FF2B5EF4-FFF2-40B4-BE49-F238E27FC236}">
                <a16:creationId xmlns:a16="http://schemas.microsoft.com/office/drawing/2014/main" id="{0A8C9C2B-A8E9-6CAA-FD8E-CB46F1594A4F}"/>
              </a:ext>
            </a:extLst>
          </p:cNvPr>
          <p:cNvSpPr/>
          <p:nvPr/>
        </p:nvSpPr>
        <p:spPr>
          <a:xfrm>
            <a:off x="5327374" y="4183176"/>
            <a:ext cx="1405517" cy="49054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059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6" name="TextBox 5">
            <a:extLst>
              <a:ext uri="{FF2B5EF4-FFF2-40B4-BE49-F238E27FC236}">
                <a16:creationId xmlns:a16="http://schemas.microsoft.com/office/drawing/2014/main" id="{60AD29E7-4B93-02A5-857B-C896CD3B4DEB}"/>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t>
            </a:r>
            <a:r>
              <a:rPr lang="en-US" sz="1400" b="1" i="1" dirty="0"/>
              <a:t>anterior polar</a:t>
            </a:r>
            <a:r>
              <a:rPr lang="en-US" sz="1400" i="1" dirty="0">
                <a:solidFill>
                  <a:schemeClr val="bg1">
                    <a:lumMod val="75000"/>
                  </a:schemeClr>
                </a:solidFill>
              </a:rPr>
              <a:t>,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6" name="TextBox 15">
            <a:extLst>
              <a:ext uri="{FF2B5EF4-FFF2-40B4-BE49-F238E27FC236}">
                <a16:creationId xmlns:a16="http://schemas.microsoft.com/office/drawing/2014/main" id="{94BE3DB1-8F4B-964A-861B-524B825EDB6B}"/>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chemeClr val="bg1">
                    <a:lumMod val="65000"/>
                  </a:schemeClr>
                </a:solidFill>
              </a:rPr>
              <a:t>What can be done to increase the odds that a child can ‘see around’ a dense-but-small central cataract, thus precluding amblyopia?</a:t>
            </a:r>
          </a:p>
          <a:p>
            <a:r>
              <a:rPr lang="en-US" sz="1400" dirty="0">
                <a:solidFill>
                  <a:schemeClr val="bg1">
                    <a:lumMod val="65000"/>
                  </a:schemeClr>
                </a:solidFill>
              </a:rPr>
              <a:t>Keep the child pharmacologically dilated. This is a reasonable option for nonsurgical management of certain cataracts.</a:t>
            </a:r>
          </a:p>
        </p:txBody>
      </p:sp>
      <p:sp>
        <p:nvSpPr>
          <p:cNvPr id="15" name="TextBox 14">
            <a:extLst>
              <a:ext uri="{FF2B5EF4-FFF2-40B4-BE49-F238E27FC236}">
                <a16:creationId xmlns:a16="http://schemas.microsoft.com/office/drawing/2014/main" id="{04EED9E3-8DAD-31B0-F86E-B8D21A89D5DE}"/>
              </a:ext>
            </a:extLst>
          </p:cNvPr>
          <p:cNvSpPr txBox="1"/>
          <p:nvPr/>
        </p:nvSpPr>
        <p:spPr>
          <a:xfrm>
            <a:off x="3207027" y="4648429"/>
            <a:ext cx="5817704" cy="1169551"/>
          </a:xfrm>
          <a:prstGeom prst="rect">
            <a:avLst/>
          </a:prstGeom>
          <a:solidFill>
            <a:schemeClr val="accent5">
              <a:lumMod val="75000"/>
            </a:schemeClr>
          </a:solidFill>
        </p:spPr>
        <p:txBody>
          <a:bodyPr wrap="square" rtlCol="0">
            <a:spAutoFit/>
          </a:bodyPr>
          <a:lstStyle/>
          <a:p>
            <a:r>
              <a:rPr lang="en-US" sz="1400" i="1" dirty="0"/>
              <a:t>Speaking of anterior polar cataracts…Just because one may not induce </a:t>
            </a:r>
            <a:r>
              <a:rPr lang="en-US" sz="1400" dirty="0"/>
              <a:t>deprivational</a:t>
            </a:r>
            <a:r>
              <a:rPr lang="en-US" sz="1400" i="1" dirty="0"/>
              <a:t> amblyopia doesn’t mean the eye is home-free. By what </a:t>
            </a:r>
            <a:r>
              <a:rPr lang="en-US" sz="1400" dirty="0"/>
              <a:t>other</a:t>
            </a:r>
            <a:r>
              <a:rPr lang="en-US" sz="1400" i="1" dirty="0"/>
              <a:t> mechanism(s) might an anterior polar cataract induce amblyopia?</a:t>
            </a:r>
          </a:p>
          <a:p>
            <a:r>
              <a:rPr lang="en-US" sz="1400" dirty="0"/>
              <a:t>Even optically mild ones can produce significant  refractive error </a:t>
            </a:r>
            <a:r>
              <a:rPr lang="en-US" sz="1400" dirty="0">
                <a:solidFill>
                  <a:schemeClr val="accent5">
                    <a:lumMod val="75000"/>
                  </a:schemeClr>
                </a:solidFill>
              </a:rPr>
              <a:t>; thus, unilateral anterior polars are associated with  anisometropic  amblyopia</a:t>
            </a:r>
          </a:p>
        </p:txBody>
      </p:sp>
      <p:sp>
        <p:nvSpPr>
          <p:cNvPr id="18" name="Oval 17">
            <a:extLst>
              <a:ext uri="{FF2B5EF4-FFF2-40B4-BE49-F238E27FC236}">
                <a16:creationId xmlns:a16="http://schemas.microsoft.com/office/drawing/2014/main" id="{0A8C9C2B-A8E9-6CAA-FD8E-CB46F1594A4F}"/>
              </a:ext>
            </a:extLst>
          </p:cNvPr>
          <p:cNvSpPr/>
          <p:nvPr/>
        </p:nvSpPr>
        <p:spPr>
          <a:xfrm>
            <a:off x="5327374" y="4183176"/>
            <a:ext cx="1405517" cy="49054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FED9BA-7A14-B922-1FA3-1A453F4AE24B}"/>
              </a:ext>
            </a:extLst>
          </p:cNvPr>
          <p:cNvSpPr/>
          <p:nvPr/>
        </p:nvSpPr>
        <p:spPr>
          <a:xfrm>
            <a:off x="7103165" y="5330570"/>
            <a:ext cx="1219199" cy="24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3148633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6" name="TextBox 5">
            <a:extLst>
              <a:ext uri="{FF2B5EF4-FFF2-40B4-BE49-F238E27FC236}">
                <a16:creationId xmlns:a16="http://schemas.microsoft.com/office/drawing/2014/main" id="{F6575750-FA1F-DD9B-1B74-CA1FA1FEE90A}"/>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t>
            </a:r>
            <a:r>
              <a:rPr lang="en-US" sz="1400" b="1" i="1" dirty="0"/>
              <a:t>anterior polar</a:t>
            </a:r>
            <a:r>
              <a:rPr lang="en-US" sz="1400" i="1" dirty="0">
                <a:solidFill>
                  <a:schemeClr val="bg1">
                    <a:lumMod val="75000"/>
                  </a:schemeClr>
                </a:solidFill>
              </a:rPr>
              <a:t>,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6" name="TextBox 15">
            <a:extLst>
              <a:ext uri="{FF2B5EF4-FFF2-40B4-BE49-F238E27FC236}">
                <a16:creationId xmlns:a16="http://schemas.microsoft.com/office/drawing/2014/main" id="{10CE046E-3FC2-C0A9-E0DD-CF8432D5934B}"/>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chemeClr val="bg1">
                    <a:lumMod val="65000"/>
                  </a:schemeClr>
                </a:solidFill>
              </a:rPr>
              <a:t>What can be done to increase the odds that a child can ‘see around’ a dense-but-small central cataract, thus precluding amblyopia?</a:t>
            </a:r>
          </a:p>
          <a:p>
            <a:r>
              <a:rPr lang="en-US" sz="1400" dirty="0">
                <a:solidFill>
                  <a:schemeClr val="bg1">
                    <a:lumMod val="65000"/>
                  </a:schemeClr>
                </a:solidFill>
              </a:rPr>
              <a:t>Keep the child pharmacologically dilated. This is a reasonable option for nonsurgical management of certain cataracts.</a:t>
            </a:r>
          </a:p>
        </p:txBody>
      </p:sp>
      <p:sp>
        <p:nvSpPr>
          <p:cNvPr id="15" name="TextBox 14">
            <a:extLst>
              <a:ext uri="{FF2B5EF4-FFF2-40B4-BE49-F238E27FC236}">
                <a16:creationId xmlns:a16="http://schemas.microsoft.com/office/drawing/2014/main" id="{04EED9E3-8DAD-31B0-F86E-B8D21A89D5DE}"/>
              </a:ext>
            </a:extLst>
          </p:cNvPr>
          <p:cNvSpPr txBox="1"/>
          <p:nvPr/>
        </p:nvSpPr>
        <p:spPr>
          <a:xfrm>
            <a:off x="3207027" y="4648429"/>
            <a:ext cx="5817704" cy="1169551"/>
          </a:xfrm>
          <a:prstGeom prst="rect">
            <a:avLst/>
          </a:prstGeom>
          <a:solidFill>
            <a:schemeClr val="accent5">
              <a:lumMod val="75000"/>
            </a:schemeClr>
          </a:solidFill>
        </p:spPr>
        <p:txBody>
          <a:bodyPr wrap="square" rtlCol="0">
            <a:spAutoFit/>
          </a:bodyPr>
          <a:lstStyle/>
          <a:p>
            <a:r>
              <a:rPr lang="en-US" sz="1400" i="1" dirty="0"/>
              <a:t>Speaking of anterior polar cataracts…Just because one may not induce </a:t>
            </a:r>
            <a:r>
              <a:rPr lang="en-US" sz="1400" dirty="0"/>
              <a:t>deprivational</a:t>
            </a:r>
            <a:r>
              <a:rPr lang="en-US" sz="1400" i="1" dirty="0"/>
              <a:t> amblyopia doesn’t mean the eye is home-free. By what </a:t>
            </a:r>
            <a:r>
              <a:rPr lang="en-US" sz="1400" dirty="0"/>
              <a:t>other</a:t>
            </a:r>
            <a:r>
              <a:rPr lang="en-US" sz="1400" i="1" dirty="0"/>
              <a:t> mechanism(s) might an anterior polar cataract induce amblyopia?</a:t>
            </a:r>
          </a:p>
          <a:p>
            <a:r>
              <a:rPr lang="en-US" sz="1400" dirty="0"/>
              <a:t>Even optically mild ones can produce significant  refractive error </a:t>
            </a:r>
            <a:r>
              <a:rPr lang="en-US" sz="1400" dirty="0">
                <a:solidFill>
                  <a:schemeClr val="accent5">
                    <a:lumMod val="75000"/>
                  </a:schemeClr>
                </a:solidFill>
              </a:rPr>
              <a:t>; thus, unilateral anterior polars are associated with  anisometropic  amblyopia</a:t>
            </a:r>
          </a:p>
        </p:txBody>
      </p:sp>
      <p:sp>
        <p:nvSpPr>
          <p:cNvPr id="18" name="Oval 17">
            <a:extLst>
              <a:ext uri="{FF2B5EF4-FFF2-40B4-BE49-F238E27FC236}">
                <a16:creationId xmlns:a16="http://schemas.microsoft.com/office/drawing/2014/main" id="{0A8C9C2B-A8E9-6CAA-FD8E-CB46F1594A4F}"/>
              </a:ext>
            </a:extLst>
          </p:cNvPr>
          <p:cNvSpPr/>
          <p:nvPr/>
        </p:nvSpPr>
        <p:spPr>
          <a:xfrm>
            <a:off x="5327374" y="4183176"/>
            <a:ext cx="1405517" cy="49054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5159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6" name="TextBox 5">
            <a:extLst>
              <a:ext uri="{FF2B5EF4-FFF2-40B4-BE49-F238E27FC236}">
                <a16:creationId xmlns:a16="http://schemas.microsoft.com/office/drawing/2014/main" id="{4912EEE0-8B3F-9DB2-2095-122437B57DBC}"/>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t>
            </a:r>
            <a:r>
              <a:rPr lang="en-US" sz="1400" b="1" i="1" dirty="0"/>
              <a:t>anterior polar</a:t>
            </a:r>
            <a:r>
              <a:rPr lang="en-US" sz="1400" i="1" dirty="0">
                <a:solidFill>
                  <a:schemeClr val="bg1">
                    <a:lumMod val="75000"/>
                  </a:schemeClr>
                </a:solidFill>
              </a:rPr>
              <a:t>,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7" name="TextBox 16">
            <a:extLst>
              <a:ext uri="{FF2B5EF4-FFF2-40B4-BE49-F238E27FC236}">
                <a16:creationId xmlns:a16="http://schemas.microsoft.com/office/drawing/2014/main" id="{7239E9F4-5CDC-D2EC-654B-583573ED4449}"/>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chemeClr val="bg1">
                    <a:lumMod val="65000"/>
                  </a:schemeClr>
                </a:solidFill>
              </a:rPr>
              <a:t>What can be done to increase the odds that a child can ‘see around’ a dense-but-small central cataract, thus precluding amblyopia?</a:t>
            </a:r>
          </a:p>
          <a:p>
            <a:r>
              <a:rPr lang="en-US" sz="1400" dirty="0">
                <a:solidFill>
                  <a:schemeClr val="bg1">
                    <a:lumMod val="65000"/>
                  </a:schemeClr>
                </a:solidFill>
              </a:rPr>
              <a:t>Keep the child pharmacologically dilated. This is a reasonable option for nonsurgical management of certain cataracts.</a:t>
            </a:r>
          </a:p>
        </p:txBody>
      </p:sp>
      <p:sp>
        <p:nvSpPr>
          <p:cNvPr id="15" name="TextBox 14">
            <a:extLst>
              <a:ext uri="{FF2B5EF4-FFF2-40B4-BE49-F238E27FC236}">
                <a16:creationId xmlns:a16="http://schemas.microsoft.com/office/drawing/2014/main" id="{04EED9E3-8DAD-31B0-F86E-B8D21A89D5DE}"/>
              </a:ext>
            </a:extLst>
          </p:cNvPr>
          <p:cNvSpPr txBox="1"/>
          <p:nvPr/>
        </p:nvSpPr>
        <p:spPr>
          <a:xfrm>
            <a:off x="3207027" y="4648429"/>
            <a:ext cx="5817704" cy="1169551"/>
          </a:xfrm>
          <a:prstGeom prst="rect">
            <a:avLst/>
          </a:prstGeom>
          <a:solidFill>
            <a:schemeClr val="accent5">
              <a:lumMod val="75000"/>
            </a:schemeClr>
          </a:solidFill>
        </p:spPr>
        <p:txBody>
          <a:bodyPr wrap="square" rtlCol="0">
            <a:spAutoFit/>
          </a:bodyPr>
          <a:lstStyle/>
          <a:p>
            <a:r>
              <a:rPr lang="en-US" sz="1400" i="1" dirty="0"/>
              <a:t>Speaking of anterior polar cataracts…Just because one may not induce </a:t>
            </a:r>
            <a:r>
              <a:rPr lang="en-US" sz="1400" dirty="0"/>
              <a:t>deprivational</a:t>
            </a:r>
            <a:r>
              <a:rPr lang="en-US" sz="1400" i="1" dirty="0"/>
              <a:t> amblyopia doesn’t mean the eye is home-free. By what </a:t>
            </a:r>
            <a:r>
              <a:rPr lang="en-US" sz="1400" dirty="0"/>
              <a:t>other</a:t>
            </a:r>
            <a:r>
              <a:rPr lang="en-US" sz="1400" i="1" dirty="0"/>
              <a:t> mechanism(s) might an anterior polar cataract induce amblyopia?</a:t>
            </a:r>
          </a:p>
          <a:p>
            <a:r>
              <a:rPr lang="en-US" sz="1400" dirty="0"/>
              <a:t>Even optically mild ones can produce significant  refractive error ; </a:t>
            </a:r>
            <a:r>
              <a:rPr lang="en-US" sz="1400" dirty="0">
                <a:solidFill>
                  <a:srgbClr val="0000FF"/>
                </a:solidFill>
              </a:rPr>
              <a:t>thus, unilateral anterior polars are associated with  anisometropic  amblyopia</a:t>
            </a:r>
          </a:p>
        </p:txBody>
      </p:sp>
      <p:sp>
        <p:nvSpPr>
          <p:cNvPr id="16" name="Rectangle 15">
            <a:extLst>
              <a:ext uri="{FF2B5EF4-FFF2-40B4-BE49-F238E27FC236}">
                <a16:creationId xmlns:a16="http://schemas.microsoft.com/office/drawing/2014/main" id="{C5134760-AE54-0DA0-CCB1-958C2B21B472}"/>
              </a:ext>
            </a:extLst>
          </p:cNvPr>
          <p:cNvSpPr/>
          <p:nvPr/>
        </p:nvSpPr>
        <p:spPr>
          <a:xfrm>
            <a:off x="6798367" y="5542120"/>
            <a:ext cx="1219199" cy="24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8" name="Oval 17">
            <a:extLst>
              <a:ext uri="{FF2B5EF4-FFF2-40B4-BE49-F238E27FC236}">
                <a16:creationId xmlns:a16="http://schemas.microsoft.com/office/drawing/2014/main" id="{0A8C9C2B-A8E9-6CAA-FD8E-CB46F1594A4F}"/>
              </a:ext>
            </a:extLst>
          </p:cNvPr>
          <p:cNvSpPr/>
          <p:nvPr/>
        </p:nvSpPr>
        <p:spPr>
          <a:xfrm>
            <a:off x="5327374" y="4183176"/>
            <a:ext cx="1405517" cy="49054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12048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b="1" dirty="0"/>
              <a:t>Congenital (or very early-acquired)  cataract</a:t>
            </a:r>
          </a:p>
          <a:p>
            <a:pPr algn="r"/>
            <a:endParaRPr lang="en-US" sz="1600" dirty="0"/>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8" name="TextBox 7">
            <a:extLst>
              <a:ext uri="{FF2B5EF4-FFF2-40B4-BE49-F238E27FC236}">
                <a16:creationId xmlns:a16="http://schemas.microsoft.com/office/drawing/2014/main" id="{84B0C5C4-B81F-21C2-68D3-5E6514461E40}"/>
              </a:ext>
            </a:extLst>
          </p:cNvPr>
          <p:cNvSpPr txBox="1"/>
          <p:nvPr/>
        </p:nvSpPr>
        <p:spPr>
          <a:xfrm>
            <a:off x="2742688" y="3366209"/>
            <a:ext cx="5818214" cy="738664"/>
          </a:xfrm>
          <a:prstGeom prst="rect">
            <a:avLst/>
          </a:prstGeom>
          <a:solidFill>
            <a:schemeClr val="accent5"/>
          </a:solidFill>
        </p:spPr>
        <p:txBody>
          <a:bodyPr wrap="square" rtlCol="0">
            <a:spAutoFit/>
          </a:bodyPr>
          <a:lstStyle/>
          <a:p>
            <a:r>
              <a:rPr lang="en-US" sz="1400" i="1" dirty="0">
                <a:solidFill>
                  <a:schemeClr val="bg1">
                    <a:lumMod val="75000"/>
                  </a:schemeClr>
                </a:solidFill>
              </a:rPr>
              <a:t>How much (in mm) of the central lens must be involved in a           </a:t>
            </a:r>
            <a:r>
              <a:rPr lang="en-US" sz="1400" b="1" i="1" dirty="0">
                <a:solidFill>
                  <a:schemeClr val="bg1">
                    <a:lumMod val="75000"/>
                  </a:schemeClr>
                </a:solidFill>
              </a:rPr>
              <a:t>dense cataracts </a:t>
            </a:r>
            <a:r>
              <a:rPr lang="en-US" sz="1400" i="1" dirty="0">
                <a:solidFill>
                  <a:schemeClr val="bg1">
                    <a:lumMod val="75000"/>
                  </a:schemeClr>
                </a:solidFill>
              </a:rPr>
              <a:t>in order to produce severe deprivational amblyopia?</a:t>
            </a:r>
          </a:p>
          <a:p>
            <a:r>
              <a:rPr lang="en-US" sz="1400" dirty="0">
                <a:solidFill>
                  <a:schemeClr val="bg1">
                    <a:lumMod val="75000"/>
                  </a:schemeClr>
                </a:solidFill>
              </a:rPr>
              <a:t>About 3 mm</a:t>
            </a:r>
          </a:p>
        </p:txBody>
      </p:sp>
      <p:sp>
        <p:nvSpPr>
          <p:cNvPr id="6" name="TextBox 5">
            <a:extLst>
              <a:ext uri="{FF2B5EF4-FFF2-40B4-BE49-F238E27FC236}">
                <a16:creationId xmlns:a16="http://schemas.microsoft.com/office/drawing/2014/main" id="{C2699DA8-6FC1-F8A8-9179-6D22F20ADC98}"/>
              </a:ext>
            </a:extLst>
          </p:cNvPr>
          <p:cNvSpPr txBox="1"/>
          <p:nvPr/>
        </p:nvSpPr>
        <p:spPr>
          <a:xfrm>
            <a:off x="423876" y="3909057"/>
            <a:ext cx="6713968" cy="1384995"/>
          </a:xfrm>
          <a:prstGeom prst="rect">
            <a:avLst/>
          </a:prstGeom>
          <a:solidFill>
            <a:srgbClr val="CCFFCC"/>
          </a:solidFill>
        </p:spPr>
        <p:txBody>
          <a:bodyPr wrap="square" rtlCol="0">
            <a:spAutoFit/>
          </a:bodyPr>
          <a:lstStyle/>
          <a:p>
            <a:r>
              <a:rPr lang="en-US" sz="1400" i="1" dirty="0">
                <a:solidFill>
                  <a:schemeClr val="bg1">
                    <a:lumMod val="75000"/>
                  </a:schemeClr>
                </a:solidFill>
              </a:rPr>
              <a:t>In order to reduce the risk of dense, irreversible amblyopia, you </a:t>
            </a:r>
            <a:r>
              <a:rPr lang="en-US" sz="1400" i="1" dirty="0" err="1">
                <a:solidFill>
                  <a:schemeClr val="bg1">
                    <a:lumMod val="75000"/>
                  </a:schemeClr>
                </a:solidFill>
              </a:rPr>
              <a:t>gotta</a:t>
            </a:r>
            <a:r>
              <a:rPr lang="en-US" sz="1400" i="1" dirty="0">
                <a:solidFill>
                  <a:schemeClr val="bg1">
                    <a:lumMod val="75000"/>
                  </a:schemeClr>
                </a:solidFill>
              </a:rPr>
              <a:t> bust up in there and get these gnarly cataracts out. What is the window of opportunity for this; </a:t>
            </a:r>
            <a:r>
              <a:rPr lang="en-US" sz="1400" i="1" dirty="0" err="1">
                <a:solidFill>
                  <a:schemeClr val="bg1">
                    <a:lumMod val="75000"/>
                  </a:schemeClr>
                </a:solidFill>
              </a:rPr>
              <a:t>ie</a:t>
            </a:r>
            <a:r>
              <a:rPr lang="en-US" sz="1400" i="1" dirty="0">
                <a:solidFill>
                  <a:schemeClr val="bg1">
                    <a:lumMod val="75000"/>
                  </a:schemeClr>
                </a:solidFill>
              </a:rPr>
              <a:t>, by what age should this be accomplished?</a:t>
            </a:r>
            <a:endParaRPr lang="en-US" sz="1400" dirty="0">
              <a:solidFill>
                <a:schemeClr val="bg1">
                  <a:lumMod val="75000"/>
                </a:schemeClr>
              </a:solidFill>
            </a:endParaRPr>
          </a:p>
          <a:p>
            <a:r>
              <a:rPr lang="en-US" sz="1400" dirty="0">
                <a:solidFill>
                  <a:schemeClr val="bg1">
                    <a:lumMod val="75000"/>
                  </a:schemeClr>
                </a:solidFill>
              </a:rPr>
              <a:t>It depends on whether the cataracts are  unilateral  or  bilateral . If unilateral, CE should be undertaken by age  6   weeks; if bilateral, they should be removed no later than age  10  weeks.</a:t>
            </a:r>
          </a:p>
        </p:txBody>
      </p:sp>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13" name="TextBox 12">
            <a:extLst>
              <a:ext uri="{FF2B5EF4-FFF2-40B4-BE49-F238E27FC236}">
                <a16:creationId xmlns:a16="http://schemas.microsoft.com/office/drawing/2014/main" id="{CE76AD77-6C88-C66A-4A16-1454A5B9419A}"/>
              </a:ext>
            </a:extLst>
          </p:cNvPr>
          <p:cNvSpPr txBox="1"/>
          <p:nvPr/>
        </p:nvSpPr>
        <p:spPr>
          <a:xfrm>
            <a:off x="1881809" y="5724939"/>
            <a:ext cx="7010400" cy="738664"/>
          </a:xfrm>
          <a:prstGeom prst="rect">
            <a:avLst/>
          </a:prstGeom>
          <a:noFill/>
        </p:spPr>
        <p:txBody>
          <a:bodyPr wrap="square" rtlCol="0">
            <a:spAutoFit/>
          </a:bodyPr>
          <a:lstStyle/>
          <a:p>
            <a:r>
              <a:rPr lang="en-US" sz="1400" dirty="0">
                <a:solidFill>
                  <a:schemeClr val="bg1">
                    <a:lumMod val="75000"/>
                  </a:schemeClr>
                </a:solidFill>
              </a:rPr>
              <a:t>*The book notes an important caveat to this related to pt  age . Specifically, it notes that severe amblyopia is likely to occur </a:t>
            </a:r>
            <a:r>
              <a:rPr lang="en-US" sz="1400" i="1" dirty="0">
                <a:solidFill>
                  <a:schemeClr val="bg1">
                    <a:lumMod val="75000"/>
                  </a:schemeClr>
                </a:solidFill>
              </a:rPr>
              <a:t>if</a:t>
            </a:r>
            <a:r>
              <a:rPr lang="en-US" sz="1400" dirty="0">
                <a:solidFill>
                  <a:schemeClr val="bg1">
                    <a:lumMod val="75000"/>
                  </a:schemeClr>
                </a:solidFill>
              </a:rPr>
              <a:t> such a cataract is acquired before age           6 years ; those acquired at a later age are generally less impactful.</a:t>
            </a:r>
          </a:p>
        </p:txBody>
      </p:sp>
      <p:sp>
        <p:nvSpPr>
          <p:cNvPr id="14" name="TextBox 13">
            <a:extLst>
              <a:ext uri="{FF2B5EF4-FFF2-40B4-BE49-F238E27FC236}">
                <a16:creationId xmlns:a16="http://schemas.microsoft.com/office/drawing/2014/main" id="{F014DA60-1524-917C-CD43-A90499487C7C}"/>
              </a:ext>
            </a:extLst>
          </p:cNvPr>
          <p:cNvSpPr txBox="1"/>
          <p:nvPr/>
        </p:nvSpPr>
        <p:spPr>
          <a:xfrm>
            <a:off x="1775789" y="4280284"/>
            <a:ext cx="6679095" cy="954107"/>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about less-dense cataracts; </a:t>
            </a:r>
            <a:r>
              <a:rPr lang="en-US" sz="1400" i="1" dirty="0" err="1">
                <a:solidFill>
                  <a:schemeClr val="bg1">
                    <a:lumMod val="75000"/>
                  </a:schemeClr>
                </a:solidFill>
              </a:rPr>
              <a:t>eg</a:t>
            </a:r>
            <a:r>
              <a:rPr lang="en-US" sz="1400" i="1" dirty="0">
                <a:solidFill>
                  <a:schemeClr val="bg1">
                    <a:lumMod val="75000"/>
                  </a:schemeClr>
                </a:solidFill>
              </a:rPr>
              <a:t>, a small </a:t>
            </a:r>
            <a:r>
              <a:rPr lang="en-US" sz="1400" b="1" i="1" dirty="0"/>
              <a:t>anterior polar</a:t>
            </a:r>
            <a:r>
              <a:rPr lang="en-US" sz="1400" i="1" dirty="0">
                <a:solidFill>
                  <a:schemeClr val="bg1">
                    <a:lumMod val="75000"/>
                  </a:schemeClr>
                </a:solidFill>
              </a:rPr>
              <a:t>, or lamellar cataract?</a:t>
            </a:r>
          </a:p>
          <a:p>
            <a:r>
              <a:rPr lang="en-US" sz="1400" dirty="0">
                <a:solidFill>
                  <a:schemeClr val="bg1">
                    <a:lumMod val="75000"/>
                  </a:schemeClr>
                </a:solidFill>
              </a:rPr>
              <a:t>Such cataracts will be much less amblyogenic (if they’re amblyogenic at all).    Rule of thumb: If you can perform  retinoscopy  and get a good  view on DFE ,   the cataract in question is unlikely to be severely amblyogenic.</a:t>
            </a:r>
          </a:p>
        </p:txBody>
      </p:sp>
      <p:sp>
        <p:nvSpPr>
          <p:cNvPr id="16" name="TextBox 15">
            <a:extLst>
              <a:ext uri="{FF2B5EF4-FFF2-40B4-BE49-F238E27FC236}">
                <a16:creationId xmlns:a16="http://schemas.microsoft.com/office/drawing/2014/main" id="{B4B6B787-5130-CD02-8488-B9332398FA94}"/>
              </a:ext>
            </a:extLst>
          </p:cNvPr>
          <p:cNvSpPr txBox="1"/>
          <p:nvPr/>
        </p:nvSpPr>
        <p:spPr>
          <a:xfrm>
            <a:off x="798443" y="5430353"/>
            <a:ext cx="5602056" cy="954107"/>
          </a:xfrm>
          <a:prstGeom prst="rect">
            <a:avLst/>
          </a:prstGeom>
          <a:solidFill>
            <a:srgbClr val="FF99FF"/>
          </a:solidFill>
        </p:spPr>
        <p:txBody>
          <a:bodyPr wrap="square" rtlCol="0">
            <a:spAutoFit/>
          </a:bodyPr>
          <a:lstStyle/>
          <a:p>
            <a:r>
              <a:rPr lang="en-US" sz="1400" i="1" dirty="0">
                <a:solidFill>
                  <a:schemeClr val="bg1">
                    <a:lumMod val="65000"/>
                  </a:schemeClr>
                </a:solidFill>
              </a:rPr>
              <a:t>What can be done to increase the odds that a child can ‘see around’ a dense-but-small central cataract, thus precluding amblyopia?</a:t>
            </a:r>
          </a:p>
          <a:p>
            <a:r>
              <a:rPr lang="en-US" sz="1400" dirty="0">
                <a:solidFill>
                  <a:schemeClr val="bg1">
                    <a:lumMod val="65000"/>
                  </a:schemeClr>
                </a:solidFill>
              </a:rPr>
              <a:t>Keep the child pharmacologically dilated. This is a reasonable option for nonsurgical management of certain cataracts.</a:t>
            </a:r>
          </a:p>
        </p:txBody>
      </p:sp>
      <p:sp>
        <p:nvSpPr>
          <p:cNvPr id="15" name="TextBox 14">
            <a:extLst>
              <a:ext uri="{FF2B5EF4-FFF2-40B4-BE49-F238E27FC236}">
                <a16:creationId xmlns:a16="http://schemas.microsoft.com/office/drawing/2014/main" id="{04EED9E3-8DAD-31B0-F86E-B8D21A89D5DE}"/>
              </a:ext>
            </a:extLst>
          </p:cNvPr>
          <p:cNvSpPr txBox="1"/>
          <p:nvPr/>
        </p:nvSpPr>
        <p:spPr>
          <a:xfrm>
            <a:off x="3207027" y="4648429"/>
            <a:ext cx="5817704" cy="1169551"/>
          </a:xfrm>
          <a:prstGeom prst="rect">
            <a:avLst/>
          </a:prstGeom>
          <a:solidFill>
            <a:schemeClr val="accent5">
              <a:lumMod val="75000"/>
            </a:schemeClr>
          </a:solidFill>
        </p:spPr>
        <p:txBody>
          <a:bodyPr wrap="square" rtlCol="0">
            <a:spAutoFit/>
          </a:bodyPr>
          <a:lstStyle/>
          <a:p>
            <a:r>
              <a:rPr lang="en-US" sz="1400" i="1" dirty="0"/>
              <a:t>Speaking of anterior polar cataracts…Just because one may not induce </a:t>
            </a:r>
            <a:r>
              <a:rPr lang="en-US" sz="1400" dirty="0"/>
              <a:t>deprivational</a:t>
            </a:r>
            <a:r>
              <a:rPr lang="en-US" sz="1400" i="1" dirty="0"/>
              <a:t> amblyopia doesn’t mean the eye is home-free. By what </a:t>
            </a:r>
            <a:r>
              <a:rPr lang="en-US" sz="1400" dirty="0"/>
              <a:t>other</a:t>
            </a:r>
            <a:r>
              <a:rPr lang="en-US" sz="1400" i="1" dirty="0"/>
              <a:t> mechanism(s) might an anterior polar cataract induce amblyopia?</a:t>
            </a:r>
          </a:p>
          <a:p>
            <a:r>
              <a:rPr lang="en-US" sz="1400" dirty="0"/>
              <a:t>Even optically mild ones can produce significant  refractive error ; </a:t>
            </a:r>
            <a:r>
              <a:rPr lang="en-US" sz="1400" dirty="0">
                <a:solidFill>
                  <a:srgbClr val="0000FF"/>
                </a:solidFill>
              </a:rPr>
              <a:t>thus, unilateral anterior polars are associated with  </a:t>
            </a:r>
            <a:r>
              <a:rPr lang="en-US" sz="1400" i="1" dirty="0">
                <a:solidFill>
                  <a:srgbClr val="0000FF"/>
                </a:solidFill>
              </a:rPr>
              <a:t>anisometropic</a:t>
            </a:r>
            <a:r>
              <a:rPr lang="en-US" sz="1400" dirty="0">
                <a:solidFill>
                  <a:srgbClr val="0000FF"/>
                </a:solidFill>
              </a:rPr>
              <a:t>  amblyopia</a:t>
            </a:r>
          </a:p>
        </p:txBody>
      </p:sp>
      <p:sp>
        <p:nvSpPr>
          <p:cNvPr id="18" name="Oval 17">
            <a:extLst>
              <a:ext uri="{FF2B5EF4-FFF2-40B4-BE49-F238E27FC236}">
                <a16:creationId xmlns:a16="http://schemas.microsoft.com/office/drawing/2014/main" id="{0A8C9C2B-A8E9-6CAA-FD8E-CB46F1594A4F}"/>
              </a:ext>
            </a:extLst>
          </p:cNvPr>
          <p:cNvSpPr/>
          <p:nvPr/>
        </p:nvSpPr>
        <p:spPr>
          <a:xfrm>
            <a:off x="5327374" y="4183176"/>
            <a:ext cx="1405517" cy="49054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1314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dirty="0">
                <a:solidFill>
                  <a:schemeClr val="bg1">
                    <a:lumMod val="75000"/>
                  </a:schemeClr>
                </a:solidFill>
              </a:rPr>
              <a:t>Congenital (or very early-acquired)  cataract</a:t>
            </a:r>
          </a:p>
          <a:p>
            <a:pPr algn="r"/>
            <a:endParaRPr lang="en-US" sz="1600" dirty="0">
              <a:solidFill>
                <a:schemeClr val="bg1">
                  <a:lumMod val="75000"/>
                </a:schemeClr>
              </a:solidFill>
            </a:endParaRPr>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b="1" dirty="0"/>
              <a:t>Ptosis</a:t>
            </a:r>
            <a:r>
              <a:rPr lang="en-US" sz="1600" dirty="0">
                <a:solidFill>
                  <a:schemeClr val="bg1">
                    <a:lumMod val="75000"/>
                  </a:schemeClr>
                </a:solidFill>
              </a:rPr>
              <a:t>--</a:t>
            </a:r>
          </a:p>
          <a:p>
            <a:pPr algn="r"/>
            <a:r>
              <a:rPr lang="en-US" sz="1600" dirty="0">
                <a:solidFill>
                  <a:schemeClr val="bg1">
                    <a:lumMod val="75000"/>
                  </a:schemeClr>
                </a:solidFill>
              </a:rPr>
              <a:t>Periocular lesions covering the visual axis--</a:t>
            </a:r>
          </a:p>
          <a:p>
            <a:pPr algn="r"/>
            <a:r>
              <a:rPr lang="en-US" sz="1600" dirty="0">
                <a:solidFill>
                  <a:schemeClr val="bg1">
                    <a:lumMod val="75000"/>
                  </a:schemeClr>
                </a:solidFill>
              </a:rPr>
              <a:t>Corneal opacities--</a:t>
            </a:r>
          </a:p>
          <a:p>
            <a:pPr algn="r"/>
            <a:r>
              <a:rPr lang="en-US" sz="1600" dirty="0">
                <a:solidFill>
                  <a:schemeClr val="bg1">
                    <a:lumMod val="75000"/>
                  </a:schemeClr>
                </a:solidFill>
              </a:rPr>
              <a:t>Vitreous hemorrhage--</a:t>
            </a:r>
          </a:p>
        </p:txBody>
      </p:sp>
      <p:sp>
        <p:nvSpPr>
          <p:cNvPr id="6" name="TextBox 5">
            <a:extLst>
              <a:ext uri="{FF2B5EF4-FFF2-40B4-BE49-F238E27FC236}">
                <a16:creationId xmlns:a16="http://schemas.microsoft.com/office/drawing/2014/main" id="{3EDEC761-0A34-744F-A48A-22DAF1139D07}"/>
              </a:ext>
            </a:extLst>
          </p:cNvPr>
          <p:cNvSpPr txBox="1"/>
          <p:nvPr/>
        </p:nvSpPr>
        <p:spPr>
          <a:xfrm>
            <a:off x="1038026" y="3429000"/>
            <a:ext cx="6536481" cy="1200329"/>
          </a:xfrm>
          <a:prstGeom prst="rect">
            <a:avLst/>
          </a:prstGeom>
          <a:solidFill>
            <a:schemeClr val="accent6">
              <a:lumMod val="20000"/>
              <a:lumOff val="80000"/>
            </a:schemeClr>
          </a:solidFill>
          <a:ln>
            <a:solidFill>
              <a:schemeClr val="tx1"/>
            </a:solidFill>
          </a:ln>
        </p:spPr>
        <p:txBody>
          <a:bodyPr wrap="square" rtlCol="0">
            <a:spAutoFit/>
          </a:bodyPr>
          <a:lstStyle/>
          <a:p>
            <a:r>
              <a:rPr lang="en-US" i="1" dirty="0">
                <a:effectLst>
                  <a:outerShdw blurRad="38100" dist="38100" dir="2700000" algn="tl">
                    <a:srgbClr val="000000">
                      <a:alpha val="43137"/>
                    </a:srgbClr>
                  </a:outerShdw>
                </a:effectLst>
              </a:rPr>
              <a:t>The means by which ptosis induces deprivational amblyopia—occlusion of the visual axis—needs no unpacking. </a:t>
            </a:r>
            <a:r>
              <a:rPr lang="en-US" i="1" dirty="0">
                <a:solidFill>
                  <a:srgbClr val="0000FF"/>
                </a:solidFill>
                <a:effectLst>
                  <a:outerShdw blurRad="38100" dist="38100" dir="2700000" algn="tl">
                    <a:srgbClr val="000000">
                      <a:alpha val="43137"/>
                    </a:srgbClr>
                  </a:outerShdw>
                </a:effectLst>
              </a:rPr>
              <a:t>Instead, let’s take a minute to review the (highly </a:t>
            </a:r>
            <a:r>
              <a:rPr lang="en-US" i="1" dirty="0" err="1">
                <a:solidFill>
                  <a:srgbClr val="0000FF"/>
                </a:solidFill>
                <a:effectLst>
                  <a:outerShdw blurRad="38100" dist="38100" dir="2700000" algn="tl">
                    <a:srgbClr val="000000">
                      <a:alpha val="43137"/>
                    </a:srgbClr>
                  </a:outerShdw>
                </a:effectLst>
              </a:rPr>
              <a:t>OKAPable</a:t>
            </a:r>
            <a:r>
              <a:rPr lang="en-US" i="1" dirty="0">
                <a:solidFill>
                  <a:srgbClr val="0000FF"/>
                </a:solidFill>
                <a:effectLst>
                  <a:outerShdw blurRad="38100" dist="38100" dir="2700000" algn="tl">
                    <a:srgbClr val="000000">
                      <a:alpha val="43137"/>
                    </a:srgbClr>
                  </a:outerShdw>
                </a:effectLst>
              </a:rPr>
              <a:t>) topic of congenital ptosis in general…</a:t>
            </a:r>
          </a:p>
        </p:txBody>
      </p:sp>
    </p:spTree>
    <p:extLst>
      <p:ext uri="{BB962C8B-B14F-4D97-AF65-F5344CB8AC3E}">
        <p14:creationId xmlns:p14="http://schemas.microsoft.com/office/powerpoint/2010/main" val="51814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r>
              <a:rPr lang="en-US" sz="1400" i="1" dirty="0">
                <a:solidFill>
                  <a:srgbClr val="0000FF"/>
                </a:solidFill>
              </a:rPr>
              <a:t>What are the age ranges for each?</a:t>
            </a:r>
          </a:p>
          <a:p>
            <a:r>
              <a:rPr lang="en-US" sz="1400" dirty="0"/>
              <a:t>1) The development of visual acuity: </a:t>
            </a:r>
            <a:r>
              <a:rPr lang="en-US" sz="1400" dirty="0">
                <a:solidFill>
                  <a:srgbClr val="0000FF"/>
                </a:solidFill>
              </a:rPr>
              <a:t>Birth to ~5 years</a:t>
            </a:r>
          </a:p>
          <a:p>
            <a:r>
              <a:rPr lang="en-US" sz="1400" dirty="0"/>
              <a:t>2) The period during which degraded vision can cause amblyopia: </a:t>
            </a:r>
            <a:r>
              <a:rPr lang="en-US" sz="1400" dirty="0">
                <a:solidFill>
                  <a:srgbClr val="0000FF"/>
                </a:solidFill>
              </a:rPr>
              <a:t>Birth to ~8 years</a:t>
            </a:r>
          </a:p>
          <a:p>
            <a:r>
              <a:rPr lang="en-US" sz="1400" dirty="0">
                <a:solidFill>
                  <a:schemeClr val="bg1">
                    <a:lumMod val="75000"/>
                  </a:schemeClr>
                </a:solidFill>
              </a:rPr>
              <a:t>3) The period during which amblyopia </a:t>
            </a:r>
            <a:r>
              <a:rPr lang="en-US" sz="1400" dirty="0" err="1">
                <a:solidFill>
                  <a:schemeClr val="bg1">
                    <a:lumMod val="75000"/>
                  </a:schemeClr>
                </a:solidFill>
              </a:rPr>
              <a:t>tx</a:t>
            </a:r>
            <a:r>
              <a:rPr lang="en-US" sz="1400" dirty="0">
                <a:solidFill>
                  <a:schemeClr val="bg1">
                    <a:lumMod val="75000"/>
                  </a:schemeClr>
                </a:solidFill>
              </a:rPr>
              <a:t> may be effective</a:t>
            </a:r>
          </a:p>
        </p:txBody>
      </p:sp>
      <p:sp>
        <p:nvSpPr>
          <p:cNvPr id="5" name="Rectangle 2">
            <a:extLst>
              <a:ext uri="{FF2B5EF4-FFF2-40B4-BE49-F238E27FC236}">
                <a16:creationId xmlns:a16="http://schemas.microsoft.com/office/drawing/2014/main" id="{3B5F8466-B5D2-B3F0-6283-82D8479DA25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47293296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endParaRPr lang="en-US" alt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i="1" dirty="0">
                          <a:solidFill>
                            <a:srgbClr val="0000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i="1" dirty="0">
                          <a:solidFill>
                            <a:srgbClr val="0000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9" name="Text Box 26">
            <a:extLst>
              <a:ext uri="{FF2B5EF4-FFF2-40B4-BE49-F238E27FC236}">
                <a16:creationId xmlns:a16="http://schemas.microsoft.com/office/drawing/2014/main" id="{72F65F13-0F44-4297-A8C6-031A9C1727E7}"/>
              </a:ext>
            </a:extLst>
          </p:cNvPr>
          <p:cNvSpPr txBox="1">
            <a:spLocks noChangeArrowheads="1"/>
          </p:cNvSpPr>
          <p:nvPr/>
        </p:nvSpPr>
        <p:spPr bwMode="auto">
          <a:xfrm>
            <a:off x="4038600" y="3012562"/>
            <a:ext cx="4854678" cy="1077218"/>
          </a:xfrm>
          <a:prstGeom prst="rect">
            <a:avLst/>
          </a:prstGeom>
          <a:solidFill>
            <a:schemeClr val="accent1">
              <a:lumMod val="60000"/>
              <a:lumOff val="40000"/>
            </a:schemeClr>
          </a:solidFill>
          <a:ln>
            <a:solidFill>
              <a:schemeClr val="tx1"/>
            </a:solid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600" i="1" dirty="0">
                <a:solidFill>
                  <a:srgbClr val="0000FF"/>
                </a:solidFill>
              </a:rPr>
              <a:t>Ptosis etiology can be classified into six categories. What are they? (</a:t>
            </a:r>
            <a:r>
              <a:rPr lang="en-US" altLang="en-US" sz="1600" i="1" dirty="0">
                <a:solidFill>
                  <a:srgbClr val="0000FF"/>
                </a:solidFill>
              </a:rPr>
              <a:t>Note: These categories are not unique to congenital ptosis—they apply to </a:t>
            </a:r>
            <a:r>
              <a:rPr lang="en-US" altLang="en-US" sz="1600" b="1" i="1" dirty="0">
                <a:solidFill>
                  <a:srgbClr val="0000FF"/>
                </a:solidFill>
              </a:rPr>
              <a:t>acquired </a:t>
            </a:r>
            <a:r>
              <a:rPr lang="en-US" altLang="en-US" sz="1600" i="1" dirty="0">
                <a:solidFill>
                  <a:srgbClr val="0000FF"/>
                </a:solidFill>
              </a:rPr>
              <a:t>ptosis as well.)</a:t>
            </a:r>
          </a:p>
        </p:txBody>
      </p:sp>
      <p:sp>
        <p:nvSpPr>
          <p:cNvPr id="10" name="Right Brace 9">
            <a:extLst>
              <a:ext uri="{FF2B5EF4-FFF2-40B4-BE49-F238E27FC236}">
                <a16:creationId xmlns:a16="http://schemas.microsoft.com/office/drawing/2014/main" id="{0DF96E09-DD6C-4954-98AC-63833415BE67}"/>
              </a:ext>
            </a:extLst>
          </p:cNvPr>
          <p:cNvSpPr/>
          <p:nvPr/>
        </p:nvSpPr>
        <p:spPr>
          <a:xfrm>
            <a:off x="3657600" y="1768342"/>
            <a:ext cx="227531" cy="356565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68B0125E-CFA1-F4AA-544C-85FB4013014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6679082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endParaRPr lang="en-US" alt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rgbClr val="0000FF"/>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rgbClr val="0000FF"/>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Right Brace 9">
            <a:extLst>
              <a:ext uri="{FF2B5EF4-FFF2-40B4-BE49-F238E27FC236}">
                <a16:creationId xmlns:a16="http://schemas.microsoft.com/office/drawing/2014/main" id="{0DF96E09-DD6C-4954-98AC-63833415BE67}"/>
              </a:ext>
            </a:extLst>
          </p:cNvPr>
          <p:cNvSpPr/>
          <p:nvPr/>
        </p:nvSpPr>
        <p:spPr>
          <a:xfrm>
            <a:off x="3657600" y="1768342"/>
            <a:ext cx="227531" cy="356565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Box 26">
            <a:extLst>
              <a:ext uri="{FF2B5EF4-FFF2-40B4-BE49-F238E27FC236}">
                <a16:creationId xmlns:a16="http://schemas.microsoft.com/office/drawing/2014/main" id="{667C2E6C-B109-E7F4-E42C-65E58335F701}"/>
              </a:ext>
            </a:extLst>
          </p:cNvPr>
          <p:cNvSpPr txBox="1">
            <a:spLocks noChangeArrowheads="1"/>
          </p:cNvSpPr>
          <p:nvPr/>
        </p:nvSpPr>
        <p:spPr bwMode="auto">
          <a:xfrm>
            <a:off x="4038600" y="3012562"/>
            <a:ext cx="4854678" cy="1077218"/>
          </a:xfrm>
          <a:prstGeom prst="rect">
            <a:avLst/>
          </a:prstGeom>
          <a:solidFill>
            <a:schemeClr val="accent1">
              <a:lumMod val="60000"/>
              <a:lumOff val="40000"/>
            </a:schemeClr>
          </a:solidFill>
          <a:ln>
            <a:solidFill>
              <a:schemeClr val="tx1"/>
            </a:solid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600" i="1" dirty="0">
                <a:solidFill>
                  <a:srgbClr val="0000FF"/>
                </a:solidFill>
              </a:rPr>
              <a:t>Ptosis etiology can be classified into six categories. What are they? (</a:t>
            </a:r>
            <a:r>
              <a:rPr lang="en-US" altLang="en-US" sz="1600" i="1" dirty="0">
                <a:solidFill>
                  <a:srgbClr val="0000FF"/>
                </a:solidFill>
              </a:rPr>
              <a:t>Note: These categories are not unique to congenital ptosis—they apply to </a:t>
            </a:r>
            <a:r>
              <a:rPr lang="en-US" altLang="en-US" sz="1600" b="1" i="1" dirty="0">
                <a:solidFill>
                  <a:srgbClr val="0000FF"/>
                </a:solidFill>
              </a:rPr>
              <a:t>acquired </a:t>
            </a:r>
            <a:r>
              <a:rPr lang="en-US" altLang="en-US" sz="1600" i="1" dirty="0">
                <a:solidFill>
                  <a:srgbClr val="0000FF"/>
                </a:solidFill>
              </a:rPr>
              <a:t>ptosis as well.)</a:t>
            </a:r>
          </a:p>
        </p:txBody>
      </p:sp>
      <p:sp>
        <p:nvSpPr>
          <p:cNvPr id="3" name="TextBox 2">
            <a:extLst>
              <a:ext uri="{FF2B5EF4-FFF2-40B4-BE49-F238E27FC236}">
                <a16:creationId xmlns:a16="http://schemas.microsoft.com/office/drawing/2014/main" id="{A51C593D-432E-2D7C-3DAD-A78A1537A33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2843422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1" i="1"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1" i="1"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b="1" i="1"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sp>
        <p:nvSpPr>
          <p:cNvPr id="9" name="Arrow: Left 8">
            <a:extLst>
              <a:ext uri="{FF2B5EF4-FFF2-40B4-BE49-F238E27FC236}">
                <a16:creationId xmlns:a16="http://schemas.microsoft.com/office/drawing/2014/main" id="{A61610AB-1A0A-4631-A78F-760BD5982B23}"/>
              </a:ext>
            </a:extLst>
          </p:cNvPr>
          <p:cNvSpPr/>
          <p:nvPr/>
        </p:nvSpPr>
        <p:spPr>
          <a:xfrm>
            <a:off x="6003925" y="1828800"/>
            <a:ext cx="2073275" cy="457200"/>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start here</a:t>
            </a:r>
          </a:p>
        </p:txBody>
      </p:sp>
      <p:cxnSp>
        <p:nvCxnSpPr>
          <p:cNvPr id="3" name="Straight Connector 2">
            <a:extLst>
              <a:ext uri="{FF2B5EF4-FFF2-40B4-BE49-F238E27FC236}">
                <a16:creationId xmlns:a16="http://schemas.microsoft.com/office/drawing/2014/main" id="{DA086AA2-53AF-CAF4-8F95-4C9D6BB562F5}"/>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808FF1B-BFBA-EC8B-ACA2-3E486D1B97E8}"/>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5989464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2" name="Text Box 29">
            <a:extLst>
              <a:ext uri="{FF2B5EF4-FFF2-40B4-BE49-F238E27FC236}">
                <a16:creationId xmlns:a16="http://schemas.microsoft.com/office/drawing/2014/main" id="{AA06A08C-106E-3BC5-26FD-EAA40E3B39B2}"/>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860C09D7-5499-5EF3-B641-8EC122531A12}"/>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3CC1767-5D51-A4A8-2338-8C50483D51F2}"/>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7928788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2" name="Text Box 29">
            <a:extLst>
              <a:ext uri="{FF2B5EF4-FFF2-40B4-BE49-F238E27FC236}">
                <a16:creationId xmlns:a16="http://schemas.microsoft.com/office/drawing/2014/main" id="{FE0DDFE5-F949-61F4-5825-0F14E6295D13}"/>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770DEE78-1F49-AA2D-7E1C-75FC7346786C}"/>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B246D81-22B9-FEF6-CD47-B13B06D709B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98641894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2" name="Text Box 29">
            <a:extLst>
              <a:ext uri="{FF2B5EF4-FFF2-40B4-BE49-F238E27FC236}">
                <a16:creationId xmlns:a16="http://schemas.microsoft.com/office/drawing/2014/main" id="{CD9F7D4A-31A3-6384-6807-B333F9D32B5D}"/>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D548B809-4D4C-7510-3B49-BEE08D7F3BBC}"/>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DB6F581-BDCF-5353-CE8A-723B64CD1A1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0435294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2" name="Text Box 29">
            <a:extLst>
              <a:ext uri="{FF2B5EF4-FFF2-40B4-BE49-F238E27FC236}">
                <a16:creationId xmlns:a16="http://schemas.microsoft.com/office/drawing/2014/main" id="{54C71FB5-4B5A-035C-FE78-DC3ADF573658}"/>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52521985-468A-FA70-1687-864213B1CE44}"/>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96E395A-8861-9DD4-26E3-A98F97E0654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69430923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2" name="Text Box 29">
            <a:extLst>
              <a:ext uri="{FF2B5EF4-FFF2-40B4-BE49-F238E27FC236}">
                <a16:creationId xmlns:a16="http://schemas.microsoft.com/office/drawing/2014/main" id="{D9BCC736-0A94-2B1D-35E6-EA8A9DF6B3A5}"/>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5621C62E-8019-4496-A739-8F427C0C2AAD}"/>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3D287E5-5E0A-9CD0-4975-4B5CCEA4390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407791254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rgbClr val="0000FF"/>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9" name="TextBox 8">
            <a:extLst>
              <a:ext uri="{FF2B5EF4-FFF2-40B4-BE49-F238E27FC236}">
                <a16:creationId xmlns:a16="http://schemas.microsoft.com/office/drawing/2014/main" id="{63AD980A-6810-4B0B-A2C1-9084429B0C5A}"/>
              </a:ext>
            </a:extLst>
          </p:cNvPr>
          <p:cNvSpPr txBox="1"/>
          <p:nvPr/>
        </p:nvSpPr>
        <p:spPr>
          <a:xfrm>
            <a:off x="4419600" y="4830658"/>
            <a:ext cx="2819400" cy="523220"/>
          </a:xfrm>
          <a:prstGeom prst="rect">
            <a:avLst/>
          </a:prstGeom>
          <a:noFill/>
        </p:spPr>
        <p:txBody>
          <a:bodyPr wrap="square" rtlCol="0">
            <a:spAutoFit/>
          </a:bodyPr>
          <a:lstStyle/>
          <a:p>
            <a:pPr algn="ctr"/>
            <a:r>
              <a:rPr lang="en-US" sz="1400" i="1" dirty="0"/>
              <a:t>(So an argument could be made that it actually belongs here)</a:t>
            </a:r>
          </a:p>
        </p:txBody>
      </p:sp>
      <p:sp>
        <p:nvSpPr>
          <p:cNvPr id="10" name="Arrow: Curved Left 9">
            <a:extLst>
              <a:ext uri="{FF2B5EF4-FFF2-40B4-BE49-F238E27FC236}">
                <a16:creationId xmlns:a16="http://schemas.microsoft.com/office/drawing/2014/main" id="{64A0040B-53A2-49AE-AC62-F14DFC01777C}"/>
              </a:ext>
            </a:extLst>
          </p:cNvPr>
          <p:cNvSpPr/>
          <p:nvPr/>
        </p:nvSpPr>
        <p:spPr>
          <a:xfrm>
            <a:off x="7481098" y="3429000"/>
            <a:ext cx="519902" cy="1752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Box 29">
            <a:extLst>
              <a:ext uri="{FF2B5EF4-FFF2-40B4-BE49-F238E27FC236}">
                <a16:creationId xmlns:a16="http://schemas.microsoft.com/office/drawing/2014/main" id="{4DF18227-3F7D-AF48-1144-D2DDA8E7164A}"/>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sp>
        <p:nvSpPr>
          <p:cNvPr id="3" name="TextBox 2">
            <a:extLst>
              <a:ext uri="{FF2B5EF4-FFF2-40B4-BE49-F238E27FC236}">
                <a16:creationId xmlns:a16="http://schemas.microsoft.com/office/drawing/2014/main" id="{279440D2-2CDA-97FB-E08D-1F4759E8257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96610864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2" name="Text Box 29">
            <a:extLst>
              <a:ext uri="{FF2B5EF4-FFF2-40B4-BE49-F238E27FC236}">
                <a16:creationId xmlns:a16="http://schemas.microsoft.com/office/drawing/2014/main" id="{228EBADD-CB3D-3267-76F8-B1802F3D2724}"/>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5FF8AD4B-1259-3AFD-D099-ECE6486F6158}"/>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56A3F79-6D5A-1477-7225-8BE4F0504E6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02451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38554"/>
          </a:xfrm>
          <a:prstGeom prst="rect">
            <a:avLst/>
          </a:prstGeom>
          <a:noFill/>
        </p:spPr>
        <p:txBody>
          <a:bodyPr wrap="square" rtlCol="0">
            <a:spAutoFit/>
          </a:bodyPr>
          <a:lstStyle/>
          <a:p>
            <a:r>
              <a:rPr lang="en-US" sz="1600" i="1" dirty="0"/>
              <a:t>In a nutshell, what is amblyopia?</a:t>
            </a:r>
            <a:endParaRPr lang="en-US" sz="1600" dirty="0"/>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4DD37CF7-1C50-5658-DC79-43B8370EF67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3722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r>
              <a:rPr lang="en-US" sz="1400" i="1" dirty="0">
                <a:solidFill>
                  <a:srgbClr val="0000FF"/>
                </a:solidFill>
              </a:rPr>
              <a:t>What are the age ranges for each?</a:t>
            </a:r>
          </a:p>
          <a:p>
            <a:r>
              <a:rPr lang="en-US" sz="1400" dirty="0"/>
              <a:t>1) The development of visual acuity: </a:t>
            </a:r>
            <a:r>
              <a:rPr lang="en-US" sz="1400" dirty="0">
                <a:solidFill>
                  <a:srgbClr val="0000FF"/>
                </a:solidFill>
              </a:rPr>
              <a:t>Birth to ~5 years</a:t>
            </a:r>
          </a:p>
          <a:p>
            <a:r>
              <a:rPr lang="en-US" sz="1400" dirty="0"/>
              <a:t>2) The period during which degraded vision can cause amblyopia: </a:t>
            </a:r>
            <a:r>
              <a:rPr lang="en-US" sz="1400" dirty="0">
                <a:solidFill>
                  <a:srgbClr val="0000FF"/>
                </a:solidFill>
              </a:rPr>
              <a:t>Birth to ~8 years</a:t>
            </a:r>
          </a:p>
          <a:p>
            <a:r>
              <a:rPr lang="en-US" sz="1400" dirty="0"/>
              <a:t>3) The period during which amblyopia </a:t>
            </a:r>
            <a:r>
              <a:rPr lang="en-US" sz="1400" dirty="0" err="1"/>
              <a:t>tx</a:t>
            </a:r>
            <a:r>
              <a:rPr lang="en-US" sz="1400" dirty="0"/>
              <a:t> may be effective: </a:t>
            </a:r>
            <a:r>
              <a:rPr lang="en-US" sz="1400" b="1" i="1" dirty="0">
                <a:solidFill>
                  <a:srgbClr val="0000FF"/>
                </a:solidFill>
              </a:rPr>
              <a:t>?</a:t>
            </a:r>
          </a:p>
        </p:txBody>
      </p:sp>
      <p:sp>
        <p:nvSpPr>
          <p:cNvPr id="5" name="Rectangle 2">
            <a:extLst>
              <a:ext uri="{FF2B5EF4-FFF2-40B4-BE49-F238E27FC236}">
                <a16:creationId xmlns:a16="http://schemas.microsoft.com/office/drawing/2014/main" id="{70E10952-6D37-C5C7-934F-FA0FECCFD9F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5970891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2" name="Text Box 29">
            <a:extLst>
              <a:ext uri="{FF2B5EF4-FFF2-40B4-BE49-F238E27FC236}">
                <a16:creationId xmlns:a16="http://schemas.microsoft.com/office/drawing/2014/main" id="{92828950-4996-2F54-F3EB-905E3441B6AE}"/>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84DBCB23-0AAD-C042-542D-88562527263A}"/>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C2D479A-85D1-08A5-FB8B-FC7F9F80F1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3112867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rgbClr val="0000FF"/>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i="1" dirty="0">
                          <a:solidFill>
                            <a:srgbClr val="0000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2" name="Text Box 29">
            <a:extLst>
              <a:ext uri="{FF2B5EF4-FFF2-40B4-BE49-F238E27FC236}">
                <a16:creationId xmlns:a16="http://schemas.microsoft.com/office/drawing/2014/main" id="{2BA51F30-40C5-0CB5-9F92-615F03EED6B6}"/>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8F25E993-C91C-0A87-B849-99A009263D5D}"/>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2CCE742-72F6-A542-A4B3-29685DF03F1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6201599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rgbClr val="0000FF"/>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rgbClr val="0000FF"/>
                          </a:solidFill>
                        </a:rPr>
                        <a:t>Blepharophimosis</a:t>
                      </a:r>
                      <a:r>
                        <a:rPr lang="en-US" dirty="0">
                          <a:solidFill>
                            <a:srgbClr val="0000FF"/>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2" name="Text Box 29">
            <a:extLst>
              <a:ext uri="{FF2B5EF4-FFF2-40B4-BE49-F238E27FC236}">
                <a16:creationId xmlns:a16="http://schemas.microsoft.com/office/drawing/2014/main" id="{3EA134E7-CA07-5607-D8AE-D51303785431}"/>
              </a:ext>
            </a:extLst>
          </p:cNvPr>
          <p:cNvSpPr txBox="1">
            <a:spLocks noChangeArrowheads="1"/>
          </p:cNvSpPr>
          <p:nvPr/>
        </p:nvSpPr>
        <p:spPr bwMode="auto">
          <a:xfrm>
            <a:off x="589733" y="5496940"/>
            <a:ext cx="7964553" cy="369332"/>
          </a:xfrm>
          <a:prstGeom prst="rect">
            <a:avLst/>
          </a:prstGeom>
          <a:no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dirty="0">
                <a:solidFill>
                  <a:srgbClr val="0000FF"/>
                </a:solidFill>
              </a:rPr>
              <a:t>For each category, identify one or more specific causes of </a:t>
            </a:r>
            <a:r>
              <a:rPr lang="en-US" altLang="en-US" sz="1800" b="1" i="1" dirty="0">
                <a:solidFill>
                  <a:srgbClr val="0000FF"/>
                </a:solidFill>
              </a:rPr>
              <a:t>congenital</a:t>
            </a:r>
            <a:r>
              <a:rPr lang="en-US" altLang="en-US" sz="1800" i="1" dirty="0">
                <a:solidFill>
                  <a:srgbClr val="0000FF"/>
                </a:solidFill>
              </a:rPr>
              <a:t> ptosis</a:t>
            </a:r>
          </a:p>
        </p:txBody>
      </p:sp>
      <p:cxnSp>
        <p:nvCxnSpPr>
          <p:cNvPr id="3" name="Straight Connector 2">
            <a:extLst>
              <a:ext uri="{FF2B5EF4-FFF2-40B4-BE49-F238E27FC236}">
                <a16:creationId xmlns:a16="http://schemas.microsoft.com/office/drawing/2014/main" id="{4854AEBA-5AA3-EAF1-DB59-378AED316616}"/>
              </a:ext>
            </a:extLst>
          </p:cNvPr>
          <p:cNvCxnSpPr>
            <a:cxnSpLocks/>
          </p:cNvCxnSpPr>
          <p:nvPr/>
        </p:nvCxnSpPr>
        <p:spPr>
          <a:xfrm>
            <a:off x="2133600" y="5105400"/>
            <a:ext cx="1371600"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C82AC5B-7AD6-BAC4-F120-0F2F7D8CAF1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41663225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rgbClr val="0000FF"/>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rgbClr val="0000FF"/>
                          </a:solidFill>
                        </a:rPr>
                        <a:t>Blepharophimosis</a:t>
                      </a:r>
                      <a:r>
                        <a:rPr lang="en-US" dirty="0">
                          <a:solidFill>
                            <a:srgbClr val="0000FF"/>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rgbClr val="0000FF"/>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9" name="TextBox 8">
            <a:extLst>
              <a:ext uri="{FF2B5EF4-FFF2-40B4-BE49-F238E27FC236}">
                <a16:creationId xmlns:a16="http://schemas.microsoft.com/office/drawing/2014/main" id="{FA3AFF54-541F-4757-A34E-27A6BCEA68B6}"/>
              </a:ext>
            </a:extLst>
          </p:cNvPr>
          <p:cNvSpPr txBox="1"/>
          <p:nvPr/>
        </p:nvSpPr>
        <p:spPr>
          <a:xfrm>
            <a:off x="458591" y="5525869"/>
            <a:ext cx="5801588" cy="369332"/>
          </a:xfrm>
          <a:prstGeom prst="rect">
            <a:avLst/>
          </a:prstGeom>
          <a:noFill/>
        </p:spPr>
        <p:txBody>
          <a:bodyPr wrap="none" rtlCol="0">
            <a:spAutoFit/>
          </a:bodyPr>
          <a:lstStyle/>
          <a:p>
            <a:r>
              <a:rPr lang="en-US" altLang="en-US" i="1" dirty="0"/>
              <a:t>Which is the most common cause of congenital ptosis?</a:t>
            </a:r>
          </a:p>
        </p:txBody>
      </p:sp>
      <p:sp>
        <p:nvSpPr>
          <p:cNvPr id="10" name="TextBox 9">
            <a:extLst>
              <a:ext uri="{FF2B5EF4-FFF2-40B4-BE49-F238E27FC236}">
                <a16:creationId xmlns:a16="http://schemas.microsoft.com/office/drawing/2014/main" id="{532CE949-D298-4620-82B2-2D39C6E4242B}"/>
              </a:ext>
            </a:extLst>
          </p:cNvPr>
          <p:cNvSpPr txBox="1"/>
          <p:nvPr/>
        </p:nvSpPr>
        <p:spPr>
          <a:xfrm>
            <a:off x="7620000" y="1830164"/>
            <a:ext cx="372218" cy="461665"/>
          </a:xfrm>
          <a:prstGeom prst="rect">
            <a:avLst/>
          </a:prstGeom>
          <a:noFill/>
        </p:spPr>
        <p:txBody>
          <a:bodyPr wrap="none" rtlCol="0">
            <a:spAutoFit/>
          </a:bodyPr>
          <a:lstStyle/>
          <a:p>
            <a:r>
              <a:rPr lang="en-US" sz="2400" b="1" i="1" dirty="0">
                <a:solidFill>
                  <a:srgbClr val="0000FF"/>
                </a:solidFill>
              </a:rPr>
              <a:t>?</a:t>
            </a:r>
          </a:p>
        </p:txBody>
      </p:sp>
      <p:sp>
        <p:nvSpPr>
          <p:cNvPr id="11" name="TextBox 10">
            <a:extLst>
              <a:ext uri="{FF2B5EF4-FFF2-40B4-BE49-F238E27FC236}">
                <a16:creationId xmlns:a16="http://schemas.microsoft.com/office/drawing/2014/main" id="{E05107AA-DA04-4454-BBEA-05E76C2CFA56}"/>
              </a:ext>
            </a:extLst>
          </p:cNvPr>
          <p:cNvSpPr txBox="1"/>
          <p:nvPr/>
        </p:nvSpPr>
        <p:spPr>
          <a:xfrm>
            <a:off x="7612795" y="2465182"/>
            <a:ext cx="372218" cy="461665"/>
          </a:xfrm>
          <a:prstGeom prst="rect">
            <a:avLst/>
          </a:prstGeom>
          <a:noFill/>
        </p:spPr>
        <p:txBody>
          <a:bodyPr wrap="none" rtlCol="0">
            <a:spAutoFit/>
          </a:bodyPr>
          <a:lstStyle/>
          <a:p>
            <a:r>
              <a:rPr lang="en-US" sz="2400" b="1" i="1" dirty="0">
                <a:solidFill>
                  <a:srgbClr val="0000FF"/>
                </a:solidFill>
              </a:rPr>
              <a:t>?</a:t>
            </a:r>
          </a:p>
        </p:txBody>
      </p:sp>
      <p:sp>
        <p:nvSpPr>
          <p:cNvPr id="12" name="TextBox 11">
            <a:extLst>
              <a:ext uri="{FF2B5EF4-FFF2-40B4-BE49-F238E27FC236}">
                <a16:creationId xmlns:a16="http://schemas.microsoft.com/office/drawing/2014/main" id="{E9AF313A-8909-4F50-8135-D36EE4C76D3E}"/>
              </a:ext>
            </a:extLst>
          </p:cNvPr>
          <p:cNvSpPr txBox="1"/>
          <p:nvPr/>
        </p:nvSpPr>
        <p:spPr>
          <a:xfrm>
            <a:off x="7620000" y="3195935"/>
            <a:ext cx="372218" cy="461665"/>
          </a:xfrm>
          <a:prstGeom prst="rect">
            <a:avLst/>
          </a:prstGeom>
          <a:noFill/>
        </p:spPr>
        <p:txBody>
          <a:bodyPr wrap="none" rtlCol="0">
            <a:spAutoFit/>
          </a:bodyPr>
          <a:lstStyle/>
          <a:p>
            <a:r>
              <a:rPr lang="en-US" sz="2400" b="1" i="1" dirty="0">
                <a:solidFill>
                  <a:srgbClr val="0000FF"/>
                </a:solidFill>
              </a:rPr>
              <a:t>?</a:t>
            </a:r>
          </a:p>
        </p:txBody>
      </p:sp>
      <p:sp>
        <p:nvSpPr>
          <p:cNvPr id="13" name="TextBox 12">
            <a:extLst>
              <a:ext uri="{FF2B5EF4-FFF2-40B4-BE49-F238E27FC236}">
                <a16:creationId xmlns:a16="http://schemas.microsoft.com/office/drawing/2014/main" id="{8CAB3147-07DC-4892-B1B1-030732EB9994}"/>
              </a:ext>
            </a:extLst>
          </p:cNvPr>
          <p:cNvSpPr txBox="1"/>
          <p:nvPr/>
        </p:nvSpPr>
        <p:spPr>
          <a:xfrm>
            <a:off x="7612795" y="3805535"/>
            <a:ext cx="372218" cy="461665"/>
          </a:xfrm>
          <a:prstGeom prst="rect">
            <a:avLst/>
          </a:prstGeom>
          <a:noFill/>
        </p:spPr>
        <p:txBody>
          <a:bodyPr wrap="none" rtlCol="0">
            <a:spAutoFit/>
          </a:bodyPr>
          <a:lstStyle/>
          <a:p>
            <a:r>
              <a:rPr lang="en-US" sz="2400" b="1" i="1" dirty="0">
                <a:solidFill>
                  <a:srgbClr val="0000FF"/>
                </a:solidFill>
              </a:rPr>
              <a:t>?</a:t>
            </a:r>
          </a:p>
        </p:txBody>
      </p:sp>
      <p:sp>
        <p:nvSpPr>
          <p:cNvPr id="14" name="TextBox 13">
            <a:extLst>
              <a:ext uri="{FF2B5EF4-FFF2-40B4-BE49-F238E27FC236}">
                <a16:creationId xmlns:a16="http://schemas.microsoft.com/office/drawing/2014/main" id="{C84CA0C0-5CC5-499F-935B-E8DF8C7710C1}"/>
              </a:ext>
            </a:extLst>
          </p:cNvPr>
          <p:cNvSpPr txBox="1"/>
          <p:nvPr/>
        </p:nvSpPr>
        <p:spPr>
          <a:xfrm>
            <a:off x="7620000" y="4338935"/>
            <a:ext cx="372218" cy="461665"/>
          </a:xfrm>
          <a:prstGeom prst="rect">
            <a:avLst/>
          </a:prstGeom>
          <a:noFill/>
        </p:spPr>
        <p:txBody>
          <a:bodyPr wrap="none" rtlCol="0">
            <a:spAutoFit/>
          </a:bodyPr>
          <a:lstStyle/>
          <a:p>
            <a:r>
              <a:rPr lang="en-US" sz="2400" b="1" i="1" dirty="0">
                <a:solidFill>
                  <a:srgbClr val="0000FF"/>
                </a:solidFill>
              </a:rPr>
              <a:t>?</a:t>
            </a:r>
          </a:p>
        </p:txBody>
      </p:sp>
      <p:sp>
        <p:nvSpPr>
          <p:cNvPr id="15" name="TextBox 14">
            <a:extLst>
              <a:ext uri="{FF2B5EF4-FFF2-40B4-BE49-F238E27FC236}">
                <a16:creationId xmlns:a16="http://schemas.microsoft.com/office/drawing/2014/main" id="{2228DF11-238B-415C-BFB0-47EC6CEB3670}"/>
              </a:ext>
            </a:extLst>
          </p:cNvPr>
          <p:cNvSpPr txBox="1"/>
          <p:nvPr/>
        </p:nvSpPr>
        <p:spPr>
          <a:xfrm>
            <a:off x="7620000" y="4800600"/>
            <a:ext cx="372218" cy="461665"/>
          </a:xfrm>
          <a:prstGeom prst="rect">
            <a:avLst/>
          </a:prstGeom>
          <a:noFill/>
        </p:spPr>
        <p:txBody>
          <a:bodyPr wrap="none" rtlCol="0">
            <a:spAutoFit/>
          </a:bodyPr>
          <a:lstStyle/>
          <a:p>
            <a:r>
              <a:rPr lang="en-US" sz="2400" b="1" i="1" dirty="0">
                <a:solidFill>
                  <a:srgbClr val="0000FF"/>
                </a:solidFill>
              </a:rPr>
              <a:t>?</a:t>
            </a:r>
          </a:p>
        </p:txBody>
      </p:sp>
      <p:sp>
        <p:nvSpPr>
          <p:cNvPr id="2" name="TextBox 1">
            <a:extLst>
              <a:ext uri="{FF2B5EF4-FFF2-40B4-BE49-F238E27FC236}">
                <a16:creationId xmlns:a16="http://schemas.microsoft.com/office/drawing/2014/main" id="{941FECF6-CE78-82AA-BE80-CFF4ECE5CDB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98934588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9" name="TextBox 8">
            <a:extLst>
              <a:ext uri="{FF2B5EF4-FFF2-40B4-BE49-F238E27FC236}">
                <a16:creationId xmlns:a16="http://schemas.microsoft.com/office/drawing/2014/main" id="{FA3AFF54-541F-4757-A34E-27A6BCEA68B6}"/>
              </a:ext>
            </a:extLst>
          </p:cNvPr>
          <p:cNvSpPr txBox="1"/>
          <p:nvPr/>
        </p:nvSpPr>
        <p:spPr>
          <a:xfrm>
            <a:off x="458591" y="5525869"/>
            <a:ext cx="8020144" cy="646331"/>
          </a:xfrm>
          <a:prstGeom prst="rect">
            <a:avLst/>
          </a:prstGeom>
          <a:noFill/>
        </p:spPr>
        <p:txBody>
          <a:bodyPr wrap="none" rtlCol="0">
            <a:spAutoFit/>
          </a:bodyPr>
          <a:lstStyle/>
          <a:p>
            <a:r>
              <a:rPr lang="en-US" altLang="en-US" i="1" dirty="0"/>
              <a:t>Which is the most common cause of congenital ptosis?</a:t>
            </a:r>
          </a:p>
          <a:p>
            <a:r>
              <a:rPr lang="en-US" altLang="en-US" dirty="0"/>
              <a:t>Congenital myogenic ptosis (aka </a:t>
            </a:r>
            <a:r>
              <a:rPr lang="en-US" altLang="en-US" i="1" dirty="0"/>
              <a:t>congenital  fibrosis of the levator </a:t>
            </a:r>
            <a:r>
              <a:rPr lang="en-US" altLang="en-US" dirty="0"/>
              <a:t>), by a mile</a:t>
            </a:r>
          </a:p>
        </p:txBody>
      </p:sp>
      <p:sp>
        <p:nvSpPr>
          <p:cNvPr id="10" name="TextBox 9">
            <a:extLst>
              <a:ext uri="{FF2B5EF4-FFF2-40B4-BE49-F238E27FC236}">
                <a16:creationId xmlns:a16="http://schemas.microsoft.com/office/drawing/2014/main" id="{532CE949-D298-4620-82B2-2D39C6E4242B}"/>
              </a:ext>
            </a:extLst>
          </p:cNvPr>
          <p:cNvSpPr txBox="1"/>
          <p:nvPr/>
        </p:nvSpPr>
        <p:spPr>
          <a:xfrm>
            <a:off x="7620000" y="1830164"/>
            <a:ext cx="287258" cy="461665"/>
          </a:xfrm>
          <a:prstGeom prst="rect">
            <a:avLst/>
          </a:prstGeom>
          <a:noFill/>
        </p:spPr>
        <p:txBody>
          <a:bodyPr wrap="none" rtlCol="0">
            <a:spAutoFit/>
          </a:bodyPr>
          <a:lstStyle/>
          <a:p>
            <a:r>
              <a:rPr lang="en-US" sz="2400" b="1" i="1" dirty="0">
                <a:solidFill>
                  <a:srgbClr val="0000FF"/>
                </a:solidFill>
              </a:rPr>
              <a:t>!</a:t>
            </a:r>
          </a:p>
        </p:txBody>
      </p:sp>
      <p:sp>
        <p:nvSpPr>
          <p:cNvPr id="3" name="Rectangle 2">
            <a:extLst>
              <a:ext uri="{FF2B5EF4-FFF2-40B4-BE49-F238E27FC236}">
                <a16:creationId xmlns:a16="http://schemas.microsoft.com/office/drawing/2014/main" id="{397B9362-28EC-16CC-A9BF-2511E7DF6340}"/>
              </a:ext>
            </a:extLst>
          </p:cNvPr>
          <p:cNvSpPr/>
          <p:nvPr/>
        </p:nvSpPr>
        <p:spPr>
          <a:xfrm>
            <a:off x="5035826" y="5844210"/>
            <a:ext cx="2173357" cy="30148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 (not including </a:t>
            </a:r>
            <a:r>
              <a:rPr lang="en-US" sz="800" i="1" dirty="0">
                <a:solidFill>
                  <a:schemeClr val="tx1"/>
                </a:solidFill>
              </a:rPr>
              <a:t>of the</a:t>
            </a:r>
            <a:r>
              <a:rPr lang="en-US" sz="800" dirty="0">
                <a:solidFill>
                  <a:schemeClr val="tx1"/>
                </a:solidFill>
              </a:rPr>
              <a:t>)</a:t>
            </a:r>
          </a:p>
        </p:txBody>
      </p:sp>
      <p:sp>
        <p:nvSpPr>
          <p:cNvPr id="8" name="TextBox 7">
            <a:extLst>
              <a:ext uri="{FF2B5EF4-FFF2-40B4-BE49-F238E27FC236}">
                <a16:creationId xmlns:a16="http://schemas.microsoft.com/office/drawing/2014/main" id="{9A1C294C-B949-5052-8BCD-4BB5321908C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8383563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6FAAE3-EF7E-B72C-6717-08F77018B71D}"/>
              </a:ext>
            </a:extLst>
          </p:cNvPr>
          <p:cNvSpPr/>
          <p:nvPr/>
        </p:nvSpPr>
        <p:spPr>
          <a:xfrm>
            <a:off x="5035826" y="5844210"/>
            <a:ext cx="2173357" cy="301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9" name="TextBox 8">
            <a:extLst>
              <a:ext uri="{FF2B5EF4-FFF2-40B4-BE49-F238E27FC236}">
                <a16:creationId xmlns:a16="http://schemas.microsoft.com/office/drawing/2014/main" id="{FA3AFF54-541F-4757-A34E-27A6BCEA68B6}"/>
              </a:ext>
            </a:extLst>
          </p:cNvPr>
          <p:cNvSpPr txBox="1"/>
          <p:nvPr/>
        </p:nvSpPr>
        <p:spPr>
          <a:xfrm>
            <a:off x="458591" y="5525869"/>
            <a:ext cx="8020144" cy="646331"/>
          </a:xfrm>
          <a:prstGeom prst="rect">
            <a:avLst/>
          </a:prstGeom>
          <a:noFill/>
        </p:spPr>
        <p:txBody>
          <a:bodyPr wrap="none" rtlCol="0">
            <a:spAutoFit/>
          </a:bodyPr>
          <a:lstStyle/>
          <a:p>
            <a:r>
              <a:rPr lang="en-US" altLang="en-US" i="1" dirty="0"/>
              <a:t>Which is the most common cause of congenital ptosis?</a:t>
            </a:r>
          </a:p>
          <a:p>
            <a:r>
              <a:rPr lang="en-US" altLang="en-US" dirty="0"/>
              <a:t>Congenital myogenic ptosis (aka </a:t>
            </a:r>
            <a:r>
              <a:rPr lang="en-US" altLang="en-US" i="1" dirty="0"/>
              <a:t>congenital  fibrosis of the levator </a:t>
            </a:r>
            <a:r>
              <a:rPr lang="en-US" altLang="en-US" dirty="0"/>
              <a:t>), by a mile</a:t>
            </a:r>
          </a:p>
        </p:txBody>
      </p:sp>
      <p:sp>
        <p:nvSpPr>
          <p:cNvPr id="10" name="TextBox 9">
            <a:extLst>
              <a:ext uri="{FF2B5EF4-FFF2-40B4-BE49-F238E27FC236}">
                <a16:creationId xmlns:a16="http://schemas.microsoft.com/office/drawing/2014/main" id="{532CE949-D298-4620-82B2-2D39C6E4242B}"/>
              </a:ext>
            </a:extLst>
          </p:cNvPr>
          <p:cNvSpPr txBox="1"/>
          <p:nvPr/>
        </p:nvSpPr>
        <p:spPr>
          <a:xfrm>
            <a:off x="7620000" y="1830164"/>
            <a:ext cx="287258" cy="461665"/>
          </a:xfrm>
          <a:prstGeom prst="rect">
            <a:avLst/>
          </a:prstGeom>
          <a:noFill/>
        </p:spPr>
        <p:txBody>
          <a:bodyPr wrap="none" rtlCol="0">
            <a:spAutoFit/>
          </a:bodyPr>
          <a:lstStyle/>
          <a:p>
            <a:r>
              <a:rPr lang="en-US" sz="2400" b="1" i="1" dirty="0">
                <a:solidFill>
                  <a:srgbClr val="0000FF"/>
                </a:solidFill>
              </a:rPr>
              <a:t>!</a:t>
            </a:r>
          </a:p>
        </p:txBody>
      </p:sp>
      <p:sp>
        <p:nvSpPr>
          <p:cNvPr id="8" name="TextBox 7">
            <a:extLst>
              <a:ext uri="{FF2B5EF4-FFF2-40B4-BE49-F238E27FC236}">
                <a16:creationId xmlns:a16="http://schemas.microsoft.com/office/drawing/2014/main" id="{75808C3B-CD73-828B-B8F4-A3D86BD32164}"/>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5003333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In three words, what is the etiology of congenital myogenic ptosis?</a:t>
            </a:r>
          </a:p>
          <a:p>
            <a:pPr eaLnBrk="1" hangingPunct="1">
              <a:spcBef>
                <a:spcPct val="0"/>
              </a:spcBef>
              <a:buClrTx/>
              <a:buSzTx/>
              <a:buFontTx/>
              <a:buNone/>
            </a:pPr>
            <a:r>
              <a:rPr lang="en-US" altLang="en-US" sz="1600" dirty="0" err="1">
                <a:solidFill>
                  <a:schemeClr val="accent1">
                    <a:lumMod val="50000"/>
                  </a:schemeClr>
                </a:solidFill>
              </a:rPr>
              <a:t>Levator</a:t>
            </a:r>
            <a:r>
              <a:rPr lang="en-US" altLang="en-US" sz="1600" dirty="0">
                <a:solidFill>
                  <a:schemeClr val="accent1">
                    <a:lumMod val="50000"/>
                  </a:schemeClr>
                </a:solidFill>
              </a:rPr>
              <a:t> muscle dysgenesis</a:t>
            </a:r>
          </a:p>
          <a:p>
            <a:pPr eaLnBrk="1" hangingPunct="1">
              <a:spcBef>
                <a:spcPct val="0"/>
              </a:spcBef>
              <a:buClrTx/>
              <a:buSzTx/>
              <a:buFontTx/>
              <a:buNone/>
            </a:pPr>
            <a:endParaRPr lang="en-US" altLang="en-US" sz="1600" dirty="0">
              <a:solidFill>
                <a:schemeClr val="accent1">
                  <a:lumMod val="50000"/>
                </a:schemeClr>
              </a:solidFill>
            </a:endParaRPr>
          </a:p>
          <a:p>
            <a:pPr eaLnBrk="1" hangingPunct="1">
              <a:spcBef>
                <a:spcPct val="0"/>
              </a:spcBef>
              <a:buClrTx/>
              <a:buSzTx/>
              <a:buFontTx/>
              <a:buNone/>
            </a:pPr>
            <a:r>
              <a:rPr lang="en-US" altLang="en-US" sz="1600" i="1" dirty="0">
                <a:solidFill>
                  <a:schemeClr val="accent1">
                    <a:lumMod val="50000"/>
                  </a:schemeClr>
                </a:solidFill>
              </a:rPr>
              <a:t>What does that mean?</a:t>
            </a:r>
          </a:p>
          <a:p>
            <a:pPr eaLnBrk="1" hangingPunct="1">
              <a:spcBef>
                <a:spcPct val="0"/>
              </a:spcBef>
              <a:buClrTx/>
              <a:buSzTx/>
              <a:buFontTx/>
              <a:buNone/>
            </a:pPr>
            <a:r>
              <a:rPr lang="en-US" altLang="en-US" sz="1600" dirty="0">
                <a:solidFill>
                  <a:schemeClr val="accent1">
                    <a:lumMod val="50000"/>
                  </a:schemeClr>
                </a:solidFill>
              </a:rPr>
              <a:t>The </a:t>
            </a:r>
            <a:r>
              <a:rPr lang="en-US" altLang="en-US" sz="1600" dirty="0" err="1">
                <a:solidFill>
                  <a:schemeClr val="accent1">
                    <a:lumMod val="50000"/>
                  </a:schemeClr>
                </a:solidFill>
              </a:rPr>
              <a:t>levator</a:t>
            </a:r>
            <a:r>
              <a:rPr lang="en-US" altLang="en-US" sz="1600" dirty="0">
                <a:solidFill>
                  <a:schemeClr val="accent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accent1">
                  <a:lumMod val="50000"/>
                </a:schemeClr>
              </a:solidFill>
            </a:endParaRPr>
          </a:p>
          <a:p>
            <a:pPr eaLnBrk="1" hangingPunct="1">
              <a:spcBef>
                <a:spcPct val="0"/>
              </a:spcBef>
              <a:buClrTx/>
              <a:buSzTx/>
              <a:buFontTx/>
              <a:buNone/>
            </a:pPr>
            <a:r>
              <a:rPr lang="en-US" altLang="en-US" sz="1600" i="1" dirty="0">
                <a:solidFill>
                  <a:schemeClr val="accent1">
                    <a:lumMod val="50000"/>
                  </a:schemeClr>
                </a:solidFill>
              </a:rPr>
              <a:t>How is it inherited?</a:t>
            </a:r>
          </a:p>
          <a:p>
            <a:pPr eaLnBrk="1" hangingPunct="1">
              <a:spcBef>
                <a:spcPct val="0"/>
              </a:spcBef>
              <a:buClrTx/>
              <a:buSzTx/>
              <a:buFontTx/>
              <a:buNone/>
            </a:pPr>
            <a:r>
              <a:rPr lang="en-US" altLang="en-US" sz="1600" dirty="0">
                <a:solidFill>
                  <a:schemeClr val="accent1">
                    <a:lumMod val="50000"/>
                  </a:schemeClr>
                </a:solidFill>
              </a:rPr>
              <a:t>This is not addressed in either the </a:t>
            </a:r>
            <a:r>
              <a:rPr lang="en-US" altLang="en-US" sz="1600" i="1" dirty="0">
                <a:solidFill>
                  <a:schemeClr val="accent1">
                    <a:lumMod val="50000"/>
                  </a:schemeClr>
                </a:solidFill>
              </a:rPr>
              <a:t>Peds </a:t>
            </a:r>
            <a:r>
              <a:rPr lang="en-US" altLang="en-US" sz="1600" dirty="0">
                <a:solidFill>
                  <a:schemeClr val="accent1">
                    <a:lumMod val="50000"/>
                  </a:schemeClr>
                </a:solidFill>
              </a:rPr>
              <a:t>or</a:t>
            </a:r>
            <a:r>
              <a:rPr lang="en-US" altLang="en-US" sz="1600" i="1" dirty="0">
                <a:solidFill>
                  <a:schemeClr val="accent1">
                    <a:lumMod val="50000"/>
                  </a:schemeClr>
                </a:solidFill>
              </a:rPr>
              <a:t> Plastics </a:t>
            </a:r>
            <a:r>
              <a:rPr lang="en-US" altLang="en-US" sz="1600" dirty="0">
                <a:solidFill>
                  <a:schemeClr val="accent1">
                    <a:lumMod val="50000"/>
                  </a:schemeClr>
                </a:solidFill>
              </a:rPr>
              <a:t>book, but both mention that it can be familial (so be sure to inquire re family hx)</a:t>
            </a:r>
          </a:p>
        </p:txBody>
      </p:sp>
      <p:sp>
        <p:nvSpPr>
          <p:cNvPr id="2" name="TextBox 1">
            <a:extLst>
              <a:ext uri="{FF2B5EF4-FFF2-40B4-BE49-F238E27FC236}">
                <a16:creationId xmlns:a16="http://schemas.microsoft.com/office/drawing/2014/main" id="{698B05A3-6B4A-3415-9FD4-30693D459870}"/>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81454274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In three words, what is the etiology of congenital myogenic ptosis?</a:t>
            </a:r>
          </a:p>
          <a:p>
            <a:pPr eaLnBrk="1" hangingPunct="1">
              <a:spcBef>
                <a:spcPct val="0"/>
              </a:spcBef>
              <a:buClrTx/>
              <a:buSzTx/>
              <a:buFontTx/>
              <a:buNone/>
            </a:pPr>
            <a:r>
              <a:rPr lang="en-US" altLang="en-US" sz="1600" dirty="0" err="1">
                <a:solidFill>
                  <a:schemeClr val="bg1"/>
                </a:solidFill>
              </a:rPr>
              <a:t>Levator</a:t>
            </a:r>
            <a:r>
              <a:rPr lang="en-US" altLang="en-US" sz="1600" dirty="0">
                <a:solidFill>
                  <a:schemeClr val="bg1"/>
                </a:solidFill>
              </a:rPr>
              <a:t> muscle dysgenesis</a:t>
            </a:r>
            <a:endParaRPr lang="en-US" altLang="en-US" sz="1600" dirty="0">
              <a:solidFill>
                <a:schemeClr val="accent1">
                  <a:lumMod val="50000"/>
                </a:schemeClr>
              </a:solidFill>
            </a:endParaRPr>
          </a:p>
          <a:p>
            <a:pPr eaLnBrk="1" hangingPunct="1">
              <a:spcBef>
                <a:spcPct val="0"/>
              </a:spcBef>
              <a:buClrTx/>
              <a:buSzTx/>
              <a:buFontTx/>
              <a:buNone/>
            </a:pPr>
            <a:endParaRPr lang="en-US" altLang="en-US" sz="1600" dirty="0">
              <a:solidFill>
                <a:schemeClr val="accent1">
                  <a:lumMod val="50000"/>
                </a:schemeClr>
              </a:solidFill>
            </a:endParaRPr>
          </a:p>
          <a:p>
            <a:pPr eaLnBrk="1" hangingPunct="1">
              <a:spcBef>
                <a:spcPct val="0"/>
              </a:spcBef>
              <a:buClrTx/>
              <a:buSzTx/>
              <a:buFontTx/>
              <a:buNone/>
            </a:pPr>
            <a:r>
              <a:rPr lang="en-US" altLang="en-US" sz="1600" i="1" dirty="0">
                <a:solidFill>
                  <a:schemeClr val="accent1">
                    <a:lumMod val="50000"/>
                  </a:schemeClr>
                </a:solidFill>
              </a:rPr>
              <a:t>What does that mean?</a:t>
            </a:r>
          </a:p>
          <a:p>
            <a:pPr eaLnBrk="1" hangingPunct="1">
              <a:spcBef>
                <a:spcPct val="0"/>
              </a:spcBef>
              <a:buClrTx/>
              <a:buSzTx/>
              <a:buFontTx/>
              <a:buNone/>
            </a:pPr>
            <a:r>
              <a:rPr lang="en-US" altLang="en-US" sz="1600" dirty="0">
                <a:solidFill>
                  <a:schemeClr val="accent1">
                    <a:lumMod val="50000"/>
                  </a:schemeClr>
                </a:solidFill>
              </a:rPr>
              <a:t>The </a:t>
            </a:r>
            <a:r>
              <a:rPr lang="en-US" altLang="en-US" sz="1600" dirty="0" err="1">
                <a:solidFill>
                  <a:schemeClr val="accent1">
                    <a:lumMod val="50000"/>
                  </a:schemeClr>
                </a:solidFill>
              </a:rPr>
              <a:t>levator</a:t>
            </a:r>
            <a:r>
              <a:rPr lang="en-US" altLang="en-US" sz="1600" dirty="0">
                <a:solidFill>
                  <a:schemeClr val="accent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accent1">
                  <a:lumMod val="50000"/>
                </a:schemeClr>
              </a:solidFill>
            </a:endParaRPr>
          </a:p>
          <a:p>
            <a:pPr eaLnBrk="1" hangingPunct="1">
              <a:spcBef>
                <a:spcPct val="0"/>
              </a:spcBef>
              <a:buClrTx/>
              <a:buSzTx/>
              <a:buFontTx/>
              <a:buNone/>
            </a:pPr>
            <a:r>
              <a:rPr lang="en-US" altLang="en-US" sz="1600" i="1" dirty="0">
                <a:solidFill>
                  <a:schemeClr val="accent1">
                    <a:lumMod val="50000"/>
                  </a:schemeClr>
                </a:solidFill>
              </a:rPr>
              <a:t>How is it inherited?</a:t>
            </a:r>
          </a:p>
          <a:p>
            <a:pPr eaLnBrk="1" hangingPunct="1">
              <a:spcBef>
                <a:spcPct val="0"/>
              </a:spcBef>
              <a:buClrTx/>
              <a:buSzTx/>
              <a:buFontTx/>
              <a:buNone/>
            </a:pPr>
            <a:r>
              <a:rPr lang="en-US" altLang="en-US" sz="1600" dirty="0">
                <a:solidFill>
                  <a:schemeClr val="accent1">
                    <a:lumMod val="50000"/>
                  </a:schemeClr>
                </a:solidFill>
              </a:rPr>
              <a:t>This is not addressed in either the </a:t>
            </a:r>
            <a:r>
              <a:rPr lang="en-US" altLang="en-US" sz="1600" i="1" dirty="0">
                <a:solidFill>
                  <a:schemeClr val="accent1">
                    <a:lumMod val="50000"/>
                  </a:schemeClr>
                </a:solidFill>
              </a:rPr>
              <a:t>Peds </a:t>
            </a:r>
            <a:r>
              <a:rPr lang="en-US" altLang="en-US" sz="1600" dirty="0">
                <a:solidFill>
                  <a:schemeClr val="accent1">
                    <a:lumMod val="50000"/>
                  </a:schemeClr>
                </a:solidFill>
              </a:rPr>
              <a:t>or</a:t>
            </a:r>
            <a:r>
              <a:rPr lang="en-US" altLang="en-US" sz="1600" i="1" dirty="0">
                <a:solidFill>
                  <a:schemeClr val="accent1">
                    <a:lumMod val="50000"/>
                  </a:schemeClr>
                </a:solidFill>
              </a:rPr>
              <a:t> Plastics </a:t>
            </a:r>
            <a:r>
              <a:rPr lang="en-US" altLang="en-US" sz="1600" dirty="0">
                <a:solidFill>
                  <a:schemeClr val="accent1">
                    <a:lumMod val="50000"/>
                  </a:schemeClr>
                </a:solidFill>
              </a:rPr>
              <a:t>book, but both mention that it can be familial (so be sure to inquire re family hx)</a:t>
            </a:r>
          </a:p>
        </p:txBody>
      </p:sp>
      <p:sp>
        <p:nvSpPr>
          <p:cNvPr id="2" name="TextBox 1">
            <a:extLst>
              <a:ext uri="{FF2B5EF4-FFF2-40B4-BE49-F238E27FC236}">
                <a16:creationId xmlns:a16="http://schemas.microsoft.com/office/drawing/2014/main" id="{74383B0E-2E35-F6E2-505E-D6A79936DC98}"/>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78793362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In three words, what is the etiology of congenital myogenic ptosis?</a:t>
            </a:r>
          </a:p>
          <a:p>
            <a:pPr eaLnBrk="1" hangingPunct="1">
              <a:spcBef>
                <a:spcPct val="0"/>
              </a:spcBef>
              <a:buClrTx/>
              <a:buSzTx/>
              <a:buFontTx/>
              <a:buNone/>
            </a:pPr>
            <a:r>
              <a:rPr lang="en-US" altLang="en-US" sz="1600" dirty="0" err="1">
                <a:solidFill>
                  <a:schemeClr val="bg1"/>
                </a:solidFill>
              </a:rPr>
              <a:t>Levator</a:t>
            </a:r>
            <a:r>
              <a:rPr lang="en-US" altLang="en-US" sz="1600" dirty="0">
                <a:solidFill>
                  <a:schemeClr val="bg1"/>
                </a:solidFill>
              </a:rPr>
              <a:t> muscle dysgenesis</a:t>
            </a:r>
          </a:p>
          <a:p>
            <a:pPr eaLnBrk="1" hangingPunct="1">
              <a:spcBef>
                <a:spcPct val="0"/>
              </a:spcBef>
              <a:buClrTx/>
              <a:buSzTx/>
              <a:buFontTx/>
              <a:buNone/>
            </a:pPr>
            <a:endParaRPr lang="en-US" altLang="en-US" sz="1600" dirty="0">
              <a:solidFill>
                <a:schemeClr val="bg1"/>
              </a:solidFill>
            </a:endParaRPr>
          </a:p>
          <a:p>
            <a:pPr eaLnBrk="1" hangingPunct="1">
              <a:spcBef>
                <a:spcPct val="0"/>
              </a:spcBef>
              <a:buClrTx/>
              <a:buSzTx/>
              <a:buFontTx/>
              <a:buNone/>
            </a:pPr>
            <a:r>
              <a:rPr lang="en-US" altLang="en-US" sz="1600" i="1" dirty="0">
                <a:solidFill>
                  <a:schemeClr val="bg1"/>
                </a:solidFill>
              </a:rPr>
              <a:t>What does that mean?</a:t>
            </a:r>
            <a:endParaRPr lang="en-US" altLang="en-US" sz="1600" i="1" dirty="0">
              <a:solidFill>
                <a:schemeClr val="accent1">
                  <a:lumMod val="50000"/>
                </a:schemeClr>
              </a:solidFill>
            </a:endParaRPr>
          </a:p>
          <a:p>
            <a:pPr eaLnBrk="1" hangingPunct="1">
              <a:spcBef>
                <a:spcPct val="0"/>
              </a:spcBef>
              <a:buClrTx/>
              <a:buSzTx/>
              <a:buFontTx/>
              <a:buNone/>
            </a:pPr>
            <a:r>
              <a:rPr lang="en-US" altLang="en-US" sz="1600" dirty="0">
                <a:solidFill>
                  <a:schemeClr val="accent1">
                    <a:lumMod val="50000"/>
                  </a:schemeClr>
                </a:solidFill>
              </a:rPr>
              <a:t>The </a:t>
            </a:r>
            <a:r>
              <a:rPr lang="en-US" altLang="en-US" sz="1600" dirty="0" err="1">
                <a:solidFill>
                  <a:schemeClr val="accent1">
                    <a:lumMod val="50000"/>
                  </a:schemeClr>
                </a:solidFill>
              </a:rPr>
              <a:t>levator</a:t>
            </a:r>
            <a:r>
              <a:rPr lang="en-US" altLang="en-US" sz="1600" dirty="0">
                <a:solidFill>
                  <a:schemeClr val="accent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accent1">
                  <a:lumMod val="50000"/>
                </a:schemeClr>
              </a:solidFill>
            </a:endParaRPr>
          </a:p>
          <a:p>
            <a:pPr eaLnBrk="1" hangingPunct="1">
              <a:spcBef>
                <a:spcPct val="0"/>
              </a:spcBef>
              <a:buClrTx/>
              <a:buSzTx/>
              <a:buFontTx/>
              <a:buNone/>
            </a:pPr>
            <a:r>
              <a:rPr lang="en-US" altLang="en-US" sz="1600" i="1" dirty="0">
                <a:solidFill>
                  <a:schemeClr val="accent1">
                    <a:lumMod val="50000"/>
                  </a:schemeClr>
                </a:solidFill>
              </a:rPr>
              <a:t>How is it inherited?</a:t>
            </a:r>
          </a:p>
          <a:p>
            <a:pPr eaLnBrk="1" hangingPunct="1">
              <a:spcBef>
                <a:spcPct val="0"/>
              </a:spcBef>
              <a:buClrTx/>
              <a:buSzTx/>
              <a:buFontTx/>
              <a:buNone/>
            </a:pPr>
            <a:r>
              <a:rPr lang="en-US" altLang="en-US" sz="1600" dirty="0">
                <a:solidFill>
                  <a:schemeClr val="accent1">
                    <a:lumMod val="50000"/>
                  </a:schemeClr>
                </a:solidFill>
              </a:rPr>
              <a:t>This is not addressed in either the </a:t>
            </a:r>
            <a:r>
              <a:rPr lang="en-US" altLang="en-US" sz="1600" i="1" dirty="0">
                <a:solidFill>
                  <a:schemeClr val="accent1">
                    <a:lumMod val="50000"/>
                  </a:schemeClr>
                </a:solidFill>
              </a:rPr>
              <a:t>Peds </a:t>
            </a:r>
            <a:r>
              <a:rPr lang="en-US" altLang="en-US" sz="1600" dirty="0">
                <a:solidFill>
                  <a:schemeClr val="accent1">
                    <a:lumMod val="50000"/>
                  </a:schemeClr>
                </a:solidFill>
              </a:rPr>
              <a:t>or</a:t>
            </a:r>
            <a:r>
              <a:rPr lang="en-US" altLang="en-US" sz="1600" i="1" dirty="0">
                <a:solidFill>
                  <a:schemeClr val="accent1">
                    <a:lumMod val="50000"/>
                  </a:schemeClr>
                </a:solidFill>
              </a:rPr>
              <a:t> Plastics </a:t>
            </a:r>
            <a:r>
              <a:rPr lang="en-US" altLang="en-US" sz="1600" dirty="0">
                <a:solidFill>
                  <a:schemeClr val="accent1">
                    <a:lumMod val="50000"/>
                  </a:schemeClr>
                </a:solidFill>
              </a:rPr>
              <a:t>book, but both mention that it can be familial (so be sure to inquire re family hx)</a:t>
            </a:r>
          </a:p>
        </p:txBody>
      </p:sp>
      <p:sp>
        <p:nvSpPr>
          <p:cNvPr id="2" name="TextBox 1">
            <a:extLst>
              <a:ext uri="{FF2B5EF4-FFF2-40B4-BE49-F238E27FC236}">
                <a16:creationId xmlns:a16="http://schemas.microsoft.com/office/drawing/2014/main" id="{A03A24C7-D559-8C54-9401-7D71B671C97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4640438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In three words, what is the etiology of congenital myogenic ptosis?</a:t>
            </a:r>
          </a:p>
          <a:p>
            <a:pPr eaLnBrk="1" hangingPunct="1">
              <a:spcBef>
                <a:spcPct val="0"/>
              </a:spcBef>
              <a:buClrTx/>
              <a:buSzTx/>
              <a:buFontTx/>
              <a:buNone/>
            </a:pPr>
            <a:r>
              <a:rPr lang="en-US" altLang="en-US" sz="1600" dirty="0" err="1">
                <a:solidFill>
                  <a:schemeClr val="bg1"/>
                </a:solidFill>
              </a:rPr>
              <a:t>Levator</a:t>
            </a:r>
            <a:r>
              <a:rPr lang="en-US" altLang="en-US" sz="1600" dirty="0">
                <a:solidFill>
                  <a:schemeClr val="bg1"/>
                </a:solidFill>
              </a:rPr>
              <a:t> muscle dysgenesis</a:t>
            </a:r>
          </a:p>
          <a:p>
            <a:pPr eaLnBrk="1" hangingPunct="1">
              <a:spcBef>
                <a:spcPct val="0"/>
              </a:spcBef>
              <a:buClrTx/>
              <a:buSzTx/>
              <a:buFontTx/>
              <a:buNone/>
            </a:pPr>
            <a:endParaRPr lang="en-US" altLang="en-US" sz="1600" dirty="0">
              <a:solidFill>
                <a:schemeClr val="bg1"/>
              </a:solidFill>
            </a:endParaRPr>
          </a:p>
          <a:p>
            <a:pPr eaLnBrk="1" hangingPunct="1">
              <a:spcBef>
                <a:spcPct val="0"/>
              </a:spcBef>
              <a:buClrTx/>
              <a:buSzTx/>
              <a:buFontTx/>
              <a:buNone/>
            </a:pPr>
            <a:r>
              <a:rPr lang="en-US" altLang="en-US" sz="1600" i="1" dirty="0">
                <a:solidFill>
                  <a:schemeClr val="bg1"/>
                </a:solidFill>
              </a:rPr>
              <a:t>What does that mean?</a:t>
            </a:r>
          </a:p>
          <a:p>
            <a:pPr eaLnBrk="1" hangingPunct="1">
              <a:spcBef>
                <a:spcPct val="0"/>
              </a:spcBef>
              <a:buClrTx/>
              <a:buSzTx/>
              <a:buFontTx/>
              <a:buNone/>
            </a:pPr>
            <a:r>
              <a:rPr lang="en-US" altLang="en-US" sz="1600" dirty="0">
                <a:solidFill>
                  <a:schemeClr val="bg1"/>
                </a:solidFill>
              </a:rPr>
              <a:t>The </a:t>
            </a:r>
            <a:r>
              <a:rPr lang="en-US" altLang="en-US" sz="1600" dirty="0" err="1">
                <a:solidFill>
                  <a:schemeClr val="bg1"/>
                </a:solidFill>
              </a:rPr>
              <a:t>levator</a:t>
            </a:r>
            <a:r>
              <a:rPr lang="en-US" altLang="en-US" sz="1600" dirty="0">
                <a:solidFill>
                  <a:schemeClr val="bg1"/>
                </a:solidFill>
              </a:rPr>
              <a:t> fails to develop properly, with some or all of its muscle fibers replaced by fibrous and adipose tissue</a:t>
            </a:r>
            <a:endParaRPr lang="en-US" altLang="en-US" sz="1600" dirty="0">
              <a:solidFill>
                <a:schemeClr val="accent1">
                  <a:lumMod val="50000"/>
                </a:schemeClr>
              </a:solidFill>
            </a:endParaRPr>
          </a:p>
          <a:p>
            <a:pPr eaLnBrk="1" hangingPunct="1">
              <a:spcBef>
                <a:spcPct val="0"/>
              </a:spcBef>
              <a:buClrTx/>
              <a:buSzTx/>
              <a:buFontTx/>
              <a:buNone/>
            </a:pPr>
            <a:endParaRPr lang="en-US" altLang="en-US" sz="1600" i="1" dirty="0">
              <a:solidFill>
                <a:schemeClr val="accent1">
                  <a:lumMod val="50000"/>
                </a:schemeClr>
              </a:solidFill>
            </a:endParaRPr>
          </a:p>
          <a:p>
            <a:pPr eaLnBrk="1" hangingPunct="1">
              <a:spcBef>
                <a:spcPct val="0"/>
              </a:spcBef>
              <a:buClrTx/>
              <a:buSzTx/>
              <a:buFontTx/>
              <a:buNone/>
            </a:pPr>
            <a:r>
              <a:rPr lang="en-US" altLang="en-US" sz="1600" i="1" dirty="0">
                <a:solidFill>
                  <a:schemeClr val="accent1">
                    <a:lumMod val="50000"/>
                  </a:schemeClr>
                </a:solidFill>
              </a:rPr>
              <a:t>How is it inherited?</a:t>
            </a:r>
          </a:p>
          <a:p>
            <a:pPr eaLnBrk="1" hangingPunct="1">
              <a:spcBef>
                <a:spcPct val="0"/>
              </a:spcBef>
              <a:buClrTx/>
              <a:buSzTx/>
              <a:buFontTx/>
              <a:buNone/>
            </a:pPr>
            <a:r>
              <a:rPr lang="en-US" altLang="en-US" sz="1600" dirty="0">
                <a:solidFill>
                  <a:schemeClr val="accent1">
                    <a:lumMod val="50000"/>
                  </a:schemeClr>
                </a:solidFill>
              </a:rPr>
              <a:t>This is not addressed in either the </a:t>
            </a:r>
            <a:r>
              <a:rPr lang="en-US" altLang="en-US" sz="1600" i="1" dirty="0">
                <a:solidFill>
                  <a:schemeClr val="accent1">
                    <a:lumMod val="50000"/>
                  </a:schemeClr>
                </a:solidFill>
              </a:rPr>
              <a:t>Peds </a:t>
            </a:r>
            <a:r>
              <a:rPr lang="en-US" altLang="en-US" sz="1600" dirty="0">
                <a:solidFill>
                  <a:schemeClr val="accent1">
                    <a:lumMod val="50000"/>
                  </a:schemeClr>
                </a:solidFill>
              </a:rPr>
              <a:t>or</a:t>
            </a:r>
            <a:r>
              <a:rPr lang="en-US" altLang="en-US" sz="1600" i="1" dirty="0">
                <a:solidFill>
                  <a:schemeClr val="accent1">
                    <a:lumMod val="50000"/>
                  </a:schemeClr>
                </a:solidFill>
              </a:rPr>
              <a:t> Plastics </a:t>
            </a:r>
            <a:r>
              <a:rPr lang="en-US" altLang="en-US" sz="1600" dirty="0">
                <a:solidFill>
                  <a:schemeClr val="accent1">
                    <a:lumMod val="50000"/>
                  </a:schemeClr>
                </a:solidFill>
              </a:rPr>
              <a:t>book, but both mention that it can be familial (so be sure to inquire re family hx)</a:t>
            </a:r>
          </a:p>
        </p:txBody>
      </p:sp>
      <p:sp>
        <p:nvSpPr>
          <p:cNvPr id="2" name="TextBox 1">
            <a:extLst>
              <a:ext uri="{FF2B5EF4-FFF2-40B4-BE49-F238E27FC236}">
                <a16:creationId xmlns:a16="http://schemas.microsoft.com/office/drawing/2014/main" id="{4B425E4A-9B68-840C-1847-995A156AD5A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44148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a:t>
            </a:r>
            <a:r>
              <a:rPr lang="en-US" sz="1600" b="1" dirty="0">
                <a:solidFill>
                  <a:srgbClr val="0000FF"/>
                </a:solidFill>
              </a:rPr>
              <a:t>this visual cortex passes through a ‘critical period’ </a:t>
            </a:r>
            <a:r>
              <a:rPr lang="en-US" sz="1600" dirty="0">
                <a:solidFill>
                  <a:schemeClr val="bg1">
                    <a:lumMod val="75000"/>
                  </a:schemeClr>
                </a:solidFill>
              </a:rPr>
              <a:t>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5829C9AA-7E1B-BC2C-BD70-B40CA0CB134C}"/>
              </a:ext>
            </a:extLst>
          </p:cNvPr>
          <p:cNvSpPr txBox="1"/>
          <p:nvPr/>
        </p:nvSpPr>
        <p:spPr>
          <a:xfrm>
            <a:off x="834886" y="3317978"/>
            <a:ext cx="7474228" cy="1169551"/>
          </a:xfrm>
          <a:prstGeom prst="rect">
            <a:avLst/>
          </a:prstGeom>
          <a:solidFill>
            <a:schemeClr val="accent1">
              <a:lumMod val="40000"/>
              <a:lumOff val="60000"/>
            </a:schemeClr>
          </a:solidFill>
        </p:spPr>
        <p:txBody>
          <a:bodyPr wrap="square" rtlCol="0">
            <a:spAutoFit/>
          </a:bodyPr>
          <a:lstStyle/>
          <a:p>
            <a:r>
              <a:rPr lang="en-US" sz="1400" i="1" dirty="0"/>
              <a:t>Speaking of critical periods…The </a:t>
            </a:r>
            <a:r>
              <a:rPr lang="en-US" sz="1400" dirty="0"/>
              <a:t>Peds</a:t>
            </a:r>
            <a:r>
              <a:rPr lang="en-US" sz="1400" i="1" dirty="0"/>
              <a:t> book identifies three key development periods related to amblyopia. What are they? </a:t>
            </a:r>
            <a:r>
              <a:rPr lang="en-US" sz="1400" i="1" dirty="0">
                <a:solidFill>
                  <a:srgbClr val="0000FF"/>
                </a:solidFill>
              </a:rPr>
              <a:t>What are the age ranges for each?</a:t>
            </a:r>
          </a:p>
          <a:p>
            <a:r>
              <a:rPr lang="en-US" sz="1400" dirty="0"/>
              <a:t>1) The development of visual acuity: </a:t>
            </a:r>
            <a:r>
              <a:rPr lang="en-US" sz="1400" dirty="0">
                <a:solidFill>
                  <a:srgbClr val="0000FF"/>
                </a:solidFill>
              </a:rPr>
              <a:t>Birth to ~5 years</a:t>
            </a:r>
          </a:p>
          <a:p>
            <a:r>
              <a:rPr lang="en-US" sz="1400" dirty="0"/>
              <a:t>2) The period during which degraded vision can cause amblyopia: </a:t>
            </a:r>
            <a:r>
              <a:rPr lang="en-US" sz="1400" dirty="0">
                <a:solidFill>
                  <a:srgbClr val="0000FF"/>
                </a:solidFill>
              </a:rPr>
              <a:t>Birth to ~8 years</a:t>
            </a:r>
          </a:p>
          <a:p>
            <a:r>
              <a:rPr lang="en-US" sz="1400" dirty="0"/>
              <a:t>3) The period during which amblyopia </a:t>
            </a:r>
            <a:r>
              <a:rPr lang="en-US" sz="1400" dirty="0" err="1"/>
              <a:t>tx</a:t>
            </a:r>
            <a:r>
              <a:rPr lang="en-US" sz="1400" dirty="0"/>
              <a:t> may be effective: </a:t>
            </a:r>
            <a:r>
              <a:rPr lang="en-US" sz="1400" dirty="0">
                <a:solidFill>
                  <a:srgbClr val="0000FF"/>
                </a:solidFill>
              </a:rPr>
              <a:t>Up to ~9 years*</a:t>
            </a:r>
          </a:p>
        </p:txBody>
      </p:sp>
      <p:sp>
        <p:nvSpPr>
          <p:cNvPr id="5" name="Rectangle 2">
            <a:extLst>
              <a:ext uri="{FF2B5EF4-FFF2-40B4-BE49-F238E27FC236}">
                <a16:creationId xmlns:a16="http://schemas.microsoft.com/office/drawing/2014/main" id="{911AD133-F9F3-733F-5543-F879090DD89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B56796DB-385A-B447-2DB0-0F77D5324C50}"/>
              </a:ext>
            </a:extLst>
          </p:cNvPr>
          <p:cNvSpPr txBox="1"/>
          <p:nvPr/>
        </p:nvSpPr>
        <p:spPr>
          <a:xfrm>
            <a:off x="4572000" y="6256916"/>
            <a:ext cx="4373217" cy="461665"/>
          </a:xfrm>
          <a:prstGeom prst="rect">
            <a:avLst/>
          </a:prstGeom>
          <a:noFill/>
        </p:spPr>
        <p:txBody>
          <a:bodyPr wrap="square" rtlCol="0">
            <a:spAutoFit/>
          </a:bodyPr>
          <a:lstStyle/>
          <a:p>
            <a:r>
              <a:rPr lang="en-US" sz="1200" dirty="0"/>
              <a:t>*That said, there is evidence that </a:t>
            </a:r>
            <a:r>
              <a:rPr lang="en-US" sz="1200" dirty="0" err="1"/>
              <a:t>tx</a:t>
            </a:r>
            <a:r>
              <a:rPr lang="en-US" sz="1200" dirty="0"/>
              <a:t> initiated in the teens can be at least somewhat effective, especially in </a:t>
            </a:r>
            <a:r>
              <a:rPr lang="en-US" sz="1200" dirty="0" err="1"/>
              <a:t>tx</a:t>
            </a:r>
            <a:r>
              <a:rPr lang="en-US" sz="1200" dirty="0"/>
              <a:t>-naïve cases</a:t>
            </a:r>
          </a:p>
        </p:txBody>
      </p:sp>
    </p:spTree>
    <p:extLst>
      <p:ext uri="{BB962C8B-B14F-4D97-AF65-F5344CB8AC3E}">
        <p14:creationId xmlns:p14="http://schemas.microsoft.com/office/powerpoint/2010/main" val="31202972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In three words, what is the etiology of congenital myogenic ptosis?</a:t>
            </a:r>
          </a:p>
          <a:p>
            <a:pPr eaLnBrk="1" hangingPunct="1">
              <a:spcBef>
                <a:spcPct val="0"/>
              </a:spcBef>
              <a:buClrTx/>
              <a:buSzTx/>
              <a:buFontTx/>
              <a:buNone/>
            </a:pPr>
            <a:r>
              <a:rPr lang="en-US" altLang="en-US" sz="1600" dirty="0" err="1">
                <a:solidFill>
                  <a:schemeClr val="bg1"/>
                </a:solidFill>
              </a:rPr>
              <a:t>Levator</a:t>
            </a:r>
            <a:r>
              <a:rPr lang="en-US" altLang="en-US" sz="1600" dirty="0">
                <a:solidFill>
                  <a:schemeClr val="bg1"/>
                </a:solidFill>
              </a:rPr>
              <a:t> muscle dysgenesis</a:t>
            </a:r>
          </a:p>
          <a:p>
            <a:pPr eaLnBrk="1" hangingPunct="1">
              <a:spcBef>
                <a:spcPct val="0"/>
              </a:spcBef>
              <a:buClrTx/>
              <a:buSzTx/>
              <a:buFontTx/>
              <a:buNone/>
            </a:pPr>
            <a:endParaRPr lang="en-US" altLang="en-US" sz="1600" dirty="0">
              <a:solidFill>
                <a:schemeClr val="bg1"/>
              </a:solidFill>
            </a:endParaRPr>
          </a:p>
          <a:p>
            <a:pPr eaLnBrk="1" hangingPunct="1">
              <a:spcBef>
                <a:spcPct val="0"/>
              </a:spcBef>
              <a:buClrTx/>
              <a:buSzTx/>
              <a:buFontTx/>
              <a:buNone/>
            </a:pPr>
            <a:r>
              <a:rPr lang="en-US" altLang="en-US" sz="1600" i="1" dirty="0">
                <a:solidFill>
                  <a:schemeClr val="bg1"/>
                </a:solidFill>
              </a:rPr>
              <a:t>What does that mean?</a:t>
            </a:r>
          </a:p>
          <a:p>
            <a:pPr eaLnBrk="1" hangingPunct="1">
              <a:spcBef>
                <a:spcPct val="0"/>
              </a:spcBef>
              <a:buClrTx/>
              <a:buSzTx/>
              <a:buFontTx/>
              <a:buNone/>
            </a:pPr>
            <a:r>
              <a:rPr lang="en-US" altLang="en-US" sz="1600" dirty="0">
                <a:solidFill>
                  <a:schemeClr val="bg1"/>
                </a:solidFill>
              </a:rPr>
              <a:t>The </a:t>
            </a:r>
            <a:r>
              <a:rPr lang="en-US" altLang="en-US" sz="1600" dirty="0" err="1">
                <a:solidFill>
                  <a:schemeClr val="bg1"/>
                </a:solidFill>
              </a:rPr>
              <a:t>levator</a:t>
            </a:r>
            <a:r>
              <a:rPr lang="en-US" altLang="en-US" sz="1600" dirty="0">
                <a:solidFill>
                  <a:schemeClr val="bg1"/>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solidFill>
            </a:endParaRPr>
          </a:p>
          <a:p>
            <a:pPr eaLnBrk="1" hangingPunct="1">
              <a:spcBef>
                <a:spcPct val="0"/>
              </a:spcBef>
              <a:buClrTx/>
              <a:buSzTx/>
              <a:buFontTx/>
              <a:buNone/>
            </a:pPr>
            <a:r>
              <a:rPr lang="en-US" altLang="en-US" sz="1600" i="1" dirty="0">
                <a:solidFill>
                  <a:schemeClr val="bg1"/>
                </a:solidFill>
              </a:rPr>
              <a:t>How is it inherited?</a:t>
            </a:r>
            <a:endParaRPr lang="en-US" altLang="en-US" sz="1600" i="1" dirty="0">
              <a:solidFill>
                <a:schemeClr val="accent1">
                  <a:lumMod val="50000"/>
                </a:schemeClr>
              </a:solidFill>
            </a:endParaRPr>
          </a:p>
          <a:p>
            <a:pPr eaLnBrk="1" hangingPunct="1">
              <a:spcBef>
                <a:spcPct val="0"/>
              </a:spcBef>
              <a:buClrTx/>
              <a:buSzTx/>
              <a:buFontTx/>
              <a:buNone/>
            </a:pPr>
            <a:r>
              <a:rPr lang="en-US" altLang="en-US" sz="1600" dirty="0">
                <a:solidFill>
                  <a:schemeClr val="accent1">
                    <a:lumMod val="50000"/>
                  </a:schemeClr>
                </a:solidFill>
              </a:rPr>
              <a:t>This is not addressed in either the </a:t>
            </a:r>
            <a:r>
              <a:rPr lang="en-US" altLang="en-US" sz="1600" i="1" dirty="0">
                <a:solidFill>
                  <a:schemeClr val="accent1">
                    <a:lumMod val="50000"/>
                  </a:schemeClr>
                </a:solidFill>
              </a:rPr>
              <a:t>Peds </a:t>
            </a:r>
            <a:r>
              <a:rPr lang="en-US" altLang="en-US" sz="1600" dirty="0">
                <a:solidFill>
                  <a:schemeClr val="accent1">
                    <a:lumMod val="50000"/>
                  </a:schemeClr>
                </a:solidFill>
              </a:rPr>
              <a:t>or</a:t>
            </a:r>
            <a:r>
              <a:rPr lang="en-US" altLang="en-US" sz="1600" i="1" dirty="0">
                <a:solidFill>
                  <a:schemeClr val="accent1">
                    <a:lumMod val="50000"/>
                  </a:schemeClr>
                </a:solidFill>
              </a:rPr>
              <a:t> Plastics </a:t>
            </a:r>
            <a:r>
              <a:rPr lang="en-US" altLang="en-US" sz="1600" dirty="0">
                <a:solidFill>
                  <a:schemeClr val="accent1">
                    <a:lumMod val="50000"/>
                  </a:schemeClr>
                </a:solidFill>
              </a:rPr>
              <a:t>book, but both mention that it can be familial (so be sure to inquire re family hx)</a:t>
            </a:r>
          </a:p>
        </p:txBody>
      </p:sp>
      <p:sp>
        <p:nvSpPr>
          <p:cNvPr id="2" name="TextBox 1">
            <a:extLst>
              <a:ext uri="{FF2B5EF4-FFF2-40B4-BE49-F238E27FC236}">
                <a16:creationId xmlns:a16="http://schemas.microsoft.com/office/drawing/2014/main" id="{C0D8560C-5EF0-F2F3-73D7-F220712CE1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58022425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In three words, what is the etiology of congenital myogenic ptosis?</a:t>
            </a:r>
          </a:p>
          <a:p>
            <a:pPr eaLnBrk="1" hangingPunct="1">
              <a:spcBef>
                <a:spcPct val="0"/>
              </a:spcBef>
              <a:buClrTx/>
              <a:buSzTx/>
              <a:buFontTx/>
              <a:buNone/>
            </a:pPr>
            <a:r>
              <a:rPr lang="en-US" altLang="en-US" sz="1600" dirty="0" err="1">
                <a:solidFill>
                  <a:schemeClr val="bg1"/>
                </a:solidFill>
              </a:rPr>
              <a:t>Levator</a:t>
            </a:r>
            <a:r>
              <a:rPr lang="en-US" altLang="en-US" sz="1600" dirty="0">
                <a:solidFill>
                  <a:schemeClr val="bg1"/>
                </a:solidFill>
              </a:rPr>
              <a:t> muscle dysgenesis</a:t>
            </a:r>
          </a:p>
          <a:p>
            <a:pPr eaLnBrk="1" hangingPunct="1">
              <a:spcBef>
                <a:spcPct val="0"/>
              </a:spcBef>
              <a:buClrTx/>
              <a:buSzTx/>
              <a:buFontTx/>
              <a:buNone/>
            </a:pPr>
            <a:endParaRPr lang="en-US" altLang="en-US" sz="1600" dirty="0">
              <a:solidFill>
                <a:schemeClr val="bg1"/>
              </a:solidFill>
            </a:endParaRPr>
          </a:p>
          <a:p>
            <a:pPr eaLnBrk="1" hangingPunct="1">
              <a:spcBef>
                <a:spcPct val="0"/>
              </a:spcBef>
              <a:buClrTx/>
              <a:buSzTx/>
              <a:buFontTx/>
              <a:buNone/>
            </a:pPr>
            <a:r>
              <a:rPr lang="en-US" altLang="en-US" sz="1600" i="1" dirty="0">
                <a:solidFill>
                  <a:schemeClr val="bg1"/>
                </a:solidFill>
              </a:rPr>
              <a:t>What does that mean?</a:t>
            </a:r>
          </a:p>
          <a:p>
            <a:pPr eaLnBrk="1" hangingPunct="1">
              <a:spcBef>
                <a:spcPct val="0"/>
              </a:spcBef>
              <a:buClrTx/>
              <a:buSzTx/>
              <a:buFontTx/>
              <a:buNone/>
            </a:pPr>
            <a:r>
              <a:rPr lang="en-US" altLang="en-US" sz="1600" dirty="0">
                <a:solidFill>
                  <a:schemeClr val="bg1"/>
                </a:solidFill>
              </a:rPr>
              <a:t>The </a:t>
            </a:r>
            <a:r>
              <a:rPr lang="en-US" altLang="en-US" sz="1600" dirty="0" err="1">
                <a:solidFill>
                  <a:schemeClr val="bg1"/>
                </a:solidFill>
              </a:rPr>
              <a:t>levator</a:t>
            </a:r>
            <a:r>
              <a:rPr lang="en-US" altLang="en-US" sz="1600" dirty="0">
                <a:solidFill>
                  <a:schemeClr val="bg1"/>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solidFill>
            </a:endParaRPr>
          </a:p>
          <a:p>
            <a:pPr eaLnBrk="1" hangingPunct="1">
              <a:spcBef>
                <a:spcPct val="0"/>
              </a:spcBef>
              <a:buClrTx/>
              <a:buSzTx/>
              <a:buFontTx/>
              <a:buNone/>
            </a:pPr>
            <a:r>
              <a:rPr lang="en-US" altLang="en-US" sz="1600" i="1" dirty="0">
                <a:solidFill>
                  <a:schemeClr val="bg1"/>
                </a:solidFill>
              </a:rPr>
              <a:t>How is it inherited?</a:t>
            </a:r>
          </a:p>
          <a:p>
            <a:pPr eaLnBrk="1" hangingPunct="1">
              <a:spcBef>
                <a:spcPct val="0"/>
              </a:spcBef>
              <a:buClrTx/>
              <a:buSzTx/>
              <a:buFontTx/>
              <a:buNone/>
            </a:pPr>
            <a:r>
              <a:rPr lang="en-US" altLang="en-US" sz="1600" dirty="0">
                <a:solidFill>
                  <a:schemeClr val="bg1"/>
                </a:solidFill>
              </a:rPr>
              <a:t>This is not addressed in either the </a:t>
            </a:r>
            <a:r>
              <a:rPr lang="en-US" altLang="en-US" sz="1600" i="1" dirty="0">
                <a:solidFill>
                  <a:schemeClr val="bg1"/>
                </a:solidFill>
              </a:rPr>
              <a:t>Peds </a:t>
            </a:r>
            <a:r>
              <a:rPr lang="en-US" altLang="en-US" sz="1600" dirty="0">
                <a:solidFill>
                  <a:schemeClr val="bg1"/>
                </a:solidFill>
              </a:rPr>
              <a:t>or</a:t>
            </a:r>
            <a:r>
              <a:rPr lang="en-US" altLang="en-US" sz="1600" i="1" dirty="0">
                <a:solidFill>
                  <a:schemeClr val="bg1"/>
                </a:solidFill>
              </a:rPr>
              <a:t> Plastics </a:t>
            </a:r>
            <a:r>
              <a:rPr lang="en-US" altLang="en-US" sz="1600" dirty="0">
                <a:solidFill>
                  <a:schemeClr val="bg1"/>
                </a:solidFill>
              </a:rPr>
              <a:t>book, but both mention that it can be familial (so be sure to inquire re family hx)</a:t>
            </a:r>
          </a:p>
        </p:txBody>
      </p:sp>
      <p:sp>
        <p:nvSpPr>
          <p:cNvPr id="2" name="TextBox 1">
            <a:extLst>
              <a:ext uri="{FF2B5EF4-FFF2-40B4-BE49-F238E27FC236}">
                <a16:creationId xmlns:a16="http://schemas.microsoft.com/office/drawing/2014/main" id="{9EF13D73-F20C-6FC8-6578-5B8B59B88A2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80892402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congenital myogenic ptosis, what important finding manifests in downgaze?</a:t>
            </a:r>
          </a:p>
          <a:p>
            <a:pPr eaLnBrk="1" hangingPunct="1">
              <a:spcBef>
                <a:spcPct val="0"/>
              </a:spcBef>
              <a:buClrTx/>
              <a:buSzTx/>
              <a:buFontTx/>
              <a:buNone/>
            </a:pPr>
            <a:r>
              <a:rPr lang="en-US" altLang="en-US" sz="1400" dirty="0">
                <a:solidFill>
                  <a:schemeClr val="accent5">
                    <a:lumMod val="75000"/>
                  </a:schemeClr>
                </a:solidFill>
              </a:rPr>
              <a:t>Lid lag </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lid lag?</a:t>
            </a:r>
          </a:p>
          <a:p>
            <a:pPr eaLnBrk="1" hangingPunct="1">
              <a:spcBef>
                <a:spcPct val="0"/>
              </a:spcBef>
              <a:buClrTx/>
              <a:buSzTx/>
              <a:buFontTx/>
              <a:buNone/>
            </a:pPr>
            <a:r>
              <a:rPr lang="en-US" altLang="en-US" sz="1400" dirty="0">
                <a:solidFill>
                  <a:schemeClr val="accent5">
                    <a:lumMod val="75000"/>
                  </a:schemeClr>
                </a:solidFill>
              </a:rPr>
              <a:t>The phenomenon in which the upper lid does not ‘follow’ the globe in downgaze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causes lid lag in congenital myogenic ptosis?</a:t>
            </a:r>
          </a:p>
          <a:p>
            <a:pPr eaLnBrk="1" hangingPunct="1">
              <a:spcBef>
                <a:spcPct val="0"/>
              </a:spcBef>
              <a:buClrTx/>
              <a:buSzTx/>
              <a:buFontTx/>
              <a:buNone/>
            </a:pPr>
            <a:r>
              <a:rPr lang="en-US" altLang="en-US" sz="1400" dirty="0">
                <a:solidFill>
                  <a:schemeClr val="accent5">
                    <a:lumMod val="75000"/>
                  </a:schemeClr>
                </a:solidFill>
              </a:rPr>
              <a:t>Some or all of the </a:t>
            </a:r>
            <a:r>
              <a:rPr lang="en-US" altLang="en-US" sz="1400" dirty="0" err="1">
                <a:solidFill>
                  <a:schemeClr val="accent5">
                    <a:lumMod val="75000"/>
                  </a:schemeClr>
                </a:solidFill>
              </a:rPr>
              <a:t>levator</a:t>
            </a:r>
            <a:r>
              <a:rPr lang="en-US" altLang="en-US" sz="1400" dirty="0">
                <a:solidFill>
                  <a:schemeClr val="accent5">
                    <a:lumMod val="75000"/>
                  </a:schemeClr>
                </a:solidFill>
              </a:rPr>
              <a:t> muscle has been replaced by fibrofatty tissue. This tissue can neither contract (causing </a:t>
            </a:r>
            <a:r>
              <a:rPr lang="en-US" altLang="en-US" sz="1400" dirty="0">
                <a:solidFill>
                  <a:schemeClr val="accent5">
                    <a:lumMod val="75000"/>
                  </a:schemeClr>
                </a:solidFill>
                <a:sym typeface="Wingdings" panose="05000000000000000000" pitchFamily="2" charset="2"/>
              </a:rPr>
              <a:t>ptosis) </a:t>
            </a:r>
            <a:r>
              <a:rPr lang="en-US" altLang="en-US" sz="1400" i="1" dirty="0">
                <a:solidFill>
                  <a:schemeClr val="accent5">
                    <a:lumMod val="75000"/>
                  </a:schemeClr>
                </a:solidFill>
                <a:sym typeface="Wingdings" panose="05000000000000000000" pitchFamily="2" charset="2"/>
              </a:rPr>
              <a:t>nor</a:t>
            </a:r>
            <a:r>
              <a:rPr lang="en-US" altLang="en-US" sz="1400" dirty="0">
                <a:solidFill>
                  <a:schemeClr val="accent5">
                    <a:lumMod val="75000"/>
                  </a:schemeClr>
                </a:solidFill>
                <a:sym typeface="Wingdings" panose="05000000000000000000" pitchFamily="2" charset="2"/>
              </a:rPr>
              <a:t> relax (causing lid lag). </a:t>
            </a:r>
          </a:p>
        </p:txBody>
      </p:sp>
      <p:sp>
        <p:nvSpPr>
          <p:cNvPr id="2" name="TextBox 1">
            <a:extLst>
              <a:ext uri="{FF2B5EF4-FFF2-40B4-BE49-F238E27FC236}">
                <a16:creationId xmlns:a16="http://schemas.microsoft.com/office/drawing/2014/main" id="{81AF150D-B9B9-657B-5C1D-6BE128EF86A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0579707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congenital myogenic ptosis, what important finding manifests in downgaze?</a:t>
            </a:r>
          </a:p>
          <a:p>
            <a:pPr eaLnBrk="1" hangingPunct="1">
              <a:spcBef>
                <a:spcPct val="0"/>
              </a:spcBef>
              <a:buClrTx/>
              <a:buSzTx/>
              <a:buFontTx/>
              <a:buNone/>
            </a:pPr>
            <a:r>
              <a:rPr lang="en-US" altLang="en-US" sz="1400" dirty="0">
                <a:solidFill>
                  <a:srgbClr val="0000FF"/>
                </a:solidFill>
              </a:rPr>
              <a:t>Lid lag </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lid lag?</a:t>
            </a:r>
          </a:p>
          <a:p>
            <a:pPr eaLnBrk="1" hangingPunct="1">
              <a:spcBef>
                <a:spcPct val="0"/>
              </a:spcBef>
              <a:buClrTx/>
              <a:buSzTx/>
              <a:buFontTx/>
              <a:buNone/>
            </a:pPr>
            <a:r>
              <a:rPr lang="en-US" altLang="en-US" sz="1400" dirty="0">
                <a:solidFill>
                  <a:schemeClr val="accent5">
                    <a:lumMod val="75000"/>
                  </a:schemeClr>
                </a:solidFill>
              </a:rPr>
              <a:t>The phenomenon in which the upper lid does not ‘follow’ the globe in downgaze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causes lid lag in congenital myogenic ptosis?</a:t>
            </a:r>
          </a:p>
          <a:p>
            <a:pPr eaLnBrk="1" hangingPunct="1">
              <a:spcBef>
                <a:spcPct val="0"/>
              </a:spcBef>
              <a:buClrTx/>
              <a:buSzTx/>
              <a:buFontTx/>
              <a:buNone/>
            </a:pPr>
            <a:r>
              <a:rPr lang="en-US" altLang="en-US" sz="1400" dirty="0">
                <a:solidFill>
                  <a:schemeClr val="accent5">
                    <a:lumMod val="75000"/>
                  </a:schemeClr>
                </a:solidFill>
              </a:rPr>
              <a:t>Some or all of the </a:t>
            </a:r>
            <a:r>
              <a:rPr lang="en-US" altLang="en-US" sz="1400" dirty="0" err="1">
                <a:solidFill>
                  <a:schemeClr val="accent5">
                    <a:lumMod val="75000"/>
                  </a:schemeClr>
                </a:solidFill>
              </a:rPr>
              <a:t>levator</a:t>
            </a:r>
            <a:r>
              <a:rPr lang="en-US" altLang="en-US" sz="1400" dirty="0">
                <a:solidFill>
                  <a:schemeClr val="accent5">
                    <a:lumMod val="75000"/>
                  </a:schemeClr>
                </a:solidFill>
              </a:rPr>
              <a:t> muscle has been replaced by fibrofatty tissue. This tissue can neither contract (causing </a:t>
            </a:r>
            <a:r>
              <a:rPr lang="en-US" altLang="en-US" sz="1400" dirty="0">
                <a:solidFill>
                  <a:schemeClr val="accent5">
                    <a:lumMod val="75000"/>
                  </a:schemeClr>
                </a:solidFill>
                <a:sym typeface="Wingdings" panose="05000000000000000000" pitchFamily="2" charset="2"/>
              </a:rPr>
              <a:t>ptosis) </a:t>
            </a:r>
            <a:r>
              <a:rPr lang="en-US" altLang="en-US" sz="1400" i="1" dirty="0">
                <a:solidFill>
                  <a:schemeClr val="accent5">
                    <a:lumMod val="75000"/>
                  </a:schemeClr>
                </a:solidFill>
                <a:sym typeface="Wingdings" panose="05000000000000000000" pitchFamily="2" charset="2"/>
              </a:rPr>
              <a:t>nor</a:t>
            </a:r>
            <a:r>
              <a:rPr lang="en-US" altLang="en-US" sz="1400" dirty="0">
                <a:solidFill>
                  <a:schemeClr val="accent5">
                    <a:lumMod val="75000"/>
                  </a:schemeClr>
                </a:solidFill>
                <a:sym typeface="Wingdings" panose="05000000000000000000" pitchFamily="2" charset="2"/>
              </a:rPr>
              <a:t> relax (causing lid lag). </a:t>
            </a:r>
          </a:p>
        </p:txBody>
      </p:sp>
      <p:sp>
        <p:nvSpPr>
          <p:cNvPr id="2" name="TextBox 1">
            <a:extLst>
              <a:ext uri="{FF2B5EF4-FFF2-40B4-BE49-F238E27FC236}">
                <a16:creationId xmlns:a16="http://schemas.microsoft.com/office/drawing/2014/main" id="{794AF15E-C5EA-6EF5-E8B5-2A5EABAAD2C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83274381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congenital myogenic ptosis, what important finding manifests in downgaze?</a:t>
            </a:r>
          </a:p>
          <a:p>
            <a:pPr eaLnBrk="1" hangingPunct="1">
              <a:spcBef>
                <a:spcPct val="0"/>
              </a:spcBef>
              <a:buClrTx/>
              <a:buSzTx/>
              <a:buFontTx/>
              <a:buNone/>
            </a:pPr>
            <a:r>
              <a:rPr lang="en-US" altLang="en-US" sz="1400" dirty="0">
                <a:solidFill>
                  <a:srgbClr val="0000FF"/>
                </a:solidFill>
              </a:rPr>
              <a:t>Lid lag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lid lag?</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The phenomenon in which the upper lid does not ‘follow’ the globe in downgaze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causes lid lag in congenital myogenic ptosis?</a:t>
            </a:r>
          </a:p>
          <a:p>
            <a:pPr eaLnBrk="1" hangingPunct="1">
              <a:spcBef>
                <a:spcPct val="0"/>
              </a:spcBef>
              <a:buClrTx/>
              <a:buSzTx/>
              <a:buFontTx/>
              <a:buNone/>
            </a:pPr>
            <a:r>
              <a:rPr lang="en-US" altLang="en-US" sz="1400" dirty="0">
                <a:solidFill>
                  <a:schemeClr val="accent5">
                    <a:lumMod val="75000"/>
                  </a:schemeClr>
                </a:solidFill>
              </a:rPr>
              <a:t>Some or all of the </a:t>
            </a:r>
            <a:r>
              <a:rPr lang="en-US" altLang="en-US" sz="1400" dirty="0" err="1">
                <a:solidFill>
                  <a:schemeClr val="accent5">
                    <a:lumMod val="75000"/>
                  </a:schemeClr>
                </a:solidFill>
              </a:rPr>
              <a:t>levator</a:t>
            </a:r>
            <a:r>
              <a:rPr lang="en-US" altLang="en-US" sz="1400" dirty="0">
                <a:solidFill>
                  <a:schemeClr val="accent5">
                    <a:lumMod val="75000"/>
                  </a:schemeClr>
                </a:solidFill>
              </a:rPr>
              <a:t> muscle has been replaced by fibrofatty tissue. This tissue can neither contract (causing </a:t>
            </a:r>
            <a:r>
              <a:rPr lang="en-US" altLang="en-US" sz="1400" dirty="0">
                <a:solidFill>
                  <a:schemeClr val="accent5">
                    <a:lumMod val="75000"/>
                  </a:schemeClr>
                </a:solidFill>
                <a:sym typeface="Wingdings" panose="05000000000000000000" pitchFamily="2" charset="2"/>
              </a:rPr>
              <a:t>ptosis) </a:t>
            </a:r>
            <a:r>
              <a:rPr lang="en-US" altLang="en-US" sz="1400" i="1" dirty="0">
                <a:solidFill>
                  <a:schemeClr val="accent5">
                    <a:lumMod val="75000"/>
                  </a:schemeClr>
                </a:solidFill>
                <a:sym typeface="Wingdings" panose="05000000000000000000" pitchFamily="2" charset="2"/>
              </a:rPr>
              <a:t>nor</a:t>
            </a:r>
            <a:r>
              <a:rPr lang="en-US" altLang="en-US" sz="1400" dirty="0">
                <a:solidFill>
                  <a:schemeClr val="accent5">
                    <a:lumMod val="75000"/>
                  </a:schemeClr>
                </a:solidFill>
                <a:sym typeface="Wingdings" panose="05000000000000000000" pitchFamily="2" charset="2"/>
              </a:rPr>
              <a:t> relax (causing lid lag). </a:t>
            </a:r>
          </a:p>
        </p:txBody>
      </p:sp>
      <p:sp>
        <p:nvSpPr>
          <p:cNvPr id="2" name="TextBox 1">
            <a:extLst>
              <a:ext uri="{FF2B5EF4-FFF2-40B4-BE49-F238E27FC236}">
                <a16:creationId xmlns:a16="http://schemas.microsoft.com/office/drawing/2014/main" id="{C186D5D7-E790-C3B4-28B6-6E90FBD9C3BE}"/>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8092154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congenital myogenic ptosis, what important finding manifests in downgaze?</a:t>
            </a:r>
          </a:p>
          <a:p>
            <a:pPr eaLnBrk="1" hangingPunct="1">
              <a:spcBef>
                <a:spcPct val="0"/>
              </a:spcBef>
              <a:buClrTx/>
              <a:buSzTx/>
              <a:buFontTx/>
              <a:buNone/>
            </a:pPr>
            <a:r>
              <a:rPr lang="en-US" altLang="en-US" sz="1400" dirty="0">
                <a:solidFill>
                  <a:srgbClr val="0000FF"/>
                </a:solidFill>
              </a:rPr>
              <a:t>Lid lag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lid lag?</a:t>
            </a:r>
          </a:p>
          <a:p>
            <a:pPr eaLnBrk="1" hangingPunct="1">
              <a:spcBef>
                <a:spcPct val="0"/>
              </a:spcBef>
              <a:buClrTx/>
              <a:buSzTx/>
              <a:buFontTx/>
              <a:buNone/>
            </a:pPr>
            <a:r>
              <a:rPr lang="en-US" altLang="en-US" sz="1400" dirty="0">
                <a:solidFill>
                  <a:srgbClr val="0000FF"/>
                </a:solidFill>
              </a:rPr>
              <a:t>The phenomenon in which the upper lid does not ‘follow’ the globe in downgaze</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causes lid lag in congenital myogenic ptosis?</a:t>
            </a:r>
          </a:p>
          <a:p>
            <a:pPr eaLnBrk="1" hangingPunct="1">
              <a:spcBef>
                <a:spcPct val="0"/>
              </a:spcBef>
              <a:buClrTx/>
              <a:buSzTx/>
              <a:buFontTx/>
              <a:buNone/>
            </a:pPr>
            <a:r>
              <a:rPr lang="en-US" altLang="en-US" sz="1400" dirty="0">
                <a:solidFill>
                  <a:schemeClr val="accent5">
                    <a:lumMod val="75000"/>
                  </a:schemeClr>
                </a:solidFill>
              </a:rPr>
              <a:t>Some or all of the </a:t>
            </a:r>
            <a:r>
              <a:rPr lang="en-US" altLang="en-US" sz="1400" dirty="0" err="1">
                <a:solidFill>
                  <a:schemeClr val="accent5">
                    <a:lumMod val="75000"/>
                  </a:schemeClr>
                </a:solidFill>
              </a:rPr>
              <a:t>levator</a:t>
            </a:r>
            <a:r>
              <a:rPr lang="en-US" altLang="en-US" sz="1400" dirty="0">
                <a:solidFill>
                  <a:schemeClr val="accent5">
                    <a:lumMod val="75000"/>
                  </a:schemeClr>
                </a:solidFill>
              </a:rPr>
              <a:t> muscle has been replaced by fibrofatty tissue. This tissue can neither contract (causing </a:t>
            </a:r>
            <a:r>
              <a:rPr lang="en-US" altLang="en-US" sz="1400" dirty="0">
                <a:solidFill>
                  <a:schemeClr val="accent5">
                    <a:lumMod val="75000"/>
                  </a:schemeClr>
                </a:solidFill>
                <a:sym typeface="Wingdings" panose="05000000000000000000" pitchFamily="2" charset="2"/>
              </a:rPr>
              <a:t>ptosis) </a:t>
            </a:r>
            <a:r>
              <a:rPr lang="en-US" altLang="en-US" sz="1400" i="1" dirty="0">
                <a:solidFill>
                  <a:schemeClr val="accent5">
                    <a:lumMod val="75000"/>
                  </a:schemeClr>
                </a:solidFill>
                <a:sym typeface="Wingdings" panose="05000000000000000000" pitchFamily="2" charset="2"/>
              </a:rPr>
              <a:t>nor</a:t>
            </a:r>
            <a:r>
              <a:rPr lang="en-US" altLang="en-US" sz="1400" dirty="0">
                <a:solidFill>
                  <a:schemeClr val="accent5">
                    <a:lumMod val="75000"/>
                  </a:schemeClr>
                </a:solidFill>
                <a:sym typeface="Wingdings" panose="05000000000000000000" pitchFamily="2" charset="2"/>
              </a:rPr>
              <a:t> relax (causing lid lag). </a:t>
            </a:r>
          </a:p>
        </p:txBody>
      </p:sp>
      <p:sp>
        <p:nvSpPr>
          <p:cNvPr id="2" name="TextBox 1">
            <a:extLst>
              <a:ext uri="{FF2B5EF4-FFF2-40B4-BE49-F238E27FC236}">
                <a16:creationId xmlns:a16="http://schemas.microsoft.com/office/drawing/2014/main" id="{03A6F49C-1C4A-35F2-12EA-9036CA3C72D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0756416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Slide Number Placeholder 1">
            <a:extLst>
              <a:ext uri="{FF2B5EF4-FFF2-40B4-BE49-F238E27FC236}">
                <a16:creationId xmlns:a16="http://schemas.microsoft.com/office/drawing/2014/main" id="{99E15BEC-F7DD-4CD6-BFD0-C5C761F2D0B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C6F5A8-0ECC-4E6E-8471-2E77020F0AB7}" type="slidenum">
              <a:rPr lang="en-US" altLang="en-US"/>
              <a:pPr eaLnBrk="1" hangingPunct="1"/>
              <a:t>216</a:t>
            </a:fld>
            <a:endParaRPr lang="en-US" altLang="en-US"/>
          </a:p>
        </p:txBody>
      </p:sp>
      <p:sp>
        <p:nvSpPr>
          <p:cNvPr id="9" name="TextBox 8">
            <a:extLst>
              <a:ext uri="{FF2B5EF4-FFF2-40B4-BE49-F238E27FC236}">
                <a16:creationId xmlns:a16="http://schemas.microsoft.com/office/drawing/2014/main" id="{DCA51995-E302-4DA5-83D9-F4B2ADA3F2A7}"/>
              </a:ext>
            </a:extLst>
          </p:cNvPr>
          <p:cNvSpPr txBox="1"/>
          <p:nvPr/>
        </p:nvSpPr>
        <p:spPr>
          <a:xfrm>
            <a:off x="1114281" y="5906869"/>
            <a:ext cx="6896658" cy="646331"/>
          </a:xfrm>
          <a:prstGeom prst="rect">
            <a:avLst/>
          </a:prstGeom>
          <a:noFill/>
        </p:spPr>
        <p:txBody>
          <a:bodyPr wrap="square" rtlCol="0">
            <a:spAutoFit/>
          </a:bodyPr>
          <a:lstStyle/>
          <a:p>
            <a:pPr lvl="0" algn="ctr" fontAlgn="auto">
              <a:spcBef>
                <a:spcPts val="0"/>
              </a:spcBef>
              <a:spcAft>
                <a:spcPts val="0"/>
              </a:spcAft>
              <a:defRPr/>
            </a:pPr>
            <a:r>
              <a:rPr lang="en-US" dirty="0">
                <a:latin typeface="Arial" charset="0"/>
              </a:rPr>
              <a:t>Congenital myogenic ptosis: Lid lag. Not only does the ptotic lid not elevate in upgaze, neither does it depress in downgaze.</a:t>
            </a:r>
          </a:p>
        </p:txBody>
      </p:sp>
      <p:pic>
        <p:nvPicPr>
          <p:cNvPr id="3" name="Picture 2">
            <a:extLst>
              <a:ext uri="{FF2B5EF4-FFF2-40B4-BE49-F238E27FC236}">
                <a16:creationId xmlns:a16="http://schemas.microsoft.com/office/drawing/2014/main" id="{DAD52160-49BF-426E-968F-1FFEE1B1C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967" y="1356890"/>
            <a:ext cx="6318504" cy="4144219"/>
          </a:xfrm>
          <a:prstGeom prst="rect">
            <a:avLst/>
          </a:prstGeom>
        </p:spPr>
      </p:pic>
      <p:sp>
        <p:nvSpPr>
          <p:cNvPr id="2" name="TextBox 1">
            <a:extLst>
              <a:ext uri="{FF2B5EF4-FFF2-40B4-BE49-F238E27FC236}">
                <a16:creationId xmlns:a16="http://schemas.microsoft.com/office/drawing/2014/main" id="{7EEB3F71-54C6-654E-D287-006717BB5F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6822833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congenital myogenic ptosis, what important finding manifests in downgaze?</a:t>
            </a:r>
          </a:p>
          <a:p>
            <a:pPr eaLnBrk="1" hangingPunct="1">
              <a:spcBef>
                <a:spcPct val="0"/>
              </a:spcBef>
              <a:buClrTx/>
              <a:buSzTx/>
              <a:buFontTx/>
              <a:buNone/>
            </a:pPr>
            <a:r>
              <a:rPr lang="en-US" altLang="en-US" sz="1400" dirty="0">
                <a:solidFill>
                  <a:srgbClr val="0000FF"/>
                </a:solidFill>
              </a:rPr>
              <a:t>Lid lag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lid lag?</a:t>
            </a:r>
          </a:p>
          <a:p>
            <a:pPr eaLnBrk="1" hangingPunct="1">
              <a:spcBef>
                <a:spcPct val="0"/>
              </a:spcBef>
              <a:buClrTx/>
              <a:buSzTx/>
              <a:buFontTx/>
              <a:buNone/>
            </a:pPr>
            <a:r>
              <a:rPr lang="en-US" altLang="en-US" sz="1400" dirty="0">
                <a:solidFill>
                  <a:srgbClr val="0000FF"/>
                </a:solidFill>
              </a:rPr>
              <a:t>The phenomenon in which the upper lid does not ‘follow’ the globe in downgaze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causes lid lag in congenital myogenic ptosis?</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Some or all of the </a:t>
            </a:r>
            <a:r>
              <a:rPr lang="en-US" altLang="en-US" sz="1400" dirty="0" err="1">
                <a:solidFill>
                  <a:schemeClr val="accent5">
                    <a:lumMod val="75000"/>
                  </a:schemeClr>
                </a:solidFill>
              </a:rPr>
              <a:t>levator</a:t>
            </a:r>
            <a:r>
              <a:rPr lang="en-US" altLang="en-US" sz="1400" dirty="0">
                <a:solidFill>
                  <a:schemeClr val="accent5">
                    <a:lumMod val="75000"/>
                  </a:schemeClr>
                </a:solidFill>
              </a:rPr>
              <a:t> muscle has been replaced by fibrofatty tissue. This tissue can neither contract (causing </a:t>
            </a:r>
            <a:r>
              <a:rPr lang="en-US" altLang="en-US" sz="1400" dirty="0">
                <a:solidFill>
                  <a:schemeClr val="accent5">
                    <a:lumMod val="75000"/>
                  </a:schemeClr>
                </a:solidFill>
                <a:sym typeface="Wingdings" panose="05000000000000000000" pitchFamily="2" charset="2"/>
              </a:rPr>
              <a:t>ptosis) </a:t>
            </a:r>
            <a:r>
              <a:rPr lang="en-US" altLang="en-US" sz="1400" i="1" dirty="0">
                <a:solidFill>
                  <a:schemeClr val="accent5">
                    <a:lumMod val="75000"/>
                  </a:schemeClr>
                </a:solidFill>
                <a:sym typeface="Wingdings" panose="05000000000000000000" pitchFamily="2" charset="2"/>
              </a:rPr>
              <a:t>nor</a:t>
            </a:r>
            <a:r>
              <a:rPr lang="en-US" altLang="en-US" sz="1400" dirty="0">
                <a:solidFill>
                  <a:schemeClr val="accent5">
                    <a:lumMod val="75000"/>
                  </a:schemeClr>
                </a:solidFill>
                <a:sym typeface="Wingdings" panose="05000000000000000000" pitchFamily="2" charset="2"/>
              </a:rPr>
              <a:t> relax (causing lid lag). </a:t>
            </a:r>
          </a:p>
        </p:txBody>
      </p:sp>
      <p:sp>
        <p:nvSpPr>
          <p:cNvPr id="2" name="TextBox 1">
            <a:extLst>
              <a:ext uri="{FF2B5EF4-FFF2-40B4-BE49-F238E27FC236}">
                <a16:creationId xmlns:a16="http://schemas.microsoft.com/office/drawing/2014/main" id="{D0332DF6-D756-EB31-FB61-A4D186A98B4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25786267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congenital</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FF"/>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congenital myogenic ptosis, what important finding manifests in downgaze?</a:t>
            </a:r>
          </a:p>
          <a:p>
            <a:pPr eaLnBrk="1" hangingPunct="1">
              <a:spcBef>
                <a:spcPct val="0"/>
              </a:spcBef>
              <a:buClrTx/>
              <a:buSzTx/>
              <a:buFontTx/>
              <a:buNone/>
            </a:pPr>
            <a:r>
              <a:rPr lang="en-US" altLang="en-US" sz="1400" dirty="0">
                <a:solidFill>
                  <a:srgbClr val="0000FF"/>
                </a:solidFill>
              </a:rPr>
              <a:t>Lid lag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lid lag?</a:t>
            </a:r>
          </a:p>
          <a:p>
            <a:pPr eaLnBrk="1" hangingPunct="1">
              <a:spcBef>
                <a:spcPct val="0"/>
              </a:spcBef>
              <a:buClrTx/>
              <a:buSzTx/>
              <a:buFontTx/>
              <a:buNone/>
            </a:pPr>
            <a:r>
              <a:rPr lang="en-US" altLang="en-US" sz="1400" dirty="0">
                <a:solidFill>
                  <a:srgbClr val="0000FF"/>
                </a:solidFill>
              </a:rPr>
              <a:t>The phenomenon in which the upper lid does not ‘follow’ the globe in downgaze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causes lid lag in congenital myogenic ptosis?</a:t>
            </a:r>
          </a:p>
          <a:p>
            <a:pPr eaLnBrk="1" hangingPunct="1">
              <a:spcBef>
                <a:spcPct val="0"/>
              </a:spcBef>
              <a:buClrTx/>
              <a:buSzTx/>
              <a:buFontTx/>
              <a:buNone/>
            </a:pPr>
            <a:r>
              <a:rPr lang="en-US" altLang="en-US" sz="1400" dirty="0">
                <a:solidFill>
                  <a:srgbClr val="0000FF"/>
                </a:solidFill>
              </a:rPr>
              <a:t>Some or all of the </a:t>
            </a:r>
            <a:r>
              <a:rPr lang="en-US" altLang="en-US" sz="1400" dirty="0" err="1">
                <a:solidFill>
                  <a:srgbClr val="0000FF"/>
                </a:solidFill>
              </a:rPr>
              <a:t>levator</a:t>
            </a:r>
            <a:r>
              <a:rPr lang="en-US" altLang="en-US" sz="1400" dirty="0">
                <a:solidFill>
                  <a:srgbClr val="0000FF"/>
                </a:solidFill>
              </a:rPr>
              <a:t> muscle has been replaced by fibrofatty tissue. This tissue can neither contract (causing </a:t>
            </a:r>
            <a:r>
              <a:rPr lang="en-US" altLang="en-US" sz="1400" dirty="0">
                <a:solidFill>
                  <a:srgbClr val="0000FF"/>
                </a:solidFill>
                <a:sym typeface="Wingdings" panose="05000000000000000000" pitchFamily="2" charset="2"/>
              </a:rPr>
              <a:t>ptosis) </a:t>
            </a:r>
            <a:r>
              <a:rPr lang="en-US" altLang="en-US" sz="1400" i="1" dirty="0">
                <a:solidFill>
                  <a:srgbClr val="0000FF"/>
                </a:solidFill>
                <a:sym typeface="Wingdings" panose="05000000000000000000" pitchFamily="2" charset="2"/>
              </a:rPr>
              <a:t>nor</a:t>
            </a:r>
            <a:r>
              <a:rPr lang="en-US" altLang="en-US" sz="1400" dirty="0">
                <a:solidFill>
                  <a:srgbClr val="0000FF"/>
                </a:solidFill>
                <a:sym typeface="Wingdings" panose="05000000000000000000" pitchFamily="2" charset="2"/>
              </a:rPr>
              <a:t> relax (causing lid lag). </a:t>
            </a:r>
          </a:p>
        </p:txBody>
      </p:sp>
      <p:sp>
        <p:nvSpPr>
          <p:cNvPr id="3" name="TextBox 2">
            <a:extLst>
              <a:ext uri="{FF2B5EF4-FFF2-40B4-BE49-F238E27FC236}">
                <a16:creationId xmlns:a16="http://schemas.microsoft.com/office/drawing/2014/main" id="{B8AC95A4-9EFD-C8DA-2AFB-D0CE9E15BF6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39116066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421602608"/>
              </p:ext>
            </p:extLst>
          </p:nvPr>
        </p:nvGraphicFramePr>
        <p:xfrm>
          <a:off x="1516795" y="1176394"/>
          <a:ext cx="6096000" cy="4157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congenital</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bg1">
                              <a:lumMod val="75000"/>
                            </a:schemeClr>
                          </a:solidFill>
                          <a:effectLst/>
                          <a:latin typeface="Arial" charset="0"/>
                        </a:rPr>
                        <a:t>Congenital myogenic ptosis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792765">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Marcus Gunn jaw 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747395"/>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Rare; associated with forceps injury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Plexiform neurofibroma</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Capillary hemangioma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lang="en-US" b="1" dirty="0">
                          <a:solidFill>
                            <a:schemeClr val="bg1">
                              <a:lumMod val="75000"/>
                            </a:schemeClr>
                          </a:solidFill>
                        </a:rPr>
                        <a:t>Syndromic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err="1">
                          <a:solidFill>
                            <a:schemeClr val="bg1">
                              <a:lumMod val="75000"/>
                            </a:schemeClr>
                          </a:solidFill>
                        </a:rPr>
                        <a:t>Blepharophimosis</a:t>
                      </a:r>
                      <a:r>
                        <a:rPr lang="en-US" dirty="0">
                          <a:solidFill>
                            <a:schemeClr val="bg1">
                              <a:lumMod val="75000"/>
                            </a:schemeClr>
                          </a:solidFill>
                        </a:rPr>
                        <a:t>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6">
            <a:extLst>
              <a:ext uri="{FF2B5EF4-FFF2-40B4-BE49-F238E27FC236}">
                <a16:creationId xmlns:a16="http://schemas.microsoft.com/office/drawing/2014/main" id="{0B67EFB6-A812-46C5-94A1-C95BB0DE7F70}"/>
              </a:ext>
            </a:extLst>
          </p:cNvPr>
          <p:cNvSpPr txBox="1">
            <a:spLocks noChangeArrowheads="1"/>
          </p:cNvSpPr>
          <p:nvPr/>
        </p:nvSpPr>
        <p:spPr bwMode="auto">
          <a:xfrm>
            <a:off x="1510169" y="2286000"/>
            <a:ext cx="6178824" cy="2554545"/>
          </a:xfrm>
          <a:prstGeom prst="rect">
            <a:avLst/>
          </a:prstGeom>
          <a:solidFill>
            <a:schemeClr val="accent1">
              <a:lumMod val="50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50000"/>
                  </a:schemeClr>
                </a:solidFill>
              </a:rPr>
              <a:t>In three words, what is the etiology of congenital myogenic ptosis?</a:t>
            </a:r>
          </a:p>
          <a:p>
            <a:pPr eaLnBrk="1" hangingPunct="1">
              <a:spcBef>
                <a:spcPct val="0"/>
              </a:spcBef>
              <a:buClrTx/>
              <a:buSzTx/>
              <a:buFontTx/>
              <a:buNone/>
            </a:pPr>
            <a:r>
              <a:rPr lang="en-US" altLang="en-US" sz="1600" dirty="0" err="1">
                <a:solidFill>
                  <a:schemeClr val="bg1">
                    <a:lumMod val="50000"/>
                  </a:schemeClr>
                </a:solidFill>
              </a:rPr>
              <a:t>Levator</a:t>
            </a:r>
            <a:r>
              <a:rPr lang="en-US" altLang="en-US" sz="1600" dirty="0">
                <a:solidFill>
                  <a:schemeClr val="bg1">
                    <a:lumMod val="50000"/>
                  </a:schemeClr>
                </a:solidFill>
              </a:rPr>
              <a:t> muscle dysgenesis</a:t>
            </a:r>
          </a:p>
          <a:p>
            <a:pPr eaLnBrk="1" hangingPunct="1">
              <a:spcBef>
                <a:spcPct val="0"/>
              </a:spcBef>
              <a:buClrTx/>
              <a:buSzTx/>
              <a:buFontTx/>
              <a:buNone/>
            </a:pPr>
            <a:endParaRPr lang="en-US" altLang="en-US" sz="1600"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What does that mean?</a:t>
            </a:r>
          </a:p>
          <a:p>
            <a:pPr eaLnBrk="1" hangingPunct="1">
              <a:spcBef>
                <a:spcPct val="0"/>
              </a:spcBef>
              <a:buClrTx/>
              <a:buSzTx/>
              <a:buFontTx/>
              <a:buNone/>
            </a:pPr>
            <a:r>
              <a:rPr lang="en-US" altLang="en-US" sz="1600" dirty="0">
                <a:solidFill>
                  <a:schemeClr val="bg1">
                    <a:lumMod val="50000"/>
                  </a:schemeClr>
                </a:solidFill>
              </a:rPr>
              <a:t>The </a:t>
            </a:r>
            <a:r>
              <a:rPr lang="en-US" altLang="en-US" sz="1600" dirty="0" err="1">
                <a:solidFill>
                  <a:schemeClr val="bg1">
                    <a:lumMod val="50000"/>
                  </a:schemeClr>
                </a:solidFill>
              </a:rPr>
              <a:t>levator</a:t>
            </a:r>
            <a:r>
              <a:rPr lang="en-US" altLang="en-US" sz="1600" dirty="0">
                <a:solidFill>
                  <a:schemeClr val="bg1">
                    <a:lumMod val="50000"/>
                  </a:schemeClr>
                </a:solidFill>
              </a:rPr>
              <a:t> fails to develop properly, with some or all of its muscle fibers replaced by fibrous and adipose tissue</a:t>
            </a:r>
          </a:p>
          <a:p>
            <a:pPr eaLnBrk="1" hangingPunct="1">
              <a:spcBef>
                <a:spcPct val="0"/>
              </a:spcBef>
              <a:buClrTx/>
              <a:buSzTx/>
              <a:buFontTx/>
              <a:buNone/>
            </a:pPr>
            <a:endParaRPr lang="en-US" altLang="en-US" sz="1600" i="1" dirty="0">
              <a:solidFill>
                <a:schemeClr val="bg1">
                  <a:lumMod val="50000"/>
                </a:schemeClr>
              </a:solidFill>
            </a:endParaRPr>
          </a:p>
          <a:p>
            <a:pPr eaLnBrk="1" hangingPunct="1">
              <a:spcBef>
                <a:spcPct val="0"/>
              </a:spcBef>
              <a:buClrTx/>
              <a:buSzTx/>
              <a:buFontTx/>
              <a:buNone/>
            </a:pPr>
            <a:r>
              <a:rPr lang="en-US" altLang="en-US" sz="1600" i="1" dirty="0">
                <a:solidFill>
                  <a:schemeClr val="bg1">
                    <a:lumMod val="50000"/>
                  </a:schemeClr>
                </a:solidFill>
              </a:rPr>
              <a:t>How is it inherited?</a:t>
            </a:r>
          </a:p>
          <a:p>
            <a:pPr eaLnBrk="1" hangingPunct="1">
              <a:spcBef>
                <a:spcPct val="0"/>
              </a:spcBef>
              <a:buClrTx/>
              <a:buSzTx/>
              <a:buFontTx/>
              <a:buNone/>
            </a:pPr>
            <a:r>
              <a:rPr lang="en-US" altLang="en-US" sz="1600" dirty="0">
                <a:solidFill>
                  <a:schemeClr val="bg1">
                    <a:lumMod val="50000"/>
                  </a:schemeClr>
                </a:solidFill>
              </a:rPr>
              <a:t>This is not addressed in either the </a:t>
            </a:r>
            <a:r>
              <a:rPr lang="en-US" altLang="en-US" sz="1600" i="1" dirty="0">
                <a:solidFill>
                  <a:schemeClr val="bg1">
                    <a:lumMod val="50000"/>
                  </a:schemeClr>
                </a:solidFill>
              </a:rPr>
              <a:t>Peds </a:t>
            </a:r>
            <a:r>
              <a:rPr lang="en-US" altLang="en-US" sz="1600" dirty="0">
                <a:solidFill>
                  <a:schemeClr val="bg1">
                    <a:lumMod val="50000"/>
                  </a:schemeClr>
                </a:solidFill>
              </a:rPr>
              <a:t>or</a:t>
            </a:r>
            <a:r>
              <a:rPr lang="en-US" altLang="en-US" sz="1600" i="1" dirty="0">
                <a:solidFill>
                  <a:schemeClr val="bg1">
                    <a:lumMod val="50000"/>
                  </a:schemeClr>
                </a:solidFill>
              </a:rPr>
              <a:t> Plastics </a:t>
            </a:r>
            <a:r>
              <a:rPr lang="en-US" altLang="en-US" sz="1600" dirty="0">
                <a:solidFill>
                  <a:schemeClr val="bg1">
                    <a:lumMod val="50000"/>
                  </a:schemeClr>
                </a:solidFill>
              </a:rPr>
              <a:t>book, but both mention that it can be familial (so be sure to inquire re family hx)</a:t>
            </a:r>
          </a:p>
        </p:txBody>
      </p:sp>
      <p:sp>
        <p:nvSpPr>
          <p:cNvPr id="9" name="Text Box 26">
            <a:extLst>
              <a:ext uri="{FF2B5EF4-FFF2-40B4-BE49-F238E27FC236}">
                <a16:creationId xmlns:a16="http://schemas.microsoft.com/office/drawing/2014/main" id="{AA06456E-1A33-46FC-8252-611CE3E61FC6}"/>
              </a:ext>
            </a:extLst>
          </p:cNvPr>
          <p:cNvSpPr txBox="1">
            <a:spLocks noChangeArrowheads="1"/>
          </p:cNvSpPr>
          <p:nvPr/>
        </p:nvSpPr>
        <p:spPr bwMode="auto">
          <a:xfrm>
            <a:off x="1371020" y="2437129"/>
            <a:ext cx="6753986" cy="2031325"/>
          </a:xfrm>
          <a:prstGeom prst="rect">
            <a:avLst/>
          </a:prstGeom>
          <a:solidFill>
            <a:schemeClr val="accent5">
              <a:lumMod val="75000"/>
            </a:schemeClr>
          </a:solidFill>
          <a:ln>
            <a:noFill/>
          </a:ln>
          <a:effec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50000"/>
                  </a:schemeClr>
                </a:solidFill>
              </a:rPr>
              <a:t>In congenital myogenic ptosis, what important finding manifests in downgaze?</a:t>
            </a:r>
          </a:p>
          <a:p>
            <a:pPr eaLnBrk="1" hangingPunct="1">
              <a:spcBef>
                <a:spcPct val="0"/>
              </a:spcBef>
              <a:buClrTx/>
              <a:buSzTx/>
              <a:buFontTx/>
              <a:buNone/>
            </a:pPr>
            <a:r>
              <a:rPr lang="en-US" altLang="en-US" sz="1400" dirty="0">
                <a:solidFill>
                  <a:schemeClr val="bg1">
                    <a:lumMod val="50000"/>
                  </a:schemeClr>
                </a:solidFill>
              </a:rPr>
              <a:t>Lid lag </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What is lid lag?</a:t>
            </a:r>
          </a:p>
          <a:p>
            <a:pPr eaLnBrk="1" hangingPunct="1">
              <a:spcBef>
                <a:spcPct val="0"/>
              </a:spcBef>
              <a:buClrTx/>
              <a:buSzTx/>
              <a:buFontTx/>
              <a:buNone/>
            </a:pPr>
            <a:r>
              <a:rPr lang="en-US" altLang="en-US" sz="1400" dirty="0">
                <a:solidFill>
                  <a:schemeClr val="bg1">
                    <a:lumMod val="50000"/>
                  </a:schemeClr>
                </a:solidFill>
              </a:rPr>
              <a:t>The phenomenon in which the upper lid does not ‘follow’ the globe in downgaze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What causes lid lag in congenital myogenic ptosis?</a:t>
            </a:r>
          </a:p>
          <a:p>
            <a:pPr eaLnBrk="1" hangingPunct="1">
              <a:spcBef>
                <a:spcPct val="0"/>
              </a:spcBef>
              <a:buClrTx/>
              <a:buSzTx/>
              <a:buFontTx/>
              <a:buNone/>
            </a:pPr>
            <a:r>
              <a:rPr lang="en-US" altLang="en-US" sz="1400" dirty="0">
                <a:solidFill>
                  <a:schemeClr val="bg1">
                    <a:lumMod val="50000"/>
                  </a:schemeClr>
                </a:solidFill>
              </a:rPr>
              <a:t>Some or all of the </a:t>
            </a:r>
            <a:r>
              <a:rPr lang="en-US" altLang="en-US" sz="1400" dirty="0" err="1">
                <a:solidFill>
                  <a:schemeClr val="bg1">
                    <a:lumMod val="50000"/>
                  </a:schemeClr>
                </a:solidFill>
              </a:rPr>
              <a:t>levator</a:t>
            </a:r>
            <a:r>
              <a:rPr lang="en-US" altLang="en-US" sz="1400" dirty="0">
                <a:solidFill>
                  <a:schemeClr val="bg1">
                    <a:lumMod val="50000"/>
                  </a:schemeClr>
                </a:solidFill>
              </a:rPr>
              <a:t> muscle has been replaced by fibrofatty tissue. This tissue can neither contract (causing </a:t>
            </a:r>
            <a:r>
              <a:rPr lang="en-US" altLang="en-US" sz="1400" dirty="0">
                <a:solidFill>
                  <a:schemeClr val="bg1">
                    <a:lumMod val="50000"/>
                  </a:schemeClr>
                </a:solidFill>
                <a:sym typeface="Wingdings" panose="05000000000000000000" pitchFamily="2" charset="2"/>
              </a:rPr>
              <a:t>ptosis) </a:t>
            </a:r>
            <a:r>
              <a:rPr lang="en-US" altLang="en-US" sz="1400" i="1" dirty="0">
                <a:solidFill>
                  <a:schemeClr val="bg1">
                    <a:lumMod val="50000"/>
                  </a:schemeClr>
                </a:solidFill>
                <a:sym typeface="Wingdings" panose="05000000000000000000" pitchFamily="2" charset="2"/>
              </a:rPr>
              <a:t>nor</a:t>
            </a:r>
            <a:r>
              <a:rPr lang="en-US" altLang="en-US" sz="1400" dirty="0">
                <a:solidFill>
                  <a:schemeClr val="bg1">
                    <a:lumMod val="50000"/>
                  </a:schemeClr>
                </a:solidFill>
                <a:sym typeface="Wingdings" panose="05000000000000000000" pitchFamily="2" charset="2"/>
              </a:rPr>
              <a:t> relax (causing lid lag). </a:t>
            </a:r>
          </a:p>
        </p:txBody>
      </p:sp>
      <p:sp>
        <p:nvSpPr>
          <p:cNvPr id="2" name="TextBox 1">
            <a:extLst>
              <a:ext uri="{FF2B5EF4-FFF2-40B4-BE49-F238E27FC236}">
                <a16:creationId xmlns:a16="http://schemas.microsoft.com/office/drawing/2014/main" id="{EF067365-B47A-7D99-3FAD-FD326CF00109}"/>
              </a:ext>
            </a:extLst>
          </p:cNvPr>
          <p:cNvSpPr txBox="1"/>
          <p:nvPr/>
        </p:nvSpPr>
        <p:spPr>
          <a:xfrm>
            <a:off x="187627" y="3070531"/>
            <a:ext cx="8768747" cy="584775"/>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3200" i="1" dirty="0">
                <a:effectLst>
                  <a:outerShdw blurRad="38100" dist="38100" dir="2700000" algn="tl">
                    <a:srgbClr val="000000">
                      <a:alpha val="43137"/>
                    </a:srgbClr>
                  </a:outerShdw>
                </a:effectLst>
              </a:rPr>
              <a:t>For more on congenital ptosis, see slide-set </a:t>
            </a:r>
            <a:r>
              <a:rPr lang="en-US" sz="3200" dirty="0">
                <a:effectLst>
                  <a:outerShdw blurRad="38100" dist="38100" dir="2700000" algn="tl">
                    <a:srgbClr val="000000">
                      <a:alpha val="43137"/>
                    </a:srgbClr>
                  </a:outerShdw>
                </a:effectLst>
              </a:rPr>
              <a:t>O2</a:t>
            </a:r>
          </a:p>
        </p:txBody>
      </p:sp>
      <p:sp>
        <p:nvSpPr>
          <p:cNvPr id="3" name="TextBox 2">
            <a:extLst>
              <a:ext uri="{FF2B5EF4-FFF2-40B4-BE49-F238E27FC236}">
                <a16:creationId xmlns:a16="http://schemas.microsoft.com/office/drawing/2014/main" id="{B8AC95A4-9EFD-C8DA-2AFB-D0CE9E15BF6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6423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523220"/>
          </a:xfrm>
          <a:prstGeom prst="rect">
            <a:avLst/>
          </a:prstGeom>
          <a:noFill/>
        </p:spPr>
        <p:txBody>
          <a:bodyPr wrap="square" rtlCol="0">
            <a:spAutoFit/>
          </a:bodyPr>
          <a:lstStyle/>
          <a:p>
            <a:r>
              <a:rPr lang="en-US" sz="1400" i="1" dirty="0">
                <a:solidFill>
                  <a:srgbClr val="0000FF"/>
                </a:solidFill>
              </a:rPr>
              <a:t>Speaking of checking acuity in amblyopia…The </a:t>
            </a:r>
            <a:r>
              <a:rPr lang="en-US" sz="1400" dirty="0">
                <a:solidFill>
                  <a:srgbClr val="0000FF"/>
                </a:solidFill>
              </a:rPr>
              <a:t>Peds</a:t>
            </a:r>
            <a:r>
              <a:rPr lang="en-US" sz="1400" i="1" dirty="0">
                <a:solidFill>
                  <a:srgbClr val="0000FF"/>
                </a:solidFill>
              </a:rPr>
              <a:t> book discusses a phenomenon in amblyopia that is rather unique to the condition. What is it? </a:t>
            </a:r>
            <a:endParaRPr lang="en-US" sz="1400" dirty="0">
              <a:solidFill>
                <a:srgbClr val="0000FF"/>
              </a:solidFill>
            </a:endParaRPr>
          </a:p>
        </p:txBody>
      </p:sp>
    </p:spTree>
    <p:extLst>
      <p:ext uri="{BB962C8B-B14F-4D97-AF65-F5344CB8AC3E}">
        <p14:creationId xmlns:p14="http://schemas.microsoft.com/office/powerpoint/2010/main" val="36897160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8" y="1669776"/>
            <a:ext cx="1502335"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4" name="TextBox 3">
            <a:extLst>
              <a:ext uri="{FF2B5EF4-FFF2-40B4-BE49-F238E27FC236}">
                <a16:creationId xmlns:a16="http://schemas.microsoft.com/office/drawing/2014/main" id="{AA003A64-9406-C873-77C6-E9C04483A567}"/>
              </a:ext>
            </a:extLst>
          </p:cNvPr>
          <p:cNvSpPr txBox="1"/>
          <p:nvPr/>
        </p:nvSpPr>
        <p:spPr>
          <a:xfrm>
            <a:off x="1886138" y="2749036"/>
            <a:ext cx="6833986" cy="2062103"/>
          </a:xfrm>
          <a:prstGeom prst="rect">
            <a:avLst/>
          </a:prstGeom>
          <a:noFill/>
        </p:spPr>
        <p:txBody>
          <a:bodyPr wrap="none" rtlCol="0">
            <a:spAutoFit/>
          </a:bodyPr>
          <a:lstStyle/>
          <a:p>
            <a:pPr algn="r"/>
            <a:r>
              <a:rPr lang="en-US" sz="1600" i="1" dirty="0">
                <a:solidFill>
                  <a:schemeClr val="bg1">
                    <a:lumMod val="75000"/>
                  </a:schemeClr>
                </a:solidFill>
              </a:rPr>
              <a:t>What is the most common cause of deprivational amblyopia?</a:t>
            </a:r>
          </a:p>
          <a:p>
            <a:pPr algn="r"/>
            <a:r>
              <a:rPr lang="en-US" sz="1600" dirty="0">
                <a:solidFill>
                  <a:schemeClr val="bg1">
                    <a:lumMod val="75000"/>
                  </a:schemeClr>
                </a:solidFill>
              </a:rPr>
              <a:t>Congenital (or very early-acquired)  cataract</a:t>
            </a:r>
          </a:p>
          <a:p>
            <a:pPr algn="r"/>
            <a:endParaRPr lang="en-US" sz="1600" dirty="0">
              <a:solidFill>
                <a:schemeClr val="bg1">
                  <a:lumMod val="75000"/>
                </a:schemeClr>
              </a:solidFill>
            </a:endParaRPr>
          </a:p>
          <a:p>
            <a:pPr algn="r"/>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lists several other sources of deprivation—what are they?</a:t>
            </a:r>
          </a:p>
          <a:p>
            <a:pPr algn="r"/>
            <a:r>
              <a:rPr lang="en-US" sz="1600" dirty="0">
                <a:solidFill>
                  <a:schemeClr val="bg1">
                    <a:lumMod val="75000"/>
                  </a:schemeClr>
                </a:solidFill>
              </a:rPr>
              <a:t>Ptosis--</a:t>
            </a:r>
          </a:p>
          <a:p>
            <a:pPr algn="r"/>
            <a:r>
              <a:rPr lang="en-US" sz="1600" dirty="0">
                <a:solidFill>
                  <a:schemeClr val="bg1">
                    <a:lumMod val="75000"/>
                  </a:schemeClr>
                </a:solidFill>
              </a:rPr>
              <a:t>Periocular lesions covering the visual axis--</a:t>
            </a:r>
          </a:p>
          <a:p>
            <a:pPr algn="r"/>
            <a:r>
              <a:rPr lang="en-US" sz="1600" b="1" dirty="0"/>
              <a:t>Corneal opacities</a:t>
            </a:r>
            <a:r>
              <a:rPr lang="en-US" sz="1600" dirty="0">
                <a:solidFill>
                  <a:schemeClr val="bg1">
                    <a:lumMod val="75000"/>
                  </a:schemeClr>
                </a:solidFill>
              </a:rPr>
              <a:t>--</a:t>
            </a:r>
          </a:p>
          <a:p>
            <a:pPr algn="r"/>
            <a:r>
              <a:rPr lang="en-US" sz="1600" dirty="0">
                <a:solidFill>
                  <a:schemeClr val="bg1">
                    <a:lumMod val="75000"/>
                  </a:schemeClr>
                </a:solidFill>
              </a:rPr>
              <a:t>Vitreous hemorrhage--</a:t>
            </a:r>
          </a:p>
        </p:txBody>
      </p:sp>
      <p:sp>
        <p:nvSpPr>
          <p:cNvPr id="6" name="TextBox 5">
            <a:extLst>
              <a:ext uri="{FF2B5EF4-FFF2-40B4-BE49-F238E27FC236}">
                <a16:creationId xmlns:a16="http://schemas.microsoft.com/office/drawing/2014/main" id="{9191DC18-068B-447E-CDFF-5F38CA122D1A}"/>
              </a:ext>
            </a:extLst>
          </p:cNvPr>
          <p:cNvSpPr txBox="1"/>
          <p:nvPr/>
        </p:nvSpPr>
        <p:spPr>
          <a:xfrm>
            <a:off x="703032" y="4015216"/>
            <a:ext cx="5776613" cy="923330"/>
          </a:xfrm>
          <a:prstGeom prst="rect">
            <a:avLst/>
          </a:prstGeom>
          <a:solidFill>
            <a:schemeClr val="accent6">
              <a:lumMod val="20000"/>
              <a:lumOff val="80000"/>
            </a:schemeClr>
          </a:solidFill>
          <a:ln>
            <a:solidFill>
              <a:schemeClr val="tx1"/>
            </a:solidFill>
          </a:ln>
        </p:spPr>
        <p:txBody>
          <a:bodyPr wrap="square" rtlCol="0">
            <a:spAutoFit/>
          </a:bodyPr>
          <a:lstStyle/>
          <a:p>
            <a:r>
              <a:rPr lang="en-US" i="1" dirty="0">
                <a:effectLst>
                  <a:outerShdw blurRad="38100" dist="38100" dir="2700000" algn="tl">
                    <a:srgbClr val="000000">
                      <a:alpha val="43137"/>
                    </a:srgbClr>
                  </a:outerShdw>
                </a:effectLst>
              </a:rPr>
              <a:t>Ditto for the means by which corneal opacities induce deprivational amblyopia. </a:t>
            </a:r>
            <a:r>
              <a:rPr lang="en-US" i="1" dirty="0">
                <a:solidFill>
                  <a:srgbClr val="0000FF"/>
                </a:solidFill>
                <a:effectLst>
                  <a:outerShdw blurRad="38100" dist="38100" dir="2700000" algn="tl">
                    <a:srgbClr val="000000">
                      <a:alpha val="43137"/>
                    </a:srgbClr>
                  </a:outerShdw>
                </a:effectLst>
              </a:rPr>
              <a:t>Again, let’s take a minute to review this (also) highly </a:t>
            </a:r>
            <a:r>
              <a:rPr lang="en-US" i="1" dirty="0" err="1">
                <a:solidFill>
                  <a:srgbClr val="0000FF"/>
                </a:solidFill>
                <a:effectLst>
                  <a:outerShdw blurRad="38100" dist="38100" dir="2700000" algn="tl">
                    <a:srgbClr val="000000">
                      <a:alpha val="43137"/>
                    </a:srgbClr>
                  </a:outerShdw>
                </a:effectLst>
              </a:rPr>
              <a:t>OKAPable</a:t>
            </a:r>
            <a:r>
              <a:rPr lang="en-US" i="1" dirty="0">
                <a:solidFill>
                  <a:srgbClr val="0000FF"/>
                </a:solidFill>
                <a:effectLst>
                  <a:outerShdw blurRad="38100" dist="38100" dir="2700000" algn="tl">
                    <a:srgbClr val="000000">
                      <a:alpha val="43137"/>
                    </a:srgbClr>
                  </a:outerShdw>
                </a:effectLst>
              </a:rPr>
              <a:t> topic.</a:t>
            </a:r>
          </a:p>
        </p:txBody>
      </p:sp>
    </p:spTree>
    <p:extLst>
      <p:ext uri="{BB962C8B-B14F-4D97-AF65-F5344CB8AC3E}">
        <p14:creationId xmlns:p14="http://schemas.microsoft.com/office/powerpoint/2010/main" val="32856799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eaLnBrk="1" hangingPunct="1"/>
            <a:r>
              <a:rPr lang="en-US" altLang="en-US" sz="3200" b="1" i="1" dirty="0">
                <a:solidFill>
                  <a:srgbClr val="0000FF"/>
                </a:solidFill>
              </a:rPr>
              <a:t>?</a:t>
            </a:r>
            <a:endParaRPr lang="en-US" altLang="en-US" i="1" dirty="0">
              <a:solidFill>
                <a:srgbClr val="0000FF"/>
              </a:solidFill>
            </a:endParaRPr>
          </a:p>
          <a:p>
            <a:pPr eaLnBrk="1" hangingPunct="1"/>
            <a:r>
              <a:rPr lang="en-US" altLang="en-US" sz="3200" b="1" i="1" dirty="0">
                <a:solidFill>
                  <a:srgbClr val="0000FF"/>
                </a:solidFill>
              </a:rPr>
              <a:t>?</a:t>
            </a:r>
            <a:r>
              <a:rPr lang="en-US" altLang="en-US" i="1" dirty="0">
                <a:solidFill>
                  <a:srgbClr val="0000FF"/>
                </a:solidFill>
              </a:rPr>
              <a:t> </a:t>
            </a:r>
          </a:p>
          <a:p>
            <a:pPr eaLnBrk="1" hangingPunct="1"/>
            <a:r>
              <a:rPr lang="en-US" altLang="en-US" sz="3200" b="1" i="1" dirty="0">
                <a:solidFill>
                  <a:srgbClr val="0000FF"/>
                </a:solidFill>
              </a:rPr>
              <a:t>?</a:t>
            </a:r>
            <a:endParaRPr lang="en-US" altLang="en-US" i="1" dirty="0">
              <a:solidFill>
                <a:srgbClr val="0000FF"/>
              </a:solidFill>
            </a:endParaRPr>
          </a:p>
          <a:p>
            <a:pPr eaLnBrk="1" hangingPunct="1"/>
            <a:r>
              <a:rPr lang="en-US" altLang="en-US" sz="3200" b="1" i="1" dirty="0">
                <a:solidFill>
                  <a:srgbClr val="0000FF"/>
                </a:solidFill>
              </a:rPr>
              <a:t>?</a:t>
            </a:r>
            <a:endParaRPr lang="en-US" altLang="en-US" i="1" dirty="0">
              <a:solidFill>
                <a:srgbClr val="0000FF"/>
              </a:solidFill>
            </a:endParaRPr>
          </a:p>
          <a:p>
            <a:pPr eaLnBrk="1" hangingPunct="1"/>
            <a:r>
              <a:rPr lang="en-US" altLang="en-US" sz="3200" b="1" i="1" dirty="0">
                <a:solidFill>
                  <a:srgbClr val="0000FF"/>
                </a:solidFill>
              </a:rPr>
              <a:t>?</a:t>
            </a:r>
            <a:endParaRPr lang="en-US" altLang="en-US" i="1" dirty="0">
              <a:solidFill>
                <a:srgbClr val="0000FF"/>
              </a:solidFill>
            </a:endParaRPr>
          </a:p>
          <a:p>
            <a:pPr eaLnBrk="1" hangingPunct="1"/>
            <a:r>
              <a:rPr lang="en-US" altLang="en-US" sz="3200" b="1" i="1" dirty="0">
                <a:solidFill>
                  <a:srgbClr val="0000FF"/>
                </a:solidFill>
              </a:rPr>
              <a:t>?</a:t>
            </a:r>
            <a:endParaRPr lang="en-US" altLang="en-US" i="1" dirty="0">
              <a:solidFill>
                <a:srgbClr val="0000FF"/>
              </a:solidFill>
            </a:endParaRPr>
          </a:p>
          <a:p>
            <a:pPr eaLnBrk="1" hangingPunct="1"/>
            <a:r>
              <a:rPr lang="en-US" altLang="en-US" sz="3200" b="1" i="1" dirty="0">
                <a:solidFill>
                  <a:srgbClr val="0000FF"/>
                </a:solidFill>
              </a:rPr>
              <a:t>?</a:t>
            </a:r>
            <a:endParaRPr lang="en-US" altLang="en-US" i="1" dirty="0">
              <a:solidFill>
                <a:srgbClr val="0000FF"/>
              </a:solidFill>
            </a:endParaRPr>
          </a:p>
        </p:txBody>
      </p:sp>
      <p:sp>
        <p:nvSpPr>
          <p:cNvPr id="307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635DBE3E-DB42-4E0F-8CF6-7FC2593131B0}" type="slidenum">
              <a:rPr lang="en-US" altLang="en-US" sz="1000"/>
              <a:pPr eaLnBrk="1" hangingPunct="1">
                <a:spcBef>
                  <a:spcPct val="0"/>
                </a:spcBef>
                <a:buClrTx/>
                <a:buSzTx/>
                <a:buFontTx/>
                <a:buNone/>
              </a:pPr>
              <a:t>221</a:t>
            </a:fld>
            <a:endParaRPr lang="en-US" altLang="en-US" sz="1000"/>
          </a:p>
        </p:txBody>
      </p:sp>
      <p:sp>
        <p:nvSpPr>
          <p:cNvPr id="5" name="TextBox 4">
            <a:extLst>
              <a:ext uri="{FF2B5EF4-FFF2-40B4-BE49-F238E27FC236}">
                <a16:creationId xmlns:a16="http://schemas.microsoft.com/office/drawing/2014/main" id="{352C777C-67CD-A8E7-3958-3FABC016B65D}"/>
              </a:ext>
            </a:extLst>
          </p:cNvPr>
          <p:cNvSpPr txBox="1"/>
          <p:nvPr/>
        </p:nvSpPr>
        <p:spPr>
          <a:xfrm>
            <a:off x="3038061" y="3311892"/>
            <a:ext cx="4473058" cy="646331"/>
          </a:xfrm>
          <a:prstGeom prst="rect">
            <a:avLst/>
          </a:prstGeom>
          <a:noFill/>
        </p:spPr>
        <p:txBody>
          <a:bodyPr wrap="square" rtlCol="0">
            <a:spAutoFit/>
          </a:bodyPr>
          <a:lstStyle/>
          <a:p>
            <a:r>
              <a:rPr lang="en-US" i="1" dirty="0"/>
              <a:t>What is the mnemonic for remembering the DDx for corneal opacities in an infant?</a:t>
            </a:r>
          </a:p>
        </p:txBody>
      </p:sp>
      <p:sp>
        <p:nvSpPr>
          <p:cNvPr id="6" name="TextBox 5">
            <a:extLst>
              <a:ext uri="{FF2B5EF4-FFF2-40B4-BE49-F238E27FC236}">
                <a16:creationId xmlns:a16="http://schemas.microsoft.com/office/drawing/2014/main" id="{3B815CA4-3856-85A0-37AC-1DAB5BF3856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7" name="Rectangle 2">
            <a:extLst>
              <a:ext uri="{FF2B5EF4-FFF2-40B4-BE49-F238E27FC236}">
                <a16:creationId xmlns:a16="http://schemas.microsoft.com/office/drawing/2014/main" id="{FA0CF65C-D5EA-A815-0055-FDF58EFD137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eaLnBrk="1" hangingPunct="1"/>
            <a:r>
              <a:rPr lang="en-US" altLang="en-US" sz="3200" b="1">
                <a:solidFill>
                  <a:srgbClr val="0000FF"/>
                </a:solidFill>
              </a:rPr>
              <a:t>S</a:t>
            </a:r>
            <a:endParaRPr lang="en-US" altLang="en-US">
              <a:solidFill>
                <a:srgbClr val="0000FF"/>
              </a:solidFill>
            </a:endParaRPr>
          </a:p>
          <a:p>
            <a:pPr eaLnBrk="1" hangingPunct="1"/>
            <a:r>
              <a:rPr lang="en-US" altLang="en-US" sz="3200" b="1">
                <a:solidFill>
                  <a:srgbClr val="0000FF"/>
                </a:solidFill>
              </a:rPr>
              <a:t>T</a:t>
            </a:r>
            <a:r>
              <a:rPr lang="en-US" altLang="en-US">
                <a:solidFill>
                  <a:srgbClr val="0000FF"/>
                </a:solidFill>
              </a:rPr>
              <a:t> </a:t>
            </a:r>
          </a:p>
          <a:p>
            <a:pPr eaLnBrk="1" hangingPunct="1"/>
            <a:r>
              <a:rPr lang="en-US" altLang="en-US" sz="3200" b="1">
                <a:solidFill>
                  <a:srgbClr val="0000FF"/>
                </a:solidFill>
              </a:rPr>
              <a:t>U</a:t>
            </a:r>
            <a:endParaRPr lang="en-US" altLang="en-US">
              <a:solidFill>
                <a:srgbClr val="0000FF"/>
              </a:solidFill>
            </a:endParaRPr>
          </a:p>
          <a:p>
            <a:pPr eaLnBrk="1" hangingPunct="1"/>
            <a:r>
              <a:rPr lang="en-US" altLang="en-US" sz="3200" b="1">
                <a:solidFill>
                  <a:srgbClr val="0000FF"/>
                </a:solidFill>
              </a:rPr>
              <a:t>M</a:t>
            </a:r>
            <a:endParaRPr lang="en-US" altLang="en-US">
              <a:solidFill>
                <a:srgbClr val="0000FF"/>
              </a:solidFill>
            </a:endParaRPr>
          </a:p>
          <a:p>
            <a:pPr eaLnBrk="1" hangingPunct="1"/>
            <a:r>
              <a:rPr lang="en-US" altLang="en-US" sz="3200" b="1">
                <a:solidFill>
                  <a:srgbClr val="0000FF"/>
                </a:solidFill>
              </a:rPr>
              <a:t>P</a:t>
            </a:r>
            <a:endParaRPr lang="en-US" altLang="en-US">
              <a:solidFill>
                <a:srgbClr val="0000FF"/>
              </a:solidFill>
            </a:endParaRPr>
          </a:p>
          <a:p>
            <a:pPr eaLnBrk="1" hangingPunct="1"/>
            <a:r>
              <a:rPr lang="en-US" altLang="en-US" sz="3200" b="1">
                <a:solidFill>
                  <a:srgbClr val="0000FF"/>
                </a:solidFill>
              </a:rPr>
              <a:t>E</a:t>
            </a:r>
            <a:endParaRPr lang="en-US" altLang="en-US">
              <a:solidFill>
                <a:srgbClr val="0000FF"/>
              </a:solidFill>
            </a:endParaRPr>
          </a:p>
          <a:p>
            <a:pPr eaLnBrk="1" hangingPunct="1"/>
            <a:r>
              <a:rPr lang="en-US" altLang="en-US" sz="3200" b="1">
                <a:solidFill>
                  <a:srgbClr val="0000FF"/>
                </a:solidFill>
              </a:rPr>
              <a:t>D</a:t>
            </a:r>
            <a:endParaRPr lang="en-US" altLang="en-US">
              <a:solidFill>
                <a:srgbClr val="0000FF"/>
              </a:solidFill>
            </a:endParaRPr>
          </a:p>
        </p:txBody>
      </p:sp>
      <p:sp>
        <p:nvSpPr>
          <p:cNvPr id="307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635DBE3E-DB42-4E0F-8CF6-7FC2593131B0}" type="slidenum">
              <a:rPr lang="en-US" altLang="en-US" sz="1000"/>
              <a:pPr eaLnBrk="1" hangingPunct="1">
                <a:spcBef>
                  <a:spcPct val="0"/>
                </a:spcBef>
                <a:buClrTx/>
                <a:buSzTx/>
                <a:buFontTx/>
                <a:buNone/>
              </a:pPr>
              <a:t>222</a:t>
            </a:fld>
            <a:endParaRPr lang="en-US" altLang="en-US" sz="1000"/>
          </a:p>
        </p:txBody>
      </p:sp>
      <p:sp>
        <p:nvSpPr>
          <p:cNvPr id="3" name="TextBox 2">
            <a:extLst>
              <a:ext uri="{FF2B5EF4-FFF2-40B4-BE49-F238E27FC236}">
                <a16:creationId xmlns:a16="http://schemas.microsoft.com/office/drawing/2014/main" id="{50100447-EF94-4D84-9AD3-FD3FC2D669A1}"/>
              </a:ext>
            </a:extLst>
          </p:cNvPr>
          <p:cNvSpPr txBox="1"/>
          <p:nvPr/>
        </p:nvSpPr>
        <p:spPr>
          <a:xfrm>
            <a:off x="3038061" y="3311892"/>
            <a:ext cx="4473058" cy="923330"/>
          </a:xfrm>
          <a:prstGeom prst="rect">
            <a:avLst/>
          </a:prstGeom>
          <a:noFill/>
        </p:spPr>
        <p:txBody>
          <a:bodyPr wrap="square" rtlCol="0">
            <a:spAutoFit/>
          </a:bodyPr>
          <a:lstStyle/>
          <a:p>
            <a:r>
              <a:rPr lang="en-US" i="1" dirty="0"/>
              <a:t>What is the mnemonic for remembering the DDx for corneal opacities in an infant?</a:t>
            </a:r>
          </a:p>
          <a:p>
            <a:r>
              <a:rPr lang="en-US" dirty="0"/>
              <a:t>STUMPED</a:t>
            </a:r>
          </a:p>
        </p:txBody>
      </p:sp>
      <p:sp>
        <p:nvSpPr>
          <p:cNvPr id="5" name="TextBox 4">
            <a:extLst>
              <a:ext uri="{FF2B5EF4-FFF2-40B4-BE49-F238E27FC236}">
                <a16:creationId xmlns:a16="http://schemas.microsoft.com/office/drawing/2014/main" id="{9CFF0A0F-DD6D-C91F-CAB4-147B8613905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EA910535-8CF7-AECA-EE36-FC18F0EF13D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5316224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eaLnBrk="1" hangingPunct="1"/>
            <a:r>
              <a:rPr lang="en-US" altLang="en-US" sz="3200" b="1" dirty="0">
                <a:solidFill>
                  <a:srgbClr val="0000FF"/>
                </a:solidFill>
              </a:rPr>
              <a:t>S</a:t>
            </a:r>
            <a:endParaRPr lang="en-US" altLang="en-US" dirty="0">
              <a:solidFill>
                <a:srgbClr val="0000FF"/>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 </a:t>
            </a:r>
          </a:p>
          <a:p>
            <a:pPr eaLnBrk="1" hangingPunct="1"/>
            <a:r>
              <a:rPr lang="en-US" altLang="en-US" sz="3200" b="1" dirty="0">
                <a:solidFill>
                  <a:schemeClr val="bg1">
                    <a:lumMod val="75000"/>
                  </a:schemeClr>
                </a:solidFill>
              </a:rPr>
              <a:t>U</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M</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P</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307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635DBE3E-DB42-4E0F-8CF6-7FC2593131B0}" type="slidenum">
              <a:rPr lang="en-US" altLang="en-US" sz="1000"/>
              <a:pPr eaLnBrk="1" hangingPunct="1">
                <a:spcBef>
                  <a:spcPct val="0"/>
                </a:spcBef>
                <a:buClrTx/>
                <a:buSzTx/>
                <a:buFontTx/>
                <a:buNone/>
              </a:pPr>
              <a:t>223</a:t>
            </a:fld>
            <a:endParaRPr lang="en-US" altLang="en-US" sz="1000"/>
          </a:p>
        </p:txBody>
      </p:sp>
      <p:sp>
        <p:nvSpPr>
          <p:cNvPr id="4" name="Arrow: Left 3">
            <a:extLst>
              <a:ext uri="{FF2B5EF4-FFF2-40B4-BE49-F238E27FC236}">
                <a16:creationId xmlns:a16="http://schemas.microsoft.com/office/drawing/2014/main" id="{CCD175F1-1C2B-403C-89D9-D32117A21D52}"/>
              </a:ext>
            </a:extLst>
          </p:cNvPr>
          <p:cNvSpPr/>
          <p:nvPr/>
        </p:nvSpPr>
        <p:spPr>
          <a:xfrm>
            <a:off x="1622942" y="1685924"/>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Start here</a:t>
            </a:r>
          </a:p>
        </p:txBody>
      </p:sp>
      <p:sp>
        <p:nvSpPr>
          <p:cNvPr id="5" name="TextBox 4">
            <a:extLst>
              <a:ext uri="{FF2B5EF4-FFF2-40B4-BE49-F238E27FC236}">
                <a16:creationId xmlns:a16="http://schemas.microsoft.com/office/drawing/2014/main" id="{6E24D8E7-B081-E9E0-E8BD-C017FF0C04A5}"/>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F0B3909D-D90C-A1EB-B765-A5A7A3A63A1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77686443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endParaRPr lang="en-US" altLang="en-US" dirty="0">
              <a:solidFill>
                <a:srgbClr val="0000FF"/>
              </a:solidFill>
            </a:endParaRPr>
          </a:p>
          <a:p>
            <a:pPr eaLnBrk="1" hangingPunct="1"/>
            <a:r>
              <a:rPr lang="en-US" altLang="en-US" sz="3200" b="1" dirty="0">
                <a:solidFill>
                  <a:schemeClr val="bg1">
                    <a:lumMod val="75000"/>
                  </a:schemeClr>
                </a:solidFill>
              </a:rPr>
              <a:t>U</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M</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P</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224</a:t>
            </a:fld>
            <a:endParaRPr lang="en-US" altLang="en-US" sz="1000"/>
          </a:p>
        </p:txBody>
      </p:sp>
      <p:sp>
        <p:nvSpPr>
          <p:cNvPr id="7" name="Arrow: Left 6">
            <a:extLst>
              <a:ext uri="{FF2B5EF4-FFF2-40B4-BE49-F238E27FC236}">
                <a16:creationId xmlns:a16="http://schemas.microsoft.com/office/drawing/2014/main" id="{08FF12A8-B0BF-4A85-8A67-6600570B3F68}"/>
              </a:ext>
            </a:extLst>
          </p:cNvPr>
          <p:cNvSpPr/>
          <p:nvPr/>
        </p:nvSpPr>
        <p:spPr>
          <a:xfrm>
            <a:off x="1622942" y="2209800"/>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Next</a:t>
            </a:r>
          </a:p>
        </p:txBody>
      </p:sp>
      <p:sp>
        <p:nvSpPr>
          <p:cNvPr id="3" name="TextBox 2">
            <a:extLst>
              <a:ext uri="{FF2B5EF4-FFF2-40B4-BE49-F238E27FC236}">
                <a16:creationId xmlns:a16="http://schemas.microsoft.com/office/drawing/2014/main" id="{9725FACF-348F-CD75-5610-49E3DEA11FB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32E63EC1-D609-850B-D027-76E1012C57C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75000"/>
                  </a:schemeClr>
                </a:solidFill>
              </a:rPr>
              <a:t>U</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M</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P</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225</a:t>
            </a:fld>
            <a:endParaRPr lang="en-US" altLang="en-US" sz="1000"/>
          </a:p>
        </p:txBody>
      </p:sp>
      <p:sp>
        <p:nvSpPr>
          <p:cNvPr id="2" name="TextBox 1">
            <a:extLst>
              <a:ext uri="{FF2B5EF4-FFF2-40B4-BE49-F238E27FC236}">
                <a16:creationId xmlns:a16="http://schemas.microsoft.com/office/drawing/2014/main" id="{59C285B8-E458-4DD3-B120-87E1296AB589}"/>
              </a:ext>
            </a:extLst>
          </p:cNvPr>
          <p:cNvSpPr txBox="1"/>
          <p:nvPr/>
        </p:nvSpPr>
        <p:spPr>
          <a:xfrm>
            <a:off x="1752600" y="2895600"/>
            <a:ext cx="4656083" cy="369332"/>
          </a:xfrm>
          <a:prstGeom prst="rect">
            <a:avLst/>
          </a:prstGeom>
          <a:noFill/>
        </p:spPr>
        <p:txBody>
          <a:bodyPr wrap="none" rtlCol="0">
            <a:spAutoFit/>
          </a:bodyPr>
          <a:lstStyle/>
          <a:p>
            <a:r>
              <a:rPr lang="en-US" i="1" dirty="0"/>
              <a:t>(</a:t>
            </a:r>
            <a:r>
              <a:rPr lang="en-US" b="1" i="1" dirty="0">
                <a:solidFill>
                  <a:srgbClr val="0000FF"/>
                </a:solidFill>
              </a:rPr>
              <a:t>T</a:t>
            </a:r>
            <a:r>
              <a:rPr lang="en-US" i="1" dirty="0">
                <a:solidFill>
                  <a:srgbClr val="0000FF"/>
                </a:solidFill>
              </a:rPr>
              <a:t>ears in Descemet’s membrane </a:t>
            </a:r>
            <a:r>
              <a:rPr lang="en-US" dirty="0"/>
              <a:t>works too)</a:t>
            </a:r>
          </a:p>
        </p:txBody>
      </p:sp>
      <p:sp>
        <p:nvSpPr>
          <p:cNvPr id="4" name="TextBox 3">
            <a:extLst>
              <a:ext uri="{FF2B5EF4-FFF2-40B4-BE49-F238E27FC236}">
                <a16:creationId xmlns:a16="http://schemas.microsoft.com/office/drawing/2014/main" id="{6506F71F-371E-79D4-8A3F-3F6D798011B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E1342B68-46C0-2435-6EF6-1D695847D31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0801114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endParaRPr lang="en-US" altLang="en-US" dirty="0">
              <a:solidFill>
                <a:srgbClr val="0000FF"/>
              </a:solidFill>
            </a:endParaRPr>
          </a:p>
          <a:p>
            <a:pPr eaLnBrk="1" hangingPunct="1"/>
            <a:r>
              <a:rPr lang="en-US" altLang="en-US" sz="3200" b="1" dirty="0">
                <a:solidFill>
                  <a:schemeClr val="bg1">
                    <a:lumMod val="75000"/>
                  </a:schemeClr>
                </a:solidFill>
              </a:rPr>
              <a:t>M</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P</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226</a:t>
            </a:fld>
            <a:endParaRPr lang="en-US" altLang="en-US" sz="1000"/>
          </a:p>
        </p:txBody>
      </p:sp>
      <p:sp>
        <p:nvSpPr>
          <p:cNvPr id="6" name="Arrow: Left 5">
            <a:extLst>
              <a:ext uri="{FF2B5EF4-FFF2-40B4-BE49-F238E27FC236}">
                <a16:creationId xmlns:a16="http://schemas.microsoft.com/office/drawing/2014/main" id="{2CC6BDFF-5910-41D4-AD5E-17C547BB94F5}"/>
              </a:ext>
            </a:extLst>
          </p:cNvPr>
          <p:cNvSpPr/>
          <p:nvPr/>
        </p:nvSpPr>
        <p:spPr>
          <a:xfrm>
            <a:off x="1622942" y="2819400"/>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p:txBody>
      </p:sp>
      <p:sp>
        <p:nvSpPr>
          <p:cNvPr id="3" name="TextBox 2">
            <a:extLst>
              <a:ext uri="{FF2B5EF4-FFF2-40B4-BE49-F238E27FC236}">
                <a16:creationId xmlns:a16="http://schemas.microsoft.com/office/drawing/2014/main" id="{5995E4A7-256D-34D7-9EFD-6C279B1BAD75}"/>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10D4F4DA-BEF4-80BA-FCB2-4BDE658E60B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36928146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r>
              <a:rPr lang="en-US" altLang="en-US" dirty="0">
                <a:solidFill>
                  <a:srgbClr val="0000FF"/>
                </a:solidFill>
              </a:rPr>
              <a:t>lcer</a:t>
            </a:r>
          </a:p>
          <a:p>
            <a:pPr eaLnBrk="1" hangingPunct="1"/>
            <a:r>
              <a:rPr lang="en-US" altLang="en-US" sz="3200" b="1" dirty="0">
                <a:solidFill>
                  <a:srgbClr val="0000FF"/>
                </a:solidFill>
              </a:rPr>
              <a:t>M</a:t>
            </a:r>
            <a:endParaRPr lang="en-US" altLang="en-US" dirty="0">
              <a:solidFill>
                <a:srgbClr val="0000FF"/>
              </a:solidFill>
            </a:endParaRPr>
          </a:p>
          <a:p>
            <a:pPr eaLnBrk="1" hangingPunct="1"/>
            <a:r>
              <a:rPr lang="en-US" altLang="en-US" sz="3200" b="1" dirty="0">
                <a:solidFill>
                  <a:schemeClr val="bg1">
                    <a:lumMod val="75000"/>
                  </a:schemeClr>
                </a:solidFill>
              </a:rPr>
              <a:t>P</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227</a:t>
            </a:fld>
            <a:endParaRPr lang="en-US" altLang="en-US" sz="1000"/>
          </a:p>
        </p:txBody>
      </p:sp>
      <p:sp>
        <p:nvSpPr>
          <p:cNvPr id="6" name="Arrow: Left 5">
            <a:extLst>
              <a:ext uri="{FF2B5EF4-FFF2-40B4-BE49-F238E27FC236}">
                <a16:creationId xmlns:a16="http://schemas.microsoft.com/office/drawing/2014/main" id="{312DD641-DED2-4C1F-9D62-5AC3345423B3}"/>
              </a:ext>
            </a:extLst>
          </p:cNvPr>
          <p:cNvSpPr/>
          <p:nvPr/>
        </p:nvSpPr>
        <p:spPr>
          <a:xfrm>
            <a:off x="1622942" y="3429000"/>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p:txBody>
      </p:sp>
      <p:sp>
        <p:nvSpPr>
          <p:cNvPr id="3" name="TextBox 2">
            <a:extLst>
              <a:ext uri="{FF2B5EF4-FFF2-40B4-BE49-F238E27FC236}">
                <a16:creationId xmlns:a16="http://schemas.microsoft.com/office/drawing/2014/main" id="{9432D475-4562-D1ED-BD50-14FBF0039D9E}"/>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0C9B3228-CFDD-E3DD-BC2C-DE566865E68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3398126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r>
              <a:rPr lang="en-US" altLang="en-US" dirty="0">
                <a:solidFill>
                  <a:srgbClr val="0000FF"/>
                </a:solidFill>
              </a:rPr>
              <a:t>lcer</a:t>
            </a:r>
          </a:p>
          <a:p>
            <a:pPr eaLnBrk="1" hangingPunct="1"/>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rgbClr val="0000FF"/>
                </a:solidFill>
              </a:rPr>
              <a:t>P</a:t>
            </a:r>
            <a:endParaRPr lang="en-US" altLang="en-US" dirty="0">
              <a:solidFill>
                <a:srgbClr val="0000FF"/>
              </a:solidFill>
            </a:endParaRPr>
          </a:p>
          <a:p>
            <a:pPr eaLnBrk="1" hangingPunct="1"/>
            <a:r>
              <a:rPr lang="en-US" altLang="en-US" sz="3200" b="1" dirty="0">
                <a:solidFill>
                  <a:schemeClr val="bg1">
                    <a:lumMod val="75000"/>
                  </a:schemeClr>
                </a:solidFill>
              </a:rPr>
              <a:t>E</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228</a:t>
            </a:fld>
            <a:endParaRPr lang="en-US" altLang="en-US" sz="1000"/>
          </a:p>
        </p:txBody>
      </p:sp>
      <p:sp>
        <p:nvSpPr>
          <p:cNvPr id="6" name="Arrow: Left 5">
            <a:extLst>
              <a:ext uri="{FF2B5EF4-FFF2-40B4-BE49-F238E27FC236}">
                <a16:creationId xmlns:a16="http://schemas.microsoft.com/office/drawing/2014/main" id="{7FFB2710-2277-4D08-9C0F-BE6944E5CDF4}"/>
              </a:ext>
            </a:extLst>
          </p:cNvPr>
          <p:cNvSpPr/>
          <p:nvPr/>
        </p:nvSpPr>
        <p:spPr>
          <a:xfrm>
            <a:off x="1622942" y="3962400"/>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p:txBody>
      </p:sp>
      <p:sp>
        <p:nvSpPr>
          <p:cNvPr id="3" name="TextBox 2">
            <a:extLst>
              <a:ext uri="{FF2B5EF4-FFF2-40B4-BE49-F238E27FC236}">
                <a16:creationId xmlns:a16="http://schemas.microsoft.com/office/drawing/2014/main" id="{DF8A6507-50AF-6812-2546-C05A0CE3E44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09542CD7-A918-98D6-CE60-FBE1CBF5F86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87743188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r>
              <a:rPr lang="en-US" altLang="en-US" dirty="0">
                <a:solidFill>
                  <a:srgbClr val="0000FF"/>
                </a:solidFill>
              </a:rPr>
              <a:t>lcer</a:t>
            </a:r>
          </a:p>
          <a:p>
            <a:pPr eaLnBrk="1" hangingPunct="1"/>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p>
          <a:p>
            <a:pPr eaLnBrk="1" hangingPunct="1"/>
            <a:r>
              <a:rPr lang="en-US" altLang="en-US" sz="3200" b="1" dirty="0">
                <a:solidFill>
                  <a:srgbClr val="0000FF"/>
                </a:solidFill>
              </a:rPr>
              <a:t>E</a:t>
            </a:r>
            <a:endParaRPr lang="en-US" altLang="en-US" dirty="0">
              <a:solidFill>
                <a:srgbClr val="0000FF"/>
              </a:solidFill>
            </a:endParaRP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229</a:t>
            </a:fld>
            <a:endParaRPr lang="en-US" altLang="en-US" sz="1000"/>
          </a:p>
        </p:txBody>
      </p:sp>
      <p:sp>
        <p:nvSpPr>
          <p:cNvPr id="6" name="Arrow: Left 5">
            <a:extLst>
              <a:ext uri="{FF2B5EF4-FFF2-40B4-BE49-F238E27FC236}">
                <a16:creationId xmlns:a16="http://schemas.microsoft.com/office/drawing/2014/main" id="{0C982037-9E42-4015-83BF-A5BFE40C4784}"/>
              </a:ext>
            </a:extLst>
          </p:cNvPr>
          <p:cNvSpPr/>
          <p:nvPr/>
        </p:nvSpPr>
        <p:spPr>
          <a:xfrm>
            <a:off x="1622942" y="4572000"/>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p:txBody>
      </p:sp>
      <p:sp>
        <p:nvSpPr>
          <p:cNvPr id="3" name="TextBox 2">
            <a:extLst>
              <a:ext uri="{FF2B5EF4-FFF2-40B4-BE49-F238E27FC236}">
                <a16:creationId xmlns:a16="http://schemas.microsoft.com/office/drawing/2014/main" id="{C03B2584-CC8C-7276-176C-EA8C65ED8D4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63B28D59-FE9E-17A3-BFCF-62667C9A117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1432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738664"/>
          </a:xfrm>
          <a:prstGeom prst="rect">
            <a:avLst/>
          </a:prstGeom>
          <a:noFill/>
        </p:spPr>
        <p:txBody>
          <a:bodyPr wrap="square" rtlCol="0">
            <a:spAutoFit/>
          </a:bodyPr>
          <a:lstStyle/>
          <a:p>
            <a:r>
              <a:rPr lang="en-US" sz="1400" i="1" dirty="0">
                <a:solidFill>
                  <a:srgbClr val="0000FF"/>
                </a:solidFill>
              </a:rPr>
              <a:t>Speaking of checking acuity in amblyopia…The </a:t>
            </a:r>
            <a:r>
              <a:rPr lang="en-US" sz="1400" dirty="0">
                <a:solidFill>
                  <a:srgbClr val="0000FF"/>
                </a:solidFill>
              </a:rPr>
              <a:t>Peds</a:t>
            </a:r>
            <a:r>
              <a:rPr lang="en-US" sz="1400" i="1" dirty="0">
                <a:solidFill>
                  <a:srgbClr val="0000FF"/>
                </a:solidFill>
              </a:rPr>
              <a:t> book discusses a phenomenon in amblyopia that is rather unique to the condition. What is it? </a:t>
            </a:r>
          </a:p>
          <a:p>
            <a:r>
              <a:rPr lang="en-US" sz="1400" dirty="0">
                <a:solidFill>
                  <a:srgbClr val="0000FF"/>
                </a:solidFill>
              </a:rPr>
              <a:t>The  crowding  phenomenon</a:t>
            </a:r>
          </a:p>
        </p:txBody>
      </p:sp>
      <p:sp>
        <p:nvSpPr>
          <p:cNvPr id="6" name="Rectangle 5">
            <a:extLst>
              <a:ext uri="{FF2B5EF4-FFF2-40B4-BE49-F238E27FC236}">
                <a16:creationId xmlns:a16="http://schemas.microsoft.com/office/drawing/2014/main" id="{E43C2C1D-EFED-2A82-E457-5A11489BC16B}"/>
              </a:ext>
            </a:extLst>
          </p:cNvPr>
          <p:cNvSpPr/>
          <p:nvPr/>
        </p:nvSpPr>
        <p:spPr>
          <a:xfrm>
            <a:off x="1013790" y="5141587"/>
            <a:ext cx="755374"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31378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r>
              <a:rPr lang="en-US" altLang="en-US" dirty="0">
                <a:solidFill>
                  <a:srgbClr val="0000FF"/>
                </a:solidFill>
              </a:rPr>
              <a:t>lcer</a:t>
            </a:r>
          </a:p>
          <a:p>
            <a:pPr eaLnBrk="1" hangingPunct="1"/>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p>
          <a:p>
            <a:pPr eaLnBrk="1" hangingPunct="1"/>
            <a:r>
              <a:rPr lang="en-US" altLang="en-US" sz="3200" b="1" dirty="0">
                <a:solidFill>
                  <a:srgbClr val="0000FF"/>
                </a:solidFill>
              </a:rPr>
              <a:t>E</a:t>
            </a:r>
            <a:r>
              <a:rPr lang="en-US" altLang="en-US" dirty="0">
                <a:solidFill>
                  <a:srgbClr val="0000FF"/>
                </a:solidFill>
              </a:rPr>
              <a:t>ndothelial dystrophy (CHED)</a:t>
            </a:r>
          </a:p>
          <a:p>
            <a:pPr eaLnBrk="1" hangingPunct="1"/>
            <a:r>
              <a:rPr lang="en-US" altLang="en-US" sz="3200" b="1" dirty="0">
                <a:solidFill>
                  <a:schemeClr val="bg1">
                    <a:lumMod val="75000"/>
                  </a:schemeClr>
                </a:solidFill>
              </a:rPr>
              <a:t>D</a:t>
            </a:r>
            <a:endParaRPr lang="en-US" altLang="en-US" dirty="0">
              <a:solidFill>
                <a:schemeClr val="bg1">
                  <a:lumMod val="75000"/>
                </a:schemeClr>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230</a:t>
            </a:fld>
            <a:endParaRPr lang="en-US" altLang="en-US" sz="1000"/>
          </a:p>
        </p:txBody>
      </p:sp>
      <p:sp>
        <p:nvSpPr>
          <p:cNvPr id="4102" name="TextBox 1"/>
          <p:cNvSpPr txBox="1">
            <a:spLocks noChangeArrowheads="1"/>
          </p:cNvSpPr>
          <p:nvPr/>
        </p:nvSpPr>
        <p:spPr bwMode="auto">
          <a:xfrm>
            <a:off x="6324601" y="4724400"/>
            <a:ext cx="2362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dirty="0"/>
              <a:t>(CHED = congenital hereditary endothelial dystrophy)</a:t>
            </a:r>
          </a:p>
        </p:txBody>
      </p:sp>
      <p:sp>
        <p:nvSpPr>
          <p:cNvPr id="10" name="TextBox 9">
            <a:extLst>
              <a:ext uri="{FF2B5EF4-FFF2-40B4-BE49-F238E27FC236}">
                <a16:creationId xmlns:a16="http://schemas.microsoft.com/office/drawing/2014/main" id="{375DD7CB-AD17-4EC7-9EA9-598D4E8EC34D}"/>
              </a:ext>
            </a:extLst>
          </p:cNvPr>
          <p:cNvSpPr txBox="1"/>
          <p:nvPr/>
        </p:nvSpPr>
        <p:spPr>
          <a:xfrm>
            <a:off x="1600200" y="5215882"/>
            <a:ext cx="4544834" cy="369332"/>
          </a:xfrm>
          <a:prstGeom prst="rect">
            <a:avLst/>
          </a:prstGeom>
          <a:noFill/>
        </p:spPr>
        <p:txBody>
          <a:bodyPr wrap="none" rtlCol="0">
            <a:spAutoFit/>
          </a:bodyPr>
          <a:lstStyle/>
          <a:p>
            <a:r>
              <a:rPr lang="en-US" i="1" dirty="0"/>
              <a:t>(</a:t>
            </a:r>
            <a:r>
              <a:rPr lang="en-US" b="1" i="1" dirty="0">
                <a:solidFill>
                  <a:srgbClr val="0000FF"/>
                </a:solidFill>
              </a:rPr>
              <a:t>E</a:t>
            </a:r>
            <a:r>
              <a:rPr lang="en-US" i="1" dirty="0">
                <a:solidFill>
                  <a:srgbClr val="0000FF"/>
                </a:solidFill>
              </a:rPr>
              <a:t>dema</a:t>
            </a:r>
            <a:r>
              <a:rPr lang="en-US" i="1" dirty="0"/>
              <a:t> </a:t>
            </a:r>
            <a:r>
              <a:rPr lang="en-US" dirty="0"/>
              <a:t>works too, as does </a:t>
            </a:r>
            <a:r>
              <a:rPr lang="en-US" b="1" i="1" dirty="0">
                <a:solidFill>
                  <a:srgbClr val="0000FF"/>
                </a:solidFill>
              </a:rPr>
              <a:t>E</a:t>
            </a:r>
            <a:r>
              <a:rPr lang="en-US" dirty="0">
                <a:solidFill>
                  <a:srgbClr val="0000FF"/>
                </a:solidFill>
              </a:rPr>
              <a:t>levated IOP</a:t>
            </a:r>
            <a:r>
              <a:rPr lang="en-US" dirty="0"/>
              <a:t>)</a:t>
            </a:r>
          </a:p>
        </p:txBody>
      </p:sp>
      <p:sp>
        <p:nvSpPr>
          <p:cNvPr id="3" name="TextBox 2">
            <a:extLst>
              <a:ext uri="{FF2B5EF4-FFF2-40B4-BE49-F238E27FC236}">
                <a16:creationId xmlns:a16="http://schemas.microsoft.com/office/drawing/2014/main" id="{FA00CCBA-82D6-827B-DDA7-FDCC04C0791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07F02417-A7C2-82BF-9FFD-78178CAEA08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28362335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r>
              <a:rPr lang="en-US" altLang="en-US" dirty="0">
                <a:solidFill>
                  <a:srgbClr val="0000FF"/>
                </a:solidFill>
              </a:rPr>
              <a:t>lcer</a:t>
            </a:r>
          </a:p>
          <a:p>
            <a:pPr eaLnBrk="1" hangingPunct="1"/>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p>
          <a:p>
            <a:pPr eaLnBrk="1" hangingPunct="1"/>
            <a:r>
              <a:rPr lang="en-US" altLang="en-US" sz="3200" b="1" dirty="0">
                <a:solidFill>
                  <a:srgbClr val="0000FF"/>
                </a:solidFill>
              </a:rPr>
              <a:t>E</a:t>
            </a:r>
            <a:r>
              <a:rPr lang="en-US" altLang="en-US" dirty="0">
                <a:solidFill>
                  <a:srgbClr val="0000FF"/>
                </a:solidFill>
              </a:rPr>
              <a:t>ndothelial dystrophy (CHED)</a:t>
            </a:r>
          </a:p>
          <a:p>
            <a:pPr eaLnBrk="1" hangingPunct="1"/>
            <a:r>
              <a:rPr lang="en-US" altLang="en-US" sz="3200" b="1" dirty="0">
                <a:solidFill>
                  <a:srgbClr val="0000FF"/>
                </a:solidFill>
              </a:rPr>
              <a:t>D</a:t>
            </a:r>
            <a:endParaRPr lang="en-US" altLang="en-US" dirty="0">
              <a:solidFill>
                <a:srgbClr val="0000FF"/>
              </a:solidFill>
            </a:endParaRP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231</a:t>
            </a:fld>
            <a:endParaRPr lang="en-US" altLang="en-US" sz="1000"/>
          </a:p>
        </p:txBody>
      </p:sp>
      <p:sp>
        <p:nvSpPr>
          <p:cNvPr id="6" name="Arrow: Left 5">
            <a:extLst>
              <a:ext uri="{FF2B5EF4-FFF2-40B4-BE49-F238E27FC236}">
                <a16:creationId xmlns:a16="http://schemas.microsoft.com/office/drawing/2014/main" id="{CFC77473-41D4-482A-9DE3-6BD6CAB2C34C}"/>
              </a:ext>
            </a:extLst>
          </p:cNvPr>
          <p:cNvSpPr/>
          <p:nvPr/>
        </p:nvSpPr>
        <p:spPr>
          <a:xfrm>
            <a:off x="1622942" y="5181600"/>
            <a:ext cx="2590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p:txBody>
      </p:sp>
      <p:sp>
        <p:nvSpPr>
          <p:cNvPr id="3" name="TextBox 2">
            <a:extLst>
              <a:ext uri="{FF2B5EF4-FFF2-40B4-BE49-F238E27FC236}">
                <a16:creationId xmlns:a16="http://schemas.microsoft.com/office/drawing/2014/main" id="{63E4B221-98EC-1F49-7625-E97CF28A674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D1E2AA89-53B5-20D3-EC1F-6EC9CBB4B14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39506567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rgbClr val="0000FF"/>
                </a:solidFill>
              </a:rPr>
              <a:t>S</a:t>
            </a:r>
            <a:r>
              <a:rPr lang="en-US" altLang="en-US" dirty="0" err="1">
                <a:solidFill>
                  <a:srgbClr val="0000FF"/>
                </a:solidFill>
              </a:rPr>
              <a:t>clerocornea</a:t>
            </a:r>
            <a:endParaRPr lang="en-US" altLang="en-US" dirty="0">
              <a:solidFill>
                <a:srgbClr val="0000FF"/>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rgbClr val="0000FF"/>
                </a:solidFill>
              </a:rPr>
              <a:t>U</a:t>
            </a:r>
            <a:r>
              <a:rPr lang="en-US" altLang="en-US" dirty="0">
                <a:solidFill>
                  <a:srgbClr val="0000FF"/>
                </a:solidFill>
              </a:rPr>
              <a:t>lcer</a:t>
            </a:r>
          </a:p>
          <a:p>
            <a:pPr eaLnBrk="1" hangingPunct="1"/>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p>
          <a:p>
            <a:pPr eaLnBrk="1" hangingPunct="1"/>
            <a:r>
              <a:rPr lang="en-US" altLang="en-US" sz="3200" b="1" dirty="0">
                <a:solidFill>
                  <a:srgbClr val="0000FF"/>
                </a:solidFill>
              </a:rPr>
              <a:t>E</a:t>
            </a:r>
            <a:r>
              <a:rPr lang="en-US" altLang="en-US" dirty="0">
                <a:solidFill>
                  <a:srgbClr val="0000FF"/>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232</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68739CB-A7C1-8823-BDFD-C8A3422FE67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09019426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233</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endParaRPr lang="en-US" altLang="en-US" sz="1600" i="1" dirty="0">
              <a:solidFill>
                <a:srgbClr val="CCFF99"/>
              </a:solidFill>
            </a:endParaRPr>
          </a:p>
          <a:p>
            <a:pPr eaLnBrk="1" hangingPunct="1">
              <a:spcBef>
                <a:spcPct val="0"/>
              </a:spcBef>
              <a:buClrTx/>
              <a:buSzTx/>
              <a:buFontTx/>
              <a:buNone/>
            </a:pPr>
            <a:r>
              <a:rPr lang="en-US" altLang="en-US" sz="1600" dirty="0">
                <a:solidFill>
                  <a:srgbClr val="CCFF99"/>
                </a:solidFill>
              </a:rPr>
              <a:t>The name says it all—the cornea looks like sclera</a:t>
            </a:r>
          </a:p>
          <a:p>
            <a:pPr eaLnBrk="1" hangingPunct="1">
              <a:spcBef>
                <a:spcPct val="0"/>
              </a:spcBef>
              <a:buClrTx/>
              <a:buSzTx/>
              <a:buFontTx/>
              <a:buNone/>
            </a:pPr>
            <a:endParaRPr lang="en-US" altLang="en-US" sz="1600" dirty="0">
              <a:solidFill>
                <a:srgbClr val="CCFF99"/>
              </a:solidFill>
            </a:endParaRPr>
          </a:p>
          <a:p>
            <a:pPr eaLnBrk="1" hangingPunct="1">
              <a:spcBef>
                <a:spcPct val="0"/>
              </a:spcBef>
              <a:buClrTx/>
              <a:buSzTx/>
              <a:buFontTx/>
              <a:buNone/>
            </a:pPr>
            <a:r>
              <a:rPr lang="en-US" altLang="en-US" sz="1600" i="1" dirty="0">
                <a:solidFill>
                  <a:srgbClr val="CCFF99"/>
                </a:solidFill>
              </a:rPr>
              <a:t>Does it present unilaterally, or bilaterally?</a:t>
            </a:r>
          </a:p>
          <a:p>
            <a:pPr eaLnBrk="1" hangingPunct="1">
              <a:spcBef>
                <a:spcPct val="0"/>
              </a:spcBef>
              <a:buClrTx/>
              <a:buSzTx/>
              <a:buFontTx/>
              <a:buNone/>
            </a:pPr>
            <a:r>
              <a:rPr lang="en-US" altLang="en-US" sz="1600" dirty="0">
                <a:solidFill>
                  <a:srgbClr val="CCFF99"/>
                </a:solidFill>
              </a:rPr>
              <a:t>It is bilateral in the vast majority of cases (&gt;90%)</a:t>
            </a:r>
          </a:p>
          <a:p>
            <a:pPr eaLnBrk="1" hangingPunct="1">
              <a:spcBef>
                <a:spcPct val="0"/>
              </a:spcBef>
              <a:buClrTx/>
              <a:buSzTx/>
              <a:buFontTx/>
              <a:buNone/>
            </a:pPr>
            <a:endParaRPr lang="en-US" altLang="en-US" sz="1600" i="1" dirty="0">
              <a:solidFill>
                <a:srgbClr val="CCFF99"/>
              </a:solidFill>
            </a:endParaRPr>
          </a:p>
          <a:p>
            <a:pPr eaLnBrk="1" hangingPunct="1">
              <a:spcBef>
                <a:spcPct val="0"/>
              </a:spcBef>
              <a:buClrTx/>
              <a:buSzTx/>
              <a:buFontTx/>
              <a:buNone/>
            </a:pPr>
            <a:r>
              <a:rPr lang="en-US" altLang="en-US" sz="1600" i="1" dirty="0">
                <a:solidFill>
                  <a:srgbClr val="CCFF99"/>
                </a:solidFill>
              </a:rPr>
              <a:t>Another congenital corneal abnormality is strongly associated with </a:t>
            </a:r>
            <a:r>
              <a:rPr lang="en-US" altLang="en-US" sz="1600" i="1" dirty="0" err="1">
                <a:solidFill>
                  <a:srgbClr val="CCFF99"/>
                </a:solidFill>
              </a:rPr>
              <a:t>sclerocornea</a:t>
            </a:r>
            <a:r>
              <a:rPr lang="en-US" altLang="en-US" sz="1600" i="1" dirty="0">
                <a:solidFill>
                  <a:srgbClr val="CCFF99"/>
                </a:solidFill>
              </a:rPr>
              <a:t>. What is it?</a:t>
            </a:r>
          </a:p>
          <a:p>
            <a:pPr eaLnBrk="1" hangingPunct="1">
              <a:spcBef>
                <a:spcPct val="0"/>
              </a:spcBef>
              <a:buClrTx/>
              <a:buSzTx/>
              <a:buFontTx/>
              <a:buNone/>
            </a:pPr>
            <a:r>
              <a:rPr lang="en-US" altLang="en-US" sz="1600" dirty="0">
                <a:solidFill>
                  <a:srgbClr val="CCFF99"/>
                </a:solidFill>
              </a:rPr>
              <a:t>Cornea plana </a:t>
            </a:r>
          </a:p>
        </p:txBody>
      </p:sp>
      <p:sp>
        <p:nvSpPr>
          <p:cNvPr id="3" name="TextBox 2">
            <a:extLst>
              <a:ext uri="{FF2B5EF4-FFF2-40B4-BE49-F238E27FC236}">
                <a16:creationId xmlns:a16="http://schemas.microsoft.com/office/drawing/2014/main" id="{1D38F493-9012-FF63-B449-BB3156AA20C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8A83010-6D55-37F8-69C7-44B25040F26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7416814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234</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p>
          <a:p>
            <a:pPr eaLnBrk="1" hangingPunct="1">
              <a:spcBef>
                <a:spcPct val="0"/>
              </a:spcBef>
              <a:buClrTx/>
              <a:buSzTx/>
              <a:buFontTx/>
              <a:buNone/>
            </a:pPr>
            <a:r>
              <a:rPr lang="en-US" altLang="en-US" sz="1600" dirty="0">
                <a:solidFill>
                  <a:srgbClr val="0000FF"/>
                </a:solidFill>
              </a:rPr>
              <a:t>The name says it all—the cornea looks like sclera</a:t>
            </a:r>
          </a:p>
          <a:p>
            <a:pPr eaLnBrk="1" hangingPunct="1">
              <a:spcBef>
                <a:spcPct val="0"/>
              </a:spcBef>
              <a:buClrTx/>
              <a:buSzTx/>
              <a:buFontTx/>
              <a:buNone/>
            </a:pPr>
            <a:endParaRPr lang="en-US" altLang="en-US" sz="1600" dirty="0">
              <a:solidFill>
                <a:srgbClr val="CCFF99"/>
              </a:solidFill>
            </a:endParaRPr>
          </a:p>
          <a:p>
            <a:pPr eaLnBrk="1" hangingPunct="1">
              <a:spcBef>
                <a:spcPct val="0"/>
              </a:spcBef>
              <a:buClrTx/>
              <a:buSzTx/>
              <a:buFontTx/>
              <a:buNone/>
            </a:pPr>
            <a:r>
              <a:rPr lang="en-US" altLang="en-US" sz="1600" i="1" dirty="0">
                <a:solidFill>
                  <a:srgbClr val="CCFF99"/>
                </a:solidFill>
              </a:rPr>
              <a:t>Does it present unilaterally, or bilaterally?</a:t>
            </a:r>
          </a:p>
          <a:p>
            <a:pPr eaLnBrk="1" hangingPunct="1">
              <a:spcBef>
                <a:spcPct val="0"/>
              </a:spcBef>
              <a:buClrTx/>
              <a:buSzTx/>
              <a:buFontTx/>
              <a:buNone/>
            </a:pPr>
            <a:r>
              <a:rPr lang="en-US" altLang="en-US" sz="1600" dirty="0">
                <a:solidFill>
                  <a:srgbClr val="CCFF99"/>
                </a:solidFill>
              </a:rPr>
              <a:t>It is bilateral in the vast majority of cases (&gt;90%)</a:t>
            </a:r>
          </a:p>
          <a:p>
            <a:pPr eaLnBrk="1" hangingPunct="1">
              <a:spcBef>
                <a:spcPct val="0"/>
              </a:spcBef>
              <a:buClrTx/>
              <a:buSzTx/>
              <a:buFontTx/>
              <a:buNone/>
            </a:pPr>
            <a:endParaRPr lang="en-US" altLang="en-US" sz="1600" i="1" dirty="0">
              <a:solidFill>
                <a:srgbClr val="CCFF99"/>
              </a:solidFill>
            </a:endParaRPr>
          </a:p>
          <a:p>
            <a:pPr eaLnBrk="1" hangingPunct="1">
              <a:spcBef>
                <a:spcPct val="0"/>
              </a:spcBef>
              <a:buClrTx/>
              <a:buSzTx/>
              <a:buFontTx/>
              <a:buNone/>
            </a:pPr>
            <a:r>
              <a:rPr lang="en-US" altLang="en-US" sz="1600" i="1" dirty="0">
                <a:solidFill>
                  <a:srgbClr val="CCFF99"/>
                </a:solidFill>
              </a:rPr>
              <a:t>Another congenital corneal abnormality is strongly associated with </a:t>
            </a:r>
            <a:r>
              <a:rPr lang="en-US" altLang="en-US" sz="1600" i="1" dirty="0" err="1">
                <a:solidFill>
                  <a:srgbClr val="CCFF99"/>
                </a:solidFill>
              </a:rPr>
              <a:t>sclerocornea</a:t>
            </a:r>
            <a:r>
              <a:rPr lang="en-US" altLang="en-US" sz="1600" i="1" dirty="0">
                <a:solidFill>
                  <a:srgbClr val="CCFF99"/>
                </a:solidFill>
              </a:rPr>
              <a:t>. What is it?</a:t>
            </a:r>
          </a:p>
          <a:p>
            <a:pPr eaLnBrk="1" hangingPunct="1">
              <a:spcBef>
                <a:spcPct val="0"/>
              </a:spcBef>
              <a:buClrTx/>
              <a:buSzTx/>
              <a:buFontTx/>
              <a:buNone/>
            </a:pPr>
            <a:r>
              <a:rPr lang="en-US" altLang="en-US" sz="1600" dirty="0">
                <a:solidFill>
                  <a:srgbClr val="CCFF99"/>
                </a:solidFill>
              </a:rPr>
              <a:t>Cornea plana </a:t>
            </a:r>
          </a:p>
        </p:txBody>
      </p:sp>
      <p:sp>
        <p:nvSpPr>
          <p:cNvPr id="3" name="TextBox 2">
            <a:extLst>
              <a:ext uri="{FF2B5EF4-FFF2-40B4-BE49-F238E27FC236}">
                <a16:creationId xmlns:a16="http://schemas.microsoft.com/office/drawing/2014/main" id="{5A0A9C5D-15DA-1A7B-CCD9-34219C90D7E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C7D77478-7451-8584-0B90-679F1963C91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10932344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CBE69-3FA9-4323-9841-FC5A2830F740}"/>
              </a:ext>
            </a:extLst>
          </p:cNvPr>
          <p:cNvSpPr>
            <a:spLocks noGrp="1"/>
          </p:cNvSpPr>
          <p:nvPr>
            <p:ph type="sldNum" sz="quarter" idx="12"/>
          </p:nvPr>
        </p:nvSpPr>
        <p:spPr/>
        <p:txBody>
          <a:bodyPr/>
          <a:lstStyle/>
          <a:p>
            <a:fld id="{B24E14B4-F7D2-4B27-AF0A-9BA14A4C12FF}" type="slidenum">
              <a:rPr lang="en-US" altLang="en-US" smtClean="0"/>
              <a:pPr/>
              <a:t>235</a:t>
            </a:fld>
            <a:endParaRPr lang="en-US" altLang="en-US"/>
          </a:p>
        </p:txBody>
      </p:sp>
      <p:pic>
        <p:nvPicPr>
          <p:cNvPr id="1026" name="Picture 2" descr="Bilateral sclerocornea - American Academy of Ophthalmology">
            <a:extLst>
              <a:ext uri="{FF2B5EF4-FFF2-40B4-BE49-F238E27FC236}">
                <a16:creationId xmlns:a16="http://schemas.microsoft.com/office/drawing/2014/main" id="{349B4777-7446-4214-A3B3-DD3F939B8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608"/>
            <a:ext cx="6553200" cy="3046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F7E85C-34F5-4BB9-BD4F-4A28E84DAC8E}"/>
              </a:ext>
            </a:extLst>
          </p:cNvPr>
          <p:cNvSpPr txBox="1"/>
          <p:nvPr/>
        </p:nvSpPr>
        <p:spPr>
          <a:xfrm>
            <a:off x="3799994" y="6107668"/>
            <a:ext cx="1544012" cy="369332"/>
          </a:xfrm>
          <a:prstGeom prst="rect">
            <a:avLst/>
          </a:prstGeom>
          <a:noFill/>
        </p:spPr>
        <p:txBody>
          <a:bodyPr wrap="none" rtlCol="0">
            <a:spAutoFit/>
          </a:bodyPr>
          <a:lstStyle/>
          <a:p>
            <a:pPr algn="ctr"/>
            <a:r>
              <a:rPr lang="en-US" dirty="0" err="1"/>
              <a:t>Sclerocornea</a:t>
            </a:r>
            <a:endParaRPr lang="en-US" dirty="0"/>
          </a:p>
        </p:txBody>
      </p:sp>
      <p:sp>
        <p:nvSpPr>
          <p:cNvPr id="2" name="TextBox 1">
            <a:extLst>
              <a:ext uri="{FF2B5EF4-FFF2-40B4-BE49-F238E27FC236}">
                <a16:creationId xmlns:a16="http://schemas.microsoft.com/office/drawing/2014/main" id="{AB139E1D-C5FC-FC4F-C1E3-82ED9966BC08}"/>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30845054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236</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p>
          <a:p>
            <a:pPr eaLnBrk="1" hangingPunct="1">
              <a:spcBef>
                <a:spcPct val="0"/>
              </a:spcBef>
              <a:buClrTx/>
              <a:buSzTx/>
              <a:buFontTx/>
              <a:buNone/>
            </a:pPr>
            <a:r>
              <a:rPr lang="en-US" altLang="en-US" sz="1600" dirty="0">
                <a:solidFill>
                  <a:srgbClr val="0000FF"/>
                </a:solidFill>
              </a:rPr>
              <a:t>The name says it all—the cornea looks like sclera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Does it present unilaterally, or bilaterally?</a:t>
            </a:r>
            <a:endParaRPr lang="en-US" altLang="en-US" sz="1600" i="1" dirty="0">
              <a:solidFill>
                <a:srgbClr val="CCFF99"/>
              </a:solidFill>
            </a:endParaRPr>
          </a:p>
          <a:p>
            <a:pPr eaLnBrk="1" hangingPunct="1">
              <a:spcBef>
                <a:spcPct val="0"/>
              </a:spcBef>
              <a:buClrTx/>
              <a:buSzTx/>
              <a:buFontTx/>
              <a:buNone/>
            </a:pPr>
            <a:r>
              <a:rPr lang="en-US" altLang="en-US" sz="1600" dirty="0">
                <a:solidFill>
                  <a:srgbClr val="CCFF99"/>
                </a:solidFill>
              </a:rPr>
              <a:t>It is bilateral in the vast majority of cases (&gt;90%)</a:t>
            </a:r>
          </a:p>
          <a:p>
            <a:pPr eaLnBrk="1" hangingPunct="1">
              <a:spcBef>
                <a:spcPct val="0"/>
              </a:spcBef>
              <a:buClrTx/>
              <a:buSzTx/>
              <a:buFontTx/>
              <a:buNone/>
            </a:pPr>
            <a:endParaRPr lang="en-US" altLang="en-US" sz="1600" i="1" dirty="0">
              <a:solidFill>
                <a:srgbClr val="CCFF99"/>
              </a:solidFill>
            </a:endParaRPr>
          </a:p>
          <a:p>
            <a:pPr eaLnBrk="1" hangingPunct="1">
              <a:spcBef>
                <a:spcPct val="0"/>
              </a:spcBef>
              <a:buClrTx/>
              <a:buSzTx/>
              <a:buFontTx/>
              <a:buNone/>
            </a:pPr>
            <a:r>
              <a:rPr lang="en-US" altLang="en-US" sz="1600" i="1" dirty="0">
                <a:solidFill>
                  <a:srgbClr val="CCFF99"/>
                </a:solidFill>
              </a:rPr>
              <a:t>Another congenital corneal abnormality is strongly associated with </a:t>
            </a:r>
            <a:r>
              <a:rPr lang="en-US" altLang="en-US" sz="1600" i="1" dirty="0" err="1">
                <a:solidFill>
                  <a:srgbClr val="CCFF99"/>
                </a:solidFill>
              </a:rPr>
              <a:t>sclerocornea</a:t>
            </a:r>
            <a:r>
              <a:rPr lang="en-US" altLang="en-US" sz="1600" i="1" dirty="0">
                <a:solidFill>
                  <a:srgbClr val="CCFF99"/>
                </a:solidFill>
              </a:rPr>
              <a:t>. What is it?</a:t>
            </a:r>
          </a:p>
          <a:p>
            <a:pPr eaLnBrk="1" hangingPunct="1">
              <a:spcBef>
                <a:spcPct val="0"/>
              </a:spcBef>
              <a:buClrTx/>
              <a:buSzTx/>
              <a:buFontTx/>
              <a:buNone/>
            </a:pPr>
            <a:r>
              <a:rPr lang="en-US" altLang="en-US" sz="1600" dirty="0">
                <a:solidFill>
                  <a:srgbClr val="CCFF99"/>
                </a:solidFill>
              </a:rPr>
              <a:t>Cornea plana </a:t>
            </a:r>
          </a:p>
        </p:txBody>
      </p:sp>
      <p:sp>
        <p:nvSpPr>
          <p:cNvPr id="3" name="TextBox 2">
            <a:extLst>
              <a:ext uri="{FF2B5EF4-FFF2-40B4-BE49-F238E27FC236}">
                <a16:creationId xmlns:a16="http://schemas.microsoft.com/office/drawing/2014/main" id="{6148DE9B-3F6F-66DC-72C9-86C7529ED154}"/>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FCEEB5BE-EB0A-0050-2DA6-7A2A78AB3C7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7204156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237</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p>
          <a:p>
            <a:pPr eaLnBrk="1" hangingPunct="1">
              <a:spcBef>
                <a:spcPct val="0"/>
              </a:spcBef>
              <a:buClrTx/>
              <a:buSzTx/>
              <a:buFontTx/>
              <a:buNone/>
            </a:pPr>
            <a:r>
              <a:rPr lang="en-US" altLang="en-US" sz="1600" dirty="0">
                <a:solidFill>
                  <a:srgbClr val="0000FF"/>
                </a:solidFill>
              </a:rPr>
              <a:t>The name says it all—the cornea looks like sclera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Does it present unilaterally, or bilaterally?</a:t>
            </a:r>
          </a:p>
          <a:p>
            <a:pPr eaLnBrk="1" hangingPunct="1">
              <a:spcBef>
                <a:spcPct val="0"/>
              </a:spcBef>
              <a:buClrTx/>
              <a:buSzTx/>
              <a:buFontTx/>
              <a:buNone/>
            </a:pPr>
            <a:r>
              <a:rPr lang="en-US" altLang="en-US" sz="1600" dirty="0">
                <a:solidFill>
                  <a:srgbClr val="0000FF"/>
                </a:solidFill>
              </a:rPr>
              <a:t>It is  bilateral  in the vast majority of cases (&gt;90%)</a:t>
            </a:r>
          </a:p>
          <a:p>
            <a:pPr eaLnBrk="1" hangingPunct="1">
              <a:spcBef>
                <a:spcPct val="0"/>
              </a:spcBef>
              <a:buClrTx/>
              <a:buSzTx/>
              <a:buFontTx/>
              <a:buNone/>
            </a:pPr>
            <a:endParaRPr lang="en-US" altLang="en-US" sz="1600" i="1" dirty="0">
              <a:solidFill>
                <a:srgbClr val="CCFF99"/>
              </a:solidFill>
            </a:endParaRPr>
          </a:p>
          <a:p>
            <a:pPr eaLnBrk="1" hangingPunct="1">
              <a:spcBef>
                <a:spcPct val="0"/>
              </a:spcBef>
              <a:buClrTx/>
              <a:buSzTx/>
              <a:buFontTx/>
              <a:buNone/>
            </a:pPr>
            <a:r>
              <a:rPr lang="en-US" altLang="en-US" sz="1600" i="1" dirty="0">
                <a:solidFill>
                  <a:srgbClr val="CCFF99"/>
                </a:solidFill>
              </a:rPr>
              <a:t>Another congenital corneal abnormality is strongly associated with </a:t>
            </a:r>
            <a:r>
              <a:rPr lang="en-US" altLang="en-US" sz="1600" i="1" dirty="0" err="1">
                <a:solidFill>
                  <a:srgbClr val="CCFF99"/>
                </a:solidFill>
              </a:rPr>
              <a:t>sclerocornea</a:t>
            </a:r>
            <a:r>
              <a:rPr lang="en-US" altLang="en-US" sz="1600" i="1" dirty="0">
                <a:solidFill>
                  <a:srgbClr val="CCFF99"/>
                </a:solidFill>
              </a:rPr>
              <a:t>. What is it?</a:t>
            </a:r>
          </a:p>
          <a:p>
            <a:pPr eaLnBrk="1" hangingPunct="1">
              <a:spcBef>
                <a:spcPct val="0"/>
              </a:spcBef>
              <a:buClrTx/>
              <a:buSzTx/>
              <a:buFontTx/>
              <a:buNone/>
            </a:pPr>
            <a:r>
              <a:rPr lang="en-US" altLang="en-US" sz="1600" dirty="0">
                <a:solidFill>
                  <a:srgbClr val="CCFF99"/>
                </a:solidFill>
              </a:rPr>
              <a:t>Cornea plana </a:t>
            </a:r>
          </a:p>
        </p:txBody>
      </p:sp>
      <p:sp>
        <p:nvSpPr>
          <p:cNvPr id="3" name="TextBox 2">
            <a:extLst>
              <a:ext uri="{FF2B5EF4-FFF2-40B4-BE49-F238E27FC236}">
                <a16:creationId xmlns:a16="http://schemas.microsoft.com/office/drawing/2014/main" id="{567F6BE1-680A-B6E3-43ED-BEC5574BAF7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A6A80911-ED16-D2D2-7C2F-4F0E2D90D73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5" name="Rectangle 4">
            <a:extLst>
              <a:ext uri="{FF2B5EF4-FFF2-40B4-BE49-F238E27FC236}">
                <a16:creationId xmlns:a16="http://schemas.microsoft.com/office/drawing/2014/main" id="{C806F8F7-AD42-5675-1447-DFFB3AA68400}"/>
              </a:ext>
            </a:extLst>
          </p:cNvPr>
          <p:cNvSpPr/>
          <p:nvPr/>
        </p:nvSpPr>
        <p:spPr>
          <a:xfrm>
            <a:off x="3863795" y="2478156"/>
            <a:ext cx="840726" cy="18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27801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238</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p>
          <a:p>
            <a:pPr eaLnBrk="1" hangingPunct="1">
              <a:spcBef>
                <a:spcPct val="0"/>
              </a:spcBef>
              <a:buClrTx/>
              <a:buSzTx/>
              <a:buFontTx/>
              <a:buNone/>
            </a:pPr>
            <a:r>
              <a:rPr lang="en-US" altLang="en-US" sz="1600" dirty="0">
                <a:solidFill>
                  <a:srgbClr val="0000FF"/>
                </a:solidFill>
              </a:rPr>
              <a:t>The name says it all—the cornea looks like sclera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Does it present unilaterally, or bilaterally?</a:t>
            </a:r>
          </a:p>
          <a:p>
            <a:pPr eaLnBrk="1" hangingPunct="1">
              <a:spcBef>
                <a:spcPct val="0"/>
              </a:spcBef>
              <a:buClrTx/>
              <a:buSzTx/>
              <a:buFontTx/>
              <a:buNone/>
            </a:pPr>
            <a:r>
              <a:rPr lang="en-US" altLang="en-US" sz="1600" dirty="0">
                <a:solidFill>
                  <a:srgbClr val="0000FF"/>
                </a:solidFill>
              </a:rPr>
              <a:t>It is  bilateral  in the vast majority of cases (&gt;90%)</a:t>
            </a:r>
          </a:p>
          <a:p>
            <a:pPr eaLnBrk="1" hangingPunct="1">
              <a:spcBef>
                <a:spcPct val="0"/>
              </a:spcBef>
              <a:buClrTx/>
              <a:buSzTx/>
              <a:buFontTx/>
              <a:buNone/>
            </a:pPr>
            <a:endParaRPr lang="en-US" altLang="en-US" sz="1600" i="1" dirty="0">
              <a:solidFill>
                <a:srgbClr val="CCFF99"/>
              </a:solidFill>
            </a:endParaRPr>
          </a:p>
          <a:p>
            <a:pPr eaLnBrk="1" hangingPunct="1">
              <a:spcBef>
                <a:spcPct val="0"/>
              </a:spcBef>
              <a:buClrTx/>
              <a:buSzTx/>
              <a:buFontTx/>
              <a:buNone/>
            </a:pPr>
            <a:r>
              <a:rPr lang="en-US" altLang="en-US" sz="1600" i="1" dirty="0">
                <a:solidFill>
                  <a:srgbClr val="CCFF99"/>
                </a:solidFill>
              </a:rPr>
              <a:t>Another congenital corneal abnormality is strongly associated with </a:t>
            </a:r>
            <a:r>
              <a:rPr lang="en-US" altLang="en-US" sz="1600" i="1" dirty="0" err="1">
                <a:solidFill>
                  <a:srgbClr val="CCFF99"/>
                </a:solidFill>
              </a:rPr>
              <a:t>sclerocornea</a:t>
            </a:r>
            <a:r>
              <a:rPr lang="en-US" altLang="en-US" sz="1600" i="1" dirty="0">
                <a:solidFill>
                  <a:srgbClr val="CCFF99"/>
                </a:solidFill>
              </a:rPr>
              <a:t>. What is it?</a:t>
            </a:r>
          </a:p>
          <a:p>
            <a:pPr eaLnBrk="1" hangingPunct="1">
              <a:spcBef>
                <a:spcPct val="0"/>
              </a:spcBef>
              <a:buClrTx/>
              <a:buSzTx/>
              <a:buFontTx/>
              <a:buNone/>
            </a:pPr>
            <a:r>
              <a:rPr lang="en-US" altLang="en-US" sz="1600" dirty="0">
                <a:solidFill>
                  <a:srgbClr val="CCFF99"/>
                </a:solidFill>
              </a:rPr>
              <a:t>Cornea plana </a:t>
            </a:r>
          </a:p>
        </p:txBody>
      </p:sp>
      <p:sp>
        <p:nvSpPr>
          <p:cNvPr id="3" name="TextBox 2">
            <a:extLst>
              <a:ext uri="{FF2B5EF4-FFF2-40B4-BE49-F238E27FC236}">
                <a16:creationId xmlns:a16="http://schemas.microsoft.com/office/drawing/2014/main" id="{567F6BE1-680A-B6E3-43ED-BEC5574BAF7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A6A80911-ED16-D2D2-7C2F-4F0E2D90D73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00647986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239</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p>
          <a:p>
            <a:pPr eaLnBrk="1" hangingPunct="1">
              <a:spcBef>
                <a:spcPct val="0"/>
              </a:spcBef>
              <a:buClrTx/>
              <a:buSzTx/>
              <a:buFontTx/>
              <a:buNone/>
            </a:pPr>
            <a:r>
              <a:rPr lang="en-US" altLang="en-US" sz="1600" dirty="0">
                <a:solidFill>
                  <a:srgbClr val="0000FF"/>
                </a:solidFill>
              </a:rPr>
              <a:t>The name says it all—the cornea looks like sclera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Does it present unilaterally, or bilaterally?</a:t>
            </a:r>
          </a:p>
          <a:p>
            <a:pPr eaLnBrk="1" hangingPunct="1">
              <a:spcBef>
                <a:spcPct val="0"/>
              </a:spcBef>
              <a:buClrTx/>
              <a:buSzTx/>
              <a:buFontTx/>
              <a:buNone/>
            </a:pPr>
            <a:r>
              <a:rPr lang="en-US" altLang="en-US" sz="1600" dirty="0">
                <a:solidFill>
                  <a:srgbClr val="0000FF"/>
                </a:solidFill>
              </a:rPr>
              <a:t>It is  bilateral  in the vast majority of cases (&gt;90%)</a:t>
            </a:r>
          </a:p>
          <a:p>
            <a:pPr eaLnBrk="1" hangingPunct="1">
              <a:spcBef>
                <a:spcPct val="0"/>
              </a:spcBef>
              <a:buClrTx/>
              <a:buSzTx/>
              <a:buFontTx/>
              <a:buNone/>
            </a:pPr>
            <a:endParaRPr lang="en-US" altLang="en-US" sz="1600" i="1" dirty="0">
              <a:solidFill>
                <a:srgbClr val="0000FF"/>
              </a:solidFill>
            </a:endParaRPr>
          </a:p>
          <a:p>
            <a:pPr eaLnBrk="1" hangingPunct="1">
              <a:spcBef>
                <a:spcPct val="0"/>
              </a:spcBef>
              <a:buClrTx/>
              <a:buSzTx/>
              <a:buFontTx/>
              <a:buNone/>
            </a:pPr>
            <a:r>
              <a:rPr lang="en-US" altLang="en-US" sz="1600" i="1" dirty="0">
                <a:solidFill>
                  <a:srgbClr val="0000FF"/>
                </a:solidFill>
              </a:rPr>
              <a:t>Another congenital corneal abnormality is strongly associated with </a:t>
            </a:r>
            <a:r>
              <a:rPr lang="en-US" altLang="en-US" sz="1600" i="1" dirty="0" err="1">
                <a:solidFill>
                  <a:srgbClr val="0000FF"/>
                </a:solidFill>
              </a:rPr>
              <a:t>sclerocornea</a:t>
            </a:r>
            <a:r>
              <a:rPr lang="en-US" altLang="en-US" sz="1600" i="1" dirty="0">
                <a:solidFill>
                  <a:srgbClr val="0000FF"/>
                </a:solidFill>
              </a:rPr>
              <a:t>. What is it?</a:t>
            </a:r>
            <a:endParaRPr lang="en-US" altLang="en-US" sz="1600" i="1" dirty="0">
              <a:solidFill>
                <a:srgbClr val="CCFF99"/>
              </a:solidFill>
            </a:endParaRPr>
          </a:p>
          <a:p>
            <a:pPr eaLnBrk="1" hangingPunct="1">
              <a:spcBef>
                <a:spcPct val="0"/>
              </a:spcBef>
              <a:buClrTx/>
              <a:buSzTx/>
              <a:buFontTx/>
              <a:buNone/>
            </a:pPr>
            <a:r>
              <a:rPr lang="en-US" altLang="en-US" sz="1600" dirty="0">
                <a:solidFill>
                  <a:srgbClr val="CCFF99"/>
                </a:solidFill>
              </a:rPr>
              <a:t>Cornea plana </a:t>
            </a:r>
          </a:p>
        </p:txBody>
      </p:sp>
      <p:sp>
        <p:nvSpPr>
          <p:cNvPr id="3" name="TextBox 2">
            <a:extLst>
              <a:ext uri="{FF2B5EF4-FFF2-40B4-BE49-F238E27FC236}">
                <a16:creationId xmlns:a16="http://schemas.microsoft.com/office/drawing/2014/main" id="{0004BD7B-12C2-AA43-2652-2CCC19561B51}"/>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E599F712-602A-3AB6-4CB9-E8AF23C33B9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0913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738664"/>
          </a:xfrm>
          <a:prstGeom prst="rect">
            <a:avLst/>
          </a:prstGeom>
          <a:noFill/>
        </p:spPr>
        <p:txBody>
          <a:bodyPr wrap="square" rtlCol="0">
            <a:spAutoFit/>
          </a:bodyPr>
          <a:lstStyle/>
          <a:p>
            <a:r>
              <a:rPr lang="en-US" sz="1400" i="1" dirty="0">
                <a:solidFill>
                  <a:srgbClr val="0000FF"/>
                </a:solidFill>
              </a:rPr>
              <a:t>Speaking of checking acuity in amblyopia…The </a:t>
            </a:r>
            <a:r>
              <a:rPr lang="en-US" sz="1400" dirty="0">
                <a:solidFill>
                  <a:srgbClr val="0000FF"/>
                </a:solidFill>
              </a:rPr>
              <a:t>Peds</a:t>
            </a:r>
            <a:r>
              <a:rPr lang="en-US" sz="1400" i="1" dirty="0">
                <a:solidFill>
                  <a:srgbClr val="0000FF"/>
                </a:solidFill>
              </a:rPr>
              <a:t> book discusses a phenomenon in amblyopia that is rather unique to the condition. What is it? </a:t>
            </a:r>
          </a:p>
          <a:p>
            <a:r>
              <a:rPr lang="en-US" sz="1400" dirty="0">
                <a:solidFill>
                  <a:srgbClr val="0000FF"/>
                </a:solidFill>
              </a:rPr>
              <a:t>The  crowding  phenomenon</a:t>
            </a:r>
          </a:p>
        </p:txBody>
      </p:sp>
    </p:spTree>
    <p:extLst>
      <p:ext uri="{BB962C8B-B14F-4D97-AF65-F5344CB8AC3E}">
        <p14:creationId xmlns:p14="http://schemas.microsoft.com/office/powerpoint/2010/main" val="428828107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3200" b="1" dirty="0" err="1">
                <a:solidFill>
                  <a:srgbClr val="0000FF"/>
                </a:solidFill>
              </a:rPr>
              <a:t>S</a:t>
            </a:r>
            <a:r>
              <a:rPr lang="en-US" dirty="0" err="1">
                <a:solidFill>
                  <a:srgbClr val="0000FF"/>
                </a:solidFill>
              </a:rPr>
              <a:t>clerocornea</a:t>
            </a:r>
            <a:endParaRPr lang="en-US" dirty="0">
              <a:solidFill>
                <a:srgbClr val="0000FF"/>
              </a:solidFill>
            </a:endParaRPr>
          </a:p>
          <a:p>
            <a:pPr eaLnBrk="1" hangingPunct="1">
              <a:defRPr/>
            </a:pPr>
            <a:r>
              <a:rPr lang="en-US" sz="3200" b="1" dirty="0">
                <a:solidFill>
                  <a:schemeClr val="bg1">
                    <a:lumMod val="85000"/>
                  </a:schemeClr>
                </a:solidFill>
              </a:rPr>
              <a:t>T</a:t>
            </a:r>
            <a:r>
              <a:rPr lang="en-US" dirty="0">
                <a:solidFill>
                  <a:schemeClr val="bg1">
                    <a:lumMod val="85000"/>
                  </a:schemeClr>
                </a:solidFill>
              </a:rPr>
              <a:t>rauma (endothelial; from forceps, </a:t>
            </a:r>
            <a:r>
              <a:rPr lang="en-US" dirty="0" err="1">
                <a:solidFill>
                  <a:schemeClr val="bg1">
                    <a:lumMod val="85000"/>
                  </a:schemeClr>
                </a:solidFill>
              </a:rPr>
              <a:t>etc</a:t>
            </a:r>
            <a:r>
              <a:rPr lang="en-US" dirty="0">
                <a:solidFill>
                  <a:schemeClr val="bg1">
                    <a:lumMod val="85000"/>
                  </a:schemeClr>
                </a:solidFill>
              </a:rPr>
              <a:t>)</a:t>
            </a:r>
          </a:p>
          <a:p>
            <a:pPr eaLnBrk="1" hangingPunct="1">
              <a:defRPr/>
            </a:pPr>
            <a:r>
              <a:rPr lang="en-US" sz="3200" b="1" dirty="0">
                <a:solidFill>
                  <a:schemeClr val="bg1">
                    <a:lumMod val="85000"/>
                  </a:schemeClr>
                </a:solidFill>
              </a:rPr>
              <a:t>U</a:t>
            </a:r>
            <a:r>
              <a:rPr lang="en-US" dirty="0">
                <a:solidFill>
                  <a:schemeClr val="bg1">
                    <a:lumMod val="85000"/>
                  </a:schemeClr>
                </a:solidFill>
              </a:rPr>
              <a:t>lcer</a:t>
            </a:r>
          </a:p>
          <a:p>
            <a:pPr lvl="0" eaLnBrk="1" hangingPunct="1">
              <a:buClr>
                <a:srgbClr val="330066"/>
              </a:buClr>
            </a:pPr>
            <a:r>
              <a:rPr lang="en-US" altLang="en-US" sz="3200" b="1" dirty="0">
                <a:solidFill>
                  <a:srgbClr val="FFFFFF">
                    <a:lumMod val="85000"/>
                  </a:srgbClr>
                </a:solidFill>
              </a:rPr>
              <a:t>M</a:t>
            </a:r>
            <a:r>
              <a:rPr lang="en-US" altLang="en-US" dirty="0">
                <a:solidFill>
                  <a:srgbClr val="FFFFFF">
                    <a:lumMod val="85000"/>
                  </a:srgbClr>
                </a:solidFill>
              </a:rPr>
              <a:t>etabolic disorders</a:t>
            </a:r>
          </a:p>
          <a:p>
            <a:pPr eaLnBrk="1" hangingPunct="1">
              <a:defRPr/>
            </a:pPr>
            <a:r>
              <a:rPr lang="en-US" sz="3200" b="1" dirty="0">
                <a:solidFill>
                  <a:schemeClr val="bg1">
                    <a:lumMod val="85000"/>
                  </a:schemeClr>
                </a:solidFill>
              </a:rPr>
              <a:t>P</a:t>
            </a:r>
            <a:r>
              <a:rPr lang="en-US" dirty="0">
                <a:solidFill>
                  <a:schemeClr val="bg1">
                    <a:lumMod val="85000"/>
                  </a:schemeClr>
                </a:solidFill>
              </a:rPr>
              <a:t>eters anomaly</a:t>
            </a:r>
          </a:p>
          <a:p>
            <a:pPr eaLnBrk="1" hangingPunct="1">
              <a:defRPr/>
            </a:pPr>
            <a:r>
              <a:rPr lang="en-US" sz="3200" b="1" dirty="0">
                <a:solidFill>
                  <a:schemeClr val="bg1">
                    <a:lumMod val="85000"/>
                  </a:schemeClr>
                </a:solidFill>
              </a:rPr>
              <a:t>E</a:t>
            </a:r>
            <a:r>
              <a:rPr lang="en-US" dirty="0">
                <a:solidFill>
                  <a:schemeClr val="bg1">
                    <a:lumMod val="85000"/>
                  </a:schemeClr>
                </a:solidFill>
              </a:rPr>
              <a:t>ndothelial dystrophy (CHED)</a:t>
            </a:r>
          </a:p>
          <a:p>
            <a:pPr eaLnBrk="1" hangingPunct="1">
              <a:defRPr/>
            </a:pPr>
            <a:r>
              <a:rPr lang="en-US" sz="3200" b="1" dirty="0" err="1">
                <a:solidFill>
                  <a:schemeClr val="bg1">
                    <a:lumMod val="85000"/>
                  </a:schemeClr>
                </a:solidFill>
              </a:rPr>
              <a:t>D</a:t>
            </a:r>
            <a:r>
              <a:rPr lang="en-US" dirty="0" err="1">
                <a:solidFill>
                  <a:schemeClr val="bg1">
                    <a:lumMod val="85000"/>
                  </a:schemeClr>
                </a:solidFill>
              </a:rPr>
              <a:t>ermoid</a:t>
            </a:r>
            <a:r>
              <a:rPr lang="en-US" dirty="0">
                <a:solidFill>
                  <a:schemeClr val="bg1">
                    <a:lumMod val="85000"/>
                  </a:schemeClr>
                </a:solidFill>
              </a:rPr>
              <a:t> of the cornea</a:t>
            </a:r>
          </a:p>
        </p:txBody>
      </p:sp>
      <p:sp>
        <p:nvSpPr>
          <p:cNvPr id="8197"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5B2C753-BABA-4204-AD2E-784C80B7143E}" type="slidenum">
              <a:rPr lang="en-US" altLang="en-US" sz="1000"/>
              <a:pPr eaLnBrk="1" hangingPunct="1">
                <a:spcBef>
                  <a:spcPct val="0"/>
                </a:spcBef>
                <a:buClrTx/>
                <a:buSzTx/>
                <a:buFontTx/>
                <a:buNone/>
              </a:pPr>
              <a:t>240</a:t>
            </a:fld>
            <a:endParaRPr lang="en-US" altLang="en-US" sz="1000"/>
          </a:p>
        </p:txBody>
      </p:sp>
      <p:sp>
        <p:nvSpPr>
          <p:cNvPr id="8198" name="Text Box 5"/>
          <p:cNvSpPr txBox="1">
            <a:spLocks noChangeArrowheads="1"/>
          </p:cNvSpPr>
          <p:nvPr/>
        </p:nvSpPr>
        <p:spPr bwMode="auto">
          <a:xfrm>
            <a:off x="3429000" y="1413941"/>
            <a:ext cx="4876799" cy="2308324"/>
          </a:xfrm>
          <a:prstGeom prst="rect">
            <a:avLst/>
          </a:prstGeom>
          <a:solidFill>
            <a:srgbClr val="CC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does </a:t>
            </a:r>
            <a:r>
              <a:rPr lang="en-US" altLang="en-US" sz="1600" i="1" dirty="0" err="1">
                <a:solidFill>
                  <a:srgbClr val="0000FF"/>
                </a:solidFill>
              </a:rPr>
              <a:t>sclerocornea</a:t>
            </a:r>
            <a:r>
              <a:rPr lang="en-US" altLang="en-US" sz="1600" i="1" dirty="0">
                <a:solidFill>
                  <a:srgbClr val="0000FF"/>
                </a:solidFill>
              </a:rPr>
              <a:t> present?</a:t>
            </a:r>
          </a:p>
          <a:p>
            <a:pPr eaLnBrk="1" hangingPunct="1">
              <a:spcBef>
                <a:spcPct val="0"/>
              </a:spcBef>
              <a:buClrTx/>
              <a:buSzTx/>
              <a:buFontTx/>
              <a:buNone/>
            </a:pPr>
            <a:r>
              <a:rPr lang="en-US" altLang="en-US" sz="1600" dirty="0">
                <a:solidFill>
                  <a:srgbClr val="0000FF"/>
                </a:solidFill>
              </a:rPr>
              <a:t>The name says it all—the cornea looks like sclera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Does it present unilaterally, or bilaterally?</a:t>
            </a:r>
          </a:p>
          <a:p>
            <a:pPr eaLnBrk="1" hangingPunct="1">
              <a:spcBef>
                <a:spcPct val="0"/>
              </a:spcBef>
              <a:buClrTx/>
              <a:buSzTx/>
              <a:buFontTx/>
              <a:buNone/>
            </a:pPr>
            <a:r>
              <a:rPr lang="en-US" altLang="en-US" sz="1600" dirty="0">
                <a:solidFill>
                  <a:srgbClr val="0000FF"/>
                </a:solidFill>
              </a:rPr>
              <a:t>It is  bilateral  in the vast majority of cases (&gt;90%)</a:t>
            </a:r>
          </a:p>
          <a:p>
            <a:pPr eaLnBrk="1" hangingPunct="1">
              <a:spcBef>
                <a:spcPct val="0"/>
              </a:spcBef>
              <a:buClrTx/>
              <a:buSzTx/>
              <a:buFontTx/>
              <a:buNone/>
            </a:pPr>
            <a:endParaRPr lang="en-US" altLang="en-US" sz="1600" i="1" dirty="0">
              <a:solidFill>
                <a:srgbClr val="0000FF"/>
              </a:solidFill>
            </a:endParaRPr>
          </a:p>
          <a:p>
            <a:pPr eaLnBrk="1" hangingPunct="1">
              <a:spcBef>
                <a:spcPct val="0"/>
              </a:spcBef>
              <a:buClrTx/>
              <a:buSzTx/>
              <a:buFontTx/>
              <a:buNone/>
            </a:pPr>
            <a:r>
              <a:rPr lang="en-US" altLang="en-US" sz="1600" i="1" dirty="0">
                <a:solidFill>
                  <a:srgbClr val="0000FF"/>
                </a:solidFill>
              </a:rPr>
              <a:t>Another congenital corneal abnormality is strongly associated with </a:t>
            </a:r>
            <a:r>
              <a:rPr lang="en-US" altLang="en-US" sz="1600" i="1" dirty="0" err="1">
                <a:solidFill>
                  <a:srgbClr val="0000FF"/>
                </a:solidFill>
              </a:rPr>
              <a:t>sclerocornea</a:t>
            </a:r>
            <a:r>
              <a:rPr lang="en-US" altLang="en-US" sz="1600" i="1" dirty="0">
                <a:solidFill>
                  <a:srgbClr val="0000FF"/>
                </a:solidFill>
              </a:rPr>
              <a:t>. What is it?</a:t>
            </a:r>
          </a:p>
          <a:p>
            <a:pPr eaLnBrk="1" hangingPunct="1">
              <a:spcBef>
                <a:spcPct val="0"/>
              </a:spcBef>
              <a:buClrTx/>
              <a:buSzTx/>
              <a:buFontTx/>
              <a:buNone/>
            </a:pPr>
            <a:r>
              <a:rPr lang="en-US" altLang="en-US" sz="1600" dirty="0">
                <a:solidFill>
                  <a:srgbClr val="0000FF"/>
                </a:solidFill>
              </a:rPr>
              <a:t>Cornea plana </a:t>
            </a:r>
          </a:p>
        </p:txBody>
      </p:sp>
      <p:sp>
        <p:nvSpPr>
          <p:cNvPr id="3" name="TextBox 2">
            <a:extLst>
              <a:ext uri="{FF2B5EF4-FFF2-40B4-BE49-F238E27FC236}">
                <a16:creationId xmlns:a16="http://schemas.microsoft.com/office/drawing/2014/main" id="{665745F7-CF38-FD7E-CBF9-317B6FE27AA2}"/>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573379BD-20AF-15CD-C9F9-5C19F037132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11800322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EB46FD-6473-4A61-A56A-2787718DF725}"/>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accent6">
                    <a:lumMod val="40000"/>
                    <a:lumOff val="60000"/>
                  </a:schemeClr>
                </a:solidFill>
              </a:rPr>
              <a:t>Does this sort of birth trauma tend to be unilateral, or bilateral?</a:t>
            </a: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b="1" dirty="0">
                <a:solidFill>
                  <a:schemeClr val="accent6">
                    <a:lumMod val="40000"/>
                    <a:lumOff val="60000"/>
                  </a:schemeClr>
                </a:solidFill>
              </a:rPr>
              <a:t>Breaks in Descemet’s/endothelium </a:t>
            </a:r>
            <a:r>
              <a:rPr lang="en-US" sz="1600" dirty="0">
                <a:solidFill>
                  <a:schemeClr val="accent6">
                    <a:lumMod val="40000"/>
                    <a:lumOff val="60000"/>
                  </a:schemeClr>
                </a:solidFill>
              </a:rPr>
              <a:t>allow the cornea to become edematous, and thus hazy</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241</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6972300" cy="2554545"/>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Does this sort of birth trauma tend to be unilateral, or bilateral?</a:t>
            </a:r>
            <a:endParaRPr lang="en-US" sz="1600" i="1" dirty="0">
              <a:solidFill>
                <a:schemeClr val="accent6">
                  <a:lumMod val="40000"/>
                  <a:lumOff val="60000"/>
                </a:schemeClr>
              </a:solidFill>
            </a:endParaRP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dirty="0">
                <a:solidFill>
                  <a:schemeClr val="accent6">
                    <a:lumMod val="40000"/>
                    <a:lumOff val="60000"/>
                  </a:schemeClr>
                </a:solidFill>
              </a:rPr>
              <a:t>Breaks in Descemet’s/endothelium allow the cornea to become edematous, and thus hazy</a:t>
            </a:r>
          </a:p>
        </p:txBody>
      </p:sp>
      <p:sp>
        <p:nvSpPr>
          <p:cNvPr id="4" name="TextBox 3">
            <a:extLst>
              <a:ext uri="{FF2B5EF4-FFF2-40B4-BE49-F238E27FC236}">
                <a16:creationId xmlns:a16="http://schemas.microsoft.com/office/drawing/2014/main" id="{E3731AB2-AE2D-89E7-5C81-6BB800AB24F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F74530F5-FE74-E02D-226C-E38BB7C2D3C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5917486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21679C-7D86-4596-A90F-2FFA579004A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accent6">
                    <a:lumMod val="40000"/>
                    <a:lumOff val="60000"/>
                  </a:schemeClr>
                </a:solidFill>
              </a:rPr>
              <a:t>Does this sort of birth trauma tend to be unilateral, or bilateral?</a:t>
            </a: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b="1" dirty="0">
                <a:solidFill>
                  <a:schemeClr val="accent6">
                    <a:lumMod val="40000"/>
                    <a:lumOff val="60000"/>
                  </a:schemeClr>
                </a:solidFill>
              </a:rPr>
              <a:t>Breaks in Descemet’s/endothelium </a:t>
            </a:r>
            <a:r>
              <a:rPr lang="en-US" sz="1600" dirty="0">
                <a:solidFill>
                  <a:schemeClr val="accent6">
                    <a:lumMod val="40000"/>
                    <a:lumOff val="60000"/>
                  </a:schemeClr>
                </a:solidFill>
              </a:rPr>
              <a:t>allow the cornea to become edematous, and thus hazy</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242</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6972300" cy="2554545"/>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Does this sort of birth trauma tend to be unilateral, or bilateral?</a:t>
            </a:r>
          </a:p>
          <a:p>
            <a:r>
              <a:rPr lang="en-US" sz="1600" dirty="0">
                <a:solidFill>
                  <a:srgbClr val="0000FF"/>
                </a:solidFill>
              </a:rPr>
              <a:t>It is almost always unilateral (would take seriously bad luck to injure both corneas simultaneously)</a:t>
            </a:r>
            <a:endParaRPr lang="en-US" sz="1600" dirty="0">
              <a:solidFill>
                <a:schemeClr val="accent6">
                  <a:lumMod val="40000"/>
                  <a:lumOff val="60000"/>
                </a:schemeClr>
              </a:solidFill>
            </a:endParaRP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dirty="0">
                <a:solidFill>
                  <a:schemeClr val="accent6">
                    <a:lumMod val="40000"/>
                    <a:lumOff val="60000"/>
                  </a:schemeClr>
                </a:solidFill>
              </a:rPr>
              <a:t>Breaks in Descemet’s/endothelium allow the cornea to become edematous, and thus hazy</a:t>
            </a:r>
          </a:p>
        </p:txBody>
      </p:sp>
      <p:sp>
        <p:nvSpPr>
          <p:cNvPr id="4" name="TextBox 3">
            <a:extLst>
              <a:ext uri="{FF2B5EF4-FFF2-40B4-BE49-F238E27FC236}">
                <a16:creationId xmlns:a16="http://schemas.microsoft.com/office/drawing/2014/main" id="{C2852DB7-23E4-3C5E-73FB-1146C37DF74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D0F163FC-182C-0E19-B03C-9E54F629CFC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62186690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CBE69-3FA9-4323-9841-FC5A2830F740}"/>
              </a:ext>
            </a:extLst>
          </p:cNvPr>
          <p:cNvSpPr>
            <a:spLocks noGrp="1"/>
          </p:cNvSpPr>
          <p:nvPr>
            <p:ph type="sldNum" sz="quarter" idx="12"/>
          </p:nvPr>
        </p:nvSpPr>
        <p:spPr/>
        <p:txBody>
          <a:bodyPr/>
          <a:lstStyle/>
          <a:p>
            <a:fld id="{B24E14B4-F7D2-4B27-AF0A-9BA14A4C12FF}" type="slidenum">
              <a:rPr lang="en-US" altLang="en-US" smtClean="0"/>
              <a:pPr/>
              <a:t>243</a:t>
            </a:fld>
            <a:endParaRPr lang="en-US" altLang="en-US"/>
          </a:p>
        </p:txBody>
      </p:sp>
      <p:sp>
        <p:nvSpPr>
          <p:cNvPr id="6" name="TextBox 5">
            <a:extLst>
              <a:ext uri="{FF2B5EF4-FFF2-40B4-BE49-F238E27FC236}">
                <a16:creationId xmlns:a16="http://schemas.microsoft.com/office/drawing/2014/main" id="{9FF7E85C-34F5-4BB9-BD4F-4A28E84DAC8E}"/>
              </a:ext>
            </a:extLst>
          </p:cNvPr>
          <p:cNvSpPr txBox="1"/>
          <p:nvPr/>
        </p:nvSpPr>
        <p:spPr>
          <a:xfrm>
            <a:off x="2697135" y="6107668"/>
            <a:ext cx="3749745" cy="369332"/>
          </a:xfrm>
          <a:prstGeom prst="rect">
            <a:avLst/>
          </a:prstGeom>
          <a:noFill/>
        </p:spPr>
        <p:txBody>
          <a:bodyPr wrap="none" rtlCol="0">
            <a:spAutoFit/>
          </a:bodyPr>
          <a:lstStyle/>
          <a:p>
            <a:pPr algn="ctr"/>
            <a:r>
              <a:rPr lang="en-US" dirty="0"/>
              <a:t>Corneal haze 2ndry to birth trauma</a:t>
            </a:r>
          </a:p>
        </p:txBody>
      </p:sp>
      <p:pic>
        <p:nvPicPr>
          <p:cNvPr id="4098" name="Picture 2" descr="Descemet's membrane rupture secondary to forceps injury">
            <a:extLst>
              <a:ext uri="{FF2B5EF4-FFF2-40B4-BE49-F238E27FC236}">
                <a16:creationId xmlns:a16="http://schemas.microsoft.com/office/drawing/2014/main" id="{854DB498-8581-4C64-A557-39636CD9B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2" y="1482375"/>
            <a:ext cx="5095875" cy="3893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D4F455-B017-EA45-5B0E-57748484EC1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79723461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A3B9E5-FFD3-4E8B-96CB-CDAAFE71B8C5}"/>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accent6">
                    <a:lumMod val="40000"/>
                    <a:lumOff val="60000"/>
                  </a:schemeClr>
                </a:solidFill>
              </a:rPr>
              <a:t>Does this sort of birth trauma tend to be unilateral, or bilateral?</a:t>
            </a: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b="1" dirty="0">
                <a:solidFill>
                  <a:schemeClr val="accent6">
                    <a:lumMod val="40000"/>
                    <a:lumOff val="60000"/>
                  </a:schemeClr>
                </a:solidFill>
              </a:rPr>
              <a:t>Breaks in Descemet’s/endothelium </a:t>
            </a:r>
            <a:r>
              <a:rPr lang="en-US" sz="1600" dirty="0">
                <a:solidFill>
                  <a:schemeClr val="accent6">
                    <a:lumMod val="40000"/>
                    <a:lumOff val="60000"/>
                  </a:schemeClr>
                </a:solidFill>
              </a:rPr>
              <a:t>allow the cornea to become edematous, and thus hazy</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244</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6972300" cy="2554545"/>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Does this sort of birth trauma tend to be unilateral, or bilateral?</a:t>
            </a:r>
          </a:p>
          <a:p>
            <a:r>
              <a:rPr lang="en-US" sz="1600" dirty="0">
                <a:solidFill>
                  <a:srgbClr val="0000FF"/>
                </a:solidFill>
              </a:rPr>
              <a:t>It is almost always unilateral (would take seriously bad luck to injure both corneas simultaneously)</a:t>
            </a:r>
          </a:p>
          <a:p>
            <a:endParaRPr lang="en-US" sz="1600" dirty="0">
              <a:solidFill>
                <a:srgbClr val="0000FF"/>
              </a:solidFill>
            </a:endParaRPr>
          </a:p>
          <a:p>
            <a:r>
              <a:rPr lang="en-US" sz="1600" i="1" dirty="0">
                <a:solidFill>
                  <a:srgbClr val="0000FF"/>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dirty="0">
                <a:solidFill>
                  <a:schemeClr val="accent6">
                    <a:lumMod val="40000"/>
                    <a:lumOff val="60000"/>
                  </a:schemeClr>
                </a:solidFill>
              </a:rPr>
              <a:t>Breaks in Descemet’s/endothelium allow the cornea to become edematous, and thus hazy</a:t>
            </a:r>
          </a:p>
        </p:txBody>
      </p:sp>
      <p:sp>
        <p:nvSpPr>
          <p:cNvPr id="4" name="TextBox 3">
            <a:extLst>
              <a:ext uri="{FF2B5EF4-FFF2-40B4-BE49-F238E27FC236}">
                <a16:creationId xmlns:a16="http://schemas.microsoft.com/office/drawing/2014/main" id="{0E0D5862-3F1D-542D-FED1-E196172E151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2B1F3398-80E5-52A9-A957-E97479DAAE0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22554684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113036-082B-4EA3-9F28-9F2D68EC3C8C}"/>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accent6">
                    <a:lumMod val="40000"/>
                    <a:lumOff val="60000"/>
                  </a:schemeClr>
                </a:solidFill>
              </a:rPr>
              <a:t>Does this sort of birth trauma tend to be unilateral, or bilateral?</a:t>
            </a: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b="1" dirty="0">
                <a:solidFill>
                  <a:schemeClr val="accent6">
                    <a:lumMod val="40000"/>
                    <a:lumOff val="60000"/>
                  </a:schemeClr>
                </a:solidFill>
              </a:rPr>
              <a:t>Breaks in Descemet’s/endothelium </a:t>
            </a:r>
            <a:r>
              <a:rPr lang="en-US" sz="1600" dirty="0">
                <a:solidFill>
                  <a:schemeClr val="accent6">
                    <a:lumMod val="40000"/>
                    <a:lumOff val="60000"/>
                  </a:schemeClr>
                </a:solidFill>
              </a:rPr>
              <a:t>allow the cornea to become edematous, and thus hazy</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245</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6972300" cy="2554545"/>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Does this sort of birth trauma tend to be unilateral, or bilateral?</a:t>
            </a:r>
          </a:p>
          <a:p>
            <a:r>
              <a:rPr lang="en-US" sz="1600" dirty="0">
                <a:solidFill>
                  <a:srgbClr val="0000FF"/>
                </a:solidFill>
              </a:rPr>
              <a:t>It is almost always unilateral (would take seriously bad luck to injure both corneas simultaneously)</a:t>
            </a:r>
          </a:p>
          <a:p>
            <a:endParaRPr lang="en-US" sz="1600" dirty="0">
              <a:solidFill>
                <a:srgbClr val="0000FF"/>
              </a:solidFill>
            </a:endParaRPr>
          </a:p>
          <a:p>
            <a:r>
              <a:rPr lang="en-US" sz="1600" i="1" dirty="0">
                <a:solidFill>
                  <a:srgbClr val="0000FF"/>
                </a:solidFill>
              </a:rPr>
              <a:t>At what point post-partum does the traumatized cornea become cloudy?</a:t>
            </a:r>
          </a:p>
          <a:p>
            <a:r>
              <a:rPr lang="en-US" sz="1600" dirty="0">
                <a:solidFill>
                  <a:srgbClr val="0000FF"/>
                </a:solidFill>
              </a:rPr>
              <a:t>Usually within a day or two</a:t>
            </a:r>
            <a:endParaRPr lang="en-US" sz="1600" dirty="0">
              <a:solidFill>
                <a:schemeClr val="accent6">
                  <a:lumMod val="40000"/>
                  <a:lumOff val="60000"/>
                </a:schemeClr>
              </a:solidFill>
            </a:endParaRP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dirty="0">
                <a:solidFill>
                  <a:schemeClr val="accent6">
                    <a:lumMod val="40000"/>
                    <a:lumOff val="60000"/>
                  </a:schemeClr>
                </a:solidFill>
              </a:rPr>
              <a:t>Breaks in Descemet’s/endothelium allow the cornea to become edematous, and thus hazy</a:t>
            </a:r>
          </a:p>
        </p:txBody>
      </p:sp>
      <p:sp>
        <p:nvSpPr>
          <p:cNvPr id="4" name="TextBox 3">
            <a:extLst>
              <a:ext uri="{FF2B5EF4-FFF2-40B4-BE49-F238E27FC236}">
                <a16:creationId xmlns:a16="http://schemas.microsoft.com/office/drawing/2014/main" id="{A87A6344-0E7F-7AE1-6439-91E76EB69C30}"/>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279227D6-62CD-85FC-9EF6-2C23686C946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22257339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BE9366-F18B-486A-BACD-3229F9AA024E}"/>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accent6">
                    <a:lumMod val="40000"/>
                    <a:lumOff val="60000"/>
                  </a:schemeClr>
                </a:solidFill>
              </a:rPr>
              <a:t>Does this sort of birth trauma tend to be unilateral, or bilateral?</a:t>
            </a: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b="1" dirty="0">
                <a:solidFill>
                  <a:schemeClr val="accent6">
                    <a:lumMod val="40000"/>
                    <a:lumOff val="60000"/>
                  </a:schemeClr>
                </a:solidFill>
              </a:rPr>
              <a:t>Breaks in Descemet’s/endothelium </a:t>
            </a:r>
            <a:r>
              <a:rPr lang="en-US" sz="1600" dirty="0">
                <a:solidFill>
                  <a:schemeClr val="accent6">
                    <a:lumMod val="40000"/>
                    <a:lumOff val="60000"/>
                  </a:schemeClr>
                </a:solidFill>
              </a:rPr>
              <a:t>allow the cornea to become edematous, and thus hazy</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246</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6972300" cy="2554545"/>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Does this sort of birth trauma tend to be unilateral, or bilateral?</a:t>
            </a:r>
          </a:p>
          <a:p>
            <a:r>
              <a:rPr lang="en-US" sz="1600" dirty="0">
                <a:solidFill>
                  <a:srgbClr val="0000FF"/>
                </a:solidFill>
              </a:rPr>
              <a:t>It is almost always unilateral (would take seriously bad luck to injure both corneas simultaneously)</a:t>
            </a:r>
          </a:p>
          <a:p>
            <a:endParaRPr lang="en-US" sz="1600" dirty="0">
              <a:solidFill>
                <a:srgbClr val="0000FF"/>
              </a:solidFill>
            </a:endParaRPr>
          </a:p>
          <a:p>
            <a:r>
              <a:rPr lang="en-US" sz="1600" i="1" dirty="0">
                <a:solidFill>
                  <a:srgbClr val="0000FF"/>
                </a:solidFill>
              </a:rPr>
              <a:t>At what point post-partum does the traumatized cornea become cloudy?</a:t>
            </a:r>
          </a:p>
          <a:p>
            <a:r>
              <a:rPr lang="en-US" sz="1600" dirty="0">
                <a:solidFill>
                  <a:srgbClr val="0000FF"/>
                </a:solidFill>
              </a:rPr>
              <a:t>Usually within a day or two</a:t>
            </a:r>
          </a:p>
          <a:p>
            <a:endParaRPr lang="en-US" sz="1600" i="1" dirty="0">
              <a:solidFill>
                <a:srgbClr val="0000FF"/>
              </a:solidFill>
            </a:endParaRPr>
          </a:p>
          <a:p>
            <a:r>
              <a:rPr lang="en-US" sz="1600" i="1" dirty="0">
                <a:solidFill>
                  <a:srgbClr val="0000FF"/>
                </a:solidFill>
              </a:rPr>
              <a:t>How does endothelial damage lead to a cloudy cornea?</a:t>
            </a:r>
            <a:endParaRPr lang="en-US" sz="1600" i="1" dirty="0">
              <a:solidFill>
                <a:schemeClr val="accent6">
                  <a:lumMod val="40000"/>
                  <a:lumOff val="60000"/>
                </a:schemeClr>
              </a:solidFill>
            </a:endParaRPr>
          </a:p>
          <a:p>
            <a:r>
              <a:rPr lang="en-US" sz="1600" dirty="0">
                <a:solidFill>
                  <a:schemeClr val="accent6">
                    <a:lumMod val="40000"/>
                    <a:lumOff val="60000"/>
                  </a:schemeClr>
                </a:solidFill>
              </a:rPr>
              <a:t>Breaks in Descemet’s/endothelium allow the cornea to become edematous, and thus hazy</a:t>
            </a:r>
          </a:p>
        </p:txBody>
      </p:sp>
      <p:sp>
        <p:nvSpPr>
          <p:cNvPr id="4" name="TextBox 3">
            <a:extLst>
              <a:ext uri="{FF2B5EF4-FFF2-40B4-BE49-F238E27FC236}">
                <a16:creationId xmlns:a16="http://schemas.microsoft.com/office/drawing/2014/main" id="{D8AE7C9F-6A36-4153-139E-B5BD917D7562}"/>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0897F949-0339-37DD-72EE-2B3D1AB0E0E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27494420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389889-5A12-48A8-9DD6-AE6EF4430A45}"/>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accent6">
                    <a:lumMod val="40000"/>
                    <a:lumOff val="60000"/>
                  </a:schemeClr>
                </a:solidFill>
              </a:rPr>
              <a:t>Does this sort of birth trauma tend to be unilateral, or bilateral?</a:t>
            </a:r>
          </a:p>
          <a:p>
            <a:r>
              <a:rPr lang="en-US" sz="1600" dirty="0">
                <a:solidFill>
                  <a:schemeClr val="accent6">
                    <a:lumMod val="40000"/>
                    <a:lumOff val="60000"/>
                  </a:schemeClr>
                </a:solidFill>
              </a:rPr>
              <a:t>It is almost always unilateral (would take seriously bad luck to injure both corneas simultaneously)</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At what point post-partum does the traumatized cornea become cloudy?</a:t>
            </a:r>
          </a:p>
          <a:p>
            <a:r>
              <a:rPr lang="en-US" sz="1600" dirty="0">
                <a:solidFill>
                  <a:schemeClr val="accent6">
                    <a:lumMod val="40000"/>
                    <a:lumOff val="60000"/>
                  </a:schemeClr>
                </a:solidFill>
              </a:rPr>
              <a:t>Usually within a day or two</a:t>
            </a:r>
          </a:p>
          <a:p>
            <a:endParaRPr lang="en-US" sz="1600" i="1" dirty="0">
              <a:solidFill>
                <a:schemeClr val="accent6">
                  <a:lumMod val="40000"/>
                  <a:lumOff val="60000"/>
                </a:schemeClr>
              </a:solidFill>
            </a:endParaRPr>
          </a:p>
          <a:p>
            <a:r>
              <a:rPr lang="en-US" sz="1600" i="1" dirty="0">
                <a:solidFill>
                  <a:schemeClr val="accent6">
                    <a:lumMod val="40000"/>
                    <a:lumOff val="60000"/>
                  </a:schemeClr>
                </a:solidFill>
              </a:rPr>
              <a:t>How does endothelial damage lead to a cloudy cornea?</a:t>
            </a:r>
          </a:p>
          <a:p>
            <a:r>
              <a:rPr lang="en-US" sz="1600" b="1" dirty="0">
                <a:solidFill>
                  <a:schemeClr val="accent6">
                    <a:lumMod val="40000"/>
                    <a:lumOff val="60000"/>
                  </a:schemeClr>
                </a:solidFill>
              </a:rPr>
              <a:t>Breaks in Descemet’s/endothelium </a:t>
            </a:r>
            <a:r>
              <a:rPr lang="en-US" sz="1600" dirty="0">
                <a:solidFill>
                  <a:schemeClr val="accent6">
                    <a:lumMod val="40000"/>
                    <a:lumOff val="60000"/>
                  </a:schemeClr>
                </a:solidFill>
              </a:rPr>
              <a:t>allow the cornea to become edematous, and thus hazy</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247</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6972300" cy="2554545"/>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Does this sort of birth trauma tend to be unilateral, or bilateral?</a:t>
            </a:r>
          </a:p>
          <a:p>
            <a:r>
              <a:rPr lang="en-US" sz="1600" dirty="0">
                <a:solidFill>
                  <a:srgbClr val="0000FF"/>
                </a:solidFill>
              </a:rPr>
              <a:t>It is almost always unilateral (would take seriously bad luck to injure both corneas simultaneously)</a:t>
            </a:r>
          </a:p>
          <a:p>
            <a:endParaRPr lang="en-US" sz="1600" dirty="0">
              <a:solidFill>
                <a:srgbClr val="0000FF"/>
              </a:solidFill>
            </a:endParaRPr>
          </a:p>
          <a:p>
            <a:r>
              <a:rPr lang="en-US" sz="1600" i="1" dirty="0">
                <a:solidFill>
                  <a:srgbClr val="0000FF"/>
                </a:solidFill>
              </a:rPr>
              <a:t>At what point post-partum does the traumatized cornea become cloudy?</a:t>
            </a:r>
          </a:p>
          <a:p>
            <a:r>
              <a:rPr lang="en-US" sz="1600" dirty="0">
                <a:solidFill>
                  <a:srgbClr val="0000FF"/>
                </a:solidFill>
              </a:rPr>
              <a:t>Usually within a day or two</a:t>
            </a:r>
          </a:p>
          <a:p>
            <a:endParaRPr lang="en-US" sz="1600" i="1" dirty="0">
              <a:solidFill>
                <a:srgbClr val="0000FF"/>
              </a:solidFill>
            </a:endParaRPr>
          </a:p>
          <a:p>
            <a:r>
              <a:rPr lang="en-US" sz="1600" i="1" dirty="0">
                <a:solidFill>
                  <a:srgbClr val="0000FF"/>
                </a:solidFill>
              </a:rPr>
              <a:t>How does endothelial damage lead to a cloudy cornea?</a:t>
            </a:r>
          </a:p>
          <a:p>
            <a:r>
              <a:rPr lang="en-US" sz="1600" dirty="0">
                <a:solidFill>
                  <a:srgbClr val="0000FF"/>
                </a:solidFill>
              </a:rPr>
              <a:t>Breaks in Descemet’s/endothelium allow the cornea to become edematous, and thus hazy</a:t>
            </a:r>
          </a:p>
        </p:txBody>
      </p:sp>
      <p:sp>
        <p:nvSpPr>
          <p:cNvPr id="4" name="TextBox 3">
            <a:extLst>
              <a:ext uri="{FF2B5EF4-FFF2-40B4-BE49-F238E27FC236}">
                <a16:creationId xmlns:a16="http://schemas.microsoft.com/office/drawing/2014/main" id="{1AC9FC3D-38A7-9781-99D8-8F866B0835B5}"/>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94B7BD70-3DFC-B1F4-BB17-3FAEBF8B24D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5071468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248</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solidFill>
              </a:rPr>
              <a:t>Do these traumatic Descemet breaks tend to run vertically, or horizontally?</a:t>
            </a:r>
          </a:p>
          <a:p>
            <a:r>
              <a:rPr lang="en-US" sz="1400" dirty="0">
                <a:solidFill>
                  <a:schemeClr val="accent6">
                    <a:lumMod val="7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9059B52-21DE-78AA-105D-D7F3B92399D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F6E80DDE-227D-BB77-3D7F-C1A8C6FD9C8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52664454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249</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solidFill>
              </a:rPr>
              <a:t>Do these traumatic Descemet breaks tend to run vertically, or horizontally?</a:t>
            </a:r>
          </a:p>
          <a:p>
            <a:r>
              <a:rPr lang="en-US" sz="1400" dirty="0">
                <a:solidFill>
                  <a:schemeClr val="bg1"/>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9C67672-6F2D-4095-BF8E-FB11F2C2D082}"/>
              </a:ext>
            </a:extLst>
          </p:cNvPr>
          <p:cNvGrpSpPr/>
          <p:nvPr/>
        </p:nvGrpSpPr>
        <p:grpSpPr>
          <a:xfrm>
            <a:off x="4938090" y="5324842"/>
            <a:ext cx="1335088" cy="1006475"/>
            <a:chOff x="2133600" y="5470525"/>
            <a:chExt cx="1335088" cy="1006475"/>
          </a:xfrm>
        </p:grpSpPr>
        <p:sp>
          <p:nvSpPr>
            <p:cNvPr id="10" name="Rectangle 5">
              <a:extLst>
                <a:ext uri="{FF2B5EF4-FFF2-40B4-BE49-F238E27FC236}">
                  <a16:creationId xmlns:a16="http://schemas.microsoft.com/office/drawing/2014/main" id="{881CA7F4-B6C6-4319-8DE4-8EE3CCA6B993}"/>
                </a:ext>
              </a:extLst>
            </p:cNvPr>
            <p:cNvSpPr>
              <a:spLocks noChangeArrowheads="1"/>
            </p:cNvSpPr>
            <p:nvPr/>
          </p:nvSpPr>
          <p:spPr bwMode="auto">
            <a:xfrm>
              <a:off x="2133600" y="5562600"/>
              <a:ext cx="1335088"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 name="Text Box 6">
              <a:extLst>
                <a:ext uri="{FF2B5EF4-FFF2-40B4-BE49-F238E27FC236}">
                  <a16:creationId xmlns:a16="http://schemas.microsoft.com/office/drawing/2014/main" id="{EFA6BE08-4262-4E00-8288-4651C77ADCE9}"/>
                </a:ext>
              </a:extLst>
            </p:cNvPr>
            <p:cNvSpPr txBox="1">
              <a:spLocks noChangeArrowheads="1"/>
            </p:cNvSpPr>
            <p:nvPr/>
          </p:nvSpPr>
          <p:spPr bwMode="auto">
            <a:xfrm>
              <a:off x="2133600" y="5470525"/>
              <a:ext cx="69188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6000" b="1"/>
                <a:t>V</a:t>
              </a:r>
            </a:p>
          </p:txBody>
        </p:sp>
        <p:sp>
          <p:nvSpPr>
            <p:cNvPr id="12" name="Text Box 7">
              <a:extLst>
                <a:ext uri="{FF2B5EF4-FFF2-40B4-BE49-F238E27FC236}">
                  <a16:creationId xmlns:a16="http://schemas.microsoft.com/office/drawing/2014/main" id="{96E65162-802C-4385-B3FB-3C2F7D5793F9}"/>
                </a:ext>
              </a:extLst>
            </p:cNvPr>
            <p:cNvSpPr txBox="1">
              <a:spLocks noChangeArrowheads="1"/>
            </p:cNvSpPr>
            <p:nvPr/>
          </p:nvSpPr>
          <p:spPr bwMode="auto">
            <a:xfrm>
              <a:off x="2674241" y="5646738"/>
              <a:ext cx="790601"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b="1" dirty="0" err="1"/>
                <a:t>ertical</a:t>
              </a:r>
              <a:endParaRPr lang="en-US" altLang="en-US" sz="1600" b="1" dirty="0"/>
            </a:p>
          </p:txBody>
        </p:sp>
        <p:sp>
          <p:nvSpPr>
            <p:cNvPr id="13" name="Text Box 7">
              <a:extLst>
                <a:ext uri="{FF2B5EF4-FFF2-40B4-BE49-F238E27FC236}">
                  <a16:creationId xmlns:a16="http://schemas.microsoft.com/office/drawing/2014/main" id="{E8798302-0BB2-4887-A67F-8D754DE7782D}"/>
                </a:ext>
              </a:extLst>
            </p:cNvPr>
            <p:cNvSpPr txBox="1">
              <a:spLocks noChangeArrowheads="1"/>
            </p:cNvSpPr>
            <p:nvPr/>
          </p:nvSpPr>
          <p:spPr bwMode="auto">
            <a:xfrm>
              <a:off x="2634280" y="5843395"/>
              <a:ext cx="720069"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b="1" dirty="0" err="1">
                  <a:solidFill>
                    <a:srgbClr val="0000FF"/>
                  </a:solidFill>
                </a:rPr>
                <a:t>agina</a:t>
              </a:r>
              <a:endParaRPr lang="en-US" altLang="en-US" sz="1600" b="1" dirty="0">
                <a:solidFill>
                  <a:srgbClr val="0000FF"/>
                </a:solidFill>
              </a:endParaRPr>
            </a:p>
          </p:txBody>
        </p:sp>
      </p:grpSp>
      <p:sp>
        <p:nvSpPr>
          <p:cNvPr id="5" name="TextBox 4">
            <a:extLst>
              <a:ext uri="{FF2B5EF4-FFF2-40B4-BE49-F238E27FC236}">
                <a16:creationId xmlns:a16="http://schemas.microsoft.com/office/drawing/2014/main" id="{69CDE079-3C4A-7718-6644-B445D06EAC5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9BE8966F-97FB-2335-4CE2-B936183BC03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11183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1169551"/>
          </a:xfrm>
          <a:prstGeom prst="rect">
            <a:avLst/>
          </a:prstGeom>
          <a:noFill/>
        </p:spPr>
        <p:txBody>
          <a:bodyPr wrap="square" rtlCol="0">
            <a:spAutoFit/>
          </a:bodyPr>
          <a:lstStyle/>
          <a:p>
            <a:r>
              <a:rPr lang="en-US" sz="1400" i="1" dirty="0">
                <a:solidFill>
                  <a:srgbClr val="0000FF"/>
                </a:solidFill>
              </a:rPr>
              <a:t>Speaking of checking acuity in amblyopia…The </a:t>
            </a:r>
            <a:r>
              <a:rPr lang="en-US" sz="1400" dirty="0">
                <a:solidFill>
                  <a:srgbClr val="0000FF"/>
                </a:solidFill>
              </a:rPr>
              <a:t>Peds</a:t>
            </a:r>
            <a:r>
              <a:rPr lang="en-US" sz="1400" i="1" dirty="0">
                <a:solidFill>
                  <a:srgbClr val="0000FF"/>
                </a:solidFill>
              </a:rPr>
              <a:t> book discusses a phenomenon in amblyopia that is rather unique to the condition. What is it? </a:t>
            </a:r>
          </a:p>
          <a:p>
            <a:r>
              <a:rPr lang="en-US" sz="1400" dirty="0">
                <a:solidFill>
                  <a:srgbClr val="0000FF"/>
                </a:solidFill>
              </a:rPr>
              <a:t>The  crowding  phenomenon</a:t>
            </a:r>
          </a:p>
          <a:p>
            <a:endParaRPr lang="en-US" sz="1400" i="1" dirty="0">
              <a:solidFill>
                <a:srgbClr val="0000FF"/>
              </a:solidFill>
            </a:endParaRPr>
          </a:p>
          <a:p>
            <a:r>
              <a:rPr lang="en-US" sz="1400" i="1" dirty="0">
                <a:solidFill>
                  <a:srgbClr val="0000FF"/>
                </a:solidFill>
              </a:rPr>
              <a:t>What is the crowding phenomenon?</a:t>
            </a:r>
            <a:endParaRPr lang="en-US" sz="1400" dirty="0">
              <a:solidFill>
                <a:srgbClr val="0000FF"/>
              </a:solidFill>
            </a:endParaRPr>
          </a:p>
        </p:txBody>
      </p:sp>
    </p:spTree>
    <p:extLst>
      <p:ext uri="{BB962C8B-B14F-4D97-AF65-F5344CB8AC3E}">
        <p14:creationId xmlns:p14="http://schemas.microsoft.com/office/powerpoint/2010/main" val="156691728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CBE69-3FA9-4323-9841-FC5A2830F740}"/>
              </a:ext>
            </a:extLst>
          </p:cNvPr>
          <p:cNvSpPr>
            <a:spLocks noGrp="1"/>
          </p:cNvSpPr>
          <p:nvPr>
            <p:ph type="sldNum" sz="quarter" idx="12"/>
          </p:nvPr>
        </p:nvSpPr>
        <p:spPr/>
        <p:txBody>
          <a:bodyPr/>
          <a:lstStyle/>
          <a:p>
            <a:fld id="{B24E14B4-F7D2-4B27-AF0A-9BA14A4C12FF}" type="slidenum">
              <a:rPr lang="en-US" altLang="en-US" smtClean="0"/>
              <a:pPr/>
              <a:t>250</a:t>
            </a:fld>
            <a:endParaRPr lang="en-US" altLang="en-US"/>
          </a:p>
        </p:txBody>
      </p:sp>
      <p:sp>
        <p:nvSpPr>
          <p:cNvPr id="6" name="TextBox 5">
            <a:extLst>
              <a:ext uri="{FF2B5EF4-FFF2-40B4-BE49-F238E27FC236}">
                <a16:creationId xmlns:a16="http://schemas.microsoft.com/office/drawing/2014/main" id="{9FF7E85C-34F5-4BB9-BD4F-4A28E84DAC8E}"/>
              </a:ext>
            </a:extLst>
          </p:cNvPr>
          <p:cNvSpPr txBox="1"/>
          <p:nvPr/>
        </p:nvSpPr>
        <p:spPr>
          <a:xfrm>
            <a:off x="2179817" y="6107668"/>
            <a:ext cx="4784388" cy="369332"/>
          </a:xfrm>
          <a:prstGeom prst="rect">
            <a:avLst/>
          </a:prstGeom>
          <a:noFill/>
        </p:spPr>
        <p:txBody>
          <a:bodyPr wrap="none" rtlCol="0">
            <a:spAutoFit/>
          </a:bodyPr>
          <a:lstStyle/>
          <a:p>
            <a:pPr algn="ctr"/>
            <a:r>
              <a:rPr lang="en-US" dirty="0"/>
              <a:t>Vertical Descemet’s breaks after birth trauma</a:t>
            </a:r>
          </a:p>
        </p:txBody>
      </p:sp>
      <p:pic>
        <p:nvPicPr>
          <p:cNvPr id="7" name="Picture 6">
            <a:extLst>
              <a:ext uri="{FF2B5EF4-FFF2-40B4-BE49-F238E27FC236}">
                <a16:creationId xmlns:a16="http://schemas.microsoft.com/office/drawing/2014/main" id="{174A09EE-BAF1-41A9-9502-8856833BB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895" y="1810931"/>
            <a:ext cx="4237601" cy="3236137"/>
          </a:xfrm>
          <a:prstGeom prst="rect">
            <a:avLst/>
          </a:prstGeom>
        </p:spPr>
      </p:pic>
      <p:pic>
        <p:nvPicPr>
          <p:cNvPr id="8" name="Picture 7">
            <a:extLst>
              <a:ext uri="{FF2B5EF4-FFF2-40B4-BE49-F238E27FC236}">
                <a16:creationId xmlns:a16="http://schemas.microsoft.com/office/drawing/2014/main" id="{BE56DC98-1D6C-42DB-89CE-F1B54AE9C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198" y="1810931"/>
            <a:ext cx="3913468" cy="3236137"/>
          </a:xfrm>
          <a:prstGeom prst="rect">
            <a:avLst/>
          </a:prstGeom>
        </p:spPr>
      </p:pic>
      <p:sp>
        <p:nvSpPr>
          <p:cNvPr id="2" name="TextBox 1">
            <a:extLst>
              <a:ext uri="{FF2B5EF4-FFF2-40B4-BE49-F238E27FC236}">
                <a16:creationId xmlns:a16="http://schemas.microsoft.com/office/drawing/2014/main" id="{65569294-1AC4-19E5-D033-6B244C43908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69437228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251</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chemeClr val="bg1">
                    <a:lumMod val="65000"/>
                  </a:schemeClr>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CDE079-3C4A-7718-6644-B445D06EAC5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9BE8966F-97FB-2335-4CE2-B936183BC03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2A303175-47BA-401A-EAEB-92B4ABD7CCFA}"/>
              </a:ext>
            </a:extLst>
          </p:cNvPr>
          <p:cNvSpPr txBox="1"/>
          <p:nvPr/>
        </p:nvSpPr>
        <p:spPr>
          <a:xfrm>
            <a:off x="3513483" y="4636629"/>
            <a:ext cx="3935895" cy="954107"/>
          </a:xfrm>
          <a:prstGeom prst="rect">
            <a:avLst/>
          </a:prstGeom>
          <a:solidFill>
            <a:schemeClr val="accent5"/>
          </a:solidFill>
        </p:spPr>
        <p:txBody>
          <a:bodyPr wrap="square" rtlCol="0">
            <a:spAutoFit/>
          </a:bodyPr>
          <a:lstStyle/>
          <a:p>
            <a:r>
              <a:rPr lang="en-US" sz="1400" i="1" dirty="0">
                <a:solidFill>
                  <a:srgbClr val="0000FF"/>
                </a:solidFill>
              </a:rPr>
              <a:t>Relevant sidebar: Vertical lines in the posterior stroma are a common finding in keratoconus. What is the eponymous name for this?</a:t>
            </a:r>
          </a:p>
          <a:p>
            <a:r>
              <a:rPr lang="en-US" sz="1400" dirty="0">
                <a:solidFill>
                  <a:schemeClr val="accent5"/>
                </a:solidFill>
              </a:rPr>
              <a:t>Vogt striae</a:t>
            </a:r>
          </a:p>
        </p:txBody>
      </p:sp>
      <p:grpSp>
        <p:nvGrpSpPr>
          <p:cNvPr id="3" name="Group 2">
            <a:extLst>
              <a:ext uri="{FF2B5EF4-FFF2-40B4-BE49-F238E27FC236}">
                <a16:creationId xmlns:a16="http://schemas.microsoft.com/office/drawing/2014/main" id="{39C67672-6F2D-4095-BF8E-FB11F2C2D082}"/>
              </a:ext>
            </a:extLst>
          </p:cNvPr>
          <p:cNvGrpSpPr/>
          <p:nvPr/>
        </p:nvGrpSpPr>
        <p:grpSpPr>
          <a:xfrm>
            <a:off x="4938090" y="5324842"/>
            <a:ext cx="1335088" cy="1006475"/>
            <a:chOff x="2133600" y="5470525"/>
            <a:chExt cx="1335088" cy="1006475"/>
          </a:xfrm>
        </p:grpSpPr>
        <p:sp>
          <p:nvSpPr>
            <p:cNvPr id="10" name="Rectangle 5">
              <a:extLst>
                <a:ext uri="{FF2B5EF4-FFF2-40B4-BE49-F238E27FC236}">
                  <a16:creationId xmlns:a16="http://schemas.microsoft.com/office/drawing/2014/main" id="{881CA7F4-B6C6-4319-8DE4-8EE3CCA6B993}"/>
                </a:ext>
              </a:extLst>
            </p:cNvPr>
            <p:cNvSpPr>
              <a:spLocks noChangeArrowheads="1"/>
            </p:cNvSpPr>
            <p:nvPr/>
          </p:nvSpPr>
          <p:spPr bwMode="auto">
            <a:xfrm>
              <a:off x="2133600" y="5562600"/>
              <a:ext cx="1335088"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 name="Text Box 6">
              <a:extLst>
                <a:ext uri="{FF2B5EF4-FFF2-40B4-BE49-F238E27FC236}">
                  <a16:creationId xmlns:a16="http://schemas.microsoft.com/office/drawing/2014/main" id="{EFA6BE08-4262-4E00-8288-4651C77ADCE9}"/>
                </a:ext>
              </a:extLst>
            </p:cNvPr>
            <p:cNvSpPr txBox="1">
              <a:spLocks noChangeArrowheads="1"/>
            </p:cNvSpPr>
            <p:nvPr/>
          </p:nvSpPr>
          <p:spPr bwMode="auto">
            <a:xfrm>
              <a:off x="2133600" y="5470525"/>
              <a:ext cx="69188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6000" b="1"/>
                <a:t>V</a:t>
              </a:r>
            </a:p>
          </p:txBody>
        </p:sp>
        <p:sp>
          <p:nvSpPr>
            <p:cNvPr id="12" name="Text Box 7">
              <a:extLst>
                <a:ext uri="{FF2B5EF4-FFF2-40B4-BE49-F238E27FC236}">
                  <a16:creationId xmlns:a16="http://schemas.microsoft.com/office/drawing/2014/main" id="{96E65162-802C-4385-B3FB-3C2F7D5793F9}"/>
                </a:ext>
              </a:extLst>
            </p:cNvPr>
            <p:cNvSpPr txBox="1">
              <a:spLocks noChangeArrowheads="1"/>
            </p:cNvSpPr>
            <p:nvPr/>
          </p:nvSpPr>
          <p:spPr bwMode="auto">
            <a:xfrm>
              <a:off x="2674241" y="5646738"/>
              <a:ext cx="790601"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b="1" dirty="0" err="1"/>
                <a:t>ertical</a:t>
              </a:r>
              <a:endParaRPr lang="en-US" altLang="en-US" sz="1600" b="1" dirty="0"/>
            </a:p>
          </p:txBody>
        </p:sp>
      </p:grpSp>
    </p:spTree>
    <p:extLst>
      <p:ext uri="{BB962C8B-B14F-4D97-AF65-F5344CB8AC3E}">
        <p14:creationId xmlns:p14="http://schemas.microsoft.com/office/powerpoint/2010/main" val="30961382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252</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chemeClr val="bg1">
                    <a:lumMod val="65000"/>
                  </a:schemeClr>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CDE079-3C4A-7718-6644-B445D06EAC5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9BE8966F-97FB-2335-4CE2-B936183BC03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2A303175-47BA-401A-EAEB-92B4ABD7CCFA}"/>
              </a:ext>
            </a:extLst>
          </p:cNvPr>
          <p:cNvSpPr txBox="1"/>
          <p:nvPr/>
        </p:nvSpPr>
        <p:spPr>
          <a:xfrm>
            <a:off x="3513483" y="4636629"/>
            <a:ext cx="3935895" cy="954107"/>
          </a:xfrm>
          <a:prstGeom prst="rect">
            <a:avLst/>
          </a:prstGeom>
          <a:solidFill>
            <a:schemeClr val="accent5"/>
          </a:solidFill>
        </p:spPr>
        <p:txBody>
          <a:bodyPr wrap="square" rtlCol="0">
            <a:spAutoFit/>
          </a:bodyPr>
          <a:lstStyle/>
          <a:p>
            <a:r>
              <a:rPr lang="en-US" sz="1400" i="1" dirty="0">
                <a:solidFill>
                  <a:srgbClr val="0000FF"/>
                </a:solidFill>
              </a:rPr>
              <a:t>Relevant sidebar: Vertical lines in the posterior stroma are a common finding in keratoconus. What is the eponymous name for this?</a:t>
            </a:r>
          </a:p>
          <a:p>
            <a:r>
              <a:rPr lang="en-US" sz="1400" dirty="0">
                <a:solidFill>
                  <a:srgbClr val="0000FF"/>
                </a:solidFill>
              </a:rPr>
              <a:t>Vogt striae</a:t>
            </a:r>
          </a:p>
        </p:txBody>
      </p:sp>
      <p:grpSp>
        <p:nvGrpSpPr>
          <p:cNvPr id="3" name="Group 2">
            <a:extLst>
              <a:ext uri="{FF2B5EF4-FFF2-40B4-BE49-F238E27FC236}">
                <a16:creationId xmlns:a16="http://schemas.microsoft.com/office/drawing/2014/main" id="{39C67672-6F2D-4095-BF8E-FB11F2C2D082}"/>
              </a:ext>
            </a:extLst>
          </p:cNvPr>
          <p:cNvGrpSpPr/>
          <p:nvPr/>
        </p:nvGrpSpPr>
        <p:grpSpPr>
          <a:xfrm>
            <a:off x="4938090" y="5324842"/>
            <a:ext cx="1335088" cy="1006475"/>
            <a:chOff x="2133600" y="5470525"/>
            <a:chExt cx="1335088" cy="1006475"/>
          </a:xfrm>
        </p:grpSpPr>
        <p:sp>
          <p:nvSpPr>
            <p:cNvPr id="10" name="Rectangle 5">
              <a:extLst>
                <a:ext uri="{FF2B5EF4-FFF2-40B4-BE49-F238E27FC236}">
                  <a16:creationId xmlns:a16="http://schemas.microsoft.com/office/drawing/2014/main" id="{881CA7F4-B6C6-4319-8DE4-8EE3CCA6B993}"/>
                </a:ext>
              </a:extLst>
            </p:cNvPr>
            <p:cNvSpPr>
              <a:spLocks noChangeArrowheads="1"/>
            </p:cNvSpPr>
            <p:nvPr/>
          </p:nvSpPr>
          <p:spPr bwMode="auto">
            <a:xfrm>
              <a:off x="2133600" y="5562600"/>
              <a:ext cx="1335088"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 name="Text Box 6">
              <a:extLst>
                <a:ext uri="{FF2B5EF4-FFF2-40B4-BE49-F238E27FC236}">
                  <a16:creationId xmlns:a16="http://schemas.microsoft.com/office/drawing/2014/main" id="{EFA6BE08-4262-4E00-8288-4651C77ADCE9}"/>
                </a:ext>
              </a:extLst>
            </p:cNvPr>
            <p:cNvSpPr txBox="1">
              <a:spLocks noChangeArrowheads="1"/>
            </p:cNvSpPr>
            <p:nvPr/>
          </p:nvSpPr>
          <p:spPr bwMode="auto">
            <a:xfrm>
              <a:off x="2133600" y="5470525"/>
              <a:ext cx="69188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6000" b="1"/>
                <a:t>V</a:t>
              </a:r>
            </a:p>
          </p:txBody>
        </p:sp>
        <p:sp>
          <p:nvSpPr>
            <p:cNvPr id="12" name="Text Box 7">
              <a:extLst>
                <a:ext uri="{FF2B5EF4-FFF2-40B4-BE49-F238E27FC236}">
                  <a16:creationId xmlns:a16="http://schemas.microsoft.com/office/drawing/2014/main" id="{96E65162-802C-4385-B3FB-3C2F7D5793F9}"/>
                </a:ext>
              </a:extLst>
            </p:cNvPr>
            <p:cNvSpPr txBox="1">
              <a:spLocks noChangeArrowheads="1"/>
            </p:cNvSpPr>
            <p:nvPr/>
          </p:nvSpPr>
          <p:spPr bwMode="auto">
            <a:xfrm>
              <a:off x="2674241" y="5646738"/>
              <a:ext cx="790601"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b="1" dirty="0" err="1"/>
                <a:t>ertical</a:t>
              </a:r>
              <a:endParaRPr lang="en-US" altLang="en-US" sz="1600" b="1" dirty="0"/>
            </a:p>
          </p:txBody>
        </p:sp>
        <p:sp>
          <p:nvSpPr>
            <p:cNvPr id="13" name="Text Box 7">
              <a:extLst>
                <a:ext uri="{FF2B5EF4-FFF2-40B4-BE49-F238E27FC236}">
                  <a16:creationId xmlns:a16="http://schemas.microsoft.com/office/drawing/2014/main" id="{E8798302-0BB2-4887-A67F-8D754DE7782D}"/>
                </a:ext>
              </a:extLst>
            </p:cNvPr>
            <p:cNvSpPr txBox="1">
              <a:spLocks noChangeArrowheads="1"/>
            </p:cNvSpPr>
            <p:nvPr/>
          </p:nvSpPr>
          <p:spPr bwMode="auto">
            <a:xfrm>
              <a:off x="2528264" y="6042175"/>
              <a:ext cx="503664"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b="1" dirty="0" err="1">
                  <a:solidFill>
                    <a:srgbClr val="0000FF"/>
                  </a:solidFill>
                </a:rPr>
                <a:t>ogt</a:t>
              </a:r>
              <a:endParaRPr lang="en-US" altLang="en-US" sz="1600" b="1" dirty="0">
                <a:solidFill>
                  <a:srgbClr val="0000FF"/>
                </a:solidFill>
              </a:endParaRPr>
            </a:p>
          </p:txBody>
        </p:sp>
      </p:grpSp>
    </p:spTree>
    <p:extLst>
      <p:ext uri="{BB962C8B-B14F-4D97-AF65-F5344CB8AC3E}">
        <p14:creationId xmlns:p14="http://schemas.microsoft.com/office/powerpoint/2010/main" val="36574479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gt striae - American Academy of Ophthalmology">
            <a:extLst>
              <a:ext uri="{FF2B5EF4-FFF2-40B4-BE49-F238E27FC236}">
                <a16:creationId xmlns:a16="http://schemas.microsoft.com/office/drawing/2014/main" id="{431B7B69-7A35-2460-A1CA-CFF41F494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708" y="1100441"/>
            <a:ext cx="4272584" cy="465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AB514-E34E-CA15-183E-55A91FCA83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763BB2CC-7DD6-E4C0-0278-59FAA28B0597}"/>
              </a:ext>
            </a:extLst>
          </p:cNvPr>
          <p:cNvSpPr txBox="1"/>
          <p:nvPr/>
        </p:nvSpPr>
        <p:spPr>
          <a:xfrm>
            <a:off x="3107432" y="6118417"/>
            <a:ext cx="2929135" cy="369332"/>
          </a:xfrm>
          <a:prstGeom prst="rect">
            <a:avLst/>
          </a:prstGeom>
          <a:noFill/>
        </p:spPr>
        <p:txBody>
          <a:bodyPr wrap="none" rtlCol="0">
            <a:spAutoFit/>
          </a:bodyPr>
          <a:lstStyle/>
          <a:p>
            <a:pPr algn="ctr"/>
            <a:r>
              <a:rPr lang="en-US" dirty="0"/>
              <a:t>Vogt striae (aka Vogt lines)</a:t>
            </a:r>
          </a:p>
        </p:txBody>
      </p:sp>
    </p:spTree>
    <p:extLst>
      <p:ext uri="{BB962C8B-B14F-4D97-AF65-F5344CB8AC3E}">
        <p14:creationId xmlns:p14="http://schemas.microsoft.com/office/powerpoint/2010/main" val="22220633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gt striae - American Academy of Ophthalmology">
            <a:extLst>
              <a:ext uri="{FF2B5EF4-FFF2-40B4-BE49-F238E27FC236}">
                <a16:creationId xmlns:a16="http://schemas.microsoft.com/office/drawing/2014/main" id="{431B7B69-7A35-2460-A1CA-CFF41F494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708" y="1100441"/>
            <a:ext cx="4272584" cy="465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AB514-E34E-CA15-183E-55A91FCA83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763BB2CC-7DD6-E4C0-0278-59FAA28B0597}"/>
              </a:ext>
            </a:extLst>
          </p:cNvPr>
          <p:cNvSpPr txBox="1"/>
          <p:nvPr/>
        </p:nvSpPr>
        <p:spPr>
          <a:xfrm>
            <a:off x="3107432" y="6118417"/>
            <a:ext cx="2929135" cy="369332"/>
          </a:xfrm>
          <a:prstGeom prst="rect">
            <a:avLst/>
          </a:prstGeom>
          <a:noFill/>
        </p:spPr>
        <p:txBody>
          <a:bodyPr wrap="none" rtlCol="0">
            <a:spAutoFit/>
          </a:bodyPr>
          <a:lstStyle/>
          <a:p>
            <a:pPr algn="ctr"/>
            <a:r>
              <a:rPr lang="en-US" dirty="0"/>
              <a:t>Vogt striae (aka Vogt lines)</a:t>
            </a:r>
          </a:p>
        </p:txBody>
      </p:sp>
      <p:sp>
        <p:nvSpPr>
          <p:cNvPr id="4" name="Rectangle 2">
            <a:extLst>
              <a:ext uri="{FF2B5EF4-FFF2-40B4-BE49-F238E27FC236}">
                <a16:creationId xmlns:a16="http://schemas.microsoft.com/office/drawing/2014/main" id="{017E556E-FB2C-D047-DB51-9B67D507522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TextBox 4">
            <a:extLst>
              <a:ext uri="{FF2B5EF4-FFF2-40B4-BE49-F238E27FC236}">
                <a16:creationId xmlns:a16="http://schemas.microsoft.com/office/drawing/2014/main" id="{23BA4138-56E1-38DC-663A-2AD04CD2AA4C}"/>
              </a:ext>
            </a:extLst>
          </p:cNvPr>
          <p:cNvSpPr txBox="1"/>
          <p:nvPr/>
        </p:nvSpPr>
        <p:spPr>
          <a:xfrm>
            <a:off x="1772477" y="5138162"/>
            <a:ext cx="5599044"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One characteristic of Vogt striae is that, with a simple maneuver, they can be made to disappear (temporarily). What is the maneuver?</a:t>
            </a:r>
          </a:p>
          <a:p>
            <a:r>
              <a:rPr lang="en-US" sz="1400" dirty="0">
                <a:solidFill>
                  <a:schemeClr val="accent1">
                    <a:lumMod val="40000"/>
                    <a:lumOff val="60000"/>
                  </a:schemeClr>
                </a:solidFill>
              </a:rPr>
              <a:t>Press gently upon the cornea</a:t>
            </a:r>
          </a:p>
        </p:txBody>
      </p:sp>
    </p:spTree>
    <p:extLst>
      <p:ext uri="{BB962C8B-B14F-4D97-AF65-F5344CB8AC3E}">
        <p14:creationId xmlns:p14="http://schemas.microsoft.com/office/powerpoint/2010/main" val="118834514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gt striae - American Academy of Ophthalmology">
            <a:extLst>
              <a:ext uri="{FF2B5EF4-FFF2-40B4-BE49-F238E27FC236}">
                <a16:creationId xmlns:a16="http://schemas.microsoft.com/office/drawing/2014/main" id="{431B7B69-7A35-2460-A1CA-CFF41F494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708" y="1100441"/>
            <a:ext cx="4272584" cy="465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AB514-E34E-CA15-183E-55A91FCA83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763BB2CC-7DD6-E4C0-0278-59FAA28B0597}"/>
              </a:ext>
            </a:extLst>
          </p:cNvPr>
          <p:cNvSpPr txBox="1"/>
          <p:nvPr/>
        </p:nvSpPr>
        <p:spPr>
          <a:xfrm>
            <a:off x="3107432" y="6118417"/>
            <a:ext cx="2929135" cy="369332"/>
          </a:xfrm>
          <a:prstGeom prst="rect">
            <a:avLst/>
          </a:prstGeom>
          <a:noFill/>
        </p:spPr>
        <p:txBody>
          <a:bodyPr wrap="none" rtlCol="0">
            <a:spAutoFit/>
          </a:bodyPr>
          <a:lstStyle/>
          <a:p>
            <a:pPr algn="ctr"/>
            <a:r>
              <a:rPr lang="en-US" dirty="0"/>
              <a:t>Vogt striae (aka Vogt lines)</a:t>
            </a:r>
          </a:p>
        </p:txBody>
      </p:sp>
      <p:sp>
        <p:nvSpPr>
          <p:cNvPr id="4" name="Rectangle 2">
            <a:extLst>
              <a:ext uri="{FF2B5EF4-FFF2-40B4-BE49-F238E27FC236}">
                <a16:creationId xmlns:a16="http://schemas.microsoft.com/office/drawing/2014/main" id="{017E556E-FB2C-D047-DB51-9B67D507522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23BA4138-56E1-38DC-663A-2AD04CD2AA4C}"/>
              </a:ext>
            </a:extLst>
          </p:cNvPr>
          <p:cNvSpPr txBox="1"/>
          <p:nvPr/>
        </p:nvSpPr>
        <p:spPr>
          <a:xfrm>
            <a:off x="1772477" y="5138162"/>
            <a:ext cx="5599044"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One characteristic of Vogt striae is that, with a simple maneuver, they can be made to disappear (temporarily). What is the maneuver?</a:t>
            </a:r>
          </a:p>
          <a:p>
            <a:r>
              <a:rPr lang="en-US" sz="1400" dirty="0">
                <a:solidFill>
                  <a:srgbClr val="0000FF"/>
                </a:solidFill>
              </a:rPr>
              <a:t>Press gently upon the cornea</a:t>
            </a:r>
          </a:p>
        </p:txBody>
      </p:sp>
    </p:spTree>
    <p:extLst>
      <p:ext uri="{BB962C8B-B14F-4D97-AF65-F5344CB8AC3E}">
        <p14:creationId xmlns:p14="http://schemas.microsoft.com/office/powerpoint/2010/main" val="169922992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256</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DD12FB-2D8F-4E9E-BEF9-4685D76E06C3}"/>
              </a:ext>
            </a:extLst>
          </p:cNvPr>
          <p:cNvSpPr txBox="1"/>
          <p:nvPr/>
        </p:nvSpPr>
        <p:spPr>
          <a:xfrm>
            <a:off x="935485" y="3879740"/>
            <a:ext cx="3965713" cy="738664"/>
          </a:xfrm>
          <a:prstGeom prst="rect">
            <a:avLst/>
          </a:prstGeom>
          <a:solidFill>
            <a:srgbClr val="0070C0"/>
          </a:solidFill>
        </p:spPr>
        <p:txBody>
          <a:bodyPr wrap="square" rtlCol="0">
            <a:spAutoFit/>
          </a:bodyPr>
          <a:lstStyle/>
          <a:p>
            <a:r>
              <a:rPr lang="en-US" sz="1400" i="1" dirty="0">
                <a:solidFill>
                  <a:schemeClr val="bg1"/>
                </a:solidFill>
              </a:rPr>
              <a:t>Another congenital condition is associated with Descemet’s breaks—what is it?</a:t>
            </a:r>
          </a:p>
          <a:p>
            <a:r>
              <a:rPr lang="en-US" sz="1400" dirty="0">
                <a:solidFill>
                  <a:srgbClr val="0070C0"/>
                </a:solidFill>
              </a:rPr>
              <a:t>Congenital glaucoma</a:t>
            </a:r>
          </a:p>
        </p:txBody>
      </p:sp>
      <p:sp>
        <p:nvSpPr>
          <p:cNvPr id="4" name="TextBox 3">
            <a:extLst>
              <a:ext uri="{FF2B5EF4-FFF2-40B4-BE49-F238E27FC236}">
                <a16:creationId xmlns:a16="http://schemas.microsoft.com/office/drawing/2014/main" id="{D9ED4D26-A8B2-6D7F-091E-93C0A58A4AE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A6438E01-9A9C-69D2-A00C-688B9E960F1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2695057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257</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DD12FB-2D8F-4E9E-BEF9-4685D76E06C3}"/>
              </a:ext>
            </a:extLst>
          </p:cNvPr>
          <p:cNvSpPr txBox="1"/>
          <p:nvPr/>
        </p:nvSpPr>
        <p:spPr>
          <a:xfrm>
            <a:off x="935485" y="3879740"/>
            <a:ext cx="3965713" cy="738664"/>
          </a:xfrm>
          <a:prstGeom prst="rect">
            <a:avLst/>
          </a:prstGeom>
          <a:solidFill>
            <a:srgbClr val="0070C0"/>
          </a:solidFill>
        </p:spPr>
        <p:txBody>
          <a:bodyPr wrap="square" rtlCol="0">
            <a:spAutoFit/>
          </a:bodyPr>
          <a:lstStyle/>
          <a:p>
            <a:r>
              <a:rPr lang="en-US" sz="1400" i="1" dirty="0">
                <a:solidFill>
                  <a:schemeClr val="bg1"/>
                </a:solidFill>
              </a:rPr>
              <a:t>Another congenital condition is associated with Descemet’s breaks—what is it?</a:t>
            </a:r>
          </a:p>
          <a:p>
            <a:r>
              <a:rPr lang="en-US" sz="1400" dirty="0">
                <a:solidFill>
                  <a:schemeClr val="bg1"/>
                </a:solidFill>
              </a:rPr>
              <a:t>Congenital glaucoma</a:t>
            </a:r>
          </a:p>
        </p:txBody>
      </p:sp>
      <p:sp>
        <p:nvSpPr>
          <p:cNvPr id="4" name="TextBox 3">
            <a:extLst>
              <a:ext uri="{FF2B5EF4-FFF2-40B4-BE49-F238E27FC236}">
                <a16:creationId xmlns:a16="http://schemas.microsoft.com/office/drawing/2014/main" id="{171F5078-6548-8B54-3A70-DC000E1E1E9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202035B4-E390-D2D1-D359-C1D11B915BD5}"/>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4363314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258</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DD12FB-2D8F-4E9E-BEF9-4685D76E06C3}"/>
              </a:ext>
            </a:extLst>
          </p:cNvPr>
          <p:cNvSpPr txBox="1"/>
          <p:nvPr/>
        </p:nvSpPr>
        <p:spPr>
          <a:xfrm>
            <a:off x="935485" y="3879740"/>
            <a:ext cx="3965713" cy="738664"/>
          </a:xfrm>
          <a:prstGeom prst="rect">
            <a:avLst/>
          </a:prstGeom>
          <a:solidFill>
            <a:srgbClr val="0070C0"/>
          </a:solidFill>
        </p:spPr>
        <p:txBody>
          <a:bodyPr wrap="square" rtlCol="0">
            <a:spAutoFit/>
          </a:bodyPr>
          <a:lstStyle/>
          <a:p>
            <a:r>
              <a:rPr lang="en-US" sz="1400" i="1" dirty="0">
                <a:solidFill>
                  <a:schemeClr val="bg1">
                    <a:lumMod val="65000"/>
                  </a:schemeClr>
                </a:solidFill>
              </a:rPr>
              <a:t>Another congenital condition is associated with Descemet’s breaks—what is it?</a:t>
            </a:r>
          </a:p>
          <a:p>
            <a:r>
              <a:rPr lang="en-US" sz="1400" b="1" dirty="0">
                <a:solidFill>
                  <a:schemeClr val="bg1"/>
                </a:solidFill>
              </a:rPr>
              <a:t>Congenital glaucoma</a:t>
            </a:r>
          </a:p>
        </p:txBody>
      </p:sp>
      <p:sp>
        <p:nvSpPr>
          <p:cNvPr id="11" name="TextBox 10">
            <a:extLst>
              <a:ext uri="{FF2B5EF4-FFF2-40B4-BE49-F238E27FC236}">
                <a16:creationId xmlns:a16="http://schemas.microsoft.com/office/drawing/2014/main" id="{51F42F82-9B7A-4708-9532-B9C0B22048FB}"/>
              </a:ext>
            </a:extLst>
          </p:cNvPr>
          <p:cNvSpPr txBox="1"/>
          <p:nvPr/>
        </p:nvSpPr>
        <p:spPr>
          <a:xfrm>
            <a:off x="1219200" y="2527747"/>
            <a:ext cx="3833191" cy="738664"/>
          </a:xfrm>
          <a:prstGeom prst="rect">
            <a:avLst/>
          </a:prstGeom>
          <a:solidFill>
            <a:schemeClr val="accent6">
              <a:lumMod val="75000"/>
            </a:schemeClr>
          </a:solidFill>
        </p:spPr>
        <p:txBody>
          <a:bodyPr wrap="square" rtlCol="0">
            <a:spAutoFit/>
          </a:bodyPr>
          <a:lstStyle/>
          <a:p>
            <a:r>
              <a:rPr lang="en-US" sz="1400" i="1" dirty="0">
                <a:solidFill>
                  <a:schemeClr val="bg1"/>
                </a:solidFill>
              </a:rPr>
              <a:t>Do these traumatic Descemet breaks tend to run vertically, or horizontally?</a:t>
            </a:r>
          </a:p>
          <a:p>
            <a:r>
              <a:rPr lang="en-US" sz="1400" dirty="0">
                <a:solidFill>
                  <a:schemeClr val="accent6">
                    <a:lumMod val="75000"/>
                  </a:schemeClr>
                </a:solidFill>
              </a:rPr>
              <a:t>Horizontally</a:t>
            </a:r>
          </a:p>
        </p:txBody>
      </p:sp>
      <p:sp>
        <p:nvSpPr>
          <p:cNvPr id="3" name="Arc 2">
            <a:extLst>
              <a:ext uri="{FF2B5EF4-FFF2-40B4-BE49-F238E27FC236}">
                <a16:creationId xmlns:a16="http://schemas.microsoft.com/office/drawing/2014/main" id="{4DFAEB48-E262-4F9F-AD8B-83393845F115}"/>
              </a:ext>
            </a:extLst>
          </p:cNvPr>
          <p:cNvSpPr/>
          <p:nvPr/>
        </p:nvSpPr>
        <p:spPr>
          <a:xfrm rot="19340894" flipH="1">
            <a:off x="722092" y="2807609"/>
            <a:ext cx="2341143" cy="1857739"/>
          </a:xfrm>
          <a:prstGeom prst="arc">
            <a:avLst>
              <a:gd name="adj1" fmla="val 16776865"/>
              <a:gd name="adj2" fmla="val 0"/>
            </a:avLst>
          </a:prstGeom>
          <a:ln w="63500">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8C140D8-3E90-ACB3-5A83-05D568AD6A6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13112DDF-1160-B325-C85F-4B2BD20EA3F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99230355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259</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DD12FB-2D8F-4E9E-BEF9-4685D76E06C3}"/>
              </a:ext>
            </a:extLst>
          </p:cNvPr>
          <p:cNvSpPr txBox="1"/>
          <p:nvPr/>
        </p:nvSpPr>
        <p:spPr>
          <a:xfrm>
            <a:off x="935485" y="3879740"/>
            <a:ext cx="3965713" cy="738664"/>
          </a:xfrm>
          <a:prstGeom prst="rect">
            <a:avLst/>
          </a:prstGeom>
          <a:solidFill>
            <a:srgbClr val="0070C0"/>
          </a:solidFill>
        </p:spPr>
        <p:txBody>
          <a:bodyPr wrap="square" rtlCol="0">
            <a:spAutoFit/>
          </a:bodyPr>
          <a:lstStyle/>
          <a:p>
            <a:r>
              <a:rPr lang="en-US" sz="1400" i="1" dirty="0">
                <a:solidFill>
                  <a:schemeClr val="bg1">
                    <a:lumMod val="65000"/>
                  </a:schemeClr>
                </a:solidFill>
              </a:rPr>
              <a:t>Another congenital condition is associated with Descemet’s breaks—what is it?</a:t>
            </a:r>
          </a:p>
          <a:p>
            <a:r>
              <a:rPr lang="en-US" sz="1400" b="1" dirty="0">
                <a:solidFill>
                  <a:schemeClr val="bg1"/>
                </a:solidFill>
              </a:rPr>
              <a:t>Congenital glaucoma</a:t>
            </a:r>
          </a:p>
        </p:txBody>
      </p:sp>
      <p:sp>
        <p:nvSpPr>
          <p:cNvPr id="11" name="TextBox 10">
            <a:extLst>
              <a:ext uri="{FF2B5EF4-FFF2-40B4-BE49-F238E27FC236}">
                <a16:creationId xmlns:a16="http://schemas.microsoft.com/office/drawing/2014/main" id="{51F42F82-9B7A-4708-9532-B9C0B22048FB}"/>
              </a:ext>
            </a:extLst>
          </p:cNvPr>
          <p:cNvSpPr txBox="1"/>
          <p:nvPr/>
        </p:nvSpPr>
        <p:spPr>
          <a:xfrm>
            <a:off x="1219200" y="2527747"/>
            <a:ext cx="3833191" cy="738664"/>
          </a:xfrm>
          <a:prstGeom prst="rect">
            <a:avLst/>
          </a:prstGeom>
          <a:solidFill>
            <a:schemeClr val="accent6">
              <a:lumMod val="75000"/>
            </a:schemeClr>
          </a:solidFill>
        </p:spPr>
        <p:txBody>
          <a:bodyPr wrap="square" rtlCol="0">
            <a:spAutoFit/>
          </a:bodyPr>
          <a:lstStyle/>
          <a:p>
            <a:r>
              <a:rPr lang="en-US" sz="1400" i="1" dirty="0">
                <a:solidFill>
                  <a:schemeClr val="bg1"/>
                </a:solidFill>
              </a:rPr>
              <a:t>Do these traumatic Descemet breaks tend to run vertically, or horizontally?</a:t>
            </a:r>
          </a:p>
          <a:p>
            <a:r>
              <a:rPr lang="en-US" sz="1400" dirty="0">
                <a:solidFill>
                  <a:schemeClr val="bg1"/>
                </a:solidFill>
              </a:rPr>
              <a:t>Horizontally</a:t>
            </a:r>
          </a:p>
        </p:txBody>
      </p:sp>
      <p:sp>
        <p:nvSpPr>
          <p:cNvPr id="3" name="Arc 2">
            <a:extLst>
              <a:ext uri="{FF2B5EF4-FFF2-40B4-BE49-F238E27FC236}">
                <a16:creationId xmlns:a16="http://schemas.microsoft.com/office/drawing/2014/main" id="{4DFAEB48-E262-4F9F-AD8B-83393845F115}"/>
              </a:ext>
            </a:extLst>
          </p:cNvPr>
          <p:cNvSpPr/>
          <p:nvPr/>
        </p:nvSpPr>
        <p:spPr>
          <a:xfrm rot="19340894" flipH="1">
            <a:off x="722092" y="2807609"/>
            <a:ext cx="2341143" cy="1857739"/>
          </a:xfrm>
          <a:prstGeom prst="arc">
            <a:avLst>
              <a:gd name="adj1" fmla="val 16776865"/>
              <a:gd name="adj2" fmla="val 0"/>
            </a:avLst>
          </a:prstGeom>
          <a:ln w="63500">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32EB420-7247-5B86-3B4B-070A87E705D3}"/>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C54616D8-A69C-97E6-F0D3-BE984935C7E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36733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1600438"/>
          </a:xfrm>
          <a:prstGeom prst="rect">
            <a:avLst/>
          </a:prstGeom>
          <a:noFill/>
        </p:spPr>
        <p:txBody>
          <a:bodyPr wrap="square" rtlCol="0">
            <a:spAutoFit/>
          </a:bodyPr>
          <a:lstStyle/>
          <a:p>
            <a:r>
              <a:rPr lang="en-US" sz="1400" i="1" dirty="0">
                <a:solidFill>
                  <a:srgbClr val="0000FF"/>
                </a:solidFill>
              </a:rPr>
              <a:t>Speaking of checking acuity in amblyopia…The </a:t>
            </a:r>
            <a:r>
              <a:rPr lang="en-US" sz="1400" dirty="0">
                <a:solidFill>
                  <a:srgbClr val="0000FF"/>
                </a:solidFill>
              </a:rPr>
              <a:t>Peds</a:t>
            </a:r>
            <a:r>
              <a:rPr lang="en-US" sz="1400" i="1" dirty="0">
                <a:solidFill>
                  <a:srgbClr val="0000FF"/>
                </a:solidFill>
              </a:rPr>
              <a:t> book discusses a phenomenon in amblyopia that is rather unique to the condition. What is it? </a:t>
            </a:r>
          </a:p>
          <a:p>
            <a:r>
              <a:rPr lang="en-US" sz="1400" dirty="0">
                <a:solidFill>
                  <a:srgbClr val="0000FF"/>
                </a:solidFill>
              </a:rPr>
              <a:t>The  crowding  phenomenon</a:t>
            </a:r>
          </a:p>
          <a:p>
            <a:endParaRPr lang="en-US" sz="1400" i="1" dirty="0">
              <a:solidFill>
                <a:srgbClr val="0000FF"/>
              </a:solidFill>
            </a:endParaRPr>
          </a:p>
          <a:p>
            <a:r>
              <a:rPr lang="en-US" sz="1400" i="1" dirty="0">
                <a:solidFill>
                  <a:srgbClr val="0000FF"/>
                </a:solidFill>
              </a:rPr>
              <a:t>What is the crowding phenomenon?</a:t>
            </a:r>
          </a:p>
          <a:p>
            <a:r>
              <a:rPr lang="en-US" sz="1400" dirty="0">
                <a:solidFill>
                  <a:srgbClr val="0000FF"/>
                </a:solidFill>
              </a:rPr>
              <a:t>The finding that a letter on the acuity chart is more difficult for amblyopes to read when it is surrounded (or ‘crowded’) by figure of similar shape</a:t>
            </a:r>
          </a:p>
        </p:txBody>
      </p:sp>
    </p:spTree>
    <p:extLst>
      <p:ext uri="{BB962C8B-B14F-4D97-AF65-F5344CB8AC3E}">
        <p14:creationId xmlns:p14="http://schemas.microsoft.com/office/powerpoint/2010/main" val="228189565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CBE69-3FA9-4323-9841-FC5A2830F740}"/>
              </a:ext>
            </a:extLst>
          </p:cNvPr>
          <p:cNvSpPr>
            <a:spLocks noGrp="1"/>
          </p:cNvSpPr>
          <p:nvPr>
            <p:ph type="sldNum" sz="quarter" idx="12"/>
          </p:nvPr>
        </p:nvSpPr>
        <p:spPr/>
        <p:txBody>
          <a:bodyPr/>
          <a:lstStyle/>
          <a:p>
            <a:fld id="{B24E14B4-F7D2-4B27-AF0A-9BA14A4C12FF}" type="slidenum">
              <a:rPr lang="en-US" altLang="en-US" smtClean="0"/>
              <a:pPr/>
              <a:t>260</a:t>
            </a:fld>
            <a:endParaRPr lang="en-US" altLang="en-US"/>
          </a:p>
        </p:txBody>
      </p:sp>
      <p:sp>
        <p:nvSpPr>
          <p:cNvPr id="6" name="TextBox 5">
            <a:extLst>
              <a:ext uri="{FF2B5EF4-FFF2-40B4-BE49-F238E27FC236}">
                <a16:creationId xmlns:a16="http://schemas.microsoft.com/office/drawing/2014/main" id="{9FF7E85C-34F5-4BB9-BD4F-4A28E84DAC8E}"/>
              </a:ext>
            </a:extLst>
          </p:cNvPr>
          <p:cNvSpPr txBox="1"/>
          <p:nvPr/>
        </p:nvSpPr>
        <p:spPr>
          <a:xfrm>
            <a:off x="1737423" y="6107668"/>
            <a:ext cx="5669181" cy="369332"/>
          </a:xfrm>
          <a:prstGeom prst="rect">
            <a:avLst/>
          </a:prstGeom>
          <a:noFill/>
        </p:spPr>
        <p:txBody>
          <a:bodyPr wrap="none" rtlCol="0">
            <a:spAutoFit/>
          </a:bodyPr>
          <a:lstStyle/>
          <a:p>
            <a:pPr algn="ctr"/>
            <a:r>
              <a:rPr lang="en-US" dirty="0"/>
              <a:t>Horizontal Descemet’s breaks in congenital glaucoma</a:t>
            </a:r>
          </a:p>
        </p:txBody>
      </p:sp>
      <p:pic>
        <p:nvPicPr>
          <p:cNvPr id="7" name="Picture 6">
            <a:extLst>
              <a:ext uri="{FF2B5EF4-FFF2-40B4-BE49-F238E27FC236}">
                <a16:creationId xmlns:a16="http://schemas.microsoft.com/office/drawing/2014/main" id="{8C6B9D16-453E-42B9-A480-47FA9C5C6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1827022"/>
            <a:ext cx="4038600" cy="3203956"/>
          </a:xfrm>
          <a:prstGeom prst="rect">
            <a:avLst/>
          </a:prstGeom>
        </p:spPr>
      </p:pic>
      <p:pic>
        <p:nvPicPr>
          <p:cNvPr id="8" name="Picture 7">
            <a:extLst>
              <a:ext uri="{FF2B5EF4-FFF2-40B4-BE49-F238E27FC236}">
                <a16:creationId xmlns:a16="http://schemas.microsoft.com/office/drawing/2014/main" id="{136B2DCD-94BE-4DC3-8E8E-0FD31C543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 y="1827021"/>
            <a:ext cx="4568955" cy="3203957"/>
          </a:xfrm>
          <a:prstGeom prst="rect">
            <a:avLst/>
          </a:prstGeom>
        </p:spPr>
      </p:pic>
      <p:sp>
        <p:nvSpPr>
          <p:cNvPr id="2" name="TextBox 1">
            <a:extLst>
              <a:ext uri="{FF2B5EF4-FFF2-40B4-BE49-F238E27FC236}">
                <a16:creationId xmlns:a16="http://schemas.microsoft.com/office/drawing/2014/main" id="{FF044CF7-69CE-49E0-D39B-65015E6712D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6447174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261</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DD12FB-2D8F-4E9E-BEF9-4685D76E06C3}"/>
              </a:ext>
            </a:extLst>
          </p:cNvPr>
          <p:cNvSpPr txBox="1"/>
          <p:nvPr/>
        </p:nvSpPr>
        <p:spPr>
          <a:xfrm>
            <a:off x="935485" y="3879740"/>
            <a:ext cx="3965713" cy="738664"/>
          </a:xfrm>
          <a:prstGeom prst="rect">
            <a:avLst/>
          </a:prstGeom>
          <a:solidFill>
            <a:srgbClr val="0070C0"/>
          </a:solidFill>
        </p:spPr>
        <p:txBody>
          <a:bodyPr wrap="square" rtlCol="0">
            <a:spAutoFit/>
          </a:bodyPr>
          <a:lstStyle/>
          <a:p>
            <a:r>
              <a:rPr lang="en-US" sz="1400" i="1" dirty="0">
                <a:solidFill>
                  <a:schemeClr val="bg1">
                    <a:lumMod val="65000"/>
                  </a:schemeClr>
                </a:solidFill>
              </a:rPr>
              <a:t>Another congenital condition is associated with Descemet’s breaks—what is it?</a:t>
            </a:r>
          </a:p>
          <a:p>
            <a:r>
              <a:rPr lang="en-US" sz="1400" b="1" dirty="0">
                <a:solidFill>
                  <a:schemeClr val="bg1"/>
                </a:solidFill>
              </a:rPr>
              <a:t>Congenital glaucoma</a:t>
            </a:r>
          </a:p>
        </p:txBody>
      </p:sp>
      <p:sp>
        <p:nvSpPr>
          <p:cNvPr id="11" name="TextBox 10">
            <a:extLst>
              <a:ext uri="{FF2B5EF4-FFF2-40B4-BE49-F238E27FC236}">
                <a16:creationId xmlns:a16="http://schemas.microsoft.com/office/drawing/2014/main" id="{51F42F82-9B7A-4708-9532-B9C0B22048FB}"/>
              </a:ext>
            </a:extLst>
          </p:cNvPr>
          <p:cNvSpPr txBox="1"/>
          <p:nvPr/>
        </p:nvSpPr>
        <p:spPr>
          <a:xfrm>
            <a:off x="1219200" y="2527747"/>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b="1" dirty="0">
                <a:solidFill>
                  <a:schemeClr val="bg1"/>
                </a:solidFill>
              </a:rPr>
              <a:t>Horizontally</a:t>
            </a:r>
          </a:p>
        </p:txBody>
      </p:sp>
      <p:sp>
        <p:nvSpPr>
          <p:cNvPr id="3" name="Arc 2">
            <a:extLst>
              <a:ext uri="{FF2B5EF4-FFF2-40B4-BE49-F238E27FC236}">
                <a16:creationId xmlns:a16="http://schemas.microsoft.com/office/drawing/2014/main" id="{4DFAEB48-E262-4F9F-AD8B-83393845F115}"/>
              </a:ext>
            </a:extLst>
          </p:cNvPr>
          <p:cNvSpPr/>
          <p:nvPr/>
        </p:nvSpPr>
        <p:spPr>
          <a:xfrm rot="19340894" flipH="1">
            <a:off x="722092" y="2807609"/>
            <a:ext cx="2341143" cy="1857739"/>
          </a:xfrm>
          <a:prstGeom prst="arc">
            <a:avLst>
              <a:gd name="adj1" fmla="val 16776865"/>
              <a:gd name="adj2" fmla="val 0"/>
            </a:avLst>
          </a:prstGeom>
          <a:ln w="63500">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42E05E39-2C3E-4C68-8F2D-B635DFBF23B5}"/>
              </a:ext>
            </a:extLst>
          </p:cNvPr>
          <p:cNvSpPr/>
          <p:nvPr/>
        </p:nvSpPr>
        <p:spPr>
          <a:xfrm rot="19340894" flipH="1">
            <a:off x="1045101" y="1466170"/>
            <a:ext cx="2341143" cy="1857739"/>
          </a:xfrm>
          <a:prstGeom prst="arc">
            <a:avLst>
              <a:gd name="adj1" fmla="val 16776865"/>
              <a:gd name="adj2" fmla="val 0"/>
            </a:avLst>
          </a:prstGeom>
          <a:ln w="63500">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855CA1F-E3DF-4FC5-B550-47B5CA723DFD}"/>
              </a:ext>
            </a:extLst>
          </p:cNvPr>
          <p:cNvSpPr txBox="1"/>
          <p:nvPr/>
        </p:nvSpPr>
        <p:spPr>
          <a:xfrm>
            <a:off x="1534388" y="1166336"/>
            <a:ext cx="4104412" cy="738664"/>
          </a:xfrm>
          <a:prstGeom prst="rect">
            <a:avLst/>
          </a:prstGeom>
          <a:solidFill>
            <a:schemeClr val="accent1">
              <a:lumMod val="75000"/>
            </a:schemeClr>
          </a:solidFill>
        </p:spPr>
        <p:txBody>
          <a:bodyPr wrap="square" rtlCol="0">
            <a:spAutoFit/>
          </a:bodyPr>
          <a:lstStyle/>
          <a:p>
            <a:r>
              <a:rPr lang="en-US" sz="1400" i="1" dirty="0">
                <a:solidFill>
                  <a:schemeClr val="bg1"/>
                </a:solidFill>
              </a:rPr>
              <a:t>What is the eponymous name for the Descemet’s breaks associated with congenital glaucoma?</a:t>
            </a:r>
          </a:p>
          <a:p>
            <a:r>
              <a:rPr lang="en-US" sz="1400" dirty="0">
                <a:solidFill>
                  <a:schemeClr val="accent1">
                    <a:lumMod val="75000"/>
                  </a:schemeClr>
                </a:solidFill>
              </a:rPr>
              <a:t>Haab’s striae</a:t>
            </a:r>
          </a:p>
        </p:txBody>
      </p:sp>
      <p:sp>
        <p:nvSpPr>
          <p:cNvPr id="6" name="TextBox 5">
            <a:extLst>
              <a:ext uri="{FF2B5EF4-FFF2-40B4-BE49-F238E27FC236}">
                <a16:creationId xmlns:a16="http://schemas.microsoft.com/office/drawing/2014/main" id="{366B8726-8C9E-B50F-AA66-98D27245CB25}"/>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13" name="Rectangle 2">
            <a:extLst>
              <a:ext uri="{FF2B5EF4-FFF2-40B4-BE49-F238E27FC236}">
                <a16:creationId xmlns:a16="http://schemas.microsoft.com/office/drawing/2014/main" id="{1C17D097-57EC-A16B-3BC1-F68DE6A5B74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5562516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rgbClr val="0000FF"/>
                </a:solidFill>
              </a:rPr>
              <a:t>T</a:t>
            </a:r>
            <a:r>
              <a:rPr lang="en-US" altLang="en-US" dirty="0">
                <a:solidFill>
                  <a:srgbClr val="0000FF"/>
                </a:solidFill>
              </a:rPr>
              <a:t>rauma (endothelial; </a:t>
            </a:r>
            <a:r>
              <a:rPr lang="en-US" altLang="en-US" dirty="0" err="1">
                <a:solidFill>
                  <a:srgbClr val="0000FF"/>
                </a:solidFill>
              </a:rPr>
              <a:t>ie</a:t>
            </a:r>
            <a:r>
              <a:rPr lang="en-US" altLang="en-US" dirty="0">
                <a:solidFill>
                  <a:srgbClr val="0000FF"/>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eaLnBrk="1" hangingPunct="1"/>
            <a:r>
              <a:rPr lang="en-US" altLang="en-US" sz="3200" b="1" dirty="0">
                <a:solidFill>
                  <a:schemeClr val="bg1">
                    <a:lumMod val="85000"/>
                  </a:schemeClr>
                </a:solidFill>
              </a:rPr>
              <a:t>M</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262</a:t>
            </a:fld>
            <a:endParaRPr lang="en-US" altLang="en-US" sz="1000"/>
          </a:p>
        </p:txBody>
      </p:sp>
      <p:sp>
        <p:nvSpPr>
          <p:cNvPr id="2" name="TextBox 1">
            <a:extLst>
              <a:ext uri="{FF2B5EF4-FFF2-40B4-BE49-F238E27FC236}">
                <a16:creationId xmlns:a16="http://schemas.microsoft.com/office/drawing/2014/main" id="{75FBB8CE-EF04-43D2-B38F-1649B91C1337}"/>
              </a:ext>
            </a:extLst>
          </p:cNvPr>
          <p:cNvSpPr txBox="1"/>
          <p:nvPr/>
        </p:nvSpPr>
        <p:spPr>
          <a:xfrm>
            <a:off x="876300" y="2971800"/>
            <a:ext cx="7277100" cy="2554545"/>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Does this sort of birth trauma tend to be unilateral, or bilateral?</a:t>
            </a:r>
          </a:p>
          <a:p>
            <a:r>
              <a:rPr lang="en-US" sz="1600" dirty="0">
                <a:solidFill>
                  <a:schemeClr val="bg1">
                    <a:lumMod val="65000"/>
                  </a:schemeClr>
                </a:solidFill>
              </a:rPr>
              <a:t>It is almost always unilateral (would take seriously bad luck to injure both corneas simultaneously)</a:t>
            </a:r>
          </a:p>
          <a:p>
            <a:endParaRPr lang="en-US" sz="1600" dirty="0">
              <a:solidFill>
                <a:schemeClr val="bg1">
                  <a:lumMod val="65000"/>
                </a:schemeClr>
              </a:solidFill>
            </a:endParaRPr>
          </a:p>
          <a:p>
            <a:r>
              <a:rPr lang="en-US" sz="1600" i="1" dirty="0">
                <a:solidFill>
                  <a:schemeClr val="bg1">
                    <a:lumMod val="65000"/>
                  </a:schemeClr>
                </a:solidFill>
              </a:rPr>
              <a:t>At what point post-partum does the traumatized cornea become cloudy?</a:t>
            </a:r>
          </a:p>
          <a:p>
            <a:r>
              <a:rPr lang="en-US" sz="1600" dirty="0">
                <a:solidFill>
                  <a:schemeClr val="bg1">
                    <a:lumMod val="65000"/>
                  </a:schemeClr>
                </a:solidFill>
              </a:rPr>
              <a:t>Usually within a day or two</a:t>
            </a:r>
          </a:p>
          <a:p>
            <a:endParaRPr lang="en-US" sz="1600" i="1" dirty="0">
              <a:solidFill>
                <a:schemeClr val="bg1">
                  <a:lumMod val="65000"/>
                </a:schemeClr>
              </a:solidFill>
            </a:endParaRPr>
          </a:p>
          <a:p>
            <a:r>
              <a:rPr lang="en-US" sz="1600" i="1" dirty="0">
                <a:solidFill>
                  <a:schemeClr val="bg1">
                    <a:lumMod val="65000"/>
                  </a:schemeClr>
                </a:solidFill>
              </a:rPr>
              <a:t>How does endothelial damage lead to a cloudy cornea?</a:t>
            </a:r>
          </a:p>
          <a:p>
            <a:r>
              <a:rPr lang="en-US" sz="1600" b="1" dirty="0">
                <a:solidFill>
                  <a:srgbClr val="0000FF"/>
                </a:solidFill>
              </a:rPr>
              <a:t>Breaks in Descemet’s/endothelium </a:t>
            </a:r>
            <a:r>
              <a:rPr lang="en-US" sz="1600" dirty="0">
                <a:solidFill>
                  <a:schemeClr val="bg1">
                    <a:lumMod val="65000"/>
                  </a:schemeClr>
                </a:solidFill>
              </a:rPr>
              <a:t>allow the cornea to become edematous, and thus hazy</a:t>
            </a:r>
          </a:p>
        </p:txBody>
      </p:sp>
      <p:sp>
        <p:nvSpPr>
          <p:cNvPr id="8" name="TextBox 7">
            <a:extLst>
              <a:ext uri="{FF2B5EF4-FFF2-40B4-BE49-F238E27FC236}">
                <a16:creationId xmlns:a16="http://schemas.microsoft.com/office/drawing/2014/main" id="{A0AA1A1E-4E23-4E92-8D2A-452ECC0F8A9E}"/>
              </a:ext>
            </a:extLst>
          </p:cNvPr>
          <p:cNvSpPr txBox="1"/>
          <p:nvPr/>
        </p:nvSpPr>
        <p:spPr>
          <a:xfrm>
            <a:off x="665921" y="5526345"/>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dirty="0">
                <a:solidFill>
                  <a:schemeClr val="bg1">
                    <a:lumMod val="65000"/>
                  </a:schemeClr>
                </a:solidFill>
              </a:rPr>
              <a:t>Vertically</a:t>
            </a:r>
          </a:p>
        </p:txBody>
      </p:sp>
      <p:sp>
        <p:nvSpPr>
          <p:cNvPr id="9" name="Oval 8">
            <a:extLst>
              <a:ext uri="{FF2B5EF4-FFF2-40B4-BE49-F238E27FC236}">
                <a16:creationId xmlns:a16="http://schemas.microsoft.com/office/drawing/2014/main" id="{A4ED1FAA-8179-4331-B450-D7C3FF43CE50}"/>
              </a:ext>
            </a:extLst>
          </p:cNvPr>
          <p:cNvSpPr/>
          <p:nvPr/>
        </p:nvSpPr>
        <p:spPr>
          <a:xfrm>
            <a:off x="685799" y="4813558"/>
            <a:ext cx="3833191" cy="5681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DD12FB-2D8F-4E9E-BEF9-4685D76E06C3}"/>
              </a:ext>
            </a:extLst>
          </p:cNvPr>
          <p:cNvSpPr txBox="1"/>
          <p:nvPr/>
        </p:nvSpPr>
        <p:spPr>
          <a:xfrm>
            <a:off x="935485" y="3879740"/>
            <a:ext cx="3965713" cy="738664"/>
          </a:xfrm>
          <a:prstGeom prst="rect">
            <a:avLst/>
          </a:prstGeom>
          <a:solidFill>
            <a:srgbClr val="0070C0"/>
          </a:solidFill>
        </p:spPr>
        <p:txBody>
          <a:bodyPr wrap="square" rtlCol="0">
            <a:spAutoFit/>
          </a:bodyPr>
          <a:lstStyle/>
          <a:p>
            <a:r>
              <a:rPr lang="en-US" sz="1400" i="1" dirty="0">
                <a:solidFill>
                  <a:schemeClr val="bg1">
                    <a:lumMod val="65000"/>
                  </a:schemeClr>
                </a:solidFill>
              </a:rPr>
              <a:t>Another congenital condition is associated with Descemet’s breaks—what is it?</a:t>
            </a:r>
          </a:p>
          <a:p>
            <a:r>
              <a:rPr lang="en-US" sz="1400" b="1" dirty="0">
                <a:solidFill>
                  <a:schemeClr val="bg1"/>
                </a:solidFill>
              </a:rPr>
              <a:t>Congenital glaucoma</a:t>
            </a:r>
          </a:p>
        </p:txBody>
      </p:sp>
      <p:sp>
        <p:nvSpPr>
          <p:cNvPr id="11" name="TextBox 10">
            <a:extLst>
              <a:ext uri="{FF2B5EF4-FFF2-40B4-BE49-F238E27FC236}">
                <a16:creationId xmlns:a16="http://schemas.microsoft.com/office/drawing/2014/main" id="{51F42F82-9B7A-4708-9532-B9C0B22048FB}"/>
              </a:ext>
            </a:extLst>
          </p:cNvPr>
          <p:cNvSpPr txBox="1"/>
          <p:nvPr/>
        </p:nvSpPr>
        <p:spPr>
          <a:xfrm>
            <a:off x="1219200" y="2527747"/>
            <a:ext cx="3833191" cy="738664"/>
          </a:xfrm>
          <a:prstGeom prst="rect">
            <a:avLst/>
          </a:prstGeom>
          <a:solidFill>
            <a:schemeClr val="accent6">
              <a:lumMod val="75000"/>
            </a:schemeClr>
          </a:solidFill>
        </p:spPr>
        <p:txBody>
          <a:bodyPr wrap="square" rtlCol="0">
            <a:spAutoFit/>
          </a:bodyPr>
          <a:lstStyle/>
          <a:p>
            <a:r>
              <a:rPr lang="en-US" sz="1400" i="1" dirty="0">
                <a:solidFill>
                  <a:schemeClr val="bg1">
                    <a:lumMod val="65000"/>
                  </a:schemeClr>
                </a:solidFill>
              </a:rPr>
              <a:t>Do these traumatic Descemet breaks tend to run vertically, or horizontally?</a:t>
            </a:r>
          </a:p>
          <a:p>
            <a:r>
              <a:rPr lang="en-US" sz="1400" b="1" dirty="0">
                <a:solidFill>
                  <a:schemeClr val="bg1"/>
                </a:solidFill>
              </a:rPr>
              <a:t>Horizontally</a:t>
            </a:r>
          </a:p>
        </p:txBody>
      </p:sp>
      <p:sp>
        <p:nvSpPr>
          <p:cNvPr id="3" name="Arc 2">
            <a:extLst>
              <a:ext uri="{FF2B5EF4-FFF2-40B4-BE49-F238E27FC236}">
                <a16:creationId xmlns:a16="http://schemas.microsoft.com/office/drawing/2014/main" id="{4DFAEB48-E262-4F9F-AD8B-83393845F115}"/>
              </a:ext>
            </a:extLst>
          </p:cNvPr>
          <p:cNvSpPr/>
          <p:nvPr/>
        </p:nvSpPr>
        <p:spPr>
          <a:xfrm rot="19340894" flipH="1">
            <a:off x="722092" y="2807609"/>
            <a:ext cx="2341143" cy="1857739"/>
          </a:xfrm>
          <a:prstGeom prst="arc">
            <a:avLst>
              <a:gd name="adj1" fmla="val 16776865"/>
              <a:gd name="adj2" fmla="val 0"/>
            </a:avLst>
          </a:prstGeom>
          <a:ln w="63500">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42E05E39-2C3E-4C68-8F2D-B635DFBF23B5}"/>
              </a:ext>
            </a:extLst>
          </p:cNvPr>
          <p:cNvSpPr/>
          <p:nvPr/>
        </p:nvSpPr>
        <p:spPr>
          <a:xfrm rot="19340894" flipH="1">
            <a:off x="1045101" y="1466170"/>
            <a:ext cx="2341143" cy="1857739"/>
          </a:xfrm>
          <a:prstGeom prst="arc">
            <a:avLst>
              <a:gd name="adj1" fmla="val 16776865"/>
              <a:gd name="adj2" fmla="val 0"/>
            </a:avLst>
          </a:prstGeom>
          <a:ln w="63500">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855CA1F-E3DF-4FC5-B550-47B5CA723DFD}"/>
              </a:ext>
            </a:extLst>
          </p:cNvPr>
          <p:cNvSpPr txBox="1"/>
          <p:nvPr/>
        </p:nvSpPr>
        <p:spPr>
          <a:xfrm>
            <a:off x="1534388" y="1166336"/>
            <a:ext cx="4104412" cy="738664"/>
          </a:xfrm>
          <a:prstGeom prst="rect">
            <a:avLst/>
          </a:prstGeom>
          <a:solidFill>
            <a:schemeClr val="accent1">
              <a:lumMod val="75000"/>
            </a:schemeClr>
          </a:solidFill>
        </p:spPr>
        <p:txBody>
          <a:bodyPr wrap="square" rtlCol="0">
            <a:spAutoFit/>
          </a:bodyPr>
          <a:lstStyle/>
          <a:p>
            <a:r>
              <a:rPr lang="en-US" sz="1400" i="1" dirty="0">
                <a:solidFill>
                  <a:schemeClr val="bg1"/>
                </a:solidFill>
              </a:rPr>
              <a:t>What is the eponymous name for the Descemet’s breaks associated with congenital glaucoma?</a:t>
            </a:r>
          </a:p>
          <a:p>
            <a:r>
              <a:rPr lang="en-US" sz="1400" dirty="0">
                <a:solidFill>
                  <a:schemeClr val="bg1"/>
                </a:solidFill>
              </a:rPr>
              <a:t>Haab’s striae</a:t>
            </a:r>
          </a:p>
        </p:txBody>
      </p:sp>
      <p:grpSp>
        <p:nvGrpSpPr>
          <p:cNvPr id="14" name="Group 8">
            <a:extLst>
              <a:ext uri="{FF2B5EF4-FFF2-40B4-BE49-F238E27FC236}">
                <a16:creationId xmlns:a16="http://schemas.microsoft.com/office/drawing/2014/main" id="{A02294CD-2D1F-4247-A0FA-CF07688EB35E}"/>
              </a:ext>
            </a:extLst>
          </p:cNvPr>
          <p:cNvGrpSpPr>
            <a:grpSpLocks/>
          </p:cNvGrpSpPr>
          <p:nvPr/>
        </p:nvGrpSpPr>
        <p:grpSpPr bwMode="auto">
          <a:xfrm>
            <a:off x="2929660" y="1748046"/>
            <a:ext cx="1600200" cy="1006475"/>
            <a:chOff x="1694" y="3216"/>
            <a:chExt cx="921" cy="634"/>
          </a:xfrm>
        </p:grpSpPr>
        <p:sp>
          <p:nvSpPr>
            <p:cNvPr id="15" name="Rectangle 9">
              <a:extLst>
                <a:ext uri="{FF2B5EF4-FFF2-40B4-BE49-F238E27FC236}">
                  <a16:creationId xmlns:a16="http://schemas.microsoft.com/office/drawing/2014/main" id="{BAF7DD76-309F-4BCF-907D-C84B542677D4}"/>
                </a:ext>
              </a:extLst>
            </p:cNvPr>
            <p:cNvSpPr>
              <a:spLocks noChangeArrowheads="1"/>
            </p:cNvSpPr>
            <p:nvPr/>
          </p:nvSpPr>
          <p:spPr bwMode="auto">
            <a:xfrm>
              <a:off x="1728" y="3264"/>
              <a:ext cx="864" cy="52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 name="Text Box 10">
              <a:extLst>
                <a:ext uri="{FF2B5EF4-FFF2-40B4-BE49-F238E27FC236}">
                  <a16:creationId xmlns:a16="http://schemas.microsoft.com/office/drawing/2014/main" id="{CF5BE0A4-6F84-474D-A554-18F8988CCA38}"/>
                </a:ext>
              </a:extLst>
            </p:cNvPr>
            <p:cNvSpPr txBox="1">
              <a:spLocks noChangeArrowheads="1"/>
            </p:cNvSpPr>
            <p:nvPr/>
          </p:nvSpPr>
          <p:spPr bwMode="auto">
            <a:xfrm>
              <a:off x="1694" y="3216"/>
              <a:ext cx="42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6000" b="1"/>
                <a:t>H</a:t>
              </a:r>
            </a:p>
          </p:txBody>
        </p:sp>
        <p:sp>
          <p:nvSpPr>
            <p:cNvPr id="17" name="Text Box 11">
              <a:extLst>
                <a:ext uri="{FF2B5EF4-FFF2-40B4-BE49-F238E27FC236}">
                  <a16:creationId xmlns:a16="http://schemas.microsoft.com/office/drawing/2014/main" id="{1179ABDB-E9E5-4BD0-A4B0-669A85CC7D97}"/>
                </a:ext>
              </a:extLst>
            </p:cNvPr>
            <p:cNvSpPr txBox="1">
              <a:spLocks noChangeArrowheads="1"/>
            </p:cNvSpPr>
            <p:nvPr/>
          </p:nvSpPr>
          <p:spPr bwMode="auto">
            <a:xfrm>
              <a:off x="2016" y="3327"/>
              <a:ext cx="599"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b="1" dirty="0" err="1"/>
                <a:t>orizontal</a:t>
              </a:r>
              <a:endParaRPr lang="en-US" altLang="en-US" sz="1600" b="1" dirty="0"/>
            </a:p>
            <a:p>
              <a:pPr eaLnBrk="1" hangingPunct="1">
                <a:lnSpc>
                  <a:spcPct val="80000"/>
                </a:lnSpc>
                <a:spcBef>
                  <a:spcPct val="0"/>
                </a:spcBef>
                <a:buClrTx/>
                <a:buSzTx/>
                <a:buFontTx/>
                <a:buNone/>
              </a:pPr>
              <a:r>
                <a:rPr lang="en-US" altLang="en-US" sz="1600" b="1" dirty="0" err="1">
                  <a:solidFill>
                    <a:srgbClr val="0000FF"/>
                  </a:solidFill>
                </a:rPr>
                <a:t>igh</a:t>
              </a:r>
              <a:r>
                <a:rPr lang="en-US" altLang="en-US" sz="1600" b="1" dirty="0">
                  <a:solidFill>
                    <a:srgbClr val="0000FF"/>
                  </a:solidFill>
                </a:rPr>
                <a:t> IOP</a:t>
              </a:r>
            </a:p>
            <a:p>
              <a:pPr eaLnBrk="1" hangingPunct="1">
                <a:lnSpc>
                  <a:spcPct val="80000"/>
                </a:lnSpc>
                <a:spcBef>
                  <a:spcPct val="0"/>
                </a:spcBef>
                <a:buClrTx/>
                <a:buSzTx/>
                <a:buFontTx/>
                <a:buNone/>
              </a:pPr>
              <a:r>
                <a:rPr lang="en-US" altLang="en-US" sz="1600" b="1" dirty="0" err="1">
                  <a:solidFill>
                    <a:srgbClr val="0000FF"/>
                  </a:solidFill>
                </a:rPr>
                <a:t>aab</a:t>
              </a:r>
              <a:endParaRPr lang="en-US" altLang="en-US" sz="1600" b="1" dirty="0">
                <a:solidFill>
                  <a:srgbClr val="0000FF"/>
                </a:solidFill>
              </a:endParaRPr>
            </a:p>
          </p:txBody>
        </p:sp>
      </p:grpSp>
      <p:sp>
        <p:nvSpPr>
          <p:cNvPr id="6" name="TextBox 5">
            <a:extLst>
              <a:ext uri="{FF2B5EF4-FFF2-40B4-BE49-F238E27FC236}">
                <a16:creationId xmlns:a16="http://schemas.microsoft.com/office/drawing/2014/main" id="{E0149856-EF67-1060-DB9B-491094C2CDAC}"/>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13" name="Rectangle 2">
            <a:extLst>
              <a:ext uri="{FF2B5EF4-FFF2-40B4-BE49-F238E27FC236}">
                <a16:creationId xmlns:a16="http://schemas.microsoft.com/office/drawing/2014/main" id="{6E300B9B-41D8-6C00-65CA-8B215AF59DF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02798216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892C-514E-741F-9104-EE674938C5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8293CEBC-88C5-1A46-6736-E3A9982D51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T</a:t>
            </a:r>
            <a:r>
              <a:rPr lang="en-US" altLang="en-US" dirty="0">
                <a:solidFill>
                  <a:schemeClr val="bg1">
                    <a:lumMod val="85000"/>
                  </a:schemeClr>
                </a:solidFill>
              </a:rPr>
              <a:t>rauma (endothelial; </a:t>
            </a:r>
            <a:r>
              <a:rPr lang="en-US" altLang="en-US" dirty="0" err="1">
                <a:solidFill>
                  <a:schemeClr val="bg1">
                    <a:lumMod val="85000"/>
                  </a:schemeClr>
                </a:solidFill>
              </a:rPr>
              <a:t>ie</a:t>
            </a:r>
            <a:r>
              <a:rPr lang="en-US" altLang="en-US" dirty="0">
                <a:solidFill>
                  <a:schemeClr val="bg1">
                    <a:lumMod val="85000"/>
                  </a:schemeClr>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lvl="0" eaLnBrk="1" hangingPunct="1">
              <a:buClr>
                <a:srgbClr val="330066"/>
              </a:buClr>
            </a:pPr>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263</a:t>
            </a:fld>
            <a:endParaRPr lang="en-US" altLang="en-US" sz="1000"/>
          </a:p>
        </p:txBody>
      </p:sp>
      <p:sp>
        <p:nvSpPr>
          <p:cNvPr id="2" name="TextBox 1">
            <a:extLst>
              <a:ext uri="{FF2B5EF4-FFF2-40B4-BE49-F238E27FC236}">
                <a16:creationId xmlns:a16="http://schemas.microsoft.com/office/drawing/2014/main" id="{06156AD7-DAA7-4D1F-B928-11877CACF1F9}"/>
              </a:ext>
            </a:extLst>
          </p:cNvPr>
          <p:cNvSpPr txBox="1"/>
          <p:nvPr/>
        </p:nvSpPr>
        <p:spPr>
          <a:xfrm>
            <a:off x="523460" y="4143053"/>
            <a:ext cx="7239000" cy="2308324"/>
          </a:xfrm>
          <a:prstGeom prst="rect">
            <a:avLst/>
          </a:prstGeom>
          <a:solidFill>
            <a:schemeClr val="accent5"/>
          </a:solidFill>
        </p:spPr>
        <p:txBody>
          <a:bodyPr wrap="square" rtlCol="0">
            <a:spAutoFit/>
          </a:bodyPr>
          <a:lstStyle/>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one specific class of metabolic disorder—what is it?</a:t>
            </a:r>
          </a:p>
          <a:p>
            <a:r>
              <a:rPr lang="en-US" sz="1600" dirty="0">
                <a:solidFill>
                  <a:schemeClr val="accent5"/>
                </a:solidFill>
              </a:rPr>
              <a:t>Mucopolysaccharidosis (MPS)</a:t>
            </a:r>
          </a:p>
          <a:p>
            <a:endParaRPr lang="en-US" sz="1600" i="1" dirty="0">
              <a:solidFill>
                <a:schemeClr val="accent5"/>
              </a:solidFill>
            </a:endParaRPr>
          </a:p>
          <a:p>
            <a:r>
              <a:rPr lang="en-US" sz="1600" i="1" dirty="0">
                <a:solidFill>
                  <a:schemeClr val="accent5"/>
                </a:solidFill>
              </a:rPr>
              <a:t>In a nutshell, what is a mucopolysaccharidosis?</a:t>
            </a:r>
          </a:p>
          <a:p>
            <a:r>
              <a:rPr lang="en-US" sz="1600" dirty="0">
                <a:solidFill>
                  <a:schemeClr val="accent5"/>
                </a:solidFill>
              </a:rPr>
              <a:t>An inherited condition in which mucopolysaccharides cannot be metabolized, and subsequently accumulate to toxic levels</a:t>
            </a:r>
          </a:p>
          <a:p>
            <a:endParaRPr lang="en-US" sz="1600" dirty="0">
              <a:solidFill>
                <a:schemeClr val="accent5"/>
              </a:solidFill>
            </a:endParaRPr>
          </a:p>
          <a:p>
            <a:r>
              <a:rPr lang="en-US" sz="1600" i="1" dirty="0">
                <a:solidFill>
                  <a:schemeClr val="accent5"/>
                </a:solidFill>
              </a:rPr>
              <a:t>The </a:t>
            </a:r>
            <a:r>
              <a:rPr lang="en-US" sz="1600" dirty="0">
                <a:solidFill>
                  <a:schemeClr val="accent5"/>
                </a:solidFill>
              </a:rPr>
              <a:t>Peds</a:t>
            </a:r>
            <a:r>
              <a:rPr lang="en-US" sz="1600" i="1" dirty="0">
                <a:solidFill>
                  <a:schemeClr val="accent5"/>
                </a:solidFill>
              </a:rPr>
              <a:t> book mentions three MPSs by (eponymous) name—which ones?</a:t>
            </a:r>
          </a:p>
          <a:p>
            <a:r>
              <a:rPr lang="en-US" sz="1600" dirty="0">
                <a:solidFill>
                  <a:schemeClr val="accent5"/>
                </a:solidFill>
              </a:rPr>
              <a:t>Hurler, </a:t>
            </a:r>
            <a:r>
              <a:rPr lang="en-US" sz="1600" dirty="0" err="1">
                <a:solidFill>
                  <a:schemeClr val="accent5"/>
                </a:solidFill>
              </a:rPr>
              <a:t>Scheie</a:t>
            </a:r>
            <a:r>
              <a:rPr lang="en-US" sz="1600" dirty="0">
                <a:solidFill>
                  <a:schemeClr val="accent5"/>
                </a:solidFill>
              </a:rPr>
              <a:t>, and </a:t>
            </a:r>
            <a:r>
              <a:rPr lang="en-US" sz="1600" dirty="0" err="1">
                <a:solidFill>
                  <a:schemeClr val="accent5"/>
                </a:solidFill>
              </a:rPr>
              <a:t>Morquio</a:t>
            </a:r>
            <a:r>
              <a:rPr lang="en-US" sz="1600" dirty="0">
                <a:solidFill>
                  <a:schemeClr val="accent5"/>
                </a:solidFill>
              </a:rPr>
              <a:t> syndromes</a:t>
            </a:r>
          </a:p>
        </p:txBody>
      </p:sp>
    </p:spTree>
    <p:extLst>
      <p:ext uri="{BB962C8B-B14F-4D97-AF65-F5344CB8AC3E}">
        <p14:creationId xmlns:p14="http://schemas.microsoft.com/office/powerpoint/2010/main" val="381697879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892C-514E-741F-9104-EE674938C5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8293CEBC-88C5-1A46-6736-E3A9982D51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T</a:t>
            </a:r>
            <a:r>
              <a:rPr lang="en-US" altLang="en-US" dirty="0">
                <a:solidFill>
                  <a:schemeClr val="bg1">
                    <a:lumMod val="85000"/>
                  </a:schemeClr>
                </a:solidFill>
              </a:rPr>
              <a:t>rauma (endothelial; </a:t>
            </a:r>
            <a:r>
              <a:rPr lang="en-US" altLang="en-US" dirty="0" err="1">
                <a:solidFill>
                  <a:schemeClr val="bg1">
                    <a:lumMod val="85000"/>
                  </a:schemeClr>
                </a:solidFill>
              </a:rPr>
              <a:t>ie</a:t>
            </a:r>
            <a:r>
              <a:rPr lang="en-US" altLang="en-US" dirty="0">
                <a:solidFill>
                  <a:schemeClr val="bg1">
                    <a:lumMod val="85000"/>
                  </a:schemeClr>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lvl="0" eaLnBrk="1" hangingPunct="1">
              <a:buClr>
                <a:srgbClr val="330066"/>
              </a:buClr>
            </a:pPr>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264</a:t>
            </a:fld>
            <a:endParaRPr lang="en-US" altLang="en-US" sz="1000"/>
          </a:p>
        </p:txBody>
      </p:sp>
      <p:sp>
        <p:nvSpPr>
          <p:cNvPr id="2" name="TextBox 1">
            <a:extLst>
              <a:ext uri="{FF2B5EF4-FFF2-40B4-BE49-F238E27FC236}">
                <a16:creationId xmlns:a16="http://schemas.microsoft.com/office/drawing/2014/main" id="{06156AD7-DAA7-4D1F-B928-11877CACF1F9}"/>
              </a:ext>
            </a:extLst>
          </p:cNvPr>
          <p:cNvSpPr txBox="1"/>
          <p:nvPr/>
        </p:nvSpPr>
        <p:spPr>
          <a:xfrm>
            <a:off x="523460" y="4143053"/>
            <a:ext cx="7239000" cy="2308324"/>
          </a:xfrm>
          <a:prstGeom prst="rect">
            <a:avLst/>
          </a:prstGeom>
          <a:solidFill>
            <a:schemeClr val="accent5"/>
          </a:solidFill>
        </p:spPr>
        <p:txBody>
          <a:bodyPr wrap="square" rtlCol="0">
            <a:spAutoFit/>
          </a:bodyPr>
          <a:lstStyle/>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one specific class of metabolic disorder—what is it?</a:t>
            </a:r>
          </a:p>
          <a:p>
            <a:r>
              <a:rPr lang="en-US" sz="1600" dirty="0">
                <a:solidFill>
                  <a:srgbClr val="0000FF"/>
                </a:solidFill>
              </a:rPr>
              <a:t>Mucopolysaccharidosis (MPS)</a:t>
            </a:r>
            <a:endParaRPr lang="en-US" sz="1600" dirty="0">
              <a:solidFill>
                <a:schemeClr val="accent5"/>
              </a:solidFill>
            </a:endParaRPr>
          </a:p>
          <a:p>
            <a:endParaRPr lang="en-US" sz="1600" i="1" dirty="0">
              <a:solidFill>
                <a:schemeClr val="accent5"/>
              </a:solidFill>
            </a:endParaRPr>
          </a:p>
          <a:p>
            <a:r>
              <a:rPr lang="en-US" sz="1600" i="1" dirty="0">
                <a:solidFill>
                  <a:schemeClr val="accent5"/>
                </a:solidFill>
              </a:rPr>
              <a:t>In a nutshell, what is a mucopolysaccharidosis?</a:t>
            </a:r>
          </a:p>
          <a:p>
            <a:r>
              <a:rPr lang="en-US" sz="1600" dirty="0">
                <a:solidFill>
                  <a:schemeClr val="accent5"/>
                </a:solidFill>
              </a:rPr>
              <a:t>An inherited condition in which mucopolysaccharides cannot be metabolized, and subsequently accumulate to toxic levels</a:t>
            </a:r>
          </a:p>
          <a:p>
            <a:endParaRPr lang="en-US" sz="1600" dirty="0">
              <a:solidFill>
                <a:schemeClr val="accent5"/>
              </a:solidFill>
            </a:endParaRPr>
          </a:p>
          <a:p>
            <a:r>
              <a:rPr lang="en-US" sz="1600" i="1" dirty="0">
                <a:solidFill>
                  <a:schemeClr val="accent5"/>
                </a:solidFill>
              </a:rPr>
              <a:t>The </a:t>
            </a:r>
            <a:r>
              <a:rPr lang="en-US" sz="1600" dirty="0">
                <a:solidFill>
                  <a:schemeClr val="accent5"/>
                </a:solidFill>
              </a:rPr>
              <a:t>Peds</a:t>
            </a:r>
            <a:r>
              <a:rPr lang="en-US" sz="1600" i="1" dirty="0">
                <a:solidFill>
                  <a:schemeClr val="accent5"/>
                </a:solidFill>
              </a:rPr>
              <a:t> book mentions three MPSs by (eponymous) name—which ones?</a:t>
            </a:r>
          </a:p>
          <a:p>
            <a:r>
              <a:rPr lang="en-US" sz="1600" dirty="0">
                <a:solidFill>
                  <a:schemeClr val="accent5"/>
                </a:solidFill>
              </a:rPr>
              <a:t>Hurler, </a:t>
            </a:r>
            <a:r>
              <a:rPr lang="en-US" sz="1600" dirty="0" err="1">
                <a:solidFill>
                  <a:schemeClr val="accent5"/>
                </a:solidFill>
              </a:rPr>
              <a:t>Scheie</a:t>
            </a:r>
            <a:r>
              <a:rPr lang="en-US" sz="1600" dirty="0">
                <a:solidFill>
                  <a:schemeClr val="accent5"/>
                </a:solidFill>
              </a:rPr>
              <a:t>, and </a:t>
            </a:r>
            <a:r>
              <a:rPr lang="en-US" sz="1600" dirty="0" err="1">
                <a:solidFill>
                  <a:schemeClr val="accent5"/>
                </a:solidFill>
              </a:rPr>
              <a:t>Morquio</a:t>
            </a:r>
            <a:r>
              <a:rPr lang="en-US" sz="1600" dirty="0">
                <a:solidFill>
                  <a:schemeClr val="accent5"/>
                </a:solidFill>
              </a:rPr>
              <a:t> syndromes</a:t>
            </a:r>
          </a:p>
        </p:txBody>
      </p:sp>
    </p:spTree>
    <p:extLst>
      <p:ext uri="{BB962C8B-B14F-4D97-AF65-F5344CB8AC3E}">
        <p14:creationId xmlns:p14="http://schemas.microsoft.com/office/powerpoint/2010/main" val="51270789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892C-514E-741F-9104-EE674938C5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8293CEBC-88C5-1A46-6736-E3A9982D51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T</a:t>
            </a:r>
            <a:r>
              <a:rPr lang="en-US" altLang="en-US" dirty="0">
                <a:solidFill>
                  <a:schemeClr val="bg1">
                    <a:lumMod val="85000"/>
                  </a:schemeClr>
                </a:solidFill>
              </a:rPr>
              <a:t>rauma (endothelial; </a:t>
            </a:r>
            <a:r>
              <a:rPr lang="en-US" altLang="en-US" dirty="0" err="1">
                <a:solidFill>
                  <a:schemeClr val="bg1">
                    <a:lumMod val="85000"/>
                  </a:schemeClr>
                </a:solidFill>
              </a:rPr>
              <a:t>ie</a:t>
            </a:r>
            <a:r>
              <a:rPr lang="en-US" altLang="en-US" dirty="0">
                <a:solidFill>
                  <a:schemeClr val="bg1">
                    <a:lumMod val="85000"/>
                  </a:schemeClr>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lvl="0" eaLnBrk="1" hangingPunct="1">
              <a:buClr>
                <a:srgbClr val="330066"/>
              </a:buClr>
            </a:pPr>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265</a:t>
            </a:fld>
            <a:endParaRPr lang="en-US" altLang="en-US" sz="1000"/>
          </a:p>
        </p:txBody>
      </p:sp>
      <p:sp>
        <p:nvSpPr>
          <p:cNvPr id="2" name="TextBox 1">
            <a:extLst>
              <a:ext uri="{FF2B5EF4-FFF2-40B4-BE49-F238E27FC236}">
                <a16:creationId xmlns:a16="http://schemas.microsoft.com/office/drawing/2014/main" id="{06156AD7-DAA7-4D1F-B928-11877CACF1F9}"/>
              </a:ext>
            </a:extLst>
          </p:cNvPr>
          <p:cNvSpPr txBox="1"/>
          <p:nvPr/>
        </p:nvSpPr>
        <p:spPr>
          <a:xfrm>
            <a:off x="523460" y="4143053"/>
            <a:ext cx="7239000" cy="2308324"/>
          </a:xfrm>
          <a:prstGeom prst="rect">
            <a:avLst/>
          </a:prstGeom>
          <a:solidFill>
            <a:schemeClr val="accent5"/>
          </a:solidFill>
        </p:spPr>
        <p:txBody>
          <a:bodyPr wrap="square" rtlCol="0">
            <a:spAutoFit/>
          </a:bodyPr>
          <a:lstStyle/>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one specific class of metabolic disorder—what is it?</a:t>
            </a:r>
          </a:p>
          <a:p>
            <a:r>
              <a:rPr lang="en-US" sz="1600" dirty="0">
                <a:solidFill>
                  <a:srgbClr val="0000FF"/>
                </a:solidFill>
              </a:rPr>
              <a:t>Mucopolysaccharidosis (MPS)</a:t>
            </a:r>
          </a:p>
          <a:p>
            <a:endParaRPr lang="en-US" sz="1600" i="1" dirty="0">
              <a:solidFill>
                <a:srgbClr val="0000FF"/>
              </a:solidFill>
            </a:endParaRPr>
          </a:p>
          <a:p>
            <a:r>
              <a:rPr lang="en-US" sz="1600" i="1" dirty="0">
                <a:solidFill>
                  <a:srgbClr val="0000FF"/>
                </a:solidFill>
              </a:rPr>
              <a:t>In a nutshell, what is a mucopolysaccharidosis?</a:t>
            </a:r>
            <a:endParaRPr lang="en-US" sz="1600" i="1" dirty="0">
              <a:solidFill>
                <a:schemeClr val="accent5"/>
              </a:solidFill>
            </a:endParaRPr>
          </a:p>
          <a:p>
            <a:r>
              <a:rPr lang="en-US" sz="1600" dirty="0">
                <a:solidFill>
                  <a:schemeClr val="accent5"/>
                </a:solidFill>
              </a:rPr>
              <a:t>An inherited condition in which mucopolysaccharides cannot be metabolized, and subsequently accumulate to toxic levels</a:t>
            </a:r>
          </a:p>
          <a:p>
            <a:endParaRPr lang="en-US" sz="1600" dirty="0">
              <a:solidFill>
                <a:schemeClr val="accent5"/>
              </a:solidFill>
            </a:endParaRPr>
          </a:p>
          <a:p>
            <a:r>
              <a:rPr lang="en-US" sz="1600" i="1" dirty="0">
                <a:solidFill>
                  <a:schemeClr val="accent5"/>
                </a:solidFill>
              </a:rPr>
              <a:t>The </a:t>
            </a:r>
            <a:r>
              <a:rPr lang="en-US" sz="1600" dirty="0">
                <a:solidFill>
                  <a:schemeClr val="accent5"/>
                </a:solidFill>
              </a:rPr>
              <a:t>Peds</a:t>
            </a:r>
            <a:r>
              <a:rPr lang="en-US" sz="1600" i="1" dirty="0">
                <a:solidFill>
                  <a:schemeClr val="accent5"/>
                </a:solidFill>
              </a:rPr>
              <a:t> book mentions three MPSs by (eponymous) name—which ones?</a:t>
            </a:r>
          </a:p>
          <a:p>
            <a:r>
              <a:rPr lang="en-US" sz="1600" dirty="0">
                <a:solidFill>
                  <a:schemeClr val="accent5"/>
                </a:solidFill>
              </a:rPr>
              <a:t>Hurler, </a:t>
            </a:r>
            <a:r>
              <a:rPr lang="en-US" sz="1600" dirty="0" err="1">
                <a:solidFill>
                  <a:schemeClr val="accent5"/>
                </a:solidFill>
              </a:rPr>
              <a:t>Scheie</a:t>
            </a:r>
            <a:r>
              <a:rPr lang="en-US" sz="1600" dirty="0">
                <a:solidFill>
                  <a:schemeClr val="accent5"/>
                </a:solidFill>
              </a:rPr>
              <a:t>, and </a:t>
            </a:r>
            <a:r>
              <a:rPr lang="en-US" sz="1600" dirty="0" err="1">
                <a:solidFill>
                  <a:schemeClr val="accent5"/>
                </a:solidFill>
              </a:rPr>
              <a:t>Morquio</a:t>
            </a:r>
            <a:r>
              <a:rPr lang="en-US" sz="1600" dirty="0">
                <a:solidFill>
                  <a:schemeClr val="accent5"/>
                </a:solidFill>
              </a:rPr>
              <a:t> syndromes</a:t>
            </a:r>
          </a:p>
        </p:txBody>
      </p:sp>
    </p:spTree>
    <p:extLst>
      <p:ext uri="{BB962C8B-B14F-4D97-AF65-F5344CB8AC3E}">
        <p14:creationId xmlns:p14="http://schemas.microsoft.com/office/powerpoint/2010/main" val="103216846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892C-514E-741F-9104-EE674938C5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8293CEBC-88C5-1A46-6736-E3A9982D51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T</a:t>
            </a:r>
            <a:r>
              <a:rPr lang="en-US" altLang="en-US" dirty="0">
                <a:solidFill>
                  <a:schemeClr val="bg1">
                    <a:lumMod val="85000"/>
                  </a:schemeClr>
                </a:solidFill>
              </a:rPr>
              <a:t>rauma (endothelial; </a:t>
            </a:r>
            <a:r>
              <a:rPr lang="en-US" altLang="en-US" dirty="0" err="1">
                <a:solidFill>
                  <a:schemeClr val="bg1">
                    <a:lumMod val="85000"/>
                  </a:schemeClr>
                </a:solidFill>
              </a:rPr>
              <a:t>ie</a:t>
            </a:r>
            <a:r>
              <a:rPr lang="en-US" altLang="en-US" dirty="0">
                <a:solidFill>
                  <a:schemeClr val="bg1">
                    <a:lumMod val="85000"/>
                  </a:schemeClr>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lvl="0" eaLnBrk="1" hangingPunct="1">
              <a:buClr>
                <a:srgbClr val="330066"/>
              </a:buClr>
            </a:pPr>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266</a:t>
            </a:fld>
            <a:endParaRPr lang="en-US" altLang="en-US" sz="1000"/>
          </a:p>
        </p:txBody>
      </p:sp>
      <p:sp>
        <p:nvSpPr>
          <p:cNvPr id="2" name="TextBox 1">
            <a:extLst>
              <a:ext uri="{FF2B5EF4-FFF2-40B4-BE49-F238E27FC236}">
                <a16:creationId xmlns:a16="http://schemas.microsoft.com/office/drawing/2014/main" id="{06156AD7-DAA7-4D1F-B928-11877CACF1F9}"/>
              </a:ext>
            </a:extLst>
          </p:cNvPr>
          <p:cNvSpPr txBox="1"/>
          <p:nvPr/>
        </p:nvSpPr>
        <p:spPr>
          <a:xfrm>
            <a:off x="523460" y="4143053"/>
            <a:ext cx="7239000" cy="2308324"/>
          </a:xfrm>
          <a:prstGeom prst="rect">
            <a:avLst/>
          </a:prstGeom>
          <a:solidFill>
            <a:schemeClr val="accent5"/>
          </a:solidFill>
        </p:spPr>
        <p:txBody>
          <a:bodyPr wrap="square" rtlCol="0">
            <a:spAutoFit/>
          </a:bodyPr>
          <a:lstStyle/>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one specific class of metabolic disorder—what is it?</a:t>
            </a:r>
          </a:p>
          <a:p>
            <a:r>
              <a:rPr lang="en-US" sz="1600" dirty="0">
                <a:solidFill>
                  <a:srgbClr val="0000FF"/>
                </a:solidFill>
              </a:rPr>
              <a:t>Mucopolysaccharidosis (MPS)</a:t>
            </a:r>
          </a:p>
          <a:p>
            <a:endParaRPr lang="en-US" sz="1600" i="1" dirty="0">
              <a:solidFill>
                <a:srgbClr val="0000FF"/>
              </a:solidFill>
            </a:endParaRPr>
          </a:p>
          <a:p>
            <a:r>
              <a:rPr lang="en-US" sz="1600" i="1" dirty="0">
                <a:solidFill>
                  <a:srgbClr val="0000FF"/>
                </a:solidFill>
              </a:rPr>
              <a:t>In a nutshell, what is a mucopolysaccharidosis?</a:t>
            </a:r>
          </a:p>
          <a:p>
            <a:r>
              <a:rPr lang="en-US" sz="1600" dirty="0">
                <a:solidFill>
                  <a:srgbClr val="0000FF"/>
                </a:solidFill>
              </a:rPr>
              <a:t>An inherited condition in which mucopolysaccharides cannot be metabolized, and subsequently accumulate to toxic levels</a:t>
            </a:r>
            <a:endParaRPr lang="en-US" sz="1600" dirty="0">
              <a:solidFill>
                <a:schemeClr val="accent5"/>
              </a:solidFill>
            </a:endParaRPr>
          </a:p>
          <a:p>
            <a:endParaRPr lang="en-US" sz="1600" dirty="0">
              <a:solidFill>
                <a:schemeClr val="accent5"/>
              </a:solidFill>
            </a:endParaRPr>
          </a:p>
          <a:p>
            <a:r>
              <a:rPr lang="en-US" sz="1600" i="1" dirty="0">
                <a:solidFill>
                  <a:schemeClr val="accent5"/>
                </a:solidFill>
              </a:rPr>
              <a:t>The </a:t>
            </a:r>
            <a:r>
              <a:rPr lang="en-US" sz="1600" dirty="0">
                <a:solidFill>
                  <a:schemeClr val="accent5"/>
                </a:solidFill>
              </a:rPr>
              <a:t>Peds</a:t>
            </a:r>
            <a:r>
              <a:rPr lang="en-US" sz="1600" i="1" dirty="0">
                <a:solidFill>
                  <a:schemeClr val="accent5"/>
                </a:solidFill>
              </a:rPr>
              <a:t> book mentions three MPSs by (eponymous) name—which ones?</a:t>
            </a:r>
          </a:p>
          <a:p>
            <a:r>
              <a:rPr lang="en-US" sz="1600" dirty="0">
                <a:solidFill>
                  <a:schemeClr val="accent5"/>
                </a:solidFill>
              </a:rPr>
              <a:t>Hurler, </a:t>
            </a:r>
            <a:r>
              <a:rPr lang="en-US" sz="1600" dirty="0" err="1">
                <a:solidFill>
                  <a:schemeClr val="accent5"/>
                </a:solidFill>
              </a:rPr>
              <a:t>Scheie</a:t>
            </a:r>
            <a:r>
              <a:rPr lang="en-US" sz="1600" dirty="0">
                <a:solidFill>
                  <a:schemeClr val="accent5"/>
                </a:solidFill>
              </a:rPr>
              <a:t>, and </a:t>
            </a:r>
            <a:r>
              <a:rPr lang="en-US" sz="1600" dirty="0" err="1">
                <a:solidFill>
                  <a:schemeClr val="accent5"/>
                </a:solidFill>
              </a:rPr>
              <a:t>Morquio</a:t>
            </a:r>
            <a:r>
              <a:rPr lang="en-US" sz="1600" dirty="0">
                <a:solidFill>
                  <a:schemeClr val="accent5"/>
                </a:solidFill>
              </a:rPr>
              <a:t> syndromes</a:t>
            </a:r>
          </a:p>
        </p:txBody>
      </p:sp>
    </p:spTree>
    <p:extLst>
      <p:ext uri="{BB962C8B-B14F-4D97-AF65-F5344CB8AC3E}">
        <p14:creationId xmlns:p14="http://schemas.microsoft.com/office/powerpoint/2010/main" val="149622984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892C-514E-741F-9104-EE674938C5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8293CEBC-88C5-1A46-6736-E3A9982D51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T</a:t>
            </a:r>
            <a:r>
              <a:rPr lang="en-US" altLang="en-US" dirty="0">
                <a:solidFill>
                  <a:schemeClr val="bg1">
                    <a:lumMod val="85000"/>
                  </a:schemeClr>
                </a:solidFill>
              </a:rPr>
              <a:t>rauma (endothelial; </a:t>
            </a:r>
            <a:r>
              <a:rPr lang="en-US" altLang="en-US" dirty="0" err="1">
                <a:solidFill>
                  <a:schemeClr val="bg1">
                    <a:lumMod val="85000"/>
                  </a:schemeClr>
                </a:solidFill>
              </a:rPr>
              <a:t>ie</a:t>
            </a:r>
            <a:r>
              <a:rPr lang="en-US" altLang="en-US" dirty="0">
                <a:solidFill>
                  <a:schemeClr val="bg1">
                    <a:lumMod val="85000"/>
                  </a:schemeClr>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lvl="0" eaLnBrk="1" hangingPunct="1">
              <a:buClr>
                <a:srgbClr val="330066"/>
              </a:buClr>
            </a:pPr>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267</a:t>
            </a:fld>
            <a:endParaRPr lang="en-US" altLang="en-US" sz="1000"/>
          </a:p>
        </p:txBody>
      </p:sp>
      <p:sp>
        <p:nvSpPr>
          <p:cNvPr id="2" name="TextBox 1">
            <a:extLst>
              <a:ext uri="{FF2B5EF4-FFF2-40B4-BE49-F238E27FC236}">
                <a16:creationId xmlns:a16="http://schemas.microsoft.com/office/drawing/2014/main" id="{06156AD7-DAA7-4D1F-B928-11877CACF1F9}"/>
              </a:ext>
            </a:extLst>
          </p:cNvPr>
          <p:cNvSpPr txBox="1"/>
          <p:nvPr/>
        </p:nvSpPr>
        <p:spPr>
          <a:xfrm>
            <a:off x="523460" y="4143053"/>
            <a:ext cx="7239000" cy="2308324"/>
          </a:xfrm>
          <a:prstGeom prst="rect">
            <a:avLst/>
          </a:prstGeom>
          <a:solidFill>
            <a:schemeClr val="accent5"/>
          </a:solidFill>
        </p:spPr>
        <p:txBody>
          <a:bodyPr wrap="square" rtlCol="0">
            <a:spAutoFit/>
          </a:bodyPr>
          <a:lstStyle/>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one specific class of metabolic disorder—what is it?</a:t>
            </a:r>
          </a:p>
          <a:p>
            <a:r>
              <a:rPr lang="en-US" sz="1600" dirty="0">
                <a:solidFill>
                  <a:srgbClr val="0000FF"/>
                </a:solidFill>
              </a:rPr>
              <a:t>Mucopolysaccharidosis (MPS)</a:t>
            </a:r>
          </a:p>
          <a:p>
            <a:endParaRPr lang="en-US" sz="1600" i="1" dirty="0">
              <a:solidFill>
                <a:srgbClr val="0000FF"/>
              </a:solidFill>
            </a:endParaRPr>
          </a:p>
          <a:p>
            <a:r>
              <a:rPr lang="en-US" sz="1600" i="1" dirty="0">
                <a:solidFill>
                  <a:srgbClr val="0000FF"/>
                </a:solidFill>
              </a:rPr>
              <a:t>In a nutshell, what is a mucopolysaccharidosis?</a:t>
            </a:r>
          </a:p>
          <a:p>
            <a:r>
              <a:rPr lang="en-US" sz="1600" dirty="0">
                <a:solidFill>
                  <a:srgbClr val="0000FF"/>
                </a:solidFill>
              </a:rPr>
              <a:t>An inherited condition in which mucopolysaccharides cannot be metabolized, and subsequently accumulate to toxic levels</a:t>
            </a:r>
          </a:p>
          <a:p>
            <a:endParaRPr lang="en-US" sz="1600" dirty="0">
              <a:solidFill>
                <a:srgbClr val="0000FF"/>
              </a:solidFill>
            </a:endParaRPr>
          </a:p>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three MPSs by (eponymous) name—which ones?</a:t>
            </a:r>
          </a:p>
          <a:p>
            <a:r>
              <a:rPr lang="en-US" sz="1600" dirty="0">
                <a:solidFill>
                  <a:schemeClr val="accent5"/>
                </a:solidFill>
              </a:rPr>
              <a:t>Hurler, </a:t>
            </a:r>
            <a:r>
              <a:rPr lang="en-US" sz="1600" dirty="0" err="1">
                <a:solidFill>
                  <a:schemeClr val="accent5"/>
                </a:solidFill>
              </a:rPr>
              <a:t>Scheie</a:t>
            </a:r>
            <a:r>
              <a:rPr lang="en-US" sz="1600" dirty="0">
                <a:solidFill>
                  <a:schemeClr val="accent5"/>
                </a:solidFill>
              </a:rPr>
              <a:t>, and </a:t>
            </a:r>
            <a:r>
              <a:rPr lang="en-US" sz="1600" dirty="0" err="1">
                <a:solidFill>
                  <a:schemeClr val="accent5"/>
                </a:solidFill>
              </a:rPr>
              <a:t>Morquio</a:t>
            </a:r>
            <a:r>
              <a:rPr lang="en-US" sz="1600" dirty="0">
                <a:solidFill>
                  <a:schemeClr val="accent5"/>
                </a:solidFill>
              </a:rPr>
              <a:t> syndromes</a:t>
            </a:r>
          </a:p>
        </p:txBody>
      </p:sp>
    </p:spTree>
    <p:extLst>
      <p:ext uri="{BB962C8B-B14F-4D97-AF65-F5344CB8AC3E}">
        <p14:creationId xmlns:p14="http://schemas.microsoft.com/office/powerpoint/2010/main" val="320600493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892C-514E-741F-9104-EE674938C57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2">
            <a:extLst>
              <a:ext uri="{FF2B5EF4-FFF2-40B4-BE49-F238E27FC236}">
                <a16:creationId xmlns:a16="http://schemas.microsoft.com/office/drawing/2014/main" id="{8293CEBC-88C5-1A46-6736-E3A9982D51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85000"/>
                  </a:schemeClr>
                </a:solidFill>
              </a:rPr>
              <a:t>S</a:t>
            </a:r>
            <a:r>
              <a:rPr lang="en-US" altLang="en-US" dirty="0" err="1">
                <a:solidFill>
                  <a:schemeClr val="bg1">
                    <a:lumMod val="85000"/>
                  </a:schemeClr>
                </a:solidFill>
              </a:rPr>
              <a:t>clerocornea</a:t>
            </a:r>
            <a:endParaRPr lang="en-US" altLang="en-US" dirty="0">
              <a:solidFill>
                <a:schemeClr val="bg1">
                  <a:lumMod val="85000"/>
                </a:schemeClr>
              </a:solidFill>
            </a:endParaRPr>
          </a:p>
          <a:p>
            <a:pPr eaLnBrk="1" hangingPunct="1"/>
            <a:r>
              <a:rPr lang="en-US" altLang="en-US" sz="3200" b="1" dirty="0">
                <a:solidFill>
                  <a:schemeClr val="bg1">
                    <a:lumMod val="85000"/>
                  </a:schemeClr>
                </a:solidFill>
              </a:rPr>
              <a:t>T</a:t>
            </a:r>
            <a:r>
              <a:rPr lang="en-US" altLang="en-US" dirty="0">
                <a:solidFill>
                  <a:schemeClr val="bg1">
                    <a:lumMod val="85000"/>
                  </a:schemeClr>
                </a:solidFill>
              </a:rPr>
              <a:t>rauma (endothelial; </a:t>
            </a:r>
            <a:r>
              <a:rPr lang="en-US" altLang="en-US" dirty="0" err="1">
                <a:solidFill>
                  <a:schemeClr val="bg1">
                    <a:lumMod val="85000"/>
                  </a:schemeClr>
                </a:solidFill>
              </a:rPr>
              <a:t>ie</a:t>
            </a:r>
            <a:r>
              <a:rPr lang="en-US" altLang="en-US" dirty="0">
                <a:solidFill>
                  <a:schemeClr val="bg1">
                    <a:lumMod val="85000"/>
                  </a:schemeClr>
                </a:solidFill>
              </a:rPr>
              <a:t>, from forceps)</a:t>
            </a:r>
          </a:p>
          <a:p>
            <a:pPr eaLnBrk="1" hangingPunct="1"/>
            <a:r>
              <a:rPr lang="en-US" altLang="en-US" sz="3200" b="1" dirty="0">
                <a:solidFill>
                  <a:schemeClr val="bg1">
                    <a:lumMod val="85000"/>
                  </a:schemeClr>
                </a:solidFill>
              </a:rPr>
              <a:t>U</a:t>
            </a:r>
            <a:r>
              <a:rPr lang="en-US" altLang="en-US" dirty="0">
                <a:solidFill>
                  <a:schemeClr val="bg1">
                    <a:lumMod val="85000"/>
                  </a:schemeClr>
                </a:solidFill>
              </a:rPr>
              <a:t>lcer</a:t>
            </a:r>
          </a:p>
          <a:p>
            <a:pPr lvl="0" eaLnBrk="1" hangingPunct="1">
              <a:buClr>
                <a:srgbClr val="330066"/>
              </a:buClr>
            </a:pPr>
            <a:r>
              <a:rPr lang="en-US" altLang="en-US" sz="3200" b="1" dirty="0">
                <a:solidFill>
                  <a:srgbClr val="0000FF"/>
                </a:solidFill>
              </a:rPr>
              <a:t>M</a:t>
            </a:r>
            <a:r>
              <a:rPr lang="en-US" altLang="en-US" dirty="0">
                <a:solidFill>
                  <a:srgbClr val="0000FF"/>
                </a:solidFill>
              </a:rPr>
              <a:t>etabolic disorders</a:t>
            </a:r>
          </a:p>
          <a:p>
            <a:pPr eaLnBrk="1" hangingPunct="1"/>
            <a:r>
              <a:rPr lang="en-US" altLang="en-US" sz="3200" b="1" dirty="0">
                <a:solidFill>
                  <a:schemeClr val="bg1">
                    <a:lumMod val="85000"/>
                  </a:schemeClr>
                </a:solidFill>
              </a:rPr>
              <a:t>P</a:t>
            </a:r>
            <a:r>
              <a:rPr lang="en-US" altLang="en-US" dirty="0">
                <a:solidFill>
                  <a:schemeClr val="bg1">
                    <a:lumMod val="85000"/>
                  </a:schemeClr>
                </a:solidFill>
              </a:rPr>
              <a:t>eters anomaly</a:t>
            </a:r>
          </a:p>
          <a:p>
            <a:pPr eaLnBrk="1" hangingPunct="1"/>
            <a:r>
              <a:rPr lang="en-US" altLang="en-US" sz="3200" b="1" dirty="0">
                <a:solidFill>
                  <a:schemeClr val="bg1">
                    <a:lumMod val="85000"/>
                  </a:schemeClr>
                </a:solidFill>
              </a:rPr>
              <a:t>E</a:t>
            </a:r>
            <a:r>
              <a:rPr lang="en-US" altLang="en-US" dirty="0">
                <a:solidFill>
                  <a:schemeClr val="bg1">
                    <a:lumMod val="85000"/>
                  </a:schemeClr>
                </a:solidFill>
              </a:rPr>
              <a:t>ndothelial dystrophy (CHED)</a:t>
            </a:r>
          </a:p>
          <a:p>
            <a:pPr eaLnBrk="1" hangingPunct="1"/>
            <a:r>
              <a:rPr lang="en-US" altLang="en-US" sz="3200" b="1" dirty="0">
                <a:solidFill>
                  <a:schemeClr val="bg1">
                    <a:lumMod val="85000"/>
                  </a:schemeClr>
                </a:solidFill>
              </a:rPr>
              <a:t>D</a:t>
            </a:r>
            <a:r>
              <a:rPr lang="en-US" altLang="en-US" dirty="0">
                <a:solidFill>
                  <a:schemeClr val="bg1">
                    <a:lumMod val="8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268</a:t>
            </a:fld>
            <a:endParaRPr lang="en-US" altLang="en-US" sz="1000"/>
          </a:p>
        </p:txBody>
      </p:sp>
      <p:sp>
        <p:nvSpPr>
          <p:cNvPr id="2" name="TextBox 1">
            <a:extLst>
              <a:ext uri="{FF2B5EF4-FFF2-40B4-BE49-F238E27FC236}">
                <a16:creationId xmlns:a16="http://schemas.microsoft.com/office/drawing/2014/main" id="{06156AD7-DAA7-4D1F-B928-11877CACF1F9}"/>
              </a:ext>
            </a:extLst>
          </p:cNvPr>
          <p:cNvSpPr txBox="1"/>
          <p:nvPr/>
        </p:nvSpPr>
        <p:spPr>
          <a:xfrm>
            <a:off x="523460" y="4143053"/>
            <a:ext cx="7239000" cy="2308324"/>
          </a:xfrm>
          <a:prstGeom prst="rect">
            <a:avLst/>
          </a:prstGeom>
          <a:solidFill>
            <a:schemeClr val="accent5"/>
          </a:solidFill>
        </p:spPr>
        <p:txBody>
          <a:bodyPr wrap="square" rtlCol="0">
            <a:spAutoFit/>
          </a:bodyPr>
          <a:lstStyle/>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one specific class of metabolic disorder—what is it?</a:t>
            </a:r>
          </a:p>
          <a:p>
            <a:r>
              <a:rPr lang="en-US" sz="1600" dirty="0">
                <a:solidFill>
                  <a:srgbClr val="0000FF"/>
                </a:solidFill>
              </a:rPr>
              <a:t>Mucopolysaccharidosis (MPS)</a:t>
            </a:r>
          </a:p>
          <a:p>
            <a:endParaRPr lang="en-US" sz="1600" i="1" dirty="0">
              <a:solidFill>
                <a:srgbClr val="0000FF"/>
              </a:solidFill>
            </a:endParaRPr>
          </a:p>
          <a:p>
            <a:r>
              <a:rPr lang="en-US" sz="1600" i="1" dirty="0">
                <a:solidFill>
                  <a:srgbClr val="0000FF"/>
                </a:solidFill>
              </a:rPr>
              <a:t>In a nutshell, what is a mucopolysaccharidosis?</a:t>
            </a:r>
          </a:p>
          <a:p>
            <a:r>
              <a:rPr lang="en-US" sz="1600" dirty="0">
                <a:solidFill>
                  <a:srgbClr val="0000FF"/>
                </a:solidFill>
              </a:rPr>
              <a:t>An inherited condition in which mucopolysaccharides cannot be metabolized, and subsequently accumulate to toxic levels</a:t>
            </a:r>
          </a:p>
          <a:p>
            <a:endParaRPr lang="en-US" sz="1600" dirty="0">
              <a:solidFill>
                <a:srgbClr val="0000FF"/>
              </a:solidFill>
            </a:endParaRPr>
          </a:p>
          <a:p>
            <a:r>
              <a:rPr lang="en-US" sz="1600" i="1" dirty="0">
                <a:solidFill>
                  <a:srgbClr val="0000FF"/>
                </a:solidFill>
              </a:rPr>
              <a:t>The </a:t>
            </a:r>
            <a:r>
              <a:rPr lang="en-US" sz="1600" dirty="0">
                <a:solidFill>
                  <a:srgbClr val="0000FF"/>
                </a:solidFill>
              </a:rPr>
              <a:t>Peds</a:t>
            </a:r>
            <a:r>
              <a:rPr lang="en-US" sz="1600" i="1" dirty="0">
                <a:solidFill>
                  <a:srgbClr val="0000FF"/>
                </a:solidFill>
              </a:rPr>
              <a:t> book mentions three MPSs by (eponymous) name—which ones?</a:t>
            </a:r>
          </a:p>
          <a:p>
            <a:r>
              <a:rPr lang="en-US" sz="1600" dirty="0">
                <a:solidFill>
                  <a:srgbClr val="0000FF"/>
                </a:solidFill>
              </a:rPr>
              <a:t>Hurler, </a:t>
            </a:r>
            <a:r>
              <a:rPr lang="en-US" sz="1600" dirty="0" err="1">
                <a:solidFill>
                  <a:srgbClr val="0000FF"/>
                </a:solidFill>
              </a:rPr>
              <a:t>Scheie</a:t>
            </a:r>
            <a:r>
              <a:rPr lang="en-US" sz="1600" dirty="0">
                <a:solidFill>
                  <a:srgbClr val="0000FF"/>
                </a:solidFill>
              </a:rPr>
              <a:t>, and </a:t>
            </a:r>
            <a:r>
              <a:rPr lang="en-US" sz="1600" dirty="0" err="1">
                <a:solidFill>
                  <a:srgbClr val="0000FF"/>
                </a:solidFill>
              </a:rPr>
              <a:t>Morquio</a:t>
            </a:r>
            <a:r>
              <a:rPr lang="en-US" sz="1600" dirty="0">
                <a:solidFill>
                  <a:srgbClr val="0000FF"/>
                </a:solidFill>
              </a:rPr>
              <a:t> syndromes</a:t>
            </a:r>
            <a:endParaRPr lang="en-US" sz="1600" dirty="0">
              <a:solidFill>
                <a:schemeClr val="accent3">
                  <a:lumMod val="95000"/>
                </a:schemeClr>
              </a:solidFill>
            </a:endParaRPr>
          </a:p>
        </p:txBody>
      </p:sp>
    </p:spTree>
    <p:extLst>
      <p:ext uri="{BB962C8B-B14F-4D97-AF65-F5344CB8AC3E}">
        <p14:creationId xmlns:p14="http://schemas.microsoft.com/office/powerpoint/2010/main" val="216878767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C1E62F-2EB8-4384-B95F-7CD3CE3B02A8}"/>
              </a:ext>
            </a:extLst>
          </p:cNvPr>
          <p:cNvSpPr>
            <a:spLocks noGrp="1"/>
          </p:cNvSpPr>
          <p:nvPr>
            <p:ph type="sldNum" sz="quarter" idx="12"/>
          </p:nvPr>
        </p:nvSpPr>
        <p:spPr/>
        <p:txBody>
          <a:bodyPr/>
          <a:lstStyle/>
          <a:p>
            <a:fld id="{B24E14B4-F7D2-4B27-AF0A-9BA14A4C12FF}" type="slidenum">
              <a:rPr lang="en-US" altLang="en-US" smtClean="0"/>
              <a:pPr/>
              <a:t>269</a:t>
            </a:fld>
            <a:endParaRPr lang="en-US" altLang="en-US"/>
          </a:p>
        </p:txBody>
      </p:sp>
      <p:pic>
        <p:nvPicPr>
          <p:cNvPr id="1026" name="Picture 2">
            <a:extLst>
              <a:ext uri="{FF2B5EF4-FFF2-40B4-BE49-F238E27FC236}">
                <a16:creationId xmlns:a16="http://schemas.microsoft.com/office/drawing/2014/main" id="{D580E04D-9229-4A6E-B1C1-9AEFF5CE6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17796"/>
            <a:ext cx="5886450" cy="402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65907A-A713-4097-82EB-2D55E3343A01}"/>
              </a:ext>
            </a:extLst>
          </p:cNvPr>
          <p:cNvSpPr txBox="1"/>
          <p:nvPr/>
        </p:nvSpPr>
        <p:spPr>
          <a:xfrm>
            <a:off x="3267817" y="6107668"/>
            <a:ext cx="2608406" cy="369332"/>
          </a:xfrm>
          <a:prstGeom prst="rect">
            <a:avLst/>
          </a:prstGeom>
          <a:noFill/>
        </p:spPr>
        <p:txBody>
          <a:bodyPr wrap="none" rtlCol="0">
            <a:spAutoFit/>
          </a:bodyPr>
          <a:lstStyle/>
          <a:p>
            <a:pPr algn="ctr"/>
            <a:r>
              <a:rPr lang="en-US" dirty="0"/>
              <a:t>MPS (Hurler syndrome)</a:t>
            </a:r>
          </a:p>
        </p:txBody>
      </p:sp>
      <p:sp>
        <p:nvSpPr>
          <p:cNvPr id="2" name="TextBox 1">
            <a:extLst>
              <a:ext uri="{FF2B5EF4-FFF2-40B4-BE49-F238E27FC236}">
                <a16:creationId xmlns:a16="http://schemas.microsoft.com/office/drawing/2014/main" id="{FE92D024-81AB-301F-3D62-7A2C4C7A40D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96310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3F959C2-6006-E5D2-BBF7-AD5E1F9A3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043113"/>
            <a:ext cx="6496050"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8FFF77-3247-9600-55F7-49D218C4947D}"/>
              </a:ext>
            </a:extLst>
          </p:cNvPr>
          <p:cNvSpPr txBox="1"/>
          <p:nvPr/>
        </p:nvSpPr>
        <p:spPr>
          <a:xfrm>
            <a:off x="609600" y="5698435"/>
            <a:ext cx="8163339" cy="830997"/>
          </a:xfrm>
          <a:prstGeom prst="rect">
            <a:avLst/>
          </a:prstGeom>
          <a:noFill/>
        </p:spPr>
        <p:txBody>
          <a:bodyPr wrap="square" rtlCol="0">
            <a:spAutoFit/>
          </a:bodyPr>
          <a:lstStyle/>
          <a:p>
            <a:r>
              <a:rPr lang="en-US" sz="1600" dirty="0"/>
              <a:t>‘Crowded’ HOTV optotypes. An amblyope who has no difficulty reading letters this size on a standard chart might be unable to read them when they’re surrounded by crowding bars as above.</a:t>
            </a:r>
          </a:p>
        </p:txBody>
      </p:sp>
      <p:sp>
        <p:nvSpPr>
          <p:cNvPr id="3" name="TextBox 2">
            <a:extLst>
              <a:ext uri="{FF2B5EF4-FFF2-40B4-BE49-F238E27FC236}">
                <a16:creationId xmlns:a16="http://schemas.microsoft.com/office/drawing/2014/main" id="{977BBD21-321D-EACF-BA0A-93BDE1A5E9D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3111552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270</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endParaRPr lang="en-US" sz="1600" i="1" dirty="0">
              <a:solidFill>
                <a:srgbClr val="CCFFCC"/>
              </a:solidFill>
            </a:endParaRPr>
          </a:p>
          <a:p>
            <a:pPr eaLnBrk="1" hangingPunct="1"/>
            <a:r>
              <a:rPr lang="en-US" sz="1600" dirty="0">
                <a:solidFill>
                  <a:srgbClr val="CCFFCC"/>
                </a:solidFill>
              </a:rPr>
              <a:t>It is a classic exemplar of an  anterior segment dysgenesis</a:t>
            </a:r>
          </a:p>
          <a:p>
            <a:pPr eaLnBrk="1" hangingPunct="1"/>
            <a:endParaRPr lang="en-US" sz="1600" dirty="0">
              <a:solidFill>
                <a:srgbClr val="CCFFCC"/>
              </a:solidFill>
            </a:endParaRPr>
          </a:p>
          <a:p>
            <a:pPr eaLnBrk="1" hangingPunct="1"/>
            <a:r>
              <a:rPr lang="en-US" sz="1600" i="1" dirty="0">
                <a:solidFill>
                  <a:srgbClr val="CCFFCC"/>
                </a:solidFill>
              </a:rPr>
              <a:t>How does it present?</a:t>
            </a:r>
          </a:p>
          <a:p>
            <a:pPr eaLnBrk="1" hangingPunct="1"/>
            <a:r>
              <a:rPr lang="en-US" sz="1600" dirty="0">
                <a:solidFill>
                  <a:srgbClr val="CCFFCC"/>
                </a:solidFill>
              </a:rPr>
              <a:t>As a corneal opacity at birth (duh, it’s in the STUMPED mnemonic). The opacity ranges in severity from a faint haze to an opaque, elevated and vascularized mess.</a:t>
            </a:r>
          </a:p>
          <a:p>
            <a:pPr eaLnBrk="1" hangingPunct="1"/>
            <a:endParaRPr lang="en-US" sz="1600" dirty="0">
              <a:solidFill>
                <a:srgbClr val="CCFFCC"/>
              </a:solidFill>
            </a:endParaRPr>
          </a:p>
          <a:p>
            <a:pPr eaLnBrk="1" hangingPunct="1"/>
            <a:r>
              <a:rPr lang="en-US" sz="1600" i="1" dirty="0">
                <a:solidFill>
                  <a:srgbClr val="CCFFCC"/>
                </a:solidFill>
              </a:rPr>
              <a:t>What specific abnormalities are commonly present?</a:t>
            </a:r>
          </a:p>
          <a:p>
            <a:pPr eaLnBrk="1" hangingPunct="1"/>
            <a:r>
              <a:rPr lang="en-US" sz="1600" dirty="0">
                <a:solidFill>
                  <a:srgbClr val="CCFFCC"/>
                </a:solidFill>
              </a:rPr>
              <a:t>There is a defect in the posterior central cornea, including the absence of Descemet’s and subjacent endothelium. Adhesions extending from the iris to the posterior corneal defect are often present. 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83469313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271</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p>
          <a:p>
            <a:pPr eaLnBrk="1" hangingPunct="1"/>
            <a:r>
              <a:rPr lang="en-US" sz="1600" dirty="0">
                <a:solidFill>
                  <a:srgbClr val="0000FF"/>
                </a:solidFill>
              </a:rPr>
              <a:t>It is a classic exemplar of an  anterior segment dysgenesis</a:t>
            </a:r>
            <a:endParaRPr lang="en-US" sz="1600" dirty="0">
              <a:solidFill>
                <a:srgbClr val="CCFFCC"/>
              </a:solidFill>
            </a:endParaRPr>
          </a:p>
          <a:p>
            <a:pPr eaLnBrk="1" hangingPunct="1"/>
            <a:endParaRPr lang="en-US" sz="1600" dirty="0">
              <a:solidFill>
                <a:srgbClr val="CCFFCC"/>
              </a:solidFill>
            </a:endParaRPr>
          </a:p>
          <a:p>
            <a:pPr eaLnBrk="1" hangingPunct="1"/>
            <a:r>
              <a:rPr lang="en-US" sz="1600" i="1" dirty="0">
                <a:solidFill>
                  <a:srgbClr val="CCFFCC"/>
                </a:solidFill>
              </a:rPr>
              <a:t>How does it present?</a:t>
            </a:r>
          </a:p>
          <a:p>
            <a:pPr eaLnBrk="1" hangingPunct="1"/>
            <a:r>
              <a:rPr lang="en-US" sz="1600" dirty="0">
                <a:solidFill>
                  <a:srgbClr val="CCFFCC"/>
                </a:solidFill>
              </a:rPr>
              <a:t>As a corneal opacity at birth (duh, it’s in the STUMPED mnemonic). The opacity ranges in severity from a faint haze to an opaque, elevated and vascularized mess.</a:t>
            </a:r>
          </a:p>
          <a:p>
            <a:pPr eaLnBrk="1" hangingPunct="1"/>
            <a:endParaRPr lang="en-US" sz="1600" dirty="0">
              <a:solidFill>
                <a:srgbClr val="CCFFCC"/>
              </a:solidFill>
            </a:endParaRPr>
          </a:p>
          <a:p>
            <a:pPr eaLnBrk="1" hangingPunct="1"/>
            <a:r>
              <a:rPr lang="en-US" sz="1600" i="1" dirty="0">
                <a:solidFill>
                  <a:srgbClr val="CCFFCC"/>
                </a:solidFill>
              </a:rPr>
              <a:t>What specific abnormalities are commonly present?</a:t>
            </a:r>
          </a:p>
          <a:p>
            <a:pPr eaLnBrk="1" hangingPunct="1"/>
            <a:r>
              <a:rPr lang="en-US" sz="1600" dirty="0">
                <a:solidFill>
                  <a:srgbClr val="CCFFCC"/>
                </a:solidFill>
              </a:rPr>
              <a:t>There is a defect in the posterior central cornea, including the absence of Descemet’s and subjacent endothelium. Adhesions extending from the iris to the posterior corneal defect are often present. 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5" name="Rectangle 4">
            <a:extLst>
              <a:ext uri="{FF2B5EF4-FFF2-40B4-BE49-F238E27FC236}">
                <a16:creationId xmlns:a16="http://schemas.microsoft.com/office/drawing/2014/main" id="{9F13A45B-80E0-203B-A5B6-4B7B1C6D7215}"/>
              </a:ext>
            </a:extLst>
          </p:cNvPr>
          <p:cNvSpPr/>
          <p:nvPr/>
        </p:nvSpPr>
        <p:spPr>
          <a:xfrm>
            <a:off x="3034748" y="1272209"/>
            <a:ext cx="2703443" cy="237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100049033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272</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p>
          <a:p>
            <a:pPr eaLnBrk="1" hangingPunct="1"/>
            <a:r>
              <a:rPr lang="en-US" sz="1600" dirty="0">
                <a:solidFill>
                  <a:srgbClr val="0000FF"/>
                </a:solidFill>
              </a:rPr>
              <a:t>It is a classic exemplar of an  anterior segment dysgenesis</a:t>
            </a:r>
            <a:endParaRPr lang="en-US" sz="1600" dirty="0">
              <a:solidFill>
                <a:srgbClr val="CCFFCC"/>
              </a:solidFill>
            </a:endParaRPr>
          </a:p>
          <a:p>
            <a:pPr eaLnBrk="1" hangingPunct="1"/>
            <a:endParaRPr lang="en-US" sz="1600" dirty="0">
              <a:solidFill>
                <a:srgbClr val="CCFFCC"/>
              </a:solidFill>
            </a:endParaRPr>
          </a:p>
          <a:p>
            <a:pPr eaLnBrk="1" hangingPunct="1"/>
            <a:r>
              <a:rPr lang="en-US" sz="1600" i="1" dirty="0">
                <a:solidFill>
                  <a:srgbClr val="CCFFCC"/>
                </a:solidFill>
              </a:rPr>
              <a:t>How does it present?</a:t>
            </a:r>
          </a:p>
          <a:p>
            <a:pPr eaLnBrk="1" hangingPunct="1"/>
            <a:r>
              <a:rPr lang="en-US" sz="1600" dirty="0">
                <a:solidFill>
                  <a:srgbClr val="CCFFCC"/>
                </a:solidFill>
              </a:rPr>
              <a:t>As a corneal opacity at birth (duh, it’s in the STUMPED mnemonic). The opacity ranges in severity from a faint haze to an opaque, elevated and vascularized mess.</a:t>
            </a:r>
          </a:p>
          <a:p>
            <a:pPr eaLnBrk="1" hangingPunct="1"/>
            <a:endParaRPr lang="en-US" sz="1600" dirty="0">
              <a:solidFill>
                <a:srgbClr val="CCFFCC"/>
              </a:solidFill>
            </a:endParaRPr>
          </a:p>
          <a:p>
            <a:pPr eaLnBrk="1" hangingPunct="1"/>
            <a:r>
              <a:rPr lang="en-US" sz="1600" i="1" dirty="0">
                <a:solidFill>
                  <a:srgbClr val="CCFFCC"/>
                </a:solidFill>
              </a:rPr>
              <a:t>What specific abnormalities are commonly present?</a:t>
            </a:r>
          </a:p>
          <a:p>
            <a:pPr eaLnBrk="1" hangingPunct="1"/>
            <a:r>
              <a:rPr lang="en-US" sz="1600" dirty="0">
                <a:solidFill>
                  <a:srgbClr val="CCFFCC"/>
                </a:solidFill>
              </a:rPr>
              <a:t>There is a defect in the posterior central cornea, including the absence of Descemet’s and subjacent endothelium. Adhesions extending from the iris to the posterior corneal defect are often present. 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8347683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273</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p>
          <a:p>
            <a:pPr eaLnBrk="1" hangingPunct="1"/>
            <a:r>
              <a:rPr lang="en-US" sz="1600" dirty="0">
                <a:solidFill>
                  <a:srgbClr val="0000FF"/>
                </a:solidFill>
              </a:rPr>
              <a:t>It is a classic exemplar of an  anterior segment dysgenesis</a:t>
            </a:r>
          </a:p>
          <a:p>
            <a:pPr eaLnBrk="1" hangingPunct="1"/>
            <a:endParaRPr lang="en-US" sz="1600" dirty="0">
              <a:solidFill>
                <a:srgbClr val="0000FF"/>
              </a:solidFill>
            </a:endParaRPr>
          </a:p>
          <a:p>
            <a:pPr eaLnBrk="1" hangingPunct="1"/>
            <a:r>
              <a:rPr lang="en-US" sz="1600" i="1" dirty="0">
                <a:solidFill>
                  <a:srgbClr val="0000FF"/>
                </a:solidFill>
              </a:rPr>
              <a:t>How does it present?</a:t>
            </a:r>
            <a:endParaRPr lang="en-US" sz="1600" i="1" dirty="0">
              <a:solidFill>
                <a:srgbClr val="CCFFCC"/>
              </a:solidFill>
            </a:endParaRPr>
          </a:p>
          <a:p>
            <a:pPr eaLnBrk="1" hangingPunct="1"/>
            <a:r>
              <a:rPr lang="en-US" sz="1600" dirty="0">
                <a:solidFill>
                  <a:srgbClr val="CCFFCC"/>
                </a:solidFill>
              </a:rPr>
              <a:t>As a corneal opacity at birth (duh, it’s in the STUMPED mnemonic). The opacity ranges in severity from a faint haze to an opaque, elevated and vascularized mess.</a:t>
            </a:r>
          </a:p>
          <a:p>
            <a:pPr eaLnBrk="1" hangingPunct="1"/>
            <a:endParaRPr lang="en-US" sz="1600" dirty="0">
              <a:solidFill>
                <a:srgbClr val="CCFFCC"/>
              </a:solidFill>
            </a:endParaRPr>
          </a:p>
          <a:p>
            <a:pPr eaLnBrk="1" hangingPunct="1"/>
            <a:r>
              <a:rPr lang="en-US" sz="1600" i="1" dirty="0">
                <a:solidFill>
                  <a:srgbClr val="CCFFCC"/>
                </a:solidFill>
              </a:rPr>
              <a:t>What specific abnormalities are commonly present?</a:t>
            </a:r>
          </a:p>
          <a:p>
            <a:pPr eaLnBrk="1" hangingPunct="1"/>
            <a:r>
              <a:rPr lang="en-US" sz="1600" dirty="0">
                <a:solidFill>
                  <a:srgbClr val="CCFFCC"/>
                </a:solidFill>
              </a:rPr>
              <a:t>There is a defect in the posterior central cornea, including the absence of Descemet’s and subjacent endothelium. Adhesions extending from the iris to the posterior corneal defect are often present. 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66732925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274</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p>
          <a:p>
            <a:pPr eaLnBrk="1" hangingPunct="1"/>
            <a:r>
              <a:rPr lang="en-US" sz="1600" dirty="0">
                <a:solidFill>
                  <a:srgbClr val="0000FF"/>
                </a:solidFill>
              </a:rPr>
              <a:t>It is a classic exemplar of an  anterior segment dysgenesis</a:t>
            </a:r>
          </a:p>
          <a:p>
            <a:pPr eaLnBrk="1" hangingPunct="1"/>
            <a:endParaRPr lang="en-US" sz="1600" dirty="0">
              <a:solidFill>
                <a:srgbClr val="0000FF"/>
              </a:solidFill>
            </a:endParaRPr>
          </a:p>
          <a:p>
            <a:pPr eaLnBrk="1" hangingPunct="1"/>
            <a:r>
              <a:rPr lang="en-US" sz="1600" i="1" dirty="0">
                <a:solidFill>
                  <a:srgbClr val="0000FF"/>
                </a:solidFill>
              </a:rPr>
              <a:t>How does it present?</a:t>
            </a:r>
          </a:p>
          <a:p>
            <a:pPr eaLnBrk="1" hangingPunct="1"/>
            <a:r>
              <a:rPr lang="en-US" sz="1600" dirty="0">
                <a:solidFill>
                  <a:srgbClr val="0000FF"/>
                </a:solidFill>
              </a:rPr>
              <a:t>As a corneal opacity at birth (duh, it’s in the STUMPED mnemonic). The opacity ranges in severity from a faint haze to an opaque, elevated and vascularized mess.</a:t>
            </a:r>
            <a:endParaRPr lang="en-US" sz="1600" dirty="0">
              <a:solidFill>
                <a:srgbClr val="CCFFCC"/>
              </a:solidFill>
            </a:endParaRPr>
          </a:p>
          <a:p>
            <a:pPr eaLnBrk="1" hangingPunct="1"/>
            <a:endParaRPr lang="en-US" sz="1600" dirty="0">
              <a:solidFill>
                <a:srgbClr val="CCFFCC"/>
              </a:solidFill>
            </a:endParaRPr>
          </a:p>
          <a:p>
            <a:pPr eaLnBrk="1" hangingPunct="1"/>
            <a:r>
              <a:rPr lang="en-US" sz="1600" i="1" dirty="0">
                <a:solidFill>
                  <a:srgbClr val="CCFFCC"/>
                </a:solidFill>
              </a:rPr>
              <a:t>What specific abnormalities are commonly present?</a:t>
            </a:r>
          </a:p>
          <a:p>
            <a:pPr eaLnBrk="1" hangingPunct="1"/>
            <a:r>
              <a:rPr lang="en-US" sz="1600" dirty="0">
                <a:solidFill>
                  <a:srgbClr val="CCFFCC"/>
                </a:solidFill>
              </a:rPr>
              <a:t>There is a defect in the posterior central cornea, including the absence of Descemet’s and subjacent endothelium. Adhesions extending from the iris to the posterior corneal defect are often present. 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16093976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275</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p>
          <a:p>
            <a:pPr eaLnBrk="1" hangingPunct="1"/>
            <a:r>
              <a:rPr lang="en-US" sz="1600" dirty="0">
                <a:solidFill>
                  <a:srgbClr val="0000FF"/>
                </a:solidFill>
              </a:rPr>
              <a:t>It is a classic exemplar of an  anterior segment dysgenesis</a:t>
            </a:r>
          </a:p>
          <a:p>
            <a:pPr eaLnBrk="1" hangingPunct="1"/>
            <a:endParaRPr lang="en-US" sz="1600" dirty="0">
              <a:solidFill>
                <a:srgbClr val="0000FF"/>
              </a:solidFill>
            </a:endParaRPr>
          </a:p>
          <a:p>
            <a:pPr eaLnBrk="1" hangingPunct="1"/>
            <a:r>
              <a:rPr lang="en-US" sz="1600" i="1" dirty="0">
                <a:solidFill>
                  <a:srgbClr val="0000FF"/>
                </a:solidFill>
              </a:rPr>
              <a:t>How does it present?</a:t>
            </a:r>
          </a:p>
          <a:p>
            <a:pPr eaLnBrk="1" hangingPunct="1"/>
            <a:r>
              <a:rPr lang="en-US" sz="1600" dirty="0">
                <a:solidFill>
                  <a:srgbClr val="0000FF"/>
                </a:solidFill>
              </a:rPr>
              <a:t>As a corneal opacity at birth (duh, it’s in the STUMPED mnemonic). The opacity ranges in severity from a faint haze to an opaque, elevated and vascularized mess.</a:t>
            </a:r>
          </a:p>
          <a:p>
            <a:pPr eaLnBrk="1" hangingPunct="1"/>
            <a:endParaRPr lang="en-US" sz="1600" dirty="0">
              <a:solidFill>
                <a:srgbClr val="0000FF"/>
              </a:solidFill>
            </a:endParaRPr>
          </a:p>
          <a:p>
            <a:pPr eaLnBrk="1" hangingPunct="1"/>
            <a:r>
              <a:rPr lang="en-US" sz="1600" i="1" dirty="0">
                <a:solidFill>
                  <a:srgbClr val="0000FF"/>
                </a:solidFill>
              </a:rPr>
              <a:t>What specific abnormalities are commonly present?</a:t>
            </a:r>
            <a:endParaRPr lang="en-US" sz="1600" i="1" dirty="0">
              <a:solidFill>
                <a:srgbClr val="CCFFCC"/>
              </a:solidFill>
            </a:endParaRPr>
          </a:p>
          <a:p>
            <a:pPr eaLnBrk="1" hangingPunct="1"/>
            <a:r>
              <a:rPr lang="en-US" sz="1600" dirty="0">
                <a:solidFill>
                  <a:srgbClr val="CCFFCC"/>
                </a:solidFill>
              </a:rPr>
              <a:t>There is a defect in the posterior central cornea, including the absence of Descemet’s and subjacent endothelium. Adhesions extending from the iris to the posterior corneal defect are often present. 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15340723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276</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In three words, what sort of condition is Peters anomaly?</a:t>
            </a:r>
          </a:p>
          <a:p>
            <a:pPr eaLnBrk="1" hangingPunct="1"/>
            <a:r>
              <a:rPr lang="en-US" sz="1600" dirty="0">
                <a:solidFill>
                  <a:srgbClr val="0000FF"/>
                </a:solidFill>
              </a:rPr>
              <a:t>It is a classic exemplar of an  anterior segment dysgenesis</a:t>
            </a:r>
          </a:p>
          <a:p>
            <a:pPr eaLnBrk="1" hangingPunct="1"/>
            <a:endParaRPr lang="en-US" sz="1600" dirty="0">
              <a:solidFill>
                <a:srgbClr val="0000FF"/>
              </a:solidFill>
            </a:endParaRPr>
          </a:p>
          <a:p>
            <a:pPr eaLnBrk="1" hangingPunct="1"/>
            <a:r>
              <a:rPr lang="en-US" sz="1600" i="1" dirty="0">
                <a:solidFill>
                  <a:srgbClr val="0000FF"/>
                </a:solidFill>
              </a:rPr>
              <a:t>How does it present?</a:t>
            </a:r>
          </a:p>
          <a:p>
            <a:pPr eaLnBrk="1" hangingPunct="1"/>
            <a:r>
              <a:rPr lang="en-US" sz="1600" dirty="0">
                <a:solidFill>
                  <a:srgbClr val="0000FF"/>
                </a:solidFill>
              </a:rPr>
              <a:t>As a corneal opacity at birth (duh, it’s in the STUMPED mnemonic). The opacity ranges in severity from a faint haze to an opaque, elevated and vascularized mess.</a:t>
            </a:r>
          </a:p>
          <a:p>
            <a:pPr eaLnBrk="1" hangingPunct="1"/>
            <a:endParaRPr lang="en-US" sz="1600" dirty="0">
              <a:solidFill>
                <a:srgbClr val="0000FF"/>
              </a:solidFill>
            </a:endParaRPr>
          </a:p>
          <a:p>
            <a:pPr eaLnBrk="1" hangingPunct="1"/>
            <a:r>
              <a:rPr lang="en-US" sz="1600" i="1" dirty="0">
                <a:solidFill>
                  <a:srgbClr val="0000FF"/>
                </a:solidFill>
              </a:rPr>
              <a:t>What specific abnormalities are commonly present?</a:t>
            </a:r>
          </a:p>
          <a:p>
            <a:pPr eaLnBrk="1" hangingPunct="1"/>
            <a:r>
              <a:rPr lang="en-US" sz="1600" dirty="0">
                <a:solidFill>
                  <a:srgbClr val="0000FF"/>
                </a:solidFill>
              </a:rPr>
              <a:t>There is a defect in the posterior central cornea, including the absence of Descemet’s and subjacent endothelium. Adhesions extending from the iris to the posterior corneal defect are often present. </a:t>
            </a:r>
            <a:r>
              <a:rPr lang="en-US" sz="1600" dirty="0">
                <a:solidFill>
                  <a:srgbClr val="CCFFCC"/>
                </a:solidFill>
              </a:rPr>
              <a:t>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37444637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9614"/>
          <a:stretch/>
        </p:blipFill>
        <p:spPr>
          <a:xfrm>
            <a:off x="304800" y="2971799"/>
            <a:ext cx="8458200" cy="2362201"/>
          </a:xfrm>
          <a:prstGeom prst="rect">
            <a:avLst/>
          </a:prstGeom>
        </p:spPr>
      </p:pic>
      <p:sp>
        <p:nvSpPr>
          <p:cNvPr id="4" name="TextBox 3"/>
          <p:cNvSpPr txBox="1"/>
          <p:nvPr/>
        </p:nvSpPr>
        <p:spPr>
          <a:xfrm>
            <a:off x="3612205" y="6096000"/>
            <a:ext cx="1843390" cy="369332"/>
          </a:xfrm>
          <a:prstGeom prst="rect">
            <a:avLst/>
          </a:prstGeom>
          <a:noFill/>
        </p:spPr>
        <p:txBody>
          <a:bodyPr wrap="none" rtlCol="0">
            <a:spAutoFit/>
          </a:bodyPr>
          <a:lstStyle/>
          <a:p>
            <a:pPr algn="ctr"/>
            <a:r>
              <a:rPr lang="en-US" dirty="0"/>
              <a:t>Peters anomaly</a:t>
            </a:r>
          </a:p>
        </p:txBody>
      </p:sp>
      <p:sp>
        <p:nvSpPr>
          <p:cNvPr id="2" name="TextBox 1"/>
          <p:cNvSpPr txBox="1"/>
          <p:nvPr/>
        </p:nvSpPr>
        <p:spPr>
          <a:xfrm>
            <a:off x="5029200" y="1917411"/>
            <a:ext cx="3429000" cy="584775"/>
          </a:xfrm>
          <a:prstGeom prst="rect">
            <a:avLst/>
          </a:prstGeom>
          <a:noFill/>
        </p:spPr>
        <p:txBody>
          <a:bodyPr wrap="square" rtlCol="0">
            <a:spAutoFit/>
          </a:bodyPr>
          <a:lstStyle/>
          <a:p>
            <a:r>
              <a:rPr lang="en-US" sz="1600" b="1" dirty="0">
                <a:solidFill>
                  <a:srgbClr val="0000FF"/>
                </a:solidFill>
              </a:rPr>
              <a:t>2. </a:t>
            </a:r>
            <a:r>
              <a:rPr lang="en-US" sz="1600" dirty="0">
                <a:solidFill>
                  <a:srgbClr val="0000FF"/>
                </a:solidFill>
              </a:rPr>
              <a:t>Adhesions extending from the iris to the posterior corneal defect</a:t>
            </a:r>
            <a:endParaRPr lang="en-US" sz="1600" dirty="0"/>
          </a:p>
        </p:txBody>
      </p:sp>
      <p:sp>
        <p:nvSpPr>
          <p:cNvPr id="5" name="TextBox 4"/>
          <p:cNvSpPr txBox="1"/>
          <p:nvPr/>
        </p:nvSpPr>
        <p:spPr>
          <a:xfrm>
            <a:off x="381000" y="1905000"/>
            <a:ext cx="3840805" cy="830997"/>
          </a:xfrm>
          <a:prstGeom prst="rect">
            <a:avLst/>
          </a:prstGeom>
          <a:noFill/>
        </p:spPr>
        <p:txBody>
          <a:bodyPr wrap="square" rtlCol="0">
            <a:spAutoFit/>
          </a:bodyPr>
          <a:lstStyle/>
          <a:p>
            <a:r>
              <a:rPr lang="en-US" sz="1600" b="1" dirty="0">
                <a:solidFill>
                  <a:srgbClr val="0000FF"/>
                </a:solidFill>
              </a:rPr>
              <a:t>1. </a:t>
            </a:r>
            <a:r>
              <a:rPr lang="en-US" sz="1600" dirty="0">
                <a:solidFill>
                  <a:srgbClr val="0000FF"/>
                </a:solidFill>
              </a:rPr>
              <a:t>Defect of the posterior central cornea, including the absence of Descemet’s and subjacent endothelium</a:t>
            </a:r>
            <a:endParaRPr lang="en-US" sz="1600" dirty="0"/>
          </a:p>
        </p:txBody>
      </p:sp>
      <p:sp>
        <p:nvSpPr>
          <p:cNvPr id="6" name="TextBox 5">
            <a:extLst>
              <a:ext uri="{FF2B5EF4-FFF2-40B4-BE49-F238E27FC236}">
                <a16:creationId xmlns:a16="http://schemas.microsoft.com/office/drawing/2014/main" id="{87AFD433-B1D5-CBD0-F4B3-292FA29C88F9}"/>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71613330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rgbClr val="0000FF"/>
                </a:solidFill>
              </a:rPr>
              <a:t>P</a:t>
            </a:r>
            <a:r>
              <a:rPr lang="en-US" altLang="en-US" dirty="0">
                <a:solidFill>
                  <a:srgbClr val="0000FF"/>
                </a:solidFill>
              </a:rPr>
              <a:t>eters anomaly</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278</a:t>
            </a:fld>
            <a:endParaRPr lang="en-US" altLang="en-US" sz="1000"/>
          </a:p>
        </p:txBody>
      </p:sp>
      <p:sp>
        <p:nvSpPr>
          <p:cNvPr id="6" name="Text Box 16">
            <a:extLst>
              <a:ext uri="{FF2B5EF4-FFF2-40B4-BE49-F238E27FC236}">
                <a16:creationId xmlns:a16="http://schemas.microsoft.com/office/drawing/2014/main" id="{C9128694-3A19-4D8A-B2A5-383A56BC0553}"/>
              </a:ext>
            </a:extLst>
          </p:cNvPr>
          <p:cNvSpPr txBox="1">
            <a:spLocks noChangeArrowheads="1"/>
          </p:cNvSpPr>
          <p:nvPr/>
        </p:nvSpPr>
        <p:spPr bwMode="auto">
          <a:xfrm>
            <a:off x="342900" y="979628"/>
            <a:ext cx="8458200" cy="304698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lumMod val="75000"/>
                  </a:schemeClr>
                </a:solidFill>
              </a:rPr>
              <a:t>In three words, what sort of condition is Peters anomaly?</a:t>
            </a:r>
          </a:p>
          <a:p>
            <a:pPr eaLnBrk="1" hangingPunct="1"/>
            <a:r>
              <a:rPr lang="en-US" sz="1600" dirty="0">
                <a:solidFill>
                  <a:schemeClr val="bg1">
                    <a:lumMod val="75000"/>
                  </a:schemeClr>
                </a:solidFill>
              </a:rPr>
              <a:t>It is a classic exemplar of an  anterior segment dysgenesis</a:t>
            </a:r>
          </a:p>
          <a:p>
            <a:pPr eaLnBrk="1" hangingPunct="1"/>
            <a:endParaRPr lang="en-US" sz="1600" dirty="0">
              <a:solidFill>
                <a:schemeClr val="bg1">
                  <a:lumMod val="75000"/>
                </a:schemeClr>
              </a:solidFill>
            </a:endParaRPr>
          </a:p>
          <a:p>
            <a:pPr eaLnBrk="1" hangingPunct="1"/>
            <a:r>
              <a:rPr lang="en-US" sz="1600" i="1" dirty="0">
                <a:solidFill>
                  <a:schemeClr val="bg1">
                    <a:lumMod val="75000"/>
                  </a:schemeClr>
                </a:solidFill>
              </a:rPr>
              <a:t>How does it present?</a:t>
            </a:r>
          </a:p>
          <a:p>
            <a:pPr eaLnBrk="1" hangingPunct="1"/>
            <a:r>
              <a:rPr lang="en-US" sz="1600" dirty="0">
                <a:solidFill>
                  <a:schemeClr val="bg1">
                    <a:lumMod val="75000"/>
                  </a:schemeClr>
                </a:solidFill>
              </a:rPr>
              <a:t>As a corneal opacity at birth (duh, it’s in the STUMPED mnemonic). The opacity ranges in severity from a faint haze to an opaque, elevated and vascularized mess.</a:t>
            </a:r>
          </a:p>
          <a:p>
            <a:pPr eaLnBrk="1" hangingPunct="1"/>
            <a:endParaRPr lang="en-US" sz="1600" dirty="0">
              <a:solidFill>
                <a:schemeClr val="bg1">
                  <a:lumMod val="75000"/>
                </a:schemeClr>
              </a:solidFill>
            </a:endParaRPr>
          </a:p>
          <a:p>
            <a:pPr eaLnBrk="1" hangingPunct="1"/>
            <a:r>
              <a:rPr lang="en-US" sz="1600" i="1" dirty="0">
                <a:solidFill>
                  <a:schemeClr val="bg1">
                    <a:lumMod val="75000"/>
                  </a:schemeClr>
                </a:solidFill>
              </a:rPr>
              <a:t>What specific abnormalities are commonly present?</a:t>
            </a:r>
          </a:p>
          <a:p>
            <a:pPr eaLnBrk="1" hangingPunct="1"/>
            <a:r>
              <a:rPr lang="en-US" sz="1600" dirty="0">
                <a:solidFill>
                  <a:schemeClr val="bg1">
                    <a:lumMod val="75000"/>
                  </a:schemeClr>
                </a:solidFill>
              </a:rPr>
              <a:t>There is a defect in the posterior central cornea, including the absence of Descemet’s and subjacent endothelium. Adhesions extending from the iris to the posterior corneal defect are often present. </a:t>
            </a:r>
            <a:r>
              <a:rPr lang="en-US" sz="1600" dirty="0"/>
              <a:t>The lens may be small, cataractous and misshapen, and may be adherent to the defect in the posterior cornea.</a:t>
            </a:r>
          </a:p>
        </p:txBody>
      </p:sp>
      <p:sp>
        <p:nvSpPr>
          <p:cNvPr id="3" name="TextBox 2">
            <a:extLst>
              <a:ext uri="{FF2B5EF4-FFF2-40B4-BE49-F238E27FC236}">
                <a16:creationId xmlns:a16="http://schemas.microsoft.com/office/drawing/2014/main" id="{6DF59911-3A5D-8B95-A4CC-35D30590DA9A}"/>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23328335-21CE-589B-4B89-98350402FC2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81122649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78" y="1509663"/>
            <a:ext cx="6925443" cy="3838674"/>
          </a:xfrm>
          <a:prstGeom prst="rect">
            <a:avLst/>
          </a:prstGeom>
        </p:spPr>
      </p:pic>
      <p:sp>
        <p:nvSpPr>
          <p:cNvPr id="4" name="TextBox 3"/>
          <p:cNvSpPr txBox="1"/>
          <p:nvPr/>
        </p:nvSpPr>
        <p:spPr>
          <a:xfrm>
            <a:off x="1837557" y="6096000"/>
            <a:ext cx="5545109" cy="369332"/>
          </a:xfrm>
          <a:prstGeom prst="rect">
            <a:avLst/>
          </a:prstGeom>
          <a:noFill/>
        </p:spPr>
        <p:txBody>
          <a:bodyPr wrap="none" rtlCol="0">
            <a:spAutoFit/>
          </a:bodyPr>
          <a:lstStyle/>
          <a:p>
            <a:pPr algn="ctr"/>
            <a:r>
              <a:rPr lang="en-US" dirty="0"/>
              <a:t>Peters anomaly: Small, cataractous, misshapen lens</a:t>
            </a:r>
          </a:p>
        </p:txBody>
      </p:sp>
      <p:sp>
        <p:nvSpPr>
          <p:cNvPr id="2" name="TextBox 1">
            <a:extLst>
              <a:ext uri="{FF2B5EF4-FFF2-40B4-BE49-F238E27FC236}">
                <a16:creationId xmlns:a16="http://schemas.microsoft.com/office/drawing/2014/main" id="{450D8ECB-97F4-C89D-9D29-9C9E2364BDED}"/>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588726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solidFill>
                  <a:schemeClr val="bg1">
                    <a:lumMod val="75000"/>
                  </a:schemeClr>
                </a:solidFill>
              </a:rPr>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1600438"/>
          </a:xfrm>
          <a:prstGeom prst="rect">
            <a:avLst/>
          </a:prstGeom>
          <a:noFill/>
        </p:spPr>
        <p:txBody>
          <a:bodyPr wrap="square" rtlCol="0">
            <a:spAutoFit/>
          </a:bodyPr>
          <a:lstStyle/>
          <a:p>
            <a:r>
              <a:rPr lang="en-US" sz="1400" i="1" dirty="0">
                <a:solidFill>
                  <a:schemeClr val="bg1">
                    <a:lumMod val="75000"/>
                  </a:schemeClr>
                </a:solidFill>
              </a:rPr>
              <a:t>Speaking of checking acuity in amblyopia…The </a:t>
            </a:r>
            <a:r>
              <a:rPr lang="en-US" sz="1400" dirty="0">
                <a:solidFill>
                  <a:schemeClr val="bg1">
                    <a:lumMod val="75000"/>
                  </a:schemeClr>
                </a:solidFill>
              </a:rPr>
              <a:t>Peds</a:t>
            </a:r>
            <a:r>
              <a:rPr lang="en-US" sz="1400" i="1" dirty="0">
                <a:solidFill>
                  <a:schemeClr val="bg1">
                    <a:lumMod val="75000"/>
                  </a:schemeClr>
                </a:solidFill>
              </a:rPr>
              <a:t> book discusses a phenomenon in amblyopia that is rather unique to the condition. What is it? </a:t>
            </a:r>
          </a:p>
          <a:p>
            <a:r>
              <a:rPr lang="en-US" sz="1400" b="1" dirty="0">
                <a:solidFill>
                  <a:srgbClr val="0000FF"/>
                </a:solidFill>
              </a:rPr>
              <a:t>The  crowding  phenomenon</a:t>
            </a:r>
            <a:endParaRPr lang="en-US" sz="1400" b="1"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is the crowding phenomenon?</a:t>
            </a:r>
          </a:p>
          <a:p>
            <a:r>
              <a:rPr lang="en-US" sz="1400" dirty="0">
                <a:solidFill>
                  <a:schemeClr val="bg1">
                    <a:lumMod val="75000"/>
                  </a:schemeClr>
                </a:solidFill>
              </a:rPr>
              <a:t>The finding that a letter on the acuity chart is more difficult for amblyopes to read when it is surrounded (or ‘crowded’) by figure of similar shape</a:t>
            </a:r>
          </a:p>
        </p:txBody>
      </p:sp>
      <p:sp>
        <p:nvSpPr>
          <p:cNvPr id="6" name="TextBox 5">
            <a:extLst>
              <a:ext uri="{FF2B5EF4-FFF2-40B4-BE49-F238E27FC236}">
                <a16:creationId xmlns:a16="http://schemas.microsoft.com/office/drawing/2014/main" id="{2E0F3019-1572-49AF-D9EC-B2789CCB1F25}"/>
              </a:ext>
            </a:extLst>
          </p:cNvPr>
          <p:cNvSpPr txBox="1"/>
          <p:nvPr/>
        </p:nvSpPr>
        <p:spPr>
          <a:xfrm>
            <a:off x="3286538" y="4870157"/>
            <a:ext cx="4977645" cy="1169551"/>
          </a:xfrm>
          <a:prstGeom prst="rect">
            <a:avLst/>
          </a:prstGeom>
          <a:solidFill>
            <a:schemeClr val="accent5"/>
          </a:solidFill>
        </p:spPr>
        <p:txBody>
          <a:bodyPr wrap="none" rtlCol="0">
            <a:spAutoFit/>
          </a:bodyPr>
          <a:lstStyle/>
          <a:p>
            <a:r>
              <a:rPr lang="en-US" sz="1400" i="1" dirty="0"/>
              <a:t>Is the crowding phenomenon pathognomonic for amblyopia?</a:t>
            </a:r>
          </a:p>
          <a:p>
            <a:r>
              <a:rPr lang="en-US" sz="1400" dirty="0">
                <a:solidFill>
                  <a:schemeClr val="accent5"/>
                </a:solidFill>
              </a:rPr>
              <a:t>No</a:t>
            </a:r>
          </a:p>
          <a:p>
            <a:endParaRPr lang="en-US" sz="1400" dirty="0">
              <a:solidFill>
                <a:schemeClr val="accent5"/>
              </a:solidFill>
            </a:endParaRPr>
          </a:p>
          <a:p>
            <a:r>
              <a:rPr lang="en-US" sz="1400" i="1" dirty="0">
                <a:solidFill>
                  <a:schemeClr val="accent5"/>
                </a:solidFill>
              </a:rPr>
              <a:t>Is it always present in amblyopia?</a:t>
            </a:r>
          </a:p>
          <a:p>
            <a:r>
              <a:rPr lang="en-US" sz="1400" dirty="0">
                <a:solidFill>
                  <a:schemeClr val="accent5"/>
                </a:solidFill>
              </a:rPr>
              <a:t>While typically present, it is </a:t>
            </a:r>
            <a:r>
              <a:rPr lang="en-US" sz="1400" b="1" dirty="0">
                <a:solidFill>
                  <a:schemeClr val="accent5"/>
                </a:solidFill>
              </a:rPr>
              <a:t>not</a:t>
            </a:r>
            <a:r>
              <a:rPr lang="en-US" sz="1400" dirty="0">
                <a:solidFill>
                  <a:schemeClr val="accent5"/>
                </a:solidFill>
              </a:rPr>
              <a:t> universally present</a:t>
            </a:r>
          </a:p>
        </p:txBody>
      </p:sp>
    </p:spTree>
    <p:extLst>
      <p:ext uri="{BB962C8B-B14F-4D97-AF65-F5344CB8AC3E}">
        <p14:creationId xmlns:p14="http://schemas.microsoft.com/office/powerpoint/2010/main" val="334234268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280</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FFCCFF"/>
                </a:solidFill>
              </a:rPr>
              <a:t>Goldenhar syndrome</a:t>
            </a:r>
          </a:p>
          <a:p>
            <a:endParaRPr lang="en-US" sz="1400" i="1" dirty="0">
              <a:solidFill>
                <a:srgbClr val="FFCCFF"/>
              </a:solidFill>
            </a:endParaRPr>
          </a:p>
          <a:p>
            <a:r>
              <a:rPr lang="en-US" sz="1400" i="1" dirty="0">
                <a:solidFill>
                  <a:srgbClr val="FFCCFF"/>
                </a:solidFill>
              </a:rPr>
              <a:t>Briefly, what is Goldenhar syndrome?</a:t>
            </a:r>
          </a:p>
          <a:p>
            <a:r>
              <a:rPr lang="en-US" sz="1400" dirty="0">
                <a:solidFill>
                  <a:srgbClr val="FFCCFF"/>
                </a:solidFill>
              </a:rPr>
              <a:t>A congenital condition characterized by  hemifacial microsomia  along with various ear ,  vertebral , and ophthalmic manifestations (including corneal </a:t>
            </a:r>
            <a:r>
              <a:rPr lang="en-US" sz="1400" dirty="0" err="1">
                <a:solidFill>
                  <a:srgbClr val="FFCCFF"/>
                </a:solidFill>
              </a:rPr>
              <a:t>dermoids</a:t>
            </a:r>
            <a:r>
              <a:rPr lang="en-US" sz="1400" dirty="0">
                <a:solidFill>
                  <a:srgbClr val="FFCCFF"/>
                </a:solidFill>
              </a:rPr>
              <a:t>, </a:t>
            </a:r>
            <a:r>
              <a:rPr lang="en-US" sz="1400" dirty="0" err="1">
                <a:solidFill>
                  <a:srgbClr val="FFCCFF"/>
                </a:solidFill>
              </a:rPr>
              <a:t>obv</a:t>
            </a:r>
            <a:r>
              <a:rPr lang="en-US" sz="1400" dirty="0">
                <a:solidFill>
                  <a:srgbClr val="FFCCFF"/>
                </a:solidFill>
              </a:rPr>
              <a:t>)</a:t>
            </a:r>
          </a:p>
          <a:p>
            <a:endParaRPr lang="en-US" sz="1400" dirty="0">
              <a:solidFill>
                <a:srgbClr val="FFCCFF"/>
              </a:solidFill>
            </a:endParaRPr>
          </a:p>
          <a:p>
            <a:r>
              <a:rPr lang="en-US" sz="1400" i="1" dirty="0">
                <a:solidFill>
                  <a:srgbClr val="FFCCFF"/>
                </a:solidFill>
              </a:rPr>
              <a:t>In Goldenhar, where on the cornea are </a:t>
            </a:r>
            <a:r>
              <a:rPr lang="en-US" sz="1400" i="1" dirty="0" err="1">
                <a:solidFill>
                  <a:srgbClr val="FFCCFF"/>
                </a:solidFill>
              </a:rPr>
              <a:t>dermoids</a:t>
            </a:r>
            <a:r>
              <a:rPr lang="en-US" sz="1400" i="1" dirty="0">
                <a:solidFill>
                  <a:srgbClr val="FFCCFF"/>
                </a:solidFill>
              </a:rPr>
              <a:t> typically located?</a:t>
            </a:r>
          </a:p>
          <a:p>
            <a:r>
              <a:rPr lang="en-US" sz="1400" dirty="0">
                <a:solidFill>
                  <a:srgbClr val="FFCCFF"/>
                </a:solidFill>
              </a:rPr>
              <a:t>At the limbus (they are often called </a:t>
            </a:r>
            <a:r>
              <a:rPr lang="en-US" sz="1400" i="1" dirty="0">
                <a:solidFill>
                  <a:srgbClr val="FFCCFF"/>
                </a:solidFill>
              </a:rPr>
              <a:t>limbal </a:t>
            </a:r>
            <a:r>
              <a:rPr lang="en-US" sz="1400" i="1" dirty="0" err="1">
                <a:solidFill>
                  <a:srgbClr val="FFCCFF"/>
                </a:solidFill>
              </a:rPr>
              <a:t>dermoids</a:t>
            </a:r>
            <a:r>
              <a:rPr lang="en-US" sz="1400" dirty="0">
                <a:solidFill>
                  <a:srgbClr val="FFCCFF"/>
                </a:solidFill>
              </a:rPr>
              <a:t>)</a:t>
            </a: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0" name="Rectangle 2">
            <a:extLst>
              <a:ext uri="{FF2B5EF4-FFF2-40B4-BE49-F238E27FC236}">
                <a16:creationId xmlns:a16="http://schemas.microsoft.com/office/drawing/2014/main" id="{5B291DB4-D349-0EF4-0D3A-B858A0387E1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39426086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281</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endParaRPr lang="en-US" sz="1400" dirty="0">
              <a:solidFill>
                <a:srgbClr val="FFCCFF"/>
              </a:solidFill>
            </a:endParaRPr>
          </a:p>
          <a:p>
            <a:endParaRPr lang="en-US" sz="1400" i="1" dirty="0">
              <a:solidFill>
                <a:srgbClr val="FFCCFF"/>
              </a:solidFill>
            </a:endParaRPr>
          </a:p>
          <a:p>
            <a:r>
              <a:rPr lang="en-US" sz="1400" i="1" dirty="0">
                <a:solidFill>
                  <a:srgbClr val="FFCCFF"/>
                </a:solidFill>
              </a:rPr>
              <a:t>Briefly, what is Goldenhar syndrome?</a:t>
            </a:r>
          </a:p>
          <a:p>
            <a:r>
              <a:rPr lang="en-US" sz="1400" dirty="0">
                <a:solidFill>
                  <a:srgbClr val="FFCCFF"/>
                </a:solidFill>
              </a:rPr>
              <a:t>A congenital condition characterized by  hemifacial microsomia  along with various ear ,  vertebral , and ophthalmic manifestations (including corneal </a:t>
            </a:r>
            <a:r>
              <a:rPr lang="en-US" sz="1400" dirty="0" err="1">
                <a:solidFill>
                  <a:srgbClr val="FFCCFF"/>
                </a:solidFill>
              </a:rPr>
              <a:t>dermoids</a:t>
            </a:r>
            <a:r>
              <a:rPr lang="en-US" sz="1400" dirty="0">
                <a:solidFill>
                  <a:srgbClr val="FFCCFF"/>
                </a:solidFill>
              </a:rPr>
              <a:t>, </a:t>
            </a:r>
            <a:r>
              <a:rPr lang="en-US" sz="1400" dirty="0" err="1">
                <a:solidFill>
                  <a:srgbClr val="FFCCFF"/>
                </a:solidFill>
              </a:rPr>
              <a:t>obv</a:t>
            </a:r>
            <a:r>
              <a:rPr lang="en-US" sz="1400" dirty="0">
                <a:solidFill>
                  <a:srgbClr val="FFCCFF"/>
                </a:solidFill>
              </a:rPr>
              <a:t>)</a:t>
            </a:r>
          </a:p>
          <a:p>
            <a:endParaRPr lang="en-US" sz="1400" dirty="0">
              <a:solidFill>
                <a:srgbClr val="FFCCFF"/>
              </a:solidFill>
            </a:endParaRPr>
          </a:p>
          <a:p>
            <a:r>
              <a:rPr lang="en-US" sz="1400" i="1" dirty="0">
                <a:solidFill>
                  <a:srgbClr val="FFCCFF"/>
                </a:solidFill>
              </a:rPr>
              <a:t>In Goldenhar, where on the cornea are </a:t>
            </a:r>
            <a:r>
              <a:rPr lang="en-US" sz="1400" i="1" dirty="0" err="1">
                <a:solidFill>
                  <a:srgbClr val="FFCCFF"/>
                </a:solidFill>
              </a:rPr>
              <a:t>dermoids</a:t>
            </a:r>
            <a:r>
              <a:rPr lang="en-US" sz="1400" i="1" dirty="0">
                <a:solidFill>
                  <a:srgbClr val="FFCCFF"/>
                </a:solidFill>
              </a:rPr>
              <a:t> typically located?</a:t>
            </a:r>
          </a:p>
          <a:p>
            <a:r>
              <a:rPr lang="en-US" sz="1400" dirty="0">
                <a:solidFill>
                  <a:srgbClr val="FFCCFF"/>
                </a:solidFill>
              </a:rPr>
              <a:t>At the limbus (they are often called </a:t>
            </a:r>
            <a:r>
              <a:rPr lang="en-US" sz="1400" i="1" dirty="0">
                <a:solidFill>
                  <a:srgbClr val="FFCCFF"/>
                </a:solidFill>
              </a:rPr>
              <a:t>limbal </a:t>
            </a:r>
            <a:r>
              <a:rPr lang="en-US" sz="1400" i="1" dirty="0" err="1">
                <a:solidFill>
                  <a:srgbClr val="FFCCFF"/>
                </a:solidFill>
              </a:rPr>
              <a:t>dermoids</a:t>
            </a:r>
            <a:r>
              <a:rPr lang="en-US" sz="1400" dirty="0">
                <a:solidFill>
                  <a:srgbClr val="FFCCFF"/>
                </a:solidFill>
              </a:rPr>
              <a:t>)</a:t>
            </a: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 name="Rectangle 2">
            <a:extLst>
              <a:ext uri="{FF2B5EF4-FFF2-40B4-BE49-F238E27FC236}">
                <a16:creationId xmlns:a16="http://schemas.microsoft.com/office/drawing/2014/main" id="{5D30AD8C-2809-F08F-0AF6-5423040B383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58000410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282</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endParaRPr lang="en-US" sz="1400" i="1" dirty="0">
              <a:solidFill>
                <a:srgbClr val="FFCCFF"/>
              </a:solidFill>
            </a:endParaRPr>
          </a:p>
          <a:p>
            <a:r>
              <a:rPr lang="en-US" sz="1400" dirty="0">
                <a:solidFill>
                  <a:srgbClr val="FFCCFF"/>
                </a:solidFill>
              </a:rPr>
              <a:t>A congenital condition characterized by  hemifacial microsomia  along with various ear ,  vertebral , and ophthalmic manifestations (including corneal </a:t>
            </a:r>
            <a:r>
              <a:rPr lang="en-US" sz="1400" dirty="0" err="1">
                <a:solidFill>
                  <a:srgbClr val="FFCCFF"/>
                </a:solidFill>
              </a:rPr>
              <a:t>dermoids</a:t>
            </a:r>
            <a:r>
              <a:rPr lang="en-US" sz="1400" dirty="0">
                <a:solidFill>
                  <a:srgbClr val="FFCCFF"/>
                </a:solidFill>
              </a:rPr>
              <a:t>, </a:t>
            </a:r>
            <a:r>
              <a:rPr lang="en-US" sz="1400" dirty="0" err="1">
                <a:solidFill>
                  <a:srgbClr val="FFCCFF"/>
                </a:solidFill>
              </a:rPr>
              <a:t>obv</a:t>
            </a:r>
            <a:r>
              <a:rPr lang="en-US" sz="1400" dirty="0">
                <a:solidFill>
                  <a:srgbClr val="FFCCFF"/>
                </a:solidFill>
              </a:rPr>
              <a:t>)</a:t>
            </a:r>
          </a:p>
          <a:p>
            <a:endParaRPr lang="en-US" sz="1400" dirty="0">
              <a:solidFill>
                <a:srgbClr val="FFCCFF"/>
              </a:solidFill>
            </a:endParaRPr>
          </a:p>
          <a:p>
            <a:r>
              <a:rPr lang="en-US" sz="1400" i="1" dirty="0">
                <a:solidFill>
                  <a:srgbClr val="FFCCFF"/>
                </a:solidFill>
              </a:rPr>
              <a:t>In Goldenhar, where on the cornea are </a:t>
            </a:r>
            <a:r>
              <a:rPr lang="en-US" sz="1400" i="1" dirty="0" err="1">
                <a:solidFill>
                  <a:srgbClr val="FFCCFF"/>
                </a:solidFill>
              </a:rPr>
              <a:t>dermoids</a:t>
            </a:r>
            <a:r>
              <a:rPr lang="en-US" sz="1400" i="1" dirty="0">
                <a:solidFill>
                  <a:srgbClr val="FFCCFF"/>
                </a:solidFill>
              </a:rPr>
              <a:t> typically located?</a:t>
            </a:r>
          </a:p>
          <a:p>
            <a:r>
              <a:rPr lang="en-US" sz="1400" dirty="0">
                <a:solidFill>
                  <a:srgbClr val="FFCCFF"/>
                </a:solidFill>
              </a:rPr>
              <a:t>At the limbus (they are often called </a:t>
            </a:r>
            <a:r>
              <a:rPr lang="en-US" sz="1400" i="1" dirty="0">
                <a:solidFill>
                  <a:srgbClr val="FFCCFF"/>
                </a:solidFill>
              </a:rPr>
              <a:t>limbal </a:t>
            </a:r>
            <a:r>
              <a:rPr lang="en-US" sz="1400" i="1" dirty="0" err="1">
                <a:solidFill>
                  <a:srgbClr val="FFCCFF"/>
                </a:solidFill>
              </a:rPr>
              <a:t>dermoids</a:t>
            </a:r>
            <a:r>
              <a:rPr lang="en-US" sz="1400" dirty="0">
                <a:solidFill>
                  <a:srgbClr val="FFCCFF"/>
                </a:solidFill>
              </a:rPr>
              <a:t>)</a:t>
            </a: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 name="Rectangle 2">
            <a:extLst>
              <a:ext uri="{FF2B5EF4-FFF2-40B4-BE49-F238E27FC236}">
                <a16:creationId xmlns:a16="http://schemas.microsoft.com/office/drawing/2014/main" id="{9CC5872A-D886-CCE6-6275-B59E6B90DB4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0382959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283</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p>
          <a:p>
            <a:r>
              <a:rPr lang="en-US" sz="1400" dirty="0">
                <a:solidFill>
                  <a:srgbClr val="0000FF"/>
                </a:solidFill>
              </a:rPr>
              <a:t>A congenital condition characterized by  hemifacial microsomia  along with various ear ,  vertebral , and ophthalmic manifestations (including corneal </a:t>
            </a:r>
            <a:r>
              <a:rPr lang="en-US" sz="1400" dirty="0" err="1">
                <a:solidFill>
                  <a:srgbClr val="0000FF"/>
                </a:solidFill>
              </a:rPr>
              <a:t>dermoids</a:t>
            </a:r>
            <a:r>
              <a:rPr lang="en-US" sz="1400" dirty="0">
                <a:solidFill>
                  <a:srgbClr val="0000FF"/>
                </a:solidFill>
              </a:rPr>
              <a:t>, </a:t>
            </a:r>
            <a:r>
              <a:rPr lang="en-US" sz="1400" dirty="0" err="1">
                <a:solidFill>
                  <a:srgbClr val="0000FF"/>
                </a:solidFill>
              </a:rPr>
              <a:t>obv</a:t>
            </a:r>
            <a:r>
              <a:rPr lang="en-US" sz="1400" dirty="0">
                <a:solidFill>
                  <a:srgbClr val="0000FF"/>
                </a:solidFill>
              </a:rPr>
              <a:t>)</a:t>
            </a:r>
          </a:p>
          <a:p>
            <a:endParaRPr lang="en-US" sz="1400" dirty="0">
              <a:solidFill>
                <a:srgbClr val="FFCCFF"/>
              </a:solidFill>
            </a:endParaRPr>
          </a:p>
          <a:p>
            <a:r>
              <a:rPr lang="en-US" sz="1400" i="1" dirty="0">
                <a:solidFill>
                  <a:srgbClr val="FFCCFF"/>
                </a:solidFill>
              </a:rPr>
              <a:t>In Goldenhar, where on the cornea are </a:t>
            </a:r>
            <a:r>
              <a:rPr lang="en-US" sz="1400" i="1" dirty="0" err="1">
                <a:solidFill>
                  <a:srgbClr val="FFCCFF"/>
                </a:solidFill>
              </a:rPr>
              <a:t>dermoids</a:t>
            </a:r>
            <a:r>
              <a:rPr lang="en-US" sz="1400" i="1" dirty="0">
                <a:solidFill>
                  <a:srgbClr val="FFCCFF"/>
                </a:solidFill>
              </a:rPr>
              <a:t> typically located?</a:t>
            </a:r>
          </a:p>
          <a:p>
            <a:r>
              <a:rPr lang="en-US" sz="1400" dirty="0">
                <a:solidFill>
                  <a:srgbClr val="FFCCFF"/>
                </a:solidFill>
              </a:rPr>
              <a:t>At the limbus (they are often called </a:t>
            </a:r>
            <a:r>
              <a:rPr lang="en-US" sz="1400" i="1" dirty="0">
                <a:solidFill>
                  <a:srgbClr val="FFCCFF"/>
                </a:solidFill>
              </a:rPr>
              <a:t>limbal </a:t>
            </a:r>
            <a:r>
              <a:rPr lang="en-US" sz="1400" i="1" dirty="0" err="1">
                <a:solidFill>
                  <a:srgbClr val="FFCCFF"/>
                </a:solidFill>
              </a:rPr>
              <a:t>dermoids</a:t>
            </a:r>
            <a:r>
              <a:rPr lang="en-US" sz="1400" dirty="0">
                <a:solidFill>
                  <a:srgbClr val="FFCCFF"/>
                </a:solidFill>
              </a:rPr>
              <a:t>)</a:t>
            </a: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 name="Rectangle 1">
            <a:extLst>
              <a:ext uri="{FF2B5EF4-FFF2-40B4-BE49-F238E27FC236}">
                <a16:creationId xmlns:a16="http://schemas.microsoft.com/office/drawing/2014/main" id="{C857709E-E14C-B3A8-7C10-6BCCA0A6A53D}"/>
              </a:ext>
            </a:extLst>
          </p:cNvPr>
          <p:cNvSpPr/>
          <p:nvPr/>
        </p:nvSpPr>
        <p:spPr>
          <a:xfrm>
            <a:off x="2158790" y="1908313"/>
            <a:ext cx="372375" cy="198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581453-5704-D5BA-B4F5-F8F171FE2F4C}"/>
              </a:ext>
            </a:extLst>
          </p:cNvPr>
          <p:cNvSpPr/>
          <p:nvPr/>
        </p:nvSpPr>
        <p:spPr>
          <a:xfrm>
            <a:off x="2676939" y="1908314"/>
            <a:ext cx="702365" cy="21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87E05F-CF7A-7BF1-CAF1-74F28EA0BA2E}"/>
              </a:ext>
            </a:extLst>
          </p:cNvPr>
          <p:cNvSpPr/>
          <p:nvPr/>
        </p:nvSpPr>
        <p:spPr>
          <a:xfrm>
            <a:off x="5372971" y="1643270"/>
            <a:ext cx="1862716" cy="235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7" name="Rectangle 2">
            <a:extLst>
              <a:ext uri="{FF2B5EF4-FFF2-40B4-BE49-F238E27FC236}">
                <a16:creationId xmlns:a16="http://schemas.microsoft.com/office/drawing/2014/main" id="{D5FC9F1E-1F55-EEAB-F4F1-8809ACB7D83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06233031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284</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p>
          <a:p>
            <a:r>
              <a:rPr lang="en-US" sz="1400" dirty="0">
                <a:solidFill>
                  <a:srgbClr val="0000FF"/>
                </a:solidFill>
              </a:rPr>
              <a:t>A congenital condition characterized by  hemifacial microsomia  along with various ear ,  vertebral , and ophthalmic manifestations (including corneal </a:t>
            </a:r>
            <a:r>
              <a:rPr lang="en-US" sz="1400" dirty="0" err="1">
                <a:solidFill>
                  <a:srgbClr val="0000FF"/>
                </a:solidFill>
              </a:rPr>
              <a:t>dermoids</a:t>
            </a:r>
            <a:r>
              <a:rPr lang="en-US" sz="1400" dirty="0">
                <a:solidFill>
                  <a:srgbClr val="0000FF"/>
                </a:solidFill>
              </a:rPr>
              <a:t>, </a:t>
            </a:r>
            <a:r>
              <a:rPr lang="en-US" sz="1400" dirty="0" err="1">
                <a:solidFill>
                  <a:srgbClr val="0000FF"/>
                </a:solidFill>
              </a:rPr>
              <a:t>obv</a:t>
            </a:r>
            <a:r>
              <a:rPr lang="en-US" sz="1400" dirty="0">
                <a:solidFill>
                  <a:srgbClr val="0000FF"/>
                </a:solidFill>
              </a:rPr>
              <a:t>)</a:t>
            </a:r>
          </a:p>
          <a:p>
            <a:endParaRPr lang="en-US" sz="1400" dirty="0">
              <a:solidFill>
                <a:srgbClr val="FFCCFF"/>
              </a:solidFill>
            </a:endParaRPr>
          </a:p>
          <a:p>
            <a:r>
              <a:rPr lang="en-US" sz="1400" i="1" dirty="0">
                <a:solidFill>
                  <a:srgbClr val="FFCCFF"/>
                </a:solidFill>
              </a:rPr>
              <a:t>In Goldenhar, where on the cornea are </a:t>
            </a:r>
            <a:r>
              <a:rPr lang="en-US" sz="1400" i="1" dirty="0" err="1">
                <a:solidFill>
                  <a:srgbClr val="FFCCFF"/>
                </a:solidFill>
              </a:rPr>
              <a:t>dermoids</a:t>
            </a:r>
            <a:r>
              <a:rPr lang="en-US" sz="1400" i="1" dirty="0">
                <a:solidFill>
                  <a:srgbClr val="FFCCFF"/>
                </a:solidFill>
              </a:rPr>
              <a:t> typically located?</a:t>
            </a:r>
          </a:p>
          <a:p>
            <a:r>
              <a:rPr lang="en-US" sz="1400" dirty="0">
                <a:solidFill>
                  <a:srgbClr val="FFCCFF"/>
                </a:solidFill>
              </a:rPr>
              <a:t>At the limbus (they are often called </a:t>
            </a:r>
            <a:r>
              <a:rPr lang="en-US" sz="1400" i="1" dirty="0">
                <a:solidFill>
                  <a:srgbClr val="FFCCFF"/>
                </a:solidFill>
              </a:rPr>
              <a:t>limbal </a:t>
            </a:r>
            <a:r>
              <a:rPr lang="en-US" sz="1400" i="1" dirty="0" err="1">
                <a:solidFill>
                  <a:srgbClr val="FFCCFF"/>
                </a:solidFill>
              </a:rPr>
              <a:t>dermoids</a:t>
            </a:r>
            <a:r>
              <a:rPr lang="en-US" sz="1400" dirty="0">
                <a:solidFill>
                  <a:srgbClr val="FFCCFF"/>
                </a:solidFill>
              </a:rPr>
              <a:t>)</a:t>
            </a: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 name="Rectangle 2">
            <a:extLst>
              <a:ext uri="{FF2B5EF4-FFF2-40B4-BE49-F238E27FC236}">
                <a16:creationId xmlns:a16="http://schemas.microsoft.com/office/drawing/2014/main" id="{81574C2F-08B9-D5ED-5FB9-0DAE53281AC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91198022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7DB4C8-BB9E-4D89-8213-8483A6ED6E17}"/>
              </a:ext>
            </a:extLst>
          </p:cNvPr>
          <p:cNvSpPr>
            <a:spLocks noGrp="1"/>
          </p:cNvSpPr>
          <p:nvPr>
            <p:ph type="sldNum" sz="quarter" idx="12"/>
          </p:nvPr>
        </p:nvSpPr>
        <p:spPr/>
        <p:txBody>
          <a:bodyPr/>
          <a:lstStyle/>
          <a:p>
            <a:pPr>
              <a:defRPr/>
            </a:pPr>
            <a:fld id="{89CB67F8-A7B1-4182-8957-334C9CBF623A}" type="slidenum">
              <a:rPr lang="en-US" altLang="en-US" smtClean="0"/>
              <a:pPr>
                <a:defRPr/>
              </a:pPr>
              <a:t>285</a:t>
            </a:fld>
            <a:endParaRPr lang="en-US" altLang="en-US"/>
          </a:p>
        </p:txBody>
      </p:sp>
      <p:sp>
        <p:nvSpPr>
          <p:cNvPr id="5" name="TextBox 4">
            <a:extLst>
              <a:ext uri="{FF2B5EF4-FFF2-40B4-BE49-F238E27FC236}">
                <a16:creationId xmlns:a16="http://schemas.microsoft.com/office/drawing/2014/main" id="{B174B64D-E45C-46DA-9D99-13ACAF3E740F}"/>
              </a:ext>
            </a:extLst>
          </p:cNvPr>
          <p:cNvSpPr txBox="1"/>
          <p:nvPr/>
        </p:nvSpPr>
        <p:spPr>
          <a:xfrm>
            <a:off x="1228782" y="6096000"/>
            <a:ext cx="6686446" cy="369332"/>
          </a:xfrm>
          <a:prstGeom prst="rect">
            <a:avLst/>
          </a:prstGeom>
          <a:noFill/>
        </p:spPr>
        <p:txBody>
          <a:bodyPr wrap="none" rtlCol="0">
            <a:spAutoFit/>
          </a:bodyPr>
          <a:lstStyle/>
          <a:p>
            <a:pPr algn="ctr"/>
            <a:r>
              <a:rPr lang="en-US" dirty="0"/>
              <a:t>Goldenhar syndrome: Hemifacial microsomia; ear abnormalities</a:t>
            </a:r>
          </a:p>
        </p:txBody>
      </p:sp>
      <p:pic>
        <p:nvPicPr>
          <p:cNvPr id="6" name="Picture 5">
            <a:extLst>
              <a:ext uri="{FF2B5EF4-FFF2-40B4-BE49-F238E27FC236}">
                <a16:creationId xmlns:a16="http://schemas.microsoft.com/office/drawing/2014/main" id="{32BF57D0-69B7-4597-8513-E24FA3CCC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058" y="1360760"/>
            <a:ext cx="6289883" cy="4325132"/>
          </a:xfrm>
          <a:prstGeom prst="rect">
            <a:avLst/>
          </a:prstGeom>
        </p:spPr>
      </p:pic>
      <p:sp>
        <p:nvSpPr>
          <p:cNvPr id="3" name="TextBox 2">
            <a:extLst>
              <a:ext uri="{FF2B5EF4-FFF2-40B4-BE49-F238E27FC236}">
                <a16:creationId xmlns:a16="http://schemas.microsoft.com/office/drawing/2014/main" id="{50834F22-A66D-5A57-7D5A-51D403B59908}"/>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330256784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286</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p>
          <a:p>
            <a:r>
              <a:rPr lang="en-US" sz="1400" dirty="0">
                <a:solidFill>
                  <a:srgbClr val="0000FF"/>
                </a:solidFill>
              </a:rPr>
              <a:t>A congenital condition characterized by  hemifacial microsomia  along with various ear ,  vertebral , and ophthalmic manifestations (including corneal </a:t>
            </a:r>
            <a:r>
              <a:rPr lang="en-US" sz="1400" dirty="0" err="1">
                <a:solidFill>
                  <a:srgbClr val="0000FF"/>
                </a:solidFill>
              </a:rPr>
              <a:t>dermoids</a:t>
            </a:r>
            <a:r>
              <a:rPr lang="en-US" sz="1400" dirty="0">
                <a:solidFill>
                  <a:srgbClr val="0000FF"/>
                </a:solidFill>
              </a:rPr>
              <a:t>, </a:t>
            </a:r>
            <a:r>
              <a:rPr lang="en-US" sz="1400" dirty="0" err="1">
                <a:solidFill>
                  <a:srgbClr val="0000FF"/>
                </a:solidFill>
              </a:rPr>
              <a:t>obv</a:t>
            </a:r>
            <a:r>
              <a:rPr lang="en-US" sz="1400" dirty="0">
                <a:solidFill>
                  <a:srgbClr val="0000FF"/>
                </a:solidFill>
              </a:rPr>
              <a:t>)</a:t>
            </a:r>
          </a:p>
          <a:p>
            <a:endParaRPr lang="en-US" sz="1400" dirty="0">
              <a:solidFill>
                <a:srgbClr val="0000FF"/>
              </a:solidFill>
            </a:endParaRPr>
          </a:p>
          <a:p>
            <a:r>
              <a:rPr lang="en-US" sz="1400" i="1" dirty="0">
                <a:solidFill>
                  <a:srgbClr val="0000FF"/>
                </a:solidFill>
              </a:rPr>
              <a:t>In Goldenhar, where on the cornea are </a:t>
            </a:r>
            <a:r>
              <a:rPr lang="en-US" sz="1400" i="1" dirty="0" err="1">
                <a:solidFill>
                  <a:srgbClr val="0000FF"/>
                </a:solidFill>
              </a:rPr>
              <a:t>dermoids</a:t>
            </a:r>
            <a:r>
              <a:rPr lang="en-US" sz="1400" i="1" dirty="0">
                <a:solidFill>
                  <a:srgbClr val="0000FF"/>
                </a:solidFill>
              </a:rPr>
              <a:t> typically located?</a:t>
            </a:r>
            <a:endParaRPr lang="en-US" sz="1400" i="1" dirty="0">
              <a:solidFill>
                <a:srgbClr val="FFCCFF"/>
              </a:solidFill>
            </a:endParaRPr>
          </a:p>
          <a:p>
            <a:r>
              <a:rPr lang="en-US" sz="1400" dirty="0">
                <a:solidFill>
                  <a:srgbClr val="FFCCFF"/>
                </a:solidFill>
              </a:rPr>
              <a:t>At the limbus (they are often called </a:t>
            </a:r>
            <a:r>
              <a:rPr lang="en-US" sz="1400" i="1" dirty="0">
                <a:solidFill>
                  <a:srgbClr val="FFCCFF"/>
                </a:solidFill>
              </a:rPr>
              <a:t>limbal </a:t>
            </a:r>
            <a:r>
              <a:rPr lang="en-US" sz="1400" i="1" dirty="0" err="1">
                <a:solidFill>
                  <a:srgbClr val="FFCCFF"/>
                </a:solidFill>
              </a:rPr>
              <a:t>dermoids</a:t>
            </a:r>
            <a:r>
              <a:rPr lang="en-US" sz="1400" dirty="0">
                <a:solidFill>
                  <a:srgbClr val="FFCCFF"/>
                </a:solidFill>
              </a:rPr>
              <a:t>)</a:t>
            </a: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 name="Rectangle 2">
            <a:extLst>
              <a:ext uri="{FF2B5EF4-FFF2-40B4-BE49-F238E27FC236}">
                <a16:creationId xmlns:a16="http://schemas.microsoft.com/office/drawing/2014/main" id="{42108D2B-CA02-8BD2-27FA-50F8980E2F5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65254916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287</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p>
          <a:p>
            <a:r>
              <a:rPr lang="en-US" sz="1400" dirty="0">
                <a:solidFill>
                  <a:srgbClr val="0000FF"/>
                </a:solidFill>
              </a:rPr>
              <a:t>A congenital condition characterized by  hemifacial microsomia  along with various ear ,  vertebral , and ophthalmic manifestations (including corneal </a:t>
            </a:r>
            <a:r>
              <a:rPr lang="en-US" sz="1400" dirty="0" err="1">
                <a:solidFill>
                  <a:srgbClr val="0000FF"/>
                </a:solidFill>
              </a:rPr>
              <a:t>dermoids</a:t>
            </a:r>
            <a:r>
              <a:rPr lang="en-US" sz="1400" dirty="0">
                <a:solidFill>
                  <a:srgbClr val="0000FF"/>
                </a:solidFill>
              </a:rPr>
              <a:t>, </a:t>
            </a:r>
            <a:r>
              <a:rPr lang="en-US" sz="1400" dirty="0" err="1">
                <a:solidFill>
                  <a:srgbClr val="0000FF"/>
                </a:solidFill>
              </a:rPr>
              <a:t>obv</a:t>
            </a:r>
            <a:r>
              <a:rPr lang="en-US" sz="1400" dirty="0">
                <a:solidFill>
                  <a:srgbClr val="0000FF"/>
                </a:solidFill>
              </a:rPr>
              <a:t>)</a:t>
            </a:r>
          </a:p>
          <a:p>
            <a:endParaRPr lang="en-US" sz="1400" dirty="0">
              <a:solidFill>
                <a:srgbClr val="0000FF"/>
              </a:solidFill>
            </a:endParaRPr>
          </a:p>
          <a:p>
            <a:r>
              <a:rPr lang="en-US" sz="1400" i="1" dirty="0">
                <a:solidFill>
                  <a:srgbClr val="0000FF"/>
                </a:solidFill>
              </a:rPr>
              <a:t>In Goldenhar, where on the cornea are </a:t>
            </a:r>
            <a:r>
              <a:rPr lang="en-US" sz="1400" i="1" dirty="0" err="1">
                <a:solidFill>
                  <a:srgbClr val="0000FF"/>
                </a:solidFill>
              </a:rPr>
              <a:t>dermoids</a:t>
            </a:r>
            <a:r>
              <a:rPr lang="en-US" sz="1400" i="1" dirty="0">
                <a:solidFill>
                  <a:srgbClr val="0000FF"/>
                </a:solidFill>
              </a:rPr>
              <a:t> typically located?</a:t>
            </a:r>
          </a:p>
          <a:p>
            <a:r>
              <a:rPr lang="en-US" sz="1400" dirty="0">
                <a:solidFill>
                  <a:srgbClr val="0000FF"/>
                </a:solidFill>
              </a:rPr>
              <a:t>At the limbus (they are often called </a:t>
            </a:r>
            <a:r>
              <a:rPr lang="en-US" sz="1400" i="1" dirty="0">
                <a:solidFill>
                  <a:srgbClr val="0000FF"/>
                </a:solidFill>
              </a:rPr>
              <a:t>limbal </a:t>
            </a:r>
            <a:r>
              <a:rPr lang="en-US" sz="1400" i="1" dirty="0" err="1">
                <a:solidFill>
                  <a:srgbClr val="0000FF"/>
                </a:solidFill>
              </a:rPr>
              <a:t>dermoids</a:t>
            </a:r>
            <a:r>
              <a:rPr lang="en-US" sz="1400" dirty="0">
                <a:solidFill>
                  <a:srgbClr val="0000FF"/>
                </a:solidFill>
              </a:rPr>
              <a:t>)</a:t>
            </a:r>
            <a:endParaRPr lang="en-US" sz="1400" dirty="0">
              <a:solidFill>
                <a:srgbClr val="FFCCFF"/>
              </a:solidFill>
            </a:endParaRPr>
          </a:p>
          <a:p>
            <a:endParaRPr lang="en-US" sz="1400" dirty="0">
              <a:solidFill>
                <a:srgbClr val="FFCCFF"/>
              </a:solidFill>
            </a:endParaRPr>
          </a:p>
          <a:p>
            <a:r>
              <a:rPr lang="en-US" sz="1400" i="1" dirty="0">
                <a:solidFill>
                  <a:srgbClr val="FFCCFF"/>
                </a:solidFill>
              </a:rPr>
              <a:t>In two words, what sort of condition is Goldenhar?</a:t>
            </a:r>
          </a:p>
          <a:p>
            <a:r>
              <a:rPr lang="en-US" sz="1400" dirty="0">
                <a:solidFill>
                  <a:srgbClr val="FFCCFF"/>
                </a:solidFill>
              </a:rPr>
              <a:t>A </a:t>
            </a:r>
            <a:r>
              <a:rPr lang="en-US" sz="1400" b="1" dirty="0">
                <a:solidFill>
                  <a:srgbClr val="FFCCFF"/>
                </a:solidFill>
              </a:rPr>
              <a:t>craniofacial malformation</a:t>
            </a:r>
          </a:p>
        </p:txBody>
      </p:sp>
      <p:sp>
        <p:nvSpPr>
          <p:cNvPr id="2" name="Rectangle 2">
            <a:extLst>
              <a:ext uri="{FF2B5EF4-FFF2-40B4-BE49-F238E27FC236}">
                <a16:creationId xmlns:a16="http://schemas.microsoft.com/office/drawing/2014/main" id="{55EB0A23-0A3A-5E5C-569C-9DA300424C05}"/>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04163596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A3534-7B3B-496E-BECB-10CF3A9CA7E0}"/>
              </a:ext>
            </a:extLst>
          </p:cNvPr>
          <p:cNvSpPr>
            <a:spLocks noGrp="1"/>
          </p:cNvSpPr>
          <p:nvPr>
            <p:ph type="sldNum" sz="quarter" idx="12"/>
          </p:nvPr>
        </p:nvSpPr>
        <p:spPr/>
        <p:txBody>
          <a:bodyPr/>
          <a:lstStyle/>
          <a:p>
            <a:pPr>
              <a:defRPr/>
            </a:pPr>
            <a:fld id="{89CB67F8-A7B1-4182-8957-334C9CBF623A}" type="slidenum">
              <a:rPr lang="en-US" altLang="en-US" smtClean="0"/>
              <a:pPr>
                <a:defRPr/>
              </a:pPr>
              <a:t>288</a:t>
            </a:fld>
            <a:endParaRPr lang="en-US" altLang="en-US"/>
          </a:p>
        </p:txBody>
      </p:sp>
      <p:pic>
        <p:nvPicPr>
          <p:cNvPr id="4" name="Picture 3">
            <a:extLst>
              <a:ext uri="{FF2B5EF4-FFF2-40B4-BE49-F238E27FC236}">
                <a16:creationId xmlns:a16="http://schemas.microsoft.com/office/drawing/2014/main" id="{B2FB58E7-C992-4940-BEF8-0F2C80A26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2222500"/>
            <a:ext cx="7607300" cy="2413000"/>
          </a:xfrm>
          <a:prstGeom prst="rect">
            <a:avLst/>
          </a:prstGeom>
        </p:spPr>
      </p:pic>
      <p:sp>
        <p:nvSpPr>
          <p:cNvPr id="6" name="TextBox 5">
            <a:extLst>
              <a:ext uri="{FF2B5EF4-FFF2-40B4-BE49-F238E27FC236}">
                <a16:creationId xmlns:a16="http://schemas.microsoft.com/office/drawing/2014/main" id="{59893831-BD6B-492E-A5F2-961AD67D6461}"/>
              </a:ext>
            </a:extLst>
          </p:cNvPr>
          <p:cNvSpPr txBox="1"/>
          <p:nvPr/>
        </p:nvSpPr>
        <p:spPr>
          <a:xfrm>
            <a:off x="1601534" y="5780974"/>
            <a:ext cx="6205972" cy="369332"/>
          </a:xfrm>
          <a:prstGeom prst="rect">
            <a:avLst/>
          </a:prstGeom>
          <a:noFill/>
        </p:spPr>
        <p:txBody>
          <a:bodyPr wrap="square" rtlCol="0">
            <a:spAutoFit/>
          </a:bodyPr>
          <a:lstStyle/>
          <a:p>
            <a:r>
              <a:rPr lang="en-US" dirty="0"/>
              <a:t>Goldenhar syndrome: Limbal (epibulbar) </a:t>
            </a:r>
            <a:r>
              <a:rPr lang="en-US" dirty="0" err="1"/>
              <a:t>dermoids</a:t>
            </a:r>
            <a:r>
              <a:rPr lang="en-US" dirty="0"/>
              <a:t> OU</a:t>
            </a:r>
          </a:p>
        </p:txBody>
      </p:sp>
      <p:sp>
        <p:nvSpPr>
          <p:cNvPr id="5" name="TextBox 4">
            <a:extLst>
              <a:ext uri="{FF2B5EF4-FFF2-40B4-BE49-F238E27FC236}">
                <a16:creationId xmlns:a16="http://schemas.microsoft.com/office/drawing/2014/main" id="{EA342912-32E9-7811-CCB4-836B7A1FBB1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74793689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A3534-7B3B-496E-BECB-10CF3A9CA7E0}"/>
              </a:ext>
            </a:extLst>
          </p:cNvPr>
          <p:cNvSpPr>
            <a:spLocks noGrp="1"/>
          </p:cNvSpPr>
          <p:nvPr>
            <p:ph type="sldNum" sz="quarter" idx="12"/>
          </p:nvPr>
        </p:nvSpPr>
        <p:spPr/>
        <p:txBody>
          <a:bodyPr/>
          <a:lstStyle/>
          <a:p>
            <a:pPr>
              <a:defRPr/>
            </a:pPr>
            <a:fld id="{89CB67F8-A7B1-4182-8957-334C9CBF623A}" type="slidenum">
              <a:rPr lang="en-US" altLang="en-US" smtClean="0"/>
              <a:pPr>
                <a:defRPr/>
              </a:pPr>
              <a:t>289</a:t>
            </a:fld>
            <a:endParaRPr lang="en-US" altLang="en-US"/>
          </a:p>
        </p:txBody>
      </p:sp>
      <p:pic>
        <p:nvPicPr>
          <p:cNvPr id="4" name="Picture 3">
            <a:extLst>
              <a:ext uri="{FF2B5EF4-FFF2-40B4-BE49-F238E27FC236}">
                <a16:creationId xmlns:a16="http://schemas.microsoft.com/office/drawing/2014/main" id="{B2FB58E7-C992-4940-BEF8-0F2C80A26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2222500"/>
            <a:ext cx="7607300" cy="2413000"/>
          </a:xfrm>
          <a:prstGeom prst="rect">
            <a:avLst/>
          </a:prstGeom>
        </p:spPr>
      </p:pic>
      <p:sp>
        <p:nvSpPr>
          <p:cNvPr id="6" name="TextBox 5">
            <a:extLst>
              <a:ext uri="{FF2B5EF4-FFF2-40B4-BE49-F238E27FC236}">
                <a16:creationId xmlns:a16="http://schemas.microsoft.com/office/drawing/2014/main" id="{59893831-BD6B-492E-A5F2-961AD67D6461}"/>
              </a:ext>
            </a:extLst>
          </p:cNvPr>
          <p:cNvSpPr txBox="1"/>
          <p:nvPr/>
        </p:nvSpPr>
        <p:spPr>
          <a:xfrm>
            <a:off x="1601534" y="5780974"/>
            <a:ext cx="6205972" cy="923330"/>
          </a:xfrm>
          <a:prstGeom prst="rect">
            <a:avLst/>
          </a:prstGeom>
          <a:noFill/>
        </p:spPr>
        <p:txBody>
          <a:bodyPr wrap="square" rtlCol="0">
            <a:spAutoFit/>
          </a:bodyPr>
          <a:lstStyle/>
          <a:p>
            <a:r>
              <a:rPr lang="en-US" dirty="0"/>
              <a:t>Goldenhar syndrome: Limbal (epibulbar) </a:t>
            </a:r>
            <a:r>
              <a:rPr lang="en-US" dirty="0" err="1"/>
              <a:t>dermoids</a:t>
            </a:r>
            <a:r>
              <a:rPr lang="en-US" dirty="0"/>
              <a:t> OU. </a:t>
            </a:r>
          </a:p>
          <a:p>
            <a:r>
              <a:rPr lang="en-US" dirty="0">
                <a:solidFill>
                  <a:srgbClr val="0000FF"/>
                </a:solidFill>
              </a:rPr>
              <a:t>The arrow is pointing out a  lid coloboma , another common manifestation of the condition.</a:t>
            </a:r>
          </a:p>
        </p:txBody>
      </p:sp>
      <p:sp>
        <p:nvSpPr>
          <p:cNvPr id="3" name="Rectangle 2">
            <a:extLst>
              <a:ext uri="{FF2B5EF4-FFF2-40B4-BE49-F238E27FC236}">
                <a16:creationId xmlns:a16="http://schemas.microsoft.com/office/drawing/2014/main" id="{79D0080C-D413-68DD-E5A6-16F717ACB80B}"/>
              </a:ext>
            </a:extLst>
          </p:cNvPr>
          <p:cNvSpPr/>
          <p:nvPr/>
        </p:nvSpPr>
        <p:spPr>
          <a:xfrm>
            <a:off x="4465982" y="6149010"/>
            <a:ext cx="1364973" cy="251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5" name="Rectangle 2">
            <a:extLst>
              <a:ext uri="{FF2B5EF4-FFF2-40B4-BE49-F238E27FC236}">
                <a16:creationId xmlns:a16="http://schemas.microsoft.com/office/drawing/2014/main" id="{58AF3833-3352-F621-E418-AE926555FE9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7" name="TextBox 6">
            <a:extLst>
              <a:ext uri="{FF2B5EF4-FFF2-40B4-BE49-F238E27FC236}">
                <a16:creationId xmlns:a16="http://schemas.microsoft.com/office/drawing/2014/main" id="{F207A9A6-A5DE-9A0B-7E4F-D189861D8EF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2206063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solidFill>
                  <a:schemeClr val="bg1">
                    <a:lumMod val="75000"/>
                  </a:schemeClr>
                </a:solidFill>
              </a:rPr>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1600438"/>
          </a:xfrm>
          <a:prstGeom prst="rect">
            <a:avLst/>
          </a:prstGeom>
          <a:noFill/>
        </p:spPr>
        <p:txBody>
          <a:bodyPr wrap="square" rtlCol="0">
            <a:spAutoFit/>
          </a:bodyPr>
          <a:lstStyle/>
          <a:p>
            <a:r>
              <a:rPr lang="en-US" sz="1400" i="1" dirty="0">
                <a:solidFill>
                  <a:schemeClr val="bg1">
                    <a:lumMod val="75000"/>
                  </a:schemeClr>
                </a:solidFill>
              </a:rPr>
              <a:t>Speaking of checking acuity in amblyopia…The </a:t>
            </a:r>
            <a:r>
              <a:rPr lang="en-US" sz="1400" dirty="0">
                <a:solidFill>
                  <a:schemeClr val="bg1">
                    <a:lumMod val="75000"/>
                  </a:schemeClr>
                </a:solidFill>
              </a:rPr>
              <a:t>Peds</a:t>
            </a:r>
            <a:r>
              <a:rPr lang="en-US" sz="1400" i="1" dirty="0">
                <a:solidFill>
                  <a:schemeClr val="bg1">
                    <a:lumMod val="75000"/>
                  </a:schemeClr>
                </a:solidFill>
              </a:rPr>
              <a:t> book discusses a phenomenon in amblyopia that is rather unique to the condition. What is it? </a:t>
            </a:r>
          </a:p>
          <a:p>
            <a:r>
              <a:rPr lang="en-US" sz="1400" b="1" dirty="0">
                <a:solidFill>
                  <a:srgbClr val="0000FF"/>
                </a:solidFill>
              </a:rPr>
              <a:t>The  crowding  phenomenon</a:t>
            </a:r>
            <a:endParaRPr lang="en-US" sz="1400" b="1"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is the crowding phenomenon?</a:t>
            </a:r>
          </a:p>
          <a:p>
            <a:r>
              <a:rPr lang="en-US" sz="1400" dirty="0">
                <a:solidFill>
                  <a:schemeClr val="bg1">
                    <a:lumMod val="75000"/>
                  </a:schemeClr>
                </a:solidFill>
              </a:rPr>
              <a:t>The finding that a letter on the acuity chart is more difficult for amblyopes to read when it is surrounded (or ‘crowded’) by figure of similar shape</a:t>
            </a:r>
          </a:p>
        </p:txBody>
      </p:sp>
      <p:sp>
        <p:nvSpPr>
          <p:cNvPr id="6" name="TextBox 5">
            <a:extLst>
              <a:ext uri="{FF2B5EF4-FFF2-40B4-BE49-F238E27FC236}">
                <a16:creationId xmlns:a16="http://schemas.microsoft.com/office/drawing/2014/main" id="{2E0F3019-1572-49AF-D9EC-B2789CCB1F25}"/>
              </a:ext>
            </a:extLst>
          </p:cNvPr>
          <p:cNvSpPr txBox="1"/>
          <p:nvPr/>
        </p:nvSpPr>
        <p:spPr>
          <a:xfrm>
            <a:off x="3286538" y="4870157"/>
            <a:ext cx="4977645" cy="1169551"/>
          </a:xfrm>
          <a:prstGeom prst="rect">
            <a:avLst/>
          </a:prstGeom>
          <a:solidFill>
            <a:schemeClr val="accent5"/>
          </a:solidFill>
        </p:spPr>
        <p:txBody>
          <a:bodyPr wrap="none" rtlCol="0">
            <a:spAutoFit/>
          </a:bodyPr>
          <a:lstStyle/>
          <a:p>
            <a:r>
              <a:rPr lang="en-US" sz="1400" i="1" dirty="0"/>
              <a:t>Is the crowding phenomenon pathognomonic for amblyopia?</a:t>
            </a:r>
          </a:p>
          <a:p>
            <a:r>
              <a:rPr lang="en-US" sz="1400" dirty="0"/>
              <a:t>No</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Is it always present in amblyopia?</a:t>
            </a:r>
          </a:p>
          <a:p>
            <a:r>
              <a:rPr lang="en-US" sz="1400" dirty="0">
                <a:solidFill>
                  <a:schemeClr val="accent5"/>
                </a:solidFill>
              </a:rPr>
              <a:t>While typically present, it is </a:t>
            </a:r>
            <a:r>
              <a:rPr lang="en-US" sz="1400" b="1" dirty="0">
                <a:solidFill>
                  <a:schemeClr val="accent5"/>
                </a:solidFill>
              </a:rPr>
              <a:t>not</a:t>
            </a:r>
            <a:r>
              <a:rPr lang="en-US" sz="1400" dirty="0">
                <a:solidFill>
                  <a:schemeClr val="accent5"/>
                </a:solidFill>
              </a:rPr>
              <a:t> universally present</a:t>
            </a:r>
          </a:p>
        </p:txBody>
      </p:sp>
    </p:spTree>
    <p:extLst>
      <p:ext uri="{BB962C8B-B14F-4D97-AF65-F5344CB8AC3E}">
        <p14:creationId xmlns:p14="http://schemas.microsoft.com/office/powerpoint/2010/main" val="89834519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A3534-7B3B-496E-BECB-10CF3A9CA7E0}"/>
              </a:ext>
            </a:extLst>
          </p:cNvPr>
          <p:cNvSpPr>
            <a:spLocks noGrp="1"/>
          </p:cNvSpPr>
          <p:nvPr>
            <p:ph type="sldNum" sz="quarter" idx="12"/>
          </p:nvPr>
        </p:nvSpPr>
        <p:spPr/>
        <p:txBody>
          <a:bodyPr/>
          <a:lstStyle/>
          <a:p>
            <a:pPr>
              <a:defRPr/>
            </a:pPr>
            <a:fld id="{89CB67F8-A7B1-4182-8957-334C9CBF623A}" type="slidenum">
              <a:rPr lang="en-US" altLang="en-US" smtClean="0"/>
              <a:pPr>
                <a:defRPr/>
              </a:pPr>
              <a:t>290</a:t>
            </a:fld>
            <a:endParaRPr lang="en-US" altLang="en-US"/>
          </a:p>
        </p:txBody>
      </p:sp>
      <p:pic>
        <p:nvPicPr>
          <p:cNvPr id="4" name="Picture 3">
            <a:extLst>
              <a:ext uri="{FF2B5EF4-FFF2-40B4-BE49-F238E27FC236}">
                <a16:creationId xmlns:a16="http://schemas.microsoft.com/office/drawing/2014/main" id="{B2FB58E7-C992-4940-BEF8-0F2C80A26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2222500"/>
            <a:ext cx="7607300" cy="2413000"/>
          </a:xfrm>
          <a:prstGeom prst="rect">
            <a:avLst/>
          </a:prstGeom>
        </p:spPr>
      </p:pic>
      <p:sp>
        <p:nvSpPr>
          <p:cNvPr id="6" name="TextBox 5">
            <a:extLst>
              <a:ext uri="{FF2B5EF4-FFF2-40B4-BE49-F238E27FC236}">
                <a16:creationId xmlns:a16="http://schemas.microsoft.com/office/drawing/2014/main" id="{59893831-BD6B-492E-A5F2-961AD67D6461}"/>
              </a:ext>
            </a:extLst>
          </p:cNvPr>
          <p:cNvSpPr txBox="1"/>
          <p:nvPr/>
        </p:nvSpPr>
        <p:spPr>
          <a:xfrm>
            <a:off x="1601534" y="5780974"/>
            <a:ext cx="6205972" cy="923330"/>
          </a:xfrm>
          <a:prstGeom prst="rect">
            <a:avLst/>
          </a:prstGeom>
          <a:noFill/>
        </p:spPr>
        <p:txBody>
          <a:bodyPr wrap="square" rtlCol="0">
            <a:spAutoFit/>
          </a:bodyPr>
          <a:lstStyle/>
          <a:p>
            <a:r>
              <a:rPr lang="en-US" dirty="0"/>
              <a:t>Goldenhar syndrome: Limbal (epibulbar) </a:t>
            </a:r>
            <a:r>
              <a:rPr lang="en-US" dirty="0" err="1"/>
              <a:t>dermoids</a:t>
            </a:r>
            <a:r>
              <a:rPr lang="en-US" dirty="0"/>
              <a:t> OU. </a:t>
            </a:r>
          </a:p>
          <a:p>
            <a:r>
              <a:rPr lang="en-US" dirty="0">
                <a:solidFill>
                  <a:srgbClr val="0000FF"/>
                </a:solidFill>
              </a:rPr>
              <a:t>The arrow is pointing out a  lid coloboma , another common manifestation of the condition.</a:t>
            </a:r>
          </a:p>
        </p:txBody>
      </p:sp>
      <p:sp>
        <p:nvSpPr>
          <p:cNvPr id="3" name="Rectangle 2">
            <a:extLst>
              <a:ext uri="{FF2B5EF4-FFF2-40B4-BE49-F238E27FC236}">
                <a16:creationId xmlns:a16="http://schemas.microsoft.com/office/drawing/2014/main" id="{27EB8053-378E-BC4C-AB16-0E250DAEBA3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0FCB8F2B-051C-0363-F1C9-94FE4307393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44541847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42818F-E46D-6AE5-BF93-209844AC7104}"/>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AA0F5477-BCAB-C1A7-2070-EEACB3773474}"/>
              </a:ext>
            </a:extLst>
          </p:cNvPr>
          <p:cNvSpPr txBox="1"/>
          <p:nvPr/>
        </p:nvSpPr>
        <p:spPr>
          <a:xfrm>
            <a:off x="1211583" y="5878809"/>
            <a:ext cx="6720831" cy="369332"/>
          </a:xfrm>
          <a:prstGeom prst="rect">
            <a:avLst/>
          </a:prstGeom>
          <a:noFill/>
        </p:spPr>
        <p:txBody>
          <a:bodyPr wrap="square" rtlCol="0">
            <a:spAutoFit/>
          </a:bodyPr>
          <a:lstStyle/>
          <a:p>
            <a:pPr algn="ctr"/>
            <a:r>
              <a:rPr lang="en-US" dirty="0"/>
              <a:t>Goldenhar syndrome: Limbal dermoid threatening the visual axis</a:t>
            </a:r>
            <a:endParaRPr lang="en-US" dirty="0">
              <a:solidFill>
                <a:srgbClr val="0000FF"/>
              </a:solidFill>
            </a:endParaRPr>
          </a:p>
        </p:txBody>
      </p:sp>
      <p:pic>
        <p:nvPicPr>
          <p:cNvPr id="4" name="Picture 2" descr="Bilateral Goldenhar syndrome: A rare case report Tiple CG, Sarode U,  Mohitkar S, Patel J - Sudanese J Ophthalmol">
            <a:extLst>
              <a:ext uri="{FF2B5EF4-FFF2-40B4-BE49-F238E27FC236}">
                <a16:creationId xmlns:a16="http://schemas.microsoft.com/office/drawing/2014/main" id="{C39FAB02-2F0F-1B69-8F67-0AF83713A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014" y="1915835"/>
            <a:ext cx="6205971" cy="300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5021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292</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p>
          <a:p>
            <a:r>
              <a:rPr lang="en-US" sz="1400" dirty="0">
                <a:solidFill>
                  <a:srgbClr val="0000FF"/>
                </a:solidFill>
              </a:rPr>
              <a:t>A congenital condition characterized by  hemifacial microsomia  along with various ear ,  vertebral , and ophthalmic manifestations (including corneal </a:t>
            </a:r>
            <a:r>
              <a:rPr lang="en-US" sz="1400" dirty="0" err="1">
                <a:solidFill>
                  <a:srgbClr val="0000FF"/>
                </a:solidFill>
              </a:rPr>
              <a:t>dermoids</a:t>
            </a:r>
            <a:r>
              <a:rPr lang="en-US" sz="1400" dirty="0">
                <a:solidFill>
                  <a:srgbClr val="0000FF"/>
                </a:solidFill>
              </a:rPr>
              <a:t>, </a:t>
            </a:r>
            <a:r>
              <a:rPr lang="en-US" sz="1400" dirty="0" err="1">
                <a:solidFill>
                  <a:srgbClr val="0000FF"/>
                </a:solidFill>
              </a:rPr>
              <a:t>obv</a:t>
            </a:r>
            <a:r>
              <a:rPr lang="en-US" sz="1400" dirty="0">
                <a:solidFill>
                  <a:srgbClr val="0000FF"/>
                </a:solidFill>
              </a:rPr>
              <a:t>)</a:t>
            </a:r>
          </a:p>
          <a:p>
            <a:endParaRPr lang="en-US" sz="1400" dirty="0">
              <a:solidFill>
                <a:srgbClr val="0000FF"/>
              </a:solidFill>
            </a:endParaRPr>
          </a:p>
          <a:p>
            <a:r>
              <a:rPr lang="en-US" sz="1400" i="1" dirty="0">
                <a:solidFill>
                  <a:srgbClr val="0000FF"/>
                </a:solidFill>
              </a:rPr>
              <a:t>In Goldenhar, where on the cornea are </a:t>
            </a:r>
            <a:r>
              <a:rPr lang="en-US" sz="1400" i="1" dirty="0" err="1">
                <a:solidFill>
                  <a:srgbClr val="0000FF"/>
                </a:solidFill>
              </a:rPr>
              <a:t>dermoids</a:t>
            </a:r>
            <a:r>
              <a:rPr lang="en-US" sz="1400" i="1" dirty="0">
                <a:solidFill>
                  <a:srgbClr val="0000FF"/>
                </a:solidFill>
              </a:rPr>
              <a:t> typically located?</a:t>
            </a:r>
          </a:p>
          <a:p>
            <a:r>
              <a:rPr lang="en-US" sz="1400" dirty="0">
                <a:solidFill>
                  <a:srgbClr val="0000FF"/>
                </a:solidFill>
              </a:rPr>
              <a:t>At the limbus (they are often called </a:t>
            </a:r>
            <a:r>
              <a:rPr lang="en-US" sz="1400" i="1" dirty="0">
                <a:solidFill>
                  <a:srgbClr val="0000FF"/>
                </a:solidFill>
              </a:rPr>
              <a:t>limbal </a:t>
            </a:r>
            <a:r>
              <a:rPr lang="en-US" sz="1400" i="1" dirty="0" err="1">
                <a:solidFill>
                  <a:srgbClr val="0000FF"/>
                </a:solidFill>
              </a:rPr>
              <a:t>dermoids</a:t>
            </a:r>
            <a:r>
              <a:rPr lang="en-US" sz="1400" dirty="0">
                <a:solidFill>
                  <a:srgbClr val="0000FF"/>
                </a:solidFill>
              </a:rPr>
              <a:t>)</a:t>
            </a:r>
          </a:p>
          <a:p>
            <a:endParaRPr lang="en-US" sz="1400" dirty="0">
              <a:solidFill>
                <a:srgbClr val="0000FF"/>
              </a:solidFill>
            </a:endParaRPr>
          </a:p>
          <a:p>
            <a:r>
              <a:rPr lang="en-US" sz="1400" i="1" dirty="0">
                <a:solidFill>
                  <a:srgbClr val="0000FF"/>
                </a:solidFill>
              </a:rPr>
              <a:t>In two words, what sort of condition is Goldenhar?</a:t>
            </a:r>
            <a:endParaRPr lang="en-US" sz="1400" i="1" dirty="0">
              <a:solidFill>
                <a:srgbClr val="FFCCFF"/>
              </a:solidFill>
            </a:endParaRPr>
          </a:p>
          <a:p>
            <a:r>
              <a:rPr lang="en-US" sz="1400" dirty="0">
                <a:solidFill>
                  <a:srgbClr val="FFCCFF"/>
                </a:solidFill>
              </a:rPr>
              <a:t>A </a:t>
            </a:r>
            <a:r>
              <a:rPr lang="en-US" sz="1400" b="1" dirty="0">
                <a:solidFill>
                  <a:srgbClr val="FFCCFF"/>
                </a:solidFill>
              </a:rPr>
              <a:t>craniofacial malformation</a:t>
            </a:r>
          </a:p>
        </p:txBody>
      </p:sp>
      <p:sp>
        <p:nvSpPr>
          <p:cNvPr id="2" name="Rectangle 2">
            <a:extLst>
              <a:ext uri="{FF2B5EF4-FFF2-40B4-BE49-F238E27FC236}">
                <a16:creationId xmlns:a16="http://schemas.microsoft.com/office/drawing/2014/main" id="{E9176C3E-4632-7D74-F0FC-0433FC2F838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23796005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293</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rgbClr val="0000FF"/>
                </a:solidFill>
              </a:rPr>
              <a:t>With what condition are corneal </a:t>
            </a:r>
            <a:r>
              <a:rPr lang="en-US" sz="1400" i="1" dirty="0" err="1">
                <a:solidFill>
                  <a:srgbClr val="0000FF"/>
                </a:solidFill>
              </a:rPr>
              <a:t>dermoids</a:t>
            </a:r>
            <a:r>
              <a:rPr lang="en-US" sz="1400" i="1" dirty="0">
                <a:solidFill>
                  <a:srgbClr val="0000FF"/>
                </a:solidFill>
              </a:rPr>
              <a:t> strongly associated?</a:t>
            </a:r>
          </a:p>
          <a:p>
            <a:r>
              <a:rPr lang="en-US" sz="1400" dirty="0">
                <a:solidFill>
                  <a:srgbClr val="0000FF"/>
                </a:solidFill>
              </a:rPr>
              <a:t>Goldenhar syndrome</a:t>
            </a:r>
          </a:p>
          <a:p>
            <a:endParaRPr lang="en-US" sz="1400" i="1" dirty="0">
              <a:solidFill>
                <a:srgbClr val="0000FF"/>
              </a:solidFill>
            </a:endParaRPr>
          </a:p>
          <a:p>
            <a:r>
              <a:rPr lang="en-US" sz="1400" i="1" dirty="0">
                <a:solidFill>
                  <a:srgbClr val="0000FF"/>
                </a:solidFill>
              </a:rPr>
              <a:t>Briefly, what is Goldenhar syndrome?</a:t>
            </a:r>
          </a:p>
          <a:p>
            <a:r>
              <a:rPr lang="en-US" sz="1400" dirty="0">
                <a:solidFill>
                  <a:srgbClr val="0000FF"/>
                </a:solidFill>
              </a:rPr>
              <a:t>A congenital condition characterized by  hemifacial microsomia  along with various ear ,  vertebral , and ophthalmic manifestations (including corneal </a:t>
            </a:r>
            <a:r>
              <a:rPr lang="en-US" sz="1400" dirty="0" err="1">
                <a:solidFill>
                  <a:srgbClr val="0000FF"/>
                </a:solidFill>
              </a:rPr>
              <a:t>dermoids</a:t>
            </a:r>
            <a:r>
              <a:rPr lang="en-US" sz="1400" dirty="0">
                <a:solidFill>
                  <a:srgbClr val="0000FF"/>
                </a:solidFill>
              </a:rPr>
              <a:t>, </a:t>
            </a:r>
            <a:r>
              <a:rPr lang="en-US" sz="1400" dirty="0" err="1">
                <a:solidFill>
                  <a:srgbClr val="0000FF"/>
                </a:solidFill>
              </a:rPr>
              <a:t>obv</a:t>
            </a:r>
            <a:r>
              <a:rPr lang="en-US" sz="1400" dirty="0">
                <a:solidFill>
                  <a:srgbClr val="0000FF"/>
                </a:solidFill>
              </a:rPr>
              <a:t>)</a:t>
            </a:r>
          </a:p>
          <a:p>
            <a:endParaRPr lang="en-US" sz="1400" dirty="0">
              <a:solidFill>
                <a:srgbClr val="0000FF"/>
              </a:solidFill>
            </a:endParaRPr>
          </a:p>
          <a:p>
            <a:r>
              <a:rPr lang="en-US" sz="1400" i="1" dirty="0">
                <a:solidFill>
                  <a:srgbClr val="0000FF"/>
                </a:solidFill>
              </a:rPr>
              <a:t>In Goldenhar, where on the cornea are </a:t>
            </a:r>
            <a:r>
              <a:rPr lang="en-US" sz="1400" i="1" dirty="0" err="1">
                <a:solidFill>
                  <a:srgbClr val="0000FF"/>
                </a:solidFill>
              </a:rPr>
              <a:t>dermoids</a:t>
            </a:r>
            <a:r>
              <a:rPr lang="en-US" sz="1400" i="1" dirty="0">
                <a:solidFill>
                  <a:srgbClr val="0000FF"/>
                </a:solidFill>
              </a:rPr>
              <a:t> typically located?</a:t>
            </a:r>
          </a:p>
          <a:p>
            <a:r>
              <a:rPr lang="en-US" sz="1400" dirty="0">
                <a:solidFill>
                  <a:srgbClr val="0000FF"/>
                </a:solidFill>
              </a:rPr>
              <a:t>At the limbus (they are often called </a:t>
            </a:r>
            <a:r>
              <a:rPr lang="en-US" sz="1400" i="1" dirty="0">
                <a:solidFill>
                  <a:srgbClr val="0000FF"/>
                </a:solidFill>
              </a:rPr>
              <a:t>limbal </a:t>
            </a:r>
            <a:r>
              <a:rPr lang="en-US" sz="1400" i="1" dirty="0" err="1">
                <a:solidFill>
                  <a:srgbClr val="0000FF"/>
                </a:solidFill>
              </a:rPr>
              <a:t>dermoids</a:t>
            </a:r>
            <a:r>
              <a:rPr lang="en-US" sz="1400" dirty="0">
                <a:solidFill>
                  <a:srgbClr val="0000FF"/>
                </a:solidFill>
              </a:rPr>
              <a:t>)</a:t>
            </a:r>
          </a:p>
          <a:p>
            <a:endParaRPr lang="en-US" sz="1400" dirty="0">
              <a:solidFill>
                <a:srgbClr val="0000FF"/>
              </a:solidFill>
            </a:endParaRPr>
          </a:p>
          <a:p>
            <a:r>
              <a:rPr lang="en-US" sz="1400" i="1" dirty="0">
                <a:solidFill>
                  <a:srgbClr val="0000FF"/>
                </a:solidFill>
              </a:rPr>
              <a:t>In two words, what sort of condition is Goldenhar?</a:t>
            </a:r>
          </a:p>
          <a:p>
            <a:r>
              <a:rPr lang="en-US" sz="1400" dirty="0">
                <a:solidFill>
                  <a:srgbClr val="0000FF"/>
                </a:solidFill>
              </a:rPr>
              <a:t>A craniofacial malformation</a:t>
            </a:r>
          </a:p>
        </p:txBody>
      </p:sp>
      <p:sp>
        <p:nvSpPr>
          <p:cNvPr id="2" name="Rectangle 2">
            <a:extLst>
              <a:ext uri="{FF2B5EF4-FFF2-40B4-BE49-F238E27FC236}">
                <a16:creationId xmlns:a16="http://schemas.microsoft.com/office/drawing/2014/main" id="{001ADAF1-9B54-1EBF-3400-6C9AA3911F6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9849377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16" name="Rectangle 15">
            <a:extLst>
              <a:ext uri="{FF2B5EF4-FFF2-40B4-BE49-F238E27FC236}">
                <a16:creationId xmlns:a16="http://schemas.microsoft.com/office/drawing/2014/main" id="{B167C789-3E0C-084E-B145-1DDCD9CE48DD}"/>
              </a:ext>
            </a:extLst>
          </p:cNvPr>
          <p:cNvSpPr/>
          <p:nvPr/>
        </p:nvSpPr>
        <p:spPr>
          <a:xfrm>
            <a:off x="1159564" y="3346174"/>
            <a:ext cx="5259388" cy="1843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294</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chemeClr val="bg1">
                    <a:lumMod val="75000"/>
                  </a:schemeClr>
                </a:solidFill>
              </a:rPr>
              <a:t>With what condition are corneal </a:t>
            </a:r>
            <a:r>
              <a:rPr lang="en-US" sz="1400" i="1" dirty="0" err="1">
                <a:solidFill>
                  <a:schemeClr val="bg1">
                    <a:lumMod val="75000"/>
                  </a:schemeClr>
                </a:solidFill>
              </a:rPr>
              <a:t>dermoids</a:t>
            </a:r>
            <a:r>
              <a:rPr lang="en-US" sz="1400" i="1" dirty="0">
                <a:solidFill>
                  <a:schemeClr val="bg1">
                    <a:lumMod val="75000"/>
                  </a:schemeClr>
                </a:solidFill>
              </a:rPr>
              <a:t> strongly associated?</a:t>
            </a:r>
          </a:p>
          <a:p>
            <a:r>
              <a:rPr lang="en-US" sz="1400" dirty="0">
                <a:solidFill>
                  <a:schemeClr val="bg1">
                    <a:lumMod val="75000"/>
                  </a:schemeClr>
                </a:solidFill>
              </a:rPr>
              <a:t>Goldenhar syndrome</a:t>
            </a:r>
          </a:p>
          <a:p>
            <a:endParaRPr lang="en-US" sz="1400" i="1" dirty="0">
              <a:solidFill>
                <a:schemeClr val="bg1">
                  <a:lumMod val="75000"/>
                </a:schemeClr>
              </a:solidFill>
            </a:endParaRPr>
          </a:p>
          <a:p>
            <a:r>
              <a:rPr lang="en-US" sz="1400" i="1" dirty="0">
                <a:solidFill>
                  <a:schemeClr val="bg1">
                    <a:lumMod val="75000"/>
                  </a:schemeClr>
                </a:solidFill>
              </a:rPr>
              <a:t>Briefly, what is Goldenhar syndrome?</a:t>
            </a:r>
          </a:p>
          <a:p>
            <a:r>
              <a:rPr lang="en-US" sz="1400" dirty="0">
                <a:solidFill>
                  <a:schemeClr val="bg1">
                    <a:lumMod val="75000"/>
                  </a:schemeClr>
                </a:solidFill>
              </a:rPr>
              <a:t>A congenital condition characterized by  hemifacial microsomia  along with various ear ,  vertebral , and ophthalmic manifestations (including corneal </a:t>
            </a:r>
            <a:r>
              <a:rPr lang="en-US" sz="1400" dirty="0" err="1">
                <a:solidFill>
                  <a:schemeClr val="bg1">
                    <a:lumMod val="75000"/>
                  </a:schemeClr>
                </a:solidFill>
              </a:rPr>
              <a:t>dermoids</a:t>
            </a:r>
            <a:r>
              <a:rPr lang="en-US" sz="1400" dirty="0">
                <a:solidFill>
                  <a:schemeClr val="bg1">
                    <a:lumMod val="75000"/>
                  </a:schemeClr>
                </a:solidFill>
              </a:rPr>
              <a:t>, </a:t>
            </a:r>
            <a:r>
              <a:rPr lang="en-US" sz="1400" dirty="0" err="1">
                <a:solidFill>
                  <a:schemeClr val="bg1">
                    <a:lumMod val="75000"/>
                  </a:schemeClr>
                </a:solidFill>
              </a:rPr>
              <a:t>obv</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Goldenhar, where on the cornea are </a:t>
            </a:r>
            <a:r>
              <a:rPr lang="en-US" sz="1400" i="1" dirty="0" err="1">
                <a:solidFill>
                  <a:schemeClr val="bg1">
                    <a:lumMod val="75000"/>
                  </a:schemeClr>
                </a:solidFill>
              </a:rPr>
              <a:t>dermoids</a:t>
            </a:r>
            <a:r>
              <a:rPr lang="en-US" sz="1400" i="1" dirty="0">
                <a:solidFill>
                  <a:schemeClr val="bg1">
                    <a:lumMod val="75000"/>
                  </a:schemeClr>
                </a:solidFill>
              </a:rPr>
              <a:t> typically located?</a:t>
            </a:r>
          </a:p>
          <a:p>
            <a:r>
              <a:rPr lang="en-US" sz="1400" dirty="0">
                <a:solidFill>
                  <a:schemeClr val="bg1">
                    <a:lumMod val="75000"/>
                  </a:schemeClr>
                </a:solidFill>
              </a:rPr>
              <a:t>At the limbus (they are often called </a:t>
            </a:r>
            <a:r>
              <a:rPr lang="en-US" sz="1400" i="1" dirty="0">
                <a:solidFill>
                  <a:schemeClr val="bg1">
                    <a:lumMod val="75000"/>
                  </a:schemeClr>
                </a:solidFill>
              </a:rPr>
              <a:t>limbal </a:t>
            </a:r>
            <a:r>
              <a:rPr lang="en-US" sz="1400" i="1" dirty="0" err="1">
                <a:solidFill>
                  <a:schemeClr val="bg1">
                    <a:lumMod val="75000"/>
                  </a:schemeClr>
                </a:solidFill>
              </a:rPr>
              <a:t>dermoids</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two words, what sort of condition is Goldenhar?</a:t>
            </a:r>
          </a:p>
          <a:p>
            <a:r>
              <a:rPr lang="en-US" sz="1400" dirty="0">
                <a:solidFill>
                  <a:schemeClr val="bg1">
                    <a:lumMod val="75000"/>
                  </a:schemeClr>
                </a:solidFill>
              </a:rPr>
              <a:t>A </a:t>
            </a:r>
            <a:r>
              <a:rPr lang="en-US" sz="1400" b="1" dirty="0">
                <a:solidFill>
                  <a:srgbClr val="0000FF"/>
                </a:solidFill>
              </a:rPr>
              <a:t>craniofacial malformation</a:t>
            </a:r>
          </a:p>
        </p:txBody>
      </p:sp>
      <p:sp>
        <p:nvSpPr>
          <p:cNvPr id="7" name="TextBox 12">
            <a:extLst>
              <a:ext uri="{FF2B5EF4-FFF2-40B4-BE49-F238E27FC236}">
                <a16:creationId xmlns:a16="http://schemas.microsoft.com/office/drawing/2014/main" id="{A608965D-7368-3827-6F23-EAD461DA1CE8}"/>
              </a:ext>
            </a:extLst>
          </p:cNvPr>
          <p:cNvSpPr txBox="1">
            <a:spLocks noChangeArrowheads="1"/>
          </p:cNvSpPr>
          <p:nvPr/>
        </p:nvSpPr>
        <p:spPr bwMode="auto">
          <a:xfrm>
            <a:off x="1911177" y="393354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i="1" dirty="0">
                <a:solidFill>
                  <a:srgbClr val="0000FF"/>
                </a:solidFill>
              </a:rPr>
              <a:t>?</a:t>
            </a:r>
          </a:p>
        </p:txBody>
      </p:sp>
      <p:sp>
        <p:nvSpPr>
          <p:cNvPr id="8" name="TextBox 13">
            <a:extLst>
              <a:ext uri="{FF2B5EF4-FFF2-40B4-BE49-F238E27FC236}">
                <a16:creationId xmlns:a16="http://schemas.microsoft.com/office/drawing/2014/main" id="{C37B4232-A8E7-AF62-FD24-295F8DFE9921}"/>
              </a:ext>
            </a:extLst>
          </p:cNvPr>
          <p:cNvSpPr txBox="1">
            <a:spLocks noChangeArrowheads="1"/>
          </p:cNvSpPr>
          <p:nvPr/>
        </p:nvSpPr>
        <p:spPr bwMode="auto">
          <a:xfrm>
            <a:off x="4579764" y="393354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i="1" dirty="0">
                <a:solidFill>
                  <a:srgbClr val="0000FF"/>
                </a:solidFill>
              </a:rPr>
              <a:t>?</a:t>
            </a:r>
          </a:p>
        </p:txBody>
      </p:sp>
      <p:sp>
        <p:nvSpPr>
          <p:cNvPr id="9" name="TextBox 15">
            <a:extLst>
              <a:ext uri="{FF2B5EF4-FFF2-40B4-BE49-F238E27FC236}">
                <a16:creationId xmlns:a16="http://schemas.microsoft.com/office/drawing/2014/main" id="{01FC6B55-39A0-3923-6879-425E56FE86A1}"/>
              </a:ext>
            </a:extLst>
          </p:cNvPr>
          <p:cNvSpPr txBox="1">
            <a:spLocks noChangeArrowheads="1"/>
          </p:cNvSpPr>
          <p:nvPr/>
        </p:nvSpPr>
        <p:spPr bwMode="auto">
          <a:xfrm>
            <a:off x="2504822" y="3400149"/>
            <a:ext cx="1803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200"/>
              </a:lnSpc>
            </a:pPr>
            <a:r>
              <a:rPr lang="en-US" altLang="en-US" sz="1200" i="1" dirty="0"/>
              <a:t>Two</a:t>
            </a:r>
          </a:p>
          <a:p>
            <a:pPr algn="ctr">
              <a:lnSpc>
                <a:spcPts val="1200"/>
              </a:lnSpc>
            </a:pPr>
            <a:r>
              <a:rPr lang="en-US" altLang="en-US" sz="1200" i="1" dirty="0"/>
              <a:t>categories of</a:t>
            </a:r>
          </a:p>
          <a:p>
            <a:pPr algn="ctr">
              <a:lnSpc>
                <a:spcPts val="1200"/>
              </a:lnSpc>
            </a:pPr>
            <a:r>
              <a:rPr lang="en-US" altLang="en-US" sz="1200" i="1" dirty="0"/>
              <a:t>craniofacial </a:t>
            </a:r>
            <a:r>
              <a:rPr lang="en-US" altLang="en-US" sz="1200" i="1" dirty="0" err="1"/>
              <a:t>m’formation</a:t>
            </a:r>
            <a:endParaRPr lang="en-US" altLang="en-US" sz="1200" i="1" dirty="0"/>
          </a:p>
        </p:txBody>
      </p:sp>
      <p:cxnSp>
        <p:nvCxnSpPr>
          <p:cNvPr id="10" name="Straight Arrow Connector 9">
            <a:extLst>
              <a:ext uri="{FF2B5EF4-FFF2-40B4-BE49-F238E27FC236}">
                <a16:creationId xmlns:a16="http://schemas.microsoft.com/office/drawing/2014/main" id="{33E7D7C8-966C-BCDE-2E42-895AECA5BB57}"/>
              </a:ext>
            </a:extLst>
          </p:cNvPr>
          <p:cNvCxnSpPr/>
          <p:nvPr/>
        </p:nvCxnSpPr>
        <p:spPr>
          <a:xfrm flipH="1">
            <a:off x="2226364" y="3346174"/>
            <a:ext cx="1181100" cy="6080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FE4B8-7BCF-F88B-B6B5-AF0D0AFAA060}"/>
              </a:ext>
            </a:extLst>
          </p:cNvPr>
          <p:cNvCxnSpPr/>
          <p:nvPr/>
        </p:nvCxnSpPr>
        <p:spPr>
          <a:xfrm>
            <a:off x="3407464" y="3346174"/>
            <a:ext cx="1181100" cy="596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8">
            <a:extLst>
              <a:ext uri="{FF2B5EF4-FFF2-40B4-BE49-F238E27FC236}">
                <a16:creationId xmlns:a16="http://schemas.microsoft.com/office/drawing/2014/main" id="{84E6F1FF-FC87-5230-4C61-2F3E6BD29A32}"/>
              </a:ext>
            </a:extLst>
          </p:cNvPr>
          <p:cNvSpPr txBox="1">
            <a:spLocks noChangeArrowheads="1"/>
          </p:cNvSpPr>
          <p:nvPr/>
        </p:nvSpPr>
        <p:spPr bwMode="auto">
          <a:xfrm>
            <a:off x="1150459" y="4359436"/>
            <a:ext cx="475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i="1" dirty="0"/>
              <a:t>What are the two categories of craniofacial malformation?</a:t>
            </a:r>
          </a:p>
        </p:txBody>
      </p:sp>
      <p:sp>
        <p:nvSpPr>
          <p:cNvPr id="2" name="Rectangle 2">
            <a:extLst>
              <a:ext uri="{FF2B5EF4-FFF2-40B4-BE49-F238E27FC236}">
                <a16:creationId xmlns:a16="http://schemas.microsoft.com/office/drawing/2014/main" id="{92B20AC2-12DF-F35A-4772-6AAC4D81292A}"/>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79071121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16" name="Rectangle 15">
            <a:extLst>
              <a:ext uri="{FF2B5EF4-FFF2-40B4-BE49-F238E27FC236}">
                <a16:creationId xmlns:a16="http://schemas.microsoft.com/office/drawing/2014/main" id="{B167C789-3E0C-084E-B145-1DDCD9CE48DD}"/>
              </a:ext>
            </a:extLst>
          </p:cNvPr>
          <p:cNvSpPr/>
          <p:nvPr/>
        </p:nvSpPr>
        <p:spPr>
          <a:xfrm>
            <a:off x="1159564" y="3346174"/>
            <a:ext cx="5259388" cy="1843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295</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chemeClr val="bg1">
                    <a:lumMod val="75000"/>
                  </a:schemeClr>
                </a:solidFill>
              </a:rPr>
              <a:t>With what condition are corneal </a:t>
            </a:r>
            <a:r>
              <a:rPr lang="en-US" sz="1400" i="1" dirty="0" err="1">
                <a:solidFill>
                  <a:schemeClr val="bg1">
                    <a:lumMod val="75000"/>
                  </a:schemeClr>
                </a:solidFill>
              </a:rPr>
              <a:t>dermoids</a:t>
            </a:r>
            <a:r>
              <a:rPr lang="en-US" sz="1400" i="1" dirty="0">
                <a:solidFill>
                  <a:schemeClr val="bg1">
                    <a:lumMod val="75000"/>
                  </a:schemeClr>
                </a:solidFill>
              </a:rPr>
              <a:t> strongly associated?</a:t>
            </a:r>
          </a:p>
          <a:p>
            <a:r>
              <a:rPr lang="en-US" sz="1400" dirty="0">
                <a:solidFill>
                  <a:schemeClr val="bg1">
                    <a:lumMod val="75000"/>
                  </a:schemeClr>
                </a:solidFill>
              </a:rPr>
              <a:t>Goldenhar syndrome</a:t>
            </a:r>
          </a:p>
          <a:p>
            <a:endParaRPr lang="en-US" sz="1400" i="1" dirty="0">
              <a:solidFill>
                <a:schemeClr val="bg1">
                  <a:lumMod val="75000"/>
                </a:schemeClr>
              </a:solidFill>
            </a:endParaRPr>
          </a:p>
          <a:p>
            <a:r>
              <a:rPr lang="en-US" sz="1400" i="1" dirty="0">
                <a:solidFill>
                  <a:schemeClr val="bg1">
                    <a:lumMod val="75000"/>
                  </a:schemeClr>
                </a:solidFill>
              </a:rPr>
              <a:t>Briefly, what is Goldenhar syndrome?</a:t>
            </a:r>
          </a:p>
          <a:p>
            <a:r>
              <a:rPr lang="en-US" sz="1400" dirty="0">
                <a:solidFill>
                  <a:schemeClr val="bg1">
                    <a:lumMod val="75000"/>
                  </a:schemeClr>
                </a:solidFill>
              </a:rPr>
              <a:t>A congenital condition characterized by  hemifacial microsomia  along with various ear ,  vertebral , and ophthalmic manifestations (including corneal </a:t>
            </a:r>
            <a:r>
              <a:rPr lang="en-US" sz="1400" dirty="0" err="1">
                <a:solidFill>
                  <a:schemeClr val="bg1">
                    <a:lumMod val="75000"/>
                  </a:schemeClr>
                </a:solidFill>
              </a:rPr>
              <a:t>dermoids</a:t>
            </a:r>
            <a:r>
              <a:rPr lang="en-US" sz="1400" dirty="0">
                <a:solidFill>
                  <a:schemeClr val="bg1">
                    <a:lumMod val="75000"/>
                  </a:schemeClr>
                </a:solidFill>
              </a:rPr>
              <a:t>, </a:t>
            </a:r>
            <a:r>
              <a:rPr lang="en-US" sz="1400" dirty="0" err="1">
                <a:solidFill>
                  <a:schemeClr val="bg1">
                    <a:lumMod val="75000"/>
                  </a:schemeClr>
                </a:solidFill>
              </a:rPr>
              <a:t>obv</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Goldenhar, where on the cornea are </a:t>
            </a:r>
            <a:r>
              <a:rPr lang="en-US" sz="1400" i="1" dirty="0" err="1">
                <a:solidFill>
                  <a:schemeClr val="bg1">
                    <a:lumMod val="75000"/>
                  </a:schemeClr>
                </a:solidFill>
              </a:rPr>
              <a:t>dermoids</a:t>
            </a:r>
            <a:r>
              <a:rPr lang="en-US" sz="1400" i="1" dirty="0">
                <a:solidFill>
                  <a:schemeClr val="bg1">
                    <a:lumMod val="75000"/>
                  </a:schemeClr>
                </a:solidFill>
              </a:rPr>
              <a:t> typically located?</a:t>
            </a:r>
          </a:p>
          <a:p>
            <a:r>
              <a:rPr lang="en-US" sz="1400" dirty="0">
                <a:solidFill>
                  <a:schemeClr val="bg1">
                    <a:lumMod val="75000"/>
                  </a:schemeClr>
                </a:solidFill>
              </a:rPr>
              <a:t>At the limbus (they are often called </a:t>
            </a:r>
            <a:r>
              <a:rPr lang="en-US" sz="1400" i="1" dirty="0">
                <a:solidFill>
                  <a:schemeClr val="bg1">
                    <a:lumMod val="75000"/>
                  </a:schemeClr>
                </a:solidFill>
              </a:rPr>
              <a:t>limbal </a:t>
            </a:r>
            <a:r>
              <a:rPr lang="en-US" sz="1400" i="1" dirty="0" err="1">
                <a:solidFill>
                  <a:schemeClr val="bg1">
                    <a:lumMod val="75000"/>
                  </a:schemeClr>
                </a:solidFill>
              </a:rPr>
              <a:t>dermoids</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two words, what sort of condition is Goldenhar?</a:t>
            </a:r>
          </a:p>
          <a:p>
            <a:r>
              <a:rPr lang="en-US" sz="1400" dirty="0">
                <a:solidFill>
                  <a:schemeClr val="bg1">
                    <a:lumMod val="75000"/>
                  </a:schemeClr>
                </a:solidFill>
              </a:rPr>
              <a:t>A </a:t>
            </a:r>
            <a:r>
              <a:rPr lang="en-US" sz="1400" b="1" dirty="0">
                <a:solidFill>
                  <a:srgbClr val="0000FF"/>
                </a:solidFill>
              </a:rPr>
              <a:t>craniofacial malformation</a:t>
            </a:r>
          </a:p>
        </p:txBody>
      </p:sp>
      <p:sp>
        <p:nvSpPr>
          <p:cNvPr id="7" name="TextBox 12">
            <a:extLst>
              <a:ext uri="{FF2B5EF4-FFF2-40B4-BE49-F238E27FC236}">
                <a16:creationId xmlns:a16="http://schemas.microsoft.com/office/drawing/2014/main" id="{A608965D-7368-3827-6F23-EAD461DA1CE8}"/>
              </a:ext>
            </a:extLst>
          </p:cNvPr>
          <p:cNvSpPr txBox="1">
            <a:spLocks noChangeArrowheads="1"/>
          </p:cNvSpPr>
          <p:nvPr/>
        </p:nvSpPr>
        <p:spPr bwMode="auto">
          <a:xfrm>
            <a:off x="1159564" y="3933549"/>
            <a:ext cx="181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dirty="0">
                <a:solidFill>
                  <a:srgbClr val="0000FF"/>
                </a:solidFill>
              </a:rPr>
              <a:t>Craniosynostoses</a:t>
            </a:r>
          </a:p>
        </p:txBody>
      </p:sp>
      <p:sp>
        <p:nvSpPr>
          <p:cNvPr id="8" name="TextBox 13">
            <a:extLst>
              <a:ext uri="{FF2B5EF4-FFF2-40B4-BE49-F238E27FC236}">
                <a16:creationId xmlns:a16="http://schemas.microsoft.com/office/drawing/2014/main" id="{C37B4232-A8E7-AF62-FD24-295F8DFE9921}"/>
              </a:ext>
            </a:extLst>
          </p:cNvPr>
          <p:cNvSpPr txBox="1">
            <a:spLocks noChangeArrowheads="1"/>
          </p:cNvSpPr>
          <p:nvPr/>
        </p:nvSpPr>
        <p:spPr bwMode="auto">
          <a:xfrm>
            <a:off x="3661464" y="3933549"/>
            <a:ext cx="214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Not craniosynostoses</a:t>
            </a:r>
          </a:p>
        </p:txBody>
      </p:sp>
      <p:sp>
        <p:nvSpPr>
          <p:cNvPr id="9" name="TextBox 15">
            <a:extLst>
              <a:ext uri="{FF2B5EF4-FFF2-40B4-BE49-F238E27FC236}">
                <a16:creationId xmlns:a16="http://schemas.microsoft.com/office/drawing/2014/main" id="{01FC6B55-39A0-3923-6879-425E56FE86A1}"/>
              </a:ext>
            </a:extLst>
          </p:cNvPr>
          <p:cNvSpPr txBox="1">
            <a:spLocks noChangeArrowheads="1"/>
          </p:cNvSpPr>
          <p:nvPr/>
        </p:nvSpPr>
        <p:spPr bwMode="auto">
          <a:xfrm>
            <a:off x="2504822" y="3400149"/>
            <a:ext cx="1803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200"/>
              </a:lnSpc>
            </a:pPr>
            <a:r>
              <a:rPr lang="en-US" altLang="en-US" sz="1200" i="1" dirty="0"/>
              <a:t>Two</a:t>
            </a:r>
          </a:p>
          <a:p>
            <a:pPr algn="ctr">
              <a:lnSpc>
                <a:spcPts val="1200"/>
              </a:lnSpc>
            </a:pPr>
            <a:r>
              <a:rPr lang="en-US" altLang="en-US" sz="1200" i="1" dirty="0"/>
              <a:t>categories of</a:t>
            </a:r>
          </a:p>
          <a:p>
            <a:pPr algn="ctr">
              <a:lnSpc>
                <a:spcPts val="1200"/>
              </a:lnSpc>
            </a:pPr>
            <a:r>
              <a:rPr lang="en-US" altLang="en-US" sz="1200" i="1" dirty="0"/>
              <a:t>craniofacial </a:t>
            </a:r>
            <a:r>
              <a:rPr lang="en-US" altLang="en-US" sz="1200" i="1" dirty="0" err="1"/>
              <a:t>m’formation</a:t>
            </a:r>
            <a:endParaRPr lang="en-US" altLang="en-US" sz="1200" i="1" dirty="0"/>
          </a:p>
        </p:txBody>
      </p:sp>
      <p:cxnSp>
        <p:nvCxnSpPr>
          <p:cNvPr id="10" name="Straight Arrow Connector 9">
            <a:extLst>
              <a:ext uri="{FF2B5EF4-FFF2-40B4-BE49-F238E27FC236}">
                <a16:creationId xmlns:a16="http://schemas.microsoft.com/office/drawing/2014/main" id="{33E7D7C8-966C-BCDE-2E42-895AECA5BB57}"/>
              </a:ext>
            </a:extLst>
          </p:cNvPr>
          <p:cNvCxnSpPr/>
          <p:nvPr/>
        </p:nvCxnSpPr>
        <p:spPr>
          <a:xfrm flipH="1">
            <a:off x="2226364" y="3346174"/>
            <a:ext cx="1181100" cy="6080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FE4B8-7BCF-F88B-B6B5-AF0D0AFAA060}"/>
              </a:ext>
            </a:extLst>
          </p:cNvPr>
          <p:cNvCxnSpPr/>
          <p:nvPr/>
        </p:nvCxnSpPr>
        <p:spPr>
          <a:xfrm>
            <a:off x="3407464" y="3346174"/>
            <a:ext cx="1181100" cy="596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8">
            <a:extLst>
              <a:ext uri="{FF2B5EF4-FFF2-40B4-BE49-F238E27FC236}">
                <a16:creationId xmlns:a16="http://schemas.microsoft.com/office/drawing/2014/main" id="{84E6F1FF-FC87-5230-4C61-2F3E6BD29A32}"/>
              </a:ext>
            </a:extLst>
          </p:cNvPr>
          <p:cNvSpPr txBox="1">
            <a:spLocks noChangeArrowheads="1"/>
          </p:cNvSpPr>
          <p:nvPr/>
        </p:nvSpPr>
        <p:spPr bwMode="auto">
          <a:xfrm>
            <a:off x="1150459" y="4359436"/>
            <a:ext cx="475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i="1" dirty="0"/>
              <a:t>What are the two categories of craniofacial malformation?</a:t>
            </a:r>
          </a:p>
        </p:txBody>
      </p:sp>
      <p:sp>
        <p:nvSpPr>
          <p:cNvPr id="2" name="Rectangle 2">
            <a:extLst>
              <a:ext uri="{FF2B5EF4-FFF2-40B4-BE49-F238E27FC236}">
                <a16:creationId xmlns:a16="http://schemas.microsoft.com/office/drawing/2014/main" id="{3F787E68-35C3-B47D-B7D5-2CAA20EAC77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25337988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16" name="Rectangle 15">
            <a:extLst>
              <a:ext uri="{FF2B5EF4-FFF2-40B4-BE49-F238E27FC236}">
                <a16:creationId xmlns:a16="http://schemas.microsoft.com/office/drawing/2014/main" id="{B167C789-3E0C-084E-B145-1DDCD9CE48DD}"/>
              </a:ext>
            </a:extLst>
          </p:cNvPr>
          <p:cNvSpPr/>
          <p:nvPr/>
        </p:nvSpPr>
        <p:spPr>
          <a:xfrm>
            <a:off x="1159564" y="3351730"/>
            <a:ext cx="5259388" cy="1843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296</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chemeClr val="bg1">
                    <a:lumMod val="75000"/>
                  </a:schemeClr>
                </a:solidFill>
              </a:rPr>
              <a:t>With what condition are corneal </a:t>
            </a:r>
            <a:r>
              <a:rPr lang="en-US" sz="1400" i="1" dirty="0" err="1">
                <a:solidFill>
                  <a:schemeClr val="bg1">
                    <a:lumMod val="75000"/>
                  </a:schemeClr>
                </a:solidFill>
              </a:rPr>
              <a:t>dermoids</a:t>
            </a:r>
            <a:r>
              <a:rPr lang="en-US" sz="1400" i="1" dirty="0">
                <a:solidFill>
                  <a:schemeClr val="bg1">
                    <a:lumMod val="75000"/>
                  </a:schemeClr>
                </a:solidFill>
              </a:rPr>
              <a:t> strongly associated?</a:t>
            </a:r>
          </a:p>
          <a:p>
            <a:r>
              <a:rPr lang="en-US" sz="1400" dirty="0">
                <a:solidFill>
                  <a:schemeClr val="bg1">
                    <a:lumMod val="75000"/>
                  </a:schemeClr>
                </a:solidFill>
              </a:rPr>
              <a:t>Goldenhar syndrome</a:t>
            </a:r>
          </a:p>
          <a:p>
            <a:endParaRPr lang="en-US" sz="1400" i="1" dirty="0">
              <a:solidFill>
                <a:schemeClr val="bg1">
                  <a:lumMod val="75000"/>
                </a:schemeClr>
              </a:solidFill>
            </a:endParaRPr>
          </a:p>
          <a:p>
            <a:r>
              <a:rPr lang="en-US" sz="1400" i="1" dirty="0">
                <a:solidFill>
                  <a:schemeClr val="bg1">
                    <a:lumMod val="75000"/>
                  </a:schemeClr>
                </a:solidFill>
              </a:rPr>
              <a:t>Briefly, what is Goldenhar syndrome?</a:t>
            </a:r>
          </a:p>
          <a:p>
            <a:r>
              <a:rPr lang="en-US" sz="1400" dirty="0">
                <a:solidFill>
                  <a:schemeClr val="bg1">
                    <a:lumMod val="75000"/>
                  </a:schemeClr>
                </a:solidFill>
              </a:rPr>
              <a:t>A congenital condition characterized by  hemifacial microsomia  along with various ear ,  vertebral , and ophthalmic manifestations (including corneal </a:t>
            </a:r>
            <a:r>
              <a:rPr lang="en-US" sz="1400" dirty="0" err="1">
                <a:solidFill>
                  <a:schemeClr val="bg1">
                    <a:lumMod val="75000"/>
                  </a:schemeClr>
                </a:solidFill>
              </a:rPr>
              <a:t>dermoids</a:t>
            </a:r>
            <a:r>
              <a:rPr lang="en-US" sz="1400" dirty="0">
                <a:solidFill>
                  <a:schemeClr val="bg1">
                    <a:lumMod val="75000"/>
                  </a:schemeClr>
                </a:solidFill>
              </a:rPr>
              <a:t>, </a:t>
            </a:r>
            <a:r>
              <a:rPr lang="en-US" sz="1400" dirty="0" err="1">
                <a:solidFill>
                  <a:schemeClr val="bg1">
                    <a:lumMod val="75000"/>
                  </a:schemeClr>
                </a:solidFill>
              </a:rPr>
              <a:t>obv</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Goldenhar, where on the cornea are </a:t>
            </a:r>
            <a:r>
              <a:rPr lang="en-US" sz="1400" i="1" dirty="0" err="1">
                <a:solidFill>
                  <a:schemeClr val="bg1">
                    <a:lumMod val="75000"/>
                  </a:schemeClr>
                </a:solidFill>
              </a:rPr>
              <a:t>dermoids</a:t>
            </a:r>
            <a:r>
              <a:rPr lang="en-US" sz="1400" i="1" dirty="0">
                <a:solidFill>
                  <a:schemeClr val="bg1">
                    <a:lumMod val="75000"/>
                  </a:schemeClr>
                </a:solidFill>
              </a:rPr>
              <a:t> typically located?</a:t>
            </a:r>
          </a:p>
          <a:p>
            <a:r>
              <a:rPr lang="en-US" sz="1400" dirty="0">
                <a:solidFill>
                  <a:schemeClr val="bg1">
                    <a:lumMod val="75000"/>
                  </a:schemeClr>
                </a:solidFill>
              </a:rPr>
              <a:t>At the limbus (they are often called </a:t>
            </a:r>
            <a:r>
              <a:rPr lang="en-US" sz="1400" i="1" dirty="0">
                <a:solidFill>
                  <a:schemeClr val="bg1">
                    <a:lumMod val="75000"/>
                  </a:schemeClr>
                </a:solidFill>
              </a:rPr>
              <a:t>limbal </a:t>
            </a:r>
            <a:r>
              <a:rPr lang="en-US" sz="1400" i="1" dirty="0" err="1">
                <a:solidFill>
                  <a:schemeClr val="bg1">
                    <a:lumMod val="75000"/>
                  </a:schemeClr>
                </a:solidFill>
              </a:rPr>
              <a:t>dermoids</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two words, what sort of condition is Goldenhar?</a:t>
            </a:r>
          </a:p>
          <a:p>
            <a:r>
              <a:rPr lang="en-US" sz="1400" dirty="0">
                <a:solidFill>
                  <a:schemeClr val="bg1">
                    <a:lumMod val="75000"/>
                  </a:schemeClr>
                </a:solidFill>
              </a:rPr>
              <a:t>A </a:t>
            </a:r>
            <a:r>
              <a:rPr lang="en-US" sz="1400" b="1" dirty="0">
                <a:solidFill>
                  <a:srgbClr val="0000FF"/>
                </a:solidFill>
              </a:rPr>
              <a:t>craniofacial malformation</a:t>
            </a:r>
          </a:p>
        </p:txBody>
      </p:sp>
      <p:sp>
        <p:nvSpPr>
          <p:cNvPr id="7" name="TextBox 12">
            <a:extLst>
              <a:ext uri="{FF2B5EF4-FFF2-40B4-BE49-F238E27FC236}">
                <a16:creationId xmlns:a16="http://schemas.microsoft.com/office/drawing/2014/main" id="{A608965D-7368-3827-6F23-EAD461DA1CE8}"/>
              </a:ext>
            </a:extLst>
          </p:cNvPr>
          <p:cNvSpPr txBox="1">
            <a:spLocks noChangeArrowheads="1"/>
          </p:cNvSpPr>
          <p:nvPr/>
        </p:nvSpPr>
        <p:spPr bwMode="auto">
          <a:xfrm>
            <a:off x="1159564" y="3933549"/>
            <a:ext cx="181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Craniosynostoses</a:t>
            </a:r>
          </a:p>
        </p:txBody>
      </p:sp>
      <p:sp>
        <p:nvSpPr>
          <p:cNvPr id="8" name="TextBox 13">
            <a:extLst>
              <a:ext uri="{FF2B5EF4-FFF2-40B4-BE49-F238E27FC236}">
                <a16:creationId xmlns:a16="http://schemas.microsoft.com/office/drawing/2014/main" id="{C37B4232-A8E7-AF62-FD24-295F8DFE9921}"/>
              </a:ext>
            </a:extLst>
          </p:cNvPr>
          <p:cNvSpPr txBox="1">
            <a:spLocks noChangeArrowheads="1"/>
          </p:cNvSpPr>
          <p:nvPr/>
        </p:nvSpPr>
        <p:spPr bwMode="auto">
          <a:xfrm>
            <a:off x="3661464" y="3933549"/>
            <a:ext cx="214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Not craniosynostoses</a:t>
            </a:r>
          </a:p>
        </p:txBody>
      </p:sp>
      <p:sp>
        <p:nvSpPr>
          <p:cNvPr id="9" name="TextBox 15">
            <a:extLst>
              <a:ext uri="{FF2B5EF4-FFF2-40B4-BE49-F238E27FC236}">
                <a16:creationId xmlns:a16="http://schemas.microsoft.com/office/drawing/2014/main" id="{01FC6B55-39A0-3923-6879-425E56FE86A1}"/>
              </a:ext>
            </a:extLst>
          </p:cNvPr>
          <p:cNvSpPr txBox="1">
            <a:spLocks noChangeArrowheads="1"/>
          </p:cNvSpPr>
          <p:nvPr/>
        </p:nvSpPr>
        <p:spPr bwMode="auto">
          <a:xfrm>
            <a:off x="2504822" y="3400149"/>
            <a:ext cx="1803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200"/>
              </a:lnSpc>
            </a:pPr>
            <a:r>
              <a:rPr lang="en-US" altLang="en-US" sz="1200" i="1" dirty="0"/>
              <a:t>Two</a:t>
            </a:r>
          </a:p>
          <a:p>
            <a:pPr algn="ctr">
              <a:lnSpc>
                <a:spcPts val="1200"/>
              </a:lnSpc>
            </a:pPr>
            <a:r>
              <a:rPr lang="en-US" altLang="en-US" sz="1200" i="1" dirty="0"/>
              <a:t>categories of</a:t>
            </a:r>
          </a:p>
          <a:p>
            <a:pPr algn="ctr">
              <a:lnSpc>
                <a:spcPts val="1200"/>
              </a:lnSpc>
            </a:pPr>
            <a:r>
              <a:rPr lang="en-US" altLang="en-US" sz="1200" i="1" dirty="0"/>
              <a:t>craniofacial </a:t>
            </a:r>
            <a:r>
              <a:rPr lang="en-US" altLang="en-US" sz="1200" i="1" dirty="0" err="1"/>
              <a:t>m’formation</a:t>
            </a:r>
            <a:endParaRPr lang="en-US" altLang="en-US" sz="1200" i="1" dirty="0"/>
          </a:p>
        </p:txBody>
      </p:sp>
      <p:cxnSp>
        <p:nvCxnSpPr>
          <p:cNvPr id="10" name="Straight Arrow Connector 9">
            <a:extLst>
              <a:ext uri="{FF2B5EF4-FFF2-40B4-BE49-F238E27FC236}">
                <a16:creationId xmlns:a16="http://schemas.microsoft.com/office/drawing/2014/main" id="{33E7D7C8-966C-BCDE-2E42-895AECA5BB57}"/>
              </a:ext>
            </a:extLst>
          </p:cNvPr>
          <p:cNvCxnSpPr/>
          <p:nvPr/>
        </p:nvCxnSpPr>
        <p:spPr>
          <a:xfrm flipH="1">
            <a:off x="2226364" y="3346174"/>
            <a:ext cx="1181100" cy="6080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FE4B8-7BCF-F88B-B6B5-AF0D0AFAA060}"/>
              </a:ext>
            </a:extLst>
          </p:cNvPr>
          <p:cNvCxnSpPr/>
          <p:nvPr/>
        </p:nvCxnSpPr>
        <p:spPr>
          <a:xfrm>
            <a:off x="3407464" y="3346174"/>
            <a:ext cx="1181100" cy="596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5F9F5B-949C-142C-6207-9B6FF1193142}"/>
              </a:ext>
            </a:extLst>
          </p:cNvPr>
          <p:cNvCxnSpPr/>
          <p:nvPr/>
        </p:nvCxnSpPr>
        <p:spPr>
          <a:xfrm>
            <a:off x="1486589" y="4289149"/>
            <a:ext cx="0" cy="738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26">
            <a:extLst>
              <a:ext uri="{FF2B5EF4-FFF2-40B4-BE49-F238E27FC236}">
                <a16:creationId xmlns:a16="http://schemas.microsoft.com/office/drawing/2014/main" id="{CA63C123-C5D6-0F15-A73B-D8DF0E2B1882}"/>
              </a:ext>
            </a:extLst>
          </p:cNvPr>
          <p:cNvSpPr txBox="1">
            <a:spLocks noChangeArrowheads="1"/>
          </p:cNvSpPr>
          <p:nvPr/>
        </p:nvSpPr>
        <p:spPr bwMode="auto">
          <a:xfrm>
            <a:off x="1429439" y="4235174"/>
            <a:ext cx="5116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b="1" i="1" dirty="0">
                <a:solidFill>
                  <a:srgbClr val="0000FF"/>
                </a:solidFill>
              </a:rPr>
              <a:t>?</a:t>
            </a:r>
            <a:r>
              <a:rPr lang="en-US" altLang="en-US" sz="1400" dirty="0">
                <a:solidFill>
                  <a:srgbClr val="0000FF"/>
                </a:solidFill>
              </a:rPr>
              <a:t>  </a:t>
            </a:r>
          </a:p>
          <a:p>
            <a:r>
              <a:rPr lang="en-US" altLang="en-US" sz="1400" dirty="0"/>
              <a:t>--</a:t>
            </a:r>
            <a:r>
              <a:rPr lang="en-US" altLang="en-US" sz="1400" b="1" i="1" dirty="0">
                <a:solidFill>
                  <a:srgbClr val="0000FF"/>
                </a:solidFill>
              </a:rPr>
              <a:t>?</a:t>
            </a:r>
          </a:p>
          <a:p>
            <a:r>
              <a:rPr lang="en-US" altLang="en-US" sz="1400" dirty="0"/>
              <a:t>--</a:t>
            </a:r>
            <a:r>
              <a:rPr lang="en-US" altLang="en-US" sz="1400" b="1" i="1" dirty="0">
                <a:solidFill>
                  <a:srgbClr val="0000FF"/>
                </a:solidFill>
              </a:rPr>
              <a:t>?</a:t>
            </a:r>
          </a:p>
          <a:p>
            <a:r>
              <a:rPr lang="en-US" altLang="en-US" sz="1400" dirty="0"/>
              <a:t>--</a:t>
            </a:r>
            <a:r>
              <a:rPr lang="en-US" altLang="en-US" sz="1400" b="1" i="1" dirty="0">
                <a:solidFill>
                  <a:srgbClr val="0000FF"/>
                </a:solidFill>
              </a:rPr>
              <a:t>?</a:t>
            </a:r>
          </a:p>
        </p:txBody>
      </p:sp>
      <p:sp>
        <p:nvSpPr>
          <p:cNvPr id="18" name="TextBox 25">
            <a:extLst>
              <a:ext uri="{FF2B5EF4-FFF2-40B4-BE49-F238E27FC236}">
                <a16:creationId xmlns:a16="http://schemas.microsoft.com/office/drawing/2014/main" id="{F72193F4-F254-C9B1-F4A2-15B6471C8963}"/>
              </a:ext>
            </a:extLst>
          </p:cNvPr>
          <p:cNvSpPr txBox="1">
            <a:spLocks noChangeArrowheads="1"/>
          </p:cNvSpPr>
          <p:nvPr/>
        </p:nvSpPr>
        <p:spPr bwMode="auto">
          <a:xfrm>
            <a:off x="3251095" y="4482889"/>
            <a:ext cx="30035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500"/>
              </a:lnSpc>
            </a:pPr>
            <a:r>
              <a:rPr lang="en-US" altLang="en-US" sz="1400" i="1" dirty="0"/>
              <a:t>Which craniosynostosis syndromes are addressed in the </a:t>
            </a:r>
            <a:r>
              <a:rPr lang="en-US" altLang="en-US" sz="1400" dirty="0"/>
              <a:t>Peds</a:t>
            </a:r>
            <a:r>
              <a:rPr lang="en-US" altLang="en-US" sz="1400" i="1" dirty="0"/>
              <a:t> book?</a:t>
            </a:r>
          </a:p>
        </p:txBody>
      </p:sp>
      <p:sp>
        <p:nvSpPr>
          <p:cNvPr id="2" name="Right Brace 1">
            <a:extLst>
              <a:ext uri="{FF2B5EF4-FFF2-40B4-BE49-F238E27FC236}">
                <a16:creationId xmlns:a16="http://schemas.microsoft.com/office/drawing/2014/main" id="{915C377D-EE0C-44E6-6861-38CE2F62C8CB}"/>
              </a:ext>
            </a:extLst>
          </p:cNvPr>
          <p:cNvSpPr/>
          <p:nvPr/>
        </p:nvSpPr>
        <p:spPr>
          <a:xfrm>
            <a:off x="2980428" y="4307474"/>
            <a:ext cx="239845" cy="8059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2">
            <a:extLst>
              <a:ext uri="{FF2B5EF4-FFF2-40B4-BE49-F238E27FC236}">
                <a16:creationId xmlns:a16="http://schemas.microsoft.com/office/drawing/2014/main" id="{16394FD3-E105-B877-01D0-16BD303153C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45110742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16" name="Rectangle 15">
            <a:extLst>
              <a:ext uri="{FF2B5EF4-FFF2-40B4-BE49-F238E27FC236}">
                <a16:creationId xmlns:a16="http://schemas.microsoft.com/office/drawing/2014/main" id="{B167C789-3E0C-084E-B145-1DDCD9CE48DD}"/>
              </a:ext>
            </a:extLst>
          </p:cNvPr>
          <p:cNvSpPr/>
          <p:nvPr/>
        </p:nvSpPr>
        <p:spPr>
          <a:xfrm>
            <a:off x="1159564" y="3351730"/>
            <a:ext cx="5259388" cy="1843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297</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chemeClr val="bg1">
                    <a:lumMod val="75000"/>
                  </a:schemeClr>
                </a:solidFill>
              </a:rPr>
              <a:t>With what condition are corneal </a:t>
            </a:r>
            <a:r>
              <a:rPr lang="en-US" sz="1400" i="1" dirty="0" err="1">
                <a:solidFill>
                  <a:schemeClr val="bg1">
                    <a:lumMod val="75000"/>
                  </a:schemeClr>
                </a:solidFill>
              </a:rPr>
              <a:t>dermoids</a:t>
            </a:r>
            <a:r>
              <a:rPr lang="en-US" sz="1400" i="1" dirty="0">
                <a:solidFill>
                  <a:schemeClr val="bg1">
                    <a:lumMod val="75000"/>
                  </a:schemeClr>
                </a:solidFill>
              </a:rPr>
              <a:t> strongly associated?</a:t>
            </a:r>
          </a:p>
          <a:p>
            <a:r>
              <a:rPr lang="en-US" sz="1400" dirty="0">
                <a:solidFill>
                  <a:schemeClr val="bg1">
                    <a:lumMod val="75000"/>
                  </a:schemeClr>
                </a:solidFill>
              </a:rPr>
              <a:t>Goldenhar syndrome</a:t>
            </a:r>
          </a:p>
          <a:p>
            <a:endParaRPr lang="en-US" sz="1400" i="1" dirty="0">
              <a:solidFill>
                <a:schemeClr val="bg1">
                  <a:lumMod val="75000"/>
                </a:schemeClr>
              </a:solidFill>
            </a:endParaRPr>
          </a:p>
          <a:p>
            <a:r>
              <a:rPr lang="en-US" sz="1400" i="1" dirty="0">
                <a:solidFill>
                  <a:schemeClr val="bg1">
                    <a:lumMod val="75000"/>
                  </a:schemeClr>
                </a:solidFill>
              </a:rPr>
              <a:t>Briefly, what is Goldenhar syndrome?</a:t>
            </a:r>
          </a:p>
          <a:p>
            <a:r>
              <a:rPr lang="en-US" sz="1400" dirty="0">
                <a:solidFill>
                  <a:schemeClr val="bg1">
                    <a:lumMod val="75000"/>
                  </a:schemeClr>
                </a:solidFill>
              </a:rPr>
              <a:t>A congenital condition characterized by  hemifacial microsomia  along with various ear ,  vertebral , and ophthalmic manifestations (including corneal </a:t>
            </a:r>
            <a:r>
              <a:rPr lang="en-US" sz="1400" dirty="0" err="1">
                <a:solidFill>
                  <a:schemeClr val="bg1">
                    <a:lumMod val="75000"/>
                  </a:schemeClr>
                </a:solidFill>
              </a:rPr>
              <a:t>dermoids</a:t>
            </a:r>
            <a:r>
              <a:rPr lang="en-US" sz="1400" dirty="0">
                <a:solidFill>
                  <a:schemeClr val="bg1">
                    <a:lumMod val="75000"/>
                  </a:schemeClr>
                </a:solidFill>
              </a:rPr>
              <a:t>, </a:t>
            </a:r>
            <a:r>
              <a:rPr lang="en-US" sz="1400" dirty="0" err="1">
                <a:solidFill>
                  <a:schemeClr val="bg1">
                    <a:lumMod val="75000"/>
                  </a:schemeClr>
                </a:solidFill>
              </a:rPr>
              <a:t>obv</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Goldenhar, where on the cornea are </a:t>
            </a:r>
            <a:r>
              <a:rPr lang="en-US" sz="1400" i="1" dirty="0" err="1">
                <a:solidFill>
                  <a:schemeClr val="bg1">
                    <a:lumMod val="75000"/>
                  </a:schemeClr>
                </a:solidFill>
              </a:rPr>
              <a:t>dermoids</a:t>
            </a:r>
            <a:r>
              <a:rPr lang="en-US" sz="1400" i="1" dirty="0">
                <a:solidFill>
                  <a:schemeClr val="bg1">
                    <a:lumMod val="75000"/>
                  </a:schemeClr>
                </a:solidFill>
              </a:rPr>
              <a:t> typically located?</a:t>
            </a:r>
          </a:p>
          <a:p>
            <a:r>
              <a:rPr lang="en-US" sz="1400" dirty="0">
                <a:solidFill>
                  <a:schemeClr val="bg1">
                    <a:lumMod val="75000"/>
                  </a:schemeClr>
                </a:solidFill>
              </a:rPr>
              <a:t>At the limbus (they are often called </a:t>
            </a:r>
            <a:r>
              <a:rPr lang="en-US" sz="1400" i="1" dirty="0">
                <a:solidFill>
                  <a:schemeClr val="bg1">
                    <a:lumMod val="75000"/>
                  </a:schemeClr>
                </a:solidFill>
              </a:rPr>
              <a:t>limbal </a:t>
            </a:r>
            <a:r>
              <a:rPr lang="en-US" sz="1400" i="1" dirty="0" err="1">
                <a:solidFill>
                  <a:schemeClr val="bg1">
                    <a:lumMod val="75000"/>
                  </a:schemeClr>
                </a:solidFill>
              </a:rPr>
              <a:t>dermoids</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two words, what sort of condition is Goldenhar?</a:t>
            </a:r>
          </a:p>
          <a:p>
            <a:r>
              <a:rPr lang="en-US" sz="1400" dirty="0">
                <a:solidFill>
                  <a:schemeClr val="bg1">
                    <a:lumMod val="75000"/>
                  </a:schemeClr>
                </a:solidFill>
              </a:rPr>
              <a:t>A </a:t>
            </a:r>
            <a:r>
              <a:rPr lang="en-US" sz="1400" b="1" dirty="0">
                <a:solidFill>
                  <a:srgbClr val="0000FF"/>
                </a:solidFill>
              </a:rPr>
              <a:t>craniofacial malformation</a:t>
            </a:r>
          </a:p>
        </p:txBody>
      </p:sp>
      <p:sp>
        <p:nvSpPr>
          <p:cNvPr id="7" name="TextBox 12">
            <a:extLst>
              <a:ext uri="{FF2B5EF4-FFF2-40B4-BE49-F238E27FC236}">
                <a16:creationId xmlns:a16="http://schemas.microsoft.com/office/drawing/2014/main" id="{A608965D-7368-3827-6F23-EAD461DA1CE8}"/>
              </a:ext>
            </a:extLst>
          </p:cNvPr>
          <p:cNvSpPr txBox="1">
            <a:spLocks noChangeArrowheads="1"/>
          </p:cNvSpPr>
          <p:nvPr/>
        </p:nvSpPr>
        <p:spPr bwMode="auto">
          <a:xfrm>
            <a:off x="1159564" y="3933549"/>
            <a:ext cx="181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Craniosynostoses</a:t>
            </a:r>
          </a:p>
        </p:txBody>
      </p:sp>
      <p:sp>
        <p:nvSpPr>
          <p:cNvPr id="8" name="TextBox 13">
            <a:extLst>
              <a:ext uri="{FF2B5EF4-FFF2-40B4-BE49-F238E27FC236}">
                <a16:creationId xmlns:a16="http://schemas.microsoft.com/office/drawing/2014/main" id="{C37B4232-A8E7-AF62-FD24-295F8DFE9921}"/>
              </a:ext>
            </a:extLst>
          </p:cNvPr>
          <p:cNvSpPr txBox="1">
            <a:spLocks noChangeArrowheads="1"/>
          </p:cNvSpPr>
          <p:nvPr/>
        </p:nvSpPr>
        <p:spPr bwMode="auto">
          <a:xfrm>
            <a:off x="3661464" y="3933549"/>
            <a:ext cx="214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Not craniosynostoses</a:t>
            </a:r>
          </a:p>
        </p:txBody>
      </p:sp>
      <p:sp>
        <p:nvSpPr>
          <p:cNvPr id="9" name="TextBox 15">
            <a:extLst>
              <a:ext uri="{FF2B5EF4-FFF2-40B4-BE49-F238E27FC236}">
                <a16:creationId xmlns:a16="http://schemas.microsoft.com/office/drawing/2014/main" id="{01FC6B55-39A0-3923-6879-425E56FE86A1}"/>
              </a:ext>
            </a:extLst>
          </p:cNvPr>
          <p:cNvSpPr txBox="1">
            <a:spLocks noChangeArrowheads="1"/>
          </p:cNvSpPr>
          <p:nvPr/>
        </p:nvSpPr>
        <p:spPr bwMode="auto">
          <a:xfrm>
            <a:off x="2504822" y="3400149"/>
            <a:ext cx="1803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200"/>
              </a:lnSpc>
            </a:pPr>
            <a:r>
              <a:rPr lang="en-US" altLang="en-US" sz="1200" i="1" dirty="0"/>
              <a:t>Two</a:t>
            </a:r>
          </a:p>
          <a:p>
            <a:pPr algn="ctr">
              <a:lnSpc>
                <a:spcPts val="1200"/>
              </a:lnSpc>
            </a:pPr>
            <a:r>
              <a:rPr lang="en-US" altLang="en-US" sz="1200" i="1" dirty="0"/>
              <a:t>categories of</a:t>
            </a:r>
          </a:p>
          <a:p>
            <a:pPr algn="ctr">
              <a:lnSpc>
                <a:spcPts val="1200"/>
              </a:lnSpc>
            </a:pPr>
            <a:r>
              <a:rPr lang="en-US" altLang="en-US" sz="1200" i="1" dirty="0"/>
              <a:t>craniofacial </a:t>
            </a:r>
            <a:r>
              <a:rPr lang="en-US" altLang="en-US" sz="1200" i="1" dirty="0" err="1"/>
              <a:t>m’formation</a:t>
            </a:r>
            <a:endParaRPr lang="en-US" altLang="en-US" sz="1200" i="1" dirty="0"/>
          </a:p>
        </p:txBody>
      </p:sp>
      <p:cxnSp>
        <p:nvCxnSpPr>
          <p:cNvPr id="10" name="Straight Arrow Connector 9">
            <a:extLst>
              <a:ext uri="{FF2B5EF4-FFF2-40B4-BE49-F238E27FC236}">
                <a16:creationId xmlns:a16="http://schemas.microsoft.com/office/drawing/2014/main" id="{33E7D7C8-966C-BCDE-2E42-895AECA5BB57}"/>
              </a:ext>
            </a:extLst>
          </p:cNvPr>
          <p:cNvCxnSpPr/>
          <p:nvPr/>
        </p:nvCxnSpPr>
        <p:spPr>
          <a:xfrm flipH="1">
            <a:off x="2226364" y="3346174"/>
            <a:ext cx="1181100" cy="6080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FE4B8-7BCF-F88B-B6B5-AF0D0AFAA060}"/>
              </a:ext>
            </a:extLst>
          </p:cNvPr>
          <p:cNvCxnSpPr/>
          <p:nvPr/>
        </p:nvCxnSpPr>
        <p:spPr>
          <a:xfrm>
            <a:off x="3407464" y="3346174"/>
            <a:ext cx="1181100" cy="596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5F9F5B-949C-142C-6207-9B6FF1193142}"/>
              </a:ext>
            </a:extLst>
          </p:cNvPr>
          <p:cNvCxnSpPr/>
          <p:nvPr/>
        </p:nvCxnSpPr>
        <p:spPr>
          <a:xfrm>
            <a:off x="1486589" y="4289149"/>
            <a:ext cx="0" cy="738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26">
            <a:extLst>
              <a:ext uri="{FF2B5EF4-FFF2-40B4-BE49-F238E27FC236}">
                <a16:creationId xmlns:a16="http://schemas.microsoft.com/office/drawing/2014/main" id="{CA63C123-C5D6-0F15-A73B-D8DF0E2B1882}"/>
              </a:ext>
            </a:extLst>
          </p:cNvPr>
          <p:cNvSpPr txBox="1">
            <a:spLocks noChangeArrowheads="1"/>
          </p:cNvSpPr>
          <p:nvPr/>
        </p:nvSpPr>
        <p:spPr bwMode="auto">
          <a:xfrm>
            <a:off x="1429439" y="4235174"/>
            <a:ext cx="165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dirty="0">
                <a:solidFill>
                  <a:srgbClr val="0000FF"/>
                </a:solidFill>
              </a:rPr>
              <a:t>Crouzon  </a:t>
            </a:r>
          </a:p>
          <a:p>
            <a:r>
              <a:rPr lang="en-US" altLang="en-US" sz="1400" dirty="0"/>
              <a:t>--</a:t>
            </a:r>
            <a:r>
              <a:rPr lang="en-US" altLang="en-US" sz="1400" dirty="0">
                <a:solidFill>
                  <a:srgbClr val="0000FF"/>
                </a:solidFill>
              </a:rPr>
              <a:t>Apert</a:t>
            </a:r>
          </a:p>
          <a:p>
            <a:r>
              <a:rPr lang="en-US" altLang="en-US" sz="1400" dirty="0"/>
              <a:t>--</a:t>
            </a:r>
            <a:r>
              <a:rPr lang="en-US" altLang="en-US" sz="1400" dirty="0">
                <a:solidFill>
                  <a:srgbClr val="0000FF"/>
                </a:solidFill>
              </a:rPr>
              <a:t>Pfeiffer</a:t>
            </a:r>
          </a:p>
          <a:p>
            <a:r>
              <a:rPr lang="en-US" altLang="en-US" sz="1400" dirty="0"/>
              <a:t>--</a:t>
            </a:r>
            <a:r>
              <a:rPr lang="en-US" altLang="en-US" sz="1400" dirty="0" err="1">
                <a:solidFill>
                  <a:srgbClr val="0000FF"/>
                </a:solidFill>
              </a:rPr>
              <a:t>Saethre-Chotzen</a:t>
            </a:r>
            <a:endParaRPr lang="en-US" altLang="en-US" sz="1400" dirty="0">
              <a:solidFill>
                <a:srgbClr val="0000FF"/>
              </a:solidFill>
            </a:endParaRPr>
          </a:p>
        </p:txBody>
      </p:sp>
      <p:sp>
        <p:nvSpPr>
          <p:cNvPr id="18" name="TextBox 25">
            <a:extLst>
              <a:ext uri="{FF2B5EF4-FFF2-40B4-BE49-F238E27FC236}">
                <a16:creationId xmlns:a16="http://schemas.microsoft.com/office/drawing/2014/main" id="{F72193F4-F254-C9B1-F4A2-15B6471C8963}"/>
              </a:ext>
            </a:extLst>
          </p:cNvPr>
          <p:cNvSpPr txBox="1">
            <a:spLocks noChangeArrowheads="1"/>
          </p:cNvSpPr>
          <p:nvPr/>
        </p:nvSpPr>
        <p:spPr bwMode="auto">
          <a:xfrm>
            <a:off x="3251095" y="4482889"/>
            <a:ext cx="30035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500"/>
              </a:lnSpc>
            </a:pPr>
            <a:r>
              <a:rPr lang="en-US" altLang="en-US" sz="1400" i="1" dirty="0"/>
              <a:t>Which craniosynostosis syndromes are addressed in the </a:t>
            </a:r>
            <a:r>
              <a:rPr lang="en-US" altLang="en-US" sz="1400" dirty="0"/>
              <a:t>Peds</a:t>
            </a:r>
            <a:r>
              <a:rPr lang="en-US" altLang="en-US" sz="1400" i="1" dirty="0"/>
              <a:t> book?</a:t>
            </a:r>
          </a:p>
        </p:txBody>
      </p:sp>
      <p:sp>
        <p:nvSpPr>
          <p:cNvPr id="2" name="Right Brace 1">
            <a:extLst>
              <a:ext uri="{FF2B5EF4-FFF2-40B4-BE49-F238E27FC236}">
                <a16:creationId xmlns:a16="http://schemas.microsoft.com/office/drawing/2014/main" id="{915C377D-EE0C-44E6-6861-38CE2F62C8CB}"/>
              </a:ext>
            </a:extLst>
          </p:cNvPr>
          <p:cNvSpPr/>
          <p:nvPr/>
        </p:nvSpPr>
        <p:spPr>
          <a:xfrm>
            <a:off x="2980428" y="4307474"/>
            <a:ext cx="239845" cy="8059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2">
            <a:extLst>
              <a:ext uri="{FF2B5EF4-FFF2-40B4-BE49-F238E27FC236}">
                <a16:creationId xmlns:a16="http://schemas.microsoft.com/office/drawing/2014/main" id="{B5A13431-867F-C003-BF52-DC084EB0A5C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31348727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F69F5-795D-4527-8291-D7E9D2CB107B}"/>
              </a:ext>
            </a:extLst>
          </p:cNvPr>
          <p:cNvSpPr>
            <a:spLocks noGrp="1"/>
          </p:cNvSpPr>
          <p:nvPr>
            <p:ph type="sldNum" sz="quarter" idx="12"/>
          </p:nvPr>
        </p:nvSpPr>
        <p:spPr/>
        <p:txBody>
          <a:bodyPr/>
          <a:lstStyle/>
          <a:p>
            <a:pPr>
              <a:defRPr/>
            </a:pPr>
            <a:fld id="{89CB67F8-A7B1-4182-8957-334C9CBF623A}" type="slidenum">
              <a:rPr lang="en-US" altLang="en-US" smtClean="0"/>
              <a:pPr>
                <a:defRPr/>
              </a:pPr>
              <a:t>298</a:t>
            </a:fld>
            <a:endParaRPr lang="en-US" altLang="en-US"/>
          </a:p>
        </p:txBody>
      </p:sp>
      <p:pic>
        <p:nvPicPr>
          <p:cNvPr id="5" name="Picture 4">
            <a:extLst>
              <a:ext uri="{FF2B5EF4-FFF2-40B4-BE49-F238E27FC236}">
                <a16:creationId xmlns:a16="http://schemas.microsoft.com/office/drawing/2014/main" id="{0F92AFFB-620A-4087-A687-F33E20767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2" y="728870"/>
            <a:ext cx="2010862" cy="2620823"/>
          </a:xfrm>
          <a:prstGeom prst="rect">
            <a:avLst/>
          </a:prstGeom>
        </p:spPr>
      </p:pic>
      <p:pic>
        <p:nvPicPr>
          <p:cNvPr id="7" name="Picture 6">
            <a:extLst>
              <a:ext uri="{FF2B5EF4-FFF2-40B4-BE49-F238E27FC236}">
                <a16:creationId xmlns:a16="http://schemas.microsoft.com/office/drawing/2014/main" id="{83DCC8E9-68F5-4F76-A35A-F8F874478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328" y="1676399"/>
            <a:ext cx="2202924" cy="2620823"/>
          </a:xfrm>
          <a:prstGeom prst="rect">
            <a:avLst/>
          </a:prstGeom>
        </p:spPr>
      </p:pic>
      <p:pic>
        <p:nvPicPr>
          <p:cNvPr id="9" name="Picture 8">
            <a:extLst>
              <a:ext uri="{FF2B5EF4-FFF2-40B4-BE49-F238E27FC236}">
                <a16:creationId xmlns:a16="http://schemas.microsoft.com/office/drawing/2014/main" id="{F2427CBE-6589-471F-B566-90FC3E97C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816" y="2408993"/>
            <a:ext cx="2214353" cy="2620824"/>
          </a:xfrm>
          <a:prstGeom prst="rect">
            <a:avLst/>
          </a:prstGeom>
        </p:spPr>
      </p:pic>
      <p:sp>
        <p:nvSpPr>
          <p:cNvPr id="10" name="TextBox 9">
            <a:extLst>
              <a:ext uri="{FF2B5EF4-FFF2-40B4-BE49-F238E27FC236}">
                <a16:creationId xmlns:a16="http://schemas.microsoft.com/office/drawing/2014/main" id="{D4461DD5-E373-44C9-A46A-76D54E4A3E97}"/>
              </a:ext>
            </a:extLst>
          </p:cNvPr>
          <p:cNvSpPr txBox="1"/>
          <p:nvPr/>
        </p:nvSpPr>
        <p:spPr>
          <a:xfrm>
            <a:off x="188286" y="3362740"/>
            <a:ext cx="1917513" cy="338554"/>
          </a:xfrm>
          <a:prstGeom prst="rect">
            <a:avLst/>
          </a:prstGeom>
          <a:noFill/>
        </p:spPr>
        <p:txBody>
          <a:bodyPr wrap="none" rtlCol="0">
            <a:spAutoFit/>
          </a:bodyPr>
          <a:lstStyle/>
          <a:p>
            <a:pPr algn="ctr"/>
            <a:r>
              <a:rPr lang="en-US" sz="1600" dirty="0"/>
              <a:t>Crouzon syndrome</a:t>
            </a:r>
          </a:p>
        </p:txBody>
      </p:sp>
      <p:sp>
        <p:nvSpPr>
          <p:cNvPr id="11" name="TextBox 10">
            <a:extLst>
              <a:ext uri="{FF2B5EF4-FFF2-40B4-BE49-F238E27FC236}">
                <a16:creationId xmlns:a16="http://schemas.microsoft.com/office/drawing/2014/main" id="{6FCB5D0D-A811-492F-AF93-6B360620223B}"/>
              </a:ext>
            </a:extLst>
          </p:cNvPr>
          <p:cNvSpPr txBox="1"/>
          <p:nvPr/>
        </p:nvSpPr>
        <p:spPr>
          <a:xfrm>
            <a:off x="2612899" y="4297222"/>
            <a:ext cx="1633782" cy="338554"/>
          </a:xfrm>
          <a:prstGeom prst="rect">
            <a:avLst/>
          </a:prstGeom>
          <a:noFill/>
        </p:spPr>
        <p:txBody>
          <a:bodyPr wrap="none" rtlCol="0">
            <a:spAutoFit/>
          </a:bodyPr>
          <a:lstStyle/>
          <a:p>
            <a:pPr algn="ctr"/>
            <a:r>
              <a:rPr lang="en-US" sz="1600" dirty="0"/>
              <a:t>Apert syndrome</a:t>
            </a:r>
          </a:p>
        </p:txBody>
      </p:sp>
      <p:sp>
        <p:nvSpPr>
          <p:cNvPr id="12" name="TextBox 11">
            <a:extLst>
              <a:ext uri="{FF2B5EF4-FFF2-40B4-BE49-F238E27FC236}">
                <a16:creationId xmlns:a16="http://schemas.microsoft.com/office/drawing/2014/main" id="{05065FAA-21A6-4CF5-9EED-C0AF402D7EBB}"/>
              </a:ext>
            </a:extLst>
          </p:cNvPr>
          <p:cNvSpPr txBox="1"/>
          <p:nvPr/>
        </p:nvSpPr>
        <p:spPr>
          <a:xfrm>
            <a:off x="4865811" y="5029817"/>
            <a:ext cx="1790362" cy="338554"/>
          </a:xfrm>
          <a:prstGeom prst="rect">
            <a:avLst/>
          </a:prstGeom>
          <a:noFill/>
        </p:spPr>
        <p:txBody>
          <a:bodyPr wrap="none" rtlCol="0">
            <a:spAutoFit/>
          </a:bodyPr>
          <a:lstStyle/>
          <a:p>
            <a:pPr algn="ctr"/>
            <a:r>
              <a:rPr lang="en-US" sz="1600" dirty="0"/>
              <a:t>Pfeiffer syndrome</a:t>
            </a:r>
          </a:p>
        </p:txBody>
      </p:sp>
      <p:pic>
        <p:nvPicPr>
          <p:cNvPr id="6" name="Picture 5">
            <a:extLst>
              <a:ext uri="{FF2B5EF4-FFF2-40B4-BE49-F238E27FC236}">
                <a16:creationId xmlns:a16="http://schemas.microsoft.com/office/drawing/2014/main" id="{6AFA7E88-3A33-7EB6-3F97-2EC65241E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3489564"/>
            <a:ext cx="1988702" cy="2620825"/>
          </a:xfrm>
          <a:prstGeom prst="rect">
            <a:avLst/>
          </a:prstGeom>
        </p:spPr>
      </p:pic>
      <p:sp>
        <p:nvSpPr>
          <p:cNvPr id="8" name="TextBox 7">
            <a:extLst>
              <a:ext uri="{FF2B5EF4-FFF2-40B4-BE49-F238E27FC236}">
                <a16:creationId xmlns:a16="http://schemas.microsoft.com/office/drawing/2014/main" id="{34D68119-B676-943A-6688-F4E48E52564E}"/>
              </a:ext>
            </a:extLst>
          </p:cNvPr>
          <p:cNvSpPr txBox="1"/>
          <p:nvPr/>
        </p:nvSpPr>
        <p:spPr>
          <a:xfrm>
            <a:off x="7127842" y="6110389"/>
            <a:ext cx="1753817" cy="584775"/>
          </a:xfrm>
          <a:prstGeom prst="rect">
            <a:avLst/>
          </a:prstGeom>
          <a:noFill/>
        </p:spPr>
        <p:txBody>
          <a:bodyPr wrap="square" rtlCol="0">
            <a:spAutoFit/>
          </a:bodyPr>
          <a:lstStyle/>
          <a:p>
            <a:pPr algn="ctr"/>
            <a:r>
              <a:rPr lang="en-US" sz="1600" dirty="0" err="1"/>
              <a:t>Saethre-Chotzen</a:t>
            </a:r>
            <a:r>
              <a:rPr lang="en-US" sz="1600" dirty="0"/>
              <a:t> syndrome</a:t>
            </a:r>
          </a:p>
        </p:txBody>
      </p:sp>
      <p:sp>
        <p:nvSpPr>
          <p:cNvPr id="13" name="TextBox 12">
            <a:extLst>
              <a:ext uri="{FF2B5EF4-FFF2-40B4-BE49-F238E27FC236}">
                <a16:creationId xmlns:a16="http://schemas.microsoft.com/office/drawing/2014/main" id="{13742E0E-94E7-5E44-84E7-CCED31E5BBE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14" name="TextBox 13">
            <a:extLst>
              <a:ext uri="{FF2B5EF4-FFF2-40B4-BE49-F238E27FC236}">
                <a16:creationId xmlns:a16="http://schemas.microsoft.com/office/drawing/2014/main" id="{9787CE71-D574-FB96-6F8D-2FEBD38409E9}"/>
              </a:ext>
            </a:extLst>
          </p:cNvPr>
          <p:cNvSpPr txBox="1"/>
          <p:nvPr/>
        </p:nvSpPr>
        <p:spPr>
          <a:xfrm>
            <a:off x="1929380" y="6192718"/>
            <a:ext cx="4634602" cy="369332"/>
          </a:xfrm>
          <a:prstGeom prst="rect">
            <a:avLst/>
          </a:prstGeom>
          <a:noFill/>
        </p:spPr>
        <p:txBody>
          <a:bodyPr wrap="none" rtlCol="0">
            <a:spAutoFit/>
          </a:bodyPr>
          <a:lstStyle/>
          <a:p>
            <a:r>
              <a:rPr lang="en-US" dirty="0" err="1"/>
              <a:t>Craniosynostotic</a:t>
            </a:r>
            <a:r>
              <a:rPr lang="en-US" dirty="0"/>
              <a:t> craniofacial malformations</a:t>
            </a:r>
          </a:p>
        </p:txBody>
      </p:sp>
    </p:spTree>
    <p:extLst>
      <p:ext uri="{BB962C8B-B14F-4D97-AF65-F5344CB8AC3E}">
        <p14:creationId xmlns:p14="http://schemas.microsoft.com/office/powerpoint/2010/main" val="339329447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16" name="Rectangle 15">
            <a:extLst>
              <a:ext uri="{FF2B5EF4-FFF2-40B4-BE49-F238E27FC236}">
                <a16:creationId xmlns:a16="http://schemas.microsoft.com/office/drawing/2014/main" id="{B167C789-3E0C-084E-B145-1DDCD9CE48DD}"/>
              </a:ext>
            </a:extLst>
          </p:cNvPr>
          <p:cNvSpPr/>
          <p:nvPr/>
        </p:nvSpPr>
        <p:spPr>
          <a:xfrm>
            <a:off x="1159564" y="3346174"/>
            <a:ext cx="5259388" cy="1843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299</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chemeClr val="bg1">
                    <a:lumMod val="75000"/>
                  </a:schemeClr>
                </a:solidFill>
              </a:rPr>
              <a:t>With what condition are corneal </a:t>
            </a:r>
            <a:r>
              <a:rPr lang="en-US" sz="1400" i="1" dirty="0" err="1">
                <a:solidFill>
                  <a:schemeClr val="bg1">
                    <a:lumMod val="75000"/>
                  </a:schemeClr>
                </a:solidFill>
              </a:rPr>
              <a:t>dermoids</a:t>
            </a:r>
            <a:r>
              <a:rPr lang="en-US" sz="1400" i="1" dirty="0">
                <a:solidFill>
                  <a:schemeClr val="bg1">
                    <a:lumMod val="75000"/>
                  </a:schemeClr>
                </a:solidFill>
              </a:rPr>
              <a:t> strongly associated?</a:t>
            </a:r>
          </a:p>
          <a:p>
            <a:r>
              <a:rPr lang="en-US" sz="1400" dirty="0">
                <a:solidFill>
                  <a:schemeClr val="bg1">
                    <a:lumMod val="75000"/>
                  </a:schemeClr>
                </a:solidFill>
              </a:rPr>
              <a:t>Goldenhar syndrome</a:t>
            </a:r>
          </a:p>
          <a:p>
            <a:endParaRPr lang="en-US" sz="1400" i="1" dirty="0">
              <a:solidFill>
                <a:schemeClr val="bg1">
                  <a:lumMod val="75000"/>
                </a:schemeClr>
              </a:solidFill>
            </a:endParaRPr>
          </a:p>
          <a:p>
            <a:r>
              <a:rPr lang="en-US" sz="1400" i="1" dirty="0">
                <a:solidFill>
                  <a:schemeClr val="bg1">
                    <a:lumMod val="75000"/>
                  </a:schemeClr>
                </a:solidFill>
              </a:rPr>
              <a:t>Briefly, what is Goldenhar syndrome?</a:t>
            </a:r>
          </a:p>
          <a:p>
            <a:r>
              <a:rPr lang="en-US" sz="1400" dirty="0">
                <a:solidFill>
                  <a:schemeClr val="bg1">
                    <a:lumMod val="75000"/>
                  </a:schemeClr>
                </a:solidFill>
              </a:rPr>
              <a:t>A congenital condition characterized by  hemifacial microsomia  along with various ear ,  vertebral , and ophthalmic manifestations (including corneal </a:t>
            </a:r>
            <a:r>
              <a:rPr lang="en-US" sz="1400" dirty="0" err="1">
                <a:solidFill>
                  <a:schemeClr val="bg1">
                    <a:lumMod val="75000"/>
                  </a:schemeClr>
                </a:solidFill>
              </a:rPr>
              <a:t>dermoids</a:t>
            </a:r>
            <a:r>
              <a:rPr lang="en-US" sz="1400" dirty="0">
                <a:solidFill>
                  <a:schemeClr val="bg1">
                    <a:lumMod val="75000"/>
                  </a:schemeClr>
                </a:solidFill>
              </a:rPr>
              <a:t>, </a:t>
            </a:r>
            <a:r>
              <a:rPr lang="en-US" sz="1400" dirty="0" err="1">
                <a:solidFill>
                  <a:schemeClr val="bg1">
                    <a:lumMod val="75000"/>
                  </a:schemeClr>
                </a:solidFill>
              </a:rPr>
              <a:t>obv</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Goldenhar, where on the cornea are </a:t>
            </a:r>
            <a:r>
              <a:rPr lang="en-US" sz="1400" i="1" dirty="0" err="1">
                <a:solidFill>
                  <a:schemeClr val="bg1">
                    <a:lumMod val="75000"/>
                  </a:schemeClr>
                </a:solidFill>
              </a:rPr>
              <a:t>dermoids</a:t>
            </a:r>
            <a:r>
              <a:rPr lang="en-US" sz="1400" i="1" dirty="0">
                <a:solidFill>
                  <a:schemeClr val="bg1">
                    <a:lumMod val="75000"/>
                  </a:schemeClr>
                </a:solidFill>
              </a:rPr>
              <a:t> typically located?</a:t>
            </a:r>
          </a:p>
          <a:p>
            <a:r>
              <a:rPr lang="en-US" sz="1400" dirty="0">
                <a:solidFill>
                  <a:schemeClr val="bg1">
                    <a:lumMod val="75000"/>
                  </a:schemeClr>
                </a:solidFill>
              </a:rPr>
              <a:t>At the limbus (they are often called </a:t>
            </a:r>
            <a:r>
              <a:rPr lang="en-US" sz="1400" i="1" dirty="0">
                <a:solidFill>
                  <a:schemeClr val="bg1">
                    <a:lumMod val="75000"/>
                  </a:schemeClr>
                </a:solidFill>
              </a:rPr>
              <a:t>limbal </a:t>
            </a:r>
            <a:r>
              <a:rPr lang="en-US" sz="1400" i="1" dirty="0" err="1">
                <a:solidFill>
                  <a:schemeClr val="bg1">
                    <a:lumMod val="75000"/>
                  </a:schemeClr>
                </a:solidFill>
              </a:rPr>
              <a:t>dermoids</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two words, what sort of condition is Goldenhar?</a:t>
            </a:r>
          </a:p>
          <a:p>
            <a:r>
              <a:rPr lang="en-US" sz="1400" dirty="0">
                <a:solidFill>
                  <a:schemeClr val="bg1">
                    <a:lumMod val="75000"/>
                  </a:schemeClr>
                </a:solidFill>
              </a:rPr>
              <a:t>A </a:t>
            </a:r>
            <a:r>
              <a:rPr lang="en-US" sz="1400" b="1" dirty="0">
                <a:solidFill>
                  <a:srgbClr val="0000FF"/>
                </a:solidFill>
              </a:rPr>
              <a:t>craniofacial malformation</a:t>
            </a:r>
          </a:p>
        </p:txBody>
      </p:sp>
      <p:grpSp>
        <p:nvGrpSpPr>
          <p:cNvPr id="6" name="Group 5">
            <a:extLst>
              <a:ext uri="{FF2B5EF4-FFF2-40B4-BE49-F238E27FC236}">
                <a16:creationId xmlns:a16="http://schemas.microsoft.com/office/drawing/2014/main" id="{D0E15957-BF76-D12B-693E-16D1E550E0BA}"/>
              </a:ext>
            </a:extLst>
          </p:cNvPr>
          <p:cNvGrpSpPr/>
          <p:nvPr/>
        </p:nvGrpSpPr>
        <p:grpSpPr>
          <a:xfrm>
            <a:off x="1159564" y="3346174"/>
            <a:ext cx="4648200" cy="1843088"/>
            <a:chOff x="152400" y="4572000"/>
            <a:chExt cx="4648200" cy="1843088"/>
          </a:xfrm>
        </p:grpSpPr>
        <p:sp>
          <p:nvSpPr>
            <p:cNvPr id="7" name="TextBox 12">
              <a:extLst>
                <a:ext uri="{FF2B5EF4-FFF2-40B4-BE49-F238E27FC236}">
                  <a16:creationId xmlns:a16="http://schemas.microsoft.com/office/drawing/2014/main" id="{A608965D-7368-3827-6F23-EAD461DA1CE8}"/>
                </a:ext>
              </a:extLst>
            </p:cNvPr>
            <p:cNvSpPr txBox="1">
              <a:spLocks noChangeArrowheads="1"/>
            </p:cNvSpPr>
            <p:nvPr/>
          </p:nvSpPr>
          <p:spPr bwMode="auto">
            <a:xfrm>
              <a:off x="152400" y="5159375"/>
              <a:ext cx="181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Craniosynostoses</a:t>
              </a:r>
            </a:p>
          </p:txBody>
        </p:sp>
        <p:sp>
          <p:nvSpPr>
            <p:cNvPr id="8" name="TextBox 13">
              <a:extLst>
                <a:ext uri="{FF2B5EF4-FFF2-40B4-BE49-F238E27FC236}">
                  <a16:creationId xmlns:a16="http://schemas.microsoft.com/office/drawing/2014/main" id="{C37B4232-A8E7-AF62-FD24-295F8DFE9921}"/>
                </a:ext>
              </a:extLst>
            </p:cNvPr>
            <p:cNvSpPr txBox="1">
              <a:spLocks noChangeArrowheads="1"/>
            </p:cNvSpPr>
            <p:nvPr/>
          </p:nvSpPr>
          <p:spPr bwMode="auto">
            <a:xfrm>
              <a:off x="2654300" y="5159375"/>
              <a:ext cx="214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Not craniosynostoses</a:t>
              </a:r>
            </a:p>
          </p:txBody>
        </p:sp>
        <p:sp>
          <p:nvSpPr>
            <p:cNvPr id="9" name="TextBox 15">
              <a:extLst>
                <a:ext uri="{FF2B5EF4-FFF2-40B4-BE49-F238E27FC236}">
                  <a16:creationId xmlns:a16="http://schemas.microsoft.com/office/drawing/2014/main" id="{01FC6B55-39A0-3923-6879-425E56FE86A1}"/>
                </a:ext>
              </a:extLst>
            </p:cNvPr>
            <p:cNvSpPr txBox="1">
              <a:spLocks noChangeArrowheads="1"/>
            </p:cNvSpPr>
            <p:nvPr/>
          </p:nvSpPr>
          <p:spPr bwMode="auto">
            <a:xfrm>
              <a:off x="1497658" y="4625975"/>
              <a:ext cx="1803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200"/>
                </a:lnSpc>
              </a:pPr>
              <a:r>
                <a:rPr lang="en-US" altLang="en-US" sz="1200" i="1" dirty="0"/>
                <a:t>Two</a:t>
              </a:r>
            </a:p>
            <a:p>
              <a:pPr algn="ctr">
                <a:lnSpc>
                  <a:spcPts val="1200"/>
                </a:lnSpc>
              </a:pPr>
              <a:r>
                <a:rPr lang="en-US" altLang="en-US" sz="1200" i="1" dirty="0"/>
                <a:t>categories of</a:t>
              </a:r>
            </a:p>
            <a:p>
              <a:pPr algn="ctr">
                <a:lnSpc>
                  <a:spcPts val="1200"/>
                </a:lnSpc>
              </a:pPr>
              <a:r>
                <a:rPr lang="en-US" altLang="en-US" sz="1200" i="1" dirty="0"/>
                <a:t>craniofacial </a:t>
              </a:r>
              <a:r>
                <a:rPr lang="en-US" altLang="en-US" sz="1200" i="1" dirty="0" err="1"/>
                <a:t>m’formation</a:t>
              </a:r>
              <a:endParaRPr lang="en-US" altLang="en-US" sz="1200" i="1" dirty="0"/>
            </a:p>
          </p:txBody>
        </p:sp>
        <p:cxnSp>
          <p:nvCxnSpPr>
            <p:cNvPr id="10" name="Straight Arrow Connector 9">
              <a:extLst>
                <a:ext uri="{FF2B5EF4-FFF2-40B4-BE49-F238E27FC236}">
                  <a16:creationId xmlns:a16="http://schemas.microsoft.com/office/drawing/2014/main" id="{33E7D7C8-966C-BCDE-2E42-895AECA5BB57}"/>
                </a:ext>
              </a:extLst>
            </p:cNvPr>
            <p:cNvCxnSpPr/>
            <p:nvPr/>
          </p:nvCxnSpPr>
          <p:spPr>
            <a:xfrm flipH="1">
              <a:off x="1219200" y="4572000"/>
              <a:ext cx="1181100" cy="6080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FE4B8-7BCF-F88B-B6B5-AF0D0AFAA060}"/>
                </a:ext>
              </a:extLst>
            </p:cNvPr>
            <p:cNvCxnSpPr/>
            <p:nvPr/>
          </p:nvCxnSpPr>
          <p:spPr>
            <a:xfrm>
              <a:off x="2400300" y="4572000"/>
              <a:ext cx="1181100" cy="596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B336EE-BF35-FA24-7CB0-5778C95D2FC2}"/>
                </a:ext>
              </a:extLst>
            </p:cNvPr>
            <p:cNvCxnSpPr/>
            <p:nvPr/>
          </p:nvCxnSpPr>
          <p:spPr>
            <a:xfrm>
              <a:off x="3373438" y="5514975"/>
              <a:ext cx="0" cy="738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3">
              <a:extLst>
                <a:ext uri="{FF2B5EF4-FFF2-40B4-BE49-F238E27FC236}">
                  <a16:creationId xmlns:a16="http://schemas.microsoft.com/office/drawing/2014/main" id="{29827CC9-00AB-4DD1-3844-F2C9F72B3B67}"/>
                </a:ext>
              </a:extLst>
            </p:cNvPr>
            <p:cNvSpPr txBox="1">
              <a:spLocks noChangeArrowheads="1"/>
            </p:cNvSpPr>
            <p:nvPr/>
          </p:nvSpPr>
          <p:spPr bwMode="auto">
            <a:xfrm>
              <a:off x="3278188" y="5454650"/>
              <a:ext cx="4122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b="1" i="1" dirty="0">
                  <a:solidFill>
                    <a:srgbClr val="0000FF"/>
                  </a:solidFill>
                </a:rPr>
                <a:t>?</a:t>
              </a:r>
            </a:p>
            <a:p>
              <a:r>
                <a:rPr lang="en-US" altLang="en-US" sz="1400" dirty="0"/>
                <a:t>--</a:t>
              </a:r>
              <a:r>
                <a:rPr lang="en-US" altLang="en-US" sz="1400" b="1" i="1" dirty="0">
                  <a:solidFill>
                    <a:srgbClr val="0000FF"/>
                  </a:solidFill>
                </a:rPr>
                <a:t>?</a:t>
              </a:r>
            </a:p>
            <a:p>
              <a:r>
                <a:rPr lang="en-US" altLang="en-US" sz="1400" dirty="0"/>
                <a:t>--</a:t>
              </a:r>
              <a:r>
                <a:rPr lang="en-US" altLang="en-US" sz="1400" b="1" i="1" dirty="0">
                  <a:solidFill>
                    <a:srgbClr val="0000FF"/>
                  </a:solidFill>
                </a:rPr>
                <a:t>?</a:t>
              </a:r>
            </a:p>
            <a:p>
              <a:r>
                <a:rPr lang="en-US" altLang="en-US" sz="1400" dirty="0"/>
                <a:t>--</a:t>
              </a:r>
              <a:r>
                <a:rPr lang="en-US" altLang="en-US" sz="1400" b="1" i="1" dirty="0">
                  <a:solidFill>
                    <a:srgbClr val="0000FF"/>
                  </a:solidFill>
                </a:rPr>
                <a:t>?</a:t>
              </a:r>
            </a:p>
          </p:txBody>
        </p:sp>
        <p:cxnSp>
          <p:nvCxnSpPr>
            <p:cNvPr id="14" name="Straight Connector 13">
              <a:extLst>
                <a:ext uri="{FF2B5EF4-FFF2-40B4-BE49-F238E27FC236}">
                  <a16:creationId xmlns:a16="http://schemas.microsoft.com/office/drawing/2014/main" id="{B15F9F5B-949C-142C-6207-9B6FF1193142}"/>
                </a:ext>
              </a:extLst>
            </p:cNvPr>
            <p:cNvCxnSpPr/>
            <p:nvPr/>
          </p:nvCxnSpPr>
          <p:spPr>
            <a:xfrm>
              <a:off x="479425" y="5514975"/>
              <a:ext cx="0" cy="738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26">
              <a:extLst>
                <a:ext uri="{FF2B5EF4-FFF2-40B4-BE49-F238E27FC236}">
                  <a16:creationId xmlns:a16="http://schemas.microsoft.com/office/drawing/2014/main" id="{CA63C123-C5D6-0F15-A73B-D8DF0E2B1882}"/>
                </a:ext>
              </a:extLst>
            </p:cNvPr>
            <p:cNvSpPr txBox="1">
              <a:spLocks noChangeArrowheads="1"/>
            </p:cNvSpPr>
            <p:nvPr/>
          </p:nvSpPr>
          <p:spPr bwMode="auto">
            <a:xfrm>
              <a:off x="422275" y="5461000"/>
              <a:ext cx="165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dirty="0">
                  <a:solidFill>
                    <a:srgbClr val="0000FF"/>
                  </a:solidFill>
                </a:rPr>
                <a:t>Crouzon  </a:t>
              </a:r>
            </a:p>
            <a:p>
              <a:r>
                <a:rPr lang="en-US" altLang="en-US" sz="1400" dirty="0"/>
                <a:t>--</a:t>
              </a:r>
              <a:r>
                <a:rPr lang="en-US" altLang="en-US" sz="1400" dirty="0">
                  <a:solidFill>
                    <a:srgbClr val="0000FF"/>
                  </a:solidFill>
                </a:rPr>
                <a:t>Apert</a:t>
              </a:r>
            </a:p>
            <a:p>
              <a:r>
                <a:rPr lang="en-US" altLang="en-US" sz="1400" dirty="0"/>
                <a:t>--</a:t>
              </a:r>
              <a:r>
                <a:rPr lang="en-US" altLang="en-US" sz="1400" dirty="0">
                  <a:solidFill>
                    <a:srgbClr val="0000FF"/>
                  </a:solidFill>
                </a:rPr>
                <a:t>Pfeiffer</a:t>
              </a:r>
            </a:p>
            <a:p>
              <a:r>
                <a:rPr lang="en-US" altLang="en-US" sz="1400" dirty="0"/>
                <a:t>--</a:t>
              </a:r>
              <a:r>
                <a:rPr lang="en-US" altLang="en-US" sz="1400" dirty="0" err="1">
                  <a:solidFill>
                    <a:srgbClr val="0000FF"/>
                  </a:solidFill>
                </a:rPr>
                <a:t>Saethre-Chotzen</a:t>
              </a:r>
              <a:endParaRPr lang="en-US" altLang="en-US" sz="1400" dirty="0">
                <a:solidFill>
                  <a:srgbClr val="0000FF"/>
                </a:solidFill>
              </a:endParaRPr>
            </a:p>
          </p:txBody>
        </p:sp>
      </p:grpSp>
      <p:sp>
        <p:nvSpPr>
          <p:cNvPr id="20" name="TextBox 25">
            <a:extLst>
              <a:ext uri="{FF2B5EF4-FFF2-40B4-BE49-F238E27FC236}">
                <a16:creationId xmlns:a16="http://schemas.microsoft.com/office/drawing/2014/main" id="{9FDCA62E-E889-F0C6-D9CD-E23223EB3560}"/>
              </a:ext>
            </a:extLst>
          </p:cNvPr>
          <p:cNvSpPr txBox="1">
            <a:spLocks noChangeArrowheads="1"/>
          </p:cNvSpPr>
          <p:nvPr/>
        </p:nvSpPr>
        <p:spPr bwMode="auto">
          <a:xfrm>
            <a:off x="6527629" y="4422148"/>
            <a:ext cx="2267848"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500"/>
              </a:lnSpc>
            </a:pPr>
            <a:r>
              <a:rPr lang="en-US" altLang="en-US" sz="1400" i="1" dirty="0"/>
              <a:t>Which </a:t>
            </a:r>
            <a:r>
              <a:rPr lang="en-US" altLang="en-US" sz="1400" i="1" dirty="0" err="1"/>
              <a:t>nonsynostotic</a:t>
            </a:r>
            <a:r>
              <a:rPr lang="en-US" altLang="en-US" sz="1400" i="1" dirty="0"/>
              <a:t> conditions are addressed in the </a:t>
            </a:r>
            <a:r>
              <a:rPr lang="en-US" altLang="en-US" sz="1400" dirty="0"/>
              <a:t>Peds</a:t>
            </a:r>
            <a:r>
              <a:rPr lang="en-US" altLang="en-US" sz="1400" i="1" dirty="0"/>
              <a:t> book?</a:t>
            </a:r>
          </a:p>
        </p:txBody>
      </p:sp>
      <p:sp>
        <p:nvSpPr>
          <p:cNvPr id="21" name="Right Brace 20">
            <a:extLst>
              <a:ext uri="{FF2B5EF4-FFF2-40B4-BE49-F238E27FC236}">
                <a16:creationId xmlns:a16="http://schemas.microsoft.com/office/drawing/2014/main" id="{89748771-601F-4B78-5B37-0713EDE16D21}"/>
              </a:ext>
            </a:extLst>
          </p:cNvPr>
          <p:cNvSpPr/>
          <p:nvPr/>
        </p:nvSpPr>
        <p:spPr>
          <a:xfrm>
            <a:off x="6270040" y="4304542"/>
            <a:ext cx="236778" cy="8505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
            <a:extLst>
              <a:ext uri="{FF2B5EF4-FFF2-40B4-BE49-F238E27FC236}">
                <a16:creationId xmlns:a16="http://schemas.microsoft.com/office/drawing/2014/main" id="{B2CF91FA-B13A-18C0-20C5-00FF01D415D5}"/>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75923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830997"/>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187EE120-2941-6516-6C98-830F839DAA1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96224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solidFill>
                  <a:schemeClr val="bg1">
                    <a:lumMod val="75000"/>
                  </a:schemeClr>
                </a:solidFill>
              </a:rPr>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1600438"/>
          </a:xfrm>
          <a:prstGeom prst="rect">
            <a:avLst/>
          </a:prstGeom>
          <a:noFill/>
        </p:spPr>
        <p:txBody>
          <a:bodyPr wrap="square" rtlCol="0">
            <a:spAutoFit/>
          </a:bodyPr>
          <a:lstStyle/>
          <a:p>
            <a:r>
              <a:rPr lang="en-US" sz="1400" i="1" dirty="0">
                <a:solidFill>
                  <a:schemeClr val="bg1">
                    <a:lumMod val="75000"/>
                  </a:schemeClr>
                </a:solidFill>
              </a:rPr>
              <a:t>Speaking of checking acuity in amblyopia…The </a:t>
            </a:r>
            <a:r>
              <a:rPr lang="en-US" sz="1400" dirty="0">
                <a:solidFill>
                  <a:schemeClr val="bg1">
                    <a:lumMod val="75000"/>
                  </a:schemeClr>
                </a:solidFill>
              </a:rPr>
              <a:t>Peds</a:t>
            </a:r>
            <a:r>
              <a:rPr lang="en-US" sz="1400" i="1" dirty="0">
                <a:solidFill>
                  <a:schemeClr val="bg1">
                    <a:lumMod val="75000"/>
                  </a:schemeClr>
                </a:solidFill>
              </a:rPr>
              <a:t> book discusses a phenomenon in amblyopia that is rather unique to the condition. What is it? </a:t>
            </a:r>
          </a:p>
          <a:p>
            <a:r>
              <a:rPr lang="en-US" sz="1400" b="1" dirty="0">
                <a:solidFill>
                  <a:srgbClr val="0000FF"/>
                </a:solidFill>
              </a:rPr>
              <a:t>The  crowding  phenomenon</a:t>
            </a:r>
            <a:endParaRPr lang="en-US" sz="1400" b="1"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is the crowding phenomenon?</a:t>
            </a:r>
          </a:p>
          <a:p>
            <a:r>
              <a:rPr lang="en-US" sz="1400" dirty="0">
                <a:solidFill>
                  <a:schemeClr val="bg1">
                    <a:lumMod val="75000"/>
                  </a:schemeClr>
                </a:solidFill>
              </a:rPr>
              <a:t>The finding that a letter on the acuity chart is more difficult for amblyopes to read when it is surrounded (or ‘crowded’) by figure of similar shape</a:t>
            </a:r>
          </a:p>
        </p:txBody>
      </p:sp>
      <p:sp>
        <p:nvSpPr>
          <p:cNvPr id="6" name="TextBox 5">
            <a:extLst>
              <a:ext uri="{FF2B5EF4-FFF2-40B4-BE49-F238E27FC236}">
                <a16:creationId xmlns:a16="http://schemas.microsoft.com/office/drawing/2014/main" id="{2E0F3019-1572-49AF-D9EC-B2789CCB1F25}"/>
              </a:ext>
            </a:extLst>
          </p:cNvPr>
          <p:cNvSpPr txBox="1"/>
          <p:nvPr/>
        </p:nvSpPr>
        <p:spPr>
          <a:xfrm>
            <a:off x="3286538" y="4870157"/>
            <a:ext cx="4977645" cy="1169551"/>
          </a:xfrm>
          <a:prstGeom prst="rect">
            <a:avLst/>
          </a:prstGeom>
          <a:solidFill>
            <a:schemeClr val="accent5"/>
          </a:solidFill>
        </p:spPr>
        <p:txBody>
          <a:bodyPr wrap="none" rtlCol="0">
            <a:spAutoFit/>
          </a:bodyPr>
          <a:lstStyle/>
          <a:p>
            <a:r>
              <a:rPr lang="en-US" sz="1400" i="1" dirty="0"/>
              <a:t>Is the crowding phenomenon pathognomonic for amblyopia?</a:t>
            </a:r>
          </a:p>
          <a:p>
            <a:r>
              <a:rPr lang="en-US" sz="1400" dirty="0"/>
              <a:t>No</a:t>
            </a:r>
          </a:p>
          <a:p>
            <a:endParaRPr lang="en-US" sz="1400" dirty="0"/>
          </a:p>
          <a:p>
            <a:r>
              <a:rPr lang="en-US" sz="1400" i="1" dirty="0"/>
              <a:t>Is it always present in amblyopia?</a:t>
            </a:r>
            <a:endParaRPr lang="en-US" sz="1400" i="1" dirty="0">
              <a:solidFill>
                <a:schemeClr val="accent5"/>
              </a:solidFill>
            </a:endParaRPr>
          </a:p>
          <a:p>
            <a:r>
              <a:rPr lang="en-US" sz="1400" dirty="0">
                <a:solidFill>
                  <a:schemeClr val="accent5"/>
                </a:solidFill>
              </a:rPr>
              <a:t>While typically present, it is </a:t>
            </a:r>
            <a:r>
              <a:rPr lang="en-US" sz="1400" b="1" dirty="0">
                <a:solidFill>
                  <a:schemeClr val="accent5"/>
                </a:solidFill>
              </a:rPr>
              <a:t>not</a:t>
            </a:r>
            <a:r>
              <a:rPr lang="en-US" sz="1400" dirty="0">
                <a:solidFill>
                  <a:schemeClr val="accent5"/>
                </a:solidFill>
              </a:rPr>
              <a:t> universally present</a:t>
            </a:r>
          </a:p>
        </p:txBody>
      </p:sp>
    </p:spTree>
    <p:extLst>
      <p:ext uri="{BB962C8B-B14F-4D97-AF65-F5344CB8AC3E}">
        <p14:creationId xmlns:p14="http://schemas.microsoft.com/office/powerpoint/2010/main" val="106435459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rgbClr val="0000FF"/>
                </a:solidFill>
              </a:rPr>
              <a:t>D</a:t>
            </a:r>
            <a:r>
              <a:rPr lang="en-US" altLang="en-US" dirty="0">
                <a:solidFill>
                  <a:srgbClr val="0000FF"/>
                </a:solidFill>
              </a:rPr>
              <a:t>ermoid of the cornea</a:t>
            </a:r>
          </a:p>
        </p:txBody>
      </p:sp>
      <p:sp>
        <p:nvSpPr>
          <p:cNvPr id="16" name="Rectangle 15">
            <a:extLst>
              <a:ext uri="{FF2B5EF4-FFF2-40B4-BE49-F238E27FC236}">
                <a16:creationId xmlns:a16="http://schemas.microsoft.com/office/drawing/2014/main" id="{B167C789-3E0C-084E-B145-1DDCD9CE48DD}"/>
              </a:ext>
            </a:extLst>
          </p:cNvPr>
          <p:cNvSpPr/>
          <p:nvPr/>
        </p:nvSpPr>
        <p:spPr>
          <a:xfrm>
            <a:off x="1159564" y="3346174"/>
            <a:ext cx="5259388" cy="1843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300</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39A30E21-6121-499A-99FA-D7A1B7C7C596}"/>
              </a:ext>
            </a:extLst>
          </p:cNvPr>
          <p:cNvSpPr txBox="1"/>
          <p:nvPr/>
        </p:nvSpPr>
        <p:spPr>
          <a:xfrm>
            <a:off x="2158790" y="769086"/>
            <a:ext cx="6765236" cy="2677656"/>
          </a:xfrm>
          <a:prstGeom prst="rect">
            <a:avLst/>
          </a:prstGeom>
          <a:solidFill>
            <a:srgbClr val="FFCCFF"/>
          </a:solidFill>
        </p:spPr>
        <p:txBody>
          <a:bodyPr wrap="square" rtlCol="0">
            <a:spAutoFit/>
          </a:bodyPr>
          <a:lstStyle/>
          <a:p>
            <a:r>
              <a:rPr lang="en-US" sz="1400" i="1" dirty="0">
                <a:solidFill>
                  <a:schemeClr val="bg1">
                    <a:lumMod val="75000"/>
                  </a:schemeClr>
                </a:solidFill>
              </a:rPr>
              <a:t>With what condition are corneal </a:t>
            </a:r>
            <a:r>
              <a:rPr lang="en-US" sz="1400" i="1" dirty="0" err="1">
                <a:solidFill>
                  <a:schemeClr val="bg1">
                    <a:lumMod val="75000"/>
                  </a:schemeClr>
                </a:solidFill>
              </a:rPr>
              <a:t>dermoids</a:t>
            </a:r>
            <a:r>
              <a:rPr lang="en-US" sz="1400" i="1" dirty="0">
                <a:solidFill>
                  <a:schemeClr val="bg1">
                    <a:lumMod val="75000"/>
                  </a:schemeClr>
                </a:solidFill>
              </a:rPr>
              <a:t> strongly associated?</a:t>
            </a:r>
          </a:p>
          <a:p>
            <a:r>
              <a:rPr lang="en-US" sz="1400" dirty="0">
                <a:solidFill>
                  <a:schemeClr val="bg1">
                    <a:lumMod val="75000"/>
                  </a:schemeClr>
                </a:solidFill>
              </a:rPr>
              <a:t>Goldenhar syndrome</a:t>
            </a:r>
          </a:p>
          <a:p>
            <a:endParaRPr lang="en-US" sz="1400" i="1" dirty="0">
              <a:solidFill>
                <a:schemeClr val="bg1">
                  <a:lumMod val="75000"/>
                </a:schemeClr>
              </a:solidFill>
            </a:endParaRPr>
          </a:p>
          <a:p>
            <a:r>
              <a:rPr lang="en-US" sz="1400" i="1" dirty="0">
                <a:solidFill>
                  <a:schemeClr val="bg1">
                    <a:lumMod val="75000"/>
                  </a:schemeClr>
                </a:solidFill>
              </a:rPr>
              <a:t>Briefly, what is Goldenhar syndrome?</a:t>
            </a:r>
          </a:p>
          <a:p>
            <a:r>
              <a:rPr lang="en-US" sz="1400" dirty="0">
                <a:solidFill>
                  <a:schemeClr val="bg1">
                    <a:lumMod val="75000"/>
                  </a:schemeClr>
                </a:solidFill>
              </a:rPr>
              <a:t>A congenital condition characterized by  hemifacial microsomia  along with various ear ,  vertebral , and ophthalmic manifestations (including corneal </a:t>
            </a:r>
            <a:r>
              <a:rPr lang="en-US" sz="1400" dirty="0" err="1">
                <a:solidFill>
                  <a:schemeClr val="bg1">
                    <a:lumMod val="75000"/>
                  </a:schemeClr>
                </a:solidFill>
              </a:rPr>
              <a:t>dermoids</a:t>
            </a:r>
            <a:r>
              <a:rPr lang="en-US" sz="1400" dirty="0">
                <a:solidFill>
                  <a:schemeClr val="bg1">
                    <a:lumMod val="75000"/>
                  </a:schemeClr>
                </a:solidFill>
              </a:rPr>
              <a:t>, </a:t>
            </a:r>
            <a:r>
              <a:rPr lang="en-US" sz="1400" dirty="0" err="1">
                <a:solidFill>
                  <a:schemeClr val="bg1">
                    <a:lumMod val="75000"/>
                  </a:schemeClr>
                </a:solidFill>
              </a:rPr>
              <a:t>obv</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Goldenhar, where on the cornea are </a:t>
            </a:r>
            <a:r>
              <a:rPr lang="en-US" sz="1400" i="1" dirty="0" err="1">
                <a:solidFill>
                  <a:schemeClr val="bg1">
                    <a:lumMod val="75000"/>
                  </a:schemeClr>
                </a:solidFill>
              </a:rPr>
              <a:t>dermoids</a:t>
            </a:r>
            <a:r>
              <a:rPr lang="en-US" sz="1400" i="1" dirty="0">
                <a:solidFill>
                  <a:schemeClr val="bg1">
                    <a:lumMod val="75000"/>
                  </a:schemeClr>
                </a:solidFill>
              </a:rPr>
              <a:t> typically located?</a:t>
            </a:r>
          </a:p>
          <a:p>
            <a:r>
              <a:rPr lang="en-US" sz="1400" dirty="0">
                <a:solidFill>
                  <a:schemeClr val="bg1">
                    <a:lumMod val="75000"/>
                  </a:schemeClr>
                </a:solidFill>
              </a:rPr>
              <a:t>At the limbus (they are often called </a:t>
            </a:r>
            <a:r>
              <a:rPr lang="en-US" sz="1400" i="1" dirty="0">
                <a:solidFill>
                  <a:schemeClr val="bg1">
                    <a:lumMod val="75000"/>
                  </a:schemeClr>
                </a:solidFill>
              </a:rPr>
              <a:t>limbal </a:t>
            </a:r>
            <a:r>
              <a:rPr lang="en-US" sz="1400" i="1" dirty="0" err="1">
                <a:solidFill>
                  <a:schemeClr val="bg1">
                    <a:lumMod val="75000"/>
                  </a:schemeClr>
                </a:solidFill>
              </a:rPr>
              <a:t>dermoids</a:t>
            </a:r>
            <a:r>
              <a:rPr lang="en-US" sz="1400" dirty="0">
                <a:solidFill>
                  <a:schemeClr val="bg1">
                    <a:lumMod val="75000"/>
                  </a:schemeClr>
                </a:solidFill>
              </a:rPr>
              <a:t>)</a:t>
            </a:r>
          </a:p>
          <a:p>
            <a:endParaRPr lang="en-US" sz="1400" dirty="0">
              <a:solidFill>
                <a:schemeClr val="bg1">
                  <a:lumMod val="75000"/>
                </a:schemeClr>
              </a:solidFill>
            </a:endParaRPr>
          </a:p>
          <a:p>
            <a:r>
              <a:rPr lang="en-US" sz="1400" i="1" dirty="0">
                <a:solidFill>
                  <a:schemeClr val="bg1">
                    <a:lumMod val="75000"/>
                  </a:schemeClr>
                </a:solidFill>
              </a:rPr>
              <a:t>In two words, what sort of condition is Goldenhar?</a:t>
            </a:r>
          </a:p>
          <a:p>
            <a:r>
              <a:rPr lang="en-US" sz="1400" dirty="0">
                <a:solidFill>
                  <a:schemeClr val="bg1">
                    <a:lumMod val="75000"/>
                  </a:schemeClr>
                </a:solidFill>
              </a:rPr>
              <a:t>A </a:t>
            </a:r>
            <a:r>
              <a:rPr lang="en-US" sz="1400" b="1" dirty="0">
                <a:solidFill>
                  <a:srgbClr val="0000FF"/>
                </a:solidFill>
              </a:rPr>
              <a:t>craniofacial malformation</a:t>
            </a:r>
          </a:p>
        </p:txBody>
      </p:sp>
      <p:grpSp>
        <p:nvGrpSpPr>
          <p:cNvPr id="6" name="Group 5">
            <a:extLst>
              <a:ext uri="{FF2B5EF4-FFF2-40B4-BE49-F238E27FC236}">
                <a16:creationId xmlns:a16="http://schemas.microsoft.com/office/drawing/2014/main" id="{D0E15957-BF76-D12B-693E-16D1E550E0BA}"/>
              </a:ext>
            </a:extLst>
          </p:cNvPr>
          <p:cNvGrpSpPr/>
          <p:nvPr/>
        </p:nvGrpSpPr>
        <p:grpSpPr>
          <a:xfrm>
            <a:off x="1159564" y="3346174"/>
            <a:ext cx="5259388" cy="1843088"/>
            <a:chOff x="152400" y="4572000"/>
            <a:chExt cx="5259388" cy="1843088"/>
          </a:xfrm>
        </p:grpSpPr>
        <p:sp>
          <p:nvSpPr>
            <p:cNvPr id="7" name="TextBox 12">
              <a:extLst>
                <a:ext uri="{FF2B5EF4-FFF2-40B4-BE49-F238E27FC236}">
                  <a16:creationId xmlns:a16="http://schemas.microsoft.com/office/drawing/2014/main" id="{A608965D-7368-3827-6F23-EAD461DA1CE8}"/>
                </a:ext>
              </a:extLst>
            </p:cNvPr>
            <p:cNvSpPr txBox="1">
              <a:spLocks noChangeArrowheads="1"/>
            </p:cNvSpPr>
            <p:nvPr/>
          </p:nvSpPr>
          <p:spPr bwMode="auto">
            <a:xfrm>
              <a:off x="152400" y="5159375"/>
              <a:ext cx="181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Craniosynostoses</a:t>
              </a:r>
            </a:p>
          </p:txBody>
        </p:sp>
        <p:sp>
          <p:nvSpPr>
            <p:cNvPr id="8" name="TextBox 13">
              <a:extLst>
                <a:ext uri="{FF2B5EF4-FFF2-40B4-BE49-F238E27FC236}">
                  <a16:creationId xmlns:a16="http://schemas.microsoft.com/office/drawing/2014/main" id="{C37B4232-A8E7-AF62-FD24-295F8DFE9921}"/>
                </a:ext>
              </a:extLst>
            </p:cNvPr>
            <p:cNvSpPr txBox="1">
              <a:spLocks noChangeArrowheads="1"/>
            </p:cNvSpPr>
            <p:nvPr/>
          </p:nvSpPr>
          <p:spPr bwMode="auto">
            <a:xfrm>
              <a:off x="2654300" y="5159375"/>
              <a:ext cx="214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i="1">
                  <a:solidFill>
                    <a:srgbClr val="0000FF"/>
                  </a:solidFill>
                </a:rPr>
                <a:t>Not craniosynostoses</a:t>
              </a:r>
            </a:p>
          </p:txBody>
        </p:sp>
        <p:sp>
          <p:nvSpPr>
            <p:cNvPr id="9" name="TextBox 15">
              <a:extLst>
                <a:ext uri="{FF2B5EF4-FFF2-40B4-BE49-F238E27FC236}">
                  <a16:creationId xmlns:a16="http://schemas.microsoft.com/office/drawing/2014/main" id="{01FC6B55-39A0-3923-6879-425E56FE86A1}"/>
                </a:ext>
              </a:extLst>
            </p:cNvPr>
            <p:cNvSpPr txBox="1">
              <a:spLocks noChangeArrowheads="1"/>
            </p:cNvSpPr>
            <p:nvPr/>
          </p:nvSpPr>
          <p:spPr bwMode="auto">
            <a:xfrm>
              <a:off x="1497658" y="4625975"/>
              <a:ext cx="1803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200"/>
                </a:lnSpc>
              </a:pPr>
              <a:r>
                <a:rPr lang="en-US" altLang="en-US" sz="1200" i="1" dirty="0"/>
                <a:t>Two</a:t>
              </a:r>
            </a:p>
            <a:p>
              <a:pPr algn="ctr">
                <a:lnSpc>
                  <a:spcPts val="1200"/>
                </a:lnSpc>
              </a:pPr>
              <a:r>
                <a:rPr lang="en-US" altLang="en-US" sz="1200" i="1" dirty="0"/>
                <a:t>categories of</a:t>
              </a:r>
            </a:p>
            <a:p>
              <a:pPr algn="ctr">
                <a:lnSpc>
                  <a:spcPts val="1200"/>
                </a:lnSpc>
              </a:pPr>
              <a:r>
                <a:rPr lang="en-US" altLang="en-US" sz="1200" i="1" dirty="0"/>
                <a:t>craniofacial </a:t>
              </a:r>
              <a:r>
                <a:rPr lang="en-US" altLang="en-US" sz="1200" i="1" dirty="0" err="1"/>
                <a:t>m’formation</a:t>
              </a:r>
              <a:endParaRPr lang="en-US" altLang="en-US" sz="1200" i="1" dirty="0"/>
            </a:p>
          </p:txBody>
        </p:sp>
        <p:cxnSp>
          <p:nvCxnSpPr>
            <p:cNvPr id="10" name="Straight Arrow Connector 9">
              <a:extLst>
                <a:ext uri="{FF2B5EF4-FFF2-40B4-BE49-F238E27FC236}">
                  <a16:creationId xmlns:a16="http://schemas.microsoft.com/office/drawing/2014/main" id="{33E7D7C8-966C-BCDE-2E42-895AECA5BB57}"/>
                </a:ext>
              </a:extLst>
            </p:cNvPr>
            <p:cNvCxnSpPr/>
            <p:nvPr/>
          </p:nvCxnSpPr>
          <p:spPr>
            <a:xfrm flipH="1">
              <a:off x="1219200" y="4572000"/>
              <a:ext cx="1181100" cy="6080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FE4B8-7BCF-F88B-B6B5-AF0D0AFAA060}"/>
                </a:ext>
              </a:extLst>
            </p:cNvPr>
            <p:cNvCxnSpPr/>
            <p:nvPr/>
          </p:nvCxnSpPr>
          <p:spPr>
            <a:xfrm>
              <a:off x="2400300" y="4572000"/>
              <a:ext cx="1181100" cy="596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B336EE-BF35-FA24-7CB0-5778C95D2FC2}"/>
                </a:ext>
              </a:extLst>
            </p:cNvPr>
            <p:cNvCxnSpPr/>
            <p:nvPr/>
          </p:nvCxnSpPr>
          <p:spPr>
            <a:xfrm>
              <a:off x="3373438" y="5514975"/>
              <a:ext cx="0" cy="738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3">
              <a:extLst>
                <a:ext uri="{FF2B5EF4-FFF2-40B4-BE49-F238E27FC236}">
                  <a16:creationId xmlns:a16="http://schemas.microsoft.com/office/drawing/2014/main" id="{29827CC9-00AB-4DD1-3844-F2C9F72B3B67}"/>
                </a:ext>
              </a:extLst>
            </p:cNvPr>
            <p:cNvSpPr txBox="1">
              <a:spLocks noChangeArrowheads="1"/>
            </p:cNvSpPr>
            <p:nvPr/>
          </p:nvSpPr>
          <p:spPr bwMode="auto">
            <a:xfrm>
              <a:off x="3278188" y="5454650"/>
              <a:ext cx="213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b="1" dirty="0"/>
                <a:t>Goldenhar syndrome</a:t>
              </a:r>
            </a:p>
            <a:p>
              <a:r>
                <a:rPr lang="en-US" altLang="en-US" sz="1400" dirty="0"/>
                <a:t>--</a:t>
              </a:r>
              <a:r>
                <a:rPr lang="en-US" altLang="en-US" sz="1400" dirty="0" err="1">
                  <a:solidFill>
                    <a:srgbClr val="0000FF"/>
                  </a:solidFill>
                </a:rPr>
                <a:t>Treacher</a:t>
              </a:r>
              <a:r>
                <a:rPr lang="en-US" altLang="en-US" sz="1400" dirty="0">
                  <a:solidFill>
                    <a:srgbClr val="0000FF"/>
                  </a:solidFill>
                </a:rPr>
                <a:t> Collins</a:t>
              </a:r>
            </a:p>
            <a:p>
              <a:r>
                <a:rPr lang="en-US" altLang="en-US" sz="1400" dirty="0"/>
                <a:t>--</a:t>
              </a:r>
              <a:r>
                <a:rPr lang="en-US" altLang="en-US" sz="1400" dirty="0">
                  <a:solidFill>
                    <a:srgbClr val="0000FF"/>
                  </a:solidFill>
                </a:rPr>
                <a:t>Pierre Robin sequence</a:t>
              </a:r>
            </a:p>
            <a:p>
              <a:r>
                <a:rPr lang="en-US" altLang="en-US" sz="1400" dirty="0"/>
                <a:t>--</a:t>
              </a:r>
              <a:r>
                <a:rPr lang="en-US" altLang="en-US" sz="1400" dirty="0">
                  <a:solidFill>
                    <a:srgbClr val="0000FF"/>
                  </a:solidFill>
                </a:rPr>
                <a:t>Fetal alcohol syndrome</a:t>
              </a:r>
            </a:p>
          </p:txBody>
        </p:sp>
        <p:cxnSp>
          <p:nvCxnSpPr>
            <p:cNvPr id="14" name="Straight Connector 13">
              <a:extLst>
                <a:ext uri="{FF2B5EF4-FFF2-40B4-BE49-F238E27FC236}">
                  <a16:creationId xmlns:a16="http://schemas.microsoft.com/office/drawing/2014/main" id="{B15F9F5B-949C-142C-6207-9B6FF1193142}"/>
                </a:ext>
              </a:extLst>
            </p:cNvPr>
            <p:cNvCxnSpPr/>
            <p:nvPr/>
          </p:nvCxnSpPr>
          <p:spPr>
            <a:xfrm>
              <a:off x="479425" y="5514975"/>
              <a:ext cx="0" cy="738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26">
              <a:extLst>
                <a:ext uri="{FF2B5EF4-FFF2-40B4-BE49-F238E27FC236}">
                  <a16:creationId xmlns:a16="http://schemas.microsoft.com/office/drawing/2014/main" id="{CA63C123-C5D6-0F15-A73B-D8DF0E2B1882}"/>
                </a:ext>
              </a:extLst>
            </p:cNvPr>
            <p:cNvSpPr txBox="1">
              <a:spLocks noChangeArrowheads="1"/>
            </p:cNvSpPr>
            <p:nvPr/>
          </p:nvSpPr>
          <p:spPr bwMode="auto">
            <a:xfrm>
              <a:off x="422275" y="5461000"/>
              <a:ext cx="165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t>
              </a:r>
              <a:r>
                <a:rPr lang="en-US" altLang="en-US" sz="1400" dirty="0">
                  <a:solidFill>
                    <a:srgbClr val="0000FF"/>
                  </a:solidFill>
                </a:rPr>
                <a:t>Crouzon  </a:t>
              </a:r>
            </a:p>
            <a:p>
              <a:r>
                <a:rPr lang="en-US" altLang="en-US" sz="1400" dirty="0"/>
                <a:t>--</a:t>
              </a:r>
              <a:r>
                <a:rPr lang="en-US" altLang="en-US" sz="1400" dirty="0">
                  <a:solidFill>
                    <a:srgbClr val="0000FF"/>
                  </a:solidFill>
                </a:rPr>
                <a:t>Apert</a:t>
              </a:r>
            </a:p>
            <a:p>
              <a:r>
                <a:rPr lang="en-US" altLang="en-US" sz="1400" dirty="0"/>
                <a:t>--</a:t>
              </a:r>
              <a:r>
                <a:rPr lang="en-US" altLang="en-US" sz="1400" dirty="0">
                  <a:solidFill>
                    <a:srgbClr val="0000FF"/>
                  </a:solidFill>
                </a:rPr>
                <a:t>Pfeiffer</a:t>
              </a:r>
            </a:p>
            <a:p>
              <a:r>
                <a:rPr lang="en-US" altLang="en-US" sz="1400" dirty="0"/>
                <a:t>--</a:t>
              </a:r>
              <a:r>
                <a:rPr lang="en-US" altLang="en-US" sz="1400" dirty="0" err="1">
                  <a:solidFill>
                    <a:srgbClr val="0000FF"/>
                  </a:solidFill>
                </a:rPr>
                <a:t>Saethre-Chotzen</a:t>
              </a:r>
              <a:endParaRPr lang="en-US" altLang="en-US" sz="1400" dirty="0">
                <a:solidFill>
                  <a:srgbClr val="0000FF"/>
                </a:solidFill>
              </a:endParaRPr>
            </a:p>
          </p:txBody>
        </p:sp>
      </p:grpSp>
      <p:sp>
        <p:nvSpPr>
          <p:cNvPr id="2" name="TextBox 25">
            <a:extLst>
              <a:ext uri="{FF2B5EF4-FFF2-40B4-BE49-F238E27FC236}">
                <a16:creationId xmlns:a16="http://schemas.microsoft.com/office/drawing/2014/main" id="{7B4B2F50-7CE8-E0BC-99C7-4AC1CD403DF4}"/>
              </a:ext>
            </a:extLst>
          </p:cNvPr>
          <p:cNvSpPr txBox="1">
            <a:spLocks noChangeArrowheads="1"/>
          </p:cNvSpPr>
          <p:nvPr/>
        </p:nvSpPr>
        <p:spPr bwMode="auto">
          <a:xfrm>
            <a:off x="6527629" y="4422148"/>
            <a:ext cx="2267848"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500"/>
              </a:lnSpc>
            </a:pPr>
            <a:r>
              <a:rPr lang="en-US" altLang="en-US" sz="1400" i="1" dirty="0"/>
              <a:t>Which </a:t>
            </a:r>
            <a:r>
              <a:rPr lang="en-US" altLang="en-US" sz="1400" i="1" dirty="0" err="1"/>
              <a:t>nonsynostotic</a:t>
            </a:r>
            <a:r>
              <a:rPr lang="en-US" altLang="en-US" sz="1400" i="1" dirty="0"/>
              <a:t> conditions are addressed in the </a:t>
            </a:r>
            <a:r>
              <a:rPr lang="en-US" altLang="en-US" sz="1400" dirty="0"/>
              <a:t>Peds</a:t>
            </a:r>
            <a:r>
              <a:rPr lang="en-US" altLang="en-US" sz="1400" i="1" dirty="0"/>
              <a:t> book?</a:t>
            </a:r>
          </a:p>
        </p:txBody>
      </p:sp>
      <p:sp>
        <p:nvSpPr>
          <p:cNvPr id="4" name="Right Brace 3">
            <a:extLst>
              <a:ext uri="{FF2B5EF4-FFF2-40B4-BE49-F238E27FC236}">
                <a16:creationId xmlns:a16="http://schemas.microsoft.com/office/drawing/2014/main" id="{845CAB2C-3BDB-4377-81B3-C4114BD93693}"/>
              </a:ext>
            </a:extLst>
          </p:cNvPr>
          <p:cNvSpPr/>
          <p:nvPr/>
        </p:nvSpPr>
        <p:spPr>
          <a:xfrm>
            <a:off x="6270040" y="4304542"/>
            <a:ext cx="236778" cy="8505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2">
            <a:extLst>
              <a:ext uri="{FF2B5EF4-FFF2-40B4-BE49-F238E27FC236}">
                <a16:creationId xmlns:a16="http://schemas.microsoft.com/office/drawing/2014/main" id="{3E87AA1D-44A4-5F1C-6532-2AAC28315C8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4636800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F69F5-795D-4527-8291-D7E9D2CB107B}"/>
              </a:ext>
            </a:extLst>
          </p:cNvPr>
          <p:cNvSpPr>
            <a:spLocks noGrp="1"/>
          </p:cNvSpPr>
          <p:nvPr>
            <p:ph type="sldNum" sz="quarter" idx="12"/>
          </p:nvPr>
        </p:nvSpPr>
        <p:spPr/>
        <p:txBody>
          <a:bodyPr/>
          <a:lstStyle/>
          <a:p>
            <a:pPr>
              <a:defRPr/>
            </a:pPr>
            <a:fld id="{89CB67F8-A7B1-4182-8957-334C9CBF623A}" type="slidenum">
              <a:rPr lang="en-US" altLang="en-US" smtClean="0"/>
              <a:pPr>
                <a:defRPr/>
              </a:pPr>
              <a:t>301</a:t>
            </a:fld>
            <a:endParaRPr lang="en-US" altLang="en-US"/>
          </a:p>
        </p:txBody>
      </p:sp>
      <p:sp>
        <p:nvSpPr>
          <p:cNvPr id="10" name="TextBox 9">
            <a:extLst>
              <a:ext uri="{FF2B5EF4-FFF2-40B4-BE49-F238E27FC236}">
                <a16:creationId xmlns:a16="http://schemas.microsoft.com/office/drawing/2014/main" id="{D4461DD5-E373-44C9-A46A-76D54E4A3E97}"/>
              </a:ext>
            </a:extLst>
          </p:cNvPr>
          <p:cNvSpPr txBox="1"/>
          <p:nvPr/>
        </p:nvSpPr>
        <p:spPr>
          <a:xfrm>
            <a:off x="96916" y="3362740"/>
            <a:ext cx="2100255" cy="338554"/>
          </a:xfrm>
          <a:prstGeom prst="rect">
            <a:avLst/>
          </a:prstGeom>
          <a:noFill/>
        </p:spPr>
        <p:txBody>
          <a:bodyPr wrap="none" rtlCol="0">
            <a:spAutoFit/>
          </a:bodyPr>
          <a:lstStyle/>
          <a:p>
            <a:pPr algn="ctr"/>
            <a:r>
              <a:rPr lang="en-US" sz="1600" dirty="0"/>
              <a:t>Goldenhar syndrome</a:t>
            </a:r>
          </a:p>
        </p:txBody>
      </p:sp>
      <p:sp>
        <p:nvSpPr>
          <p:cNvPr id="11" name="TextBox 10">
            <a:extLst>
              <a:ext uri="{FF2B5EF4-FFF2-40B4-BE49-F238E27FC236}">
                <a16:creationId xmlns:a16="http://schemas.microsoft.com/office/drawing/2014/main" id="{6FCB5D0D-A811-492F-AF93-6B360620223B}"/>
              </a:ext>
            </a:extLst>
          </p:cNvPr>
          <p:cNvSpPr txBox="1"/>
          <p:nvPr/>
        </p:nvSpPr>
        <p:spPr>
          <a:xfrm>
            <a:off x="2521782" y="4297222"/>
            <a:ext cx="1824927" cy="584775"/>
          </a:xfrm>
          <a:prstGeom prst="rect">
            <a:avLst/>
          </a:prstGeom>
          <a:noFill/>
        </p:spPr>
        <p:txBody>
          <a:bodyPr wrap="square" rtlCol="0">
            <a:spAutoFit/>
          </a:bodyPr>
          <a:lstStyle/>
          <a:p>
            <a:pPr algn="ctr"/>
            <a:r>
              <a:rPr lang="en-US" sz="1600" dirty="0" err="1"/>
              <a:t>Treacher</a:t>
            </a:r>
            <a:r>
              <a:rPr lang="en-US" sz="1600" dirty="0"/>
              <a:t>-Collins syndrome</a:t>
            </a:r>
          </a:p>
        </p:txBody>
      </p:sp>
      <p:sp>
        <p:nvSpPr>
          <p:cNvPr id="12" name="TextBox 11">
            <a:extLst>
              <a:ext uri="{FF2B5EF4-FFF2-40B4-BE49-F238E27FC236}">
                <a16:creationId xmlns:a16="http://schemas.microsoft.com/office/drawing/2014/main" id="{05065FAA-21A6-4CF5-9EED-C0AF402D7EBB}"/>
              </a:ext>
            </a:extLst>
          </p:cNvPr>
          <p:cNvSpPr txBox="1"/>
          <p:nvPr/>
        </p:nvSpPr>
        <p:spPr>
          <a:xfrm>
            <a:off x="4621100" y="5029817"/>
            <a:ext cx="2279791" cy="338554"/>
          </a:xfrm>
          <a:prstGeom prst="rect">
            <a:avLst/>
          </a:prstGeom>
          <a:noFill/>
        </p:spPr>
        <p:txBody>
          <a:bodyPr wrap="none" rtlCol="0">
            <a:spAutoFit/>
          </a:bodyPr>
          <a:lstStyle/>
          <a:p>
            <a:pPr algn="ctr"/>
            <a:r>
              <a:rPr lang="en-US" sz="1600" dirty="0"/>
              <a:t>Pierre-Robin sequence</a:t>
            </a:r>
          </a:p>
        </p:txBody>
      </p:sp>
      <p:sp>
        <p:nvSpPr>
          <p:cNvPr id="8" name="TextBox 7">
            <a:extLst>
              <a:ext uri="{FF2B5EF4-FFF2-40B4-BE49-F238E27FC236}">
                <a16:creationId xmlns:a16="http://schemas.microsoft.com/office/drawing/2014/main" id="{34D68119-B676-943A-6688-F4E48E52564E}"/>
              </a:ext>
            </a:extLst>
          </p:cNvPr>
          <p:cNvSpPr txBox="1"/>
          <p:nvPr/>
        </p:nvSpPr>
        <p:spPr>
          <a:xfrm>
            <a:off x="7127842" y="6110389"/>
            <a:ext cx="1753817" cy="584775"/>
          </a:xfrm>
          <a:prstGeom prst="rect">
            <a:avLst/>
          </a:prstGeom>
          <a:noFill/>
        </p:spPr>
        <p:txBody>
          <a:bodyPr wrap="square" rtlCol="0">
            <a:spAutoFit/>
          </a:bodyPr>
          <a:lstStyle/>
          <a:p>
            <a:pPr algn="ctr"/>
            <a:r>
              <a:rPr lang="en-US" sz="1600" dirty="0"/>
              <a:t>Fetal alcohol syndrome</a:t>
            </a:r>
          </a:p>
        </p:txBody>
      </p:sp>
      <p:sp>
        <p:nvSpPr>
          <p:cNvPr id="13" name="TextBox 12">
            <a:extLst>
              <a:ext uri="{FF2B5EF4-FFF2-40B4-BE49-F238E27FC236}">
                <a16:creationId xmlns:a16="http://schemas.microsoft.com/office/drawing/2014/main" id="{13742E0E-94E7-5E44-84E7-CCED31E5BBE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14" name="TextBox 13">
            <a:extLst>
              <a:ext uri="{FF2B5EF4-FFF2-40B4-BE49-F238E27FC236}">
                <a16:creationId xmlns:a16="http://schemas.microsoft.com/office/drawing/2014/main" id="{9787CE71-D574-FB96-6F8D-2FEBD38409E9}"/>
              </a:ext>
            </a:extLst>
          </p:cNvPr>
          <p:cNvSpPr txBox="1"/>
          <p:nvPr/>
        </p:nvSpPr>
        <p:spPr>
          <a:xfrm>
            <a:off x="2057619" y="6192718"/>
            <a:ext cx="4378123" cy="369332"/>
          </a:xfrm>
          <a:prstGeom prst="rect">
            <a:avLst/>
          </a:prstGeom>
          <a:noFill/>
        </p:spPr>
        <p:txBody>
          <a:bodyPr wrap="none" rtlCol="0">
            <a:spAutoFit/>
          </a:bodyPr>
          <a:lstStyle/>
          <a:p>
            <a:pPr algn="ctr"/>
            <a:r>
              <a:rPr lang="en-US" dirty="0" err="1"/>
              <a:t>Nonsynostotic</a:t>
            </a:r>
            <a:r>
              <a:rPr lang="en-US" dirty="0"/>
              <a:t> craniofacial malformations</a:t>
            </a:r>
          </a:p>
        </p:txBody>
      </p:sp>
      <p:pic>
        <p:nvPicPr>
          <p:cNvPr id="15" name="Picture 14">
            <a:extLst>
              <a:ext uri="{FF2B5EF4-FFF2-40B4-BE49-F238E27FC236}">
                <a16:creationId xmlns:a16="http://schemas.microsoft.com/office/drawing/2014/main" id="{F9D2FBB9-6F4D-FCEC-0D4A-14473083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16" y="2352180"/>
            <a:ext cx="2202924" cy="2698228"/>
          </a:xfrm>
          <a:prstGeom prst="rect">
            <a:avLst/>
          </a:prstGeom>
        </p:spPr>
      </p:pic>
      <p:pic>
        <p:nvPicPr>
          <p:cNvPr id="17" name="Picture 16">
            <a:extLst>
              <a:ext uri="{FF2B5EF4-FFF2-40B4-BE49-F238E27FC236}">
                <a16:creationId xmlns:a16="http://schemas.microsoft.com/office/drawing/2014/main" id="{FC4CDB13-4807-A491-231C-E5092EDF0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409" y="1866215"/>
            <a:ext cx="2243672" cy="2431007"/>
          </a:xfrm>
          <a:prstGeom prst="rect">
            <a:avLst/>
          </a:prstGeom>
        </p:spPr>
      </p:pic>
      <p:pic>
        <p:nvPicPr>
          <p:cNvPr id="18" name="Picture 17">
            <a:extLst>
              <a:ext uri="{FF2B5EF4-FFF2-40B4-BE49-F238E27FC236}">
                <a16:creationId xmlns:a16="http://schemas.microsoft.com/office/drawing/2014/main" id="{B8C6A4CE-CF2F-98E9-A183-E3CCA22E3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626" y="3685159"/>
            <a:ext cx="1988702" cy="2393675"/>
          </a:xfrm>
          <a:prstGeom prst="rect">
            <a:avLst/>
          </a:prstGeom>
        </p:spPr>
      </p:pic>
      <p:pic>
        <p:nvPicPr>
          <p:cNvPr id="2050" name="Picture 2" descr="Goldenhar syndrome: A constellation of oculo-auriculo-vertebral  malformations requiring a multispecialty approach Ish S, Jain K, Gupta P,  Shekhar S - Astrocyte">
            <a:extLst>
              <a:ext uri="{FF2B5EF4-FFF2-40B4-BE49-F238E27FC236}">
                <a16:creationId xmlns:a16="http://schemas.microsoft.com/office/drawing/2014/main" id="{E2A5AF3E-EB3A-74D3-51AD-0DF92FAD4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06" y="950216"/>
            <a:ext cx="19621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5022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en-US" altLang="en-US" sz="3200" b="1" dirty="0" err="1">
                <a:solidFill>
                  <a:schemeClr val="bg1">
                    <a:lumMod val="75000"/>
                  </a:schemeClr>
                </a:solidFill>
              </a:rPr>
              <a:t>S</a:t>
            </a:r>
            <a:r>
              <a:rPr lang="en-US" altLang="en-US" dirty="0" err="1">
                <a:solidFill>
                  <a:schemeClr val="bg1">
                    <a:lumMod val="75000"/>
                  </a:schemeClr>
                </a:solidFill>
              </a:rPr>
              <a:t>clerocornea</a:t>
            </a:r>
            <a:endParaRPr lang="en-US" altLang="en-US" dirty="0">
              <a:solidFill>
                <a:schemeClr val="bg1">
                  <a:lumMod val="75000"/>
                </a:schemeClr>
              </a:solidFill>
            </a:endParaRPr>
          </a:p>
          <a:p>
            <a:pPr eaLnBrk="1" hangingPunct="1"/>
            <a:r>
              <a:rPr lang="en-US" altLang="en-US" sz="3200" b="1" dirty="0">
                <a:solidFill>
                  <a:schemeClr val="bg1">
                    <a:lumMod val="75000"/>
                  </a:schemeClr>
                </a:solidFill>
              </a:rPr>
              <a:t>T</a:t>
            </a:r>
            <a:r>
              <a:rPr lang="en-US" altLang="en-US" dirty="0">
                <a:solidFill>
                  <a:schemeClr val="bg1">
                    <a:lumMod val="75000"/>
                  </a:schemeClr>
                </a:solidFill>
              </a:rPr>
              <a:t>rauma (endothelial; </a:t>
            </a:r>
            <a:r>
              <a:rPr lang="en-US" altLang="en-US" dirty="0" err="1">
                <a:solidFill>
                  <a:schemeClr val="bg1">
                    <a:lumMod val="75000"/>
                  </a:schemeClr>
                </a:solidFill>
              </a:rPr>
              <a:t>ie</a:t>
            </a:r>
            <a:r>
              <a:rPr lang="en-US" altLang="en-US" dirty="0">
                <a:solidFill>
                  <a:schemeClr val="bg1">
                    <a:lumMod val="75000"/>
                  </a:schemeClr>
                </a:solidFill>
              </a:rPr>
              <a:t>, from forceps)</a:t>
            </a:r>
          </a:p>
          <a:p>
            <a:pPr eaLnBrk="1" hangingPunct="1"/>
            <a:r>
              <a:rPr lang="en-US" altLang="en-US" sz="3200" b="1" dirty="0">
                <a:solidFill>
                  <a:schemeClr val="bg1">
                    <a:lumMod val="75000"/>
                  </a:schemeClr>
                </a:solidFill>
              </a:rPr>
              <a:t>U</a:t>
            </a:r>
            <a:r>
              <a:rPr lang="en-US" altLang="en-US" dirty="0">
                <a:solidFill>
                  <a:schemeClr val="bg1">
                    <a:lumMod val="75000"/>
                  </a:schemeClr>
                </a:solidFill>
              </a:rPr>
              <a:t>lcer</a:t>
            </a:r>
          </a:p>
          <a:p>
            <a:pPr eaLnBrk="1" hangingPunct="1"/>
            <a:r>
              <a:rPr lang="en-US" altLang="en-US" sz="3200" b="1" dirty="0">
                <a:solidFill>
                  <a:schemeClr val="bg1">
                    <a:lumMod val="75000"/>
                  </a:schemeClr>
                </a:solidFill>
              </a:rPr>
              <a:t>M</a:t>
            </a:r>
            <a:r>
              <a:rPr lang="en-US" altLang="en-US" dirty="0">
                <a:solidFill>
                  <a:schemeClr val="bg1">
                    <a:lumMod val="75000"/>
                  </a:schemeClr>
                </a:solidFill>
              </a:rPr>
              <a:t>etabolic disorders</a:t>
            </a:r>
          </a:p>
          <a:p>
            <a:pPr eaLnBrk="1" hangingPunct="1"/>
            <a:r>
              <a:rPr lang="en-US" altLang="en-US" sz="3200" b="1" dirty="0">
                <a:solidFill>
                  <a:schemeClr val="bg1">
                    <a:lumMod val="75000"/>
                  </a:schemeClr>
                </a:solidFill>
              </a:rPr>
              <a:t>P</a:t>
            </a:r>
            <a:r>
              <a:rPr lang="en-US" altLang="en-US" dirty="0">
                <a:solidFill>
                  <a:schemeClr val="bg1">
                    <a:lumMod val="75000"/>
                  </a:schemeClr>
                </a:solidFill>
              </a:rPr>
              <a:t>eters anomaly</a:t>
            </a:r>
          </a:p>
          <a:p>
            <a:pPr eaLnBrk="1" hangingPunct="1"/>
            <a:r>
              <a:rPr lang="en-US" altLang="en-US" sz="3200" b="1" dirty="0">
                <a:solidFill>
                  <a:schemeClr val="bg1">
                    <a:lumMod val="75000"/>
                  </a:schemeClr>
                </a:solidFill>
              </a:rPr>
              <a:t>E</a:t>
            </a:r>
            <a:r>
              <a:rPr lang="en-US" altLang="en-US" dirty="0">
                <a:solidFill>
                  <a:schemeClr val="bg1">
                    <a:lumMod val="75000"/>
                  </a:schemeClr>
                </a:solidFill>
              </a:rPr>
              <a:t>ndothelial dystrophy (CHED)</a:t>
            </a:r>
          </a:p>
          <a:p>
            <a:pPr eaLnBrk="1" hangingPunct="1"/>
            <a:r>
              <a:rPr lang="en-US" altLang="en-US" sz="3200" b="1" dirty="0">
                <a:solidFill>
                  <a:schemeClr val="bg1">
                    <a:lumMod val="75000"/>
                  </a:schemeClr>
                </a:solidFill>
              </a:rPr>
              <a:t>D</a:t>
            </a:r>
            <a:r>
              <a:rPr lang="en-US" altLang="en-US" dirty="0">
                <a:solidFill>
                  <a:schemeClr val="bg1">
                    <a:lumMod val="75000"/>
                  </a:schemeClr>
                </a:solidFill>
              </a:rPr>
              <a:t>ermoid of the cornea</a:t>
            </a:r>
          </a:p>
        </p:txBody>
      </p:sp>
      <p:sp>
        <p:nvSpPr>
          <p:cNvPr id="4101"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29631EF-FD3D-4D58-80E6-1B7EB9FD17C1}" type="slidenum">
              <a:rPr lang="en-US" altLang="en-US" sz="1000"/>
              <a:pPr eaLnBrk="1" hangingPunct="1">
                <a:spcBef>
                  <a:spcPct val="0"/>
                </a:spcBef>
                <a:buClrTx/>
                <a:buSzTx/>
                <a:buFontTx/>
                <a:buNone/>
              </a:pPr>
              <a:t>302</a:t>
            </a:fld>
            <a:endParaRPr lang="en-US" altLang="en-US" sz="1000"/>
          </a:p>
        </p:txBody>
      </p:sp>
      <p:sp>
        <p:nvSpPr>
          <p:cNvPr id="3" name="TextBox 2">
            <a:extLst>
              <a:ext uri="{FF2B5EF4-FFF2-40B4-BE49-F238E27FC236}">
                <a16:creationId xmlns:a16="http://schemas.microsoft.com/office/drawing/2014/main" id="{8E3F814B-24FE-59AD-627D-7C3CB3A82E0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2" name="TextBox 1">
            <a:extLst>
              <a:ext uri="{FF2B5EF4-FFF2-40B4-BE49-F238E27FC236}">
                <a16:creationId xmlns:a16="http://schemas.microsoft.com/office/drawing/2014/main" id="{C15A0859-DF39-78C5-FE2E-F2821AFB5DF0}"/>
              </a:ext>
            </a:extLst>
          </p:cNvPr>
          <p:cNvSpPr txBox="1"/>
          <p:nvPr/>
        </p:nvSpPr>
        <p:spPr>
          <a:xfrm>
            <a:off x="1276014" y="3242806"/>
            <a:ext cx="6591972" cy="954107"/>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800" i="1" dirty="0">
                <a:effectLst>
                  <a:outerShdw blurRad="38100" dist="38100" dir="2700000" algn="tl">
                    <a:srgbClr val="000000">
                      <a:alpha val="43137"/>
                    </a:srgbClr>
                  </a:outerShdw>
                </a:effectLst>
              </a:rPr>
              <a:t>For more on the conditions in the </a:t>
            </a:r>
            <a:r>
              <a:rPr lang="en-US" sz="2800" dirty="0">
                <a:effectLst>
                  <a:outerShdw blurRad="38100" dist="38100" dir="2700000" algn="tl">
                    <a:srgbClr val="000000">
                      <a:alpha val="43137"/>
                    </a:srgbClr>
                  </a:outerShdw>
                </a:effectLst>
              </a:rPr>
              <a:t>STUMPED</a:t>
            </a:r>
            <a:r>
              <a:rPr lang="en-US" sz="2800" i="1" dirty="0">
                <a:effectLst>
                  <a:outerShdw blurRad="38100" dist="38100" dir="2700000" algn="tl">
                    <a:srgbClr val="000000">
                      <a:alpha val="43137"/>
                    </a:srgbClr>
                  </a:outerShdw>
                </a:effectLst>
              </a:rPr>
              <a:t> mnemonic, see slide-set </a:t>
            </a:r>
            <a:r>
              <a:rPr lang="en-US" sz="2800" dirty="0">
                <a:effectLst>
                  <a:outerShdw blurRad="38100" dist="38100" dir="2700000" algn="tl">
                    <a:srgbClr val="000000">
                      <a:alpha val="43137"/>
                    </a:srgbClr>
                  </a:outerShdw>
                </a:effectLst>
              </a:rPr>
              <a:t>K9*</a:t>
            </a:r>
          </a:p>
        </p:txBody>
      </p:sp>
      <p:sp>
        <p:nvSpPr>
          <p:cNvPr id="4" name="TextBox 3">
            <a:extLst>
              <a:ext uri="{FF2B5EF4-FFF2-40B4-BE49-F238E27FC236}">
                <a16:creationId xmlns:a16="http://schemas.microsoft.com/office/drawing/2014/main" id="{E9DFFC4B-F338-DDB9-6E2E-E7C75AF838D6}"/>
              </a:ext>
            </a:extLst>
          </p:cNvPr>
          <p:cNvSpPr txBox="1"/>
          <p:nvPr/>
        </p:nvSpPr>
        <p:spPr>
          <a:xfrm>
            <a:off x="5033812" y="6349249"/>
            <a:ext cx="3652988" cy="276999"/>
          </a:xfrm>
          <a:prstGeom prst="rect">
            <a:avLst/>
          </a:prstGeom>
          <a:noFill/>
        </p:spPr>
        <p:txBody>
          <a:bodyPr wrap="none" rtlCol="0">
            <a:spAutoFit/>
          </a:bodyPr>
          <a:lstStyle/>
          <a:p>
            <a:r>
              <a:rPr lang="en-US" sz="1200" dirty="0"/>
              <a:t>*Some are covered elsewhere as well; see the </a:t>
            </a:r>
            <a:r>
              <a:rPr lang="en-US" sz="1200" dirty="0" err="1"/>
              <a:t>ToC</a:t>
            </a:r>
            <a:endParaRPr lang="en-US" sz="1200" dirty="0"/>
          </a:p>
        </p:txBody>
      </p:sp>
    </p:spTree>
    <p:extLst>
      <p:ext uri="{BB962C8B-B14F-4D97-AF65-F5344CB8AC3E}">
        <p14:creationId xmlns:p14="http://schemas.microsoft.com/office/powerpoint/2010/main" val="359635799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303</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Tree>
    <p:extLst>
      <p:ext uri="{BB962C8B-B14F-4D97-AF65-F5344CB8AC3E}">
        <p14:creationId xmlns:p14="http://schemas.microsoft.com/office/powerpoint/2010/main" val="129238090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t>Screening for amblyopia involves performing one or more of several exam maneuvers—which ones?</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Tree>
    <p:extLst>
      <p:ext uri="{BB962C8B-B14F-4D97-AF65-F5344CB8AC3E}">
        <p14:creationId xmlns:p14="http://schemas.microsoft.com/office/powerpoint/2010/main" val="55895454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t>Screening for amblyopia involves performing one or more of several exam maneuvers—which ones?</a:t>
            </a:r>
          </a:p>
          <a:p>
            <a:r>
              <a:rPr lang="en-US" sz="1600" dirty="0"/>
              <a:t>--Checking  BCVA</a:t>
            </a:r>
          </a:p>
          <a:p>
            <a:r>
              <a:rPr lang="en-US" sz="1600" dirty="0"/>
              <a:t>--Assessing for strabismus </a:t>
            </a:r>
            <a:endParaRPr lang="en-US" sz="1600" dirty="0">
              <a:solidFill>
                <a:srgbClr val="0000FF"/>
              </a:solidFill>
            </a:endParaRPr>
          </a:p>
          <a:p>
            <a:r>
              <a:rPr lang="en-US" sz="1600" dirty="0"/>
              <a:t>--</a:t>
            </a:r>
            <a:r>
              <a:rPr lang="en-US" sz="1600" dirty="0" err="1"/>
              <a:t>Brückner</a:t>
            </a:r>
            <a:r>
              <a:rPr lang="en-US" sz="1600" dirty="0"/>
              <a:t>  testing</a:t>
            </a:r>
          </a:p>
        </p:txBody>
      </p:sp>
      <p:sp>
        <p:nvSpPr>
          <p:cNvPr id="4" name="Rectangle 3">
            <a:extLst>
              <a:ext uri="{FF2B5EF4-FFF2-40B4-BE49-F238E27FC236}">
                <a16:creationId xmlns:a16="http://schemas.microsoft.com/office/drawing/2014/main" id="{EEF8ACDA-0716-F91C-E944-B86EE7600964}"/>
              </a:ext>
            </a:extLst>
          </p:cNvPr>
          <p:cNvSpPr/>
          <p:nvPr/>
        </p:nvSpPr>
        <p:spPr>
          <a:xfrm>
            <a:off x="1630017" y="3326296"/>
            <a:ext cx="675861"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6" name="Rectangle 5">
            <a:extLst>
              <a:ext uri="{FF2B5EF4-FFF2-40B4-BE49-F238E27FC236}">
                <a16:creationId xmlns:a16="http://schemas.microsoft.com/office/drawing/2014/main" id="{6EB3F429-8D05-FDD3-5481-6D187EFC6778}"/>
              </a:ext>
            </a:extLst>
          </p:cNvPr>
          <p:cNvSpPr/>
          <p:nvPr/>
        </p:nvSpPr>
        <p:spPr>
          <a:xfrm>
            <a:off x="1981199" y="3558211"/>
            <a:ext cx="1013792"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5" name="Rectangle 14">
            <a:extLst>
              <a:ext uri="{FF2B5EF4-FFF2-40B4-BE49-F238E27FC236}">
                <a16:creationId xmlns:a16="http://schemas.microsoft.com/office/drawing/2014/main" id="{D7751EBF-E6B5-A95D-5A1D-0092BB331595}"/>
              </a:ext>
            </a:extLst>
          </p:cNvPr>
          <p:cNvSpPr/>
          <p:nvPr/>
        </p:nvSpPr>
        <p:spPr>
          <a:xfrm>
            <a:off x="715615" y="3816627"/>
            <a:ext cx="861394" cy="23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eponym</a:t>
            </a:r>
          </a:p>
        </p:txBody>
      </p:sp>
    </p:spTree>
    <p:extLst>
      <p:ext uri="{BB962C8B-B14F-4D97-AF65-F5344CB8AC3E}">
        <p14:creationId xmlns:p14="http://schemas.microsoft.com/office/powerpoint/2010/main" val="368533526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t>Screening for amblyopia involves performing one or more of several exam maneuvers—which ones?</a:t>
            </a:r>
          </a:p>
          <a:p>
            <a:r>
              <a:rPr lang="en-US" sz="1600" dirty="0"/>
              <a:t>--Checking  BCVA</a:t>
            </a:r>
          </a:p>
          <a:p>
            <a:r>
              <a:rPr lang="en-US" sz="1600" dirty="0"/>
              <a:t>--Assessing for strabismus </a:t>
            </a:r>
            <a:endParaRPr lang="en-US" sz="1600" dirty="0">
              <a:solidFill>
                <a:srgbClr val="0000FF"/>
              </a:solidFill>
            </a:endParaRPr>
          </a:p>
          <a:p>
            <a:r>
              <a:rPr lang="en-US" sz="1600" dirty="0"/>
              <a:t>--</a:t>
            </a:r>
            <a:r>
              <a:rPr lang="en-US" sz="1600" dirty="0" err="1"/>
              <a:t>Brückner</a:t>
            </a:r>
            <a:r>
              <a:rPr lang="en-US" sz="1600" dirty="0"/>
              <a:t>  testing</a:t>
            </a:r>
          </a:p>
        </p:txBody>
      </p:sp>
    </p:spTree>
    <p:extLst>
      <p:ext uri="{BB962C8B-B14F-4D97-AF65-F5344CB8AC3E}">
        <p14:creationId xmlns:p14="http://schemas.microsoft.com/office/powerpoint/2010/main" val="317648186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t>Screening for amblyopia involves performing one or more of several exam maneuvers—which ones?</a:t>
            </a:r>
          </a:p>
          <a:p>
            <a:r>
              <a:rPr lang="en-US" sz="1600" dirty="0">
                <a:solidFill>
                  <a:schemeClr val="bg1">
                    <a:lumMod val="75000"/>
                  </a:schemeClr>
                </a:solidFill>
              </a:rPr>
              <a:t>--Checking  BCVA</a:t>
            </a:r>
          </a:p>
          <a:p>
            <a:r>
              <a:rPr lang="en-US" sz="1600" dirty="0"/>
              <a:t>--Assessing for strabismus </a:t>
            </a:r>
            <a:r>
              <a:rPr lang="en-US" sz="1600" dirty="0">
                <a:solidFill>
                  <a:srgbClr val="0000FF"/>
                </a:solidFill>
              </a:rPr>
              <a:t>via  corneal light reflex  assessment and/or  cover testing</a:t>
            </a:r>
          </a:p>
          <a:p>
            <a:r>
              <a:rPr lang="en-US" sz="1600" dirty="0">
                <a:solidFill>
                  <a:schemeClr val="bg1">
                    <a:lumMod val="75000"/>
                  </a:schemeClr>
                </a:solidFill>
              </a:rPr>
              <a:t>--</a:t>
            </a:r>
            <a:r>
              <a:rPr lang="en-US" sz="1600" dirty="0" err="1">
                <a:solidFill>
                  <a:schemeClr val="bg1">
                    <a:lumMod val="75000"/>
                  </a:schemeClr>
                </a:solidFill>
              </a:rPr>
              <a:t>Brückner</a:t>
            </a:r>
            <a:r>
              <a:rPr lang="en-US" sz="1600" dirty="0">
                <a:solidFill>
                  <a:schemeClr val="bg1">
                    <a:lumMod val="75000"/>
                  </a:schemeClr>
                </a:solidFill>
              </a:rPr>
              <a:t>  testing</a:t>
            </a:r>
          </a:p>
        </p:txBody>
      </p:sp>
      <p:sp>
        <p:nvSpPr>
          <p:cNvPr id="13" name="Rectangle 12">
            <a:extLst>
              <a:ext uri="{FF2B5EF4-FFF2-40B4-BE49-F238E27FC236}">
                <a16:creationId xmlns:a16="http://schemas.microsoft.com/office/drawing/2014/main" id="{35F1A2AE-1011-74BC-0D8C-CACE60DFAEF3}"/>
              </a:ext>
            </a:extLst>
          </p:cNvPr>
          <p:cNvSpPr/>
          <p:nvPr/>
        </p:nvSpPr>
        <p:spPr>
          <a:xfrm>
            <a:off x="3346173" y="3544961"/>
            <a:ext cx="1782418" cy="265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14" name="Rectangle 13">
            <a:extLst>
              <a:ext uri="{FF2B5EF4-FFF2-40B4-BE49-F238E27FC236}">
                <a16:creationId xmlns:a16="http://schemas.microsoft.com/office/drawing/2014/main" id="{F65477F4-C49A-92C0-9D5E-ABA3C1F8C19B}"/>
              </a:ext>
            </a:extLst>
          </p:cNvPr>
          <p:cNvSpPr/>
          <p:nvPr/>
        </p:nvSpPr>
        <p:spPr>
          <a:xfrm>
            <a:off x="6939930" y="3551586"/>
            <a:ext cx="1782418" cy="265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88792167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t>Screening for amblyopia involves performing one or more of several exam maneuvers—which ones?</a:t>
            </a:r>
          </a:p>
          <a:p>
            <a:r>
              <a:rPr lang="en-US" sz="1600" dirty="0">
                <a:solidFill>
                  <a:schemeClr val="bg1">
                    <a:lumMod val="75000"/>
                  </a:schemeClr>
                </a:solidFill>
              </a:rPr>
              <a:t>--Checking  BCVA</a:t>
            </a:r>
          </a:p>
          <a:p>
            <a:r>
              <a:rPr lang="en-US" sz="1600" dirty="0"/>
              <a:t>--Assessing for strabismus </a:t>
            </a:r>
            <a:r>
              <a:rPr lang="en-US" sz="1600" dirty="0">
                <a:solidFill>
                  <a:srgbClr val="0000FF"/>
                </a:solidFill>
              </a:rPr>
              <a:t>via  corneal light reflex  assessment and/or  cover testing</a:t>
            </a:r>
          </a:p>
          <a:p>
            <a:r>
              <a:rPr lang="en-US" sz="1600" dirty="0">
                <a:solidFill>
                  <a:schemeClr val="bg1">
                    <a:lumMod val="75000"/>
                  </a:schemeClr>
                </a:solidFill>
              </a:rPr>
              <a:t>--</a:t>
            </a:r>
            <a:r>
              <a:rPr lang="en-US" sz="1600" dirty="0" err="1">
                <a:solidFill>
                  <a:schemeClr val="bg1">
                    <a:lumMod val="75000"/>
                  </a:schemeClr>
                </a:solidFill>
              </a:rPr>
              <a:t>Brückner</a:t>
            </a:r>
            <a:r>
              <a:rPr lang="en-US" sz="1600" dirty="0">
                <a:solidFill>
                  <a:schemeClr val="bg1">
                    <a:lumMod val="75000"/>
                  </a:schemeClr>
                </a:solidFill>
              </a:rPr>
              <a:t>  testing</a:t>
            </a:r>
          </a:p>
        </p:txBody>
      </p:sp>
    </p:spTree>
    <p:extLst>
      <p:ext uri="{BB962C8B-B14F-4D97-AF65-F5344CB8AC3E}">
        <p14:creationId xmlns:p14="http://schemas.microsoft.com/office/powerpoint/2010/main" val="284301492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solidFill>
                  <a:schemeClr val="bg1">
                    <a:lumMod val="75000"/>
                  </a:schemeClr>
                </a:solidFill>
              </a:rPr>
              <a:t>Screening for amblyopia involves performing one or more of several exam maneuvers—which ones?</a:t>
            </a:r>
          </a:p>
          <a:p>
            <a:r>
              <a:rPr lang="en-US" sz="1600" dirty="0">
                <a:solidFill>
                  <a:schemeClr val="bg1">
                    <a:lumMod val="75000"/>
                  </a:schemeClr>
                </a:solidFill>
              </a:rPr>
              <a:t>--Checking  BCVA</a:t>
            </a:r>
          </a:p>
          <a:p>
            <a:r>
              <a:rPr lang="en-US" sz="1600" dirty="0">
                <a:solidFill>
                  <a:schemeClr val="bg1">
                    <a:lumMod val="75000"/>
                  </a:schemeClr>
                </a:solidFill>
              </a:rPr>
              <a:t>--Assessing for strabismus via  corneal light reflex  assessment and/or  cover testing</a:t>
            </a:r>
          </a:p>
          <a:p>
            <a:r>
              <a:rPr lang="en-US" sz="1600" dirty="0">
                <a:solidFill>
                  <a:schemeClr val="bg1">
                    <a:lumMod val="75000"/>
                  </a:schemeClr>
                </a:solidFill>
              </a:rPr>
              <a:t>--</a:t>
            </a:r>
            <a:r>
              <a:rPr lang="en-US" sz="1600" b="1" dirty="0" err="1"/>
              <a:t>Brückner</a:t>
            </a:r>
            <a:r>
              <a:rPr lang="en-US" sz="1600" b="1" dirty="0"/>
              <a:t>  testing</a:t>
            </a:r>
          </a:p>
        </p:txBody>
      </p:sp>
      <p:sp>
        <p:nvSpPr>
          <p:cNvPr id="4" name="TextBox 3">
            <a:extLst>
              <a:ext uri="{FF2B5EF4-FFF2-40B4-BE49-F238E27FC236}">
                <a16:creationId xmlns:a16="http://schemas.microsoft.com/office/drawing/2014/main" id="{683CD5E5-B932-CB63-D80A-A19B7CDF27A3}"/>
              </a:ext>
            </a:extLst>
          </p:cNvPr>
          <p:cNvSpPr txBox="1"/>
          <p:nvPr/>
        </p:nvSpPr>
        <p:spPr>
          <a:xfrm>
            <a:off x="807155" y="4280282"/>
            <a:ext cx="7529688" cy="307777"/>
          </a:xfrm>
          <a:prstGeom prst="rect">
            <a:avLst/>
          </a:prstGeom>
          <a:noFill/>
        </p:spPr>
        <p:txBody>
          <a:bodyPr wrap="square" rtlCol="0">
            <a:spAutoFit/>
          </a:bodyPr>
          <a:lstStyle/>
          <a:p>
            <a:r>
              <a:rPr lang="en-US" sz="1400" i="1" dirty="0"/>
              <a:t>In a nutshell, how does the </a:t>
            </a:r>
            <a:r>
              <a:rPr lang="en-US" sz="1400" i="1" dirty="0" err="1"/>
              <a:t>Brückner</a:t>
            </a:r>
            <a:r>
              <a:rPr lang="en-US" sz="1400" i="1" dirty="0"/>
              <a:t> test work?</a:t>
            </a:r>
            <a:endParaRPr lang="en-US" sz="1400" dirty="0">
              <a:solidFill>
                <a:srgbClr val="0000FF"/>
              </a:solidFill>
            </a:endParaRPr>
          </a:p>
        </p:txBody>
      </p:sp>
    </p:spTree>
    <p:extLst>
      <p:ext uri="{BB962C8B-B14F-4D97-AF65-F5344CB8AC3E}">
        <p14:creationId xmlns:p14="http://schemas.microsoft.com/office/powerpoint/2010/main" val="120062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293209"/>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t>
            </a:r>
            <a:r>
              <a:rPr lang="en-US" sz="1600" b="1" dirty="0">
                <a:solidFill>
                  <a:schemeClr val="bg1">
                    <a:lumMod val="75000"/>
                  </a:schemeClr>
                </a:solidFill>
              </a:rPr>
              <a:t>acuity will be less-than-normal</a:t>
            </a:r>
            <a:r>
              <a:rPr lang="en-US" sz="1600" dirty="0">
                <a:solidFill>
                  <a:schemeClr val="bg1">
                    <a:lumMod val="75000"/>
                  </a:schemeClr>
                </a:solidFill>
              </a:rPr>
              <a:t>, and thus the eye will qualify as amblyopic.</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B4C91181-FA3C-FADD-8C6A-CFEABDB414FB}"/>
              </a:ext>
            </a:extLst>
          </p:cNvPr>
          <p:cNvSpPr txBox="1"/>
          <p:nvPr/>
        </p:nvSpPr>
        <p:spPr>
          <a:xfrm>
            <a:off x="556592" y="4654714"/>
            <a:ext cx="7500730" cy="1600438"/>
          </a:xfrm>
          <a:prstGeom prst="rect">
            <a:avLst/>
          </a:prstGeom>
          <a:noFill/>
        </p:spPr>
        <p:txBody>
          <a:bodyPr wrap="square" rtlCol="0">
            <a:spAutoFit/>
          </a:bodyPr>
          <a:lstStyle/>
          <a:p>
            <a:r>
              <a:rPr lang="en-US" sz="1400" i="1" dirty="0">
                <a:solidFill>
                  <a:schemeClr val="bg1">
                    <a:lumMod val="75000"/>
                  </a:schemeClr>
                </a:solidFill>
              </a:rPr>
              <a:t>Speaking of checking acuity in amblyopia…The </a:t>
            </a:r>
            <a:r>
              <a:rPr lang="en-US" sz="1400" dirty="0">
                <a:solidFill>
                  <a:schemeClr val="bg1">
                    <a:lumMod val="75000"/>
                  </a:schemeClr>
                </a:solidFill>
              </a:rPr>
              <a:t>Peds</a:t>
            </a:r>
            <a:r>
              <a:rPr lang="en-US" sz="1400" i="1" dirty="0">
                <a:solidFill>
                  <a:schemeClr val="bg1">
                    <a:lumMod val="75000"/>
                  </a:schemeClr>
                </a:solidFill>
              </a:rPr>
              <a:t> book discusses a phenomenon in amblyopia that is rather unique to the condition. What is it? </a:t>
            </a:r>
          </a:p>
          <a:p>
            <a:r>
              <a:rPr lang="en-US" sz="1400" b="1" dirty="0">
                <a:solidFill>
                  <a:srgbClr val="0000FF"/>
                </a:solidFill>
              </a:rPr>
              <a:t>The  crowding  phenomenon</a:t>
            </a:r>
            <a:endParaRPr lang="en-US" sz="1400" b="1"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is the crowding phenomenon?</a:t>
            </a:r>
          </a:p>
          <a:p>
            <a:r>
              <a:rPr lang="en-US" sz="1400" dirty="0">
                <a:solidFill>
                  <a:schemeClr val="bg1">
                    <a:lumMod val="75000"/>
                  </a:schemeClr>
                </a:solidFill>
              </a:rPr>
              <a:t>The finding that a letter on the acuity chart is more difficult for amblyopes to read when it is surrounded (or ‘crowded’) by figure of similar shape</a:t>
            </a:r>
          </a:p>
        </p:txBody>
      </p:sp>
      <p:sp>
        <p:nvSpPr>
          <p:cNvPr id="6" name="TextBox 5">
            <a:extLst>
              <a:ext uri="{FF2B5EF4-FFF2-40B4-BE49-F238E27FC236}">
                <a16:creationId xmlns:a16="http://schemas.microsoft.com/office/drawing/2014/main" id="{2E0F3019-1572-49AF-D9EC-B2789CCB1F25}"/>
              </a:ext>
            </a:extLst>
          </p:cNvPr>
          <p:cNvSpPr txBox="1"/>
          <p:nvPr/>
        </p:nvSpPr>
        <p:spPr>
          <a:xfrm>
            <a:off x="3286538" y="4870157"/>
            <a:ext cx="4977645" cy="1169551"/>
          </a:xfrm>
          <a:prstGeom prst="rect">
            <a:avLst/>
          </a:prstGeom>
          <a:solidFill>
            <a:schemeClr val="accent5"/>
          </a:solidFill>
        </p:spPr>
        <p:txBody>
          <a:bodyPr wrap="none" rtlCol="0">
            <a:spAutoFit/>
          </a:bodyPr>
          <a:lstStyle/>
          <a:p>
            <a:r>
              <a:rPr lang="en-US" sz="1400" i="1" dirty="0"/>
              <a:t>Is the crowding phenomenon pathognomonic for amblyopia?</a:t>
            </a:r>
          </a:p>
          <a:p>
            <a:r>
              <a:rPr lang="en-US" sz="1400" dirty="0"/>
              <a:t>No</a:t>
            </a:r>
          </a:p>
          <a:p>
            <a:endParaRPr lang="en-US" sz="1400" dirty="0"/>
          </a:p>
          <a:p>
            <a:r>
              <a:rPr lang="en-US" sz="1400" i="1" dirty="0"/>
              <a:t>Is it always present in amblyopia?</a:t>
            </a:r>
          </a:p>
          <a:p>
            <a:r>
              <a:rPr lang="en-US" sz="1400" dirty="0"/>
              <a:t>While typically present, it is </a:t>
            </a:r>
            <a:r>
              <a:rPr lang="en-US" sz="1400" b="1" dirty="0"/>
              <a:t>not</a:t>
            </a:r>
            <a:r>
              <a:rPr lang="en-US" sz="1400" dirty="0"/>
              <a:t> universally present</a:t>
            </a:r>
          </a:p>
        </p:txBody>
      </p:sp>
    </p:spTree>
    <p:extLst>
      <p:ext uri="{BB962C8B-B14F-4D97-AF65-F5344CB8AC3E}">
        <p14:creationId xmlns:p14="http://schemas.microsoft.com/office/powerpoint/2010/main" val="294010017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solidFill>
                  <a:schemeClr val="bg1">
                    <a:lumMod val="75000"/>
                  </a:schemeClr>
                </a:solidFill>
              </a:rPr>
              <a:t>Screening for amblyopia involves performing one or more of several exam maneuvers—which ones?</a:t>
            </a:r>
          </a:p>
          <a:p>
            <a:r>
              <a:rPr lang="en-US" sz="1600" dirty="0">
                <a:solidFill>
                  <a:schemeClr val="bg1">
                    <a:lumMod val="75000"/>
                  </a:schemeClr>
                </a:solidFill>
              </a:rPr>
              <a:t>--Checking  BCVA</a:t>
            </a:r>
          </a:p>
          <a:p>
            <a:r>
              <a:rPr lang="en-US" sz="1600" dirty="0">
                <a:solidFill>
                  <a:schemeClr val="bg1">
                    <a:lumMod val="75000"/>
                  </a:schemeClr>
                </a:solidFill>
              </a:rPr>
              <a:t>--Assessing for strabismus via  corneal light reflex  assessment and/or  cover testing</a:t>
            </a:r>
          </a:p>
          <a:p>
            <a:r>
              <a:rPr lang="en-US" sz="1600" dirty="0">
                <a:solidFill>
                  <a:schemeClr val="bg1">
                    <a:lumMod val="75000"/>
                  </a:schemeClr>
                </a:solidFill>
              </a:rPr>
              <a:t>--</a:t>
            </a:r>
            <a:r>
              <a:rPr lang="en-US" sz="1600" b="1" dirty="0" err="1"/>
              <a:t>Brückner</a:t>
            </a:r>
            <a:r>
              <a:rPr lang="en-US" sz="1600" b="1" dirty="0"/>
              <a:t>  testing</a:t>
            </a:r>
          </a:p>
        </p:txBody>
      </p:sp>
      <p:sp>
        <p:nvSpPr>
          <p:cNvPr id="4" name="TextBox 3">
            <a:extLst>
              <a:ext uri="{FF2B5EF4-FFF2-40B4-BE49-F238E27FC236}">
                <a16:creationId xmlns:a16="http://schemas.microsoft.com/office/drawing/2014/main" id="{683CD5E5-B932-CB63-D80A-A19B7CDF27A3}"/>
              </a:ext>
            </a:extLst>
          </p:cNvPr>
          <p:cNvSpPr txBox="1"/>
          <p:nvPr/>
        </p:nvSpPr>
        <p:spPr>
          <a:xfrm>
            <a:off x="807155" y="4280282"/>
            <a:ext cx="7529688" cy="523220"/>
          </a:xfrm>
          <a:prstGeom prst="rect">
            <a:avLst/>
          </a:prstGeom>
          <a:noFill/>
        </p:spPr>
        <p:txBody>
          <a:bodyPr wrap="square" rtlCol="0">
            <a:spAutoFit/>
          </a:bodyPr>
          <a:lstStyle/>
          <a:p>
            <a:r>
              <a:rPr lang="en-US" sz="1400" i="1" dirty="0"/>
              <a:t>In a nutshell, how does the </a:t>
            </a:r>
            <a:r>
              <a:rPr lang="en-US" sz="1400" i="1" dirty="0" err="1"/>
              <a:t>Brückner</a:t>
            </a:r>
            <a:r>
              <a:rPr lang="en-US" sz="1400" i="1" dirty="0"/>
              <a:t> test work?</a:t>
            </a:r>
          </a:p>
          <a:p>
            <a:r>
              <a:rPr lang="en-US" sz="1400" dirty="0"/>
              <a:t>It uses the relative brightness of the  red reflexes  of the two eyes (evaluated simultaneously) </a:t>
            </a:r>
            <a:endParaRPr lang="en-US" sz="1400" dirty="0">
              <a:solidFill>
                <a:srgbClr val="0000FF"/>
              </a:solidFill>
            </a:endParaRPr>
          </a:p>
        </p:txBody>
      </p:sp>
      <p:sp>
        <p:nvSpPr>
          <p:cNvPr id="6" name="Rectangle 5">
            <a:extLst>
              <a:ext uri="{FF2B5EF4-FFF2-40B4-BE49-F238E27FC236}">
                <a16:creationId xmlns:a16="http://schemas.microsoft.com/office/drawing/2014/main" id="{C526AEF3-6C8C-EC55-1413-2E19097A4542}"/>
              </a:ext>
            </a:extLst>
          </p:cNvPr>
          <p:cNvSpPr/>
          <p:nvPr/>
        </p:nvSpPr>
        <p:spPr>
          <a:xfrm>
            <a:off x="3737113" y="4545496"/>
            <a:ext cx="1046921" cy="211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35481644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solidFill>
                  <a:schemeClr val="bg1">
                    <a:lumMod val="75000"/>
                  </a:schemeClr>
                </a:solidFill>
              </a:rPr>
              <a:t>Screening for amblyopia involves performing one or more of several exam maneuvers—which ones?</a:t>
            </a:r>
          </a:p>
          <a:p>
            <a:r>
              <a:rPr lang="en-US" sz="1600" dirty="0">
                <a:solidFill>
                  <a:schemeClr val="bg1">
                    <a:lumMod val="75000"/>
                  </a:schemeClr>
                </a:solidFill>
              </a:rPr>
              <a:t>--Checking  BCVA</a:t>
            </a:r>
          </a:p>
          <a:p>
            <a:r>
              <a:rPr lang="en-US" sz="1600" dirty="0">
                <a:solidFill>
                  <a:schemeClr val="bg1">
                    <a:lumMod val="75000"/>
                  </a:schemeClr>
                </a:solidFill>
              </a:rPr>
              <a:t>--Assessing for strabismus via  corneal light reflex  assessment and/or  cover testing</a:t>
            </a:r>
          </a:p>
          <a:p>
            <a:r>
              <a:rPr lang="en-US" sz="1600" dirty="0">
                <a:solidFill>
                  <a:schemeClr val="bg1">
                    <a:lumMod val="75000"/>
                  </a:schemeClr>
                </a:solidFill>
              </a:rPr>
              <a:t>--</a:t>
            </a:r>
            <a:r>
              <a:rPr lang="en-US" sz="1600" b="1" dirty="0" err="1"/>
              <a:t>Brückner</a:t>
            </a:r>
            <a:r>
              <a:rPr lang="en-US" sz="1600" b="1" dirty="0"/>
              <a:t>  testing</a:t>
            </a:r>
          </a:p>
        </p:txBody>
      </p:sp>
      <p:sp>
        <p:nvSpPr>
          <p:cNvPr id="4" name="TextBox 3">
            <a:extLst>
              <a:ext uri="{FF2B5EF4-FFF2-40B4-BE49-F238E27FC236}">
                <a16:creationId xmlns:a16="http://schemas.microsoft.com/office/drawing/2014/main" id="{683CD5E5-B932-CB63-D80A-A19B7CDF27A3}"/>
              </a:ext>
            </a:extLst>
          </p:cNvPr>
          <p:cNvSpPr txBox="1"/>
          <p:nvPr/>
        </p:nvSpPr>
        <p:spPr>
          <a:xfrm>
            <a:off x="807155" y="4280282"/>
            <a:ext cx="7529688" cy="523220"/>
          </a:xfrm>
          <a:prstGeom prst="rect">
            <a:avLst/>
          </a:prstGeom>
          <a:noFill/>
        </p:spPr>
        <p:txBody>
          <a:bodyPr wrap="square" rtlCol="0">
            <a:spAutoFit/>
          </a:bodyPr>
          <a:lstStyle/>
          <a:p>
            <a:r>
              <a:rPr lang="en-US" sz="1400" i="1" dirty="0"/>
              <a:t>In a nutshell, how does the </a:t>
            </a:r>
            <a:r>
              <a:rPr lang="en-US" sz="1400" i="1" dirty="0" err="1"/>
              <a:t>Brückner</a:t>
            </a:r>
            <a:r>
              <a:rPr lang="en-US" sz="1400" i="1" dirty="0"/>
              <a:t> test work?</a:t>
            </a:r>
          </a:p>
          <a:p>
            <a:r>
              <a:rPr lang="en-US" sz="1400" dirty="0"/>
              <a:t>It uses the relative brightness of the  red reflexes  of the two eyes (evaluated simultaneously) </a:t>
            </a:r>
            <a:endParaRPr lang="en-US" sz="1400" dirty="0">
              <a:solidFill>
                <a:srgbClr val="0000FF"/>
              </a:solidFill>
            </a:endParaRPr>
          </a:p>
        </p:txBody>
      </p:sp>
    </p:spTree>
    <p:extLst>
      <p:ext uri="{BB962C8B-B14F-4D97-AF65-F5344CB8AC3E}">
        <p14:creationId xmlns:p14="http://schemas.microsoft.com/office/powerpoint/2010/main" val="89764696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solidFill>
                  <a:schemeClr val="bg1">
                    <a:lumMod val="75000"/>
                  </a:schemeClr>
                </a:solidFill>
              </a:rPr>
              <a:t>Screening for amblyopia involves performing one or more of several exam maneuvers—which ones?</a:t>
            </a:r>
          </a:p>
          <a:p>
            <a:r>
              <a:rPr lang="en-US" sz="1600" dirty="0">
                <a:solidFill>
                  <a:schemeClr val="bg1">
                    <a:lumMod val="75000"/>
                  </a:schemeClr>
                </a:solidFill>
              </a:rPr>
              <a:t>--Checking  BCVA</a:t>
            </a:r>
          </a:p>
          <a:p>
            <a:r>
              <a:rPr lang="en-US" sz="1600" dirty="0">
                <a:solidFill>
                  <a:schemeClr val="bg1">
                    <a:lumMod val="75000"/>
                  </a:schemeClr>
                </a:solidFill>
              </a:rPr>
              <a:t>--Assessing for strabismus via  corneal light reflex  assessment and/or  cover testing</a:t>
            </a:r>
          </a:p>
          <a:p>
            <a:r>
              <a:rPr lang="en-US" sz="1600" dirty="0">
                <a:solidFill>
                  <a:schemeClr val="bg1">
                    <a:lumMod val="75000"/>
                  </a:schemeClr>
                </a:solidFill>
              </a:rPr>
              <a:t>--</a:t>
            </a:r>
            <a:r>
              <a:rPr lang="en-US" sz="1600" b="1" dirty="0" err="1"/>
              <a:t>Brückner</a:t>
            </a:r>
            <a:r>
              <a:rPr lang="en-US" sz="1600" b="1" dirty="0"/>
              <a:t>  testing</a:t>
            </a:r>
          </a:p>
        </p:txBody>
      </p:sp>
      <p:sp>
        <p:nvSpPr>
          <p:cNvPr id="4" name="TextBox 3">
            <a:extLst>
              <a:ext uri="{FF2B5EF4-FFF2-40B4-BE49-F238E27FC236}">
                <a16:creationId xmlns:a16="http://schemas.microsoft.com/office/drawing/2014/main" id="{683CD5E5-B932-CB63-D80A-A19B7CDF27A3}"/>
              </a:ext>
            </a:extLst>
          </p:cNvPr>
          <p:cNvSpPr txBox="1"/>
          <p:nvPr/>
        </p:nvSpPr>
        <p:spPr>
          <a:xfrm>
            <a:off x="807155" y="4280282"/>
            <a:ext cx="7529688" cy="954107"/>
          </a:xfrm>
          <a:prstGeom prst="rect">
            <a:avLst/>
          </a:prstGeom>
          <a:noFill/>
        </p:spPr>
        <p:txBody>
          <a:bodyPr wrap="square" rtlCol="0">
            <a:spAutoFit/>
          </a:bodyPr>
          <a:lstStyle/>
          <a:p>
            <a:r>
              <a:rPr lang="en-US" sz="1400" i="1" dirty="0"/>
              <a:t>In a nutshell, how does the </a:t>
            </a:r>
            <a:r>
              <a:rPr lang="en-US" sz="1400" i="1" dirty="0" err="1"/>
              <a:t>Brückner</a:t>
            </a:r>
            <a:r>
              <a:rPr lang="en-US" sz="1400" i="1" dirty="0"/>
              <a:t> test work?</a:t>
            </a:r>
          </a:p>
          <a:p>
            <a:r>
              <a:rPr lang="en-US" sz="1400" dirty="0"/>
              <a:t>It uses the relative brightness of the  red reflexes  of the two eyes (evaluated simultaneously) </a:t>
            </a:r>
            <a:r>
              <a:rPr lang="en-US" sz="1400" dirty="0">
                <a:solidFill>
                  <a:srgbClr val="0000FF"/>
                </a:solidFill>
              </a:rPr>
              <a:t>to reveal the presence of  media opacities , strabismus , and significant  refractive error   (both  anisometropia  and high  </a:t>
            </a:r>
            <a:r>
              <a:rPr lang="en-US" sz="1400" dirty="0" err="1">
                <a:solidFill>
                  <a:srgbClr val="0000FF"/>
                </a:solidFill>
              </a:rPr>
              <a:t>isoametropia</a:t>
            </a:r>
            <a:r>
              <a:rPr lang="en-US" sz="1400" dirty="0">
                <a:solidFill>
                  <a:srgbClr val="0000FF"/>
                </a:solidFill>
              </a:rPr>
              <a:t> )</a:t>
            </a:r>
          </a:p>
        </p:txBody>
      </p:sp>
      <p:sp>
        <p:nvSpPr>
          <p:cNvPr id="13" name="Rectangle 12">
            <a:extLst>
              <a:ext uri="{FF2B5EF4-FFF2-40B4-BE49-F238E27FC236}">
                <a16:creationId xmlns:a16="http://schemas.microsoft.com/office/drawing/2014/main" id="{1DD3D253-CC78-E104-3357-E0CC02C9036A}"/>
              </a:ext>
            </a:extLst>
          </p:cNvPr>
          <p:cNvSpPr/>
          <p:nvPr/>
        </p:nvSpPr>
        <p:spPr>
          <a:xfrm>
            <a:off x="2928731" y="4735059"/>
            <a:ext cx="1278834" cy="211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condition (two words)</a:t>
            </a:r>
          </a:p>
        </p:txBody>
      </p:sp>
      <p:sp>
        <p:nvSpPr>
          <p:cNvPr id="14" name="Rectangle 13">
            <a:extLst>
              <a:ext uri="{FF2B5EF4-FFF2-40B4-BE49-F238E27FC236}">
                <a16:creationId xmlns:a16="http://schemas.microsoft.com/office/drawing/2014/main" id="{4251D1A3-E314-2177-865C-34CAFE8C9D93}"/>
              </a:ext>
            </a:extLst>
          </p:cNvPr>
          <p:cNvSpPr/>
          <p:nvPr/>
        </p:nvSpPr>
        <p:spPr>
          <a:xfrm>
            <a:off x="6539948" y="4757335"/>
            <a:ext cx="1278834" cy="211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condition (two words)</a:t>
            </a:r>
          </a:p>
        </p:txBody>
      </p:sp>
      <p:sp>
        <p:nvSpPr>
          <p:cNvPr id="15" name="Rectangle 14">
            <a:extLst>
              <a:ext uri="{FF2B5EF4-FFF2-40B4-BE49-F238E27FC236}">
                <a16:creationId xmlns:a16="http://schemas.microsoft.com/office/drawing/2014/main" id="{2F382E40-BFCD-09FE-4C66-B2379FB15342}"/>
              </a:ext>
            </a:extLst>
          </p:cNvPr>
          <p:cNvSpPr/>
          <p:nvPr/>
        </p:nvSpPr>
        <p:spPr>
          <a:xfrm>
            <a:off x="1331842" y="4963131"/>
            <a:ext cx="1212575" cy="232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6" name="Rectangle 15">
            <a:extLst>
              <a:ext uri="{FF2B5EF4-FFF2-40B4-BE49-F238E27FC236}">
                <a16:creationId xmlns:a16="http://schemas.microsoft.com/office/drawing/2014/main" id="{7B6007F0-8888-0D73-EAAE-2B7FCF2A766D}"/>
              </a:ext>
            </a:extLst>
          </p:cNvPr>
          <p:cNvSpPr/>
          <p:nvPr/>
        </p:nvSpPr>
        <p:spPr>
          <a:xfrm>
            <a:off x="3327521" y="4968157"/>
            <a:ext cx="1046921" cy="22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7" name="Rectangle 16">
            <a:extLst>
              <a:ext uri="{FF2B5EF4-FFF2-40B4-BE49-F238E27FC236}">
                <a16:creationId xmlns:a16="http://schemas.microsoft.com/office/drawing/2014/main" id="{7D5584C5-50F5-969E-8827-5FAA34A76512}"/>
              </a:ext>
            </a:extLst>
          </p:cNvPr>
          <p:cNvSpPr/>
          <p:nvPr/>
        </p:nvSpPr>
        <p:spPr>
          <a:xfrm>
            <a:off x="4320210" y="4723597"/>
            <a:ext cx="851375" cy="232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condition</a:t>
            </a:r>
          </a:p>
        </p:txBody>
      </p:sp>
    </p:spTree>
    <p:extLst>
      <p:ext uri="{BB962C8B-B14F-4D97-AF65-F5344CB8AC3E}">
        <p14:creationId xmlns:p14="http://schemas.microsoft.com/office/powerpoint/2010/main" val="26764721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01163" y="2767280"/>
            <a:ext cx="8141673" cy="1323439"/>
          </a:xfrm>
          <a:prstGeom prst="rect">
            <a:avLst/>
          </a:prstGeom>
          <a:noFill/>
        </p:spPr>
        <p:txBody>
          <a:bodyPr wrap="square" rtlCol="0">
            <a:spAutoFit/>
          </a:bodyPr>
          <a:lstStyle/>
          <a:p>
            <a:r>
              <a:rPr lang="en-US" sz="1600" i="1" dirty="0">
                <a:solidFill>
                  <a:schemeClr val="bg1">
                    <a:lumMod val="75000"/>
                  </a:schemeClr>
                </a:solidFill>
              </a:rPr>
              <a:t>Screening for amblyopia involves performing one or more of several exam maneuvers—which ones?</a:t>
            </a:r>
          </a:p>
          <a:p>
            <a:r>
              <a:rPr lang="en-US" sz="1600" dirty="0">
                <a:solidFill>
                  <a:schemeClr val="bg1">
                    <a:lumMod val="75000"/>
                  </a:schemeClr>
                </a:solidFill>
              </a:rPr>
              <a:t>--Checking  BCVA</a:t>
            </a:r>
          </a:p>
          <a:p>
            <a:r>
              <a:rPr lang="en-US" sz="1600" dirty="0">
                <a:solidFill>
                  <a:schemeClr val="bg1">
                    <a:lumMod val="75000"/>
                  </a:schemeClr>
                </a:solidFill>
              </a:rPr>
              <a:t>--Assessing for strabismus via  corneal light reflex  assessment and/or  cover testing</a:t>
            </a:r>
          </a:p>
          <a:p>
            <a:r>
              <a:rPr lang="en-US" sz="1600" dirty="0">
                <a:solidFill>
                  <a:schemeClr val="bg1">
                    <a:lumMod val="75000"/>
                  </a:schemeClr>
                </a:solidFill>
              </a:rPr>
              <a:t>--</a:t>
            </a:r>
            <a:r>
              <a:rPr lang="en-US" sz="1600" b="1" dirty="0" err="1"/>
              <a:t>Brückner</a:t>
            </a:r>
            <a:r>
              <a:rPr lang="en-US" sz="1600" b="1" dirty="0"/>
              <a:t>  testing</a:t>
            </a:r>
          </a:p>
        </p:txBody>
      </p:sp>
      <p:sp>
        <p:nvSpPr>
          <p:cNvPr id="4" name="TextBox 3">
            <a:extLst>
              <a:ext uri="{FF2B5EF4-FFF2-40B4-BE49-F238E27FC236}">
                <a16:creationId xmlns:a16="http://schemas.microsoft.com/office/drawing/2014/main" id="{683CD5E5-B932-CB63-D80A-A19B7CDF27A3}"/>
              </a:ext>
            </a:extLst>
          </p:cNvPr>
          <p:cNvSpPr txBox="1"/>
          <p:nvPr/>
        </p:nvSpPr>
        <p:spPr>
          <a:xfrm>
            <a:off x="807155" y="4280282"/>
            <a:ext cx="7529688" cy="954107"/>
          </a:xfrm>
          <a:prstGeom prst="rect">
            <a:avLst/>
          </a:prstGeom>
          <a:noFill/>
        </p:spPr>
        <p:txBody>
          <a:bodyPr wrap="square" rtlCol="0">
            <a:spAutoFit/>
          </a:bodyPr>
          <a:lstStyle/>
          <a:p>
            <a:r>
              <a:rPr lang="en-US" sz="1400" i="1" dirty="0"/>
              <a:t>In a nutshell, how does the </a:t>
            </a:r>
            <a:r>
              <a:rPr lang="en-US" sz="1400" i="1" dirty="0" err="1"/>
              <a:t>Brückner</a:t>
            </a:r>
            <a:r>
              <a:rPr lang="en-US" sz="1400" i="1" dirty="0"/>
              <a:t> test work?</a:t>
            </a:r>
          </a:p>
          <a:p>
            <a:r>
              <a:rPr lang="en-US" sz="1400" dirty="0"/>
              <a:t>It uses the relative brightness of the  red reflexes  of the two eyes (evaluated simultaneously) </a:t>
            </a:r>
            <a:r>
              <a:rPr lang="en-US" sz="1400" dirty="0">
                <a:solidFill>
                  <a:srgbClr val="0000FF"/>
                </a:solidFill>
              </a:rPr>
              <a:t>to reveal the presence of  media opacities , strabismus , and significant  refractive error   (both  anisometropia  and high  </a:t>
            </a:r>
            <a:r>
              <a:rPr lang="en-US" sz="1400" dirty="0" err="1">
                <a:solidFill>
                  <a:srgbClr val="0000FF"/>
                </a:solidFill>
              </a:rPr>
              <a:t>isoametropia</a:t>
            </a:r>
            <a:r>
              <a:rPr lang="en-US" sz="1400" dirty="0">
                <a:solidFill>
                  <a:srgbClr val="0000FF"/>
                </a:solidFill>
              </a:rPr>
              <a:t> )</a:t>
            </a:r>
          </a:p>
        </p:txBody>
      </p:sp>
    </p:spTree>
    <p:extLst>
      <p:ext uri="{BB962C8B-B14F-4D97-AF65-F5344CB8AC3E}">
        <p14:creationId xmlns:p14="http://schemas.microsoft.com/office/powerpoint/2010/main" val="386604939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333B44-893A-9232-9433-71FDD03AC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25" y="1351458"/>
            <a:ext cx="8411749" cy="3810532"/>
          </a:xfrm>
          <a:prstGeom prst="rect">
            <a:avLst/>
          </a:prstGeom>
        </p:spPr>
      </p:pic>
      <p:sp>
        <p:nvSpPr>
          <p:cNvPr id="6" name="TextBox 5">
            <a:extLst>
              <a:ext uri="{FF2B5EF4-FFF2-40B4-BE49-F238E27FC236}">
                <a16:creationId xmlns:a16="http://schemas.microsoft.com/office/drawing/2014/main" id="{6084CF29-91F7-F246-414E-F5FC82E6F9A7}"/>
              </a:ext>
            </a:extLst>
          </p:cNvPr>
          <p:cNvSpPr txBox="1"/>
          <p:nvPr/>
        </p:nvSpPr>
        <p:spPr>
          <a:xfrm>
            <a:off x="1179443" y="5632175"/>
            <a:ext cx="7142921" cy="738664"/>
          </a:xfrm>
          <a:prstGeom prst="rect">
            <a:avLst/>
          </a:prstGeom>
          <a:noFill/>
        </p:spPr>
        <p:txBody>
          <a:bodyPr wrap="square" rtlCol="0">
            <a:spAutoFit/>
          </a:bodyPr>
          <a:lstStyle/>
          <a:p>
            <a:r>
              <a:rPr lang="en-US" sz="1400" dirty="0"/>
              <a:t>Bruckner test. </a:t>
            </a:r>
            <a:r>
              <a:rPr lang="en-US" sz="1400" i="1" dirty="0"/>
              <a:t>A</a:t>
            </a:r>
            <a:r>
              <a:rPr lang="en-US" sz="1400" dirty="0"/>
              <a:t>, Symmetric red reflex. </a:t>
            </a:r>
            <a:r>
              <a:rPr lang="en-US" sz="1400" i="1" dirty="0"/>
              <a:t>B</a:t>
            </a:r>
            <a:r>
              <a:rPr lang="en-US" sz="1400" dirty="0"/>
              <a:t>, Asymmetric red reflex due to anisometropia. </a:t>
            </a:r>
            <a:r>
              <a:rPr lang="en-US" sz="1400" i="1" dirty="0"/>
              <a:t>C</a:t>
            </a:r>
            <a:r>
              <a:rPr lang="en-US" sz="1400" dirty="0"/>
              <a:t>, Asymmetric red reflex (absent OS due to cataract). </a:t>
            </a:r>
            <a:r>
              <a:rPr lang="en-US" sz="1400" i="1" dirty="0"/>
              <a:t>D</a:t>
            </a:r>
            <a:r>
              <a:rPr lang="en-US" sz="1400" dirty="0"/>
              <a:t>, Asymmetric </a:t>
            </a:r>
            <a:r>
              <a:rPr lang="en-US" sz="1400"/>
              <a:t>red reflex (brighter </a:t>
            </a:r>
            <a:r>
              <a:rPr lang="en-US" sz="1400" dirty="0"/>
              <a:t>in the deviated eye to </a:t>
            </a:r>
            <a:r>
              <a:rPr lang="en-US" sz="1400"/>
              <a:t>due strabismus).</a:t>
            </a:r>
            <a:endParaRPr lang="en-US" sz="1400" dirty="0"/>
          </a:p>
        </p:txBody>
      </p:sp>
      <p:sp>
        <p:nvSpPr>
          <p:cNvPr id="2" name="TextBox 1">
            <a:extLst>
              <a:ext uri="{FF2B5EF4-FFF2-40B4-BE49-F238E27FC236}">
                <a16:creationId xmlns:a16="http://schemas.microsoft.com/office/drawing/2014/main" id="{9359EE85-7711-8881-289B-68D8A4F5DD7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24748684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a:t>
            </a:r>
            <a:r>
              <a:rPr lang="en-US" sz="1600" b="1" i="1" dirty="0"/>
              <a:t>?</a:t>
            </a:r>
          </a:p>
          <a:p>
            <a:r>
              <a:rPr lang="en-US" sz="1600" dirty="0">
                <a:solidFill>
                  <a:schemeClr val="bg1">
                    <a:lumMod val="75000"/>
                  </a:schemeClr>
                </a:solidFill>
              </a:rPr>
              <a:t>2) </a:t>
            </a:r>
            <a:r>
              <a:rPr lang="en-US" sz="1600" b="1" i="1" dirty="0">
                <a:solidFill>
                  <a:schemeClr val="bg1">
                    <a:lumMod val="75000"/>
                  </a:schemeClr>
                </a:solidFill>
              </a:rPr>
              <a:t>?</a:t>
            </a:r>
          </a:p>
          <a:p>
            <a:r>
              <a:rPr lang="en-US" sz="1600" dirty="0">
                <a:solidFill>
                  <a:schemeClr val="bg1">
                    <a:lumMod val="75000"/>
                  </a:schemeClr>
                </a:solidFill>
              </a:rPr>
              <a:t>3) </a:t>
            </a:r>
            <a:r>
              <a:rPr lang="en-US" sz="1600" b="1" i="1" dirty="0">
                <a:solidFill>
                  <a:schemeClr val="bg1">
                    <a:lumMod val="75000"/>
                  </a:schemeClr>
                </a:solidFill>
              </a:rPr>
              <a:t>?</a:t>
            </a:r>
            <a:endParaRPr lang="en-US" sz="1600" dirty="0">
              <a:solidFill>
                <a:schemeClr val="bg1">
                  <a:lumMod val="75000"/>
                </a:schemeClr>
              </a:solidFill>
            </a:endParaRPr>
          </a:p>
        </p:txBody>
      </p:sp>
    </p:spTree>
    <p:extLst>
      <p:ext uri="{BB962C8B-B14F-4D97-AF65-F5344CB8AC3E}">
        <p14:creationId xmlns:p14="http://schemas.microsoft.com/office/powerpoint/2010/main" val="209531518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a:t>
            </a:r>
            <a:r>
              <a:rPr lang="en-US" sz="1600" b="1" i="1" dirty="0"/>
              <a:t>?</a:t>
            </a:r>
          </a:p>
          <a:p>
            <a:r>
              <a:rPr lang="en-US" sz="1600" dirty="0">
                <a:solidFill>
                  <a:schemeClr val="bg1">
                    <a:lumMod val="75000"/>
                  </a:schemeClr>
                </a:solidFill>
              </a:rPr>
              <a:t>3) </a:t>
            </a:r>
            <a:r>
              <a:rPr lang="en-US" sz="1600" b="1" i="1" dirty="0">
                <a:solidFill>
                  <a:schemeClr val="bg1">
                    <a:lumMod val="75000"/>
                  </a:schemeClr>
                </a:solidFill>
              </a:rPr>
              <a:t>?</a:t>
            </a:r>
            <a:endParaRPr lang="en-US" sz="1600" dirty="0">
              <a:solidFill>
                <a:schemeClr val="bg1">
                  <a:lumMod val="75000"/>
                </a:schemeClr>
              </a:solidFill>
            </a:endParaRPr>
          </a:p>
        </p:txBody>
      </p:sp>
    </p:spTree>
    <p:extLst>
      <p:ext uri="{BB962C8B-B14F-4D97-AF65-F5344CB8AC3E}">
        <p14:creationId xmlns:p14="http://schemas.microsoft.com/office/powerpoint/2010/main" val="131333837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a:t>
            </a:r>
            <a:r>
              <a:rPr lang="en-US" sz="1600" b="1" i="1" dirty="0"/>
              <a:t>?</a:t>
            </a:r>
            <a:endParaRPr lang="en-US" sz="1600" dirty="0"/>
          </a:p>
        </p:txBody>
      </p:sp>
    </p:spTree>
    <p:extLst>
      <p:ext uri="{BB962C8B-B14F-4D97-AF65-F5344CB8AC3E}">
        <p14:creationId xmlns:p14="http://schemas.microsoft.com/office/powerpoint/2010/main" val="310043902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Tree>
    <p:extLst>
      <p:ext uri="{BB962C8B-B14F-4D97-AF65-F5344CB8AC3E}">
        <p14:creationId xmlns:p14="http://schemas.microsoft.com/office/powerpoint/2010/main" val="33042944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1077218"/>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p:txBody>
      </p:sp>
    </p:spTree>
    <p:extLst>
      <p:ext uri="{BB962C8B-B14F-4D97-AF65-F5344CB8AC3E}">
        <p14:creationId xmlns:p14="http://schemas.microsoft.com/office/powerpoint/2010/main" val="3462383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3785652"/>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If the input from an eye is degraded (due to defocus, occlusion, </a:t>
            </a:r>
            <a:r>
              <a:rPr lang="en-US" sz="1600" dirty="0" err="1"/>
              <a:t>etc</a:t>
            </a:r>
            <a:r>
              <a:rPr lang="en-US" sz="1600" dirty="0"/>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p>
          <a:p>
            <a:r>
              <a:rPr lang="en-US" sz="1600" i="1" dirty="0"/>
              <a:t>Does amblyopia tend to manifest unilaterally, or bilaterally?</a:t>
            </a:r>
            <a:endParaRPr lang="en-US" sz="1600" dirty="0"/>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93024F74-95E3-EE2F-6B38-8B87DB94ED3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26186031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1077218"/>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chemeClr val="bg1">
                    <a:lumMod val="75000"/>
                  </a:schemeClr>
                </a:solidFill>
              </a:rPr>
              <a:t>--</a:t>
            </a:r>
            <a:r>
              <a:rPr lang="en-US" sz="1600" b="1" i="1" dirty="0">
                <a:solidFill>
                  <a:schemeClr val="bg1">
                    <a:lumMod val="75000"/>
                  </a:schemeClr>
                </a:solidFill>
              </a:rPr>
              <a:t>?</a:t>
            </a:r>
          </a:p>
        </p:txBody>
      </p:sp>
      <p:sp>
        <p:nvSpPr>
          <p:cNvPr id="8" name="Rectangle 7">
            <a:extLst>
              <a:ext uri="{FF2B5EF4-FFF2-40B4-BE49-F238E27FC236}">
                <a16:creationId xmlns:a16="http://schemas.microsoft.com/office/drawing/2014/main" id="{84B6975A-0449-ADB2-F5E3-C6D57F9572EA}"/>
              </a:ext>
            </a:extLst>
          </p:cNvPr>
          <p:cNvSpPr/>
          <p:nvPr/>
        </p:nvSpPr>
        <p:spPr>
          <a:xfrm>
            <a:off x="1630017" y="4320209"/>
            <a:ext cx="1563757"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3" name="Rectangle 12">
            <a:extLst>
              <a:ext uri="{FF2B5EF4-FFF2-40B4-BE49-F238E27FC236}">
                <a16:creationId xmlns:a16="http://schemas.microsoft.com/office/drawing/2014/main" id="{0C048066-0942-2AB3-BEBE-C4B55989A8BE}"/>
              </a:ext>
            </a:extLst>
          </p:cNvPr>
          <p:cNvSpPr/>
          <p:nvPr/>
        </p:nvSpPr>
        <p:spPr>
          <a:xfrm>
            <a:off x="4040091" y="4300341"/>
            <a:ext cx="2055909" cy="24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another way to say it (three words)</a:t>
            </a:r>
          </a:p>
        </p:txBody>
      </p:sp>
    </p:spTree>
    <p:extLst>
      <p:ext uri="{BB962C8B-B14F-4D97-AF65-F5344CB8AC3E}">
        <p14:creationId xmlns:p14="http://schemas.microsoft.com/office/powerpoint/2010/main" val="420241925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1077218"/>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a:t>
            </a:r>
            <a:r>
              <a:rPr lang="en-US" sz="1600" b="1" i="1" dirty="0">
                <a:solidFill>
                  <a:srgbClr val="0000FF"/>
                </a:solidFill>
              </a:rPr>
              <a:t>?</a:t>
            </a:r>
          </a:p>
        </p:txBody>
      </p:sp>
    </p:spTree>
    <p:extLst>
      <p:ext uri="{BB962C8B-B14F-4D97-AF65-F5344CB8AC3E}">
        <p14:creationId xmlns:p14="http://schemas.microsoft.com/office/powerpoint/2010/main" val="101500451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1323439"/>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p:txBody>
      </p:sp>
      <p:sp>
        <p:nvSpPr>
          <p:cNvPr id="8" name="Rectangle 7">
            <a:extLst>
              <a:ext uri="{FF2B5EF4-FFF2-40B4-BE49-F238E27FC236}">
                <a16:creationId xmlns:a16="http://schemas.microsoft.com/office/drawing/2014/main" id="{71362AF6-5B4E-399A-52B3-E8C684568E2F}"/>
              </a:ext>
            </a:extLst>
          </p:cNvPr>
          <p:cNvSpPr/>
          <p:nvPr/>
        </p:nvSpPr>
        <p:spPr>
          <a:xfrm>
            <a:off x="5035826" y="4558748"/>
            <a:ext cx="267305" cy="21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32475904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1323439"/>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endParaRPr lang="en-US" sz="1600" dirty="0"/>
          </a:p>
        </p:txBody>
      </p:sp>
    </p:spTree>
    <p:extLst>
      <p:ext uri="{BB962C8B-B14F-4D97-AF65-F5344CB8AC3E}">
        <p14:creationId xmlns:p14="http://schemas.microsoft.com/office/powerpoint/2010/main" val="188661460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1815882"/>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endParaRPr lang="en-US" sz="1600" dirty="0"/>
          </a:p>
        </p:txBody>
      </p:sp>
    </p:spTree>
    <p:extLst>
      <p:ext uri="{BB962C8B-B14F-4D97-AF65-F5344CB8AC3E}">
        <p14:creationId xmlns:p14="http://schemas.microsoft.com/office/powerpoint/2010/main" val="348326334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2308324"/>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p>
          <a:p>
            <a:r>
              <a:rPr lang="en-US" sz="1600" dirty="0">
                <a:solidFill>
                  <a:srgbClr val="0000FF"/>
                </a:solidFill>
              </a:rPr>
              <a:t>That depends upon two factors: The  severity  of the amblyopia (more  severe  = longer </a:t>
            </a:r>
            <a:r>
              <a:rPr lang="en-US" sz="1600" dirty="0" err="1">
                <a:solidFill>
                  <a:srgbClr val="0000FF"/>
                </a:solidFill>
              </a:rPr>
              <a:t>tx</a:t>
            </a:r>
            <a:r>
              <a:rPr lang="en-US" sz="1600" dirty="0">
                <a:solidFill>
                  <a:srgbClr val="0000FF"/>
                </a:solidFill>
              </a:rPr>
              <a:t>)</a:t>
            </a:r>
            <a:endParaRPr lang="en-US" sz="1600" dirty="0"/>
          </a:p>
        </p:txBody>
      </p:sp>
      <p:sp>
        <p:nvSpPr>
          <p:cNvPr id="8" name="Rectangle 7">
            <a:extLst>
              <a:ext uri="{FF2B5EF4-FFF2-40B4-BE49-F238E27FC236}">
                <a16:creationId xmlns:a16="http://schemas.microsoft.com/office/drawing/2014/main" id="{301DDA22-926C-E70A-ADF2-6FD71F05ED53}"/>
              </a:ext>
            </a:extLst>
          </p:cNvPr>
          <p:cNvSpPr/>
          <p:nvPr/>
        </p:nvSpPr>
        <p:spPr>
          <a:xfrm>
            <a:off x="4465983" y="5539408"/>
            <a:ext cx="837148"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062A6-2026-B878-E958-D0DB9D161448}"/>
              </a:ext>
            </a:extLst>
          </p:cNvPr>
          <p:cNvSpPr/>
          <p:nvPr/>
        </p:nvSpPr>
        <p:spPr>
          <a:xfrm>
            <a:off x="2743199" y="5792560"/>
            <a:ext cx="715617" cy="21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9890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2308324"/>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p>
          <a:p>
            <a:r>
              <a:rPr lang="en-US" sz="1600" dirty="0">
                <a:solidFill>
                  <a:srgbClr val="0000FF"/>
                </a:solidFill>
              </a:rPr>
              <a:t>That depends upon two factors: The  severity  of the amblyopia (more  severe  = longer </a:t>
            </a:r>
            <a:r>
              <a:rPr lang="en-US" sz="1600" dirty="0" err="1">
                <a:solidFill>
                  <a:srgbClr val="0000FF"/>
                </a:solidFill>
              </a:rPr>
              <a:t>tx</a:t>
            </a:r>
            <a:r>
              <a:rPr lang="en-US" sz="1600" dirty="0">
                <a:solidFill>
                  <a:srgbClr val="0000FF"/>
                </a:solidFill>
              </a:rPr>
              <a:t>)</a:t>
            </a:r>
            <a:endParaRPr lang="en-US" sz="1600" dirty="0"/>
          </a:p>
        </p:txBody>
      </p:sp>
    </p:spTree>
    <p:extLst>
      <p:ext uri="{BB962C8B-B14F-4D97-AF65-F5344CB8AC3E}">
        <p14:creationId xmlns:p14="http://schemas.microsoft.com/office/powerpoint/2010/main" val="424733387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2554545"/>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p>
          <a:p>
            <a:r>
              <a:rPr lang="en-US" sz="1600" dirty="0">
                <a:solidFill>
                  <a:srgbClr val="0000FF"/>
                </a:solidFill>
              </a:rPr>
              <a:t>That depends upon two factors: The  severity  of the amblyopia (more  severe  = longer </a:t>
            </a:r>
            <a:r>
              <a:rPr lang="en-US" sz="1600" dirty="0" err="1">
                <a:solidFill>
                  <a:srgbClr val="0000FF"/>
                </a:solidFill>
              </a:rPr>
              <a:t>tx</a:t>
            </a:r>
            <a:r>
              <a:rPr lang="en-US" sz="1600" dirty="0">
                <a:solidFill>
                  <a:srgbClr val="0000FF"/>
                </a:solidFill>
              </a:rPr>
              <a:t>), </a:t>
            </a:r>
            <a:r>
              <a:rPr lang="en-US" sz="1600" dirty="0"/>
              <a:t>and the  age  of the pt </a:t>
            </a:r>
            <a:endParaRPr lang="en-US" sz="1600" dirty="0">
              <a:solidFill>
                <a:srgbClr val="0000FF"/>
              </a:solidFill>
            </a:endParaRPr>
          </a:p>
        </p:txBody>
      </p:sp>
      <p:sp>
        <p:nvSpPr>
          <p:cNvPr id="13" name="Rectangle 12">
            <a:extLst>
              <a:ext uri="{FF2B5EF4-FFF2-40B4-BE49-F238E27FC236}">
                <a16:creationId xmlns:a16="http://schemas.microsoft.com/office/drawing/2014/main" id="{30BB14B7-7CE6-5349-12A9-45F991EA1A95}"/>
              </a:ext>
            </a:extLst>
          </p:cNvPr>
          <p:cNvSpPr/>
          <p:nvPr/>
        </p:nvSpPr>
        <p:spPr>
          <a:xfrm>
            <a:off x="5392848" y="5764694"/>
            <a:ext cx="471238" cy="25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5716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2554545"/>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p>
          <a:p>
            <a:r>
              <a:rPr lang="en-US" sz="1600" dirty="0">
                <a:solidFill>
                  <a:srgbClr val="0000FF"/>
                </a:solidFill>
              </a:rPr>
              <a:t>That depends upon two factors: The  severity  of the amblyopia (more  severe  = longer </a:t>
            </a:r>
            <a:r>
              <a:rPr lang="en-US" sz="1600" dirty="0" err="1">
                <a:solidFill>
                  <a:srgbClr val="0000FF"/>
                </a:solidFill>
              </a:rPr>
              <a:t>tx</a:t>
            </a:r>
            <a:r>
              <a:rPr lang="en-US" sz="1600" dirty="0">
                <a:solidFill>
                  <a:srgbClr val="0000FF"/>
                </a:solidFill>
              </a:rPr>
              <a:t>), </a:t>
            </a:r>
            <a:r>
              <a:rPr lang="en-US" sz="1600" dirty="0"/>
              <a:t>and the  age  of the pt </a:t>
            </a:r>
            <a:endParaRPr lang="en-US" sz="1600" dirty="0">
              <a:solidFill>
                <a:srgbClr val="0000FF"/>
              </a:solidFill>
            </a:endParaRPr>
          </a:p>
        </p:txBody>
      </p:sp>
    </p:spTree>
    <p:extLst>
      <p:ext uri="{BB962C8B-B14F-4D97-AF65-F5344CB8AC3E}">
        <p14:creationId xmlns:p14="http://schemas.microsoft.com/office/powerpoint/2010/main" val="289340437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2554545"/>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p>
          <a:p>
            <a:r>
              <a:rPr lang="en-US" sz="1600" dirty="0">
                <a:solidFill>
                  <a:srgbClr val="0000FF"/>
                </a:solidFill>
              </a:rPr>
              <a:t>That depends upon two factors: The  severity  of the amblyopia (more  severe  = longer </a:t>
            </a:r>
            <a:r>
              <a:rPr lang="en-US" sz="1600" dirty="0" err="1">
                <a:solidFill>
                  <a:srgbClr val="0000FF"/>
                </a:solidFill>
              </a:rPr>
              <a:t>tx</a:t>
            </a:r>
            <a:r>
              <a:rPr lang="en-US" sz="1600" dirty="0">
                <a:solidFill>
                  <a:srgbClr val="0000FF"/>
                </a:solidFill>
              </a:rPr>
              <a:t>), </a:t>
            </a:r>
            <a:r>
              <a:rPr lang="en-US" sz="1600" dirty="0"/>
              <a:t>and the  age  of the pt </a:t>
            </a:r>
            <a:r>
              <a:rPr lang="en-US" sz="1600" dirty="0">
                <a:solidFill>
                  <a:srgbClr val="0000FF"/>
                </a:solidFill>
              </a:rPr>
              <a:t>( older   age at start of </a:t>
            </a:r>
            <a:r>
              <a:rPr lang="en-US" sz="1600" dirty="0" err="1">
                <a:solidFill>
                  <a:srgbClr val="0000FF"/>
                </a:solidFill>
              </a:rPr>
              <a:t>tx</a:t>
            </a:r>
            <a:r>
              <a:rPr lang="en-US" sz="1600" dirty="0">
                <a:solidFill>
                  <a:srgbClr val="0000FF"/>
                </a:solidFill>
              </a:rPr>
              <a:t>  = longer course of </a:t>
            </a:r>
            <a:r>
              <a:rPr lang="en-US" sz="1600" dirty="0" err="1">
                <a:solidFill>
                  <a:srgbClr val="0000FF"/>
                </a:solidFill>
              </a:rPr>
              <a:t>tx</a:t>
            </a:r>
            <a:r>
              <a:rPr lang="en-US" sz="1600" dirty="0">
                <a:solidFill>
                  <a:srgbClr val="0000FF"/>
                </a:solidFill>
              </a:rPr>
              <a:t> needed)</a:t>
            </a:r>
          </a:p>
        </p:txBody>
      </p:sp>
      <p:sp>
        <p:nvSpPr>
          <p:cNvPr id="8" name="Rectangle 7">
            <a:extLst>
              <a:ext uri="{FF2B5EF4-FFF2-40B4-BE49-F238E27FC236}">
                <a16:creationId xmlns:a16="http://schemas.microsoft.com/office/drawing/2014/main" id="{81683498-FC9C-69F6-B5CE-F4ED1583710E}"/>
              </a:ext>
            </a:extLst>
          </p:cNvPr>
          <p:cNvSpPr/>
          <p:nvPr/>
        </p:nvSpPr>
        <p:spPr>
          <a:xfrm>
            <a:off x="1470991" y="6016487"/>
            <a:ext cx="636104" cy="293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younger </a:t>
            </a:r>
            <a:r>
              <a:rPr lang="en-US" sz="800" i="1" dirty="0">
                <a:solidFill>
                  <a:schemeClr val="tx1"/>
                </a:solidFill>
              </a:rPr>
              <a:t>vs</a:t>
            </a:r>
            <a:r>
              <a:rPr lang="en-US" sz="800" dirty="0">
                <a:solidFill>
                  <a:schemeClr val="tx1"/>
                </a:solidFill>
              </a:rPr>
              <a:t> older</a:t>
            </a:r>
          </a:p>
        </p:txBody>
      </p:sp>
    </p:spTree>
    <p:extLst>
      <p:ext uri="{BB962C8B-B14F-4D97-AF65-F5344CB8AC3E}">
        <p14:creationId xmlns:p14="http://schemas.microsoft.com/office/powerpoint/2010/main" val="1191016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031873"/>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If the input from an eye is degraded (due to defocus, occlusion, </a:t>
            </a:r>
            <a:r>
              <a:rPr lang="en-US" sz="1600" dirty="0" err="1"/>
              <a:t>etc</a:t>
            </a:r>
            <a:r>
              <a:rPr lang="en-US" sz="1600" dirty="0"/>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p>
          <a:p>
            <a:r>
              <a:rPr lang="en-US" sz="1600" i="1" dirty="0"/>
              <a:t>Does amblyopia tend to manifest unilaterally, or bilaterally?</a:t>
            </a:r>
          </a:p>
          <a:p>
            <a:r>
              <a:rPr lang="en-US" sz="1600" dirty="0"/>
              <a:t>While it can be  bilateral  , the vast majority of cases are  unilateral</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3">
            <a:extLst>
              <a:ext uri="{FF2B5EF4-FFF2-40B4-BE49-F238E27FC236}">
                <a16:creationId xmlns:a16="http://schemas.microsoft.com/office/drawing/2014/main" id="{0DA701E4-F834-A8D1-BD90-C5939FF660DF}"/>
              </a:ext>
            </a:extLst>
          </p:cNvPr>
          <p:cNvSpPr/>
          <p:nvPr/>
        </p:nvSpPr>
        <p:spPr>
          <a:xfrm>
            <a:off x="5671930" y="4863548"/>
            <a:ext cx="914400"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the other</a:t>
            </a:r>
          </a:p>
        </p:txBody>
      </p:sp>
      <p:sp>
        <p:nvSpPr>
          <p:cNvPr id="5" name="Rectangle 4">
            <a:extLst>
              <a:ext uri="{FF2B5EF4-FFF2-40B4-BE49-F238E27FC236}">
                <a16:creationId xmlns:a16="http://schemas.microsoft.com/office/drawing/2014/main" id="{79079884-3BFD-B359-A119-1045EC287140}"/>
              </a:ext>
            </a:extLst>
          </p:cNvPr>
          <p:cNvSpPr/>
          <p:nvPr/>
        </p:nvSpPr>
        <p:spPr>
          <a:xfrm>
            <a:off x="1954698" y="4863547"/>
            <a:ext cx="914400"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a:t>
            </a:r>
          </a:p>
        </p:txBody>
      </p:sp>
      <p:sp>
        <p:nvSpPr>
          <p:cNvPr id="6" name="Rectangle 2">
            <a:extLst>
              <a:ext uri="{FF2B5EF4-FFF2-40B4-BE49-F238E27FC236}">
                <a16:creationId xmlns:a16="http://schemas.microsoft.com/office/drawing/2014/main" id="{C681ED9B-110F-DC2B-8EC9-63949916249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70081965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01C0289-9F22-3423-EE67-86A564109A10}"/>
              </a:ext>
            </a:extLst>
          </p:cNvPr>
          <p:cNvSpPr txBox="1"/>
          <p:nvPr/>
        </p:nvSpPr>
        <p:spPr>
          <a:xfrm>
            <a:off x="591509" y="2319805"/>
            <a:ext cx="6897164" cy="1323439"/>
          </a:xfrm>
          <a:prstGeom prst="rect">
            <a:avLst/>
          </a:prstGeom>
          <a:noFill/>
        </p:spPr>
        <p:txBody>
          <a:bodyPr wrap="square" rtlCol="0">
            <a:spAutoFit/>
          </a:bodyPr>
          <a:lstStyle/>
          <a:p>
            <a:r>
              <a:rPr lang="en-US" sz="1600" i="1" dirty="0"/>
              <a:t>Treatment of amblyopia involves three general steps—what are they?</a:t>
            </a:r>
            <a:endParaRPr lang="en-US" sz="1600" dirty="0"/>
          </a:p>
          <a:p>
            <a:r>
              <a:rPr lang="en-US" sz="1600" dirty="0"/>
              <a:t>In order:</a:t>
            </a:r>
          </a:p>
          <a:p>
            <a:r>
              <a:rPr lang="en-US" sz="1600" dirty="0"/>
              <a:t>1) Clear the visual axis if occluded</a:t>
            </a:r>
          </a:p>
          <a:p>
            <a:r>
              <a:rPr lang="en-US" sz="1600" dirty="0"/>
              <a:t>2) Correct any significant refractive error present</a:t>
            </a:r>
          </a:p>
          <a:p>
            <a:r>
              <a:rPr lang="en-US" sz="1600" dirty="0"/>
              <a:t>3) Encourage (</a:t>
            </a:r>
            <a:r>
              <a:rPr lang="en-US" sz="1600" dirty="0" err="1"/>
              <a:t>ie</a:t>
            </a:r>
            <a:r>
              <a:rPr lang="en-US" sz="1600" dirty="0"/>
              <a:t>, force; require) the child to use the amblyopic eye</a:t>
            </a:r>
          </a:p>
        </p:txBody>
      </p:sp>
      <p:sp>
        <p:nvSpPr>
          <p:cNvPr id="6" name="TextBox 5">
            <a:extLst>
              <a:ext uri="{FF2B5EF4-FFF2-40B4-BE49-F238E27FC236}">
                <a16:creationId xmlns:a16="http://schemas.microsoft.com/office/drawing/2014/main" id="{7C88EF59-F265-7D5D-1750-BEF438F5D34B}"/>
              </a:ext>
            </a:extLst>
          </p:cNvPr>
          <p:cNvSpPr txBox="1"/>
          <p:nvPr/>
        </p:nvSpPr>
        <p:spPr>
          <a:xfrm>
            <a:off x="1084204" y="3755897"/>
            <a:ext cx="5526157" cy="2554545"/>
          </a:xfrm>
          <a:prstGeom prst="rect">
            <a:avLst/>
          </a:prstGeom>
          <a:noFill/>
        </p:spPr>
        <p:txBody>
          <a:bodyPr wrap="square" rtlCol="0">
            <a:spAutoFit/>
          </a:bodyPr>
          <a:lstStyle/>
          <a:p>
            <a:r>
              <a:rPr lang="en-US" sz="1600" i="1" dirty="0">
                <a:solidFill>
                  <a:srgbClr val="0000FF"/>
                </a:solidFill>
              </a:rPr>
              <a:t>What are the two hoped-for therapeutic endpoints when treating unilateral amblyopia?</a:t>
            </a:r>
          </a:p>
          <a:p>
            <a:r>
              <a:rPr lang="en-US" sz="1600" dirty="0">
                <a:solidFill>
                  <a:srgbClr val="0000FF"/>
                </a:solidFill>
              </a:rPr>
              <a:t>--No  gaze preference , </a:t>
            </a:r>
            <a:r>
              <a:rPr lang="en-US" sz="1600" dirty="0" err="1">
                <a:solidFill>
                  <a:srgbClr val="0000FF"/>
                </a:solidFill>
              </a:rPr>
              <a:t>ie</a:t>
            </a:r>
            <a:r>
              <a:rPr lang="en-US" sz="1600" dirty="0">
                <a:solidFill>
                  <a:srgbClr val="0000FF"/>
                </a:solidFill>
              </a:rPr>
              <a:t>, free  alternation of fixation</a:t>
            </a:r>
          </a:p>
          <a:p>
            <a:r>
              <a:rPr lang="en-US" sz="1600" dirty="0">
                <a:solidFill>
                  <a:srgbClr val="0000FF"/>
                </a:solidFill>
              </a:rPr>
              <a:t>--BCVA in the amblyopic eye no more than  1  Snellen line worse than that of the sound eye</a:t>
            </a:r>
          </a:p>
          <a:p>
            <a:endParaRPr lang="en-US" sz="1600" dirty="0">
              <a:solidFill>
                <a:srgbClr val="0000FF"/>
              </a:solidFill>
            </a:endParaRPr>
          </a:p>
          <a:p>
            <a:r>
              <a:rPr lang="en-US" sz="1600" i="1" dirty="0">
                <a:solidFill>
                  <a:srgbClr val="0000FF"/>
                </a:solidFill>
              </a:rPr>
              <a:t>How long does it take to get there?</a:t>
            </a:r>
          </a:p>
          <a:p>
            <a:r>
              <a:rPr lang="en-US" sz="1600" dirty="0">
                <a:solidFill>
                  <a:srgbClr val="0000FF"/>
                </a:solidFill>
              </a:rPr>
              <a:t>That depends upon two factors: The  severity  of the amblyopia (more  severe  = longer </a:t>
            </a:r>
            <a:r>
              <a:rPr lang="en-US" sz="1600" dirty="0" err="1">
                <a:solidFill>
                  <a:srgbClr val="0000FF"/>
                </a:solidFill>
              </a:rPr>
              <a:t>tx</a:t>
            </a:r>
            <a:r>
              <a:rPr lang="en-US" sz="1600" dirty="0">
                <a:solidFill>
                  <a:srgbClr val="0000FF"/>
                </a:solidFill>
              </a:rPr>
              <a:t>), </a:t>
            </a:r>
            <a:r>
              <a:rPr lang="en-US" sz="1600" dirty="0"/>
              <a:t>and the  age  of the pt </a:t>
            </a:r>
            <a:r>
              <a:rPr lang="en-US" sz="1600" dirty="0">
                <a:solidFill>
                  <a:srgbClr val="0000FF"/>
                </a:solidFill>
              </a:rPr>
              <a:t>( older   age at start of </a:t>
            </a:r>
            <a:r>
              <a:rPr lang="en-US" sz="1600" dirty="0" err="1">
                <a:solidFill>
                  <a:srgbClr val="0000FF"/>
                </a:solidFill>
              </a:rPr>
              <a:t>tx</a:t>
            </a:r>
            <a:r>
              <a:rPr lang="en-US" sz="1600" dirty="0">
                <a:solidFill>
                  <a:srgbClr val="0000FF"/>
                </a:solidFill>
              </a:rPr>
              <a:t>  = longer course of </a:t>
            </a:r>
            <a:r>
              <a:rPr lang="en-US" sz="1600" dirty="0" err="1">
                <a:solidFill>
                  <a:srgbClr val="0000FF"/>
                </a:solidFill>
              </a:rPr>
              <a:t>tx</a:t>
            </a:r>
            <a:r>
              <a:rPr lang="en-US" sz="1600" dirty="0">
                <a:solidFill>
                  <a:srgbClr val="0000FF"/>
                </a:solidFill>
              </a:rPr>
              <a:t> needed)</a:t>
            </a:r>
          </a:p>
        </p:txBody>
      </p:sp>
    </p:spTree>
    <p:extLst>
      <p:ext uri="{BB962C8B-B14F-4D97-AF65-F5344CB8AC3E}">
        <p14:creationId xmlns:p14="http://schemas.microsoft.com/office/powerpoint/2010/main" val="355430561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solidFill>
                  <a:schemeClr val="accent1">
                    <a:lumMod val="40000"/>
                    <a:lumOff val="60000"/>
                  </a:schemeClr>
                </a:solidFill>
              </a:rPr>
              <a:t>You’d think so, but no—correction of refractive error “plays a key role in the treatment of </a:t>
            </a:r>
            <a:r>
              <a:rPr lang="en-US" sz="1400" b="1" dirty="0">
                <a:solidFill>
                  <a:schemeClr val="accent1">
                    <a:lumMod val="40000"/>
                    <a:lumOff val="60000"/>
                  </a:schemeClr>
                </a:solidFill>
              </a:rPr>
              <a:t>all</a:t>
            </a:r>
            <a:r>
              <a:rPr lang="en-US" sz="1400" dirty="0">
                <a:solidFill>
                  <a:schemeClr val="accent1">
                    <a:lumMod val="40000"/>
                    <a:lumOff val="60000"/>
                  </a:schemeClr>
                </a:solidFill>
              </a:rPr>
              <a:t> types of amblyopia,” as the </a:t>
            </a:r>
            <a:r>
              <a:rPr lang="en-US" sz="1400" i="1" dirty="0">
                <a:solidFill>
                  <a:schemeClr val="accent1">
                    <a:lumMod val="40000"/>
                    <a:lumOff val="60000"/>
                  </a:schemeClr>
                </a:solidFill>
              </a:rPr>
              <a:t>Peds</a:t>
            </a:r>
            <a:r>
              <a:rPr lang="en-US" sz="1400" dirty="0">
                <a:solidFill>
                  <a:schemeClr val="accent1">
                    <a:lumMod val="40000"/>
                    <a:lumOff val="60000"/>
                  </a:schemeClr>
                </a:solidFill>
              </a:rPr>
              <a:t> book puts it. [Emphasis mine] In fact, refractive correction is so effective, many </a:t>
            </a:r>
            <a:r>
              <a:rPr lang="en-US" sz="1400" dirty="0" err="1">
                <a:solidFill>
                  <a:schemeClr val="accent1">
                    <a:lumMod val="40000"/>
                    <a:lumOff val="60000"/>
                  </a:schemeClr>
                </a:solidFill>
              </a:rPr>
              <a:t>ophthos</a:t>
            </a:r>
            <a:r>
              <a:rPr lang="en-US" sz="1400" dirty="0">
                <a:solidFill>
                  <a:schemeClr val="accent1">
                    <a:lumMod val="40000"/>
                    <a:lumOff val="60000"/>
                  </a:schemeClr>
                </a:solidFill>
              </a:rPr>
              <a:t> will hold off on Step 3 above, opting instead to see how far refractive correction alone can go in reversing amblyopia.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Should correction be based on the manifest, or cycloplegic refraction?</a:t>
            </a:r>
          </a:p>
          <a:p>
            <a:r>
              <a:rPr lang="en-US" sz="1400" dirty="0">
                <a:solidFill>
                  <a:schemeClr val="accent1">
                    <a:lumMod val="40000"/>
                    <a:lumOff val="60000"/>
                  </a:schemeClr>
                </a:solidFill>
              </a:rPr>
              <a:t>The cycloplegic (albeit recognizing there are clinical scenarios in which </a:t>
            </a:r>
            <a:r>
              <a:rPr lang="en-US" sz="1400" dirty="0" err="1">
                <a:solidFill>
                  <a:schemeClr val="accent1">
                    <a:lumMod val="40000"/>
                    <a:lumOff val="60000"/>
                  </a:schemeClr>
                </a:solidFill>
              </a:rPr>
              <a:t>Rxing</a:t>
            </a:r>
            <a:r>
              <a:rPr lang="en-US" sz="1400" dirty="0">
                <a:solidFill>
                  <a:schemeClr val="accent1">
                    <a:lumMod val="40000"/>
                    <a:lumOff val="60000"/>
                  </a:schemeClr>
                </a:solidFill>
              </a:rPr>
              <a:t> less than the full cycloplegic amount is indicated)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Which method of correction is preferable—contacts, or glasses?</a:t>
            </a:r>
          </a:p>
          <a:p>
            <a:r>
              <a:rPr lang="en-US" sz="1400" dirty="0">
                <a:solidFill>
                  <a:schemeClr val="accent1">
                    <a:lumMod val="40000"/>
                    <a:lumOff val="60000"/>
                  </a:schemeClr>
                </a:solidFill>
              </a:rPr>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4372882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chemeClr val="accent1">
                    <a:lumMod val="40000"/>
                    <a:lumOff val="60000"/>
                  </a:schemeClr>
                </a:solidFill>
              </a:rPr>
              <a:t>In fact, refractive correction is so effective, many </a:t>
            </a:r>
            <a:r>
              <a:rPr lang="en-US" sz="1400" dirty="0" err="1">
                <a:solidFill>
                  <a:schemeClr val="accent1">
                    <a:lumMod val="40000"/>
                    <a:lumOff val="60000"/>
                  </a:schemeClr>
                </a:solidFill>
              </a:rPr>
              <a:t>ophthos</a:t>
            </a:r>
            <a:r>
              <a:rPr lang="en-US" sz="1400" dirty="0">
                <a:solidFill>
                  <a:schemeClr val="accent1">
                    <a:lumMod val="40000"/>
                    <a:lumOff val="60000"/>
                  </a:schemeClr>
                </a:solidFill>
              </a:rPr>
              <a:t> will hold off on Step 3 above, opting instead to see how far refractive correction alone can go in reversing amblyopia.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Should correction be based on the manifest, or cycloplegic refraction?</a:t>
            </a:r>
          </a:p>
          <a:p>
            <a:r>
              <a:rPr lang="en-US" sz="1400" dirty="0">
                <a:solidFill>
                  <a:schemeClr val="accent1">
                    <a:lumMod val="40000"/>
                    <a:lumOff val="60000"/>
                  </a:schemeClr>
                </a:solidFill>
              </a:rPr>
              <a:t>The cycloplegic (albeit recognizing there are clinical scenarios in which </a:t>
            </a:r>
            <a:r>
              <a:rPr lang="en-US" sz="1400" dirty="0" err="1">
                <a:solidFill>
                  <a:schemeClr val="accent1">
                    <a:lumMod val="40000"/>
                    <a:lumOff val="60000"/>
                  </a:schemeClr>
                </a:solidFill>
              </a:rPr>
              <a:t>Rxing</a:t>
            </a:r>
            <a:r>
              <a:rPr lang="en-US" sz="1400" dirty="0">
                <a:solidFill>
                  <a:schemeClr val="accent1">
                    <a:lumMod val="40000"/>
                    <a:lumOff val="60000"/>
                  </a:schemeClr>
                </a:solidFill>
              </a:rPr>
              <a:t> less than the full cycloplegic amount is indicated)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Which method of correction is preferable—contacts, or glasses?</a:t>
            </a:r>
          </a:p>
          <a:p>
            <a:r>
              <a:rPr lang="en-US" sz="1400" dirty="0">
                <a:solidFill>
                  <a:schemeClr val="accent1">
                    <a:lumMod val="40000"/>
                    <a:lumOff val="60000"/>
                  </a:schemeClr>
                </a:solidFill>
              </a:rPr>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234006483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Should correction be based on the manifest, or cycloplegic refraction?</a:t>
            </a:r>
          </a:p>
          <a:p>
            <a:r>
              <a:rPr lang="en-US" sz="1400" dirty="0">
                <a:solidFill>
                  <a:schemeClr val="accent1">
                    <a:lumMod val="40000"/>
                    <a:lumOff val="60000"/>
                  </a:schemeClr>
                </a:solidFill>
              </a:rPr>
              <a:t>The cycloplegic (albeit recognizing there are clinical scenarios in which </a:t>
            </a:r>
            <a:r>
              <a:rPr lang="en-US" sz="1400" dirty="0" err="1">
                <a:solidFill>
                  <a:schemeClr val="accent1">
                    <a:lumMod val="40000"/>
                    <a:lumOff val="60000"/>
                  </a:schemeClr>
                </a:solidFill>
              </a:rPr>
              <a:t>Rxing</a:t>
            </a:r>
            <a:r>
              <a:rPr lang="en-US" sz="1400" dirty="0">
                <a:solidFill>
                  <a:schemeClr val="accent1">
                    <a:lumMod val="40000"/>
                    <a:lumOff val="60000"/>
                  </a:schemeClr>
                </a:solidFill>
              </a:rPr>
              <a:t> less than the full cycloplegic amount is indicated)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Which method of correction is preferable—contacts, or glasses?</a:t>
            </a:r>
          </a:p>
          <a:p>
            <a:r>
              <a:rPr lang="en-US" sz="1400" dirty="0">
                <a:solidFill>
                  <a:schemeClr val="accent1">
                    <a:lumMod val="40000"/>
                    <a:lumOff val="60000"/>
                  </a:schemeClr>
                </a:solidFill>
              </a:rPr>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204121337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p>
          <a:p>
            <a:endParaRPr lang="en-US" sz="1400" i="1" dirty="0"/>
          </a:p>
          <a:p>
            <a:r>
              <a:rPr lang="en-US" sz="1400" i="1" dirty="0"/>
              <a:t>Should correction be based on the manifest, or cycloplegic refraction?</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 cycloplegic (albeit recognizing there are clinical scenarios in which </a:t>
            </a:r>
            <a:r>
              <a:rPr lang="en-US" sz="1400" dirty="0" err="1">
                <a:solidFill>
                  <a:schemeClr val="accent1">
                    <a:lumMod val="40000"/>
                    <a:lumOff val="60000"/>
                  </a:schemeClr>
                </a:solidFill>
              </a:rPr>
              <a:t>Rxing</a:t>
            </a:r>
            <a:r>
              <a:rPr lang="en-US" sz="1400" dirty="0">
                <a:solidFill>
                  <a:schemeClr val="accent1">
                    <a:lumMod val="40000"/>
                    <a:lumOff val="60000"/>
                  </a:schemeClr>
                </a:solidFill>
              </a:rPr>
              <a:t> less than the full cycloplegic amount is indicated)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Which method of correction is preferable—contacts, or glasses?</a:t>
            </a:r>
          </a:p>
          <a:p>
            <a:r>
              <a:rPr lang="en-US" sz="1400" dirty="0">
                <a:solidFill>
                  <a:schemeClr val="accent1">
                    <a:lumMod val="40000"/>
                    <a:lumOff val="60000"/>
                  </a:schemeClr>
                </a:solidFill>
              </a:rPr>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132336900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p>
          <a:p>
            <a:endParaRPr lang="en-US" sz="1400" i="1" dirty="0"/>
          </a:p>
          <a:p>
            <a:r>
              <a:rPr lang="en-US" sz="1400" i="1" dirty="0"/>
              <a:t>Should correction be based on the manifest, or cycloplegic refraction?</a:t>
            </a:r>
          </a:p>
          <a:p>
            <a:r>
              <a:rPr lang="en-US" sz="1400" dirty="0"/>
              <a:t>The cycloplegic (albeit recognizing there are clinical scenarios in which </a:t>
            </a:r>
            <a:r>
              <a:rPr lang="en-US" sz="1400" dirty="0" err="1"/>
              <a:t>Rxing</a:t>
            </a:r>
            <a:r>
              <a:rPr lang="en-US" sz="1400" dirty="0"/>
              <a:t> less than the full cycloplegic amount is indicated)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Which method of correction is preferable—contacts, or glasses?</a:t>
            </a:r>
          </a:p>
          <a:p>
            <a:r>
              <a:rPr lang="en-US" sz="1400" dirty="0">
                <a:solidFill>
                  <a:schemeClr val="accent1">
                    <a:lumMod val="40000"/>
                    <a:lumOff val="60000"/>
                  </a:schemeClr>
                </a:solidFill>
              </a:rPr>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309561492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p>
          <a:p>
            <a:endParaRPr lang="en-US" sz="1400" i="1" dirty="0"/>
          </a:p>
          <a:p>
            <a:r>
              <a:rPr lang="en-US" sz="1400" i="1" dirty="0"/>
              <a:t>Should correction be based on the manifest, or cycloplegic refraction?</a:t>
            </a:r>
          </a:p>
          <a:p>
            <a:r>
              <a:rPr lang="en-US" sz="1400" dirty="0"/>
              <a:t>The cycloplegic (albeit recognizing there are clinical scenarios in which </a:t>
            </a:r>
            <a:r>
              <a:rPr lang="en-US" sz="1400" dirty="0" err="1"/>
              <a:t>Rxing</a:t>
            </a:r>
            <a:r>
              <a:rPr lang="en-US" sz="1400" dirty="0"/>
              <a:t> less than the full cycloplegic amount is indicated)</a:t>
            </a:r>
          </a:p>
          <a:p>
            <a:endParaRPr lang="en-US" sz="1400" i="1" dirty="0"/>
          </a:p>
          <a:p>
            <a:r>
              <a:rPr lang="en-US" sz="1400" i="1" dirty="0"/>
              <a:t>Which method of correction is preferable—contacts, or glasses?</a:t>
            </a:r>
            <a:endParaRPr lang="en-US" sz="1400" i="1" dirty="0">
              <a:solidFill>
                <a:schemeClr val="accent1">
                  <a:lumMod val="40000"/>
                  <a:lumOff val="60000"/>
                </a:schemeClr>
              </a:solidFill>
            </a:endParaRPr>
          </a:p>
          <a:p>
            <a:r>
              <a:rPr lang="en-US" sz="1400" dirty="0">
                <a:solidFill>
                  <a:schemeClr val="accent1">
                    <a:lumMod val="40000"/>
                    <a:lumOff val="60000"/>
                  </a:schemeClr>
                </a:solidFill>
              </a:rPr>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318439439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p>
          <a:p>
            <a:endParaRPr lang="en-US" sz="1400" i="1" dirty="0"/>
          </a:p>
          <a:p>
            <a:r>
              <a:rPr lang="en-US" sz="1400" i="1" dirty="0"/>
              <a:t>Should correction be based on the manifest, or cycloplegic refraction?</a:t>
            </a:r>
          </a:p>
          <a:p>
            <a:r>
              <a:rPr lang="en-US" sz="1400" dirty="0"/>
              <a:t>The cycloplegic (albeit recognizing there are clinical scenarios in which </a:t>
            </a:r>
            <a:r>
              <a:rPr lang="en-US" sz="1400" dirty="0" err="1"/>
              <a:t>Rxing</a:t>
            </a:r>
            <a:r>
              <a:rPr lang="en-US" sz="1400" dirty="0"/>
              <a:t> less than the full cycloplegic amount is indicated)</a:t>
            </a:r>
          </a:p>
          <a:p>
            <a:endParaRPr lang="en-US" sz="1400" i="1" dirty="0"/>
          </a:p>
          <a:p>
            <a:r>
              <a:rPr lang="en-US" sz="1400" i="1" dirty="0"/>
              <a:t>Which method of correction is preferable—contacts, or glasses?</a:t>
            </a:r>
          </a:p>
          <a:p>
            <a:r>
              <a:rPr lang="en-US" sz="1400" dirty="0"/>
              <a:t>Contacts (but many kids are intolerant, in which case glasses are used)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Is refractive surgery an option?</a:t>
            </a: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100668071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p>
          <a:p>
            <a:endParaRPr lang="en-US" sz="1400" i="1" dirty="0"/>
          </a:p>
          <a:p>
            <a:r>
              <a:rPr lang="en-US" sz="1400" i="1" dirty="0"/>
              <a:t>Should correction be based on the manifest, or cycloplegic refraction?</a:t>
            </a:r>
          </a:p>
          <a:p>
            <a:r>
              <a:rPr lang="en-US" sz="1400" dirty="0"/>
              <a:t>The cycloplegic (albeit recognizing there are clinical scenarios in which </a:t>
            </a:r>
            <a:r>
              <a:rPr lang="en-US" sz="1400" dirty="0" err="1"/>
              <a:t>Rxing</a:t>
            </a:r>
            <a:r>
              <a:rPr lang="en-US" sz="1400" dirty="0"/>
              <a:t> less than the full cycloplegic amount is indicated)</a:t>
            </a:r>
          </a:p>
          <a:p>
            <a:endParaRPr lang="en-US" sz="1400" i="1" dirty="0"/>
          </a:p>
          <a:p>
            <a:r>
              <a:rPr lang="en-US" sz="1400" i="1" dirty="0"/>
              <a:t>Which method of correction is preferable—contacts, or glasses?</a:t>
            </a:r>
          </a:p>
          <a:p>
            <a:r>
              <a:rPr lang="en-US" sz="1400" dirty="0"/>
              <a:t>Contacts (but many kids are intolerant, in which case glasses are used)</a:t>
            </a:r>
          </a:p>
          <a:p>
            <a:endParaRPr lang="en-US" sz="1400" i="1" dirty="0"/>
          </a:p>
          <a:p>
            <a:r>
              <a:rPr lang="en-US" sz="1400" i="1" dirty="0"/>
              <a:t>Is refractive surgery an option?</a:t>
            </a:r>
            <a:endParaRPr lang="en-US" sz="1400" i="1" dirty="0">
              <a:solidFill>
                <a:schemeClr val="accent1">
                  <a:lumMod val="40000"/>
                  <a:lumOff val="60000"/>
                </a:schemeClr>
              </a:solidFill>
            </a:endParaRPr>
          </a:p>
          <a:p>
            <a:r>
              <a:rPr lang="en-US" sz="1400" dirty="0">
                <a:solidFill>
                  <a:schemeClr val="accent1">
                    <a:lumMod val="40000"/>
                    <a:lumOff val="60000"/>
                  </a:schemeClr>
                </a:solidFill>
              </a:rPr>
              <a:t>Yes, but is generally reserved for kids who won’t tolerate either CLs or glasses</a:t>
            </a:r>
          </a:p>
        </p:txBody>
      </p:sp>
    </p:spTree>
    <p:extLst>
      <p:ext uri="{BB962C8B-B14F-4D97-AF65-F5344CB8AC3E}">
        <p14:creationId xmlns:p14="http://schemas.microsoft.com/office/powerpoint/2010/main" val="155369613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8" name="TextBox 7">
            <a:extLst>
              <a:ext uri="{FF2B5EF4-FFF2-40B4-BE49-F238E27FC236}">
                <a16:creationId xmlns:a16="http://schemas.microsoft.com/office/drawing/2014/main" id="{489A87F9-C15D-40DA-A856-57B59C671C5D}"/>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b="1" dirty="0"/>
              <a:t>2) Correct any significant refractive error present</a:t>
            </a:r>
            <a:endParaRPr lang="en-US" sz="1600" b="1" dirty="0">
              <a:solidFill>
                <a:schemeClr val="bg1">
                  <a:lumMod val="75000"/>
                </a:schemeClr>
              </a:solidFill>
            </a:endParaRPr>
          </a:p>
          <a:p>
            <a:r>
              <a:rPr lang="en-US" sz="1600" dirty="0">
                <a:solidFill>
                  <a:schemeClr val="bg1">
                    <a:lumMod val="75000"/>
                  </a:schemeClr>
                </a:solidFill>
              </a:rPr>
              <a:t>3) Encourage (read: force; require) the child to use the amblyopic eye</a:t>
            </a:r>
          </a:p>
        </p:txBody>
      </p:sp>
      <p:sp>
        <p:nvSpPr>
          <p:cNvPr id="4" name="TextBox 3">
            <a:extLst>
              <a:ext uri="{FF2B5EF4-FFF2-40B4-BE49-F238E27FC236}">
                <a16:creationId xmlns:a16="http://schemas.microsoft.com/office/drawing/2014/main" id="{412B954D-EB1C-37D2-E0FB-140BA02C67FC}"/>
              </a:ext>
            </a:extLst>
          </p:cNvPr>
          <p:cNvSpPr txBox="1"/>
          <p:nvPr/>
        </p:nvSpPr>
        <p:spPr>
          <a:xfrm>
            <a:off x="909481" y="3417343"/>
            <a:ext cx="7030279" cy="3323987"/>
          </a:xfrm>
          <a:prstGeom prst="rect">
            <a:avLst/>
          </a:prstGeom>
          <a:solidFill>
            <a:schemeClr val="accent1">
              <a:lumMod val="40000"/>
              <a:lumOff val="60000"/>
            </a:schemeClr>
          </a:solidFill>
        </p:spPr>
        <p:txBody>
          <a:bodyPr wrap="square" rtlCol="0">
            <a:spAutoFit/>
          </a:bodyPr>
          <a:lstStyle/>
          <a:p>
            <a:r>
              <a:rPr lang="en-US" sz="1400" i="1" dirty="0"/>
              <a:t>You mean, correct refractive error </a:t>
            </a:r>
            <a:r>
              <a:rPr lang="en-US" sz="1400" b="1" i="1" dirty="0"/>
              <a:t>if</a:t>
            </a:r>
            <a:r>
              <a:rPr lang="en-US" sz="1400" i="1" dirty="0"/>
              <a:t> the amblyopia is refractive in nature, yes?</a:t>
            </a:r>
          </a:p>
          <a:p>
            <a:r>
              <a:rPr lang="en-US" sz="1400" dirty="0"/>
              <a:t>You’d think so, but no—correction of refractive error “plays a key role in the treatment of </a:t>
            </a:r>
            <a:r>
              <a:rPr lang="en-US" sz="1400" b="1" dirty="0"/>
              <a:t>all</a:t>
            </a:r>
            <a:r>
              <a:rPr lang="en-US" sz="1400" dirty="0"/>
              <a:t> types of amblyopia,” as the </a:t>
            </a:r>
            <a:r>
              <a:rPr lang="en-US" sz="1400" i="1" dirty="0"/>
              <a:t>Peds</a:t>
            </a:r>
            <a:r>
              <a:rPr lang="en-US" sz="1400" dirty="0"/>
              <a:t> book puts it. [Emphasis mine] </a:t>
            </a:r>
            <a:r>
              <a:rPr lang="en-US" sz="1400" dirty="0">
                <a:solidFill>
                  <a:srgbClr val="0000FF"/>
                </a:solidFill>
              </a:rPr>
              <a:t>In fact, refractive correction is so effective, many </a:t>
            </a:r>
            <a:r>
              <a:rPr lang="en-US" sz="1400" dirty="0" err="1">
                <a:solidFill>
                  <a:srgbClr val="0000FF"/>
                </a:solidFill>
              </a:rPr>
              <a:t>ophthos</a:t>
            </a:r>
            <a:r>
              <a:rPr lang="en-US" sz="1400" dirty="0">
                <a:solidFill>
                  <a:srgbClr val="0000FF"/>
                </a:solidFill>
              </a:rPr>
              <a:t> will hold off on Step 3 above, opting instead to see how far refractive correction alone can go in reversing amblyopia. </a:t>
            </a:r>
            <a:endParaRPr lang="en-US" sz="1400" dirty="0"/>
          </a:p>
          <a:p>
            <a:endParaRPr lang="en-US" sz="1400" i="1" dirty="0"/>
          </a:p>
          <a:p>
            <a:r>
              <a:rPr lang="en-US" sz="1400" i="1" dirty="0"/>
              <a:t>Should correction be based on the manifest, or cycloplegic refraction?</a:t>
            </a:r>
          </a:p>
          <a:p>
            <a:r>
              <a:rPr lang="en-US" sz="1400" dirty="0"/>
              <a:t>The cycloplegic (albeit recognizing there are clinical scenarios in which </a:t>
            </a:r>
            <a:r>
              <a:rPr lang="en-US" sz="1400" dirty="0" err="1"/>
              <a:t>Rxing</a:t>
            </a:r>
            <a:r>
              <a:rPr lang="en-US" sz="1400" dirty="0"/>
              <a:t> less than the full cycloplegic amount is indicated)</a:t>
            </a:r>
          </a:p>
          <a:p>
            <a:endParaRPr lang="en-US" sz="1400" i="1" dirty="0"/>
          </a:p>
          <a:p>
            <a:r>
              <a:rPr lang="en-US" sz="1400" i="1" dirty="0"/>
              <a:t>Which method of correction is preferable—contacts, or glasses?</a:t>
            </a:r>
          </a:p>
          <a:p>
            <a:r>
              <a:rPr lang="en-US" sz="1400" dirty="0"/>
              <a:t>Contacts (but many kids are intolerant, in which case glasses are used)</a:t>
            </a:r>
          </a:p>
          <a:p>
            <a:endParaRPr lang="en-US" sz="1400" i="1" dirty="0"/>
          </a:p>
          <a:p>
            <a:r>
              <a:rPr lang="en-US" sz="1400" i="1" dirty="0"/>
              <a:t>Is refractive surgery an option?</a:t>
            </a:r>
          </a:p>
          <a:p>
            <a:r>
              <a:rPr lang="en-US" sz="1400" dirty="0"/>
              <a:t>Yes, but is generally reserved for kids who won’t tolerate either CLs or glasses</a:t>
            </a:r>
          </a:p>
        </p:txBody>
      </p:sp>
    </p:spTree>
    <p:extLst>
      <p:ext uri="{BB962C8B-B14F-4D97-AF65-F5344CB8AC3E}">
        <p14:creationId xmlns:p14="http://schemas.microsoft.com/office/powerpoint/2010/main" val="4279293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031873"/>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If the input from an eye is degraded (due to defocus, occlusion, </a:t>
            </a:r>
            <a:r>
              <a:rPr lang="en-US" sz="1600" dirty="0" err="1"/>
              <a:t>etc</a:t>
            </a:r>
            <a:r>
              <a:rPr lang="en-US" sz="1600" dirty="0"/>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p>
          <a:p>
            <a:r>
              <a:rPr lang="en-US" sz="1600" i="1" dirty="0"/>
              <a:t>Does amblyopia tend to manifest unilaterally, or bilaterally?</a:t>
            </a:r>
          </a:p>
          <a:p>
            <a:r>
              <a:rPr lang="en-US" sz="1600" dirty="0"/>
              <a:t>While it can be  bilateral  , the vast majority of cases are  unilateral</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B42BA05C-DCCA-4104-52B1-775416AC7BB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67037470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endParaRPr lang="en-US" sz="1400" i="1" dirty="0">
              <a:solidFill>
                <a:srgbClr val="CCFFCC"/>
              </a:solidFill>
            </a:endParaRPr>
          </a:p>
          <a:p>
            <a:r>
              <a:rPr lang="en-US" sz="1400" dirty="0">
                <a:solidFill>
                  <a:srgbClr val="CCFFCC"/>
                </a:solidFill>
              </a:rPr>
              <a:t>You make it their better-seeing eye by disrupting the vision in their sound eye</a:t>
            </a:r>
          </a:p>
          <a:p>
            <a:endParaRPr lang="en-US" sz="1400" dirty="0">
              <a:solidFill>
                <a:srgbClr val="CCFFCC"/>
              </a:solidFill>
            </a:endParaRPr>
          </a:p>
          <a:p>
            <a:r>
              <a:rPr lang="en-US" sz="1400" dirty="0">
                <a:solidFill>
                  <a:srgbClr val="CCFFCC"/>
                </a:solidFill>
              </a:rPr>
              <a:t>There are two broad categories of technique for disrupting vision in the sound eye—what are they?</a:t>
            </a:r>
          </a:p>
          <a:p>
            <a:r>
              <a:rPr lang="en-US" sz="1400" dirty="0">
                <a:solidFill>
                  <a:srgbClr val="CCFFCC"/>
                </a:solidFill>
              </a:rPr>
              <a:t>--Occluding  its visual axis, </a:t>
            </a:r>
            <a:r>
              <a:rPr lang="en-US" sz="1400" dirty="0" err="1">
                <a:solidFill>
                  <a:srgbClr val="CCFFCC"/>
                </a:solidFill>
              </a:rPr>
              <a:t>ie</a:t>
            </a:r>
            <a:r>
              <a:rPr lang="en-US" sz="1400" dirty="0">
                <a:solidFill>
                  <a:srgbClr val="CCFFCC"/>
                </a:solidFill>
              </a:rPr>
              <a:t>, by patching it</a:t>
            </a:r>
          </a:p>
          <a:p>
            <a:r>
              <a:rPr lang="en-US" sz="1400" dirty="0">
                <a:solidFill>
                  <a:srgbClr val="CCFFCC"/>
                </a:solidFill>
              </a:rPr>
              <a:t>--Degrading  the quality of its visual signal either  pharmacologically  or  optically</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Tree>
    <p:extLst>
      <p:ext uri="{BB962C8B-B14F-4D97-AF65-F5344CB8AC3E}">
        <p14:creationId xmlns:p14="http://schemas.microsoft.com/office/powerpoint/2010/main" val="141996473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solidFill>
                <a:srgbClr val="CCFFCC"/>
              </a:solidFill>
            </a:endParaRPr>
          </a:p>
          <a:p>
            <a:r>
              <a:rPr lang="en-US" sz="1400" dirty="0">
                <a:solidFill>
                  <a:srgbClr val="CCFFCC"/>
                </a:solidFill>
              </a:rPr>
              <a:t>There are two broad categories of technique for disrupting vision in the sound eye—what are they?</a:t>
            </a:r>
          </a:p>
          <a:p>
            <a:r>
              <a:rPr lang="en-US" sz="1400" dirty="0">
                <a:solidFill>
                  <a:srgbClr val="CCFFCC"/>
                </a:solidFill>
              </a:rPr>
              <a:t>--Occluding  its visual axis, </a:t>
            </a:r>
            <a:r>
              <a:rPr lang="en-US" sz="1400" dirty="0" err="1">
                <a:solidFill>
                  <a:srgbClr val="CCFFCC"/>
                </a:solidFill>
              </a:rPr>
              <a:t>ie</a:t>
            </a:r>
            <a:r>
              <a:rPr lang="en-US" sz="1400" dirty="0">
                <a:solidFill>
                  <a:srgbClr val="CCFFCC"/>
                </a:solidFill>
              </a:rPr>
              <a:t>, by patching it</a:t>
            </a:r>
          </a:p>
          <a:p>
            <a:r>
              <a:rPr lang="en-US" sz="1400" dirty="0">
                <a:solidFill>
                  <a:srgbClr val="CCFFCC"/>
                </a:solidFill>
              </a:rPr>
              <a:t>--Degrading  the quality of its visual signal either  pharmacologically  or  optically</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Tree>
    <p:extLst>
      <p:ext uri="{BB962C8B-B14F-4D97-AF65-F5344CB8AC3E}">
        <p14:creationId xmlns:p14="http://schemas.microsoft.com/office/powerpoint/2010/main" val="46732589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a:t>
            </a:r>
            <a:r>
              <a:rPr lang="en-US" sz="1400" b="1" i="1" dirty="0"/>
              <a:t>?</a:t>
            </a:r>
            <a:endParaRPr lang="en-US" sz="1400" dirty="0">
              <a:solidFill>
                <a:srgbClr val="0000FF"/>
              </a:solidFill>
            </a:endParaRPr>
          </a:p>
          <a:p>
            <a:r>
              <a:rPr lang="en-US" sz="1400" dirty="0"/>
              <a:t>--</a:t>
            </a:r>
            <a:r>
              <a:rPr lang="en-US" sz="1400" b="1" i="1" dirty="0"/>
              <a:t>?</a:t>
            </a:r>
            <a:endParaRPr lang="en-US" sz="1400" dirty="0">
              <a:solidFill>
                <a:srgbClr val="0000FF"/>
              </a:solidFill>
            </a:endParaRP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Tree>
    <p:extLst>
      <p:ext uri="{BB962C8B-B14F-4D97-AF65-F5344CB8AC3E}">
        <p14:creationId xmlns:p14="http://schemas.microsoft.com/office/powerpoint/2010/main" val="323018634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--Occluding  its visual axis, </a:t>
            </a:r>
            <a:r>
              <a:rPr lang="en-US" sz="1400" dirty="0" err="1"/>
              <a:t>ie</a:t>
            </a:r>
            <a:r>
              <a:rPr lang="en-US" sz="1400" dirty="0"/>
              <a:t>,  patch it</a:t>
            </a:r>
          </a:p>
          <a:p>
            <a:r>
              <a:rPr lang="en-US" sz="1400" dirty="0">
                <a:solidFill>
                  <a:schemeClr val="bg1">
                    <a:lumMod val="75000"/>
                  </a:schemeClr>
                </a:solidFill>
              </a:rPr>
              <a:t>--</a:t>
            </a:r>
            <a:r>
              <a:rPr lang="en-US" sz="1400" b="1" i="1" dirty="0">
                <a:solidFill>
                  <a:schemeClr val="bg1">
                    <a:lumMod val="75000"/>
                  </a:schemeClr>
                </a:solidFill>
              </a:rPr>
              <a:t>?</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Rectangle 7">
            <a:extLst>
              <a:ext uri="{FF2B5EF4-FFF2-40B4-BE49-F238E27FC236}">
                <a16:creationId xmlns:a16="http://schemas.microsoft.com/office/drawing/2014/main" id="{45D7E9CC-9759-E031-1666-A8C627419CF9}"/>
              </a:ext>
            </a:extLst>
          </p:cNvPr>
          <p:cNvSpPr/>
          <p:nvPr/>
        </p:nvSpPr>
        <p:spPr>
          <a:xfrm>
            <a:off x="689113" y="5022573"/>
            <a:ext cx="899657"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FDA4AE-F5BF-ADDF-ADE7-018FCBA22754}"/>
              </a:ext>
            </a:extLst>
          </p:cNvPr>
          <p:cNvSpPr/>
          <p:nvPr/>
        </p:nvSpPr>
        <p:spPr>
          <a:xfrm>
            <a:off x="2999144" y="5018192"/>
            <a:ext cx="899657"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6754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--Occluding  its visual axis, </a:t>
            </a:r>
            <a:r>
              <a:rPr lang="en-US" sz="1400" dirty="0" err="1"/>
              <a:t>ie</a:t>
            </a:r>
            <a:r>
              <a:rPr lang="en-US" sz="1400" dirty="0"/>
              <a:t>,  patch it</a:t>
            </a:r>
          </a:p>
          <a:p>
            <a:r>
              <a:rPr lang="en-US" sz="1400" dirty="0">
                <a:solidFill>
                  <a:schemeClr val="bg1">
                    <a:lumMod val="75000"/>
                  </a:schemeClr>
                </a:solidFill>
              </a:rPr>
              <a:t>--</a:t>
            </a:r>
            <a:r>
              <a:rPr lang="en-US" sz="1400" b="1" i="1" dirty="0">
                <a:solidFill>
                  <a:schemeClr val="bg1">
                    <a:lumMod val="75000"/>
                  </a:schemeClr>
                </a:solidFill>
              </a:rPr>
              <a:t>?</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Tree>
    <p:extLst>
      <p:ext uri="{BB962C8B-B14F-4D97-AF65-F5344CB8AC3E}">
        <p14:creationId xmlns:p14="http://schemas.microsoft.com/office/powerpoint/2010/main" val="198417543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--Occluding  its visual axis, </a:t>
            </a:r>
            <a:r>
              <a:rPr lang="en-US" sz="1400" dirty="0" err="1"/>
              <a:t>ie</a:t>
            </a:r>
            <a:r>
              <a:rPr lang="en-US" sz="1400" dirty="0"/>
              <a:t>,  patch it</a:t>
            </a:r>
          </a:p>
          <a:p>
            <a:r>
              <a:rPr lang="en-US" sz="1400" dirty="0"/>
              <a:t>--Degrading  the quality of its visual signal </a:t>
            </a:r>
            <a:endParaRPr lang="en-US" sz="1400" dirty="0">
              <a:solidFill>
                <a:srgbClr val="0000FF"/>
              </a:solidFill>
            </a:endParaRP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13" name="Rectangle 12">
            <a:extLst>
              <a:ext uri="{FF2B5EF4-FFF2-40B4-BE49-F238E27FC236}">
                <a16:creationId xmlns:a16="http://schemas.microsoft.com/office/drawing/2014/main" id="{C1866BCE-50DC-AEB4-10CD-E12BB752FE86}"/>
              </a:ext>
            </a:extLst>
          </p:cNvPr>
          <p:cNvSpPr/>
          <p:nvPr/>
        </p:nvSpPr>
        <p:spPr>
          <a:xfrm>
            <a:off x="696035" y="5240848"/>
            <a:ext cx="899657"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60877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--Occluding  its visual axis, </a:t>
            </a:r>
            <a:r>
              <a:rPr lang="en-US" sz="1400" dirty="0" err="1"/>
              <a:t>ie</a:t>
            </a:r>
            <a:r>
              <a:rPr lang="en-US" sz="1400" dirty="0"/>
              <a:t>,  patch it</a:t>
            </a:r>
          </a:p>
          <a:p>
            <a:r>
              <a:rPr lang="en-US" sz="1400" dirty="0"/>
              <a:t>--Degrading  the quality of its visual signal </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Tree>
    <p:extLst>
      <p:ext uri="{BB962C8B-B14F-4D97-AF65-F5344CB8AC3E}">
        <p14:creationId xmlns:p14="http://schemas.microsoft.com/office/powerpoint/2010/main" val="201402789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--Occluding  its visual axis, </a:t>
            </a:r>
            <a:r>
              <a:rPr lang="en-US" sz="1400" dirty="0" err="1"/>
              <a:t>ie</a:t>
            </a:r>
            <a:r>
              <a:rPr lang="en-US" sz="1400" dirty="0"/>
              <a:t>,  patch it</a:t>
            </a:r>
            <a:endParaRPr lang="en-US" sz="1400" dirty="0">
              <a:solidFill>
                <a:srgbClr val="0000FF"/>
              </a:solidFill>
            </a:endParaRPr>
          </a:p>
          <a:p>
            <a:r>
              <a:rPr lang="en-US" sz="1400" dirty="0"/>
              <a:t>--Degrading  the quality of its visual signal </a:t>
            </a:r>
            <a:r>
              <a:rPr lang="en-US" sz="1400" dirty="0">
                <a:solidFill>
                  <a:srgbClr val="0000FF"/>
                </a:solidFill>
              </a:rPr>
              <a:t>either  pharmacologically  or  optically</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Rectangle 7">
            <a:extLst>
              <a:ext uri="{FF2B5EF4-FFF2-40B4-BE49-F238E27FC236}">
                <a16:creationId xmlns:a16="http://schemas.microsoft.com/office/drawing/2014/main" id="{9E2CA220-5062-04D1-1AD6-A132843A5814}"/>
              </a:ext>
            </a:extLst>
          </p:cNvPr>
          <p:cNvSpPr/>
          <p:nvPr/>
        </p:nvSpPr>
        <p:spPr>
          <a:xfrm>
            <a:off x="4426226" y="5221356"/>
            <a:ext cx="1524000" cy="237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14C353-2D2D-0844-CE31-E3A0E464DDEE}"/>
              </a:ext>
            </a:extLst>
          </p:cNvPr>
          <p:cNvSpPr/>
          <p:nvPr/>
        </p:nvSpPr>
        <p:spPr>
          <a:xfrm>
            <a:off x="6268120" y="5221356"/>
            <a:ext cx="662767" cy="237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39847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412B954D-EB1C-37D2-E0FB-140BA02C67FC}"/>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t>In very general terms (</a:t>
            </a:r>
            <a:r>
              <a:rPr lang="en-US" sz="1400" i="1" dirty="0" err="1"/>
              <a:t>ie</a:t>
            </a:r>
            <a:r>
              <a:rPr lang="en-US" sz="1400" i="1" dirty="0"/>
              <a:t>, not specific techniques), how do you get a child to use their amblyopic eye?</a:t>
            </a:r>
          </a:p>
          <a:p>
            <a:r>
              <a:rPr lang="en-US" sz="1400" dirty="0"/>
              <a:t>You make it their better-seeing eye by disrupting the vision in their sound eye</a:t>
            </a:r>
          </a:p>
          <a:p>
            <a:endParaRPr lang="en-US" sz="1400" dirty="0"/>
          </a:p>
          <a:p>
            <a:r>
              <a:rPr lang="en-US" sz="1400" dirty="0"/>
              <a:t>There are two broad categories of technique for disrupting vision in the sound eye—what are they?</a:t>
            </a:r>
          </a:p>
          <a:p>
            <a:r>
              <a:rPr lang="en-US" sz="1400" dirty="0"/>
              <a:t>--Occluding  its visual axis, </a:t>
            </a:r>
            <a:r>
              <a:rPr lang="en-US" sz="1400" dirty="0" err="1"/>
              <a:t>ie</a:t>
            </a:r>
            <a:r>
              <a:rPr lang="en-US" sz="1400" dirty="0"/>
              <a:t>,  patch it</a:t>
            </a:r>
            <a:endParaRPr lang="en-US" sz="1400" dirty="0">
              <a:solidFill>
                <a:srgbClr val="0000FF"/>
              </a:solidFill>
            </a:endParaRPr>
          </a:p>
          <a:p>
            <a:r>
              <a:rPr lang="en-US" sz="1400" dirty="0"/>
              <a:t>--Degrading  the quality of its visual signal </a:t>
            </a:r>
            <a:r>
              <a:rPr lang="en-US" sz="1400" dirty="0">
                <a:solidFill>
                  <a:srgbClr val="0000FF"/>
                </a:solidFill>
              </a:rPr>
              <a:t>either  pharmacologically  or  optically</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Tree>
    <p:extLst>
      <p:ext uri="{BB962C8B-B14F-4D97-AF65-F5344CB8AC3E}">
        <p14:creationId xmlns:p14="http://schemas.microsoft.com/office/powerpoint/2010/main" val="3033850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t>What techniques are commonly used to occlude the eye?</a:t>
            </a:r>
          </a:p>
          <a:p>
            <a:r>
              <a:rPr lang="en-US" sz="1400" dirty="0"/>
              <a:t>--</a:t>
            </a:r>
            <a:r>
              <a:rPr lang="en-US" sz="1400" b="1" i="1" dirty="0"/>
              <a:t>?</a:t>
            </a:r>
          </a:p>
          <a:p>
            <a:r>
              <a:rPr lang="en-US" sz="1400" dirty="0"/>
              <a:t>--</a:t>
            </a:r>
            <a:r>
              <a:rPr lang="en-US" sz="1400" b="1" i="1" dirty="0"/>
              <a:t>?</a:t>
            </a:r>
          </a:p>
          <a:p>
            <a:r>
              <a:rPr lang="en-US" sz="1400" dirty="0"/>
              <a:t>--</a:t>
            </a:r>
            <a:r>
              <a:rPr lang="en-US" sz="1400" b="1" i="1" dirty="0"/>
              <a:t>?</a:t>
            </a:r>
          </a:p>
        </p:txBody>
      </p:sp>
      <p:sp>
        <p:nvSpPr>
          <p:cNvPr id="16" name="Oval 15">
            <a:extLst>
              <a:ext uri="{FF2B5EF4-FFF2-40B4-BE49-F238E27FC236}">
                <a16:creationId xmlns:a16="http://schemas.microsoft.com/office/drawing/2014/main" id="{34D9A80E-472D-C400-90B0-7CC28A712717}"/>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5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031873"/>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a:t>
            </a:r>
            <a:r>
              <a:rPr lang="en-US" sz="1600" b="1" dirty="0"/>
              <a:t>the vast majority of cases are  unilateral</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B42BA05C-DCCA-4104-52B1-775416AC7BB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5" name="TextBox 4">
            <a:extLst>
              <a:ext uri="{FF2B5EF4-FFF2-40B4-BE49-F238E27FC236}">
                <a16:creationId xmlns:a16="http://schemas.microsoft.com/office/drawing/2014/main" id="{51A07948-9D6B-A40E-D0CB-8C29E7D96FEC}"/>
              </a:ext>
            </a:extLst>
          </p:cNvPr>
          <p:cNvSpPr txBox="1"/>
          <p:nvPr/>
        </p:nvSpPr>
        <p:spPr>
          <a:xfrm>
            <a:off x="1934817" y="5171560"/>
            <a:ext cx="6626087" cy="307777"/>
          </a:xfrm>
          <a:prstGeom prst="rect">
            <a:avLst/>
          </a:prstGeom>
          <a:noFill/>
        </p:spPr>
        <p:txBody>
          <a:bodyPr wrap="square" rtlCol="0">
            <a:spAutoFit/>
          </a:bodyPr>
          <a:lstStyle/>
          <a:p>
            <a:r>
              <a:rPr lang="en-US" sz="1400" i="1" dirty="0"/>
              <a:t>Does unilateral amblyopia result in an RAPD?</a:t>
            </a:r>
          </a:p>
        </p:txBody>
      </p:sp>
    </p:spTree>
    <p:extLst>
      <p:ext uri="{BB962C8B-B14F-4D97-AF65-F5344CB8AC3E}">
        <p14:creationId xmlns:p14="http://schemas.microsoft.com/office/powerpoint/2010/main" val="1404130640"/>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t>What techniques are commonly used to occlude the eye?</a:t>
            </a:r>
          </a:p>
          <a:p>
            <a:r>
              <a:rPr lang="en-US" sz="1400" dirty="0"/>
              <a:t>--Adhesive patches</a:t>
            </a:r>
          </a:p>
          <a:p>
            <a:r>
              <a:rPr lang="en-US" sz="1400" dirty="0"/>
              <a:t>--Spectacle-mounted </a:t>
            </a:r>
            <a:r>
              <a:rPr lang="en-US" sz="1400" dirty="0" err="1"/>
              <a:t>occluders</a:t>
            </a:r>
            <a:endParaRPr lang="en-US" sz="1400" dirty="0"/>
          </a:p>
          <a:p>
            <a:r>
              <a:rPr lang="en-US" sz="1400" dirty="0"/>
              <a:t>--Opaque CLs</a:t>
            </a:r>
          </a:p>
        </p:txBody>
      </p:sp>
      <p:sp>
        <p:nvSpPr>
          <p:cNvPr id="16" name="Oval 15">
            <a:extLst>
              <a:ext uri="{FF2B5EF4-FFF2-40B4-BE49-F238E27FC236}">
                <a16:creationId xmlns:a16="http://schemas.microsoft.com/office/drawing/2014/main" id="{34D9A80E-472D-C400-90B0-7CC28A712717}"/>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77129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rgbClr val="0000FF"/>
                </a:solidFill>
              </a:rPr>
              <a:t>Patches have a common drawback—what is it?</a:t>
            </a:r>
          </a:p>
          <a:p>
            <a:r>
              <a:rPr lang="en-US" sz="1400" dirty="0">
                <a:solidFill>
                  <a:schemeClr val="accent5"/>
                </a:solidFill>
              </a:rPr>
              <a:t>The adhesive can be irritating, or inadequate </a:t>
            </a:r>
          </a:p>
          <a:p>
            <a:endParaRPr lang="en-US" sz="1400" dirty="0">
              <a:solidFill>
                <a:schemeClr val="accent5"/>
              </a:solidFill>
            </a:endParaRPr>
          </a:p>
          <a:p>
            <a:r>
              <a:rPr lang="en-US" sz="1400" i="1" dirty="0">
                <a:solidFill>
                  <a:schemeClr val="accent5"/>
                </a:solidFill>
              </a:rPr>
              <a:t>Spectacle-mounted </a:t>
            </a:r>
            <a:r>
              <a:rPr lang="en-US" sz="1400" i="1" dirty="0" err="1">
                <a:solidFill>
                  <a:schemeClr val="accent5"/>
                </a:solidFill>
              </a:rPr>
              <a:t>occluders</a:t>
            </a:r>
            <a:r>
              <a:rPr lang="en-US" sz="1400" i="1" dirty="0">
                <a:solidFill>
                  <a:schemeClr val="accent5"/>
                </a:solidFill>
              </a:rPr>
              <a:t> have a common drawback—what is it?</a:t>
            </a:r>
          </a:p>
          <a:p>
            <a:r>
              <a:rPr lang="en-US" sz="1400" dirty="0">
                <a:solidFill>
                  <a:schemeClr val="accent5"/>
                </a:solidFill>
              </a:rPr>
              <a:t>The sound eye may peek around them, negating the occlusion</a:t>
            </a:r>
          </a:p>
        </p:txBody>
      </p:sp>
      <p:sp>
        <p:nvSpPr>
          <p:cNvPr id="4" name="Oval 3">
            <a:extLst>
              <a:ext uri="{FF2B5EF4-FFF2-40B4-BE49-F238E27FC236}">
                <a16:creationId xmlns:a16="http://schemas.microsoft.com/office/drawing/2014/main" id="{8C009F63-B837-71C1-A5A9-0B6A8E2CFBE7}"/>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28680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rgbClr val="0000FF"/>
                </a:solidFill>
              </a:rPr>
              <a:t>Patches have a common drawback—what is it?</a:t>
            </a:r>
          </a:p>
          <a:p>
            <a:r>
              <a:rPr lang="en-US" sz="1400" dirty="0">
                <a:solidFill>
                  <a:srgbClr val="0000FF"/>
                </a:solidFill>
              </a:rPr>
              <a:t>The adhesive can be irritating, or inadequate </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Spectacle-mounted </a:t>
            </a:r>
            <a:r>
              <a:rPr lang="en-US" sz="1400" i="1" dirty="0" err="1">
                <a:solidFill>
                  <a:schemeClr val="accent5"/>
                </a:solidFill>
              </a:rPr>
              <a:t>occluders</a:t>
            </a:r>
            <a:r>
              <a:rPr lang="en-US" sz="1400" i="1" dirty="0">
                <a:solidFill>
                  <a:schemeClr val="accent5"/>
                </a:solidFill>
              </a:rPr>
              <a:t> have a common drawback—what is it?</a:t>
            </a:r>
          </a:p>
          <a:p>
            <a:r>
              <a:rPr lang="en-US" sz="1400" dirty="0">
                <a:solidFill>
                  <a:schemeClr val="accent5"/>
                </a:solidFill>
              </a:rPr>
              <a:t>The sound eye may peek around them, negating the occlusion</a:t>
            </a:r>
          </a:p>
        </p:txBody>
      </p:sp>
      <p:sp>
        <p:nvSpPr>
          <p:cNvPr id="4" name="Oval 3">
            <a:extLst>
              <a:ext uri="{FF2B5EF4-FFF2-40B4-BE49-F238E27FC236}">
                <a16:creationId xmlns:a16="http://schemas.microsoft.com/office/drawing/2014/main" id="{8C009F63-B837-71C1-A5A9-0B6A8E2CFBE7}"/>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33567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rgbClr val="0000FF"/>
                </a:solidFill>
              </a:rPr>
              <a:t>Patches have a common drawback—what is it?</a:t>
            </a:r>
          </a:p>
          <a:p>
            <a:r>
              <a:rPr lang="en-US" sz="1400" dirty="0">
                <a:solidFill>
                  <a:srgbClr val="0000FF"/>
                </a:solidFill>
              </a:rPr>
              <a:t>The adhesive can be irritating, or inadequate </a:t>
            </a:r>
          </a:p>
          <a:p>
            <a:endParaRPr lang="en-US" sz="1400" dirty="0">
              <a:solidFill>
                <a:srgbClr val="0000FF"/>
              </a:solidFill>
            </a:endParaRPr>
          </a:p>
          <a:p>
            <a:r>
              <a:rPr lang="en-US" sz="1400" i="1" dirty="0">
                <a:solidFill>
                  <a:srgbClr val="0000FF"/>
                </a:solidFill>
              </a:rPr>
              <a:t>Spectacle-mounted </a:t>
            </a:r>
            <a:r>
              <a:rPr lang="en-US" sz="1400" i="1" dirty="0" err="1">
                <a:solidFill>
                  <a:srgbClr val="0000FF"/>
                </a:solidFill>
              </a:rPr>
              <a:t>occluders</a:t>
            </a:r>
            <a:r>
              <a:rPr lang="en-US" sz="1400" i="1" dirty="0">
                <a:solidFill>
                  <a:srgbClr val="0000FF"/>
                </a:solidFill>
              </a:rPr>
              <a:t> have a common drawback—what is it?</a:t>
            </a:r>
          </a:p>
          <a:p>
            <a:r>
              <a:rPr lang="en-US" sz="1400" dirty="0">
                <a:solidFill>
                  <a:schemeClr val="accent5"/>
                </a:solidFill>
              </a:rPr>
              <a:t>The sound eye may peek around them, negating the occlusion</a:t>
            </a:r>
          </a:p>
        </p:txBody>
      </p:sp>
      <p:sp>
        <p:nvSpPr>
          <p:cNvPr id="4" name="Oval 3">
            <a:extLst>
              <a:ext uri="{FF2B5EF4-FFF2-40B4-BE49-F238E27FC236}">
                <a16:creationId xmlns:a16="http://schemas.microsoft.com/office/drawing/2014/main" id="{8C009F63-B837-71C1-A5A9-0B6A8E2CFBE7}"/>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46446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rgbClr val="0000FF"/>
                </a:solidFill>
              </a:rPr>
              <a:t>Patches have a common drawback—what is it?</a:t>
            </a:r>
          </a:p>
          <a:p>
            <a:r>
              <a:rPr lang="en-US" sz="1400" dirty="0">
                <a:solidFill>
                  <a:srgbClr val="0000FF"/>
                </a:solidFill>
              </a:rPr>
              <a:t>The adhesive can be irritating, or inadequate </a:t>
            </a:r>
          </a:p>
          <a:p>
            <a:endParaRPr lang="en-US" sz="1400" dirty="0">
              <a:solidFill>
                <a:srgbClr val="0000FF"/>
              </a:solidFill>
            </a:endParaRPr>
          </a:p>
          <a:p>
            <a:r>
              <a:rPr lang="en-US" sz="1400" i="1" dirty="0">
                <a:solidFill>
                  <a:srgbClr val="0000FF"/>
                </a:solidFill>
              </a:rPr>
              <a:t>Spectacle-mounted </a:t>
            </a:r>
            <a:r>
              <a:rPr lang="en-US" sz="1400" i="1" dirty="0" err="1">
                <a:solidFill>
                  <a:srgbClr val="0000FF"/>
                </a:solidFill>
              </a:rPr>
              <a:t>occluders</a:t>
            </a:r>
            <a:r>
              <a:rPr lang="en-US" sz="1400" i="1" dirty="0">
                <a:solidFill>
                  <a:srgbClr val="0000FF"/>
                </a:solidFill>
              </a:rPr>
              <a:t> have a common drawback—what is it?</a:t>
            </a:r>
          </a:p>
          <a:p>
            <a:r>
              <a:rPr lang="en-US" sz="1400" dirty="0">
                <a:solidFill>
                  <a:srgbClr val="0000FF"/>
                </a:solidFill>
              </a:rPr>
              <a:t>The sound eye may peek around them, negating the occlusion</a:t>
            </a:r>
          </a:p>
        </p:txBody>
      </p:sp>
      <p:sp>
        <p:nvSpPr>
          <p:cNvPr id="4" name="Oval 3">
            <a:extLst>
              <a:ext uri="{FF2B5EF4-FFF2-40B4-BE49-F238E27FC236}">
                <a16:creationId xmlns:a16="http://schemas.microsoft.com/office/drawing/2014/main" id="{8C009F63-B837-71C1-A5A9-0B6A8E2CFBE7}"/>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21395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t>Occlusion therapy can be conducted in one of two ways. What are they?</a:t>
            </a:r>
          </a:p>
          <a:p>
            <a:r>
              <a:rPr lang="en-US" sz="1400" dirty="0"/>
              <a:t>--</a:t>
            </a:r>
            <a:r>
              <a:rPr lang="en-US" sz="1400" b="1" i="1" dirty="0"/>
              <a:t>?</a:t>
            </a:r>
            <a:endParaRPr lang="en-US" sz="1400" dirty="0">
              <a:solidFill>
                <a:srgbClr val="0000FF"/>
              </a:solidFill>
            </a:endParaRPr>
          </a:p>
          <a:p>
            <a:r>
              <a:rPr lang="en-US" sz="1400" dirty="0"/>
              <a:t>--</a:t>
            </a:r>
            <a:r>
              <a:rPr lang="en-US" sz="1400" b="1" i="1" dirty="0"/>
              <a:t>?</a:t>
            </a:r>
          </a:p>
        </p:txBody>
      </p:sp>
      <p:sp>
        <p:nvSpPr>
          <p:cNvPr id="13" name="Oval 12">
            <a:extLst>
              <a:ext uri="{FF2B5EF4-FFF2-40B4-BE49-F238E27FC236}">
                <a16:creationId xmlns:a16="http://schemas.microsoft.com/office/drawing/2014/main" id="{FEF4F8A7-0AA9-EFCE-3AA0-13D118CE0F5D}"/>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32838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t>Occlusion therapy can be conducted in one of two ways. What are they?</a:t>
            </a:r>
          </a:p>
          <a:p>
            <a:r>
              <a:rPr lang="en-US" sz="1400" dirty="0"/>
              <a:t>--Full-time</a:t>
            </a:r>
            <a:endParaRPr lang="en-US" sz="1400" dirty="0">
              <a:solidFill>
                <a:srgbClr val="0000FF"/>
              </a:solidFill>
            </a:endParaRPr>
          </a:p>
          <a:p>
            <a:r>
              <a:rPr lang="en-US" sz="1400" dirty="0"/>
              <a:t>--Part-time</a:t>
            </a:r>
          </a:p>
        </p:txBody>
      </p:sp>
      <p:sp>
        <p:nvSpPr>
          <p:cNvPr id="13" name="Oval 12">
            <a:extLst>
              <a:ext uri="{FF2B5EF4-FFF2-40B4-BE49-F238E27FC236}">
                <a16:creationId xmlns:a16="http://schemas.microsoft.com/office/drawing/2014/main" id="{FEF4F8A7-0AA9-EFCE-3AA0-13D118CE0F5D}"/>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40151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t>Occlusion therapy can be conducted in one of two ways. What are they?</a:t>
            </a:r>
          </a:p>
          <a:p>
            <a:r>
              <a:rPr lang="en-US" sz="1400" dirty="0"/>
              <a:t>--Full-time, </a:t>
            </a:r>
            <a:r>
              <a:rPr lang="en-US" sz="1400" dirty="0">
                <a:solidFill>
                  <a:srgbClr val="0000FF"/>
                </a:solidFill>
              </a:rPr>
              <a:t>which means  ‘during all waking hours’</a:t>
            </a:r>
          </a:p>
          <a:p>
            <a:r>
              <a:rPr lang="en-US" sz="1400" dirty="0"/>
              <a:t>--Part-time</a:t>
            </a:r>
          </a:p>
        </p:txBody>
      </p:sp>
      <p:sp>
        <p:nvSpPr>
          <p:cNvPr id="13" name="Oval 12">
            <a:extLst>
              <a:ext uri="{FF2B5EF4-FFF2-40B4-BE49-F238E27FC236}">
                <a16:creationId xmlns:a16="http://schemas.microsoft.com/office/drawing/2014/main" id="{FEF4F8A7-0AA9-EFCE-3AA0-13D118CE0F5D}"/>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11196-196B-73B5-E564-1F0F68B2956B}"/>
              </a:ext>
            </a:extLst>
          </p:cNvPr>
          <p:cNvSpPr/>
          <p:nvPr/>
        </p:nvSpPr>
        <p:spPr>
          <a:xfrm>
            <a:off x="2584174" y="4558748"/>
            <a:ext cx="1987826" cy="198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01066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t>Occlusion therapy can be conducted in one of two ways. What are they?</a:t>
            </a:r>
          </a:p>
          <a:p>
            <a:r>
              <a:rPr lang="en-US" sz="1400" dirty="0"/>
              <a:t>--Full-time, </a:t>
            </a:r>
            <a:r>
              <a:rPr lang="en-US" sz="1400" dirty="0">
                <a:solidFill>
                  <a:srgbClr val="0000FF"/>
                </a:solidFill>
              </a:rPr>
              <a:t>which means  ‘during all waking hours’</a:t>
            </a:r>
          </a:p>
          <a:p>
            <a:r>
              <a:rPr lang="en-US" sz="1400" dirty="0"/>
              <a:t>--Part-time</a:t>
            </a:r>
          </a:p>
        </p:txBody>
      </p:sp>
      <p:sp>
        <p:nvSpPr>
          <p:cNvPr id="13" name="Oval 12">
            <a:extLst>
              <a:ext uri="{FF2B5EF4-FFF2-40B4-BE49-F238E27FC236}">
                <a16:creationId xmlns:a16="http://schemas.microsoft.com/office/drawing/2014/main" id="{FEF4F8A7-0AA9-EFCE-3AA0-13D118CE0F5D}"/>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8870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endParaRPr lang="en-US" sz="1400" i="1" dirty="0">
              <a:solidFill>
                <a:schemeClr val="accent5">
                  <a:lumMod val="75000"/>
                </a:schemeClr>
              </a:solidFill>
            </a:endParaRPr>
          </a:p>
          <a:p>
            <a:r>
              <a:rPr lang="en-US" sz="1400" dirty="0">
                <a:solidFill>
                  <a:schemeClr val="accent5">
                    <a:lumMod val="75000"/>
                  </a:schemeClr>
                </a:solidFill>
              </a:rPr>
              <a:t>It has been known to lead to  reverse  amblyopia 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223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031873"/>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a:t>
            </a:r>
            <a:r>
              <a:rPr lang="en-US" sz="1600" b="1" dirty="0"/>
              <a:t>the vast majority of cases are  unilateral</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B42BA05C-DCCA-4104-52B1-775416AC7BB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51A07948-9D6B-A40E-D0CB-8C29E7D96FEC}"/>
              </a:ext>
            </a:extLst>
          </p:cNvPr>
          <p:cNvSpPr txBox="1"/>
          <p:nvPr/>
        </p:nvSpPr>
        <p:spPr>
          <a:xfrm>
            <a:off x="1934817" y="5171560"/>
            <a:ext cx="6626087" cy="738664"/>
          </a:xfrm>
          <a:prstGeom prst="rect">
            <a:avLst/>
          </a:prstGeom>
          <a:noFill/>
        </p:spPr>
        <p:txBody>
          <a:bodyPr wrap="square" rtlCol="0">
            <a:spAutoFit/>
          </a:bodyPr>
          <a:lstStyle/>
          <a:p>
            <a:r>
              <a:rPr lang="en-US" sz="1400" i="1" dirty="0"/>
              <a:t>Does unilateral amblyopia result in an RAPD?</a:t>
            </a:r>
          </a:p>
          <a:p>
            <a:r>
              <a:rPr lang="en-US" sz="1400" dirty="0"/>
              <a:t>The </a:t>
            </a:r>
            <a:r>
              <a:rPr lang="en-US" sz="1400" i="1" dirty="0"/>
              <a:t>Peds</a:t>
            </a:r>
            <a:r>
              <a:rPr lang="en-US" sz="1400" dirty="0"/>
              <a:t> book says RAPDs “are not typical in amblyopia alone,” and the presence of one “should raise suspicion” for optic nerve and/or retinal pathology. </a:t>
            </a:r>
          </a:p>
        </p:txBody>
      </p:sp>
    </p:spTree>
    <p:extLst>
      <p:ext uri="{BB962C8B-B14F-4D97-AF65-F5344CB8AC3E}">
        <p14:creationId xmlns:p14="http://schemas.microsoft.com/office/powerpoint/2010/main" val="2278040669"/>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A5C266-AF36-FA5C-3E7F-07C5E0A84897}"/>
              </a:ext>
            </a:extLst>
          </p:cNvPr>
          <p:cNvSpPr/>
          <p:nvPr/>
        </p:nvSpPr>
        <p:spPr>
          <a:xfrm>
            <a:off x="2821120" y="2479118"/>
            <a:ext cx="689113" cy="22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DFC8E6-2394-E3AE-FA5C-11956E5A911B}"/>
              </a:ext>
            </a:extLst>
          </p:cNvPr>
          <p:cNvSpPr/>
          <p:nvPr/>
        </p:nvSpPr>
        <p:spPr>
          <a:xfrm>
            <a:off x="4958574" y="2471373"/>
            <a:ext cx="951896" cy="22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05862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02615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What’s the major drawback of full-time patching?</a:t>
            </a:r>
          </a:p>
          <a:p>
            <a:r>
              <a:rPr lang="en-US" sz="1400" dirty="0">
                <a:solidFill>
                  <a:schemeClr val="bg1">
                    <a:lumMod val="50000"/>
                  </a:schemeClr>
                </a:solidFill>
              </a:rPr>
              <a:t>It has been known to lead to  </a:t>
            </a:r>
            <a:r>
              <a:rPr lang="en-US" sz="1400" b="1" dirty="0"/>
              <a:t>reverse  amblyopia </a:t>
            </a:r>
            <a:r>
              <a:rPr lang="en-US" sz="1400" dirty="0">
                <a:solidFill>
                  <a:schemeClr val="bg1">
                    <a:lumMod val="50000"/>
                  </a:schemeClr>
                </a:solidFill>
              </a:rPr>
              <a:t>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15CF9A-F489-7F99-A820-592578597513}"/>
              </a:ext>
            </a:extLst>
          </p:cNvPr>
          <p:cNvSpPr txBox="1"/>
          <p:nvPr/>
        </p:nvSpPr>
        <p:spPr>
          <a:xfrm>
            <a:off x="916116" y="2708203"/>
            <a:ext cx="7030280" cy="1384995"/>
          </a:xfrm>
          <a:prstGeom prst="rect">
            <a:avLst/>
          </a:prstGeom>
          <a:solidFill>
            <a:schemeClr val="accent1">
              <a:lumMod val="60000"/>
              <a:lumOff val="40000"/>
            </a:schemeClr>
          </a:solidFill>
        </p:spPr>
        <p:txBody>
          <a:bodyPr wrap="square" rtlCol="0">
            <a:spAutoFit/>
          </a:bodyPr>
          <a:lstStyle/>
          <a:p>
            <a:r>
              <a:rPr lang="en-US" sz="1400" i="1" dirty="0"/>
              <a:t>What is </a:t>
            </a:r>
            <a:r>
              <a:rPr lang="en-US" sz="1400" dirty="0"/>
              <a:t>reverse amblyopia</a:t>
            </a:r>
            <a:r>
              <a:rPr lang="en-US" sz="1400" i="1" dirty="0"/>
              <a:t>?</a:t>
            </a:r>
            <a:endParaRPr lang="en-US" sz="1400" i="1" dirty="0">
              <a:solidFill>
                <a:schemeClr val="accent1">
                  <a:lumMod val="60000"/>
                  <a:lumOff val="40000"/>
                </a:schemeClr>
              </a:solidFill>
            </a:endParaRPr>
          </a:p>
          <a:p>
            <a:r>
              <a:rPr lang="en-US" sz="1400" dirty="0">
                <a:solidFill>
                  <a:schemeClr val="accent1">
                    <a:lumMod val="60000"/>
                    <a:lumOff val="40000"/>
                  </a:schemeClr>
                </a:solidFill>
              </a:rPr>
              <a:t>Loss of BCVA in the formerly sound eye 2ndry to amblyopia </a:t>
            </a:r>
            <a:r>
              <a:rPr lang="en-US" sz="1400" dirty="0" err="1">
                <a:solidFill>
                  <a:schemeClr val="accent1">
                    <a:lumMod val="60000"/>
                    <a:lumOff val="40000"/>
                  </a:schemeClr>
                </a:solidFill>
              </a:rPr>
              <a:t>tx</a:t>
            </a:r>
            <a:endParaRPr lang="en-US" sz="1400" dirty="0">
              <a:solidFill>
                <a:schemeClr val="accent1">
                  <a:lumMod val="60000"/>
                  <a:lumOff val="40000"/>
                </a:schemeClr>
              </a:solidFill>
            </a:endParaRPr>
          </a:p>
          <a:p>
            <a:endParaRPr lang="en-US" sz="1400" i="1" dirty="0">
              <a:solidFill>
                <a:schemeClr val="accent1">
                  <a:lumMod val="60000"/>
                  <a:lumOff val="40000"/>
                </a:schemeClr>
              </a:solidFill>
            </a:endParaRPr>
          </a:p>
          <a:p>
            <a:r>
              <a:rPr lang="en-US" sz="1400" i="1" dirty="0">
                <a:solidFill>
                  <a:schemeClr val="accent1">
                    <a:lumMod val="60000"/>
                    <a:lumOff val="40000"/>
                  </a:schemeClr>
                </a:solidFill>
              </a:rPr>
              <a:t>If it develops, is reverse amblyopia reversible?</a:t>
            </a:r>
          </a:p>
          <a:p>
            <a:r>
              <a:rPr lang="en-US" sz="1400" dirty="0">
                <a:solidFill>
                  <a:schemeClr val="accent1">
                    <a:lumMod val="60000"/>
                    <a:lumOff val="40000"/>
                  </a:schemeClr>
                </a:solidFill>
              </a:rPr>
              <a:t>Yes, thankfully. Some cases require patching the other (</a:t>
            </a:r>
            <a:r>
              <a:rPr lang="en-US" sz="1400" dirty="0" err="1">
                <a:solidFill>
                  <a:schemeClr val="accent1">
                    <a:lumMod val="60000"/>
                    <a:lumOff val="40000"/>
                  </a:schemeClr>
                </a:solidFill>
              </a:rPr>
              <a:t>ie</a:t>
            </a:r>
            <a:r>
              <a:rPr lang="en-US" sz="1400" dirty="0">
                <a:solidFill>
                  <a:schemeClr val="accent1">
                    <a:lumMod val="60000"/>
                    <a:lumOff val="40000"/>
                  </a:schemeClr>
                </a:solidFill>
              </a:rPr>
              <a:t>, the original amblyopic) eye; others can be fixed simply by stopping therapy altogether.</a:t>
            </a:r>
          </a:p>
        </p:txBody>
      </p:sp>
    </p:spTree>
    <p:extLst>
      <p:ext uri="{BB962C8B-B14F-4D97-AF65-F5344CB8AC3E}">
        <p14:creationId xmlns:p14="http://schemas.microsoft.com/office/powerpoint/2010/main" val="41829857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What’s the major drawback of full-time patching?</a:t>
            </a:r>
          </a:p>
          <a:p>
            <a:r>
              <a:rPr lang="en-US" sz="1400" dirty="0">
                <a:solidFill>
                  <a:schemeClr val="bg1">
                    <a:lumMod val="50000"/>
                  </a:schemeClr>
                </a:solidFill>
              </a:rPr>
              <a:t>It has been known to lead to  </a:t>
            </a:r>
            <a:r>
              <a:rPr lang="en-US" sz="1400" b="1" dirty="0"/>
              <a:t>reverse  amblyopia </a:t>
            </a:r>
            <a:r>
              <a:rPr lang="en-US" sz="1400" dirty="0">
                <a:solidFill>
                  <a:schemeClr val="bg1">
                    <a:lumMod val="50000"/>
                  </a:schemeClr>
                </a:solidFill>
              </a:rPr>
              <a:t>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15CF9A-F489-7F99-A820-592578597513}"/>
              </a:ext>
            </a:extLst>
          </p:cNvPr>
          <p:cNvSpPr txBox="1"/>
          <p:nvPr/>
        </p:nvSpPr>
        <p:spPr>
          <a:xfrm>
            <a:off x="916116" y="2708203"/>
            <a:ext cx="7030280" cy="1384995"/>
          </a:xfrm>
          <a:prstGeom prst="rect">
            <a:avLst/>
          </a:prstGeom>
          <a:solidFill>
            <a:schemeClr val="accent1">
              <a:lumMod val="60000"/>
              <a:lumOff val="40000"/>
            </a:schemeClr>
          </a:solidFill>
        </p:spPr>
        <p:txBody>
          <a:bodyPr wrap="square" rtlCol="0">
            <a:spAutoFit/>
          </a:bodyPr>
          <a:lstStyle/>
          <a:p>
            <a:r>
              <a:rPr lang="en-US" sz="1400" i="1" dirty="0"/>
              <a:t>What is </a:t>
            </a:r>
            <a:r>
              <a:rPr lang="en-US" sz="1400" dirty="0"/>
              <a:t>reverse amblyopia</a:t>
            </a:r>
            <a:r>
              <a:rPr lang="en-US" sz="1400" i="1" dirty="0"/>
              <a:t>?</a:t>
            </a:r>
          </a:p>
          <a:p>
            <a:r>
              <a:rPr lang="en-US" sz="1400" dirty="0"/>
              <a:t>Loss of BCVA in the formerly sound eye 2ndry to amblyopia </a:t>
            </a:r>
            <a:r>
              <a:rPr lang="en-US" sz="1400" dirty="0" err="1"/>
              <a:t>tx</a:t>
            </a:r>
            <a:endParaRPr lang="en-US" sz="1400" dirty="0">
              <a:solidFill>
                <a:schemeClr val="accent1">
                  <a:lumMod val="60000"/>
                  <a:lumOff val="40000"/>
                </a:schemeClr>
              </a:solidFill>
            </a:endParaRPr>
          </a:p>
          <a:p>
            <a:endParaRPr lang="en-US" sz="1400" i="1" dirty="0">
              <a:solidFill>
                <a:schemeClr val="accent1">
                  <a:lumMod val="60000"/>
                  <a:lumOff val="40000"/>
                </a:schemeClr>
              </a:solidFill>
            </a:endParaRPr>
          </a:p>
          <a:p>
            <a:r>
              <a:rPr lang="en-US" sz="1400" i="1" dirty="0">
                <a:solidFill>
                  <a:schemeClr val="accent1">
                    <a:lumMod val="60000"/>
                    <a:lumOff val="40000"/>
                  </a:schemeClr>
                </a:solidFill>
              </a:rPr>
              <a:t>If it develops, is reverse amblyopia reversible?</a:t>
            </a:r>
          </a:p>
          <a:p>
            <a:r>
              <a:rPr lang="en-US" sz="1400" dirty="0">
                <a:solidFill>
                  <a:schemeClr val="accent1">
                    <a:lumMod val="60000"/>
                    <a:lumOff val="40000"/>
                  </a:schemeClr>
                </a:solidFill>
              </a:rPr>
              <a:t>Yes, thankfully. Some cases require patching the other (</a:t>
            </a:r>
            <a:r>
              <a:rPr lang="en-US" sz="1400" dirty="0" err="1">
                <a:solidFill>
                  <a:schemeClr val="accent1">
                    <a:lumMod val="60000"/>
                    <a:lumOff val="40000"/>
                  </a:schemeClr>
                </a:solidFill>
              </a:rPr>
              <a:t>ie</a:t>
            </a:r>
            <a:r>
              <a:rPr lang="en-US" sz="1400" dirty="0">
                <a:solidFill>
                  <a:schemeClr val="accent1">
                    <a:lumMod val="60000"/>
                    <a:lumOff val="40000"/>
                  </a:schemeClr>
                </a:solidFill>
              </a:rPr>
              <a:t>, the original amblyopic) eye; others can be fixed simply by stopping therapy altogether.</a:t>
            </a:r>
          </a:p>
        </p:txBody>
      </p:sp>
    </p:spTree>
    <p:extLst>
      <p:ext uri="{BB962C8B-B14F-4D97-AF65-F5344CB8AC3E}">
        <p14:creationId xmlns:p14="http://schemas.microsoft.com/office/powerpoint/2010/main" val="109836031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What’s the major drawback of full-time patching?</a:t>
            </a:r>
          </a:p>
          <a:p>
            <a:r>
              <a:rPr lang="en-US" sz="1400" dirty="0">
                <a:solidFill>
                  <a:schemeClr val="bg1">
                    <a:lumMod val="50000"/>
                  </a:schemeClr>
                </a:solidFill>
              </a:rPr>
              <a:t>It has been known to lead to  </a:t>
            </a:r>
            <a:r>
              <a:rPr lang="en-US" sz="1400" b="1" dirty="0"/>
              <a:t>reverse  amblyopia </a:t>
            </a:r>
            <a:r>
              <a:rPr lang="en-US" sz="1400" dirty="0">
                <a:solidFill>
                  <a:schemeClr val="bg1">
                    <a:lumMod val="50000"/>
                  </a:schemeClr>
                </a:solidFill>
              </a:rPr>
              <a:t>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15CF9A-F489-7F99-A820-592578597513}"/>
              </a:ext>
            </a:extLst>
          </p:cNvPr>
          <p:cNvSpPr txBox="1"/>
          <p:nvPr/>
        </p:nvSpPr>
        <p:spPr>
          <a:xfrm>
            <a:off x="916116" y="2708203"/>
            <a:ext cx="7030280" cy="1384995"/>
          </a:xfrm>
          <a:prstGeom prst="rect">
            <a:avLst/>
          </a:prstGeom>
          <a:solidFill>
            <a:schemeClr val="accent1">
              <a:lumMod val="60000"/>
              <a:lumOff val="40000"/>
            </a:schemeClr>
          </a:solidFill>
        </p:spPr>
        <p:txBody>
          <a:bodyPr wrap="square" rtlCol="0">
            <a:spAutoFit/>
          </a:bodyPr>
          <a:lstStyle/>
          <a:p>
            <a:r>
              <a:rPr lang="en-US" sz="1400" i="1" dirty="0"/>
              <a:t>What is </a:t>
            </a:r>
            <a:r>
              <a:rPr lang="en-US" sz="1400" dirty="0"/>
              <a:t>reverse amblyopia</a:t>
            </a:r>
            <a:r>
              <a:rPr lang="en-US" sz="1400" i="1" dirty="0"/>
              <a:t>?</a:t>
            </a:r>
          </a:p>
          <a:p>
            <a:r>
              <a:rPr lang="en-US" sz="1400" dirty="0"/>
              <a:t>Loss of BCVA in the formerly sound eye 2ndry to amblyopia </a:t>
            </a:r>
            <a:r>
              <a:rPr lang="en-US" sz="1400" dirty="0" err="1"/>
              <a:t>tx</a:t>
            </a:r>
            <a:endParaRPr lang="en-US" sz="1400" dirty="0"/>
          </a:p>
          <a:p>
            <a:endParaRPr lang="en-US" sz="1400" i="1" dirty="0"/>
          </a:p>
          <a:p>
            <a:r>
              <a:rPr lang="en-US" sz="1400" i="1" dirty="0"/>
              <a:t>If it develops, is reverse amblyopia reversible?</a:t>
            </a:r>
            <a:endParaRPr lang="en-US" sz="1400" i="1" dirty="0">
              <a:solidFill>
                <a:schemeClr val="accent1">
                  <a:lumMod val="60000"/>
                  <a:lumOff val="40000"/>
                </a:schemeClr>
              </a:solidFill>
            </a:endParaRPr>
          </a:p>
          <a:p>
            <a:r>
              <a:rPr lang="en-US" sz="1400" dirty="0">
                <a:solidFill>
                  <a:schemeClr val="accent1">
                    <a:lumMod val="60000"/>
                    <a:lumOff val="40000"/>
                  </a:schemeClr>
                </a:solidFill>
              </a:rPr>
              <a:t>Yes, thankfully. Some cases require patching the other (</a:t>
            </a:r>
            <a:r>
              <a:rPr lang="en-US" sz="1400" dirty="0" err="1">
                <a:solidFill>
                  <a:schemeClr val="accent1">
                    <a:lumMod val="60000"/>
                    <a:lumOff val="40000"/>
                  </a:schemeClr>
                </a:solidFill>
              </a:rPr>
              <a:t>ie</a:t>
            </a:r>
            <a:r>
              <a:rPr lang="en-US" sz="1400" dirty="0">
                <a:solidFill>
                  <a:schemeClr val="accent1">
                    <a:lumMod val="60000"/>
                    <a:lumOff val="40000"/>
                  </a:schemeClr>
                </a:solidFill>
              </a:rPr>
              <a:t>, the original amblyopic) eye; others can be fixed simply by stopping therapy altogether.</a:t>
            </a:r>
          </a:p>
        </p:txBody>
      </p:sp>
    </p:spTree>
    <p:extLst>
      <p:ext uri="{BB962C8B-B14F-4D97-AF65-F5344CB8AC3E}">
        <p14:creationId xmlns:p14="http://schemas.microsoft.com/office/powerpoint/2010/main" val="1660536299"/>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What’s the major drawback of full-time patching?</a:t>
            </a:r>
          </a:p>
          <a:p>
            <a:r>
              <a:rPr lang="en-US" sz="1400" dirty="0">
                <a:solidFill>
                  <a:schemeClr val="bg1">
                    <a:lumMod val="50000"/>
                  </a:schemeClr>
                </a:solidFill>
              </a:rPr>
              <a:t>It has been known to lead to  </a:t>
            </a:r>
            <a:r>
              <a:rPr lang="en-US" sz="1400" b="1" dirty="0"/>
              <a:t>reverse  amblyopia </a:t>
            </a:r>
            <a:r>
              <a:rPr lang="en-US" sz="1400" dirty="0">
                <a:solidFill>
                  <a:schemeClr val="bg1">
                    <a:lumMod val="50000"/>
                  </a:schemeClr>
                </a:solidFill>
              </a:rPr>
              <a:t>and/or  strabismus</a:t>
            </a:r>
          </a:p>
          <a:p>
            <a:endParaRPr lang="en-US" sz="1400" dirty="0">
              <a:solidFill>
                <a:schemeClr val="accent5">
                  <a:lumMod val="75000"/>
                </a:schemeClr>
              </a:solidFill>
            </a:endParaRPr>
          </a:p>
          <a:p>
            <a:r>
              <a:rPr lang="en-US" sz="1400" i="1" dirty="0">
                <a:solidFill>
                  <a:schemeClr val="accent5">
                    <a:lumMod val="75000"/>
                  </a:schemeClr>
                </a:solidFill>
              </a:rPr>
              <a:t>What’s the major </a:t>
            </a:r>
            <a:r>
              <a:rPr lang="en-US" sz="1400" dirty="0">
                <a:solidFill>
                  <a:schemeClr val="accent5">
                    <a:lumMod val="75000"/>
                  </a:schemeClr>
                </a:solidFill>
              </a:rPr>
              <a:t>advantage</a:t>
            </a:r>
            <a:r>
              <a:rPr lang="en-US" sz="1400" i="1" dirty="0">
                <a:solidFill>
                  <a:schemeClr val="accent5">
                    <a:lumMod val="75000"/>
                  </a:schemeClr>
                </a:solidFill>
              </a:rPr>
              <a:t> of full-time patching?</a:t>
            </a: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15CF9A-F489-7F99-A820-592578597513}"/>
              </a:ext>
            </a:extLst>
          </p:cNvPr>
          <p:cNvSpPr txBox="1"/>
          <p:nvPr/>
        </p:nvSpPr>
        <p:spPr>
          <a:xfrm>
            <a:off x="916116" y="2708203"/>
            <a:ext cx="7030280" cy="1384995"/>
          </a:xfrm>
          <a:prstGeom prst="rect">
            <a:avLst/>
          </a:prstGeom>
          <a:solidFill>
            <a:schemeClr val="accent1">
              <a:lumMod val="60000"/>
              <a:lumOff val="40000"/>
            </a:schemeClr>
          </a:solidFill>
        </p:spPr>
        <p:txBody>
          <a:bodyPr wrap="square" rtlCol="0">
            <a:spAutoFit/>
          </a:bodyPr>
          <a:lstStyle/>
          <a:p>
            <a:r>
              <a:rPr lang="en-US" sz="1400" i="1" dirty="0"/>
              <a:t>What is </a:t>
            </a:r>
            <a:r>
              <a:rPr lang="en-US" sz="1400" dirty="0"/>
              <a:t>reverse amblyopia</a:t>
            </a:r>
            <a:r>
              <a:rPr lang="en-US" sz="1400" i="1" dirty="0"/>
              <a:t>?</a:t>
            </a:r>
          </a:p>
          <a:p>
            <a:r>
              <a:rPr lang="en-US" sz="1400" dirty="0"/>
              <a:t>Loss of BCVA in the formerly sound eye 2ndry to amblyopia </a:t>
            </a:r>
            <a:r>
              <a:rPr lang="en-US" sz="1400" dirty="0" err="1"/>
              <a:t>tx</a:t>
            </a:r>
            <a:endParaRPr lang="en-US" sz="1400" dirty="0"/>
          </a:p>
          <a:p>
            <a:endParaRPr lang="en-US" sz="1400" i="1" dirty="0"/>
          </a:p>
          <a:p>
            <a:r>
              <a:rPr lang="en-US" sz="1400" i="1" dirty="0"/>
              <a:t>If it develops, is reverse amblyopia reversible?</a:t>
            </a:r>
          </a:p>
          <a:p>
            <a:r>
              <a:rPr lang="en-US" sz="1400" dirty="0"/>
              <a:t>Yes, thankfully. Some cases require patching the other (</a:t>
            </a:r>
            <a:r>
              <a:rPr lang="en-US" sz="1400" dirty="0" err="1"/>
              <a:t>ie</a:t>
            </a:r>
            <a:r>
              <a:rPr lang="en-US" sz="1400" dirty="0"/>
              <a:t>, the original amblyopic) eye; others can be fixed simply by stopping therapy altogether.</a:t>
            </a:r>
          </a:p>
        </p:txBody>
      </p:sp>
    </p:spTree>
    <p:extLst>
      <p:ext uri="{BB962C8B-B14F-4D97-AF65-F5344CB8AC3E}">
        <p14:creationId xmlns:p14="http://schemas.microsoft.com/office/powerpoint/2010/main" val="325255166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p>
          <a:p>
            <a:r>
              <a:rPr lang="en-US" sz="1400" i="1" dirty="0"/>
              <a:t>What’s the major </a:t>
            </a:r>
            <a:r>
              <a:rPr lang="en-US" sz="1400" dirty="0"/>
              <a:t>advantage</a:t>
            </a:r>
            <a:r>
              <a:rPr lang="en-US" sz="1400" i="1" dirty="0"/>
              <a:t> of full-time patching?</a:t>
            </a:r>
            <a:endParaRPr lang="en-US" sz="1400" i="1" dirty="0">
              <a:solidFill>
                <a:schemeClr val="accent5">
                  <a:lumMod val="75000"/>
                </a:schemeClr>
              </a:solidFill>
            </a:endParaRPr>
          </a:p>
          <a:p>
            <a:r>
              <a:rPr lang="en-US" sz="1400" dirty="0">
                <a:solidFill>
                  <a:schemeClr val="accent5">
                    <a:lumMod val="75000"/>
                  </a:schemeClr>
                </a:solidFill>
              </a:rPr>
              <a:t>There is none really—studies indicate part-time occlusion of  6 </a:t>
            </a:r>
            <a:r>
              <a:rPr lang="en-US" sz="1400" dirty="0" err="1">
                <a:solidFill>
                  <a:schemeClr val="accent5">
                    <a:lumMod val="75000"/>
                  </a:schemeClr>
                </a:solidFill>
              </a:rPr>
              <a:t>hrs</a:t>
            </a:r>
            <a:r>
              <a:rPr lang="en-US" sz="1400" dirty="0">
                <a:solidFill>
                  <a:schemeClr val="accent5">
                    <a:lumMod val="75000"/>
                  </a:schemeClr>
                </a:solidFill>
              </a:rPr>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8512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p>
          <a:p>
            <a:r>
              <a:rPr lang="en-US" sz="1400" i="1" dirty="0"/>
              <a:t>What’s the major </a:t>
            </a:r>
            <a:r>
              <a:rPr lang="en-US" sz="1400" dirty="0"/>
              <a:t>advantage</a:t>
            </a:r>
            <a:r>
              <a:rPr lang="en-US" sz="1400" i="1" dirty="0"/>
              <a:t> of full-time patching?</a:t>
            </a:r>
          </a:p>
          <a:p>
            <a:r>
              <a:rPr lang="en-US" sz="1400" dirty="0"/>
              <a:t>There is none really—studies indicate part-time occlusion of  6 </a:t>
            </a:r>
            <a:r>
              <a:rPr lang="en-US" sz="1400" dirty="0" err="1"/>
              <a:t>hrs</a:t>
            </a:r>
            <a:r>
              <a:rPr lang="en-US" sz="1400" dirty="0"/>
              <a:t>/d  is just as effective, and is far less likely to result in reverse amblyopia or strabismus</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097C66-4F62-E0E7-5474-38FCB1D2C12A}"/>
              </a:ext>
            </a:extLst>
          </p:cNvPr>
          <p:cNvSpPr/>
          <p:nvPr/>
        </p:nvSpPr>
        <p:spPr>
          <a:xfrm>
            <a:off x="5300363" y="3104982"/>
            <a:ext cx="784630" cy="21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amount of time</a:t>
            </a:r>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46533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p>
          <a:p>
            <a:r>
              <a:rPr lang="en-US" sz="1400" i="1" dirty="0"/>
              <a:t>What’s the major </a:t>
            </a:r>
            <a:r>
              <a:rPr lang="en-US" sz="1400" dirty="0"/>
              <a:t>advantage</a:t>
            </a:r>
            <a:r>
              <a:rPr lang="en-US" sz="1400" i="1" dirty="0"/>
              <a:t> of full-time patching?</a:t>
            </a:r>
          </a:p>
          <a:p>
            <a:r>
              <a:rPr lang="en-US" sz="1400" dirty="0"/>
              <a:t>There is none really—studies indicate part-time occlusion of  6 </a:t>
            </a:r>
            <a:r>
              <a:rPr lang="en-US" sz="1400" dirty="0" err="1"/>
              <a:t>hrs</a:t>
            </a:r>
            <a:r>
              <a:rPr lang="en-US" sz="1400" dirty="0"/>
              <a:t>/d  is just as effective, and is far less likely to result in reverse amblyopia or strabismus</a:t>
            </a:r>
          </a:p>
          <a:p>
            <a:endParaRPr lang="en-US" sz="1400" dirty="0">
              <a:solidFill>
                <a:schemeClr val="accent5">
                  <a:lumMod val="75000"/>
                </a:schemeClr>
              </a:solidFill>
            </a:endParaRPr>
          </a:p>
          <a:p>
            <a:r>
              <a:rPr lang="en-US" sz="1400" i="1" dirty="0">
                <a:solidFill>
                  <a:schemeClr val="accent5">
                    <a:lumMod val="75000"/>
                  </a:schemeClr>
                </a:solidFill>
              </a:rPr>
              <a:t>So what role does full-time patching play these days in amblyopia </a:t>
            </a:r>
            <a:r>
              <a:rPr lang="en-US" sz="1400" i="1" dirty="0" err="1">
                <a:solidFill>
                  <a:schemeClr val="accent5">
                    <a:lumMod val="75000"/>
                  </a:schemeClr>
                </a:solidFill>
              </a:rPr>
              <a:t>tx</a:t>
            </a:r>
            <a:r>
              <a:rPr lang="en-US" sz="1400" i="1" dirty="0">
                <a:solidFill>
                  <a:schemeClr val="accent5">
                    <a:lumMod val="75000"/>
                  </a:schemeClr>
                </a:solidFill>
              </a:rPr>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0765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p>
          <a:p>
            <a:r>
              <a:rPr lang="en-US" sz="1400" i="1" dirty="0"/>
              <a:t>What’s the major </a:t>
            </a:r>
            <a:r>
              <a:rPr lang="en-US" sz="1400" dirty="0"/>
              <a:t>advantage</a:t>
            </a:r>
            <a:r>
              <a:rPr lang="en-US" sz="1400" i="1" dirty="0"/>
              <a:t> of full-time patching?</a:t>
            </a:r>
          </a:p>
          <a:p>
            <a:r>
              <a:rPr lang="en-US" sz="1400" dirty="0"/>
              <a:t>There is none really—studies indicate part-time occlusion of  6 </a:t>
            </a:r>
            <a:r>
              <a:rPr lang="en-US" sz="1400" dirty="0" err="1"/>
              <a:t>hrs</a:t>
            </a:r>
            <a:r>
              <a:rPr lang="en-US" sz="1400" dirty="0"/>
              <a:t>/d  is just as effective, and is far less likely to result in reverse amblyopia or strabismus</a:t>
            </a:r>
          </a:p>
          <a:p>
            <a:endParaRPr lang="en-US" sz="1400" dirty="0"/>
          </a:p>
          <a:p>
            <a:r>
              <a:rPr lang="en-US" sz="1400" i="1" dirty="0"/>
              <a:t>So what role does full-time patching play these days in amblyopia </a:t>
            </a:r>
            <a:r>
              <a:rPr lang="en-US" sz="1400" i="1" dirty="0" err="1"/>
              <a:t>tx</a:t>
            </a:r>
            <a:r>
              <a:rPr lang="en-US" sz="1400" i="1" dirty="0"/>
              <a:t>?</a:t>
            </a:r>
          </a:p>
          <a:p>
            <a:r>
              <a:rPr lang="en-US" sz="1400" dirty="0">
                <a:solidFill>
                  <a:schemeClr val="accent5">
                    <a:lumMod val="75000"/>
                  </a:schemeClr>
                </a:solidFill>
              </a:rPr>
              <a:t>Not much—few if any US </a:t>
            </a:r>
            <a:r>
              <a:rPr lang="en-US" sz="1400" dirty="0" err="1">
                <a:solidFill>
                  <a:schemeClr val="accent5">
                    <a:lumMod val="75000"/>
                  </a:schemeClr>
                </a:solidFill>
              </a:rPr>
              <a:t>ophthos</a:t>
            </a:r>
            <a:r>
              <a:rPr lang="en-US" sz="1400" dirty="0">
                <a:solidFill>
                  <a:schemeClr val="accent5">
                    <a:lumMod val="75000"/>
                  </a:schemeClr>
                </a:solidFill>
              </a:rPr>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409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031873"/>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a:t>
            </a:r>
            <a:r>
              <a:rPr lang="en-US" sz="1600" b="1" dirty="0"/>
              <a:t>the vast majority of cases are  unilateral</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B42BA05C-DCCA-4104-52B1-775416AC7BB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51A07948-9D6B-A40E-D0CB-8C29E7D96FEC}"/>
              </a:ext>
            </a:extLst>
          </p:cNvPr>
          <p:cNvSpPr txBox="1"/>
          <p:nvPr/>
        </p:nvSpPr>
        <p:spPr>
          <a:xfrm>
            <a:off x="1934817" y="5171560"/>
            <a:ext cx="6626087" cy="954107"/>
          </a:xfrm>
          <a:prstGeom prst="rect">
            <a:avLst/>
          </a:prstGeom>
          <a:noFill/>
        </p:spPr>
        <p:txBody>
          <a:bodyPr wrap="square" rtlCol="0">
            <a:spAutoFit/>
          </a:bodyPr>
          <a:lstStyle/>
          <a:p>
            <a:r>
              <a:rPr lang="en-US" sz="1400" i="1" dirty="0"/>
              <a:t>Does unilateral amblyopia result in an RAPD?</a:t>
            </a:r>
          </a:p>
          <a:p>
            <a:r>
              <a:rPr lang="en-US" sz="1400" dirty="0"/>
              <a:t>The </a:t>
            </a:r>
            <a:r>
              <a:rPr lang="en-US" sz="1400" i="1" dirty="0"/>
              <a:t>Peds</a:t>
            </a:r>
            <a:r>
              <a:rPr lang="en-US" sz="1400" dirty="0"/>
              <a:t> book says RAPDs “are not typical in amblyopia alone,” and the presence of one “should raise suspicion” for optic nerve and/or retinal pathology. </a:t>
            </a:r>
            <a:r>
              <a:rPr lang="en-US" sz="1400" dirty="0">
                <a:solidFill>
                  <a:srgbClr val="0000FF"/>
                </a:solidFill>
              </a:rPr>
              <a:t>The </a:t>
            </a:r>
            <a:r>
              <a:rPr lang="en-US" sz="1400" i="1" dirty="0">
                <a:solidFill>
                  <a:srgbClr val="0000FF"/>
                </a:solidFill>
              </a:rPr>
              <a:t>Neuro</a:t>
            </a:r>
            <a:r>
              <a:rPr lang="en-US" sz="1400" dirty="0">
                <a:solidFill>
                  <a:srgbClr val="0000FF"/>
                </a:solidFill>
              </a:rPr>
              <a:t> book states flatly that “dense” amblyopia </a:t>
            </a:r>
            <a:r>
              <a:rPr lang="en-US" sz="1400" b="1" dirty="0">
                <a:solidFill>
                  <a:srgbClr val="0000FF"/>
                </a:solidFill>
              </a:rPr>
              <a:t>can</a:t>
            </a:r>
            <a:r>
              <a:rPr lang="en-US" sz="1400" dirty="0">
                <a:solidFill>
                  <a:srgbClr val="0000FF"/>
                </a:solidFill>
              </a:rPr>
              <a:t> produce an RAPD.  </a:t>
            </a:r>
            <a:endParaRPr lang="en-US" sz="1400" dirty="0"/>
          </a:p>
        </p:txBody>
      </p:sp>
    </p:spTree>
    <p:extLst>
      <p:ext uri="{BB962C8B-B14F-4D97-AF65-F5344CB8AC3E}">
        <p14:creationId xmlns:p14="http://schemas.microsoft.com/office/powerpoint/2010/main" val="276700864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t>Full-time</a:t>
            </a:r>
            <a:r>
              <a:rPr lang="en-US" sz="1400" dirty="0">
                <a:solidFill>
                  <a:schemeClr val="bg1">
                    <a:lumMod val="65000"/>
                  </a:schemeClr>
                </a:solidFill>
              </a:rPr>
              <a:t>, which means  ‘during all waking hours’</a:t>
            </a:r>
          </a:p>
          <a:p>
            <a:r>
              <a:rPr lang="en-US" sz="1400" dirty="0">
                <a:solidFill>
                  <a:schemeClr val="bg1">
                    <a:lumMod val="65000"/>
                  </a:schemeClr>
                </a:solidFill>
              </a:rPr>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472172" y="2200740"/>
            <a:ext cx="5612821" cy="2246769"/>
          </a:xfrm>
          <a:prstGeom prst="rect">
            <a:avLst/>
          </a:prstGeom>
          <a:solidFill>
            <a:schemeClr val="accent5">
              <a:lumMod val="75000"/>
            </a:schemeClr>
          </a:solidFill>
        </p:spPr>
        <p:txBody>
          <a:bodyPr wrap="square" rtlCol="0">
            <a:spAutoFit/>
          </a:bodyPr>
          <a:lstStyle/>
          <a:p>
            <a:r>
              <a:rPr lang="en-US" sz="1400" i="1" dirty="0"/>
              <a:t>What’s the major drawback of full-time patching?</a:t>
            </a:r>
          </a:p>
          <a:p>
            <a:r>
              <a:rPr lang="en-US" sz="1400" dirty="0"/>
              <a:t>It has been known to lead to  reverse  amblyopia and/or  strabismus</a:t>
            </a:r>
          </a:p>
          <a:p>
            <a:endParaRPr lang="en-US" sz="1400" dirty="0"/>
          </a:p>
          <a:p>
            <a:r>
              <a:rPr lang="en-US" sz="1400" i="1" dirty="0"/>
              <a:t>What’s the major </a:t>
            </a:r>
            <a:r>
              <a:rPr lang="en-US" sz="1400" dirty="0"/>
              <a:t>advantage</a:t>
            </a:r>
            <a:r>
              <a:rPr lang="en-US" sz="1400" i="1" dirty="0"/>
              <a:t> of full-time patching?</a:t>
            </a:r>
          </a:p>
          <a:p>
            <a:r>
              <a:rPr lang="en-US" sz="1400" dirty="0"/>
              <a:t>There is none really—studies indicate part-time occlusion of  6 </a:t>
            </a:r>
            <a:r>
              <a:rPr lang="en-US" sz="1400" dirty="0" err="1"/>
              <a:t>hrs</a:t>
            </a:r>
            <a:r>
              <a:rPr lang="en-US" sz="1400" dirty="0"/>
              <a:t>/d  is just as effective, and is far less likely to result in reverse amblyopia or strabismus</a:t>
            </a:r>
          </a:p>
          <a:p>
            <a:endParaRPr lang="en-US" sz="1400" dirty="0"/>
          </a:p>
          <a:p>
            <a:r>
              <a:rPr lang="en-US" sz="1400" i="1" dirty="0"/>
              <a:t>So what role does full-time patching play these days in amblyopia </a:t>
            </a:r>
            <a:r>
              <a:rPr lang="en-US" sz="1400" i="1" dirty="0" err="1"/>
              <a:t>tx</a:t>
            </a:r>
            <a:r>
              <a:rPr lang="en-US" sz="1400" i="1" dirty="0"/>
              <a:t>?</a:t>
            </a:r>
          </a:p>
          <a:p>
            <a:r>
              <a:rPr lang="en-US" sz="1400" dirty="0"/>
              <a:t>Not much—few if any US </a:t>
            </a:r>
            <a:r>
              <a:rPr lang="en-US" sz="1400" dirty="0" err="1"/>
              <a:t>ophthos</a:t>
            </a:r>
            <a:r>
              <a:rPr lang="en-US" sz="1400" dirty="0"/>
              <a:t> use it anymore</a:t>
            </a:r>
          </a:p>
        </p:txBody>
      </p:sp>
      <p:sp>
        <p:nvSpPr>
          <p:cNvPr id="14" name="Oval 13">
            <a:extLst>
              <a:ext uri="{FF2B5EF4-FFF2-40B4-BE49-F238E27FC236}">
                <a16:creationId xmlns:a16="http://schemas.microsoft.com/office/drawing/2014/main" id="{756E3C1F-0275-FB99-F126-CBA18D0821AE}"/>
              </a:ext>
            </a:extLst>
          </p:cNvPr>
          <p:cNvSpPr/>
          <p:nvPr/>
        </p:nvSpPr>
        <p:spPr>
          <a:xfrm>
            <a:off x="591949" y="4400685"/>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BF0189-6B35-95FB-CD0D-6B779BC4A0F5}"/>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4838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chemeClr val="accent6">
                    <a:lumMod val="60000"/>
                    <a:lumOff val="40000"/>
                  </a:schemeClr>
                </a:solidFill>
              </a:rPr>
              <a:t>That depends upon the  severity  of the amblyopia. If it’s severe (VA equal to or worse than about  20/125 ),  6  </a:t>
            </a:r>
            <a:r>
              <a:rPr lang="en-US" sz="1400" dirty="0" err="1">
                <a:solidFill>
                  <a:schemeClr val="accent6">
                    <a:lumMod val="60000"/>
                    <a:lumOff val="40000"/>
                  </a:schemeClr>
                </a:solidFill>
              </a:rPr>
              <a:t>hrs</a:t>
            </a:r>
            <a:r>
              <a:rPr lang="en-US" sz="1400" dirty="0">
                <a:solidFill>
                  <a:schemeClr val="accent6">
                    <a:lumMod val="60000"/>
                    <a:lumOff val="40000"/>
                  </a:schemeClr>
                </a:solidFill>
              </a:rPr>
              <a:t>/d is indicated. If more moderate (VA 20/100 or better),  2  </a:t>
            </a:r>
            <a:r>
              <a:rPr lang="en-US" sz="1400" dirty="0" err="1">
                <a:solidFill>
                  <a:schemeClr val="accent6">
                    <a:lumMod val="60000"/>
                    <a:lumOff val="40000"/>
                  </a:schemeClr>
                </a:solidFill>
              </a:rPr>
              <a:t>hrs</a:t>
            </a:r>
            <a:r>
              <a:rPr lang="en-US" sz="1400" dirty="0">
                <a:solidFill>
                  <a:schemeClr val="accent6">
                    <a:lumMod val="60000"/>
                    <a:lumOff val="40000"/>
                  </a:schemeClr>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12828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a:t>
            </a:r>
            <a:r>
              <a:rPr lang="en-US" sz="1400" dirty="0">
                <a:solidFill>
                  <a:schemeClr val="accent6">
                    <a:lumMod val="60000"/>
                    <a:lumOff val="40000"/>
                  </a:schemeClr>
                </a:solidFill>
              </a:rPr>
              <a:t>. If it’s severe (VA equal to or worse than about  20/125 ),  6  </a:t>
            </a:r>
            <a:r>
              <a:rPr lang="en-US" sz="1400" dirty="0" err="1">
                <a:solidFill>
                  <a:schemeClr val="accent6">
                    <a:lumMod val="60000"/>
                    <a:lumOff val="40000"/>
                  </a:schemeClr>
                </a:solidFill>
              </a:rPr>
              <a:t>hrs</a:t>
            </a:r>
            <a:r>
              <a:rPr lang="en-US" sz="1400" dirty="0">
                <a:solidFill>
                  <a:schemeClr val="accent6">
                    <a:lumMod val="60000"/>
                    <a:lumOff val="40000"/>
                  </a:schemeClr>
                </a:solidFill>
              </a:rPr>
              <a:t>/d is indicated. If more moderate (VA 20/100 or better),  2  </a:t>
            </a:r>
            <a:r>
              <a:rPr lang="en-US" sz="1400" dirty="0" err="1">
                <a:solidFill>
                  <a:schemeClr val="accent6">
                    <a:lumMod val="60000"/>
                    <a:lumOff val="40000"/>
                  </a:schemeClr>
                </a:solidFill>
              </a:rPr>
              <a:t>hrs</a:t>
            </a:r>
            <a:r>
              <a:rPr lang="en-US" sz="1400" dirty="0">
                <a:solidFill>
                  <a:schemeClr val="accent6">
                    <a:lumMod val="60000"/>
                    <a:lumOff val="40000"/>
                  </a:schemeClr>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591FFF-F95A-049B-4D3C-C71DAEBFBCCF}"/>
              </a:ext>
            </a:extLst>
          </p:cNvPr>
          <p:cNvSpPr/>
          <p:nvPr/>
        </p:nvSpPr>
        <p:spPr>
          <a:xfrm>
            <a:off x="3514262" y="3193362"/>
            <a:ext cx="651791" cy="212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74803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a:t>
            </a:r>
            <a:r>
              <a:rPr lang="en-US" sz="1400" dirty="0">
                <a:solidFill>
                  <a:schemeClr val="accent6">
                    <a:lumMod val="60000"/>
                    <a:lumOff val="40000"/>
                  </a:schemeClr>
                </a:solidFill>
              </a:rPr>
              <a:t>. If it’s severe (VA equal to or worse than about  20/125 ),  6  </a:t>
            </a:r>
            <a:r>
              <a:rPr lang="en-US" sz="1400" dirty="0" err="1">
                <a:solidFill>
                  <a:schemeClr val="accent6">
                    <a:lumMod val="60000"/>
                    <a:lumOff val="40000"/>
                  </a:schemeClr>
                </a:solidFill>
              </a:rPr>
              <a:t>hrs</a:t>
            </a:r>
            <a:r>
              <a:rPr lang="en-US" sz="1400" dirty="0">
                <a:solidFill>
                  <a:schemeClr val="accent6">
                    <a:lumMod val="60000"/>
                    <a:lumOff val="40000"/>
                  </a:schemeClr>
                </a:solidFill>
              </a:rPr>
              <a:t>/d is indicated. If more moderate (VA 20/100 or better),  2  </a:t>
            </a:r>
            <a:r>
              <a:rPr lang="en-US" sz="1400" dirty="0" err="1">
                <a:solidFill>
                  <a:schemeClr val="accent6">
                    <a:lumMod val="60000"/>
                    <a:lumOff val="40000"/>
                  </a:schemeClr>
                </a:solidFill>
              </a:rPr>
              <a:t>hrs</a:t>
            </a:r>
            <a:r>
              <a:rPr lang="en-US" sz="1400" dirty="0">
                <a:solidFill>
                  <a:schemeClr val="accent6">
                    <a:lumMod val="60000"/>
                    <a:lumOff val="40000"/>
                  </a:schemeClr>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5514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chemeClr val="accent6">
                    <a:lumMod val="60000"/>
                    <a:lumOff val="40000"/>
                  </a:schemeClr>
                </a:solidFill>
              </a:rPr>
              <a:t>If more moderate (VA 20/100 or better),  2  </a:t>
            </a:r>
            <a:r>
              <a:rPr lang="en-US" sz="1400" dirty="0" err="1">
                <a:solidFill>
                  <a:schemeClr val="accent6">
                    <a:lumMod val="60000"/>
                    <a:lumOff val="40000"/>
                  </a:schemeClr>
                </a:solidFill>
              </a:rPr>
              <a:t>hrs</a:t>
            </a:r>
            <a:r>
              <a:rPr lang="en-US" sz="1400" dirty="0">
                <a:solidFill>
                  <a:schemeClr val="accent6">
                    <a:lumMod val="60000"/>
                    <a:lumOff val="40000"/>
                  </a:schemeClr>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F21657-88A6-1D1F-C17E-C06015CABE34}"/>
              </a:ext>
            </a:extLst>
          </p:cNvPr>
          <p:cNvSpPr/>
          <p:nvPr/>
        </p:nvSpPr>
        <p:spPr>
          <a:xfrm>
            <a:off x="4691271" y="3392554"/>
            <a:ext cx="212035" cy="22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8A10A3-DD5C-ACD8-42AA-27B1C7AA5952}"/>
              </a:ext>
            </a:extLst>
          </p:cNvPr>
          <p:cNvSpPr/>
          <p:nvPr/>
        </p:nvSpPr>
        <p:spPr>
          <a:xfrm>
            <a:off x="3900291" y="3392554"/>
            <a:ext cx="605447" cy="22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Snellen</a:t>
            </a:r>
          </a:p>
        </p:txBody>
      </p:sp>
    </p:spTree>
    <p:extLst>
      <p:ext uri="{BB962C8B-B14F-4D97-AF65-F5344CB8AC3E}">
        <p14:creationId xmlns:p14="http://schemas.microsoft.com/office/powerpoint/2010/main" val="218984368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chemeClr val="accent6">
                    <a:lumMod val="60000"/>
                    <a:lumOff val="40000"/>
                  </a:schemeClr>
                </a:solidFill>
              </a:rPr>
              <a:t>If more moderate (VA 20/100 or better),  2  </a:t>
            </a:r>
            <a:r>
              <a:rPr lang="en-US" sz="1400" dirty="0" err="1">
                <a:solidFill>
                  <a:schemeClr val="accent6">
                    <a:lumMod val="60000"/>
                    <a:lumOff val="40000"/>
                  </a:schemeClr>
                </a:solidFill>
              </a:rPr>
              <a:t>hrs</a:t>
            </a:r>
            <a:r>
              <a:rPr lang="en-US" sz="1400" dirty="0">
                <a:solidFill>
                  <a:schemeClr val="accent6">
                    <a:lumMod val="60000"/>
                    <a:lumOff val="40000"/>
                  </a:schemeClr>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58381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rgbClr val="0000FF"/>
                </a:solidFill>
              </a:rPr>
              <a:t>If more moderate (VA 20/100 or better),  2  </a:t>
            </a:r>
            <a:r>
              <a:rPr lang="en-US" sz="1400" dirty="0" err="1">
                <a:solidFill>
                  <a:srgbClr val="0000FF"/>
                </a:solidFill>
              </a:rPr>
              <a:t>hrs</a:t>
            </a:r>
            <a:r>
              <a:rPr lang="en-US" sz="1400" dirty="0">
                <a:solidFill>
                  <a:srgbClr val="0000FF"/>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E36C1A-4B42-7F9A-E5B5-B72283ACD32A}"/>
              </a:ext>
            </a:extLst>
          </p:cNvPr>
          <p:cNvSpPr/>
          <p:nvPr/>
        </p:nvSpPr>
        <p:spPr>
          <a:xfrm>
            <a:off x="4117236" y="3600912"/>
            <a:ext cx="212035" cy="22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26682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rgbClr val="0000FF"/>
                </a:solidFill>
              </a:rPr>
              <a:t>If more moderate (VA 20/100 or better),  2  </a:t>
            </a:r>
            <a:r>
              <a:rPr lang="en-US" sz="1400" dirty="0" err="1">
                <a:solidFill>
                  <a:srgbClr val="0000FF"/>
                </a:solidFill>
              </a:rPr>
              <a:t>hrs</a:t>
            </a:r>
            <a:r>
              <a:rPr lang="en-US" sz="1400" dirty="0">
                <a:solidFill>
                  <a:srgbClr val="0000FF"/>
                </a:solidFill>
              </a:rPr>
              <a:t>/d may be enough.</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sort of </a:t>
            </a:r>
            <a:r>
              <a:rPr lang="en-US" sz="1400" i="1" dirty="0" err="1">
                <a:solidFill>
                  <a:schemeClr val="accent6">
                    <a:lumMod val="60000"/>
                    <a:lumOff val="40000"/>
                  </a:schemeClr>
                </a:solidFill>
              </a:rPr>
              <a:t>followup</a:t>
            </a:r>
            <a:r>
              <a:rPr lang="en-US" sz="1400" i="1" dirty="0">
                <a:solidFill>
                  <a:schemeClr val="accent6">
                    <a:lumMod val="60000"/>
                    <a:lumOff val="40000"/>
                  </a:schemeClr>
                </a:solidFill>
              </a:rPr>
              <a:t> schedule should be used when part-time patching is employed?</a:t>
            </a: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7717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rgbClr val="0000FF"/>
                </a:solidFill>
              </a:rPr>
              <a:t>If more moderate (VA 20/100 or better),  2  </a:t>
            </a:r>
            <a:r>
              <a:rPr lang="en-US" sz="1400" dirty="0" err="1">
                <a:solidFill>
                  <a:srgbClr val="0000FF"/>
                </a:solidFill>
              </a:rPr>
              <a:t>hrs</a:t>
            </a:r>
            <a:r>
              <a:rPr lang="en-US" sz="1400" dirty="0">
                <a:solidFill>
                  <a:srgbClr val="0000FF"/>
                </a:solidFill>
              </a:rPr>
              <a:t>/d may be enough.</a:t>
            </a:r>
          </a:p>
          <a:p>
            <a:endParaRPr lang="en-US" sz="1400" dirty="0">
              <a:solidFill>
                <a:srgbClr val="0000FF"/>
              </a:solidFill>
            </a:endParaRPr>
          </a:p>
          <a:p>
            <a:r>
              <a:rPr lang="en-US" sz="1400" i="1" dirty="0">
                <a:solidFill>
                  <a:srgbClr val="0000FF"/>
                </a:solidFill>
              </a:rPr>
              <a:t>What sort of </a:t>
            </a:r>
            <a:r>
              <a:rPr lang="en-US" sz="1400" i="1" dirty="0" err="1">
                <a:solidFill>
                  <a:srgbClr val="0000FF"/>
                </a:solidFill>
              </a:rPr>
              <a:t>followup</a:t>
            </a:r>
            <a:r>
              <a:rPr lang="en-US" sz="1400" i="1" dirty="0">
                <a:solidFill>
                  <a:srgbClr val="0000FF"/>
                </a:solidFill>
              </a:rPr>
              <a:t> schedule should be used when part-time patching is employed?</a:t>
            </a:r>
            <a:endParaRPr lang="en-US" sz="1400" i="1" dirty="0">
              <a:solidFill>
                <a:schemeClr val="accent6">
                  <a:lumMod val="60000"/>
                  <a:lumOff val="40000"/>
                </a:schemeClr>
              </a:solidFill>
            </a:endParaRPr>
          </a:p>
          <a:p>
            <a:r>
              <a:rPr lang="en-US" sz="1400" dirty="0">
                <a:solidFill>
                  <a:schemeClr val="accent6">
                    <a:lumMod val="60000"/>
                    <a:lumOff val="40000"/>
                  </a:schemeClr>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39543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13" name="TextBox 12">
            <a:extLst>
              <a:ext uri="{FF2B5EF4-FFF2-40B4-BE49-F238E27FC236}">
                <a16:creationId xmlns:a16="http://schemas.microsoft.com/office/drawing/2014/main" id="{E726FB2E-AF9F-B898-383F-B51A9A46286C}"/>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rgbClr val="0000FF"/>
                </a:solidFill>
              </a:rPr>
              <a:t>If more moderate (VA 20/100 or better),  2  </a:t>
            </a:r>
            <a:r>
              <a:rPr lang="en-US" sz="1400" dirty="0" err="1">
                <a:solidFill>
                  <a:srgbClr val="0000FF"/>
                </a:solidFill>
              </a:rPr>
              <a:t>hrs</a:t>
            </a:r>
            <a:r>
              <a:rPr lang="en-US" sz="1400" dirty="0">
                <a:solidFill>
                  <a:srgbClr val="0000FF"/>
                </a:solidFill>
              </a:rPr>
              <a:t>/d may be enough.</a:t>
            </a:r>
          </a:p>
          <a:p>
            <a:endParaRPr lang="en-US" sz="1400" dirty="0">
              <a:solidFill>
                <a:srgbClr val="0000FF"/>
              </a:solidFill>
            </a:endParaRPr>
          </a:p>
          <a:p>
            <a:r>
              <a:rPr lang="en-US" sz="1400" i="1" dirty="0">
                <a:solidFill>
                  <a:srgbClr val="0000FF"/>
                </a:solidFill>
              </a:rPr>
              <a:t>What sort of </a:t>
            </a:r>
            <a:r>
              <a:rPr lang="en-US" sz="1400" i="1" dirty="0" err="1">
                <a:solidFill>
                  <a:srgbClr val="0000FF"/>
                </a:solidFill>
              </a:rPr>
              <a:t>followup</a:t>
            </a:r>
            <a:r>
              <a:rPr lang="en-US" sz="1400" i="1" dirty="0">
                <a:solidFill>
                  <a:srgbClr val="0000FF"/>
                </a:solidFill>
              </a:rPr>
              <a:t> schedule should be used when part-time patching is employed?</a:t>
            </a:r>
          </a:p>
          <a:p>
            <a:r>
              <a:rPr lang="en-US" sz="1400" dirty="0">
                <a:solidFill>
                  <a:srgbClr val="0000FF"/>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B22179B-484C-FA6C-6463-6BE1914B44C4}"/>
              </a:ext>
            </a:extLst>
          </p:cNvPr>
          <p:cNvSpPr/>
          <p:nvPr/>
        </p:nvSpPr>
        <p:spPr>
          <a:xfrm>
            <a:off x="3352801" y="4672665"/>
            <a:ext cx="967408" cy="234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amount of time</a:t>
            </a:r>
          </a:p>
        </p:txBody>
      </p:sp>
      <p:sp>
        <p:nvSpPr>
          <p:cNvPr id="19" name="Oval 18">
            <a:extLst>
              <a:ext uri="{FF2B5EF4-FFF2-40B4-BE49-F238E27FC236}">
                <a16:creationId xmlns:a16="http://schemas.microsoft.com/office/drawing/2014/main" id="{5D68F926-77C9-22C2-BBF0-45333AD1113A}"/>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074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031873"/>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a:t>
            </a:r>
            <a:r>
              <a:rPr lang="en-US" sz="1600" b="1" dirty="0"/>
              <a:t>the vast majority of cases are  unilateral</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B42BA05C-DCCA-4104-52B1-775416AC7BB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5" name="TextBox 4">
            <a:extLst>
              <a:ext uri="{FF2B5EF4-FFF2-40B4-BE49-F238E27FC236}">
                <a16:creationId xmlns:a16="http://schemas.microsoft.com/office/drawing/2014/main" id="{51A07948-9D6B-A40E-D0CB-8C29E7D96FEC}"/>
              </a:ext>
            </a:extLst>
          </p:cNvPr>
          <p:cNvSpPr txBox="1"/>
          <p:nvPr/>
        </p:nvSpPr>
        <p:spPr>
          <a:xfrm>
            <a:off x="1934817" y="5171560"/>
            <a:ext cx="6626087" cy="1384995"/>
          </a:xfrm>
          <a:prstGeom prst="rect">
            <a:avLst/>
          </a:prstGeom>
          <a:noFill/>
        </p:spPr>
        <p:txBody>
          <a:bodyPr wrap="square" rtlCol="0">
            <a:spAutoFit/>
          </a:bodyPr>
          <a:lstStyle/>
          <a:p>
            <a:r>
              <a:rPr lang="en-US" sz="1400" i="1" dirty="0"/>
              <a:t>Does unilateral amblyopia result in an RAPD?</a:t>
            </a:r>
          </a:p>
          <a:p>
            <a:r>
              <a:rPr lang="en-US" sz="1400" dirty="0"/>
              <a:t>The </a:t>
            </a:r>
            <a:r>
              <a:rPr lang="en-US" sz="1400" i="1" dirty="0"/>
              <a:t>Peds</a:t>
            </a:r>
            <a:r>
              <a:rPr lang="en-US" sz="1400" dirty="0"/>
              <a:t> book says RAPDs “are not typical in amblyopia alone,” and the presence of one “should raise suspicion” for optic nerve and/or retinal pathology. </a:t>
            </a:r>
            <a:r>
              <a:rPr lang="en-US" sz="1400" dirty="0">
                <a:solidFill>
                  <a:srgbClr val="0000FF"/>
                </a:solidFill>
              </a:rPr>
              <a:t>The </a:t>
            </a:r>
            <a:r>
              <a:rPr lang="en-US" sz="1400" i="1" dirty="0">
                <a:solidFill>
                  <a:srgbClr val="0000FF"/>
                </a:solidFill>
              </a:rPr>
              <a:t>Neuro</a:t>
            </a:r>
            <a:r>
              <a:rPr lang="en-US" sz="1400" dirty="0">
                <a:solidFill>
                  <a:srgbClr val="0000FF"/>
                </a:solidFill>
              </a:rPr>
              <a:t> book states flatly that “dense” amblyopia </a:t>
            </a:r>
            <a:r>
              <a:rPr lang="en-US" sz="1400" b="1" dirty="0">
                <a:solidFill>
                  <a:srgbClr val="0000FF"/>
                </a:solidFill>
              </a:rPr>
              <a:t>can</a:t>
            </a:r>
            <a:r>
              <a:rPr lang="en-US" sz="1400" dirty="0">
                <a:solidFill>
                  <a:srgbClr val="0000FF"/>
                </a:solidFill>
              </a:rPr>
              <a:t> produce an RAPD.  </a:t>
            </a:r>
            <a:r>
              <a:rPr lang="en-US" sz="1400" dirty="0"/>
              <a:t>Thus, the answer to this question is along the lines of ‘It can, but only in severe cases, and the presence of an RAPD should prompt a search for other pathology.’</a:t>
            </a:r>
          </a:p>
        </p:txBody>
      </p:sp>
    </p:spTree>
    <p:extLst>
      <p:ext uri="{BB962C8B-B14F-4D97-AF65-F5344CB8AC3E}">
        <p14:creationId xmlns:p14="http://schemas.microsoft.com/office/powerpoint/2010/main" val="35840593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74692A92-11B3-53E6-1107-F6A9C128DBC4}"/>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t>patch it</a:t>
            </a:r>
            <a:endParaRPr lang="en-US" sz="1400" b="1" dirty="0">
              <a:solidFill>
                <a:schemeClr val="bg1">
                  <a:lumMod val="75000"/>
                </a:schemeClr>
              </a:solidFill>
            </a:endParaRPr>
          </a:p>
          <a:p>
            <a:r>
              <a:rPr lang="en-US" sz="1400" dirty="0">
                <a:solidFill>
                  <a:schemeClr val="bg1">
                    <a:lumMod val="75000"/>
                  </a:schemeClr>
                </a:solidFill>
              </a:rPr>
              <a:t>--Degrading  the quality of its visual signal either  pharmacologically  or  optically</a:t>
            </a:r>
          </a:p>
        </p:txBody>
      </p:sp>
      <p:sp>
        <p:nvSpPr>
          <p:cNvPr id="15" name="TextBox 14">
            <a:extLst>
              <a:ext uri="{FF2B5EF4-FFF2-40B4-BE49-F238E27FC236}">
                <a16:creationId xmlns:a16="http://schemas.microsoft.com/office/drawing/2014/main" id="{AE9E0D39-9AF5-5BB2-93B8-C06D8692700C}"/>
              </a:ext>
            </a:extLst>
          </p:cNvPr>
          <p:cNvSpPr txBox="1"/>
          <p:nvPr/>
        </p:nvSpPr>
        <p:spPr>
          <a:xfrm>
            <a:off x="572349" y="5352917"/>
            <a:ext cx="4730782" cy="954107"/>
          </a:xfrm>
          <a:prstGeom prst="rect">
            <a:avLst/>
          </a:prstGeom>
          <a:solidFill>
            <a:srgbClr val="FF99FF"/>
          </a:solidFill>
        </p:spPr>
        <p:txBody>
          <a:bodyPr wrap="none" rtlCol="0">
            <a:spAutoFit/>
          </a:bodyPr>
          <a:lstStyle/>
          <a:p>
            <a:r>
              <a:rPr lang="en-US" sz="1400" i="1" dirty="0">
                <a:solidFill>
                  <a:schemeClr val="bg1">
                    <a:lumMod val="65000"/>
                  </a:schemeClr>
                </a:solidFill>
              </a:rPr>
              <a:t>What techniques are commonly used to occlude the eye?</a:t>
            </a:r>
          </a:p>
          <a:p>
            <a:r>
              <a:rPr lang="en-US" sz="1400" dirty="0">
                <a:solidFill>
                  <a:schemeClr val="bg1">
                    <a:lumMod val="65000"/>
                  </a:schemeClr>
                </a:solidFill>
              </a:rPr>
              <a:t>--Adhesive patches</a:t>
            </a:r>
          </a:p>
          <a:p>
            <a:r>
              <a:rPr lang="en-US" sz="1400" dirty="0">
                <a:solidFill>
                  <a:schemeClr val="bg1">
                    <a:lumMod val="65000"/>
                  </a:schemeClr>
                </a:solidFill>
              </a:rPr>
              <a:t>--Spectacle-mounted </a:t>
            </a:r>
            <a:r>
              <a:rPr lang="en-US" sz="1400" dirty="0" err="1">
                <a:solidFill>
                  <a:schemeClr val="bg1">
                    <a:lumMod val="65000"/>
                  </a:schemeClr>
                </a:solidFill>
              </a:rPr>
              <a:t>occluders</a:t>
            </a:r>
            <a:endParaRPr lang="en-US" sz="1400" dirty="0">
              <a:solidFill>
                <a:schemeClr val="bg1">
                  <a:lumMod val="65000"/>
                </a:schemeClr>
              </a:solidFill>
            </a:endParaRPr>
          </a:p>
          <a:p>
            <a:r>
              <a:rPr lang="en-US" sz="1400" dirty="0">
                <a:solidFill>
                  <a:schemeClr val="bg1">
                    <a:lumMod val="65000"/>
                  </a:schemeClr>
                </a:solidFill>
              </a:rPr>
              <a:t>--Opaque CLs</a:t>
            </a:r>
          </a:p>
        </p:txBody>
      </p:sp>
      <p:sp>
        <p:nvSpPr>
          <p:cNvPr id="17" name="TextBox 16">
            <a:extLst>
              <a:ext uri="{FF2B5EF4-FFF2-40B4-BE49-F238E27FC236}">
                <a16:creationId xmlns:a16="http://schemas.microsoft.com/office/drawing/2014/main" id="{0239E758-B19C-9765-7371-549EC15C66AC}"/>
              </a:ext>
            </a:extLst>
          </p:cNvPr>
          <p:cNvSpPr txBox="1"/>
          <p:nvPr/>
        </p:nvSpPr>
        <p:spPr>
          <a:xfrm>
            <a:off x="3332922" y="5498882"/>
            <a:ext cx="5657318" cy="1169551"/>
          </a:xfrm>
          <a:prstGeom prst="rect">
            <a:avLst/>
          </a:prstGeom>
          <a:solidFill>
            <a:schemeClr val="accent5"/>
          </a:solidFill>
        </p:spPr>
        <p:txBody>
          <a:bodyPr wrap="none" rtlCol="0">
            <a:spAutoFit/>
          </a:bodyPr>
          <a:lstStyle/>
          <a:p>
            <a:r>
              <a:rPr lang="en-US" sz="1400" i="1" dirty="0">
                <a:solidFill>
                  <a:schemeClr val="bg1">
                    <a:lumMod val="65000"/>
                  </a:schemeClr>
                </a:solidFill>
              </a:rPr>
              <a:t>Patches have a common drawback—what is it?</a:t>
            </a:r>
          </a:p>
          <a:p>
            <a:r>
              <a:rPr lang="en-US" sz="1400" dirty="0">
                <a:solidFill>
                  <a:schemeClr val="bg1">
                    <a:lumMod val="65000"/>
                  </a:schemeClr>
                </a:solidFill>
              </a:rPr>
              <a:t>The adhesive can be irritating, or inadequate </a:t>
            </a:r>
          </a:p>
          <a:p>
            <a:endParaRPr lang="en-US" sz="1400" dirty="0">
              <a:solidFill>
                <a:schemeClr val="bg1">
                  <a:lumMod val="65000"/>
                </a:schemeClr>
              </a:solidFill>
            </a:endParaRPr>
          </a:p>
          <a:p>
            <a:r>
              <a:rPr lang="en-US" sz="1400" i="1" dirty="0">
                <a:solidFill>
                  <a:schemeClr val="bg1">
                    <a:lumMod val="65000"/>
                  </a:schemeClr>
                </a:solidFill>
              </a:rPr>
              <a:t>Spectacle-mounted </a:t>
            </a:r>
            <a:r>
              <a:rPr lang="en-US" sz="1400" i="1" dirty="0" err="1">
                <a:solidFill>
                  <a:schemeClr val="bg1">
                    <a:lumMod val="65000"/>
                  </a:schemeClr>
                </a:solidFill>
              </a:rPr>
              <a:t>occluders</a:t>
            </a:r>
            <a:r>
              <a:rPr lang="en-US" sz="1400" i="1" dirty="0">
                <a:solidFill>
                  <a:schemeClr val="bg1">
                    <a:lumMod val="65000"/>
                  </a:schemeClr>
                </a:solidFill>
              </a:rPr>
              <a:t> have a common drawback—what is it?</a:t>
            </a:r>
          </a:p>
          <a:p>
            <a:r>
              <a:rPr lang="en-US" sz="1400" dirty="0">
                <a:solidFill>
                  <a:schemeClr val="bg1">
                    <a:lumMod val="65000"/>
                  </a:schemeClr>
                </a:solidFill>
              </a:rPr>
              <a:t>The sound eye may peek around them, negating the desired effect </a:t>
            </a:r>
          </a:p>
        </p:txBody>
      </p:sp>
      <p:sp>
        <p:nvSpPr>
          <p:cNvPr id="4" name="TextBox 3">
            <a:extLst>
              <a:ext uri="{FF2B5EF4-FFF2-40B4-BE49-F238E27FC236}">
                <a16:creationId xmlns:a16="http://schemas.microsoft.com/office/drawing/2014/main" id="{F571DD6F-C2C5-1E09-47C0-1B7B5B1D09D1}"/>
              </a:ext>
            </a:extLst>
          </p:cNvPr>
          <p:cNvSpPr txBox="1"/>
          <p:nvPr/>
        </p:nvSpPr>
        <p:spPr>
          <a:xfrm>
            <a:off x="511928" y="4057736"/>
            <a:ext cx="4697896" cy="954107"/>
          </a:xfrm>
          <a:prstGeom prst="rect">
            <a:avLst/>
          </a:prstGeom>
          <a:solidFill>
            <a:srgbClr val="A2EAE8"/>
          </a:solidFill>
        </p:spPr>
        <p:txBody>
          <a:bodyPr wrap="square" rtlCol="0">
            <a:spAutoFit/>
          </a:bodyPr>
          <a:lstStyle/>
          <a:p>
            <a:r>
              <a:rPr lang="en-US" sz="1400" i="1" dirty="0">
                <a:solidFill>
                  <a:schemeClr val="bg1">
                    <a:lumMod val="65000"/>
                  </a:schemeClr>
                </a:solidFill>
              </a:rPr>
              <a:t>Occlusion therapy can be conducted in one of two ways. What are they?</a:t>
            </a:r>
          </a:p>
          <a:p>
            <a:r>
              <a:rPr lang="en-US" sz="1400" dirty="0">
                <a:solidFill>
                  <a:schemeClr val="bg1">
                    <a:lumMod val="65000"/>
                  </a:schemeClr>
                </a:solidFill>
              </a:rPr>
              <a:t>--</a:t>
            </a:r>
            <a:r>
              <a:rPr lang="en-US" sz="1400" b="1" dirty="0">
                <a:solidFill>
                  <a:schemeClr val="bg1">
                    <a:lumMod val="65000"/>
                  </a:schemeClr>
                </a:solidFill>
              </a:rPr>
              <a:t>Full-time</a:t>
            </a:r>
            <a:r>
              <a:rPr lang="en-US" sz="1400" dirty="0">
                <a:solidFill>
                  <a:schemeClr val="bg1">
                    <a:lumMod val="65000"/>
                  </a:schemeClr>
                </a:solidFill>
              </a:rPr>
              <a:t>, which means  ‘during all waking hours’</a:t>
            </a:r>
          </a:p>
          <a:p>
            <a:r>
              <a:rPr lang="en-US" sz="1400" dirty="0">
                <a:solidFill>
                  <a:schemeClr val="bg1">
                    <a:lumMod val="65000"/>
                  </a:schemeClr>
                </a:solidFill>
              </a:rPr>
              <a:t>--</a:t>
            </a:r>
            <a:r>
              <a:rPr lang="en-US" sz="1400" b="1" dirty="0"/>
              <a:t>Part-time</a:t>
            </a:r>
          </a:p>
        </p:txBody>
      </p:sp>
      <p:sp>
        <p:nvSpPr>
          <p:cNvPr id="23" name="TextBox 22">
            <a:extLst>
              <a:ext uri="{FF2B5EF4-FFF2-40B4-BE49-F238E27FC236}">
                <a16:creationId xmlns:a16="http://schemas.microsoft.com/office/drawing/2014/main" id="{0CA71206-6008-774D-642E-1CBF225A90A6}"/>
              </a:ext>
            </a:extLst>
          </p:cNvPr>
          <p:cNvSpPr txBox="1"/>
          <p:nvPr/>
        </p:nvSpPr>
        <p:spPr>
          <a:xfrm>
            <a:off x="1519602" y="2922612"/>
            <a:ext cx="5612821" cy="203132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a:t>
            </a:r>
            <a:r>
              <a:rPr lang="en-US" sz="1400" i="1" dirty="0" err="1">
                <a:solidFill>
                  <a:srgbClr val="0000FF"/>
                </a:solidFill>
              </a:rPr>
              <a:t>ie</a:t>
            </a:r>
            <a:r>
              <a:rPr lang="en-US" sz="1400" i="1" dirty="0">
                <a:solidFill>
                  <a:srgbClr val="0000FF"/>
                </a:solidFill>
              </a:rPr>
              <a:t>, </a:t>
            </a:r>
            <a:r>
              <a:rPr lang="en-US" sz="1400" i="1" dirty="0" err="1">
                <a:solidFill>
                  <a:srgbClr val="0000FF"/>
                </a:solidFill>
              </a:rPr>
              <a:t>hrs</a:t>
            </a:r>
            <a:r>
              <a:rPr lang="en-US" sz="1400" i="1" dirty="0">
                <a:solidFill>
                  <a:srgbClr val="0000FF"/>
                </a:solidFill>
              </a:rPr>
              <a:t>/day) should part-time patching be employed?</a:t>
            </a:r>
          </a:p>
          <a:p>
            <a:r>
              <a:rPr lang="en-US" sz="1400" dirty="0">
                <a:solidFill>
                  <a:srgbClr val="0000FF"/>
                </a:solidFill>
              </a:rPr>
              <a:t>That depends upon the  severity  of the amblyopia. </a:t>
            </a:r>
            <a:r>
              <a:rPr lang="en-US" sz="1400" dirty="0"/>
              <a:t>If it’s severe (VA equal to or worse than about  20/125 ),  6  </a:t>
            </a:r>
            <a:r>
              <a:rPr lang="en-US" sz="1400" dirty="0" err="1"/>
              <a:t>hrs</a:t>
            </a:r>
            <a:r>
              <a:rPr lang="en-US" sz="1400" dirty="0"/>
              <a:t>/d is indicated. </a:t>
            </a:r>
            <a:r>
              <a:rPr lang="en-US" sz="1400" dirty="0">
                <a:solidFill>
                  <a:srgbClr val="0000FF"/>
                </a:solidFill>
              </a:rPr>
              <a:t>If more moderate (VA 20/100 or better),  2  </a:t>
            </a:r>
            <a:r>
              <a:rPr lang="en-US" sz="1400" dirty="0" err="1">
                <a:solidFill>
                  <a:srgbClr val="0000FF"/>
                </a:solidFill>
              </a:rPr>
              <a:t>hrs</a:t>
            </a:r>
            <a:r>
              <a:rPr lang="en-US" sz="1400" dirty="0">
                <a:solidFill>
                  <a:srgbClr val="0000FF"/>
                </a:solidFill>
              </a:rPr>
              <a:t>/d may be enough.</a:t>
            </a:r>
          </a:p>
          <a:p>
            <a:endParaRPr lang="en-US" sz="1400" dirty="0">
              <a:solidFill>
                <a:srgbClr val="0000FF"/>
              </a:solidFill>
            </a:endParaRPr>
          </a:p>
          <a:p>
            <a:r>
              <a:rPr lang="en-US" sz="1400" i="1" dirty="0">
                <a:solidFill>
                  <a:srgbClr val="0000FF"/>
                </a:solidFill>
              </a:rPr>
              <a:t>What sort of </a:t>
            </a:r>
            <a:r>
              <a:rPr lang="en-US" sz="1400" i="1" dirty="0" err="1">
                <a:solidFill>
                  <a:srgbClr val="0000FF"/>
                </a:solidFill>
              </a:rPr>
              <a:t>followup</a:t>
            </a:r>
            <a:r>
              <a:rPr lang="en-US" sz="1400" i="1" dirty="0">
                <a:solidFill>
                  <a:srgbClr val="0000FF"/>
                </a:solidFill>
              </a:rPr>
              <a:t> schedule should be used when part-time patching is employed?</a:t>
            </a:r>
          </a:p>
          <a:p>
            <a:r>
              <a:rPr lang="en-US" sz="1400" dirty="0">
                <a:solidFill>
                  <a:srgbClr val="0000FF"/>
                </a:solidFill>
              </a:rPr>
              <a:t>As there is essentially no risk of inducing reverse amblyopia or strabismus, re-eval in  2-3 months  is reasonable</a:t>
            </a:r>
          </a:p>
        </p:txBody>
      </p:sp>
      <p:sp>
        <p:nvSpPr>
          <p:cNvPr id="14" name="Oval 13">
            <a:extLst>
              <a:ext uri="{FF2B5EF4-FFF2-40B4-BE49-F238E27FC236}">
                <a16:creationId xmlns:a16="http://schemas.microsoft.com/office/drawing/2014/main" id="{756E3C1F-0275-FB99-F126-CBA18D0821AE}"/>
              </a:ext>
            </a:extLst>
          </p:cNvPr>
          <p:cNvSpPr/>
          <p:nvPr/>
        </p:nvSpPr>
        <p:spPr>
          <a:xfrm>
            <a:off x="601942" y="4605613"/>
            <a:ext cx="967408" cy="47611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E613F1-2B06-9D03-FD3A-1A079C3A7599}"/>
              </a:ext>
            </a:extLst>
          </p:cNvPr>
          <p:cNvSpPr/>
          <p:nvPr/>
        </p:nvSpPr>
        <p:spPr>
          <a:xfrm>
            <a:off x="2928733" y="4929809"/>
            <a:ext cx="868802" cy="41081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05991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solidFill>
                  <a:schemeClr val="accent1">
                    <a:lumMod val="40000"/>
                    <a:lumOff val="60000"/>
                  </a:schemeClr>
                </a:solidFill>
              </a:rPr>
              <a:t>The sound eye is  </a:t>
            </a:r>
            <a:r>
              <a:rPr lang="en-US" sz="1400" dirty="0" err="1">
                <a:solidFill>
                  <a:schemeClr val="accent1">
                    <a:lumMod val="40000"/>
                    <a:lumOff val="60000"/>
                  </a:schemeClr>
                </a:solidFill>
              </a:rPr>
              <a:t>cyclopleged</a:t>
            </a:r>
            <a:r>
              <a:rPr lang="en-US" sz="1400" dirty="0">
                <a:solidFill>
                  <a:schemeClr val="accent1">
                    <a:lumMod val="40000"/>
                    <a:lumOff val="60000"/>
                  </a:schemeClr>
                </a:solidFill>
              </a:rPr>
              <a:t>  (usually with  atropine 1% ), thereby preventing it from  accommodating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often is atropine administered?</a:t>
            </a:r>
          </a:p>
          <a:p>
            <a:r>
              <a:rPr lang="en-US" sz="1400" dirty="0">
                <a:solidFill>
                  <a:schemeClr val="accent1">
                    <a:lumMod val="40000"/>
                    <a:lumOff val="60000"/>
                  </a:schemeClr>
                </a:solidFill>
              </a:rPr>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67383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often is atropine administered?</a:t>
            </a:r>
          </a:p>
          <a:p>
            <a:r>
              <a:rPr lang="en-US" sz="1400" dirty="0">
                <a:solidFill>
                  <a:schemeClr val="accent1">
                    <a:lumMod val="40000"/>
                    <a:lumOff val="60000"/>
                  </a:schemeClr>
                </a:solidFill>
              </a:rPr>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4" name="Rectangle 13">
            <a:extLst>
              <a:ext uri="{FF2B5EF4-FFF2-40B4-BE49-F238E27FC236}">
                <a16:creationId xmlns:a16="http://schemas.microsoft.com/office/drawing/2014/main" id="{8BC132AB-C813-5292-78D3-A8B61B396D3A}"/>
              </a:ext>
            </a:extLst>
          </p:cNvPr>
          <p:cNvSpPr/>
          <p:nvPr/>
        </p:nvSpPr>
        <p:spPr>
          <a:xfrm>
            <a:off x="1603514" y="2941981"/>
            <a:ext cx="1060174"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state</a:t>
            </a:r>
          </a:p>
        </p:txBody>
      </p:sp>
      <p:sp>
        <p:nvSpPr>
          <p:cNvPr id="15" name="Rectangle 14">
            <a:extLst>
              <a:ext uri="{FF2B5EF4-FFF2-40B4-BE49-F238E27FC236}">
                <a16:creationId xmlns:a16="http://schemas.microsoft.com/office/drawing/2014/main" id="{19A8A25E-B007-CEB2-8B14-40A8BB80F29E}"/>
              </a:ext>
            </a:extLst>
          </p:cNvPr>
          <p:cNvSpPr/>
          <p:nvPr/>
        </p:nvSpPr>
        <p:spPr>
          <a:xfrm>
            <a:off x="3717234" y="2940325"/>
            <a:ext cx="1060174"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drug and %</a:t>
            </a:r>
          </a:p>
        </p:txBody>
      </p:sp>
      <p:sp>
        <p:nvSpPr>
          <p:cNvPr id="16" name="Rectangle 15">
            <a:extLst>
              <a:ext uri="{FF2B5EF4-FFF2-40B4-BE49-F238E27FC236}">
                <a16:creationId xmlns:a16="http://schemas.microsoft.com/office/drawing/2014/main" id="{FCB36709-8B37-BE24-D603-F5D96174E87A}"/>
              </a:ext>
            </a:extLst>
          </p:cNvPr>
          <p:cNvSpPr/>
          <p:nvPr/>
        </p:nvSpPr>
        <p:spPr>
          <a:xfrm>
            <a:off x="6975651" y="2940325"/>
            <a:ext cx="1443026" cy="2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action</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19785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often is atropine administered?</a:t>
            </a:r>
          </a:p>
          <a:p>
            <a:r>
              <a:rPr lang="en-US" sz="1400" dirty="0">
                <a:solidFill>
                  <a:schemeClr val="accent1">
                    <a:lumMod val="40000"/>
                    <a:lumOff val="60000"/>
                  </a:schemeClr>
                </a:solidFill>
              </a:rPr>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55318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
            </a:r>
            <a:r>
              <a:rPr lang="en-US" sz="1400" b="1" dirty="0"/>
              <a:t>atropine</a:t>
            </a:r>
            <a:r>
              <a:rPr lang="en-US" sz="1400" dirty="0"/>
              <a:t> 1% </a:t>
            </a:r>
            <a:r>
              <a:rPr lang="en-US" sz="1400" dirty="0">
                <a:solidFill>
                  <a:schemeClr val="bg1">
                    <a:lumMod val="75000"/>
                  </a:schemeClr>
                </a:solidFill>
              </a:rPr>
              <a:t>), thereby preventing it from  accommodating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often is atropine administered?</a:t>
            </a:r>
          </a:p>
          <a:p>
            <a:r>
              <a:rPr lang="en-US" sz="1400" dirty="0">
                <a:solidFill>
                  <a:schemeClr val="accent1">
                    <a:lumMod val="40000"/>
                    <a:lumOff val="60000"/>
                  </a:schemeClr>
                </a:solidFill>
              </a:rPr>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A7E2433-F31F-4AD3-48DD-71F61254E05C}"/>
              </a:ext>
            </a:extLst>
          </p:cNvPr>
          <p:cNvSpPr txBox="1"/>
          <p:nvPr/>
        </p:nvSpPr>
        <p:spPr>
          <a:xfrm>
            <a:off x="1588770" y="3327883"/>
            <a:ext cx="5408853" cy="1169551"/>
          </a:xfrm>
          <a:prstGeom prst="rect">
            <a:avLst/>
          </a:prstGeom>
          <a:solidFill>
            <a:srgbClr val="99FF99"/>
          </a:solidFill>
        </p:spPr>
        <p:txBody>
          <a:bodyPr wrap="none" rtlCol="0">
            <a:spAutoFit/>
          </a:bodyPr>
          <a:lstStyle/>
          <a:p>
            <a:r>
              <a:rPr lang="en-US" sz="1400" i="1" dirty="0"/>
              <a:t>Atropine is not a benign drug. What are signs of systemic toxicity?</a:t>
            </a:r>
          </a:p>
          <a:p>
            <a:r>
              <a:rPr lang="en-US" sz="1400" dirty="0"/>
              <a:t>--</a:t>
            </a:r>
            <a:r>
              <a:rPr lang="en-US" sz="1400" b="1" i="1" dirty="0"/>
              <a:t>?</a:t>
            </a:r>
          </a:p>
          <a:p>
            <a:r>
              <a:rPr lang="en-US" sz="1400" dirty="0"/>
              <a:t>--</a:t>
            </a:r>
            <a:r>
              <a:rPr lang="en-US" sz="1400" b="1" i="1" dirty="0"/>
              <a:t>?</a:t>
            </a:r>
          </a:p>
          <a:p>
            <a:r>
              <a:rPr lang="en-US" sz="1400" dirty="0"/>
              <a:t>--</a:t>
            </a:r>
            <a:r>
              <a:rPr lang="en-US" sz="1400" b="1" i="1" dirty="0"/>
              <a:t>?</a:t>
            </a:r>
          </a:p>
          <a:p>
            <a:r>
              <a:rPr lang="en-US" sz="1400" dirty="0"/>
              <a:t>--</a:t>
            </a:r>
            <a:r>
              <a:rPr lang="en-US" sz="1400" b="1" i="1" dirty="0"/>
              <a:t>?</a:t>
            </a:r>
          </a:p>
        </p:txBody>
      </p:sp>
    </p:spTree>
    <p:extLst>
      <p:ext uri="{BB962C8B-B14F-4D97-AF65-F5344CB8AC3E}">
        <p14:creationId xmlns:p14="http://schemas.microsoft.com/office/powerpoint/2010/main" val="373856460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
            </a:r>
            <a:r>
              <a:rPr lang="en-US" sz="1400" b="1" dirty="0"/>
              <a:t>atropine</a:t>
            </a:r>
            <a:r>
              <a:rPr lang="en-US" sz="1400" dirty="0"/>
              <a:t> 1% </a:t>
            </a:r>
            <a:r>
              <a:rPr lang="en-US" sz="1400" dirty="0">
                <a:solidFill>
                  <a:schemeClr val="bg1">
                    <a:lumMod val="75000"/>
                  </a:schemeClr>
                </a:solidFill>
              </a:rPr>
              <a:t>), thereby preventing it from  accommodating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How often is atropine administered?</a:t>
            </a:r>
          </a:p>
          <a:p>
            <a:r>
              <a:rPr lang="en-US" sz="1400" dirty="0">
                <a:solidFill>
                  <a:schemeClr val="accent1">
                    <a:lumMod val="40000"/>
                    <a:lumOff val="60000"/>
                  </a:schemeClr>
                </a:solidFill>
              </a:rPr>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A7E2433-F31F-4AD3-48DD-71F61254E05C}"/>
              </a:ext>
            </a:extLst>
          </p:cNvPr>
          <p:cNvSpPr txBox="1"/>
          <p:nvPr/>
        </p:nvSpPr>
        <p:spPr>
          <a:xfrm>
            <a:off x="1588770" y="3327883"/>
            <a:ext cx="5408853" cy="1169551"/>
          </a:xfrm>
          <a:prstGeom prst="rect">
            <a:avLst/>
          </a:prstGeom>
          <a:solidFill>
            <a:srgbClr val="99FF99"/>
          </a:solidFill>
        </p:spPr>
        <p:txBody>
          <a:bodyPr wrap="none" rtlCol="0">
            <a:spAutoFit/>
          </a:bodyPr>
          <a:lstStyle/>
          <a:p>
            <a:r>
              <a:rPr lang="en-US" sz="1400" i="1" dirty="0"/>
              <a:t>Atropine is not a benign drug. What are signs of systemic toxicity?</a:t>
            </a:r>
          </a:p>
          <a:p>
            <a:r>
              <a:rPr lang="en-US" sz="1400" dirty="0"/>
              <a:t>--Fever</a:t>
            </a:r>
          </a:p>
          <a:p>
            <a:r>
              <a:rPr lang="en-US" sz="1400" dirty="0"/>
              <a:t>--Tachycardia</a:t>
            </a:r>
          </a:p>
          <a:p>
            <a:r>
              <a:rPr lang="en-US" sz="1400" dirty="0"/>
              <a:t>--Dry mouth</a:t>
            </a:r>
          </a:p>
          <a:p>
            <a:r>
              <a:rPr lang="en-US" sz="1400" dirty="0"/>
              <a:t>--Delirium</a:t>
            </a:r>
          </a:p>
        </p:txBody>
      </p:sp>
    </p:spTree>
    <p:extLst>
      <p:ext uri="{BB962C8B-B14F-4D97-AF65-F5344CB8AC3E}">
        <p14:creationId xmlns:p14="http://schemas.microsoft.com/office/powerpoint/2010/main" val="402053112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endParaRPr lang="en-US" sz="1400" i="1" dirty="0">
              <a:solidFill>
                <a:schemeClr val="accent1">
                  <a:lumMod val="40000"/>
                  <a:lumOff val="60000"/>
                </a:schemeClr>
              </a:solidFill>
            </a:endParaRPr>
          </a:p>
          <a:p>
            <a:r>
              <a:rPr lang="en-US" sz="1400" dirty="0">
                <a:solidFill>
                  <a:schemeClr val="accent1">
                    <a:lumMod val="40000"/>
                    <a:lumOff val="60000"/>
                  </a:schemeClr>
                </a:solidFill>
              </a:rPr>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66380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p>
          <a:p>
            <a:r>
              <a:rPr lang="en-US" sz="1400" dirty="0"/>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7" name="Rectangle 16">
            <a:extLst>
              <a:ext uri="{FF2B5EF4-FFF2-40B4-BE49-F238E27FC236}">
                <a16:creationId xmlns:a16="http://schemas.microsoft.com/office/drawing/2014/main" id="{BBFA030D-D1DF-6B93-500E-402B9F67393E}"/>
              </a:ext>
            </a:extLst>
          </p:cNvPr>
          <p:cNvSpPr/>
          <p:nvPr/>
        </p:nvSpPr>
        <p:spPr>
          <a:xfrm>
            <a:off x="1152941" y="3560321"/>
            <a:ext cx="450573" cy="215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8" name="Rectangle 17">
            <a:extLst>
              <a:ext uri="{FF2B5EF4-FFF2-40B4-BE49-F238E27FC236}">
                <a16:creationId xmlns:a16="http://schemas.microsoft.com/office/drawing/2014/main" id="{F0C958A0-F8C8-D3FC-E1C8-43D5C862D019}"/>
              </a:ext>
            </a:extLst>
          </p:cNvPr>
          <p:cNvSpPr/>
          <p:nvPr/>
        </p:nvSpPr>
        <p:spPr>
          <a:xfrm>
            <a:off x="5512904" y="3577368"/>
            <a:ext cx="1311965" cy="215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79949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p>
          <a:p>
            <a:r>
              <a:rPr lang="en-US" sz="1400" dirty="0"/>
              <a:t>As often as  daily  (for moderate amblyopia), and as infrequently as  weekends  only (for mild)</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How well does pharmacologic therapy work?</a:t>
            </a: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710443"/>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p>
          <a:p>
            <a:r>
              <a:rPr lang="en-US" sz="1400" dirty="0"/>
              <a:t>As often as  daily  (for moderate amblyopia), and as infrequently as  weekends  only (for mild)</a:t>
            </a:r>
          </a:p>
          <a:p>
            <a:endParaRPr lang="en-US" sz="1400" dirty="0"/>
          </a:p>
          <a:p>
            <a:r>
              <a:rPr lang="en-US" sz="1400" i="1" dirty="0"/>
              <a:t>How well does pharmacologic therapy work?</a:t>
            </a:r>
            <a:endParaRPr lang="en-US" sz="1400" i="1" dirty="0">
              <a:solidFill>
                <a:schemeClr val="accent1">
                  <a:lumMod val="40000"/>
                  <a:lumOff val="60000"/>
                </a:schemeClr>
              </a:solidFill>
            </a:endParaRPr>
          </a:p>
          <a:p>
            <a:r>
              <a:rPr lang="en-US" sz="1400" dirty="0">
                <a:solidFill>
                  <a:schemeClr val="accent1">
                    <a:lumMod val="40000"/>
                    <a:lumOff val="60000"/>
                  </a:schemeClr>
                </a:solidFill>
              </a:rPr>
              <a:t>In moderate amblyopia, it’s as effective as patching </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741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524315"/>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If the input from an eye is degraded (due to defocus, occlusion, </a:t>
            </a:r>
            <a:r>
              <a:rPr lang="en-US" sz="1600" dirty="0" err="1"/>
              <a:t>etc</a:t>
            </a:r>
            <a:r>
              <a:rPr lang="en-US" sz="1600" dirty="0"/>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p>
          <a:p>
            <a:r>
              <a:rPr lang="en-US" sz="1600" i="1" dirty="0"/>
              <a:t>Does amblyopia tend to manifest unilaterally, or bilaterally?</a:t>
            </a:r>
          </a:p>
          <a:p>
            <a:r>
              <a:rPr lang="en-US" sz="1600" dirty="0"/>
              <a:t>While it can be  bilateral  , the vast majority of cases are  unilateral</a:t>
            </a:r>
          </a:p>
          <a:p>
            <a:endParaRPr lang="en-US" sz="1600" i="1" dirty="0"/>
          </a:p>
          <a:p>
            <a:r>
              <a:rPr lang="en-US" sz="1600" i="1" dirty="0"/>
              <a:t>Where does amblyopia rank as a cause of unilateral vision loss in kids?</a:t>
            </a:r>
            <a:endParaRPr lang="en-US" sz="1600" dirty="0"/>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5FF2C643-9463-ED07-8EEE-ED0EAD43A42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80202282"/>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p>
          <a:p>
            <a:r>
              <a:rPr lang="en-US" sz="1400" dirty="0"/>
              <a:t>As often as  daily  (for moderate amblyopia), and as infrequently as  weekends  only (for mild)</a:t>
            </a:r>
          </a:p>
          <a:p>
            <a:endParaRPr lang="en-US" sz="1400" dirty="0"/>
          </a:p>
          <a:p>
            <a:r>
              <a:rPr lang="en-US" sz="1400" i="1" dirty="0"/>
              <a:t>How well does pharmacologic therapy work?</a:t>
            </a:r>
          </a:p>
          <a:p>
            <a:r>
              <a:rPr lang="en-US" sz="1400" dirty="0"/>
              <a:t>In moderate amblyopia, it’s as effective as patching </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81295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atropine 1% ), thereby preventing it from  accommodating</a:t>
            </a:r>
          </a:p>
          <a:p>
            <a:endParaRPr lang="en-US" sz="1400" i="1" dirty="0">
              <a:solidFill>
                <a:schemeClr val="bg1">
                  <a:lumMod val="75000"/>
                </a:schemeClr>
              </a:solidFill>
            </a:endParaRPr>
          </a:p>
          <a:p>
            <a:r>
              <a:rPr lang="en-US" sz="1400" i="1" dirty="0">
                <a:solidFill>
                  <a:schemeClr val="bg1">
                    <a:lumMod val="75000"/>
                  </a:schemeClr>
                </a:solidFill>
              </a:rPr>
              <a:t>How often is atropine administered?</a:t>
            </a:r>
          </a:p>
          <a:p>
            <a:r>
              <a:rPr lang="en-US" sz="1400" dirty="0">
                <a:solidFill>
                  <a:schemeClr val="bg1">
                    <a:lumMod val="75000"/>
                  </a:schemeClr>
                </a:solidFill>
              </a:rPr>
              <a:t>As often as  daily  (for moderate amblyopia), and as infrequently as  weekends  only (for mild)</a:t>
            </a:r>
          </a:p>
          <a:p>
            <a:endParaRPr lang="en-US" sz="1400" dirty="0">
              <a:solidFill>
                <a:schemeClr val="bg1">
                  <a:lumMod val="75000"/>
                </a:schemeClr>
              </a:solidFill>
            </a:endParaRPr>
          </a:p>
          <a:p>
            <a:r>
              <a:rPr lang="en-US" sz="1400" i="1" dirty="0">
                <a:solidFill>
                  <a:schemeClr val="bg1">
                    <a:lumMod val="75000"/>
                  </a:schemeClr>
                </a:solidFill>
              </a:rPr>
              <a:t>How well does pharmacologic therapy work?</a:t>
            </a:r>
          </a:p>
          <a:p>
            <a:r>
              <a:rPr lang="en-US" sz="1400" dirty="0">
                <a:solidFill>
                  <a:schemeClr val="bg1">
                    <a:lumMod val="75000"/>
                  </a:schemeClr>
                </a:solidFill>
              </a:rPr>
              <a:t>In moderate amblyopia, </a:t>
            </a:r>
            <a:r>
              <a:rPr lang="en-US" sz="1400" b="1" dirty="0"/>
              <a:t>it’s as effective as patching </a:t>
            </a:r>
            <a:endParaRPr lang="en-US" sz="1400" b="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D8F341-C7C7-CD18-0653-DAD9D5A54B1B}"/>
              </a:ext>
            </a:extLst>
          </p:cNvPr>
          <p:cNvSpPr txBox="1"/>
          <p:nvPr/>
        </p:nvSpPr>
        <p:spPr>
          <a:xfrm>
            <a:off x="424408" y="1709528"/>
            <a:ext cx="5956851" cy="2462213"/>
          </a:xfrm>
          <a:prstGeom prst="rect">
            <a:avLst/>
          </a:prstGeom>
          <a:solidFill>
            <a:srgbClr val="E1D6FE"/>
          </a:solidFill>
        </p:spPr>
        <p:txBody>
          <a:bodyPr wrap="square" rtlCol="0">
            <a:spAutoFit/>
          </a:bodyPr>
          <a:lstStyle/>
          <a:p>
            <a:r>
              <a:rPr lang="en-US" sz="1400" i="1" dirty="0">
                <a:solidFill>
                  <a:srgbClr val="0000FF"/>
                </a:solidFill>
              </a:rPr>
              <a:t>The effectiveness of pharm </a:t>
            </a:r>
            <a:r>
              <a:rPr lang="en-US" sz="1400" i="1" dirty="0" err="1">
                <a:solidFill>
                  <a:srgbClr val="0000FF"/>
                </a:solidFill>
              </a:rPr>
              <a:t>tx</a:t>
            </a:r>
            <a:r>
              <a:rPr lang="en-US" sz="1400" i="1" dirty="0">
                <a:solidFill>
                  <a:srgbClr val="0000FF"/>
                </a:solidFill>
              </a:rPr>
              <a:t> can be affected by the refractive state of the </a:t>
            </a:r>
            <a:r>
              <a:rPr lang="en-US" sz="1400" i="1" dirty="0" err="1">
                <a:solidFill>
                  <a:srgbClr val="0000FF"/>
                </a:solidFill>
              </a:rPr>
              <a:t>cyclopleged</a:t>
            </a:r>
            <a:r>
              <a:rPr lang="en-US" sz="1400" i="1" dirty="0">
                <a:solidFill>
                  <a:srgbClr val="0000FF"/>
                </a:solidFill>
              </a:rPr>
              <a:t> eye. Which refractive state may reduce </a:t>
            </a:r>
            <a:r>
              <a:rPr lang="en-US" sz="1400" i="1" dirty="0" err="1">
                <a:solidFill>
                  <a:srgbClr val="0000FF"/>
                </a:solidFill>
              </a:rPr>
              <a:t>tx</a:t>
            </a:r>
            <a:r>
              <a:rPr lang="en-US" sz="1400" i="1" dirty="0">
                <a:solidFill>
                  <a:srgbClr val="0000FF"/>
                </a:solidFill>
              </a:rPr>
              <a:t> effectiveness?</a:t>
            </a:r>
          </a:p>
          <a:p>
            <a:r>
              <a:rPr lang="en-US" sz="1400" dirty="0">
                <a:solidFill>
                  <a:srgbClr val="E1D6FE"/>
                </a:solidFill>
              </a:rPr>
              <a:t>Myopia</a:t>
            </a:r>
          </a:p>
          <a:p>
            <a:endParaRPr lang="en-US" sz="1400" dirty="0">
              <a:solidFill>
                <a:srgbClr val="E1D6FE"/>
              </a:solidFill>
            </a:endParaRPr>
          </a:p>
          <a:p>
            <a:r>
              <a:rPr lang="en-US" sz="1400" i="1" dirty="0">
                <a:solidFill>
                  <a:srgbClr val="E1D6FE"/>
                </a:solidFill>
              </a:rPr>
              <a:t>Why?</a:t>
            </a:r>
          </a:p>
          <a:p>
            <a:r>
              <a:rPr lang="en-US" sz="1400" dirty="0">
                <a:solidFill>
                  <a:srgbClr val="E1D6FE"/>
                </a:solidFill>
              </a:rPr>
              <a:t>Because a </a:t>
            </a:r>
            <a:r>
              <a:rPr lang="en-US" sz="1400" dirty="0" err="1">
                <a:solidFill>
                  <a:srgbClr val="E1D6FE"/>
                </a:solidFill>
              </a:rPr>
              <a:t>cyclopleged</a:t>
            </a:r>
            <a:r>
              <a:rPr lang="en-US" sz="1400" dirty="0">
                <a:solidFill>
                  <a:srgbClr val="E1D6FE"/>
                </a:solidFill>
              </a:rPr>
              <a:t> myopic eye can still see clearly at near, in which case it is likely to remain the better-seeing eye (and thus preferred) during near work</a:t>
            </a:r>
          </a:p>
          <a:p>
            <a:endParaRPr lang="en-US" sz="1400" dirty="0">
              <a:solidFill>
                <a:srgbClr val="E1D6FE"/>
              </a:solidFill>
            </a:endParaRPr>
          </a:p>
          <a:p>
            <a:r>
              <a:rPr lang="en-US" sz="1400" i="1" dirty="0">
                <a:solidFill>
                  <a:srgbClr val="E1D6FE"/>
                </a:solidFill>
              </a:rPr>
              <a:t>What can be done to offset this untoward effect?</a:t>
            </a:r>
          </a:p>
          <a:p>
            <a:r>
              <a:rPr lang="en-US" sz="1400" dirty="0">
                <a:solidFill>
                  <a:srgbClr val="E1D6FE"/>
                </a:solidFill>
              </a:rPr>
              <a:t>Make the kid wear her myopic distance correction*</a:t>
            </a:r>
          </a:p>
        </p:txBody>
      </p:sp>
    </p:spTree>
    <p:extLst>
      <p:ext uri="{BB962C8B-B14F-4D97-AF65-F5344CB8AC3E}">
        <p14:creationId xmlns:p14="http://schemas.microsoft.com/office/powerpoint/2010/main" val="338972267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atropine 1% ), thereby preventing it from  accommodating</a:t>
            </a:r>
          </a:p>
          <a:p>
            <a:endParaRPr lang="en-US" sz="1400" i="1" dirty="0">
              <a:solidFill>
                <a:schemeClr val="bg1">
                  <a:lumMod val="75000"/>
                </a:schemeClr>
              </a:solidFill>
            </a:endParaRPr>
          </a:p>
          <a:p>
            <a:r>
              <a:rPr lang="en-US" sz="1400" i="1" dirty="0">
                <a:solidFill>
                  <a:schemeClr val="bg1">
                    <a:lumMod val="75000"/>
                  </a:schemeClr>
                </a:solidFill>
              </a:rPr>
              <a:t>How often is atropine administered?</a:t>
            </a:r>
          </a:p>
          <a:p>
            <a:r>
              <a:rPr lang="en-US" sz="1400" dirty="0">
                <a:solidFill>
                  <a:schemeClr val="bg1">
                    <a:lumMod val="75000"/>
                  </a:schemeClr>
                </a:solidFill>
              </a:rPr>
              <a:t>As often as  daily  (for moderate amblyopia), and as infrequently as  weekends  only (for mild)</a:t>
            </a:r>
          </a:p>
          <a:p>
            <a:endParaRPr lang="en-US" sz="1400" dirty="0">
              <a:solidFill>
                <a:schemeClr val="bg1">
                  <a:lumMod val="75000"/>
                </a:schemeClr>
              </a:solidFill>
            </a:endParaRPr>
          </a:p>
          <a:p>
            <a:r>
              <a:rPr lang="en-US" sz="1400" i="1" dirty="0">
                <a:solidFill>
                  <a:schemeClr val="bg1">
                    <a:lumMod val="75000"/>
                  </a:schemeClr>
                </a:solidFill>
              </a:rPr>
              <a:t>How well does pharmacologic therapy work?</a:t>
            </a:r>
          </a:p>
          <a:p>
            <a:r>
              <a:rPr lang="en-US" sz="1400" dirty="0">
                <a:solidFill>
                  <a:schemeClr val="bg1">
                    <a:lumMod val="75000"/>
                  </a:schemeClr>
                </a:solidFill>
              </a:rPr>
              <a:t>In moderate amblyopia, </a:t>
            </a:r>
            <a:r>
              <a:rPr lang="en-US" sz="1400" b="1" dirty="0"/>
              <a:t>it’s as effective as patching </a:t>
            </a:r>
            <a:endParaRPr lang="en-US" sz="1400" b="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D8F341-C7C7-CD18-0653-DAD9D5A54B1B}"/>
              </a:ext>
            </a:extLst>
          </p:cNvPr>
          <p:cNvSpPr txBox="1"/>
          <p:nvPr/>
        </p:nvSpPr>
        <p:spPr>
          <a:xfrm>
            <a:off x="424408" y="1709528"/>
            <a:ext cx="5956851" cy="2462213"/>
          </a:xfrm>
          <a:prstGeom prst="rect">
            <a:avLst/>
          </a:prstGeom>
          <a:solidFill>
            <a:srgbClr val="E1D6FE"/>
          </a:solidFill>
        </p:spPr>
        <p:txBody>
          <a:bodyPr wrap="square" rtlCol="0">
            <a:spAutoFit/>
          </a:bodyPr>
          <a:lstStyle/>
          <a:p>
            <a:r>
              <a:rPr lang="en-US" sz="1400" i="1" dirty="0">
                <a:solidFill>
                  <a:srgbClr val="0000FF"/>
                </a:solidFill>
              </a:rPr>
              <a:t>The effectiveness of pharm </a:t>
            </a:r>
            <a:r>
              <a:rPr lang="en-US" sz="1400" i="1" dirty="0" err="1">
                <a:solidFill>
                  <a:srgbClr val="0000FF"/>
                </a:solidFill>
              </a:rPr>
              <a:t>tx</a:t>
            </a:r>
            <a:r>
              <a:rPr lang="en-US" sz="1400" i="1" dirty="0">
                <a:solidFill>
                  <a:srgbClr val="0000FF"/>
                </a:solidFill>
              </a:rPr>
              <a:t> can be affected by the refractive state of the </a:t>
            </a:r>
            <a:r>
              <a:rPr lang="en-US" sz="1400" i="1" dirty="0" err="1">
                <a:solidFill>
                  <a:srgbClr val="0000FF"/>
                </a:solidFill>
              </a:rPr>
              <a:t>cyclopleged</a:t>
            </a:r>
            <a:r>
              <a:rPr lang="en-US" sz="1400" i="1" dirty="0">
                <a:solidFill>
                  <a:srgbClr val="0000FF"/>
                </a:solidFill>
              </a:rPr>
              <a:t> eye. Which refractive state may reduce </a:t>
            </a:r>
            <a:r>
              <a:rPr lang="en-US" sz="1400" i="1" dirty="0" err="1">
                <a:solidFill>
                  <a:srgbClr val="0000FF"/>
                </a:solidFill>
              </a:rPr>
              <a:t>tx</a:t>
            </a:r>
            <a:r>
              <a:rPr lang="en-US" sz="1400" i="1" dirty="0">
                <a:solidFill>
                  <a:srgbClr val="0000FF"/>
                </a:solidFill>
              </a:rPr>
              <a:t> effectiveness?</a:t>
            </a:r>
          </a:p>
          <a:p>
            <a:r>
              <a:rPr lang="en-US" sz="1400" dirty="0">
                <a:solidFill>
                  <a:srgbClr val="0000FF"/>
                </a:solidFill>
              </a:rPr>
              <a:t>Myopia</a:t>
            </a:r>
            <a:endParaRPr lang="en-US" sz="1400" dirty="0">
              <a:solidFill>
                <a:srgbClr val="E1D6FE"/>
              </a:solidFill>
            </a:endParaRPr>
          </a:p>
          <a:p>
            <a:endParaRPr lang="en-US" sz="1400" dirty="0">
              <a:solidFill>
                <a:srgbClr val="E1D6FE"/>
              </a:solidFill>
            </a:endParaRPr>
          </a:p>
          <a:p>
            <a:r>
              <a:rPr lang="en-US" sz="1400" i="1" dirty="0">
                <a:solidFill>
                  <a:srgbClr val="E1D6FE"/>
                </a:solidFill>
              </a:rPr>
              <a:t>Why?</a:t>
            </a:r>
          </a:p>
          <a:p>
            <a:r>
              <a:rPr lang="en-US" sz="1400" dirty="0">
                <a:solidFill>
                  <a:srgbClr val="E1D6FE"/>
                </a:solidFill>
              </a:rPr>
              <a:t>Because a </a:t>
            </a:r>
            <a:r>
              <a:rPr lang="en-US" sz="1400" dirty="0" err="1">
                <a:solidFill>
                  <a:srgbClr val="E1D6FE"/>
                </a:solidFill>
              </a:rPr>
              <a:t>cyclopleged</a:t>
            </a:r>
            <a:r>
              <a:rPr lang="en-US" sz="1400" dirty="0">
                <a:solidFill>
                  <a:srgbClr val="E1D6FE"/>
                </a:solidFill>
              </a:rPr>
              <a:t> myopic eye can still see clearly at near, in which case it is likely to remain the better-seeing eye (and thus preferred) during near work</a:t>
            </a:r>
          </a:p>
          <a:p>
            <a:endParaRPr lang="en-US" sz="1400" dirty="0">
              <a:solidFill>
                <a:srgbClr val="E1D6FE"/>
              </a:solidFill>
            </a:endParaRPr>
          </a:p>
          <a:p>
            <a:r>
              <a:rPr lang="en-US" sz="1400" i="1" dirty="0">
                <a:solidFill>
                  <a:srgbClr val="E1D6FE"/>
                </a:solidFill>
              </a:rPr>
              <a:t>What can be done to offset this untoward effect?</a:t>
            </a:r>
          </a:p>
          <a:p>
            <a:r>
              <a:rPr lang="en-US" sz="1400" dirty="0">
                <a:solidFill>
                  <a:srgbClr val="E1D6FE"/>
                </a:solidFill>
              </a:rPr>
              <a:t>Make the kid wear her myopic distance correction*</a:t>
            </a:r>
          </a:p>
        </p:txBody>
      </p:sp>
    </p:spTree>
    <p:extLst>
      <p:ext uri="{BB962C8B-B14F-4D97-AF65-F5344CB8AC3E}">
        <p14:creationId xmlns:p14="http://schemas.microsoft.com/office/powerpoint/2010/main" val="3432070392"/>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atropine 1% ), thereby preventing it from  accommodating</a:t>
            </a:r>
          </a:p>
          <a:p>
            <a:endParaRPr lang="en-US" sz="1400" i="1" dirty="0">
              <a:solidFill>
                <a:schemeClr val="bg1">
                  <a:lumMod val="75000"/>
                </a:schemeClr>
              </a:solidFill>
            </a:endParaRPr>
          </a:p>
          <a:p>
            <a:r>
              <a:rPr lang="en-US" sz="1400" i="1" dirty="0">
                <a:solidFill>
                  <a:schemeClr val="bg1">
                    <a:lumMod val="75000"/>
                  </a:schemeClr>
                </a:solidFill>
              </a:rPr>
              <a:t>How often is atropine administered?</a:t>
            </a:r>
          </a:p>
          <a:p>
            <a:r>
              <a:rPr lang="en-US" sz="1400" dirty="0">
                <a:solidFill>
                  <a:schemeClr val="bg1">
                    <a:lumMod val="75000"/>
                  </a:schemeClr>
                </a:solidFill>
              </a:rPr>
              <a:t>As often as  daily  (for moderate amblyopia), and as infrequently as  weekends  only (for mild)</a:t>
            </a:r>
          </a:p>
          <a:p>
            <a:endParaRPr lang="en-US" sz="1400" dirty="0">
              <a:solidFill>
                <a:schemeClr val="bg1">
                  <a:lumMod val="75000"/>
                </a:schemeClr>
              </a:solidFill>
            </a:endParaRPr>
          </a:p>
          <a:p>
            <a:r>
              <a:rPr lang="en-US" sz="1400" i="1" dirty="0">
                <a:solidFill>
                  <a:schemeClr val="bg1">
                    <a:lumMod val="75000"/>
                  </a:schemeClr>
                </a:solidFill>
              </a:rPr>
              <a:t>How well does pharmacologic therapy work?</a:t>
            </a:r>
          </a:p>
          <a:p>
            <a:r>
              <a:rPr lang="en-US" sz="1400" dirty="0">
                <a:solidFill>
                  <a:schemeClr val="bg1">
                    <a:lumMod val="75000"/>
                  </a:schemeClr>
                </a:solidFill>
              </a:rPr>
              <a:t>In moderate amblyopia, </a:t>
            </a:r>
            <a:r>
              <a:rPr lang="en-US" sz="1400" b="1" dirty="0"/>
              <a:t>it’s as effective as patching </a:t>
            </a:r>
            <a:endParaRPr lang="en-US" sz="1400" b="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D8F341-C7C7-CD18-0653-DAD9D5A54B1B}"/>
              </a:ext>
            </a:extLst>
          </p:cNvPr>
          <p:cNvSpPr txBox="1"/>
          <p:nvPr/>
        </p:nvSpPr>
        <p:spPr>
          <a:xfrm>
            <a:off x="424408" y="1709528"/>
            <a:ext cx="5956851" cy="2462213"/>
          </a:xfrm>
          <a:prstGeom prst="rect">
            <a:avLst/>
          </a:prstGeom>
          <a:solidFill>
            <a:srgbClr val="E1D6FE"/>
          </a:solidFill>
        </p:spPr>
        <p:txBody>
          <a:bodyPr wrap="square" rtlCol="0">
            <a:spAutoFit/>
          </a:bodyPr>
          <a:lstStyle/>
          <a:p>
            <a:r>
              <a:rPr lang="en-US" sz="1400" i="1" dirty="0">
                <a:solidFill>
                  <a:srgbClr val="0000FF"/>
                </a:solidFill>
              </a:rPr>
              <a:t>The effectiveness of pharm </a:t>
            </a:r>
            <a:r>
              <a:rPr lang="en-US" sz="1400" i="1" dirty="0" err="1">
                <a:solidFill>
                  <a:srgbClr val="0000FF"/>
                </a:solidFill>
              </a:rPr>
              <a:t>tx</a:t>
            </a:r>
            <a:r>
              <a:rPr lang="en-US" sz="1400" i="1" dirty="0">
                <a:solidFill>
                  <a:srgbClr val="0000FF"/>
                </a:solidFill>
              </a:rPr>
              <a:t> can be affected by the refractive state of the </a:t>
            </a:r>
            <a:r>
              <a:rPr lang="en-US" sz="1400" i="1" dirty="0" err="1">
                <a:solidFill>
                  <a:srgbClr val="0000FF"/>
                </a:solidFill>
              </a:rPr>
              <a:t>cyclopleged</a:t>
            </a:r>
            <a:r>
              <a:rPr lang="en-US" sz="1400" i="1" dirty="0">
                <a:solidFill>
                  <a:srgbClr val="0000FF"/>
                </a:solidFill>
              </a:rPr>
              <a:t> eye. Which refractive state may reduce </a:t>
            </a:r>
            <a:r>
              <a:rPr lang="en-US" sz="1400" i="1" dirty="0" err="1">
                <a:solidFill>
                  <a:srgbClr val="0000FF"/>
                </a:solidFill>
              </a:rPr>
              <a:t>tx</a:t>
            </a:r>
            <a:r>
              <a:rPr lang="en-US" sz="1400" i="1" dirty="0">
                <a:solidFill>
                  <a:srgbClr val="0000FF"/>
                </a:solidFill>
              </a:rPr>
              <a:t> effectiveness?</a:t>
            </a:r>
          </a:p>
          <a:p>
            <a:r>
              <a:rPr lang="en-US" sz="1400" dirty="0">
                <a:solidFill>
                  <a:srgbClr val="0000FF"/>
                </a:solidFill>
              </a:rPr>
              <a:t>Myopia</a:t>
            </a:r>
          </a:p>
          <a:p>
            <a:endParaRPr lang="en-US" sz="1400" dirty="0">
              <a:solidFill>
                <a:srgbClr val="0000FF"/>
              </a:solidFill>
            </a:endParaRPr>
          </a:p>
          <a:p>
            <a:r>
              <a:rPr lang="en-US" sz="1400" i="1" dirty="0">
                <a:solidFill>
                  <a:srgbClr val="0000FF"/>
                </a:solidFill>
              </a:rPr>
              <a:t>Why?</a:t>
            </a:r>
            <a:endParaRPr lang="en-US" sz="1400" i="1" dirty="0">
              <a:solidFill>
                <a:srgbClr val="E1D6FE"/>
              </a:solidFill>
            </a:endParaRPr>
          </a:p>
          <a:p>
            <a:r>
              <a:rPr lang="en-US" sz="1400" dirty="0">
                <a:solidFill>
                  <a:srgbClr val="E1D6FE"/>
                </a:solidFill>
              </a:rPr>
              <a:t>Because a </a:t>
            </a:r>
            <a:r>
              <a:rPr lang="en-US" sz="1400" dirty="0" err="1">
                <a:solidFill>
                  <a:srgbClr val="E1D6FE"/>
                </a:solidFill>
              </a:rPr>
              <a:t>cyclopleged</a:t>
            </a:r>
            <a:r>
              <a:rPr lang="en-US" sz="1400" dirty="0">
                <a:solidFill>
                  <a:srgbClr val="E1D6FE"/>
                </a:solidFill>
              </a:rPr>
              <a:t> myopic eye can still see clearly at near, in which case it is likely to remain the better-seeing eye (and thus preferred) during near work</a:t>
            </a:r>
          </a:p>
          <a:p>
            <a:endParaRPr lang="en-US" sz="1400" dirty="0">
              <a:solidFill>
                <a:srgbClr val="E1D6FE"/>
              </a:solidFill>
            </a:endParaRPr>
          </a:p>
          <a:p>
            <a:r>
              <a:rPr lang="en-US" sz="1400" i="1" dirty="0">
                <a:solidFill>
                  <a:srgbClr val="E1D6FE"/>
                </a:solidFill>
              </a:rPr>
              <a:t>What can be done to offset this untoward effect?</a:t>
            </a:r>
          </a:p>
          <a:p>
            <a:r>
              <a:rPr lang="en-US" sz="1400" dirty="0">
                <a:solidFill>
                  <a:srgbClr val="E1D6FE"/>
                </a:solidFill>
              </a:rPr>
              <a:t>Make the kid wear her myopic distance correction*</a:t>
            </a:r>
          </a:p>
        </p:txBody>
      </p:sp>
    </p:spTree>
    <p:extLst>
      <p:ext uri="{BB962C8B-B14F-4D97-AF65-F5344CB8AC3E}">
        <p14:creationId xmlns:p14="http://schemas.microsoft.com/office/powerpoint/2010/main" val="4177539246"/>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atropine 1% ), thereby preventing it from  accommodating</a:t>
            </a:r>
          </a:p>
          <a:p>
            <a:endParaRPr lang="en-US" sz="1400" i="1" dirty="0">
              <a:solidFill>
                <a:schemeClr val="bg1">
                  <a:lumMod val="75000"/>
                </a:schemeClr>
              </a:solidFill>
            </a:endParaRPr>
          </a:p>
          <a:p>
            <a:r>
              <a:rPr lang="en-US" sz="1400" i="1" dirty="0">
                <a:solidFill>
                  <a:schemeClr val="bg1">
                    <a:lumMod val="75000"/>
                  </a:schemeClr>
                </a:solidFill>
              </a:rPr>
              <a:t>How often is atropine administered?</a:t>
            </a:r>
          </a:p>
          <a:p>
            <a:r>
              <a:rPr lang="en-US" sz="1400" dirty="0">
                <a:solidFill>
                  <a:schemeClr val="bg1">
                    <a:lumMod val="75000"/>
                  </a:schemeClr>
                </a:solidFill>
              </a:rPr>
              <a:t>As often as  daily  (for moderate amblyopia), and as infrequently as  weekends  only (for mild)</a:t>
            </a:r>
          </a:p>
          <a:p>
            <a:endParaRPr lang="en-US" sz="1400" dirty="0">
              <a:solidFill>
                <a:schemeClr val="bg1">
                  <a:lumMod val="75000"/>
                </a:schemeClr>
              </a:solidFill>
            </a:endParaRPr>
          </a:p>
          <a:p>
            <a:r>
              <a:rPr lang="en-US" sz="1400" i="1" dirty="0">
                <a:solidFill>
                  <a:schemeClr val="bg1">
                    <a:lumMod val="75000"/>
                  </a:schemeClr>
                </a:solidFill>
              </a:rPr>
              <a:t>How well does pharmacologic therapy work?</a:t>
            </a:r>
          </a:p>
          <a:p>
            <a:r>
              <a:rPr lang="en-US" sz="1400" dirty="0">
                <a:solidFill>
                  <a:schemeClr val="bg1">
                    <a:lumMod val="75000"/>
                  </a:schemeClr>
                </a:solidFill>
              </a:rPr>
              <a:t>In moderate amblyopia, </a:t>
            </a:r>
            <a:r>
              <a:rPr lang="en-US" sz="1400" b="1" dirty="0"/>
              <a:t>it’s as effective as patching </a:t>
            </a:r>
            <a:endParaRPr lang="en-US" sz="1400" b="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D8F341-C7C7-CD18-0653-DAD9D5A54B1B}"/>
              </a:ext>
            </a:extLst>
          </p:cNvPr>
          <p:cNvSpPr txBox="1"/>
          <p:nvPr/>
        </p:nvSpPr>
        <p:spPr>
          <a:xfrm>
            <a:off x="424408" y="1709528"/>
            <a:ext cx="5956851" cy="2462213"/>
          </a:xfrm>
          <a:prstGeom prst="rect">
            <a:avLst/>
          </a:prstGeom>
          <a:solidFill>
            <a:srgbClr val="E1D6FE"/>
          </a:solidFill>
        </p:spPr>
        <p:txBody>
          <a:bodyPr wrap="square" rtlCol="0">
            <a:spAutoFit/>
          </a:bodyPr>
          <a:lstStyle/>
          <a:p>
            <a:r>
              <a:rPr lang="en-US" sz="1400" i="1" dirty="0">
                <a:solidFill>
                  <a:srgbClr val="0000FF"/>
                </a:solidFill>
              </a:rPr>
              <a:t>The effectiveness of pharm </a:t>
            </a:r>
            <a:r>
              <a:rPr lang="en-US" sz="1400" i="1" dirty="0" err="1">
                <a:solidFill>
                  <a:srgbClr val="0000FF"/>
                </a:solidFill>
              </a:rPr>
              <a:t>tx</a:t>
            </a:r>
            <a:r>
              <a:rPr lang="en-US" sz="1400" i="1" dirty="0">
                <a:solidFill>
                  <a:srgbClr val="0000FF"/>
                </a:solidFill>
              </a:rPr>
              <a:t> can be affected by the refractive state of the </a:t>
            </a:r>
            <a:r>
              <a:rPr lang="en-US" sz="1400" i="1" dirty="0" err="1">
                <a:solidFill>
                  <a:srgbClr val="0000FF"/>
                </a:solidFill>
              </a:rPr>
              <a:t>cyclopleged</a:t>
            </a:r>
            <a:r>
              <a:rPr lang="en-US" sz="1400" i="1" dirty="0">
                <a:solidFill>
                  <a:srgbClr val="0000FF"/>
                </a:solidFill>
              </a:rPr>
              <a:t> eye. Which refractive state may reduce </a:t>
            </a:r>
            <a:r>
              <a:rPr lang="en-US" sz="1400" i="1" dirty="0" err="1">
                <a:solidFill>
                  <a:srgbClr val="0000FF"/>
                </a:solidFill>
              </a:rPr>
              <a:t>tx</a:t>
            </a:r>
            <a:r>
              <a:rPr lang="en-US" sz="1400" i="1" dirty="0">
                <a:solidFill>
                  <a:srgbClr val="0000FF"/>
                </a:solidFill>
              </a:rPr>
              <a:t> effectiveness?</a:t>
            </a:r>
          </a:p>
          <a:p>
            <a:r>
              <a:rPr lang="en-US" sz="1400" dirty="0">
                <a:solidFill>
                  <a:srgbClr val="0000FF"/>
                </a:solidFill>
              </a:rPr>
              <a:t>Myopia</a:t>
            </a:r>
          </a:p>
          <a:p>
            <a:endParaRPr lang="en-US" sz="1400" dirty="0">
              <a:solidFill>
                <a:srgbClr val="0000FF"/>
              </a:solidFill>
            </a:endParaRPr>
          </a:p>
          <a:p>
            <a:r>
              <a:rPr lang="en-US" sz="1400" i="1" dirty="0">
                <a:solidFill>
                  <a:srgbClr val="0000FF"/>
                </a:solidFill>
              </a:rPr>
              <a:t>Why?</a:t>
            </a:r>
          </a:p>
          <a:p>
            <a:r>
              <a:rPr lang="en-US" sz="1400" dirty="0">
                <a:solidFill>
                  <a:srgbClr val="0000FF"/>
                </a:solidFill>
              </a:rPr>
              <a:t>Because a </a:t>
            </a:r>
            <a:r>
              <a:rPr lang="en-US" sz="1400" dirty="0" err="1">
                <a:solidFill>
                  <a:srgbClr val="0000FF"/>
                </a:solidFill>
              </a:rPr>
              <a:t>cyclopleged</a:t>
            </a:r>
            <a:r>
              <a:rPr lang="en-US" sz="1400" dirty="0">
                <a:solidFill>
                  <a:srgbClr val="0000FF"/>
                </a:solidFill>
              </a:rPr>
              <a:t> myopic eye can still see clearly at near, in which case it is likely to remain the better-seeing eye (and thus preferred) during near work</a:t>
            </a:r>
            <a:endParaRPr lang="en-US" sz="1400" dirty="0">
              <a:solidFill>
                <a:srgbClr val="E1D6FE"/>
              </a:solidFill>
            </a:endParaRPr>
          </a:p>
          <a:p>
            <a:endParaRPr lang="en-US" sz="1400" dirty="0">
              <a:solidFill>
                <a:srgbClr val="E1D6FE"/>
              </a:solidFill>
            </a:endParaRPr>
          </a:p>
          <a:p>
            <a:r>
              <a:rPr lang="en-US" sz="1400" i="1" dirty="0">
                <a:solidFill>
                  <a:srgbClr val="E1D6FE"/>
                </a:solidFill>
              </a:rPr>
              <a:t>What can be done to offset this untoward effect?</a:t>
            </a:r>
          </a:p>
          <a:p>
            <a:r>
              <a:rPr lang="en-US" sz="1400" dirty="0">
                <a:solidFill>
                  <a:srgbClr val="E1D6FE"/>
                </a:solidFill>
              </a:rPr>
              <a:t>Make the kid wear her myopic distance correction*</a:t>
            </a:r>
          </a:p>
        </p:txBody>
      </p:sp>
    </p:spTree>
    <p:extLst>
      <p:ext uri="{BB962C8B-B14F-4D97-AF65-F5344CB8AC3E}">
        <p14:creationId xmlns:p14="http://schemas.microsoft.com/office/powerpoint/2010/main" val="222086916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atropine 1% ), thereby preventing it from  accommodating</a:t>
            </a:r>
          </a:p>
          <a:p>
            <a:endParaRPr lang="en-US" sz="1400" i="1" dirty="0">
              <a:solidFill>
                <a:schemeClr val="bg1">
                  <a:lumMod val="75000"/>
                </a:schemeClr>
              </a:solidFill>
            </a:endParaRPr>
          </a:p>
          <a:p>
            <a:r>
              <a:rPr lang="en-US" sz="1400" i="1" dirty="0">
                <a:solidFill>
                  <a:schemeClr val="bg1">
                    <a:lumMod val="75000"/>
                  </a:schemeClr>
                </a:solidFill>
              </a:rPr>
              <a:t>How often is atropine administered?</a:t>
            </a:r>
          </a:p>
          <a:p>
            <a:r>
              <a:rPr lang="en-US" sz="1400" dirty="0">
                <a:solidFill>
                  <a:schemeClr val="bg1">
                    <a:lumMod val="75000"/>
                  </a:schemeClr>
                </a:solidFill>
              </a:rPr>
              <a:t>As often as  daily  (for moderate amblyopia), and as infrequently as  weekends  only (for mild)</a:t>
            </a:r>
          </a:p>
          <a:p>
            <a:endParaRPr lang="en-US" sz="1400" dirty="0">
              <a:solidFill>
                <a:schemeClr val="bg1">
                  <a:lumMod val="75000"/>
                </a:schemeClr>
              </a:solidFill>
            </a:endParaRPr>
          </a:p>
          <a:p>
            <a:r>
              <a:rPr lang="en-US" sz="1400" i="1" dirty="0">
                <a:solidFill>
                  <a:schemeClr val="bg1">
                    <a:lumMod val="75000"/>
                  </a:schemeClr>
                </a:solidFill>
              </a:rPr>
              <a:t>How well does pharmacologic therapy work?</a:t>
            </a:r>
          </a:p>
          <a:p>
            <a:r>
              <a:rPr lang="en-US" sz="1400" dirty="0">
                <a:solidFill>
                  <a:schemeClr val="bg1">
                    <a:lumMod val="75000"/>
                  </a:schemeClr>
                </a:solidFill>
              </a:rPr>
              <a:t>In moderate amblyopia, </a:t>
            </a:r>
            <a:r>
              <a:rPr lang="en-US" sz="1400" b="1" dirty="0"/>
              <a:t>it’s as effective as patching </a:t>
            </a:r>
            <a:endParaRPr lang="en-US" sz="1400" b="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D8F341-C7C7-CD18-0653-DAD9D5A54B1B}"/>
              </a:ext>
            </a:extLst>
          </p:cNvPr>
          <p:cNvSpPr txBox="1"/>
          <p:nvPr/>
        </p:nvSpPr>
        <p:spPr>
          <a:xfrm>
            <a:off x="424408" y="1709528"/>
            <a:ext cx="5956851" cy="2462213"/>
          </a:xfrm>
          <a:prstGeom prst="rect">
            <a:avLst/>
          </a:prstGeom>
          <a:solidFill>
            <a:srgbClr val="E1D6FE"/>
          </a:solidFill>
        </p:spPr>
        <p:txBody>
          <a:bodyPr wrap="square" rtlCol="0">
            <a:spAutoFit/>
          </a:bodyPr>
          <a:lstStyle/>
          <a:p>
            <a:r>
              <a:rPr lang="en-US" sz="1400" i="1" dirty="0">
                <a:solidFill>
                  <a:srgbClr val="0000FF"/>
                </a:solidFill>
              </a:rPr>
              <a:t>The effectiveness of pharm </a:t>
            </a:r>
            <a:r>
              <a:rPr lang="en-US" sz="1400" i="1" dirty="0" err="1">
                <a:solidFill>
                  <a:srgbClr val="0000FF"/>
                </a:solidFill>
              </a:rPr>
              <a:t>tx</a:t>
            </a:r>
            <a:r>
              <a:rPr lang="en-US" sz="1400" i="1" dirty="0">
                <a:solidFill>
                  <a:srgbClr val="0000FF"/>
                </a:solidFill>
              </a:rPr>
              <a:t> can be affected by the refractive state of the </a:t>
            </a:r>
            <a:r>
              <a:rPr lang="en-US" sz="1400" i="1" dirty="0" err="1">
                <a:solidFill>
                  <a:srgbClr val="0000FF"/>
                </a:solidFill>
              </a:rPr>
              <a:t>cyclopleged</a:t>
            </a:r>
            <a:r>
              <a:rPr lang="en-US" sz="1400" i="1" dirty="0">
                <a:solidFill>
                  <a:srgbClr val="0000FF"/>
                </a:solidFill>
              </a:rPr>
              <a:t> eye. Which refractive state may reduce </a:t>
            </a:r>
            <a:r>
              <a:rPr lang="en-US" sz="1400" i="1" dirty="0" err="1">
                <a:solidFill>
                  <a:srgbClr val="0000FF"/>
                </a:solidFill>
              </a:rPr>
              <a:t>tx</a:t>
            </a:r>
            <a:r>
              <a:rPr lang="en-US" sz="1400" i="1" dirty="0">
                <a:solidFill>
                  <a:srgbClr val="0000FF"/>
                </a:solidFill>
              </a:rPr>
              <a:t> effectiveness?</a:t>
            </a:r>
          </a:p>
          <a:p>
            <a:r>
              <a:rPr lang="en-US" sz="1400" dirty="0">
                <a:solidFill>
                  <a:srgbClr val="0000FF"/>
                </a:solidFill>
              </a:rPr>
              <a:t>Myopia</a:t>
            </a:r>
          </a:p>
          <a:p>
            <a:endParaRPr lang="en-US" sz="1400" dirty="0">
              <a:solidFill>
                <a:srgbClr val="0000FF"/>
              </a:solidFill>
            </a:endParaRPr>
          </a:p>
          <a:p>
            <a:r>
              <a:rPr lang="en-US" sz="1400" i="1" dirty="0">
                <a:solidFill>
                  <a:srgbClr val="0000FF"/>
                </a:solidFill>
              </a:rPr>
              <a:t>Why?</a:t>
            </a:r>
          </a:p>
          <a:p>
            <a:r>
              <a:rPr lang="en-US" sz="1400" dirty="0">
                <a:solidFill>
                  <a:srgbClr val="0000FF"/>
                </a:solidFill>
              </a:rPr>
              <a:t>Because a </a:t>
            </a:r>
            <a:r>
              <a:rPr lang="en-US" sz="1400" dirty="0" err="1">
                <a:solidFill>
                  <a:srgbClr val="0000FF"/>
                </a:solidFill>
              </a:rPr>
              <a:t>cyclopleged</a:t>
            </a:r>
            <a:r>
              <a:rPr lang="en-US" sz="1400" dirty="0">
                <a:solidFill>
                  <a:srgbClr val="0000FF"/>
                </a:solidFill>
              </a:rPr>
              <a:t> myopic eye can still see clearly at near, in which case it is likely to remain the better-seeing eye (and thus preferred) during near work</a:t>
            </a:r>
          </a:p>
          <a:p>
            <a:endParaRPr lang="en-US" sz="1400" dirty="0">
              <a:solidFill>
                <a:srgbClr val="0000FF"/>
              </a:solidFill>
            </a:endParaRPr>
          </a:p>
          <a:p>
            <a:r>
              <a:rPr lang="en-US" sz="1400" i="1" dirty="0">
                <a:solidFill>
                  <a:srgbClr val="0000FF"/>
                </a:solidFill>
              </a:rPr>
              <a:t>What can be done to offset this untoward effect?</a:t>
            </a:r>
            <a:endParaRPr lang="en-US" sz="1400" i="1" dirty="0">
              <a:solidFill>
                <a:srgbClr val="E1D6FE"/>
              </a:solidFill>
            </a:endParaRPr>
          </a:p>
          <a:p>
            <a:r>
              <a:rPr lang="en-US" sz="1400" dirty="0">
                <a:solidFill>
                  <a:srgbClr val="E1D6FE"/>
                </a:solidFill>
              </a:rPr>
              <a:t>Make the kid wear her myopic distance correction*</a:t>
            </a:r>
          </a:p>
        </p:txBody>
      </p:sp>
    </p:spTree>
    <p:extLst>
      <p:ext uri="{BB962C8B-B14F-4D97-AF65-F5344CB8AC3E}">
        <p14:creationId xmlns:p14="http://schemas.microsoft.com/office/powerpoint/2010/main" val="351115853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What’s the basic idea underlying the pharmacologic </a:t>
            </a:r>
            <a:r>
              <a:rPr lang="en-US" sz="1400" i="1" dirty="0" err="1">
                <a:solidFill>
                  <a:schemeClr val="bg1">
                    <a:lumMod val="75000"/>
                  </a:schemeClr>
                </a:solidFill>
              </a:rPr>
              <a:t>tx</a:t>
            </a:r>
            <a:r>
              <a:rPr lang="en-US" sz="1400" i="1" dirty="0">
                <a:solidFill>
                  <a:schemeClr val="bg1">
                    <a:lumMod val="75000"/>
                  </a:schemeClr>
                </a:solidFill>
              </a:rPr>
              <a:t> of amblyopia?</a:t>
            </a:r>
          </a:p>
          <a:p>
            <a:r>
              <a:rPr lang="en-US" sz="1400" dirty="0">
                <a:solidFill>
                  <a:schemeClr val="bg1">
                    <a:lumMod val="75000"/>
                  </a:schemeClr>
                </a:solidFill>
              </a:rPr>
              <a:t>The sound eye is  </a:t>
            </a:r>
            <a:r>
              <a:rPr lang="en-US" sz="1400" dirty="0" err="1">
                <a:solidFill>
                  <a:schemeClr val="bg1">
                    <a:lumMod val="75000"/>
                  </a:schemeClr>
                </a:solidFill>
              </a:rPr>
              <a:t>cyclopleged</a:t>
            </a:r>
            <a:r>
              <a:rPr lang="en-US" sz="1400" dirty="0">
                <a:solidFill>
                  <a:schemeClr val="bg1">
                    <a:lumMod val="75000"/>
                  </a:schemeClr>
                </a:solidFill>
              </a:rPr>
              <a:t>  (usually with  atropine 1% ), thereby preventing it from  accommodating</a:t>
            </a:r>
          </a:p>
          <a:p>
            <a:endParaRPr lang="en-US" sz="1400" i="1" dirty="0">
              <a:solidFill>
                <a:schemeClr val="bg1">
                  <a:lumMod val="75000"/>
                </a:schemeClr>
              </a:solidFill>
            </a:endParaRPr>
          </a:p>
          <a:p>
            <a:r>
              <a:rPr lang="en-US" sz="1400" i="1" dirty="0">
                <a:solidFill>
                  <a:schemeClr val="bg1">
                    <a:lumMod val="75000"/>
                  </a:schemeClr>
                </a:solidFill>
              </a:rPr>
              <a:t>How often is atropine administered?</a:t>
            </a:r>
          </a:p>
          <a:p>
            <a:r>
              <a:rPr lang="en-US" sz="1400" dirty="0">
                <a:solidFill>
                  <a:schemeClr val="bg1">
                    <a:lumMod val="75000"/>
                  </a:schemeClr>
                </a:solidFill>
              </a:rPr>
              <a:t>As often as  daily  (for moderate amblyopia), and as infrequently as  weekends  only (for mild)</a:t>
            </a:r>
          </a:p>
          <a:p>
            <a:endParaRPr lang="en-US" sz="1400" dirty="0">
              <a:solidFill>
                <a:schemeClr val="bg1">
                  <a:lumMod val="75000"/>
                </a:schemeClr>
              </a:solidFill>
            </a:endParaRPr>
          </a:p>
          <a:p>
            <a:r>
              <a:rPr lang="en-US" sz="1400" i="1" dirty="0">
                <a:solidFill>
                  <a:schemeClr val="bg1">
                    <a:lumMod val="75000"/>
                  </a:schemeClr>
                </a:solidFill>
              </a:rPr>
              <a:t>How well does pharmacologic therapy work?</a:t>
            </a:r>
          </a:p>
          <a:p>
            <a:r>
              <a:rPr lang="en-US" sz="1400" dirty="0">
                <a:solidFill>
                  <a:schemeClr val="bg1">
                    <a:lumMod val="75000"/>
                  </a:schemeClr>
                </a:solidFill>
              </a:rPr>
              <a:t>In moderate amblyopia, </a:t>
            </a:r>
            <a:r>
              <a:rPr lang="en-US" sz="1400" b="1" dirty="0"/>
              <a:t>it’s as effective as patching </a:t>
            </a:r>
            <a:endParaRPr lang="en-US" sz="1400" b="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it work </a:t>
            </a:r>
            <a:r>
              <a:rPr lang="en-US" sz="1400" b="1" i="1" dirty="0">
                <a:solidFill>
                  <a:schemeClr val="accent1">
                    <a:lumMod val="40000"/>
                    <a:lumOff val="60000"/>
                  </a:schemeClr>
                </a:solidFill>
              </a:rPr>
              <a:t>too</a:t>
            </a:r>
            <a:r>
              <a:rPr lang="en-US" sz="1400" i="1" dirty="0">
                <a:solidFill>
                  <a:schemeClr val="accent1">
                    <a:lumMod val="40000"/>
                    <a:lumOff val="60000"/>
                  </a:schemeClr>
                </a:solidFill>
              </a:rPr>
              <a:t> well, </a:t>
            </a:r>
            <a:r>
              <a:rPr lang="en-US" sz="1400" i="1" dirty="0" err="1">
                <a:solidFill>
                  <a:schemeClr val="accent1">
                    <a:lumMod val="40000"/>
                    <a:lumOff val="60000"/>
                  </a:schemeClr>
                </a:solidFill>
              </a:rPr>
              <a:t>ie</a:t>
            </a:r>
            <a:r>
              <a:rPr lang="en-US" sz="1400" i="1" dirty="0">
                <a:solidFill>
                  <a:schemeClr val="accent1">
                    <a:lumMod val="40000"/>
                    <a:lumOff val="60000"/>
                  </a:schemeClr>
                </a:solidFill>
              </a:rPr>
              <a:t>, is reverse amblyopia a possibility?</a:t>
            </a: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D8F341-C7C7-CD18-0653-DAD9D5A54B1B}"/>
              </a:ext>
            </a:extLst>
          </p:cNvPr>
          <p:cNvSpPr txBox="1"/>
          <p:nvPr/>
        </p:nvSpPr>
        <p:spPr>
          <a:xfrm>
            <a:off x="424408" y="1709528"/>
            <a:ext cx="5956851" cy="2462213"/>
          </a:xfrm>
          <a:prstGeom prst="rect">
            <a:avLst/>
          </a:prstGeom>
          <a:solidFill>
            <a:srgbClr val="E1D6FE"/>
          </a:solidFill>
        </p:spPr>
        <p:txBody>
          <a:bodyPr wrap="square" rtlCol="0">
            <a:spAutoFit/>
          </a:bodyPr>
          <a:lstStyle/>
          <a:p>
            <a:r>
              <a:rPr lang="en-US" sz="1400" i="1" dirty="0">
                <a:solidFill>
                  <a:srgbClr val="0000FF"/>
                </a:solidFill>
              </a:rPr>
              <a:t>The effectiveness of pharm </a:t>
            </a:r>
            <a:r>
              <a:rPr lang="en-US" sz="1400" i="1" dirty="0" err="1">
                <a:solidFill>
                  <a:srgbClr val="0000FF"/>
                </a:solidFill>
              </a:rPr>
              <a:t>tx</a:t>
            </a:r>
            <a:r>
              <a:rPr lang="en-US" sz="1400" i="1" dirty="0">
                <a:solidFill>
                  <a:srgbClr val="0000FF"/>
                </a:solidFill>
              </a:rPr>
              <a:t> can be affected by the refractive state of the </a:t>
            </a:r>
            <a:r>
              <a:rPr lang="en-US" sz="1400" i="1" dirty="0" err="1">
                <a:solidFill>
                  <a:srgbClr val="0000FF"/>
                </a:solidFill>
              </a:rPr>
              <a:t>cyclopleged</a:t>
            </a:r>
            <a:r>
              <a:rPr lang="en-US" sz="1400" i="1" dirty="0">
                <a:solidFill>
                  <a:srgbClr val="0000FF"/>
                </a:solidFill>
              </a:rPr>
              <a:t> eye. Which refractive state may reduce </a:t>
            </a:r>
            <a:r>
              <a:rPr lang="en-US" sz="1400" i="1" dirty="0" err="1">
                <a:solidFill>
                  <a:srgbClr val="0000FF"/>
                </a:solidFill>
              </a:rPr>
              <a:t>tx</a:t>
            </a:r>
            <a:r>
              <a:rPr lang="en-US" sz="1400" i="1" dirty="0">
                <a:solidFill>
                  <a:srgbClr val="0000FF"/>
                </a:solidFill>
              </a:rPr>
              <a:t> effectiveness?</a:t>
            </a:r>
          </a:p>
          <a:p>
            <a:r>
              <a:rPr lang="en-US" sz="1400" dirty="0">
                <a:solidFill>
                  <a:srgbClr val="0000FF"/>
                </a:solidFill>
              </a:rPr>
              <a:t>Myopia</a:t>
            </a:r>
          </a:p>
          <a:p>
            <a:endParaRPr lang="en-US" sz="1400" dirty="0">
              <a:solidFill>
                <a:srgbClr val="0000FF"/>
              </a:solidFill>
            </a:endParaRPr>
          </a:p>
          <a:p>
            <a:r>
              <a:rPr lang="en-US" sz="1400" i="1" dirty="0">
                <a:solidFill>
                  <a:srgbClr val="0000FF"/>
                </a:solidFill>
              </a:rPr>
              <a:t>Why?</a:t>
            </a:r>
          </a:p>
          <a:p>
            <a:r>
              <a:rPr lang="en-US" sz="1400" dirty="0">
                <a:solidFill>
                  <a:srgbClr val="0000FF"/>
                </a:solidFill>
              </a:rPr>
              <a:t>Because a </a:t>
            </a:r>
            <a:r>
              <a:rPr lang="en-US" sz="1400" dirty="0" err="1">
                <a:solidFill>
                  <a:srgbClr val="0000FF"/>
                </a:solidFill>
              </a:rPr>
              <a:t>cyclopleged</a:t>
            </a:r>
            <a:r>
              <a:rPr lang="en-US" sz="1400" dirty="0">
                <a:solidFill>
                  <a:srgbClr val="0000FF"/>
                </a:solidFill>
              </a:rPr>
              <a:t> myopic eye can still see clearly at near, in which case it is likely to remain the better-seeing eye (and thus preferred) during near work</a:t>
            </a:r>
          </a:p>
          <a:p>
            <a:endParaRPr lang="en-US" sz="1400" dirty="0">
              <a:solidFill>
                <a:srgbClr val="0000FF"/>
              </a:solidFill>
            </a:endParaRPr>
          </a:p>
          <a:p>
            <a:r>
              <a:rPr lang="en-US" sz="1400" i="1" dirty="0">
                <a:solidFill>
                  <a:srgbClr val="0000FF"/>
                </a:solidFill>
              </a:rPr>
              <a:t>What can be done to offset this untoward effect?</a:t>
            </a:r>
          </a:p>
          <a:p>
            <a:r>
              <a:rPr lang="en-US" sz="1400" dirty="0">
                <a:solidFill>
                  <a:srgbClr val="0000FF"/>
                </a:solidFill>
              </a:rPr>
              <a:t>Make the kid wear her myopic distance correction*</a:t>
            </a:r>
          </a:p>
        </p:txBody>
      </p:sp>
      <p:sp>
        <p:nvSpPr>
          <p:cNvPr id="15" name="TextBox 14">
            <a:extLst>
              <a:ext uri="{FF2B5EF4-FFF2-40B4-BE49-F238E27FC236}">
                <a16:creationId xmlns:a16="http://schemas.microsoft.com/office/drawing/2014/main" id="{3E5DA1CC-B701-806B-A65D-B9A787813F4A}"/>
              </a:ext>
            </a:extLst>
          </p:cNvPr>
          <p:cNvSpPr txBox="1"/>
          <p:nvPr/>
        </p:nvSpPr>
        <p:spPr>
          <a:xfrm>
            <a:off x="6645918" y="6512456"/>
            <a:ext cx="2409634" cy="276999"/>
          </a:xfrm>
          <a:prstGeom prst="rect">
            <a:avLst/>
          </a:prstGeom>
          <a:noFill/>
        </p:spPr>
        <p:txBody>
          <a:bodyPr wrap="none" rtlCol="0">
            <a:spAutoFit/>
          </a:bodyPr>
          <a:lstStyle/>
          <a:p>
            <a:r>
              <a:rPr lang="en-US" sz="1200" dirty="0">
                <a:solidFill>
                  <a:srgbClr val="0000FF"/>
                </a:solidFill>
              </a:rPr>
              <a:t> *Easier said than done, perhaps</a:t>
            </a:r>
            <a:endParaRPr lang="en-US" sz="1200" dirty="0"/>
          </a:p>
        </p:txBody>
      </p:sp>
    </p:spTree>
    <p:extLst>
      <p:ext uri="{BB962C8B-B14F-4D97-AF65-F5344CB8AC3E}">
        <p14:creationId xmlns:p14="http://schemas.microsoft.com/office/powerpoint/2010/main" val="30516046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p>
          <a:p>
            <a:r>
              <a:rPr lang="en-US" sz="1400" dirty="0"/>
              <a:t>As often as  daily  (for moderate amblyopia), and as infrequently as  weekends  only (for mild)</a:t>
            </a:r>
          </a:p>
          <a:p>
            <a:endParaRPr lang="en-US" sz="1400" dirty="0"/>
          </a:p>
          <a:p>
            <a:r>
              <a:rPr lang="en-US" sz="1400" i="1" dirty="0"/>
              <a:t>How well does pharmacologic therapy work?</a:t>
            </a:r>
          </a:p>
          <a:p>
            <a:r>
              <a:rPr lang="en-US" sz="1400" dirty="0"/>
              <a:t>In moderate amblyopia, it’s as effective as patching </a:t>
            </a:r>
          </a:p>
          <a:p>
            <a:endParaRPr lang="en-US" sz="1400" i="1" dirty="0"/>
          </a:p>
          <a:p>
            <a:r>
              <a:rPr lang="en-US" sz="1400" i="1" dirty="0"/>
              <a:t>Can pharmacologic </a:t>
            </a:r>
            <a:r>
              <a:rPr lang="en-US" sz="1400" i="1" dirty="0" err="1"/>
              <a:t>tx</a:t>
            </a:r>
            <a:r>
              <a:rPr lang="en-US" sz="1400" i="1" dirty="0"/>
              <a:t> work </a:t>
            </a:r>
            <a:r>
              <a:rPr lang="en-US" sz="1400" b="1" i="1" dirty="0"/>
              <a:t>too</a:t>
            </a:r>
            <a:r>
              <a:rPr lang="en-US" sz="1400" i="1" dirty="0"/>
              <a:t> well, </a:t>
            </a:r>
            <a:r>
              <a:rPr lang="en-US" sz="1400" i="1" dirty="0" err="1"/>
              <a:t>ie</a:t>
            </a:r>
            <a:r>
              <a:rPr lang="en-US" sz="1400" i="1" dirty="0"/>
              <a:t>, is reverse amblyopia a possibility?</a:t>
            </a:r>
            <a:endParaRPr lang="en-US" sz="1400" i="1" dirty="0">
              <a:solidFill>
                <a:schemeClr val="accent1">
                  <a:lumMod val="40000"/>
                  <a:lumOff val="60000"/>
                </a:schemeClr>
              </a:solidFill>
            </a:endParaRPr>
          </a:p>
          <a:p>
            <a:r>
              <a:rPr lang="en-US" sz="1400" dirty="0">
                <a:solidFill>
                  <a:schemeClr val="accent1">
                    <a:lumMod val="40000"/>
                    <a:lumOff val="60000"/>
                  </a:schemeClr>
                </a:solidFill>
              </a:rPr>
              <a:t>Indeed it is, and it’s for this reason that regular </a:t>
            </a:r>
            <a:r>
              <a:rPr lang="en-US" sz="1400" dirty="0" err="1">
                <a:solidFill>
                  <a:schemeClr val="accent1">
                    <a:lumMod val="40000"/>
                    <a:lumOff val="60000"/>
                  </a:schemeClr>
                </a:solidFill>
              </a:rPr>
              <a:t>followup</a:t>
            </a:r>
            <a:r>
              <a:rPr lang="en-US" sz="1400" dirty="0">
                <a:solidFill>
                  <a:schemeClr val="accent1">
                    <a:lumMod val="40000"/>
                    <a:lumOff val="60000"/>
                  </a:schemeClr>
                </a:solidFill>
              </a:rPr>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9721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5E5E3AC5-1D34-2FAB-AC25-08A475920252}"/>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a:t>
            </a:r>
            <a:r>
              <a:rPr lang="en-US" sz="1400" b="1" dirty="0"/>
              <a:t>pharmacologically</a:t>
            </a:r>
            <a:r>
              <a:rPr lang="en-US" sz="1400" dirty="0">
                <a:solidFill>
                  <a:schemeClr val="bg1">
                    <a:lumMod val="75000"/>
                  </a:schemeClr>
                </a:solidFill>
              </a:rPr>
              <a:t>  or  optically</a:t>
            </a:r>
          </a:p>
        </p:txBody>
      </p:sp>
      <p:sp>
        <p:nvSpPr>
          <p:cNvPr id="4" name="TextBox 3">
            <a:extLst>
              <a:ext uri="{FF2B5EF4-FFF2-40B4-BE49-F238E27FC236}">
                <a16:creationId xmlns:a16="http://schemas.microsoft.com/office/drawing/2014/main" id="{7FBD370F-02C9-12E2-70A8-FABFBAE76ED6}"/>
              </a:ext>
            </a:extLst>
          </p:cNvPr>
          <p:cNvSpPr txBox="1"/>
          <p:nvPr/>
        </p:nvSpPr>
        <p:spPr>
          <a:xfrm>
            <a:off x="122299" y="2669426"/>
            <a:ext cx="8331127" cy="2462213"/>
          </a:xfrm>
          <a:prstGeom prst="rect">
            <a:avLst/>
          </a:prstGeom>
          <a:solidFill>
            <a:schemeClr val="accent1">
              <a:lumMod val="40000"/>
              <a:lumOff val="60000"/>
            </a:schemeClr>
          </a:solidFill>
        </p:spPr>
        <p:txBody>
          <a:bodyPr wrap="none" rtlCol="0">
            <a:spAutoFit/>
          </a:bodyPr>
          <a:lstStyle/>
          <a:p>
            <a:r>
              <a:rPr lang="en-US" sz="1400" i="1" dirty="0"/>
              <a:t>What’s the basic idea underlying the pharmacologic </a:t>
            </a:r>
            <a:r>
              <a:rPr lang="en-US" sz="1400" i="1" dirty="0" err="1"/>
              <a:t>tx</a:t>
            </a:r>
            <a:r>
              <a:rPr lang="en-US" sz="1400" i="1" dirty="0"/>
              <a:t> of amblyopia?</a:t>
            </a:r>
          </a:p>
          <a:p>
            <a:r>
              <a:rPr lang="en-US" sz="1400" dirty="0"/>
              <a:t>The sound eye is  </a:t>
            </a:r>
            <a:r>
              <a:rPr lang="en-US" sz="1400" dirty="0" err="1"/>
              <a:t>cyclopleged</a:t>
            </a:r>
            <a:r>
              <a:rPr lang="en-US" sz="1400" dirty="0"/>
              <a:t>  (usually with  atropine 1% ), thereby preventing it from  accommodating</a:t>
            </a:r>
          </a:p>
          <a:p>
            <a:endParaRPr lang="en-US" sz="1400" i="1" dirty="0"/>
          </a:p>
          <a:p>
            <a:r>
              <a:rPr lang="en-US" sz="1400" i="1" dirty="0"/>
              <a:t>How often is atropine administered?</a:t>
            </a:r>
          </a:p>
          <a:p>
            <a:r>
              <a:rPr lang="en-US" sz="1400" dirty="0"/>
              <a:t>As often as  daily  (for moderate amblyopia), and as infrequently as  weekends  only (for mild)</a:t>
            </a:r>
          </a:p>
          <a:p>
            <a:endParaRPr lang="en-US" sz="1400" dirty="0"/>
          </a:p>
          <a:p>
            <a:r>
              <a:rPr lang="en-US" sz="1400" i="1" dirty="0"/>
              <a:t>How well does pharmacologic therapy work?</a:t>
            </a:r>
          </a:p>
          <a:p>
            <a:r>
              <a:rPr lang="en-US" sz="1400" dirty="0"/>
              <a:t>In moderate amblyopia, it’s as effective as patching </a:t>
            </a:r>
          </a:p>
          <a:p>
            <a:endParaRPr lang="en-US" sz="1400" i="1" dirty="0"/>
          </a:p>
          <a:p>
            <a:r>
              <a:rPr lang="en-US" sz="1400" i="1" dirty="0"/>
              <a:t>Can pharmacologic </a:t>
            </a:r>
            <a:r>
              <a:rPr lang="en-US" sz="1400" i="1" dirty="0" err="1"/>
              <a:t>tx</a:t>
            </a:r>
            <a:r>
              <a:rPr lang="en-US" sz="1400" i="1" dirty="0"/>
              <a:t> work </a:t>
            </a:r>
            <a:r>
              <a:rPr lang="en-US" sz="1400" b="1" i="1" dirty="0"/>
              <a:t>too</a:t>
            </a:r>
            <a:r>
              <a:rPr lang="en-US" sz="1400" i="1" dirty="0"/>
              <a:t> well, </a:t>
            </a:r>
            <a:r>
              <a:rPr lang="en-US" sz="1400" i="1" dirty="0" err="1"/>
              <a:t>ie</a:t>
            </a:r>
            <a:r>
              <a:rPr lang="en-US" sz="1400" i="1" dirty="0"/>
              <a:t>, is reverse amblyopia a possibility?</a:t>
            </a:r>
          </a:p>
          <a:p>
            <a:r>
              <a:rPr lang="en-US" sz="1400" dirty="0"/>
              <a:t>Indeed it is, and it’s for this reason that regular </a:t>
            </a:r>
            <a:r>
              <a:rPr lang="en-US" sz="1400" dirty="0" err="1"/>
              <a:t>followup</a:t>
            </a:r>
            <a:r>
              <a:rPr lang="en-US" sz="1400" dirty="0"/>
              <a:t> is critical</a:t>
            </a:r>
          </a:p>
        </p:txBody>
      </p:sp>
      <p:sp>
        <p:nvSpPr>
          <p:cNvPr id="13" name="Oval 12">
            <a:extLst>
              <a:ext uri="{FF2B5EF4-FFF2-40B4-BE49-F238E27FC236}">
                <a16:creationId xmlns:a16="http://schemas.microsoft.com/office/drawing/2014/main" id="{C3763E95-924D-705E-AAC7-ABD51700D3C6}"/>
              </a:ext>
            </a:extLst>
          </p:cNvPr>
          <p:cNvSpPr/>
          <p:nvPr/>
        </p:nvSpPr>
        <p:spPr>
          <a:xfrm>
            <a:off x="4327619" y="5102087"/>
            <a:ext cx="1834641" cy="4959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025648"/>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315443E2-138B-E953-5FCC-ABB233BDE56E}"/>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pharmacologically  or  </a:t>
            </a:r>
            <a:r>
              <a:rPr lang="en-US" sz="1400" b="1" dirty="0"/>
              <a:t>optically</a:t>
            </a:r>
          </a:p>
        </p:txBody>
      </p:sp>
      <p:sp>
        <p:nvSpPr>
          <p:cNvPr id="14" name="TextBox 13">
            <a:extLst>
              <a:ext uri="{FF2B5EF4-FFF2-40B4-BE49-F238E27FC236}">
                <a16:creationId xmlns:a16="http://schemas.microsoft.com/office/drawing/2014/main" id="{1800C563-CE09-2C61-F70E-B89C21D3AE02}"/>
              </a:ext>
            </a:extLst>
          </p:cNvPr>
          <p:cNvSpPr txBox="1"/>
          <p:nvPr/>
        </p:nvSpPr>
        <p:spPr>
          <a:xfrm>
            <a:off x="1974573" y="3803229"/>
            <a:ext cx="657791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What’s the basic idea underlying the optical </a:t>
            </a:r>
            <a:r>
              <a:rPr lang="en-US" sz="1400" i="1" dirty="0" err="1">
                <a:solidFill>
                  <a:srgbClr val="0000FF"/>
                </a:solidFill>
              </a:rPr>
              <a:t>tx</a:t>
            </a:r>
            <a:r>
              <a:rPr lang="en-US" sz="1400" i="1" dirty="0">
                <a:solidFill>
                  <a:srgbClr val="0000FF"/>
                </a:solidFill>
              </a:rPr>
              <a:t> of amblyopia?</a:t>
            </a:r>
            <a:endParaRPr lang="en-US" sz="1400" i="1" dirty="0">
              <a:solidFill>
                <a:schemeClr val="accent5">
                  <a:lumMod val="75000"/>
                </a:schemeClr>
              </a:solidFill>
            </a:endParaRPr>
          </a:p>
          <a:p>
            <a:r>
              <a:rPr lang="en-US" sz="1400" dirty="0">
                <a:solidFill>
                  <a:schemeClr val="accent5">
                    <a:lumMod val="75000"/>
                  </a:schemeClr>
                </a:solidFill>
              </a:rPr>
              <a:t>The image in the sound eye is degraded via  fogging  (with excess  plus  power), or  via  diffusing filters</a:t>
            </a:r>
          </a:p>
          <a:p>
            <a:endParaRPr lang="en-US" sz="1400" i="1" dirty="0">
              <a:solidFill>
                <a:schemeClr val="accent5">
                  <a:lumMod val="75000"/>
                </a:schemeClr>
              </a:solidFill>
            </a:endParaRPr>
          </a:p>
          <a:p>
            <a:r>
              <a:rPr lang="en-US" sz="1400" i="1" dirty="0">
                <a:solidFill>
                  <a:schemeClr val="accent5">
                    <a:lumMod val="75000"/>
                  </a:schemeClr>
                </a:solidFill>
              </a:rPr>
              <a:t>The main drawback to optical </a:t>
            </a:r>
            <a:r>
              <a:rPr lang="en-US" sz="1400" i="1" dirty="0" err="1">
                <a:solidFill>
                  <a:schemeClr val="accent5">
                    <a:lumMod val="75000"/>
                  </a:schemeClr>
                </a:solidFill>
              </a:rPr>
              <a:t>tx</a:t>
            </a:r>
            <a:r>
              <a:rPr lang="en-US" sz="1400" i="1" dirty="0">
                <a:solidFill>
                  <a:schemeClr val="accent5">
                    <a:lumMod val="75000"/>
                  </a:schemeClr>
                </a:solidFill>
              </a:rPr>
              <a:t> is similar to that of patching—what is it?</a:t>
            </a:r>
          </a:p>
          <a:p>
            <a:r>
              <a:rPr lang="en-US" sz="1400" dirty="0">
                <a:solidFill>
                  <a:schemeClr val="accent5">
                    <a:lumMod val="75000"/>
                  </a:schemeClr>
                </a:solidFill>
              </a:rPr>
              <a:t>Peeking around the plus lens/filter</a:t>
            </a:r>
          </a:p>
        </p:txBody>
      </p:sp>
      <p:sp>
        <p:nvSpPr>
          <p:cNvPr id="13" name="Oval 12">
            <a:extLst>
              <a:ext uri="{FF2B5EF4-FFF2-40B4-BE49-F238E27FC236}">
                <a16:creationId xmlns:a16="http://schemas.microsoft.com/office/drawing/2014/main" id="{3A935422-A537-343C-0535-6A276881022E}"/>
              </a:ext>
            </a:extLst>
          </p:cNvPr>
          <p:cNvSpPr/>
          <p:nvPr/>
        </p:nvSpPr>
        <p:spPr>
          <a:xfrm>
            <a:off x="6063651" y="5115340"/>
            <a:ext cx="1105776" cy="44298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7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83099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t>A reduction in BCVA that isn’t direct attributable to </a:t>
            </a:r>
            <a:r>
              <a:rPr lang="en-US" sz="1600" b="1" dirty="0"/>
              <a:t>a structural abnormality of    the eye and/or visual pathway</a:t>
            </a:r>
            <a:endParaRPr lang="en-US" sz="1600" b="1" dirty="0">
              <a:solidFill>
                <a:schemeClr val="bg1">
                  <a:lumMod val="75000"/>
                </a:schemeClr>
              </a:solidFill>
            </a:endParaRP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F4774976-8A04-F708-685B-F4D3994E7F9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7" name="TextBox 6">
            <a:extLst>
              <a:ext uri="{FF2B5EF4-FFF2-40B4-BE49-F238E27FC236}">
                <a16:creationId xmlns:a16="http://schemas.microsoft.com/office/drawing/2014/main" id="{5B43F00E-CBD4-B9A6-2ADA-5B4BB4C70B8D}"/>
              </a:ext>
            </a:extLst>
          </p:cNvPr>
          <p:cNvSpPr txBox="1"/>
          <p:nvPr/>
        </p:nvSpPr>
        <p:spPr>
          <a:xfrm>
            <a:off x="798443" y="2136180"/>
            <a:ext cx="6589644" cy="523220"/>
          </a:xfrm>
          <a:prstGeom prst="rect">
            <a:avLst/>
          </a:prstGeom>
          <a:noFill/>
        </p:spPr>
        <p:txBody>
          <a:bodyPr wrap="square" rtlCol="0">
            <a:spAutoFit/>
          </a:bodyPr>
          <a:lstStyle/>
          <a:p>
            <a:r>
              <a:rPr lang="en-US" sz="1400" i="1" dirty="0">
                <a:solidFill>
                  <a:srgbClr val="0000FF"/>
                </a:solidFill>
              </a:rPr>
              <a:t>So does this mean that if an eye with reduced BCVA has a structural abnormality, the eye cannot have amblyopia?</a:t>
            </a:r>
            <a:endParaRPr lang="en-US" sz="1400" dirty="0">
              <a:solidFill>
                <a:srgbClr val="0000FF"/>
              </a:solidFill>
            </a:endParaRPr>
          </a:p>
        </p:txBody>
      </p:sp>
    </p:spTree>
    <p:extLst>
      <p:ext uri="{BB962C8B-B14F-4D97-AF65-F5344CB8AC3E}">
        <p14:creationId xmlns:p14="http://schemas.microsoft.com/office/powerpoint/2010/main" val="1088652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 </a:t>
            </a:r>
            <a:r>
              <a:rPr lang="en-US" sz="1600" dirty="0">
                <a:solidFill>
                  <a:srgbClr val="0000FF"/>
                </a:solidFill>
              </a:rPr>
              <a:t>The </a:t>
            </a:r>
            <a:r>
              <a:rPr lang="en-US" sz="1600" i="1" dirty="0">
                <a:solidFill>
                  <a:srgbClr val="0000FF"/>
                </a:solidFill>
              </a:rPr>
              <a:t>primary visual cortex </a:t>
            </a:r>
            <a:r>
              <a:rPr lang="en-US" sz="1600" dirty="0">
                <a:solidFill>
                  <a:srgbClr val="0000FF"/>
                </a:solidFill>
              </a:rPr>
              <a:t>contains cells that respond to inputs from both eyes. Early in postnatal life, this visual cortex passes through a ‘critical period’ in which its development is exquisitely dependent on the quality of the visual input from the two eyes.</a:t>
            </a:r>
            <a:r>
              <a:rPr lang="en-US" sz="1600" dirty="0"/>
              <a:t> If the input from an eye is degraded (due to defocus, occlusion, </a:t>
            </a:r>
            <a:r>
              <a:rPr lang="en-US" sz="1600" dirty="0" err="1"/>
              <a:t>etc</a:t>
            </a:r>
            <a:r>
              <a:rPr lang="en-US" sz="1600" dirty="0"/>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p>
          <a:p>
            <a:r>
              <a:rPr lang="en-US" sz="1600" i="1" dirty="0"/>
              <a:t>Does amblyopia tend to manifest unilaterally, or bilaterally?</a:t>
            </a:r>
          </a:p>
          <a:p>
            <a:r>
              <a:rPr lang="en-US" sz="1600" dirty="0"/>
              <a:t>While it can be  bilateral  , the vast majority of cases are  unilateral</a:t>
            </a:r>
          </a:p>
          <a:p>
            <a:endParaRPr lang="en-US" sz="1600" i="1" dirty="0"/>
          </a:p>
          <a:p>
            <a:r>
              <a:rPr lang="en-US" sz="1600" i="1" dirty="0"/>
              <a:t>Where does amblyopia rank as a cause of unilateral vision loss in kids?</a:t>
            </a:r>
          </a:p>
          <a:p>
            <a:r>
              <a:rPr lang="en-US" sz="1600" dirty="0"/>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F308B42E-1C8C-C0BA-91EE-60D022055FF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58768305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315443E2-138B-E953-5FCC-ABB233BDE56E}"/>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pharmacologically  or  </a:t>
            </a:r>
            <a:r>
              <a:rPr lang="en-US" sz="1400" b="1" dirty="0"/>
              <a:t>optically</a:t>
            </a:r>
          </a:p>
        </p:txBody>
      </p:sp>
      <p:sp>
        <p:nvSpPr>
          <p:cNvPr id="14" name="TextBox 13">
            <a:extLst>
              <a:ext uri="{FF2B5EF4-FFF2-40B4-BE49-F238E27FC236}">
                <a16:creationId xmlns:a16="http://schemas.microsoft.com/office/drawing/2014/main" id="{1800C563-CE09-2C61-F70E-B89C21D3AE02}"/>
              </a:ext>
            </a:extLst>
          </p:cNvPr>
          <p:cNvSpPr txBox="1"/>
          <p:nvPr/>
        </p:nvSpPr>
        <p:spPr>
          <a:xfrm>
            <a:off x="1974573" y="3803229"/>
            <a:ext cx="657791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What’s the basic idea underlying the optical </a:t>
            </a:r>
            <a:r>
              <a:rPr lang="en-US" sz="1400" i="1" dirty="0" err="1">
                <a:solidFill>
                  <a:srgbClr val="0000FF"/>
                </a:solidFill>
              </a:rPr>
              <a:t>tx</a:t>
            </a:r>
            <a:r>
              <a:rPr lang="en-US" sz="1400" i="1" dirty="0">
                <a:solidFill>
                  <a:srgbClr val="0000FF"/>
                </a:solidFill>
              </a:rPr>
              <a:t> of amblyopia?</a:t>
            </a:r>
          </a:p>
          <a:p>
            <a:r>
              <a:rPr lang="en-US" sz="1400" dirty="0">
                <a:solidFill>
                  <a:srgbClr val="0000FF"/>
                </a:solidFill>
              </a:rPr>
              <a:t>The image in the sound eye is degraded via  fogging  (with excess  plus  power), or  via  diffusing filters</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The main drawback to optical </a:t>
            </a:r>
            <a:r>
              <a:rPr lang="en-US" sz="1400" i="1" dirty="0" err="1">
                <a:solidFill>
                  <a:schemeClr val="accent5">
                    <a:lumMod val="75000"/>
                  </a:schemeClr>
                </a:solidFill>
              </a:rPr>
              <a:t>tx</a:t>
            </a:r>
            <a:r>
              <a:rPr lang="en-US" sz="1400" i="1" dirty="0">
                <a:solidFill>
                  <a:schemeClr val="accent5">
                    <a:lumMod val="75000"/>
                  </a:schemeClr>
                </a:solidFill>
              </a:rPr>
              <a:t> is similar to that of patching—what is it?</a:t>
            </a:r>
          </a:p>
          <a:p>
            <a:r>
              <a:rPr lang="en-US" sz="1400" dirty="0">
                <a:solidFill>
                  <a:schemeClr val="accent5">
                    <a:lumMod val="75000"/>
                  </a:schemeClr>
                </a:solidFill>
              </a:rPr>
              <a:t>Peeking around the plus lens/filter</a:t>
            </a:r>
          </a:p>
        </p:txBody>
      </p:sp>
      <p:sp>
        <p:nvSpPr>
          <p:cNvPr id="13" name="Oval 12">
            <a:extLst>
              <a:ext uri="{FF2B5EF4-FFF2-40B4-BE49-F238E27FC236}">
                <a16:creationId xmlns:a16="http://schemas.microsoft.com/office/drawing/2014/main" id="{3A935422-A537-343C-0535-6A276881022E}"/>
              </a:ext>
            </a:extLst>
          </p:cNvPr>
          <p:cNvSpPr/>
          <p:nvPr/>
        </p:nvSpPr>
        <p:spPr>
          <a:xfrm>
            <a:off x="6063651" y="5115340"/>
            <a:ext cx="1105776" cy="44298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C8FE75-9FEB-4C7E-923F-CAA3D6B4CB02}"/>
              </a:ext>
            </a:extLst>
          </p:cNvPr>
          <p:cNvSpPr/>
          <p:nvPr/>
        </p:nvSpPr>
        <p:spPr>
          <a:xfrm>
            <a:off x="5539408" y="4081670"/>
            <a:ext cx="689113" cy="211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1F9174-0D2D-387B-B4DC-78ED333775C7}"/>
              </a:ext>
            </a:extLst>
          </p:cNvPr>
          <p:cNvSpPr/>
          <p:nvPr/>
        </p:nvSpPr>
        <p:spPr>
          <a:xfrm>
            <a:off x="7313378" y="4087866"/>
            <a:ext cx="391269" cy="205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938242-4F58-03E0-066E-45152C57A927}"/>
              </a:ext>
            </a:extLst>
          </p:cNvPr>
          <p:cNvSpPr/>
          <p:nvPr/>
        </p:nvSpPr>
        <p:spPr>
          <a:xfrm>
            <a:off x="2617304" y="4284124"/>
            <a:ext cx="1203475" cy="205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226975615"/>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315443E2-138B-E953-5FCC-ABB233BDE56E}"/>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pharmacologically  or  </a:t>
            </a:r>
            <a:r>
              <a:rPr lang="en-US" sz="1400" b="1" dirty="0"/>
              <a:t>optically</a:t>
            </a:r>
          </a:p>
        </p:txBody>
      </p:sp>
      <p:sp>
        <p:nvSpPr>
          <p:cNvPr id="14" name="TextBox 13">
            <a:extLst>
              <a:ext uri="{FF2B5EF4-FFF2-40B4-BE49-F238E27FC236}">
                <a16:creationId xmlns:a16="http://schemas.microsoft.com/office/drawing/2014/main" id="{1800C563-CE09-2C61-F70E-B89C21D3AE02}"/>
              </a:ext>
            </a:extLst>
          </p:cNvPr>
          <p:cNvSpPr txBox="1"/>
          <p:nvPr/>
        </p:nvSpPr>
        <p:spPr>
          <a:xfrm>
            <a:off x="1974573" y="3803229"/>
            <a:ext cx="657791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What’s the basic idea underlying the optical </a:t>
            </a:r>
            <a:r>
              <a:rPr lang="en-US" sz="1400" i="1" dirty="0" err="1">
                <a:solidFill>
                  <a:srgbClr val="0000FF"/>
                </a:solidFill>
              </a:rPr>
              <a:t>tx</a:t>
            </a:r>
            <a:r>
              <a:rPr lang="en-US" sz="1400" i="1" dirty="0">
                <a:solidFill>
                  <a:srgbClr val="0000FF"/>
                </a:solidFill>
              </a:rPr>
              <a:t> of amblyopia?</a:t>
            </a:r>
          </a:p>
          <a:p>
            <a:r>
              <a:rPr lang="en-US" sz="1400" dirty="0">
                <a:solidFill>
                  <a:srgbClr val="0000FF"/>
                </a:solidFill>
              </a:rPr>
              <a:t>The image in the sound eye is degraded via  fogging  (with excess  plus  power), or  via  diffusing filters</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The main drawback to optical </a:t>
            </a:r>
            <a:r>
              <a:rPr lang="en-US" sz="1400" i="1" dirty="0" err="1">
                <a:solidFill>
                  <a:schemeClr val="accent5">
                    <a:lumMod val="75000"/>
                  </a:schemeClr>
                </a:solidFill>
              </a:rPr>
              <a:t>tx</a:t>
            </a:r>
            <a:r>
              <a:rPr lang="en-US" sz="1400" i="1" dirty="0">
                <a:solidFill>
                  <a:schemeClr val="accent5">
                    <a:lumMod val="75000"/>
                  </a:schemeClr>
                </a:solidFill>
              </a:rPr>
              <a:t> is similar to that of patching—what is it?</a:t>
            </a:r>
          </a:p>
          <a:p>
            <a:r>
              <a:rPr lang="en-US" sz="1400" dirty="0">
                <a:solidFill>
                  <a:schemeClr val="accent5">
                    <a:lumMod val="75000"/>
                  </a:schemeClr>
                </a:solidFill>
              </a:rPr>
              <a:t>Peeking around the plus lens/filter</a:t>
            </a:r>
          </a:p>
        </p:txBody>
      </p:sp>
      <p:sp>
        <p:nvSpPr>
          <p:cNvPr id="13" name="Oval 12">
            <a:extLst>
              <a:ext uri="{FF2B5EF4-FFF2-40B4-BE49-F238E27FC236}">
                <a16:creationId xmlns:a16="http://schemas.microsoft.com/office/drawing/2014/main" id="{3A935422-A537-343C-0535-6A276881022E}"/>
              </a:ext>
            </a:extLst>
          </p:cNvPr>
          <p:cNvSpPr/>
          <p:nvPr/>
        </p:nvSpPr>
        <p:spPr>
          <a:xfrm>
            <a:off x="6063651" y="5115340"/>
            <a:ext cx="1105776" cy="44298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280662"/>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315443E2-138B-E953-5FCC-ABB233BDE56E}"/>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pharmacologically  or  </a:t>
            </a:r>
            <a:r>
              <a:rPr lang="en-US" sz="1400" b="1" dirty="0"/>
              <a:t>optically</a:t>
            </a:r>
          </a:p>
        </p:txBody>
      </p:sp>
      <p:sp>
        <p:nvSpPr>
          <p:cNvPr id="14" name="TextBox 13">
            <a:extLst>
              <a:ext uri="{FF2B5EF4-FFF2-40B4-BE49-F238E27FC236}">
                <a16:creationId xmlns:a16="http://schemas.microsoft.com/office/drawing/2014/main" id="{1800C563-CE09-2C61-F70E-B89C21D3AE02}"/>
              </a:ext>
            </a:extLst>
          </p:cNvPr>
          <p:cNvSpPr txBox="1"/>
          <p:nvPr/>
        </p:nvSpPr>
        <p:spPr>
          <a:xfrm>
            <a:off x="1974573" y="3803229"/>
            <a:ext cx="657791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What’s the basic idea underlying the optical </a:t>
            </a:r>
            <a:r>
              <a:rPr lang="en-US" sz="1400" i="1" dirty="0" err="1">
                <a:solidFill>
                  <a:srgbClr val="0000FF"/>
                </a:solidFill>
              </a:rPr>
              <a:t>tx</a:t>
            </a:r>
            <a:r>
              <a:rPr lang="en-US" sz="1400" i="1" dirty="0">
                <a:solidFill>
                  <a:srgbClr val="0000FF"/>
                </a:solidFill>
              </a:rPr>
              <a:t> of amblyopia?</a:t>
            </a:r>
          </a:p>
          <a:p>
            <a:r>
              <a:rPr lang="en-US" sz="1400" dirty="0">
                <a:solidFill>
                  <a:srgbClr val="0000FF"/>
                </a:solidFill>
              </a:rPr>
              <a:t>The image in the sound eye is degraded via  fogging  (with excess  plus  power), or  via  diffusing filters</a:t>
            </a:r>
          </a:p>
          <a:p>
            <a:endParaRPr lang="en-US" sz="1400" i="1" dirty="0">
              <a:solidFill>
                <a:srgbClr val="0000FF"/>
              </a:solidFill>
            </a:endParaRPr>
          </a:p>
          <a:p>
            <a:r>
              <a:rPr lang="en-US" sz="1400" i="1" dirty="0">
                <a:solidFill>
                  <a:srgbClr val="0000FF"/>
                </a:solidFill>
              </a:rPr>
              <a:t>The main drawback to optical </a:t>
            </a:r>
            <a:r>
              <a:rPr lang="en-US" sz="1400" i="1" dirty="0" err="1">
                <a:solidFill>
                  <a:srgbClr val="0000FF"/>
                </a:solidFill>
              </a:rPr>
              <a:t>tx</a:t>
            </a:r>
            <a:r>
              <a:rPr lang="en-US" sz="1400" i="1" dirty="0">
                <a:solidFill>
                  <a:srgbClr val="0000FF"/>
                </a:solidFill>
              </a:rPr>
              <a:t> is similar to that of patching—what is it?</a:t>
            </a:r>
            <a:endParaRPr lang="en-US" sz="1400" i="1" dirty="0">
              <a:solidFill>
                <a:schemeClr val="accent5">
                  <a:lumMod val="75000"/>
                </a:schemeClr>
              </a:solidFill>
            </a:endParaRPr>
          </a:p>
          <a:p>
            <a:r>
              <a:rPr lang="en-US" sz="1400" dirty="0">
                <a:solidFill>
                  <a:schemeClr val="accent5">
                    <a:lumMod val="75000"/>
                  </a:schemeClr>
                </a:solidFill>
              </a:rPr>
              <a:t>Peeking around the plus lens/filter</a:t>
            </a:r>
          </a:p>
        </p:txBody>
      </p:sp>
      <p:sp>
        <p:nvSpPr>
          <p:cNvPr id="13" name="Oval 12">
            <a:extLst>
              <a:ext uri="{FF2B5EF4-FFF2-40B4-BE49-F238E27FC236}">
                <a16:creationId xmlns:a16="http://schemas.microsoft.com/office/drawing/2014/main" id="{3A935422-A537-343C-0535-6A276881022E}"/>
              </a:ext>
            </a:extLst>
          </p:cNvPr>
          <p:cNvSpPr/>
          <p:nvPr/>
        </p:nvSpPr>
        <p:spPr>
          <a:xfrm>
            <a:off x="6063651" y="5115340"/>
            <a:ext cx="1105776" cy="44298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36393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323439"/>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endParaRPr lang="en-US" sz="1600" b="1" dirty="0">
              <a:solidFill>
                <a:schemeClr val="bg1">
                  <a:lumMod val="75000"/>
                </a:schemeClr>
              </a:solidFill>
            </a:endParaRPr>
          </a:p>
          <a:p>
            <a:r>
              <a:rPr lang="en-US" sz="1600" b="1" dirty="0"/>
              <a:t>3) Encourage (</a:t>
            </a:r>
            <a:r>
              <a:rPr lang="en-US" sz="1600" b="1" dirty="0" err="1"/>
              <a:t>ie</a:t>
            </a:r>
            <a:r>
              <a:rPr lang="en-US" sz="1600" b="1" dirty="0"/>
              <a:t>, force; require) the child to use the amblyopic eye</a:t>
            </a:r>
          </a:p>
        </p:txBody>
      </p:sp>
      <p:sp>
        <p:nvSpPr>
          <p:cNvPr id="8" name="TextBox 7">
            <a:extLst>
              <a:ext uri="{FF2B5EF4-FFF2-40B4-BE49-F238E27FC236}">
                <a16:creationId xmlns:a16="http://schemas.microsoft.com/office/drawing/2014/main" id="{315443E2-138B-E953-5FCC-ABB233BDE56E}"/>
              </a:ext>
            </a:extLst>
          </p:cNvPr>
          <p:cNvSpPr txBox="1"/>
          <p:nvPr/>
        </p:nvSpPr>
        <p:spPr>
          <a:xfrm>
            <a:off x="524951" y="3683000"/>
            <a:ext cx="7030279" cy="1815882"/>
          </a:xfrm>
          <a:prstGeom prst="rect">
            <a:avLst/>
          </a:prstGeom>
          <a:solidFill>
            <a:srgbClr val="CCFFCC"/>
          </a:solidFill>
        </p:spPr>
        <p:txBody>
          <a:bodyPr wrap="square" rtlCol="0">
            <a:spAutoFit/>
          </a:bodyPr>
          <a:lstStyle/>
          <a:p>
            <a:r>
              <a:rPr lang="en-US" sz="1400" i="1" dirty="0">
                <a:solidFill>
                  <a:schemeClr val="bg1">
                    <a:lumMod val="75000"/>
                  </a:schemeClr>
                </a:solidFill>
              </a:rPr>
              <a:t>In very general terms (</a:t>
            </a:r>
            <a:r>
              <a:rPr lang="en-US" sz="1400" i="1" dirty="0" err="1">
                <a:solidFill>
                  <a:schemeClr val="bg1">
                    <a:lumMod val="75000"/>
                  </a:schemeClr>
                </a:solidFill>
              </a:rPr>
              <a:t>ie</a:t>
            </a:r>
            <a:r>
              <a:rPr lang="en-US" sz="1400" i="1" dirty="0">
                <a:solidFill>
                  <a:schemeClr val="bg1">
                    <a:lumMod val="75000"/>
                  </a:schemeClr>
                </a:solidFill>
              </a:rPr>
              <a:t>, not specific techniques), how do you get a child to use their amblyopic eye?</a:t>
            </a:r>
          </a:p>
          <a:p>
            <a:r>
              <a:rPr lang="en-US" sz="1400" dirty="0">
                <a:solidFill>
                  <a:schemeClr val="bg1">
                    <a:lumMod val="75000"/>
                  </a:schemeClr>
                </a:solidFill>
              </a:rPr>
              <a:t>You make it their better-seeing eye by disrupting the vision in their sound eye</a:t>
            </a:r>
          </a:p>
          <a:p>
            <a:endParaRPr lang="en-US" sz="1400" dirty="0">
              <a:solidFill>
                <a:schemeClr val="bg1">
                  <a:lumMod val="75000"/>
                </a:schemeClr>
              </a:solidFill>
            </a:endParaRPr>
          </a:p>
          <a:p>
            <a:r>
              <a:rPr lang="en-US" sz="1400" dirty="0">
                <a:solidFill>
                  <a:schemeClr val="bg1">
                    <a:lumMod val="75000"/>
                  </a:schemeClr>
                </a:solidFill>
              </a:rPr>
              <a:t>There are two broad categories of technique for disrupting vision in the sound eye—what are they?</a:t>
            </a:r>
          </a:p>
          <a:p>
            <a:r>
              <a:rPr lang="en-US" sz="1400" dirty="0">
                <a:solidFill>
                  <a:schemeClr val="bg1">
                    <a:lumMod val="75000"/>
                  </a:schemeClr>
                </a:solidFill>
              </a:rPr>
              <a:t>--Occluding  its visual axis, </a:t>
            </a:r>
            <a:r>
              <a:rPr lang="en-US" sz="1400" dirty="0" err="1">
                <a:solidFill>
                  <a:schemeClr val="bg1">
                    <a:lumMod val="75000"/>
                  </a:schemeClr>
                </a:solidFill>
              </a:rPr>
              <a:t>ie</a:t>
            </a:r>
            <a:r>
              <a:rPr lang="en-US" sz="1400" dirty="0">
                <a:solidFill>
                  <a:schemeClr val="bg1">
                    <a:lumMod val="75000"/>
                  </a:schemeClr>
                </a:solidFill>
              </a:rPr>
              <a:t>,  </a:t>
            </a:r>
            <a:r>
              <a:rPr lang="en-US" sz="1400" b="1" dirty="0">
                <a:solidFill>
                  <a:schemeClr val="bg1">
                    <a:lumMod val="75000"/>
                  </a:schemeClr>
                </a:solidFill>
              </a:rPr>
              <a:t>patch it</a:t>
            </a:r>
          </a:p>
          <a:p>
            <a:r>
              <a:rPr lang="en-US" sz="1400" dirty="0">
                <a:solidFill>
                  <a:schemeClr val="bg1">
                    <a:lumMod val="75000"/>
                  </a:schemeClr>
                </a:solidFill>
              </a:rPr>
              <a:t>--Degrading  the quality of its visual signal either  pharmacologically  or  </a:t>
            </a:r>
            <a:r>
              <a:rPr lang="en-US" sz="1400" b="1" dirty="0"/>
              <a:t>optically</a:t>
            </a:r>
          </a:p>
        </p:txBody>
      </p:sp>
      <p:sp>
        <p:nvSpPr>
          <p:cNvPr id="14" name="TextBox 13">
            <a:extLst>
              <a:ext uri="{FF2B5EF4-FFF2-40B4-BE49-F238E27FC236}">
                <a16:creationId xmlns:a16="http://schemas.microsoft.com/office/drawing/2014/main" id="{1800C563-CE09-2C61-F70E-B89C21D3AE02}"/>
              </a:ext>
            </a:extLst>
          </p:cNvPr>
          <p:cNvSpPr txBox="1"/>
          <p:nvPr/>
        </p:nvSpPr>
        <p:spPr>
          <a:xfrm>
            <a:off x="1974573" y="3803229"/>
            <a:ext cx="6577918"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What’s the basic idea underlying the optical </a:t>
            </a:r>
            <a:r>
              <a:rPr lang="en-US" sz="1400" i="1" dirty="0" err="1">
                <a:solidFill>
                  <a:srgbClr val="0000FF"/>
                </a:solidFill>
              </a:rPr>
              <a:t>tx</a:t>
            </a:r>
            <a:r>
              <a:rPr lang="en-US" sz="1400" i="1" dirty="0">
                <a:solidFill>
                  <a:srgbClr val="0000FF"/>
                </a:solidFill>
              </a:rPr>
              <a:t> of amblyopia?</a:t>
            </a:r>
          </a:p>
          <a:p>
            <a:r>
              <a:rPr lang="en-US" sz="1400" dirty="0">
                <a:solidFill>
                  <a:srgbClr val="0000FF"/>
                </a:solidFill>
              </a:rPr>
              <a:t>The image in the sound eye is degraded via  fogging  (with excess  plus  power), or  via  diffusing filters</a:t>
            </a:r>
          </a:p>
          <a:p>
            <a:endParaRPr lang="en-US" sz="1400" i="1" dirty="0">
              <a:solidFill>
                <a:srgbClr val="0000FF"/>
              </a:solidFill>
            </a:endParaRPr>
          </a:p>
          <a:p>
            <a:r>
              <a:rPr lang="en-US" sz="1400" i="1" dirty="0">
                <a:solidFill>
                  <a:srgbClr val="0000FF"/>
                </a:solidFill>
              </a:rPr>
              <a:t>The main drawback to optical </a:t>
            </a:r>
            <a:r>
              <a:rPr lang="en-US" sz="1400" i="1" dirty="0" err="1">
                <a:solidFill>
                  <a:srgbClr val="0000FF"/>
                </a:solidFill>
              </a:rPr>
              <a:t>tx</a:t>
            </a:r>
            <a:r>
              <a:rPr lang="en-US" sz="1400" i="1" dirty="0">
                <a:solidFill>
                  <a:srgbClr val="0000FF"/>
                </a:solidFill>
              </a:rPr>
              <a:t> is similar to that of patching—what is it?</a:t>
            </a:r>
          </a:p>
          <a:p>
            <a:r>
              <a:rPr lang="en-US" sz="1400" dirty="0">
                <a:solidFill>
                  <a:srgbClr val="0000FF"/>
                </a:solidFill>
              </a:rPr>
              <a:t>Peeking around the plus lens/filter</a:t>
            </a:r>
          </a:p>
        </p:txBody>
      </p:sp>
      <p:sp>
        <p:nvSpPr>
          <p:cNvPr id="13" name="Oval 12">
            <a:extLst>
              <a:ext uri="{FF2B5EF4-FFF2-40B4-BE49-F238E27FC236}">
                <a16:creationId xmlns:a16="http://schemas.microsoft.com/office/drawing/2014/main" id="{3A935422-A537-343C-0535-6A276881022E}"/>
              </a:ext>
            </a:extLst>
          </p:cNvPr>
          <p:cNvSpPr/>
          <p:nvPr/>
        </p:nvSpPr>
        <p:spPr>
          <a:xfrm>
            <a:off x="6063651" y="5115340"/>
            <a:ext cx="1105776" cy="44298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2540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S-10">
            <a:extLst>
              <a:ext uri="{FF2B5EF4-FFF2-40B4-BE49-F238E27FC236}">
                <a16:creationId xmlns:a16="http://schemas.microsoft.com/office/drawing/2014/main" id="{EDE1E571-E82C-4BBB-B64F-644F0C2BD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009" y="1800356"/>
            <a:ext cx="6411982" cy="32572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E6E333-664E-1580-5234-8AFFA62B97C7}"/>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727C72B3-D1C1-7001-5502-9033B242A2C2}"/>
              </a:ext>
            </a:extLst>
          </p:cNvPr>
          <p:cNvSpPr txBox="1"/>
          <p:nvPr/>
        </p:nvSpPr>
        <p:spPr>
          <a:xfrm>
            <a:off x="3782841" y="6118417"/>
            <a:ext cx="1578317" cy="369332"/>
          </a:xfrm>
          <a:prstGeom prst="rect">
            <a:avLst/>
          </a:prstGeom>
          <a:noFill/>
        </p:spPr>
        <p:txBody>
          <a:bodyPr wrap="none" rtlCol="0">
            <a:spAutoFit/>
          </a:bodyPr>
          <a:lstStyle/>
          <a:p>
            <a:pPr algn="ctr"/>
            <a:r>
              <a:rPr lang="en-US" dirty="0"/>
              <a:t>Diffusion filter</a:t>
            </a:r>
          </a:p>
        </p:txBody>
      </p:sp>
    </p:spTree>
    <p:extLst>
      <p:ext uri="{BB962C8B-B14F-4D97-AF65-F5344CB8AC3E}">
        <p14:creationId xmlns:p14="http://schemas.microsoft.com/office/powerpoint/2010/main" val="1004647914"/>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1815882"/>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t>What is the most common cause of </a:t>
            </a:r>
            <a:r>
              <a:rPr lang="en-US" sz="1600" i="1" dirty="0" err="1"/>
              <a:t>tx</a:t>
            </a:r>
            <a:r>
              <a:rPr lang="en-US" sz="1600" i="1" dirty="0"/>
              <a:t> failure in amblyopia?</a:t>
            </a:r>
          </a:p>
        </p:txBody>
      </p:sp>
    </p:spTree>
    <p:extLst>
      <p:ext uri="{BB962C8B-B14F-4D97-AF65-F5344CB8AC3E}">
        <p14:creationId xmlns:p14="http://schemas.microsoft.com/office/powerpoint/2010/main" val="993291096"/>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2062103"/>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t>What is the most common cause of </a:t>
            </a:r>
            <a:r>
              <a:rPr lang="en-US" sz="1600" i="1" dirty="0" err="1"/>
              <a:t>tx</a:t>
            </a:r>
            <a:r>
              <a:rPr lang="en-US" sz="1600" i="1" dirty="0"/>
              <a:t> failure in amblyopia?</a:t>
            </a:r>
          </a:p>
          <a:p>
            <a:r>
              <a:rPr lang="en-US" sz="1600" dirty="0"/>
              <a:t>Poor compliance/adherence</a:t>
            </a:r>
            <a:endParaRPr lang="en-US" sz="1600" dirty="0">
              <a:solidFill>
                <a:srgbClr val="0000FF"/>
              </a:solidFill>
            </a:endParaRPr>
          </a:p>
        </p:txBody>
      </p:sp>
    </p:spTree>
    <p:extLst>
      <p:ext uri="{BB962C8B-B14F-4D97-AF65-F5344CB8AC3E}">
        <p14:creationId xmlns:p14="http://schemas.microsoft.com/office/powerpoint/2010/main" val="388710502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3046988"/>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t>What is the most common cause of </a:t>
            </a:r>
            <a:r>
              <a:rPr lang="en-US" sz="1600" i="1" dirty="0" err="1"/>
              <a:t>tx</a:t>
            </a:r>
            <a:r>
              <a:rPr lang="en-US" sz="1600" i="1" dirty="0"/>
              <a:t> failure in amblyopia?</a:t>
            </a:r>
          </a:p>
          <a:p>
            <a:r>
              <a:rPr lang="en-US" sz="1600" dirty="0"/>
              <a:t>Poor compliance/adherence. </a:t>
            </a:r>
            <a:r>
              <a:rPr lang="en-US" sz="1600" dirty="0">
                <a:solidFill>
                  <a:srgbClr val="0000FF"/>
                </a:solidFill>
              </a:rPr>
              <a:t>For this reason, the clinician must be 1) vigilant regarding evidence of noncompliance; 2) meticulous in identifying </a:t>
            </a:r>
            <a:r>
              <a:rPr lang="en-US" sz="1600" dirty="0" err="1">
                <a:solidFill>
                  <a:srgbClr val="0000FF"/>
                </a:solidFill>
              </a:rPr>
              <a:t>tx</a:t>
            </a:r>
            <a:r>
              <a:rPr lang="en-US" sz="1600" dirty="0">
                <a:solidFill>
                  <a:srgbClr val="0000FF"/>
                </a:solidFill>
              </a:rPr>
              <a:t> barriers; and 3) nimble with respect to modifying/jettisoning unsuccessful </a:t>
            </a:r>
            <a:r>
              <a:rPr lang="en-US" sz="1600" dirty="0" err="1">
                <a:solidFill>
                  <a:srgbClr val="0000FF"/>
                </a:solidFill>
              </a:rPr>
              <a:t>tx</a:t>
            </a:r>
            <a:r>
              <a:rPr lang="en-US" sz="1600" dirty="0">
                <a:solidFill>
                  <a:srgbClr val="0000FF"/>
                </a:solidFill>
              </a:rPr>
              <a:t> approaches and/or implementing alternatives that circumvent the identified barriers.</a:t>
            </a:r>
          </a:p>
        </p:txBody>
      </p:sp>
    </p:spTree>
    <p:extLst>
      <p:ext uri="{BB962C8B-B14F-4D97-AF65-F5344CB8AC3E}">
        <p14:creationId xmlns:p14="http://schemas.microsoft.com/office/powerpoint/2010/main" val="285199483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3046988"/>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tx</a:t>
            </a:r>
            <a:r>
              <a:rPr lang="en-US" sz="1600" i="1" dirty="0">
                <a:solidFill>
                  <a:schemeClr val="bg1">
                    <a:lumMod val="75000"/>
                  </a:schemeClr>
                </a:solidFill>
              </a:rPr>
              <a:t> failure in amblyopia?</a:t>
            </a:r>
          </a:p>
          <a:p>
            <a:r>
              <a:rPr lang="en-US" sz="1600" b="1" dirty="0"/>
              <a:t>Poor compliance/adherence</a:t>
            </a:r>
            <a:r>
              <a:rPr lang="en-US" sz="1600" dirty="0">
                <a:solidFill>
                  <a:schemeClr val="bg1">
                    <a:lumMod val="75000"/>
                  </a:schemeClr>
                </a:solidFill>
              </a:rPr>
              <a:t>. For this reason, the clinician must be 1) vigilant regarding evidence of noncompliance; 2) meticulous in identifying </a:t>
            </a:r>
            <a:r>
              <a:rPr lang="en-US" sz="1600" dirty="0" err="1">
                <a:solidFill>
                  <a:schemeClr val="bg1">
                    <a:lumMod val="75000"/>
                  </a:schemeClr>
                </a:solidFill>
              </a:rPr>
              <a:t>tx</a:t>
            </a:r>
            <a:r>
              <a:rPr lang="en-US" sz="1600" dirty="0">
                <a:solidFill>
                  <a:schemeClr val="bg1">
                    <a:lumMod val="75000"/>
                  </a:schemeClr>
                </a:solidFill>
              </a:rPr>
              <a:t> barriers; and 3) nimble with respect to modifying/jettisoning unsuccessful </a:t>
            </a:r>
            <a:r>
              <a:rPr lang="en-US" sz="1600" dirty="0" err="1">
                <a:solidFill>
                  <a:schemeClr val="bg1">
                    <a:lumMod val="75000"/>
                  </a:schemeClr>
                </a:solidFill>
              </a:rPr>
              <a:t>tx</a:t>
            </a:r>
            <a:r>
              <a:rPr lang="en-US" sz="1600" dirty="0">
                <a:solidFill>
                  <a:schemeClr val="bg1">
                    <a:lumMod val="75000"/>
                  </a:schemeClr>
                </a:solidFill>
              </a:rPr>
              <a:t> approaches and/or implementing alternatives that circumvent the identified barriers.</a:t>
            </a:r>
          </a:p>
        </p:txBody>
      </p:sp>
      <p:sp>
        <p:nvSpPr>
          <p:cNvPr id="4" name="&quot;Not Allowed&quot; Symbol 3">
            <a:extLst>
              <a:ext uri="{FF2B5EF4-FFF2-40B4-BE49-F238E27FC236}">
                <a16:creationId xmlns:a16="http://schemas.microsoft.com/office/drawing/2014/main" id="{919884D4-3E53-0A2C-F684-4EC21C01AC51}"/>
              </a:ext>
            </a:extLst>
          </p:cNvPr>
          <p:cNvSpPr/>
          <p:nvPr/>
        </p:nvSpPr>
        <p:spPr>
          <a:xfrm>
            <a:off x="1702906" y="3949148"/>
            <a:ext cx="569842" cy="543339"/>
          </a:xfrm>
          <a:prstGeom prst="noSmoking">
            <a:avLst>
              <a:gd name="adj" fmla="val 16829"/>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9CFE2F4-8B79-6BAD-A0A0-EF8F2632C675}"/>
              </a:ext>
            </a:extLst>
          </p:cNvPr>
          <p:cNvSpPr txBox="1"/>
          <p:nvPr/>
        </p:nvSpPr>
        <p:spPr>
          <a:xfrm>
            <a:off x="3596885" y="3843299"/>
            <a:ext cx="4765237" cy="954107"/>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If noncompliance has been ruled out, what is the most likely explanation for a failed </a:t>
            </a:r>
            <a:r>
              <a:rPr lang="en-US" sz="1400" i="1" dirty="0" err="1">
                <a:solidFill>
                  <a:srgbClr val="0000FF"/>
                </a:solidFill>
              </a:rPr>
              <a:t>tx</a:t>
            </a:r>
            <a:r>
              <a:rPr lang="en-US" sz="1400" i="1" dirty="0">
                <a:solidFill>
                  <a:srgbClr val="0000FF"/>
                </a:solidFill>
              </a:rPr>
              <a:t> response?</a:t>
            </a:r>
            <a:endParaRPr lang="en-US" sz="1400" i="1" dirty="0">
              <a:solidFill>
                <a:schemeClr val="accent6">
                  <a:lumMod val="40000"/>
                  <a:lumOff val="60000"/>
                </a:schemeClr>
              </a:solidFill>
            </a:endParaRPr>
          </a:p>
          <a:p>
            <a:r>
              <a:rPr lang="en-US" sz="1400" dirty="0">
                <a:solidFill>
                  <a:schemeClr val="accent6">
                    <a:lumMod val="40000"/>
                    <a:lumOff val="60000"/>
                  </a:schemeClr>
                </a:solidFill>
              </a:rPr>
              <a:t>You missed something (usually either  optic nerve  and/or  retinal  </a:t>
            </a:r>
            <a:r>
              <a:rPr lang="en-US" sz="1400" dirty="0" err="1">
                <a:solidFill>
                  <a:schemeClr val="accent6">
                    <a:lumMod val="40000"/>
                    <a:lumOff val="60000"/>
                  </a:schemeClr>
                </a:solidFill>
              </a:rPr>
              <a:t>dz</a:t>
            </a:r>
            <a:r>
              <a:rPr lang="en-US" sz="1400" dirty="0">
                <a:solidFill>
                  <a:schemeClr val="accent6">
                    <a:lumMod val="40000"/>
                    <a:lumOff val="60000"/>
                  </a:schemeClr>
                </a:solidFill>
              </a:rPr>
              <a:t>) on exam</a:t>
            </a:r>
          </a:p>
        </p:txBody>
      </p:sp>
    </p:spTree>
    <p:extLst>
      <p:ext uri="{BB962C8B-B14F-4D97-AF65-F5344CB8AC3E}">
        <p14:creationId xmlns:p14="http://schemas.microsoft.com/office/powerpoint/2010/main" val="260750135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3046988"/>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tx</a:t>
            </a:r>
            <a:r>
              <a:rPr lang="en-US" sz="1600" i="1" dirty="0">
                <a:solidFill>
                  <a:schemeClr val="bg1">
                    <a:lumMod val="75000"/>
                  </a:schemeClr>
                </a:solidFill>
              </a:rPr>
              <a:t> failure in amblyopia?</a:t>
            </a:r>
          </a:p>
          <a:p>
            <a:r>
              <a:rPr lang="en-US" sz="1600" b="1" dirty="0"/>
              <a:t>Poor compliance/adherence</a:t>
            </a:r>
            <a:r>
              <a:rPr lang="en-US" sz="1600" dirty="0">
                <a:solidFill>
                  <a:schemeClr val="bg1">
                    <a:lumMod val="75000"/>
                  </a:schemeClr>
                </a:solidFill>
              </a:rPr>
              <a:t>. For this reason, the clinician must be 1) vigilant regarding evidence of noncompliance; 2) meticulous in identifying </a:t>
            </a:r>
            <a:r>
              <a:rPr lang="en-US" sz="1600" dirty="0" err="1">
                <a:solidFill>
                  <a:schemeClr val="bg1">
                    <a:lumMod val="75000"/>
                  </a:schemeClr>
                </a:solidFill>
              </a:rPr>
              <a:t>tx</a:t>
            </a:r>
            <a:r>
              <a:rPr lang="en-US" sz="1600" dirty="0">
                <a:solidFill>
                  <a:schemeClr val="bg1">
                    <a:lumMod val="75000"/>
                  </a:schemeClr>
                </a:solidFill>
              </a:rPr>
              <a:t> barriers; and 3) nimble with respect to modifying/jettisoning unsuccessful </a:t>
            </a:r>
            <a:r>
              <a:rPr lang="en-US" sz="1600" dirty="0" err="1">
                <a:solidFill>
                  <a:schemeClr val="bg1">
                    <a:lumMod val="75000"/>
                  </a:schemeClr>
                </a:solidFill>
              </a:rPr>
              <a:t>tx</a:t>
            </a:r>
            <a:r>
              <a:rPr lang="en-US" sz="1600" dirty="0">
                <a:solidFill>
                  <a:schemeClr val="bg1">
                    <a:lumMod val="75000"/>
                  </a:schemeClr>
                </a:solidFill>
              </a:rPr>
              <a:t> approaches and/or implementing alternatives that circumvent the identified barriers.</a:t>
            </a:r>
          </a:p>
        </p:txBody>
      </p:sp>
      <p:sp>
        <p:nvSpPr>
          <p:cNvPr id="4" name="&quot;Not Allowed&quot; Symbol 3">
            <a:extLst>
              <a:ext uri="{FF2B5EF4-FFF2-40B4-BE49-F238E27FC236}">
                <a16:creationId xmlns:a16="http://schemas.microsoft.com/office/drawing/2014/main" id="{919884D4-3E53-0A2C-F684-4EC21C01AC51}"/>
              </a:ext>
            </a:extLst>
          </p:cNvPr>
          <p:cNvSpPr/>
          <p:nvPr/>
        </p:nvSpPr>
        <p:spPr>
          <a:xfrm>
            <a:off x="1702906" y="3949148"/>
            <a:ext cx="569842" cy="543339"/>
          </a:xfrm>
          <a:prstGeom prst="noSmoking">
            <a:avLst>
              <a:gd name="adj" fmla="val 16829"/>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9CFE2F4-8B79-6BAD-A0A0-EF8F2632C675}"/>
              </a:ext>
            </a:extLst>
          </p:cNvPr>
          <p:cNvSpPr txBox="1"/>
          <p:nvPr/>
        </p:nvSpPr>
        <p:spPr>
          <a:xfrm>
            <a:off x="3596885" y="3843299"/>
            <a:ext cx="4765237" cy="954107"/>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If noncompliance has been ruled out, what is the most likely explanation for a failed </a:t>
            </a:r>
            <a:r>
              <a:rPr lang="en-US" sz="1400" i="1" dirty="0" err="1">
                <a:solidFill>
                  <a:srgbClr val="0000FF"/>
                </a:solidFill>
              </a:rPr>
              <a:t>tx</a:t>
            </a:r>
            <a:r>
              <a:rPr lang="en-US" sz="1400" i="1" dirty="0">
                <a:solidFill>
                  <a:srgbClr val="0000FF"/>
                </a:solidFill>
              </a:rPr>
              <a:t> response?</a:t>
            </a:r>
          </a:p>
          <a:p>
            <a:r>
              <a:rPr lang="en-US" sz="1400" dirty="0">
                <a:solidFill>
                  <a:srgbClr val="0000FF"/>
                </a:solidFill>
              </a:rPr>
              <a:t>You missed something (usually either  optic nerve  and/or  retinal  </a:t>
            </a:r>
            <a:r>
              <a:rPr lang="en-US" sz="1400" dirty="0" err="1">
                <a:solidFill>
                  <a:srgbClr val="0000FF"/>
                </a:solidFill>
              </a:rPr>
              <a:t>dz</a:t>
            </a:r>
            <a:r>
              <a:rPr lang="en-US" sz="1400" dirty="0">
                <a:solidFill>
                  <a:srgbClr val="0000FF"/>
                </a:solidFill>
              </a:rPr>
              <a:t>) on exam</a:t>
            </a:r>
          </a:p>
        </p:txBody>
      </p:sp>
      <p:sp>
        <p:nvSpPr>
          <p:cNvPr id="13" name="Rectangle 12">
            <a:extLst>
              <a:ext uri="{FF2B5EF4-FFF2-40B4-BE49-F238E27FC236}">
                <a16:creationId xmlns:a16="http://schemas.microsoft.com/office/drawing/2014/main" id="{AA0168C0-3108-3A58-B732-1256923DD7F1}"/>
              </a:ext>
            </a:extLst>
          </p:cNvPr>
          <p:cNvSpPr/>
          <p:nvPr/>
        </p:nvSpPr>
        <p:spPr>
          <a:xfrm>
            <a:off x="6718852" y="4320352"/>
            <a:ext cx="874643" cy="211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4" name="Rectangle 13">
            <a:extLst>
              <a:ext uri="{FF2B5EF4-FFF2-40B4-BE49-F238E27FC236}">
                <a16:creationId xmlns:a16="http://schemas.microsoft.com/office/drawing/2014/main" id="{DDD368FC-1419-EF90-1402-37853097584E}"/>
              </a:ext>
            </a:extLst>
          </p:cNvPr>
          <p:cNvSpPr/>
          <p:nvPr/>
        </p:nvSpPr>
        <p:spPr>
          <a:xfrm>
            <a:off x="3596885" y="4538869"/>
            <a:ext cx="611875" cy="211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269713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t>Is it #1 by a little, or a lot?</a:t>
            </a:r>
            <a:endParaRPr lang="en-US" sz="1400" i="1" dirty="0">
              <a:solidFill>
                <a:schemeClr val="accent5">
                  <a:lumMod val="75000"/>
                </a:schemeClr>
              </a:solidFill>
            </a:endParaRPr>
          </a:p>
          <a:p>
            <a:r>
              <a:rPr lang="en-US" sz="1400" dirty="0">
                <a:solidFill>
                  <a:schemeClr val="accent5">
                    <a:lumMod val="75000"/>
                  </a:schemeClr>
                </a:solidFill>
              </a:rPr>
              <a:t>A lot. As in, it is </a:t>
            </a:r>
            <a:r>
              <a:rPr lang="en-US" sz="1400" u="sng" dirty="0">
                <a:solidFill>
                  <a:schemeClr val="accent5">
                    <a:lumMod val="75000"/>
                  </a:schemeClr>
                </a:solidFill>
              </a:rPr>
              <a:t>more common than all other causes (of unilateral decreased vision) </a:t>
            </a:r>
            <a:r>
              <a:rPr lang="en-US" sz="1400" b="1" u="sng" dirty="0">
                <a:solidFill>
                  <a:schemeClr val="accent5">
                    <a:lumMod val="75000"/>
                  </a:schemeClr>
                </a:solidFill>
              </a:rPr>
              <a:t>combined</a:t>
            </a:r>
            <a:r>
              <a:rPr lang="en-US" sz="1400" dirty="0">
                <a:solidFill>
                  <a:schemeClr val="accent5">
                    <a:lumMod val="75000"/>
                  </a:schemeClr>
                </a:solidFill>
              </a:rPr>
              <a:t>. In fact, it remains the #1 cause of unilateral decreased vision into adulthood all the way up to age  60!</a:t>
            </a:r>
          </a:p>
        </p:txBody>
      </p:sp>
      <p:sp>
        <p:nvSpPr>
          <p:cNvPr id="5" name="Rectangle 2">
            <a:extLst>
              <a:ext uri="{FF2B5EF4-FFF2-40B4-BE49-F238E27FC236}">
                <a16:creationId xmlns:a16="http://schemas.microsoft.com/office/drawing/2014/main" id="{AF28277A-A43F-B09D-AC87-F50C6B36BC8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43503207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3046988"/>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tx</a:t>
            </a:r>
            <a:r>
              <a:rPr lang="en-US" sz="1600" i="1" dirty="0">
                <a:solidFill>
                  <a:schemeClr val="bg1">
                    <a:lumMod val="75000"/>
                  </a:schemeClr>
                </a:solidFill>
              </a:rPr>
              <a:t> failure in amblyopia?</a:t>
            </a:r>
          </a:p>
          <a:p>
            <a:r>
              <a:rPr lang="en-US" sz="1600" b="1" dirty="0"/>
              <a:t>Poor compliance/adherence</a:t>
            </a:r>
            <a:r>
              <a:rPr lang="en-US" sz="1600" dirty="0">
                <a:solidFill>
                  <a:schemeClr val="bg1">
                    <a:lumMod val="75000"/>
                  </a:schemeClr>
                </a:solidFill>
              </a:rPr>
              <a:t>. For this reason, the clinician must be 1) vigilant regarding evidence of noncompliance; 2) meticulous in identifying </a:t>
            </a:r>
            <a:r>
              <a:rPr lang="en-US" sz="1600" dirty="0" err="1">
                <a:solidFill>
                  <a:schemeClr val="bg1">
                    <a:lumMod val="75000"/>
                  </a:schemeClr>
                </a:solidFill>
              </a:rPr>
              <a:t>tx</a:t>
            </a:r>
            <a:r>
              <a:rPr lang="en-US" sz="1600" dirty="0">
                <a:solidFill>
                  <a:schemeClr val="bg1">
                    <a:lumMod val="75000"/>
                  </a:schemeClr>
                </a:solidFill>
              </a:rPr>
              <a:t> barriers; and 3) nimble with respect to modifying/jettisoning unsuccessful </a:t>
            </a:r>
            <a:r>
              <a:rPr lang="en-US" sz="1600" dirty="0" err="1">
                <a:solidFill>
                  <a:schemeClr val="bg1">
                    <a:lumMod val="75000"/>
                  </a:schemeClr>
                </a:solidFill>
              </a:rPr>
              <a:t>tx</a:t>
            </a:r>
            <a:r>
              <a:rPr lang="en-US" sz="1600" dirty="0">
                <a:solidFill>
                  <a:schemeClr val="bg1">
                    <a:lumMod val="75000"/>
                  </a:schemeClr>
                </a:solidFill>
              </a:rPr>
              <a:t> approaches and/or implementing alternatives that circumvent the identified barriers.</a:t>
            </a:r>
          </a:p>
        </p:txBody>
      </p:sp>
      <p:sp>
        <p:nvSpPr>
          <p:cNvPr id="4" name="&quot;Not Allowed&quot; Symbol 3">
            <a:extLst>
              <a:ext uri="{FF2B5EF4-FFF2-40B4-BE49-F238E27FC236}">
                <a16:creationId xmlns:a16="http://schemas.microsoft.com/office/drawing/2014/main" id="{919884D4-3E53-0A2C-F684-4EC21C01AC51}"/>
              </a:ext>
            </a:extLst>
          </p:cNvPr>
          <p:cNvSpPr/>
          <p:nvPr/>
        </p:nvSpPr>
        <p:spPr>
          <a:xfrm>
            <a:off x="1702906" y="3949148"/>
            <a:ext cx="569842" cy="543339"/>
          </a:xfrm>
          <a:prstGeom prst="noSmoking">
            <a:avLst>
              <a:gd name="adj" fmla="val 16829"/>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9CFE2F4-8B79-6BAD-A0A0-EF8F2632C675}"/>
              </a:ext>
            </a:extLst>
          </p:cNvPr>
          <p:cNvSpPr txBox="1"/>
          <p:nvPr/>
        </p:nvSpPr>
        <p:spPr>
          <a:xfrm>
            <a:off x="3596885" y="3843299"/>
            <a:ext cx="4765237" cy="954107"/>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If noncompliance has been ruled out, what is the most likely explanation for a failed </a:t>
            </a:r>
            <a:r>
              <a:rPr lang="en-US" sz="1400" i="1" dirty="0" err="1">
                <a:solidFill>
                  <a:srgbClr val="0000FF"/>
                </a:solidFill>
              </a:rPr>
              <a:t>tx</a:t>
            </a:r>
            <a:r>
              <a:rPr lang="en-US" sz="1400" i="1" dirty="0">
                <a:solidFill>
                  <a:srgbClr val="0000FF"/>
                </a:solidFill>
              </a:rPr>
              <a:t> response?</a:t>
            </a:r>
          </a:p>
          <a:p>
            <a:r>
              <a:rPr lang="en-US" sz="1400" dirty="0">
                <a:solidFill>
                  <a:srgbClr val="0000FF"/>
                </a:solidFill>
              </a:rPr>
              <a:t>You missed something (usually either  optic nerve  and/or  retinal  </a:t>
            </a:r>
            <a:r>
              <a:rPr lang="en-US" sz="1400" dirty="0" err="1">
                <a:solidFill>
                  <a:srgbClr val="0000FF"/>
                </a:solidFill>
              </a:rPr>
              <a:t>dz</a:t>
            </a:r>
            <a:r>
              <a:rPr lang="en-US" sz="1400" dirty="0">
                <a:solidFill>
                  <a:srgbClr val="0000FF"/>
                </a:solidFill>
              </a:rPr>
              <a:t>) on exam</a:t>
            </a:r>
          </a:p>
        </p:txBody>
      </p:sp>
    </p:spTree>
    <p:extLst>
      <p:ext uri="{BB962C8B-B14F-4D97-AF65-F5344CB8AC3E}">
        <p14:creationId xmlns:p14="http://schemas.microsoft.com/office/powerpoint/2010/main" val="3294143716"/>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3539430"/>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t>What is the most common cause of </a:t>
            </a:r>
            <a:r>
              <a:rPr lang="en-US" sz="1600" i="1" dirty="0" err="1"/>
              <a:t>tx</a:t>
            </a:r>
            <a:r>
              <a:rPr lang="en-US" sz="1600" i="1" dirty="0"/>
              <a:t> failure in amblyopia?</a:t>
            </a:r>
          </a:p>
          <a:p>
            <a:r>
              <a:rPr lang="en-US" sz="1600" dirty="0"/>
              <a:t>Poor compliance/adherence. </a:t>
            </a:r>
            <a:r>
              <a:rPr lang="en-US" sz="1600" dirty="0">
                <a:solidFill>
                  <a:srgbClr val="0000FF"/>
                </a:solidFill>
              </a:rPr>
              <a:t>For this reason, the clinician must be 1) vigilant regarding evidence of noncompliance; 2) meticulous in identifying </a:t>
            </a:r>
            <a:r>
              <a:rPr lang="en-US" sz="1600" dirty="0" err="1">
                <a:solidFill>
                  <a:srgbClr val="0000FF"/>
                </a:solidFill>
              </a:rPr>
              <a:t>tx</a:t>
            </a:r>
            <a:r>
              <a:rPr lang="en-US" sz="1600" dirty="0">
                <a:solidFill>
                  <a:srgbClr val="0000FF"/>
                </a:solidFill>
              </a:rPr>
              <a:t> barriers; and 3) nimble with respect to modifying/jettisoning unsuccessful </a:t>
            </a:r>
            <a:r>
              <a:rPr lang="en-US" sz="1600" dirty="0" err="1">
                <a:solidFill>
                  <a:srgbClr val="0000FF"/>
                </a:solidFill>
              </a:rPr>
              <a:t>tx</a:t>
            </a:r>
            <a:r>
              <a:rPr lang="en-US" sz="1600" dirty="0">
                <a:solidFill>
                  <a:srgbClr val="0000FF"/>
                </a:solidFill>
              </a:rPr>
              <a:t> approaches and/or implementing alternatives that circumvent the identified barriers.</a:t>
            </a:r>
          </a:p>
          <a:p>
            <a:endParaRPr lang="en-US" sz="1600" i="1" dirty="0">
              <a:solidFill>
                <a:srgbClr val="0000FF"/>
              </a:solidFill>
            </a:endParaRPr>
          </a:p>
          <a:p>
            <a:r>
              <a:rPr lang="en-US" sz="1600" i="1" dirty="0">
                <a:solidFill>
                  <a:srgbClr val="0000FF"/>
                </a:solidFill>
              </a:rPr>
              <a:t>Is amblyopia recurrence (</a:t>
            </a:r>
            <a:r>
              <a:rPr lang="en-US" sz="1600" i="1" dirty="0" err="1">
                <a:solidFill>
                  <a:srgbClr val="0000FF"/>
                </a:solidFill>
              </a:rPr>
              <a:t>ie</a:t>
            </a:r>
            <a:r>
              <a:rPr lang="en-US" sz="1600" i="1" dirty="0">
                <a:solidFill>
                  <a:srgbClr val="0000FF"/>
                </a:solidFill>
              </a:rPr>
              <a:t>, post-</a:t>
            </a:r>
            <a:r>
              <a:rPr lang="en-US" sz="1600" i="1" dirty="0" err="1">
                <a:solidFill>
                  <a:srgbClr val="0000FF"/>
                </a:solidFill>
              </a:rPr>
              <a:t>tx</a:t>
            </a:r>
            <a:r>
              <a:rPr lang="en-US" sz="1600" i="1" dirty="0">
                <a:solidFill>
                  <a:srgbClr val="0000FF"/>
                </a:solidFill>
              </a:rPr>
              <a:t>) a thing?</a:t>
            </a:r>
            <a:endParaRPr lang="en-US" sz="1600" dirty="0">
              <a:solidFill>
                <a:srgbClr val="0000FF"/>
              </a:solidFill>
            </a:endParaRPr>
          </a:p>
        </p:txBody>
      </p:sp>
    </p:spTree>
    <p:extLst>
      <p:ext uri="{BB962C8B-B14F-4D97-AF65-F5344CB8AC3E}">
        <p14:creationId xmlns:p14="http://schemas.microsoft.com/office/powerpoint/2010/main" val="2608111282"/>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4031873"/>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t>What is the most common cause of </a:t>
            </a:r>
            <a:r>
              <a:rPr lang="en-US" sz="1600" i="1" dirty="0" err="1"/>
              <a:t>tx</a:t>
            </a:r>
            <a:r>
              <a:rPr lang="en-US" sz="1600" i="1" dirty="0"/>
              <a:t> failure in amblyopia?</a:t>
            </a:r>
          </a:p>
          <a:p>
            <a:r>
              <a:rPr lang="en-US" sz="1600" dirty="0"/>
              <a:t>Poor compliance/adherence. </a:t>
            </a:r>
            <a:r>
              <a:rPr lang="en-US" sz="1600" dirty="0">
                <a:solidFill>
                  <a:srgbClr val="0000FF"/>
                </a:solidFill>
              </a:rPr>
              <a:t>For this reason, the clinician must be 1) vigilant regarding evidence of noncompliance; 2) meticulous in identifying </a:t>
            </a:r>
            <a:r>
              <a:rPr lang="en-US" sz="1600" dirty="0" err="1">
                <a:solidFill>
                  <a:srgbClr val="0000FF"/>
                </a:solidFill>
              </a:rPr>
              <a:t>tx</a:t>
            </a:r>
            <a:r>
              <a:rPr lang="en-US" sz="1600" dirty="0">
                <a:solidFill>
                  <a:srgbClr val="0000FF"/>
                </a:solidFill>
              </a:rPr>
              <a:t> barriers; and 3) nimble with respect to modifying/jettisoning unsuccessful </a:t>
            </a:r>
            <a:r>
              <a:rPr lang="en-US" sz="1600" dirty="0" err="1">
                <a:solidFill>
                  <a:srgbClr val="0000FF"/>
                </a:solidFill>
              </a:rPr>
              <a:t>tx</a:t>
            </a:r>
            <a:r>
              <a:rPr lang="en-US" sz="1600" dirty="0">
                <a:solidFill>
                  <a:srgbClr val="0000FF"/>
                </a:solidFill>
              </a:rPr>
              <a:t> approaches and/or implementing alternatives that circumvent the identified barriers.</a:t>
            </a:r>
          </a:p>
          <a:p>
            <a:endParaRPr lang="en-US" sz="1600" i="1" dirty="0">
              <a:solidFill>
                <a:srgbClr val="0000FF"/>
              </a:solidFill>
            </a:endParaRPr>
          </a:p>
          <a:p>
            <a:r>
              <a:rPr lang="en-US" sz="1600" i="1" dirty="0">
                <a:solidFill>
                  <a:srgbClr val="0000FF"/>
                </a:solidFill>
              </a:rPr>
              <a:t>Is amblyopia recurrence (</a:t>
            </a:r>
            <a:r>
              <a:rPr lang="en-US" sz="1600" i="1" dirty="0" err="1">
                <a:solidFill>
                  <a:srgbClr val="0000FF"/>
                </a:solidFill>
              </a:rPr>
              <a:t>ie</a:t>
            </a:r>
            <a:r>
              <a:rPr lang="en-US" sz="1600" i="1" dirty="0">
                <a:solidFill>
                  <a:srgbClr val="0000FF"/>
                </a:solidFill>
              </a:rPr>
              <a:t>, post-</a:t>
            </a:r>
            <a:r>
              <a:rPr lang="en-US" sz="1600" i="1" dirty="0" err="1">
                <a:solidFill>
                  <a:srgbClr val="0000FF"/>
                </a:solidFill>
              </a:rPr>
              <a:t>tx</a:t>
            </a:r>
            <a:r>
              <a:rPr lang="en-US" sz="1600" i="1" dirty="0">
                <a:solidFill>
                  <a:srgbClr val="0000FF"/>
                </a:solidFill>
              </a:rPr>
              <a:t>) a thing?</a:t>
            </a:r>
          </a:p>
          <a:p>
            <a:r>
              <a:rPr lang="en-US" sz="1600" dirty="0">
                <a:solidFill>
                  <a:srgbClr val="0000FF"/>
                </a:solidFill>
              </a:rPr>
              <a:t>Mos def—estimates are that as many as a  third  of ‘</a:t>
            </a:r>
            <a:r>
              <a:rPr lang="en-US" sz="1600" dirty="0" err="1">
                <a:solidFill>
                  <a:srgbClr val="0000FF"/>
                </a:solidFill>
              </a:rPr>
              <a:t>tx</a:t>
            </a:r>
            <a:r>
              <a:rPr lang="en-US" sz="1600" dirty="0">
                <a:solidFill>
                  <a:srgbClr val="0000FF"/>
                </a:solidFill>
              </a:rPr>
              <a:t> successes’ will backslide to some degree once </a:t>
            </a:r>
            <a:r>
              <a:rPr lang="en-US" sz="1600" dirty="0" err="1">
                <a:solidFill>
                  <a:srgbClr val="0000FF"/>
                </a:solidFill>
              </a:rPr>
              <a:t>tx</a:t>
            </a:r>
            <a:r>
              <a:rPr lang="en-US" sz="1600" dirty="0">
                <a:solidFill>
                  <a:srgbClr val="0000FF"/>
                </a:solidFill>
              </a:rPr>
              <a:t> is stopped</a:t>
            </a:r>
          </a:p>
        </p:txBody>
      </p:sp>
      <p:sp>
        <p:nvSpPr>
          <p:cNvPr id="8" name="Rectangle 7">
            <a:extLst>
              <a:ext uri="{FF2B5EF4-FFF2-40B4-BE49-F238E27FC236}">
                <a16:creationId xmlns:a16="http://schemas.microsoft.com/office/drawing/2014/main" id="{29A781E6-1D16-C16C-477F-55C8ED464A30}"/>
              </a:ext>
            </a:extLst>
          </p:cNvPr>
          <p:cNvSpPr/>
          <p:nvPr/>
        </p:nvSpPr>
        <p:spPr>
          <a:xfrm>
            <a:off x="4558749" y="5817847"/>
            <a:ext cx="490330" cy="225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3992437289"/>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EC05364D-05DE-70B3-9CF7-CF5D8B29BFF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21F9D888-93F1-C55E-B4E8-C820B32C2729}"/>
              </a:ext>
            </a:extLst>
          </p:cNvPr>
          <p:cNvSpPr txBox="1"/>
          <p:nvPr/>
        </p:nvSpPr>
        <p:spPr>
          <a:xfrm>
            <a:off x="591509" y="2319805"/>
            <a:ext cx="6897164" cy="4031873"/>
          </a:xfrm>
          <a:prstGeom prst="rect">
            <a:avLst/>
          </a:prstGeom>
          <a:noFill/>
        </p:spPr>
        <p:txBody>
          <a:bodyPr wrap="square" rtlCol="0">
            <a:spAutoFit/>
          </a:bodyPr>
          <a:lstStyle/>
          <a:p>
            <a:r>
              <a:rPr lang="en-US" sz="1600" i="1" dirty="0">
                <a:solidFill>
                  <a:schemeClr val="bg1">
                    <a:lumMod val="75000"/>
                  </a:schemeClr>
                </a:solidFill>
              </a:rPr>
              <a:t>Treatment of amblyopia involves three general steps—what are they?</a:t>
            </a:r>
            <a:endParaRPr lang="en-US" sz="1600" dirty="0">
              <a:solidFill>
                <a:schemeClr val="bg1">
                  <a:lumMod val="75000"/>
                </a:schemeClr>
              </a:solidFill>
            </a:endParaRPr>
          </a:p>
          <a:p>
            <a:r>
              <a:rPr lang="en-US" sz="1600" dirty="0">
                <a:solidFill>
                  <a:schemeClr val="bg1">
                    <a:lumMod val="75000"/>
                  </a:schemeClr>
                </a:solidFill>
              </a:rPr>
              <a:t>In order:</a:t>
            </a:r>
          </a:p>
          <a:p>
            <a:r>
              <a:rPr lang="en-US" sz="1600" dirty="0">
                <a:solidFill>
                  <a:schemeClr val="bg1">
                    <a:lumMod val="75000"/>
                  </a:schemeClr>
                </a:solidFill>
              </a:rPr>
              <a:t>1) Clear the visual axis if occluded</a:t>
            </a:r>
          </a:p>
          <a:p>
            <a:r>
              <a:rPr lang="en-US" sz="1600" dirty="0">
                <a:solidFill>
                  <a:schemeClr val="bg1">
                    <a:lumMod val="75000"/>
                  </a:schemeClr>
                </a:solidFill>
              </a:rPr>
              <a:t>2) Correct any significant refractive error present</a:t>
            </a:r>
          </a:p>
          <a:p>
            <a:r>
              <a:rPr lang="en-US" sz="1600" dirty="0">
                <a:solidFill>
                  <a:schemeClr val="bg1">
                    <a:lumMod val="75000"/>
                  </a:schemeClr>
                </a:solidFill>
              </a:rPr>
              <a:t>3) Encourage (</a:t>
            </a:r>
            <a:r>
              <a:rPr lang="en-US" sz="1600" dirty="0" err="1">
                <a:solidFill>
                  <a:schemeClr val="bg1">
                    <a:lumMod val="75000"/>
                  </a:schemeClr>
                </a:solidFill>
              </a:rPr>
              <a:t>ie</a:t>
            </a:r>
            <a:r>
              <a:rPr lang="en-US" sz="1600" dirty="0">
                <a:solidFill>
                  <a:schemeClr val="bg1">
                    <a:lumMod val="75000"/>
                  </a:schemeClr>
                </a:solidFill>
              </a:rPr>
              <a:t>, force; require) the child to use the amblyopic eye</a:t>
            </a:r>
          </a:p>
          <a:p>
            <a:endParaRPr lang="en-US" sz="1600" dirty="0">
              <a:solidFill>
                <a:schemeClr val="bg1">
                  <a:lumMod val="75000"/>
                </a:schemeClr>
              </a:solidFill>
            </a:endParaRPr>
          </a:p>
          <a:p>
            <a:r>
              <a:rPr lang="en-US" sz="1600" i="1" dirty="0"/>
              <a:t>What is the most common cause of </a:t>
            </a:r>
            <a:r>
              <a:rPr lang="en-US" sz="1600" i="1" dirty="0" err="1"/>
              <a:t>tx</a:t>
            </a:r>
            <a:r>
              <a:rPr lang="en-US" sz="1600" i="1" dirty="0"/>
              <a:t> failure in amblyopia?</a:t>
            </a:r>
          </a:p>
          <a:p>
            <a:r>
              <a:rPr lang="en-US" sz="1600" dirty="0"/>
              <a:t>Poor compliance/adherence. </a:t>
            </a:r>
            <a:r>
              <a:rPr lang="en-US" sz="1600" dirty="0">
                <a:solidFill>
                  <a:srgbClr val="0000FF"/>
                </a:solidFill>
              </a:rPr>
              <a:t>For this reason, the clinician must be 1) vigilant regarding evidence of noncompliance; 2) meticulous in identifying </a:t>
            </a:r>
            <a:r>
              <a:rPr lang="en-US" sz="1600" dirty="0" err="1">
                <a:solidFill>
                  <a:srgbClr val="0000FF"/>
                </a:solidFill>
              </a:rPr>
              <a:t>tx</a:t>
            </a:r>
            <a:r>
              <a:rPr lang="en-US" sz="1600" dirty="0">
                <a:solidFill>
                  <a:srgbClr val="0000FF"/>
                </a:solidFill>
              </a:rPr>
              <a:t> barriers; and 3) nimble with respect to modifying/jettisoning unsuccessful </a:t>
            </a:r>
            <a:r>
              <a:rPr lang="en-US" sz="1600" dirty="0" err="1">
                <a:solidFill>
                  <a:srgbClr val="0000FF"/>
                </a:solidFill>
              </a:rPr>
              <a:t>tx</a:t>
            </a:r>
            <a:r>
              <a:rPr lang="en-US" sz="1600" dirty="0">
                <a:solidFill>
                  <a:srgbClr val="0000FF"/>
                </a:solidFill>
              </a:rPr>
              <a:t> approaches and/or implementing alternatives that circumvent the identified barriers.</a:t>
            </a:r>
          </a:p>
          <a:p>
            <a:endParaRPr lang="en-US" sz="1600" i="1" dirty="0">
              <a:solidFill>
                <a:srgbClr val="0000FF"/>
              </a:solidFill>
            </a:endParaRPr>
          </a:p>
          <a:p>
            <a:r>
              <a:rPr lang="en-US" sz="1600" i="1" dirty="0">
                <a:solidFill>
                  <a:srgbClr val="0000FF"/>
                </a:solidFill>
              </a:rPr>
              <a:t>Is amblyopia recurrence (</a:t>
            </a:r>
            <a:r>
              <a:rPr lang="en-US" sz="1600" i="1" dirty="0" err="1">
                <a:solidFill>
                  <a:srgbClr val="0000FF"/>
                </a:solidFill>
              </a:rPr>
              <a:t>ie</a:t>
            </a:r>
            <a:r>
              <a:rPr lang="en-US" sz="1600" i="1" dirty="0">
                <a:solidFill>
                  <a:srgbClr val="0000FF"/>
                </a:solidFill>
              </a:rPr>
              <a:t>, post-</a:t>
            </a:r>
            <a:r>
              <a:rPr lang="en-US" sz="1600" i="1" dirty="0" err="1">
                <a:solidFill>
                  <a:srgbClr val="0000FF"/>
                </a:solidFill>
              </a:rPr>
              <a:t>tx</a:t>
            </a:r>
            <a:r>
              <a:rPr lang="en-US" sz="1600" i="1" dirty="0">
                <a:solidFill>
                  <a:srgbClr val="0000FF"/>
                </a:solidFill>
              </a:rPr>
              <a:t>) a thing?</a:t>
            </a:r>
          </a:p>
          <a:p>
            <a:r>
              <a:rPr lang="en-US" sz="1600" dirty="0">
                <a:solidFill>
                  <a:srgbClr val="0000FF"/>
                </a:solidFill>
              </a:rPr>
              <a:t>Mos def—estimates are that as many as a  third  of ‘</a:t>
            </a:r>
            <a:r>
              <a:rPr lang="en-US" sz="1600" dirty="0" err="1">
                <a:solidFill>
                  <a:srgbClr val="0000FF"/>
                </a:solidFill>
              </a:rPr>
              <a:t>tx</a:t>
            </a:r>
            <a:r>
              <a:rPr lang="en-US" sz="1600" dirty="0">
                <a:solidFill>
                  <a:srgbClr val="0000FF"/>
                </a:solidFill>
              </a:rPr>
              <a:t> successes’ will backslide to some degree once </a:t>
            </a:r>
            <a:r>
              <a:rPr lang="en-US" sz="1600" dirty="0" err="1">
                <a:solidFill>
                  <a:srgbClr val="0000FF"/>
                </a:solidFill>
              </a:rPr>
              <a:t>tx</a:t>
            </a:r>
            <a:r>
              <a:rPr lang="en-US" sz="1600" dirty="0">
                <a:solidFill>
                  <a:srgbClr val="0000FF"/>
                </a:solidFill>
              </a:rPr>
              <a:t> is stopped</a:t>
            </a:r>
          </a:p>
        </p:txBody>
      </p:sp>
    </p:spTree>
    <p:extLst>
      <p:ext uri="{BB962C8B-B14F-4D97-AF65-F5344CB8AC3E}">
        <p14:creationId xmlns:p14="http://schemas.microsoft.com/office/powerpoint/2010/main" val="917915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t>Is it #1 by a little, or a lot?</a:t>
            </a:r>
          </a:p>
          <a:p>
            <a:r>
              <a:rPr lang="en-US" sz="1400" dirty="0"/>
              <a:t>A lot. As in, it is </a:t>
            </a:r>
            <a:r>
              <a:rPr lang="en-US" sz="1400" u="sng" dirty="0"/>
              <a:t>more common than all other causes (of unilateral decreased vision) </a:t>
            </a:r>
            <a:r>
              <a:rPr lang="en-US" sz="1400" b="1" u="sng" dirty="0"/>
              <a:t>combined</a:t>
            </a:r>
            <a:r>
              <a:rPr lang="en-US" sz="1400" dirty="0"/>
              <a:t>.</a:t>
            </a:r>
            <a:r>
              <a:rPr lang="en-US" sz="1400" dirty="0">
                <a:solidFill>
                  <a:schemeClr val="accent5">
                    <a:lumMod val="75000"/>
                  </a:schemeClr>
                </a:solidFill>
              </a:rPr>
              <a:t> In fact, it remains the #1 cause of unilateral decreased vision into adulthood all the way up to age  60!</a:t>
            </a:r>
          </a:p>
        </p:txBody>
      </p:sp>
      <p:sp>
        <p:nvSpPr>
          <p:cNvPr id="5" name="Rectangle 2">
            <a:extLst>
              <a:ext uri="{FF2B5EF4-FFF2-40B4-BE49-F238E27FC236}">
                <a16:creationId xmlns:a16="http://schemas.microsoft.com/office/drawing/2014/main" id="{BAFA81DD-4478-B5BD-0772-8F91C7A1944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284182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t>Is it #1 by a little, or a lot?</a:t>
            </a:r>
          </a:p>
          <a:p>
            <a:r>
              <a:rPr lang="en-US" sz="1400" dirty="0"/>
              <a:t>A lot. As in, it is </a:t>
            </a:r>
            <a:r>
              <a:rPr lang="en-US" sz="1400" u="sng" dirty="0"/>
              <a:t>more common than all other causes (of unilateral decreased vision) </a:t>
            </a:r>
            <a:r>
              <a:rPr lang="en-US" sz="1400" b="1" u="sng" dirty="0"/>
              <a:t>combined</a:t>
            </a:r>
            <a:r>
              <a:rPr lang="en-US" sz="1400" dirty="0"/>
              <a:t>. </a:t>
            </a:r>
            <a:r>
              <a:rPr lang="en-US" sz="1400" dirty="0">
                <a:solidFill>
                  <a:srgbClr val="0000FF"/>
                </a:solidFill>
              </a:rPr>
              <a:t>In fact, it remains the #1 cause of unilateral decreased vision </a:t>
            </a:r>
            <a:r>
              <a:rPr lang="en-US" sz="1400" i="1" dirty="0">
                <a:solidFill>
                  <a:srgbClr val="0000FF"/>
                </a:solidFill>
              </a:rPr>
              <a:t>into adulthood </a:t>
            </a:r>
            <a:r>
              <a:rPr lang="en-US" sz="1400" dirty="0">
                <a:solidFill>
                  <a:srgbClr val="0000FF"/>
                </a:solidFill>
              </a:rPr>
              <a:t>all the way up to age  60!</a:t>
            </a:r>
          </a:p>
        </p:txBody>
      </p:sp>
      <p:sp>
        <p:nvSpPr>
          <p:cNvPr id="5" name="Rectangle 4">
            <a:extLst>
              <a:ext uri="{FF2B5EF4-FFF2-40B4-BE49-F238E27FC236}">
                <a16:creationId xmlns:a16="http://schemas.microsoft.com/office/drawing/2014/main" id="{8FC90622-D4C1-10D3-4C03-D6D07EE537D0}"/>
              </a:ext>
            </a:extLst>
          </p:cNvPr>
          <p:cNvSpPr/>
          <p:nvPr/>
        </p:nvSpPr>
        <p:spPr>
          <a:xfrm>
            <a:off x="5438445" y="5128591"/>
            <a:ext cx="351968" cy="33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3E65ECDD-93C5-92EF-057C-E37D5F12775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546993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t>Is it #1 by a little, or a lot?</a:t>
            </a:r>
          </a:p>
          <a:p>
            <a:r>
              <a:rPr lang="en-US" sz="1400" dirty="0"/>
              <a:t>A lot. As in, it is </a:t>
            </a:r>
            <a:r>
              <a:rPr lang="en-US" sz="1400" u="sng" dirty="0"/>
              <a:t>more common than all other causes (of unilateral decreased vision) </a:t>
            </a:r>
            <a:r>
              <a:rPr lang="en-US" sz="1400" b="1" u="sng" dirty="0"/>
              <a:t>combined</a:t>
            </a:r>
            <a:r>
              <a:rPr lang="en-US" sz="1400" dirty="0"/>
              <a:t>. </a:t>
            </a:r>
            <a:r>
              <a:rPr lang="en-US" sz="1400" dirty="0">
                <a:solidFill>
                  <a:srgbClr val="0000FF"/>
                </a:solidFill>
              </a:rPr>
              <a:t>In fact, it remains the #1 cause of unilateral decreased vision </a:t>
            </a:r>
            <a:r>
              <a:rPr lang="en-US" sz="1400" i="1" dirty="0">
                <a:solidFill>
                  <a:srgbClr val="0000FF"/>
                </a:solidFill>
              </a:rPr>
              <a:t>into adulthood </a:t>
            </a:r>
            <a:r>
              <a:rPr lang="en-US" sz="1400" dirty="0">
                <a:solidFill>
                  <a:srgbClr val="0000FF"/>
                </a:solidFill>
              </a:rPr>
              <a:t>all the way up to age  60!</a:t>
            </a:r>
          </a:p>
        </p:txBody>
      </p:sp>
      <p:sp>
        <p:nvSpPr>
          <p:cNvPr id="5" name="Rectangle 2">
            <a:extLst>
              <a:ext uri="{FF2B5EF4-FFF2-40B4-BE49-F238E27FC236}">
                <a16:creationId xmlns:a16="http://schemas.microsoft.com/office/drawing/2014/main" id="{473F0AC2-55DF-6B55-0413-A78AB90EC71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007490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solidFill>
                  <a:schemeClr val="bg1">
                    <a:lumMod val="75000"/>
                  </a:schemeClr>
                </a:solidFill>
              </a:rPr>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it #1 by a little, or a lot?</a:t>
            </a:r>
          </a:p>
          <a:p>
            <a:r>
              <a:rPr lang="en-US" sz="1400" dirty="0">
                <a:solidFill>
                  <a:schemeClr val="bg1">
                    <a:lumMod val="50000"/>
                  </a:schemeClr>
                </a:solidFill>
              </a:rPr>
              <a:t>A lot. As in, it is </a:t>
            </a:r>
            <a:r>
              <a:rPr lang="en-US" sz="1400" u="sng" dirty="0">
                <a:solidFill>
                  <a:schemeClr val="bg1">
                    <a:lumMod val="50000"/>
                  </a:schemeClr>
                </a:solidFill>
              </a:rPr>
              <a:t>more common than all other causes (of unilateral decreased vision) </a:t>
            </a:r>
            <a:r>
              <a:rPr lang="en-US" sz="1400" b="1" u="sng" dirty="0">
                <a:solidFill>
                  <a:schemeClr val="bg1">
                    <a:lumMod val="50000"/>
                  </a:schemeClr>
                </a:solidFill>
              </a:rPr>
              <a:t>combined</a:t>
            </a:r>
            <a:r>
              <a:rPr lang="en-US" sz="1400" dirty="0">
                <a:solidFill>
                  <a:schemeClr val="bg1">
                    <a:lumMod val="50000"/>
                  </a:schemeClr>
                </a:solidFill>
              </a:rPr>
              <a:t>. In fact, it remains the #1 cause of unilateral decreased vision </a:t>
            </a:r>
            <a:r>
              <a:rPr lang="en-US" sz="1400" i="1" dirty="0">
                <a:solidFill>
                  <a:schemeClr val="bg1">
                    <a:lumMod val="50000"/>
                  </a:schemeClr>
                </a:solidFill>
              </a:rPr>
              <a:t>into adulthood </a:t>
            </a:r>
            <a:r>
              <a:rPr lang="en-US" sz="1400" dirty="0">
                <a:solidFill>
                  <a:schemeClr val="bg1">
                    <a:lumMod val="50000"/>
                  </a:schemeClr>
                </a:solidFill>
              </a:rPr>
              <a:t>all the way up to age  60!</a:t>
            </a:r>
          </a:p>
        </p:txBody>
      </p:sp>
      <p:sp>
        <p:nvSpPr>
          <p:cNvPr id="5" name="TextBox 4">
            <a:extLst>
              <a:ext uri="{FF2B5EF4-FFF2-40B4-BE49-F238E27FC236}">
                <a16:creationId xmlns:a16="http://schemas.microsoft.com/office/drawing/2014/main" id="{9D91233A-A4EF-36E5-F5F8-179E2B92F702}"/>
              </a:ext>
            </a:extLst>
          </p:cNvPr>
          <p:cNvSpPr txBox="1"/>
          <p:nvPr/>
        </p:nvSpPr>
        <p:spPr>
          <a:xfrm>
            <a:off x="1232451" y="2890391"/>
            <a:ext cx="6440557" cy="1077218"/>
          </a:xfrm>
          <a:prstGeom prst="rect">
            <a:avLst/>
          </a:prstGeom>
          <a:solidFill>
            <a:srgbClr val="FFCCFF"/>
          </a:solidFill>
        </p:spPr>
        <p:txBody>
          <a:bodyPr wrap="square" rtlCol="0">
            <a:spAutoFit/>
          </a:bodyPr>
          <a:lstStyle/>
          <a:p>
            <a:r>
              <a:rPr lang="en-US" sz="1600" dirty="0"/>
              <a:t>Time for a Terminology aside…</a:t>
            </a:r>
            <a:r>
              <a:rPr lang="en-US" sz="1600" i="1" dirty="0"/>
              <a:t>In unilateral amblyopia, the amblyopic eye is, unsurprisingly, referred to as the  amblyopic  eye. </a:t>
            </a:r>
            <a:r>
              <a:rPr lang="en-US" sz="1600" i="1" dirty="0">
                <a:solidFill>
                  <a:srgbClr val="FFCCFF"/>
                </a:solidFill>
              </a:rPr>
              <a:t>But what term is used when referring to the visually intact fellow eye?</a:t>
            </a:r>
          </a:p>
          <a:p>
            <a:r>
              <a:rPr lang="en-US" sz="1600" dirty="0">
                <a:solidFill>
                  <a:srgbClr val="FFCCFF"/>
                </a:solidFill>
              </a:rPr>
              <a:t>The  sound  eye</a:t>
            </a:r>
          </a:p>
        </p:txBody>
      </p:sp>
      <p:sp>
        <p:nvSpPr>
          <p:cNvPr id="6" name="Rectangle 5">
            <a:extLst>
              <a:ext uri="{FF2B5EF4-FFF2-40B4-BE49-F238E27FC236}">
                <a16:creationId xmlns:a16="http://schemas.microsoft.com/office/drawing/2014/main" id="{72DCEECA-94B8-F328-C3E0-9F7C34BEA5D6}"/>
              </a:ext>
            </a:extLst>
          </p:cNvPr>
          <p:cNvSpPr/>
          <p:nvPr/>
        </p:nvSpPr>
        <p:spPr>
          <a:xfrm>
            <a:off x="4916556" y="3220278"/>
            <a:ext cx="1046922"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duh</a:t>
            </a:r>
          </a:p>
        </p:txBody>
      </p:sp>
      <p:sp>
        <p:nvSpPr>
          <p:cNvPr id="7" name="Rectangle 2">
            <a:extLst>
              <a:ext uri="{FF2B5EF4-FFF2-40B4-BE49-F238E27FC236}">
                <a16:creationId xmlns:a16="http://schemas.microsoft.com/office/drawing/2014/main" id="{A69EBCAD-13DF-1C1B-A274-E7B64395F9C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832819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solidFill>
                  <a:schemeClr val="bg1">
                    <a:lumMod val="75000"/>
                  </a:schemeClr>
                </a:solidFill>
              </a:rPr>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it #1 by a little, or a lot?</a:t>
            </a:r>
          </a:p>
          <a:p>
            <a:r>
              <a:rPr lang="en-US" sz="1400" dirty="0">
                <a:solidFill>
                  <a:schemeClr val="bg1">
                    <a:lumMod val="50000"/>
                  </a:schemeClr>
                </a:solidFill>
              </a:rPr>
              <a:t>A lot. As in, it is </a:t>
            </a:r>
            <a:r>
              <a:rPr lang="en-US" sz="1400" u="sng" dirty="0">
                <a:solidFill>
                  <a:schemeClr val="bg1">
                    <a:lumMod val="50000"/>
                  </a:schemeClr>
                </a:solidFill>
              </a:rPr>
              <a:t>more common than all other causes (of unilateral decreased vision) </a:t>
            </a:r>
            <a:r>
              <a:rPr lang="en-US" sz="1400" b="1" u="sng" dirty="0">
                <a:solidFill>
                  <a:schemeClr val="bg1">
                    <a:lumMod val="50000"/>
                  </a:schemeClr>
                </a:solidFill>
              </a:rPr>
              <a:t>combined</a:t>
            </a:r>
            <a:r>
              <a:rPr lang="en-US" sz="1400" dirty="0">
                <a:solidFill>
                  <a:schemeClr val="bg1">
                    <a:lumMod val="50000"/>
                  </a:schemeClr>
                </a:solidFill>
              </a:rPr>
              <a:t>. In fact, it remains the #1 cause of unilateral decreased vision </a:t>
            </a:r>
            <a:r>
              <a:rPr lang="en-US" sz="1400" i="1" dirty="0">
                <a:solidFill>
                  <a:schemeClr val="bg1">
                    <a:lumMod val="50000"/>
                  </a:schemeClr>
                </a:solidFill>
              </a:rPr>
              <a:t>into adulthood </a:t>
            </a:r>
            <a:r>
              <a:rPr lang="en-US" sz="1400" dirty="0">
                <a:solidFill>
                  <a:schemeClr val="bg1">
                    <a:lumMod val="50000"/>
                  </a:schemeClr>
                </a:solidFill>
              </a:rPr>
              <a:t>all the way up to age  60!</a:t>
            </a:r>
          </a:p>
        </p:txBody>
      </p:sp>
      <p:sp>
        <p:nvSpPr>
          <p:cNvPr id="5" name="TextBox 4">
            <a:extLst>
              <a:ext uri="{FF2B5EF4-FFF2-40B4-BE49-F238E27FC236}">
                <a16:creationId xmlns:a16="http://schemas.microsoft.com/office/drawing/2014/main" id="{9D91233A-A4EF-36E5-F5F8-179E2B92F702}"/>
              </a:ext>
            </a:extLst>
          </p:cNvPr>
          <p:cNvSpPr txBox="1"/>
          <p:nvPr/>
        </p:nvSpPr>
        <p:spPr>
          <a:xfrm>
            <a:off x="1232451" y="2890391"/>
            <a:ext cx="6440557" cy="1077218"/>
          </a:xfrm>
          <a:prstGeom prst="rect">
            <a:avLst/>
          </a:prstGeom>
          <a:solidFill>
            <a:srgbClr val="FFCCFF"/>
          </a:solidFill>
        </p:spPr>
        <p:txBody>
          <a:bodyPr wrap="square" rtlCol="0">
            <a:spAutoFit/>
          </a:bodyPr>
          <a:lstStyle/>
          <a:p>
            <a:r>
              <a:rPr lang="en-US" sz="1600" dirty="0"/>
              <a:t>Time for a Terminology aside…</a:t>
            </a:r>
            <a:r>
              <a:rPr lang="en-US" sz="1600" i="1" dirty="0"/>
              <a:t>In unilateral amblyopia, the amblyopic eye is, unsurprisingly, referred to as the  amblyopic  eye. </a:t>
            </a:r>
            <a:r>
              <a:rPr lang="en-US" sz="1600" i="1" dirty="0">
                <a:solidFill>
                  <a:srgbClr val="FFCCFF"/>
                </a:solidFill>
              </a:rPr>
              <a:t>But what term is used when referring to the visually intact fellow eye?</a:t>
            </a:r>
          </a:p>
          <a:p>
            <a:r>
              <a:rPr lang="en-US" sz="1600" dirty="0">
                <a:solidFill>
                  <a:srgbClr val="FFCCFF"/>
                </a:solidFill>
              </a:rPr>
              <a:t>The  sound  eye</a:t>
            </a:r>
          </a:p>
        </p:txBody>
      </p:sp>
      <p:sp>
        <p:nvSpPr>
          <p:cNvPr id="6" name="Rectangle 2">
            <a:extLst>
              <a:ext uri="{FF2B5EF4-FFF2-40B4-BE49-F238E27FC236}">
                <a16:creationId xmlns:a16="http://schemas.microsoft.com/office/drawing/2014/main" id="{F3875948-8E41-FE2D-29DC-4352146702F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986112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solidFill>
                  <a:schemeClr val="bg1">
                    <a:lumMod val="75000"/>
                  </a:schemeClr>
                </a:solidFill>
              </a:rPr>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it #1 by a little, or a lot?</a:t>
            </a:r>
          </a:p>
          <a:p>
            <a:r>
              <a:rPr lang="en-US" sz="1400" dirty="0">
                <a:solidFill>
                  <a:schemeClr val="bg1">
                    <a:lumMod val="50000"/>
                  </a:schemeClr>
                </a:solidFill>
              </a:rPr>
              <a:t>A lot. As in, it is </a:t>
            </a:r>
            <a:r>
              <a:rPr lang="en-US" sz="1400" u="sng" dirty="0">
                <a:solidFill>
                  <a:schemeClr val="bg1">
                    <a:lumMod val="50000"/>
                  </a:schemeClr>
                </a:solidFill>
              </a:rPr>
              <a:t>more common than all other causes (of unilateral decreased vision) </a:t>
            </a:r>
            <a:r>
              <a:rPr lang="en-US" sz="1400" b="1" u="sng" dirty="0">
                <a:solidFill>
                  <a:schemeClr val="bg1">
                    <a:lumMod val="50000"/>
                  </a:schemeClr>
                </a:solidFill>
              </a:rPr>
              <a:t>combined</a:t>
            </a:r>
            <a:r>
              <a:rPr lang="en-US" sz="1400" dirty="0">
                <a:solidFill>
                  <a:schemeClr val="bg1">
                    <a:lumMod val="50000"/>
                  </a:schemeClr>
                </a:solidFill>
              </a:rPr>
              <a:t>. In fact, it remains the #1 cause of unilateral decreased vision </a:t>
            </a:r>
            <a:r>
              <a:rPr lang="en-US" sz="1400" i="1" dirty="0">
                <a:solidFill>
                  <a:schemeClr val="bg1">
                    <a:lumMod val="50000"/>
                  </a:schemeClr>
                </a:solidFill>
              </a:rPr>
              <a:t>into adulthood </a:t>
            </a:r>
            <a:r>
              <a:rPr lang="en-US" sz="1400" dirty="0">
                <a:solidFill>
                  <a:schemeClr val="bg1">
                    <a:lumMod val="50000"/>
                  </a:schemeClr>
                </a:solidFill>
              </a:rPr>
              <a:t>all the way up to age  60!</a:t>
            </a:r>
          </a:p>
        </p:txBody>
      </p:sp>
      <p:sp>
        <p:nvSpPr>
          <p:cNvPr id="5" name="TextBox 4">
            <a:extLst>
              <a:ext uri="{FF2B5EF4-FFF2-40B4-BE49-F238E27FC236}">
                <a16:creationId xmlns:a16="http://schemas.microsoft.com/office/drawing/2014/main" id="{9D91233A-A4EF-36E5-F5F8-179E2B92F702}"/>
              </a:ext>
            </a:extLst>
          </p:cNvPr>
          <p:cNvSpPr txBox="1"/>
          <p:nvPr/>
        </p:nvSpPr>
        <p:spPr>
          <a:xfrm>
            <a:off x="1232451" y="2890391"/>
            <a:ext cx="6440557" cy="1077218"/>
          </a:xfrm>
          <a:prstGeom prst="rect">
            <a:avLst/>
          </a:prstGeom>
          <a:solidFill>
            <a:srgbClr val="FFCCFF"/>
          </a:solidFill>
        </p:spPr>
        <p:txBody>
          <a:bodyPr wrap="square" rtlCol="0">
            <a:spAutoFit/>
          </a:bodyPr>
          <a:lstStyle/>
          <a:p>
            <a:r>
              <a:rPr lang="en-US" sz="1600" dirty="0"/>
              <a:t>Time for a Terminology aside…</a:t>
            </a:r>
            <a:r>
              <a:rPr lang="en-US" sz="1600" i="1" dirty="0"/>
              <a:t>In unilateral amblyopia, the amblyopic eye is, unsurprisingly, referred to as the  amblyopic  eye. </a:t>
            </a:r>
            <a:r>
              <a:rPr lang="en-US" sz="1600" i="1" dirty="0">
                <a:solidFill>
                  <a:srgbClr val="0000FF"/>
                </a:solidFill>
              </a:rPr>
              <a:t>But what term is used when referring to the visually intact fellow eye?</a:t>
            </a:r>
          </a:p>
          <a:p>
            <a:r>
              <a:rPr lang="en-US" sz="1600" dirty="0">
                <a:solidFill>
                  <a:srgbClr val="0000FF"/>
                </a:solidFill>
              </a:rPr>
              <a:t>The  sound  eye</a:t>
            </a:r>
          </a:p>
        </p:txBody>
      </p:sp>
      <p:sp>
        <p:nvSpPr>
          <p:cNvPr id="6" name="Rectangle 5">
            <a:extLst>
              <a:ext uri="{FF2B5EF4-FFF2-40B4-BE49-F238E27FC236}">
                <a16:creationId xmlns:a16="http://schemas.microsoft.com/office/drawing/2014/main" id="{29698894-0883-69E3-3BA7-5BF3E471569B}"/>
              </a:ext>
            </a:extLst>
          </p:cNvPr>
          <p:cNvSpPr/>
          <p:nvPr/>
        </p:nvSpPr>
        <p:spPr>
          <a:xfrm>
            <a:off x="1708745" y="3684105"/>
            <a:ext cx="689113"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56ADAE56-A426-0B16-0309-C24F93BDA55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163235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477053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solidFill>
                  <a:schemeClr val="bg1">
                    <a:lumMod val="75000"/>
                  </a:schemeClr>
                </a:solidFill>
              </a:rPr>
              <a:t>A reduction in BCVA that isn’t direct attributable to a structural abnormality of    the eye and/or visual pathway</a:t>
            </a:r>
          </a:p>
          <a:p>
            <a:endParaRPr lang="en-US" sz="1600" i="1" dirty="0">
              <a:solidFill>
                <a:schemeClr val="bg1">
                  <a:lumMod val="75000"/>
                </a:schemeClr>
              </a:solidFill>
            </a:endParaRPr>
          </a:p>
          <a:p>
            <a:r>
              <a:rPr lang="en-US" sz="1600" i="1" dirty="0">
                <a:solidFill>
                  <a:schemeClr val="bg1">
                    <a:lumMod val="75000"/>
                  </a:schemeClr>
                </a:solidFill>
              </a:rPr>
              <a:t>In the broadest possible terms, what does it result from?</a:t>
            </a:r>
          </a:p>
          <a:p>
            <a:r>
              <a:rPr lang="en-US" sz="1600" dirty="0">
                <a:solidFill>
                  <a:schemeClr val="bg1">
                    <a:lumMod val="75000"/>
                  </a:schemeClr>
                </a:solidFill>
              </a:rPr>
              <a:t>From a failure of normal development of the immature visual system. The </a:t>
            </a:r>
            <a:r>
              <a:rPr lang="en-US" sz="1600" i="1" dirty="0">
                <a:solidFill>
                  <a:schemeClr val="bg1">
                    <a:lumMod val="75000"/>
                  </a:schemeClr>
                </a:solidFill>
              </a:rPr>
              <a:t>primary visual cortex </a:t>
            </a:r>
            <a:r>
              <a:rPr lang="en-US" sz="1600" dirty="0">
                <a:solidFill>
                  <a:schemeClr val="bg1">
                    <a:lumMod val="75000"/>
                  </a:schemeClr>
                </a:solidFill>
              </a:rPr>
              <a:t>contains cells that respond to inputs from both eyes. Early in postnatal life, this visual cortex passes through a ‘critical period’ in which its development is exquisitely dependent on the quality of the visual input from the two eyes. If the input from an eye is degraded (due to defocus, occlusion, </a:t>
            </a:r>
            <a:r>
              <a:rPr lang="en-US" sz="1600" dirty="0" err="1">
                <a:solidFill>
                  <a:schemeClr val="bg1">
                    <a:lumMod val="75000"/>
                  </a:schemeClr>
                </a:solidFill>
              </a:rPr>
              <a:t>etc</a:t>
            </a:r>
            <a:r>
              <a:rPr lang="en-US" sz="1600" dirty="0">
                <a:solidFill>
                  <a:schemeClr val="bg1">
                    <a:lumMod val="75000"/>
                  </a:schemeClr>
                </a:solidFill>
              </a:rPr>
              <a:t>), the primary visual cortex cells in question will lose the ability to respond to inputs from the eye with degraded vision. Subsequent measurement of that eye’s acuity will be less-than-normal, and thus the eye will qualify as amblyopic.</a:t>
            </a:r>
          </a:p>
          <a:p>
            <a:endParaRPr lang="en-US" sz="1600" i="1" dirty="0">
              <a:solidFill>
                <a:schemeClr val="bg1">
                  <a:lumMod val="75000"/>
                </a:schemeClr>
              </a:solidFill>
            </a:endParaRPr>
          </a:p>
          <a:p>
            <a:r>
              <a:rPr lang="en-US" sz="1600" i="1" dirty="0">
                <a:solidFill>
                  <a:schemeClr val="bg1">
                    <a:lumMod val="75000"/>
                  </a:schemeClr>
                </a:solidFill>
              </a:rPr>
              <a:t>Does amblyopia tend to manifest unilaterally, or bilaterally?</a:t>
            </a:r>
          </a:p>
          <a:p>
            <a:r>
              <a:rPr lang="en-US" sz="1600" dirty="0">
                <a:solidFill>
                  <a:schemeClr val="bg1">
                    <a:lumMod val="75000"/>
                  </a:schemeClr>
                </a:solidFill>
              </a:rPr>
              <a:t>While it can be  bilateral  , the vast majority of cases are  unilateral</a:t>
            </a:r>
          </a:p>
          <a:p>
            <a:endParaRPr lang="en-US" sz="1600" i="1" dirty="0">
              <a:solidFill>
                <a:schemeClr val="bg1">
                  <a:lumMod val="75000"/>
                </a:schemeClr>
              </a:solidFill>
            </a:endParaRPr>
          </a:p>
          <a:p>
            <a:r>
              <a:rPr lang="en-US" sz="1600" i="1" dirty="0">
                <a:solidFill>
                  <a:schemeClr val="bg1">
                    <a:lumMod val="75000"/>
                  </a:schemeClr>
                </a:solidFill>
              </a:rPr>
              <a:t>Where does amblyopia rank as a cause of unilateral vision loss in kids?</a:t>
            </a:r>
          </a:p>
          <a:p>
            <a:r>
              <a:rPr lang="en-US" sz="1600" b="1" dirty="0">
                <a:solidFill>
                  <a:schemeClr val="bg1">
                    <a:lumMod val="75000"/>
                  </a:schemeClr>
                </a:solidFill>
              </a:rPr>
              <a:t>It’s #1—the most common cause</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1172746A-B74A-443B-FCA3-5B2337F41461}"/>
              </a:ext>
            </a:extLst>
          </p:cNvPr>
          <p:cNvSpPr txBox="1"/>
          <p:nvPr/>
        </p:nvSpPr>
        <p:spPr>
          <a:xfrm>
            <a:off x="345343" y="4505738"/>
            <a:ext cx="5485613" cy="954107"/>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it #1 by a little, or a lot?</a:t>
            </a:r>
          </a:p>
          <a:p>
            <a:r>
              <a:rPr lang="en-US" sz="1400" dirty="0">
                <a:solidFill>
                  <a:schemeClr val="bg1">
                    <a:lumMod val="50000"/>
                  </a:schemeClr>
                </a:solidFill>
              </a:rPr>
              <a:t>A lot. As in, it is </a:t>
            </a:r>
            <a:r>
              <a:rPr lang="en-US" sz="1400" u="sng" dirty="0">
                <a:solidFill>
                  <a:schemeClr val="bg1">
                    <a:lumMod val="50000"/>
                  </a:schemeClr>
                </a:solidFill>
              </a:rPr>
              <a:t>more common than all other causes (of unilateral decreased vision) </a:t>
            </a:r>
            <a:r>
              <a:rPr lang="en-US" sz="1400" b="1" u="sng" dirty="0">
                <a:solidFill>
                  <a:schemeClr val="bg1">
                    <a:lumMod val="50000"/>
                  </a:schemeClr>
                </a:solidFill>
              </a:rPr>
              <a:t>combined</a:t>
            </a:r>
            <a:r>
              <a:rPr lang="en-US" sz="1400" dirty="0">
                <a:solidFill>
                  <a:schemeClr val="bg1">
                    <a:lumMod val="50000"/>
                  </a:schemeClr>
                </a:solidFill>
              </a:rPr>
              <a:t>. In fact, it remains the #1 cause of unilateral decreased vision </a:t>
            </a:r>
            <a:r>
              <a:rPr lang="en-US" sz="1400" i="1" dirty="0">
                <a:solidFill>
                  <a:schemeClr val="bg1">
                    <a:lumMod val="50000"/>
                  </a:schemeClr>
                </a:solidFill>
              </a:rPr>
              <a:t>into adulthood </a:t>
            </a:r>
            <a:r>
              <a:rPr lang="en-US" sz="1400" dirty="0">
                <a:solidFill>
                  <a:schemeClr val="bg1">
                    <a:lumMod val="50000"/>
                  </a:schemeClr>
                </a:solidFill>
              </a:rPr>
              <a:t>all the way up to age  60!</a:t>
            </a:r>
          </a:p>
        </p:txBody>
      </p:sp>
      <p:sp>
        <p:nvSpPr>
          <p:cNvPr id="5" name="TextBox 4">
            <a:extLst>
              <a:ext uri="{FF2B5EF4-FFF2-40B4-BE49-F238E27FC236}">
                <a16:creationId xmlns:a16="http://schemas.microsoft.com/office/drawing/2014/main" id="{9D91233A-A4EF-36E5-F5F8-179E2B92F702}"/>
              </a:ext>
            </a:extLst>
          </p:cNvPr>
          <p:cNvSpPr txBox="1"/>
          <p:nvPr/>
        </p:nvSpPr>
        <p:spPr>
          <a:xfrm>
            <a:off x="1232451" y="2890391"/>
            <a:ext cx="6440557" cy="1077218"/>
          </a:xfrm>
          <a:prstGeom prst="rect">
            <a:avLst/>
          </a:prstGeom>
          <a:solidFill>
            <a:srgbClr val="FFCCFF"/>
          </a:solidFill>
        </p:spPr>
        <p:txBody>
          <a:bodyPr wrap="square" rtlCol="0">
            <a:spAutoFit/>
          </a:bodyPr>
          <a:lstStyle/>
          <a:p>
            <a:r>
              <a:rPr lang="en-US" sz="1600" dirty="0"/>
              <a:t>Time for a Terminology aside…</a:t>
            </a:r>
            <a:r>
              <a:rPr lang="en-US" sz="1600" i="1" dirty="0"/>
              <a:t>In unilateral amblyopia, the amblyopic eye is, unsurprisingly, referred to as the  amblyopic  eye. </a:t>
            </a:r>
            <a:r>
              <a:rPr lang="en-US" sz="1600" i="1" dirty="0">
                <a:solidFill>
                  <a:srgbClr val="0000FF"/>
                </a:solidFill>
              </a:rPr>
              <a:t>But what term is used when referring to the visually intact fellow eye?</a:t>
            </a:r>
          </a:p>
          <a:p>
            <a:r>
              <a:rPr lang="en-US" sz="1600" dirty="0">
                <a:solidFill>
                  <a:srgbClr val="0000FF"/>
                </a:solidFill>
              </a:rPr>
              <a:t>The  sound  eye</a:t>
            </a:r>
          </a:p>
        </p:txBody>
      </p:sp>
      <p:sp>
        <p:nvSpPr>
          <p:cNvPr id="6" name="Rectangle 2">
            <a:extLst>
              <a:ext uri="{FF2B5EF4-FFF2-40B4-BE49-F238E27FC236}">
                <a16:creationId xmlns:a16="http://schemas.microsoft.com/office/drawing/2014/main" id="{F4774976-8A04-F708-685B-F4D3994E7F9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908193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1736053" y="1669776"/>
            <a:ext cx="357790" cy="430887"/>
          </a:xfrm>
          <a:prstGeom prst="rect">
            <a:avLst/>
          </a:prstGeom>
          <a:noFill/>
        </p:spPr>
        <p:txBody>
          <a:bodyPr wrap="none" rtlCol="0">
            <a:spAutoFit/>
          </a:bodyPr>
          <a:lstStyle/>
          <a:p>
            <a:pPr algn="r"/>
            <a:r>
              <a:rPr lang="en-US" sz="2200" b="1" i="1" dirty="0"/>
              <a:t>?</a:t>
            </a:r>
          </a:p>
        </p:txBody>
      </p:sp>
      <p:sp>
        <p:nvSpPr>
          <p:cNvPr id="11" name="TextBox 10">
            <a:extLst>
              <a:ext uri="{FF2B5EF4-FFF2-40B4-BE49-F238E27FC236}">
                <a16:creationId xmlns:a16="http://schemas.microsoft.com/office/drawing/2014/main" id="{09BC2C92-48C4-4742-FFA1-E7007FC05DB3}"/>
              </a:ext>
            </a:extLst>
          </p:cNvPr>
          <p:cNvSpPr txBox="1"/>
          <p:nvPr/>
        </p:nvSpPr>
        <p:spPr>
          <a:xfrm>
            <a:off x="4396312" y="1669776"/>
            <a:ext cx="357790" cy="430887"/>
          </a:xfrm>
          <a:prstGeom prst="rect">
            <a:avLst/>
          </a:prstGeom>
          <a:noFill/>
        </p:spPr>
        <p:txBody>
          <a:bodyPr wrap="none" rtlCol="0">
            <a:spAutoFit/>
          </a:bodyPr>
          <a:lstStyle/>
          <a:p>
            <a:pPr algn="ctr"/>
            <a:r>
              <a:rPr lang="en-US" sz="2200" b="1" i="1" dirty="0"/>
              <a:t>?</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357790" cy="430887"/>
          </a:xfrm>
          <a:prstGeom prst="rect">
            <a:avLst/>
          </a:prstGeom>
          <a:noFill/>
        </p:spPr>
        <p:txBody>
          <a:bodyPr wrap="none" rtlCol="0">
            <a:spAutoFit/>
          </a:bodyPr>
          <a:lstStyle/>
          <a:p>
            <a:r>
              <a:rPr lang="en-US" sz="2200" b="1" i="1" dirty="0"/>
              <a:t>?</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F23384C8-A1F9-D2C9-9E3D-9E62DC1C32D8}"/>
              </a:ext>
            </a:extLst>
          </p:cNvPr>
          <p:cNvSpPr txBox="1"/>
          <p:nvPr/>
        </p:nvSpPr>
        <p:spPr>
          <a:xfrm>
            <a:off x="1404730" y="2635421"/>
            <a:ext cx="6334539" cy="646331"/>
          </a:xfrm>
          <a:prstGeom prst="rect">
            <a:avLst/>
          </a:prstGeom>
          <a:noFill/>
        </p:spPr>
        <p:txBody>
          <a:bodyPr wrap="square" rtlCol="0">
            <a:spAutoFit/>
          </a:bodyPr>
          <a:lstStyle/>
          <a:p>
            <a:r>
              <a:rPr lang="en-US" i="1" dirty="0"/>
              <a:t>The </a:t>
            </a:r>
            <a:r>
              <a:rPr lang="en-US" dirty="0"/>
              <a:t>Peds</a:t>
            </a:r>
            <a:r>
              <a:rPr lang="en-US" i="1" dirty="0"/>
              <a:t> book identifies three basic etiologies of amblyopia. What are they?</a:t>
            </a:r>
          </a:p>
        </p:txBody>
      </p:sp>
    </p:spTree>
    <p:extLst>
      <p:ext uri="{BB962C8B-B14F-4D97-AF65-F5344CB8AC3E}">
        <p14:creationId xmlns:p14="http://schemas.microsoft.com/office/powerpoint/2010/main" val="365707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83099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t>A reduction in BCVA that isn’t direct attributable to </a:t>
            </a:r>
            <a:r>
              <a:rPr lang="en-US" sz="1600" b="1" dirty="0"/>
              <a:t>a structural abnormality of    the eye and/or visual pathway</a:t>
            </a:r>
            <a:endParaRPr lang="en-US" sz="1600" b="1" dirty="0">
              <a:solidFill>
                <a:schemeClr val="bg1">
                  <a:lumMod val="75000"/>
                </a:schemeClr>
              </a:solidFill>
            </a:endParaRP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F4774976-8A04-F708-685B-F4D3994E7F9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7" name="TextBox 6">
            <a:extLst>
              <a:ext uri="{FF2B5EF4-FFF2-40B4-BE49-F238E27FC236}">
                <a16:creationId xmlns:a16="http://schemas.microsoft.com/office/drawing/2014/main" id="{5B43F00E-CBD4-B9A6-2ADA-5B4BB4C70B8D}"/>
              </a:ext>
            </a:extLst>
          </p:cNvPr>
          <p:cNvSpPr txBox="1"/>
          <p:nvPr/>
        </p:nvSpPr>
        <p:spPr>
          <a:xfrm>
            <a:off x="798443" y="2136180"/>
            <a:ext cx="6589644" cy="1384995"/>
          </a:xfrm>
          <a:prstGeom prst="rect">
            <a:avLst/>
          </a:prstGeom>
          <a:noFill/>
        </p:spPr>
        <p:txBody>
          <a:bodyPr wrap="square" rtlCol="0">
            <a:spAutoFit/>
          </a:bodyPr>
          <a:lstStyle/>
          <a:p>
            <a:r>
              <a:rPr lang="en-US" sz="1400" i="1" dirty="0">
                <a:solidFill>
                  <a:srgbClr val="0000FF"/>
                </a:solidFill>
              </a:rPr>
              <a:t>So does this mean that if an eye with reduced BCVA has a structural abnormality, the eye cannot have amblyopia?</a:t>
            </a:r>
          </a:p>
          <a:p>
            <a:r>
              <a:rPr lang="en-US" sz="1400" dirty="0">
                <a:solidFill>
                  <a:srgbClr val="0000FF"/>
                </a:solidFill>
              </a:rPr>
              <a:t>It does not. Just like a dog can have both ticks and fleas, so too can an eye have both a vision-reducing structural abnormality </a:t>
            </a:r>
            <a:r>
              <a:rPr lang="en-US" sz="1400" i="1" dirty="0">
                <a:solidFill>
                  <a:srgbClr val="0000FF"/>
                </a:solidFill>
              </a:rPr>
              <a:t>and</a:t>
            </a:r>
            <a:r>
              <a:rPr lang="en-US" sz="1400" dirty="0">
                <a:solidFill>
                  <a:srgbClr val="0000FF"/>
                </a:solidFill>
              </a:rPr>
              <a:t> amblyopia. Plenty of eyes have, say, both optic nerve hypoplasia </a:t>
            </a:r>
            <a:r>
              <a:rPr lang="en-US" sz="1400" i="1" dirty="0">
                <a:solidFill>
                  <a:srgbClr val="0000FF"/>
                </a:solidFill>
              </a:rPr>
              <a:t>and</a:t>
            </a:r>
            <a:r>
              <a:rPr lang="en-US" sz="1400" dirty="0">
                <a:solidFill>
                  <a:srgbClr val="0000FF"/>
                </a:solidFill>
              </a:rPr>
              <a:t> amblyopia, with </a:t>
            </a:r>
            <a:r>
              <a:rPr lang="en-US" sz="1400" b="1" dirty="0">
                <a:solidFill>
                  <a:srgbClr val="0000FF"/>
                </a:solidFill>
              </a:rPr>
              <a:t>both</a:t>
            </a:r>
            <a:r>
              <a:rPr lang="en-US" sz="1400" dirty="0">
                <a:solidFill>
                  <a:srgbClr val="0000FF"/>
                </a:solidFill>
              </a:rPr>
              <a:t> conditions contributing to the eye’s reduced BCVA.</a:t>
            </a:r>
          </a:p>
        </p:txBody>
      </p:sp>
    </p:spTree>
    <p:extLst>
      <p:ext uri="{BB962C8B-B14F-4D97-AF65-F5344CB8AC3E}">
        <p14:creationId xmlns:p14="http://schemas.microsoft.com/office/powerpoint/2010/main" val="2376680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CB94E73-FE63-6242-A800-A2E30E7A3727}"/>
              </a:ext>
            </a:extLst>
          </p:cNvPr>
          <p:cNvSpPr txBox="1"/>
          <p:nvPr/>
        </p:nvSpPr>
        <p:spPr>
          <a:xfrm>
            <a:off x="1404730" y="2635421"/>
            <a:ext cx="6334539" cy="646331"/>
          </a:xfrm>
          <a:prstGeom prst="rect">
            <a:avLst/>
          </a:prstGeom>
          <a:noFill/>
        </p:spPr>
        <p:txBody>
          <a:bodyPr wrap="square" rtlCol="0">
            <a:spAutoFit/>
          </a:bodyPr>
          <a:lstStyle/>
          <a:p>
            <a:r>
              <a:rPr lang="en-US" i="1" dirty="0"/>
              <a:t>The </a:t>
            </a:r>
            <a:r>
              <a:rPr lang="en-US" dirty="0"/>
              <a:t>Peds</a:t>
            </a:r>
            <a:r>
              <a:rPr lang="en-US" i="1" dirty="0"/>
              <a:t> book identifies three basic etiologies of amblyopia. What are they?</a:t>
            </a:r>
          </a:p>
        </p:txBody>
      </p:sp>
    </p:spTree>
    <p:extLst>
      <p:ext uri="{BB962C8B-B14F-4D97-AF65-F5344CB8AC3E}">
        <p14:creationId xmlns:p14="http://schemas.microsoft.com/office/powerpoint/2010/main" val="1086948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34413" y="1669776"/>
            <a:ext cx="1659430" cy="430887"/>
          </a:xfrm>
          <a:prstGeom prst="rect">
            <a:avLst/>
          </a:prstGeom>
          <a:noFill/>
        </p:spPr>
        <p:txBody>
          <a:bodyPr wrap="none" rtlCol="0">
            <a:spAutoFit/>
          </a:bodyPr>
          <a:lstStyle/>
          <a:p>
            <a:pPr algn="r"/>
            <a:r>
              <a:rPr lang="en-US" sz="2200" i="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68736" y="1669776"/>
            <a:ext cx="1612942" cy="430887"/>
          </a:xfrm>
          <a:prstGeom prst="rect">
            <a:avLst/>
          </a:prstGeom>
          <a:noFill/>
        </p:spPr>
        <p:txBody>
          <a:bodyPr wrap="none" rtlCol="0">
            <a:spAutoFit/>
          </a:bodyPr>
          <a:lstStyle/>
          <a:p>
            <a:pPr algn="ctr"/>
            <a:r>
              <a:rPr lang="en-US" sz="2200" i="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89647" cy="430887"/>
          </a:xfrm>
          <a:prstGeom prst="rect">
            <a:avLst/>
          </a:prstGeom>
          <a:noFill/>
        </p:spPr>
        <p:txBody>
          <a:bodyPr wrap="none" rtlCol="0">
            <a:spAutoFit/>
          </a:bodyPr>
          <a:lstStyle/>
          <a:p>
            <a:r>
              <a:rPr lang="en-US" sz="2200" i="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CB94E73-FE63-6242-A800-A2E30E7A3727}"/>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is the most common cause of amblyopia?</a:t>
            </a:r>
          </a:p>
        </p:txBody>
      </p:sp>
    </p:spTree>
    <p:extLst>
      <p:ext uri="{BB962C8B-B14F-4D97-AF65-F5344CB8AC3E}">
        <p14:creationId xmlns:p14="http://schemas.microsoft.com/office/powerpoint/2010/main" val="2230347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99995" y="1669776"/>
            <a:ext cx="1550425" cy="430887"/>
          </a:xfrm>
          <a:prstGeom prst="rect">
            <a:avLst/>
          </a:prstGeom>
          <a:noFill/>
        </p:spPr>
        <p:txBody>
          <a:bodyPr wrap="none" rtlCol="0">
            <a:spAutoFit/>
          </a:bodyPr>
          <a:lstStyle/>
          <a:p>
            <a:pPr algn="ctr"/>
            <a:r>
              <a:rPr lang="en-US" sz="2200" b="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CB94E73-FE63-6242-A800-A2E30E7A3727}"/>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is the most common cause of amblyopia?</a:t>
            </a:r>
          </a:p>
        </p:txBody>
      </p:sp>
    </p:spTree>
    <p:extLst>
      <p:ext uri="{BB962C8B-B14F-4D97-AF65-F5344CB8AC3E}">
        <p14:creationId xmlns:p14="http://schemas.microsoft.com/office/powerpoint/2010/main" val="3307005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34413" y="1669776"/>
            <a:ext cx="1659430" cy="430887"/>
          </a:xfrm>
          <a:prstGeom prst="rect">
            <a:avLst/>
          </a:prstGeom>
          <a:noFill/>
        </p:spPr>
        <p:txBody>
          <a:bodyPr wrap="none" rtlCol="0">
            <a:spAutoFit/>
          </a:bodyPr>
          <a:lstStyle/>
          <a:p>
            <a:pPr algn="r"/>
            <a:r>
              <a:rPr lang="en-US" sz="2200" i="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68736" y="1669776"/>
            <a:ext cx="1612942" cy="430887"/>
          </a:xfrm>
          <a:prstGeom prst="rect">
            <a:avLst/>
          </a:prstGeom>
          <a:noFill/>
        </p:spPr>
        <p:txBody>
          <a:bodyPr wrap="none" rtlCol="0">
            <a:spAutoFit/>
          </a:bodyPr>
          <a:lstStyle/>
          <a:p>
            <a:pPr algn="ctr"/>
            <a:r>
              <a:rPr lang="en-US" sz="2200" i="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89647" cy="430887"/>
          </a:xfrm>
          <a:prstGeom prst="rect">
            <a:avLst/>
          </a:prstGeom>
          <a:noFill/>
        </p:spPr>
        <p:txBody>
          <a:bodyPr wrap="none" rtlCol="0">
            <a:spAutoFit/>
          </a:bodyPr>
          <a:lstStyle/>
          <a:p>
            <a:r>
              <a:rPr lang="en-US" sz="2200" i="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CB94E73-FE63-6242-A800-A2E30E7A3727}"/>
              </a:ext>
            </a:extLst>
          </p:cNvPr>
          <p:cNvSpPr txBox="1"/>
          <p:nvPr/>
        </p:nvSpPr>
        <p:spPr>
          <a:xfrm>
            <a:off x="1404730" y="2773921"/>
            <a:ext cx="6334539" cy="369332"/>
          </a:xfrm>
          <a:prstGeom prst="rect">
            <a:avLst/>
          </a:prstGeom>
          <a:noFill/>
        </p:spPr>
        <p:txBody>
          <a:bodyPr wrap="square" rtlCol="0">
            <a:spAutoFit/>
          </a:bodyPr>
          <a:lstStyle/>
          <a:p>
            <a:pPr algn="ctr"/>
            <a:r>
              <a:rPr lang="en-US" i="1" dirty="0"/>
              <a:t>Which is the </a:t>
            </a:r>
            <a:r>
              <a:rPr lang="en-US" b="1" dirty="0"/>
              <a:t>least</a:t>
            </a:r>
            <a:r>
              <a:rPr lang="en-US" i="1" dirty="0"/>
              <a:t> common?</a:t>
            </a:r>
          </a:p>
        </p:txBody>
      </p:sp>
    </p:spTree>
    <p:extLst>
      <p:ext uri="{BB962C8B-B14F-4D97-AF65-F5344CB8AC3E}">
        <p14:creationId xmlns:p14="http://schemas.microsoft.com/office/powerpoint/2010/main" val="28241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7"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4" name="TextBox 3">
            <a:extLst>
              <a:ext uri="{FF2B5EF4-FFF2-40B4-BE49-F238E27FC236}">
                <a16:creationId xmlns:a16="http://schemas.microsoft.com/office/drawing/2014/main" id="{9CB94E73-FE63-6242-A800-A2E30E7A3727}"/>
              </a:ext>
            </a:extLst>
          </p:cNvPr>
          <p:cNvSpPr txBox="1"/>
          <p:nvPr/>
        </p:nvSpPr>
        <p:spPr>
          <a:xfrm>
            <a:off x="1404730" y="2773921"/>
            <a:ext cx="6334539" cy="369332"/>
          </a:xfrm>
          <a:prstGeom prst="rect">
            <a:avLst/>
          </a:prstGeom>
          <a:noFill/>
        </p:spPr>
        <p:txBody>
          <a:bodyPr wrap="square" rtlCol="0">
            <a:spAutoFit/>
          </a:bodyPr>
          <a:lstStyle/>
          <a:p>
            <a:pPr algn="ctr"/>
            <a:r>
              <a:rPr lang="en-US" i="1" dirty="0"/>
              <a:t>Which is the </a:t>
            </a:r>
            <a:r>
              <a:rPr lang="en-US" b="1" dirty="0"/>
              <a:t>least</a:t>
            </a:r>
            <a:r>
              <a:rPr lang="en-US" i="1" dirty="0"/>
              <a:t> common?</a:t>
            </a:r>
          </a:p>
        </p:txBody>
      </p:sp>
    </p:spTree>
    <p:extLst>
      <p:ext uri="{BB962C8B-B14F-4D97-AF65-F5344CB8AC3E}">
        <p14:creationId xmlns:p14="http://schemas.microsoft.com/office/powerpoint/2010/main" val="3982567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34413" y="1669776"/>
            <a:ext cx="1659430" cy="430887"/>
          </a:xfrm>
          <a:prstGeom prst="rect">
            <a:avLst/>
          </a:prstGeom>
          <a:noFill/>
        </p:spPr>
        <p:txBody>
          <a:bodyPr wrap="none" rtlCol="0">
            <a:spAutoFit/>
          </a:bodyPr>
          <a:lstStyle/>
          <a:p>
            <a:pPr algn="r"/>
            <a:r>
              <a:rPr lang="en-US" sz="2200" i="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68736" y="1669776"/>
            <a:ext cx="1612942" cy="430887"/>
          </a:xfrm>
          <a:prstGeom prst="rect">
            <a:avLst/>
          </a:prstGeom>
          <a:noFill/>
        </p:spPr>
        <p:txBody>
          <a:bodyPr wrap="none" rtlCol="0">
            <a:spAutoFit/>
          </a:bodyPr>
          <a:lstStyle/>
          <a:p>
            <a:pPr algn="ctr"/>
            <a:r>
              <a:rPr lang="en-US" sz="2200" i="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89647" cy="430887"/>
          </a:xfrm>
          <a:prstGeom prst="rect">
            <a:avLst/>
          </a:prstGeom>
          <a:noFill/>
        </p:spPr>
        <p:txBody>
          <a:bodyPr wrap="none" rtlCol="0">
            <a:spAutoFit/>
          </a:bodyPr>
          <a:lstStyle/>
          <a:p>
            <a:r>
              <a:rPr lang="en-US" sz="2200" i="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4" name="TextBox 3">
            <a:extLst>
              <a:ext uri="{FF2B5EF4-FFF2-40B4-BE49-F238E27FC236}">
                <a16:creationId xmlns:a16="http://schemas.microsoft.com/office/drawing/2014/main" id="{9CB94E73-FE63-6242-A800-A2E30E7A3727}"/>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tends to produce the most severe amblyopia?</a:t>
            </a:r>
          </a:p>
        </p:txBody>
      </p:sp>
    </p:spTree>
    <p:extLst>
      <p:ext uri="{BB962C8B-B14F-4D97-AF65-F5344CB8AC3E}">
        <p14:creationId xmlns:p14="http://schemas.microsoft.com/office/powerpoint/2010/main" val="1458146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7"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C9546AB6-9FAB-AEC6-1456-5CF2F3405E65}"/>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tends to produce the most severe amblyopia?</a:t>
            </a:r>
          </a:p>
        </p:txBody>
      </p:sp>
    </p:spTree>
    <p:extLst>
      <p:ext uri="{BB962C8B-B14F-4D97-AF65-F5344CB8AC3E}">
        <p14:creationId xmlns:p14="http://schemas.microsoft.com/office/powerpoint/2010/main" val="1683696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7"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C9546AB6-9FAB-AEC6-1456-5CF2F3405E65}"/>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tends to produce the most severe amblyopia?</a:t>
            </a:r>
          </a:p>
        </p:txBody>
      </p:sp>
      <p:sp>
        <p:nvSpPr>
          <p:cNvPr id="4" name="TextBox 3">
            <a:extLst>
              <a:ext uri="{FF2B5EF4-FFF2-40B4-BE49-F238E27FC236}">
                <a16:creationId xmlns:a16="http://schemas.microsoft.com/office/drawing/2014/main" id="{8ADAE280-AC29-BA85-C8D7-EC6FE9EC8908}"/>
              </a:ext>
            </a:extLst>
          </p:cNvPr>
          <p:cNvSpPr txBox="1"/>
          <p:nvPr/>
        </p:nvSpPr>
        <p:spPr>
          <a:xfrm>
            <a:off x="4571999" y="2144904"/>
            <a:ext cx="4322017" cy="338554"/>
          </a:xfrm>
          <a:prstGeom prst="rect">
            <a:avLst/>
          </a:prstGeom>
          <a:noFill/>
        </p:spPr>
        <p:txBody>
          <a:bodyPr wrap="none" rtlCol="0">
            <a:spAutoFit/>
          </a:bodyPr>
          <a:lstStyle/>
          <a:p>
            <a:r>
              <a:rPr lang="en-US" sz="1600" i="1" dirty="0">
                <a:solidFill>
                  <a:srgbClr val="0000FF"/>
                </a:solidFill>
              </a:rPr>
              <a:t>What makes deprivational amblyopia worser?</a:t>
            </a:r>
          </a:p>
        </p:txBody>
      </p:sp>
    </p:spTree>
    <p:extLst>
      <p:ext uri="{BB962C8B-B14F-4D97-AF65-F5344CB8AC3E}">
        <p14:creationId xmlns:p14="http://schemas.microsoft.com/office/powerpoint/2010/main" val="519281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7"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
        <p:nvSpPr>
          <p:cNvPr id="6" name="TextBox 5">
            <a:extLst>
              <a:ext uri="{FF2B5EF4-FFF2-40B4-BE49-F238E27FC236}">
                <a16:creationId xmlns:a16="http://schemas.microsoft.com/office/drawing/2014/main" id="{C9546AB6-9FAB-AEC6-1456-5CF2F3405E65}"/>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tends to produce the most severe amblyopia?</a:t>
            </a:r>
          </a:p>
        </p:txBody>
      </p:sp>
      <p:sp>
        <p:nvSpPr>
          <p:cNvPr id="4" name="TextBox 3">
            <a:extLst>
              <a:ext uri="{FF2B5EF4-FFF2-40B4-BE49-F238E27FC236}">
                <a16:creationId xmlns:a16="http://schemas.microsoft.com/office/drawing/2014/main" id="{8ADAE280-AC29-BA85-C8D7-EC6FE9EC8908}"/>
              </a:ext>
            </a:extLst>
          </p:cNvPr>
          <p:cNvSpPr txBox="1"/>
          <p:nvPr/>
        </p:nvSpPr>
        <p:spPr>
          <a:xfrm>
            <a:off x="4571999" y="2144904"/>
            <a:ext cx="4322017" cy="584775"/>
          </a:xfrm>
          <a:prstGeom prst="rect">
            <a:avLst/>
          </a:prstGeom>
          <a:noFill/>
        </p:spPr>
        <p:txBody>
          <a:bodyPr wrap="none" rtlCol="0">
            <a:spAutoFit/>
          </a:bodyPr>
          <a:lstStyle/>
          <a:p>
            <a:r>
              <a:rPr lang="en-US" sz="1600" i="1" dirty="0">
                <a:solidFill>
                  <a:srgbClr val="0000FF"/>
                </a:solidFill>
              </a:rPr>
              <a:t>What makes deprivational amblyopia worser?</a:t>
            </a:r>
          </a:p>
          <a:p>
            <a:r>
              <a:rPr lang="en-US" sz="1600" dirty="0">
                <a:solidFill>
                  <a:srgbClr val="0000FF"/>
                </a:solidFill>
              </a:rPr>
              <a:t>It develops  faster , and is  ‘deeper’</a:t>
            </a:r>
          </a:p>
        </p:txBody>
      </p:sp>
      <p:sp>
        <p:nvSpPr>
          <p:cNvPr id="8" name="Rectangle 7">
            <a:extLst>
              <a:ext uri="{FF2B5EF4-FFF2-40B4-BE49-F238E27FC236}">
                <a16:creationId xmlns:a16="http://schemas.microsoft.com/office/drawing/2014/main" id="{40B405FE-A92A-8BDB-8275-617E43ABEC77}"/>
              </a:ext>
            </a:extLst>
          </p:cNvPr>
          <p:cNvSpPr/>
          <p:nvPr/>
        </p:nvSpPr>
        <p:spPr>
          <a:xfrm>
            <a:off x="5711687" y="2456977"/>
            <a:ext cx="596348" cy="233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9AF39E-87DE-602E-B4E9-95ADDE54DDB5}"/>
              </a:ext>
            </a:extLst>
          </p:cNvPr>
          <p:cNvSpPr/>
          <p:nvPr/>
        </p:nvSpPr>
        <p:spPr>
          <a:xfrm>
            <a:off x="7050155" y="2455247"/>
            <a:ext cx="781879" cy="22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971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7"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C9546AB6-9FAB-AEC6-1456-5CF2F3405E65}"/>
              </a:ext>
            </a:extLst>
          </p:cNvPr>
          <p:cNvSpPr txBox="1"/>
          <p:nvPr/>
        </p:nvSpPr>
        <p:spPr>
          <a:xfrm>
            <a:off x="1404730" y="2773921"/>
            <a:ext cx="6334539" cy="369332"/>
          </a:xfrm>
          <a:prstGeom prst="rect">
            <a:avLst/>
          </a:prstGeom>
          <a:noFill/>
        </p:spPr>
        <p:txBody>
          <a:bodyPr wrap="square" rtlCol="0">
            <a:spAutoFit/>
          </a:bodyPr>
          <a:lstStyle/>
          <a:p>
            <a:pPr algn="ctr"/>
            <a:r>
              <a:rPr lang="en-US" i="1" dirty="0">
                <a:solidFill>
                  <a:srgbClr val="0000FF"/>
                </a:solidFill>
              </a:rPr>
              <a:t>Which tends to produce the most severe amblyopia?</a:t>
            </a:r>
          </a:p>
        </p:txBody>
      </p:sp>
      <p:sp>
        <p:nvSpPr>
          <p:cNvPr id="4" name="TextBox 3">
            <a:extLst>
              <a:ext uri="{FF2B5EF4-FFF2-40B4-BE49-F238E27FC236}">
                <a16:creationId xmlns:a16="http://schemas.microsoft.com/office/drawing/2014/main" id="{8ADAE280-AC29-BA85-C8D7-EC6FE9EC8908}"/>
              </a:ext>
            </a:extLst>
          </p:cNvPr>
          <p:cNvSpPr txBox="1"/>
          <p:nvPr/>
        </p:nvSpPr>
        <p:spPr>
          <a:xfrm>
            <a:off x="4571999" y="2144904"/>
            <a:ext cx="4322017" cy="584775"/>
          </a:xfrm>
          <a:prstGeom prst="rect">
            <a:avLst/>
          </a:prstGeom>
          <a:noFill/>
        </p:spPr>
        <p:txBody>
          <a:bodyPr wrap="none" rtlCol="0">
            <a:spAutoFit/>
          </a:bodyPr>
          <a:lstStyle/>
          <a:p>
            <a:r>
              <a:rPr lang="en-US" sz="1600" i="1" dirty="0">
                <a:solidFill>
                  <a:srgbClr val="0000FF"/>
                </a:solidFill>
              </a:rPr>
              <a:t>What makes deprivational amblyopia worser?</a:t>
            </a:r>
          </a:p>
          <a:p>
            <a:r>
              <a:rPr lang="en-US" sz="1600" dirty="0">
                <a:solidFill>
                  <a:srgbClr val="0000FF"/>
                </a:solidFill>
              </a:rPr>
              <a:t>It develops  faster , and is  ‘deeper’</a:t>
            </a:r>
          </a:p>
        </p:txBody>
      </p:sp>
    </p:spTree>
    <p:extLst>
      <p:ext uri="{BB962C8B-B14F-4D97-AF65-F5344CB8AC3E}">
        <p14:creationId xmlns:p14="http://schemas.microsoft.com/office/powerpoint/2010/main" val="210958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83099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t>A reduction in BCVA that isn’t direct attributable to </a:t>
            </a:r>
            <a:r>
              <a:rPr lang="en-US" sz="1600" b="1" dirty="0"/>
              <a:t>a structural abnormality of    the eye and/or visual pathway</a:t>
            </a:r>
            <a:endParaRPr lang="en-US" sz="1600" b="1" dirty="0">
              <a:solidFill>
                <a:schemeClr val="bg1">
                  <a:lumMod val="75000"/>
                </a:schemeClr>
              </a:solidFill>
            </a:endParaRP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F4774976-8A04-F708-685B-F4D3994E7F9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7" name="TextBox 6">
            <a:extLst>
              <a:ext uri="{FF2B5EF4-FFF2-40B4-BE49-F238E27FC236}">
                <a16:creationId xmlns:a16="http://schemas.microsoft.com/office/drawing/2014/main" id="{5B43F00E-CBD4-B9A6-2ADA-5B4BB4C70B8D}"/>
              </a:ext>
            </a:extLst>
          </p:cNvPr>
          <p:cNvSpPr txBox="1"/>
          <p:nvPr/>
        </p:nvSpPr>
        <p:spPr>
          <a:xfrm>
            <a:off x="798443" y="2136180"/>
            <a:ext cx="6589644" cy="2031325"/>
          </a:xfrm>
          <a:prstGeom prst="rect">
            <a:avLst/>
          </a:prstGeom>
          <a:noFill/>
        </p:spPr>
        <p:txBody>
          <a:bodyPr wrap="square" rtlCol="0">
            <a:spAutoFit/>
          </a:bodyPr>
          <a:lstStyle/>
          <a:p>
            <a:r>
              <a:rPr lang="en-US" sz="1400" i="1" dirty="0">
                <a:solidFill>
                  <a:srgbClr val="0000FF"/>
                </a:solidFill>
              </a:rPr>
              <a:t>So does this mean that if an eye with reduced BCVA has a structural abnormality, the eye cannot have amblyopia?</a:t>
            </a:r>
          </a:p>
          <a:p>
            <a:r>
              <a:rPr lang="en-US" sz="1400" dirty="0">
                <a:solidFill>
                  <a:srgbClr val="0000FF"/>
                </a:solidFill>
              </a:rPr>
              <a:t>It does not. Just like a dog can have both ticks and fleas, so too can an eye have both a vision-reducing structural abnormality </a:t>
            </a:r>
            <a:r>
              <a:rPr lang="en-US" sz="1400" i="1" dirty="0">
                <a:solidFill>
                  <a:srgbClr val="0000FF"/>
                </a:solidFill>
              </a:rPr>
              <a:t>and</a:t>
            </a:r>
            <a:r>
              <a:rPr lang="en-US" sz="1400" dirty="0">
                <a:solidFill>
                  <a:srgbClr val="0000FF"/>
                </a:solidFill>
              </a:rPr>
              <a:t> amblyopia. Plenty of eyes have, say, both optic nerve hypoplasia </a:t>
            </a:r>
            <a:r>
              <a:rPr lang="en-US" sz="1400" i="1" dirty="0">
                <a:solidFill>
                  <a:srgbClr val="0000FF"/>
                </a:solidFill>
              </a:rPr>
              <a:t>and</a:t>
            </a:r>
            <a:r>
              <a:rPr lang="en-US" sz="1400" dirty="0">
                <a:solidFill>
                  <a:srgbClr val="0000FF"/>
                </a:solidFill>
              </a:rPr>
              <a:t> amblyopia, with </a:t>
            </a:r>
            <a:r>
              <a:rPr lang="en-US" sz="1400" b="1" dirty="0">
                <a:solidFill>
                  <a:srgbClr val="0000FF"/>
                </a:solidFill>
              </a:rPr>
              <a:t>both</a:t>
            </a:r>
            <a:r>
              <a:rPr lang="en-US" sz="1400" dirty="0">
                <a:solidFill>
                  <a:srgbClr val="0000FF"/>
                </a:solidFill>
              </a:rPr>
              <a:t> conditions contributing to the eye’s reduced BCVA.</a:t>
            </a:r>
          </a:p>
          <a:p>
            <a:endParaRPr lang="en-US" sz="1400" i="1" dirty="0">
              <a:solidFill>
                <a:srgbClr val="0000FF"/>
              </a:solidFill>
            </a:endParaRPr>
          </a:p>
          <a:p>
            <a:r>
              <a:rPr lang="en-US" sz="1400" i="1" dirty="0">
                <a:solidFill>
                  <a:srgbClr val="0000FF"/>
                </a:solidFill>
              </a:rPr>
              <a:t>What should you do if you suspect a pt with a structural abnormality has amblyopia as well?</a:t>
            </a:r>
            <a:endParaRPr lang="en-US" sz="1400" dirty="0">
              <a:solidFill>
                <a:srgbClr val="0000FF"/>
              </a:solidFill>
            </a:endParaRPr>
          </a:p>
        </p:txBody>
      </p:sp>
    </p:spTree>
    <p:extLst>
      <p:ext uri="{BB962C8B-B14F-4D97-AF65-F5344CB8AC3E}">
        <p14:creationId xmlns:p14="http://schemas.microsoft.com/office/powerpoint/2010/main" val="3155341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34413" y="1669776"/>
            <a:ext cx="1659430" cy="430887"/>
          </a:xfrm>
          <a:prstGeom prst="rect">
            <a:avLst/>
          </a:prstGeom>
          <a:noFill/>
        </p:spPr>
        <p:txBody>
          <a:bodyPr wrap="none" rtlCol="0">
            <a:spAutoFit/>
          </a:bodyPr>
          <a:lstStyle/>
          <a:p>
            <a:pPr algn="r"/>
            <a:r>
              <a:rPr lang="en-US" sz="2200" i="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768736" y="1669776"/>
            <a:ext cx="1612942" cy="430887"/>
          </a:xfrm>
          <a:prstGeom prst="rect">
            <a:avLst/>
          </a:prstGeom>
          <a:noFill/>
        </p:spPr>
        <p:txBody>
          <a:bodyPr wrap="none" rtlCol="0">
            <a:spAutoFit/>
          </a:bodyPr>
          <a:lstStyle/>
          <a:p>
            <a:pPr algn="ctr"/>
            <a:r>
              <a:rPr lang="en-US" sz="2200" i="1" dirty="0"/>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89647" cy="430887"/>
          </a:xfrm>
          <a:prstGeom prst="rect">
            <a:avLst/>
          </a:prstGeom>
          <a:noFill/>
        </p:spPr>
        <p:txBody>
          <a:bodyPr wrap="none" rtlCol="0">
            <a:spAutoFit/>
          </a:bodyPr>
          <a:lstStyle/>
          <a:p>
            <a:r>
              <a:rPr lang="en-US" sz="2200" i="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6" name="TextBox 5">
            <a:extLst>
              <a:ext uri="{FF2B5EF4-FFF2-40B4-BE49-F238E27FC236}">
                <a16:creationId xmlns:a16="http://schemas.microsoft.com/office/drawing/2014/main" id="{73BCC47F-1012-6FF7-3A0A-BAC6D2EDD9DD}"/>
              </a:ext>
            </a:extLst>
          </p:cNvPr>
          <p:cNvSpPr txBox="1"/>
          <p:nvPr/>
        </p:nvSpPr>
        <p:spPr>
          <a:xfrm>
            <a:off x="1073426" y="2773921"/>
            <a:ext cx="6997148" cy="369332"/>
          </a:xfrm>
          <a:prstGeom prst="rect">
            <a:avLst/>
          </a:prstGeom>
          <a:noFill/>
        </p:spPr>
        <p:txBody>
          <a:bodyPr wrap="square" rtlCol="0">
            <a:spAutoFit/>
          </a:bodyPr>
          <a:lstStyle/>
          <a:p>
            <a:pPr algn="ctr"/>
            <a:r>
              <a:rPr lang="en-US" i="1" dirty="0"/>
              <a:t>Amblyopia stemming from which type is the most difficult to treat?</a:t>
            </a:r>
          </a:p>
        </p:txBody>
      </p:sp>
    </p:spTree>
    <p:extLst>
      <p:ext uri="{BB962C8B-B14F-4D97-AF65-F5344CB8AC3E}">
        <p14:creationId xmlns:p14="http://schemas.microsoft.com/office/powerpoint/2010/main" val="2193607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591509" y="1669776"/>
            <a:ext cx="1502334" cy="430887"/>
          </a:xfrm>
          <a:prstGeom prst="rect">
            <a:avLst/>
          </a:prstGeom>
          <a:noFill/>
        </p:spPr>
        <p:txBody>
          <a:bodyPr wrap="none" rtlCol="0">
            <a:spAutoFit/>
          </a:bodyPr>
          <a:lstStyle/>
          <a:p>
            <a:pPr algn="r"/>
            <a:r>
              <a:rPr lang="en-US" sz="2200"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7"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975221" cy="430887"/>
          </a:xfrm>
          <a:prstGeom prst="rect">
            <a:avLst/>
          </a:prstGeom>
          <a:noFill/>
        </p:spPr>
        <p:txBody>
          <a:bodyPr wrap="none" rtlCol="0">
            <a:spAutoFit/>
          </a:bodyPr>
          <a:lstStyle/>
          <a:p>
            <a:r>
              <a:rPr lang="en-US" sz="2200" b="1" dirty="0"/>
              <a:t>Deprivational</a:t>
            </a:r>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6" name="TextBox 5">
            <a:extLst>
              <a:ext uri="{FF2B5EF4-FFF2-40B4-BE49-F238E27FC236}">
                <a16:creationId xmlns:a16="http://schemas.microsoft.com/office/drawing/2014/main" id="{C9546AB6-9FAB-AEC6-1456-5CF2F3405E65}"/>
              </a:ext>
            </a:extLst>
          </p:cNvPr>
          <p:cNvSpPr txBox="1"/>
          <p:nvPr/>
        </p:nvSpPr>
        <p:spPr>
          <a:xfrm>
            <a:off x="1073426" y="2773921"/>
            <a:ext cx="6997148" cy="369332"/>
          </a:xfrm>
          <a:prstGeom prst="rect">
            <a:avLst/>
          </a:prstGeom>
          <a:noFill/>
        </p:spPr>
        <p:txBody>
          <a:bodyPr wrap="square" rtlCol="0">
            <a:spAutoFit/>
          </a:bodyPr>
          <a:lstStyle/>
          <a:p>
            <a:pPr algn="ctr"/>
            <a:r>
              <a:rPr lang="en-US" i="1" dirty="0"/>
              <a:t>Amblyopia stemming from which type is the most difficult to treat?</a:t>
            </a:r>
          </a:p>
        </p:txBody>
      </p:sp>
    </p:spTree>
    <p:extLst>
      <p:ext uri="{BB962C8B-B14F-4D97-AF65-F5344CB8AC3E}">
        <p14:creationId xmlns:p14="http://schemas.microsoft.com/office/powerpoint/2010/main" val="1508163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1077218"/>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a:t>
            </a:r>
            <a:r>
              <a:rPr lang="en-US" sz="1600" b="1" i="1" dirty="0"/>
              <a:t>?</a:t>
            </a:r>
          </a:p>
          <a:p>
            <a:r>
              <a:rPr lang="en-US" sz="1600" dirty="0"/>
              <a:t>--</a:t>
            </a:r>
            <a:r>
              <a:rPr lang="en-US" sz="1600" b="1" i="1" dirty="0"/>
              <a:t>?</a:t>
            </a:r>
            <a:endParaRPr lang="en-US" sz="1600" dirty="0"/>
          </a:p>
        </p:txBody>
      </p:sp>
      <p:sp>
        <p:nvSpPr>
          <p:cNvPr id="3" name="Rectangle 2">
            <a:extLst>
              <a:ext uri="{FF2B5EF4-FFF2-40B4-BE49-F238E27FC236}">
                <a16:creationId xmlns:a16="http://schemas.microsoft.com/office/drawing/2014/main" id="{D9F8EDFC-FF48-DEEA-F060-B38FF2567EAE}"/>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06070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1077218"/>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--If it is  constant</a:t>
            </a:r>
          </a:p>
          <a:p>
            <a:r>
              <a:rPr lang="en-US" sz="1600" dirty="0"/>
              <a:t>--If fixation is  </a:t>
            </a:r>
            <a:r>
              <a:rPr lang="en-US" sz="1600" dirty="0" err="1"/>
              <a:t>nonalternating</a:t>
            </a:r>
            <a:endParaRPr lang="en-US" sz="1600" dirty="0"/>
          </a:p>
        </p:txBody>
      </p:sp>
      <p:sp>
        <p:nvSpPr>
          <p:cNvPr id="25" name="Rectangle 24">
            <a:extLst>
              <a:ext uri="{FF2B5EF4-FFF2-40B4-BE49-F238E27FC236}">
                <a16:creationId xmlns:a16="http://schemas.microsoft.com/office/drawing/2014/main" id="{5A603335-E518-BBE9-C13E-F8092757CFE8}"/>
              </a:ext>
            </a:extLst>
          </p:cNvPr>
          <p:cNvSpPr/>
          <p:nvPr/>
        </p:nvSpPr>
        <p:spPr>
          <a:xfrm>
            <a:off x="1119807" y="3145833"/>
            <a:ext cx="1133061"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constant vs intermittent</a:t>
            </a:r>
          </a:p>
        </p:txBody>
      </p:sp>
      <p:sp>
        <p:nvSpPr>
          <p:cNvPr id="26" name="Rectangle 25">
            <a:extLst>
              <a:ext uri="{FF2B5EF4-FFF2-40B4-BE49-F238E27FC236}">
                <a16:creationId xmlns:a16="http://schemas.microsoft.com/office/drawing/2014/main" id="{80C2E020-3809-5A2B-8C2D-94FB14C4450E}"/>
              </a:ext>
            </a:extLst>
          </p:cNvPr>
          <p:cNvSpPr/>
          <p:nvPr/>
        </p:nvSpPr>
        <p:spPr>
          <a:xfrm>
            <a:off x="1699589" y="3374432"/>
            <a:ext cx="1401419" cy="265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alternating vs </a:t>
            </a:r>
            <a:r>
              <a:rPr lang="en-US" sz="800" dirty="0" err="1">
                <a:solidFill>
                  <a:schemeClr val="tx1"/>
                </a:solidFill>
              </a:rPr>
              <a:t>nonalternating</a:t>
            </a:r>
            <a:endParaRPr lang="en-US" sz="800" dirty="0">
              <a:solidFill>
                <a:schemeClr val="tx1"/>
              </a:solidFill>
            </a:endParaRPr>
          </a:p>
        </p:txBody>
      </p:sp>
      <p:sp>
        <p:nvSpPr>
          <p:cNvPr id="3" name="Rectangle 2">
            <a:extLst>
              <a:ext uri="{FF2B5EF4-FFF2-40B4-BE49-F238E27FC236}">
                <a16:creationId xmlns:a16="http://schemas.microsoft.com/office/drawing/2014/main" id="{B447FE45-9368-D516-39B0-1EDD02503A8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179665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1077218"/>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--If it is  constant</a:t>
            </a:r>
          </a:p>
          <a:p>
            <a:r>
              <a:rPr lang="en-US" sz="1600" dirty="0"/>
              <a:t>--If fixation is  </a:t>
            </a:r>
            <a:r>
              <a:rPr lang="en-US" sz="1600" dirty="0" err="1"/>
              <a:t>nonalternating</a:t>
            </a:r>
            <a:endParaRPr lang="en-US" sz="1600" dirty="0"/>
          </a:p>
        </p:txBody>
      </p:sp>
      <p:sp>
        <p:nvSpPr>
          <p:cNvPr id="3" name="Rectangle 2">
            <a:extLst>
              <a:ext uri="{FF2B5EF4-FFF2-40B4-BE49-F238E27FC236}">
                <a16:creationId xmlns:a16="http://schemas.microsoft.com/office/drawing/2014/main" id="{42ED76DE-CBD0-2138-3EEB-400F8771D13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2187889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062103"/>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--If it is  constant</a:t>
            </a:r>
          </a:p>
          <a:p>
            <a:r>
              <a:rPr lang="en-US" sz="1600" dirty="0"/>
              <a:t>--If fixation is  </a:t>
            </a:r>
            <a:r>
              <a:rPr lang="en-US" sz="1600" dirty="0" err="1"/>
              <a:t>nonalternating</a:t>
            </a:r>
            <a:endParaRPr lang="en-US" sz="1600" dirty="0"/>
          </a:p>
          <a:p>
            <a:endParaRPr lang="en-US" sz="1600" dirty="0"/>
          </a:p>
          <a:p>
            <a:r>
              <a:rPr lang="en-US" sz="1600" i="1" dirty="0"/>
              <a:t>In the explanation below of the cause of strabismic amblyopia, two key words are covered. What are they?</a:t>
            </a:r>
          </a:p>
          <a:p>
            <a:r>
              <a:rPr lang="en-US" sz="1600" dirty="0"/>
              <a:t>Nonfusible input  from the two eyes</a:t>
            </a:r>
          </a:p>
        </p:txBody>
      </p:sp>
      <p:sp>
        <p:nvSpPr>
          <p:cNvPr id="3" name="Rectangle 2">
            <a:extLst>
              <a:ext uri="{FF2B5EF4-FFF2-40B4-BE49-F238E27FC236}">
                <a16:creationId xmlns:a16="http://schemas.microsoft.com/office/drawing/2014/main" id="{65E74BC2-DE6E-1413-D5E2-23E9DD37E6B6}"/>
              </a:ext>
            </a:extLst>
          </p:cNvPr>
          <p:cNvSpPr/>
          <p:nvPr/>
        </p:nvSpPr>
        <p:spPr>
          <a:xfrm>
            <a:off x="357809" y="4346713"/>
            <a:ext cx="1630017" cy="291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6B93284E-10EC-0A47-405C-C7B01E502FE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4075083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062103"/>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--If it is  constant</a:t>
            </a:r>
          </a:p>
          <a:p>
            <a:r>
              <a:rPr lang="en-US" sz="1600" dirty="0"/>
              <a:t>--If fixation is  </a:t>
            </a:r>
            <a:r>
              <a:rPr lang="en-US" sz="1600" dirty="0" err="1"/>
              <a:t>nonalternating</a:t>
            </a:r>
            <a:endParaRPr lang="en-US" sz="1600" dirty="0"/>
          </a:p>
          <a:p>
            <a:endParaRPr lang="en-US" sz="1600" dirty="0"/>
          </a:p>
          <a:p>
            <a:r>
              <a:rPr lang="en-US" sz="1600" i="1" dirty="0"/>
              <a:t>In the explanation below of the cause of strabismic amblyopia, two key words are covered. What are they?</a:t>
            </a:r>
          </a:p>
          <a:p>
            <a:r>
              <a:rPr lang="en-US" sz="1600" dirty="0"/>
              <a:t>Nonfusible input  from the two eyes</a:t>
            </a:r>
          </a:p>
        </p:txBody>
      </p:sp>
      <p:sp>
        <p:nvSpPr>
          <p:cNvPr id="3" name="Rectangle 2">
            <a:extLst>
              <a:ext uri="{FF2B5EF4-FFF2-40B4-BE49-F238E27FC236}">
                <a16:creationId xmlns:a16="http://schemas.microsoft.com/office/drawing/2014/main" id="{D0D3D5AB-0BF4-1AEC-E1BB-A40A45A5101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898233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--If it is  constant</a:t>
            </a:r>
          </a:p>
          <a:p>
            <a:r>
              <a:rPr lang="en-US" sz="1600" dirty="0"/>
              <a:t>--If fixation is  </a:t>
            </a:r>
            <a:r>
              <a:rPr lang="en-US" sz="1600" dirty="0" err="1"/>
              <a:t>nonalternating</a:t>
            </a:r>
            <a:endParaRPr lang="en-US" sz="1600" dirty="0"/>
          </a:p>
          <a:p>
            <a:endParaRPr lang="en-US" sz="1600" dirty="0"/>
          </a:p>
          <a:p>
            <a:r>
              <a:rPr lang="en-US" sz="1600" i="1" dirty="0"/>
              <a:t>In the explanation below of the cause of strabismic amblyopia, two key words are covered. What are they?</a:t>
            </a:r>
          </a:p>
          <a:p>
            <a:r>
              <a:rPr lang="en-US" sz="1600" dirty="0"/>
              <a:t>Nonfusible input  from the two eyes. </a:t>
            </a:r>
            <a:r>
              <a:rPr lang="en-US" sz="1600" dirty="0">
                <a:solidFill>
                  <a:srgbClr val="0000FF"/>
                </a:solidFill>
              </a:rPr>
              <a:t>When visual-cortex neurons carry nonfusible inputs, the neurons  compete  with and  inhibit  one another to determine which eye’s image will receive priority processing—and conversely, which eye’s will be suppressed . </a:t>
            </a:r>
            <a:endParaRPr lang="en-US" sz="1600" dirty="0"/>
          </a:p>
        </p:txBody>
      </p:sp>
      <p:sp>
        <p:nvSpPr>
          <p:cNvPr id="23" name="Rectangle 22">
            <a:extLst>
              <a:ext uri="{FF2B5EF4-FFF2-40B4-BE49-F238E27FC236}">
                <a16:creationId xmlns:a16="http://schemas.microsoft.com/office/drawing/2014/main" id="{4DF45299-54E4-DE23-407C-14F950CDC2F6}"/>
              </a:ext>
            </a:extLst>
          </p:cNvPr>
          <p:cNvSpPr/>
          <p:nvPr/>
        </p:nvSpPr>
        <p:spPr>
          <a:xfrm>
            <a:off x="2226364" y="4631828"/>
            <a:ext cx="874644"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buzzword #1</a:t>
            </a:r>
          </a:p>
        </p:txBody>
      </p:sp>
      <p:sp>
        <p:nvSpPr>
          <p:cNvPr id="24" name="Rectangle 23">
            <a:extLst>
              <a:ext uri="{FF2B5EF4-FFF2-40B4-BE49-F238E27FC236}">
                <a16:creationId xmlns:a16="http://schemas.microsoft.com/office/drawing/2014/main" id="{CAEA4770-FE7D-1924-6EA6-DFCF3221216B}"/>
              </a:ext>
            </a:extLst>
          </p:cNvPr>
          <p:cNvSpPr/>
          <p:nvPr/>
        </p:nvSpPr>
        <p:spPr>
          <a:xfrm>
            <a:off x="3969025" y="4631828"/>
            <a:ext cx="70899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buzzword #2</a:t>
            </a:r>
          </a:p>
        </p:txBody>
      </p:sp>
      <p:sp>
        <p:nvSpPr>
          <p:cNvPr id="4" name="Rectangle 3">
            <a:extLst>
              <a:ext uri="{FF2B5EF4-FFF2-40B4-BE49-F238E27FC236}">
                <a16:creationId xmlns:a16="http://schemas.microsoft.com/office/drawing/2014/main" id="{9C9682F3-0C42-5497-6FFE-8C5A147769BC}"/>
              </a:ext>
            </a:extLst>
          </p:cNvPr>
          <p:cNvSpPr/>
          <p:nvPr/>
        </p:nvSpPr>
        <p:spPr>
          <a:xfrm>
            <a:off x="439969" y="5113680"/>
            <a:ext cx="1097284" cy="226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buzzword #2</a:t>
            </a:r>
          </a:p>
        </p:txBody>
      </p:sp>
      <p:sp>
        <p:nvSpPr>
          <p:cNvPr id="6" name="Rectangle 2">
            <a:extLst>
              <a:ext uri="{FF2B5EF4-FFF2-40B4-BE49-F238E27FC236}">
                <a16:creationId xmlns:a16="http://schemas.microsoft.com/office/drawing/2014/main" id="{E147DC09-7952-C4F8-5EE0-08EA299817C1}"/>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272546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t>The book notes that a strabismic child is at particular risk of amblyopia if her strabismus has one or both of two characteristics—what are they?</a:t>
            </a:r>
          </a:p>
          <a:p>
            <a:r>
              <a:rPr lang="en-US" sz="1600" dirty="0"/>
              <a:t>--If it is  constant</a:t>
            </a:r>
          </a:p>
          <a:p>
            <a:r>
              <a:rPr lang="en-US" sz="1600" dirty="0"/>
              <a:t>--If fixation is  </a:t>
            </a:r>
            <a:r>
              <a:rPr lang="en-US" sz="1600" dirty="0" err="1"/>
              <a:t>nonalternating</a:t>
            </a:r>
            <a:endParaRPr lang="en-US" sz="1600" dirty="0"/>
          </a:p>
          <a:p>
            <a:endParaRPr lang="en-US" sz="1600" dirty="0"/>
          </a:p>
          <a:p>
            <a:r>
              <a:rPr lang="en-US" sz="1600" i="1" dirty="0"/>
              <a:t>In the explanation below of the cause of strabismic amblyopia, two key words are covered. What are they?</a:t>
            </a:r>
          </a:p>
          <a:p>
            <a:r>
              <a:rPr lang="en-US" sz="1600" dirty="0"/>
              <a:t>Nonfusible input  from the two eyes. </a:t>
            </a:r>
            <a:r>
              <a:rPr lang="en-US" sz="1600" dirty="0">
                <a:solidFill>
                  <a:srgbClr val="0000FF"/>
                </a:solidFill>
              </a:rPr>
              <a:t>When visual-cortex neurons carry nonfusible inputs, the neurons  compete  with and  inhibit  one another to determine which eye’s image will receive priority processing—and conversely, which eye’s will be suppressed . </a:t>
            </a:r>
            <a:endParaRPr lang="en-US" sz="1600" dirty="0"/>
          </a:p>
        </p:txBody>
      </p:sp>
      <p:sp>
        <p:nvSpPr>
          <p:cNvPr id="3" name="Rectangle 2">
            <a:extLst>
              <a:ext uri="{FF2B5EF4-FFF2-40B4-BE49-F238E27FC236}">
                <a16:creationId xmlns:a16="http://schemas.microsoft.com/office/drawing/2014/main" id="{5440C23B-3F97-D1D8-AAE5-7386532F27C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049488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4" y="4844242"/>
            <a:ext cx="6082749" cy="1077218"/>
          </a:xfrm>
          <a:prstGeom prst="rect">
            <a:avLst/>
          </a:prstGeom>
          <a:solidFill>
            <a:schemeClr val="accent5"/>
          </a:solidFill>
          <a:ln>
            <a:solidFill>
              <a:schemeClr val="tx1"/>
            </a:solidFill>
          </a:ln>
        </p:spPr>
        <p:txBody>
          <a:bodyPr wrap="square" rtlCol="0">
            <a:spAutoFit/>
          </a:bodyPr>
          <a:lstStyle/>
          <a:p>
            <a:r>
              <a:rPr lang="en-US" sz="1600" dirty="0"/>
              <a:t>It’s important to note that suppression isn’t a bad thing—it serves to save the individual from experiencing the unpleasantness of  diplopia  and/or visual confusion . </a:t>
            </a:r>
            <a:r>
              <a:rPr lang="en-US" sz="1600" dirty="0">
                <a:solidFill>
                  <a:schemeClr val="accent5"/>
                </a:solidFill>
              </a:rPr>
              <a:t>Suppression is one of  three  </a:t>
            </a:r>
            <a:r>
              <a:rPr lang="en-US" sz="1600" i="1" dirty="0">
                <a:solidFill>
                  <a:schemeClr val="accent5"/>
                </a:solidFill>
              </a:rPr>
              <a:t>sensory adaptations to strabismus </a:t>
            </a:r>
            <a:r>
              <a:rPr lang="en-US" sz="1600" dirty="0">
                <a:solidFill>
                  <a:schemeClr val="accent5"/>
                </a:solidFill>
              </a:rPr>
              <a:t>that serve this purpose.</a:t>
            </a:r>
          </a:p>
        </p:txBody>
      </p:sp>
      <p:sp>
        <p:nvSpPr>
          <p:cNvPr id="14" name="Rectangle 13">
            <a:extLst>
              <a:ext uri="{FF2B5EF4-FFF2-40B4-BE49-F238E27FC236}">
                <a16:creationId xmlns:a16="http://schemas.microsoft.com/office/drawing/2014/main" id="{86767809-AAD2-2CD1-95B0-1C5CA4024072}"/>
              </a:ext>
            </a:extLst>
          </p:cNvPr>
          <p:cNvSpPr/>
          <p:nvPr/>
        </p:nvSpPr>
        <p:spPr>
          <a:xfrm>
            <a:off x="1908315" y="5410103"/>
            <a:ext cx="768626" cy="256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96A2A1-0402-77B9-480D-9D1353E0F273}"/>
              </a:ext>
            </a:extLst>
          </p:cNvPr>
          <p:cNvSpPr/>
          <p:nvPr/>
        </p:nvSpPr>
        <p:spPr>
          <a:xfrm>
            <a:off x="3372678" y="5392715"/>
            <a:ext cx="1510748" cy="24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6" name="Rectangle 2">
            <a:extLst>
              <a:ext uri="{FF2B5EF4-FFF2-40B4-BE49-F238E27FC236}">
                <a16:creationId xmlns:a16="http://schemas.microsoft.com/office/drawing/2014/main" id="{74F4716E-C8F7-B538-DA8A-40DF63BC94D8}"/>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413421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830997"/>
          </a:xfrm>
          <a:prstGeom prst="rect">
            <a:avLst/>
          </a:prstGeom>
          <a:noFill/>
        </p:spPr>
        <p:txBody>
          <a:bodyPr wrap="square" rtlCol="0">
            <a:spAutoFit/>
          </a:bodyPr>
          <a:lstStyle/>
          <a:p>
            <a:r>
              <a:rPr lang="en-US" sz="1600" i="1" dirty="0">
                <a:solidFill>
                  <a:schemeClr val="bg1">
                    <a:lumMod val="75000"/>
                  </a:schemeClr>
                </a:solidFill>
              </a:rPr>
              <a:t>In a nutshell, what is amblyopia?</a:t>
            </a:r>
          </a:p>
          <a:p>
            <a:r>
              <a:rPr lang="en-US" sz="1600" dirty="0"/>
              <a:t>A reduction in BCVA that isn’t direct attributable to </a:t>
            </a:r>
            <a:r>
              <a:rPr lang="en-US" sz="1600" b="1" dirty="0"/>
              <a:t>a structural abnormality of    the eye and/or visual pathway</a:t>
            </a:r>
            <a:endParaRPr lang="en-US" sz="1600" b="1" dirty="0">
              <a:solidFill>
                <a:schemeClr val="bg1">
                  <a:lumMod val="75000"/>
                </a:schemeClr>
              </a:solidFill>
            </a:endParaRP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Rectangle 2">
            <a:extLst>
              <a:ext uri="{FF2B5EF4-FFF2-40B4-BE49-F238E27FC236}">
                <a16:creationId xmlns:a16="http://schemas.microsoft.com/office/drawing/2014/main" id="{F4774976-8A04-F708-685B-F4D3994E7F9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
        <p:nvSpPr>
          <p:cNvPr id="7" name="TextBox 6">
            <a:extLst>
              <a:ext uri="{FF2B5EF4-FFF2-40B4-BE49-F238E27FC236}">
                <a16:creationId xmlns:a16="http://schemas.microsoft.com/office/drawing/2014/main" id="{5B43F00E-CBD4-B9A6-2ADA-5B4BB4C70B8D}"/>
              </a:ext>
            </a:extLst>
          </p:cNvPr>
          <p:cNvSpPr txBox="1"/>
          <p:nvPr/>
        </p:nvSpPr>
        <p:spPr>
          <a:xfrm>
            <a:off x="798443" y="2136180"/>
            <a:ext cx="6589644" cy="2462213"/>
          </a:xfrm>
          <a:prstGeom prst="rect">
            <a:avLst/>
          </a:prstGeom>
          <a:noFill/>
        </p:spPr>
        <p:txBody>
          <a:bodyPr wrap="square" rtlCol="0">
            <a:spAutoFit/>
          </a:bodyPr>
          <a:lstStyle/>
          <a:p>
            <a:r>
              <a:rPr lang="en-US" sz="1400" i="1" dirty="0">
                <a:solidFill>
                  <a:srgbClr val="0000FF"/>
                </a:solidFill>
              </a:rPr>
              <a:t>So does this mean that if an eye with reduced BCVA has a structural abnormality, the eye cannot have amblyopia?</a:t>
            </a:r>
          </a:p>
          <a:p>
            <a:r>
              <a:rPr lang="en-US" sz="1400" dirty="0">
                <a:solidFill>
                  <a:srgbClr val="0000FF"/>
                </a:solidFill>
              </a:rPr>
              <a:t>It does not. Just like a dog can have both ticks and fleas, so too can an eye have both a vision-reducing structural abnormality </a:t>
            </a:r>
            <a:r>
              <a:rPr lang="en-US" sz="1400" i="1" dirty="0">
                <a:solidFill>
                  <a:srgbClr val="0000FF"/>
                </a:solidFill>
              </a:rPr>
              <a:t>and</a:t>
            </a:r>
            <a:r>
              <a:rPr lang="en-US" sz="1400" dirty="0">
                <a:solidFill>
                  <a:srgbClr val="0000FF"/>
                </a:solidFill>
              </a:rPr>
              <a:t> amblyopia. Plenty of eyes have, say, both optic nerve hypoplasia </a:t>
            </a:r>
            <a:r>
              <a:rPr lang="en-US" sz="1400" i="1" dirty="0">
                <a:solidFill>
                  <a:srgbClr val="0000FF"/>
                </a:solidFill>
              </a:rPr>
              <a:t>and</a:t>
            </a:r>
            <a:r>
              <a:rPr lang="en-US" sz="1400" dirty="0">
                <a:solidFill>
                  <a:srgbClr val="0000FF"/>
                </a:solidFill>
              </a:rPr>
              <a:t> amblyopia, with </a:t>
            </a:r>
            <a:r>
              <a:rPr lang="en-US" sz="1400" b="1" dirty="0">
                <a:solidFill>
                  <a:srgbClr val="0000FF"/>
                </a:solidFill>
              </a:rPr>
              <a:t>both</a:t>
            </a:r>
            <a:r>
              <a:rPr lang="en-US" sz="1400" dirty="0">
                <a:solidFill>
                  <a:srgbClr val="0000FF"/>
                </a:solidFill>
              </a:rPr>
              <a:t> conditions contributing to the eye’s reduced BCVA.</a:t>
            </a:r>
          </a:p>
          <a:p>
            <a:endParaRPr lang="en-US" sz="1400" i="1" dirty="0">
              <a:solidFill>
                <a:srgbClr val="0000FF"/>
              </a:solidFill>
            </a:endParaRPr>
          </a:p>
          <a:p>
            <a:r>
              <a:rPr lang="en-US" sz="1400" i="1" dirty="0">
                <a:solidFill>
                  <a:srgbClr val="0000FF"/>
                </a:solidFill>
              </a:rPr>
              <a:t>What should you do if you suspect a pt with a structural abnormality has amblyopia as well?</a:t>
            </a:r>
          </a:p>
          <a:p>
            <a:r>
              <a:rPr lang="en-US" sz="1400" dirty="0">
                <a:solidFill>
                  <a:srgbClr val="0000FF"/>
                </a:solidFill>
              </a:rPr>
              <a:t>Undertake a therapeutic trial of amblyopia treatment (covered later). If it works, your suspicion is confirmed.</a:t>
            </a:r>
          </a:p>
        </p:txBody>
      </p:sp>
    </p:spTree>
    <p:extLst>
      <p:ext uri="{BB962C8B-B14F-4D97-AF65-F5344CB8AC3E}">
        <p14:creationId xmlns:p14="http://schemas.microsoft.com/office/powerpoint/2010/main" val="625945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4" y="4844242"/>
            <a:ext cx="6082749" cy="1077218"/>
          </a:xfrm>
          <a:prstGeom prst="rect">
            <a:avLst/>
          </a:prstGeom>
          <a:solidFill>
            <a:schemeClr val="accent5"/>
          </a:solidFill>
          <a:ln>
            <a:solidFill>
              <a:schemeClr val="tx1"/>
            </a:solidFill>
          </a:ln>
        </p:spPr>
        <p:txBody>
          <a:bodyPr wrap="square" rtlCol="0">
            <a:spAutoFit/>
          </a:bodyPr>
          <a:lstStyle/>
          <a:p>
            <a:r>
              <a:rPr lang="en-US" sz="1600" dirty="0"/>
              <a:t>It’s important to note that suppression isn’t a bad thing—it serves to save the individual from experiencing the unpleasantness of  diplopia  and/or visual confusion . </a:t>
            </a:r>
            <a:r>
              <a:rPr lang="en-US" sz="1600" dirty="0">
                <a:solidFill>
                  <a:schemeClr val="accent5"/>
                </a:solidFill>
              </a:rPr>
              <a:t>Suppression is one of  three  </a:t>
            </a:r>
            <a:r>
              <a:rPr lang="en-US" sz="1600" i="1" dirty="0">
                <a:solidFill>
                  <a:schemeClr val="accent5"/>
                </a:solidFill>
              </a:rPr>
              <a:t>sensory adaptations to strabismus </a:t>
            </a:r>
            <a:r>
              <a:rPr lang="en-US" sz="1600" dirty="0">
                <a:solidFill>
                  <a:schemeClr val="accent5"/>
                </a:solidFill>
              </a:rPr>
              <a:t>that serve this purpose.</a:t>
            </a:r>
          </a:p>
        </p:txBody>
      </p:sp>
      <p:sp>
        <p:nvSpPr>
          <p:cNvPr id="6" name="Rectangle 2">
            <a:extLst>
              <a:ext uri="{FF2B5EF4-FFF2-40B4-BE49-F238E27FC236}">
                <a16:creationId xmlns:a16="http://schemas.microsoft.com/office/drawing/2014/main" id="{704079C9-28A2-BD8B-BC89-7DF9E645B905}"/>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010767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4" name="TextBox 3">
            <a:extLst>
              <a:ext uri="{FF2B5EF4-FFF2-40B4-BE49-F238E27FC236}">
                <a16:creationId xmlns:a16="http://schemas.microsoft.com/office/drawing/2014/main" id="{3C77B2E3-F640-DA81-84E4-90EA1EA4A9A7}"/>
              </a:ext>
            </a:extLst>
          </p:cNvPr>
          <p:cNvSpPr txBox="1"/>
          <p:nvPr/>
        </p:nvSpPr>
        <p:spPr>
          <a:xfrm>
            <a:off x="1855304" y="4844242"/>
            <a:ext cx="6082749" cy="1077218"/>
          </a:xfrm>
          <a:prstGeom prst="rect">
            <a:avLst/>
          </a:prstGeom>
          <a:solidFill>
            <a:schemeClr val="accent5"/>
          </a:solidFill>
          <a:ln>
            <a:solidFill>
              <a:schemeClr val="tx1"/>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a:t>
            </a:r>
            <a:r>
              <a:rPr lang="en-US" sz="1600" b="1" dirty="0"/>
              <a:t>diplopia  and/or visual confusion </a:t>
            </a:r>
            <a:r>
              <a:rPr lang="en-US" sz="1600" dirty="0">
                <a:solidFill>
                  <a:schemeClr val="bg1">
                    <a:lumMod val="75000"/>
                  </a:schemeClr>
                </a:solidFill>
              </a:rPr>
              <a:t>.</a:t>
            </a:r>
            <a:r>
              <a:rPr lang="en-US" sz="1600" dirty="0"/>
              <a:t> </a:t>
            </a:r>
            <a:r>
              <a:rPr lang="en-US" sz="1600" dirty="0">
                <a:solidFill>
                  <a:schemeClr val="accent5"/>
                </a:solidFill>
              </a:rPr>
              <a:t>Suppression is one of  three  </a:t>
            </a:r>
            <a:r>
              <a:rPr lang="en-US" sz="1600" i="1" dirty="0">
                <a:solidFill>
                  <a:schemeClr val="accent5"/>
                </a:solidFill>
              </a:rPr>
              <a:t>sensory adaptations to strabismus </a:t>
            </a:r>
            <a:r>
              <a:rPr lang="en-US" sz="1600" dirty="0">
                <a:solidFill>
                  <a:schemeClr val="accent5"/>
                </a:solidFill>
              </a:rPr>
              <a:t>that serve this purpose.</a:t>
            </a:r>
          </a:p>
        </p:txBody>
      </p:sp>
      <p:sp>
        <p:nvSpPr>
          <p:cNvPr id="6" name="TextBox 5">
            <a:extLst>
              <a:ext uri="{FF2B5EF4-FFF2-40B4-BE49-F238E27FC236}">
                <a16:creationId xmlns:a16="http://schemas.microsoft.com/office/drawing/2014/main" id="{8FAA79A7-72D4-76EE-A368-AB515E217AA3}"/>
              </a:ext>
            </a:extLst>
          </p:cNvPr>
          <p:cNvSpPr txBox="1"/>
          <p:nvPr/>
        </p:nvSpPr>
        <p:spPr>
          <a:xfrm>
            <a:off x="1736036" y="3621129"/>
            <a:ext cx="7142921" cy="1600438"/>
          </a:xfrm>
          <a:prstGeom prst="rect">
            <a:avLst/>
          </a:prstGeom>
          <a:solidFill>
            <a:schemeClr val="accent1">
              <a:lumMod val="40000"/>
              <a:lumOff val="60000"/>
            </a:schemeClr>
          </a:solidFill>
        </p:spPr>
        <p:txBody>
          <a:bodyPr wrap="square" rtlCol="0">
            <a:spAutoFit/>
          </a:bodyPr>
          <a:lstStyle/>
          <a:p>
            <a:r>
              <a:rPr lang="en-US" sz="1400" i="1" dirty="0"/>
              <a:t>I know what diplopia is, but what is </a:t>
            </a:r>
            <a:r>
              <a:rPr lang="en-US" sz="1400" dirty="0"/>
              <a:t>visual confusion</a:t>
            </a:r>
            <a:r>
              <a:rPr lang="en-US" sz="1400" i="1" dirty="0"/>
              <a:t>?</a:t>
            </a:r>
            <a:endParaRPr lang="en-US" sz="1400" i="1" dirty="0">
              <a:solidFill>
                <a:schemeClr val="accent1">
                  <a:lumMod val="40000"/>
                  <a:lumOff val="60000"/>
                </a:schemeClr>
              </a:solidFill>
            </a:endParaRPr>
          </a:p>
          <a:p>
            <a:r>
              <a:rPr lang="en-US" sz="1400" dirty="0">
                <a:solidFill>
                  <a:schemeClr val="accent1">
                    <a:lumMod val="40000"/>
                    <a:lumOff val="60000"/>
                  </a:schemeClr>
                </a:solidFill>
              </a:rPr>
              <a:t>It’s the visual experience of seeing two objects as occupying the same location in space</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That sounds like diplopia to me. How is it different?</a:t>
            </a:r>
          </a:p>
          <a:p>
            <a:r>
              <a:rPr lang="en-US" sz="1400" dirty="0">
                <a:solidFill>
                  <a:schemeClr val="accent1">
                    <a:lumMod val="40000"/>
                    <a:lumOff val="60000"/>
                  </a:schemeClr>
                </a:solidFill>
              </a:rPr>
              <a:t>No disrespect homie, but if that sounds like diplopia, it turns out you didn’t know what diplopia is after all. To spill the tea: Whereas visual confusion consists of seeing two objects in one location, diplopia consists of seeing </a:t>
            </a:r>
            <a:r>
              <a:rPr lang="en-US" sz="1400" b="1" dirty="0">
                <a:solidFill>
                  <a:schemeClr val="accent1">
                    <a:lumMod val="40000"/>
                    <a:lumOff val="60000"/>
                  </a:schemeClr>
                </a:solidFill>
              </a:rPr>
              <a:t>one</a:t>
            </a:r>
            <a:r>
              <a:rPr lang="en-US" sz="1400" dirty="0">
                <a:solidFill>
                  <a:schemeClr val="accent1">
                    <a:lumMod val="40000"/>
                    <a:lumOff val="60000"/>
                  </a:schemeClr>
                </a:solidFill>
              </a:rPr>
              <a:t> object in </a:t>
            </a:r>
            <a:r>
              <a:rPr lang="en-US" sz="1400" b="1" dirty="0">
                <a:solidFill>
                  <a:schemeClr val="accent1">
                    <a:lumMod val="40000"/>
                    <a:lumOff val="60000"/>
                  </a:schemeClr>
                </a:solidFill>
              </a:rPr>
              <a:t>two</a:t>
            </a:r>
            <a:r>
              <a:rPr lang="en-US" sz="1400" dirty="0">
                <a:solidFill>
                  <a:schemeClr val="accent1">
                    <a:lumMod val="40000"/>
                    <a:lumOff val="60000"/>
                  </a:schemeClr>
                </a:solidFill>
              </a:rPr>
              <a:t> locations.</a:t>
            </a:r>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2AEB7B34-1443-C507-6DCF-9B2B39E41FA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317434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4" name="TextBox 3">
            <a:extLst>
              <a:ext uri="{FF2B5EF4-FFF2-40B4-BE49-F238E27FC236}">
                <a16:creationId xmlns:a16="http://schemas.microsoft.com/office/drawing/2014/main" id="{3C77B2E3-F640-DA81-84E4-90EA1EA4A9A7}"/>
              </a:ext>
            </a:extLst>
          </p:cNvPr>
          <p:cNvSpPr txBox="1"/>
          <p:nvPr/>
        </p:nvSpPr>
        <p:spPr>
          <a:xfrm>
            <a:off x="1855304" y="4844242"/>
            <a:ext cx="6082749" cy="1077218"/>
          </a:xfrm>
          <a:prstGeom prst="rect">
            <a:avLst/>
          </a:prstGeom>
          <a:solidFill>
            <a:schemeClr val="accent5"/>
          </a:solidFill>
          <a:ln>
            <a:solidFill>
              <a:schemeClr val="tx1"/>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a:t>
            </a:r>
            <a:r>
              <a:rPr lang="en-US" sz="1600" b="1" dirty="0"/>
              <a:t>diplopia  and/or visual confusion </a:t>
            </a:r>
            <a:r>
              <a:rPr lang="en-US" sz="1600" dirty="0">
                <a:solidFill>
                  <a:schemeClr val="bg1">
                    <a:lumMod val="75000"/>
                  </a:schemeClr>
                </a:solidFill>
              </a:rPr>
              <a:t>.</a:t>
            </a:r>
            <a:r>
              <a:rPr lang="en-US" sz="1600" dirty="0"/>
              <a:t> </a:t>
            </a:r>
            <a:r>
              <a:rPr lang="en-US" sz="1600" dirty="0">
                <a:solidFill>
                  <a:schemeClr val="accent5"/>
                </a:solidFill>
              </a:rPr>
              <a:t>Suppression is one of  three  </a:t>
            </a:r>
            <a:r>
              <a:rPr lang="en-US" sz="1600" i="1" dirty="0">
                <a:solidFill>
                  <a:schemeClr val="accent5"/>
                </a:solidFill>
              </a:rPr>
              <a:t>sensory adaptations to strabismus </a:t>
            </a:r>
            <a:r>
              <a:rPr lang="en-US" sz="1600" dirty="0">
                <a:solidFill>
                  <a:schemeClr val="accent5"/>
                </a:solidFill>
              </a:rPr>
              <a:t>that serve this purpose.</a:t>
            </a:r>
          </a:p>
        </p:txBody>
      </p:sp>
      <p:sp>
        <p:nvSpPr>
          <p:cNvPr id="6" name="TextBox 5">
            <a:extLst>
              <a:ext uri="{FF2B5EF4-FFF2-40B4-BE49-F238E27FC236}">
                <a16:creationId xmlns:a16="http://schemas.microsoft.com/office/drawing/2014/main" id="{8FAA79A7-72D4-76EE-A368-AB515E217AA3}"/>
              </a:ext>
            </a:extLst>
          </p:cNvPr>
          <p:cNvSpPr txBox="1"/>
          <p:nvPr/>
        </p:nvSpPr>
        <p:spPr>
          <a:xfrm>
            <a:off x="1736036" y="3621129"/>
            <a:ext cx="7142921" cy="1600438"/>
          </a:xfrm>
          <a:prstGeom prst="rect">
            <a:avLst/>
          </a:prstGeom>
          <a:solidFill>
            <a:schemeClr val="accent1">
              <a:lumMod val="40000"/>
              <a:lumOff val="60000"/>
            </a:schemeClr>
          </a:solidFill>
        </p:spPr>
        <p:txBody>
          <a:bodyPr wrap="square" rtlCol="0">
            <a:spAutoFit/>
          </a:bodyPr>
          <a:lstStyle/>
          <a:p>
            <a:r>
              <a:rPr lang="en-US" sz="1400" i="1" dirty="0"/>
              <a:t>I know what diplopia is, but what is </a:t>
            </a:r>
            <a:r>
              <a:rPr lang="en-US" sz="1400" dirty="0"/>
              <a:t>visual confusion</a:t>
            </a:r>
            <a:r>
              <a:rPr lang="en-US" sz="1400" i="1" dirty="0"/>
              <a:t>?</a:t>
            </a:r>
          </a:p>
          <a:p>
            <a:r>
              <a:rPr lang="en-US" sz="1400" dirty="0"/>
              <a:t>It’s the visual experience of seeing two objects as occupying the same location in space</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That sounds like diplopia to me. How is it different?</a:t>
            </a:r>
          </a:p>
          <a:p>
            <a:r>
              <a:rPr lang="en-US" sz="1400" dirty="0">
                <a:solidFill>
                  <a:schemeClr val="accent1">
                    <a:lumMod val="40000"/>
                    <a:lumOff val="60000"/>
                  </a:schemeClr>
                </a:solidFill>
              </a:rPr>
              <a:t>No disrespect homie, but if that sounds like diplopia, it turns out you didn’t know what diplopia is after all. To spill the tea: Whereas visual confusion consists of seeing two objects in one location, diplopia consists of seeing </a:t>
            </a:r>
            <a:r>
              <a:rPr lang="en-US" sz="1400" b="1" dirty="0">
                <a:solidFill>
                  <a:schemeClr val="accent1">
                    <a:lumMod val="40000"/>
                    <a:lumOff val="60000"/>
                  </a:schemeClr>
                </a:solidFill>
              </a:rPr>
              <a:t>one</a:t>
            </a:r>
            <a:r>
              <a:rPr lang="en-US" sz="1400" dirty="0">
                <a:solidFill>
                  <a:schemeClr val="accent1">
                    <a:lumMod val="40000"/>
                    <a:lumOff val="60000"/>
                  </a:schemeClr>
                </a:solidFill>
              </a:rPr>
              <a:t> object in </a:t>
            </a:r>
            <a:r>
              <a:rPr lang="en-US" sz="1400" b="1" dirty="0">
                <a:solidFill>
                  <a:schemeClr val="accent1">
                    <a:lumMod val="40000"/>
                    <a:lumOff val="60000"/>
                  </a:schemeClr>
                </a:solidFill>
              </a:rPr>
              <a:t>two</a:t>
            </a:r>
            <a:r>
              <a:rPr lang="en-US" sz="1400" dirty="0">
                <a:solidFill>
                  <a:schemeClr val="accent1">
                    <a:lumMod val="40000"/>
                    <a:lumOff val="60000"/>
                  </a:schemeClr>
                </a:solidFill>
              </a:rPr>
              <a:t> locations.</a:t>
            </a:r>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9747F23D-1E4C-29F9-5B48-A01EF2414AA6}"/>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075228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4" name="TextBox 3">
            <a:extLst>
              <a:ext uri="{FF2B5EF4-FFF2-40B4-BE49-F238E27FC236}">
                <a16:creationId xmlns:a16="http://schemas.microsoft.com/office/drawing/2014/main" id="{3C77B2E3-F640-DA81-84E4-90EA1EA4A9A7}"/>
              </a:ext>
            </a:extLst>
          </p:cNvPr>
          <p:cNvSpPr txBox="1"/>
          <p:nvPr/>
        </p:nvSpPr>
        <p:spPr>
          <a:xfrm>
            <a:off x="1855304" y="4844242"/>
            <a:ext cx="6082749" cy="1077218"/>
          </a:xfrm>
          <a:prstGeom prst="rect">
            <a:avLst/>
          </a:prstGeom>
          <a:solidFill>
            <a:schemeClr val="accent5"/>
          </a:solidFill>
          <a:ln>
            <a:solidFill>
              <a:schemeClr val="tx1"/>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a:t>
            </a:r>
            <a:r>
              <a:rPr lang="en-US" sz="1600" b="1" dirty="0"/>
              <a:t>diplopia  and/or visual confusion </a:t>
            </a:r>
            <a:r>
              <a:rPr lang="en-US" sz="1600" dirty="0">
                <a:solidFill>
                  <a:schemeClr val="bg1">
                    <a:lumMod val="75000"/>
                  </a:schemeClr>
                </a:solidFill>
              </a:rPr>
              <a:t>.</a:t>
            </a:r>
            <a:r>
              <a:rPr lang="en-US" sz="1600" dirty="0"/>
              <a:t> </a:t>
            </a:r>
            <a:r>
              <a:rPr lang="en-US" sz="1600" dirty="0">
                <a:solidFill>
                  <a:schemeClr val="accent5"/>
                </a:solidFill>
              </a:rPr>
              <a:t>Suppression is one of  three  </a:t>
            </a:r>
            <a:r>
              <a:rPr lang="en-US" sz="1600" i="1" dirty="0">
                <a:solidFill>
                  <a:schemeClr val="accent5"/>
                </a:solidFill>
              </a:rPr>
              <a:t>sensory adaptations to strabismus </a:t>
            </a:r>
            <a:r>
              <a:rPr lang="en-US" sz="1600" dirty="0">
                <a:solidFill>
                  <a:schemeClr val="accent5"/>
                </a:solidFill>
              </a:rPr>
              <a:t>that serve this purpose.</a:t>
            </a:r>
          </a:p>
        </p:txBody>
      </p:sp>
      <p:sp>
        <p:nvSpPr>
          <p:cNvPr id="6" name="TextBox 5">
            <a:extLst>
              <a:ext uri="{FF2B5EF4-FFF2-40B4-BE49-F238E27FC236}">
                <a16:creationId xmlns:a16="http://schemas.microsoft.com/office/drawing/2014/main" id="{8FAA79A7-72D4-76EE-A368-AB515E217AA3}"/>
              </a:ext>
            </a:extLst>
          </p:cNvPr>
          <p:cNvSpPr txBox="1"/>
          <p:nvPr/>
        </p:nvSpPr>
        <p:spPr>
          <a:xfrm>
            <a:off x="1736036" y="3621129"/>
            <a:ext cx="7142921" cy="1600438"/>
          </a:xfrm>
          <a:prstGeom prst="rect">
            <a:avLst/>
          </a:prstGeom>
          <a:solidFill>
            <a:schemeClr val="accent1">
              <a:lumMod val="40000"/>
              <a:lumOff val="60000"/>
            </a:schemeClr>
          </a:solidFill>
        </p:spPr>
        <p:txBody>
          <a:bodyPr wrap="square" rtlCol="0">
            <a:spAutoFit/>
          </a:bodyPr>
          <a:lstStyle/>
          <a:p>
            <a:r>
              <a:rPr lang="en-US" sz="1400" i="1" dirty="0"/>
              <a:t>I know what diplopia is, but what is </a:t>
            </a:r>
            <a:r>
              <a:rPr lang="en-US" sz="1400" dirty="0"/>
              <a:t>visual confusion</a:t>
            </a:r>
            <a:r>
              <a:rPr lang="en-US" sz="1400" i="1" dirty="0"/>
              <a:t>?</a:t>
            </a:r>
          </a:p>
          <a:p>
            <a:r>
              <a:rPr lang="en-US" sz="1400" dirty="0"/>
              <a:t>It’s the visual experience of seeing two objects as occupying the same location in space</a:t>
            </a:r>
          </a:p>
          <a:p>
            <a:endParaRPr lang="en-US" sz="1400" i="1" dirty="0"/>
          </a:p>
          <a:p>
            <a:r>
              <a:rPr lang="en-US" sz="1400" i="1" dirty="0"/>
              <a:t>That sounds like diplopia to me. How is it different?</a:t>
            </a:r>
            <a:endParaRPr lang="en-US" sz="1400" i="1" dirty="0">
              <a:solidFill>
                <a:schemeClr val="accent1">
                  <a:lumMod val="40000"/>
                  <a:lumOff val="60000"/>
                </a:schemeClr>
              </a:solidFill>
            </a:endParaRPr>
          </a:p>
          <a:p>
            <a:r>
              <a:rPr lang="en-US" sz="1400" dirty="0">
                <a:solidFill>
                  <a:schemeClr val="accent1">
                    <a:lumMod val="40000"/>
                    <a:lumOff val="60000"/>
                  </a:schemeClr>
                </a:solidFill>
              </a:rPr>
              <a:t>No disrespect homie, but if that sounds like diplopia, it turns out you didn’t know what diplopia is after all. To spill the tea: Whereas visual confusion consists of seeing two objects in one location, diplopia consists of seeing </a:t>
            </a:r>
            <a:r>
              <a:rPr lang="en-US" sz="1400" b="1" dirty="0">
                <a:solidFill>
                  <a:schemeClr val="accent1">
                    <a:lumMod val="40000"/>
                    <a:lumOff val="60000"/>
                  </a:schemeClr>
                </a:solidFill>
              </a:rPr>
              <a:t>one</a:t>
            </a:r>
            <a:r>
              <a:rPr lang="en-US" sz="1400" dirty="0">
                <a:solidFill>
                  <a:schemeClr val="accent1">
                    <a:lumMod val="40000"/>
                    <a:lumOff val="60000"/>
                  </a:schemeClr>
                </a:solidFill>
              </a:rPr>
              <a:t> object in </a:t>
            </a:r>
            <a:r>
              <a:rPr lang="en-US" sz="1400" b="1" dirty="0">
                <a:solidFill>
                  <a:schemeClr val="accent1">
                    <a:lumMod val="40000"/>
                    <a:lumOff val="60000"/>
                  </a:schemeClr>
                </a:solidFill>
              </a:rPr>
              <a:t>two</a:t>
            </a:r>
            <a:r>
              <a:rPr lang="en-US" sz="1400" dirty="0">
                <a:solidFill>
                  <a:schemeClr val="accent1">
                    <a:lumMod val="40000"/>
                    <a:lumOff val="60000"/>
                  </a:schemeClr>
                </a:solidFill>
              </a:rPr>
              <a:t> locations.</a:t>
            </a:r>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87584F37-6634-B735-BA31-78494A3A533D}"/>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583787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4" name="TextBox 3">
            <a:extLst>
              <a:ext uri="{FF2B5EF4-FFF2-40B4-BE49-F238E27FC236}">
                <a16:creationId xmlns:a16="http://schemas.microsoft.com/office/drawing/2014/main" id="{3C77B2E3-F640-DA81-84E4-90EA1EA4A9A7}"/>
              </a:ext>
            </a:extLst>
          </p:cNvPr>
          <p:cNvSpPr txBox="1"/>
          <p:nvPr/>
        </p:nvSpPr>
        <p:spPr>
          <a:xfrm>
            <a:off x="1855304" y="4844242"/>
            <a:ext cx="6082749" cy="1077218"/>
          </a:xfrm>
          <a:prstGeom prst="rect">
            <a:avLst/>
          </a:prstGeom>
          <a:solidFill>
            <a:schemeClr val="accent5"/>
          </a:solidFill>
          <a:ln>
            <a:solidFill>
              <a:schemeClr val="tx1"/>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a:t>
            </a:r>
            <a:r>
              <a:rPr lang="en-US" sz="1600" b="1" dirty="0"/>
              <a:t>diplopia  and/or visual confusion </a:t>
            </a:r>
            <a:r>
              <a:rPr lang="en-US" sz="1600" dirty="0">
                <a:solidFill>
                  <a:schemeClr val="bg1">
                    <a:lumMod val="75000"/>
                  </a:schemeClr>
                </a:solidFill>
              </a:rPr>
              <a:t>.</a:t>
            </a:r>
            <a:r>
              <a:rPr lang="en-US" sz="1600" dirty="0"/>
              <a:t> </a:t>
            </a:r>
            <a:r>
              <a:rPr lang="en-US" sz="1600" dirty="0">
                <a:solidFill>
                  <a:schemeClr val="accent5"/>
                </a:solidFill>
              </a:rPr>
              <a:t>Suppression is one of  three  </a:t>
            </a:r>
            <a:r>
              <a:rPr lang="en-US" sz="1600" i="1" dirty="0">
                <a:solidFill>
                  <a:schemeClr val="accent5"/>
                </a:solidFill>
              </a:rPr>
              <a:t>sensory adaptations to strabismus </a:t>
            </a:r>
            <a:r>
              <a:rPr lang="en-US" sz="1600" dirty="0">
                <a:solidFill>
                  <a:schemeClr val="accent5"/>
                </a:solidFill>
              </a:rPr>
              <a:t>that serve this purpose.</a:t>
            </a:r>
          </a:p>
        </p:txBody>
      </p:sp>
      <p:sp>
        <p:nvSpPr>
          <p:cNvPr id="6" name="TextBox 5">
            <a:extLst>
              <a:ext uri="{FF2B5EF4-FFF2-40B4-BE49-F238E27FC236}">
                <a16:creationId xmlns:a16="http://schemas.microsoft.com/office/drawing/2014/main" id="{8FAA79A7-72D4-76EE-A368-AB515E217AA3}"/>
              </a:ext>
            </a:extLst>
          </p:cNvPr>
          <p:cNvSpPr txBox="1"/>
          <p:nvPr/>
        </p:nvSpPr>
        <p:spPr>
          <a:xfrm>
            <a:off x="1736036" y="3621129"/>
            <a:ext cx="7142921" cy="1600438"/>
          </a:xfrm>
          <a:prstGeom prst="rect">
            <a:avLst/>
          </a:prstGeom>
          <a:solidFill>
            <a:schemeClr val="accent1">
              <a:lumMod val="40000"/>
              <a:lumOff val="60000"/>
            </a:schemeClr>
          </a:solidFill>
        </p:spPr>
        <p:txBody>
          <a:bodyPr wrap="square" rtlCol="0">
            <a:spAutoFit/>
          </a:bodyPr>
          <a:lstStyle/>
          <a:p>
            <a:r>
              <a:rPr lang="en-US" sz="1400" i="1" dirty="0"/>
              <a:t>I know what diplopia is, but what is </a:t>
            </a:r>
            <a:r>
              <a:rPr lang="en-US" sz="1400" dirty="0"/>
              <a:t>visual confusion</a:t>
            </a:r>
            <a:r>
              <a:rPr lang="en-US" sz="1400" i="1" dirty="0"/>
              <a:t>?</a:t>
            </a:r>
          </a:p>
          <a:p>
            <a:r>
              <a:rPr lang="en-US" sz="1400" dirty="0"/>
              <a:t>It’s the visual experience of seeing two objects as occupying the same location in space</a:t>
            </a:r>
          </a:p>
          <a:p>
            <a:endParaRPr lang="en-US" sz="1400" i="1" dirty="0"/>
          </a:p>
          <a:p>
            <a:r>
              <a:rPr lang="en-US" sz="1400" i="1" dirty="0"/>
              <a:t>That sounds like diplopia to me. How is it different?</a:t>
            </a:r>
          </a:p>
          <a:p>
            <a:r>
              <a:rPr lang="en-US" sz="1400" dirty="0"/>
              <a:t>No disrespect homie, but if that sounds like diplopia, it turns out you didn’t know what diplopia is after all. To spill the tea: Whereas visual confusion consists of seeing two objects in one location, diplopia consists of seeing </a:t>
            </a:r>
            <a:r>
              <a:rPr lang="en-US" sz="1400" b="1" dirty="0"/>
              <a:t>one</a:t>
            </a:r>
            <a:r>
              <a:rPr lang="en-US" sz="1400" dirty="0"/>
              <a:t> object in </a:t>
            </a:r>
            <a:r>
              <a:rPr lang="en-US" sz="1400" b="1" dirty="0"/>
              <a:t>two</a:t>
            </a:r>
            <a:r>
              <a:rPr lang="en-US" sz="1400" dirty="0"/>
              <a:t> locations.</a:t>
            </a:r>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FC5D2C6F-CC62-6ADA-7F98-F8638227D8B3}"/>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0712969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2">
            <a:extLst>
              <a:ext uri="{FF2B5EF4-FFF2-40B4-BE49-F238E27FC236}">
                <a16:creationId xmlns:a16="http://schemas.microsoft.com/office/drawing/2014/main" id="{1A224FC9-19BD-443C-AC7B-AB996E606B2B}"/>
              </a:ext>
            </a:extLst>
          </p:cNvPr>
          <p:cNvSpPr txBox="1">
            <a:spLocks noChangeArrowheads="1"/>
          </p:cNvSpPr>
          <p:nvPr/>
        </p:nvSpPr>
        <p:spPr bwMode="auto">
          <a:xfrm>
            <a:off x="3773365" y="4430714"/>
            <a:ext cx="1052513" cy="4032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200"/>
              <a:t>(Eyes</a:t>
            </a:r>
          </a:p>
          <a:p>
            <a:pPr algn="ctr" eaLnBrk="1" hangingPunct="1">
              <a:lnSpc>
                <a:spcPct val="85000"/>
              </a:lnSpc>
              <a:spcBef>
                <a:spcPct val="0"/>
              </a:spcBef>
              <a:buClrTx/>
              <a:buSzTx/>
              <a:buFontTx/>
              <a:buNone/>
            </a:pPr>
            <a:r>
              <a:rPr lang="en-US" altLang="en-US" sz="1200"/>
              <a:t>esodeviated)</a:t>
            </a:r>
          </a:p>
        </p:txBody>
      </p:sp>
      <p:grpSp>
        <p:nvGrpSpPr>
          <p:cNvPr id="20483" name="Group 23">
            <a:extLst>
              <a:ext uri="{FF2B5EF4-FFF2-40B4-BE49-F238E27FC236}">
                <a16:creationId xmlns:a16="http://schemas.microsoft.com/office/drawing/2014/main" id="{FA1E0034-0C86-4F19-AAE4-CB69B547066C}"/>
              </a:ext>
            </a:extLst>
          </p:cNvPr>
          <p:cNvGrpSpPr>
            <a:grpSpLocks/>
          </p:cNvGrpSpPr>
          <p:nvPr/>
        </p:nvGrpSpPr>
        <p:grpSpPr bwMode="auto">
          <a:xfrm rot="2156385">
            <a:off x="2222378" y="3121027"/>
            <a:ext cx="1752600" cy="1905000"/>
            <a:chOff x="1392" y="2352"/>
            <a:chExt cx="1104" cy="1200"/>
          </a:xfrm>
        </p:grpSpPr>
        <p:sp>
          <p:nvSpPr>
            <p:cNvPr id="20499" name="Oval 24">
              <a:extLst>
                <a:ext uri="{FF2B5EF4-FFF2-40B4-BE49-F238E27FC236}">
                  <a16:creationId xmlns:a16="http://schemas.microsoft.com/office/drawing/2014/main" id="{70326E6D-B1A9-47F6-BCA6-D02EC22A2014}"/>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0" name="Oval 25">
              <a:extLst>
                <a:ext uri="{FF2B5EF4-FFF2-40B4-BE49-F238E27FC236}">
                  <a16:creationId xmlns:a16="http://schemas.microsoft.com/office/drawing/2014/main" id="{C4C2DF0D-5225-4D1D-B276-64B93C31DEF0}"/>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1" name="Oval 26">
              <a:extLst>
                <a:ext uri="{FF2B5EF4-FFF2-40B4-BE49-F238E27FC236}">
                  <a16:creationId xmlns:a16="http://schemas.microsoft.com/office/drawing/2014/main" id="{F1D090C4-932D-4332-B95F-837BEE5001BD}"/>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2" name="Oval 27">
              <a:extLst>
                <a:ext uri="{FF2B5EF4-FFF2-40B4-BE49-F238E27FC236}">
                  <a16:creationId xmlns:a16="http://schemas.microsoft.com/office/drawing/2014/main" id="{B3D959E8-246B-4A06-9491-E0FD0F8C630C}"/>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4" name="Line 28">
            <a:extLst>
              <a:ext uri="{FF2B5EF4-FFF2-40B4-BE49-F238E27FC236}">
                <a16:creationId xmlns:a16="http://schemas.microsoft.com/office/drawing/2014/main" id="{21109C39-D9B3-4140-8707-8138EA9B9465}"/>
              </a:ext>
            </a:extLst>
          </p:cNvPr>
          <p:cNvSpPr>
            <a:spLocks noChangeShapeType="1"/>
          </p:cNvSpPr>
          <p:nvPr/>
        </p:nvSpPr>
        <p:spPr bwMode="auto">
          <a:xfrm rot="703833" flipH="1" flipV="1">
            <a:off x="3279653" y="1285877"/>
            <a:ext cx="477837" cy="363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85" name="Group 29">
            <a:extLst>
              <a:ext uri="{FF2B5EF4-FFF2-40B4-BE49-F238E27FC236}">
                <a16:creationId xmlns:a16="http://schemas.microsoft.com/office/drawing/2014/main" id="{64235CFE-7AA3-4BE4-89EE-EF78F2C6D496}"/>
              </a:ext>
            </a:extLst>
          </p:cNvPr>
          <p:cNvGrpSpPr>
            <a:grpSpLocks/>
          </p:cNvGrpSpPr>
          <p:nvPr/>
        </p:nvGrpSpPr>
        <p:grpSpPr bwMode="auto">
          <a:xfrm rot="-2284351">
            <a:off x="4597278" y="3092452"/>
            <a:ext cx="1752600" cy="1905000"/>
            <a:chOff x="1392" y="2352"/>
            <a:chExt cx="1104" cy="1200"/>
          </a:xfrm>
        </p:grpSpPr>
        <p:sp>
          <p:nvSpPr>
            <p:cNvPr id="20495" name="Oval 30">
              <a:extLst>
                <a:ext uri="{FF2B5EF4-FFF2-40B4-BE49-F238E27FC236}">
                  <a16:creationId xmlns:a16="http://schemas.microsoft.com/office/drawing/2014/main" id="{817166B1-AF58-4E96-BBD4-B721B0D97CD1}"/>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6" name="Oval 31">
              <a:extLst>
                <a:ext uri="{FF2B5EF4-FFF2-40B4-BE49-F238E27FC236}">
                  <a16:creationId xmlns:a16="http://schemas.microsoft.com/office/drawing/2014/main" id="{73EAE6F1-90E6-4E6A-956B-4370274672EC}"/>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7" name="Oval 32">
              <a:extLst>
                <a:ext uri="{FF2B5EF4-FFF2-40B4-BE49-F238E27FC236}">
                  <a16:creationId xmlns:a16="http://schemas.microsoft.com/office/drawing/2014/main" id="{03D19AF2-64D6-488B-ADEB-DBC6B2C3B39D}"/>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8" name="Oval 33">
              <a:extLst>
                <a:ext uri="{FF2B5EF4-FFF2-40B4-BE49-F238E27FC236}">
                  <a16:creationId xmlns:a16="http://schemas.microsoft.com/office/drawing/2014/main" id="{18CFC769-CB1E-4A4E-BD4A-34008142887B}"/>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6" name="Line 34">
            <a:extLst>
              <a:ext uri="{FF2B5EF4-FFF2-40B4-BE49-F238E27FC236}">
                <a16:creationId xmlns:a16="http://schemas.microsoft.com/office/drawing/2014/main" id="{918DE490-B7B2-4AA1-8B78-CE223DA88758}"/>
              </a:ext>
            </a:extLst>
          </p:cNvPr>
          <p:cNvSpPr>
            <a:spLocks noChangeShapeType="1"/>
          </p:cNvSpPr>
          <p:nvPr/>
        </p:nvSpPr>
        <p:spPr bwMode="auto">
          <a:xfrm rot="-1558263" flipH="1" flipV="1">
            <a:off x="4527428" y="954089"/>
            <a:ext cx="604837" cy="4198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AutoShape 39">
            <a:extLst>
              <a:ext uri="{FF2B5EF4-FFF2-40B4-BE49-F238E27FC236}">
                <a16:creationId xmlns:a16="http://schemas.microsoft.com/office/drawing/2014/main" id="{885A14E9-7EAB-4FE3-A6F8-AC2BA6E7D619}"/>
              </a:ext>
            </a:extLst>
          </p:cNvPr>
          <p:cNvSpPr>
            <a:spLocks noChangeArrowheads="1"/>
          </p:cNvSpPr>
          <p:nvPr/>
        </p:nvSpPr>
        <p:spPr bwMode="auto">
          <a:xfrm>
            <a:off x="3441578" y="1050927"/>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4" name="Slide Number Placeholder 1">
            <a:extLst>
              <a:ext uri="{FF2B5EF4-FFF2-40B4-BE49-F238E27FC236}">
                <a16:creationId xmlns:a16="http://schemas.microsoft.com/office/drawing/2014/main" id="{E54FAB6A-0997-477D-9DBB-55E61AA649F0}"/>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4E4F24CB-1A52-417C-9C91-C23B314DF4B0}" type="slidenum">
              <a:rPr lang="en-US" altLang="en-US" sz="1000"/>
              <a:pPr eaLnBrk="1" hangingPunct="1">
                <a:spcBef>
                  <a:spcPct val="0"/>
                </a:spcBef>
                <a:buClrTx/>
                <a:buSzTx/>
                <a:buFontTx/>
                <a:buNone/>
              </a:pPr>
              <a:t>75</a:t>
            </a:fld>
            <a:endParaRPr lang="en-US" altLang="en-US" sz="1000"/>
          </a:p>
        </p:txBody>
      </p:sp>
      <p:sp>
        <p:nvSpPr>
          <p:cNvPr id="2" name="TextBox 1">
            <a:extLst>
              <a:ext uri="{FF2B5EF4-FFF2-40B4-BE49-F238E27FC236}">
                <a16:creationId xmlns:a16="http://schemas.microsoft.com/office/drawing/2014/main" id="{60E73D72-710A-4BC5-92A4-5D86D99A2BC3}"/>
              </a:ext>
            </a:extLst>
          </p:cNvPr>
          <p:cNvSpPr txBox="1"/>
          <p:nvPr/>
        </p:nvSpPr>
        <p:spPr>
          <a:xfrm>
            <a:off x="6439071" y="4847839"/>
            <a:ext cx="611065" cy="276999"/>
          </a:xfrm>
          <a:prstGeom prst="rect">
            <a:avLst/>
          </a:prstGeom>
          <a:noFill/>
        </p:spPr>
        <p:txBody>
          <a:bodyPr wrap="none" rtlCol="0">
            <a:spAutoFit/>
          </a:bodyPr>
          <a:lstStyle/>
          <a:p>
            <a:r>
              <a:rPr lang="en-US" sz="1200" dirty="0"/>
              <a:t>Fovea</a:t>
            </a:r>
          </a:p>
        </p:txBody>
      </p:sp>
      <p:cxnSp>
        <p:nvCxnSpPr>
          <p:cNvPr id="4" name="Straight Arrow Connector 3">
            <a:extLst>
              <a:ext uri="{FF2B5EF4-FFF2-40B4-BE49-F238E27FC236}">
                <a16:creationId xmlns:a16="http://schemas.microsoft.com/office/drawing/2014/main" id="{A169C7D9-3558-4DA1-AFF6-3013C2809EE0}"/>
              </a:ext>
            </a:extLst>
          </p:cNvPr>
          <p:cNvCxnSpPr>
            <a:endCxn id="20496" idx="4"/>
          </p:cNvCxnSpPr>
          <p:nvPr/>
        </p:nvCxnSpPr>
        <p:spPr>
          <a:xfrm flipH="1" flipV="1">
            <a:off x="6060945" y="4794789"/>
            <a:ext cx="417520" cy="137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DEC1135-576D-4DA9-BC83-38523346181A}"/>
              </a:ext>
            </a:extLst>
          </p:cNvPr>
          <p:cNvSpPr txBox="1"/>
          <p:nvPr/>
        </p:nvSpPr>
        <p:spPr>
          <a:xfrm>
            <a:off x="1524000" y="5014140"/>
            <a:ext cx="611065" cy="276999"/>
          </a:xfrm>
          <a:prstGeom prst="rect">
            <a:avLst/>
          </a:prstGeom>
          <a:noFill/>
        </p:spPr>
        <p:txBody>
          <a:bodyPr wrap="none" rtlCol="0">
            <a:spAutoFit/>
          </a:bodyPr>
          <a:lstStyle/>
          <a:p>
            <a:r>
              <a:rPr lang="en-US" sz="1200" dirty="0"/>
              <a:t>Fovea</a:t>
            </a:r>
          </a:p>
        </p:txBody>
      </p:sp>
      <p:cxnSp>
        <p:nvCxnSpPr>
          <p:cNvPr id="27" name="Straight Arrow Connector 26">
            <a:extLst>
              <a:ext uri="{FF2B5EF4-FFF2-40B4-BE49-F238E27FC236}">
                <a16:creationId xmlns:a16="http://schemas.microsoft.com/office/drawing/2014/main" id="{839B4686-A060-4266-9DE7-FA8755DE72E2}"/>
              </a:ext>
            </a:extLst>
          </p:cNvPr>
          <p:cNvCxnSpPr>
            <a:cxnSpLocks/>
            <a:endCxn id="20501" idx="4"/>
          </p:cNvCxnSpPr>
          <p:nvPr/>
        </p:nvCxnSpPr>
        <p:spPr>
          <a:xfrm flipV="1">
            <a:off x="2087277" y="4822342"/>
            <a:ext cx="421499" cy="25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CBCCA55-9FF1-34C6-1015-3A30A18ECCF0}"/>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6" name="TextBox 5">
            <a:extLst>
              <a:ext uri="{FF2B5EF4-FFF2-40B4-BE49-F238E27FC236}">
                <a16:creationId xmlns:a16="http://schemas.microsoft.com/office/drawing/2014/main" id="{4D457222-F4D1-418B-B494-7969C04467CC}"/>
              </a:ext>
            </a:extLst>
          </p:cNvPr>
          <p:cNvSpPr txBox="1"/>
          <p:nvPr/>
        </p:nvSpPr>
        <p:spPr>
          <a:xfrm>
            <a:off x="356801" y="2014313"/>
            <a:ext cx="2451312" cy="400110"/>
          </a:xfrm>
          <a:prstGeom prst="rect">
            <a:avLst/>
          </a:prstGeom>
          <a:solidFill>
            <a:srgbClr val="CCFFCC"/>
          </a:solidFill>
        </p:spPr>
        <p:txBody>
          <a:bodyPr wrap="none" rtlCol="0">
            <a:spAutoFit/>
          </a:bodyPr>
          <a:lstStyle/>
          <a:p>
            <a:r>
              <a:rPr lang="en-US" sz="2000" dirty="0"/>
              <a:t>Unpacking </a:t>
            </a:r>
            <a:r>
              <a:rPr lang="en-US" sz="2000" b="1" i="1" dirty="0"/>
              <a:t>diplopia</a:t>
            </a:r>
          </a:p>
        </p:txBody>
      </p:sp>
      <p:sp>
        <p:nvSpPr>
          <p:cNvPr id="7" name="TextBox 6">
            <a:extLst>
              <a:ext uri="{FF2B5EF4-FFF2-40B4-BE49-F238E27FC236}">
                <a16:creationId xmlns:a16="http://schemas.microsoft.com/office/drawing/2014/main" id="{0D175E4C-1FDA-220E-6F11-B7CEBDCDF943}"/>
              </a:ext>
            </a:extLst>
          </p:cNvPr>
          <p:cNvSpPr txBox="1"/>
          <p:nvPr/>
        </p:nvSpPr>
        <p:spPr>
          <a:xfrm>
            <a:off x="495300" y="6077984"/>
            <a:ext cx="8153400" cy="523220"/>
          </a:xfrm>
          <a:prstGeom prst="rect">
            <a:avLst/>
          </a:prstGeom>
          <a:noFill/>
        </p:spPr>
        <p:txBody>
          <a:bodyPr wrap="square" rtlCol="0">
            <a:spAutoFit/>
          </a:bodyPr>
          <a:lstStyle/>
          <a:p>
            <a:r>
              <a:rPr lang="en-US" sz="1400" dirty="0"/>
              <a:t>In these misaligned eyes, the image of a single object is being projected to noncorresponding areas of the retinas. </a:t>
            </a:r>
            <a:endParaRPr lang="en-US" sz="1400" dirty="0">
              <a:solidFill>
                <a:srgbClr val="0000FF"/>
              </a:solidFill>
            </a:endParaRPr>
          </a:p>
        </p:txBody>
      </p:sp>
    </p:spTree>
    <p:extLst>
      <p:ext uri="{BB962C8B-B14F-4D97-AF65-F5344CB8AC3E}">
        <p14:creationId xmlns:p14="http://schemas.microsoft.com/office/powerpoint/2010/main" val="694953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2">
            <a:extLst>
              <a:ext uri="{FF2B5EF4-FFF2-40B4-BE49-F238E27FC236}">
                <a16:creationId xmlns:a16="http://schemas.microsoft.com/office/drawing/2014/main" id="{1A224FC9-19BD-443C-AC7B-AB996E606B2B}"/>
              </a:ext>
            </a:extLst>
          </p:cNvPr>
          <p:cNvSpPr txBox="1">
            <a:spLocks noChangeArrowheads="1"/>
          </p:cNvSpPr>
          <p:nvPr/>
        </p:nvSpPr>
        <p:spPr bwMode="auto">
          <a:xfrm>
            <a:off x="3773365" y="4430714"/>
            <a:ext cx="1052513" cy="4032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200"/>
              <a:t>(Eyes</a:t>
            </a:r>
          </a:p>
          <a:p>
            <a:pPr algn="ctr" eaLnBrk="1" hangingPunct="1">
              <a:lnSpc>
                <a:spcPct val="85000"/>
              </a:lnSpc>
              <a:spcBef>
                <a:spcPct val="0"/>
              </a:spcBef>
              <a:buClrTx/>
              <a:buSzTx/>
              <a:buFontTx/>
              <a:buNone/>
            </a:pPr>
            <a:r>
              <a:rPr lang="en-US" altLang="en-US" sz="1200"/>
              <a:t>esodeviated)</a:t>
            </a:r>
          </a:p>
        </p:txBody>
      </p:sp>
      <p:grpSp>
        <p:nvGrpSpPr>
          <p:cNvPr id="20483" name="Group 23">
            <a:extLst>
              <a:ext uri="{FF2B5EF4-FFF2-40B4-BE49-F238E27FC236}">
                <a16:creationId xmlns:a16="http://schemas.microsoft.com/office/drawing/2014/main" id="{FA1E0034-0C86-4F19-AAE4-CB69B547066C}"/>
              </a:ext>
            </a:extLst>
          </p:cNvPr>
          <p:cNvGrpSpPr>
            <a:grpSpLocks/>
          </p:cNvGrpSpPr>
          <p:nvPr/>
        </p:nvGrpSpPr>
        <p:grpSpPr bwMode="auto">
          <a:xfrm rot="2156385">
            <a:off x="2222378" y="3121027"/>
            <a:ext cx="1752600" cy="1905000"/>
            <a:chOff x="1392" y="2352"/>
            <a:chExt cx="1104" cy="1200"/>
          </a:xfrm>
        </p:grpSpPr>
        <p:sp>
          <p:nvSpPr>
            <p:cNvPr id="20499" name="Oval 24">
              <a:extLst>
                <a:ext uri="{FF2B5EF4-FFF2-40B4-BE49-F238E27FC236}">
                  <a16:creationId xmlns:a16="http://schemas.microsoft.com/office/drawing/2014/main" id="{70326E6D-B1A9-47F6-BCA6-D02EC22A2014}"/>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0" name="Oval 25">
              <a:extLst>
                <a:ext uri="{FF2B5EF4-FFF2-40B4-BE49-F238E27FC236}">
                  <a16:creationId xmlns:a16="http://schemas.microsoft.com/office/drawing/2014/main" id="{C4C2DF0D-5225-4D1D-B276-64B93C31DEF0}"/>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1" name="Oval 26">
              <a:extLst>
                <a:ext uri="{FF2B5EF4-FFF2-40B4-BE49-F238E27FC236}">
                  <a16:creationId xmlns:a16="http://schemas.microsoft.com/office/drawing/2014/main" id="{F1D090C4-932D-4332-B95F-837BEE5001BD}"/>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2" name="Oval 27">
              <a:extLst>
                <a:ext uri="{FF2B5EF4-FFF2-40B4-BE49-F238E27FC236}">
                  <a16:creationId xmlns:a16="http://schemas.microsoft.com/office/drawing/2014/main" id="{B3D959E8-246B-4A06-9491-E0FD0F8C630C}"/>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4" name="Line 28">
            <a:extLst>
              <a:ext uri="{FF2B5EF4-FFF2-40B4-BE49-F238E27FC236}">
                <a16:creationId xmlns:a16="http://schemas.microsoft.com/office/drawing/2014/main" id="{21109C39-D9B3-4140-8707-8138EA9B9465}"/>
              </a:ext>
            </a:extLst>
          </p:cNvPr>
          <p:cNvSpPr>
            <a:spLocks noChangeShapeType="1"/>
          </p:cNvSpPr>
          <p:nvPr/>
        </p:nvSpPr>
        <p:spPr bwMode="auto">
          <a:xfrm rot="703833" flipH="1" flipV="1">
            <a:off x="3279653" y="1285877"/>
            <a:ext cx="477837" cy="363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85" name="Group 29">
            <a:extLst>
              <a:ext uri="{FF2B5EF4-FFF2-40B4-BE49-F238E27FC236}">
                <a16:creationId xmlns:a16="http://schemas.microsoft.com/office/drawing/2014/main" id="{64235CFE-7AA3-4BE4-89EE-EF78F2C6D496}"/>
              </a:ext>
            </a:extLst>
          </p:cNvPr>
          <p:cNvGrpSpPr>
            <a:grpSpLocks/>
          </p:cNvGrpSpPr>
          <p:nvPr/>
        </p:nvGrpSpPr>
        <p:grpSpPr bwMode="auto">
          <a:xfrm rot="-2284351">
            <a:off x="4597278" y="3092452"/>
            <a:ext cx="1752600" cy="1905000"/>
            <a:chOff x="1392" y="2352"/>
            <a:chExt cx="1104" cy="1200"/>
          </a:xfrm>
        </p:grpSpPr>
        <p:sp>
          <p:nvSpPr>
            <p:cNvPr id="20495" name="Oval 30">
              <a:extLst>
                <a:ext uri="{FF2B5EF4-FFF2-40B4-BE49-F238E27FC236}">
                  <a16:creationId xmlns:a16="http://schemas.microsoft.com/office/drawing/2014/main" id="{817166B1-AF58-4E96-BBD4-B721B0D97CD1}"/>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6" name="Oval 31">
              <a:extLst>
                <a:ext uri="{FF2B5EF4-FFF2-40B4-BE49-F238E27FC236}">
                  <a16:creationId xmlns:a16="http://schemas.microsoft.com/office/drawing/2014/main" id="{73EAE6F1-90E6-4E6A-956B-4370274672EC}"/>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7" name="Oval 32">
              <a:extLst>
                <a:ext uri="{FF2B5EF4-FFF2-40B4-BE49-F238E27FC236}">
                  <a16:creationId xmlns:a16="http://schemas.microsoft.com/office/drawing/2014/main" id="{03D19AF2-64D6-488B-ADEB-DBC6B2C3B39D}"/>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8" name="Oval 33">
              <a:extLst>
                <a:ext uri="{FF2B5EF4-FFF2-40B4-BE49-F238E27FC236}">
                  <a16:creationId xmlns:a16="http://schemas.microsoft.com/office/drawing/2014/main" id="{18CFC769-CB1E-4A4E-BD4A-34008142887B}"/>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6" name="Line 34">
            <a:extLst>
              <a:ext uri="{FF2B5EF4-FFF2-40B4-BE49-F238E27FC236}">
                <a16:creationId xmlns:a16="http://schemas.microsoft.com/office/drawing/2014/main" id="{918DE490-B7B2-4AA1-8B78-CE223DA88758}"/>
              </a:ext>
            </a:extLst>
          </p:cNvPr>
          <p:cNvSpPr>
            <a:spLocks noChangeShapeType="1"/>
          </p:cNvSpPr>
          <p:nvPr/>
        </p:nvSpPr>
        <p:spPr bwMode="auto">
          <a:xfrm rot="-1558263" flipH="1" flipV="1">
            <a:off x="4527428" y="954089"/>
            <a:ext cx="604837" cy="4198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35">
            <a:extLst>
              <a:ext uri="{FF2B5EF4-FFF2-40B4-BE49-F238E27FC236}">
                <a16:creationId xmlns:a16="http://schemas.microsoft.com/office/drawing/2014/main" id="{69F807D2-B442-4E57-8739-0016C5944A89}"/>
              </a:ext>
            </a:extLst>
          </p:cNvPr>
          <p:cNvSpPr>
            <a:spLocks noChangeShapeType="1"/>
          </p:cNvSpPr>
          <p:nvPr/>
        </p:nvSpPr>
        <p:spPr bwMode="auto">
          <a:xfrm>
            <a:off x="3378078" y="4986339"/>
            <a:ext cx="959250" cy="5840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36">
            <a:extLst>
              <a:ext uri="{FF2B5EF4-FFF2-40B4-BE49-F238E27FC236}">
                <a16:creationId xmlns:a16="http://schemas.microsoft.com/office/drawing/2014/main" id="{BA94C754-FF60-40FC-BE11-20142A024694}"/>
              </a:ext>
            </a:extLst>
          </p:cNvPr>
          <p:cNvSpPr>
            <a:spLocks noChangeShapeType="1"/>
          </p:cNvSpPr>
          <p:nvPr/>
        </p:nvSpPr>
        <p:spPr bwMode="auto">
          <a:xfrm flipH="1">
            <a:off x="5816478" y="4784727"/>
            <a:ext cx="215900" cy="8213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AutoShape 37">
            <a:extLst>
              <a:ext uri="{FF2B5EF4-FFF2-40B4-BE49-F238E27FC236}">
                <a16:creationId xmlns:a16="http://schemas.microsoft.com/office/drawing/2014/main" id="{943B53F8-918A-4544-8063-BE78D7849019}"/>
              </a:ext>
            </a:extLst>
          </p:cNvPr>
          <p:cNvSpPr>
            <a:spLocks noChangeArrowheads="1"/>
          </p:cNvSpPr>
          <p:nvPr/>
        </p:nvSpPr>
        <p:spPr bwMode="auto">
          <a:xfrm>
            <a:off x="4140078" y="5367339"/>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1" name="AutoShape 39">
            <a:extLst>
              <a:ext uri="{FF2B5EF4-FFF2-40B4-BE49-F238E27FC236}">
                <a16:creationId xmlns:a16="http://schemas.microsoft.com/office/drawing/2014/main" id="{885A14E9-7EAB-4FE3-A6F8-AC2BA6E7D619}"/>
              </a:ext>
            </a:extLst>
          </p:cNvPr>
          <p:cNvSpPr>
            <a:spLocks noChangeArrowheads="1"/>
          </p:cNvSpPr>
          <p:nvPr/>
        </p:nvSpPr>
        <p:spPr bwMode="auto">
          <a:xfrm>
            <a:off x="3441578" y="1050927"/>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2" name="AutoShape 40">
            <a:extLst>
              <a:ext uri="{FF2B5EF4-FFF2-40B4-BE49-F238E27FC236}">
                <a16:creationId xmlns:a16="http://schemas.microsoft.com/office/drawing/2014/main" id="{D8FCB94A-5DB9-4610-A584-17BFA8F3243C}"/>
              </a:ext>
            </a:extLst>
          </p:cNvPr>
          <p:cNvSpPr>
            <a:spLocks noChangeArrowheads="1"/>
          </p:cNvSpPr>
          <p:nvPr/>
        </p:nvSpPr>
        <p:spPr bwMode="auto">
          <a:xfrm>
            <a:off x="5587878" y="5367339"/>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4" name="Slide Number Placeholder 1">
            <a:extLst>
              <a:ext uri="{FF2B5EF4-FFF2-40B4-BE49-F238E27FC236}">
                <a16:creationId xmlns:a16="http://schemas.microsoft.com/office/drawing/2014/main" id="{E54FAB6A-0997-477D-9DBB-55E61AA649F0}"/>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4E4F24CB-1A52-417C-9C91-C23B314DF4B0}" type="slidenum">
              <a:rPr lang="en-US" altLang="en-US" sz="1000"/>
              <a:pPr eaLnBrk="1" hangingPunct="1">
                <a:spcBef>
                  <a:spcPct val="0"/>
                </a:spcBef>
                <a:buClrTx/>
                <a:buSzTx/>
                <a:buFontTx/>
                <a:buNone/>
              </a:pPr>
              <a:t>76</a:t>
            </a:fld>
            <a:endParaRPr lang="en-US" altLang="en-US" sz="1000"/>
          </a:p>
        </p:txBody>
      </p:sp>
      <p:sp>
        <p:nvSpPr>
          <p:cNvPr id="2" name="TextBox 1">
            <a:extLst>
              <a:ext uri="{FF2B5EF4-FFF2-40B4-BE49-F238E27FC236}">
                <a16:creationId xmlns:a16="http://schemas.microsoft.com/office/drawing/2014/main" id="{60E73D72-710A-4BC5-92A4-5D86D99A2BC3}"/>
              </a:ext>
            </a:extLst>
          </p:cNvPr>
          <p:cNvSpPr txBox="1"/>
          <p:nvPr/>
        </p:nvSpPr>
        <p:spPr>
          <a:xfrm>
            <a:off x="6439071" y="4847839"/>
            <a:ext cx="611065" cy="276999"/>
          </a:xfrm>
          <a:prstGeom prst="rect">
            <a:avLst/>
          </a:prstGeom>
          <a:noFill/>
        </p:spPr>
        <p:txBody>
          <a:bodyPr wrap="none" rtlCol="0">
            <a:spAutoFit/>
          </a:bodyPr>
          <a:lstStyle/>
          <a:p>
            <a:r>
              <a:rPr lang="en-US" sz="1200" dirty="0"/>
              <a:t>Fovea</a:t>
            </a:r>
          </a:p>
        </p:txBody>
      </p:sp>
      <p:cxnSp>
        <p:nvCxnSpPr>
          <p:cNvPr id="4" name="Straight Arrow Connector 3">
            <a:extLst>
              <a:ext uri="{FF2B5EF4-FFF2-40B4-BE49-F238E27FC236}">
                <a16:creationId xmlns:a16="http://schemas.microsoft.com/office/drawing/2014/main" id="{A169C7D9-3558-4DA1-AFF6-3013C2809EE0}"/>
              </a:ext>
            </a:extLst>
          </p:cNvPr>
          <p:cNvCxnSpPr>
            <a:endCxn id="20496" idx="4"/>
          </p:cNvCxnSpPr>
          <p:nvPr/>
        </p:nvCxnSpPr>
        <p:spPr>
          <a:xfrm flipH="1" flipV="1">
            <a:off x="6060945" y="4794789"/>
            <a:ext cx="417520" cy="137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DEC1135-576D-4DA9-BC83-38523346181A}"/>
              </a:ext>
            </a:extLst>
          </p:cNvPr>
          <p:cNvSpPr txBox="1"/>
          <p:nvPr/>
        </p:nvSpPr>
        <p:spPr>
          <a:xfrm>
            <a:off x="1524000" y="5014140"/>
            <a:ext cx="611065" cy="276999"/>
          </a:xfrm>
          <a:prstGeom prst="rect">
            <a:avLst/>
          </a:prstGeom>
          <a:noFill/>
        </p:spPr>
        <p:txBody>
          <a:bodyPr wrap="none" rtlCol="0">
            <a:spAutoFit/>
          </a:bodyPr>
          <a:lstStyle/>
          <a:p>
            <a:r>
              <a:rPr lang="en-US" sz="1200" dirty="0"/>
              <a:t>Fovea</a:t>
            </a:r>
          </a:p>
        </p:txBody>
      </p:sp>
      <p:cxnSp>
        <p:nvCxnSpPr>
          <p:cNvPr id="27" name="Straight Arrow Connector 26">
            <a:extLst>
              <a:ext uri="{FF2B5EF4-FFF2-40B4-BE49-F238E27FC236}">
                <a16:creationId xmlns:a16="http://schemas.microsoft.com/office/drawing/2014/main" id="{839B4686-A060-4266-9DE7-FA8755DE72E2}"/>
              </a:ext>
            </a:extLst>
          </p:cNvPr>
          <p:cNvCxnSpPr>
            <a:cxnSpLocks/>
            <a:endCxn id="20501" idx="4"/>
          </p:cNvCxnSpPr>
          <p:nvPr/>
        </p:nvCxnSpPr>
        <p:spPr>
          <a:xfrm flipV="1">
            <a:off x="2087277" y="4822342"/>
            <a:ext cx="421499" cy="25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7642101-CC06-4B80-A441-D5732C9A0B9A}"/>
              </a:ext>
            </a:extLst>
          </p:cNvPr>
          <p:cNvSpPr txBox="1"/>
          <p:nvPr/>
        </p:nvSpPr>
        <p:spPr>
          <a:xfrm>
            <a:off x="495300" y="6077984"/>
            <a:ext cx="8153400" cy="523220"/>
          </a:xfrm>
          <a:prstGeom prst="rect">
            <a:avLst/>
          </a:prstGeom>
          <a:noFill/>
        </p:spPr>
        <p:txBody>
          <a:bodyPr wrap="square" rtlCol="0">
            <a:spAutoFit/>
          </a:bodyPr>
          <a:lstStyle/>
          <a:p>
            <a:r>
              <a:rPr lang="en-US" sz="1400" dirty="0"/>
              <a:t>In these misaligned eyes, the image of a single object is being projected to noncorresponding areas of the retinas. </a:t>
            </a:r>
            <a:endParaRPr lang="en-US" sz="1400" dirty="0">
              <a:solidFill>
                <a:srgbClr val="0000FF"/>
              </a:solidFill>
            </a:endParaRPr>
          </a:p>
        </p:txBody>
      </p:sp>
      <p:sp>
        <p:nvSpPr>
          <p:cNvPr id="3" name="TextBox 2">
            <a:extLst>
              <a:ext uri="{FF2B5EF4-FFF2-40B4-BE49-F238E27FC236}">
                <a16:creationId xmlns:a16="http://schemas.microsoft.com/office/drawing/2014/main" id="{72FBF0B0-D89F-DC1E-EF3C-1AC2FB2B95B8}"/>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5156156C-FCEF-3151-7615-42AAFC96FF6A}"/>
              </a:ext>
            </a:extLst>
          </p:cNvPr>
          <p:cNvSpPr txBox="1"/>
          <p:nvPr/>
        </p:nvSpPr>
        <p:spPr>
          <a:xfrm>
            <a:off x="2020660" y="5434292"/>
            <a:ext cx="2009333" cy="276999"/>
          </a:xfrm>
          <a:prstGeom prst="rect">
            <a:avLst/>
          </a:prstGeom>
          <a:noFill/>
        </p:spPr>
        <p:txBody>
          <a:bodyPr wrap="none" rtlCol="0">
            <a:spAutoFit/>
          </a:bodyPr>
          <a:lstStyle/>
          <a:p>
            <a:r>
              <a:rPr lang="en-US" sz="1200" dirty="0">
                <a:solidFill>
                  <a:srgbClr val="0000FF"/>
                </a:solidFill>
              </a:rPr>
              <a:t>OD says ‘It’s located here!’</a:t>
            </a:r>
          </a:p>
        </p:txBody>
      </p:sp>
      <p:sp>
        <p:nvSpPr>
          <p:cNvPr id="6" name="TextBox 5">
            <a:extLst>
              <a:ext uri="{FF2B5EF4-FFF2-40B4-BE49-F238E27FC236}">
                <a16:creationId xmlns:a16="http://schemas.microsoft.com/office/drawing/2014/main" id="{07857F70-0307-EBCF-9EB5-1E2E3655BAA1}"/>
              </a:ext>
            </a:extLst>
          </p:cNvPr>
          <p:cNvSpPr txBox="1"/>
          <p:nvPr/>
        </p:nvSpPr>
        <p:spPr>
          <a:xfrm>
            <a:off x="6182017" y="5440562"/>
            <a:ext cx="2001317" cy="276999"/>
          </a:xfrm>
          <a:prstGeom prst="rect">
            <a:avLst/>
          </a:prstGeom>
          <a:noFill/>
        </p:spPr>
        <p:txBody>
          <a:bodyPr wrap="none" rtlCol="0">
            <a:spAutoFit/>
          </a:bodyPr>
          <a:lstStyle/>
          <a:p>
            <a:r>
              <a:rPr lang="en-US" sz="1200" dirty="0">
                <a:solidFill>
                  <a:srgbClr val="0000FF"/>
                </a:solidFill>
              </a:rPr>
              <a:t>OS says ‘It’s located here!’</a:t>
            </a:r>
          </a:p>
        </p:txBody>
      </p:sp>
      <p:sp>
        <p:nvSpPr>
          <p:cNvPr id="7" name="TextBox 6">
            <a:extLst>
              <a:ext uri="{FF2B5EF4-FFF2-40B4-BE49-F238E27FC236}">
                <a16:creationId xmlns:a16="http://schemas.microsoft.com/office/drawing/2014/main" id="{6B5BAFEE-1CAE-700D-75C1-172BBFA5760C}"/>
              </a:ext>
            </a:extLst>
          </p:cNvPr>
          <p:cNvSpPr txBox="1"/>
          <p:nvPr/>
        </p:nvSpPr>
        <p:spPr>
          <a:xfrm>
            <a:off x="356801" y="2014313"/>
            <a:ext cx="2451312" cy="400110"/>
          </a:xfrm>
          <a:prstGeom prst="rect">
            <a:avLst/>
          </a:prstGeom>
          <a:solidFill>
            <a:srgbClr val="CCFFCC"/>
          </a:solidFill>
        </p:spPr>
        <p:txBody>
          <a:bodyPr wrap="none" rtlCol="0">
            <a:spAutoFit/>
          </a:bodyPr>
          <a:lstStyle/>
          <a:p>
            <a:r>
              <a:rPr lang="en-US" sz="2000" dirty="0"/>
              <a:t>Unpacking </a:t>
            </a:r>
            <a:r>
              <a:rPr lang="en-US" sz="2000" b="1" i="1" dirty="0"/>
              <a:t>diplopia</a:t>
            </a:r>
          </a:p>
        </p:txBody>
      </p:sp>
      <p:sp>
        <p:nvSpPr>
          <p:cNvPr id="8" name="TextBox 7">
            <a:extLst>
              <a:ext uri="{FF2B5EF4-FFF2-40B4-BE49-F238E27FC236}">
                <a16:creationId xmlns:a16="http://schemas.microsoft.com/office/drawing/2014/main" id="{27724191-AA1E-BA72-2ED5-8C95130B7836}"/>
              </a:ext>
            </a:extLst>
          </p:cNvPr>
          <p:cNvSpPr txBox="1"/>
          <p:nvPr/>
        </p:nvSpPr>
        <p:spPr>
          <a:xfrm>
            <a:off x="3746750" y="5807073"/>
            <a:ext cx="2673745" cy="276999"/>
          </a:xfrm>
          <a:prstGeom prst="rect">
            <a:avLst/>
          </a:prstGeom>
          <a:noFill/>
        </p:spPr>
        <p:txBody>
          <a:bodyPr wrap="none" rtlCol="0">
            <a:spAutoFit/>
          </a:bodyPr>
          <a:lstStyle/>
          <a:p>
            <a:pPr algn="ctr"/>
            <a:r>
              <a:rPr lang="en-US" sz="1200" b="1" dirty="0">
                <a:solidFill>
                  <a:srgbClr val="0000FF"/>
                </a:solidFill>
              </a:rPr>
              <a:t>You say, ‘Ugh! I’m seeing double!’</a:t>
            </a:r>
          </a:p>
        </p:txBody>
      </p:sp>
    </p:spTree>
    <p:extLst>
      <p:ext uri="{BB962C8B-B14F-4D97-AF65-F5344CB8AC3E}">
        <p14:creationId xmlns:p14="http://schemas.microsoft.com/office/powerpoint/2010/main" val="3281716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2">
            <a:extLst>
              <a:ext uri="{FF2B5EF4-FFF2-40B4-BE49-F238E27FC236}">
                <a16:creationId xmlns:a16="http://schemas.microsoft.com/office/drawing/2014/main" id="{1A224FC9-19BD-443C-AC7B-AB996E606B2B}"/>
              </a:ext>
            </a:extLst>
          </p:cNvPr>
          <p:cNvSpPr txBox="1">
            <a:spLocks noChangeArrowheads="1"/>
          </p:cNvSpPr>
          <p:nvPr/>
        </p:nvSpPr>
        <p:spPr bwMode="auto">
          <a:xfrm>
            <a:off x="3773365" y="4430714"/>
            <a:ext cx="1052513" cy="4032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200"/>
              <a:t>(Eyes</a:t>
            </a:r>
          </a:p>
          <a:p>
            <a:pPr algn="ctr" eaLnBrk="1" hangingPunct="1">
              <a:lnSpc>
                <a:spcPct val="85000"/>
              </a:lnSpc>
              <a:spcBef>
                <a:spcPct val="0"/>
              </a:spcBef>
              <a:buClrTx/>
              <a:buSzTx/>
              <a:buFontTx/>
              <a:buNone/>
            </a:pPr>
            <a:r>
              <a:rPr lang="en-US" altLang="en-US" sz="1200"/>
              <a:t>esodeviated)</a:t>
            </a:r>
          </a:p>
        </p:txBody>
      </p:sp>
      <p:grpSp>
        <p:nvGrpSpPr>
          <p:cNvPr id="20483" name="Group 23">
            <a:extLst>
              <a:ext uri="{FF2B5EF4-FFF2-40B4-BE49-F238E27FC236}">
                <a16:creationId xmlns:a16="http://schemas.microsoft.com/office/drawing/2014/main" id="{FA1E0034-0C86-4F19-AAE4-CB69B547066C}"/>
              </a:ext>
            </a:extLst>
          </p:cNvPr>
          <p:cNvGrpSpPr>
            <a:grpSpLocks/>
          </p:cNvGrpSpPr>
          <p:nvPr/>
        </p:nvGrpSpPr>
        <p:grpSpPr bwMode="auto">
          <a:xfrm rot="2156385">
            <a:off x="2222378" y="3121027"/>
            <a:ext cx="1752600" cy="1905000"/>
            <a:chOff x="1392" y="2352"/>
            <a:chExt cx="1104" cy="1200"/>
          </a:xfrm>
        </p:grpSpPr>
        <p:sp>
          <p:nvSpPr>
            <p:cNvPr id="20499" name="Oval 24">
              <a:extLst>
                <a:ext uri="{FF2B5EF4-FFF2-40B4-BE49-F238E27FC236}">
                  <a16:creationId xmlns:a16="http://schemas.microsoft.com/office/drawing/2014/main" id="{70326E6D-B1A9-47F6-BCA6-D02EC22A2014}"/>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0" name="Oval 25">
              <a:extLst>
                <a:ext uri="{FF2B5EF4-FFF2-40B4-BE49-F238E27FC236}">
                  <a16:creationId xmlns:a16="http://schemas.microsoft.com/office/drawing/2014/main" id="{C4C2DF0D-5225-4D1D-B276-64B93C31DEF0}"/>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1" name="Oval 26">
              <a:extLst>
                <a:ext uri="{FF2B5EF4-FFF2-40B4-BE49-F238E27FC236}">
                  <a16:creationId xmlns:a16="http://schemas.microsoft.com/office/drawing/2014/main" id="{F1D090C4-932D-4332-B95F-837BEE5001BD}"/>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02" name="Oval 27">
              <a:extLst>
                <a:ext uri="{FF2B5EF4-FFF2-40B4-BE49-F238E27FC236}">
                  <a16:creationId xmlns:a16="http://schemas.microsoft.com/office/drawing/2014/main" id="{B3D959E8-246B-4A06-9491-E0FD0F8C630C}"/>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4" name="Line 28">
            <a:extLst>
              <a:ext uri="{FF2B5EF4-FFF2-40B4-BE49-F238E27FC236}">
                <a16:creationId xmlns:a16="http://schemas.microsoft.com/office/drawing/2014/main" id="{21109C39-D9B3-4140-8707-8138EA9B9465}"/>
              </a:ext>
            </a:extLst>
          </p:cNvPr>
          <p:cNvSpPr>
            <a:spLocks noChangeShapeType="1"/>
          </p:cNvSpPr>
          <p:nvPr/>
        </p:nvSpPr>
        <p:spPr bwMode="auto">
          <a:xfrm rot="703833" flipH="1" flipV="1">
            <a:off x="3279653" y="1285877"/>
            <a:ext cx="477837" cy="363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85" name="Group 29">
            <a:extLst>
              <a:ext uri="{FF2B5EF4-FFF2-40B4-BE49-F238E27FC236}">
                <a16:creationId xmlns:a16="http://schemas.microsoft.com/office/drawing/2014/main" id="{64235CFE-7AA3-4BE4-89EE-EF78F2C6D496}"/>
              </a:ext>
            </a:extLst>
          </p:cNvPr>
          <p:cNvGrpSpPr>
            <a:grpSpLocks/>
          </p:cNvGrpSpPr>
          <p:nvPr/>
        </p:nvGrpSpPr>
        <p:grpSpPr bwMode="auto">
          <a:xfrm rot="-2284351">
            <a:off x="4597278" y="3092452"/>
            <a:ext cx="1752600" cy="1905000"/>
            <a:chOff x="1392" y="2352"/>
            <a:chExt cx="1104" cy="1200"/>
          </a:xfrm>
        </p:grpSpPr>
        <p:sp>
          <p:nvSpPr>
            <p:cNvPr id="20495" name="Oval 30">
              <a:extLst>
                <a:ext uri="{FF2B5EF4-FFF2-40B4-BE49-F238E27FC236}">
                  <a16:creationId xmlns:a16="http://schemas.microsoft.com/office/drawing/2014/main" id="{817166B1-AF58-4E96-BBD4-B721B0D97CD1}"/>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6" name="Oval 31">
              <a:extLst>
                <a:ext uri="{FF2B5EF4-FFF2-40B4-BE49-F238E27FC236}">
                  <a16:creationId xmlns:a16="http://schemas.microsoft.com/office/drawing/2014/main" id="{73EAE6F1-90E6-4E6A-956B-4370274672EC}"/>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7" name="Oval 32">
              <a:extLst>
                <a:ext uri="{FF2B5EF4-FFF2-40B4-BE49-F238E27FC236}">
                  <a16:creationId xmlns:a16="http://schemas.microsoft.com/office/drawing/2014/main" id="{03D19AF2-64D6-488B-ADEB-DBC6B2C3B39D}"/>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8" name="Oval 33">
              <a:extLst>
                <a:ext uri="{FF2B5EF4-FFF2-40B4-BE49-F238E27FC236}">
                  <a16:creationId xmlns:a16="http://schemas.microsoft.com/office/drawing/2014/main" id="{18CFC769-CB1E-4A4E-BD4A-34008142887B}"/>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6" name="Line 34">
            <a:extLst>
              <a:ext uri="{FF2B5EF4-FFF2-40B4-BE49-F238E27FC236}">
                <a16:creationId xmlns:a16="http://schemas.microsoft.com/office/drawing/2014/main" id="{918DE490-B7B2-4AA1-8B78-CE223DA88758}"/>
              </a:ext>
            </a:extLst>
          </p:cNvPr>
          <p:cNvSpPr>
            <a:spLocks noChangeShapeType="1"/>
          </p:cNvSpPr>
          <p:nvPr/>
        </p:nvSpPr>
        <p:spPr bwMode="auto">
          <a:xfrm rot="-1558263" flipH="1" flipV="1">
            <a:off x="4527428" y="954089"/>
            <a:ext cx="604837" cy="4198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AutoShape 39">
            <a:extLst>
              <a:ext uri="{FF2B5EF4-FFF2-40B4-BE49-F238E27FC236}">
                <a16:creationId xmlns:a16="http://schemas.microsoft.com/office/drawing/2014/main" id="{885A14E9-7EAB-4FE3-A6F8-AC2BA6E7D619}"/>
              </a:ext>
            </a:extLst>
          </p:cNvPr>
          <p:cNvSpPr>
            <a:spLocks noChangeArrowheads="1"/>
          </p:cNvSpPr>
          <p:nvPr/>
        </p:nvSpPr>
        <p:spPr bwMode="auto">
          <a:xfrm>
            <a:off x="3441578" y="1050927"/>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4" name="Slide Number Placeholder 1">
            <a:extLst>
              <a:ext uri="{FF2B5EF4-FFF2-40B4-BE49-F238E27FC236}">
                <a16:creationId xmlns:a16="http://schemas.microsoft.com/office/drawing/2014/main" id="{E54FAB6A-0997-477D-9DBB-55E61AA649F0}"/>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4E4F24CB-1A52-417C-9C91-C23B314DF4B0}" type="slidenum">
              <a:rPr lang="en-US" altLang="en-US" sz="1000"/>
              <a:pPr eaLnBrk="1" hangingPunct="1">
                <a:spcBef>
                  <a:spcPct val="0"/>
                </a:spcBef>
                <a:buClrTx/>
                <a:buSzTx/>
                <a:buFontTx/>
                <a:buNone/>
              </a:pPr>
              <a:t>77</a:t>
            </a:fld>
            <a:endParaRPr lang="en-US" altLang="en-US" sz="1000"/>
          </a:p>
        </p:txBody>
      </p:sp>
      <p:sp>
        <p:nvSpPr>
          <p:cNvPr id="2" name="TextBox 1">
            <a:extLst>
              <a:ext uri="{FF2B5EF4-FFF2-40B4-BE49-F238E27FC236}">
                <a16:creationId xmlns:a16="http://schemas.microsoft.com/office/drawing/2014/main" id="{60E73D72-710A-4BC5-92A4-5D86D99A2BC3}"/>
              </a:ext>
            </a:extLst>
          </p:cNvPr>
          <p:cNvSpPr txBox="1"/>
          <p:nvPr/>
        </p:nvSpPr>
        <p:spPr>
          <a:xfrm>
            <a:off x="6439071" y="4847839"/>
            <a:ext cx="611065" cy="276999"/>
          </a:xfrm>
          <a:prstGeom prst="rect">
            <a:avLst/>
          </a:prstGeom>
          <a:noFill/>
        </p:spPr>
        <p:txBody>
          <a:bodyPr wrap="none" rtlCol="0">
            <a:spAutoFit/>
          </a:bodyPr>
          <a:lstStyle/>
          <a:p>
            <a:r>
              <a:rPr lang="en-US" sz="1200" dirty="0"/>
              <a:t>Fovea</a:t>
            </a:r>
          </a:p>
        </p:txBody>
      </p:sp>
      <p:cxnSp>
        <p:nvCxnSpPr>
          <p:cNvPr id="4" name="Straight Arrow Connector 3">
            <a:extLst>
              <a:ext uri="{FF2B5EF4-FFF2-40B4-BE49-F238E27FC236}">
                <a16:creationId xmlns:a16="http://schemas.microsoft.com/office/drawing/2014/main" id="{A169C7D9-3558-4DA1-AFF6-3013C2809EE0}"/>
              </a:ext>
            </a:extLst>
          </p:cNvPr>
          <p:cNvCxnSpPr>
            <a:endCxn id="20496" idx="4"/>
          </p:cNvCxnSpPr>
          <p:nvPr/>
        </p:nvCxnSpPr>
        <p:spPr>
          <a:xfrm flipH="1" flipV="1">
            <a:off x="6060945" y="4794789"/>
            <a:ext cx="417520" cy="137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DEC1135-576D-4DA9-BC83-38523346181A}"/>
              </a:ext>
            </a:extLst>
          </p:cNvPr>
          <p:cNvSpPr txBox="1"/>
          <p:nvPr/>
        </p:nvSpPr>
        <p:spPr>
          <a:xfrm>
            <a:off x="1524000" y="5014140"/>
            <a:ext cx="611065" cy="276999"/>
          </a:xfrm>
          <a:prstGeom prst="rect">
            <a:avLst/>
          </a:prstGeom>
          <a:noFill/>
        </p:spPr>
        <p:txBody>
          <a:bodyPr wrap="none" rtlCol="0">
            <a:spAutoFit/>
          </a:bodyPr>
          <a:lstStyle/>
          <a:p>
            <a:r>
              <a:rPr lang="en-US" sz="1200" dirty="0"/>
              <a:t>Fovea</a:t>
            </a:r>
          </a:p>
        </p:txBody>
      </p:sp>
      <p:cxnSp>
        <p:nvCxnSpPr>
          <p:cNvPr id="27" name="Straight Arrow Connector 26">
            <a:extLst>
              <a:ext uri="{FF2B5EF4-FFF2-40B4-BE49-F238E27FC236}">
                <a16:creationId xmlns:a16="http://schemas.microsoft.com/office/drawing/2014/main" id="{839B4686-A060-4266-9DE7-FA8755DE72E2}"/>
              </a:ext>
            </a:extLst>
          </p:cNvPr>
          <p:cNvCxnSpPr>
            <a:cxnSpLocks/>
            <a:endCxn id="20501" idx="4"/>
          </p:cNvCxnSpPr>
          <p:nvPr/>
        </p:nvCxnSpPr>
        <p:spPr>
          <a:xfrm flipV="1">
            <a:off x="2087277" y="4822342"/>
            <a:ext cx="421499" cy="25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7642101-CC06-4B80-A441-D5732C9A0B9A}"/>
              </a:ext>
            </a:extLst>
          </p:cNvPr>
          <p:cNvSpPr txBox="1"/>
          <p:nvPr/>
        </p:nvSpPr>
        <p:spPr>
          <a:xfrm>
            <a:off x="495300" y="6077984"/>
            <a:ext cx="8153400" cy="738664"/>
          </a:xfrm>
          <a:prstGeom prst="rect">
            <a:avLst/>
          </a:prstGeom>
          <a:noFill/>
        </p:spPr>
        <p:txBody>
          <a:bodyPr wrap="square" rtlCol="0">
            <a:spAutoFit/>
          </a:bodyPr>
          <a:lstStyle/>
          <a:p>
            <a:r>
              <a:rPr lang="en-US" sz="1400" dirty="0"/>
              <a:t>In these misaligned eyes, the image of a single object is being projected to noncorresponding areas of the retinas. </a:t>
            </a:r>
            <a:r>
              <a:rPr lang="en-US" sz="1400" dirty="0">
                <a:solidFill>
                  <a:srgbClr val="0000FF"/>
                </a:solidFill>
              </a:rPr>
              <a:t>If the brain interprets this situation by creating a percept of this one object occupying two separate locations in space, this would constitute diplopia. </a:t>
            </a:r>
          </a:p>
        </p:txBody>
      </p:sp>
      <p:sp>
        <p:nvSpPr>
          <p:cNvPr id="3" name="TextBox 2">
            <a:extLst>
              <a:ext uri="{FF2B5EF4-FFF2-40B4-BE49-F238E27FC236}">
                <a16:creationId xmlns:a16="http://schemas.microsoft.com/office/drawing/2014/main" id="{72FBF0B0-D89F-DC1E-EF3C-1AC2FB2B95B8}"/>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TextBox 4">
            <a:extLst>
              <a:ext uri="{FF2B5EF4-FFF2-40B4-BE49-F238E27FC236}">
                <a16:creationId xmlns:a16="http://schemas.microsoft.com/office/drawing/2014/main" id="{5156156C-FCEF-3151-7615-42AAFC96FF6A}"/>
              </a:ext>
            </a:extLst>
          </p:cNvPr>
          <p:cNvSpPr txBox="1"/>
          <p:nvPr/>
        </p:nvSpPr>
        <p:spPr>
          <a:xfrm>
            <a:off x="2020660" y="5434292"/>
            <a:ext cx="2009333" cy="276999"/>
          </a:xfrm>
          <a:prstGeom prst="rect">
            <a:avLst/>
          </a:prstGeom>
          <a:noFill/>
        </p:spPr>
        <p:txBody>
          <a:bodyPr wrap="none" rtlCol="0">
            <a:spAutoFit/>
          </a:bodyPr>
          <a:lstStyle/>
          <a:p>
            <a:r>
              <a:rPr lang="en-US" sz="1200" dirty="0">
                <a:solidFill>
                  <a:srgbClr val="0000FF"/>
                </a:solidFill>
              </a:rPr>
              <a:t>OD says ‘It’s located here!’</a:t>
            </a:r>
          </a:p>
        </p:txBody>
      </p:sp>
      <p:sp>
        <p:nvSpPr>
          <p:cNvPr id="6" name="TextBox 5">
            <a:extLst>
              <a:ext uri="{FF2B5EF4-FFF2-40B4-BE49-F238E27FC236}">
                <a16:creationId xmlns:a16="http://schemas.microsoft.com/office/drawing/2014/main" id="{07857F70-0307-EBCF-9EB5-1E2E3655BAA1}"/>
              </a:ext>
            </a:extLst>
          </p:cNvPr>
          <p:cNvSpPr txBox="1"/>
          <p:nvPr/>
        </p:nvSpPr>
        <p:spPr>
          <a:xfrm>
            <a:off x="6182017" y="5440562"/>
            <a:ext cx="2001317" cy="276999"/>
          </a:xfrm>
          <a:prstGeom prst="rect">
            <a:avLst/>
          </a:prstGeom>
          <a:noFill/>
        </p:spPr>
        <p:txBody>
          <a:bodyPr wrap="none" rtlCol="0">
            <a:spAutoFit/>
          </a:bodyPr>
          <a:lstStyle/>
          <a:p>
            <a:r>
              <a:rPr lang="en-US" sz="1200" dirty="0">
                <a:solidFill>
                  <a:srgbClr val="0000FF"/>
                </a:solidFill>
              </a:rPr>
              <a:t>OS says ‘It’s located here!’</a:t>
            </a:r>
          </a:p>
        </p:txBody>
      </p:sp>
      <p:sp>
        <p:nvSpPr>
          <p:cNvPr id="7" name="TextBox 6">
            <a:extLst>
              <a:ext uri="{FF2B5EF4-FFF2-40B4-BE49-F238E27FC236}">
                <a16:creationId xmlns:a16="http://schemas.microsoft.com/office/drawing/2014/main" id="{6B5BAFEE-1CAE-700D-75C1-172BBFA5760C}"/>
              </a:ext>
            </a:extLst>
          </p:cNvPr>
          <p:cNvSpPr txBox="1"/>
          <p:nvPr/>
        </p:nvSpPr>
        <p:spPr>
          <a:xfrm>
            <a:off x="356801" y="2014313"/>
            <a:ext cx="2451312" cy="400110"/>
          </a:xfrm>
          <a:prstGeom prst="rect">
            <a:avLst/>
          </a:prstGeom>
          <a:solidFill>
            <a:srgbClr val="CCFFCC"/>
          </a:solidFill>
        </p:spPr>
        <p:txBody>
          <a:bodyPr wrap="none" rtlCol="0">
            <a:spAutoFit/>
          </a:bodyPr>
          <a:lstStyle/>
          <a:p>
            <a:r>
              <a:rPr lang="en-US" sz="2000" dirty="0"/>
              <a:t>Unpacking </a:t>
            </a:r>
            <a:r>
              <a:rPr lang="en-US" sz="2000" b="1" i="1" dirty="0"/>
              <a:t>diplopia</a:t>
            </a:r>
          </a:p>
        </p:txBody>
      </p:sp>
      <p:sp>
        <p:nvSpPr>
          <p:cNvPr id="8" name="TextBox 7">
            <a:extLst>
              <a:ext uri="{FF2B5EF4-FFF2-40B4-BE49-F238E27FC236}">
                <a16:creationId xmlns:a16="http://schemas.microsoft.com/office/drawing/2014/main" id="{27724191-AA1E-BA72-2ED5-8C95130B7836}"/>
              </a:ext>
            </a:extLst>
          </p:cNvPr>
          <p:cNvSpPr txBox="1"/>
          <p:nvPr/>
        </p:nvSpPr>
        <p:spPr>
          <a:xfrm>
            <a:off x="3746750" y="5807073"/>
            <a:ext cx="2673745" cy="276999"/>
          </a:xfrm>
          <a:prstGeom prst="rect">
            <a:avLst/>
          </a:prstGeom>
          <a:noFill/>
        </p:spPr>
        <p:txBody>
          <a:bodyPr wrap="none" rtlCol="0">
            <a:spAutoFit/>
          </a:bodyPr>
          <a:lstStyle/>
          <a:p>
            <a:pPr algn="ctr"/>
            <a:r>
              <a:rPr lang="en-US" sz="1200" b="1" dirty="0">
                <a:solidFill>
                  <a:srgbClr val="0000FF"/>
                </a:solidFill>
              </a:rPr>
              <a:t>You say, ‘Ugh! I’m seeing double!’</a:t>
            </a:r>
          </a:p>
        </p:txBody>
      </p:sp>
      <p:sp>
        <p:nvSpPr>
          <p:cNvPr id="9" name="Line 35">
            <a:extLst>
              <a:ext uri="{FF2B5EF4-FFF2-40B4-BE49-F238E27FC236}">
                <a16:creationId xmlns:a16="http://schemas.microsoft.com/office/drawing/2014/main" id="{C3D8A837-5109-D72E-55D3-E43604CC28A5}"/>
              </a:ext>
            </a:extLst>
          </p:cNvPr>
          <p:cNvSpPr>
            <a:spLocks noChangeShapeType="1"/>
          </p:cNvSpPr>
          <p:nvPr/>
        </p:nvSpPr>
        <p:spPr bwMode="auto">
          <a:xfrm>
            <a:off x="3378078" y="4986339"/>
            <a:ext cx="959250" cy="5840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36">
            <a:extLst>
              <a:ext uri="{FF2B5EF4-FFF2-40B4-BE49-F238E27FC236}">
                <a16:creationId xmlns:a16="http://schemas.microsoft.com/office/drawing/2014/main" id="{365208D6-BB94-214C-ABB0-2C41A2A0994A}"/>
              </a:ext>
            </a:extLst>
          </p:cNvPr>
          <p:cNvSpPr>
            <a:spLocks noChangeShapeType="1"/>
          </p:cNvSpPr>
          <p:nvPr/>
        </p:nvSpPr>
        <p:spPr bwMode="auto">
          <a:xfrm flipH="1">
            <a:off x="5816478" y="4784727"/>
            <a:ext cx="215900" cy="8213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AutoShape 37">
            <a:extLst>
              <a:ext uri="{FF2B5EF4-FFF2-40B4-BE49-F238E27FC236}">
                <a16:creationId xmlns:a16="http://schemas.microsoft.com/office/drawing/2014/main" id="{943B53F8-918A-4544-8063-BE78D7849019}"/>
              </a:ext>
            </a:extLst>
          </p:cNvPr>
          <p:cNvSpPr>
            <a:spLocks noChangeArrowheads="1"/>
          </p:cNvSpPr>
          <p:nvPr/>
        </p:nvSpPr>
        <p:spPr bwMode="auto">
          <a:xfrm>
            <a:off x="4140078" y="5367339"/>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2" name="AutoShape 40">
            <a:extLst>
              <a:ext uri="{FF2B5EF4-FFF2-40B4-BE49-F238E27FC236}">
                <a16:creationId xmlns:a16="http://schemas.microsoft.com/office/drawing/2014/main" id="{D8FCB94A-5DB9-4610-A584-17BFA8F3243C}"/>
              </a:ext>
            </a:extLst>
          </p:cNvPr>
          <p:cNvSpPr>
            <a:spLocks noChangeArrowheads="1"/>
          </p:cNvSpPr>
          <p:nvPr/>
        </p:nvSpPr>
        <p:spPr bwMode="auto">
          <a:xfrm>
            <a:off x="5587878" y="5367339"/>
            <a:ext cx="381000" cy="3810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253951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11C9894F-3102-4BED-9CC1-ABD666F34AB8}"/>
              </a:ext>
            </a:extLst>
          </p:cNvPr>
          <p:cNvSpPr txBox="1">
            <a:spLocks noChangeArrowheads="1"/>
          </p:cNvSpPr>
          <p:nvPr/>
        </p:nvSpPr>
        <p:spPr bwMode="auto">
          <a:xfrm>
            <a:off x="3771900" y="4426708"/>
            <a:ext cx="1052513" cy="4032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200"/>
              <a:t>(Eyes</a:t>
            </a:r>
          </a:p>
          <a:p>
            <a:pPr algn="ctr" eaLnBrk="1" hangingPunct="1">
              <a:lnSpc>
                <a:spcPct val="85000"/>
              </a:lnSpc>
              <a:spcBef>
                <a:spcPct val="0"/>
              </a:spcBef>
              <a:buClrTx/>
              <a:buSzTx/>
              <a:buFontTx/>
              <a:buNone/>
            </a:pPr>
            <a:r>
              <a:rPr lang="en-US" altLang="en-US" sz="1200"/>
              <a:t>esodeviated)</a:t>
            </a:r>
          </a:p>
        </p:txBody>
      </p:sp>
      <p:grpSp>
        <p:nvGrpSpPr>
          <p:cNvPr id="15363" name="Group 3">
            <a:extLst>
              <a:ext uri="{FF2B5EF4-FFF2-40B4-BE49-F238E27FC236}">
                <a16:creationId xmlns:a16="http://schemas.microsoft.com/office/drawing/2014/main" id="{D5F8D53B-423D-41EF-A021-49C78BAE41F6}"/>
              </a:ext>
            </a:extLst>
          </p:cNvPr>
          <p:cNvGrpSpPr>
            <a:grpSpLocks/>
          </p:cNvGrpSpPr>
          <p:nvPr/>
        </p:nvGrpSpPr>
        <p:grpSpPr bwMode="auto">
          <a:xfrm rot="2156385">
            <a:off x="2220913" y="3117020"/>
            <a:ext cx="1752600" cy="1905000"/>
            <a:chOff x="1392" y="2352"/>
            <a:chExt cx="1104" cy="1200"/>
          </a:xfrm>
        </p:grpSpPr>
        <p:sp>
          <p:nvSpPr>
            <p:cNvPr id="15380" name="Oval 4">
              <a:extLst>
                <a:ext uri="{FF2B5EF4-FFF2-40B4-BE49-F238E27FC236}">
                  <a16:creationId xmlns:a16="http://schemas.microsoft.com/office/drawing/2014/main" id="{2011E9F6-7789-4ECA-B51A-416677C73D29}"/>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1" name="Oval 5">
              <a:extLst>
                <a:ext uri="{FF2B5EF4-FFF2-40B4-BE49-F238E27FC236}">
                  <a16:creationId xmlns:a16="http://schemas.microsoft.com/office/drawing/2014/main" id="{03CBFA19-0A63-4736-A3B5-818D467878C6}"/>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2" name="Oval 6">
              <a:extLst>
                <a:ext uri="{FF2B5EF4-FFF2-40B4-BE49-F238E27FC236}">
                  <a16:creationId xmlns:a16="http://schemas.microsoft.com/office/drawing/2014/main" id="{75B11ADD-673C-4AF6-BCD4-0BA870255761}"/>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3" name="Oval 7">
              <a:extLst>
                <a:ext uri="{FF2B5EF4-FFF2-40B4-BE49-F238E27FC236}">
                  <a16:creationId xmlns:a16="http://schemas.microsoft.com/office/drawing/2014/main" id="{2EC0AFF8-A7A4-4BA6-AF10-1B66EC8CEE53}"/>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5364" name="Line 8">
            <a:extLst>
              <a:ext uri="{FF2B5EF4-FFF2-40B4-BE49-F238E27FC236}">
                <a16:creationId xmlns:a16="http://schemas.microsoft.com/office/drawing/2014/main" id="{F22EC23F-8A2A-4696-BF22-E0E8D997C922}"/>
              </a:ext>
            </a:extLst>
          </p:cNvPr>
          <p:cNvSpPr>
            <a:spLocks noChangeShapeType="1"/>
          </p:cNvSpPr>
          <p:nvPr/>
        </p:nvSpPr>
        <p:spPr bwMode="auto">
          <a:xfrm rot="703833" flipV="1">
            <a:off x="2914650" y="1005645"/>
            <a:ext cx="2362200" cy="410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65" name="Group 9">
            <a:extLst>
              <a:ext uri="{FF2B5EF4-FFF2-40B4-BE49-F238E27FC236}">
                <a16:creationId xmlns:a16="http://schemas.microsoft.com/office/drawing/2014/main" id="{DA51A0D7-C49E-4DB0-8A42-A904E3A2D51F}"/>
              </a:ext>
            </a:extLst>
          </p:cNvPr>
          <p:cNvGrpSpPr>
            <a:grpSpLocks/>
          </p:cNvGrpSpPr>
          <p:nvPr/>
        </p:nvGrpSpPr>
        <p:grpSpPr bwMode="auto">
          <a:xfrm rot="-2284351">
            <a:off x="4595813" y="3088445"/>
            <a:ext cx="1752600" cy="1905000"/>
            <a:chOff x="1392" y="2352"/>
            <a:chExt cx="1104" cy="1200"/>
          </a:xfrm>
        </p:grpSpPr>
        <p:sp>
          <p:nvSpPr>
            <p:cNvPr id="15376" name="Oval 10">
              <a:extLst>
                <a:ext uri="{FF2B5EF4-FFF2-40B4-BE49-F238E27FC236}">
                  <a16:creationId xmlns:a16="http://schemas.microsoft.com/office/drawing/2014/main" id="{7C69B001-DE25-40A2-8BAF-953A9F0F0107}"/>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7" name="Oval 11">
              <a:extLst>
                <a:ext uri="{FF2B5EF4-FFF2-40B4-BE49-F238E27FC236}">
                  <a16:creationId xmlns:a16="http://schemas.microsoft.com/office/drawing/2014/main" id="{C7D2EF88-654C-4B8A-BE64-A360C8A50016}"/>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8" name="Oval 12">
              <a:extLst>
                <a:ext uri="{FF2B5EF4-FFF2-40B4-BE49-F238E27FC236}">
                  <a16:creationId xmlns:a16="http://schemas.microsoft.com/office/drawing/2014/main" id="{7277CB34-5B35-433B-A1F2-CB88E0C4C68E}"/>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9" name="Oval 13">
              <a:extLst>
                <a:ext uri="{FF2B5EF4-FFF2-40B4-BE49-F238E27FC236}">
                  <a16:creationId xmlns:a16="http://schemas.microsoft.com/office/drawing/2014/main" id="{0910FE45-D03F-4792-9BB5-7992943DDC78}"/>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5366" name="Line 14">
            <a:extLst>
              <a:ext uri="{FF2B5EF4-FFF2-40B4-BE49-F238E27FC236}">
                <a16:creationId xmlns:a16="http://schemas.microsoft.com/office/drawing/2014/main" id="{5D8112B8-DDFD-4316-B29E-6AF02C77DF4F}"/>
              </a:ext>
            </a:extLst>
          </p:cNvPr>
          <p:cNvSpPr>
            <a:spLocks noChangeShapeType="1"/>
          </p:cNvSpPr>
          <p:nvPr/>
        </p:nvSpPr>
        <p:spPr bwMode="auto">
          <a:xfrm rot="-1558263" flipH="1" flipV="1">
            <a:off x="4525963" y="950083"/>
            <a:ext cx="604837" cy="419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Slide Number Placeholder 1">
            <a:extLst>
              <a:ext uri="{FF2B5EF4-FFF2-40B4-BE49-F238E27FC236}">
                <a16:creationId xmlns:a16="http://schemas.microsoft.com/office/drawing/2014/main" id="{321457DA-1AA7-49DF-B821-F3B6F84538B7}"/>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E5459FDF-ECD3-44AF-B03C-29BE160B619C}" type="slidenum">
              <a:rPr lang="en-US" altLang="en-US" sz="1000"/>
              <a:pPr eaLnBrk="1" hangingPunct="1">
                <a:spcBef>
                  <a:spcPct val="0"/>
                </a:spcBef>
                <a:buClrTx/>
                <a:buSzTx/>
                <a:buFontTx/>
                <a:buNone/>
              </a:pPr>
              <a:t>78</a:t>
            </a:fld>
            <a:endParaRPr lang="en-US" altLang="en-US" sz="1000"/>
          </a:p>
        </p:txBody>
      </p:sp>
      <p:sp>
        <p:nvSpPr>
          <p:cNvPr id="24" name="TextBox 23">
            <a:extLst>
              <a:ext uri="{FF2B5EF4-FFF2-40B4-BE49-F238E27FC236}">
                <a16:creationId xmlns:a16="http://schemas.microsoft.com/office/drawing/2014/main" id="{9935BB61-D324-40EE-8764-EC2BD45B871B}"/>
              </a:ext>
            </a:extLst>
          </p:cNvPr>
          <p:cNvSpPr txBox="1"/>
          <p:nvPr/>
        </p:nvSpPr>
        <p:spPr>
          <a:xfrm>
            <a:off x="6439071" y="4870820"/>
            <a:ext cx="611065" cy="276999"/>
          </a:xfrm>
          <a:prstGeom prst="rect">
            <a:avLst/>
          </a:prstGeom>
          <a:noFill/>
        </p:spPr>
        <p:txBody>
          <a:bodyPr wrap="none" rtlCol="0">
            <a:spAutoFit/>
          </a:bodyPr>
          <a:lstStyle/>
          <a:p>
            <a:r>
              <a:rPr lang="en-US" sz="1200" dirty="0"/>
              <a:t>Fovea</a:t>
            </a:r>
          </a:p>
        </p:txBody>
      </p:sp>
      <p:cxnSp>
        <p:nvCxnSpPr>
          <p:cNvPr id="25" name="Straight Arrow Connector 24">
            <a:extLst>
              <a:ext uri="{FF2B5EF4-FFF2-40B4-BE49-F238E27FC236}">
                <a16:creationId xmlns:a16="http://schemas.microsoft.com/office/drawing/2014/main" id="{68F6A0C2-7887-4F56-94F6-D6189DD11331}"/>
              </a:ext>
            </a:extLst>
          </p:cNvPr>
          <p:cNvCxnSpPr/>
          <p:nvPr/>
        </p:nvCxnSpPr>
        <p:spPr>
          <a:xfrm flipH="1" flipV="1">
            <a:off x="6060945" y="4817770"/>
            <a:ext cx="417520" cy="137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075C866-582A-45B7-B6A6-9B4E00D8BDBB}"/>
              </a:ext>
            </a:extLst>
          </p:cNvPr>
          <p:cNvSpPr txBox="1"/>
          <p:nvPr/>
        </p:nvSpPr>
        <p:spPr>
          <a:xfrm>
            <a:off x="1524000" y="5037121"/>
            <a:ext cx="611065" cy="276999"/>
          </a:xfrm>
          <a:prstGeom prst="rect">
            <a:avLst/>
          </a:prstGeom>
          <a:noFill/>
        </p:spPr>
        <p:txBody>
          <a:bodyPr wrap="none" rtlCol="0">
            <a:spAutoFit/>
          </a:bodyPr>
          <a:lstStyle/>
          <a:p>
            <a:r>
              <a:rPr lang="en-US" sz="1200" dirty="0"/>
              <a:t>Fovea</a:t>
            </a:r>
          </a:p>
        </p:txBody>
      </p:sp>
      <p:cxnSp>
        <p:nvCxnSpPr>
          <p:cNvPr id="27" name="Straight Arrow Connector 26">
            <a:extLst>
              <a:ext uri="{FF2B5EF4-FFF2-40B4-BE49-F238E27FC236}">
                <a16:creationId xmlns:a16="http://schemas.microsoft.com/office/drawing/2014/main" id="{E247C9BF-2757-4AA8-91C9-1098C2EFD685}"/>
              </a:ext>
            </a:extLst>
          </p:cNvPr>
          <p:cNvCxnSpPr>
            <a:cxnSpLocks/>
          </p:cNvCxnSpPr>
          <p:nvPr/>
        </p:nvCxnSpPr>
        <p:spPr>
          <a:xfrm flipV="1">
            <a:off x="2087277" y="4845323"/>
            <a:ext cx="421499" cy="25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DDF5422D-EBC5-47F8-8C67-BC4BCB59B4F6}"/>
              </a:ext>
            </a:extLst>
          </p:cNvPr>
          <p:cNvSpPr txBox="1"/>
          <p:nvPr/>
        </p:nvSpPr>
        <p:spPr>
          <a:xfrm>
            <a:off x="495300" y="5890736"/>
            <a:ext cx="8153400" cy="523220"/>
          </a:xfrm>
          <a:prstGeom prst="rect">
            <a:avLst/>
          </a:prstGeom>
          <a:noFill/>
        </p:spPr>
        <p:txBody>
          <a:bodyPr wrap="square" rtlCol="0">
            <a:spAutoFit/>
          </a:bodyPr>
          <a:lstStyle/>
          <a:p>
            <a:r>
              <a:rPr lang="en-US" sz="1400" dirty="0"/>
              <a:t>These misaligned eyes are foveating different objects, and thus each is projecting a different image to the visual cortex as being the object of regard. </a:t>
            </a:r>
            <a:endParaRPr lang="en-US" sz="1400" dirty="0">
              <a:solidFill>
                <a:srgbClr val="0000FF"/>
              </a:solidFill>
            </a:endParaRPr>
          </a:p>
        </p:txBody>
      </p:sp>
      <p:sp>
        <p:nvSpPr>
          <p:cNvPr id="29" name="Oval 28">
            <a:extLst>
              <a:ext uri="{FF2B5EF4-FFF2-40B4-BE49-F238E27FC236}">
                <a16:creationId xmlns:a16="http://schemas.microsoft.com/office/drawing/2014/main" id="{15A75415-6A2A-494F-B502-79EB978883FE}"/>
              </a:ext>
            </a:extLst>
          </p:cNvPr>
          <p:cNvSpPr/>
          <p:nvPr/>
        </p:nvSpPr>
        <p:spPr>
          <a:xfrm>
            <a:off x="3346980" y="951825"/>
            <a:ext cx="457200" cy="3810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E6EF26D-46F7-4EC7-BD56-7FD71F1B70FA}"/>
              </a:ext>
            </a:extLst>
          </p:cNvPr>
          <p:cNvSpPr/>
          <p:nvPr/>
        </p:nvSpPr>
        <p:spPr>
          <a:xfrm>
            <a:off x="5543563" y="981234"/>
            <a:ext cx="457200" cy="3810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925622-6E77-A1E9-8F84-56F00670E73B}"/>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3" name="TextBox 2">
            <a:extLst>
              <a:ext uri="{FF2B5EF4-FFF2-40B4-BE49-F238E27FC236}">
                <a16:creationId xmlns:a16="http://schemas.microsoft.com/office/drawing/2014/main" id="{F3B9887B-3451-A9D0-BF62-561C97AA499A}"/>
              </a:ext>
            </a:extLst>
          </p:cNvPr>
          <p:cNvSpPr txBox="1"/>
          <p:nvPr/>
        </p:nvSpPr>
        <p:spPr>
          <a:xfrm>
            <a:off x="539555" y="997977"/>
            <a:ext cx="2476165" cy="461665"/>
          </a:xfrm>
          <a:prstGeom prst="rect">
            <a:avLst/>
          </a:prstGeom>
          <a:noFill/>
        </p:spPr>
        <p:txBody>
          <a:bodyPr wrap="square" rtlCol="0">
            <a:spAutoFit/>
          </a:bodyPr>
          <a:lstStyle/>
          <a:p>
            <a:r>
              <a:rPr lang="en-US" sz="1200" dirty="0"/>
              <a:t>(Note that the fill-lines in the two objects run in opposite directions)</a:t>
            </a:r>
          </a:p>
        </p:txBody>
      </p:sp>
      <p:sp>
        <p:nvSpPr>
          <p:cNvPr id="4" name="TextBox 3">
            <a:extLst>
              <a:ext uri="{FF2B5EF4-FFF2-40B4-BE49-F238E27FC236}">
                <a16:creationId xmlns:a16="http://schemas.microsoft.com/office/drawing/2014/main" id="{3064EE1C-8F43-5582-0B32-28CC8CD85E9B}"/>
              </a:ext>
            </a:extLst>
          </p:cNvPr>
          <p:cNvSpPr txBox="1"/>
          <p:nvPr/>
        </p:nvSpPr>
        <p:spPr>
          <a:xfrm>
            <a:off x="356801" y="2014313"/>
            <a:ext cx="3491661" cy="400110"/>
          </a:xfrm>
          <a:prstGeom prst="rect">
            <a:avLst/>
          </a:prstGeom>
          <a:solidFill>
            <a:srgbClr val="FFC000"/>
          </a:solidFill>
        </p:spPr>
        <p:txBody>
          <a:bodyPr wrap="none" rtlCol="0">
            <a:spAutoFit/>
          </a:bodyPr>
          <a:lstStyle/>
          <a:p>
            <a:r>
              <a:rPr lang="en-US" sz="2000" dirty="0"/>
              <a:t>Unpacking </a:t>
            </a:r>
            <a:r>
              <a:rPr lang="en-US" sz="2000" b="1" i="1" dirty="0"/>
              <a:t>visual confusion</a:t>
            </a:r>
          </a:p>
        </p:txBody>
      </p:sp>
    </p:spTree>
    <p:extLst>
      <p:ext uri="{BB962C8B-B14F-4D97-AF65-F5344CB8AC3E}">
        <p14:creationId xmlns:p14="http://schemas.microsoft.com/office/powerpoint/2010/main" val="3900061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11C9894F-3102-4BED-9CC1-ABD666F34AB8}"/>
              </a:ext>
            </a:extLst>
          </p:cNvPr>
          <p:cNvSpPr txBox="1">
            <a:spLocks noChangeArrowheads="1"/>
          </p:cNvSpPr>
          <p:nvPr/>
        </p:nvSpPr>
        <p:spPr bwMode="auto">
          <a:xfrm>
            <a:off x="3771900" y="4426708"/>
            <a:ext cx="1052513" cy="4032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200"/>
              <a:t>(Eyes</a:t>
            </a:r>
          </a:p>
          <a:p>
            <a:pPr algn="ctr" eaLnBrk="1" hangingPunct="1">
              <a:lnSpc>
                <a:spcPct val="85000"/>
              </a:lnSpc>
              <a:spcBef>
                <a:spcPct val="0"/>
              </a:spcBef>
              <a:buClrTx/>
              <a:buSzTx/>
              <a:buFontTx/>
              <a:buNone/>
            </a:pPr>
            <a:r>
              <a:rPr lang="en-US" altLang="en-US" sz="1200"/>
              <a:t>esodeviated)</a:t>
            </a:r>
          </a:p>
        </p:txBody>
      </p:sp>
      <p:grpSp>
        <p:nvGrpSpPr>
          <p:cNvPr id="15363" name="Group 3">
            <a:extLst>
              <a:ext uri="{FF2B5EF4-FFF2-40B4-BE49-F238E27FC236}">
                <a16:creationId xmlns:a16="http://schemas.microsoft.com/office/drawing/2014/main" id="{D5F8D53B-423D-41EF-A021-49C78BAE41F6}"/>
              </a:ext>
            </a:extLst>
          </p:cNvPr>
          <p:cNvGrpSpPr>
            <a:grpSpLocks/>
          </p:cNvGrpSpPr>
          <p:nvPr/>
        </p:nvGrpSpPr>
        <p:grpSpPr bwMode="auto">
          <a:xfrm rot="2156385">
            <a:off x="2220913" y="3117020"/>
            <a:ext cx="1752600" cy="1905000"/>
            <a:chOff x="1392" y="2352"/>
            <a:chExt cx="1104" cy="1200"/>
          </a:xfrm>
        </p:grpSpPr>
        <p:sp>
          <p:nvSpPr>
            <p:cNvPr id="15380" name="Oval 4">
              <a:extLst>
                <a:ext uri="{FF2B5EF4-FFF2-40B4-BE49-F238E27FC236}">
                  <a16:creationId xmlns:a16="http://schemas.microsoft.com/office/drawing/2014/main" id="{2011E9F6-7789-4ECA-B51A-416677C73D29}"/>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1" name="Oval 5">
              <a:extLst>
                <a:ext uri="{FF2B5EF4-FFF2-40B4-BE49-F238E27FC236}">
                  <a16:creationId xmlns:a16="http://schemas.microsoft.com/office/drawing/2014/main" id="{03CBFA19-0A63-4736-A3B5-818D467878C6}"/>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2" name="Oval 6">
              <a:extLst>
                <a:ext uri="{FF2B5EF4-FFF2-40B4-BE49-F238E27FC236}">
                  <a16:creationId xmlns:a16="http://schemas.microsoft.com/office/drawing/2014/main" id="{75B11ADD-673C-4AF6-BCD4-0BA870255761}"/>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3" name="Oval 7">
              <a:extLst>
                <a:ext uri="{FF2B5EF4-FFF2-40B4-BE49-F238E27FC236}">
                  <a16:creationId xmlns:a16="http://schemas.microsoft.com/office/drawing/2014/main" id="{2EC0AFF8-A7A4-4BA6-AF10-1B66EC8CEE53}"/>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5364" name="Line 8">
            <a:extLst>
              <a:ext uri="{FF2B5EF4-FFF2-40B4-BE49-F238E27FC236}">
                <a16:creationId xmlns:a16="http://schemas.microsoft.com/office/drawing/2014/main" id="{F22EC23F-8A2A-4696-BF22-E0E8D997C922}"/>
              </a:ext>
            </a:extLst>
          </p:cNvPr>
          <p:cNvSpPr>
            <a:spLocks noChangeShapeType="1"/>
          </p:cNvSpPr>
          <p:nvPr/>
        </p:nvSpPr>
        <p:spPr bwMode="auto">
          <a:xfrm rot="703833" flipV="1">
            <a:off x="2914650" y="1005645"/>
            <a:ext cx="2362200" cy="410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65" name="Group 9">
            <a:extLst>
              <a:ext uri="{FF2B5EF4-FFF2-40B4-BE49-F238E27FC236}">
                <a16:creationId xmlns:a16="http://schemas.microsoft.com/office/drawing/2014/main" id="{DA51A0D7-C49E-4DB0-8A42-A904E3A2D51F}"/>
              </a:ext>
            </a:extLst>
          </p:cNvPr>
          <p:cNvGrpSpPr>
            <a:grpSpLocks/>
          </p:cNvGrpSpPr>
          <p:nvPr/>
        </p:nvGrpSpPr>
        <p:grpSpPr bwMode="auto">
          <a:xfrm rot="-2284351">
            <a:off x="4595813" y="3088445"/>
            <a:ext cx="1752600" cy="1905000"/>
            <a:chOff x="1392" y="2352"/>
            <a:chExt cx="1104" cy="1200"/>
          </a:xfrm>
        </p:grpSpPr>
        <p:sp>
          <p:nvSpPr>
            <p:cNvPr id="15376" name="Oval 10">
              <a:extLst>
                <a:ext uri="{FF2B5EF4-FFF2-40B4-BE49-F238E27FC236}">
                  <a16:creationId xmlns:a16="http://schemas.microsoft.com/office/drawing/2014/main" id="{7C69B001-DE25-40A2-8BAF-953A9F0F0107}"/>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7" name="Oval 11">
              <a:extLst>
                <a:ext uri="{FF2B5EF4-FFF2-40B4-BE49-F238E27FC236}">
                  <a16:creationId xmlns:a16="http://schemas.microsoft.com/office/drawing/2014/main" id="{C7D2EF88-654C-4B8A-BE64-A360C8A50016}"/>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8" name="Oval 12">
              <a:extLst>
                <a:ext uri="{FF2B5EF4-FFF2-40B4-BE49-F238E27FC236}">
                  <a16:creationId xmlns:a16="http://schemas.microsoft.com/office/drawing/2014/main" id="{7277CB34-5B35-433B-A1F2-CB88E0C4C68E}"/>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9" name="Oval 13">
              <a:extLst>
                <a:ext uri="{FF2B5EF4-FFF2-40B4-BE49-F238E27FC236}">
                  <a16:creationId xmlns:a16="http://schemas.microsoft.com/office/drawing/2014/main" id="{0910FE45-D03F-4792-9BB5-7992943DDC78}"/>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5366" name="Line 14">
            <a:extLst>
              <a:ext uri="{FF2B5EF4-FFF2-40B4-BE49-F238E27FC236}">
                <a16:creationId xmlns:a16="http://schemas.microsoft.com/office/drawing/2014/main" id="{5D8112B8-DDFD-4316-B29E-6AF02C77DF4F}"/>
              </a:ext>
            </a:extLst>
          </p:cNvPr>
          <p:cNvSpPr>
            <a:spLocks noChangeShapeType="1"/>
          </p:cNvSpPr>
          <p:nvPr/>
        </p:nvSpPr>
        <p:spPr bwMode="auto">
          <a:xfrm rot="-1558263" flipH="1" flipV="1">
            <a:off x="4525963" y="950083"/>
            <a:ext cx="604837" cy="419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15">
            <a:extLst>
              <a:ext uri="{FF2B5EF4-FFF2-40B4-BE49-F238E27FC236}">
                <a16:creationId xmlns:a16="http://schemas.microsoft.com/office/drawing/2014/main" id="{193B15E1-774E-41EF-AA75-81B81C70ADF5}"/>
              </a:ext>
            </a:extLst>
          </p:cNvPr>
          <p:cNvSpPr>
            <a:spLocks noChangeShapeType="1"/>
          </p:cNvSpPr>
          <p:nvPr/>
        </p:nvSpPr>
        <p:spPr bwMode="auto">
          <a:xfrm>
            <a:off x="2490788" y="4836283"/>
            <a:ext cx="1939925"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16">
            <a:extLst>
              <a:ext uri="{FF2B5EF4-FFF2-40B4-BE49-F238E27FC236}">
                <a16:creationId xmlns:a16="http://schemas.microsoft.com/office/drawing/2014/main" id="{BDC6A6B5-48B1-4635-A1B0-4CB02E1BE020}"/>
              </a:ext>
            </a:extLst>
          </p:cNvPr>
          <p:cNvSpPr>
            <a:spLocks noChangeShapeType="1"/>
          </p:cNvSpPr>
          <p:nvPr/>
        </p:nvSpPr>
        <p:spPr bwMode="auto">
          <a:xfrm flipH="1">
            <a:off x="4151313" y="4780720"/>
            <a:ext cx="18796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Slide Number Placeholder 1">
            <a:extLst>
              <a:ext uri="{FF2B5EF4-FFF2-40B4-BE49-F238E27FC236}">
                <a16:creationId xmlns:a16="http://schemas.microsoft.com/office/drawing/2014/main" id="{321457DA-1AA7-49DF-B821-F3B6F84538B7}"/>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E5459FDF-ECD3-44AF-B03C-29BE160B619C}" type="slidenum">
              <a:rPr lang="en-US" altLang="en-US" sz="1000"/>
              <a:pPr eaLnBrk="1" hangingPunct="1">
                <a:spcBef>
                  <a:spcPct val="0"/>
                </a:spcBef>
                <a:buClrTx/>
                <a:buSzTx/>
                <a:buFontTx/>
                <a:buNone/>
              </a:pPr>
              <a:t>79</a:t>
            </a:fld>
            <a:endParaRPr lang="en-US" altLang="en-US" sz="1000"/>
          </a:p>
        </p:txBody>
      </p:sp>
      <p:sp>
        <p:nvSpPr>
          <p:cNvPr id="24" name="TextBox 23">
            <a:extLst>
              <a:ext uri="{FF2B5EF4-FFF2-40B4-BE49-F238E27FC236}">
                <a16:creationId xmlns:a16="http://schemas.microsoft.com/office/drawing/2014/main" id="{9935BB61-D324-40EE-8764-EC2BD45B871B}"/>
              </a:ext>
            </a:extLst>
          </p:cNvPr>
          <p:cNvSpPr txBox="1"/>
          <p:nvPr/>
        </p:nvSpPr>
        <p:spPr>
          <a:xfrm>
            <a:off x="6439071" y="4870820"/>
            <a:ext cx="611065" cy="276999"/>
          </a:xfrm>
          <a:prstGeom prst="rect">
            <a:avLst/>
          </a:prstGeom>
          <a:noFill/>
        </p:spPr>
        <p:txBody>
          <a:bodyPr wrap="none" rtlCol="0">
            <a:spAutoFit/>
          </a:bodyPr>
          <a:lstStyle/>
          <a:p>
            <a:r>
              <a:rPr lang="en-US" sz="1200" dirty="0"/>
              <a:t>Fovea</a:t>
            </a:r>
          </a:p>
        </p:txBody>
      </p:sp>
      <p:cxnSp>
        <p:nvCxnSpPr>
          <p:cNvPr id="25" name="Straight Arrow Connector 24">
            <a:extLst>
              <a:ext uri="{FF2B5EF4-FFF2-40B4-BE49-F238E27FC236}">
                <a16:creationId xmlns:a16="http://schemas.microsoft.com/office/drawing/2014/main" id="{68F6A0C2-7887-4F56-94F6-D6189DD11331}"/>
              </a:ext>
            </a:extLst>
          </p:cNvPr>
          <p:cNvCxnSpPr/>
          <p:nvPr/>
        </p:nvCxnSpPr>
        <p:spPr>
          <a:xfrm flipH="1" flipV="1">
            <a:off x="6060945" y="4817770"/>
            <a:ext cx="417520" cy="137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075C866-582A-45B7-B6A6-9B4E00D8BDBB}"/>
              </a:ext>
            </a:extLst>
          </p:cNvPr>
          <p:cNvSpPr txBox="1"/>
          <p:nvPr/>
        </p:nvSpPr>
        <p:spPr>
          <a:xfrm>
            <a:off x="1524000" y="5037121"/>
            <a:ext cx="611065" cy="276999"/>
          </a:xfrm>
          <a:prstGeom prst="rect">
            <a:avLst/>
          </a:prstGeom>
          <a:noFill/>
        </p:spPr>
        <p:txBody>
          <a:bodyPr wrap="none" rtlCol="0">
            <a:spAutoFit/>
          </a:bodyPr>
          <a:lstStyle/>
          <a:p>
            <a:r>
              <a:rPr lang="en-US" sz="1200" dirty="0"/>
              <a:t>Fovea</a:t>
            </a:r>
          </a:p>
        </p:txBody>
      </p:sp>
      <p:cxnSp>
        <p:nvCxnSpPr>
          <p:cNvPr id="27" name="Straight Arrow Connector 26">
            <a:extLst>
              <a:ext uri="{FF2B5EF4-FFF2-40B4-BE49-F238E27FC236}">
                <a16:creationId xmlns:a16="http://schemas.microsoft.com/office/drawing/2014/main" id="{E247C9BF-2757-4AA8-91C9-1098C2EFD685}"/>
              </a:ext>
            </a:extLst>
          </p:cNvPr>
          <p:cNvCxnSpPr>
            <a:cxnSpLocks/>
          </p:cNvCxnSpPr>
          <p:nvPr/>
        </p:nvCxnSpPr>
        <p:spPr>
          <a:xfrm flipV="1">
            <a:off x="2087277" y="4845323"/>
            <a:ext cx="421499" cy="25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F1B81E2F-B4FF-4E28-8577-14DFA7488509}"/>
              </a:ext>
            </a:extLst>
          </p:cNvPr>
          <p:cNvSpPr txBox="1"/>
          <p:nvPr/>
        </p:nvSpPr>
        <p:spPr>
          <a:xfrm>
            <a:off x="495300" y="5890736"/>
            <a:ext cx="8153400" cy="738664"/>
          </a:xfrm>
          <a:prstGeom prst="rect">
            <a:avLst/>
          </a:prstGeom>
          <a:noFill/>
        </p:spPr>
        <p:txBody>
          <a:bodyPr wrap="square" rtlCol="0">
            <a:spAutoFit/>
          </a:bodyPr>
          <a:lstStyle/>
          <a:p>
            <a:r>
              <a:rPr lang="en-US" sz="1400" dirty="0"/>
              <a:t>These misaligned eyes are foveating different objects, and thus each is projecting a different image to the visual cortex as being the object of regard. </a:t>
            </a:r>
            <a:r>
              <a:rPr lang="en-US" sz="1400" dirty="0">
                <a:solidFill>
                  <a:srgbClr val="0000FF"/>
                </a:solidFill>
              </a:rPr>
              <a:t>If the brain deal with this conundrum by creating a percept of the two objects occupying the same space, this would constitute visual confusion. </a:t>
            </a:r>
          </a:p>
        </p:txBody>
      </p:sp>
      <p:sp>
        <p:nvSpPr>
          <p:cNvPr id="29" name="Oval 28">
            <a:extLst>
              <a:ext uri="{FF2B5EF4-FFF2-40B4-BE49-F238E27FC236}">
                <a16:creationId xmlns:a16="http://schemas.microsoft.com/office/drawing/2014/main" id="{350BB998-25DE-41EE-82AA-CA210E95560A}"/>
              </a:ext>
            </a:extLst>
          </p:cNvPr>
          <p:cNvSpPr/>
          <p:nvPr/>
        </p:nvSpPr>
        <p:spPr>
          <a:xfrm>
            <a:off x="4107263" y="5369087"/>
            <a:ext cx="457200" cy="381000"/>
          </a:xfrm>
          <a:prstGeom prst="ellipse">
            <a:avLst/>
          </a:prstGeom>
          <a:pattFill prst="sm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FD2D1D-FDCF-48F0-876E-47073810DEDB}"/>
              </a:ext>
            </a:extLst>
          </p:cNvPr>
          <p:cNvSpPr/>
          <p:nvPr/>
        </p:nvSpPr>
        <p:spPr>
          <a:xfrm>
            <a:off x="3346980" y="951825"/>
            <a:ext cx="457200" cy="3810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3C7E81-A07F-498F-8839-57C52A3B19B8}"/>
              </a:ext>
            </a:extLst>
          </p:cNvPr>
          <p:cNvSpPr/>
          <p:nvPr/>
        </p:nvSpPr>
        <p:spPr>
          <a:xfrm>
            <a:off x="5543563" y="981234"/>
            <a:ext cx="457200" cy="3810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78C7C4-B7E7-8623-7CE2-92FD9F200CF1}"/>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TextBox 3">
            <a:extLst>
              <a:ext uri="{FF2B5EF4-FFF2-40B4-BE49-F238E27FC236}">
                <a16:creationId xmlns:a16="http://schemas.microsoft.com/office/drawing/2014/main" id="{BCBCF35E-EAE3-DD76-DA4D-A90301D347AA}"/>
              </a:ext>
            </a:extLst>
          </p:cNvPr>
          <p:cNvSpPr txBox="1"/>
          <p:nvPr/>
        </p:nvSpPr>
        <p:spPr>
          <a:xfrm>
            <a:off x="1861830" y="5434109"/>
            <a:ext cx="2163154" cy="400110"/>
          </a:xfrm>
          <a:prstGeom prst="rect">
            <a:avLst/>
          </a:prstGeom>
          <a:noFill/>
        </p:spPr>
        <p:txBody>
          <a:bodyPr wrap="square" rtlCol="0">
            <a:spAutoFit/>
          </a:bodyPr>
          <a:lstStyle/>
          <a:p>
            <a:pPr>
              <a:lnSpc>
                <a:spcPts val="1200"/>
              </a:lnSpc>
            </a:pPr>
            <a:r>
              <a:rPr lang="en-US" sz="1200" dirty="0"/>
              <a:t>(Both sets of fill-lines fused into one object by the brain)</a:t>
            </a:r>
          </a:p>
        </p:txBody>
      </p:sp>
      <p:sp>
        <p:nvSpPr>
          <p:cNvPr id="7" name="TextBox 6">
            <a:extLst>
              <a:ext uri="{FF2B5EF4-FFF2-40B4-BE49-F238E27FC236}">
                <a16:creationId xmlns:a16="http://schemas.microsoft.com/office/drawing/2014/main" id="{7B8FD9D2-4274-A5DA-C99C-7E80B0BF904D}"/>
              </a:ext>
            </a:extLst>
          </p:cNvPr>
          <p:cNvSpPr txBox="1"/>
          <p:nvPr/>
        </p:nvSpPr>
        <p:spPr>
          <a:xfrm>
            <a:off x="539555" y="997977"/>
            <a:ext cx="2476165" cy="461665"/>
          </a:xfrm>
          <a:prstGeom prst="rect">
            <a:avLst/>
          </a:prstGeom>
          <a:noFill/>
        </p:spPr>
        <p:txBody>
          <a:bodyPr wrap="square" rtlCol="0">
            <a:spAutoFit/>
          </a:bodyPr>
          <a:lstStyle/>
          <a:p>
            <a:r>
              <a:rPr lang="en-US" sz="1200" dirty="0">
                <a:solidFill>
                  <a:schemeClr val="bg1">
                    <a:lumMod val="75000"/>
                  </a:schemeClr>
                </a:solidFill>
              </a:rPr>
              <a:t>(Note that the fill-lines in the two objects run in opposite directions)</a:t>
            </a:r>
          </a:p>
        </p:txBody>
      </p:sp>
      <p:sp>
        <p:nvSpPr>
          <p:cNvPr id="8" name="TextBox 7">
            <a:extLst>
              <a:ext uri="{FF2B5EF4-FFF2-40B4-BE49-F238E27FC236}">
                <a16:creationId xmlns:a16="http://schemas.microsoft.com/office/drawing/2014/main" id="{E47B5C8A-E6E2-F871-AD72-5E5D1C950019}"/>
              </a:ext>
            </a:extLst>
          </p:cNvPr>
          <p:cNvSpPr txBox="1"/>
          <p:nvPr/>
        </p:nvSpPr>
        <p:spPr>
          <a:xfrm>
            <a:off x="356801" y="2014313"/>
            <a:ext cx="3491661" cy="400110"/>
          </a:xfrm>
          <a:prstGeom prst="rect">
            <a:avLst/>
          </a:prstGeom>
          <a:solidFill>
            <a:srgbClr val="FFC000"/>
          </a:solidFill>
        </p:spPr>
        <p:txBody>
          <a:bodyPr wrap="none" rtlCol="0">
            <a:spAutoFit/>
          </a:bodyPr>
          <a:lstStyle/>
          <a:p>
            <a:r>
              <a:rPr lang="en-US" sz="2000" dirty="0"/>
              <a:t>Unpacking </a:t>
            </a:r>
            <a:r>
              <a:rPr lang="en-US" sz="2000" b="1" i="1" dirty="0"/>
              <a:t>visual confusion</a:t>
            </a:r>
          </a:p>
        </p:txBody>
      </p:sp>
    </p:spTree>
    <p:extLst>
      <p:ext uri="{BB962C8B-B14F-4D97-AF65-F5344CB8AC3E}">
        <p14:creationId xmlns:p14="http://schemas.microsoft.com/office/powerpoint/2010/main" val="188280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1323439"/>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endParaRPr lang="en-US" sz="1600" dirty="0"/>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07703661-4742-1882-D5B9-405B68E208F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715872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11C9894F-3102-4BED-9CC1-ABD666F34AB8}"/>
              </a:ext>
            </a:extLst>
          </p:cNvPr>
          <p:cNvSpPr txBox="1">
            <a:spLocks noChangeArrowheads="1"/>
          </p:cNvSpPr>
          <p:nvPr/>
        </p:nvSpPr>
        <p:spPr bwMode="auto">
          <a:xfrm>
            <a:off x="3771900" y="4426708"/>
            <a:ext cx="1052513" cy="4032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200"/>
              <a:t>(Eyes</a:t>
            </a:r>
          </a:p>
          <a:p>
            <a:pPr algn="ctr" eaLnBrk="1" hangingPunct="1">
              <a:lnSpc>
                <a:spcPct val="85000"/>
              </a:lnSpc>
              <a:spcBef>
                <a:spcPct val="0"/>
              </a:spcBef>
              <a:buClrTx/>
              <a:buSzTx/>
              <a:buFontTx/>
              <a:buNone/>
            </a:pPr>
            <a:r>
              <a:rPr lang="en-US" altLang="en-US" sz="1200"/>
              <a:t>esodeviated)</a:t>
            </a:r>
          </a:p>
        </p:txBody>
      </p:sp>
      <p:grpSp>
        <p:nvGrpSpPr>
          <p:cNvPr id="15363" name="Group 3">
            <a:extLst>
              <a:ext uri="{FF2B5EF4-FFF2-40B4-BE49-F238E27FC236}">
                <a16:creationId xmlns:a16="http://schemas.microsoft.com/office/drawing/2014/main" id="{D5F8D53B-423D-41EF-A021-49C78BAE41F6}"/>
              </a:ext>
            </a:extLst>
          </p:cNvPr>
          <p:cNvGrpSpPr>
            <a:grpSpLocks/>
          </p:cNvGrpSpPr>
          <p:nvPr/>
        </p:nvGrpSpPr>
        <p:grpSpPr bwMode="auto">
          <a:xfrm rot="2156385">
            <a:off x="2220913" y="3117020"/>
            <a:ext cx="1752600" cy="1905000"/>
            <a:chOff x="1392" y="2352"/>
            <a:chExt cx="1104" cy="1200"/>
          </a:xfrm>
        </p:grpSpPr>
        <p:sp>
          <p:nvSpPr>
            <p:cNvPr id="15380" name="Oval 4">
              <a:extLst>
                <a:ext uri="{FF2B5EF4-FFF2-40B4-BE49-F238E27FC236}">
                  <a16:creationId xmlns:a16="http://schemas.microsoft.com/office/drawing/2014/main" id="{2011E9F6-7789-4ECA-B51A-416677C73D29}"/>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1" name="Oval 5">
              <a:extLst>
                <a:ext uri="{FF2B5EF4-FFF2-40B4-BE49-F238E27FC236}">
                  <a16:creationId xmlns:a16="http://schemas.microsoft.com/office/drawing/2014/main" id="{03CBFA19-0A63-4736-A3B5-818D467878C6}"/>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2" name="Oval 6">
              <a:extLst>
                <a:ext uri="{FF2B5EF4-FFF2-40B4-BE49-F238E27FC236}">
                  <a16:creationId xmlns:a16="http://schemas.microsoft.com/office/drawing/2014/main" id="{75B11ADD-673C-4AF6-BCD4-0BA870255761}"/>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83" name="Oval 7">
              <a:extLst>
                <a:ext uri="{FF2B5EF4-FFF2-40B4-BE49-F238E27FC236}">
                  <a16:creationId xmlns:a16="http://schemas.microsoft.com/office/drawing/2014/main" id="{2EC0AFF8-A7A4-4BA6-AF10-1B66EC8CEE53}"/>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5364" name="Line 8">
            <a:extLst>
              <a:ext uri="{FF2B5EF4-FFF2-40B4-BE49-F238E27FC236}">
                <a16:creationId xmlns:a16="http://schemas.microsoft.com/office/drawing/2014/main" id="{F22EC23F-8A2A-4696-BF22-E0E8D997C922}"/>
              </a:ext>
            </a:extLst>
          </p:cNvPr>
          <p:cNvSpPr>
            <a:spLocks noChangeShapeType="1"/>
          </p:cNvSpPr>
          <p:nvPr/>
        </p:nvSpPr>
        <p:spPr bwMode="auto">
          <a:xfrm rot="703833" flipV="1">
            <a:off x="2914650" y="1005645"/>
            <a:ext cx="2362200" cy="410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65" name="Group 9">
            <a:extLst>
              <a:ext uri="{FF2B5EF4-FFF2-40B4-BE49-F238E27FC236}">
                <a16:creationId xmlns:a16="http://schemas.microsoft.com/office/drawing/2014/main" id="{DA51A0D7-C49E-4DB0-8A42-A904E3A2D51F}"/>
              </a:ext>
            </a:extLst>
          </p:cNvPr>
          <p:cNvGrpSpPr>
            <a:grpSpLocks/>
          </p:cNvGrpSpPr>
          <p:nvPr/>
        </p:nvGrpSpPr>
        <p:grpSpPr bwMode="auto">
          <a:xfrm rot="-2284351">
            <a:off x="4595813" y="3088445"/>
            <a:ext cx="1752600" cy="1905000"/>
            <a:chOff x="1392" y="2352"/>
            <a:chExt cx="1104" cy="1200"/>
          </a:xfrm>
        </p:grpSpPr>
        <p:sp>
          <p:nvSpPr>
            <p:cNvPr id="15376" name="Oval 10">
              <a:extLst>
                <a:ext uri="{FF2B5EF4-FFF2-40B4-BE49-F238E27FC236}">
                  <a16:creationId xmlns:a16="http://schemas.microsoft.com/office/drawing/2014/main" id="{7C69B001-DE25-40A2-8BAF-953A9F0F0107}"/>
                </a:ext>
              </a:extLst>
            </p:cNvPr>
            <p:cNvSpPr>
              <a:spLocks noChangeArrowheads="1"/>
            </p:cNvSpPr>
            <p:nvPr/>
          </p:nvSpPr>
          <p:spPr bwMode="auto">
            <a:xfrm rot="429716">
              <a:off x="1728" y="2352"/>
              <a:ext cx="528"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7" name="Oval 11">
              <a:extLst>
                <a:ext uri="{FF2B5EF4-FFF2-40B4-BE49-F238E27FC236}">
                  <a16:creationId xmlns:a16="http://schemas.microsoft.com/office/drawing/2014/main" id="{C7D2EF88-654C-4B8A-BE64-A360C8A50016}"/>
                </a:ext>
              </a:extLst>
            </p:cNvPr>
            <p:cNvSpPr>
              <a:spLocks noChangeArrowheads="1"/>
            </p:cNvSpPr>
            <p:nvPr/>
          </p:nvSpPr>
          <p:spPr bwMode="auto">
            <a:xfrm>
              <a:off x="1392" y="2496"/>
              <a:ext cx="1104" cy="105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8" name="Oval 12">
              <a:extLst>
                <a:ext uri="{FF2B5EF4-FFF2-40B4-BE49-F238E27FC236}">
                  <a16:creationId xmlns:a16="http://schemas.microsoft.com/office/drawing/2014/main" id="{7277CB34-5B35-433B-A1F2-CB88E0C4C68E}"/>
                </a:ext>
              </a:extLst>
            </p:cNvPr>
            <p:cNvSpPr>
              <a:spLocks noChangeArrowheads="1"/>
            </p:cNvSpPr>
            <p:nvPr/>
          </p:nvSpPr>
          <p:spPr bwMode="auto">
            <a:xfrm>
              <a:off x="1872" y="345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9" name="Oval 13">
              <a:extLst>
                <a:ext uri="{FF2B5EF4-FFF2-40B4-BE49-F238E27FC236}">
                  <a16:creationId xmlns:a16="http://schemas.microsoft.com/office/drawing/2014/main" id="{0910FE45-D03F-4792-9BB5-7992943DDC78}"/>
                </a:ext>
              </a:extLst>
            </p:cNvPr>
            <p:cNvSpPr>
              <a:spLocks noChangeArrowheads="1"/>
            </p:cNvSpPr>
            <p:nvPr/>
          </p:nvSpPr>
          <p:spPr bwMode="auto">
            <a:xfrm rot="429716">
              <a:off x="1728" y="2448"/>
              <a:ext cx="528" cy="3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5366" name="Line 14">
            <a:extLst>
              <a:ext uri="{FF2B5EF4-FFF2-40B4-BE49-F238E27FC236}">
                <a16:creationId xmlns:a16="http://schemas.microsoft.com/office/drawing/2014/main" id="{5D8112B8-DDFD-4316-B29E-6AF02C77DF4F}"/>
              </a:ext>
            </a:extLst>
          </p:cNvPr>
          <p:cNvSpPr>
            <a:spLocks noChangeShapeType="1"/>
          </p:cNvSpPr>
          <p:nvPr/>
        </p:nvSpPr>
        <p:spPr bwMode="auto">
          <a:xfrm rot="-1558263" flipH="1" flipV="1">
            <a:off x="4525963" y="950083"/>
            <a:ext cx="604837" cy="419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15">
            <a:extLst>
              <a:ext uri="{FF2B5EF4-FFF2-40B4-BE49-F238E27FC236}">
                <a16:creationId xmlns:a16="http://schemas.microsoft.com/office/drawing/2014/main" id="{193B15E1-774E-41EF-AA75-81B81C70ADF5}"/>
              </a:ext>
            </a:extLst>
          </p:cNvPr>
          <p:cNvSpPr>
            <a:spLocks noChangeShapeType="1"/>
          </p:cNvSpPr>
          <p:nvPr/>
        </p:nvSpPr>
        <p:spPr bwMode="auto">
          <a:xfrm>
            <a:off x="2490788" y="4836283"/>
            <a:ext cx="1939925"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16">
            <a:extLst>
              <a:ext uri="{FF2B5EF4-FFF2-40B4-BE49-F238E27FC236}">
                <a16:creationId xmlns:a16="http://schemas.microsoft.com/office/drawing/2014/main" id="{BDC6A6B5-48B1-4635-A1B0-4CB02E1BE020}"/>
              </a:ext>
            </a:extLst>
          </p:cNvPr>
          <p:cNvSpPr>
            <a:spLocks noChangeShapeType="1"/>
          </p:cNvSpPr>
          <p:nvPr/>
        </p:nvSpPr>
        <p:spPr bwMode="auto">
          <a:xfrm flipH="1">
            <a:off x="4151313" y="4780720"/>
            <a:ext cx="18796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Slide Number Placeholder 1">
            <a:extLst>
              <a:ext uri="{FF2B5EF4-FFF2-40B4-BE49-F238E27FC236}">
                <a16:creationId xmlns:a16="http://schemas.microsoft.com/office/drawing/2014/main" id="{321457DA-1AA7-49DF-B821-F3B6F84538B7}"/>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E5459FDF-ECD3-44AF-B03C-29BE160B619C}" type="slidenum">
              <a:rPr lang="en-US" altLang="en-US" sz="1000"/>
              <a:pPr eaLnBrk="1" hangingPunct="1">
                <a:spcBef>
                  <a:spcPct val="0"/>
                </a:spcBef>
                <a:buClrTx/>
                <a:buSzTx/>
                <a:buFontTx/>
                <a:buNone/>
              </a:pPr>
              <a:t>80</a:t>
            </a:fld>
            <a:endParaRPr lang="en-US" altLang="en-US" sz="1000"/>
          </a:p>
        </p:txBody>
      </p:sp>
      <p:sp>
        <p:nvSpPr>
          <p:cNvPr id="24" name="TextBox 23">
            <a:extLst>
              <a:ext uri="{FF2B5EF4-FFF2-40B4-BE49-F238E27FC236}">
                <a16:creationId xmlns:a16="http://schemas.microsoft.com/office/drawing/2014/main" id="{9935BB61-D324-40EE-8764-EC2BD45B871B}"/>
              </a:ext>
            </a:extLst>
          </p:cNvPr>
          <p:cNvSpPr txBox="1"/>
          <p:nvPr/>
        </p:nvSpPr>
        <p:spPr>
          <a:xfrm>
            <a:off x="6439071" y="4870820"/>
            <a:ext cx="611065" cy="276999"/>
          </a:xfrm>
          <a:prstGeom prst="rect">
            <a:avLst/>
          </a:prstGeom>
          <a:noFill/>
        </p:spPr>
        <p:txBody>
          <a:bodyPr wrap="none" rtlCol="0">
            <a:spAutoFit/>
          </a:bodyPr>
          <a:lstStyle/>
          <a:p>
            <a:r>
              <a:rPr lang="en-US" sz="1200" dirty="0"/>
              <a:t>Fovea</a:t>
            </a:r>
          </a:p>
        </p:txBody>
      </p:sp>
      <p:cxnSp>
        <p:nvCxnSpPr>
          <p:cNvPr id="25" name="Straight Arrow Connector 24">
            <a:extLst>
              <a:ext uri="{FF2B5EF4-FFF2-40B4-BE49-F238E27FC236}">
                <a16:creationId xmlns:a16="http://schemas.microsoft.com/office/drawing/2014/main" id="{68F6A0C2-7887-4F56-94F6-D6189DD11331}"/>
              </a:ext>
            </a:extLst>
          </p:cNvPr>
          <p:cNvCxnSpPr/>
          <p:nvPr/>
        </p:nvCxnSpPr>
        <p:spPr>
          <a:xfrm flipH="1" flipV="1">
            <a:off x="6060945" y="4817770"/>
            <a:ext cx="417520" cy="137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075C866-582A-45B7-B6A6-9B4E00D8BDBB}"/>
              </a:ext>
            </a:extLst>
          </p:cNvPr>
          <p:cNvSpPr txBox="1"/>
          <p:nvPr/>
        </p:nvSpPr>
        <p:spPr>
          <a:xfrm>
            <a:off x="1524000" y="5037121"/>
            <a:ext cx="611065" cy="276999"/>
          </a:xfrm>
          <a:prstGeom prst="rect">
            <a:avLst/>
          </a:prstGeom>
          <a:noFill/>
        </p:spPr>
        <p:txBody>
          <a:bodyPr wrap="none" rtlCol="0">
            <a:spAutoFit/>
          </a:bodyPr>
          <a:lstStyle/>
          <a:p>
            <a:r>
              <a:rPr lang="en-US" sz="1200" dirty="0"/>
              <a:t>Fovea</a:t>
            </a:r>
          </a:p>
        </p:txBody>
      </p:sp>
      <p:cxnSp>
        <p:nvCxnSpPr>
          <p:cNvPr id="27" name="Straight Arrow Connector 26">
            <a:extLst>
              <a:ext uri="{FF2B5EF4-FFF2-40B4-BE49-F238E27FC236}">
                <a16:creationId xmlns:a16="http://schemas.microsoft.com/office/drawing/2014/main" id="{E247C9BF-2757-4AA8-91C9-1098C2EFD685}"/>
              </a:ext>
            </a:extLst>
          </p:cNvPr>
          <p:cNvCxnSpPr>
            <a:cxnSpLocks/>
          </p:cNvCxnSpPr>
          <p:nvPr/>
        </p:nvCxnSpPr>
        <p:spPr>
          <a:xfrm flipV="1">
            <a:off x="2087277" y="4845323"/>
            <a:ext cx="421499" cy="25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87FD2D1D-FDCF-48F0-876E-47073810DEDB}"/>
              </a:ext>
            </a:extLst>
          </p:cNvPr>
          <p:cNvSpPr/>
          <p:nvPr/>
        </p:nvSpPr>
        <p:spPr>
          <a:xfrm>
            <a:off x="3346980" y="951825"/>
            <a:ext cx="457200" cy="3810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3C7E81-A07F-498F-8839-57C52A3B19B8}"/>
              </a:ext>
            </a:extLst>
          </p:cNvPr>
          <p:cNvSpPr/>
          <p:nvPr/>
        </p:nvSpPr>
        <p:spPr>
          <a:xfrm>
            <a:off x="5543563" y="981234"/>
            <a:ext cx="457200" cy="3810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78C7C4-B7E7-8623-7CE2-92FD9F200CF1}"/>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5" name="Rectangle 4">
            <a:extLst>
              <a:ext uri="{FF2B5EF4-FFF2-40B4-BE49-F238E27FC236}">
                <a16:creationId xmlns:a16="http://schemas.microsoft.com/office/drawing/2014/main" id="{63D6D090-F9B2-967D-920C-97E99E3D837B}"/>
              </a:ext>
            </a:extLst>
          </p:cNvPr>
          <p:cNvSpPr/>
          <p:nvPr/>
        </p:nvSpPr>
        <p:spPr>
          <a:xfrm rot="1278517">
            <a:off x="3637109" y="5227601"/>
            <a:ext cx="530678" cy="4264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C198F8B8-296E-4E1F-19C6-A778D94C1D81}"/>
              </a:ext>
            </a:extLst>
          </p:cNvPr>
          <p:cNvSpPr/>
          <p:nvPr/>
        </p:nvSpPr>
        <p:spPr>
          <a:xfrm rot="17662607">
            <a:off x="3288264" y="5302436"/>
            <a:ext cx="701764" cy="616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7179A3D-AAE6-300C-C528-CA9DDB09262A}"/>
              </a:ext>
            </a:extLst>
          </p:cNvPr>
          <p:cNvCxnSpPr>
            <a:cxnSpLocks/>
          </p:cNvCxnSpPr>
          <p:nvPr/>
        </p:nvCxnSpPr>
        <p:spPr>
          <a:xfrm flipV="1">
            <a:off x="1878700" y="5625270"/>
            <a:ext cx="1559508" cy="49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F919515-BCD7-FE97-04EC-4D8ED55AB9E5}"/>
              </a:ext>
            </a:extLst>
          </p:cNvPr>
          <p:cNvSpPr txBox="1"/>
          <p:nvPr/>
        </p:nvSpPr>
        <p:spPr>
          <a:xfrm>
            <a:off x="1014413" y="6019730"/>
            <a:ext cx="7620000" cy="584775"/>
          </a:xfrm>
          <a:prstGeom prst="rect">
            <a:avLst/>
          </a:prstGeom>
          <a:solidFill>
            <a:schemeClr val="bg1"/>
          </a:solidFill>
        </p:spPr>
        <p:txBody>
          <a:bodyPr wrap="square" rtlCol="0">
            <a:spAutoFit/>
          </a:bodyPr>
          <a:lstStyle/>
          <a:p>
            <a:r>
              <a:rPr lang="en-US" sz="1600" b="1" dirty="0"/>
              <a:t>Suppression</a:t>
            </a:r>
            <a:r>
              <a:rPr lang="en-US" sz="1600" dirty="0"/>
              <a:t> prevents conscious awareness of the image transmitted by one eye, thereby precluding visual confusion</a:t>
            </a:r>
          </a:p>
        </p:txBody>
      </p:sp>
      <p:sp>
        <p:nvSpPr>
          <p:cNvPr id="11" name="Oval 10">
            <a:extLst>
              <a:ext uri="{FF2B5EF4-FFF2-40B4-BE49-F238E27FC236}">
                <a16:creationId xmlns:a16="http://schemas.microsoft.com/office/drawing/2014/main" id="{A5088A14-0A60-1EAD-8B85-A24B5D715E1F}"/>
              </a:ext>
            </a:extLst>
          </p:cNvPr>
          <p:cNvSpPr/>
          <p:nvPr/>
        </p:nvSpPr>
        <p:spPr>
          <a:xfrm>
            <a:off x="4096060" y="5368407"/>
            <a:ext cx="457200" cy="3810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CFCBD8-8F51-4D80-05E9-E2938A09FCA7}"/>
              </a:ext>
            </a:extLst>
          </p:cNvPr>
          <p:cNvSpPr txBox="1"/>
          <p:nvPr/>
        </p:nvSpPr>
        <p:spPr>
          <a:xfrm>
            <a:off x="356801" y="2014313"/>
            <a:ext cx="3491661" cy="400110"/>
          </a:xfrm>
          <a:prstGeom prst="rect">
            <a:avLst/>
          </a:prstGeom>
          <a:solidFill>
            <a:srgbClr val="FFC000"/>
          </a:solidFill>
        </p:spPr>
        <p:txBody>
          <a:bodyPr wrap="none" rtlCol="0">
            <a:spAutoFit/>
          </a:bodyPr>
          <a:lstStyle/>
          <a:p>
            <a:r>
              <a:rPr lang="en-US" sz="2000" dirty="0"/>
              <a:t>Unpacking </a:t>
            </a:r>
            <a:r>
              <a:rPr lang="en-US" sz="2000" b="1" i="1" dirty="0"/>
              <a:t>visual confusion</a:t>
            </a:r>
          </a:p>
        </p:txBody>
      </p:sp>
      <p:sp>
        <p:nvSpPr>
          <p:cNvPr id="6" name="TextBox 5">
            <a:extLst>
              <a:ext uri="{FF2B5EF4-FFF2-40B4-BE49-F238E27FC236}">
                <a16:creationId xmlns:a16="http://schemas.microsoft.com/office/drawing/2014/main" id="{8DD6E2CB-1284-508E-DA52-57E05C34AA05}"/>
              </a:ext>
            </a:extLst>
          </p:cNvPr>
          <p:cNvSpPr txBox="1"/>
          <p:nvPr/>
        </p:nvSpPr>
        <p:spPr>
          <a:xfrm>
            <a:off x="539555" y="997977"/>
            <a:ext cx="2476165" cy="461665"/>
          </a:xfrm>
          <a:prstGeom prst="rect">
            <a:avLst/>
          </a:prstGeom>
          <a:noFill/>
        </p:spPr>
        <p:txBody>
          <a:bodyPr wrap="square" rtlCol="0">
            <a:spAutoFit/>
          </a:bodyPr>
          <a:lstStyle/>
          <a:p>
            <a:r>
              <a:rPr lang="en-US" sz="1200" dirty="0">
                <a:solidFill>
                  <a:schemeClr val="bg1">
                    <a:lumMod val="75000"/>
                  </a:schemeClr>
                </a:solidFill>
              </a:rPr>
              <a:t>(Note that the fill-lines in the two objects run in opposite directions)</a:t>
            </a:r>
          </a:p>
        </p:txBody>
      </p:sp>
    </p:spTree>
    <p:extLst>
      <p:ext uri="{BB962C8B-B14F-4D97-AF65-F5344CB8AC3E}">
        <p14:creationId xmlns:p14="http://schemas.microsoft.com/office/powerpoint/2010/main" val="1884728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1">
            <a:extLst>
              <a:ext uri="{FF2B5EF4-FFF2-40B4-BE49-F238E27FC236}">
                <a16:creationId xmlns:a16="http://schemas.microsoft.com/office/drawing/2014/main" id="{EEA4E276-EF9F-49F9-94CB-C342308F0173}"/>
              </a:ext>
            </a:extLst>
          </p:cNvPr>
          <p:cNvSpPr txBox="1">
            <a:spLocks noChangeArrowheads="1"/>
          </p:cNvSpPr>
          <p:nvPr/>
        </p:nvSpPr>
        <p:spPr bwMode="auto">
          <a:xfrm>
            <a:off x="416582" y="1139686"/>
            <a:ext cx="7968848" cy="1323439"/>
          </a:xfrm>
          <a:prstGeom prst="rect">
            <a:avLst/>
          </a:prstGeom>
          <a:solidFill>
            <a:schemeClr val="bg1"/>
          </a:solidFill>
          <a:ln w="9525">
            <a:noFill/>
            <a:miter lim="800000"/>
            <a:headEnd/>
            <a:tailEnd/>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i="1" dirty="0">
                <a:solidFill>
                  <a:srgbClr val="0000FF"/>
                </a:solidFill>
              </a:rPr>
              <a:t>Visualizing Suppression</a:t>
            </a:r>
          </a:p>
          <a:p>
            <a:pPr eaLnBrk="1" hangingPunct="1">
              <a:spcBef>
                <a:spcPct val="0"/>
              </a:spcBef>
              <a:buClrTx/>
              <a:buSzTx/>
              <a:buFontTx/>
              <a:buNone/>
            </a:pPr>
            <a:r>
              <a:rPr lang="en-US" altLang="en-US" sz="1600" dirty="0">
                <a:solidFill>
                  <a:srgbClr val="0000FF"/>
                </a:solidFill>
              </a:rPr>
              <a:t>Think about what you see when you cross your eyes. Better yet, go ahead and try it—</a:t>
            </a:r>
          </a:p>
          <a:p>
            <a:pPr eaLnBrk="1" hangingPunct="1">
              <a:spcBef>
                <a:spcPct val="0"/>
              </a:spcBef>
              <a:buClrTx/>
              <a:buSzTx/>
              <a:buFontTx/>
              <a:buNone/>
            </a:pPr>
            <a:r>
              <a:rPr lang="en-US" altLang="en-US" sz="1600" dirty="0">
                <a:solidFill>
                  <a:srgbClr val="0000FF"/>
                </a:solidFill>
              </a:rPr>
              <a:t>look at something across the room, then cross your eyes. The image of regard </a:t>
            </a:r>
          </a:p>
          <a:p>
            <a:pPr eaLnBrk="1" hangingPunct="1">
              <a:spcBef>
                <a:spcPct val="0"/>
              </a:spcBef>
              <a:buClrTx/>
              <a:buSzTx/>
              <a:buFontTx/>
              <a:buNone/>
            </a:pPr>
            <a:r>
              <a:rPr lang="en-US" altLang="en-US" sz="1600" dirty="0">
                <a:solidFill>
                  <a:srgbClr val="0000FF"/>
                </a:solidFill>
              </a:rPr>
              <a:t>immediately becomes doubled (and blurred from induced accommodation, but that’s</a:t>
            </a:r>
          </a:p>
          <a:p>
            <a:pPr eaLnBrk="1" hangingPunct="1">
              <a:spcBef>
                <a:spcPct val="0"/>
              </a:spcBef>
              <a:buClrTx/>
              <a:buSzTx/>
              <a:buFontTx/>
              <a:buNone/>
            </a:pPr>
            <a:r>
              <a:rPr lang="en-US" altLang="en-US" sz="1600" dirty="0">
                <a:solidFill>
                  <a:srgbClr val="0000FF"/>
                </a:solidFill>
              </a:rPr>
              <a:t>a topic for another day). </a:t>
            </a:r>
            <a:endParaRPr lang="en-US" altLang="en-US" sz="1600" dirty="0"/>
          </a:p>
        </p:txBody>
      </p:sp>
      <p:sp>
        <p:nvSpPr>
          <p:cNvPr id="48139" name="Slide Number Placeholder 1">
            <a:extLst>
              <a:ext uri="{FF2B5EF4-FFF2-40B4-BE49-F238E27FC236}">
                <a16:creationId xmlns:a16="http://schemas.microsoft.com/office/drawing/2014/main" id="{5570FB40-D114-49DD-B012-7D59542292D2}"/>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3EF102E-E6FF-4115-813F-40920D9AB693}" type="slidenum">
              <a:rPr lang="en-US" altLang="en-US" sz="1000"/>
              <a:pPr eaLnBrk="1" hangingPunct="1">
                <a:spcBef>
                  <a:spcPct val="0"/>
                </a:spcBef>
                <a:buClrTx/>
                <a:buSzTx/>
                <a:buFontTx/>
                <a:buNone/>
              </a:pPr>
              <a:t>81</a:t>
            </a:fld>
            <a:endParaRPr lang="en-US" altLang="en-US" sz="1000"/>
          </a:p>
        </p:txBody>
      </p:sp>
      <p:sp>
        <p:nvSpPr>
          <p:cNvPr id="2" name="TextBox 1">
            <a:extLst>
              <a:ext uri="{FF2B5EF4-FFF2-40B4-BE49-F238E27FC236}">
                <a16:creationId xmlns:a16="http://schemas.microsoft.com/office/drawing/2014/main" id="{CB130054-DEDE-2D87-55C3-DF45B7EFA72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546617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1">
            <a:extLst>
              <a:ext uri="{FF2B5EF4-FFF2-40B4-BE49-F238E27FC236}">
                <a16:creationId xmlns:a16="http://schemas.microsoft.com/office/drawing/2014/main" id="{EEA4E276-EF9F-49F9-94CB-C342308F0173}"/>
              </a:ext>
            </a:extLst>
          </p:cNvPr>
          <p:cNvSpPr txBox="1">
            <a:spLocks noChangeArrowheads="1"/>
          </p:cNvSpPr>
          <p:nvPr/>
        </p:nvSpPr>
        <p:spPr bwMode="auto">
          <a:xfrm>
            <a:off x="416582" y="1139686"/>
            <a:ext cx="7968848" cy="1815882"/>
          </a:xfrm>
          <a:prstGeom prst="rect">
            <a:avLst/>
          </a:prstGeom>
          <a:solidFill>
            <a:schemeClr val="bg1"/>
          </a:solidFill>
          <a:ln w="9525">
            <a:noFill/>
            <a:miter lim="800000"/>
            <a:headEnd/>
            <a:tailEnd/>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i="1" dirty="0">
                <a:solidFill>
                  <a:srgbClr val="0000FF"/>
                </a:solidFill>
              </a:rPr>
              <a:t>Visualizing Suppression</a:t>
            </a:r>
          </a:p>
          <a:p>
            <a:pPr eaLnBrk="1" hangingPunct="1">
              <a:spcBef>
                <a:spcPct val="0"/>
              </a:spcBef>
              <a:buClrTx/>
              <a:buSzTx/>
              <a:buFontTx/>
              <a:buNone/>
            </a:pPr>
            <a:r>
              <a:rPr lang="en-US" altLang="en-US" sz="1600" dirty="0">
                <a:solidFill>
                  <a:srgbClr val="0000FF"/>
                </a:solidFill>
              </a:rPr>
              <a:t>Think about what you see when you cross your eyes. Better yet, go ahead and try it—</a:t>
            </a:r>
          </a:p>
          <a:p>
            <a:pPr eaLnBrk="1" hangingPunct="1">
              <a:spcBef>
                <a:spcPct val="0"/>
              </a:spcBef>
              <a:buClrTx/>
              <a:buSzTx/>
              <a:buFontTx/>
              <a:buNone/>
            </a:pPr>
            <a:r>
              <a:rPr lang="en-US" altLang="en-US" sz="1600" dirty="0">
                <a:solidFill>
                  <a:srgbClr val="0000FF"/>
                </a:solidFill>
              </a:rPr>
              <a:t>look at something across the room, then cross your eyes. The image of regard </a:t>
            </a:r>
          </a:p>
          <a:p>
            <a:pPr eaLnBrk="1" hangingPunct="1">
              <a:spcBef>
                <a:spcPct val="0"/>
              </a:spcBef>
              <a:buClrTx/>
              <a:buSzTx/>
              <a:buFontTx/>
              <a:buNone/>
            </a:pPr>
            <a:r>
              <a:rPr lang="en-US" altLang="en-US" sz="1600" dirty="0">
                <a:solidFill>
                  <a:srgbClr val="0000FF"/>
                </a:solidFill>
              </a:rPr>
              <a:t>immediately becomes doubled (and blurred from induced accommodation, but that’s</a:t>
            </a:r>
          </a:p>
          <a:p>
            <a:pPr eaLnBrk="1" hangingPunct="1">
              <a:spcBef>
                <a:spcPct val="0"/>
              </a:spcBef>
              <a:buClrTx/>
              <a:buSzTx/>
              <a:buFontTx/>
              <a:buNone/>
            </a:pPr>
            <a:r>
              <a:rPr lang="en-US" altLang="en-US" sz="1600" dirty="0">
                <a:solidFill>
                  <a:srgbClr val="0000FF"/>
                </a:solidFill>
              </a:rPr>
              <a:t>a topic for another day). </a:t>
            </a:r>
            <a:r>
              <a:rPr lang="en-US" altLang="en-US" sz="1600" dirty="0"/>
              <a:t>But note what you </a:t>
            </a:r>
            <a:r>
              <a:rPr lang="en-US" altLang="en-US" sz="1600" b="1" dirty="0"/>
              <a:t>don’t</a:t>
            </a:r>
            <a:r>
              <a:rPr lang="en-US" altLang="en-US" sz="1600" dirty="0"/>
              <a:t> see—whatever image is falling on</a:t>
            </a:r>
          </a:p>
          <a:p>
            <a:pPr eaLnBrk="1" hangingPunct="1">
              <a:spcBef>
                <a:spcPct val="0"/>
              </a:spcBef>
              <a:buClrTx/>
              <a:buSzTx/>
              <a:buFontTx/>
              <a:buNone/>
            </a:pPr>
            <a:r>
              <a:rPr lang="en-US" altLang="en-US" sz="1600" dirty="0"/>
              <a:t>the fovea of your </a:t>
            </a:r>
            <a:r>
              <a:rPr lang="en-US" altLang="en-US" sz="1600" dirty="0" err="1"/>
              <a:t>nonfixating</a:t>
            </a:r>
            <a:r>
              <a:rPr lang="en-US" altLang="en-US" sz="1600" dirty="0"/>
              <a:t> eye. The fovea of your </a:t>
            </a:r>
            <a:r>
              <a:rPr lang="en-US" altLang="en-US" sz="1600" dirty="0" err="1"/>
              <a:t>nonfixating</a:t>
            </a:r>
            <a:r>
              <a:rPr lang="en-US" altLang="en-US" sz="1600" dirty="0"/>
              <a:t> eye must be pointing</a:t>
            </a:r>
          </a:p>
          <a:p>
            <a:pPr eaLnBrk="1" hangingPunct="1">
              <a:spcBef>
                <a:spcPct val="0"/>
              </a:spcBef>
              <a:buClrTx/>
              <a:buSzTx/>
              <a:buFontTx/>
              <a:buNone/>
            </a:pPr>
            <a:r>
              <a:rPr lang="en-US" altLang="en-US" sz="1600" dirty="0"/>
              <a:t>at </a:t>
            </a:r>
            <a:r>
              <a:rPr lang="en-US" altLang="en-US" sz="1600" i="1" dirty="0"/>
              <a:t>something</a:t>
            </a:r>
            <a:r>
              <a:rPr lang="en-US" altLang="en-US" sz="1600" dirty="0"/>
              <a:t>; so why don’t you see it? </a:t>
            </a:r>
          </a:p>
        </p:txBody>
      </p:sp>
      <p:sp>
        <p:nvSpPr>
          <p:cNvPr id="48139" name="Slide Number Placeholder 1">
            <a:extLst>
              <a:ext uri="{FF2B5EF4-FFF2-40B4-BE49-F238E27FC236}">
                <a16:creationId xmlns:a16="http://schemas.microsoft.com/office/drawing/2014/main" id="{5570FB40-D114-49DD-B012-7D59542292D2}"/>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3EF102E-E6FF-4115-813F-40920D9AB693}" type="slidenum">
              <a:rPr lang="en-US" altLang="en-US" sz="1000"/>
              <a:pPr eaLnBrk="1" hangingPunct="1">
                <a:spcBef>
                  <a:spcPct val="0"/>
                </a:spcBef>
                <a:buClrTx/>
                <a:buSzTx/>
                <a:buFontTx/>
                <a:buNone/>
              </a:pPr>
              <a:t>82</a:t>
            </a:fld>
            <a:endParaRPr lang="en-US" altLang="en-US" sz="1000"/>
          </a:p>
        </p:txBody>
      </p:sp>
      <p:sp>
        <p:nvSpPr>
          <p:cNvPr id="2" name="TextBox 1">
            <a:extLst>
              <a:ext uri="{FF2B5EF4-FFF2-40B4-BE49-F238E27FC236}">
                <a16:creationId xmlns:a16="http://schemas.microsoft.com/office/drawing/2014/main" id="{CB130054-DEDE-2D87-55C3-DF45B7EFA72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41011005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1">
            <a:extLst>
              <a:ext uri="{FF2B5EF4-FFF2-40B4-BE49-F238E27FC236}">
                <a16:creationId xmlns:a16="http://schemas.microsoft.com/office/drawing/2014/main" id="{EEA4E276-EF9F-49F9-94CB-C342308F0173}"/>
              </a:ext>
            </a:extLst>
          </p:cNvPr>
          <p:cNvSpPr txBox="1">
            <a:spLocks noChangeArrowheads="1"/>
          </p:cNvSpPr>
          <p:nvPr/>
        </p:nvSpPr>
        <p:spPr bwMode="auto">
          <a:xfrm>
            <a:off x="416582" y="1139686"/>
            <a:ext cx="7968848" cy="3293209"/>
          </a:xfrm>
          <a:prstGeom prst="rect">
            <a:avLst/>
          </a:prstGeom>
          <a:solidFill>
            <a:schemeClr val="bg1"/>
          </a:solidFill>
          <a:ln w="9525">
            <a:noFill/>
            <a:miter lim="800000"/>
            <a:headEnd/>
            <a:tailEnd/>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i="1" dirty="0">
                <a:solidFill>
                  <a:srgbClr val="0000FF"/>
                </a:solidFill>
              </a:rPr>
              <a:t>Visualizing Suppression</a:t>
            </a:r>
          </a:p>
          <a:p>
            <a:pPr eaLnBrk="1" hangingPunct="1">
              <a:spcBef>
                <a:spcPct val="0"/>
              </a:spcBef>
              <a:buClrTx/>
              <a:buSzTx/>
              <a:buFontTx/>
              <a:buNone/>
            </a:pPr>
            <a:r>
              <a:rPr lang="en-US" altLang="en-US" sz="1600" dirty="0">
                <a:solidFill>
                  <a:srgbClr val="0000FF"/>
                </a:solidFill>
              </a:rPr>
              <a:t>Think about what you see when you cross your eyes. Better yet, go ahead and try it—</a:t>
            </a:r>
          </a:p>
          <a:p>
            <a:pPr eaLnBrk="1" hangingPunct="1">
              <a:spcBef>
                <a:spcPct val="0"/>
              </a:spcBef>
              <a:buClrTx/>
              <a:buSzTx/>
              <a:buFontTx/>
              <a:buNone/>
            </a:pPr>
            <a:r>
              <a:rPr lang="en-US" altLang="en-US" sz="1600" dirty="0">
                <a:solidFill>
                  <a:srgbClr val="0000FF"/>
                </a:solidFill>
              </a:rPr>
              <a:t>look at something across the room, then cross your eyes. The image of regard </a:t>
            </a:r>
          </a:p>
          <a:p>
            <a:pPr eaLnBrk="1" hangingPunct="1">
              <a:spcBef>
                <a:spcPct val="0"/>
              </a:spcBef>
              <a:buClrTx/>
              <a:buSzTx/>
              <a:buFontTx/>
              <a:buNone/>
            </a:pPr>
            <a:r>
              <a:rPr lang="en-US" altLang="en-US" sz="1600" dirty="0">
                <a:solidFill>
                  <a:srgbClr val="0000FF"/>
                </a:solidFill>
              </a:rPr>
              <a:t>immediately becomes doubled (and blurred from induced accommodation, but that’s</a:t>
            </a:r>
          </a:p>
          <a:p>
            <a:pPr eaLnBrk="1" hangingPunct="1">
              <a:spcBef>
                <a:spcPct val="0"/>
              </a:spcBef>
              <a:buClrTx/>
              <a:buSzTx/>
              <a:buFontTx/>
              <a:buNone/>
            </a:pPr>
            <a:r>
              <a:rPr lang="en-US" altLang="en-US" sz="1600" dirty="0">
                <a:solidFill>
                  <a:srgbClr val="0000FF"/>
                </a:solidFill>
              </a:rPr>
              <a:t>a topic for another day). </a:t>
            </a:r>
            <a:r>
              <a:rPr lang="en-US" altLang="en-US" sz="1600" dirty="0"/>
              <a:t>But note what you </a:t>
            </a:r>
            <a:r>
              <a:rPr lang="en-US" altLang="en-US" sz="1600" b="1" dirty="0"/>
              <a:t>don’t</a:t>
            </a:r>
            <a:r>
              <a:rPr lang="en-US" altLang="en-US" sz="1600" dirty="0"/>
              <a:t> see—whatever image is falling on</a:t>
            </a:r>
          </a:p>
          <a:p>
            <a:pPr eaLnBrk="1" hangingPunct="1">
              <a:spcBef>
                <a:spcPct val="0"/>
              </a:spcBef>
              <a:buClrTx/>
              <a:buSzTx/>
              <a:buFontTx/>
              <a:buNone/>
            </a:pPr>
            <a:r>
              <a:rPr lang="en-US" altLang="en-US" sz="1600" dirty="0"/>
              <a:t>the fovea of your </a:t>
            </a:r>
            <a:r>
              <a:rPr lang="en-US" altLang="en-US" sz="1600" dirty="0" err="1"/>
              <a:t>nonfixating</a:t>
            </a:r>
            <a:r>
              <a:rPr lang="en-US" altLang="en-US" sz="1600" dirty="0"/>
              <a:t> eye. The fovea of your </a:t>
            </a:r>
            <a:r>
              <a:rPr lang="en-US" altLang="en-US" sz="1600" dirty="0" err="1"/>
              <a:t>nonfixating</a:t>
            </a:r>
            <a:r>
              <a:rPr lang="en-US" altLang="en-US" sz="1600" dirty="0"/>
              <a:t> eye must be pointing</a:t>
            </a:r>
          </a:p>
          <a:p>
            <a:pPr eaLnBrk="1" hangingPunct="1">
              <a:spcBef>
                <a:spcPct val="0"/>
              </a:spcBef>
              <a:buClrTx/>
              <a:buSzTx/>
              <a:buFontTx/>
              <a:buNone/>
            </a:pPr>
            <a:r>
              <a:rPr lang="en-US" altLang="en-US" sz="1600" dirty="0"/>
              <a:t>at </a:t>
            </a:r>
            <a:r>
              <a:rPr lang="en-US" altLang="en-US" sz="1600" i="1" dirty="0"/>
              <a:t>something</a:t>
            </a:r>
            <a:r>
              <a:rPr lang="en-US" altLang="en-US" sz="1600" dirty="0"/>
              <a:t>; so why don’t you see it?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You don’t see it because this foveal image is prevented from reaching consciousness</a:t>
            </a:r>
          </a:p>
          <a:p>
            <a:pPr eaLnBrk="1" hangingPunct="1">
              <a:spcBef>
                <a:spcPct val="0"/>
              </a:spcBef>
              <a:buClrTx/>
              <a:buSzTx/>
              <a:buFontTx/>
              <a:buNone/>
            </a:pPr>
            <a:r>
              <a:rPr lang="en-US" altLang="en-US" sz="1600" dirty="0">
                <a:solidFill>
                  <a:srgbClr val="0000FF"/>
                </a:solidFill>
              </a:rPr>
              <a:t>by the sensory adaptation of </a:t>
            </a:r>
            <a:r>
              <a:rPr lang="en-US" altLang="en-US" sz="1600" i="1" dirty="0">
                <a:solidFill>
                  <a:srgbClr val="0000FF"/>
                </a:solidFill>
              </a:rPr>
              <a:t>central suppression</a:t>
            </a:r>
            <a:r>
              <a:rPr lang="en-US" altLang="en-US" sz="1600" dirty="0">
                <a:solidFill>
                  <a:srgbClr val="0000FF"/>
                </a:solidFill>
              </a:rPr>
              <a:t>. What would you see without central</a:t>
            </a:r>
          </a:p>
          <a:p>
            <a:pPr eaLnBrk="1" hangingPunct="1">
              <a:spcBef>
                <a:spcPct val="0"/>
              </a:spcBef>
              <a:buClrTx/>
              <a:buSzTx/>
              <a:buFontTx/>
              <a:buNone/>
            </a:pPr>
            <a:r>
              <a:rPr lang="en-US" altLang="en-US" sz="1600" dirty="0">
                <a:solidFill>
                  <a:srgbClr val="0000FF"/>
                </a:solidFill>
              </a:rPr>
              <a:t>suppression? You would see the two foveal images-of-regard seeming to occupy the</a:t>
            </a:r>
          </a:p>
          <a:p>
            <a:pPr eaLnBrk="1" hangingPunct="1">
              <a:spcBef>
                <a:spcPct val="0"/>
              </a:spcBef>
              <a:buClrTx/>
              <a:buSzTx/>
              <a:buFontTx/>
              <a:buNone/>
            </a:pPr>
            <a:r>
              <a:rPr lang="en-US" altLang="en-US" sz="1600" dirty="0">
                <a:solidFill>
                  <a:srgbClr val="0000FF"/>
                </a:solidFill>
              </a:rPr>
              <a:t>same location in visual space—the definition of </a:t>
            </a:r>
            <a:r>
              <a:rPr lang="en-US" altLang="en-US" sz="1600" i="1" dirty="0">
                <a:solidFill>
                  <a:srgbClr val="0000FF"/>
                </a:solidFill>
              </a:rPr>
              <a:t>visual confusion</a:t>
            </a:r>
            <a:r>
              <a:rPr lang="en-US" altLang="en-US" sz="1600" dirty="0">
                <a:solidFill>
                  <a:srgbClr val="0000FF"/>
                </a:solidFill>
              </a:rPr>
              <a:t>. You would see </a:t>
            </a:r>
            <a:r>
              <a:rPr lang="en-US" altLang="en-US" sz="1600" b="1" dirty="0">
                <a:solidFill>
                  <a:srgbClr val="0000FF"/>
                </a:solidFill>
              </a:rPr>
              <a:t>two</a:t>
            </a:r>
          </a:p>
          <a:p>
            <a:pPr eaLnBrk="1" hangingPunct="1">
              <a:spcBef>
                <a:spcPct val="0"/>
              </a:spcBef>
              <a:buClrTx/>
              <a:buSzTx/>
              <a:buFontTx/>
              <a:buNone/>
            </a:pPr>
            <a:r>
              <a:rPr lang="en-US" altLang="en-US" sz="1600" dirty="0">
                <a:solidFill>
                  <a:srgbClr val="0000FF"/>
                </a:solidFill>
              </a:rPr>
              <a:t>objects in </a:t>
            </a:r>
            <a:r>
              <a:rPr lang="en-US" altLang="en-US" sz="1600" b="1" dirty="0">
                <a:solidFill>
                  <a:srgbClr val="0000FF"/>
                </a:solidFill>
              </a:rPr>
              <a:t>one</a:t>
            </a:r>
            <a:r>
              <a:rPr lang="en-US" altLang="en-US" sz="1600" dirty="0">
                <a:solidFill>
                  <a:srgbClr val="0000FF"/>
                </a:solidFill>
              </a:rPr>
              <a:t> location. But you don’t, thanks to central suppression.</a:t>
            </a:r>
            <a:endParaRPr lang="en-US" altLang="en-US" sz="1600" dirty="0"/>
          </a:p>
        </p:txBody>
      </p:sp>
      <p:sp>
        <p:nvSpPr>
          <p:cNvPr id="48139" name="Slide Number Placeholder 1">
            <a:extLst>
              <a:ext uri="{FF2B5EF4-FFF2-40B4-BE49-F238E27FC236}">
                <a16:creationId xmlns:a16="http://schemas.microsoft.com/office/drawing/2014/main" id="{5570FB40-D114-49DD-B012-7D59542292D2}"/>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3EF102E-E6FF-4115-813F-40920D9AB693}" type="slidenum">
              <a:rPr lang="en-US" altLang="en-US" sz="1000"/>
              <a:pPr eaLnBrk="1" hangingPunct="1">
                <a:spcBef>
                  <a:spcPct val="0"/>
                </a:spcBef>
                <a:buClrTx/>
                <a:buSzTx/>
                <a:buFontTx/>
                <a:buNone/>
              </a:pPr>
              <a:t>83</a:t>
            </a:fld>
            <a:endParaRPr lang="en-US" altLang="en-US" sz="1000"/>
          </a:p>
        </p:txBody>
      </p:sp>
      <p:sp>
        <p:nvSpPr>
          <p:cNvPr id="2" name="TextBox 1">
            <a:extLst>
              <a:ext uri="{FF2B5EF4-FFF2-40B4-BE49-F238E27FC236}">
                <a16:creationId xmlns:a16="http://schemas.microsoft.com/office/drawing/2014/main" id="{CB130054-DEDE-2D87-55C3-DF45B7EFA72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5066348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1">
            <a:extLst>
              <a:ext uri="{FF2B5EF4-FFF2-40B4-BE49-F238E27FC236}">
                <a16:creationId xmlns:a16="http://schemas.microsoft.com/office/drawing/2014/main" id="{EEA4E276-EF9F-49F9-94CB-C342308F0173}"/>
              </a:ext>
            </a:extLst>
          </p:cNvPr>
          <p:cNvSpPr txBox="1">
            <a:spLocks noChangeArrowheads="1"/>
          </p:cNvSpPr>
          <p:nvPr/>
        </p:nvSpPr>
        <p:spPr bwMode="auto">
          <a:xfrm>
            <a:off x="416582" y="1139686"/>
            <a:ext cx="8045792" cy="5016758"/>
          </a:xfrm>
          <a:prstGeom prst="rect">
            <a:avLst/>
          </a:prstGeom>
          <a:solidFill>
            <a:schemeClr val="bg1"/>
          </a:solidFill>
          <a:ln w="9525">
            <a:noFill/>
            <a:miter lim="800000"/>
            <a:headEnd/>
            <a:tailEnd/>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i="1" dirty="0">
                <a:solidFill>
                  <a:srgbClr val="0000FF"/>
                </a:solidFill>
              </a:rPr>
              <a:t>Visualizing Suppression</a:t>
            </a:r>
          </a:p>
          <a:p>
            <a:pPr eaLnBrk="1" hangingPunct="1">
              <a:spcBef>
                <a:spcPct val="0"/>
              </a:spcBef>
              <a:buClrTx/>
              <a:buSzTx/>
              <a:buFontTx/>
              <a:buNone/>
            </a:pPr>
            <a:r>
              <a:rPr lang="en-US" altLang="en-US" sz="1600" dirty="0">
                <a:solidFill>
                  <a:srgbClr val="0000FF"/>
                </a:solidFill>
              </a:rPr>
              <a:t>Think about what you see when you cross your eyes. Better yet, go ahead and try it—</a:t>
            </a:r>
          </a:p>
          <a:p>
            <a:pPr eaLnBrk="1" hangingPunct="1">
              <a:spcBef>
                <a:spcPct val="0"/>
              </a:spcBef>
              <a:buClrTx/>
              <a:buSzTx/>
              <a:buFontTx/>
              <a:buNone/>
            </a:pPr>
            <a:r>
              <a:rPr lang="en-US" altLang="en-US" sz="1600" dirty="0">
                <a:solidFill>
                  <a:srgbClr val="0000FF"/>
                </a:solidFill>
              </a:rPr>
              <a:t>look at something across the room, then cross your eyes. The image of regard </a:t>
            </a:r>
          </a:p>
          <a:p>
            <a:pPr eaLnBrk="1" hangingPunct="1">
              <a:spcBef>
                <a:spcPct val="0"/>
              </a:spcBef>
              <a:buClrTx/>
              <a:buSzTx/>
              <a:buFontTx/>
              <a:buNone/>
            </a:pPr>
            <a:r>
              <a:rPr lang="en-US" altLang="en-US" sz="1600" dirty="0">
                <a:solidFill>
                  <a:srgbClr val="0000FF"/>
                </a:solidFill>
              </a:rPr>
              <a:t>immediately becomes doubled (and blurred from induced accommodation, but that’s</a:t>
            </a:r>
          </a:p>
          <a:p>
            <a:pPr eaLnBrk="1" hangingPunct="1">
              <a:spcBef>
                <a:spcPct val="0"/>
              </a:spcBef>
              <a:buClrTx/>
              <a:buSzTx/>
              <a:buFontTx/>
              <a:buNone/>
            </a:pPr>
            <a:r>
              <a:rPr lang="en-US" altLang="en-US" sz="1600" dirty="0">
                <a:solidFill>
                  <a:srgbClr val="0000FF"/>
                </a:solidFill>
              </a:rPr>
              <a:t>a topic for another day). </a:t>
            </a:r>
            <a:r>
              <a:rPr lang="en-US" altLang="en-US" sz="1600" dirty="0"/>
              <a:t>But note what you </a:t>
            </a:r>
            <a:r>
              <a:rPr lang="en-US" altLang="en-US" sz="1600" b="1" dirty="0"/>
              <a:t>don’t</a:t>
            </a:r>
            <a:r>
              <a:rPr lang="en-US" altLang="en-US" sz="1600" dirty="0"/>
              <a:t> see—whatever image is falling on</a:t>
            </a:r>
          </a:p>
          <a:p>
            <a:pPr eaLnBrk="1" hangingPunct="1">
              <a:spcBef>
                <a:spcPct val="0"/>
              </a:spcBef>
              <a:buClrTx/>
              <a:buSzTx/>
              <a:buFontTx/>
              <a:buNone/>
            </a:pPr>
            <a:r>
              <a:rPr lang="en-US" altLang="en-US" sz="1600" dirty="0"/>
              <a:t>the fovea of your </a:t>
            </a:r>
            <a:r>
              <a:rPr lang="en-US" altLang="en-US" sz="1600" dirty="0" err="1"/>
              <a:t>nonfixating</a:t>
            </a:r>
            <a:r>
              <a:rPr lang="en-US" altLang="en-US" sz="1600" dirty="0"/>
              <a:t> eye. The fovea of your </a:t>
            </a:r>
            <a:r>
              <a:rPr lang="en-US" altLang="en-US" sz="1600" dirty="0" err="1"/>
              <a:t>nonfixating</a:t>
            </a:r>
            <a:r>
              <a:rPr lang="en-US" altLang="en-US" sz="1600" dirty="0"/>
              <a:t> eye must be pointing</a:t>
            </a:r>
          </a:p>
          <a:p>
            <a:pPr eaLnBrk="1" hangingPunct="1">
              <a:spcBef>
                <a:spcPct val="0"/>
              </a:spcBef>
              <a:buClrTx/>
              <a:buSzTx/>
              <a:buFontTx/>
              <a:buNone/>
            </a:pPr>
            <a:r>
              <a:rPr lang="en-US" altLang="en-US" sz="1600" dirty="0"/>
              <a:t>at </a:t>
            </a:r>
            <a:r>
              <a:rPr lang="en-US" altLang="en-US" sz="1600" i="1" dirty="0"/>
              <a:t>something</a:t>
            </a:r>
            <a:r>
              <a:rPr lang="en-US" altLang="en-US" sz="1600" dirty="0"/>
              <a:t>; so why don’t you see it?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You don’t see it because this foveal image is prevented from reaching consciousness</a:t>
            </a:r>
          </a:p>
          <a:p>
            <a:pPr eaLnBrk="1" hangingPunct="1">
              <a:spcBef>
                <a:spcPct val="0"/>
              </a:spcBef>
              <a:buClrTx/>
              <a:buSzTx/>
              <a:buFontTx/>
              <a:buNone/>
            </a:pPr>
            <a:r>
              <a:rPr lang="en-US" altLang="en-US" sz="1600" dirty="0">
                <a:solidFill>
                  <a:srgbClr val="0000FF"/>
                </a:solidFill>
              </a:rPr>
              <a:t>by the sensory adaptation of </a:t>
            </a:r>
            <a:r>
              <a:rPr lang="en-US" altLang="en-US" sz="1600" i="1" dirty="0">
                <a:solidFill>
                  <a:srgbClr val="0000FF"/>
                </a:solidFill>
              </a:rPr>
              <a:t>central suppression</a:t>
            </a:r>
            <a:r>
              <a:rPr lang="en-US" altLang="en-US" sz="1600" dirty="0">
                <a:solidFill>
                  <a:srgbClr val="0000FF"/>
                </a:solidFill>
              </a:rPr>
              <a:t>. What would you see without central</a:t>
            </a:r>
          </a:p>
          <a:p>
            <a:pPr eaLnBrk="1" hangingPunct="1">
              <a:spcBef>
                <a:spcPct val="0"/>
              </a:spcBef>
              <a:buClrTx/>
              <a:buSzTx/>
              <a:buFontTx/>
              <a:buNone/>
            </a:pPr>
            <a:r>
              <a:rPr lang="en-US" altLang="en-US" sz="1600" dirty="0">
                <a:solidFill>
                  <a:srgbClr val="0000FF"/>
                </a:solidFill>
              </a:rPr>
              <a:t>suppression? You would see the two foveal images-of-regard seeming to occupy the</a:t>
            </a:r>
          </a:p>
          <a:p>
            <a:pPr eaLnBrk="1" hangingPunct="1">
              <a:spcBef>
                <a:spcPct val="0"/>
              </a:spcBef>
              <a:buClrTx/>
              <a:buSzTx/>
              <a:buFontTx/>
              <a:buNone/>
            </a:pPr>
            <a:r>
              <a:rPr lang="en-US" altLang="en-US" sz="1600" dirty="0">
                <a:solidFill>
                  <a:srgbClr val="0000FF"/>
                </a:solidFill>
              </a:rPr>
              <a:t>same location in visual space—the definition of </a:t>
            </a:r>
            <a:r>
              <a:rPr lang="en-US" altLang="en-US" sz="1600" i="1" dirty="0">
                <a:solidFill>
                  <a:srgbClr val="0000FF"/>
                </a:solidFill>
              </a:rPr>
              <a:t>visual confusion</a:t>
            </a:r>
            <a:r>
              <a:rPr lang="en-US" altLang="en-US" sz="1600" dirty="0">
                <a:solidFill>
                  <a:srgbClr val="0000FF"/>
                </a:solidFill>
              </a:rPr>
              <a:t>. You would see </a:t>
            </a:r>
            <a:r>
              <a:rPr lang="en-US" altLang="en-US" sz="1600" b="1" dirty="0">
                <a:solidFill>
                  <a:srgbClr val="0000FF"/>
                </a:solidFill>
              </a:rPr>
              <a:t>two</a:t>
            </a:r>
          </a:p>
          <a:p>
            <a:pPr eaLnBrk="1" hangingPunct="1">
              <a:spcBef>
                <a:spcPct val="0"/>
              </a:spcBef>
              <a:buClrTx/>
              <a:buSzTx/>
              <a:buFontTx/>
              <a:buNone/>
            </a:pPr>
            <a:r>
              <a:rPr lang="en-US" altLang="en-US" sz="1600" dirty="0">
                <a:solidFill>
                  <a:srgbClr val="0000FF"/>
                </a:solidFill>
              </a:rPr>
              <a:t>objects in </a:t>
            </a:r>
            <a:r>
              <a:rPr lang="en-US" altLang="en-US" sz="1600" b="1" dirty="0">
                <a:solidFill>
                  <a:srgbClr val="0000FF"/>
                </a:solidFill>
              </a:rPr>
              <a:t>one</a:t>
            </a:r>
            <a:r>
              <a:rPr lang="en-US" altLang="en-US" sz="1600" dirty="0">
                <a:solidFill>
                  <a:srgbClr val="0000FF"/>
                </a:solidFill>
              </a:rPr>
              <a:t> location. But you don’t, thanks to central suppression.</a:t>
            </a:r>
            <a:endParaRPr lang="en-US" altLang="en-US" sz="1600" i="1" dirty="0">
              <a:solidFill>
                <a:srgbClr val="0000FF"/>
              </a:solidFill>
            </a:endParaRPr>
          </a:p>
          <a:p>
            <a:pPr eaLnBrk="1" hangingPunct="1">
              <a:spcBef>
                <a:spcPct val="0"/>
              </a:spcBef>
              <a:buClrTx/>
              <a:buSzTx/>
              <a:buFontTx/>
              <a:buNone/>
            </a:pPr>
            <a:endParaRPr lang="en-US" altLang="en-US" sz="1600" dirty="0"/>
          </a:p>
          <a:p>
            <a:pPr eaLnBrk="1" hangingPunct="1">
              <a:spcBef>
                <a:spcPct val="0"/>
              </a:spcBef>
              <a:buClrTx/>
              <a:buSzTx/>
              <a:buFontTx/>
              <a:buNone/>
            </a:pPr>
            <a:r>
              <a:rPr lang="en-US" altLang="en-US" sz="1600" dirty="0"/>
              <a:t>On the other hand, the image of regard in the fixating eye is also falling on a peripheral</a:t>
            </a:r>
          </a:p>
          <a:p>
            <a:pPr eaLnBrk="1" hangingPunct="1">
              <a:spcBef>
                <a:spcPct val="0"/>
              </a:spcBef>
              <a:buClrTx/>
              <a:buSzTx/>
              <a:buFontTx/>
              <a:buNone/>
            </a:pPr>
            <a:r>
              <a:rPr lang="en-US" altLang="en-US" sz="1600" dirty="0"/>
              <a:t>retinal area in your </a:t>
            </a:r>
            <a:r>
              <a:rPr lang="en-US" altLang="en-US" sz="1600" dirty="0" err="1"/>
              <a:t>nonfixating</a:t>
            </a:r>
            <a:r>
              <a:rPr lang="en-US" altLang="en-US" sz="1600" dirty="0"/>
              <a:t> eye, and suppression of </a:t>
            </a:r>
            <a:r>
              <a:rPr lang="en-US" altLang="en-US" sz="1600" b="1" dirty="0"/>
              <a:t>this</a:t>
            </a:r>
            <a:r>
              <a:rPr lang="en-US" altLang="en-US" sz="1600" dirty="0"/>
              <a:t> image (</a:t>
            </a:r>
            <a:r>
              <a:rPr lang="en-US" altLang="en-US" sz="1600" i="1" dirty="0"/>
              <a:t>peripheral</a:t>
            </a:r>
          </a:p>
          <a:p>
            <a:pPr eaLnBrk="1" hangingPunct="1">
              <a:spcBef>
                <a:spcPct val="0"/>
              </a:spcBef>
              <a:buClrTx/>
              <a:buSzTx/>
              <a:buFontTx/>
              <a:buNone/>
            </a:pPr>
            <a:r>
              <a:rPr lang="en-US" altLang="en-US" sz="1600" i="1" dirty="0"/>
              <a:t>suppression</a:t>
            </a:r>
            <a:r>
              <a:rPr lang="en-US" altLang="en-US" sz="1600" dirty="0"/>
              <a:t>) is a sensory adaptation available only on an acquired basis in an</a:t>
            </a:r>
          </a:p>
          <a:p>
            <a:pPr eaLnBrk="1" hangingPunct="1">
              <a:spcBef>
                <a:spcPct val="0"/>
              </a:spcBef>
              <a:buClrTx/>
              <a:buSzTx/>
              <a:buFontTx/>
              <a:buNone/>
            </a:pPr>
            <a:r>
              <a:rPr lang="en-US" altLang="en-US" sz="1600" dirty="0"/>
              <a:t>immature visual system—it can’t be ‘conjured up on the fly’ during volitional</a:t>
            </a:r>
          </a:p>
          <a:p>
            <a:pPr eaLnBrk="1" hangingPunct="1">
              <a:spcBef>
                <a:spcPct val="0"/>
              </a:spcBef>
              <a:buClrTx/>
              <a:buSzTx/>
              <a:buFontTx/>
              <a:buNone/>
            </a:pPr>
            <a:r>
              <a:rPr lang="en-US" altLang="en-US" sz="1600" dirty="0"/>
              <a:t>eye-crossing. The result is that crossing one’s eyes produces </a:t>
            </a:r>
            <a:r>
              <a:rPr lang="en-US" altLang="en-US" sz="1600" i="1" dirty="0"/>
              <a:t>diplopia</a:t>
            </a:r>
            <a:r>
              <a:rPr lang="en-US" altLang="en-US" sz="1600" dirty="0"/>
              <a:t>—</a:t>
            </a:r>
            <a:r>
              <a:rPr lang="en-US" altLang="en-US" sz="1600" b="1" dirty="0"/>
              <a:t>one</a:t>
            </a:r>
            <a:r>
              <a:rPr lang="en-US" altLang="en-US" sz="1600" dirty="0"/>
              <a:t> object</a:t>
            </a:r>
          </a:p>
          <a:p>
            <a:pPr eaLnBrk="1" hangingPunct="1">
              <a:spcBef>
                <a:spcPct val="0"/>
              </a:spcBef>
              <a:buClrTx/>
              <a:buSzTx/>
              <a:buFontTx/>
              <a:buNone/>
            </a:pPr>
            <a:r>
              <a:rPr lang="en-US" altLang="en-US" sz="1600" dirty="0"/>
              <a:t>seen in </a:t>
            </a:r>
            <a:r>
              <a:rPr lang="en-US" altLang="en-US" sz="1600" b="1" dirty="0"/>
              <a:t>two</a:t>
            </a:r>
            <a:r>
              <a:rPr lang="en-US" altLang="en-US" sz="1600" dirty="0"/>
              <a:t> locations—but (thanks to central suppression) not visual confusion.</a:t>
            </a:r>
          </a:p>
        </p:txBody>
      </p:sp>
      <p:sp>
        <p:nvSpPr>
          <p:cNvPr id="48139" name="Slide Number Placeholder 1">
            <a:extLst>
              <a:ext uri="{FF2B5EF4-FFF2-40B4-BE49-F238E27FC236}">
                <a16:creationId xmlns:a16="http://schemas.microsoft.com/office/drawing/2014/main" id="{5570FB40-D114-49DD-B012-7D59542292D2}"/>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3EF102E-E6FF-4115-813F-40920D9AB693}" type="slidenum">
              <a:rPr lang="en-US" altLang="en-US" sz="1000"/>
              <a:pPr eaLnBrk="1" hangingPunct="1">
                <a:spcBef>
                  <a:spcPct val="0"/>
                </a:spcBef>
                <a:buClrTx/>
                <a:buSzTx/>
                <a:buFontTx/>
                <a:buNone/>
              </a:pPr>
              <a:t>84</a:t>
            </a:fld>
            <a:endParaRPr lang="en-US" altLang="en-US" sz="1000"/>
          </a:p>
        </p:txBody>
      </p:sp>
      <p:sp>
        <p:nvSpPr>
          <p:cNvPr id="2" name="TextBox 1">
            <a:extLst>
              <a:ext uri="{FF2B5EF4-FFF2-40B4-BE49-F238E27FC236}">
                <a16:creationId xmlns:a16="http://schemas.microsoft.com/office/drawing/2014/main" id="{CB130054-DEDE-2D87-55C3-DF45B7EFA72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Tree>
    <p:extLst>
      <p:ext uri="{BB962C8B-B14F-4D97-AF65-F5344CB8AC3E}">
        <p14:creationId xmlns:p14="http://schemas.microsoft.com/office/powerpoint/2010/main" val="18803535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tx1"/>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a:t>
            </a:r>
            <a:r>
              <a:rPr lang="en-US" sz="1600" dirty="0"/>
              <a:t>. </a:t>
            </a:r>
            <a:r>
              <a:rPr lang="en-US" sz="1600" dirty="0">
                <a:solidFill>
                  <a:srgbClr val="0000FF"/>
                </a:solidFill>
              </a:rPr>
              <a:t>Suppression is one of the       three  </a:t>
            </a:r>
            <a:r>
              <a:rPr lang="en-US" sz="1600" i="1" dirty="0">
                <a:solidFill>
                  <a:srgbClr val="0000FF"/>
                </a:solidFill>
              </a:rPr>
              <a:t>sensory adaptations to strabismus </a:t>
            </a:r>
            <a:r>
              <a:rPr lang="en-US" sz="1600" dirty="0">
                <a:solidFill>
                  <a:srgbClr val="0000FF"/>
                </a:solidFill>
              </a:rPr>
              <a:t>that serve this purpose.</a:t>
            </a:r>
          </a:p>
        </p:txBody>
      </p:sp>
      <p:sp>
        <p:nvSpPr>
          <p:cNvPr id="13" name="Rectangle 12">
            <a:extLst>
              <a:ext uri="{FF2B5EF4-FFF2-40B4-BE49-F238E27FC236}">
                <a16:creationId xmlns:a16="http://schemas.microsoft.com/office/drawing/2014/main" id="{2ECF674D-3BC3-3364-1AD7-B0BE527AB6DE}"/>
              </a:ext>
            </a:extLst>
          </p:cNvPr>
          <p:cNvSpPr/>
          <p:nvPr/>
        </p:nvSpPr>
        <p:spPr>
          <a:xfrm>
            <a:off x="1895059" y="5650191"/>
            <a:ext cx="579942" cy="24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6" name="Rectangle 2">
            <a:extLst>
              <a:ext uri="{FF2B5EF4-FFF2-40B4-BE49-F238E27FC236}">
                <a16:creationId xmlns:a16="http://schemas.microsoft.com/office/drawing/2014/main" id="{1BB0E8BC-16E0-0590-11D3-B9CB4F52790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787851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tx1"/>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a:t>
            </a:r>
            <a:r>
              <a:rPr lang="en-US" sz="1600" dirty="0"/>
              <a:t>. </a:t>
            </a:r>
            <a:r>
              <a:rPr lang="en-US" sz="1600" dirty="0">
                <a:solidFill>
                  <a:srgbClr val="0000FF"/>
                </a:solidFill>
              </a:rPr>
              <a:t>Suppression is one of the       three  </a:t>
            </a:r>
            <a:r>
              <a:rPr lang="en-US" sz="1600" i="1" dirty="0">
                <a:solidFill>
                  <a:srgbClr val="0000FF"/>
                </a:solidFill>
              </a:rPr>
              <a:t>sensory adaptations to strabismus </a:t>
            </a:r>
            <a:r>
              <a:rPr lang="en-US" sz="1600" dirty="0">
                <a:solidFill>
                  <a:srgbClr val="0000FF"/>
                </a:solidFill>
              </a:rPr>
              <a:t>that serve this purpose.</a:t>
            </a:r>
          </a:p>
        </p:txBody>
      </p:sp>
      <p:sp>
        <p:nvSpPr>
          <p:cNvPr id="6" name="Rectangle 2">
            <a:extLst>
              <a:ext uri="{FF2B5EF4-FFF2-40B4-BE49-F238E27FC236}">
                <a16:creationId xmlns:a16="http://schemas.microsoft.com/office/drawing/2014/main" id="{0AE34E78-D035-FE01-1389-631C1048185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350392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1813422-71D6-4D15-89EE-E56C67A32136}"/>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solidFill>
                  <a:srgbClr val="FFCCFF"/>
                </a:solidFill>
              </a:rPr>
              <a:t>Briefly, 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a:t>
            </a:r>
            <a:r>
              <a:rPr lang="en-US" sz="1400" dirty="0">
                <a:solidFill>
                  <a:srgbClr val="FFCCFF"/>
                </a:solidFill>
              </a:rPr>
              <a:t>:</a:t>
            </a:r>
            <a:r>
              <a:rPr lang="en-US" sz="1400" dirty="0">
                <a:solidFill>
                  <a:srgbClr val="0000FF"/>
                </a:solidFill>
              </a:rPr>
              <a:t> </a:t>
            </a:r>
            <a:r>
              <a:rPr lang="en-US" sz="1400" dirty="0">
                <a:solidFill>
                  <a:srgbClr val="FFCCFF"/>
                </a:solidFill>
              </a:rPr>
              <a:t>Preventing the image of one eye from reaching conscious awareness</a:t>
            </a:r>
          </a:p>
          <a:p>
            <a:r>
              <a:rPr lang="en-US" sz="1400" dirty="0">
                <a:solidFill>
                  <a:srgbClr val="0000FF"/>
                </a:solidFill>
              </a:rPr>
              <a:t>--</a:t>
            </a:r>
            <a:r>
              <a:rPr lang="en-US" sz="1400" b="1" i="1" dirty="0">
                <a:solidFill>
                  <a:srgbClr val="0000FF"/>
                </a:solidFill>
              </a:rPr>
              <a:t>?</a:t>
            </a:r>
            <a:r>
              <a:rPr lang="en-US" sz="1400" dirty="0">
                <a:solidFill>
                  <a:srgbClr val="0000FF"/>
                </a:solidFill>
              </a:rPr>
              <a:t> </a:t>
            </a:r>
            <a:r>
              <a:rPr lang="en-US" sz="1400" dirty="0">
                <a:solidFill>
                  <a:srgbClr val="FFCCFF"/>
                </a:solidFill>
              </a:rPr>
              <a:t>retinal correspondence (ARC) The development of a common visual direction between the fovea of the fixating eye and a peripheral retinal area of the deviating eye</a:t>
            </a:r>
          </a:p>
          <a:p>
            <a:r>
              <a:rPr lang="en-US" sz="1400" dirty="0">
                <a:solidFill>
                  <a:srgbClr val="0000FF"/>
                </a:solidFill>
              </a:rPr>
              <a:t>--</a:t>
            </a:r>
            <a:r>
              <a:rPr lang="en-US" sz="1400" b="1" i="1" dirty="0">
                <a:solidFill>
                  <a:srgbClr val="0000FF"/>
                </a:solidFill>
              </a:rPr>
              <a:t>?</a:t>
            </a:r>
            <a:r>
              <a:rPr lang="en-US" sz="1400" dirty="0">
                <a:solidFill>
                  <a:srgbClr val="0000FF"/>
                </a:solidFill>
              </a:rPr>
              <a:t> </a:t>
            </a:r>
            <a:r>
              <a:rPr lang="en-US" sz="1400" dirty="0">
                <a:solidFill>
                  <a:srgbClr val="FFCCFF"/>
                </a:solidFill>
              </a:rPr>
              <a:t>syndrome The presence of peripheral fusion in the absence of central fusion owing to a suppression scotoma in the deviating eye</a:t>
            </a:r>
          </a:p>
        </p:txBody>
      </p:sp>
      <p:sp>
        <p:nvSpPr>
          <p:cNvPr id="15" name="Rectangle 2">
            <a:extLst>
              <a:ext uri="{FF2B5EF4-FFF2-40B4-BE49-F238E27FC236}">
                <a16:creationId xmlns:a16="http://schemas.microsoft.com/office/drawing/2014/main" id="{73430589-1B7E-31BD-E10A-23464F91855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
        <p:nvSpPr>
          <p:cNvPr id="16" name="TextBox 15">
            <a:extLst>
              <a:ext uri="{FF2B5EF4-FFF2-40B4-BE49-F238E27FC236}">
                <a16:creationId xmlns:a16="http://schemas.microsoft.com/office/drawing/2014/main" id="{6336A02A-CB7A-BA7F-914C-E324711C221F}"/>
              </a:ext>
            </a:extLst>
          </p:cNvPr>
          <p:cNvSpPr txBox="1"/>
          <p:nvPr/>
        </p:nvSpPr>
        <p:spPr>
          <a:xfrm>
            <a:off x="2800705" y="4011061"/>
            <a:ext cx="2371162" cy="276999"/>
          </a:xfrm>
          <a:prstGeom prst="rect">
            <a:avLst/>
          </a:prstGeom>
          <a:noFill/>
        </p:spPr>
        <p:txBody>
          <a:bodyPr wrap="none" rtlCol="0">
            <a:spAutoFit/>
          </a:bodyPr>
          <a:lstStyle/>
          <a:p>
            <a:r>
              <a:rPr lang="en-US" sz="1200" i="1" dirty="0"/>
              <a:t>But first a mnemonic, which is…</a:t>
            </a:r>
            <a:endParaRPr lang="en-US" sz="1200" b="1" i="1" dirty="0"/>
          </a:p>
        </p:txBody>
      </p:sp>
    </p:spTree>
    <p:extLst>
      <p:ext uri="{BB962C8B-B14F-4D97-AF65-F5344CB8AC3E}">
        <p14:creationId xmlns:p14="http://schemas.microsoft.com/office/powerpoint/2010/main" val="2114331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A8389E70-7FFE-8C55-DD5D-7EBD7A4ABFA8}"/>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solidFill>
                  <a:srgbClr val="FFCCFF"/>
                </a:solidFill>
              </a:rPr>
              <a:t>Briefly, 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a:t>
            </a:r>
            <a:r>
              <a:rPr lang="en-US" sz="1400" dirty="0">
                <a:solidFill>
                  <a:srgbClr val="FFCCFF"/>
                </a:solidFill>
              </a:rPr>
              <a:t>:</a:t>
            </a:r>
            <a:r>
              <a:rPr lang="en-US" sz="1400" dirty="0">
                <a:solidFill>
                  <a:srgbClr val="0000FF"/>
                </a:solidFill>
              </a:rPr>
              <a:t> </a:t>
            </a:r>
            <a:r>
              <a:rPr lang="en-US" sz="1400" dirty="0">
                <a:solidFill>
                  <a:srgbClr val="FFCCFF"/>
                </a:solidFill>
              </a:rPr>
              <a:t>Preventing the image of one eye from reaching conscious awareness</a:t>
            </a:r>
          </a:p>
          <a:p>
            <a:r>
              <a:rPr lang="en-US" sz="1400" dirty="0">
                <a:solidFill>
                  <a:srgbClr val="0000FF"/>
                </a:solidFill>
              </a:rPr>
              <a:t>--</a:t>
            </a:r>
            <a:r>
              <a:rPr lang="en-US" sz="1400" b="1" dirty="0">
                <a:solidFill>
                  <a:srgbClr val="0000FF"/>
                </a:solidFill>
              </a:rPr>
              <a:t>A </a:t>
            </a:r>
            <a:r>
              <a:rPr lang="en-US" sz="1400" dirty="0" err="1">
                <a:solidFill>
                  <a:srgbClr val="FFCCFF"/>
                </a:solidFill>
              </a:rPr>
              <a:t>nomalous</a:t>
            </a:r>
            <a:r>
              <a:rPr lang="en-US" sz="1400" dirty="0">
                <a:solidFill>
                  <a:srgbClr val="FFCCFF"/>
                </a:solidFill>
              </a:rPr>
              <a:t> retinal correspondence (ARC The development of a common visual direction between the fovea of the fixating eye and a peripheral retinal area of the deviating eye</a:t>
            </a:r>
          </a:p>
          <a:p>
            <a:r>
              <a:rPr lang="en-US" sz="1400" dirty="0">
                <a:solidFill>
                  <a:srgbClr val="0000FF"/>
                </a:solidFill>
              </a:rPr>
              <a:t>--</a:t>
            </a:r>
            <a:r>
              <a:rPr lang="en-US" sz="1400" b="1" dirty="0">
                <a:solidFill>
                  <a:srgbClr val="0000FF"/>
                </a:solidFill>
              </a:rPr>
              <a:t>M </a:t>
            </a:r>
            <a:r>
              <a:rPr lang="en-US" sz="1400" dirty="0" err="1">
                <a:solidFill>
                  <a:srgbClr val="FFCCFF"/>
                </a:solidFill>
              </a:rPr>
              <a:t>onofixation</a:t>
            </a:r>
            <a:r>
              <a:rPr lang="en-US" sz="1400" dirty="0">
                <a:solidFill>
                  <a:srgbClr val="FFCCFF"/>
                </a:solidFill>
              </a:rPr>
              <a:t> syndrome The presence of peripheral fusion in the absence of central fusion owing to a suppression scotoma in the deviating eye</a:t>
            </a:r>
          </a:p>
        </p:txBody>
      </p:sp>
      <p:sp>
        <p:nvSpPr>
          <p:cNvPr id="13" name="TextBox 12">
            <a:extLst>
              <a:ext uri="{FF2B5EF4-FFF2-40B4-BE49-F238E27FC236}">
                <a16:creationId xmlns:a16="http://schemas.microsoft.com/office/drawing/2014/main" id="{2400E23E-B2FD-81BA-8EA5-04FB7132AF97}"/>
              </a:ext>
            </a:extLst>
          </p:cNvPr>
          <p:cNvSpPr txBox="1"/>
          <p:nvPr/>
        </p:nvSpPr>
        <p:spPr>
          <a:xfrm>
            <a:off x="2800705" y="4011061"/>
            <a:ext cx="4496744" cy="276999"/>
          </a:xfrm>
          <a:prstGeom prst="rect">
            <a:avLst/>
          </a:prstGeom>
          <a:noFill/>
        </p:spPr>
        <p:txBody>
          <a:bodyPr wrap="none" rtlCol="0">
            <a:spAutoFit/>
          </a:bodyPr>
          <a:lstStyle/>
          <a:p>
            <a:r>
              <a:rPr lang="en-US" sz="1200" i="1" dirty="0"/>
              <a:t>But first a mnemonic, which is…</a:t>
            </a:r>
            <a:r>
              <a:rPr lang="en-US" sz="1200" b="1" i="1" dirty="0"/>
              <a:t>SAM </a:t>
            </a:r>
            <a:r>
              <a:rPr lang="en-US" sz="1200" i="1" dirty="0"/>
              <a:t>(now, name the other two)</a:t>
            </a:r>
            <a:endParaRPr lang="en-US" sz="1200" b="1" i="1" dirty="0"/>
          </a:p>
        </p:txBody>
      </p:sp>
      <p:sp>
        <p:nvSpPr>
          <p:cNvPr id="14" name="Rectangle 2">
            <a:extLst>
              <a:ext uri="{FF2B5EF4-FFF2-40B4-BE49-F238E27FC236}">
                <a16:creationId xmlns:a16="http://schemas.microsoft.com/office/drawing/2014/main" id="{0512AE94-27D2-F400-47A7-1345981D20D4}"/>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862834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BF2C282-3A47-8A41-C8C8-4F7874B8DAF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solidFill>
                  <a:srgbClr val="FFCCFF"/>
                </a:solidFill>
              </a:rPr>
              <a:t>Briefly, 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a:t>
            </a:r>
            <a:r>
              <a:rPr lang="en-US" sz="1400" dirty="0">
                <a:solidFill>
                  <a:srgbClr val="FFCCFF"/>
                </a:solidFill>
              </a:rPr>
              <a:t>:</a:t>
            </a:r>
            <a:r>
              <a:rPr lang="en-US" sz="1400" dirty="0">
                <a:solidFill>
                  <a:srgbClr val="0000FF"/>
                </a:solidFill>
              </a:rPr>
              <a:t> </a:t>
            </a:r>
            <a:r>
              <a:rPr lang="en-US" sz="1400" dirty="0">
                <a:solidFill>
                  <a:srgbClr val="FFCCFF"/>
                </a:solidFill>
              </a:rPr>
              <a:t>Preventing the image of one eye from reaching conscious awareness</a:t>
            </a:r>
          </a:p>
          <a:p>
            <a:r>
              <a:rPr lang="en-US" sz="1400" dirty="0">
                <a:solidFill>
                  <a:srgbClr val="0000FF"/>
                </a:solidFill>
              </a:rPr>
              <a:t>--</a:t>
            </a:r>
            <a:r>
              <a:rPr lang="en-US" sz="1400" b="1" dirty="0">
                <a:solidFill>
                  <a:srgbClr val="0000FF"/>
                </a:solidFill>
              </a:rPr>
              <a:t>A</a:t>
            </a:r>
            <a:r>
              <a:rPr lang="en-US" sz="1400" dirty="0">
                <a:solidFill>
                  <a:srgbClr val="0000FF"/>
                </a:solidFill>
              </a:rPr>
              <a:t>nomalous retinal correspondence (ARC) </a:t>
            </a:r>
            <a:r>
              <a:rPr lang="en-US" sz="1400" dirty="0">
                <a:solidFill>
                  <a:srgbClr val="FFCCFF"/>
                </a:solidFill>
              </a:rPr>
              <a:t>The development of a common visual direction between the fovea of the fixating eye and a peripheral retinal area of the deviating eye</a:t>
            </a:r>
          </a:p>
          <a:p>
            <a:r>
              <a:rPr lang="en-US" sz="1400" dirty="0">
                <a:solidFill>
                  <a:srgbClr val="0000FF"/>
                </a:solidFill>
              </a:rPr>
              <a:t>--</a:t>
            </a:r>
            <a:r>
              <a:rPr lang="en-US" sz="1400" b="1" dirty="0">
                <a:solidFill>
                  <a:srgbClr val="0000FF"/>
                </a:solidFill>
              </a:rPr>
              <a:t>M</a:t>
            </a:r>
            <a:r>
              <a:rPr lang="en-US" sz="1400" dirty="0">
                <a:solidFill>
                  <a:srgbClr val="0000FF"/>
                </a:solidFill>
              </a:rPr>
              <a:t>onofixation syndrome </a:t>
            </a:r>
            <a:r>
              <a:rPr lang="en-US" sz="1400" dirty="0">
                <a:solidFill>
                  <a:srgbClr val="FFCCFF"/>
                </a:solidFill>
              </a:rPr>
              <a:t>The presence of peripheral fusion in the absence of central fusion owing to a suppression scotoma in the deviating eye</a:t>
            </a:r>
          </a:p>
        </p:txBody>
      </p:sp>
      <p:sp>
        <p:nvSpPr>
          <p:cNvPr id="13" name="Rectangle 2">
            <a:extLst>
              <a:ext uri="{FF2B5EF4-FFF2-40B4-BE49-F238E27FC236}">
                <a16:creationId xmlns:a16="http://schemas.microsoft.com/office/drawing/2014/main" id="{9F8E6582-27D1-C7A3-BAA1-941C721E0C5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19110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56F07-BC7C-D4D6-FC9A-D23EEDDEA9D3}"/>
              </a:ext>
            </a:extLst>
          </p:cNvPr>
          <p:cNvSpPr txBox="1"/>
          <p:nvPr/>
        </p:nvSpPr>
        <p:spPr>
          <a:xfrm>
            <a:off x="503582" y="1139687"/>
            <a:ext cx="7553740" cy="1569660"/>
          </a:xfrm>
          <a:prstGeom prst="rect">
            <a:avLst/>
          </a:prstGeom>
          <a:noFill/>
        </p:spPr>
        <p:txBody>
          <a:bodyPr wrap="square" rtlCol="0">
            <a:spAutoFit/>
          </a:bodyPr>
          <a:lstStyle/>
          <a:p>
            <a:r>
              <a:rPr lang="en-US" sz="1600" i="1" dirty="0"/>
              <a:t>In a nutshell, what is amblyopia?</a:t>
            </a:r>
          </a:p>
          <a:p>
            <a:r>
              <a:rPr lang="en-US" sz="1600" dirty="0"/>
              <a:t>A reduction in BCVA that isn’t direct attributable to a structural abnormality of    the eye and/or visual pathway</a:t>
            </a:r>
          </a:p>
          <a:p>
            <a:endParaRPr lang="en-US" sz="1600" i="1" dirty="0"/>
          </a:p>
          <a:p>
            <a:r>
              <a:rPr lang="en-US" sz="1600" i="1" dirty="0"/>
              <a:t>In the broadest possible terms, what does it result from?</a:t>
            </a:r>
          </a:p>
          <a:p>
            <a:r>
              <a:rPr lang="en-US" sz="1600" dirty="0"/>
              <a:t>From a failure of normal development of the immature visual system</a:t>
            </a:r>
          </a:p>
        </p:txBody>
      </p:sp>
      <p:sp>
        <p:nvSpPr>
          <p:cNvPr id="3" name="TextBox 2">
            <a:extLst>
              <a:ext uri="{FF2B5EF4-FFF2-40B4-BE49-F238E27FC236}">
                <a16:creationId xmlns:a16="http://schemas.microsoft.com/office/drawing/2014/main" id="{0886801E-8C31-884A-302F-BAB1C19CC2B6}"/>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sp>
        <p:nvSpPr>
          <p:cNvPr id="4" name="Rectangle 2">
            <a:extLst>
              <a:ext uri="{FF2B5EF4-FFF2-40B4-BE49-F238E27FC236}">
                <a16:creationId xmlns:a16="http://schemas.microsoft.com/office/drawing/2014/main" id="{64CB6623-6954-CC93-2ACB-0DF17CD0CED7}"/>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045034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A9A1C95-5900-F43B-934A-0FEA98C0824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t>Briefly, what are they/how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 </a:t>
            </a:r>
            <a:r>
              <a:rPr lang="en-US" sz="1400" dirty="0"/>
              <a:t>Preventing the image of one eye from reaching conscious awareness</a:t>
            </a:r>
          </a:p>
          <a:p>
            <a:r>
              <a:rPr lang="en-US" sz="1400" dirty="0">
                <a:solidFill>
                  <a:schemeClr val="bg1">
                    <a:lumMod val="75000"/>
                  </a:schemeClr>
                </a:solidFill>
              </a:rPr>
              <a:t>--</a:t>
            </a:r>
            <a:r>
              <a:rPr lang="en-US" sz="1400" b="1" dirty="0">
                <a:solidFill>
                  <a:schemeClr val="bg1">
                    <a:lumMod val="75000"/>
                  </a:schemeClr>
                </a:solidFill>
              </a:rPr>
              <a:t>A</a:t>
            </a:r>
            <a:r>
              <a:rPr lang="en-US" sz="1400" dirty="0">
                <a:solidFill>
                  <a:schemeClr val="bg1">
                    <a:lumMod val="75000"/>
                  </a:schemeClr>
                </a:solidFill>
              </a:rPr>
              <a:t>nomalous retinal correspondence (ARC) </a:t>
            </a:r>
            <a:r>
              <a:rPr lang="en-US" sz="1400" dirty="0">
                <a:solidFill>
                  <a:srgbClr val="FFCCFF"/>
                </a:solidFill>
              </a:rPr>
              <a:t>development of a common visual direction between the fovea of the fixating eye and a peripheral retinal area of the deviating eye</a:t>
            </a:r>
          </a:p>
          <a:p>
            <a:r>
              <a:rPr lang="en-US" sz="1400" dirty="0">
                <a:solidFill>
                  <a:schemeClr val="bg1">
                    <a:lumMod val="75000"/>
                  </a:schemeClr>
                </a:solidFill>
              </a:rPr>
              <a:t>--</a:t>
            </a:r>
            <a:r>
              <a:rPr lang="en-US" sz="1400" b="1" dirty="0">
                <a:solidFill>
                  <a:schemeClr val="bg1">
                    <a:lumMod val="75000"/>
                  </a:schemeClr>
                </a:solidFill>
              </a:rPr>
              <a:t>M</a:t>
            </a:r>
            <a:r>
              <a:rPr lang="en-US" sz="1400" dirty="0">
                <a:solidFill>
                  <a:schemeClr val="bg1">
                    <a:lumMod val="75000"/>
                  </a:schemeClr>
                </a:solidFill>
              </a:rPr>
              <a:t>onofixation syndrome</a:t>
            </a:r>
            <a:r>
              <a:rPr lang="en-US" sz="1400" dirty="0">
                <a:solidFill>
                  <a:srgbClr val="FFCCFF"/>
                </a:solidFill>
              </a:rPr>
              <a:t>: The presence of peripheral fusion in the absence of central fusion owing to a suppression scotoma in the deviating eye</a:t>
            </a:r>
          </a:p>
        </p:txBody>
      </p:sp>
      <p:sp>
        <p:nvSpPr>
          <p:cNvPr id="13" name="Arrow: Left 12">
            <a:extLst>
              <a:ext uri="{FF2B5EF4-FFF2-40B4-BE49-F238E27FC236}">
                <a16:creationId xmlns:a16="http://schemas.microsoft.com/office/drawing/2014/main" id="{1E080903-2A7D-5E95-94E2-B7DFE4F2A2A9}"/>
              </a:ext>
            </a:extLst>
          </p:cNvPr>
          <p:cNvSpPr/>
          <p:nvPr/>
        </p:nvSpPr>
        <p:spPr>
          <a:xfrm>
            <a:off x="7845287" y="3344721"/>
            <a:ext cx="1298713" cy="819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1050" dirty="0">
                <a:solidFill>
                  <a:schemeClr val="tx1"/>
                </a:solidFill>
              </a:rPr>
              <a:t>Review of this one (we just talked about it)</a:t>
            </a:r>
          </a:p>
        </p:txBody>
      </p:sp>
    </p:spTree>
    <p:extLst>
      <p:ext uri="{BB962C8B-B14F-4D97-AF65-F5344CB8AC3E}">
        <p14:creationId xmlns:p14="http://schemas.microsoft.com/office/powerpoint/2010/main" val="41377134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A9A1C95-5900-F43B-934A-0FEA98C0824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t>Briefly, what are they/how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 </a:t>
            </a:r>
            <a:r>
              <a:rPr lang="en-US" sz="1400" dirty="0"/>
              <a:t>Preventing the image of one eye from reaching conscious awareness</a:t>
            </a:r>
          </a:p>
          <a:p>
            <a:r>
              <a:rPr lang="en-US" sz="1400" dirty="0">
                <a:solidFill>
                  <a:srgbClr val="0000FF"/>
                </a:solidFill>
              </a:rPr>
              <a:t>--</a:t>
            </a:r>
            <a:r>
              <a:rPr lang="en-US" sz="1400" b="1" dirty="0">
                <a:solidFill>
                  <a:srgbClr val="0000FF"/>
                </a:solidFill>
              </a:rPr>
              <a:t>A</a:t>
            </a:r>
            <a:r>
              <a:rPr lang="en-US" sz="1400" dirty="0">
                <a:solidFill>
                  <a:srgbClr val="0000FF"/>
                </a:solidFill>
              </a:rPr>
              <a:t>nomalous retinal correspondence (ARC): </a:t>
            </a:r>
            <a:r>
              <a:rPr lang="en-US" sz="1400" b="1" i="1" dirty="0"/>
              <a:t>?</a:t>
            </a:r>
            <a:r>
              <a:rPr lang="en-US" sz="1400" dirty="0"/>
              <a:t> </a:t>
            </a:r>
            <a:r>
              <a:rPr lang="en-US" sz="1400" dirty="0">
                <a:solidFill>
                  <a:srgbClr val="FFCCFF"/>
                </a:solidFill>
              </a:rPr>
              <a:t>development of a common visual direction between the fovea of the fixating eye and a peripheral retinal area of the deviating eye</a:t>
            </a:r>
          </a:p>
          <a:p>
            <a:r>
              <a:rPr lang="en-US" sz="1400" dirty="0">
                <a:solidFill>
                  <a:schemeClr val="bg1">
                    <a:lumMod val="75000"/>
                  </a:schemeClr>
                </a:solidFill>
              </a:rPr>
              <a:t>--</a:t>
            </a:r>
            <a:r>
              <a:rPr lang="en-US" sz="1400" b="1" dirty="0">
                <a:solidFill>
                  <a:schemeClr val="bg1">
                    <a:lumMod val="75000"/>
                  </a:schemeClr>
                </a:solidFill>
              </a:rPr>
              <a:t>M</a:t>
            </a:r>
            <a:r>
              <a:rPr lang="en-US" sz="1400" dirty="0">
                <a:solidFill>
                  <a:schemeClr val="bg1">
                    <a:lumMod val="75000"/>
                  </a:schemeClr>
                </a:solidFill>
              </a:rPr>
              <a:t>onofixation syndrome</a:t>
            </a:r>
            <a:r>
              <a:rPr lang="en-US" sz="1400" dirty="0">
                <a:solidFill>
                  <a:srgbClr val="FFCCFF"/>
                </a:solidFill>
              </a:rPr>
              <a:t>: The presence of peripheral fusion in the absence of central fusion owing to a suppression scotoma in the deviating eye</a:t>
            </a:r>
          </a:p>
        </p:txBody>
      </p:sp>
      <p:sp>
        <p:nvSpPr>
          <p:cNvPr id="13" name="Arrow: Left 12">
            <a:extLst>
              <a:ext uri="{FF2B5EF4-FFF2-40B4-BE49-F238E27FC236}">
                <a16:creationId xmlns:a16="http://schemas.microsoft.com/office/drawing/2014/main" id="{78BB0D1B-3146-5E59-7112-7B4EA3D21CC4}"/>
              </a:ext>
            </a:extLst>
          </p:cNvPr>
          <p:cNvSpPr/>
          <p:nvPr/>
        </p:nvSpPr>
        <p:spPr>
          <a:xfrm>
            <a:off x="6132364" y="3754294"/>
            <a:ext cx="1381619" cy="819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1050" dirty="0">
                <a:solidFill>
                  <a:schemeClr val="tx1"/>
                </a:solidFill>
              </a:rPr>
              <a:t>Now do this one</a:t>
            </a:r>
          </a:p>
        </p:txBody>
      </p:sp>
      <p:sp>
        <p:nvSpPr>
          <p:cNvPr id="14" name="Rectangle 2">
            <a:extLst>
              <a:ext uri="{FF2B5EF4-FFF2-40B4-BE49-F238E27FC236}">
                <a16:creationId xmlns:a16="http://schemas.microsoft.com/office/drawing/2014/main" id="{2D164958-7717-CE84-1704-98E0AA4B2E7B}"/>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23749544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A9A1C95-5900-F43B-934A-0FEA98C0824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t>Briefly, what are they/how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 </a:t>
            </a:r>
            <a:r>
              <a:rPr lang="en-US" sz="1400" dirty="0"/>
              <a:t>Preventing the image of one eye from reaching conscious awareness</a:t>
            </a:r>
          </a:p>
          <a:p>
            <a:r>
              <a:rPr lang="en-US" sz="1400" dirty="0">
                <a:solidFill>
                  <a:srgbClr val="0000FF"/>
                </a:solidFill>
              </a:rPr>
              <a:t>--</a:t>
            </a:r>
            <a:r>
              <a:rPr lang="en-US" sz="1400" b="1" dirty="0">
                <a:solidFill>
                  <a:srgbClr val="0000FF"/>
                </a:solidFill>
              </a:rPr>
              <a:t>A</a:t>
            </a:r>
            <a:r>
              <a:rPr lang="en-US" sz="1400" dirty="0">
                <a:solidFill>
                  <a:srgbClr val="0000FF"/>
                </a:solidFill>
              </a:rPr>
              <a:t>nomalous retinal correspondence (ARC): </a:t>
            </a:r>
            <a:r>
              <a:rPr lang="en-US" sz="1400" dirty="0"/>
              <a:t>The development of a common visual direction between the fovea of the fixating eye and a peripheral retinal area of the deviating eye</a:t>
            </a:r>
          </a:p>
          <a:p>
            <a:r>
              <a:rPr lang="en-US" sz="1400" dirty="0">
                <a:solidFill>
                  <a:schemeClr val="bg1">
                    <a:lumMod val="75000"/>
                  </a:schemeClr>
                </a:solidFill>
              </a:rPr>
              <a:t>--</a:t>
            </a:r>
            <a:r>
              <a:rPr lang="en-US" sz="1400" b="1" dirty="0">
                <a:solidFill>
                  <a:schemeClr val="bg1">
                    <a:lumMod val="75000"/>
                  </a:schemeClr>
                </a:solidFill>
              </a:rPr>
              <a:t>M</a:t>
            </a:r>
            <a:r>
              <a:rPr lang="en-US" sz="1400" dirty="0">
                <a:solidFill>
                  <a:schemeClr val="bg1">
                    <a:lumMod val="75000"/>
                  </a:schemeClr>
                </a:solidFill>
              </a:rPr>
              <a:t>onofixation syndrome </a:t>
            </a:r>
            <a:r>
              <a:rPr lang="en-US" sz="1400" dirty="0">
                <a:solidFill>
                  <a:srgbClr val="FFCCFF"/>
                </a:solidFill>
              </a:rPr>
              <a:t>The presence of peripheral fusion in the absence of central fusion owing to a suppression scotoma in the deviating eye</a:t>
            </a:r>
          </a:p>
        </p:txBody>
      </p:sp>
      <p:sp>
        <p:nvSpPr>
          <p:cNvPr id="13" name="Rectangle 2">
            <a:extLst>
              <a:ext uri="{FF2B5EF4-FFF2-40B4-BE49-F238E27FC236}">
                <a16:creationId xmlns:a16="http://schemas.microsoft.com/office/drawing/2014/main" id="{8F6C9B8F-E663-380D-9A35-E8A81845EDA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4023159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A9A1C95-5900-F43B-934A-0FEA98C0824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t>Briefly, what are they/how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 </a:t>
            </a:r>
            <a:r>
              <a:rPr lang="en-US" sz="1400" dirty="0"/>
              <a:t>Preventing the image of one eye from reaching conscious awareness</a:t>
            </a:r>
          </a:p>
          <a:p>
            <a:r>
              <a:rPr lang="en-US" sz="1400" dirty="0">
                <a:solidFill>
                  <a:srgbClr val="0000FF"/>
                </a:solidFill>
              </a:rPr>
              <a:t>--</a:t>
            </a:r>
            <a:r>
              <a:rPr lang="en-US" sz="1400" b="1" dirty="0">
                <a:solidFill>
                  <a:srgbClr val="0000FF"/>
                </a:solidFill>
              </a:rPr>
              <a:t>A</a:t>
            </a:r>
            <a:r>
              <a:rPr lang="en-US" sz="1400" dirty="0">
                <a:solidFill>
                  <a:srgbClr val="0000FF"/>
                </a:solidFill>
              </a:rPr>
              <a:t>nomalous retinal correspondence (ARC): </a:t>
            </a:r>
            <a:r>
              <a:rPr lang="en-US" sz="1400" dirty="0"/>
              <a:t>The development of a common visual direction between the fovea of the fixating eye and a peripheral retinal area of the deviating eye</a:t>
            </a:r>
          </a:p>
          <a:p>
            <a:r>
              <a:rPr lang="en-US" sz="1400" dirty="0">
                <a:solidFill>
                  <a:srgbClr val="0000FF"/>
                </a:solidFill>
              </a:rPr>
              <a:t>--</a:t>
            </a:r>
            <a:r>
              <a:rPr lang="en-US" sz="1400" b="1" dirty="0">
                <a:solidFill>
                  <a:srgbClr val="0000FF"/>
                </a:solidFill>
              </a:rPr>
              <a:t>M</a:t>
            </a:r>
            <a:r>
              <a:rPr lang="en-US" sz="1400" dirty="0">
                <a:solidFill>
                  <a:srgbClr val="0000FF"/>
                </a:solidFill>
              </a:rPr>
              <a:t>onofixation syndrome: </a:t>
            </a:r>
            <a:r>
              <a:rPr lang="en-US" sz="1400" b="1" i="1" dirty="0"/>
              <a:t>?</a:t>
            </a:r>
            <a:r>
              <a:rPr lang="en-US" sz="1400" dirty="0"/>
              <a:t> </a:t>
            </a:r>
            <a:r>
              <a:rPr lang="en-US" sz="1400" dirty="0">
                <a:solidFill>
                  <a:srgbClr val="FFCCFF"/>
                </a:solidFill>
              </a:rPr>
              <a:t>presence of peripheral fusion in the absence of central fusion owing to a suppression scotoma in the deviating eye</a:t>
            </a:r>
          </a:p>
        </p:txBody>
      </p:sp>
      <p:sp>
        <p:nvSpPr>
          <p:cNvPr id="13" name="Rectangle 2">
            <a:extLst>
              <a:ext uri="{FF2B5EF4-FFF2-40B4-BE49-F238E27FC236}">
                <a16:creationId xmlns:a16="http://schemas.microsoft.com/office/drawing/2014/main" id="{48C40A86-E760-471A-3072-C5969ACF9B30}"/>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37816303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a:t>
            </a:r>
            <a:r>
              <a:rPr lang="en-US" sz="1600" dirty="0">
                <a:solidFill>
                  <a:srgbClr val="0000FF"/>
                </a:solidFill>
              </a:rPr>
              <a:t>be  </a:t>
            </a:r>
            <a:r>
              <a:rPr lang="en-US" sz="1600" b="1" dirty="0">
                <a:solidFill>
                  <a:srgbClr val="0000FF"/>
                </a:solidFill>
              </a:rPr>
              <a:t>suppressed </a:t>
            </a:r>
            <a:r>
              <a:rPr lang="en-US" sz="1600" dirty="0">
                <a:solidFill>
                  <a:schemeClr val="bg1">
                    <a:lumMod val="75000"/>
                  </a:schemeClr>
                </a:solidFill>
              </a:rPr>
              <a:t>.</a:t>
            </a:r>
            <a:r>
              <a:rPr lang="en-US" sz="1600" dirty="0">
                <a:solidFill>
                  <a:srgbClr val="0000FF"/>
                </a:solidFill>
              </a:rPr>
              <a:t> </a:t>
            </a:r>
            <a:endParaRPr lang="en-US" sz="1600" dirty="0"/>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rgbClr val="0000FF"/>
                </a:solidFill>
              </a:rPr>
              <a:t>three  </a:t>
            </a:r>
            <a:r>
              <a:rPr lang="en-US" sz="1600" b="1" i="1" dirty="0">
                <a:solidFill>
                  <a:srgbClr val="0000FF"/>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A9A1C95-5900-F43B-934A-0FEA98C0824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rgbClr val="0000FF"/>
                </a:solidFill>
              </a:rPr>
              <a:t>What are the other two mechanisms the immature visual system uses to avoid diplopia and visual confusion? </a:t>
            </a:r>
            <a:r>
              <a:rPr lang="en-US" sz="1400" i="1" dirty="0"/>
              <a:t>Briefly, what are they/how do they work?</a:t>
            </a:r>
          </a:p>
          <a:p>
            <a:r>
              <a:rPr lang="en-US" sz="1400" dirty="0">
                <a:solidFill>
                  <a:srgbClr val="0000FF"/>
                </a:solidFill>
              </a:rPr>
              <a:t>--</a:t>
            </a:r>
            <a:r>
              <a:rPr lang="en-US" sz="1400" b="1" dirty="0">
                <a:solidFill>
                  <a:srgbClr val="0000FF"/>
                </a:solidFill>
              </a:rPr>
              <a:t>S</a:t>
            </a:r>
            <a:r>
              <a:rPr lang="en-US" sz="1400" dirty="0">
                <a:solidFill>
                  <a:srgbClr val="0000FF"/>
                </a:solidFill>
              </a:rPr>
              <a:t>uppression: </a:t>
            </a:r>
            <a:r>
              <a:rPr lang="en-US" sz="1400" dirty="0"/>
              <a:t>Preventing the image of one eye from reaching conscious awareness</a:t>
            </a:r>
          </a:p>
          <a:p>
            <a:r>
              <a:rPr lang="en-US" sz="1400" dirty="0">
                <a:solidFill>
                  <a:srgbClr val="0000FF"/>
                </a:solidFill>
              </a:rPr>
              <a:t>--</a:t>
            </a:r>
            <a:r>
              <a:rPr lang="en-US" sz="1400" b="1" dirty="0">
                <a:solidFill>
                  <a:srgbClr val="0000FF"/>
                </a:solidFill>
              </a:rPr>
              <a:t>A</a:t>
            </a:r>
            <a:r>
              <a:rPr lang="en-US" sz="1400" dirty="0">
                <a:solidFill>
                  <a:srgbClr val="0000FF"/>
                </a:solidFill>
              </a:rPr>
              <a:t>nomalous retinal correspondence (ARC): </a:t>
            </a:r>
            <a:r>
              <a:rPr lang="en-US" sz="1400" dirty="0"/>
              <a:t>The development of a common visual direction between the fovea of the fixating eye and a peripheral retinal area of the deviating eye</a:t>
            </a:r>
          </a:p>
          <a:p>
            <a:r>
              <a:rPr lang="en-US" sz="1400" dirty="0">
                <a:solidFill>
                  <a:srgbClr val="0000FF"/>
                </a:solidFill>
              </a:rPr>
              <a:t>--</a:t>
            </a:r>
            <a:r>
              <a:rPr lang="en-US" sz="1400" b="1" dirty="0">
                <a:solidFill>
                  <a:srgbClr val="0000FF"/>
                </a:solidFill>
              </a:rPr>
              <a:t>M</a:t>
            </a:r>
            <a:r>
              <a:rPr lang="en-US" sz="1400" dirty="0">
                <a:solidFill>
                  <a:srgbClr val="0000FF"/>
                </a:solidFill>
              </a:rPr>
              <a:t>onofixation syndrome: </a:t>
            </a:r>
            <a:r>
              <a:rPr lang="en-US" sz="1400" dirty="0"/>
              <a:t>The presence of peripheral fusion in the absence of central fusion owing to a suppression scotoma in the deviating eye</a:t>
            </a:r>
          </a:p>
        </p:txBody>
      </p:sp>
      <p:sp>
        <p:nvSpPr>
          <p:cNvPr id="13" name="Rectangle 2">
            <a:extLst>
              <a:ext uri="{FF2B5EF4-FFF2-40B4-BE49-F238E27FC236}">
                <a16:creationId xmlns:a16="http://schemas.microsoft.com/office/drawing/2014/main" id="{E85153CC-91D8-2A7B-4416-04E5DAD6294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11891478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solidFill>
                  <a:schemeClr val="bg1">
                    <a:lumMod val="75000"/>
                  </a:schemeClr>
                </a:solidFill>
              </a:rPr>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22" name="TextBox 21">
            <a:extLst>
              <a:ext uri="{FF2B5EF4-FFF2-40B4-BE49-F238E27FC236}">
                <a16:creationId xmlns:a16="http://schemas.microsoft.com/office/drawing/2014/main" id="{D2B04ECF-F2AA-345B-19B9-C4A6281DB1B5}"/>
              </a:ext>
            </a:extLst>
          </p:cNvPr>
          <p:cNvSpPr txBox="1"/>
          <p:nvPr/>
        </p:nvSpPr>
        <p:spPr>
          <a:xfrm>
            <a:off x="357809" y="2610678"/>
            <a:ext cx="7487478" cy="2800767"/>
          </a:xfrm>
          <a:prstGeom prst="rect">
            <a:avLst/>
          </a:prstGeom>
          <a:noFill/>
        </p:spPr>
        <p:txBody>
          <a:bodyPr wrap="square" rtlCol="0">
            <a:spAutoFit/>
          </a:bodyPr>
          <a:lstStyle/>
          <a:p>
            <a:r>
              <a:rPr lang="en-US" sz="1600" i="1" dirty="0">
                <a:solidFill>
                  <a:schemeClr val="bg1">
                    <a:lumMod val="75000"/>
                  </a:schemeClr>
                </a:solidFill>
              </a:rPr>
              <a:t>The book notes that a strabismic child is at particular risk of amblyopia if her strabismus has one or both of two characteristics—what are they?</a:t>
            </a:r>
          </a:p>
          <a:p>
            <a:r>
              <a:rPr lang="en-US" sz="1600" dirty="0">
                <a:solidFill>
                  <a:schemeClr val="bg1">
                    <a:lumMod val="75000"/>
                  </a:schemeClr>
                </a:solidFill>
              </a:rPr>
              <a:t>--If it is  constant</a:t>
            </a:r>
          </a:p>
          <a:p>
            <a:r>
              <a:rPr lang="en-US" sz="1600" dirty="0">
                <a:solidFill>
                  <a:schemeClr val="bg1">
                    <a:lumMod val="75000"/>
                  </a:schemeClr>
                </a:solidFill>
              </a:rPr>
              <a:t>--If fixation is  </a:t>
            </a:r>
            <a:r>
              <a:rPr lang="en-US" sz="1600" dirty="0" err="1">
                <a:solidFill>
                  <a:schemeClr val="bg1">
                    <a:lumMod val="75000"/>
                  </a:schemeClr>
                </a:solidFill>
              </a:rPr>
              <a:t>nonalternating</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In the explanation below of the cause of strabismic amblyopia, two key words are covered. What are they?</a:t>
            </a:r>
          </a:p>
          <a:p>
            <a:r>
              <a:rPr lang="en-US" sz="1600" dirty="0">
                <a:solidFill>
                  <a:schemeClr val="bg1">
                    <a:lumMod val="75000"/>
                  </a:schemeClr>
                </a:solidFill>
              </a:rPr>
              <a:t>Nonfusible input  from the two eyes. When visual-cortex neurons carry nonfusible inputs, the neurons  compete  with and  inhibit  one another to determine which eye’s image will receive priority processing—and conversely, which eye’s will be  </a:t>
            </a:r>
            <a:r>
              <a:rPr lang="en-US" sz="1600" b="1" dirty="0">
                <a:solidFill>
                  <a:schemeClr val="bg1">
                    <a:lumMod val="75000"/>
                  </a:schemeClr>
                </a:solidFill>
              </a:rPr>
              <a:t>suppressed </a:t>
            </a:r>
            <a:r>
              <a:rPr lang="en-US" sz="1600" dirty="0">
                <a:solidFill>
                  <a:schemeClr val="bg1">
                    <a:lumMod val="75000"/>
                  </a:schemeClr>
                </a:solidFill>
              </a:rPr>
              <a:t>. </a:t>
            </a:r>
          </a:p>
        </p:txBody>
      </p:sp>
      <p:sp>
        <p:nvSpPr>
          <p:cNvPr id="3" name="Oval 2">
            <a:extLst>
              <a:ext uri="{FF2B5EF4-FFF2-40B4-BE49-F238E27FC236}">
                <a16:creationId xmlns:a16="http://schemas.microsoft.com/office/drawing/2014/main" id="{DE7FA24E-4D2E-AADD-67E2-C78E0A9D3038}"/>
              </a:ext>
            </a:extLst>
          </p:cNvPr>
          <p:cNvSpPr/>
          <p:nvPr/>
        </p:nvSpPr>
        <p:spPr>
          <a:xfrm>
            <a:off x="265043" y="4974123"/>
            <a:ext cx="1497496" cy="494888"/>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7B2E3-F640-DA81-84E4-90EA1EA4A9A7}"/>
              </a:ext>
            </a:extLst>
          </p:cNvPr>
          <p:cNvSpPr txBox="1"/>
          <p:nvPr/>
        </p:nvSpPr>
        <p:spPr>
          <a:xfrm>
            <a:off x="1855303" y="4844242"/>
            <a:ext cx="6387549" cy="1077218"/>
          </a:xfrm>
          <a:prstGeom prst="rect">
            <a:avLst/>
          </a:prstGeom>
          <a:solidFill>
            <a:schemeClr val="accent5"/>
          </a:solidFill>
          <a:ln>
            <a:solidFill>
              <a:schemeClr val="bg1">
                <a:lumMod val="65000"/>
              </a:schemeClr>
            </a:solidFill>
          </a:ln>
        </p:spPr>
        <p:txBody>
          <a:bodyPr wrap="square" rtlCol="0">
            <a:spAutoFit/>
          </a:bodyPr>
          <a:lstStyle/>
          <a:p>
            <a:r>
              <a:rPr lang="en-US" sz="1600" dirty="0">
                <a:solidFill>
                  <a:schemeClr val="bg1">
                    <a:lumMod val="75000"/>
                  </a:schemeClr>
                </a:solidFill>
              </a:rPr>
              <a:t>It’s important to note that suppression isn’t a bad thing—it serves    to save the individual from experiencing the unpleasantness of  diplopia  and/or visual confusion . Suppression is one of the       </a:t>
            </a:r>
            <a:r>
              <a:rPr lang="en-US" sz="1600" b="1" dirty="0">
                <a:solidFill>
                  <a:schemeClr val="bg1">
                    <a:lumMod val="75000"/>
                  </a:schemeClr>
                </a:solidFill>
              </a:rPr>
              <a:t>three  </a:t>
            </a:r>
            <a:r>
              <a:rPr lang="en-US" sz="1600" b="1" i="1" dirty="0">
                <a:solidFill>
                  <a:schemeClr val="bg1">
                    <a:lumMod val="75000"/>
                  </a:schemeClr>
                </a:solidFill>
              </a:rPr>
              <a:t>sensory adaptations to strabismus </a:t>
            </a:r>
            <a:r>
              <a:rPr lang="en-US" sz="1600" dirty="0">
                <a:solidFill>
                  <a:schemeClr val="bg1">
                    <a:lumMod val="75000"/>
                  </a:schemeClr>
                </a:solidFill>
              </a:rPr>
              <a:t>that serve this purpose.</a:t>
            </a:r>
          </a:p>
        </p:txBody>
      </p:sp>
      <p:sp>
        <p:nvSpPr>
          <p:cNvPr id="6" name="Frame 5">
            <a:extLst>
              <a:ext uri="{FF2B5EF4-FFF2-40B4-BE49-F238E27FC236}">
                <a16:creationId xmlns:a16="http://schemas.microsoft.com/office/drawing/2014/main" id="{D508C421-BCA5-6000-F234-6B46050DDE6A}"/>
              </a:ext>
            </a:extLst>
          </p:cNvPr>
          <p:cNvSpPr/>
          <p:nvPr/>
        </p:nvSpPr>
        <p:spPr>
          <a:xfrm>
            <a:off x="1828796" y="5522019"/>
            <a:ext cx="4214195" cy="452449"/>
          </a:xfrm>
          <a:prstGeom prst="frame">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A9A1C95-5900-F43B-934A-0FEA98C08245}"/>
              </a:ext>
            </a:extLst>
          </p:cNvPr>
          <p:cNvSpPr txBox="1"/>
          <p:nvPr/>
        </p:nvSpPr>
        <p:spPr>
          <a:xfrm>
            <a:off x="1941285" y="3148205"/>
            <a:ext cx="6374295" cy="2031325"/>
          </a:xfrm>
          <a:prstGeom prst="rect">
            <a:avLst/>
          </a:prstGeom>
          <a:solidFill>
            <a:srgbClr val="FFCCFF"/>
          </a:solidFill>
        </p:spPr>
        <p:txBody>
          <a:bodyPr wrap="square" rtlCol="0">
            <a:spAutoFit/>
          </a:bodyPr>
          <a:lstStyle/>
          <a:p>
            <a:r>
              <a:rPr lang="en-US" sz="1400" i="1" dirty="0">
                <a:solidFill>
                  <a:schemeClr val="bg1">
                    <a:lumMod val="75000"/>
                  </a:schemeClr>
                </a:solidFill>
              </a:rPr>
              <a:t>What are the other two mechanisms the immature visual system uses to avoid diplopia and visual confusion? Briefly, what are they/how do they work?</a:t>
            </a:r>
          </a:p>
          <a:p>
            <a:r>
              <a:rPr lang="en-US" sz="1400" dirty="0">
                <a:solidFill>
                  <a:schemeClr val="bg1">
                    <a:lumMod val="75000"/>
                  </a:schemeClr>
                </a:solidFill>
              </a:rPr>
              <a:t>--</a:t>
            </a:r>
            <a:r>
              <a:rPr lang="en-US" sz="1400" b="1" dirty="0">
                <a:solidFill>
                  <a:schemeClr val="bg1">
                    <a:lumMod val="75000"/>
                  </a:schemeClr>
                </a:solidFill>
              </a:rPr>
              <a:t>S</a:t>
            </a:r>
            <a:r>
              <a:rPr lang="en-US" sz="1400" dirty="0">
                <a:solidFill>
                  <a:schemeClr val="bg1">
                    <a:lumMod val="75000"/>
                  </a:schemeClr>
                </a:solidFill>
              </a:rPr>
              <a:t>uppression: Preventing the image of one eye from reaching conscious awareness</a:t>
            </a:r>
          </a:p>
          <a:p>
            <a:r>
              <a:rPr lang="en-US" sz="1400" dirty="0">
                <a:solidFill>
                  <a:schemeClr val="bg1">
                    <a:lumMod val="75000"/>
                  </a:schemeClr>
                </a:solidFill>
              </a:rPr>
              <a:t>--</a:t>
            </a:r>
            <a:r>
              <a:rPr lang="en-US" sz="1400" b="1" dirty="0">
                <a:solidFill>
                  <a:schemeClr val="bg1">
                    <a:lumMod val="75000"/>
                  </a:schemeClr>
                </a:solidFill>
              </a:rPr>
              <a:t>A</a:t>
            </a:r>
            <a:r>
              <a:rPr lang="en-US" sz="1400" dirty="0">
                <a:solidFill>
                  <a:schemeClr val="bg1">
                    <a:lumMod val="75000"/>
                  </a:schemeClr>
                </a:solidFill>
              </a:rPr>
              <a:t>nomalous retinal correspondence (ARC): The development of a common visual direction between the fovea of the fixating eye and a peripheral retinal area of the deviating eye</a:t>
            </a:r>
          </a:p>
          <a:p>
            <a:r>
              <a:rPr lang="en-US" sz="1400" dirty="0">
                <a:solidFill>
                  <a:schemeClr val="bg1">
                    <a:lumMod val="75000"/>
                  </a:schemeClr>
                </a:solidFill>
              </a:rPr>
              <a:t>--</a:t>
            </a:r>
            <a:r>
              <a:rPr lang="en-US" sz="1400" b="1" dirty="0">
                <a:solidFill>
                  <a:schemeClr val="bg1">
                    <a:lumMod val="75000"/>
                  </a:schemeClr>
                </a:solidFill>
              </a:rPr>
              <a:t>M</a:t>
            </a:r>
            <a:r>
              <a:rPr lang="en-US" sz="1400" dirty="0">
                <a:solidFill>
                  <a:schemeClr val="bg1">
                    <a:lumMod val="75000"/>
                  </a:schemeClr>
                </a:solidFill>
              </a:rPr>
              <a:t>onofixation syndrome: The presence of peripheral fusion in the absence of central fusion owing to a suppression scotoma in the deviating eye</a:t>
            </a:r>
          </a:p>
        </p:txBody>
      </p:sp>
      <p:sp>
        <p:nvSpPr>
          <p:cNvPr id="14" name="TextBox 13">
            <a:extLst>
              <a:ext uri="{FF2B5EF4-FFF2-40B4-BE49-F238E27FC236}">
                <a16:creationId xmlns:a16="http://schemas.microsoft.com/office/drawing/2014/main" id="{8F0D7FDA-E6DF-7760-6D8B-C0D7C65AC80D}"/>
              </a:ext>
            </a:extLst>
          </p:cNvPr>
          <p:cNvSpPr txBox="1"/>
          <p:nvPr/>
        </p:nvSpPr>
        <p:spPr>
          <a:xfrm>
            <a:off x="208466" y="3096692"/>
            <a:ext cx="8727068" cy="430887"/>
          </a:xfrm>
          <a:prstGeom prst="rect">
            <a:avLst/>
          </a:prstGeom>
          <a:solidFill>
            <a:schemeClr val="accent6">
              <a:lumMod val="40000"/>
              <a:lumOff val="60000"/>
            </a:schemeClr>
          </a:solidFill>
          <a:ln>
            <a:solidFill>
              <a:schemeClr val="tx1"/>
            </a:solidFill>
          </a:ln>
        </p:spPr>
        <p:txBody>
          <a:bodyPr wrap="none" rtlCol="0">
            <a:spAutoFit/>
          </a:bodyPr>
          <a:lstStyle/>
          <a:p>
            <a:pPr algn="ctr"/>
            <a:r>
              <a:rPr lang="en-US" sz="2200" i="1" dirty="0">
                <a:effectLst>
                  <a:outerShdw blurRad="38100" dist="38100" dir="2700000" algn="tl">
                    <a:srgbClr val="000000">
                      <a:alpha val="43137"/>
                    </a:srgbClr>
                  </a:outerShdw>
                </a:effectLst>
              </a:rPr>
              <a:t>For more on the sensory responses to strabismus, see slide-set </a:t>
            </a:r>
            <a:r>
              <a:rPr lang="en-US" sz="2200" dirty="0">
                <a:effectLst>
                  <a:outerShdw blurRad="38100" dist="38100" dir="2700000" algn="tl">
                    <a:srgbClr val="000000">
                      <a:alpha val="43137"/>
                    </a:srgbClr>
                  </a:outerShdw>
                </a:effectLst>
              </a:rPr>
              <a:t>P14</a:t>
            </a:r>
          </a:p>
        </p:txBody>
      </p:sp>
    </p:spTree>
    <p:extLst>
      <p:ext uri="{BB962C8B-B14F-4D97-AF65-F5344CB8AC3E}">
        <p14:creationId xmlns:p14="http://schemas.microsoft.com/office/powerpoint/2010/main" val="26698978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endParaRPr lang="en-US" sz="1600" i="1" dirty="0">
              <a:solidFill>
                <a:srgbClr val="0000FF"/>
              </a:solidFill>
            </a:endParaRPr>
          </a:p>
          <a:p>
            <a:r>
              <a:rPr lang="en-US" sz="1600" dirty="0"/>
              <a:t>--</a:t>
            </a:r>
            <a:r>
              <a:rPr lang="en-US" sz="1600" b="1" i="1" dirty="0"/>
              <a:t>?</a:t>
            </a:r>
            <a:endParaRPr lang="en-US" sz="1600" b="1" i="1" dirty="0">
              <a:solidFill>
                <a:srgbClr val="0000FF"/>
              </a:solidFill>
            </a:endParaRPr>
          </a:p>
          <a:p>
            <a:r>
              <a:rPr lang="en-US" sz="1600" dirty="0"/>
              <a:t>--</a:t>
            </a:r>
            <a:r>
              <a:rPr lang="en-US" sz="1600" b="1" i="1" dirty="0"/>
              <a:t>?</a:t>
            </a:r>
            <a:endParaRPr lang="en-US" sz="1600" b="1" i="1" dirty="0">
              <a:solidFill>
                <a:srgbClr val="0000FF"/>
              </a:solidFill>
            </a:endParaRPr>
          </a:p>
        </p:txBody>
      </p:sp>
      <p:sp>
        <p:nvSpPr>
          <p:cNvPr id="3" name="Rectangle 2">
            <a:extLst>
              <a:ext uri="{FF2B5EF4-FFF2-40B4-BE49-F238E27FC236}">
                <a16:creationId xmlns:a16="http://schemas.microsoft.com/office/drawing/2014/main" id="{9E66B479-74D9-F1BC-ADAA-EAA931E8CAE2}"/>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6637595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endParaRPr lang="en-US" sz="1600" i="1" dirty="0">
              <a:solidFill>
                <a:srgbClr val="0000FF"/>
              </a:solidFill>
            </a:endParaRPr>
          </a:p>
          <a:p>
            <a:r>
              <a:rPr lang="en-US" sz="1600" dirty="0"/>
              <a:t>--Grating  acuity</a:t>
            </a:r>
            <a:endParaRPr lang="en-US" sz="1600" dirty="0">
              <a:solidFill>
                <a:srgbClr val="0000FF"/>
              </a:solidFill>
            </a:endParaRPr>
          </a:p>
          <a:p>
            <a:r>
              <a:rPr lang="en-US" sz="1600" dirty="0"/>
              <a:t>--Eccentric  fixation</a:t>
            </a:r>
            <a:endParaRPr lang="en-US" sz="1600" dirty="0">
              <a:solidFill>
                <a:srgbClr val="0000FF"/>
              </a:solidFill>
            </a:endParaRPr>
          </a:p>
        </p:txBody>
      </p:sp>
      <p:sp>
        <p:nvSpPr>
          <p:cNvPr id="3" name="Rectangle 2">
            <a:extLst>
              <a:ext uri="{FF2B5EF4-FFF2-40B4-BE49-F238E27FC236}">
                <a16:creationId xmlns:a16="http://schemas.microsoft.com/office/drawing/2014/main" id="{876B40AE-EECC-3E67-45FE-E7D9FE8D5CCE}"/>
              </a:ext>
            </a:extLst>
          </p:cNvPr>
          <p:cNvSpPr/>
          <p:nvPr/>
        </p:nvSpPr>
        <p:spPr>
          <a:xfrm>
            <a:off x="528583" y="3246782"/>
            <a:ext cx="686466"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AF766E-A165-8BEA-A0A6-C30BC1A9E745}"/>
              </a:ext>
            </a:extLst>
          </p:cNvPr>
          <p:cNvSpPr/>
          <p:nvPr/>
        </p:nvSpPr>
        <p:spPr>
          <a:xfrm>
            <a:off x="528583" y="3485322"/>
            <a:ext cx="832238" cy="2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B242B69E-3810-A7D1-CE87-87E29729BAEF}"/>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a:t>
            </a:r>
          </a:p>
        </p:txBody>
      </p:sp>
    </p:spTree>
    <p:extLst>
      <p:ext uri="{BB962C8B-B14F-4D97-AF65-F5344CB8AC3E}">
        <p14:creationId xmlns:p14="http://schemas.microsoft.com/office/powerpoint/2010/main" val="22983013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t>The </a:t>
            </a:r>
            <a:r>
              <a:rPr lang="en-US" sz="1600" dirty="0"/>
              <a:t>Peds</a:t>
            </a:r>
            <a:r>
              <a:rPr lang="en-US" sz="1600" i="1" dirty="0"/>
              <a:t> book identifies two features of amblyopia 2ndry to strabismus that distinguish it from that due to refraction and/or deprivation. What are these two features? </a:t>
            </a:r>
            <a:endParaRPr lang="en-US" sz="1600" i="1" dirty="0">
              <a:solidFill>
                <a:srgbClr val="0000FF"/>
              </a:solidFill>
            </a:endParaRPr>
          </a:p>
          <a:p>
            <a:r>
              <a:rPr lang="en-US" sz="1600" dirty="0"/>
              <a:t>--Grating  acuity</a:t>
            </a:r>
            <a:endParaRPr lang="en-US" sz="1600" dirty="0">
              <a:solidFill>
                <a:srgbClr val="0000FF"/>
              </a:solidFill>
            </a:endParaRPr>
          </a:p>
          <a:p>
            <a:r>
              <a:rPr lang="en-US" sz="1600" dirty="0"/>
              <a:t>--Eccentric  fixation</a:t>
            </a:r>
            <a:endParaRPr lang="en-US" sz="1600" dirty="0">
              <a:solidFill>
                <a:srgbClr val="0000FF"/>
              </a:solidFill>
            </a:endParaRPr>
          </a:p>
        </p:txBody>
      </p:sp>
      <p:sp>
        <p:nvSpPr>
          <p:cNvPr id="3" name="Rectangle 2">
            <a:extLst>
              <a:ext uri="{FF2B5EF4-FFF2-40B4-BE49-F238E27FC236}">
                <a16:creationId xmlns:a16="http://schemas.microsoft.com/office/drawing/2014/main" id="{27DA1CE2-9401-BC79-2886-C385F1EFD17C}"/>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A</a:t>
            </a:r>
          </a:p>
        </p:txBody>
      </p:sp>
    </p:spTree>
    <p:extLst>
      <p:ext uri="{BB962C8B-B14F-4D97-AF65-F5344CB8AC3E}">
        <p14:creationId xmlns:p14="http://schemas.microsoft.com/office/powerpoint/2010/main" val="3324550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1583A-2076-B00F-67EF-7A7EC6D2015F}"/>
              </a:ext>
            </a:extLst>
          </p:cNvPr>
          <p:cNvSpPr txBox="1"/>
          <p:nvPr/>
        </p:nvSpPr>
        <p:spPr>
          <a:xfrm>
            <a:off x="3824039" y="370251"/>
            <a:ext cx="1495923" cy="400110"/>
          </a:xfrm>
          <a:prstGeom prst="rect">
            <a:avLst/>
          </a:prstGeom>
          <a:solidFill>
            <a:schemeClr val="accent5"/>
          </a:solidFill>
        </p:spPr>
        <p:txBody>
          <a:bodyPr wrap="none" rtlCol="0">
            <a:spAutoFit/>
          </a:bodyPr>
          <a:lstStyle/>
          <a:p>
            <a:pPr algn="ctr"/>
            <a:r>
              <a:rPr lang="en-US" sz="2000" b="1" i="1" dirty="0"/>
              <a:t>Amblyopia</a:t>
            </a:r>
          </a:p>
        </p:txBody>
      </p:sp>
      <p:cxnSp>
        <p:nvCxnSpPr>
          <p:cNvPr id="5" name="Straight Arrow Connector 4">
            <a:extLst>
              <a:ext uri="{FF2B5EF4-FFF2-40B4-BE49-F238E27FC236}">
                <a16:creationId xmlns:a16="http://schemas.microsoft.com/office/drawing/2014/main" id="{830EE457-A742-247B-7076-B8702323DC19}"/>
              </a:ext>
            </a:extLst>
          </p:cNvPr>
          <p:cNvCxnSpPr>
            <a:stCxn id="2" idx="2"/>
          </p:cNvCxnSpPr>
          <p:nvPr/>
        </p:nvCxnSpPr>
        <p:spPr>
          <a:xfrm flipH="1">
            <a:off x="2093843" y="770361"/>
            <a:ext cx="2478158" cy="899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D5E1B71-5CF7-1F83-5D77-E2F9045EB34F}"/>
              </a:ext>
            </a:extLst>
          </p:cNvPr>
          <p:cNvCxnSpPr>
            <a:cxnSpLocks/>
            <a:stCxn id="2" idx="2"/>
          </p:cNvCxnSpPr>
          <p:nvPr/>
        </p:nvCxnSpPr>
        <p:spPr>
          <a:xfrm flipH="1">
            <a:off x="4572000" y="770361"/>
            <a:ext cx="1"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E1AF74-AB9D-B57B-A9D6-67B000F5C988}"/>
              </a:ext>
            </a:extLst>
          </p:cNvPr>
          <p:cNvCxnSpPr>
            <a:stCxn id="2" idx="2"/>
          </p:cNvCxnSpPr>
          <p:nvPr/>
        </p:nvCxnSpPr>
        <p:spPr>
          <a:xfrm>
            <a:off x="4572001" y="770361"/>
            <a:ext cx="2478155" cy="89941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130B72B-2E44-CC0E-7EA0-D9D37965D70F}"/>
              </a:ext>
            </a:extLst>
          </p:cNvPr>
          <p:cNvSpPr txBox="1"/>
          <p:nvPr/>
        </p:nvSpPr>
        <p:spPr>
          <a:xfrm>
            <a:off x="466473" y="1669776"/>
            <a:ext cx="1627370" cy="430887"/>
          </a:xfrm>
          <a:prstGeom prst="rect">
            <a:avLst/>
          </a:prstGeom>
          <a:noFill/>
        </p:spPr>
        <p:txBody>
          <a:bodyPr wrap="none" rtlCol="0">
            <a:spAutoFit/>
          </a:bodyPr>
          <a:lstStyle/>
          <a:p>
            <a:pPr algn="r"/>
            <a:r>
              <a:rPr lang="en-US" sz="2200" b="1" dirty="0"/>
              <a:t>Strabismic</a:t>
            </a:r>
          </a:p>
        </p:txBody>
      </p:sp>
      <p:sp>
        <p:nvSpPr>
          <p:cNvPr id="11" name="TextBox 10">
            <a:extLst>
              <a:ext uri="{FF2B5EF4-FFF2-40B4-BE49-F238E27FC236}">
                <a16:creationId xmlns:a16="http://schemas.microsoft.com/office/drawing/2014/main" id="{09BC2C92-48C4-4742-FFA1-E7007FC05DB3}"/>
              </a:ext>
            </a:extLst>
          </p:cNvPr>
          <p:cNvSpPr txBox="1"/>
          <p:nvPr/>
        </p:nvSpPr>
        <p:spPr>
          <a:xfrm>
            <a:off x="3847283" y="1669776"/>
            <a:ext cx="1455848" cy="430887"/>
          </a:xfrm>
          <a:prstGeom prst="rect">
            <a:avLst/>
          </a:prstGeom>
          <a:noFill/>
        </p:spPr>
        <p:txBody>
          <a:bodyPr wrap="none" rtlCol="0">
            <a:spAutoFit/>
          </a:bodyPr>
          <a:lstStyle/>
          <a:p>
            <a:pPr algn="ctr"/>
            <a:r>
              <a:rPr lang="en-US" sz="2200" dirty="0">
                <a:solidFill>
                  <a:schemeClr val="bg1">
                    <a:lumMod val="75000"/>
                  </a:schemeClr>
                </a:solidFill>
              </a:rPr>
              <a:t>Refractive</a:t>
            </a:r>
          </a:p>
        </p:txBody>
      </p:sp>
      <p:sp>
        <p:nvSpPr>
          <p:cNvPr id="12" name="TextBox 11">
            <a:extLst>
              <a:ext uri="{FF2B5EF4-FFF2-40B4-BE49-F238E27FC236}">
                <a16:creationId xmlns:a16="http://schemas.microsoft.com/office/drawing/2014/main" id="{0B45BF0B-2C15-E7A2-789C-DE78690AAB4F}"/>
              </a:ext>
            </a:extLst>
          </p:cNvPr>
          <p:cNvSpPr txBox="1"/>
          <p:nvPr/>
        </p:nvSpPr>
        <p:spPr>
          <a:xfrm>
            <a:off x="7030120" y="1669776"/>
            <a:ext cx="1832553" cy="430887"/>
          </a:xfrm>
          <a:prstGeom prst="rect">
            <a:avLst/>
          </a:prstGeom>
          <a:noFill/>
        </p:spPr>
        <p:txBody>
          <a:bodyPr wrap="none" rtlCol="0">
            <a:spAutoFit/>
          </a:bodyPr>
          <a:lstStyle/>
          <a:p>
            <a:r>
              <a:rPr lang="en-US" sz="2200" dirty="0">
                <a:solidFill>
                  <a:schemeClr val="bg1">
                    <a:lumMod val="75000"/>
                  </a:schemeClr>
                </a:solidFill>
              </a:rPr>
              <a:t>Deprivational</a:t>
            </a:r>
          </a:p>
        </p:txBody>
      </p:sp>
      <p:sp>
        <p:nvSpPr>
          <p:cNvPr id="14" name="TextBox 13">
            <a:extLst>
              <a:ext uri="{FF2B5EF4-FFF2-40B4-BE49-F238E27FC236}">
                <a16:creationId xmlns:a16="http://schemas.microsoft.com/office/drawing/2014/main" id="{8752948E-B689-9947-A3A9-FC5869F47B2D}"/>
              </a:ext>
            </a:extLst>
          </p:cNvPr>
          <p:cNvSpPr txBox="1"/>
          <p:nvPr/>
        </p:nvSpPr>
        <p:spPr>
          <a:xfrm>
            <a:off x="282449" y="2444753"/>
            <a:ext cx="7500730" cy="1323439"/>
          </a:xfrm>
          <a:prstGeom prst="rect">
            <a:avLst/>
          </a:prstGeom>
          <a:noFill/>
        </p:spPr>
        <p:txBody>
          <a:bodyPr wrap="square" rtlCol="0">
            <a:spAutoFit/>
          </a:bodyPr>
          <a:lstStyle/>
          <a:p>
            <a:r>
              <a:rPr lang="en-US" sz="1600" i="1" dirty="0">
                <a:solidFill>
                  <a:schemeClr val="bg1">
                    <a:lumMod val="75000"/>
                  </a:schemeClr>
                </a:solidFill>
              </a:rPr>
              <a:t>The </a:t>
            </a:r>
            <a:r>
              <a:rPr lang="en-US" sz="1600" dirty="0">
                <a:solidFill>
                  <a:schemeClr val="bg1">
                    <a:lumMod val="75000"/>
                  </a:schemeClr>
                </a:solidFill>
              </a:rPr>
              <a:t>Peds</a:t>
            </a:r>
            <a:r>
              <a:rPr lang="en-US" sz="1600" i="1" dirty="0">
                <a:solidFill>
                  <a:schemeClr val="bg1">
                    <a:lumMod val="75000"/>
                  </a:schemeClr>
                </a:solidFill>
              </a:rPr>
              <a:t> book identifies two features of amblyopia 2ndry to strabismus that distinguish it from that due to refraction and/or deprivation. What are these two features? </a:t>
            </a:r>
          </a:p>
          <a:p>
            <a:r>
              <a:rPr lang="en-US" sz="1600" dirty="0">
                <a:solidFill>
                  <a:schemeClr val="bg1">
                    <a:lumMod val="75000"/>
                  </a:schemeClr>
                </a:solidFill>
              </a:rPr>
              <a:t>--</a:t>
            </a:r>
            <a:r>
              <a:rPr lang="en-US" sz="1600" b="1" dirty="0"/>
              <a:t>Grating  </a:t>
            </a:r>
            <a:r>
              <a:rPr lang="en-US" sz="1600" b="1" dirty="0">
                <a:solidFill>
                  <a:schemeClr val="bg1"/>
                </a:solidFill>
              </a:rPr>
              <a:t>acuity</a:t>
            </a:r>
          </a:p>
          <a:p>
            <a:r>
              <a:rPr lang="en-US" sz="1600" dirty="0">
                <a:solidFill>
                  <a:schemeClr val="bg1">
                    <a:lumMod val="75000"/>
                  </a:schemeClr>
                </a:solidFill>
              </a:rPr>
              <a:t>--Eccentric  fixation</a:t>
            </a:r>
          </a:p>
        </p:txBody>
      </p:sp>
      <p:sp>
        <p:nvSpPr>
          <p:cNvPr id="4" name="TextBox 3">
            <a:extLst>
              <a:ext uri="{FF2B5EF4-FFF2-40B4-BE49-F238E27FC236}">
                <a16:creationId xmlns:a16="http://schemas.microsoft.com/office/drawing/2014/main" id="{D660C56D-E84B-5570-81EF-728D2A825CBB}"/>
              </a:ext>
            </a:extLst>
          </p:cNvPr>
          <p:cNvSpPr txBox="1"/>
          <p:nvPr/>
        </p:nvSpPr>
        <p:spPr>
          <a:xfrm>
            <a:off x="1446563" y="1928382"/>
            <a:ext cx="7140845" cy="3970318"/>
          </a:xfrm>
          <a:prstGeom prst="rect">
            <a:avLst/>
          </a:prstGeom>
          <a:solidFill>
            <a:schemeClr val="accent5"/>
          </a:solidFill>
        </p:spPr>
        <p:txBody>
          <a:bodyPr wrap="square" rtlCol="0">
            <a:spAutoFit/>
          </a:bodyPr>
          <a:lstStyle/>
          <a:p>
            <a:r>
              <a:rPr lang="en-US" sz="1400" i="1" dirty="0"/>
              <a:t>To what does </a:t>
            </a:r>
            <a:r>
              <a:rPr lang="en-US" sz="1400" dirty="0"/>
              <a:t>grating acuity </a:t>
            </a:r>
            <a:r>
              <a:rPr lang="en-US" sz="1400" i="1" dirty="0"/>
              <a:t>refer in this context?</a:t>
            </a:r>
            <a:endParaRPr lang="en-US" sz="1400" i="1" dirty="0">
              <a:solidFill>
                <a:schemeClr val="accent5"/>
              </a:solidFill>
            </a:endParaRPr>
          </a:p>
          <a:p>
            <a:r>
              <a:rPr lang="en-US" sz="1400" dirty="0">
                <a:solidFill>
                  <a:schemeClr val="accent5"/>
                </a:solidFill>
              </a:rPr>
              <a:t>A  preferential looking  test used to assess VA in preverbal and nonverbal pts</a:t>
            </a:r>
          </a:p>
          <a:p>
            <a:endParaRPr lang="en-US" sz="1400" i="1" dirty="0">
              <a:solidFill>
                <a:schemeClr val="accent5"/>
              </a:solidFill>
            </a:endParaRPr>
          </a:p>
          <a:p>
            <a:r>
              <a:rPr lang="en-US" sz="1400" i="1" dirty="0">
                <a:solidFill>
                  <a:schemeClr val="accent5"/>
                </a:solidFill>
              </a:rPr>
              <a:t>What is a ‘grating’ as the word is used here?</a:t>
            </a:r>
          </a:p>
          <a:p>
            <a:r>
              <a:rPr lang="en-US" sz="1400" dirty="0">
                <a:solidFill>
                  <a:schemeClr val="accent5"/>
                </a:solidFill>
              </a:rPr>
              <a:t>It refers to a grate-like pattern of alternating white and black stripes (see the next slide)</a:t>
            </a:r>
          </a:p>
          <a:p>
            <a:endParaRPr lang="en-US" sz="1400" dirty="0">
              <a:solidFill>
                <a:schemeClr val="accent5"/>
              </a:solidFill>
            </a:endParaRPr>
          </a:p>
          <a:p>
            <a:endParaRPr lang="en-US" sz="1400" i="1" dirty="0">
              <a:solidFill>
                <a:schemeClr val="accent5"/>
              </a:solidFill>
            </a:endParaRPr>
          </a:p>
          <a:p>
            <a:endParaRPr lang="en-US" sz="1400" i="1" dirty="0">
              <a:solidFill>
                <a:schemeClr val="accent5"/>
              </a:solidFill>
            </a:endParaRPr>
          </a:p>
          <a:p>
            <a:r>
              <a:rPr lang="en-US" sz="1400" i="1" dirty="0">
                <a:solidFill>
                  <a:schemeClr val="accent5"/>
                </a:solidFill>
              </a:rPr>
              <a:t>How is the grating acuity test performed?</a:t>
            </a:r>
          </a:p>
          <a:p>
            <a:r>
              <a:rPr lang="en-US" sz="1400" dirty="0">
                <a:solidFill>
                  <a:schemeClr val="accent5"/>
                </a:solidFill>
              </a:rPr>
              <a:t>The pt is shown a series of cards with a grate at one end and a uniform gray area at   the other. Crucially, the grate has the same </a:t>
            </a:r>
            <a:r>
              <a:rPr lang="en-US" sz="1400" i="1" dirty="0">
                <a:solidFill>
                  <a:schemeClr val="accent5"/>
                </a:solidFill>
              </a:rPr>
              <a:t>average</a:t>
            </a:r>
            <a:r>
              <a:rPr lang="en-US" sz="1400" dirty="0">
                <a:solidFill>
                  <a:schemeClr val="accent5"/>
                </a:solidFill>
              </a:rPr>
              <a:t> luminance as the gray area, so if the pt is unable to see the black-and-white gradations, both ends of the card will appear identically and uniformly gray, and thus should be equally (un)interesting to look at. Because of this, if the pt exhibits no preference for the grated end of the card, we infer that her VA is too poor to discern a grate of the tested spatial frequency. Conversely,   the better the pt’s VA, the higher the spatial frequency to which she will demonstrate a gaze preference. The frequency at which the pt no longer exhibits a preference marks the limit of their acuity (a Table can be used to convert it to a Snellen equivalent).</a:t>
            </a:r>
          </a:p>
        </p:txBody>
      </p:sp>
      <p:sp>
        <p:nvSpPr>
          <p:cNvPr id="3" name="Oval 2">
            <a:extLst>
              <a:ext uri="{FF2B5EF4-FFF2-40B4-BE49-F238E27FC236}">
                <a16:creationId xmlns:a16="http://schemas.microsoft.com/office/drawing/2014/main" id="{06ED3B50-7377-D68C-8A1B-95B932DD335E}"/>
              </a:ext>
            </a:extLst>
          </p:cNvPr>
          <p:cNvSpPr/>
          <p:nvPr/>
        </p:nvSpPr>
        <p:spPr>
          <a:xfrm>
            <a:off x="335457" y="3119723"/>
            <a:ext cx="1798144" cy="47161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F06D40-9C28-4660-CB4D-99D29A4B1AE1}"/>
              </a:ext>
            </a:extLst>
          </p:cNvPr>
          <p:cNvSpPr txBox="1"/>
          <p:nvPr/>
        </p:nvSpPr>
        <p:spPr>
          <a:xfrm>
            <a:off x="1196798" y="3173001"/>
            <a:ext cx="777777" cy="338554"/>
          </a:xfrm>
          <a:prstGeom prst="rect">
            <a:avLst/>
          </a:prstGeom>
          <a:noFill/>
        </p:spPr>
        <p:txBody>
          <a:bodyPr wrap="none" rtlCol="0">
            <a:spAutoFit/>
          </a:bodyPr>
          <a:lstStyle/>
          <a:p>
            <a:r>
              <a:rPr lang="en-US" sz="1600" b="1" dirty="0"/>
              <a:t>acuity</a:t>
            </a:r>
          </a:p>
        </p:txBody>
      </p:sp>
      <p:sp>
        <p:nvSpPr>
          <p:cNvPr id="6" name="Rectangle 2">
            <a:extLst>
              <a:ext uri="{FF2B5EF4-FFF2-40B4-BE49-F238E27FC236}">
                <a16:creationId xmlns:a16="http://schemas.microsoft.com/office/drawing/2014/main" id="{FF05FB08-B30B-2E8A-7EC9-FC9990C90A39}"/>
              </a:ext>
            </a:extLst>
          </p:cNvPr>
          <p:cNvSpPr txBox="1">
            <a:spLocks noChangeArrowheads="1"/>
          </p:cNvSpPr>
          <p:nvPr/>
        </p:nvSpPr>
        <p:spPr>
          <a:xfrm>
            <a:off x="258417" y="172090"/>
            <a:ext cx="1080052" cy="639762"/>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sz="3500" kern="0" dirty="0"/>
              <a:t>Q</a:t>
            </a:r>
          </a:p>
        </p:txBody>
      </p:sp>
    </p:spTree>
    <p:extLst>
      <p:ext uri="{BB962C8B-B14F-4D97-AF65-F5344CB8AC3E}">
        <p14:creationId xmlns:p14="http://schemas.microsoft.com/office/powerpoint/2010/main" val="1831749219"/>
      </p:ext>
    </p:extLst>
  </p:cSld>
  <p:clrMapOvr>
    <a:masterClrMapping/>
  </p:clrMapOvr>
</p:sld>
</file>

<file path=ppt/theme/theme1.xml><?xml version="1.0" encoding="utf-8"?>
<a:theme xmlns:a="http://schemas.openxmlformats.org/drawingml/2006/main" name="Flynn theme">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lynn theme" id="{0CA00E8E-1279-4501-A73D-C5C0B4A5CF0D}" vid="{39039DCB-410F-439E-9BBE-CF4B161991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Flynn theme</Template>
  <TotalTime>1474</TotalTime>
  <Words>57816</Words>
  <Application>Microsoft Office PowerPoint</Application>
  <PresentationFormat>On-screen Show (4:3)</PresentationFormat>
  <Paragraphs>6990</Paragraphs>
  <Slides>413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413</vt:i4>
      </vt:variant>
    </vt:vector>
  </HeadingPairs>
  <TitlesOfParts>
    <vt:vector size="419" baseType="lpstr">
      <vt:lpstr>Arial</vt:lpstr>
      <vt:lpstr>Calibri</vt:lpstr>
      <vt:lpstr>Segoe Print</vt:lpstr>
      <vt:lpstr>Segoe Script</vt:lpstr>
      <vt:lpstr>Wingdings</vt:lpstr>
      <vt:lpstr>Flynn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cataracts</dc:title>
  <dc:creator>Steven Flynn</dc:creator>
  <cp:lastModifiedBy>Steven Flynn</cp:lastModifiedBy>
  <cp:revision>84</cp:revision>
  <dcterms:created xsi:type="dcterms:W3CDTF">2023-02-11T17:30:52Z</dcterms:created>
  <dcterms:modified xsi:type="dcterms:W3CDTF">2023-09-08T14:14:58Z</dcterms:modified>
</cp:coreProperties>
</file>