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09538" y="2508250"/>
            <a:ext cx="8932862" cy="4259263"/>
          </a:xfrm>
          <a:prstGeom prst="rect">
            <a:avLst/>
          </a:prstGeom>
          <a:noFill/>
          <a:ln w="25400">
            <a:solidFill>
              <a:srgbClr val="083B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104392" y="114323"/>
            <a:ext cx="8933688" cy="2393698"/>
          </a:xfrm>
          <a:prstGeom prst="rect">
            <a:avLst/>
          </a:prstGeom>
          <a:gradFill flip="none" rotWithShape="1">
            <a:gsLst>
              <a:gs pos="1000">
                <a:srgbClr val="637075">
                  <a:alpha val="50000"/>
                </a:srgbClr>
              </a:gs>
              <a:gs pos="27000">
                <a:srgbClr val="FFFFFF">
                  <a:alpha val="9000"/>
                </a:srgbClr>
              </a:gs>
            </a:gsLst>
            <a:lin ang="5400000" scaled="0"/>
            <a:tileRect/>
          </a:gradFill>
          <a:ln w="25400">
            <a:solidFill>
              <a:srgbClr val="7707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noFill/>
              </a:rPr>
              <a:t> 0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8425" y="2433638"/>
            <a:ext cx="8951913" cy="180975"/>
          </a:xfrm>
          <a:prstGeom prst="rect">
            <a:avLst/>
          </a:prstGeom>
          <a:solidFill>
            <a:srgbClr val="770703"/>
          </a:solidFill>
          <a:ln>
            <a:solidFill>
              <a:srgbClr val="7707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306888" y="2243138"/>
            <a:ext cx="530225" cy="53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0" descr="AAObu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2379663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117475" y="6394450"/>
            <a:ext cx="8923338" cy="3714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083B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12" descr="AAO2010_White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6429375"/>
            <a:ext cx="12541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802"/>
            <a:ext cx="7772400" cy="1470025"/>
          </a:xfrm>
        </p:spPr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887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7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01600" y="6400800"/>
            <a:ext cx="8936038" cy="3476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83B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6276975" y="6464300"/>
            <a:ext cx="1174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white"/>
                </a:solidFill>
                <a:cs typeface="Arial" charset="0"/>
              </a:rPr>
              <a:t>WWW.AAO.ORG</a:t>
            </a:r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>
            <a:off x="100013" y="101600"/>
            <a:ext cx="8942387" cy="6642100"/>
          </a:xfrm>
          <a:prstGeom prst="rect">
            <a:avLst/>
          </a:prstGeom>
          <a:noFill/>
          <a:ln w="25400">
            <a:solidFill>
              <a:srgbClr val="1029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267200" y="6267450"/>
            <a:ext cx="590550" cy="590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0" descr="AAObu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643413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1"/>
          <p:cNvSpPr txBox="1">
            <a:spLocks noChangeArrowheads="1"/>
          </p:cNvSpPr>
          <p:nvPr userDrawn="1"/>
        </p:nvSpPr>
        <p:spPr bwMode="auto">
          <a:xfrm>
            <a:off x="696913" y="6464300"/>
            <a:ext cx="29416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white"/>
                </a:solidFill>
                <a:cs typeface="Arial" charset="0"/>
              </a:rPr>
              <a:t>AMERICAN ACADEMY OF OPHTHALMOLOGY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75000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1600" y="6400800"/>
            <a:ext cx="8936038" cy="3476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83B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696913" y="6464300"/>
            <a:ext cx="29416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white"/>
                </a:solidFill>
                <a:cs typeface="Arial" charset="0"/>
              </a:rPr>
              <a:t>AMERICAN ACADEMY OF OPHTHALMOLOGY</a:t>
            </a:r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276975" y="6464300"/>
            <a:ext cx="1174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white"/>
                </a:solidFill>
                <a:cs typeface="Arial" charset="0"/>
              </a:rPr>
              <a:t>WWW.AAO.ORG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100013" y="101600"/>
            <a:ext cx="8942387" cy="6642100"/>
          </a:xfrm>
          <a:prstGeom prst="rect">
            <a:avLst/>
          </a:prstGeom>
          <a:noFill/>
          <a:ln w="25400">
            <a:solidFill>
              <a:srgbClr val="1029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4267200" y="6267450"/>
            <a:ext cx="590550" cy="590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11" descr="AAObu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643413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62200"/>
            <a:ext cx="38862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362200"/>
            <a:ext cx="38862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72400" y="6324600"/>
            <a:ext cx="6858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D6086-0543-43A7-8D49-DFD8603436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6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5A4F0A64-4A03-4F15-82BD-E4759A64DA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8/6/2014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6475F087-89C0-4D1D-8E92-E3EFB7F44BB6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254061"/>
          </a:solidFill>
          <a:latin typeface="Book Antiqua"/>
          <a:ea typeface="Book Antiqua" pitchFamily="18" charset="0"/>
          <a:cs typeface="Book Antiqu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575757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75757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40000"/>
        <a:buFont typeface="Wingdings" pitchFamily="2" charset="2"/>
        <a:buChar char=""/>
        <a:defRPr sz="2400" kern="1200">
          <a:solidFill>
            <a:srgbClr val="575757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75757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757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5800" y="10668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br>
              <a:rPr lang="en-US" dirty="0" smtClean="0"/>
            </a:br>
            <a:r>
              <a:rPr lang="en-US" dirty="0" smtClean="0"/>
              <a:t>Conflict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latin typeface="Calibri" panose="020F0502020204030204" pitchFamily="34" charset="0"/>
              </a:rPr>
              <a:t>Learning on the Job</a:t>
            </a:r>
            <a:br>
              <a:rPr lang="en-US" sz="4000" dirty="0"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>What your Patients Should Know</a:t>
            </a:r>
          </a:p>
        </p:txBody>
      </p:sp>
    </p:spTree>
    <p:extLst>
      <p:ext uri="{BB962C8B-B14F-4D97-AF65-F5344CB8AC3E}">
        <p14:creationId xmlns:p14="http://schemas.microsoft.com/office/powerpoint/2010/main" val="314180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r>
              <a:rPr lang="en-US" sz="2800" i="1"/>
              <a:t>Ethical Issues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752600"/>
            <a:ext cx="8530247" cy="4373563"/>
          </a:xfrm>
        </p:spPr>
        <p:txBody>
          <a:bodyPr/>
          <a:lstStyle/>
          <a:p>
            <a:r>
              <a:rPr lang="en-US" sz="3600" dirty="0" smtClean="0">
                <a:effectLst/>
                <a:latin typeface="Calibri" panose="020F0502020204030204" pitchFamily="34" charset="0"/>
              </a:rPr>
              <a:t>Rule </a:t>
            </a:r>
            <a:r>
              <a:rPr lang="en-US" sz="3600" dirty="0">
                <a:effectLst/>
                <a:latin typeface="Calibri" panose="020F0502020204030204" pitchFamily="34" charset="0"/>
              </a:rPr>
              <a:t>9. Misrepresentation of Procedures</a:t>
            </a:r>
          </a:p>
          <a:p>
            <a:pPr lvl="1"/>
            <a:r>
              <a:rPr lang="en-US" sz="3600" dirty="0">
                <a:latin typeface="Calibri" panose="020F0502020204030204" pitchFamily="34" charset="0"/>
              </a:rPr>
              <a:t>Truthful, accurate description of procedures </a:t>
            </a:r>
          </a:p>
          <a:p>
            <a:pPr lvl="2"/>
            <a:r>
              <a:rPr lang="en-US" sz="3600" dirty="0">
                <a:latin typeface="Calibri" panose="020F0502020204030204" pitchFamily="34" charset="0"/>
              </a:rPr>
              <a:t>Should avoid giving the patient the perception that newer necessarily means better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4604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r>
              <a:rPr lang="en-US" sz="2800" i="1"/>
              <a:t>Ethical Issues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530247" cy="45259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Rule 15. Conflict of Interest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Recognition of factors that can influence treatment recommendations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Desire to perform new surgical procedures</a:t>
            </a:r>
          </a:p>
          <a:p>
            <a:pPr lvl="3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Perceived superiority to current surgical procedures</a:t>
            </a:r>
          </a:p>
          <a:p>
            <a:pPr lvl="4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Surgical difficulty</a:t>
            </a:r>
          </a:p>
          <a:p>
            <a:pPr lvl="4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Surgical time</a:t>
            </a:r>
          </a:p>
          <a:p>
            <a:pPr lvl="4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Postoperative management</a:t>
            </a:r>
          </a:p>
          <a:p>
            <a:pPr lvl="4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Visual outcomes</a:t>
            </a:r>
          </a:p>
          <a:p>
            <a:pPr lvl="3"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</a:rPr>
              <a:t>Interest in expanding surgical repertoire</a:t>
            </a:r>
          </a:p>
          <a:p>
            <a:pPr lvl="4">
              <a:lnSpc>
                <a:spcPct val="80000"/>
              </a:lnSpc>
            </a:pPr>
            <a:endParaRPr lang="en-US" sz="1800" dirty="0" smtClean="0"/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4955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r>
              <a:rPr lang="en-US" sz="2800" i="1"/>
              <a:t>Ethical Issues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530247" cy="45259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Rule 15. Conflict of Interest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Recognition of factors that can influence treatment recommendations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Potential financial benefit</a:t>
            </a:r>
          </a:p>
          <a:p>
            <a:pPr lvl="3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Ability to perform more surgeries in the same time</a:t>
            </a:r>
          </a:p>
          <a:p>
            <a:pPr lvl="3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Marketing advantage over competitors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Desire to be seen as an innovator or leader</a:t>
            </a:r>
          </a:p>
          <a:p>
            <a:pPr lvl="3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Increased notoriety among peers</a:t>
            </a:r>
          </a:p>
          <a:p>
            <a:pPr lvl="3">
              <a:lnSpc>
                <a:spcPct val="8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Generation of data for presentations/publications</a:t>
            </a:r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5541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9650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What Do You Think? </a:t>
            </a:r>
            <a:endParaRPr lang="en-US" alt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Book Antiqua" pitchFamily="18" charset="0"/>
            </a:endParaRP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830263" y="1676400"/>
            <a:ext cx="7567612" cy="4449763"/>
          </a:xfrm>
        </p:spPr>
        <p:txBody>
          <a:bodyPr/>
          <a:lstStyle/>
          <a:p>
            <a:pPr defTabSz="914400"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alt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Is Dr. </a:t>
            </a:r>
            <a:r>
              <a:rPr lang="en-US" altLang="en-US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Guttae</a:t>
            </a:r>
            <a:r>
              <a:rPr lang="en-US" alt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obligated to </a:t>
            </a:r>
            <a:r>
              <a:rPr lang="en-US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tell </a:t>
            </a:r>
            <a:r>
              <a:rPr lang="en-US" alt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the patient that he </a:t>
            </a:r>
            <a:r>
              <a:rPr lang="en-US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has not performed DMEK previously? </a:t>
            </a:r>
            <a:endParaRPr lang="en-US" altLang="en-US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defTabSz="914400"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Is Dr. </a:t>
            </a:r>
            <a:r>
              <a:rPr lang="en-US" altLang="en-US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Guttae</a:t>
            </a:r>
            <a:r>
              <a:rPr lang="en-US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obligated to tell the patient </a:t>
            </a:r>
            <a:r>
              <a:rPr lang="en-US" alt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about the potential benefits that he will receive for performing DMEK (including generation of data for presentation) ? </a:t>
            </a:r>
            <a:endParaRPr lang="en-US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5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History</a:t>
            </a:r>
            <a:br>
              <a:rPr lang="en-US" sz="3600"/>
            </a:br>
            <a:endParaRPr lang="en-US" sz="360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131608" cy="4525963"/>
          </a:xfrm>
          <a:noFill/>
        </p:spPr>
        <p:txBody>
          <a:bodyPr anchor="t"/>
          <a:lstStyle/>
          <a:p>
            <a:r>
              <a:rPr lang="en-US" dirty="0">
                <a:latin typeface="Calibri" panose="020F0502020204030204" pitchFamily="34" charset="0"/>
              </a:rPr>
              <a:t>75-year-old male 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POH significant for: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Fuchs endothelial corneal dystrophy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Cataracts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Status post CE with MFIOL OU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UDVA 20/25 OU; UNVA J2 OU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Trace </a:t>
            </a:r>
            <a:r>
              <a:rPr lang="en-US" dirty="0">
                <a:latin typeface="Calibri" panose="020F0502020204030204" pitchFamily="34" charset="0"/>
              </a:rPr>
              <a:t>corneal </a:t>
            </a:r>
            <a:r>
              <a:rPr lang="en-US" dirty="0" err="1">
                <a:latin typeface="Calibri" panose="020F0502020204030204" pitchFamily="34" charset="0"/>
              </a:rPr>
              <a:t>stromal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edema OU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Referred to a cornea specialist for</a:t>
            </a:r>
            <a:r>
              <a:rPr lang="en-US" dirty="0" smtClean="0">
                <a:latin typeface="Calibri" panose="020F0502020204030204" pitchFamily="34" charset="0"/>
              </a:rPr>
              <a:t> DMEK OU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21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History</a:t>
            </a:r>
            <a:br>
              <a:rPr lang="en-US" sz="3600"/>
            </a:br>
            <a:r>
              <a:rPr lang="en-US"/>
              <a:t>	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noFill/>
        </p:spPr>
        <p:txBody>
          <a:bodyPr anchor="t"/>
          <a:lstStyle/>
          <a:p>
            <a:r>
              <a:rPr lang="en-US" dirty="0">
                <a:latin typeface="Calibri" panose="020F0502020204030204" pitchFamily="34" charset="0"/>
              </a:rPr>
              <a:t>Patient is referred to Doctor </a:t>
            </a:r>
            <a:r>
              <a:rPr lang="en-US" dirty="0" err="1" smtClean="0">
                <a:latin typeface="Calibri" panose="020F0502020204030204" pitchFamily="34" charset="0"/>
              </a:rPr>
              <a:t>Guttae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Cornea specialist at a major academic institution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Performs a large number of</a:t>
            </a:r>
            <a:r>
              <a:rPr lang="en-US" sz="3200" dirty="0" smtClean="0">
                <a:latin typeface="Calibri" panose="020F0502020204030204" pitchFamily="34" charset="0"/>
              </a:rPr>
              <a:t> endothelial </a:t>
            </a:r>
            <a:r>
              <a:rPr lang="en-US" sz="3200" dirty="0" err="1">
                <a:latin typeface="Calibri" panose="020F0502020204030204" pitchFamily="34" charset="0"/>
              </a:rPr>
              <a:t>keratoplasties</a:t>
            </a:r>
            <a:r>
              <a:rPr lang="en-US" sz="3200" dirty="0">
                <a:latin typeface="Calibri" panose="020F0502020204030204" pitchFamily="34" charset="0"/>
              </a:rPr>
              <a:t> each </a:t>
            </a:r>
            <a:r>
              <a:rPr lang="en-US" sz="3200" dirty="0" smtClean="0">
                <a:latin typeface="Calibri" panose="020F0502020204030204" pitchFamily="34" charset="0"/>
              </a:rPr>
              <a:t>year (DSEK)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Has not performed</a:t>
            </a:r>
            <a:r>
              <a:rPr lang="en-US" sz="3200" dirty="0" smtClean="0">
                <a:latin typeface="Calibri" panose="020F0502020204030204" pitchFamily="34" charset="0"/>
              </a:rPr>
              <a:t> DMEK previously but wishes to primarily so that he will continue to be viewed as a leader in the field of EK surgery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79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Case History</a:t>
            </a:r>
            <a:br>
              <a:rPr lang="en-US" sz="3600" dirty="0"/>
            </a:br>
            <a:r>
              <a:rPr lang="en-US" dirty="0"/>
              <a:t>	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noFill/>
        </p:spPr>
        <p:txBody>
          <a:bodyPr anchor="t"/>
          <a:lstStyle/>
          <a:p>
            <a:r>
              <a:rPr lang="en-US" sz="2800" dirty="0" smtClean="0">
                <a:latin typeface="Calibri" panose="020F0502020204030204" pitchFamily="34" charset="0"/>
              </a:rPr>
              <a:t>Doctor </a:t>
            </a:r>
            <a:r>
              <a:rPr lang="en-US" sz="2800" dirty="0" err="1" smtClean="0">
                <a:latin typeface="Calibri" panose="020F0502020204030204" pitchFamily="34" charset="0"/>
              </a:rPr>
              <a:t>Guttae</a:t>
            </a:r>
            <a:r>
              <a:rPr lang="en-US" sz="2800" dirty="0" smtClean="0">
                <a:latin typeface="Calibri" panose="020F0502020204030204" pitchFamily="34" charset="0"/>
              </a:rPr>
              <a:t> advises the patient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He is an experienced EK surgeon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DMEK is a newer form of DSEK that provides better visual outcomes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Although he has not performed DMEK previously, the surgical technique is essentially the same as DSEK, and thus he feels comfortable performing the procedure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The risks of the procedure include donor dislocation and primary graft failure, which are the same as DSEK </a:t>
            </a:r>
          </a:p>
        </p:txBody>
      </p:sp>
    </p:spTree>
    <p:extLst>
      <p:ext uri="{BB962C8B-B14F-4D97-AF65-F5344CB8AC3E}">
        <p14:creationId xmlns:p14="http://schemas.microsoft.com/office/powerpoint/2010/main" val="1959627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History</a:t>
            </a:r>
            <a:br>
              <a:rPr lang="en-US" sz="3600"/>
            </a:br>
            <a:r>
              <a:rPr lang="en-US"/>
              <a:t>	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r>
              <a:rPr lang="en-US" dirty="0" smtClean="0">
                <a:latin typeface="Calibri" panose="020F0502020204030204" pitchFamily="34" charset="0"/>
              </a:rPr>
              <a:t>Doctor </a:t>
            </a:r>
            <a:r>
              <a:rPr lang="en-US" dirty="0" err="1" smtClean="0">
                <a:latin typeface="Calibri" panose="020F0502020204030204" pitchFamily="34" charset="0"/>
              </a:rPr>
              <a:t>Guttae</a:t>
            </a:r>
            <a:r>
              <a:rPr lang="en-US" dirty="0" smtClean="0">
                <a:latin typeface="Calibri" panose="020F0502020204030204" pitchFamily="34" charset="0"/>
              </a:rPr>
              <a:t> does not advise the patient 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Dislocation rate and primary graft failure rate for DMEK are higher than DSEK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Dislocation rate and primary graft failure rate are higher for inexperienced DMEK surgeons compared to experienced DMEK surgeons</a:t>
            </a:r>
          </a:p>
        </p:txBody>
      </p:sp>
    </p:spTree>
    <p:extLst>
      <p:ext uri="{BB962C8B-B14F-4D97-AF65-F5344CB8AC3E}">
        <p14:creationId xmlns:p14="http://schemas.microsoft.com/office/powerpoint/2010/main" val="3168394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History</a:t>
            </a:r>
            <a:br>
              <a:rPr lang="en-US" sz="3600"/>
            </a:br>
            <a:r>
              <a:rPr lang="en-US"/>
              <a:t>	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r>
              <a:rPr lang="en-US" sz="3600" dirty="0" smtClean="0">
                <a:latin typeface="Calibri" panose="020F0502020204030204" pitchFamily="34" charset="0"/>
              </a:rPr>
              <a:t>The patient has an uneventful DMEK procedure</a:t>
            </a:r>
          </a:p>
          <a:p>
            <a:r>
              <a:rPr lang="en-US" sz="3600" dirty="0" smtClean="0">
                <a:latin typeface="Calibri" panose="020F0502020204030204" pitchFamily="34" charset="0"/>
              </a:rPr>
              <a:t>Donor </a:t>
            </a:r>
            <a:r>
              <a:rPr lang="en-US" sz="3600" dirty="0" err="1" smtClean="0">
                <a:latin typeface="Calibri" panose="020F0502020204030204" pitchFamily="34" charset="0"/>
              </a:rPr>
              <a:t>Descemet</a:t>
            </a:r>
            <a:r>
              <a:rPr lang="en-US" sz="3600" dirty="0" smtClean="0">
                <a:latin typeface="Calibri" panose="020F0502020204030204" pitchFamily="34" charset="0"/>
              </a:rPr>
              <a:t> membrane is dislocated on POD # 1 and requires repositioning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51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endParaRPr lang="en-US" sz="360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r>
              <a:rPr lang="en-US" sz="3600" dirty="0">
                <a:latin typeface="Calibri" panose="020F0502020204030204" pitchFamily="34" charset="0"/>
              </a:rPr>
              <a:t>What ethical issues, and corresponding Rules of the Code of Ethics, are involved in this case?</a:t>
            </a:r>
          </a:p>
        </p:txBody>
      </p:sp>
    </p:spTree>
    <p:extLst>
      <p:ext uri="{BB962C8B-B14F-4D97-AF65-F5344CB8AC3E}">
        <p14:creationId xmlns:p14="http://schemas.microsoft.com/office/powerpoint/2010/main" val="2586685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r>
              <a:rPr lang="en-US" sz="2800" i="1"/>
              <a:t>Ethical Issues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</a:rPr>
              <a:t>Rule 1. Competence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Obligation to provide patients with the highest quality care possible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Necessarily involves “learning curve” while acquiring new skills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Surgeon obligated to learn as much as possible about the procedure and outcomes before deciding to perform the surgery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Surgeon should consider obtaining certification or training in the procedure, if possible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6934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Case Discussion</a:t>
            </a:r>
            <a:br>
              <a:rPr lang="en-US" sz="3600"/>
            </a:br>
            <a:r>
              <a:rPr lang="en-US" sz="2800" i="1"/>
              <a:t>Ethical Issues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Rule 2. Informed Consent 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Accurate description of surgeon’s experience if likely to affect the patient’s decision to proceed with surgery</a:t>
            </a:r>
          </a:p>
          <a:p>
            <a:pPr lvl="2"/>
            <a:r>
              <a:rPr lang="en-US" sz="3200" dirty="0">
                <a:latin typeface="Calibri" panose="020F0502020204030204" pitchFamily="34" charset="0"/>
              </a:rPr>
              <a:t>Should include discussion of complication rate for beginning and experienced surgeons, if significantly different</a:t>
            </a:r>
            <a:endParaRPr lang="en-US" sz="3200" dirty="0" smtClean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856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514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Case Study Conflict of Interest</vt:lpstr>
      <vt:lpstr>Case History </vt:lpstr>
      <vt:lpstr>Case History  </vt:lpstr>
      <vt:lpstr>Case History  </vt:lpstr>
      <vt:lpstr>Case History  </vt:lpstr>
      <vt:lpstr>Case History  </vt:lpstr>
      <vt:lpstr>Case Discussion </vt:lpstr>
      <vt:lpstr>Case Discussion Ethical Issues</vt:lpstr>
      <vt:lpstr>Case Discussion Ethical Issues</vt:lpstr>
      <vt:lpstr>Case Discussion Ethical Issues</vt:lpstr>
      <vt:lpstr>Case Discussion Ethical Issues</vt:lpstr>
      <vt:lpstr>Case Discussion Ethical Issues</vt:lpstr>
      <vt:lpstr>What Do You Think? </vt:lpstr>
    </vt:vector>
  </TitlesOfParts>
  <Company>JSEI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Conflict of Interest</dc:title>
  <dc:creator>Aldave, Anthony</dc:creator>
  <cp:lastModifiedBy>MBURKE</cp:lastModifiedBy>
  <cp:revision>4</cp:revision>
  <dcterms:created xsi:type="dcterms:W3CDTF">2014-08-04T01:04:07Z</dcterms:created>
  <dcterms:modified xsi:type="dcterms:W3CDTF">2014-08-06T18:30:36Z</dcterms:modified>
</cp:coreProperties>
</file>